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5"/>
  </p:notesMasterIdLst>
  <p:sldIdLst>
    <p:sldId id="256" r:id="rId2"/>
    <p:sldId id="258" r:id="rId3"/>
    <p:sldId id="259" r:id="rId4"/>
    <p:sldId id="260" r:id="rId5"/>
    <p:sldId id="356" r:id="rId6"/>
    <p:sldId id="261" r:id="rId7"/>
    <p:sldId id="297" r:id="rId8"/>
    <p:sldId id="263" r:id="rId9"/>
    <p:sldId id="298" r:id="rId10"/>
    <p:sldId id="357" r:id="rId11"/>
    <p:sldId id="358" r:id="rId12"/>
    <p:sldId id="359" r:id="rId13"/>
    <p:sldId id="306" r:id="rId14"/>
    <p:sldId id="360" r:id="rId15"/>
    <p:sldId id="308" r:id="rId16"/>
    <p:sldId id="361" r:id="rId17"/>
    <p:sldId id="362" r:id="rId18"/>
    <p:sldId id="363" r:id="rId19"/>
    <p:sldId id="313" r:id="rId20"/>
    <p:sldId id="364" r:id="rId21"/>
    <p:sldId id="314" r:id="rId22"/>
    <p:sldId id="365" r:id="rId23"/>
    <p:sldId id="366" r:id="rId24"/>
    <p:sldId id="367" r:id="rId25"/>
    <p:sldId id="329" r:id="rId26"/>
    <p:sldId id="330"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41" r:id="rId41"/>
    <p:sldId id="342" r:id="rId42"/>
    <p:sldId id="381" r:id="rId43"/>
    <p:sldId id="382" r:id="rId44"/>
    <p:sldId id="384" r:id="rId45"/>
    <p:sldId id="383" r:id="rId46"/>
    <p:sldId id="385" r:id="rId47"/>
    <p:sldId id="386" r:id="rId48"/>
    <p:sldId id="387" r:id="rId49"/>
    <p:sldId id="388" r:id="rId50"/>
    <p:sldId id="346" r:id="rId51"/>
    <p:sldId id="389" r:id="rId52"/>
    <p:sldId id="390" r:id="rId53"/>
    <p:sldId id="391" r:id="rId54"/>
    <p:sldId id="283" r:id="rId55"/>
    <p:sldId id="392" r:id="rId56"/>
    <p:sldId id="394" r:id="rId57"/>
    <p:sldId id="393" r:id="rId58"/>
    <p:sldId id="347" r:id="rId59"/>
    <p:sldId id="395" r:id="rId60"/>
    <p:sldId id="396" r:id="rId61"/>
    <p:sldId id="397" r:id="rId62"/>
    <p:sldId id="399" r:id="rId63"/>
    <p:sldId id="400" r:id="rId64"/>
    <p:sldId id="401" r:id="rId65"/>
    <p:sldId id="402" r:id="rId66"/>
    <p:sldId id="403" r:id="rId67"/>
    <p:sldId id="404" r:id="rId68"/>
    <p:sldId id="405" r:id="rId69"/>
    <p:sldId id="406" r:id="rId70"/>
    <p:sldId id="287" r:id="rId71"/>
    <p:sldId id="407" r:id="rId72"/>
    <p:sldId id="408" r:id="rId73"/>
    <p:sldId id="296" r:id="rId7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6"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707531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695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8396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07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309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extLst>
      <p:ext uri="{BB962C8B-B14F-4D97-AF65-F5344CB8AC3E}">
        <p14:creationId xmlns:p14="http://schemas.microsoft.com/office/powerpoint/2010/main" val="2377465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extLst>
      <p:ext uri="{BB962C8B-B14F-4D97-AF65-F5344CB8AC3E}">
        <p14:creationId xmlns:p14="http://schemas.microsoft.com/office/powerpoint/2010/main" val="3539728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12133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788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02540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extLst>
      <p:ext uri="{BB962C8B-B14F-4D97-AF65-F5344CB8AC3E}">
        <p14:creationId xmlns:p14="http://schemas.microsoft.com/office/powerpoint/2010/main" val="395415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extLst>
      <p:ext uri="{BB962C8B-B14F-4D97-AF65-F5344CB8AC3E}">
        <p14:creationId xmlns:p14="http://schemas.microsoft.com/office/powerpoint/2010/main" val="4030916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08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60733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407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4513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extLst>
      <p:ext uri="{BB962C8B-B14F-4D97-AF65-F5344CB8AC3E}">
        <p14:creationId xmlns:p14="http://schemas.microsoft.com/office/powerpoint/2010/main" val="2454302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5510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03721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93283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61321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26767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10912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011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6772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42406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007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82165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7151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3420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99605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extLst>
      <p:ext uri="{BB962C8B-B14F-4D97-AF65-F5344CB8AC3E}">
        <p14:creationId xmlns:p14="http://schemas.microsoft.com/office/powerpoint/2010/main" val="20683819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5222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652943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27601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9457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198668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863886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22760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53547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6526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Tree>
    <p:extLst>
      <p:ext uri="{BB962C8B-B14F-4D97-AF65-F5344CB8AC3E}">
        <p14:creationId xmlns:p14="http://schemas.microsoft.com/office/powerpoint/2010/main" val="19782043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51</a:t>
            </a:fld>
            <a:endParaRPr/>
          </a:p>
        </p:txBody>
      </p:sp>
    </p:spTree>
    <p:extLst>
      <p:ext uri="{BB962C8B-B14F-4D97-AF65-F5344CB8AC3E}">
        <p14:creationId xmlns:p14="http://schemas.microsoft.com/office/powerpoint/2010/main" val="21592697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003086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65458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55</a:t>
            </a:fld>
            <a:endParaRPr/>
          </a:p>
        </p:txBody>
      </p:sp>
    </p:spTree>
    <p:extLst>
      <p:ext uri="{BB962C8B-B14F-4D97-AF65-F5344CB8AC3E}">
        <p14:creationId xmlns:p14="http://schemas.microsoft.com/office/powerpoint/2010/main" val="27309602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42194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789696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6999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565713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833206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395602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162348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7879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648953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919628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32117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737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102835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747037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79734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0.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1.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4.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2.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4.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7.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9.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7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3.xml"/><Relationship Id="rId1" Type="http://schemas.openxmlformats.org/officeDocument/2006/relationships/slideLayout" Target="../slideLayouts/slideLayout8.xml"/><Relationship Id="rId6" Type="http://schemas.openxmlformats.org/officeDocument/2006/relationships/image" Target="../media/image17.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Second </a:t>
            </a:r>
            <a:r>
              <a:rPr lang="en-US" sz="2800" b="1" dirty="0" smtClean="0">
                <a:solidFill>
                  <a:schemeClr val="dk1"/>
                </a:solidFill>
                <a:latin typeface="Times New Roman"/>
                <a:ea typeface="Times New Roman"/>
                <a:cs typeface="Times New Roman"/>
                <a:sym typeface="Times New Roman"/>
              </a:rPr>
              <a:t>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19221"/>
    </mc:Choice>
    <mc:Fallback xmlns="">
      <p:transition spd="slow" advTm="11922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6656241" y="2784967"/>
            <a:ext cx="4404667"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smtClean="0">
                <a:solidFill>
                  <a:srgbClr val="00B0F0"/>
                </a:solidFill>
                <a:latin typeface="Times New Roman"/>
                <a:ea typeface="Times New Roman"/>
                <a:cs typeface="Times New Roman"/>
                <a:sym typeface="Times New Roman"/>
              </a:rPr>
              <a:t>Strategy </a:t>
            </a:r>
            <a:r>
              <a:rPr lang="en-US" sz="4400" b="1" dirty="0" smtClean="0">
                <a:solidFill>
                  <a:srgbClr val="00B0F0"/>
                </a:solidFill>
                <a:latin typeface="Times New Roman"/>
                <a:ea typeface="Times New Roman"/>
                <a:cs typeface="Times New Roman"/>
                <a:sym typeface="Times New Roman"/>
              </a:rPr>
              <a:t>Analysis</a:t>
            </a:r>
            <a:endParaRPr sz="4400" b="1" dirty="0">
              <a:solidFill>
                <a:srgbClr val="00B0F0"/>
              </a:solidFill>
              <a:latin typeface="Times New Roman"/>
              <a:ea typeface="Times New Roman"/>
              <a:cs typeface="Times New Roman"/>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smtClean="0">
                <a:solidFill>
                  <a:schemeClr val="dk1"/>
                </a:solidFill>
                <a:latin typeface="Times New Roman"/>
                <a:ea typeface="Times New Roman"/>
                <a:cs typeface="Times New Roman"/>
                <a:sym typeface="Times New Roman"/>
              </a:rPr>
              <a:t>2</a:t>
            </a:r>
            <a:r>
              <a:rPr lang="en-US" sz="2800" b="1" baseline="30000" dirty="0" smtClean="0">
                <a:solidFill>
                  <a:schemeClr val="dk1"/>
                </a:solidFill>
                <a:latin typeface="Times New Roman"/>
                <a:ea typeface="Times New Roman"/>
                <a:cs typeface="Times New Roman"/>
                <a:sym typeface="Times New Roman"/>
              </a:rPr>
              <a:t>nd</a:t>
            </a:r>
            <a:r>
              <a:rPr lang="en-US" sz="2800" b="1" dirty="0" smtClean="0">
                <a:solidFill>
                  <a:schemeClr val="dk1"/>
                </a:solidFill>
                <a:latin typeface="Times New Roman"/>
                <a:ea typeface="Times New Roman"/>
                <a:cs typeface="Times New Roman"/>
                <a:sym typeface="Times New Roman"/>
              </a:rPr>
              <a:t>  </a:t>
            </a:r>
            <a:r>
              <a:rPr lang="en-US" sz="2800" b="1" dirty="0" smtClean="0">
                <a:solidFill>
                  <a:schemeClr val="dk1"/>
                </a:solidFill>
                <a:latin typeface="Times New Roman"/>
                <a:ea typeface="Times New Roman"/>
                <a:cs typeface="Times New Roman"/>
                <a:sym typeface="Times New Roman"/>
              </a:rPr>
              <a:t>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075840"/>
            <a:ext cx="9936480" cy="3183925"/>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1980276" y="2422952"/>
            <a:ext cx="7992567" cy="15056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6600" b="1" dirty="0">
                <a:solidFill>
                  <a:srgbClr val="00B0F0"/>
                </a:solidFill>
                <a:latin typeface="Times New Roman" panose="02020603050405020304" pitchFamily="18" charset="0"/>
                <a:cs typeface="Times New Roman" panose="02020603050405020304" pitchFamily="18" charset="0"/>
              </a:rPr>
              <a:t>Strategy Analysis</a:t>
            </a:r>
            <a:endParaRPr lang="en-US" sz="6600"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Week3</a:t>
            </a:r>
            <a:endParaRPr lang="en-US" sz="4000" b="1" dirty="0" smtClean="0">
              <a:solidFill>
                <a:schemeClr val="bg1"/>
              </a:solidFill>
              <a:latin typeface="Times New Roman" panose="02020603050405020304" pitchFamily="18" charset="0"/>
              <a:cs typeface="Times New Roman" panose="02020603050405020304" pitchFamily="18" charset="0"/>
            </a:endParaRP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Chapter2</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801758" y="1222688"/>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533560" y="2174498"/>
            <a:ext cx="6330332" cy="437519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Understanding what strategy is and why it is important;</a:t>
            </a:r>
          </a:p>
          <a:p>
            <a:pPr marL="342900" indent="-342900" algn="just">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Exploring some ideas about how strategy is developed;</a:t>
            </a:r>
          </a:p>
          <a:p>
            <a:pPr marL="342900" indent="-342900" algn="just">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Implementing of strategy;</a:t>
            </a:r>
          </a:p>
          <a:p>
            <a:pPr marL="342900" indent="-342900" algn="just"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challenges of developing and implementing strategy</a:t>
            </a:r>
          </a:p>
          <a:p>
            <a:pPr marL="342900" indent="-342900" algn="just">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Exploring the tools for analyzing the external environment</a:t>
            </a:r>
          </a:p>
          <a:p>
            <a:pPr marL="342900" indent="-342900" algn="just"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Exploring how can organizations assess their internal resources and capabilities</a:t>
            </a:r>
          </a:p>
          <a:p>
            <a:pPr marL="342900" indent="-342900" algn="just" fontAlgn="base">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Understand the role of strategic leadership in executing strategy</a:t>
            </a:r>
          </a:p>
          <a:p>
            <a:pPr marL="342900" indent="-342900" algn="just">
              <a:buClr>
                <a:schemeClr val="bg1"/>
              </a:buClr>
              <a:buFont typeface="Arial" panose="020B0604020202020204" pitchFamily="34" charset="0"/>
              <a:buChar char="•"/>
            </a:pPr>
            <a:r>
              <a:rPr lang="en-US" sz="2000" dirty="0">
                <a:solidFill>
                  <a:schemeClr val="bg1"/>
                </a:solidFill>
                <a:latin typeface="Times New Roman" panose="02020603050405020304" pitchFamily="18" charset="0"/>
                <a:cs typeface="Times New Roman" panose="02020603050405020304" pitchFamily="18" charset="0"/>
              </a:rPr>
              <a:t>Working out what all of this means for business analysts.</a:t>
            </a:r>
            <a:endParaRPr lang="en-US" sz="20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49975"/>
    </mc:Choice>
    <mc:Fallback xmlns="">
      <p:transition spd="slow" advTm="14997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bg1"/>
                </a:solidFill>
                <a:latin typeface="Times New Roman" panose="02020603050405020304" pitchFamily="18" charset="0"/>
                <a:cs typeface="Times New Roman" panose="02020603050405020304" pitchFamily="18" charset="0"/>
              </a:rPr>
              <a:t>Introduction</a:t>
            </a:r>
            <a:endParaRPr lang="en-US" sz="2400" b="1" dirty="0">
              <a:solidFill>
                <a:schemeClr val="bg1"/>
              </a:solidFill>
              <a:latin typeface="Times New Roman" panose="02020603050405020304" pitchFamily="18" charset="0"/>
              <a:cs typeface="Times New Roman" panose="02020603050405020304" pitchFamily="18" charset="0"/>
            </a:endParaRP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The Context for Strategy</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What is strategy?</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Strategy Development</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External Environment Analysis</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Internal Environment Analysis</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SWOT Analysis</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Executing Strategy</a:t>
            </a:r>
          </a:p>
          <a:p>
            <a:pPr algn="just">
              <a:buClr>
                <a:schemeClr val="bg1"/>
              </a:buClr>
            </a:pPr>
            <a:endParaRPr lang="en-US" sz="2000" b="1" dirty="0" smtClean="0">
              <a:solidFill>
                <a:schemeClr val="bg1"/>
              </a:solidFill>
              <a:latin typeface="Times New Roman" panose="02020603050405020304" pitchFamily="18" charset="0"/>
              <a:cs typeface="Times New Roman" panose="02020603050405020304" pitchFamily="18" charset="0"/>
            </a:endParaRPr>
          </a:p>
          <a:p>
            <a:pPr algn="just">
              <a:buClr>
                <a:schemeClr val="bg1"/>
              </a:buClr>
            </a:pPr>
            <a:endParaRPr lang="en-US"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49975"/>
    </mc:Choice>
    <mc:Fallback xmlns="">
      <p:transition spd="slow" advTm="1499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89780" y="2096447"/>
            <a:ext cx="6291045" cy="33708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smtClean="0">
                <a:solidFill>
                  <a:schemeClr val="bg1"/>
                </a:solidFill>
                <a:latin typeface="Times New Roman" panose="02020603050405020304" pitchFamily="18" charset="0"/>
                <a:cs typeface="Times New Roman" panose="02020603050405020304" pitchFamily="18" charset="0"/>
              </a:rPr>
              <a:t>Strategy </a:t>
            </a:r>
            <a:r>
              <a:rPr lang="en-US" sz="2400" dirty="0">
                <a:solidFill>
                  <a:schemeClr val="bg1"/>
                </a:solidFill>
                <a:latin typeface="Times New Roman" panose="02020603050405020304" pitchFamily="18" charset="0"/>
                <a:cs typeface="Times New Roman" panose="02020603050405020304" pitchFamily="18" charset="0"/>
              </a:rPr>
              <a:t>analysis is the process of evaluating an organization's strategy to assess its effectiveness and identify areas for improvement. It involves examining various aspects of the strategy, such as its alignment with the organization's goals, competitive advantage, market conditions, and resource allocation. </a:t>
            </a:r>
            <a:r>
              <a:rPr lang="en-US" sz="2400" b="1" dirty="0">
                <a:solidFill>
                  <a:schemeClr val="bg1"/>
                </a:solidFill>
                <a:latin typeface="Times New Roman" panose="02020603050405020304" pitchFamily="18" charset="0"/>
                <a:cs typeface="Times New Roman" panose="02020603050405020304" pitchFamily="18" charset="0"/>
              </a:rPr>
              <a:t>Here are some key steps involved in strategy analysis:</a:t>
            </a:r>
          </a:p>
          <a:p>
            <a:pPr algn="just"/>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800" b="1" dirty="0">
                <a:solidFill>
                  <a:srgbClr val="00B0F0"/>
                </a:solidFill>
                <a:latin typeface="Times New Roman" panose="02020603050405020304" pitchFamily="18" charset="0"/>
                <a:cs typeface="Times New Roman" panose="02020603050405020304" pitchFamily="18" charset="0"/>
              </a:rPr>
              <a:t>INTRODUCTION</a:t>
            </a:r>
          </a:p>
        </p:txBody>
      </p:sp>
    </p:spTree>
  </p:cSld>
  <p:clrMapOvr>
    <a:masterClrMapping/>
  </p:clrMapOvr>
  <mc:AlternateContent xmlns:mc="http://schemas.openxmlformats.org/markup-compatibility/2006" xmlns:p14="http://schemas.microsoft.com/office/powerpoint/2010/main">
    <mc:Choice Requires="p14">
      <p:transition spd="slow" p14:dur="2000" advTm="172370"/>
    </mc:Choice>
    <mc:Fallback xmlns="">
      <p:transition spd="slow" advTm="17237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6059837"/>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Title 1"/>
          <p:cNvSpPr txBox="1">
            <a:spLocks/>
          </p:cNvSpPr>
          <p:nvPr/>
        </p:nvSpPr>
        <p:spPr>
          <a:xfrm>
            <a:off x="5184421" y="1109844"/>
            <a:ext cx="4678740"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000" b="1" dirty="0">
                <a:solidFill>
                  <a:srgbClr val="00B0F0"/>
                </a:solidFill>
                <a:latin typeface="Times New Roman" panose="02020603050405020304" pitchFamily="18" charset="0"/>
                <a:cs typeface="Times New Roman" panose="02020603050405020304" pitchFamily="18" charset="0"/>
              </a:rPr>
              <a:t>INTRODUCTION</a:t>
            </a:r>
          </a:p>
        </p:txBody>
      </p:sp>
      <p:sp>
        <p:nvSpPr>
          <p:cNvPr id="10" name="Content Placeholder 2"/>
          <p:cNvSpPr txBox="1">
            <a:spLocks/>
          </p:cNvSpPr>
          <p:nvPr/>
        </p:nvSpPr>
        <p:spPr>
          <a:xfrm>
            <a:off x="5577079" y="1863127"/>
            <a:ext cx="6303746" cy="37406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chemeClr val="bg1"/>
                </a:solidFill>
                <a:latin typeface="Times New Roman" panose="02020603050405020304" pitchFamily="18" charset="0"/>
                <a:cs typeface="Times New Roman" panose="02020603050405020304" pitchFamily="18" charset="0"/>
              </a:rPr>
              <a:t>The key steps involved in strategy analysis: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Understand the organization's goals and objectives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Assess the external environment</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Evaluate internal capabilities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Analyze the current strategy</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Identify strategic options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Conduct a risk analysis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Make recommendations</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35015"/>
    </mc:Choice>
    <mc:Fallback xmlns="">
      <p:transition spd="slow" advTm="13501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2076820"/>
            <a:ext cx="6330331" cy="34966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solidFill>
                  <a:schemeClr val="bg1"/>
                </a:solidFill>
                <a:latin typeface="Times New Roman" panose="02020603050405020304" pitchFamily="18" charset="0"/>
                <a:cs typeface="Times New Roman" panose="02020603050405020304" pitchFamily="18" charset="0"/>
              </a:rPr>
              <a:t>Most of people would probably support the idea that business is becoming increasingly unpredictable and changes are more turbulent, with international mergers and acquisitions once again becoming regular features of business life as economies come out of the post-banking crisis recession.</a:t>
            </a:r>
          </a:p>
          <a:p>
            <a:pPr algn="just"/>
            <a:endParaRPr lang="en-US" sz="2000" dirty="0">
              <a:solidFill>
                <a:schemeClr val="bg1"/>
              </a:solidFill>
              <a:latin typeface="Times New Roman" panose="02020603050405020304" pitchFamily="18" charset="0"/>
              <a:cs typeface="Times New Roman" panose="02020603050405020304" pitchFamily="18" charset="0"/>
            </a:endParaRPr>
          </a:p>
          <a:p>
            <a:pPr algn="just"/>
            <a:r>
              <a:rPr lang="en-US" sz="2000" dirty="0">
                <a:solidFill>
                  <a:schemeClr val="bg1"/>
                </a:solidFill>
                <a:latin typeface="Times New Roman" panose="02020603050405020304" pitchFamily="18" charset="0"/>
                <a:cs typeface="Times New Roman" panose="02020603050405020304" pitchFamily="18" charset="0"/>
              </a:rPr>
              <a:t>The information revolution and the digital economy have caused much of this dramatic change and barriers between previously separate businesses are falling like dominoes.</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3873885" y="1358370"/>
            <a:ext cx="8102215" cy="718450"/>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1. THE CONTEXT FOR 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6050"/>
    </mc:Choice>
    <mc:Fallback xmlns="">
      <p:transition spd="slow" advTm="8605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2022939"/>
            <a:ext cx="10515600" cy="33965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600" dirty="0">
                <a:latin typeface="Times New Roman" panose="02020603050405020304" pitchFamily="18" charset="0"/>
                <a:cs typeface="Times New Roman" panose="02020603050405020304" pitchFamily="18" charset="0"/>
              </a:rPr>
              <a:t>There are some big changes that organizations face and that strategy development tries to moderate: there are the changes to the ways that businesses are employed</a:t>
            </a:r>
            <a:r>
              <a:rPr lang="en-US" sz="2600" dirty="0" smtClean="0">
                <a:latin typeface="Times New Roman" panose="02020603050405020304" pitchFamily="18" charset="0"/>
                <a:cs typeface="Times New Roman" panose="02020603050405020304" pitchFamily="18" charset="0"/>
              </a:rPr>
              <a:t>.</a:t>
            </a:r>
          </a:p>
          <a:p>
            <a:pPr algn="just"/>
            <a:endParaRPr lang="en-US" sz="2600" dirty="0">
              <a:latin typeface="Times New Roman" panose="02020603050405020304" pitchFamily="18" charset="0"/>
              <a:cs typeface="Times New Roman" panose="02020603050405020304" pitchFamily="18" charset="0"/>
            </a:endParaRPr>
          </a:p>
          <a:p>
            <a:pPr algn="just"/>
            <a:r>
              <a:rPr lang="en-US" sz="2600" dirty="0">
                <a:latin typeface="Times New Roman" panose="02020603050405020304" pitchFamily="18" charset="0"/>
                <a:cs typeface="Times New Roman" panose="02020603050405020304" pitchFamily="18" charset="0"/>
              </a:rPr>
              <a:t>The growth of knowledge-based industries and the continuous change experienced by organizations means that individual employees, consultants or contractors – permanent, full-time or part-time – have become valuable </a:t>
            </a:r>
            <a:r>
              <a:rPr lang="en-US" sz="2600" dirty="0" smtClean="0">
                <a:latin typeface="Times New Roman" panose="02020603050405020304" pitchFamily="18" charset="0"/>
                <a:cs typeface="Times New Roman" panose="02020603050405020304" pitchFamily="18" charset="0"/>
              </a:rPr>
              <a:t>assets</a:t>
            </a:r>
            <a:r>
              <a:rPr lang="en-US" sz="2600" dirty="0">
                <a:latin typeface="Times New Roman" panose="02020603050405020304" pitchFamily="18" charset="0"/>
                <a:cs typeface="Times New Roman" panose="02020603050405020304" pitchFamily="18" charset="0"/>
              </a:rPr>
              <a:t>.</a:t>
            </a:r>
          </a:p>
          <a:p>
            <a:pPr algn="just"/>
            <a:endParaRPr lang="en-US" sz="26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36792" y="1068164"/>
            <a:ext cx="8102215" cy="718450"/>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1. THE CONTEXT FOR 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8695808"/>
      </p:ext>
    </p:extLst>
  </p:cSld>
  <p:clrMapOvr>
    <a:masterClrMapping/>
  </p:clrMapOvr>
  <mc:AlternateContent xmlns:mc="http://schemas.openxmlformats.org/markup-compatibility/2006" xmlns:p14="http://schemas.microsoft.com/office/powerpoint/2010/main">
    <mc:Choice Requires="p14">
      <p:transition spd="slow" p14:dur="2000" advTm="60896"/>
    </mc:Choice>
    <mc:Fallback xmlns="">
      <p:transition spd="slow" advTm="6089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904776"/>
            <a:ext cx="10515600" cy="40329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Times New Roman" panose="02020603050405020304" pitchFamily="18" charset="0"/>
                <a:cs typeface="Times New Roman" panose="02020603050405020304" pitchFamily="18" charset="0"/>
              </a:rPr>
              <a:t>This is more than ever the case as organizations everywhere, in both Government and commercial sectors, flatten their organization structures, decentralize decision-making and give more freedom to individuals to make decisions, deal with customers and resolve problems.</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Freedom of information legislation means that individuals have access to evidence and decisions taken by government that were previously hidden</a:t>
            </a: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36792" y="1068164"/>
            <a:ext cx="8102215" cy="718450"/>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1. THE CONTEXT FOR 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8707800"/>
      </p:ext>
    </p:extLst>
  </p:cSld>
  <p:clrMapOvr>
    <a:masterClrMapping/>
  </p:clrMapOvr>
  <mc:AlternateContent xmlns:mc="http://schemas.openxmlformats.org/markup-compatibility/2006" xmlns:p14="http://schemas.microsoft.com/office/powerpoint/2010/main">
    <mc:Choice Requires="p14">
      <p:transition spd="slow" p14:dur="2000" advTm="60896"/>
    </mc:Choice>
    <mc:Fallback xmlns="">
      <p:transition spd="slow" advTm="6089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854217"/>
            <a:ext cx="10515600" cy="40329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600" dirty="0">
                <a:latin typeface="Times New Roman" panose="02020603050405020304" pitchFamily="18" charset="0"/>
                <a:cs typeface="Times New Roman" panose="02020603050405020304" pitchFamily="18" charset="0"/>
              </a:rPr>
              <a:t>Our attitudes to change, direction, reorganization and other people knowing better than we do have shifted and the development and implementation of new strategies need to take this into account.</a:t>
            </a:r>
          </a:p>
          <a:p>
            <a:pPr algn="just"/>
            <a:endParaRPr lang="en-US" sz="2600" dirty="0">
              <a:latin typeface="Times New Roman" panose="02020603050405020304" pitchFamily="18" charset="0"/>
              <a:cs typeface="Times New Roman" panose="02020603050405020304" pitchFamily="18" charset="0"/>
            </a:endParaRPr>
          </a:p>
          <a:p>
            <a:pPr algn="just"/>
            <a:r>
              <a:rPr lang="en-US" sz="2600" dirty="0">
                <a:latin typeface="Times New Roman" panose="02020603050405020304" pitchFamily="18" charset="0"/>
                <a:cs typeface="Times New Roman" panose="02020603050405020304" pitchFamily="18" charset="0"/>
              </a:rPr>
              <a:t>Organizations are responding to these changes by doing everything they can to increase their flexibility and responsiveness.</a:t>
            </a:r>
          </a:p>
          <a:p>
            <a:pPr algn="just"/>
            <a:endParaRPr lang="en-US" sz="2600" dirty="0">
              <a:latin typeface="Times New Roman" panose="02020603050405020304" pitchFamily="18" charset="0"/>
              <a:cs typeface="Times New Roman" panose="02020603050405020304" pitchFamily="18" charset="0"/>
            </a:endParaRPr>
          </a:p>
          <a:p>
            <a:pPr algn="just"/>
            <a:r>
              <a:rPr lang="en-US" sz="2600" dirty="0">
                <a:latin typeface="Times New Roman" panose="02020603050405020304" pitchFamily="18" charset="0"/>
                <a:cs typeface="Times New Roman" panose="02020603050405020304" pitchFamily="18" charset="0"/>
              </a:rPr>
              <a:t>Developing strategy is seen as a ‘hard’ discipline like finance and technology but the creativity and change skills that make strategy work are the ‘soft’ skills.</a:t>
            </a:r>
            <a:endParaRPr lang="en-US" sz="26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36792" y="1068164"/>
            <a:ext cx="8102215" cy="718450"/>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1. THE CONTEXT FOR 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5655131"/>
      </p:ext>
    </p:extLst>
  </p:cSld>
  <p:clrMapOvr>
    <a:masterClrMapping/>
  </p:clrMapOvr>
  <mc:AlternateContent xmlns:mc="http://schemas.openxmlformats.org/markup-compatibility/2006" xmlns:p14="http://schemas.microsoft.com/office/powerpoint/2010/main">
    <mc:Choice Requires="p14">
      <p:transition spd="slow" p14:dur="2000" advTm="60896"/>
    </mc:Choice>
    <mc:Fallback xmlns="">
      <p:transition spd="slow" advTm="6089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2022938"/>
            <a:ext cx="10515600" cy="375339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Times New Roman" panose="02020603050405020304" pitchFamily="18" charset="0"/>
                <a:cs typeface="Times New Roman" panose="02020603050405020304" pitchFamily="18" charset="0"/>
              </a:rPr>
              <a:t>Therefore, How can anyone create, formulate or build a strategy if the future is inherently unknowable and unpredictable, and how can it be implemented in a coherent way in decentralized structures with delegated authorities and an ever-changing environment?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This makes it appear very difficult for a business analyst to understand the nature and permanence – or impermanence – of the business strategies against which IS strategies are to be built.</a:t>
            </a:r>
            <a:endParaRPr lang="en-US" sz="2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36792" y="1068164"/>
            <a:ext cx="8102215" cy="718450"/>
          </a:xfrm>
          <a:prstGeom prst="rect">
            <a:avLst/>
          </a:prstGeom>
        </p:spPr>
        <p:txBody>
          <a:bodyPr>
            <a:normAutofit fontScale="92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a:solidFill>
                  <a:srgbClr val="00B0F0"/>
                </a:solidFill>
                <a:latin typeface="Times New Roman" panose="02020603050405020304" pitchFamily="18" charset="0"/>
                <a:cs typeface="Times New Roman" panose="02020603050405020304" pitchFamily="18" charset="0"/>
              </a:rPr>
              <a:t>1. THE CONTEXT FOR 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6023810"/>
      </p:ext>
    </p:extLst>
  </p:cSld>
  <p:clrMapOvr>
    <a:masterClrMapping/>
  </p:clrMapOvr>
  <mc:AlternateContent xmlns:mc="http://schemas.openxmlformats.org/markup-compatibility/2006" xmlns:p14="http://schemas.microsoft.com/office/powerpoint/2010/main">
    <mc:Choice Requires="p14">
      <p:transition spd="slow" p14:dur="2000" advTm="60896"/>
    </mc:Choice>
    <mc:Fallback xmlns="">
      <p:transition spd="slow" advTm="6089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00181"/>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solidFill>
                  <a:schemeClr val="bg1"/>
                </a:solidFill>
                <a:latin typeface="Times New Roman" panose="02020603050405020304" pitchFamily="18" charset="0"/>
                <a:cs typeface="Times New Roman" panose="02020603050405020304" pitchFamily="18" charset="0"/>
              </a:rPr>
              <a:t>The concept of strategy begins in a military context and the word strategy is derived from the Greek word ‘</a:t>
            </a:r>
            <a:r>
              <a:rPr lang="en-US" sz="2400" dirty="0" err="1">
                <a:solidFill>
                  <a:schemeClr val="bg1"/>
                </a:solidFill>
                <a:latin typeface="Times New Roman" panose="02020603050405020304" pitchFamily="18" charset="0"/>
                <a:cs typeface="Times New Roman" panose="02020603050405020304" pitchFamily="18" charset="0"/>
              </a:rPr>
              <a:t>strategia</a:t>
            </a:r>
            <a:r>
              <a:rPr lang="en-US" sz="2400" dirty="0">
                <a:solidFill>
                  <a:schemeClr val="bg1"/>
                </a:solidFill>
                <a:latin typeface="Times New Roman" panose="02020603050405020304" pitchFamily="18" charset="0"/>
                <a:cs typeface="Times New Roman" panose="02020603050405020304" pitchFamily="18" charset="0"/>
              </a:rPr>
              <a:t>’ which means ‘generalship</a:t>
            </a:r>
            <a:r>
              <a:rPr lang="en-US" sz="2400" dirty="0" smtClean="0">
                <a:solidFill>
                  <a:schemeClr val="bg1"/>
                </a:solidFill>
                <a:latin typeface="Times New Roman" panose="02020603050405020304" pitchFamily="18" charset="0"/>
                <a:cs typeface="Times New Roman" panose="02020603050405020304" pitchFamily="18" charset="0"/>
              </a:rPr>
              <a:t>’.</a:t>
            </a:r>
          </a:p>
          <a:p>
            <a:pPr algn="just"/>
            <a:r>
              <a:rPr lang="en-US" sz="2400" dirty="0">
                <a:solidFill>
                  <a:schemeClr val="bg1"/>
                </a:solidFill>
                <a:latin typeface="Times New Roman" panose="02020603050405020304" pitchFamily="18" charset="0"/>
                <a:cs typeface="Times New Roman" panose="02020603050405020304" pitchFamily="18" charset="0"/>
              </a:rPr>
              <a:t/>
            </a:r>
            <a:br>
              <a:rPr lang="en-US" sz="2400" dirty="0">
                <a:solidFill>
                  <a:schemeClr val="bg1"/>
                </a:solidFill>
                <a:latin typeface="Times New Roman" panose="02020603050405020304" pitchFamily="18" charset="0"/>
                <a:cs typeface="Times New Roman" panose="02020603050405020304" pitchFamily="18" charset="0"/>
              </a:rPr>
            </a:br>
            <a:r>
              <a:rPr lang="en-US" sz="2400" dirty="0">
                <a:solidFill>
                  <a:schemeClr val="bg1"/>
                </a:solidFill>
                <a:latin typeface="Times New Roman" panose="02020603050405020304" pitchFamily="18" charset="0"/>
                <a:cs typeface="Times New Roman" panose="02020603050405020304" pitchFamily="18" charset="0"/>
              </a:rPr>
              <a:t>It has a ‘getting ready for battle’ sense to it and the deployment of troops, weapons, aircraft and ships before engagement with the enemy begins.</a:t>
            </a:r>
          </a:p>
          <a:p>
            <a:pPr algn="just"/>
            <a:endParaRPr lang="en-US" sz="2400" dirty="0">
              <a:solidFill>
                <a:schemeClr val="bg1"/>
              </a:solidFill>
              <a:latin typeface="Times New Roman" panose="02020603050405020304" pitchFamily="18" charset="0"/>
              <a:cs typeface="Times New Roman" panose="02020603050405020304" pitchFamily="18" charset="0"/>
            </a:endParaRPr>
          </a:p>
          <a:p>
            <a:pPr algn="just"/>
            <a:r>
              <a:rPr lang="en-US" sz="2400" dirty="0">
                <a:solidFill>
                  <a:schemeClr val="bg1"/>
                </a:solidFill>
                <a:latin typeface="Times New Roman" panose="02020603050405020304" pitchFamily="18" charset="0"/>
                <a:cs typeface="Times New Roman" panose="02020603050405020304" pitchFamily="18" charset="0"/>
              </a:rPr>
              <a:t>The transfer of these ideas into business is easy to make, therefore, and we expect to deal with.</a:t>
            </a:r>
          </a:p>
        </p:txBody>
      </p:sp>
      <p:sp>
        <p:nvSpPr>
          <p:cNvPr id="13" name="Title 1"/>
          <p:cNvSpPr txBox="1">
            <a:spLocks/>
          </p:cNvSpPr>
          <p:nvPr/>
        </p:nvSpPr>
        <p:spPr>
          <a:xfrm>
            <a:off x="4884373" y="1092842"/>
            <a:ext cx="6703537"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WHAT </a:t>
            </a:r>
            <a:r>
              <a:rPr lang="en-US" sz="4000" b="1" dirty="0" smtClean="0">
                <a:solidFill>
                  <a:srgbClr val="00B0F0"/>
                </a:solidFill>
                <a:latin typeface="Times New Roman" panose="02020603050405020304" pitchFamily="18" charset="0"/>
                <a:cs typeface="Times New Roman" panose="02020603050405020304" pitchFamily="18" charset="0"/>
              </a:rPr>
              <a:t>IS </a:t>
            </a:r>
            <a:r>
              <a:rPr lang="en-US" sz="4000" b="1" dirty="0" smtClean="0">
                <a:solidFill>
                  <a:srgbClr val="00B0F0"/>
                </a:solidFill>
                <a:latin typeface="Times New Roman" panose="02020603050405020304" pitchFamily="18" charset="0"/>
                <a:cs typeface="Times New Roman" panose="02020603050405020304" pitchFamily="18" charset="0"/>
              </a:rPr>
              <a:t>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85352"/>
    </mc:Choice>
    <mc:Fallback xmlns="">
      <p:transition spd="slow" advTm="8535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53120"/>
            <a:ext cx="6330331" cy="382739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The goal or mission of the business. </a:t>
            </a:r>
            <a:r>
              <a:rPr lang="en-US" sz="2400" dirty="0">
                <a:solidFill>
                  <a:schemeClr val="bg1"/>
                </a:solidFill>
                <a:latin typeface="Times New Roman" panose="02020603050405020304" pitchFamily="18" charset="0"/>
                <a:cs typeface="Times New Roman" panose="02020603050405020304" pitchFamily="18" charset="0"/>
              </a:rPr>
              <a:t>In strategy terms this is often referred to as the direction.</a:t>
            </a:r>
          </a:p>
          <a:p>
            <a:pPr algn="just"/>
            <a:endParaRPr lang="en-US" sz="2400" dirty="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The time frame. </a:t>
            </a:r>
            <a:r>
              <a:rPr lang="en-US" sz="2400" dirty="0">
                <a:solidFill>
                  <a:schemeClr val="bg1"/>
                </a:solidFill>
                <a:latin typeface="Times New Roman" panose="02020603050405020304" pitchFamily="18" charset="0"/>
                <a:cs typeface="Times New Roman" panose="02020603050405020304" pitchFamily="18" charset="0"/>
              </a:rPr>
              <a:t>Strategy is about the long term. The problem here is that it differs widely across industries, with petrochemicals and pharmaceuticals at the really long end and domestic financial services products at the short end.</a:t>
            </a:r>
          </a:p>
        </p:txBody>
      </p:sp>
      <p:sp>
        <p:nvSpPr>
          <p:cNvPr id="13" name="Title 1"/>
          <p:cNvSpPr txBox="1">
            <a:spLocks/>
          </p:cNvSpPr>
          <p:nvPr/>
        </p:nvSpPr>
        <p:spPr>
          <a:xfrm>
            <a:off x="4884373" y="1092842"/>
            <a:ext cx="6703537"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WHAT </a:t>
            </a:r>
            <a:r>
              <a:rPr lang="en-US" sz="4000" b="1" dirty="0" smtClean="0">
                <a:solidFill>
                  <a:srgbClr val="00B0F0"/>
                </a:solidFill>
                <a:latin typeface="Times New Roman" panose="02020603050405020304" pitchFamily="18" charset="0"/>
                <a:cs typeface="Times New Roman" panose="02020603050405020304" pitchFamily="18" charset="0"/>
              </a:rPr>
              <a:t>IS </a:t>
            </a:r>
            <a:r>
              <a:rPr lang="en-US" sz="4000" b="1" dirty="0" smtClean="0">
                <a:solidFill>
                  <a:srgbClr val="00B0F0"/>
                </a:solidFill>
                <a:latin typeface="Times New Roman" panose="02020603050405020304" pitchFamily="18" charset="0"/>
                <a:cs typeface="Times New Roman" panose="02020603050405020304" pitchFamily="18" charset="0"/>
              </a:rPr>
              <a:t>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9600017"/>
      </p:ext>
    </p:extLst>
  </p:cSld>
  <p:clrMapOvr>
    <a:masterClrMapping/>
  </p:clrMapOvr>
  <mc:AlternateContent xmlns:mc="http://schemas.openxmlformats.org/markup-compatibility/2006" xmlns:p14="http://schemas.microsoft.com/office/powerpoint/2010/main">
    <mc:Choice Requires="p14">
      <p:transition spd="slow" p14:dur="2000" advTm="85352"/>
    </mc:Choice>
    <mc:Fallback xmlns="">
      <p:transition spd="slow" advTm="8535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973809" y="959630"/>
            <a:ext cx="643029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WHAT </a:t>
            </a:r>
            <a:r>
              <a:rPr lang="en-US" sz="4000" b="1" dirty="0" smtClean="0">
                <a:solidFill>
                  <a:srgbClr val="00B0F0"/>
                </a:solidFill>
                <a:latin typeface="Times New Roman" panose="02020603050405020304" pitchFamily="18" charset="0"/>
                <a:cs typeface="Times New Roman" panose="02020603050405020304" pitchFamily="18" charset="0"/>
              </a:rPr>
              <a:t>IS </a:t>
            </a:r>
            <a:r>
              <a:rPr lang="en-US" sz="4000" b="1" dirty="0" smtClean="0">
                <a:solidFill>
                  <a:srgbClr val="00B0F0"/>
                </a:solidFill>
                <a:latin typeface="Times New Roman" panose="02020603050405020304" pitchFamily="18" charset="0"/>
                <a:cs typeface="Times New Roman" panose="02020603050405020304" pitchFamily="18" charset="0"/>
              </a:rPr>
              <a:t>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latin typeface="Times New Roman" panose="02020603050405020304" pitchFamily="18" charset="0"/>
                <a:cs typeface="Times New Roman" panose="02020603050405020304" pitchFamily="18" charset="0"/>
              </a:rPr>
              <a:t>A popular definition appears in Johnson, Scholes and Whittington (2008):</a:t>
            </a:r>
          </a:p>
          <a:p>
            <a:pPr algn="just"/>
            <a:r>
              <a:rPr lang="en-US" sz="2000" b="1" dirty="0">
                <a:latin typeface="Times New Roman" panose="02020603050405020304" pitchFamily="18" charset="0"/>
                <a:cs typeface="Times New Roman" panose="02020603050405020304" pitchFamily="18" charset="0"/>
              </a:rPr>
              <a:t>Strategy</a:t>
            </a:r>
            <a:r>
              <a:rPr lang="en-US" sz="2000" dirty="0">
                <a:latin typeface="Times New Roman" panose="02020603050405020304" pitchFamily="18" charset="0"/>
                <a:cs typeface="Times New Roman" panose="02020603050405020304" pitchFamily="18" charset="0"/>
              </a:rPr>
              <a:t> is the direction and scope of an organization over the long term, which achieves advantage in a changing environment through its configuration of resources and competences with the aim of fulfilling stakeholder expectations.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However, writers and gurus have offered their own definitions for at least the last 40 years including </a:t>
            </a:r>
            <a:r>
              <a:rPr lang="en-US" sz="2000" b="1" dirty="0">
                <a:latin typeface="Times New Roman" panose="02020603050405020304" pitchFamily="18" charset="0"/>
                <a:cs typeface="Times New Roman" panose="02020603050405020304" pitchFamily="18" charset="0"/>
              </a:rPr>
              <a:t>George Steiner (1979) </a:t>
            </a:r>
            <a:r>
              <a:rPr lang="en-US" sz="2000" dirty="0">
                <a:latin typeface="Times New Roman" panose="02020603050405020304" pitchFamily="18" charset="0"/>
                <a:cs typeface="Times New Roman" panose="02020603050405020304" pitchFamily="18" charset="0"/>
              </a:rPr>
              <a:t>who did not so much define it as paint a picture of it by </a:t>
            </a:r>
            <a:r>
              <a:rPr lang="en-US" sz="2000" b="1" dirty="0">
                <a:latin typeface="Times New Roman" panose="02020603050405020304" pitchFamily="18" charset="0"/>
                <a:cs typeface="Times New Roman" panose="02020603050405020304" pitchFamily="18" charset="0"/>
              </a:rPr>
              <a:t>saying that strategy is:</a:t>
            </a:r>
          </a:p>
          <a:p>
            <a:pPr algn="just"/>
            <a:endParaRPr lang="en-US" sz="2000" b="1"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What top management does;</a:t>
            </a:r>
          </a:p>
          <a:p>
            <a:pPr algn="just"/>
            <a:r>
              <a:rPr lang="en-US" sz="2000" dirty="0">
                <a:latin typeface="Times New Roman" panose="02020603050405020304" pitchFamily="18" charset="0"/>
                <a:cs typeface="Times New Roman" panose="02020603050405020304" pitchFamily="18" charset="0"/>
              </a:rPr>
              <a:t>About direction;</a:t>
            </a:r>
          </a:p>
          <a:p>
            <a:pPr algn="just"/>
            <a:r>
              <a:rPr lang="en-US" sz="2000" dirty="0">
                <a:latin typeface="Times New Roman" panose="02020603050405020304" pitchFamily="18" charset="0"/>
                <a:cs typeface="Times New Roman" panose="02020603050405020304" pitchFamily="18" charset="0"/>
              </a:rPr>
              <a:t>The process that sets in motion the important actions necessary to achieve these directions;</a:t>
            </a:r>
          </a:p>
          <a:p>
            <a:pPr algn="just"/>
            <a:r>
              <a:rPr lang="en-US" sz="2000" dirty="0">
                <a:latin typeface="Times New Roman" panose="02020603050405020304" pitchFamily="18" charset="0"/>
                <a:cs typeface="Times New Roman" panose="02020603050405020304" pitchFamily="18" charset="0"/>
              </a:rPr>
              <a:t>What the organization should be doing.</a:t>
            </a: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43384"/>
    </mc:Choice>
    <mc:Fallback xmlns="">
      <p:transition spd="slow" advTm="4338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973809" y="959630"/>
            <a:ext cx="643029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WHAT </a:t>
            </a:r>
            <a:r>
              <a:rPr lang="en-US" sz="4000" b="1" dirty="0" smtClean="0">
                <a:solidFill>
                  <a:srgbClr val="00B0F0"/>
                </a:solidFill>
                <a:latin typeface="Times New Roman" panose="02020603050405020304" pitchFamily="18" charset="0"/>
                <a:cs typeface="Times New Roman" panose="02020603050405020304" pitchFamily="18" charset="0"/>
              </a:rPr>
              <a:t>IS </a:t>
            </a:r>
            <a:r>
              <a:rPr lang="en-US" sz="4000" b="1" dirty="0" smtClean="0">
                <a:solidFill>
                  <a:srgbClr val="00B0F0"/>
                </a:solidFill>
                <a:latin typeface="Times New Roman" panose="02020603050405020304" pitchFamily="18" charset="0"/>
                <a:cs typeface="Times New Roman" panose="02020603050405020304" pitchFamily="18" charset="0"/>
              </a:rPr>
              <a:t>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Times New Roman" panose="02020603050405020304" pitchFamily="18" charset="0"/>
                <a:cs typeface="Times New Roman" panose="02020603050405020304" pitchFamily="18" charset="0"/>
              </a:rPr>
              <a:t>But finally, </a:t>
            </a:r>
            <a:r>
              <a:rPr lang="en-US" sz="2800" b="1" dirty="0">
                <a:latin typeface="Times New Roman" panose="02020603050405020304" pitchFamily="18" charset="0"/>
                <a:cs typeface="Times New Roman" panose="02020603050405020304" pitchFamily="18" charset="0"/>
              </a:rPr>
              <a:t>Johnson, Scholes and Whittington (2008) </a:t>
            </a:r>
            <a:r>
              <a:rPr lang="en-US" sz="2800" dirty="0">
                <a:latin typeface="Times New Roman" panose="02020603050405020304" pitchFamily="18" charset="0"/>
                <a:cs typeface="Times New Roman" panose="02020603050405020304" pitchFamily="18" charset="0"/>
              </a:rPr>
              <a:t>provide a helpful definition of the issues to be considered during strategy analysis as follow;</a:t>
            </a:r>
          </a:p>
          <a:p>
            <a:pPr marL="342900" indent="-3429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long-term direction of an organization;</a:t>
            </a:r>
          </a:p>
          <a:p>
            <a:pPr marL="342900" indent="-3429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scope of an organization's activities;</a:t>
            </a:r>
          </a:p>
          <a:p>
            <a:pPr marL="342900" indent="-3429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Advantage for the organization over competition;</a:t>
            </a:r>
          </a:p>
          <a:p>
            <a:pPr marL="342900" indent="-3429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Strategic fit with the business environment;</a:t>
            </a:r>
          </a:p>
          <a:p>
            <a:pPr marL="342900" indent="-3429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organization's resources and competences;</a:t>
            </a:r>
          </a:p>
          <a:p>
            <a:pPr marL="342900" indent="-3429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values and expectations of powerful actors.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080685"/>
      </p:ext>
    </p:extLst>
  </p:cSld>
  <p:clrMapOvr>
    <a:masterClrMapping/>
  </p:clrMapOvr>
  <mc:AlternateContent xmlns:mc="http://schemas.openxmlformats.org/markup-compatibility/2006" xmlns:p14="http://schemas.microsoft.com/office/powerpoint/2010/main">
    <mc:Choice Requires="p14">
      <p:transition spd="slow" p14:dur="2000" advTm="43384"/>
    </mc:Choice>
    <mc:Fallback xmlns="">
      <p:transition spd="slow" advTm="4338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973809" y="959630"/>
            <a:ext cx="643029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WHAT </a:t>
            </a:r>
            <a:r>
              <a:rPr lang="en-US" sz="4000" b="1" dirty="0" smtClean="0">
                <a:solidFill>
                  <a:srgbClr val="00B0F0"/>
                </a:solidFill>
                <a:latin typeface="Times New Roman" panose="02020603050405020304" pitchFamily="18" charset="0"/>
                <a:cs typeface="Times New Roman" panose="02020603050405020304" pitchFamily="18" charset="0"/>
              </a:rPr>
              <a:t>IS </a:t>
            </a:r>
            <a:r>
              <a:rPr lang="en-US" sz="4000" b="1" dirty="0" smtClean="0">
                <a:solidFill>
                  <a:srgbClr val="00B0F0"/>
                </a:solidFill>
                <a:latin typeface="Times New Roman" panose="02020603050405020304" pitchFamily="18" charset="0"/>
                <a:cs typeface="Times New Roman" panose="02020603050405020304" pitchFamily="18" charset="0"/>
              </a:rPr>
              <a:t>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levels of strategy </a:t>
            </a:r>
          </a:p>
          <a:p>
            <a:pPr algn="just"/>
            <a:r>
              <a:rPr lang="en-US" sz="2800" dirty="0">
                <a:latin typeface="Times New Roman" panose="02020603050405020304" pitchFamily="18" charset="0"/>
                <a:cs typeface="Times New Roman" panose="02020603050405020304" pitchFamily="18" charset="0"/>
              </a:rPr>
              <a:t>Strategies exist at different levels in an organization ranging from corporate strategies at the top level affecting the complete organization down to the operational strategies for product/services offerings. </a:t>
            </a:r>
            <a:r>
              <a:rPr lang="en-US" sz="2800" b="1" dirty="0">
                <a:latin typeface="Times New Roman" panose="02020603050405020304" pitchFamily="18" charset="0"/>
                <a:cs typeface="Times New Roman" panose="02020603050405020304" pitchFamily="18" charset="0"/>
              </a:rPr>
              <a:t>Typical levels of strategy could be:</a:t>
            </a:r>
          </a:p>
          <a:p>
            <a:pPr algn="just"/>
            <a:endParaRPr lang="en-US" sz="2800" b="1"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Corporate Strategy</a:t>
            </a:r>
          </a:p>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Business Unit Strategy (BUS)</a:t>
            </a:r>
          </a:p>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Operational Strategy</a:t>
            </a:r>
          </a:p>
          <a:p>
            <a:pPr algn="just"/>
            <a:endParaRPr lang="en-US" sz="2800" b="1" dirty="0">
              <a:latin typeface="Times New Roman" panose="02020603050405020304" pitchFamily="18" charset="0"/>
              <a:cs typeface="Times New Roman" panose="02020603050405020304" pitchFamily="18" charset="0"/>
            </a:endParaRPr>
          </a:p>
          <a:p>
            <a:pPr algn="just"/>
            <a:endParaRPr lang="en-US" sz="2800" b="1" dirty="0">
              <a:latin typeface="Times New Roman" panose="02020603050405020304" pitchFamily="18" charset="0"/>
              <a:cs typeface="Times New Roman" panose="02020603050405020304" pitchFamily="18" charset="0"/>
            </a:endParaRPr>
          </a:p>
          <a:p>
            <a:pPr algn="just"/>
            <a:endParaRPr lang="en-US" sz="2800" b="1" dirty="0">
              <a:latin typeface="Times New Roman" panose="02020603050405020304" pitchFamily="18" charset="0"/>
              <a:cs typeface="Times New Roman" panose="02020603050405020304" pitchFamily="18" charset="0"/>
            </a:endParaRPr>
          </a:p>
          <a:p>
            <a:pPr algn="just"/>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2321115"/>
      </p:ext>
    </p:extLst>
  </p:cSld>
  <p:clrMapOvr>
    <a:masterClrMapping/>
  </p:clrMapOvr>
  <mc:AlternateContent xmlns:mc="http://schemas.openxmlformats.org/markup-compatibility/2006" xmlns:p14="http://schemas.microsoft.com/office/powerpoint/2010/main">
    <mc:Choice Requires="p14">
      <p:transition spd="slow" p14:dur="2000" advTm="43384"/>
    </mc:Choice>
    <mc:Fallback xmlns="">
      <p:transition spd="slow" advTm="4338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973809" y="959630"/>
            <a:ext cx="643029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WHAT </a:t>
            </a:r>
            <a:r>
              <a:rPr lang="en-US" sz="4000" b="1" dirty="0" smtClean="0">
                <a:solidFill>
                  <a:srgbClr val="00B0F0"/>
                </a:solidFill>
                <a:latin typeface="Times New Roman" panose="02020603050405020304" pitchFamily="18" charset="0"/>
                <a:cs typeface="Times New Roman" panose="02020603050405020304" pitchFamily="18" charset="0"/>
              </a:rPr>
              <a:t>IS </a:t>
            </a:r>
            <a:r>
              <a:rPr lang="en-US" sz="4000" b="1" dirty="0" smtClean="0">
                <a:solidFill>
                  <a:srgbClr val="00B0F0"/>
                </a:solidFill>
                <a:latin typeface="Times New Roman" panose="02020603050405020304" pitchFamily="18" charset="0"/>
                <a:cs typeface="Times New Roman" panose="02020603050405020304" pitchFamily="18" charset="0"/>
              </a:rPr>
              <a:t>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9" name="Content Placeholder 2"/>
          <p:cNvSpPr txBox="1">
            <a:spLocks/>
          </p:cNvSpPr>
          <p:nvPr/>
        </p:nvSpPr>
        <p:spPr>
          <a:xfrm>
            <a:off x="795866" y="1811867"/>
            <a:ext cx="10557933" cy="42366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Corporate Strategy </a:t>
            </a:r>
            <a:r>
              <a:rPr lang="en-US" sz="2200" dirty="0">
                <a:latin typeface="Times New Roman" panose="02020603050405020304" pitchFamily="18" charset="0"/>
                <a:cs typeface="Times New Roman" panose="02020603050405020304" pitchFamily="18" charset="0"/>
              </a:rPr>
              <a:t>that is concerned with the overall purpose and scope of the business. Strategies at this level are influenced by investors, governments and global competition, and by the context set out earlier in this chapter. It is the basis of all other strategies and strategic decisions. </a:t>
            </a:r>
          </a:p>
          <a:p>
            <a:pPr algn="just"/>
            <a:endParaRPr lang="en-US" sz="2200" b="1"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Business Unit Strategy. </a:t>
            </a:r>
            <a:r>
              <a:rPr lang="en-US" sz="2200" dirty="0">
                <a:latin typeface="Times New Roman" panose="02020603050405020304" pitchFamily="18" charset="0"/>
                <a:cs typeface="Times New Roman" panose="02020603050405020304" pitchFamily="18" charset="0"/>
              </a:rPr>
              <a:t>Below the corporate level are the </a:t>
            </a:r>
            <a:r>
              <a:rPr lang="en-US" sz="2200" b="1" dirty="0">
                <a:latin typeface="Times New Roman" panose="02020603050405020304" pitchFamily="18" charset="0"/>
                <a:cs typeface="Times New Roman" panose="02020603050405020304" pitchFamily="18" charset="0"/>
              </a:rPr>
              <a:t>strategic business units (SBUs). </a:t>
            </a:r>
            <a:r>
              <a:rPr lang="en-US" sz="2200" dirty="0">
                <a:latin typeface="Times New Roman" panose="02020603050405020304" pitchFamily="18" charset="0"/>
                <a:cs typeface="Times New Roman" panose="02020603050405020304" pitchFamily="18" charset="0"/>
              </a:rPr>
              <a:t>These are organizational units for which there are distinct external markets that are different from those of other SBUs. SBU strategies address choice of products, pricing, customer satisfaction, and competitive advantage.</a:t>
            </a:r>
          </a:p>
          <a:p>
            <a:pPr algn="just"/>
            <a:endParaRPr lang="en-US" sz="22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Operational Strategy-</a:t>
            </a:r>
            <a:r>
              <a:rPr lang="en-US" sz="2200" dirty="0">
                <a:latin typeface="Times New Roman" panose="02020603050405020304" pitchFamily="18" charset="0"/>
                <a:cs typeface="Times New Roman" panose="02020603050405020304" pitchFamily="18" charset="0"/>
              </a:rPr>
              <a:t> focuses on the delivery of the corporate and SBU strategies through the effective organization and development of resources, processes and people.</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961880"/>
      </p:ext>
    </p:extLst>
  </p:cSld>
  <p:clrMapOvr>
    <a:masterClrMapping/>
  </p:clrMapOvr>
  <mc:AlternateContent xmlns:mc="http://schemas.openxmlformats.org/markup-compatibility/2006" xmlns:p14="http://schemas.microsoft.com/office/powerpoint/2010/main">
    <mc:Choice Requires="p14">
      <p:transition spd="slow" p14:dur="2000" advTm="43384"/>
    </mc:Choice>
    <mc:Fallback xmlns="">
      <p:transition spd="slow" advTm="4338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300" dirty="0">
                <a:solidFill>
                  <a:schemeClr val="bg1"/>
                </a:solidFill>
                <a:latin typeface="Times New Roman" panose="02020603050405020304" pitchFamily="18" charset="0"/>
                <a:cs typeface="Times New Roman" panose="02020603050405020304" pitchFamily="18" charset="0"/>
              </a:rPr>
              <a:t>There are many different drivers for strategy development and strategy may be formulated in different ways.</a:t>
            </a:r>
          </a:p>
          <a:p>
            <a:pPr algn="just"/>
            <a:endParaRPr lang="en-US" sz="2300" dirty="0">
              <a:solidFill>
                <a:schemeClr val="bg1"/>
              </a:solidFill>
              <a:latin typeface="Times New Roman" panose="02020603050405020304" pitchFamily="18" charset="0"/>
              <a:cs typeface="Times New Roman" panose="02020603050405020304" pitchFamily="18" charset="0"/>
            </a:endParaRPr>
          </a:p>
          <a:p>
            <a:pPr algn="just"/>
            <a:r>
              <a:rPr lang="en-US" sz="2300" dirty="0">
                <a:solidFill>
                  <a:schemeClr val="bg1"/>
                </a:solidFill>
                <a:latin typeface="Times New Roman" panose="02020603050405020304" pitchFamily="18" charset="0"/>
                <a:cs typeface="Times New Roman" panose="02020603050405020304" pitchFamily="18" charset="0"/>
              </a:rPr>
              <a:t>Where a </a:t>
            </a:r>
            <a:r>
              <a:rPr lang="en-US" sz="2300" b="1" dirty="0">
                <a:solidFill>
                  <a:schemeClr val="bg1"/>
                </a:solidFill>
                <a:latin typeface="Times New Roman" panose="02020603050405020304" pitchFamily="18" charset="0"/>
                <a:cs typeface="Times New Roman" panose="02020603050405020304" pitchFamily="18" charset="0"/>
              </a:rPr>
              <a:t>business is already established </a:t>
            </a:r>
            <a:r>
              <a:rPr lang="en-US" sz="2300" dirty="0">
                <a:solidFill>
                  <a:schemeClr val="bg1"/>
                </a:solidFill>
                <a:latin typeface="Times New Roman" panose="02020603050405020304" pitchFamily="18" charset="0"/>
                <a:cs typeface="Times New Roman" panose="02020603050405020304" pitchFamily="18" charset="0"/>
              </a:rPr>
              <a:t>but needs a new direction, a new CEO may brought in to change the strategy in order to move the organization forward.</a:t>
            </a:r>
          </a:p>
          <a:p>
            <a:pPr algn="just"/>
            <a:endParaRPr lang="en-US" sz="2300" dirty="0">
              <a:solidFill>
                <a:schemeClr val="bg1"/>
              </a:solidFill>
              <a:latin typeface="Times New Roman" panose="02020603050405020304" pitchFamily="18" charset="0"/>
              <a:cs typeface="Times New Roman" panose="02020603050405020304" pitchFamily="18" charset="0"/>
            </a:endParaRPr>
          </a:p>
          <a:p>
            <a:pPr algn="just"/>
            <a:r>
              <a:rPr lang="en-US" sz="2300" dirty="0">
                <a:solidFill>
                  <a:schemeClr val="bg1"/>
                </a:solidFill>
                <a:latin typeface="Times New Roman" panose="02020603050405020304" pitchFamily="18" charset="0"/>
                <a:cs typeface="Times New Roman" panose="02020603050405020304" pitchFamily="18" charset="0"/>
              </a:rPr>
              <a:t>Alternatively, strategy may develop from the experiences and views of internal managers.</a:t>
            </a:r>
            <a:endParaRPr lang="en-US" sz="23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388209" y="1191842"/>
            <a:ext cx="758789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STRATEGY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53980"/>
    </mc:Choice>
    <mc:Fallback xmlns="">
      <p:transition spd="slow" advTm="5398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solidFill>
                  <a:schemeClr val="bg1"/>
                </a:solidFill>
                <a:latin typeface="Times New Roman" panose="02020603050405020304" pitchFamily="18" charset="0"/>
                <a:cs typeface="Times New Roman" panose="02020603050405020304" pitchFamily="18" charset="0"/>
              </a:rPr>
              <a:t>Groups of managers may meet regularly to review trends in the market and their own business progress; they plan new actions and try them out.</a:t>
            </a:r>
          </a:p>
          <a:p>
            <a:pPr algn="just"/>
            <a:endParaRPr lang="en-US" sz="2400" dirty="0">
              <a:solidFill>
                <a:schemeClr val="bg1"/>
              </a:solidFill>
              <a:latin typeface="Times New Roman" panose="02020603050405020304" pitchFamily="18" charset="0"/>
              <a:cs typeface="Times New Roman" panose="02020603050405020304" pitchFamily="18" charset="0"/>
            </a:endParaRPr>
          </a:p>
          <a:p>
            <a:pPr algn="just"/>
            <a:r>
              <a:rPr lang="en-US" sz="2400" dirty="0">
                <a:solidFill>
                  <a:schemeClr val="bg1"/>
                </a:solidFill>
                <a:latin typeface="Times New Roman" panose="02020603050405020304" pitchFamily="18" charset="0"/>
                <a:cs typeface="Times New Roman" panose="02020603050405020304" pitchFamily="18" charset="0"/>
              </a:rPr>
              <a:t>Strategy then evolves in an incremental, negotiated way. Another possibility is to enable the generation of innovative ideas from within the organization so that the strategy emerges from the people who do the work.</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388209" y="1191842"/>
            <a:ext cx="7587891"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STRATEGY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4974783"/>
      </p:ext>
    </p:extLst>
  </p:cSld>
  <p:clrMapOvr>
    <a:masterClrMapping/>
  </p:clrMapOvr>
  <mc:AlternateContent xmlns:mc="http://schemas.openxmlformats.org/markup-compatibility/2006" xmlns:p14="http://schemas.microsoft.com/office/powerpoint/2010/main">
    <mc:Choice Requires="p14">
      <p:transition spd="slow" p14:dur="2000" advTm="53980"/>
    </mc:Choice>
    <mc:Fallback xmlns="">
      <p:transition spd="slow" advTm="5398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838200" y="1012673"/>
            <a:ext cx="8102215" cy="556936"/>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STRATEGY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851102"/>
            <a:ext cx="10515600" cy="43327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It is also possible to formulate strategy by adopting a formal, carefully planned, design process.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Different interest groups form around different strategic ideas or issues and compete for resources and the support of stakeholders to achieve the dominance of their ideas.</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On this basis, strategic direction is not achieved through a universally accepted, rational analysis but through the promotion of specific ideas of the most powerful – and usually highly political – groups. </a:t>
            </a:r>
            <a:r>
              <a:rPr lang="en-US" sz="2400" b="1" dirty="0">
                <a:latin typeface="Times New Roman" panose="02020603050405020304" pitchFamily="18" charset="0"/>
                <a:cs typeface="Times New Roman" panose="02020603050405020304" pitchFamily="18" charset="0"/>
              </a:rPr>
              <a:t>This power comes from five main sources: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32119"/>
      </p:ext>
    </p:extLst>
  </p:cSld>
  <p:clrMapOvr>
    <a:masterClrMapping/>
  </p:clrMapOvr>
  <mc:AlternateContent xmlns:mc="http://schemas.openxmlformats.org/markup-compatibility/2006" xmlns:p14="http://schemas.microsoft.com/office/powerpoint/2010/main">
    <mc:Choice Requires="p14">
      <p:transition spd="slow" p14:dur="2000" advTm="101296"/>
    </mc:Choice>
    <mc:Fallback xmlns="">
      <p:transition spd="slow" advTm="10129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838200" y="1121144"/>
            <a:ext cx="8102215" cy="556936"/>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STRATEGY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851102"/>
            <a:ext cx="10515600" cy="45496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The main five sources of power in strategic development</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Dependency- </a:t>
            </a:r>
            <a:r>
              <a:rPr lang="en-US" sz="2400" dirty="0">
                <a:latin typeface="Times New Roman" panose="02020603050405020304" pitchFamily="18" charset="0"/>
                <a:cs typeface="Times New Roman" panose="02020603050405020304" pitchFamily="18" charset="0"/>
              </a:rPr>
              <a:t>The power of the human resources (HR) department increases if all new staff requisitions have to be authorized by HR.</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Financial resources </a:t>
            </a:r>
            <a:r>
              <a:rPr lang="en-US" sz="2400" dirty="0">
                <a:latin typeface="Times New Roman" panose="02020603050405020304" pitchFamily="18" charset="0"/>
                <a:cs typeface="Times New Roman" panose="02020603050405020304" pitchFamily="18" charset="0"/>
              </a:rPr>
              <a:t>– where are the funds to invest in the development of new ideas, product or services?</a:t>
            </a:r>
          </a:p>
          <a:p>
            <a:pPr algn="just"/>
            <a:r>
              <a:rPr lang="en-US" sz="2400" dirty="0">
                <a:latin typeface="Times New Roman" panose="02020603050405020304" pitchFamily="18" charset="0"/>
                <a:cs typeface="Times New Roman" panose="02020603050405020304" pitchFamily="18" charset="0"/>
              </a:rPr>
              <a:t>What financial frameworks constrain or give freedom to different groups?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Position</a:t>
            </a:r>
            <a:r>
              <a:rPr lang="en-US" sz="2400" dirty="0">
                <a:latin typeface="Times New Roman" panose="02020603050405020304" pitchFamily="18" charset="0"/>
                <a:cs typeface="Times New Roman" panose="02020603050405020304" pitchFamily="18" charset="0"/>
              </a:rPr>
              <a:t> – where do the actors live in the organization structure and how does their work affect the organization's performance?</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Uniqueness</a:t>
            </a:r>
            <a:r>
              <a:rPr lang="en-US" sz="2400" dirty="0">
                <a:latin typeface="Times New Roman" panose="02020603050405020304" pitchFamily="18" charset="0"/>
                <a:cs typeface="Times New Roman" panose="02020603050405020304" pitchFamily="18" charset="0"/>
              </a:rPr>
              <a:t> – no other part of the organization can do what the powerful group does.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Uncertainty</a:t>
            </a:r>
            <a:r>
              <a:rPr lang="en-US" sz="2400" dirty="0">
                <a:latin typeface="Times New Roman" panose="02020603050405020304" pitchFamily="18" charset="0"/>
                <a:cs typeface="Times New Roman" panose="02020603050405020304" pitchFamily="18" charset="0"/>
              </a:rPr>
              <a:t> – power resides with people and groups can cope with the unpredictable effects of the environment and protect others from its impact.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5706589"/>
      </p:ext>
    </p:extLst>
  </p:cSld>
  <p:clrMapOvr>
    <a:masterClrMapping/>
  </p:clrMapOvr>
  <mc:AlternateContent xmlns:mc="http://schemas.openxmlformats.org/markup-compatibility/2006" xmlns:p14="http://schemas.microsoft.com/office/powerpoint/2010/main">
    <mc:Choice Requires="p14">
      <p:transition spd="slow" p14:dur="2000" advTm="101296"/>
    </mc:Choice>
    <mc:Fallback xmlns="">
      <p:transition spd="slow" advTm="10129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838200" y="1121144"/>
            <a:ext cx="8102215" cy="556936"/>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STRATEGY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2430966"/>
            <a:ext cx="10515600" cy="29662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Times New Roman" panose="02020603050405020304" pitchFamily="18" charset="0"/>
                <a:cs typeface="Times New Roman" panose="02020603050405020304" pitchFamily="18" charset="0"/>
              </a:rPr>
              <a:t>Whichever approach is adopted and whatever the internal politics, the development of strategy always needs to incorporate some external analysis, for instance ‘what is happening out there?’, some internal analysis, such as ‘where do we fit in to what’s happening out there?’, plus some consideration of how new strategies could be executed.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8935199"/>
      </p:ext>
    </p:extLst>
  </p:cSld>
  <p:clrMapOvr>
    <a:masterClrMapping/>
  </p:clrMapOvr>
  <mc:AlternateContent xmlns:mc="http://schemas.openxmlformats.org/markup-compatibility/2006" xmlns:p14="http://schemas.microsoft.com/office/powerpoint/2010/main">
    <mc:Choice Requires="p14">
      <p:transition spd="slow" p14:dur="2000" advTm="101296"/>
    </mc:Choice>
    <mc:Fallback xmlns="">
      <p:transition spd="slow" advTm="10129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838200" y="1121144"/>
            <a:ext cx="8102215" cy="556936"/>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3. STRATEGY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838200" y="1940312"/>
            <a:ext cx="10515600" cy="446045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300" dirty="0" smtClean="0">
                <a:latin typeface="Times New Roman" panose="02020603050405020304" pitchFamily="18" charset="0"/>
                <a:cs typeface="Times New Roman" panose="02020603050405020304" pitchFamily="18" charset="0"/>
              </a:rPr>
              <a:t>Once a strategy has been developed, it is important to provide a written statement of the strategy. </a:t>
            </a:r>
            <a:r>
              <a:rPr lang="en-US" sz="2300" b="1" dirty="0" smtClean="0">
                <a:latin typeface="Times New Roman" panose="02020603050405020304" pitchFamily="18" charset="0"/>
                <a:cs typeface="Times New Roman" panose="02020603050405020304" pitchFamily="18" charset="0"/>
              </a:rPr>
              <a:t>This written statement is needed for many reasons:</a:t>
            </a:r>
          </a:p>
          <a:p>
            <a:pPr marL="342900" indent="-342900" algn="just">
              <a:buFont typeface="Arial" panose="020B0604020202020204" pitchFamily="34" charset="0"/>
              <a:buChar char="•"/>
            </a:pPr>
            <a:r>
              <a:rPr lang="en-US" sz="2300" dirty="0" smtClean="0">
                <a:latin typeface="Times New Roman" panose="02020603050405020304" pitchFamily="18" charset="0"/>
                <a:cs typeface="Times New Roman" panose="02020603050405020304" pitchFamily="18" charset="0"/>
              </a:rPr>
              <a:t>It provides a focus for the organization and enables all parts of it to understand the reasons behind top-level decisions and how each part can contribute to its achievement;</a:t>
            </a:r>
          </a:p>
          <a:p>
            <a:pPr marL="342900" indent="-342900" algn="just">
              <a:buFont typeface="Arial" panose="020B0604020202020204" pitchFamily="34" charset="0"/>
              <a:buChar char="•"/>
            </a:pPr>
            <a:r>
              <a:rPr lang="en-US" sz="2300" dirty="0" smtClean="0">
                <a:latin typeface="Times New Roman" panose="02020603050405020304" pitchFamily="18" charset="0"/>
                <a:cs typeface="Times New Roman" panose="02020603050405020304" pitchFamily="18" charset="0"/>
              </a:rPr>
              <a:t>It provides a framework for a practical allocation of investment and other resources;</a:t>
            </a:r>
          </a:p>
          <a:p>
            <a:pPr marL="342900" indent="-342900" algn="just">
              <a:buFont typeface="Arial" panose="020B0604020202020204" pitchFamily="34" charset="0"/>
              <a:buChar char="•"/>
            </a:pPr>
            <a:r>
              <a:rPr lang="en-US" sz="2300" dirty="0" smtClean="0">
                <a:latin typeface="Times New Roman" panose="02020603050405020304" pitchFamily="18" charset="0"/>
                <a:cs typeface="Times New Roman" panose="02020603050405020304" pitchFamily="18" charset="0"/>
              </a:rPr>
              <a:t>It provides a guide to innovation, where new products, services or systems are needed;</a:t>
            </a:r>
          </a:p>
          <a:p>
            <a:pPr marL="342900" indent="-342900" algn="just">
              <a:buFont typeface="Arial" panose="020B0604020202020204" pitchFamily="34" charset="0"/>
              <a:buChar char="•"/>
            </a:pPr>
            <a:r>
              <a:rPr lang="en-US" sz="2300" dirty="0" smtClean="0">
                <a:latin typeface="Times New Roman" panose="02020603050405020304" pitchFamily="18" charset="0"/>
                <a:cs typeface="Times New Roman" panose="02020603050405020304" pitchFamily="18" charset="0"/>
              </a:rPr>
              <a:t>It enables appropriate performance measures to be put in place that measure the key indicators of our success in achieving the strategy;</a:t>
            </a:r>
          </a:p>
          <a:p>
            <a:pPr marL="342900" indent="-342900" algn="just">
              <a:buFont typeface="Arial" panose="020B0604020202020204" pitchFamily="34" charset="0"/>
              <a:buChar char="•"/>
            </a:pPr>
            <a:r>
              <a:rPr lang="en-US" sz="2300" dirty="0" smtClean="0">
                <a:latin typeface="Times New Roman" panose="02020603050405020304" pitchFamily="18" charset="0"/>
                <a:cs typeface="Times New Roman" panose="02020603050405020304" pitchFamily="18" charset="0"/>
              </a:rPr>
              <a:t>It tells the outside world, especially the outside stakeholders and market analysts, about the businesses and develops the expectations that they hold.</a:t>
            </a: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1102518"/>
      </p:ext>
    </p:extLst>
  </p:cSld>
  <p:clrMapOvr>
    <a:masterClrMapping/>
  </p:clrMapOvr>
  <mc:AlternateContent xmlns:mc="http://schemas.openxmlformats.org/markup-compatibility/2006" xmlns:p14="http://schemas.microsoft.com/office/powerpoint/2010/main">
    <mc:Choice Requires="p14">
      <p:transition spd="slow" p14:dur="2000" advTm="101296"/>
    </mc:Choice>
    <mc:Fallback xmlns="">
      <p:transition spd="slow" advTm="10129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3104011" y="1166126"/>
            <a:ext cx="883675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4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4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50494" y="1827842"/>
            <a:ext cx="6330331" cy="45729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100" dirty="0">
                <a:solidFill>
                  <a:schemeClr val="bg1"/>
                </a:solidFill>
                <a:latin typeface="Times New Roman" panose="02020603050405020304" pitchFamily="18" charset="0"/>
                <a:cs typeface="Times New Roman" panose="02020603050405020304" pitchFamily="18" charset="0"/>
              </a:rPr>
              <a:t>Most organizations face a complex and changing external environment of increasing unpredictability. </a:t>
            </a:r>
          </a:p>
          <a:p>
            <a:pPr algn="just"/>
            <a:endParaRPr lang="en-US" sz="2100" dirty="0">
              <a:solidFill>
                <a:schemeClr val="bg1"/>
              </a:solidFill>
              <a:latin typeface="Times New Roman" panose="02020603050405020304" pitchFamily="18" charset="0"/>
              <a:cs typeface="Times New Roman" panose="02020603050405020304" pitchFamily="18" charset="0"/>
            </a:endParaRPr>
          </a:p>
          <a:p>
            <a:pPr algn="just"/>
            <a:r>
              <a:rPr lang="en-US" sz="2100" dirty="0">
                <a:solidFill>
                  <a:schemeClr val="bg1"/>
                </a:solidFill>
                <a:latin typeface="Times New Roman" panose="02020603050405020304" pitchFamily="18" charset="0"/>
                <a:cs typeface="Times New Roman" panose="02020603050405020304" pitchFamily="18" charset="0"/>
              </a:rPr>
              <a:t>With a little thought it would have been possible to identify the environmental trends but many of the more dramatic changes have come from surprising places. For example, the Sarbanes–Oxley Act of 2002 (SOX) was introduced in response to a number of major corporate and accounting scandals, most notably at Enron and Tyco International. Although it was clear that something had to be done, critics have claimed that SOX places US firms at a disadvantage compared to overseas competitors and imposes high additional costs on business. </a:t>
            </a:r>
            <a:endParaRPr lang="en-US" sz="21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117829"/>
    </mc:Choice>
    <mc:Fallback xmlns="">
      <p:transition spd="slow" advTm="11782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2139831"/>
            <a:ext cx="10274085" cy="331557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Times New Roman" panose="02020603050405020304" pitchFamily="18" charset="0"/>
                <a:cs typeface="Times New Roman" panose="02020603050405020304" pitchFamily="18" charset="0"/>
              </a:rPr>
              <a:t>The External Environment Analysis is conducted using two models as follows;</a:t>
            </a:r>
          </a:p>
          <a:p>
            <a:pPr marL="457200" indent="-457200" algn="just">
              <a:buFont typeface="+mj-lt"/>
              <a:buAutoNum type="arabicPeriod"/>
            </a:pPr>
            <a:r>
              <a:rPr lang="en-US" sz="2400" b="1" dirty="0" smtClean="0">
                <a:latin typeface="Times New Roman" panose="02020603050405020304" pitchFamily="18" charset="0"/>
                <a:cs typeface="Times New Roman" panose="02020603050405020304" pitchFamily="18" charset="0"/>
              </a:rPr>
              <a:t>PESTLE </a:t>
            </a:r>
            <a:r>
              <a:rPr lang="en-US" sz="2400" b="1" dirty="0">
                <a:latin typeface="Times New Roman" panose="02020603050405020304" pitchFamily="18" charset="0"/>
                <a:cs typeface="Times New Roman" panose="02020603050405020304" pitchFamily="18" charset="0"/>
              </a:rPr>
              <a:t>analysis</a:t>
            </a: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Porter’s Five Forces model </a:t>
            </a:r>
          </a:p>
          <a:p>
            <a:pPr algn="just"/>
            <a:endParaRPr lang="en-US" sz="24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4754532"/>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417227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PESTLE analysis</a:t>
            </a:r>
          </a:p>
          <a:p>
            <a:pPr algn="just"/>
            <a:r>
              <a:rPr lang="en-US" sz="2400" dirty="0">
                <a:latin typeface="Times New Roman" panose="02020603050405020304" pitchFamily="18" charset="0"/>
                <a:cs typeface="Times New Roman" panose="02020603050405020304" pitchFamily="18" charset="0"/>
              </a:rPr>
              <a:t>It is a framework to help organizations assess their broad environment. It is the PESTLE analysis – sometimes called as PEST analysis – it is an examination of the </a:t>
            </a:r>
            <a:r>
              <a:rPr lang="en-US" sz="2400" b="1" dirty="0">
                <a:latin typeface="Times New Roman" panose="02020603050405020304" pitchFamily="18" charset="0"/>
                <a:cs typeface="Times New Roman" panose="02020603050405020304" pitchFamily="18" charset="0"/>
              </a:rPr>
              <a:t>political, economic, socio-cultural, technological, legal, and environmental </a:t>
            </a:r>
            <a:r>
              <a:rPr lang="en-US" sz="2400" dirty="0">
                <a:latin typeface="Times New Roman" panose="02020603050405020304" pitchFamily="18" charset="0"/>
                <a:cs typeface="Times New Roman" panose="02020603050405020304" pitchFamily="18" charset="0"/>
              </a:rPr>
              <a:t>issues in the external business environment. </a:t>
            </a:r>
            <a:r>
              <a:rPr lang="en-US" sz="2400" b="1" dirty="0">
                <a:latin typeface="Times New Roman" panose="02020603050405020304" pitchFamily="18" charset="0"/>
                <a:cs typeface="Times New Roman" panose="02020603050405020304" pitchFamily="18" charset="0"/>
              </a:rPr>
              <a:t>Some of the influences which may be identified in these categories are shown below:</a:t>
            </a:r>
          </a:p>
          <a:p>
            <a:pPr algn="just"/>
            <a:endParaRPr lang="en-US" sz="2400" dirty="0">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400" b="1" dirty="0">
                <a:latin typeface="Times New Roman" panose="02020603050405020304" pitchFamily="18" charset="0"/>
                <a:cs typeface="Times New Roman" panose="02020603050405020304" pitchFamily="18" charset="0"/>
              </a:rPr>
              <a:t>Political influences:</a:t>
            </a:r>
          </a:p>
          <a:p>
            <a:pPr algn="just"/>
            <a:r>
              <a:rPr lang="en-US" sz="2400" dirty="0">
                <a:latin typeface="Times New Roman" panose="02020603050405020304" pitchFamily="18" charset="0"/>
                <a:cs typeface="Times New Roman" panose="02020603050405020304" pitchFamily="18" charset="0"/>
              </a:rPr>
              <a:t>The stability of the government or political situation</a:t>
            </a:r>
          </a:p>
          <a:p>
            <a:pPr algn="just"/>
            <a:r>
              <a:rPr lang="en-US" sz="2400" dirty="0">
                <a:latin typeface="Times New Roman" panose="02020603050405020304" pitchFamily="18" charset="0"/>
                <a:cs typeface="Times New Roman" panose="02020603050405020304" pitchFamily="18" charset="0"/>
              </a:rPr>
              <a:t>Government policies – such as on social welfare</a:t>
            </a:r>
          </a:p>
          <a:p>
            <a:pPr algn="just"/>
            <a:r>
              <a:rPr lang="en-US" sz="2400" dirty="0">
                <a:latin typeface="Times New Roman" panose="02020603050405020304" pitchFamily="18" charset="0"/>
                <a:cs typeface="Times New Roman" panose="02020603050405020304" pitchFamily="18" charset="0"/>
              </a:rPr>
              <a:t>Trade regulations and tariffs	</a:t>
            </a:r>
          </a:p>
          <a:p>
            <a:pPr algn="just"/>
            <a:endParaRPr lang="en-US" sz="24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3492093"/>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4172276"/>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2. Economic influences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Interest rates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Money supply</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Inflation</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Unemployment</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Disposable income</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Availability and cost of energy</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internationalization of business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Taken together these economic factors determine how easy – or not – it is to be profitable because they affect demand.	</a:t>
            </a:r>
          </a:p>
          <a:p>
            <a:pPr algn="just"/>
            <a:endParaRPr lang="en-US" sz="24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5660268"/>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4172276"/>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3. Socio-cultural influences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Demographics</a:t>
            </a:r>
            <a:r>
              <a:rPr lang="en-US" sz="2400" dirty="0">
                <a:latin typeface="Times New Roman" panose="02020603050405020304" pitchFamily="18" charset="0"/>
                <a:cs typeface="Times New Roman" panose="02020603050405020304" pitchFamily="18" charset="0"/>
              </a:rPr>
              <a:t> – such as an ageing population in Europe</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Social mobility </a:t>
            </a:r>
            <a:r>
              <a:rPr lang="en-US" sz="2400" dirty="0">
                <a:latin typeface="Times New Roman" panose="02020603050405020304" pitchFamily="18" charset="0"/>
                <a:cs typeface="Times New Roman" panose="02020603050405020304" pitchFamily="18" charset="0"/>
              </a:rPr>
              <a:t>– will people move to find work or stay unemployed where they are and rely on state support? This may also be seen as a political issue with an enlarged Europe enabling a freer movement of labor across the community</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Lifestyle changes </a:t>
            </a:r>
            <a:r>
              <a:rPr lang="en-US" sz="2400" dirty="0">
                <a:latin typeface="Times New Roman" panose="02020603050405020304" pitchFamily="18" charset="0"/>
                <a:cs typeface="Times New Roman" panose="02020603050405020304" pitchFamily="18" charset="0"/>
              </a:rPr>
              <a:t>– such as changes in the retirement age and general changes in people’s views about work/life balance</a:t>
            </a:r>
          </a:p>
          <a:p>
            <a:pPr algn="just"/>
            <a:endParaRPr lang="en-US" sz="2400" dirty="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4. Technological influences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Technological developments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Government spending on research, the quality of academic research, the ‘brain drain’</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focus on technology; demand for invention and innovation</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pace of technological change, the creation of technology enabled industries.	</a:t>
            </a:r>
          </a:p>
          <a:p>
            <a:pPr algn="just"/>
            <a:endParaRPr lang="en-US" sz="24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4988943"/>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2139831"/>
            <a:ext cx="10274085" cy="316413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5. Legal influences</a:t>
            </a:r>
          </a:p>
          <a:p>
            <a:pPr algn="just"/>
            <a:r>
              <a:rPr lang="en-US" sz="2400" dirty="0">
                <a:latin typeface="Times New Roman" panose="02020603050405020304" pitchFamily="18" charset="0"/>
                <a:cs typeface="Times New Roman" panose="02020603050405020304" pitchFamily="18" charset="0"/>
              </a:rPr>
              <a:t>Legislation about trade practices and competition</a:t>
            </a:r>
          </a:p>
          <a:p>
            <a:pPr algn="just"/>
            <a:r>
              <a:rPr lang="en-US" sz="2400" dirty="0">
                <a:latin typeface="Times New Roman" panose="02020603050405020304" pitchFamily="18" charset="0"/>
                <a:cs typeface="Times New Roman" panose="02020603050405020304" pitchFamily="18" charset="0"/>
              </a:rPr>
              <a:t>Employment law – employment protection, discrimination </a:t>
            </a:r>
            <a:r>
              <a:rPr lang="en-US" sz="2400" dirty="0" err="1">
                <a:latin typeface="Times New Roman" panose="02020603050405020304" pitchFamily="18" charset="0"/>
                <a:cs typeface="Times New Roman" panose="02020603050405020304" pitchFamily="18" charset="0"/>
              </a:rPr>
              <a:t>etc</a:t>
            </a: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Health and safety legislation</a:t>
            </a:r>
          </a:p>
          <a:p>
            <a:pPr algn="just"/>
            <a:r>
              <a:rPr lang="en-US" sz="2400" dirty="0">
                <a:latin typeface="Times New Roman" panose="02020603050405020304" pitchFamily="18" charset="0"/>
                <a:cs typeface="Times New Roman" panose="02020603050405020304" pitchFamily="18" charset="0"/>
              </a:rPr>
              <a:t>Company law</a:t>
            </a:r>
          </a:p>
          <a:p>
            <a:pPr algn="just"/>
            <a:r>
              <a:rPr lang="en-US" sz="2400" dirty="0">
                <a:latin typeface="Times New Roman" panose="02020603050405020304" pitchFamily="18" charset="0"/>
                <a:cs typeface="Times New Roman" panose="02020603050405020304" pitchFamily="18" charset="0"/>
              </a:rPr>
              <a:t>Financial regulation	</a:t>
            </a:r>
          </a:p>
          <a:p>
            <a:pPr algn="just"/>
            <a:endParaRPr lang="en-US" sz="24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8332901"/>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7"/>
            <a:ext cx="10274085" cy="3922418"/>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6. Environmental influences</a:t>
            </a:r>
          </a:p>
          <a:p>
            <a:pPr algn="just"/>
            <a:r>
              <a:rPr lang="en-US" sz="2400" dirty="0">
                <a:latin typeface="Times New Roman" panose="02020603050405020304" pitchFamily="18" charset="0"/>
                <a:cs typeface="Times New Roman" panose="02020603050405020304" pitchFamily="18" charset="0"/>
              </a:rPr>
              <a:t>Global warming and climate change</a:t>
            </a:r>
          </a:p>
          <a:p>
            <a:pPr algn="just"/>
            <a:r>
              <a:rPr lang="en-US" sz="2400" dirty="0">
                <a:latin typeface="Times New Roman" panose="02020603050405020304" pitchFamily="18" charset="0"/>
                <a:cs typeface="Times New Roman" panose="02020603050405020304" pitchFamily="18" charset="0"/>
              </a:rPr>
              <a:t>Animal welfare</a:t>
            </a:r>
          </a:p>
          <a:p>
            <a:pPr algn="just"/>
            <a:r>
              <a:rPr lang="en-US" sz="2400" dirty="0">
                <a:latin typeface="Times New Roman" panose="02020603050405020304" pitchFamily="18" charset="0"/>
                <a:cs typeface="Times New Roman" panose="02020603050405020304" pitchFamily="18" charset="0"/>
              </a:rPr>
              <a:t>Waste, such as unnecessary packaging</a:t>
            </a:r>
          </a:p>
          <a:p>
            <a:pPr algn="just"/>
            <a:r>
              <a:rPr lang="en-US" sz="2400" dirty="0">
                <a:latin typeface="Times New Roman" panose="02020603050405020304" pitchFamily="18" charset="0"/>
                <a:cs typeface="Times New Roman" panose="02020603050405020304" pitchFamily="18" charset="0"/>
              </a:rPr>
              <a:t>Environmental protection legislation such as new laws on recycling and waste disposal industries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It is important that we do not view PESTLE analysis as a set of checklists as these are not of themselves useful in making a strategic assessment.</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key tasks are to identify those few factors that will really affect the organization and to develop a real understanding of how they might evolve in the future.</a:t>
            </a:r>
            <a:endParaRPr lang="en-US" sz="24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9470825"/>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7"/>
            <a:ext cx="10274085" cy="3922418"/>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Times New Roman" panose="02020603050405020304" pitchFamily="18" charset="0"/>
                <a:cs typeface="Times New Roman" panose="02020603050405020304" pitchFamily="18" charset="0"/>
              </a:rPr>
              <a:t>Porter’s Five Forces model </a:t>
            </a:r>
          </a:p>
          <a:p>
            <a:pPr marL="0" indent="0" algn="just">
              <a:buNone/>
            </a:pPr>
            <a:r>
              <a:rPr lang="en-US" sz="2400" dirty="0">
                <a:latin typeface="Times New Roman" panose="02020603050405020304" pitchFamily="18" charset="0"/>
                <a:cs typeface="Times New Roman" panose="02020603050405020304" pitchFamily="18" charset="0"/>
              </a:rPr>
              <a:t>Few businesses have no competition, even those in the not-for-profit sector, and most seek to develop and keep a competitive advantage over their rivals.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Michael Porter’s Five Forces model (Porter 1980) is an </a:t>
            </a:r>
            <a:r>
              <a:rPr lang="en-US" sz="2400" dirty="0">
                <a:latin typeface="Times New Roman" panose="02020603050405020304" pitchFamily="18" charset="0"/>
                <a:cs typeface="Times New Roman" panose="02020603050405020304" pitchFamily="18" charset="0"/>
              </a:rPr>
              <a:t>analysis tool that helps to evaluate an industry’s profitability and hence its attractiveness.</a:t>
            </a:r>
          </a:p>
          <a:p>
            <a:pPr marL="0" indent="0" algn="just">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In the </a:t>
            </a:r>
            <a:r>
              <a:rPr lang="en-US" sz="2400" dirty="0" err="1">
                <a:latin typeface="Times New Roman" panose="02020603050405020304" pitchFamily="18" charset="0"/>
                <a:cs typeface="Times New Roman" panose="02020603050405020304" pitchFamily="18" charset="0"/>
              </a:rPr>
              <a:t>centre</a:t>
            </a:r>
            <a:r>
              <a:rPr lang="en-US" sz="2400" dirty="0">
                <a:latin typeface="Times New Roman" panose="02020603050405020304" pitchFamily="18" charset="0"/>
                <a:cs typeface="Times New Roman" panose="02020603050405020304" pitchFamily="18" charset="0"/>
              </a:rPr>
              <a:t> is the competitive battleground where rivals compete and where competitive strategies are developed.</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Additionally, they will be in a stronger position if they understand the interplay of the five forces and can develop defenses against the threats they pose.</a:t>
            </a:r>
            <a:endParaRPr lang="en-US" sz="2400" b="1"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588504"/>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pic>
        <p:nvPicPr>
          <p:cNvPr id="10" name="Content Placeholder 3"/>
          <p:cNvPicPr>
            <a:picLocks noChangeAspect="1"/>
          </p:cNvPicPr>
          <p:nvPr/>
        </p:nvPicPr>
        <p:blipFill>
          <a:blip r:embed="rId4"/>
          <a:stretch>
            <a:fillRect/>
          </a:stretch>
        </p:blipFill>
        <p:spPr>
          <a:xfrm>
            <a:off x="838200" y="1876216"/>
            <a:ext cx="10357624" cy="3922418"/>
          </a:xfrm>
          <a:prstGeom prst="rect">
            <a:avLst/>
          </a:prstGeom>
        </p:spPr>
      </p:pic>
    </p:spTree>
    <p:extLst>
      <p:ext uri="{BB962C8B-B14F-4D97-AF65-F5344CB8AC3E}">
        <p14:creationId xmlns:p14="http://schemas.microsoft.com/office/powerpoint/2010/main" val="2241040685"/>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7"/>
            <a:ext cx="10274085" cy="392241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600" b="1" dirty="0" smtClean="0">
                <a:latin typeface="Times New Roman" panose="02020603050405020304" pitchFamily="18" charset="0"/>
                <a:cs typeface="Times New Roman" panose="02020603050405020304" pitchFamily="18" charset="0"/>
              </a:rPr>
              <a:t>Porter’s Five Forces model </a:t>
            </a:r>
          </a:p>
          <a:p>
            <a:pPr marL="514350" indent="-514350">
              <a:buFont typeface="+mj-lt"/>
              <a:buAutoNum type="arabicPeriod"/>
            </a:pPr>
            <a:r>
              <a:rPr lang="en-US" sz="2600" b="1" dirty="0" smtClean="0">
                <a:latin typeface="Times New Roman" panose="02020603050405020304" pitchFamily="18" charset="0"/>
                <a:cs typeface="Times New Roman" panose="02020603050405020304" pitchFamily="18" charset="0"/>
              </a:rPr>
              <a:t>New entrance:</a:t>
            </a:r>
          </a:p>
          <a:p>
            <a:pPr marL="0" indent="0">
              <a:buNone/>
            </a:pPr>
            <a:r>
              <a:rPr lang="en-US" sz="2600" dirty="0" smtClean="0">
                <a:latin typeface="Times New Roman" panose="02020603050405020304" pitchFamily="18" charset="0"/>
                <a:cs typeface="Times New Roman" panose="02020603050405020304" pitchFamily="18" charset="0"/>
              </a:rPr>
              <a:t>New entrants may want to move into the market if it looks attractive and if the barriers to entry are low. Globalization and deregulation both give new entrants this opportunity but </a:t>
            </a:r>
            <a:r>
              <a:rPr lang="en-US" sz="2600" b="1" dirty="0" smtClean="0">
                <a:latin typeface="Times New Roman" panose="02020603050405020304" pitchFamily="18" charset="0"/>
                <a:cs typeface="Times New Roman" panose="02020603050405020304" pitchFamily="18" charset="0"/>
              </a:rPr>
              <a:t>there are barriers to entry that organizations build. These include:</a:t>
            </a:r>
          </a:p>
          <a:p>
            <a:r>
              <a:rPr lang="en-US" sz="2600" b="1" dirty="0" smtClean="0">
                <a:latin typeface="Times New Roman" panose="02020603050405020304" pitchFamily="18" charset="0"/>
                <a:cs typeface="Times New Roman" panose="02020603050405020304" pitchFamily="18" charset="0"/>
              </a:rPr>
              <a:t>Economies of scale. </a:t>
            </a:r>
            <a:r>
              <a:rPr lang="en-US" sz="2600" dirty="0" smtClean="0">
                <a:latin typeface="Times New Roman" panose="02020603050405020304" pitchFamily="18" charset="0"/>
                <a:cs typeface="Times New Roman" panose="02020603050405020304" pitchFamily="18" charset="0"/>
              </a:rPr>
              <a:t>This may be difficult to achieve for a new entrant.</a:t>
            </a:r>
          </a:p>
          <a:p>
            <a:r>
              <a:rPr lang="en-US" sz="2600" b="1" dirty="0" smtClean="0">
                <a:latin typeface="Times New Roman" panose="02020603050405020304" pitchFamily="18" charset="0"/>
                <a:cs typeface="Times New Roman" panose="02020603050405020304" pitchFamily="18" charset="0"/>
              </a:rPr>
              <a:t>Substantial investment required. </a:t>
            </a:r>
            <a:r>
              <a:rPr lang="en-US" sz="2600" dirty="0" smtClean="0">
                <a:latin typeface="Times New Roman" panose="02020603050405020304" pitchFamily="18" charset="0"/>
                <a:cs typeface="Times New Roman" panose="02020603050405020304" pitchFamily="18" charset="0"/>
              </a:rPr>
              <a:t>A new entrant may have difficulty in obtaining sufficient funds for investment.</a:t>
            </a:r>
            <a:endParaRPr lang="en-US" sz="26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8442377"/>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3922419"/>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Product differentiation. </a:t>
            </a:r>
            <a:r>
              <a:rPr lang="en-US" sz="2800" dirty="0">
                <a:latin typeface="Times New Roman" panose="02020603050405020304" pitchFamily="18" charset="0"/>
                <a:cs typeface="Times New Roman" panose="02020603050405020304" pitchFamily="18" charset="0"/>
              </a:rPr>
              <a:t>If existing products and services are seen to have strong identities, which are supported by high expenditure or branding, then new entrants may be deterred from entry.</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Access to distribution channels. </a:t>
            </a:r>
            <a:r>
              <a:rPr lang="en-US" sz="2800" dirty="0">
                <a:latin typeface="Times New Roman" panose="02020603050405020304" pitchFamily="18" charset="0"/>
                <a:cs typeface="Times New Roman" panose="02020603050405020304" pitchFamily="18" charset="0"/>
              </a:rPr>
              <a:t>Existing distribution channels may be booked by existing suppliers requiring new entrants to find new and different distribution channels.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existence of patented processes.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need for regulatory approval</a:t>
            </a:r>
            <a:r>
              <a:rPr lang="en-US" sz="2800" dirty="0">
                <a:latin typeface="Times New Roman" panose="02020603050405020304" pitchFamily="18" charset="0"/>
                <a:cs typeface="Times New Roman" panose="02020603050405020304" pitchFamily="18" charset="0"/>
              </a:rPr>
              <a:t>, for example, in the financial and defense sectors.</a:t>
            </a:r>
            <a:endParaRPr lang="en-US" sz="2800" b="1" dirty="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2224886"/>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3922419"/>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2. Supplier power limits the opportunity for cost reductions when:</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There is a concentration of suppliers and when supplying businesses are bigger than the many customers they supply;</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costs of switching from one supplier to another are high. This may be because of clauses in supply contracts, interacting IT systems between the organization and its suppliers, supply logistics or the inability of other suppliers to delivery;</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supplier brand is powerful, for example, the power of ‘Intel Inside’.</a:t>
            </a:r>
            <a:endParaRPr lang="en-US" sz="28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2025895"/>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3922419"/>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3. The bargaining power of buyers (customers) is high when:</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There are many small organizations on the supply side. For example, in the supply of food products to supermarkets;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Alternative sources of supply are available and easy to find;</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cost of the product or service is high encouraging the buyer to search out alternatives;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Switching costs are low.</a:t>
            </a:r>
          </a:p>
          <a:p>
            <a:pPr algn="just"/>
            <a:endParaRPr lang="en-US" sz="2800" dirty="0">
              <a:latin typeface="Times New Roman" panose="02020603050405020304" pitchFamily="18" charset="0"/>
              <a:cs typeface="Times New Roman" panose="02020603050405020304" pitchFamily="18" charset="0"/>
            </a:endParaRPr>
          </a:p>
          <a:p>
            <a:pPr algn="just"/>
            <a:r>
              <a:rPr lang="en-US" sz="2800" b="1" dirty="0">
                <a:latin typeface="Times New Roman" panose="02020603050405020304" pitchFamily="18" charset="0"/>
                <a:cs typeface="Times New Roman" panose="02020603050405020304" pitchFamily="18" charset="0"/>
              </a:rPr>
              <a:t>4. The threat from substitute products or service  is high when:</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Product substitution from new technologies is more convenient;</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need for the product may be replaced by meeting a different need;</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It is possible to decide to ‘do without it’!</a:t>
            </a: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6671137"/>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3922419"/>
          </a:xfrm>
          <a:prstGeom prst="rect">
            <a:avLst/>
          </a:prstGeom>
        </p:spPr>
        <p:txBody>
          <a:bodyPr>
            <a:normAutofit fontScale="85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latin typeface="Times New Roman" panose="02020603050405020304" pitchFamily="18" charset="0"/>
                <a:cs typeface="Times New Roman" panose="02020603050405020304" pitchFamily="18" charset="0"/>
              </a:rPr>
              <a:t>5. </a:t>
            </a:r>
            <a:r>
              <a:rPr lang="en-US" sz="2800" b="1" dirty="0">
                <a:latin typeface="Times New Roman" panose="02020603050405020304" pitchFamily="18" charset="0"/>
                <a:cs typeface="Times New Roman" panose="02020603050405020304" pitchFamily="18" charset="0"/>
              </a:rPr>
              <a:t>All of these forces affect the competitive battleground in some way; </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There are many competing firms;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Buyers can easily switch from one firm to another;</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market is growing only slowly or not growing at all;</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industry has high fixed costs and responding to price pressure is difficult;</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Products are not well differentiated or are commoditized so there is little brand loyalty;</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costs of leaving the industry are high.</a:t>
            </a:r>
          </a:p>
          <a:p>
            <a:pPr algn="just"/>
            <a:endParaRPr lang="en-US" sz="2800" dirty="0">
              <a:latin typeface="Times New Roman" panose="02020603050405020304" pitchFamily="18" charset="0"/>
              <a:cs typeface="Times New Roman" panose="02020603050405020304" pitchFamily="18" charset="0"/>
            </a:endParaRPr>
          </a:p>
          <a:p>
            <a:pPr algn="just"/>
            <a:r>
              <a:rPr lang="en-US" sz="2800" b="1" dirty="0">
                <a:latin typeface="Times New Roman" panose="02020603050405020304" pitchFamily="18" charset="0"/>
                <a:cs typeface="Times New Roman" panose="02020603050405020304" pitchFamily="18" charset="0"/>
              </a:rPr>
              <a:t>Porter’s framework is simple to use and understand and it helps to identify the key competitive forces affecting a business. It is widely used in the development of strategies. </a:t>
            </a: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7564262"/>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Content Placeholder 2"/>
          <p:cNvSpPr txBox="1">
            <a:spLocks/>
          </p:cNvSpPr>
          <p:nvPr/>
        </p:nvSpPr>
        <p:spPr>
          <a:xfrm>
            <a:off x="838200" y="1876216"/>
            <a:ext cx="10274085" cy="3922419"/>
          </a:xfrm>
          <a:prstGeom prst="rect">
            <a:avLst/>
          </a:prstGeom>
        </p:spPr>
        <p:txBody>
          <a:bodyPr>
            <a:normAutofit fontScale="85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Times New Roman" panose="02020603050405020304" pitchFamily="18" charset="0"/>
                <a:cs typeface="Times New Roman" panose="02020603050405020304" pitchFamily="18" charset="0"/>
              </a:rPr>
              <a:t>PESTLE and Porter</a:t>
            </a:r>
            <a:r>
              <a:rPr lang="en-US" sz="2800" dirty="0">
                <a:latin typeface="Times New Roman" panose="02020603050405020304" pitchFamily="18" charset="0"/>
                <a:cs typeface="Times New Roman" panose="02020603050405020304" pitchFamily="18" charset="0"/>
              </a:rPr>
              <a:t> are used to </a:t>
            </a:r>
            <a:r>
              <a:rPr lang="en-US" sz="2800" b="1" dirty="0">
                <a:latin typeface="Times New Roman" panose="02020603050405020304" pitchFamily="18" charset="0"/>
                <a:cs typeface="Times New Roman" panose="02020603050405020304" pitchFamily="18" charset="0"/>
              </a:rPr>
              <a:t>analyze the external environment</a:t>
            </a:r>
            <a:r>
              <a:rPr lang="en-US" sz="2800" dirty="0">
                <a:latin typeface="Times New Roman" panose="02020603050405020304" pitchFamily="18" charset="0"/>
                <a:cs typeface="Times New Roman" panose="02020603050405020304" pitchFamily="18" charset="0"/>
              </a:rPr>
              <a:t>, and they provide much useful data about the external conditions the organization may face.</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However, there is a high level of uncertainty and some different approaches are needed to understand potential future impacts.</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Next, the future scenarios these factors could construct are considered, possibly by looking at the possible steps and asking ‘what if?’ questions.</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By doing this, </a:t>
            </a:r>
            <a:r>
              <a:rPr lang="en-US" sz="2800" b="1" dirty="0">
                <a:latin typeface="Times New Roman" panose="02020603050405020304" pitchFamily="18" charset="0"/>
                <a:cs typeface="Times New Roman" panose="02020603050405020304" pitchFamily="18" charset="0"/>
              </a:rPr>
              <a:t>predetermined events are concerned </a:t>
            </a:r>
            <a:r>
              <a:rPr lang="en-US" sz="2800" dirty="0">
                <a:latin typeface="Times New Roman" panose="02020603050405020304" pitchFamily="18" charset="0"/>
                <a:cs typeface="Times New Roman" panose="02020603050405020304" pitchFamily="18" charset="0"/>
              </a:rPr>
              <a:t>such as predicted demographic changes, key uncertainties – often political and economic, including regulation and world trade – and driving forces such as technology and education.</a:t>
            </a:r>
            <a:endParaRPr lang="en-US" sz="2800" dirty="0">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838200" y="1014708"/>
            <a:ext cx="10515600" cy="86150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4. EXTERNAL ENVIRONMENT ANALYSIS</a:t>
            </a:r>
            <a:endParaRPr lang="en-US" sz="36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7111639"/>
      </p:ext>
    </p:extLst>
  </p:cSld>
  <p:clrMapOvr>
    <a:masterClrMapping/>
  </p:clrMapOvr>
  <mc:AlternateContent xmlns:mc="http://schemas.openxmlformats.org/markup-compatibility/2006" xmlns:p14="http://schemas.microsoft.com/office/powerpoint/2010/main">
    <mc:Choice Requires="p14">
      <p:transition spd="slow" p14:dur="2000" advTm="39945"/>
    </mc:Choice>
    <mc:Fallback xmlns="">
      <p:transition spd="slow" advTm="3994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8103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Content Placeholder 2"/>
          <p:cNvSpPr txBox="1">
            <a:spLocks/>
          </p:cNvSpPr>
          <p:nvPr/>
        </p:nvSpPr>
        <p:spPr>
          <a:xfrm>
            <a:off x="5583686" y="1729760"/>
            <a:ext cx="6297138" cy="3843727"/>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Successful strategies depend on something else as well; it is the capability of the organization to perform.</a:t>
            </a:r>
          </a:p>
          <a:p>
            <a:pPr marL="342900" indent="-342900" algn="just">
              <a:buClr>
                <a:schemeClr val="bg1"/>
              </a:buClr>
              <a:buFont typeface="Arial" panose="020B0604020202020204" pitchFamily="34" charset="0"/>
              <a:buChar char="•"/>
            </a:pPr>
            <a:endParaRPr lang="en-US" sz="2400" dirty="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Can an organization continue to change its capability so that it constantly fits the environment in which it operates?</a:t>
            </a:r>
          </a:p>
          <a:p>
            <a:pPr marL="342900" indent="-342900" algn="just">
              <a:buClr>
                <a:schemeClr val="bg1"/>
              </a:buClr>
              <a:buFont typeface="Arial" panose="020B0604020202020204" pitchFamily="34" charset="0"/>
              <a:buChar char="•"/>
            </a:pPr>
            <a:endParaRPr lang="en-US" sz="2400" dirty="0">
              <a:solidFill>
                <a:schemeClr val="bg1"/>
              </a:solidFill>
              <a:latin typeface="Times New Roman" panose="02020603050405020304" pitchFamily="18" charset="0"/>
              <a:cs typeface="Times New Roman" panose="02020603050405020304" pitchFamily="18" charset="0"/>
            </a:endParaRPr>
          </a:p>
          <a:p>
            <a:pPr marL="342900" indent="-342900" algn="just">
              <a:buClr>
                <a:schemeClr val="bg1"/>
              </a:buClr>
              <a:buFont typeface="Arial" panose="020B0604020202020204" pitchFamily="34" charset="0"/>
              <a:buChar char="•"/>
            </a:pPr>
            <a:r>
              <a:rPr lang="en-US" sz="2400" b="1" dirty="0">
                <a:solidFill>
                  <a:schemeClr val="bg1"/>
                </a:solidFill>
                <a:latin typeface="Times New Roman" panose="02020603050405020304" pitchFamily="18" charset="0"/>
                <a:cs typeface="Times New Roman" panose="02020603050405020304" pitchFamily="18" charset="0"/>
              </a:rPr>
              <a:t>Two techniques that help in the analysis of the internal organization: </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The MOST analysis technique.</a:t>
            </a:r>
          </a:p>
          <a:p>
            <a:pPr marL="457200" indent="-457200" algn="just">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The resource audit and portfolio analysis using the Boston Matrix.</a:t>
            </a:r>
          </a:p>
          <a:p>
            <a:pPr algn="just"/>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2" name="Title 1"/>
          <p:cNvSpPr txBox="1">
            <a:spLocks/>
          </p:cNvSpPr>
          <p:nvPr/>
        </p:nvSpPr>
        <p:spPr>
          <a:xfrm>
            <a:off x="3598250" y="1201523"/>
            <a:ext cx="8377850" cy="3136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2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01626"/>
    </mc:Choice>
    <mc:Fallback xmlns="">
      <p:transition spd="slow" advTm="10162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794041"/>
            <a:ext cx="10515600" cy="4238459"/>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1. MOST analysis Technique</a:t>
            </a:r>
          </a:p>
          <a:p>
            <a:pPr algn="just"/>
            <a:r>
              <a:rPr lang="en-US" sz="2400" dirty="0">
                <a:latin typeface="Times New Roman" panose="02020603050405020304" pitchFamily="18" charset="0"/>
                <a:cs typeface="Times New Roman" panose="02020603050405020304" pitchFamily="18" charset="0"/>
              </a:rPr>
              <a:t>MOST analysis examines the current mission, objectives, strategy and tactics and considers whether or not these are clearly-defined and supported within the organization.</a:t>
            </a:r>
          </a:p>
          <a:p>
            <a:pPr algn="just"/>
            <a:endParaRPr lang="en-US" sz="2400" b="1"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Mission-</a:t>
            </a:r>
            <a:r>
              <a:rPr lang="en-US" sz="2400" dirty="0">
                <a:latin typeface="Times New Roman" panose="02020603050405020304" pitchFamily="18" charset="0"/>
                <a:cs typeface="Times New Roman" panose="02020603050405020304" pitchFamily="18" charset="0"/>
              </a:rPr>
              <a:t> A statement declaring what business the organization is in and what it is intending to achieve.</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Objectives-</a:t>
            </a:r>
            <a:r>
              <a:rPr lang="en-US" sz="2400" dirty="0">
                <a:latin typeface="Times New Roman" panose="02020603050405020304" pitchFamily="18" charset="0"/>
                <a:cs typeface="Times New Roman" panose="02020603050405020304" pitchFamily="18" charset="0"/>
              </a:rPr>
              <a:t> The specific goals against which the organization's achievements can be measured.</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Strategy-</a:t>
            </a:r>
            <a:r>
              <a:rPr lang="en-US" sz="2400" dirty="0">
                <a:latin typeface="Times New Roman" panose="02020603050405020304" pitchFamily="18" charset="0"/>
                <a:cs typeface="Times New Roman" panose="02020603050405020304" pitchFamily="18" charset="0"/>
              </a:rPr>
              <a:t> The medium to long-term approach that is going to be taken by the organization in order to achieve the objectives and mission.</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Tactics-</a:t>
            </a:r>
            <a:r>
              <a:rPr lang="en-US" sz="2400" dirty="0">
                <a:latin typeface="Times New Roman" panose="02020603050405020304" pitchFamily="18" charset="0"/>
                <a:cs typeface="Times New Roman" panose="02020603050405020304" pitchFamily="18" charset="0"/>
              </a:rPr>
              <a:t> The detailed means by which the strategy will be executed.</a:t>
            </a: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4106164338"/>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794041"/>
            <a:ext cx="10515600" cy="423845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clear mission driving the organization forward, a set of measurable objectives and a coherent strategy will enhance the capability of the organization and be a source of strength.</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On the other hand, where there is a lack of direction, unclear objectives and an ill-defined strategy the internal capability is less effective which is a source of weakness.</a:t>
            </a:r>
          </a:p>
          <a:p>
            <a:pPr algn="just"/>
            <a:endParaRPr lang="en-US" sz="2400" dirty="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When considering the MOST analysis as a means of identifying strengths and weaknesses, it is useful to think about the following aspects:</a:t>
            </a:r>
            <a:endParaRPr lang="en-US" sz="2400" b="1"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3048798222"/>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794041"/>
            <a:ext cx="10515600" cy="42384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Is the MOST clearly defined? For example, are the objectives well-formed and SMART (Specific, Measurable, Achievable, Relevant and Time framed)?</a:t>
            </a:r>
          </a:p>
          <a:p>
            <a:pPr marL="342900" indent="-342900" algn="just">
              <a:buFont typeface="Arial" panose="020B0604020202020204" pitchFamily="34" charset="0"/>
              <a:buChar char="•"/>
            </a:pPr>
            <a:endParaRPr lang="en-US" sz="26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Is there congruence between elements of the SWOT (strengths, weaknesses, opportunities, threats)- For example, is the strategy aligned with the objectives?</a:t>
            </a:r>
          </a:p>
          <a:p>
            <a:pPr marL="342900" indent="-342900" algn="just">
              <a:buFont typeface="Arial" panose="020B0604020202020204" pitchFamily="34" charset="0"/>
              <a:buChar char="•"/>
            </a:pPr>
            <a:endParaRPr lang="en-US" sz="26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Has the MOST been communicated to the managers and staff of the organization?</a:t>
            </a:r>
            <a:endParaRPr lang="en-US" sz="26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1317012571"/>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901371"/>
            <a:ext cx="10515600" cy="41311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The Resource Audit</a:t>
            </a:r>
          </a:p>
          <a:p>
            <a:pPr algn="just"/>
            <a:r>
              <a:rPr lang="en-US" sz="2400" dirty="0">
                <a:latin typeface="Times New Roman" panose="02020603050405020304" pitchFamily="18" charset="0"/>
                <a:cs typeface="Times New Roman" panose="02020603050405020304" pitchFamily="18" charset="0"/>
              </a:rPr>
              <a:t>Reflecting on core competences starts the strategy process from inside the organization so it is an ‘inside/out’ approach based on the belief that competitiveness comes from an ability to create new and unexpected products and services from a set of core competences.</a:t>
            </a:r>
          </a:p>
          <a:p>
            <a:pPr algn="just"/>
            <a:endParaRPr lang="en-US" sz="2400" dirty="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The Resource Audit </a:t>
            </a:r>
            <a:r>
              <a:rPr lang="en-US" sz="2400" dirty="0">
                <a:latin typeface="Times New Roman" panose="02020603050405020304" pitchFamily="18" charset="0"/>
                <a:cs typeface="Times New Roman" panose="02020603050405020304" pitchFamily="18" charset="0"/>
              </a:rPr>
              <a:t>can help in identifying the core competences or may highlight where there is a lack of competence that could undermine any competitive moves.</a:t>
            </a:r>
          </a:p>
          <a:p>
            <a:pPr algn="just"/>
            <a:r>
              <a:rPr lang="en-US" sz="2400" b="1" dirty="0">
                <a:latin typeface="Times New Roman" panose="02020603050405020304" pitchFamily="18" charset="0"/>
                <a:cs typeface="Times New Roman" panose="02020603050405020304" pitchFamily="18" charset="0"/>
              </a:rPr>
              <a:t>There are five key areas to examine, the first three being sets of tangible resource:</a:t>
            </a:r>
            <a:endParaRPr lang="en-US" sz="2400" b="1"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897972306"/>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1901371"/>
            <a:ext cx="10515600" cy="41311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The Resource Audit</a:t>
            </a:r>
          </a:p>
          <a:p>
            <a:pPr algn="just"/>
            <a:r>
              <a:rPr lang="en-US" sz="2400" b="1" dirty="0">
                <a:latin typeface="Times New Roman" panose="02020603050405020304" pitchFamily="18" charset="0"/>
                <a:cs typeface="Times New Roman" panose="02020603050405020304" pitchFamily="18" charset="0"/>
              </a:rPr>
              <a:t>Tangible resource:</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physical resources </a:t>
            </a:r>
            <a:r>
              <a:rPr lang="en-US" sz="2400" dirty="0">
                <a:latin typeface="Times New Roman" panose="02020603050405020304" pitchFamily="18" charset="0"/>
                <a:cs typeface="Times New Roman" panose="02020603050405020304" pitchFamily="18" charset="0"/>
              </a:rPr>
              <a:t>that the organization owns or has access to and includes features such as buildings, plant and equipment, land and so on. These may be modern and cost-effective or old-fashioned, unreliable and incur high maintenance costs.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financial resources </a:t>
            </a:r>
            <a:r>
              <a:rPr lang="en-US" sz="2400" dirty="0">
                <a:latin typeface="Times New Roman" panose="02020603050405020304" pitchFamily="18" charset="0"/>
                <a:cs typeface="Times New Roman" panose="02020603050405020304" pitchFamily="18" charset="0"/>
              </a:rPr>
              <a:t>that determine the organization's financial stability, capacity to invest in new resources and ability to weather business fluctuations and changes. </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human resources </a:t>
            </a:r>
            <a:r>
              <a:rPr lang="en-US" sz="2400" dirty="0">
                <a:latin typeface="Times New Roman" panose="02020603050405020304" pitchFamily="18" charset="0"/>
                <a:cs typeface="Times New Roman" panose="02020603050405020304" pitchFamily="18" charset="0"/>
              </a:rPr>
              <a:t>and their expertise, adaptability, commitment, etc.</a:t>
            </a: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3250329768"/>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65840" y="2065338"/>
            <a:ext cx="10515600" cy="39671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a:latin typeface="Times New Roman" panose="02020603050405020304" pitchFamily="18" charset="0"/>
                <a:cs typeface="Times New Roman" panose="02020603050405020304" pitchFamily="18" charset="0"/>
              </a:rPr>
              <a:t>The Intangible Resources </a:t>
            </a:r>
          </a:p>
          <a:p>
            <a:pPr algn="just"/>
            <a:r>
              <a:rPr lang="en-US" sz="2200" b="1" dirty="0">
                <a:latin typeface="Times New Roman" panose="02020603050405020304" pitchFamily="18" charset="0"/>
                <a:cs typeface="Times New Roman" panose="02020603050405020304" pitchFamily="18" charset="0"/>
              </a:rPr>
              <a:t>The know-how of the organization- such as </a:t>
            </a:r>
            <a:r>
              <a:rPr lang="en-US" sz="2200" dirty="0">
                <a:latin typeface="Times New Roman" panose="02020603050405020304" pitchFamily="18" charset="0"/>
                <a:cs typeface="Times New Roman" panose="02020603050405020304" pitchFamily="18" charset="0"/>
              </a:rPr>
              <a:t>patents or trademarks, but this may also be derived from the use made of resources such as information and technology; many organizations hold a large amount of information but it is not available when required or not in a format that can be used easily. </a:t>
            </a:r>
          </a:p>
          <a:p>
            <a:pPr algn="just"/>
            <a:r>
              <a:rPr lang="en-US" sz="2200" b="1" dirty="0">
                <a:latin typeface="Times New Roman" panose="02020603050405020304" pitchFamily="18" charset="0"/>
                <a:cs typeface="Times New Roman" panose="02020603050405020304" pitchFamily="18" charset="0"/>
              </a:rPr>
              <a:t>The reputation of the organization</a:t>
            </a:r>
            <a:r>
              <a:rPr lang="en-US" sz="2200" dirty="0">
                <a:latin typeface="Times New Roman" panose="02020603050405020304" pitchFamily="18" charset="0"/>
                <a:cs typeface="Times New Roman" panose="02020603050405020304" pitchFamily="18" charset="0"/>
              </a:rPr>
              <a:t>, such as the brand recognition and the belief that is held about the quality of the brand, and the goodwill – or antipathy that this produces.</a:t>
            </a:r>
          </a:p>
          <a:p>
            <a:pPr algn="just"/>
            <a:endParaRPr lang="en-US" sz="2200" dirty="0">
              <a:latin typeface="Times New Roman" panose="02020603050405020304" pitchFamily="18" charset="0"/>
              <a:cs typeface="Times New Roman" panose="02020603050405020304" pitchFamily="18" charset="0"/>
            </a:endParaRPr>
          </a:p>
          <a:p>
            <a:pPr algn="just"/>
            <a:r>
              <a:rPr lang="en-US" sz="2200" dirty="0">
                <a:latin typeface="Times New Roman" panose="02020603050405020304" pitchFamily="18" charset="0"/>
                <a:cs typeface="Times New Roman" panose="02020603050405020304" pitchFamily="18" charset="0"/>
              </a:rPr>
              <a:t>An analysis of the organization's resources will identify where these provide a source of competence – strengths, or where there is a lack of capability – weaknesses. </a:t>
            </a:r>
            <a:endParaRPr lang="en-US" sz="22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2544710485"/>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1881205"/>
            <a:ext cx="10515600" cy="39671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Times New Roman" panose="02020603050405020304" pitchFamily="18" charset="0"/>
                <a:cs typeface="Times New Roman" panose="02020603050405020304" pitchFamily="18" charset="0"/>
              </a:rPr>
              <a:t>2. The Boston Box</a:t>
            </a:r>
          </a:p>
          <a:p>
            <a:pPr algn="just"/>
            <a:r>
              <a:rPr lang="en-US" sz="1800" dirty="0">
                <a:latin typeface="Times New Roman" panose="02020603050405020304" pitchFamily="18" charset="0"/>
                <a:cs typeface="Times New Roman" panose="02020603050405020304" pitchFamily="18" charset="0"/>
              </a:rPr>
              <a:t>The </a:t>
            </a:r>
            <a:r>
              <a:rPr lang="en-US" sz="1800" b="1" dirty="0">
                <a:latin typeface="Times New Roman" panose="02020603050405020304" pitchFamily="18" charset="0"/>
                <a:cs typeface="Times New Roman" panose="02020603050405020304" pitchFamily="18" charset="0"/>
              </a:rPr>
              <a:t>portfolio of business units</a:t>
            </a:r>
            <a:r>
              <a:rPr lang="en-US" sz="1800" dirty="0">
                <a:latin typeface="Times New Roman" panose="02020603050405020304" pitchFamily="18" charset="0"/>
                <a:cs typeface="Times New Roman" panose="02020603050405020304" pitchFamily="18" charset="0"/>
              </a:rPr>
              <a:t>, each offering their own products and services, may also be a source of strength or weakness for an organization.</a:t>
            </a:r>
          </a:p>
          <a:p>
            <a:pPr algn="just"/>
            <a:endParaRPr lang="en-US"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Organizations need to review their portfolio on a regular basis in order to take decisions about the resources to be invested into each business unit or even each product or service.</a:t>
            </a:r>
          </a:p>
          <a:p>
            <a:pPr algn="just"/>
            <a:endParaRPr lang="en-US" sz="18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The original portfolio matrix – the Boston Box – was developed by the Boston Consulting Group and provides a means of conducting portfolio analysis.</a:t>
            </a:r>
          </a:p>
          <a:p>
            <a:pPr algn="just"/>
            <a:endParaRPr lang="en-US" sz="1800" b="1"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A company’s strategic business units (SBUs) – parts of an organization for which there is a distinct and separate external market – are identified and the relationship between the SBU’s current or future revenue potential is modelled against the current share of the market.</a:t>
            </a:r>
          </a:p>
          <a:p>
            <a:pPr algn="just"/>
            <a:r>
              <a:rPr lang="en-US" sz="1800" b="1" dirty="0">
                <a:latin typeface="Times New Roman" panose="02020603050405020304" pitchFamily="18" charset="0"/>
                <a:cs typeface="Times New Roman" panose="02020603050405020304" pitchFamily="18" charset="0"/>
              </a:rPr>
              <a:t>Figure 3.2, show the Boston Box</a:t>
            </a:r>
          </a:p>
          <a:p>
            <a:pPr algn="just"/>
            <a:endParaRPr lang="en-US" sz="18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2070802313"/>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pic>
        <p:nvPicPr>
          <p:cNvPr id="7" name="Picture 6"/>
          <p:cNvPicPr>
            <a:picLocks noChangeAspect="1"/>
          </p:cNvPicPr>
          <p:nvPr/>
        </p:nvPicPr>
        <p:blipFill>
          <a:blip r:embed="rId4"/>
          <a:stretch>
            <a:fillRect/>
          </a:stretch>
        </p:blipFill>
        <p:spPr>
          <a:xfrm>
            <a:off x="838201" y="1808019"/>
            <a:ext cx="10155382" cy="4224482"/>
          </a:xfrm>
          <a:prstGeom prst="rect">
            <a:avLst/>
          </a:prstGeom>
        </p:spPr>
      </p:pic>
    </p:spTree>
    <p:extLst>
      <p:ext uri="{BB962C8B-B14F-4D97-AF65-F5344CB8AC3E}">
        <p14:creationId xmlns:p14="http://schemas.microsoft.com/office/powerpoint/2010/main" val="423644549"/>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1662088"/>
            <a:ext cx="10515600" cy="41512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100" dirty="0">
                <a:latin typeface="Times New Roman" panose="02020603050405020304" pitchFamily="18" charset="0"/>
                <a:cs typeface="Times New Roman" panose="02020603050405020304" pitchFamily="18" charset="0"/>
              </a:rPr>
              <a:t>The Boston Box shows that the cows are milked, the dogs are buried, the stars get the gold, and the wild cats are carefully examined until they behave themselves or join the dogs and die.</a:t>
            </a:r>
          </a:p>
          <a:p>
            <a:pPr algn="just"/>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A successful product or SBU starts as a Wild Cat and goes clockwise round the model until it dies or is revitalized as a new product or service or SBU.</a:t>
            </a:r>
          </a:p>
          <a:p>
            <a:pPr algn="just"/>
            <a:r>
              <a:rPr lang="en-US" sz="2100" b="1" dirty="0">
                <a:latin typeface="Times New Roman" panose="02020603050405020304" pitchFamily="18" charset="0"/>
                <a:cs typeface="Times New Roman" panose="02020603050405020304" pitchFamily="18" charset="0"/>
              </a:rPr>
              <a:t>The Wild Cats </a:t>
            </a:r>
            <a:r>
              <a:rPr lang="en-US" sz="2100" dirty="0">
                <a:latin typeface="Times New Roman" panose="02020603050405020304" pitchFamily="18" charset="0"/>
                <a:cs typeface="Times New Roman" panose="02020603050405020304" pitchFamily="18" charset="0"/>
              </a:rPr>
              <a:t>(or Problem Children) are unprofitable but are investments for the future;</a:t>
            </a:r>
          </a:p>
          <a:p>
            <a:pPr algn="just"/>
            <a:r>
              <a:rPr lang="en-US" sz="2100" b="1" dirty="0">
                <a:latin typeface="Times New Roman" panose="02020603050405020304" pitchFamily="18" charset="0"/>
                <a:cs typeface="Times New Roman" panose="02020603050405020304" pitchFamily="18" charset="0"/>
              </a:rPr>
              <a:t>The Stars </a:t>
            </a:r>
            <a:r>
              <a:rPr lang="en-US" sz="2100" dirty="0">
                <a:latin typeface="Times New Roman" panose="02020603050405020304" pitchFamily="18" charset="0"/>
                <a:cs typeface="Times New Roman" panose="02020603050405020304" pitchFamily="18" charset="0"/>
              </a:rPr>
              <a:t>strengthen their position in a growth industry until they become the big profit earners.</a:t>
            </a:r>
          </a:p>
          <a:p>
            <a:pPr algn="just"/>
            <a:r>
              <a:rPr lang="en-US" sz="2100" b="1" dirty="0">
                <a:latin typeface="Times New Roman" panose="02020603050405020304" pitchFamily="18" charset="0"/>
                <a:cs typeface="Times New Roman" panose="02020603050405020304" pitchFamily="18" charset="0"/>
              </a:rPr>
              <a:t>The Cash Cows </a:t>
            </a:r>
            <a:r>
              <a:rPr lang="en-US" sz="2100" dirty="0">
                <a:latin typeface="Times New Roman" panose="02020603050405020304" pitchFamily="18" charset="0"/>
                <a:cs typeface="Times New Roman" panose="02020603050405020304" pitchFamily="18" charset="0"/>
              </a:rPr>
              <a:t>are the mature products or services, in markets with little, if any, growth. </a:t>
            </a:r>
          </a:p>
          <a:p>
            <a:pPr algn="just"/>
            <a:endParaRPr lang="en-US" sz="2100" dirty="0">
              <a:latin typeface="Times New Roman" panose="02020603050405020304" pitchFamily="18" charset="0"/>
              <a:cs typeface="Times New Roman" panose="02020603050405020304" pitchFamily="18" charset="0"/>
            </a:endParaRPr>
          </a:p>
          <a:p>
            <a:pPr algn="just"/>
            <a:r>
              <a:rPr lang="en-US" sz="2100" dirty="0">
                <a:latin typeface="Times New Roman" panose="02020603050405020304" pitchFamily="18" charset="0"/>
                <a:cs typeface="Times New Roman" panose="02020603050405020304" pitchFamily="18" charset="0"/>
              </a:rPr>
              <a:t>The Stars and Cash Cows provide the funding for the other segments of the matrix. The Dogs have low market share in markets with low growth and are often the areas that are removed or allowed to wither away.</a:t>
            </a:r>
            <a:endParaRPr lang="en-US" sz="21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5. INTERNAL ENVIRONMENT ANALYSIS</a:t>
            </a:r>
            <a:endParaRPr lang="en-US" sz="3600" dirty="0">
              <a:solidFill>
                <a:srgbClr val="00B0F0"/>
              </a:solidFill>
            </a:endParaRPr>
          </a:p>
        </p:txBody>
      </p:sp>
    </p:spTree>
    <p:extLst>
      <p:ext uri="{BB962C8B-B14F-4D97-AF65-F5344CB8AC3E}">
        <p14:creationId xmlns:p14="http://schemas.microsoft.com/office/powerpoint/2010/main" val="4256291454"/>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4524241" y="1144677"/>
            <a:ext cx="614597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6. SWOT </a:t>
            </a:r>
            <a:r>
              <a:rPr lang="en-US" sz="4000" b="1" dirty="0" smtClean="0">
                <a:solidFill>
                  <a:srgbClr val="00B0F0"/>
                </a:solidFill>
                <a:latin typeface="Times New Roman" panose="02020603050405020304" pitchFamily="18" charset="0"/>
                <a:cs typeface="Times New Roman" panose="02020603050405020304" pitchFamily="18" charset="0"/>
              </a:rPr>
              <a:t>ANALYSIS</a:t>
            </a:r>
            <a:r>
              <a:rPr lang="en-US" sz="4000" b="1" dirty="0" smtClean="0">
                <a:solidFill>
                  <a:srgbClr val="00B0F0"/>
                </a:solidFill>
                <a:latin typeface="Times New Roman" panose="02020603050405020304" pitchFamily="18" charset="0"/>
                <a:cs typeface="Times New Roman" panose="02020603050405020304" pitchFamily="18"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83686" y="1799302"/>
            <a:ext cx="6297138" cy="44490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dirty="0">
                <a:solidFill>
                  <a:schemeClr val="bg1"/>
                </a:solidFill>
                <a:latin typeface="Times New Roman" panose="02020603050405020304" pitchFamily="18" charset="0"/>
                <a:cs typeface="Times New Roman" panose="02020603050405020304" pitchFamily="18" charset="0"/>
              </a:rPr>
              <a:t>The SWOT (strengths, weaknesses, opportunities, threats) analysis is often used to pull </a:t>
            </a:r>
            <a:r>
              <a:rPr lang="en-US" sz="2200" b="1" dirty="0">
                <a:solidFill>
                  <a:schemeClr val="bg1"/>
                </a:solidFill>
                <a:latin typeface="Times New Roman" panose="02020603050405020304" pitchFamily="18" charset="0"/>
                <a:cs typeface="Times New Roman" panose="02020603050405020304" pitchFamily="18" charset="0"/>
              </a:rPr>
              <a:t>together the results of an analysis of the external and internal environments. </a:t>
            </a:r>
          </a:p>
          <a:p>
            <a:pPr algn="just"/>
            <a:r>
              <a:rPr lang="en-US" sz="2200" dirty="0">
                <a:solidFill>
                  <a:schemeClr val="bg1"/>
                </a:solidFill>
                <a:latin typeface="Times New Roman" panose="02020603050405020304" pitchFamily="18" charset="0"/>
                <a:cs typeface="Times New Roman" panose="02020603050405020304" pitchFamily="18" charset="0"/>
              </a:rPr>
              <a:t>This approach often is used as the first analytical tool before enough </a:t>
            </a:r>
            <a:r>
              <a:rPr lang="en-US" sz="2200" b="1" dirty="0">
                <a:solidFill>
                  <a:schemeClr val="bg1"/>
                </a:solidFill>
                <a:latin typeface="Times New Roman" panose="02020603050405020304" pitchFamily="18" charset="0"/>
                <a:cs typeface="Times New Roman" panose="02020603050405020304" pitchFamily="18" charset="0"/>
              </a:rPr>
              <a:t>preparatory</a:t>
            </a:r>
            <a:r>
              <a:rPr lang="en-US" sz="2200" dirty="0">
                <a:solidFill>
                  <a:schemeClr val="bg1"/>
                </a:solidFill>
                <a:latin typeface="Times New Roman" panose="02020603050405020304" pitchFamily="18" charset="0"/>
                <a:cs typeface="Times New Roman" panose="02020603050405020304" pitchFamily="18" charset="0"/>
              </a:rPr>
              <a:t> analysis has been done. However, when this approach is adopted the results are usually weak. </a:t>
            </a:r>
          </a:p>
          <a:p>
            <a:pPr algn="just"/>
            <a:endParaRPr lang="en-US" sz="2200" dirty="0">
              <a:solidFill>
                <a:schemeClr val="bg1"/>
              </a:solidFill>
              <a:latin typeface="Times New Roman" panose="02020603050405020304" pitchFamily="18" charset="0"/>
              <a:cs typeface="Times New Roman" panose="02020603050405020304" pitchFamily="18" charset="0"/>
            </a:endParaRPr>
          </a:p>
          <a:p>
            <a:pPr algn="just"/>
            <a:r>
              <a:rPr lang="en-US" sz="2200" dirty="0">
                <a:solidFill>
                  <a:schemeClr val="bg1"/>
                </a:solidFill>
                <a:latin typeface="Times New Roman" panose="02020603050405020304" pitchFamily="18" charset="0"/>
                <a:cs typeface="Times New Roman" panose="02020603050405020304" pitchFamily="18" charset="0"/>
              </a:rPr>
              <a:t>A more robust approach is to use the techniques described earlier as they help identify the major factors, both internal and external to the organization, that the business strategy needs to take into account.</a:t>
            </a:r>
            <a:endParaRPr lang="en-US" sz="2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1223366"/>
      </p:ext>
    </p:extLst>
  </p:cSld>
  <p:clrMapOvr>
    <a:masterClrMapping/>
  </p:clrMapOvr>
  <mc:AlternateContent xmlns:mc="http://schemas.openxmlformats.org/markup-compatibility/2006" xmlns:p14="http://schemas.microsoft.com/office/powerpoint/2010/main">
    <mc:Choice Requires="p14">
      <p:transition spd="slow" p14:dur="2000" advTm="107352"/>
    </mc:Choice>
    <mc:Fallback xmlns="">
      <p:transition spd="slow" advTm="107352"/>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4524241" y="1144677"/>
            <a:ext cx="6145976"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6. SWOT </a:t>
            </a:r>
            <a:r>
              <a:rPr lang="en-US" sz="4000" b="1" dirty="0" smtClean="0">
                <a:solidFill>
                  <a:srgbClr val="00B0F0"/>
                </a:solidFill>
                <a:latin typeface="Times New Roman" panose="02020603050405020304" pitchFamily="18" charset="0"/>
                <a:cs typeface="Times New Roman" panose="02020603050405020304" pitchFamily="18" charset="0"/>
              </a:rPr>
              <a:t>ANALYSIS</a:t>
            </a:r>
            <a:r>
              <a:rPr lang="en-US" sz="4000" b="1" dirty="0" smtClean="0">
                <a:solidFill>
                  <a:srgbClr val="00B0F0"/>
                </a:solidFill>
                <a:latin typeface="Times New Roman" panose="02020603050405020304" pitchFamily="18" charset="0"/>
                <a:cs typeface="Times New Roman" panose="02020603050405020304" pitchFamily="18"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83686" y="1799302"/>
            <a:ext cx="6297138" cy="44490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bg1"/>
                </a:solidFill>
                <a:latin typeface="Times New Roman" panose="02020603050405020304" pitchFamily="18" charset="0"/>
                <a:cs typeface="Times New Roman" panose="02020603050405020304" pitchFamily="18" charset="0"/>
              </a:rPr>
              <a:t>Hence, the SWOT analysis is where the key strengths, weaknesses, opportunities, and threats are summaries in order to carry out an overall audit of the strategic position of a business and its environment.</a:t>
            </a:r>
          </a:p>
          <a:p>
            <a:pPr algn="just"/>
            <a:endParaRPr lang="en-US" sz="2800" b="1" dirty="0">
              <a:solidFill>
                <a:schemeClr val="bg1"/>
              </a:solidFill>
              <a:latin typeface="Times New Roman" panose="02020603050405020304" pitchFamily="18" charset="0"/>
              <a:cs typeface="Times New Roman" panose="02020603050405020304" pitchFamily="18" charset="0"/>
            </a:endParaRPr>
          </a:p>
          <a:p>
            <a:pPr algn="just"/>
            <a:r>
              <a:rPr lang="en-US" sz="2800" b="1" dirty="0">
                <a:solidFill>
                  <a:schemeClr val="bg1"/>
                </a:solidFill>
                <a:latin typeface="Times New Roman" panose="02020603050405020304" pitchFamily="18" charset="0"/>
                <a:cs typeface="Times New Roman" panose="02020603050405020304" pitchFamily="18" charset="0"/>
              </a:rPr>
              <a:t>A SWOT analysis is often represented as a two-by-two matrix as shown in Figure 3.3.</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3766868"/>
      </p:ext>
    </p:extLst>
  </p:cSld>
  <p:clrMapOvr>
    <a:masterClrMapping/>
  </p:clrMapOvr>
  <mc:AlternateContent xmlns:mc="http://schemas.openxmlformats.org/markup-compatibility/2006" xmlns:p14="http://schemas.microsoft.com/office/powerpoint/2010/main">
    <mc:Choice Requires="p14">
      <p:transition spd="slow" p14:dur="2000" advTm="107352"/>
    </mc:Choice>
    <mc:Fallback xmlns="">
      <p:transition spd="slow" advTm="107352"/>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65840" y="1080891"/>
            <a:ext cx="7486062"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6. SWOT ANALYSIS</a:t>
            </a:r>
            <a:endParaRPr lang="en-US" sz="4000" dirty="0">
              <a:solidFill>
                <a:srgbClr val="00B0F0"/>
              </a:solidFill>
            </a:endParaRPr>
          </a:p>
        </p:txBody>
      </p:sp>
      <p:pic>
        <p:nvPicPr>
          <p:cNvPr id="7" name="Content Placeholder 3"/>
          <p:cNvPicPr>
            <a:picLocks noChangeAspect="1"/>
          </p:cNvPicPr>
          <p:nvPr/>
        </p:nvPicPr>
        <p:blipFill>
          <a:blip r:embed="rId4"/>
          <a:stretch>
            <a:fillRect/>
          </a:stretch>
        </p:blipFill>
        <p:spPr>
          <a:xfrm>
            <a:off x="1092819" y="1794041"/>
            <a:ext cx="9902283" cy="4238459"/>
          </a:xfrm>
          <a:prstGeom prst="rect">
            <a:avLst/>
          </a:prstGeom>
        </p:spPr>
      </p:pic>
    </p:spTree>
    <p:extLst>
      <p:ext uri="{BB962C8B-B14F-4D97-AF65-F5344CB8AC3E}">
        <p14:creationId xmlns:p14="http://schemas.microsoft.com/office/powerpoint/2010/main" val="307855215"/>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1794042"/>
            <a:ext cx="10515600" cy="40193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Some examples – not for the same organization – could be:</a:t>
            </a:r>
          </a:p>
          <a:p>
            <a:pPr algn="just"/>
            <a:r>
              <a:rPr lang="en-US" sz="2400" b="1" dirty="0">
                <a:latin typeface="Times New Roman" panose="02020603050405020304" pitchFamily="18" charset="0"/>
                <a:cs typeface="Times New Roman" panose="02020603050405020304" pitchFamily="18" charset="0"/>
              </a:rPr>
              <a:t>Strengths- </a:t>
            </a:r>
            <a:r>
              <a:rPr lang="en-US" sz="2400" dirty="0">
                <a:latin typeface="Times New Roman" panose="02020603050405020304" pitchFamily="18" charset="0"/>
                <a:cs typeface="Times New Roman" panose="02020603050405020304" pitchFamily="18" charset="0"/>
              </a:rPr>
              <a:t>Strong product branding – market research shows a high awareness of our brands compared with the competition. We secure ‘best space’ in all branches of the top five retailers.</a:t>
            </a:r>
          </a:p>
          <a:p>
            <a:pPr algn="just"/>
            <a:r>
              <a:rPr lang="en-US" sz="2400" b="1" dirty="0">
                <a:latin typeface="Times New Roman" panose="02020603050405020304" pitchFamily="18" charset="0"/>
                <a:cs typeface="Times New Roman" panose="02020603050405020304" pitchFamily="18" charset="0"/>
              </a:rPr>
              <a:t>Weakness- the company has </a:t>
            </a:r>
            <a:r>
              <a:rPr lang="en-US" sz="2400" dirty="0">
                <a:latin typeface="Times New Roman" panose="02020603050405020304" pitchFamily="18" charset="0"/>
                <a:cs typeface="Times New Roman" panose="02020603050405020304" pitchFamily="18" charset="0"/>
              </a:rPr>
              <a:t>poor cash flow. Against industry benchmarks we are in the bottom quartile. We exceed our overdraft limits on 19 days every quarter.</a:t>
            </a:r>
          </a:p>
          <a:p>
            <a:pPr algn="just"/>
            <a:r>
              <a:rPr lang="en-US" sz="2400" b="1" dirty="0">
                <a:latin typeface="Times New Roman" panose="02020603050405020304" pitchFamily="18" charset="0"/>
                <a:cs typeface="Times New Roman" panose="02020603050405020304" pitchFamily="18" charset="0"/>
              </a:rPr>
              <a:t>Opportunity-</a:t>
            </a:r>
            <a:r>
              <a:rPr lang="en-US" sz="2400" dirty="0">
                <a:latin typeface="Times New Roman" panose="02020603050405020304" pitchFamily="18" charset="0"/>
                <a:cs typeface="Times New Roman" panose="02020603050405020304" pitchFamily="18" charset="0"/>
              </a:rPr>
              <a:t> Demographic change in Europe and the US will provide a greater market for our products.</a:t>
            </a:r>
          </a:p>
          <a:p>
            <a:pPr algn="just"/>
            <a:r>
              <a:rPr lang="en-US" sz="2400" b="1" dirty="0">
                <a:latin typeface="Times New Roman" panose="02020603050405020304" pitchFamily="18" charset="0"/>
                <a:cs typeface="Times New Roman" panose="02020603050405020304" pitchFamily="18" charset="0"/>
              </a:rPr>
              <a:t>Threat- </a:t>
            </a:r>
            <a:r>
              <a:rPr lang="en-US" sz="2400" dirty="0">
                <a:latin typeface="Times New Roman" panose="02020603050405020304" pitchFamily="18" charset="0"/>
                <a:cs typeface="Times New Roman" panose="02020603050405020304" pitchFamily="18" charset="0"/>
              </a:rPr>
              <a:t>Low market growth will see increased concentration of business through acquisition. The poorest performing businesses will fail.</a:t>
            </a: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6. SWOT ANALYSIS</a:t>
            </a:r>
            <a:endParaRPr lang="en-US" sz="3600" dirty="0">
              <a:solidFill>
                <a:srgbClr val="00B0F0"/>
              </a:solidFill>
            </a:endParaRPr>
          </a:p>
        </p:txBody>
      </p:sp>
    </p:spTree>
    <p:extLst>
      <p:ext uri="{BB962C8B-B14F-4D97-AF65-F5344CB8AC3E}">
        <p14:creationId xmlns:p14="http://schemas.microsoft.com/office/powerpoint/2010/main" val="1020986410"/>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255605" y="601993"/>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982381" y="4039201"/>
            <a:ext cx="5609524" cy="10297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6. SWOT </a:t>
            </a:r>
            <a:r>
              <a:rPr lang="en-US" sz="4000" b="1" dirty="0" smtClean="0">
                <a:solidFill>
                  <a:srgbClr val="00B0F0"/>
                </a:solidFill>
                <a:latin typeface="Times New Roman" panose="02020603050405020304" pitchFamily="18" charset="0"/>
                <a:cs typeface="Times New Roman" panose="02020603050405020304" pitchFamily="18" charset="0"/>
              </a:rPr>
              <a:t>ANALYSIS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1" name="Content Placeholder 2"/>
          <p:cNvSpPr txBox="1">
            <a:spLocks/>
          </p:cNvSpPr>
          <p:nvPr/>
        </p:nvSpPr>
        <p:spPr>
          <a:xfrm>
            <a:off x="367618" y="1545145"/>
            <a:ext cx="5501145" cy="39581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600" dirty="0">
                <a:latin typeface="Times New Roman" panose="02020603050405020304" pitchFamily="18" charset="0"/>
                <a:cs typeface="Times New Roman" panose="02020603050405020304" pitchFamily="18" charset="0"/>
              </a:rPr>
              <a:t>A key point that emerges from these examples is that strengths and weaknesses are found within the organization (and hence discovered via the resource audit or the Boston Matrix) whereas opportunities and threats arise from outside the organization (and hence can be found using PESTLE or the Five Forces model).</a:t>
            </a:r>
            <a:endParaRPr lang="en-US" sz="2600" dirty="0">
              <a:latin typeface="Times New Roman" panose="02020603050405020304" pitchFamily="18" charset="0"/>
              <a:cs typeface="Times New Roman" panose="02020603050405020304" pitchFamily="18" charset="0"/>
            </a:endParaRPr>
          </a:p>
        </p:txBody>
      </p:sp>
    </p:spTree>
  </p:cSld>
  <p:clrMapOvr>
    <a:masterClrMapping/>
  </p:clrMapOvr>
  <p:transition spd="slow" advTm="65715">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3" name="Title 1"/>
          <p:cNvSpPr txBox="1">
            <a:spLocks/>
          </p:cNvSpPr>
          <p:nvPr/>
        </p:nvSpPr>
        <p:spPr>
          <a:xfrm>
            <a:off x="4524241" y="1144677"/>
            <a:ext cx="6827700" cy="71845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7. EXECUTING STRATEGY</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583686" y="1799302"/>
            <a:ext cx="6297138" cy="444909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solidFill>
                  <a:schemeClr val="bg1"/>
                </a:solidFill>
                <a:latin typeface="Times New Roman" panose="02020603050405020304" pitchFamily="18" charset="0"/>
                <a:cs typeface="Times New Roman" panose="02020603050405020304" pitchFamily="18" charset="0"/>
              </a:rPr>
              <a:t>Executing new strategies implies risk because it involves change. There are </a:t>
            </a:r>
            <a:r>
              <a:rPr lang="en-US" sz="2800" b="1" dirty="0">
                <a:solidFill>
                  <a:schemeClr val="bg1"/>
                </a:solidFill>
                <a:latin typeface="Times New Roman" panose="02020603050405020304" pitchFamily="18" charset="0"/>
                <a:cs typeface="Times New Roman" panose="02020603050405020304" pitchFamily="18" charset="0"/>
              </a:rPr>
              <a:t>three particular aspects of implementing strategy </a:t>
            </a:r>
            <a:r>
              <a:rPr lang="en-US" sz="2800" dirty="0">
                <a:solidFill>
                  <a:schemeClr val="bg1"/>
                </a:solidFill>
                <a:latin typeface="Times New Roman" panose="02020603050405020304" pitchFamily="18" charset="0"/>
                <a:cs typeface="Times New Roman" panose="02020603050405020304" pitchFamily="18" charset="0"/>
              </a:rPr>
              <a:t>– </a:t>
            </a:r>
          </a:p>
          <a:p>
            <a:pPr marL="457200" indent="-457200" algn="just">
              <a:buClr>
                <a:schemeClr val="bg1"/>
              </a:buClr>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The context for the strategy, </a:t>
            </a:r>
          </a:p>
          <a:p>
            <a:pPr marL="457200" indent="-457200" algn="just">
              <a:buClr>
                <a:schemeClr val="bg1"/>
              </a:buClr>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The role of the leader,  and </a:t>
            </a:r>
          </a:p>
          <a:p>
            <a:pPr marL="457200" indent="-457200" algn="just">
              <a:buClr>
                <a:schemeClr val="bg1"/>
              </a:buClr>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The two tools that could be used – </a:t>
            </a:r>
          </a:p>
          <a:p>
            <a:pPr marL="514350" indent="-514350" algn="just">
              <a:buClr>
                <a:schemeClr val="bg1"/>
              </a:buClr>
              <a:buFont typeface="+mj-lt"/>
              <a:buAutoNum type="arabicPeriod"/>
            </a:pPr>
            <a:r>
              <a:rPr lang="en-US" sz="2800" b="1" dirty="0">
                <a:solidFill>
                  <a:schemeClr val="bg1"/>
                </a:solidFill>
                <a:latin typeface="Times New Roman" panose="02020603050405020304" pitchFamily="18" charset="0"/>
                <a:cs typeface="Times New Roman" panose="02020603050405020304" pitchFamily="18" charset="0"/>
              </a:rPr>
              <a:t>T</a:t>
            </a:r>
            <a:r>
              <a:rPr lang="en-US" sz="2800" b="1" dirty="0" smtClean="0">
                <a:solidFill>
                  <a:schemeClr val="bg1"/>
                </a:solidFill>
                <a:latin typeface="Times New Roman" panose="02020603050405020304" pitchFamily="18" charset="0"/>
                <a:cs typeface="Times New Roman" panose="02020603050405020304" pitchFamily="18" charset="0"/>
              </a:rPr>
              <a:t>he </a:t>
            </a:r>
            <a:r>
              <a:rPr lang="en-US" sz="2800" b="1" dirty="0">
                <a:solidFill>
                  <a:schemeClr val="bg1"/>
                </a:solidFill>
                <a:latin typeface="Times New Roman" panose="02020603050405020304" pitchFamily="18" charset="0"/>
                <a:cs typeface="Times New Roman" panose="02020603050405020304" pitchFamily="18" charset="0"/>
              </a:rPr>
              <a:t>Balanced Business Scorecard, and </a:t>
            </a:r>
          </a:p>
          <a:p>
            <a:pPr marL="514350" indent="-514350" algn="just">
              <a:buClr>
                <a:schemeClr val="bg1"/>
              </a:buClr>
              <a:buFont typeface="+mj-lt"/>
              <a:buAutoNum type="arabicPeriod"/>
            </a:pPr>
            <a:r>
              <a:rPr lang="en-US" sz="2800" b="1" dirty="0" smtClean="0">
                <a:solidFill>
                  <a:schemeClr val="bg1"/>
                </a:solidFill>
                <a:latin typeface="Times New Roman" panose="02020603050405020304" pitchFamily="18" charset="0"/>
                <a:cs typeface="Times New Roman" panose="02020603050405020304" pitchFamily="18" charset="0"/>
              </a:rPr>
              <a:t>The </a:t>
            </a:r>
            <a:r>
              <a:rPr lang="en-US" sz="2800" b="1" dirty="0">
                <a:solidFill>
                  <a:schemeClr val="bg1"/>
                </a:solidFill>
                <a:latin typeface="Times New Roman" panose="02020603050405020304" pitchFamily="18" charset="0"/>
                <a:cs typeface="Times New Roman" panose="02020603050405020304" pitchFamily="18" charset="0"/>
              </a:rPr>
              <a:t>McKinsey 7-S Model.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6108584"/>
      </p:ext>
    </p:extLst>
  </p:cSld>
  <p:clrMapOvr>
    <a:masterClrMapping/>
  </p:clrMapOvr>
  <mc:AlternateContent xmlns:mc="http://schemas.openxmlformats.org/markup-compatibility/2006" xmlns:p14="http://schemas.microsoft.com/office/powerpoint/2010/main">
    <mc:Choice Requires="p14">
      <p:transition spd="slow" p14:dur="2000" advTm="107352"/>
    </mc:Choice>
    <mc:Fallback xmlns="">
      <p:transition spd="slow" advTm="107352"/>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1794042"/>
            <a:ext cx="10515600" cy="40193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There are five contextual issues should be considered in executing strategies:</a:t>
            </a:r>
          </a:p>
          <a:p>
            <a:pPr algn="just"/>
            <a:r>
              <a:rPr lang="en-US" sz="2400" b="1" dirty="0">
                <a:latin typeface="Times New Roman" panose="02020603050405020304" pitchFamily="18" charset="0"/>
                <a:cs typeface="Times New Roman" panose="02020603050405020304" pitchFamily="18" charset="0"/>
              </a:rPr>
              <a:t>Time </a:t>
            </a:r>
            <a:r>
              <a:rPr lang="en-US" sz="2400" dirty="0">
                <a:latin typeface="Times New Roman" panose="02020603050405020304" pitchFamily="18" charset="0"/>
                <a:cs typeface="Times New Roman" panose="02020603050405020304" pitchFamily="18" charset="0"/>
              </a:rPr>
              <a:t>– how quickly does the new strategy need to be implemented? What pace of change is needed?</a:t>
            </a:r>
          </a:p>
          <a:p>
            <a:pPr algn="just"/>
            <a:r>
              <a:rPr lang="en-US" sz="2400" b="1" dirty="0">
                <a:latin typeface="Times New Roman" panose="02020603050405020304" pitchFamily="18" charset="0"/>
                <a:cs typeface="Times New Roman" panose="02020603050405020304" pitchFamily="18" charset="0"/>
              </a:rPr>
              <a:t>Scope –</a:t>
            </a:r>
            <a:r>
              <a:rPr lang="en-US" sz="2400" dirty="0">
                <a:latin typeface="Times New Roman" panose="02020603050405020304" pitchFamily="18" charset="0"/>
                <a:cs typeface="Times New Roman" panose="02020603050405020304" pitchFamily="18" charset="0"/>
              </a:rPr>
              <a:t> how big is the change? Is the new strategic direction transformational or incremental?</a:t>
            </a:r>
          </a:p>
          <a:p>
            <a:pPr algn="just"/>
            <a:r>
              <a:rPr lang="en-US" sz="2400" b="1" dirty="0">
                <a:latin typeface="Times New Roman" panose="02020603050405020304" pitchFamily="18" charset="0"/>
                <a:cs typeface="Times New Roman" panose="02020603050405020304" pitchFamily="18" charset="0"/>
              </a:rPr>
              <a:t>Capability –</a:t>
            </a:r>
            <a:r>
              <a:rPr lang="en-US" sz="2400" dirty="0">
                <a:latin typeface="Times New Roman" panose="02020603050405020304" pitchFamily="18" charset="0"/>
                <a:cs typeface="Times New Roman" panose="02020603050405020304" pitchFamily="18" charset="0"/>
              </a:rPr>
              <a:t> does the organization have the required resources for the change? is the organization adaptable and able to change? Are the experiences of change positive or negative? </a:t>
            </a:r>
          </a:p>
          <a:p>
            <a:pPr algn="just"/>
            <a:r>
              <a:rPr lang="en-US" sz="2400" b="1" dirty="0">
                <a:latin typeface="Times New Roman" panose="02020603050405020304" pitchFamily="18" charset="0"/>
                <a:cs typeface="Times New Roman" panose="02020603050405020304" pitchFamily="18" charset="0"/>
              </a:rPr>
              <a:t>Readiness </a:t>
            </a:r>
            <a:r>
              <a:rPr lang="en-US" sz="2400" dirty="0">
                <a:latin typeface="Times New Roman" panose="02020603050405020304" pitchFamily="18" charset="0"/>
                <a:cs typeface="Times New Roman" panose="02020603050405020304" pitchFamily="18" charset="0"/>
              </a:rPr>
              <a:t>– is the whole organization, or the part of it to be affected, ready to make the change?</a:t>
            </a:r>
          </a:p>
          <a:p>
            <a:pPr algn="just"/>
            <a:r>
              <a:rPr lang="en-US" sz="2400" b="1" dirty="0">
                <a:latin typeface="Times New Roman" panose="02020603050405020304" pitchFamily="18" charset="0"/>
                <a:cs typeface="Times New Roman" panose="02020603050405020304" pitchFamily="18" charset="0"/>
              </a:rPr>
              <a:t>Strategic leadership </a:t>
            </a:r>
            <a:r>
              <a:rPr lang="en-US" sz="2400" dirty="0">
                <a:latin typeface="Times New Roman" panose="02020603050405020304" pitchFamily="18" charset="0"/>
                <a:cs typeface="Times New Roman" panose="02020603050405020304" pitchFamily="18" charset="0"/>
              </a:rPr>
              <a:t>– is there a strategic leader for the change?</a:t>
            </a: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335535765"/>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1794042"/>
            <a:ext cx="10515600" cy="40193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dirty="0">
                <a:latin typeface="Times New Roman" panose="02020603050405020304" pitchFamily="18" charset="0"/>
                <a:cs typeface="Times New Roman" panose="02020603050405020304" pitchFamily="18" charset="0"/>
              </a:rPr>
              <a:t>Here, the strategic leader will have the key role. Typically, the strategic leaders does not have to be delivered from the top management. </a:t>
            </a:r>
          </a:p>
          <a:p>
            <a:pPr algn="just"/>
            <a:endParaRPr lang="en-US" sz="2000" dirty="0">
              <a:latin typeface="Times New Roman" panose="02020603050405020304" pitchFamily="18" charset="0"/>
              <a:cs typeface="Times New Roman" panose="02020603050405020304" pitchFamily="18" charset="0"/>
            </a:endParaRPr>
          </a:p>
          <a:p>
            <a:pPr algn="just"/>
            <a:r>
              <a:rPr lang="en-US" sz="2000" b="1" dirty="0">
                <a:latin typeface="Times New Roman" panose="02020603050405020304" pitchFamily="18" charset="0"/>
                <a:cs typeface="Times New Roman" panose="02020603050405020304" pitchFamily="18" charset="0"/>
              </a:rPr>
              <a:t>The strategic leader key characteristics:</a:t>
            </a:r>
          </a:p>
          <a:p>
            <a:pPr marL="342900" indent="-34290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Challenge</a:t>
            </a:r>
            <a:r>
              <a:rPr lang="en-US" sz="2000" dirty="0">
                <a:latin typeface="Times New Roman" panose="02020603050405020304" pitchFamily="18" charset="0"/>
                <a:cs typeface="Times New Roman" panose="02020603050405020304" pitchFamily="18" charset="0"/>
              </a:rPr>
              <a:t>s the status quo all the time and sets new and demanding targets, never being prepared to tolerate unsatisfactory behavior or performance.</a:t>
            </a:r>
          </a:p>
          <a:p>
            <a:pPr marL="342900" indent="-34290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Establishes and communicates </a:t>
            </a:r>
            <a:r>
              <a:rPr lang="en-US" sz="2000" dirty="0">
                <a:latin typeface="Times New Roman" panose="02020603050405020304" pitchFamily="18" charset="0"/>
                <a:cs typeface="Times New Roman" panose="02020603050405020304" pitchFamily="18" charset="0"/>
              </a:rPr>
              <a:t>a clear vision of the direction to be taken, why it has to be taken, and how the journey will be made.</a:t>
            </a:r>
          </a:p>
          <a:p>
            <a:pPr marL="342900" indent="-34290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‘Models the way’ or ‘Walks the walk’. </a:t>
            </a:r>
            <a:r>
              <a:rPr lang="en-US" sz="2000" dirty="0">
                <a:latin typeface="Times New Roman" panose="02020603050405020304" pitchFamily="18" charset="0"/>
                <a:cs typeface="Times New Roman" panose="02020603050405020304" pitchFamily="18" charset="0"/>
              </a:rPr>
              <a:t>He or she demonstrates through their behavior how everyone else should behave and act in order to deliver the strategy.</a:t>
            </a:r>
          </a:p>
          <a:p>
            <a:pPr marL="342900" indent="-34290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Empowers people </a:t>
            </a:r>
            <a:r>
              <a:rPr lang="en-US" sz="2000" dirty="0">
                <a:latin typeface="Times New Roman" panose="02020603050405020304" pitchFamily="18" charset="0"/>
                <a:cs typeface="Times New Roman" panose="02020603050405020304" pitchFamily="18" charset="0"/>
              </a:rPr>
              <a:t>to deliver their part of the strategic change within the vision, values, and mission that have been set out. </a:t>
            </a:r>
          </a:p>
          <a:p>
            <a:pPr marL="342900" indent="-342900" algn="just">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Celebrates success </a:t>
            </a:r>
            <a:r>
              <a:rPr lang="en-US" sz="2000" dirty="0">
                <a:latin typeface="Times New Roman" panose="02020603050405020304" pitchFamily="18" charset="0"/>
                <a:cs typeface="Times New Roman" panose="02020603050405020304" pitchFamily="18" charset="0"/>
              </a:rPr>
              <a:t>with those who achieve it. </a:t>
            </a:r>
            <a:endParaRPr lang="en-US" sz="20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3769358187"/>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500" b="1" dirty="0" smtClean="0">
                <a:solidFill>
                  <a:srgbClr val="00B0F0"/>
                </a:solidFill>
                <a:latin typeface="Times New Roman" panose="02020603050405020304" pitchFamily="18" charset="0"/>
                <a:cs typeface="Times New Roman" panose="02020603050405020304" pitchFamily="18" charset="0"/>
              </a:rPr>
              <a:t>7. EXECUTING STRATEGY</a:t>
            </a:r>
            <a:endParaRPr lang="en-US" sz="35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367618" y="1611086"/>
            <a:ext cx="5423582" cy="37709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Two tools that help in the execution of strategy;</a:t>
            </a: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The McKinsey 7-S </a:t>
            </a:r>
            <a:r>
              <a:rPr lang="en-US" sz="2400" dirty="0">
                <a:latin typeface="Times New Roman" panose="02020603050405020304" pitchFamily="18" charset="0"/>
                <a:cs typeface="Times New Roman" panose="02020603050405020304" pitchFamily="18" charset="0"/>
              </a:rPr>
              <a:t>Model shown in Figure 3.4, </a:t>
            </a:r>
            <a:r>
              <a:rPr lang="en-US" sz="2400" b="1" dirty="0">
                <a:latin typeface="Times New Roman" panose="02020603050405020304" pitchFamily="18" charset="0"/>
                <a:cs typeface="Times New Roman" panose="02020603050405020304" pitchFamily="18" charset="0"/>
              </a:rPr>
              <a:t>and </a:t>
            </a: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The Balanced Business Scorecard</a:t>
            </a:r>
            <a:r>
              <a:rPr lang="en-US" sz="2400" dirty="0">
                <a:latin typeface="Times New Roman" panose="02020603050405020304" pitchFamily="18" charset="0"/>
                <a:cs typeface="Times New Roman" panose="02020603050405020304" pitchFamily="18" charset="0"/>
              </a:rPr>
              <a:t> shown in Figure 3.5.</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3220125"/>
      </p:ext>
    </p:extLst>
  </p:cSld>
  <p:clrMapOvr>
    <a:masterClrMapping/>
  </p:clrMapOvr>
  <p:transition spd="slow" advTm="70064">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pic>
        <p:nvPicPr>
          <p:cNvPr id="7" name="Content Placeholder 3"/>
          <p:cNvPicPr>
            <a:picLocks noChangeAspect="1"/>
          </p:cNvPicPr>
          <p:nvPr/>
        </p:nvPicPr>
        <p:blipFill>
          <a:blip r:embed="rId4"/>
          <a:stretch>
            <a:fillRect/>
          </a:stretch>
        </p:blipFill>
        <p:spPr>
          <a:xfrm>
            <a:off x="838201" y="2065337"/>
            <a:ext cx="10515600" cy="3967163"/>
          </a:xfrm>
          <a:prstGeom prst="rect">
            <a:avLst/>
          </a:prstGeom>
        </p:spPr>
      </p:pic>
    </p:spTree>
    <p:extLst>
      <p:ext uri="{BB962C8B-B14F-4D97-AF65-F5344CB8AC3E}">
        <p14:creationId xmlns:p14="http://schemas.microsoft.com/office/powerpoint/2010/main" val="348629623"/>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1794042"/>
            <a:ext cx="10515600" cy="40193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The 7-S model supposes that all organizations are made up of seven components.</a:t>
            </a:r>
          </a:p>
          <a:p>
            <a:pPr algn="just"/>
            <a:r>
              <a:rPr lang="en-US" sz="2400" dirty="0">
                <a:latin typeface="Times New Roman" panose="02020603050405020304" pitchFamily="18" charset="0"/>
                <a:cs typeface="Times New Roman" panose="02020603050405020304" pitchFamily="18" charset="0"/>
              </a:rPr>
              <a:t>Three are often described as ‘</a:t>
            </a:r>
            <a:r>
              <a:rPr lang="en-US" sz="2400" b="1" dirty="0">
                <a:latin typeface="Times New Roman" panose="02020603050405020304" pitchFamily="18" charset="0"/>
                <a:cs typeface="Times New Roman" panose="02020603050405020304" pitchFamily="18" charset="0"/>
              </a:rPr>
              <a:t>hard’ components </a:t>
            </a:r>
            <a:r>
              <a:rPr lang="en-US" sz="2400" dirty="0">
                <a:latin typeface="Times New Roman" panose="02020603050405020304" pitchFamily="18" charset="0"/>
                <a:cs typeface="Times New Roman" panose="02020603050405020304" pitchFamily="18" charset="0"/>
              </a:rPr>
              <a:t>– strategy, structure and systems, and Four as </a:t>
            </a:r>
            <a:r>
              <a:rPr lang="en-US" sz="2400" b="1" dirty="0">
                <a:latin typeface="Times New Roman" panose="02020603050405020304" pitchFamily="18" charset="0"/>
                <a:cs typeface="Times New Roman" panose="02020603050405020304" pitchFamily="18" charset="0"/>
              </a:rPr>
              <a:t>‘soft’ </a:t>
            </a:r>
            <a:r>
              <a:rPr lang="en-US" sz="2400" dirty="0">
                <a:latin typeface="Times New Roman" panose="02020603050405020304" pitchFamily="18" charset="0"/>
                <a:cs typeface="Times New Roman" panose="02020603050405020304" pitchFamily="18" charset="0"/>
              </a:rPr>
              <a:t>– shared values, style, staff, and skills.</a:t>
            </a:r>
          </a:p>
          <a:p>
            <a:pPr algn="just"/>
            <a:endParaRPr lang="en-US" sz="2400" dirty="0">
              <a:latin typeface="Times New Roman" panose="02020603050405020304" pitchFamily="18" charset="0"/>
              <a:cs typeface="Times New Roman" panose="02020603050405020304" pitchFamily="18" charset="0"/>
            </a:endParaRPr>
          </a:p>
          <a:p>
            <a:pPr marL="457200" indent="-457200" algn="just">
              <a:buFont typeface="+mj-lt"/>
              <a:buAutoNum type="alphaLcPeriod"/>
            </a:pPr>
            <a:r>
              <a:rPr lang="en-US" sz="2400" b="1" dirty="0">
                <a:latin typeface="Times New Roman" panose="02020603050405020304" pitchFamily="18" charset="0"/>
                <a:cs typeface="Times New Roman" panose="02020603050405020304" pitchFamily="18" charset="0"/>
              </a:rPr>
              <a:t>Hard components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strategy</a:t>
            </a:r>
            <a:r>
              <a:rPr lang="en-US" sz="2400" dirty="0">
                <a:latin typeface="Times New Roman" panose="02020603050405020304" pitchFamily="18" charset="0"/>
                <a:cs typeface="Times New Roman" panose="02020603050405020304" pitchFamily="18" charset="0"/>
              </a:rPr>
              <a:t>, means that all of the others have to change as well.</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structure </a:t>
            </a:r>
            <a:r>
              <a:rPr lang="en-US" sz="2400" dirty="0">
                <a:latin typeface="Times New Roman" panose="02020603050405020304" pitchFamily="18" charset="0"/>
                <a:cs typeface="Times New Roman" panose="02020603050405020304" pitchFamily="18" charset="0"/>
              </a:rPr>
              <a:t>– the basis for building the organization will change to reflect new needs for specialization and coordination resulting from the new strategic direction.</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Formal and informal systems </a:t>
            </a:r>
            <a:r>
              <a:rPr lang="en-US" sz="2400" dirty="0">
                <a:latin typeface="Times New Roman" panose="02020603050405020304" pitchFamily="18" charset="0"/>
                <a:cs typeface="Times New Roman" panose="02020603050405020304" pitchFamily="18" charset="0"/>
              </a:rPr>
              <a:t>that supported the old system must change</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523974327"/>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1794042"/>
            <a:ext cx="10515600" cy="40193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b. Soft components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style or culture </a:t>
            </a:r>
            <a:r>
              <a:rPr lang="en-US" sz="2400" dirty="0">
                <a:latin typeface="Times New Roman" panose="02020603050405020304" pitchFamily="18" charset="0"/>
                <a:cs typeface="Times New Roman" panose="02020603050405020304" pitchFamily="18" charset="0"/>
              </a:rPr>
              <a:t>of the organization will be affected by a new strategic direction. </a:t>
            </a:r>
            <a:r>
              <a:rPr lang="en-US" sz="2400" b="1" dirty="0">
                <a:latin typeface="Times New Roman" panose="02020603050405020304" pitchFamily="18" charset="0"/>
                <a:cs typeface="Times New Roman" panose="02020603050405020304" pitchFamily="18" charset="0"/>
              </a:rPr>
              <a:t>Values, beliefs and norms</a:t>
            </a:r>
            <a:r>
              <a:rPr lang="en-US" sz="2400" dirty="0">
                <a:latin typeface="Times New Roman" panose="02020603050405020304" pitchFamily="18" charset="0"/>
                <a:cs typeface="Times New Roman" panose="02020603050405020304" pitchFamily="18" charset="0"/>
              </a:rPr>
              <a:t>, which developed over time, may be revised or even swept away.</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way staff are recruited, developed and rewarded </a:t>
            </a:r>
            <a:r>
              <a:rPr lang="en-US" sz="2400" dirty="0">
                <a:latin typeface="Times New Roman" panose="02020603050405020304" pitchFamily="18" charset="0"/>
                <a:cs typeface="Times New Roman" panose="02020603050405020304" pitchFamily="18" charset="0"/>
              </a:rPr>
              <a:t>may change. New strategies may mean relocating people or making them redundant.</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Skills</a:t>
            </a:r>
            <a:r>
              <a:rPr lang="en-US" sz="2400" dirty="0">
                <a:latin typeface="Times New Roman" panose="02020603050405020304" pitchFamily="18" charset="0"/>
                <a:cs typeface="Times New Roman" panose="02020603050405020304" pitchFamily="18" charset="0"/>
              </a:rPr>
              <a:t> – competences acquired in the past may be of less use now. The new strategy may call for new skills.</a:t>
            </a:r>
          </a:p>
          <a:p>
            <a:pPr marL="342900" indent="-342900"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Shared values are </a:t>
            </a:r>
            <a:r>
              <a:rPr lang="en-US" sz="2400" dirty="0">
                <a:latin typeface="Times New Roman" panose="02020603050405020304" pitchFamily="18" charset="0"/>
                <a:cs typeface="Times New Roman" panose="02020603050405020304" pitchFamily="18" charset="0"/>
              </a:rPr>
              <a:t>the guiding concepts of the organization, the fundamental ideas that are the basis of the organization. Moving from an ‘engineering first’ company to a ‘customer service first’ company would change the shared values.</a:t>
            </a:r>
            <a:endParaRPr lang="en-US" sz="2400" b="1"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2962500823"/>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500" b="1" dirty="0" smtClean="0">
                <a:solidFill>
                  <a:srgbClr val="00B0F0"/>
                </a:solidFill>
                <a:latin typeface="Times New Roman" panose="02020603050405020304" pitchFamily="18" charset="0"/>
                <a:cs typeface="Times New Roman" panose="02020603050405020304" pitchFamily="18" charset="0"/>
              </a:rPr>
              <a:t>7. EXECUTING STRATEGY</a:t>
            </a:r>
            <a:endParaRPr lang="en-US" sz="35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367618" y="1895707"/>
            <a:ext cx="5423582" cy="28949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As important as the individual elements of the 7-S model, are </a:t>
            </a:r>
            <a:r>
              <a:rPr lang="en-US" sz="2400" b="1" dirty="0">
                <a:latin typeface="Times New Roman" panose="02020603050405020304" pitchFamily="18" charset="0"/>
                <a:cs typeface="Times New Roman" panose="02020603050405020304" pitchFamily="18" charset="0"/>
              </a:rPr>
              <a:t>the connections between them</a:t>
            </a:r>
            <a:r>
              <a:rPr lang="en-US" sz="2400" dirty="0">
                <a:latin typeface="Times New Roman" panose="02020603050405020304" pitchFamily="18" charset="0"/>
                <a:cs typeface="Times New Roman" panose="02020603050405020304" pitchFamily="18" charset="0"/>
              </a:rPr>
              <a:t>. The execution of strategy will be flawed if, for example, there is a disconnect between the style adopted by management and the shared values of the organization.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7131779"/>
      </p:ext>
    </p:extLst>
  </p:cSld>
  <p:clrMapOvr>
    <a:masterClrMapping/>
  </p:clrMapOvr>
  <p:transition spd="slow" advTm="70064">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2065338"/>
            <a:ext cx="10515600"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The Balanced Business Scorecard</a:t>
            </a:r>
          </a:p>
          <a:p>
            <a:pPr algn="just"/>
            <a:r>
              <a:rPr lang="en-US" sz="2400" dirty="0">
                <a:latin typeface="Times New Roman" panose="02020603050405020304" pitchFamily="18" charset="0"/>
                <a:cs typeface="Times New Roman" panose="02020603050405020304" pitchFamily="18" charset="0"/>
              </a:rPr>
              <a:t>The Balanced Business Scorecard (BBS) can be thought of as the strategic balance sheet for an organization as it captures the means of assessing the financial and non-financial components of a strategy. It therefore shows how the strategy execution is working and the effectiveness with which the levers for change are being used. The BBS supplements financial measures with three other perspectives of organizational performance – customers, learning and growth, and internal business processes. </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Vision and strategy connect with each of these as shown in Figure 3.5. </a:t>
            </a: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416684971"/>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pic>
        <p:nvPicPr>
          <p:cNvPr id="8" name="Content Placeholder 3"/>
          <p:cNvPicPr>
            <a:picLocks noChangeAspect="1"/>
          </p:cNvPicPr>
          <p:nvPr/>
        </p:nvPicPr>
        <p:blipFill>
          <a:blip r:embed="rId4"/>
          <a:stretch>
            <a:fillRect/>
          </a:stretch>
        </p:blipFill>
        <p:spPr>
          <a:xfrm>
            <a:off x="976661" y="1794041"/>
            <a:ext cx="10238677" cy="4238460"/>
          </a:xfrm>
          <a:prstGeom prst="rect">
            <a:avLst/>
          </a:prstGeom>
        </p:spPr>
      </p:pic>
    </p:spTree>
    <p:extLst>
      <p:ext uri="{BB962C8B-B14F-4D97-AF65-F5344CB8AC3E}">
        <p14:creationId xmlns:p14="http://schemas.microsoft.com/office/powerpoint/2010/main" val="1041999458"/>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2065338"/>
            <a:ext cx="10515600"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dirty="0">
                <a:latin typeface="Times New Roman" panose="02020603050405020304" pitchFamily="18" charset="0"/>
                <a:cs typeface="Times New Roman" panose="02020603050405020304" pitchFamily="18" charset="0"/>
              </a:rPr>
              <a:t>The emphasis of the scorecard is to measure aspects of performance in a balanced way. In the past, managers have perhaps paid more attention to the financial measures but the </a:t>
            </a:r>
            <a:r>
              <a:rPr lang="en-US" sz="2200" b="1" dirty="0">
                <a:latin typeface="Times New Roman" panose="02020603050405020304" pitchFamily="18" charset="0"/>
                <a:cs typeface="Times New Roman" panose="02020603050405020304" pitchFamily="18" charset="0"/>
              </a:rPr>
              <a:t>BBS shows it is important to consider all of the four aspects. </a:t>
            </a:r>
          </a:p>
          <a:p>
            <a:pPr algn="just"/>
            <a:r>
              <a:rPr lang="en-US" sz="2200" b="1" dirty="0">
                <a:latin typeface="Times New Roman" panose="02020603050405020304" pitchFamily="18" charset="0"/>
                <a:cs typeface="Times New Roman" panose="02020603050405020304" pitchFamily="18" charset="0"/>
              </a:rPr>
              <a:t>Each perspective answers questions like these:</a:t>
            </a:r>
          </a:p>
          <a:p>
            <a:pPr algn="just"/>
            <a:r>
              <a:rPr lang="en-US" sz="2200" b="1" dirty="0">
                <a:latin typeface="Times New Roman" panose="02020603050405020304" pitchFamily="18" charset="0"/>
                <a:cs typeface="Times New Roman" panose="02020603050405020304" pitchFamily="18" charset="0"/>
              </a:rPr>
              <a:t>Financial </a:t>
            </a:r>
            <a:r>
              <a:rPr lang="en-US" sz="2200" dirty="0">
                <a:latin typeface="Times New Roman" panose="02020603050405020304" pitchFamily="18" charset="0"/>
                <a:cs typeface="Times New Roman" panose="02020603050405020304" pitchFamily="18" charset="0"/>
              </a:rPr>
              <a:t>– what level of income has been generated? How profitable is the business?</a:t>
            </a:r>
          </a:p>
          <a:p>
            <a:pPr algn="just"/>
            <a:r>
              <a:rPr lang="en-US" sz="2200" b="1" dirty="0">
                <a:latin typeface="Times New Roman" panose="02020603050405020304" pitchFamily="18" charset="0"/>
                <a:cs typeface="Times New Roman" panose="02020603050405020304" pitchFamily="18" charset="0"/>
              </a:rPr>
              <a:t>Customer </a:t>
            </a:r>
            <a:r>
              <a:rPr lang="en-US" sz="2200" dirty="0">
                <a:latin typeface="Times New Roman" panose="02020603050405020304" pitchFamily="18" charset="0"/>
                <a:cs typeface="Times New Roman" panose="02020603050405020304" pitchFamily="18" charset="0"/>
              </a:rPr>
              <a:t>– how will we assess our customer satisfaction?</a:t>
            </a:r>
          </a:p>
          <a:p>
            <a:pPr algn="just"/>
            <a:r>
              <a:rPr lang="en-US" sz="2200" b="1" dirty="0">
                <a:latin typeface="Times New Roman" panose="02020603050405020304" pitchFamily="18" charset="0"/>
                <a:cs typeface="Times New Roman" panose="02020603050405020304" pitchFamily="18" charset="0"/>
              </a:rPr>
              <a:t>Learning and Growth </a:t>
            </a:r>
            <a:r>
              <a:rPr lang="en-US" sz="2200" dirty="0">
                <a:latin typeface="Times New Roman" panose="02020603050405020304" pitchFamily="18" charset="0"/>
                <a:cs typeface="Times New Roman" panose="02020603050405020304" pitchFamily="18" charset="0"/>
              </a:rPr>
              <a:t>– how will we measure our ability to change and improve so that we constantly keep ahead of the competition?</a:t>
            </a:r>
          </a:p>
          <a:p>
            <a:pPr algn="just"/>
            <a:r>
              <a:rPr lang="en-US" sz="2200" b="1" dirty="0">
                <a:latin typeface="Times New Roman" panose="02020603050405020304" pitchFamily="18" charset="0"/>
                <a:cs typeface="Times New Roman" panose="02020603050405020304" pitchFamily="18" charset="0"/>
              </a:rPr>
              <a:t>Internal Business Processes </a:t>
            </a:r>
            <a:r>
              <a:rPr lang="en-US" sz="2200" dirty="0">
                <a:latin typeface="Times New Roman" panose="02020603050405020304" pitchFamily="18" charset="0"/>
                <a:cs typeface="Times New Roman" panose="02020603050405020304" pitchFamily="18" charset="0"/>
              </a:rPr>
              <a:t>– how effective are the business processes that we must excel at to deliver customer value?</a:t>
            </a:r>
            <a:endParaRPr lang="en-US" sz="2200" b="1"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2613903648"/>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500" b="1" dirty="0" smtClean="0">
                <a:solidFill>
                  <a:srgbClr val="00B0F0"/>
                </a:solidFill>
                <a:latin typeface="Times New Roman" panose="02020603050405020304" pitchFamily="18" charset="0"/>
                <a:cs typeface="Times New Roman" panose="02020603050405020304" pitchFamily="18" charset="0"/>
              </a:rPr>
              <a:t>7. EXECUTING STRATEGY</a:t>
            </a:r>
            <a:endParaRPr lang="en-US" sz="35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367618" y="1895707"/>
            <a:ext cx="5423582" cy="289495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The BBS helps in the definition of two components which are vital to assess business performance; </a:t>
            </a:r>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Critical Success Factors (CSFs), </a:t>
            </a:r>
            <a:r>
              <a:rPr lang="en-US" sz="2400" dirty="0">
                <a:latin typeface="Times New Roman" panose="02020603050405020304" pitchFamily="18" charset="0"/>
                <a:cs typeface="Times New Roman" panose="02020603050405020304" pitchFamily="18" charset="0"/>
              </a:rPr>
              <a:t>and </a:t>
            </a: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Key Performance Indicators (KPIs).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8314674"/>
      </p:ext>
    </p:extLst>
  </p:cSld>
  <p:clrMapOvr>
    <a:masterClrMapping/>
  </p:clrMapOvr>
  <p:transition spd="slow" advTm="70064">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2065338"/>
            <a:ext cx="10515600"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Times New Roman" panose="02020603050405020304" pitchFamily="18" charset="0"/>
                <a:cs typeface="Times New Roman" panose="02020603050405020304" pitchFamily="18" charset="0"/>
              </a:rPr>
              <a:t>1. The concept of CSFs </a:t>
            </a:r>
            <a:r>
              <a:rPr lang="en-US" sz="2400" dirty="0">
                <a:latin typeface="Times New Roman" panose="02020603050405020304" pitchFamily="18" charset="0"/>
                <a:cs typeface="Times New Roman" panose="02020603050405020304" pitchFamily="18" charset="0"/>
              </a:rPr>
              <a:t>was initially developed in the late 1970s when they were defined as ‘the few key areas where “things must go right” for the business to flourish and for a manager’s goals to be attained.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Not every activity is a key area; they are fewer in number than people think and success with them is critical but the CSFs mean that there are some goals that must be reached.</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a:latin typeface="Times New Roman" panose="02020603050405020304" pitchFamily="18" charset="0"/>
                <a:cs typeface="Times New Roman" panose="02020603050405020304" pitchFamily="18" charset="0"/>
              </a:rPr>
              <a:t>KPIs</a:t>
            </a:r>
            <a:r>
              <a:rPr lang="en-US" sz="2400" dirty="0">
                <a:latin typeface="Times New Roman" panose="02020603050405020304" pitchFamily="18" charset="0"/>
                <a:cs typeface="Times New Roman" panose="02020603050405020304" pitchFamily="18" charset="0"/>
              </a:rPr>
              <a:t> measure specific areas of performance so also limit the amount of data that managers have to consider and act upon.</a:t>
            </a:r>
            <a:endParaRPr lang="en-US" sz="24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3086307667"/>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3780" y="1662088"/>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702340" y="2065338"/>
            <a:ext cx="10515600" cy="374804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300" dirty="0">
                <a:latin typeface="Times New Roman" panose="02020603050405020304" pitchFamily="18" charset="0"/>
                <a:cs typeface="Times New Roman" panose="02020603050405020304" pitchFamily="18" charset="0"/>
              </a:rPr>
              <a:t>CSF such as strict cost control on the purchases of material and of treatment equipment.</a:t>
            </a:r>
          </a:p>
          <a:p>
            <a:pPr algn="just"/>
            <a:endParaRPr lang="en-US" sz="2300" dirty="0">
              <a:latin typeface="Times New Roman" panose="02020603050405020304" pitchFamily="18" charset="0"/>
              <a:cs typeface="Times New Roman" panose="02020603050405020304" pitchFamily="18" charset="0"/>
            </a:endParaRPr>
          </a:p>
          <a:p>
            <a:pPr algn="just"/>
            <a:r>
              <a:rPr lang="en-US" sz="2300" dirty="0">
                <a:latin typeface="Times New Roman" panose="02020603050405020304" pitchFamily="18" charset="0"/>
                <a:cs typeface="Times New Roman" panose="02020603050405020304" pitchFamily="18" charset="0"/>
              </a:rPr>
              <a:t>So, we would set financial KPIs to monitor and control the prescription of material and treatments; each KPI would have a set target which, in this case, could be a defined budget for expenditure of material and treatments each year.</a:t>
            </a:r>
          </a:p>
          <a:p>
            <a:pPr algn="just"/>
            <a:endParaRPr lang="en-US" sz="2300" dirty="0">
              <a:latin typeface="Times New Roman" panose="02020603050405020304" pitchFamily="18" charset="0"/>
              <a:cs typeface="Times New Roman" panose="02020603050405020304" pitchFamily="18" charset="0"/>
            </a:endParaRPr>
          </a:p>
          <a:p>
            <a:pPr algn="just"/>
            <a:r>
              <a:rPr lang="en-US" sz="2300" dirty="0">
                <a:latin typeface="Times New Roman" panose="02020603050405020304" pitchFamily="18" charset="0"/>
                <a:cs typeface="Times New Roman" panose="02020603050405020304" pitchFamily="18" charset="0"/>
              </a:rPr>
              <a:t>It’s important that KPIs are defined such that they are SMART and that they are monitored regularly. If the material budget is exceeded within the first few months, what action will be taken to bring it back to budget before the overspend becomes too difficult to manage?</a:t>
            </a:r>
            <a:endParaRPr lang="en-US" sz="2300" dirty="0">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65840" y="1080891"/>
            <a:ext cx="9470980" cy="616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7. EXECUTING </a:t>
            </a:r>
            <a:r>
              <a:rPr lang="en-US" sz="3600" b="1" dirty="0">
                <a:solidFill>
                  <a:srgbClr val="00B0F0"/>
                </a:solidFill>
                <a:latin typeface="Times New Roman" panose="02020603050405020304" pitchFamily="18" charset="0"/>
                <a:cs typeface="Times New Roman" panose="02020603050405020304" pitchFamily="18" charset="0"/>
              </a:rPr>
              <a:t>STRATEGY</a:t>
            </a:r>
            <a:endParaRPr lang="en-US" sz="3600" dirty="0">
              <a:solidFill>
                <a:srgbClr val="00B0F0"/>
              </a:solidFill>
            </a:endParaRPr>
          </a:p>
        </p:txBody>
      </p:sp>
    </p:spTree>
    <p:extLst>
      <p:ext uri="{BB962C8B-B14F-4D97-AF65-F5344CB8AC3E}">
        <p14:creationId xmlns:p14="http://schemas.microsoft.com/office/powerpoint/2010/main" val="355954747"/>
      </p:ext>
    </p:extLst>
  </p:cSld>
  <p:clrMapOvr>
    <a:masterClrMapping/>
  </p:clrMapOvr>
  <mc:AlternateContent xmlns:mc="http://schemas.openxmlformats.org/markup-compatibility/2006" xmlns:p14="http://schemas.microsoft.com/office/powerpoint/2010/main">
    <mc:Choice Requires="p14">
      <p:transition spd="slow" p14:dur="2000" advTm="95902"/>
    </mc:Choice>
    <mc:Fallback xmlns="">
      <p:transition spd="slow" advTm="95902"/>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0" name="Title 1"/>
          <p:cNvSpPr txBox="1">
            <a:spLocks/>
          </p:cNvSpPr>
          <p:nvPr/>
        </p:nvSpPr>
        <p:spPr>
          <a:xfrm>
            <a:off x="5982380" y="4039201"/>
            <a:ext cx="5993719" cy="75146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500" b="1" dirty="0" smtClean="0">
                <a:solidFill>
                  <a:srgbClr val="00B0F0"/>
                </a:solidFill>
                <a:latin typeface="Times New Roman" panose="02020603050405020304" pitchFamily="18" charset="0"/>
                <a:cs typeface="Times New Roman" panose="02020603050405020304" pitchFamily="18" charset="0"/>
              </a:rPr>
              <a:t>7. EXECUTING STRATEGY</a:t>
            </a:r>
            <a:endParaRPr lang="en-US" sz="35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367618" y="1499296"/>
            <a:ext cx="5423582" cy="380868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Other parts of the BBS can also generate CSFs so long as they are critical; for any business it is tempting to regard customer satisfaction as a critical success factor.</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It is an excellent discipline to ensure that only those that are critical are identified; it is not possible to monitor too many factors at one time. </a:t>
            </a:r>
          </a:p>
        </p:txBody>
      </p:sp>
    </p:spTree>
    <p:extLst>
      <p:ext uri="{BB962C8B-B14F-4D97-AF65-F5344CB8AC3E}">
        <p14:creationId xmlns:p14="http://schemas.microsoft.com/office/powerpoint/2010/main" val="80504355"/>
      </p:ext>
    </p:extLst>
  </p:cSld>
  <p:clrMapOvr>
    <a:masterClrMapping/>
  </p:clrMapOvr>
  <p:transition spd="slow" advTm="70064">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latin typeface="Times New Roman" panose="02020603050405020304" pitchFamily="18" charset="0"/>
                <a:cs typeface="Times New Roman" panose="02020603050405020304" pitchFamily="18" charset="0"/>
              </a:rPr>
              <a:t>This chapter explored the complexity of strategy analysis process and offered ideas about how strategies are developed taking account of entrepreneurial approaches and formal planning.</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chapter has also described the external factors influencing strategy – the outside/in approach – and an internal analysis approach – the inside/out</a:t>
            </a:r>
            <a:endParaRPr lang="en-US" sz="2400" dirty="0">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600" dirty="0">
                <a:latin typeface="Times New Roman" panose="02020603050405020304" pitchFamily="18" charset="0"/>
                <a:cs typeface="Times New Roman" panose="02020603050405020304" pitchFamily="18" charset="0"/>
              </a:rPr>
              <a:t>In conclusion, strategy analysis and business analysis are closely related disciplines that work together to drive organizational success. While strategy analysis focuses on developing the overall strategic direction and identifying opportunities and threats, business analysis provides the detailed insights and recommendations to support the implementation of the chosen strategy. By leveraging the strengths of both disciplines, organizations can make informed decisions, optimize their operations, and achieve their strategic goals.</a:t>
            </a:r>
            <a:endParaRPr lang="en-US" sz="2600" dirty="0">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endParaRPr lang="en-US" sz="5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182827"/>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a:solidFill>
                  <a:schemeClr val="lt1"/>
                </a:solidFill>
                <a:latin typeface="Times New Roman"/>
                <a:ea typeface="Times New Roman"/>
                <a:cs typeface="Times New Roman"/>
                <a:sym typeface="Times New Roman"/>
              </a:rPr>
              <a:t>Thank You</a:t>
            </a:r>
            <a:endParaRPr/>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2983</TotalTime>
  <Words>5499</Words>
  <Application>Microsoft Office PowerPoint</Application>
  <PresentationFormat>Widescreen</PresentationFormat>
  <Paragraphs>510</Paragraphs>
  <Slides>73</Slides>
  <Notes>73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73</vt:i4>
      </vt:variant>
    </vt:vector>
  </HeadingPairs>
  <TitlesOfParts>
    <vt:vector size="77"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137</cp:revision>
  <dcterms:created xsi:type="dcterms:W3CDTF">2023-04-29T09:08:23Z</dcterms:created>
  <dcterms:modified xsi:type="dcterms:W3CDTF">2023-10-12T01:17:42Z</dcterms:modified>
</cp:coreProperties>
</file>