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2.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drawing1.xml" ContentType="application/vnd.ms-office.drawingml.diagramDrawing+xml"/>
  <Override PartName="/ppt/diagrams/quickStyle1.xml" ContentType="application/vnd.openxmlformats-officedocument.drawingml.diagramStyle+xml"/>
  <Override PartName="/ppt/diagrams/layout1.xml" ContentType="application/vnd.openxmlformats-officedocument.drawingml.diagramLayout+xml"/>
  <Override PartName="/ppt/diagrams/colors1.xml" ContentType="application/vnd.openxmlformats-officedocument.drawingml.diagramColors+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564" r:id="rId2"/>
    <p:sldId id="542" r:id="rId3"/>
    <p:sldId id="313" r:id="rId4"/>
    <p:sldId id="484" r:id="rId5"/>
    <p:sldId id="501" r:id="rId6"/>
    <p:sldId id="507" r:id="rId7"/>
    <p:sldId id="508" r:id="rId8"/>
    <p:sldId id="509" r:id="rId9"/>
    <p:sldId id="512" r:id="rId10"/>
    <p:sldId id="513" r:id="rId11"/>
    <p:sldId id="514" r:id="rId12"/>
    <p:sldId id="515" r:id="rId13"/>
    <p:sldId id="516" r:id="rId14"/>
    <p:sldId id="518" r:id="rId15"/>
    <p:sldId id="519" r:id="rId16"/>
    <p:sldId id="520" r:id="rId17"/>
    <p:sldId id="521" r:id="rId18"/>
    <p:sldId id="557" r:id="rId19"/>
    <p:sldId id="558" r:id="rId20"/>
    <p:sldId id="571" r:id="rId21"/>
    <p:sldId id="570" r:id="rId22"/>
    <p:sldId id="574" r:id="rId23"/>
    <p:sldId id="589" r:id="rId24"/>
    <p:sldId id="585" r:id="rId25"/>
    <p:sldId id="587" r:id="rId26"/>
    <p:sldId id="591" r:id="rId27"/>
    <p:sldId id="337" r:id="rId28"/>
    <p:sldId id="569" r:id="rId29"/>
    <p:sldId id="568" r:id="rId30"/>
    <p:sldId id="567" r:id="rId31"/>
    <p:sldId id="576" r:id="rId32"/>
    <p:sldId id="575" r:id="rId33"/>
    <p:sldId id="590" r:id="rId34"/>
    <p:sldId id="592" r:id="rId35"/>
    <p:sldId id="593" r:id="rId36"/>
    <p:sldId id="594" r:id="rId37"/>
    <p:sldId id="595" r:id="rId38"/>
    <p:sldId id="539" r:id="rId39"/>
    <p:sldId id="555"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64"/>
            <p14:sldId id="542"/>
            <p14:sldId id="313"/>
            <p14:sldId id="484"/>
            <p14:sldId id="501"/>
            <p14:sldId id="507"/>
            <p14:sldId id="508"/>
            <p14:sldId id="509"/>
            <p14:sldId id="512"/>
            <p14:sldId id="513"/>
            <p14:sldId id="514"/>
            <p14:sldId id="515"/>
            <p14:sldId id="516"/>
            <p14:sldId id="518"/>
            <p14:sldId id="519"/>
            <p14:sldId id="520"/>
            <p14:sldId id="521"/>
            <p14:sldId id="557"/>
            <p14:sldId id="558"/>
            <p14:sldId id="571"/>
            <p14:sldId id="570"/>
            <p14:sldId id="574"/>
            <p14:sldId id="589"/>
            <p14:sldId id="585"/>
            <p14:sldId id="587"/>
            <p14:sldId id="591"/>
            <p14:sldId id="337"/>
            <p14:sldId id="569"/>
            <p14:sldId id="568"/>
            <p14:sldId id="567"/>
            <p14:sldId id="576"/>
            <p14:sldId id="575"/>
            <p14:sldId id="590"/>
            <p14:sldId id="592"/>
            <p14:sldId id="593"/>
            <p14:sldId id="594"/>
            <p14:sldId id="595"/>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343" autoAdjust="0"/>
  </p:normalViewPr>
  <p:slideViewPr>
    <p:cSldViewPr snapToGrid="0">
      <p:cViewPr>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9C03442-D491-49A3-A346-DC09BD195FFD}" type="doc">
      <dgm:prSet loTypeId="urn:microsoft.com/office/officeart/2005/8/layout/process4" loCatId="list" qsTypeId="urn:microsoft.com/office/officeart/2005/8/quickstyle/simple3" qsCatId="simple" csTypeId="urn:microsoft.com/office/officeart/2005/8/colors/accent1_2" csCatId="accent1" phldr="1"/>
      <dgm:spPr/>
      <dgm:t>
        <a:bodyPr/>
        <a:lstStyle/>
        <a:p>
          <a:endParaRPr lang="en-US"/>
        </a:p>
      </dgm:t>
    </dgm:pt>
    <dgm:pt modelId="{576EA628-F165-4D65-9887-104700276229}">
      <dgm:prSet custT="1"/>
      <dgm:spPr/>
      <dgm:t>
        <a:bodyPr/>
        <a:lstStyle/>
        <a:p>
          <a:pPr algn="ctr" rtl="0"/>
          <a:r>
            <a:rPr lang="en-US" sz="2800" b="1" i="0" dirty="0">
              <a:latin typeface="Arial" pitchFamily="34" charset="0"/>
              <a:cs typeface="Arial" pitchFamily="34" charset="0"/>
            </a:rPr>
            <a:t>1-Requisition Received</a:t>
          </a:r>
          <a:endParaRPr lang="en-US" sz="2800" b="1" i="0" dirty="0">
            <a:effectLst>
              <a:outerShdw blurRad="38100" dist="38100" dir="2700000" algn="tl">
                <a:srgbClr val="000000">
                  <a:alpha val="43137"/>
                </a:srgbClr>
              </a:outerShdw>
            </a:effectLst>
            <a:latin typeface="Arial" pitchFamily="34" charset="0"/>
            <a:cs typeface="Arial" pitchFamily="34" charset="0"/>
          </a:endParaRPr>
        </a:p>
      </dgm:t>
    </dgm:pt>
    <dgm:pt modelId="{2FF19765-745C-4424-9E6E-93A25C3FC8B8}" type="parTrans" cxnId="{A452A202-0957-4EF8-B345-80B4A3A53E13}">
      <dgm:prSet/>
      <dgm:spPr/>
      <dgm:t>
        <a:bodyPr/>
        <a:lstStyle/>
        <a:p>
          <a:endParaRPr lang="en-US" b="1"/>
        </a:p>
      </dgm:t>
    </dgm:pt>
    <dgm:pt modelId="{28D923B0-7CA5-4031-8E02-861F187A399B}" type="sibTrans" cxnId="{A452A202-0957-4EF8-B345-80B4A3A53E13}">
      <dgm:prSet/>
      <dgm:spPr/>
      <dgm:t>
        <a:bodyPr/>
        <a:lstStyle/>
        <a:p>
          <a:endParaRPr lang="en-US" b="1"/>
        </a:p>
      </dgm:t>
    </dgm:pt>
    <dgm:pt modelId="{0692CE8D-597A-46F4-A9F1-F64FE4B401AA}">
      <dgm:prSet custT="1"/>
      <dgm:spPr/>
      <dgm:t>
        <a:bodyPr/>
        <a:lstStyle/>
        <a:p>
          <a:pPr rtl="0"/>
          <a:r>
            <a:rPr lang="en-US" sz="2400" b="1" i="1" dirty="0"/>
            <a:t>    </a:t>
          </a:r>
          <a:r>
            <a:rPr lang="en-US" sz="2800" b="1" i="0" dirty="0">
              <a:latin typeface="Arial" pitchFamily="34" charset="0"/>
              <a:cs typeface="Arial" pitchFamily="34" charset="0"/>
            </a:rPr>
            <a:t>2-Source  Suppliers.</a:t>
          </a:r>
          <a:endParaRPr lang="en-US" sz="2800" b="1" i="0" dirty="0">
            <a:effectLst>
              <a:outerShdw blurRad="38100" dist="38100" dir="2700000" algn="tl">
                <a:srgbClr val="000000">
                  <a:alpha val="43137"/>
                </a:srgbClr>
              </a:outerShdw>
            </a:effectLst>
            <a:latin typeface="Arial" pitchFamily="34" charset="0"/>
            <a:cs typeface="Arial" pitchFamily="34" charset="0"/>
          </a:endParaRPr>
        </a:p>
      </dgm:t>
    </dgm:pt>
    <dgm:pt modelId="{74A7293A-1676-49A4-A646-70B99AA77F1F}" type="parTrans" cxnId="{800DEFD7-ABC2-4627-B6E8-FDEF45DBDB86}">
      <dgm:prSet/>
      <dgm:spPr/>
      <dgm:t>
        <a:bodyPr/>
        <a:lstStyle/>
        <a:p>
          <a:endParaRPr lang="en-US" b="1"/>
        </a:p>
      </dgm:t>
    </dgm:pt>
    <dgm:pt modelId="{A4901EE2-4784-48B0-81F8-09946596A066}" type="sibTrans" cxnId="{800DEFD7-ABC2-4627-B6E8-FDEF45DBDB86}">
      <dgm:prSet/>
      <dgm:spPr/>
      <dgm:t>
        <a:bodyPr/>
        <a:lstStyle/>
        <a:p>
          <a:endParaRPr lang="en-US" b="1"/>
        </a:p>
      </dgm:t>
    </dgm:pt>
    <dgm:pt modelId="{F2A743FF-84A5-44BD-8B64-EB65CACDF6DA}">
      <dgm:prSet custT="1"/>
      <dgm:spPr/>
      <dgm:t>
        <a:bodyPr/>
        <a:lstStyle/>
        <a:p>
          <a:pPr rtl="0"/>
          <a:r>
            <a:rPr lang="en-US" sz="2800" b="1" i="0" dirty="0">
              <a:latin typeface="Arial" pitchFamily="34" charset="0"/>
              <a:cs typeface="Arial" pitchFamily="34" charset="0"/>
            </a:rPr>
            <a:t>3-Tender Process.</a:t>
          </a:r>
          <a:endParaRPr lang="en-US" sz="2800" b="1" i="0" dirty="0">
            <a:effectLst>
              <a:outerShdw blurRad="38100" dist="38100" dir="2700000" algn="tl">
                <a:srgbClr val="000000">
                  <a:alpha val="43137"/>
                </a:srgbClr>
              </a:outerShdw>
            </a:effectLst>
            <a:latin typeface="Arial" pitchFamily="34" charset="0"/>
            <a:cs typeface="Arial" pitchFamily="34" charset="0"/>
          </a:endParaRPr>
        </a:p>
      </dgm:t>
    </dgm:pt>
    <dgm:pt modelId="{894A12FB-49BF-446F-A191-6BD15432450D}" type="parTrans" cxnId="{0D42CDBA-1AB0-4303-89ED-44990F0CCC7A}">
      <dgm:prSet/>
      <dgm:spPr/>
      <dgm:t>
        <a:bodyPr/>
        <a:lstStyle/>
        <a:p>
          <a:endParaRPr lang="en-US" b="1"/>
        </a:p>
      </dgm:t>
    </dgm:pt>
    <dgm:pt modelId="{DD456E45-9598-4406-9E29-8ACE92BBB017}" type="sibTrans" cxnId="{0D42CDBA-1AB0-4303-89ED-44990F0CCC7A}">
      <dgm:prSet/>
      <dgm:spPr/>
      <dgm:t>
        <a:bodyPr/>
        <a:lstStyle/>
        <a:p>
          <a:endParaRPr lang="en-US" b="1"/>
        </a:p>
      </dgm:t>
    </dgm:pt>
    <dgm:pt modelId="{095B15C2-04F9-4B15-A655-317EDA39D545}">
      <dgm:prSet custT="1"/>
      <dgm:spPr/>
      <dgm:t>
        <a:bodyPr/>
        <a:lstStyle/>
        <a:p>
          <a:pPr rtl="0"/>
          <a:r>
            <a:rPr lang="en-US" sz="1800" b="1" dirty="0"/>
            <a:t>     </a:t>
          </a:r>
          <a:r>
            <a:rPr lang="en-US" sz="2800" b="1" i="0" dirty="0">
              <a:latin typeface="Arial" pitchFamily="34" charset="0"/>
              <a:cs typeface="Arial" pitchFamily="34" charset="0"/>
            </a:rPr>
            <a:t>4-Purchase approved.</a:t>
          </a:r>
          <a:endParaRPr lang="en-US" sz="2800" b="1" i="0" dirty="0">
            <a:effectLst>
              <a:outerShdw blurRad="38100" dist="38100" dir="2700000" algn="tl">
                <a:srgbClr val="000000">
                  <a:alpha val="43137"/>
                </a:srgbClr>
              </a:outerShdw>
            </a:effectLst>
            <a:latin typeface="Arial" pitchFamily="34" charset="0"/>
            <a:cs typeface="Arial" pitchFamily="34" charset="0"/>
          </a:endParaRPr>
        </a:p>
      </dgm:t>
    </dgm:pt>
    <dgm:pt modelId="{F2BEC0EE-D28E-4C4D-825C-C8208D3E030E}" type="parTrans" cxnId="{72379D15-4366-4F4E-A457-EF222C13E14B}">
      <dgm:prSet/>
      <dgm:spPr/>
      <dgm:t>
        <a:bodyPr/>
        <a:lstStyle/>
        <a:p>
          <a:endParaRPr lang="en-US" b="1"/>
        </a:p>
      </dgm:t>
    </dgm:pt>
    <dgm:pt modelId="{80F3541C-C332-4ADD-834F-3DD67F311A53}" type="sibTrans" cxnId="{72379D15-4366-4F4E-A457-EF222C13E14B}">
      <dgm:prSet custT="1"/>
      <dgm:spPr/>
      <dgm:t>
        <a:bodyPr/>
        <a:lstStyle/>
        <a:p>
          <a:endParaRPr lang="en-US" sz="1200" b="1"/>
        </a:p>
      </dgm:t>
    </dgm:pt>
    <dgm:pt modelId="{20607F1C-C611-4678-AE69-C39B4A0B3236}">
      <dgm:prSet custT="1"/>
      <dgm:spPr/>
      <dgm:t>
        <a:bodyPr/>
        <a:lstStyle/>
        <a:p>
          <a:pPr algn="ctr" rtl="0"/>
          <a:r>
            <a:rPr lang="en-US" sz="1600" b="1" i="0" dirty="0"/>
            <a:t>            </a:t>
          </a:r>
          <a:r>
            <a:rPr lang="en-US" sz="2800" b="1" i="0" spc="-150" dirty="0">
              <a:latin typeface="Arial" pitchFamily="34" charset="0"/>
              <a:cs typeface="Arial" pitchFamily="34" charset="0"/>
            </a:rPr>
            <a:t>5-Purchase order sent to the supplier.</a:t>
          </a:r>
          <a:r>
            <a:rPr lang="ar-EG" sz="2400" b="1" i="1" spc="-150" dirty="0">
              <a:effectLst>
                <a:outerShdw blurRad="38100" dist="38100" dir="2700000" algn="tl">
                  <a:srgbClr val="000000">
                    <a:alpha val="43137"/>
                  </a:srgbClr>
                </a:outerShdw>
              </a:effectLst>
              <a:latin typeface="Arial" pitchFamily="34" charset="0"/>
              <a:cs typeface="Arial" pitchFamily="34" charset="0"/>
            </a:rPr>
            <a:t> </a:t>
          </a:r>
          <a:endParaRPr lang="en-US" sz="2400" b="1" i="1" spc="-150" dirty="0">
            <a:effectLst>
              <a:outerShdw blurRad="38100" dist="38100" dir="2700000" algn="tl">
                <a:srgbClr val="000000">
                  <a:alpha val="43137"/>
                </a:srgbClr>
              </a:outerShdw>
            </a:effectLst>
            <a:latin typeface="Arial" pitchFamily="34" charset="0"/>
            <a:cs typeface="Arial" pitchFamily="34" charset="0"/>
          </a:endParaRPr>
        </a:p>
      </dgm:t>
    </dgm:pt>
    <dgm:pt modelId="{CB9BFBFE-D128-43A5-8D5C-064DDBF81B24}" type="parTrans" cxnId="{B41FB038-A080-4184-A61C-5796F9D40052}">
      <dgm:prSet/>
      <dgm:spPr/>
      <dgm:t>
        <a:bodyPr/>
        <a:lstStyle/>
        <a:p>
          <a:endParaRPr lang="en-US" b="1"/>
        </a:p>
      </dgm:t>
    </dgm:pt>
    <dgm:pt modelId="{71F53C18-BA27-41D1-8EED-E7FA102BC064}" type="sibTrans" cxnId="{B41FB038-A080-4184-A61C-5796F9D40052}">
      <dgm:prSet/>
      <dgm:spPr/>
      <dgm:t>
        <a:bodyPr/>
        <a:lstStyle/>
        <a:p>
          <a:endParaRPr lang="en-US" b="1"/>
        </a:p>
      </dgm:t>
    </dgm:pt>
    <dgm:pt modelId="{5336A265-BB93-4062-A99B-71B336DA7577}">
      <dgm:prSet custT="1"/>
      <dgm:spPr/>
      <dgm:t>
        <a:bodyPr/>
        <a:lstStyle/>
        <a:p>
          <a:pPr algn="ctr" rtl="0"/>
          <a:r>
            <a:rPr lang="en-US" sz="2800" b="1" i="0" dirty="0">
              <a:latin typeface="Arial" pitchFamily="34" charset="0"/>
              <a:cs typeface="Arial" pitchFamily="34" charset="0"/>
            </a:rPr>
            <a:t>6-Expediting.</a:t>
          </a:r>
          <a:endParaRPr lang="en-US" sz="2400" b="1" i="0" dirty="0">
            <a:effectLst>
              <a:outerShdw blurRad="38100" dist="38100" dir="2700000" algn="tl">
                <a:srgbClr val="000000">
                  <a:alpha val="43137"/>
                </a:srgbClr>
              </a:outerShdw>
            </a:effectLst>
            <a:latin typeface="Arial" pitchFamily="34" charset="0"/>
            <a:cs typeface="Arial" pitchFamily="34" charset="0"/>
          </a:endParaRPr>
        </a:p>
      </dgm:t>
    </dgm:pt>
    <dgm:pt modelId="{91F40C39-B676-4F97-B1DE-D4508626AF1A}" type="parTrans" cxnId="{DAF5C310-FEE0-4E26-A1C6-DE79C024F8CC}">
      <dgm:prSet/>
      <dgm:spPr/>
      <dgm:t>
        <a:bodyPr/>
        <a:lstStyle/>
        <a:p>
          <a:endParaRPr lang="en-US" b="1"/>
        </a:p>
      </dgm:t>
    </dgm:pt>
    <dgm:pt modelId="{B5BD6178-239C-4330-9CE2-8815B24BA5F3}" type="sibTrans" cxnId="{DAF5C310-FEE0-4E26-A1C6-DE79C024F8CC}">
      <dgm:prSet/>
      <dgm:spPr/>
      <dgm:t>
        <a:bodyPr/>
        <a:lstStyle/>
        <a:p>
          <a:endParaRPr lang="en-US" b="1"/>
        </a:p>
      </dgm:t>
    </dgm:pt>
    <dgm:pt modelId="{13302C2C-B2F7-448B-A3BC-C5AA947968FF}">
      <dgm:prSet custT="1"/>
      <dgm:spPr/>
      <dgm:t>
        <a:bodyPr/>
        <a:lstStyle/>
        <a:p>
          <a:pPr rtl="0"/>
          <a:r>
            <a:rPr lang="en-US" sz="2800" b="1" i="0" dirty="0">
              <a:latin typeface="Arial" pitchFamily="34" charset="0"/>
              <a:cs typeface="Arial" pitchFamily="34" charset="0"/>
            </a:rPr>
            <a:t>7-Suppliers invoice paid.</a:t>
          </a:r>
          <a:endParaRPr lang="en-US" sz="2800" b="1" i="0" dirty="0">
            <a:effectLst>
              <a:outerShdw blurRad="38100" dist="38100" dir="2700000" algn="tl">
                <a:srgbClr val="000000">
                  <a:alpha val="43137"/>
                </a:srgbClr>
              </a:outerShdw>
            </a:effectLst>
            <a:latin typeface="Arial" pitchFamily="34" charset="0"/>
            <a:cs typeface="Arial" pitchFamily="34" charset="0"/>
          </a:endParaRPr>
        </a:p>
      </dgm:t>
    </dgm:pt>
    <dgm:pt modelId="{074722E3-8DA4-4732-B4A8-773A406757C1}" type="parTrans" cxnId="{AD56F496-BCCC-479C-94AD-233F08582983}">
      <dgm:prSet/>
      <dgm:spPr/>
      <dgm:t>
        <a:bodyPr/>
        <a:lstStyle/>
        <a:p>
          <a:endParaRPr lang="en-US" b="1"/>
        </a:p>
      </dgm:t>
    </dgm:pt>
    <dgm:pt modelId="{E19D1464-5499-4FD5-A09F-8EBBE617A0B8}" type="sibTrans" cxnId="{AD56F496-BCCC-479C-94AD-233F08582983}">
      <dgm:prSet/>
      <dgm:spPr/>
      <dgm:t>
        <a:bodyPr/>
        <a:lstStyle/>
        <a:p>
          <a:endParaRPr lang="en-US" b="1"/>
        </a:p>
      </dgm:t>
    </dgm:pt>
    <dgm:pt modelId="{D38AC4A3-FA34-48A5-99F5-C63915CF7F72}" type="pres">
      <dgm:prSet presAssocID="{89C03442-D491-49A3-A346-DC09BD195FFD}" presName="Name0" presStyleCnt="0">
        <dgm:presLayoutVars>
          <dgm:dir/>
          <dgm:animLvl val="lvl"/>
          <dgm:resizeHandles val="exact"/>
        </dgm:presLayoutVars>
      </dgm:prSet>
      <dgm:spPr/>
    </dgm:pt>
    <dgm:pt modelId="{F31D93B1-E29D-4DA2-827A-44BBE58F21AF}" type="pres">
      <dgm:prSet presAssocID="{13302C2C-B2F7-448B-A3BC-C5AA947968FF}" presName="boxAndChildren" presStyleCnt="0"/>
      <dgm:spPr/>
    </dgm:pt>
    <dgm:pt modelId="{30E0C60D-7C31-4BFD-851F-2008E6093F39}" type="pres">
      <dgm:prSet presAssocID="{13302C2C-B2F7-448B-A3BC-C5AA947968FF}" presName="parentTextBox" presStyleLbl="node1" presStyleIdx="0" presStyleCnt="7"/>
      <dgm:spPr/>
    </dgm:pt>
    <dgm:pt modelId="{D7E6EF7D-0B2E-457A-9264-1E8CCC07756C}" type="pres">
      <dgm:prSet presAssocID="{B5BD6178-239C-4330-9CE2-8815B24BA5F3}" presName="sp" presStyleCnt="0"/>
      <dgm:spPr/>
    </dgm:pt>
    <dgm:pt modelId="{6C32F4FA-7CAF-47B6-A0F6-4767FD7E4C0D}" type="pres">
      <dgm:prSet presAssocID="{5336A265-BB93-4062-A99B-71B336DA7577}" presName="arrowAndChildren" presStyleCnt="0"/>
      <dgm:spPr/>
    </dgm:pt>
    <dgm:pt modelId="{D0447F9F-FA0C-453D-BAEA-33BD50734999}" type="pres">
      <dgm:prSet presAssocID="{5336A265-BB93-4062-A99B-71B336DA7577}" presName="parentTextArrow" presStyleLbl="node1" presStyleIdx="1" presStyleCnt="7"/>
      <dgm:spPr/>
    </dgm:pt>
    <dgm:pt modelId="{65791A7E-3357-462C-8F31-C0EE8794FB26}" type="pres">
      <dgm:prSet presAssocID="{71F53C18-BA27-41D1-8EED-E7FA102BC064}" presName="sp" presStyleCnt="0"/>
      <dgm:spPr/>
    </dgm:pt>
    <dgm:pt modelId="{26B4C8B7-5746-4964-9582-18B79B31DE67}" type="pres">
      <dgm:prSet presAssocID="{20607F1C-C611-4678-AE69-C39B4A0B3236}" presName="arrowAndChildren" presStyleCnt="0"/>
      <dgm:spPr/>
    </dgm:pt>
    <dgm:pt modelId="{C2594452-CE69-48C7-9E0C-D002F34E2131}" type="pres">
      <dgm:prSet presAssocID="{20607F1C-C611-4678-AE69-C39B4A0B3236}" presName="parentTextArrow" presStyleLbl="node1" presStyleIdx="2" presStyleCnt="7"/>
      <dgm:spPr/>
    </dgm:pt>
    <dgm:pt modelId="{8C6D259E-5C82-49EF-A314-52ABF20D0477}" type="pres">
      <dgm:prSet presAssocID="{80F3541C-C332-4ADD-834F-3DD67F311A53}" presName="sp" presStyleCnt="0"/>
      <dgm:spPr/>
    </dgm:pt>
    <dgm:pt modelId="{69F6AA20-B62C-4660-9DB7-A147D35189D8}" type="pres">
      <dgm:prSet presAssocID="{095B15C2-04F9-4B15-A655-317EDA39D545}" presName="arrowAndChildren" presStyleCnt="0"/>
      <dgm:spPr/>
    </dgm:pt>
    <dgm:pt modelId="{61CA36FA-28CB-4148-9140-8181D27773E9}" type="pres">
      <dgm:prSet presAssocID="{095B15C2-04F9-4B15-A655-317EDA39D545}" presName="parentTextArrow" presStyleLbl="node1" presStyleIdx="3" presStyleCnt="7"/>
      <dgm:spPr/>
    </dgm:pt>
    <dgm:pt modelId="{EA825159-E590-418B-A4C3-C3AF19A2C089}" type="pres">
      <dgm:prSet presAssocID="{DD456E45-9598-4406-9E29-8ACE92BBB017}" presName="sp" presStyleCnt="0"/>
      <dgm:spPr/>
    </dgm:pt>
    <dgm:pt modelId="{07EB71E7-47BA-4BE2-A75D-582669D1D609}" type="pres">
      <dgm:prSet presAssocID="{F2A743FF-84A5-44BD-8B64-EB65CACDF6DA}" presName="arrowAndChildren" presStyleCnt="0"/>
      <dgm:spPr/>
    </dgm:pt>
    <dgm:pt modelId="{B8312348-C186-4F88-B660-AABA72FA24E7}" type="pres">
      <dgm:prSet presAssocID="{F2A743FF-84A5-44BD-8B64-EB65CACDF6DA}" presName="parentTextArrow" presStyleLbl="node1" presStyleIdx="4" presStyleCnt="7"/>
      <dgm:spPr/>
    </dgm:pt>
    <dgm:pt modelId="{D60D07D2-4E6D-475C-BB13-D0F42BA303F7}" type="pres">
      <dgm:prSet presAssocID="{A4901EE2-4784-48B0-81F8-09946596A066}" presName="sp" presStyleCnt="0"/>
      <dgm:spPr/>
    </dgm:pt>
    <dgm:pt modelId="{202BBB4E-4B06-4204-B63E-5724BF4B16AF}" type="pres">
      <dgm:prSet presAssocID="{0692CE8D-597A-46F4-A9F1-F64FE4B401AA}" presName="arrowAndChildren" presStyleCnt="0"/>
      <dgm:spPr/>
    </dgm:pt>
    <dgm:pt modelId="{DF7908D5-756E-4AAD-98DB-E6F2EF092313}" type="pres">
      <dgm:prSet presAssocID="{0692CE8D-597A-46F4-A9F1-F64FE4B401AA}" presName="parentTextArrow" presStyleLbl="node1" presStyleIdx="5" presStyleCnt="7" custLinFactNeighborX="2500" custLinFactNeighborY="-164"/>
      <dgm:spPr/>
    </dgm:pt>
    <dgm:pt modelId="{7E27BF32-EA7E-4C4C-9C54-7A526D6C1FBA}" type="pres">
      <dgm:prSet presAssocID="{28D923B0-7CA5-4031-8E02-861F187A399B}" presName="sp" presStyleCnt="0"/>
      <dgm:spPr/>
    </dgm:pt>
    <dgm:pt modelId="{F4D86524-4807-4AB4-A61A-77C4510298FB}" type="pres">
      <dgm:prSet presAssocID="{576EA628-F165-4D65-9887-104700276229}" presName="arrowAndChildren" presStyleCnt="0"/>
      <dgm:spPr/>
    </dgm:pt>
    <dgm:pt modelId="{3628E949-45FC-46F2-867A-A945949E675E}" type="pres">
      <dgm:prSet presAssocID="{576EA628-F165-4D65-9887-104700276229}" presName="parentTextArrow" presStyleLbl="node1" presStyleIdx="6" presStyleCnt="7"/>
      <dgm:spPr/>
    </dgm:pt>
  </dgm:ptLst>
  <dgm:cxnLst>
    <dgm:cxn modelId="{A452A202-0957-4EF8-B345-80B4A3A53E13}" srcId="{89C03442-D491-49A3-A346-DC09BD195FFD}" destId="{576EA628-F165-4D65-9887-104700276229}" srcOrd="0" destOrd="0" parTransId="{2FF19765-745C-4424-9E6E-93A25C3FC8B8}" sibTransId="{28D923B0-7CA5-4031-8E02-861F187A399B}"/>
    <dgm:cxn modelId="{DAF5C310-FEE0-4E26-A1C6-DE79C024F8CC}" srcId="{89C03442-D491-49A3-A346-DC09BD195FFD}" destId="{5336A265-BB93-4062-A99B-71B336DA7577}" srcOrd="5" destOrd="0" parTransId="{91F40C39-B676-4F97-B1DE-D4508626AF1A}" sibTransId="{B5BD6178-239C-4330-9CE2-8815B24BA5F3}"/>
    <dgm:cxn modelId="{72379D15-4366-4F4E-A457-EF222C13E14B}" srcId="{89C03442-D491-49A3-A346-DC09BD195FFD}" destId="{095B15C2-04F9-4B15-A655-317EDA39D545}" srcOrd="3" destOrd="0" parTransId="{F2BEC0EE-D28E-4C4D-825C-C8208D3E030E}" sibTransId="{80F3541C-C332-4ADD-834F-3DD67F311A53}"/>
    <dgm:cxn modelId="{9134AD20-C2DB-44DE-95ED-8FE8F2002B90}" type="presOf" srcId="{0692CE8D-597A-46F4-A9F1-F64FE4B401AA}" destId="{DF7908D5-756E-4AAD-98DB-E6F2EF092313}" srcOrd="0" destOrd="0" presId="urn:microsoft.com/office/officeart/2005/8/layout/process4"/>
    <dgm:cxn modelId="{50C7A232-30C1-4399-8D9A-053985A524ED}" type="presOf" srcId="{13302C2C-B2F7-448B-A3BC-C5AA947968FF}" destId="{30E0C60D-7C31-4BFD-851F-2008E6093F39}" srcOrd="0" destOrd="0" presId="urn:microsoft.com/office/officeart/2005/8/layout/process4"/>
    <dgm:cxn modelId="{A05FAA38-D73B-4627-A3C8-9CFABDE20D25}" type="presOf" srcId="{5336A265-BB93-4062-A99B-71B336DA7577}" destId="{D0447F9F-FA0C-453D-BAEA-33BD50734999}" srcOrd="0" destOrd="0" presId="urn:microsoft.com/office/officeart/2005/8/layout/process4"/>
    <dgm:cxn modelId="{B41FB038-A080-4184-A61C-5796F9D40052}" srcId="{89C03442-D491-49A3-A346-DC09BD195FFD}" destId="{20607F1C-C611-4678-AE69-C39B4A0B3236}" srcOrd="4" destOrd="0" parTransId="{CB9BFBFE-D128-43A5-8D5C-064DDBF81B24}" sibTransId="{71F53C18-BA27-41D1-8EED-E7FA102BC064}"/>
    <dgm:cxn modelId="{AAD7E083-9CD3-485C-966F-C4C6B7C649F1}" type="presOf" srcId="{576EA628-F165-4D65-9887-104700276229}" destId="{3628E949-45FC-46F2-867A-A945949E675E}" srcOrd="0" destOrd="0" presId="urn:microsoft.com/office/officeart/2005/8/layout/process4"/>
    <dgm:cxn modelId="{AD56F496-BCCC-479C-94AD-233F08582983}" srcId="{89C03442-D491-49A3-A346-DC09BD195FFD}" destId="{13302C2C-B2F7-448B-A3BC-C5AA947968FF}" srcOrd="6" destOrd="0" parTransId="{074722E3-8DA4-4732-B4A8-773A406757C1}" sibTransId="{E19D1464-5499-4FD5-A09F-8EBBE617A0B8}"/>
    <dgm:cxn modelId="{0D42CDBA-1AB0-4303-89ED-44990F0CCC7A}" srcId="{89C03442-D491-49A3-A346-DC09BD195FFD}" destId="{F2A743FF-84A5-44BD-8B64-EB65CACDF6DA}" srcOrd="2" destOrd="0" parTransId="{894A12FB-49BF-446F-A191-6BD15432450D}" sibTransId="{DD456E45-9598-4406-9E29-8ACE92BBB017}"/>
    <dgm:cxn modelId="{D56F13D7-AC0D-4DA9-8FD3-DEC77FA731A3}" type="presOf" srcId="{20607F1C-C611-4678-AE69-C39B4A0B3236}" destId="{C2594452-CE69-48C7-9E0C-D002F34E2131}" srcOrd="0" destOrd="0" presId="urn:microsoft.com/office/officeart/2005/8/layout/process4"/>
    <dgm:cxn modelId="{800DEFD7-ABC2-4627-B6E8-FDEF45DBDB86}" srcId="{89C03442-D491-49A3-A346-DC09BD195FFD}" destId="{0692CE8D-597A-46F4-A9F1-F64FE4B401AA}" srcOrd="1" destOrd="0" parTransId="{74A7293A-1676-49A4-A646-70B99AA77F1F}" sibTransId="{A4901EE2-4784-48B0-81F8-09946596A066}"/>
    <dgm:cxn modelId="{E5CF1EE2-F90D-4A05-B4C7-2CC850DC65C4}" type="presOf" srcId="{89C03442-D491-49A3-A346-DC09BD195FFD}" destId="{D38AC4A3-FA34-48A5-99F5-C63915CF7F72}" srcOrd="0" destOrd="0" presId="urn:microsoft.com/office/officeart/2005/8/layout/process4"/>
    <dgm:cxn modelId="{3E33F5F3-DF98-4F98-98EB-F1BBC7AE468F}" type="presOf" srcId="{095B15C2-04F9-4B15-A655-317EDA39D545}" destId="{61CA36FA-28CB-4148-9140-8181D27773E9}" srcOrd="0" destOrd="0" presId="urn:microsoft.com/office/officeart/2005/8/layout/process4"/>
    <dgm:cxn modelId="{160368F9-A4F7-4640-BB7E-A5E065CBDF4A}" type="presOf" srcId="{F2A743FF-84A5-44BD-8B64-EB65CACDF6DA}" destId="{B8312348-C186-4F88-B660-AABA72FA24E7}" srcOrd="0" destOrd="0" presId="urn:microsoft.com/office/officeart/2005/8/layout/process4"/>
    <dgm:cxn modelId="{C706C1B2-845E-4EE6-A6F9-26BDB639413F}" type="presParOf" srcId="{D38AC4A3-FA34-48A5-99F5-C63915CF7F72}" destId="{F31D93B1-E29D-4DA2-827A-44BBE58F21AF}" srcOrd="0" destOrd="0" presId="urn:microsoft.com/office/officeart/2005/8/layout/process4"/>
    <dgm:cxn modelId="{EDF78353-3D49-4DA1-B0E5-4880AEA37205}" type="presParOf" srcId="{F31D93B1-E29D-4DA2-827A-44BBE58F21AF}" destId="{30E0C60D-7C31-4BFD-851F-2008E6093F39}" srcOrd="0" destOrd="0" presId="urn:microsoft.com/office/officeart/2005/8/layout/process4"/>
    <dgm:cxn modelId="{56328BF1-3929-45A3-B5A8-90122DCE72F1}" type="presParOf" srcId="{D38AC4A3-FA34-48A5-99F5-C63915CF7F72}" destId="{D7E6EF7D-0B2E-457A-9264-1E8CCC07756C}" srcOrd="1" destOrd="0" presId="urn:microsoft.com/office/officeart/2005/8/layout/process4"/>
    <dgm:cxn modelId="{35BF61A6-9F80-4D75-8486-8BDF6259CD06}" type="presParOf" srcId="{D38AC4A3-FA34-48A5-99F5-C63915CF7F72}" destId="{6C32F4FA-7CAF-47B6-A0F6-4767FD7E4C0D}" srcOrd="2" destOrd="0" presId="urn:microsoft.com/office/officeart/2005/8/layout/process4"/>
    <dgm:cxn modelId="{BA401EF3-A4EF-42E4-9362-C437AEAF0169}" type="presParOf" srcId="{6C32F4FA-7CAF-47B6-A0F6-4767FD7E4C0D}" destId="{D0447F9F-FA0C-453D-BAEA-33BD50734999}" srcOrd="0" destOrd="0" presId="urn:microsoft.com/office/officeart/2005/8/layout/process4"/>
    <dgm:cxn modelId="{6263E555-E830-4E20-9B5A-9985A39935F3}" type="presParOf" srcId="{D38AC4A3-FA34-48A5-99F5-C63915CF7F72}" destId="{65791A7E-3357-462C-8F31-C0EE8794FB26}" srcOrd="3" destOrd="0" presId="urn:microsoft.com/office/officeart/2005/8/layout/process4"/>
    <dgm:cxn modelId="{E8ECB18A-E618-4374-B550-6299049F8764}" type="presParOf" srcId="{D38AC4A3-FA34-48A5-99F5-C63915CF7F72}" destId="{26B4C8B7-5746-4964-9582-18B79B31DE67}" srcOrd="4" destOrd="0" presId="urn:microsoft.com/office/officeart/2005/8/layout/process4"/>
    <dgm:cxn modelId="{8BD0915E-B35D-445F-B572-CA720A4255F3}" type="presParOf" srcId="{26B4C8B7-5746-4964-9582-18B79B31DE67}" destId="{C2594452-CE69-48C7-9E0C-D002F34E2131}" srcOrd="0" destOrd="0" presId="urn:microsoft.com/office/officeart/2005/8/layout/process4"/>
    <dgm:cxn modelId="{F8C46F77-C3AF-4998-A11A-1AEA62BB0F0E}" type="presParOf" srcId="{D38AC4A3-FA34-48A5-99F5-C63915CF7F72}" destId="{8C6D259E-5C82-49EF-A314-52ABF20D0477}" srcOrd="5" destOrd="0" presId="urn:microsoft.com/office/officeart/2005/8/layout/process4"/>
    <dgm:cxn modelId="{618350BE-97D9-4BA6-9371-EF10004889BF}" type="presParOf" srcId="{D38AC4A3-FA34-48A5-99F5-C63915CF7F72}" destId="{69F6AA20-B62C-4660-9DB7-A147D35189D8}" srcOrd="6" destOrd="0" presId="urn:microsoft.com/office/officeart/2005/8/layout/process4"/>
    <dgm:cxn modelId="{2A1AF65A-A5D3-4F55-B87C-8D3AFE806AFD}" type="presParOf" srcId="{69F6AA20-B62C-4660-9DB7-A147D35189D8}" destId="{61CA36FA-28CB-4148-9140-8181D27773E9}" srcOrd="0" destOrd="0" presId="urn:microsoft.com/office/officeart/2005/8/layout/process4"/>
    <dgm:cxn modelId="{217E2FF6-E812-4EDA-93D9-FE9EFFA75468}" type="presParOf" srcId="{D38AC4A3-FA34-48A5-99F5-C63915CF7F72}" destId="{EA825159-E590-418B-A4C3-C3AF19A2C089}" srcOrd="7" destOrd="0" presId="urn:microsoft.com/office/officeart/2005/8/layout/process4"/>
    <dgm:cxn modelId="{B280B9E7-557B-4F0E-8F43-8BEA027B8528}" type="presParOf" srcId="{D38AC4A3-FA34-48A5-99F5-C63915CF7F72}" destId="{07EB71E7-47BA-4BE2-A75D-582669D1D609}" srcOrd="8" destOrd="0" presId="urn:microsoft.com/office/officeart/2005/8/layout/process4"/>
    <dgm:cxn modelId="{ACA58329-9745-4452-A0DC-E2D112067A53}" type="presParOf" srcId="{07EB71E7-47BA-4BE2-A75D-582669D1D609}" destId="{B8312348-C186-4F88-B660-AABA72FA24E7}" srcOrd="0" destOrd="0" presId="urn:microsoft.com/office/officeart/2005/8/layout/process4"/>
    <dgm:cxn modelId="{4AC30CD9-92E1-4F4D-AC25-A60B6990E3B8}" type="presParOf" srcId="{D38AC4A3-FA34-48A5-99F5-C63915CF7F72}" destId="{D60D07D2-4E6D-475C-BB13-D0F42BA303F7}" srcOrd="9" destOrd="0" presId="urn:microsoft.com/office/officeart/2005/8/layout/process4"/>
    <dgm:cxn modelId="{698B84B9-8E1C-4C24-8B04-01D0F1EC0A7C}" type="presParOf" srcId="{D38AC4A3-FA34-48A5-99F5-C63915CF7F72}" destId="{202BBB4E-4B06-4204-B63E-5724BF4B16AF}" srcOrd="10" destOrd="0" presId="urn:microsoft.com/office/officeart/2005/8/layout/process4"/>
    <dgm:cxn modelId="{7E6F9E4F-F523-40C2-BDC8-1C30E39273B8}" type="presParOf" srcId="{202BBB4E-4B06-4204-B63E-5724BF4B16AF}" destId="{DF7908D5-756E-4AAD-98DB-E6F2EF092313}" srcOrd="0" destOrd="0" presId="urn:microsoft.com/office/officeart/2005/8/layout/process4"/>
    <dgm:cxn modelId="{BB39EC8E-70FE-4FB5-8F6B-4139DB8C2828}" type="presParOf" srcId="{D38AC4A3-FA34-48A5-99F5-C63915CF7F72}" destId="{7E27BF32-EA7E-4C4C-9C54-7A526D6C1FBA}" srcOrd="11" destOrd="0" presId="urn:microsoft.com/office/officeart/2005/8/layout/process4"/>
    <dgm:cxn modelId="{2E81143B-57CA-482E-8991-AD50B8BC29D7}" type="presParOf" srcId="{D38AC4A3-FA34-48A5-99F5-C63915CF7F72}" destId="{F4D86524-4807-4AB4-A61A-77C4510298FB}" srcOrd="12" destOrd="0" presId="urn:microsoft.com/office/officeart/2005/8/layout/process4"/>
    <dgm:cxn modelId="{68B98819-DAA4-4FBE-9C7D-17799FD0CD81}" type="presParOf" srcId="{F4D86524-4807-4AB4-A61A-77C4510298FB}" destId="{3628E949-45FC-46F2-867A-A945949E675E}" srcOrd="0" destOrd="0" presId="urn:microsoft.com/office/officeart/2005/8/layout/process4"/>
  </dgm:cxnLst>
  <dgm:bg>
    <a:solidFill>
      <a:schemeClr val="accent3">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E0C60D-7C31-4BFD-851F-2008E6093F39}">
      <dsp:nvSpPr>
        <dsp:cNvPr id="0" name=""/>
        <dsp:cNvSpPr/>
      </dsp:nvSpPr>
      <dsp:spPr>
        <a:xfrm>
          <a:off x="0" y="5045828"/>
          <a:ext cx="9144000" cy="552162"/>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0">
            <a:lnSpc>
              <a:spcPct val="90000"/>
            </a:lnSpc>
            <a:spcBef>
              <a:spcPct val="0"/>
            </a:spcBef>
            <a:spcAft>
              <a:spcPct val="35000"/>
            </a:spcAft>
            <a:buNone/>
          </a:pPr>
          <a:r>
            <a:rPr lang="en-US" sz="2800" b="1" i="0" kern="1200" dirty="0">
              <a:latin typeface="Arial" pitchFamily="34" charset="0"/>
              <a:cs typeface="Arial" pitchFamily="34" charset="0"/>
            </a:rPr>
            <a:t>7-Suppliers invoice paid.</a:t>
          </a:r>
          <a:endParaRPr lang="en-US" sz="2800" b="1" i="0" kern="1200" dirty="0">
            <a:effectLst>
              <a:outerShdw blurRad="38100" dist="38100" dir="2700000" algn="tl">
                <a:srgbClr val="000000">
                  <a:alpha val="43137"/>
                </a:srgbClr>
              </a:outerShdw>
            </a:effectLst>
            <a:latin typeface="Arial" pitchFamily="34" charset="0"/>
            <a:cs typeface="Arial" pitchFamily="34" charset="0"/>
          </a:endParaRPr>
        </a:p>
      </dsp:txBody>
      <dsp:txXfrm>
        <a:off x="0" y="5045828"/>
        <a:ext cx="9144000" cy="552162"/>
      </dsp:txXfrm>
    </dsp:sp>
    <dsp:sp modelId="{D0447F9F-FA0C-453D-BAEA-33BD50734999}">
      <dsp:nvSpPr>
        <dsp:cNvPr id="0" name=""/>
        <dsp:cNvSpPr/>
      </dsp:nvSpPr>
      <dsp:spPr>
        <a:xfrm rot="10800000">
          <a:off x="0" y="4204885"/>
          <a:ext cx="9144000" cy="849225"/>
        </a:xfrm>
        <a:prstGeom prst="upArrowCallou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0">
            <a:lnSpc>
              <a:spcPct val="90000"/>
            </a:lnSpc>
            <a:spcBef>
              <a:spcPct val="0"/>
            </a:spcBef>
            <a:spcAft>
              <a:spcPct val="35000"/>
            </a:spcAft>
            <a:buNone/>
          </a:pPr>
          <a:r>
            <a:rPr lang="en-US" sz="2800" b="1" i="0" kern="1200" dirty="0">
              <a:latin typeface="Arial" pitchFamily="34" charset="0"/>
              <a:cs typeface="Arial" pitchFamily="34" charset="0"/>
            </a:rPr>
            <a:t>6-Expediting.</a:t>
          </a:r>
          <a:endParaRPr lang="en-US" sz="2400" b="1" i="0" kern="1200" dirty="0">
            <a:effectLst>
              <a:outerShdw blurRad="38100" dist="38100" dir="2700000" algn="tl">
                <a:srgbClr val="000000">
                  <a:alpha val="43137"/>
                </a:srgbClr>
              </a:outerShdw>
            </a:effectLst>
            <a:latin typeface="Arial" pitchFamily="34" charset="0"/>
            <a:cs typeface="Arial" pitchFamily="34" charset="0"/>
          </a:endParaRPr>
        </a:p>
      </dsp:txBody>
      <dsp:txXfrm rot="10800000">
        <a:off x="0" y="4204885"/>
        <a:ext cx="9144000" cy="551801"/>
      </dsp:txXfrm>
    </dsp:sp>
    <dsp:sp modelId="{C2594452-CE69-48C7-9E0C-D002F34E2131}">
      <dsp:nvSpPr>
        <dsp:cNvPr id="0" name=""/>
        <dsp:cNvSpPr/>
      </dsp:nvSpPr>
      <dsp:spPr>
        <a:xfrm rot="10800000">
          <a:off x="0" y="3363941"/>
          <a:ext cx="9144000" cy="849225"/>
        </a:xfrm>
        <a:prstGeom prst="upArrowCallou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3792" tIns="113792" rIns="113792" bIns="113792" numCol="1" spcCol="1270" anchor="ctr" anchorCtr="0">
          <a:noAutofit/>
        </a:bodyPr>
        <a:lstStyle/>
        <a:p>
          <a:pPr marL="0" lvl="0" indent="0" algn="ctr" defTabSz="711200" rtl="0">
            <a:lnSpc>
              <a:spcPct val="90000"/>
            </a:lnSpc>
            <a:spcBef>
              <a:spcPct val="0"/>
            </a:spcBef>
            <a:spcAft>
              <a:spcPct val="35000"/>
            </a:spcAft>
            <a:buNone/>
          </a:pPr>
          <a:r>
            <a:rPr lang="en-US" sz="1600" b="1" i="0" kern="1200" dirty="0"/>
            <a:t>            </a:t>
          </a:r>
          <a:r>
            <a:rPr lang="en-US" sz="2800" b="1" i="0" kern="1200" spc="-150" dirty="0">
              <a:latin typeface="Arial" pitchFamily="34" charset="0"/>
              <a:cs typeface="Arial" pitchFamily="34" charset="0"/>
            </a:rPr>
            <a:t>5-Purchase order sent to the supplier.</a:t>
          </a:r>
          <a:r>
            <a:rPr lang="ar-EG" sz="2400" b="1" i="1" kern="1200" spc="-150" dirty="0">
              <a:effectLst>
                <a:outerShdw blurRad="38100" dist="38100" dir="2700000" algn="tl">
                  <a:srgbClr val="000000">
                    <a:alpha val="43137"/>
                  </a:srgbClr>
                </a:outerShdw>
              </a:effectLst>
              <a:latin typeface="Arial" pitchFamily="34" charset="0"/>
              <a:cs typeface="Arial" pitchFamily="34" charset="0"/>
            </a:rPr>
            <a:t> </a:t>
          </a:r>
          <a:endParaRPr lang="en-US" sz="2400" b="1" i="1" kern="1200" spc="-150" dirty="0">
            <a:effectLst>
              <a:outerShdw blurRad="38100" dist="38100" dir="2700000" algn="tl">
                <a:srgbClr val="000000">
                  <a:alpha val="43137"/>
                </a:srgbClr>
              </a:outerShdw>
            </a:effectLst>
            <a:latin typeface="Arial" pitchFamily="34" charset="0"/>
            <a:cs typeface="Arial" pitchFamily="34" charset="0"/>
          </a:endParaRPr>
        </a:p>
      </dsp:txBody>
      <dsp:txXfrm rot="10800000">
        <a:off x="0" y="3363941"/>
        <a:ext cx="9144000" cy="551801"/>
      </dsp:txXfrm>
    </dsp:sp>
    <dsp:sp modelId="{61CA36FA-28CB-4148-9140-8181D27773E9}">
      <dsp:nvSpPr>
        <dsp:cNvPr id="0" name=""/>
        <dsp:cNvSpPr/>
      </dsp:nvSpPr>
      <dsp:spPr>
        <a:xfrm rot="10800000">
          <a:off x="0" y="2522998"/>
          <a:ext cx="9144000" cy="849225"/>
        </a:xfrm>
        <a:prstGeom prst="upArrowCallou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8016" tIns="128016" rIns="128016" bIns="128016" numCol="1" spcCol="1270" anchor="ctr" anchorCtr="0">
          <a:noAutofit/>
        </a:bodyPr>
        <a:lstStyle/>
        <a:p>
          <a:pPr marL="0" lvl="0" indent="0" algn="ctr" defTabSz="800100" rtl="0">
            <a:lnSpc>
              <a:spcPct val="90000"/>
            </a:lnSpc>
            <a:spcBef>
              <a:spcPct val="0"/>
            </a:spcBef>
            <a:spcAft>
              <a:spcPct val="35000"/>
            </a:spcAft>
            <a:buNone/>
          </a:pPr>
          <a:r>
            <a:rPr lang="en-US" sz="1800" b="1" kern="1200" dirty="0"/>
            <a:t>     </a:t>
          </a:r>
          <a:r>
            <a:rPr lang="en-US" sz="2800" b="1" i="0" kern="1200" dirty="0">
              <a:latin typeface="Arial" pitchFamily="34" charset="0"/>
              <a:cs typeface="Arial" pitchFamily="34" charset="0"/>
            </a:rPr>
            <a:t>4-Purchase approved.</a:t>
          </a:r>
          <a:endParaRPr lang="en-US" sz="2800" b="1" i="0" kern="1200" dirty="0">
            <a:effectLst>
              <a:outerShdw blurRad="38100" dist="38100" dir="2700000" algn="tl">
                <a:srgbClr val="000000">
                  <a:alpha val="43137"/>
                </a:srgbClr>
              </a:outerShdw>
            </a:effectLst>
            <a:latin typeface="Arial" pitchFamily="34" charset="0"/>
            <a:cs typeface="Arial" pitchFamily="34" charset="0"/>
          </a:endParaRPr>
        </a:p>
      </dsp:txBody>
      <dsp:txXfrm rot="10800000">
        <a:off x="0" y="2522998"/>
        <a:ext cx="9144000" cy="551801"/>
      </dsp:txXfrm>
    </dsp:sp>
    <dsp:sp modelId="{B8312348-C186-4F88-B660-AABA72FA24E7}">
      <dsp:nvSpPr>
        <dsp:cNvPr id="0" name=""/>
        <dsp:cNvSpPr/>
      </dsp:nvSpPr>
      <dsp:spPr>
        <a:xfrm rot="10800000">
          <a:off x="0" y="1682055"/>
          <a:ext cx="9144000" cy="849225"/>
        </a:xfrm>
        <a:prstGeom prst="upArrowCallou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0">
            <a:lnSpc>
              <a:spcPct val="90000"/>
            </a:lnSpc>
            <a:spcBef>
              <a:spcPct val="0"/>
            </a:spcBef>
            <a:spcAft>
              <a:spcPct val="35000"/>
            </a:spcAft>
            <a:buNone/>
          </a:pPr>
          <a:r>
            <a:rPr lang="en-US" sz="2800" b="1" i="0" kern="1200" dirty="0">
              <a:latin typeface="Arial" pitchFamily="34" charset="0"/>
              <a:cs typeface="Arial" pitchFamily="34" charset="0"/>
            </a:rPr>
            <a:t>3-Tender Process.</a:t>
          </a:r>
          <a:endParaRPr lang="en-US" sz="2800" b="1" i="0" kern="1200" dirty="0">
            <a:effectLst>
              <a:outerShdw blurRad="38100" dist="38100" dir="2700000" algn="tl">
                <a:srgbClr val="000000">
                  <a:alpha val="43137"/>
                </a:srgbClr>
              </a:outerShdw>
            </a:effectLst>
            <a:latin typeface="Arial" pitchFamily="34" charset="0"/>
            <a:cs typeface="Arial" pitchFamily="34" charset="0"/>
          </a:endParaRPr>
        </a:p>
      </dsp:txBody>
      <dsp:txXfrm rot="10800000">
        <a:off x="0" y="1682055"/>
        <a:ext cx="9144000" cy="551801"/>
      </dsp:txXfrm>
    </dsp:sp>
    <dsp:sp modelId="{DF7908D5-756E-4AAD-98DB-E6F2EF092313}">
      <dsp:nvSpPr>
        <dsp:cNvPr id="0" name=""/>
        <dsp:cNvSpPr/>
      </dsp:nvSpPr>
      <dsp:spPr>
        <a:xfrm rot="10800000">
          <a:off x="0" y="839719"/>
          <a:ext cx="9144000" cy="849225"/>
        </a:xfrm>
        <a:prstGeom prst="upArrowCallou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marL="0" lvl="0" indent="0" algn="ctr" defTabSz="1066800" rtl="0">
            <a:lnSpc>
              <a:spcPct val="90000"/>
            </a:lnSpc>
            <a:spcBef>
              <a:spcPct val="0"/>
            </a:spcBef>
            <a:spcAft>
              <a:spcPct val="35000"/>
            </a:spcAft>
            <a:buNone/>
          </a:pPr>
          <a:r>
            <a:rPr lang="en-US" sz="2400" b="1" i="1" kern="1200" dirty="0"/>
            <a:t>    </a:t>
          </a:r>
          <a:r>
            <a:rPr lang="en-US" sz="2800" b="1" i="0" kern="1200" dirty="0">
              <a:latin typeface="Arial" pitchFamily="34" charset="0"/>
              <a:cs typeface="Arial" pitchFamily="34" charset="0"/>
            </a:rPr>
            <a:t>2-Source  Suppliers.</a:t>
          </a:r>
          <a:endParaRPr lang="en-US" sz="2800" b="1" i="0" kern="1200" dirty="0">
            <a:effectLst>
              <a:outerShdw blurRad="38100" dist="38100" dir="2700000" algn="tl">
                <a:srgbClr val="000000">
                  <a:alpha val="43137"/>
                </a:srgbClr>
              </a:outerShdw>
            </a:effectLst>
            <a:latin typeface="Arial" pitchFamily="34" charset="0"/>
            <a:cs typeface="Arial" pitchFamily="34" charset="0"/>
          </a:endParaRPr>
        </a:p>
      </dsp:txBody>
      <dsp:txXfrm rot="10800000">
        <a:off x="0" y="839719"/>
        <a:ext cx="9144000" cy="551801"/>
      </dsp:txXfrm>
    </dsp:sp>
    <dsp:sp modelId="{3628E949-45FC-46F2-867A-A945949E675E}">
      <dsp:nvSpPr>
        <dsp:cNvPr id="0" name=""/>
        <dsp:cNvSpPr/>
      </dsp:nvSpPr>
      <dsp:spPr>
        <a:xfrm rot="10800000">
          <a:off x="0" y="169"/>
          <a:ext cx="9144000" cy="849225"/>
        </a:xfrm>
        <a:prstGeom prst="upArrowCallou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0">
            <a:lnSpc>
              <a:spcPct val="90000"/>
            </a:lnSpc>
            <a:spcBef>
              <a:spcPct val="0"/>
            </a:spcBef>
            <a:spcAft>
              <a:spcPct val="35000"/>
            </a:spcAft>
            <a:buNone/>
          </a:pPr>
          <a:r>
            <a:rPr lang="en-US" sz="2800" b="1" i="0" kern="1200" dirty="0">
              <a:latin typeface="Arial" pitchFamily="34" charset="0"/>
              <a:cs typeface="Arial" pitchFamily="34" charset="0"/>
            </a:rPr>
            <a:t>1-Requisition Received</a:t>
          </a:r>
          <a:endParaRPr lang="en-US" sz="2800" b="1" i="0" kern="1200" dirty="0">
            <a:effectLst>
              <a:outerShdw blurRad="38100" dist="38100" dir="2700000" algn="tl">
                <a:srgbClr val="000000">
                  <a:alpha val="43137"/>
                </a:srgbClr>
              </a:outerShdw>
            </a:effectLst>
            <a:latin typeface="Arial" pitchFamily="34" charset="0"/>
            <a:cs typeface="Arial" pitchFamily="34" charset="0"/>
          </a:endParaRPr>
        </a:p>
      </dsp:txBody>
      <dsp:txXfrm rot="10800000">
        <a:off x="0" y="169"/>
        <a:ext cx="9144000" cy="551801"/>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532880" y="-720725"/>
            <a:ext cx="730390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8542"/>
            <a:ext cx="5766733" cy="553998"/>
          </a:xfrm>
          <a:prstGeom prst="rect">
            <a:avLst/>
          </a:prstGeom>
          <a:noFill/>
        </p:spPr>
        <p:txBody>
          <a:bodyPr wrap="square" rtlCol="0">
            <a:spAutoFit/>
          </a:bodyPr>
          <a:lstStyle/>
          <a:p>
            <a:r>
              <a:rPr lang="en-US" sz="30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265871"/>
            <a:ext cx="7205021" cy="61555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Procurement and Supply Chain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8" y="5843657"/>
            <a:ext cx="2126549"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3</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7" y="4944750"/>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127591"/>
            <a:ext cx="2954655" cy="1219280"/>
          </a:xfrm>
          <a:prstGeom prst="rect">
            <a:avLst/>
          </a:prstGeom>
        </p:spPr>
      </p:pic>
    </p:spTree>
    <p:extLst>
      <p:ext uri="{BB962C8B-B14F-4D97-AF65-F5344CB8AC3E}">
        <p14:creationId xmlns:p14="http://schemas.microsoft.com/office/powerpoint/2010/main" val="1973766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353314" y="3709615"/>
            <a:ext cx="7202164"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The scope and influence of procurement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463067" y="4341963"/>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3</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474025" y="5089767"/>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431</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526785" y="4474062"/>
            <a:ext cx="5573486" cy="251991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117974" y="1011502"/>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150824" y="2430178"/>
            <a:ext cx="8937316" cy="3046988"/>
          </a:xfrm>
          <a:prstGeom prst="rect">
            <a:avLst/>
          </a:prstGeom>
          <a:noFill/>
        </p:spPr>
        <p:txBody>
          <a:bodyPr wrap="square" rtlCol="0">
            <a:spAutoFit/>
          </a:bodyPr>
          <a:lstStyle/>
          <a:p>
            <a:pPr lvl="0" algn="just"/>
            <a:r>
              <a:rPr lang="en-US" sz="3200" dirty="0">
                <a:latin typeface="Times New Roman"/>
                <a:ea typeface="Times New Roman"/>
                <a:cs typeface="Times New Roman"/>
                <a:sym typeface="Times New Roman"/>
              </a:rPr>
              <a:t>1-How to define procurement.</a:t>
            </a:r>
          </a:p>
          <a:p>
            <a:pPr lvl="0" algn="just"/>
            <a:r>
              <a:rPr lang="en-US" sz="3200" dirty="0">
                <a:latin typeface="Times New Roman"/>
                <a:ea typeface="Times New Roman"/>
                <a:cs typeface="Times New Roman"/>
                <a:sym typeface="Times New Roman"/>
              </a:rPr>
              <a:t>2-How to define supply chain management.</a:t>
            </a:r>
          </a:p>
          <a:p>
            <a:pPr lvl="0" algn="just"/>
            <a:r>
              <a:rPr lang="en-US" sz="3200" dirty="0">
                <a:latin typeface="Times New Roman"/>
                <a:ea typeface="Times New Roman"/>
                <a:cs typeface="Times New Roman"/>
                <a:sym typeface="Times New Roman"/>
              </a:rPr>
              <a:t>3-Strategic roles of procurement.</a:t>
            </a:r>
          </a:p>
          <a:p>
            <a:pPr lvl="0" algn="just"/>
            <a:r>
              <a:rPr lang="en-US" sz="3200" dirty="0">
                <a:latin typeface="Times New Roman"/>
                <a:ea typeface="Times New Roman"/>
                <a:cs typeface="Times New Roman"/>
                <a:sym typeface="Times New Roman"/>
              </a:rPr>
              <a:t>4-The strategic scope of procurement.</a:t>
            </a:r>
          </a:p>
          <a:p>
            <a:pPr lvl="0" algn="just"/>
            <a:r>
              <a:rPr lang="en-US" sz="3200" dirty="0">
                <a:latin typeface="Times New Roman"/>
                <a:ea typeface="Times New Roman"/>
                <a:cs typeface="Times New Roman"/>
                <a:sym typeface="Times New Roman"/>
              </a:rPr>
              <a:t>5-Integrated supply chain management.</a:t>
            </a:r>
          </a:p>
          <a:p>
            <a:pPr lvl="0" algn="just"/>
            <a:r>
              <a:rPr lang="en-US" sz="3200" dirty="0">
                <a:latin typeface="Times New Roman"/>
                <a:ea typeface="Times New Roman"/>
                <a:cs typeface="Times New Roman"/>
                <a:sym typeface="Times New Roman"/>
              </a:rPr>
              <a:t>6-The status of procurement and supply management.</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3541246" cy="52368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040" y="1433321"/>
            <a:ext cx="11206480" cy="4830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Procurement</a:t>
            </a:r>
            <a:r>
              <a:rPr kumimoji="0" lang="en-US" altLang="en-US" sz="3000" i="0" u="none" strike="noStrike" kern="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 </a:t>
            </a:r>
            <a:r>
              <a:rPr kumimoji="0" lang="en-US" altLang="en-US" sz="2800" i="0" u="none" strike="noStrike" kern="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is the business management function that ensures identification, sourcing, access and management of the external resources that an organization needs or may need to fulfil its strategic objectives.</a:t>
            </a:r>
          </a:p>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Procurement</a:t>
            </a:r>
            <a:r>
              <a:rPr kumimoji="0" lang="en-US" altLang="en-US" sz="3000" i="0" u="none" strike="noStrike" kern="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 </a:t>
            </a:r>
            <a:r>
              <a:rPr kumimoji="0" lang="en-US" altLang="en-US" sz="2800" i="0" u="none" strike="noStrike" kern="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exists to explore supply market opportunities and to implement resourcing strategies that deliver the best possible supply outcome to the organization, its stakeholders and customers.</a:t>
            </a:r>
          </a:p>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Procurement</a:t>
            </a:r>
            <a:r>
              <a:rPr kumimoji="0" lang="en-US" altLang="en-US" sz="3000" i="0" u="none" strike="noStrike" kern="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 </a:t>
            </a:r>
            <a:r>
              <a:rPr kumimoji="0" lang="en-US" altLang="en-US" sz="2800" i="0" u="none" strike="noStrike" kern="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applies the science and art of external resource and supply management through a body of knowledge interpreted by competent practitioners and professionals.</a:t>
            </a:r>
          </a:p>
        </p:txBody>
      </p:sp>
      <p:sp>
        <p:nvSpPr>
          <p:cNvPr id="2" name="TextBox 1">
            <a:extLst>
              <a:ext uri="{FF2B5EF4-FFF2-40B4-BE49-F238E27FC236}">
                <a16:creationId xmlns:a16="http://schemas.microsoft.com/office/drawing/2014/main" id="{6C96370C-0E93-23F8-01E6-0F65F4C191D2}"/>
              </a:ext>
            </a:extLst>
          </p:cNvPr>
          <p:cNvSpPr txBox="1"/>
          <p:nvPr/>
        </p:nvSpPr>
        <p:spPr>
          <a:xfrm>
            <a:off x="9325585" y="639270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29569" y="326063"/>
            <a:ext cx="6724836"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The Scope of 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38459"/>
            <a:ext cx="3531086" cy="541055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400" y="1214506"/>
            <a:ext cx="11308080" cy="49221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r>
              <a:rPr lang="en-US" sz="2800" b="1" kern="0" dirty="0">
                <a:solidFill>
                  <a:srgbClr val="00B0F0"/>
                </a:solidFill>
                <a:latin typeface="Times New Roman"/>
                <a:ea typeface="Times New Roman"/>
                <a:cs typeface="Times New Roman"/>
                <a:sym typeface="Times New Roman"/>
              </a:rPr>
              <a:t>The strategic ability and contribution of procurement</a:t>
            </a:r>
            <a:r>
              <a:rPr lang="en-US" sz="2800" kern="0" dirty="0">
                <a:solidFill>
                  <a:schemeClr val="tx1"/>
                </a:solidFill>
                <a:latin typeface="Times New Roman"/>
                <a:ea typeface="Times New Roman"/>
                <a:cs typeface="Times New Roman"/>
                <a:sym typeface="Times New Roman"/>
              </a:rPr>
              <a:t>. Boeing, in developing its 787 Dreamliner, expanded the role of procurement from outsourcing parts to outsourcing entire subsections. </a:t>
            </a:r>
          </a:p>
          <a:p>
            <a:pPr marL="342900" lvl="0" indent="-342900" algn="just">
              <a:buClr>
                <a:srgbClr val="000000"/>
              </a:buClr>
              <a:buSzPts val="2400"/>
              <a:buFont typeface="Noto Sans Symbols"/>
              <a:buChar char="❑"/>
            </a:pPr>
            <a:endParaRPr lang="en-US" sz="2800" kern="0" dirty="0">
              <a:solidFill>
                <a:schemeClr val="tx1"/>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kern="0" dirty="0">
                <a:solidFill>
                  <a:schemeClr val="tx1"/>
                </a:solidFill>
                <a:latin typeface="Times New Roman"/>
                <a:ea typeface="Times New Roman"/>
                <a:cs typeface="Times New Roman"/>
                <a:sym typeface="Times New Roman"/>
              </a:rPr>
              <a:t>It has been estimated that nearly all of the jet’s design and fabrication, along with some 40 per cent of the estimated $8 billion in development costs, is being outsourced to subcontractors.</a:t>
            </a:r>
          </a:p>
        </p:txBody>
      </p:sp>
      <p:sp>
        <p:nvSpPr>
          <p:cNvPr id="2" name="TextBox 1">
            <a:extLst>
              <a:ext uri="{FF2B5EF4-FFF2-40B4-BE49-F238E27FC236}">
                <a16:creationId xmlns:a16="http://schemas.microsoft.com/office/drawing/2014/main" id="{6C96370C-0E93-23F8-01E6-0F65F4C191D2}"/>
              </a:ext>
            </a:extLst>
          </p:cNvPr>
          <p:cNvSpPr txBox="1"/>
          <p:nvPr/>
        </p:nvSpPr>
        <p:spPr>
          <a:xfrm>
            <a:off x="9305265" y="6385203"/>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379620" y="215660"/>
            <a:ext cx="9432759" cy="584775"/>
          </a:xfrm>
          <a:prstGeom prst="rect">
            <a:avLst/>
          </a:prstGeom>
          <a:noFill/>
        </p:spPr>
        <p:txBody>
          <a:bodyPr wrap="square" rtlCol="0">
            <a:spAutoFit/>
          </a:bodyPr>
          <a:lstStyle/>
          <a:p>
            <a:pPr lvl="0" algn="ctr">
              <a:defRPr/>
            </a:pPr>
            <a:r>
              <a:rPr lang="en-US" sz="3200" b="1" dirty="0">
                <a:solidFill>
                  <a:srgbClr val="00B0F0"/>
                </a:solidFill>
                <a:latin typeface="Times New Roman"/>
                <a:ea typeface="Times New Roman"/>
                <a:cs typeface="Times New Roman"/>
                <a:sym typeface="Times New Roman"/>
              </a:rPr>
              <a:t>Strategic roles of procurement</a:t>
            </a:r>
          </a:p>
        </p:txBody>
      </p:sp>
      <p:sp>
        <p:nvSpPr>
          <p:cNvPr id="3" name="Slide Number Placeholder 2"/>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3366174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79308"/>
            <a:ext cx="4128422" cy="53910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39" y="1155869"/>
            <a:ext cx="11484585" cy="52004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800" b="1" dirty="0">
                <a:solidFill>
                  <a:srgbClr val="00B0F0"/>
                </a:solidFill>
                <a:latin typeface="Times New Roman"/>
                <a:ea typeface="Times New Roman"/>
                <a:cs typeface="Times New Roman"/>
                <a:sym typeface="Times New Roman"/>
              </a:rPr>
              <a:t>Due diligence</a:t>
            </a:r>
          </a:p>
          <a:p>
            <a:pPr lvl="0" algn="just">
              <a:buClr>
                <a:schemeClr val="dk1"/>
              </a:buClr>
              <a:buSzPts val="2800"/>
            </a:pPr>
            <a:r>
              <a:rPr lang="en-US" sz="2600" dirty="0">
                <a:solidFill>
                  <a:schemeClr val="dk1"/>
                </a:solidFill>
                <a:latin typeface="Times New Roman"/>
                <a:ea typeface="Times New Roman"/>
                <a:cs typeface="Times New Roman"/>
                <a:sym typeface="Times New Roman"/>
              </a:rPr>
              <a:t>Due diligence is a structured methodology to help determine that a supplier has the necessary qualities to become a partner of the buying organization. The term ‘due diligence’ is more usually associated with financial reviews in takeover situations. </a:t>
            </a:r>
            <a:r>
              <a:rPr lang="en-US" sz="2600" b="1" dirty="0">
                <a:solidFill>
                  <a:srgbClr val="00B0F0"/>
                </a:solidFill>
                <a:latin typeface="Times New Roman"/>
                <a:ea typeface="Times New Roman"/>
                <a:cs typeface="Times New Roman"/>
                <a:sym typeface="Times New Roman"/>
              </a:rPr>
              <a:t>Within a procurement context it includes consideration of the supplier’s:</a:t>
            </a: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 Financial robustness, including working capital</a:t>
            </a: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 Competence and availability of key personnel resources</a:t>
            </a: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 Reliance and extent of sub-contracting</a:t>
            </a: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 History of legal disputes and litigious actions</a:t>
            </a: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 Experience of partnering relationships</a:t>
            </a: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 Existence of a robust 5-year business plan</a:t>
            </a: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 History of insurance claims</a:t>
            </a: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 System robustness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02705"/>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25736" y="197667"/>
            <a:ext cx="2544286" cy="584775"/>
          </a:xfrm>
          <a:prstGeom prst="rect">
            <a:avLst/>
          </a:prstGeom>
        </p:spPr>
        <p:txBody>
          <a:bodyPr wrap="none">
            <a:spAutoFit/>
          </a:bodyPr>
          <a:lstStyle/>
          <a:p>
            <a:pPr lvl="0" algn="ctr">
              <a:defRPr/>
            </a:pPr>
            <a:r>
              <a:rPr lang="en-US" sz="3200" b="1" dirty="0">
                <a:solidFill>
                  <a:srgbClr val="00B0F0"/>
                </a:solidFill>
                <a:latin typeface="Times New Roman"/>
                <a:ea typeface="Times New Roman"/>
                <a:cs typeface="Times New Roman"/>
                <a:sym typeface="Times New Roman"/>
              </a:rPr>
              <a:t>Due diligence</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5315960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7519" y="1543346"/>
            <a:ext cx="11403305"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Identifying supply chain risks and developing acceptable risk mitigation strategies is a hallmark of a strategically focused procurement operation.</a:t>
            </a:r>
          </a:p>
          <a:p>
            <a:pPr marL="12700" marR="5080" algn="just">
              <a:buClr>
                <a:schemeClr val="dk1"/>
              </a:buClr>
              <a:buSzPts val="2600"/>
            </a:pPr>
            <a:endParaRPr lang="en-US" sz="2800" dirty="0">
              <a:solidFill>
                <a:schemeClr val="dk1"/>
              </a:solidFill>
              <a:latin typeface="Times New Roman"/>
              <a:ea typeface="Times New Roman"/>
              <a:cs typeface="Times New Roman"/>
              <a:sym typeface="Times New Roman"/>
            </a:endParaRPr>
          </a:p>
          <a:p>
            <a:pPr marL="12700" marR="5080" algn="just">
              <a:buClr>
                <a:schemeClr val="dk1"/>
              </a:buClr>
              <a:buSzPts val="2600"/>
            </a:pPr>
            <a:r>
              <a:rPr lang="en-US" sz="2800" dirty="0">
                <a:solidFill>
                  <a:schemeClr val="dk1"/>
                </a:solidFill>
                <a:latin typeface="Times New Roman"/>
                <a:ea typeface="Times New Roman"/>
                <a:cs typeface="Times New Roman"/>
                <a:sym typeface="Times New Roman"/>
              </a:rPr>
              <a:t> </a:t>
            </a:r>
            <a:r>
              <a:rPr lang="en-US" sz="2800" b="1" dirty="0">
                <a:solidFill>
                  <a:srgbClr val="00B0F0"/>
                </a:solidFill>
                <a:latin typeface="Times New Roman"/>
                <a:ea typeface="Times New Roman"/>
                <a:cs typeface="Times New Roman"/>
                <a:sym typeface="Times New Roman"/>
              </a:rPr>
              <a:t>All supply chain risks fall into one of three categories:</a:t>
            </a:r>
          </a:p>
          <a:p>
            <a:pPr marL="12700" marR="5080" algn="just">
              <a:buClr>
                <a:schemeClr val="dk1"/>
              </a:buClr>
              <a:buSzPts val="2600"/>
            </a:pPr>
            <a:endParaRPr lang="en-US" sz="2800" b="1" dirty="0">
              <a:solidFill>
                <a:srgbClr val="00B0F0"/>
              </a:solidFill>
              <a:latin typeface="Times New Roman"/>
              <a:ea typeface="Times New Roman"/>
              <a:cs typeface="Times New Roman"/>
              <a:sym typeface="Times New Roman"/>
            </a:endParaRPr>
          </a:p>
          <a:p>
            <a:pPr marL="12700" marR="5080" algn="just">
              <a:buClr>
                <a:schemeClr val="dk1"/>
              </a:buClr>
              <a:buSzPts val="2600"/>
            </a:pPr>
            <a:r>
              <a:rPr lang="en-US" sz="2800" dirty="0">
                <a:solidFill>
                  <a:schemeClr val="dk1"/>
                </a:solidFill>
                <a:latin typeface="Times New Roman"/>
                <a:ea typeface="Times New Roman"/>
                <a:cs typeface="Times New Roman"/>
                <a:sym typeface="Times New Roman"/>
              </a:rPr>
              <a:t>1 -Those risks that only the supplier can manage</a:t>
            </a:r>
          </a:p>
          <a:p>
            <a:pPr marL="12700" marR="5080" algn="just">
              <a:buClr>
                <a:schemeClr val="dk1"/>
              </a:buClr>
              <a:buSzPts val="2600"/>
            </a:pPr>
            <a:r>
              <a:rPr lang="en-US" sz="2800" dirty="0">
                <a:solidFill>
                  <a:schemeClr val="dk1"/>
                </a:solidFill>
                <a:latin typeface="Times New Roman"/>
                <a:ea typeface="Times New Roman"/>
                <a:cs typeface="Times New Roman"/>
                <a:sym typeface="Times New Roman"/>
              </a:rPr>
              <a:t>2 -Those risks that only the buying organization can manage</a:t>
            </a:r>
          </a:p>
          <a:p>
            <a:pPr marL="12700" marR="5080" algn="just">
              <a:buClr>
                <a:schemeClr val="dk1"/>
              </a:buClr>
              <a:buSzPts val="2600"/>
            </a:pPr>
            <a:r>
              <a:rPr lang="en-US" sz="2800" dirty="0">
                <a:solidFill>
                  <a:schemeClr val="dk1"/>
                </a:solidFill>
                <a:latin typeface="Times New Roman"/>
                <a:ea typeface="Times New Roman"/>
                <a:cs typeface="Times New Roman"/>
                <a:sym typeface="Times New Roman"/>
              </a:rPr>
              <a:t>3-Those risks that must be jointly managed by the supplier and the buying</a:t>
            </a:r>
          </a:p>
          <a:p>
            <a:pPr marL="12700" marR="5080" algn="just">
              <a:buClr>
                <a:schemeClr val="dk1"/>
              </a:buClr>
              <a:buSzPts val="2600"/>
            </a:pPr>
            <a:r>
              <a:rPr lang="en-US" sz="2800" dirty="0">
                <a:solidFill>
                  <a:schemeClr val="dk1"/>
                </a:solidFill>
                <a:latin typeface="Times New Roman"/>
                <a:ea typeface="Times New Roman"/>
                <a:cs typeface="Times New Roman"/>
                <a:sym typeface="Times New Roman"/>
              </a:rPr>
              <a:t>    organization.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31658" y="325309"/>
            <a:ext cx="6758581"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Risk management of the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27576838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0" y="1543346"/>
            <a:ext cx="11297919"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marR="5080" lvl="0" algn="just">
              <a:buClr>
                <a:srgbClr val="000000"/>
              </a:buClr>
              <a:buSzPts val="2600"/>
            </a:pPr>
            <a:r>
              <a:rPr lang="en-US" sz="2800" b="1" kern="0" dirty="0">
                <a:solidFill>
                  <a:srgbClr val="00B0F0"/>
                </a:solidFill>
                <a:latin typeface="Times New Roman"/>
                <a:ea typeface="Times New Roman"/>
                <a:cs typeface="Times New Roman"/>
                <a:sym typeface="Times New Roman"/>
              </a:rPr>
              <a:t>Examples of risks that fall into category 1 are:</a:t>
            </a:r>
          </a:p>
          <a:p>
            <a:pPr marL="12700" marR="5080" lvl="0" algn="just">
              <a:buClr>
                <a:srgbClr val="000000"/>
              </a:buClr>
              <a:buSzPts val="2600"/>
            </a:pPr>
            <a:endParaRPr lang="en-US" sz="2800" b="1" kern="0" dirty="0">
              <a:solidFill>
                <a:srgbClr val="00B0F0"/>
              </a:solidFill>
              <a:latin typeface="Times New Roman"/>
              <a:ea typeface="Times New Roman"/>
              <a:cs typeface="Times New Roman"/>
              <a:sym typeface="Times New Roman"/>
            </a:endParaRP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 Having a robust business continuity plan</a:t>
            </a: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 Ability to match resource planning to programme deliverables</a:t>
            </a: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 Contractual relationships with sub-contractors</a:t>
            </a: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 Design, inspection and testing</a:t>
            </a: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 Having available sufficient working capital</a:t>
            </a: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 Through-life product support.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02842" y="376621"/>
            <a:ext cx="6758581"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Risk management of the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13839896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6320"/>
            <a:ext cx="4128422" cy="527380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1" y="1311587"/>
            <a:ext cx="11545544" cy="5103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spcBef>
                <a:spcPts val="675"/>
              </a:spcBef>
              <a:buClr>
                <a:schemeClr val="dk1"/>
              </a:buClr>
              <a:buSzPts val="2600"/>
              <a:buFont typeface="Noto Sans Symbols"/>
              <a:buChar char="❑"/>
            </a:pPr>
            <a:r>
              <a:rPr lang="en-US" sz="2700" dirty="0">
                <a:solidFill>
                  <a:schemeClr val="tx1"/>
                </a:solidFill>
                <a:latin typeface="Times New Roman" panose="02020603050405020304" pitchFamily="18" charset="0"/>
                <a:ea typeface="Times New Roman"/>
                <a:cs typeface="Times New Roman" panose="02020603050405020304" pitchFamily="18" charset="0"/>
                <a:sym typeface="Times New Roman"/>
              </a:rPr>
              <a:t>The adversarial way of business life is an outdated concept, a fact that some procurement operations need to realize. The skill of managing relationships with key strategic suppliers necessitates attention to,         </a:t>
            </a:r>
          </a:p>
          <a:p>
            <a:pPr marL="12700" marR="5080" lvl="0" algn="just">
              <a:spcBef>
                <a:spcPts val="675"/>
              </a:spcBef>
              <a:buClr>
                <a:schemeClr val="dk1"/>
              </a:buClr>
              <a:buSzPts val="2600"/>
            </a:pPr>
            <a:r>
              <a:rPr lang="en-US" sz="2700" dirty="0">
                <a:solidFill>
                  <a:schemeClr val="tx1"/>
                </a:solidFill>
                <a:latin typeface="Times New Roman" panose="02020603050405020304" pitchFamily="18" charset="0"/>
                <a:ea typeface="Times New Roman"/>
                <a:cs typeface="Times New Roman" panose="02020603050405020304" pitchFamily="18" charset="0"/>
                <a:sym typeface="Times New Roman"/>
              </a:rPr>
              <a:t> </a:t>
            </a:r>
            <a:r>
              <a:rPr lang="en-US" sz="2700" b="1" dirty="0">
                <a:solidFill>
                  <a:srgbClr val="00B0F0"/>
                </a:solidFill>
                <a:latin typeface="Times New Roman" panose="02020603050405020304" pitchFamily="18" charset="0"/>
                <a:ea typeface="Times New Roman"/>
                <a:cs typeface="Times New Roman" panose="02020603050405020304" pitchFamily="18" charset="0"/>
                <a:sym typeface="Times New Roman"/>
              </a:rPr>
              <a:t>for example:</a:t>
            </a:r>
          </a:p>
          <a:p>
            <a:pPr marL="469900" marR="5080" lvl="0" indent="-457200" algn="just">
              <a:spcBef>
                <a:spcPts val="675"/>
              </a:spcBef>
              <a:buClr>
                <a:schemeClr val="dk1"/>
              </a:buClr>
              <a:buSzPts val="2600"/>
              <a:buFont typeface="Noto Sans Symbols"/>
              <a:buChar char="❑"/>
            </a:pPr>
            <a:r>
              <a:rPr lang="en-US" sz="2700" dirty="0">
                <a:solidFill>
                  <a:schemeClr val="tx1"/>
                </a:solidFill>
                <a:latin typeface="Times New Roman" panose="02020603050405020304" pitchFamily="18" charset="0"/>
                <a:ea typeface="Times New Roman"/>
                <a:cs typeface="Times New Roman" panose="02020603050405020304" pitchFamily="18" charset="0"/>
                <a:sym typeface="Times New Roman"/>
              </a:rPr>
              <a:t> Conducting regular blame free reviews of contracts</a:t>
            </a:r>
          </a:p>
          <a:p>
            <a:pPr marL="469900" marR="5080" lvl="0" indent="-457200" algn="just">
              <a:spcBef>
                <a:spcPts val="675"/>
              </a:spcBef>
              <a:buClr>
                <a:schemeClr val="dk1"/>
              </a:buClr>
              <a:buSzPts val="2600"/>
              <a:buFont typeface="Noto Sans Symbols"/>
              <a:buChar char="❑"/>
            </a:pPr>
            <a:r>
              <a:rPr lang="en-US" sz="2700" dirty="0">
                <a:solidFill>
                  <a:schemeClr val="tx1"/>
                </a:solidFill>
                <a:latin typeface="Times New Roman" panose="02020603050405020304" pitchFamily="18" charset="0"/>
                <a:ea typeface="Times New Roman"/>
                <a:cs typeface="Times New Roman" panose="02020603050405020304" pitchFamily="18" charset="0"/>
                <a:sym typeface="Times New Roman"/>
              </a:rPr>
              <a:t> a joint commitment to continuous improvement</a:t>
            </a:r>
          </a:p>
          <a:p>
            <a:pPr marL="469900" marR="5080" lvl="0" indent="-457200" algn="just">
              <a:spcBef>
                <a:spcPts val="675"/>
              </a:spcBef>
              <a:buClr>
                <a:schemeClr val="dk1"/>
              </a:buClr>
              <a:buSzPts val="2600"/>
              <a:buFont typeface="Noto Sans Symbols"/>
              <a:buChar char="❑"/>
            </a:pPr>
            <a:r>
              <a:rPr lang="en-US" sz="2700" dirty="0">
                <a:solidFill>
                  <a:schemeClr val="tx1"/>
                </a:solidFill>
                <a:latin typeface="Times New Roman" panose="02020603050405020304" pitchFamily="18" charset="0"/>
                <a:ea typeface="Times New Roman"/>
                <a:cs typeface="Times New Roman" panose="02020603050405020304" pitchFamily="18" charset="0"/>
                <a:sym typeface="Times New Roman"/>
              </a:rPr>
              <a:t> Sharing long-term business goals</a:t>
            </a:r>
          </a:p>
          <a:p>
            <a:pPr marL="469900" marR="5080" lvl="0" indent="-457200" algn="just">
              <a:spcBef>
                <a:spcPts val="675"/>
              </a:spcBef>
              <a:buClr>
                <a:schemeClr val="dk1"/>
              </a:buClr>
              <a:buSzPts val="2600"/>
              <a:buFont typeface="Noto Sans Symbols"/>
              <a:buChar char="❑"/>
            </a:pPr>
            <a:r>
              <a:rPr lang="en-US" sz="2700" dirty="0">
                <a:solidFill>
                  <a:schemeClr val="tx1"/>
                </a:solidFill>
                <a:latin typeface="Times New Roman" panose="02020603050405020304" pitchFamily="18" charset="0"/>
                <a:ea typeface="Times New Roman"/>
                <a:cs typeface="Times New Roman" panose="02020603050405020304" pitchFamily="18" charset="0"/>
                <a:sym typeface="Times New Roman"/>
              </a:rPr>
              <a:t> Active involvement of senior people at both organizations</a:t>
            </a:r>
          </a:p>
          <a:p>
            <a:pPr marL="469900" marR="5080" lvl="0" indent="-457200" algn="just">
              <a:spcBef>
                <a:spcPts val="675"/>
              </a:spcBef>
              <a:buClr>
                <a:schemeClr val="dk1"/>
              </a:buClr>
              <a:buSzPts val="2600"/>
              <a:buFont typeface="Noto Sans Symbols"/>
              <a:buChar char="❑"/>
            </a:pPr>
            <a:r>
              <a:rPr lang="en-US" sz="2700" dirty="0">
                <a:solidFill>
                  <a:schemeClr val="tx1"/>
                </a:solidFill>
                <a:latin typeface="Times New Roman" panose="02020603050405020304" pitchFamily="18" charset="0"/>
                <a:ea typeface="Times New Roman"/>
                <a:cs typeface="Times New Roman" panose="02020603050405020304" pitchFamily="18" charset="0"/>
                <a:sym typeface="Times New Roman"/>
              </a:rPr>
              <a:t> Negotiations based on genuine business objectives</a:t>
            </a:r>
          </a:p>
          <a:p>
            <a:pPr marL="469900" marR="5080" lvl="0" indent="-457200" algn="just">
              <a:spcBef>
                <a:spcPts val="675"/>
              </a:spcBef>
              <a:buClr>
                <a:schemeClr val="dk1"/>
              </a:buClr>
              <a:buSzPts val="2600"/>
              <a:buFont typeface="Noto Sans Symbols"/>
              <a:buChar char="❑"/>
            </a:pPr>
            <a:r>
              <a:rPr lang="en-US" sz="2700" dirty="0">
                <a:solidFill>
                  <a:schemeClr val="tx1"/>
                </a:solidFill>
                <a:latin typeface="Times New Roman" panose="02020603050405020304" pitchFamily="18" charset="0"/>
                <a:ea typeface="Times New Roman"/>
                <a:cs typeface="Times New Roman" panose="02020603050405020304" pitchFamily="18" charset="0"/>
                <a:sym typeface="Times New Roman"/>
              </a:rPr>
              <a:t> The provision of accurate and timely business and contract management data.</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85335"/>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36958" y="301716"/>
            <a:ext cx="475322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Relationship management</a:t>
            </a:r>
          </a:p>
        </p:txBody>
      </p:sp>
      <p:sp>
        <p:nvSpPr>
          <p:cNvPr id="4" name="Slide Number Placeholder 3"/>
          <p:cNvSpPr>
            <a:spLocks noGrp="1"/>
          </p:cNvSpPr>
          <p:nvPr>
            <p:ph type="sldNum" sz="quarter" idx="12"/>
          </p:nvPr>
        </p:nvSpPr>
        <p:spPr>
          <a:xfrm>
            <a:off x="8671560" y="6489987"/>
            <a:ext cx="2743200" cy="365125"/>
          </a:xfrm>
        </p:spPr>
        <p:txBody>
          <a:bodyPr/>
          <a:lstStyle/>
          <a:p>
            <a:fld id="{F7542ADD-394E-41F3-B704-951748884AEE}" type="slidenum">
              <a:rPr lang="en-US" smtClean="0"/>
              <a:t>9</a:t>
            </a:fld>
            <a:endParaRPr lang="en-US" dirty="0"/>
          </a:p>
        </p:txBody>
      </p:sp>
    </p:spTree>
    <p:extLst>
      <p:ext uri="{BB962C8B-B14F-4D97-AF65-F5344CB8AC3E}">
        <p14:creationId xmlns:p14="http://schemas.microsoft.com/office/powerpoint/2010/main" val="9486584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7200" y="1417058"/>
            <a:ext cx="1127760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i="0" u="none" strike="noStrike" kern="0" cap="none" spc="0" normalizeH="0" baseline="0" noProof="0" dirty="0">
                <a:ln>
                  <a:noFill/>
                </a:ln>
                <a:solidFill>
                  <a:schemeClr val="tx1"/>
                </a:solidFill>
                <a:effectLst/>
                <a:uLnTx/>
                <a:uFillTx/>
                <a:latin typeface="Times New Roman"/>
                <a:ea typeface="Times New Roman"/>
                <a:cs typeface="Times New Roman"/>
                <a:sym typeface="Times New Roman"/>
              </a:rPr>
              <a:t>All sectors of the economy have competitive challenges, sometimes from off-shore organizations.</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i="0" u="none" strike="noStrike" kern="0" cap="none" spc="0" normalizeH="0" baseline="0" noProof="0" dirty="0">
                <a:ln>
                  <a:noFill/>
                </a:ln>
                <a:solidFill>
                  <a:schemeClr val="tx1"/>
                </a:solidFill>
                <a:effectLst/>
                <a:uLnTx/>
                <a:uFillTx/>
                <a:latin typeface="Times New Roman"/>
                <a:ea typeface="Times New Roman"/>
                <a:cs typeface="Times New Roman"/>
                <a:sym typeface="Times New Roman"/>
              </a:rPr>
              <a:t>The procurement community have a strategic role to motivate suppliers to continually improve their performance. The performance on long-term contracts can be incentivized to reward the supplier’s investment and initiatives. </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i="0" u="none" strike="noStrike" kern="0" cap="none" spc="0" normalizeH="0" baseline="0" noProof="0" dirty="0">
                <a:ln>
                  <a:noFill/>
                </a:ln>
                <a:solidFill>
                  <a:schemeClr val="tx1"/>
                </a:solidFill>
                <a:effectLst/>
                <a:uLnTx/>
                <a:uFillTx/>
                <a:latin typeface="Times New Roman"/>
                <a:ea typeface="Times New Roman"/>
                <a:cs typeface="Times New Roman"/>
                <a:sym typeface="Times New Roman"/>
              </a:rPr>
              <a:t>The contract can require continuous improvement as an obligation. In some situations, the buying organization may jointly invest in new technology, providing the supplier agrees to appropriate ownership of intellectual property and perhaps licensing upon payment of a royalty on sales.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82385"/>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65608" y="408996"/>
            <a:ext cx="8989513"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Continuous improvement of supplier performance</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39274882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78378"/>
            <a:ext cx="4128422" cy="537322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880" y="1410187"/>
            <a:ext cx="11443945" cy="5023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An organization's reputation for quality is a prime business consideration. </a:t>
            </a:r>
          </a:p>
          <a:p>
            <a:pPr marL="469900" marR="5080" lvl="0" indent="-457200" algn="just">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The law courts regularly try cases where non-compliance with the specification is at issue. Suppliers have expert knowledge, or should have, of the goods or services they provide. </a:t>
            </a:r>
          </a:p>
          <a:p>
            <a:pPr marL="469900" marR="5080" lvl="0" indent="-457200" algn="just">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The supplier can add value to a procurement by ensuring that the specified quality can be satisfied or exceeded. The supplier can also advise on through-life costs, maintenance support, inspection and testing and continuous improvement. </a:t>
            </a:r>
          </a:p>
          <a:p>
            <a:pPr marL="469900" marR="5080" lvl="0" indent="-457200" algn="just">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When the procurement specialist is engaged in pre-qualification processes there should be a penetrating analysis of the bidder’s quality management attributes.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524644"/>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38681" y="325309"/>
            <a:ext cx="810689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The supplier’s investment in ‘right first time’</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3878665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0" y="1507905"/>
            <a:ext cx="11484585" cy="47559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It is a strange phenomenon that when buyers visit potential suppliers, they often fail to probe the supplier’s investment in procurement expertise. </a:t>
            </a:r>
          </a:p>
          <a:p>
            <a:pPr marL="469900" marR="5080" lvl="0" indent="-457200">
              <a:spcBef>
                <a:spcPts val="675"/>
              </a:spcBef>
              <a:buClr>
                <a:srgbClr val="000000"/>
              </a:buClr>
              <a:buSzPts val="26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69900" marR="5080" lvl="0" indent="-457200">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When the author engages with clients engaged in a tendering exercise and the supplier makes a presentation, it is most unlikely that there will be a procurement specialist on their team. </a:t>
            </a:r>
          </a:p>
          <a:p>
            <a:pPr marL="469900" marR="5080" lvl="0" indent="-457200">
              <a:spcBef>
                <a:spcPts val="675"/>
              </a:spcBef>
              <a:buClr>
                <a:srgbClr val="000000"/>
              </a:buClr>
              <a:buSzPts val="26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69900" marR="5080" lvl="0" indent="-457200">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Why? It can only be concluded that their procurement operation is not seen as contributing to a competitive edge.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79524" y="345912"/>
            <a:ext cx="9201301"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The supplier’s investment in procurement expertise</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4420270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10600" y="140404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5600" y="1235131"/>
            <a:ext cx="11525225" cy="5255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r>
              <a:rPr lang="en-US" sz="2700" b="1" kern="0" dirty="0">
                <a:solidFill>
                  <a:srgbClr val="00B0F0"/>
                </a:solidFill>
                <a:latin typeface="Times New Roman"/>
                <a:ea typeface="Times New Roman"/>
                <a:cs typeface="Times New Roman"/>
                <a:sym typeface="Times New Roman"/>
              </a:rPr>
              <a:t>SUPPLIER MANAGEMENT</a:t>
            </a:r>
          </a:p>
          <a:p>
            <a:pPr marL="12700" marR="5080" lvl="0" algn="just">
              <a:buClr>
                <a:srgbClr val="000000"/>
              </a:buClr>
              <a:buSzPts val="2600"/>
            </a:pPr>
            <a:r>
              <a:rPr lang="en-US" sz="2700" kern="0" dirty="0">
                <a:solidFill>
                  <a:schemeClr val="tx1"/>
                </a:solidFill>
                <a:latin typeface="Times New Roman"/>
                <a:ea typeface="Times New Roman"/>
                <a:cs typeface="Times New Roman"/>
                <a:sym typeface="Times New Roman"/>
              </a:rPr>
              <a:t>     </a:t>
            </a:r>
            <a:r>
              <a:rPr lang="en-US" sz="2700" b="1" kern="0" dirty="0">
                <a:solidFill>
                  <a:srgbClr val="C00000"/>
                </a:solidFill>
                <a:latin typeface="Times New Roman"/>
                <a:ea typeface="Times New Roman"/>
                <a:cs typeface="Times New Roman"/>
                <a:sym typeface="Times New Roman"/>
              </a:rPr>
              <a:t>Mainly strategic activities including:</a:t>
            </a:r>
          </a:p>
          <a:p>
            <a:pPr marL="469900" marR="5080" lvl="0" indent="-457200" algn="just">
              <a:buClr>
                <a:srgbClr val="000000"/>
              </a:buClr>
              <a:buSzPts val="2600"/>
              <a:buFont typeface="Noto Sans Symbols"/>
              <a:buChar char="❑"/>
            </a:pPr>
            <a:r>
              <a:rPr lang="en-US" sz="2700" kern="0" dirty="0">
                <a:solidFill>
                  <a:schemeClr val="tx1"/>
                </a:solidFill>
                <a:latin typeface="Times New Roman"/>
                <a:ea typeface="Times New Roman"/>
                <a:cs typeface="Times New Roman"/>
                <a:sym typeface="Times New Roman"/>
              </a:rPr>
              <a:t>Strategic bottleneck and leverage items </a:t>
            </a:r>
          </a:p>
          <a:p>
            <a:pPr marL="469900" marR="5080" lvl="0" indent="-457200" algn="just">
              <a:buClr>
                <a:srgbClr val="000000"/>
              </a:buClr>
              <a:buSzPts val="2600"/>
              <a:buFont typeface="Noto Sans Symbols"/>
              <a:buChar char="❑"/>
            </a:pPr>
            <a:r>
              <a:rPr lang="en-US" sz="2700" kern="0" dirty="0">
                <a:solidFill>
                  <a:schemeClr val="tx1"/>
                </a:solidFill>
                <a:latin typeface="Times New Roman"/>
                <a:ea typeface="Times New Roman"/>
                <a:cs typeface="Times New Roman"/>
                <a:sym typeface="Times New Roman"/>
              </a:rPr>
              <a:t>Make/buy/outsourcing decisions</a:t>
            </a:r>
          </a:p>
          <a:p>
            <a:pPr marL="469900" marR="5080" lvl="0" indent="-457200" algn="just">
              <a:buClr>
                <a:srgbClr val="000000"/>
              </a:buClr>
              <a:buSzPts val="2600"/>
              <a:buFont typeface="Noto Sans Symbols"/>
              <a:buChar char="❑"/>
            </a:pPr>
            <a:r>
              <a:rPr lang="en-US" sz="2700" kern="0" dirty="0">
                <a:solidFill>
                  <a:schemeClr val="tx1"/>
                </a:solidFill>
                <a:latin typeface="Times New Roman"/>
                <a:ea typeface="Times New Roman"/>
                <a:cs typeface="Times New Roman"/>
                <a:sym typeface="Times New Roman"/>
              </a:rPr>
              <a:t>Sourcing and appraising suppliers including global suppliers</a:t>
            </a:r>
          </a:p>
          <a:p>
            <a:pPr marL="469900" marR="5080" lvl="0" indent="-457200" algn="just">
              <a:buClr>
                <a:srgbClr val="000000"/>
              </a:buClr>
              <a:buSzPts val="2600"/>
              <a:buFont typeface="Noto Sans Symbols"/>
              <a:buChar char="❑"/>
            </a:pPr>
            <a:r>
              <a:rPr lang="en-US" sz="2700" kern="0" dirty="0">
                <a:solidFill>
                  <a:schemeClr val="tx1"/>
                </a:solidFill>
                <a:latin typeface="Times New Roman"/>
                <a:ea typeface="Times New Roman"/>
                <a:cs typeface="Times New Roman"/>
                <a:sym typeface="Times New Roman"/>
              </a:rPr>
              <a:t>Rationalizing the supplier base</a:t>
            </a:r>
          </a:p>
          <a:p>
            <a:pPr marL="469900" marR="5080" lvl="0" indent="-457200" algn="just">
              <a:buClr>
                <a:srgbClr val="000000"/>
              </a:buClr>
              <a:buSzPts val="2600"/>
              <a:buFont typeface="Noto Sans Symbols"/>
              <a:buChar char="❑"/>
            </a:pPr>
            <a:r>
              <a:rPr lang="en-US" sz="2700" kern="0" dirty="0">
                <a:solidFill>
                  <a:schemeClr val="tx1"/>
                </a:solidFill>
                <a:latin typeface="Times New Roman"/>
                <a:ea typeface="Times New Roman"/>
                <a:cs typeface="Times New Roman"/>
                <a:sym typeface="Times New Roman"/>
              </a:rPr>
              <a:t>Developing supplier potential                </a:t>
            </a:r>
          </a:p>
          <a:p>
            <a:pPr marL="469900" marR="5080" lvl="0" indent="-457200" algn="just">
              <a:buClr>
                <a:srgbClr val="000000"/>
              </a:buClr>
              <a:buSzPts val="2600"/>
              <a:buFont typeface="Noto Sans Symbols"/>
              <a:buChar char="❑"/>
            </a:pPr>
            <a:r>
              <a:rPr lang="en-US" sz="2700" kern="0" dirty="0">
                <a:solidFill>
                  <a:schemeClr val="tx1"/>
                </a:solidFill>
                <a:latin typeface="Times New Roman"/>
                <a:ea typeface="Times New Roman"/>
                <a:cs typeface="Times New Roman"/>
                <a:sym typeface="Times New Roman"/>
              </a:rPr>
              <a:t>Early supplier involvement</a:t>
            </a:r>
          </a:p>
          <a:p>
            <a:pPr marL="469900" marR="5080" lvl="0" indent="-457200" algn="just">
              <a:buClr>
                <a:srgbClr val="000000"/>
              </a:buClr>
              <a:buSzPts val="2600"/>
              <a:buFont typeface="Wingdings" panose="05000000000000000000" pitchFamily="2" charset="2"/>
              <a:buChar char="q"/>
            </a:pPr>
            <a:r>
              <a:rPr lang="en-US" sz="2700" kern="0" dirty="0">
                <a:solidFill>
                  <a:schemeClr val="tx1"/>
                </a:solidFill>
                <a:latin typeface="Times New Roman"/>
                <a:ea typeface="Times New Roman"/>
                <a:cs typeface="Times New Roman"/>
                <a:sym typeface="Times New Roman"/>
              </a:rPr>
              <a:t>Negotiation                             </a:t>
            </a:r>
          </a:p>
          <a:p>
            <a:pPr marL="469900" marR="5080" lvl="0" indent="-457200" algn="just">
              <a:buClr>
                <a:srgbClr val="000000"/>
              </a:buClr>
              <a:buSzPts val="2600"/>
              <a:buFont typeface="Wingdings" panose="05000000000000000000" pitchFamily="2" charset="2"/>
              <a:buChar char="q"/>
            </a:pPr>
            <a:r>
              <a:rPr lang="en-US" sz="2700" kern="0" dirty="0">
                <a:solidFill>
                  <a:schemeClr val="tx1"/>
                </a:solidFill>
                <a:latin typeface="Times New Roman"/>
                <a:ea typeface="Times New Roman"/>
                <a:cs typeface="Times New Roman"/>
                <a:sym typeface="Times New Roman"/>
              </a:rPr>
              <a:t>Supplier relationships including partnerships</a:t>
            </a:r>
          </a:p>
          <a:p>
            <a:pPr marL="469900" marR="5080" lvl="0" indent="-457200" algn="just">
              <a:buClr>
                <a:srgbClr val="000000"/>
              </a:buClr>
              <a:buSzPts val="2600"/>
              <a:buFont typeface="Noto Sans Symbols"/>
              <a:buChar char="❑"/>
            </a:pPr>
            <a:r>
              <a:rPr lang="en-US" sz="2700" kern="0" dirty="0">
                <a:solidFill>
                  <a:schemeClr val="tx1"/>
                </a:solidFill>
                <a:latin typeface="Times New Roman"/>
                <a:ea typeface="Times New Roman"/>
                <a:cs typeface="Times New Roman"/>
                <a:sym typeface="Times New Roman"/>
              </a:rPr>
              <a:t>Capital equipment purchasing  </a:t>
            </a:r>
          </a:p>
          <a:p>
            <a:pPr marL="469900" marR="5080" lvl="0" indent="-457200" algn="just">
              <a:buClr>
                <a:srgbClr val="000000"/>
              </a:buClr>
              <a:buSzPts val="2600"/>
              <a:buFont typeface="Noto Sans Symbols"/>
              <a:buChar char="❑"/>
            </a:pPr>
            <a:r>
              <a:rPr lang="en-US" sz="2700" kern="0" dirty="0">
                <a:solidFill>
                  <a:schemeClr val="tx1"/>
                </a:solidFill>
                <a:latin typeface="Times New Roman"/>
                <a:ea typeface="Times New Roman"/>
                <a:cs typeface="Times New Roman"/>
                <a:sym typeface="Times New Roman"/>
              </a:rPr>
              <a:t>Benchmarking &amp;Monitoring supplier performance</a:t>
            </a:r>
          </a:p>
          <a:p>
            <a:pPr marL="469900" marR="5080" lvl="0" indent="-457200" algn="just">
              <a:buClr>
                <a:srgbClr val="000000"/>
              </a:buClr>
              <a:buSzPts val="2600"/>
              <a:buFont typeface="Noto Sans Symbols"/>
              <a:buChar char="❑"/>
            </a:pPr>
            <a:r>
              <a:rPr lang="en-US" sz="2700" kern="0" dirty="0">
                <a:solidFill>
                  <a:schemeClr val="tx1"/>
                </a:solidFill>
                <a:latin typeface="Times New Roman"/>
                <a:ea typeface="Times New Roman"/>
                <a:cs typeface="Times New Roman"/>
                <a:sym typeface="Times New Roman"/>
              </a:rPr>
              <a:t>Ethical and environmental issues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366711" y="6490275"/>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85237" y="165259"/>
            <a:ext cx="6298327" cy="954107"/>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The relationship between procurement, </a:t>
            </a:r>
          </a:p>
          <a:p>
            <a:pPr lvl="0" algn="ctr"/>
            <a:r>
              <a:rPr lang="en-US" sz="2800" b="1" dirty="0">
                <a:solidFill>
                  <a:srgbClr val="00B0F0"/>
                </a:solidFill>
                <a:latin typeface="Times New Roman"/>
                <a:ea typeface="Times New Roman"/>
                <a:cs typeface="Times New Roman"/>
                <a:sym typeface="Times New Roman"/>
              </a:rPr>
              <a:t>supplier management and purchasing</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22872986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6720" y="1543346"/>
            <a:ext cx="11614007" cy="46117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800" b="1" kern="0" dirty="0">
                <a:solidFill>
                  <a:srgbClr val="00B0F0"/>
                </a:solidFill>
                <a:latin typeface="Times New Roman" panose="02020603050405020304" pitchFamily="18" charset="0"/>
                <a:ea typeface="Calibri" panose="020F0502020204030204" pitchFamily="34" charset="0"/>
                <a:cs typeface="Times New Roman" panose="02020603050405020304" pitchFamily="18" charset="0"/>
                <a:sym typeface="Arial"/>
              </a:rPr>
              <a:t>PURCHASING</a:t>
            </a:r>
          </a:p>
          <a:p>
            <a:pPr lvl="0" algn="just">
              <a:buClr>
                <a:srgbClr val="000000"/>
              </a:buClr>
            </a:pPr>
            <a:endParaRPr lang="en-US" sz="2800" b="1" kern="0" dirty="0">
              <a:solidFill>
                <a:srgbClr val="00B0F0"/>
              </a:solidFill>
              <a:latin typeface="Times New Roman" panose="02020603050405020304" pitchFamily="18" charset="0"/>
              <a:ea typeface="Calibri" panose="020F0502020204030204" pitchFamily="34" charset="0"/>
              <a:cs typeface="Times New Roman" panose="02020603050405020304" pitchFamily="18" charset="0"/>
              <a:sym typeface="Arial"/>
            </a:endParaRPr>
          </a:p>
          <a:p>
            <a:pPr lvl="0" algn="just">
              <a:buClr>
                <a:srgbClr val="000000"/>
              </a:buClr>
            </a:pPr>
            <a:r>
              <a:rPr lang="en-US" sz="2800" b="1" kern="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sym typeface="Arial"/>
              </a:rPr>
              <a:t>Mainly transactional and commercial activities including:</a:t>
            </a:r>
          </a:p>
          <a:p>
            <a:pPr lvl="0" algn="just">
              <a:buClr>
                <a:srgbClr val="000000"/>
              </a:buClr>
            </a:pPr>
            <a:endParaRPr lang="en-US" sz="2800" b="1" kern="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sym typeface="Arial"/>
            </a:endParaRPr>
          </a:p>
          <a:p>
            <a:pPr marL="457200" lvl="0" indent="-457200" algn="just">
              <a:buClr>
                <a:srgbClr val="000000"/>
              </a:buClr>
              <a:buFont typeface="Wingdings" panose="05000000000000000000" pitchFamily="2" charset="2"/>
              <a:buChar char="q"/>
            </a:pPr>
            <a:r>
              <a:rPr lang="en-US" sz="2800" kern="0" dirty="0">
                <a:solidFill>
                  <a:schemeClr val="tx1"/>
                </a:solidFill>
                <a:latin typeface="Times New Roman" panose="02020603050405020304" pitchFamily="18" charset="0"/>
                <a:ea typeface="Calibri" panose="020F0502020204030204" pitchFamily="34" charset="0"/>
                <a:cs typeface="Times New Roman" panose="02020603050405020304" pitchFamily="18" charset="0"/>
                <a:sym typeface="Arial"/>
              </a:rPr>
              <a:t> Non-critical (low-profit impact, low-supply risk) items</a:t>
            </a:r>
          </a:p>
          <a:p>
            <a:pPr marL="457200" lvl="0" indent="-457200" algn="just">
              <a:buClr>
                <a:srgbClr val="000000"/>
              </a:buClr>
              <a:buFont typeface="Wingdings" panose="05000000000000000000" pitchFamily="2" charset="2"/>
              <a:buChar char="q"/>
            </a:pPr>
            <a:r>
              <a:rPr lang="en-US" sz="2800" kern="0" dirty="0">
                <a:solidFill>
                  <a:schemeClr val="tx1"/>
                </a:solidFill>
                <a:latin typeface="Times New Roman" panose="02020603050405020304" pitchFamily="18" charset="0"/>
                <a:ea typeface="Calibri" panose="020F0502020204030204" pitchFamily="34" charset="0"/>
                <a:cs typeface="Times New Roman" panose="02020603050405020304" pitchFamily="18" charset="0"/>
                <a:sym typeface="Arial"/>
              </a:rPr>
              <a:t> Ordering or calling o suppliers/services</a:t>
            </a:r>
          </a:p>
          <a:p>
            <a:pPr marL="457200" lvl="0" indent="-457200" algn="just">
              <a:buClr>
                <a:srgbClr val="000000"/>
              </a:buClr>
              <a:buFont typeface="Wingdings" panose="05000000000000000000" pitchFamily="2" charset="2"/>
              <a:buChar char="q"/>
            </a:pPr>
            <a:r>
              <a:rPr lang="en-US" sz="2800" kern="0" dirty="0">
                <a:solidFill>
                  <a:schemeClr val="tx1"/>
                </a:solidFill>
                <a:latin typeface="Times New Roman" panose="02020603050405020304" pitchFamily="18" charset="0"/>
                <a:ea typeface="Calibri" panose="020F0502020204030204" pitchFamily="34" charset="0"/>
                <a:cs typeface="Times New Roman" panose="02020603050405020304" pitchFamily="18" charset="0"/>
                <a:sym typeface="Arial"/>
              </a:rPr>
              <a:t> Expediting</a:t>
            </a:r>
          </a:p>
          <a:p>
            <a:pPr marL="457200" lvl="0" indent="-457200" algn="just">
              <a:buClr>
                <a:srgbClr val="000000"/>
              </a:buClr>
              <a:buFont typeface="Wingdings" panose="05000000000000000000" pitchFamily="2" charset="2"/>
              <a:buChar char="q"/>
            </a:pPr>
            <a:r>
              <a:rPr lang="en-US" sz="2800" kern="0" dirty="0">
                <a:solidFill>
                  <a:schemeClr val="tx1"/>
                </a:solidFill>
                <a:latin typeface="Times New Roman" panose="02020603050405020304" pitchFamily="18" charset="0"/>
                <a:ea typeface="Calibri" panose="020F0502020204030204" pitchFamily="34" charset="0"/>
                <a:cs typeface="Times New Roman" panose="02020603050405020304" pitchFamily="18" charset="0"/>
                <a:sym typeface="Arial"/>
              </a:rPr>
              <a:t> Maintaining inventory</a:t>
            </a:r>
          </a:p>
          <a:p>
            <a:pPr marL="457200" lvl="0" indent="-457200" algn="just">
              <a:buClr>
                <a:srgbClr val="000000"/>
              </a:buClr>
              <a:buFont typeface="Wingdings" panose="05000000000000000000" pitchFamily="2" charset="2"/>
              <a:buChar char="q"/>
            </a:pPr>
            <a:r>
              <a:rPr lang="en-US" sz="2800" kern="0" dirty="0">
                <a:solidFill>
                  <a:schemeClr val="tx1"/>
                </a:solidFill>
                <a:latin typeface="Times New Roman" panose="02020603050405020304" pitchFamily="18" charset="0"/>
                <a:ea typeface="Calibri" panose="020F0502020204030204" pitchFamily="34" charset="0"/>
                <a:cs typeface="Times New Roman" panose="02020603050405020304" pitchFamily="18" charset="0"/>
                <a:sym typeface="Arial"/>
              </a:rPr>
              <a:t> Receipt and storage of supplies</a:t>
            </a:r>
          </a:p>
          <a:p>
            <a:pPr marL="457200" lvl="0" indent="-457200" algn="just">
              <a:buClr>
                <a:srgbClr val="000000"/>
              </a:buClr>
              <a:buFont typeface="Wingdings" panose="05000000000000000000" pitchFamily="2" charset="2"/>
              <a:buChar char="q"/>
            </a:pPr>
            <a:r>
              <a:rPr lang="en-US" sz="2800" kern="0" dirty="0">
                <a:solidFill>
                  <a:schemeClr val="tx1"/>
                </a:solidFill>
                <a:latin typeface="Times New Roman" panose="02020603050405020304" pitchFamily="18" charset="0"/>
                <a:ea typeface="Calibri" panose="020F0502020204030204" pitchFamily="34" charset="0"/>
                <a:cs typeface="Times New Roman" panose="02020603050405020304" pitchFamily="18" charset="0"/>
                <a:sym typeface="Arial"/>
              </a:rPr>
              <a:t> Arranging payment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01773" y="192957"/>
            <a:ext cx="6298327" cy="954107"/>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The relationship between procurement, </a:t>
            </a:r>
          </a:p>
          <a:p>
            <a:pPr lvl="0" algn="ctr"/>
            <a:r>
              <a:rPr lang="en-US" sz="2800" b="1" dirty="0">
                <a:solidFill>
                  <a:srgbClr val="00B0F0"/>
                </a:solidFill>
                <a:latin typeface="Times New Roman"/>
                <a:ea typeface="Times New Roman"/>
                <a:cs typeface="Times New Roman"/>
                <a:sym typeface="Times New Roman"/>
              </a:rPr>
              <a:t>supplier management and purchasing</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2178951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8001" y="1402081"/>
            <a:ext cx="11186160" cy="48618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q"/>
            </a:pPr>
            <a:r>
              <a:rPr lang="en-US" sz="2800" kern="0" dirty="0">
                <a:solidFill>
                  <a:schemeClr val="tx1"/>
                </a:solidFill>
                <a:latin typeface="Times New Roman" panose="02020603050405020304" pitchFamily="18" charset="0"/>
                <a:ea typeface="Times New Roman" panose="02020603050405020304" pitchFamily="18" charset="0"/>
                <a:cs typeface="Arial" panose="020B0604020202020204" pitchFamily="34" charset="0"/>
                <a:sym typeface="Arial"/>
              </a:rPr>
              <a:t>Procurement and supply chain management reflects a growing emphasis concerning the strategic business importance of suppliers. </a:t>
            </a:r>
          </a:p>
          <a:p>
            <a:pPr marL="457200" lvl="0" indent="-457200" algn="just">
              <a:buClr>
                <a:srgbClr val="000000"/>
              </a:buClr>
              <a:buFont typeface="Wingdings" panose="05000000000000000000" pitchFamily="2" charset="2"/>
              <a:buChar char="q"/>
            </a:pPr>
            <a:r>
              <a:rPr lang="en-US" sz="2800" kern="0" dirty="0">
                <a:solidFill>
                  <a:schemeClr val="tx1"/>
                </a:solidFill>
                <a:latin typeface="Times New Roman" panose="02020603050405020304" pitchFamily="18" charset="0"/>
                <a:ea typeface="Times New Roman" panose="02020603050405020304" pitchFamily="18" charset="0"/>
                <a:cs typeface="Arial" panose="020B0604020202020204" pitchFamily="34" charset="0"/>
                <a:sym typeface="Arial"/>
              </a:rPr>
              <a:t>Supplier relationships are gradually shifting from an adversarial approach to a more cooperative approach with selected suppliers.</a:t>
            </a:r>
          </a:p>
          <a:p>
            <a:pPr marL="457200" lvl="0" indent="-457200" algn="just">
              <a:buClr>
                <a:srgbClr val="000000"/>
              </a:buClr>
              <a:buFont typeface="Wingdings" panose="05000000000000000000" pitchFamily="2" charset="2"/>
              <a:buChar char="q"/>
            </a:pPr>
            <a:r>
              <a:rPr lang="en-US" sz="2800" kern="0" dirty="0">
                <a:solidFill>
                  <a:schemeClr val="tx1"/>
                </a:solidFill>
                <a:latin typeface="Times New Roman" panose="02020603050405020304" pitchFamily="18" charset="0"/>
                <a:ea typeface="Times New Roman" panose="02020603050405020304" pitchFamily="18" charset="0"/>
                <a:cs typeface="Arial" panose="020B0604020202020204" pitchFamily="34" charset="0"/>
                <a:sym typeface="Arial"/>
              </a:rPr>
              <a:t>The activities that the modern procurement organization must undertake require a different mindset than that traditionally adopted. </a:t>
            </a:r>
          </a:p>
          <a:p>
            <a:pPr marL="457200" lvl="0" indent="-457200" algn="just">
              <a:buClr>
                <a:srgbClr val="000000"/>
              </a:buClr>
              <a:buFont typeface="Wingdings" panose="05000000000000000000" pitchFamily="2" charset="2"/>
              <a:buChar char="q"/>
            </a:pPr>
            <a:r>
              <a:rPr lang="en-US" sz="2800" kern="0" dirty="0">
                <a:solidFill>
                  <a:schemeClr val="tx1"/>
                </a:solidFill>
                <a:latin typeface="Times New Roman" panose="02020603050405020304" pitchFamily="18" charset="0"/>
                <a:ea typeface="Times New Roman" panose="02020603050405020304" pitchFamily="18" charset="0"/>
                <a:cs typeface="Arial" panose="020B0604020202020204" pitchFamily="34" charset="0"/>
                <a:sym typeface="Arial"/>
              </a:rPr>
              <a:t>Supplier development, partnering, supplier–design involvement, the use of full-service suppliers, lifecycle costing, long-term supplier contracts and relationships, strategic cost management and integrated Internet linkages and shared databases are now seen as ways to create new value within the supply chain.</a:t>
            </a:r>
            <a:endParaRPr lang="en-US" sz="2700" kern="0" dirty="0">
              <a:solidFill>
                <a:schemeClr val="tx1"/>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68503" y="328192"/>
            <a:ext cx="6713697"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Integrated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853758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7200" y="1543346"/>
            <a:ext cx="11287759"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q"/>
            </a:pPr>
            <a:r>
              <a:rPr lang="en-US" sz="2800" kern="0" dirty="0">
                <a:solidFill>
                  <a:schemeClr val="tx1"/>
                </a:solidFill>
                <a:latin typeface="Times New Roman" panose="02020603050405020304" pitchFamily="18" charset="0"/>
                <a:ea typeface="Times New Roman" panose="02020603050405020304" pitchFamily="18" charset="0"/>
                <a:cs typeface="Arial" panose="020B0604020202020204" pitchFamily="34" charset="0"/>
                <a:sym typeface="Arial"/>
              </a:rPr>
              <a:t>There has been a rapidly growing trend to outsource a wide range of manufacturing and service delivery. </a:t>
            </a:r>
          </a:p>
          <a:p>
            <a:pPr marL="457200" lvl="0" indent="-457200" algn="just">
              <a:buClr>
                <a:srgbClr val="000000"/>
              </a:buClr>
              <a:buFont typeface="Wingdings" panose="05000000000000000000" pitchFamily="2" charset="2"/>
              <a:buChar char="q"/>
            </a:pPr>
            <a:endParaRPr lang="en-US" sz="2800" kern="0" dirty="0">
              <a:solidFill>
                <a:schemeClr val="tx1"/>
              </a:solidFill>
              <a:latin typeface="Times New Roman" panose="02020603050405020304" pitchFamily="18" charset="0"/>
              <a:ea typeface="Times New Roman" panose="02020603050405020304" pitchFamily="18" charset="0"/>
              <a:cs typeface="Arial" panose="020B0604020202020204" pitchFamily="34" charset="0"/>
              <a:sym typeface="Arial"/>
            </a:endParaRPr>
          </a:p>
          <a:p>
            <a:pPr marL="457200" lvl="0" indent="-457200" algn="just">
              <a:buClr>
                <a:srgbClr val="000000"/>
              </a:buClr>
              <a:buFont typeface="Wingdings" panose="05000000000000000000" pitchFamily="2" charset="2"/>
              <a:buChar char="q"/>
            </a:pPr>
            <a:r>
              <a:rPr lang="en-US" sz="2800" kern="0" dirty="0">
                <a:solidFill>
                  <a:schemeClr val="tx1"/>
                </a:solidFill>
                <a:latin typeface="Times New Roman" panose="02020603050405020304" pitchFamily="18" charset="0"/>
                <a:ea typeface="Times New Roman" panose="02020603050405020304" pitchFamily="18" charset="0"/>
                <a:cs typeface="Arial" panose="020B0604020202020204" pitchFamily="34" charset="0"/>
                <a:sym typeface="Arial"/>
              </a:rPr>
              <a:t>This trend of outsourcing has challenged procurement departments to improve their management of tender processes, due diligence, negotiation with different cultures, managing outsourced contracts and applying open book methodologies. </a:t>
            </a:r>
          </a:p>
          <a:p>
            <a:pPr marL="457200" lvl="0" indent="-457200" algn="just">
              <a:buClr>
                <a:srgbClr val="000000"/>
              </a:buClr>
              <a:buFont typeface="Wingdings" panose="05000000000000000000" pitchFamily="2" charset="2"/>
              <a:buChar char="q"/>
            </a:pPr>
            <a:endParaRPr lang="en-US" sz="2800" kern="0" dirty="0">
              <a:solidFill>
                <a:schemeClr val="tx1"/>
              </a:solidFill>
              <a:latin typeface="Times New Roman" panose="02020603050405020304" pitchFamily="18" charset="0"/>
              <a:ea typeface="Times New Roman" panose="02020603050405020304" pitchFamily="18" charset="0"/>
              <a:cs typeface="Arial" panose="020B0604020202020204" pitchFamily="34" charset="0"/>
              <a:sym typeface="Arial"/>
            </a:endParaRPr>
          </a:p>
          <a:p>
            <a:pPr marL="457200" lvl="0" indent="-457200" algn="just">
              <a:buClr>
                <a:srgbClr val="000000"/>
              </a:buClr>
              <a:buFont typeface="Wingdings" panose="05000000000000000000" pitchFamily="2" charset="2"/>
              <a:buChar char="q"/>
            </a:pPr>
            <a:r>
              <a:rPr lang="en-US" sz="2800" kern="0" dirty="0">
                <a:solidFill>
                  <a:schemeClr val="tx1"/>
                </a:solidFill>
                <a:latin typeface="Times New Roman" panose="02020603050405020304" pitchFamily="18" charset="0"/>
                <a:ea typeface="Times New Roman" panose="02020603050405020304" pitchFamily="18" charset="0"/>
                <a:cs typeface="Arial" panose="020B0604020202020204" pitchFamily="34" charset="0"/>
                <a:sym typeface="Arial"/>
              </a:rPr>
              <a:t>Procurement as a function is not immune from outsourcing actions.</a:t>
            </a:r>
            <a:endParaRPr lang="en-US" sz="2800" kern="0" dirty="0">
              <a:solidFill>
                <a:schemeClr val="tx1"/>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19090" y="460216"/>
            <a:ext cx="9342366"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The increasing trend to outsource manufacture and services</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3367099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9760" y="1543346"/>
            <a:ext cx="11261065" cy="46136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q"/>
            </a:pPr>
            <a:r>
              <a:rPr lang="en-US" sz="2800" kern="0" dirty="0">
                <a:solidFill>
                  <a:schemeClr val="tx1"/>
                </a:solidFill>
                <a:latin typeface="Times New Roman" panose="02020603050405020304" pitchFamily="18" charset="0"/>
                <a:ea typeface="Times New Roman" panose="02020603050405020304" pitchFamily="18" charset="0"/>
                <a:cs typeface="Arial" panose="020B0604020202020204" pitchFamily="34" charset="0"/>
                <a:sym typeface="Arial"/>
              </a:rPr>
              <a:t>Enlightened organizations have recognized that procurement can contribute to corporate efficiency.</a:t>
            </a:r>
          </a:p>
          <a:p>
            <a:pPr lvl="0" algn="just">
              <a:buClr>
                <a:srgbClr val="000000"/>
              </a:buClr>
            </a:pPr>
            <a:r>
              <a:rPr lang="en-US" sz="2800" kern="0" dirty="0">
                <a:solidFill>
                  <a:schemeClr val="tx1"/>
                </a:solidFill>
                <a:latin typeface="Times New Roman" panose="02020603050405020304" pitchFamily="18" charset="0"/>
                <a:ea typeface="Times New Roman" panose="02020603050405020304" pitchFamily="18" charset="0"/>
                <a:cs typeface="Arial" panose="020B0604020202020204" pitchFamily="34" charset="0"/>
                <a:sym typeface="Arial"/>
              </a:rPr>
              <a:t> </a:t>
            </a:r>
          </a:p>
          <a:p>
            <a:pPr marL="457200" lvl="0" indent="-457200" algn="just">
              <a:buClr>
                <a:srgbClr val="000000"/>
              </a:buClr>
              <a:buFont typeface="Wingdings" panose="05000000000000000000" pitchFamily="2" charset="2"/>
              <a:buChar char="q"/>
            </a:pPr>
            <a:r>
              <a:rPr lang="en-US" sz="2800" kern="0" dirty="0">
                <a:solidFill>
                  <a:schemeClr val="tx1"/>
                </a:solidFill>
                <a:latin typeface="Times New Roman" panose="02020603050405020304" pitchFamily="18" charset="0"/>
                <a:ea typeface="Times New Roman" panose="02020603050405020304" pitchFamily="18" charset="0"/>
                <a:cs typeface="Arial" panose="020B0604020202020204" pitchFamily="34" charset="0"/>
                <a:sym typeface="Arial"/>
              </a:rPr>
              <a:t>An example is long-range business planning which requires input on long-range costs, availability of strategic materials and supplies, supply chain developments and trends in service delivery; for example, voice recognition technology as an anti-fraud measure.</a:t>
            </a:r>
            <a:endParaRPr lang="en-US" sz="2800" kern="0" dirty="0">
              <a:solidFill>
                <a:schemeClr val="tx1"/>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32967" y="293282"/>
            <a:ext cx="7755456" cy="954107"/>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The recognition that procurement is a significant </a:t>
            </a:r>
          </a:p>
          <a:p>
            <a:pPr lvl="0" algn="ctr"/>
            <a:r>
              <a:rPr lang="en-US" sz="2800" b="1" dirty="0">
                <a:solidFill>
                  <a:srgbClr val="00B0F0"/>
                </a:solidFill>
                <a:latin typeface="Times New Roman"/>
                <a:ea typeface="Times New Roman"/>
                <a:cs typeface="Times New Roman"/>
                <a:sym typeface="Times New Roman"/>
              </a:rPr>
              <a:t>contributor to corporate efficiency</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8860546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508514" y="1135680"/>
            <a:ext cx="4128422" cy="513464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386080" y="1155868"/>
            <a:ext cx="11409680" cy="53092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endParaRPr kumimoji="0" lang="en-US" altLang="en-US" sz="26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r>
              <a:rPr kumimoji="0" lang="en-US" altLang="en-US" sz="26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Procurement:</a:t>
            </a:r>
          </a:p>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r>
              <a:rPr kumimoji="0" lang="en-US" alt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 responsibility for acquiring the goods and services upon the organization needs:</a:t>
            </a:r>
          </a:p>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r>
              <a:rPr kumimoji="0" lang="en-US" altLang="en-US" sz="26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Purchasing:</a:t>
            </a:r>
            <a:r>
              <a:rPr kumimoji="0" lang="en-US" altLang="en-US" sz="2600" b="0"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 </a:t>
            </a:r>
          </a:p>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r>
              <a:rPr kumimoji="0" lang="en-US" alt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Implies the monetary transaction</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4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Goods:</a:t>
            </a:r>
          </a:p>
          <a:p>
            <a:pPr marL="1143000" marR="0" lvl="2" indent="-22860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0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Raw materials</a:t>
            </a:r>
          </a:p>
          <a:p>
            <a:pPr marL="1143000" marR="0" lvl="2" indent="-22860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0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Production parts</a:t>
            </a:r>
          </a:p>
          <a:p>
            <a:pPr marL="1143000" marR="0" lvl="2" indent="-22860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0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Maintenance, repair and operating supplies (MRO)</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4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Services:</a:t>
            </a:r>
          </a:p>
          <a:p>
            <a:pPr marL="1143000" marR="0" lvl="2" indent="-22860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0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Consulting services</a:t>
            </a:r>
          </a:p>
          <a:p>
            <a:pPr marL="1143000" marR="0" lvl="2" indent="-22860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0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Utilities</a:t>
            </a:r>
          </a:p>
          <a:p>
            <a:pPr marL="1143000" marR="0" lvl="2" indent="-22860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0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Workers health care benefits.</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endParaRPr kumimoji="0" lang="en-US" altLang="en-US" sz="24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3B42397-28BD-0448-7505-ED7107AACF2E}"/>
              </a:ext>
            </a:extLst>
          </p:cNvPr>
          <p:cNvSpPr txBox="1"/>
          <p:nvPr/>
        </p:nvSpPr>
        <p:spPr>
          <a:xfrm>
            <a:off x="9189720" y="6173630"/>
            <a:ext cx="2616200" cy="707886"/>
          </a:xfrm>
          <a:prstGeom prst="rect">
            <a:avLst/>
          </a:prstGeom>
          <a:noFill/>
        </p:spPr>
        <p:txBody>
          <a:bodyPr wrap="square" rtlCol="0">
            <a:spAutoFit/>
          </a:bodyPr>
          <a:lstStyle/>
          <a:p>
            <a:pPr algn="ctr"/>
            <a:endParaRPr lang="en-US" sz="2000" b="1" dirty="0"/>
          </a:p>
          <a:p>
            <a:pPr algn="ctr"/>
            <a:r>
              <a:rPr lang="en-US" sz="2000" b="1" dirty="0"/>
              <a:t>www.midocean.km</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3623000" y="356087"/>
            <a:ext cx="5415393"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Purchasing and Procurement </a:t>
            </a: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a:xfrm>
            <a:off x="8620760" y="6516391"/>
            <a:ext cx="2743200" cy="365125"/>
          </a:xfrm>
        </p:spPr>
        <p:txBody>
          <a:bodyPr/>
          <a:lstStyle/>
          <a:p>
            <a:fld id="{F7542ADD-394E-41F3-B704-951748884AEE}" type="slidenum">
              <a:rPr lang="en-US" smtClean="0"/>
              <a:t>18</a:t>
            </a:fld>
            <a:endParaRPr lang="en-US" dirty="0"/>
          </a:p>
        </p:txBody>
      </p:sp>
    </p:spTree>
    <p:extLst>
      <p:ext uri="{BB962C8B-B14F-4D97-AF65-F5344CB8AC3E}">
        <p14:creationId xmlns:p14="http://schemas.microsoft.com/office/powerpoint/2010/main" val="11231584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6FC19-78BA-6C82-5BAC-A9CCDD94E39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D8C7EB1E-0249-E64D-5E2C-3DA69383D79B}"/>
              </a:ext>
            </a:extLst>
          </p:cNvPr>
          <p:cNvSpPr/>
          <p:nvPr/>
        </p:nvSpPr>
        <p:spPr>
          <a:xfrm>
            <a:off x="8610600" y="975360"/>
            <a:ext cx="4128422" cy="528541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7540ED0-4533-E2EC-C5AA-BCEA4FDB9923}"/>
              </a:ext>
            </a:extLst>
          </p:cNvPr>
          <p:cNvSpPr/>
          <p:nvPr/>
        </p:nvSpPr>
        <p:spPr>
          <a:xfrm>
            <a:off x="406400" y="1330960"/>
            <a:ext cx="11379200" cy="49298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BF7C1E04-9E37-971A-1D55-70F6FAECD4E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F0A4B0F8-B6B2-3A94-9D25-EF2330E5FEA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46DD89E4-F7FD-6D90-7E74-E7BC3DCBE4BC}"/>
              </a:ext>
            </a:extLst>
          </p:cNvPr>
          <p:cNvSpPr/>
          <p:nvPr/>
        </p:nvSpPr>
        <p:spPr>
          <a:xfrm>
            <a:off x="3687382" y="192758"/>
            <a:ext cx="5415393"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Purchasing and Procurement </a:t>
            </a:r>
          </a:p>
        </p:txBody>
      </p:sp>
      <p:sp>
        <p:nvSpPr>
          <p:cNvPr id="4" name="Slide Number Placeholder 3">
            <a:extLst>
              <a:ext uri="{FF2B5EF4-FFF2-40B4-BE49-F238E27FC236}">
                <a16:creationId xmlns:a16="http://schemas.microsoft.com/office/drawing/2014/main" id="{59BEAC43-1154-1C41-E749-394CB41E32F5}"/>
              </a:ext>
            </a:extLst>
          </p:cNvPr>
          <p:cNvSpPr>
            <a:spLocks noGrp="1"/>
          </p:cNvSpPr>
          <p:nvPr>
            <p:ph type="sldNum" sz="quarter" idx="12"/>
          </p:nvPr>
        </p:nvSpPr>
        <p:spPr/>
        <p:txBody>
          <a:bodyPr/>
          <a:lstStyle/>
          <a:p>
            <a:fld id="{F7542ADD-394E-41F3-B704-951748884AEE}" type="slidenum">
              <a:rPr lang="en-US" smtClean="0"/>
              <a:t>19</a:t>
            </a:fld>
            <a:endParaRPr lang="en-US"/>
          </a:p>
        </p:txBody>
      </p:sp>
      <p:pic>
        <p:nvPicPr>
          <p:cNvPr id="7" name="Picture 6">
            <a:extLst>
              <a:ext uri="{FF2B5EF4-FFF2-40B4-BE49-F238E27FC236}">
                <a16:creationId xmlns:a16="http://schemas.microsoft.com/office/drawing/2014/main" id="{46763C38-FD0F-6D23-53B2-689144CB5107}"/>
              </a:ext>
            </a:extLst>
          </p:cNvPr>
          <p:cNvPicPr>
            <a:picLocks noChangeAspect="1"/>
          </p:cNvPicPr>
          <p:nvPr/>
        </p:nvPicPr>
        <p:blipFill>
          <a:blip r:embed="rId3"/>
          <a:stretch>
            <a:fillRect/>
          </a:stretch>
        </p:blipFill>
        <p:spPr>
          <a:xfrm>
            <a:off x="180431" y="1299101"/>
            <a:ext cx="11700394" cy="4929812"/>
          </a:xfrm>
          <a:prstGeom prst="rect">
            <a:avLst/>
          </a:prstGeom>
        </p:spPr>
      </p:pic>
    </p:spTree>
    <p:extLst>
      <p:ext uri="{BB962C8B-B14F-4D97-AF65-F5344CB8AC3E}">
        <p14:creationId xmlns:p14="http://schemas.microsoft.com/office/powerpoint/2010/main" val="37692515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7691BD-247C-7AA2-D3F7-ED10ED2F32FC}"/>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C9906B2A-6AAA-424D-E7D7-2F5FA37A0038}"/>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1082D22-EBA9-9E43-DE42-19E7FF1A3FAE}"/>
              </a:ext>
            </a:extLst>
          </p:cNvPr>
          <p:cNvSpPr/>
          <p:nvPr/>
        </p:nvSpPr>
        <p:spPr>
          <a:xfrm>
            <a:off x="609599" y="1318019"/>
            <a:ext cx="11271225" cy="49458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endParaRPr kumimoji="0" lang="en-US" altLang="en-US" sz="26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r>
              <a:rPr kumimoji="0" lang="en-US" altLang="en-US" sz="26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The Procurement Process:</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6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Preparation:</a:t>
            </a:r>
          </a:p>
          <a:p>
            <a:pPr marL="1143000" marR="0" lvl="2" indent="-22860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6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Identify needs, such as dependability, long term availability.</a:t>
            </a:r>
          </a:p>
          <a:p>
            <a:pPr marL="1143000" marR="0" lvl="2" indent="-22860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6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Evaluate user requirements to ensure suitability of purchase.</a:t>
            </a:r>
          </a:p>
          <a:p>
            <a:pPr marL="1143000" marR="0" lvl="2" indent="-22860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6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Forecast when and how purchase will be needed.</a:t>
            </a:r>
          </a:p>
          <a:p>
            <a:pPr marL="1143000" marR="0" lvl="2" indent="-22860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6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Identify and select suppliers.</a:t>
            </a:r>
          </a:p>
          <a:p>
            <a:pPr marL="1143000" marR="0" lvl="2" indent="-22860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6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Develop an efficient ordering system for control.</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6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Negotiation:</a:t>
            </a:r>
          </a:p>
          <a:p>
            <a:pPr marL="1143000" marR="0" lvl="2" indent="-22860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6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Bidding processes.</a:t>
            </a:r>
          </a:p>
          <a:p>
            <a:pPr marL="1143000" marR="0" lvl="2" indent="-22860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6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Contracts.</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endParaRPr kumimoji="0" lang="en-US" altLang="en-US" sz="26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AEF407E-4083-53EA-2ABF-99FEE13180B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532B6A32-8B7D-EB39-1663-4A23B465A71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3B6E6F10-4FF7-F419-76A9-20B15D46BC58}"/>
              </a:ext>
            </a:extLst>
          </p:cNvPr>
          <p:cNvSpPr/>
          <p:nvPr/>
        </p:nvSpPr>
        <p:spPr>
          <a:xfrm>
            <a:off x="4055577" y="335854"/>
            <a:ext cx="4780604"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The Procurement Process </a:t>
            </a:r>
          </a:p>
        </p:txBody>
      </p:sp>
      <p:sp>
        <p:nvSpPr>
          <p:cNvPr id="4" name="Slide Number Placeholder 3">
            <a:extLst>
              <a:ext uri="{FF2B5EF4-FFF2-40B4-BE49-F238E27FC236}">
                <a16:creationId xmlns:a16="http://schemas.microsoft.com/office/drawing/2014/main" id="{6E943803-4B26-EE49-F1A2-615C85FC5A28}"/>
              </a:ext>
            </a:extLst>
          </p:cNvPr>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27815615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E8C1D8-A854-5B41-C9BA-C3E11E666289}"/>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0CAD3B82-8D98-B174-78E1-4F93E3B378D5}"/>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A33ED8F-5758-5E55-FA62-26E3C1A89947}"/>
              </a:ext>
            </a:extLst>
          </p:cNvPr>
          <p:cNvSpPr/>
          <p:nvPr/>
        </p:nvSpPr>
        <p:spPr>
          <a:xfrm>
            <a:off x="609600" y="1712686"/>
            <a:ext cx="11348720" cy="435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Order placing via appropriate channels (i.e. authorized purchase order).</a:t>
            </a: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Receiving including adjustments for damages, short or over-shipping and incorrect costs.</a:t>
            </a: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Monitoring supplier performance.</a:t>
            </a:r>
          </a:p>
          <a:p>
            <a:pPr marL="457200" lvl="0" indent="-457200" algn="just">
              <a:spcBef>
                <a:spcPts val="1200"/>
              </a:spcBef>
              <a:spcAft>
                <a:spcPts val="1200"/>
              </a:spcAft>
              <a:buClr>
                <a:srgbClr val="000000"/>
              </a:buClr>
              <a:buFont typeface="Wingdings" panose="05000000000000000000" pitchFamily="2" charset="2"/>
              <a:buChar char="q"/>
            </a:pPr>
            <a:endPar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endParaRPr>
          </a:p>
        </p:txBody>
      </p:sp>
      <p:sp>
        <p:nvSpPr>
          <p:cNvPr id="2" name="TextBox 1">
            <a:extLst>
              <a:ext uri="{FF2B5EF4-FFF2-40B4-BE49-F238E27FC236}">
                <a16:creationId xmlns:a16="http://schemas.microsoft.com/office/drawing/2014/main" id="{BEF66A28-D418-3255-D09F-6E33DA228AE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4E528997-5CD9-8A66-97C2-5B2A60F1DB5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867C867-9C51-CB82-E5C8-52B2463D8C1D}"/>
              </a:ext>
            </a:extLst>
          </p:cNvPr>
          <p:cNvSpPr/>
          <p:nvPr/>
        </p:nvSpPr>
        <p:spPr>
          <a:xfrm>
            <a:off x="4055576" y="335854"/>
            <a:ext cx="4780604"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The Procurement Process </a:t>
            </a:r>
          </a:p>
        </p:txBody>
      </p:sp>
      <p:sp>
        <p:nvSpPr>
          <p:cNvPr id="4" name="Slide Number Placeholder 3">
            <a:extLst>
              <a:ext uri="{FF2B5EF4-FFF2-40B4-BE49-F238E27FC236}">
                <a16:creationId xmlns:a16="http://schemas.microsoft.com/office/drawing/2014/main" id="{919EF875-817E-FA3A-7722-D768CE768363}"/>
              </a:ext>
            </a:extLst>
          </p:cNvPr>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18640491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6CA2E4-93C1-C907-3138-FADBB439130C}"/>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BEEA27A-3EB3-0BC5-0E2F-891B4E2648EE}"/>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0493CD19-C4C9-2487-ACE8-3419B7951DA7}"/>
              </a:ext>
            </a:extLst>
          </p:cNvPr>
          <p:cNvSpPr/>
          <p:nvPr/>
        </p:nvSpPr>
        <p:spPr>
          <a:xfrm>
            <a:off x="436880" y="1553258"/>
            <a:ext cx="11358880" cy="46138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0" fontAlgn="base" latinLnBrk="0" hangingPunct="0">
              <a:lnSpc>
                <a:spcPct val="100000"/>
              </a:lnSpc>
              <a:spcBef>
                <a:spcPts val="1200"/>
              </a:spcBef>
              <a:spcAft>
                <a:spcPts val="1200"/>
              </a:spcAft>
              <a:buClrTx/>
              <a:buSzPct val="60000"/>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ea typeface="ヒラギノ角ゴ Pro W3"/>
                <a:cs typeface="Times New Roman" panose="02020603050405020304" pitchFamily="18" charset="0"/>
              </a:rPr>
              <a:t>Classifications of Goods and Services:</a:t>
            </a:r>
          </a:p>
          <a:p>
            <a:pPr marL="342900" marR="0" lvl="0" indent="-342900" algn="l" defTabSz="914400" rtl="0" eaLnBrk="0" fontAlgn="base" latinLnBrk="0" hangingPunct="0">
              <a:lnSpc>
                <a:spcPct val="100000"/>
              </a:lnSpc>
              <a:spcBef>
                <a:spcPts val="1200"/>
              </a:spcBef>
              <a:spcAft>
                <a:spcPts val="1200"/>
              </a:spcAft>
              <a:buClrTx/>
              <a:buSzPct val="60000"/>
              <a:buFont typeface="Arial" panose="020B0604020202020204" pitchFamily="34" charset="0"/>
              <a:buBlip>
                <a:blip r:embed="rId2"/>
              </a:buBlip>
              <a:tabLst/>
              <a:defRPr/>
            </a:pPr>
            <a:r>
              <a:rPr kumimoji="0" lang="en-US" altLang="en-US" sz="2800" b="1" i="0" u="none" strike="noStrike" kern="0" cap="none" spc="0" normalizeH="0" baseline="0" noProof="0" dirty="0">
                <a:ln>
                  <a:noFill/>
                </a:ln>
                <a:solidFill>
                  <a:srgbClr val="000000"/>
                </a:solidFill>
                <a:effectLst/>
                <a:uLnTx/>
                <a:uFillTx/>
                <a:latin typeface="Times New Roman" panose="02020603050405020304" pitchFamily="18" charset="0"/>
                <a:ea typeface="ヒラギノ角ゴ Pro W3"/>
                <a:cs typeface="Times New Roman" panose="02020603050405020304" pitchFamily="18" charset="0"/>
              </a:rPr>
              <a:t>Raw Materials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ea typeface="ヒラギノ角ゴ Pro W3"/>
                <a:cs typeface="Times New Roman" panose="02020603050405020304" pitchFamily="18" charset="0"/>
              </a:rPr>
              <a:t>: petroleum, coal, lumber</a:t>
            </a:r>
          </a:p>
          <a:p>
            <a:pPr marL="342900" marR="0" lvl="0" indent="-342900" algn="l" defTabSz="914400" rtl="0" eaLnBrk="0" fontAlgn="base" latinLnBrk="0" hangingPunct="0">
              <a:lnSpc>
                <a:spcPct val="100000"/>
              </a:lnSpc>
              <a:spcBef>
                <a:spcPts val="1200"/>
              </a:spcBef>
              <a:spcAft>
                <a:spcPts val="1200"/>
              </a:spcAft>
              <a:buClrTx/>
              <a:buSzPct val="60000"/>
              <a:buFont typeface="Arial" panose="020B0604020202020204" pitchFamily="34" charset="0"/>
              <a:buBlip>
                <a:blip r:embed="rId2"/>
              </a:buBlip>
              <a:tabLst/>
              <a:defRPr/>
            </a:pPr>
            <a:r>
              <a:rPr kumimoji="0" lang="en-US" altLang="en-US" sz="2800" b="1" i="0" u="none" strike="noStrike" kern="0" cap="none" spc="0" normalizeH="0" baseline="0" noProof="0" dirty="0">
                <a:ln>
                  <a:noFill/>
                </a:ln>
                <a:solidFill>
                  <a:srgbClr val="000000"/>
                </a:solidFill>
                <a:effectLst/>
                <a:uLnTx/>
                <a:uFillTx/>
                <a:latin typeface="Times New Roman" panose="02020603050405020304" pitchFamily="18" charset="0"/>
                <a:ea typeface="ヒラギノ角ゴ Pro W3"/>
                <a:cs typeface="Times New Roman" panose="02020603050405020304" pitchFamily="18" charset="0"/>
              </a:rPr>
              <a:t>Semi finished Products and Components</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ea typeface="ヒラギノ角ゴ Pro W3"/>
                <a:cs typeface="Times New Roman" panose="02020603050405020304" pitchFamily="18" charset="0"/>
              </a:rPr>
              <a:t>:  subassemblies, semi finished products</a:t>
            </a:r>
          </a:p>
          <a:p>
            <a:pPr marL="342900" marR="0" lvl="0" indent="-342900" algn="l" defTabSz="914400" rtl="0" eaLnBrk="0" fontAlgn="base" latinLnBrk="0" hangingPunct="0">
              <a:lnSpc>
                <a:spcPct val="100000"/>
              </a:lnSpc>
              <a:spcBef>
                <a:spcPts val="1200"/>
              </a:spcBef>
              <a:spcAft>
                <a:spcPts val="1200"/>
              </a:spcAft>
              <a:buClrTx/>
              <a:buSzPct val="60000"/>
              <a:buFont typeface="Arial" panose="020B0604020202020204" pitchFamily="34" charset="0"/>
              <a:buBlip>
                <a:blip r:embed="rId2"/>
              </a:buBlip>
              <a:tabLst/>
              <a:defRPr/>
            </a:pPr>
            <a:r>
              <a:rPr kumimoji="0" lang="en-US" altLang="en-US" sz="2800" b="1" i="0" u="none" strike="noStrike" kern="0" cap="none" spc="0" normalizeH="0" baseline="0" noProof="0" dirty="0">
                <a:ln>
                  <a:noFill/>
                </a:ln>
                <a:solidFill>
                  <a:srgbClr val="000000"/>
                </a:solidFill>
                <a:effectLst/>
                <a:uLnTx/>
                <a:uFillTx/>
                <a:latin typeface="Times New Roman" panose="02020603050405020304" pitchFamily="18" charset="0"/>
                <a:ea typeface="ヒラギノ角ゴ Pro W3"/>
                <a:cs typeface="Times New Roman" panose="02020603050405020304" pitchFamily="18" charset="0"/>
              </a:rPr>
              <a:t>Finished Products</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ea typeface="ヒラギノ角ゴ Pro W3"/>
                <a:cs typeface="Times New Roman" panose="02020603050405020304" pitchFamily="18" charset="0"/>
              </a:rPr>
              <a:t>: a complete, saleable product</a:t>
            </a:r>
          </a:p>
          <a:p>
            <a:pPr marL="342900" marR="0" lvl="0" indent="-342900" algn="l" defTabSz="914400" rtl="0" eaLnBrk="0" fontAlgn="base" latinLnBrk="0" hangingPunct="0">
              <a:lnSpc>
                <a:spcPct val="100000"/>
              </a:lnSpc>
              <a:spcBef>
                <a:spcPts val="1200"/>
              </a:spcBef>
              <a:spcAft>
                <a:spcPts val="1200"/>
              </a:spcAft>
              <a:buClrTx/>
              <a:buSzPct val="60000"/>
              <a:buFont typeface="Arial" panose="020B0604020202020204" pitchFamily="34" charset="0"/>
              <a:buBlip>
                <a:blip r:embed="rId2"/>
              </a:buBlip>
              <a:tabLst/>
              <a:defRPr/>
            </a:pPr>
            <a:r>
              <a:rPr kumimoji="0" lang="en-US" altLang="en-US" sz="2800" b="1" i="0" u="none" strike="noStrike" kern="0" cap="none" spc="0" normalizeH="0" baseline="0" noProof="0" dirty="0">
                <a:ln>
                  <a:noFill/>
                </a:ln>
                <a:solidFill>
                  <a:srgbClr val="000000"/>
                </a:solidFill>
                <a:effectLst/>
                <a:uLnTx/>
                <a:uFillTx/>
                <a:latin typeface="Times New Roman" panose="02020603050405020304" pitchFamily="18" charset="0"/>
                <a:ea typeface="ヒラギノ角ゴ Pro W3"/>
                <a:cs typeface="Times New Roman" panose="02020603050405020304" pitchFamily="18" charset="0"/>
              </a:rPr>
              <a:t>MRO</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ea typeface="ヒラギノ角ゴ Pro W3"/>
                <a:cs typeface="Times New Roman" panose="02020603050405020304" pitchFamily="18" charset="0"/>
              </a:rPr>
              <a:t>: maintenance, repair and operating items (normally found in manufacturing overhead)</a:t>
            </a:r>
          </a:p>
        </p:txBody>
      </p:sp>
      <p:sp>
        <p:nvSpPr>
          <p:cNvPr id="2" name="TextBox 1">
            <a:extLst>
              <a:ext uri="{FF2B5EF4-FFF2-40B4-BE49-F238E27FC236}">
                <a16:creationId xmlns:a16="http://schemas.microsoft.com/office/drawing/2014/main" id="{87B0BB22-DB51-3950-45F8-FDD3465EEC6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latin typeface="Times New Roman" panose="02020603050405020304" pitchFamily="18" charset="0"/>
                <a:cs typeface="Times New Roman" panose="02020603050405020304" pitchFamily="18" charset="0"/>
              </a:rPr>
              <a:t>www.midocean.km</a:t>
            </a:r>
          </a:p>
        </p:txBody>
      </p:sp>
      <p:pic>
        <p:nvPicPr>
          <p:cNvPr id="5" name="Graphic 21">
            <a:extLst>
              <a:ext uri="{FF2B5EF4-FFF2-40B4-BE49-F238E27FC236}">
                <a16:creationId xmlns:a16="http://schemas.microsoft.com/office/drawing/2014/main" id="{D20898AA-9EB0-EC23-322B-8FF31BDBE5AA}"/>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DA93AB25-BA2A-11B6-F158-DE88AE392846}"/>
              </a:ext>
            </a:extLst>
          </p:cNvPr>
          <p:cNvSpPr/>
          <p:nvPr/>
        </p:nvSpPr>
        <p:spPr>
          <a:xfrm>
            <a:off x="4109053" y="335854"/>
            <a:ext cx="4673652" cy="584775"/>
          </a:xfrm>
          <a:prstGeom prst="rect">
            <a:avLst/>
          </a:prstGeom>
        </p:spPr>
        <p:txBody>
          <a:bodyPr wrap="none">
            <a:spAutoFit/>
          </a:bodyPr>
          <a:lstStyle/>
          <a:p>
            <a:pPr lvl="0" algn="ctr"/>
            <a:r>
              <a:rPr lang="en-US" sz="3200" b="1" dirty="0">
                <a:solidFill>
                  <a:srgbClr val="00B0F0"/>
                </a:solidFill>
                <a:latin typeface="Times New Roman" panose="02020603050405020304" pitchFamily="18" charset="0"/>
                <a:ea typeface="Times New Roman"/>
                <a:cs typeface="Times New Roman" panose="02020603050405020304" pitchFamily="18" charset="0"/>
                <a:sym typeface="Times New Roman"/>
              </a:rPr>
              <a:t>Types of Purchased Items</a:t>
            </a:r>
          </a:p>
        </p:txBody>
      </p:sp>
      <p:sp>
        <p:nvSpPr>
          <p:cNvPr id="4" name="Slide Number Placeholder 3">
            <a:extLst>
              <a:ext uri="{FF2B5EF4-FFF2-40B4-BE49-F238E27FC236}">
                <a16:creationId xmlns:a16="http://schemas.microsoft.com/office/drawing/2014/main" id="{388AC943-95E0-DA35-EF11-6D680B0A68F2}"/>
              </a:ext>
            </a:extLst>
          </p:cNvPr>
          <p:cNvSpPr>
            <a:spLocks noGrp="1"/>
          </p:cNvSpPr>
          <p:nvPr>
            <p:ph type="sldNum" sz="quarter" idx="12"/>
          </p:nvPr>
        </p:nvSpPr>
        <p:spPr/>
        <p:txBody>
          <a:bodyPr/>
          <a:lstStyle/>
          <a:p>
            <a:fld id="{F7542ADD-394E-41F3-B704-951748884AEE}" type="slidenum">
              <a:rPr lang="en-US" smtClean="0">
                <a:latin typeface="Times New Roman" panose="02020603050405020304" pitchFamily="18" charset="0"/>
                <a:cs typeface="Times New Roman" panose="02020603050405020304" pitchFamily="18" charset="0"/>
              </a:rPr>
              <a:t>22</a:t>
            </a:fld>
            <a:endParaRPr lang="en-US">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06935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9B19A9-D72D-1614-5418-AD9EBC4A88CD}"/>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7C52EC95-8811-8727-A829-12E4B7102A00}"/>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8266604F-DB93-45CA-DC0C-E8F7E40FB0F3}"/>
              </a:ext>
            </a:extLst>
          </p:cNvPr>
          <p:cNvSpPr/>
          <p:nvPr/>
        </p:nvSpPr>
        <p:spPr>
          <a:xfrm>
            <a:off x="436880" y="1553258"/>
            <a:ext cx="11602720" cy="46138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zh-CN" sz="2800" b="1" i="0" u="none" strike="noStrike" kern="1200" cap="none" spc="0" normalizeH="0" baseline="0" noProof="0" dirty="0">
                <a:ln>
                  <a:noFill/>
                </a:ln>
                <a:solidFill>
                  <a:srgbClr val="00B0F0"/>
                </a:solidFill>
                <a:effectLst/>
                <a:uLnTx/>
                <a:uFillTx/>
                <a:latin typeface="Times New Roman" panose="02020603050405020304" pitchFamily="18" charset="0"/>
                <a:ea typeface="SimSun" panose="02010600030101010101" pitchFamily="2" charset="-122"/>
                <a:cs typeface="Times New Roman" panose="02020603050405020304" pitchFamily="18" charset="0"/>
              </a:rPr>
              <a:t>Classifications of Goods and Services:</a:t>
            </a:r>
          </a:p>
          <a:p>
            <a:pPr marR="0" lvl="0" algn="l" defTabSz="457200" rtl="0" eaLnBrk="1" fontAlgn="base" latinLnBrk="0" hangingPunct="1">
              <a:lnSpc>
                <a:spcPct val="100000"/>
              </a:lnSpc>
              <a:spcBef>
                <a:spcPct val="20000"/>
              </a:spcBef>
              <a:spcAft>
                <a:spcPct val="0"/>
              </a:spcAft>
              <a:buClrTx/>
              <a:buSzTx/>
              <a:tabLst/>
              <a:defRPr/>
            </a:pPr>
            <a:endParaRPr kumimoji="0" lang="en-US" altLang="zh-CN" sz="2800" b="1" i="0" u="none" strike="noStrike" kern="1200" cap="none" spc="0" normalizeH="0" baseline="0" noProof="0" dirty="0">
              <a:ln>
                <a:noFill/>
              </a:ln>
              <a:solidFill>
                <a:srgbClr val="00B0F0"/>
              </a:solidFill>
              <a:effectLst/>
              <a:uLnTx/>
              <a:uFillTx/>
              <a:latin typeface="Times New Roman" panose="02020603050405020304" pitchFamily="18" charset="0"/>
              <a:ea typeface="SimSun" panose="02010600030101010101" pitchFamily="2" charset="-122"/>
              <a:cs typeface="Times New Roman" panose="02020603050405020304" pitchFamily="18" charset="0"/>
            </a:endParaRPr>
          </a:p>
          <a:p>
            <a:pPr marL="285750" indent="-285750" defTabSz="457200" fontAlgn="base">
              <a:spcBef>
                <a:spcPct val="20000"/>
              </a:spcBef>
              <a:spcAft>
                <a:spcPct val="0"/>
              </a:spcAft>
              <a:buFont typeface="Arial" panose="020B0604020202020204" pitchFamily="34" charset="0"/>
              <a:buChar char="–"/>
              <a:defRPr/>
            </a:pPr>
            <a:r>
              <a:rPr kumimoji="0" lang="en-US" altLang="zh-CN" sz="2800" b="1" i="0" u="sng"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Production Support Items</a:t>
            </a: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2800" b="0" i="1"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packaging materials, tapes, glues, etc.</a:t>
            </a:r>
            <a:endPar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endParaRPr>
          </a:p>
          <a:p>
            <a:pPr marL="285750" indent="-285750" defTabSz="457200" fontAlgn="base">
              <a:spcBef>
                <a:spcPct val="20000"/>
              </a:spcBef>
              <a:spcAft>
                <a:spcPct val="0"/>
              </a:spcAft>
              <a:buFont typeface="Arial" panose="020B0604020202020204" pitchFamily="34" charset="0"/>
              <a:buChar char="–"/>
              <a:defRPr/>
            </a:pPr>
            <a:r>
              <a:rPr kumimoji="0" lang="en-US" altLang="zh-CN" sz="2800" b="1" i="0" u="sng"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Services:</a:t>
            </a: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2800" b="0" i="1"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payroll services, lawn care, snow removal, design, construction</a:t>
            </a:r>
            <a:endPar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endParaRPr>
          </a:p>
          <a:p>
            <a:pPr marL="285750" indent="-285750" defTabSz="457200" fontAlgn="base">
              <a:spcBef>
                <a:spcPct val="20000"/>
              </a:spcBef>
              <a:spcAft>
                <a:spcPct val="0"/>
              </a:spcAft>
              <a:buFont typeface="Arial" panose="020B0604020202020204" pitchFamily="34" charset="0"/>
              <a:buChar char="–"/>
              <a:defRPr/>
            </a:pPr>
            <a:r>
              <a:rPr kumimoji="0" lang="en-US" altLang="zh-CN" sz="2800" b="1" i="0" u="sng"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Capital Equipment</a:t>
            </a: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2800" b="0" i="1"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production machinery, new manufacturing facilities</a:t>
            </a:r>
            <a:endPar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endParaRPr>
          </a:p>
          <a:p>
            <a:pPr marL="285750" indent="-285750" defTabSz="457200" fontAlgn="base">
              <a:spcBef>
                <a:spcPct val="20000"/>
              </a:spcBef>
              <a:spcAft>
                <a:spcPct val="0"/>
              </a:spcAft>
              <a:buFont typeface="Arial" panose="020B0604020202020204" pitchFamily="34" charset="0"/>
              <a:buChar char="–"/>
              <a:defRPr/>
            </a:pPr>
            <a:r>
              <a:rPr kumimoji="0" lang="en-US" altLang="zh-CN" sz="2800" b="1" i="0" u="sng"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Transportation and Third Party Purchasing</a:t>
            </a: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2800" b="0" i="1"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logistics services, management of  inbound and outbound materials.</a:t>
            </a:r>
            <a:endPar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endParaRPr>
          </a:p>
          <a:p>
            <a:pPr marL="742950" marR="0" lvl="1" indent="-285750" algn="l" defTabSz="4572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endParaRPr>
          </a:p>
        </p:txBody>
      </p:sp>
      <p:sp>
        <p:nvSpPr>
          <p:cNvPr id="2" name="TextBox 1">
            <a:extLst>
              <a:ext uri="{FF2B5EF4-FFF2-40B4-BE49-F238E27FC236}">
                <a16:creationId xmlns:a16="http://schemas.microsoft.com/office/drawing/2014/main" id="{5903C3C3-518C-E8C8-989C-9A3BE3D6F86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latin typeface="Times New Roman" panose="02020603050405020304" pitchFamily="18" charset="0"/>
                <a:cs typeface="Times New Roman" panose="02020603050405020304" pitchFamily="18" charset="0"/>
              </a:rPr>
              <a:t>www.midocean.km</a:t>
            </a:r>
          </a:p>
        </p:txBody>
      </p:sp>
      <p:pic>
        <p:nvPicPr>
          <p:cNvPr id="5" name="Graphic 21">
            <a:extLst>
              <a:ext uri="{FF2B5EF4-FFF2-40B4-BE49-F238E27FC236}">
                <a16:creationId xmlns:a16="http://schemas.microsoft.com/office/drawing/2014/main" id="{92F6D582-DB5A-8252-1C1E-4881C09F701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79464F2E-00CF-FD6D-5AD5-C140C2C6532B}"/>
              </a:ext>
            </a:extLst>
          </p:cNvPr>
          <p:cNvSpPr/>
          <p:nvPr/>
        </p:nvSpPr>
        <p:spPr>
          <a:xfrm>
            <a:off x="4109053" y="335854"/>
            <a:ext cx="4673652" cy="584775"/>
          </a:xfrm>
          <a:prstGeom prst="rect">
            <a:avLst/>
          </a:prstGeom>
        </p:spPr>
        <p:txBody>
          <a:bodyPr wrap="none">
            <a:spAutoFit/>
          </a:bodyPr>
          <a:lstStyle/>
          <a:p>
            <a:pPr lvl="0" algn="ctr"/>
            <a:r>
              <a:rPr lang="en-US" sz="3200" b="1" dirty="0">
                <a:solidFill>
                  <a:srgbClr val="00B0F0"/>
                </a:solidFill>
                <a:latin typeface="Times New Roman" panose="02020603050405020304" pitchFamily="18" charset="0"/>
                <a:ea typeface="Times New Roman"/>
                <a:cs typeface="Times New Roman" panose="02020603050405020304" pitchFamily="18" charset="0"/>
                <a:sym typeface="Times New Roman"/>
              </a:rPr>
              <a:t>Types of Purchased Items</a:t>
            </a:r>
          </a:p>
        </p:txBody>
      </p:sp>
      <p:sp>
        <p:nvSpPr>
          <p:cNvPr id="4" name="Slide Number Placeholder 3">
            <a:extLst>
              <a:ext uri="{FF2B5EF4-FFF2-40B4-BE49-F238E27FC236}">
                <a16:creationId xmlns:a16="http://schemas.microsoft.com/office/drawing/2014/main" id="{2E768881-E8B7-FC4F-E513-5CA51ADFAB87}"/>
              </a:ext>
            </a:extLst>
          </p:cNvPr>
          <p:cNvSpPr>
            <a:spLocks noGrp="1"/>
          </p:cNvSpPr>
          <p:nvPr>
            <p:ph type="sldNum" sz="quarter" idx="12"/>
          </p:nvPr>
        </p:nvSpPr>
        <p:spPr/>
        <p:txBody>
          <a:bodyPr/>
          <a:lstStyle/>
          <a:p>
            <a:fld id="{F7542ADD-394E-41F3-B704-951748884AEE}" type="slidenum">
              <a:rPr lang="en-US" smtClean="0">
                <a:latin typeface="Times New Roman" panose="02020603050405020304" pitchFamily="18" charset="0"/>
                <a:cs typeface="Times New Roman" panose="02020603050405020304" pitchFamily="18" charset="0"/>
              </a:rPr>
              <a:t>23</a:t>
            </a:fld>
            <a:endParaRPr lang="en-US">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38573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B51584-7676-2C31-FF01-77EA1394330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71E9F5D0-7D29-C7C2-67D3-9677849C0D68}"/>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6929558-AC43-A9D7-2E57-9ECEEF1DC756}"/>
              </a:ext>
            </a:extLst>
          </p:cNvPr>
          <p:cNvSpPr/>
          <p:nvPr/>
        </p:nvSpPr>
        <p:spPr>
          <a:xfrm>
            <a:off x="386081" y="1463040"/>
            <a:ext cx="11494744" cy="46060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zh-CN" sz="2800" b="1"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Objective 1</a:t>
            </a: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2800" b="1" i="0" u="none" strike="noStrike" kern="1200" cap="none" spc="0" normalizeH="0" baseline="0" noProof="0" dirty="0">
                <a:ln>
                  <a:noFill/>
                </a:ln>
                <a:solidFill>
                  <a:srgbClr val="00B0F0"/>
                </a:solidFill>
                <a:effectLst/>
                <a:uLnTx/>
                <a:uFillTx/>
                <a:latin typeface="Times New Roman" panose="02020603050405020304" pitchFamily="18" charset="0"/>
                <a:ea typeface="SimSun" panose="02010600030101010101" pitchFamily="2" charset="-122"/>
                <a:cs typeface="Times New Roman" panose="02020603050405020304" pitchFamily="18" charset="0"/>
              </a:rPr>
              <a:t>Support Operational Requirements</a:t>
            </a:r>
          </a:p>
          <a:p>
            <a:pPr marL="742950" marR="0" lvl="1" indent="-285750" algn="l" defTabSz="4572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Uninterrupted flow of high-quality material.</a:t>
            </a:r>
          </a:p>
          <a:p>
            <a:pPr marL="342900" marR="0" lvl="0" indent="-342900" algn="l" defTabSz="4572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zh-CN" sz="2800" b="1"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Objective 2</a:t>
            </a: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2800" b="1" i="0" u="none" strike="noStrike" kern="1200" cap="none" spc="0" normalizeH="0" baseline="0" noProof="0" dirty="0">
                <a:ln>
                  <a:noFill/>
                </a:ln>
                <a:solidFill>
                  <a:srgbClr val="00B0F0"/>
                </a:solidFill>
                <a:effectLst/>
                <a:uLnTx/>
                <a:uFillTx/>
                <a:latin typeface="Times New Roman" panose="02020603050405020304" pitchFamily="18" charset="0"/>
                <a:ea typeface="SimSun" panose="02010600030101010101" pitchFamily="2" charset="-122"/>
                <a:cs typeface="Times New Roman" panose="02020603050405020304" pitchFamily="18" charset="0"/>
              </a:rPr>
              <a:t>Manage the Purchasing Process Efficiently and Effectively</a:t>
            </a:r>
          </a:p>
          <a:p>
            <a:pPr marL="742950" marR="0" lvl="1" indent="-285750" algn="l" defTabSz="4572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Limited resources necessitate best use of resources.</a:t>
            </a:r>
          </a:p>
          <a:p>
            <a:pPr marL="342900" marR="0" lvl="0" indent="-342900" algn="l" defTabSz="4572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zh-CN" sz="2800" b="1"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Objective 3</a:t>
            </a: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2800" b="1" i="0" u="none" strike="noStrike" kern="1200" cap="none" spc="0" normalizeH="0" baseline="0" noProof="0" dirty="0">
                <a:ln>
                  <a:noFill/>
                </a:ln>
                <a:solidFill>
                  <a:srgbClr val="00B0F0"/>
                </a:solidFill>
                <a:effectLst/>
                <a:uLnTx/>
                <a:uFillTx/>
                <a:latin typeface="Times New Roman" panose="02020603050405020304" pitchFamily="18" charset="0"/>
                <a:ea typeface="SimSun" panose="02010600030101010101" pitchFamily="2" charset="-122"/>
                <a:cs typeface="Times New Roman" panose="02020603050405020304" pitchFamily="18" charset="0"/>
              </a:rPr>
              <a:t>Supply Base Management</a:t>
            </a:r>
          </a:p>
          <a:p>
            <a:pPr marL="742950" marR="0" lvl="1" indent="-285750" algn="l" defTabSz="4572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Develop reliable, high-quality sources of supply.</a:t>
            </a: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ea typeface="ヒラギノ角ゴ Pro W3"/>
              <a:cs typeface="Times New Roman" panose="02020603050405020304" pitchFamily="18" charset="0"/>
            </a:endParaRPr>
          </a:p>
        </p:txBody>
      </p:sp>
      <p:sp>
        <p:nvSpPr>
          <p:cNvPr id="2" name="TextBox 1">
            <a:extLst>
              <a:ext uri="{FF2B5EF4-FFF2-40B4-BE49-F238E27FC236}">
                <a16:creationId xmlns:a16="http://schemas.microsoft.com/office/drawing/2014/main" id="{86F66DE4-7D53-6E35-19B2-D08CCA9560B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DD8242E1-EC87-647F-E6B7-F0BCF630DF2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D6563EE2-7D5F-47B6-42D7-2AF0FEA8A7F9}"/>
              </a:ext>
            </a:extLst>
          </p:cNvPr>
          <p:cNvSpPr/>
          <p:nvPr/>
        </p:nvSpPr>
        <p:spPr>
          <a:xfrm>
            <a:off x="4391182" y="335854"/>
            <a:ext cx="410939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Purchasing Objectives</a:t>
            </a:r>
          </a:p>
        </p:txBody>
      </p:sp>
      <p:sp>
        <p:nvSpPr>
          <p:cNvPr id="4" name="Slide Number Placeholder 3">
            <a:extLst>
              <a:ext uri="{FF2B5EF4-FFF2-40B4-BE49-F238E27FC236}">
                <a16:creationId xmlns:a16="http://schemas.microsoft.com/office/drawing/2014/main" id="{92277B13-5F54-CA9B-4996-46F7CF103D8A}"/>
              </a:ext>
            </a:extLst>
          </p:cNvPr>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12689873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B2066D-C706-7170-0A9C-FC096540B950}"/>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FEEB523D-EDB6-B58E-6D60-0E4DBF03E123}"/>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EE44CCE-64D9-874B-DF64-30A50BB8C505}"/>
              </a:ext>
            </a:extLst>
          </p:cNvPr>
          <p:cNvSpPr/>
          <p:nvPr/>
        </p:nvSpPr>
        <p:spPr>
          <a:xfrm>
            <a:off x="180430" y="1463040"/>
            <a:ext cx="11879489" cy="46060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endParaRPr>
          </a:p>
          <a:p>
            <a:pPr marL="342900" marR="0" lvl="0" indent="-342900" algn="l" defTabSz="4572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zh-CN" sz="2800" b="1"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Objective 4:</a:t>
            </a: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2800" b="1" i="0" u="none" strike="noStrike" kern="1200" cap="none" spc="0" normalizeH="0" baseline="0" noProof="0" dirty="0">
                <a:ln>
                  <a:noFill/>
                </a:ln>
                <a:solidFill>
                  <a:srgbClr val="00B0F0"/>
                </a:solidFill>
                <a:effectLst/>
                <a:uLnTx/>
                <a:uFillTx/>
                <a:latin typeface="Times New Roman" panose="02020603050405020304" pitchFamily="18" charset="0"/>
                <a:ea typeface="SimSun" panose="02010600030101010101" pitchFamily="2" charset="-122"/>
                <a:cs typeface="Times New Roman" panose="02020603050405020304" pitchFamily="18" charset="0"/>
              </a:rPr>
              <a:t>Develop Strong Relationships with Other Functional Groups</a:t>
            </a:r>
          </a:p>
          <a:p>
            <a:pPr marL="742950" marR="0" lvl="1" indent="-285750" algn="l" defTabSz="4572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Strong cross-functional relationships must exist internally.</a:t>
            </a:r>
          </a:p>
          <a:p>
            <a:pPr marL="342900" marR="0" lvl="0" indent="-342900" algn="l" defTabSz="4572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zh-CN" sz="2800" b="1"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Objective 5</a:t>
            </a: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2800" b="1" i="0" u="none" strike="noStrike" kern="1200" cap="none" spc="0" normalizeH="0" baseline="0" noProof="0" dirty="0">
                <a:ln>
                  <a:noFill/>
                </a:ln>
                <a:solidFill>
                  <a:srgbClr val="00B0F0"/>
                </a:solidFill>
                <a:effectLst/>
                <a:uLnTx/>
                <a:uFillTx/>
                <a:latin typeface="Times New Roman" panose="02020603050405020304" pitchFamily="18" charset="0"/>
                <a:ea typeface="SimSun" panose="02010600030101010101" pitchFamily="2" charset="-122"/>
                <a:cs typeface="Times New Roman" panose="02020603050405020304" pitchFamily="18" charset="0"/>
              </a:rPr>
              <a:t>Support Organizational Goals and Objectives.</a:t>
            </a:r>
          </a:p>
          <a:p>
            <a:pPr marL="742950" marR="0" lvl="1" indent="-285750" algn="l" defTabSz="4572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Purchasing must follow organizational directives.</a:t>
            </a:r>
          </a:p>
          <a:p>
            <a:pPr marL="342900" marR="0" lvl="0" indent="-342900" algn="l" defTabSz="4572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zh-CN" sz="2800" b="1"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Objective 6</a:t>
            </a: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2800" b="1" i="0" u="none" strike="noStrike" kern="1200" cap="none" spc="0" normalizeH="0" baseline="0" noProof="0" dirty="0">
                <a:ln>
                  <a:noFill/>
                </a:ln>
                <a:solidFill>
                  <a:srgbClr val="00B0F0"/>
                </a:solidFill>
                <a:effectLst/>
                <a:uLnTx/>
                <a:uFillTx/>
                <a:latin typeface="Times New Roman" panose="02020603050405020304" pitchFamily="18" charset="0"/>
                <a:ea typeface="SimSun" panose="02010600030101010101" pitchFamily="2" charset="-122"/>
                <a:cs typeface="Times New Roman" panose="02020603050405020304" pitchFamily="18" charset="0"/>
              </a:rPr>
              <a:t>Develop Integrated Purchasing Strategies That Support Organizational Strategies.</a:t>
            </a:r>
          </a:p>
          <a:p>
            <a:pPr marL="742950" marR="0" lvl="1" indent="-285750" algn="l" defTabSz="4572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Purchasing’s goals must be aligned with company’s goals</a:t>
            </a:r>
          </a:p>
          <a:p>
            <a:pPr marL="742950" marR="0" lvl="1" indent="-285750" algn="l" defTabSz="457200" rtl="0" eaLnBrk="1" fontAlgn="base" latinLnBrk="0" hangingPunct="1">
              <a:lnSpc>
                <a:spcPct val="90000"/>
              </a:lnSpc>
              <a:spcBef>
                <a:spcPct val="20000"/>
              </a:spcBef>
              <a:spcAft>
                <a:spcPct val="0"/>
              </a:spcAft>
              <a:buClrTx/>
              <a:buSzTx/>
              <a:buFontTx/>
              <a:buNone/>
              <a:tabLst/>
              <a:defRPr/>
            </a:pPr>
            <a:endPar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endParaRPr>
          </a:p>
          <a:p>
            <a:pPr marL="742950" marR="0" lvl="1" indent="-285750" algn="l" defTabSz="457200" rtl="0" eaLnBrk="1" fontAlgn="base" latinLnBrk="0" hangingPunct="1">
              <a:lnSpc>
                <a:spcPct val="100000"/>
              </a:lnSpc>
              <a:spcBef>
                <a:spcPct val="20000"/>
              </a:spcBef>
              <a:spcAft>
                <a:spcPct val="0"/>
              </a:spcAft>
              <a:buClrTx/>
              <a:buSzTx/>
              <a:buFontTx/>
              <a:buNone/>
              <a:tabLst/>
              <a:defRPr/>
            </a:pP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 </a:t>
            </a:r>
          </a:p>
        </p:txBody>
      </p:sp>
      <p:sp>
        <p:nvSpPr>
          <p:cNvPr id="2" name="TextBox 1">
            <a:extLst>
              <a:ext uri="{FF2B5EF4-FFF2-40B4-BE49-F238E27FC236}">
                <a16:creationId xmlns:a16="http://schemas.microsoft.com/office/drawing/2014/main" id="{A14DB9D2-F62E-CA91-B833-EC868A3293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CCC1F94D-13B9-C9F6-9319-97B0FFBC1D2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91B4F245-429E-36AC-58FC-DF3AA379F75D}"/>
              </a:ext>
            </a:extLst>
          </p:cNvPr>
          <p:cNvSpPr/>
          <p:nvPr/>
        </p:nvSpPr>
        <p:spPr>
          <a:xfrm>
            <a:off x="4391182" y="335854"/>
            <a:ext cx="410939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Purchasing Objectives</a:t>
            </a:r>
          </a:p>
        </p:txBody>
      </p:sp>
      <p:sp>
        <p:nvSpPr>
          <p:cNvPr id="4" name="Slide Number Placeholder 3">
            <a:extLst>
              <a:ext uri="{FF2B5EF4-FFF2-40B4-BE49-F238E27FC236}">
                <a16:creationId xmlns:a16="http://schemas.microsoft.com/office/drawing/2014/main" id="{04CC627F-DBE7-2F83-C964-1026AA52E635}"/>
              </a:ext>
            </a:extLst>
          </p:cNvPr>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34702862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0B757-750E-260F-C550-4FD7E32B6FCB}"/>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38626B14-5185-EAB6-70ED-A5710DFAB25F}"/>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3A91CECE-E41A-2DE3-CD34-0A9A176260D1}"/>
              </a:ext>
            </a:extLst>
          </p:cNvPr>
          <p:cNvSpPr>
            <a:spLocks noGrp="1"/>
          </p:cNvSpPr>
          <p:nvPr>
            <p:ph type="sldNum" sz="quarter" idx="12"/>
          </p:nvPr>
        </p:nvSpPr>
        <p:spPr/>
        <p:txBody>
          <a:bodyPr/>
          <a:lstStyle/>
          <a:p>
            <a:fld id="{F7542ADD-394E-41F3-B704-951748884AEE}" type="slidenum">
              <a:rPr lang="en-US" smtClean="0"/>
              <a:t>26</a:t>
            </a:fld>
            <a:endParaRPr lang="en-US"/>
          </a:p>
        </p:txBody>
      </p:sp>
      <p:pic>
        <p:nvPicPr>
          <p:cNvPr id="5" name="Picture 4">
            <a:extLst>
              <a:ext uri="{FF2B5EF4-FFF2-40B4-BE49-F238E27FC236}">
                <a16:creationId xmlns:a16="http://schemas.microsoft.com/office/drawing/2014/main" id="{4D08EC6E-82EC-BB47-9B40-8E5543433D45}"/>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20610967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05580A7-8A21-B0BE-F3C2-073F81CC4CA9}"/>
              </a:ext>
            </a:extLst>
          </p:cNvPr>
          <p:cNvSpPr>
            <a:spLocks noGrp="1"/>
          </p:cNvSpPr>
          <p:nvPr>
            <p:ph type="title"/>
          </p:nvPr>
        </p:nvSpPr>
        <p:spPr>
          <a:xfrm>
            <a:off x="2141946" y="-17611"/>
            <a:ext cx="9144000" cy="1143000"/>
          </a:xfrm>
          <a:solidFill>
            <a:schemeClr val="accent5"/>
          </a:solidFill>
        </p:spPr>
        <p:style>
          <a:lnRef idx="2">
            <a:schemeClr val="accent1"/>
          </a:lnRef>
          <a:fillRef idx="1">
            <a:schemeClr val="lt1"/>
          </a:fillRef>
          <a:effectRef idx="0">
            <a:schemeClr val="accent1"/>
          </a:effectRef>
          <a:fontRef idx="minor">
            <a:schemeClr val="dk1"/>
          </a:fontRef>
        </p:style>
        <p:txBody>
          <a:bodyPr>
            <a:noAutofit/>
          </a:bodyPr>
          <a:lstStyle/>
          <a:p>
            <a:pPr algn="ctr" eaLnBrk="1" hangingPunct="1">
              <a:defRPr/>
            </a:pPr>
            <a:br>
              <a:rPr lang="en-US" sz="2400" dirty="0">
                <a:solidFill>
                  <a:schemeClr val="bg1"/>
                </a:solidFill>
                <a:latin typeface="Arial Black" pitchFamily="34" charset="0"/>
              </a:rPr>
            </a:br>
            <a:r>
              <a:rPr lang="en-US" sz="2400" dirty="0">
                <a:solidFill>
                  <a:schemeClr val="bg1"/>
                </a:solidFill>
                <a:latin typeface="Arial Black" pitchFamily="34" charset="0"/>
              </a:rPr>
              <a:t>Example of a traditional purchasing process.</a:t>
            </a:r>
            <a:r>
              <a:rPr lang="ar-EG" sz="2800" b="1" dirty="0">
                <a:solidFill>
                  <a:schemeClr val="bg1"/>
                </a:solidFill>
                <a:latin typeface="Arial Black" pitchFamily="34" charset="0"/>
              </a:rPr>
              <a:t> </a:t>
            </a:r>
            <a:br>
              <a:rPr lang="ar-EG" sz="2800" b="1" dirty="0">
                <a:solidFill>
                  <a:schemeClr val="bg1"/>
                </a:solidFill>
                <a:latin typeface="Arial Black" pitchFamily="34" charset="0"/>
              </a:rPr>
            </a:br>
            <a:r>
              <a:rPr lang="ar-EG" sz="2400" b="1" dirty="0">
                <a:solidFill>
                  <a:schemeClr val="bg1"/>
                </a:solidFill>
                <a:latin typeface="Arial Black" pitchFamily="34" charset="0"/>
              </a:rPr>
              <a:t> </a:t>
            </a:r>
            <a:br>
              <a:rPr lang="en-US" sz="2400" dirty="0">
                <a:solidFill>
                  <a:schemeClr val="bg1"/>
                </a:solidFill>
                <a:latin typeface="Arial Black" pitchFamily="34" charset="0"/>
              </a:rPr>
            </a:br>
            <a:endParaRPr lang="en-US" sz="2400" dirty="0">
              <a:solidFill>
                <a:schemeClr val="bg1"/>
              </a:solidFill>
              <a:latin typeface="Arial Black" pitchFamily="34" charset="0"/>
            </a:endParaRPr>
          </a:p>
        </p:txBody>
      </p:sp>
      <p:graphicFrame>
        <p:nvGraphicFramePr>
          <p:cNvPr id="4" name="Content Placeholder 3">
            <a:extLst>
              <a:ext uri="{FF2B5EF4-FFF2-40B4-BE49-F238E27FC236}">
                <a16:creationId xmlns:a16="http://schemas.microsoft.com/office/drawing/2014/main" id="{7C3197BD-63AE-B815-D89E-0C52A7990FDD}"/>
              </a:ext>
            </a:extLst>
          </p:cNvPr>
          <p:cNvGraphicFramePr>
            <a:graphicFrameLocks noGrp="1"/>
          </p:cNvGraphicFramePr>
          <p:nvPr>
            <p:ph idx="1"/>
            <p:extLst>
              <p:ext uri="{D42A27DB-BD31-4B8C-83A1-F6EECF244321}">
                <p14:modId xmlns:p14="http://schemas.microsoft.com/office/powerpoint/2010/main" val="2952027148"/>
              </p:ext>
            </p:extLst>
          </p:nvPr>
        </p:nvGraphicFramePr>
        <p:xfrm>
          <a:off x="2141946" y="894080"/>
          <a:ext cx="9144000" cy="55981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Rectangle: Rounded Corners 1">
            <a:extLst>
              <a:ext uri="{FF2B5EF4-FFF2-40B4-BE49-F238E27FC236}">
                <a16:creationId xmlns:a16="http://schemas.microsoft.com/office/drawing/2014/main" id="{CD287CFF-B5EF-A63E-460F-41649EECF8BC}"/>
              </a:ext>
            </a:extLst>
          </p:cNvPr>
          <p:cNvSpPr/>
          <p:nvPr/>
        </p:nvSpPr>
        <p:spPr>
          <a:xfrm>
            <a:off x="11326586" y="1058732"/>
            <a:ext cx="23007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70858277-6BA3-8C6D-3271-B9825BB0D24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17611"/>
            <a:ext cx="2225040" cy="1076343"/>
          </a:xfrm>
          <a:prstGeom prst="rect">
            <a:avLst/>
          </a:prstGeom>
        </p:spPr>
      </p:pic>
      <p:sp>
        <p:nvSpPr>
          <p:cNvPr id="6" name="TextBox 5">
            <a:extLst>
              <a:ext uri="{FF2B5EF4-FFF2-40B4-BE49-F238E27FC236}">
                <a16:creationId xmlns:a16="http://schemas.microsoft.com/office/drawing/2014/main" id="{7ED29059-6749-F8F7-4191-5E1D2506674A}"/>
              </a:ext>
            </a:extLst>
          </p:cNvPr>
          <p:cNvSpPr txBox="1"/>
          <p:nvPr/>
        </p:nvSpPr>
        <p:spPr>
          <a:xfrm>
            <a:off x="9594306" y="6457890"/>
            <a:ext cx="2616200" cy="400110"/>
          </a:xfrm>
          <a:prstGeom prst="rect">
            <a:avLst/>
          </a:prstGeom>
          <a:noFill/>
        </p:spPr>
        <p:txBody>
          <a:bodyPr wrap="square" rtlCol="0">
            <a:spAutoFit/>
          </a:bodyPr>
          <a:lstStyle/>
          <a:p>
            <a:pPr algn="ctr"/>
            <a:r>
              <a:rPr lang="en-US" sz="2000" b="1" dirty="0"/>
              <a:t>www.midocean.km</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ABFF47-8285-D50C-37D9-BD643A80635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B2455B-4335-9767-AAB9-9E9FC515A777}"/>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2ED37B6-B5C7-200F-DBD1-135FC8C4D62F}"/>
              </a:ext>
            </a:extLst>
          </p:cNvPr>
          <p:cNvSpPr/>
          <p:nvPr/>
        </p:nvSpPr>
        <p:spPr>
          <a:xfrm>
            <a:off x="609600" y="1712686"/>
            <a:ext cx="10932160" cy="435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r>
              <a:rPr kumimoji="0" lang="en-US" altLang="en-US" sz="28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Elements of supply uncertainty:</a:t>
            </a:r>
          </a:p>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endParaRPr kumimoji="0" lang="en-US" altLang="en-US" sz="28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endParaRP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Lead time to supply.</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Quantity supplied.</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Quality of supply.</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Data accuracy on products supplied and prices.</a:t>
            </a:r>
          </a:p>
        </p:txBody>
      </p:sp>
      <p:sp>
        <p:nvSpPr>
          <p:cNvPr id="2" name="TextBox 1">
            <a:extLst>
              <a:ext uri="{FF2B5EF4-FFF2-40B4-BE49-F238E27FC236}">
                <a16:creationId xmlns:a16="http://schemas.microsoft.com/office/drawing/2014/main" id="{41E28416-0A7A-39E9-B6BD-2A81F642483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BF26F532-2832-9A3C-480E-36C60C158EE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8F0DE88E-B0C2-024A-7E75-A3A4A3F3B869}"/>
              </a:ext>
            </a:extLst>
          </p:cNvPr>
          <p:cNvSpPr/>
          <p:nvPr/>
        </p:nvSpPr>
        <p:spPr>
          <a:xfrm>
            <a:off x="4639134" y="335854"/>
            <a:ext cx="3613490"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Supply Uncertainty</a:t>
            </a:r>
          </a:p>
        </p:txBody>
      </p:sp>
      <p:sp>
        <p:nvSpPr>
          <p:cNvPr id="4" name="Slide Number Placeholder 3">
            <a:extLst>
              <a:ext uri="{FF2B5EF4-FFF2-40B4-BE49-F238E27FC236}">
                <a16:creationId xmlns:a16="http://schemas.microsoft.com/office/drawing/2014/main" id="{B725B877-1A34-C4B2-EB06-0A3A7D9FF9DA}"/>
              </a:ext>
            </a:extLst>
          </p:cNvPr>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12606921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D35080-396A-66B3-A5FD-587874FFA44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BA868E82-FD34-856F-03D8-ED25669A8054}"/>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704C901-86E6-9F31-29A2-3BE71031F39B}"/>
              </a:ext>
            </a:extLst>
          </p:cNvPr>
          <p:cNvSpPr/>
          <p:nvPr/>
        </p:nvSpPr>
        <p:spPr>
          <a:xfrm>
            <a:off x="180431" y="1615962"/>
            <a:ext cx="11805919" cy="4510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00050" marR="0" lvl="1" indent="0" algn="l" defTabSz="914400" rtl="0" eaLnBrk="0" fontAlgn="base" latinLnBrk="0" hangingPunct="0">
              <a:lnSpc>
                <a:spcPct val="100000"/>
              </a:lnSpc>
              <a:spcBef>
                <a:spcPct val="20000"/>
              </a:spcBef>
              <a:spcAft>
                <a:spcPct val="0"/>
              </a:spcAft>
              <a:buClr>
                <a:srgbClr val="B2B2B2"/>
              </a:buClr>
              <a:buSzPct val="100000"/>
              <a:buFontTx/>
              <a:buNone/>
              <a:tabLst/>
              <a:defRPr/>
            </a:pPr>
            <a:r>
              <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In selecting a supplier, a number of factors must be analyzed:</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sz="2800"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Price</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sz="2800"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Quality</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sz="2800"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Reliability</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sz="2800"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Credit terms</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sz="2800"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Shipping costs.</a:t>
            </a:r>
          </a:p>
          <a:p>
            <a:pPr marL="400050" marR="0" lvl="1" indent="0" algn="l" defTabSz="914400" rtl="0" eaLnBrk="0" fontAlgn="base" latinLnBrk="0" hangingPunct="0">
              <a:lnSpc>
                <a:spcPct val="100000"/>
              </a:lnSpc>
              <a:spcBef>
                <a:spcPct val="20000"/>
              </a:spcBef>
              <a:spcAft>
                <a:spcPct val="0"/>
              </a:spcAft>
              <a:buClr>
                <a:srgbClr val="B2B2B2"/>
              </a:buClr>
              <a:buSzPct val="100000"/>
              <a:buFontTx/>
              <a:buNone/>
              <a:tabLst/>
              <a:defRPr/>
            </a:pPr>
            <a:r>
              <a:rPr kumimoji="0" 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Look at the whole transaction cost of dealing with a supplier  (not just the cheapest price). </a:t>
            </a:r>
          </a:p>
        </p:txBody>
      </p:sp>
      <p:sp>
        <p:nvSpPr>
          <p:cNvPr id="2" name="TextBox 1">
            <a:extLst>
              <a:ext uri="{FF2B5EF4-FFF2-40B4-BE49-F238E27FC236}">
                <a16:creationId xmlns:a16="http://schemas.microsoft.com/office/drawing/2014/main" id="{E36B38C9-4070-ED8E-0603-785F0102412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FC240DA8-FB7A-B689-BA3D-D2C9E3DB606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C058409-69F7-4DC0-7E54-E61DD97C20E3}"/>
              </a:ext>
            </a:extLst>
          </p:cNvPr>
          <p:cNvSpPr/>
          <p:nvPr/>
        </p:nvSpPr>
        <p:spPr>
          <a:xfrm>
            <a:off x="4610281" y="335854"/>
            <a:ext cx="3671197"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Selecting a Supplier</a:t>
            </a:r>
          </a:p>
        </p:txBody>
      </p:sp>
      <p:sp>
        <p:nvSpPr>
          <p:cNvPr id="4" name="Slide Number Placeholder 3">
            <a:extLst>
              <a:ext uri="{FF2B5EF4-FFF2-40B4-BE49-F238E27FC236}">
                <a16:creationId xmlns:a16="http://schemas.microsoft.com/office/drawing/2014/main" id="{3C481474-B472-A5ED-156F-945AC2C52998}"/>
              </a:ext>
            </a:extLst>
          </p:cNvPr>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4192584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A1A434-73E7-5BA9-18F6-E776F68749F2}"/>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0C4B117B-E6CB-C3B0-352B-71D78131FBEC}"/>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8DF32E3-FA62-153D-B8A9-D77DB81045A7}"/>
              </a:ext>
            </a:extLst>
          </p:cNvPr>
          <p:cNvSpPr/>
          <p:nvPr/>
        </p:nvSpPr>
        <p:spPr>
          <a:xfrm>
            <a:off x="609600" y="1712686"/>
            <a:ext cx="10932160" cy="435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endParaRPr kumimoji="0" lang="en-US" altLang="en-US" sz="28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endParaRPr kumimoji="0" lang="en-US" altLang="en-US" sz="28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r>
              <a:rPr kumimoji="0" lang="en-US" altLang="en-US" sz="28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Positive trends in purchasing and procurement include</a:t>
            </a:r>
            <a:r>
              <a:rPr kumimoji="0" lang="en-US" altLang="en-US" sz="2800" b="0"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endParaRPr kumimoji="0" lang="en-US" altLang="en-US" sz="2800" b="0"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endParaRPr>
          </a:p>
          <a:p>
            <a:pPr marL="285750" indent="-285750" eaLnBrk="0" fontAlgn="base" hangingPunct="0">
              <a:spcBef>
                <a:spcPct val="20000"/>
              </a:spcBef>
              <a:spcAft>
                <a:spcPct val="0"/>
              </a:spcAft>
              <a:buClr>
                <a:srgbClr val="B2B2B2"/>
              </a:buClr>
              <a:buSzPct val="100000"/>
              <a:buFontTx/>
              <a:buChar char="•"/>
              <a:defRPr/>
            </a:pPr>
            <a:r>
              <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Reduced number of suppliers.</a:t>
            </a:r>
          </a:p>
          <a:p>
            <a:pPr marL="285750" indent="-285750" eaLnBrk="0" fontAlgn="base" hangingPunct="0">
              <a:spcBef>
                <a:spcPct val="20000"/>
              </a:spcBef>
              <a:spcAft>
                <a:spcPct val="0"/>
              </a:spcAft>
              <a:buClr>
                <a:srgbClr val="B2B2B2"/>
              </a:buClr>
              <a:buSzPct val="100000"/>
              <a:buFontTx/>
              <a:buChar char="•"/>
              <a:defRPr/>
            </a:pPr>
            <a:r>
              <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Long-term relationships with supplier.</a:t>
            </a:r>
          </a:p>
          <a:p>
            <a:pPr marL="285750" indent="-285750" eaLnBrk="0" fontAlgn="base" hangingPunct="0">
              <a:spcBef>
                <a:spcPct val="20000"/>
              </a:spcBef>
              <a:spcAft>
                <a:spcPct val="0"/>
              </a:spcAft>
              <a:buClr>
                <a:srgbClr val="B2B2B2"/>
              </a:buClr>
              <a:buSzPct val="100000"/>
              <a:buFontTx/>
              <a:buChar char="•"/>
              <a:defRPr/>
            </a:pPr>
            <a:r>
              <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Suppliers located close to customers for improved access.</a:t>
            </a:r>
          </a:p>
          <a:p>
            <a:pPr marL="285750" indent="-285750" eaLnBrk="0" fontAlgn="base" hangingPunct="0">
              <a:spcBef>
                <a:spcPct val="20000"/>
              </a:spcBef>
              <a:spcAft>
                <a:spcPct val="0"/>
              </a:spcAft>
              <a:buClr>
                <a:srgbClr val="B2B2B2"/>
              </a:buClr>
              <a:buSzPct val="100000"/>
              <a:buFontTx/>
              <a:buChar char="•"/>
              <a:defRPr/>
            </a:pPr>
            <a:r>
              <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Integrated information infrastructure: EDI, electronic catalogs.</a:t>
            </a:r>
          </a:p>
          <a:p>
            <a:pPr marL="285750" indent="-285750" eaLnBrk="0" fontAlgn="base" hangingPunct="0">
              <a:spcBef>
                <a:spcPct val="20000"/>
              </a:spcBef>
              <a:spcAft>
                <a:spcPct val="0"/>
              </a:spcAft>
              <a:buClr>
                <a:srgbClr val="B2B2B2"/>
              </a:buClr>
              <a:buSzPct val="100000"/>
              <a:buFontTx/>
              <a:buChar char="•"/>
              <a:defRPr/>
            </a:pPr>
            <a:r>
              <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Suppliers considered to be an essential part of the business</a:t>
            </a:r>
          </a:p>
          <a:p>
            <a:pPr marL="285750" indent="-285750" eaLnBrk="0" fontAlgn="base" hangingPunct="0">
              <a:spcBef>
                <a:spcPct val="20000"/>
              </a:spcBef>
              <a:spcAft>
                <a:spcPct val="0"/>
              </a:spcAft>
              <a:buClr>
                <a:srgbClr val="B2B2B2"/>
              </a:buClr>
              <a:buSzPct val="100000"/>
              <a:buFontTx/>
              <a:buChar char="•"/>
              <a:defRPr/>
            </a:pPr>
            <a:r>
              <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Suppliers involved in future product development programs.</a:t>
            </a:r>
          </a:p>
          <a:p>
            <a:pPr marL="285750" indent="-285750" eaLnBrk="0" fontAlgn="base" hangingPunct="0">
              <a:spcBef>
                <a:spcPct val="20000"/>
              </a:spcBef>
              <a:spcAft>
                <a:spcPct val="0"/>
              </a:spcAft>
              <a:buClr>
                <a:srgbClr val="B2B2B2"/>
              </a:buClr>
              <a:buSzPct val="100000"/>
              <a:buFontTx/>
              <a:buChar char="•"/>
              <a:defRPr/>
            </a:pPr>
            <a:endPar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endParaRPr kumimoji="0" lang="en-US" altLang="en-US" sz="28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DECB022-812F-3750-5CF9-376E09F845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40ED99AD-5CD0-3E51-AE6E-133D50BADBC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9BA1C9A2-847A-7185-7661-66AAD380A702}"/>
              </a:ext>
            </a:extLst>
          </p:cNvPr>
          <p:cNvSpPr/>
          <p:nvPr/>
        </p:nvSpPr>
        <p:spPr>
          <a:xfrm>
            <a:off x="4962364" y="335854"/>
            <a:ext cx="2967030"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Positive Trends </a:t>
            </a:r>
          </a:p>
        </p:txBody>
      </p:sp>
      <p:sp>
        <p:nvSpPr>
          <p:cNvPr id="4" name="Slide Number Placeholder 3">
            <a:extLst>
              <a:ext uri="{FF2B5EF4-FFF2-40B4-BE49-F238E27FC236}">
                <a16:creationId xmlns:a16="http://schemas.microsoft.com/office/drawing/2014/main" id="{7C125707-8D9E-C269-9CE3-F68BE11610D3}"/>
              </a:ext>
            </a:extLst>
          </p:cNvPr>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23437212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D0F23-3831-C3F7-95EC-9A3E54FA806A}"/>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B80F92B7-C2C7-6556-CFCB-C9AB3FA97DE0}"/>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799DFF2-EB19-6429-472A-BA7923D714A9}"/>
              </a:ext>
            </a:extLst>
          </p:cNvPr>
          <p:cNvSpPr/>
          <p:nvPr/>
        </p:nvSpPr>
        <p:spPr>
          <a:xfrm>
            <a:off x="609600" y="1422400"/>
            <a:ext cx="10932160" cy="4646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endParaRPr kumimoji="0" lang="en-US" altLang="en-US" sz="28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r>
              <a:rPr kumimoji="0" lang="en-US" altLang="en-US" sz="28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Key considerations in analyzing the purchasing process:</a:t>
            </a:r>
          </a:p>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endParaRPr kumimoji="0" lang="en-US" altLang="en-US" sz="28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endParaRP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Annual sales</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Annual purchases</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Number of suppliers</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Number of supplier alliances</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Total number of purchased products or parts</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Short and long-term cost-effective purchasing</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Efficient business management of the purchasing process.</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None/>
              <a:tabLst/>
              <a:defRPr/>
            </a:pPr>
            <a:endParaRPr kumimoji="0" lang="en-US" altLang="en-US" sz="28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7E3C3FA-E50F-2336-4FA9-5BE055E0704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5EEA1AA5-DE1B-5F6E-0F55-9E8588DF185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478CF639-E49C-6CF4-1313-26B1D3AF43D0}"/>
              </a:ext>
            </a:extLst>
          </p:cNvPr>
          <p:cNvSpPr/>
          <p:nvPr/>
        </p:nvSpPr>
        <p:spPr>
          <a:xfrm>
            <a:off x="4584441" y="335854"/>
            <a:ext cx="372287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Purchasing Analysis</a:t>
            </a:r>
          </a:p>
        </p:txBody>
      </p:sp>
      <p:sp>
        <p:nvSpPr>
          <p:cNvPr id="4" name="Slide Number Placeholder 3">
            <a:extLst>
              <a:ext uri="{FF2B5EF4-FFF2-40B4-BE49-F238E27FC236}">
                <a16:creationId xmlns:a16="http://schemas.microsoft.com/office/drawing/2014/main" id="{3221D491-F2D6-CFB4-0789-5EEECFC29587}"/>
              </a:ext>
            </a:extLst>
          </p:cNvPr>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24859414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91FE12-BA57-E1DE-9EF9-376A9958592A}"/>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776DF97E-BA39-8EEB-DC83-768CCDF3CD59}"/>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E83ED4C-A229-5A17-5818-A741FCA50DFE}"/>
              </a:ext>
            </a:extLst>
          </p:cNvPr>
          <p:cNvSpPr/>
          <p:nvPr/>
        </p:nvSpPr>
        <p:spPr>
          <a:xfrm>
            <a:off x="254001" y="1702526"/>
            <a:ext cx="11551919" cy="435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r>
              <a:rPr kumimoji="0" lang="en-US" altLang="en-US" sz="28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Analyze what the suppliers' requirements are for:</a:t>
            </a:r>
          </a:p>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endParaRPr kumimoji="0" lang="en-US" altLang="en-US" sz="28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endParaRPr>
          </a:p>
          <a:p>
            <a:pPr marL="285750" indent="-285750" eaLnBrk="0" fontAlgn="base" hangingPunct="0">
              <a:spcBef>
                <a:spcPct val="20000"/>
              </a:spcBef>
              <a:spcAft>
                <a:spcPct val="0"/>
              </a:spcAft>
              <a:buClr>
                <a:srgbClr val="B2B2B2"/>
              </a:buClr>
              <a:buSzPct val="100000"/>
              <a:buFontTx/>
              <a:buChar char="•"/>
              <a:defRPr/>
            </a:pPr>
            <a:r>
              <a:rPr kumimoji="0" lang="en-US" altLang="en-US" sz="26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Goods and services: lot sizes, packaging, delivery frequency, and responsiveness.</a:t>
            </a:r>
          </a:p>
          <a:p>
            <a:pPr marL="285750" indent="-285750" eaLnBrk="0" fontAlgn="base" hangingPunct="0">
              <a:spcBef>
                <a:spcPct val="20000"/>
              </a:spcBef>
              <a:spcAft>
                <a:spcPct val="0"/>
              </a:spcAft>
              <a:buClr>
                <a:srgbClr val="B2B2B2"/>
              </a:buClr>
              <a:buSzPct val="100000"/>
              <a:buFontTx/>
              <a:buChar char="•"/>
              <a:defRPr/>
            </a:pPr>
            <a:r>
              <a:rPr kumimoji="0" lang="en-US" altLang="en-US" sz="26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Information: how much and when?</a:t>
            </a:r>
          </a:p>
          <a:p>
            <a:pPr marL="285750" indent="-285750" eaLnBrk="0" fontAlgn="base" hangingPunct="0">
              <a:spcBef>
                <a:spcPct val="20000"/>
              </a:spcBef>
              <a:spcAft>
                <a:spcPct val="0"/>
              </a:spcAft>
              <a:buClr>
                <a:srgbClr val="B2B2B2"/>
              </a:buClr>
              <a:buSzPct val="100000"/>
              <a:buFontTx/>
              <a:buChar char="•"/>
              <a:defRPr/>
            </a:pPr>
            <a:r>
              <a:rPr kumimoji="0" lang="en-US" altLang="en-US" sz="26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financing arrangements and costs.</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None/>
              <a:tabLst/>
              <a:defRPr/>
            </a:pPr>
            <a:endParaRPr kumimoji="0" lang="en-US" altLang="en-US" sz="28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r>
              <a:rPr kumimoji="0" lang="en-US" altLang="en-US" sz="2800" b="0" i="1"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Compare your needs and abilities against these requirements.</a:t>
            </a:r>
          </a:p>
        </p:txBody>
      </p:sp>
      <p:sp>
        <p:nvSpPr>
          <p:cNvPr id="2" name="TextBox 1">
            <a:extLst>
              <a:ext uri="{FF2B5EF4-FFF2-40B4-BE49-F238E27FC236}">
                <a16:creationId xmlns:a16="http://schemas.microsoft.com/office/drawing/2014/main" id="{95A4CF61-D2D9-BFF3-42B6-37FA376297C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C1EC6AF5-02B9-3024-5E34-6A249EB7695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993896D-F9D1-743B-624E-A8FBB249A3AF}"/>
              </a:ext>
            </a:extLst>
          </p:cNvPr>
          <p:cNvSpPr/>
          <p:nvPr/>
        </p:nvSpPr>
        <p:spPr>
          <a:xfrm>
            <a:off x="4819624" y="294531"/>
            <a:ext cx="2236510"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Suggestions</a:t>
            </a:r>
          </a:p>
        </p:txBody>
      </p:sp>
      <p:sp>
        <p:nvSpPr>
          <p:cNvPr id="4" name="Slide Number Placeholder 3">
            <a:extLst>
              <a:ext uri="{FF2B5EF4-FFF2-40B4-BE49-F238E27FC236}">
                <a16:creationId xmlns:a16="http://schemas.microsoft.com/office/drawing/2014/main" id="{ABFD9215-E205-5B63-C662-63B68F8D2112}"/>
              </a:ext>
            </a:extLst>
          </p:cNvPr>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27227929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51C934-3199-7BEC-5876-70997CE01320}"/>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44C75B54-00EF-4545-4E32-A542181ECEA5}"/>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B6A8AFE-25A1-B1FC-7A3B-9443F8D393A8}"/>
              </a:ext>
            </a:extLst>
          </p:cNvPr>
          <p:cNvSpPr/>
          <p:nvPr/>
        </p:nvSpPr>
        <p:spPr>
          <a:xfrm>
            <a:off x="464911" y="1491139"/>
            <a:ext cx="11544210" cy="46060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zh-CN" sz="2800" b="1" i="0" u="none" strike="noStrike" kern="1200" cap="none" spc="0" normalizeH="0" baseline="0" noProof="0" dirty="0">
                <a:ln>
                  <a:noFill/>
                </a:ln>
                <a:solidFill>
                  <a:srgbClr val="00B0F0"/>
                </a:solidFill>
                <a:effectLst/>
                <a:uLnTx/>
                <a:uFillTx/>
                <a:latin typeface="Times New Roman" panose="02020603050405020304" pitchFamily="18" charset="0"/>
                <a:ea typeface="SimSun" panose="02010600030101010101" pitchFamily="2" charset="-122"/>
                <a:cs typeface="Times New Roman" panose="02020603050405020304" pitchFamily="18" charset="0"/>
              </a:rPr>
              <a:t>What decisions does Purchasing have legitimate authority to make?</a:t>
            </a:r>
          </a:p>
          <a:p>
            <a:pPr marL="342900" marR="0" lvl="0" indent="-342900" algn="l" defTabSz="457200" rtl="0" eaLnBrk="1" fontAlgn="base" latinLnBrk="0" hangingPunct="1">
              <a:lnSpc>
                <a:spcPct val="90000"/>
              </a:lnSpc>
              <a:spcBef>
                <a:spcPct val="20000"/>
              </a:spcBef>
              <a:spcAft>
                <a:spcPct val="0"/>
              </a:spcAft>
              <a:buClrTx/>
              <a:buSzTx/>
              <a:buFontTx/>
              <a:buNone/>
              <a:tabLst/>
              <a:defRPr/>
            </a:pPr>
            <a:endParaRPr kumimoji="0" lang="en-US" altLang="zh-CN" sz="2800" b="1" i="0" u="none" strike="noStrike" kern="1200" cap="none" spc="0" normalizeH="0" baseline="0" noProof="0" dirty="0">
              <a:ln>
                <a:noFill/>
              </a:ln>
              <a:solidFill>
                <a:srgbClr val="00B0F0"/>
              </a:solidFill>
              <a:effectLst/>
              <a:uLnTx/>
              <a:uFillTx/>
              <a:latin typeface="Times New Roman" panose="02020603050405020304" pitchFamily="18" charset="0"/>
              <a:ea typeface="SimSun" panose="02010600030101010101" pitchFamily="2" charset="-122"/>
              <a:cs typeface="Times New Roman" panose="02020603050405020304" pitchFamily="18" charset="0"/>
            </a:endParaRPr>
          </a:p>
          <a:p>
            <a:pPr marL="742950" marR="0" lvl="1" indent="-285750" algn="l" defTabSz="4572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Evaluate and Select Suppliers</a:t>
            </a:r>
          </a:p>
          <a:p>
            <a:pPr marL="742950" marR="0" lvl="1" indent="-285750" algn="l" defTabSz="4572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Negotiate with Suppliers</a:t>
            </a:r>
          </a:p>
          <a:p>
            <a:pPr marL="742950" marR="0" lvl="1" indent="-285750" algn="l" defTabSz="4572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Review Specifications</a:t>
            </a:r>
          </a:p>
          <a:p>
            <a:pPr marL="742950" marR="0" lvl="1" indent="-285750" algn="l" defTabSz="4572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Act as the Primary Contact with Suppliers</a:t>
            </a:r>
          </a:p>
          <a:p>
            <a:pPr marL="742950" marR="0" lvl="1" indent="-285750" algn="l" defTabSz="4572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Determine the Method of Awarding Purchase Orders and Contracts.</a:t>
            </a:r>
          </a:p>
          <a:p>
            <a:pPr marL="742950" marR="0" lvl="1" indent="-285750" algn="l" defTabSz="4572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Determine the appropriate Type of Contract.</a:t>
            </a:r>
          </a:p>
        </p:txBody>
      </p:sp>
      <p:sp>
        <p:nvSpPr>
          <p:cNvPr id="2" name="TextBox 1">
            <a:extLst>
              <a:ext uri="{FF2B5EF4-FFF2-40B4-BE49-F238E27FC236}">
                <a16:creationId xmlns:a16="http://schemas.microsoft.com/office/drawing/2014/main" id="{64B77692-4749-EA29-AE0A-7EC6D496CEF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FEA7DB6E-A79B-1AD9-2311-8EC4C2DF26C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82E6CAC-B501-06D6-D312-88D179341326}"/>
              </a:ext>
            </a:extLst>
          </p:cNvPr>
          <p:cNvSpPr/>
          <p:nvPr/>
        </p:nvSpPr>
        <p:spPr>
          <a:xfrm>
            <a:off x="3917206" y="335854"/>
            <a:ext cx="5057347"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Purchasing Span of Control</a:t>
            </a:r>
          </a:p>
        </p:txBody>
      </p:sp>
      <p:sp>
        <p:nvSpPr>
          <p:cNvPr id="4" name="Slide Number Placeholder 3">
            <a:extLst>
              <a:ext uri="{FF2B5EF4-FFF2-40B4-BE49-F238E27FC236}">
                <a16:creationId xmlns:a16="http://schemas.microsoft.com/office/drawing/2014/main" id="{246AD981-527F-553B-1477-A41F67CAC97F}"/>
              </a:ext>
            </a:extLst>
          </p:cNvPr>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6541524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B6698D-8DF4-13DB-983F-8A63DA50491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78EEB7D-5CD4-3841-CAE2-CFACA57D97C9}"/>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667E8582-2C39-B59D-EF11-00B1AD29B2C5}"/>
              </a:ext>
            </a:extLst>
          </p:cNvPr>
          <p:cNvSpPr>
            <a:spLocks noGrp="1"/>
          </p:cNvSpPr>
          <p:nvPr>
            <p:ph type="sldNum" sz="quarter" idx="12"/>
          </p:nvPr>
        </p:nvSpPr>
        <p:spPr/>
        <p:txBody>
          <a:bodyPr/>
          <a:lstStyle/>
          <a:p>
            <a:fld id="{F7542ADD-394E-41F3-B704-951748884AEE}" type="slidenum">
              <a:rPr lang="en-US" smtClean="0"/>
              <a:t>34</a:t>
            </a:fld>
            <a:endParaRPr lang="en-US"/>
          </a:p>
        </p:txBody>
      </p:sp>
      <p:pic>
        <p:nvPicPr>
          <p:cNvPr id="5" name="Picture 4">
            <a:extLst>
              <a:ext uri="{FF2B5EF4-FFF2-40B4-BE49-F238E27FC236}">
                <a16:creationId xmlns:a16="http://schemas.microsoft.com/office/drawing/2014/main" id="{101F227C-3416-E099-40DF-14A3290CD056}"/>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31401532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316D2-4D8B-E823-7B43-6670938CCDA8}"/>
              </a:ext>
            </a:extLst>
          </p:cNvPr>
          <p:cNvSpPr>
            <a:spLocks noGrp="1"/>
          </p:cNvSpPr>
          <p:nvPr>
            <p:ph type="title"/>
          </p:nvPr>
        </p:nvSpPr>
        <p:spPr/>
        <p:txBody>
          <a:bodyPr/>
          <a:lstStyle/>
          <a:p>
            <a:endParaRPr lang="en-US"/>
          </a:p>
        </p:txBody>
      </p:sp>
      <p:sp>
        <p:nvSpPr>
          <p:cNvPr id="3" name="Slide Number Placeholder 2">
            <a:extLst>
              <a:ext uri="{FF2B5EF4-FFF2-40B4-BE49-F238E27FC236}">
                <a16:creationId xmlns:a16="http://schemas.microsoft.com/office/drawing/2014/main" id="{717C4F15-1778-433B-1FA3-46B524D2D0A3}"/>
              </a:ext>
            </a:extLst>
          </p:cNvPr>
          <p:cNvSpPr>
            <a:spLocks noGrp="1"/>
          </p:cNvSpPr>
          <p:nvPr>
            <p:ph type="sldNum" sz="quarter" idx="12"/>
          </p:nvPr>
        </p:nvSpPr>
        <p:spPr/>
        <p:txBody>
          <a:bodyPr/>
          <a:lstStyle/>
          <a:p>
            <a:fld id="{F7542ADD-394E-41F3-B704-951748884AEE}" type="slidenum">
              <a:rPr lang="en-US" smtClean="0"/>
              <a:t>35</a:t>
            </a:fld>
            <a:endParaRPr lang="en-US"/>
          </a:p>
        </p:txBody>
      </p:sp>
      <p:pic>
        <p:nvPicPr>
          <p:cNvPr id="4" name="Picture 3">
            <a:extLst>
              <a:ext uri="{FF2B5EF4-FFF2-40B4-BE49-F238E27FC236}">
                <a16:creationId xmlns:a16="http://schemas.microsoft.com/office/drawing/2014/main" id="{F8F9AC13-480A-E972-2189-D0916D154D55}"/>
              </a:ext>
            </a:extLst>
          </p:cNvPr>
          <p:cNvPicPr>
            <a:picLocks noChangeAspect="1"/>
          </p:cNvPicPr>
          <p:nvPr/>
        </p:nvPicPr>
        <p:blipFill>
          <a:blip r:embed="rId2"/>
          <a:stretch>
            <a:fillRect/>
          </a:stretch>
        </p:blipFill>
        <p:spPr>
          <a:xfrm>
            <a:off x="0" y="0"/>
            <a:ext cx="12110720" cy="6857999"/>
          </a:xfrm>
          <a:prstGeom prst="rect">
            <a:avLst/>
          </a:prstGeom>
        </p:spPr>
      </p:pic>
    </p:spTree>
    <p:extLst>
      <p:ext uri="{BB962C8B-B14F-4D97-AF65-F5344CB8AC3E}">
        <p14:creationId xmlns:p14="http://schemas.microsoft.com/office/powerpoint/2010/main" val="23907397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F9A30-FC65-8438-C03A-EF2C767AB3DF}"/>
              </a:ext>
            </a:extLst>
          </p:cNvPr>
          <p:cNvSpPr>
            <a:spLocks noGrp="1"/>
          </p:cNvSpPr>
          <p:nvPr>
            <p:ph type="title"/>
          </p:nvPr>
        </p:nvSpPr>
        <p:spPr/>
        <p:txBody>
          <a:bodyPr/>
          <a:lstStyle/>
          <a:p>
            <a:endParaRPr lang="en-US"/>
          </a:p>
        </p:txBody>
      </p:sp>
      <p:sp>
        <p:nvSpPr>
          <p:cNvPr id="3" name="Slide Number Placeholder 2">
            <a:extLst>
              <a:ext uri="{FF2B5EF4-FFF2-40B4-BE49-F238E27FC236}">
                <a16:creationId xmlns:a16="http://schemas.microsoft.com/office/drawing/2014/main" id="{4DC76A9B-14B4-30E9-B9F8-5565BAFE03AC}"/>
              </a:ext>
            </a:extLst>
          </p:cNvPr>
          <p:cNvSpPr>
            <a:spLocks noGrp="1"/>
          </p:cNvSpPr>
          <p:nvPr>
            <p:ph type="sldNum" sz="quarter" idx="12"/>
          </p:nvPr>
        </p:nvSpPr>
        <p:spPr/>
        <p:txBody>
          <a:bodyPr/>
          <a:lstStyle/>
          <a:p>
            <a:fld id="{F7542ADD-394E-41F3-B704-951748884AEE}" type="slidenum">
              <a:rPr lang="en-US" smtClean="0"/>
              <a:t>36</a:t>
            </a:fld>
            <a:endParaRPr lang="en-US"/>
          </a:p>
        </p:txBody>
      </p:sp>
      <p:pic>
        <p:nvPicPr>
          <p:cNvPr id="4" name="Picture 3">
            <a:extLst>
              <a:ext uri="{FF2B5EF4-FFF2-40B4-BE49-F238E27FC236}">
                <a16:creationId xmlns:a16="http://schemas.microsoft.com/office/drawing/2014/main" id="{D2E6FDB4-F662-22FA-5F87-1EE5E4CE3E8E}"/>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26919461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F7A54-7517-31DF-AA00-E4B0A620358C}"/>
              </a:ext>
            </a:extLst>
          </p:cNvPr>
          <p:cNvSpPr>
            <a:spLocks noGrp="1"/>
          </p:cNvSpPr>
          <p:nvPr>
            <p:ph type="title"/>
          </p:nvPr>
        </p:nvSpPr>
        <p:spPr/>
        <p:txBody>
          <a:bodyPr/>
          <a:lstStyle/>
          <a:p>
            <a:endParaRPr lang="en-US"/>
          </a:p>
        </p:txBody>
      </p:sp>
      <p:sp>
        <p:nvSpPr>
          <p:cNvPr id="3" name="Slide Number Placeholder 2">
            <a:extLst>
              <a:ext uri="{FF2B5EF4-FFF2-40B4-BE49-F238E27FC236}">
                <a16:creationId xmlns:a16="http://schemas.microsoft.com/office/drawing/2014/main" id="{0F357C9E-6AAC-8B8A-3418-36ED1594D2F2}"/>
              </a:ext>
            </a:extLst>
          </p:cNvPr>
          <p:cNvSpPr>
            <a:spLocks noGrp="1"/>
          </p:cNvSpPr>
          <p:nvPr>
            <p:ph type="sldNum" sz="quarter" idx="12"/>
          </p:nvPr>
        </p:nvSpPr>
        <p:spPr/>
        <p:txBody>
          <a:bodyPr/>
          <a:lstStyle/>
          <a:p>
            <a:fld id="{F7542ADD-394E-41F3-B704-951748884AEE}" type="slidenum">
              <a:rPr lang="en-US" smtClean="0"/>
              <a:t>37</a:t>
            </a:fld>
            <a:endParaRPr lang="en-US"/>
          </a:p>
        </p:txBody>
      </p:sp>
      <p:pic>
        <p:nvPicPr>
          <p:cNvPr id="4" name="Picture 3">
            <a:extLst>
              <a:ext uri="{FF2B5EF4-FFF2-40B4-BE49-F238E27FC236}">
                <a16:creationId xmlns:a16="http://schemas.microsoft.com/office/drawing/2014/main" id="{16DAE55C-998C-450E-2B41-70ADEED3BAFB}"/>
              </a:ext>
            </a:extLst>
          </p:cNvPr>
          <p:cNvPicPr>
            <a:picLocks noChangeAspect="1"/>
          </p:cNvPicPr>
          <p:nvPr/>
        </p:nvPicPr>
        <p:blipFill>
          <a:blip r:embed="rId2"/>
          <a:stretch>
            <a:fillRect/>
          </a:stretch>
        </p:blipFill>
        <p:spPr>
          <a:xfrm>
            <a:off x="152400" y="0"/>
            <a:ext cx="12039600" cy="6857999"/>
          </a:xfrm>
          <a:prstGeom prst="rect">
            <a:avLst/>
          </a:prstGeom>
        </p:spPr>
      </p:pic>
    </p:spTree>
    <p:extLst>
      <p:ext uri="{BB962C8B-B14F-4D97-AF65-F5344CB8AC3E}">
        <p14:creationId xmlns:p14="http://schemas.microsoft.com/office/powerpoint/2010/main" val="23795667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248646" y="435904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850856" y="1177959"/>
            <a:ext cx="6146583"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150823" y="2525688"/>
            <a:ext cx="8584236" cy="2677656"/>
          </a:xfrm>
          <a:prstGeom prst="rect">
            <a:avLst/>
          </a:prstGeom>
          <a:noFill/>
        </p:spPr>
        <p:txBody>
          <a:bodyPr wrap="square" rtlCol="0">
            <a:spAutoFit/>
          </a:bodyPr>
          <a:lstStyle/>
          <a:p>
            <a:pPr lvl="0" algn="just"/>
            <a:r>
              <a:rPr lang="en-US" sz="2800" dirty="0">
                <a:latin typeface="Times New Roman"/>
                <a:ea typeface="Times New Roman"/>
                <a:cs typeface="Times New Roman"/>
                <a:sym typeface="Times New Roman"/>
              </a:rPr>
              <a:t>1-How to define procurement.</a:t>
            </a:r>
          </a:p>
          <a:p>
            <a:pPr lvl="0" algn="just"/>
            <a:r>
              <a:rPr lang="en-US" sz="2800" dirty="0">
                <a:latin typeface="Times New Roman"/>
                <a:ea typeface="Times New Roman"/>
                <a:cs typeface="Times New Roman"/>
                <a:sym typeface="Times New Roman"/>
              </a:rPr>
              <a:t>2-How to define supply chain management.</a:t>
            </a:r>
          </a:p>
          <a:p>
            <a:pPr lvl="0" algn="just"/>
            <a:r>
              <a:rPr lang="en-US" sz="2800" dirty="0">
                <a:latin typeface="Times New Roman"/>
                <a:ea typeface="Times New Roman"/>
                <a:cs typeface="Times New Roman"/>
                <a:sym typeface="Times New Roman"/>
              </a:rPr>
              <a:t>3-Strategic roles of procurement.</a:t>
            </a:r>
          </a:p>
          <a:p>
            <a:pPr lvl="0" algn="just"/>
            <a:r>
              <a:rPr lang="en-US" sz="2800" dirty="0">
                <a:latin typeface="Times New Roman"/>
                <a:ea typeface="Times New Roman"/>
                <a:cs typeface="Times New Roman"/>
                <a:sym typeface="Times New Roman"/>
              </a:rPr>
              <a:t>4-The strategic scope of procurement.</a:t>
            </a:r>
          </a:p>
          <a:p>
            <a:pPr lvl="0" algn="just"/>
            <a:r>
              <a:rPr lang="en-US" sz="2800" dirty="0">
                <a:latin typeface="Times New Roman"/>
                <a:ea typeface="Times New Roman"/>
                <a:cs typeface="Times New Roman"/>
                <a:sym typeface="Times New Roman"/>
              </a:rPr>
              <a:t>5-Integrated supply chain management.</a:t>
            </a:r>
          </a:p>
          <a:p>
            <a:pPr lvl="0" algn="just"/>
            <a:r>
              <a:rPr lang="en-US" sz="2800" dirty="0">
                <a:latin typeface="Times New Roman"/>
                <a:ea typeface="Times New Roman"/>
                <a:cs typeface="Times New Roman"/>
                <a:sym typeface="Times New Roman"/>
              </a:rPr>
              <a:t>6-The status of procurement and supply management.</a:t>
            </a: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4165133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880" y="1802674"/>
            <a:ext cx="11443945" cy="43210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lvl="0" algn="just">
              <a:defRPr/>
            </a:pPr>
            <a:endPar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944028" y="31654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179818090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0449" y="2670546"/>
            <a:ext cx="3801492" cy="22715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EF9650B-D960-4273-B11A-CBAA78078C08}"/>
</file>

<file path=customXml/itemProps2.xml><?xml version="1.0" encoding="utf-8"?>
<ds:datastoreItem xmlns:ds="http://schemas.openxmlformats.org/officeDocument/2006/customXml" ds:itemID="{DFCC1AC2-F309-4F9A-8012-6849CDE471ED}"/>
</file>

<file path=customXml/itemProps3.xml><?xml version="1.0" encoding="utf-8"?>
<ds:datastoreItem xmlns:ds="http://schemas.openxmlformats.org/officeDocument/2006/customXml" ds:itemID="{B324B1DE-6A58-428B-80DB-27E8492D4B2F}"/>
</file>

<file path=docProps/app.xml><?xml version="1.0" encoding="utf-8"?>
<Properties xmlns="http://schemas.openxmlformats.org/officeDocument/2006/extended-properties" xmlns:vt="http://schemas.openxmlformats.org/officeDocument/2006/docPropsVTypes">
  <TotalTime>6185</TotalTime>
  <Words>2161</Words>
  <Application>Microsoft Office PowerPoint</Application>
  <PresentationFormat>Widescreen</PresentationFormat>
  <Paragraphs>331</Paragraphs>
  <Slides>40</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Arial Black</vt:lpstr>
      <vt:lpstr>Calibri</vt:lpstr>
      <vt:lpstr>Calibri Light</vt:lpstr>
      <vt:lpstr>Noto Sans Symbols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Example of a traditional purchasing process.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dc:creator>
  <cp:lastModifiedBy>Dr. Tarek Mohamed</cp:lastModifiedBy>
  <cp:revision>139</cp:revision>
  <dcterms:created xsi:type="dcterms:W3CDTF">2023-04-29T09:08:23Z</dcterms:created>
  <dcterms:modified xsi:type="dcterms:W3CDTF">2025-06-26T14:30:30Z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