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4" r:id="rId2"/>
    <p:sldId id="303" r:id="rId3"/>
    <p:sldId id="276" r:id="rId4"/>
    <p:sldId id="521" r:id="rId5"/>
    <p:sldId id="483" r:id="rId6"/>
    <p:sldId id="559" r:id="rId7"/>
    <p:sldId id="560" r:id="rId8"/>
    <p:sldId id="561" r:id="rId9"/>
    <p:sldId id="562" r:id="rId10"/>
    <p:sldId id="564" r:id="rId11"/>
    <p:sldId id="563" r:id="rId12"/>
    <p:sldId id="565" r:id="rId13"/>
    <p:sldId id="566" r:id="rId14"/>
    <p:sldId id="567" r:id="rId15"/>
    <p:sldId id="568" r:id="rId16"/>
    <p:sldId id="569" r:id="rId17"/>
    <p:sldId id="570" r:id="rId18"/>
    <p:sldId id="571" r:id="rId19"/>
    <p:sldId id="572" r:id="rId20"/>
    <p:sldId id="573" r:id="rId21"/>
    <p:sldId id="574" r:id="rId22"/>
    <p:sldId id="575" r:id="rId23"/>
    <p:sldId id="591" r:id="rId24"/>
    <p:sldId id="576" r:id="rId25"/>
    <p:sldId id="577" r:id="rId26"/>
    <p:sldId id="578" r:id="rId27"/>
    <p:sldId id="579" r:id="rId28"/>
    <p:sldId id="590" r:id="rId29"/>
    <p:sldId id="580" r:id="rId30"/>
    <p:sldId id="581" r:id="rId31"/>
    <p:sldId id="582" r:id="rId32"/>
    <p:sldId id="583" r:id="rId33"/>
    <p:sldId id="584" r:id="rId34"/>
    <p:sldId id="585" r:id="rId35"/>
    <p:sldId id="586" r:id="rId36"/>
    <p:sldId id="587" r:id="rId37"/>
    <p:sldId id="588" r:id="rId38"/>
    <p:sldId id="589" r:id="rId39"/>
    <p:sldId id="558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483"/>
            <p14:sldId id="559"/>
            <p14:sldId id="560"/>
            <p14:sldId id="561"/>
            <p14:sldId id="562"/>
            <p14:sldId id="564"/>
            <p14:sldId id="563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91"/>
            <p14:sldId id="576"/>
            <p14:sldId id="577"/>
            <p14:sldId id="578"/>
            <p14:sldId id="579"/>
            <p14:sldId id="590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58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17AA0ED1-A0DA-3F13-CDFB-3A31D3DBC440}" v="923" dt="2023-09-12T11:16:06.740"/>
    <p1510:client id="{21C58AA7-73FF-876F-BA96-56C7D98867FF}" v="35" dt="2023-09-08T20:31:26.322"/>
    <p1510:client id="{46CB2493-4DD4-6EA3-99EE-01D1C2FC8003}" v="3414" dt="2023-08-31T16:22:27.629"/>
    <p1510:client id="{57910821-4839-E1BD-2750-0DF33731EECC}" v="3214" dt="2023-08-31T09:37:19.792"/>
    <p1510:client id="{5B8A2C13-D4D6-863F-F1EA-ABA05127A527}" v="126" dt="2023-10-21T17:21:11.103"/>
    <p1510:client id="{5EA41550-3138-B522-E536-5D89A4E1D701}" v="4983" dt="2023-08-31T12:10:09.432"/>
    <p1510:client id="{7E49A461-0E87-FCF9-0046-038196C3BBD9}" v="524" dt="2023-09-08T20:46:26.638"/>
    <p1510:client id="{81011A51-D62A-BD0B-7AD5-DDE42DC55F42}" v="206" dt="2023-10-17T16:06:27.177"/>
    <p1510:client id="{878B5414-2B7C-1BBA-D173-562788A1EAD8}" v="280" dt="2023-08-29T15:17:31.020"/>
    <p1510:client id="{9974AAA3-8226-2AEF-CE4E-AA5B2D54117B}" v="1393" dt="2023-09-04T12:38:58.344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E12DB69-0009-05F0-EB6A-ABB4A7F24EEF}" v="48" dt="2023-10-05T17:08:55.374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100" d="100"/>
          <a:sy n="100" d="100"/>
        </p:scale>
        <p:origin x="39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809056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Foundations in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Python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4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4115229" cy="73866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String Data Type</a:t>
            </a:r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RECAP: LECTURE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relational operators and comparison expressions.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selection statements.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iteration statements.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data type. 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features.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with conditional and looping.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functions.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397276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DATA TYPE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declaration.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double quotes marks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       "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  = " this is a string "</a:t>
            </a:r>
          </a:p>
          <a:p>
            <a:pPr marL="742950" lvl="1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single quotes marks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'     '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S2  = ' this is a string '</a:t>
            </a:r>
          </a:p>
          <a:p>
            <a:pPr marL="742950" lvl="1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str( 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function</a:t>
            </a:r>
          </a:p>
          <a:p>
            <a:pPr marL="457200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  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S3  = str('this is a string')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7997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397276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DATA TYPE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When the string itself contains single or double quotes. </a:t>
            </a:r>
            <a:endParaRPr lang="en-US" dirty="0"/>
          </a:p>
          <a:p>
            <a:pPr marL="0"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"He said that "I am from Egypt""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</a:t>
            </a: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#syntax error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Solutions: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the scape character  </a:t>
            </a:r>
          </a:p>
          <a:p>
            <a:pPr lvl="2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"He said that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\"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I am from Egypt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\"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three-double/single quotes. Also, it used to write a string in multiple lines. </a:t>
            </a:r>
          </a:p>
          <a:p>
            <a:pPr lvl="2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  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"""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He said that "I am from Egypt 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"""</a:t>
            </a:r>
          </a:p>
          <a:p>
            <a:pPr lvl="2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S2 =  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'''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He said that </a:t>
            </a:r>
          </a:p>
          <a:p>
            <a:pPr lvl="2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I am from Egypt 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'''</a:t>
            </a:r>
          </a:p>
          <a:p>
            <a:pPr marL="285750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88125B-4130-3CCE-DA71-04356D0EEE7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0819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DATA TYPE FEATURES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Immutable: we can not change its content in the same location.</a:t>
            </a: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Subscript operator 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[  ]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is useful when you want to use the position/index to get the element in this position, as we done in strings to get the character in a specific position.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6558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DATA TYPE FEATURES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0777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Immutable description.</a:t>
            </a:r>
            <a:endParaRPr lang="en-US" dirty="0"/>
          </a:p>
          <a:p>
            <a:pPr lvl="1" algn="just"/>
            <a:r>
              <a:rPr lang="en-US" sz="2600" dirty="0">
                <a:solidFill>
                  <a:srgbClr val="00B0F0"/>
                </a:solidFill>
                <a:latin typeface="Arial"/>
                <a:cs typeface="Arial"/>
              </a:rPr>
              <a:t>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"Hello"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 s1[2] = 'x'   </a:t>
            </a: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#get run-time error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print( id( s1 ) )</a:t>
            </a:r>
            <a:endParaRPr lang="en-US" dirty="0"/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     s1 += " world" 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 print( id( s1 ) )  #get a new memory location</a:t>
            </a:r>
          </a:p>
          <a:p>
            <a:pPr lvl="1" algn="just"/>
            <a:endParaRPr lang="en-US" sz="2400" dirty="0">
              <a:solidFill>
                <a:srgbClr val="FFC00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88125B-4130-3CCE-DA71-04356D0EEE7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64848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OPERATORS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+ operator means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concatenation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0"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s1 = "Hello"</a:t>
            </a:r>
          </a:p>
          <a:p>
            <a:pPr marL="0"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s2 = 'World'</a:t>
            </a:r>
          </a:p>
          <a:p>
            <a:pPr marL="0"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print( s1 + s2 )</a:t>
            </a:r>
          </a:p>
          <a:p>
            <a:pPr marL="285750" lvl="1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* operator means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repeatation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0"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  "Hello World" </a:t>
            </a:r>
          </a:p>
          <a:p>
            <a:pPr marL="0"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print(   s1 *  3 )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7890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ord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('character'):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 to get the ASCII code for the given character.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print(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 'A' ) )</a:t>
            </a:r>
          </a:p>
          <a:p>
            <a:pPr marL="285750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chr(number):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get the character corresponds to the given number.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print(  chr( 95 ) )</a:t>
            </a:r>
          </a:p>
          <a:p>
            <a:pPr marL="285750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len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(string):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get the string length.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"Hello"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 s1 )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69692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max(string):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get the maximum letter that has max ASCII code in the given string.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"ESU"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                print( max( s1 )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center(width, character):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center align the string, using a specified character (space is default) as the fill character.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s3 = "ESU"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print(s3.center(10))      </a:t>
            </a:r>
            <a:r>
              <a:rPr lang="en-US" sz="2400" dirty="0">
                <a:solidFill>
                  <a:srgbClr val="7030A0"/>
                </a:solidFill>
                <a:latin typeface="Times New Roman"/>
                <a:cs typeface="Times New Roman"/>
              </a:rPr>
              <a:t>#here, 10 is the total number of characters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print(s3.center(10, "*"))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6324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strip():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remove the start and end whitespaces in the string. There are two versions of this function </a:t>
            </a: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rstrip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and </a:t>
            </a: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lstrip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 You can specify which character(s) to remove, if not, any whitespaces will be removed.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s2 =  "         Hello         "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print( s2.strip())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print(s2.rstrip())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(s2.rstrip()))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 s2 =  "@@@Hello@@@"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               print( s2.strip("@"))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89856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isalpha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check if the string contains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only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alphabetic.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"Hello123"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 print(s1.isalpha())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isdigit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 check if the string contains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only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numbers.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s1 = "123"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print(s1.isdigit())</a:t>
            </a:r>
            <a:endParaRPr lang="en-US"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isalnum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check if the string contains alphabetic and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number.</a:t>
            </a:r>
            <a:endParaRPr lang="en-US"/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"Hello123"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print(s1.isalnum())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8180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islower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check if the string is written in lower case.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s1 = "ESU"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print(s1.islower()) 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isupper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 check if the string is written in upper case.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s1 = "ESU"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print(s1.isupper())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isspace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 check if the string contains whitespaces.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s1 = "       "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print(s1.isspace())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4073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startswith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(substring):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 check if the string begins with the given substring.</a:t>
            </a:r>
            <a:endParaRPr lang="en-US" dirty="0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"ESU"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print(s1.startswith("H"))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endswith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(substring):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check if the string ends with the given substring.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"ESU"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print(s1.endswith("U"))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5460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replace(old, new):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replace each old substring by new substring.</a:t>
            </a:r>
            <a:endParaRPr lang="en-US" dirty="0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"Midocean U."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print(s1.replace("U.", "University"))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split(delimiter):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split the string according to the delimiter.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"Midocean 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print(s1.split())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s2 = 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Midocean&amp;University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print(s2.split('&amp;'))</a:t>
            </a:r>
          </a:p>
          <a:p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3516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count(substring):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count the number of occurrence of  the given substring.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"Everyone Smart 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print(s1.count("Smart"))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find(substring):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find the index of the substring in the string.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"Everyone Smart 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print(s1.find("Smart"))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rfind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(substring):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find the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last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index of the substring in the string.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"Everyone Smart University based on Smart technologies"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print(s1.rfind("Smart"))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2041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title():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capitalize the first letter of each word in a string.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"midocean 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print(s1.title())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capitalize():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capitalize the first letter of a string.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"midocean 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print(s1.capitalize())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swapcase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 change each letter case in the string.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MIDocean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print(s1.swapcase())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3494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lower():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convert the string to lower case.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"Midocean 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            print(s1.lower())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upper():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convert the string to upper case.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"Midocean 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print(s1.upper())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splitlines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split a string into a list. The splitting is done at line breaks.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'''Midocean\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nUniversity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print(s1.splitlines())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8043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rjust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(width, character):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right align the string, using a specified character (space is default) as the fill character.</a:t>
            </a:r>
            <a:endParaRPr lang="en-US" dirty="0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"Everyone Smart 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            print(s1.rjust(50, "@"))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ljust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(width, character):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 left align the string.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"Everyone Smart University"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print(s1.ljust(50, '$'))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28514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expandtabs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(number):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 set the tab size to the specified number of whitespaces.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"Everyone\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tSmart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\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tUniversity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            print(s1.expandtabs(5))</a:t>
            </a: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isidentifier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to returns True if the string is a valid identifier, otherwise False.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s1 = "2ESU"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print(s1.isidentifier())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57DA05BA-B8BA-AF18-8069-BC81E53F1A84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5749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 descr="A diagram of a string&#10;&#10;Description automatically generated">
            <a:extLst>
              <a:ext uri="{FF2B5EF4-FFF2-40B4-BE49-F238E27FC236}">
                <a16:creationId xmlns:a16="http://schemas.microsoft.com/office/drawing/2014/main" id="{70581A98-6F67-0DAE-878C-D9C62C8355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7231" y="1832718"/>
            <a:ext cx="4942934" cy="421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86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9087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Python’s subscript operator can be used to obtain a substring through a process called slicing.</a:t>
            </a:r>
            <a:endParaRPr lang="en-US" dirty="0"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[start : stop]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Note: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stop - 1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 [start : stop : step]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If Step is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positive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cs typeface="Times New Roman"/>
              </a:rPr>
              <a:t>Step – 1: the number of elements to skip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cs typeface="Times New Roman"/>
              </a:rPr>
              <a:t>Stop – 1: the stop index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Step is 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negative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 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cs typeface="Times New Roman"/>
              </a:rPr>
              <a:t>Step + 1: the number of elements to skip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cs typeface="Times New Roman"/>
              </a:rPr>
              <a:t>Stop +1: the stop index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6CE7A8-F394-3ED2-28F3-799502B5B646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49513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S  =  "Hello ESU"</a:t>
            </a:r>
            <a:endParaRPr lang="en-US" dirty="0"/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print( S[ 1 ] )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print( S[ -1 ] )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index  =  10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print( S[ index ] )               </a:t>
            </a: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#IndexError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print( S[  : 3 ] )                   </a:t>
            </a:r>
            <a:r>
              <a:rPr lang="en-US" sz="2400" dirty="0">
                <a:solidFill>
                  <a:srgbClr val="7030A0"/>
                </a:solidFill>
                <a:latin typeface="Times New Roman"/>
                <a:cs typeface="Times New Roman"/>
              </a:rPr>
              <a:t># from 0 to 3-1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print( S[ 3 :  ] )                   </a:t>
            </a:r>
            <a:r>
              <a:rPr lang="en-US" sz="2400" dirty="0">
                <a:solidFill>
                  <a:srgbClr val="7030A0"/>
                </a:solidFill>
                <a:latin typeface="Times New Roman"/>
                <a:cs typeface="Times New Roman"/>
              </a:rPr>
              <a:t># to the end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D9CB77-6B03-796B-08C4-F4B59C5CA18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9659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19711"/>
            <a:ext cx="587172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S  =  "Hello ESU"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print( S[ 2 : 5 ])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print( S[ -5 : -1 ] )              </a:t>
            </a:r>
            <a:r>
              <a:rPr lang="en-US" sz="2400" dirty="0">
                <a:solidFill>
                  <a:srgbClr val="7030A0"/>
                </a:solidFill>
                <a:latin typeface="Times New Roman"/>
                <a:cs typeface="Times New Roman"/>
              </a:rPr>
              <a:t>#here, -1 -1 = -2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print( S[ 0  :  9  :  2 ] )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print( S[ :  :  2 ] )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print( S[ :  :  -2 ] )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5BCAE6-BF74-7887-AC56-42B677D2F386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1059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760277"/>
            <a:ext cx="525350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AND CONDITIONAL OPERATORS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When using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in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operator, it returns True if target string is somewhere in search string, or False otherwise.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     s1 = "I love Python"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 print( "I" in s1 )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print( " " in s1 )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print( "x" in s1 )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8478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AND LOOPING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can loop over a string as python deals with it as 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sequence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program that print each character of a given string from the end.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 for help: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 s = "Hello"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length 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(s)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while length  &gt; 0: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 s[ length  - 1 ] )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length -= 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8850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AND LOOPING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9087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program that accepts a string and calculates the number of digits and letters.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 for help:</a:t>
            </a: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s = input("Input a string")</a:t>
            </a:r>
            <a:endParaRPr lang="en-US" sz="200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dig = </a:t>
            </a:r>
            <a:r>
              <a:rPr lang="en-US" sz="2000" err="1">
                <a:solidFill>
                  <a:srgbClr val="00B0F0"/>
                </a:solidFill>
                <a:latin typeface="Times New Roman"/>
                <a:cs typeface="Times New Roman"/>
              </a:rPr>
              <a:t>lett</a:t>
            </a:r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 = 0</a:t>
            </a:r>
            <a:endParaRPr lang="en-US" sz="200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for chr in s :</a:t>
            </a:r>
            <a:endParaRPr lang="en-US" sz="200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if </a:t>
            </a:r>
            <a:r>
              <a:rPr lang="en-US" sz="2000" err="1">
                <a:solidFill>
                  <a:srgbClr val="00B0F0"/>
                </a:solidFill>
                <a:latin typeface="Times New Roman"/>
                <a:cs typeface="Times New Roman"/>
              </a:rPr>
              <a:t>chr.isdigit</a:t>
            </a:r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():  </a:t>
            </a:r>
            <a:endParaRPr lang="en-US" sz="2000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dig = dig + 1 </a:t>
            </a:r>
            <a:endParaRPr lang="en-US" sz="2000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</a:t>
            </a:r>
            <a:r>
              <a:rPr lang="en-US" sz="2000" dirty="0" err="1">
                <a:solidFill>
                  <a:srgbClr val="00B0F0"/>
                </a:solidFill>
                <a:latin typeface="Times New Roman"/>
                <a:cs typeface="Times New Roman"/>
              </a:rPr>
              <a:t>elif</a:t>
            </a:r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/>
                <a:cs typeface="Times New Roman"/>
              </a:rPr>
              <a:t>chr.isalpha</a:t>
            </a:r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():   </a:t>
            </a:r>
            <a:endParaRPr lang="en-US" sz="200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</a:t>
            </a:r>
            <a:r>
              <a:rPr lang="en-US" sz="2000" err="1">
                <a:solidFill>
                  <a:srgbClr val="00B0F0"/>
                </a:solidFill>
                <a:latin typeface="Times New Roman"/>
                <a:cs typeface="Times New Roman"/>
              </a:rPr>
              <a:t>lett</a:t>
            </a:r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000" err="1">
                <a:solidFill>
                  <a:srgbClr val="00B0F0"/>
                </a:solidFill>
                <a:latin typeface="Times New Roman"/>
                <a:cs typeface="Times New Roman"/>
              </a:rPr>
              <a:t>lett</a:t>
            </a:r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 +1 </a:t>
            </a:r>
            <a:endParaRPr lang="en-US" sz="200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else: pass </a:t>
            </a:r>
            <a:endParaRPr lang="en-US" sz="2000">
              <a:solidFill>
                <a:srgbClr val="000000"/>
              </a:solidFill>
              <a:latin typeface="Calibri"/>
              <a:cs typeface="Calibri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print("Letters", </a:t>
            </a:r>
            <a:r>
              <a:rPr lang="en-US" sz="2000" err="1">
                <a:solidFill>
                  <a:srgbClr val="00B0F0"/>
                </a:solidFill>
                <a:latin typeface="Times New Roman"/>
                <a:cs typeface="Times New Roman"/>
              </a:rPr>
              <a:t>lett</a:t>
            </a:r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) </a:t>
            </a:r>
            <a:endParaRPr lang="en-US" sz="200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print("Digits", dig)</a:t>
            </a:r>
            <a:endParaRPr lang="en-US" sz="2000" dirty="0"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A50B0C-60EB-C4C8-08C1-B4FB3F686E4C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4706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FORMATING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formatting expressions are a powerful tool for specifying the format of numbers in a string. 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Age = 35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print( "My age is" + Age)      </a:t>
            </a: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#TypeError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s1 = "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%d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this is a string with a number"    %123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print( s1 )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9645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FORMATING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s2 = "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%5d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this is a string with a number"    %123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s3 = "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 %-5d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this is a string with a number"    %123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s4 = "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%.2f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  %1.23895426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s5 = "a string with one integer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%d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followed by one floating point number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%.2f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   % (123 ,  1.23)</a:t>
            </a:r>
          </a:p>
          <a:p>
            <a:pPr lvl="1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C12E38-5E9A-9F14-5106-9170EB7B9F95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58201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FORMATING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8164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formatting using the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format()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function.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s1 = "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this is a string with a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number".</a:t>
            </a:r>
            <a:r>
              <a:rPr lang="en-US" sz="2400" dirty="0" err="1">
                <a:solidFill>
                  <a:srgbClr val="FAC748"/>
                </a:solidFill>
                <a:latin typeface="Times New Roman"/>
                <a:cs typeface="Times New Roman"/>
              </a:rPr>
              <a:t>format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(123)</a:t>
            </a:r>
          </a:p>
          <a:p>
            <a:pPr lvl="1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s2 = "a string with one integer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followed by one floating point number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".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format(123 ,  1.23)</a:t>
            </a:r>
          </a:p>
          <a:p>
            <a:pPr lvl="1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s3 = "a string with one integer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followed by one floating point number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{:.2f}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".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format(123 ,  1.2389)</a:t>
            </a:r>
          </a:p>
          <a:p>
            <a:pPr lvl="1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628400-05BF-90E1-5066-E95CD709C27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3390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FORMATING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formatting using the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format()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function.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X = 123456789</a:t>
            </a:r>
            <a:endParaRPr lang="en-US" sz="2400" dirty="0">
              <a:solidFill>
                <a:srgbClr val="FAC748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  s1 = "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{:,d}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this is my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money".format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(X)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print(s1)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A, B, C = 5, 6, 7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print("Hello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{} {} {}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".format(A, B, C))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print("Hello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{1} {0} {2}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".format(A, B, C))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print("Hello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{1:d} {0:0.2f} {2:d}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".format(A, B, C))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FB5F53-E286-FA56-010F-DC5FE04C63B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57390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STRING FORMATING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5702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String formatting using </a:t>
            </a:r>
            <a:r>
              <a:rPr lang="en-US" sz="2400" dirty="0">
                <a:solidFill>
                  <a:srgbClr val="FAC748"/>
                </a:solidFill>
                <a:latin typeface="Times New Roman"/>
                <a:cs typeface="Times New Roman"/>
              </a:rPr>
              <a:t>f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in the beginning of the string.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</a:t>
            </a:r>
            <a:endParaRPr lang="en-US" sz="2400" dirty="0">
              <a:solidFill>
                <a:srgbClr val="FAC748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</a:t>
            </a:r>
            <a:r>
              <a:rPr lang="en-US" sz="2600" dirty="0">
                <a:solidFill>
                  <a:srgbClr val="24A9E1"/>
                </a:solidFill>
                <a:latin typeface="Calibri" panose="020F0502020204030204"/>
                <a:cs typeface="Calibri" panose="020F0502020204030204"/>
              </a:rPr>
              <a:t>X = 2020</a:t>
            </a:r>
          </a:p>
          <a:p>
            <a:endParaRPr lang="en-US" sz="2600" dirty="0">
              <a:solidFill>
                <a:srgbClr val="24A9E1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latin typeface="Calibri" panose="020F0502020204030204"/>
                <a:cs typeface="Calibri" panose="020F0502020204030204"/>
              </a:rPr>
              <a:t>             Name = "ESU"</a:t>
            </a:r>
          </a:p>
          <a:p>
            <a:pPr lvl="1"/>
            <a:endParaRPr lang="en-US" sz="2600" dirty="0">
              <a:solidFill>
                <a:srgbClr val="24A9E1"/>
              </a:solidFill>
              <a:latin typeface="Calibri" panose="020F0502020204030204"/>
              <a:cs typeface="Calibri" panose="020F0502020204030204"/>
            </a:endParaRPr>
          </a:p>
          <a:p>
            <a:pPr lvl="1"/>
            <a:r>
              <a:rPr lang="en-US" sz="2600" dirty="0">
                <a:solidFill>
                  <a:srgbClr val="24A9E1"/>
                </a:solidFill>
                <a:latin typeface="Calibri" panose="020F0502020204030204"/>
                <a:cs typeface="Calibri" panose="020F0502020204030204"/>
              </a:rPr>
              <a:t>     </a:t>
            </a:r>
            <a:r>
              <a:rPr lang="en-US" sz="2400" dirty="0">
                <a:solidFill>
                  <a:srgbClr val="24A9E1"/>
                </a:solidFill>
                <a:latin typeface="Calibri" panose="020F0502020204030204"/>
                <a:cs typeface="Calibri" panose="020F0502020204030204"/>
              </a:rPr>
              <a:t>  </a:t>
            </a:r>
            <a:r>
              <a:rPr lang="en-US" sz="2600" dirty="0">
                <a:solidFill>
                  <a:srgbClr val="00B0F0"/>
                </a:solidFill>
                <a:latin typeface="Calibri" panose="020F0502020204030204"/>
                <a:cs typeface="Calibri" panose="020F0502020204030204"/>
              </a:rPr>
              <a:t>print( </a:t>
            </a:r>
            <a:r>
              <a:rPr lang="en-US" sz="2600" dirty="0">
                <a:solidFill>
                  <a:srgbClr val="FF9518"/>
                </a:solidFill>
                <a:latin typeface="Calibri" panose="020F0502020204030204"/>
                <a:cs typeface="Calibri" panose="020F0502020204030204"/>
              </a:rPr>
              <a:t>f</a:t>
            </a:r>
            <a:r>
              <a:rPr lang="en-US" sz="2600" dirty="0">
                <a:solidFill>
                  <a:srgbClr val="00B0F0"/>
                </a:solidFill>
                <a:latin typeface="Calibri" panose="020F0502020204030204"/>
                <a:cs typeface="Calibri" panose="020F0502020204030204"/>
              </a:rPr>
              <a:t>" The </a:t>
            </a:r>
            <a:r>
              <a:rPr lang="en-US" sz="2600" dirty="0">
                <a:solidFill>
                  <a:srgbClr val="FF9518"/>
                </a:solidFill>
                <a:latin typeface="Calibri" panose="020F0502020204030204"/>
                <a:cs typeface="Calibri" panose="020F0502020204030204"/>
              </a:rPr>
              <a:t>{Name}</a:t>
            </a:r>
            <a:r>
              <a:rPr lang="en-US" sz="2600" dirty="0">
                <a:solidFill>
                  <a:srgbClr val="00B0F0"/>
                </a:solidFill>
                <a:latin typeface="Calibri" panose="020F0502020204030204"/>
                <a:cs typeface="Calibri" panose="020F0502020204030204"/>
              </a:rPr>
              <a:t> university has been established since </a:t>
            </a:r>
            <a:r>
              <a:rPr lang="en-US" sz="2600" dirty="0">
                <a:solidFill>
                  <a:srgbClr val="FF9518"/>
                </a:solidFill>
                <a:latin typeface="Calibri" panose="020F0502020204030204"/>
                <a:cs typeface="Calibri" panose="020F0502020204030204"/>
              </a:rPr>
              <a:t>{X}</a:t>
            </a:r>
            <a:r>
              <a:rPr lang="en-US" sz="2600" dirty="0">
                <a:solidFill>
                  <a:srgbClr val="00B0F0"/>
                </a:solidFill>
                <a:latin typeface="Calibri" panose="020F0502020204030204"/>
                <a:cs typeface="Calibri" panose="020F0502020204030204"/>
              </a:rPr>
              <a:t>")</a:t>
            </a:r>
          </a:p>
          <a:p>
            <a:pPr lvl="1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F8FC05-F92F-8F25-BC4E-5B61B2A13F8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4048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CASE STUDY FOR STRING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is easy to observe data crossing a network.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Data encryption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can be used to protect information transmitted on networks.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Cipher text: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encrypted message generated using one or more keys in the encryption step.</a:t>
            </a:r>
          </a:p>
          <a:p>
            <a:pPr marL="285750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Decrypt cipher: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message is back to its original plain text form in the decryption step.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8632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CASE STUDY FOR STRING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red file with black text and black keys&#10;&#10;Description automatically generated">
            <a:extLst>
              <a:ext uri="{FF2B5EF4-FFF2-40B4-BE49-F238E27FC236}">
                <a16:creationId xmlns:a16="http://schemas.microsoft.com/office/drawing/2014/main" id="{888BD14F-9455-678A-2C18-73267833A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853" y="2327818"/>
            <a:ext cx="7890294" cy="36688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63A462-1804-8797-0794-6C50328219B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0279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48466"/>
            <a:ext cx="525350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CASE STUDY FOR STRING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454736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Caesar cipher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replaces each character in plain text with a character at a given distance away.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Shape, circle&#10;&#10;Description automatically generated">
            <a:extLst>
              <a:ext uri="{FF2B5EF4-FFF2-40B4-BE49-F238E27FC236}">
                <a16:creationId xmlns:a16="http://schemas.microsoft.com/office/drawing/2014/main" id="{30667606-DF3F-6B02-D49A-355EB9A0F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5947" y="3115162"/>
            <a:ext cx="6251275" cy="282741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8A5DF0-C026-B1AC-E638-900A8429D24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7813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62843"/>
            <a:ext cx="640368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CAESAR ENCRPTION CODE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18674"/>
            <a:ext cx="10454736" cy="390106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text = "midocean";    k = 5;     result = ""</a:t>
            </a:r>
            <a:endParaRPr lang="en-US" dirty="0"/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for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in range(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(text)):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char = text[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]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oldValue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ord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(char)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oldValue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+ k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if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&gt;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ord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('z'):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%= 122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 </a:t>
            </a:r>
            <a:r>
              <a:rPr lang="en-US" sz="225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+= 96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code = chr(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result += code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print(result)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82391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8773" y="1162843"/>
            <a:ext cx="640368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CAESAR DECRPTION CODE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18674"/>
            <a:ext cx="10454736" cy="42473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text = "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rnithjfs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";      k = 5;      result = ""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for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in range(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(text)):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 char = text[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]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oldValue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ord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(char)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oldValue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- k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 if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&lt;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ord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('a'):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-= 96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+= 122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 code = chr(</a:t>
            </a:r>
            <a:r>
              <a:rPr lang="en-US" sz="2250" dirty="0" err="1">
                <a:solidFill>
                  <a:srgbClr val="00B0F0"/>
                </a:solidFill>
                <a:latin typeface="Times New Roman"/>
                <a:cs typeface="Times New Roman"/>
              </a:rPr>
              <a:t>cipherValue</a:t>
            </a:r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        result += code</a:t>
            </a:r>
          </a:p>
          <a:p>
            <a:pPr lvl="1" algn="just"/>
            <a:r>
              <a:rPr lang="en-US" sz="2250" dirty="0">
                <a:solidFill>
                  <a:srgbClr val="00B0F0"/>
                </a:solidFill>
                <a:latin typeface="Times New Roman"/>
                <a:cs typeface="Times New Roman"/>
              </a:rPr>
              <a:t>print(result)</a:t>
            </a:r>
          </a:p>
          <a:p>
            <a:pPr lvl="1" algn="just"/>
            <a:endParaRPr lang="en-US" sz="225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64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a program that asks the user for a string and displays a string that repeats the input string n times, where n is the length of the input string.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a program to count vowels and consonants in a string.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a program to remove duplicates in a string.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771</Words>
  <Application>Microsoft Office PowerPoint</Application>
  <PresentationFormat>Widescreen</PresentationFormat>
  <Paragraphs>57</Paragraphs>
  <Slides>40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User0</cp:lastModifiedBy>
  <cp:revision>2702</cp:revision>
  <dcterms:created xsi:type="dcterms:W3CDTF">2023-04-29T09:08:23Z</dcterms:created>
  <dcterms:modified xsi:type="dcterms:W3CDTF">2023-10-22T15:38:28Z</dcterms:modified>
</cp:coreProperties>
</file>