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512" r:id="rId5"/>
    <p:sldId id="503" r:id="rId6"/>
    <p:sldId id="504" r:id="rId7"/>
    <p:sldId id="553" r:id="rId8"/>
    <p:sldId id="513" r:id="rId9"/>
    <p:sldId id="514" r:id="rId10"/>
    <p:sldId id="522" r:id="rId11"/>
    <p:sldId id="519" r:id="rId12"/>
    <p:sldId id="520" r:id="rId13"/>
    <p:sldId id="521" r:id="rId14"/>
    <p:sldId id="523" r:id="rId15"/>
    <p:sldId id="524" r:id="rId16"/>
    <p:sldId id="525" r:id="rId17"/>
    <p:sldId id="526" r:id="rId18"/>
    <p:sldId id="527" r:id="rId19"/>
    <p:sldId id="530" r:id="rId20"/>
    <p:sldId id="544" r:id="rId21"/>
    <p:sldId id="545" r:id="rId22"/>
    <p:sldId id="547" r:id="rId23"/>
    <p:sldId id="546" r:id="rId24"/>
    <p:sldId id="531" r:id="rId25"/>
    <p:sldId id="549" r:id="rId26"/>
    <p:sldId id="550" r:id="rId27"/>
    <p:sldId id="551" r:id="rId28"/>
    <p:sldId id="548" r:id="rId29"/>
    <p:sldId id="535" r:id="rId30"/>
    <p:sldId id="529" r:id="rId31"/>
    <p:sldId id="532" r:id="rId32"/>
    <p:sldId id="552" r:id="rId33"/>
    <p:sldId id="528" r:id="rId34"/>
    <p:sldId id="534" r:id="rId35"/>
    <p:sldId id="533" r:id="rId36"/>
    <p:sldId id="536" r:id="rId37"/>
    <p:sldId id="537" r:id="rId38"/>
    <p:sldId id="538" r:id="rId39"/>
    <p:sldId id="540" r:id="rId40"/>
    <p:sldId id="539" r:id="rId41"/>
    <p:sldId id="542" r:id="rId42"/>
    <p:sldId id="541" r:id="rId43"/>
    <p:sldId id="543"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2"/>
            <p14:sldId id="503"/>
            <p14:sldId id="504"/>
            <p14:sldId id="553"/>
            <p14:sldId id="513"/>
            <p14:sldId id="514"/>
            <p14:sldId id="522"/>
            <p14:sldId id="519"/>
            <p14:sldId id="520"/>
            <p14:sldId id="521"/>
            <p14:sldId id="523"/>
            <p14:sldId id="524"/>
            <p14:sldId id="525"/>
            <p14:sldId id="526"/>
            <p14:sldId id="527"/>
            <p14:sldId id="530"/>
            <p14:sldId id="544"/>
            <p14:sldId id="545"/>
            <p14:sldId id="547"/>
            <p14:sldId id="546"/>
            <p14:sldId id="531"/>
            <p14:sldId id="549"/>
            <p14:sldId id="550"/>
            <p14:sldId id="551"/>
            <p14:sldId id="548"/>
            <p14:sldId id="535"/>
            <p14:sldId id="529"/>
            <p14:sldId id="532"/>
            <p14:sldId id="552"/>
            <p14:sldId id="528"/>
            <p14:sldId id="534"/>
            <p14:sldId id="533"/>
            <p14:sldId id="536"/>
            <p14:sldId id="537"/>
            <p14:sldId id="538"/>
            <p14:sldId id="540"/>
            <p14:sldId id="539"/>
            <p14:sldId id="542"/>
            <p14:sldId id="541"/>
            <p14:sldId id="54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861"/>
    <p:restoredTop sz="93741" autoAdjust="0"/>
  </p:normalViewPr>
  <p:slideViewPr>
    <p:cSldViewPr snapToGrid="0">
      <p:cViewPr varScale="1">
        <p:scale>
          <a:sx n="92" d="100"/>
          <a:sy n="92" d="100"/>
        </p:scale>
        <p:origin x="176" y="62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0E2DA2B-5E5C-5549-A331-50A6DC6C64EA}" type="doc">
      <dgm:prSet loTypeId="urn:microsoft.com/office/officeart/2005/8/layout/default" loCatId="" qsTypeId="urn:microsoft.com/office/officeart/2005/8/quickstyle/simple3" qsCatId="simple" csTypeId="urn:microsoft.com/office/officeart/2005/8/colors/accent1_2" csCatId="accent1" phldr="1"/>
      <dgm:spPr/>
      <dgm:t>
        <a:bodyPr/>
        <a:lstStyle/>
        <a:p>
          <a:endParaRPr lang="en-US"/>
        </a:p>
      </dgm:t>
    </dgm:pt>
    <dgm:pt modelId="{F9B58F5A-1EC9-1746-8EFF-539E3908E385}">
      <dgm:prSet phldrT="[Text]" custT="1"/>
      <dgm:spPr/>
      <dgm:t>
        <a:bodyPr/>
        <a:lstStyle/>
        <a:p>
          <a:pPr>
            <a:lnSpc>
              <a:spcPct val="200000"/>
            </a:lnSpc>
          </a:pPr>
          <a:r>
            <a:rPr lang="ar-EG" sz="1400" b="1" dirty="0">
              <a:latin typeface="Alexandria" pitchFamily="2" charset="-78"/>
              <a:cs typeface="Alexandria" pitchFamily="2" charset="-78"/>
            </a:rPr>
            <a:t>البعد الخيري/الاستباقي</a:t>
          </a:r>
        </a:p>
        <a:p>
          <a:pPr>
            <a:lnSpc>
              <a:spcPct val="200000"/>
            </a:lnSpc>
          </a:pPr>
          <a:r>
            <a:rPr lang="ar-EG" sz="1400" dirty="0">
              <a:latin typeface="Alexandria" pitchFamily="2" charset="-78"/>
              <a:cs typeface="Alexandria" pitchFamily="2" charset="-78"/>
            </a:rPr>
            <a:t>أن تكون الشركة مواطناً صالحاً للمجتمع، والمساهمة في رفاهيته. هذا البعد اختياري ينبع من رغبة الشركة في العطاء.</a:t>
          </a:r>
          <a:r>
            <a:rPr lang="ar-EG" sz="1400" b="1" dirty="0">
              <a:latin typeface="Alexandria" pitchFamily="2" charset="-78"/>
              <a:cs typeface="Alexandria" pitchFamily="2" charset="-78"/>
            </a:rPr>
            <a:t> </a:t>
          </a:r>
          <a:endParaRPr lang="en-US" sz="1400" dirty="0"/>
        </a:p>
      </dgm:t>
    </dgm:pt>
    <dgm:pt modelId="{99BA6144-34D6-AC4E-9210-3CCFE3BA5BA4}" type="sibTrans" cxnId="{EC89BF6B-7335-FC47-B3EC-52CCA5E2BAF9}">
      <dgm:prSet/>
      <dgm:spPr/>
      <dgm:t>
        <a:bodyPr/>
        <a:lstStyle/>
        <a:p>
          <a:pPr>
            <a:lnSpc>
              <a:spcPct val="200000"/>
            </a:lnSpc>
          </a:pPr>
          <a:endParaRPr lang="en-US" sz="1400"/>
        </a:p>
      </dgm:t>
    </dgm:pt>
    <dgm:pt modelId="{7828AD99-877C-A347-907C-550BC22D1CA0}" type="parTrans" cxnId="{EC89BF6B-7335-FC47-B3EC-52CCA5E2BAF9}">
      <dgm:prSet/>
      <dgm:spPr/>
      <dgm:t>
        <a:bodyPr/>
        <a:lstStyle/>
        <a:p>
          <a:pPr>
            <a:lnSpc>
              <a:spcPct val="200000"/>
            </a:lnSpc>
          </a:pPr>
          <a:endParaRPr lang="en-US" sz="1400"/>
        </a:p>
      </dgm:t>
    </dgm:pt>
    <dgm:pt modelId="{6A948C9A-B94D-194D-9888-864C6DB66DD8}">
      <dgm:prSet phldrT="[Text]" custT="1"/>
      <dgm:spPr/>
      <dgm:t>
        <a:bodyPr/>
        <a:lstStyle/>
        <a:p>
          <a:pPr>
            <a:lnSpc>
              <a:spcPct val="200000"/>
            </a:lnSpc>
          </a:pPr>
          <a:r>
            <a:rPr lang="ar-EG" sz="1400" b="1" dirty="0">
              <a:latin typeface="Alexandria" pitchFamily="2" charset="-78"/>
              <a:cs typeface="Alexandria" pitchFamily="2" charset="-78"/>
            </a:rPr>
            <a:t>البعد الاقتصادي</a:t>
          </a:r>
        </a:p>
        <a:p>
          <a:pPr>
            <a:lnSpc>
              <a:spcPct val="200000"/>
            </a:lnSpc>
          </a:pPr>
          <a:r>
            <a:rPr lang="ar-EG" sz="1400" dirty="0">
              <a:latin typeface="Alexandria" pitchFamily="2" charset="-78"/>
              <a:cs typeface="Alexandria" pitchFamily="2" charset="-78"/>
            </a:rPr>
            <a:t>المسؤولية الأساسية لأي شركة هي أن تكون مربحة.</a:t>
          </a:r>
          <a:r>
            <a:rPr lang="ar-EG" sz="1400" b="1" dirty="0">
              <a:latin typeface="Alexandria" pitchFamily="2" charset="-78"/>
              <a:cs typeface="Alexandria" pitchFamily="2" charset="-78"/>
            </a:rPr>
            <a:t> </a:t>
          </a:r>
          <a:endParaRPr lang="en-US" sz="1400" dirty="0"/>
        </a:p>
      </dgm:t>
    </dgm:pt>
    <dgm:pt modelId="{2AEB89FA-9AB4-E940-BAA7-8FB7788AF565}" type="sibTrans" cxnId="{1AB372F1-308D-1549-8C41-8A555AE5580B}">
      <dgm:prSet/>
      <dgm:spPr/>
      <dgm:t>
        <a:bodyPr/>
        <a:lstStyle/>
        <a:p>
          <a:pPr>
            <a:lnSpc>
              <a:spcPct val="200000"/>
            </a:lnSpc>
          </a:pPr>
          <a:endParaRPr lang="en-US" sz="1400"/>
        </a:p>
      </dgm:t>
    </dgm:pt>
    <dgm:pt modelId="{E74D15EE-DF38-7C45-87C1-021841F51AC7}" type="parTrans" cxnId="{1AB372F1-308D-1549-8C41-8A555AE5580B}">
      <dgm:prSet/>
      <dgm:spPr/>
      <dgm:t>
        <a:bodyPr/>
        <a:lstStyle/>
        <a:p>
          <a:pPr>
            <a:lnSpc>
              <a:spcPct val="200000"/>
            </a:lnSpc>
          </a:pPr>
          <a:endParaRPr lang="en-US" sz="1400"/>
        </a:p>
      </dgm:t>
    </dgm:pt>
    <dgm:pt modelId="{2BC6BFAE-18E1-4343-A14A-22D53BF2E6DF}">
      <dgm:prSet phldrT="[Text]" custT="1"/>
      <dgm:spPr/>
      <dgm:t>
        <a:bodyPr/>
        <a:lstStyle/>
        <a:p>
          <a:pPr>
            <a:lnSpc>
              <a:spcPct val="200000"/>
            </a:lnSpc>
          </a:pPr>
          <a:r>
            <a:rPr lang="ar-EG" sz="1400" b="1" dirty="0">
              <a:latin typeface="Alexandria" pitchFamily="2" charset="-78"/>
              <a:cs typeface="Alexandria" pitchFamily="2" charset="-78"/>
            </a:rPr>
            <a:t>البعد القانوني</a:t>
          </a:r>
        </a:p>
        <a:p>
          <a:pPr>
            <a:lnSpc>
              <a:spcPct val="200000"/>
            </a:lnSpc>
          </a:pPr>
          <a:r>
            <a:rPr lang="ar-EG" sz="1400" dirty="0">
              <a:latin typeface="Alexandria" pitchFamily="2" charset="-78"/>
              <a:cs typeface="Alexandria" pitchFamily="2" charset="-78"/>
            </a:rPr>
            <a:t>الالتزام بالقوانين واللوائح المعمول بها في المجتمع.</a:t>
          </a:r>
          <a:r>
            <a:rPr lang="ar-EG" sz="1400" b="1" dirty="0">
              <a:latin typeface="Alexandria" pitchFamily="2" charset="-78"/>
              <a:cs typeface="Alexandria" pitchFamily="2" charset="-78"/>
            </a:rPr>
            <a:t> </a:t>
          </a:r>
          <a:endParaRPr lang="en-US" sz="1400" dirty="0"/>
        </a:p>
      </dgm:t>
    </dgm:pt>
    <dgm:pt modelId="{8B3AD45B-A187-8C4C-B2C5-F92E10082FD4}" type="sibTrans" cxnId="{24814B29-4940-A541-BDD9-E73C6FE15FD3}">
      <dgm:prSet/>
      <dgm:spPr/>
      <dgm:t>
        <a:bodyPr/>
        <a:lstStyle/>
        <a:p>
          <a:pPr>
            <a:lnSpc>
              <a:spcPct val="200000"/>
            </a:lnSpc>
          </a:pPr>
          <a:endParaRPr lang="en-US" sz="1400"/>
        </a:p>
      </dgm:t>
    </dgm:pt>
    <dgm:pt modelId="{6F980F7E-FEB3-0D46-876D-90C6FC950FC1}" type="parTrans" cxnId="{24814B29-4940-A541-BDD9-E73C6FE15FD3}">
      <dgm:prSet/>
      <dgm:spPr/>
      <dgm:t>
        <a:bodyPr/>
        <a:lstStyle/>
        <a:p>
          <a:pPr>
            <a:lnSpc>
              <a:spcPct val="200000"/>
            </a:lnSpc>
          </a:pPr>
          <a:endParaRPr lang="en-US" sz="1400"/>
        </a:p>
      </dgm:t>
    </dgm:pt>
    <dgm:pt modelId="{E6212C1F-AE3A-3645-B971-D6F8D91248A2}">
      <dgm:prSet phldrT="[Text]" custT="1"/>
      <dgm:spPr/>
      <dgm:t>
        <a:bodyPr/>
        <a:lstStyle/>
        <a:p>
          <a:pPr>
            <a:lnSpc>
              <a:spcPct val="200000"/>
            </a:lnSpc>
          </a:pPr>
          <a:r>
            <a:rPr lang="ar-EG" sz="1400" b="1" dirty="0">
              <a:latin typeface="Alexandria" pitchFamily="2" charset="-78"/>
              <a:cs typeface="Alexandria" pitchFamily="2" charset="-78"/>
            </a:rPr>
            <a:t>البعد الأخلاقي</a:t>
          </a:r>
        </a:p>
        <a:p>
          <a:pPr>
            <a:lnSpc>
              <a:spcPct val="200000"/>
            </a:lnSpc>
          </a:pPr>
          <a:r>
            <a:rPr lang="ar-EG" sz="1400" dirty="0">
              <a:latin typeface="Alexandria" pitchFamily="2" charset="-78"/>
              <a:cs typeface="Alexandria" pitchFamily="2" charset="-78"/>
            </a:rPr>
            <a:t>تجاوز الالتزامات القانونية للقيام بما هو "صحيح وعادل ومنصف"، حتى لو لم يكن هناك قانون يُلزم بذلك</a:t>
          </a:r>
          <a:r>
            <a:rPr lang="ar-EG" sz="1400" b="1" dirty="0">
              <a:latin typeface="Alexandria" pitchFamily="2" charset="-78"/>
              <a:cs typeface="Alexandria" pitchFamily="2" charset="-78"/>
            </a:rPr>
            <a:t> </a:t>
          </a:r>
          <a:endParaRPr lang="en-US" sz="1400" dirty="0"/>
        </a:p>
      </dgm:t>
    </dgm:pt>
    <dgm:pt modelId="{FA38EC08-98F4-F94B-86F9-6E7D43F75C12}" type="sibTrans" cxnId="{9DAD37D2-7968-2141-9269-486983988F56}">
      <dgm:prSet/>
      <dgm:spPr/>
      <dgm:t>
        <a:bodyPr/>
        <a:lstStyle/>
        <a:p>
          <a:pPr>
            <a:lnSpc>
              <a:spcPct val="200000"/>
            </a:lnSpc>
          </a:pPr>
          <a:endParaRPr lang="en-US" sz="1400"/>
        </a:p>
      </dgm:t>
    </dgm:pt>
    <dgm:pt modelId="{A8A373AF-0D5F-B744-B445-249F871D19E8}" type="parTrans" cxnId="{9DAD37D2-7968-2141-9269-486983988F56}">
      <dgm:prSet/>
      <dgm:spPr/>
      <dgm:t>
        <a:bodyPr/>
        <a:lstStyle/>
        <a:p>
          <a:pPr>
            <a:lnSpc>
              <a:spcPct val="200000"/>
            </a:lnSpc>
          </a:pPr>
          <a:endParaRPr lang="en-US" sz="1400"/>
        </a:p>
      </dgm:t>
    </dgm:pt>
    <dgm:pt modelId="{0D76DAEB-9F3A-F447-A0D2-D6AC22711060}" type="pres">
      <dgm:prSet presAssocID="{A0E2DA2B-5E5C-5549-A331-50A6DC6C64EA}" presName="diagram" presStyleCnt="0">
        <dgm:presLayoutVars>
          <dgm:dir/>
          <dgm:resizeHandles val="exact"/>
        </dgm:presLayoutVars>
      </dgm:prSet>
      <dgm:spPr/>
    </dgm:pt>
    <dgm:pt modelId="{C8DB9ED6-ACE0-B34F-880E-883472655511}" type="pres">
      <dgm:prSet presAssocID="{E6212C1F-AE3A-3645-B971-D6F8D91248A2}" presName="node" presStyleLbl="node1" presStyleIdx="0" presStyleCnt="4">
        <dgm:presLayoutVars>
          <dgm:bulletEnabled val="1"/>
        </dgm:presLayoutVars>
      </dgm:prSet>
      <dgm:spPr/>
    </dgm:pt>
    <dgm:pt modelId="{75AF0EF8-3F9B-AE45-AD59-D5F6BD0D9F8C}" type="pres">
      <dgm:prSet presAssocID="{FA38EC08-98F4-F94B-86F9-6E7D43F75C12}" presName="sibTrans" presStyleCnt="0"/>
      <dgm:spPr/>
    </dgm:pt>
    <dgm:pt modelId="{F5BA6C2D-9BAA-FD42-9302-F6C6078F65AC}" type="pres">
      <dgm:prSet presAssocID="{2BC6BFAE-18E1-4343-A14A-22D53BF2E6DF}" presName="node" presStyleLbl="node1" presStyleIdx="1" presStyleCnt="4">
        <dgm:presLayoutVars>
          <dgm:bulletEnabled val="1"/>
        </dgm:presLayoutVars>
      </dgm:prSet>
      <dgm:spPr/>
    </dgm:pt>
    <dgm:pt modelId="{B6DE9EDB-F03F-4B4B-A9D4-E9BB87049765}" type="pres">
      <dgm:prSet presAssocID="{8B3AD45B-A187-8C4C-B2C5-F92E10082FD4}" presName="sibTrans" presStyleCnt="0"/>
      <dgm:spPr/>
    </dgm:pt>
    <dgm:pt modelId="{551C635B-7503-8B42-B830-B7CA67FEC225}" type="pres">
      <dgm:prSet presAssocID="{6A948C9A-B94D-194D-9888-864C6DB66DD8}" presName="node" presStyleLbl="node1" presStyleIdx="2" presStyleCnt="4">
        <dgm:presLayoutVars>
          <dgm:bulletEnabled val="1"/>
        </dgm:presLayoutVars>
      </dgm:prSet>
      <dgm:spPr/>
    </dgm:pt>
    <dgm:pt modelId="{E2B3B863-19B8-424C-A593-53EFD245D903}" type="pres">
      <dgm:prSet presAssocID="{2AEB89FA-9AB4-E940-BAA7-8FB7788AF565}" presName="sibTrans" presStyleCnt="0"/>
      <dgm:spPr/>
    </dgm:pt>
    <dgm:pt modelId="{FBE0BA4A-3099-A142-B431-E35BC836169F}" type="pres">
      <dgm:prSet presAssocID="{F9B58F5A-1EC9-1746-8EFF-539E3908E385}" presName="node" presStyleLbl="node1" presStyleIdx="3" presStyleCnt="4">
        <dgm:presLayoutVars>
          <dgm:bulletEnabled val="1"/>
        </dgm:presLayoutVars>
      </dgm:prSet>
      <dgm:spPr/>
    </dgm:pt>
  </dgm:ptLst>
  <dgm:cxnLst>
    <dgm:cxn modelId="{9609C120-C771-FF4F-8B13-6BC4B4B07248}" type="presOf" srcId="{2BC6BFAE-18E1-4343-A14A-22D53BF2E6DF}" destId="{F5BA6C2D-9BAA-FD42-9302-F6C6078F65AC}" srcOrd="0" destOrd="0" presId="urn:microsoft.com/office/officeart/2005/8/layout/default"/>
    <dgm:cxn modelId="{24814B29-4940-A541-BDD9-E73C6FE15FD3}" srcId="{A0E2DA2B-5E5C-5549-A331-50A6DC6C64EA}" destId="{2BC6BFAE-18E1-4343-A14A-22D53BF2E6DF}" srcOrd="1" destOrd="0" parTransId="{6F980F7E-FEB3-0D46-876D-90C6FC950FC1}" sibTransId="{8B3AD45B-A187-8C4C-B2C5-F92E10082FD4}"/>
    <dgm:cxn modelId="{4FBC205F-64FD-FC45-96AF-0BB08C37D64E}" type="presOf" srcId="{E6212C1F-AE3A-3645-B971-D6F8D91248A2}" destId="{C8DB9ED6-ACE0-B34F-880E-883472655511}" srcOrd="0" destOrd="0" presId="urn:microsoft.com/office/officeart/2005/8/layout/default"/>
    <dgm:cxn modelId="{EC89BF6B-7335-FC47-B3EC-52CCA5E2BAF9}" srcId="{A0E2DA2B-5E5C-5549-A331-50A6DC6C64EA}" destId="{F9B58F5A-1EC9-1746-8EFF-539E3908E385}" srcOrd="3" destOrd="0" parTransId="{7828AD99-877C-A347-907C-550BC22D1CA0}" sibTransId="{99BA6144-34D6-AC4E-9210-3CCFE3BA5BA4}"/>
    <dgm:cxn modelId="{DDAEC686-88E8-004E-857C-0BB3F284AA27}" type="presOf" srcId="{F9B58F5A-1EC9-1746-8EFF-539E3908E385}" destId="{FBE0BA4A-3099-A142-B431-E35BC836169F}" srcOrd="0" destOrd="0" presId="urn:microsoft.com/office/officeart/2005/8/layout/default"/>
    <dgm:cxn modelId="{7B8FB5A0-ADDE-A543-8C09-BCE1196F9862}" type="presOf" srcId="{A0E2DA2B-5E5C-5549-A331-50A6DC6C64EA}" destId="{0D76DAEB-9F3A-F447-A0D2-D6AC22711060}" srcOrd="0" destOrd="0" presId="urn:microsoft.com/office/officeart/2005/8/layout/default"/>
    <dgm:cxn modelId="{9DAD37D2-7968-2141-9269-486983988F56}" srcId="{A0E2DA2B-5E5C-5549-A331-50A6DC6C64EA}" destId="{E6212C1F-AE3A-3645-B971-D6F8D91248A2}" srcOrd="0" destOrd="0" parTransId="{A8A373AF-0D5F-B744-B445-249F871D19E8}" sibTransId="{FA38EC08-98F4-F94B-86F9-6E7D43F75C12}"/>
    <dgm:cxn modelId="{BF638EEA-976C-AF41-BF06-D888B4682B67}" type="presOf" srcId="{6A948C9A-B94D-194D-9888-864C6DB66DD8}" destId="{551C635B-7503-8B42-B830-B7CA67FEC225}" srcOrd="0" destOrd="0" presId="urn:microsoft.com/office/officeart/2005/8/layout/default"/>
    <dgm:cxn modelId="{1AB372F1-308D-1549-8C41-8A555AE5580B}" srcId="{A0E2DA2B-5E5C-5549-A331-50A6DC6C64EA}" destId="{6A948C9A-B94D-194D-9888-864C6DB66DD8}" srcOrd="2" destOrd="0" parTransId="{E74D15EE-DF38-7C45-87C1-021841F51AC7}" sibTransId="{2AEB89FA-9AB4-E940-BAA7-8FB7788AF565}"/>
    <dgm:cxn modelId="{1FAC8EC6-DDC2-D54C-96F7-1C030E30CBCA}" type="presParOf" srcId="{0D76DAEB-9F3A-F447-A0D2-D6AC22711060}" destId="{C8DB9ED6-ACE0-B34F-880E-883472655511}" srcOrd="0" destOrd="0" presId="urn:microsoft.com/office/officeart/2005/8/layout/default"/>
    <dgm:cxn modelId="{0B2A46EB-7538-DC4B-BB5C-9D56FB3AFD51}" type="presParOf" srcId="{0D76DAEB-9F3A-F447-A0D2-D6AC22711060}" destId="{75AF0EF8-3F9B-AE45-AD59-D5F6BD0D9F8C}" srcOrd="1" destOrd="0" presId="urn:microsoft.com/office/officeart/2005/8/layout/default"/>
    <dgm:cxn modelId="{48F758CE-9BFE-0B40-A154-7794D6E7851C}" type="presParOf" srcId="{0D76DAEB-9F3A-F447-A0D2-D6AC22711060}" destId="{F5BA6C2D-9BAA-FD42-9302-F6C6078F65AC}" srcOrd="2" destOrd="0" presId="urn:microsoft.com/office/officeart/2005/8/layout/default"/>
    <dgm:cxn modelId="{55688CA9-B5D8-5146-9EA4-19498A10A8EA}" type="presParOf" srcId="{0D76DAEB-9F3A-F447-A0D2-D6AC22711060}" destId="{B6DE9EDB-F03F-4B4B-A9D4-E9BB87049765}" srcOrd="3" destOrd="0" presId="urn:microsoft.com/office/officeart/2005/8/layout/default"/>
    <dgm:cxn modelId="{23DABDA8-FA76-7240-AA18-1C0D64395351}" type="presParOf" srcId="{0D76DAEB-9F3A-F447-A0D2-D6AC22711060}" destId="{551C635B-7503-8B42-B830-B7CA67FEC225}" srcOrd="4" destOrd="0" presId="urn:microsoft.com/office/officeart/2005/8/layout/default"/>
    <dgm:cxn modelId="{89022B26-F5E2-9C48-9426-505E62C0E688}" type="presParOf" srcId="{0D76DAEB-9F3A-F447-A0D2-D6AC22711060}" destId="{E2B3B863-19B8-424C-A593-53EFD245D903}" srcOrd="5" destOrd="0" presId="urn:microsoft.com/office/officeart/2005/8/layout/default"/>
    <dgm:cxn modelId="{CC6B0B4E-9990-A04F-9D8F-20AB414BC568}" type="presParOf" srcId="{0D76DAEB-9F3A-F447-A0D2-D6AC22711060}" destId="{FBE0BA4A-3099-A142-B431-E35BC836169F}"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C9B1776-68E2-AE49-A3A4-E5EACFD81737}" type="doc">
      <dgm:prSet loTypeId="urn:microsoft.com/office/officeart/2005/8/layout/default" loCatId="" qsTypeId="urn:microsoft.com/office/officeart/2005/8/quickstyle/simple3" qsCatId="simple" csTypeId="urn:microsoft.com/office/officeart/2005/8/colors/accent1_2" csCatId="accent1" phldr="1"/>
      <dgm:spPr/>
      <dgm:t>
        <a:bodyPr/>
        <a:lstStyle/>
        <a:p>
          <a:endParaRPr lang="en-US"/>
        </a:p>
      </dgm:t>
    </dgm:pt>
    <dgm:pt modelId="{1C4BFD99-84DE-6244-A7D2-8A16D555568F}">
      <dgm:prSet phldrT="[Text]" custT="1"/>
      <dgm:spPr/>
      <dgm:t>
        <a:bodyPr/>
        <a:lstStyle/>
        <a:p>
          <a:pPr rtl="1">
            <a:lnSpc>
              <a:spcPct val="200000"/>
            </a:lnSpc>
          </a:pPr>
          <a:r>
            <a:rPr lang="ar-EG" sz="1600" b="1" dirty="0">
              <a:latin typeface="Alexandria" pitchFamily="2" charset="-78"/>
              <a:cs typeface="Alexandria" pitchFamily="2" charset="-78"/>
            </a:rPr>
            <a:t>جذب الموارد البشرية </a:t>
          </a:r>
        </a:p>
        <a:p>
          <a:pPr rtl="1">
            <a:lnSpc>
              <a:spcPct val="200000"/>
            </a:lnSpc>
          </a:pPr>
          <a:r>
            <a:rPr lang="ar-EG" sz="1600" dirty="0">
              <a:latin typeface="Alexandria" pitchFamily="2" charset="-78"/>
              <a:cs typeface="Alexandria" pitchFamily="2" charset="-78"/>
            </a:rPr>
            <a:t>والتعزيز من رضا الموظفين الحاليين وولائهم.</a:t>
          </a:r>
          <a:endParaRPr lang="en-US" sz="1600" dirty="0">
            <a:latin typeface="Alexandria" pitchFamily="2" charset="-78"/>
            <a:cs typeface="Alexandria" pitchFamily="2" charset="-78"/>
          </a:endParaRPr>
        </a:p>
      </dgm:t>
    </dgm:pt>
    <dgm:pt modelId="{B53203B3-CC6B-D14C-AF1C-6BFFAA78E8C4}" type="parTrans" cxnId="{8D449008-DAEE-D54B-AE56-269B0D0C4C59}">
      <dgm:prSet/>
      <dgm:spPr/>
      <dgm:t>
        <a:bodyPr/>
        <a:lstStyle/>
        <a:p>
          <a:pPr>
            <a:lnSpc>
              <a:spcPct val="200000"/>
            </a:lnSpc>
          </a:pPr>
          <a:endParaRPr lang="en-US" sz="1600">
            <a:latin typeface="Alexandria" pitchFamily="2" charset="-78"/>
            <a:cs typeface="Alexandria" pitchFamily="2" charset="-78"/>
          </a:endParaRPr>
        </a:p>
      </dgm:t>
    </dgm:pt>
    <dgm:pt modelId="{3DD706DC-6105-5E40-8FF2-D9DAAEC9653F}" type="sibTrans" cxnId="{8D449008-DAEE-D54B-AE56-269B0D0C4C59}">
      <dgm:prSet/>
      <dgm:spPr/>
      <dgm:t>
        <a:bodyPr/>
        <a:lstStyle/>
        <a:p>
          <a:pPr>
            <a:lnSpc>
              <a:spcPct val="200000"/>
            </a:lnSpc>
          </a:pPr>
          <a:endParaRPr lang="en-US" sz="1600">
            <a:latin typeface="Alexandria" pitchFamily="2" charset="-78"/>
            <a:cs typeface="Alexandria" pitchFamily="2" charset="-78"/>
          </a:endParaRPr>
        </a:p>
      </dgm:t>
    </dgm:pt>
    <dgm:pt modelId="{09B08A11-B7A0-6F43-B4BC-D7214569F313}">
      <dgm:prSet phldrT="[Text]" custT="1"/>
      <dgm:spPr/>
      <dgm:t>
        <a:bodyPr/>
        <a:lstStyle/>
        <a:p>
          <a:pPr rtl="1">
            <a:lnSpc>
              <a:spcPct val="200000"/>
            </a:lnSpc>
          </a:pPr>
          <a:r>
            <a:rPr lang="ar-EG" sz="1600" b="1" dirty="0">
              <a:latin typeface="Alexandria" pitchFamily="2" charset="-78"/>
              <a:cs typeface="Alexandria" pitchFamily="2" charset="-78"/>
            </a:rPr>
            <a:t>تعزيز الولاء للعلامة التجارية </a:t>
          </a:r>
          <a:r>
            <a:rPr lang="ar-EG" sz="1600" dirty="0">
              <a:latin typeface="Alexandria" pitchFamily="2" charset="-78"/>
              <a:cs typeface="Alexandria" pitchFamily="2" charset="-78"/>
            </a:rPr>
            <a:t>من خلال تقديم منتجات مُنتجة بشكل أخلاقي ومستدام والمشاركة في المبادرات.</a:t>
          </a:r>
          <a:endParaRPr lang="en-US" sz="1600" dirty="0">
            <a:latin typeface="Alexandria" pitchFamily="2" charset="-78"/>
            <a:cs typeface="Alexandria" pitchFamily="2" charset="-78"/>
          </a:endParaRPr>
        </a:p>
      </dgm:t>
    </dgm:pt>
    <dgm:pt modelId="{EBD9A7EA-8D01-BC44-A4D0-6DDCAF6A4786}" type="parTrans" cxnId="{31C215B6-126B-9F40-A208-800C69467D54}">
      <dgm:prSet/>
      <dgm:spPr/>
      <dgm:t>
        <a:bodyPr/>
        <a:lstStyle/>
        <a:p>
          <a:pPr>
            <a:lnSpc>
              <a:spcPct val="200000"/>
            </a:lnSpc>
          </a:pPr>
          <a:endParaRPr lang="en-US" sz="1600">
            <a:latin typeface="Alexandria" pitchFamily="2" charset="-78"/>
            <a:cs typeface="Alexandria" pitchFamily="2" charset="-78"/>
          </a:endParaRPr>
        </a:p>
      </dgm:t>
    </dgm:pt>
    <dgm:pt modelId="{48324F0C-365C-1F4B-A892-C392BC741D28}" type="sibTrans" cxnId="{31C215B6-126B-9F40-A208-800C69467D54}">
      <dgm:prSet/>
      <dgm:spPr/>
      <dgm:t>
        <a:bodyPr/>
        <a:lstStyle/>
        <a:p>
          <a:pPr>
            <a:lnSpc>
              <a:spcPct val="200000"/>
            </a:lnSpc>
          </a:pPr>
          <a:endParaRPr lang="en-US" sz="1600">
            <a:latin typeface="Alexandria" pitchFamily="2" charset="-78"/>
            <a:cs typeface="Alexandria" pitchFamily="2" charset="-78"/>
          </a:endParaRPr>
        </a:p>
      </dgm:t>
    </dgm:pt>
    <dgm:pt modelId="{F6109C83-A73B-3648-8333-3131A7BEEB72}">
      <dgm:prSet phldrT="[Text]" custT="1"/>
      <dgm:spPr/>
      <dgm:t>
        <a:bodyPr/>
        <a:lstStyle/>
        <a:p>
          <a:pPr rtl="1">
            <a:lnSpc>
              <a:spcPct val="200000"/>
            </a:lnSpc>
          </a:pPr>
          <a:r>
            <a:rPr lang="ar-EG" sz="1600" b="1" dirty="0">
              <a:latin typeface="Alexandria" pitchFamily="2" charset="-78"/>
              <a:cs typeface="Alexandria" pitchFamily="2" charset="-78"/>
            </a:rPr>
            <a:t>بناء الثقة والمصداقية </a:t>
          </a:r>
        </a:p>
        <a:p>
          <a:pPr rtl="1">
            <a:lnSpc>
              <a:spcPct val="200000"/>
            </a:lnSpc>
          </a:pPr>
          <a:r>
            <a:rPr lang="ar-EG" sz="1600" dirty="0">
              <a:latin typeface="Alexandria" pitchFamily="2" charset="-78"/>
              <a:cs typeface="Alexandria" pitchFamily="2" charset="-78"/>
            </a:rPr>
            <a:t>من خلال اظهار المنظمة التزاماً حقيقياً بالمساهمة في المجتمع</a:t>
          </a:r>
          <a:endParaRPr lang="en-US" sz="1600" dirty="0">
            <a:latin typeface="Alexandria" pitchFamily="2" charset="-78"/>
            <a:cs typeface="Alexandria" pitchFamily="2" charset="-78"/>
          </a:endParaRPr>
        </a:p>
      </dgm:t>
    </dgm:pt>
    <dgm:pt modelId="{F42537D6-B19C-9A42-971B-98C8F111A391}" type="parTrans" cxnId="{C5DBAE2A-7002-E34D-9CE9-A77B70169D44}">
      <dgm:prSet/>
      <dgm:spPr/>
      <dgm:t>
        <a:bodyPr/>
        <a:lstStyle/>
        <a:p>
          <a:pPr>
            <a:lnSpc>
              <a:spcPct val="200000"/>
            </a:lnSpc>
          </a:pPr>
          <a:endParaRPr lang="en-US" sz="1600">
            <a:latin typeface="Alexandria" pitchFamily="2" charset="-78"/>
            <a:cs typeface="Alexandria" pitchFamily="2" charset="-78"/>
          </a:endParaRPr>
        </a:p>
      </dgm:t>
    </dgm:pt>
    <dgm:pt modelId="{161288AA-53DE-C24C-A236-19E5AE3B7842}" type="sibTrans" cxnId="{C5DBAE2A-7002-E34D-9CE9-A77B70169D44}">
      <dgm:prSet/>
      <dgm:spPr/>
      <dgm:t>
        <a:bodyPr/>
        <a:lstStyle/>
        <a:p>
          <a:pPr>
            <a:lnSpc>
              <a:spcPct val="200000"/>
            </a:lnSpc>
          </a:pPr>
          <a:endParaRPr lang="en-US" sz="1600">
            <a:latin typeface="Alexandria" pitchFamily="2" charset="-78"/>
            <a:cs typeface="Alexandria" pitchFamily="2" charset="-78"/>
          </a:endParaRPr>
        </a:p>
      </dgm:t>
    </dgm:pt>
    <dgm:pt modelId="{3C63CBCF-3F30-E54D-A2EF-C9954279FFD4}">
      <dgm:prSet phldrT="[Text]" custT="1"/>
      <dgm:spPr/>
      <dgm:t>
        <a:bodyPr/>
        <a:lstStyle/>
        <a:p>
          <a:pPr rtl="1">
            <a:lnSpc>
              <a:spcPct val="200000"/>
            </a:lnSpc>
          </a:pPr>
          <a:r>
            <a:rPr lang="ar-EG" sz="1600" b="1" dirty="0">
              <a:latin typeface="Alexandria" pitchFamily="2" charset="-78"/>
              <a:cs typeface="Alexandria" pitchFamily="2" charset="-78"/>
            </a:rPr>
            <a:t>تمييز العلامة التجارية </a:t>
          </a:r>
          <a:r>
            <a:rPr lang="ar-EG" sz="1600" b="0" dirty="0">
              <a:latin typeface="Alexandria" pitchFamily="2" charset="-78"/>
              <a:cs typeface="Alexandria" pitchFamily="2" charset="-78"/>
            </a:rPr>
            <a:t>في</a:t>
          </a:r>
          <a:r>
            <a:rPr lang="ar-EG" sz="1600" b="1" dirty="0">
              <a:latin typeface="Alexandria" pitchFamily="2" charset="-78"/>
              <a:cs typeface="Alexandria" pitchFamily="2" charset="-78"/>
            </a:rPr>
            <a:t> </a:t>
          </a:r>
          <a:r>
            <a:rPr lang="ar-EG" sz="1600" dirty="0">
              <a:latin typeface="Alexandria" pitchFamily="2" charset="-78"/>
              <a:cs typeface="Alexandria" pitchFamily="2" charset="-78"/>
            </a:rPr>
            <a:t>سوق تنافسية، فتُصبح المبادرات المجتمعية وسيلة لتمييز المنظمة عن منافسيها. </a:t>
          </a:r>
          <a:endParaRPr lang="en-US" sz="1600" dirty="0">
            <a:latin typeface="Alexandria" pitchFamily="2" charset="-78"/>
            <a:cs typeface="Alexandria" pitchFamily="2" charset="-78"/>
          </a:endParaRPr>
        </a:p>
      </dgm:t>
    </dgm:pt>
    <dgm:pt modelId="{551D3DB8-A3B0-AB42-8D4A-B1323B78495D}" type="parTrans" cxnId="{B8093752-303A-2B43-9670-5FD7AFEDE9D2}">
      <dgm:prSet/>
      <dgm:spPr/>
      <dgm:t>
        <a:bodyPr/>
        <a:lstStyle/>
        <a:p>
          <a:pPr>
            <a:lnSpc>
              <a:spcPct val="200000"/>
            </a:lnSpc>
          </a:pPr>
          <a:endParaRPr lang="en-US" sz="1600">
            <a:latin typeface="Alexandria" pitchFamily="2" charset="-78"/>
            <a:cs typeface="Alexandria" pitchFamily="2" charset="-78"/>
          </a:endParaRPr>
        </a:p>
      </dgm:t>
    </dgm:pt>
    <dgm:pt modelId="{506F608B-C4EA-DB4A-8484-AD0500006F81}" type="sibTrans" cxnId="{B8093752-303A-2B43-9670-5FD7AFEDE9D2}">
      <dgm:prSet/>
      <dgm:spPr/>
      <dgm:t>
        <a:bodyPr/>
        <a:lstStyle/>
        <a:p>
          <a:pPr>
            <a:lnSpc>
              <a:spcPct val="200000"/>
            </a:lnSpc>
          </a:pPr>
          <a:endParaRPr lang="en-US" sz="1600">
            <a:latin typeface="Alexandria" pitchFamily="2" charset="-78"/>
            <a:cs typeface="Alexandria" pitchFamily="2" charset="-78"/>
          </a:endParaRPr>
        </a:p>
      </dgm:t>
    </dgm:pt>
    <dgm:pt modelId="{F7798F82-7F35-214A-AF83-9B62D2C5B947}">
      <dgm:prSet phldrT="[Text]" custT="1"/>
      <dgm:spPr/>
      <dgm:t>
        <a:bodyPr/>
        <a:lstStyle/>
        <a:p>
          <a:pPr rtl="1">
            <a:lnSpc>
              <a:spcPct val="200000"/>
            </a:lnSpc>
          </a:pPr>
          <a:r>
            <a:rPr lang="ar-EG" sz="1600" b="1" dirty="0">
              <a:latin typeface="Alexandria" pitchFamily="2" charset="-78"/>
              <a:cs typeface="Alexandria" pitchFamily="2" charset="-78"/>
            </a:rPr>
            <a:t>دمج المسؤولية الاجتماعية </a:t>
          </a:r>
          <a:r>
            <a:rPr lang="ar-EG" sz="1600" dirty="0">
              <a:latin typeface="Alexandria" pitchFamily="2" charset="-78"/>
              <a:cs typeface="Alexandria" pitchFamily="2" charset="-78"/>
            </a:rPr>
            <a:t>في ثقافة الشركة وقيمها.</a:t>
          </a:r>
          <a:endParaRPr lang="en-US" sz="1600" dirty="0">
            <a:latin typeface="Alexandria" pitchFamily="2" charset="-78"/>
            <a:cs typeface="Alexandria" pitchFamily="2" charset="-78"/>
          </a:endParaRPr>
        </a:p>
      </dgm:t>
    </dgm:pt>
    <dgm:pt modelId="{02FB3701-813E-004D-B0B6-1765F6950FDB}" type="parTrans" cxnId="{99300224-2770-E348-9CFF-76DE22A96BA4}">
      <dgm:prSet/>
      <dgm:spPr/>
      <dgm:t>
        <a:bodyPr/>
        <a:lstStyle/>
        <a:p>
          <a:pPr>
            <a:lnSpc>
              <a:spcPct val="200000"/>
            </a:lnSpc>
          </a:pPr>
          <a:endParaRPr lang="en-US" sz="1600">
            <a:latin typeface="Alexandria" pitchFamily="2" charset="-78"/>
            <a:cs typeface="Alexandria" pitchFamily="2" charset="-78"/>
          </a:endParaRPr>
        </a:p>
      </dgm:t>
    </dgm:pt>
    <dgm:pt modelId="{E1384C93-89B2-BB42-AA40-48D74AF46956}" type="sibTrans" cxnId="{99300224-2770-E348-9CFF-76DE22A96BA4}">
      <dgm:prSet/>
      <dgm:spPr/>
      <dgm:t>
        <a:bodyPr/>
        <a:lstStyle/>
        <a:p>
          <a:pPr>
            <a:lnSpc>
              <a:spcPct val="200000"/>
            </a:lnSpc>
          </a:pPr>
          <a:endParaRPr lang="en-US" sz="1600">
            <a:latin typeface="Alexandria" pitchFamily="2" charset="-78"/>
            <a:cs typeface="Alexandria" pitchFamily="2" charset="-78"/>
          </a:endParaRPr>
        </a:p>
      </dgm:t>
    </dgm:pt>
    <dgm:pt modelId="{265C4817-E313-4846-ACD9-659CD44041D5}">
      <dgm:prSet custT="1"/>
      <dgm:spPr/>
      <dgm:t>
        <a:bodyPr/>
        <a:lstStyle/>
        <a:p>
          <a:pPr>
            <a:lnSpc>
              <a:spcPct val="200000"/>
            </a:lnSpc>
          </a:pPr>
          <a:r>
            <a:rPr lang="ar-EG" sz="1600" b="1" dirty="0">
              <a:latin typeface="Alexandria" pitchFamily="2" charset="-78"/>
              <a:cs typeface="Alexandria" pitchFamily="2" charset="-78"/>
            </a:rPr>
            <a:t>دعم سمعة المنظمة </a:t>
          </a:r>
          <a:r>
            <a:rPr lang="ar-EG" sz="1600" dirty="0">
              <a:latin typeface="Alexandria" pitchFamily="2" charset="-78"/>
              <a:cs typeface="Alexandria" pitchFamily="2" charset="-78"/>
            </a:rPr>
            <a:t>و التي تُساهم المبادرات المجتمعية بشكل مباشر في بنائها وصونها.</a:t>
          </a:r>
          <a:endParaRPr lang="en-US" sz="1600" dirty="0">
            <a:latin typeface="Alexandria" pitchFamily="2" charset="-78"/>
            <a:cs typeface="Alexandria" pitchFamily="2" charset="-78"/>
          </a:endParaRPr>
        </a:p>
      </dgm:t>
    </dgm:pt>
    <dgm:pt modelId="{43D6BF94-63F1-7942-A725-FEC80CCB9D4F}" type="parTrans" cxnId="{D81FFFE7-ADE3-ED47-9E0F-6080A90C3684}">
      <dgm:prSet/>
      <dgm:spPr/>
      <dgm:t>
        <a:bodyPr/>
        <a:lstStyle/>
        <a:p>
          <a:pPr>
            <a:lnSpc>
              <a:spcPct val="200000"/>
            </a:lnSpc>
          </a:pPr>
          <a:endParaRPr lang="en-US" sz="1600">
            <a:latin typeface="Alexandria" pitchFamily="2" charset="-78"/>
            <a:cs typeface="Alexandria" pitchFamily="2" charset="-78"/>
          </a:endParaRPr>
        </a:p>
      </dgm:t>
    </dgm:pt>
    <dgm:pt modelId="{7EA97243-3135-7943-A8CC-A86C6BA8AF07}" type="sibTrans" cxnId="{D81FFFE7-ADE3-ED47-9E0F-6080A90C3684}">
      <dgm:prSet/>
      <dgm:spPr/>
      <dgm:t>
        <a:bodyPr/>
        <a:lstStyle/>
        <a:p>
          <a:pPr>
            <a:lnSpc>
              <a:spcPct val="200000"/>
            </a:lnSpc>
          </a:pPr>
          <a:endParaRPr lang="en-US" sz="1600">
            <a:latin typeface="Alexandria" pitchFamily="2" charset="-78"/>
            <a:cs typeface="Alexandria" pitchFamily="2" charset="-78"/>
          </a:endParaRPr>
        </a:p>
      </dgm:t>
    </dgm:pt>
    <dgm:pt modelId="{8B57A1B1-9EC7-7F49-A84D-09420446408C}" type="pres">
      <dgm:prSet presAssocID="{3C9B1776-68E2-AE49-A3A4-E5EACFD81737}" presName="diagram" presStyleCnt="0">
        <dgm:presLayoutVars>
          <dgm:dir/>
          <dgm:resizeHandles val="exact"/>
        </dgm:presLayoutVars>
      </dgm:prSet>
      <dgm:spPr/>
    </dgm:pt>
    <dgm:pt modelId="{15F89457-29C1-9D4A-9A69-05E51E16E9BF}" type="pres">
      <dgm:prSet presAssocID="{1C4BFD99-84DE-6244-A7D2-8A16D555568F}" presName="node" presStyleLbl="node1" presStyleIdx="0" presStyleCnt="6">
        <dgm:presLayoutVars>
          <dgm:bulletEnabled val="1"/>
        </dgm:presLayoutVars>
      </dgm:prSet>
      <dgm:spPr/>
    </dgm:pt>
    <dgm:pt modelId="{6158F3C9-54FE-B54B-9BAE-F4F2F76E060E}" type="pres">
      <dgm:prSet presAssocID="{3DD706DC-6105-5E40-8FF2-D9DAAEC9653F}" presName="sibTrans" presStyleCnt="0"/>
      <dgm:spPr/>
    </dgm:pt>
    <dgm:pt modelId="{AEBFC0F3-42C7-4147-ADA6-5510407CCA7C}" type="pres">
      <dgm:prSet presAssocID="{09B08A11-B7A0-6F43-B4BC-D7214569F313}" presName="node" presStyleLbl="node1" presStyleIdx="1" presStyleCnt="6">
        <dgm:presLayoutVars>
          <dgm:bulletEnabled val="1"/>
        </dgm:presLayoutVars>
      </dgm:prSet>
      <dgm:spPr/>
    </dgm:pt>
    <dgm:pt modelId="{FB90C6DF-0D99-5A47-8D85-A7259619FE75}" type="pres">
      <dgm:prSet presAssocID="{48324F0C-365C-1F4B-A892-C392BC741D28}" presName="sibTrans" presStyleCnt="0"/>
      <dgm:spPr/>
    </dgm:pt>
    <dgm:pt modelId="{A9C08D66-7FCF-9843-9B26-58929CD6CA50}" type="pres">
      <dgm:prSet presAssocID="{F6109C83-A73B-3648-8333-3131A7BEEB72}" presName="node" presStyleLbl="node1" presStyleIdx="2" presStyleCnt="6">
        <dgm:presLayoutVars>
          <dgm:bulletEnabled val="1"/>
        </dgm:presLayoutVars>
      </dgm:prSet>
      <dgm:spPr/>
    </dgm:pt>
    <dgm:pt modelId="{EB30CF30-5B5D-6D4C-A355-93B4F9C15D38}" type="pres">
      <dgm:prSet presAssocID="{161288AA-53DE-C24C-A236-19E5AE3B7842}" presName="sibTrans" presStyleCnt="0"/>
      <dgm:spPr/>
    </dgm:pt>
    <dgm:pt modelId="{06432BA3-15B5-4E4A-BE5C-9A533A0779A6}" type="pres">
      <dgm:prSet presAssocID="{3C63CBCF-3F30-E54D-A2EF-C9954279FFD4}" presName="node" presStyleLbl="node1" presStyleIdx="3" presStyleCnt="6">
        <dgm:presLayoutVars>
          <dgm:bulletEnabled val="1"/>
        </dgm:presLayoutVars>
      </dgm:prSet>
      <dgm:spPr/>
    </dgm:pt>
    <dgm:pt modelId="{A48F9F26-99E7-604E-BC11-6712B374731C}" type="pres">
      <dgm:prSet presAssocID="{506F608B-C4EA-DB4A-8484-AD0500006F81}" presName="sibTrans" presStyleCnt="0"/>
      <dgm:spPr/>
    </dgm:pt>
    <dgm:pt modelId="{B2ED1251-D416-6B41-976F-716706184C2B}" type="pres">
      <dgm:prSet presAssocID="{F7798F82-7F35-214A-AF83-9B62D2C5B947}" presName="node" presStyleLbl="node1" presStyleIdx="4" presStyleCnt="6">
        <dgm:presLayoutVars>
          <dgm:bulletEnabled val="1"/>
        </dgm:presLayoutVars>
      </dgm:prSet>
      <dgm:spPr/>
    </dgm:pt>
    <dgm:pt modelId="{34A9B82F-A97C-1248-84C4-96C16AB8B763}" type="pres">
      <dgm:prSet presAssocID="{E1384C93-89B2-BB42-AA40-48D74AF46956}" presName="sibTrans" presStyleCnt="0"/>
      <dgm:spPr/>
    </dgm:pt>
    <dgm:pt modelId="{120CA544-B023-564B-A6F2-6CD29A69E2AA}" type="pres">
      <dgm:prSet presAssocID="{265C4817-E313-4846-ACD9-659CD44041D5}" presName="node" presStyleLbl="node1" presStyleIdx="5" presStyleCnt="6">
        <dgm:presLayoutVars>
          <dgm:bulletEnabled val="1"/>
        </dgm:presLayoutVars>
      </dgm:prSet>
      <dgm:spPr/>
    </dgm:pt>
  </dgm:ptLst>
  <dgm:cxnLst>
    <dgm:cxn modelId="{8D449008-DAEE-D54B-AE56-269B0D0C4C59}" srcId="{3C9B1776-68E2-AE49-A3A4-E5EACFD81737}" destId="{1C4BFD99-84DE-6244-A7D2-8A16D555568F}" srcOrd="0" destOrd="0" parTransId="{B53203B3-CC6B-D14C-AF1C-6BFFAA78E8C4}" sibTransId="{3DD706DC-6105-5E40-8FF2-D9DAAEC9653F}"/>
    <dgm:cxn modelId="{2F07AC20-2553-E64E-A02D-A31B7DE1B8EE}" type="presOf" srcId="{265C4817-E313-4846-ACD9-659CD44041D5}" destId="{120CA544-B023-564B-A6F2-6CD29A69E2AA}" srcOrd="0" destOrd="0" presId="urn:microsoft.com/office/officeart/2005/8/layout/default"/>
    <dgm:cxn modelId="{99300224-2770-E348-9CFF-76DE22A96BA4}" srcId="{3C9B1776-68E2-AE49-A3A4-E5EACFD81737}" destId="{F7798F82-7F35-214A-AF83-9B62D2C5B947}" srcOrd="4" destOrd="0" parTransId="{02FB3701-813E-004D-B0B6-1765F6950FDB}" sibTransId="{E1384C93-89B2-BB42-AA40-48D74AF46956}"/>
    <dgm:cxn modelId="{C5DBAE2A-7002-E34D-9CE9-A77B70169D44}" srcId="{3C9B1776-68E2-AE49-A3A4-E5EACFD81737}" destId="{F6109C83-A73B-3648-8333-3131A7BEEB72}" srcOrd="2" destOrd="0" parTransId="{F42537D6-B19C-9A42-971B-98C8F111A391}" sibTransId="{161288AA-53DE-C24C-A236-19E5AE3B7842}"/>
    <dgm:cxn modelId="{B8093752-303A-2B43-9670-5FD7AFEDE9D2}" srcId="{3C9B1776-68E2-AE49-A3A4-E5EACFD81737}" destId="{3C63CBCF-3F30-E54D-A2EF-C9954279FFD4}" srcOrd="3" destOrd="0" parTransId="{551D3DB8-A3B0-AB42-8D4A-B1323B78495D}" sibTransId="{506F608B-C4EA-DB4A-8484-AD0500006F81}"/>
    <dgm:cxn modelId="{B4A9C057-EB2E-3A4A-935C-23F8411EB8AA}" type="presOf" srcId="{09B08A11-B7A0-6F43-B4BC-D7214569F313}" destId="{AEBFC0F3-42C7-4147-ADA6-5510407CCA7C}" srcOrd="0" destOrd="0" presId="urn:microsoft.com/office/officeart/2005/8/layout/default"/>
    <dgm:cxn modelId="{E5A32D5F-94F1-EE45-B76C-3BFF70502F24}" type="presOf" srcId="{1C4BFD99-84DE-6244-A7D2-8A16D555568F}" destId="{15F89457-29C1-9D4A-9A69-05E51E16E9BF}" srcOrd="0" destOrd="0" presId="urn:microsoft.com/office/officeart/2005/8/layout/default"/>
    <dgm:cxn modelId="{E3317672-AD20-EE44-BD90-24E9179FA2AE}" type="presOf" srcId="{3C9B1776-68E2-AE49-A3A4-E5EACFD81737}" destId="{8B57A1B1-9EC7-7F49-A84D-09420446408C}" srcOrd="0" destOrd="0" presId="urn:microsoft.com/office/officeart/2005/8/layout/default"/>
    <dgm:cxn modelId="{809B1884-19B7-9245-984D-4E364E0B5FED}" type="presOf" srcId="{F6109C83-A73B-3648-8333-3131A7BEEB72}" destId="{A9C08D66-7FCF-9843-9B26-58929CD6CA50}" srcOrd="0" destOrd="0" presId="urn:microsoft.com/office/officeart/2005/8/layout/default"/>
    <dgm:cxn modelId="{31C215B6-126B-9F40-A208-800C69467D54}" srcId="{3C9B1776-68E2-AE49-A3A4-E5EACFD81737}" destId="{09B08A11-B7A0-6F43-B4BC-D7214569F313}" srcOrd="1" destOrd="0" parTransId="{EBD9A7EA-8D01-BC44-A4D0-6DDCAF6A4786}" sibTransId="{48324F0C-365C-1F4B-A892-C392BC741D28}"/>
    <dgm:cxn modelId="{A78E6BD2-4B60-F144-87AC-2546A90B05A8}" type="presOf" srcId="{3C63CBCF-3F30-E54D-A2EF-C9954279FFD4}" destId="{06432BA3-15B5-4E4A-BE5C-9A533A0779A6}" srcOrd="0" destOrd="0" presId="urn:microsoft.com/office/officeart/2005/8/layout/default"/>
    <dgm:cxn modelId="{D963C3E5-46CC-CF44-912A-A2155F12AD5B}" type="presOf" srcId="{F7798F82-7F35-214A-AF83-9B62D2C5B947}" destId="{B2ED1251-D416-6B41-976F-716706184C2B}" srcOrd="0" destOrd="0" presId="urn:microsoft.com/office/officeart/2005/8/layout/default"/>
    <dgm:cxn modelId="{D81FFFE7-ADE3-ED47-9E0F-6080A90C3684}" srcId="{3C9B1776-68E2-AE49-A3A4-E5EACFD81737}" destId="{265C4817-E313-4846-ACD9-659CD44041D5}" srcOrd="5" destOrd="0" parTransId="{43D6BF94-63F1-7942-A725-FEC80CCB9D4F}" sibTransId="{7EA97243-3135-7943-A8CC-A86C6BA8AF07}"/>
    <dgm:cxn modelId="{4E8EFE90-5801-2B4B-9228-BE77941DC7F2}" type="presParOf" srcId="{8B57A1B1-9EC7-7F49-A84D-09420446408C}" destId="{15F89457-29C1-9D4A-9A69-05E51E16E9BF}" srcOrd="0" destOrd="0" presId="urn:microsoft.com/office/officeart/2005/8/layout/default"/>
    <dgm:cxn modelId="{FD416461-7346-DD41-9C81-3BAA3D066A17}" type="presParOf" srcId="{8B57A1B1-9EC7-7F49-A84D-09420446408C}" destId="{6158F3C9-54FE-B54B-9BAE-F4F2F76E060E}" srcOrd="1" destOrd="0" presId="urn:microsoft.com/office/officeart/2005/8/layout/default"/>
    <dgm:cxn modelId="{2EFC55F6-9968-EF4D-8BC4-D689DA33E89C}" type="presParOf" srcId="{8B57A1B1-9EC7-7F49-A84D-09420446408C}" destId="{AEBFC0F3-42C7-4147-ADA6-5510407CCA7C}" srcOrd="2" destOrd="0" presId="urn:microsoft.com/office/officeart/2005/8/layout/default"/>
    <dgm:cxn modelId="{A4407A8A-C689-9B4F-A002-5C825083089B}" type="presParOf" srcId="{8B57A1B1-9EC7-7F49-A84D-09420446408C}" destId="{FB90C6DF-0D99-5A47-8D85-A7259619FE75}" srcOrd="3" destOrd="0" presId="urn:microsoft.com/office/officeart/2005/8/layout/default"/>
    <dgm:cxn modelId="{BC4BE6F9-AF14-DE49-81EB-08EBECBB7777}" type="presParOf" srcId="{8B57A1B1-9EC7-7F49-A84D-09420446408C}" destId="{A9C08D66-7FCF-9843-9B26-58929CD6CA50}" srcOrd="4" destOrd="0" presId="urn:microsoft.com/office/officeart/2005/8/layout/default"/>
    <dgm:cxn modelId="{195FA22E-3724-714A-AD89-C99E4C31DA80}" type="presParOf" srcId="{8B57A1B1-9EC7-7F49-A84D-09420446408C}" destId="{EB30CF30-5B5D-6D4C-A355-93B4F9C15D38}" srcOrd="5" destOrd="0" presId="urn:microsoft.com/office/officeart/2005/8/layout/default"/>
    <dgm:cxn modelId="{4D189E07-2479-2341-98D7-A97F7F42B29C}" type="presParOf" srcId="{8B57A1B1-9EC7-7F49-A84D-09420446408C}" destId="{06432BA3-15B5-4E4A-BE5C-9A533A0779A6}" srcOrd="6" destOrd="0" presId="urn:microsoft.com/office/officeart/2005/8/layout/default"/>
    <dgm:cxn modelId="{BD516EED-5E10-A044-B2D4-9FD890E39C27}" type="presParOf" srcId="{8B57A1B1-9EC7-7F49-A84D-09420446408C}" destId="{A48F9F26-99E7-604E-BC11-6712B374731C}" srcOrd="7" destOrd="0" presId="urn:microsoft.com/office/officeart/2005/8/layout/default"/>
    <dgm:cxn modelId="{93419E15-860B-2540-A9FA-795EF7BE3E27}" type="presParOf" srcId="{8B57A1B1-9EC7-7F49-A84D-09420446408C}" destId="{B2ED1251-D416-6B41-976F-716706184C2B}" srcOrd="8" destOrd="0" presId="urn:microsoft.com/office/officeart/2005/8/layout/default"/>
    <dgm:cxn modelId="{CE22BFE6-20F2-F849-8158-B75F2564E5A5}" type="presParOf" srcId="{8B57A1B1-9EC7-7F49-A84D-09420446408C}" destId="{34A9B82F-A97C-1248-84C4-96C16AB8B763}" srcOrd="9" destOrd="0" presId="urn:microsoft.com/office/officeart/2005/8/layout/default"/>
    <dgm:cxn modelId="{02997BA0-8975-F64D-9407-4B91439DDFE0}" type="presParOf" srcId="{8B57A1B1-9EC7-7F49-A84D-09420446408C}" destId="{120CA544-B023-564B-A6F2-6CD29A69E2AA}"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AFDC9BB-0A5F-BB43-BBB5-CA938A683EDD}" type="doc">
      <dgm:prSet loTypeId="urn:microsoft.com/office/officeart/2005/8/layout/default" loCatId="" qsTypeId="urn:microsoft.com/office/officeart/2005/8/quickstyle/simple3" qsCatId="simple" csTypeId="urn:microsoft.com/office/officeart/2005/8/colors/accent1_2" csCatId="accent1" phldr="1"/>
      <dgm:spPr/>
      <dgm:t>
        <a:bodyPr/>
        <a:lstStyle/>
        <a:p>
          <a:endParaRPr lang="en-US"/>
        </a:p>
      </dgm:t>
    </dgm:pt>
    <dgm:pt modelId="{7C200B8C-037D-BF44-924A-A3A7785E0EA8}">
      <dgm:prSet phldrT="[Text]" custT="1"/>
      <dgm:spPr/>
      <dgm:t>
        <a:bodyPr/>
        <a:lstStyle/>
        <a:p>
          <a:pPr rtl="1">
            <a:lnSpc>
              <a:spcPct val="200000"/>
            </a:lnSpc>
          </a:pPr>
          <a:r>
            <a:rPr lang="ar-EG" sz="1600" dirty="0">
              <a:latin typeface="Alexandria" pitchFamily="2" charset="-78"/>
              <a:cs typeface="Alexandria" pitchFamily="2" charset="-78"/>
            </a:rPr>
            <a:t>تقليل حدة النقد لأن الأفعال الجيدة السابقة تُقلل من حدة الهجوم والانتقاد من وسائل الإعلام والجمهور عند وقوع أزمة.</a:t>
          </a:r>
          <a:endParaRPr lang="en-US" sz="1600" dirty="0">
            <a:latin typeface="Alexandria" pitchFamily="2" charset="-78"/>
            <a:cs typeface="Alexandria" pitchFamily="2" charset="-78"/>
          </a:endParaRPr>
        </a:p>
      </dgm:t>
    </dgm:pt>
    <dgm:pt modelId="{34A2E588-763A-6C4B-BFE7-2E12DBB10CE6}" type="parTrans" cxnId="{F919A0DF-33CE-C542-93DD-43A89494241D}">
      <dgm:prSet/>
      <dgm:spPr/>
      <dgm:t>
        <a:bodyPr/>
        <a:lstStyle/>
        <a:p>
          <a:pPr>
            <a:lnSpc>
              <a:spcPct val="200000"/>
            </a:lnSpc>
          </a:pPr>
          <a:endParaRPr lang="en-US" sz="1600">
            <a:latin typeface="Alexandria" pitchFamily="2" charset="-78"/>
            <a:cs typeface="Alexandria" pitchFamily="2" charset="-78"/>
          </a:endParaRPr>
        </a:p>
      </dgm:t>
    </dgm:pt>
    <dgm:pt modelId="{FF4DE193-8922-B242-AB47-A2256557CEAE}" type="sibTrans" cxnId="{F919A0DF-33CE-C542-93DD-43A89494241D}">
      <dgm:prSet/>
      <dgm:spPr/>
      <dgm:t>
        <a:bodyPr/>
        <a:lstStyle/>
        <a:p>
          <a:pPr>
            <a:lnSpc>
              <a:spcPct val="200000"/>
            </a:lnSpc>
          </a:pPr>
          <a:endParaRPr lang="en-US" sz="1600">
            <a:latin typeface="Alexandria" pitchFamily="2" charset="-78"/>
            <a:cs typeface="Alexandria" pitchFamily="2" charset="-78"/>
          </a:endParaRPr>
        </a:p>
      </dgm:t>
    </dgm:pt>
    <dgm:pt modelId="{D4E2D3D9-A6BD-1C49-BD6B-ECA2522EC345}">
      <dgm:prSet phldrT="[Text]" custT="1"/>
      <dgm:spPr/>
      <dgm:t>
        <a:bodyPr/>
        <a:lstStyle/>
        <a:p>
          <a:pPr rtl="1">
            <a:lnSpc>
              <a:spcPct val="200000"/>
            </a:lnSpc>
          </a:pPr>
          <a:r>
            <a:rPr lang="ar-EG" sz="1600" dirty="0">
              <a:latin typeface="Alexandria" pitchFamily="2" charset="-78"/>
              <a:cs typeface="Alexandria" pitchFamily="2" charset="-78"/>
            </a:rPr>
            <a:t>إدارة الأزمات </a:t>
          </a:r>
        </a:p>
        <a:p>
          <a:pPr rtl="1">
            <a:lnSpc>
              <a:spcPct val="200000"/>
            </a:lnSpc>
          </a:pPr>
          <a:r>
            <a:rPr lang="ar-EG" sz="1600" dirty="0">
              <a:latin typeface="Alexandria" pitchFamily="2" charset="-78"/>
              <a:cs typeface="Alexandria" pitchFamily="2" charset="-78"/>
            </a:rPr>
            <a:t>فالاستثمار في المسؤولية الاجتماعية في الأوقات العادية يُصبح درعاً قوياً للمنظمة عند وقوع الأزمات</a:t>
          </a:r>
          <a:endParaRPr lang="en-US" sz="1600" dirty="0">
            <a:latin typeface="Alexandria" pitchFamily="2" charset="-78"/>
            <a:cs typeface="Alexandria" pitchFamily="2" charset="-78"/>
          </a:endParaRPr>
        </a:p>
      </dgm:t>
    </dgm:pt>
    <dgm:pt modelId="{00654212-CD1E-5442-9A5F-796CA702EB21}" type="parTrans" cxnId="{C3C9263E-E19C-434F-80CA-6D00CE6E461D}">
      <dgm:prSet/>
      <dgm:spPr/>
      <dgm:t>
        <a:bodyPr/>
        <a:lstStyle/>
        <a:p>
          <a:pPr>
            <a:lnSpc>
              <a:spcPct val="200000"/>
            </a:lnSpc>
          </a:pPr>
          <a:endParaRPr lang="en-US" sz="1600">
            <a:latin typeface="Alexandria" pitchFamily="2" charset="-78"/>
            <a:cs typeface="Alexandria" pitchFamily="2" charset="-78"/>
          </a:endParaRPr>
        </a:p>
      </dgm:t>
    </dgm:pt>
    <dgm:pt modelId="{5E4B13F1-357D-E347-8150-EF43133E530D}" type="sibTrans" cxnId="{C3C9263E-E19C-434F-80CA-6D00CE6E461D}">
      <dgm:prSet/>
      <dgm:spPr/>
      <dgm:t>
        <a:bodyPr/>
        <a:lstStyle/>
        <a:p>
          <a:pPr>
            <a:lnSpc>
              <a:spcPct val="200000"/>
            </a:lnSpc>
          </a:pPr>
          <a:endParaRPr lang="en-US" sz="1600">
            <a:latin typeface="Alexandria" pitchFamily="2" charset="-78"/>
            <a:cs typeface="Alexandria" pitchFamily="2" charset="-78"/>
          </a:endParaRPr>
        </a:p>
      </dgm:t>
    </dgm:pt>
    <dgm:pt modelId="{C0366323-1A0F-4144-B200-D958C4A7CA0F}">
      <dgm:prSet phldrT="[Text]" custT="1"/>
      <dgm:spPr/>
      <dgm:t>
        <a:bodyPr/>
        <a:lstStyle/>
        <a:p>
          <a:pPr rtl="1">
            <a:lnSpc>
              <a:spcPct val="200000"/>
            </a:lnSpc>
          </a:pPr>
          <a:r>
            <a:rPr lang="ar-EG" sz="1600" dirty="0">
              <a:latin typeface="Alexandria" pitchFamily="2" charset="-78"/>
              <a:cs typeface="Alexandria" pitchFamily="2" charset="-78"/>
            </a:rPr>
            <a:t>تحسين العلاقات مع أصحاب المصلحة الانخراط في حوار مفتوح مع أصحاب المصلحة لفهم توقعاتهم ومعالجة مخاوفهم البيئية أو الاجتماعية </a:t>
          </a:r>
          <a:endParaRPr lang="en-US" sz="1600" dirty="0">
            <a:latin typeface="Alexandria" pitchFamily="2" charset="-78"/>
            <a:cs typeface="Alexandria" pitchFamily="2" charset="-78"/>
          </a:endParaRPr>
        </a:p>
      </dgm:t>
    </dgm:pt>
    <dgm:pt modelId="{463F5124-FB5C-034B-BEB0-EE4A2C6C3CCA}" type="parTrans" cxnId="{111497A1-13C1-6342-86F5-E307FEE2C6FB}">
      <dgm:prSet/>
      <dgm:spPr/>
      <dgm:t>
        <a:bodyPr/>
        <a:lstStyle/>
        <a:p>
          <a:pPr>
            <a:lnSpc>
              <a:spcPct val="200000"/>
            </a:lnSpc>
          </a:pPr>
          <a:endParaRPr lang="en-US" sz="1600">
            <a:latin typeface="Alexandria" pitchFamily="2" charset="-78"/>
            <a:cs typeface="Alexandria" pitchFamily="2" charset="-78"/>
          </a:endParaRPr>
        </a:p>
      </dgm:t>
    </dgm:pt>
    <dgm:pt modelId="{3E5D3E9A-8ED2-284D-9CF1-DB13EEFD0B15}" type="sibTrans" cxnId="{111497A1-13C1-6342-86F5-E307FEE2C6FB}">
      <dgm:prSet/>
      <dgm:spPr/>
      <dgm:t>
        <a:bodyPr/>
        <a:lstStyle/>
        <a:p>
          <a:pPr>
            <a:lnSpc>
              <a:spcPct val="200000"/>
            </a:lnSpc>
          </a:pPr>
          <a:endParaRPr lang="en-US" sz="1600">
            <a:latin typeface="Alexandria" pitchFamily="2" charset="-78"/>
            <a:cs typeface="Alexandria" pitchFamily="2" charset="-78"/>
          </a:endParaRPr>
        </a:p>
      </dgm:t>
    </dgm:pt>
    <dgm:pt modelId="{BD93D188-C794-9544-B6B8-95753364DFC6}">
      <dgm:prSet phldrT="[Text]" custT="1"/>
      <dgm:spPr/>
      <dgm:t>
        <a:bodyPr/>
        <a:lstStyle/>
        <a:p>
          <a:pPr rtl="1">
            <a:lnSpc>
              <a:spcPct val="200000"/>
            </a:lnSpc>
          </a:pPr>
          <a:r>
            <a:rPr lang="ar-EG" sz="1600" dirty="0">
              <a:latin typeface="Alexandria" pitchFamily="2" charset="-78"/>
              <a:cs typeface="Alexandria" pitchFamily="2" charset="-78"/>
            </a:rPr>
            <a:t>تعزيز المرونة المؤسسية وقدرة المنظمة على التكيف مع التحديات والنهوض من الأزمات بشكل أقوى.
</a:t>
          </a:r>
          <a:endParaRPr lang="en-US" sz="1600" dirty="0">
            <a:latin typeface="Alexandria" pitchFamily="2" charset="-78"/>
            <a:cs typeface="Alexandria" pitchFamily="2" charset="-78"/>
          </a:endParaRPr>
        </a:p>
      </dgm:t>
    </dgm:pt>
    <dgm:pt modelId="{730B07EA-26E1-704F-A87B-54D7684085FE}" type="parTrans" cxnId="{1A693A9A-C3E9-A545-AB42-DF97CDE09D78}">
      <dgm:prSet/>
      <dgm:spPr/>
      <dgm:t>
        <a:bodyPr/>
        <a:lstStyle/>
        <a:p>
          <a:pPr>
            <a:lnSpc>
              <a:spcPct val="200000"/>
            </a:lnSpc>
          </a:pPr>
          <a:endParaRPr lang="en-US" sz="1600">
            <a:latin typeface="Alexandria" pitchFamily="2" charset="-78"/>
            <a:cs typeface="Alexandria" pitchFamily="2" charset="-78"/>
          </a:endParaRPr>
        </a:p>
      </dgm:t>
    </dgm:pt>
    <dgm:pt modelId="{CDB20DB6-BA62-1B42-918E-1F67554A9A4E}" type="sibTrans" cxnId="{1A693A9A-C3E9-A545-AB42-DF97CDE09D78}">
      <dgm:prSet/>
      <dgm:spPr/>
      <dgm:t>
        <a:bodyPr/>
        <a:lstStyle/>
        <a:p>
          <a:pPr>
            <a:lnSpc>
              <a:spcPct val="200000"/>
            </a:lnSpc>
          </a:pPr>
          <a:endParaRPr lang="en-US" sz="1600">
            <a:latin typeface="Alexandria" pitchFamily="2" charset="-78"/>
            <a:cs typeface="Alexandria" pitchFamily="2" charset="-78"/>
          </a:endParaRPr>
        </a:p>
      </dgm:t>
    </dgm:pt>
    <dgm:pt modelId="{DADB43DC-E96C-8945-8050-F7946BD9BAC7}">
      <dgm:prSet phldrT="[Text]" custT="1"/>
      <dgm:spPr/>
      <dgm:t>
        <a:bodyPr/>
        <a:lstStyle/>
        <a:p>
          <a:pPr rtl="1">
            <a:lnSpc>
              <a:spcPct val="200000"/>
            </a:lnSpc>
          </a:pPr>
          <a:r>
            <a:rPr lang="ar-SA" sz="1600" dirty="0">
              <a:latin typeface="Alexandria" pitchFamily="2" charset="-78"/>
              <a:cs typeface="Alexandria" pitchFamily="2" charset="-78"/>
            </a:rPr>
            <a:t>الإسراع من التعافي بعد الأزمات و</a:t>
          </a:r>
          <a:r>
            <a:rPr lang="ar-EG" sz="1600" dirty="0">
              <a:latin typeface="Alexandria" pitchFamily="2" charset="-78"/>
              <a:cs typeface="Alexandria" pitchFamily="2" charset="-78"/>
            </a:rPr>
            <a:t>استعادة سمعتها وعلاقاتها</a:t>
          </a: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dgm:t>
    </dgm:pt>
    <dgm:pt modelId="{15DF4043-95C4-AB4D-97CE-786C644AFDCF}" type="parTrans" cxnId="{17FC233B-EC34-DC48-83DB-1AAC65C7B432}">
      <dgm:prSet/>
      <dgm:spPr/>
      <dgm:t>
        <a:bodyPr/>
        <a:lstStyle/>
        <a:p>
          <a:pPr>
            <a:lnSpc>
              <a:spcPct val="200000"/>
            </a:lnSpc>
          </a:pPr>
          <a:endParaRPr lang="en-US" sz="1600">
            <a:latin typeface="Alexandria" pitchFamily="2" charset="-78"/>
            <a:cs typeface="Alexandria" pitchFamily="2" charset="-78"/>
          </a:endParaRPr>
        </a:p>
      </dgm:t>
    </dgm:pt>
    <dgm:pt modelId="{C6E999D0-FAD1-5546-8C8C-18455E378328}" type="sibTrans" cxnId="{17FC233B-EC34-DC48-83DB-1AAC65C7B432}">
      <dgm:prSet/>
      <dgm:spPr/>
      <dgm:t>
        <a:bodyPr/>
        <a:lstStyle/>
        <a:p>
          <a:pPr>
            <a:lnSpc>
              <a:spcPct val="200000"/>
            </a:lnSpc>
          </a:pPr>
          <a:endParaRPr lang="en-US" sz="1600">
            <a:latin typeface="Alexandria" pitchFamily="2" charset="-78"/>
            <a:cs typeface="Alexandria" pitchFamily="2" charset="-78"/>
          </a:endParaRPr>
        </a:p>
      </dgm:t>
    </dgm:pt>
    <dgm:pt modelId="{B3367F68-803E-1B4E-AE5D-0D6DD7AB9FB3}" type="pres">
      <dgm:prSet presAssocID="{8AFDC9BB-0A5F-BB43-BBB5-CA938A683EDD}" presName="diagram" presStyleCnt="0">
        <dgm:presLayoutVars>
          <dgm:dir/>
          <dgm:resizeHandles val="exact"/>
        </dgm:presLayoutVars>
      </dgm:prSet>
      <dgm:spPr/>
    </dgm:pt>
    <dgm:pt modelId="{BDE2FDEC-1E9C-6E42-8574-3C7CFCE29D89}" type="pres">
      <dgm:prSet presAssocID="{7C200B8C-037D-BF44-924A-A3A7785E0EA8}" presName="node" presStyleLbl="node1" presStyleIdx="0" presStyleCnt="5">
        <dgm:presLayoutVars>
          <dgm:bulletEnabled val="1"/>
        </dgm:presLayoutVars>
      </dgm:prSet>
      <dgm:spPr/>
    </dgm:pt>
    <dgm:pt modelId="{1A0AA6D2-B0AB-9649-8D82-20BB19DDA57F}" type="pres">
      <dgm:prSet presAssocID="{FF4DE193-8922-B242-AB47-A2256557CEAE}" presName="sibTrans" presStyleCnt="0"/>
      <dgm:spPr/>
    </dgm:pt>
    <dgm:pt modelId="{AA85A65D-B35A-8443-A367-7E397B7418AC}" type="pres">
      <dgm:prSet presAssocID="{D4E2D3D9-A6BD-1C49-BD6B-ECA2522EC345}" presName="node" presStyleLbl="node1" presStyleIdx="1" presStyleCnt="5">
        <dgm:presLayoutVars>
          <dgm:bulletEnabled val="1"/>
        </dgm:presLayoutVars>
      </dgm:prSet>
      <dgm:spPr/>
    </dgm:pt>
    <dgm:pt modelId="{751EDCB0-9260-7443-9F5E-C1C6FB89CCC4}" type="pres">
      <dgm:prSet presAssocID="{5E4B13F1-357D-E347-8150-EF43133E530D}" presName="sibTrans" presStyleCnt="0"/>
      <dgm:spPr/>
    </dgm:pt>
    <dgm:pt modelId="{CD629D2E-523D-FF46-8B2F-52BDBD19CA27}" type="pres">
      <dgm:prSet presAssocID="{C0366323-1A0F-4144-B200-D958C4A7CA0F}" presName="node" presStyleLbl="node1" presStyleIdx="2" presStyleCnt="5">
        <dgm:presLayoutVars>
          <dgm:bulletEnabled val="1"/>
        </dgm:presLayoutVars>
      </dgm:prSet>
      <dgm:spPr/>
    </dgm:pt>
    <dgm:pt modelId="{5C83F408-0576-F946-AE6B-69F2C032AC8A}" type="pres">
      <dgm:prSet presAssocID="{3E5D3E9A-8ED2-284D-9CF1-DB13EEFD0B15}" presName="sibTrans" presStyleCnt="0"/>
      <dgm:spPr/>
    </dgm:pt>
    <dgm:pt modelId="{FD0FD1DB-D98D-2542-B760-6942A4944181}" type="pres">
      <dgm:prSet presAssocID="{BD93D188-C794-9544-B6B8-95753364DFC6}" presName="node" presStyleLbl="node1" presStyleIdx="3" presStyleCnt="5">
        <dgm:presLayoutVars>
          <dgm:bulletEnabled val="1"/>
        </dgm:presLayoutVars>
      </dgm:prSet>
      <dgm:spPr/>
    </dgm:pt>
    <dgm:pt modelId="{5BC8FA49-AED4-F742-8917-B657D3CBAABA}" type="pres">
      <dgm:prSet presAssocID="{CDB20DB6-BA62-1B42-918E-1F67554A9A4E}" presName="sibTrans" presStyleCnt="0"/>
      <dgm:spPr/>
    </dgm:pt>
    <dgm:pt modelId="{D5E6B3C1-BCCC-A24D-9F9F-7E3AF8003B9E}" type="pres">
      <dgm:prSet presAssocID="{DADB43DC-E96C-8945-8050-F7946BD9BAC7}" presName="node" presStyleLbl="node1" presStyleIdx="4" presStyleCnt="5">
        <dgm:presLayoutVars>
          <dgm:bulletEnabled val="1"/>
        </dgm:presLayoutVars>
      </dgm:prSet>
      <dgm:spPr/>
    </dgm:pt>
  </dgm:ptLst>
  <dgm:cxnLst>
    <dgm:cxn modelId="{43A77700-5FA0-BC4A-820E-DEC07DBF81FE}" type="presOf" srcId="{BD93D188-C794-9544-B6B8-95753364DFC6}" destId="{FD0FD1DB-D98D-2542-B760-6942A4944181}" srcOrd="0" destOrd="0" presId="urn:microsoft.com/office/officeart/2005/8/layout/default"/>
    <dgm:cxn modelId="{4AA75901-3982-F249-8E37-F24B1713C5D3}" type="presOf" srcId="{DADB43DC-E96C-8945-8050-F7946BD9BAC7}" destId="{D5E6B3C1-BCCC-A24D-9F9F-7E3AF8003B9E}" srcOrd="0" destOrd="0" presId="urn:microsoft.com/office/officeart/2005/8/layout/default"/>
    <dgm:cxn modelId="{F0C1460B-4515-D54D-80B8-D2672674D0CE}" type="presOf" srcId="{8AFDC9BB-0A5F-BB43-BBB5-CA938A683EDD}" destId="{B3367F68-803E-1B4E-AE5D-0D6DD7AB9FB3}" srcOrd="0" destOrd="0" presId="urn:microsoft.com/office/officeart/2005/8/layout/default"/>
    <dgm:cxn modelId="{17FC233B-EC34-DC48-83DB-1AAC65C7B432}" srcId="{8AFDC9BB-0A5F-BB43-BBB5-CA938A683EDD}" destId="{DADB43DC-E96C-8945-8050-F7946BD9BAC7}" srcOrd="4" destOrd="0" parTransId="{15DF4043-95C4-AB4D-97CE-786C644AFDCF}" sibTransId="{C6E999D0-FAD1-5546-8C8C-18455E378328}"/>
    <dgm:cxn modelId="{C3C9263E-E19C-434F-80CA-6D00CE6E461D}" srcId="{8AFDC9BB-0A5F-BB43-BBB5-CA938A683EDD}" destId="{D4E2D3D9-A6BD-1C49-BD6B-ECA2522EC345}" srcOrd="1" destOrd="0" parTransId="{00654212-CD1E-5442-9A5F-796CA702EB21}" sibTransId="{5E4B13F1-357D-E347-8150-EF43133E530D}"/>
    <dgm:cxn modelId="{6C7BF48D-5FB6-A44D-83CA-7A7C0B5E4735}" type="presOf" srcId="{7C200B8C-037D-BF44-924A-A3A7785E0EA8}" destId="{BDE2FDEC-1E9C-6E42-8574-3C7CFCE29D89}" srcOrd="0" destOrd="0" presId="urn:microsoft.com/office/officeart/2005/8/layout/default"/>
    <dgm:cxn modelId="{1A693A9A-C3E9-A545-AB42-DF97CDE09D78}" srcId="{8AFDC9BB-0A5F-BB43-BBB5-CA938A683EDD}" destId="{BD93D188-C794-9544-B6B8-95753364DFC6}" srcOrd="3" destOrd="0" parTransId="{730B07EA-26E1-704F-A87B-54D7684085FE}" sibTransId="{CDB20DB6-BA62-1B42-918E-1F67554A9A4E}"/>
    <dgm:cxn modelId="{111497A1-13C1-6342-86F5-E307FEE2C6FB}" srcId="{8AFDC9BB-0A5F-BB43-BBB5-CA938A683EDD}" destId="{C0366323-1A0F-4144-B200-D958C4A7CA0F}" srcOrd="2" destOrd="0" parTransId="{463F5124-FB5C-034B-BEB0-EE4A2C6C3CCA}" sibTransId="{3E5D3E9A-8ED2-284D-9CF1-DB13EEFD0B15}"/>
    <dgm:cxn modelId="{23FC97D6-8295-714B-8041-EBDFDEAC602F}" type="presOf" srcId="{D4E2D3D9-A6BD-1C49-BD6B-ECA2522EC345}" destId="{AA85A65D-B35A-8443-A367-7E397B7418AC}" srcOrd="0" destOrd="0" presId="urn:microsoft.com/office/officeart/2005/8/layout/default"/>
    <dgm:cxn modelId="{F919A0DF-33CE-C542-93DD-43A89494241D}" srcId="{8AFDC9BB-0A5F-BB43-BBB5-CA938A683EDD}" destId="{7C200B8C-037D-BF44-924A-A3A7785E0EA8}" srcOrd="0" destOrd="0" parTransId="{34A2E588-763A-6C4B-BFE7-2E12DBB10CE6}" sibTransId="{FF4DE193-8922-B242-AB47-A2256557CEAE}"/>
    <dgm:cxn modelId="{0794ABFA-D954-0941-8F6E-8FD9E8F6AF8B}" type="presOf" srcId="{C0366323-1A0F-4144-B200-D958C4A7CA0F}" destId="{CD629D2E-523D-FF46-8B2F-52BDBD19CA27}" srcOrd="0" destOrd="0" presId="urn:microsoft.com/office/officeart/2005/8/layout/default"/>
    <dgm:cxn modelId="{9E1F2C37-3EE2-0E4B-A2AC-1A0625945823}" type="presParOf" srcId="{B3367F68-803E-1B4E-AE5D-0D6DD7AB9FB3}" destId="{BDE2FDEC-1E9C-6E42-8574-3C7CFCE29D89}" srcOrd="0" destOrd="0" presId="urn:microsoft.com/office/officeart/2005/8/layout/default"/>
    <dgm:cxn modelId="{579D8C61-C701-1240-8147-BAB4516CB17C}" type="presParOf" srcId="{B3367F68-803E-1B4E-AE5D-0D6DD7AB9FB3}" destId="{1A0AA6D2-B0AB-9649-8D82-20BB19DDA57F}" srcOrd="1" destOrd="0" presId="urn:microsoft.com/office/officeart/2005/8/layout/default"/>
    <dgm:cxn modelId="{457A1D75-40A0-4447-8650-D28C9C748225}" type="presParOf" srcId="{B3367F68-803E-1B4E-AE5D-0D6DD7AB9FB3}" destId="{AA85A65D-B35A-8443-A367-7E397B7418AC}" srcOrd="2" destOrd="0" presId="urn:microsoft.com/office/officeart/2005/8/layout/default"/>
    <dgm:cxn modelId="{6640F872-8D40-0E4F-A2F7-98D84A0C926E}" type="presParOf" srcId="{B3367F68-803E-1B4E-AE5D-0D6DD7AB9FB3}" destId="{751EDCB0-9260-7443-9F5E-C1C6FB89CCC4}" srcOrd="3" destOrd="0" presId="urn:microsoft.com/office/officeart/2005/8/layout/default"/>
    <dgm:cxn modelId="{39B1A3F3-447D-C04E-B354-84E64DCF10A7}" type="presParOf" srcId="{B3367F68-803E-1B4E-AE5D-0D6DD7AB9FB3}" destId="{CD629D2E-523D-FF46-8B2F-52BDBD19CA27}" srcOrd="4" destOrd="0" presId="urn:microsoft.com/office/officeart/2005/8/layout/default"/>
    <dgm:cxn modelId="{0A6DE1E2-0A06-424E-B19D-431F875D2F75}" type="presParOf" srcId="{B3367F68-803E-1B4E-AE5D-0D6DD7AB9FB3}" destId="{5C83F408-0576-F946-AE6B-69F2C032AC8A}" srcOrd="5" destOrd="0" presId="urn:microsoft.com/office/officeart/2005/8/layout/default"/>
    <dgm:cxn modelId="{44D36BDA-37E7-E846-A78E-C193BF1CC066}" type="presParOf" srcId="{B3367F68-803E-1B4E-AE5D-0D6DD7AB9FB3}" destId="{FD0FD1DB-D98D-2542-B760-6942A4944181}" srcOrd="6" destOrd="0" presId="urn:microsoft.com/office/officeart/2005/8/layout/default"/>
    <dgm:cxn modelId="{388FC615-2ECA-A748-BBD7-A9887B557031}" type="presParOf" srcId="{B3367F68-803E-1B4E-AE5D-0D6DD7AB9FB3}" destId="{5BC8FA49-AED4-F742-8917-B657D3CBAABA}" srcOrd="7" destOrd="0" presId="urn:microsoft.com/office/officeart/2005/8/layout/default"/>
    <dgm:cxn modelId="{7243D7F7-903C-4747-8236-C83CA03774E9}" type="presParOf" srcId="{B3367F68-803E-1B4E-AE5D-0D6DD7AB9FB3}" destId="{D5E6B3C1-BCCC-A24D-9F9F-7E3AF8003B9E}"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D15A546-D5B0-C74A-B53E-F2E8506B24E8}" type="doc">
      <dgm:prSet loTypeId="urn:microsoft.com/office/officeart/2008/layout/VerticalCurvedList" loCatId="" qsTypeId="urn:microsoft.com/office/officeart/2005/8/quickstyle/simple3" qsCatId="simple" csTypeId="urn:microsoft.com/office/officeart/2005/8/colors/accent1_2" csCatId="accent1" phldr="1"/>
      <dgm:spPr/>
      <dgm:t>
        <a:bodyPr/>
        <a:lstStyle/>
        <a:p>
          <a:endParaRPr lang="en-US"/>
        </a:p>
      </dgm:t>
    </dgm:pt>
    <dgm:pt modelId="{87BC1D7E-513B-0C4E-AA44-950C5202AA69}">
      <dgm:prSet phldrT="[Text]" custT="1"/>
      <dgm:spPr/>
      <dgm:t>
        <a:bodyPr/>
        <a:lstStyle/>
        <a:p>
          <a:pPr rtl="1"/>
          <a:r>
            <a:rPr lang="ar-EG" sz="1600" b="1" dirty="0">
              <a:latin typeface="Alexandria" pitchFamily="2" charset="-78"/>
              <a:cs typeface="Alexandria" pitchFamily="2" charset="-78"/>
            </a:rPr>
            <a:t>النظر للمبادرات على أنها مجرد جهود علاقات عامة دون التزام حقيقي.</a:t>
          </a:r>
          <a:endParaRPr lang="en-US" sz="1600" b="1" dirty="0">
            <a:latin typeface="Alexandria" pitchFamily="2" charset="-78"/>
            <a:cs typeface="Alexandria" pitchFamily="2" charset="-78"/>
          </a:endParaRPr>
        </a:p>
      </dgm:t>
    </dgm:pt>
    <dgm:pt modelId="{8D366207-62D9-BB41-A3C6-35FB86EAFEC7}" type="parTrans" cxnId="{1E79D4C7-0CF5-E04E-B454-0FB56BBE9ACA}">
      <dgm:prSet/>
      <dgm:spPr/>
      <dgm:t>
        <a:bodyPr/>
        <a:lstStyle/>
        <a:p>
          <a:pPr rtl="1"/>
          <a:endParaRPr lang="en-US" sz="1600" b="1">
            <a:latin typeface="Alexandria" pitchFamily="2" charset="-78"/>
            <a:cs typeface="Alexandria" pitchFamily="2" charset="-78"/>
          </a:endParaRPr>
        </a:p>
      </dgm:t>
    </dgm:pt>
    <dgm:pt modelId="{0469C80A-6114-114D-919E-C9E46B28BD80}" type="sibTrans" cxnId="{1E79D4C7-0CF5-E04E-B454-0FB56BBE9ACA}">
      <dgm:prSet/>
      <dgm:spPr/>
      <dgm:t>
        <a:bodyPr/>
        <a:lstStyle/>
        <a:p>
          <a:pPr rtl="1"/>
          <a:endParaRPr lang="en-US" sz="1600" b="1">
            <a:latin typeface="Alexandria" pitchFamily="2" charset="-78"/>
            <a:cs typeface="Alexandria" pitchFamily="2" charset="-78"/>
          </a:endParaRPr>
        </a:p>
      </dgm:t>
    </dgm:pt>
    <dgm:pt modelId="{E5A2F36D-092E-3C45-9BF2-CA550E1C55F4}">
      <dgm:prSet phldrT="[Text]" custT="1"/>
      <dgm:spPr/>
      <dgm:t>
        <a:bodyPr/>
        <a:lstStyle/>
        <a:p>
          <a:pPr rtl="1"/>
          <a:r>
            <a:rPr lang="ar-EG" sz="1600" b="1" dirty="0">
              <a:latin typeface="Alexandria" pitchFamily="2" charset="-78"/>
              <a:cs typeface="Alexandria" pitchFamily="2" charset="-78"/>
            </a:rPr>
            <a:t>صعوبة قياس العائد الحقيقي على الاستثمار للمبادرات الاجتماعية والبيئية.</a:t>
          </a:r>
          <a:endParaRPr lang="en-US" sz="1600" b="1" dirty="0">
            <a:latin typeface="Alexandria" pitchFamily="2" charset="-78"/>
            <a:cs typeface="Alexandria" pitchFamily="2" charset="-78"/>
          </a:endParaRPr>
        </a:p>
      </dgm:t>
    </dgm:pt>
    <dgm:pt modelId="{0BAC4C4E-1B32-EE47-8624-E98526B448F1}" type="parTrans" cxnId="{0DD7DD22-94BC-8D46-AC1E-EC4D17680694}">
      <dgm:prSet/>
      <dgm:spPr/>
      <dgm:t>
        <a:bodyPr/>
        <a:lstStyle/>
        <a:p>
          <a:pPr rtl="1"/>
          <a:endParaRPr lang="en-US" sz="1600" b="1">
            <a:latin typeface="Alexandria" pitchFamily="2" charset="-78"/>
            <a:cs typeface="Alexandria" pitchFamily="2" charset="-78"/>
          </a:endParaRPr>
        </a:p>
      </dgm:t>
    </dgm:pt>
    <dgm:pt modelId="{E02C8E3C-2589-1341-9B7D-A4AF54CF829B}" type="sibTrans" cxnId="{0DD7DD22-94BC-8D46-AC1E-EC4D17680694}">
      <dgm:prSet/>
      <dgm:spPr/>
      <dgm:t>
        <a:bodyPr/>
        <a:lstStyle/>
        <a:p>
          <a:pPr rtl="1"/>
          <a:endParaRPr lang="en-US" sz="1600" b="1">
            <a:latin typeface="Alexandria" pitchFamily="2" charset="-78"/>
            <a:cs typeface="Alexandria" pitchFamily="2" charset="-78"/>
          </a:endParaRPr>
        </a:p>
      </dgm:t>
    </dgm:pt>
    <dgm:pt modelId="{B5E7E075-7119-F448-AD99-C560F5A98A2A}">
      <dgm:prSet phldrT="[Text]" custT="1"/>
      <dgm:spPr/>
      <dgm:t>
        <a:bodyPr/>
        <a:lstStyle/>
        <a:p>
          <a:pPr rtl="1"/>
          <a:r>
            <a:rPr lang="ar-EG" sz="1600" b="1" dirty="0">
              <a:latin typeface="Alexandria" pitchFamily="2" charset="-78"/>
              <a:cs typeface="Alexandria" pitchFamily="2" charset="-78"/>
            </a:rPr>
            <a:t>الضغط لتحقيق الأرباح قد يتعارض أحياناً مع أهداف المسؤولية الاجتماعية.</a:t>
          </a:r>
          <a:endParaRPr lang="en-US" sz="1600" b="1" dirty="0">
            <a:latin typeface="Alexandria" pitchFamily="2" charset="-78"/>
            <a:cs typeface="Alexandria" pitchFamily="2" charset="-78"/>
          </a:endParaRPr>
        </a:p>
      </dgm:t>
    </dgm:pt>
    <dgm:pt modelId="{EBD4DF39-043E-0742-8EC0-893037D365CE}" type="parTrans" cxnId="{927EB58F-FF03-7F4D-9E5F-079F124325F7}">
      <dgm:prSet/>
      <dgm:spPr/>
      <dgm:t>
        <a:bodyPr/>
        <a:lstStyle/>
        <a:p>
          <a:pPr rtl="1"/>
          <a:endParaRPr lang="en-US" sz="1600" b="1">
            <a:latin typeface="Alexandria" pitchFamily="2" charset="-78"/>
            <a:cs typeface="Alexandria" pitchFamily="2" charset="-78"/>
          </a:endParaRPr>
        </a:p>
      </dgm:t>
    </dgm:pt>
    <dgm:pt modelId="{8205C8BE-6CAD-8D4D-89BA-0B3047985823}" type="sibTrans" cxnId="{927EB58F-FF03-7F4D-9E5F-079F124325F7}">
      <dgm:prSet/>
      <dgm:spPr/>
      <dgm:t>
        <a:bodyPr/>
        <a:lstStyle/>
        <a:p>
          <a:pPr rtl="1"/>
          <a:endParaRPr lang="en-US" sz="1600" b="1">
            <a:latin typeface="Alexandria" pitchFamily="2" charset="-78"/>
            <a:cs typeface="Alexandria" pitchFamily="2" charset="-78"/>
          </a:endParaRPr>
        </a:p>
      </dgm:t>
    </dgm:pt>
    <dgm:pt modelId="{7249EBEB-D7E2-DC47-ABDB-4FA442544E7B}" type="pres">
      <dgm:prSet presAssocID="{DD15A546-D5B0-C74A-B53E-F2E8506B24E8}" presName="Name0" presStyleCnt="0">
        <dgm:presLayoutVars>
          <dgm:chMax val="7"/>
          <dgm:chPref val="7"/>
          <dgm:dir/>
        </dgm:presLayoutVars>
      </dgm:prSet>
      <dgm:spPr/>
    </dgm:pt>
    <dgm:pt modelId="{50E36A3C-13C9-8349-9089-396A93755AA4}" type="pres">
      <dgm:prSet presAssocID="{DD15A546-D5B0-C74A-B53E-F2E8506B24E8}" presName="Name1" presStyleCnt="0"/>
      <dgm:spPr/>
    </dgm:pt>
    <dgm:pt modelId="{AF334974-ED6B-3144-A026-6431758AFAFB}" type="pres">
      <dgm:prSet presAssocID="{DD15A546-D5B0-C74A-B53E-F2E8506B24E8}" presName="cycle" presStyleCnt="0"/>
      <dgm:spPr/>
    </dgm:pt>
    <dgm:pt modelId="{55A1AA46-911D-D845-8B0A-C5B20EC849F2}" type="pres">
      <dgm:prSet presAssocID="{DD15A546-D5B0-C74A-B53E-F2E8506B24E8}" presName="srcNode" presStyleLbl="node1" presStyleIdx="0" presStyleCnt="3"/>
      <dgm:spPr/>
    </dgm:pt>
    <dgm:pt modelId="{92E9DB8B-0AA6-724D-9170-7E1BED89C976}" type="pres">
      <dgm:prSet presAssocID="{DD15A546-D5B0-C74A-B53E-F2E8506B24E8}" presName="conn" presStyleLbl="parChTrans1D2" presStyleIdx="0" presStyleCnt="1"/>
      <dgm:spPr/>
    </dgm:pt>
    <dgm:pt modelId="{FFF0DC3D-4867-F64C-A574-0BEFECE796C1}" type="pres">
      <dgm:prSet presAssocID="{DD15A546-D5B0-C74A-B53E-F2E8506B24E8}" presName="extraNode" presStyleLbl="node1" presStyleIdx="0" presStyleCnt="3"/>
      <dgm:spPr/>
    </dgm:pt>
    <dgm:pt modelId="{CDC01785-8BB4-B443-BB08-D70563178945}" type="pres">
      <dgm:prSet presAssocID="{DD15A546-D5B0-C74A-B53E-F2E8506B24E8}" presName="dstNode" presStyleLbl="node1" presStyleIdx="0" presStyleCnt="3"/>
      <dgm:spPr/>
    </dgm:pt>
    <dgm:pt modelId="{FF1702FA-ABA7-BF4B-95EC-5C19E13AD6FC}" type="pres">
      <dgm:prSet presAssocID="{87BC1D7E-513B-0C4E-AA44-950C5202AA69}" presName="text_1" presStyleLbl="node1" presStyleIdx="0" presStyleCnt="3">
        <dgm:presLayoutVars>
          <dgm:bulletEnabled val="1"/>
        </dgm:presLayoutVars>
      </dgm:prSet>
      <dgm:spPr/>
    </dgm:pt>
    <dgm:pt modelId="{7EBBB562-061B-C04C-B7EB-24A24B9D5D77}" type="pres">
      <dgm:prSet presAssocID="{87BC1D7E-513B-0C4E-AA44-950C5202AA69}" presName="accent_1" presStyleCnt="0"/>
      <dgm:spPr/>
    </dgm:pt>
    <dgm:pt modelId="{A9C49BE2-CA37-9847-9C48-A2E21C12BC5E}" type="pres">
      <dgm:prSet presAssocID="{87BC1D7E-513B-0C4E-AA44-950C5202AA69}" presName="accentRepeatNode" presStyleLbl="solidFgAcc1" presStyleIdx="0" presStyleCnt="3"/>
      <dgm:spPr/>
    </dgm:pt>
    <dgm:pt modelId="{D84FFE94-79FF-F642-9011-420D9C4F9E65}" type="pres">
      <dgm:prSet presAssocID="{E5A2F36D-092E-3C45-9BF2-CA550E1C55F4}" presName="text_2" presStyleLbl="node1" presStyleIdx="1" presStyleCnt="3">
        <dgm:presLayoutVars>
          <dgm:bulletEnabled val="1"/>
        </dgm:presLayoutVars>
      </dgm:prSet>
      <dgm:spPr/>
    </dgm:pt>
    <dgm:pt modelId="{A61BD926-9761-8340-B1E1-5F7CC365061F}" type="pres">
      <dgm:prSet presAssocID="{E5A2F36D-092E-3C45-9BF2-CA550E1C55F4}" presName="accent_2" presStyleCnt="0"/>
      <dgm:spPr/>
    </dgm:pt>
    <dgm:pt modelId="{358BF73D-EE95-8E48-A267-8588D19BDF99}" type="pres">
      <dgm:prSet presAssocID="{E5A2F36D-092E-3C45-9BF2-CA550E1C55F4}" presName="accentRepeatNode" presStyleLbl="solidFgAcc1" presStyleIdx="1" presStyleCnt="3"/>
      <dgm:spPr/>
    </dgm:pt>
    <dgm:pt modelId="{B67BBA7F-4B35-FC41-95A9-A0104A8EFE88}" type="pres">
      <dgm:prSet presAssocID="{B5E7E075-7119-F448-AD99-C560F5A98A2A}" presName="text_3" presStyleLbl="node1" presStyleIdx="2" presStyleCnt="3">
        <dgm:presLayoutVars>
          <dgm:bulletEnabled val="1"/>
        </dgm:presLayoutVars>
      </dgm:prSet>
      <dgm:spPr/>
    </dgm:pt>
    <dgm:pt modelId="{6CCE45F6-D499-AE4E-8EF4-25E681C8790B}" type="pres">
      <dgm:prSet presAssocID="{B5E7E075-7119-F448-AD99-C560F5A98A2A}" presName="accent_3" presStyleCnt="0"/>
      <dgm:spPr/>
    </dgm:pt>
    <dgm:pt modelId="{EC9D9A3A-562E-D94D-B66A-DA242DEEE754}" type="pres">
      <dgm:prSet presAssocID="{B5E7E075-7119-F448-AD99-C560F5A98A2A}" presName="accentRepeatNode" presStyleLbl="solidFgAcc1" presStyleIdx="2" presStyleCnt="3"/>
      <dgm:spPr/>
    </dgm:pt>
  </dgm:ptLst>
  <dgm:cxnLst>
    <dgm:cxn modelId="{9A24AB0D-9F13-8D44-883C-015C496C26EE}" type="presOf" srcId="{B5E7E075-7119-F448-AD99-C560F5A98A2A}" destId="{B67BBA7F-4B35-FC41-95A9-A0104A8EFE88}" srcOrd="0" destOrd="0" presId="urn:microsoft.com/office/officeart/2008/layout/VerticalCurvedList"/>
    <dgm:cxn modelId="{0DD7DD22-94BC-8D46-AC1E-EC4D17680694}" srcId="{DD15A546-D5B0-C74A-B53E-F2E8506B24E8}" destId="{E5A2F36D-092E-3C45-9BF2-CA550E1C55F4}" srcOrd="1" destOrd="0" parTransId="{0BAC4C4E-1B32-EE47-8624-E98526B448F1}" sibTransId="{E02C8E3C-2589-1341-9B7D-A4AF54CF829B}"/>
    <dgm:cxn modelId="{FFB8D43C-DF96-2147-B425-79E5094DD7D3}" type="presOf" srcId="{87BC1D7E-513B-0C4E-AA44-950C5202AA69}" destId="{FF1702FA-ABA7-BF4B-95EC-5C19E13AD6FC}" srcOrd="0" destOrd="0" presId="urn:microsoft.com/office/officeart/2008/layout/VerticalCurvedList"/>
    <dgm:cxn modelId="{EC69F055-A41B-C742-A98C-3112E36D1867}" type="presOf" srcId="{DD15A546-D5B0-C74A-B53E-F2E8506B24E8}" destId="{7249EBEB-D7E2-DC47-ABDB-4FA442544E7B}" srcOrd="0" destOrd="0" presId="urn:microsoft.com/office/officeart/2008/layout/VerticalCurvedList"/>
    <dgm:cxn modelId="{EA717956-FD6A-9C48-9393-4BC5D5593B78}" type="presOf" srcId="{0469C80A-6114-114D-919E-C9E46B28BD80}" destId="{92E9DB8B-0AA6-724D-9170-7E1BED89C976}" srcOrd="0" destOrd="0" presId="urn:microsoft.com/office/officeart/2008/layout/VerticalCurvedList"/>
    <dgm:cxn modelId="{927EB58F-FF03-7F4D-9E5F-079F124325F7}" srcId="{DD15A546-D5B0-C74A-B53E-F2E8506B24E8}" destId="{B5E7E075-7119-F448-AD99-C560F5A98A2A}" srcOrd="2" destOrd="0" parTransId="{EBD4DF39-043E-0742-8EC0-893037D365CE}" sibTransId="{8205C8BE-6CAD-8D4D-89BA-0B3047985823}"/>
    <dgm:cxn modelId="{09B114B0-72D6-2C44-A297-750715F3B9BD}" type="presOf" srcId="{E5A2F36D-092E-3C45-9BF2-CA550E1C55F4}" destId="{D84FFE94-79FF-F642-9011-420D9C4F9E65}" srcOrd="0" destOrd="0" presId="urn:microsoft.com/office/officeart/2008/layout/VerticalCurvedList"/>
    <dgm:cxn modelId="{1E79D4C7-0CF5-E04E-B454-0FB56BBE9ACA}" srcId="{DD15A546-D5B0-C74A-B53E-F2E8506B24E8}" destId="{87BC1D7E-513B-0C4E-AA44-950C5202AA69}" srcOrd="0" destOrd="0" parTransId="{8D366207-62D9-BB41-A3C6-35FB86EAFEC7}" sibTransId="{0469C80A-6114-114D-919E-C9E46B28BD80}"/>
    <dgm:cxn modelId="{61223973-A536-A643-8C46-8EA9E500C2FB}" type="presParOf" srcId="{7249EBEB-D7E2-DC47-ABDB-4FA442544E7B}" destId="{50E36A3C-13C9-8349-9089-396A93755AA4}" srcOrd="0" destOrd="0" presId="urn:microsoft.com/office/officeart/2008/layout/VerticalCurvedList"/>
    <dgm:cxn modelId="{B4105C2F-5819-5C4F-B74D-2A98A4BAF27A}" type="presParOf" srcId="{50E36A3C-13C9-8349-9089-396A93755AA4}" destId="{AF334974-ED6B-3144-A026-6431758AFAFB}" srcOrd="0" destOrd="0" presId="urn:microsoft.com/office/officeart/2008/layout/VerticalCurvedList"/>
    <dgm:cxn modelId="{6247F756-7F8E-8D40-B4E3-57EC537099F7}" type="presParOf" srcId="{AF334974-ED6B-3144-A026-6431758AFAFB}" destId="{55A1AA46-911D-D845-8B0A-C5B20EC849F2}" srcOrd="0" destOrd="0" presId="urn:microsoft.com/office/officeart/2008/layout/VerticalCurvedList"/>
    <dgm:cxn modelId="{E2606307-DCB9-1A48-99B4-A1916522D796}" type="presParOf" srcId="{AF334974-ED6B-3144-A026-6431758AFAFB}" destId="{92E9DB8B-0AA6-724D-9170-7E1BED89C976}" srcOrd="1" destOrd="0" presId="urn:microsoft.com/office/officeart/2008/layout/VerticalCurvedList"/>
    <dgm:cxn modelId="{9236D7B6-5A21-3C41-952A-82A742338BC8}" type="presParOf" srcId="{AF334974-ED6B-3144-A026-6431758AFAFB}" destId="{FFF0DC3D-4867-F64C-A574-0BEFECE796C1}" srcOrd="2" destOrd="0" presId="urn:microsoft.com/office/officeart/2008/layout/VerticalCurvedList"/>
    <dgm:cxn modelId="{72D4FDF2-C05B-0540-8BCD-87083A759F0C}" type="presParOf" srcId="{AF334974-ED6B-3144-A026-6431758AFAFB}" destId="{CDC01785-8BB4-B443-BB08-D70563178945}" srcOrd="3" destOrd="0" presId="urn:microsoft.com/office/officeart/2008/layout/VerticalCurvedList"/>
    <dgm:cxn modelId="{F238FFAC-C711-0049-AF8A-CE36938CABCC}" type="presParOf" srcId="{50E36A3C-13C9-8349-9089-396A93755AA4}" destId="{FF1702FA-ABA7-BF4B-95EC-5C19E13AD6FC}" srcOrd="1" destOrd="0" presId="urn:microsoft.com/office/officeart/2008/layout/VerticalCurvedList"/>
    <dgm:cxn modelId="{0449CFCC-1456-5E4E-BE4B-84068C0D5DCC}" type="presParOf" srcId="{50E36A3C-13C9-8349-9089-396A93755AA4}" destId="{7EBBB562-061B-C04C-B7EB-24A24B9D5D77}" srcOrd="2" destOrd="0" presId="urn:microsoft.com/office/officeart/2008/layout/VerticalCurvedList"/>
    <dgm:cxn modelId="{233FA767-7465-0044-923B-09A385DF61A6}" type="presParOf" srcId="{7EBBB562-061B-C04C-B7EB-24A24B9D5D77}" destId="{A9C49BE2-CA37-9847-9C48-A2E21C12BC5E}" srcOrd="0" destOrd="0" presId="urn:microsoft.com/office/officeart/2008/layout/VerticalCurvedList"/>
    <dgm:cxn modelId="{8EC15253-7AD2-8A49-9271-68E7EEF0F625}" type="presParOf" srcId="{50E36A3C-13C9-8349-9089-396A93755AA4}" destId="{D84FFE94-79FF-F642-9011-420D9C4F9E65}" srcOrd="3" destOrd="0" presId="urn:microsoft.com/office/officeart/2008/layout/VerticalCurvedList"/>
    <dgm:cxn modelId="{8F2C2486-5F25-0C45-9AA8-7705ECF2BF3C}" type="presParOf" srcId="{50E36A3C-13C9-8349-9089-396A93755AA4}" destId="{A61BD926-9761-8340-B1E1-5F7CC365061F}" srcOrd="4" destOrd="0" presId="urn:microsoft.com/office/officeart/2008/layout/VerticalCurvedList"/>
    <dgm:cxn modelId="{33EFDB94-D20C-8C44-ACEA-CBCEAB45BC51}" type="presParOf" srcId="{A61BD926-9761-8340-B1E1-5F7CC365061F}" destId="{358BF73D-EE95-8E48-A267-8588D19BDF99}" srcOrd="0" destOrd="0" presId="urn:microsoft.com/office/officeart/2008/layout/VerticalCurvedList"/>
    <dgm:cxn modelId="{D73AE5F1-5ACA-A448-90DC-9E2B6CC5F9CB}" type="presParOf" srcId="{50E36A3C-13C9-8349-9089-396A93755AA4}" destId="{B67BBA7F-4B35-FC41-95A9-A0104A8EFE88}" srcOrd="5" destOrd="0" presId="urn:microsoft.com/office/officeart/2008/layout/VerticalCurvedList"/>
    <dgm:cxn modelId="{199AC517-5E34-7645-8D6D-F8BD3B86CA7F}" type="presParOf" srcId="{50E36A3C-13C9-8349-9089-396A93755AA4}" destId="{6CCE45F6-D499-AE4E-8EF4-25E681C8790B}" srcOrd="6" destOrd="0" presId="urn:microsoft.com/office/officeart/2008/layout/VerticalCurvedList"/>
    <dgm:cxn modelId="{C7C44D11-2768-D444-B3E7-835AF9C33F0C}" type="presParOf" srcId="{6CCE45F6-D499-AE4E-8EF4-25E681C8790B}" destId="{EC9D9A3A-562E-D94D-B66A-DA242DEEE754}"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DC07A92-2C8E-6842-AC25-01940ADC5DDB}" type="doc">
      <dgm:prSet loTypeId="urn:microsoft.com/office/officeart/2008/layout/VerticalCurvedList" loCatId="" qsTypeId="urn:microsoft.com/office/officeart/2005/8/quickstyle/simple3" qsCatId="simple" csTypeId="urn:microsoft.com/office/officeart/2005/8/colors/accent1_2" csCatId="accent1" phldr="1"/>
      <dgm:spPr/>
      <dgm:t>
        <a:bodyPr/>
        <a:lstStyle/>
        <a:p>
          <a:endParaRPr lang="en-US"/>
        </a:p>
      </dgm:t>
    </dgm:pt>
    <dgm:pt modelId="{6D7C4BCB-3FBC-954E-BE87-A04ADF1DB100}">
      <dgm:prSet phldrT="[Text]" custT="1"/>
      <dgm:spPr/>
      <dgm:t>
        <a:bodyPr/>
        <a:lstStyle/>
        <a:p>
          <a:pPr rtl="1"/>
          <a:r>
            <a:rPr lang="ar-EG" sz="1600" b="1" dirty="0">
              <a:latin typeface="Alexandria" pitchFamily="2" charset="-78"/>
              <a:cs typeface="Alexandria" pitchFamily="2" charset="-78"/>
            </a:rPr>
            <a:t>ضمان المسؤولية الاجتماعية عبر سلاسل التوريد العالمية المعقدة.</a:t>
          </a:r>
          <a:endParaRPr lang="en-US" sz="1600" b="1" dirty="0">
            <a:latin typeface="Alexandria" pitchFamily="2" charset="-78"/>
            <a:cs typeface="Alexandria" pitchFamily="2" charset="-78"/>
          </a:endParaRPr>
        </a:p>
      </dgm:t>
    </dgm:pt>
    <dgm:pt modelId="{2FF7B7A5-8288-2A49-A0A1-3A60FDE56CC2}" type="parTrans" cxnId="{CE8078B6-3ED9-4C44-91A3-F45A28397EB6}">
      <dgm:prSet/>
      <dgm:spPr/>
      <dgm:t>
        <a:bodyPr/>
        <a:lstStyle/>
        <a:p>
          <a:endParaRPr lang="en-US" sz="1600" b="1">
            <a:latin typeface="Alexandria" pitchFamily="2" charset="-78"/>
            <a:cs typeface="Alexandria" pitchFamily="2" charset="-78"/>
          </a:endParaRPr>
        </a:p>
      </dgm:t>
    </dgm:pt>
    <dgm:pt modelId="{50CAB1E3-D71B-4145-815A-7C1F737CD71F}" type="sibTrans" cxnId="{CE8078B6-3ED9-4C44-91A3-F45A28397EB6}">
      <dgm:prSet/>
      <dgm:spPr/>
      <dgm:t>
        <a:bodyPr/>
        <a:lstStyle/>
        <a:p>
          <a:endParaRPr lang="en-US" sz="1600" b="1">
            <a:latin typeface="Alexandria" pitchFamily="2" charset="-78"/>
            <a:cs typeface="Alexandria" pitchFamily="2" charset="-78"/>
          </a:endParaRPr>
        </a:p>
      </dgm:t>
    </dgm:pt>
    <dgm:pt modelId="{4418A864-B782-9B47-8CB7-975CA45086AC}">
      <dgm:prSet phldrT="[Text]" custT="1"/>
      <dgm:spPr/>
      <dgm:t>
        <a:bodyPr/>
        <a:lstStyle/>
        <a:p>
          <a:pPr rtl="1"/>
          <a:r>
            <a:rPr lang="ar-EG" sz="1600" b="1" dirty="0">
              <a:latin typeface="Alexandria" pitchFamily="2" charset="-78"/>
              <a:cs typeface="Alexandria" pitchFamily="2" charset="-78"/>
            </a:rPr>
            <a:t>تلبية توقعات جميع أصحاب المصلحة المتنوعين قد يكون تحدياً.</a:t>
          </a:r>
          <a:endParaRPr lang="en-US" sz="1600" b="1" dirty="0">
            <a:latin typeface="Alexandria" pitchFamily="2" charset="-78"/>
            <a:cs typeface="Alexandria" pitchFamily="2" charset="-78"/>
          </a:endParaRPr>
        </a:p>
      </dgm:t>
    </dgm:pt>
    <dgm:pt modelId="{D11CD3A6-A8E1-A24B-B55E-2F56F3667B61}" type="parTrans" cxnId="{321F98A7-5E49-0341-8D61-8511D582CC9E}">
      <dgm:prSet/>
      <dgm:spPr/>
      <dgm:t>
        <a:bodyPr/>
        <a:lstStyle/>
        <a:p>
          <a:endParaRPr lang="en-US" sz="1600" b="1">
            <a:latin typeface="Alexandria" pitchFamily="2" charset="-78"/>
            <a:cs typeface="Alexandria" pitchFamily="2" charset="-78"/>
          </a:endParaRPr>
        </a:p>
      </dgm:t>
    </dgm:pt>
    <dgm:pt modelId="{CAF499CC-25FC-0B4E-A5B1-234D95D0E333}" type="sibTrans" cxnId="{321F98A7-5E49-0341-8D61-8511D582CC9E}">
      <dgm:prSet/>
      <dgm:spPr/>
      <dgm:t>
        <a:bodyPr/>
        <a:lstStyle/>
        <a:p>
          <a:endParaRPr lang="en-US" sz="1600" b="1">
            <a:latin typeface="Alexandria" pitchFamily="2" charset="-78"/>
            <a:cs typeface="Alexandria" pitchFamily="2" charset="-78"/>
          </a:endParaRPr>
        </a:p>
      </dgm:t>
    </dgm:pt>
    <dgm:pt modelId="{F2550ED8-2D04-A84B-B13C-9DF7EB49A2FE}">
      <dgm:prSet phldrT="[Text]" custT="1"/>
      <dgm:spPr/>
      <dgm:t>
        <a:bodyPr/>
        <a:lstStyle/>
        <a:p>
          <a:pPr rtl="1"/>
          <a:r>
            <a:rPr lang="ar-EG" sz="1600" b="1" dirty="0">
              <a:latin typeface="Alexandria" pitchFamily="2" charset="-78"/>
              <a:cs typeface="Alexandria" pitchFamily="2" charset="-78"/>
            </a:rPr>
            <a:t>ضمان أن جميع الموظفين يفهمون ويُطبقون قيم المسؤولية الاجتماعية.</a:t>
          </a:r>
          <a:endParaRPr lang="en-US" sz="1600" b="1" dirty="0">
            <a:latin typeface="Alexandria" pitchFamily="2" charset="-78"/>
            <a:cs typeface="Alexandria" pitchFamily="2" charset="-78"/>
          </a:endParaRPr>
        </a:p>
      </dgm:t>
    </dgm:pt>
    <dgm:pt modelId="{A02A694C-EBE2-8D40-ADC7-43FEEB7D1010}" type="parTrans" cxnId="{B8A75124-AFC3-6E45-BCD2-D4FE13B7A5B5}">
      <dgm:prSet/>
      <dgm:spPr/>
      <dgm:t>
        <a:bodyPr/>
        <a:lstStyle/>
        <a:p>
          <a:endParaRPr lang="en-US" sz="1600" b="1">
            <a:latin typeface="Alexandria" pitchFamily="2" charset="-78"/>
            <a:cs typeface="Alexandria" pitchFamily="2" charset="-78"/>
          </a:endParaRPr>
        </a:p>
      </dgm:t>
    </dgm:pt>
    <dgm:pt modelId="{75BE3804-6612-624D-885E-DD76ABC1D674}" type="sibTrans" cxnId="{B8A75124-AFC3-6E45-BCD2-D4FE13B7A5B5}">
      <dgm:prSet/>
      <dgm:spPr/>
      <dgm:t>
        <a:bodyPr/>
        <a:lstStyle/>
        <a:p>
          <a:endParaRPr lang="en-US" sz="1600" b="1">
            <a:latin typeface="Alexandria" pitchFamily="2" charset="-78"/>
            <a:cs typeface="Alexandria" pitchFamily="2" charset="-78"/>
          </a:endParaRPr>
        </a:p>
      </dgm:t>
    </dgm:pt>
    <dgm:pt modelId="{F118FAC5-C9A2-AA4B-BDCB-E2C2BA8B5A91}" type="pres">
      <dgm:prSet presAssocID="{CDC07A92-2C8E-6842-AC25-01940ADC5DDB}" presName="Name0" presStyleCnt="0">
        <dgm:presLayoutVars>
          <dgm:chMax val="7"/>
          <dgm:chPref val="7"/>
          <dgm:dir/>
        </dgm:presLayoutVars>
      </dgm:prSet>
      <dgm:spPr/>
    </dgm:pt>
    <dgm:pt modelId="{6A1E7BFE-012F-3E46-B9C5-DEBFAD695108}" type="pres">
      <dgm:prSet presAssocID="{CDC07A92-2C8E-6842-AC25-01940ADC5DDB}" presName="Name1" presStyleCnt="0"/>
      <dgm:spPr/>
    </dgm:pt>
    <dgm:pt modelId="{7255B1A6-A135-C14A-9286-075A52646CD6}" type="pres">
      <dgm:prSet presAssocID="{CDC07A92-2C8E-6842-AC25-01940ADC5DDB}" presName="cycle" presStyleCnt="0"/>
      <dgm:spPr/>
    </dgm:pt>
    <dgm:pt modelId="{1AA25AE2-34DA-2D41-BB59-A3CDED0A4451}" type="pres">
      <dgm:prSet presAssocID="{CDC07A92-2C8E-6842-AC25-01940ADC5DDB}" presName="srcNode" presStyleLbl="node1" presStyleIdx="0" presStyleCnt="3"/>
      <dgm:spPr/>
    </dgm:pt>
    <dgm:pt modelId="{7E1A3F1C-17E9-3A48-AC5A-3D39F5141D30}" type="pres">
      <dgm:prSet presAssocID="{CDC07A92-2C8E-6842-AC25-01940ADC5DDB}" presName="conn" presStyleLbl="parChTrans1D2" presStyleIdx="0" presStyleCnt="1"/>
      <dgm:spPr/>
    </dgm:pt>
    <dgm:pt modelId="{3C9E0249-9D20-E343-8329-B757280B7A3F}" type="pres">
      <dgm:prSet presAssocID="{CDC07A92-2C8E-6842-AC25-01940ADC5DDB}" presName="extraNode" presStyleLbl="node1" presStyleIdx="0" presStyleCnt="3"/>
      <dgm:spPr/>
    </dgm:pt>
    <dgm:pt modelId="{66150212-FE05-CF4C-915B-CAA80F844F70}" type="pres">
      <dgm:prSet presAssocID="{CDC07A92-2C8E-6842-AC25-01940ADC5DDB}" presName="dstNode" presStyleLbl="node1" presStyleIdx="0" presStyleCnt="3"/>
      <dgm:spPr/>
    </dgm:pt>
    <dgm:pt modelId="{91228333-24AF-D244-98CA-65BF62DBFF06}" type="pres">
      <dgm:prSet presAssocID="{6D7C4BCB-3FBC-954E-BE87-A04ADF1DB100}" presName="text_1" presStyleLbl="node1" presStyleIdx="0" presStyleCnt="3">
        <dgm:presLayoutVars>
          <dgm:bulletEnabled val="1"/>
        </dgm:presLayoutVars>
      </dgm:prSet>
      <dgm:spPr/>
    </dgm:pt>
    <dgm:pt modelId="{2B07FEA1-FF71-544B-8B93-3F5186B9A44A}" type="pres">
      <dgm:prSet presAssocID="{6D7C4BCB-3FBC-954E-BE87-A04ADF1DB100}" presName="accent_1" presStyleCnt="0"/>
      <dgm:spPr/>
    </dgm:pt>
    <dgm:pt modelId="{48E0D56B-A274-194C-9648-F1F6438D804F}" type="pres">
      <dgm:prSet presAssocID="{6D7C4BCB-3FBC-954E-BE87-A04ADF1DB100}" presName="accentRepeatNode" presStyleLbl="solidFgAcc1" presStyleIdx="0" presStyleCnt="3"/>
      <dgm:spPr/>
    </dgm:pt>
    <dgm:pt modelId="{9DDB4A8A-26B4-284A-9E52-B145C77A8417}" type="pres">
      <dgm:prSet presAssocID="{4418A864-B782-9B47-8CB7-975CA45086AC}" presName="text_2" presStyleLbl="node1" presStyleIdx="1" presStyleCnt="3">
        <dgm:presLayoutVars>
          <dgm:bulletEnabled val="1"/>
        </dgm:presLayoutVars>
      </dgm:prSet>
      <dgm:spPr/>
    </dgm:pt>
    <dgm:pt modelId="{C8242ED7-210F-F344-83CC-1B9389C2E54F}" type="pres">
      <dgm:prSet presAssocID="{4418A864-B782-9B47-8CB7-975CA45086AC}" presName="accent_2" presStyleCnt="0"/>
      <dgm:spPr/>
    </dgm:pt>
    <dgm:pt modelId="{68A39030-9687-EE4D-B6C7-C6D67C696389}" type="pres">
      <dgm:prSet presAssocID="{4418A864-B782-9B47-8CB7-975CA45086AC}" presName="accentRepeatNode" presStyleLbl="solidFgAcc1" presStyleIdx="1" presStyleCnt="3"/>
      <dgm:spPr/>
    </dgm:pt>
    <dgm:pt modelId="{CFD78CDD-D485-0149-B654-2535A2B6D7A1}" type="pres">
      <dgm:prSet presAssocID="{F2550ED8-2D04-A84B-B13C-9DF7EB49A2FE}" presName="text_3" presStyleLbl="node1" presStyleIdx="2" presStyleCnt="3">
        <dgm:presLayoutVars>
          <dgm:bulletEnabled val="1"/>
        </dgm:presLayoutVars>
      </dgm:prSet>
      <dgm:spPr/>
    </dgm:pt>
    <dgm:pt modelId="{533E5939-75A1-E140-A5B4-DF49C54EC204}" type="pres">
      <dgm:prSet presAssocID="{F2550ED8-2D04-A84B-B13C-9DF7EB49A2FE}" presName="accent_3" presStyleCnt="0"/>
      <dgm:spPr/>
    </dgm:pt>
    <dgm:pt modelId="{73E1990E-EF4C-A74F-A514-50B233D559F0}" type="pres">
      <dgm:prSet presAssocID="{F2550ED8-2D04-A84B-B13C-9DF7EB49A2FE}" presName="accentRepeatNode" presStyleLbl="solidFgAcc1" presStyleIdx="2" presStyleCnt="3"/>
      <dgm:spPr/>
    </dgm:pt>
  </dgm:ptLst>
  <dgm:cxnLst>
    <dgm:cxn modelId="{2A637213-8248-9147-B7DC-8AE5B514B235}" type="presOf" srcId="{50CAB1E3-D71B-4145-815A-7C1F737CD71F}" destId="{7E1A3F1C-17E9-3A48-AC5A-3D39F5141D30}" srcOrd="0" destOrd="0" presId="urn:microsoft.com/office/officeart/2008/layout/VerticalCurvedList"/>
    <dgm:cxn modelId="{B8A75124-AFC3-6E45-BCD2-D4FE13B7A5B5}" srcId="{CDC07A92-2C8E-6842-AC25-01940ADC5DDB}" destId="{F2550ED8-2D04-A84B-B13C-9DF7EB49A2FE}" srcOrd="2" destOrd="0" parTransId="{A02A694C-EBE2-8D40-ADC7-43FEEB7D1010}" sibTransId="{75BE3804-6612-624D-885E-DD76ABC1D674}"/>
    <dgm:cxn modelId="{E52E0550-EA5A-1242-BD8A-C5E5041A94E4}" type="presOf" srcId="{CDC07A92-2C8E-6842-AC25-01940ADC5DDB}" destId="{F118FAC5-C9A2-AA4B-BDCB-E2C2BA8B5A91}" srcOrd="0" destOrd="0" presId="urn:microsoft.com/office/officeart/2008/layout/VerticalCurvedList"/>
    <dgm:cxn modelId="{9256D6A4-E287-CF4A-A1E5-4E14BFAC73F8}" type="presOf" srcId="{F2550ED8-2D04-A84B-B13C-9DF7EB49A2FE}" destId="{CFD78CDD-D485-0149-B654-2535A2B6D7A1}" srcOrd="0" destOrd="0" presId="urn:microsoft.com/office/officeart/2008/layout/VerticalCurvedList"/>
    <dgm:cxn modelId="{321F98A7-5E49-0341-8D61-8511D582CC9E}" srcId="{CDC07A92-2C8E-6842-AC25-01940ADC5DDB}" destId="{4418A864-B782-9B47-8CB7-975CA45086AC}" srcOrd="1" destOrd="0" parTransId="{D11CD3A6-A8E1-A24B-B55E-2F56F3667B61}" sibTransId="{CAF499CC-25FC-0B4E-A5B1-234D95D0E333}"/>
    <dgm:cxn modelId="{CE8078B6-3ED9-4C44-91A3-F45A28397EB6}" srcId="{CDC07A92-2C8E-6842-AC25-01940ADC5DDB}" destId="{6D7C4BCB-3FBC-954E-BE87-A04ADF1DB100}" srcOrd="0" destOrd="0" parTransId="{2FF7B7A5-8288-2A49-A0A1-3A60FDE56CC2}" sibTransId="{50CAB1E3-D71B-4145-815A-7C1F737CD71F}"/>
    <dgm:cxn modelId="{7CD890E2-33A7-B14B-ADFC-7D4C1D9B63CA}" type="presOf" srcId="{6D7C4BCB-3FBC-954E-BE87-A04ADF1DB100}" destId="{91228333-24AF-D244-98CA-65BF62DBFF06}" srcOrd="0" destOrd="0" presId="urn:microsoft.com/office/officeart/2008/layout/VerticalCurvedList"/>
    <dgm:cxn modelId="{81BBC2F4-07FE-414A-BE58-0CBE818E3AFB}" type="presOf" srcId="{4418A864-B782-9B47-8CB7-975CA45086AC}" destId="{9DDB4A8A-26B4-284A-9E52-B145C77A8417}" srcOrd="0" destOrd="0" presId="urn:microsoft.com/office/officeart/2008/layout/VerticalCurvedList"/>
    <dgm:cxn modelId="{643766DC-B67A-464F-A6A4-0BB64678C1F8}" type="presParOf" srcId="{F118FAC5-C9A2-AA4B-BDCB-E2C2BA8B5A91}" destId="{6A1E7BFE-012F-3E46-B9C5-DEBFAD695108}" srcOrd="0" destOrd="0" presId="urn:microsoft.com/office/officeart/2008/layout/VerticalCurvedList"/>
    <dgm:cxn modelId="{65472242-57CA-024B-BF0D-7A6040DC3775}" type="presParOf" srcId="{6A1E7BFE-012F-3E46-B9C5-DEBFAD695108}" destId="{7255B1A6-A135-C14A-9286-075A52646CD6}" srcOrd="0" destOrd="0" presId="urn:microsoft.com/office/officeart/2008/layout/VerticalCurvedList"/>
    <dgm:cxn modelId="{D4FEB104-15BF-4046-82BB-43D38CED31A0}" type="presParOf" srcId="{7255B1A6-A135-C14A-9286-075A52646CD6}" destId="{1AA25AE2-34DA-2D41-BB59-A3CDED0A4451}" srcOrd="0" destOrd="0" presId="urn:microsoft.com/office/officeart/2008/layout/VerticalCurvedList"/>
    <dgm:cxn modelId="{10284CEC-8A71-2944-A3A6-315CDF112EBC}" type="presParOf" srcId="{7255B1A6-A135-C14A-9286-075A52646CD6}" destId="{7E1A3F1C-17E9-3A48-AC5A-3D39F5141D30}" srcOrd="1" destOrd="0" presId="urn:microsoft.com/office/officeart/2008/layout/VerticalCurvedList"/>
    <dgm:cxn modelId="{B6559651-EBB8-3448-B7B3-2AF85E4E86E3}" type="presParOf" srcId="{7255B1A6-A135-C14A-9286-075A52646CD6}" destId="{3C9E0249-9D20-E343-8329-B757280B7A3F}" srcOrd="2" destOrd="0" presId="urn:microsoft.com/office/officeart/2008/layout/VerticalCurvedList"/>
    <dgm:cxn modelId="{7A72A4AC-9895-094D-865E-9A70D8F0D9F3}" type="presParOf" srcId="{7255B1A6-A135-C14A-9286-075A52646CD6}" destId="{66150212-FE05-CF4C-915B-CAA80F844F70}" srcOrd="3" destOrd="0" presId="urn:microsoft.com/office/officeart/2008/layout/VerticalCurvedList"/>
    <dgm:cxn modelId="{0A99609D-018A-0840-A079-DF3F533DC468}" type="presParOf" srcId="{6A1E7BFE-012F-3E46-B9C5-DEBFAD695108}" destId="{91228333-24AF-D244-98CA-65BF62DBFF06}" srcOrd="1" destOrd="0" presId="urn:microsoft.com/office/officeart/2008/layout/VerticalCurvedList"/>
    <dgm:cxn modelId="{668FC76B-08B5-A240-93E5-F213077575A8}" type="presParOf" srcId="{6A1E7BFE-012F-3E46-B9C5-DEBFAD695108}" destId="{2B07FEA1-FF71-544B-8B93-3F5186B9A44A}" srcOrd="2" destOrd="0" presId="urn:microsoft.com/office/officeart/2008/layout/VerticalCurvedList"/>
    <dgm:cxn modelId="{39AE051B-7D6D-1949-9C33-B1CB97B04DB4}" type="presParOf" srcId="{2B07FEA1-FF71-544B-8B93-3F5186B9A44A}" destId="{48E0D56B-A274-194C-9648-F1F6438D804F}" srcOrd="0" destOrd="0" presId="urn:microsoft.com/office/officeart/2008/layout/VerticalCurvedList"/>
    <dgm:cxn modelId="{C5B9C23D-9355-8C44-98DF-FCDD9EA14B2B}" type="presParOf" srcId="{6A1E7BFE-012F-3E46-B9C5-DEBFAD695108}" destId="{9DDB4A8A-26B4-284A-9E52-B145C77A8417}" srcOrd="3" destOrd="0" presId="urn:microsoft.com/office/officeart/2008/layout/VerticalCurvedList"/>
    <dgm:cxn modelId="{41CDBE4C-A733-3144-9231-10CC0C6CDCF9}" type="presParOf" srcId="{6A1E7BFE-012F-3E46-B9C5-DEBFAD695108}" destId="{C8242ED7-210F-F344-83CC-1B9389C2E54F}" srcOrd="4" destOrd="0" presId="urn:microsoft.com/office/officeart/2008/layout/VerticalCurvedList"/>
    <dgm:cxn modelId="{A39E794D-BC70-4B45-BC1A-35386D4D5E2A}" type="presParOf" srcId="{C8242ED7-210F-F344-83CC-1B9389C2E54F}" destId="{68A39030-9687-EE4D-B6C7-C6D67C696389}" srcOrd="0" destOrd="0" presId="urn:microsoft.com/office/officeart/2008/layout/VerticalCurvedList"/>
    <dgm:cxn modelId="{4BE8C60B-929C-6146-86C7-057577F337B2}" type="presParOf" srcId="{6A1E7BFE-012F-3E46-B9C5-DEBFAD695108}" destId="{CFD78CDD-D485-0149-B654-2535A2B6D7A1}" srcOrd="5" destOrd="0" presId="urn:microsoft.com/office/officeart/2008/layout/VerticalCurvedList"/>
    <dgm:cxn modelId="{C7E1E99A-C3EF-D342-9390-926903737926}" type="presParOf" srcId="{6A1E7BFE-012F-3E46-B9C5-DEBFAD695108}" destId="{533E5939-75A1-E140-A5B4-DF49C54EC204}" srcOrd="6" destOrd="0" presId="urn:microsoft.com/office/officeart/2008/layout/VerticalCurvedList"/>
    <dgm:cxn modelId="{5AD02145-EE9D-BA4D-B750-2766B8DF3173}" type="presParOf" srcId="{533E5939-75A1-E140-A5B4-DF49C54EC204}" destId="{73E1990E-EF4C-A74F-A514-50B233D559F0}"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DB9ED6-ACE0-B34F-880E-883472655511}">
      <dsp:nvSpPr>
        <dsp:cNvPr id="0" name=""/>
        <dsp:cNvSpPr/>
      </dsp:nvSpPr>
      <dsp:spPr>
        <a:xfrm>
          <a:off x="1521629" y="2429"/>
          <a:ext cx="3558257" cy="2134954"/>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200000"/>
            </a:lnSpc>
            <a:spcBef>
              <a:spcPct val="0"/>
            </a:spcBef>
            <a:spcAft>
              <a:spcPct val="35000"/>
            </a:spcAft>
            <a:buNone/>
          </a:pPr>
          <a:r>
            <a:rPr lang="ar-EG" sz="1400" b="1" kern="1200" dirty="0">
              <a:latin typeface="Alexandria" pitchFamily="2" charset="-78"/>
              <a:cs typeface="Alexandria" pitchFamily="2" charset="-78"/>
            </a:rPr>
            <a:t>البعد الأخلاقي</a:t>
          </a:r>
        </a:p>
        <a:p>
          <a:pPr marL="0" lvl="0" indent="0" algn="ctr" defTabSz="622300">
            <a:lnSpc>
              <a:spcPct val="200000"/>
            </a:lnSpc>
            <a:spcBef>
              <a:spcPct val="0"/>
            </a:spcBef>
            <a:spcAft>
              <a:spcPct val="35000"/>
            </a:spcAft>
            <a:buNone/>
          </a:pPr>
          <a:r>
            <a:rPr lang="ar-EG" sz="1400" kern="1200" dirty="0">
              <a:latin typeface="Alexandria" pitchFamily="2" charset="-78"/>
              <a:cs typeface="Alexandria" pitchFamily="2" charset="-78"/>
            </a:rPr>
            <a:t>تجاوز الالتزامات القانونية للقيام بما هو "صحيح وعادل ومنصف"، حتى لو لم يكن هناك قانون يُلزم بذلك</a:t>
          </a:r>
          <a:r>
            <a:rPr lang="ar-EG" sz="1400" b="1" kern="1200" dirty="0">
              <a:latin typeface="Alexandria" pitchFamily="2" charset="-78"/>
              <a:cs typeface="Alexandria" pitchFamily="2" charset="-78"/>
            </a:rPr>
            <a:t> </a:t>
          </a:r>
          <a:endParaRPr lang="en-US" sz="1400" kern="1200" dirty="0"/>
        </a:p>
      </dsp:txBody>
      <dsp:txXfrm>
        <a:off x="1521629" y="2429"/>
        <a:ext cx="3558257" cy="2134954"/>
      </dsp:txXfrm>
    </dsp:sp>
    <dsp:sp modelId="{F5BA6C2D-9BAA-FD42-9302-F6C6078F65AC}">
      <dsp:nvSpPr>
        <dsp:cNvPr id="0" name=""/>
        <dsp:cNvSpPr/>
      </dsp:nvSpPr>
      <dsp:spPr>
        <a:xfrm>
          <a:off x="5435712" y="2429"/>
          <a:ext cx="3558257" cy="2134954"/>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200000"/>
            </a:lnSpc>
            <a:spcBef>
              <a:spcPct val="0"/>
            </a:spcBef>
            <a:spcAft>
              <a:spcPct val="35000"/>
            </a:spcAft>
            <a:buNone/>
          </a:pPr>
          <a:r>
            <a:rPr lang="ar-EG" sz="1400" b="1" kern="1200" dirty="0">
              <a:latin typeface="Alexandria" pitchFamily="2" charset="-78"/>
              <a:cs typeface="Alexandria" pitchFamily="2" charset="-78"/>
            </a:rPr>
            <a:t>البعد القانوني</a:t>
          </a:r>
        </a:p>
        <a:p>
          <a:pPr marL="0" lvl="0" indent="0" algn="ctr" defTabSz="622300">
            <a:lnSpc>
              <a:spcPct val="200000"/>
            </a:lnSpc>
            <a:spcBef>
              <a:spcPct val="0"/>
            </a:spcBef>
            <a:spcAft>
              <a:spcPct val="35000"/>
            </a:spcAft>
            <a:buNone/>
          </a:pPr>
          <a:r>
            <a:rPr lang="ar-EG" sz="1400" kern="1200" dirty="0">
              <a:latin typeface="Alexandria" pitchFamily="2" charset="-78"/>
              <a:cs typeface="Alexandria" pitchFamily="2" charset="-78"/>
            </a:rPr>
            <a:t>الالتزام بالقوانين واللوائح المعمول بها في المجتمع.</a:t>
          </a:r>
          <a:r>
            <a:rPr lang="ar-EG" sz="1400" b="1" kern="1200" dirty="0">
              <a:latin typeface="Alexandria" pitchFamily="2" charset="-78"/>
              <a:cs typeface="Alexandria" pitchFamily="2" charset="-78"/>
            </a:rPr>
            <a:t> </a:t>
          </a:r>
          <a:endParaRPr lang="en-US" sz="1400" kern="1200" dirty="0"/>
        </a:p>
      </dsp:txBody>
      <dsp:txXfrm>
        <a:off x="5435712" y="2429"/>
        <a:ext cx="3558257" cy="2134954"/>
      </dsp:txXfrm>
    </dsp:sp>
    <dsp:sp modelId="{551C635B-7503-8B42-B830-B7CA67FEC225}">
      <dsp:nvSpPr>
        <dsp:cNvPr id="0" name=""/>
        <dsp:cNvSpPr/>
      </dsp:nvSpPr>
      <dsp:spPr>
        <a:xfrm>
          <a:off x="1521629" y="2493209"/>
          <a:ext cx="3558257" cy="2134954"/>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200000"/>
            </a:lnSpc>
            <a:spcBef>
              <a:spcPct val="0"/>
            </a:spcBef>
            <a:spcAft>
              <a:spcPct val="35000"/>
            </a:spcAft>
            <a:buNone/>
          </a:pPr>
          <a:r>
            <a:rPr lang="ar-EG" sz="1400" b="1" kern="1200" dirty="0">
              <a:latin typeface="Alexandria" pitchFamily="2" charset="-78"/>
              <a:cs typeface="Alexandria" pitchFamily="2" charset="-78"/>
            </a:rPr>
            <a:t>البعد الاقتصادي</a:t>
          </a:r>
        </a:p>
        <a:p>
          <a:pPr marL="0" lvl="0" indent="0" algn="ctr" defTabSz="622300">
            <a:lnSpc>
              <a:spcPct val="200000"/>
            </a:lnSpc>
            <a:spcBef>
              <a:spcPct val="0"/>
            </a:spcBef>
            <a:spcAft>
              <a:spcPct val="35000"/>
            </a:spcAft>
            <a:buNone/>
          </a:pPr>
          <a:r>
            <a:rPr lang="ar-EG" sz="1400" kern="1200" dirty="0">
              <a:latin typeface="Alexandria" pitchFamily="2" charset="-78"/>
              <a:cs typeface="Alexandria" pitchFamily="2" charset="-78"/>
            </a:rPr>
            <a:t>المسؤولية الأساسية لأي شركة هي أن تكون مربحة.</a:t>
          </a:r>
          <a:r>
            <a:rPr lang="ar-EG" sz="1400" b="1" kern="1200" dirty="0">
              <a:latin typeface="Alexandria" pitchFamily="2" charset="-78"/>
              <a:cs typeface="Alexandria" pitchFamily="2" charset="-78"/>
            </a:rPr>
            <a:t> </a:t>
          </a:r>
          <a:endParaRPr lang="en-US" sz="1400" kern="1200" dirty="0"/>
        </a:p>
      </dsp:txBody>
      <dsp:txXfrm>
        <a:off x="1521629" y="2493209"/>
        <a:ext cx="3558257" cy="2134954"/>
      </dsp:txXfrm>
    </dsp:sp>
    <dsp:sp modelId="{FBE0BA4A-3099-A142-B431-E35BC836169F}">
      <dsp:nvSpPr>
        <dsp:cNvPr id="0" name=""/>
        <dsp:cNvSpPr/>
      </dsp:nvSpPr>
      <dsp:spPr>
        <a:xfrm>
          <a:off x="5435712" y="2493209"/>
          <a:ext cx="3558257" cy="2134954"/>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200000"/>
            </a:lnSpc>
            <a:spcBef>
              <a:spcPct val="0"/>
            </a:spcBef>
            <a:spcAft>
              <a:spcPct val="35000"/>
            </a:spcAft>
            <a:buNone/>
          </a:pPr>
          <a:r>
            <a:rPr lang="ar-EG" sz="1400" b="1" kern="1200" dirty="0">
              <a:latin typeface="Alexandria" pitchFamily="2" charset="-78"/>
              <a:cs typeface="Alexandria" pitchFamily="2" charset="-78"/>
            </a:rPr>
            <a:t>البعد الخيري/الاستباقي</a:t>
          </a:r>
        </a:p>
        <a:p>
          <a:pPr marL="0" lvl="0" indent="0" algn="ctr" defTabSz="622300">
            <a:lnSpc>
              <a:spcPct val="200000"/>
            </a:lnSpc>
            <a:spcBef>
              <a:spcPct val="0"/>
            </a:spcBef>
            <a:spcAft>
              <a:spcPct val="35000"/>
            </a:spcAft>
            <a:buNone/>
          </a:pPr>
          <a:r>
            <a:rPr lang="ar-EG" sz="1400" kern="1200" dirty="0">
              <a:latin typeface="Alexandria" pitchFamily="2" charset="-78"/>
              <a:cs typeface="Alexandria" pitchFamily="2" charset="-78"/>
            </a:rPr>
            <a:t>أن تكون الشركة مواطناً صالحاً للمجتمع، والمساهمة في رفاهيته. هذا البعد اختياري ينبع من رغبة الشركة في العطاء.</a:t>
          </a:r>
          <a:r>
            <a:rPr lang="ar-EG" sz="1400" b="1" kern="1200" dirty="0">
              <a:latin typeface="Alexandria" pitchFamily="2" charset="-78"/>
              <a:cs typeface="Alexandria" pitchFamily="2" charset="-78"/>
            </a:rPr>
            <a:t> </a:t>
          </a:r>
          <a:endParaRPr lang="en-US" sz="1400" kern="1200" dirty="0"/>
        </a:p>
      </dsp:txBody>
      <dsp:txXfrm>
        <a:off x="5435712" y="2493209"/>
        <a:ext cx="3558257" cy="213495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F89457-29C1-9D4A-9A69-05E51E16E9BF}">
      <dsp:nvSpPr>
        <dsp:cNvPr id="0" name=""/>
        <dsp:cNvSpPr/>
      </dsp:nvSpPr>
      <dsp:spPr>
        <a:xfrm>
          <a:off x="0" y="39687"/>
          <a:ext cx="3286125" cy="197167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200000"/>
            </a:lnSpc>
            <a:spcBef>
              <a:spcPct val="0"/>
            </a:spcBef>
            <a:spcAft>
              <a:spcPct val="35000"/>
            </a:spcAft>
            <a:buNone/>
          </a:pPr>
          <a:r>
            <a:rPr lang="ar-EG" sz="1600" b="1" kern="1200" dirty="0">
              <a:latin typeface="Alexandria" pitchFamily="2" charset="-78"/>
              <a:cs typeface="Alexandria" pitchFamily="2" charset="-78"/>
            </a:rPr>
            <a:t>جذب الموارد البشرية </a:t>
          </a:r>
        </a:p>
        <a:p>
          <a:pPr marL="0" lvl="0" indent="0" algn="ctr" defTabSz="711200" rtl="1">
            <a:lnSpc>
              <a:spcPct val="200000"/>
            </a:lnSpc>
            <a:spcBef>
              <a:spcPct val="0"/>
            </a:spcBef>
            <a:spcAft>
              <a:spcPct val="35000"/>
            </a:spcAft>
            <a:buNone/>
          </a:pPr>
          <a:r>
            <a:rPr lang="ar-EG" sz="1600" kern="1200" dirty="0">
              <a:latin typeface="Alexandria" pitchFamily="2" charset="-78"/>
              <a:cs typeface="Alexandria" pitchFamily="2" charset="-78"/>
            </a:rPr>
            <a:t>والتعزيز من رضا الموظفين الحاليين وولائهم.</a:t>
          </a:r>
          <a:endParaRPr lang="en-US" sz="1600" kern="1200" dirty="0">
            <a:latin typeface="Alexandria" pitchFamily="2" charset="-78"/>
            <a:cs typeface="Alexandria" pitchFamily="2" charset="-78"/>
          </a:endParaRPr>
        </a:p>
      </dsp:txBody>
      <dsp:txXfrm>
        <a:off x="0" y="39687"/>
        <a:ext cx="3286125" cy="1971675"/>
      </dsp:txXfrm>
    </dsp:sp>
    <dsp:sp modelId="{AEBFC0F3-42C7-4147-ADA6-5510407CCA7C}">
      <dsp:nvSpPr>
        <dsp:cNvPr id="0" name=""/>
        <dsp:cNvSpPr/>
      </dsp:nvSpPr>
      <dsp:spPr>
        <a:xfrm>
          <a:off x="3614737" y="39687"/>
          <a:ext cx="3286125" cy="197167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200000"/>
            </a:lnSpc>
            <a:spcBef>
              <a:spcPct val="0"/>
            </a:spcBef>
            <a:spcAft>
              <a:spcPct val="35000"/>
            </a:spcAft>
            <a:buNone/>
          </a:pPr>
          <a:r>
            <a:rPr lang="ar-EG" sz="1600" b="1" kern="1200" dirty="0">
              <a:latin typeface="Alexandria" pitchFamily="2" charset="-78"/>
              <a:cs typeface="Alexandria" pitchFamily="2" charset="-78"/>
            </a:rPr>
            <a:t>تعزيز الولاء للعلامة التجارية </a:t>
          </a:r>
          <a:r>
            <a:rPr lang="ar-EG" sz="1600" kern="1200" dirty="0">
              <a:latin typeface="Alexandria" pitchFamily="2" charset="-78"/>
              <a:cs typeface="Alexandria" pitchFamily="2" charset="-78"/>
            </a:rPr>
            <a:t>من خلال تقديم منتجات مُنتجة بشكل أخلاقي ومستدام والمشاركة في المبادرات.</a:t>
          </a:r>
          <a:endParaRPr lang="en-US" sz="1600" kern="1200" dirty="0">
            <a:latin typeface="Alexandria" pitchFamily="2" charset="-78"/>
            <a:cs typeface="Alexandria" pitchFamily="2" charset="-78"/>
          </a:endParaRPr>
        </a:p>
      </dsp:txBody>
      <dsp:txXfrm>
        <a:off x="3614737" y="39687"/>
        <a:ext cx="3286125" cy="1971675"/>
      </dsp:txXfrm>
    </dsp:sp>
    <dsp:sp modelId="{A9C08D66-7FCF-9843-9B26-58929CD6CA50}">
      <dsp:nvSpPr>
        <dsp:cNvPr id="0" name=""/>
        <dsp:cNvSpPr/>
      </dsp:nvSpPr>
      <dsp:spPr>
        <a:xfrm>
          <a:off x="7229475" y="39687"/>
          <a:ext cx="3286125" cy="197167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200000"/>
            </a:lnSpc>
            <a:spcBef>
              <a:spcPct val="0"/>
            </a:spcBef>
            <a:spcAft>
              <a:spcPct val="35000"/>
            </a:spcAft>
            <a:buNone/>
          </a:pPr>
          <a:r>
            <a:rPr lang="ar-EG" sz="1600" b="1" kern="1200" dirty="0">
              <a:latin typeface="Alexandria" pitchFamily="2" charset="-78"/>
              <a:cs typeface="Alexandria" pitchFamily="2" charset="-78"/>
            </a:rPr>
            <a:t>بناء الثقة والمصداقية </a:t>
          </a:r>
        </a:p>
        <a:p>
          <a:pPr marL="0" lvl="0" indent="0" algn="ctr" defTabSz="711200" rtl="1">
            <a:lnSpc>
              <a:spcPct val="200000"/>
            </a:lnSpc>
            <a:spcBef>
              <a:spcPct val="0"/>
            </a:spcBef>
            <a:spcAft>
              <a:spcPct val="35000"/>
            </a:spcAft>
            <a:buNone/>
          </a:pPr>
          <a:r>
            <a:rPr lang="ar-EG" sz="1600" kern="1200" dirty="0">
              <a:latin typeface="Alexandria" pitchFamily="2" charset="-78"/>
              <a:cs typeface="Alexandria" pitchFamily="2" charset="-78"/>
            </a:rPr>
            <a:t>من خلال اظهار المنظمة التزاماً حقيقياً بالمساهمة في المجتمع</a:t>
          </a:r>
          <a:endParaRPr lang="en-US" sz="1600" kern="1200" dirty="0">
            <a:latin typeface="Alexandria" pitchFamily="2" charset="-78"/>
            <a:cs typeface="Alexandria" pitchFamily="2" charset="-78"/>
          </a:endParaRPr>
        </a:p>
      </dsp:txBody>
      <dsp:txXfrm>
        <a:off x="7229475" y="39687"/>
        <a:ext cx="3286125" cy="1971675"/>
      </dsp:txXfrm>
    </dsp:sp>
    <dsp:sp modelId="{06432BA3-15B5-4E4A-BE5C-9A533A0779A6}">
      <dsp:nvSpPr>
        <dsp:cNvPr id="0" name=""/>
        <dsp:cNvSpPr/>
      </dsp:nvSpPr>
      <dsp:spPr>
        <a:xfrm>
          <a:off x="0" y="2339975"/>
          <a:ext cx="3286125" cy="197167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200000"/>
            </a:lnSpc>
            <a:spcBef>
              <a:spcPct val="0"/>
            </a:spcBef>
            <a:spcAft>
              <a:spcPct val="35000"/>
            </a:spcAft>
            <a:buNone/>
          </a:pPr>
          <a:r>
            <a:rPr lang="ar-EG" sz="1600" b="1" kern="1200" dirty="0">
              <a:latin typeface="Alexandria" pitchFamily="2" charset="-78"/>
              <a:cs typeface="Alexandria" pitchFamily="2" charset="-78"/>
            </a:rPr>
            <a:t>تمييز العلامة التجارية </a:t>
          </a:r>
          <a:r>
            <a:rPr lang="ar-EG" sz="1600" b="0" kern="1200" dirty="0">
              <a:latin typeface="Alexandria" pitchFamily="2" charset="-78"/>
              <a:cs typeface="Alexandria" pitchFamily="2" charset="-78"/>
            </a:rPr>
            <a:t>في</a:t>
          </a:r>
          <a:r>
            <a:rPr lang="ar-EG" sz="1600" b="1" kern="1200" dirty="0">
              <a:latin typeface="Alexandria" pitchFamily="2" charset="-78"/>
              <a:cs typeface="Alexandria" pitchFamily="2" charset="-78"/>
            </a:rPr>
            <a:t> </a:t>
          </a:r>
          <a:r>
            <a:rPr lang="ar-EG" sz="1600" kern="1200" dirty="0">
              <a:latin typeface="Alexandria" pitchFamily="2" charset="-78"/>
              <a:cs typeface="Alexandria" pitchFamily="2" charset="-78"/>
            </a:rPr>
            <a:t>سوق تنافسية، فتُصبح المبادرات المجتمعية وسيلة لتمييز المنظمة عن منافسيها. </a:t>
          </a:r>
          <a:endParaRPr lang="en-US" sz="1600" kern="1200" dirty="0">
            <a:latin typeface="Alexandria" pitchFamily="2" charset="-78"/>
            <a:cs typeface="Alexandria" pitchFamily="2" charset="-78"/>
          </a:endParaRPr>
        </a:p>
      </dsp:txBody>
      <dsp:txXfrm>
        <a:off x="0" y="2339975"/>
        <a:ext cx="3286125" cy="1971675"/>
      </dsp:txXfrm>
    </dsp:sp>
    <dsp:sp modelId="{B2ED1251-D416-6B41-976F-716706184C2B}">
      <dsp:nvSpPr>
        <dsp:cNvPr id="0" name=""/>
        <dsp:cNvSpPr/>
      </dsp:nvSpPr>
      <dsp:spPr>
        <a:xfrm>
          <a:off x="3614737" y="2339975"/>
          <a:ext cx="3286125" cy="197167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200000"/>
            </a:lnSpc>
            <a:spcBef>
              <a:spcPct val="0"/>
            </a:spcBef>
            <a:spcAft>
              <a:spcPct val="35000"/>
            </a:spcAft>
            <a:buNone/>
          </a:pPr>
          <a:r>
            <a:rPr lang="ar-EG" sz="1600" b="1" kern="1200" dirty="0">
              <a:latin typeface="Alexandria" pitchFamily="2" charset="-78"/>
              <a:cs typeface="Alexandria" pitchFamily="2" charset="-78"/>
            </a:rPr>
            <a:t>دمج المسؤولية الاجتماعية </a:t>
          </a:r>
          <a:r>
            <a:rPr lang="ar-EG" sz="1600" kern="1200" dirty="0">
              <a:latin typeface="Alexandria" pitchFamily="2" charset="-78"/>
              <a:cs typeface="Alexandria" pitchFamily="2" charset="-78"/>
            </a:rPr>
            <a:t>في ثقافة الشركة وقيمها.</a:t>
          </a:r>
          <a:endParaRPr lang="en-US" sz="1600" kern="1200" dirty="0">
            <a:latin typeface="Alexandria" pitchFamily="2" charset="-78"/>
            <a:cs typeface="Alexandria" pitchFamily="2" charset="-78"/>
          </a:endParaRPr>
        </a:p>
      </dsp:txBody>
      <dsp:txXfrm>
        <a:off x="3614737" y="2339975"/>
        <a:ext cx="3286125" cy="1971675"/>
      </dsp:txXfrm>
    </dsp:sp>
    <dsp:sp modelId="{120CA544-B023-564B-A6F2-6CD29A69E2AA}">
      <dsp:nvSpPr>
        <dsp:cNvPr id="0" name=""/>
        <dsp:cNvSpPr/>
      </dsp:nvSpPr>
      <dsp:spPr>
        <a:xfrm>
          <a:off x="7229475" y="2339975"/>
          <a:ext cx="3286125" cy="197167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200000"/>
            </a:lnSpc>
            <a:spcBef>
              <a:spcPct val="0"/>
            </a:spcBef>
            <a:spcAft>
              <a:spcPct val="35000"/>
            </a:spcAft>
            <a:buNone/>
          </a:pPr>
          <a:r>
            <a:rPr lang="ar-EG" sz="1600" b="1" kern="1200" dirty="0">
              <a:latin typeface="Alexandria" pitchFamily="2" charset="-78"/>
              <a:cs typeface="Alexandria" pitchFamily="2" charset="-78"/>
            </a:rPr>
            <a:t>دعم سمعة المنظمة </a:t>
          </a:r>
          <a:r>
            <a:rPr lang="ar-EG" sz="1600" kern="1200" dirty="0">
              <a:latin typeface="Alexandria" pitchFamily="2" charset="-78"/>
              <a:cs typeface="Alexandria" pitchFamily="2" charset="-78"/>
            </a:rPr>
            <a:t>و التي تُساهم المبادرات المجتمعية بشكل مباشر في بنائها وصونها.</a:t>
          </a:r>
          <a:endParaRPr lang="en-US" sz="1600" kern="1200" dirty="0">
            <a:latin typeface="Alexandria" pitchFamily="2" charset="-78"/>
            <a:cs typeface="Alexandria" pitchFamily="2" charset="-78"/>
          </a:endParaRPr>
        </a:p>
      </dsp:txBody>
      <dsp:txXfrm>
        <a:off x="7229475" y="2339975"/>
        <a:ext cx="3286125" cy="19716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E2FDEC-1E9C-6E42-8574-3C7CFCE29D89}">
      <dsp:nvSpPr>
        <dsp:cNvPr id="0" name=""/>
        <dsp:cNvSpPr/>
      </dsp:nvSpPr>
      <dsp:spPr>
        <a:xfrm>
          <a:off x="0" y="26861"/>
          <a:ext cx="3614809" cy="216888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200000"/>
            </a:lnSpc>
            <a:spcBef>
              <a:spcPct val="0"/>
            </a:spcBef>
            <a:spcAft>
              <a:spcPct val="35000"/>
            </a:spcAft>
            <a:buNone/>
          </a:pPr>
          <a:r>
            <a:rPr lang="ar-EG" sz="1600" kern="1200" dirty="0">
              <a:latin typeface="Alexandria" pitchFamily="2" charset="-78"/>
              <a:cs typeface="Alexandria" pitchFamily="2" charset="-78"/>
            </a:rPr>
            <a:t>تقليل حدة النقد لأن الأفعال الجيدة السابقة تُقلل من حدة الهجوم والانتقاد من وسائل الإعلام والجمهور عند وقوع أزمة.</a:t>
          </a:r>
          <a:endParaRPr lang="en-US" sz="1600" kern="1200" dirty="0">
            <a:latin typeface="Alexandria" pitchFamily="2" charset="-78"/>
            <a:cs typeface="Alexandria" pitchFamily="2" charset="-78"/>
          </a:endParaRPr>
        </a:p>
      </dsp:txBody>
      <dsp:txXfrm>
        <a:off x="0" y="26861"/>
        <a:ext cx="3614809" cy="2168885"/>
      </dsp:txXfrm>
    </dsp:sp>
    <dsp:sp modelId="{AA85A65D-B35A-8443-A367-7E397B7418AC}">
      <dsp:nvSpPr>
        <dsp:cNvPr id="0" name=""/>
        <dsp:cNvSpPr/>
      </dsp:nvSpPr>
      <dsp:spPr>
        <a:xfrm>
          <a:off x="3976290" y="26861"/>
          <a:ext cx="3614809" cy="216888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200000"/>
            </a:lnSpc>
            <a:spcBef>
              <a:spcPct val="0"/>
            </a:spcBef>
            <a:spcAft>
              <a:spcPct val="35000"/>
            </a:spcAft>
            <a:buNone/>
          </a:pPr>
          <a:r>
            <a:rPr lang="ar-EG" sz="1600" kern="1200" dirty="0">
              <a:latin typeface="Alexandria" pitchFamily="2" charset="-78"/>
              <a:cs typeface="Alexandria" pitchFamily="2" charset="-78"/>
            </a:rPr>
            <a:t>إدارة الأزمات </a:t>
          </a:r>
        </a:p>
        <a:p>
          <a:pPr marL="0" lvl="0" indent="0" algn="ctr" defTabSz="711200" rtl="1">
            <a:lnSpc>
              <a:spcPct val="200000"/>
            </a:lnSpc>
            <a:spcBef>
              <a:spcPct val="0"/>
            </a:spcBef>
            <a:spcAft>
              <a:spcPct val="35000"/>
            </a:spcAft>
            <a:buNone/>
          </a:pPr>
          <a:r>
            <a:rPr lang="ar-EG" sz="1600" kern="1200" dirty="0">
              <a:latin typeface="Alexandria" pitchFamily="2" charset="-78"/>
              <a:cs typeface="Alexandria" pitchFamily="2" charset="-78"/>
            </a:rPr>
            <a:t>فالاستثمار في المسؤولية الاجتماعية في الأوقات العادية يُصبح درعاً قوياً للمنظمة عند وقوع الأزمات</a:t>
          </a:r>
          <a:endParaRPr lang="en-US" sz="1600" kern="1200" dirty="0">
            <a:latin typeface="Alexandria" pitchFamily="2" charset="-78"/>
            <a:cs typeface="Alexandria" pitchFamily="2" charset="-78"/>
          </a:endParaRPr>
        </a:p>
      </dsp:txBody>
      <dsp:txXfrm>
        <a:off x="3976290" y="26861"/>
        <a:ext cx="3614809" cy="2168885"/>
      </dsp:txXfrm>
    </dsp:sp>
    <dsp:sp modelId="{CD629D2E-523D-FF46-8B2F-52BDBD19CA27}">
      <dsp:nvSpPr>
        <dsp:cNvPr id="0" name=""/>
        <dsp:cNvSpPr/>
      </dsp:nvSpPr>
      <dsp:spPr>
        <a:xfrm>
          <a:off x="7952581" y="26861"/>
          <a:ext cx="3614809" cy="216888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200000"/>
            </a:lnSpc>
            <a:spcBef>
              <a:spcPct val="0"/>
            </a:spcBef>
            <a:spcAft>
              <a:spcPct val="35000"/>
            </a:spcAft>
            <a:buNone/>
          </a:pPr>
          <a:r>
            <a:rPr lang="ar-EG" sz="1600" kern="1200" dirty="0">
              <a:latin typeface="Alexandria" pitchFamily="2" charset="-78"/>
              <a:cs typeface="Alexandria" pitchFamily="2" charset="-78"/>
            </a:rPr>
            <a:t>تحسين العلاقات مع أصحاب المصلحة الانخراط في حوار مفتوح مع أصحاب المصلحة لفهم توقعاتهم ومعالجة مخاوفهم البيئية أو الاجتماعية </a:t>
          </a:r>
          <a:endParaRPr lang="en-US" sz="1600" kern="1200" dirty="0">
            <a:latin typeface="Alexandria" pitchFamily="2" charset="-78"/>
            <a:cs typeface="Alexandria" pitchFamily="2" charset="-78"/>
          </a:endParaRPr>
        </a:p>
      </dsp:txBody>
      <dsp:txXfrm>
        <a:off x="7952581" y="26861"/>
        <a:ext cx="3614809" cy="2168885"/>
      </dsp:txXfrm>
    </dsp:sp>
    <dsp:sp modelId="{FD0FD1DB-D98D-2542-B760-6942A4944181}">
      <dsp:nvSpPr>
        <dsp:cNvPr id="0" name=""/>
        <dsp:cNvSpPr/>
      </dsp:nvSpPr>
      <dsp:spPr>
        <a:xfrm>
          <a:off x="1988145" y="2557227"/>
          <a:ext cx="3614809" cy="216888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200000"/>
            </a:lnSpc>
            <a:spcBef>
              <a:spcPct val="0"/>
            </a:spcBef>
            <a:spcAft>
              <a:spcPct val="35000"/>
            </a:spcAft>
            <a:buNone/>
          </a:pPr>
          <a:r>
            <a:rPr lang="ar-EG" sz="1600" kern="1200" dirty="0">
              <a:latin typeface="Alexandria" pitchFamily="2" charset="-78"/>
              <a:cs typeface="Alexandria" pitchFamily="2" charset="-78"/>
            </a:rPr>
            <a:t>تعزيز المرونة المؤسسية وقدرة المنظمة على التكيف مع التحديات والنهوض من الأزمات بشكل أقوى.
</a:t>
          </a:r>
          <a:endParaRPr lang="en-US" sz="1600" kern="1200" dirty="0">
            <a:latin typeface="Alexandria" pitchFamily="2" charset="-78"/>
            <a:cs typeface="Alexandria" pitchFamily="2" charset="-78"/>
          </a:endParaRPr>
        </a:p>
      </dsp:txBody>
      <dsp:txXfrm>
        <a:off x="1988145" y="2557227"/>
        <a:ext cx="3614809" cy="2168885"/>
      </dsp:txXfrm>
    </dsp:sp>
    <dsp:sp modelId="{D5E6B3C1-BCCC-A24D-9F9F-7E3AF8003B9E}">
      <dsp:nvSpPr>
        <dsp:cNvPr id="0" name=""/>
        <dsp:cNvSpPr/>
      </dsp:nvSpPr>
      <dsp:spPr>
        <a:xfrm>
          <a:off x="5964435" y="2557227"/>
          <a:ext cx="3614809" cy="216888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200000"/>
            </a:lnSpc>
            <a:spcBef>
              <a:spcPct val="0"/>
            </a:spcBef>
            <a:spcAft>
              <a:spcPct val="35000"/>
            </a:spcAft>
            <a:buNone/>
          </a:pPr>
          <a:r>
            <a:rPr lang="ar-SA" sz="1600" kern="1200" dirty="0">
              <a:latin typeface="Alexandria" pitchFamily="2" charset="-78"/>
              <a:cs typeface="Alexandria" pitchFamily="2" charset="-78"/>
            </a:rPr>
            <a:t>الإسراع من التعافي بعد الأزمات و</a:t>
          </a:r>
          <a:r>
            <a:rPr lang="ar-EG" sz="1600" kern="1200" dirty="0">
              <a:latin typeface="Alexandria" pitchFamily="2" charset="-78"/>
              <a:cs typeface="Alexandria" pitchFamily="2" charset="-78"/>
            </a:rPr>
            <a:t>استعادة سمعتها وعلاقاتها</a:t>
          </a:r>
          <a:r>
            <a:rPr lang="ar-SA" sz="1600" kern="1200" dirty="0">
              <a:latin typeface="Alexandria" pitchFamily="2" charset="-78"/>
              <a:cs typeface="Alexandria" pitchFamily="2" charset="-78"/>
            </a:rPr>
            <a:t> </a:t>
          </a:r>
          <a:endParaRPr lang="en-US" sz="1600" kern="1200" dirty="0">
            <a:latin typeface="Alexandria" pitchFamily="2" charset="-78"/>
            <a:cs typeface="Alexandria" pitchFamily="2" charset="-78"/>
          </a:endParaRPr>
        </a:p>
      </dsp:txBody>
      <dsp:txXfrm>
        <a:off x="5964435" y="2557227"/>
        <a:ext cx="3614809" cy="216888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E9DB8B-0AA6-724D-9170-7E1BED89C976}">
      <dsp:nvSpPr>
        <dsp:cNvPr id="0" name=""/>
        <dsp:cNvSpPr/>
      </dsp:nvSpPr>
      <dsp:spPr>
        <a:xfrm>
          <a:off x="-4919424" y="-753830"/>
          <a:ext cx="5858998" cy="5858998"/>
        </a:xfrm>
        <a:prstGeom prst="blockArc">
          <a:avLst>
            <a:gd name="adj1" fmla="val 18900000"/>
            <a:gd name="adj2" fmla="val 2700000"/>
            <a:gd name="adj3" fmla="val 369"/>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F1702FA-ABA7-BF4B-95EC-5C19E13AD6FC}">
      <dsp:nvSpPr>
        <dsp:cNvPr id="0" name=""/>
        <dsp:cNvSpPr/>
      </dsp:nvSpPr>
      <dsp:spPr>
        <a:xfrm>
          <a:off x="604289" y="435133"/>
          <a:ext cx="9851585" cy="87026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90775" tIns="40640" rIns="40640" bIns="40640" numCol="1" spcCol="1270" anchor="ctr" anchorCtr="0">
          <a:noAutofit/>
        </a:bodyPr>
        <a:lstStyle/>
        <a:p>
          <a:pPr marL="0" lvl="0" indent="0" algn="l" defTabSz="711200" rtl="1">
            <a:lnSpc>
              <a:spcPct val="90000"/>
            </a:lnSpc>
            <a:spcBef>
              <a:spcPct val="0"/>
            </a:spcBef>
            <a:spcAft>
              <a:spcPct val="35000"/>
            </a:spcAft>
            <a:buNone/>
          </a:pPr>
          <a:r>
            <a:rPr lang="ar-EG" sz="1600" b="1" kern="1200" dirty="0">
              <a:latin typeface="Alexandria" pitchFamily="2" charset="-78"/>
              <a:cs typeface="Alexandria" pitchFamily="2" charset="-78"/>
            </a:rPr>
            <a:t>النظر للمبادرات على أنها مجرد جهود علاقات عامة دون التزام حقيقي.</a:t>
          </a:r>
          <a:endParaRPr lang="en-US" sz="1600" b="1" kern="1200" dirty="0">
            <a:latin typeface="Alexandria" pitchFamily="2" charset="-78"/>
            <a:cs typeface="Alexandria" pitchFamily="2" charset="-78"/>
          </a:endParaRPr>
        </a:p>
      </dsp:txBody>
      <dsp:txXfrm>
        <a:off x="604289" y="435133"/>
        <a:ext cx="9851585" cy="870267"/>
      </dsp:txXfrm>
    </dsp:sp>
    <dsp:sp modelId="{A9C49BE2-CA37-9847-9C48-A2E21C12BC5E}">
      <dsp:nvSpPr>
        <dsp:cNvPr id="0" name=""/>
        <dsp:cNvSpPr/>
      </dsp:nvSpPr>
      <dsp:spPr>
        <a:xfrm>
          <a:off x="60372" y="326350"/>
          <a:ext cx="1087834" cy="1087834"/>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D84FFE94-79FF-F642-9011-420D9C4F9E65}">
      <dsp:nvSpPr>
        <dsp:cNvPr id="0" name=""/>
        <dsp:cNvSpPr/>
      </dsp:nvSpPr>
      <dsp:spPr>
        <a:xfrm>
          <a:off x="920631" y="1740535"/>
          <a:ext cx="9535243" cy="87026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90775" tIns="40640" rIns="40640" bIns="40640" numCol="1" spcCol="1270" anchor="ctr" anchorCtr="0">
          <a:noAutofit/>
        </a:bodyPr>
        <a:lstStyle/>
        <a:p>
          <a:pPr marL="0" lvl="0" indent="0" algn="l" defTabSz="711200" rtl="1">
            <a:lnSpc>
              <a:spcPct val="90000"/>
            </a:lnSpc>
            <a:spcBef>
              <a:spcPct val="0"/>
            </a:spcBef>
            <a:spcAft>
              <a:spcPct val="35000"/>
            </a:spcAft>
            <a:buNone/>
          </a:pPr>
          <a:r>
            <a:rPr lang="ar-EG" sz="1600" b="1" kern="1200" dirty="0">
              <a:latin typeface="Alexandria" pitchFamily="2" charset="-78"/>
              <a:cs typeface="Alexandria" pitchFamily="2" charset="-78"/>
            </a:rPr>
            <a:t>صعوبة قياس العائد الحقيقي على الاستثمار للمبادرات الاجتماعية والبيئية.</a:t>
          </a:r>
          <a:endParaRPr lang="en-US" sz="1600" b="1" kern="1200" dirty="0">
            <a:latin typeface="Alexandria" pitchFamily="2" charset="-78"/>
            <a:cs typeface="Alexandria" pitchFamily="2" charset="-78"/>
          </a:endParaRPr>
        </a:p>
      </dsp:txBody>
      <dsp:txXfrm>
        <a:off x="920631" y="1740535"/>
        <a:ext cx="9535243" cy="870267"/>
      </dsp:txXfrm>
    </dsp:sp>
    <dsp:sp modelId="{358BF73D-EE95-8E48-A267-8588D19BDF99}">
      <dsp:nvSpPr>
        <dsp:cNvPr id="0" name=""/>
        <dsp:cNvSpPr/>
      </dsp:nvSpPr>
      <dsp:spPr>
        <a:xfrm>
          <a:off x="376714" y="1631751"/>
          <a:ext cx="1087834" cy="1087834"/>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B67BBA7F-4B35-FC41-95A9-A0104A8EFE88}">
      <dsp:nvSpPr>
        <dsp:cNvPr id="0" name=""/>
        <dsp:cNvSpPr/>
      </dsp:nvSpPr>
      <dsp:spPr>
        <a:xfrm>
          <a:off x="604289" y="3045936"/>
          <a:ext cx="9851585" cy="87026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90775" tIns="40640" rIns="40640" bIns="40640" numCol="1" spcCol="1270" anchor="ctr" anchorCtr="0">
          <a:noAutofit/>
        </a:bodyPr>
        <a:lstStyle/>
        <a:p>
          <a:pPr marL="0" lvl="0" indent="0" algn="l" defTabSz="711200" rtl="1">
            <a:lnSpc>
              <a:spcPct val="90000"/>
            </a:lnSpc>
            <a:spcBef>
              <a:spcPct val="0"/>
            </a:spcBef>
            <a:spcAft>
              <a:spcPct val="35000"/>
            </a:spcAft>
            <a:buNone/>
          </a:pPr>
          <a:r>
            <a:rPr lang="ar-EG" sz="1600" b="1" kern="1200" dirty="0">
              <a:latin typeface="Alexandria" pitchFamily="2" charset="-78"/>
              <a:cs typeface="Alexandria" pitchFamily="2" charset="-78"/>
            </a:rPr>
            <a:t>الضغط لتحقيق الأرباح قد يتعارض أحياناً مع أهداف المسؤولية الاجتماعية.</a:t>
          </a:r>
          <a:endParaRPr lang="en-US" sz="1600" b="1" kern="1200" dirty="0">
            <a:latin typeface="Alexandria" pitchFamily="2" charset="-78"/>
            <a:cs typeface="Alexandria" pitchFamily="2" charset="-78"/>
          </a:endParaRPr>
        </a:p>
      </dsp:txBody>
      <dsp:txXfrm>
        <a:off x="604289" y="3045936"/>
        <a:ext cx="9851585" cy="870267"/>
      </dsp:txXfrm>
    </dsp:sp>
    <dsp:sp modelId="{EC9D9A3A-562E-D94D-B66A-DA242DEEE754}">
      <dsp:nvSpPr>
        <dsp:cNvPr id="0" name=""/>
        <dsp:cNvSpPr/>
      </dsp:nvSpPr>
      <dsp:spPr>
        <a:xfrm>
          <a:off x="60372" y="2937153"/>
          <a:ext cx="1087834" cy="1087834"/>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1A3F1C-17E9-3A48-AC5A-3D39F5141D30}">
      <dsp:nvSpPr>
        <dsp:cNvPr id="0" name=""/>
        <dsp:cNvSpPr/>
      </dsp:nvSpPr>
      <dsp:spPr>
        <a:xfrm>
          <a:off x="-4919424" y="-753830"/>
          <a:ext cx="5858998" cy="5858998"/>
        </a:xfrm>
        <a:prstGeom prst="blockArc">
          <a:avLst>
            <a:gd name="adj1" fmla="val 18900000"/>
            <a:gd name="adj2" fmla="val 2700000"/>
            <a:gd name="adj3" fmla="val 369"/>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1228333-24AF-D244-98CA-65BF62DBFF06}">
      <dsp:nvSpPr>
        <dsp:cNvPr id="0" name=""/>
        <dsp:cNvSpPr/>
      </dsp:nvSpPr>
      <dsp:spPr>
        <a:xfrm>
          <a:off x="604289" y="435133"/>
          <a:ext cx="9851585" cy="87026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90775" tIns="40640" rIns="40640" bIns="40640" numCol="1" spcCol="1270" anchor="ctr" anchorCtr="0">
          <a:noAutofit/>
        </a:bodyPr>
        <a:lstStyle/>
        <a:p>
          <a:pPr marL="0" lvl="0" indent="0" algn="l" defTabSz="711200" rtl="1">
            <a:lnSpc>
              <a:spcPct val="90000"/>
            </a:lnSpc>
            <a:spcBef>
              <a:spcPct val="0"/>
            </a:spcBef>
            <a:spcAft>
              <a:spcPct val="35000"/>
            </a:spcAft>
            <a:buNone/>
          </a:pPr>
          <a:r>
            <a:rPr lang="ar-EG" sz="1600" b="1" kern="1200" dirty="0">
              <a:latin typeface="Alexandria" pitchFamily="2" charset="-78"/>
              <a:cs typeface="Alexandria" pitchFamily="2" charset="-78"/>
            </a:rPr>
            <a:t>ضمان المسؤولية الاجتماعية عبر سلاسل التوريد العالمية المعقدة.</a:t>
          </a:r>
          <a:endParaRPr lang="en-US" sz="1600" b="1" kern="1200" dirty="0">
            <a:latin typeface="Alexandria" pitchFamily="2" charset="-78"/>
            <a:cs typeface="Alexandria" pitchFamily="2" charset="-78"/>
          </a:endParaRPr>
        </a:p>
      </dsp:txBody>
      <dsp:txXfrm>
        <a:off x="604289" y="435133"/>
        <a:ext cx="9851585" cy="870267"/>
      </dsp:txXfrm>
    </dsp:sp>
    <dsp:sp modelId="{48E0D56B-A274-194C-9648-F1F6438D804F}">
      <dsp:nvSpPr>
        <dsp:cNvPr id="0" name=""/>
        <dsp:cNvSpPr/>
      </dsp:nvSpPr>
      <dsp:spPr>
        <a:xfrm>
          <a:off x="60372" y="326350"/>
          <a:ext cx="1087834" cy="1087834"/>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9DDB4A8A-26B4-284A-9E52-B145C77A8417}">
      <dsp:nvSpPr>
        <dsp:cNvPr id="0" name=""/>
        <dsp:cNvSpPr/>
      </dsp:nvSpPr>
      <dsp:spPr>
        <a:xfrm>
          <a:off x="920631" y="1740535"/>
          <a:ext cx="9535243" cy="87026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90775" tIns="40640" rIns="40640" bIns="40640" numCol="1" spcCol="1270" anchor="ctr" anchorCtr="0">
          <a:noAutofit/>
        </a:bodyPr>
        <a:lstStyle/>
        <a:p>
          <a:pPr marL="0" lvl="0" indent="0" algn="l" defTabSz="711200" rtl="1">
            <a:lnSpc>
              <a:spcPct val="90000"/>
            </a:lnSpc>
            <a:spcBef>
              <a:spcPct val="0"/>
            </a:spcBef>
            <a:spcAft>
              <a:spcPct val="35000"/>
            </a:spcAft>
            <a:buNone/>
          </a:pPr>
          <a:r>
            <a:rPr lang="ar-EG" sz="1600" b="1" kern="1200" dirty="0">
              <a:latin typeface="Alexandria" pitchFamily="2" charset="-78"/>
              <a:cs typeface="Alexandria" pitchFamily="2" charset="-78"/>
            </a:rPr>
            <a:t>تلبية توقعات جميع أصحاب المصلحة المتنوعين قد يكون تحدياً.</a:t>
          </a:r>
          <a:endParaRPr lang="en-US" sz="1600" b="1" kern="1200" dirty="0">
            <a:latin typeface="Alexandria" pitchFamily="2" charset="-78"/>
            <a:cs typeface="Alexandria" pitchFamily="2" charset="-78"/>
          </a:endParaRPr>
        </a:p>
      </dsp:txBody>
      <dsp:txXfrm>
        <a:off x="920631" y="1740535"/>
        <a:ext cx="9535243" cy="870267"/>
      </dsp:txXfrm>
    </dsp:sp>
    <dsp:sp modelId="{68A39030-9687-EE4D-B6C7-C6D67C696389}">
      <dsp:nvSpPr>
        <dsp:cNvPr id="0" name=""/>
        <dsp:cNvSpPr/>
      </dsp:nvSpPr>
      <dsp:spPr>
        <a:xfrm>
          <a:off x="376714" y="1631751"/>
          <a:ext cx="1087834" cy="1087834"/>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CFD78CDD-D485-0149-B654-2535A2B6D7A1}">
      <dsp:nvSpPr>
        <dsp:cNvPr id="0" name=""/>
        <dsp:cNvSpPr/>
      </dsp:nvSpPr>
      <dsp:spPr>
        <a:xfrm>
          <a:off x="604289" y="3045936"/>
          <a:ext cx="9851585" cy="87026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90775" tIns="40640" rIns="40640" bIns="40640" numCol="1" spcCol="1270" anchor="ctr" anchorCtr="0">
          <a:noAutofit/>
        </a:bodyPr>
        <a:lstStyle/>
        <a:p>
          <a:pPr marL="0" lvl="0" indent="0" algn="l" defTabSz="711200" rtl="1">
            <a:lnSpc>
              <a:spcPct val="90000"/>
            </a:lnSpc>
            <a:spcBef>
              <a:spcPct val="0"/>
            </a:spcBef>
            <a:spcAft>
              <a:spcPct val="35000"/>
            </a:spcAft>
            <a:buNone/>
          </a:pPr>
          <a:r>
            <a:rPr lang="ar-EG" sz="1600" b="1" kern="1200" dirty="0">
              <a:latin typeface="Alexandria" pitchFamily="2" charset="-78"/>
              <a:cs typeface="Alexandria" pitchFamily="2" charset="-78"/>
            </a:rPr>
            <a:t>ضمان أن جميع الموظفين يفهمون ويُطبقون قيم المسؤولية الاجتماعية.</a:t>
          </a:r>
          <a:endParaRPr lang="en-US" sz="1600" b="1" kern="1200" dirty="0">
            <a:latin typeface="Alexandria" pitchFamily="2" charset="-78"/>
            <a:cs typeface="Alexandria" pitchFamily="2" charset="-78"/>
          </a:endParaRPr>
        </a:p>
      </dsp:txBody>
      <dsp:txXfrm>
        <a:off x="604289" y="3045936"/>
        <a:ext cx="9851585" cy="870267"/>
      </dsp:txXfrm>
    </dsp:sp>
    <dsp:sp modelId="{73E1990E-EF4C-A74F-A514-50B233D559F0}">
      <dsp:nvSpPr>
        <dsp:cNvPr id="0" name=""/>
        <dsp:cNvSpPr/>
      </dsp:nvSpPr>
      <dsp:spPr>
        <a:xfrm>
          <a:off x="60372" y="2937153"/>
          <a:ext cx="1087834" cy="1087834"/>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7/14/25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7/14/25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7/14/25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7/14/25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7/14/25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s://sjocs.journals.ekb.eg/article_127837.html"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3.xml"/><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1386" y="3794125"/>
            <a:ext cx="5216525" cy="369332"/>
          </a:xfrm>
          <a:prstGeom prst="rect">
            <a:avLst/>
          </a:prstGeom>
          <a:noFill/>
        </p:spPr>
        <p:txBody>
          <a:bodyPr wrap="square" rtlCol="0">
            <a:spAutoFit/>
          </a:bodyPr>
          <a:lstStyle/>
          <a:p>
            <a:r>
              <a:rPr lang="ar-SA" b="1" dirty="0">
                <a:latin typeface="Alexandria" charset="0"/>
                <a:cs typeface="Alexandria" charset="0"/>
              </a:rPr>
              <a:t>المحاضر : ا.د/ إيناس عبد الحميد</a:t>
            </a:r>
            <a:endParaRPr lang="en-US" b="1" dirty="0">
              <a:latin typeface="Alexandria" charset="0"/>
              <a:cs typeface="Alexandria" charset="0"/>
            </a:endParaRPr>
          </a:p>
        </p:txBody>
      </p:sp>
      <p:sp>
        <p:nvSpPr>
          <p:cNvPr id="31" name="TextBox 30"/>
          <p:cNvSpPr txBox="1"/>
          <p:nvPr/>
        </p:nvSpPr>
        <p:spPr>
          <a:xfrm>
            <a:off x="256979" y="2424037"/>
            <a:ext cx="3722494"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نظريات العلاقات العامة</a:t>
            </a:r>
            <a:endParaRPr lang="en-US" sz="2400" b="1" dirty="0">
              <a:solidFill>
                <a:srgbClr val="00B0F0"/>
              </a:solidFill>
              <a:latin typeface="Alexandria" charset="0"/>
              <a:cs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solidFill>
                  <a:schemeClr val="bg1"/>
                </a:solidFill>
                <a:latin typeface="Alexandria" charset="0"/>
                <a:cs typeface="Alexandria" charset="0"/>
              </a:rPr>
              <a:t>المحاضرة السابعة</a:t>
            </a:r>
            <a:endParaRPr lang="en-US" b="1" dirty="0">
              <a:solidFill>
                <a:schemeClr val="bg1"/>
              </a:solidFill>
              <a:latin typeface="Alexandria" charset="0"/>
              <a:cs typeface="Alexandria" charset="0"/>
            </a:endParaRPr>
          </a:p>
        </p:txBody>
      </p:sp>
      <p:sp>
        <p:nvSpPr>
          <p:cNvPr id="46" name="TextBox 45"/>
          <p:cNvSpPr txBox="1"/>
          <p:nvPr/>
        </p:nvSpPr>
        <p:spPr>
          <a:xfrm>
            <a:off x="329269" y="4884321"/>
            <a:ext cx="4366965" cy="768287"/>
          </a:xfrm>
          <a:prstGeom prst="rect">
            <a:avLst/>
          </a:prstGeom>
          <a:noFill/>
        </p:spPr>
        <p:txBody>
          <a:bodyPr wrap="none" rtlCol="0">
            <a:spAutoFit/>
          </a:bodyPr>
          <a:lstStyle/>
          <a:p>
            <a:pPr rtl="1">
              <a:lnSpc>
                <a:spcPct val="107000"/>
              </a:lnSpc>
              <a:spcAft>
                <a:spcPts val="800"/>
              </a:spcAft>
            </a:pPr>
            <a:r>
              <a:rPr lang="en-US" b="1" dirty="0">
                <a:latin typeface="Alexandria" charset="0"/>
                <a:cs typeface="Alexandria" charset="0"/>
              </a:rPr>
              <a:t>PRL611</a:t>
            </a:r>
            <a:endParaRPr lang="en-EG" b="1" dirty="0">
              <a:latin typeface="Alexandria" charset="0"/>
              <a:cs typeface="Alexandria" charset="0"/>
            </a:endParaRPr>
          </a:p>
          <a:p>
            <a:r>
              <a:rPr lang="ar-SA" b="1" dirty="0">
                <a:latin typeface="Alexandria" charset="0"/>
                <a:cs typeface="Alexandria" charset="0"/>
              </a:rPr>
              <a:t>برنامج الماجستير في العلاقات العامة</a:t>
            </a:r>
            <a:endParaRPr lang="en-US"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المادة الدراسية والجدول الزمني لها:</a:t>
            </a:r>
            <a:endParaRPr lang="en-US" b="1" dirty="0">
              <a:latin typeface="Alexandria" pitchFamily="2" charset="-78"/>
              <a:cs typeface="Alexandria" pitchFamily="2" charset="-78"/>
            </a:endParaRPr>
          </a:p>
        </p:txBody>
      </p:sp>
      <p:sp>
        <p:nvSpPr>
          <p:cNvPr id="18" name="Rectangle 17"/>
          <p:cNvSpPr/>
          <p:nvPr/>
        </p:nvSpPr>
        <p:spPr>
          <a:xfrm>
            <a:off x="5884636" y="3893230"/>
            <a:ext cx="2900136" cy="12176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6133295" y="4247055"/>
            <a:ext cx="2651476"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المحاضرة السادسة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484357"/>
            <a:ext cx="4458977" cy="460126"/>
          </a:xfrm>
          <a:prstGeom prst="rect">
            <a:avLst/>
          </a:prstGeom>
          <a:noFill/>
        </p:spPr>
        <p:txBody>
          <a:bodyPr wrap="square" rtlCol="0">
            <a:spAutoFit/>
          </a:bodyPr>
          <a:lstStyle/>
          <a:p>
            <a:pPr algn="r" rtl="1">
              <a:lnSpc>
                <a:spcPct val="150000"/>
              </a:lnSpc>
            </a:pPr>
            <a:r>
              <a:rPr lang="ar-SA" sz="1800" b="1" kern="0" dirty="0">
                <a:effectLst/>
                <a:latin typeface="Alexandria" pitchFamily="2" charset="-78"/>
                <a:ea typeface="Times New Roman" panose="02020603050405020304" pitchFamily="18" charset="0"/>
                <a:cs typeface="Alexandria" pitchFamily="2" charset="-78"/>
              </a:rPr>
              <a:t>نظريات وأطر إدارة الأزمات</a:t>
            </a:r>
            <a:endParaRPr lang="en-US" sz="1600" b="1" dirty="0">
              <a:latin typeface="Alexandria" pitchFamily="2" charset="-78"/>
              <a:cs typeface="Alexandria" pitchFamily="2" charset="-78"/>
            </a:endParaRPr>
          </a:p>
        </p:txBody>
      </p:sp>
      <p:pic>
        <p:nvPicPr>
          <p:cNvPr id="11" name="Picture 10">
            <a:extLst>
              <a:ext uri="{FF2B5EF4-FFF2-40B4-BE49-F238E27FC236}">
                <a16:creationId xmlns:a16="http://schemas.microsoft.com/office/drawing/2014/main" id="{EBBBD64A-39A2-6240-830A-6BE8DC380375}"/>
              </a:ext>
            </a:extLst>
          </p:cNvPr>
          <p:cNvPicPr>
            <a:picLocks noChangeAspect="1"/>
          </p:cNvPicPr>
          <p:nvPr/>
        </p:nvPicPr>
        <p:blipFill rotWithShape="1">
          <a:blip r:embed="rId4">
            <a:extLst>
              <a:ext uri="{28A0092B-C50C-407E-A947-70E740481C1C}">
                <a14:useLocalDpi xmlns:a14="http://schemas.microsoft.com/office/drawing/2010/main" val="0"/>
              </a:ext>
            </a:extLst>
          </a:blip>
          <a:srcRect r="50217" b="-711"/>
          <a:stretch/>
        </p:blipFill>
        <p:spPr>
          <a:xfrm>
            <a:off x="1534829" y="2454599"/>
            <a:ext cx="3104904" cy="1438631"/>
          </a:xfrm>
          <a:prstGeom prst="rect">
            <a:avLst/>
          </a:prstGeom>
        </p:spPr>
      </p:pic>
      <p:sp>
        <p:nvSpPr>
          <p:cNvPr id="2" name="TextBox 1">
            <a:extLst>
              <a:ext uri="{FF2B5EF4-FFF2-40B4-BE49-F238E27FC236}">
                <a16:creationId xmlns:a16="http://schemas.microsoft.com/office/drawing/2014/main" id="{602AB243-6B81-A847-82A5-A56717F16963}"/>
              </a:ext>
            </a:extLst>
          </p:cNvPr>
          <p:cNvSpPr txBox="1"/>
          <p:nvPr/>
        </p:nvSpPr>
        <p:spPr>
          <a:xfrm>
            <a:off x="3175458" y="3699128"/>
            <a:ext cx="2286001" cy="2082045"/>
          </a:xfrm>
          <a:prstGeom prst="rect">
            <a:avLst/>
          </a:prstGeom>
          <a:noFill/>
        </p:spPr>
        <p:txBody>
          <a:bodyPr wrap="square" rtlCol="0">
            <a:spAutoFit/>
          </a:bodyPr>
          <a:lstStyle/>
          <a:p>
            <a:pPr marL="342900" lvl="0" indent="-342900" algn="r" rtl="1">
              <a:lnSpc>
                <a:spcPct val="150000"/>
              </a:lnSpc>
              <a:buSzPts val="1000"/>
              <a:buFont typeface="Symbol" pitchFamily="2" charset="2"/>
              <a:buChar char=""/>
              <a:tabLst>
                <a:tab pos="457200" algn="l"/>
              </a:tabLst>
            </a:pPr>
            <a:r>
              <a:rPr lang="ar-SA" sz="1800" dirty="0">
                <a:effectLst/>
                <a:latin typeface="Alexandria" pitchFamily="2" charset="-78"/>
                <a:ea typeface="Times New Roman" panose="02020603050405020304" pitchFamily="18" charset="0"/>
                <a:cs typeface="Alexandria" pitchFamily="2" charset="-78"/>
              </a:rPr>
              <a:t>نماذج مراحل الأزمة وكيفية التعامل مع كل مرحلة اتصاليًا</a:t>
            </a:r>
            <a:r>
              <a:rPr lang="en-EG" sz="1800" dirty="0">
                <a:effectLst/>
                <a:latin typeface="Alexandria" pitchFamily="2" charset="-78"/>
                <a:ea typeface="Times New Roman" panose="02020603050405020304" pitchFamily="18" charset="0"/>
                <a:cs typeface="Alexandria" pitchFamily="2" charset="-78"/>
              </a:rPr>
              <a:t>.</a:t>
            </a:r>
          </a:p>
          <a:p>
            <a:pPr algn="r" rtl="1">
              <a:lnSpc>
                <a:spcPct val="150000"/>
              </a:lnSpc>
            </a:pPr>
            <a:endParaRPr lang="en-US" sz="16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ED463AAC-C337-834B-ACD9-2B7EE615D5B3}"/>
              </a:ext>
            </a:extLst>
          </p:cNvPr>
          <p:cNvSpPr txBox="1"/>
          <p:nvPr/>
        </p:nvSpPr>
        <p:spPr>
          <a:xfrm>
            <a:off x="714023" y="3636866"/>
            <a:ext cx="2388810" cy="2122953"/>
          </a:xfrm>
          <a:prstGeom prst="rect">
            <a:avLst/>
          </a:prstGeom>
          <a:noFill/>
        </p:spPr>
        <p:txBody>
          <a:bodyPr wrap="square" rtlCol="0">
            <a:spAutoFit/>
          </a:bodyPr>
          <a:lstStyle/>
          <a:p>
            <a:pPr marL="342900" lvl="0" indent="-342900" algn="r" rtl="1">
              <a:lnSpc>
                <a:spcPct val="150000"/>
              </a:lnSpc>
              <a:buSzPts val="1000"/>
              <a:buFont typeface="Symbol" pitchFamily="2" charset="2"/>
              <a:buChar char=""/>
              <a:tabLst>
                <a:tab pos="457200" algn="l"/>
              </a:tabLst>
            </a:pPr>
            <a:r>
              <a:rPr lang="ar-SA" sz="1800" dirty="0">
                <a:effectLst/>
                <a:latin typeface="Alexandria" pitchFamily="2" charset="-78"/>
                <a:ea typeface="Times New Roman" panose="02020603050405020304" pitchFamily="18" charset="0"/>
                <a:cs typeface="Alexandria" pitchFamily="2" charset="-78"/>
              </a:rPr>
              <a:t>استراتيجيات التواصل الفعال مع الجمهور ووسائل الإعلام أثناء الأزمات</a:t>
            </a:r>
            <a:r>
              <a:rPr lang="en-EG" sz="1800" dirty="0">
                <a:effectLst/>
                <a:latin typeface="Alexandria" pitchFamily="2" charset="-78"/>
                <a:ea typeface="Times New Roman" panose="02020603050405020304" pitchFamily="18" charset="0"/>
                <a:cs typeface="Alexandria" pitchFamily="2" charset="-78"/>
              </a:rPr>
              <a:t>.</a:t>
            </a:r>
          </a:p>
        </p:txBody>
      </p:sp>
    </p:spTree>
    <p:extLst>
      <p:ext uri="{BB962C8B-B14F-4D97-AF65-F5344CB8AC3E}">
        <p14:creationId xmlns:p14="http://schemas.microsoft.com/office/powerpoint/2010/main" val="646712213"/>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المادة الدراسية والجدول الزمني لها:</a:t>
            </a:r>
            <a:endParaRPr lang="en-US" b="1" dirty="0">
              <a:latin typeface="Alexandria" pitchFamily="2" charset="-78"/>
              <a:cs typeface="Alexandria" pitchFamily="2" charset="-78"/>
            </a:endParaRPr>
          </a:p>
        </p:txBody>
      </p:sp>
      <p:sp>
        <p:nvSpPr>
          <p:cNvPr id="18" name="Rectangle 17"/>
          <p:cNvSpPr/>
          <p:nvPr/>
        </p:nvSpPr>
        <p:spPr>
          <a:xfrm>
            <a:off x="5948483" y="3881015"/>
            <a:ext cx="2620731"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5937353" y="4116425"/>
            <a:ext cx="2620731"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المحاضرة السابعة</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484357"/>
            <a:ext cx="4458977" cy="369332"/>
          </a:xfrm>
          <a:prstGeom prst="rect">
            <a:avLst/>
          </a:prstGeom>
          <a:noFill/>
        </p:spPr>
        <p:txBody>
          <a:bodyPr wrap="square" rtlCol="0">
            <a:spAutoFit/>
          </a:bodyPr>
          <a:lstStyle/>
          <a:p>
            <a:pPr algn="r" rtl="1"/>
            <a:r>
              <a:rPr lang="ar-SA" sz="1800" b="1" kern="0" dirty="0">
                <a:effectLst/>
                <a:latin typeface="Alexandria" pitchFamily="2" charset="-78"/>
                <a:ea typeface="Times New Roman" panose="02020603050405020304" pitchFamily="18" charset="0"/>
                <a:cs typeface="Alexandria" pitchFamily="2" charset="-78"/>
              </a:rPr>
              <a:t>نظرية المسؤولية الاجتماعية للشركات:</a:t>
            </a:r>
            <a:endParaRPr lang="en-US" sz="1600" b="1" dirty="0">
              <a:latin typeface="Alexandria" pitchFamily="2" charset="-78"/>
              <a:cs typeface="Alexandria" pitchFamily="2" charset="-78"/>
            </a:endParaRPr>
          </a:p>
        </p:txBody>
      </p:sp>
      <p:grpSp>
        <p:nvGrpSpPr>
          <p:cNvPr id="11" name="Google Shape;8814;p58">
            <a:extLst>
              <a:ext uri="{FF2B5EF4-FFF2-40B4-BE49-F238E27FC236}">
                <a16:creationId xmlns:a16="http://schemas.microsoft.com/office/drawing/2014/main" id="{104503A9-B220-6049-B373-60866959A3E7}"/>
              </a:ext>
            </a:extLst>
          </p:cNvPr>
          <p:cNvGrpSpPr/>
          <p:nvPr/>
        </p:nvGrpSpPr>
        <p:grpSpPr>
          <a:xfrm>
            <a:off x="5160848" y="2487852"/>
            <a:ext cx="442295" cy="441103"/>
            <a:chOff x="3859600" y="3591950"/>
            <a:chExt cx="296975" cy="296175"/>
          </a:xfrm>
        </p:grpSpPr>
        <p:sp>
          <p:nvSpPr>
            <p:cNvPr id="12" name="Google Shape;8815;p58">
              <a:extLst>
                <a:ext uri="{FF2B5EF4-FFF2-40B4-BE49-F238E27FC236}">
                  <a16:creationId xmlns:a16="http://schemas.microsoft.com/office/drawing/2014/main" id="{A103DF63-2539-994B-ADF6-FBE8282A1D6D}"/>
                </a:ext>
              </a:extLst>
            </p:cNvPr>
            <p:cNvSpPr/>
            <p:nvPr/>
          </p:nvSpPr>
          <p:spPr>
            <a:xfrm>
              <a:off x="4034450" y="3766000"/>
              <a:ext cx="122125" cy="122125"/>
            </a:xfrm>
            <a:custGeom>
              <a:avLst/>
              <a:gdLst/>
              <a:ahLst/>
              <a:cxnLst/>
              <a:rect l="l" t="t" r="r" b="b"/>
              <a:pathLst>
                <a:path w="4885" h="4885" extrusionOk="0">
                  <a:moveTo>
                    <a:pt x="2395" y="1324"/>
                  </a:moveTo>
                  <a:cubicBezTo>
                    <a:pt x="2616" y="1324"/>
                    <a:pt x="2773" y="1482"/>
                    <a:pt x="2773" y="1702"/>
                  </a:cubicBezTo>
                  <a:lnTo>
                    <a:pt x="2773" y="2049"/>
                  </a:lnTo>
                  <a:lnTo>
                    <a:pt x="3120" y="2049"/>
                  </a:lnTo>
                  <a:cubicBezTo>
                    <a:pt x="3309" y="2049"/>
                    <a:pt x="3466" y="2206"/>
                    <a:pt x="3466" y="2395"/>
                  </a:cubicBezTo>
                  <a:cubicBezTo>
                    <a:pt x="3466" y="2584"/>
                    <a:pt x="3309" y="2742"/>
                    <a:pt x="3120" y="2742"/>
                  </a:cubicBezTo>
                  <a:lnTo>
                    <a:pt x="2395" y="2742"/>
                  </a:lnTo>
                  <a:cubicBezTo>
                    <a:pt x="2206" y="2742"/>
                    <a:pt x="2049" y="2584"/>
                    <a:pt x="2049" y="2395"/>
                  </a:cubicBezTo>
                  <a:lnTo>
                    <a:pt x="2049" y="1702"/>
                  </a:lnTo>
                  <a:cubicBezTo>
                    <a:pt x="2049" y="1482"/>
                    <a:pt x="2206" y="1324"/>
                    <a:pt x="2395" y="1324"/>
                  </a:cubicBezTo>
                  <a:close/>
                  <a:moveTo>
                    <a:pt x="2458" y="1"/>
                  </a:moveTo>
                  <a:cubicBezTo>
                    <a:pt x="1104" y="1"/>
                    <a:pt x="1" y="1103"/>
                    <a:pt x="1" y="2427"/>
                  </a:cubicBezTo>
                  <a:cubicBezTo>
                    <a:pt x="1" y="3781"/>
                    <a:pt x="1104" y="4884"/>
                    <a:pt x="2458" y="4884"/>
                  </a:cubicBezTo>
                  <a:cubicBezTo>
                    <a:pt x="3782" y="4884"/>
                    <a:pt x="4884" y="3781"/>
                    <a:pt x="4884" y="2427"/>
                  </a:cubicBezTo>
                  <a:cubicBezTo>
                    <a:pt x="4853" y="1072"/>
                    <a:pt x="3782" y="1"/>
                    <a:pt x="245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816;p58">
              <a:extLst>
                <a:ext uri="{FF2B5EF4-FFF2-40B4-BE49-F238E27FC236}">
                  <a16:creationId xmlns:a16="http://schemas.microsoft.com/office/drawing/2014/main" id="{FD61675C-9098-9C4D-A434-A3EA20B3C3A3}"/>
                </a:ext>
              </a:extLst>
            </p:cNvPr>
            <p:cNvSpPr/>
            <p:nvPr/>
          </p:nvSpPr>
          <p:spPr>
            <a:xfrm>
              <a:off x="3860400" y="3679375"/>
              <a:ext cx="260725" cy="173300"/>
            </a:xfrm>
            <a:custGeom>
              <a:avLst/>
              <a:gdLst/>
              <a:ahLst/>
              <a:cxnLst/>
              <a:rect l="l" t="t" r="r" b="b"/>
              <a:pathLst>
                <a:path w="10429" h="6932" extrusionOk="0">
                  <a:moveTo>
                    <a:pt x="2426" y="662"/>
                  </a:moveTo>
                  <a:cubicBezTo>
                    <a:pt x="2647" y="662"/>
                    <a:pt x="2804" y="819"/>
                    <a:pt x="2804" y="1008"/>
                  </a:cubicBezTo>
                  <a:cubicBezTo>
                    <a:pt x="2804" y="1197"/>
                    <a:pt x="2647" y="1355"/>
                    <a:pt x="2426" y="1355"/>
                  </a:cubicBezTo>
                  <a:lnTo>
                    <a:pt x="1733" y="1355"/>
                  </a:lnTo>
                  <a:cubicBezTo>
                    <a:pt x="1544" y="1355"/>
                    <a:pt x="1387" y="1197"/>
                    <a:pt x="1387" y="1008"/>
                  </a:cubicBezTo>
                  <a:cubicBezTo>
                    <a:pt x="1387" y="819"/>
                    <a:pt x="1544" y="662"/>
                    <a:pt x="1733" y="662"/>
                  </a:cubicBezTo>
                  <a:close/>
                  <a:moveTo>
                    <a:pt x="4537" y="662"/>
                  </a:moveTo>
                  <a:cubicBezTo>
                    <a:pt x="4726" y="662"/>
                    <a:pt x="4884" y="819"/>
                    <a:pt x="4884" y="1008"/>
                  </a:cubicBezTo>
                  <a:cubicBezTo>
                    <a:pt x="4884" y="1197"/>
                    <a:pt x="4695" y="1355"/>
                    <a:pt x="4537" y="1355"/>
                  </a:cubicBezTo>
                  <a:lnTo>
                    <a:pt x="3812" y="1355"/>
                  </a:lnTo>
                  <a:cubicBezTo>
                    <a:pt x="3623" y="1355"/>
                    <a:pt x="3466" y="1197"/>
                    <a:pt x="3466" y="1008"/>
                  </a:cubicBezTo>
                  <a:cubicBezTo>
                    <a:pt x="3466" y="819"/>
                    <a:pt x="3623" y="662"/>
                    <a:pt x="3812" y="662"/>
                  </a:cubicBezTo>
                  <a:close/>
                  <a:moveTo>
                    <a:pt x="6648" y="662"/>
                  </a:moveTo>
                  <a:cubicBezTo>
                    <a:pt x="6837" y="662"/>
                    <a:pt x="6994" y="819"/>
                    <a:pt x="6994" y="1008"/>
                  </a:cubicBezTo>
                  <a:cubicBezTo>
                    <a:pt x="6994" y="1197"/>
                    <a:pt x="6837" y="1355"/>
                    <a:pt x="6648" y="1355"/>
                  </a:cubicBezTo>
                  <a:lnTo>
                    <a:pt x="5955" y="1355"/>
                  </a:lnTo>
                  <a:cubicBezTo>
                    <a:pt x="5734" y="1355"/>
                    <a:pt x="5577" y="1197"/>
                    <a:pt x="5577" y="1008"/>
                  </a:cubicBezTo>
                  <a:cubicBezTo>
                    <a:pt x="5577" y="819"/>
                    <a:pt x="5734" y="662"/>
                    <a:pt x="5955" y="662"/>
                  </a:cubicBezTo>
                  <a:close/>
                  <a:moveTo>
                    <a:pt x="8727" y="662"/>
                  </a:moveTo>
                  <a:cubicBezTo>
                    <a:pt x="8948" y="662"/>
                    <a:pt x="9105" y="819"/>
                    <a:pt x="9105" y="1008"/>
                  </a:cubicBezTo>
                  <a:cubicBezTo>
                    <a:pt x="9105" y="1197"/>
                    <a:pt x="8948" y="1355"/>
                    <a:pt x="8727" y="1355"/>
                  </a:cubicBezTo>
                  <a:lnTo>
                    <a:pt x="8034" y="1355"/>
                  </a:lnTo>
                  <a:cubicBezTo>
                    <a:pt x="7845" y="1355"/>
                    <a:pt x="7688" y="1197"/>
                    <a:pt x="7688" y="1008"/>
                  </a:cubicBezTo>
                  <a:cubicBezTo>
                    <a:pt x="7688" y="819"/>
                    <a:pt x="7845" y="662"/>
                    <a:pt x="8034" y="662"/>
                  </a:cubicBezTo>
                  <a:close/>
                  <a:moveTo>
                    <a:pt x="2426" y="2080"/>
                  </a:moveTo>
                  <a:cubicBezTo>
                    <a:pt x="2647" y="2080"/>
                    <a:pt x="2804" y="2237"/>
                    <a:pt x="2804" y="2426"/>
                  </a:cubicBezTo>
                  <a:cubicBezTo>
                    <a:pt x="2804" y="2647"/>
                    <a:pt x="2647" y="2773"/>
                    <a:pt x="2426" y="2773"/>
                  </a:cubicBezTo>
                  <a:lnTo>
                    <a:pt x="1733" y="2773"/>
                  </a:lnTo>
                  <a:cubicBezTo>
                    <a:pt x="1544" y="2773"/>
                    <a:pt x="1387" y="2647"/>
                    <a:pt x="1387" y="2426"/>
                  </a:cubicBezTo>
                  <a:cubicBezTo>
                    <a:pt x="1387" y="2206"/>
                    <a:pt x="1544" y="2080"/>
                    <a:pt x="1733" y="2080"/>
                  </a:cubicBezTo>
                  <a:close/>
                  <a:moveTo>
                    <a:pt x="4537" y="2080"/>
                  </a:moveTo>
                  <a:cubicBezTo>
                    <a:pt x="4726" y="2080"/>
                    <a:pt x="4884" y="2237"/>
                    <a:pt x="4884" y="2426"/>
                  </a:cubicBezTo>
                  <a:cubicBezTo>
                    <a:pt x="4884" y="2647"/>
                    <a:pt x="4695" y="2773"/>
                    <a:pt x="4537" y="2773"/>
                  </a:cubicBezTo>
                  <a:lnTo>
                    <a:pt x="3812" y="2773"/>
                  </a:lnTo>
                  <a:cubicBezTo>
                    <a:pt x="3623" y="2773"/>
                    <a:pt x="3466" y="2647"/>
                    <a:pt x="3466" y="2426"/>
                  </a:cubicBezTo>
                  <a:cubicBezTo>
                    <a:pt x="3466" y="2206"/>
                    <a:pt x="3623" y="2080"/>
                    <a:pt x="3812" y="2080"/>
                  </a:cubicBezTo>
                  <a:close/>
                  <a:moveTo>
                    <a:pt x="6648" y="2080"/>
                  </a:moveTo>
                  <a:cubicBezTo>
                    <a:pt x="6837" y="2080"/>
                    <a:pt x="6994" y="2237"/>
                    <a:pt x="6994" y="2426"/>
                  </a:cubicBezTo>
                  <a:cubicBezTo>
                    <a:pt x="6994" y="2647"/>
                    <a:pt x="6837" y="2773"/>
                    <a:pt x="6648" y="2773"/>
                  </a:cubicBezTo>
                  <a:lnTo>
                    <a:pt x="5955" y="2773"/>
                  </a:lnTo>
                  <a:cubicBezTo>
                    <a:pt x="5734" y="2773"/>
                    <a:pt x="5577" y="2647"/>
                    <a:pt x="5577" y="2426"/>
                  </a:cubicBezTo>
                  <a:cubicBezTo>
                    <a:pt x="5577" y="2206"/>
                    <a:pt x="5734" y="2080"/>
                    <a:pt x="5955" y="2080"/>
                  </a:cubicBezTo>
                  <a:close/>
                  <a:moveTo>
                    <a:pt x="8727" y="2080"/>
                  </a:moveTo>
                  <a:cubicBezTo>
                    <a:pt x="8948" y="2080"/>
                    <a:pt x="9105" y="2237"/>
                    <a:pt x="9105" y="2426"/>
                  </a:cubicBezTo>
                  <a:cubicBezTo>
                    <a:pt x="9105" y="2647"/>
                    <a:pt x="8948" y="2773"/>
                    <a:pt x="8727" y="2773"/>
                  </a:cubicBezTo>
                  <a:lnTo>
                    <a:pt x="8034" y="2773"/>
                  </a:lnTo>
                  <a:cubicBezTo>
                    <a:pt x="7845" y="2773"/>
                    <a:pt x="7688" y="2647"/>
                    <a:pt x="7688" y="2426"/>
                  </a:cubicBezTo>
                  <a:cubicBezTo>
                    <a:pt x="7688" y="2206"/>
                    <a:pt x="7845" y="2080"/>
                    <a:pt x="8034" y="2080"/>
                  </a:cubicBezTo>
                  <a:close/>
                  <a:moveTo>
                    <a:pt x="2426" y="3466"/>
                  </a:moveTo>
                  <a:cubicBezTo>
                    <a:pt x="2647" y="3466"/>
                    <a:pt x="2804" y="3623"/>
                    <a:pt x="2804" y="3812"/>
                  </a:cubicBezTo>
                  <a:cubicBezTo>
                    <a:pt x="2804" y="4001"/>
                    <a:pt x="2647" y="4159"/>
                    <a:pt x="2426" y="4159"/>
                  </a:cubicBezTo>
                  <a:lnTo>
                    <a:pt x="1733" y="4159"/>
                  </a:lnTo>
                  <a:cubicBezTo>
                    <a:pt x="1544" y="4159"/>
                    <a:pt x="1387" y="4001"/>
                    <a:pt x="1387" y="3812"/>
                  </a:cubicBezTo>
                  <a:cubicBezTo>
                    <a:pt x="1387" y="3623"/>
                    <a:pt x="1544" y="3466"/>
                    <a:pt x="1733" y="3466"/>
                  </a:cubicBezTo>
                  <a:close/>
                  <a:moveTo>
                    <a:pt x="4537" y="3466"/>
                  </a:moveTo>
                  <a:cubicBezTo>
                    <a:pt x="4726" y="3466"/>
                    <a:pt x="4884" y="3623"/>
                    <a:pt x="4884" y="3812"/>
                  </a:cubicBezTo>
                  <a:cubicBezTo>
                    <a:pt x="4884" y="4001"/>
                    <a:pt x="4695" y="4159"/>
                    <a:pt x="4537" y="4159"/>
                  </a:cubicBezTo>
                  <a:lnTo>
                    <a:pt x="3812" y="4159"/>
                  </a:lnTo>
                  <a:cubicBezTo>
                    <a:pt x="3623" y="4159"/>
                    <a:pt x="3466" y="4001"/>
                    <a:pt x="3466" y="3812"/>
                  </a:cubicBezTo>
                  <a:cubicBezTo>
                    <a:pt x="3466" y="3623"/>
                    <a:pt x="3623" y="3466"/>
                    <a:pt x="3812" y="3466"/>
                  </a:cubicBezTo>
                  <a:close/>
                  <a:moveTo>
                    <a:pt x="6648" y="3466"/>
                  </a:moveTo>
                  <a:cubicBezTo>
                    <a:pt x="6837" y="3466"/>
                    <a:pt x="6994" y="3623"/>
                    <a:pt x="6994" y="3812"/>
                  </a:cubicBezTo>
                  <a:cubicBezTo>
                    <a:pt x="6994" y="4001"/>
                    <a:pt x="6837" y="4159"/>
                    <a:pt x="6648" y="4159"/>
                  </a:cubicBezTo>
                  <a:lnTo>
                    <a:pt x="5955" y="4159"/>
                  </a:lnTo>
                  <a:cubicBezTo>
                    <a:pt x="5734" y="4159"/>
                    <a:pt x="5577" y="4001"/>
                    <a:pt x="5577" y="3812"/>
                  </a:cubicBezTo>
                  <a:cubicBezTo>
                    <a:pt x="5577" y="3623"/>
                    <a:pt x="5734" y="3466"/>
                    <a:pt x="5955" y="3466"/>
                  </a:cubicBezTo>
                  <a:close/>
                  <a:moveTo>
                    <a:pt x="2426" y="4852"/>
                  </a:moveTo>
                  <a:cubicBezTo>
                    <a:pt x="2647" y="4852"/>
                    <a:pt x="2804" y="5010"/>
                    <a:pt x="2804" y="5199"/>
                  </a:cubicBezTo>
                  <a:cubicBezTo>
                    <a:pt x="2804" y="5388"/>
                    <a:pt x="2647" y="5545"/>
                    <a:pt x="2426" y="5545"/>
                  </a:cubicBezTo>
                  <a:lnTo>
                    <a:pt x="1733" y="5545"/>
                  </a:lnTo>
                  <a:cubicBezTo>
                    <a:pt x="1544" y="5545"/>
                    <a:pt x="1387" y="5388"/>
                    <a:pt x="1387" y="5199"/>
                  </a:cubicBezTo>
                  <a:cubicBezTo>
                    <a:pt x="1387" y="5010"/>
                    <a:pt x="1544" y="4852"/>
                    <a:pt x="1733" y="4852"/>
                  </a:cubicBezTo>
                  <a:close/>
                  <a:moveTo>
                    <a:pt x="4537" y="4852"/>
                  </a:moveTo>
                  <a:cubicBezTo>
                    <a:pt x="4726" y="4852"/>
                    <a:pt x="4884" y="5010"/>
                    <a:pt x="4884" y="5199"/>
                  </a:cubicBezTo>
                  <a:cubicBezTo>
                    <a:pt x="4884" y="5388"/>
                    <a:pt x="4695" y="5545"/>
                    <a:pt x="4537" y="5545"/>
                  </a:cubicBezTo>
                  <a:lnTo>
                    <a:pt x="3812" y="5545"/>
                  </a:lnTo>
                  <a:cubicBezTo>
                    <a:pt x="3623" y="5545"/>
                    <a:pt x="3466" y="5388"/>
                    <a:pt x="3466" y="5199"/>
                  </a:cubicBezTo>
                  <a:cubicBezTo>
                    <a:pt x="3466" y="5010"/>
                    <a:pt x="3623" y="4852"/>
                    <a:pt x="3812" y="4852"/>
                  </a:cubicBezTo>
                  <a:close/>
                  <a:moveTo>
                    <a:pt x="0" y="0"/>
                  </a:moveTo>
                  <a:lnTo>
                    <a:pt x="0" y="5892"/>
                  </a:lnTo>
                  <a:cubicBezTo>
                    <a:pt x="0" y="6459"/>
                    <a:pt x="473" y="6931"/>
                    <a:pt x="1071" y="6931"/>
                  </a:cubicBezTo>
                  <a:lnTo>
                    <a:pt x="6490" y="6931"/>
                  </a:lnTo>
                  <a:cubicBezTo>
                    <a:pt x="6364" y="6616"/>
                    <a:pt x="6301" y="6270"/>
                    <a:pt x="6301" y="5892"/>
                  </a:cubicBezTo>
                  <a:cubicBezTo>
                    <a:pt x="6301" y="5797"/>
                    <a:pt x="6333" y="5671"/>
                    <a:pt x="6333" y="5545"/>
                  </a:cubicBezTo>
                  <a:lnTo>
                    <a:pt x="5955" y="5545"/>
                  </a:lnTo>
                  <a:cubicBezTo>
                    <a:pt x="5734" y="5545"/>
                    <a:pt x="5577" y="5388"/>
                    <a:pt x="5577" y="5199"/>
                  </a:cubicBezTo>
                  <a:cubicBezTo>
                    <a:pt x="5577" y="5010"/>
                    <a:pt x="5734" y="4852"/>
                    <a:pt x="5955" y="4852"/>
                  </a:cubicBezTo>
                  <a:lnTo>
                    <a:pt x="6490" y="4852"/>
                  </a:lnTo>
                  <a:cubicBezTo>
                    <a:pt x="6931" y="3623"/>
                    <a:pt x="8066" y="2741"/>
                    <a:pt x="9420" y="2741"/>
                  </a:cubicBezTo>
                  <a:cubicBezTo>
                    <a:pt x="9767" y="2741"/>
                    <a:pt x="10113" y="2836"/>
                    <a:pt x="10428" y="2962"/>
                  </a:cubicBezTo>
                  <a:lnTo>
                    <a:pt x="10428"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8817;p58">
              <a:extLst>
                <a:ext uri="{FF2B5EF4-FFF2-40B4-BE49-F238E27FC236}">
                  <a16:creationId xmlns:a16="http://schemas.microsoft.com/office/drawing/2014/main" id="{E397D72C-DA42-B34E-8ED2-095B0A63841A}"/>
                </a:ext>
              </a:extLst>
            </p:cNvPr>
            <p:cNvSpPr/>
            <p:nvPr/>
          </p:nvSpPr>
          <p:spPr>
            <a:xfrm>
              <a:off x="3859600" y="3591950"/>
              <a:ext cx="261525" cy="70900"/>
            </a:xfrm>
            <a:custGeom>
              <a:avLst/>
              <a:gdLst/>
              <a:ahLst/>
              <a:cxnLst/>
              <a:rect l="l" t="t" r="r" b="b"/>
              <a:pathLst>
                <a:path w="10461" h="2836" extrusionOk="0">
                  <a:moveTo>
                    <a:pt x="1734" y="0"/>
                  </a:moveTo>
                  <a:cubicBezTo>
                    <a:pt x="1513" y="0"/>
                    <a:pt x="1356" y="158"/>
                    <a:pt x="1356" y="347"/>
                  </a:cubicBezTo>
                  <a:lnTo>
                    <a:pt x="1356" y="693"/>
                  </a:lnTo>
                  <a:lnTo>
                    <a:pt x="1009" y="693"/>
                  </a:lnTo>
                  <a:cubicBezTo>
                    <a:pt x="410" y="693"/>
                    <a:pt x="1" y="1166"/>
                    <a:pt x="1" y="1733"/>
                  </a:cubicBezTo>
                  <a:lnTo>
                    <a:pt x="1" y="2836"/>
                  </a:lnTo>
                  <a:lnTo>
                    <a:pt x="10429" y="2836"/>
                  </a:lnTo>
                  <a:lnTo>
                    <a:pt x="10429" y="1733"/>
                  </a:lnTo>
                  <a:lnTo>
                    <a:pt x="10460" y="1733"/>
                  </a:lnTo>
                  <a:cubicBezTo>
                    <a:pt x="10460" y="1134"/>
                    <a:pt x="9988" y="693"/>
                    <a:pt x="9421" y="693"/>
                  </a:cubicBezTo>
                  <a:lnTo>
                    <a:pt x="9074" y="693"/>
                  </a:lnTo>
                  <a:lnTo>
                    <a:pt x="9074" y="347"/>
                  </a:lnTo>
                  <a:cubicBezTo>
                    <a:pt x="9074" y="158"/>
                    <a:pt x="8917" y="0"/>
                    <a:pt x="8728" y="0"/>
                  </a:cubicBezTo>
                  <a:cubicBezTo>
                    <a:pt x="8539" y="0"/>
                    <a:pt x="8381" y="158"/>
                    <a:pt x="8381" y="347"/>
                  </a:cubicBezTo>
                  <a:lnTo>
                    <a:pt x="8381" y="693"/>
                  </a:lnTo>
                  <a:lnTo>
                    <a:pt x="6995" y="693"/>
                  </a:lnTo>
                  <a:lnTo>
                    <a:pt x="6995" y="347"/>
                  </a:lnTo>
                  <a:cubicBezTo>
                    <a:pt x="6995" y="158"/>
                    <a:pt x="6837" y="0"/>
                    <a:pt x="6648" y="0"/>
                  </a:cubicBezTo>
                  <a:cubicBezTo>
                    <a:pt x="6459" y="0"/>
                    <a:pt x="6302" y="158"/>
                    <a:pt x="6302" y="347"/>
                  </a:cubicBezTo>
                  <a:lnTo>
                    <a:pt x="6302" y="693"/>
                  </a:lnTo>
                  <a:lnTo>
                    <a:pt x="4159" y="693"/>
                  </a:lnTo>
                  <a:lnTo>
                    <a:pt x="4159" y="347"/>
                  </a:lnTo>
                  <a:cubicBezTo>
                    <a:pt x="4159" y="158"/>
                    <a:pt x="4002" y="0"/>
                    <a:pt x="3813" y="0"/>
                  </a:cubicBezTo>
                  <a:cubicBezTo>
                    <a:pt x="3624" y="0"/>
                    <a:pt x="3466" y="158"/>
                    <a:pt x="3466" y="347"/>
                  </a:cubicBezTo>
                  <a:lnTo>
                    <a:pt x="3466" y="693"/>
                  </a:lnTo>
                  <a:lnTo>
                    <a:pt x="2080" y="693"/>
                  </a:lnTo>
                  <a:lnTo>
                    <a:pt x="2080" y="347"/>
                  </a:lnTo>
                  <a:cubicBezTo>
                    <a:pt x="2080" y="158"/>
                    <a:pt x="1923" y="0"/>
                    <a:pt x="173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5" name="Google Shape;8814;p58">
            <a:extLst>
              <a:ext uri="{FF2B5EF4-FFF2-40B4-BE49-F238E27FC236}">
                <a16:creationId xmlns:a16="http://schemas.microsoft.com/office/drawing/2014/main" id="{DA551629-9D34-0148-96EF-59F608A80352}"/>
              </a:ext>
            </a:extLst>
          </p:cNvPr>
          <p:cNvGrpSpPr/>
          <p:nvPr/>
        </p:nvGrpSpPr>
        <p:grpSpPr>
          <a:xfrm>
            <a:off x="5139064" y="3492709"/>
            <a:ext cx="442295" cy="441103"/>
            <a:chOff x="3859600" y="3591950"/>
            <a:chExt cx="296975" cy="296175"/>
          </a:xfrm>
        </p:grpSpPr>
        <p:sp>
          <p:nvSpPr>
            <p:cNvPr id="16" name="Google Shape;8815;p58">
              <a:extLst>
                <a:ext uri="{FF2B5EF4-FFF2-40B4-BE49-F238E27FC236}">
                  <a16:creationId xmlns:a16="http://schemas.microsoft.com/office/drawing/2014/main" id="{2920FE00-C0B7-CB42-9EAF-5E07ED1C72D8}"/>
                </a:ext>
              </a:extLst>
            </p:cNvPr>
            <p:cNvSpPr/>
            <p:nvPr/>
          </p:nvSpPr>
          <p:spPr>
            <a:xfrm>
              <a:off x="4034450" y="3766000"/>
              <a:ext cx="122125" cy="122125"/>
            </a:xfrm>
            <a:custGeom>
              <a:avLst/>
              <a:gdLst/>
              <a:ahLst/>
              <a:cxnLst/>
              <a:rect l="l" t="t" r="r" b="b"/>
              <a:pathLst>
                <a:path w="4885" h="4885" extrusionOk="0">
                  <a:moveTo>
                    <a:pt x="2395" y="1324"/>
                  </a:moveTo>
                  <a:cubicBezTo>
                    <a:pt x="2616" y="1324"/>
                    <a:pt x="2773" y="1482"/>
                    <a:pt x="2773" y="1702"/>
                  </a:cubicBezTo>
                  <a:lnTo>
                    <a:pt x="2773" y="2049"/>
                  </a:lnTo>
                  <a:lnTo>
                    <a:pt x="3120" y="2049"/>
                  </a:lnTo>
                  <a:cubicBezTo>
                    <a:pt x="3309" y="2049"/>
                    <a:pt x="3466" y="2206"/>
                    <a:pt x="3466" y="2395"/>
                  </a:cubicBezTo>
                  <a:cubicBezTo>
                    <a:pt x="3466" y="2584"/>
                    <a:pt x="3309" y="2742"/>
                    <a:pt x="3120" y="2742"/>
                  </a:cubicBezTo>
                  <a:lnTo>
                    <a:pt x="2395" y="2742"/>
                  </a:lnTo>
                  <a:cubicBezTo>
                    <a:pt x="2206" y="2742"/>
                    <a:pt x="2049" y="2584"/>
                    <a:pt x="2049" y="2395"/>
                  </a:cubicBezTo>
                  <a:lnTo>
                    <a:pt x="2049" y="1702"/>
                  </a:lnTo>
                  <a:cubicBezTo>
                    <a:pt x="2049" y="1482"/>
                    <a:pt x="2206" y="1324"/>
                    <a:pt x="2395" y="1324"/>
                  </a:cubicBezTo>
                  <a:close/>
                  <a:moveTo>
                    <a:pt x="2458" y="1"/>
                  </a:moveTo>
                  <a:cubicBezTo>
                    <a:pt x="1104" y="1"/>
                    <a:pt x="1" y="1103"/>
                    <a:pt x="1" y="2427"/>
                  </a:cubicBezTo>
                  <a:cubicBezTo>
                    <a:pt x="1" y="3781"/>
                    <a:pt x="1104" y="4884"/>
                    <a:pt x="2458" y="4884"/>
                  </a:cubicBezTo>
                  <a:cubicBezTo>
                    <a:pt x="3782" y="4884"/>
                    <a:pt x="4884" y="3781"/>
                    <a:pt x="4884" y="2427"/>
                  </a:cubicBezTo>
                  <a:cubicBezTo>
                    <a:pt x="4853" y="1072"/>
                    <a:pt x="3782" y="1"/>
                    <a:pt x="245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8816;p58">
              <a:extLst>
                <a:ext uri="{FF2B5EF4-FFF2-40B4-BE49-F238E27FC236}">
                  <a16:creationId xmlns:a16="http://schemas.microsoft.com/office/drawing/2014/main" id="{427B0F8C-59E6-FF48-BB35-2452B2E37FD3}"/>
                </a:ext>
              </a:extLst>
            </p:cNvPr>
            <p:cNvSpPr/>
            <p:nvPr/>
          </p:nvSpPr>
          <p:spPr>
            <a:xfrm>
              <a:off x="3860400" y="3679375"/>
              <a:ext cx="260725" cy="173300"/>
            </a:xfrm>
            <a:custGeom>
              <a:avLst/>
              <a:gdLst/>
              <a:ahLst/>
              <a:cxnLst/>
              <a:rect l="l" t="t" r="r" b="b"/>
              <a:pathLst>
                <a:path w="10429" h="6932" extrusionOk="0">
                  <a:moveTo>
                    <a:pt x="2426" y="662"/>
                  </a:moveTo>
                  <a:cubicBezTo>
                    <a:pt x="2647" y="662"/>
                    <a:pt x="2804" y="819"/>
                    <a:pt x="2804" y="1008"/>
                  </a:cubicBezTo>
                  <a:cubicBezTo>
                    <a:pt x="2804" y="1197"/>
                    <a:pt x="2647" y="1355"/>
                    <a:pt x="2426" y="1355"/>
                  </a:cubicBezTo>
                  <a:lnTo>
                    <a:pt x="1733" y="1355"/>
                  </a:lnTo>
                  <a:cubicBezTo>
                    <a:pt x="1544" y="1355"/>
                    <a:pt x="1387" y="1197"/>
                    <a:pt x="1387" y="1008"/>
                  </a:cubicBezTo>
                  <a:cubicBezTo>
                    <a:pt x="1387" y="819"/>
                    <a:pt x="1544" y="662"/>
                    <a:pt x="1733" y="662"/>
                  </a:cubicBezTo>
                  <a:close/>
                  <a:moveTo>
                    <a:pt x="4537" y="662"/>
                  </a:moveTo>
                  <a:cubicBezTo>
                    <a:pt x="4726" y="662"/>
                    <a:pt x="4884" y="819"/>
                    <a:pt x="4884" y="1008"/>
                  </a:cubicBezTo>
                  <a:cubicBezTo>
                    <a:pt x="4884" y="1197"/>
                    <a:pt x="4695" y="1355"/>
                    <a:pt x="4537" y="1355"/>
                  </a:cubicBezTo>
                  <a:lnTo>
                    <a:pt x="3812" y="1355"/>
                  </a:lnTo>
                  <a:cubicBezTo>
                    <a:pt x="3623" y="1355"/>
                    <a:pt x="3466" y="1197"/>
                    <a:pt x="3466" y="1008"/>
                  </a:cubicBezTo>
                  <a:cubicBezTo>
                    <a:pt x="3466" y="819"/>
                    <a:pt x="3623" y="662"/>
                    <a:pt x="3812" y="662"/>
                  </a:cubicBezTo>
                  <a:close/>
                  <a:moveTo>
                    <a:pt x="6648" y="662"/>
                  </a:moveTo>
                  <a:cubicBezTo>
                    <a:pt x="6837" y="662"/>
                    <a:pt x="6994" y="819"/>
                    <a:pt x="6994" y="1008"/>
                  </a:cubicBezTo>
                  <a:cubicBezTo>
                    <a:pt x="6994" y="1197"/>
                    <a:pt x="6837" y="1355"/>
                    <a:pt x="6648" y="1355"/>
                  </a:cubicBezTo>
                  <a:lnTo>
                    <a:pt x="5955" y="1355"/>
                  </a:lnTo>
                  <a:cubicBezTo>
                    <a:pt x="5734" y="1355"/>
                    <a:pt x="5577" y="1197"/>
                    <a:pt x="5577" y="1008"/>
                  </a:cubicBezTo>
                  <a:cubicBezTo>
                    <a:pt x="5577" y="819"/>
                    <a:pt x="5734" y="662"/>
                    <a:pt x="5955" y="662"/>
                  </a:cubicBezTo>
                  <a:close/>
                  <a:moveTo>
                    <a:pt x="8727" y="662"/>
                  </a:moveTo>
                  <a:cubicBezTo>
                    <a:pt x="8948" y="662"/>
                    <a:pt x="9105" y="819"/>
                    <a:pt x="9105" y="1008"/>
                  </a:cubicBezTo>
                  <a:cubicBezTo>
                    <a:pt x="9105" y="1197"/>
                    <a:pt x="8948" y="1355"/>
                    <a:pt x="8727" y="1355"/>
                  </a:cubicBezTo>
                  <a:lnTo>
                    <a:pt x="8034" y="1355"/>
                  </a:lnTo>
                  <a:cubicBezTo>
                    <a:pt x="7845" y="1355"/>
                    <a:pt x="7688" y="1197"/>
                    <a:pt x="7688" y="1008"/>
                  </a:cubicBezTo>
                  <a:cubicBezTo>
                    <a:pt x="7688" y="819"/>
                    <a:pt x="7845" y="662"/>
                    <a:pt x="8034" y="662"/>
                  </a:cubicBezTo>
                  <a:close/>
                  <a:moveTo>
                    <a:pt x="2426" y="2080"/>
                  </a:moveTo>
                  <a:cubicBezTo>
                    <a:pt x="2647" y="2080"/>
                    <a:pt x="2804" y="2237"/>
                    <a:pt x="2804" y="2426"/>
                  </a:cubicBezTo>
                  <a:cubicBezTo>
                    <a:pt x="2804" y="2647"/>
                    <a:pt x="2647" y="2773"/>
                    <a:pt x="2426" y="2773"/>
                  </a:cubicBezTo>
                  <a:lnTo>
                    <a:pt x="1733" y="2773"/>
                  </a:lnTo>
                  <a:cubicBezTo>
                    <a:pt x="1544" y="2773"/>
                    <a:pt x="1387" y="2647"/>
                    <a:pt x="1387" y="2426"/>
                  </a:cubicBezTo>
                  <a:cubicBezTo>
                    <a:pt x="1387" y="2206"/>
                    <a:pt x="1544" y="2080"/>
                    <a:pt x="1733" y="2080"/>
                  </a:cubicBezTo>
                  <a:close/>
                  <a:moveTo>
                    <a:pt x="4537" y="2080"/>
                  </a:moveTo>
                  <a:cubicBezTo>
                    <a:pt x="4726" y="2080"/>
                    <a:pt x="4884" y="2237"/>
                    <a:pt x="4884" y="2426"/>
                  </a:cubicBezTo>
                  <a:cubicBezTo>
                    <a:pt x="4884" y="2647"/>
                    <a:pt x="4695" y="2773"/>
                    <a:pt x="4537" y="2773"/>
                  </a:cubicBezTo>
                  <a:lnTo>
                    <a:pt x="3812" y="2773"/>
                  </a:lnTo>
                  <a:cubicBezTo>
                    <a:pt x="3623" y="2773"/>
                    <a:pt x="3466" y="2647"/>
                    <a:pt x="3466" y="2426"/>
                  </a:cubicBezTo>
                  <a:cubicBezTo>
                    <a:pt x="3466" y="2206"/>
                    <a:pt x="3623" y="2080"/>
                    <a:pt x="3812" y="2080"/>
                  </a:cubicBezTo>
                  <a:close/>
                  <a:moveTo>
                    <a:pt x="6648" y="2080"/>
                  </a:moveTo>
                  <a:cubicBezTo>
                    <a:pt x="6837" y="2080"/>
                    <a:pt x="6994" y="2237"/>
                    <a:pt x="6994" y="2426"/>
                  </a:cubicBezTo>
                  <a:cubicBezTo>
                    <a:pt x="6994" y="2647"/>
                    <a:pt x="6837" y="2773"/>
                    <a:pt x="6648" y="2773"/>
                  </a:cubicBezTo>
                  <a:lnTo>
                    <a:pt x="5955" y="2773"/>
                  </a:lnTo>
                  <a:cubicBezTo>
                    <a:pt x="5734" y="2773"/>
                    <a:pt x="5577" y="2647"/>
                    <a:pt x="5577" y="2426"/>
                  </a:cubicBezTo>
                  <a:cubicBezTo>
                    <a:pt x="5577" y="2206"/>
                    <a:pt x="5734" y="2080"/>
                    <a:pt x="5955" y="2080"/>
                  </a:cubicBezTo>
                  <a:close/>
                  <a:moveTo>
                    <a:pt x="8727" y="2080"/>
                  </a:moveTo>
                  <a:cubicBezTo>
                    <a:pt x="8948" y="2080"/>
                    <a:pt x="9105" y="2237"/>
                    <a:pt x="9105" y="2426"/>
                  </a:cubicBezTo>
                  <a:cubicBezTo>
                    <a:pt x="9105" y="2647"/>
                    <a:pt x="8948" y="2773"/>
                    <a:pt x="8727" y="2773"/>
                  </a:cubicBezTo>
                  <a:lnTo>
                    <a:pt x="8034" y="2773"/>
                  </a:lnTo>
                  <a:cubicBezTo>
                    <a:pt x="7845" y="2773"/>
                    <a:pt x="7688" y="2647"/>
                    <a:pt x="7688" y="2426"/>
                  </a:cubicBezTo>
                  <a:cubicBezTo>
                    <a:pt x="7688" y="2206"/>
                    <a:pt x="7845" y="2080"/>
                    <a:pt x="8034" y="2080"/>
                  </a:cubicBezTo>
                  <a:close/>
                  <a:moveTo>
                    <a:pt x="2426" y="3466"/>
                  </a:moveTo>
                  <a:cubicBezTo>
                    <a:pt x="2647" y="3466"/>
                    <a:pt x="2804" y="3623"/>
                    <a:pt x="2804" y="3812"/>
                  </a:cubicBezTo>
                  <a:cubicBezTo>
                    <a:pt x="2804" y="4001"/>
                    <a:pt x="2647" y="4159"/>
                    <a:pt x="2426" y="4159"/>
                  </a:cubicBezTo>
                  <a:lnTo>
                    <a:pt x="1733" y="4159"/>
                  </a:lnTo>
                  <a:cubicBezTo>
                    <a:pt x="1544" y="4159"/>
                    <a:pt x="1387" y="4001"/>
                    <a:pt x="1387" y="3812"/>
                  </a:cubicBezTo>
                  <a:cubicBezTo>
                    <a:pt x="1387" y="3623"/>
                    <a:pt x="1544" y="3466"/>
                    <a:pt x="1733" y="3466"/>
                  </a:cubicBezTo>
                  <a:close/>
                  <a:moveTo>
                    <a:pt x="4537" y="3466"/>
                  </a:moveTo>
                  <a:cubicBezTo>
                    <a:pt x="4726" y="3466"/>
                    <a:pt x="4884" y="3623"/>
                    <a:pt x="4884" y="3812"/>
                  </a:cubicBezTo>
                  <a:cubicBezTo>
                    <a:pt x="4884" y="4001"/>
                    <a:pt x="4695" y="4159"/>
                    <a:pt x="4537" y="4159"/>
                  </a:cubicBezTo>
                  <a:lnTo>
                    <a:pt x="3812" y="4159"/>
                  </a:lnTo>
                  <a:cubicBezTo>
                    <a:pt x="3623" y="4159"/>
                    <a:pt x="3466" y="4001"/>
                    <a:pt x="3466" y="3812"/>
                  </a:cubicBezTo>
                  <a:cubicBezTo>
                    <a:pt x="3466" y="3623"/>
                    <a:pt x="3623" y="3466"/>
                    <a:pt x="3812" y="3466"/>
                  </a:cubicBezTo>
                  <a:close/>
                  <a:moveTo>
                    <a:pt x="6648" y="3466"/>
                  </a:moveTo>
                  <a:cubicBezTo>
                    <a:pt x="6837" y="3466"/>
                    <a:pt x="6994" y="3623"/>
                    <a:pt x="6994" y="3812"/>
                  </a:cubicBezTo>
                  <a:cubicBezTo>
                    <a:pt x="6994" y="4001"/>
                    <a:pt x="6837" y="4159"/>
                    <a:pt x="6648" y="4159"/>
                  </a:cubicBezTo>
                  <a:lnTo>
                    <a:pt x="5955" y="4159"/>
                  </a:lnTo>
                  <a:cubicBezTo>
                    <a:pt x="5734" y="4159"/>
                    <a:pt x="5577" y="4001"/>
                    <a:pt x="5577" y="3812"/>
                  </a:cubicBezTo>
                  <a:cubicBezTo>
                    <a:pt x="5577" y="3623"/>
                    <a:pt x="5734" y="3466"/>
                    <a:pt x="5955" y="3466"/>
                  </a:cubicBezTo>
                  <a:close/>
                  <a:moveTo>
                    <a:pt x="2426" y="4852"/>
                  </a:moveTo>
                  <a:cubicBezTo>
                    <a:pt x="2647" y="4852"/>
                    <a:pt x="2804" y="5010"/>
                    <a:pt x="2804" y="5199"/>
                  </a:cubicBezTo>
                  <a:cubicBezTo>
                    <a:pt x="2804" y="5388"/>
                    <a:pt x="2647" y="5545"/>
                    <a:pt x="2426" y="5545"/>
                  </a:cubicBezTo>
                  <a:lnTo>
                    <a:pt x="1733" y="5545"/>
                  </a:lnTo>
                  <a:cubicBezTo>
                    <a:pt x="1544" y="5545"/>
                    <a:pt x="1387" y="5388"/>
                    <a:pt x="1387" y="5199"/>
                  </a:cubicBezTo>
                  <a:cubicBezTo>
                    <a:pt x="1387" y="5010"/>
                    <a:pt x="1544" y="4852"/>
                    <a:pt x="1733" y="4852"/>
                  </a:cubicBezTo>
                  <a:close/>
                  <a:moveTo>
                    <a:pt x="4537" y="4852"/>
                  </a:moveTo>
                  <a:cubicBezTo>
                    <a:pt x="4726" y="4852"/>
                    <a:pt x="4884" y="5010"/>
                    <a:pt x="4884" y="5199"/>
                  </a:cubicBezTo>
                  <a:cubicBezTo>
                    <a:pt x="4884" y="5388"/>
                    <a:pt x="4695" y="5545"/>
                    <a:pt x="4537" y="5545"/>
                  </a:cubicBezTo>
                  <a:lnTo>
                    <a:pt x="3812" y="5545"/>
                  </a:lnTo>
                  <a:cubicBezTo>
                    <a:pt x="3623" y="5545"/>
                    <a:pt x="3466" y="5388"/>
                    <a:pt x="3466" y="5199"/>
                  </a:cubicBezTo>
                  <a:cubicBezTo>
                    <a:pt x="3466" y="5010"/>
                    <a:pt x="3623" y="4852"/>
                    <a:pt x="3812" y="4852"/>
                  </a:cubicBezTo>
                  <a:close/>
                  <a:moveTo>
                    <a:pt x="0" y="0"/>
                  </a:moveTo>
                  <a:lnTo>
                    <a:pt x="0" y="5892"/>
                  </a:lnTo>
                  <a:cubicBezTo>
                    <a:pt x="0" y="6459"/>
                    <a:pt x="473" y="6931"/>
                    <a:pt x="1071" y="6931"/>
                  </a:cubicBezTo>
                  <a:lnTo>
                    <a:pt x="6490" y="6931"/>
                  </a:lnTo>
                  <a:cubicBezTo>
                    <a:pt x="6364" y="6616"/>
                    <a:pt x="6301" y="6270"/>
                    <a:pt x="6301" y="5892"/>
                  </a:cubicBezTo>
                  <a:cubicBezTo>
                    <a:pt x="6301" y="5797"/>
                    <a:pt x="6333" y="5671"/>
                    <a:pt x="6333" y="5545"/>
                  </a:cubicBezTo>
                  <a:lnTo>
                    <a:pt x="5955" y="5545"/>
                  </a:lnTo>
                  <a:cubicBezTo>
                    <a:pt x="5734" y="5545"/>
                    <a:pt x="5577" y="5388"/>
                    <a:pt x="5577" y="5199"/>
                  </a:cubicBezTo>
                  <a:cubicBezTo>
                    <a:pt x="5577" y="5010"/>
                    <a:pt x="5734" y="4852"/>
                    <a:pt x="5955" y="4852"/>
                  </a:cubicBezTo>
                  <a:lnTo>
                    <a:pt x="6490" y="4852"/>
                  </a:lnTo>
                  <a:cubicBezTo>
                    <a:pt x="6931" y="3623"/>
                    <a:pt x="8066" y="2741"/>
                    <a:pt x="9420" y="2741"/>
                  </a:cubicBezTo>
                  <a:cubicBezTo>
                    <a:pt x="9767" y="2741"/>
                    <a:pt x="10113" y="2836"/>
                    <a:pt x="10428" y="2962"/>
                  </a:cubicBezTo>
                  <a:lnTo>
                    <a:pt x="10428"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8817;p58">
              <a:extLst>
                <a:ext uri="{FF2B5EF4-FFF2-40B4-BE49-F238E27FC236}">
                  <a16:creationId xmlns:a16="http://schemas.microsoft.com/office/drawing/2014/main" id="{5A0B454F-6E6E-EF4E-B879-11CD67CBBDEF}"/>
                </a:ext>
              </a:extLst>
            </p:cNvPr>
            <p:cNvSpPr/>
            <p:nvPr/>
          </p:nvSpPr>
          <p:spPr>
            <a:xfrm>
              <a:off x="3859600" y="3591950"/>
              <a:ext cx="261525" cy="70900"/>
            </a:xfrm>
            <a:custGeom>
              <a:avLst/>
              <a:gdLst/>
              <a:ahLst/>
              <a:cxnLst/>
              <a:rect l="l" t="t" r="r" b="b"/>
              <a:pathLst>
                <a:path w="10461" h="2836" extrusionOk="0">
                  <a:moveTo>
                    <a:pt x="1734" y="0"/>
                  </a:moveTo>
                  <a:cubicBezTo>
                    <a:pt x="1513" y="0"/>
                    <a:pt x="1356" y="158"/>
                    <a:pt x="1356" y="347"/>
                  </a:cubicBezTo>
                  <a:lnTo>
                    <a:pt x="1356" y="693"/>
                  </a:lnTo>
                  <a:lnTo>
                    <a:pt x="1009" y="693"/>
                  </a:lnTo>
                  <a:cubicBezTo>
                    <a:pt x="410" y="693"/>
                    <a:pt x="1" y="1166"/>
                    <a:pt x="1" y="1733"/>
                  </a:cubicBezTo>
                  <a:lnTo>
                    <a:pt x="1" y="2836"/>
                  </a:lnTo>
                  <a:lnTo>
                    <a:pt x="10429" y="2836"/>
                  </a:lnTo>
                  <a:lnTo>
                    <a:pt x="10429" y="1733"/>
                  </a:lnTo>
                  <a:lnTo>
                    <a:pt x="10460" y="1733"/>
                  </a:lnTo>
                  <a:cubicBezTo>
                    <a:pt x="10460" y="1134"/>
                    <a:pt x="9988" y="693"/>
                    <a:pt x="9421" y="693"/>
                  </a:cubicBezTo>
                  <a:lnTo>
                    <a:pt x="9074" y="693"/>
                  </a:lnTo>
                  <a:lnTo>
                    <a:pt x="9074" y="347"/>
                  </a:lnTo>
                  <a:cubicBezTo>
                    <a:pt x="9074" y="158"/>
                    <a:pt x="8917" y="0"/>
                    <a:pt x="8728" y="0"/>
                  </a:cubicBezTo>
                  <a:cubicBezTo>
                    <a:pt x="8539" y="0"/>
                    <a:pt x="8381" y="158"/>
                    <a:pt x="8381" y="347"/>
                  </a:cubicBezTo>
                  <a:lnTo>
                    <a:pt x="8381" y="693"/>
                  </a:lnTo>
                  <a:lnTo>
                    <a:pt x="6995" y="693"/>
                  </a:lnTo>
                  <a:lnTo>
                    <a:pt x="6995" y="347"/>
                  </a:lnTo>
                  <a:cubicBezTo>
                    <a:pt x="6995" y="158"/>
                    <a:pt x="6837" y="0"/>
                    <a:pt x="6648" y="0"/>
                  </a:cubicBezTo>
                  <a:cubicBezTo>
                    <a:pt x="6459" y="0"/>
                    <a:pt x="6302" y="158"/>
                    <a:pt x="6302" y="347"/>
                  </a:cubicBezTo>
                  <a:lnTo>
                    <a:pt x="6302" y="693"/>
                  </a:lnTo>
                  <a:lnTo>
                    <a:pt x="4159" y="693"/>
                  </a:lnTo>
                  <a:lnTo>
                    <a:pt x="4159" y="347"/>
                  </a:lnTo>
                  <a:cubicBezTo>
                    <a:pt x="4159" y="158"/>
                    <a:pt x="4002" y="0"/>
                    <a:pt x="3813" y="0"/>
                  </a:cubicBezTo>
                  <a:cubicBezTo>
                    <a:pt x="3624" y="0"/>
                    <a:pt x="3466" y="158"/>
                    <a:pt x="3466" y="347"/>
                  </a:cubicBezTo>
                  <a:lnTo>
                    <a:pt x="3466" y="693"/>
                  </a:lnTo>
                  <a:lnTo>
                    <a:pt x="2080" y="693"/>
                  </a:lnTo>
                  <a:lnTo>
                    <a:pt x="2080" y="347"/>
                  </a:lnTo>
                  <a:cubicBezTo>
                    <a:pt x="2080" y="158"/>
                    <a:pt x="1923" y="0"/>
                    <a:pt x="173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2" name="TextBox 1">
            <a:extLst>
              <a:ext uri="{FF2B5EF4-FFF2-40B4-BE49-F238E27FC236}">
                <a16:creationId xmlns:a16="http://schemas.microsoft.com/office/drawing/2014/main" id="{DABC0701-B3C3-F34D-8F90-AEFA91B3BD72}"/>
              </a:ext>
            </a:extLst>
          </p:cNvPr>
          <p:cNvSpPr txBox="1"/>
          <p:nvPr/>
        </p:nvSpPr>
        <p:spPr>
          <a:xfrm>
            <a:off x="-70527" y="2557584"/>
            <a:ext cx="5229380" cy="615553"/>
          </a:xfrm>
          <a:prstGeom prst="rect">
            <a:avLst/>
          </a:prstGeom>
          <a:noFill/>
        </p:spPr>
        <p:txBody>
          <a:bodyPr wrap="none" rtlCol="0">
            <a:spAutoFit/>
          </a:bodyPr>
          <a:lstStyle/>
          <a:p>
            <a:pPr algn="r" rtl="1"/>
            <a:r>
              <a:rPr lang="ar-SA" sz="1800" dirty="0">
                <a:effectLst/>
                <a:latin typeface="Alexandria" pitchFamily="2" charset="-78"/>
                <a:ea typeface="Times New Roman" panose="02020603050405020304" pitchFamily="18" charset="0"/>
                <a:cs typeface="Alexandria" pitchFamily="2" charset="-78"/>
              </a:rPr>
              <a:t>مفهوم المسؤولية الاجتماعية وأبعادها المختلفة</a:t>
            </a:r>
            <a:r>
              <a:rPr lang="ar-SA" sz="1600" dirty="0">
                <a:latin typeface="Alexandria" pitchFamily="2" charset="-78"/>
                <a:cs typeface="Alexandria" pitchFamily="2" charset="-78"/>
              </a:rPr>
              <a:t>.</a:t>
            </a:r>
            <a:endParaRPr lang="en-US" sz="1600" dirty="0">
              <a:latin typeface="Alexandria" pitchFamily="2" charset="-78"/>
              <a:cs typeface="Alexandria" pitchFamily="2" charset="-78"/>
            </a:endParaRPr>
          </a:p>
          <a:p>
            <a:pPr algn="r" rtl="1"/>
            <a:endParaRPr lang="en-US" sz="1600" dirty="0">
              <a:latin typeface="Alexandria" pitchFamily="2" charset="-78"/>
              <a:cs typeface="Alexandria" pitchFamily="2" charset="-78"/>
            </a:endParaRPr>
          </a:p>
        </p:txBody>
      </p:sp>
      <p:grpSp>
        <p:nvGrpSpPr>
          <p:cNvPr id="22" name="Google Shape;8814;p58">
            <a:extLst>
              <a:ext uri="{FF2B5EF4-FFF2-40B4-BE49-F238E27FC236}">
                <a16:creationId xmlns:a16="http://schemas.microsoft.com/office/drawing/2014/main" id="{278D16FA-F0A5-3C48-822C-EA38039412FB}"/>
              </a:ext>
            </a:extLst>
          </p:cNvPr>
          <p:cNvGrpSpPr/>
          <p:nvPr/>
        </p:nvGrpSpPr>
        <p:grpSpPr>
          <a:xfrm>
            <a:off x="5156006" y="4440975"/>
            <a:ext cx="442295" cy="441103"/>
            <a:chOff x="3859600" y="3591950"/>
            <a:chExt cx="296975" cy="296175"/>
          </a:xfrm>
        </p:grpSpPr>
        <p:sp>
          <p:nvSpPr>
            <p:cNvPr id="24" name="Google Shape;8815;p58">
              <a:extLst>
                <a:ext uri="{FF2B5EF4-FFF2-40B4-BE49-F238E27FC236}">
                  <a16:creationId xmlns:a16="http://schemas.microsoft.com/office/drawing/2014/main" id="{A3AAA067-7B91-4341-9C10-7009D2E207FF}"/>
                </a:ext>
              </a:extLst>
            </p:cNvPr>
            <p:cNvSpPr/>
            <p:nvPr/>
          </p:nvSpPr>
          <p:spPr>
            <a:xfrm>
              <a:off x="4034450" y="3766000"/>
              <a:ext cx="122125" cy="122125"/>
            </a:xfrm>
            <a:custGeom>
              <a:avLst/>
              <a:gdLst/>
              <a:ahLst/>
              <a:cxnLst/>
              <a:rect l="l" t="t" r="r" b="b"/>
              <a:pathLst>
                <a:path w="4885" h="4885" extrusionOk="0">
                  <a:moveTo>
                    <a:pt x="2395" y="1324"/>
                  </a:moveTo>
                  <a:cubicBezTo>
                    <a:pt x="2616" y="1324"/>
                    <a:pt x="2773" y="1482"/>
                    <a:pt x="2773" y="1702"/>
                  </a:cubicBezTo>
                  <a:lnTo>
                    <a:pt x="2773" y="2049"/>
                  </a:lnTo>
                  <a:lnTo>
                    <a:pt x="3120" y="2049"/>
                  </a:lnTo>
                  <a:cubicBezTo>
                    <a:pt x="3309" y="2049"/>
                    <a:pt x="3466" y="2206"/>
                    <a:pt x="3466" y="2395"/>
                  </a:cubicBezTo>
                  <a:cubicBezTo>
                    <a:pt x="3466" y="2584"/>
                    <a:pt x="3309" y="2742"/>
                    <a:pt x="3120" y="2742"/>
                  </a:cubicBezTo>
                  <a:lnTo>
                    <a:pt x="2395" y="2742"/>
                  </a:lnTo>
                  <a:cubicBezTo>
                    <a:pt x="2206" y="2742"/>
                    <a:pt x="2049" y="2584"/>
                    <a:pt x="2049" y="2395"/>
                  </a:cubicBezTo>
                  <a:lnTo>
                    <a:pt x="2049" y="1702"/>
                  </a:lnTo>
                  <a:cubicBezTo>
                    <a:pt x="2049" y="1482"/>
                    <a:pt x="2206" y="1324"/>
                    <a:pt x="2395" y="1324"/>
                  </a:cubicBezTo>
                  <a:close/>
                  <a:moveTo>
                    <a:pt x="2458" y="1"/>
                  </a:moveTo>
                  <a:cubicBezTo>
                    <a:pt x="1104" y="1"/>
                    <a:pt x="1" y="1103"/>
                    <a:pt x="1" y="2427"/>
                  </a:cubicBezTo>
                  <a:cubicBezTo>
                    <a:pt x="1" y="3781"/>
                    <a:pt x="1104" y="4884"/>
                    <a:pt x="2458" y="4884"/>
                  </a:cubicBezTo>
                  <a:cubicBezTo>
                    <a:pt x="3782" y="4884"/>
                    <a:pt x="4884" y="3781"/>
                    <a:pt x="4884" y="2427"/>
                  </a:cubicBezTo>
                  <a:cubicBezTo>
                    <a:pt x="4853" y="1072"/>
                    <a:pt x="3782" y="1"/>
                    <a:pt x="245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5" name="Google Shape;8816;p58">
              <a:extLst>
                <a:ext uri="{FF2B5EF4-FFF2-40B4-BE49-F238E27FC236}">
                  <a16:creationId xmlns:a16="http://schemas.microsoft.com/office/drawing/2014/main" id="{1EC28005-4FA8-1846-9A49-A48BB0C34EF2}"/>
                </a:ext>
              </a:extLst>
            </p:cNvPr>
            <p:cNvSpPr/>
            <p:nvPr/>
          </p:nvSpPr>
          <p:spPr>
            <a:xfrm>
              <a:off x="3860400" y="3679375"/>
              <a:ext cx="260725" cy="173300"/>
            </a:xfrm>
            <a:custGeom>
              <a:avLst/>
              <a:gdLst/>
              <a:ahLst/>
              <a:cxnLst/>
              <a:rect l="l" t="t" r="r" b="b"/>
              <a:pathLst>
                <a:path w="10429" h="6932" extrusionOk="0">
                  <a:moveTo>
                    <a:pt x="2426" y="662"/>
                  </a:moveTo>
                  <a:cubicBezTo>
                    <a:pt x="2647" y="662"/>
                    <a:pt x="2804" y="819"/>
                    <a:pt x="2804" y="1008"/>
                  </a:cubicBezTo>
                  <a:cubicBezTo>
                    <a:pt x="2804" y="1197"/>
                    <a:pt x="2647" y="1355"/>
                    <a:pt x="2426" y="1355"/>
                  </a:cubicBezTo>
                  <a:lnTo>
                    <a:pt x="1733" y="1355"/>
                  </a:lnTo>
                  <a:cubicBezTo>
                    <a:pt x="1544" y="1355"/>
                    <a:pt x="1387" y="1197"/>
                    <a:pt x="1387" y="1008"/>
                  </a:cubicBezTo>
                  <a:cubicBezTo>
                    <a:pt x="1387" y="819"/>
                    <a:pt x="1544" y="662"/>
                    <a:pt x="1733" y="662"/>
                  </a:cubicBezTo>
                  <a:close/>
                  <a:moveTo>
                    <a:pt x="4537" y="662"/>
                  </a:moveTo>
                  <a:cubicBezTo>
                    <a:pt x="4726" y="662"/>
                    <a:pt x="4884" y="819"/>
                    <a:pt x="4884" y="1008"/>
                  </a:cubicBezTo>
                  <a:cubicBezTo>
                    <a:pt x="4884" y="1197"/>
                    <a:pt x="4695" y="1355"/>
                    <a:pt x="4537" y="1355"/>
                  </a:cubicBezTo>
                  <a:lnTo>
                    <a:pt x="3812" y="1355"/>
                  </a:lnTo>
                  <a:cubicBezTo>
                    <a:pt x="3623" y="1355"/>
                    <a:pt x="3466" y="1197"/>
                    <a:pt x="3466" y="1008"/>
                  </a:cubicBezTo>
                  <a:cubicBezTo>
                    <a:pt x="3466" y="819"/>
                    <a:pt x="3623" y="662"/>
                    <a:pt x="3812" y="662"/>
                  </a:cubicBezTo>
                  <a:close/>
                  <a:moveTo>
                    <a:pt x="6648" y="662"/>
                  </a:moveTo>
                  <a:cubicBezTo>
                    <a:pt x="6837" y="662"/>
                    <a:pt x="6994" y="819"/>
                    <a:pt x="6994" y="1008"/>
                  </a:cubicBezTo>
                  <a:cubicBezTo>
                    <a:pt x="6994" y="1197"/>
                    <a:pt x="6837" y="1355"/>
                    <a:pt x="6648" y="1355"/>
                  </a:cubicBezTo>
                  <a:lnTo>
                    <a:pt x="5955" y="1355"/>
                  </a:lnTo>
                  <a:cubicBezTo>
                    <a:pt x="5734" y="1355"/>
                    <a:pt x="5577" y="1197"/>
                    <a:pt x="5577" y="1008"/>
                  </a:cubicBezTo>
                  <a:cubicBezTo>
                    <a:pt x="5577" y="819"/>
                    <a:pt x="5734" y="662"/>
                    <a:pt x="5955" y="662"/>
                  </a:cubicBezTo>
                  <a:close/>
                  <a:moveTo>
                    <a:pt x="8727" y="662"/>
                  </a:moveTo>
                  <a:cubicBezTo>
                    <a:pt x="8948" y="662"/>
                    <a:pt x="9105" y="819"/>
                    <a:pt x="9105" y="1008"/>
                  </a:cubicBezTo>
                  <a:cubicBezTo>
                    <a:pt x="9105" y="1197"/>
                    <a:pt x="8948" y="1355"/>
                    <a:pt x="8727" y="1355"/>
                  </a:cubicBezTo>
                  <a:lnTo>
                    <a:pt x="8034" y="1355"/>
                  </a:lnTo>
                  <a:cubicBezTo>
                    <a:pt x="7845" y="1355"/>
                    <a:pt x="7688" y="1197"/>
                    <a:pt x="7688" y="1008"/>
                  </a:cubicBezTo>
                  <a:cubicBezTo>
                    <a:pt x="7688" y="819"/>
                    <a:pt x="7845" y="662"/>
                    <a:pt x="8034" y="662"/>
                  </a:cubicBezTo>
                  <a:close/>
                  <a:moveTo>
                    <a:pt x="2426" y="2080"/>
                  </a:moveTo>
                  <a:cubicBezTo>
                    <a:pt x="2647" y="2080"/>
                    <a:pt x="2804" y="2237"/>
                    <a:pt x="2804" y="2426"/>
                  </a:cubicBezTo>
                  <a:cubicBezTo>
                    <a:pt x="2804" y="2647"/>
                    <a:pt x="2647" y="2773"/>
                    <a:pt x="2426" y="2773"/>
                  </a:cubicBezTo>
                  <a:lnTo>
                    <a:pt x="1733" y="2773"/>
                  </a:lnTo>
                  <a:cubicBezTo>
                    <a:pt x="1544" y="2773"/>
                    <a:pt x="1387" y="2647"/>
                    <a:pt x="1387" y="2426"/>
                  </a:cubicBezTo>
                  <a:cubicBezTo>
                    <a:pt x="1387" y="2206"/>
                    <a:pt x="1544" y="2080"/>
                    <a:pt x="1733" y="2080"/>
                  </a:cubicBezTo>
                  <a:close/>
                  <a:moveTo>
                    <a:pt x="4537" y="2080"/>
                  </a:moveTo>
                  <a:cubicBezTo>
                    <a:pt x="4726" y="2080"/>
                    <a:pt x="4884" y="2237"/>
                    <a:pt x="4884" y="2426"/>
                  </a:cubicBezTo>
                  <a:cubicBezTo>
                    <a:pt x="4884" y="2647"/>
                    <a:pt x="4695" y="2773"/>
                    <a:pt x="4537" y="2773"/>
                  </a:cubicBezTo>
                  <a:lnTo>
                    <a:pt x="3812" y="2773"/>
                  </a:lnTo>
                  <a:cubicBezTo>
                    <a:pt x="3623" y="2773"/>
                    <a:pt x="3466" y="2647"/>
                    <a:pt x="3466" y="2426"/>
                  </a:cubicBezTo>
                  <a:cubicBezTo>
                    <a:pt x="3466" y="2206"/>
                    <a:pt x="3623" y="2080"/>
                    <a:pt x="3812" y="2080"/>
                  </a:cubicBezTo>
                  <a:close/>
                  <a:moveTo>
                    <a:pt x="6648" y="2080"/>
                  </a:moveTo>
                  <a:cubicBezTo>
                    <a:pt x="6837" y="2080"/>
                    <a:pt x="6994" y="2237"/>
                    <a:pt x="6994" y="2426"/>
                  </a:cubicBezTo>
                  <a:cubicBezTo>
                    <a:pt x="6994" y="2647"/>
                    <a:pt x="6837" y="2773"/>
                    <a:pt x="6648" y="2773"/>
                  </a:cubicBezTo>
                  <a:lnTo>
                    <a:pt x="5955" y="2773"/>
                  </a:lnTo>
                  <a:cubicBezTo>
                    <a:pt x="5734" y="2773"/>
                    <a:pt x="5577" y="2647"/>
                    <a:pt x="5577" y="2426"/>
                  </a:cubicBezTo>
                  <a:cubicBezTo>
                    <a:pt x="5577" y="2206"/>
                    <a:pt x="5734" y="2080"/>
                    <a:pt x="5955" y="2080"/>
                  </a:cubicBezTo>
                  <a:close/>
                  <a:moveTo>
                    <a:pt x="8727" y="2080"/>
                  </a:moveTo>
                  <a:cubicBezTo>
                    <a:pt x="8948" y="2080"/>
                    <a:pt x="9105" y="2237"/>
                    <a:pt x="9105" y="2426"/>
                  </a:cubicBezTo>
                  <a:cubicBezTo>
                    <a:pt x="9105" y="2647"/>
                    <a:pt x="8948" y="2773"/>
                    <a:pt x="8727" y="2773"/>
                  </a:cubicBezTo>
                  <a:lnTo>
                    <a:pt x="8034" y="2773"/>
                  </a:lnTo>
                  <a:cubicBezTo>
                    <a:pt x="7845" y="2773"/>
                    <a:pt x="7688" y="2647"/>
                    <a:pt x="7688" y="2426"/>
                  </a:cubicBezTo>
                  <a:cubicBezTo>
                    <a:pt x="7688" y="2206"/>
                    <a:pt x="7845" y="2080"/>
                    <a:pt x="8034" y="2080"/>
                  </a:cubicBezTo>
                  <a:close/>
                  <a:moveTo>
                    <a:pt x="2426" y="3466"/>
                  </a:moveTo>
                  <a:cubicBezTo>
                    <a:pt x="2647" y="3466"/>
                    <a:pt x="2804" y="3623"/>
                    <a:pt x="2804" y="3812"/>
                  </a:cubicBezTo>
                  <a:cubicBezTo>
                    <a:pt x="2804" y="4001"/>
                    <a:pt x="2647" y="4159"/>
                    <a:pt x="2426" y="4159"/>
                  </a:cubicBezTo>
                  <a:lnTo>
                    <a:pt x="1733" y="4159"/>
                  </a:lnTo>
                  <a:cubicBezTo>
                    <a:pt x="1544" y="4159"/>
                    <a:pt x="1387" y="4001"/>
                    <a:pt x="1387" y="3812"/>
                  </a:cubicBezTo>
                  <a:cubicBezTo>
                    <a:pt x="1387" y="3623"/>
                    <a:pt x="1544" y="3466"/>
                    <a:pt x="1733" y="3466"/>
                  </a:cubicBezTo>
                  <a:close/>
                  <a:moveTo>
                    <a:pt x="4537" y="3466"/>
                  </a:moveTo>
                  <a:cubicBezTo>
                    <a:pt x="4726" y="3466"/>
                    <a:pt x="4884" y="3623"/>
                    <a:pt x="4884" y="3812"/>
                  </a:cubicBezTo>
                  <a:cubicBezTo>
                    <a:pt x="4884" y="4001"/>
                    <a:pt x="4695" y="4159"/>
                    <a:pt x="4537" y="4159"/>
                  </a:cubicBezTo>
                  <a:lnTo>
                    <a:pt x="3812" y="4159"/>
                  </a:lnTo>
                  <a:cubicBezTo>
                    <a:pt x="3623" y="4159"/>
                    <a:pt x="3466" y="4001"/>
                    <a:pt x="3466" y="3812"/>
                  </a:cubicBezTo>
                  <a:cubicBezTo>
                    <a:pt x="3466" y="3623"/>
                    <a:pt x="3623" y="3466"/>
                    <a:pt x="3812" y="3466"/>
                  </a:cubicBezTo>
                  <a:close/>
                  <a:moveTo>
                    <a:pt x="6648" y="3466"/>
                  </a:moveTo>
                  <a:cubicBezTo>
                    <a:pt x="6837" y="3466"/>
                    <a:pt x="6994" y="3623"/>
                    <a:pt x="6994" y="3812"/>
                  </a:cubicBezTo>
                  <a:cubicBezTo>
                    <a:pt x="6994" y="4001"/>
                    <a:pt x="6837" y="4159"/>
                    <a:pt x="6648" y="4159"/>
                  </a:cubicBezTo>
                  <a:lnTo>
                    <a:pt x="5955" y="4159"/>
                  </a:lnTo>
                  <a:cubicBezTo>
                    <a:pt x="5734" y="4159"/>
                    <a:pt x="5577" y="4001"/>
                    <a:pt x="5577" y="3812"/>
                  </a:cubicBezTo>
                  <a:cubicBezTo>
                    <a:pt x="5577" y="3623"/>
                    <a:pt x="5734" y="3466"/>
                    <a:pt x="5955" y="3466"/>
                  </a:cubicBezTo>
                  <a:close/>
                  <a:moveTo>
                    <a:pt x="2426" y="4852"/>
                  </a:moveTo>
                  <a:cubicBezTo>
                    <a:pt x="2647" y="4852"/>
                    <a:pt x="2804" y="5010"/>
                    <a:pt x="2804" y="5199"/>
                  </a:cubicBezTo>
                  <a:cubicBezTo>
                    <a:pt x="2804" y="5388"/>
                    <a:pt x="2647" y="5545"/>
                    <a:pt x="2426" y="5545"/>
                  </a:cubicBezTo>
                  <a:lnTo>
                    <a:pt x="1733" y="5545"/>
                  </a:lnTo>
                  <a:cubicBezTo>
                    <a:pt x="1544" y="5545"/>
                    <a:pt x="1387" y="5388"/>
                    <a:pt x="1387" y="5199"/>
                  </a:cubicBezTo>
                  <a:cubicBezTo>
                    <a:pt x="1387" y="5010"/>
                    <a:pt x="1544" y="4852"/>
                    <a:pt x="1733" y="4852"/>
                  </a:cubicBezTo>
                  <a:close/>
                  <a:moveTo>
                    <a:pt x="4537" y="4852"/>
                  </a:moveTo>
                  <a:cubicBezTo>
                    <a:pt x="4726" y="4852"/>
                    <a:pt x="4884" y="5010"/>
                    <a:pt x="4884" y="5199"/>
                  </a:cubicBezTo>
                  <a:cubicBezTo>
                    <a:pt x="4884" y="5388"/>
                    <a:pt x="4695" y="5545"/>
                    <a:pt x="4537" y="5545"/>
                  </a:cubicBezTo>
                  <a:lnTo>
                    <a:pt x="3812" y="5545"/>
                  </a:lnTo>
                  <a:cubicBezTo>
                    <a:pt x="3623" y="5545"/>
                    <a:pt x="3466" y="5388"/>
                    <a:pt x="3466" y="5199"/>
                  </a:cubicBezTo>
                  <a:cubicBezTo>
                    <a:pt x="3466" y="5010"/>
                    <a:pt x="3623" y="4852"/>
                    <a:pt x="3812" y="4852"/>
                  </a:cubicBezTo>
                  <a:close/>
                  <a:moveTo>
                    <a:pt x="0" y="0"/>
                  </a:moveTo>
                  <a:lnTo>
                    <a:pt x="0" y="5892"/>
                  </a:lnTo>
                  <a:cubicBezTo>
                    <a:pt x="0" y="6459"/>
                    <a:pt x="473" y="6931"/>
                    <a:pt x="1071" y="6931"/>
                  </a:cubicBezTo>
                  <a:lnTo>
                    <a:pt x="6490" y="6931"/>
                  </a:lnTo>
                  <a:cubicBezTo>
                    <a:pt x="6364" y="6616"/>
                    <a:pt x="6301" y="6270"/>
                    <a:pt x="6301" y="5892"/>
                  </a:cubicBezTo>
                  <a:cubicBezTo>
                    <a:pt x="6301" y="5797"/>
                    <a:pt x="6333" y="5671"/>
                    <a:pt x="6333" y="5545"/>
                  </a:cubicBezTo>
                  <a:lnTo>
                    <a:pt x="5955" y="5545"/>
                  </a:lnTo>
                  <a:cubicBezTo>
                    <a:pt x="5734" y="5545"/>
                    <a:pt x="5577" y="5388"/>
                    <a:pt x="5577" y="5199"/>
                  </a:cubicBezTo>
                  <a:cubicBezTo>
                    <a:pt x="5577" y="5010"/>
                    <a:pt x="5734" y="4852"/>
                    <a:pt x="5955" y="4852"/>
                  </a:cubicBezTo>
                  <a:lnTo>
                    <a:pt x="6490" y="4852"/>
                  </a:lnTo>
                  <a:cubicBezTo>
                    <a:pt x="6931" y="3623"/>
                    <a:pt x="8066" y="2741"/>
                    <a:pt x="9420" y="2741"/>
                  </a:cubicBezTo>
                  <a:cubicBezTo>
                    <a:pt x="9767" y="2741"/>
                    <a:pt x="10113" y="2836"/>
                    <a:pt x="10428" y="2962"/>
                  </a:cubicBezTo>
                  <a:lnTo>
                    <a:pt x="10428"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6" name="Google Shape;8817;p58">
              <a:extLst>
                <a:ext uri="{FF2B5EF4-FFF2-40B4-BE49-F238E27FC236}">
                  <a16:creationId xmlns:a16="http://schemas.microsoft.com/office/drawing/2014/main" id="{97AC4173-F49A-F041-ACF7-F33E1ED197EE}"/>
                </a:ext>
              </a:extLst>
            </p:cNvPr>
            <p:cNvSpPr/>
            <p:nvPr/>
          </p:nvSpPr>
          <p:spPr>
            <a:xfrm>
              <a:off x="3859600" y="3591950"/>
              <a:ext cx="261525" cy="70900"/>
            </a:xfrm>
            <a:custGeom>
              <a:avLst/>
              <a:gdLst/>
              <a:ahLst/>
              <a:cxnLst/>
              <a:rect l="l" t="t" r="r" b="b"/>
              <a:pathLst>
                <a:path w="10461" h="2836" extrusionOk="0">
                  <a:moveTo>
                    <a:pt x="1734" y="0"/>
                  </a:moveTo>
                  <a:cubicBezTo>
                    <a:pt x="1513" y="0"/>
                    <a:pt x="1356" y="158"/>
                    <a:pt x="1356" y="347"/>
                  </a:cubicBezTo>
                  <a:lnTo>
                    <a:pt x="1356" y="693"/>
                  </a:lnTo>
                  <a:lnTo>
                    <a:pt x="1009" y="693"/>
                  </a:lnTo>
                  <a:cubicBezTo>
                    <a:pt x="410" y="693"/>
                    <a:pt x="1" y="1166"/>
                    <a:pt x="1" y="1733"/>
                  </a:cubicBezTo>
                  <a:lnTo>
                    <a:pt x="1" y="2836"/>
                  </a:lnTo>
                  <a:lnTo>
                    <a:pt x="10429" y="2836"/>
                  </a:lnTo>
                  <a:lnTo>
                    <a:pt x="10429" y="1733"/>
                  </a:lnTo>
                  <a:lnTo>
                    <a:pt x="10460" y="1733"/>
                  </a:lnTo>
                  <a:cubicBezTo>
                    <a:pt x="10460" y="1134"/>
                    <a:pt x="9988" y="693"/>
                    <a:pt x="9421" y="693"/>
                  </a:cubicBezTo>
                  <a:lnTo>
                    <a:pt x="9074" y="693"/>
                  </a:lnTo>
                  <a:lnTo>
                    <a:pt x="9074" y="347"/>
                  </a:lnTo>
                  <a:cubicBezTo>
                    <a:pt x="9074" y="158"/>
                    <a:pt x="8917" y="0"/>
                    <a:pt x="8728" y="0"/>
                  </a:cubicBezTo>
                  <a:cubicBezTo>
                    <a:pt x="8539" y="0"/>
                    <a:pt x="8381" y="158"/>
                    <a:pt x="8381" y="347"/>
                  </a:cubicBezTo>
                  <a:lnTo>
                    <a:pt x="8381" y="693"/>
                  </a:lnTo>
                  <a:lnTo>
                    <a:pt x="6995" y="693"/>
                  </a:lnTo>
                  <a:lnTo>
                    <a:pt x="6995" y="347"/>
                  </a:lnTo>
                  <a:cubicBezTo>
                    <a:pt x="6995" y="158"/>
                    <a:pt x="6837" y="0"/>
                    <a:pt x="6648" y="0"/>
                  </a:cubicBezTo>
                  <a:cubicBezTo>
                    <a:pt x="6459" y="0"/>
                    <a:pt x="6302" y="158"/>
                    <a:pt x="6302" y="347"/>
                  </a:cubicBezTo>
                  <a:lnTo>
                    <a:pt x="6302" y="693"/>
                  </a:lnTo>
                  <a:lnTo>
                    <a:pt x="4159" y="693"/>
                  </a:lnTo>
                  <a:lnTo>
                    <a:pt x="4159" y="347"/>
                  </a:lnTo>
                  <a:cubicBezTo>
                    <a:pt x="4159" y="158"/>
                    <a:pt x="4002" y="0"/>
                    <a:pt x="3813" y="0"/>
                  </a:cubicBezTo>
                  <a:cubicBezTo>
                    <a:pt x="3624" y="0"/>
                    <a:pt x="3466" y="158"/>
                    <a:pt x="3466" y="347"/>
                  </a:cubicBezTo>
                  <a:lnTo>
                    <a:pt x="3466" y="693"/>
                  </a:lnTo>
                  <a:lnTo>
                    <a:pt x="2080" y="693"/>
                  </a:lnTo>
                  <a:lnTo>
                    <a:pt x="2080" y="347"/>
                  </a:lnTo>
                  <a:cubicBezTo>
                    <a:pt x="2080" y="158"/>
                    <a:pt x="1923" y="0"/>
                    <a:pt x="173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6" name="TextBox 5">
            <a:extLst>
              <a:ext uri="{FF2B5EF4-FFF2-40B4-BE49-F238E27FC236}">
                <a16:creationId xmlns:a16="http://schemas.microsoft.com/office/drawing/2014/main" id="{55627CB3-7814-044B-A839-88B3AF3E5C28}"/>
              </a:ext>
            </a:extLst>
          </p:cNvPr>
          <p:cNvSpPr txBox="1"/>
          <p:nvPr/>
        </p:nvSpPr>
        <p:spPr>
          <a:xfrm>
            <a:off x="305312" y="3454400"/>
            <a:ext cx="4801379" cy="1620380"/>
          </a:xfrm>
          <a:prstGeom prst="rect">
            <a:avLst/>
          </a:prstGeom>
          <a:noFill/>
        </p:spPr>
        <p:txBody>
          <a:bodyPr wrap="none" rtlCol="0">
            <a:spAutoFit/>
          </a:bodyPr>
          <a:lstStyle/>
          <a:p>
            <a:pPr algn="r" rtl="1">
              <a:lnSpc>
                <a:spcPct val="150000"/>
              </a:lnSpc>
            </a:pPr>
            <a:r>
              <a:rPr lang="ar-SA" sz="1800" dirty="0">
                <a:effectLst/>
                <a:latin typeface="Alexandria" pitchFamily="2" charset="-78"/>
                <a:ea typeface="Times New Roman" panose="02020603050405020304" pitchFamily="18" charset="0"/>
                <a:cs typeface="Alexandria" pitchFamily="2" charset="-78"/>
              </a:rPr>
              <a:t>دور العلاقات العامة في بناء وتوصيل مبادرات</a:t>
            </a:r>
          </a:p>
          <a:p>
            <a:pPr algn="r" rtl="1">
              <a:lnSpc>
                <a:spcPct val="150000"/>
              </a:lnSpc>
            </a:pPr>
            <a:r>
              <a:rPr lang="ar-SA" sz="1800" dirty="0">
                <a:effectLst/>
                <a:latin typeface="Alexandria" pitchFamily="2" charset="-78"/>
                <a:ea typeface="Times New Roman" panose="02020603050405020304" pitchFamily="18" charset="0"/>
                <a:cs typeface="Alexandria" pitchFamily="2" charset="-78"/>
              </a:rPr>
              <a:t> المسؤولية الاجتماعية</a:t>
            </a:r>
            <a:r>
              <a:rPr lang="en-EG" sz="1800" dirty="0">
                <a:effectLst/>
                <a:latin typeface="Alexandria" pitchFamily="2" charset="-78"/>
                <a:ea typeface="Times New Roman" panose="02020603050405020304" pitchFamily="18" charset="0"/>
                <a:cs typeface="Alexandria" pitchFamily="2" charset="-78"/>
              </a:rPr>
              <a:t>.</a:t>
            </a:r>
          </a:p>
          <a:p>
            <a:pPr algn="r" rtl="1">
              <a:lnSpc>
                <a:spcPct val="150000"/>
              </a:lnSpc>
            </a:pP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F720337-74C0-134E-8701-D44DBE635622}"/>
              </a:ext>
            </a:extLst>
          </p:cNvPr>
          <p:cNvSpPr txBox="1"/>
          <p:nvPr/>
        </p:nvSpPr>
        <p:spPr>
          <a:xfrm>
            <a:off x="-9206" y="4402670"/>
            <a:ext cx="5166799" cy="876458"/>
          </a:xfrm>
          <a:prstGeom prst="rect">
            <a:avLst/>
          </a:prstGeom>
          <a:noFill/>
        </p:spPr>
        <p:txBody>
          <a:bodyPr wrap="none" rtlCol="0">
            <a:spAutoFit/>
          </a:bodyPr>
          <a:lstStyle/>
          <a:p>
            <a:pPr lvl="0" algn="r" rtl="1">
              <a:lnSpc>
                <a:spcPct val="150000"/>
              </a:lnSpc>
              <a:buSzPts val="1000"/>
              <a:tabLst>
                <a:tab pos="457200" algn="l"/>
              </a:tabLst>
            </a:pPr>
            <a:r>
              <a:rPr lang="ar-SA" sz="1800" dirty="0">
                <a:effectLst/>
                <a:latin typeface="Alexandria" pitchFamily="2" charset="-78"/>
                <a:ea typeface="Times New Roman" panose="02020603050405020304" pitchFamily="18" charset="0"/>
                <a:cs typeface="Alexandria" pitchFamily="2" charset="-78"/>
              </a:rPr>
              <a:t>تأثير المسؤولية الاجتماعية على سمعة المنظمة </a:t>
            </a:r>
          </a:p>
          <a:p>
            <a:pPr lvl="0" algn="r" rtl="1">
              <a:lnSpc>
                <a:spcPct val="150000"/>
              </a:lnSpc>
              <a:buSzPts val="1000"/>
              <a:tabLst>
                <a:tab pos="457200" algn="l"/>
              </a:tabLst>
            </a:pPr>
            <a:r>
              <a:rPr lang="ar-SA" sz="1800" dirty="0">
                <a:effectLst/>
                <a:latin typeface="Alexandria" pitchFamily="2" charset="-78"/>
                <a:ea typeface="Times New Roman" panose="02020603050405020304" pitchFamily="18" charset="0"/>
                <a:cs typeface="Alexandria" pitchFamily="2" charset="-78"/>
              </a:rPr>
              <a:t>وعلاقاتها مع أصحاب المصلحة</a:t>
            </a:r>
            <a:r>
              <a:rPr lang="en-EG" sz="1800" dirty="0">
                <a:effectLst/>
                <a:latin typeface="Alexandria" pitchFamily="2" charset="-78"/>
                <a:ea typeface="Times New Roman" panose="02020603050405020304" pitchFamily="18" charset="0"/>
                <a:cs typeface="Alexandria" pitchFamily="2" charset="-78"/>
              </a:rPr>
              <a:t>.</a:t>
            </a:r>
          </a:p>
        </p:txBody>
      </p:sp>
    </p:spTree>
    <p:extLst>
      <p:ext uri="{BB962C8B-B14F-4D97-AF65-F5344CB8AC3E}">
        <p14:creationId xmlns:p14="http://schemas.microsoft.com/office/powerpoint/2010/main" val="2867246913"/>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8" name="Content Placeholder 27">
            <a:extLst>
              <a:ext uri="{FF2B5EF4-FFF2-40B4-BE49-F238E27FC236}">
                <a16:creationId xmlns:a16="http://schemas.microsoft.com/office/drawing/2014/main" id="{012A0092-6D42-0AB1-6B05-7284F12874C2}"/>
              </a:ext>
            </a:extLst>
          </p:cNvPr>
          <p:cNvSpPr>
            <a:spLocks noGrp="1"/>
          </p:cNvSpPr>
          <p:nvPr>
            <p:ph idx="1"/>
          </p:nvPr>
        </p:nvSpPr>
        <p:spPr>
          <a:xfrm>
            <a:off x="838200" y="2005736"/>
            <a:ext cx="10515600" cy="4351338"/>
          </a:xfrm>
        </p:spPr>
        <p:txBody>
          <a:bodyPr>
            <a:normAutofit/>
          </a:bodyPr>
          <a:lstStyle/>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رغم أن مصطلح المسؤولية يعود إلى القرن 18 ، إلا أنه لم تتحدد ملامح هذا المفهوم ولم يتم تعريفه بشكل محدد وقاطع ، ولقد تزايدت الاهتمامات بأن تتبنى الشركات وأصحاب رؤوس الأموال المسؤولية الاجتماعية بعد أن كانت مسؤولية الشركات تنصب على تعظيم الأرباح وتقديم السلع والخدمات اللازمة وتحقيق أهداف أصحاب رؤوس الأموال كأهداف ضرورية . </a:t>
            </a: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فمع النقد المستمر لدور  الشركات في المجتمع بدأت تأخذ اتجاهات أخرى في تعاملاتها نحو الاهتمام بمسؤوليتها الاجتماعية تجاه مجتمعاتها ، وذلك بوضع برامج اجتماعية إلى جانب برامجها الاقتصادية . </a:t>
            </a:r>
            <a:endParaRPr lang="en-EG" sz="1600" dirty="0">
              <a:latin typeface="Alexandria" pitchFamily="2" charset="-78"/>
              <a:cs typeface="Alexandria" pitchFamily="2" charset="-78"/>
            </a:endParaRPr>
          </a:p>
        </p:txBody>
      </p:sp>
      <p:sp>
        <p:nvSpPr>
          <p:cNvPr id="2" name="Title 26">
            <a:extLst>
              <a:ext uri="{FF2B5EF4-FFF2-40B4-BE49-F238E27FC236}">
                <a16:creationId xmlns:a16="http://schemas.microsoft.com/office/drawing/2014/main" id="{3AF97C4A-BC6F-D47A-9CE2-BC49DD5809B1}"/>
              </a:ext>
            </a:extLst>
          </p:cNvPr>
          <p:cNvSpPr>
            <a:spLocks noGrp="1"/>
          </p:cNvSpPr>
          <p:nvPr>
            <p:ph type="title"/>
          </p:nvPr>
        </p:nvSpPr>
        <p:spPr>
          <a:xfrm>
            <a:off x="838200" y="642221"/>
            <a:ext cx="10515600" cy="1325563"/>
          </a:xfrm>
        </p:spPr>
        <p:txBody>
          <a:bodyPr>
            <a:normAutofit/>
          </a:bodyPr>
          <a:lstStyle/>
          <a:p>
            <a:pPr algn="r" defTabSz="914400" rtl="1" eaLnBrk="1" latinLnBrk="0" hangingPunct="1">
              <a:lnSpc>
                <a:spcPct val="90000"/>
              </a:lnSpc>
              <a:spcBef>
                <a:spcPct val="0"/>
              </a:spcBef>
              <a:buNone/>
            </a:pPr>
            <a:r>
              <a:rPr lang="ar-EG" sz="2400" b="1" dirty="0">
                <a:solidFill>
                  <a:srgbClr val="00AEEF"/>
                </a:solidFill>
                <a:latin typeface="Alexandria" pitchFamily="2" charset="-78"/>
                <a:cs typeface="Alexandria" pitchFamily="2" charset="-78"/>
              </a:rPr>
              <a:t>المسؤولية الاجتماعية للشركات</a:t>
            </a:r>
            <a:endParaRPr lang="en-EG" sz="2400"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3522966695"/>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8" name="Content Placeholder 27">
            <a:extLst>
              <a:ext uri="{FF2B5EF4-FFF2-40B4-BE49-F238E27FC236}">
                <a16:creationId xmlns:a16="http://schemas.microsoft.com/office/drawing/2014/main" id="{012A0092-6D42-0AB1-6B05-7284F12874C2}"/>
              </a:ext>
            </a:extLst>
          </p:cNvPr>
          <p:cNvSpPr>
            <a:spLocks noGrp="1"/>
          </p:cNvSpPr>
          <p:nvPr>
            <p:ph idx="1"/>
          </p:nvPr>
        </p:nvSpPr>
        <p:spPr>
          <a:xfrm>
            <a:off x="838200" y="1302328"/>
            <a:ext cx="10515600" cy="5054772"/>
          </a:xfrm>
        </p:spPr>
        <p:txBody>
          <a:bodyPr>
            <a:normAutofit/>
          </a:bodyPr>
          <a:lstStyle/>
          <a:p>
            <a:pPr algn="r" rtl="1">
              <a:lnSpc>
                <a:spcPct val="200000"/>
              </a:lnSpc>
            </a:pPr>
            <a:r>
              <a:rPr lang="ar-EG" sz="1600" b="1" dirty="0">
                <a:latin typeface="Alexandria" pitchFamily="2" charset="-78"/>
                <a:cs typeface="Alexandria" pitchFamily="2" charset="-78"/>
              </a:rPr>
              <a:t>مفهوم المسؤولية الاجتماعية للشركات (</a:t>
            </a:r>
            <a:r>
              <a:rPr lang="en-US" sz="1600" b="1" dirty="0">
                <a:latin typeface="Alexandria" pitchFamily="2" charset="-78"/>
                <a:cs typeface="Alexandria" pitchFamily="2" charset="-78"/>
              </a:rPr>
              <a:t>CSR</a:t>
            </a:r>
            <a:r>
              <a:rPr lang="ar-SA" sz="1600" b="1" dirty="0">
                <a:latin typeface="Alexandria" pitchFamily="2" charset="-78"/>
                <a:cs typeface="Alexandria" pitchFamily="2" charset="-78"/>
              </a:rPr>
              <a:t>)</a:t>
            </a:r>
            <a:endParaRPr lang="en-US"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يشير الى التزام الشركات بالمساهمة في التنمية المستدامة من خلال العمل مع موظفيها، عائلاتهم، المجتمع المحلي والمجتمع ككل، لتحسين نوعية الحياة بطرق مفيدة للأعمال والتنمية.</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المسؤولية الاجتماعية </a:t>
            </a:r>
            <a:r>
              <a:rPr lang="ar-EG" sz="1600" b="1" dirty="0">
                <a:latin typeface="Alexandria" pitchFamily="2" charset="-78"/>
                <a:cs typeface="Alexandria" pitchFamily="2" charset="-78"/>
              </a:rPr>
              <a:t>ليس مجرد "عمل خيري":</a:t>
            </a:r>
            <a:r>
              <a:rPr lang="ar-EG" sz="1600" dirty="0">
                <a:latin typeface="Alexandria" pitchFamily="2" charset="-78"/>
                <a:cs typeface="Alexandria" pitchFamily="2" charset="-78"/>
              </a:rPr>
              <a:t> تتجاوز المسؤولية الاجتماعية مجرد التبرعات، لتُصبح جزءاً لا يتجزأ من استراتيجية العمل الأساسية.</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تعمل المسؤولية الاجتماعية على </a:t>
            </a:r>
            <a:r>
              <a:rPr lang="ar-EG" sz="1600" b="1" dirty="0">
                <a:latin typeface="Alexandria" pitchFamily="2" charset="-78"/>
                <a:cs typeface="Alexandria" pitchFamily="2" charset="-78"/>
              </a:rPr>
              <a:t>تلبية توقعات </a:t>
            </a:r>
            <a:r>
              <a:rPr lang="ar-EG" sz="1600" dirty="0">
                <a:latin typeface="Alexandria" pitchFamily="2" charset="-78"/>
                <a:cs typeface="Alexandria" pitchFamily="2" charset="-78"/>
              </a:rPr>
              <a:t>أصحاب المصالح فتُصبح الشركات أكثر وعياً بتأثيرها على المجتمع والبيئة.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المفهوم الحديث:</a:t>
            </a:r>
            <a:r>
              <a:rPr lang="ar-EG" sz="1600" dirty="0">
                <a:latin typeface="Alexandria" pitchFamily="2" charset="-78"/>
                <a:cs typeface="Alexandria" pitchFamily="2" charset="-78"/>
              </a:rPr>
              <a:t> تطور مفهوم المسؤولية الاجتماعية من مجرد الامتثال للقوانين إلى مبادرات استباقية تُعزز القيمة للمجتمع والشركة معاً.</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896161070"/>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8" name="Content Placeholder 27">
            <a:extLst>
              <a:ext uri="{FF2B5EF4-FFF2-40B4-BE49-F238E27FC236}">
                <a16:creationId xmlns:a16="http://schemas.microsoft.com/office/drawing/2014/main" id="{012A0092-6D42-0AB1-6B05-7284F12874C2}"/>
              </a:ext>
            </a:extLst>
          </p:cNvPr>
          <p:cNvSpPr>
            <a:spLocks noGrp="1"/>
          </p:cNvSpPr>
          <p:nvPr>
            <p:ph idx="1"/>
          </p:nvPr>
        </p:nvSpPr>
        <p:spPr>
          <a:xfrm>
            <a:off x="180430" y="997526"/>
            <a:ext cx="11719469" cy="5581074"/>
          </a:xfrm>
        </p:spPr>
        <p:txBody>
          <a:bodyPr>
            <a:normAutofit/>
          </a:bodyPr>
          <a:lstStyle/>
          <a:p>
            <a:pPr marL="0" indent="0" algn="r" rtl="1">
              <a:lnSpc>
                <a:spcPct val="200000"/>
              </a:lnSpc>
              <a:buNone/>
            </a:pPr>
            <a:r>
              <a:rPr lang="ar-EG" sz="1400" b="1" dirty="0">
                <a:latin typeface="Alexandria" pitchFamily="2" charset="-78"/>
                <a:cs typeface="Alexandria" pitchFamily="2" charset="-78"/>
              </a:rPr>
              <a:t>عوامل ظهور الاهتمام بالمسؤولية الاجتماعية:</a:t>
            </a:r>
            <a:endParaRPr lang="ar-EG"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1. ضغوط المستهلكين:</a:t>
            </a:r>
            <a:r>
              <a:rPr lang="ar-EG" sz="1400" dirty="0">
                <a:latin typeface="Alexandria" pitchFamily="2" charset="-78"/>
                <a:cs typeface="Alexandria" pitchFamily="2" charset="-78"/>
              </a:rPr>
              <a:t> يفضل المستهلكون بشكل متزايد الشركات التي تُظهر التزاماً بالمسؤولية الاجتماعية.</a:t>
            </a:r>
          </a:p>
          <a:p>
            <a:pPr marL="457200" lvl="1" indent="0" algn="r" rtl="1">
              <a:lnSpc>
                <a:spcPct val="200000"/>
              </a:lnSpc>
              <a:buNone/>
            </a:pPr>
            <a:r>
              <a:rPr lang="ar-EG" sz="1400" b="1" dirty="0">
                <a:latin typeface="Alexandria" pitchFamily="2" charset="-78"/>
                <a:cs typeface="Alexandria" pitchFamily="2" charset="-78"/>
              </a:rPr>
              <a:t>مثال:</a:t>
            </a:r>
            <a:r>
              <a:rPr lang="ar-EG" sz="1400" dirty="0">
                <a:latin typeface="Alexandria" pitchFamily="2" charset="-78"/>
                <a:cs typeface="Alexandria" pitchFamily="2" charset="-78"/>
              </a:rPr>
              <a:t> ارتفاع الطلب على المنتجات العضوية، ومنتجات التجارة العادلة.</a:t>
            </a:r>
          </a:p>
          <a:p>
            <a:pPr marL="0" indent="0" algn="r" rtl="1">
              <a:lnSpc>
                <a:spcPct val="200000"/>
              </a:lnSpc>
              <a:buNone/>
            </a:pPr>
            <a:r>
              <a:rPr lang="ar-EG" sz="1400" b="1" dirty="0">
                <a:latin typeface="Alexandria" pitchFamily="2" charset="-78"/>
                <a:cs typeface="Alexandria" pitchFamily="2" charset="-78"/>
              </a:rPr>
              <a:t>2. جذب الموارد البشرية المؤهلة:</a:t>
            </a:r>
            <a:r>
              <a:rPr lang="ar-EG" sz="1400" dirty="0">
                <a:latin typeface="Alexandria" pitchFamily="2" charset="-78"/>
                <a:cs typeface="Alexandria" pitchFamily="2" charset="-78"/>
              </a:rPr>
              <a:t> يبحث الموظفون، خاصة الأجيال الشابة، عن العمل في شركات ذات قيم وتأثير إيجابي.</a:t>
            </a:r>
          </a:p>
          <a:p>
            <a:pPr marL="457200" lvl="1" indent="0" algn="r" rtl="1">
              <a:lnSpc>
                <a:spcPct val="200000"/>
              </a:lnSpc>
              <a:buNone/>
            </a:pPr>
            <a:r>
              <a:rPr lang="ar-EG" sz="1400" b="1" dirty="0">
                <a:latin typeface="Alexandria" pitchFamily="2" charset="-78"/>
                <a:cs typeface="Alexandria" pitchFamily="2" charset="-78"/>
              </a:rPr>
              <a:t>مثال:</a:t>
            </a:r>
            <a:r>
              <a:rPr lang="ar-EG" sz="1400" dirty="0">
                <a:latin typeface="Alexandria" pitchFamily="2" charset="-78"/>
                <a:cs typeface="Alexandria" pitchFamily="2" charset="-78"/>
              </a:rPr>
              <a:t> شركات مثل </a:t>
            </a:r>
            <a:r>
              <a:rPr lang="en-US" sz="1400" dirty="0">
                <a:latin typeface="Alexandria" pitchFamily="2" charset="-78"/>
                <a:cs typeface="Alexandria" pitchFamily="2" charset="-78"/>
              </a:rPr>
              <a:t>Google </a:t>
            </a:r>
            <a:r>
              <a:rPr lang="ar-SA" sz="1400" dirty="0">
                <a:latin typeface="Alexandria" pitchFamily="2" charset="-78"/>
                <a:cs typeface="Alexandria" pitchFamily="2" charset="-78"/>
              </a:rPr>
              <a:t> </a:t>
            </a:r>
            <a:r>
              <a:rPr lang="ar-EG" sz="1400" dirty="0">
                <a:latin typeface="Alexandria" pitchFamily="2" charset="-78"/>
                <a:cs typeface="Alexandria" pitchFamily="2" charset="-78"/>
              </a:rPr>
              <a:t>،</a:t>
            </a:r>
            <a:r>
              <a:rPr lang="en-US" sz="1400" dirty="0">
                <a:latin typeface="Alexandria" pitchFamily="2" charset="-78"/>
                <a:cs typeface="Alexandria" pitchFamily="2" charset="-78"/>
              </a:rPr>
              <a:t>Microsoft </a:t>
            </a:r>
            <a:r>
              <a:rPr lang="ar-SA" sz="1400" dirty="0">
                <a:latin typeface="Alexandria" pitchFamily="2" charset="-78"/>
                <a:cs typeface="Alexandria" pitchFamily="2" charset="-78"/>
              </a:rPr>
              <a:t> </a:t>
            </a:r>
            <a:r>
              <a:rPr lang="ar-EG" sz="1400" dirty="0">
                <a:latin typeface="Alexandria" pitchFamily="2" charset="-78"/>
                <a:cs typeface="Alexandria" pitchFamily="2" charset="-78"/>
              </a:rPr>
              <a:t>تُركز على ثقافتها الإيجابية ومسؤوليتها الاجتماعية لجذب أفضل المهندسين.</a:t>
            </a:r>
          </a:p>
          <a:p>
            <a:pPr marL="0" indent="0" algn="r" rtl="1">
              <a:lnSpc>
                <a:spcPct val="200000"/>
              </a:lnSpc>
              <a:buNone/>
            </a:pPr>
            <a:r>
              <a:rPr lang="ar-EG" sz="1400" b="1" dirty="0">
                <a:latin typeface="Alexandria" pitchFamily="2" charset="-78"/>
                <a:cs typeface="Alexandria" pitchFamily="2" charset="-78"/>
              </a:rPr>
              <a:t>3. اهتمام المستثمرين:</a:t>
            </a:r>
            <a:r>
              <a:rPr lang="ar-EG" sz="1400" dirty="0">
                <a:latin typeface="Alexandria" pitchFamily="2" charset="-78"/>
                <a:cs typeface="Alexandria" pitchFamily="2" charset="-78"/>
              </a:rPr>
              <a:t> يزداد عدد المستثمرين الذين يُدمجون معايير الاستدامة والمسؤولية الاجتماعية في قراراتهم الاستثمارية (</a:t>
            </a:r>
            <a:r>
              <a:rPr lang="en-US" sz="1400" dirty="0">
                <a:latin typeface="Alexandria" pitchFamily="2" charset="-78"/>
                <a:cs typeface="Alexandria" pitchFamily="2" charset="-78"/>
              </a:rPr>
              <a:t>ESG Investing).</a:t>
            </a:r>
          </a:p>
          <a:p>
            <a:pPr marL="457200" lvl="1" indent="0" algn="r" rtl="1">
              <a:lnSpc>
                <a:spcPct val="200000"/>
              </a:lnSpc>
              <a:buNone/>
            </a:pPr>
            <a:r>
              <a:rPr lang="ar-EG" sz="1400" b="1" dirty="0">
                <a:latin typeface="Alexandria" pitchFamily="2" charset="-78"/>
                <a:cs typeface="Alexandria" pitchFamily="2" charset="-78"/>
              </a:rPr>
              <a:t>مثل:</a:t>
            </a:r>
            <a:r>
              <a:rPr lang="ar-EG" sz="1400" dirty="0">
                <a:latin typeface="Alexandria" pitchFamily="2" charset="-78"/>
                <a:cs typeface="Alexandria" pitchFamily="2" charset="-78"/>
              </a:rPr>
              <a:t> الاستثمار في الشركات المسؤولة اجتماعياً.</a:t>
            </a:r>
          </a:p>
          <a:p>
            <a:pPr marL="0" indent="0" algn="r" rtl="1">
              <a:lnSpc>
                <a:spcPct val="200000"/>
              </a:lnSpc>
              <a:buNone/>
            </a:pPr>
            <a:r>
              <a:rPr lang="ar-EG" sz="1400" b="1" dirty="0">
                <a:latin typeface="Alexandria" pitchFamily="2" charset="-78"/>
                <a:cs typeface="Alexandria" pitchFamily="2" charset="-78"/>
              </a:rPr>
              <a:t>4. البيئة التنظيمية:</a:t>
            </a:r>
            <a:r>
              <a:rPr lang="ar-EG" sz="1400" dirty="0">
                <a:latin typeface="Alexandria" pitchFamily="2" charset="-78"/>
                <a:cs typeface="Alexandria" pitchFamily="2" charset="-78"/>
              </a:rPr>
              <a:t> الحكومات تفرض المزيد من اللوائح المتعلقة بالبيئة وحقوق العمال.</a:t>
            </a:r>
          </a:p>
          <a:p>
            <a:pPr marL="457200" lvl="1" indent="0" algn="r" rtl="1">
              <a:lnSpc>
                <a:spcPct val="200000"/>
              </a:lnSpc>
              <a:buNone/>
            </a:pPr>
            <a:r>
              <a:rPr lang="ar-EG" sz="1400" b="1" dirty="0">
                <a:latin typeface="Alexandria" pitchFamily="2" charset="-78"/>
                <a:cs typeface="Alexandria" pitchFamily="2" charset="-78"/>
              </a:rPr>
              <a:t>مثال:</a:t>
            </a:r>
            <a:r>
              <a:rPr lang="ar-EG" sz="1400" dirty="0">
                <a:latin typeface="Alexandria" pitchFamily="2" charset="-78"/>
                <a:cs typeface="Alexandria" pitchFamily="2" charset="-78"/>
              </a:rPr>
              <a:t> قوانين الحد من الانبعاثات الكربونية، أو متطلبات الإفصاح عن سلاسل التوريد.</a:t>
            </a:r>
          </a:p>
          <a:p>
            <a:pPr marL="0" indent="0" algn="r" rtl="1">
              <a:lnSpc>
                <a:spcPct val="200000"/>
              </a:lnSpc>
              <a:buNone/>
            </a:pPr>
            <a:r>
              <a:rPr lang="ar-EG" sz="1400" b="1" dirty="0">
                <a:latin typeface="Alexandria" pitchFamily="2" charset="-78"/>
                <a:cs typeface="Alexandria" pitchFamily="2" charset="-78"/>
              </a:rPr>
              <a:t>5. السمعة والعلامة التجارية:</a:t>
            </a:r>
            <a:r>
              <a:rPr lang="ar-EG" sz="1400" dirty="0">
                <a:latin typeface="Alexandria" pitchFamily="2" charset="-78"/>
                <a:cs typeface="Alexandria" pitchFamily="2" charset="-78"/>
              </a:rPr>
              <a:t> المسؤولية الاجتماعية تُعزز السمعة وتُفرق العلامة التجارية في سوق مزدحم.</a:t>
            </a:r>
          </a:p>
          <a:p>
            <a:pPr marL="0" indent="0" algn="r" defTabSz="914400" rtl="1" eaLnBrk="1" latinLnBrk="0" hangingPunct="1">
              <a:lnSpc>
                <a:spcPct val="200000"/>
              </a:lnSpc>
              <a:spcBef>
                <a:spcPts val="1000"/>
              </a:spcBef>
              <a:buNone/>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3618970219"/>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7" name="Title 26">
            <a:extLst>
              <a:ext uri="{FF2B5EF4-FFF2-40B4-BE49-F238E27FC236}">
                <a16:creationId xmlns:a16="http://schemas.microsoft.com/office/drawing/2014/main" id="{18BF1758-C3E7-E383-ADCD-68F0DC8F19E2}"/>
              </a:ext>
            </a:extLst>
          </p:cNvPr>
          <p:cNvSpPr>
            <a:spLocks noGrp="1"/>
          </p:cNvSpPr>
          <p:nvPr>
            <p:ph type="title"/>
          </p:nvPr>
        </p:nvSpPr>
        <p:spPr>
          <a:xfrm>
            <a:off x="838200" y="679510"/>
            <a:ext cx="10515600" cy="761959"/>
          </a:xfrm>
        </p:spPr>
        <p:txBody>
          <a:bodyPr>
            <a:noAutofit/>
          </a:bodyPr>
          <a:lstStyle/>
          <a:p>
            <a:pPr algn="r" rtl="1"/>
            <a:r>
              <a:rPr lang="ar-EG" sz="1800" b="1" dirty="0">
                <a:solidFill>
                  <a:srgbClr val="00AEEF"/>
                </a:solidFill>
                <a:latin typeface="Alexandria" pitchFamily="2" charset="-78"/>
                <a:cs typeface="Alexandria" pitchFamily="2" charset="-78"/>
              </a:rPr>
              <a:t>أبعاد المسؤولية الاجتماعية للشركات (هرم كارول للمسؤولية الاجتماعية)</a:t>
            </a:r>
            <a:br>
              <a:rPr lang="ar-EG" sz="1800" b="1" dirty="0">
                <a:solidFill>
                  <a:srgbClr val="00AEEF"/>
                </a:solidFill>
                <a:latin typeface="Alexandria" pitchFamily="2" charset="-78"/>
                <a:cs typeface="Alexandria" pitchFamily="2" charset="-78"/>
              </a:rPr>
            </a:br>
            <a:endParaRPr lang="en-EG" sz="1800" b="1" dirty="0">
              <a:solidFill>
                <a:srgbClr val="00AEEF"/>
              </a:solidFill>
            </a:endParaRPr>
          </a:p>
        </p:txBody>
      </p:sp>
      <p:graphicFrame>
        <p:nvGraphicFramePr>
          <p:cNvPr id="2" name="Content Placeholder 1">
            <a:extLst>
              <a:ext uri="{FF2B5EF4-FFF2-40B4-BE49-F238E27FC236}">
                <a16:creationId xmlns:a16="http://schemas.microsoft.com/office/drawing/2014/main" id="{438E25CE-A15E-4586-65FA-892411E6EDFE}"/>
              </a:ext>
            </a:extLst>
          </p:cNvPr>
          <p:cNvGraphicFramePr>
            <a:graphicFrameLocks noGrp="1"/>
          </p:cNvGraphicFramePr>
          <p:nvPr>
            <p:ph idx="1"/>
            <p:extLst>
              <p:ext uri="{D42A27DB-BD31-4B8C-83A1-F6EECF244321}">
                <p14:modId xmlns:p14="http://schemas.microsoft.com/office/powerpoint/2010/main" val="984180201"/>
              </p:ext>
            </p:extLst>
          </p:nvPr>
        </p:nvGraphicFramePr>
        <p:xfrm>
          <a:off x="838200" y="1825624"/>
          <a:ext cx="10515600" cy="46305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96348255"/>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8" name="Content Placeholder 27">
            <a:extLst>
              <a:ext uri="{FF2B5EF4-FFF2-40B4-BE49-F238E27FC236}">
                <a16:creationId xmlns:a16="http://schemas.microsoft.com/office/drawing/2014/main" id="{012A0092-6D42-0AB1-6B05-7284F12874C2}"/>
              </a:ext>
            </a:extLst>
          </p:cNvPr>
          <p:cNvSpPr>
            <a:spLocks noGrp="1"/>
          </p:cNvSpPr>
          <p:nvPr>
            <p:ph idx="1"/>
          </p:nvPr>
        </p:nvSpPr>
        <p:spPr>
          <a:xfrm>
            <a:off x="360218" y="987828"/>
            <a:ext cx="11539682" cy="5590772"/>
          </a:xfrm>
        </p:spPr>
        <p:txBody>
          <a:bodyPr>
            <a:normAutofit/>
          </a:bodyPr>
          <a:lstStyle/>
          <a:p>
            <a:pPr marL="0" indent="0" algn="r" rtl="1">
              <a:lnSpc>
                <a:spcPct val="200000"/>
              </a:lnSpc>
              <a:buNone/>
            </a:pPr>
            <a:r>
              <a:rPr lang="ar-EG" sz="1800" b="1" dirty="0">
                <a:solidFill>
                  <a:srgbClr val="00AEEF"/>
                </a:solidFill>
                <a:latin typeface="Alexandria" pitchFamily="2" charset="-78"/>
                <a:cs typeface="Alexandria" pitchFamily="2" charset="-78"/>
              </a:rPr>
              <a:t>العلاقة بين المسؤولية الاجتماعية والاستدامة:</a:t>
            </a:r>
            <a:endParaRPr lang="ar-EG" sz="1800" dirty="0">
              <a:solidFill>
                <a:srgbClr val="00AEEF"/>
              </a:solidFill>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المسؤولية الاجتماعية</a:t>
            </a:r>
            <a:r>
              <a:rPr lang="en-US" sz="1400" dirty="0">
                <a:latin typeface="Alexandria" pitchFamily="2" charset="-78"/>
                <a:cs typeface="Alexandria" pitchFamily="2" charset="-78"/>
              </a:rPr>
              <a:t> </a:t>
            </a:r>
            <a:r>
              <a:rPr lang="en-US" sz="1400" b="1" dirty="0">
                <a:latin typeface="Alexandria" pitchFamily="2" charset="-78"/>
                <a:cs typeface="Alexandria" pitchFamily="2" charset="-78"/>
              </a:rPr>
              <a:t>:</a:t>
            </a:r>
            <a:r>
              <a:rPr lang="ar-SA" sz="1400" b="1" dirty="0">
                <a:latin typeface="Alexandria" pitchFamily="2" charset="-78"/>
                <a:cs typeface="Alexandria" pitchFamily="2" charset="-78"/>
              </a:rPr>
              <a:t> </a:t>
            </a:r>
            <a:r>
              <a:rPr lang="ar-EG" sz="1400" dirty="0">
                <a:latin typeface="Alexandria" pitchFamily="2" charset="-78"/>
                <a:cs typeface="Alexandria" pitchFamily="2" charset="-78"/>
              </a:rPr>
              <a:t>تُركز على علاقة الشركة بالمجتمع وتأثيرها عليه. غالباً ما تكون أوسع نطاقاً وتشمل الجوانب الأخلاقية والخيرية.</a:t>
            </a:r>
          </a:p>
          <a:p>
            <a:pPr marL="0" indent="0" algn="r" rtl="1">
              <a:lnSpc>
                <a:spcPct val="200000"/>
              </a:lnSpc>
              <a:buNone/>
            </a:pPr>
            <a:r>
              <a:rPr lang="ar-EG" sz="1400" b="1" dirty="0">
                <a:latin typeface="Alexandria" pitchFamily="2" charset="-78"/>
                <a:cs typeface="Alexandria" pitchFamily="2" charset="-78"/>
              </a:rPr>
              <a:t>الاستدامة </a:t>
            </a:r>
            <a:r>
              <a:rPr lang="en-US" sz="1400" b="1" dirty="0">
                <a:latin typeface="Alexandria" pitchFamily="2" charset="-78"/>
                <a:cs typeface="Alexandria" pitchFamily="2" charset="-78"/>
              </a:rPr>
              <a:t>:</a:t>
            </a:r>
            <a:r>
              <a:rPr lang="en-US" sz="1400" dirty="0">
                <a:latin typeface="Alexandria" pitchFamily="2" charset="-78"/>
                <a:cs typeface="Alexandria" pitchFamily="2" charset="-78"/>
              </a:rPr>
              <a:t> </a:t>
            </a:r>
            <a:r>
              <a:rPr lang="ar-EG" sz="1400" dirty="0">
                <a:latin typeface="Alexandria" pitchFamily="2" charset="-78"/>
                <a:cs typeface="Alexandria" pitchFamily="2" charset="-78"/>
              </a:rPr>
              <a:t>تُركز على تلبية احتياجات الجيل الحالي دون المساومة على قدرة الأجيال القادمة على تلبية احتياجاتها. تُركز على الأبعاد البيئية والاجتماعية والاقتصادية </a:t>
            </a:r>
            <a:r>
              <a:rPr lang="en-US" sz="1400" dirty="0">
                <a:latin typeface="Alexandria" pitchFamily="2" charset="-78"/>
                <a:cs typeface="Alexandria" pitchFamily="2" charset="-78"/>
              </a:rPr>
              <a:t>.</a:t>
            </a:r>
          </a:p>
          <a:p>
            <a:pPr marL="0" indent="0" algn="r" rtl="1">
              <a:lnSpc>
                <a:spcPct val="200000"/>
              </a:lnSpc>
              <a:buNone/>
            </a:pPr>
            <a:r>
              <a:rPr lang="ar-EG" sz="1400" b="1" dirty="0">
                <a:latin typeface="Alexandria" pitchFamily="2" charset="-78"/>
                <a:cs typeface="Alexandria" pitchFamily="2" charset="-78"/>
              </a:rPr>
              <a:t>التكامل بين المفهومين:</a:t>
            </a:r>
            <a:endParaRPr lang="ar-EG" sz="1400" dirty="0">
              <a:latin typeface="Alexandria" pitchFamily="2" charset="-78"/>
              <a:cs typeface="Alexandria" pitchFamily="2" charset="-78"/>
            </a:endParaRPr>
          </a:p>
          <a:p>
            <a:pPr lvl="1" algn="r" rtl="1">
              <a:lnSpc>
                <a:spcPct val="200000"/>
              </a:lnSpc>
            </a:pPr>
            <a:r>
              <a:rPr lang="ar-EG" sz="1400" dirty="0">
                <a:latin typeface="Alexandria" pitchFamily="2" charset="-78"/>
                <a:cs typeface="Alexandria" pitchFamily="2" charset="-78"/>
              </a:rPr>
              <a:t>المسؤولية الاجتماعية هي جزء لا يتجزأ من تحقيق الاستدامة.</a:t>
            </a:r>
          </a:p>
          <a:p>
            <a:pPr lvl="1" algn="r" rtl="1">
              <a:lnSpc>
                <a:spcPct val="200000"/>
              </a:lnSpc>
            </a:pPr>
            <a:r>
              <a:rPr lang="ar-EG" sz="1400" dirty="0">
                <a:latin typeface="Alexandria" pitchFamily="2" charset="-78"/>
                <a:cs typeface="Alexandria" pitchFamily="2" charset="-78"/>
              </a:rPr>
              <a:t>الاستدامة تُوفر إطاراً لقياس أداء المسؤولية الاجتماعية للشركات</a:t>
            </a:r>
            <a:r>
              <a:rPr lang="ar-SA" sz="1400" dirty="0">
                <a:latin typeface="Alexandria" pitchFamily="2" charset="-78"/>
                <a:cs typeface="Alexandria" pitchFamily="2" charset="-78"/>
              </a:rPr>
              <a:t>.</a:t>
            </a:r>
            <a:endParaRPr lang="en-US" sz="1400" dirty="0">
              <a:latin typeface="Alexandria" pitchFamily="2" charset="-78"/>
              <a:cs typeface="Alexandria" pitchFamily="2" charset="-78"/>
            </a:endParaRPr>
          </a:p>
          <a:p>
            <a:pPr lvl="1" algn="r" rtl="1">
              <a:lnSpc>
                <a:spcPct val="200000"/>
              </a:lnSpc>
            </a:pPr>
            <a:r>
              <a:rPr lang="ar-EG" sz="1400" dirty="0">
                <a:latin typeface="Alexandria" pitchFamily="2" charset="-78"/>
                <a:cs typeface="Alexandria" pitchFamily="2" charset="-78"/>
              </a:rPr>
              <a:t>العديد من مبادرات المسؤولية الاجتماعية</a:t>
            </a:r>
            <a:r>
              <a:rPr lang="ar-SA" sz="1400" dirty="0">
                <a:latin typeface="Alexandria" pitchFamily="2" charset="-78"/>
                <a:cs typeface="Alexandria" pitchFamily="2" charset="-78"/>
              </a:rPr>
              <a:t> للشركات </a:t>
            </a:r>
            <a:r>
              <a:rPr lang="ar-EG" sz="1400" dirty="0">
                <a:latin typeface="Alexandria" pitchFamily="2" charset="-78"/>
                <a:cs typeface="Alexandria" pitchFamily="2" charset="-78"/>
              </a:rPr>
              <a:t>تُساهم مباشرة في أهداف الاستدامة.</a:t>
            </a:r>
          </a:p>
          <a:p>
            <a:pPr marL="457200" lvl="1" indent="0" algn="r" rtl="1">
              <a:lnSpc>
                <a:spcPct val="200000"/>
              </a:lnSpc>
              <a:buNone/>
            </a:pPr>
            <a:endParaRPr lang="ar-EG"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تتحقق الاستدامة عند دمج المسؤولية الاجتماعية في صميم استراتيجية العمل طويلة الأمد.</a:t>
            </a:r>
            <a:endParaRPr lang="ar-EG" sz="1400" dirty="0">
              <a:latin typeface="Alexandria" pitchFamily="2" charset="-78"/>
              <a:cs typeface="Alexandria" pitchFamily="2" charset="-78"/>
            </a:endParaRPr>
          </a:p>
          <a:p>
            <a:pPr marL="0" indent="0" algn="r" rtl="1">
              <a:lnSpc>
                <a:spcPct val="200000"/>
              </a:lnSpc>
              <a:buNone/>
            </a:pPr>
            <a:endParaRPr lang="ar-EG" sz="1400" b="1" dirty="0">
              <a:latin typeface="Alexandria" pitchFamily="2" charset="-78"/>
              <a:cs typeface="Alexandria" pitchFamily="2" charset="-78"/>
            </a:endParaRPr>
          </a:p>
          <a:p>
            <a:pPr marL="0" indent="0" algn="r" defTabSz="914400" rtl="1" eaLnBrk="1" latinLnBrk="0" hangingPunct="1">
              <a:lnSpc>
                <a:spcPct val="200000"/>
              </a:lnSpc>
              <a:spcBef>
                <a:spcPts val="1000"/>
              </a:spcBef>
              <a:buNone/>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4218050633"/>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7" name="Title 26">
            <a:extLst>
              <a:ext uri="{FF2B5EF4-FFF2-40B4-BE49-F238E27FC236}">
                <a16:creationId xmlns:a16="http://schemas.microsoft.com/office/drawing/2014/main" id="{18BF1758-C3E7-E383-ADCD-68F0DC8F19E2}"/>
              </a:ext>
            </a:extLst>
          </p:cNvPr>
          <p:cNvSpPr>
            <a:spLocks noGrp="1"/>
          </p:cNvSpPr>
          <p:nvPr>
            <p:ph type="title"/>
          </p:nvPr>
        </p:nvSpPr>
        <p:spPr>
          <a:xfrm>
            <a:off x="838200" y="725347"/>
            <a:ext cx="10515600" cy="1325563"/>
          </a:xfrm>
        </p:spPr>
        <p:txBody>
          <a:bodyPr>
            <a:normAutofit/>
          </a:bodyPr>
          <a:lstStyle/>
          <a:p>
            <a:pPr algn="r" rtl="1"/>
            <a:r>
              <a:rPr lang="ar-EG" sz="2400" b="1" dirty="0">
                <a:solidFill>
                  <a:srgbClr val="00AEEF"/>
                </a:solidFill>
                <a:latin typeface="Alexandria" pitchFamily="2" charset="-78"/>
                <a:cs typeface="Alexandria" pitchFamily="2" charset="-78"/>
              </a:rPr>
              <a:t>دور العلاقات العامة في بناء وتوصيل المبادرات المجتمعية:</a:t>
            </a:r>
            <a:endParaRPr lang="en-EG" sz="2400" b="1" dirty="0">
              <a:solidFill>
                <a:srgbClr val="00AEEF"/>
              </a:solidFill>
              <a:latin typeface="Alexandria" pitchFamily="2" charset="-78"/>
              <a:cs typeface="Alexandria" pitchFamily="2" charset="-78"/>
            </a:endParaRPr>
          </a:p>
        </p:txBody>
      </p:sp>
      <p:sp>
        <p:nvSpPr>
          <p:cNvPr id="28" name="Content Placeholder 27">
            <a:extLst>
              <a:ext uri="{FF2B5EF4-FFF2-40B4-BE49-F238E27FC236}">
                <a16:creationId xmlns:a16="http://schemas.microsoft.com/office/drawing/2014/main" id="{012A0092-6D42-0AB1-6B05-7284F12874C2}"/>
              </a:ext>
            </a:extLst>
          </p:cNvPr>
          <p:cNvSpPr>
            <a:spLocks noGrp="1"/>
          </p:cNvSpPr>
          <p:nvPr>
            <p:ph idx="1"/>
          </p:nvPr>
        </p:nvSpPr>
        <p:spPr>
          <a:xfrm>
            <a:off x="838200" y="2005736"/>
            <a:ext cx="10515600" cy="4351338"/>
          </a:xfrm>
        </p:spPr>
        <p:txBody>
          <a:bodyPr>
            <a:normAutofit/>
          </a:bodyPr>
          <a:lstStyle/>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العلاقات العامة ليست مجرد "تجميل" للمبادرات الاجتماعية"، بل هي شريك استراتيجي في كل مراحلها ، والتي تتمثل في.</a:t>
            </a:r>
          </a:p>
          <a:p>
            <a:pPr marL="0" indent="0" algn="r">
              <a:lnSpc>
                <a:spcPct val="200000"/>
              </a:lnSpc>
              <a:buNone/>
            </a:pPr>
            <a:r>
              <a:rPr lang="ar-EG" sz="1600" b="1" dirty="0">
                <a:latin typeface="Alexandria" pitchFamily="2" charset="-78"/>
                <a:cs typeface="Alexandria" pitchFamily="2" charset="-78"/>
              </a:rPr>
              <a:t>1. تحديد القضايا ذات الصلة:</a:t>
            </a:r>
            <a:endParaRPr lang="ar-EG" sz="1600" dirty="0">
              <a:latin typeface="Alexandria" pitchFamily="2" charset="-78"/>
              <a:cs typeface="Alexandria" pitchFamily="2" charset="-78"/>
            </a:endParaRPr>
          </a:p>
          <a:p>
            <a:pPr marL="0" indent="0" algn="r">
              <a:lnSpc>
                <a:spcPct val="200000"/>
              </a:lnSpc>
              <a:buNone/>
            </a:pPr>
            <a:r>
              <a:rPr lang="ar-EG" sz="1600" dirty="0">
                <a:latin typeface="Alexandria" pitchFamily="2" charset="-78"/>
                <a:cs typeface="Alexandria" pitchFamily="2" charset="-78"/>
              </a:rPr>
              <a:t>تُساعد العلاقات العامة في تحديد القضايا الاجتماعية والبيئية التي تتوافق مع قيم المنظمة وأهدافها وتُلقى صدى لدى أصحاب المصلحة.</a:t>
            </a:r>
          </a:p>
          <a:p>
            <a:pPr marL="0" indent="0" algn="r">
              <a:lnSpc>
                <a:spcPct val="200000"/>
              </a:lnSpc>
              <a:buNone/>
            </a:pPr>
            <a:r>
              <a:rPr lang="ar-EG" sz="1600" b="1" dirty="0">
                <a:latin typeface="Alexandria" pitchFamily="2" charset="-78"/>
                <a:cs typeface="Alexandria" pitchFamily="2" charset="-78"/>
              </a:rPr>
              <a:t>مثل </a:t>
            </a:r>
            <a:r>
              <a:rPr lang="ar-EG" sz="1600" dirty="0">
                <a:latin typeface="Alexandria" pitchFamily="2" charset="-78"/>
                <a:cs typeface="Alexandria" pitchFamily="2" charset="-78"/>
              </a:rPr>
              <a:t>إجراء أبحاث حول توقعات المجتمع، وتحديد المشكلات الملحة التي يمكن للمنظمة أن تُحدث فيها فرقاً حقيقياً.</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712184668"/>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8" name="Content Placeholder 27">
            <a:extLst>
              <a:ext uri="{FF2B5EF4-FFF2-40B4-BE49-F238E27FC236}">
                <a16:creationId xmlns:a16="http://schemas.microsoft.com/office/drawing/2014/main" id="{012A0092-6D42-0AB1-6B05-7284F12874C2}"/>
              </a:ext>
            </a:extLst>
          </p:cNvPr>
          <p:cNvSpPr>
            <a:spLocks noGrp="1"/>
          </p:cNvSpPr>
          <p:nvPr>
            <p:ph idx="1"/>
          </p:nvPr>
        </p:nvSpPr>
        <p:spPr>
          <a:xfrm>
            <a:off x="838200" y="1316182"/>
            <a:ext cx="10515600" cy="5140036"/>
          </a:xfrm>
        </p:spPr>
        <p:txBody>
          <a:bodyPr>
            <a:normAutofit/>
          </a:bodyPr>
          <a:lstStyle/>
          <a:p>
            <a:pPr marL="0" indent="0" algn="r" rtl="1">
              <a:lnSpc>
                <a:spcPct val="200000"/>
              </a:lnSpc>
              <a:buNone/>
            </a:pPr>
            <a:r>
              <a:rPr lang="ar-EG" sz="1600" b="1" dirty="0">
                <a:latin typeface="Alexandria" pitchFamily="2" charset="-78"/>
                <a:cs typeface="Alexandria" pitchFamily="2" charset="-78"/>
              </a:rPr>
              <a:t>2. تطوير استراتيجيات المبادرات:</a:t>
            </a:r>
            <a:endParaRPr lang="ar-EG"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التعاون مع الأقسام الأخرى (مثل الموارد البشرية، الإنتاج) لتصميم مبادرات </a:t>
            </a:r>
            <a:r>
              <a:rPr lang="ar-SA" sz="1600" dirty="0">
                <a:latin typeface="Alexandria" pitchFamily="2" charset="-78"/>
                <a:cs typeface="Alexandria" pitchFamily="2" charset="-78"/>
              </a:rPr>
              <a:t>مسؤولية اجتماعية</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ليست فقط جيدة للمجتمع، بل أيضاً ذات صلة بالأعمال الأساسية للمنظمة.</a:t>
            </a:r>
          </a:p>
          <a:p>
            <a:pPr marL="0" indent="0" algn="r" rtl="1">
              <a:lnSpc>
                <a:spcPct val="200000"/>
              </a:lnSpc>
              <a:buNone/>
            </a:pPr>
            <a:r>
              <a:rPr lang="ar-EG" sz="1600" b="1" dirty="0">
                <a:latin typeface="Alexandria" pitchFamily="2" charset="-78"/>
                <a:cs typeface="Alexandria" pitchFamily="2" charset="-78"/>
              </a:rPr>
              <a:t>مثل </a:t>
            </a:r>
            <a:r>
              <a:rPr lang="ar-EG" sz="1600" dirty="0">
                <a:latin typeface="Alexandria" pitchFamily="2" charset="-78"/>
                <a:cs typeface="Alexandria" pitchFamily="2" charset="-78"/>
              </a:rPr>
              <a:t>ضمان أن المبادرات ليست مجرد "تبرعات عشوائية" بل جزءاً من استراتيجية أوسع.</a:t>
            </a:r>
          </a:p>
          <a:p>
            <a:pPr marL="0" indent="0" algn="r" rtl="1">
              <a:lnSpc>
                <a:spcPct val="200000"/>
              </a:lnSpc>
              <a:buNone/>
            </a:pP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3. بناء العلاقات مع الشركاء:</a:t>
            </a:r>
            <a:endParaRPr lang="ar-EG"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إقامة شراكات مع المنظمات غير الربحية، الهيئات الحكومية، والجمعيات المحلية التي تُنفذ المبادرات.</a:t>
            </a:r>
          </a:p>
          <a:p>
            <a:pPr marL="0" indent="0" algn="r" rtl="1">
              <a:lnSpc>
                <a:spcPct val="200000"/>
              </a:lnSpc>
              <a:buNone/>
            </a:pPr>
            <a:r>
              <a:rPr lang="ar-EG" sz="1600" b="1" dirty="0">
                <a:latin typeface="Alexandria" pitchFamily="2" charset="-78"/>
                <a:cs typeface="Alexandria" pitchFamily="2" charset="-78"/>
              </a:rPr>
              <a:t>مثل </a:t>
            </a:r>
            <a:r>
              <a:rPr lang="ar-EG" sz="1600" dirty="0">
                <a:latin typeface="Alexandria" pitchFamily="2" charset="-78"/>
                <a:cs typeface="Alexandria" pitchFamily="2" charset="-78"/>
              </a:rPr>
              <a:t>بناء علاقات ثقة تُسهل التعاون الفعال وتُعزز المصداقية.</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672386452"/>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8" name="Content Placeholder 27">
            <a:extLst>
              <a:ext uri="{FF2B5EF4-FFF2-40B4-BE49-F238E27FC236}">
                <a16:creationId xmlns:a16="http://schemas.microsoft.com/office/drawing/2014/main" id="{012A0092-6D42-0AB1-6B05-7284F12874C2}"/>
              </a:ext>
            </a:extLst>
          </p:cNvPr>
          <p:cNvSpPr>
            <a:spLocks noGrp="1"/>
          </p:cNvSpPr>
          <p:nvPr>
            <p:ph idx="1"/>
          </p:nvPr>
        </p:nvSpPr>
        <p:spPr>
          <a:xfrm>
            <a:off x="180431" y="862390"/>
            <a:ext cx="11719469" cy="5778923"/>
          </a:xfrm>
        </p:spPr>
        <p:txBody>
          <a:bodyPr>
            <a:noAutofit/>
          </a:bodyPr>
          <a:lstStyle/>
          <a:p>
            <a:pPr marL="0" indent="0" algn="r" rtl="1">
              <a:lnSpc>
                <a:spcPct val="200000"/>
              </a:lnSpc>
              <a:buNone/>
            </a:pPr>
            <a:r>
              <a:rPr lang="ar-EG" sz="1600" b="1" dirty="0">
                <a:latin typeface="Alexandria" pitchFamily="2" charset="-78"/>
                <a:cs typeface="Alexandria" pitchFamily="2" charset="-78"/>
              </a:rPr>
              <a:t>4. التواصل الداخلي:</a:t>
            </a: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إشراك الموظفين</a:t>
            </a:r>
            <a:r>
              <a:rPr lang="ar-EG" sz="1600" dirty="0">
                <a:latin typeface="Alexandria" pitchFamily="2" charset="-78"/>
                <a:cs typeface="Alexandria" pitchFamily="2" charset="-78"/>
              </a:rPr>
              <a:t>: توعية الموظفين بالمبادرات، تشجيعهم على المشاركة (التطوع)، وجعلهم سفراء للمسؤولية الاجتماعية للمنظمة مثل نشر قصص نجاح داخلية، ورش عمل توعوية، منصات للتطوع.</a:t>
            </a:r>
          </a:p>
          <a:p>
            <a:pPr marL="0" indent="0" algn="r" rtl="1">
              <a:lnSpc>
                <a:spcPct val="200000"/>
              </a:lnSpc>
              <a:buNone/>
            </a:pP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5. التواصل الخارجي (الشفافية والمصداقية):</a:t>
            </a:r>
            <a:endParaRPr lang="ar-EG" sz="1600" dirty="0">
              <a:latin typeface="Alexandria" pitchFamily="2" charset="-78"/>
              <a:cs typeface="Alexandria" pitchFamily="2" charset="-78"/>
            </a:endParaRPr>
          </a:p>
          <a:p>
            <a:pPr algn="r" rtl="1">
              <a:lnSpc>
                <a:spcPct val="200000"/>
              </a:lnSpc>
              <a:buFont typeface="Wingdings" pitchFamily="2" charset="2"/>
              <a:buChar char="ü"/>
            </a:pPr>
            <a:r>
              <a:rPr lang="ar-EG" sz="1600" b="1" dirty="0">
                <a:latin typeface="Alexandria" pitchFamily="2" charset="-78"/>
                <a:cs typeface="Alexandria" pitchFamily="2" charset="-78"/>
              </a:rPr>
              <a:t>صياغة الرسائل:</a:t>
            </a:r>
            <a:r>
              <a:rPr lang="ar-EG" sz="1600" dirty="0">
                <a:latin typeface="Alexandria" pitchFamily="2" charset="-78"/>
                <a:cs typeface="Alexandria" pitchFamily="2" charset="-78"/>
              </a:rPr>
              <a:t> تطوير رسائل واضحة، صادقة، ومقنعة حول المبادرات.</a:t>
            </a:r>
          </a:p>
          <a:p>
            <a:pPr algn="r" rtl="1">
              <a:lnSpc>
                <a:spcPct val="200000"/>
              </a:lnSpc>
              <a:buFont typeface="Wingdings" pitchFamily="2" charset="2"/>
              <a:buChar char="ü"/>
            </a:pPr>
            <a:r>
              <a:rPr lang="ar-EG" sz="1600" b="1" dirty="0">
                <a:latin typeface="Alexandria" pitchFamily="2" charset="-78"/>
                <a:cs typeface="Alexandria" pitchFamily="2" charset="-78"/>
              </a:rPr>
              <a:t>اختيار القنوات:</a:t>
            </a:r>
            <a:r>
              <a:rPr lang="ar-EG" sz="1600" dirty="0">
                <a:latin typeface="Alexandria" pitchFamily="2" charset="-78"/>
                <a:cs typeface="Alexandria" pitchFamily="2" charset="-78"/>
              </a:rPr>
              <a:t> استخدام مزيج من القنوات (البيانات الصحفية، وسائل التواصل الاجتماعي، تقارير الاستدامة، الفعاليات) لتوصيل القصص.</a:t>
            </a:r>
          </a:p>
          <a:p>
            <a:pPr algn="r" rtl="1">
              <a:lnSpc>
                <a:spcPct val="200000"/>
              </a:lnSpc>
              <a:buFont typeface="Wingdings" pitchFamily="2" charset="2"/>
              <a:buChar char="ü"/>
            </a:pPr>
            <a:r>
              <a:rPr lang="ar-EG" sz="1600" b="1" dirty="0">
                <a:latin typeface="Alexandria" pitchFamily="2" charset="-78"/>
                <a:cs typeface="Alexandria" pitchFamily="2" charset="-78"/>
              </a:rPr>
              <a:t>اصدار التقارير والبيانات</a:t>
            </a:r>
            <a:r>
              <a:rPr lang="en-US" sz="1600" b="1" dirty="0">
                <a:latin typeface="Alexandria" pitchFamily="2" charset="-78"/>
                <a:cs typeface="Alexandria" pitchFamily="2" charset="-78"/>
              </a:rPr>
              <a:t>:</a:t>
            </a:r>
            <a:r>
              <a:rPr lang="en-US" sz="1600" dirty="0">
                <a:latin typeface="Alexandria" pitchFamily="2" charset="-78"/>
                <a:cs typeface="Alexandria" pitchFamily="2" charset="-78"/>
              </a:rPr>
              <a:t> </a:t>
            </a:r>
            <a:r>
              <a:rPr lang="ar-SA" sz="1600" dirty="0">
                <a:latin typeface="Alexandria" pitchFamily="2" charset="-78"/>
                <a:cs typeface="Alexandria" pitchFamily="2" charset="-78"/>
              </a:rPr>
              <a:t>و</a:t>
            </a:r>
            <a:r>
              <a:rPr lang="ar-EG" sz="1600" dirty="0">
                <a:latin typeface="Alexandria" pitchFamily="2" charset="-78"/>
                <a:cs typeface="Alexandria" pitchFamily="2" charset="-78"/>
              </a:rPr>
              <a:t>التأكد من أن محتوى الاتصال يعكس واقع المؤسسة ولا يُبالغ في الأثر البيئي أو الاجتماعي.</a:t>
            </a:r>
          </a:p>
          <a:p>
            <a:pPr marL="0" indent="0" algn="r" rtl="1">
              <a:lnSpc>
                <a:spcPct val="200000"/>
              </a:lnSpc>
              <a:buNone/>
            </a:pPr>
            <a:r>
              <a:rPr lang="ar-EG" sz="1600" b="1" dirty="0">
                <a:latin typeface="Alexandria" pitchFamily="2" charset="-78"/>
                <a:cs typeface="Alexandria" pitchFamily="2" charset="-78"/>
              </a:rPr>
              <a:t>   مثل </a:t>
            </a:r>
            <a:r>
              <a:rPr lang="ar-EG" sz="1600" dirty="0">
                <a:latin typeface="Alexandria" pitchFamily="2" charset="-78"/>
                <a:cs typeface="Alexandria" pitchFamily="2" charset="-78"/>
              </a:rPr>
              <a:t>إصدار تقارير سنوية عن الاستدامة تُفصل الإنجازات والتحديات.</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423820860"/>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8" name="Content Placeholder 27">
            <a:extLst>
              <a:ext uri="{FF2B5EF4-FFF2-40B4-BE49-F238E27FC236}">
                <a16:creationId xmlns:a16="http://schemas.microsoft.com/office/drawing/2014/main" id="{012A0092-6D42-0AB1-6B05-7284F12874C2}"/>
              </a:ext>
            </a:extLst>
          </p:cNvPr>
          <p:cNvSpPr>
            <a:spLocks noGrp="1"/>
          </p:cNvSpPr>
          <p:nvPr>
            <p:ph idx="1"/>
          </p:nvPr>
        </p:nvSpPr>
        <p:spPr>
          <a:xfrm>
            <a:off x="838200" y="1399310"/>
            <a:ext cx="10515600" cy="5011188"/>
          </a:xfrm>
        </p:spPr>
        <p:txBody>
          <a:bodyPr>
            <a:normAutofit/>
          </a:bodyPr>
          <a:lstStyle/>
          <a:p>
            <a:pPr marL="0" indent="0" algn="r" rtl="1">
              <a:lnSpc>
                <a:spcPct val="200000"/>
              </a:lnSpc>
              <a:buNone/>
            </a:pPr>
            <a:r>
              <a:rPr lang="ar-EG" sz="1600" b="1" dirty="0">
                <a:latin typeface="Alexandria" pitchFamily="2" charset="-78"/>
                <a:cs typeface="Alexandria" pitchFamily="2" charset="-78"/>
              </a:rPr>
              <a:t>6. إدارة السمعة:</a:t>
            </a:r>
            <a:endParaRPr lang="ar-EG" sz="1600"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مراقبة ردود فعل الجمهور والإعلام تجاه المبادرات.</a:t>
            </a:r>
          </a:p>
          <a:p>
            <a:pPr algn="r" rtl="1">
              <a:lnSpc>
                <a:spcPct val="200000"/>
              </a:lnSpc>
            </a:pPr>
            <a:r>
              <a:rPr lang="ar-EG" sz="1600" dirty="0">
                <a:latin typeface="Alexandria" pitchFamily="2" charset="-78"/>
                <a:cs typeface="Alexandria" pitchFamily="2" charset="-78"/>
              </a:rPr>
              <a:t>معالجة أي تصورات سلبية أو شكوك حول أصالة المبادرات.</a:t>
            </a:r>
          </a:p>
          <a:p>
            <a:pPr marL="0" indent="0" algn="r" rtl="1">
              <a:lnSpc>
                <a:spcPct val="200000"/>
              </a:lnSpc>
              <a:buNone/>
            </a:pP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7. قياس الأثر والإبلاغ عنه:</a:t>
            </a:r>
            <a:endParaRPr lang="ar-EG"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تُساعد العلاقات العامة في قياس الأثر الفعلي للمبادرات المجتمعية (عدد المستفيدين، حجم التغير، الأثر البيئي).</a:t>
            </a:r>
          </a:p>
          <a:p>
            <a:pPr marL="0" indent="0" algn="r" rtl="1">
              <a:lnSpc>
                <a:spcPct val="200000"/>
              </a:lnSpc>
              <a:buNone/>
            </a:pPr>
            <a:r>
              <a:rPr lang="ar-EG" sz="1600" b="1" dirty="0">
                <a:latin typeface="Alexandria" pitchFamily="2" charset="-78"/>
                <a:cs typeface="Alexandria" pitchFamily="2" charset="-78"/>
              </a:rPr>
              <a:t>مثل </a:t>
            </a:r>
            <a:r>
              <a:rPr lang="ar-EG" sz="1600" dirty="0">
                <a:latin typeface="Alexandria" pitchFamily="2" charset="-78"/>
                <a:cs typeface="Alexandria" pitchFamily="2" charset="-78"/>
              </a:rPr>
              <a:t>استخدام مؤشرات الأداء الرئيسية لتقييم فعالية المبادرات، وتقديم تقارير شفافة عن هذه النتائج.</a:t>
            </a:r>
          </a:p>
          <a:p>
            <a:pPr marL="0" indent="0" algn="r" rtl="1">
              <a:lnSpc>
                <a:spcPct val="200000"/>
              </a:lnSpc>
              <a:buNone/>
            </a:pPr>
            <a:endParaRPr lang="ar-EG"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769094832"/>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8" name="Content Placeholder 27">
            <a:extLst>
              <a:ext uri="{FF2B5EF4-FFF2-40B4-BE49-F238E27FC236}">
                <a16:creationId xmlns:a16="http://schemas.microsoft.com/office/drawing/2014/main" id="{012A0092-6D42-0AB1-6B05-7284F12874C2}"/>
              </a:ext>
            </a:extLst>
          </p:cNvPr>
          <p:cNvSpPr>
            <a:spLocks noGrp="1"/>
          </p:cNvSpPr>
          <p:nvPr>
            <p:ph idx="1"/>
          </p:nvPr>
        </p:nvSpPr>
        <p:spPr/>
        <p:txBody>
          <a:bodyPr>
            <a:normAutofit/>
          </a:bodyPr>
          <a:lstStyle/>
          <a:p>
            <a:pPr marL="0" indent="0" algn="r" rtl="1">
              <a:lnSpc>
                <a:spcPct val="200000"/>
              </a:lnSpc>
              <a:buNone/>
            </a:pPr>
            <a:r>
              <a:rPr lang="ar-EG" sz="1600" b="1" dirty="0">
                <a:latin typeface="Alexandria" pitchFamily="2" charset="-78"/>
                <a:cs typeface="Alexandria" pitchFamily="2" charset="-78"/>
              </a:rPr>
              <a:t>8. الاحتفال بالنجاحات:</a:t>
            </a:r>
            <a:endParaRPr lang="ar-EG"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الاحتفال بالإنجازات مع أصحاب المصلحة الداخليين والخارجيين لتعزيز الروح المعنوية وتحسين السمعة.</a:t>
            </a:r>
          </a:p>
          <a:p>
            <a:pPr marL="0" indent="0" algn="r" rtl="1">
              <a:lnSpc>
                <a:spcPct val="200000"/>
              </a:lnSpc>
              <a:buNone/>
            </a:pPr>
            <a:r>
              <a:rPr lang="ar-EG" sz="1600" b="1" dirty="0">
                <a:latin typeface="Alexandria" pitchFamily="2" charset="-78"/>
                <a:cs typeface="Alexandria" pitchFamily="2" charset="-78"/>
              </a:rPr>
              <a:t>مثل </a:t>
            </a:r>
            <a:r>
              <a:rPr lang="ar-EG" sz="1600" dirty="0">
                <a:latin typeface="Alexandria" pitchFamily="2" charset="-78"/>
                <a:cs typeface="Alexandria" pitchFamily="2" charset="-78"/>
              </a:rPr>
              <a:t>إقامة فعاليات تقدير، نشر قصص نجاح، استخدام شهادات من المستفيدين.</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739707011"/>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7" name="Title 26">
            <a:extLst>
              <a:ext uri="{FF2B5EF4-FFF2-40B4-BE49-F238E27FC236}">
                <a16:creationId xmlns:a16="http://schemas.microsoft.com/office/drawing/2014/main" id="{18BF1758-C3E7-E383-ADCD-68F0DC8F19E2}"/>
              </a:ext>
            </a:extLst>
          </p:cNvPr>
          <p:cNvSpPr>
            <a:spLocks noGrp="1"/>
          </p:cNvSpPr>
          <p:nvPr>
            <p:ph type="title"/>
          </p:nvPr>
        </p:nvSpPr>
        <p:spPr/>
        <p:txBody>
          <a:bodyPr>
            <a:normAutofit/>
          </a:bodyPr>
          <a:lstStyle/>
          <a:p>
            <a:pPr algn="r" rtl="1"/>
            <a:r>
              <a:rPr lang="ar-SA" sz="2400" b="1" dirty="0">
                <a:solidFill>
                  <a:srgbClr val="00AEEF"/>
                </a:solidFill>
                <a:latin typeface="Alexandria" pitchFamily="2" charset="-78"/>
                <a:cs typeface="Alexandria" pitchFamily="2" charset="-78"/>
              </a:rPr>
              <a:t>مثال تطبيقي:</a:t>
            </a:r>
            <a:endParaRPr lang="en-EG" sz="2400" b="1" dirty="0">
              <a:solidFill>
                <a:srgbClr val="00AEEF"/>
              </a:solidFill>
              <a:latin typeface="Alexandria" pitchFamily="2" charset="-78"/>
              <a:cs typeface="Alexandria" pitchFamily="2" charset="-78"/>
            </a:endParaRPr>
          </a:p>
        </p:txBody>
      </p:sp>
      <p:sp>
        <p:nvSpPr>
          <p:cNvPr id="28" name="Content Placeholder 27">
            <a:extLst>
              <a:ext uri="{FF2B5EF4-FFF2-40B4-BE49-F238E27FC236}">
                <a16:creationId xmlns:a16="http://schemas.microsoft.com/office/drawing/2014/main" id="{012A0092-6D42-0AB1-6B05-7284F12874C2}"/>
              </a:ext>
            </a:extLst>
          </p:cNvPr>
          <p:cNvSpPr>
            <a:spLocks noGrp="1"/>
          </p:cNvSpPr>
          <p:nvPr>
            <p:ph idx="1"/>
          </p:nvPr>
        </p:nvSpPr>
        <p:spPr>
          <a:xfrm>
            <a:off x="360218" y="1487187"/>
            <a:ext cx="11539682" cy="5005688"/>
          </a:xfrm>
        </p:spPr>
        <p:txBody>
          <a:bodyPr>
            <a:noAutofit/>
          </a:bodyPr>
          <a:lstStyle/>
          <a:p>
            <a:pPr marL="0" indent="0" algn="r" rtl="1">
              <a:lnSpc>
                <a:spcPct val="200000"/>
              </a:lnSpc>
              <a:buNone/>
            </a:pPr>
            <a:r>
              <a:rPr lang="ar-EG" sz="1400" b="1" dirty="0">
                <a:latin typeface="Alexandria" pitchFamily="2" charset="-78"/>
                <a:cs typeface="Alexandria" pitchFamily="2" charset="-78"/>
              </a:rPr>
              <a:t>مبادرة</a:t>
            </a:r>
            <a:r>
              <a:rPr lang="en-US" sz="1400" b="1" dirty="0">
                <a:latin typeface="Alexandria" pitchFamily="2" charset="-78"/>
                <a:cs typeface="Alexandria" pitchFamily="2" charset="-78"/>
              </a:rPr>
              <a:t>IBM </a:t>
            </a:r>
            <a:r>
              <a:rPr lang="ar-EG" sz="1400" b="1" dirty="0">
                <a:latin typeface="Alexandria" pitchFamily="2" charset="-78"/>
                <a:cs typeface="Alexandria" pitchFamily="2" charset="-78"/>
              </a:rPr>
              <a:t> (</a:t>
            </a:r>
            <a:r>
              <a:rPr lang="en-US" sz="1400" b="1" dirty="0">
                <a:latin typeface="Alexandria" pitchFamily="2" charset="-78"/>
                <a:cs typeface="Alexandria" pitchFamily="2" charset="-78"/>
              </a:rPr>
              <a:t>Corporate Service Corps</a:t>
            </a:r>
            <a:r>
              <a:rPr lang="ar-SA" sz="1400" b="1" dirty="0">
                <a:latin typeface="Alexandria" pitchFamily="2" charset="-78"/>
                <a:cs typeface="Alexandria" pitchFamily="2" charset="-78"/>
              </a:rPr>
              <a:t>) </a:t>
            </a:r>
            <a:r>
              <a:rPr lang="en-US" sz="1400" b="1" dirty="0">
                <a:latin typeface="Alexandria" pitchFamily="2" charset="-78"/>
                <a:cs typeface="Alexandria" pitchFamily="2" charset="-78"/>
              </a:rPr>
              <a:t>:</a:t>
            </a:r>
            <a:r>
              <a:rPr lang="ar-SA" sz="1400" b="1" dirty="0">
                <a:latin typeface="Alexandria" pitchFamily="2" charset="-78"/>
                <a:cs typeface="Alexandria" pitchFamily="2" charset="-78"/>
              </a:rPr>
              <a:t> </a:t>
            </a:r>
            <a:endParaRPr lang="en-US" sz="1400" dirty="0">
              <a:latin typeface="Alexandria" pitchFamily="2" charset="-78"/>
              <a:cs typeface="Alexandria" pitchFamily="2" charset="-78"/>
            </a:endParaRPr>
          </a:p>
          <a:p>
            <a:pPr marL="457200" lvl="1" indent="0" algn="r" rtl="1">
              <a:lnSpc>
                <a:spcPct val="200000"/>
              </a:lnSpc>
              <a:buNone/>
            </a:pPr>
            <a:r>
              <a:rPr lang="ar-EG" sz="1400" b="1" dirty="0">
                <a:latin typeface="Alexandria" pitchFamily="2" charset="-78"/>
                <a:cs typeface="Alexandria" pitchFamily="2" charset="-78"/>
              </a:rPr>
              <a:t>المبادرة:</a:t>
            </a:r>
            <a:r>
              <a:rPr lang="ar-EG" sz="1400" dirty="0">
                <a:latin typeface="Alexandria" pitchFamily="2" charset="-78"/>
                <a:cs typeface="Alexandria" pitchFamily="2" charset="-78"/>
              </a:rPr>
              <a:t> تُرسل </a:t>
            </a:r>
            <a:r>
              <a:rPr lang="en-US" sz="1400" dirty="0">
                <a:latin typeface="Alexandria" pitchFamily="2" charset="-78"/>
                <a:cs typeface="Alexandria" pitchFamily="2" charset="-78"/>
              </a:rPr>
              <a:t>IBM </a:t>
            </a:r>
            <a:r>
              <a:rPr lang="ar-EG" sz="1400" dirty="0">
                <a:latin typeface="Alexandria" pitchFamily="2" charset="-78"/>
                <a:cs typeface="Alexandria" pitchFamily="2" charset="-78"/>
              </a:rPr>
              <a:t>فرقاً من موظفيها إلى الأسواق الناشئة لتقديم استشارات تقنية مجانية للمنظمات غير الربحية والحكومات المحلية.</a:t>
            </a:r>
          </a:p>
          <a:p>
            <a:pPr marL="457200" lvl="1" indent="0" algn="r" rtl="1">
              <a:lnSpc>
                <a:spcPct val="200000"/>
              </a:lnSpc>
              <a:buNone/>
            </a:pPr>
            <a:endParaRPr lang="ar-EG" sz="1400" b="1" dirty="0">
              <a:latin typeface="Alexandria" pitchFamily="2" charset="-78"/>
              <a:cs typeface="Alexandria" pitchFamily="2" charset="-78"/>
            </a:endParaRPr>
          </a:p>
          <a:p>
            <a:pPr marL="457200" lvl="1" indent="0" algn="r" rtl="1">
              <a:lnSpc>
                <a:spcPct val="200000"/>
              </a:lnSpc>
              <a:buNone/>
            </a:pPr>
            <a:r>
              <a:rPr lang="ar-EG" sz="1400" b="1" dirty="0">
                <a:latin typeface="Alexandria" pitchFamily="2" charset="-78"/>
                <a:cs typeface="Alexandria" pitchFamily="2" charset="-78"/>
              </a:rPr>
              <a:t>دور العلاقات العامة:</a:t>
            </a:r>
            <a:endParaRPr lang="ar-EG" sz="1400" dirty="0">
              <a:latin typeface="Alexandria" pitchFamily="2" charset="-78"/>
              <a:cs typeface="Alexandria" pitchFamily="2" charset="-78"/>
            </a:endParaRPr>
          </a:p>
          <a:p>
            <a:pPr lvl="2" algn="r" rtl="1">
              <a:lnSpc>
                <a:spcPct val="200000"/>
              </a:lnSpc>
            </a:pPr>
            <a:r>
              <a:rPr lang="ar-EG" sz="1400" dirty="0">
                <a:latin typeface="Alexandria" pitchFamily="2" charset="-78"/>
                <a:cs typeface="Alexandria" pitchFamily="2" charset="-78"/>
              </a:rPr>
              <a:t>نشر البيانات الصحفية عن كل فريق يتم إرساله والمشاريع التي يُنجزها.</a:t>
            </a:r>
          </a:p>
          <a:p>
            <a:pPr lvl="2" algn="r" rtl="1">
              <a:lnSpc>
                <a:spcPct val="200000"/>
              </a:lnSpc>
            </a:pPr>
            <a:r>
              <a:rPr lang="ar-EG" sz="1400" dirty="0">
                <a:latin typeface="Alexandria" pitchFamily="2" charset="-78"/>
                <a:cs typeface="Alexandria" pitchFamily="2" charset="-78"/>
              </a:rPr>
              <a:t>إنشاء محتوى غني (مقاطع فيديو، مدونات، صور) يُوثق تجارب الموظفين والأثر الذي يُحدثونه.</a:t>
            </a:r>
          </a:p>
          <a:p>
            <a:pPr lvl="2" algn="r" rtl="1">
              <a:lnSpc>
                <a:spcPct val="200000"/>
              </a:lnSpc>
            </a:pPr>
            <a:r>
              <a:rPr lang="ar-EG" sz="1400" dirty="0">
                <a:latin typeface="Alexandria" pitchFamily="2" charset="-78"/>
                <a:cs typeface="Alexandria" pitchFamily="2" charset="-78"/>
              </a:rPr>
              <a:t>تشجيع الموظفين على مشاركة تجاربهم على منصاتهم الاجتماعية.</a:t>
            </a:r>
          </a:p>
          <a:p>
            <a:pPr lvl="2" algn="r" rtl="1">
              <a:lnSpc>
                <a:spcPct val="200000"/>
              </a:lnSpc>
            </a:pPr>
            <a:r>
              <a:rPr lang="ar-EG" sz="1400" dirty="0">
                <a:latin typeface="Alexandria" pitchFamily="2" charset="-78"/>
                <a:cs typeface="Alexandria" pitchFamily="2" charset="-78"/>
              </a:rPr>
              <a:t>التركيز على القيمة التي تُقدمها </a:t>
            </a:r>
            <a:r>
              <a:rPr lang="en-US" sz="1400" dirty="0">
                <a:latin typeface="Alexandria" pitchFamily="2" charset="-78"/>
                <a:cs typeface="Alexandria" pitchFamily="2" charset="-78"/>
              </a:rPr>
              <a:t>IBM </a:t>
            </a:r>
            <a:r>
              <a:rPr lang="ar-EG" sz="1400" dirty="0">
                <a:latin typeface="Alexandria" pitchFamily="2" charset="-78"/>
                <a:cs typeface="Alexandria" pitchFamily="2" charset="-78"/>
              </a:rPr>
              <a:t>للمجتمعات، وليس فقط التكنولوجيا.</a:t>
            </a:r>
          </a:p>
          <a:p>
            <a:pPr marL="457200" lvl="1" indent="0" algn="r" rtl="1">
              <a:lnSpc>
                <a:spcPct val="200000"/>
              </a:lnSpc>
              <a:buNone/>
            </a:pPr>
            <a:r>
              <a:rPr lang="ar-EG" sz="1400" b="1" dirty="0">
                <a:latin typeface="Alexandria" pitchFamily="2" charset="-78"/>
                <a:cs typeface="Alexandria" pitchFamily="2" charset="-78"/>
              </a:rPr>
              <a:t>النتيجة:</a:t>
            </a:r>
            <a:r>
              <a:rPr lang="ar-EG" sz="1400" dirty="0">
                <a:latin typeface="Alexandria" pitchFamily="2" charset="-78"/>
                <a:cs typeface="Alexandria" pitchFamily="2" charset="-78"/>
              </a:rPr>
              <a:t> تُعزز سمعة </a:t>
            </a:r>
            <a:r>
              <a:rPr lang="en-US" sz="1400" dirty="0">
                <a:latin typeface="Alexandria" pitchFamily="2" charset="-78"/>
                <a:cs typeface="Alexandria" pitchFamily="2" charset="-78"/>
              </a:rPr>
              <a:t>IBM </a:t>
            </a:r>
            <a:r>
              <a:rPr lang="ar-EG" sz="1400" dirty="0">
                <a:latin typeface="Alexandria" pitchFamily="2" charset="-78"/>
                <a:cs typeface="Alexandria" pitchFamily="2" charset="-78"/>
              </a:rPr>
              <a:t>كشركة رائدة في الابتكار والتنمية، وتُجذب المواهب التي تُقدر القيم الاجتماعية، وتُبني علاقات قوية في الأسواق الجديدة.</a:t>
            </a:r>
          </a:p>
          <a:p>
            <a:pPr marL="0" indent="0" algn="r" defTabSz="914400" rtl="1" eaLnBrk="1" latinLnBrk="0" hangingPunct="1">
              <a:lnSpc>
                <a:spcPct val="200000"/>
              </a:lnSpc>
              <a:spcBef>
                <a:spcPts val="1000"/>
              </a:spcBef>
              <a:buNone/>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4002859080"/>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7" name="Title 26">
            <a:extLst>
              <a:ext uri="{FF2B5EF4-FFF2-40B4-BE49-F238E27FC236}">
                <a16:creationId xmlns:a16="http://schemas.microsoft.com/office/drawing/2014/main" id="{18BF1758-C3E7-E383-ADCD-68F0DC8F19E2}"/>
              </a:ext>
            </a:extLst>
          </p:cNvPr>
          <p:cNvSpPr>
            <a:spLocks noGrp="1"/>
          </p:cNvSpPr>
          <p:nvPr>
            <p:ph type="title"/>
          </p:nvPr>
        </p:nvSpPr>
        <p:spPr>
          <a:xfrm>
            <a:off x="838200" y="614345"/>
            <a:ext cx="10515600" cy="1076343"/>
          </a:xfrm>
        </p:spPr>
        <p:txBody>
          <a:bodyPr>
            <a:normAutofit/>
          </a:bodyPr>
          <a:lstStyle/>
          <a:p>
            <a:pPr algn="r" rtl="1"/>
            <a:r>
              <a:rPr lang="ar-SA" sz="2400" b="1" dirty="0">
                <a:solidFill>
                  <a:srgbClr val="00AEEF"/>
                </a:solidFill>
                <a:latin typeface="Alexandria" pitchFamily="2" charset="-78"/>
                <a:cs typeface="Alexandria" pitchFamily="2" charset="-78"/>
              </a:rPr>
              <a:t>أهمية تبني المؤسسات </a:t>
            </a:r>
            <a:r>
              <a:rPr lang="ar-EG" sz="2400" b="1" dirty="0">
                <a:solidFill>
                  <a:srgbClr val="00AEEF"/>
                </a:solidFill>
                <a:latin typeface="Alexandria" pitchFamily="2" charset="-78"/>
                <a:cs typeface="Alexandria" pitchFamily="2" charset="-78"/>
              </a:rPr>
              <a:t>للمبادرات المجتمعية:</a:t>
            </a:r>
            <a:endParaRPr lang="en-EG" sz="2400" b="1" dirty="0">
              <a:solidFill>
                <a:srgbClr val="00AEEF"/>
              </a:solidFill>
              <a:latin typeface="Alexandria" pitchFamily="2" charset="-78"/>
              <a:cs typeface="Alexandria" pitchFamily="2" charset="-78"/>
            </a:endParaRPr>
          </a:p>
        </p:txBody>
      </p:sp>
      <p:graphicFrame>
        <p:nvGraphicFramePr>
          <p:cNvPr id="2" name="Content Placeholder 1">
            <a:extLst>
              <a:ext uri="{FF2B5EF4-FFF2-40B4-BE49-F238E27FC236}">
                <a16:creationId xmlns:a16="http://schemas.microsoft.com/office/drawing/2014/main" id="{1293C8DB-5C1A-8AC5-89FA-AF2A52A22583}"/>
              </a:ext>
            </a:extLst>
          </p:cNvPr>
          <p:cNvGraphicFramePr>
            <a:graphicFrameLocks noGrp="1"/>
          </p:cNvGraphicFramePr>
          <p:nvPr>
            <p:ph idx="1"/>
            <p:extLst>
              <p:ext uri="{D42A27DB-BD31-4B8C-83A1-F6EECF244321}">
                <p14:modId xmlns:p14="http://schemas.microsoft.com/office/powerpoint/2010/main" val="267637922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35519061"/>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Content Placeholder 1">
            <a:extLst>
              <a:ext uri="{FF2B5EF4-FFF2-40B4-BE49-F238E27FC236}">
                <a16:creationId xmlns:a16="http://schemas.microsoft.com/office/drawing/2014/main" id="{AE43F8C2-DD9F-83F7-E570-A2D20AC5AF48}"/>
              </a:ext>
            </a:extLst>
          </p:cNvPr>
          <p:cNvGraphicFramePr>
            <a:graphicFrameLocks noGrp="1"/>
          </p:cNvGraphicFramePr>
          <p:nvPr>
            <p:ph idx="1"/>
            <p:extLst>
              <p:ext uri="{D42A27DB-BD31-4B8C-83A1-F6EECF244321}">
                <p14:modId xmlns:p14="http://schemas.microsoft.com/office/powerpoint/2010/main" val="2142219297"/>
              </p:ext>
            </p:extLst>
          </p:nvPr>
        </p:nvGraphicFramePr>
        <p:xfrm>
          <a:off x="332509" y="1825624"/>
          <a:ext cx="11567391" cy="47529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45764899"/>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7" name="Title 26">
            <a:extLst>
              <a:ext uri="{FF2B5EF4-FFF2-40B4-BE49-F238E27FC236}">
                <a16:creationId xmlns:a16="http://schemas.microsoft.com/office/drawing/2014/main" id="{18BF1758-C3E7-E383-ADCD-68F0DC8F19E2}"/>
              </a:ext>
            </a:extLst>
          </p:cNvPr>
          <p:cNvSpPr>
            <a:spLocks noGrp="1"/>
          </p:cNvSpPr>
          <p:nvPr>
            <p:ph type="title"/>
          </p:nvPr>
        </p:nvSpPr>
        <p:spPr/>
        <p:txBody>
          <a:bodyPr>
            <a:normAutofit/>
          </a:bodyPr>
          <a:lstStyle/>
          <a:p>
            <a:pPr algn="r" rtl="1"/>
            <a:r>
              <a:rPr lang="ar-EG" sz="2400" b="1" dirty="0">
                <a:solidFill>
                  <a:srgbClr val="00AEEF"/>
                </a:solidFill>
                <a:latin typeface="Alexandria" pitchFamily="2" charset="-78"/>
                <a:cs typeface="Alexandria" pitchFamily="2" charset="-78"/>
              </a:rPr>
              <a:t>التحديات في تطبيق المسؤولية الاجتماعية</a:t>
            </a:r>
            <a:endParaRPr lang="en-EG" sz="2400" b="1" dirty="0">
              <a:solidFill>
                <a:srgbClr val="00AEEF"/>
              </a:solidFill>
              <a:latin typeface="Alexandria" pitchFamily="2" charset="-78"/>
              <a:cs typeface="Alexandria" pitchFamily="2" charset="-78"/>
            </a:endParaRPr>
          </a:p>
        </p:txBody>
      </p:sp>
      <p:graphicFrame>
        <p:nvGraphicFramePr>
          <p:cNvPr id="2" name="Content Placeholder 1">
            <a:extLst>
              <a:ext uri="{FF2B5EF4-FFF2-40B4-BE49-F238E27FC236}">
                <a16:creationId xmlns:a16="http://schemas.microsoft.com/office/drawing/2014/main" id="{21C06547-6ED3-DEBC-DC44-C6F746DB5FAD}"/>
              </a:ext>
            </a:extLst>
          </p:cNvPr>
          <p:cNvGraphicFramePr>
            <a:graphicFrameLocks noGrp="1"/>
          </p:cNvGraphicFramePr>
          <p:nvPr>
            <p:ph idx="1"/>
            <p:extLst>
              <p:ext uri="{D42A27DB-BD31-4B8C-83A1-F6EECF244321}">
                <p14:modId xmlns:p14="http://schemas.microsoft.com/office/powerpoint/2010/main" val="384379259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50746289"/>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Content Placeholder 1">
            <a:extLst>
              <a:ext uri="{FF2B5EF4-FFF2-40B4-BE49-F238E27FC236}">
                <a16:creationId xmlns:a16="http://schemas.microsoft.com/office/drawing/2014/main" id="{8E283927-1BCF-B65F-97E8-2179EF879577}"/>
              </a:ext>
            </a:extLst>
          </p:cNvPr>
          <p:cNvGraphicFramePr>
            <a:graphicFrameLocks noGrp="1"/>
          </p:cNvGraphicFramePr>
          <p:nvPr>
            <p:ph idx="1"/>
            <p:extLst>
              <p:ext uri="{D42A27DB-BD31-4B8C-83A1-F6EECF244321}">
                <p14:modId xmlns:p14="http://schemas.microsoft.com/office/powerpoint/2010/main" val="259549077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63928669"/>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7" name="Title 26">
            <a:extLst>
              <a:ext uri="{FF2B5EF4-FFF2-40B4-BE49-F238E27FC236}">
                <a16:creationId xmlns:a16="http://schemas.microsoft.com/office/drawing/2014/main" id="{18BF1758-C3E7-E383-ADCD-68F0DC8F19E2}"/>
              </a:ext>
            </a:extLst>
          </p:cNvPr>
          <p:cNvSpPr>
            <a:spLocks noGrp="1"/>
          </p:cNvSpPr>
          <p:nvPr>
            <p:ph type="title"/>
          </p:nvPr>
        </p:nvSpPr>
        <p:spPr>
          <a:xfrm>
            <a:off x="838200" y="933167"/>
            <a:ext cx="10515600" cy="1325563"/>
          </a:xfrm>
        </p:spPr>
        <p:txBody>
          <a:bodyPr>
            <a:normAutofit/>
          </a:bodyPr>
          <a:lstStyle/>
          <a:p>
            <a:pPr algn="r" rtl="1"/>
            <a:r>
              <a:rPr lang="ar-EG" sz="2400" b="1" dirty="0">
                <a:solidFill>
                  <a:srgbClr val="00AEEF"/>
                </a:solidFill>
                <a:latin typeface="Alexandria" pitchFamily="2" charset="-78"/>
                <a:cs typeface="Alexandria" pitchFamily="2" charset="-78"/>
              </a:rPr>
              <a:t>كيفية دمج المسؤولية الاجتماعية في صميم العمليات:</a:t>
            </a:r>
            <a:endParaRPr lang="en-EG" sz="2400" b="1" dirty="0">
              <a:solidFill>
                <a:srgbClr val="00AEEF"/>
              </a:solidFill>
              <a:latin typeface="Alexandria" pitchFamily="2" charset="-78"/>
              <a:cs typeface="Alexandria" pitchFamily="2" charset="-78"/>
            </a:endParaRPr>
          </a:p>
        </p:txBody>
      </p:sp>
      <p:sp>
        <p:nvSpPr>
          <p:cNvPr id="28" name="Content Placeholder 27">
            <a:extLst>
              <a:ext uri="{FF2B5EF4-FFF2-40B4-BE49-F238E27FC236}">
                <a16:creationId xmlns:a16="http://schemas.microsoft.com/office/drawing/2014/main" id="{012A0092-6D42-0AB1-6B05-7284F12874C2}"/>
              </a:ext>
            </a:extLst>
          </p:cNvPr>
          <p:cNvSpPr>
            <a:spLocks noGrp="1"/>
          </p:cNvSpPr>
          <p:nvPr>
            <p:ph idx="1"/>
          </p:nvPr>
        </p:nvSpPr>
        <p:spPr>
          <a:xfrm>
            <a:off x="838200" y="2275185"/>
            <a:ext cx="10515600" cy="3086529"/>
          </a:xfrm>
        </p:spPr>
        <p:txBody>
          <a:bodyPr>
            <a:normAutofit/>
          </a:bodyPr>
          <a:lstStyle/>
          <a:p>
            <a:pPr marL="0" indent="0" algn="r" rtl="1">
              <a:lnSpc>
                <a:spcPct val="200000"/>
              </a:lnSpc>
              <a:buNone/>
            </a:pPr>
            <a:r>
              <a:rPr lang="ar-EG" sz="1600" b="1" dirty="0">
                <a:latin typeface="Alexandria" pitchFamily="2" charset="-78"/>
                <a:cs typeface="Alexandria" pitchFamily="2" charset="-78"/>
              </a:rPr>
              <a:t>1. من خلال التكامل الاستراتيجي:</a:t>
            </a:r>
            <a:r>
              <a:rPr lang="ar-EG" sz="1600" dirty="0">
                <a:latin typeface="Alexandria" pitchFamily="2" charset="-78"/>
                <a:cs typeface="Alexandria" pitchFamily="2" charset="-78"/>
              </a:rPr>
              <a:t> لم تُعد </a:t>
            </a:r>
            <a:r>
              <a:rPr lang="ar-SA" sz="1600" dirty="0">
                <a:latin typeface="Alexandria" pitchFamily="2" charset="-78"/>
                <a:cs typeface="Alexandria" pitchFamily="2" charset="-78"/>
              </a:rPr>
              <a:t>المسؤولية الاجتماعية</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مجرد إضافة، بل جزء لا يتجزأ من استراتيجية العمل الأساسية.</a:t>
            </a:r>
          </a:p>
          <a:p>
            <a:pPr marL="0" indent="0" algn="r" rtl="1">
              <a:lnSpc>
                <a:spcPct val="200000"/>
              </a:lnSpc>
              <a:buNone/>
            </a:pPr>
            <a:r>
              <a:rPr lang="ar-EG" sz="1600" b="1" dirty="0">
                <a:latin typeface="Alexandria" pitchFamily="2" charset="-78"/>
                <a:cs typeface="Alexandria" pitchFamily="2" charset="-78"/>
              </a:rPr>
              <a:t>2. تحقيق الشفافية والمساءلة:</a:t>
            </a:r>
            <a:r>
              <a:rPr lang="ar-EG" sz="1600" dirty="0">
                <a:latin typeface="Alexandria" pitchFamily="2" charset="-78"/>
                <a:cs typeface="Alexandria" pitchFamily="2" charset="-78"/>
              </a:rPr>
              <a:t> زيادة الطلب على الشفافية في الإبلاغ عن الأداء الاجتماعي والبيئي.</a:t>
            </a:r>
          </a:p>
          <a:p>
            <a:pPr marL="0" indent="0" algn="r" rtl="1">
              <a:lnSpc>
                <a:spcPct val="200000"/>
              </a:lnSpc>
              <a:buNone/>
            </a:pPr>
            <a:r>
              <a:rPr lang="ar-EG" sz="1600" b="1" dirty="0">
                <a:latin typeface="Alexandria" pitchFamily="2" charset="-78"/>
                <a:cs typeface="Alexandria" pitchFamily="2" charset="-78"/>
              </a:rPr>
              <a:t>3. تحقيق الابتكار الاجتماعي:</a:t>
            </a:r>
            <a:r>
              <a:rPr lang="ar-EG" sz="1600" dirty="0">
                <a:latin typeface="Alexandria" pitchFamily="2" charset="-78"/>
                <a:cs typeface="Alexandria" pitchFamily="2" charset="-78"/>
              </a:rPr>
              <a:t> تركيز الشركات على حل المشكلات الاجتماعية كفرصة للابتكار والتنمية التجارية.</a:t>
            </a:r>
          </a:p>
        </p:txBody>
      </p:sp>
    </p:spTree>
    <p:extLst>
      <p:ext uri="{BB962C8B-B14F-4D97-AF65-F5344CB8AC3E}">
        <p14:creationId xmlns:p14="http://schemas.microsoft.com/office/powerpoint/2010/main" val="2644339729"/>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8" name="Content Placeholder 27">
            <a:extLst>
              <a:ext uri="{FF2B5EF4-FFF2-40B4-BE49-F238E27FC236}">
                <a16:creationId xmlns:a16="http://schemas.microsoft.com/office/drawing/2014/main" id="{012A0092-6D42-0AB1-6B05-7284F12874C2}"/>
              </a:ext>
            </a:extLst>
          </p:cNvPr>
          <p:cNvSpPr>
            <a:spLocks noGrp="1"/>
          </p:cNvSpPr>
          <p:nvPr>
            <p:ph idx="1"/>
          </p:nvPr>
        </p:nvSpPr>
        <p:spPr/>
        <p:txBody>
          <a:bodyPr>
            <a:normAutofit/>
          </a:bodyPr>
          <a:lstStyle/>
          <a:p>
            <a:pPr marL="0" indent="0" algn="r" rtl="1">
              <a:lnSpc>
                <a:spcPct val="200000"/>
              </a:lnSpc>
              <a:buNone/>
            </a:pPr>
            <a:r>
              <a:rPr lang="ar-EG" sz="1600" b="1" dirty="0">
                <a:latin typeface="Alexandria" pitchFamily="2" charset="-78"/>
                <a:cs typeface="Alexandria" pitchFamily="2" charset="-78"/>
              </a:rPr>
              <a:t>4. شراكات متعددة الأطراف:</a:t>
            </a:r>
            <a:r>
              <a:rPr lang="ar-EG" sz="1600" dirty="0">
                <a:latin typeface="Alexandria" pitchFamily="2" charset="-78"/>
                <a:cs typeface="Alexandria" pitchFamily="2" charset="-78"/>
              </a:rPr>
              <a:t> تعاون متزايد بين الشركات، الحكومات، والمنظمات غير الربحية لمواجهة التحديات العالمية.</a:t>
            </a:r>
          </a:p>
          <a:p>
            <a:pPr marL="0" indent="0" algn="r" rtl="1">
              <a:lnSpc>
                <a:spcPct val="200000"/>
              </a:lnSpc>
              <a:buNone/>
            </a:pPr>
            <a:r>
              <a:rPr lang="ar-EG" sz="1600" b="1" dirty="0">
                <a:latin typeface="Alexandria" pitchFamily="2" charset="-78"/>
                <a:cs typeface="Alexandria" pitchFamily="2" charset="-78"/>
              </a:rPr>
              <a:t>5. الاستثمار المؤثر</a:t>
            </a:r>
            <a:r>
              <a:rPr lang="en-US" sz="1600" b="1" dirty="0">
                <a:latin typeface="Alexandria" pitchFamily="2" charset="-78"/>
                <a:cs typeface="Alexandria" pitchFamily="2" charset="-78"/>
              </a:rPr>
              <a:t>:</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تزايد الاستثمار في الشركات التي تُحدث تأثيراً اجتماعياً وبيئياً إيجابياً.</a:t>
            </a:r>
          </a:p>
          <a:p>
            <a:pPr marL="0" indent="0" algn="r" rtl="1">
              <a:lnSpc>
                <a:spcPct val="200000"/>
              </a:lnSpc>
              <a:buNone/>
            </a:pPr>
            <a:r>
              <a:rPr lang="ar-EG" sz="1600" b="1" dirty="0">
                <a:latin typeface="Alexandria" pitchFamily="2" charset="-78"/>
                <a:cs typeface="Alexandria" pitchFamily="2" charset="-78"/>
              </a:rPr>
              <a:t>6. دور التكنولوجيا:</a:t>
            </a:r>
            <a:r>
              <a:rPr lang="ar-EG" sz="1600" dirty="0">
                <a:latin typeface="Alexandria" pitchFamily="2" charset="-78"/>
                <a:cs typeface="Alexandria" pitchFamily="2" charset="-78"/>
              </a:rPr>
              <a:t> استخدام التكنولوجيا لضمان الشفافية في سلاسل التوريد وتتبع الأثر الاجتماعي.</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659996907"/>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7" name="Title 26">
            <a:extLst>
              <a:ext uri="{FF2B5EF4-FFF2-40B4-BE49-F238E27FC236}">
                <a16:creationId xmlns:a16="http://schemas.microsoft.com/office/drawing/2014/main" id="{18BF1758-C3E7-E383-ADCD-68F0DC8F19E2}"/>
              </a:ext>
            </a:extLst>
          </p:cNvPr>
          <p:cNvSpPr>
            <a:spLocks noGrp="1"/>
          </p:cNvSpPr>
          <p:nvPr>
            <p:ph type="title"/>
          </p:nvPr>
        </p:nvSpPr>
        <p:spPr>
          <a:xfrm>
            <a:off x="838200" y="890846"/>
            <a:ext cx="10515600" cy="1076342"/>
          </a:xfrm>
        </p:spPr>
        <p:txBody>
          <a:bodyPr>
            <a:normAutofit/>
          </a:bodyPr>
          <a:lstStyle/>
          <a:p>
            <a:pPr algn="r" rtl="1"/>
            <a:r>
              <a:rPr lang="ar-EG" sz="2400" b="1" dirty="0">
                <a:solidFill>
                  <a:srgbClr val="00AEEF"/>
                </a:solidFill>
                <a:latin typeface="Alexandria" pitchFamily="2" charset="-78"/>
                <a:cs typeface="Alexandria" pitchFamily="2" charset="-78"/>
              </a:rPr>
              <a:t>نظريات المسؤولية الاجتماعية للشركات:</a:t>
            </a:r>
            <a:endParaRPr lang="en-EG" sz="2400" b="1" dirty="0">
              <a:solidFill>
                <a:srgbClr val="00AEEF"/>
              </a:solidFill>
              <a:latin typeface="Alexandria" pitchFamily="2" charset="-78"/>
              <a:cs typeface="Alexandria" pitchFamily="2" charset="-78"/>
            </a:endParaRPr>
          </a:p>
        </p:txBody>
      </p:sp>
      <p:sp>
        <p:nvSpPr>
          <p:cNvPr id="28" name="Content Placeholder 27">
            <a:extLst>
              <a:ext uri="{FF2B5EF4-FFF2-40B4-BE49-F238E27FC236}">
                <a16:creationId xmlns:a16="http://schemas.microsoft.com/office/drawing/2014/main" id="{012A0092-6D42-0AB1-6B05-7284F12874C2}"/>
              </a:ext>
            </a:extLst>
          </p:cNvPr>
          <p:cNvSpPr>
            <a:spLocks noGrp="1"/>
          </p:cNvSpPr>
          <p:nvPr>
            <p:ph idx="1"/>
          </p:nvPr>
        </p:nvSpPr>
        <p:spPr>
          <a:xfrm>
            <a:off x="180431" y="2311416"/>
            <a:ext cx="11719469" cy="4421338"/>
          </a:xfrm>
        </p:spPr>
        <p:txBody>
          <a:bodyPr>
            <a:normAutofit/>
          </a:bodyPr>
          <a:lstStyle/>
          <a:p>
            <a:pPr marL="0" indent="0" algn="r" defTabSz="914400" rtl="1" eaLnBrk="1" latinLnBrk="0" hangingPunct="1">
              <a:lnSpc>
                <a:spcPct val="200000"/>
              </a:lnSpc>
              <a:spcBef>
                <a:spcPts val="1000"/>
              </a:spcBef>
              <a:buNone/>
            </a:pPr>
            <a:r>
              <a:rPr lang="ar-EG" sz="1600" b="1" dirty="0">
                <a:solidFill>
                  <a:srgbClr val="00AEEF"/>
                </a:solidFill>
                <a:latin typeface="Alexandria" pitchFamily="2" charset="-78"/>
                <a:cs typeface="Alexandria" pitchFamily="2" charset="-78"/>
              </a:rPr>
              <a:t>١- نظرية القيمة المشتركة (</a:t>
            </a:r>
            <a:r>
              <a:rPr lang="en-US" sz="1600" b="1" dirty="0">
                <a:solidFill>
                  <a:srgbClr val="00AEEF"/>
                </a:solidFill>
                <a:latin typeface="Alexandria" pitchFamily="2" charset="-78"/>
                <a:cs typeface="Alexandria" pitchFamily="2" charset="-78"/>
              </a:rPr>
              <a:t>(Creating Shared Value – CSV</a:t>
            </a:r>
            <a:endParaRPr lang="ar-EG" sz="1600" b="1" dirty="0">
              <a:solidFill>
                <a:srgbClr val="00AEEF"/>
              </a:solidFill>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تُركز على فكرة أن النجاح الاقتصادي والتقدم الاجتماعي ليسا متناقضين، بل هما مترابطان. يجب على الشركات أن تُولد قيمة اقتصادية بطريقة تُنتج أيضاً قيمة للمجتمع.</a:t>
            </a:r>
          </a:p>
          <a:p>
            <a:pPr marL="0" indent="0" algn="r" rtl="1">
              <a:lnSpc>
                <a:spcPct val="200000"/>
              </a:lnSpc>
              <a:buNone/>
            </a:pPr>
            <a:r>
              <a:rPr lang="ar-EG" sz="1600" dirty="0">
                <a:latin typeface="Alexandria" pitchFamily="2" charset="-78"/>
                <a:cs typeface="Alexandria" pitchFamily="2" charset="-78"/>
              </a:rPr>
              <a:t>تتجاوز النظرية فكرة "العمل الجيد" أو "العطاء"، إلى دمج القضايا الاجتماعية والبيئية في صميم استراتيجية العمل لخلق فرص تجارية جديدة ومُبتكرة.</a:t>
            </a:r>
          </a:p>
          <a:p>
            <a:pPr marL="0" indent="0" algn="r" rtl="1">
              <a:lnSpc>
                <a:spcPct val="200000"/>
              </a:lnSpc>
              <a:buNone/>
            </a:pPr>
            <a:endParaRPr lang="ar-EG" sz="1600" dirty="0">
              <a:latin typeface="Alexandria" pitchFamily="2" charset="-78"/>
              <a:cs typeface="Alexandria" pitchFamily="2" charset="-78"/>
            </a:endParaRPr>
          </a:p>
          <a:p>
            <a:pPr marL="0" indent="0" algn="r" rtl="1">
              <a:lnSpc>
                <a:spcPct val="200000"/>
              </a:lnSpc>
              <a:buNone/>
            </a:pPr>
            <a:endParaRPr lang="ar-EG"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468317478"/>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8" name="Content Placeholder 27">
            <a:extLst>
              <a:ext uri="{FF2B5EF4-FFF2-40B4-BE49-F238E27FC236}">
                <a16:creationId xmlns:a16="http://schemas.microsoft.com/office/drawing/2014/main" id="{012A0092-6D42-0AB1-6B05-7284F12874C2}"/>
              </a:ext>
            </a:extLst>
          </p:cNvPr>
          <p:cNvSpPr>
            <a:spLocks noGrp="1"/>
          </p:cNvSpPr>
          <p:nvPr>
            <p:ph idx="1"/>
          </p:nvPr>
        </p:nvSpPr>
        <p:spPr>
          <a:xfrm>
            <a:off x="498764" y="1155868"/>
            <a:ext cx="11139054" cy="5422731"/>
          </a:xfrm>
        </p:spPr>
        <p:txBody>
          <a:bodyPr>
            <a:normAutofit/>
          </a:bodyPr>
          <a:lstStyle/>
          <a:p>
            <a:pPr marL="0" indent="0" algn="r" rtl="1">
              <a:lnSpc>
                <a:spcPct val="200000"/>
              </a:lnSpc>
              <a:buNone/>
            </a:pPr>
            <a:r>
              <a:rPr lang="ar-EG" sz="1600" b="1" dirty="0">
                <a:latin typeface="Alexandria" pitchFamily="2" charset="-78"/>
                <a:cs typeface="Alexandria" pitchFamily="2" charset="-78"/>
              </a:rPr>
              <a:t>مفاهيم نظرية القيمة المشتركة:</a:t>
            </a:r>
          </a:p>
          <a:p>
            <a:pPr algn="r" rtl="1">
              <a:lnSpc>
                <a:spcPct val="200000"/>
              </a:lnSpc>
            </a:pPr>
            <a:r>
              <a:rPr lang="ar-EG" sz="1600" b="1" dirty="0">
                <a:latin typeface="Alexandria" pitchFamily="2" charset="-78"/>
                <a:cs typeface="Alexandria" pitchFamily="2" charset="-78"/>
              </a:rPr>
              <a:t>القيمة المشتركة:</a:t>
            </a:r>
            <a:r>
              <a:rPr lang="ar-EG" sz="1600" dirty="0">
                <a:latin typeface="Alexandria" pitchFamily="2" charset="-78"/>
                <a:cs typeface="Alexandria" pitchFamily="2" charset="-78"/>
              </a:rPr>
              <a:t> تُشير إلى مجموعة من السياسات والممارسات التشغيلية التي تُعزز القدرة التنافسية للشركة بينما تُساهم في الوقت نفسه في تحسين الظروف الاقتصادية والاجتماعية في المجتمعات التي تعمل فيها. وهي ليست مجرد مسؤولية اجتماعية أو عمل خيري، بل هي دمج القضايا الاجتماعية والبيئية في صميم استراتيجية العمل لخلق فرص تجارية جديدة ومُبتكرة.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النجاح الاقتصادي والتقدم الاجتماعي:</a:t>
            </a:r>
            <a:r>
              <a:rPr lang="ar-EG" sz="1600" dirty="0">
                <a:latin typeface="Alexandria" pitchFamily="2" charset="-78"/>
                <a:cs typeface="Alexandria" pitchFamily="2" charset="-78"/>
              </a:rPr>
              <a:t> تفترض النظرية أن هذين البعدين ليسا متناقضين، بل هما مترابطان ويمكن أن يدعما بعضهما البعض.</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تجاوز المسؤولية الاجتماعية التقليدية:</a:t>
            </a:r>
            <a:r>
              <a:rPr lang="ar-EG" sz="1600" dirty="0">
                <a:latin typeface="Alexandria" pitchFamily="2" charset="-78"/>
                <a:cs typeface="Alexandria" pitchFamily="2" charset="-78"/>
              </a:rPr>
              <a:t> تختلف </a:t>
            </a:r>
            <a:r>
              <a:rPr lang="ar-SA" sz="1600" dirty="0">
                <a:latin typeface="Alexandria" pitchFamily="2" charset="-78"/>
                <a:cs typeface="Alexandria" pitchFamily="2" charset="-78"/>
              </a:rPr>
              <a:t>القيمة المشتركة </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عن المسؤولية الاجتماعية التقليدية في أنها تتجاوز فكرة "العمل الجيد" أو "العطاء" المنفصل عن الأنشطة التجارية الأساسية.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825828465"/>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8" name="Content Placeholder 27">
            <a:extLst>
              <a:ext uri="{FF2B5EF4-FFF2-40B4-BE49-F238E27FC236}">
                <a16:creationId xmlns:a16="http://schemas.microsoft.com/office/drawing/2014/main" id="{012A0092-6D42-0AB1-6B05-7284F12874C2}"/>
              </a:ext>
            </a:extLst>
          </p:cNvPr>
          <p:cNvSpPr>
            <a:spLocks noGrp="1"/>
          </p:cNvSpPr>
          <p:nvPr>
            <p:ph idx="1"/>
          </p:nvPr>
        </p:nvSpPr>
        <p:spPr>
          <a:xfrm>
            <a:off x="429491" y="1620982"/>
            <a:ext cx="11470409" cy="4555981"/>
          </a:xfrm>
        </p:spPr>
        <p:txBody>
          <a:bodyPr>
            <a:normAutofit/>
          </a:bodyPr>
          <a:lstStyle/>
          <a:p>
            <a:pPr marL="0" indent="0" algn="r" rtl="1">
              <a:lnSpc>
                <a:spcPct val="200000"/>
              </a:lnSpc>
              <a:buNone/>
            </a:pPr>
            <a:r>
              <a:rPr lang="ar-EG" sz="1600" b="1" dirty="0">
                <a:latin typeface="Alexandria" pitchFamily="2" charset="-78"/>
                <a:cs typeface="Alexandria" pitchFamily="2" charset="-78"/>
              </a:rPr>
              <a:t>فروض نظرية القيمة المشتركة:</a:t>
            </a:r>
            <a:endParaRPr lang="en-US"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الفرص التجارية:</a:t>
            </a:r>
            <a:r>
              <a:rPr lang="ar-EG" sz="1600" dirty="0">
                <a:latin typeface="Alexandria" pitchFamily="2" charset="-78"/>
                <a:cs typeface="Alexandria" pitchFamily="2" charset="-78"/>
              </a:rPr>
              <a:t> تُعتبر المشكلات الاجتماعية والبيئية فرصًا للابتكار وتوليد قيمة اقتصادية.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الترابط بين المجتمع والأعمال:</a:t>
            </a:r>
            <a:r>
              <a:rPr lang="ar-EG" sz="1600" dirty="0">
                <a:latin typeface="Alexandria" pitchFamily="2" charset="-78"/>
                <a:cs typeface="Alexandria" pitchFamily="2" charset="-78"/>
              </a:rPr>
              <a:t> يعتمد النجاح الاقتصادي للشركة على تماسك ورفاهية المجتمعات التي تعمل فيها، والعكس صحيح.</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إعادة تعريف رأس المال:</a:t>
            </a:r>
            <a:r>
              <a:rPr lang="ar-EG" sz="1600" dirty="0">
                <a:latin typeface="Alexandria" pitchFamily="2" charset="-78"/>
                <a:cs typeface="Alexandria" pitchFamily="2" charset="-78"/>
              </a:rPr>
              <a:t> توسيع مفهوم رأس المال ليشمل ليس فقط رأس المال المالي، بل أيضًا رأس المال البشري والطبيعي والاجتماعي.</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469353369"/>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8" name="Content Placeholder 27">
            <a:extLst>
              <a:ext uri="{FF2B5EF4-FFF2-40B4-BE49-F238E27FC236}">
                <a16:creationId xmlns:a16="http://schemas.microsoft.com/office/drawing/2014/main" id="{012A0092-6D42-0AB1-6B05-7284F12874C2}"/>
              </a:ext>
            </a:extLst>
          </p:cNvPr>
          <p:cNvSpPr>
            <a:spLocks noGrp="1"/>
          </p:cNvSpPr>
          <p:nvPr>
            <p:ph idx="1"/>
          </p:nvPr>
        </p:nvSpPr>
        <p:spPr/>
        <p:txBody>
          <a:bodyPr>
            <a:normAutofit fontScale="92500"/>
          </a:bodyPr>
          <a:lstStyle/>
          <a:p>
            <a:pPr marL="0" indent="0" algn="r" rtl="1">
              <a:lnSpc>
                <a:spcPct val="200000"/>
              </a:lnSpc>
              <a:buNone/>
            </a:pPr>
            <a:r>
              <a:rPr lang="ar-EG" sz="1600" b="1" dirty="0">
                <a:latin typeface="Alexandria" pitchFamily="2" charset="-78"/>
                <a:cs typeface="Alexandria" pitchFamily="2" charset="-78"/>
              </a:rPr>
              <a:t>تساؤلات نظرية القيمة المشتركة:</a:t>
            </a:r>
            <a:endParaRPr lang="en-US" sz="1600"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تُثير نظرية القيمة المشتركة التساؤلات التالية للشركات:</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كيف يمكننا إعادة تعريف المنتجات والأسواق لتلبية الاحتياجات الاجتماعية غير الملباة؟</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كيف يمكننا إعادة تعريف الإنتاجية في سلسلة القيمة لدينا لمعالجة القضايا الاجتماعية والبيئية؟</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كيف يمكننا بناء مجموعات داعمة للصناعة (</a:t>
            </a:r>
            <a:r>
              <a:rPr lang="en-US" sz="1600" dirty="0">
                <a:latin typeface="Alexandria" pitchFamily="2" charset="-78"/>
                <a:cs typeface="Alexandria" pitchFamily="2" charset="-78"/>
              </a:rPr>
              <a:t>clusters) </a:t>
            </a:r>
            <a:r>
              <a:rPr lang="ar-EG" sz="1600" dirty="0">
                <a:latin typeface="Alexandria" pitchFamily="2" charset="-78"/>
                <a:cs typeface="Alexandria" pitchFamily="2" charset="-78"/>
              </a:rPr>
              <a:t>في المواقع التي نعمل بها لتعزيز الابتكار والقيمة المضافة؟</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كيف يمكننا تحقيق النجاح الاقتصادي بطريقة تُنتج أيضًا قيمة للمجتمع؟</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كيف يمكننا دمج القضايا الاجتماعية والبيئية في صميم استراتيجيتنا التجارية بدلاً من التعامل معها كملحق؟</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258770150"/>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8" name="Content Placeholder 27">
            <a:extLst>
              <a:ext uri="{FF2B5EF4-FFF2-40B4-BE49-F238E27FC236}">
                <a16:creationId xmlns:a16="http://schemas.microsoft.com/office/drawing/2014/main" id="{012A0092-6D42-0AB1-6B05-7284F12874C2}"/>
              </a:ext>
            </a:extLst>
          </p:cNvPr>
          <p:cNvSpPr>
            <a:spLocks noGrp="1"/>
          </p:cNvSpPr>
          <p:nvPr>
            <p:ph idx="1"/>
          </p:nvPr>
        </p:nvSpPr>
        <p:spPr/>
        <p:txBody>
          <a:bodyPr>
            <a:normAutofit/>
          </a:bodyPr>
          <a:lstStyle/>
          <a:p>
            <a:pPr marL="0" indent="0" algn="r" rtl="1">
              <a:buNone/>
            </a:pPr>
            <a:r>
              <a:rPr lang="ar-EG" sz="1600" b="1" dirty="0">
                <a:latin typeface="Alexandria" pitchFamily="2" charset="-78"/>
                <a:cs typeface="Alexandria" pitchFamily="2" charset="-78"/>
              </a:rPr>
              <a:t>التطبيق على </a:t>
            </a:r>
            <a:r>
              <a:rPr lang="ar-SA" sz="1600" b="1" dirty="0">
                <a:latin typeface="Alexandria" pitchFamily="2" charset="-78"/>
                <a:cs typeface="Alexandria" pitchFamily="2" charset="-78"/>
              </a:rPr>
              <a:t>المسؤولية الاجتماعية:</a:t>
            </a:r>
            <a:endParaRPr lang="en-US" sz="1600"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إعادة تعريف المنتجات والأسواق.</a:t>
            </a:r>
          </a:p>
          <a:p>
            <a:pPr algn="r" rtl="1">
              <a:lnSpc>
                <a:spcPct val="200000"/>
              </a:lnSpc>
            </a:pPr>
            <a:r>
              <a:rPr lang="ar-EG" sz="1600" dirty="0">
                <a:latin typeface="Alexandria" pitchFamily="2" charset="-78"/>
                <a:cs typeface="Alexandria" pitchFamily="2" charset="-78"/>
              </a:rPr>
              <a:t>إعادة تعريف الإنتاجية في سلسلة القيمة.</a:t>
            </a:r>
          </a:p>
          <a:p>
            <a:pPr algn="r" rtl="1">
              <a:lnSpc>
                <a:spcPct val="200000"/>
              </a:lnSpc>
            </a:pPr>
            <a:r>
              <a:rPr lang="ar-EG" sz="1600" dirty="0">
                <a:latin typeface="Alexandria" pitchFamily="2" charset="-78"/>
                <a:cs typeface="Alexandria" pitchFamily="2" charset="-78"/>
              </a:rPr>
              <a:t>بناء مجموعات داعمة للصناعة في المواقع التي تعمل بها الشركة.</a:t>
            </a:r>
          </a:p>
          <a:p>
            <a:pPr marL="228600" indent="-228600" algn="r" defTabSz="914400" rtl="1" eaLnBrk="1" latinLnBrk="0" hangingPunct="1">
              <a:lnSpc>
                <a:spcPct val="90000"/>
              </a:lnSpc>
              <a:spcBef>
                <a:spcPts val="1000"/>
              </a:spcBef>
              <a:buFont typeface="Arial" panose="020B0604020202020204" pitchFamily="34" charset="0"/>
              <a:buChar char="•"/>
            </a:pPr>
            <a:endParaRPr lang="en-EG" sz="1600" dirty="0"/>
          </a:p>
        </p:txBody>
      </p:sp>
    </p:spTree>
    <p:extLst>
      <p:ext uri="{BB962C8B-B14F-4D97-AF65-F5344CB8AC3E}">
        <p14:creationId xmlns:p14="http://schemas.microsoft.com/office/powerpoint/2010/main" val="1067337014"/>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8" name="Content Placeholder 27">
            <a:extLst>
              <a:ext uri="{FF2B5EF4-FFF2-40B4-BE49-F238E27FC236}">
                <a16:creationId xmlns:a16="http://schemas.microsoft.com/office/drawing/2014/main" id="{012A0092-6D42-0AB1-6B05-7284F12874C2}"/>
              </a:ext>
            </a:extLst>
          </p:cNvPr>
          <p:cNvSpPr>
            <a:spLocks noGrp="1"/>
          </p:cNvSpPr>
          <p:nvPr>
            <p:ph idx="1"/>
          </p:nvPr>
        </p:nvSpPr>
        <p:spPr>
          <a:xfrm>
            <a:off x="443345" y="1155869"/>
            <a:ext cx="10910455" cy="5021094"/>
          </a:xfrm>
        </p:spPr>
        <p:txBody>
          <a:bodyPr>
            <a:normAutofit/>
          </a:bodyPr>
          <a:lstStyle/>
          <a:p>
            <a:pPr algn="r" rtl="1">
              <a:lnSpc>
                <a:spcPct val="200000"/>
              </a:lnSpc>
            </a:pPr>
            <a:r>
              <a:rPr lang="ar-EG" sz="1600" b="1" dirty="0">
                <a:latin typeface="Alexandria" pitchFamily="2" charset="-78"/>
                <a:cs typeface="Alexandria" pitchFamily="2" charset="-78"/>
              </a:rPr>
              <a:t>شركة نستله</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تُرَكز على </a:t>
            </a:r>
            <a:r>
              <a:rPr lang="ar-SA" sz="1600" dirty="0">
                <a:latin typeface="Alexandria" pitchFamily="2" charset="-78"/>
                <a:cs typeface="Alexandria" pitchFamily="2" charset="-78"/>
              </a:rPr>
              <a:t>برامج المسئولية المجتمعية</a:t>
            </a:r>
            <a:r>
              <a:rPr lang="en-US" sz="1600" dirty="0">
                <a:latin typeface="Alexandria" pitchFamily="2" charset="-78"/>
                <a:cs typeface="Alexandria" pitchFamily="2" charset="-78"/>
              </a:rPr>
              <a:t> </a:t>
            </a:r>
            <a:r>
              <a:rPr lang="ar-SA" sz="1600" dirty="0">
                <a:latin typeface="Alexandria" pitchFamily="2" charset="-78"/>
                <a:cs typeface="Alexandria" pitchFamily="2" charset="-78"/>
              </a:rPr>
              <a:t> </a:t>
            </a:r>
            <a:r>
              <a:rPr lang="ar-EG" sz="1600" dirty="0">
                <a:latin typeface="Alexandria" pitchFamily="2" charset="-78"/>
                <a:cs typeface="Alexandria" pitchFamily="2" charset="-78"/>
              </a:rPr>
              <a:t>من خلال تحسين التغذية، إدارة المياه، وتنمية المناطق الريفية.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التطبيق:</a:t>
            </a:r>
            <a:r>
              <a:rPr lang="ar-EG" sz="1600" dirty="0">
                <a:latin typeface="Alexandria" pitchFamily="2" charset="-78"/>
                <a:cs typeface="Alexandria" pitchFamily="2" charset="-78"/>
              </a:rPr>
              <a:t> تُدرب المزارعين المحليين على تقنيات زراعية أفضل، وتُوفر لهم المدخلات، وتُضمن شراء منتجاتهم. هذا لا يُحسن مستوى معيشة المزارعين والمجتمعات المحلية (قيمة اجتماعية) فحسب، بل يُضمن أيضاً لنستله مصدراً مستداماً وذو جودة عالية للمواد الخام (قيمة اقتصادية).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822856129"/>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8" name="Content Placeholder 27">
            <a:extLst>
              <a:ext uri="{FF2B5EF4-FFF2-40B4-BE49-F238E27FC236}">
                <a16:creationId xmlns:a16="http://schemas.microsoft.com/office/drawing/2014/main" id="{012A0092-6D42-0AB1-6B05-7284F12874C2}"/>
              </a:ext>
            </a:extLst>
          </p:cNvPr>
          <p:cNvSpPr>
            <a:spLocks noGrp="1"/>
          </p:cNvSpPr>
          <p:nvPr>
            <p:ph idx="1"/>
          </p:nvPr>
        </p:nvSpPr>
        <p:spPr>
          <a:xfrm>
            <a:off x="526473" y="1144383"/>
            <a:ext cx="11152909" cy="5032580"/>
          </a:xfrm>
        </p:spPr>
        <p:txBody>
          <a:bodyPr>
            <a:normAutofit/>
          </a:bodyPr>
          <a:lstStyle/>
          <a:p>
            <a:pPr marL="0" indent="0" algn="r" defTabSz="914400" rtl="1" eaLnBrk="1" latinLnBrk="0" hangingPunct="1">
              <a:lnSpc>
                <a:spcPct val="200000"/>
              </a:lnSpc>
              <a:spcBef>
                <a:spcPts val="1000"/>
              </a:spcBef>
              <a:buNone/>
            </a:pPr>
            <a:r>
              <a:rPr lang="ar-EG" sz="1800" b="1" dirty="0">
                <a:solidFill>
                  <a:srgbClr val="00AEEF"/>
                </a:solidFill>
                <a:latin typeface="Alexandria" pitchFamily="2" charset="-78"/>
                <a:cs typeface="Alexandria" pitchFamily="2" charset="-78"/>
              </a:rPr>
              <a:t>٢- نظرية الاعتماد على الموارد </a:t>
            </a:r>
            <a:r>
              <a:rPr lang="en-US" sz="1800" b="1" dirty="0">
                <a:solidFill>
                  <a:srgbClr val="00AEEF"/>
                </a:solidFill>
                <a:latin typeface="Alexandria" pitchFamily="2" charset="-78"/>
                <a:cs typeface="Alexandria" pitchFamily="2" charset="-78"/>
              </a:rPr>
              <a:t>Resource-Based View - RBV)</a:t>
            </a:r>
            <a:r>
              <a:rPr lang="ar-SA" sz="1800" b="1" dirty="0">
                <a:solidFill>
                  <a:srgbClr val="00AEEF"/>
                </a:solidFill>
                <a:latin typeface="Alexandria" pitchFamily="2" charset="-78"/>
                <a:cs typeface="Alexandria" pitchFamily="2" charset="-78"/>
              </a:rPr>
              <a:t>)</a:t>
            </a: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تُجادل بأن الميزة التنافسية للشركة تأتي من مواردها وقدراتها الفريدة (الموارد غير الملموسة مثل السمعة، المعرفة، الثقافة).</a:t>
            </a:r>
          </a:p>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مفاهيم نظرية الاعتماد على الموارد </a:t>
            </a:r>
            <a:r>
              <a:rPr lang="en-US" sz="1600" b="1" dirty="0">
                <a:latin typeface="Alexandria" pitchFamily="2" charset="-78"/>
                <a:cs typeface="Alexandria" pitchFamily="2" charset="-78"/>
              </a:rPr>
              <a:t>Resource-Based View - RBV)</a:t>
            </a:r>
            <a:r>
              <a:rPr lang="ar-SA" sz="1600" b="1" dirty="0">
                <a:latin typeface="Alexandria" pitchFamily="2" charset="-78"/>
                <a:cs typeface="Alexandria" pitchFamily="2" charset="-78"/>
              </a:rPr>
              <a:t>)</a:t>
            </a:r>
            <a:endParaRPr lang="en-US" sz="1600" b="1"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تُعد نظرية الاعتماد على الموارد إطارًا استراتيجيًا يُركز على الموارد والقدرات الداخلية للشركة كمصدر رئيسي للميزة التنافسية المستدامة بدلاً من التركيز على بيئة الصناعة الخارجية، تُركز هذه النظرية على ما تمتلكه الشركة وكيف تُديره.</a:t>
            </a:r>
          </a:p>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a:p>
            <a:pPr marL="0" indent="0" algn="r" rtl="1">
              <a:lnSpc>
                <a:spcPct val="200000"/>
              </a:lnSpc>
              <a:buNone/>
            </a:pPr>
            <a:endParaRPr lang="ar-EG"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105132263"/>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8" name="Content Placeholder 27">
            <a:extLst>
              <a:ext uri="{FF2B5EF4-FFF2-40B4-BE49-F238E27FC236}">
                <a16:creationId xmlns:a16="http://schemas.microsoft.com/office/drawing/2014/main" id="{012A0092-6D42-0AB1-6B05-7284F12874C2}"/>
              </a:ext>
            </a:extLst>
          </p:cNvPr>
          <p:cNvSpPr>
            <a:spLocks noGrp="1"/>
          </p:cNvSpPr>
          <p:nvPr>
            <p:ph idx="1"/>
          </p:nvPr>
        </p:nvSpPr>
        <p:spPr>
          <a:xfrm>
            <a:off x="471055" y="1201588"/>
            <a:ext cx="11222181" cy="5155512"/>
          </a:xfrm>
        </p:spPr>
        <p:txBody>
          <a:bodyPr>
            <a:normAutofit fontScale="92500" lnSpcReduction="10000"/>
          </a:bodyPr>
          <a:lstStyle/>
          <a:p>
            <a:pPr marL="0" indent="0" algn="r" rtl="1">
              <a:lnSpc>
                <a:spcPct val="200000"/>
              </a:lnSpc>
              <a:buNone/>
            </a:pPr>
            <a:r>
              <a:rPr lang="ar-EG" sz="1600" b="1" dirty="0">
                <a:latin typeface="Alexandria" pitchFamily="2" charset="-78"/>
                <a:cs typeface="Alexandria" pitchFamily="2" charset="-78"/>
              </a:rPr>
              <a:t>المفاهيم الأساسية:</a:t>
            </a:r>
            <a:endParaRPr lang="ar-EG" sz="1600" dirty="0">
              <a:latin typeface="Alexandria" pitchFamily="2" charset="-78"/>
              <a:cs typeface="Alexandria" pitchFamily="2" charset="-78"/>
            </a:endParaRPr>
          </a:p>
          <a:p>
            <a:pPr algn="r" rtl="1">
              <a:lnSpc>
                <a:spcPct val="200000"/>
              </a:lnSpc>
              <a:buFont typeface="+mj-lt"/>
              <a:buAutoNum type="arabicPeriod"/>
            </a:pPr>
            <a:r>
              <a:rPr lang="ar-EG" sz="1600" b="1" dirty="0">
                <a:latin typeface="Alexandria" pitchFamily="2" charset="-78"/>
                <a:cs typeface="Alexandria" pitchFamily="2" charset="-78"/>
              </a:rPr>
              <a:t>الموارد </a:t>
            </a:r>
            <a:r>
              <a:rPr lang="en-US" sz="1600" b="1" dirty="0">
                <a:latin typeface="Alexandria" pitchFamily="2" charset="-78"/>
                <a:cs typeface="Alexandria" pitchFamily="2" charset="-78"/>
              </a:rPr>
              <a:t>:</a:t>
            </a:r>
            <a:endParaRPr lang="en-US" sz="1600" dirty="0">
              <a:latin typeface="Alexandria" pitchFamily="2" charset="-78"/>
              <a:cs typeface="Alexandria" pitchFamily="2" charset="-78"/>
            </a:endParaRPr>
          </a:p>
          <a:p>
            <a:pPr lvl="1" algn="r" rtl="1">
              <a:lnSpc>
                <a:spcPct val="200000"/>
              </a:lnSpc>
              <a:buFont typeface="Wingdings" pitchFamily="2" charset="2"/>
              <a:buChar char="q"/>
            </a:pPr>
            <a:r>
              <a:rPr lang="ar-EG" sz="1600" dirty="0">
                <a:latin typeface="Alexandria" pitchFamily="2" charset="-78"/>
                <a:cs typeface="Alexandria" pitchFamily="2" charset="-78"/>
              </a:rPr>
              <a:t>هي الأصول الملموسة وغير الملموسة التي تُسيطر عليها الشركة وتُمكنها من تنفيذ استراتيجياتها.</a:t>
            </a:r>
          </a:p>
          <a:p>
            <a:pPr lvl="1" algn="r" rtl="1">
              <a:lnSpc>
                <a:spcPct val="200000"/>
              </a:lnSpc>
              <a:buFont typeface="Wingdings" pitchFamily="2" charset="2"/>
              <a:buChar char="q"/>
            </a:pPr>
            <a:r>
              <a:rPr lang="ar-EG" sz="1600" b="1" dirty="0">
                <a:latin typeface="Alexandria" pitchFamily="2" charset="-78"/>
                <a:cs typeface="Alexandria" pitchFamily="2" charset="-78"/>
              </a:rPr>
              <a:t>الموارد الملموسة:</a:t>
            </a:r>
            <a:r>
              <a:rPr lang="ar-EG" sz="1600" dirty="0">
                <a:latin typeface="Alexandria" pitchFamily="2" charset="-78"/>
                <a:cs typeface="Alexandria" pitchFamily="2" charset="-78"/>
              </a:rPr>
              <a:t> الأصول المادية مثل المصانع، المعدات، الأراضي، والموارد المالية.</a:t>
            </a:r>
          </a:p>
          <a:p>
            <a:pPr lvl="1" algn="r" rtl="1">
              <a:lnSpc>
                <a:spcPct val="200000"/>
              </a:lnSpc>
              <a:buFont typeface="Wingdings" pitchFamily="2" charset="2"/>
              <a:buChar char="q"/>
            </a:pPr>
            <a:r>
              <a:rPr lang="ar-EG" sz="1600" b="1" dirty="0">
                <a:latin typeface="Alexandria" pitchFamily="2" charset="-78"/>
                <a:cs typeface="Alexandria" pitchFamily="2" charset="-78"/>
              </a:rPr>
              <a:t>الموارد غير الملموسة:</a:t>
            </a:r>
            <a:r>
              <a:rPr lang="ar-EG" sz="1600" dirty="0">
                <a:latin typeface="Alexandria" pitchFamily="2" charset="-78"/>
                <a:cs typeface="Alexandria" pitchFamily="2" charset="-78"/>
              </a:rPr>
              <a:t> الأصول غير المادية مثل السمعة، العلامة التجارية، المعرفة، براءات الاختراع، ثقافة الشركة، وعلاقات الموظفين. تُعتبر هذه الموارد غالبًا أكثر أهمية للميزة التنافسية المستدامة لأنها يصعب تقليدها.</a:t>
            </a:r>
          </a:p>
          <a:p>
            <a:pPr algn="r" rtl="1">
              <a:lnSpc>
                <a:spcPct val="200000"/>
              </a:lnSpc>
              <a:buFont typeface="+mj-lt"/>
              <a:buAutoNum type="arabicPeriod"/>
            </a:pPr>
            <a:r>
              <a:rPr lang="ar-EG" sz="1600" b="1" dirty="0">
                <a:latin typeface="Alexandria" pitchFamily="2" charset="-78"/>
                <a:cs typeface="Alexandria" pitchFamily="2" charset="-78"/>
              </a:rPr>
              <a:t>القدرات </a:t>
            </a:r>
            <a:r>
              <a:rPr lang="en-US" sz="1600" b="1" dirty="0">
                <a:latin typeface="Alexandria" pitchFamily="2" charset="-78"/>
                <a:cs typeface="Alexandria" pitchFamily="2" charset="-78"/>
              </a:rPr>
              <a:t>:</a:t>
            </a:r>
            <a:endParaRPr lang="en-US" sz="1600" dirty="0">
              <a:latin typeface="Alexandria" pitchFamily="2" charset="-78"/>
              <a:cs typeface="Alexandria" pitchFamily="2" charset="-78"/>
            </a:endParaRPr>
          </a:p>
          <a:p>
            <a:pPr lvl="1" algn="r" rtl="1">
              <a:lnSpc>
                <a:spcPct val="200000"/>
              </a:lnSpc>
              <a:buFont typeface="Wingdings" pitchFamily="2" charset="2"/>
              <a:buChar char="q"/>
            </a:pPr>
            <a:r>
              <a:rPr lang="ar-EG" sz="1600" dirty="0">
                <a:latin typeface="Alexandria" pitchFamily="2" charset="-78"/>
                <a:cs typeface="Alexandria" pitchFamily="2" charset="-78"/>
              </a:rPr>
              <a:t>هي قدرة الشركة على استخدام مواردها بفعالية، فهي المهارات التنظيمية التي تُمكن الشركة من تنسيق مواردها وتوظيفها لتحقيق الأهداف.</a:t>
            </a:r>
          </a:p>
          <a:p>
            <a:pPr marL="457200" lvl="1" indent="0" algn="r" rtl="1">
              <a:lnSpc>
                <a:spcPct val="200000"/>
              </a:lnSpc>
              <a:buNone/>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قدرة شركة على الابتكار السريع، أو قدرتها على خدمة العملاء بشكل ممتاز، أو كفاءتها في إدارة سلسلة التوريد.</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833581034"/>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8" name="Content Placeholder 27">
            <a:extLst>
              <a:ext uri="{FF2B5EF4-FFF2-40B4-BE49-F238E27FC236}">
                <a16:creationId xmlns:a16="http://schemas.microsoft.com/office/drawing/2014/main" id="{012A0092-6D42-0AB1-6B05-7284F12874C2}"/>
              </a:ext>
            </a:extLst>
          </p:cNvPr>
          <p:cNvSpPr>
            <a:spLocks noGrp="1"/>
          </p:cNvSpPr>
          <p:nvPr>
            <p:ph idx="1"/>
          </p:nvPr>
        </p:nvSpPr>
        <p:spPr>
          <a:xfrm>
            <a:off x="360218" y="1201590"/>
            <a:ext cx="11430000" cy="4975374"/>
          </a:xfrm>
        </p:spPr>
        <p:txBody>
          <a:bodyPr>
            <a:normAutofit/>
          </a:bodyPr>
          <a:lstStyle/>
          <a:p>
            <a:pPr marL="0" indent="0" algn="r" rtl="1">
              <a:lnSpc>
                <a:spcPct val="200000"/>
              </a:lnSpc>
              <a:buNone/>
            </a:pPr>
            <a:r>
              <a:rPr lang="ar-EG" sz="1600" b="1" dirty="0">
                <a:latin typeface="Alexandria" pitchFamily="2" charset="-78"/>
                <a:cs typeface="Alexandria" pitchFamily="2" charset="-78"/>
              </a:rPr>
              <a:t>٣.الميزة التنافسية المستدامة </a:t>
            </a:r>
            <a:r>
              <a:rPr lang="ar-SA" sz="1600" b="1" dirty="0">
                <a:latin typeface="Alexandria" pitchFamily="2" charset="-78"/>
                <a:cs typeface="Alexandria" pitchFamily="2" charset="-78"/>
              </a:rPr>
              <a:t>:</a:t>
            </a:r>
            <a:endParaRPr lang="en-US" sz="1600" b="1"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هي عندما تُحقق الشركة أداءً متفوقًا على منافسيها لفترة طويلة من الزمن. وفقًا لـ </a:t>
            </a:r>
            <a:r>
              <a:rPr lang="ar-SA" sz="1600" dirty="0">
                <a:latin typeface="Alexandria" pitchFamily="2" charset="-78"/>
                <a:cs typeface="Alexandria" pitchFamily="2" charset="-78"/>
              </a:rPr>
              <a:t>نظرية الاعتماد على الموارد </a:t>
            </a:r>
            <a:r>
              <a:rPr lang="ar-EG" sz="1600" dirty="0">
                <a:latin typeface="Alexandria" pitchFamily="2" charset="-78"/>
                <a:cs typeface="Alexandria" pitchFamily="2" charset="-78"/>
              </a:rPr>
              <a:t>تُستمد هذه الميزة من الموارد والقدرات الفريدة للشركة.</a:t>
            </a:r>
          </a:p>
          <a:p>
            <a:pPr marL="0" indent="0" algn="r" rtl="1">
              <a:lnSpc>
                <a:spcPct val="200000"/>
              </a:lnSpc>
              <a:buNone/>
            </a:pP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التطبيق على </a:t>
            </a:r>
            <a:r>
              <a:rPr lang="ar-SA" sz="1600" b="1" dirty="0">
                <a:latin typeface="Alexandria" pitchFamily="2" charset="-78"/>
                <a:cs typeface="Alexandria" pitchFamily="2" charset="-78"/>
              </a:rPr>
              <a:t>المسؤولية الاجتماعية:</a:t>
            </a:r>
            <a:endParaRPr lang="en-US"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المسؤولية الاجتماعية تُمكن الشركات من بناء موارد غير ملموسة قيّمة (مثل السمعة القوية، العلاقات الجيدة مع أصحاب المصلحة، ولاء الموظفين) التي تُشكل ميزة تنافسية مستدامة.</a:t>
            </a:r>
          </a:p>
          <a:p>
            <a:pPr marL="0" indent="0" algn="r" rtl="1">
              <a:lnSpc>
                <a:spcPct val="200000"/>
              </a:lnSpc>
              <a:buNone/>
            </a:pPr>
            <a:r>
              <a:rPr lang="ar-EG" sz="1600" dirty="0">
                <a:latin typeface="Alexandria" pitchFamily="2" charset="-78"/>
                <a:cs typeface="Alexandria" pitchFamily="2" charset="-78"/>
              </a:rPr>
              <a:t>هذه الموارد يصعب على المنافسين تقليدها وتُساهم في الأداء المالي على المدى الطويل.</a:t>
            </a:r>
          </a:p>
          <a:p>
            <a:pPr marL="0" indent="0" algn="r" rtl="1">
              <a:lnSpc>
                <a:spcPct val="200000"/>
              </a:lnSpc>
              <a:buNone/>
            </a:pPr>
            <a:endParaRPr lang="ar-EG" sz="1600" dirty="0"/>
          </a:p>
          <a:p>
            <a:pPr marL="0" indent="0" algn="r" defTabSz="914400" rtl="1" eaLnBrk="1" latinLnBrk="0" hangingPunct="1">
              <a:lnSpc>
                <a:spcPct val="200000"/>
              </a:lnSpc>
              <a:spcBef>
                <a:spcPts val="1000"/>
              </a:spcBef>
              <a:buNone/>
            </a:pPr>
            <a:endParaRPr lang="en-EG" sz="1600" dirty="0"/>
          </a:p>
        </p:txBody>
      </p:sp>
    </p:spTree>
    <p:extLst>
      <p:ext uri="{BB962C8B-B14F-4D97-AF65-F5344CB8AC3E}">
        <p14:creationId xmlns:p14="http://schemas.microsoft.com/office/powerpoint/2010/main" val="1359663722"/>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8" name="Content Placeholder 27">
            <a:extLst>
              <a:ext uri="{FF2B5EF4-FFF2-40B4-BE49-F238E27FC236}">
                <a16:creationId xmlns:a16="http://schemas.microsoft.com/office/drawing/2014/main" id="{012A0092-6D42-0AB1-6B05-7284F12874C2}"/>
              </a:ext>
            </a:extLst>
          </p:cNvPr>
          <p:cNvSpPr>
            <a:spLocks noGrp="1"/>
          </p:cNvSpPr>
          <p:nvPr>
            <p:ph idx="1"/>
          </p:nvPr>
        </p:nvSpPr>
        <p:spPr/>
        <p:txBody>
          <a:bodyPr>
            <a:normAutofit/>
          </a:bodyPr>
          <a:lstStyle/>
          <a:p>
            <a:pPr marL="0" indent="0" algn="r" rtl="1">
              <a:lnSpc>
                <a:spcPct val="200000"/>
              </a:lnSpc>
              <a:buNone/>
            </a:pPr>
            <a:r>
              <a:rPr lang="ar-EG" sz="1600" b="1" dirty="0">
                <a:latin typeface="Alexandria" pitchFamily="2" charset="-78"/>
                <a:cs typeface="Alexandria" pitchFamily="2" charset="-78"/>
              </a:rPr>
              <a:t>شركة </a:t>
            </a:r>
            <a:r>
              <a:rPr lang="en-US" sz="1600" b="1" dirty="0">
                <a:latin typeface="Alexandria" pitchFamily="2" charset="-78"/>
                <a:cs typeface="Alexandria" pitchFamily="2" charset="-78"/>
              </a:rPr>
              <a:t>Interface </a:t>
            </a:r>
            <a:r>
              <a:rPr lang="ar-SA" sz="1600" b="1" dirty="0">
                <a:latin typeface="Alexandria" pitchFamily="2" charset="-78"/>
                <a:cs typeface="Alexandria" pitchFamily="2" charset="-78"/>
              </a:rPr>
              <a:t> (</a:t>
            </a:r>
            <a:r>
              <a:rPr lang="ar-EG" sz="1600" b="1" dirty="0">
                <a:latin typeface="Alexandria" pitchFamily="2" charset="-78"/>
                <a:cs typeface="Alexandria" pitchFamily="2" charset="-78"/>
              </a:rPr>
              <a:t>سجاد صديق للبيئة):</a:t>
            </a:r>
            <a:r>
              <a:rPr lang="ar-EG" sz="1600" dirty="0">
                <a:latin typeface="Alexandria" pitchFamily="2" charset="-78"/>
                <a:cs typeface="Alexandria" pitchFamily="2" charset="-78"/>
              </a:rPr>
              <a:t> قامت بتحويل نموذج أعمالها بالكامل لتُصبح "خالية من البصمة السلبية على البيئة".</a:t>
            </a:r>
          </a:p>
          <a:p>
            <a:pPr marL="0" indent="0" algn="r" rtl="1">
              <a:lnSpc>
                <a:spcPct val="200000"/>
              </a:lnSpc>
              <a:buNone/>
            </a:pPr>
            <a:r>
              <a:rPr lang="ar-EG" sz="1600" b="1" dirty="0">
                <a:latin typeface="Alexandria" pitchFamily="2" charset="-78"/>
                <a:cs typeface="Alexandria" pitchFamily="2" charset="-78"/>
              </a:rPr>
              <a:t>التطبيق:</a:t>
            </a:r>
            <a:r>
              <a:rPr lang="ar-EG" sz="1600" dirty="0">
                <a:latin typeface="Alexandria" pitchFamily="2" charset="-78"/>
                <a:cs typeface="Alexandria" pitchFamily="2" charset="-78"/>
              </a:rPr>
              <a:t> هذا الالتزام العميق بالاستدامة أصبح موردًا فريدًا للشركة، ميزها عن المنافسين، وجذب العملاء والموظفين الذين يُقدرون هذا الالتزام. سمعتها كشركة رائدة بيئياً هي مورد لا يُمكن للمنافسين شراؤه أو تقليده بسهولة.</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188384650"/>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8" name="Content Placeholder 27">
            <a:extLst>
              <a:ext uri="{FF2B5EF4-FFF2-40B4-BE49-F238E27FC236}">
                <a16:creationId xmlns:a16="http://schemas.microsoft.com/office/drawing/2014/main" id="{012A0092-6D42-0AB1-6B05-7284F12874C2}"/>
              </a:ext>
            </a:extLst>
          </p:cNvPr>
          <p:cNvSpPr>
            <a:spLocks noGrp="1"/>
          </p:cNvSpPr>
          <p:nvPr>
            <p:ph idx="1"/>
          </p:nvPr>
        </p:nvSpPr>
        <p:spPr>
          <a:xfrm>
            <a:off x="180431" y="1155869"/>
            <a:ext cx="11173369" cy="5021094"/>
          </a:xfrm>
        </p:spPr>
        <p:txBody>
          <a:bodyPr>
            <a:normAutofit/>
          </a:bodyPr>
          <a:lstStyle/>
          <a:p>
            <a:pPr marL="0" indent="0" algn="r" rtl="1">
              <a:lnSpc>
                <a:spcPct val="200000"/>
              </a:lnSpc>
              <a:buNone/>
            </a:pPr>
            <a:r>
              <a:rPr lang="ar-EG" sz="1800" b="1" dirty="0">
                <a:solidFill>
                  <a:srgbClr val="00AEEF"/>
                </a:solidFill>
                <a:latin typeface="Alexandria" pitchFamily="2" charset="-78"/>
                <a:cs typeface="Alexandria" pitchFamily="2" charset="-78"/>
              </a:rPr>
              <a:t>٣- نظرية الشرعية </a:t>
            </a:r>
            <a:r>
              <a:rPr lang="en-US" sz="1800" b="1" dirty="0">
                <a:solidFill>
                  <a:srgbClr val="00AEEF"/>
                </a:solidFill>
                <a:latin typeface="Alexandria" pitchFamily="2" charset="-78"/>
                <a:cs typeface="Alexandria" pitchFamily="2" charset="-78"/>
              </a:rPr>
              <a:t>Legitimacy Theory)</a:t>
            </a:r>
            <a:r>
              <a:rPr lang="ar-SA" sz="1800" b="1" dirty="0">
                <a:solidFill>
                  <a:srgbClr val="00AEEF"/>
                </a:solidFill>
                <a:latin typeface="Alexandria" pitchFamily="2" charset="-78"/>
                <a:cs typeface="Alexandria" pitchFamily="2" charset="-78"/>
              </a:rPr>
              <a:t>)</a:t>
            </a:r>
            <a:endParaRPr lang="en-US" sz="1800" dirty="0">
              <a:solidFill>
                <a:srgbClr val="00AEEF"/>
              </a:solidFill>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تُجادل بأن المنظمات تسعى إلى ضمان أن عملياتها وأفعالها تتوافق مع "عقد اجتماعي" ضمني مع المجتمع. تُحاول المنظمات العمل في حدود الأعراف والقيم التي تُحددها المجتمعات التي تُوجد فيها.</a:t>
            </a:r>
          </a:p>
          <a:p>
            <a:pPr marL="0" indent="0" algn="r" rtl="1">
              <a:lnSpc>
                <a:spcPct val="200000"/>
              </a:lnSpc>
              <a:buNone/>
            </a:pP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التطبيق على </a:t>
            </a:r>
            <a:r>
              <a:rPr lang="ar-SA" sz="1600" b="1" dirty="0">
                <a:latin typeface="Alexandria" pitchFamily="2" charset="-78"/>
                <a:cs typeface="Alexandria" pitchFamily="2" charset="-78"/>
              </a:rPr>
              <a:t>المسؤولية الاجتماعية:</a:t>
            </a:r>
            <a:endParaRPr lang="en-US" sz="1600" dirty="0">
              <a:latin typeface="Alexandria" pitchFamily="2" charset="-78"/>
              <a:cs typeface="Alexandria" pitchFamily="2" charset="-78"/>
            </a:endParaRPr>
          </a:p>
          <a:p>
            <a:pPr lvl="1" algn="r" rtl="1">
              <a:lnSpc>
                <a:spcPct val="200000"/>
              </a:lnSpc>
            </a:pPr>
            <a:r>
              <a:rPr lang="ar-EG" sz="1600" dirty="0">
                <a:latin typeface="Alexandria" pitchFamily="2" charset="-78"/>
                <a:cs typeface="Alexandria" pitchFamily="2" charset="-78"/>
              </a:rPr>
              <a:t>تُستخدم المسؤولية الاجتماعية كوسيلة للحصول على "رخصة اجتماعية للعمل" والحفاظ عليها.</a:t>
            </a:r>
          </a:p>
          <a:p>
            <a:pPr lvl="1" algn="r" rtl="1">
              <a:lnSpc>
                <a:spcPct val="200000"/>
              </a:lnSpc>
            </a:pPr>
            <a:r>
              <a:rPr lang="ar-EG" sz="1600" dirty="0">
                <a:latin typeface="Alexandria" pitchFamily="2" charset="-78"/>
                <a:cs typeface="Alexandria" pitchFamily="2" charset="-78"/>
              </a:rPr>
              <a:t>الشركات تُقدم تقارير عن أدائها الاجتماعي والبيئي لتُظهر أنها تُتصرف بطريقة مقبولة اجتماعياً.</a:t>
            </a:r>
          </a:p>
          <a:p>
            <a:pPr lvl="1" algn="r" rtl="1">
              <a:lnSpc>
                <a:spcPct val="200000"/>
              </a:lnSpc>
            </a:pPr>
            <a:r>
              <a:rPr lang="ar-EG" sz="1600" dirty="0">
                <a:latin typeface="Alexandria" pitchFamily="2" charset="-78"/>
                <a:cs typeface="Alexandria" pitchFamily="2" charset="-78"/>
              </a:rPr>
              <a:t>في حالة وجود فجوة بين تصورات المجتمع وسلوك المنظمة، قد تُستخدم </a:t>
            </a:r>
            <a:r>
              <a:rPr lang="ar-SA" sz="1600" dirty="0">
                <a:latin typeface="Alexandria" pitchFamily="2" charset="-78"/>
                <a:cs typeface="Alexandria" pitchFamily="2" charset="-78"/>
              </a:rPr>
              <a:t>المسؤولية الاجتماعية</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لسد هذه الفجوة.</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666426131"/>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8" name="Content Placeholder 27">
            <a:extLst>
              <a:ext uri="{FF2B5EF4-FFF2-40B4-BE49-F238E27FC236}">
                <a16:creationId xmlns:a16="http://schemas.microsoft.com/office/drawing/2014/main" id="{012A0092-6D42-0AB1-6B05-7284F12874C2}"/>
              </a:ext>
            </a:extLst>
          </p:cNvPr>
          <p:cNvSpPr>
            <a:spLocks noGrp="1"/>
          </p:cNvSpPr>
          <p:nvPr>
            <p:ph idx="1"/>
          </p:nvPr>
        </p:nvSpPr>
        <p:spPr>
          <a:xfrm>
            <a:off x="387927" y="1302327"/>
            <a:ext cx="11346873" cy="4874636"/>
          </a:xfrm>
        </p:spPr>
        <p:txBody>
          <a:bodyPr>
            <a:normAutofit/>
          </a:bodyPr>
          <a:lstStyle/>
          <a:p>
            <a:pPr algn="r" rtl="1">
              <a:lnSpc>
                <a:spcPct val="200000"/>
              </a:lnSpc>
            </a:pPr>
            <a:r>
              <a:rPr lang="ar-EG" sz="1600" b="1" dirty="0">
                <a:latin typeface="Alexandria" pitchFamily="2" charset="-78"/>
                <a:cs typeface="Alexandria" pitchFamily="2" charset="-78"/>
              </a:rPr>
              <a:t>مثال وتطبيق:</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شركات التبغ:</a:t>
            </a:r>
            <a:r>
              <a:rPr lang="ar-EG" sz="1600" dirty="0">
                <a:latin typeface="Alexandria" pitchFamily="2" charset="-78"/>
                <a:cs typeface="Alexandria" pitchFamily="2" charset="-78"/>
              </a:rPr>
              <a:t> بعد سنوات من الانتقادات، تُحاول بعض شركات التبغ إظهار "شرعيتها" من خلال الاستثمار في منتجات بديلة (مثل السجائر الإلكترونية الأقل ضرراً) أو مبادرات المسؤولية الاجتماعية، في محاولة للتوافق مع التوقعات الاجتماعية المتغيرة وتجنب مزيد من القيود.</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شركات الملابس بعد فضيحة انهيار مبنى رانا بلازا في بنغلاديش:</a:t>
            </a:r>
            <a:r>
              <a:rPr lang="ar-EG" sz="1600" dirty="0">
                <a:latin typeface="Alexandria" pitchFamily="2" charset="-78"/>
                <a:cs typeface="Alexandria" pitchFamily="2" charset="-78"/>
              </a:rPr>
              <a:t> العديد من الشركات العالمية التي كانت تُصنع هناك، استثمرت في مبادرات لتحسين ظروف العمل والسلامة في المصانع لتعزيز "شرعيتها" وإعادة بناء ثقة المستهلك.</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539873422"/>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7" name="Title 26">
            <a:extLst>
              <a:ext uri="{FF2B5EF4-FFF2-40B4-BE49-F238E27FC236}">
                <a16:creationId xmlns:a16="http://schemas.microsoft.com/office/drawing/2014/main" id="{18BF1758-C3E7-E383-ADCD-68F0DC8F19E2}"/>
              </a:ext>
            </a:extLst>
          </p:cNvPr>
          <p:cNvSpPr>
            <a:spLocks noGrp="1"/>
          </p:cNvSpPr>
          <p:nvPr>
            <p:ph type="title"/>
          </p:nvPr>
        </p:nvSpPr>
        <p:spPr>
          <a:xfrm>
            <a:off x="838200" y="669929"/>
            <a:ext cx="10515600" cy="1325563"/>
          </a:xfrm>
        </p:spPr>
        <p:txBody>
          <a:bodyPr>
            <a:normAutofit/>
          </a:bodyPr>
          <a:lstStyle/>
          <a:p>
            <a:pPr algn="r" rtl="1"/>
            <a:r>
              <a:rPr lang="ar-SA" sz="2400" b="1" dirty="0">
                <a:solidFill>
                  <a:srgbClr val="00AEEF"/>
                </a:solidFill>
                <a:latin typeface="Alexandria" pitchFamily="2" charset="-78"/>
                <a:cs typeface="Alexandria" pitchFamily="2" charset="-78"/>
              </a:rPr>
              <a:t>أمثلة تطبيقية:</a:t>
            </a:r>
            <a:endParaRPr lang="en-EG" sz="2400" b="1" dirty="0">
              <a:solidFill>
                <a:srgbClr val="00AEEF"/>
              </a:solidFill>
              <a:latin typeface="Alexandria" pitchFamily="2" charset="-78"/>
              <a:cs typeface="Alexandria" pitchFamily="2" charset="-78"/>
            </a:endParaRPr>
          </a:p>
        </p:txBody>
      </p:sp>
      <p:sp>
        <p:nvSpPr>
          <p:cNvPr id="28" name="Content Placeholder 27">
            <a:extLst>
              <a:ext uri="{FF2B5EF4-FFF2-40B4-BE49-F238E27FC236}">
                <a16:creationId xmlns:a16="http://schemas.microsoft.com/office/drawing/2014/main" id="{012A0092-6D42-0AB1-6B05-7284F12874C2}"/>
              </a:ext>
            </a:extLst>
          </p:cNvPr>
          <p:cNvSpPr>
            <a:spLocks noGrp="1"/>
          </p:cNvSpPr>
          <p:nvPr>
            <p:ph idx="1"/>
          </p:nvPr>
        </p:nvSpPr>
        <p:spPr>
          <a:xfrm>
            <a:off x="838200" y="2310539"/>
            <a:ext cx="10515600" cy="4351338"/>
          </a:xfrm>
        </p:spPr>
        <p:txBody>
          <a:bodyPr>
            <a:normAutofit/>
          </a:bodyPr>
          <a:lstStyle/>
          <a:p>
            <a:pPr marL="0" indent="0" algn="r" rtl="1">
              <a:buNone/>
            </a:pPr>
            <a:r>
              <a:rPr lang="ar-EG" sz="1600" b="1" i="0" dirty="0">
                <a:solidFill>
                  <a:srgbClr val="414141"/>
                </a:solidFill>
                <a:effectLst/>
                <a:latin typeface="Alexandria" pitchFamily="2" charset="-78"/>
                <a:cs typeface="Alexandria" pitchFamily="2" charset="-78"/>
              </a:rPr>
              <a:t>دراسة بعنوان : </a:t>
            </a:r>
          </a:p>
          <a:p>
            <a:pPr marL="0" indent="0" algn="ctr" rtl="1">
              <a:buNone/>
            </a:pPr>
            <a:r>
              <a:rPr lang="ar-EG" sz="1600" b="1" i="0" dirty="0">
                <a:solidFill>
                  <a:srgbClr val="414141"/>
                </a:solidFill>
                <a:effectLst/>
                <a:latin typeface="Alexandria" pitchFamily="2" charset="-78"/>
                <a:cs typeface="Alexandria" pitchFamily="2" charset="-78"/>
              </a:rPr>
              <a:t>المسؤولية الاجتماعية في إدارات العلاقات العامة</a:t>
            </a:r>
          </a:p>
          <a:p>
            <a:pPr marL="0" indent="0" algn="ctr" rtl="1">
              <a:buNone/>
            </a:pPr>
            <a:endParaRPr lang="ar-EG" sz="1600" b="1" dirty="0">
              <a:solidFill>
                <a:srgbClr val="414141"/>
              </a:solidFill>
              <a:latin typeface="Alexandria" pitchFamily="2" charset="-78"/>
              <a:cs typeface="Alexandria" pitchFamily="2" charset="-78"/>
            </a:endParaRPr>
          </a:p>
          <a:p>
            <a:pPr marL="0" indent="0" algn="r" rtl="1">
              <a:buNone/>
            </a:pPr>
            <a:r>
              <a:rPr lang="ar-EG" sz="1600" b="0" i="0" dirty="0">
                <a:solidFill>
                  <a:srgbClr val="333333"/>
                </a:solidFill>
                <a:effectLst/>
                <a:latin typeface="Alexandria" pitchFamily="2" charset="-78"/>
                <a:cs typeface="Alexandria" pitchFamily="2" charset="-78"/>
              </a:rPr>
              <a:t>د. محمد المقرن</a:t>
            </a:r>
          </a:p>
          <a:p>
            <a:pPr marL="0" indent="0" algn="r" rtl="1">
              <a:buNone/>
            </a:pPr>
            <a:r>
              <a:rPr lang="ar-EG" sz="1600" b="0" i="0" dirty="0">
                <a:solidFill>
                  <a:srgbClr val="333333"/>
                </a:solidFill>
                <a:effectLst/>
                <a:latin typeface="Alexandria" pitchFamily="2" charset="-78"/>
                <a:cs typeface="Alexandria" pitchFamily="2" charset="-78"/>
              </a:rPr>
              <a:t>جامعة الامام محمد بن سعود الإسلامية - المعهد العالي للدعوة والاحتساب</a:t>
            </a:r>
          </a:p>
          <a:p>
            <a:pPr marL="0" indent="0" algn="ctr" rtl="1">
              <a:buNone/>
            </a:pPr>
            <a:endParaRPr lang="ar-EG" sz="1600" b="1" i="0" dirty="0">
              <a:solidFill>
                <a:srgbClr val="414141"/>
              </a:solidFill>
              <a:effectLst/>
              <a:latin typeface="Alexandria" pitchFamily="2" charset="-78"/>
              <a:cs typeface="Alexandria" pitchFamily="2" charset="-78"/>
            </a:endParaRPr>
          </a:p>
          <a:p>
            <a:pPr marL="0" indent="0" algn="r" defTabSz="914400" rtl="1" eaLnBrk="1" latinLnBrk="0" hangingPunct="1">
              <a:lnSpc>
                <a:spcPct val="90000"/>
              </a:lnSpc>
              <a:spcBef>
                <a:spcPts val="1000"/>
              </a:spcBef>
              <a:buNone/>
            </a:pPr>
            <a:r>
              <a:rPr lang="ar-SA" sz="1600" dirty="0">
                <a:latin typeface="Alexandria" pitchFamily="2" charset="-78"/>
                <a:cs typeface="Alexandria" pitchFamily="2" charset="-78"/>
              </a:rPr>
              <a:t>الرابط: </a:t>
            </a:r>
          </a:p>
          <a:p>
            <a:pPr marL="0" indent="0" algn="r" defTabSz="914400" rtl="1" eaLnBrk="1" latinLnBrk="0" hangingPunct="1">
              <a:lnSpc>
                <a:spcPct val="90000"/>
              </a:lnSpc>
              <a:spcBef>
                <a:spcPts val="1000"/>
              </a:spcBef>
              <a:buNone/>
            </a:pPr>
            <a:r>
              <a:rPr lang="en-US" sz="1600" dirty="0">
                <a:latin typeface="Alexandria" pitchFamily="2" charset="-78"/>
                <a:cs typeface="Alexandria" pitchFamily="2" charset="-78"/>
              </a:rPr>
              <a:t>https://2u.pw/gNo7K</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629993761"/>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8" name="Content Placeholder 27">
            <a:extLst>
              <a:ext uri="{FF2B5EF4-FFF2-40B4-BE49-F238E27FC236}">
                <a16:creationId xmlns:a16="http://schemas.microsoft.com/office/drawing/2014/main" id="{012A0092-6D42-0AB1-6B05-7284F12874C2}"/>
              </a:ext>
            </a:extLst>
          </p:cNvPr>
          <p:cNvSpPr>
            <a:spLocks noGrp="1"/>
          </p:cNvSpPr>
          <p:nvPr>
            <p:ph idx="1"/>
          </p:nvPr>
        </p:nvSpPr>
        <p:spPr/>
        <p:txBody>
          <a:bodyPr>
            <a:normAutofit/>
          </a:bodyPr>
          <a:lstStyle/>
          <a:p>
            <a:pPr marL="0" indent="0" algn="r" rtl="1">
              <a:lnSpc>
                <a:spcPct val="200000"/>
              </a:lnSpc>
              <a:buNone/>
            </a:pPr>
            <a:r>
              <a:rPr lang="ar-SA" sz="1600" b="1" dirty="0">
                <a:latin typeface="Alexandria" pitchFamily="2" charset="-78"/>
                <a:cs typeface="Alexandria" pitchFamily="2" charset="-78"/>
              </a:rPr>
              <a:t>أهداف البحث : </a:t>
            </a:r>
            <a:endParaRPr lang="en-US" sz="1600" b="1"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الاشارة إلى فوائد تبني الشركات للمسؤولية الاجتماعية . </a:t>
            </a:r>
          </a:p>
          <a:p>
            <a:pPr algn="r" rtl="1">
              <a:lnSpc>
                <a:spcPct val="200000"/>
              </a:lnSpc>
            </a:pPr>
            <a:r>
              <a:rPr lang="ar-EG" sz="1600" dirty="0">
                <a:latin typeface="Alexandria" pitchFamily="2" charset="-78"/>
                <a:cs typeface="Alexandria" pitchFamily="2" charset="-78"/>
              </a:rPr>
              <a:t>تبين وظيفة المسؤولية الاجتماعية في إدارة العلاقات العامة .</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766977330"/>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8" name="Content Placeholder 27">
            <a:extLst>
              <a:ext uri="{FF2B5EF4-FFF2-40B4-BE49-F238E27FC236}">
                <a16:creationId xmlns:a16="http://schemas.microsoft.com/office/drawing/2014/main" id="{012A0092-6D42-0AB1-6B05-7284F12874C2}"/>
              </a:ext>
            </a:extLst>
          </p:cNvPr>
          <p:cNvSpPr>
            <a:spLocks noGrp="1"/>
          </p:cNvSpPr>
          <p:nvPr>
            <p:ph idx="1"/>
          </p:nvPr>
        </p:nvSpPr>
        <p:spPr>
          <a:xfrm>
            <a:off x="838200" y="1403466"/>
            <a:ext cx="10515600" cy="4815062"/>
          </a:xfrm>
        </p:spPr>
        <p:txBody>
          <a:bodyPr>
            <a:normAutofit/>
          </a:bodyPr>
          <a:lstStyle/>
          <a:p>
            <a:pPr marL="228600" indent="-228600" algn="r" defTabSz="914400" rtl="1" eaLnBrk="1" latinLnBrk="0" hangingPunct="1">
              <a:lnSpc>
                <a:spcPct val="90000"/>
              </a:lnSpc>
              <a:spcBef>
                <a:spcPts val="1000"/>
              </a:spcBef>
              <a:buFont typeface="Arial" panose="020B0604020202020204" pitchFamily="34" charset="0"/>
              <a:buChar char="•"/>
            </a:pPr>
            <a:r>
              <a:rPr lang="ar-SA" sz="1600" b="1" dirty="0">
                <a:solidFill>
                  <a:srgbClr val="00AEEF"/>
                </a:solidFill>
                <a:latin typeface="Alexandria" pitchFamily="2" charset="-78"/>
                <a:cs typeface="Alexandria" pitchFamily="2" charset="-78"/>
              </a:rPr>
              <a:t>دراسة بعنوان :</a:t>
            </a:r>
          </a:p>
          <a:p>
            <a:pPr marL="0" indent="0" algn="ctr" rtl="1">
              <a:buNone/>
            </a:pPr>
            <a:r>
              <a:rPr lang="ar-SA" sz="1600" dirty="0">
                <a:latin typeface="Alexandria" pitchFamily="2" charset="-78"/>
                <a:cs typeface="Alexandria" pitchFamily="2" charset="-78"/>
              </a:rPr>
              <a:t>"</a:t>
            </a:r>
            <a:r>
              <a:rPr lang="ar-EG" sz="1600" i="0" dirty="0">
                <a:solidFill>
                  <a:srgbClr val="414141"/>
                </a:solidFill>
                <a:effectLst/>
                <a:latin typeface="Alexandria" pitchFamily="2" charset="-78"/>
                <a:cs typeface="Alexandria" pitchFamily="2" charset="-78"/>
              </a:rPr>
              <a:t> المسؤولية الاجتماعية للعلاقات العامة في المنشآت السعودية الخاصة"</a:t>
            </a:r>
          </a:p>
          <a:p>
            <a:pPr marL="0" indent="0" algn="r" rtl="1">
              <a:buNone/>
            </a:pPr>
            <a:endParaRPr lang="ar-EG" sz="1600" dirty="0">
              <a:solidFill>
                <a:srgbClr val="414141"/>
              </a:solidFill>
              <a:latin typeface="Alexandria" pitchFamily="2" charset="-78"/>
              <a:cs typeface="Alexandria" pitchFamily="2" charset="-78"/>
            </a:endParaRPr>
          </a:p>
          <a:p>
            <a:pPr marL="0" indent="0" algn="r" rtl="1">
              <a:buNone/>
            </a:pPr>
            <a:r>
              <a:rPr lang="ar-EG" sz="1600" dirty="0">
                <a:solidFill>
                  <a:srgbClr val="414141"/>
                </a:solidFill>
                <a:latin typeface="Alexandria" pitchFamily="2" charset="-78"/>
                <a:cs typeface="Alexandria" pitchFamily="2" charset="-78"/>
              </a:rPr>
              <a:t>دلال رشيد الخميسي</a:t>
            </a:r>
            <a:endParaRPr lang="ar-EG" sz="1600" i="0" dirty="0">
              <a:solidFill>
                <a:srgbClr val="414141"/>
              </a:solidFill>
              <a:effectLst/>
              <a:latin typeface="Alexandria" pitchFamily="2" charset="-78"/>
              <a:cs typeface="Alexandria" pitchFamily="2" charset="-78"/>
            </a:endParaRPr>
          </a:p>
          <a:p>
            <a:pPr marL="0" indent="0" algn="ctr" rtl="1">
              <a:buNone/>
            </a:pPr>
            <a:endParaRPr lang="ar-EG" sz="1600" dirty="0">
              <a:solidFill>
                <a:srgbClr val="414141"/>
              </a:solidFill>
              <a:latin typeface="Alexandria" pitchFamily="2" charset="-78"/>
              <a:cs typeface="Alexandria" pitchFamily="2" charset="-78"/>
            </a:endParaRPr>
          </a:p>
          <a:p>
            <a:pPr marL="0" indent="0" algn="r" rtl="1">
              <a:buNone/>
            </a:pPr>
            <a:endParaRPr lang="ar-EG" sz="1600" dirty="0">
              <a:solidFill>
                <a:srgbClr val="414141"/>
              </a:solidFill>
              <a:latin typeface="Alexandria" pitchFamily="2" charset="-78"/>
              <a:cs typeface="Alexandria" pitchFamily="2" charset="-78"/>
            </a:endParaRPr>
          </a:p>
          <a:p>
            <a:pPr marL="0" indent="0" algn="r" rtl="1">
              <a:buNone/>
            </a:pPr>
            <a:r>
              <a:rPr lang="ar-EG" sz="1600" i="0" dirty="0">
                <a:solidFill>
                  <a:srgbClr val="414141"/>
                </a:solidFill>
                <a:effectLst/>
                <a:latin typeface="Alexandria" pitchFamily="2" charset="-78"/>
                <a:cs typeface="Alexandria" pitchFamily="2" charset="-78"/>
              </a:rPr>
              <a:t>الرابط :</a:t>
            </a:r>
            <a:r>
              <a:rPr lang="en-US" sz="1600" i="0" dirty="0">
                <a:solidFill>
                  <a:srgbClr val="414141"/>
                </a:solidFill>
                <a:effectLst/>
                <a:latin typeface="Alexandria" pitchFamily="2" charset="-78"/>
                <a:cs typeface="Alexandria" pitchFamily="2" charset="-78"/>
              </a:rPr>
              <a:t> </a:t>
            </a:r>
            <a:r>
              <a:rPr lang="en-US" sz="1600" i="0" dirty="0">
                <a:solidFill>
                  <a:srgbClr val="414141"/>
                </a:solidFill>
                <a:effectLst/>
                <a:latin typeface="Alexandria" pitchFamily="2" charset="-78"/>
                <a:cs typeface="Alexandria" pitchFamily="2" charset="-78"/>
                <a:hlinkClick r:id="rId3"/>
              </a:rPr>
              <a:t>https://sjocs.journals.ekb.eg/article_127837.html</a:t>
            </a:r>
            <a:endParaRPr lang="ar-SA" sz="1600" i="0" dirty="0">
              <a:solidFill>
                <a:srgbClr val="414141"/>
              </a:solidFill>
              <a:effectLst/>
              <a:latin typeface="Alexandria" pitchFamily="2" charset="-78"/>
              <a:cs typeface="Alexandria" pitchFamily="2" charset="-78"/>
            </a:endParaRPr>
          </a:p>
          <a:p>
            <a:pPr marL="0" indent="0" algn="r" rtl="1">
              <a:buNone/>
            </a:pPr>
            <a:endParaRPr lang="ar-EG" sz="1600" i="0" dirty="0">
              <a:solidFill>
                <a:srgbClr val="414141"/>
              </a:solidFill>
              <a:effectLst/>
              <a:latin typeface="Alexandria" pitchFamily="2" charset="-78"/>
              <a:cs typeface="Alexandria" pitchFamily="2" charset="-78"/>
            </a:endParaRPr>
          </a:p>
          <a:p>
            <a:pPr marL="0" indent="0" algn="ctr" defTabSz="914400" rtl="1" eaLnBrk="1" latinLnBrk="0" hangingPunct="1">
              <a:lnSpc>
                <a:spcPct val="9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816925140"/>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8" name="Content Placeholder 27">
            <a:extLst>
              <a:ext uri="{FF2B5EF4-FFF2-40B4-BE49-F238E27FC236}">
                <a16:creationId xmlns:a16="http://schemas.microsoft.com/office/drawing/2014/main" id="{012A0092-6D42-0AB1-6B05-7284F12874C2}"/>
              </a:ext>
            </a:extLst>
          </p:cNvPr>
          <p:cNvSpPr>
            <a:spLocks noGrp="1"/>
          </p:cNvSpPr>
          <p:nvPr>
            <p:ph idx="1"/>
          </p:nvPr>
        </p:nvSpPr>
        <p:spPr/>
        <p:txBody>
          <a:bodyPr>
            <a:normAutofit/>
          </a:bodyPr>
          <a:lstStyle/>
          <a:p>
            <a:pPr marL="0" indent="0" algn="r" defTabSz="914400" rtl="1" eaLnBrk="1" latinLnBrk="0" hangingPunct="1">
              <a:lnSpc>
                <a:spcPct val="200000"/>
              </a:lnSpc>
              <a:spcBef>
                <a:spcPts val="1000"/>
              </a:spcBef>
              <a:buNone/>
            </a:pPr>
            <a:r>
              <a:rPr lang="ar-EG" sz="1600" b="1" dirty="0">
                <a:latin typeface="Alexandria" pitchFamily="2" charset="-78"/>
                <a:cs typeface="Alexandria" pitchFamily="2" charset="-78"/>
              </a:rPr>
              <a:t>أهداف الدراسة:</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التعرف على مستوى اهتمام إدارات العلاقاتالعامة في المنشآت السعودية الخاصة بتقديم برامج ضمن مفهوم المسئولية الاجتماعية.</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التعرف على دوافع المنشآت الخاصة من وراء دعمها المسئولية الاجتماعية.</a:t>
            </a:r>
          </a:p>
          <a:p>
            <a:pPr algn="r" rtl="1">
              <a:lnSpc>
                <a:spcPct val="200000"/>
              </a:lnSpc>
            </a:pPr>
            <a:r>
              <a:rPr lang="ar-EG" sz="1600" dirty="0">
                <a:latin typeface="Alexandria" pitchFamily="2" charset="-78"/>
                <a:cs typeface="Alexandria" pitchFamily="2" charset="-78"/>
              </a:rPr>
              <a:t>التعرف على الأدوار التي تمارسها العلاقات العامة في القطاع الخاص لدعم المسئولية الاجتماعية.</a:t>
            </a:r>
          </a:p>
          <a:p>
            <a:pPr algn="r" rtl="1">
              <a:lnSpc>
                <a:spcPct val="200000"/>
              </a:lnSpc>
            </a:pPr>
            <a:r>
              <a:rPr lang="ar-EG" sz="1600" dirty="0">
                <a:latin typeface="Alexandria" pitchFamily="2" charset="-78"/>
                <a:cs typeface="Alexandria" pitchFamily="2" charset="-78"/>
              </a:rPr>
              <a:t>التعرف على اقتراحات العاملية في أجهزة العلاقات العامة لدعم وتطوير المسئولية الاجتماعية.</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تحديد أهم البرامج والأنشطة الاجتماعية التي تقوم بها أجهزة العلاقات العامة في القطاع الخاص.</a:t>
            </a:r>
          </a:p>
        </p:txBody>
      </p:sp>
    </p:spTree>
    <p:extLst>
      <p:ext uri="{BB962C8B-B14F-4D97-AF65-F5344CB8AC3E}">
        <p14:creationId xmlns:p14="http://schemas.microsoft.com/office/powerpoint/2010/main" val="1347420881"/>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8" name="Content Placeholder 27">
            <a:extLst>
              <a:ext uri="{FF2B5EF4-FFF2-40B4-BE49-F238E27FC236}">
                <a16:creationId xmlns:a16="http://schemas.microsoft.com/office/drawing/2014/main" id="{012A0092-6D42-0AB1-6B05-7284F12874C2}"/>
              </a:ext>
            </a:extLst>
          </p:cNvPr>
          <p:cNvSpPr>
            <a:spLocks noGrp="1"/>
          </p:cNvSpPr>
          <p:nvPr>
            <p:ph idx="1"/>
          </p:nvPr>
        </p:nvSpPr>
        <p:spPr/>
        <p:txBody>
          <a:bodyPr>
            <a:normAutofit/>
          </a:bodyPr>
          <a:lstStyle/>
          <a:p>
            <a:pPr marL="0" indent="0" algn="r" defTabSz="914400" rtl="1" eaLnBrk="1" latinLnBrk="0" hangingPunct="1">
              <a:lnSpc>
                <a:spcPct val="200000"/>
              </a:lnSpc>
              <a:spcBef>
                <a:spcPts val="1000"/>
              </a:spcBef>
              <a:buNone/>
            </a:pPr>
            <a:r>
              <a:rPr lang="ar-SA" sz="1600" b="1" dirty="0">
                <a:latin typeface="Alexandria" pitchFamily="2" charset="-78"/>
                <a:cs typeface="Alexandria" pitchFamily="2" charset="-78"/>
              </a:rPr>
              <a:t>النظريات التي اعتمدت عليها الدراسة:</a:t>
            </a:r>
          </a:p>
          <a:p>
            <a:pPr lvl="1" algn="r" rtl="1">
              <a:lnSpc>
                <a:spcPct val="200000"/>
              </a:lnSpc>
              <a:spcBef>
                <a:spcPts val="1000"/>
              </a:spcBef>
            </a:pPr>
            <a:r>
              <a:rPr lang="ar-SA" sz="1600" dirty="0">
                <a:latin typeface="Alexandria" pitchFamily="2" charset="-78"/>
                <a:cs typeface="Alexandria" pitchFamily="2" charset="-78"/>
              </a:rPr>
              <a:t>نظرية المسئولية الاجتماعية </a:t>
            </a:r>
            <a:r>
              <a:rPr lang="en-US" sz="1600" dirty="0">
                <a:latin typeface="Alexandria" pitchFamily="2" charset="-78"/>
                <a:cs typeface="Alexandria" pitchFamily="2" charset="-78"/>
              </a:rPr>
              <a:t> Social Responsibility Theory</a:t>
            </a:r>
            <a:r>
              <a:rPr lang="ar-SA" sz="1600" dirty="0">
                <a:latin typeface="Alexandria" pitchFamily="2" charset="-78"/>
                <a:cs typeface="Alexandria" pitchFamily="2" charset="-78"/>
              </a:rPr>
              <a:t>: والتي استهدفت وضع ضوابط أخلاقية للممارسة المهنية في العمل المجتمعي.</a:t>
            </a:r>
          </a:p>
          <a:p>
            <a:pPr lvl="1" algn="r" rtl="1">
              <a:lnSpc>
                <a:spcPct val="200000"/>
              </a:lnSpc>
              <a:spcBef>
                <a:spcPts val="1000"/>
              </a:spcBef>
            </a:pPr>
            <a:r>
              <a:rPr lang="ar-SA" sz="1600" dirty="0">
                <a:latin typeface="Alexandria" pitchFamily="2" charset="-78"/>
                <a:cs typeface="Alexandria" pitchFamily="2" charset="-78"/>
              </a:rPr>
              <a:t>نظرية العقد الاجتماعي</a:t>
            </a:r>
            <a:r>
              <a:rPr lang="en-US" sz="1600" dirty="0">
                <a:latin typeface="Alexandria" pitchFamily="2" charset="-78"/>
                <a:cs typeface="Alexandria" pitchFamily="2" charset="-78"/>
              </a:rPr>
              <a:t>  Social Contract Theory</a:t>
            </a:r>
            <a:r>
              <a:rPr lang="ar-SA" sz="1600" dirty="0">
                <a:latin typeface="Alexandria" pitchFamily="2" charset="-78"/>
                <a:cs typeface="Alexandria" pitchFamily="2" charset="-78"/>
              </a:rPr>
              <a:t> :والتي تشير الى أن المؤسسة ترتبط بعلاقة تعاقدية مع المجتمع ويترتب على هذه لعلاقة أن تقوم المنظمة بوظيفتين :وظيفة الإنتاج وتتضمن تقديم خدمات مرغوبة للمجتمع، ووظيفة توزيع العوائد والمزايا الاقتصادية.</a:t>
            </a:r>
          </a:p>
          <a:p>
            <a:pPr lvl="1" algn="r" rtl="1">
              <a:lnSpc>
                <a:spcPct val="200000"/>
              </a:lnSpc>
              <a:spcBef>
                <a:spcPts val="1000"/>
              </a:spcBef>
            </a:pPr>
            <a:r>
              <a:rPr lang="ar-SA" sz="1600" dirty="0">
                <a:latin typeface="Alexandria" pitchFamily="2" charset="-78"/>
                <a:cs typeface="Alexandria" pitchFamily="2" charset="-78"/>
              </a:rPr>
              <a:t>نظرية أصحاب المصالح </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846975451"/>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8" name="Content Placeholder 27">
            <a:extLst>
              <a:ext uri="{FF2B5EF4-FFF2-40B4-BE49-F238E27FC236}">
                <a16:creationId xmlns:a16="http://schemas.microsoft.com/office/drawing/2014/main" id="{012A0092-6D42-0AB1-6B05-7284F12874C2}"/>
              </a:ext>
            </a:extLst>
          </p:cNvPr>
          <p:cNvSpPr>
            <a:spLocks noGrp="1"/>
          </p:cNvSpPr>
          <p:nvPr>
            <p:ph idx="1"/>
          </p:nvPr>
        </p:nvSpPr>
        <p:spPr/>
        <p:txBody>
          <a:bodyPr>
            <a:normAutofit/>
          </a:bodyPr>
          <a:lstStyle/>
          <a:p>
            <a:pPr marL="0" indent="0" algn="r" defTabSz="914400" rtl="1" eaLnBrk="1" latinLnBrk="0" hangingPunct="1">
              <a:lnSpc>
                <a:spcPct val="200000"/>
              </a:lnSpc>
              <a:spcBef>
                <a:spcPts val="1000"/>
              </a:spcBef>
              <a:buNone/>
            </a:pPr>
            <a:r>
              <a:rPr lang="ar-SA" sz="1600" b="1" dirty="0">
                <a:latin typeface="Alexandria" pitchFamily="2" charset="-78"/>
                <a:cs typeface="Alexandria" pitchFamily="2" charset="-78"/>
              </a:rPr>
              <a:t>عينة الدراسة:</a:t>
            </a:r>
          </a:p>
          <a:p>
            <a:pPr marL="228600" indent="-228600" algn="r" defTabSz="914400" rtl="1" eaLnBrk="1" latinLnBrk="0" hangingPunct="1">
              <a:lnSpc>
                <a:spcPct val="200000"/>
              </a:lnSpc>
              <a:spcBef>
                <a:spcPts val="1000"/>
              </a:spcBef>
              <a:buFont typeface="Arial" panose="020B0604020202020204" pitchFamily="34" charset="0"/>
              <a:buChar char="•"/>
            </a:pPr>
            <a:r>
              <a:rPr lang="ar-SA" sz="1600" dirty="0">
                <a:latin typeface="Alexandria" pitchFamily="2" charset="-78"/>
                <a:cs typeface="Alexandria" pitchFamily="2" charset="-78"/>
              </a:rPr>
              <a:t>دراسة ٤٦ مؤسسة بالرياض تهتم ببرامج المسئولية المجتمعية.</a:t>
            </a:r>
          </a:p>
          <a:p>
            <a:pPr marL="228600" indent="-228600" algn="r" defTabSz="914400" rtl="1" eaLnBrk="1" latinLnBrk="0" hangingPunct="1">
              <a:lnSpc>
                <a:spcPct val="200000"/>
              </a:lnSpc>
              <a:spcBef>
                <a:spcPts val="1000"/>
              </a:spcBef>
              <a:buFont typeface="Arial" panose="020B0604020202020204" pitchFamily="34" charset="0"/>
              <a:buChar char="•"/>
            </a:pPr>
            <a:endParaRPr lang="ar-SA"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SA" sz="1600" b="1" dirty="0">
                <a:latin typeface="Alexandria" pitchFamily="2" charset="-78"/>
                <a:cs typeface="Alexandria" pitchFamily="2" charset="-78"/>
              </a:rPr>
              <a:t>أدوات جمع البيانات:</a:t>
            </a:r>
          </a:p>
          <a:p>
            <a:pPr marL="228600" indent="-228600" algn="r" defTabSz="914400" rtl="1" eaLnBrk="1" latinLnBrk="0" hangingPunct="1">
              <a:lnSpc>
                <a:spcPct val="200000"/>
              </a:lnSpc>
              <a:spcBef>
                <a:spcPts val="1000"/>
              </a:spcBef>
              <a:buFont typeface="Arial" panose="020B0604020202020204" pitchFamily="34" charset="0"/>
              <a:buChar char="•"/>
            </a:pPr>
            <a:r>
              <a:rPr lang="ar-SA" sz="1600" dirty="0">
                <a:latin typeface="Alexandria" pitchFamily="2" charset="-78"/>
                <a:cs typeface="Alexandria" pitchFamily="2" charset="-78"/>
              </a:rPr>
              <a:t>استبيانات مع مسئولي العلاقات العامة في هذه المؤسسات.</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421830403"/>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8" name="Content Placeholder 27">
            <a:extLst>
              <a:ext uri="{FF2B5EF4-FFF2-40B4-BE49-F238E27FC236}">
                <a16:creationId xmlns:a16="http://schemas.microsoft.com/office/drawing/2014/main" id="{012A0092-6D42-0AB1-6B05-7284F12874C2}"/>
              </a:ext>
            </a:extLst>
          </p:cNvPr>
          <p:cNvSpPr>
            <a:spLocks noGrp="1"/>
          </p:cNvSpPr>
          <p:nvPr>
            <p:ph idx="1"/>
          </p:nvPr>
        </p:nvSpPr>
        <p:spPr>
          <a:xfrm>
            <a:off x="838200" y="1417319"/>
            <a:ext cx="10515600" cy="4759644"/>
          </a:xfrm>
        </p:spPr>
        <p:txBody>
          <a:bodyPr>
            <a:normAutofit/>
          </a:bodyPr>
          <a:lstStyle/>
          <a:p>
            <a:pPr marL="0" indent="0" algn="r" defTabSz="914400" rtl="1" eaLnBrk="1" latinLnBrk="0" hangingPunct="1">
              <a:lnSpc>
                <a:spcPct val="200000"/>
              </a:lnSpc>
              <a:spcBef>
                <a:spcPts val="1000"/>
              </a:spcBef>
              <a:buNone/>
            </a:pPr>
            <a:r>
              <a:rPr lang="ar-SA" sz="1600" b="1" dirty="0">
                <a:latin typeface="Alexandria" pitchFamily="2" charset="-78"/>
                <a:cs typeface="Alexandria" pitchFamily="2" charset="-78"/>
              </a:rPr>
              <a:t>أهم نتائج الدراسة:</a:t>
            </a:r>
          </a:p>
          <a:p>
            <a:pPr algn="r" defTabSz="914400" rtl="1" eaLnBrk="1" latinLnBrk="0" hangingPunct="1">
              <a:lnSpc>
                <a:spcPct val="200000"/>
              </a:lnSpc>
              <a:spcBef>
                <a:spcPts val="1000"/>
              </a:spcBef>
            </a:pPr>
            <a:r>
              <a:rPr lang="ar-EG" sz="1600" b="0" i="0" dirty="0">
                <a:solidFill>
                  <a:srgbClr val="333333"/>
                </a:solidFill>
                <a:effectLst/>
                <a:latin typeface="Alexandria" pitchFamily="2" charset="-78"/>
                <a:cs typeface="Alexandria" pitchFamily="2" charset="-78"/>
              </a:rPr>
              <a:t>اهتمام ادارات العلاقات العامة اهتمام متوسط في تقديم برامج ضمن مفهوم المسؤولية الاجتماعية .</a:t>
            </a:r>
          </a:p>
          <a:p>
            <a:pPr algn="r" defTabSz="914400" rtl="1" eaLnBrk="1" latinLnBrk="0" hangingPunct="1">
              <a:lnSpc>
                <a:spcPct val="200000"/>
              </a:lnSpc>
              <a:spcBef>
                <a:spcPts val="1000"/>
              </a:spcBef>
            </a:pPr>
            <a:r>
              <a:rPr lang="ar-EG" sz="1600" b="0" i="0" dirty="0">
                <a:solidFill>
                  <a:srgbClr val="333333"/>
                </a:solidFill>
                <a:effectLst/>
                <a:latin typeface="Alexandria" pitchFamily="2" charset="-78"/>
                <a:cs typeface="Alexandria" pitchFamily="2" charset="-78"/>
              </a:rPr>
              <a:t>وأن من أهم أهداف ودوافع اهتمام ادارات العلاقات العامة بدعم المسؤولية الاجتماعية  هو الاهتمام بترويج المنتجات وکسب ثقة العاملين بالمنشأة ورفع نسبة أرباح المنشأة والاهتمام بتحسين نوعية المنتجات والخدمات المقدمة والرد على الاشاعات وتحسين الصورة الذهنية للمنشأة .</a:t>
            </a:r>
          </a:p>
          <a:p>
            <a:pPr algn="r" defTabSz="914400" rtl="1" eaLnBrk="1" latinLnBrk="0" hangingPunct="1">
              <a:lnSpc>
                <a:spcPct val="200000"/>
              </a:lnSpc>
              <a:spcBef>
                <a:spcPts val="1000"/>
              </a:spcBef>
            </a:pPr>
            <a:r>
              <a:rPr lang="ar-EG" sz="1600" b="0" i="0" dirty="0">
                <a:solidFill>
                  <a:srgbClr val="333333"/>
                </a:solidFill>
                <a:effectLst/>
                <a:latin typeface="Alexandria" pitchFamily="2" charset="-78"/>
                <a:cs typeface="Alexandria" pitchFamily="2" charset="-78"/>
              </a:rPr>
              <a:t>من أهم المعوقات في دعم المسؤولية الاجتماعية: عدم وجود ميزانية کافية لدعم أجهزة العلاقات العامّة للقيام بتلک المسؤولية، بالإضافة إلى عدم عقد ورش وندوات عن أهمية المسؤولية الاجتماعية، وضعف محاسبة المجتمع للمؤسسات التي لا تلتزم بالقيام بهذا الدور.</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78454995"/>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8" name="Content Placeholder 27">
            <a:extLst>
              <a:ext uri="{FF2B5EF4-FFF2-40B4-BE49-F238E27FC236}">
                <a16:creationId xmlns:a16="http://schemas.microsoft.com/office/drawing/2014/main" id="{012A0092-6D42-0AB1-6B05-7284F12874C2}"/>
              </a:ext>
            </a:extLst>
          </p:cNvPr>
          <p:cNvSpPr>
            <a:spLocks noGrp="1"/>
          </p:cNvSpPr>
          <p:nvPr>
            <p:ph idx="1"/>
          </p:nvPr>
        </p:nvSpPr>
        <p:spPr>
          <a:xfrm>
            <a:off x="838200" y="1427018"/>
            <a:ext cx="10515600" cy="4749945"/>
          </a:xfrm>
        </p:spPr>
        <p:txBody>
          <a:bodyPr>
            <a:normAutofit lnSpcReduction="10000"/>
          </a:bodyPr>
          <a:lstStyle/>
          <a:p>
            <a:pPr marL="0" indent="0" algn="r" defTabSz="914400" rtl="1" eaLnBrk="1" latinLnBrk="0" hangingPunct="1">
              <a:lnSpc>
                <a:spcPct val="200000"/>
              </a:lnSpc>
              <a:spcBef>
                <a:spcPts val="1000"/>
              </a:spcBef>
              <a:buNone/>
            </a:pPr>
            <a:r>
              <a:rPr lang="ar-SA" sz="1600" b="1" dirty="0">
                <a:latin typeface="Alexandria" pitchFamily="2" charset="-78"/>
                <a:cs typeface="Alexandria" pitchFamily="2" charset="-78"/>
              </a:rPr>
              <a:t>ملخص المحاضرة:</a:t>
            </a:r>
          </a:p>
          <a:p>
            <a:pPr algn="r" rtl="1">
              <a:lnSpc>
                <a:spcPct val="200000"/>
              </a:lnSpc>
            </a:pPr>
            <a:r>
              <a:rPr lang="ar-EG" sz="1600" dirty="0">
                <a:latin typeface="Alexandria" pitchFamily="2" charset="-78"/>
                <a:cs typeface="Alexandria" pitchFamily="2" charset="-78"/>
              </a:rPr>
              <a:t>مفهوم المسؤولية الاجتماعية للشركات (</a:t>
            </a:r>
            <a:r>
              <a:rPr lang="en-US" sz="1600" dirty="0">
                <a:latin typeface="Alexandria" pitchFamily="2" charset="-78"/>
                <a:cs typeface="Alexandria" pitchFamily="2" charset="-78"/>
              </a:rPr>
              <a:t>CSR</a:t>
            </a:r>
            <a:r>
              <a:rPr lang="ar-SA" sz="1600" dirty="0">
                <a:latin typeface="Alexandria" pitchFamily="2" charset="-78"/>
                <a:cs typeface="Alexandria" pitchFamily="2" charset="-78"/>
              </a:rPr>
              <a:t>).</a:t>
            </a:r>
          </a:p>
          <a:p>
            <a:pPr algn="r" rtl="1">
              <a:lnSpc>
                <a:spcPct val="200000"/>
              </a:lnSpc>
            </a:pPr>
            <a:r>
              <a:rPr lang="ar-EG" sz="1600" dirty="0">
                <a:latin typeface="Alexandria" pitchFamily="2" charset="-78"/>
                <a:cs typeface="Alexandria" pitchFamily="2" charset="-78"/>
              </a:rPr>
              <a:t>أبعاد المسؤولية الاجتماعية للشركات (هرم كارول للمسؤولية الاجتماعية).</a:t>
            </a:r>
          </a:p>
          <a:p>
            <a:pPr algn="r" rtl="1">
              <a:lnSpc>
                <a:spcPct val="200000"/>
              </a:lnSpc>
            </a:pPr>
            <a:r>
              <a:rPr lang="ar-EG" sz="1600" dirty="0">
                <a:latin typeface="Alexandria" pitchFamily="2" charset="-78"/>
                <a:cs typeface="Alexandria" pitchFamily="2" charset="-78"/>
              </a:rPr>
              <a:t>دور العلاقات العامة في بناء وتوصيل المبادرات المجتمعية.</a:t>
            </a:r>
          </a:p>
          <a:p>
            <a:pPr algn="r" rtl="1">
              <a:lnSpc>
                <a:spcPct val="200000"/>
              </a:lnSpc>
            </a:pPr>
            <a:r>
              <a:rPr lang="ar-SA" sz="1600" dirty="0">
                <a:latin typeface="Alexandria" pitchFamily="2" charset="-78"/>
                <a:cs typeface="Alexandria" pitchFamily="2" charset="-78"/>
              </a:rPr>
              <a:t>أهمية تبني </a:t>
            </a:r>
            <a:r>
              <a:rPr lang="ar-EG" sz="1600" dirty="0">
                <a:latin typeface="Alexandria" pitchFamily="2" charset="-78"/>
                <a:cs typeface="Alexandria" pitchFamily="2" charset="-78"/>
              </a:rPr>
              <a:t>المبادرات المجتمعية.</a:t>
            </a:r>
          </a:p>
          <a:p>
            <a:pPr algn="r" rtl="1">
              <a:lnSpc>
                <a:spcPct val="200000"/>
              </a:lnSpc>
            </a:pPr>
            <a:r>
              <a:rPr lang="ar-EG" sz="1600" dirty="0">
                <a:latin typeface="Alexandria" pitchFamily="2" charset="-78"/>
                <a:cs typeface="Alexandria" pitchFamily="2" charset="-78"/>
              </a:rPr>
              <a:t>التحديات في تطبيق المسؤولية الاجتماعية.</a:t>
            </a:r>
          </a:p>
          <a:p>
            <a:pPr algn="r" rtl="1">
              <a:lnSpc>
                <a:spcPct val="200000"/>
              </a:lnSpc>
            </a:pPr>
            <a:r>
              <a:rPr lang="ar-EG" sz="1600" dirty="0">
                <a:latin typeface="Alexandria" pitchFamily="2" charset="-78"/>
                <a:cs typeface="Alexandria" pitchFamily="2" charset="-78"/>
              </a:rPr>
              <a:t>دمج المسؤولية الاجتماعية في صميم العمليات.</a:t>
            </a:r>
          </a:p>
          <a:p>
            <a:pPr algn="r" rtl="1">
              <a:lnSpc>
                <a:spcPct val="200000"/>
              </a:lnSpc>
            </a:pPr>
            <a:r>
              <a:rPr lang="ar-EG" sz="1600" dirty="0">
                <a:latin typeface="Alexandria" pitchFamily="2" charset="-78"/>
                <a:cs typeface="Alexandria" pitchFamily="2" charset="-78"/>
              </a:rPr>
              <a:t>نظريات المسؤولية الاجتماعية للشركات.</a:t>
            </a:r>
            <a:endParaRPr lang="en-US"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392760680"/>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6ABE753B-4F17-43C4-8DC9-4F34963130F8}"/>
</file>

<file path=docProps/app.xml><?xml version="1.0" encoding="utf-8"?>
<Properties xmlns="http://schemas.openxmlformats.org/officeDocument/2006/extended-properties" xmlns:vt="http://schemas.openxmlformats.org/officeDocument/2006/docPropsVTypes">
  <TotalTime>5647</TotalTime>
  <Words>2973</Words>
  <Application>Microsoft Macintosh PowerPoint</Application>
  <PresentationFormat>Widescreen</PresentationFormat>
  <Paragraphs>268</Paragraphs>
  <Slides>41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Alexandria</vt:lpstr>
      <vt:lpstr>Arial</vt:lpstr>
      <vt:lpstr>Calibri</vt:lpstr>
      <vt:lpstr>Calibri Light</vt:lpstr>
      <vt:lpstr>Symbol</vt:lpstr>
      <vt:lpstr>Wingdings</vt:lpstr>
      <vt:lpstr>Office Theme</vt:lpstr>
      <vt:lpstr>PowerPoint Presentation</vt:lpstr>
      <vt:lpstr>PowerPoint Presentation</vt:lpstr>
      <vt:lpstr>PowerPoint Presentation</vt:lpstr>
      <vt:lpstr>المسؤولية الاجتماعية للشركات</vt:lpstr>
      <vt:lpstr>PowerPoint Presentation</vt:lpstr>
      <vt:lpstr>PowerPoint Presentation</vt:lpstr>
      <vt:lpstr>أبعاد المسؤولية الاجتماعية للشركات (هرم كارول للمسؤولية الاجتماعية) </vt:lpstr>
      <vt:lpstr>PowerPoint Presentation</vt:lpstr>
      <vt:lpstr>دور العلاقات العامة في بناء وتوصيل المبادرات المجتمعية:</vt:lpstr>
      <vt:lpstr>PowerPoint Presentation</vt:lpstr>
      <vt:lpstr>PowerPoint Presentation</vt:lpstr>
      <vt:lpstr>PowerPoint Presentation</vt:lpstr>
      <vt:lpstr>PowerPoint Presentation</vt:lpstr>
      <vt:lpstr>مثال تطبيقي:</vt:lpstr>
      <vt:lpstr>أهمية تبني المؤسسات للمبادرات المجتمعية:</vt:lpstr>
      <vt:lpstr>PowerPoint Presentation</vt:lpstr>
      <vt:lpstr>التحديات في تطبيق المسؤولية الاجتماعية</vt:lpstr>
      <vt:lpstr>PowerPoint Presentation</vt:lpstr>
      <vt:lpstr>كيفية دمج المسؤولية الاجتماعية في صميم العمليات:</vt:lpstr>
      <vt:lpstr>PowerPoint Presentation</vt:lpstr>
      <vt:lpstr>نظريات المسؤولية الاجتماعية للشركات:</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أمثلة تطبيقية: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Inas Abdel Hamid</cp:lastModifiedBy>
  <cp:revision>101</cp:revision>
  <dcterms:created xsi:type="dcterms:W3CDTF">2023-04-29T09:08:00Z</dcterms:created>
  <dcterms:modified xsi:type="dcterms:W3CDTF">2025-07-18T18:35:16Z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