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9436F-2F10-6911-A74D-4C9ACCD09C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164076-7D2E-C432-6E57-B0BD8111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49277-3077-3AAF-35A8-18C05FECF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08966-683D-18D5-A43F-1CEEBA721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D9163-11B2-8940-4C92-84E066BD2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366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6607-3F49-1549-F8E4-322DC7F53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FDD736-0DB4-62E9-0B0B-FBC46C7D2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9296B-FA70-04C3-9DDB-49DBC5E79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11F28D-C3FA-B8B4-4EDA-E0BFC84E8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6E2FF-BEEC-B416-5CDB-0C50BAA88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062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FB383-5731-9AE4-BFAD-E803226EB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2DE0C-5057-69C1-9113-EA9E2BE81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94E47-812A-38A6-55B9-31303FC3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D84053-FA99-EFBE-9842-F4326D10A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E73052-0795-E4AF-804F-FFC566EF6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1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62326-6F31-E25D-F7FD-7324C680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D65D1-BC79-BBF0-4213-00D543832D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540446-A4AE-C122-AB74-5D7D083A51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8FEF5-11E4-99A6-063D-2BF57E41C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855615-8249-40E6-6B7B-E4BA5A3CA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5E661-7699-CB06-337C-94A60B321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391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FCC39-B2FC-14E8-ADBB-DB1A21667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C329C-80E5-CDBD-0EA1-69A1139A1B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BE8109-19D1-1BA4-FBDF-478D66141D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2B2853-30FF-A90D-1B40-D64800D3DC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4E9656-251A-3C22-2254-13773A5B68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CB7B25-E11D-5A48-9643-F91C77B51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86A18F-2321-A761-661F-9C5C9996A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E8F365-0F62-DB99-6555-A436AD6D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614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5C851-D89C-A9B8-F9E0-B1BF60D71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7D0F45-4470-ACCA-D80B-6FBA82EFB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8C9AF0-60E1-29F8-CE8D-4C8E440BE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0EF665-411B-BF35-95C3-E34A1F54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58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B89678-A649-6BCD-32AD-8F5D91810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962C2F-AD85-1131-742B-649672D5C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4BAD46-2F94-61FE-C7F4-9D4131B45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309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B230B-89F4-33EF-9D32-167151418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AEB0D-A636-8116-2946-1468D3832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5CC6BF-40D5-39D8-D189-8058FEDC8C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54A8B4-126A-BCAA-2AD7-8238C93E9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09D68-3A17-D0EA-C4C4-F97339036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FD84FD-9EAC-84AF-050E-58DF2FACE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406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72E64-9ED4-964A-13D3-351138080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EB7E7A-5768-E6DB-F73B-C909E7E672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1A472-650E-BE49-5EF8-CDB982E8D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73B8FB-134B-BF94-21C3-F711EAF9B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4A0E3C-4074-A74E-0053-4ADE742F5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6D3AEA-6B5A-332B-A6A1-D04750093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45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3E933-508C-CD42-97B7-FD4397A67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945732-DCE2-141D-5F11-B1E6417507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ABB59-4C8E-9BEC-CF5B-6AC5E1417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91B643-7453-F54B-7098-71E2A3A13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8674A2-A70A-11C9-1E65-DAFB766F0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27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D658A4-1B37-8FA9-66CD-2A58E8A3AE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7EB1B6-352C-25BA-3AE0-F8C466244A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07882F-105E-53E7-47CF-DEF594261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A5AA2-8F98-3940-78E0-2F011EEB3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61B8C-FC32-41B5-50AA-5DE89FECC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255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37D437-B0EC-01EA-D603-053BF207C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27634E-2190-9EE6-DB72-C52071C94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11B4C-9A7A-5DF5-B254-DA23B95B95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06DAD5-7878-2343-A566-0391000C00D2}" type="datetimeFigureOut">
              <a:rPr lang="en-US" smtClean="0"/>
              <a:t>7/31/26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D7C0E-1275-3046-CE43-E1970D55DC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DE3BB-579F-077A-9538-EAEBEE1C76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969CB0-06FB-4144-9FAE-07F06CFC7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43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fH4j38FaLs8?si=ZCdoQS8ey7C9oE0j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7B478-44E9-A4F8-F476-689A4DC327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02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المزيج التسويقي (4Ps)</a:t>
            </a:r>
            <a:br>
              <a:rPr lang="en-GB" dirty="0"/>
            </a:br>
            <a:r>
              <a:rPr lang="en-GB" b="1" dirty="0"/>
              <a:t>لمنتج نوتيل</a:t>
            </a:r>
            <a:r>
              <a:rPr lang="en-GB" dirty="0"/>
              <a:t> </a:t>
            </a:r>
            <a:br>
              <a:rPr lang="en-GB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87A190-829B-48BF-584C-0419CEFDDA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SA" dirty="0"/>
              <a:t>أسم الطالبه : ريناد أنور الكندي</a:t>
            </a:r>
          </a:p>
          <a:p>
            <a:r>
              <a:rPr lang="en-GB" dirty="0"/>
              <a:t>26200345</a:t>
            </a:r>
            <a:r>
              <a:rPr lang="ar-SA" dirty="0"/>
              <a:t>الرقم الجامعي 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212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276F5-0B9C-CD6A-F047-86FC05DB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0549" y="56261"/>
            <a:ext cx="10515600" cy="1325563"/>
          </a:xfrm>
        </p:spPr>
        <p:txBody>
          <a:bodyPr/>
          <a:lstStyle/>
          <a:p>
            <a:r>
              <a:rPr lang="en-GB" dirty="0"/>
              <a:t>(product)</a:t>
            </a:r>
            <a:r>
              <a:rPr lang="ar-SA" dirty="0"/>
              <a:t>المنتج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1544B-8DDF-32F1-E13F-823EF008F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543" y="1690688"/>
            <a:ext cx="10856039" cy="5190929"/>
          </a:xfrm>
        </p:spPr>
        <p:txBody>
          <a:bodyPr>
            <a:normAutofit/>
          </a:bodyPr>
          <a:lstStyle/>
          <a:p>
            <a:r>
              <a:rPr lang="en-GB" b="1" dirty="0"/>
              <a:t>اسم المنتج: نوتيلا (Nutella)</a:t>
            </a:r>
          </a:p>
          <a:p>
            <a:pPr rtl="1"/>
            <a:r>
              <a:rPr lang="en-GB" b="1" dirty="0"/>
              <a:t>الشركة المصنعة: فيريرو (Ferrero)</a:t>
            </a:r>
            <a:endParaRPr lang="en-GB" dirty="0"/>
          </a:p>
          <a:p>
            <a:pPr rtl="1"/>
            <a:r>
              <a:rPr lang="en-GB" b="1" dirty="0"/>
              <a:t>الشعار</a:t>
            </a:r>
            <a:r>
              <a:rPr lang="ar-SA" b="1" dirty="0"/>
              <a:t>(</a:t>
            </a:r>
            <a:r>
              <a:rPr lang="en-GB" b="1" dirty="0"/>
              <a:t> (Logo</a:t>
            </a:r>
            <a:endParaRPr lang="en-GB" dirty="0"/>
          </a:p>
          <a:p>
            <a:pPr rtl="1"/>
            <a:r>
              <a:rPr lang="en-GB" b="1" dirty="0"/>
              <a:t>Spread the Happy</a:t>
            </a:r>
            <a:endParaRPr lang="en-GB" dirty="0"/>
          </a:p>
          <a:p>
            <a:pPr rtl="1"/>
            <a:r>
              <a:rPr lang="en-GB" b="1" dirty="0"/>
              <a:t>نبذة تاريخية:</a:t>
            </a:r>
            <a:endParaRPr lang="en-GB" dirty="0"/>
          </a:p>
          <a:p>
            <a:pPr rtl="1"/>
            <a:r>
              <a:rPr lang="en-GB" dirty="0"/>
              <a:t>نوتيلا هي شوكولاتة قابلة للدهن، أطلقتها شركة فيريرو في إيطاليا عام 1964</a:t>
            </a:r>
          </a:p>
          <a:p>
            <a:pPr rtl="1"/>
            <a:r>
              <a:rPr lang="en-GB" b="1" dirty="0"/>
              <a:t>التغليف (Packaging):</a:t>
            </a:r>
            <a:endParaRPr lang="en-GB" dirty="0"/>
          </a:p>
          <a:p>
            <a:pPr lvl="0"/>
            <a:r>
              <a:rPr lang="en-GB" dirty="0"/>
              <a:t>عبوة بلاستيكية.</a:t>
            </a:r>
          </a:p>
          <a:p>
            <a:pPr lvl="0"/>
            <a:r>
              <a:rPr lang="en-GB" dirty="0"/>
              <a:t>غطاء أبيض.</a:t>
            </a:r>
          </a:p>
          <a:p>
            <a:pPr lvl="0"/>
            <a:r>
              <a:rPr lang="en-GB" dirty="0"/>
              <a:t>تصميم جذاب وسهل الاستخدا</a:t>
            </a:r>
          </a:p>
          <a:p>
            <a:pPr rtl="1"/>
            <a:endParaRPr lang="en-GB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46AF2A-7344-6CF6-D14F-F0B9D6934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07672" y="2608156"/>
            <a:ext cx="558075" cy="71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731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B5EE1-2C19-44AD-7894-1468F5FCF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3755" y="271050"/>
            <a:ext cx="10515600" cy="1325563"/>
          </a:xfrm>
        </p:spPr>
        <p:txBody>
          <a:bodyPr/>
          <a:lstStyle/>
          <a:p>
            <a:r>
              <a:rPr lang="en-GB" b="1" dirty="0"/>
              <a:t> (Price)</a:t>
            </a:r>
            <a:r>
              <a:rPr lang="ar-SA" b="1" dirty="0"/>
              <a:t>السعر 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C4079-E44C-8DC4-3143-173AF99EC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سعر المنتج:</a:t>
            </a:r>
            <a:br>
              <a:rPr lang="en-GB" dirty="0"/>
            </a:br>
            <a:r>
              <a:rPr lang="en-GB" dirty="0"/>
              <a:t>حوالي </a:t>
            </a:r>
            <a:r>
              <a:rPr lang="en-GB" b="1" dirty="0"/>
              <a:t>35 ريال سعودي</a:t>
            </a:r>
            <a:r>
              <a:rPr lang="en-GB" dirty="0"/>
              <a:t> لعبوة 750</a:t>
            </a:r>
            <a:r>
              <a:rPr lang="ar-SA" dirty="0"/>
              <a:t>جم)</a:t>
            </a:r>
            <a:r>
              <a:rPr lang="en-GB" dirty="0"/>
              <a:t> (قد يختلف حسب المتجر) </a:t>
            </a:r>
          </a:p>
          <a:p>
            <a:pPr rtl="1"/>
            <a:r>
              <a:rPr lang="en-GB" b="1" dirty="0"/>
              <a:t>استراتيجية التسعير:</a:t>
            </a:r>
            <a:br>
              <a:rPr lang="en-GB" dirty="0"/>
            </a:br>
            <a:r>
              <a:rPr lang="en-GB" dirty="0"/>
              <a:t>التسعير المتميز (Premium Pricing)، لأن نوتيلا علامة تجارية معروفة وجودتها عالية </a:t>
            </a:r>
          </a:p>
          <a:p>
            <a:pPr rtl="1"/>
            <a:r>
              <a:rPr lang="en-GB" b="1" dirty="0"/>
              <a:t>سبب اختيار هذا السعر:</a:t>
            </a:r>
            <a:endParaRPr lang="en-GB" dirty="0"/>
          </a:p>
          <a:p>
            <a:pPr lvl="0"/>
            <a:r>
              <a:rPr lang="en-GB" dirty="0"/>
              <a:t>جودة عالية.</a:t>
            </a:r>
          </a:p>
          <a:p>
            <a:pPr lvl="0"/>
            <a:r>
              <a:rPr lang="en-GB" dirty="0"/>
              <a:t>شهرة العلامة التجارية.</a:t>
            </a:r>
          </a:p>
          <a:p>
            <a:pPr lvl="0"/>
            <a:r>
              <a:rPr lang="en-GB" dirty="0"/>
              <a:t>ثقة المستهلك بالمنتج</a:t>
            </a:r>
          </a:p>
          <a:p>
            <a:r>
              <a:rPr lang="en-GB" b="1" dirty="0"/>
              <a:t>مقارنة مع المنافسين:</a:t>
            </a:r>
            <a:br>
              <a:rPr lang="en-GB" dirty="0"/>
            </a:br>
            <a:r>
              <a:rPr lang="en-GB" dirty="0"/>
              <a:t>سعر نوتيلا أعلى قليلًا من بعض منتجات الشوكولاتة القابلة للدهن المنافسة، لكنه يحافظ على مبيعاته بسبب الجودة والطعم 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7D04E9-510B-0D59-0586-DD8F1B5BE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32943" y="442267"/>
            <a:ext cx="1470217" cy="187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50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5409F-15AA-156E-408E-44EDE01A9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مكان التوزيع (Place)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E0007-649D-9BF9-391E-E6A6B34CF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654516" cy="4486275"/>
          </a:xfrm>
        </p:spPr>
        <p:txBody>
          <a:bodyPr>
            <a:normAutofit fontScale="92500" lnSpcReduction="10000"/>
          </a:bodyPr>
          <a:lstStyle/>
          <a:p>
            <a:pPr rtl="1"/>
            <a:r>
              <a:rPr lang="en-GB" b="1" dirty="0"/>
              <a:t>أماكن بيع المنتج:</a:t>
            </a:r>
            <a:endParaRPr lang="en-GB" dirty="0"/>
          </a:p>
          <a:p>
            <a:pPr lvl="0"/>
            <a:r>
              <a:rPr lang="en-GB" dirty="0"/>
              <a:t>السوبرماركت مثل: بنده، الدانوب، كارفور، العثيم.</a:t>
            </a:r>
          </a:p>
          <a:p>
            <a:pPr lvl="0"/>
            <a:r>
              <a:rPr lang="en-GB" dirty="0"/>
              <a:t>المتاجر الإلكترونية مثل: أمازون، نو</a:t>
            </a:r>
            <a:r>
              <a:rPr lang="ar-SA" dirty="0"/>
              <a:t>ن</a:t>
            </a:r>
            <a:endParaRPr lang="en-GB" dirty="0"/>
          </a:p>
          <a:p>
            <a:pPr rtl="1"/>
            <a:r>
              <a:rPr lang="en-GB" b="1" dirty="0"/>
              <a:t>كيفية وصوله للمستهلك:</a:t>
            </a:r>
            <a:endParaRPr lang="en-GB" dirty="0"/>
          </a:p>
          <a:p>
            <a:pPr lvl="0"/>
            <a:r>
              <a:rPr lang="en-GB" dirty="0"/>
              <a:t>يُباع مباشرة في المتاجر.</a:t>
            </a:r>
          </a:p>
          <a:p>
            <a:pPr lvl="0"/>
            <a:r>
              <a:rPr lang="en-GB" dirty="0"/>
              <a:t>يمكن طلبه عبر الإنترنت ويصل عن طريق شركات الشح</a:t>
            </a:r>
            <a:r>
              <a:rPr lang="ar-SA" dirty="0"/>
              <a:t>ن</a:t>
            </a:r>
            <a:endParaRPr lang="en-GB" dirty="0"/>
          </a:p>
          <a:p>
            <a:pPr rtl="1"/>
            <a:r>
              <a:rPr lang="en-GB" b="1" dirty="0"/>
              <a:t>قنوات التوزيع:</a:t>
            </a:r>
            <a:endParaRPr lang="en-GB" dirty="0"/>
          </a:p>
          <a:p>
            <a:pPr lvl="0"/>
            <a:r>
              <a:rPr lang="en-GB" dirty="0"/>
              <a:t>محلات البقالة.</a:t>
            </a:r>
          </a:p>
          <a:p>
            <a:pPr lvl="0"/>
            <a:r>
              <a:rPr lang="en-GB" dirty="0"/>
              <a:t>الهايبر ماركت.</a:t>
            </a:r>
          </a:p>
          <a:p>
            <a:pPr lvl="0"/>
            <a:r>
              <a:rPr lang="en-GB" dirty="0"/>
              <a:t>المتاجر الإلكترونية</a:t>
            </a:r>
          </a:p>
          <a:p>
            <a:pPr rt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661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3F00A-D7AA-970F-D7C5-B9800AB93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7212" y="161297"/>
            <a:ext cx="10515600" cy="1325563"/>
          </a:xfrm>
        </p:spPr>
        <p:txBody>
          <a:bodyPr/>
          <a:lstStyle/>
          <a:p>
            <a:r>
              <a:rPr lang="en-GB" b="1" dirty="0"/>
              <a:t>الخطة الترويجية (Promotion)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81C16-B71C-415E-6296-99D9D326E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rtl="1"/>
            <a:r>
              <a:rPr lang="en-GB" b="1" dirty="0"/>
              <a:t>طرق الترويج:</a:t>
            </a:r>
            <a:endParaRPr lang="en-GB" dirty="0"/>
          </a:p>
          <a:p>
            <a:pPr lvl="0"/>
            <a:r>
              <a:rPr lang="en-GB" dirty="0"/>
              <a:t>الإعلانات التلفزيونية.</a:t>
            </a:r>
          </a:p>
          <a:p>
            <a:pPr lvl="0"/>
            <a:r>
              <a:rPr lang="en-GB" dirty="0"/>
              <a:t>الإعلانات على يوتيوب.</a:t>
            </a:r>
          </a:p>
          <a:p>
            <a:pPr lvl="0"/>
            <a:r>
              <a:rPr lang="en-GB" dirty="0"/>
              <a:t>التسويق عبر وسائل التواصل الاجتماعي.</a:t>
            </a:r>
          </a:p>
          <a:p>
            <a:pPr lvl="0"/>
            <a:r>
              <a:rPr lang="en-GB" dirty="0"/>
              <a:t>التعاون مع المؤثرين</a:t>
            </a:r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err="1">
                <a:hlinkClick r:id="rId2"/>
              </a:rPr>
              <a:t>youtu.be</a:t>
            </a:r>
            <a:r>
              <a:rPr lang="en-US" dirty="0">
                <a:hlinkClick r:id="rId2"/>
              </a:rPr>
              <a:t>/fH4j38FaLs8?</a:t>
            </a:r>
            <a:r>
              <a:rPr lang="en-US" dirty="0" err="1">
                <a:hlinkClick r:id="rId2"/>
              </a:rPr>
              <a:t>si</a:t>
            </a:r>
            <a:r>
              <a:rPr lang="en-US" dirty="0">
                <a:hlinkClick r:id="rId2"/>
              </a:rPr>
              <a:t>=ZCdoQS8ey7C9oE0j</a:t>
            </a:r>
            <a:endParaRPr lang="en-GB" dirty="0"/>
          </a:p>
          <a:p>
            <a:pPr rtl="1"/>
            <a:r>
              <a:rPr lang="en-GB" b="1" dirty="0"/>
              <a:t>سبب نجاح الإعلان:</a:t>
            </a:r>
            <a:endParaRPr lang="en-GB" dirty="0"/>
          </a:p>
          <a:p>
            <a:pPr lvl="0"/>
            <a:r>
              <a:rPr lang="en-GB" dirty="0"/>
              <a:t>يجذب الانتباه.</a:t>
            </a:r>
          </a:p>
          <a:p>
            <a:pPr lvl="0"/>
            <a:r>
              <a:rPr lang="en-GB" dirty="0"/>
              <a:t>يبرز طعم المنتج وجودته.</a:t>
            </a:r>
          </a:p>
          <a:p>
            <a:pPr lvl="0"/>
            <a:r>
              <a:rPr lang="en-GB" dirty="0"/>
              <a:t>يشجع المستهلك على شراء المنتج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175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المزيج التسويقي (4Ps) لمنتج نوتيل  </vt:lpstr>
      <vt:lpstr>(product)المنتج</vt:lpstr>
      <vt:lpstr> (Price)السعر  </vt:lpstr>
      <vt:lpstr>مكان التوزيع (Place) </vt:lpstr>
      <vt:lpstr>الخطة الترويجية (Promotion)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المزيج التسويقي (4Ps) لمنتج نوتيل  </dc:title>
  <dc:creator>ريناد انور الكندي-36301</dc:creator>
  <cp:lastModifiedBy>ريناد انور الكندي-36301</cp:lastModifiedBy>
  <cp:revision>1</cp:revision>
  <dcterms:created xsi:type="dcterms:W3CDTF">2026-07-31T01:29:43Z</dcterms:created>
  <dcterms:modified xsi:type="dcterms:W3CDTF">2026-07-31T02:00:54Z</dcterms:modified>
</cp:coreProperties>
</file>