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2.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512" r:id="rId36"/>
    <p:sldId id="513" r:id="rId37"/>
    <p:sldId id="514" r:id="rId38"/>
    <p:sldId id="515" r:id="rId39"/>
    <p:sldId id="516" r:id="rId40"/>
    <p:sldId id="517" r:id="rId41"/>
    <p:sldId id="518" r:id="rId42"/>
    <p:sldId id="519" r:id="rId43"/>
    <p:sldId id="520" r:id="rId44"/>
    <p:sldId id="521" r:id="rId45"/>
    <p:sldId id="523" r:id="rId46"/>
    <p:sldId id="524" r:id="rId47"/>
    <p:sldId id="52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9754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0826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1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346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2/12/2026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0764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2/12/2026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496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9118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021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55877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25382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2/12/2026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0533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544993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521625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50449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704933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12529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427869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79294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3174091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446550"/>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a:t>
            </a:r>
            <a:r>
              <a:rPr lang="ar-EG" sz="4400" b="1" dirty="0" smtClean="0">
                <a:solidFill>
                  <a:srgbClr val="00B0F0"/>
                </a:solidFill>
                <a:latin typeface="Alexandria" pitchFamily="2" charset="-78"/>
                <a:cs typeface="Alexandria" pitchFamily="2" charset="-78"/>
              </a:rPr>
              <a:t> </a:t>
            </a:r>
            <a:endParaRPr lang="ar-EG" sz="44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4"/>
          <a:stretch>
            <a:fillRect/>
          </a:stretch>
        </p:blipFill>
        <p:spPr>
          <a:xfrm>
            <a:off x="247722" y="312516"/>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94035" y="2785710"/>
            <a:ext cx="3895618" cy="1323439"/>
          </a:xfrm>
          <a:prstGeom prst="rect">
            <a:avLst/>
          </a:prstGeom>
          <a:noFill/>
        </p:spPr>
        <p:txBody>
          <a:bodyPr wrap="none" rtlCol="0">
            <a:spAutoFit/>
          </a:bodyPr>
          <a:lstStyle/>
          <a:p>
            <a:r>
              <a:rPr lang="ar-EG" sz="36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262066" y="3649580"/>
            <a:ext cx="5028368" cy="167503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EG" sz="2800" b="1" dirty="0" smtClean="0">
              <a:solidFill>
                <a:schemeClr val="tx1"/>
              </a:solidFill>
              <a:latin typeface="Times New Roman" panose="02020603050405020304" pitchFamily="18" charset="0"/>
              <a:cs typeface="Times New Roman" panose="02020603050405020304" pitchFamily="18" charset="0"/>
            </a:endParaRPr>
          </a:p>
          <a:p>
            <a:pPr algn="ctr"/>
            <a:r>
              <a:rPr lang="ar-EG" sz="2400" b="1" dirty="0" smtClean="0">
                <a:solidFill>
                  <a:schemeClr val="tx1"/>
                </a:solidFill>
                <a:latin typeface="Alexandria" pitchFamily="2" charset="-78"/>
                <a:cs typeface="Alexandria" pitchFamily="2" charset="-78"/>
              </a:rPr>
              <a:t>المحاضرة الثانية</a:t>
            </a:r>
          </a:p>
          <a:p>
            <a:pPr algn="ctr"/>
            <a:r>
              <a:rPr lang="ar-EG" sz="2400" b="1" dirty="0">
                <a:solidFill>
                  <a:schemeClr val="tx1"/>
                </a:solidFill>
                <a:latin typeface="Alexandria" pitchFamily="2" charset="-78"/>
                <a:cs typeface="Alexandria" pitchFamily="2" charset="-78"/>
              </a:rPr>
              <a:t>المبادئ الأساسية لتطبيق الحكومة الرقمية </a:t>
            </a:r>
            <a:endParaRPr lang="ar-EG" sz="2400" b="1" dirty="0" smtClean="0">
              <a:solidFill>
                <a:schemeClr val="tx1"/>
              </a:solidFill>
              <a:latin typeface="Alexandria" pitchFamily="2" charset="-78"/>
              <a:cs typeface="Alexandria" pitchFamily="2" charset="-78"/>
            </a:endParaRPr>
          </a:p>
          <a:p>
            <a:pPr algn="ctr"/>
            <a:r>
              <a:rPr lang="ar-EG" sz="2400" b="1" dirty="0" smtClean="0">
                <a:solidFill>
                  <a:schemeClr val="tx1"/>
                </a:solidFill>
                <a:latin typeface="Alexandria" pitchFamily="2" charset="-78"/>
                <a:cs typeface="Alexandria" pitchFamily="2" charset="-78"/>
              </a:rPr>
              <a:t>(معوقات التطبيق)</a:t>
            </a:r>
            <a:endParaRPr lang="ar-EG" sz="2400" b="1" dirty="0">
              <a:solidFill>
                <a:schemeClr val="tx1"/>
              </a:solidFill>
              <a:latin typeface="Alexandria" pitchFamily="2" charset="-78"/>
              <a:cs typeface="Alexandria" pitchFamily="2" charset="-78"/>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1759515" y="5216591"/>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6" name="Picture 5"/>
          <p:cNvPicPr>
            <a:picLocks noChangeAspect="1"/>
          </p:cNvPicPr>
          <p:nvPr/>
        </p:nvPicPr>
        <p:blipFill>
          <a:blip r:embed="rId4"/>
          <a:stretch>
            <a:fillRect/>
          </a:stretch>
        </p:blipFill>
        <p:spPr>
          <a:xfrm>
            <a:off x="9019284" y="118972"/>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127760" y="4884389"/>
            <a:ext cx="4942047" cy="943976"/>
          </a:xfrm>
          <a:prstGeom prst="rect">
            <a:avLst/>
          </a:prstGeom>
          <a:noFill/>
        </p:spPr>
        <p:txBody>
          <a:bodyPr wrap="square">
            <a:spAutoFit/>
          </a:bodyPr>
          <a:lstStyle/>
          <a:p>
            <a:pPr algn="r">
              <a:lnSpc>
                <a:spcPct val="120000"/>
              </a:lnSpc>
            </a:pPr>
            <a:r>
              <a:rPr lang="ar-EG" sz="2400" b="1" dirty="0" smtClean="0">
                <a:latin typeface="Alexandria" pitchFamily="2" charset="-78"/>
                <a:cs typeface="Alexandria" pitchFamily="2" charset="-78"/>
              </a:rPr>
              <a:t>معوقات تطبيق الحكومة الرقمية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858749"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9378551" y="203733"/>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rPr>
              <a:t/>
            </a:r>
            <a:br>
              <a:rPr lang="ar-EG" dirty="0" smtClean="0">
                <a:solidFill>
                  <a:schemeClr val="bg1"/>
                </a:solidFill>
              </a:rPr>
            </a:br>
            <a:r>
              <a:rPr lang="ar-EG" dirty="0">
                <a:solidFill>
                  <a:schemeClr val="bg1"/>
                </a:solidFill>
              </a:rPr>
              <a:t/>
            </a:r>
            <a:br>
              <a:rPr lang="ar-EG" dirty="0">
                <a:solidFill>
                  <a:schemeClr val="bg1"/>
                </a:solidFill>
              </a:rPr>
            </a:br>
            <a:r>
              <a:rPr lang="ar-EG" sz="3600" dirty="0" smtClean="0">
                <a:latin typeface="Alexandria" pitchFamily="2" charset="-78"/>
                <a:cs typeface="Alexandria" pitchFamily="2" charset="-78"/>
              </a:rPr>
              <a:t>معوقات </a:t>
            </a:r>
            <a:r>
              <a:rPr lang="ar-EG" sz="3600" dirty="0">
                <a:latin typeface="Alexandria" pitchFamily="2" charset="-78"/>
                <a:cs typeface="Alexandria" pitchFamily="2" charset="-78"/>
              </a:rPr>
              <a:t>تطبيق الحكومة الرقمية </a:t>
            </a:r>
            <a:r>
              <a:rPr lang="ar-EG" dirty="0">
                <a:solidFill>
                  <a:schemeClr val="bg1"/>
                </a:solidFill>
              </a:rPr>
              <a:t/>
            </a:r>
            <a:br>
              <a:rPr lang="ar-EG" dirty="0">
                <a:solidFill>
                  <a:schemeClr val="bg1"/>
                </a:solidFill>
              </a:rPr>
            </a:br>
            <a:endParaRPr lang="en-US" dirty="0">
              <a:solidFill>
                <a:schemeClr val="bg1"/>
              </a:solidFill>
            </a:endParaRPr>
          </a:p>
        </p:txBody>
      </p:sp>
      <p:sp>
        <p:nvSpPr>
          <p:cNvPr id="3" name="عنصر نائب للمحتوى 2"/>
          <p:cNvSpPr>
            <a:spLocks noGrp="1"/>
          </p:cNvSpPr>
          <p:nvPr>
            <p:ph idx="1"/>
          </p:nvPr>
        </p:nvSpPr>
        <p:spPr>
          <a:xfrm>
            <a:off x="370390" y="1724627"/>
            <a:ext cx="11377913" cy="4452335"/>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1800" dirty="0" smtClean="0">
                <a:latin typeface="Alexandria" pitchFamily="2" charset="-78"/>
                <a:cs typeface="Alexandria" pitchFamily="2" charset="-78"/>
              </a:rPr>
              <a:t>هناك معوقات يمكن أن تقف أمام تطبيق الحكومة الرقمية وتمثل تحديات في الواقع أمام الدول للعبور إلى العالم الرقمي عن طريق استخدام تكنولوجيا المعلومات والاتصالات في الادارة العامة، ويمكن تقسيم هذه المعوقات إلى أربع فئات:</a:t>
            </a:r>
          </a:p>
        </p:txBody>
      </p:sp>
      <p:pic>
        <p:nvPicPr>
          <p:cNvPr id="6" name="Picture 5"/>
          <p:cNvPicPr>
            <a:picLocks noChangeAspect="1"/>
          </p:cNvPicPr>
          <p:nvPr/>
        </p:nvPicPr>
        <p:blipFill>
          <a:blip r:embed="rId2"/>
          <a:stretch>
            <a:fillRect/>
          </a:stretch>
        </p:blipFill>
        <p:spPr>
          <a:xfrm>
            <a:off x="9131840" y="99722"/>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52901" y="422058"/>
            <a:ext cx="2956816" cy="1383912"/>
          </a:xfrm>
          <a:prstGeom prst="rect">
            <a:avLst/>
          </a:prstGeom>
        </p:spPr>
      </p:pic>
      <p:sp>
        <p:nvSpPr>
          <p:cNvPr id="3" name="عنصر نائب للمحتوى 2"/>
          <p:cNvSpPr>
            <a:spLocks noGrp="1"/>
          </p:cNvSpPr>
          <p:nvPr>
            <p:ph idx="1"/>
          </p:nvPr>
        </p:nvSpPr>
        <p:spPr/>
        <p:txBody>
          <a:bodyPr/>
          <a:lstStyle/>
          <a:p>
            <a:pPr marL="0" lvl="0" indent="0" algn="just" rtl="1">
              <a:lnSpc>
                <a:spcPct val="150000"/>
              </a:lnSpc>
              <a:buNone/>
            </a:pPr>
            <a:r>
              <a:rPr lang="ar-EG" sz="2000" dirty="0">
                <a:latin typeface="Alexandria" pitchFamily="2" charset="-78"/>
                <a:cs typeface="Alexandria" pitchFamily="2" charset="-78"/>
              </a:rPr>
              <a:t>1- معوقات تقنية </a:t>
            </a:r>
          </a:p>
          <a:p>
            <a:pPr marL="0" lvl="0" indent="0" algn="just" rtl="1">
              <a:lnSpc>
                <a:spcPct val="150000"/>
              </a:lnSpc>
              <a:buNone/>
            </a:pPr>
            <a:r>
              <a:rPr lang="ar-EG" sz="2000" dirty="0">
                <a:latin typeface="Alexandria" pitchFamily="2" charset="-78"/>
                <a:cs typeface="Alexandria" pitchFamily="2" charset="-78"/>
              </a:rPr>
              <a:t>2-معوقات تنظيمية </a:t>
            </a:r>
          </a:p>
          <a:p>
            <a:pPr marL="0" lvl="0" indent="0" algn="just" rtl="1">
              <a:lnSpc>
                <a:spcPct val="150000"/>
              </a:lnSpc>
              <a:buNone/>
            </a:pPr>
            <a:r>
              <a:rPr lang="ar-EG" sz="2000" dirty="0">
                <a:latin typeface="Alexandria" pitchFamily="2" charset="-78"/>
                <a:cs typeface="Alexandria" pitchFamily="2" charset="-78"/>
              </a:rPr>
              <a:t>3-معوقات اجتماعية </a:t>
            </a:r>
          </a:p>
          <a:p>
            <a:pPr marL="0" lvl="0" indent="0" algn="just" rtl="1">
              <a:lnSpc>
                <a:spcPct val="150000"/>
              </a:lnSpc>
              <a:buNone/>
            </a:pPr>
            <a:r>
              <a:rPr lang="ar-EG" sz="2000" dirty="0">
                <a:latin typeface="Alexandria" pitchFamily="2" charset="-78"/>
                <a:cs typeface="Alexandria" pitchFamily="2" charset="-78"/>
              </a:rPr>
              <a:t>4-معوقات مالية </a:t>
            </a:r>
            <a:endParaRPr lang="en-US" sz="2000" dirty="0">
              <a:latin typeface="Alexandria" pitchFamily="2" charset="-78"/>
              <a:cs typeface="Alexandria" pitchFamily="2" charset="-78"/>
            </a:endParaRPr>
          </a:p>
          <a:p>
            <a:pPr marL="0" indent="0" algn="r">
              <a:buNone/>
            </a:pPr>
            <a:endParaRPr lang="en-US" dirty="0"/>
          </a:p>
        </p:txBody>
      </p:sp>
    </p:spTree>
    <p:extLst>
      <p:ext uri="{BB962C8B-B14F-4D97-AF65-F5344CB8AC3E}">
        <p14:creationId xmlns:p14="http://schemas.microsoft.com/office/powerpoint/2010/main" val="1266460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pPr algn="ctr"/>
            <a:r>
              <a:rPr lang="ar-EG" sz="4800" dirty="0" smtClean="0">
                <a:solidFill>
                  <a:schemeClr val="bg1"/>
                </a:solidFill>
              </a:rPr>
              <a:t/>
            </a:r>
            <a:br>
              <a:rPr lang="ar-EG" sz="4800" dirty="0" smtClean="0">
                <a:solidFill>
                  <a:schemeClr val="bg1"/>
                </a:solidFill>
              </a:rPr>
            </a:br>
            <a:r>
              <a:rPr lang="ar-EG" sz="4800" dirty="0">
                <a:solidFill>
                  <a:schemeClr val="bg1"/>
                </a:solidFill>
              </a:rPr>
              <a:t/>
            </a:r>
            <a:br>
              <a:rPr lang="ar-EG" sz="4800" dirty="0">
                <a:solidFill>
                  <a:schemeClr val="bg1"/>
                </a:solidFill>
              </a:rPr>
            </a:br>
            <a:r>
              <a:rPr lang="ar-EG" sz="3200" dirty="0">
                <a:latin typeface="Alexandria" pitchFamily="2" charset="-78"/>
                <a:cs typeface="Alexandria" pitchFamily="2" charset="-78"/>
              </a:rPr>
              <a:t>1- معوقات تقنية </a:t>
            </a:r>
            <a:r>
              <a:rPr lang="ar-EG" sz="4800" dirty="0">
                <a:solidFill>
                  <a:schemeClr val="bg1"/>
                </a:solidFill>
              </a:rPr>
              <a:t/>
            </a:r>
            <a:br>
              <a:rPr lang="ar-EG" sz="4800" dirty="0">
                <a:solidFill>
                  <a:schemeClr val="bg1"/>
                </a:solidFill>
              </a:rPr>
            </a:br>
            <a:endParaRPr lang="en-US" sz="4800" dirty="0">
              <a:solidFill>
                <a:schemeClr val="bg1"/>
              </a:solidFill>
            </a:endParaRPr>
          </a:p>
        </p:txBody>
      </p:sp>
      <p:sp>
        <p:nvSpPr>
          <p:cNvPr id="3" name="عنصر نائب للمحتوى 2"/>
          <p:cNvSpPr>
            <a:spLocks noGrp="1"/>
          </p:cNvSpPr>
          <p:nvPr>
            <p:ph idx="1"/>
          </p:nvPr>
        </p:nvSpPr>
        <p:spPr>
          <a:xfrm>
            <a:off x="1134319" y="1643604"/>
            <a:ext cx="9554637" cy="4533359"/>
          </a:xfrm>
        </p:spPr>
        <p:txBody>
          <a:bodyPr>
            <a:normAutofit/>
          </a:bodyPr>
          <a:lstStyle/>
          <a:p>
            <a:pPr marL="0" indent="0" algn="r" rtl="1">
              <a:buNone/>
            </a:pPr>
            <a:endParaRPr lang="ar-EG" dirty="0" smtClean="0">
              <a:solidFill>
                <a:schemeClr val="bg1"/>
              </a:solidFill>
            </a:endParaRPr>
          </a:p>
          <a:p>
            <a:pPr marL="0" indent="0" algn="just" rtl="1">
              <a:buNone/>
            </a:pPr>
            <a:endParaRPr lang="en-US"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200" dirty="0" smtClean="0">
                <a:latin typeface="Alexandria" pitchFamily="2" charset="-78"/>
                <a:cs typeface="Alexandria" pitchFamily="2" charset="-78"/>
              </a:rPr>
              <a:t>إن انعدام أو ضعف البنية التحتية لتكنولوجيا المعلومات والاتصالات أحد أهم التحديات التي يمكن أن تقف أمام الدول في تطبيق الحكومة الرقمية؛ وهو أمر منطقي فكما وضحنا من قبل إن السبب الذي ينقل أي حكومة إلى العالم الرقمي هو استخدامها لتكنولوجيا المعلومات والاتصالات في تقديم الخدمات العامة أو بمعنى أدق في العلاقات بين الأجهزة الحكومية ذاتها أو بينها وبين المواطن أو قطاع الأعمال.</a:t>
            </a:r>
            <a:endParaRPr lang="en-US" sz="22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37744" y="2767526"/>
            <a:ext cx="10516511" cy="1322947"/>
          </a:xfrm>
          <a:prstGeom prst="rect">
            <a:avLst/>
          </a:prstGeom>
        </p:spPr>
      </p:pic>
      <p:pic>
        <p:nvPicPr>
          <p:cNvPr id="7" name="Picture 6"/>
          <p:cNvPicPr>
            <a:picLocks noChangeAspect="1"/>
          </p:cNvPicPr>
          <p:nvPr/>
        </p:nvPicPr>
        <p:blipFill>
          <a:blip r:embed="rId3"/>
          <a:stretch>
            <a:fillRect/>
          </a:stretch>
        </p:blipFill>
        <p:spPr>
          <a:xfrm>
            <a:off x="8920085" y="365125"/>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9625"/>
            <a:ext cx="2956816" cy="1383912"/>
          </a:xfrm>
          <a:prstGeom prst="rect">
            <a:avLst/>
          </a:prstGeom>
        </p:spPr>
      </p:pic>
      <p:sp>
        <p:nvSpPr>
          <p:cNvPr id="3" name="عنصر نائب للمحتوى 2"/>
          <p:cNvSpPr>
            <a:spLocks noGrp="1"/>
          </p:cNvSpPr>
          <p:nvPr>
            <p:ph idx="1"/>
          </p:nvPr>
        </p:nvSpPr>
        <p:spPr>
          <a:xfrm>
            <a:off x="1608881" y="1921397"/>
            <a:ext cx="8866208" cy="4255566"/>
          </a:xfrm>
        </p:spPr>
        <p:txBody>
          <a:bodyPr>
            <a:normAutofit/>
          </a:bodyPr>
          <a:lstStyle/>
          <a:p>
            <a:pPr marL="0" indent="0" algn="r" rtl="1">
              <a:buNone/>
            </a:pPr>
            <a:r>
              <a:rPr lang="ar-EG" sz="2000" dirty="0" smtClean="0">
                <a:latin typeface="Alexandria" pitchFamily="2" charset="-78"/>
                <a:cs typeface="Alexandria" pitchFamily="2" charset="-78"/>
              </a:rPr>
              <a:t>ويمكن تحليل موضوع البنية التحتية التكنولوجية في الواقع إلى عدة مسائل فرعية:</a:t>
            </a:r>
          </a:p>
          <a:p>
            <a:pPr marL="0" indent="0" algn="r" rtl="1">
              <a:buNone/>
            </a:pPr>
            <a:endParaRPr lang="ar-EG" sz="2000" dirty="0">
              <a:latin typeface="Alexandria" pitchFamily="2" charset="-78"/>
              <a:cs typeface="Alexandria" pitchFamily="2" charset="-78"/>
            </a:endParaRPr>
          </a:p>
          <a:p>
            <a:pPr marL="0" indent="0" algn="just" rtl="1">
              <a:buNone/>
            </a:pPr>
            <a:r>
              <a:rPr lang="ar-EG" sz="2000" dirty="0" smtClean="0">
                <a:latin typeface="Alexandria" pitchFamily="2" charset="-78"/>
                <a:cs typeface="Alexandria" pitchFamily="2" charset="-78"/>
              </a:rPr>
              <a:t>(أ)-الافتقار إلى الانظمة الالكترونية الكافية التي يمكن تأسيس الحكومة الرقمية عليها:</a:t>
            </a:r>
          </a:p>
          <a:p>
            <a:pPr marL="0" indent="0" algn="just" rtl="1">
              <a:buNone/>
            </a:pPr>
            <a:r>
              <a:rPr lang="ar-EG" sz="2000" dirty="0" smtClean="0">
                <a:latin typeface="Alexandria" pitchFamily="2" charset="-78"/>
                <a:cs typeface="Alexandria" pitchFamily="2" charset="-78"/>
              </a:rPr>
              <a:t>ويعني ذلك أن الدولة لن تستطيع تقديم خدماتها العامة للجمهور بصورة رقمية أو تقوم بذلك بصورة محدودة أو غير مكتملة لا تعبر عن أي تحول رقمي حقيقي وفعال.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322547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47776" y="2060294"/>
            <a:ext cx="8518967" cy="4116668"/>
          </a:xfrm>
        </p:spPr>
        <p:txBody>
          <a:bodyPr>
            <a:normAutofit lnSpcReduction="10000"/>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150000"/>
              </a:lnSpc>
              <a:buNone/>
            </a:pPr>
            <a:r>
              <a:rPr lang="ar-EG" sz="2400" dirty="0" smtClean="0">
                <a:latin typeface="Alexandria" pitchFamily="2" charset="-78"/>
                <a:cs typeface="Alexandria" pitchFamily="2" charset="-78"/>
              </a:rPr>
              <a:t>والجدير بالذكر في هذا الاطار أن هناك فجوة رقمية بين الدول المتقدمة من ناحية والدول النامية والفقيرة من ناحية أخرى؛ فالفئة الأولى تمتلك الشركات التكنولوجية العملاقة المسيطرة على سوق التكنولوجيا سواء من حيث الأجهزة أو البرامج والتطبيقات)، أما الفئة الثانية إما أنها مستهلكة للتكنولوجيا أو لا تمتلك قدرات مكافئة لتلك التي تمتلكها الدول المتقدمة.  </a:t>
            </a:r>
            <a:endParaRPr lang="en-US" sz="24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72851" y="195975"/>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08880" y="2013995"/>
            <a:ext cx="9080075" cy="4162968"/>
          </a:xfrm>
        </p:spPr>
        <p:txBody>
          <a:bodyPr/>
          <a:lstStyle/>
          <a:p>
            <a:pPr marL="0" lvl="0" indent="0" algn="just" rtl="1">
              <a:buNone/>
            </a:pPr>
            <a:endParaRPr lang="ar-EG" dirty="0" smtClean="0">
              <a:solidFill>
                <a:prstClr val="white"/>
              </a:solidFill>
              <a:latin typeface="Simplified Arabic" pitchFamily="18" charset="-78"/>
              <a:cs typeface="Simplified Arabic" pitchFamily="18" charset="-78"/>
            </a:endParaRPr>
          </a:p>
          <a:p>
            <a:pPr marL="0" lvl="0" indent="0" algn="just" rtl="1">
              <a:buNone/>
            </a:pPr>
            <a:r>
              <a:rPr lang="ar-EG" sz="2000" dirty="0" smtClean="0">
                <a:latin typeface="Alexandria" pitchFamily="2" charset="-78"/>
                <a:cs typeface="Alexandria" pitchFamily="2" charset="-78"/>
              </a:rPr>
              <a:t>(ب)- الافتقار إلى أنظمة الاتصالات والشبكات الكافية أو ضعف جودتها:</a:t>
            </a:r>
            <a:endParaRPr lang="ar-EG" sz="2000" dirty="0">
              <a:latin typeface="Alexandria" pitchFamily="2" charset="-78"/>
              <a:cs typeface="Alexandria" pitchFamily="2" charset="-78"/>
            </a:endParaRPr>
          </a:p>
          <a:p>
            <a:pPr marL="0" lvl="0" indent="0" algn="just" rtl="1">
              <a:buNone/>
            </a:pPr>
            <a:endParaRPr lang="ar-EG" sz="2000" dirty="0">
              <a:latin typeface="Alexandria" pitchFamily="2" charset="-78"/>
              <a:cs typeface="Alexandria" pitchFamily="2" charset="-78"/>
            </a:endParaRPr>
          </a:p>
          <a:p>
            <a:pPr marL="0" lvl="0" indent="0" algn="just" rtl="1">
              <a:lnSpc>
                <a:spcPct val="200000"/>
              </a:lnSpc>
              <a:buNone/>
            </a:pPr>
            <a:r>
              <a:rPr lang="ar-EG" sz="2000" dirty="0" smtClean="0">
                <a:latin typeface="Alexandria" pitchFamily="2" charset="-78"/>
                <a:cs typeface="Alexandria" pitchFamily="2" charset="-78"/>
              </a:rPr>
              <a:t>قد يعوق الحكومة أيضا عن تقديم خدماتها إلى الجمهور بشكل الكتروني، عدم تغطية أنظمة الاتصالات، الشبكات </a:t>
            </a:r>
            <a:r>
              <a:rPr lang="ar-EG" sz="2000" dirty="0">
                <a:latin typeface="Alexandria" pitchFamily="2" charset="-78"/>
                <a:cs typeface="Alexandria" pitchFamily="2" charset="-78"/>
              </a:rPr>
              <a:t>والانترنت ل</a:t>
            </a:r>
            <a:r>
              <a:rPr lang="ar-EG" sz="2000" dirty="0" smtClean="0">
                <a:latin typeface="Alexandria" pitchFamily="2" charset="-78"/>
                <a:cs typeface="Alexandria" pitchFamily="2" charset="-78"/>
              </a:rPr>
              <a:t>كافة </a:t>
            </a:r>
            <a:r>
              <a:rPr lang="ar-EG" sz="2000" dirty="0">
                <a:latin typeface="Alexandria" pitchFamily="2" charset="-78"/>
                <a:cs typeface="Alexandria" pitchFamily="2" charset="-78"/>
              </a:rPr>
              <a:t>المناطق داخل الدولة أو </a:t>
            </a:r>
            <a:r>
              <a:rPr lang="ar-EG" sz="2000" dirty="0" smtClean="0">
                <a:latin typeface="Alexandria" pitchFamily="2" charset="-78"/>
                <a:cs typeface="Alexandria" pitchFamily="2" charset="-78"/>
              </a:rPr>
              <a:t>تغطيتها </a:t>
            </a:r>
            <a:r>
              <a:rPr lang="ar-EG" sz="2000" dirty="0">
                <a:latin typeface="Alexandria" pitchFamily="2" charset="-78"/>
                <a:cs typeface="Alexandria" pitchFamily="2" charset="-78"/>
              </a:rPr>
              <a:t>لكن بكفاءة قليلة أو اتصال ضعيف</a:t>
            </a:r>
            <a:r>
              <a:rPr lang="ar-EG" sz="2000" dirty="0" smtClean="0">
                <a:latin typeface="Alexandria" pitchFamily="2" charset="-78"/>
                <a:cs typeface="Alexandria" pitchFamily="2" charset="-78"/>
              </a:rPr>
              <a:t>.</a:t>
            </a:r>
          </a:p>
          <a:p>
            <a:pPr marL="0" lvl="0" indent="0" algn="just" rtl="1">
              <a:buNone/>
            </a:pPr>
            <a:r>
              <a:rPr lang="ar-EG" dirty="0" smtClean="0">
                <a:solidFill>
                  <a:prstClr val="white"/>
                </a:solidFill>
                <a:latin typeface="Simplified Arabic" pitchFamily="18" charset="-78"/>
                <a:cs typeface="Simplified Arabic" pitchFamily="18" charset="-78"/>
              </a:rPr>
              <a:t> </a:t>
            </a:r>
            <a:endParaRPr lang="ar-EG" dirty="0">
              <a:solidFill>
                <a:prstClr val="white"/>
              </a:solidFill>
              <a:latin typeface="Simplified Arabic" pitchFamily="18" charset="-78"/>
              <a:cs typeface="Simplified Arabic" pitchFamily="18" charset="-78"/>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363225" y="349979"/>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1948" y="2349661"/>
            <a:ext cx="8461095" cy="3827301"/>
          </a:xfrm>
        </p:spPr>
        <p:txBody>
          <a:bodyPr/>
          <a:lstStyle/>
          <a:p>
            <a:pPr marL="0" indent="0" algn="r">
              <a:lnSpc>
                <a:spcPct val="200000"/>
              </a:lnSpc>
              <a:buNone/>
            </a:pPr>
            <a:r>
              <a:rPr lang="ar-EG" sz="2000" dirty="0" smtClean="0">
                <a:latin typeface="Alexandria" pitchFamily="2" charset="-78"/>
                <a:cs typeface="Alexandria" pitchFamily="2" charset="-78"/>
              </a:rPr>
              <a:t>(جـ)- عدم القابلية للتشغيل البيني: </a:t>
            </a:r>
          </a:p>
          <a:p>
            <a:pPr marL="0" indent="0" algn="just" rtl="1">
              <a:lnSpc>
                <a:spcPct val="200000"/>
              </a:lnSpc>
              <a:buNone/>
            </a:pPr>
            <a:r>
              <a:rPr lang="ar-EG" sz="2000" dirty="0" smtClean="0">
                <a:latin typeface="Alexandria" pitchFamily="2" charset="-78"/>
                <a:cs typeface="Alexandria" pitchFamily="2" charset="-78"/>
              </a:rPr>
              <a:t>قد تكون هناك أنظمة الكترونية حكومية لكنها لا تعمل معا بشكل متكامل، وهذا الأمر بكل تأكيد يعوق حركة انتقال المعلومات والوصول إلى الخدمات المختلفة.</a:t>
            </a:r>
            <a:endParaRPr lang="ar-EG" sz="2000" dirty="0">
              <a:latin typeface="Alexandria" pitchFamily="2" charset="-78"/>
              <a:cs typeface="Alexandria" pitchFamily="2" charset="-78"/>
            </a:endParaRPr>
          </a:p>
          <a:p>
            <a:pPr marL="0" indent="0" algn="r">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459478" y="513608"/>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21397" y="2338085"/>
            <a:ext cx="8403220" cy="3838877"/>
          </a:xfrm>
        </p:spPr>
        <p:txBody>
          <a:bodyPr>
            <a:normAutofit/>
          </a:bodyPr>
          <a:lstStyle/>
          <a:p>
            <a:pPr marL="0" indent="0" algn="r">
              <a:lnSpc>
                <a:spcPct val="200000"/>
              </a:lnSpc>
              <a:buNone/>
            </a:pPr>
            <a:r>
              <a:rPr lang="ar-EG" sz="2000" dirty="0" smtClean="0">
                <a:latin typeface="Alexandria" pitchFamily="2" charset="-78"/>
                <a:cs typeface="Alexandria" pitchFamily="2" charset="-78"/>
              </a:rPr>
              <a:t>(جـ)-أمن الأنظمة والخصوصية: </a:t>
            </a:r>
          </a:p>
          <a:p>
            <a:pPr marL="0" indent="0" algn="r">
              <a:lnSpc>
                <a:spcPct val="200000"/>
              </a:lnSpc>
              <a:buNone/>
            </a:pPr>
            <a:r>
              <a:rPr lang="ar-EG" sz="2000" dirty="0" smtClean="0">
                <a:latin typeface="Alexandria" pitchFamily="2" charset="-78"/>
                <a:cs typeface="Alexandria" pitchFamily="2" charset="-78"/>
              </a:rPr>
              <a:t>- أمن الأنظمة: </a:t>
            </a:r>
          </a:p>
          <a:p>
            <a:pPr marL="0" indent="0" algn="just" rtl="1">
              <a:lnSpc>
                <a:spcPct val="200000"/>
              </a:lnSpc>
              <a:buNone/>
            </a:pPr>
            <a:r>
              <a:rPr lang="ar-EG" sz="2000" dirty="0" smtClean="0">
                <a:latin typeface="Alexandria" pitchFamily="2" charset="-78"/>
                <a:cs typeface="Alexandria" pitchFamily="2" charset="-78"/>
              </a:rPr>
              <a:t>قضية أمن الأنظمة هي أحد أهم القضايا الخاصة بتطبيق الحكومة الرقمية؛ يكفي القول بأن الاهمال في هذا الجانب قد يترتب عليه ضياع كل جهود الحكومة في التحول الرقمي والإضرار بالمصالح الخاصة والعامة.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3718" y="147849"/>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94595" y="1829044"/>
            <a:ext cx="8345347" cy="4097438"/>
          </a:xfrm>
        </p:spPr>
        <p:txBody>
          <a:bodyPr>
            <a:normAutofit fontScale="92500"/>
          </a:bodyPr>
          <a:lstStyle/>
          <a:p>
            <a:pPr marL="0" indent="0" algn="just" rtl="1">
              <a:lnSpc>
                <a:spcPct val="200000"/>
              </a:lnSpc>
              <a:buNone/>
            </a:pPr>
            <a:r>
              <a:rPr lang="ar-EG" sz="2200" dirty="0" smtClean="0">
                <a:latin typeface="Alexandria" pitchFamily="2" charset="-78"/>
                <a:cs typeface="Alexandria" pitchFamily="2" charset="-78"/>
              </a:rPr>
              <a:t>أمن الأنظمة هو حمايتها من أي دخول غير مصرح به أو اختراق أو تعديلها أو تدميرها.</a:t>
            </a:r>
          </a:p>
          <a:p>
            <a:pPr marL="0" indent="0" algn="just" rtl="1">
              <a:lnSpc>
                <a:spcPct val="200000"/>
              </a:lnSpc>
              <a:buNone/>
            </a:pPr>
            <a:r>
              <a:rPr lang="ar-EG" sz="2200" dirty="0" smtClean="0">
                <a:latin typeface="Alexandria" pitchFamily="2" charset="-78"/>
                <a:cs typeface="Alexandria" pitchFamily="2" charset="-78"/>
              </a:rPr>
              <a:t>وهو أمر يتجاوز قيمة الخسائر المادية الناتجة عن ذلك، ويمتد إلى التأثير السلبي على الثقة بين الحكومة وأصحاب المصلحة الآخرين (المواطن – قطاع الأعمال- العاملين).</a:t>
            </a:r>
          </a:p>
          <a:p>
            <a:pPr marL="0" indent="0" algn="just" rtl="1">
              <a:lnSpc>
                <a:spcPct val="150000"/>
              </a:lnSpc>
              <a:buNone/>
            </a:pPr>
            <a:r>
              <a:rPr lang="ar-EG" dirty="0" smtClean="0">
                <a:solidFill>
                  <a:schemeClr val="bg1"/>
                </a:solidFill>
                <a:latin typeface="Simplified Arabic" pitchFamily="18" charset="-78"/>
                <a:cs typeface="Simplified Arabic" pitchFamily="18" charset="-78"/>
              </a:rPr>
              <a:t> </a:t>
            </a:r>
            <a:endParaRPr lang="en-US"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180346" y="292227"/>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41895" y="2179817"/>
            <a:ext cx="7905509" cy="4035647"/>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وهذا يضع على الحكومة عبء وضع معايير أمنية تلبي توقعات الأفراد وأصحاب المصلحة عموما، بما يشجع الجميع على التفاعل مع المشاريع الحكومية في هذا المجال.</a:t>
            </a:r>
          </a:p>
          <a:p>
            <a:pPr marL="0" indent="0" algn="just" rtl="1">
              <a:lnSpc>
                <a:spcPct val="200000"/>
              </a:lnSpc>
              <a:buNone/>
            </a:pPr>
            <a:r>
              <a:rPr lang="ar-EG" sz="2000" dirty="0" smtClean="0">
                <a:latin typeface="Alexandria" pitchFamily="2" charset="-78"/>
                <a:cs typeface="Alexandria" pitchFamily="2" charset="-78"/>
              </a:rPr>
              <a:t>ويترتب على ذلك إنه يجب أن يكون أمن المعلومات أو الأمن </a:t>
            </a:r>
            <a:r>
              <a:rPr lang="ar-EG" sz="2000" dirty="0" err="1" smtClean="0">
                <a:latin typeface="Alexandria" pitchFamily="2" charset="-78"/>
                <a:cs typeface="Alexandria" pitchFamily="2" charset="-78"/>
              </a:rPr>
              <a:t>السيبراني</a:t>
            </a:r>
            <a:r>
              <a:rPr lang="ar-EG" sz="2000" dirty="0" smtClean="0">
                <a:latin typeface="Alexandria" pitchFamily="2" charset="-78"/>
                <a:cs typeface="Alexandria" pitchFamily="2" charset="-78"/>
              </a:rPr>
              <a:t> هو أحد المحاور الرئيسية لأي استراتيجية للحكومة الرقمية.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57348" y="340354"/>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03362" y="2025570"/>
            <a:ext cx="7928658" cy="4151392"/>
          </a:xfrm>
        </p:spPr>
        <p:txBody>
          <a:bodyPr>
            <a:normAutofit lnSpcReduction="10000"/>
          </a:bodyPr>
          <a:lstStyle/>
          <a:p>
            <a:pPr marL="0" indent="0" algn="r">
              <a:lnSpc>
                <a:spcPct val="200000"/>
              </a:lnSpc>
              <a:buNone/>
            </a:pPr>
            <a:r>
              <a:rPr lang="ar-EG" sz="2200" b="1" dirty="0" smtClean="0">
                <a:latin typeface="Alexandria" pitchFamily="2" charset="-78"/>
                <a:cs typeface="Alexandria" pitchFamily="2" charset="-78"/>
              </a:rPr>
              <a:t>-الخصوصية:</a:t>
            </a:r>
          </a:p>
          <a:p>
            <a:pPr marL="0" indent="0" algn="just" rtl="1">
              <a:lnSpc>
                <a:spcPct val="200000"/>
              </a:lnSpc>
              <a:buNone/>
            </a:pPr>
            <a:r>
              <a:rPr lang="ar-EG" sz="2200" dirty="0" smtClean="0">
                <a:latin typeface="Alexandria" pitchFamily="2" charset="-78"/>
                <a:cs typeface="Alexandria" pitchFamily="2" charset="-78"/>
              </a:rPr>
              <a:t>يتطلب استخدام التطبيقات أو المواقع الإلكترونية الحكومية، والاستفادة من الخدمات المقدمة، تقديم الفرد بياناته الشخصية، كالاسم، السن، الحالة الاجتماعية أو حتى في بعض الأحيان البيانات الخاصة بحالته الصحية وغير ذلك من البيانات بحسب الأحوال.</a:t>
            </a:r>
          </a:p>
          <a:p>
            <a:pPr marL="0" indent="0" algn="r">
              <a:lnSpc>
                <a:spcPct val="150000"/>
              </a:lnSpc>
              <a:buNone/>
            </a:pPr>
            <a:endParaRPr lang="en-US" dirty="0">
              <a:solidFill>
                <a:schemeClr val="bg1"/>
              </a:solidFill>
              <a:latin typeface="Simplified Arabic Fixed" pitchFamily="49" charset="-78"/>
              <a:cs typeface="Simplified Arabic Fixed" pitchFamily="49" charset="-78"/>
            </a:endParaRPr>
          </a:p>
        </p:txBody>
      </p:sp>
      <p:pic>
        <p:nvPicPr>
          <p:cNvPr id="6" name="Picture 5"/>
          <p:cNvPicPr>
            <a:picLocks noChangeAspect="1"/>
          </p:cNvPicPr>
          <p:nvPr/>
        </p:nvPicPr>
        <p:blipFill>
          <a:blip r:embed="rId2"/>
          <a:stretch>
            <a:fillRect/>
          </a:stretch>
        </p:blipFill>
        <p:spPr>
          <a:xfrm>
            <a:off x="0" y="195975"/>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02939" y="2087464"/>
            <a:ext cx="7905510" cy="4012496"/>
          </a:xfrm>
        </p:spPr>
        <p:txBody>
          <a:bodyPr>
            <a:normAutofit/>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ولاشك أن ذلك هو أحد التحديات المهمة أمام الحكومات في هذا العصر بحيث يجب التغلب عليه لتطبيق الحكومة الرقمية على الوجه المعقول؛ ويحتاج ذلك إلى تمكين الفرد من التحكم في بياناته الشخصية.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95849" y="321103"/>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2" y="2013994"/>
            <a:ext cx="8414795" cy="4595149"/>
          </a:xfrm>
        </p:spPr>
        <p:txBody>
          <a:bodyPr>
            <a:normAutofit/>
          </a:bodyPr>
          <a:lstStyle/>
          <a:p>
            <a:pPr marL="0" lvl="0" indent="0" algn="just" rtl="1">
              <a:lnSpc>
                <a:spcPct val="150000"/>
              </a:lnSpc>
              <a:buNone/>
            </a:pPr>
            <a:endParaRPr lang="ar-EG" dirty="0" smtClean="0">
              <a:solidFill>
                <a:prstClr val="white"/>
              </a:solidFill>
              <a:latin typeface="Simplified Arabic" pitchFamily="18" charset="-78"/>
              <a:cs typeface="Simplified Arabic" pitchFamily="18" charset="-78"/>
            </a:endParaRPr>
          </a:p>
          <a:p>
            <a:pPr marL="0" lvl="0" indent="0" algn="just" rtl="1">
              <a:lnSpc>
                <a:spcPct val="200000"/>
              </a:lnSpc>
              <a:buNone/>
            </a:pPr>
            <a:r>
              <a:rPr lang="ar-EG" sz="2000" dirty="0" smtClean="0">
                <a:latin typeface="Alexandria" pitchFamily="2" charset="-78"/>
                <a:cs typeface="Alexandria" pitchFamily="2" charset="-78"/>
              </a:rPr>
              <a:t>ويحتل هذا الموضوع أهمية كبيرة نظرا للاعتماد المتزايد على </a:t>
            </a:r>
            <a:r>
              <a:rPr lang="ar-EG" sz="2000" dirty="0">
                <a:latin typeface="Alexandria" pitchFamily="2" charset="-78"/>
                <a:cs typeface="Alexandria" pitchFamily="2" charset="-78"/>
              </a:rPr>
              <a:t>أنظمة الذكاء الاصطناعي القادرة على تحديد ملامح شخصية الإنسان </a:t>
            </a:r>
            <a:r>
              <a:rPr lang="ar-EG" sz="2000" dirty="0" smtClean="0">
                <a:latin typeface="Alexandria" pitchFamily="2" charset="-78"/>
                <a:cs typeface="Alexandria" pitchFamily="2" charset="-78"/>
              </a:rPr>
              <a:t>بناء على البيانات المتاحة عنه رقميا.</a:t>
            </a:r>
          </a:p>
          <a:p>
            <a:pPr marL="0" lvl="0" indent="0" algn="just" rtl="1">
              <a:lnSpc>
                <a:spcPct val="150000"/>
              </a:lnSpc>
              <a:buNone/>
            </a:pPr>
            <a:endParaRPr lang="ar-EG" dirty="0">
              <a:solidFill>
                <a:prstClr val="white"/>
              </a:solidFill>
              <a:latin typeface="Simplified Arabic" pitchFamily="18" charset="-78"/>
              <a:cs typeface="Simplified Arabic" pitchFamily="18" charset="-78"/>
            </a:endParaRPr>
          </a:p>
          <a:p>
            <a:pPr marL="0" indent="0" algn="r" rtl="1">
              <a:buNone/>
            </a:pPr>
            <a:endParaRPr lang="en-US" dirty="0">
              <a:solidFill>
                <a:schemeClr val="bg1"/>
              </a:solidFill>
            </a:endParaRPr>
          </a:p>
        </p:txBody>
      </p:sp>
      <p:pic>
        <p:nvPicPr>
          <p:cNvPr id="6" name="Picture 5"/>
          <p:cNvPicPr>
            <a:picLocks noChangeAspect="1"/>
          </p:cNvPicPr>
          <p:nvPr/>
        </p:nvPicPr>
        <p:blipFill>
          <a:blip r:embed="rId2"/>
          <a:stretch>
            <a:fillRect/>
          </a:stretch>
        </p:blipFill>
        <p:spPr>
          <a:xfrm>
            <a:off x="228472" y="263351"/>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292221" y="1676139"/>
            <a:ext cx="8762036" cy="4815069"/>
          </a:xfrm>
        </p:spPr>
        <p:txBody>
          <a:bodyPr>
            <a:normAutofit/>
          </a:bodyPr>
          <a:lstStyle/>
          <a:p>
            <a:pPr marL="0" lvl="0" indent="0" algn="just" rtl="1">
              <a:lnSpc>
                <a:spcPct val="200000"/>
              </a:lnSpc>
              <a:buNone/>
            </a:pPr>
            <a:r>
              <a:rPr lang="ar-EG" sz="2000" dirty="0">
                <a:latin typeface="Alexandria" pitchFamily="2" charset="-78"/>
                <a:cs typeface="Alexandria" pitchFamily="2" charset="-78"/>
              </a:rPr>
              <a:t>فالخطر لم يعد كما كان في السابق </a:t>
            </a:r>
            <a:r>
              <a:rPr lang="ar-EG" sz="2000" dirty="0" smtClean="0">
                <a:latin typeface="Alexandria" pitchFamily="2" charset="-78"/>
                <a:cs typeface="Alexandria" pitchFamily="2" charset="-78"/>
              </a:rPr>
              <a:t>يتركز حول </a:t>
            </a:r>
            <a:r>
              <a:rPr lang="ar-EG" sz="2000" dirty="0">
                <a:latin typeface="Alexandria" pitchFamily="2" charset="-78"/>
                <a:cs typeface="Alexandria" pitchFamily="2" charset="-78"/>
              </a:rPr>
              <a:t>مسألة معالجة البيانات الشخصية بصورة تقليدية عن طريق تجميعها وإرسالها أو استقبالها أو تعديلها أو حتى تحليلها، بل تجاوز إلى الحد الذي أصبحت فيه تقنيات الذكاء الاصطناعي </a:t>
            </a:r>
            <a:r>
              <a:rPr lang="ar-EG" sz="2000" dirty="0" smtClean="0">
                <a:latin typeface="Alexandria" pitchFamily="2" charset="-78"/>
                <a:cs typeface="Alexandria" pitchFamily="2" charset="-78"/>
              </a:rPr>
              <a:t>قادرة على تحديد ملامح شخصية الإنسان ومعرفة ماذا يحب أو يفضل وما هي حالته الصحية أو النفسية أو الاجتماعية أو غير ذلك من الجوانب المختلفة لشخصيته، وهي العملية التي أطلقت عليها التشخيص الرقمي، ويساعد على ذلك ازدياد حجم البيانات في عصرنا أو ما يعرف الآن بالبيانات الضخمة.</a:t>
            </a:r>
            <a:endParaRPr lang="ar-EG" sz="2000" dirty="0">
              <a:latin typeface="Alexandria" pitchFamily="2" charset="-78"/>
              <a:cs typeface="Alexandria" pitchFamily="2" charset="-78"/>
            </a:endParaRPr>
          </a:p>
          <a:p>
            <a:pPr marL="0" indent="0" algn="r" rtl="1">
              <a:buNone/>
            </a:pPr>
            <a:endParaRPr lang="en-US" dirty="0"/>
          </a:p>
        </p:txBody>
      </p:sp>
      <p:pic>
        <p:nvPicPr>
          <p:cNvPr id="6" name="Picture 5"/>
          <p:cNvPicPr>
            <a:picLocks noChangeAspect="1"/>
          </p:cNvPicPr>
          <p:nvPr/>
        </p:nvPicPr>
        <p:blipFill>
          <a:blip r:embed="rId2"/>
          <a:stretch>
            <a:fillRect/>
          </a:stretch>
        </p:blipFill>
        <p:spPr>
          <a:xfrm>
            <a:off x="180346" y="292227"/>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t/>
            </a:r>
            <a:br>
              <a:rPr lang="ar-EG" dirty="0" smtClean="0"/>
            </a:br>
            <a:r>
              <a:rPr lang="ar-EG" sz="3200" dirty="0" smtClean="0">
                <a:latin typeface="Alexandria" pitchFamily="2" charset="-78"/>
                <a:cs typeface="Alexandria" pitchFamily="2" charset="-78"/>
              </a:rPr>
              <a:t>2-معوقات تنظيمية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71868" y="1967695"/>
            <a:ext cx="8310623" cy="4548852"/>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تعد البنية التحتية التقنية على النحو الموضح في العنصر السابق، مسألة رئيسية لبناء الحكومة الرقمية وتنفيذها في الواقع، لكنها ليست كافية وحدها لبلوغ هذا الهدف.</a:t>
            </a:r>
          </a:p>
          <a:p>
            <a:pPr marL="0" indent="0" algn="just" rtl="1">
              <a:lnSpc>
                <a:spcPct val="200000"/>
              </a:lnSpc>
              <a:buNone/>
            </a:pPr>
            <a:r>
              <a:rPr lang="ar-EG" sz="2000" dirty="0" smtClean="0">
                <a:latin typeface="Alexandria" pitchFamily="2" charset="-78"/>
                <a:cs typeface="Alexandria" pitchFamily="2" charset="-78"/>
              </a:rPr>
              <a:t>فالمسائل </a:t>
            </a:r>
            <a:r>
              <a:rPr lang="ar-EG" sz="2000" dirty="0">
                <a:latin typeface="Alexandria" pitchFamily="2" charset="-78"/>
                <a:cs typeface="Alexandria" pitchFamily="2" charset="-78"/>
              </a:rPr>
              <a:t>التنظيمية تعد من المحاور الرئيسية التي يجب أن تكون ضمن أولويات الحكومات للوصول إلى ذلك </a:t>
            </a:r>
            <a:r>
              <a:rPr lang="ar-EG" sz="2000" dirty="0" smtClean="0">
                <a:latin typeface="Alexandria" pitchFamily="2" charset="-78"/>
                <a:cs typeface="Alexandria" pitchFamily="2" charset="-78"/>
              </a:rPr>
              <a:t>الهدف، ابتداء من صياغة الرؤية وبناء الاستراتيجية وخلق المناخ المناسب وتوفير الادارة المؤهلة للقيام بتنفيذ مشاريع الحكومة الرقمية، وسن التشريعات اللازمة.</a:t>
            </a:r>
          </a:p>
        </p:txBody>
      </p:sp>
      <p:pic>
        <p:nvPicPr>
          <p:cNvPr id="6" name="Picture 5"/>
          <p:cNvPicPr>
            <a:picLocks noChangeAspect="1"/>
          </p:cNvPicPr>
          <p:nvPr/>
        </p:nvPicPr>
        <p:blipFill>
          <a:blip r:embed="rId2"/>
          <a:stretch>
            <a:fillRect/>
          </a:stretch>
        </p:blipFill>
        <p:spPr>
          <a:xfrm>
            <a:off x="0" y="186349"/>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96117" y="1570262"/>
            <a:ext cx="8137003" cy="4105095"/>
          </a:xfrm>
        </p:spPr>
        <p:txBody>
          <a:bodyPr>
            <a:normAutofit/>
          </a:bodyPr>
          <a:lstStyle/>
          <a:p>
            <a:pPr marL="0" indent="0" algn="r">
              <a:lnSpc>
                <a:spcPct val="200000"/>
              </a:lnSpc>
              <a:buNone/>
            </a:pPr>
            <a:r>
              <a:rPr lang="ar-EG" sz="2000" dirty="0" smtClean="0">
                <a:latin typeface="Alexandria" pitchFamily="2" charset="-78"/>
                <a:cs typeface="Alexandria" pitchFamily="2" charset="-78"/>
              </a:rPr>
              <a:t>ونتناول في هذا السياق عدد من المسائل على النحو التالي:</a:t>
            </a:r>
          </a:p>
          <a:p>
            <a:pPr marL="0" indent="0" algn="r">
              <a:lnSpc>
                <a:spcPct val="200000"/>
              </a:lnSpc>
              <a:buNone/>
            </a:pPr>
            <a:r>
              <a:rPr lang="ar-EG" sz="2000" b="1" u="sng" dirty="0" smtClean="0">
                <a:latin typeface="Alexandria" pitchFamily="2" charset="-78"/>
                <a:cs typeface="Alexandria" pitchFamily="2" charset="-78"/>
              </a:rPr>
              <a:t>(أ)-غياب التخطيط: </a:t>
            </a:r>
          </a:p>
          <a:p>
            <a:pPr marL="0" indent="0" algn="just" rtl="1">
              <a:lnSpc>
                <a:spcPct val="200000"/>
              </a:lnSpc>
              <a:buNone/>
            </a:pPr>
            <a:r>
              <a:rPr lang="ar-EG" sz="2000" dirty="0" smtClean="0">
                <a:latin typeface="Alexandria" pitchFamily="2" charset="-78"/>
                <a:cs typeface="Alexandria" pitchFamily="2" charset="-78"/>
              </a:rPr>
              <a:t>انعدام الرؤية الواضحة فيما يتعلق بهذا الشأن وعدم وجود استراتيجية تعبر عن خطة الدولة لتطبيق الحكومة الرقمية عبر أجهزة الدولة المختلفة، يعد بلا شك أحد المعوقات الرئيسية التي تقف أمام الحكومات في هذا السياق.</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186350"/>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2095017"/>
            <a:ext cx="7893934" cy="4081945"/>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(ب)-دعم الادارة العليا:</a:t>
            </a:r>
          </a:p>
          <a:p>
            <a:pPr marL="0" indent="0" algn="just" rtl="1">
              <a:lnSpc>
                <a:spcPct val="200000"/>
              </a:lnSpc>
              <a:buNone/>
            </a:pPr>
            <a:r>
              <a:rPr lang="ar-EG" sz="2000" dirty="0" smtClean="0">
                <a:latin typeface="Alexandria" pitchFamily="2" charset="-78"/>
                <a:cs typeface="Alexandria" pitchFamily="2" charset="-78"/>
              </a:rPr>
              <a:t>إن غياب القيادة الداعمة يعوق تطبيق مشاريع الحكومة الرقمية؛ فالقيادة تضمن توفير الموارد والتنسيق بين مختلف الجهات ودفع هذه المشاريع نحو التطوير وحل المشكلات المعقدة، التي قد لا يكون لغير القيادة العليا صلاحية التدخل لحلها.</a:t>
            </a:r>
            <a:endParaRPr lang="en-US" sz="2000" b="1" u="sng"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224850"/>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2141316"/>
            <a:ext cx="8299048" cy="4035646"/>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(جـ)-مقاومة التغيير: </a:t>
            </a:r>
          </a:p>
          <a:p>
            <a:pPr marL="0" indent="0" algn="just" rtl="1">
              <a:lnSpc>
                <a:spcPct val="200000"/>
              </a:lnSpc>
              <a:buNone/>
            </a:pPr>
            <a:r>
              <a:rPr lang="ar-EG" sz="2000" dirty="0" smtClean="0">
                <a:latin typeface="Alexandria" pitchFamily="2" charset="-78"/>
                <a:cs typeface="Alexandria" pitchFamily="2" charset="-78"/>
              </a:rPr>
              <a:t>الحكومة الرقمية تعني التحول من أساليب العمل التقليدية اليدوية في تقديم الخدمات العامة إلى الأساليب المعتمدة على تكنولوجيا المعلومات والاتصالات.</a:t>
            </a:r>
          </a:p>
          <a:p>
            <a:pPr marL="0" indent="0" algn="just" rtl="1">
              <a:lnSpc>
                <a:spcPct val="200000"/>
              </a:lnSpc>
              <a:buNone/>
            </a:pPr>
            <a:r>
              <a:rPr lang="ar-EG" sz="2000" dirty="0" smtClean="0">
                <a:latin typeface="Alexandria" pitchFamily="2" charset="-78"/>
                <a:cs typeface="Alexandria" pitchFamily="2" charset="-78"/>
              </a:rPr>
              <a:t>ويحدث ذلك في وجود عدد من الموظفين العاملين لدى الحكومة وفقا للأساليب التقليدية لعدة سنوات سابقة.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12968" y="0"/>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863523"/>
            <a:ext cx="8727312" cy="4525701"/>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وبطبيعة الحال سوف يثير الوضع السابق مخاوف العاملين في الجهاز الإداري بشأن خسارة وظائفهم أو على الأقل تغيير مراكزهم المستقرة لعدة سنوات.</a:t>
            </a:r>
          </a:p>
          <a:p>
            <a:pPr marL="0" indent="0" algn="just" rtl="1">
              <a:lnSpc>
                <a:spcPct val="200000"/>
              </a:lnSpc>
              <a:buNone/>
            </a:pPr>
            <a:r>
              <a:rPr lang="ar-EG" sz="2000" dirty="0" smtClean="0">
                <a:latin typeface="Alexandria" pitchFamily="2" charset="-78"/>
                <a:cs typeface="Alexandria" pitchFamily="2" charset="-78"/>
              </a:rPr>
              <a:t>ونتيجة هذه المخاوف سوف يقاوم الموظف عملية التحول إلى الحكومة الرقمية، ويعد ذلك تحديا آخر أمام الحكومات التي تسعى لتقديم خدماتها العامة عبر الوسائل الالكترونية.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215225"/>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39433" y="1990846"/>
            <a:ext cx="8947230" cy="4186117"/>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وحل هذه المشكلة في الواقع يقتضي من الحكومة إعلام الموظفين بأهمية تطبيق الحكومة الرقمية وبأن ذلك لن يترتب عليه خسارة وظائفهم بل تغيير هذه الوظائف فقط وإحلال وظائف أخرى  محلها - على أن تكون مناسبة لهم- والاحتفاظ بهم داخل الإدارة، وينبغي تدريبهم على الوظائف الجديدة لتبديد مخاوفهم.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61025" y="369230"/>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5" y="1979271"/>
            <a:ext cx="8333772" cy="4197691"/>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(د)-التعاون: </a:t>
            </a:r>
          </a:p>
          <a:p>
            <a:pPr marL="0" indent="0" algn="just" rtl="1">
              <a:lnSpc>
                <a:spcPct val="200000"/>
              </a:lnSpc>
              <a:buNone/>
            </a:pPr>
            <a:r>
              <a:rPr lang="ar-EG" sz="2000" dirty="0" smtClean="0">
                <a:latin typeface="Alexandria" pitchFamily="2" charset="-78"/>
                <a:cs typeface="Alexandria" pitchFamily="2" charset="-78"/>
              </a:rPr>
              <a:t>يعد التعاون بين جميع الشركاء من أهم عوامل نجاح أي مشروع للحكومة الرقمية، فينبغي أن تشجع الحكومة التعاون بين القطاعين الخاص والعام، لتزويدها بالموارد والمهارات والخطط والخبرات التي قد لا تتوافر لديها، وبوجه عام يجب على الحكومات تشجيع كافة القطاعات المعنية على المشاركة في تطوير الحكومة الرقمية وتنفيذها.</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128598"/>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86673" y="1608881"/>
            <a:ext cx="8657864" cy="5000263"/>
          </a:xfrm>
        </p:spPr>
        <p:txBody>
          <a:bodyPr>
            <a:normAutofit/>
          </a:bodyPr>
          <a:lstStyle/>
          <a:p>
            <a:pPr marL="0" indent="0" algn="just" rtl="1">
              <a:lnSpc>
                <a:spcPct val="200000"/>
              </a:lnSpc>
              <a:buNone/>
            </a:pPr>
            <a:r>
              <a:rPr lang="ar-EG" sz="2000" b="1" u="sng" dirty="0" smtClean="0">
                <a:latin typeface="Alexandria" pitchFamily="2" charset="-78"/>
                <a:cs typeface="Alexandria" pitchFamily="2" charset="-78"/>
              </a:rPr>
              <a:t>(هـ)-نقص الكوادر المؤهلة والتدريب: </a:t>
            </a:r>
          </a:p>
          <a:p>
            <a:pPr marL="0" indent="0" algn="just" rtl="1">
              <a:lnSpc>
                <a:spcPct val="200000"/>
              </a:lnSpc>
              <a:buNone/>
            </a:pPr>
            <a:r>
              <a:rPr lang="ar-EG" sz="2000" dirty="0" smtClean="0">
                <a:latin typeface="Alexandria" pitchFamily="2" charset="-78"/>
                <a:cs typeface="Alexandria" pitchFamily="2" charset="-78"/>
              </a:rPr>
              <a:t>لا شك أن الموظف المؤهل مطلب ضروري لتنفيذ مشاريع الحكومة الرقمية المختلفة، وبدون ذلك لن تستطيع الدول تحقيق هذا الهدف، فعلى الرغم من الاعتماد على وسائل تكنولوجيا المعلومات والاتصالات كقاعدة لانطلاق الحكومة الرقمية، إلا أن ذلك يحتاج إلى العنصر البشري الذي يبدأ في ذلك ويتابع حركة تقديم الخدمات الكترونيا بحيث يكون قادر إن لزم الأمر على التدخل لحل مشكلة طارئة.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70846"/>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7" y="2060294"/>
            <a:ext cx="8576840" cy="4116668"/>
          </a:xfrm>
        </p:spPr>
        <p:txBody>
          <a:bodyPr>
            <a:normAutofit/>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وهذا يعني أن وجود وسائل تكنولوجيا المعلومات والاتصالات لن يلغي وجود العنصر البشري، ولكن سيجعله في مرتبة أعلى، والتحدي هنا أمام الحكومة يتمثل في اختيار الموظف المؤهل لذلك، من بين الموظفين السابقين، أو تعيين موظفين جدد لهذا الغرض.</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43975" y="224850"/>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02421"/>
            <a:ext cx="7940234" cy="4174542"/>
          </a:xfrm>
        </p:spPr>
        <p:txBody>
          <a:bodyPr>
            <a:normAutofit/>
          </a:bodyPr>
          <a:lstStyle/>
          <a:p>
            <a:pPr marL="0" indent="0" algn="r">
              <a:lnSpc>
                <a:spcPct val="200000"/>
              </a:lnSpc>
              <a:buNone/>
            </a:pPr>
            <a:r>
              <a:rPr lang="ar-EG" sz="2000" dirty="0" smtClean="0">
                <a:latin typeface="Alexandria" pitchFamily="2" charset="-78"/>
                <a:cs typeface="Alexandria" pitchFamily="2" charset="-78"/>
              </a:rPr>
              <a:t>ومن ناحية أخرى يعد التدريب أحد الأسباب الرئيسية اللازمة للبدء في تنفيذ الحكومة الرقمية وضمان استمراريتها.</a:t>
            </a:r>
          </a:p>
          <a:p>
            <a:pPr marL="0" indent="0" algn="just" rtl="1">
              <a:lnSpc>
                <a:spcPct val="200000"/>
              </a:lnSpc>
              <a:buNone/>
            </a:pPr>
            <a:r>
              <a:rPr lang="ar-EG" sz="2000" dirty="0" smtClean="0">
                <a:latin typeface="Alexandria" pitchFamily="2" charset="-78"/>
                <a:cs typeface="Alexandria" pitchFamily="2" charset="-78"/>
              </a:rPr>
              <a:t>وينطبق ذلك على الموظفين السابقين والجدد؛ حيث يتعين على الحكومات تدريب الموظف السابق على موقعه الجديد في الحكومة الرقمية، ولا شك أن ذلك يبدد لديه، كما وضحنا في السابق، المخاوف من خسارة وظيفيته، واحلال التكنولوجيا محله.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09221" y="186349"/>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9869" y="1723896"/>
            <a:ext cx="7963382" cy="3885175"/>
          </a:xfrm>
        </p:spPr>
        <p:txBody>
          <a:bodyPr>
            <a:normAutofit/>
          </a:bodyPr>
          <a:lstStyle/>
          <a:p>
            <a:pPr marL="0" indent="0" algn="just" rtl="1">
              <a:lnSpc>
                <a:spcPct val="200000"/>
              </a:lnSpc>
              <a:buNone/>
            </a:pPr>
            <a:endParaRPr lang="ar-EG" sz="2000" dirty="0" smtClean="0">
              <a:latin typeface="Alexandria" pitchFamily="2" charset="-78"/>
              <a:cs typeface="Alexandria" pitchFamily="2" charset="-78"/>
            </a:endParaRPr>
          </a:p>
          <a:p>
            <a:pPr marL="0" indent="0" algn="just" rtl="1">
              <a:lnSpc>
                <a:spcPct val="200000"/>
              </a:lnSpc>
              <a:buNone/>
            </a:pPr>
            <a:r>
              <a:rPr lang="ar-EG" sz="2000" dirty="0" smtClean="0">
                <a:latin typeface="Alexandria" pitchFamily="2" charset="-78"/>
                <a:cs typeface="Alexandria" pitchFamily="2" charset="-78"/>
              </a:rPr>
              <a:t>كما يجب على الحكومة الحفاظ على استمرار التدريب بشكل دوري، بالنسبة لجميع العاملين، سابقين أو جدد</a:t>
            </a:r>
            <a:r>
              <a:rPr lang="ar-EG" sz="2000" dirty="0">
                <a:latin typeface="Alexandria" pitchFamily="2" charset="-78"/>
                <a:cs typeface="Alexandria" pitchFamily="2" charset="-78"/>
              </a:rPr>
              <a:t>؛</a:t>
            </a:r>
            <a:r>
              <a:rPr lang="ar-EG" sz="2000" dirty="0" smtClean="0">
                <a:latin typeface="Alexandria" pitchFamily="2" charset="-78"/>
                <a:cs typeface="Alexandria" pitchFamily="2" charset="-78"/>
              </a:rPr>
              <a:t> وذلك لأن التكنولوجيا تتطور بشكل متسارع، بحيث لا يستطيع الفرد العادي متابعة كل جديد في نطاق تخصصه بدون مساعدة وتدريب مستمر فيما يتعلق بهذا الشأن.</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41844" y="0"/>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500" y="1794076"/>
            <a:ext cx="8588416" cy="4382887"/>
          </a:xfrm>
        </p:spPr>
        <p:txBody>
          <a:bodyPr>
            <a:normAutofit/>
          </a:bodyPr>
          <a:lstStyle/>
          <a:p>
            <a:pPr marL="0" indent="0" algn="r" rtl="1">
              <a:lnSpc>
                <a:spcPct val="200000"/>
              </a:lnSpc>
              <a:buNone/>
            </a:pPr>
            <a:r>
              <a:rPr lang="ar-EG" sz="2200" b="1" u="sng" dirty="0" smtClean="0">
                <a:latin typeface="Alexandria" pitchFamily="2" charset="-78"/>
                <a:cs typeface="Alexandria" pitchFamily="2" charset="-78"/>
              </a:rPr>
              <a:t>(و)-التشريعات:</a:t>
            </a:r>
            <a:endParaRPr lang="ar-EG" sz="2200" dirty="0" smtClean="0">
              <a:latin typeface="Alexandria" pitchFamily="2" charset="-78"/>
              <a:cs typeface="Alexandria" pitchFamily="2" charset="-78"/>
            </a:endParaRPr>
          </a:p>
          <a:p>
            <a:pPr marL="0" indent="0" algn="just" rtl="1">
              <a:lnSpc>
                <a:spcPct val="200000"/>
              </a:lnSpc>
              <a:buNone/>
            </a:pPr>
            <a:r>
              <a:rPr lang="ar-EG" sz="2200" dirty="0" smtClean="0">
                <a:latin typeface="Alexandria" pitchFamily="2" charset="-78"/>
                <a:cs typeface="Alexandria" pitchFamily="2" charset="-78"/>
              </a:rPr>
              <a:t>إن حماية المصالح العامة أو الخاصة يقتضي وجود تشريعات تستوعب التطورات في مختلف المجالات والقطاعات، وأبرز التطورات في العصر الحديث، هو استخدام الانسان لتكنولوجيا المعلومات والاتصالات في انجاز الأعمال البشرية.</a:t>
            </a:r>
            <a:endParaRPr lang="ar-EG" sz="2200" u="sng" dirty="0">
              <a:latin typeface="Alexandria" pitchFamily="2" charset="-78"/>
              <a:cs typeface="Alexandria" pitchFamily="2" charset="-78"/>
            </a:endParaRPr>
          </a:p>
          <a:p>
            <a:pPr marL="0" indent="0" algn="r" rtl="1">
              <a:buNone/>
            </a:pPr>
            <a:r>
              <a:rPr lang="ar-EG" u="sng" dirty="0" smtClean="0">
                <a:solidFill>
                  <a:schemeClr val="bg1"/>
                </a:solidFill>
                <a:latin typeface="Simplified Arabic" pitchFamily="18" charset="-78"/>
                <a:cs typeface="Simplified Arabic" pitchFamily="18" charset="-78"/>
              </a:rPr>
              <a:t> </a:t>
            </a:r>
            <a:endParaRPr lang="en-US" u="sng"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74468" y="253727"/>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43605" y="2118167"/>
            <a:ext cx="8125428" cy="4058796"/>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وقد أثار هذا الأمر تساؤلا فيما يتعلق بهذا الشأن، حول مدى استيعاب التشريعات الموجودة لهذا التطور الحادث ومدى قدرتها على تحقيق الحماية الكافية للمصالح العامة و الخاصة.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38097" y="253726"/>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46652" y="1690635"/>
            <a:ext cx="8228868" cy="4139818"/>
          </a:xfrm>
        </p:spPr>
        <p:txBody>
          <a:bodyPr>
            <a:normAutofit/>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ومنذ ظهور تكنولوجيا المعلومات والاتصالات تحاول الدول استيعاب النتائج المترتبة على ذلك عن طريق تشريعاتها الموجودة أو سن تشريعات جديدة.</a:t>
            </a:r>
          </a:p>
          <a:p>
            <a:pPr marL="0" indent="0" algn="just" rtl="1">
              <a:lnSpc>
                <a:spcPct val="200000"/>
              </a:lnSpc>
              <a:buNone/>
            </a:pPr>
            <a:r>
              <a:rPr lang="ar-EG" sz="2000" dirty="0" smtClean="0">
                <a:latin typeface="Alexandria" pitchFamily="2" charset="-78"/>
                <a:cs typeface="Alexandria" pitchFamily="2" charset="-78"/>
              </a:rPr>
              <a:t>ومع ذلك لم تستطع الدول مواجهة كافة المخاطر الناشئة عن الانتقال إلى العالم الرقمي.</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3719" y="176724"/>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1" y="2164467"/>
            <a:ext cx="8148577" cy="3946966"/>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فإذا نظرنا إلى نهج سن التشريعات الجديدة لمواجهة مخاطر استخدام تكنولوجيا المعلومات والاتصالات، فإن الإشكالية تظهر في حالتين:</a:t>
            </a:r>
          </a:p>
          <a:p>
            <a:pPr marL="0" indent="0" algn="just" rtl="1">
              <a:lnSpc>
                <a:spcPct val="200000"/>
              </a:lnSpc>
              <a:buNone/>
            </a:pPr>
            <a:r>
              <a:rPr lang="ar-EG" sz="2000" b="1" u="sng" dirty="0" smtClean="0">
                <a:latin typeface="Alexandria" pitchFamily="2" charset="-78"/>
                <a:cs typeface="Alexandria" pitchFamily="2" charset="-78"/>
              </a:rPr>
              <a:t>الحالة الأولى</a:t>
            </a:r>
            <a:r>
              <a:rPr lang="ar-EG" sz="2000" dirty="0" smtClean="0">
                <a:latin typeface="Alexandria" pitchFamily="2" charset="-78"/>
                <a:cs typeface="Alexandria" pitchFamily="2" charset="-78"/>
              </a:rPr>
              <a:t>: إذا قامت الدولة بنقل تشريع دولة أخرى في ذات الموضوع إلى نظامها القانوني دون مراعاة الاختلاف الثقافي أو الاجتماعي أو السياسي أو اختلاف النظام القانوني ذاته أو غير ذلك من الاعتبارات الأخرى.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234475"/>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1863524"/>
            <a:ext cx="8125428" cy="4313438"/>
          </a:xfrm>
        </p:spPr>
        <p:txBody>
          <a:bodyPr>
            <a:normAutofit lnSpcReduction="10000"/>
          </a:bodyPr>
          <a:lstStyle/>
          <a:p>
            <a:pPr marL="0" indent="0" algn="just" rtl="1">
              <a:lnSpc>
                <a:spcPct val="200000"/>
              </a:lnSpc>
              <a:buNone/>
            </a:pPr>
            <a:r>
              <a:rPr lang="ar-EG" sz="2000" b="1" u="sng" dirty="0" smtClean="0">
                <a:latin typeface="Alexandria" pitchFamily="2" charset="-78"/>
                <a:cs typeface="Alexandria" pitchFamily="2" charset="-78"/>
              </a:rPr>
              <a:t>الحالة الثانية: </a:t>
            </a:r>
            <a:r>
              <a:rPr lang="ar-EG" sz="2000" dirty="0">
                <a:latin typeface="Alexandria" pitchFamily="2" charset="-78"/>
                <a:cs typeface="Alexandria" pitchFamily="2" charset="-78"/>
              </a:rPr>
              <a:t> </a:t>
            </a:r>
            <a:r>
              <a:rPr lang="ar-EG" sz="2000" dirty="0" smtClean="0">
                <a:latin typeface="Alexandria" pitchFamily="2" charset="-78"/>
                <a:cs typeface="Alexandria" pitchFamily="2" charset="-78"/>
              </a:rPr>
              <a:t> تظهر أيضا الإشكالية عندما يقدم المشرع على تنظيم موضوع من موضوعات تكنولوجيا المعلومات والاتصالات دون توفر عنصر الخبرة في ذلك الموضوع، فالقاعدة أن الحكم على الشيء فرع عن تصوره، فكيف لأعضاء المجالس التشريعية القيام بدور سن تشريعات في مجالات التكنولوجيا دون المعرفة بالمسائل التقنية المرتبطة بذلك؛ لذا ينبغي إشراك المتخصصين في هذا المجال مع القانونيين للوصول إلى النموذج التشريعي الأمثل لحكم المسألة.</a:t>
            </a:r>
            <a:endParaRPr lang="ar-EG" sz="2000" b="1" u="sng" dirty="0" smtClean="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70720" y="167099"/>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78328" y="2071868"/>
            <a:ext cx="8241175" cy="4105094"/>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أما فيما يتعلق بنهج استيعاب التشريعات القديمة للتطورات الحديثة، فإن الأصل هو وجود تشريعات تتسم بالمرونة في مواجهة المخاطر المختلفة التي لم تكن موجودة وقت سن هذه التشريعات.</a:t>
            </a:r>
          </a:p>
          <a:p>
            <a:pPr marL="0" indent="0" algn="just" rtl="1">
              <a:lnSpc>
                <a:spcPct val="200000"/>
              </a:lnSpc>
              <a:buNone/>
            </a:pPr>
            <a:r>
              <a:rPr lang="ar-EG" sz="2000" dirty="0" smtClean="0">
                <a:latin typeface="Alexandria" pitchFamily="2" charset="-78"/>
                <a:cs typeface="Alexandria" pitchFamily="2" charset="-78"/>
              </a:rPr>
              <a:t>لكن الإشكالية تظهر في حالتين: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99920" y="118972"/>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562582" y="1851950"/>
            <a:ext cx="9126374" cy="4514126"/>
          </a:xfrm>
        </p:spPr>
        <p:txBody>
          <a:bodyPr>
            <a:normAutofit/>
          </a:bodyPr>
          <a:lstStyle/>
          <a:p>
            <a:pPr marL="0" indent="0" algn="just" rtl="1">
              <a:lnSpc>
                <a:spcPct val="200000"/>
              </a:lnSpc>
              <a:buNone/>
            </a:pPr>
            <a:r>
              <a:rPr lang="ar-EG" sz="2000" b="1" dirty="0" smtClean="0">
                <a:latin typeface="Alexandria" pitchFamily="2" charset="-78"/>
                <a:cs typeface="Alexandria" pitchFamily="2" charset="-78"/>
              </a:rPr>
              <a:t>الحالة الأولى</a:t>
            </a:r>
            <a:r>
              <a:rPr lang="ar-EG" sz="2000" dirty="0" smtClean="0">
                <a:latin typeface="Alexandria" pitchFamily="2" charset="-78"/>
                <a:cs typeface="Alexandria" pitchFamily="2" charset="-78"/>
              </a:rPr>
              <a:t>: إذا كانت صياغة التشريعات تتسم بالجمود بحيث لا تستوعب التطورات الواقعة في زمن مختلف عن الزمن الذي وضعت فيه.</a:t>
            </a:r>
            <a:endParaRPr lang="ar-EG" sz="2000" dirty="0">
              <a:latin typeface="Alexandria" pitchFamily="2" charset="-78"/>
              <a:cs typeface="Alexandria" pitchFamily="2" charset="-78"/>
            </a:endParaRPr>
          </a:p>
          <a:p>
            <a:pPr marL="0" indent="0" algn="just" rtl="1">
              <a:lnSpc>
                <a:spcPct val="200000"/>
              </a:lnSpc>
              <a:buNone/>
            </a:pPr>
            <a:r>
              <a:rPr lang="ar-EG" sz="2000" b="1" dirty="0" smtClean="0">
                <a:latin typeface="Alexandria" pitchFamily="2" charset="-78"/>
                <a:cs typeface="Alexandria" pitchFamily="2" charset="-78"/>
              </a:rPr>
              <a:t>الحالة الثانية</a:t>
            </a:r>
            <a:r>
              <a:rPr lang="ar-EG" sz="2000" dirty="0" smtClean="0">
                <a:latin typeface="Alexandria" pitchFamily="2" charset="-78"/>
                <a:cs typeface="Alexandria" pitchFamily="2" charset="-78"/>
              </a:rPr>
              <a:t>: إذا كانت العبارات تتسم بالمرونة لكنها لم تجد المسؤول المتخصص لتنفيذها أو تطبيقها في الواقع، سواء جهة الإدارة المتخصصة أو جهات الضبط المتخصصة في مسائل التكنولوجيا، الشرطة المتخصصة، عند حدوث نزاع أو وقوع جريمة، أو جهات التحقيق أو المحاكم المتخصصة.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99722"/>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smtClean="0">
                <a:latin typeface="Alexandria" pitchFamily="2" charset="-78"/>
                <a:cs typeface="Alexandria" pitchFamily="2" charset="-78"/>
              </a:rPr>
              <a:t>3-معوقات اجتماعية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2025570" y="1921398"/>
            <a:ext cx="8079129" cy="4027990"/>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تتركز المعوقات الاجتماعية في إمكانية الوصول إلى خدمات الحكومة الرقمية من جانب الجمهور أو أصحاب المصلحة مع اختلاف أوضاعهم المعيشية والبيئة وغير ذلك من العوامل الاجتماعية الأخرى.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8714484" y="134415"/>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632030" y="2095018"/>
            <a:ext cx="8715737" cy="4081944"/>
          </a:xfrm>
        </p:spPr>
        <p:txBody>
          <a:bodyPr/>
          <a:lstStyle/>
          <a:p>
            <a:pPr marL="0" indent="0" algn="just"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ونتحدث في هذا السياق عن اثنين من العوامل المؤثرة في إمكانية وصول خدمات الحكومة الرقمية إلى قطاعات واسعة من السكان أو أصحاب المصلحة، وهما الفجوة الرقمية </a:t>
            </a:r>
            <a:r>
              <a:rPr lang="en-US" sz="2000" dirty="0" smtClean="0">
                <a:latin typeface="Alexandria" pitchFamily="2" charset="-78"/>
                <a:cs typeface="Alexandria" pitchFamily="2" charset="-78"/>
              </a:rPr>
              <a:t>Digital divide </a:t>
            </a:r>
            <a:r>
              <a:rPr lang="ar-EG" sz="2000" dirty="0" smtClean="0">
                <a:latin typeface="Alexandria" pitchFamily="2" charset="-78"/>
                <a:cs typeface="Alexandria" pitchFamily="2" charset="-78"/>
              </a:rPr>
              <a:t> والثقافة، وذلك على النحو التالي:</a:t>
            </a:r>
          </a:p>
          <a:p>
            <a:pPr marL="0" indent="0" algn="r" rtl="1">
              <a:lnSpc>
                <a:spcPct val="150000"/>
              </a:lnSpc>
              <a:buNone/>
            </a:pPr>
            <a:endParaRPr lang="en-US" dirty="0">
              <a:solidFill>
                <a:schemeClr val="bg1"/>
              </a:solidFill>
              <a:latin typeface="Simplified Arabic" pitchFamily="18" charset="-78"/>
              <a:cs typeface="Simplified Arabic" pitchFamily="18" charset="-78"/>
            </a:endParaRPr>
          </a:p>
        </p:txBody>
      </p:sp>
      <p:pic>
        <p:nvPicPr>
          <p:cNvPr id="6" name="Picture 5"/>
          <p:cNvPicPr>
            <a:picLocks noChangeAspect="1"/>
          </p:cNvPicPr>
          <p:nvPr/>
        </p:nvPicPr>
        <p:blipFill>
          <a:blip r:embed="rId2"/>
          <a:stretch>
            <a:fillRect/>
          </a:stretch>
        </p:blipFill>
        <p:spPr>
          <a:xfrm>
            <a:off x="286223" y="272976"/>
            <a:ext cx="2956816" cy="1383912"/>
          </a:xfrm>
          <a:prstGeom prst="rect">
            <a:avLst/>
          </a:prstGeom>
        </p:spPr>
      </p:pic>
    </p:spTree>
    <p:extLst>
      <p:ext uri="{BB962C8B-B14F-4D97-AF65-F5344CB8AC3E}">
        <p14:creationId xmlns:p14="http://schemas.microsoft.com/office/powerpoint/2010/main" val="22222127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18228" y="1726943"/>
            <a:ext cx="8919817" cy="3958542"/>
          </a:xfrm>
        </p:spPr>
        <p:txBody>
          <a:bodyPr>
            <a:normAutofit/>
          </a:bodyPr>
          <a:lstStyle/>
          <a:p>
            <a:pPr marL="0" indent="0" algn="r" rtl="1">
              <a:lnSpc>
                <a:spcPct val="200000"/>
              </a:lnSpc>
              <a:buNone/>
            </a:pPr>
            <a:r>
              <a:rPr lang="ar-EG" sz="2000" b="1" u="sng" dirty="0" smtClean="0">
                <a:latin typeface="Alexandria" pitchFamily="2" charset="-78"/>
                <a:cs typeface="Alexandria" pitchFamily="2" charset="-78"/>
              </a:rPr>
              <a:t>(أ)-الفجوة الرقمية </a:t>
            </a:r>
            <a:r>
              <a:rPr lang="en-US" sz="2000" b="1" u="sng" dirty="0" smtClean="0">
                <a:latin typeface="Alexandria" pitchFamily="2" charset="-78"/>
                <a:cs typeface="Alexandria" pitchFamily="2" charset="-78"/>
              </a:rPr>
              <a:t>Digital divide</a:t>
            </a:r>
            <a:r>
              <a:rPr lang="ar-EG" sz="2000" b="1" u="sng" dirty="0" smtClean="0">
                <a:latin typeface="Alexandria" pitchFamily="2" charset="-78"/>
                <a:cs typeface="Alexandria" pitchFamily="2" charset="-78"/>
              </a:rPr>
              <a:t>: </a:t>
            </a:r>
          </a:p>
          <a:p>
            <a:pPr marL="0" indent="0" algn="just" rtl="1">
              <a:lnSpc>
                <a:spcPct val="200000"/>
              </a:lnSpc>
              <a:buNone/>
            </a:pPr>
            <a:r>
              <a:rPr lang="ar-EG" sz="2000" dirty="0" smtClean="0">
                <a:latin typeface="Alexandria" pitchFamily="2" charset="-78"/>
                <a:cs typeface="Alexandria" pitchFamily="2" charset="-78"/>
              </a:rPr>
              <a:t>يشير مصطلح الفجوة الرقمية إلى الفجوة في الفرص المتوفرة بين أولئك الذين لديهم القدرة على الوصول إلى الأجهزة التقنية واستخدامها وأولئك الذين لا يستطيعون القيام بذلك.</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93719" y="253727"/>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56122" y="1886673"/>
            <a:ext cx="8160151" cy="3738623"/>
          </a:xfrm>
        </p:spPr>
        <p:txBody>
          <a:bodyPr>
            <a:normAutofit/>
          </a:bodyPr>
          <a:lstStyle/>
          <a:p>
            <a:pPr marL="0" indent="0" algn="r" rtl="1">
              <a:lnSpc>
                <a:spcPct val="200000"/>
              </a:lnSpc>
              <a:buNone/>
            </a:pPr>
            <a:r>
              <a:rPr lang="ar-EG" sz="2000" dirty="0" smtClean="0">
                <a:latin typeface="Alexandria" pitchFamily="2" charset="-78"/>
                <a:cs typeface="Alexandria" pitchFamily="2" charset="-78"/>
              </a:rPr>
              <a:t>ويترتب عدم قدرة البعض في الوصول إلى الأجهزة اللازمة أو استخدامها حرمانهم من خدمات الحكومة الرقمية.</a:t>
            </a:r>
          </a:p>
          <a:p>
            <a:pPr marL="0" indent="0" algn="just" rtl="1">
              <a:lnSpc>
                <a:spcPct val="200000"/>
              </a:lnSpc>
              <a:buNone/>
            </a:pPr>
            <a:r>
              <a:rPr lang="ar-EG" sz="2000" dirty="0" smtClean="0">
                <a:latin typeface="Alexandria" pitchFamily="2" charset="-78"/>
                <a:cs typeface="Alexandria" pitchFamily="2" charset="-78"/>
              </a:rPr>
              <a:t>والسبب وراء ذلك قد يكون عدم قدرتهم المادية للحصول على الأجهزة الضرورية ومن ثم الاستفادة بالخدمات المختلفة المقدمة من الحكومة الرقمية. </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89971" y="272977"/>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13055" y="1794076"/>
            <a:ext cx="8472669" cy="4382887"/>
          </a:xfrm>
        </p:spPr>
        <p:txBody>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r">
              <a:lnSpc>
                <a:spcPct val="200000"/>
              </a:lnSpc>
              <a:buNone/>
            </a:pPr>
            <a:r>
              <a:rPr lang="ar-EG" sz="2000" dirty="0" smtClean="0">
                <a:latin typeface="Alexandria" pitchFamily="2" charset="-78"/>
                <a:cs typeface="Alexandria" pitchFamily="2" charset="-78"/>
              </a:rPr>
              <a:t>وقد يكون ذلك بسبب نقص المهارة اللازمة لاستخدام الأجهزة التكنولوجية، وهو أمر يتعلق بما تحدثنا عنه من قبل حول موضوع الأمية التقنية والتي تمثل تحديا أمام الحكومات في عصرنا الحالي.</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32219" y="410164"/>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6" y="1979272"/>
            <a:ext cx="8241176" cy="3900668"/>
          </a:xfrm>
        </p:spPr>
        <p:txBody>
          <a:bodyPr/>
          <a:lstStyle/>
          <a:p>
            <a:pPr marL="0" indent="0" algn="r" rtl="1">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000" dirty="0" smtClean="0">
                <a:latin typeface="Alexandria" pitchFamily="2" charset="-78"/>
                <a:cs typeface="Alexandria" pitchFamily="2" charset="-78"/>
              </a:rPr>
              <a:t>وقد يكون وراء ذلك هو ضعف البنية التحتية التقنية، كما أشرنا من قبل، فقد لا تغطي شبكات الاتصالات والانترنت كافة المناطق داخل الدولة، مما يعني حرمان البعض من خدمات الحكومة الرقمية، وقد يكون هناك اتصال بالشبكات والإنترنت لكنه اتصال ضعيف.</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301852"/>
            <a:ext cx="2956816" cy="1383912"/>
          </a:xfrm>
          <a:prstGeom prst="rect">
            <a:avLst/>
          </a:prstGeom>
        </p:spPr>
      </p:pic>
    </p:spTree>
    <p:extLst>
      <p:ext uri="{BB962C8B-B14F-4D97-AF65-F5344CB8AC3E}">
        <p14:creationId xmlns:p14="http://schemas.microsoft.com/office/powerpoint/2010/main" val="13321691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2129741"/>
            <a:ext cx="8137003" cy="4047221"/>
          </a:xfrm>
        </p:spPr>
        <p:txBody>
          <a:bodyPr>
            <a:normAutofit fontScale="92500" lnSpcReduction="10000"/>
          </a:bodyPr>
          <a:lstStyle/>
          <a:p>
            <a:pPr marL="0" indent="0" algn="r">
              <a:lnSpc>
                <a:spcPct val="150000"/>
              </a:lnSpc>
              <a:buNone/>
            </a:pPr>
            <a:endParaRPr lang="ar-EG" dirty="0" smtClean="0">
              <a:solidFill>
                <a:schemeClr val="bg1"/>
              </a:solidFill>
              <a:latin typeface="Simplified Arabic" pitchFamily="18" charset="-78"/>
              <a:cs typeface="Simplified Arabic" pitchFamily="18" charset="-78"/>
            </a:endParaRPr>
          </a:p>
          <a:p>
            <a:pPr marL="0" indent="0" algn="just" rtl="1">
              <a:lnSpc>
                <a:spcPct val="200000"/>
              </a:lnSpc>
              <a:buNone/>
            </a:pPr>
            <a:r>
              <a:rPr lang="ar-EG" sz="2400" dirty="0" smtClean="0">
                <a:latin typeface="Alexandria" pitchFamily="2" charset="-78"/>
                <a:cs typeface="Alexandria" pitchFamily="2" charset="-78"/>
              </a:rPr>
              <a:t>ويمكن للحكومات مواجهة ذلك عن طريق مد البنية التحية الرقمية لتشمل كافة مناطق الدولة، كما تسعى لتوفير مكاتب خبرة متخصصة لتقديم المساعدة الرقمية عند الحاجة، بالنسبة لأولئك الذين لا يملكون المعرفة لاستخدام الأجهزة الالكترونية والشبكات.</a:t>
            </a:r>
            <a:endParaRPr lang="en-US" sz="24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80346" y="205599"/>
            <a:ext cx="2956816" cy="1383912"/>
          </a:xfrm>
          <a:prstGeom prst="rect">
            <a:avLst/>
          </a:prstGeom>
        </p:spPr>
      </p:pic>
    </p:spTree>
    <p:extLst>
      <p:ext uri="{BB962C8B-B14F-4D97-AF65-F5344CB8AC3E}">
        <p14:creationId xmlns:p14="http://schemas.microsoft.com/office/powerpoint/2010/main" val="36523973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71868" y="2002419"/>
            <a:ext cx="8079129" cy="4174543"/>
          </a:xfrm>
        </p:spPr>
        <p:txBody>
          <a:bodyPr>
            <a:normAutofit/>
          </a:bodyPr>
          <a:lstStyle/>
          <a:p>
            <a:pPr marL="0" indent="0" algn="just" rtl="1">
              <a:lnSpc>
                <a:spcPct val="200000"/>
              </a:lnSpc>
              <a:buNone/>
            </a:pPr>
            <a:r>
              <a:rPr lang="ar-EG" sz="2000" b="1" u="sng" dirty="0" smtClean="0">
                <a:latin typeface="Alexandria" pitchFamily="2" charset="-78"/>
                <a:cs typeface="Alexandria" pitchFamily="2" charset="-78"/>
              </a:rPr>
              <a:t>(ب)- الثقافة:</a:t>
            </a:r>
          </a:p>
          <a:p>
            <a:pPr marL="0" indent="0" algn="just" rtl="1">
              <a:lnSpc>
                <a:spcPct val="200000"/>
              </a:lnSpc>
              <a:buNone/>
            </a:pPr>
            <a:r>
              <a:rPr lang="ar-EG" sz="2000" dirty="0" smtClean="0">
                <a:latin typeface="Alexandria" pitchFamily="2" charset="-78"/>
                <a:cs typeface="Alexandria" pitchFamily="2" charset="-78"/>
              </a:rPr>
              <a:t>مجموعة القيم والمعتقدات التي يشترك فيها الجميع تؤثر بلا شك في مدى قبول المجتمع للحكومة الرقمية.</a:t>
            </a:r>
          </a:p>
          <a:p>
            <a:pPr marL="0" indent="0" algn="just" rtl="1">
              <a:lnSpc>
                <a:spcPct val="200000"/>
              </a:lnSpc>
              <a:buNone/>
            </a:pPr>
            <a:r>
              <a:rPr lang="ar-EG" sz="2000" dirty="0" smtClean="0">
                <a:latin typeface="Alexandria" pitchFamily="2" charset="-78"/>
                <a:cs typeface="Alexandria" pitchFamily="2" charset="-78"/>
              </a:rPr>
              <a:t>وتقوم الثقافة على عدة عوامل تختلف من فرد لآخر، منها التعليم، الدين، اللغة، الفلسفة الاقتصادية، وغير ذلك. </a:t>
            </a:r>
            <a:r>
              <a:rPr lang="ar-EG" sz="2000" b="1" u="sng" dirty="0" smtClean="0">
                <a:latin typeface="Alexandria" pitchFamily="2" charset="-78"/>
                <a:cs typeface="Alexandria" pitchFamily="2" charset="-78"/>
              </a:rPr>
              <a:t> </a:t>
            </a:r>
            <a:endParaRPr lang="en-US" sz="2000" b="1" u="sng"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0" y="340353"/>
            <a:ext cx="2956816" cy="1383912"/>
          </a:xfrm>
          <a:prstGeom prst="rect">
            <a:avLst/>
          </a:prstGeom>
        </p:spPr>
      </p:pic>
    </p:spTree>
    <p:extLst>
      <p:ext uri="{BB962C8B-B14F-4D97-AF65-F5344CB8AC3E}">
        <p14:creationId xmlns:p14="http://schemas.microsoft.com/office/powerpoint/2010/main" val="27125226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pPr algn="ctr"/>
            <a:r>
              <a:rPr lang="ar-EG" sz="3200" dirty="0" smtClean="0">
                <a:latin typeface="Alexandria" pitchFamily="2" charset="-78"/>
                <a:cs typeface="Alexandria" pitchFamily="2" charset="-78"/>
              </a:rPr>
              <a:t>4- معوقات مالية</a:t>
            </a:r>
            <a:endParaRPr lang="en-US" sz="3200" dirty="0">
              <a:latin typeface="Alexandria" pitchFamily="2" charset="-78"/>
              <a:cs typeface="Alexandria" pitchFamily="2" charset="-78"/>
            </a:endParaRPr>
          </a:p>
        </p:txBody>
      </p:sp>
      <p:sp>
        <p:nvSpPr>
          <p:cNvPr id="3" name="عنصر نائب للمحتوى 2"/>
          <p:cNvSpPr>
            <a:spLocks noGrp="1"/>
          </p:cNvSpPr>
          <p:nvPr>
            <p:ph idx="1"/>
          </p:nvPr>
        </p:nvSpPr>
        <p:spPr>
          <a:xfrm>
            <a:off x="1805650" y="2002420"/>
            <a:ext cx="8883305" cy="4174543"/>
          </a:xfrm>
        </p:spPr>
        <p:txBody>
          <a:bodyPr>
            <a:normAutofit/>
          </a:bodyPr>
          <a:lstStyle/>
          <a:p>
            <a:pPr marL="0" indent="0" algn="just" rtl="1">
              <a:lnSpc>
                <a:spcPct val="200000"/>
              </a:lnSpc>
              <a:buNone/>
            </a:pPr>
            <a:r>
              <a:rPr lang="ar-EG" sz="2000" dirty="0" smtClean="0">
                <a:latin typeface="Alexandria" pitchFamily="2" charset="-78"/>
                <a:cs typeface="Alexandria" pitchFamily="2" charset="-78"/>
              </a:rPr>
              <a:t>يعد أحد أهم العقبات في طريق تطبيق الحكومة الرقمية هو نقص التمويل اللازم للقيام بذلك.</a:t>
            </a:r>
          </a:p>
          <a:p>
            <a:pPr marL="0" indent="0" algn="just" rtl="1">
              <a:lnSpc>
                <a:spcPct val="200000"/>
              </a:lnSpc>
              <a:buNone/>
            </a:pPr>
            <a:r>
              <a:rPr lang="ar-EG" sz="2000" dirty="0" smtClean="0">
                <a:latin typeface="Alexandria" pitchFamily="2" charset="-78"/>
                <a:cs typeface="Alexandria" pitchFamily="2" charset="-78"/>
              </a:rPr>
              <a:t>ويظهر ذلك ابتداء من بدء تنفيذ الحكومة الرقمية حتى ضمان استمراريتها في العمل على الوجه المعقول.</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112969" y="306776"/>
            <a:ext cx="2956816" cy="1383912"/>
          </a:xfrm>
          <a:prstGeom prst="rect">
            <a:avLst/>
          </a:prstGeom>
        </p:spPr>
      </p:pic>
    </p:spTree>
    <p:extLst>
      <p:ext uri="{BB962C8B-B14F-4D97-AF65-F5344CB8AC3E}">
        <p14:creationId xmlns:p14="http://schemas.microsoft.com/office/powerpoint/2010/main" val="33370694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30684" y="1921398"/>
            <a:ext cx="7974957" cy="4016416"/>
          </a:xfrm>
        </p:spPr>
        <p:txBody>
          <a:bodyPr>
            <a:normAutofit/>
          </a:bodyPr>
          <a:lstStyle/>
          <a:p>
            <a:pPr marL="0" indent="0" algn="r" rtl="1">
              <a:lnSpc>
                <a:spcPct val="200000"/>
              </a:lnSpc>
              <a:buNone/>
            </a:pPr>
            <a:r>
              <a:rPr lang="ar-EG" sz="2000" dirty="0" smtClean="0">
                <a:latin typeface="Alexandria" pitchFamily="2" charset="-78"/>
                <a:cs typeface="Alexandria" pitchFamily="2" charset="-78"/>
              </a:rPr>
              <a:t>ونوجز ذلك فيما يلي:</a:t>
            </a:r>
          </a:p>
          <a:p>
            <a:pPr marL="0" indent="0" algn="r" rtl="1">
              <a:lnSpc>
                <a:spcPct val="200000"/>
              </a:lnSpc>
              <a:buNone/>
            </a:pPr>
            <a:r>
              <a:rPr lang="ar-EG" sz="2000" u="sng" dirty="0" smtClean="0">
                <a:latin typeface="Alexandria" pitchFamily="2" charset="-78"/>
                <a:cs typeface="Alexandria" pitchFamily="2" charset="-78"/>
              </a:rPr>
              <a:t>(أ)- تمويل بدء مشاريع الحكومة الرقمية: </a:t>
            </a:r>
          </a:p>
          <a:p>
            <a:pPr marL="0" indent="0" algn="just" rtl="1">
              <a:lnSpc>
                <a:spcPct val="200000"/>
              </a:lnSpc>
              <a:buNone/>
            </a:pPr>
            <a:r>
              <a:rPr lang="ar-EG" sz="2000" dirty="0" smtClean="0">
                <a:latin typeface="Alexandria" pitchFamily="2" charset="-78"/>
                <a:cs typeface="Alexandria" pitchFamily="2" charset="-78"/>
              </a:rPr>
              <a:t>قد لا تتوافر لدى الدولة الامكانيات المالية للحصول على الأجهزة اللازمة لتشغيل الحكومة الرقمية وبناء الأنظمة الالكترونية المستخدمة في ذلك والحصول على البرامج الضرورية.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53600" y="407731"/>
            <a:ext cx="2956816" cy="1383912"/>
          </a:xfrm>
          <a:prstGeom prst="rect">
            <a:avLst/>
          </a:prstGeom>
        </p:spPr>
      </p:pic>
    </p:spTree>
    <p:extLst>
      <p:ext uri="{BB962C8B-B14F-4D97-AF65-F5344CB8AC3E}">
        <p14:creationId xmlns:p14="http://schemas.microsoft.com/office/powerpoint/2010/main" val="38363625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80212" y="1886673"/>
            <a:ext cx="8032831" cy="4290290"/>
          </a:xfrm>
        </p:spPr>
        <p:txBody>
          <a:bodyPr/>
          <a:lstStyle/>
          <a:p>
            <a:pPr marL="0" indent="0" algn="r">
              <a:lnSpc>
                <a:spcPct val="150000"/>
              </a:lnSpc>
              <a:buNone/>
            </a:pPr>
            <a:endParaRPr lang="ar-EG" u="sng" dirty="0" smtClean="0">
              <a:solidFill>
                <a:schemeClr val="bg1"/>
              </a:solidFill>
              <a:latin typeface="Simplified Arabic" pitchFamily="18" charset="-78"/>
              <a:cs typeface="Simplified Arabic" pitchFamily="18" charset="-78"/>
            </a:endParaRPr>
          </a:p>
          <a:p>
            <a:pPr marL="0" indent="0" algn="r">
              <a:lnSpc>
                <a:spcPct val="200000"/>
              </a:lnSpc>
              <a:buNone/>
            </a:pPr>
            <a:r>
              <a:rPr lang="ar-EG" sz="2000" u="sng" dirty="0" smtClean="0">
                <a:latin typeface="Alexandria" pitchFamily="2" charset="-78"/>
                <a:cs typeface="Alexandria" pitchFamily="2" charset="-78"/>
              </a:rPr>
              <a:t>(ب)-تمويل صيانة الأجهزة والأنظمة:</a:t>
            </a:r>
          </a:p>
          <a:p>
            <a:pPr marL="0" indent="0" algn="r">
              <a:lnSpc>
                <a:spcPct val="200000"/>
              </a:lnSpc>
              <a:buNone/>
            </a:pPr>
            <a:r>
              <a:rPr lang="ar-EG" sz="2000" dirty="0" smtClean="0">
                <a:latin typeface="Alexandria" pitchFamily="2" charset="-78"/>
                <a:cs typeface="Alexandria" pitchFamily="2" charset="-78"/>
              </a:rPr>
              <a:t>تحتاج الأجهزة والأنظمة إلى صيانة دورية لضمان عملها بالكفاءة والجودة المطلوبة، ويكلف ذلك الحكومات أموالا طائلة.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238097" y="330728"/>
            <a:ext cx="2956816" cy="1383912"/>
          </a:xfrm>
          <a:prstGeom prst="rect">
            <a:avLst/>
          </a:prstGeom>
        </p:spPr>
      </p:pic>
    </p:spTree>
    <p:extLst>
      <p:ext uri="{BB962C8B-B14F-4D97-AF65-F5344CB8AC3E}">
        <p14:creationId xmlns:p14="http://schemas.microsoft.com/office/powerpoint/2010/main" val="29429556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2" y="2152891"/>
            <a:ext cx="8275899" cy="4024072"/>
          </a:xfrm>
        </p:spPr>
        <p:txBody>
          <a:bodyPr>
            <a:normAutofit/>
          </a:bodyPr>
          <a:lstStyle/>
          <a:p>
            <a:pPr marL="0" indent="0" algn="just" rtl="1">
              <a:lnSpc>
                <a:spcPct val="200000"/>
              </a:lnSpc>
              <a:buNone/>
            </a:pPr>
            <a:r>
              <a:rPr lang="ar-EG" sz="2000" u="sng" dirty="0" smtClean="0">
                <a:latin typeface="Alexandria" pitchFamily="2" charset="-78"/>
                <a:cs typeface="Alexandria" pitchFamily="2" charset="-78"/>
              </a:rPr>
              <a:t>(جـ)-تمويل برامج التدريب: </a:t>
            </a:r>
          </a:p>
          <a:p>
            <a:pPr marL="0" indent="0" algn="just" rtl="1">
              <a:lnSpc>
                <a:spcPct val="200000"/>
              </a:lnSpc>
              <a:buNone/>
            </a:pPr>
            <a:r>
              <a:rPr lang="ar-EG" sz="2000" dirty="0">
                <a:latin typeface="Alexandria" pitchFamily="2" charset="-78"/>
                <a:cs typeface="Alexandria" pitchFamily="2" charset="-78"/>
              </a:rPr>
              <a:t>ت</a:t>
            </a:r>
            <a:r>
              <a:rPr lang="ar-EG" sz="2000" dirty="0" smtClean="0">
                <a:latin typeface="Alexandria" pitchFamily="2" charset="-78"/>
                <a:cs typeface="Alexandria" pitchFamily="2" charset="-78"/>
              </a:rPr>
              <a:t>تطلب استمرارية عمل الحكومة الرقمية بصورة جيدة وفعالة، أن يتلقى العنصر البشري تدريبا دوريا على تشغيل الأنظمة الالكترونية المختلفة لضمان الحصول على المستجدات في المجال وتوفر الكفاءة اللازمة.</a:t>
            </a:r>
            <a:endParaRPr lang="en-US" sz="2000" dirty="0">
              <a:latin typeface="Alexandria" pitchFamily="2" charset="-78"/>
              <a:cs typeface="Alexandria" pitchFamily="2" charset="-78"/>
            </a:endParaRPr>
          </a:p>
        </p:txBody>
      </p:sp>
      <p:pic>
        <p:nvPicPr>
          <p:cNvPr id="6" name="Picture 5"/>
          <p:cNvPicPr>
            <a:picLocks noChangeAspect="1"/>
          </p:cNvPicPr>
          <p:nvPr/>
        </p:nvPicPr>
        <p:blipFill>
          <a:blip r:embed="rId2"/>
          <a:stretch>
            <a:fillRect/>
          </a:stretch>
        </p:blipFill>
        <p:spPr>
          <a:xfrm>
            <a:off x="324725" y="282602"/>
            <a:ext cx="2956816" cy="1383912"/>
          </a:xfrm>
          <a:prstGeom prst="rect">
            <a:avLst/>
          </a:prstGeom>
        </p:spPr>
      </p:pic>
    </p:spTree>
    <p:extLst>
      <p:ext uri="{BB962C8B-B14F-4D97-AF65-F5344CB8AC3E}">
        <p14:creationId xmlns:p14="http://schemas.microsoft.com/office/powerpoint/2010/main" val="42549388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3718" y="26176"/>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7EA524-BEF7-4224-A779-2A1BEE7746E2}"/>
</file>

<file path=customXml/itemProps2.xml><?xml version="1.0" encoding="utf-8"?>
<ds:datastoreItem xmlns:ds="http://schemas.openxmlformats.org/officeDocument/2006/customXml" ds:itemID="{D2E27793-C7C9-4B3D-BEFD-41D2A759D436}"/>
</file>

<file path=customXml/itemProps3.xml><?xml version="1.0" encoding="utf-8"?>
<ds:datastoreItem xmlns:ds="http://schemas.openxmlformats.org/officeDocument/2006/customXml" ds:itemID="{C4C48C26-44D0-4548-A3E8-B231372F0A3C}"/>
</file>

<file path=docProps/app.xml><?xml version="1.0" encoding="utf-8"?>
<Properties xmlns="http://schemas.openxmlformats.org/officeDocument/2006/extended-properties" xmlns:vt="http://schemas.openxmlformats.org/officeDocument/2006/docPropsVTypes">
  <Template>2024</Template>
  <TotalTime>2260</TotalTime>
  <Words>2030</Words>
  <Application>Microsoft Office PowerPoint</Application>
  <PresentationFormat>Widescreen</PresentationFormat>
  <Paragraphs>122</Paragraphs>
  <Slides>48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Simplified Arabic</vt:lpstr>
      <vt:lpstr>Simplified Arabic Fixed</vt:lpstr>
      <vt:lpstr>Times New Roman</vt:lpstr>
      <vt:lpstr>2024</vt:lpstr>
      <vt:lpstr>PowerPoint Presentation</vt:lpstr>
      <vt:lpstr>PowerPoint Presentation</vt:lpstr>
      <vt:lpstr>PowerPoint Presentation</vt:lpstr>
      <vt:lpstr>  معوقات تطبيق الحكومة الرقمية  </vt:lpstr>
      <vt:lpstr>PowerPoint Presentation</vt:lpstr>
      <vt:lpstr>  1- معوقات تقنية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2-معوقات تنظيمية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3-معوقات اجتماعية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معوقات مالية</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246</cp:revision>
  <dcterms:created xsi:type="dcterms:W3CDTF">2023-04-29T09:08:23Z</dcterms:created>
  <dcterms:modified xsi:type="dcterms:W3CDTF">2026-02-12T13:42:14Z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