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2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1.xml" ContentType="application/vnd.openxmlformats-officedocument.presentationml.slide+xml"/>
  <Override PartName="/ppt/slides/slide22.xml" ContentType="application/vnd.openxmlformats-officedocument.presentationml.slide+xml"/>
  <Override PartName="/ppt/notesSlides/notesSlide6.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7.xml" ContentType="application/vnd.openxmlformats-officedocument.presentationml.notesSlide+xml"/>
  <Override PartName="/ppt/notesSlides/notesSlide5.xml" ContentType="application/vnd.openxmlformats-officedocument.presentationml.notesSlide+xml"/>
  <Override PartName="/ppt/notesSlides/notesSlide3.xml" ContentType="application/vnd.openxmlformats-officedocument.presentationml.notesSlide+xml"/>
  <Override PartName="/ppt/notesSlides/notesSlide8.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diagrams/drawing1.xml" ContentType="application/vnd.ms-office.drawingml.diagramDrawing+xml"/>
  <Override PartName="/ppt/diagrams/layout1.xml" ContentType="application/vnd.openxmlformats-officedocument.drawingml.diagramLayout+xml"/>
  <Override PartName="/ppt/diagrams/colors1.xml" ContentType="application/vnd.openxmlformats-officedocument.drawingml.diagramColors+xml"/>
  <Override PartName="/ppt/diagrams/quickStyle1.xml" ContentType="application/vnd.openxmlformats-officedocument.drawingml.diagramStyl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13" r:id="rId3"/>
    <p:sldId id="504" r:id="rId4"/>
    <p:sldId id="505" r:id="rId5"/>
    <p:sldId id="506" r:id="rId6"/>
    <p:sldId id="507" r:id="rId7"/>
    <p:sldId id="481" r:id="rId8"/>
    <p:sldId id="482" r:id="rId9"/>
    <p:sldId id="483" r:id="rId10"/>
    <p:sldId id="484" r:id="rId11"/>
    <p:sldId id="503" r:id="rId12"/>
    <p:sldId id="485" r:id="rId13"/>
    <p:sldId id="486" r:id="rId14"/>
    <p:sldId id="487" r:id="rId15"/>
    <p:sldId id="488" r:id="rId16"/>
    <p:sldId id="490" r:id="rId17"/>
    <p:sldId id="492" r:id="rId18"/>
    <p:sldId id="493" r:id="rId19"/>
    <p:sldId id="494" r:id="rId20"/>
    <p:sldId id="495" r:id="rId21"/>
    <p:sldId id="496" r:id="rId22"/>
    <p:sldId id="497" r:id="rId23"/>
    <p:sldId id="498" r:id="rId24"/>
    <p:sldId id="500" r:id="rId25"/>
    <p:sldId id="501" r:id="rId26"/>
    <p:sldId id="502" r:id="rId27"/>
    <p:sldId id="508" r:id="rId28"/>
    <p:sldId id="509" r:id="rId29"/>
    <p:sldId id="511" r:id="rId30"/>
    <p:sldId id="512" r:id="rId31"/>
    <p:sldId id="510" r:id="rId32"/>
    <p:sldId id="513" r:id="rId33"/>
    <p:sldId id="514" r:id="rId34"/>
    <p:sldId id="515" r:id="rId35"/>
    <p:sldId id="516" r:id="rId36"/>
    <p:sldId id="517" r:id="rId37"/>
    <p:sldId id="518" r:id="rId38"/>
    <p:sldId id="521" r:id="rId39"/>
    <p:sldId id="52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04"/>
            <p14:sldId id="505"/>
            <p14:sldId id="506"/>
            <p14:sldId id="507"/>
            <p14:sldId id="481"/>
            <p14:sldId id="482"/>
            <p14:sldId id="483"/>
            <p14:sldId id="484"/>
            <p14:sldId id="503"/>
            <p14:sldId id="485"/>
            <p14:sldId id="486"/>
            <p14:sldId id="487"/>
            <p14:sldId id="488"/>
            <p14:sldId id="490"/>
            <p14:sldId id="492"/>
            <p14:sldId id="493"/>
            <p14:sldId id="494"/>
            <p14:sldId id="495"/>
            <p14:sldId id="496"/>
            <p14:sldId id="497"/>
            <p14:sldId id="498"/>
            <p14:sldId id="500"/>
            <p14:sldId id="501"/>
            <p14:sldId id="502"/>
            <p14:sldId id="508"/>
            <p14:sldId id="509"/>
            <p14:sldId id="511"/>
            <p14:sldId id="512"/>
            <p14:sldId id="510"/>
            <p14:sldId id="513"/>
            <p14:sldId id="514"/>
            <p14:sldId id="515"/>
            <p14:sldId id="516"/>
            <p14:sldId id="517"/>
            <p14:sldId id="518"/>
            <p14:sldId id="521"/>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2" d="100"/>
          <a:sy n="92" d="100"/>
        </p:scale>
        <p:origin x="8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1431BA-9679-42F4-8B22-D78ACF3DBA5D}" type="doc">
      <dgm:prSet loTypeId="urn:microsoft.com/office/officeart/2005/8/layout/radial3" loCatId="relationship" qsTypeId="urn:microsoft.com/office/officeart/2005/8/quickstyle/3d1" qsCatId="3D" csTypeId="urn:microsoft.com/office/officeart/2005/8/colors/accent1_2" csCatId="accent1" phldr="1"/>
      <dgm:spPr/>
      <dgm:t>
        <a:bodyPr/>
        <a:lstStyle/>
        <a:p>
          <a:endParaRPr lang="en-US"/>
        </a:p>
      </dgm:t>
    </dgm:pt>
    <dgm:pt modelId="{3F8635DA-6FA6-4A54-9A8B-3B61DD83FDA3}">
      <dgm:prSet phldrT="[Text]"/>
      <dgm:spPr/>
      <dgm:t>
        <a:bodyPr/>
        <a:lstStyle/>
        <a:p>
          <a:r>
            <a:rPr 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Methodology</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669322F9-EF2D-4DC6-B293-9F9BD371D479}" type="parTrans" cxnId="{A9A511C7-7D9E-41C4-BA90-95640EE6DD37}">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5899815E-68A2-4986-B517-09FE5D29166E}" type="sibTrans" cxnId="{A9A511C7-7D9E-41C4-BA90-95640EE6DD37}">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86D50D3B-2FBB-47A0-BCA9-95F0234232C4}">
      <dgm:prSet phldrT="[Text]"/>
      <dgm:spPr/>
      <dgm:t>
        <a:bodyPr/>
        <a:lstStyle/>
        <a:p>
          <a:r>
            <a:rPr 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 Swaps</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F2D01189-2D9A-4CEF-A874-7E723CD001F3}" type="parTrans" cxnId="{A69AB92C-DE88-4EAC-BFA0-41F2D2814AC3}">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53BB34AE-A888-4B70-8393-F586F09EC365}" type="sibTrans" cxnId="{A69AB92C-DE88-4EAC-BFA0-41F2D2814AC3}">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38C175CF-FE33-4BD4-BBE8-02FBC5AE39AE}">
      <dgm:prSet phldrT="[Text]"/>
      <dgm:spPr/>
      <dgm:t>
        <a:bodyPr/>
        <a:lstStyle/>
        <a:p>
          <a:r>
            <a:rPr 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Smarter</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BED2B3A-86F1-4270-AEBF-AF304174185E}" type="parTrans" cxnId="{906A4163-54B0-4E1F-BE1B-10B3B144AE0F}">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067AB4B-3A7A-4F3D-A081-4A05B1CEF214}" type="sibTrans" cxnId="{906A4163-54B0-4E1F-BE1B-10B3B144AE0F}">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9D9BDEFA-C9E6-4904-AAF2-E123B45E7195}">
      <dgm:prSet phldrT="[Text]"/>
      <dgm:spPr/>
      <dgm:t>
        <a:bodyPr/>
        <a:lstStyle/>
        <a:p>
          <a:r>
            <a:rPr 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Macbeth</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AEF69CAA-75E5-4573-8B61-41EB9F2A77CB}" type="parTrans" cxnId="{FF8ADA68-B934-48B8-B664-96CD40CEE6A3}">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4654CACD-4B4F-449D-87FE-06315477CF3A}" type="sibTrans" cxnId="{FF8ADA68-B934-48B8-B664-96CD40CEE6A3}">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2D437D23-E9A3-41DC-B764-D9D840303413}">
      <dgm:prSet phldrT="[Text]"/>
      <dgm:spPr/>
      <dgm:t>
        <a:bodyPr/>
        <a:lstStyle/>
        <a:p>
          <a:r>
            <a:rPr 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AHP</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5B685B9-A59D-4891-BA4D-3BAA5A382BF8}" type="parTrans" cxnId="{76E33AC4-419C-4D5B-BC1F-F3FC01D2DF4B}">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26EDD1CF-AC09-4B32-A9E3-E581FCE938BC}" type="sibTrans" cxnId="{76E33AC4-419C-4D5B-BC1F-F3FC01D2DF4B}">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22BD9B7-21DA-4414-9803-E81984BE9C2B}" type="pres">
      <dgm:prSet presAssocID="{CD1431BA-9679-42F4-8B22-D78ACF3DBA5D}" presName="composite" presStyleCnt="0">
        <dgm:presLayoutVars>
          <dgm:chMax val="1"/>
          <dgm:dir/>
          <dgm:resizeHandles val="exact"/>
        </dgm:presLayoutVars>
      </dgm:prSet>
      <dgm:spPr/>
      <dgm:t>
        <a:bodyPr/>
        <a:lstStyle/>
        <a:p>
          <a:endParaRPr lang="en-US"/>
        </a:p>
      </dgm:t>
    </dgm:pt>
    <dgm:pt modelId="{D7F9D3F0-D8F0-4F3B-A2FB-2F3AD0077847}" type="pres">
      <dgm:prSet presAssocID="{CD1431BA-9679-42F4-8B22-D78ACF3DBA5D}" presName="radial" presStyleCnt="0">
        <dgm:presLayoutVars>
          <dgm:animLvl val="ctr"/>
        </dgm:presLayoutVars>
      </dgm:prSet>
      <dgm:spPr/>
    </dgm:pt>
    <dgm:pt modelId="{008A7408-ADE8-4AAC-B457-0FC448C764C1}" type="pres">
      <dgm:prSet presAssocID="{3F8635DA-6FA6-4A54-9A8B-3B61DD83FDA3}" presName="centerShape" presStyleLbl="vennNode1" presStyleIdx="0" presStyleCnt="5"/>
      <dgm:spPr/>
      <dgm:t>
        <a:bodyPr/>
        <a:lstStyle/>
        <a:p>
          <a:endParaRPr lang="en-US"/>
        </a:p>
      </dgm:t>
    </dgm:pt>
    <dgm:pt modelId="{5ABE5E23-CE09-4B6B-AED1-8E64B7560F81}" type="pres">
      <dgm:prSet presAssocID="{86D50D3B-2FBB-47A0-BCA9-95F0234232C4}" presName="node" presStyleLbl="vennNode1" presStyleIdx="1" presStyleCnt="5">
        <dgm:presLayoutVars>
          <dgm:bulletEnabled val="1"/>
        </dgm:presLayoutVars>
      </dgm:prSet>
      <dgm:spPr/>
      <dgm:t>
        <a:bodyPr/>
        <a:lstStyle/>
        <a:p>
          <a:endParaRPr lang="en-US"/>
        </a:p>
      </dgm:t>
    </dgm:pt>
    <dgm:pt modelId="{06A042C5-CBAA-48EF-8195-C21B3BA70906}" type="pres">
      <dgm:prSet presAssocID="{38C175CF-FE33-4BD4-BBE8-02FBC5AE39AE}" presName="node" presStyleLbl="vennNode1" presStyleIdx="2" presStyleCnt="5">
        <dgm:presLayoutVars>
          <dgm:bulletEnabled val="1"/>
        </dgm:presLayoutVars>
      </dgm:prSet>
      <dgm:spPr/>
      <dgm:t>
        <a:bodyPr/>
        <a:lstStyle/>
        <a:p>
          <a:endParaRPr lang="en-US"/>
        </a:p>
      </dgm:t>
    </dgm:pt>
    <dgm:pt modelId="{315F8707-DA3A-4D4E-B222-226A47DD79FD}" type="pres">
      <dgm:prSet presAssocID="{9D9BDEFA-C9E6-4904-AAF2-E123B45E7195}" presName="node" presStyleLbl="vennNode1" presStyleIdx="3" presStyleCnt="5">
        <dgm:presLayoutVars>
          <dgm:bulletEnabled val="1"/>
        </dgm:presLayoutVars>
      </dgm:prSet>
      <dgm:spPr/>
      <dgm:t>
        <a:bodyPr/>
        <a:lstStyle/>
        <a:p>
          <a:endParaRPr lang="en-US"/>
        </a:p>
      </dgm:t>
    </dgm:pt>
    <dgm:pt modelId="{DD43195A-76A0-4D39-8154-C9E5F97485D1}" type="pres">
      <dgm:prSet presAssocID="{2D437D23-E9A3-41DC-B764-D9D840303413}" presName="node" presStyleLbl="vennNode1" presStyleIdx="4" presStyleCnt="5">
        <dgm:presLayoutVars>
          <dgm:bulletEnabled val="1"/>
        </dgm:presLayoutVars>
      </dgm:prSet>
      <dgm:spPr/>
      <dgm:t>
        <a:bodyPr/>
        <a:lstStyle/>
        <a:p>
          <a:endParaRPr lang="en-US"/>
        </a:p>
      </dgm:t>
    </dgm:pt>
  </dgm:ptLst>
  <dgm:cxnLst>
    <dgm:cxn modelId="{A71E4761-A2F9-4911-B35C-71DC992395B6}" type="presOf" srcId="{CD1431BA-9679-42F4-8B22-D78ACF3DBA5D}" destId="{022BD9B7-21DA-4414-9803-E81984BE9C2B}" srcOrd="0" destOrd="0" presId="urn:microsoft.com/office/officeart/2005/8/layout/radial3"/>
    <dgm:cxn modelId="{F5FBB388-3B26-4C0F-9991-AC4AAB1711EC}" type="presOf" srcId="{3F8635DA-6FA6-4A54-9A8B-3B61DD83FDA3}" destId="{008A7408-ADE8-4AAC-B457-0FC448C764C1}" srcOrd="0" destOrd="0" presId="urn:microsoft.com/office/officeart/2005/8/layout/radial3"/>
    <dgm:cxn modelId="{4DC93A18-579B-4E19-BE0C-61D5BDC6FFAB}" type="presOf" srcId="{9D9BDEFA-C9E6-4904-AAF2-E123B45E7195}" destId="{315F8707-DA3A-4D4E-B222-226A47DD79FD}" srcOrd="0" destOrd="0" presId="urn:microsoft.com/office/officeart/2005/8/layout/radial3"/>
    <dgm:cxn modelId="{41BB59F8-7C0D-4054-817A-21B02BE1B021}" type="presOf" srcId="{86D50D3B-2FBB-47A0-BCA9-95F0234232C4}" destId="{5ABE5E23-CE09-4B6B-AED1-8E64B7560F81}" srcOrd="0" destOrd="0" presId="urn:microsoft.com/office/officeart/2005/8/layout/radial3"/>
    <dgm:cxn modelId="{903618FA-3B19-48F5-BF08-81E5878617D0}" type="presOf" srcId="{2D437D23-E9A3-41DC-B764-D9D840303413}" destId="{DD43195A-76A0-4D39-8154-C9E5F97485D1}" srcOrd="0" destOrd="0" presId="urn:microsoft.com/office/officeart/2005/8/layout/radial3"/>
    <dgm:cxn modelId="{A9A511C7-7D9E-41C4-BA90-95640EE6DD37}" srcId="{CD1431BA-9679-42F4-8B22-D78ACF3DBA5D}" destId="{3F8635DA-6FA6-4A54-9A8B-3B61DD83FDA3}" srcOrd="0" destOrd="0" parTransId="{669322F9-EF2D-4DC6-B293-9F9BD371D479}" sibTransId="{5899815E-68A2-4986-B517-09FE5D29166E}"/>
    <dgm:cxn modelId="{B8E8061B-8C60-4278-A7C9-569140A60629}" type="presOf" srcId="{38C175CF-FE33-4BD4-BBE8-02FBC5AE39AE}" destId="{06A042C5-CBAA-48EF-8195-C21B3BA70906}" srcOrd="0" destOrd="0" presId="urn:microsoft.com/office/officeart/2005/8/layout/radial3"/>
    <dgm:cxn modelId="{FF8ADA68-B934-48B8-B664-96CD40CEE6A3}" srcId="{3F8635DA-6FA6-4A54-9A8B-3B61DD83FDA3}" destId="{9D9BDEFA-C9E6-4904-AAF2-E123B45E7195}" srcOrd="2" destOrd="0" parTransId="{AEF69CAA-75E5-4573-8B61-41EB9F2A77CB}" sibTransId="{4654CACD-4B4F-449D-87FE-06315477CF3A}"/>
    <dgm:cxn modelId="{76E33AC4-419C-4D5B-BC1F-F3FC01D2DF4B}" srcId="{3F8635DA-6FA6-4A54-9A8B-3B61DD83FDA3}" destId="{2D437D23-E9A3-41DC-B764-D9D840303413}" srcOrd="3" destOrd="0" parTransId="{D5B685B9-A59D-4891-BA4D-3BAA5A382BF8}" sibTransId="{26EDD1CF-AC09-4B32-A9E3-E581FCE938BC}"/>
    <dgm:cxn modelId="{A69AB92C-DE88-4EAC-BFA0-41F2D2814AC3}" srcId="{3F8635DA-6FA6-4A54-9A8B-3B61DD83FDA3}" destId="{86D50D3B-2FBB-47A0-BCA9-95F0234232C4}" srcOrd="0" destOrd="0" parTransId="{F2D01189-2D9A-4CEF-A874-7E723CD001F3}" sibTransId="{53BB34AE-A888-4B70-8393-F586F09EC365}"/>
    <dgm:cxn modelId="{906A4163-54B0-4E1F-BE1B-10B3B144AE0F}" srcId="{3F8635DA-6FA6-4A54-9A8B-3B61DD83FDA3}" destId="{38C175CF-FE33-4BD4-BBE8-02FBC5AE39AE}" srcOrd="1" destOrd="0" parTransId="{0BED2B3A-86F1-4270-AEBF-AF304174185E}" sibTransId="{D067AB4B-3A7A-4F3D-A081-4A05B1CEF214}"/>
    <dgm:cxn modelId="{D2C6D74D-457D-46F3-A195-D0BB05103FEA}" type="presParOf" srcId="{022BD9B7-21DA-4414-9803-E81984BE9C2B}" destId="{D7F9D3F0-D8F0-4F3B-A2FB-2F3AD0077847}" srcOrd="0" destOrd="0" presId="urn:microsoft.com/office/officeart/2005/8/layout/radial3"/>
    <dgm:cxn modelId="{AD69921A-2EAB-4D27-9690-16240B49E94B}" type="presParOf" srcId="{D7F9D3F0-D8F0-4F3B-A2FB-2F3AD0077847}" destId="{008A7408-ADE8-4AAC-B457-0FC448C764C1}" srcOrd="0" destOrd="0" presId="urn:microsoft.com/office/officeart/2005/8/layout/radial3"/>
    <dgm:cxn modelId="{8C4DC980-8DCD-4578-A75E-69B05AF2627B}" type="presParOf" srcId="{D7F9D3F0-D8F0-4F3B-A2FB-2F3AD0077847}" destId="{5ABE5E23-CE09-4B6B-AED1-8E64B7560F81}" srcOrd="1" destOrd="0" presId="urn:microsoft.com/office/officeart/2005/8/layout/radial3"/>
    <dgm:cxn modelId="{165459C6-ABDB-4779-A453-A79234F5A8D8}" type="presParOf" srcId="{D7F9D3F0-D8F0-4F3B-A2FB-2F3AD0077847}" destId="{06A042C5-CBAA-48EF-8195-C21B3BA70906}" srcOrd="2" destOrd="0" presId="urn:microsoft.com/office/officeart/2005/8/layout/radial3"/>
    <dgm:cxn modelId="{B9B1CF73-215B-4FC6-94F9-568CAFF7C3F2}" type="presParOf" srcId="{D7F9D3F0-D8F0-4F3B-A2FB-2F3AD0077847}" destId="{315F8707-DA3A-4D4E-B222-226A47DD79FD}" srcOrd="3" destOrd="0" presId="urn:microsoft.com/office/officeart/2005/8/layout/radial3"/>
    <dgm:cxn modelId="{9A799DFB-0309-40EE-8884-68BD0938A3A4}" type="presParOf" srcId="{D7F9D3F0-D8F0-4F3B-A2FB-2F3AD0077847}" destId="{DD43195A-76A0-4D39-8154-C9E5F97485D1}"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8A7408-ADE8-4AAC-B457-0FC448C764C1}">
      <dsp:nvSpPr>
        <dsp:cNvPr id="0" name=""/>
        <dsp:cNvSpPr/>
      </dsp:nvSpPr>
      <dsp:spPr>
        <a:xfrm>
          <a:off x="2561166" y="1206500"/>
          <a:ext cx="3005666" cy="3005666"/>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Methodology</a:t>
          </a:r>
          <a:endParaRPr lang="en-US" sz="28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001336" y="1646670"/>
        <a:ext cx="2125326" cy="2125326"/>
      </dsp:txXfrm>
    </dsp:sp>
    <dsp:sp modelId="{5ABE5E23-CE09-4B6B-AED1-8E64B7560F81}">
      <dsp:nvSpPr>
        <dsp:cNvPr id="0" name=""/>
        <dsp:cNvSpPr/>
      </dsp:nvSpPr>
      <dsp:spPr>
        <a:xfrm>
          <a:off x="3312583" y="536"/>
          <a:ext cx="1502833" cy="1502833"/>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US" sz="2100" b="1" kern="12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 Swaps</a:t>
          </a:r>
          <a:endParaRPr lang="en-US" sz="21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532668" y="220621"/>
        <a:ext cx="1062663" cy="1062663"/>
      </dsp:txXfrm>
    </dsp:sp>
    <dsp:sp modelId="{06A042C5-CBAA-48EF-8195-C21B3BA70906}">
      <dsp:nvSpPr>
        <dsp:cNvPr id="0" name=""/>
        <dsp:cNvSpPr/>
      </dsp:nvSpPr>
      <dsp:spPr>
        <a:xfrm>
          <a:off x="5269963" y="1957916"/>
          <a:ext cx="1502833" cy="1502833"/>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US" sz="2100" b="1" kern="12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Smarter</a:t>
          </a:r>
          <a:endParaRPr lang="en-US" sz="21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5490048" y="2178001"/>
        <a:ext cx="1062663" cy="1062663"/>
      </dsp:txXfrm>
    </dsp:sp>
    <dsp:sp modelId="{315F8707-DA3A-4D4E-B222-226A47DD79FD}">
      <dsp:nvSpPr>
        <dsp:cNvPr id="0" name=""/>
        <dsp:cNvSpPr/>
      </dsp:nvSpPr>
      <dsp:spPr>
        <a:xfrm>
          <a:off x="3312583" y="3915297"/>
          <a:ext cx="1502833" cy="1502833"/>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US" sz="2100" b="1" kern="12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Macbeth</a:t>
          </a:r>
          <a:endParaRPr lang="en-US" sz="21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532668" y="4135382"/>
        <a:ext cx="1062663" cy="1062663"/>
      </dsp:txXfrm>
    </dsp:sp>
    <dsp:sp modelId="{DD43195A-76A0-4D39-8154-C9E5F97485D1}">
      <dsp:nvSpPr>
        <dsp:cNvPr id="0" name=""/>
        <dsp:cNvSpPr/>
      </dsp:nvSpPr>
      <dsp:spPr>
        <a:xfrm>
          <a:off x="1355202" y="1957916"/>
          <a:ext cx="1502833" cy="1502833"/>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US" sz="2100" b="1" kern="12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AHP</a:t>
          </a:r>
          <a:endParaRPr lang="en-US" sz="21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1575287" y="2178001"/>
        <a:ext cx="1062663" cy="1062663"/>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68019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BDD8D373-859C-4C2C-9E07-EC91337774CE}" type="slidenum">
              <a:rPr lang="en-GB" altLang="en-US" sz="1200"/>
              <a:pPr eaLnBrk="1" hangingPunct="1"/>
              <a:t>18</a:t>
            </a:fld>
            <a:endParaRPr lang="en-GB" altLang="en-US" sz="120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778183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65009205-49BF-419F-80B8-C283D05E028E}" type="slidenum">
              <a:rPr lang="en-GB" altLang="en-US" sz="1200"/>
              <a:pPr eaLnBrk="1" hangingPunct="1"/>
              <a:t>19</a:t>
            </a:fld>
            <a:endParaRPr lang="en-GB" altLang="en-US" sz="120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633472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8E84BB96-EBB0-425C-857E-C115DB56D76D}" type="slidenum">
              <a:rPr lang="en-GB" altLang="en-US" sz="1200"/>
              <a:pPr eaLnBrk="1" hangingPunct="1"/>
              <a:t>20</a:t>
            </a:fld>
            <a:endParaRPr lang="en-GB" altLang="en-US" sz="120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7463070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7BF784D0-5381-477F-AF7A-A88571B1D120}" type="slidenum">
              <a:rPr lang="en-GB" altLang="en-US" sz="1200"/>
              <a:pPr eaLnBrk="1" hangingPunct="1"/>
              <a:t>21</a:t>
            </a:fld>
            <a:endParaRPr lang="en-GB" alt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4202798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7005369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Injy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Nashaat</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3073" y="1622808"/>
            <a:ext cx="6374602" cy="2123658"/>
          </a:xfrm>
          <a:prstGeom prst="rect">
            <a:avLst/>
          </a:prstGeom>
          <a:noFill/>
        </p:spPr>
        <p:txBody>
          <a:bodyPr wrap="square" rtlCol="0">
            <a:spAutoFit/>
          </a:bodyPr>
          <a:lstStyle/>
          <a:p>
            <a:pPr algn="ctr">
              <a:defRPr/>
            </a:pPr>
            <a:r>
              <a:rPr lang="en-GB" sz="4400" kern="0" dirty="0">
                <a:solidFill>
                  <a:schemeClr val="accent1">
                    <a:lumMod val="50000"/>
                  </a:schemeClr>
                </a:solidFill>
                <a:latin typeface="Times New Roman" panose="02020603050405020304" pitchFamily="18" charset="0"/>
                <a:cs typeface="Times New Roman" panose="02020603050405020304" pitchFamily="18" charset="0"/>
              </a:rPr>
              <a:t>How people make decisions involving multiple objects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8839"/>
    </mc:Choice>
    <mc:Fallback xmlns="">
      <p:transition spd="slow" advTm="4883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6415159"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methods of </a:t>
            </a:r>
            <a:r>
              <a:rPr lang="en-US" sz="28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multi-criteria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making?</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1754326"/>
          </a:xfrm>
          <a:prstGeom prst="rect">
            <a:avLst/>
          </a:prstGeom>
          <a:noFill/>
        </p:spPr>
        <p:txBody>
          <a:bodyPr wrap="square" rtlCol="0">
            <a:spAutoFit/>
          </a:bodyPr>
          <a:lstStyle/>
          <a:p>
            <a:pPr algn="just"/>
            <a:r>
              <a:rPr lang="en-US" dirty="0" smtClean="0">
                <a:latin typeface="Times New Roman" panose="02020603050405020304" pitchFamily="18" charset="0"/>
                <a:cs typeface="Times New Roman" panose="02020603050405020304" pitchFamily="18" charset="0"/>
              </a:rPr>
              <a:t>Multi-criteria </a:t>
            </a:r>
            <a:r>
              <a:rPr lang="en-US" dirty="0">
                <a:latin typeface="Times New Roman" panose="02020603050405020304" pitchFamily="18" charset="0"/>
                <a:cs typeface="Times New Roman" panose="02020603050405020304" pitchFamily="18" charset="0"/>
              </a:rPr>
              <a:t>decision-making (MCDM) is one of the main decision-making problems which aims to determine the best alternative by considering more than one criterion in the selection process. MCDM has manifold tools and methods that can be applied in different fields from finance to engineering design.</a:t>
            </a: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3"/>
          <p:cNvPicPr>
            <a:picLocks noChangeAspect="1"/>
          </p:cNvPicPr>
          <p:nvPr/>
        </p:nvPicPr>
        <p:blipFill>
          <a:blip r:embed="rId5"/>
          <a:stretch>
            <a:fillRect/>
          </a:stretch>
        </p:blipFill>
        <p:spPr>
          <a:xfrm>
            <a:off x="3437434" y="3725956"/>
            <a:ext cx="8706076" cy="3076626"/>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45886"/>
    </mc:Choice>
    <mc:Fallback xmlns="">
      <p:transition spd="slow" advTm="4588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9201" y="692727"/>
            <a:ext cx="9282546"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difference between object and attribute?</a:t>
            </a:r>
          </a:p>
          <a:p>
            <a:pPr algn="ctr"/>
            <a:r>
              <a:rPr lang="en-US" sz="2800" dirty="0" smtClean="0">
                <a:latin typeface="Times New Roman" panose="02020603050405020304" pitchFamily="18" charset="0"/>
                <a:cs typeface="Times New Roman" panose="02020603050405020304" pitchFamily="18" charset="0"/>
              </a:rPr>
              <a:t>An </a:t>
            </a:r>
            <a:r>
              <a:rPr lang="en-US" sz="2800" dirty="0">
                <a:latin typeface="Times New Roman" panose="02020603050405020304" pitchFamily="18" charset="0"/>
                <a:cs typeface="Times New Roman" panose="02020603050405020304" pitchFamily="18" charset="0"/>
              </a:rPr>
              <a:t>object is a </a:t>
            </a:r>
            <a:r>
              <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thing</a:t>
            </a:r>
            <a:r>
              <a:rPr lang="en-US" sz="2800" dirty="0">
                <a:latin typeface="Times New Roman" panose="02020603050405020304" pitchFamily="18" charset="0"/>
                <a:cs typeface="Times New Roman" panose="02020603050405020304" pitchFamily="18" charset="0"/>
              </a:rPr>
              <a:t>. an attribute is a </a:t>
            </a:r>
            <a:r>
              <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characteristic of a thing</a:t>
            </a:r>
          </a:p>
        </p:txBody>
      </p:sp>
      <p:pic>
        <p:nvPicPr>
          <p:cNvPr id="3" name="Picture 2"/>
          <p:cNvPicPr>
            <a:picLocks noChangeAspect="1"/>
          </p:cNvPicPr>
          <p:nvPr/>
        </p:nvPicPr>
        <p:blipFill>
          <a:blip r:embed="rId2"/>
          <a:stretch>
            <a:fillRect/>
          </a:stretch>
        </p:blipFill>
        <p:spPr>
          <a:xfrm>
            <a:off x="6044351" y="2168237"/>
            <a:ext cx="5805296" cy="4538230"/>
          </a:xfrm>
          <a:prstGeom prst="rect">
            <a:avLst/>
          </a:prstGeom>
        </p:spPr>
      </p:pic>
      <p:pic>
        <p:nvPicPr>
          <p:cNvPr id="4" name="Picture 3"/>
          <p:cNvPicPr>
            <a:picLocks noChangeAspect="1"/>
          </p:cNvPicPr>
          <p:nvPr/>
        </p:nvPicPr>
        <p:blipFill>
          <a:blip r:embed="rId3"/>
          <a:stretch>
            <a:fillRect/>
          </a:stretch>
        </p:blipFill>
        <p:spPr>
          <a:xfrm>
            <a:off x="0" y="2229716"/>
            <a:ext cx="5962650" cy="4476750"/>
          </a:xfrm>
          <a:prstGeom prst="rect">
            <a:avLst/>
          </a:prstGeom>
        </p:spPr>
      </p:pic>
    </p:spTree>
    <p:extLst>
      <p:ext uri="{BB962C8B-B14F-4D97-AF65-F5344CB8AC3E}">
        <p14:creationId xmlns:p14="http://schemas.microsoft.com/office/powerpoint/2010/main" val="153786597"/>
      </p:ext>
    </p:extLst>
  </p:cSld>
  <p:clrMapOvr>
    <a:masterClrMapping/>
  </p:clrMapOvr>
  <mc:AlternateContent xmlns:mc="http://schemas.openxmlformats.org/markup-compatibility/2006" xmlns:p14="http://schemas.microsoft.com/office/powerpoint/2010/main">
    <mc:Choice Requires="p14">
      <p:transition spd="slow" p14:dur="2000" advTm="75912"/>
    </mc:Choice>
    <mc:Fallback xmlns="">
      <p:transition spd="slow" advTm="7591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eaLnBrk="1" hangingPunct="1"/>
            <a:fld id="{82E74733-5C7C-4B4F-B083-8FF09E024698}" type="slidenum">
              <a:rPr lang="en-GB" altLang="en-US" sz="1400">
                <a:solidFill>
                  <a:schemeClr val="tx1"/>
                </a:solidFill>
              </a:rPr>
              <a:pPr eaLnBrk="1" hangingPunct="1"/>
              <a:t>4</a:t>
            </a:fld>
            <a:endParaRPr lang="en-GB" altLang="en-US" sz="1400">
              <a:solidFill>
                <a:schemeClr val="tx1"/>
              </a:solidFill>
            </a:endParaRPr>
          </a:p>
        </p:txBody>
      </p:sp>
      <p:sp>
        <p:nvSpPr>
          <p:cNvPr id="5123" name="Rectangle 2"/>
          <p:cNvSpPr>
            <a:spLocks noGrp="1" noChangeArrowheads="1"/>
          </p:cNvSpPr>
          <p:nvPr>
            <p:ph type="title"/>
          </p:nvPr>
        </p:nvSpPr>
        <p:spPr>
          <a:ln>
            <a:miter lim="800000"/>
            <a:headEnd/>
            <a:tailEnd/>
          </a:ln>
        </p:spPr>
        <p:txBody>
          <a:bodyPr/>
          <a:lstStyle/>
          <a:p>
            <a:pPr algn="ctr" eaLnBrk="1" hangingPunct="1">
              <a:defRPr/>
            </a:pPr>
            <a:r>
              <a:rPr lang="en-GB" b="1" dirty="0" smtClean="0">
                <a:solidFill>
                  <a:srgbClr val="FF0000"/>
                </a:solidFill>
                <a:latin typeface="Times New Roman" panose="02020603050405020304" pitchFamily="18" charset="0"/>
                <a:cs typeface="Times New Roman" panose="02020603050405020304" pitchFamily="18" charset="0"/>
              </a:rPr>
              <a:t>Objectives and Attributes</a:t>
            </a:r>
          </a:p>
        </p:txBody>
      </p:sp>
      <p:sp>
        <p:nvSpPr>
          <p:cNvPr id="3076" name="Rectangle 3"/>
          <p:cNvSpPr>
            <a:spLocks noGrp="1" noChangeArrowheads="1"/>
          </p:cNvSpPr>
          <p:nvPr>
            <p:ph type="body" idx="1"/>
          </p:nvPr>
        </p:nvSpPr>
        <p:spPr/>
        <p:txBody>
          <a:bodyPr/>
          <a:lstStyle/>
          <a:p>
            <a:pPr eaLnBrk="1" hangingPunct="1"/>
            <a:r>
              <a:rPr lang="en-US" altLang="en-US" dirty="0" smtClean="0">
                <a:latin typeface="Times New Roman" panose="02020603050405020304" pitchFamily="18" charset="0"/>
                <a:cs typeface="Times New Roman" panose="02020603050405020304" pitchFamily="18" charset="0"/>
              </a:rPr>
              <a:t>An </a:t>
            </a:r>
            <a:r>
              <a:rPr lang="en-US" altLang="en-US" i="1" dirty="0" smtClean="0">
                <a:latin typeface="Times New Roman" panose="02020603050405020304" pitchFamily="18" charset="0"/>
                <a:cs typeface="Times New Roman" panose="02020603050405020304" pitchFamily="18" charset="0"/>
              </a:rPr>
              <a:t>objective</a:t>
            </a:r>
            <a:r>
              <a:rPr lang="en-US" altLang="en-US" dirty="0" smtClean="0">
                <a:latin typeface="Times New Roman" panose="02020603050405020304" pitchFamily="18" charset="0"/>
                <a:cs typeface="Times New Roman" panose="02020603050405020304" pitchFamily="18" charset="0"/>
              </a:rPr>
              <a:t> = an indication of  preferred direction of movement. i.e. ‘minimize’ or ‘maximize’.</a:t>
            </a:r>
          </a:p>
          <a:p>
            <a:pPr eaLnBrk="1" hangingPunct="1">
              <a:buFontTx/>
              <a:buNone/>
            </a:pPr>
            <a:r>
              <a:rPr lang="en-GB" altLang="en-US" dirty="0" smtClean="0">
                <a:latin typeface="Times New Roman" panose="02020603050405020304" pitchFamily="18" charset="0"/>
                <a:cs typeface="Times New Roman" panose="02020603050405020304" pitchFamily="18" charset="0"/>
              </a:rPr>
              <a:t> </a:t>
            </a:r>
          </a:p>
          <a:p>
            <a:pPr eaLnBrk="1" hangingPunct="1"/>
            <a:r>
              <a:rPr lang="en-US" altLang="en-US" dirty="0" smtClean="0">
                <a:latin typeface="Times New Roman" panose="02020603050405020304" pitchFamily="18" charset="0"/>
                <a:cs typeface="Times New Roman" panose="02020603050405020304" pitchFamily="18" charset="0"/>
              </a:rPr>
              <a:t>An </a:t>
            </a:r>
            <a:r>
              <a:rPr lang="en-US" altLang="en-US" i="1" dirty="0" smtClean="0">
                <a:latin typeface="Times New Roman" panose="02020603050405020304" pitchFamily="18" charset="0"/>
                <a:cs typeface="Times New Roman" panose="02020603050405020304" pitchFamily="18" charset="0"/>
              </a:rPr>
              <a:t>attribute</a:t>
            </a:r>
            <a:r>
              <a:rPr lang="en-US" altLang="en-US" dirty="0" smtClean="0">
                <a:latin typeface="Times New Roman" panose="02020603050405020304" pitchFamily="18" charset="0"/>
                <a:cs typeface="Times New Roman" panose="02020603050405020304" pitchFamily="18" charset="0"/>
              </a:rPr>
              <a:t> is used to measure performance in relation to an objective. </a:t>
            </a:r>
            <a:endParaRPr lang="en-GB" altLang="en-US"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3648580"/>
      </p:ext>
    </p:extLst>
  </p:cSld>
  <p:clrMapOvr>
    <a:masterClrMapping/>
  </p:clrMapOvr>
  <mc:AlternateContent xmlns:mc="http://schemas.openxmlformats.org/markup-compatibility/2006" xmlns:p14="http://schemas.microsoft.com/office/powerpoint/2010/main">
    <mc:Choice Requires="p14">
      <p:transition spd="slow" p14:dur="2000" advTm="36449"/>
    </mc:Choice>
    <mc:Fallback xmlns="">
      <p:transition spd="slow" advTm="3644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eaLnBrk="1" hangingPunct="1"/>
            <a:fld id="{431748C9-7FC1-4BCD-AE5A-E619CA224656}" type="slidenum">
              <a:rPr lang="en-GB" altLang="en-US" sz="1400">
                <a:solidFill>
                  <a:schemeClr val="tx1"/>
                </a:solidFill>
              </a:rPr>
              <a:pPr eaLnBrk="1" hangingPunct="1"/>
              <a:t>5</a:t>
            </a:fld>
            <a:endParaRPr lang="en-GB" altLang="en-US" sz="1400" dirty="0">
              <a:solidFill>
                <a:schemeClr val="tx1"/>
              </a:solidFill>
            </a:endParaRPr>
          </a:p>
        </p:txBody>
      </p:sp>
      <p:sp>
        <p:nvSpPr>
          <p:cNvPr id="7171" name="Rectangle 2"/>
          <p:cNvSpPr>
            <a:spLocks noGrp="1" noChangeArrowheads="1"/>
          </p:cNvSpPr>
          <p:nvPr>
            <p:ph type="title"/>
          </p:nvPr>
        </p:nvSpPr>
        <p:spPr>
          <a:xfrm>
            <a:off x="2691809" y="501650"/>
            <a:ext cx="7620000" cy="990600"/>
          </a:xfrm>
          <a:ln>
            <a:miter lim="800000"/>
            <a:headEnd/>
            <a:tailEnd/>
          </a:ln>
        </p:spPr>
        <p:txBody>
          <a:bodyPr/>
          <a:lstStyle/>
          <a:p>
            <a:pPr eaLnBrk="1" hangingPunct="1">
              <a:defRPr/>
            </a:pPr>
            <a:r>
              <a:rPr lang="en-GB" sz="36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Main Stages of </a:t>
            </a:r>
            <a:r>
              <a:rPr lang="en-GB" sz="36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SMART Decision</a:t>
            </a:r>
            <a:endParaRPr lang="en-GB" sz="36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124" name="Rectangle 3"/>
          <p:cNvSpPr>
            <a:spLocks noGrp="1" noChangeArrowheads="1"/>
          </p:cNvSpPr>
          <p:nvPr>
            <p:ph type="body" idx="1"/>
          </p:nvPr>
        </p:nvSpPr>
        <p:spPr>
          <a:xfrm>
            <a:off x="489098" y="1752600"/>
            <a:ext cx="11171274" cy="4343400"/>
          </a:xfrm>
        </p:spPr>
        <p:txBody>
          <a:bodyPr>
            <a:normAutofit lnSpcReduction="10000"/>
          </a:bodyPr>
          <a:lstStyle/>
          <a:p>
            <a:pPr algn="just" eaLnBrk="1" hangingPunct="1">
              <a:lnSpc>
                <a:spcPct val="90000"/>
              </a:lnSpc>
              <a:buFontTx/>
              <a:buNone/>
            </a:pPr>
            <a:r>
              <a:rPr lang="en-US" altLang="en-US" dirty="0">
                <a:cs typeface="Times New Roman" panose="02020603050405020304" pitchFamily="18" charset="0"/>
              </a:rPr>
              <a:t>1	Identify decision maker(s) </a:t>
            </a:r>
          </a:p>
          <a:p>
            <a:pPr algn="just" eaLnBrk="1" hangingPunct="1">
              <a:lnSpc>
                <a:spcPct val="90000"/>
              </a:lnSpc>
              <a:buFontTx/>
              <a:buNone/>
            </a:pPr>
            <a:r>
              <a:rPr lang="en-US" altLang="en-US" dirty="0">
                <a:cs typeface="Times New Roman" panose="02020603050405020304" pitchFamily="18" charset="0"/>
              </a:rPr>
              <a:t>2	Identify  alternative courses of action</a:t>
            </a:r>
            <a:r>
              <a:rPr lang="en-GB" altLang="en-US" dirty="0">
                <a:cs typeface="Times New Roman" panose="02020603050405020304" pitchFamily="18" charset="0"/>
              </a:rPr>
              <a:t> </a:t>
            </a:r>
          </a:p>
          <a:p>
            <a:pPr algn="just" eaLnBrk="1" hangingPunct="1">
              <a:lnSpc>
                <a:spcPct val="90000"/>
              </a:lnSpc>
              <a:buFontTx/>
              <a:buNone/>
            </a:pPr>
            <a:r>
              <a:rPr lang="en-US" altLang="en-US" dirty="0">
                <a:cs typeface="Times New Roman" panose="02020603050405020304" pitchFamily="18" charset="0"/>
              </a:rPr>
              <a:t>3 </a:t>
            </a:r>
            <a:r>
              <a:rPr lang="en-US" altLang="en-US" dirty="0" smtClean="0">
                <a:cs typeface="Times New Roman" panose="02020603050405020304" pitchFamily="18" charset="0"/>
              </a:rPr>
              <a:t>Identify </a:t>
            </a:r>
            <a:r>
              <a:rPr lang="en-US" altLang="en-US" dirty="0">
                <a:cs typeface="Times New Roman" panose="02020603050405020304" pitchFamily="18" charset="0"/>
              </a:rPr>
              <a:t>the relevant attributes </a:t>
            </a:r>
          </a:p>
          <a:p>
            <a:pPr algn="just" eaLnBrk="1" hangingPunct="1">
              <a:lnSpc>
                <a:spcPct val="90000"/>
              </a:lnSpc>
              <a:buFontTx/>
              <a:buNone/>
            </a:pPr>
            <a:r>
              <a:rPr lang="en-US" altLang="en-US" dirty="0">
                <a:cs typeface="Times New Roman" panose="02020603050405020304" pitchFamily="18" charset="0"/>
              </a:rPr>
              <a:t>4 </a:t>
            </a:r>
            <a:r>
              <a:rPr lang="en-US" altLang="en-US" dirty="0" smtClean="0">
                <a:cs typeface="Times New Roman" panose="02020603050405020304" pitchFamily="18" charset="0"/>
              </a:rPr>
              <a:t>Assess  </a:t>
            </a:r>
            <a:r>
              <a:rPr lang="en-US" altLang="en-US" dirty="0">
                <a:cs typeface="Times New Roman" panose="02020603050405020304" pitchFamily="18" charset="0"/>
              </a:rPr>
              <a:t>the performance of the alternatives on each attribute</a:t>
            </a:r>
            <a:r>
              <a:rPr lang="en-GB" altLang="en-US" dirty="0">
                <a:cs typeface="Times New Roman" panose="02020603050405020304" pitchFamily="18" charset="0"/>
              </a:rPr>
              <a:t> </a:t>
            </a:r>
          </a:p>
          <a:p>
            <a:pPr algn="just" eaLnBrk="1" hangingPunct="1">
              <a:lnSpc>
                <a:spcPct val="90000"/>
              </a:lnSpc>
              <a:buFontTx/>
              <a:buNone/>
            </a:pPr>
            <a:r>
              <a:rPr lang="en-US" altLang="en-US" dirty="0">
                <a:cs typeface="Times New Roman" panose="02020603050405020304" pitchFamily="18" charset="0"/>
              </a:rPr>
              <a:t>5 </a:t>
            </a:r>
            <a:r>
              <a:rPr lang="en-US" altLang="en-US" dirty="0" smtClean="0">
                <a:cs typeface="Times New Roman" panose="02020603050405020304" pitchFamily="18" charset="0"/>
              </a:rPr>
              <a:t>Determine </a:t>
            </a:r>
            <a:r>
              <a:rPr lang="en-US" altLang="en-US" dirty="0">
                <a:cs typeface="Times New Roman" panose="02020603050405020304" pitchFamily="18" charset="0"/>
              </a:rPr>
              <a:t>a weight for each attribute</a:t>
            </a:r>
            <a:r>
              <a:rPr lang="en-GB" altLang="en-US" dirty="0">
                <a:cs typeface="Times New Roman" panose="02020603050405020304" pitchFamily="18" charset="0"/>
              </a:rPr>
              <a:t> </a:t>
            </a:r>
          </a:p>
          <a:p>
            <a:pPr algn="just" eaLnBrk="1" hangingPunct="1">
              <a:lnSpc>
                <a:spcPct val="90000"/>
              </a:lnSpc>
              <a:buFontTx/>
              <a:buNone/>
            </a:pPr>
            <a:r>
              <a:rPr lang="en-US" altLang="en-US" dirty="0">
                <a:cs typeface="Times New Roman" panose="02020603050405020304" pitchFamily="18" charset="0"/>
              </a:rPr>
              <a:t>6 </a:t>
            </a:r>
            <a:r>
              <a:rPr lang="en-US" altLang="en-US" dirty="0" smtClean="0">
                <a:cs typeface="Times New Roman" panose="02020603050405020304" pitchFamily="18" charset="0"/>
              </a:rPr>
              <a:t>For </a:t>
            </a:r>
            <a:r>
              <a:rPr lang="en-US" altLang="en-US" dirty="0">
                <a:cs typeface="Times New Roman" panose="02020603050405020304" pitchFamily="18" charset="0"/>
              </a:rPr>
              <a:t>each alternative, take a weighted average of the values assigned to that alternative</a:t>
            </a:r>
            <a:r>
              <a:rPr lang="en-GB" altLang="en-US" dirty="0">
                <a:cs typeface="Times New Roman" panose="02020603050405020304" pitchFamily="18" charset="0"/>
              </a:rPr>
              <a:t> </a:t>
            </a:r>
          </a:p>
          <a:p>
            <a:pPr algn="just" eaLnBrk="1" hangingPunct="1">
              <a:lnSpc>
                <a:spcPct val="90000"/>
              </a:lnSpc>
              <a:buFontTx/>
              <a:buNone/>
            </a:pPr>
            <a:r>
              <a:rPr lang="en-GB" altLang="en-US" dirty="0">
                <a:cs typeface="Times New Roman" panose="02020603050405020304" pitchFamily="18" charset="0"/>
              </a:rPr>
              <a:t>7</a:t>
            </a:r>
            <a:r>
              <a:rPr lang="en-US" altLang="en-US" dirty="0">
                <a:cs typeface="Times New Roman" panose="02020603050405020304" pitchFamily="18" charset="0"/>
              </a:rPr>
              <a:t>  Make a provisional decision</a:t>
            </a:r>
          </a:p>
          <a:p>
            <a:pPr algn="just" eaLnBrk="1" hangingPunct="1">
              <a:lnSpc>
                <a:spcPct val="90000"/>
              </a:lnSpc>
              <a:buFontTx/>
              <a:buNone/>
            </a:pPr>
            <a:r>
              <a:rPr lang="en-US" altLang="en-US" dirty="0">
                <a:cs typeface="Times New Roman" panose="02020603050405020304" pitchFamily="18" charset="0"/>
              </a:rPr>
              <a:t>8  Perform sensitivity analysis </a:t>
            </a:r>
            <a:endParaRPr lang="en-GB" altLang="en-US" dirty="0">
              <a:cs typeface="Times New Roman" panose="02020603050405020304" pitchFamily="18" charset="0"/>
            </a:endParaRPr>
          </a:p>
        </p:txBody>
      </p:sp>
    </p:spTree>
    <p:extLst>
      <p:ext uri="{BB962C8B-B14F-4D97-AF65-F5344CB8AC3E}">
        <p14:creationId xmlns:p14="http://schemas.microsoft.com/office/powerpoint/2010/main" val="3728163497"/>
      </p:ext>
    </p:extLst>
  </p:cSld>
  <p:clrMapOvr>
    <a:masterClrMapping/>
  </p:clrMapOvr>
  <mc:AlternateContent xmlns:mc="http://schemas.openxmlformats.org/markup-compatibility/2006" xmlns:p14="http://schemas.microsoft.com/office/powerpoint/2010/main">
    <mc:Choice Requires="p14">
      <p:transition spd="slow" p14:dur="2000" advTm="90084"/>
    </mc:Choice>
    <mc:Fallback xmlns="">
      <p:transition spd="slow" advTm="9008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a:xfrm>
            <a:off x="4648200" y="596324"/>
            <a:ext cx="7696200" cy="838200"/>
          </a:xfrm>
          <a:ln>
            <a:miter lim="800000"/>
            <a:headEnd/>
            <a:tailEnd/>
          </a:ln>
        </p:spPr>
        <p:txBody>
          <a:bodyPr/>
          <a:lstStyle/>
          <a:p>
            <a:pPr eaLnBrk="1" hangingPunct="1">
              <a:defRPr/>
            </a:pPr>
            <a:r>
              <a:rPr lang="en-GB" sz="36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 Tree</a:t>
            </a:r>
          </a:p>
        </p:txBody>
      </p:sp>
      <p:sp>
        <p:nvSpPr>
          <p:cNvPr id="6148" name="Rectangle 3"/>
          <p:cNvSpPr>
            <a:spLocks noGrp="1" noChangeArrowheads="1"/>
          </p:cNvSpPr>
          <p:nvPr>
            <p:ph type="body" idx="1"/>
          </p:nvPr>
        </p:nvSpPr>
        <p:spPr>
          <a:xfrm>
            <a:off x="838200" y="1056698"/>
            <a:ext cx="10515600" cy="4351338"/>
          </a:xfrm>
        </p:spPr>
        <p:txBody>
          <a:bodyPr/>
          <a:lstStyle/>
          <a:p>
            <a:pPr eaLnBrk="1" hangingPunct="1"/>
            <a:endParaRPr lang="en-GB" altLang="en-US" sz="3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endParaRPr lang="en-GB" altLang="en-US" sz="3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endParaRPr lang="en-GB" altLang="en-US" sz="3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pSp>
        <p:nvGrpSpPr>
          <p:cNvPr id="6149" name="Group 31"/>
          <p:cNvGrpSpPr>
            <a:grpSpLocks/>
          </p:cNvGrpSpPr>
          <p:nvPr/>
        </p:nvGrpSpPr>
        <p:grpSpPr bwMode="auto">
          <a:xfrm>
            <a:off x="540328" y="1440873"/>
            <a:ext cx="10089574" cy="3798499"/>
            <a:chOff x="393" y="1008"/>
            <a:chExt cx="5535" cy="2346"/>
          </a:xfrm>
        </p:grpSpPr>
        <p:sp>
          <p:nvSpPr>
            <p:cNvPr id="6151" name="Line 32"/>
            <p:cNvSpPr>
              <a:spLocks noChangeShapeType="1"/>
            </p:cNvSpPr>
            <p:nvPr/>
          </p:nvSpPr>
          <p:spPr bwMode="auto">
            <a:xfrm>
              <a:off x="2880" y="1008"/>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2" name="Line 33"/>
            <p:cNvSpPr>
              <a:spLocks noChangeShapeType="1"/>
            </p:cNvSpPr>
            <p:nvPr/>
          </p:nvSpPr>
          <p:spPr bwMode="auto">
            <a:xfrm>
              <a:off x="1632" y="1248"/>
              <a:ext cx="249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3" name="Line 34"/>
            <p:cNvSpPr>
              <a:spLocks noChangeShapeType="1"/>
            </p:cNvSpPr>
            <p:nvPr/>
          </p:nvSpPr>
          <p:spPr bwMode="auto">
            <a:xfrm>
              <a:off x="1632" y="1248"/>
              <a:ext cx="0" cy="43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4" name="Line 35"/>
            <p:cNvSpPr>
              <a:spLocks noChangeShapeType="1"/>
            </p:cNvSpPr>
            <p:nvPr/>
          </p:nvSpPr>
          <p:spPr bwMode="auto">
            <a:xfrm>
              <a:off x="4128" y="1248"/>
              <a:ext cx="0" cy="33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5" name="Text Box 36"/>
            <p:cNvSpPr txBox="1">
              <a:spLocks noChangeArrowheads="1"/>
            </p:cNvSpPr>
            <p:nvPr/>
          </p:nvSpPr>
          <p:spPr bwMode="auto">
            <a:xfrm>
              <a:off x="1536" y="1680"/>
              <a:ext cx="62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spcBef>
                  <a:spcPct val="50000"/>
                </a:spcBef>
              </a:pPr>
              <a:r>
                <a:rPr lang="en-US" altLang="en-US" sz="1800" b="1">
                  <a:solidFill>
                    <a:schemeClr val="tx1"/>
                  </a:solidFill>
                  <a:effectLst>
                    <a:outerShdw blurRad="38100" dist="38100" dir="2700000" algn="tl">
                      <a:srgbClr val="000000">
                        <a:alpha val="43137"/>
                      </a:srgbClr>
                    </a:outerShdw>
                  </a:effectLst>
                  <a:cs typeface="Times New Roman" panose="02020603050405020304" pitchFamily="18" charset="0"/>
                </a:rPr>
                <a:t>Costs</a:t>
              </a:r>
            </a:p>
          </p:txBody>
        </p:sp>
        <p:sp>
          <p:nvSpPr>
            <p:cNvPr id="6156" name="Text Box 37"/>
            <p:cNvSpPr txBox="1">
              <a:spLocks noChangeArrowheads="1"/>
            </p:cNvSpPr>
            <p:nvPr/>
          </p:nvSpPr>
          <p:spPr bwMode="auto">
            <a:xfrm>
              <a:off x="3792" y="1584"/>
              <a:ext cx="62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spcBef>
                  <a:spcPct val="50000"/>
                </a:spcBef>
              </a:pPr>
              <a:r>
                <a:rPr lang="en-US" altLang="en-US" sz="1800" b="1">
                  <a:solidFill>
                    <a:schemeClr val="tx1"/>
                  </a:solidFill>
                  <a:effectLst>
                    <a:outerShdw blurRad="38100" dist="38100" dir="2700000" algn="tl">
                      <a:srgbClr val="000000">
                        <a:alpha val="43137"/>
                      </a:srgbClr>
                    </a:outerShdw>
                  </a:effectLst>
                  <a:cs typeface="Times New Roman" panose="02020603050405020304" pitchFamily="18" charset="0"/>
                </a:rPr>
                <a:t>Benefits</a:t>
              </a:r>
            </a:p>
          </p:txBody>
        </p:sp>
        <p:sp>
          <p:nvSpPr>
            <p:cNvPr id="6157" name="Line 38"/>
            <p:cNvSpPr>
              <a:spLocks noChangeShapeType="1"/>
            </p:cNvSpPr>
            <p:nvPr/>
          </p:nvSpPr>
          <p:spPr bwMode="auto">
            <a:xfrm>
              <a:off x="4080" y="1728"/>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8" name="Text Box 39"/>
            <p:cNvSpPr txBox="1">
              <a:spLocks noChangeArrowheads="1"/>
            </p:cNvSpPr>
            <p:nvPr/>
          </p:nvSpPr>
          <p:spPr bwMode="auto">
            <a:xfrm>
              <a:off x="2880" y="2160"/>
              <a:ext cx="2640" cy="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spcBef>
                  <a:spcPct val="50000"/>
                </a:spcBef>
              </a:pPr>
              <a:r>
                <a:rPr lang="en-US" altLang="en-US" sz="1800" b="1">
                  <a:solidFill>
                    <a:schemeClr val="tx1"/>
                  </a:solidFill>
                  <a:effectLst>
                    <a:outerShdw blurRad="38100" dist="38100" dir="2700000" algn="tl">
                      <a:srgbClr val="000000">
                        <a:alpha val="43137"/>
                      </a:srgbClr>
                    </a:outerShdw>
                  </a:effectLst>
                  <a:cs typeface="Times New Roman" panose="02020603050405020304" pitchFamily="18" charset="0"/>
                </a:rPr>
                <a:t>Turnover	                           Working conditions</a:t>
              </a:r>
            </a:p>
          </p:txBody>
        </p:sp>
        <p:sp>
          <p:nvSpPr>
            <p:cNvPr id="6159" name="Line 40"/>
            <p:cNvSpPr>
              <a:spLocks noChangeShapeType="1"/>
            </p:cNvSpPr>
            <p:nvPr/>
          </p:nvSpPr>
          <p:spPr bwMode="auto">
            <a:xfrm>
              <a:off x="1632" y="1936"/>
              <a:ext cx="0" cy="9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0" name="Line 41"/>
            <p:cNvSpPr>
              <a:spLocks noChangeShapeType="1"/>
            </p:cNvSpPr>
            <p:nvPr/>
          </p:nvSpPr>
          <p:spPr bwMode="auto">
            <a:xfrm flipH="1">
              <a:off x="816" y="2880"/>
              <a:ext cx="129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1" name="Line 42"/>
            <p:cNvSpPr>
              <a:spLocks noChangeShapeType="1"/>
            </p:cNvSpPr>
            <p:nvPr/>
          </p:nvSpPr>
          <p:spPr bwMode="auto">
            <a:xfrm>
              <a:off x="816"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2" name="Line 43"/>
            <p:cNvSpPr>
              <a:spLocks noChangeShapeType="1"/>
            </p:cNvSpPr>
            <p:nvPr/>
          </p:nvSpPr>
          <p:spPr bwMode="auto">
            <a:xfrm>
              <a:off x="1440"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3" name="Line 44"/>
            <p:cNvSpPr>
              <a:spLocks noChangeShapeType="1"/>
            </p:cNvSpPr>
            <p:nvPr/>
          </p:nvSpPr>
          <p:spPr bwMode="auto">
            <a:xfrm>
              <a:off x="2112"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4" name="Text Box 45"/>
            <p:cNvSpPr txBox="1">
              <a:spLocks noChangeArrowheads="1"/>
            </p:cNvSpPr>
            <p:nvPr/>
          </p:nvSpPr>
          <p:spPr bwMode="auto">
            <a:xfrm>
              <a:off x="393" y="3072"/>
              <a:ext cx="2055"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Rent        </a:t>
              </a:r>
              <a:r>
                <a:rPr lang="en-US" altLang="en-US" sz="1600" b="1" dirty="0" smtClean="0">
                  <a:solidFill>
                    <a:schemeClr val="tx1"/>
                  </a:solidFill>
                  <a:effectLst>
                    <a:outerShdw blurRad="38100" dist="38100" dir="2700000" algn="tl">
                      <a:srgbClr val="000000">
                        <a:alpha val="43137"/>
                      </a:srgbClr>
                    </a:outerShdw>
                  </a:effectLst>
                  <a:cs typeface="Times New Roman" panose="02020603050405020304" pitchFamily="18" charset="0"/>
                </a:rPr>
                <a:t>  Cleaning     Electricity</a:t>
              </a:r>
              <a:endPar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endParaRPr>
            </a:p>
          </p:txBody>
        </p:sp>
        <p:sp>
          <p:nvSpPr>
            <p:cNvPr id="6165" name="Line 46"/>
            <p:cNvSpPr>
              <a:spLocks noChangeShapeType="1"/>
            </p:cNvSpPr>
            <p:nvPr/>
          </p:nvSpPr>
          <p:spPr bwMode="auto">
            <a:xfrm>
              <a:off x="3168" y="2448"/>
              <a:ext cx="0" cy="43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6" name="Line 47"/>
            <p:cNvSpPr>
              <a:spLocks noChangeShapeType="1"/>
            </p:cNvSpPr>
            <p:nvPr/>
          </p:nvSpPr>
          <p:spPr bwMode="auto">
            <a:xfrm flipV="1">
              <a:off x="2688" y="2880"/>
              <a:ext cx="105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7" name="Line 48"/>
            <p:cNvSpPr>
              <a:spLocks noChangeShapeType="1"/>
            </p:cNvSpPr>
            <p:nvPr/>
          </p:nvSpPr>
          <p:spPr bwMode="auto">
            <a:xfrm>
              <a:off x="3168" y="1920"/>
              <a:ext cx="182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8" name="Line 49"/>
            <p:cNvSpPr>
              <a:spLocks noChangeShapeType="1"/>
            </p:cNvSpPr>
            <p:nvPr/>
          </p:nvSpPr>
          <p:spPr bwMode="auto">
            <a:xfrm>
              <a:off x="3168" y="1920"/>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9" name="Line 50"/>
            <p:cNvSpPr>
              <a:spLocks noChangeShapeType="1"/>
            </p:cNvSpPr>
            <p:nvPr/>
          </p:nvSpPr>
          <p:spPr bwMode="auto">
            <a:xfrm>
              <a:off x="4992" y="1920"/>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0" name="Line 51"/>
            <p:cNvSpPr>
              <a:spLocks noChangeShapeType="1"/>
            </p:cNvSpPr>
            <p:nvPr/>
          </p:nvSpPr>
          <p:spPr bwMode="auto">
            <a:xfrm>
              <a:off x="2688"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1" name="Line 52"/>
            <p:cNvSpPr>
              <a:spLocks noChangeShapeType="1"/>
            </p:cNvSpPr>
            <p:nvPr/>
          </p:nvSpPr>
          <p:spPr bwMode="auto">
            <a:xfrm>
              <a:off x="3168"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2" name="Line 53"/>
            <p:cNvSpPr>
              <a:spLocks noChangeShapeType="1"/>
            </p:cNvSpPr>
            <p:nvPr/>
          </p:nvSpPr>
          <p:spPr bwMode="auto">
            <a:xfrm>
              <a:off x="3744"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3" name="Text Box 54"/>
            <p:cNvSpPr txBox="1">
              <a:spLocks noChangeArrowheads="1"/>
            </p:cNvSpPr>
            <p:nvPr/>
          </p:nvSpPr>
          <p:spPr bwMode="auto">
            <a:xfrm>
              <a:off x="2448" y="3024"/>
              <a:ext cx="1728"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lnSpc>
                  <a:spcPct val="25000"/>
                </a:lnSpc>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Closeness    Visibility  </a:t>
              </a:r>
              <a:endParaRPr lang="en-US" altLang="en-US" sz="1600" b="1" dirty="0" smtClean="0">
                <a:solidFill>
                  <a:schemeClr val="tx1"/>
                </a:solidFill>
                <a:effectLst>
                  <a:outerShdw blurRad="38100" dist="38100" dir="2700000" algn="tl">
                    <a:srgbClr val="000000">
                      <a:alpha val="43137"/>
                    </a:srgbClr>
                  </a:outerShdw>
                </a:effectLst>
                <a:cs typeface="Times New Roman" panose="02020603050405020304" pitchFamily="18" charset="0"/>
              </a:endParaRPr>
            </a:p>
            <a:p>
              <a:pPr>
                <a:lnSpc>
                  <a:spcPct val="25000"/>
                </a:lnSpc>
                <a:spcBef>
                  <a:spcPct val="50000"/>
                </a:spcBef>
              </a:pPr>
              <a:r>
                <a:rPr lang="en-US" altLang="en-US" sz="1600" b="1" dirty="0" smtClean="0">
                  <a:solidFill>
                    <a:schemeClr val="tx1"/>
                  </a:solidFill>
                  <a:effectLst>
                    <a:outerShdw blurRad="38100" dist="38100" dir="2700000" algn="tl">
                      <a:srgbClr val="000000">
                        <a:alpha val="43137"/>
                      </a:srgbClr>
                    </a:outerShdw>
                  </a:effectLst>
                  <a:cs typeface="Times New Roman" panose="02020603050405020304" pitchFamily="18" charset="0"/>
                </a:rPr>
                <a:t>                                         </a:t>
              </a: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Image</a:t>
              </a:r>
            </a:p>
            <a:p>
              <a:pPr>
                <a:lnSpc>
                  <a:spcPct val="25000"/>
                </a:lnSpc>
                <a:spcBef>
                  <a:spcPct val="50000"/>
                </a:spcBef>
              </a:pPr>
              <a:r>
                <a:rPr lang="en-US" altLang="en-US" sz="1600" b="1" dirty="0" smtClean="0">
                  <a:solidFill>
                    <a:schemeClr val="tx1"/>
                  </a:solidFill>
                  <a:effectLst>
                    <a:outerShdw blurRad="38100" dist="38100" dir="2700000" algn="tl">
                      <a:srgbClr val="000000">
                        <a:alpha val="43137"/>
                      </a:srgbClr>
                    </a:outerShdw>
                  </a:effectLst>
                  <a:cs typeface="Times New Roman" panose="02020603050405020304" pitchFamily="18" charset="0"/>
                </a:rPr>
                <a:t>                                  to </a:t>
              </a: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customers</a:t>
              </a:r>
            </a:p>
          </p:txBody>
        </p:sp>
        <p:sp>
          <p:nvSpPr>
            <p:cNvPr id="6174" name="Line 55"/>
            <p:cNvSpPr>
              <a:spLocks noChangeShapeType="1"/>
            </p:cNvSpPr>
            <p:nvPr/>
          </p:nvSpPr>
          <p:spPr bwMode="auto">
            <a:xfrm>
              <a:off x="4992" y="2352"/>
              <a:ext cx="0" cy="52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5" name="Line 56"/>
            <p:cNvSpPr>
              <a:spLocks noChangeShapeType="1"/>
            </p:cNvSpPr>
            <p:nvPr/>
          </p:nvSpPr>
          <p:spPr bwMode="auto">
            <a:xfrm>
              <a:off x="4080" y="2880"/>
              <a:ext cx="134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6" name="Line 57"/>
            <p:cNvSpPr>
              <a:spLocks noChangeShapeType="1"/>
            </p:cNvSpPr>
            <p:nvPr/>
          </p:nvSpPr>
          <p:spPr bwMode="auto">
            <a:xfrm>
              <a:off x="4080"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7" name="Line 58"/>
            <p:cNvSpPr>
              <a:spLocks noChangeShapeType="1"/>
            </p:cNvSpPr>
            <p:nvPr/>
          </p:nvSpPr>
          <p:spPr bwMode="auto">
            <a:xfrm>
              <a:off x="4704"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8" name="Line 59"/>
            <p:cNvSpPr>
              <a:spLocks noChangeShapeType="1"/>
            </p:cNvSpPr>
            <p:nvPr/>
          </p:nvSpPr>
          <p:spPr bwMode="auto">
            <a:xfrm>
              <a:off x="5424"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9" name="Text Box 60"/>
            <p:cNvSpPr txBox="1">
              <a:spLocks noChangeArrowheads="1"/>
            </p:cNvSpPr>
            <p:nvPr/>
          </p:nvSpPr>
          <p:spPr bwMode="auto">
            <a:xfrm>
              <a:off x="4200" y="3130"/>
              <a:ext cx="1728" cy="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lnSpc>
                  <a:spcPct val="25000"/>
                </a:lnSpc>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Size          Comfort      </a:t>
              </a:r>
              <a:r>
                <a:rPr lang="en-US" altLang="en-US" sz="1600" b="1" dirty="0" smtClean="0">
                  <a:solidFill>
                    <a:schemeClr val="tx1"/>
                  </a:solidFill>
                  <a:effectLst>
                    <a:outerShdw blurRad="38100" dist="38100" dir="2700000" algn="tl">
                      <a:srgbClr val="000000">
                        <a:alpha val="43137"/>
                      </a:srgbClr>
                    </a:outerShdw>
                  </a:effectLst>
                  <a:cs typeface="Times New Roman" panose="02020603050405020304" pitchFamily="18" charset="0"/>
                </a:rPr>
                <a:t>  </a:t>
              </a: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Car</a:t>
              </a:r>
            </a:p>
            <a:p>
              <a:pPr>
                <a:lnSpc>
                  <a:spcPct val="25000"/>
                </a:lnSpc>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                                        parking</a:t>
              </a:r>
            </a:p>
          </p:txBody>
        </p:sp>
      </p:grpSp>
    </p:spTree>
    <p:extLst>
      <p:ext uri="{BB962C8B-B14F-4D97-AF65-F5344CB8AC3E}">
        <p14:creationId xmlns:p14="http://schemas.microsoft.com/office/powerpoint/2010/main" val="1942314384"/>
      </p:ext>
    </p:extLst>
  </p:cSld>
  <p:clrMapOvr>
    <a:masterClrMapping/>
  </p:clrMapOvr>
  <mc:AlternateContent xmlns:mc="http://schemas.openxmlformats.org/markup-compatibility/2006" xmlns:p14="http://schemas.microsoft.com/office/powerpoint/2010/main">
    <mc:Choice Requires="p14">
      <p:transition spd="slow" p14:dur="2000" advTm="59732"/>
    </mc:Choice>
    <mc:Fallback xmlns="">
      <p:transition spd="slow" advTm="5973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CE83295A-35CF-4735-A06B-6519460ED151}" type="slidenum">
              <a:rPr lang="en-GB" altLang="en-US" sz="1400"/>
              <a:pPr eaLnBrk="1" hangingPunct="1"/>
              <a:t>7</a:t>
            </a:fld>
            <a:endParaRPr lang="en-GB" altLang="en-US" sz="1400"/>
          </a:p>
        </p:txBody>
      </p:sp>
      <p:sp>
        <p:nvSpPr>
          <p:cNvPr id="4099" name="Rectangle 2"/>
          <p:cNvSpPr>
            <a:spLocks noGrp="1" noChangeArrowheads="1"/>
          </p:cNvSpPr>
          <p:nvPr>
            <p:ph type="title"/>
          </p:nvPr>
        </p:nvSpPr>
        <p:spPr>
          <a:xfrm>
            <a:off x="2209800" y="457200"/>
            <a:ext cx="7772400" cy="1143000"/>
          </a:xfrm>
          <a:ln>
            <a:miter lim="800000"/>
            <a:headEnd/>
            <a:tailEnd/>
          </a:ln>
        </p:spPr>
        <p:txBody>
          <a:bodyPr/>
          <a:lstStyle/>
          <a:p>
            <a:pPr algn="ctr" eaLnBrk="1" hangingPunct="1">
              <a:defRPr/>
            </a:pPr>
            <a:r>
              <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decisions involving multiple </a:t>
            </a:r>
            <a:r>
              <a:rPr lang="en-GB" sz="32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objectives &amp; Attribute</a:t>
            </a:r>
            <a:endPar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100" name="Rectangle 3"/>
          <p:cNvSpPr>
            <a:spLocks noGrp="1" noChangeArrowheads="1"/>
          </p:cNvSpPr>
          <p:nvPr>
            <p:ph type="body" idx="1"/>
          </p:nvPr>
        </p:nvSpPr>
        <p:spPr/>
        <p:txBody>
          <a:bodyPr>
            <a:normAutofit lnSpcReduction="10000"/>
          </a:bodyPr>
          <a:lstStyle/>
          <a:p>
            <a:pPr eaLnBrk="1" hangingPunct="1">
              <a:lnSpc>
                <a:spcPct val="90000"/>
              </a:lnSpc>
              <a:defRPr/>
            </a:pPr>
            <a:r>
              <a:rPr lang="en-GB" sz="2400" dirty="0">
                <a:solidFill>
                  <a:schemeClr val="accent1">
                    <a:lumMod val="50000"/>
                  </a:schemeClr>
                </a:solidFill>
                <a:latin typeface="Times New Roman" panose="02020603050405020304" pitchFamily="18" charset="0"/>
                <a:cs typeface="Times New Roman" panose="02020603050405020304" pitchFamily="18" charset="0"/>
              </a:rPr>
              <a:t>Choosing a holiday</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liveliest nightlife	</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least crowded beaches</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most sunshine</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most modern hotels</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lowest cost</a:t>
            </a:r>
          </a:p>
          <a:p>
            <a:pPr eaLnBrk="1" hangingPunct="1">
              <a:lnSpc>
                <a:spcPct val="90000"/>
              </a:lnSpc>
              <a:defRPr/>
            </a:pPr>
            <a:r>
              <a:rPr lang="en-GB" sz="2400" dirty="0">
                <a:solidFill>
                  <a:schemeClr val="accent1">
                    <a:lumMod val="50000"/>
                  </a:schemeClr>
                </a:solidFill>
                <a:latin typeface="Times New Roman" panose="02020603050405020304" pitchFamily="18" charset="0"/>
                <a:cs typeface="Times New Roman" panose="02020603050405020304" pitchFamily="18" charset="0"/>
              </a:rPr>
              <a:t>Choosing a company to supply goods</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best after-sales service</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fastest delivery time</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lowest prices</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best reputation for reliability</a:t>
            </a:r>
          </a:p>
          <a:p>
            <a:pPr eaLnBrk="1" hangingPunct="1">
              <a:lnSpc>
                <a:spcPct val="90000"/>
              </a:lnSpc>
              <a:defRPr/>
            </a:pPr>
            <a:endParaRPr lang="en-GB" sz="2400" dirty="0">
              <a:solidFill>
                <a:schemeClr val="accent2"/>
              </a:solidFill>
              <a:latin typeface="Times New Roman" panose="02020603050405020304" pitchFamily="18" charset="0"/>
              <a:cs typeface="Times New Roman" panose="02020603050405020304" pitchFamily="18" charset="0"/>
            </a:endParaRPr>
          </a:p>
          <a:p>
            <a:pPr eaLnBrk="1" hangingPunct="1">
              <a:lnSpc>
                <a:spcPct val="90000"/>
              </a:lnSpc>
              <a:defRPr/>
            </a:pPr>
            <a:endParaRPr lang="en-GB" sz="2400" dirty="0">
              <a:solidFill>
                <a:schemeClr val="accent2"/>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037368" y="1956061"/>
            <a:ext cx="3316432" cy="2205930"/>
          </a:xfrm>
          <a:prstGeom prst="rect">
            <a:avLst/>
          </a:prstGeom>
        </p:spPr>
      </p:pic>
      <p:pic>
        <p:nvPicPr>
          <p:cNvPr id="3" name="Picture 2"/>
          <p:cNvPicPr>
            <a:picLocks noChangeAspect="1"/>
          </p:cNvPicPr>
          <p:nvPr/>
        </p:nvPicPr>
        <p:blipFill>
          <a:blip r:embed="rId3"/>
          <a:stretch>
            <a:fillRect/>
          </a:stretch>
        </p:blipFill>
        <p:spPr>
          <a:xfrm>
            <a:off x="8153400" y="4442221"/>
            <a:ext cx="3259534" cy="2096691"/>
          </a:xfrm>
          <a:prstGeom prst="rect">
            <a:avLst/>
          </a:prstGeom>
        </p:spPr>
      </p:pic>
    </p:spTree>
    <p:extLst>
      <p:ext uri="{BB962C8B-B14F-4D97-AF65-F5344CB8AC3E}">
        <p14:creationId xmlns:p14="http://schemas.microsoft.com/office/powerpoint/2010/main" val="3142704513"/>
      </p:ext>
    </p:extLst>
  </p:cSld>
  <p:clrMapOvr>
    <a:masterClrMapping/>
  </p:clrMapOvr>
  <mc:AlternateContent xmlns:mc="http://schemas.openxmlformats.org/markup-compatibility/2006" xmlns:p14="http://schemas.microsoft.com/office/powerpoint/2010/main">
    <mc:Choice Requires="p14">
      <p:transition spd="slow" p14:dur="2000" advTm="60497"/>
    </mc:Choice>
    <mc:Fallback xmlns="">
      <p:transition spd="slow" advTm="6049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9C5EFD5-3348-43C3-911E-3E5DF8A182DE}" type="slidenum">
              <a:rPr lang="en-GB" altLang="en-US" sz="1400"/>
              <a:pPr eaLnBrk="1" hangingPunct="1"/>
              <a:t>8</a:t>
            </a:fld>
            <a:endParaRPr lang="en-GB" altLang="en-US" sz="1400"/>
          </a:p>
        </p:txBody>
      </p:sp>
      <p:sp>
        <p:nvSpPr>
          <p:cNvPr id="5123" name="Rectangle 2"/>
          <p:cNvSpPr>
            <a:spLocks noGrp="1" noChangeArrowheads="1"/>
          </p:cNvSpPr>
          <p:nvPr>
            <p:ph type="title"/>
          </p:nvPr>
        </p:nvSpPr>
        <p:spPr>
          <a:ln>
            <a:miter lim="800000"/>
            <a:headEnd/>
            <a:tailEnd/>
          </a:ln>
        </p:spPr>
        <p:txBody>
          <a:bodyPr/>
          <a:lstStyle/>
          <a:p>
            <a:pPr algn="ctr" eaLnBrk="1" hangingPunct="1">
              <a:defRPr/>
            </a:pPr>
            <a:r>
              <a:rPr lang="en-GB"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Bounded rationality</a:t>
            </a:r>
          </a:p>
        </p:txBody>
      </p:sp>
      <p:sp>
        <p:nvSpPr>
          <p:cNvPr id="4100" name="Rectangle 3"/>
          <p:cNvSpPr>
            <a:spLocks noGrp="1" noChangeArrowheads="1"/>
          </p:cNvSpPr>
          <p:nvPr>
            <p:ph type="body" idx="1"/>
          </p:nvPr>
        </p:nvSpPr>
        <p:spPr/>
        <p:txBody>
          <a:bodyPr/>
          <a:lstStyle/>
          <a:p>
            <a:pPr algn="just" eaLnBrk="1" hangingPunct="1">
              <a:lnSpc>
                <a:spcPct val="90000"/>
              </a:lnSpc>
            </a:pPr>
            <a:r>
              <a:rPr lang="en-US" altLang="en-US" dirty="0" smtClean="0">
                <a:latin typeface="Times New Roman" panose="02020603050405020304" pitchFamily="18" charset="0"/>
                <a:cs typeface="Times New Roman" panose="02020603050405020304" pitchFamily="18" charset="0"/>
              </a:rPr>
              <a:t>The limitations of the human mind mean that people use “approximate methods” to deal with most decision problems </a:t>
            </a:r>
          </a:p>
          <a:p>
            <a:pPr algn="just" eaLnBrk="1" hangingPunct="1">
              <a:lnSpc>
                <a:spcPct val="90000"/>
              </a:lnSpc>
            </a:pPr>
            <a:r>
              <a:rPr lang="en-US" altLang="en-US" dirty="0" smtClean="0">
                <a:latin typeface="Times New Roman" panose="02020603050405020304" pitchFamily="18" charset="0"/>
                <a:cs typeface="Times New Roman" panose="02020603050405020304" pitchFamily="18" charset="0"/>
              </a:rPr>
              <a:t>As a result they seek to identify </a:t>
            </a:r>
            <a:r>
              <a:rPr lang="en-US" altLang="en-US" i="1" dirty="0" smtClean="0">
                <a:latin typeface="Times New Roman" panose="02020603050405020304" pitchFamily="18" charset="0"/>
                <a:cs typeface="Times New Roman" panose="02020603050405020304" pitchFamily="18" charset="0"/>
              </a:rPr>
              <a:t>satisfactory</a:t>
            </a:r>
            <a:r>
              <a:rPr lang="en-US" altLang="en-US" dirty="0" smtClean="0">
                <a:latin typeface="Times New Roman" panose="02020603050405020304" pitchFamily="18" charset="0"/>
                <a:cs typeface="Times New Roman" panose="02020603050405020304" pitchFamily="18" charset="0"/>
              </a:rPr>
              <a:t>, rather than optimal, courses of action. </a:t>
            </a:r>
          </a:p>
          <a:p>
            <a:pPr algn="just" eaLnBrk="1" hangingPunct="1">
              <a:lnSpc>
                <a:spcPct val="90000"/>
              </a:lnSpc>
            </a:pPr>
            <a:r>
              <a:rPr lang="en-US" altLang="en-US" dirty="0" smtClean="0">
                <a:latin typeface="Times New Roman" panose="02020603050405020304" pitchFamily="18" charset="0"/>
                <a:cs typeface="Times New Roman" panose="02020603050405020304" pitchFamily="18" charset="0"/>
              </a:rPr>
              <a:t>These approximate methods, or rules of thumb, are often referred to as </a:t>
            </a:r>
            <a:r>
              <a:rPr lang="en-US" altLang="en-US" i="1" dirty="0" smtClean="0">
                <a:latin typeface="Times New Roman" panose="02020603050405020304" pitchFamily="18" charset="0"/>
                <a:cs typeface="Times New Roman" panose="02020603050405020304" pitchFamily="18" charset="0"/>
              </a:rPr>
              <a:t>“heuristics</a:t>
            </a:r>
            <a:r>
              <a:rPr lang="en-US" altLang="en-US" i="1" dirty="0">
                <a:latin typeface="Times New Roman" panose="02020603050405020304" pitchFamily="18" charset="0"/>
                <a:cs typeface="Times New Roman" panose="02020603050405020304" pitchFamily="18" charset="0"/>
              </a:rPr>
              <a:t>”</a:t>
            </a:r>
            <a:r>
              <a:rPr lang="en-GB" altLang="en-US" dirty="0">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stretch>
            <a:fillRect/>
          </a:stretch>
        </p:blipFill>
        <p:spPr>
          <a:xfrm>
            <a:off x="3948545" y="4461885"/>
            <a:ext cx="7581987" cy="2259589"/>
          </a:xfrm>
          <a:prstGeom prst="rect">
            <a:avLst/>
          </a:prstGeom>
        </p:spPr>
      </p:pic>
    </p:spTree>
    <p:extLst>
      <p:ext uri="{BB962C8B-B14F-4D97-AF65-F5344CB8AC3E}">
        <p14:creationId xmlns:p14="http://schemas.microsoft.com/office/powerpoint/2010/main" val="3400250888"/>
      </p:ext>
    </p:extLst>
  </p:cSld>
  <p:clrMapOvr>
    <a:masterClrMapping/>
  </p:clrMapOvr>
  <mc:AlternateContent xmlns:mc="http://schemas.openxmlformats.org/markup-compatibility/2006" xmlns:p14="http://schemas.microsoft.com/office/powerpoint/2010/main">
    <mc:Choice Requires="p14">
      <p:transition spd="slow" p14:dur="2000" advTm="82607"/>
    </mc:Choice>
    <mc:Fallback xmlns="">
      <p:transition spd="slow" advTm="8260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303B71CB-A7FE-4B40-8697-66776BFD7698}" type="slidenum">
              <a:rPr lang="en-GB" altLang="en-US" sz="1400"/>
              <a:pPr eaLnBrk="1" hangingPunct="1"/>
              <a:t>9</a:t>
            </a:fld>
            <a:endParaRPr lang="en-GB" altLang="en-US" sz="1400"/>
          </a:p>
        </p:txBody>
      </p:sp>
      <p:sp>
        <p:nvSpPr>
          <p:cNvPr id="6147" name="Rectangle 2"/>
          <p:cNvSpPr>
            <a:spLocks noGrp="1" noChangeArrowheads="1"/>
          </p:cNvSpPr>
          <p:nvPr>
            <p:ph type="title"/>
          </p:nvPr>
        </p:nvSpPr>
        <p:spPr>
          <a:xfrm>
            <a:off x="838200" y="99868"/>
            <a:ext cx="10515600" cy="1325563"/>
          </a:xfrm>
          <a:ln>
            <a:miter lim="800000"/>
            <a:headEnd/>
            <a:tailEnd/>
          </a:ln>
        </p:spPr>
        <p:txBody>
          <a:bodyPr/>
          <a:lstStyle/>
          <a:p>
            <a:pPr algn="ctr" eaLnBrk="1" hangingPunct="1">
              <a:defRPr/>
            </a:pPr>
            <a:r>
              <a:rPr lang="en-GB" b="1" dirty="0" smtClean="0">
                <a:solidFill>
                  <a:srgbClr val="C00000"/>
                </a:solidFill>
                <a:latin typeface="Times New Roman" panose="02020603050405020304" pitchFamily="18" charset="0"/>
                <a:cs typeface="Times New Roman" panose="02020603050405020304" pitchFamily="18" charset="0"/>
              </a:rPr>
              <a:t>Heuristics</a:t>
            </a:r>
          </a:p>
        </p:txBody>
      </p:sp>
      <p:sp>
        <p:nvSpPr>
          <p:cNvPr id="5124" name="Rectangle 3"/>
          <p:cNvSpPr>
            <a:spLocks noGrp="1" noChangeArrowheads="1"/>
          </p:cNvSpPr>
          <p:nvPr>
            <p:ph type="body" idx="1"/>
          </p:nvPr>
        </p:nvSpPr>
        <p:spPr>
          <a:xfrm>
            <a:off x="838200" y="1216024"/>
            <a:ext cx="10515600" cy="4351338"/>
          </a:xfrm>
        </p:spPr>
        <p:txBody>
          <a:bodyPr/>
          <a:lstStyle/>
          <a:p>
            <a:pPr algn="just" eaLnBrk="1" hangingPunct="1"/>
            <a:r>
              <a:rPr lang="en-GB" altLang="en-US" dirty="0" smtClean="0">
                <a:latin typeface="Times New Roman" panose="02020603050405020304" pitchFamily="18" charset="0"/>
                <a:cs typeface="Times New Roman" panose="02020603050405020304" pitchFamily="18" charset="0"/>
              </a:rPr>
              <a:t>These heuristics are often well adapted to the structure of people’s knowledge of the environment</a:t>
            </a:r>
          </a:p>
          <a:p>
            <a:pPr algn="just" eaLnBrk="1" hangingPunct="1"/>
            <a:r>
              <a:rPr lang="en-US" altLang="en-US" dirty="0" smtClean="0">
                <a:latin typeface="Times New Roman" panose="02020603050405020304" pitchFamily="18" charset="0"/>
                <a:cs typeface="Times New Roman" panose="02020603050405020304" pitchFamily="18" charset="0"/>
              </a:rPr>
              <a:t>Quick ways of making decisions, which people use, especially when time is limited, have been referred to as “</a:t>
            </a:r>
            <a:r>
              <a:rPr lang="en-US" altLang="en-US" i="1" dirty="0" smtClean="0">
                <a:latin typeface="Times New Roman" panose="02020603050405020304" pitchFamily="18" charset="0"/>
                <a:cs typeface="Times New Roman" panose="02020603050405020304" pitchFamily="18" charset="0"/>
              </a:rPr>
              <a:t>fast and frugal heuristics</a:t>
            </a:r>
            <a:r>
              <a:rPr lang="en-US" altLang="en-US" dirty="0" smtClean="0">
                <a:latin typeface="Times New Roman" panose="02020603050405020304" pitchFamily="18" charset="0"/>
                <a:cs typeface="Times New Roman" panose="02020603050405020304" pitchFamily="18" charset="0"/>
              </a:rPr>
              <a:t>”</a:t>
            </a:r>
            <a:r>
              <a:rPr lang="en-GB" altLang="en-US" dirty="0" smtClean="0">
                <a:latin typeface="Times New Roman" panose="02020603050405020304" pitchFamily="18" charset="0"/>
                <a:cs typeface="Times New Roman" panose="02020603050405020304" pitchFamily="18" charset="0"/>
              </a:rPr>
              <a:t> </a:t>
            </a:r>
          </a:p>
        </p:txBody>
      </p:sp>
      <p:sp>
        <p:nvSpPr>
          <p:cNvPr id="5125"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pic>
        <p:nvPicPr>
          <p:cNvPr id="2" name="Picture 1"/>
          <p:cNvPicPr>
            <a:picLocks noChangeAspect="1"/>
          </p:cNvPicPr>
          <p:nvPr/>
        </p:nvPicPr>
        <p:blipFill>
          <a:blip r:embed="rId2"/>
          <a:stretch>
            <a:fillRect/>
          </a:stretch>
        </p:blipFill>
        <p:spPr>
          <a:xfrm>
            <a:off x="1524000" y="3140726"/>
            <a:ext cx="8984673" cy="3662288"/>
          </a:xfrm>
          <a:prstGeom prst="rect">
            <a:avLst/>
          </a:prstGeom>
        </p:spPr>
      </p:pic>
    </p:spTree>
    <p:extLst>
      <p:ext uri="{BB962C8B-B14F-4D97-AF65-F5344CB8AC3E}">
        <p14:creationId xmlns:p14="http://schemas.microsoft.com/office/powerpoint/2010/main" val="3342814792"/>
      </p:ext>
    </p:extLst>
  </p:cSld>
  <p:clrMapOvr>
    <a:masterClrMapping/>
  </p:clrMapOvr>
  <mc:AlternateContent xmlns:mc="http://schemas.openxmlformats.org/markup-compatibility/2006" xmlns:p14="http://schemas.microsoft.com/office/powerpoint/2010/main">
    <mc:Choice Requires="p14">
      <p:transition spd="slow" p14:dur="2000" advTm="85692"/>
    </mc:Choice>
    <mc:Fallback xmlns="">
      <p:transition spd="slow" advTm="8569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72F75E31-D248-437B-88EE-CF1B458E10B8}" type="slidenum">
              <a:rPr lang="en-GB" altLang="en-US" sz="1400"/>
              <a:pPr eaLnBrk="1" hangingPunct="1"/>
              <a:t>10</a:t>
            </a:fld>
            <a:endParaRPr lang="en-GB" altLang="en-US" sz="1400"/>
          </a:p>
        </p:txBody>
      </p:sp>
      <p:sp>
        <p:nvSpPr>
          <p:cNvPr id="7171" name="Rectangle 2"/>
          <p:cNvSpPr>
            <a:spLocks noGrp="1" noChangeArrowheads="1"/>
          </p:cNvSpPr>
          <p:nvPr>
            <p:ph type="title"/>
          </p:nvPr>
        </p:nvSpPr>
        <p:spPr>
          <a:xfrm>
            <a:off x="831273" y="363104"/>
            <a:ext cx="11083635" cy="1447800"/>
          </a:xfrm>
          <a:ln>
            <a:miter lim="800000"/>
            <a:headEnd/>
            <a:tailEnd/>
          </a:ln>
        </p:spPr>
        <p:txBody>
          <a:bodyPr>
            <a:normAutofit/>
          </a:bodyPr>
          <a:lstStyle/>
          <a:p>
            <a:pPr algn="ctr" eaLnBrk="1" hangingPunct="1">
              <a:defRPr/>
            </a:pPr>
            <a:r>
              <a:rPr lang="en-GB" sz="4000" b="1" dirty="0" smtClean="0">
                <a:solidFill>
                  <a:srgbClr val="C00000"/>
                </a:solidFill>
                <a:latin typeface="Times New Roman" panose="02020603050405020304" pitchFamily="18" charset="0"/>
                <a:cs typeface="Times New Roman" panose="02020603050405020304" pitchFamily="18" charset="0"/>
              </a:rPr>
              <a:t>Compensatory </a:t>
            </a:r>
            <a:r>
              <a:rPr lang="en-GB" sz="4000" b="1" dirty="0" err="1" smtClean="0">
                <a:solidFill>
                  <a:srgbClr val="C00000"/>
                </a:solidFill>
                <a:latin typeface="Times New Roman" panose="02020603050405020304" pitchFamily="18" charset="0"/>
                <a:cs typeface="Times New Roman" panose="02020603050405020304" pitchFamily="18" charset="0"/>
              </a:rPr>
              <a:t>vs</a:t>
            </a:r>
            <a:r>
              <a:rPr lang="en-GB" sz="4000" b="1" dirty="0" smtClean="0">
                <a:solidFill>
                  <a:srgbClr val="C00000"/>
                </a:solidFill>
                <a:latin typeface="Times New Roman" panose="02020603050405020304" pitchFamily="18" charset="0"/>
                <a:cs typeface="Times New Roman" panose="02020603050405020304" pitchFamily="18" charset="0"/>
              </a:rPr>
              <a:t> non compensatory strategies </a:t>
            </a:r>
          </a:p>
        </p:txBody>
      </p:sp>
      <p:sp>
        <p:nvSpPr>
          <p:cNvPr id="6148" name="Rectangle 3"/>
          <p:cNvSpPr>
            <a:spLocks noGrp="1" noChangeArrowheads="1"/>
          </p:cNvSpPr>
          <p:nvPr>
            <p:ph type="body" idx="1"/>
          </p:nvPr>
        </p:nvSpPr>
        <p:spPr>
          <a:xfrm>
            <a:off x="457201" y="1711037"/>
            <a:ext cx="7931726" cy="3810000"/>
          </a:xfrm>
        </p:spPr>
        <p:txBody>
          <a:bodyPr>
            <a:noAutofit/>
          </a:bodyPr>
          <a:lstStyle/>
          <a:p>
            <a:pPr algn="just" eaLnBrk="1" hangingPunct="1">
              <a:lnSpc>
                <a:spcPct val="150000"/>
              </a:lnSpc>
              <a:buFont typeface="Wingdings" panose="05000000000000000000" pitchFamily="2" charset="2"/>
              <a:buChar char="ü"/>
            </a:pPr>
            <a:r>
              <a:rPr lang="en-US" altLang="en-US" dirty="0" smtClean="0">
                <a:latin typeface="Times New Roman" panose="02020603050405020304" pitchFamily="18" charset="0"/>
                <a:cs typeface="Times New Roman" panose="02020603050405020304" pitchFamily="18" charset="0"/>
              </a:rPr>
              <a:t>Compensatory strategy -poor performance on some attributes is compensated by good performance on others </a:t>
            </a:r>
          </a:p>
          <a:p>
            <a:pPr algn="just" eaLnBrk="1" hangingPunct="1">
              <a:lnSpc>
                <a:spcPct val="150000"/>
              </a:lnSpc>
              <a:buFontTx/>
              <a:buNone/>
            </a:pPr>
            <a:r>
              <a:rPr lang="en-US" altLang="en-US" dirty="0" smtClean="0">
                <a:latin typeface="Times New Roman" panose="02020603050405020304" pitchFamily="18" charset="0"/>
                <a:cs typeface="Times New Roman" panose="02020603050405020304" pitchFamily="18" charset="0"/>
              </a:rPr>
              <a:t>     - Not  the case in a non-compensatory strategy. </a:t>
            </a:r>
          </a:p>
          <a:p>
            <a:pPr algn="just">
              <a:lnSpc>
                <a:spcPct val="150000"/>
              </a:lnSpc>
              <a:buFont typeface="Wingdings" panose="05000000000000000000" pitchFamily="2" charset="2"/>
              <a:buChar char="ü"/>
            </a:pPr>
            <a:r>
              <a:rPr lang="en-US" altLang="en-US" dirty="0" smtClean="0">
                <a:latin typeface="Times New Roman" panose="02020603050405020304" pitchFamily="18" charset="0"/>
                <a:cs typeface="Times New Roman" panose="02020603050405020304" pitchFamily="18" charset="0"/>
              </a:rPr>
              <a:t>Compensatory strategies involve more cognitive effort</a:t>
            </a:r>
            <a:r>
              <a:rPr lang="en-US" altLang="en-US" dirty="0">
                <a:latin typeface="Times New Roman" panose="02020603050405020304" pitchFamily="18" charset="0"/>
                <a:cs typeface="Times New Roman" panose="02020603050405020304" pitchFamily="18" charset="0"/>
              </a:rPr>
              <a:t>. </a:t>
            </a:r>
          </a:p>
          <a:p>
            <a:pPr algn="just" eaLnBrk="1" hangingPunct="1">
              <a:lnSpc>
                <a:spcPct val="150000"/>
              </a:lnSpc>
              <a:buFontTx/>
              <a:buNone/>
            </a:pPr>
            <a:r>
              <a:rPr lang="en-US" altLang="en-US" dirty="0">
                <a:latin typeface="Times New Roman" panose="02020603050405020304" pitchFamily="18" charset="0"/>
                <a:cs typeface="Times New Roman" panose="02020603050405020304" pitchFamily="18" charset="0"/>
              </a:rPr>
              <a:t>      </a:t>
            </a:r>
            <a:endParaRPr lang="en-GB" altLang="en-US"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951767" y="2289280"/>
            <a:ext cx="2963141" cy="3588693"/>
          </a:xfrm>
          <a:prstGeom prst="rect">
            <a:avLst/>
          </a:prstGeom>
        </p:spPr>
      </p:pic>
    </p:spTree>
    <p:extLst>
      <p:ext uri="{BB962C8B-B14F-4D97-AF65-F5344CB8AC3E}">
        <p14:creationId xmlns:p14="http://schemas.microsoft.com/office/powerpoint/2010/main" val="2907273136"/>
      </p:ext>
    </p:extLst>
  </p:cSld>
  <p:clrMapOvr>
    <a:masterClrMapping/>
  </p:clrMapOvr>
  <mc:AlternateContent xmlns:mc="http://schemas.openxmlformats.org/markup-compatibility/2006" xmlns:p14="http://schemas.microsoft.com/office/powerpoint/2010/main">
    <mc:Choice Requires="p14">
      <p:transition spd="slow" p14:dur="2000" advTm="121041"/>
    </mc:Choice>
    <mc:Fallback xmlns="">
      <p:transition spd="slow" advTm="12104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831273" y="363104"/>
            <a:ext cx="11083635" cy="1447800"/>
          </a:xfrm>
          <a:prstGeom prst="rect">
            <a:avLst/>
          </a:prstGeom>
          <a:ln>
            <a:miter lim="800000"/>
            <a:headEnd/>
            <a:tailEnd/>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en-GB" sz="4000" b="1" dirty="0" smtClean="0">
                <a:solidFill>
                  <a:srgbClr val="C00000"/>
                </a:solidFill>
                <a:latin typeface="Times New Roman" panose="02020603050405020304" pitchFamily="18" charset="0"/>
                <a:cs typeface="Times New Roman" panose="02020603050405020304" pitchFamily="18" charset="0"/>
              </a:rPr>
              <a:t>Compensatory vs non compensatory strategies </a:t>
            </a:r>
          </a:p>
        </p:txBody>
      </p:sp>
      <p:sp>
        <p:nvSpPr>
          <p:cNvPr id="6" name="TextBox 5"/>
          <p:cNvSpPr txBox="1"/>
          <p:nvPr/>
        </p:nvSpPr>
        <p:spPr>
          <a:xfrm>
            <a:off x="6974958" y="1310941"/>
            <a:ext cx="4309730" cy="5262979"/>
          </a:xfrm>
          <a:prstGeom prst="rect">
            <a:avLst/>
          </a:prstGeom>
          <a:noFill/>
        </p:spPr>
        <p:txBody>
          <a:bodyPr wrap="square" rtlCol="0">
            <a:spAutoFit/>
          </a:bodyPr>
          <a:lstStyle/>
          <a:p>
            <a:pPr algn="just"/>
            <a:r>
              <a:rPr lang="en-US" sz="2800" dirty="0">
                <a:latin typeface="Times New Roman" panose="02020603050405020304" pitchFamily="18" charset="0"/>
                <a:cs typeface="Times New Roman" panose="02020603050405020304" pitchFamily="18" charset="0"/>
              </a:rPr>
              <a:t>A </a:t>
            </a:r>
            <a:r>
              <a:rPr lang="en-US" sz="2800" dirty="0" smtClean="0">
                <a:latin typeface="Times New Roman" panose="02020603050405020304" pitchFamily="18" charset="0"/>
                <a:cs typeface="Times New Roman" panose="02020603050405020304" pitchFamily="18" charset="0"/>
              </a:rPr>
              <a:t>non compensatory </a:t>
            </a:r>
            <a:r>
              <a:rPr lang="en-US" sz="2800" dirty="0">
                <a:latin typeface="Times New Roman" panose="02020603050405020304" pitchFamily="18" charset="0"/>
                <a:cs typeface="Times New Roman" panose="02020603050405020304" pitchFamily="18" charset="0"/>
              </a:rPr>
              <a:t>decision-making strategy eliminates alternatives that do not meet a particular criterion. A compensatory decision-making strategy weighs the positive and negative attributes of the considered alternatives and allows for positive attributes to compensate for the negative ones</a:t>
            </a:r>
          </a:p>
        </p:txBody>
      </p:sp>
      <p:sp>
        <p:nvSpPr>
          <p:cNvPr id="7" name="TextBox 6"/>
          <p:cNvSpPr txBox="1"/>
          <p:nvPr/>
        </p:nvSpPr>
        <p:spPr>
          <a:xfrm>
            <a:off x="1041991" y="1603978"/>
            <a:ext cx="4947683" cy="4401205"/>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In the compensatory model, the consumer arrives at a choice by considering all of the attributes of a product or service (or benefits from a product or service) and by mentally trading off the alternative's perceived weaknesses on one or more attributes with its perceived strengths on other attributes.</a:t>
            </a:r>
          </a:p>
        </p:txBody>
      </p:sp>
    </p:spTree>
    <p:extLst>
      <p:ext uri="{BB962C8B-B14F-4D97-AF65-F5344CB8AC3E}">
        <p14:creationId xmlns:p14="http://schemas.microsoft.com/office/powerpoint/2010/main" val="3815450241"/>
      </p:ext>
    </p:extLst>
  </p:cSld>
  <p:clrMapOvr>
    <a:masterClrMapping/>
  </p:clrMapOvr>
  <mc:AlternateContent xmlns:mc="http://schemas.openxmlformats.org/markup-compatibility/2006" xmlns:p14="http://schemas.microsoft.com/office/powerpoint/2010/main">
    <mc:Choice Requires="p14">
      <p:transition spd="slow" p14:dur="2000" advTm="110670"/>
    </mc:Choice>
    <mc:Fallback xmlns="">
      <p:transition spd="slow" advTm="11067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30B9CB71-7B48-42F2-929A-AF758B7E3E50}" type="slidenum">
              <a:rPr lang="en-GB" altLang="en-US" sz="1400"/>
              <a:pPr eaLnBrk="1" hangingPunct="1"/>
              <a:t>12</a:t>
            </a:fld>
            <a:endParaRPr lang="en-GB" altLang="en-US" sz="1400"/>
          </a:p>
        </p:txBody>
      </p:sp>
      <p:sp>
        <p:nvSpPr>
          <p:cNvPr id="8195" name="Rectangle 2"/>
          <p:cNvSpPr>
            <a:spLocks noGrp="1" noChangeArrowheads="1"/>
          </p:cNvSpPr>
          <p:nvPr>
            <p:ph type="title"/>
          </p:nvPr>
        </p:nvSpPr>
        <p:spPr>
          <a:ln>
            <a:miter lim="800000"/>
            <a:headEnd/>
            <a:tailEnd/>
          </a:ln>
        </p:spPr>
        <p:txBody>
          <a:bodyPr>
            <a:noAutofit/>
          </a:bodyPr>
          <a:lstStyle/>
          <a:p>
            <a:pPr algn="ctr" eaLnBrk="1" hangingPunct="1">
              <a:defRPr/>
            </a:pP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Recognition heuristic</a:t>
            </a:r>
            <a:b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GB"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172" name="Rectangle 3"/>
          <p:cNvSpPr>
            <a:spLocks noGrp="1" noChangeArrowheads="1"/>
          </p:cNvSpPr>
          <p:nvPr>
            <p:ph type="body" idx="1"/>
          </p:nvPr>
        </p:nvSpPr>
        <p:spPr>
          <a:xfrm>
            <a:off x="838201" y="1825625"/>
            <a:ext cx="4211782" cy="4351338"/>
          </a:xfrm>
        </p:spPr>
        <p:txBody>
          <a:bodyPr>
            <a:normAutofit lnSpcReduction="10000"/>
          </a:bodyPr>
          <a:lstStyle/>
          <a:p>
            <a:pPr eaLnBrk="1" hangingPunct="1"/>
            <a:r>
              <a:rPr lang="en-US" altLang="en-US" dirty="0" smtClean="0">
                <a:latin typeface="Times New Roman" panose="02020603050405020304" pitchFamily="18" charset="0"/>
                <a:cs typeface="Times New Roman" panose="02020603050405020304" pitchFamily="18" charset="0"/>
              </a:rPr>
              <a:t>Used where people have to choose between two options. </a:t>
            </a:r>
          </a:p>
          <a:p>
            <a:pPr eaLnBrk="1" hangingPunct="1"/>
            <a:r>
              <a:rPr lang="en-US" altLang="en-US" dirty="0" smtClean="0">
                <a:latin typeface="Times New Roman" panose="02020603050405020304" pitchFamily="18" charset="0"/>
                <a:cs typeface="Times New Roman" panose="02020603050405020304" pitchFamily="18" charset="0"/>
              </a:rPr>
              <a:t>If one is recognized and the other is not, the recognized option is chosen</a:t>
            </a:r>
            <a:r>
              <a:rPr lang="en-GB" altLang="en-US" dirty="0" smtClean="0">
                <a:latin typeface="Times New Roman" panose="02020603050405020304" pitchFamily="18" charset="0"/>
                <a:cs typeface="Times New Roman" panose="02020603050405020304" pitchFamily="18" charset="0"/>
              </a:rPr>
              <a:t> </a:t>
            </a:r>
          </a:p>
          <a:p>
            <a:pPr eaLnBrk="1" hangingPunct="1"/>
            <a:r>
              <a:rPr lang="en-US" altLang="en-US" dirty="0" smtClean="0">
                <a:latin typeface="Times New Roman" panose="02020603050405020304" pitchFamily="18" charset="0"/>
                <a:cs typeface="Times New Roman" panose="02020603050405020304" pitchFamily="18" charset="0"/>
              </a:rPr>
              <a:t>Works well in environments where quality is associated with ease of recognition</a:t>
            </a:r>
            <a:r>
              <a:rPr lang="en-GB" altLang="en-US" dirty="0" smtClean="0">
                <a:latin typeface="Times New Roman" panose="02020603050405020304" pitchFamily="18" charset="0"/>
                <a:cs typeface="Times New Roman" panose="02020603050405020304" pitchFamily="18" charset="0"/>
              </a:rPr>
              <a:t> </a:t>
            </a:r>
          </a:p>
        </p:txBody>
      </p:sp>
      <p:pic>
        <p:nvPicPr>
          <p:cNvPr id="3" name="Picture 2"/>
          <p:cNvPicPr>
            <a:picLocks noChangeAspect="1"/>
          </p:cNvPicPr>
          <p:nvPr/>
        </p:nvPicPr>
        <p:blipFill>
          <a:blip r:embed="rId2"/>
          <a:stretch>
            <a:fillRect/>
          </a:stretch>
        </p:blipFill>
        <p:spPr>
          <a:xfrm>
            <a:off x="5361826" y="2196860"/>
            <a:ext cx="6636091" cy="4661140"/>
          </a:xfrm>
          <a:prstGeom prst="rect">
            <a:avLst/>
          </a:prstGeom>
        </p:spPr>
      </p:pic>
    </p:spTree>
    <p:extLst>
      <p:ext uri="{BB962C8B-B14F-4D97-AF65-F5344CB8AC3E}">
        <p14:creationId xmlns:p14="http://schemas.microsoft.com/office/powerpoint/2010/main" val="3374739299"/>
      </p:ext>
    </p:extLst>
  </p:cSld>
  <p:clrMapOvr>
    <a:masterClrMapping/>
  </p:clrMapOvr>
  <mc:AlternateContent xmlns:mc="http://schemas.openxmlformats.org/markup-compatibility/2006" xmlns:p14="http://schemas.microsoft.com/office/powerpoint/2010/main">
    <mc:Choice Requires="p14">
      <p:transition spd="slow" p14:dur="2000" advTm="122561"/>
    </mc:Choice>
    <mc:Fallback xmlns="">
      <p:transition spd="slow" advTm="12256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C6A4E76-94A9-45E4-A928-F734D23E13A1}" type="slidenum">
              <a:rPr lang="en-GB" altLang="en-US" sz="1400"/>
              <a:pPr eaLnBrk="1" hangingPunct="1"/>
              <a:t>13</a:t>
            </a:fld>
            <a:endParaRPr lang="en-GB" altLang="en-US" sz="1400"/>
          </a:p>
        </p:txBody>
      </p:sp>
      <p:sp>
        <p:nvSpPr>
          <p:cNvPr id="9219" name="Rectangle 2"/>
          <p:cNvSpPr>
            <a:spLocks noGrp="1" noChangeArrowheads="1"/>
          </p:cNvSpPr>
          <p:nvPr>
            <p:ph type="title"/>
          </p:nvPr>
        </p:nvSpPr>
        <p:spPr>
          <a:ln>
            <a:miter lim="800000"/>
            <a:headEnd/>
            <a:tailEnd/>
          </a:ln>
        </p:spPr>
        <p:txBody>
          <a:bodyPr/>
          <a:lstStyle/>
          <a:p>
            <a:pPr algn="ctr" eaLnBrk="1" hangingPunct="1">
              <a:defRPr/>
            </a:pP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Minimalist strategy</a:t>
            </a:r>
            <a:endParaRPr lang="en-GB"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9220" name="Rectangle 3"/>
          <p:cNvSpPr>
            <a:spLocks noGrp="1" noChangeArrowheads="1"/>
          </p:cNvSpPr>
          <p:nvPr>
            <p:ph type="body" idx="1"/>
          </p:nvPr>
        </p:nvSpPr>
        <p:spPr>
          <a:xfrm>
            <a:off x="387927" y="1479262"/>
            <a:ext cx="7557655" cy="4351338"/>
          </a:xfrm>
        </p:spPr>
        <p:txBody>
          <a:bodyPr>
            <a:noAutofit/>
          </a:bodyPr>
          <a:lstStyle/>
          <a:p>
            <a:pPr eaLnBrk="1" hangingPunct="1">
              <a:lnSpc>
                <a:spcPct val="150000"/>
              </a:lnSpc>
              <a:defRPr/>
            </a:pPr>
            <a:r>
              <a:rPr lang="en-US" sz="2600" dirty="0">
                <a:latin typeface="Times New Roman" panose="02020603050405020304" pitchFamily="18" charset="0"/>
                <a:cs typeface="Times New Roman" panose="02020603050405020304" pitchFamily="18" charset="0"/>
              </a:rPr>
              <a:t>First apply  recognition heuristic,</a:t>
            </a:r>
          </a:p>
          <a:p>
            <a:pPr eaLnBrk="1" hangingPunct="1">
              <a:lnSpc>
                <a:spcPct val="150000"/>
              </a:lnSpc>
              <a:defRPr/>
            </a:pPr>
            <a:r>
              <a:rPr lang="en-US" sz="2600" dirty="0">
                <a:latin typeface="Times New Roman" panose="02020603050405020304" pitchFamily="18" charset="0"/>
                <a:cs typeface="Times New Roman" panose="02020603050405020304" pitchFamily="18" charset="0"/>
              </a:rPr>
              <a:t>If </a:t>
            </a:r>
            <a:r>
              <a:rPr lang="en-US" sz="2600" i="1" dirty="0">
                <a:latin typeface="Times New Roman" panose="02020603050405020304" pitchFamily="18" charset="0"/>
                <a:cs typeface="Times New Roman" panose="02020603050405020304" pitchFamily="18" charset="0"/>
              </a:rPr>
              <a:t>neither</a:t>
            </a:r>
            <a:r>
              <a:rPr lang="en-US" sz="2600" dirty="0">
                <a:latin typeface="Times New Roman" panose="02020603050405020304" pitchFamily="18" charset="0"/>
                <a:cs typeface="Times New Roman" panose="02020603050405020304" pitchFamily="18" charset="0"/>
              </a:rPr>
              <a:t> option is recognized, simply guess which is the best option. </a:t>
            </a:r>
          </a:p>
          <a:p>
            <a:pPr eaLnBrk="1" hangingPunct="1">
              <a:lnSpc>
                <a:spcPct val="150000"/>
              </a:lnSpc>
              <a:defRPr/>
            </a:pPr>
            <a:r>
              <a:rPr lang="en-US" sz="2600" dirty="0">
                <a:latin typeface="Times New Roman" panose="02020603050405020304" pitchFamily="18" charset="0"/>
                <a:cs typeface="Times New Roman" panose="02020603050405020304" pitchFamily="18" charset="0"/>
              </a:rPr>
              <a:t>If </a:t>
            </a:r>
            <a:r>
              <a:rPr lang="en-US" sz="2600" i="1" dirty="0">
                <a:latin typeface="Times New Roman" panose="02020603050405020304" pitchFamily="18" charset="0"/>
                <a:cs typeface="Times New Roman" panose="02020603050405020304" pitchFamily="18" charset="0"/>
              </a:rPr>
              <a:t>both </a:t>
            </a:r>
            <a:r>
              <a:rPr lang="en-US" sz="2600" dirty="0">
                <a:latin typeface="Times New Roman" panose="02020603050405020304" pitchFamily="18" charset="0"/>
                <a:cs typeface="Times New Roman" panose="02020603050405020304" pitchFamily="18" charset="0"/>
              </a:rPr>
              <a:t>options are recognized, pick at random one of the attributes of the two options</a:t>
            </a:r>
            <a:r>
              <a:rPr lang="en-GB" sz="2600" dirty="0">
                <a:latin typeface="Times New Roman" panose="02020603050405020304" pitchFamily="18" charset="0"/>
                <a:cs typeface="Times New Roman" panose="02020603050405020304" pitchFamily="18" charset="0"/>
              </a:rPr>
              <a:t> and choose best performer on this attribute</a:t>
            </a:r>
          </a:p>
          <a:p>
            <a:pPr eaLnBrk="1" hangingPunct="1">
              <a:lnSpc>
                <a:spcPct val="150000"/>
              </a:lnSpc>
              <a:defRPr/>
            </a:pPr>
            <a:r>
              <a:rPr lang="en-GB" sz="2600" dirty="0">
                <a:latin typeface="Times New Roman" panose="02020603050405020304" pitchFamily="18" charset="0"/>
                <a:cs typeface="Times New Roman" panose="02020603050405020304" pitchFamily="18" charset="0"/>
              </a:rPr>
              <a:t>If both perform equally well on this attribute, pick a 2</a:t>
            </a:r>
            <a:r>
              <a:rPr lang="en-GB" sz="2600" baseline="30000" dirty="0">
                <a:latin typeface="Times New Roman" panose="02020603050405020304" pitchFamily="18" charset="0"/>
                <a:cs typeface="Times New Roman" panose="02020603050405020304" pitchFamily="18" charset="0"/>
              </a:rPr>
              <a:t>nd</a:t>
            </a:r>
            <a:r>
              <a:rPr lang="en-GB" sz="2600" dirty="0">
                <a:latin typeface="Times New Roman" panose="02020603050405020304" pitchFamily="18" charset="0"/>
                <a:cs typeface="Times New Roman" panose="02020603050405020304" pitchFamily="18" charset="0"/>
              </a:rPr>
              <a:t> attribute at random, and so on..</a:t>
            </a:r>
          </a:p>
        </p:txBody>
      </p:sp>
      <p:pic>
        <p:nvPicPr>
          <p:cNvPr id="2" name="Picture 1"/>
          <p:cNvPicPr>
            <a:picLocks noChangeAspect="1"/>
          </p:cNvPicPr>
          <p:nvPr/>
        </p:nvPicPr>
        <p:blipFill>
          <a:blip r:embed="rId2"/>
          <a:stretch>
            <a:fillRect/>
          </a:stretch>
        </p:blipFill>
        <p:spPr>
          <a:xfrm>
            <a:off x="8093361" y="3654931"/>
            <a:ext cx="3925455" cy="2944091"/>
          </a:xfrm>
          <a:prstGeom prst="rect">
            <a:avLst/>
          </a:prstGeom>
        </p:spPr>
      </p:pic>
    </p:spTree>
    <p:extLst>
      <p:ext uri="{BB962C8B-B14F-4D97-AF65-F5344CB8AC3E}">
        <p14:creationId xmlns:p14="http://schemas.microsoft.com/office/powerpoint/2010/main" val="731235509"/>
      </p:ext>
    </p:extLst>
  </p:cSld>
  <p:clrMapOvr>
    <a:masterClrMapping/>
  </p:clrMapOvr>
  <mc:AlternateContent xmlns:mc="http://schemas.openxmlformats.org/markup-compatibility/2006" xmlns:p14="http://schemas.microsoft.com/office/powerpoint/2010/main">
    <mc:Choice Requires="p14">
      <p:transition spd="slow" p14:dur="2000" advTm="87004"/>
    </mc:Choice>
    <mc:Fallback xmlns="">
      <p:transition spd="slow" advTm="8700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33C5BFFC-57D9-4DF4-AB97-B481782C3637}" type="slidenum">
              <a:rPr lang="en-GB" altLang="en-US" sz="1400"/>
              <a:pPr eaLnBrk="1" hangingPunct="1"/>
              <a:t>14</a:t>
            </a:fld>
            <a:endParaRPr lang="en-GB" altLang="en-US" sz="1400"/>
          </a:p>
        </p:txBody>
      </p:sp>
      <p:sp>
        <p:nvSpPr>
          <p:cNvPr id="10243" name="Rectangle 2"/>
          <p:cNvSpPr>
            <a:spLocks noGrp="1" noChangeArrowheads="1"/>
          </p:cNvSpPr>
          <p:nvPr>
            <p:ph type="title"/>
          </p:nvPr>
        </p:nvSpPr>
        <p:spPr>
          <a:ln>
            <a:miter lim="800000"/>
            <a:headEnd/>
            <a:tailEnd/>
          </a:ln>
        </p:spPr>
        <p:txBody>
          <a:bodyPr>
            <a:normAutofit fontScale="90000"/>
          </a:bodyPr>
          <a:lstStyle/>
          <a:p>
            <a:pPr eaLnBrk="1" hangingPunct="1">
              <a:defRPr/>
            </a:pP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Take the last</a:t>
            </a:r>
            <a:b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GB"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244" name="Rectangle 3"/>
          <p:cNvSpPr>
            <a:spLocks noGrp="1" noChangeArrowheads="1"/>
          </p:cNvSpPr>
          <p:nvPr>
            <p:ph type="body" idx="1"/>
          </p:nvPr>
        </p:nvSpPr>
        <p:spPr>
          <a:xfrm>
            <a:off x="360218" y="1527752"/>
            <a:ext cx="5292437" cy="4351338"/>
          </a:xfrm>
        </p:spPr>
        <p:txBody>
          <a:bodyPr>
            <a:normAutofit fontScale="92500"/>
          </a:bodyPr>
          <a:lstStyle/>
          <a:p>
            <a:pPr algn="just" eaLnBrk="1" hangingPunct="1">
              <a:defRPr/>
            </a:pPr>
            <a:r>
              <a:rPr lang="en-US" dirty="0">
                <a:latin typeface="Times New Roman" panose="02020603050405020304" pitchFamily="18" charset="0"/>
                <a:cs typeface="Times New Roman" panose="02020603050405020304" pitchFamily="18" charset="0"/>
              </a:rPr>
              <a:t>Same as minimalist heuristic except that people use attribute that enabled them to choose last time when they had a similar choice</a:t>
            </a:r>
          </a:p>
          <a:p>
            <a:pPr algn="just" eaLnBrk="1" hangingPunct="1">
              <a:defRPr/>
            </a:pPr>
            <a:r>
              <a:rPr lang="en-US" dirty="0">
                <a:latin typeface="Times New Roman" panose="02020603050405020304" pitchFamily="18" charset="0"/>
                <a:cs typeface="Times New Roman" panose="02020603050405020304" pitchFamily="18" charset="0"/>
              </a:rPr>
              <a:t>If both options are equally good on this attribute, choose the attribute that worked the time before, and so on.</a:t>
            </a:r>
          </a:p>
          <a:p>
            <a:pPr algn="just" eaLnBrk="1" hangingPunct="1">
              <a:defRPr/>
            </a:pPr>
            <a:r>
              <a:rPr lang="en-US" dirty="0">
                <a:latin typeface="Times New Roman" panose="02020603050405020304" pitchFamily="18" charset="0"/>
                <a:cs typeface="Times New Roman" panose="02020603050405020304" pitchFamily="18" charset="0"/>
              </a:rPr>
              <a:t>If none of the previously used attributes works, a random attribute will be tried.</a:t>
            </a:r>
          </a:p>
          <a:p>
            <a:pPr algn="just" eaLnBrk="1" hangingPunct="1">
              <a:defRPr/>
            </a:pPr>
            <a:endParaRPr lang="en-GB"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5724814" y="124691"/>
            <a:ext cx="6467186" cy="6733309"/>
          </a:xfrm>
          <a:prstGeom prst="rect">
            <a:avLst/>
          </a:prstGeom>
        </p:spPr>
      </p:pic>
    </p:spTree>
    <p:extLst>
      <p:ext uri="{BB962C8B-B14F-4D97-AF65-F5344CB8AC3E}">
        <p14:creationId xmlns:p14="http://schemas.microsoft.com/office/powerpoint/2010/main" val="226126754"/>
      </p:ext>
    </p:extLst>
  </p:cSld>
  <p:clrMapOvr>
    <a:masterClrMapping/>
  </p:clrMapOvr>
  <mc:AlternateContent xmlns:mc="http://schemas.openxmlformats.org/markup-compatibility/2006" xmlns:p14="http://schemas.microsoft.com/office/powerpoint/2010/main">
    <mc:Choice Requires="p14">
      <p:transition spd="slow" p14:dur="2000" advTm="44376"/>
    </mc:Choice>
    <mc:Fallback xmlns="">
      <p:transition spd="slow" advTm="4437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025DCC5C-A347-40D7-8551-A7AED0B54F38}" type="slidenum">
              <a:rPr lang="en-GB" altLang="en-US" sz="1400"/>
              <a:pPr eaLnBrk="1" hangingPunct="1"/>
              <a:t>15</a:t>
            </a:fld>
            <a:endParaRPr lang="en-GB" altLang="en-US" sz="1400"/>
          </a:p>
        </p:txBody>
      </p:sp>
      <p:sp>
        <p:nvSpPr>
          <p:cNvPr id="11267" name="Rectangle 2"/>
          <p:cNvSpPr>
            <a:spLocks noGrp="1" noChangeArrowheads="1"/>
          </p:cNvSpPr>
          <p:nvPr>
            <p:ph type="title"/>
          </p:nvPr>
        </p:nvSpPr>
        <p:spPr>
          <a:ln>
            <a:miter lim="800000"/>
            <a:headEnd/>
            <a:tailEnd/>
          </a:ln>
        </p:spPr>
        <p:txBody>
          <a:bodyPr>
            <a:normAutofit fontScale="90000"/>
          </a:bodyPr>
          <a:lstStyle/>
          <a:p>
            <a:pPr algn="ctr" eaLnBrk="1" hangingPunct="1">
              <a:defRPr/>
            </a:pP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Lexicographic strategy</a:t>
            </a:r>
            <a:b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GB"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244" name="Rectangle 3"/>
          <p:cNvSpPr>
            <a:spLocks noGrp="1" noChangeArrowheads="1"/>
          </p:cNvSpPr>
          <p:nvPr>
            <p:ph type="body" idx="1"/>
          </p:nvPr>
        </p:nvSpPr>
        <p:spPr>
          <a:xfrm>
            <a:off x="838200" y="1451552"/>
            <a:ext cx="10515600" cy="4351338"/>
          </a:xfrm>
        </p:spPr>
        <p:txBody>
          <a:bodyPr/>
          <a:lstStyle/>
          <a:p>
            <a:pPr algn="just" eaLnBrk="1" hangingPunct="1"/>
            <a:r>
              <a:rPr lang="en-US" altLang="en-US" dirty="0">
                <a:latin typeface="Times New Roman" panose="02020603050405020304" pitchFamily="18" charset="0"/>
                <a:cs typeface="Times New Roman" panose="02020603050405020304" pitchFamily="18" charset="0"/>
              </a:rPr>
              <a:t>Used where attributes can be ranked in order of importance. </a:t>
            </a:r>
          </a:p>
          <a:p>
            <a:pPr algn="just" eaLnBrk="1" hangingPunct="1"/>
            <a:r>
              <a:rPr lang="en-US" altLang="en-US" dirty="0">
                <a:latin typeface="Times New Roman" panose="02020603050405020304" pitchFamily="18" charset="0"/>
                <a:cs typeface="Times New Roman" panose="02020603050405020304" pitchFamily="18" charset="0"/>
              </a:rPr>
              <a:t>Involves identifying most important attribute and selecting  option which is best on that attribute</a:t>
            </a:r>
            <a:r>
              <a:rPr lang="en-GB" altLang="en-US" dirty="0">
                <a:latin typeface="Times New Roman" panose="02020603050405020304" pitchFamily="18" charset="0"/>
                <a:cs typeface="Times New Roman" panose="02020603050405020304" pitchFamily="18" charset="0"/>
              </a:rPr>
              <a:t>  (e.g. choose cheapest option)</a:t>
            </a:r>
          </a:p>
          <a:p>
            <a:pPr algn="just" eaLnBrk="1" hangingPunct="1"/>
            <a:r>
              <a:rPr lang="en-US" altLang="en-US" dirty="0">
                <a:latin typeface="Times New Roman" panose="02020603050405020304" pitchFamily="18" charset="0"/>
                <a:cs typeface="Times New Roman" panose="02020603050405020304" pitchFamily="18" charset="0"/>
              </a:rPr>
              <a:t>In there’s a ‘tie’ on the most important attribute, choose the option which performs best on the 2</a:t>
            </a:r>
            <a:r>
              <a:rPr lang="en-US" altLang="en-US" baseline="30000" dirty="0">
                <a:latin typeface="Times New Roman" panose="02020603050405020304" pitchFamily="18" charset="0"/>
                <a:cs typeface="Times New Roman" panose="02020603050405020304" pitchFamily="18" charset="0"/>
              </a:rPr>
              <a:t>nd</a:t>
            </a:r>
            <a:r>
              <a:rPr lang="en-US" altLang="en-US" dirty="0">
                <a:latin typeface="Times New Roman" panose="02020603050405020304" pitchFamily="18" charset="0"/>
                <a:cs typeface="Times New Roman" panose="02020603050405020304" pitchFamily="18" charset="0"/>
              </a:rPr>
              <a:t>  most important attribute, and so on. </a:t>
            </a:r>
            <a:endParaRPr lang="en-GB" altLang="en-US"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6742292" y="3821473"/>
            <a:ext cx="5248817" cy="2900002"/>
          </a:xfrm>
          <a:prstGeom prst="rect">
            <a:avLst/>
          </a:prstGeom>
        </p:spPr>
      </p:pic>
      <p:pic>
        <p:nvPicPr>
          <p:cNvPr id="4" name="Picture 3"/>
          <p:cNvPicPr>
            <a:picLocks noChangeAspect="1"/>
          </p:cNvPicPr>
          <p:nvPr/>
        </p:nvPicPr>
        <p:blipFill>
          <a:blip r:embed="rId3"/>
          <a:stretch>
            <a:fillRect/>
          </a:stretch>
        </p:blipFill>
        <p:spPr>
          <a:xfrm>
            <a:off x="774006" y="3821473"/>
            <a:ext cx="4534133" cy="2844946"/>
          </a:xfrm>
          <a:prstGeom prst="rect">
            <a:avLst/>
          </a:prstGeom>
        </p:spPr>
      </p:pic>
    </p:spTree>
    <p:extLst>
      <p:ext uri="{BB962C8B-B14F-4D97-AF65-F5344CB8AC3E}">
        <p14:creationId xmlns:p14="http://schemas.microsoft.com/office/powerpoint/2010/main" val="3614664064"/>
      </p:ext>
    </p:extLst>
  </p:cSld>
  <p:clrMapOvr>
    <a:masterClrMapping/>
  </p:clrMapOvr>
  <mc:AlternateContent xmlns:mc="http://schemas.openxmlformats.org/markup-compatibility/2006" xmlns:p14="http://schemas.microsoft.com/office/powerpoint/2010/main">
    <mc:Choice Requires="p14">
      <p:transition spd="slow" p14:dur="2000" advTm="29453"/>
    </mc:Choice>
    <mc:Fallback xmlns="">
      <p:transition spd="slow" advTm="2945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69AB13AA-5B74-41A4-8DAF-5137B65CA207}" type="slidenum">
              <a:rPr lang="en-GB" altLang="en-US" sz="1400"/>
              <a:pPr eaLnBrk="1" hangingPunct="1"/>
              <a:t>16</a:t>
            </a:fld>
            <a:endParaRPr lang="en-GB" altLang="en-US" sz="1400"/>
          </a:p>
        </p:txBody>
      </p:sp>
      <p:sp>
        <p:nvSpPr>
          <p:cNvPr id="13315" name="Rectangle 2"/>
          <p:cNvSpPr>
            <a:spLocks noGrp="1" noChangeArrowheads="1"/>
          </p:cNvSpPr>
          <p:nvPr>
            <p:ph type="title"/>
          </p:nvPr>
        </p:nvSpPr>
        <p:spPr/>
        <p:txBody>
          <a:bodyPr/>
          <a:lstStyle/>
          <a:p>
            <a:pPr algn="l" eaLnBrk="1" hangingPunct="1">
              <a:defRPr/>
            </a:pPr>
            <a:r>
              <a:rPr lang="en-GB" sz="3600">
                <a:solidFill>
                  <a:schemeClr val="accent1">
                    <a:lumMod val="50000"/>
                  </a:schemeClr>
                </a:solidFill>
              </a:rPr>
              <a:t>Example</a:t>
            </a:r>
            <a:r>
              <a:rPr lang="en-GB" smtClean="0">
                <a:solidFill>
                  <a:schemeClr val="accent1">
                    <a:lumMod val="50000"/>
                  </a:schemeClr>
                </a:solidFill>
              </a:rPr>
              <a:t>…</a:t>
            </a:r>
          </a:p>
        </p:txBody>
      </p:sp>
      <p:sp>
        <p:nvSpPr>
          <p:cNvPr id="13316" name="Rectangle 3"/>
          <p:cNvSpPr>
            <a:spLocks noGrp="1" noChangeArrowheads="1"/>
          </p:cNvSpPr>
          <p:nvPr>
            <p:ph type="body" idx="1"/>
          </p:nvPr>
        </p:nvSpPr>
        <p:spPr>
          <a:xfrm>
            <a:off x="782782" y="1642486"/>
            <a:ext cx="10515600" cy="4351338"/>
          </a:xfrm>
        </p:spPr>
        <p:txBody>
          <a:bodyPr/>
          <a:lstStyle/>
          <a:p>
            <a:pPr eaLnBrk="1" hangingPunct="1">
              <a:lnSpc>
                <a:spcPct val="90000"/>
              </a:lnSpc>
              <a:buFontTx/>
              <a:buNone/>
              <a:defRPr/>
            </a:pPr>
            <a:r>
              <a:rPr lang="en-US" dirty="0" smtClean="0">
                <a:latin typeface="Times New Roman" panose="02020603050405020304" pitchFamily="18" charset="0"/>
                <a:cs typeface="Times New Roman" panose="02020603050405020304" pitchFamily="18" charset="0"/>
              </a:rPr>
              <a:t>  ‘If the price difference between brands is less than 50 cents choose the higher quality product, otherwise choose the cheaper brand.’ </a:t>
            </a:r>
          </a:p>
          <a:p>
            <a:pPr eaLnBrk="1" hangingPunct="1">
              <a:lnSpc>
                <a:spcPct val="90000"/>
              </a:lnSpc>
              <a:buFontTx/>
              <a:buNone/>
              <a:defRPr/>
            </a:pPr>
            <a:r>
              <a:rPr lang="en-US" i="1" dirty="0" smtClean="0">
                <a:latin typeface="Times New Roman" panose="02020603050405020304" pitchFamily="18" charset="0"/>
                <a:cs typeface="Times New Roman" panose="02020603050405020304" pitchFamily="18" charset="0"/>
              </a:rPr>
              <a:t>		</a:t>
            </a:r>
            <a:r>
              <a:rPr lang="en-US" i="1" dirty="0" smtClean="0">
                <a:solidFill>
                  <a:schemeClr val="accent1">
                    <a:lumMod val="50000"/>
                  </a:schemeClr>
                </a:solidFill>
                <a:latin typeface="Times New Roman" panose="02020603050405020304" pitchFamily="18" charset="0"/>
                <a:cs typeface="Times New Roman" panose="02020603050405020304" pitchFamily="18" charset="0"/>
              </a:rPr>
              <a:t>Brand	Price		Quality</a:t>
            </a:r>
          </a:p>
          <a:p>
            <a:pPr eaLnBrk="1" hangingPunct="1">
              <a:lnSpc>
                <a:spcPct val="90000"/>
              </a:lnSpc>
              <a:buFontTx/>
              <a:buNone/>
              <a:defRPr/>
            </a:pPr>
            <a:r>
              <a:rPr lang="en-US" i="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A		$3.00	Low</a:t>
            </a:r>
          </a:p>
          <a:p>
            <a:pPr eaLnBrk="1" hangingPunct="1">
              <a:lnSpc>
                <a:spcPct val="90000"/>
              </a:lnSpc>
              <a:buFontTx/>
              <a:buNone/>
              <a:defRPr/>
            </a:pPr>
            <a:r>
              <a:rPr lang="en-US" dirty="0" smtClean="0">
                <a:latin typeface="Times New Roman" panose="02020603050405020304" pitchFamily="18" charset="0"/>
                <a:cs typeface="Times New Roman" panose="02020603050405020304" pitchFamily="18" charset="0"/>
              </a:rPr>
              <a:t>		B		$3.60	High</a:t>
            </a:r>
          </a:p>
          <a:p>
            <a:pPr eaLnBrk="1" hangingPunct="1">
              <a:lnSpc>
                <a:spcPct val="90000"/>
              </a:lnSpc>
              <a:buFontTx/>
              <a:buNone/>
              <a:defRPr/>
            </a:pPr>
            <a:r>
              <a:rPr lang="en-US" dirty="0" smtClean="0">
                <a:latin typeface="Times New Roman" panose="02020603050405020304" pitchFamily="18" charset="0"/>
                <a:cs typeface="Times New Roman" panose="02020603050405020304" pitchFamily="18" charset="0"/>
              </a:rPr>
              <a:t>		C		$3.40	Medium</a:t>
            </a:r>
            <a:r>
              <a:rPr lang="en-GB" dirty="0" smtClean="0">
                <a:latin typeface="Times New Roman" panose="02020603050405020304" pitchFamily="18" charset="0"/>
                <a:cs typeface="Times New Roman" panose="02020603050405020304" pitchFamily="18" charset="0"/>
              </a:rPr>
              <a:t> </a:t>
            </a:r>
          </a:p>
        </p:txBody>
      </p:sp>
      <p:sp>
        <p:nvSpPr>
          <p:cNvPr id="6" name="Rectangle 3"/>
          <p:cNvSpPr txBox="1">
            <a:spLocks noChangeArrowheads="1"/>
          </p:cNvSpPr>
          <p:nvPr/>
        </p:nvSpPr>
        <p:spPr>
          <a:xfrm>
            <a:off x="8243455" y="4343400"/>
            <a:ext cx="3622964" cy="149629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defRPr/>
            </a:pPr>
            <a:r>
              <a:rPr lang="en-GB"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is preferred to B</a:t>
            </a:r>
          </a:p>
          <a:p>
            <a:pPr algn="ctr">
              <a:buFontTx/>
              <a:buNone/>
              <a:defRPr/>
            </a:pPr>
            <a:r>
              <a:rPr lang="en-GB"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 is preferred to C</a:t>
            </a:r>
            <a:endParaRPr lang="en-GB" sz="2400" b="1" dirty="0" smtClean="0">
              <a:solidFill>
                <a:schemeClr val="accent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buFontTx/>
              <a:buNone/>
              <a:defRPr/>
            </a:pPr>
            <a:r>
              <a:rPr lang="en-GB" sz="2400" b="1" dirty="0" smtClean="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But:</a:t>
            </a:r>
            <a:endParaRPr lang="en-GB"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buFontTx/>
              <a:buNone/>
              <a:defRPr/>
            </a:pPr>
            <a:r>
              <a:rPr lang="en-GB"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 is preferred to A</a:t>
            </a:r>
          </a:p>
          <a:p>
            <a:pPr>
              <a:defRPr/>
            </a:pP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398883"/>
      </p:ext>
    </p:extLst>
  </p:cSld>
  <p:clrMapOvr>
    <a:masterClrMapping/>
  </p:clrMapOvr>
  <mc:AlternateContent xmlns:mc="http://schemas.openxmlformats.org/markup-compatibility/2006" xmlns:p14="http://schemas.microsoft.com/office/powerpoint/2010/main">
    <mc:Choice Requires="p14">
      <p:transition spd="slow" p14:dur="2000" advTm="79716"/>
    </mc:Choice>
    <mc:Fallback xmlns="">
      <p:transition spd="slow" advTm="7971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F2B54F1-13D6-48CE-9641-81A0B640E31F}" type="slidenum">
              <a:rPr lang="en-GB" altLang="en-US" sz="1400"/>
              <a:pPr eaLnBrk="1" hangingPunct="1"/>
              <a:t>17</a:t>
            </a:fld>
            <a:endParaRPr lang="en-GB" altLang="en-US" sz="1400"/>
          </a:p>
        </p:txBody>
      </p:sp>
      <p:sp>
        <p:nvSpPr>
          <p:cNvPr id="15363" name="Rectangle 2"/>
          <p:cNvSpPr>
            <a:spLocks noGrp="1" noChangeArrowheads="1"/>
          </p:cNvSpPr>
          <p:nvPr>
            <p:ph type="title"/>
          </p:nvPr>
        </p:nvSpPr>
        <p:spPr>
          <a:ln>
            <a:miter lim="800000"/>
            <a:headEnd/>
            <a:tailEnd/>
          </a:ln>
        </p:spPr>
        <p:txBody>
          <a:bodyPr/>
          <a:lstStyle/>
          <a:p>
            <a:pPr algn="ctr" eaLnBrk="1" hangingPunct="1">
              <a:defRPr/>
            </a:pP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Elimination by aspects (EBA)</a:t>
            </a:r>
            <a:endParaRPr lang="en-GB"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340" name="Rectangle 3"/>
          <p:cNvSpPr>
            <a:spLocks noGrp="1" noChangeArrowheads="1"/>
          </p:cNvSpPr>
          <p:nvPr>
            <p:ph type="body" idx="1"/>
          </p:nvPr>
        </p:nvSpPr>
        <p:spPr>
          <a:xfrm>
            <a:off x="561109" y="1512166"/>
            <a:ext cx="5902036" cy="5209309"/>
          </a:xfrm>
        </p:spPr>
        <p:txBody>
          <a:bodyPr>
            <a:normAutofit lnSpcReduction="10000"/>
          </a:bodyPr>
          <a:lstStyle/>
          <a:p>
            <a:pPr algn="just" eaLnBrk="1" hangingPunct="1"/>
            <a:r>
              <a:rPr lang="en-US" altLang="en-US" sz="2400" dirty="0" smtClean="0">
                <a:latin typeface="Times New Roman" panose="02020603050405020304" pitchFamily="18" charset="0"/>
                <a:cs typeface="Times New Roman" panose="02020603050405020304" pitchFamily="18" charset="0"/>
              </a:rPr>
              <a:t>The most important attribute is identified and a performance cut-off point is established. </a:t>
            </a:r>
          </a:p>
          <a:p>
            <a:pPr algn="just" eaLnBrk="1" hangingPunct="1"/>
            <a:r>
              <a:rPr lang="en-US" altLang="en-US" sz="2400" dirty="0" smtClean="0">
                <a:latin typeface="Times New Roman" panose="02020603050405020304" pitchFamily="18" charset="0"/>
                <a:cs typeface="Times New Roman" panose="02020603050405020304" pitchFamily="18" charset="0"/>
              </a:rPr>
              <a:t>Any alternative falling below this point is eliminated. </a:t>
            </a:r>
          </a:p>
          <a:p>
            <a:pPr algn="just">
              <a:lnSpc>
                <a:spcPct val="150000"/>
              </a:lnSpc>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“Elimination by aspects” (</a:t>
            </a:r>
            <a:r>
              <a:rPr lang="en-US" sz="2400" dirty="0" err="1">
                <a:latin typeface="Times New Roman" panose="02020603050405020304" pitchFamily="18" charset="0"/>
                <a:cs typeface="Times New Roman" panose="02020603050405020304" pitchFamily="18" charset="0"/>
              </a:rPr>
              <a:t>eba</a:t>
            </a:r>
            <a:r>
              <a:rPr lang="en-US" sz="2400" dirty="0">
                <a:latin typeface="Times New Roman" panose="02020603050405020304" pitchFamily="18" charset="0"/>
                <a:cs typeface="Times New Roman" panose="02020603050405020304" pitchFamily="18" charset="0"/>
              </a:rPr>
              <a:t>) heuristic is used to choose among a given set of products during a sequential process: at each stage, consumers eliminate the products which do not possess a particular attribute, until only one good remains.</a:t>
            </a:r>
            <a:r>
              <a:rPr lang="en-US" altLang="en-US" sz="2400" dirty="0" smtClean="0">
                <a:latin typeface="Times New Roman" panose="02020603050405020304" pitchFamily="18" charset="0"/>
                <a:cs typeface="Times New Roman" panose="02020603050405020304" pitchFamily="18" charset="0"/>
              </a:rPr>
              <a:t> </a:t>
            </a:r>
            <a:endParaRPr lang="en-GB" altLang="en-US" sz="2400" dirty="0" smtClean="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7173189" y="1818986"/>
            <a:ext cx="4537364" cy="4537364"/>
          </a:xfrm>
          <a:prstGeom prst="rect">
            <a:avLst/>
          </a:prstGeom>
        </p:spPr>
      </p:pic>
    </p:spTree>
    <p:extLst>
      <p:ext uri="{BB962C8B-B14F-4D97-AF65-F5344CB8AC3E}">
        <p14:creationId xmlns:p14="http://schemas.microsoft.com/office/powerpoint/2010/main" val="3777649377"/>
      </p:ext>
    </p:extLst>
  </p:cSld>
  <p:clrMapOvr>
    <a:masterClrMapping/>
  </p:clrMapOvr>
  <mc:AlternateContent xmlns:mc="http://schemas.openxmlformats.org/markup-compatibility/2006" xmlns:p14="http://schemas.microsoft.com/office/powerpoint/2010/main">
    <mc:Choice Requires="p14">
      <p:transition spd="slow" p14:dur="2000" advTm="49329"/>
    </mc:Choice>
    <mc:Fallback xmlns="">
      <p:transition spd="slow" advTm="4932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7444CB25-8E0F-49CC-A957-9088BC8A3EF5}" type="slidenum">
              <a:rPr lang="en-GB" altLang="en-US" sz="1400"/>
              <a:pPr eaLnBrk="1" hangingPunct="1"/>
              <a:t>18</a:t>
            </a:fld>
            <a:endParaRPr lang="en-GB" altLang="en-US" sz="1400"/>
          </a:p>
        </p:txBody>
      </p:sp>
      <p:sp>
        <p:nvSpPr>
          <p:cNvPr id="16387" name="Text Box 2"/>
          <p:cNvSpPr txBox="1">
            <a:spLocks noChangeArrowheads="1"/>
          </p:cNvSpPr>
          <p:nvPr/>
        </p:nvSpPr>
        <p:spPr bwMode="auto">
          <a:xfrm>
            <a:off x="1586345" y="533401"/>
            <a:ext cx="7938655" cy="22383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defRPr/>
            </a:pPr>
            <a:r>
              <a:rPr lang="en-GB" sz="2800" dirty="0">
                <a:solidFill>
                  <a:schemeClr val="accent1">
                    <a:lumMod val="50000"/>
                  </a:schemeClr>
                </a:solidFill>
                <a:cs typeface="Times New Roman" pitchFamily="18" charset="0"/>
              </a:rPr>
              <a:t>Example: Choosing a computer system</a:t>
            </a:r>
            <a:r>
              <a:rPr lang="en-GB" sz="2800" u="sng" dirty="0">
                <a:solidFill>
                  <a:schemeClr val="accent1">
                    <a:lumMod val="50000"/>
                  </a:schemeClr>
                </a:solidFill>
                <a:cs typeface="Times New Roman" pitchFamily="18" charset="0"/>
              </a:rPr>
              <a:t/>
            </a:r>
            <a:br>
              <a:rPr lang="en-GB" sz="2800" u="sng" dirty="0">
                <a:solidFill>
                  <a:schemeClr val="accent1">
                    <a:lumMod val="50000"/>
                  </a:schemeClr>
                </a:solidFill>
                <a:cs typeface="Times New Roman" pitchFamily="18" charset="0"/>
              </a:rPr>
            </a:br>
            <a:r>
              <a:rPr lang="en-GB" sz="2800" dirty="0">
                <a:cs typeface="Times New Roman" pitchFamily="18" charset="0"/>
              </a:rPr>
              <a:t>Aspect 1: 	£45m  price limit </a:t>
            </a:r>
          </a:p>
          <a:p>
            <a:pPr eaLnBrk="1" hangingPunct="1">
              <a:spcBef>
                <a:spcPct val="50000"/>
              </a:spcBef>
              <a:defRPr/>
            </a:pPr>
            <a:r>
              <a:rPr lang="en-GB" sz="2800" dirty="0">
                <a:cs typeface="Times New Roman" pitchFamily="18" charset="0"/>
              </a:rPr>
              <a:t>Aspect 2: 	Delivery time &lt; 40 months </a:t>
            </a:r>
          </a:p>
          <a:p>
            <a:pPr eaLnBrk="1" hangingPunct="1">
              <a:spcBef>
                <a:spcPct val="50000"/>
              </a:spcBef>
              <a:defRPr/>
            </a:pPr>
            <a:r>
              <a:rPr lang="en-GB" sz="2800" dirty="0">
                <a:cs typeface="Times New Roman" pitchFamily="18" charset="0"/>
              </a:rPr>
              <a:t>Aspect 3: 	Must have training course provided</a:t>
            </a:r>
            <a:endParaRPr lang="en-GB" sz="2800" dirty="0">
              <a:latin typeface="Verdana" pitchFamily="34" charset="0"/>
              <a:cs typeface="Times New Roman"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584274090"/>
              </p:ext>
            </p:extLst>
          </p:nvPr>
        </p:nvGraphicFramePr>
        <p:xfrm>
          <a:off x="1087578" y="2971800"/>
          <a:ext cx="10009912" cy="3304308"/>
        </p:xfrm>
        <a:graphic>
          <a:graphicData uri="http://schemas.openxmlformats.org/drawingml/2006/table">
            <a:tbl>
              <a:tblPr firstRow="1" bandRow="1">
                <a:tableStyleId>{69CF1AB2-1976-4502-BF36-3FF5EA218861}</a:tableStyleId>
              </a:tblPr>
              <a:tblGrid>
                <a:gridCol w="2502478">
                  <a:extLst>
                    <a:ext uri="{9D8B030D-6E8A-4147-A177-3AD203B41FA5}">
                      <a16:colId xmlns:a16="http://schemas.microsoft.com/office/drawing/2014/main" val="20000"/>
                    </a:ext>
                  </a:extLst>
                </a:gridCol>
                <a:gridCol w="2502478">
                  <a:extLst>
                    <a:ext uri="{9D8B030D-6E8A-4147-A177-3AD203B41FA5}">
                      <a16:colId xmlns:a16="http://schemas.microsoft.com/office/drawing/2014/main" val="20001"/>
                    </a:ext>
                  </a:extLst>
                </a:gridCol>
                <a:gridCol w="2502478">
                  <a:extLst>
                    <a:ext uri="{9D8B030D-6E8A-4147-A177-3AD203B41FA5}">
                      <a16:colId xmlns:a16="http://schemas.microsoft.com/office/drawing/2014/main" val="20002"/>
                    </a:ext>
                  </a:extLst>
                </a:gridCol>
                <a:gridCol w="2502478">
                  <a:extLst>
                    <a:ext uri="{9D8B030D-6E8A-4147-A177-3AD203B41FA5}">
                      <a16:colId xmlns:a16="http://schemas.microsoft.com/office/drawing/2014/main" val="20003"/>
                    </a:ext>
                  </a:extLst>
                </a:gridCol>
              </a:tblGrid>
              <a:tr h="472044">
                <a:tc>
                  <a:txBody>
                    <a:bodyPr/>
                    <a:lstStyle/>
                    <a:p>
                      <a:r>
                        <a:rPr lang="en-GB" dirty="0" smtClean="0"/>
                        <a:t>System</a:t>
                      </a:r>
                      <a:endParaRPr lang="en-GB" dirty="0"/>
                    </a:p>
                  </a:txBody>
                  <a:tcPr/>
                </a:tc>
                <a:tc>
                  <a:txBody>
                    <a:bodyPr/>
                    <a:lstStyle/>
                    <a:p>
                      <a:r>
                        <a:rPr lang="en-GB" dirty="0" smtClean="0"/>
                        <a:t>Price (£m)</a:t>
                      </a:r>
                      <a:endParaRPr lang="en-GB" dirty="0"/>
                    </a:p>
                  </a:txBody>
                  <a:tcPr/>
                </a:tc>
                <a:tc>
                  <a:txBody>
                    <a:bodyPr/>
                    <a:lstStyle/>
                    <a:p>
                      <a:r>
                        <a:rPr lang="en-GB" dirty="0" smtClean="0"/>
                        <a:t>Del time (</a:t>
                      </a:r>
                      <a:r>
                        <a:rPr lang="en-GB" dirty="0" err="1" smtClean="0"/>
                        <a:t>mths</a:t>
                      </a:r>
                      <a:r>
                        <a:rPr lang="en-GB" dirty="0" smtClean="0"/>
                        <a:t>)</a:t>
                      </a:r>
                      <a:endParaRPr lang="en-GB" dirty="0"/>
                    </a:p>
                  </a:txBody>
                  <a:tcPr/>
                </a:tc>
                <a:tc>
                  <a:txBody>
                    <a:bodyPr/>
                    <a:lstStyle/>
                    <a:p>
                      <a:r>
                        <a:rPr lang="en-GB" dirty="0" smtClean="0"/>
                        <a:t>Course?</a:t>
                      </a:r>
                      <a:endParaRPr lang="en-GB" dirty="0"/>
                    </a:p>
                  </a:txBody>
                  <a:tcPr/>
                </a:tc>
                <a:extLst>
                  <a:ext uri="{0D108BD9-81ED-4DB2-BD59-A6C34878D82A}">
                    <a16:rowId xmlns:a16="http://schemas.microsoft.com/office/drawing/2014/main" val="10000"/>
                  </a:ext>
                </a:extLst>
              </a:tr>
              <a:tr h="472044">
                <a:tc>
                  <a:txBody>
                    <a:bodyPr/>
                    <a:lstStyle/>
                    <a:p>
                      <a:pPr algn="ctr"/>
                      <a:r>
                        <a:rPr lang="en-GB" dirty="0" smtClean="0"/>
                        <a:t>A</a:t>
                      </a:r>
                      <a:endParaRPr lang="en-GB" dirty="0"/>
                    </a:p>
                  </a:txBody>
                  <a:tcPr/>
                </a:tc>
                <a:tc>
                  <a:txBody>
                    <a:bodyPr/>
                    <a:lstStyle/>
                    <a:p>
                      <a:pPr algn="ctr"/>
                      <a:r>
                        <a:rPr lang="en-GB" dirty="0" smtClean="0"/>
                        <a:t>60</a:t>
                      </a:r>
                      <a:endParaRPr lang="en-GB" dirty="0"/>
                    </a:p>
                  </a:txBody>
                  <a:tcPr/>
                </a:tc>
                <a:tc>
                  <a:txBody>
                    <a:bodyPr/>
                    <a:lstStyle/>
                    <a:p>
                      <a:pPr algn="ctr"/>
                      <a:r>
                        <a:rPr lang="en-GB" dirty="0" smtClean="0"/>
                        <a:t>55</a:t>
                      </a:r>
                      <a:endParaRPr lang="en-GB" dirty="0"/>
                    </a:p>
                  </a:txBody>
                  <a:tcPr/>
                </a:tc>
                <a:tc>
                  <a:txBody>
                    <a:bodyPr/>
                    <a:lstStyle/>
                    <a:p>
                      <a:pPr algn="ctr"/>
                      <a:r>
                        <a:rPr lang="en-GB" dirty="0" smtClean="0"/>
                        <a:t>No</a:t>
                      </a:r>
                      <a:endParaRPr lang="en-GB" dirty="0"/>
                    </a:p>
                  </a:txBody>
                  <a:tcPr/>
                </a:tc>
                <a:extLst>
                  <a:ext uri="{0D108BD9-81ED-4DB2-BD59-A6C34878D82A}">
                    <a16:rowId xmlns:a16="http://schemas.microsoft.com/office/drawing/2014/main" val="10001"/>
                  </a:ext>
                </a:extLst>
              </a:tr>
              <a:tr h="472044">
                <a:tc>
                  <a:txBody>
                    <a:bodyPr/>
                    <a:lstStyle/>
                    <a:p>
                      <a:pPr algn="ctr"/>
                      <a:r>
                        <a:rPr lang="en-GB" dirty="0" smtClean="0"/>
                        <a:t>B</a:t>
                      </a:r>
                      <a:endParaRPr lang="en-GB" dirty="0"/>
                    </a:p>
                  </a:txBody>
                  <a:tcPr/>
                </a:tc>
                <a:tc>
                  <a:txBody>
                    <a:bodyPr/>
                    <a:lstStyle/>
                    <a:p>
                      <a:pPr algn="ctr"/>
                      <a:r>
                        <a:rPr lang="en-GB" dirty="0" smtClean="0"/>
                        <a:t>32</a:t>
                      </a:r>
                      <a:endParaRPr lang="en-GB" dirty="0"/>
                    </a:p>
                  </a:txBody>
                  <a:tcPr/>
                </a:tc>
                <a:tc>
                  <a:txBody>
                    <a:bodyPr/>
                    <a:lstStyle/>
                    <a:p>
                      <a:pPr algn="ctr"/>
                      <a:r>
                        <a:rPr lang="en-GB" dirty="0" smtClean="0"/>
                        <a:t>35</a:t>
                      </a:r>
                      <a:endParaRPr lang="en-GB" dirty="0"/>
                    </a:p>
                  </a:txBody>
                  <a:tcPr/>
                </a:tc>
                <a:tc>
                  <a:txBody>
                    <a:bodyPr/>
                    <a:lstStyle/>
                    <a:p>
                      <a:pPr algn="ctr"/>
                      <a:r>
                        <a:rPr lang="en-GB" dirty="0" smtClean="0"/>
                        <a:t>No</a:t>
                      </a:r>
                      <a:endParaRPr lang="en-GB" dirty="0"/>
                    </a:p>
                  </a:txBody>
                  <a:tcPr/>
                </a:tc>
                <a:extLst>
                  <a:ext uri="{0D108BD9-81ED-4DB2-BD59-A6C34878D82A}">
                    <a16:rowId xmlns:a16="http://schemas.microsoft.com/office/drawing/2014/main" val="10002"/>
                  </a:ext>
                </a:extLst>
              </a:tr>
              <a:tr h="472044">
                <a:tc>
                  <a:txBody>
                    <a:bodyPr/>
                    <a:lstStyle/>
                    <a:p>
                      <a:pPr algn="ctr"/>
                      <a:r>
                        <a:rPr lang="en-GB" dirty="0" smtClean="0"/>
                        <a:t>C</a:t>
                      </a:r>
                      <a:endParaRPr lang="en-GB" dirty="0"/>
                    </a:p>
                  </a:txBody>
                  <a:tcPr/>
                </a:tc>
                <a:tc>
                  <a:txBody>
                    <a:bodyPr/>
                    <a:lstStyle/>
                    <a:p>
                      <a:pPr algn="ctr"/>
                      <a:r>
                        <a:rPr lang="en-GB" dirty="0" smtClean="0"/>
                        <a:t>44</a:t>
                      </a:r>
                      <a:endParaRPr lang="en-GB" dirty="0"/>
                    </a:p>
                  </a:txBody>
                  <a:tcPr/>
                </a:tc>
                <a:tc>
                  <a:txBody>
                    <a:bodyPr/>
                    <a:lstStyle/>
                    <a:p>
                      <a:pPr algn="ctr"/>
                      <a:r>
                        <a:rPr lang="en-GB" dirty="0" smtClean="0"/>
                        <a:t>59</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3"/>
                  </a:ext>
                </a:extLst>
              </a:tr>
              <a:tr h="472044">
                <a:tc>
                  <a:txBody>
                    <a:bodyPr/>
                    <a:lstStyle/>
                    <a:p>
                      <a:pPr algn="ctr"/>
                      <a:r>
                        <a:rPr lang="en-GB" dirty="0" smtClean="0"/>
                        <a:t>D</a:t>
                      </a:r>
                      <a:endParaRPr lang="en-GB" dirty="0"/>
                    </a:p>
                  </a:txBody>
                  <a:tcPr/>
                </a:tc>
                <a:tc>
                  <a:txBody>
                    <a:bodyPr/>
                    <a:lstStyle/>
                    <a:p>
                      <a:pPr algn="ctr"/>
                      <a:r>
                        <a:rPr lang="en-GB" dirty="0" smtClean="0"/>
                        <a:t>70</a:t>
                      </a:r>
                      <a:endParaRPr lang="en-GB" dirty="0"/>
                    </a:p>
                  </a:txBody>
                  <a:tcPr/>
                </a:tc>
                <a:tc>
                  <a:txBody>
                    <a:bodyPr/>
                    <a:lstStyle/>
                    <a:p>
                      <a:pPr algn="ctr"/>
                      <a:r>
                        <a:rPr lang="en-GB" dirty="0" smtClean="0"/>
                        <a:t>68</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4"/>
                  </a:ext>
                </a:extLst>
              </a:tr>
              <a:tr h="472044">
                <a:tc>
                  <a:txBody>
                    <a:bodyPr/>
                    <a:lstStyle/>
                    <a:p>
                      <a:pPr algn="ctr"/>
                      <a:r>
                        <a:rPr lang="en-GB" dirty="0" smtClean="0"/>
                        <a:t>E</a:t>
                      </a:r>
                      <a:endParaRPr lang="en-GB" dirty="0"/>
                    </a:p>
                  </a:txBody>
                  <a:tcPr/>
                </a:tc>
                <a:tc>
                  <a:txBody>
                    <a:bodyPr/>
                    <a:lstStyle/>
                    <a:p>
                      <a:pPr algn="ctr"/>
                      <a:r>
                        <a:rPr lang="en-GB" dirty="0" smtClean="0"/>
                        <a:t>25</a:t>
                      </a:r>
                      <a:endParaRPr lang="en-GB" dirty="0"/>
                    </a:p>
                  </a:txBody>
                  <a:tcPr/>
                </a:tc>
                <a:tc>
                  <a:txBody>
                    <a:bodyPr/>
                    <a:lstStyle/>
                    <a:p>
                      <a:pPr algn="ctr"/>
                      <a:r>
                        <a:rPr lang="en-GB" dirty="0" smtClean="0"/>
                        <a:t>67</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5"/>
                  </a:ext>
                </a:extLst>
              </a:tr>
              <a:tr h="472044">
                <a:tc>
                  <a:txBody>
                    <a:bodyPr/>
                    <a:lstStyle/>
                    <a:p>
                      <a:pPr algn="ctr"/>
                      <a:r>
                        <a:rPr lang="en-GB" dirty="0" smtClean="0"/>
                        <a:t>F</a:t>
                      </a:r>
                      <a:endParaRPr lang="en-GB" dirty="0"/>
                    </a:p>
                  </a:txBody>
                  <a:tcPr/>
                </a:tc>
                <a:tc>
                  <a:txBody>
                    <a:bodyPr/>
                    <a:lstStyle/>
                    <a:p>
                      <a:pPr algn="ctr"/>
                      <a:r>
                        <a:rPr lang="en-GB" dirty="0" smtClean="0"/>
                        <a:t>44</a:t>
                      </a:r>
                      <a:endParaRPr lang="en-GB" dirty="0"/>
                    </a:p>
                  </a:txBody>
                  <a:tcPr/>
                </a:tc>
                <a:tc>
                  <a:txBody>
                    <a:bodyPr/>
                    <a:lstStyle/>
                    <a:p>
                      <a:pPr algn="ctr"/>
                      <a:r>
                        <a:rPr lang="en-GB" dirty="0" smtClean="0"/>
                        <a:t>38</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252052155"/>
      </p:ext>
    </p:extLst>
  </p:cSld>
  <p:clrMapOvr>
    <a:masterClrMapping/>
  </p:clrMapOvr>
  <mc:AlternateContent xmlns:mc="http://schemas.openxmlformats.org/markup-compatibility/2006" xmlns:p14="http://schemas.microsoft.com/office/powerpoint/2010/main">
    <mc:Choice Requires="p14">
      <p:transition spd="slow" p14:dur="2000" advTm="39330"/>
    </mc:Choice>
    <mc:Fallback xmlns="">
      <p:transition spd="slow" advTm="3933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A2D20E9B-858E-4CF4-979E-9FDC2F1797A3}" type="slidenum">
              <a:rPr lang="en-GB" altLang="en-US" sz="1400"/>
              <a:pPr eaLnBrk="1" hangingPunct="1"/>
              <a:t>19</a:t>
            </a:fld>
            <a:endParaRPr lang="en-GB" altLang="en-US" sz="1400"/>
          </a:p>
        </p:txBody>
      </p:sp>
      <p:sp>
        <p:nvSpPr>
          <p:cNvPr id="17411" name="Text Box 2"/>
          <p:cNvSpPr txBox="1">
            <a:spLocks noChangeArrowheads="1"/>
          </p:cNvSpPr>
          <p:nvPr/>
        </p:nvSpPr>
        <p:spPr bwMode="auto">
          <a:xfrm>
            <a:off x="1399309" y="476251"/>
            <a:ext cx="8125691" cy="22383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defRPr/>
            </a:pPr>
            <a:r>
              <a:rPr lang="en-GB" sz="2800" dirty="0">
                <a:solidFill>
                  <a:schemeClr val="accent1">
                    <a:lumMod val="50000"/>
                  </a:schemeClr>
                </a:solidFill>
                <a:cs typeface="Times New Roman" pitchFamily="18" charset="0"/>
              </a:rPr>
              <a:t>Example: Choosing a computer system</a:t>
            </a:r>
            <a:br>
              <a:rPr lang="en-GB" sz="2800" dirty="0">
                <a:solidFill>
                  <a:schemeClr val="accent1">
                    <a:lumMod val="50000"/>
                  </a:schemeClr>
                </a:solidFill>
                <a:cs typeface="Times New Roman" pitchFamily="18" charset="0"/>
              </a:rPr>
            </a:br>
            <a:r>
              <a:rPr lang="en-GB" sz="2800" dirty="0">
                <a:cs typeface="Times New Roman" pitchFamily="18" charset="0"/>
              </a:rPr>
              <a:t>Aspect 1: 	£45m  price limit </a:t>
            </a:r>
          </a:p>
          <a:p>
            <a:pPr eaLnBrk="1" hangingPunct="1">
              <a:spcBef>
                <a:spcPct val="50000"/>
              </a:spcBef>
              <a:defRPr/>
            </a:pPr>
            <a:r>
              <a:rPr lang="en-GB" sz="2800" dirty="0">
                <a:cs typeface="Times New Roman" pitchFamily="18" charset="0"/>
              </a:rPr>
              <a:t>Aspect 2: 	Delivery time &lt; 40 months </a:t>
            </a:r>
          </a:p>
          <a:p>
            <a:pPr eaLnBrk="1" hangingPunct="1">
              <a:spcBef>
                <a:spcPct val="50000"/>
              </a:spcBef>
              <a:defRPr/>
            </a:pPr>
            <a:r>
              <a:rPr lang="en-GB" sz="2800" dirty="0">
                <a:cs typeface="Times New Roman" pitchFamily="18" charset="0"/>
              </a:rPr>
              <a:t>Aspect 3: 	Must have training course provided</a:t>
            </a:r>
            <a:endParaRPr lang="en-GB" sz="2800" dirty="0">
              <a:latin typeface="Verdana" pitchFamily="34" charset="0"/>
              <a:cs typeface="Times New Roman" pitchFamily="18" charset="0"/>
            </a:endParaRPr>
          </a:p>
        </p:txBody>
      </p:sp>
      <p:graphicFrame>
        <p:nvGraphicFramePr>
          <p:cNvPr id="7" name="Table 6"/>
          <p:cNvGraphicFramePr>
            <a:graphicFrameLocks noGrp="1"/>
          </p:cNvGraphicFramePr>
          <p:nvPr>
            <p:extLst>
              <p:ext uri="{D42A27DB-BD31-4B8C-83A1-F6EECF244321}">
                <p14:modId xmlns:p14="http://schemas.microsoft.com/office/powerpoint/2010/main" val="264107448"/>
              </p:ext>
            </p:extLst>
          </p:nvPr>
        </p:nvGraphicFramePr>
        <p:xfrm>
          <a:off x="1087580" y="2971799"/>
          <a:ext cx="9996056" cy="3290455"/>
        </p:xfrm>
        <a:graphic>
          <a:graphicData uri="http://schemas.openxmlformats.org/drawingml/2006/table">
            <a:tbl>
              <a:tblPr firstRow="1" bandRow="1">
                <a:tableStyleId>{69CF1AB2-1976-4502-BF36-3FF5EA218861}</a:tableStyleId>
              </a:tblPr>
              <a:tblGrid>
                <a:gridCol w="2499014">
                  <a:extLst>
                    <a:ext uri="{9D8B030D-6E8A-4147-A177-3AD203B41FA5}">
                      <a16:colId xmlns:a16="http://schemas.microsoft.com/office/drawing/2014/main" val="20000"/>
                    </a:ext>
                  </a:extLst>
                </a:gridCol>
                <a:gridCol w="2499014">
                  <a:extLst>
                    <a:ext uri="{9D8B030D-6E8A-4147-A177-3AD203B41FA5}">
                      <a16:colId xmlns:a16="http://schemas.microsoft.com/office/drawing/2014/main" val="20001"/>
                    </a:ext>
                  </a:extLst>
                </a:gridCol>
                <a:gridCol w="2499014">
                  <a:extLst>
                    <a:ext uri="{9D8B030D-6E8A-4147-A177-3AD203B41FA5}">
                      <a16:colId xmlns:a16="http://schemas.microsoft.com/office/drawing/2014/main" val="20002"/>
                    </a:ext>
                  </a:extLst>
                </a:gridCol>
                <a:gridCol w="2499014">
                  <a:extLst>
                    <a:ext uri="{9D8B030D-6E8A-4147-A177-3AD203B41FA5}">
                      <a16:colId xmlns:a16="http://schemas.microsoft.com/office/drawing/2014/main" val="20003"/>
                    </a:ext>
                  </a:extLst>
                </a:gridCol>
              </a:tblGrid>
              <a:tr h="470065">
                <a:tc>
                  <a:txBody>
                    <a:bodyPr/>
                    <a:lstStyle/>
                    <a:p>
                      <a:r>
                        <a:rPr lang="en-GB" dirty="0" smtClean="0"/>
                        <a:t>System</a:t>
                      </a:r>
                      <a:endParaRPr lang="en-GB" dirty="0"/>
                    </a:p>
                  </a:txBody>
                  <a:tcPr/>
                </a:tc>
                <a:tc>
                  <a:txBody>
                    <a:bodyPr/>
                    <a:lstStyle/>
                    <a:p>
                      <a:r>
                        <a:rPr lang="en-GB" dirty="0" smtClean="0"/>
                        <a:t>Price (£m)</a:t>
                      </a:r>
                      <a:endParaRPr lang="en-GB" dirty="0"/>
                    </a:p>
                  </a:txBody>
                  <a:tcPr/>
                </a:tc>
                <a:tc>
                  <a:txBody>
                    <a:bodyPr/>
                    <a:lstStyle/>
                    <a:p>
                      <a:r>
                        <a:rPr lang="en-GB" dirty="0" smtClean="0"/>
                        <a:t>Del time (</a:t>
                      </a:r>
                      <a:r>
                        <a:rPr lang="en-GB" dirty="0" err="1" smtClean="0"/>
                        <a:t>mths</a:t>
                      </a:r>
                      <a:r>
                        <a:rPr lang="en-GB" dirty="0" smtClean="0"/>
                        <a:t>)</a:t>
                      </a:r>
                      <a:endParaRPr lang="en-GB" dirty="0"/>
                    </a:p>
                  </a:txBody>
                  <a:tcPr/>
                </a:tc>
                <a:tc>
                  <a:txBody>
                    <a:bodyPr/>
                    <a:lstStyle/>
                    <a:p>
                      <a:r>
                        <a:rPr lang="en-GB" dirty="0" smtClean="0"/>
                        <a:t>Course?</a:t>
                      </a:r>
                      <a:endParaRPr lang="en-GB" dirty="0"/>
                    </a:p>
                  </a:txBody>
                  <a:tcPr/>
                </a:tc>
                <a:extLst>
                  <a:ext uri="{0D108BD9-81ED-4DB2-BD59-A6C34878D82A}">
                    <a16:rowId xmlns:a16="http://schemas.microsoft.com/office/drawing/2014/main" val="10000"/>
                  </a:ext>
                </a:extLst>
              </a:tr>
              <a:tr h="470065">
                <a:tc>
                  <a:txBody>
                    <a:bodyPr/>
                    <a:lstStyle/>
                    <a:p>
                      <a:pPr algn="ctr"/>
                      <a:r>
                        <a:rPr lang="en-GB" dirty="0" smtClean="0"/>
                        <a:t>A</a:t>
                      </a:r>
                      <a:endParaRPr lang="en-GB" dirty="0"/>
                    </a:p>
                  </a:txBody>
                  <a:tcPr/>
                </a:tc>
                <a:tc>
                  <a:txBody>
                    <a:bodyPr/>
                    <a:lstStyle/>
                    <a:p>
                      <a:pPr algn="ctr"/>
                      <a:r>
                        <a:rPr lang="en-GB" dirty="0" smtClean="0"/>
                        <a:t>60</a:t>
                      </a:r>
                      <a:endParaRPr lang="en-GB" dirty="0"/>
                    </a:p>
                  </a:txBody>
                  <a:tcPr/>
                </a:tc>
                <a:tc>
                  <a:txBody>
                    <a:bodyPr/>
                    <a:lstStyle/>
                    <a:p>
                      <a:pPr algn="ctr"/>
                      <a:r>
                        <a:rPr lang="en-GB" dirty="0" smtClean="0"/>
                        <a:t>55</a:t>
                      </a:r>
                      <a:endParaRPr lang="en-GB" dirty="0"/>
                    </a:p>
                  </a:txBody>
                  <a:tcPr/>
                </a:tc>
                <a:tc>
                  <a:txBody>
                    <a:bodyPr/>
                    <a:lstStyle/>
                    <a:p>
                      <a:pPr algn="ctr"/>
                      <a:r>
                        <a:rPr lang="en-GB" dirty="0" smtClean="0"/>
                        <a:t>No</a:t>
                      </a:r>
                      <a:endParaRPr lang="en-GB" dirty="0"/>
                    </a:p>
                  </a:txBody>
                  <a:tcPr/>
                </a:tc>
                <a:extLst>
                  <a:ext uri="{0D108BD9-81ED-4DB2-BD59-A6C34878D82A}">
                    <a16:rowId xmlns:a16="http://schemas.microsoft.com/office/drawing/2014/main" val="10001"/>
                  </a:ext>
                </a:extLst>
              </a:tr>
              <a:tr h="470065">
                <a:tc>
                  <a:txBody>
                    <a:bodyPr/>
                    <a:lstStyle/>
                    <a:p>
                      <a:pPr algn="ctr"/>
                      <a:r>
                        <a:rPr lang="en-GB" dirty="0" smtClean="0"/>
                        <a:t>B</a:t>
                      </a:r>
                      <a:endParaRPr lang="en-GB" dirty="0"/>
                    </a:p>
                  </a:txBody>
                  <a:tcPr/>
                </a:tc>
                <a:tc>
                  <a:txBody>
                    <a:bodyPr/>
                    <a:lstStyle/>
                    <a:p>
                      <a:pPr algn="ctr"/>
                      <a:r>
                        <a:rPr lang="en-GB" dirty="0" smtClean="0"/>
                        <a:t>32</a:t>
                      </a:r>
                      <a:endParaRPr lang="en-GB" dirty="0"/>
                    </a:p>
                  </a:txBody>
                  <a:tcPr/>
                </a:tc>
                <a:tc>
                  <a:txBody>
                    <a:bodyPr/>
                    <a:lstStyle/>
                    <a:p>
                      <a:pPr algn="ctr"/>
                      <a:r>
                        <a:rPr lang="en-GB" dirty="0" smtClean="0"/>
                        <a:t>35</a:t>
                      </a:r>
                      <a:endParaRPr lang="en-GB" dirty="0"/>
                    </a:p>
                  </a:txBody>
                  <a:tcPr/>
                </a:tc>
                <a:tc>
                  <a:txBody>
                    <a:bodyPr/>
                    <a:lstStyle/>
                    <a:p>
                      <a:pPr algn="ctr"/>
                      <a:r>
                        <a:rPr lang="en-GB" dirty="0" smtClean="0"/>
                        <a:t>No</a:t>
                      </a:r>
                      <a:endParaRPr lang="en-GB" dirty="0"/>
                    </a:p>
                  </a:txBody>
                  <a:tcPr/>
                </a:tc>
                <a:extLst>
                  <a:ext uri="{0D108BD9-81ED-4DB2-BD59-A6C34878D82A}">
                    <a16:rowId xmlns:a16="http://schemas.microsoft.com/office/drawing/2014/main" val="10002"/>
                  </a:ext>
                </a:extLst>
              </a:tr>
              <a:tr h="470065">
                <a:tc>
                  <a:txBody>
                    <a:bodyPr/>
                    <a:lstStyle/>
                    <a:p>
                      <a:pPr algn="ctr"/>
                      <a:r>
                        <a:rPr lang="en-GB" dirty="0" smtClean="0"/>
                        <a:t>C</a:t>
                      </a:r>
                      <a:endParaRPr lang="en-GB" dirty="0"/>
                    </a:p>
                  </a:txBody>
                  <a:tcPr/>
                </a:tc>
                <a:tc>
                  <a:txBody>
                    <a:bodyPr/>
                    <a:lstStyle/>
                    <a:p>
                      <a:pPr algn="ctr"/>
                      <a:r>
                        <a:rPr lang="en-GB" dirty="0" smtClean="0"/>
                        <a:t>44</a:t>
                      </a:r>
                      <a:endParaRPr lang="en-GB" dirty="0"/>
                    </a:p>
                  </a:txBody>
                  <a:tcPr/>
                </a:tc>
                <a:tc>
                  <a:txBody>
                    <a:bodyPr/>
                    <a:lstStyle/>
                    <a:p>
                      <a:pPr algn="ctr"/>
                      <a:r>
                        <a:rPr lang="en-GB" dirty="0" smtClean="0"/>
                        <a:t>59</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3"/>
                  </a:ext>
                </a:extLst>
              </a:tr>
              <a:tr h="470065">
                <a:tc>
                  <a:txBody>
                    <a:bodyPr/>
                    <a:lstStyle/>
                    <a:p>
                      <a:pPr algn="ctr"/>
                      <a:r>
                        <a:rPr lang="en-GB" dirty="0" smtClean="0"/>
                        <a:t>D</a:t>
                      </a:r>
                      <a:endParaRPr lang="en-GB" dirty="0"/>
                    </a:p>
                  </a:txBody>
                  <a:tcPr/>
                </a:tc>
                <a:tc>
                  <a:txBody>
                    <a:bodyPr/>
                    <a:lstStyle/>
                    <a:p>
                      <a:pPr algn="ctr"/>
                      <a:r>
                        <a:rPr lang="en-GB" dirty="0" smtClean="0"/>
                        <a:t>70</a:t>
                      </a:r>
                      <a:endParaRPr lang="en-GB" dirty="0"/>
                    </a:p>
                  </a:txBody>
                  <a:tcPr/>
                </a:tc>
                <a:tc>
                  <a:txBody>
                    <a:bodyPr/>
                    <a:lstStyle/>
                    <a:p>
                      <a:pPr algn="ctr"/>
                      <a:r>
                        <a:rPr lang="en-GB" dirty="0" smtClean="0"/>
                        <a:t>68</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4"/>
                  </a:ext>
                </a:extLst>
              </a:tr>
              <a:tr h="470065">
                <a:tc>
                  <a:txBody>
                    <a:bodyPr/>
                    <a:lstStyle/>
                    <a:p>
                      <a:pPr algn="ctr"/>
                      <a:r>
                        <a:rPr lang="en-GB" dirty="0" smtClean="0"/>
                        <a:t>E</a:t>
                      </a:r>
                      <a:endParaRPr lang="en-GB" dirty="0"/>
                    </a:p>
                  </a:txBody>
                  <a:tcPr/>
                </a:tc>
                <a:tc>
                  <a:txBody>
                    <a:bodyPr/>
                    <a:lstStyle/>
                    <a:p>
                      <a:pPr algn="ctr"/>
                      <a:r>
                        <a:rPr lang="en-GB" dirty="0" smtClean="0"/>
                        <a:t>25</a:t>
                      </a:r>
                      <a:endParaRPr lang="en-GB" dirty="0"/>
                    </a:p>
                  </a:txBody>
                  <a:tcPr/>
                </a:tc>
                <a:tc>
                  <a:txBody>
                    <a:bodyPr/>
                    <a:lstStyle/>
                    <a:p>
                      <a:pPr algn="ctr"/>
                      <a:r>
                        <a:rPr lang="en-GB" dirty="0" smtClean="0"/>
                        <a:t>67</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5"/>
                  </a:ext>
                </a:extLst>
              </a:tr>
              <a:tr h="470065">
                <a:tc>
                  <a:txBody>
                    <a:bodyPr/>
                    <a:lstStyle/>
                    <a:p>
                      <a:pPr algn="ctr"/>
                      <a:r>
                        <a:rPr lang="en-GB" dirty="0" smtClean="0"/>
                        <a:t>F</a:t>
                      </a:r>
                      <a:endParaRPr lang="en-GB" dirty="0"/>
                    </a:p>
                  </a:txBody>
                  <a:tcPr/>
                </a:tc>
                <a:tc>
                  <a:txBody>
                    <a:bodyPr/>
                    <a:lstStyle/>
                    <a:p>
                      <a:pPr algn="ctr"/>
                      <a:r>
                        <a:rPr lang="en-GB" dirty="0" smtClean="0"/>
                        <a:t>44</a:t>
                      </a:r>
                      <a:endParaRPr lang="en-GB" dirty="0"/>
                    </a:p>
                  </a:txBody>
                  <a:tcPr/>
                </a:tc>
                <a:tc>
                  <a:txBody>
                    <a:bodyPr/>
                    <a:lstStyle/>
                    <a:p>
                      <a:pPr algn="ctr"/>
                      <a:r>
                        <a:rPr lang="en-GB" dirty="0" smtClean="0"/>
                        <a:t>38</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6"/>
                  </a:ext>
                </a:extLst>
              </a:tr>
            </a:tbl>
          </a:graphicData>
        </a:graphic>
      </p:graphicFrame>
      <p:cxnSp>
        <p:nvCxnSpPr>
          <p:cNvPr id="3" name="Straight Connector 2"/>
          <p:cNvCxnSpPr/>
          <p:nvPr/>
        </p:nvCxnSpPr>
        <p:spPr>
          <a:xfrm>
            <a:off x="2362200" y="3581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362200" y="4724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6960223"/>
      </p:ext>
    </p:extLst>
  </p:cSld>
  <p:clrMapOvr>
    <a:masterClrMapping/>
  </p:clrMapOvr>
  <mc:AlternateContent xmlns:mc="http://schemas.openxmlformats.org/markup-compatibility/2006" xmlns:p14="http://schemas.microsoft.com/office/powerpoint/2010/main">
    <mc:Choice Requires="p14">
      <p:transition spd="slow" p14:dur="2000" advTm="20145"/>
    </mc:Choice>
    <mc:Fallback xmlns="">
      <p:transition spd="slow" advTm="2014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DA2FC8C-8FD1-4BD7-A362-EB9BDFB1D733}" type="slidenum">
              <a:rPr lang="en-GB" altLang="en-US" sz="1400"/>
              <a:pPr eaLnBrk="1" hangingPunct="1"/>
              <a:t>20</a:t>
            </a:fld>
            <a:endParaRPr lang="en-GB" altLang="en-US" sz="1400"/>
          </a:p>
        </p:txBody>
      </p:sp>
      <p:sp>
        <p:nvSpPr>
          <p:cNvPr id="18435" name="Text Box 2"/>
          <p:cNvSpPr txBox="1">
            <a:spLocks noChangeArrowheads="1"/>
          </p:cNvSpPr>
          <p:nvPr/>
        </p:nvSpPr>
        <p:spPr bwMode="auto">
          <a:xfrm>
            <a:off x="2209800" y="533401"/>
            <a:ext cx="7315200" cy="22383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defRPr/>
            </a:pPr>
            <a:r>
              <a:rPr lang="en-GB" sz="2800" dirty="0">
                <a:solidFill>
                  <a:schemeClr val="accent1">
                    <a:lumMod val="50000"/>
                  </a:schemeClr>
                </a:solidFill>
                <a:cs typeface="Times New Roman" pitchFamily="18" charset="0"/>
              </a:rPr>
              <a:t>Example: Choosing a computer system</a:t>
            </a:r>
            <a:br>
              <a:rPr lang="en-GB" sz="2800" dirty="0">
                <a:solidFill>
                  <a:schemeClr val="accent1">
                    <a:lumMod val="50000"/>
                  </a:schemeClr>
                </a:solidFill>
                <a:cs typeface="Times New Roman" pitchFamily="18" charset="0"/>
              </a:rPr>
            </a:br>
            <a:r>
              <a:rPr lang="en-GB" sz="2800" dirty="0">
                <a:cs typeface="Times New Roman" pitchFamily="18" charset="0"/>
              </a:rPr>
              <a:t>Aspect 1: 	£45m  price limit </a:t>
            </a:r>
          </a:p>
          <a:p>
            <a:pPr eaLnBrk="1" hangingPunct="1">
              <a:spcBef>
                <a:spcPct val="50000"/>
              </a:spcBef>
              <a:defRPr/>
            </a:pPr>
            <a:r>
              <a:rPr lang="en-GB" sz="2800" dirty="0">
                <a:cs typeface="Times New Roman" pitchFamily="18" charset="0"/>
              </a:rPr>
              <a:t>Aspect 2: 	Delivery time &lt; 40 months </a:t>
            </a:r>
          </a:p>
          <a:p>
            <a:pPr eaLnBrk="1" hangingPunct="1">
              <a:spcBef>
                <a:spcPct val="50000"/>
              </a:spcBef>
              <a:defRPr/>
            </a:pPr>
            <a:r>
              <a:rPr lang="en-GB" sz="2800" dirty="0">
                <a:cs typeface="Times New Roman" pitchFamily="18" charset="0"/>
              </a:rPr>
              <a:t>Aspect 3: 	Must have training course provided</a:t>
            </a:r>
            <a:endParaRPr lang="en-GB" sz="2800" dirty="0">
              <a:latin typeface="Verdana" pitchFamily="34" charset="0"/>
              <a:cs typeface="Times New Roman" pitchFamily="18" charset="0"/>
            </a:endParaRPr>
          </a:p>
        </p:txBody>
      </p:sp>
      <p:graphicFrame>
        <p:nvGraphicFramePr>
          <p:cNvPr id="7" name="Table 6"/>
          <p:cNvGraphicFramePr>
            <a:graphicFrameLocks noGrp="1"/>
          </p:cNvGraphicFramePr>
          <p:nvPr/>
        </p:nvGraphicFramePr>
        <p:xfrm>
          <a:off x="2362200" y="2971800"/>
          <a:ext cx="7315200" cy="2755900"/>
        </p:xfrm>
        <a:graphic>
          <a:graphicData uri="http://schemas.openxmlformats.org/drawingml/2006/table">
            <a:tbl>
              <a:tblPr firstRow="1" bandRow="1">
                <a:tableStyleId>{69CF1AB2-1976-4502-BF36-3FF5EA218861}</a:tableStyleId>
              </a:tblPr>
              <a:tblGrid>
                <a:gridCol w="18288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gridCol w="1828800">
                  <a:extLst>
                    <a:ext uri="{9D8B030D-6E8A-4147-A177-3AD203B41FA5}">
                      <a16:colId xmlns:a16="http://schemas.microsoft.com/office/drawing/2014/main" val="20003"/>
                    </a:ext>
                  </a:extLst>
                </a:gridCol>
              </a:tblGrid>
              <a:tr h="393700">
                <a:tc>
                  <a:txBody>
                    <a:bodyPr/>
                    <a:lstStyle/>
                    <a:p>
                      <a:r>
                        <a:rPr lang="en-GB" dirty="0" smtClean="0"/>
                        <a:t>System</a:t>
                      </a:r>
                      <a:endParaRPr lang="en-GB" dirty="0"/>
                    </a:p>
                  </a:txBody>
                  <a:tcPr/>
                </a:tc>
                <a:tc>
                  <a:txBody>
                    <a:bodyPr/>
                    <a:lstStyle/>
                    <a:p>
                      <a:r>
                        <a:rPr lang="en-GB" dirty="0" smtClean="0"/>
                        <a:t>Price (£m)</a:t>
                      </a:r>
                      <a:endParaRPr lang="en-GB" dirty="0"/>
                    </a:p>
                  </a:txBody>
                  <a:tcPr/>
                </a:tc>
                <a:tc>
                  <a:txBody>
                    <a:bodyPr/>
                    <a:lstStyle/>
                    <a:p>
                      <a:r>
                        <a:rPr lang="en-GB" dirty="0" smtClean="0"/>
                        <a:t>Del time (</a:t>
                      </a:r>
                      <a:r>
                        <a:rPr lang="en-GB" dirty="0" err="1" smtClean="0"/>
                        <a:t>mths</a:t>
                      </a:r>
                      <a:r>
                        <a:rPr lang="en-GB" dirty="0" smtClean="0"/>
                        <a:t>)</a:t>
                      </a:r>
                      <a:endParaRPr lang="en-GB" dirty="0"/>
                    </a:p>
                  </a:txBody>
                  <a:tcPr/>
                </a:tc>
                <a:tc>
                  <a:txBody>
                    <a:bodyPr/>
                    <a:lstStyle/>
                    <a:p>
                      <a:r>
                        <a:rPr lang="en-GB" dirty="0" smtClean="0"/>
                        <a:t>Course?</a:t>
                      </a:r>
                      <a:endParaRPr lang="en-GB" dirty="0"/>
                    </a:p>
                  </a:txBody>
                  <a:tcPr/>
                </a:tc>
                <a:extLst>
                  <a:ext uri="{0D108BD9-81ED-4DB2-BD59-A6C34878D82A}">
                    <a16:rowId xmlns:a16="http://schemas.microsoft.com/office/drawing/2014/main" val="10000"/>
                  </a:ext>
                </a:extLst>
              </a:tr>
              <a:tr h="393700">
                <a:tc>
                  <a:txBody>
                    <a:bodyPr/>
                    <a:lstStyle/>
                    <a:p>
                      <a:pPr algn="ctr"/>
                      <a:r>
                        <a:rPr lang="en-GB" dirty="0" smtClean="0"/>
                        <a:t>A</a:t>
                      </a:r>
                      <a:endParaRPr lang="en-GB" dirty="0"/>
                    </a:p>
                  </a:txBody>
                  <a:tcPr/>
                </a:tc>
                <a:tc>
                  <a:txBody>
                    <a:bodyPr/>
                    <a:lstStyle/>
                    <a:p>
                      <a:pPr algn="ctr"/>
                      <a:r>
                        <a:rPr lang="en-GB" dirty="0" smtClean="0"/>
                        <a:t>60</a:t>
                      </a:r>
                      <a:endParaRPr lang="en-GB" dirty="0"/>
                    </a:p>
                  </a:txBody>
                  <a:tcPr/>
                </a:tc>
                <a:tc>
                  <a:txBody>
                    <a:bodyPr/>
                    <a:lstStyle/>
                    <a:p>
                      <a:pPr algn="ctr"/>
                      <a:r>
                        <a:rPr lang="en-GB" dirty="0" smtClean="0"/>
                        <a:t>55</a:t>
                      </a:r>
                      <a:endParaRPr lang="en-GB" dirty="0"/>
                    </a:p>
                  </a:txBody>
                  <a:tcPr/>
                </a:tc>
                <a:tc>
                  <a:txBody>
                    <a:bodyPr/>
                    <a:lstStyle/>
                    <a:p>
                      <a:pPr algn="ctr"/>
                      <a:r>
                        <a:rPr lang="en-GB" dirty="0" smtClean="0"/>
                        <a:t>No</a:t>
                      </a:r>
                      <a:endParaRPr lang="en-GB" dirty="0"/>
                    </a:p>
                  </a:txBody>
                  <a:tcPr/>
                </a:tc>
                <a:extLst>
                  <a:ext uri="{0D108BD9-81ED-4DB2-BD59-A6C34878D82A}">
                    <a16:rowId xmlns:a16="http://schemas.microsoft.com/office/drawing/2014/main" val="10001"/>
                  </a:ext>
                </a:extLst>
              </a:tr>
              <a:tr h="393700">
                <a:tc>
                  <a:txBody>
                    <a:bodyPr/>
                    <a:lstStyle/>
                    <a:p>
                      <a:pPr algn="ctr"/>
                      <a:r>
                        <a:rPr lang="en-GB" dirty="0" smtClean="0"/>
                        <a:t>B</a:t>
                      </a:r>
                      <a:endParaRPr lang="en-GB" dirty="0"/>
                    </a:p>
                  </a:txBody>
                  <a:tcPr/>
                </a:tc>
                <a:tc>
                  <a:txBody>
                    <a:bodyPr/>
                    <a:lstStyle/>
                    <a:p>
                      <a:pPr algn="ctr"/>
                      <a:r>
                        <a:rPr lang="en-GB" dirty="0" smtClean="0"/>
                        <a:t>32</a:t>
                      </a:r>
                      <a:endParaRPr lang="en-GB" dirty="0"/>
                    </a:p>
                  </a:txBody>
                  <a:tcPr/>
                </a:tc>
                <a:tc>
                  <a:txBody>
                    <a:bodyPr/>
                    <a:lstStyle/>
                    <a:p>
                      <a:pPr algn="ctr"/>
                      <a:r>
                        <a:rPr lang="en-GB" dirty="0" smtClean="0"/>
                        <a:t>35</a:t>
                      </a:r>
                      <a:endParaRPr lang="en-GB" dirty="0"/>
                    </a:p>
                  </a:txBody>
                  <a:tcPr/>
                </a:tc>
                <a:tc>
                  <a:txBody>
                    <a:bodyPr/>
                    <a:lstStyle/>
                    <a:p>
                      <a:pPr algn="ctr"/>
                      <a:r>
                        <a:rPr lang="en-GB" dirty="0" smtClean="0"/>
                        <a:t>No</a:t>
                      </a:r>
                      <a:endParaRPr lang="en-GB" dirty="0"/>
                    </a:p>
                  </a:txBody>
                  <a:tcPr/>
                </a:tc>
                <a:extLst>
                  <a:ext uri="{0D108BD9-81ED-4DB2-BD59-A6C34878D82A}">
                    <a16:rowId xmlns:a16="http://schemas.microsoft.com/office/drawing/2014/main" val="10002"/>
                  </a:ext>
                </a:extLst>
              </a:tr>
              <a:tr h="393700">
                <a:tc>
                  <a:txBody>
                    <a:bodyPr/>
                    <a:lstStyle/>
                    <a:p>
                      <a:pPr algn="ctr"/>
                      <a:r>
                        <a:rPr lang="en-GB" dirty="0" smtClean="0"/>
                        <a:t>C</a:t>
                      </a:r>
                      <a:endParaRPr lang="en-GB" dirty="0"/>
                    </a:p>
                  </a:txBody>
                  <a:tcPr/>
                </a:tc>
                <a:tc>
                  <a:txBody>
                    <a:bodyPr/>
                    <a:lstStyle/>
                    <a:p>
                      <a:pPr algn="ctr"/>
                      <a:r>
                        <a:rPr lang="en-GB" dirty="0" smtClean="0"/>
                        <a:t>44</a:t>
                      </a:r>
                      <a:endParaRPr lang="en-GB" dirty="0"/>
                    </a:p>
                  </a:txBody>
                  <a:tcPr/>
                </a:tc>
                <a:tc>
                  <a:txBody>
                    <a:bodyPr/>
                    <a:lstStyle/>
                    <a:p>
                      <a:pPr algn="ctr"/>
                      <a:r>
                        <a:rPr lang="en-GB" dirty="0" smtClean="0"/>
                        <a:t>59</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3"/>
                  </a:ext>
                </a:extLst>
              </a:tr>
              <a:tr h="393700">
                <a:tc>
                  <a:txBody>
                    <a:bodyPr/>
                    <a:lstStyle/>
                    <a:p>
                      <a:pPr algn="ctr"/>
                      <a:r>
                        <a:rPr lang="en-GB" dirty="0" smtClean="0"/>
                        <a:t>D</a:t>
                      </a:r>
                      <a:endParaRPr lang="en-GB" dirty="0"/>
                    </a:p>
                  </a:txBody>
                  <a:tcPr/>
                </a:tc>
                <a:tc>
                  <a:txBody>
                    <a:bodyPr/>
                    <a:lstStyle/>
                    <a:p>
                      <a:pPr algn="ctr"/>
                      <a:r>
                        <a:rPr lang="en-GB" dirty="0" smtClean="0"/>
                        <a:t>70</a:t>
                      </a:r>
                      <a:endParaRPr lang="en-GB" dirty="0"/>
                    </a:p>
                  </a:txBody>
                  <a:tcPr/>
                </a:tc>
                <a:tc>
                  <a:txBody>
                    <a:bodyPr/>
                    <a:lstStyle/>
                    <a:p>
                      <a:pPr algn="ctr"/>
                      <a:r>
                        <a:rPr lang="en-GB" dirty="0" smtClean="0"/>
                        <a:t>68</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4"/>
                  </a:ext>
                </a:extLst>
              </a:tr>
              <a:tr h="393700">
                <a:tc>
                  <a:txBody>
                    <a:bodyPr/>
                    <a:lstStyle/>
                    <a:p>
                      <a:pPr algn="ctr"/>
                      <a:r>
                        <a:rPr lang="en-GB" dirty="0" smtClean="0"/>
                        <a:t>E</a:t>
                      </a:r>
                      <a:endParaRPr lang="en-GB" dirty="0"/>
                    </a:p>
                  </a:txBody>
                  <a:tcPr/>
                </a:tc>
                <a:tc>
                  <a:txBody>
                    <a:bodyPr/>
                    <a:lstStyle/>
                    <a:p>
                      <a:pPr algn="ctr"/>
                      <a:r>
                        <a:rPr lang="en-GB" dirty="0" smtClean="0"/>
                        <a:t>25</a:t>
                      </a:r>
                      <a:endParaRPr lang="en-GB" dirty="0"/>
                    </a:p>
                  </a:txBody>
                  <a:tcPr/>
                </a:tc>
                <a:tc>
                  <a:txBody>
                    <a:bodyPr/>
                    <a:lstStyle/>
                    <a:p>
                      <a:pPr algn="ctr"/>
                      <a:r>
                        <a:rPr lang="en-GB" dirty="0" smtClean="0"/>
                        <a:t>67</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5"/>
                  </a:ext>
                </a:extLst>
              </a:tr>
              <a:tr h="393700">
                <a:tc>
                  <a:txBody>
                    <a:bodyPr/>
                    <a:lstStyle/>
                    <a:p>
                      <a:pPr algn="ctr"/>
                      <a:r>
                        <a:rPr lang="en-GB" dirty="0" smtClean="0"/>
                        <a:t>F</a:t>
                      </a:r>
                      <a:endParaRPr lang="en-GB" dirty="0"/>
                    </a:p>
                  </a:txBody>
                  <a:tcPr/>
                </a:tc>
                <a:tc>
                  <a:txBody>
                    <a:bodyPr/>
                    <a:lstStyle/>
                    <a:p>
                      <a:pPr algn="ctr"/>
                      <a:r>
                        <a:rPr lang="en-GB" dirty="0" smtClean="0"/>
                        <a:t>44</a:t>
                      </a:r>
                      <a:endParaRPr lang="en-GB" dirty="0"/>
                    </a:p>
                  </a:txBody>
                  <a:tcPr/>
                </a:tc>
                <a:tc>
                  <a:txBody>
                    <a:bodyPr/>
                    <a:lstStyle/>
                    <a:p>
                      <a:pPr algn="ctr"/>
                      <a:r>
                        <a:rPr lang="en-GB" dirty="0" smtClean="0"/>
                        <a:t>38</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6"/>
                  </a:ext>
                </a:extLst>
              </a:tr>
            </a:tbl>
          </a:graphicData>
        </a:graphic>
      </p:graphicFrame>
      <p:cxnSp>
        <p:nvCxnSpPr>
          <p:cNvPr id="8" name="Straight Connector 7"/>
          <p:cNvCxnSpPr/>
          <p:nvPr/>
        </p:nvCxnSpPr>
        <p:spPr>
          <a:xfrm>
            <a:off x="2362200" y="3581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362200" y="4724400"/>
            <a:ext cx="7315200" cy="2078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362200" y="4343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362200" y="5105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8812769"/>
      </p:ext>
    </p:extLst>
  </p:cSld>
  <p:clrMapOvr>
    <a:masterClrMapping/>
  </p:clrMapOvr>
  <mc:AlternateContent xmlns:mc="http://schemas.openxmlformats.org/markup-compatibility/2006" xmlns:p14="http://schemas.microsoft.com/office/powerpoint/2010/main">
    <mc:Choice Requires="p14">
      <p:transition spd="slow" p14:dur="2000" advTm="20588"/>
    </mc:Choice>
    <mc:Fallback xmlns="">
      <p:transition spd="slow" advTm="2058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29962C34-2297-4BE4-A293-BED2E574DD20}" type="slidenum">
              <a:rPr lang="en-GB" altLang="en-US" sz="1400"/>
              <a:pPr eaLnBrk="1" hangingPunct="1"/>
              <a:t>21</a:t>
            </a:fld>
            <a:endParaRPr lang="en-GB" altLang="en-US" sz="1400"/>
          </a:p>
        </p:txBody>
      </p:sp>
      <p:sp>
        <p:nvSpPr>
          <p:cNvPr id="18435" name="Text Box 2"/>
          <p:cNvSpPr txBox="1">
            <a:spLocks noChangeArrowheads="1"/>
          </p:cNvSpPr>
          <p:nvPr/>
        </p:nvSpPr>
        <p:spPr bwMode="auto">
          <a:xfrm>
            <a:off x="2209800" y="533401"/>
            <a:ext cx="7315200" cy="22383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defRPr/>
            </a:pPr>
            <a:r>
              <a:rPr lang="en-GB" sz="2800" dirty="0">
                <a:solidFill>
                  <a:schemeClr val="accent1">
                    <a:lumMod val="50000"/>
                  </a:schemeClr>
                </a:solidFill>
                <a:cs typeface="Times New Roman" pitchFamily="18" charset="0"/>
              </a:rPr>
              <a:t>Example: Choosing a computer system</a:t>
            </a:r>
            <a:br>
              <a:rPr lang="en-GB" sz="2800" dirty="0">
                <a:solidFill>
                  <a:schemeClr val="accent1">
                    <a:lumMod val="50000"/>
                  </a:schemeClr>
                </a:solidFill>
                <a:cs typeface="Times New Roman" pitchFamily="18" charset="0"/>
              </a:rPr>
            </a:br>
            <a:r>
              <a:rPr lang="en-GB" sz="2800" dirty="0">
                <a:cs typeface="Times New Roman" pitchFamily="18" charset="0"/>
              </a:rPr>
              <a:t>Aspect 1: 	£45m  price limit </a:t>
            </a:r>
          </a:p>
          <a:p>
            <a:pPr eaLnBrk="1" hangingPunct="1">
              <a:spcBef>
                <a:spcPct val="50000"/>
              </a:spcBef>
              <a:defRPr/>
            </a:pPr>
            <a:r>
              <a:rPr lang="en-GB" sz="2800" dirty="0">
                <a:cs typeface="Times New Roman" pitchFamily="18" charset="0"/>
              </a:rPr>
              <a:t>Aspect 2: 	Delivery time &lt; 40 months </a:t>
            </a:r>
          </a:p>
          <a:p>
            <a:pPr eaLnBrk="1" hangingPunct="1">
              <a:spcBef>
                <a:spcPct val="50000"/>
              </a:spcBef>
              <a:defRPr/>
            </a:pPr>
            <a:r>
              <a:rPr lang="en-GB" sz="2800" dirty="0">
                <a:cs typeface="Times New Roman" pitchFamily="18" charset="0"/>
              </a:rPr>
              <a:t>Aspect 3: 	Must have training course provided</a:t>
            </a:r>
            <a:endParaRPr lang="en-GB" sz="2800" dirty="0">
              <a:latin typeface="Verdana" pitchFamily="34" charset="0"/>
              <a:cs typeface="Times New Roman" pitchFamily="18" charset="0"/>
            </a:endParaRPr>
          </a:p>
        </p:txBody>
      </p:sp>
      <p:sp>
        <p:nvSpPr>
          <p:cNvPr id="18436"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graphicFrame>
        <p:nvGraphicFramePr>
          <p:cNvPr id="7" name="Table 6"/>
          <p:cNvGraphicFramePr>
            <a:graphicFrameLocks noGrp="1"/>
          </p:cNvGraphicFramePr>
          <p:nvPr/>
        </p:nvGraphicFramePr>
        <p:xfrm>
          <a:off x="2362200" y="2971800"/>
          <a:ext cx="7315200" cy="2755900"/>
        </p:xfrm>
        <a:graphic>
          <a:graphicData uri="http://schemas.openxmlformats.org/drawingml/2006/table">
            <a:tbl>
              <a:tblPr firstRow="1" bandRow="1">
                <a:tableStyleId>{69CF1AB2-1976-4502-BF36-3FF5EA218861}</a:tableStyleId>
              </a:tblPr>
              <a:tblGrid>
                <a:gridCol w="18288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gridCol w="1828800">
                  <a:extLst>
                    <a:ext uri="{9D8B030D-6E8A-4147-A177-3AD203B41FA5}">
                      <a16:colId xmlns:a16="http://schemas.microsoft.com/office/drawing/2014/main" val="20003"/>
                    </a:ext>
                  </a:extLst>
                </a:gridCol>
              </a:tblGrid>
              <a:tr h="393700">
                <a:tc>
                  <a:txBody>
                    <a:bodyPr/>
                    <a:lstStyle/>
                    <a:p>
                      <a:r>
                        <a:rPr lang="en-GB" dirty="0" smtClean="0"/>
                        <a:t>System</a:t>
                      </a:r>
                      <a:endParaRPr lang="en-GB" dirty="0"/>
                    </a:p>
                  </a:txBody>
                  <a:tcPr/>
                </a:tc>
                <a:tc>
                  <a:txBody>
                    <a:bodyPr/>
                    <a:lstStyle/>
                    <a:p>
                      <a:r>
                        <a:rPr lang="en-GB" dirty="0" smtClean="0"/>
                        <a:t>Price (£m)</a:t>
                      </a:r>
                      <a:endParaRPr lang="en-GB" dirty="0"/>
                    </a:p>
                  </a:txBody>
                  <a:tcPr/>
                </a:tc>
                <a:tc>
                  <a:txBody>
                    <a:bodyPr/>
                    <a:lstStyle/>
                    <a:p>
                      <a:r>
                        <a:rPr lang="en-GB" dirty="0" smtClean="0"/>
                        <a:t>Del time (</a:t>
                      </a:r>
                      <a:r>
                        <a:rPr lang="en-GB" dirty="0" err="1" smtClean="0"/>
                        <a:t>mths</a:t>
                      </a:r>
                      <a:r>
                        <a:rPr lang="en-GB" dirty="0" smtClean="0"/>
                        <a:t>)</a:t>
                      </a:r>
                      <a:endParaRPr lang="en-GB" dirty="0"/>
                    </a:p>
                  </a:txBody>
                  <a:tcPr/>
                </a:tc>
                <a:tc>
                  <a:txBody>
                    <a:bodyPr/>
                    <a:lstStyle/>
                    <a:p>
                      <a:r>
                        <a:rPr lang="en-GB" dirty="0" smtClean="0"/>
                        <a:t>Course?</a:t>
                      </a:r>
                      <a:endParaRPr lang="en-GB" dirty="0"/>
                    </a:p>
                  </a:txBody>
                  <a:tcPr/>
                </a:tc>
                <a:extLst>
                  <a:ext uri="{0D108BD9-81ED-4DB2-BD59-A6C34878D82A}">
                    <a16:rowId xmlns:a16="http://schemas.microsoft.com/office/drawing/2014/main" val="10000"/>
                  </a:ext>
                </a:extLst>
              </a:tr>
              <a:tr h="393700">
                <a:tc>
                  <a:txBody>
                    <a:bodyPr/>
                    <a:lstStyle/>
                    <a:p>
                      <a:pPr algn="ctr"/>
                      <a:r>
                        <a:rPr lang="en-GB" dirty="0" smtClean="0"/>
                        <a:t>A</a:t>
                      </a:r>
                      <a:endParaRPr lang="en-GB" dirty="0"/>
                    </a:p>
                  </a:txBody>
                  <a:tcPr/>
                </a:tc>
                <a:tc>
                  <a:txBody>
                    <a:bodyPr/>
                    <a:lstStyle/>
                    <a:p>
                      <a:pPr algn="ctr"/>
                      <a:r>
                        <a:rPr lang="en-GB" dirty="0" smtClean="0"/>
                        <a:t>60</a:t>
                      </a:r>
                      <a:endParaRPr lang="en-GB" dirty="0"/>
                    </a:p>
                  </a:txBody>
                  <a:tcPr/>
                </a:tc>
                <a:tc>
                  <a:txBody>
                    <a:bodyPr/>
                    <a:lstStyle/>
                    <a:p>
                      <a:pPr algn="ctr"/>
                      <a:r>
                        <a:rPr lang="en-GB" dirty="0" smtClean="0"/>
                        <a:t>55</a:t>
                      </a:r>
                      <a:endParaRPr lang="en-GB" dirty="0"/>
                    </a:p>
                  </a:txBody>
                  <a:tcPr/>
                </a:tc>
                <a:tc>
                  <a:txBody>
                    <a:bodyPr/>
                    <a:lstStyle/>
                    <a:p>
                      <a:pPr algn="ctr"/>
                      <a:r>
                        <a:rPr lang="en-GB" dirty="0" smtClean="0"/>
                        <a:t>No</a:t>
                      </a:r>
                      <a:endParaRPr lang="en-GB" dirty="0"/>
                    </a:p>
                  </a:txBody>
                  <a:tcPr/>
                </a:tc>
                <a:extLst>
                  <a:ext uri="{0D108BD9-81ED-4DB2-BD59-A6C34878D82A}">
                    <a16:rowId xmlns:a16="http://schemas.microsoft.com/office/drawing/2014/main" val="10001"/>
                  </a:ext>
                </a:extLst>
              </a:tr>
              <a:tr h="393700">
                <a:tc>
                  <a:txBody>
                    <a:bodyPr/>
                    <a:lstStyle/>
                    <a:p>
                      <a:pPr algn="ctr"/>
                      <a:r>
                        <a:rPr lang="en-GB" dirty="0" smtClean="0"/>
                        <a:t>B</a:t>
                      </a:r>
                      <a:endParaRPr lang="en-GB" dirty="0"/>
                    </a:p>
                  </a:txBody>
                  <a:tcPr/>
                </a:tc>
                <a:tc>
                  <a:txBody>
                    <a:bodyPr/>
                    <a:lstStyle/>
                    <a:p>
                      <a:pPr algn="ctr"/>
                      <a:r>
                        <a:rPr lang="en-GB" dirty="0" smtClean="0"/>
                        <a:t>32</a:t>
                      </a:r>
                      <a:endParaRPr lang="en-GB" dirty="0"/>
                    </a:p>
                  </a:txBody>
                  <a:tcPr/>
                </a:tc>
                <a:tc>
                  <a:txBody>
                    <a:bodyPr/>
                    <a:lstStyle/>
                    <a:p>
                      <a:pPr algn="ctr"/>
                      <a:r>
                        <a:rPr lang="en-GB" dirty="0" smtClean="0"/>
                        <a:t>35</a:t>
                      </a:r>
                      <a:endParaRPr lang="en-GB" dirty="0"/>
                    </a:p>
                  </a:txBody>
                  <a:tcPr/>
                </a:tc>
                <a:tc>
                  <a:txBody>
                    <a:bodyPr/>
                    <a:lstStyle/>
                    <a:p>
                      <a:pPr algn="ctr"/>
                      <a:r>
                        <a:rPr lang="en-GB" dirty="0" smtClean="0"/>
                        <a:t>No</a:t>
                      </a:r>
                      <a:endParaRPr lang="en-GB" dirty="0"/>
                    </a:p>
                  </a:txBody>
                  <a:tcPr/>
                </a:tc>
                <a:extLst>
                  <a:ext uri="{0D108BD9-81ED-4DB2-BD59-A6C34878D82A}">
                    <a16:rowId xmlns:a16="http://schemas.microsoft.com/office/drawing/2014/main" val="10002"/>
                  </a:ext>
                </a:extLst>
              </a:tr>
              <a:tr h="393700">
                <a:tc>
                  <a:txBody>
                    <a:bodyPr/>
                    <a:lstStyle/>
                    <a:p>
                      <a:pPr algn="ctr"/>
                      <a:r>
                        <a:rPr lang="en-GB" dirty="0" smtClean="0"/>
                        <a:t>C</a:t>
                      </a:r>
                      <a:endParaRPr lang="en-GB" dirty="0"/>
                    </a:p>
                  </a:txBody>
                  <a:tcPr/>
                </a:tc>
                <a:tc>
                  <a:txBody>
                    <a:bodyPr/>
                    <a:lstStyle/>
                    <a:p>
                      <a:pPr algn="ctr"/>
                      <a:r>
                        <a:rPr lang="en-GB" dirty="0" smtClean="0"/>
                        <a:t>44</a:t>
                      </a:r>
                      <a:endParaRPr lang="en-GB" dirty="0"/>
                    </a:p>
                  </a:txBody>
                  <a:tcPr/>
                </a:tc>
                <a:tc>
                  <a:txBody>
                    <a:bodyPr/>
                    <a:lstStyle/>
                    <a:p>
                      <a:pPr algn="ctr"/>
                      <a:r>
                        <a:rPr lang="en-GB" dirty="0" smtClean="0"/>
                        <a:t>59</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3"/>
                  </a:ext>
                </a:extLst>
              </a:tr>
              <a:tr h="393700">
                <a:tc>
                  <a:txBody>
                    <a:bodyPr/>
                    <a:lstStyle/>
                    <a:p>
                      <a:pPr algn="ctr"/>
                      <a:r>
                        <a:rPr lang="en-GB" dirty="0" smtClean="0"/>
                        <a:t>D</a:t>
                      </a:r>
                      <a:endParaRPr lang="en-GB" dirty="0"/>
                    </a:p>
                  </a:txBody>
                  <a:tcPr/>
                </a:tc>
                <a:tc>
                  <a:txBody>
                    <a:bodyPr/>
                    <a:lstStyle/>
                    <a:p>
                      <a:pPr algn="ctr"/>
                      <a:r>
                        <a:rPr lang="en-GB" dirty="0" smtClean="0"/>
                        <a:t>70</a:t>
                      </a:r>
                      <a:endParaRPr lang="en-GB" dirty="0"/>
                    </a:p>
                  </a:txBody>
                  <a:tcPr/>
                </a:tc>
                <a:tc>
                  <a:txBody>
                    <a:bodyPr/>
                    <a:lstStyle/>
                    <a:p>
                      <a:pPr algn="ctr"/>
                      <a:r>
                        <a:rPr lang="en-GB" dirty="0" smtClean="0"/>
                        <a:t>68</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4"/>
                  </a:ext>
                </a:extLst>
              </a:tr>
              <a:tr h="393700">
                <a:tc>
                  <a:txBody>
                    <a:bodyPr/>
                    <a:lstStyle/>
                    <a:p>
                      <a:pPr algn="ctr"/>
                      <a:r>
                        <a:rPr lang="en-GB" dirty="0" smtClean="0"/>
                        <a:t>E</a:t>
                      </a:r>
                      <a:endParaRPr lang="en-GB" dirty="0"/>
                    </a:p>
                  </a:txBody>
                  <a:tcPr/>
                </a:tc>
                <a:tc>
                  <a:txBody>
                    <a:bodyPr/>
                    <a:lstStyle/>
                    <a:p>
                      <a:pPr algn="ctr"/>
                      <a:r>
                        <a:rPr lang="en-GB" dirty="0" smtClean="0"/>
                        <a:t>25</a:t>
                      </a:r>
                      <a:endParaRPr lang="en-GB" dirty="0"/>
                    </a:p>
                  </a:txBody>
                  <a:tcPr/>
                </a:tc>
                <a:tc>
                  <a:txBody>
                    <a:bodyPr/>
                    <a:lstStyle/>
                    <a:p>
                      <a:pPr algn="ctr"/>
                      <a:r>
                        <a:rPr lang="en-GB" dirty="0" smtClean="0"/>
                        <a:t>67</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5"/>
                  </a:ext>
                </a:extLst>
              </a:tr>
              <a:tr h="393700">
                <a:tc>
                  <a:txBody>
                    <a:bodyPr/>
                    <a:lstStyle/>
                    <a:p>
                      <a:pPr algn="ctr"/>
                      <a:r>
                        <a:rPr lang="en-GB" dirty="0" smtClean="0"/>
                        <a:t>F</a:t>
                      </a:r>
                      <a:endParaRPr lang="en-GB" dirty="0"/>
                    </a:p>
                  </a:txBody>
                  <a:tcPr/>
                </a:tc>
                <a:tc>
                  <a:txBody>
                    <a:bodyPr/>
                    <a:lstStyle/>
                    <a:p>
                      <a:pPr algn="ctr"/>
                      <a:r>
                        <a:rPr lang="en-GB" dirty="0" smtClean="0"/>
                        <a:t>44</a:t>
                      </a:r>
                      <a:endParaRPr lang="en-GB" dirty="0"/>
                    </a:p>
                  </a:txBody>
                  <a:tcPr/>
                </a:tc>
                <a:tc>
                  <a:txBody>
                    <a:bodyPr/>
                    <a:lstStyle/>
                    <a:p>
                      <a:pPr algn="ctr"/>
                      <a:r>
                        <a:rPr lang="en-GB" dirty="0" smtClean="0"/>
                        <a:t>38</a:t>
                      </a:r>
                      <a:endParaRPr lang="en-GB" dirty="0"/>
                    </a:p>
                  </a:txBody>
                  <a:tcPr/>
                </a:tc>
                <a:tc>
                  <a:txBody>
                    <a:bodyPr/>
                    <a:lstStyle/>
                    <a:p>
                      <a:pPr algn="ctr"/>
                      <a:r>
                        <a:rPr lang="en-GB" dirty="0" smtClean="0"/>
                        <a:t>Yes</a:t>
                      </a:r>
                      <a:endParaRPr lang="en-GB" dirty="0"/>
                    </a:p>
                  </a:txBody>
                  <a:tcPr/>
                </a:tc>
                <a:extLst>
                  <a:ext uri="{0D108BD9-81ED-4DB2-BD59-A6C34878D82A}">
                    <a16:rowId xmlns:a16="http://schemas.microsoft.com/office/drawing/2014/main" val="10006"/>
                  </a:ext>
                </a:extLst>
              </a:tr>
            </a:tbl>
          </a:graphicData>
        </a:graphic>
      </p:graphicFrame>
      <p:cxnSp>
        <p:nvCxnSpPr>
          <p:cNvPr id="8" name="Straight Connector 7"/>
          <p:cNvCxnSpPr/>
          <p:nvPr/>
        </p:nvCxnSpPr>
        <p:spPr>
          <a:xfrm>
            <a:off x="2362200" y="3581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2362200" y="4724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362200" y="4343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362200" y="5105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362200" y="3962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412686"/>
      </p:ext>
    </p:extLst>
  </p:cSld>
  <p:clrMapOvr>
    <a:masterClrMapping/>
  </p:clrMapOvr>
  <mc:AlternateContent xmlns:mc="http://schemas.openxmlformats.org/markup-compatibility/2006" xmlns:p14="http://schemas.microsoft.com/office/powerpoint/2010/main">
    <mc:Choice Requires="p14">
      <p:transition spd="slow" p14:dur="2000" advTm="33604"/>
    </mc:Choice>
    <mc:Fallback xmlns="">
      <p:transition spd="slow" advTm="3360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0229D4F7-D1F4-4D27-833A-3EAE69711DB6}" type="slidenum">
              <a:rPr lang="en-GB" altLang="en-US" sz="1400"/>
              <a:pPr eaLnBrk="1" hangingPunct="1"/>
              <a:t>22</a:t>
            </a:fld>
            <a:endParaRPr lang="en-GB" altLang="en-US" sz="1400"/>
          </a:p>
        </p:txBody>
      </p:sp>
      <p:sp>
        <p:nvSpPr>
          <p:cNvPr id="20483" name="Rectangle 2"/>
          <p:cNvSpPr>
            <a:spLocks noGrp="1" noChangeArrowheads="1"/>
          </p:cNvSpPr>
          <p:nvPr>
            <p:ph type="title"/>
          </p:nvPr>
        </p:nvSpPr>
        <p:spPr>
          <a:ln>
            <a:miter lim="800000"/>
            <a:headEnd/>
            <a:tailEnd/>
          </a:ln>
        </p:spPr>
        <p:txBody>
          <a:bodyPr/>
          <a:lstStyle/>
          <a:p>
            <a:pPr eaLnBrk="1" hangingPunct="1">
              <a:defRPr/>
            </a:pPr>
            <a:r>
              <a:rPr lang="en-GB" b="1" dirty="0" smtClean="0">
                <a:solidFill>
                  <a:schemeClr val="accent1">
                    <a:lumMod val="50000"/>
                  </a:schemeClr>
                </a:solidFill>
              </a:rPr>
              <a:t>Strengths &amp; Limitations of EBA</a:t>
            </a:r>
          </a:p>
        </p:txBody>
      </p:sp>
      <p:sp>
        <p:nvSpPr>
          <p:cNvPr id="19460" name="Rectangle 3"/>
          <p:cNvSpPr>
            <a:spLocks noGrp="1" noChangeArrowheads="1"/>
          </p:cNvSpPr>
          <p:nvPr>
            <p:ph type="body" idx="1"/>
          </p:nvPr>
        </p:nvSpPr>
        <p:spPr/>
        <p:txBody>
          <a:bodyPr/>
          <a:lstStyle/>
          <a:p>
            <a:pPr eaLnBrk="1" hangingPunct="1"/>
            <a:r>
              <a:rPr lang="en-US" altLang="en-US" dirty="0" smtClean="0">
                <a:cs typeface="Times New Roman" panose="02020603050405020304" pitchFamily="18" charset="0"/>
              </a:rPr>
              <a:t>Easy to apply</a:t>
            </a:r>
          </a:p>
          <a:p>
            <a:pPr eaLnBrk="1" hangingPunct="1"/>
            <a:r>
              <a:rPr lang="en-US" altLang="en-US" dirty="0" smtClean="0">
                <a:cs typeface="Times New Roman" panose="02020603050405020304" pitchFamily="18" charset="0"/>
              </a:rPr>
              <a:t>Involves no complicated computations</a:t>
            </a:r>
          </a:p>
          <a:p>
            <a:pPr eaLnBrk="1" hangingPunct="1"/>
            <a:r>
              <a:rPr lang="en-US" altLang="en-US" dirty="0" smtClean="0">
                <a:cs typeface="Times New Roman" panose="02020603050405020304" pitchFamily="18" charset="0"/>
              </a:rPr>
              <a:t>Easy to explain and justify to others. </a:t>
            </a:r>
          </a:p>
          <a:p>
            <a:pPr eaLnBrk="1" hangingPunct="1"/>
            <a:r>
              <a:rPr lang="en-US" altLang="en-US" dirty="0" smtClean="0">
                <a:cs typeface="Times New Roman" panose="02020603050405020304" pitchFamily="18" charset="0"/>
              </a:rPr>
              <a:t>Fails to ensure that the alternatives retained are superior to those which are eliminated.  - this arises because the strategy is </a:t>
            </a:r>
            <a:r>
              <a:rPr lang="en-US" altLang="en-US" i="1" dirty="0" smtClean="0">
                <a:cs typeface="Times New Roman" panose="02020603050405020304" pitchFamily="18" charset="0"/>
              </a:rPr>
              <a:t>non-</a:t>
            </a:r>
          </a:p>
          <a:p>
            <a:pPr eaLnBrk="1" hangingPunct="1">
              <a:buFontTx/>
              <a:buNone/>
            </a:pPr>
            <a:r>
              <a:rPr lang="en-US" altLang="en-US" i="1" dirty="0" smtClean="0">
                <a:cs typeface="Times New Roman" panose="02020603050405020304" pitchFamily="18" charset="0"/>
              </a:rPr>
              <a:t>     compensatory</a:t>
            </a:r>
            <a:r>
              <a:rPr lang="en-US" altLang="en-US" dirty="0" smtClean="0">
                <a:cs typeface="Times New Roman" panose="02020603050405020304" pitchFamily="18" charset="0"/>
              </a:rPr>
              <a:t>. </a:t>
            </a:r>
            <a:endParaRPr lang="en-GB" altLang="en-US" dirty="0" smtClean="0">
              <a:cs typeface="Times New Roman" panose="02020603050405020304" pitchFamily="18" charset="0"/>
            </a:endParaRPr>
          </a:p>
        </p:txBody>
      </p:sp>
      <p:sp>
        <p:nvSpPr>
          <p:cNvPr id="19461"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pic>
        <p:nvPicPr>
          <p:cNvPr id="2" name="Picture 1"/>
          <p:cNvPicPr>
            <a:picLocks noChangeAspect="1"/>
          </p:cNvPicPr>
          <p:nvPr/>
        </p:nvPicPr>
        <p:blipFill>
          <a:blip r:embed="rId2"/>
          <a:stretch>
            <a:fillRect/>
          </a:stretch>
        </p:blipFill>
        <p:spPr>
          <a:xfrm>
            <a:off x="0" y="0"/>
            <a:ext cx="12344400" cy="6858000"/>
          </a:xfrm>
          <a:prstGeom prst="rect">
            <a:avLst/>
          </a:prstGeom>
        </p:spPr>
      </p:pic>
    </p:spTree>
    <p:extLst>
      <p:ext uri="{BB962C8B-B14F-4D97-AF65-F5344CB8AC3E}">
        <p14:creationId xmlns:p14="http://schemas.microsoft.com/office/powerpoint/2010/main" val="773163465"/>
      </p:ext>
    </p:extLst>
  </p:cSld>
  <p:clrMapOvr>
    <a:masterClrMapping/>
  </p:clrMapOvr>
  <mc:AlternateContent xmlns:mc="http://schemas.openxmlformats.org/markup-compatibility/2006" xmlns:p14="http://schemas.microsoft.com/office/powerpoint/2010/main">
    <mc:Choice Requires="p14">
      <p:transition spd="slow" p14:dur="2000" advTm="85263"/>
    </mc:Choice>
    <mc:Fallback xmlns="">
      <p:transition spd="slow" advTm="8526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1A202C8-7640-41B2-844D-B6E6344467A1}" type="slidenum">
              <a:rPr lang="en-GB" altLang="en-US" sz="1400"/>
              <a:pPr eaLnBrk="1" hangingPunct="1"/>
              <a:t>23</a:t>
            </a:fld>
            <a:endParaRPr lang="en-GB" altLang="en-US" sz="1400"/>
          </a:p>
        </p:txBody>
      </p:sp>
      <p:sp>
        <p:nvSpPr>
          <p:cNvPr id="21507" name="Rectangle 2"/>
          <p:cNvSpPr>
            <a:spLocks noGrp="1" noChangeArrowheads="1"/>
          </p:cNvSpPr>
          <p:nvPr>
            <p:ph type="title"/>
          </p:nvPr>
        </p:nvSpPr>
        <p:spPr>
          <a:xfrm>
            <a:off x="2209800" y="381000"/>
            <a:ext cx="7467600" cy="1066800"/>
          </a:xfrm>
          <a:ln>
            <a:miter lim="800000"/>
            <a:headEnd/>
            <a:tailEnd/>
          </a:ln>
        </p:spPr>
        <p:txBody>
          <a:bodyPr>
            <a:normAutofit fontScale="90000"/>
          </a:bodyPr>
          <a:lstStyle/>
          <a:p>
            <a:pPr eaLnBrk="1" hangingPunct="1">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Sequential decision making: Satisficing</a:t>
            </a:r>
            <a:b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484" name="Rectangle 3"/>
          <p:cNvSpPr>
            <a:spLocks noGrp="1" noChangeArrowheads="1"/>
          </p:cNvSpPr>
          <p:nvPr>
            <p:ph type="body" idx="1"/>
          </p:nvPr>
        </p:nvSpPr>
        <p:spPr>
          <a:xfrm>
            <a:off x="838200" y="1825625"/>
            <a:ext cx="5805055" cy="4351338"/>
          </a:xfrm>
        </p:spPr>
        <p:txBody>
          <a:bodyPr/>
          <a:lstStyle/>
          <a:p>
            <a:pPr eaLnBrk="1" hangingPunct="1">
              <a:lnSpc>
                <a:spcPct val="90000"/>
              </a:lnSpc>
            </a:pPr>
            <a:r>
              <a:rPr lang="en-US" altLang="en-US" dirty="0" smtClean="0">
                <a:latin typeface="Times New Roman" panose="02020603050405020304" pitchFamily="18" charset="0"/>
                <a:cs typeface="Times New Roman" panose="02020603050405020304" pitchFamily="18" charset="0"/>
              </a:rPr>
              <a:t>Used where alternatives become available sequentially</a:t>
            </a:r>
            <a:r>
              <a:rPr lang="en-GB" altLang="en-US" dirty="0" smtClean="0">
                <a:latin typeface="Times New Roman" panose="02020603050405020304" pitchFamily="18" charset="0"/>
                <a:cs typeface="Times New Roman" panose="02020603050405020304" pitchFamily="18" charset="0"/>
              </a:rPr>
              <a:t> </a:t>
            </a:r>
          </a:p>
          <a:p>
            <a:pPr eaLnBrk="1" hangingPunct="1">
              <a:lnSpc>
                <a:spcPct val="90000"/>
              </a:lnSpc>
            </a:pPr>
            <a:r>
              <a:rPr lang="en-GB" altLang="en-US" dirty="0" smtClean="0">
                <a:latin typeface="Times New Roman" panose="02020603050405020304" pitchFamily="18" charset="0"/>
                <a:cs typeface="Times New Roman" panose="02020603050405020304" pitchFamily="18" charset="0"/>
              </a:rPr>
              <a:t>Search process stops when an alternative is found which is </a:t>
            </a:r>
            <a:r>
              <a:rPr lang="en-GB" altLang="en-US" i="1" dirty="0" smtClean="0">
                <a:latin typeface="Times New Roman" panose="02020603050405020304" pitchFamily="18" charset="0"/>
                <a:cs typeface="Times New Roman" panose="02020603050405020304" pitchFamily="18" charset="0"/>
              </a:rPr>
              <a:t>satisfactory</a:t>
            </a:r>
            <a:r>
              <a:rPr lang="en-GB" altLang="en-US" dirty="0" smtClean="0">
                <a:latin typeface="Times New Roman" panose="02020603050405020304" pitchFamily="18" charset="0"/>
                <a:cs typeface="Times New Roman" panose="02020603050405020304" pitchFamily="18" charset="0"/>
              </a:rPr>
              <a:t> in that its attributes’ performances all </a:t>
            </a:r>
            <a:r>
              <a:rPr lang="en-US" altLang="en-US" dirty="0" smtClean="0">
                <a:latin typeface="Times New Roman" panose="02020603050405020304" pitchFamily="18" charset="0"/>
                <a:cs typeface="Times New Roman" panose="02020603050405020304" pitchFamily="18" charset="0"/>
              </a:rPr>
              <a:t>exceed aspiration levels</a:t>
            </a:r>
          </a:p>
          <a:p>
            <a:pPr eaLnBrk="1" hangingPunct="1">
              <a:lnSpc>
                <a:spcPct val="90000"/>
              </a:lnSpc>
            </a:pPr>
            <a:r>
              <a:rPr lang="en-US" altLang="en-US" dirty="0" smtClean="0">
                <a:latin typeface="Times New Roman" panose="02020603050405020304" pitchFamily="18" charset="0"/>
                <a:cs typeface="Times New Roman" panose="02020603050405020304" pitchFamily="18" charset="0"/>
              </a:rPr>
              <a:t>These aspiration levels themselves adjust gradually in the light of alternatives already examined.</a:t>
            </a:r>
            <a:r>
              <a:rPr lang="en-US" altLang="en-US" dirty="0">
                <a:latin typeface="Times New Roman" panose="02020603050405020304" pitchFamily="18" charset="0"/>
                <a:cs typeface="Times New Roman" panose="02020603050405020304" pitchFamily="18" charset="0"/>
              </a:rPr>
              <a:t> </a:t>
            </a:r>
            <a:r>
              <a:rPr lang="en-GB" altLang="en-US" dirty="0">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stretch>
            <a:fillRect/>
          </a:stretch>
        </p:blipFill>
        <p:spPr>
          <a:xfrm>
            <a:off x="6564743" y="1525588"/>
            <a:ext cx="5440219" cy="4895994"/>
          </a:xfrm>
          <a:prstGeom prst="rect">
            <a:avLst/>
          </a:prstGeom>
        </p:spPr>
      </p:pic>
    </p:spTree>
    <p:extLst>
      <p:ext uri="{BB962C8B-B14F-4D97-AF65-F5344CB8AC3E}">
        <p14:creationId xmlns:p14="http://schemas.microsoft.com/office/powerpoint/2010/main" val="1462771431"/>
      </p:ext>
    </p:extLst>
  </p:cSld>
  <p:clrMapOvr>
    <a:masterClrMapping/>
  </p:clrMapOvr>
  <mc:AlternateContent xmlns:mc="http://schemas.openxmlformats.org/markup-compatibility/2006" xmlns:p14="http://schemas.microsoft.com/office/powerpoint/2010/main">
    <mc:Choice Requires="p14">
      <p:transition spd="slow" p14:dur="2000" advTm="158986"/>
    </mc:Choice>
    <mc:Fallback xmlns="">
      <p:transition spd="slow" advTm="15898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575B09F-D4B5-4C04-B976-DB2EB0C6148F}" type="slidenum">
              <a:rPr lang="en-GB" altLang="en-US" sz="1400"/>
              <a:pPr eaLnBrk="1" hangingPunct="1"/>
              <a:t>24</a:t>
            </a:fld>
            <a:endParaRPr lang="en-GB" altLang="en-US" sz="1400"/>
          </a:p>
        </p:txBody>
      </p:sp>
      <p:sp>
        <p:nvSpPr>
          <p:cNvPr id="23555" name="Rectangle 2"/>
          <p:cNvSpPr>
            <a:spLocks noGrp="1" noChangeArrowheads="1"/>
          </p:cNvSpPr>
          <p:nvPr>
            <p:ph type="title"/>
          </p:nvPr>
        </p:nvSpPr>
        <p:spPr>
          <a:ln>
            <a:miter lim="800000"/>
            <a:headEnd/>
            <a:tailEnd/>
          </a:ln>
        </p:spPr>
        <p:txBody>
          <a:bodyPr/>
          <a:lstStyle/>
          <a:p>
            <a:pP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Some consequences of reason-based choice</a:t>
            </a:r>
            <a:endParaRPr lang="en-GB"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2532" name="Rectangle 3"/>
          <p:cNvSpPr>
            <a:spLocks noGrp="1" noChangeArrowheads="1"/>
          </p:cNvSpPr>
          <p:nvPr>
            <p:ph type="body" idx="1"/>
          </p:nvPr>
        </p:nvSpPr>
        <p:spPr>
          <a:xfrm>
            <a:off x="568037" y="1690688"/>
            <a:ext cx="10515600" cy="4351338"/>
          </a:xfrm>
        </p:spPr>
        <p:txBody>
          <a:bodyPr/>
          <a:lstStyle/>
          <a:p>
            <a:pPr eaLnBrk="1" hangingPunct="1">
              <a:spcAft>
                <a:spcPct val="25000"/>
              </a:spcAft>
            </a:pPr>
            <a:r>
              <a:rPr lang="en-GB" altLang="en-US" dirty="0" smtClean="0">
                <a:latin typeface="Times New Roman" panose="02020603050405020304" pitchFamily="18" charset="0"/>
                <a:cs typeface="Times New Roman" panose="02020603050405020304" pitchFamily="18" charset="0"/>
              </a:rPr>
              <a:t>Decisions framed as “choose which to </a:t>
            </a:r>
            <a:r>
              <a:rPr lang="en-GB" altLang="en-US" b="1" u="sng" dirty="0" smtClean="0">
                <a:latin typeface="Times New Roman" panose="02020603050405020304" pitchFamily="18" charset="0"/>
                <a:cs typeface="Times New Roman" panose="02020603050405020304" pitchFamily="18" charset="0"/>
              </a:rPr>
              <a:t>select</a:t>
            </a:r>
            <a:r>
              <a:rPr lang="en-GB" altLang="en-US" dirty="0" smtClean="0">
                <a:latin typeface="Times New Roman" panose="02020603050405020304" pitchFamily="18" charset="0"/>
                <a:cs typeface="Times New Roman" panose="02020603050405020304" pitchFamily="18" charset="0"/>
              </a:rPr>
              <a:t>…” can lead to different choices to those framed as “ choose which to </a:t>
            </a:r>
            <a:r>
              <a:rPr lang="en-GB" altLang="en-US" b="1" u="sng" dirty="0" smtClean="0">
                <a:latin typeface="Times New Roman" panose="02020603050405020304" pitchFamily="18" charset="0"/>
                <a:cs typeface="Times New Roman" panose="02020603050405020304" pitchFamily="18" charset="0"/>
              </a:rPr>
              <a:t>reject</a:t>
            </a:r>
            <a:r>
              <a:rPr lang="en-GB" altLang="en-US" dirty="0" smtClean="0">
                <a:latin typeface="Times New Roman" panose="02020603050405020304" pitchFamily="18" charset="0"/>
                <a:cs typeface="Times New Roman" panose="02020603050405020304" pitchFamily="18" charset="0"/>
              </a:rPr>
              <a:t>”</a:t>
            </a:r>
          </a:p>
          <a:p>
            <a:pPr eaLnBrk="1" hangingPunct="1">
              <a:spcAft>
                <a:spcPct val="25000"/>
              </a:spcAft>
            </a:pPr>
            <a:r>
              <a:rPr lang="en-GB" altLang="en-US" dirty="0" smtClean="0">
                <a:latin typeface="Times New Roman" panose="02020603050405020304" pitchFamily="18" charset="0"/>
                <a:cs typeface="Times New Roman" panose="02020603050405020304" pitchFamily="18" charset="0"/>
              </a:rPr>
              <a:t>Irrelevant alternatives can influence choice</a:t>
            </a:r>
          </a:p>
          <a:p>
            <a:pPr eaLnBrk="1" hangingPunct="1">
              <a:spcAft>
                <a:spcPct val="25000"/>
              </a:spcAft>
            </a:pPr>
            <a:r>
              <a:rPr lang="en-GB" altLang="en-US" dirty="0" smtClean="0">
                <a:latin typeface="Times New Roman" panose="02020603050405020304" pitchFamily="18" charset="0"/>
                <a:cs typeface="Times New Roman" panose="02020603050405020304" pitchFamily="18" charset="0"/>
              </a:rPr>
              <a:t>Attributes can be rejected if they have weakly </a:t>
            </a:r>
            <a:r>
              <a:rPr lang="en-GB" altLang="en-US" dirty="0" err="1" smtClean="0">
                <a:latin typeface="Times New Roman" panose="02020603050405020304" pitchFamily="18" charset="0"/>
                <a:cs typeface="Times New Roman" panose="02020603050405020304" pitchFamily="18" charset="0"/>
              </a:rPr>
              <a:t>favorable</a:t>
            </a:r>
            <a:r>
              <a:rPr lang="en-GB" altLang="en-US" dirty="0" smtClean="0">
                <a:latin typeface="Times New Roman" panose="02020603050405020304" pitchFamily="18" charset="0"/>
                <a:cs typeface="Times New Roman" panose="02020603050405020304" pitchFamily="18" charset="0"/>
              </a:rPr>
              <a:t> or irrelevant attributes</a:t>
            </a:r>
          </a:p>
        </p:txBody>
      </p:sp>
      <p:pic>
        <p:nvPicPr>
          <p:cNvPr id="2" name="Picture 1"/>
          <p:cNvPicPr>
            <a:picLocks noChangeAspect="1"/>
          </p:cNvPicPr>
          <p:nvPr/>
        </p:nvPicPr>
        <p:blipFill>
          <a:blip r:embed="rId2"/>
          <a:stretch>
            <a:fillRect/>
          </a:stretch>
        </p:blipFill>
        <p:spPr>
          <a:xfrm>
            <a:off x="7252855" y="4230013"/>
            <a:ext cx="4449040" cy="2491462"/>
          </a:xfrm>
          <a:prstGeom prst="rect">
            <a:avLst/>
          </a:prstGeom>
        </p:spPr>
      </p:pic>
      <p:pic>
        <p:nvPicPr>
          <p:cNvPr id="3" name="Picture 2"/>
          <p:cNvPicPr>
            <a:picLocks noChangeAspect="1"/>
          </p:cNvPicPr>
          <p:nvPr/>
        </p:nvPicPr>
        <p:blipFill>
          <a:blip r:embed="rId3"/>
          <a:stretch>
            <a:fillRect/>
          </a:stretch>
        </p:blipFill>
        <p:spPr>
          <a:xfrm>
            <a:off x="3680116" y="4230013"/>
            <a:ext cx="3362347" cy="2491462"/>
          </a:xfrm>
          <a:prstGeom prst="rect">
            <a:avLst/>
          </a:prstGeom>
        </p:spPr>
      </p:pic>
    </p:spTree>
    <p:extLst>
      <p:ext uri="{BB962C8B-B14F-4D97-AF65-F5344CB8AC3E}">
        <p14:creationId xmlns:p14="http://schemas.microsoft.com/office/powerpoint/2010/main" val="1661042796"/>
      </p:ext>
    </p:extLst>
  </p:cSld>
  <p:clrMapOvr>
    <a:masterClrMapping/>
  </p:clrMapOvr>
  <mc:AlternateContent xmlns:mc="http://schemas.openxmlformats.org/markup-compatibility/2006" xmlns:p14="http://schemas.microsoft.com/office/powerpoint/2010/main">
    <mc:Choice Requires="p14">
      <p:transition spd="slow" p14:dur="2000" advTm="67787"/>
    </mc:Choice>
    <mc:Fallback xmlns="">
      <p:transition spd="slow" advTm="6778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9ACB08F-2C43-4AD9-96F2-6B3E6EA562BB}" type="slidenum">
              <a:rPr lang="en-GB" altLang="en-US" sz="1400"/>
              <a:pPr eaLnBrk="1" hangingPunct="1"/>
              <a:t>25</a:t>
            </a:fld>
            <a:endParaRPr lang="en-GB" altLang="en-US" sz="1400"/>
          </a:p>
        </p:txBody>
      </p:sp>
      <p:sp>
        <p:nvSpPr>
          <p:cNvPr id="24579" name="Rectangle 2"/>
          <p:cNvSpPr>
            <a:spLocks noGrp="1" noChangeArrowheads="1"/>
          </p:cNvSpPr>
          <p:nvPr>
            <p:ph type="title"/>
          </p:nvPr>
        </p:nvSpPr>
        <p:spPr>
          <a:xfrm>
            <a:off x="2001982" y="533400"/>
            <a:ext cx="7391400" cy="609600"/>
          </a:xfrm>
          <a:ln>
            <a:miter lim="800000"/>
            <a:headEnd/>
            <a:tailEnd/>
          </a:ln>
        </p:spPr>
        <p:txBody>
          <a:bodyPr>
            <a:normAutofit/>
          </a:bodyPr>
          <a:lstStyle/>
          <a:p>
            <a:pP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 of reason-based choice</a:t>
            </a:r>
          </a:p>
        </p:txBody>
      </p:sp>
      <p:sp>
        <p:nvSpPr>
          <p:cNvPr id="24580" name="Rectangle 3"/>
          <p:cNvSpPr>
            <a:spLocks noGrp="1" noChangeArrowheads="1"/>
          </p:cNvSpPr>
          <p:nvPr>
            <p:ph type="body" idx="1"/>
          </p:nvPr>
        </p:nvSpPr>
        <p:spPr>
          <a:xfrm>
            <a:off x="1357745" y="1219200"/>
            <a:ext cx="9691255" cy="4045527"/>
          </a:xfrm>
        </p:spPr>
        <p:txBody>
          <a:bodyPr>
            <a:normAutofit/>
          </a:bodyPr>
          <a:lstStyle/>
          <a:p>
            <a:pPr eaLnBrk="1" hangingPunct="1">
              <a:lnSpc>
                <a:spcPct val="120000"/>
              </a:lnSpc>
              <a:buFontTx/>
              <a:buNone/>
              <a:defRPr/>
            </a:pPr>
            <a:r>
              <a:rPr lang="en-US" sz="2200" b="1" dirty="0">
                <a:solidFill>
                  <a:schemeClr val="accent1">
                    <a:lumMod val="50000"/>
                  </a:schemeClr>
                </a:solidFill>
                <a:latin typeface="Times New Roman" panose="02020603050405020304" pitchFamily="18" charset="0"/>
                <a:cs typeface="Times New Roman" panose="02020603050405020304" pitchFamily="18" charset="0"/>
              </a:rPr>
              <a:t>Candidate A 				Candidate B</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Average written communication skills	Excellent </a:t>
            </a:r>
            <a:r>
              <a:rPr lang="en-US" sz="2200" dirty="0" smtClean="0">
                <a:latin typeface="Times New Roman" panose="02020603050405020304" pitchFamily="18" charset="0"/>
                <a:cs typeface="Times New Roman" panose="02020603050405020304" pitchFamily="18" charset="0"/>
              </a:rPr>
              <a:t>written communication </a:t>
            </a:r>
            <a:r>
              <a:rPr lang="en-US" sz="2200" dirty="0">
                <a:latin typeface="Times New Roman" panose="02020603050405020304" pitchFamily="18" charset="0"/>
                <a:cs typeface="Times New Roman" panose="02020603050405020304" pitchFamily="18" charset="0"/>
              </a:rPr>
              <a:t>skills	</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Satisfactory absenteeism record		Very good </a:t>
            </a:r>
            <a:r>
              <a:rPr lang="en-US" sz="2200" dirty="0" smtClean="0">
                <a:latin typeface="Times New Roman" panose="02020603050405020304" pitchFamily="18" charset="0"/>
                <a:cs typeface="Times New Roman" panose="02020603050405020304" pitchFamily="18" charset="0"/>
              </a:rPr>
              <a:t>absenteeism record</a:t>
            </a:r>
            <a:endParaRPr lang="en-US" sz="2200" dirty="0">
              <a:latin typeface="Times New Roman" panose="02020603050405020304" pitchFamily="18" charset="0"/>
              <a:cs typeface="Times New Roman" panose="02020603050405020304" pitchFamily="18" charset="0"/>
            </a:endParaRP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Average computing skills		Excellent computer skills</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Reasonable inter-personal skills		Awkward when dealing 	</a:t>
            </a:r>
            <a:r>
              <a:rPr lang="en-US" sz="2200" dirty="0" smtClean="0">
                <a:latin typeface="Times New Roman" panose="02020603050405020304" pitchFamily="18" charset="0"/>
                <a:cs typeface="Times New Roman" panose="02020603050405020304" pitchFamily="18" charset="0"/>
              </a:rPr>
              <a:t>with </a:t>
            </a:r>
            <a:r>
              <a:rPr lang="en-US" sz="2200" dirty="0">
                <a:latin typeface="Times New Roman" panose="02020603050405020304" pitchFamily="18" charset="0"/>
                <a:cs typeface="Times New Roman" panose="02020603050405020304" pitchFamily="18" charset="0"/>
              </a:rPr>
              <a:t>others</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Average level of numeracy		Poor level of numeracy</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Average telephone skills 		Poor telephone skills</a:t>
            </a:r>
          </a:p>
          <a:p>
            <a:pPr eaLnBrk="1" hangingPunct="1">
              <a:buFontTx/>
              <a:buNone/>
              <a:defRPr/>
            </a:pPr>
            <a:endParaRPr lang="en-GB" sz="2200" dirty="0">
              <a:solidFill>
                <a:schemeClr val="accent2"/>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499763" y="4790698"/>
            <a:ext cx="3477491" cy="2039682"/>
          </a:xfrm>
          <a:prstGeom prst="rect">
            <a:avLst/>
          </a:prstGeom>
        </p:spPr>
      </p:pic>
    </p:spTree>
    <p:extLst>
      <p:ext uri="{BB962C8B-B14F-4D97-AF65-F5344CB8AC3E}">
        <p14:creationId xmlns:p14="http://schemas.microsoft.com/office/powerpoint/2010/main" val="820573272"/>
      </p:ext>
    </p:extLst>
  </p:cSld>
  <p:clrMapOvr>
    <a:masterClrMapping/>
  </p:clrMapOvr>
  <mc:AlternateContent xmlns:mc="http://schemas.openxmlformats.org/markup-compatibility/2006" xmlns:p14="http://schemas.microsoft.com/office/powerpoint/2010/main">
    <mc:Choice Requires="p14">
      <p:transition spd="slow" p14:dur="2000" advTm="147605"/>
    </mc:Choice>
    <mc:Fallback xmlns="">
      <p:transition spd="slow" advTm="14760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3BD50D9-E989-4AE9-A4B2-FF6A4019D1F0}" type="slidenum">
              <a:rPr lang="en-GB" altLang="en-US" sz="1400"/>
              <a:pPr eaLnBrk="1" hangingPunct="1"/>
              <a:t>26</a:t>
            </a:fld>
            <a:endParaRPr lang="en-GB" altLang="en-US" sz="1400"/>
          </a:p>
        </p:txBody>
      </p:sp>
      <p:sp>
        <p:nvSpPr>
          <p:cNvPr id="25603" name="Rectangle 2"/>
          <p:cNvSpPr>
            <a:spLocks noGrp="1" noChangeArrowheads="1"/>
          </p:cNvSpPr>
          <p:nvPr>
            <p:ph type="title"/>
          </p:nvPr>
        </p:nvSpPr>
        <p:spPr>
          <a:xfrm>
            <a:off x="2043545" y="394854"/>
            <a:ext cx="8077200" cy="762000"/>
          </a:xfrm>
          <a:ln>
            <a:miter lim="800000"/>
            <a:headEnd/>
            <a:tailEnd/>
          </a:ln>
        </p:spPr>
        <p:txBody>
          <a:bodyPr/>
          <a:lstStyle/>
          <a:p>
            <a:pPr algn="l" eaLnBrk="1" hangingPunct="1">
              <a:defRPr/>
            </a:pP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 that affect how people make choices</a:t>
            </a: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GB"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4580" name="Rectangle 3"/>
          <p:cNvSpPr>
            <a:spLocks noGrp="1" noChangeArrowheads="1"/>
          </p:cNvSpPr>
          <p:nvPr>
            <p:ph type="body" idx="1"/>
          </p:nvPr>
        </p:nvSpPr>
        <p:spPr>
          <a:xfrm>
            <a:off x="367145" y="1524000"/>
            <a:ext cx="11547764" cy="4351338"/>
          </a:xfrm>
        </p:spPr>
        <p:txBody>
          <a:bodyPr>
            <a:noAutofit/>
          </a:bodyPr>
          <a:lstStyle/>
          <a:p>
            <a:pPr eaLnBrk="1" hangingPunct="1">
              <a:lnSpc>
                <a:spcPct val="150000"/>
              </a:lnSpc>
            </a:pPr>
            <a:r>
              <a:rPr lang="en-US" altLang="en-US" dirty="0">
                <a:latin typeface="Times New Roman" panose="02020603050405020304" pitchFamily="18" charset="0"/>
                <a:cs typeface="Times New Roman" panose="02020603050405020304" pitchFamily="18" charset="0"/>
              </a:rPr>
              <a:t>Time available to make decision </a:t>
            </a:r>
          </a:p>
          <a:p>
            <a:pPr eaLnBrk="1" hangingPunct="1">
              <a:lnSpc>
                <a:spcPct val="150000"/>
              </a:lnSpc>
            </a:pPr>
            <a:r>
              <a:rPr lang="en-US" altLang="en-US" dirty="0">
                <a:latin typeface="Times New Roman" panose="02020603050405020304" pitchFamily="18" charset="0"/>
                <a:cs typeface="Times New Roman" panose="02020603050405020304" pitchFamily="18" charset="0"/>
              </a:rPr>
              <a:t>Effort that a given strategy will involve </a:t>
            </a:r>
          </a:p>
          <a:p>
            <a:pPr eaLnBrk="1" hangingPunct="1">
              <a:lnSpc>
                <a:spcPct val="150000"/>
              </a:lnSpc>
            </a:pPr>
            <a:r>
              <a:rPr lang="en-US" altLang="en-US" dirty="0">
                <a:latin typeface="Times New Roman" panose="02020603050405020304" pitchFamily="18" charset="0"/>
                <a:cs typeface="Times New Roman" panose="02020603050405020304" pitchFamily="18" charset="0"/>
              </a:rPr>
              <a:t>Decision maker’s knowledge about the environment</a:t>
            </a:r>
          </a:p>
          <a:p>
            <a:pPr eaLnBrk="1" hangingPunct="1">
              <a:lnSpc>
                <a:spcPct val="150000"/>
              </a:lnSpc>
            </a:pPr>
            <a:r>
              <a:rPr lang="en-US" altLang="en-US" dirty="0">
                <a:latin typeface="Times New Roman" panose="02020603050405020304" pitchFamily="18" charset="0"/>
                <a:cs typeface="Times New Roman" panose="02020603050405020304" pitchFamily="18" charset="0"/>
              </a:rPr>
              <a:t>Importance of making an accurate decision</a:t>
            </a:r>
          </a:p>
          <a:p>
            <a:pPr eaLnBrk="1" hangingPunct="1">
              <a:lnSpc>
                <a:spcPct val="150000"/>
              </a:lnSpc>
            </a:pPr>
            <a:r>
              <a:rPr lang="en-US" altLang="en-US" dirty="0">
                <a:latin typeface="Times New Roman" panose="02020603050405020304" pitchFamily="18" charset="0"/>
                <a:cs typeface="Times New Roman" panose="02020603050405020304" pitchFamily="18" charset="0"/>
              </a:rPr>
              <a:t>Whether or not the choice has to be justified to others </a:t>
            </a:r>
          </a:p>
          <a:p>
            <a:pPr eaLnBrk="1" hangingPunct="1">
              <a:lnSpc>
                <a:spcPct val="150000"/>
              </a:lnSpc>
            </a:pPr>
            <a:r>
              <a:rPr lang="en-US" altLang="en-US" dirty="0">
                <a:latin typeface="Times New Roman" panose="02020603050405020304" pitchFamily="18" charset="0"/>
                <a:cs typeface="Times New Roman" panose="02020603050405020304" pitchFamily="18" charset="0"/>
              </a:rPr>
              <a:t>Desire to minimize conflict (e.g. conflicts between the pros and cons of  the alternatives).</a:t>
            </a:r>
          </a:p>
          <a:p>
            <a:pPr eaLnBrk="1" hangingPunct="1">
              <a:lnSpc>
                <a:spcPct val="150000"/>
              </a:lnSpc>
            </a:pPr>
            <a:endParaRPr lang="en-GB"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7227799"/>
      </p:ext>
    </p:extLst>
  </p:cSld>
  <p:clrMapOvr>
    <a:masterClrMapping/>
  </p:clrMapOvr>
  <mc:AlternateContent xmlns:mc="http://schemas.openxmlformats.org/markup-compatibility/2006" xmlns:p14="http://schemas.microsoft.com/office/powerpoint/2010/main">
    <mc:Choice Requires="p14">
      <p:transition spd="slow" p14:dur="2000" advTm="134558"/>
    </mc:Choice>
    <mc:Fallback xmlns="">
      <p:transition spd="slow" advTm="13455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07D03496-71D0-42FF-85C9-31717B3B7086}" type="slidenum">
              <a:rPr lang="en-GB" altLang="en-US" sz="1400"/>
              <a:pPr eaLnBrk="1" hangingPunct="1"/>
              <a:t>27</a:t>
            </a:fld>
            <a:endParaRPr lang="en-GB" altLang="en-US" sz="1400"/>
          </a:p>
        </p:txBody>
      </p:sp>
      <p:sp>
        <p:nvSpPr>
          <p:cNvPr id="4099" name="Rectangle 2"/>
          <p:cNvSpPr>
            <a:spLocks noGrp="1" noChangeArrowheads="1"/>
          </p:cNvSpPr>
          <p:nvPr>
            <p:ph type="title"/>
          </p:nvPr>
        </p:nvSpPr>
        <p:spPr>
          <a:xfrm>
            <a:off x="318654" y="2353252"/>
            <a:ext cx="4904510" cy="1325563"/>
          </a:xfrm>
          <a:ln>
            <a:miter lim="800000"/>
            <a:headEnd/>
            <a:tailEnd/>
          </a:ln>
        </p:spPr>
        <p:txBody>
          <a:bodyPr>
            <a:normAutofit fontScale="90000"/>
          </a:bodyPr>
          <a:lstStyle/>
          <a:p>
            <a:pPr eaLnBrk="1" hangingPunct="1">
              <a:lnSpc>
                <a:spcPct val="200000"/>
              </a:lnSpc>
              <a:defRPr/>
            </a:pPr>
            <a:r>
              <a:rPr lang="en-GB"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Four alternatives</a:t>
            </a:r>
            <a:br>
              <a:rPr lang="en-GB"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GB"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Mythologies </a:t>
            </a:r>
            <a:br>
              <a:rPr lang="en-GB"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GB"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Decision Making</a:t>
            </a:r>
            <a:endPar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2718337754"/>
              </p:ext>
            </p:extLst>
          </p:nvPr>
        </p:nvGraphicFramePr>
        <p:xfrm>
          <a:off x="4694382" y="614555"/>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7519042"/>
      </p:ext>
    </p:extLst>
  </p:cSld>
  <p:clrMapOvr>
    <a:masterClrMapping/>
  </p:clrMapOvr>
  <mc:AlternateContent xmlns:mc="http://schemas.openxmlformats.org/markup-compatibility/2006">
    <mc:Choice xmlns:p14="http://schemas.microsoft.com/office/powerpoint/2010/main" Requires="p14">
      <p:transition spd="slow" p14:dur="2000" advTm="25885"/>
    </mc:Choice>
    <mc:Fallback>
      <p:transition spd="slow" advTm="2588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FCCED65-D4D3-42C2-BA67-BC91172BC296}" type="slidenum">
              <a:rPr lang="en-GB" altLang="en-US" sz="1400"/>
              <a:pPr eaLnBrk="1" hangingPunct="1"/>
              <a:t>28</a:t>
            </a:fld>
            <a:endParaRPr lang="en-GB" altLang="en-US" sz="1400"/>
          </a:p>
        </p:txBody>
      </p:sp>
      <p:sp>
        <p:nvSpPr>
          <p:cNvPr id="5123" name="Rectangle 2"/>
          <p:cNvSpPr>
            <a:spLocks noGrp="1" noChangeArrowheads="1"/>
          </p:cNvSpPr>
          <p:nvPr>
            <p:ph type="title"/>
          </p:nvPr>
        </p:nvSpPr>
        <p:spPr>
          <a:ln>
            <a:miter lim="800000"/>
            <a:headEnd/>
            <a:tailEnd/>
          </a:ln>
        </p:spPr>
        <p:txBody>
          <a:bodyPr/>
          <a:lstStyle/>
          <a:p>
            <a:pPr algn="ctr" eaLnBrk="1" hangingPunct="1">
              <a:defRPr/>
            </a:pPr>
            <a:r>
              <a:rPr lang="en-GB"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SMARTER</a:t>
            </a:r>
            <a:endPar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100" name="Rectangle 3"/>
          <p:cNvSpPr>
            <a:spLocks noGrp="1" noChangeArrowheads="1"/>
          </p:cNvSpPr>
          <p:nvPr>
            <p:ph type="body" idx="1"/>
          </p:nvPr>
        </p:nvSpPr>
        <p:spPr>
          <a:xfrm>
            <a:off x="838200" y="1825625"/>
            <a:ext cx="5029200" cy="4351338"/>
          </a:xfrm>
        </p:spPr>
        <p:txBody>
          <a:bodyPr/>
          <a:lstStyle/>
          <a:p>
            <a:pPr algn="just" eaLnBrk="1" hangingPunct="1"/>
            <a:r>
              <a:rPr lang="en-GB" altLang="en-US" dirty="0"/>
              <a:t>Simple </a:t>
            </a:r>
            <a:r>
              <a:rPr lang="en-GB" altLang="en-US" dirty="0" smtClean="0"/>
              <a:t>Multi attribute </a:t>
            </a:r>
            <a:r>
              <a:rPr lang="en-GB" altLang="en-US" dirty="0"/>
              <a:t>Rating Technique Exploiting  Ranks</a:t>
            </a:r>
          </a:p>
          <a:p>
            <a:pPr algn="just" eaLnBrk="1" hangingPunct="1">
              <a:buFontTx/>
              <a:buNone/>
            </a:pPr>
            <a:endParaRPr lang="en-GB" altLang="en-US" dirty="0"/>
          </a:p>
          <a:p>
            <a:pPr algn="just" eaLnBrk="1" hangingPunct="1"/>
            <a:r>
              <a:rPr lang="en-GB" altLang="en-US" dirty="0"/>
              <a:t>Value functions are usually assumed to be linear</a:t>
            </a:r>
          </a:p>
          <a:p>
            <a:pPr algn="just" eaLnBrk="1" hangingPunct="1"/>
            <a:endParaRPr lang="en-GB" altLang="en-US" dirty="0"/>
          </a:p>
          <a:p>
            <a:pPr algn="just" eaLnBrk="1" hangingPunct="1"/>
            <a:r>
              <a:rPr lang="en-GB" altLang="en-US" dirty="0"/>
              <a:t>Weights for attributes are estimated from the  decision maker’s ranking of  the  swings</a:t>
            </a:r>
            <a:endParaRPr lang="en-US" altLang="en-US" dirty="0"/>
          </a:p>
        </p:txBody>
      </p:sp>
      <p:pic>
        <p:nvPicPr>
          <p:cNvPr id="2" name="Picture 1"/>
          <p:cNvPicPr>
            <a:picLocks noChangeAspect="1"/>
          </p:cNvPicPr>
          <p:nvPr/>
        </p:nvPicPr>
        <p:blipFill>
          <a:blip r:embed="rId3"/>
          <a:stretch>
            <a:fillRect/>
          </a:stretch>
        </p:blipFill>
        <p:spPr>
          <a:xfrm>
            <a:off x="6004710" y="1825626"/>
            <a:ext cx="6138800" cy="4665230"/>
          </a:xfrm>
          <a:prstGeom prst="rect">
            <a:avLst/>
          </a:prstGeom>
        </p:spPr>
      </p:pic>
    </p:spTree>
    <p:extLst>
      <p:ext uri="{BB962C8B-B14F-4D97-AF65-F5344CB8AC3E}">
        <p14:creationId xmlns:p14="http://schemas.microsoft.com/office/powerpoint/2010/main" val="3056153061"/>
      </p:ext>
    </p:extLst>
  </p:cSld>
  <p:clrMapOvr>
    <a:masterClrMapping/>
  </p:clrMapOvr>
  <mc:AlternateContent xmlns:mc="http://schemas.openxmlformats.org/markup-compatibility/2006">
    <mc:Choice xmlns:p14="http://schemas.microsoft.com/office/powerpoint/2010/main" Requires="p14">
      <p:transition spd="slow" p14:dur="2000" advTm="126411"/>
    </mc:Choice>
    <mc:Fallback>
      <p:transition spd="slow" advTm="12641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DE0718C8-64F3-4275-8BEC-03DCEE1B5A22}" type="slidenum">
              <a:rPr lang="en-GB" altLang="en-US" sz="1400"/>
              <a:pPr eaLnBrk="1" hangingPunct="1"/>
              <a:t>29</a:t>
            </a:fld>
            <a:endParaRPr lang="en-GB" altLang="en-US" sz="1400"/>
          </a:p>
        </p:txBody>
      </p:sp>
      <p:sp>
        <p:nvSpPr>
          <p:cNvPr id="7171" name="Rectangle 2"/>
          <p:cNvSpPr>
            <a:spLocks noGrp="1" noChangeArrowheads="1"/>
          </p:cNvSpPr>
          <p:nvPr>
            <p:ph type="title"/>
          </p:nvPr>
        </p:nvSpPr>
        <p:spPr>
          <a:xfrm>
            <a:off x="2209800" y="609600"/>
            <a:ext cx="7772400" cy="914400"/>
          </a:xfrm>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Advantages of SMARTER</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48" name="Rectangle 3"/>
          <p:cNvSpPr>
            <a:spLocks noGrp="1" noChangeArrowheads="1"/>
          </p:cNvSpPr>
          <p:nvPr>
            <p:ph type="body" idx="1"/>
          </p:nvPr>
        </p:nvSpPr>
        <p:spPr/>
        <p:txBody>
          <a:bodyPr/>
          <a:lstStyle/>
          <a:p>
            <a:pPr marL="609600" indent="-609600" algn="just">
              <a:spcAft>
                <a:spcPct val="30000"/>
              </a:spcAft>
              <a:buFontTx/>
              <a:buAutoNum type="arabicPeriod"/>
            </a:pPr>
            <a:r>
              <a:rPr lang="en-GB" altLang="en-US" dirty="0" smtClean="0">
                <a:latin typeface="Times New Roman" panose="02020603050405020304" pitchFamily="18" charset="0"/>
                <a:cs typeface="Times New Roman" panose="02020603050405020304" pitchFamily="18" charset="0"/>
              </a:rPr>
              <a:t>Easier judgments  are required and these may be more accurate</a:t>
            </a:r>
          </a:p>
          <a:p>
            <a:pPr marL="609600" indent="-609600" algn="just">
              <a:spcAft>
                <a:spcPct val="30000"/>
              </a:spcAft>
              <a:buFontTx/>
              <a:buAutoNum type="arabicPeriod"/>
            </a:pPr>
            <a:r>
              <a:rPr lang="en-GB" altLang="en-US" dirty="0" smtClean="0">
                <a:latin typeface="Times New Roman" panose="02020603050405020304" pitchFamily="18" charset="0"/>
                <a:cs typeface="Times New Roman" panose="02020603050405020304" pitchFamily="18" charset="0"/>
              </a:rPr>
              <a:t>Less time consuming than SMART</a:t>
            </a:r>
          </a:p>
          <a:p>
            <a:pPr marL="609600" indent="-609600" algn="just">
              <a:spcAft>
                <a:spcPct val="30000"/>
              </a:spcAft>
              <a:buFontTx/>
              <a:buAutoNum type="arabicPeriod"/>
            </a:pPr>
            <a:r>
              <a:rPr lang="en-GB" altLang="en-US" dirty="0" smtClean="0">
                <a:latin typeface="Times New Roman" panose="02020603050405020304" pitchFamily="18" charset="0"/>
                <a:cs typeface="Times New Roman" panose="02020603050405020304" pitchFamily="18" charset="0"/>
              </a:rPr>
              <a:t>ROC (</a:t>
            </a:r>
            <a:r>
              <a:rPr lang="en-US" dirty="0">
                <a:latin typeface="Times New Roman" panose="02020603050405020304" pitchFamily="18" charset="0"/>
                <a:cs typeface="Times New Roman" panose="02020603050405020304" pitchFamily="18" charset="0"/>
              </a:rPr>
              <a:t>Return on </a:t>
            </a:r>
            <a:r>
              <a:rPr lang="en-US" dirty="0" smtClean="0">
                <a:latin typeface="Times New Roman" panose="02020603050405020304" pitchFamily="18" charset="0"/>
                <a:cs typeface="Times New Roman" panose="02020603050405020304" pitchFamily="18" charset="0"/>
              </a:rPr>
              <a:t>Capital)</a:t>
            </a:r>
            <a:r>
              <a:rPr lang="en-GB" altLang="en-US" dirty="0" smtClean="0">
                <a:latin typeface="Times New Roman" panose="02020603050405020304" pitchFamily="18" charset="0"/>
                <a:cs typeface="Times New Roman" panose="02020603050405020304" pitchFamily="18" charset="0"/>
              </a:rPr>
              <a:t> </a:t>
            </a:r>
            <a:r>
              <a:rPr lang="en-GB" altLang="en-US" dirty="0" smtClean="0">
                <a:latin typeface="Times New Roman" panose="02020603050405020304" pitchFamily="18" charset="0"/>
                <a:cs typeface="Times New Roman" panose="02020603050405020304" pitchFamily="18" charset="0"/>
              </a:rPr>
              <a:t>weights may provide good approximations to the weights that would have been obtained using SMART</a:t>
            </a:r>
            <a:endParaRPr lang="en-US" altLang="en-US"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0386413"/>
      </p:ext>
    </p:extLst>
  </p:cSld>
  <p:clrMapOvr>
    <a:masterClrMapping/>
  </p:clrMapOvr>
  <mc:AlternateContent xmlns:mc="http://schemas.openxmlformats.org/markup-compatibility/2006">
    <mc:Choice xmlns:p14="http://schemas.microsoft.com/office/powerpoint/2010/main" Requires="p14">
      <p:transition spd="slow" p14:dur="2000" advTm="70253"/>
    </mc:Choice>
    <mc:Fallback>
      <p:transition spd="slow" advTm="7025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7D206D0-2797-46D2-AACB-D22C243B5289}" type="slidenum">
              <a:rPr lang="en-GB" altLang="en-US" sz="1400"/>
              <a:pPr eaLnBrk="1" hangingPunct="1"/>
              <a:t>30</a:t>
            </a:fld>
            <a:endParaRPr lang="en-GB" altLang="en-US" sz="1400"/>
          </a:p>
        </p:txBody>
      </p:sp>
      <p:sp>
        <p:nvSpPr>
          <p:cNvPr id="8195" name="Rectangle 2"/>
          <p:cNvSpPr>
            <a:spLocks noGrp="1" noChangeArrowheads="1"/>
          </p:cNvSpPr>
          <p:nvPr>
            <p:ph type="title"/>
          </p:nvPr>
        </p:nvSpPr>
        <p:spPr>
          <a:xfrm>
            <a:off x="2209800" y="609600"/>
            <a:ext cx="7772400" cy="914400"/>
          </a:xfrm>
          <a:ln>
            <a:miter lim="800000"/>
            <a:headEnd/>
            <a:tailEnd/>
          </a:ln>
        </p:spPr>
        <p:txBody>
          <a:bodyPr/>
          <a:lstStyle/>
          <a:p>
            <a:pPr eaLnBrk="1" hangingPunct="1">
              <a:defRPr/>
            </a:pPr>
            <a:r>
              <a:rPr lang="en-GB" sz="3600"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Disadvantages of SMARTER</a:t>
            </a:r>
            <a:endParaRPr lang="en-US" sz="3600"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172" name="Rectangle 3"/>
          <p:cNvSpPr>
            <a:spLocks noGrp="1" noChangeArrowheads="1"/>
          </p:cNvSpPr>
          <p:nvPr>
            <p:ph type="body" idx="1"/>
          </p:nvPr>
        </p:nvSpPr>
        <p:spPr/>
        <p:txBody>
          <a:bodyPr/>
          <a:lstStyle/>
          <a:p>
            <a:pPr marL="609600" indent="-609600" algn="just">
              <a:spcAft>
                <a:spcPct val="30000"/>
              </a:spcAft>
              <a:buFontTx/>
              <a:buAutoNum type="arabicPeriod"/>
            </a:pPr>
            <a:r>
              <a:rPr lang="en-GB" altLang="en-US" dirty="0" smtClean="0">
                <a:latin typeface="Times New Roman" panose="02020603050405020304" pitchFamily="18" charset="0"/>
                <a:cs typeface="Times New Roman" panose="02020603050405020304" pitchFamily="18" charset="0"/>
              </a:rPr>
              <a:t>It may encourage superficial analysis of a problem</a:t>
            </a:r>
          </a:p>
          <a:p>
            <a:pPr marL="609600" indent="-609600" algn="just">
              <a:spcAft>
                <a:spcPct val="30000"/>
              </a:spcAft>
              <a:buFontTx/>
              <a:buAutoNum type="arabicPeriod"/>
            </a:pPr>
            <a:r>
              <a:rPr lang="en-GB" altLang="en-US" dirty="0" smtClean="0">
                <a:latin typeface="Times New Roman" panose="02020603050405020304" pitchFamily="18" charset="0"/>
                <a:cs typeface="Times New Roman" panose="02020603050405020304" pitchFamily="18" charset="0"/>
              </a:rPr>
              <a:t>Less transparent than SMART</a:t>
            </a:r>
          </a:p>
          <a:p>
            <a:pPr marL="609600" indent="-609600" algn="just">
              <a:spcAft>
                <a:spcPct val="30000"/>
              </a:spcAft>
              <a:buFontTx/>
              <a:buAutoNum type="arabicPeriod"/>
            </a:pPr>
            <a:r>
              <a:rPr lang="en-GB" altLang="en-US" dirty="0" smtClean="0">
                <a:latin typeface="Times New Roman" panose="02020603050405020304" pitchFamily="18" charset="0"/>
                <a:cs typeface="Times New Roman" panose="02020603050405020304" pitchFamily="18" charset="0"/>
              </a:rPr>
              <a:t>Ratio of </a:t>
            </a:r>
            <a:r>
              <a:rPr lang="en-GB" altLang="en-US" dirty="0" smtClean="0">
                <a:latin typeface="Times New Roman" panose="02020603050405020304" pitchFamily="18" charset="0"/>
                <a:cs typeface="Times New Roman" panose="02020603050405020304" pitchFamily="18" charset="0"/>
              </a:rPr>
              <a:t>ROC -</a:t>
            </a:r>
            <a:r>
              <a:rPr lang="en-US" dirty="0"/>
              <a:t> </a:t>
            </a:r>
            <a:r>
              <a:rPr lang="en-US" dirty="0">
                <a:latin typeface="Times New Roman" panose="02020603050405020304" pitchFamily="18" charset="0"/>
                <a:cs typeface="Times New Roman" panose="02020603050405020304" pitchFamily="18" charset="0"/>
              </a:rPr>
              <a:t>Return on Capital</a:t>
            </a:r>
            <a:r>
              <a:rPr lang="en-GB" altLang="en-US" dirty="0" smtClean="0">
                <a:latin typeface="Times New Roman" panose="02020603050405020304" pitchFamily="18" charset="0"/>
                <a:cs typeface="Times New Roman" panose="02020603050405020304" pitchFamily="18" charset="0"/>
              </a:rPr>
              <a:t> </a:t>
            </a:r>
            <a:r>
              <a:rPr lang="en-GB" altLang="en-US" dirty="0" smtClean="0">
                <a:latin typeface="Times New Roman" panose="02020603050405020304" pitchFamily="18" charset="0"/>
                <a:cs typeface="Times New Roman" panose="02020603050405020304" pitchFamily="18" charset="0"/>
              </a:rPr>
              <a:t>weights between the most and least important attributes may be too high</a:t>
            </a:r>
            <a:endParaRPr lang="en-US" altLang="en-US" dirty="0" smtClean="0">
              <a:latin typeface="Times New Roman" panose="02020603050405020304" pitchFamily="18" charset="0"/>
              <a:cs typeface="Times New Roman" panose="02020603050405020304" pitchFamily="18" charset="0"/>
            </a:endParaRPr>
          </a:p>
        </p:txBody>
      </p:sp>
      <p:sp>
        <p:nvSpPr>
          <p:cNvPr id="7173"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spTree>
    <p:extLst>
      <p:ext uri="{BB962C8B-B14F-4D97-AF65-F5344CB8AC3E}">
        <p14:creationId xmlns:p14="http://schemas.microsoft.com/office/powerpoint/2010/main" val="2725454579"/>
      </p:ext>
    </p:extLst>
  </p:cSld>
  <p:clrMapOvr>
    <a:masterClrMapping/>
  </p:clrMapOvr>
  <mc:AlternateContent xmlns:mc="http://schemas.openxmlformats.org/markup-compatibility/2006">
    <mc:Choice xmlns:p14="http://schemas.microsoft.com/office/powerpoint/2010/main" Requires="p14">
      <p:transition spd="slow" p14:dur="2000" advTm="123003"/>
    </mc:Choice>
    <mc:Fallback>
      <p:transition spd="slow" advTm="12300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93D6E0E-D81B-471B-A958-C6D688AD131A}" type="slidenum">
              <a:rPr lang="en-GB" altLang="en-US" sz="1400"/>
              <a:pPr eaLnBrk="1" hangingPunct="1"/>
              <a:t>31</a:t>
            </a:fld>
            <a:endParaRPr lang="en-GB" altLang="en-US" sz="1400"/>
          </a:p>
        </p:txBody>
      </p:sp>
      <p:sp>
        <p:nvSpPr>
          <p:cNvPr id="6147" name="Rectangle 2"/>
          <p:cNvSpPr>
            <a:spLocks noGrp="1" noChangeArrowheads="1"/>
          </p:cNvSpPr>
          <p:nvPr>
            <p:ph type="title"/>
          </p:nvPr>
        </p:nvSpPr>
        <p:spPr>
          <a:xfrm>
            <a:off x="2355272" y="282866"/>
            <a:ext cx="10515600" cy="1325563"/>
          </a:xfrm>
          <a:ln>
            <a:miter lim="800000"/>
            <a:headEnd/>
            <a:tailEnd/>
          </a:ln>
        </p:spPr>
        <p:txBody>
          <a:bodyPr/>
          <a:lstStyle/>
          <a:p>
            <a:pPr eaLnBrk="1" hangingPunct="1">
              <a:defRPr/>
            </a:pPr>
            <a:r>
              <a:rPr lang="en-GB" sz="3200" b="1" dirty="0">
                <a:solidFill>
                  <a:srgbClr val="C00000"/>
                </a:solidFill>
                <a:latin typeface="Times New Roman" panose="02020603050405020304" pitchFamily="18" charset="0"/>
                <a:cs typeface="Times New Roman" panose="02020603050405020304" pitchFamily="18" charset="0"/>
              </a:rPr>
              <a:t>Rank Order </a:t>
            </a:r>
            <a:r>
              <a:rPr lang="en-GB" sz="3200" b="1" dirty="0" smtClean="0">
                <a:solidFill>
                  <a:srgbClr val="C00000"/>
                </a:solidFill>
                <a:latin typeface="Times New Roman" panose="02020603050405020304" pitchFamily="18" charset="0"/>
                <a:cs typeface="Times New Roman" panose="02020603050405020304" pitchFamily="18" charset="0"/>
              </a:rPr>
              <a:t>Capital </a:t>
            </a:r>
            <a:r>
              <a:rPr lang="en-GB" sz="3200" b="1" dirty="0">
                <a:solidFill>
                  <a:srgbClr val="C00000"/>
                </a:solidFill>
                <a:latin typeface="Times New Roman" panose="02020603050405020304" pitchFamily="18" charset="0"/>
                <a:cs typeface="Times New Roman" panose="02020603050405020304" pitchFamily="18" charset="0"/>
              </a:rPr>
              <a:t>(ROC) weights</a:t>
            </a:r>
            <a:endParaRPr lang="en-US" sz="3200" b="1" dirty="0">
              <a:solidFill>
                <a:srgbClr val="C0000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768928" y="1608429"/>
            <a:ext cx="9518072" cy="2862322"/>
          </a:xfrm>
          <a:prstGeom prst="rect">
            <a:avLst/>
          </a:prstGeom>
          <a:noFill/>
        </p:spPr>
        <p:txBody>
          <a:bodyPr wrap="square" rtlCol="0">
            <a:spAutoFit/>
          </a:bodyPr>
          <a:lstStyle/>
          <a:p>
            <a:pPr>
              <a:lnSpc>
                <a:spcPct val="150000"/>
              </a:lnSpc>
            </a:pPr>
            <a:r>
              <a:rPr lang="en-US" sz="2400" dirty="0">
                <a:latin typeface="Times New Roman" panose="02020603050405020304" pitchFamily="18" charset="0"/>
                <a:cs typeface="Times New Roman" panose="02020603050405020304" pitchFamily="18" charset="0"/>
              </a:rPr>
              <a:t>For example, if there are 4 items, the item </a:t>
            </a:r>
            <a:r>
              <a:rPr lang="en-US" sz="2400" dirty="0" smtClean="0">
                <a:latin typeface="Times New Roman" panose="02020603050405020304" pitchFamily="18" charset="0"/>
                <a:cs typeface="Times New Roman" panose="02020603050405020304" pitchFamily="18" charset="0"/>
              </a:rPr>
              <a:t>ranked</a:t>
            </a:r>
          </a:p>
          <a:p>
            <a:pPr marL="285750" indent="-285750">
              <a:lnSpc>
                <a:spcPct val="150000"/>
              </a:lnSpc>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first will be </a:t>
            </a:r>
            <a:r>
              <a:rPr lang="en-US" sz="2400" dirty="0" smtClean="0">
                <a:latin typeface="Times New Roman" panose="02020603050405020304" pitchFamily="18" charset="0"/>
                <a:cs typeface="Times New Roman" panose="02020603050405020304" pitchFamily="18" charset="0"/>
              </a:rPr>
              <a:t>weighted </a:t>
            </a:r>
            <a:r>
              <a:rPr lang="en-US" sz="2400" dirty="0">
                <a:latin typeface="Times New Roman" panose="02020603050405020304" pitchFamily="18" charset="0"/>
                <a:cs typeface="Times New Roman" panose="02020603050405020304" pitchFamily="18" charset="0"/>
              </a:rPr>
              <a:t>(1 + 1/2 + 1/3 + 1/4) / 4 = 0.52, </a:t>
            </a:r>
            <a:endParaRPr lang="en-US" sz="2400" dirty="0" smtClean="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second will be weighted (1/2 + 1/3 + 1/4) / 4 = 0.27, </a:t>
            </a:r>
            <a:endParaRPr lang="en-US" sz="2400" dirty="0" smtClean="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third (1/3 + 1/4) / 4 = 0.15, </a:t>
            </a:r>
            <a:endParaRPr lang="en-US" sz="2400" dirty="0" smtClean="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last (1/4) / 4 = 0.06.</a:t>
            </a:r>
          </a:p>
        </p:txBody>
      </p:sp>
      <p:sp>
        <p:nvSpPr>
          <p:cNvPr id="4" name="TextBox 3"/>
          <p:cNvSpPr txBox="1"/>
          <p:nvPr/>
        </p:nvSpPr>
        <p:spPr>
          <a:xfrm>
            <a:off x="1828800" y="4750769"/>
            <a:ext cx="8153400" cy="1631216"/>
          </a:xfrm>
          <a:prstGeom prst="rect">
            <a:avLst/>
          </a:prstGeom>
          <a:noFill/>
        </p:spPr>
        <p:txBody>
          <a:bodyPr wrap="square" rtlCol="0">
            <a:spAutoFit/>
          </a:bodyPr>
          <a:lstStyle/>
          <a:p>
            <a:pPr algn="ctr"/>
            <a:r>
              <a:rPr lang="en-US" sz="20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rank order scale's scores are weighted scores in which items selected first receive a higher value than the next ones in the list. This value is exponential and depends on the number of selections in your rank order scale. In your reports the percentage of all of these values (compared to the total) is shown.</a:t>
            </a:r>
          </a:p>
        </p:txBody>
      </p:sp>
    </p:spTree>
    <p:extLst>
      <p:ext uri="{BB962C8B-B14F-4D97-AF65-F5344CB8AC3E}">
        <p14:creationId xmlns:p14="http://schemas.microsoft.com/office/powerpoint/2010/main" val="3085999028"/>
      </p:ext>
    </p:extLst>
  </p:cSld>
  <p:clrMapOvr>
    <a:masterClrMapping/>
  </p:clrMapOvr>
  <mc:AlternateContent xmlns:mc="http://schemas.openxmlformats.org/markup-compatibility/2006">
    <mc:Choice xmlns:p14="http://schemas.microsoft.com/office/powerpoint/2010/main" Requires="p14">
      <p:transition spd="slow" p14:dur="2000" advTm="92093"/>
    </mc:Choice>
    <mc:Fallback>
      <p:transition spd="slow" advTm="9209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7240FE2A-25F7-4F0E-AE11-632BDDDB3949}" type="slidenum">
              <a:rPr lang="en-GB" altLang="en-US" sz="1400"/>
              <a:pPr eaLnBrk="1" hangingPunct="1"/>
              <a:t>32</a:t>
            </a:fld>
            <a:endParaRPr lang="en-GB" altLang="en-US" sz="1400"/>
          </a:p>
        </p:txBody>
      </p:sp>
      <p:sp>
        <p:nvSpPr>
          <p:cNvPr id="9219" name="Rectangle 2"/>
          <p:cNvSpPr>
            <a:spLocks noGrp="1" noChangeArrowheads="1"/>
          </p:cNvSpPr>
          <p:nvPr>
            <p:ph type="title"/>
          </p:nvPr>
        </p:nvSpPr>
        <p:spPr>
          <a:xfrm>
            <a:off x="1129145" y="69273"/>
            <a:ext cx="7772400" cy="914400"/>
          </a:xfrm>
          <a:ln>
            <a:miter lim="800000"/>
            <a:headEnd/>
            <a:tailEnd/>
          </a:ln>
        </p:spPr>
        <p:txBody>
          <a:bodyPr/>
          <a:lstStyle/>
          <a:p>
            <a:pP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Even-Swaps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196" name="Rectangle 3"/>
          <p:cNvSpPr>
            <a:spLocks noGrp="1" noChangeArrowheads="1"/>
          </p:cNvSpPr>
          <p:nvPr>
            <p:ph type="body" idx="1"/>
          </p:nvPr>
        </p:nvSpPr>
        <p:spPr>
          <a:xfrm>
            <a:off x="415636" y="983673"/>
            <a:ext cx="4599709" cy="5292436"/>
          </a:xfrm>
        </p:spPr>
        <p:txBody>
          <a:bodyPr>
            <a:normAutofit fontScale="85000" lnSpcReduction="10000"/>
          </a:bodyPr>
          <a:lstStyle/>
          <a:p>
            <a:pPr marL="0" indent="0" algn="just">
              <a:lnSpc>
                <a:spcPct val="120000"/>
              </a:lnSpc>
              <a:spcAft>
                <a:spcPct val="30000"/>
              </a:spcAft>
              <a:buNone/>
            </a:pPr>
            <a:r>
              <a:rPr lang="en-GB" altLang="en-US" dirty="0" smtClean="0">
                <a:latin typeface="Times New Roman" panose="02020603050405020304"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an even swap increases the value of an alternative in terms of one objective while decreasing its value by an equivalent amount in terms of another objective.</a:t>
            </a:r>
            <a:endParaRPr lang="en-GB" altLang="en-US" dirty="0" smtClean="0">
              <a:latin typeface="Times New Roman" panose="02020603050405020304" pitchFamily="18" charset="0"/>
              <a:cs typeface="Times New Roman" panose="02020603050405020304" pitchFamily="18" charset="0"/>
            </a:endParaRPr>
          </a:p>
          <a:p>
            <a:pPr marL="0" indent="0" algn="just">
              <a:lnSpc>
                <a:spcPct val="120000"/>
              </a:lnSpc>
              <a:spcAft>
                <a:spcPct val="30000"/>
              </a:spcAft>
              <a:buNone/>
            </a:pPr>
            <a:r>
              <a:rPr lang="en-GB" altLang="en-US" dirty="0" smtClean="0">
                <a:latin typeface="Times New Roman" panose="02020603050405020304" pitchFamily="18" charset="0"/>
                <a:cs typeface="Times New Roman" panose="02020603050405020304" pitchFamily="18" charset="0"/>
              </a:rPr>
              <a:t>2.Avoids the need to estimate swing weights</a:t>
            </a:r>
          </a:p>
          <a:p>
            <a:pPr marL="609600" indent="-609600" algn="just">
              <a:lnSpc>
                <a:spcPct val="120000"/>
              </a:lnSpc>
              <a:spcAft>
                <a:spcPct val="30000"/>
              </a:spcAft>
              <a:buNone/>
            </a:pPr>
            <a:r>
              <a:rPr lang="en-GB" altLang="en-US" dirty="0" smtClean="0">
                <a:latin typeface="Times New Roman" panose="02020603050405020304" pitchFamily="18" charset="0"/>
                <a:cs typeface="Times New Roman" panose="02020603050405020304" pitchFamily="18" charset="0"/>
              </a:rPr>
              <a:t>2.  Exploits the fact that, when all options perform equally on an attribute, that attribute is not relevant to the decision</a:t>
            </a:r>
            <a:endParaRPr lang="en-US" altLang="en-US" dirty="0" smtClean="0">
              <a:latin typeface="Times New Roman" panose="02020603050405020304" pitchFamily="18" charset="0"/>
              <a:cs typeface="Times New Roman" panose="02020603050405020304" pitchFamily="18" charset="0"/>
            </a:endParaRPr>
          </a:p>
        </p:txBody>
      </p:sp>
      <p:sp>
        <p:nvSpPr>
          <p:cNvPr id="8197"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pic>
        <p:nvPicPr>
          <p:cNvPr id="2" name="Picture 1"/>
          <p:cNvPicPr>
            <a:picLocks noChangeAspect="1"/>
          </p:cNvPicPr>
          <p:nvPr/>
        </p:nvPicPr>
        <p:blipFill>
          <a:blip r:embed="rId2"/>
          <a:stretch>
            <a:fillRect/>
          </a:stretch>
        </p:blipFill>
        <p:spPr>
          <a:xfrm>
            <a:off x="5728855" y="69273"/>
            <a:ext cx="6096000" cy="6652202"/>
          </a:xfrm>
          <a:prstGeom prst="rect">
            <a:avLst/>
          </a:prstGeom>
        </p:spPr>
      </p:pic>
    </p:spTree>
    <p:extLst>
      <p:ext uri="{BB962C8B-B14F-4D97-AF65-F5344CB8AC3E}">
        <p14:creationId xmlns:p14="http://schemas.microsoft.com/office/powerpoint/2010/main" val="1888845309"/>
      </p:ext>
    </p:extLst>
  </p:cSld>
  <p:clrMapOvr>
    <a:masterClrMapping/>
  </p:clrMapOvr>
  <mc:AlternateContent xmlns:mc="http://schemas.openxmlformats.org/markup-compatibility/2006">
    <mc:Choice xmlns:p14="http://schemas.microsoft.com/office/powerpoint/2010/main" Requires="p14">
      <p:transition spd="slow" p14:dur="2000" advTm="68256"/>
    </mc:Choice>
    <mc:Fallback>
      <p:transition spd="slow" advTm="6825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824E8FC-A13F-4CC0-9414-AE3180184BAE}" type="slidenum">
              <a:rPr lang="en-GB" altLang="en-US" sz="1400"/>
              <a:pPr eaLnBrk="1" hangingPunct="1"/>
              <a:t>33</a:t>
            </a:fld>
            <a:endParaRPr lang="en-GB" altLang="en-US" sz="1400"/>
          </a:p>
        </p:txBody>
      </p:sp>
      <p:sp>
        <p:nvSpPr>
          <p:cNvPr id="10243" name="Rectangle 2"/>
          <p:cNvSpPr>
            <a:spLocks noGrp="1" noChangeArrowheads="1"/>
          </p:cNvSpPr>
          <p:nvPr>
            <p:ph type="title"/>
          </p:nvPr>
        </p:nvSpPr>
        <p:spPr>
          <a:xfrm>
            <a:off x="2279073" y="637447"/>
            <a:ext cx="7772400" cy="914400"/>
          </a:xfrm>
          <a:ln>
            <a:miter lim="800000"/>
            <a:headEnd/>
            <a:tailEnd/>
          </a:ln>
        </p:spPr>
        <p:txBody>
          <a:bodyPr/>
          <a:lstStyle/>
          <a:p>
            <a:pPr algn="ctr" eaLnBrk="1" hangingPunct="1">
              <a:defRPr/>
            </a:pPr>
            <a:r>
              <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Even-Swaps example</a:t>
            </a:r>
            <a:endPar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700171073"/>
              </p:ext>
            </p:extLst>
          </p:nvPr>
        </p:nvGraphicFramePr>
        <p:xfrm>
          <a:off x="1073725" y="1745671"/>
          <a:ext cx="10280075" cy="4475019"/>
        </p:xfrm>
        <a:graphic>
          <a:graphicData uri="http://schemas.openxmlformats.org/drawingml/2006/table">
            <a:tbl>
              <a:tblPr firstRow="1" bandRow="1">
                <a:tableStyleId>{BC89EF96-8CEA-46FF-86C4-4CE0E7609802}</a:tableStyleId>
              </a:tblPr>
              <a:tblGrid>
                <a:gridCol w="2056015">
                  <a:extLst>
                    <a:ext uri="{9D8B030D-6E8A-4147-A177-3AD203B41FA5}">
                      <a16:colId xmlns:a16="http://schemas.microsoft.com/office/drawing/2014/main" val="20000"/>
                    </a:ext>
                  </a:extLst>
                </a:gridCol>
                <a:gridCol w="2056015">
                  <a:extLst>
                    <a:ext uri="{9D8B030D-6E8A-4147-A177-3AD203B41FA5}">
                      <a16:colId xmlns:a16="http://schemas.microsoft.com/office/drawing/2014/main" val="20001"/>
                    </a:ext>
                  </a:extLst>
                </a:gridCol>
                <a:gridCol w="2056015">
                  <a:extLst>
                    <a:ext uri="{9D8B030D-6E8A-4147-A177-3AD203B41FA5}">
                      <a16:colId xmlns:a16="http://schemas.microsoft.com/office/drawing/2014/main" val="20002"/>
                    </a:ext>
                  </a:extLst>
                </a:gridCol>
                <a:gridCol w="2056015">
                  <a:extLst>
                    <a:ext uri="{9D8B030D-6E8A-4147-A177-3AD203B41FA5}">
                      <a16:colId xmlns:a16="http://schemas.microsoft.com/office/drawing/2014/main" val="20003"/>
                    </a:ext>
                  </a:extLst>
                </a:gridCol>
                <a:gridCol w="2056015">
                  <a:extLst>
                    <a:ext uri="{9D8B030D-6E8A-4147-A177-3AD203B41FA5}">
                      <a16:colId xmlns:a16="http://schemas.microsoft.com/office/drawing/2014/main" val="20004"/>
                    </a:ext>
                  </a:extLst>
                </a:gridCol>
              </a:tblGrid>
              <a:tr h="1200507">
                <a:tc>
                  <a:txBody>
                    <a:bodyPr/>
                    <a:lstStyle/>
                    <a:p>
                      <a:r>
                        <a:rPr lang="en-GB" sz="1800" dirty="0" smtClean="0"/>
                        <a:t>Supplier Location</a:t>
                      </a:r>
                      <a:endParaRPr lang="en-GB" sz="1800" dirty="0"/>
                    </a:p>
                  </a:txBody>
                  <a:tcPr marL="91437" marR="91437" marT="45716" marB="45716"/>
                </a:tc>
                <a:tc>
                  <a:txBody>
                    <a:bodyPr/>
                    <a:lstStyle/>
                    <a:p>
                      <a:r>
                        <a:rPr lang="en-GB" sz="1800" dirty="0" smtClean="0"/>
                        <a:t>Annual Purchase</a:t>
                      </a:r>
                      <a:r>
                        <a:rPr lang="en-GB" sz="1800" baseline="0" dirty="0" smtClean="0"/>
                        <a:t> Cost ($)</a:t>
                      </a:r>
                      <a:endParaRPr lang="en-GB" sz="1800" dirty="0"/>
                    </a:p>
                  </a:txBody>
                  <a:tcPr marL="91437" marR="91437" marT="45716" marB="45716"/>
                </a:tc>
                <a:tc>
                  <a:txBody>
                    <a:bodyPr/>
                    <a:lstStyle/>
                    <a:p>
                      <a:r>
                        <a:rPr lang="en-GB" sz="1800" dirty="0" smtClean="0"/>
                        <a:t>Average Delivery</a:t>
                      </a:r>
                      <a:r>
                        <a:rPr lang="en-GB" sz="1800" baseline="0" dirty="0" smtClean="0"/>
                        <a:t> Time (days)</a:t>
                      </a:r>
                      <a:endParaRPr lang="en-GB" sz="1800" dirty="0"/>
                    </a:p>
                  </a:txBody>
                  <a:tcPr marL="91437" marR="91437" marT="45716" marB="45716"/>
                </a:tc>
                <a:tc>
                  <a:txBody>
                    <a:bodyPr/>
                    <a:lstStyle/>
                    <a:p>
                      <a:r>
                        <a:rPr lang="en-GB" sz="1800" dirty="0" smtClean="0"/>
                        <a:t>Average % Defective</a:t>
                      </a:r>
                      <a:endParaRPr lang="en-GB" sz="1800" dirty="0"/>
                    </a:p>
                  </a:txBody>
                  <a:tcPr marL="91437" marR="91437" marT="45716" marB="45716"/>
                </a:tc>
                <a:tc>
                  <a:txBody>
                    <a:bodyPr/>
                    <a:lstStyle/>
                    <a:p>
                      <a:r>
                        <a:rPr lang="en-GB" sz="1800" dirty="0" smtClean="0"/>
                        <a:t>After-Sales</a:t>
                      </a:r>
                      <a:r>
                        <a:rPr lang="en-GB" sz="1800" baseline="0" dirty="0" smtClean="0"/>
                        <a:t> Service</a:t>
                      </a:r>
                      <a:endParaRPr lang="en-GB" sz="1800" dirty="0"/>
                    </a:p>
                  </a:txBody>
                  <a:tcPr marL="91437" marR="91437" marT="45716" marB="45716"/>
                </a:tc>
                <a:extLst>
                  <a:ext uri="{0D108BD9-81ED-4DB2-BD59-A6C34878D82A}">
                    <a16:rowId xmlns:a16="http://schemas.microsoft.com/office/drawing/2014/main" val="10000"/>
                  </a:ext>
                </a:extLst>
              </a:tr>
              <a:tr h="840352">
                <a:tc>
                  <a:txBody>
                    <a:bodyPr/>
                    <a:lstStyle/>
                    <a:p>
                      <a:r>
                        <a:rPr lang="en-GB" sz="1800" dirty="0" smtClean="0"/>
                        <a:t>Canada</a:t>
                      </a:r>
                      <a:endParaRPr lang="en-GB" sz="1800" dirty="0"/>
                    </a:p>
                  </a:txBody>
                  <a:tcPr marL="91437" marR="91437" marT="45716" marB="45716"/>
                </a:tc>
                <a:tc>
                  <a:txBody>
                    <a:bodyPr/>
                    <a:lstStyle/>
                    <a:p>
                      <a:r>
                        <a:rPr lang="en-GB" sz="1800" dirty="0" smtClean="0"/>
                        <a:t>140000</a:t>
                      </a:r>
                      <a:endParaRPr lang="en-GB" sz="1800" dirty="0"/>
                    </a:p>
                  </a:txBody>
                  <a:tcPr marL="91437" marR="91437" marT="45716" marB="45716"/>
                </a:tc>
                <a:tc>
                  <a:txBody>
                    <a:bodyPr/>
                    <a:lstStyle/>
                    <a:p>
                      <a:endParaRPr lang="en-GB" sz="1800" dirty="0" smtClean="0"/>
                    </a:p>
                    <a:p>
                      <a:r>
                        <a:rPr lang="en-GB" sz="1800" dirty="0" smtClean="0"/>
                        <a:t>3</a:t>
                      </a:r>
                      <a:endParaRPr lang="en-GB" sz="1800" dirty="0"/>
                    </a:p>
                  </a:txBody>
                  <a:tcPr marL="91437" marR="91437" marT="45716" marB="45716"/>
                </a:tc>
                <a:tc>
                  <a:txBody>
                    <a:bodyPr/>
                    <a:lstStyle/>
                    <a:p>
                      <a:r>
                        <a:rPr lang="en-GB" sz="1800" dirty="0" smtClean="0"/>
                        <a:t>2</a:t>
                      </a:r>
                      <a:endParaRPr lang="en-GB" sz="1800" dirty="0"/>
                    </a:p>
                  </a:txBody>
                  <a:tcPr marL="91437" marR="91437" marT="45716" marB="45716"/>
                </a:tc>
                <a:tc>
                  <a:txBody>
                    <a:bodyPr/>
                    <a:lstStyle/>
                    <a:p>
                      <a:r>
                        <a:rPr lang="en-GB" sz="1800" dirty="0" smtClean="0"/>
                        <a:t>Med</a:t>
                      </a:r>
                      <a:endParaRPr lang="en-GB" sz="1800" dirty="0"/>
                    </a:p>
                  </a:txBody>
                  <a:tcPr marL="91437" marR="91437" marT="45716" marB="45716"/>
                </a:tc>
                <a:extLst>
                  <a:ext uri="{0D108BD9-81ED-4DB2-BD59-A6C34878D82A}">
                    <a16:rowId xmlns:a16="http://schemas.microsoft.com/office/drawing/2014/main" val="10001"/>
                  </a:ext>
                </a:extLst>
              </a:tr>
              <a:tr h="486832">
                <a:tc>
                  <a:txBody>
                    <a:bodyPr/>
                    <a:lstStyle/>
                    <a:p>
                      <a:r>
                        <a:rPr lang="en-GB" sz="1800" dirty="0" smtClean="0"/>
                        <a:t>Mexico</a:t>
                      </a:r>
                      <a:endParaRPr lang="en-GB" sz="1800" dirty="0"/>
                    </a:p>
                  </a:txBody>
                  <a:tcPr marL="91437" marR="91437" marT="45716" marB="45716"/>
                </a:tc>
                <a:tc>
                  <a:txBody>
                    <a:bodyPr/>
                    <a:lstStyle/>
                    <a:p>
                      <a:r>
                        <a:rPr lang="en-GB" sz="1800" dirty="0" smtClean="0"/>
                        <a:t>80000</a:t>
                      </a:r>
                      <a:endParaRPr lang="en-GB" sz="1800" dirty="0"/>
                    </a:p>
                  </a:txBody>
                  <a:tcPr marL="91437" marR="91437" marT="45716" marB="45716"/>
                </a:tc>
                <a:tc>
                  <a:txBody>
                    <a:bodyPr/>
                    <a:lstStyle/>
                    <a:p>
                      <a:r>
                        <a:rPr lang="en-GB" sz="1800" dirty="0" smtClean="0"/>
                        <a:t>4</a:t>
                      </a:r>
                      <a:endParaRPr lang="en-GB" sz="1800" dirty="0"/>
                    </a:p>
                  </a:txBody>
                  <a:tcPr marL="91437" marR="91437" marT="45716" marB="45716"/>
                </a:tc>
                <a:tc>
                  <a:txBody>
                    <a:bodyPr/>
                    <a:lstStyle/>
                    <a:p>
                      <a:r>
                        <a:rPr lang="en-GB" sz="1800" dirty="0" smtClean="0"/>
                        <a:t>4</a:t>
                      </a:r>
                      <a:endParaRPr lang="en-GB" sz="1800" dirty="0"/>
                    </a:p>
                  </a:txBody>
                  <a:tcPr marL="91437" marR="91437" marT="45716" marB="45716"/>
                </a:tc>
                <a:tc>
                  <a:txBody>
                    <a:bodyPr/>
                    <a:lstStyle/>
                    <a:p>
                      <a:r>
                        <a:rPr lang="en-GB" sz="1800" dirty="0" smtClean="0"/>
                        <a:t>Good</a:t>
                      </a:r>
                      <a:endParaRPr lang="en-GB" sz="1800" dirty="0"/>
                    </a:p>
                  </a:txBody>
                  <a:tcPr marL="91437" marR="91437" marT="45716" marB="45716"/>
                </a:tc>
                <a:extLst>
                  <a:ext uri="{0D108BD9-81ED-4DB2-BD59-A6C34878D82A}">
                    <a16:rowId xmlns:a16="http://schemas.microsoft.com/office/drawing/2014/main" val="10002"/>
                  </a:ext>
                </a:extLst>
              </a:tr>
              <a:tr h="486832">
                <a:tc>
                  <a:txBody>
                    <a:bodyPr/>
                    <a:lstStyle/>
                    <a:p>
                      <a:r>
                        <a:rPr lang="en-GB" sz="1800" dirty="0" smtClean="0"/>
                        <a:t>Japan</a:t>
                      </a:r>
                      <a:endParaRPr lang="en-GB" sz="1800" dirty="0"/>
                    </a:p>
                  </a:txBody>
                  <a:tcPr marL="91437" marR="91437" marT="45716" marB="45716"/>
                </a:tc>
                <a:tc>
                  <a:txBody>
                    <a:bodyPr/>
                    <a:lstStyle/>
                    <a:p>
                      <a:r>
                        <a:rPr lang="en-GB" sz="1800" dirty="0" smtClean="0"/>
                        <a:t>190000</a:t>
                      </a:r>
                      <a:endParaRPr lang="en-GB" sz="1800" dirty="0"/>
                    </a:p>
                  </a:txBody>
                  <a:tcPr marL="91437" marR="91437" marT="45716" marB="45716"/>
                </a:tc>
                <a:tc>
                  <a:txBody>
                    <a:bodyPr/>
                    <a:lstStyle/>
                    <a:p>
                      <a:r>
                        <a:rPr lang="en-GB" sz="1800" dirty="0" smtClean="0"/>
                        <a:t>5</a:t>
                      </a:r>
                      <a:endParaRPr lang="en-GB" sz="1800" dirty="0"/>
                    </a:p>
                  </a:txBody>
                  <a:tcPr marL="91437" marR="91437" marT="45716" marB="45716"/>
                </a:tc>
                <a:tc>
                  <a:txBody>
                    <a:bodyPr/>
                    <a:lstStyle/>
                    <a:p>
                      <a:r>
                        <a:rPr lang="en-GB" sz="1800" dirty="0" smtClean="0"/>
                        <a:t>6</a:t>
                      </a:r>
                      <a:endParaRPr lang="en-GB" sz="1800" dirty="0"/>
                    </a:p>
                  </a:txBody>
                  <a:tcPr marL="91437" marR="91437" marT="45716" marB="45716"/>
                </a:tc>
                <a:tc>
                  <a:txBody>
                    <a:bodyPr/>
                    <a:lstStyle/>
                    <a:p>
                      <a:r>
                        <a:rPr lang="en-GB" sz="1800" dirty="0" smtClean="0"/>
                        <a:t>Med</a:t>
                      </a:r>
                      <a:endParaRPr lang="en-GB" sz="1800" dirty="0"/>
                    </a:p>
                  </a:txBody>
                  <a:tcPr marL="91437" marR="91437" marT="45716" marB="45716"/>
                </a:tc>
                <a:extLst>
                  <a:ext uri="{0D108BD9-81ED-4DB2-BD59-A6C34878D82A}">
                    <a16:rowId xmlns:a16="http://schemas.microsoft.com/office/drawing/2014/main" val="10003"/>
                  </a:ext>
                </a:extLst>
              </a:tr>
              <a:tr h="486832">
                <a:tc>
                  <a:txBody>
                    <a:bodyPr/>
                    <a:lstStyle/>
                    <a:p>
                      <a:r>
                        <a:rPr lang="en-GB" sz="1800" dirty="0" smtClean="0"/>
                        <a:t>South Korea</a:t>
                      </a:r>
                      <a:endParaRPr lang="en-GB" sz="1800" dirty="0"/>
                    </a:p>
                  </a:txBody>
                  <a:tcPr marL="91437" marR="91437" marT="45716" marB="45716"/>
                </a:tc>
                <a:tc>
                  <a:txBody>
                    <a:bodyPr/>
                    <a:lstStyle/>
                    <a:p>
                      <a:r>
                        <a:rPr lang="en-GB" sz="1800" dirty="0" smtClean="0"/>
                        <a:t>90000</a:t>
                      </a:r>
                      <a:endParaRPr lang="en-GB" sz="1800" dirty="0"/>
                    </a:p>
                  </a:txBody>
                  <a:tcPr marL="91437" marR="91437" marT="45716" marB="45716"/>
                </a:tc>
                <a:tc>
                  <a:txBody>
                    <a:bodyPr/>
                    <a:lstStyle/>
                    <a:p>
                      <a:r>
                        <a:rPr lang="en-GB" sz="1800" dirty="0" smtClean="0"/>
                        <a:t>5</a:t>
                      </a:r>
                      <a:endParaRPr lang="en-GB" sz="1800" dirty="0"/>
                    </a:p>
                  </a:txBody>
                  <a:tcPr marL="91437" marR="91437" marT="45716" marB="45716"/>
                </a:tc>
                <a:tc>
                  <a:txBody>
                    <a:bodyPr/>
                    <a:lstStyle/>
                    <a:p>
                      <a:r>
                        <a:rPr lang="en-GB" sz="1800" dirty="0" smtClean="0"/>
                        <a:t>3</a:t>
                      </a:r>
                      <a:endParaRPr lang="en-GB" sz="1800" dirty="0"/>
                    </a:p>
                  </a:txBody>
                  <a:tcPr marL="91437" marR="91437" marT="45716" marB="45716"/>
                </a:tc>
                <a:tc>
                  <a:txBody>
                    <a:bodyPr/>
                    <a:lstStyle/>
                    <a:p>
                      <a:r>
                        <a:rPr lang="en-GB" sz="1800" dirty="0" smtClean="0"/>
                        <a:t>Good</a:t>
                      </a:r>
                      <a:endParaRPr lang="en-GB" sz="1800" dirty="0"/>
                    </a:p>
                  </a:txBody>
                  <a:tcPr marL="91437" marR="91437" marT="45716" marB="45716"/>
                </a:tc>
                <a:extLst>
                  <a:ext uri="{0D108BD9-81ED-4DB2-BD59-A6C34878D82A}">
                    <a16:rowId xmlns:a16="http://schemas.microsoft.com/office/drawing/2014/main" val="10004"/>
                  </a:ext>
                </a:extLst>
              </a:tr>
              <a:tr h="486832">
                <a:tc>
                  <a:txBody>
                    <a:bodyPr/>
                    <a:lstStyle/>
                    <a:p>
                      <a:r>
                        <a:rPr lang="en-GB" sz="1800" dirty="0" smtClean="0"/>
                        <a:t>China</a:t>
                      </a:r>
                      <a:endParaRPr lang="en-GB" sz="1800" dirty="0"/>
                    </a:p>
                  </a:txBody>
                  <a:tcPr marL="91437" marR="91437" marT="45716" marB="45716"/>
                </a:tc>
                <a:tc>
                  <a:txBody>
                    <a:bodyPr/>
                    <a:lstStyle/>
                    <a:p>
                      <a:r>
                        <a:rPr lang="en-GB" sz="1800" dirty="0" smtClean="0"/>
                        <a:t>70000</a:t>
                      </a:r>
                      <a:endParaRPr lang="en-GB" sz="1800" dirty="0"/>
                    </a:p>
                  </a:txBody>
                  <a:tcPr marL="91437" marR="91437" marT="45716" marB="45716"/>
                </a:tc>
                <a:tc>
                  <a:txBody>
                    <a:bodyPr/>
                    <a:lstStyle/>
                    <a:p>
                      <a:r>
                        <a:rPr lang="en-GB" sz="1800" dirty="0" smtClean="0"/>
                        <a:t>8</a:t>
                      </a:r>
                      <a:endParaRPr lang="en-GB" sz="1800" dirty="0"/>
                    </a:p>
                  </a:txBody>
                  <a:tcPr marL="91437" marR="91437" marT="45716" marB="45716"/>
                </a:tc>
                <a:tc>
                  <a:txBody>
                    <a:bodyPr/>
                    <a:lstStyle/>
                    <a:p>
                      <a:r>
                        <a:rPr lang="en-GB" sz="1800" dirty="0" smtClean="0"/>
                        <a:t>5</a:t>
                      </a:r>
                      <a:endParaRPr lang="en-GB" sz="1800" dirty="0"/>
                    </a:p>
                  </a:txBody>
                  <a:tcPr marL="91437" marR="91437" marT="45716" marB="45716"/>
                </a:tc>
                <a:tc>
                  <a:txBody>
                    <a:bodyPr/>
                    <a:lstStyle/>
                    <a:p>
                      <a:r>
                        <a:rPr lang="en-GB" sz="1800" dirty="0" smtClean="0"/>
                        <a:t>Med</a:t>
                      </a:r>
                      <a:endParaRPr lang="en-GB" sz="1800" dirty="0"/>
                    </a:p>
                  </a:txBody>
                  <a:tcPr marL="91437" marR="91437" marT="45716" marB="45716"/>
                </a:tc>
                <a:extLst>
                  <a:ext uri="{0D108BD9-81ED-4DB2-BD59-A6C34878D82A}">
                    <a16:rowId xmlns:a16="http://schemas.microsoft.com/office/drawing/2014/main" val="10005"/>
                  </a:ext>
                </a:extLst>
              </a:tr>
              <a:tr h="486832">
                <a:tc>
                  <a:txBody>
                    <a:bodyPr/>
                    <a:lstStyle/>
                    <a:p>
                      <a:r>
                        <a:rPr lang="en-GB" sz="1800" dirty="0" smtClean="0"/>
                        <a:t>India</a:t>
                      </a:r>
                      <a:endParaRPr lang="en-GB" sz="1800" dirty="0"/>
                    </a:p>
                  </a:txBody>
                  <a:tcPr marL="91437" marR="91437" marT="45716" marB="45716"/>
                </a:tc>
                <a:tc>
                  <a:txBody>
                    <a:bodyPr/>
                    <a:lstStyle/>
                    <a:p>
                      <a:r>
                        <a:rPr lang="en-GB" sz="1800" dirty="0" smtClean="0"/>
                        <a:t>75000</a:t>
                      </a:r>
                      <a:endParaRPr lang="en-GB" sz="1800" dirty="0"/>
                    </a:p>
                  </a:txBody>
                  <a:tcPr marL="91437" marR="91437" marT="45716" marB="45716"/>
                </a:tc>
                <a:tc>
                  <a:txBody>
                    <a:bodyPr/>
                    <a:lstStyle/>
                    <a:p>
                      <a:r>
                        <a:rPr lang="en-GB" sz="1800" dirty="0" smtClean="0"/>
                        <a:t>7</a:t>
                      </a:r>
                      <a:endParaRPr lang="en-GB" sz="1800" dirty="0"/>
                    </a:p>
                  </a:txBody>
                  <a:tcPr marL="91437" marR="91437" marT="45716" marB="45716"/>
                </a:tc>
                <a:tc>
                  <a:txBody>
                    <a:bodyPr/>
                    <a:lstStyle/>
                    <a:p>
                      <a:r>
                        <a:rPr lang="en-GB" sz="1800" dirty="0" smtClean="0"/>
                        <a:t>4</a:t>
                      </a:r>
                      <a:endParaRPr lang="en-GB" sz="1800" dirty="0"/>
                    </a:p>
                  </a:txBody>
                  <a:tcPr marL="91437" marR="91437" marT="45716" marB="45716"/>
                </a:tc>
                <a:tc>
                  <a:txBody>
                    <a:bodyPr/>
                    <a:lstStyle/>
                    <a:p>
                      <a:r>
                        <a:rPr lang="en-GB" sz="1800" dirty="0" smtClean="0"/>
                        <a:t>Poor</a:t>
                      </a:r>
                      <a:endParaRPr lang="en-GB" sz="1800" dirty="0"/>
                    </a:p>
                  </a:txBody>
                  <a:tcPr marL="91437" marR="91437" marT="45716" marB="45716"/>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609376624"/>
      </p:ext>
    </p:extLst>
  </p:cSld>
  <p:clrMapOvr>
    <a:masterClrMapping/>
  </p:clrMapOvr>
  <mc:AlternateContent xmlns:mc="http://schemas.openxmlformats.org/markup-compatibility/2006">
    <mc:Choice xmlns:p14="http://schemas.microsoft.com/office/powerpoint/2010/main" Requires="p14">
      <p:transition spd="slow" p14:dur="2000" advTm="50146"/>
    </mc:Choice>
    <mc:Fallback>
      <p:transition spd="slow" advTm="5014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3BAAE6C3-0E74-4AC1-BA34-5E8B3A944DBC}" type="slidenum">
              <a:rPr lang="en-GB" altLang="en-US" sz="1400"/>
              <a:pPr eaLnBrk="1" hangingPunct="1"/>
              <a:t>34</a:t>
            </a:fld>
            <a:endParaRPr lang="en-GB" altLang="en-US" sz="1400"/>
          </a:p>
        </p:txBody>
      </p:sp>
      <p:sp>
        <p:nvSpPr>
          <p:cNvPr id="19459" name="Rectangle 2"/>
          <p:cNvSpPr>
            <a:spLocks noGrp="1" noChangeArrowheads="1"/>
          </p:cNvSpPr>
          <p:nvPr>
            <p:ph type="title"/>
          </p:nvPr>
        </p:nvSpPr>
        <p:spPr>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Relative strengths of Even-Swaps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436" name="Rectangle 3"/>
          <p:cNvSpPr>
            <a:spLocks noGrp="1" noChangeArrowheads="1"/>
          </p:cNvSpPr>
          <p:nvPr>
            <p:ph type="body" idx="1"/>
          </p:nvPr>
        </p:nvSpPr>
        <p:spPr>
          <a:xfrm>
            <a:off x="838200" y="1825625"/>
            <a:ext cx="10515600" cy="2919557"/>
          </a:xfrm>
        </p:spPr>
        <p:txBody>
          <a:bodyPr/>
          <a:lstStyle/>
          <a:p>
            <a:pPr eaLnBrk="1" hangingPunct="1">
              <a:spcAft>
                <a:spcPct val="90000"/>
              </a:spcAft>
              <a:buFontTx/>
              <a:buNone/>
            </a:pPr>
            <a:r>
              <a:rPr lang="en-US" altLang="en-US" dirty="0" smtClean="0">
                <a:latin typeface="Times New Roman" panose="02020603050405020304" pitchFamily="18" charset="0"/>
                <a:cs typeface="Times New Roman" panose="02020603050405020304" pitchFamily="18" charset="0"/>
              </a:rPr>
              <a:t>1. Avoids need to assign scores to measure the performance of the alternatives on each attribute</a:t>
            </a:r>
          </a:p>
          <a:p>
            <a:pPr eaLnBrk="1" hangingPunct="1">
              <a:spcAft>
                <a:spcPct val="90000"/>
              </a:spcAft>
              <a:buFontTx/>
              <a:buNone/>
            </a:pPr>
            <a:r>
              <a:rPr lang="en-US" altLang="en-US" dirty="0" smtClean="0">
                <a:latin typeface="Times New Roman" panose="02020603050405020304" pitchFamily="18" charset="0"/>
                <a:cs typeface="Times New Roman" panose="02020603050405020304" pitchFamily="18" charset="0"/>
              </a:rPr>
              <a:t>2. Avoids need to determine swing weights. </a:t>
            </a:r>
          </a:p>
          <a:p>
            <a:pPr eaLnBrk="1" hangingPunct="1">
              <a:spcAft>
                <a:spcPct val="90000"/>
              </a:spcAft>
              <a:buFontTx/>
              <a:buNone/>
            </a:pPr>
            <a:r>
              <a:rPr lang="en-US" altLang="en-US" dirty="0" smtClean="0">
                <a:latin typeface="Times New Roman" panose="02020603050405020304" pitchFamily="18" charset="0"/>
                <a:cs typeface="Times New Roman" panose="02020603050405020304" pitchFamily="18" charset="0"/>
              </a:rPr>
              <a:t>3. Even Swaps may be closer to a natural decision process than SMART</a:t>
            </a:r>
          </a:p>
        </p:txBody>
      </p:sp>
      <p:sp>
        <p:nvSpPr>
          <p:cNvPr id="2" name="TextBox 1"/>
          <p:cNvSpPr txBox="1"/>
          <p:nvPr/>
        </p:nvSpPr>
        <p:spPr>
          <a:xfrm>
            <a:off x="1967345" y="5250873"/>
            <a:ext cx="7142019" cy="1384995"/>
          </a:xfrm>
          <a:prstGeom prst="rect">
            <a:avLst/>
          </a:prstGeom>
          <a:noFill/>
        </p:spPr>
        <p:txBody>
          <a:bodyPr wrap="square" rtlCol="0">
            <a:spAutoFit/>
          </a:bodyPr>
          <a:lstStyle/>
          <a:p>
            <a:pPr algn="ctr"/>
            <a:r>
              <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 can methodically reduce the number of objectives you need to consider until a clear choice emerges.</a:t>
            </a:r>
          </a:p>
        </p:txBody>
      </p:sp>
    </p:spTree>
    <p:extLst>
      <p:ext uri="{BB962C8B-B14F-4D97-AF65-F5344CB8AC3E}">
        <p14:creationId xmlns:p14="http://schemas.microsoft.com/office/powerpoint/2010/main" val="718715843"/>
      </p:ext>
    </p:extLst>
  </p:cSld>
  <p:clrMapOvr>
    <a:masterClrMapping/>
  </p:clrMapOvr>
  <mc:AlternateContent xmlns:mc="http://schemas.openxmlformats.org/markup-compatibility/2006">
    <mc:Choice xmlns:p14="http://schemas.microsoft.com/office/powerpoint/2010/main" Requires="p14">
      <p:transition spd="slow" p14:dur="2000" advTm="90809"/>
    </mc:Choice>
    <mc:Fallback>
      <p:transition spd="slow" advTm="9080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2751E199-B99F-4538-85BD-8217442A7D77}" type="slidenum">
              <a:rPr lang="en-GB" altLang="en-US" sz="1400"/>
              <a:pPr eaLnBrk="1" hangingPunct="1"/>
              <a:t>35</a:t>
            </a:fld>
            <a:endParaRPr lang="en-GB" altLang="en-US" sz="1400"/>
          </a:p>
        </p:txBody>
      </p:sp>
      <p:sp>
        <p:nvSpPr>
          <p:cNvPr id="20483" name="Rectangle 2"/>
          <p:cNvSpPr>
            <a:spLocks noGrp="1" noChangeArrowheads="1"/>
          </p:cNvSpPr>
          <p:nvPr>
            <p:ph type="title"/>
          </p:nvPr>
        </p:nvSpPr>
        <p:spPr>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Relative limitations of Even-Swaps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9460" name="Rectangle 3"/>
          <p:cNvSpPr>
            <a:spLocks noGrp="1" noChangeArrowheads="1"/>
          </p:cNvSpPr>
          <p:nvPr>
            <p:ph type="body" idx="1"/>
          </p:nvPr>
        </p:nvSpPr>
        <p:spPr>
          <a:xfrm>
            <a:off x="838200" y="1690689"/>
            <a:ext cx="10515600" cy="2618076"/>
          </a:xfrm>
        </p:spPr>
        <p:txBody>
          <a:bodyPr/>
          <a:lstStyle/>
          <a:p>
            <a:pPr eaLnBrk="1" hangingPunct="1">
              <a:spcAft>
                <a:spcPct val="90000"/>
              </a:spcAft>
              <a:buFontTx/>
              <a:buNone/>
            </a:pPr>
            <a:r>
              <a:rPr lang="en-US" altLang="en-US" dirty="0" smtClean="0">
                <a:latin typeface="Times New Roman" panose="02020603050405020304" pitchFamily="18" charset="0"/>
                <a:cs typeface="Times New Roman" panose="02020603050405020304" pitchFamily="18" charset="0"/>
              </a:rPr>
              <a:t>1. It needs practice –new users may find it difficult</a:t>
            </a:r>
          </a:p>
          <a:p>
            <a:pPr eaLnBrk="1" hangingPunct="1">
              <a:spcAft>
                <a:spcPct val="90000"/>
              </a:spcAft>
              <a:buFontTx/>
              <a:buNone/>
            </a:pPr>
            <a:r>
              <a:rPr lang="en-US" altLang="en-US" dirty="0" smtClean="0">
                <a:latin typeface="Times New Roman" panose="02020603050405020304" pitchFamily="18" charset="0"/>
                <a:cs typeface="Times New Roman" panose="02020603050405020304" pitchFamily="18" charset="0"/>
              </a:rPr>
              <a:t>2. Output of process is less informative than SMART. </a:t>
            </a:r>
          </a:p>
          <a:p>
            <a:pPr eaLnBrk="1" hangingPunct="1">
              <a:spcAft>
                <a:spcPct val="90000"/>
              </a:spcAft>
              <a:buFontTx/>
              <a:buNone/>
            </a:pPr>
            <a:r>
              <a:rPr lang="en-US" altLang="en-US" dirty="0" smtClean="0">
                <a:latin typeface="Times New Roman" panose="02020603050405020304" pitchFamily="18" charset="0"/>
                <a:cs typeface="Times New Roman" panose="02020603050405020304" pitchFamily="18" charset="0"/>
              </a:rPr>
              <a:t>3. It may not have a neutral effect on choice</a:t>
            </a:r>
          </a:p>
        </p:txBody>
      </p:sp>
      <p:sp>
        <p:nvSpPr>
          <p:cNvPr id="2" name="TextBox 1"/>
          <p:cNvSpPr txBox="1"/>
          <p:nvPr/>
        </p:nvSpPr>
        <p:spPr>
          <a:xfrm>
            <a:off x="2493818" y="4779818"/>
            <a:ext cx="7176655" cy="1200329"/>
          </a:xfrm>
          <a:prstGeom prst="rect">
            <a:avLst/>
          </a:prstGeom>
          <a:noFill/>
        </p:spPr>
        <p:txBody>
          <a:bodyPr wrap="square" rtlCol="0">
            <a:spAutoFit/>
          </a:bodyPr>
          <a:lstStyle/>
          <a:p>
            <a:pPr algn="ctr"/>
            <a:r>
              <a:rPr lang="en-US" sz="24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Because none of the remaining alternatives are dominated, each will have some advantages and some disadvantages relative to each of the others</a:t>
            </a:r>
          </a:p>
        </p:txBody>
      </p:sp>
    </p:spTree>
    <p:extLst>
      <p:ext uri="{BB962C8B-B14F-4D97-AF65-F5344CB8AC3E}">
        <p14:creationId xmlns:p14="http://schemas.microsoft.com/office/powerpoint/2010/main" val="1602698597"/>
      </p:ext>
    </p:extLst>
  </p:cSld>
  <p:clrMapOvr>
    <a:masterClrMapping/>
  </p:clrMapOvr>
  <mc:AlternateContent xmlns:mc="http://schemas.openxmlformats.org/markup-compatibility/2006">
    <mc:Choice xmlns:p14="http://schemas.microsoft.com/office/powerpoint/2010/main" Requires="p14">
      <p:transition spd="slow" p14:dur="2000" advTm="55514"/>
    </mc:Choice>
    <mc:Fallback>
      <p:transition spd="slow" advTm="5551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1A95C5E-5863-423A-A358-BB16AFA0F3D4}" type="slidenum">
              <a:rPr lang="en-GB" altLang="en-US" sz="1400"/>
              <a:pPr eaLnBrk="1" hangingPunct="1"/>
              <a:t>36</a:t>
            </a:fld>
            <a:endParaRPr lang="en-GB" altLang="en-US" sz="1400"/>
          </a:p>
        </p:txBody>
      </p:sp>
      <p:sp>
        <p:nvSpPr>
          <p:cNvPr id="21507" name="Rectangle 2"/>
          <p:cNvSpPr>
            <a:spLocks noGrp="1" noChangeArrowheads="1"/>
          </p:cNvSpPr>
          <p:nvPr>
            <p:ph type="title"/>
          </p:nvPr>
        </p:nvSpPr>
        <p:spPr>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Analytic Hierarchy Process (AHP)</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484" name="Rectangle 3"/>
          <p:cNvSpPr>
            <a:spLocks noGrp="1" noChangeArrowheads="1"/>
          </p:cNvSpPr>
          <p:nvPr>
            <p:ph type="body" idx="1"/>
          </p:nvPr>
        </p:nvSpPr>
        <p:spPr>
          <a:xfrm>
            <a:off x="838200" y="1825625"/>
            <a:ext cx="3920836" cy="4351338"/>
          </a:xfrm>
        </p:spPr>
        <p:txBody>
          <a:bodyPr/>
          <a:lstStyle/>
          <a:p>
            <a:pPr eaLnBrk="1" hangingPunct="1"/>
            <a:r>
              <a:rPr lang="en-GB" altLang="en-US" dirty="0" smtClean="0">
                <a:latin typeface="Times New Roman" panose="02020603050405020304" pitchFamily="18" charset="0"/>
                <a:cs typeface="Times New Roman" panose="02020603050405020304" pitchFamily="18" charset="0"/>
              </a:rPr>
              <a:t>Involves pairwise comparisons</a:t>
            </a:r>
          </a:p>
          <a:p>
            <a:pPr eaLnBrk="1" hangingPunct="1"/>
            <a:r>
              <a:rPr lang="en-GB" altLang="en-US" dirty="0" smtClean="0">
                <a:latin typeface="Times New Roman" panose="02020603050405020304" pitchFamily="18" charset="0"/>
                <a:cs typeface="Times New Roman" panose="02020603050405020304" pitchFamily="18" charset="0"/>
              </a:rPr>
              <a:t>Comparisons can be made using verbal scales rather than numeric scales</a:t>
            </a:r>
          </a:p>
          <a:p>
            <a:pPr eaLnBrk="1" hangingPunct="1"/>
            <a:r>
              <a:rPr lang="en-GB" altLang="en-US" dirty="0" smtClean="0">
                <a:latin typeface="Times New Roman" panose="02020603050405020304" pitchFamily="18" charset="0"/>
                <a:cs typeface="Times New Roman" panose="02020603050405020304" pitchFamily="18" charset="0"/>
              </a:rPr>
              <a:t>Provides automatic checks on the consistency of judgments</a:t>
            </a:r>
          </a:p>
          <a:p>
            <a:pPr eaLnBrk="1" hangingPunct="1"/>
            <a:endParaRPr lang="en-GB" altLang="en-US" dirty="0" smtClean="0">
              <a:latin typeface="Times New Roman" panose="02020603050405020304" pitchFamily="18" charset="0"/>
              <a:cs typeface="Times New Roman" panose="02020603050405020304" pitchFamily="18" charset="0"/>
            </a:endParaRPr>
          </a:p>
          <a:p>
            <a:pPr eaLnBrk="1" hangingPunct="1">
              <a:buFontTx/>
              <a:buNone/>
            </a:pPr>
            <a:endParaRPr lang="en-US" altLang="en-US" dirty="0" smtClean="0">
              <a:latin typeface="Times New Roman" panose="02020603050405020304" pitchFamily="18" charset="0"/>
              <a:cs typeface="Times New Roman" panose="02020603050405020304" pitchFamily="18" charset="0"/>
            </a:endParaRPr>
          </a:p>
        </p:txBody>
      </p:sp>
      <p:sp>
        <p:nvSpPr>
          <p:cNvPr id="20485"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pic>
        <p:nvPicPr>
          <p:cNvPr id="2" name="Picture 1"/>
          <p:cNvPicPr>
            <a:picLocks noChangeAspect="1"/>
          </p:cNvPicPr>
          <p:nvPr/>
        </p:nvPicPr>
        <p:blipFill>
          <a:blip r:embed="rId2"/>
          <a:stretch>
            <a:fillRect/>
          </a:stretch>
        </p:blipFill>
        <p:spPr>
          <a:xfrm>
            <a:off x="4075323" y="1593274"/>
            <a:ext cx="7937903" cy="5056908"/>
          </a:xfrm>
          <a:prstGeom prst="rect">
            <a:avLst/>
          </a:prstGeom>
        </p:spPr>
      </p:pic>
    </p:spTree>
    <p:extLst>
      <p:ext uri="{BB962C8B-B14F-4D97-AF65-F5344CB8AC3E}">
        <p14:creationId xmlns:p14="http://schemas.microsoft.com/office/powerpoint/2010/main" val="1408210235"/>
      </p:ext>
    </p:extLst>
  </p:cSld>
  <p:clrMapOvr>
    <a:masterClrMapping/>
  </p:clrMapOvr>
  <mc:AlternateContent xmlns:mc="http://schemas.openxmlformats.org/markup-compatibility/2006">
    <mc:Choice xmlns:p14="http://schemas.microsoft.com/office/powerpoint/2010/main" Requires="p14">
      <p:transition spd="slow" p14:dur="2000" advTm="54335"/>
    </mc:Choice>
    <mc:Fallback>
      <p:transition spd="slow" advTm="5433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5F5A127-3070-4054-B797-9E2FB48E2967}" type="slidenum">
              <a:rPr lang="en-GB" altLang="en-US" sz="1400"/>
              <a:pPr eaLnBrk="1" hangingPunct="1"/>
              <a:t>37</a:t>
            </a:fld>
            <a:endParaRPr lang="en-GB" altLang="en-US" sz="1400"/>
          </a:p>
        </p:txBody>
      </p:sp>
      <p:sp>
        <p:nvSpPr>
          <p:cNvPr id="22531" name="Rectangle 2"/>
          <p:cNvSpPr>
            <a:spLocks noGrp="1" noChangeArrowheads="1"/>
          </p:cNvSpPr>
          <p:nvPr>
            <p:ph type="title"/>
          </p:nvPr>
        </p:nvSpPr>
        <p:spPr>
          <a:xfrm>
            <a:off x="2286000" y="609600"/>
            <a:ext cx="7772400" cy="1143000"/>
          </a:xfrm>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Overview of the AHP</a:t>
            </a:r>
          </a:p>
        </p:txBody>
      </p:sp>
      <p:sp>
        <p:nvSpPr>
          <p:cNvPr id="21508" name="Rectangle 3"/>
          <p:cNvSpPr>
            <a:spLocks noGrp="1" noChangeArrowheads="1"/>
          </p:cNvSpPr>
          <p:nvPr>
            <p:ph type="body" idx="1"/>
          </p:nvPr>
        </p:nvSpPr>
        <p:spPr>
          <a:xfrm>
            <a:off x="838200" y="1686790"/>
            <a:ext cx="4558145" cy="2760230"/>
          </a:xfrm>
        </p:spPr>
        <p:txBody>
          <a:bodyPr>
            <a:noAutofit/>
          </a:bodyPr>
          <a:lstStyle/>
          <a:p>
            <a:pPr marL="609600" indent="-609600">
              <a:buFontTx/>
              <a:buAutoNum type="arabicPeriod"/>
            </a:pPr>
            <a:r>
              <a:rPr lang="en-GB" altLang="en-US" dirty="0" smtClean="0">
                <a:latin typeface="Times New Roman" panose="02020603050405020304" pitchFamily="18" charset="0"/>
                <a:cs typeface="Times New Roman" panose="02020603050405020304" pitchFamily="18" charset="0"/>
              </a:rPr>
              <a:t>Set up decision hierarchy</a:t>
            </a:r>
          </a:p>
          <a:p>
            <a:pPr marL="609600" indent="-609600">
              <a:buFontTx/>
              <a:buAutoNum type="arabicPeriod"/>
            </a:pPr>
            <a:r>
              <a:rPr lang="en-GB" altLang="en-US" dirty="0" smtClean="0">
                <a:latin typeface="Times New Roman" panose="02020603050405020304" pitchFamily="18" charset="0"/>
                <a:cs typeface="Times New Roman" panose="02020603050405020304" pitchFamily="18" charset="0"/>
              </a:rPr>
              <a:t>Make pairwise comparisons of attributes &amp; alternatives</a:t>
            </a:r>
          </a:p>
          <a:p>
            <a:pPr marL="609600" indent="-609600">
              <a:buFontTx/>
              <a:buAutoNum type="arabicPeriod"/>
            </a:pPr>
            <a:r>
              <a:rPr lang="en-GB" altLang="en-US" dirty="0" smtClean="0">
                <a:latin typeface="Times New Roman" panose="02020603050405020304" pitchFamily="18" charset="0"/>
                <a:cs typeface="Times New Roman" panose="02020603050405020304" pitchFamily="18" charset="0"/>
              </a:rPr>
              <a:t>Transform comparisons into weights &amp; check consistency</a:t>
            </a:r>
          </a:p>
          <a:p>
            <a:pPr marL="609600" indent="-609600">
              <a:buFontTx/>
              <a:buAutoNum type="arabicPeriod"/>
            </a:pPr>
            <a:r>
              <a:rPr lang="en-GB" altLang="en-US" dirty="0" smtClean="0">
                <a:latin typeface="Times New Roman" panose="02020603050405020304" pitchFamily="18" charset="0"/>
                <a:cs typeface="Times New Roman" panose="02020603050405020304" pitchFamily="18" charset="0"/>
              </a:rPr>
              <a:t>Use weights to obtain scores for options</a:t>
            </a:r>
          </a:p>
          <a:p>
            <a:pPr marL="609600" indent="-609600">
              <a:buFontTx/>
              <a:buAutoNum type="arabicPeriod"/>
            </a:pPr>
            <a:r>
              <a:rPr lang="en-GB" altLang="en-US" dirty="0" smtClean="0">
                <a:latin typeface="Times New Roman" panose="02020603050405020304" pitchFamily="18" charset="0"/>
                <a:cs typeface="Times New Roman" panose="02020603050405020304" pitchFamily="18" charset="0"/>
              </a:rPr>
              <a:t>Carry out sensitivity analysis</a:t>
            </a:r>
          </a:p>
        </p:txBody>
      </p:sp>
      <p:pic>
        <p:nvPicPr>
          <p:cNvPr id="3" name="Picture 2"/>
          <p:cNvPicPr>
            <a:picLocks noChangeAspect="1"/>
          </p:cNvPicPr>
          <p:nvPr/>
        </p:nvPicPr>
        <p:blipFill>
          <a:blip r:embed="rId2"/>
          <a:stretch>
            <a:fillRect/>
          </a:stretch>
        </p:blipFill>
        <p:spPr>
          <a:xfrm>
            <a:off x="5474933" y="1593128"/>
            <a:ext cx="6717067" cy="5188672"/>
          </a:xfrm>
          <a:prstGeom prst="rect">
            <a:avLst/>
          </a:prstGeom>
        </p:spPr>
      </p:pic>
    </p:spTree>
    <p:extLst>
      <p:ext uri="{BB962C8B-B14F-4D97-AF65-F5344CB8AC3E}">
        <p14:creationId xmlns:p14="http://schemas.microsoft.com/office/powerpoint/2010/main" val="1202522439"/>
      </p:ext>
    </p:extLst>
  </p:cSld>
  <p:clrMapOvr>
    <a:masterClrMapping/>
  </p:clrMapOvr>
  <mc:AlternateContent xmlns:mc="http://schemas.openxmlformats.org/markup-compatibility/2006">
    <mc:Choice xmlns:p14="http://schemas.microsoft.com/office/powerpoint/2010/main" Requires="p14">
      <p:transition spd="slow" p14:dur="2000" advTm="51330"/>
    </mc:Choice>
    <mc:Fallback>
      <p:transition spd="slow" advTm="5133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srcRect t="13590" b="13590"/>
          <a:stretch>
            <a:fillRect/>
          </a:stretch>
        </p:blipFill>
        <p:spPr>
          <a:prstGeom prst="rect">
            <a:avLst/>
          </a:prstGeom>
        </p:spPr>
      </p:pic>
    </p:spTree>
    <p:extLst>
      <p:ext uri="{BB962C8B-B14F-4D97-AF65-F5344CB8AC3E}">
        <p14:creationId xmlns:p14="http://schemas.microsoft.com/office/powerpoint/2010/main" val="2116934183"/>
      </p:ext>
    </p:extLst>
  </p:cSld>
  <p:clrMapOvr>
    <a:masterClrMapping/>
  </p:clrMapOvr>
  <mc:AlternateContent xmlns:mc="http://schemas.openxmlformats.org/markup-compatibility/2006">
    <mc:Choice xmlns:p14="http://schemas.microsoft.com/office/powerpoint/2010/main" Requires="p14">
      <p:transition spd="slow" p14:dur="2000" advTm="60293"/>
    </mc:Choice>
    <mc:Fallback>
      <p:transition spd="slow" advTm="6029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418" y="124691"/>
            <a:ext cx="12136581" cy="6682219"/>
          </a:xfrm>
          <a:prstGeom prst="rect">
            <a:avLst/>
          </a:prstGeom>
        </p:spPr>
      </p:pic>
    </p:spTree>
    <p:extLst>
      <p:ext uri="{BB962C8B-B14F-4D97-AF65-F5344CB8AC3E}">
        <p14:creationId xmlns:p14="http://schemas.microsoft.com/office/powerpoint/2010/main" val="2937553083"/>
      </p:ext>
    </p:extLst>
  </p:cSld>
  <p:clrMapOvr>
    <a:masterClrMapping/>
  </p:clrMapOvr>
  <mc:AlternateContent xmlns:mc="http://schemas.openxmlformats.org/markup-compatibility/2006">
    <mc:Choice xmlns:p14="http://schemas.microsoft.com/office/powerpoint/2010/main" Requires="p14">
      <p:transition spd="slow" p14:dur="2000" advTm="35166"/>
    </mc:Choice>
    <mc:Fallback>
      <p:transition spd="slow" advTm="3516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advTm="24248"/>
    </mc:Choice>
    <mc:Fallback>
      <p:transition spd="slow" advTm="24248"/>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EB41EEF-EAA7-491B-A55C-7BA213A7389E}"/>
</file>

<file path=customXml/itemProps2.xml><?xml version="1.0" encoding="utf-8"?>
<ds:datastoreItem xmlns:ds="http://schemas.openxmlformats.org/officeDocument/2006/customXml" ds:itemID="{F7E67A33-A793-4FCA-ACBB-6523BEB9AEF8}"/>
</file>

<file path=customXml/itemProps3.xml><?xml version="1.0" encoding="utf-8"?>
<ds:datastoreItem xmlns:ds="http://schemas.openxmlformats.org/officeDocument/2006/customXml" ds:itemID="{46750411-9172-43A3-8373-B070DA1CB116}"/>
</file>

<file path=docProps/app.xml><?xml version="1.0" encoding="utf-8"?>
<Properties xmlns="http://schemas.openxmlformats.org/officeDocument/2006/extended-properties" xmlns:vt="http://schemas.openxmlformats.org/officeDocument/2006/docPropsVTypes">
  <TotalTime>958</TotalTime>
  <Words>1603</Words>
  <Application>Microsoft Office PowerPoint</Application>
  <PresentationFormat>Widescreen</PresentationFormat>
  <Paragraphs>386</Paragraphs>
  <Slides>40</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Roboto Light</vt:lpstr>
      <vt:lpstr>Times New Roman</vt:lpstr>
      <vt:lpstr>Verdana</vt:lpstr>
      <vt:lpstr>Wingdings</vt:lpstr>
      <vt:lpstr>Office Theme</vt:lpstr>
      <vt:lpstr>PowerPoint Presentation</vt:lpstr>
      <vt:lpstr>PowerPoint Presentation</vt:lpstr>
      <vt:lpstr>PowerPoint Presentation</vt:lpstr>
      <vt:lpstr>Objectives and Attributes</vt:lpstr>
      <vt:lpstr>Main Stages of SMART Decision</vt:lpstr>
      <vt:lpstr>Value Tree</vt:lpstr>
      <vt:lpstr>Examples of decisions involving multiple objectives &amp; Attribute</vt:lpstr>
      <vt:lpstr>Bounded rationality</vt:lpstr>
      <vt:lpstr>Heuristics</vt:lpstr>
      <vt:lpstr>Compensatory vs non compensatory strategies </vt:lpstr>
      <vt:lpstr>PowerPoint Presentation</vt:lpstr>
      <vt:lpstr> The Recognition heuristic </vt:lpstr>
      <vt:lpstr>The Minimalist strategy</vt:lpstr>
      <vt:lpstr> Take the last </vt:lpstr>
      <vt:lpstr> The Lexicographic strategy </vt:lpstr>
      <vt:lpstr>Example…</vt:lpstr>
      <vt:lpstr>Elimination by aspects (EBA)</vt:lpstr>
      <vt:lpstr>PowerPoint Presentation</vt:lpstr>
      <vt:lpstr>PowerPoint Presentation</vt:lpstr>
      <vt:lpstr>PowerPoint Presentation</vt:lpstr>
      <vt:lpstr>PowerPoint Presentation</vt:lpstr>
      <vt:lpstr>Strengths &amp; Limitations of EBA</vt:lpstr>
      <vt:lpstr> Sequential decision making: Satisficing </vt:lpstr>
      <vt:lpstr>Some consequences of reason-based choice</vt:lpstr>
      <vt:lpstr>Example of reason-based choice</vt:lpstr>
      <vt:lpstr> Factors that affect how people make choices </vt:lpstr>
      <vt:lpstr>Four alternatives of Mythologies  in Decision Making</vt:lpstr>
      <vt:lpstr>1- SMARTER</vt:lpstr>
      <vt:lpstr>Advantages of SMARTER</vt:lpstr>
      <vt:lpstr>Disadvantages of SMARTER</vt:lpstr>
      <vt:lpstr>Rank Order Capital (ROC) weights</vt:lpstr>
      <vt:lpstr>Even-Swaps</vt:lpstr>
      <vt:lpstr>Even-Swaps example</vt:lpstr>
      <vt:lpstr>Relative strengths of Even-Swaps</vt:lpstr>
      <vt:lpstr>Relative limitations of Even-Swaps</vt:lpstr>
      <vt:lpstr>The Analytic Hierarchy Process (AHP)</vt:lpstr>
      <vt:lpstr>Overview of the AHP</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59</cp:revision>
  <dcterms:created xsi:type="dcterms:W3CDTF">2023-04-29T09:08:23Z</dcterms:created>
  <dcterms:modified xsi:type="dcterms:W3CDTF">2024-02-07T07:27:59Z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