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p:sldMasterIdLst>
    <p:sldMasterId id="2147483648" r:id="rId1"/>
  </p:sldMasterIdLst>
  <p:sldIdLst>
    <p:sldId id="256" r:id="rId2"/>
    <p:sldId id="257" r:id="rId3"/>
    <p:sldId id="274" r:id="rId4"/>
    <p:sldId id="275" r:id="rId5"/>
    <p:sldId id="276" r:id="rId6"/>
    <p:sldId id="277" r:id="rId7"/>
    <p:sldId id="278" r:id="rId8"/>
    <p:sldId id="305" r:id="rId9"/>
    <p:sldId id="306" r:id="rId10"/>
    <p:sldId id="307" r:id="rId11"/>
    <p:sldId id="280" r:id="rId12"/>
    <p:sldId id="281" r:id="rId13"/>
    <p:sldId id="314" r:id="rId14"/>
    <p:sldId id="301" r:id="rId15"/>
    <p:sldId id="309" r:id="rId16"/>
    <p:sldId id="311" r:id="rId17"/>
    <p:sldId id="312" r:id="rId18"/>
    <p:sldId id="284" r:id="rId19"/>
    <p:sldId id="302" r:id="rId20"/>
    <p:sldId id="303" r:id="rId21"/>
    <p:sldId id="291" r:id="rId22"/>
    <p:sldId id="292" r:id="rId23"/>
    <p:sldId id="293" r:id="rId24"/>
    <p:sldId id="294" r:id="rId25"/>
    <p:sldId id="285" r:id="rId26"/>
    <p:sldId id="296" r:id="rId27"/>
    <p:sldId id="297" r:id="rId28"/>
    <p:sldId id="298" r:id="rId29"/>
    <p:sldId id="295" r:id="rId30"/>
    <p:sldId id="313" r:id="rId31"/>
    <p:sldId id="286" r:id="rId32"/>
    <p:sldId id="287" r:id="rId33"/>
    <p:sldId id="288" r:id="rId34"/>
    <p:sldId id="308" r:id="rId35"/>
    <p:sldId id="289" r:id="rId36"/>
    <p:sldId id="290" r:id="rId37"/>
  </p:sldIdLst>
  <p:sldSz cx="12192000" cy="6858000"/>
  <p:notesSz cx="6858000" cy="9144000"/>
  <p:embeddedFontLst>
    <p:embeddedFont>
      <p:font typeface="Calibri" panose="020F0502020204030204" pitchFamily="34" charset="0"/>
      <p:regular r:id="rId38"/>
      <p:bold r:id="rId39"/>
      <p:italic r:id="rId40"/>
      <p:boldItalic r:id="rId41"/>
    </p:embeddedFont>
    <p:embeddedFont>
      <p:font typeface="Calibri Light" panose="020F0302020204030204" pitchFamily="34" charset="0"/>
      <p:regular r:id="rId42"/>
      <p:italic r:id="rId43"/>
    </p:embeddedFont>
    <p:embeddedFont>
      <p:font typeface="Bahij TheSansArabic Plain" panose="02040503050201020203" charset="-78"/>
      <p:regular r:id="rId44"/>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EF"/>
    <a:srgbClr val="000000"/>
    <a:srgbClr val="00504D"/>
    <a:srgbClr val="93E0FF"/>
    <a:srgbClr val="0375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varScale="1">
        <p:scale>
          <a:sx n="68" d="100"/>
          <a:sy n="68" d="100"/>
        </p:scale>
        <p:origin x="616"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3.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عنوان فرعي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عنصر نائب للتاريخ 3"/>
          <p:cNvSpPr>
            <a:spLocks noGrp="1"/>
          </p:cNvSpPr>
          <p:nvPr>
            <p:ph type="dt" sz="half" idx="10"/>
          </p:nvPr>
        </p:nvSpPr>
        <p:spPr/>
        <p:txBody>
          <a:bodyPr/>
          <a:lstStyle/>
          <a:p>
            <a:fld id="{7116351C-B4CF-4E78-97DA-DB05969A78D5}" type="datetimeFigureOut">
              <a:rPr lang="en-US" smtClean="0"/>
              <a:t>12/25/2024</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1782877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endParaRPr lang="en-US"/>
          </a:p>
        </p:txBody>
      </p:sp>
      <p:sp>
        <p:nvSpPr>
          <p:cNvPr id="3" name="عنصر نائب للمحتوى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p:cNvSpPr>
            <a:spLocks noGrp="1"/>
          </p:cNvSpPr>
          <p:nvPr>
            <p:ph type="dt" sz="half" idx="10"/>
          </p:nvPr>
        </p:nvSpPr>
        <p:spPr/>
        <p:txBody>
          <a:bodyPr/>
          <a:lstStyle/>
          <a:p>
            <a:fld id="{7116351C-B4CF-4E78-97DA-DB05969A78D5}" type="datetimeFigureOut">
              <a:rPr lang="en-US" smtClean="0"/>
              <a:t>12/25/2024</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37347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عنصر نائب للنص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عنصر نائب للتاريخ 3"/>
          <p:cNvSpPr>
            <a:spLocks noGrp="1"/>
          </p:cNvSpPr>
          <p:nvPr>
            <p:ph type="dt" sz="half" idx="10"/>
          </p:nvPr>
        </p:nvSpPr>
        <p:spPr/>
        <p:txBody>
          <a:bodyPr/>
          <a:lstStyle/>
          <a:p>
            <a:fld id="{7116351C-B4CF-4E78-97DA-DB05969A78D5}" type="datetimeFigureOut">
              <a:rPr lang="en-US" smtClean="0"/>
              <a:t>12/25/2024</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3485566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endParaRPr lang="en-US"/>
          </a:p>
        </p:txBody>
      </p:sp>
      <p:sp>
        <p:nvSpPr>
          <p:cNvPr id="3" name="عنصر نائب للمحتوى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محتوى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تاريخ 4"/>
          <p:cNvSpPr>
            <a:spLocks noGrp="1"/>
          </p:cNvSpPr>
          <p:nvPr>
            <p:ph type="dt" sz="half" idx="10"/>
          </p:nvPr>
        </p:nvSpPr>
        <p:spPr/>
        <p:txBody>
          <a:bodyPr/>
          <a:lstStyle/>
          <a:p>
            <a:fld id="{7116351C-B4CF-4E78-97DA-DB05969A78D5}" type="datetimeFigureOut">
              <a:rPr lang="en-US" smtClean="0"/>
              <a:t>12/25/2024</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3694128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عنصر نائب للنص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عنصر نائب للمحتوى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نص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عنصر نائب للمحتوى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عنصر نائب للتاريخ 6"/>
          <p:cNvSpPr>
            <a:spLocks noGrp="1"/>
          </p:cNvSpPr>
          <p:nvPr>
            <p:ph type="dt" sz="half" idx="10"/>
          </p:nvPr>
        </p:nvSpPr>
        <p:spPr/>
        <p:txBody>
          <a:bodyPr/>
          <a:lstStyle/>
          <a:p>
            <a:fld id="{7116351C-B4CF-4E78-97DA-DB05969A78D5}" type="datetimeFigureOut">
              <a:rPr lang="en-US" smtClean="0"/>
              <a:t>12/25/2024</a:t>
            </a:fld>
            <a:endParaRPr lang="en-US"/>
          </a:p>
        </p:txBody>
      </p:sp>
      <p:sp>
        <p:nvSpPr>
          <p:cNvPr id="8" name="عنصر نائب للتذييل 7"/>
          <p:cNvSpPr>
            <a:spLocks noGrp="1"/>
          </p:cNvSpPr>
          <p:nvPr>
            <p:ph type="ftr" sz="quarter" idx="11"/>
          </p:nvPr>
        </p:nvSpPr>
        <p:spPr/>
        <p:txBody>
          <a:bodyPr/>
          <a:lstStyle/>
          <a:p>
            <a:endParaRPr lang="en-US"/>
          </a:p>
        </p:txBody>
      </p:sp>
      <p:sp>
        <p:nvSpPr>
          <p:cNvPr id="9" name="عنصر نائب لرقم الشريحة 8"/>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504119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endParaRPr lang="en-US"/>
          </a:p>
        </p:txBody>
      </p:sp>
      <p:sp>
        <p:nvSpPr>
          <p:cNvPr id="3" name="عنصر نائب للتاريخ 2"/>
          <p:cNvSpPr>
            <a:spLocks noGrp="1"/>
          </p:cNvSpPr>
          <p:nvPr>
            <p:ph type="dt" sz="half" idx="10"/>
          </p:nvPr>
        </p:nvSpPr>
        <p:spPr/>
        <p:txBody>
          <a:bodyPr/>
          <a:lstStyle/>
          <a:p>
            <a:fld id="{7116351C-B4CF-4E78-97DA-DB05969A78D5}" type="datetimeFigureOut">
              <a:rPr lang="en-US" smtClean="0"/>
              <a:t>12/25/2024</a:t>
            </a:fld>
            <a:endParaRPr lang="en-US"/>
          </a:p>
        </p:txBody>
      </p:sp>
      <p:sp>
        <p:nvSpPr>
          <p:cNvPr id="4" name="عنصر نائب للتذييل 3"/>
          <p:cNvSpPr>
            <a:spLocks noGrp="1"/>
          </p:cNvSpPr>
          <p:nvPr>
            <p:ph type="ftr" sz="quarter" idx="11"/>
          </p:nvPr>
        </p:nvSpPr>
        <p:spPr/>
        <p:txBody>
          <a:bodyPr/>
          <a:lstStyle/>
          <a:p>
            <a:endParaRPr lang="en-US"/>
          </a:p>
        </p:txBody>
      </p:sp>
      <p:sp>
        <p:nvSpPr>
          <p:cNvPr id="5" name="عنصر نائب لرقم الشريحة 4"/>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3608872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116351C-B4CF-4E78-97DA-DB05969A78D5}" type="datetimeFigureOut">
              <a:rPr lang="en-US" smtClean="0"/>
              <a:t>12/25/2024</a:t>
            </a:fld>
            <a:endParaRPr lang="en-US"/>
          </a:p>
        </p:txBody>
      </p:sp>
      <p:sp>
        <p:nvSpPr>
          <p:cNvPr id="3" name="عنصر نائب للتذييل 2"/>
          <p:cNvSpPr>
            <a:spLocks noGrp="1"/>
          </p:cNvSpPr>
          <p:nvPr>
            <p:ph type="ftr" sz="quarter" idx="11"/>
          </p:nvPr>
        </p:nvSpPr>
        <p:spPr/>
        <p:txBody>
          <a:bodyPr/>
          <a:lstStyle/>
          <a:p>
            <a:endParaRPr lang="en-US"/>
          </a:p>
        </p:txBody>
      </p:sp>
      <p:sp>
        <p:nvSpPr>
          <p:cNvPr id="4" name="عنصر نائب لرقم الشريحة 3"/>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386364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عنصر نائب للمحتوى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نص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عنصر نائب للتاريخ 4"/>
          <p:cNvSpPr>
            <a:spLocks noGrp="1"/>
          </p:cNvSpPr>
          <p:nvPr>
            <p:ph type="dt" sz="half" idx="10"/>
          </p:nvPr>
        </p:nvSpPr>
        <p:spPr/>
        <p:txBody>
          <a:bodyPr/>
          <a:lstStyle/>
          <a:p>
            <a:fld id="{7116351C-B4CF-4E78-97DA-DB05969A78D5}" type="datetimeFigureOut">
              <a:rPr lang="en-US" smtClean="0"/>
              <a:t>12/25/2024</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4058977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عنصر نائب للصورة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عنصر نائب للنص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عنصر نائب للتاريخ 4"/>
          <p:cNvSpPr>
            <a:spLocks noGrp="1"/>
          </p:cNvSpPr>
          <p:nvPr>
            <p:ph type="dt" sz="half" idx="10"/>
          </p:nvPr>
        </p:nvSpPr>
        <p:spPr/>
        <p:txBody>
          <a:bodyPr/>
          <a:lstStyle/>
          <a:p>
            <a:fld id="{7116351C-B4CF-4E78-97DA-DB05969A78D5}" type="datetimeFigureOut">
              <a:rPr lang="en-US" smtClean="0"/>
              <a:t>12/25/2024</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4258921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endParaRPr lang="en-US"/>
          </a:p>
        </p:txBody>
      </p:sp>
      <p:sp>
        <p:nvSpPr>
          <p:cNvPr id="3" name="عنصر نائب للعنوان العمودي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p:cNvSpPr>
            <a:spLocks noGrp="1"/>
          </p:cNvSpPr>
          <p:nvPr>
            <p:ph type="dt" sz="half" idx="10"/>
          </p:nvPr>
        </p:nvSpPr>
        <p:spPr/>
        <p:txBody>
          <a:bodyPr/>
          <a:lstStyle/>
          <a:p>
            <a:fld id="{7116351C-B4CF-4E78-97DA-DB05969A78D5}" type="datetimeFigureOut">
              <a:rPr lang="en-US" smtClean="0"/>
              <a:t>12/25/2024</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1232451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عنصر نائب للعنوان العمودي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p:cNvSpPr>
            <a:spLocks noGrp="1"/>
          </p:cNvSpPr>
          <p:nvPr>
            <p:ph type="dt" sz="half" idx="10"/>
          </p:nvPr>
        </p:nvSpPr>
        <p:spPr/>
        <p:txBody>
          <a:bodyPr/>
          <a:lstStyle/>
          <a:p>
            <a:fld id="{7116351C-B4CF-4E78-97DA-DB05969A78D5}" type="datetimeFigureOut">
              <a:rPr lang="en-US" smtClean="0"/>
              <a:t>12/25/2024</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8FA21C64-69D9-46AD-9831-6E328A8383F6}" type="slidenum">
              <a:rPr lang="en-US" smtClean="0"/>
              <a:t>‹#›</a:t>
            </a:fld>
            <a:endParaRPr lang="en-US"/>
          </a:p>
        </p:txBody>
      </p:sp>
    </p:spTree>
    <p:extLst>
      <p:ext uri="{BB962C8B-B14F-4D97-AF65-F5344CB8AC3E}">
        <p14:creationId xmlns:p14="http://schemas.microsoft.com/office/powerpoint/2010/main" val="3062574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العنوان الرئيسي</a:t>
            </a:r>
            <a:endParaRPr lang="en-US"/>
          </a:p>
        </p:txBody>
      </p:sp>
      <p:sp>
        <p:nvSpPr>
          <p:cNvPr id="3" name="عنصر نائب للنص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116351C-B4CF-4E78-97DA-DB05969A78D5}" type="datetimeFigureOut">
              <a:rPr lang="en-US" smtClean="0"/>
              <a:t>12/25/2024</a:t>
            </a:fld>
            <a:endParaRPr lang="en-US"/>
          </a:p>
        </p:txBody>
      </p:sp>
      <p:sp>
        <p:nvSpPr>
          <p:cNvPr id="5" name="عنصر نائب للتذييل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en-US"/>
          </a:p>
        </p:txBody>
      </p:sp>
      <p:sp>
        <p:nvSpPr>
          <p:cNvPr id="6" name="عنصر نائب لرقم الشريحة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FA21C64-69D9-46AD-9831-6E328A8383F6}" type="slidenum">
              <a:rPr lang="en-US" smtClean="0"/>
              <a:t>‹#›</a:t>
            </a:fld>
            <a:endParaRPr lang="en-US"/>
          </a:p>
        </p:txBody>
      </p:sp>
    </p:spTree>
    <p:extLst>
      <p:ext uri="{BB962C8B-B14F-4D97-AF65-F5344CB8AC3E}">
        <p14:creationId xmlns:p14="http://schemas.microsoft.com/office/powerpoint/2010/main" val="4052310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gmragis.alriyadh.gov.sa/GeoPortal/GasSt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5"/>
          <p:cNvSpPr/>
          <p:nvPr/>
        </p:nvSpPr>
        <p:spPr>
          <a:xfrm>
            <a:off x="0" y="0"/>
            <a:ext cx="12192000" cy="6858000"/>
          </a:xfrm>
          <a:prstGeom prst="rect">
            <a:avLst/>
          </a:prstGeom>
          <a:solidFill>
            <a:srgbClr val="00504D">
              <a:alpha val="8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p:cNvSpPr>
            <a:spLocks noGrp="1"/>
          </p:cNvSpPr>
          <p:nvPr>
            <p:ph type="ctrTitle"/>
          </p:nvPr>
        </p:nvSpPr>
        <p:spPr>
          <a:xfrm>
            <a:off x="1524000" y="2558892"/>
            <a:ext cx="9144000" cy="1574899"/>
          </a:xfrm>
        </p:spPr>
        <p:txBody>
          <a:bodyPr>
            <a:normAutofit/>
          </a:bodyPr>
          <a:lstStyle/>
          <a:p>
            <a:r>
              <a:rPr lang="en-US" sz="3000" b="1" dirty="0">
                <a:solidFill>
                  <a:schemeClr val="bg1"/>
                </a:solidFill>
                <a:latin typeface="+mn-lt"/>
              </a:rPr>
              <a:t/>
            </a:r>
            <a:br>
              <a:rPr lang="en-US" sz="3000" b="1" dirty="0">
                <a:solidFill>
                  <a:schemeClr val="bg1"/>
                </a:solidFill>
                <a:latin typeface="+mn-lt"/>
              </a:rPr>
            </a:br>
            <a:endParaRPr lang="en-US" sz="3000" dirty="0">
              <a:solidFill>
                <a:schemeClr val="bg1"/>
              </a:solidFill>
              <a:latin typeface="+mn-lt"/>
            </a:endParaRPr>
          </a:p>
        </p:txBody>
      </p:sp>
      <p:sp>
        <p:nvSpPr>
          <p:cNvPr id="3" name="عنوان فرعي 2"/>
          <p:cNvSpPr>
            <a:spLocks noGrp="1"/>
          </p:cNvSpPr>
          <p:nvPr>
            <p:ph type="subTitle" idx="1"/>
          </p:nvPr>
        </p:nvSpPr>
        <p:spPr>
          <a:xfrm>
            <a:off x="3802354" y="4606291"/>
            <a:ext cx="5171964" cy="1655762"/>
          </a:xfrm>
        </p:spPr>
        <p:txBody>
          <a:bodyPr>
            <a:normAutofit/>
          </a:bodyPr>
          <a:lstStyle/>
          <a:p>
            <a:pPr>
              <a:lnSpc>
                <a:spcPct val="100000"/>
              </a:lnSpc>
            </a:pPr>
            <a:r>
              <a:rPr lang="en-US" sz="2000" dirty="0">
                <a:solidFill>
                  <a:srgbClr val="93E0FF"/>
                </a:solidFill>
              </a:rPr>
              <a:t>A Thesis Submitted to </a:t>
            </a:r>
          </a:p>
          <a:p>
            <a:pPr>
              <a:lnSpc>
                <a:spcPct val="100000"/>
              </a:lnSpc>
            </a:pPr>
            <a:r>
              <a:rPr lang="en-US" sz="2000" dirty="0">
                <a:solidFill>
                  <a:srgbClr val="93E0FF"/>
                </a:solidFill>
              </a:rPr>
              <a:t>Master of Science in Artificial Intelligence </a:t>
            </a:r>
          </a:p>
          <a:p>
            <a:pPr>
              <a:lnSpc>
                <a:spcPct val="100000"/>
              </a:lnSpc>
            </a:pPr>
            <a:r>
              <a:rPr lang="en-US" sz="2000" dirty="0">
                <a:solidFill>
                  <a:srgbClr val="93E0FF"/>
                </a:solidFill>
              </a:rPr>
              <a:t>Under the Supervision of Dr. </a:t>
            </a:r>
            <a:r>
              <a:rPr lang="en-US" sz="2000" dirty="0" smtClean="0">
                <a:solidFill>
                  <a:srgbClr val="93E0FF"/>
                </a:solidFill>
              </a:rPr>
              <a:t>Yasser </a:t>
            </a:r>
            <a:r>
              <a:rPr lang="en-US" sz="2000" dirty="0" err="1" smtClean="0">
                <a:solidFill>
                  <a:srgbClr val="93E0FF"/>
                </a:solidFill>
              </a:rPr>
              <a:t>Abdelhamid</a:t>
            </a:r>
            <a:endParaRPr lang="en-US" sz="2000" dirty="0">
              <a:solidFill>
                <a:srgbClr val="93E0FF"/>
              </a:solidFill>
            </a:endParaRPr>
          </a:p>
        </p:txBody>
      </p:sp>
      <p:sp>
        <p:nvSpPr>
          <p:cNvPr id="7" name="Rectangle 6"/>
          <p:cNvSpPr/>
          <p:nvPr/>
        </p:nvSpPr>
        <p:spPr>
          <a:xfrm>
            <a:off x="1508760" y="1630680"/>
            <a:ext cx="9174480" cy="287528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88"/>
          <p:cNvPicPr/>
          <p:nvPr/>
        </p:nvPicPr>
        <p:blipFill>
          <a:blip r:embed="rId3">
            <a:extLst>
              <a:ext uri="{28A0092B-C50C-407E-A947-70E740481C1C}">
                <a14:useLocalDpi xmlns:a14="http://schemas.microsoft.com/office/drawing/2010/main" val="0"/>
              </a:ext>
            </a:extLst>
          </a:blip>
          <a:stretch>
            <a:fillRect/>
          </a:stretch>
        </p:blipFill>
        <p:spPr>
          <a:xfrm>
            <a:off x="5256504" y="1152650"/>
            <a:ext cx="1678992" cy="864935"/>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7440" y="3267717"/>
            <a:ext cx="2961640" cy="1164047"/>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1812" y="416467"/>
            <a:ext cx="2961640" cy="1164047"/>
          </a:xfrm>
          <a:prstGeom prst="rect">
            <a:avLst/>
          </a:prstGeom>
        </p:spPr>
      </p:pic>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l="42950" t="54770" r="-2738" b="-5372"/>
          <a:stretch/>
        </p:blipFill>
        <p:spPr>
          <a:xfrm>
            <a:off x="0" y="9650"/>
            <a:ext cx="2103120" cy="2286000"/>
          </a:xfrm>
          <a:prstGeom prst="rect">
            <a:avLst/>
          </a:prstGeom>
        </p:spPr>
      </p:pic>
      <p:sp>
        <p:nvSpPr>
          <p:cNvPr id="13" name="Rectangle 3"/>
          <p:cNvSpPr>
            <a:spLocks noChangeArrowheads="1"/>
          </p:cNvSpPr>
          <p:nvPr/>
        </p:nvSpPr>
        <p:spPr bwMode="auto">
          <a:xfrm>
            <a:off x="2053526" y="3023176"/>
            <a:ext cx="80586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smtClean="0">
                <a:ln>
                  <a:noFill/>
                </a:ln>
                <a:solidFill>
                  <a:schemeClr val="bg1"/>
                </a:solidFill>
                <a:effectLst/>
                <a:latin typeface="Arial" panose="020B0604020202020204" pitchFamily="34" charset="0"/>
              </a:rPr>
              <a:t>"AI-Based Predictive Model for Optimal Gas Station Location Selection"</a:t>
            </a:r>
            <a:endParaRPr kumimoji="0" lang="en-US" altLang="en-US" sz="1800" b="0" i="0" u="none" strike="noStrike" cap="none" normalizeH="0" baseline="0" dirty="0" smtClean="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360382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0" y="-14960"/>
            <a:ext cx="12192000" cy="6868160"/>
          </a:xfrm>
          <a:prstGeom prst="rect">
            <a:avLst/>
          </a:prstGeom>
        </p:spPr>
      </p:pic>
      <p:sp>
        <p:nvSpPr>
          <p:cNvPr id="4" name="Rectangle 3"/>
          <p:cNvSpPr/>
          <p:nvPr/>
        </p:nvSpPr>
        <p:spPr>
          <a:xfrm>
            <a:off x="0" y="-14961"/>
            <a:ext cx="6356350" cy="6858000"/>
          </a:xfrm>
          <a:prstGeom prst="rect">
            <a:avLst/>
          </a:prstGeom>
          <a:solidFill>
            <a:srgbClr val="0050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p:cNvSpPr>
            <a:spLocks noGrp="1"/>
          </p:cNvSpPr>
          <p:nvPr>
            <p:ph type="title"/>
          </p:nvPr>
        </p:nvSpPr>
        <p:spPr>
          <a:xfrm>
            <a:off x="838200" y="1323975"/>
            <a:ext cx="2178050" cy="854075"/>
          </a:xfrm>
        </p:spPr>
        <p:txBody>
          <a:bodyPr/>
          <a:lstStyle/>
          <a:p>
            <a:pPr algn="l" rtl="0"/>
            <a:r>
              <a:rPr lang="en-US" sz="4000" b="1" dirty="0">
                <a:solidFill>
                  <a:srgbClr val="00ADEF"/>
                </a:solidFill>
              </a:rPr>
              <a:t>Abstract</a:t>
            </a:r>
            <a:r>
              <a:rPr lang="en-US" b="1" dirty="0">
                <a:solidFill>
                  <a:srgbClr val="00ADEF"/>
                </a:solidFill>
              </a:rPr>
              <a:t> </a:t>
            </a:r>
            <a:endParaRPr lang="en-US" dirty="0">
              <a:solidFill>
                <a:srgbClr val="00ADEF"/>
              </a:solidFill>
            </a:endParaRPr>
          </a:p>
        </p:txBody>
      </p:sp>
      <p:sp>
        <p:nvSpPr>
          <p:cNvPr id="3" name="عنصر نائب للمحتوى 2"/>
          <p:cNvSpPr>
            <a:spLocks noGrp="1"/>
          </p:cNvSpPr>
          <p:nvPr>
            <p:ph idx="1"/>
          </p:nvPr>
        </p:nvSpPr>
        <p:spPr>
          <a:xfrm>
            <a:off x="838200" y="2416175"/>
            <a:ext cx="5048250" cy="2867025"/>
          </a:xfrm>
        </p:spPr>
        <p:txBody>
          <a:bodyPr>
            <a:normAutofit/>
          </a:bodyPr>
          <a:lstStyle/>
          <a:p>
            <a:pPr marL="0" indent="0" algn="justLow" rtl="0">
              <a:buNone/>
            </a:pPr>
            <a:r>
              <a:rPr lang="en-US" sz="1600" dirty="0">
                <a:solidFill>
                  <a:schemeClr val="bg1"/>
                </a:solidFill>
              </a:rPr>
              <a:t>This project aims to develop a predictive model to determine the best locations for establishing gas stations in residential and commercial areas. The model seeks to address the current randomness in station site selection and reduce the risks associated with proximity to schools and homes, as well as alleviate traffic congestion. It also enables investors to choose optimal locations for higher investment returns. Furthermore, the project contributes to improving urban planning for new neighborhoods by strategically placing gas stations in locations that meet the required specifications and standards.</a:t>
            </a: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42950" t="54770" r="-2738" b="-5372"/>
          <a:stretch/>
        </p:blipFill>
        <p:spPr>
          <a:xfrm>
            <a:off x="0" y="-28575"/>
            <a:ext cx="2103120" cy="2286000"/>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42950" t="54770" r="-2738" b="-5372"/>
          <a:stretch/>
        </p:blipFill>
        <p:spPr>
          <a:xfrm rot="10800000">
            <a:off x="10088880" y="4546879"/>
            <a:ext cx="2103120" cy="2286000"/>
          </a:xfrm>
          <a:prstGeom prst="rect">
            <a:avLst/>
          </a:prstGeom>
        </p:spPr>
      </p:pic>
    </p:spTree>
    <p:extLst>
      <p:ext uri="{BB962C8B-B14F-4D97-AF65-F5344CB8AC3E}">
        <p14:creationId xmlns:p14="http://schemas.microsoft.com/office/powerpoint/2010/main" val="17721245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34135"/>
            <a:ext cx="2814320" cy="854075"/>
          </a:xfrm>
        </p:spPr>
        <p:txBody>
          <a:bodyPr>
            <a:normAutofit fontScale="90000"/>
          </a:bodyPr>
          <a:lstStyle/>
          <a:p>
            <a:pPr algn="l" rtl="0"/>
            <a:r>
              <a:rPr lang="en-US" sz="4000" b="1" dirty="0" err="1">
                <a:solidFill>
                  <a:srgbClr val="00ADEF"/>
                </a:solidFill>
              </a:rPr>
              <a:t>Methodology</a:t>
            </a:r>
            <a:r>
              <a:rPr lang="en-US" sz="4000" b="1" dirty="0" err="1">
                <a:solidFill>
                  <a:schemeClr val="bg1"/>
                </a:solidFill>
              </a:rPr>
              <a:t>Objectives</a:t>
            </a:r>
            <a:r>
              <a:rPr lang="en-US" sz="4000" b="1" dirty="0">
                <a:solidFill>
                  <a:schemeClr val="bg1"/>
                </a:solidFill>
              </a:rPr>
              <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عنصر نائب للمحتوى 2"/>
          <p:cNvSpPr txBox="1">
            <a:spLocks/>
          </p:cNvSpPr>
          <p:nvPr/>
        </p:nvSpPr>
        <p:spPr>
          <a:xfrm>
            <a:off x="7596752" y="2860011"/>
            <a:ext cx="3247436" cy="1673225"/>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dirty="0">
                <a:solidFill>
                  <a:schemeClr val="bg1"/>
                </a:solidFill>
              </a:rPr>
              <a:t>Provide analytical reports showing the best locations based on input data and relevant factors.</a:t>
            </a:r>
          </a:p>
        </p:txBody>
      </p:sp>
      <p:sp>
        <p:nvSpPr>
          <p:cNvPr id="12" name="Rectangle 11"/>
          <p:cNvSpPr/>
          <p:nvPr/>
        </p:nvSpPr>
        <p:spPr>
          <a:xfrm>
            <a:off x="7658029" y="2385063"/>
            <a:ext cx="3186159" cy="397908"/>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13" name="عنصر نائب للمحتوى 2"/>
          <p:cNvSpPr txBox="1">
            <a:spLocks/>
          </p:cNvSpPr>
          <p:nvPr/>
        </p:nvSpPr>
        <p:spPr>
          <a:xfrm>
            <a:off x="7628978" y="2409214"/>
            <a:ext cx="3024096"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2000" b="1" dirty="0">
                <a:solidFill>
                  <a:schemeClr val="bg1"/>
                </a:solidFill>
              </a:rPr>
              <a:t>Design a Predictive Model</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6494" y="2132331"/>
            <a:ext cx="593490" cy="593490"/>
          </a:xfrm>
          <a:prstGeom prst="rect">
            <a:avLst/>
          </a:prstGeom>
        </p:spPr>
      </p:pic>
      <p:sp>
        <p:nvSpPr>
          <p:cNvPr id="16" name="عنصر نائب للمحتوى 2"/>
          <p:cNvSpPr txBox="1">
            <a:spLocks/>
          </p:cNvSpPr>
          <p:nvPr/>
        </p:nvSpPr>
        <p:spPr>
          <a:xfrm>
            <a:off x="3169504" y="4994048"/>
            <a:ext cx="3247436" cy="1673225"/>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dirty="0">
                <a:solidFill>
                  <a:schemeClr val="bg1"/>
                </a:solidFill>
              </a:rPr>
              <a:t>Identify the key factors influencing gas station site selection, such as population density, traffic flow, and main roads.</a:t>
            </a:r>
          </a:p>
        </p:txBody>
      </p:sp>
      <p:sp>
        <p:nvSpPr>
          <p:cNvPr id="17" name="Rectangle 16"/>
          <p:cNvSpPr/>
          <p:nvPr/>
        </p:nvSpPr>
        <p:spPr>
          <a:xfrm>
            <a:off x="3230781" y="4519100"/>
            <a:ext cx="3186159" cy="397908"/>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18" name="عنصر نائب للمحتوى 2"/>
          <p:cNvSpPr txBox="1">
            <a:spLocks/>
          </p:cNvSpPr>
          <p:nvPr/>
        </p:nvSpPr>
        <p:spPr>
          <a:xfrm>
            <a:off x="3201730" y="4543251"/>
            <a:ext cx="3024096"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2000" b="1" dirty="0">
                <a:solidFill>
                  <a:schemeClr val="bg1"/>
                </a:solidFill>
              </a:rPr>
              <a:t>Provide Analytical Results</a:t>
            </a:r>
          </a:p>
        </p:txBody>
      </p:sp>
      <p:sp>
        <p:nvSpPr>
          <p:cNvPr id="20" name="عنصر نائب للمحتوى 2"/>
          <p:cNvSpPr txBox="1">
            <a:spLocks/>
          </p:cNvSpPr>
          <p:nvPr/>
        </p:nvSpPr>
        <p:spPr>
          <a:xfrm>
            <a:off x="3166239" y="2860011"/>
            <a:ext cx="3247436" cy="1673225"/>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dirty="0">
                <a:solidFill>
                  <a:schemeClr val="bg1"/>
                </a:solidFill>
              </a:rPr>
              <a:t>Analyze data based on population density, location details, and traffic patterns to determine optimal locations.</a:t>
            </a:r>
          </a:p>
        </p:txBody>
      </p:sp>
      <p:sp>
        <p:nvSpPr>
          <p:cNvPr id="21" name="Rectangle 20"/>
          <p:cNvSpPr/>
          <p:nvPr/>
        </p:nvSpPr>
        <p:spPr>
          <a:xfrm>
            <a:off x="3227516" y="2385063"/>
            <a:ext cx="3186159" cy="397908"/>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22" name="عنصر نائب للمحتوى 2"/>
          <p:cNvSpPr txBox="1">
            <a:spLocks/>
          </p:cNvSpPr>
          <p:nvPr/>
        </p:nvSpPr>
        <p:spPr>
          <a:xfrm>
            <a:off x="3198465" y="2409214"/>
            <a:ext cx="3024096"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2000" b="1" dirty="0">
                <a:solidFill>
                  <a:schemeClr val="bg1"/>
                </a:solidFill>
              </a:rPr>
              <a:t>Build a Predictive Model</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6349" y="2208068"/>
            <a:ext cx="517753" cy="517753"/>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64935" y="4285355"/>
            <a:ext cx="564465" cy="564465"/>
          </a:xfrm>
          <a:prstGeom prst="rect">
            <a:avLst/>
          </a:prstGeom>
        </p:spPr>
      </p:pic>
      <p:sp>
        <p:nvSpPr>
          <p:cNvPr id="25" name="عنصر نائب للمحتوى 2"/>
          <p:cNvSpPr txBox="1">
            <a:spLocks/>
          </p:cNvSpPr>
          <p:nvPr/>
        </p:nvSpPr>
        <p:spPr>
          <a:xfrm>
            <a:off x="7596752" y="4994048"/>
            <a:ext cx="3247436" cy="1673225"/>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lnSpc>
                <a:spcPct val="110000"/>
              </a:lnSpc>
              <a:buNone/>
            </a:pPr>
            <a:r>
              <a:rPr lang="en-US" sz="1600" dirty="0">
                <a:solidFill>
                  <a:schemeClr val="bg1"/>
                </a:solidFill>
              </a:rPr>
              <a:t>Create a platform based on spatial maps to identify the best locations for gas stations within a specific urban area.</a:t>
            </a:r>
          </a:p>
        </p:txBody>
      </p:sp>
      <p:sp>
        <p:nvSpPr>
          <p:cNvPr id="26" name="Rectangle 25"/>
          <p:cNvSpPr/>
          <p:nvPr/>
        </p:nvSpPr>
        <p:spPr>
          <a:xfrm>
            <a:off x="7684556" y="4533236"/>
            <a:ext cx="3186159" cy="397908"/>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27" name="عنصر نائب للمحتوى 2"/>
          <p:cNvSpPr txBox="1">
            <a:spLocks/>
          </p:cNvSpPr>
          <p:nvPr/>
        </p:nvSpPr>
        <p:spPr>
          <a:xfrm>
            <a:off x="7628977" y="4543251"/>
            <a:ext cx="3611169"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chemeClr val="bg1"/>
                </a:solidFill>
              </a:rPr>
              <a:t>Develop</a:t>
            </a:r>
            <a:r>
              <a:rPr lang="en-US" sz="1200" b="1" dirty="0"/>
              <a:t> </a:t>
            </a:r>
            <a:r>
              <a:rPr lang="en-US" sz="1600" b="1" dirty="0">
                <a:solidFill>
                  <a:schemeClr val="bg1"/>
                </a:solidFill>
              </a:rPr>
              <a:t>an Interactive Platform</a:t>
            </a:r>
          </a:p>
        </p:txBody>
      </p:sp>
      <p:pic>
        <p:nvPicPr>
          <p:cNvPr id="29" name="Picture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50284" y="4311747"/>
            <a:ext cx="538073" cy="538073"/>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5461000"/>
            <a:ext cx="3737898" cy="1469148"/>
          </a:xfrm>
          <a:prstGeom prst="rect">
            <a:avLst/>
          </a:prstGeom>
        </p:spPr>
      </p:pic>
    </p:spTree>
    <p:extLst>
      <p:ext uri="{BB962C8B-B14F-4D97-AF65-F5344CB8AC3E}">
        <p14:creationId xmlns:p14="http://schemas.microsoft.com/office/powerpoint/2010/main" val="34087767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1" name="Rectangle 20"/>
          <p:cNvSpPr/>
          <p:nvPr/>
        </p:nvSpPr>
        <p:spPr>
          <a:xfrm>
            <a:off x="4224466" y="1820728"/>
            <a:ext cx="7237284" cy="706571"/>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2" name="عنوان 1"/>
          <p:cNvSpPr>
            <a:spLocks noGrp="1"/>
          </p:cNvSpPr>
          <p:nvPr>
            <p:ph type="title"/>
          </p:nvPr>
        </p:nvSpPr>
        <p:spPr>
          <a:xfrm>
            <a:off x="838200" y="1323975"/>
            <a:ext cx="2814320" cy="854075"/>
          </a:xfrm>
        </p:spPr>
        <p:txBody>
          <a:bodyPr>
            <a:normAutofit fontScale="90000"/>
          </a:bodyPr>
          <a:lstStyle/>
          <a:p>
            <a:pPr algn="l" rtl="0"/>
            <a:r>
              <a:rPr lang="en-US" sz="4000" b="1" dirty="0">
                <a:solidFill>
                  <a:srgbClr val="00ADEF"/>
                </a:solidFill>
              </a:rPr>
              <a:t>Methodology</a:t>
            </a:r>
            <a:r>
              <a:rPr lang="en-US" sz="4000" b="1" dirty="0">
                <a:solidFill>
                  <a:schemeClr val="bg1"/>
                </a:solidFill>
              </a:rPr>
              <a:t/>
            </a:r>
            <a:br>
              <a:rPr lang="en-US" sz="4000" b="1" dirty="0">
                <a:solidFill>
                  <a:schemeClr val="bg1"/>
                </a:solidFill>
              </a:rPr>
            </a:br>
            <a:r>
              <a:rPr lang="en-US" sz="4000" b="1" dirty="0">
                <a:solidFill>
                  <a:schemeClr val="bg1"/>
                </a:solidFill>
              </a:rPr>
              <a:t>Used</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عنصر نائب للمحتوى 2"/>
          <p:cNvSpPr txBox="1">
            <a:spLocks/>
          </p:cNvSpPr>
          <p:nvPr/>
        </p:nvSpPr>
        <p:spPr>
          <a:xfrm>
            <a:off x="4315588" y="1932912"/>
            <a:ext cx="7298561" cy="594388"/>
          </a:xfrm>
          <a:prstGeom prst="rect">
            <a:avLst/>
          </a:prstGeom>
        </p:spPr>
        <p:txBody>
          <a:bodyPr vert="horz" lIns="91440" tIns="45720" rIns="91440" bIns="45720" rtlCol="1">
            <a:normAutofit fontScale="77500" lnSpcReduction="20000"/>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dirty="0"/>
              <a:t>This included population density, current gas station locations, main roads, and approved urban plans.</a:t>
            </a:r>
            <a:endParaRPr lang="en-US" sz="1600" dirty="0">
              <a:solidFill>
                <a:schemeClr val="bg1"/>
              </a:solidFill>
            </a:endParaRPr>
          </a:p>
        </p:txBody>
      </p:sp>
      <p:sp>
        <p:nvSpPr>
          <p:cNvPr id="22" name="عنصر نائب للمحتوى 2"/>
          <p:cNvSpPr txBox="1">
            <a:spLocks/>
          </p:cNvSpPr>
          <p:nvPr/>
        </p:nvSpPr>
        <p:spPr>
          <a:xfrm>
            <a:off x="4097020" y="1439334"/>
            <a:ext cx="3024096"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2000" b="1" dirty="0">
                <a:solidFill>
                  <a:schemeClr val="bg1"/>
                </a:solidFill>
              </a:rPr>
              <a:t>D</a:t>
            </a:r>
            <a:r>
              <a:rPr lang="en-US" sz="2000" b="1" dirty="0" smtClean="0">
                <a:solidFill>
                  <a:schemeClr val="bg1"/>
                </a:solidFill>
              </a:rPr>
              <a:t>ata Collection</a:t>
            </a:r>
            <a:endParaRPr lang="en-US" sz="2000" b="1" dirty="0">
              <a:solidFill>
                <a:schemeClr val="bg1"/>
              </a:solidFill>
            </a:endParaRPr>
          </a:p>
        </p:txBody>
      </p:sp>
      <p:sp>
        <p:nvSpPr>
          <p:cNvPr id="23" name="Rectangle 22"/>
          <p:cNvSpPr/>
          <p:nvPr/>
        </p:nvSpPr>
        <p:spPr>
          <a:xfrm>
            <a:off x="4224466" y="3109830"/>
            <a:ext cx="7237284" cy="706571"/>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28" name="عنصر نائب للمحتوى 2"/>
          <p:cNvSpPr txBox="1">
            <a:spLocks/>
          </p:cNvSpPr>
          <p:nvPr/>
        </p:nvSpPr>
        <p:spPr>
          <a:xfrm>
            <a:off x="4315588" y="3222014"/>
            <a:ext cx="7298561" cy="594388"/>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dirty="0">
                <a:solidFill>
                  <a:schemeClr val="bg1"/>
                </a:solidFill>
              </a:rPr>
              <a:t>Spatial analysis tools such as GIS were used to organize and segment the data.</a:t>
            </a:r>
          </a:p>
        </p:txBody>
      </p:sp>
      <p:sp>
        <p:nvSpPr>
          <p:cNvPr id="30" name="عنصر نائب للمحتوى 2"/>
          <p:cNvSpPr txBox="1">
            <a:spLocks/>
          </p:cNvSpPr>
          <p:nvPr/>
        </p:nvSpPr>
        <p:spPr>
          <a:xfrm>
            <a:off x="4097020" y="2728436"/>
            <a:ext cx="3024096"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2000" b="1" dirty="0">
                <a:solidFill>
                  <a:schemeClr val="bg1"/>
                </a:solidFill>
              </a:rPr>
              <a:t>Data Processing</a:t>
            </a:r>
          </a:p>
        </p:txBody>
      </p:sp>
      <p:sp>
        <p:nvSpPr>
          <p:cNvPr id="31" name="Rectangle 30"/>
          <p:cNvSpPr/>
          <p:nvPr/>
        </p:nvSpPr>
        <p:spPr>
          <a:xfrm>
            <a:off x="4224466" y="4380172"/>
            <a:ext cx="7237284" cy="706571"/>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32" name="عنصر نائب للمحتوى 2"/>
          <p:cNvSpPr txBox="1">
            <a:spLocks/>
          </p:cNvSpPr>
          <p:nvPr/>
        </p:nvSpPr>
        <p:spPr>
          <a:xfrm>
            <a:off x="4315588" y="4492356"/>
            <a:ext cx="7298561" cy="594388"/>
          </a:xfrm>
          <a:prstGeom prst="rect">
            <a:avLst/>
          </a:prstGeom>
        </p:spPr>
        <p:txBody>
          <a:bodyPr vert="horz" lIns="91440" tIns="45720" rIns="91440" bIns="45720" rtlCol="1">
            <a:normAutofit fontScale="55000" lnSpcReduction="20000"/>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dirty="0"/>
              <a:t>Various models were used, such as neural networks and machine learning models like (logistic regression, decision trees, random forests, SVM, KNN, Naive Bayes).</a:t>
            </a:r>
            <a:endParaRPr lang="en-US" sz="1600" dirty="0">
              <a:solidFill>
                <a:schemeClr val="bg1"/>
              </a:solidFill>
            </a:endParaRPr>
          </a:p>
        </p:txBody>
      </p:sp>
      <p:sp>
        <p:nvSpPr>
          <p:cNvPr id="33" name="عنصر نائب للمحتوى 2"/>
          <p:cNvSpPr txBox="1">
            <a:spLocks/>
          </p:cNvSpPr>
          <p:nvPr/>
        </p:nvSpPr>
        <p:spPr>
          <a:xfrm>
            <a:off x="4097020" y="3998778"/>
            <a:ext cx="3024096"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2000" b="1" dirty="0">
                <a:solidFill>
                  <a:schemeClr val="bg1"/>
                </a:solidFill>
              </a:rPr>
              <a:t>Model Selection</a:t>
            </a:r>
          </a:p>
        </p:txBody>
      </p:sp>
      <p:sp>
        <p:nvSpPr>
          <p:cNvPr id="34" name="Rectangle 33"/>
          <p:cNvSpPr/>
          <p:nvPr/>
        </p:nvSpPr>
        <p:spPr>
          <a:xfrm>
            <a:off x="4224466" y="5669274"/>
            <a:ext cx="7237284" cy="706571"/>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35" name="عنصر نائب للمحتوى 2"/>
          <p:cNvSpPr txBox="1">
            <a:spLocks/>
          </p:cNvSpPr>
          <p:nvPr/>
        </p:nvSpPr>
        <p:spPr>
          <a:xfrm>
            <a:off x="4315588" y="5781458"/>
            <a:ext cx="7298561" cy="594388"/>
          </a:xfrm>
          <a:prstGeom prst="rect">
            <a:avLst/>
          </a:prstGeom>
        </p:spPr>
        <p:txBody>
          <a:bodyPr vert="horz" lIns="91440" tIns="45720" rIns="91440" bIns="45720" rtlCol="1">
            <a:normAutofit fontScale="77500" lnSpcReduction="20000"/>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dirty="0"/>
              <a:t>A portion of the data was used on these models and trained to select the most accurate model to be used in the system</a:t>
            </a:r>
            <a:endParaRPr lang="en-US" sz="1600" dirty="0">
              <a:solidFill>
                <a:schemeClr val="bg1"/>
              </a:solidFill>
            </a:endParaRPr>
          </a:p>
        </p:txBody>
      </p:sp>
      <p:sp>
        <p:nvSpPr>
          <p:cNvPr id="36" name="عنصر نائب للمحتوى 2"/>
          <p:cNvSpPr txBox="1">
            <a:spLocks/>
          </p:cNvSpPr>
          <p:nvPr/>
        </p:nvSpPr>
        <p:spPr>
          <a:xfrm>
            <a:off x="4097020" y="5287880"/>
            <a:ext cx="3024096" cy="338614"/>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2000" b="1" dirty="0">
                <a:solidFill>
                  <a:schemeClr val="bg1"/>
                </a:solidFill>
              </a:rPr>
              <a:t>Testing and Evaluation:</a:t>
            </a:r>
            <a:br>
              <a:rPr lang="en-US" sz="2000" b="1" dirty="0">
                <a:solidFill>
                  <a:schemeClr val="bg1"/>
                </a:solidFill>
              </a:rPr>
            </a:br>
            <a:endParaRPr lang="en-US" sz="2000" b="1" dirty="0">
              <a:solidFill>
                <a:schemeClr val="bg1"/>
              </a:solidFill>
            </a:endParaRPr>
          </a:p>
        </p:txBody>
      </p:sp>
      <p:sp>
        <p:nvSpPr>
          <p:cNvPr id="37" name="Rectangle 36"/>
          <p:cNvSpPr/>
          <p:nvPr/>
        </p:nvSpPr>
        <p:spPr>
          <a:xfrm>
            <a:off x="4161412" y="1820728"/>
            <a:ext cx="63054" cy="7065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38" name="Rectangle 37"/>
          <p:cNvSpPr/>
          <p:nvPr/>
        </p:nvSpPr>
        <p:spPr>
          <a:xfrm>
            <a:off x="4161412" y="3109974"/>
            <a:ext cx="63054" cy="7065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39" name="Rectangle 38"/>
          <p:cNvSpPr/>
          <p:nvPr/>
        </p:nvSpPr>
        <p:spPr>
          <a:xfrm>
            <a:off x="4161412" y="4382288"/>
            <a:ext cx="63054" cy="7065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40" name="Rectangle 39"/>
          <p:cNvSpPr/>
          <p:nvPr/>
        </p:nvSpPr>
        <p:spPr>
          <a:xfrm>
            <a:off x="4161412" y="5667301"/>
            <a:ext cx="63054" cy="7065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pic>
        <p:nvPicPr>
          <p:cNvPr id="41" name="Picture 4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669" y="5461000"/>
            <a:ext cx="3737898" cy="1469148"/>
          </a:xfrm>
          <a:prstGeom prst="rect">
            <a:avLst/>
          </a:prstGeom>
        </p:spPr>
      </p:pic>
    </p:spTree>
    <p:extLst>
      <p:ext uri="{BB962C8B-B14F-4D97-AF65-F5344CB8AC3E}">
        <p14:creationId xmlns:p14="http://schemas.microsoft.com/office/powerpoint/2010/main" val="646367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Rectangle 2"/>
          <p:cNvSpPr/>
          <p:nvPr/>
        </p:nvSpPr>
        <p:spPr>
          <a:xfrm>
            <a:off x="2809592" y="2254211"/>
            <a:ext cx="8666128" cy="3631591"/>
          </a:xfrm>
          <a:prstGeom prst="rect">
            <a:avLst/>
          </a:prstGeom>
          <a:solidFill>
            <a:srgbClr val="93E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2809592" y="2254211"/>
            <a:ext cx="8666128" cy="360096"/>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ADEF"/>
              </a:solidFill>
            </a:endParaRPr>
          </a:p>
        </p:txBody>
      </p:sp>
      <p:sp>
        <p:nvSpPr>
          <p:cNvPr id="2" name="عنوان 1"/>
          <p:cNvSpPr>
            <a:spLocks noGrp="1"/>
          </p:cNvSpPr>
          <p:nvPr>
            <p:ph type="title"/>
          </p:nvPr>
        </p:nvSpPr>
        <p:spPr>
          <a:xfrm>
            <a:off x="838200" y="1323975"/>
            <a:ext cx="2814320" cy="854075"/>
          </a:xfrm>
        </p:spPr>
        <p:txBody>
          <a:bodyPr>
            <a:normAutofit fontScale="90000"/>
          </a:bodyPr>
          <a:lstStyle/>
          <a:p>
            <a:pPr algn="l" rtl="0"/>
            <a:r>
              <a:rPr lang="en-US" sz="4000" b="1" dirty="0">
                <a:solidFill>
                  <a:srgbClr val="00ADEF"/>
                </a:solidFill>
              </a:rPr>
              <a:t>Project</a:t>
            </a:r>
            <a:r>
              <a:rPr lang="en-US" sz="4000" b="1" dirty="0">
                <a:solidFill>
                  <a:schemeClr val="bg1"/>
                </a:solidFill>
              </a:rPr>
              <a:t/>
            </a:r>
            <a:br>
              <a:rPr lang="en-US" sz="4000" b="1" dirty="0">
                <a:solidFill>
                  <a:schemeClr val="bg1"/>
                </a:solidFill>
              </a:rPr>
            </a:br>
            <a:r>
              <a:rPr lang="en-US" sz="4000" b="1" dirty="0">
                <a:solidFill>
                  <a:schemeClr val="bg1"/>
                </a:solidFill>
              </a:rPr>
              <a:t>Timeline</a:t>
            </a:r>
            <a:br>
              <a:rPr lang="en-US" sz="4000" b="1" dirty="0">
                <a:solidFill>
                  <a:schemeClr val="bg1"/>
                </a:solidFill>
              </a:rPr>
            </a:br>
            <a:endParaRPr lang="en-US" dirty="0">
              <a:solidFill>
                <a:schemeClr val="bg1"/>
              </a:solidFill>
            </a:endParaRPr>
          </a:p>
        </p:txBody>
      </p:sp>
      <p:sp>
        <p:nvSpPr>
          <p:cNvPr id="19" name="Rectangle 18"/>
          <p:cNvSpPr/>
          <p:nvPr/>
        </p:nvSpPr>
        <p:spPr>
          <a:xfrm>
            <a:off x="9115142" y="2254208"/>
            <a:ext cx="1375058" cy="3631591"/>
          </a:xfrm>
          <a:prstGeom prst="rect">
            <a:avLst/>
          </a:prstGeom>
          <a:solidFill>
            <a:srgbClr val="93E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7006942" y="2254209"/>
            <a:ext cx="1375058" cy="3631591"/>
          </a:xfrm>
          <a:prstGeom prst="rect">
            <a:avLst/>
          </a:prstGeom>
          <a:solidFill>
            <a:srgbClr val="93E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2809592" y="2254207"/>
            <a:ext cx="507648" cy="3631591"/>
          </a:xfrm>
          <a:prstGeom prst="rect">
            <a:avLst/>
          </a:prstGeom>
          <a:solidFill>
            <a:srgbClr val="93E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عنصر نائب للمحتوى 3"/>
          <p:cNvGraphicFramePr>
            <a:graphicFrameLocks noGrp="1"/>
          </p:cNvGraphicFramePr>
          <p:nvPr>
            <p:ph idx="1"/>
            <p:extLst>
              <p:ext uri="{D42A27DB-BD31-4B8C-83A1-F6EECF244321}">
                <p14:modId xmlns:p14="http://schemas.microsoft.com/office/powerpoint/2010/main" val="4100219311"/>
              </p:ext>
            </p:extLst>
          </p:nvPr>
        </p:nvGraphicFramePr>
        <p:xfrm>
          <a:off x="2809592" y="2178050"/>
          <a:ext cx="8614059" cy="3533136"/>
        </p:xfrm>
        <a:graphic>
          <a:graphicData uri="http://schemas.openxmlformats.org/drawingml/2006/table">
            <a:tbl>
              <a:tblPr/>
              <a:tblGrid>
                <a:gridCol w="697740">
                  <a:extLst>
                    <a:ext uri="{9D8B030D-6E8A-4147-A177-3AD203B41FA5}">
                      <a16:colId xmlns:a16="http://schemas.microsoft.com/office/drawing/2014/main" val="2337958849"/>
                    </a:ext>
                  </a:extLst>
                </a:gridCol>
                <a:gridCol w="3609289">
                  <a:extLst>
                    <a:ext uri="{9D8B030D-6E8A-4147-A177-3AD203B41FA5}">
                      <a16:colId xmlns:a16="http://schemas.microsoft.com/office/drawing/2014/main" val="3719063951"/>
                    </a:ext>
                  </a:extLst>
                </a:gridCol>
                <a:gridCol w="2153515">
                  <a:extLst>
                    <a:ext uri="{9D8B030D-6E8A-4147-A177-3AD203B41FA5}">
                      <a16:colId xmlns:a16="http://schemas.microsoft.com/office/drawing/2014/main" val="2309388753"/>
                    </a:ext>
                  </a:extLst>
                </a:gridCol>
                <a:gridCol w="2153515">
                  <a:extLst>
                    <a:ext uri="{9D8B030D-6E8A-4147-A177-3AD203B41FA5}">
                      <a16:colId xmlns:a16="http://schemas.microsoft.com/office/drawing/2014/main" val="2451519198"/>
                    </a:ext>
                  </a:extLst>
                </a:gridCol>
              </a:tblGrid>
              <a:tr h="441642">
                <a:tc>
                  <a:txBody>
                    <a:bodyPr/>
                    <a:lstStyle/>
                    <a:p>
                      <a:pPr algn="l"/>
                      <a:r>
                        <a:rPr lang="en-US" sz="1600" b="1" dirty="0">
                          <a:solidFill>
                            <a:schemeClr val="bg1"/>
                          </a:solidFill>
                        </a:rPr>
                        <a:t>No.</a:t>
                      </a:r>
                      <a:endParaRPr lang="en-US" sz="1600" dirty="0">
                        <a:solidFill>
                          <a:schemeClr val="bg1"/>
                        </a:solidFill>
                      </a:endParaRPr>
                    </a:p>
                  </a:txBody>
                  <a:tcPr anchor="ctr">
                    <a:lnL>
                      <a:noFill/>
                    </a:lnL>
                    <a:lnR>
                      <a:noFill/>
                    </a:lnR>
                    <a:lnT>
                      <a:noFill/>
                    </a:lnT>
                    <a:lnB>
                      <a:noFill/>
                    </a:lnB>
                    <a:noFill/>
                  </a:tcPr>
                </a:tc>
                <a:tc>
                  <a:txBody>
                    <a:bodyPr/>
                    <a:lstStyle/>
                    <a:p>
                      <a:pPr algn="l"/>
                      <a:r>
                        <a:rPr lang="en-US" sz="1600" b="1" dirty="0">
                          <a:solidFill>
                            <a:schemeClr val="bg1"/>
                          </a:solidFill>
                        </a:rPr>
                        <a:t>Task</a:t>
                      </a:r>
                      <a:endParaRPr lang="en-US" sz="1600" dirty="0">
                        <a:solidFill>
                          <a:schemeClr val="bg1"/>
                        </a:solidFill>
                      </a:endParaRPr>
                    </a:p>
                  </a:txBody>
                  <a:tcPr anchor="ctr">
                    <a:lnL>
                      <a:noFill/>
                    </a:lnL>
                    <a:lnR>
                      <a:noFill/>
                    </a:lnR>
                    <a:lnT>
                      <a:noFill/>
                    </a:lnT>
                    <a:lnB>
                      <a:noFill/>
                    </a:lnB>
                    <a:noFill/>
                  </a:tcPr>
                </a:tc>
                <a:tc>
                  <a:txBody>
                    <a:bodyPr/>
                    <a:lstStyle/>
                    <a:p>
                      <a:pPr algn="l"/>
                      <a:r>
                        <a:rPr lang="en-US" sz="1600" b="1">
                          <a:solidFill>
                            <a:schemeClr val="bg1"/>
                          </a:solidFill>
                        </a:rPr>
                        <a:t>Start Date</a:t>
                      </a:r>
                      <a:endParaRPr lang="en-US" sz="1600">
                        <a:solidFill>
                          <a:schemeClr val="bg1"/>
                        </a:solidFill>
                      </a:endParaRPr>
                    </a:p>
                  </a:txBody>
                  <a:tcPr anchor="ctr">
                    <a:lnL>
                      <a:noFill/>
                    </a:lnL>
                    <a:lnR>
                      <a:noFill/>
                    </a:lnR>
                    <a:lnT>
                      <a:noFill/>
                    </a:lnT>
                    <a:lnB>
                      <a:noFill/>
                    </a:lnB>
                    <a:noFill/>
                  </a:tcPr>
                </a:tc>
                <a:tc>
                  <a:txBody>
                    <a:bodyPr/>
                    <a:lstStyle/>
                    <a:p>
                      <a:pPr algn="l"/>
                      <a:r>
                        <a:rPr lang="en-US" sz="1600" b="1" dirty="0">
                          <a:solidFill>
                            <a:schemeClr val="bg1"/>
                          </a:solidFill>
                        </a:rPr>
                        <a:t>End Date</a:t>
                      </a:r>
                      <a:endParaRPr lang="en-US" sz="1600" dirty="0">
                        <a:solidFill>
                          <a:schemeClr val="bg1"/>
                        </a:solidFill>
                      </a:endParaRPr>
                    </a:p>
                  </a:txBody>
                  <a:tcPr anchor="ctr">
                    <a:lnL>
                      <a:noFill/>
                    </a:lnL>
                    <a:lnR>
                      <a:noFill/>
                    </a:lnR>
                    <a:lnT>
                      <a:noFill/>
                    </a:lnT>
                    <a:lnB>
                      <a:noFill/>
                    </a:lnB>
                    <a:noFill/>
                  </a:tcPr>
                </a:tc>
                <a:extLst>
                  <a:ext uri="{0D108BD9-81ED-4DB2-BD59-A6C34878D82A}">
                    <a16:rowId xmlns:a16="http://schemas.microsoft.com/office/drawing/2014/main" val="3636015178"/>
                  </a:ext>
                </a:extLst>
              </a:tr>
              <a:tr h="441642">
                <a:tc>
                  <a:txBody>
                    <a:bodyPr/>
                    <a:lstStyle/>
                    <a:p>
                      <a:pPr algn="l"/>
                      <a:r>
                        <a:rPr lang="en-US" sz="1600" dirty="0">
                          <a:solidFill>
                            <a:schemeClr val="bg1"/>
                          </a:solidFill>
                        </a:rPr>
                        <a:t>1</a:t>
                      </a:r>
                    </a:p>
                  </a:txBody>
                  <a:tcPr anchor="ctr">
                    <a:lnL>
                      <a:noFill/>
                    </a:lnL>
                    <a:lnR>
                      <a:noFill/>
                    </a:lnR>
                    <a:lnT>
                      <a:noFill/>
                    </a:lnT>
                    <a:lnB>
                      <a:noFill/>
                    </a:lnB>
                    <a:noFill/>
                  </a:tcPr>
                </a:tc>
                <a:tc>
                  <a:txBody>
                    <a:bodyPr/>
                    <a:lstStyle/>
                    <a:p>
                      <a:pPr algn="l"/>
                      <a:r>
                        <a:rPr lang="en-US" sz="1600" dirty="0">
                          <a:solidFill>
                            <a:schemeClr val="bg1"/>
                          </a:solidFill>
                        </a:rPr>
                        <a:t>Requirements Analysis</a:t>
                      </a:r>
                    </a:p>
                  </a:txBody>
                  <a:tcPr anchor="ctr">
                    <a:lnL>
                      <a:noFill/>
                    </a:lnL>
                    <a:lnR>
                      <a:noFill/>
                    </a:lnR>
                    <a:lnT>
                      <a:noFill/>
                    </a:lnT>
                    <a:lnB>
                      <a:noFill/>
                    </a:lnB>
                    <a:noFill/>
                  </a:tcPr>
                </a:tc>
                <a:tc>
                  <a:txBody>
                    <a:bodyPr/>
                    <a:lstStyle/>
                    <a:p>
                      <a:pPr algn="l"/>
                      <a:r>
                        <a:rPr lang="en-US" sz="1600" dirty="0">
                          <a:solidFill>
                            <a:schemeClr val="bg1"/>
                          </a:solidFill>
                        </a:rPr>
                        <a:t>2024-10-20</a:t>
                      </a:r>
                    </a:p>
                  </a:txBody>
                  <a:tcPr anchor="ctr">
                    <a:lnL>
                      <a:noFill/>
                    </a:lnL>
                    <a:lnR>
                      <a:noFill/>
                    </a:lnR>
                    <a:lnT>
                      <a:noFill/>
                    </a:lnT>
                    <a:lnB>
                      <a:noFill/>
                    </a:lnB>
                    <a:noFill/>
                  </a:tcPr>
                </a:tc>
                <a:tc>
                  <a:txBody>
                    <a:bodyPr/>
                    <a:lstStyle/>
                    <a:p>
                      <a:pPr algn="l"/>
                      <a:r>
                        <a:rPr lang="en-US" sz="1600" dirty="0">
                          <a:solidFill>
                            <a:schemeClr val="bg1"/>
                          </a:solidFill>
                        </a:rPr>
                        <a:t>2024-10-23</a:t>
                      </a:r>
                    </a:p>
                  </a:txBody>
                  <a:tcPr anchor="ctr">
                    <a:lnL>
                      <a:noFill/>
                    </a:lnL>
                    <a:lnR>
                      <a:noFill/>
                    </a:lnR>
                    <a:lnT>
                      <a:noFill/>
                    </a:lnT>
                    <a:lnB>
                      <a:noFill/>
                    </a:lnB>
                    <a:noFill/>
                  </a:tcPr>
                </a:tc>
                <a:extLst>
                  <a:ext uri="{0D108BD9-81ED-4DB2-BD59-A6C34878D82A}">
                    <a16:rowId xmlns:a16="http://schemas.microsoft.com/office/drawing/2014/main" val="293063185"/>
                  </a:ext>
                </a:extLst>
              </a:tr>
              <a:tr h="441642">
                <a:tc>
                  <a:txBody>
                    <a:bodyPr/>
                    <a:lstStyle/>
                    <a:p>
                      <a:pPr algn="l"/>
                      <a:r>
                        <a:rPr lang="en-US" sz="1600" dirty="0">
                          <a:solidFill>
                            <a:schemeClr val="bg1"/>
                          </a:solidFill>
                        </a:rPr>
                        <a:t>2</a:t>
                      </a:r>
                    </a:p>
                  </a:txBody>
                  <a:tcPr anchor="ctr">
                    <a:lnL>
                      <a:noFill/>
                    </a:lnL>
                    <a:lnR>
                      <a:noFill/>
                    </a:lnR>
                    <a:lnT>
                      <a:noFill/>
                    </a:lnT>
                    <a:lnB>
                      <a:noFill/>
                    </a:lnB>
                    <a:noFill/>
                  </a:tcPr>
                </a:tc>
                <a:tc>
                  <a:txBody>
                    <a:bodyPr/>
                    <a:lstStyle/>
                    <a:p>
                      <a:pPr algn="l"/>
                      <a:r>
                        <a:rPr lang="en-US" sz="1600" dirty="0">
                          <a:solidFill>
                            <a:schemeClr val="bg1"/>
                          </a:solidFill>
                        </a:rPr>
                        <a:t>Data Collection and Refinement</a:t>
                      </a:r>
                    </a:p>
                  </a:txBody>
                  <a:tcPr anchor="ctr">
                    <a:lnL>
                      <a:noFill/>
                    </a:lnL>
                    <a:lnR>
                      <a:noFill/>
                    </a:lnR>
                    <a:lnT>
                      <a:noFill/>
                    </a:lnT>
                    <a:lnB>
                      <a:noFill/>
                    </a:lnB>
                    <a:noFill/>
                  </a:tcPr>
                </a:tc>
                <a:tc>
                  <a:txBody>
                    <a:bodyPr/>
                    <a:lstStyle/>
                    <a:p>
                      <a:pPr algn="l"/>
                      <a:r>
                        <a:rPr lang="en-US" sz="1600" dirty="0">
                          <a:solidFill>
                            <a:schemeClr val="bg1"/>
                          </a:solidFill>
                        </a:rPr>
                        <a:t>2024-10-24</a:t>
                      </a:r>
                    </a:p>
                  </a:txBody>
                  <a:tcPr anchor="ctr">
                    <a:lnL>
                      <a:noFill/>
                    </a:lnL>
                    <a:lnR>
                      <a:noFill/>
                    </a:lnR>
                    <a:lnT>
                      <a:noFill/>
                    </a:lnT>
                    <a:lnB>
                      <a:noFill/>
                    </a:lnB>
                    <a:noFill/>
                  </a:tcPr>
                </a:tc>
                <a:tc>
                  <a:txBody>
                    <a:bodyPr/>
                    <a:lstStyle/>
                    <a:p>
                      <a:pPr algn="l"/>
                      <a:r>
                        <a:rPr lang="en-US" sz="1600" dirty="0">
                          <a:solidFill>
                            <a:schemeClr val="bg1"/>
                          </a:solidFill>
                        </a:rPr>
                        <a:t>2024-11-02</a:t>
                      </a:r>
                    </a:p>
                  </a:txBody>
                  <a:tcPr anchor="ctr">
                    <a:lnL>
                      <a:noFill/>
                    </a:lnL>
                    <a:lnR>
                      <a:noFill/>
                    </a:lnR>
                    <a:lnT>
                      <a:noFill/>
                    </a:lnT>
                    <a:lnB>
                      <a:noFill/>
                    </a:lnB>
                    <a:noFill/>
                  </a:tcPr>
                </a:tc>
                <a:extLst>
                  <a:ext uri="{0D108BD9-81ED-4DB2-BD59-A6C34878D82A}">
                    <a16:rowId xmlns:a16="http://schemas.microsoft.com/office/drawing/2014/main" val="3094103282"/>
                  </a:ext>
                </a:extLst>
              </a:tr>
              <a:tr h="441642">
                <a:tc>
                  <a:txBody>
                    <a:bodyPr/>
                    <a:lstStyle/>
                    <a:p>
                      <a:pPr algn="l"/>
                      <a:r>
                        <a:rPr lang="en-US" sz="1600" dirty="0">
                          <a:solidFill>
                            <a:schemeClr val="bg1"/>
                          </a:solidFill>
                        </a:rPr>
                        <a:t>3</a:t>
                      </a:r>
                    </a:p>
                  </a:txBody>
                  <a:tcPr anchor="ctr">
                    <a:lnL>
                      <a:noFill/>
                    </a:lnL>
                    <a:lnR>
                      <a:noFill/>
                    </a:lnR>
                    <a:lnT>
                      <a:noFill/>
                    </a:lnT>
                    <a:lnB>
                      <a:noFill/>
                    </a:lnB>
                    <a:noFill/>
                  </a:tcPr>
                </a:tc>
                <a:tc>
                  <a:txBody>
                    <a:bodyPr/>
                    <a:lstStyle/>
                    <a:p>
                      <a:pPr algn="l"/>
                      <a:r>
                        <a:rPr lang="en-US" sz="1600" dirty="0">
                          <a:solidFill>
                            <a:schemeClr val="bg1"/>
                          </a:solidFill>
                        </a:rPr>
                        <a:t>Web Page Development and GIS Maps</a:t>
                      </a:r>
                    </a:p>
                  </a:txBody>
                  <a:tcPr anchor="ctr">
                    <a:lnL>
                      <a:noFill/>
                    </a:lnL>
                    <a:lnR>
                      <a:noFill/>
                    </a:lnR>
                    <a:lnT>
                      <a:noFill/>
                    </a:lnT>
                    <a:lnB>
                      <a:noFill/>
                    </a:lnB>
                    <a:noFill/>
                  </a:tcPr>
                </a:tc>
                <a:tc>
                  <a:txBody>
                    <a:bodyPr/>
                    <a:lstStyle/>
                    <a:p>
                      <a:pPr algn="l"/>
                      <a:r>
                        <a:rPr lang="en-US" sz="1600" dirty="0">
                          <a:solidFill>
                            <a:schemeClr val="bg1"/>
                          </a:solidFill>
                        </a:rPr>
                        <a:t>2024-11-03</a:t>
                      </a:r>
                    </a:p>
                  </a:txBody>
                  <a:tcPr anchor="ctr">
                    <a:lnL>
                      <a:noFill/>
                    </a:lnL>
                    <a:lnR>
                      <a:noFill/>
                    </a:lnR>
                    <a:lnT>
                      <a:noFill/>
                    </a:lnT>
                    <a:lnB>
                      <a:noFill/>
                    </a:lnB>
                    <a:noFill/>
                  </a:tcPr>
                </a:tc>
                <a:tc>
                  <a:txBody>
                    <a:bodyPr/>
                    <a:lstStyle/>
                    <a:p>
                      <a:pPr algn="l"/>
                      <a:r>
                        <a:rPr lang="en-US" sz="1600" dirty="0">
                          <a:solidFill>
                            <a:schemeClr val="bg1"/>
                          </a:solidFill>
                        </a:rPr>
                        <a:t>2024-11-08</a:t>
                      </a:r>
                    </a:p>
                  </a:txBody>
                  <a:tcPr anchor="ctr">
                    <a:lnL>
                      <a:noFill/>
                    </a:lnL>
                    <a:lnR>
                      <a:noFill/>
                    </a:lnR>
                    <a:lnT>
                      <a:noFill/>
                    </a:lnT>
                    <a:lnB>
                      <a:noFill/>
                    </a:lnB>
                    <a:noFill/>
                  </a:tcPr>
                </a:tc>
                <a:extLst>
                  <a:ext uri="{0D108BD9-81ED-4DB2-BD59-A6C34878D82A}">
                    <a16:rowId xmlns:a16="http://schemas.microsoft.com/office/drawing/2014/main" val="4060966221"/>
                  </a:ext>
                </a:extLst>
              </a:tr>
              <a:tr h="441642">
                <a:tc>
                  <a:txBody>
                    <a:bodyPr/>
                    <a:lstStyle/>
                    <a:p>
                      <a:pPr algn="l"/>
                      <a:r>
                        <a:rPr lang="en-US" sz="1600" dirty="0">
                          <a:solidFill>
                            <a:schemeClr val="bg1"/>
                          </a:solidFill>
                        </a:rPr>
                        <a:t>4</a:t>
                      </a:r>
                    </a:p>
                  </a:txBody>
                  <a:tcPr anchor="ctr">
                    <a:lnL>
                      <a:noFill/>
                    </a:lnL>
                    <a:lnR>
                      <a:noFill/>
                    </a:lnR>
                    <a:lnT>
                      <a:noFill/>
                    </a:lnT>
                    <a:lnB>
                      <a:noFill/>
                    </a:lnB>
                    <a:noFill/>
                  </a:tcPr>
                </a:tc>
                <a:tc>
                  <a:txBody>
                    <a:bodyPr/>
                    <a:lstStyle/>
                    <a:p>
                      <a:pPr algn="l"/>
                      <a:r>
                        <a:rPr lang="en-US" sz="1600" dirty="0">
                          <a:solidFill>
                            <a:schemeClr val="bg1"/>
                          </a:solidFill>
                        </a:rPr>
                        <a:t>Predictive Model Development</a:t>
                      </a:r>
                    </a:p>
                  </a:txBody>
                  <a:tcPr anchor="ctr">
                    <a:lnL>
                      <a:noFill/>
                    </a:lnL>
                    <a:lnR>
                      <a:noFill/>
                    </a:lnR>
                    <a:lnT>
                      <a:noFill/>
                    </a:lnT>
                    <a:lnB>
                      <a:noFill/>
                    </a:lnB>
                    <a:noFill/>
                  </a:tcPr>
                </a:tc>
                <a:tc>
                  <a:txBody>
                    <a:bodyPr/>
                    <a:lstStyle/>
                    <a:p>
                      <a:pPr algn="l"/>
                      <a:r>
                        <a:rPr lang="en-US" sz="1600">
                          <a:solidFill>
                            <a:schemeClr val="bg1"/>
                          </a:solidFill>
                        </a:rPr>
                        <a:t>2024-11-09</a:t>
                      </a:r>
                    </a:p>
                  </a:txBody>
                  <a:tcPr anchor="ctr">
                    <a:lnL>
                      <a:noFill/>
                    </a:lnL>
                    <a:lnR>
                      <a:noFill/>
                    </a:lnR>
                    <a:lnT>
                      <a:noFill/>
                    </a:lnT>
                    <a:lnB>
                      <a:noFill/>
                    </a:lnB>
                    <a:noFill/>
                  </a:tcPr>
                </a:tc>
                <a:tc>
                  <a:txBody>
                    <a:bodyPr/>
                    <a:lstStyle/>
                    <a:p>
                      <a:pPr algn="l"/>
                      <a:r>
                        <a:rPr lang="en-US" sz="1600" dirty="0">
                          <a:solidFill>
                            <a:schemeClr val="bg1"/>
                          </a:solidFill>
                        </a:rPr>
                        <a:t>2024-11-19</a:t>
                      </a:r>
                    </a:p>
                  </a:txBody>
                  <a:tcPr anchor="ctr">
                    <a:lnL>
                      <a:noFill/>
                    </a:lnL>
                    <a:lnR>
                      <a:noFill/>
                    </a:lnR>
                    <a:lnT>
                      <a:noFill/>
                    </a:lnT>
                    <a:lnB>
                      <a:noFill/>
                    </a:lnB>
                    <a:noFill/>
                  </a:tcPr>
                </a:tc>
                <a:extLst>
                  <a:ext uri="{0D108BD9-81ED-4DB2-BD59-A6C34878D82A}">
                    <a16:rowId xmlns:a16="http://schemas.microsoft.com/office/drawing/2014/main" val="294292395"/>
                  </a:ext>
                </a:extLst>
              </a:tr>
              <a:tr h="441642">
                <a:tc>
                  <a:txBody>
                    <a:bodyPr/>
                    <a:lstStyle/>
                    <a:p>
                      <a:pPr algn="l"/>
                      <a:r>
                        <a:rPr lang="en-US" sz="1600" dirty="0">
                          <a:solidFill>
                            <a:schemeClr val="bg1"/>
                          </a:solidFill>
                        </a:rPr>
                        <a:t>5</a:t>
                      </a:r>
                    </a:p>
                  </a:txBody>
                  <a:tcPr anchor="ctr">
                    <a:lnL>
                      <a:noFill/>
                    </a:lnL>
                    <a:lnR>
                      <a:noFill/>
                    </a:lnR>
                    <a:lnT>
                      <a:noFill/>
                    </a:lnT>
                    <a:lnB>
                      <a:noFill/>
                    </a:lnB>
                    <a:noFill/>
                  </a:tcPr>
                </a:tc>
                <a:tc>
                  <a:txBody>
                    <a:bodyPr/>
                    <a:lstStyle/>
                    <a:p>
                      <a:pPr algn="l"/>
                      <a:r>
                        <a:rPr lang="en-US" sz="1600">
                          <a:solidFill>
                            <a:schemeClr val="bg1"/>
                          </a:solidFill>
                        </a:rPr>
                        <a:t>Model Training</a:t>
                      </a:r>
                    </a:p>
                  </a:txBody>
                  <a:tcPr anchor="ctr">
                    <a:lnL>
                      <a:noFill/>
                    </a:lnL>
                    <a:lnR>
                      <a:noFill/>
                    </a:lnR>
                    <a:lnT>
                      <a:noFill/>
                    </a:lnT>
                    <a:lnB>
                      <a:noFill/>
                    </a:lnB>
                    <a:noFill/>
                  </a:tcPr>
                </a:tc>
                <a:tc>
                  <a:txBody>
                    <a:bodyPr/>
                    <a:lstStyle/>
                    <a:p>
                      <a:pPr algn="l"/>
                      <a:r>
                        <a:rPr lang="en-US" sz="1600">
                          <a:solidFill>
                            <a:schemeClr val="bg1"/>
                          </a:solidFill>
                        </a:rPr>
                        <a:t>2024-11-20</a:t>
                      </a:r>
                    </a:p>
                  </a:txBody>
                  <a:tcPr anchor="ctr">
                    <a:lnL>
                      <a:noFill/>
                    </a:lnL>
                    <a:lnR>
                      <a:noFill/>
                    </a:lnR>
                    <a:lnT>
                      <a:noFill/>
                    </a:lnT>
                    <a:lnB>
                      <a:noFill/>
                    </a:lnB>
                    <a:noFill/>
                  </a:tcPr>
                </a:tc>
                <a:tc>
                  <a:txBody>
                    <a:bodyPr/>
                    <a:lstStyle/>
                    <a:p>
                      <a:pPr algn="l"/>
                      <a:r>
                        <a:rPr lang="en-US" sz="1600">
                          <a:solidFill>
                            <a:schemeClr val="bg1"/>
                          </a:solidFill>
                        </a:rPr>
                        <a:t>2024-11-22</a:t>
                      </a:r>
                    </a:p>
                  </a:txBody>
                  <a:tcPr anchor="ctr">
                    <a:lnL>
                      <a:noFill/>
                    </a:lnL>
                    <a:lnR>
                      <a:noFill/>
                    </a:lnR>
                    <a:lnT>
                      <a:noFill/>
                    </a:lnT>
                    <a:lnB>
                      <a:noFill/>
                    </a:lnB>
                    <a:noFill/>
                  </a:tcPr>
                </a:tc>
                <a:extLst>
                  <a:ext uri="{0D108BD9-81ED-4DB2-BD59-A6C34878D82A}">
                    <a16:rowId xmlns:a16="http://schemas.microsoft.com/office/drawing/2014/main" val="992816594"/>
                  </a:ext>
                </a:extLst>
              </a:tr>
              <a:tr h="441642">
                <a:tc>
                  <a:txBody>
                    <a:bodyPr/>
                    <a:lstStyle/>
                    <a:p>
                      <a:pPr algn="l"/>
                      <a:r>
                        <a:rPr lang="en-US" sz="1600" dirty="0">
                          <a:solidFill>
                            <a:schemeClr val="bg1"/>
                          </a:solidFill>
                        </a:rPr>
                        <a:t>6</a:t>
                      </a:r>
                    </a:p>
                  </a:txBody>
                  <a:tcPr anchor="ctr">
                    <a:lnL>
                      <a:noFill/>
                    </a:lnL>
                    <a:lnR>
                      <a:noFill/>
                    </a:lnR>
                    <a:lnT>
                      <a:noFill/>
                    </a:lnT>
                    <a:lnB>
                      <a:noFill/>
                    </a:lnB>
                    <a:noFill/>
                  </a:tcPr>
                </a:tc>
                <a:tc>
                  <a:txBody>
                    <a:bodyPr/>
                    <a:lstStyle/>
                    <a:p>
                      <a:pPr algn="l"/>
                      <a:r>
                        <a:rPr lang="en-US" sz="1600">
                          <a:solidFill>
                            <a:schemeClr val="bg1"/>
                          </a:solidFill>
                        </a:rPr>
                        <a:t>Model Testing</a:t>
                      </a:r>
                    </a:p>
                  </a:txBody>
                  <a:tcPr anchor="ctr">
                    <a:lnL>
                      <a:noFill/>
                    </a:lnL>
                    <a:lnR>
                      <a:noFill/>
                    </a:lnR>
                    <a:lnT>
                      <a:noFill/>
                    </a:lnT>
                    <a:lnB>
                      <a:noFill/>
                    </a:lnB>
                    <a:noFill/>
                  </a:tcPr>
                </a:tc>
                <a:tc>
                  <a:txBody>
                    <a:bodyPr/>
                    <a:lstStyle/>
                    <a:p>
                      <a:pPr algn="l"/>
                      <a:r>
                        <a:rPr lang="en-US" sz="1600">
                          <a:solidFill>
                            <a:schemeClr val="bg1"/>
                          </a:solidFill>
                        </a:rPr>
                        <a:t>2024-11-23</a:t>
                      </a:r>
                    </a:p>
                  </a:txBody>
                  <a:tcPr anchor="ctr">
                    <a:lnL>
                      <a:noFill/>
                    </a:lnL>
                    <a:lnR>
                      <a:noFill/>
                    </a:lnR>
                    <a:lnT>
                      <a:noFill/>
                    </a:lnT>
                    <a:lnB>
                      <a:noFill/>
                    </a:lnB>
                    <a:noFill/>
                  </a:tcPr>
                </a:tc>
                <a:tc>
                  <a:txBody>
                    <a:bodyPr/>
                    <a:lstStyle/>
                    <a:p>
                      <a:pPr algn="l"/>
                      <a:r>
                        <a:rPr lang="en-US" sz="1600">
                          <a:solidFill>
                            <a:schemeClr val="bg1"/>
                          </a:solidFill>
                        </a:rPr>
                        <a:t>2024-11-25</a:t>
                      </a:r>
                    </a:p>
                  </a:txBody>
                  <a:tcPr anchor="ctr">
                    <a:lnL>
                      <a:noFill/>
                    </a:lnL>
                    <a:lnR>
                      <a:noFill/>
                    </a:lnR>
                    <a:lnT>
                      <a:noFill/>
                    </a:lnT>
                    <a:lnB>
                      <a:noFill/>
                    </a:lnB>
                    <a:noFill/>
                  </a:tcPr>
                </a:tc>
                <a:extLst>
                  <a:ext uri="{0D108BD9-81ED-4DB2-BD59-A6C34878D82A}">
                    <a16:rowId xmlns:a16="http://schemas.microsoft.com/office/drawing/2014/main" val="3943169011"/>
                  </a:ext>
                </a:extLst>
              </a:tr>
              <a:tr h="441642">
                <a:tc>
                  <a:txBody>
                    <a:bodyPr/>
                    <a:lstStyle/>
                    <a:p>
                      <a:pPr algn="l"/>
                      <a:r>
                        <a:rPr lang="en-US" sz="1600" dirty="0">
                          <a:solidFill>
                            <a:schemeClr val="bg1"/>
                          </a:solidFill>
                        </a:rPr>
                        <a:t>7</a:t>
                      </a:r>
                    </a:p>
                  </a:txBody>
                  <a:tcPr anchor="ctr">
                    <a:lnL>
                      <a:noFill/>
                    </a:lnL>
                    <a:lnR>
                      <a:noFill/>
                    </a:lnR>
                    <a:lnT>
                      <a:noFill/>
                    </a:lnT>
                    <a:lnB>
                      <a:noFill/>
                    </a:lnB>
                    <a:noFill/>
                  </a:tcPr>
                </a:tc>
                <a:tc>
                  <a:txBody>
                    <a:bodyPr/>
                    <a:lstStyle/>
                    <a:p>
                      <a:pPr algn="l"/>
                      <a:r>
                        <a:rPr lang="en-US" sz="1600">
                          <a:solidFill>
                            <a:schemeClr val="bg1"/>
                          </a:solidFill>
                        </a:rPr>
                        <a:t>Report Preparation and Final Submission</a:t>
                      </a:r>
                    </a:p>
                  </a:txBody>
                  <a:tcPr anchor="ctr">
                    <a:lnL>
                      <a:noFill/>
                    </a:lnL>
                    <a:lnR>
                      <a:noFill/>
                    </a:lnR>
                    <a:lnT>
                      <a:noFill/>
                    </a:lnT>
                    <a:lnB>
                      <a:noFill/>
                    </a:lnB>
                    <a:noFill/>
                  </a:tcPr>
                </a:tc>
                <a:tc>
                  <a:txBody>
                    <a:bodyPr/>
                    <a:lstStyle/>
                    <a:p>
                      <a:pPr algn="l"/>
                      <a:r>
                        <a:rPr lang="en-US" sz="1600">
                          <a:solidFill>
                            <a:schemeClr val="bg1"/>
                          </a:solidFill>
                        </a:rPr>
                        <a:t>2024-11-26</a:t>
                      </a:r>
                    </a:p>
                  </a:txBody>
                  <a:tcPr anchor="ctr">
                    <a:lnL>
                      <a:noFill/>
                    </a:lnL>
                    <a:lnR>
                      <a:noFill/>
                    </a:lnR>
                    <a:lnT>
                      <a:noFill/>
                    </a:lnT>
                    <a:lnB>
                      <a:noFill/>
                    </a:lnB>
                    <a:noFill/>
                  </a:tcPr>
                </a:tc>
                <a:tc>
                  <a:txBody>
                    <a:bodyPr/>
                    <a:lstStyle/>
                    <a:p>
                      <a:pPr algn="l"/>
                      <a:r>
                        <a:rPr lang="en-US" sz="1600" dirty="0">
                          <a:solidFill>
                            <a:schemeClr val="bg1"/>
                          </a:solidFill>
                        </a:rPr>
                        <a:t>2024-12-03</a:t>
                      </a:r>
                    </a:p>
                  </a:txBody>
                  <a:tcPr anchor="ctr">
                    <a:lnL>
                      <a:noFill/>
                    </a:lnL>
                    <a:lnR>
                      <a:noFill/>
                    </a:lnR>
                    <a:lnT>
                      <a:noFill/>
                    </a:lnT>
                    <a:lnB>
                      <a:noFill/>
                    </a:lnB>
                    <a:noFill/>
                  </a:tcPr>
                </a:tc>
                <a:extLst>
                  <a:ext uri="{0D108BD9-81ED-4DB2-BD59-A6C34878D82A}">
                    <a16:rowId xmlns:a16="http://schemas.microsoft.com/office/drawing/2014/main" val="672758379"/>
                  </a:ext>
                </a:extLst>
              </a:tr>
            </a:tbl>
          </a:graphicData>
        </a:graphic>
      </p:graphicFrame>
      <p:pic>
        <p:nvPicPr>
          <p:cNvPr id="27" name="Picture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7822" y="838200"/>
            <a:ext cx="3737898" cy="1469148"/>
          </a:xfrm>
          <a:prstGeom prst="rect">
            <a:avLst/>
          </a:prstGeom>
        </p:spPr>
      </p:pic>
    </p:spTree>
    <p:extLst>
      <p:ext uri="{BB962C8B-B14F-4D97-AF65-F5344CB8AC3E}">
        <p14:creationId xmlns:p14="http://schemas.microsoft.com/office/powerpoint/2010/main" val="14707201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3803650" cy="854075"/>
          </a:xfrm>
        </p:spPr>
        <p:txBody>
          <a:bodyPr>
            <a:normAutofit fontScale="90000"/>
          </a:bodyPr>
          <a:lstStyle/>
          <a:p>
            <a:pPr algn="l" rtl="0"/>
            <a:r>
              <a:rPr lang="en-US" sz="4000" b="1" dirty="0">
                <a:solidFill>
                  <a:srgbClr val="00ADEF"/>
                </a:solidFill>
              </a:rPr>
              <a:t>Expected Project </a:t>
            </a:r>
            <a:r>
              <a:rPr lang="en-US" sz="4000" b="1" dirty="0">
                <a:solidFill>
                  <a:schemeClr val="bg1"/>
                </a:solidFill>
              </a:rPr>
              <a:t/>
            </a:r>
            <a:br>
              <a:rPr lang="en-US" sz="4000" b="1" dirty="0">
                <a:solidFill>
                  <a:schemeClr val="bg1"/>
                </a:solidFill>
              </a:rPr>
            </a:br>
            <a:r>
              <a:rPr lang="en-US" sz="4000" b="1" dirty="0">
                <a:solidFill>
                  <a:schemeClr val="bg1"/>
                </a:solidFill>
              </a:rPr>
              <a:t>Outcomes</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عنصر نائب للمحتوى 2"/>
          <p:cNvSpPr>
            <a:spLocks noGrp="1"/>
          </p:cNvSpPr>
          <p:nvPr>
            <p:ph idx="1"/>
          </p:nvPr>
        </p:nvSpPr>
        <p:spPr>
          <a:xfrm>
            <a:off x="1735137" y="3138806"/>
            <a:ext cx="10194225" cy="2506344"/>
          </a:xfrm>
        </p:spPr>
        <p:txBody>
          <a:bodyPr>
            <a:normAutofit fontScale="25000" lnSpcReduction="20000"/>
          </a:bodyPr>
          <a:lstStyle/>
          <a:p>
            <a:pPr marL="0" indent="0" algn="l" rtl="0">
              <a:buNone/>
            </a:pPr>
            <a:r>
              <a:rPr lang="en-US" sz="5600" dirty="0"/>
              <a:t>based on the project's expected objectives, the anticipated outcomes can be outlined as follows:</a:t>
            </a:r>
          </a:p>
          <a:p>
            <a:pPr lvl="0" algn="l" rtl="0"/>
            <a:r>
              <a:rPr lang="en-US" sz="4400" b="1" dirty="0">
                <a:solidFill>
                  <a:srgbClr val="00ADEF"/>
                </a:solidFill>
              </a:rPr>
              <a:t>Improved Site Selection Efficiency:</a:t>
            </a:r>
            <a:r>
              <a:rPr lang="en-US" sz="4000" dirty="0">
                <a:solidFill>
                  <a:srgbClr val="00504D"/>
                </a:solidFill>
              </a:rPr>
              <a:t/>
            </a:r>
            <a:br>
              <a:rPr lang="en-US" sz="4000" dirty="0">
                <a:solidFill>
                  <a:srgbClr val="00504D"/>
                </a:solidFill>
              </a:rPr>
            </a:br>
            <a:r>
              <a:rPr lang="en-US" sz="4800" dirty="0"/>
              <a:t>Identifying strategic locations that reduce randomness and contribute to achieving the highest level of benefit and effectiveness for gas stations.</a:t>
            </a:r>
          </a:p>
          <a:p>
            <a:pPr algn="l" rtl="0"/>
            <a:r>
              <a:rPr lang="en-US" sz="4400" b="1" dirty="0">
                <a:solidFill>
                  <a:srgbClr val="00ADEF"/>
                </a:solidFill>
              </a:rPr>
              <a:t>Enhanced Investment Decisions:</a:t>
            </a:r>
            <a:r>
              <a:rPr lang="en-US" sz="4000" dirty="0">
                <a:solidFill>
                  <a:srgbClr val="00504D"/>
                </a:solidFill>
              </a:rPr>
              <a:t/>
            </a:r>
            <a:br>
              <a:rPr lang="en-US" sz="4000" dirty="0">
                <a:solidFill>
                  <a:srgbClr val="00504D"/>
                </a:solidFill>
              </a:rPr>
            </a:br>
            <a:r>
              <a:rPr lang="en-US" sz="4800" dirty="0"/>
              <a:t>Enabling investors to make informed decisions based on accurate data and analysis, leading to higher financial returns.</a:t>
            </a:r>
          </a:p>
          <a:p>
            <a:pPr lvl="0" algn="l" rtl="0"/>
            <a:r>
              <a:rPr lang="en-US" sz="4400" b="1" dirty="0">
                <a:solidFill>
                  <a:srgbClr val="00ADEF"/>
                </a:solidFill>
              </a:rPr>
              <a:t>Reduced Negative Environmental and Social Impact:</a:t>
            </a:r>
            <a:r>
              <a:rPr lang="en-US" sz="4000" dirty="0">
                <a:solidFill>
                  <a:srgbClr val="00504D"/>
                </a:solidFill>
              </a:rPr>
              <a:t/>
            </a:r>
            <a:br>
              <a:rPr lang="en-US" sz="4000" dirty="0">
                <a:solidFill>
                  <a:srgbClr val="00504D"/>
                </a:solidFill>
              </a:rPr>
            </a:br>
            <a:r>
              <a:rPr lang="en-US" sz="4800" dirty="0"/>
              <a:t>Selecting locations that minimize risks associated with proximity to residential areas and schools, improving the quality of life in surrounding areas.</a:t>
            </a:r>
          </a:p>
          <a:p>
            <a:pPr lvl="0" algn="l" rtl="0"/>
            <a:r>
              <a:rPr lang="en-US" sz="4400" b="1" dirty="0">
                <a:solidFill>
                  <a:srgbClr val="00ADEF"/>
                </a:solidFill>
              </a:rPr>
              <a:t>Alleviating Traffic Congestion:</a:t>
            </a:r>
            <a:r>
              <a:rPr lang="en-US" sz="4000" dirty="0">
                <a:solidFill>
                  <a:srgbClr val="00504D"/>
                </a:solidFill>
              </a:rPr>
              <a:t/>
            </a:r>
            <a:br>
              <a:rPr lang="en-US" sz="4000" dirty="0">
                <a:solidFill>
                  <a:srgbClr val="00504D"/>
                </a:solidFill>
              </a:rPr>
            </a:br>
            <a:r>
              <a:rPr lang="en-US" sz="4800" dirty="0"/>
              <a:t>Optimizing the distribution of gas stations to reduce their impact on traffic flow in crowded areas.</a:t>
            </a:r>
          </a:p>
          <a:p>
            <a:pPr algn="l" rtl="0"/>
            <a:r>
              <a:rPr lang="en-US" sz="4400" b="1" dirty="0">
                <a:solidFill>
                  <a:srgbClr val="00ADEF"/>
                </a:solidFill>
              </a:rPr>
              <a:t>Supporting Urban Planning:</a:t>
            </a:r>
            <a:r>
              <a:rPr lang="en-US" sz="4000" dirty="0">
                <a:solidFill>
                  <a:srgbClr val="00504D"/>
                </a:solidFill>
              </a:rPr>
              <a:t/>
            </a:r>
            <a:br>
              <a:rPr lang="en-US" sz="4000" dirty="0">
                <a:solidFill>
                  <a:srgbClr val="00504D"/>
                </a:solidFill>
              </a:rPr>
            </a:br>
            <a:r>
              <a:rPr lang="en-US" sz="4800" dirty="0"/>
              <a:t>Providing a useful tool for urban planners to identify gas station locations within city development plans, contributing to better organization of new neighborhoods.</a:t>
            </a:r>
          </a:p>
          <a:p>
            <a:pPr algn="l" rtl="0"/>
            <a:r>
              <a:rPr lang="en-US" sz="4400" b="1" dirty="0">
                <a:solidFill>
                  <a:srgbClr val="00ADEF"/>
                </a:solidFill>
              </a:rPr>
              <a:t>Creating an Effective Digital Tool:</a:t>
            </a:r>
            <a:r>
              <a:rPr lang="en-US" sz="4000" dirty="0">
                <a:solidFill>
                  <a:srgbClr val="00504D"/>
                </a:solidFill>
              </a:rPr>
              <a:t/>
            </a:r>
            <a:br>
              <a:rPr lang="en-US" sz="4000" dirty="0">
                <a:solidFill>
                  <a:srgbClr val="00504D"/>
                </a:solidFill>
              </a:rPr>
            </a:br>
            <a:r>
              <a:rPr lang="en-US" sz="4800" dirty="0"/>
              <a:t>Developing an interactive platform that facilitates geographic data analysis and optimal site identification, saving time and effort for the concerned authorities.</a:t>
            </a:r>
          </a:p>
          <a:p>
            <a:pPr marL="0" indent="0" algn="l" rtl="0">
              <a:lnSpc>
                <a:spcPct val="100000"/>
              </a:lnSpc>
              <a:buNone/>
            </a:pPr>
            <a:endParaRPr lang="en-US" sz="1600" dirty="0">
              <a:solidFill>
                <a:srgbClr val="00504D"/>
              </a:solidFill>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spTree>
    <p:extLst>
      <p:ext uri="{BB962C8B-B14F-4D97-AF65-F5344CB8AC3E}">
        <p14:creationId xmlns:p14="http://schemas.microsoft.com/office/powerpoint/2010/main" val="34712536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572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3803650" cy="854075"/>
          </a:xfrm>
        </p:spPr>
        <p:txBody>
          <a:bodyPr>
            <a:normAutofit fontScale="90000"/>
          </a:bodyPr>
          <a:lstStyle/>
          <a:p>
            <a:pPr algn="l" rtl="0"/>
            <a:r>
              <a:rPr lang="en-US" sz="4000" b="1" dirty="0">
                <a:solidFill>
                  <a:srgbClr val="00ADEF"/>
                </a:solidFill>
              </a:rPr>
              <a:t>Study</a:t>
            </a:r>
            <a:r>
              <a:rPr lang="en-US" sz="4000" b="1" dirty="0">
                <a:solidFill>
                  <a:schemeClr val="bg1"/>
                </a:solidFill>
              </a:rPr>
              <a:t/>
            </a:r>
            <a:br>
              <a:rPr lang="en-US" sz="4000" b="1" dirty="0">
                <a:solidFill>
                  <a:schemeClr val="bg1"/>
                </a:solidFill>
              </a:rPr>
            </a:br>
            <a:r>
              <a:rPr lang="en-US" sz="4000" b="1" dirty="0">
                <a:solidFill>
                  <a:schemeClr val="bg1"/>
                </a:solidFill>
              </a:rPr>
              <a:t>Area</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عنصر نائب للمحتوى 2"/>
          <p:cNvSpPr>
            <a:spLocks noGrp="1"/>
          </p:cNvSpPr>
          <p:nvPr>
            <p:ph idx="1"/>
          </p:nvPr>
        </p:nvSpPr>
        <p:spPr>
          <a:xfrm>
            <a:off x="6389500" y="2054730"/>
            <a:ext cx="4504796" cy="2212128"/>
          </a:xfrm>
        </p:spPr>
        <p:txBody>
          <a:bodyPr>
            <a:normAutofit/>
          </a:bodyPr>
          <a:lstStyle/>
          <a:p>
            <a:pPr marL="0" indent="0" algn="justLow" rtl="0">
              <a:lnSpc>
                <a:spcPct val="100000"/>
              </a:lnSpc>
              <a:buNone/>
            </a:pPr>
            <a:r>
              <a:rPr lang="en-US" sz="2000" b="1" dirty="0">
                <a:solidFill>
                  <a:srgbClr val="00ADEF"/>
                </a:solidFill>
              </a:rPr>
              <a:t>Al-</a:t>
            </a:r>
            <a:r>
              <a:rPr lang="en-US" sz="2000" b="1" dirty="0" err="1">
                <a:solidFill>
                  <a:srgbClr val="00ADEF"/>
                </a:solidFill>
              </a:rPr>
              <a:t>Kharj</a:t>
            </a:r>
            <a:r>
              <a:rPr lang="en-US" sz="2000" b="1" dirty="0">
                <a:solidFill>
                  <a:srgbClr val="00ADEF"/>
                </a:solidFill>
              </a:rPr>
              <a:t> Governorate </a:t>
            </a:r>
            <a:r>
              <a:rPr lang="en-US" sz="1600" dirty="0"/>
              <a:t>is located in the Riyadh region of the Kingdom of Saudi Arabia. It is one of the most important governorates in the central region due to its strategic location and significant economic and agricultural importance. The population of Al-</a:t>
            </a:r>
            <a:r>
              <a:rPr lang="en-US" sz="1600" dirty="0" err="1"/>
              <a:t>Kharj</a:t>
            </a:r>
            <a:r>
              <a:rPr lang="en-US" sz="1600" dirty="0"/>
              <a:t> is approximately 373,177 people, and its area is about 1,020 square kilometers.</a:t>
            </a:r>
          </a:p>
          <a:p>
            <a:pPr marL="0" indent="0" algn="l" rtl="0">
              <a:lnSpc>
                <a:spcPct val="100000"/>
              </a:lnSpc>
              <a:buNone/>
            </a:pPr>
            <a:endParaRPr lang="en-US" sz="1600" dirty="0">
              <a:solidFill>
                <a:srgbClr val="00504D"/>
              </a:solidFill>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5461000"/>
            <a:ext cx="3737898" cy="1469148"/>
          </a:xfrm>
          <a:prstGeom prst="rect">
            <a:avLst/>
          </a:prstGeom>
        </p:spPr>
      </p:pic>
    </p:spTree>
    <p:extLst>
      <p:ext uri="{BB962C8B-B14F-4D97-AF65-F5344CB8AC3E}">
        <p14:creationId xmlns:p14="http://schemas.microsoft.com/office/powerpoint/2010/main" val="6365058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560"/>
            <a:ext cx="12192000" cy="6858000"/>
          </a:xfrm>
          <a:prstGeom prst="rect">
            <a:avLst/>
          </a:prstGeom>
          <a:solidFill>
            <a:srgbClr val="0050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7" name="Rectangle 16"/>
          <p:cNvSpPr/>
          <p:nvPr/>
        </p:nvSpPr>
        <p:spPr>
          <a:xfrm>
            <a:off x="5270716" y="-239729"/>
            <a:ext cx="3035634" cy="6858000"/>
          </a:xfrm>
          <a:prstGeom prst="rect">
            <a:avLst/>
          </a:prstGeom>
          <a:solidFill>
            <a:srgbClr val="93E0FF">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b="1" dirty="0"/>
          </a:p>
        </p:txBody>
      </p:sp>
      <p:sp>
        <p:nvSpPr>
          <p:cNvPr id="2" name="عنوان 1"/>
          <p:cNvSpPr>
            <a:spLocks noGrp="1"/>
          </p:cNvSpPr>
          <p:nvPr>
            <p:ph type="title"/>
          </p:nvPr>
        </p:nvSpPr>
        <p:spPr>
          <a:xfrm>
            <a:off x="838200" y="1323975"/>
            <a:ext cx="3803650" cy="854075"/>
          </a:xfrm>
        </p:spPr>
        <p:txBody>
          <a:bodyPr>
            <a:normAutofit fontScale="90000"/>
          </a:bodyPr>
          <a:lstStyle/>
          <a:p>
            <a:pPr algn="l" rtl="0"/>
            <a:r>
              <a:rPr lang="en-US" sz="4000" b="1" dirty="0">
                <a:solidFill>
                  <a:srgbClr val="00ADEF"/>
                </a:solidFill>
              </a:rPr>
              <a:t>Study</a:t>
            </a:r>
            <a:r>
              <a:rPr lang="en-US" sz="4000" b="1" dirty="0">
                <a:solidFill>
                  <a:schemeClr val="bg1"/>
                </a:solidFill>
              </a:rPr>
              <a:t/>
            </a:r>
            <a:br>
              <a:rPr lang="en-US" sz="4000" b="1" dirty="0">
                <a:solidFill>
                  <a:schemeClr val="bg1"/>
                </a:solidFill>
              </a:rPr>
            </a:br>
            <a:r>
              <a:rPr lang="en-US" sz="4000" b="1" dirty="0">
                <a:solidFill>
                  <a:schemeClr val="bg1"/>
                </a:solidFill>
              </a:rPr>
              <a:t>Area</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صورة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9805" y="424760"/>
            <a:ext cx="2840119" cy="3276748"/>
          </a:xfrm>
          <a:prstGeom prst="rect">
            <a:avLst/>
          </a:prstGeom>
          <a:noFill/>
          <a:extLst>
            <a:ext uri="{909E8E84-426E-40DD-AFC4-6F175D3DCCD1}">
              <a14:hiddenFill xmlns:a14="http://schemas.microsoft.com/office/drawing/2010/main">
                <a:solidFill>
                  <a:srgbClr val="FFFFFF"/>
                </a:solidFill>
              </a14:hiddenFill>
            </a:ext>
          </a:extLst>
        </p:spPr>
      </p:pic>
      <p:sp>
        <p:nvSpPr>
          <p:cNvPr id="14" name="عنصر نائب للمحتوى 2"/>
          <p:cNvSpPr>
            <a:spLocks noGrp="1"/>
          </p:cNvSpPr>
          <p:nvPr>
            <p:ph idx="1"/>
          </p:nvPr>
        </p:nvSpPr>
        <p:spPr>
          <a:xfrm>
            <a:off x="5440892" y="4473018"/>
            <a:ext cx="2677943" cy="1946636"/>
          </a:xfrm>
        </p:spPr>
        <p:txBody>
          <a:bodyPr>
            <a:normAutofit/>
          </a:bodyPr>
          <a:lstStyle/>
          <a:p>
            <a:pPr marL="0" indent="0" algn="ctr" rtl="0">
              <a:lnSpc>
                <a:spcPct val="100000"/>
              </a:lnSpc>
              <a:buNone/>
            </a:pPr>
            <a:r>
              <a:rPr lang="en-US" sz="1600" dirty="0">
                <a:solidFill>
                  <a:schemeClr val="accent4">
                    <a:lumMod val="60000"/>
                    <a:lumOff val="40000"/>
                  </a:schemeClr>
                </a:solidFill>
              </a:rPr>
              <a:t>The location of the governorate relative to Riyadh and neighboring provinces, highlighting its economic importance.</a:t>
            </a:r>
          </a:p>
        </p:txBody>
      </p:sp>
      <p:sp>
        <p:nvSpPr>
          <p:cNvPr id="16" name="عنصر نائب للمحتوى 2"/>
          <p:cNvSpPr txBox="1">
            <a:spLocks/>
          </p:cNvSpPr>
          <p:nvPr/>
        </p:nvSpPr>
        <p:spPr>
          <a:xfrm>
            <a:off x="6080206" y="3909306"/>
            <a:ext cx="1401763" cy="410844"/>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0">
              <a:lnSpc>
                <a:spcPct val="100000"/>
              </a:lnSpc>
              <a:buNone/>
            </a:pPr>
            <a:r>
              <a:rPr lang="en-US" sz="1600" b="1" dirty="0">
                <a:solidFill>
                  <a:schemeClr val="bg1"/>
                </a:solidFill>
                <a:latin typeface="Bahij TheSansArabic Plain" panose="02040503050201020203" pitchFamily="18" charset="-78"/>
                <a:cs typeface="Bahij TheSansArabic Plain" panose="02040503050201020203" pitchFamily="18" charset="-78"/>
              </a:rPr>
              <a:t>Figure (1)</a:t>
            </a:r>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124" y="5522958"/>
            <a:ext cx="3737898" cy="1469148"/>
          </a:xfrm>
          <a:prstGeom prst="rect">
            <a:avLst/>
          </a:prstGeom>
        </p:spPr>
      </p:pic>
    </p:spTree>
    <p:extLst>
      <p:ext uri="{BB962C8B-B14F-4D97-AF65-F5344CB8AC3E}">
        <p14:creationId xmlns:p14="http://schemas.microsoft.com/office/powerpoint/2010/main" val="2928433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560"/>
            <a:ext cx="12192000" cy="6858000"/>
          </a:xfrm>
          <a:prstGeom prst="rect">
            <a:avLst/>
          </a:prstGeom>
          <a:solidFill>
            <a:srgbClr val="0050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7" name="Rectangle 16"/>
          <p:cNvSpPr/>
          <p:nvPr/>
        </p:nvSpPr>
        <p:spPr>
          <a:xfrm>
            <a:off x="5270716" y="-239729"/>
            <a:ext cx="3035634" cy="6858000"/>
          </a:xfrm>
          <a:prstGeom prst="rect">
            <a:avLst/>
          </a:prstGeom>
          <a:solidFill>
            <a:srgbClr val="93E0FF">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b="1" dirty="0"/>
          </a:p>
        </p:txBody>
      </p:sp>
      <p:sp>
        <p:nvSpPr>
          <p:cNvPr id="2" name="عنوان 1"/>
          <p:cNvSpPr>
            <a:spLocks noGrp="1"/>
          </p:cNvSpPr>
          <p:nvPr>
            <p:ph type="title"/>
          </p:nvPr>
        </p:nvSpPr>
        <p:spPr>
          <a:xfrm>
            <a:off x="838200" y="1323975"/>
            <a:ext cx="3803650" cy="854075"/>
          </a:xfrm>
        </p:spPr>
        <p:txBody>
          <a:bodyPr>
            <a:normAutofit fontScale="90000"/>
          </a:bodyPr>
          <a:lstStyle/>
          <a:p>
            <a:pPr algn="l" rtl="0"/>
            <a:r>
              <a:rPr lang="en-US" sz="4000" b="1" dirty="0">
                <a:solidFill>
                  <a:srgbClr val="00ADEF"/>
                </a:solidFill>
              </a:rPr>
              <a:t>Study</a:t>
            </a:r>
            <a:r>
              <a:rPr lang="en-US" sz="4000" b="1" dirty="0">
                <a:solidFill>
                  <a:schemeClr val="bg1"/>
                </a:solidFill>
              </a:rPr>
              <a:t/>
            </a:r>
            <a:br>
              <a:rPr lang="en-US" sz="4000" b="1" dirty="0">
                <a:solidFill>
                  <a:schemeClr val="bg1"/>
                </a:solidFill>
              </a:rPr>
            </a:br>
            <a:r>
              <a:rPr lang="en-US" sz="4000" b="1" dirty="0">
                <a:solidFill>
                  <a:schemeClr val="bg1"/>
                </a:solidFill>
              </a:rPr>
              <a:t>Area</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عنصر نائب للمحتوى 2"/>
          <p:cNvSpPr>
            <a:spLocks noGrp="1"/>
          </p:cNvSpPr>
          <p:nvPr>
            <p:ph idx="1"/>
          </p:nvPr>
        </p:nvSpPr>
        <p:spPr>
          <a:xfrm>
            <a:off x="5440892" y="4473018"/>
            <a:ext cx="2677943" cy="1946636"/>
          </a:xfrm>
        </p:spPr>
        <p:txBody>
          <a:bodyPr>
            <a:normAutofit/>
          </a:bodyPr>
          <a:lstStyle/>
          <a:p>
            <a:pPr marL="0" indent="0" algn="ctr" rtl="0">
              <a:lnSpc>
                <a:spcPct val="100000"/>
              </a:lnSpc>
              <a:buNone/>
            </a:pPr>
            <a:r>
              <a:rPr lang="en-US" sz="1600" dirty="0" smtClean="0">
                <a:solidFill>
                  <a:schemeClr val="accent4">
                    <a:lumMod val="60000"/>
                    <a:lumOff val="40000"/>
                  </a:schemeClr>
                </a:solidFill>
              </a:rPr>
              <a:t>the </a:t>
            </a:r>
            <a:r>
              <a:rPr lang="en-US" sz="1600" dirty="0">
                <a:solidFill>
                  <a:schemeClr val="accent4">
                    <a:lumMod val="60000"/>
                    <a:lumOff val="40000"/>
                  </a:schemeClr>
                </a:solidFill>
              </a:rPr>
              <a:t>study area.</a:t>
            </a:r>
          </a:p>
        </p:txBody>
      </p:sp>
      <p:sp>
        <p:nvSpPr>
          <p:cNvPr id="16" name="عنصر نائب للمحتوى 2"/>
          <p:cNvSpPr txBox="1">
            <a:spLocks/>
          </p:cNvSpPr>
          <p:nvPr/>
        </p:nvSpPr>
        <p:spPr>
          <a:xfrm>
            <a:off x="6080206" y="3909306"/>
            <a:ext cx="1401763" cy="410844"/>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0">
              <a:lnSpc>
                <a:spcPct val="100000"/>
              </a:lnSpc>
              <a:buNone/>
            </a:pPr>
            <a:r>
              <a:rPr lang="en-US" sz="1600" b="1" dirty="0">
                <a:solidFill>
                  <a:schemeClr val="bg1"/>
                </a:solidFill>
                <a:latin typeface="Bahij TheSansArabic Plain" panose="02040503050201020203" pitchFamily="18" charset="-78"/>
                <a:cs typeface="Bahij TheSansArabic Plain" panose="02040503050201020203" pitchFamily="18" charset="-78"/>
              </a:rPr>
              <a:t>Figure (2)</a:t>
            </a:r>
          </a:p>
        </p:txBody>
      </p:sp>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124" y="5522958"/>
            <a:ext cx="3737898" cy="1469148"/>
          </a:xfrm>
          <a:prstGeom prst="rect">
            <a:avLst/>
          </a:prstGeom>
        </p:spPr>
      </p:pic>
      <p:pic>
        <p:nvPicPr>
          <p:cNvPr id="11" name="صورة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2993" y="364990"/>
            <a:ext cx="2773739" cy="3276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21021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560"/>
            <a:ext cx="12192000" cy="6858000"/>
          </a:xfrm>
          <a:prstGeom prst="rect">
            <a:avLst/>
          </a:prstGeom>
          <a:solidFill>
            <a:srgbClr val="0050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7" name="Rectangle 16"/>
          <p:cNvSpPr/>
          <p:nvPr/>
        </p:nvSpPr>
        <p:spPr>
          <a:xfrm>
            <a:off x="5270716" y="-239729"/>
            <a:ext cx="3035634" cy="6858000"/>
          </a:xfrm>
          <a:prstGeom prst="rect">
            <a:avLst/>
          </a:prstGeom>
          <a:solidFill>
            <a:srgbClr val="93E0FF">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b="1"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b="1" dirty="0"/>
          </a:p>
        </p:txBody>
      </p:sp>
      <p:sp>
        <p:nvSpPr>
          <p:cNvPr id="2" name="عنوان 1"/>
          <p:cNvSpPr>
            <a:spLocks noGrp="1"/>
          </p:cNvSpPr>
          <p:nvPr>
            <p:ph type="title"/>
          </p:nvPr>
        </p:nvSpPr>
        <p:spPr>
          <a:xfrm>
            <a:off x="838200" y="1323975"/>
            <a:ext cx="3803650" cy="854075"/>
          </a:xfrm>
        </p:spPr>
        <p:txBody>
          <a:bodyPr>
            <a:normAutofit fontScale="90000"/>
          </a:bodyPr>
          <a:lstStyle/>
          <a:p>
            <a:pPr algn="l" rtl="0"/>
            <a:r>
              <a:rPr lang="en-US" sz="4000" b="1" dirty="0">
                <a:solidFill>
                  <a:srgbClr val="00ADEF"/>
                </a:solidFill>
              </a:rPr>
              <a:t>Study</a:t>
            </a:r>
            <a:r>
              <a:rPr lang="en-US" sz="4000" b="1" dirty="0">
                <a:solidFill>
                  <a:schemeClr val="bg1"/>
                </a:solidFill>
              </a:rPr>
              <a:t/>
            </a:r>
            <a:br>
              <a:rPr lang="en-US" sz="4000" b="1" dirty="0">
                <a:solidFill>
                  <a:schemeClr val="bg1"/>
                </a:solidFill>
              </a:rPr>
            </a:br>
            <a:r>
              <a:rPr lang="en-US" sz="4000" b="1" dirty="0">
                <a:solidFill>
                  <a:schemeClr val="bg1"/>
                </a:solidFill>
              </a:rPr>
              <a:t>Area</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عنصر نائب للمحتوى 2"/>
          <p:cNvSpPr>
            <a:spLocks noGrp="1"/>
          </p:cNvSpPr>
          <p:nvPr>
            <p:ph idx="1"/>
          </p:nvPr>
        </p:nvSpPr>
        <p:spPr>
          <a:xfrm>
            <a:off x="5440892" y="4473018"/>
            <a:ext cx="2677943" cy="1946636"/>
          </a:xfrm>
        </p:spPr>
        <p:txBody>
          <a:bodyPr>
            <a:normAutofit/>
          </a:bodyPr>
          <a:lstStyle/>
          <a:p>
            <a:pPr marL="0" indent="0" algn="ctr" rtl="0">
              <a:lnSpc>
                <a:spcPct val="100000"/>
              </a:lnSpc>
              <a:buNone/>
            </a:pPr>
            <a:r>
              <a:rPr lang="en-US" sz="1600" dirty="0">
                <a:solidFill>
                  <a:schemeClr val="accent4">
                    <a:lumMod val="60000"/>
                    <a:lumOff val="40000"/>
                  </a:schemeClr>
                </a:solidFill>
              </a:rPr>
              <a:t>Population distribution in the city and locations of current gas stations.</a:t>
            </a:r>
          </a:p>
        </p:txBody>
      </p:sp>
      <p:sp>
        <p:nvSpPr>
          <p:cNvPr id="16" name="عنصر نائب للمحتوى 2"/>
          <p:cNvSpPr txBox="1">
            <a:spLocks/>
          </p:cNvSpPr>
          <p:nvPr/>
        </p:nvSpPr>
        <p:spPr>
          <a:xfrm>
            <a:off x="6080206" y="3909306"/>
            <a:ext cx="1401763" cy="410844"/>
          </a:xfrm>
          <a:prstGeom prst="rect">
            <a:avLst/>
          </a:prstGeom>
        </p:spPr>
        <p:txBody>
          <a:bodyPr vert="horz" lIns="91440" tIns="45720" rIns="91440" bIns="45720" rtlCol="1">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0">
              <a:lnSpc>
                <a:spcPct val="100000"/>
              </a:lnSpc>
              <a:buNone/>
            </a:pPr>
            <a:r>
              <a:rPr lang="en-US" sz="1600" b="1" dirty="0">
                <a:solidFill>
                  <a:schemeClr val="bg1"/>
                </a:solidFill>
                <a:latin typeface="Bahij TheSansArabic Plain" panose="02040503050201020203" pitchFamily="18" charset="-78"/>
                <a:cs typeface="Bahij TheSansArabic Plain" panose="02040503050201020203" pitchFamily="18" charset="-78"/>
              </a:rPr>
              <a:t>Figure (3)</a:t>
            </a:r>
          </a:p>
        </p:txBody>
      </p:sp>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124" y="5522958"/>
            <a:ext cx="3737898" cy="1469148"/>
          </a:xfrm>
          <a:prstGeom prst="rect">
            <a:avLst/>
          </a:prstGeom>
        </p:spPr>
      </p:pic>
      <p:pic>
        <p:nvPicPr>
          <p:cNvPr id="10" name="صورة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2993" y="359690"/>
            <a:ext cx="2773739" cy="3241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20995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1392238" y="3538702"/>
            <a:ext cx="9464294" cy="2506344"/>
          </a:xfrm>
        </p:spPr>
        <p:txBody>
          <a:bodyPr>
            <a:normAutofit/>
          </a:bodyPr>
          <a:lstStyle/>
          <a:p>
            <a:pPr marL="0" lvl="0" indent="0" algn="l">
              <a:buNone/>
            </a:pPr>
            <a:r>
              <a:rPr lang="en-US" sz="1600" b="1" dirty="0">
                <a:solidFill>
                  <a:srgbClr val="00ADEF"/>
                </a:solidFill>
                <a:latin typeface="+mj-lt"/>
                <a:ea typeface="+mj-ea"/>
                <a:cs typeface="+mj-cs"/>
              </a:rPr>
              <a:t>Spatial Data Analysis:</a:t>
            </a:r>
            <a:r>
              <a:rPr lang="en-US" sz="1600" dirty="0">
                <a:solidFill>
                  <a:srgbClr val="00504D"/>
                </a:solidFill>
              </a:rPr>
              <a:t/>
            </a:r>
            <a:br>
              <a:rPr lang="en-US" sz="1600" dirty="0">
                <a:solidFill>
                  <a:srgbClr val="00504D"/>
                </a:solidFill>
              </a:rPr>
            </a:br>
            <a:r>
              <a:rPr lang="en-US" sz="1600" dirty="0">
                <a:solidFill>
                  <a:srgbClr val="00504D"/>
                </a:solidFill>
              </a:rPr>
              <a:t>GIS enables the analysis and visualization of geographic data, helping to understand the factors influencing gas station site selection, such as population density and traffic flow.</a:t>
            </a:r>
          </a:p>
          <a:p>
            <a:pPr marL="0" lvl="0" indent="0" algn="l">
              <a:buNone/>
            </a:pPr>
            <a:r>
              <a:rPr lang="en-US" sz="1600" b="1" dirty="0">
                <a:solidFill>
                  <a:srgbClr val="00ADEF"/>
                </a:solidFill>
                <a:latin typeface="+mj-lt"/>
                <a:ea typeface="+mj-ea"/>
                <a:cs typeface="+mj-cs"/>
              </a:rPr>
              <a:t>Designing Interactive Maps:</a:t>
            </a:r>
            <a:r>
              <a:rPr lang="en-US" sz="1600" dirty="0">
                <a:solidFill>
                  <a:srgbClr val="00504D"/>
                </a:solidFill>
              </a:rPr>
              <a:t/>
            </a:r>
            <a:br>
              <a:rPr lang="en-US" sz="1600" dirty="0">
                <a:solidFill>
                  <a:srgbClr val="00504D"/>
                </a:solidFill>
              </a:rPr>
            </a:br>
            <a:r>
              <a:rPr lang="en-US" sz="1600" dirty="0">
                <a:solidFill>
                  <a:srgbClr val="00504D"/>
                </a:solidFill>
              </a:rPr>
              <a:t>GIS provides interactive maps that display potential gas station locations based on a set of input criteria, making it easier for users to explore optimal options.</a:t>
            </a:r>
          </a:p>
          <a:p>
            <a:pPr marL="0" lvl="0" indent="0" algn="l">
              <a:buNone/>
            </a:pPr>
            <a:r>
              <a:rPr lang="en-US" sz="1600" b="1" dirty="0">
                <a:solidFill>
                  <a:srgbClr val="00ADEF"/>
                </a:solidFill>
                <a:latin typeface="+mj-lt"/>
                <a:ea typeface="+mj-ea"/>
                <a:cs typeface="+mj-cs"/>
              </a:rPr>
              <a:t>Identifying Spatial Relationships:</a:t>
            </a:r>
            <a:r>
              <a:rPr lang="en-US" sz="1600" dirty="0">
                <a:solidFill>
                  <a:srgbClr val="00504D"/>
                </a:solidFill>
              </a:rPr>
              <a:t/>
            </a:r>
            <a:br>
              <a:rPr lang="en-US" sz="1600" dirty="0">
                <a:solidFill>
                  <a:srgbClr val="00504D"/>
                </a:solidFill>
              </a:rPr>
            </a:br>
            <a:r>
              <a:rPr lang="en-US" sz="1600" dirty="0">
                <a:solidFill>
                  <a:srgbClr val="00504D"/>
                </a:solidFill>
              </a:rPr>
              <a:t>GIS helps in identifying relationships between different elements, such as the proximity of sites to main roads or residential and commercial areas, improving the decision-making process.</a:t>
            </a:r>
          </a:p>
        </p:txBody>
      </p:sp>
      <p:sp>
        <p:nvSpPr>
          <p:cNvPr id="19" name="عنصر نائب للمحتوى 2"/>
          <p:cNvSpPr txBox="1">
            <a:spLocks/>
          </p:cNvSpPr>
          <p:nvPr/>
        </p:nvSpPr>
        <p:spPr>
          <a:xfrm>
            <a:off x="1335469" y="2767013"/>
            <a:ext cx="9521062" cy="1092200"/>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sz="1600" dirty="0">
                <a:solidFill>
                  <a:srgbClr val="00504D"/>
                </a:solidFill>
              </a:rPr>
              <a:t>Geographic Information Systems (GIS) play a crucial role in achieving the project’s objectives, and their importance can be summarized as follows:</a:t>
            </a:r>
          </a:p>
        </p:txBody>
      </p:sp>
      <p:pic>
        <p:nvPicPr>
          <p:cNvPr id="21" name="Picture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The Importance of GIS in Artificial Intelligence and </a:t>
            </a:r>
            <a:r>
              <a:rPr lang="en-US" sz="4000" b="1" dirty="0">
                <a:solidFill>
                  <a:schemeClr val="bg1"/>
                </a:solidFill>
              </a:rPr>
              <a:t>Optimal Gas Station Site Selection</a:t>
            </a:r>
            <a:r>
              <a:rPr lang="en-US" sz="4000" b="1" dirty="0">
                <a:solidFill>
                  <a:srgbClr val="00ADEF"/>
                </a:solidFill>
              </a:rPr>
              <a:t/>
            </a:r>
            <a:br>
              <a:rPr lang="en-US" sz="4000" b="1" dirty="0">
                <a:solidFill>
                  <a:srgbClr val="00ADEF"/>
                </a:solidFill>
              </a:rPr>
            </a:br>
            <a:endParaRPr lang="en-US" dirty="0">
              <a:solidFill>
                <a:schemeClr val="bg1"/>
              </a:solidFill>
            </a:endParaRPr>
          </a:p>
        </p:txBody>
      </p:sp>
    </p:spTree>
    <p:extLst>
      <p:ext uri="{BB962C8B-B14F-4D97-AF65-F5344CB8AC3E}">
        <p14:creationId xmlns:p14="http://schemas.microsoft.com/office/powerpoint/2010/main" val="13974776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1392238" y="2849562"/>
            <a:ext cx="9745662" cy="3659188"/>
          </a:xfrm>
        </p:spPr>
        <p:txBody>
          <a:bodyPr>
            <a:noAutofit/>
          </a:bodyPr>
          <a:lstStyle/>
          <a:p>
            <a:pPr marL="0" lvl="0" indent="0" algn="l">
              <a:buNone/>
            </a:pPr>
            <a:r>
              <a:rPr lang="en-US" sz="1600" b="1" dirty="0">
                <a:solidFill>
                  <a:srgbClr val="00ADEF"/>
                </a:solidFill>
                <a:latin typeface="+mj-lt"/>
                <a:ea typeface="+mj-ea"/>
                <a:cs typeface="+mj-cs"/>
              </a:rPr>
              <a:t>Supporting Urban Planning:</a:t>
            </a:r>
            <a:r>
              <a:rPr lang="en-US" sz="1600" dirty="0">
                <a:solidFill>
                  <a:srgbClr val="00504D"/>
                </a:solidFill>
              </a:rPr>
              <a:t/>
            </a:r>
            <a:br>
              <a:rPr lang="en-US" sz="1600" dirty="0">
                <a:solidFill>
                  <a:srgbClr val="00504D"/>
                </a:solidFill>
              </a:rPr>
            </a:br>
            <a:r>
              <a:rPr lang="en-US" sz="1600" dirty="0">
                <a:solidFill>
                  <a:srgbClr val="00504D"/>
                </a:solidFill>
              </a:rPr>
              <a:t>GIS aids in developing effective urban planning strategies by offering spatial insights based on accurate geographic data analysis.</a:t>
            </a:r>
          </a:p>
          <a:p>
            <a:pPr marL="0" lvl="0" indent="0" algn="l">
              <a:buNone/>
            </a:pPr>
            <a:r>
              <a:rPr lang="en-US" sz="1600" b="1" dirty="0">
                <a:solidFill>
                  <a:srgbClr val="00ADEF"/>
                </a:solidFill>
                <a:latin typeface="+mj-lt"/>
                <a:ea typeface="+mj-ea"/>
                <a:cs typeface="+mj-cs"/>
              </a:rPr>
              <a:t>Saving Time and Effort:</a:t>
            </a:r>
            <a:r>
              <a:rPr lang="en-US" sz="1600" dirty="0">
                <a:solidFill>
                  <a:srgbClr val="00504D"/>
                </a:solidFill>
              </a:rPr>
              <a:t/>
            </a:r>
            <a:br>
              <a:rPr lang="en-US" sz="1600" dirty="0">
                <a:solidFill>
                  <a:srgbClr val="00504D"/>
                </a:solidFill>
              </a:rPr>
            </a:br>
            <a:r>
              <a:rPr lang="en-US" sz="1600" dirty="0">
                <a:solidFill>
                  <a:srgbClr val="00504D"/>
                </a:solidFill>
              </a:rPr>
              <a:t>Thanks to GIS's ability to process large amounts of data quickly and accurately, the time and effort required to determine suitable locations can be significantly reduced.</a:t>
            </a:r>
          </a:p>
          <a:p>
            <a:pPr marL="0" lvl="0" indent="0" algn="l">
              <a:buNone/>
            </a:pPr>
            <a:r>
              <a:rPr lang="en-US" sz="1600" b="1" dirty="0">
                <a:solidFill>
                  <a:srgbClr val="00ADEF"/>
                </a:solidFill>
                <a:latin typeface="+mj-lt"/>
                <a:ea typeface="+mj-ea"/>
                <a:cs typeface="+mj-cs"/>
              </a:rPr>
              <a:t>Performing Advanced Analyses:</a:t>
            </a:r>
            <a:r>
              <a:rPr lang="en-US" sz="1600" dirty="0">
                <a:solidFill>
                  <a:srgbClr val="00504D"/>
                </a:solidFill>
              </a:rPr>
              <a:t/>
            </a:r>
            <a:br>
              <a:rPr lang="en-US" sz="1600" dirty="0">
                <a:solidFill>
                  <a:srgbClr val="00504D"/>
                </a:solidFill>
              </a:rPr>
            </a:br>
            <a:r>
              <a:rPr lang="en-US" sz="1600" dirty="0">
                <a:solidFill>
                  <a:srgbClr val="00504D"/>
                </a:solidFill>
              </a:rPr>
              <a:t>GIS supports advanced analyses, such as traffic flow analysis, identifying underserved areas, and calculating optimal distances, enhancing the accuracy of predictions.</a:t>
            </a:r>
          </a:p>
          <a:p>
            <a:pPr marL="0" lvl="0" indent="0" algn="l">
              <a:buNone/>
            </a:pPr>
            <a:r>
              <a:rPr lang="en-US" sz="1600" b="1" dirty="0">
                <a:solidFill>
                  <a:srgbClr val="00ADEF"/>
                </a:solidFill>
                <a:latin typeface="+mj-lt"/>
                <a:ea typeface="+mj-ea"/>
                <a:cs typeface="+mj-cs"/>
              </a:rPr>
              <a:t>Integration with Other Systems:</a:t>
            </a:r>
            <a:r>
              <a:rPr lang="en-US" sz="1600" dirty="0">
                <a:solidFill>
                  <a:srgbClr val="00504D"/>
                </a:solidFill>
              </a:rPr>
              <a:t/>
            </a:r>
            <a:br>
              <a:rPr lang="en-US" sz="1600" dirty="0">
                <a:solidFill>
                  <a:srgbClr val="00504D"/>
                </a:solidFill>
              </a:rPr>
            </a:br>
            <a:r>
              <a:rPr lang="en-US" sz="1600" dirty="0">
                <a:solidFill>
                  <a:srgbClr val="00504D"/>
                </a:solidFill>
              </a:rPr>
              <a:t>GIS can be integrated with web platforms and other analytical software, providing a comprehensive interface to analyze and present results.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The Importance of GIS in Artificial Intelligence and </a:t>
            </a:r>
            <a:r>
              <a:rPr lang="en-US" sz="4000" b="1" dirty="0">
                <a:solidFill>
                  <a:schemeClr val="bg1"/>
                </a:solidFill>
              </a:rPr>
              <a:t>Optimal Gas Station Site Selection</a:t>
            </a:r>
            <a:r>
              <a:rPr lang="en-US" sz="4000" b="1" dirty="0">
                <a:solidFill>
                  <a:srgbClr val="00ADEF"/>
                </a:solidFill>
              </a:rPr>
              <a:t/>
            </a:r>
            <a:br>
              <a:rPr lang="en-US" sz="4000" b="1" dirty="0">
                <a:solidFill>
                  <a:srgbClr val="00ADEF"/>
                </a:solidFill>
              </a:rPr>
            </a:br>
            <a:endParaRPr lang="en-US" dirty="0">
              <a:solidFill>
                <a:schemeClr val="bg1"/>
              </a:solidFill>
            </a:endParaRPr>
          </a:p>
        </p:txBody>
      </p:sp>
    </p:spTree>
    <p:extLst>
      <p:ext uri="{BB962C8B-B14F-4D97-AF65-F5344CB8AC3E}">
        <p14:creationId xmlns:p14="http://schemas.microsoft.com/office/powerpoint/2010/main" val="18083887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31165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chemeClr val="accent5"/>
                </a:solidFill>
              </a:rPr>
              <a:t>A model in (GIS)</a:t>
            </a:r>
            <a:r>
              <a:rPr lang="en-US" sz="4000" b="1" dirty="0">
                <a:solidFill>
                  <a:srgbClr val="00ADEF"/>
                </a:solidFill>
              </a:rPr>
              <a:t/>
            </a:r>
            <a:br>
              <a:rPr lang="en-US" sz="4000" b="1" dirty="0">
                <a:solidFill>
                  <a:srgbClr val="00ADEF"/>
                </a:solidFill>
              </a:rPr>
            </a:br>
            <a:r>
              <a:rPr lang="en-US" sz="4000" b="1" dirty="0">
                <a:solidFill>
                  <a:schemeClr val="bg1"/>
                </a:solidFill>
              </a:rPr>
              <a:t>Figure</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20" y="5506720"/>
            <a:ext cx="3737898" cy="1469148"/>
          </a:xfrm>
          <a:prstGeom prst="rect">
            <a:avLst/>
          </a:prstGeom>
        </p:spPr>
      </p:pic>
      <p:sp>
        <p:nvSpPr>
          <p:cNvPr id="4" name="Rectangle 1"/>
          <p:cNvSpPr>
            <a:spLocks noChangeArrowheads="1"/>
          </p:cNvSpPr>
          <p:nvPr/>
        </p:nvSpPr>
        <p:spPr bwMode="auto">
          <a:xfrm>
            <a:off x="5693001" y="5404654"/>
            <a:ext cx="5470299" cy="620691"/>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lvl="0" algn="ctr" rtl="0" eaLnBrk="0" fontAlgn="base" hangingPunct="0">
              <a:spcBef>
                <a:spcPct val="0"/>
              </a:spcBef>
              <a:spcAft>
                <a:spcPct val="0"/>
              </a:spcAft>
            </a:pPr>
            <a:r>
              <a:rPr lang="en-US" sz="1400" dirty="0"/>
              <a:t>A model in (GIS) to determine the best location for stations and to compare between more than one location to choose the best. This model can also choose the appropriate place throughout the city automatically.</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pic>
        <p:nvPicPr>
          <p:cNvPr id="5" name="Picture 4"/>
          <p:cNvPicPr>
            <a:picLocks noChangeAspect="1"/>
          </p:cNvPicPr>
          <p:nvPr/>
        </p:nvPicPr>
        <p:blipFill>
          <a:blip r:embed="rId3"/>
          <a:stretch>
            <a:fillRect/>
          </a:stretch>
        </p:blipFill>
        <p:spPr>
          <a:xfrm>
            <a:off x="5149850" y="256338"/>
            <a:ext cx="6178762" cy="3232921"/>
          </a:xfrm>
          <a:prstGeom prst="rect">
            <a:avLst/>
          </a:prstGeom>
        </p:spPr>
      </p:pic>
      <p:pic>
        <p:nvPicPr>
          <p:cNvPr id="6" name="Picture 5"/>
          <p:cNvPicPr>
            <a:picLocks noChangeAspect="1"/>
          </p:cNvPicPr>
          <p:nvPr/>
        </p:nvPicPr>
        <p:blipFill>
          <a:blip r:embed="rId4"/>
          <a:stretch>
            <a:fillRect/>
          </a:stretch>
        </p:blipFill>
        <p:spPr>
          <a:xfrm>
            <a:off x="5149851" y="2735482"/>
            <a:ext cx="6178762" cy="2490754"/>
          </a:xfrm>
          <a:prstGeom prst="rect">
            <a:avLst/>
          </a:prstGeom>
        </p:spPr>
      </p:pic>
    </p:spTree>
    <p:extLst>
      <p:ext uri="{BB962C8B-B14F-4D97-AF65-F5344CB8AC3E}">
        <p14:creationId xmlns:p14="http://schemas.microsoft.com/office/powerpoint/2010/main" val="42402074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Data</a:t>
            </a:r>
            <a:br>
              <a:rPr lang="en-US" sz="4000" b="1" dirty="0">
                <a:solidFill>
                  <a:srgbClr val="00ADEF"/>
                </a:solidFill>
              </a:rPr>
            </a:br>
            <a:r>
              <a:rPr lang="en-US" sz="4000" b="1" dirty="0">
                <a:solidFill>
                  <a:schemeClr val="bg1"/>
                </a:solidFill>
              </a:rPr>
              <a:t>Sources</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904875" y="2447395"/>
            <a:ext cx="10528830" cy="4101571"/>
          </a:xfrm>
        </p:spPr>
        <p:txBody>
          <a:bodyPr>
            <a:noAutofit/>
          </a:bodyPr>
          <a:lstStyle/>
          <a:p>
            <a:pPr marL="0" indent="0" algn="l" rtl="0">
              <a:buNone/>
            </a:pPr>
            <a:r>
              <a:rPr lang="en-US" sz="1600" dirty="0"/>
              <a:t>The data used in this project was collected from several reliable and diverse sources, while considering the privacy and confidentiality of certain information, which posed one of the biggest challenges we faced. However, the available data is real and sourced from the relevant authorities, as follows:</a:t>
            </a:r>
          </a:p>
          <a:p>
            <a:pPr marL="0" indent="0" algn="l" rtl="0">
              <a:buNone/>
            </a:pPr>
            <a:r>
              <a:rPr lang="en-US" sz="1600" b="1" dirty="0">
                <a:solidFill>
                  <a:srgbClr val="00ADEF"/>
                </a:solidFill>
              </a:rPr>
              <a:t>Urban Plans:</a:t>
            </a:r>
            <a:r>
              <a:rPr lang="en-US" sz="1600" dirty="0"/>
              <a:t/>
            </a:r>
            <a:br>
              <a:rPr lang="en-US" sz="1600" dirty="0"/>
            </a:br>
            <a:r>
              <a:rPr lang="en-US" sz="1600" dirty="0"/>
              <a:t>Obtained from the Planning Department, which is responsible for approving the plans.</a:t>
            </a:r>
          </a:p>
          <a:p>
            <a:pPr marL="0" indent="0" algn="l" rtl="0">
              <a:buNone/>
            </a:pPr>
            <a:r>
              <a:rPr lang="en-US" sz="1600" b="1" dirty="0">
                <a:solidFill>
                  <a:srgbClr val="00ADEF"/>
                </a:solidFill>
              </a:rPr>
              <a:t>Gas Stations:</a:t>
            </a:r>
            <a:r>
              <a:rPr lang="en-US" sz="1600" dirty="0"/>
              <a:t/>
            </a:r>
            <a:br>
              <a:rPr lang="en-US" sz="1600" dirty="0"/>
            </a:br>
            <a:r>
              <a:rPr lang="en-US" sz="1600" dirty="0"/>
              <a:t>Data on gas stations was provided by the Licensing Department, responsible for issuing gas station licenses.</a:t>
            </a:r>
          </a:p>
          <a:p>
            <a:pPr marL="0" indent="0" algn="l" rtl="0">
              <a:buNone/>
            </a:pPr>
            <a:r>
              <a:rPr lang="en-US" sz="1600" b="1" dirty="0">
                <a:solidFill>
                  <a:srgbClr val="00ADEF"/>
                </a:solidFill>
              </a:rPr>
              <a:t>Population Data:</a:t>
            </a:r>
            <a:r>
              <a:rPr lang="en-US" sz="1600" dirty="0"/>
              <a:t/>
            </a:r>
            <a:br>
              <a:rPr lang="en-US" sz="1600" dirty="0"/>
            </a:br>
            <a:r>
              <a:rPr lang="en-US" sz="1600" dirty="0"/>
              <a:t>The data was sourced from the General Authority for Statistics, which is authorized to collect and publish these statistics.</a:t>
            </a:r>
          </a:p>
          <a:p>
            <a:pPr marL="0" indent="0" algn="l" rtl="0">
              <a:buNone/>
            </a:pPr>
            <a:r>
              <a:rPr lang="en-US" sz="1600" b="1" dirty="0">
                <a:solidFill>
                  <a:srgbClr val="00ADEF"/>
                </a:solidFill>
              </a:rPr>
              <a:t>Roads Data:</a:t>
            </a:r>
            <a:r>
              <a:rPr lang="en-US" sz="1600" dirty="0"/>
              <a:t/>
            </a:r>
            <a:br>
              <a:rPr lang="en-US" sz="1600" dirty="0"/>
            </a:br>
            <a:r>
              <a:rPr lang="en-US" sz="1600" dirty="0"/>
              <a:t>Data related to roads was collected from two main sources:</a:t>
            </a:r>
          </a:p>
          <a:p>
            <a:pPr algn="l" rtl="0"/>
            <a:r>
              <a:rPr lang="en-US" sz="1600" dirty="0"/>
              <a:t>Ministry of Transport</a:t>
            </a:r>
          </a:p>
          <a:p>
            <a:pPr algn="l" rtl="0"/>
            <a:r>
              <a:rPr lang="en-US" sz="1600" dirty="0"/>
              <a:t>Roads Department at the Municipality</a:t>
            </a:r>
          </a:p>
          <a:p>
            <a:pPr marL="0" indent="0" algn="l" rtl="0">
              <a:buNone/>
            </a:pPr>
            <a:r>
              <a:rPr lang="en-US" sz="1600" b="1" dirty="0">
                <a:solidFill>
                  <a:srgbClr val="00ADEF"/>
                </a:solidFill>
              </a:rPr>
              <a:t>Municipal Boundaries:</a:t>
            </a:r>
            <a:r>
              <a:rPr lang="en-US" sz="1600" dirty="0"/>
              <a:t/>
            </a:r>
            <a:br>
              <a:rPr lang="en-US" sz="1600" dirty="0"/>
            </a:br>
            <a:r>
              <a:rPr lang="en-US" sz="1600" dirty="0"/>
              <a:t>Data on the municipal boundaries of the study area was obtained from the Department of Municipal Affairs.</a:t>
            </a:r>
          </a:p>
          <a:p>
            <a:pPr marL="0" indent="0" algn="l" rtl="0">
              <a:buNone/>
            </a:pPr>
            <a:endParaRPr lang="en-US" sz="1600"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spTree>
    <p:extLst>
      <p:ext uri="{BB962C8B-B14F-4D97-AF65-F5344CB8AC3E}">
        <p14:creationId xmlns:p14="http://schemas.microsoft.com/office/powerpoint/2010/main" val="22062513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0" y="1195948"/>
            <a:ext cx="9486900" cy="854075"/>
          </a:xfrm>
        </p:spPr>
        <p:txBody>
          <a:bodyPr>
            <a:normAutofit fontScale="90000"/>
          </a:bodyPr>
          <a:lstStyle/>
          <a:p>
            <a:pPr algn="l" rtl="0"/>
            <a:r>
              <a:rPr lang="en-US" sz="4000" b="1" dirty="0">
                <a:solidFill>
                  <a:schemeClr val="accent1">
                    <a:lumMod val="75000"/>
                  </a:schemeClr>
                </a:solidFill>
              </a:rPr>
              <a:t>The tables </a:t>
            </a:r>
            <a:r>
              <a:rPr lang="ar-SA" sz="4000" b="1" dirty="0">
                <a:solidFill>
                  <a:schemeClr val="accent1">
                    <a:lumMod val="75000"/>
                  </a:schemeClr>
                </a:solidFill>
              </a:rPr>
              <a:t/>
            </a:r>
            <a:br>
              <a:rPr lang="ar-SA" sz="4000" b="1" dirty="0">
                <a:solidFill>
                  <a:schemeClr val="accent1">
                    <a:lumMod val="75000"/>
                  </a:schemeClr>
                </a:solidFill>
              </a:rPr>
            </a:br>
            <a:r>
              <a:rPr lang="en-US" sz="4000" b="1" dirty="0">
                <a:solidFill>
                  <a:schemeClr val="bg1"/>
                </a:solidFill>
              </a:rPr>
              <a:t>used</a:t>
            </a:r>
            <a:endParaRPr lang="en-US" b="1" dirty="0">
              <a:solidFill>
                <a:schemeClr val="bg1"/>
              </a:solidFill>
            </a:endParaRPr>
          </a:p>
        </p:txBody>
      </p:sp>
      <p:sp>
        <p:nvSpPr>
          <p:cNvPr id="7" name="Rectangle 6"/>
          <p:cNvSpPr/>
          <p:nvPr/>
        </p:nvSpPr>
        <p:spPr>
          <a:xfrm>
            <a:off x="150730"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عنصر نائب للمحتوى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16255" y="4402228"/>
            <a:ext cx="6220033" cy="1822774"/>
          </a:xfr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6255" y="2519088"/>
            <a:ext cx="6220033" cy="1542102"/>
          </a:xfrm>
          <a:prstGeom prst="rect">
            <a:avLst/>
          </a:prstGeom>
        </p:spPr>
      </p:pic>
      <p:pic>
        <p:nvPicPr>
          <p:cNvPr id="5" name="صورة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6255" y="507948"/>
            <a:ext cx="6220033" cy="1670102"/>
          </a:xfrm>
          <a:prstGeom prst="rect">
            <a:avLst/>
          </a:prstGeom>
        </p:spPr>
      </p:pic>
    </p:spTree>
    <p:extLst>
      <p:ext uri="{BB962C8B-B14F-4D97-AF65-F5344CB8AC3E}">
        <p14:creationId xmlns:p14="http://schemas.microsoft.com/office/powerpoint/2010/main" val="10614248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FB74-F12A-DFF5-C79F-89D6D0C575CA}"/>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7F717109-8C8A-C83B-37EF-07C60FDB4AAA}"/>
              </a:ext>
            </a:extLst>
          </p:cNvPr>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a:extLst>
              <a:ext uri="{FF2B5EF4-FFF2-40B4-BE49-F238E27FC236}">
                <a16:creationId xmlns:a16="http://schemas.microsoft.com/office/drawing/2014/main" id="{742241E7-A3F2-635C-4225-9C14E7479DC7}"/>
              </a:ext>
            </a:extLst>
          </p:cNvPr>
          <p:cNvSpPr>
            <a:spLocks noGrp="1"/>
          </p:cNvSpPr>
          <p:nvPr>
            <p:ph type="title"/>
          </p:nvPr>
        </p:nvSpPr>
        <p:spPr>
          <a:xfrm>
            <a:off x="0" y="1195948"/>
            <a:ext cx="9486900" cy="854075"/>
          </a:xfrm>
        </p:spPr>
        <p:txBody>
          <a:bodyPr>
            <a:normAutofit fontScale="90000"/>
          </a:bodyPr>
          <a:lstStyle/>
          <a:p>
            <a:pPr algn="l" rtl="0"/>
            <a:r>
              <a:rPr lang="en-US" sz="4000" b="1" dirty="0">
                <a:solidFill>
                  <a:schemeClr val="accent1">
                    <a:lumMod val="75000"/>
                  </a:schemeClr>
                </a:solidFill>
              </a:rPr>
              <a:t>The tables </a:t>
            </a:r>
            <a:r>
              <a:rPr lang="ar-SA" sz="4000" b="1" dirty="0">
                <a:solidFill>
                  <a:schemeClr val="accent1">
                    <a:lumMod val="75000"/>
                  </a:schemeClr>
                </a:solidFill>
              </a:rPr>
              <a:t/>
            </a:r>
            <a:br>
              <a:rPr lang="ar-SA" sz="4000" b="1" dirty="0">
                <a:solidFill>
                  <a:schemeClr val="accent1">
                    <a:lumMod val="75000"/>
                  </a:schemeClr>
                </a:solidFill>
              </a:rPr>
            </a:br>
            <a:r>
              <a:rPr lang="en-US" sz="4000" b="1" dirty="0">
                <a:solidFill>
                  <a:schemeClr val="bg1"/>
                </a:solidFill>
              </a:rPr>
              <a:t>used</a:t>
            </a:r>
            <a:endParaRPr lang="en-US" b="1" dirty="0">
              <a:solidFill>
                <a:schemeClr val="bg1"/>
              </a:solidFill>
            </a:endParaRPr>
          </a:p>
        </p:txBody>
      </p:sp>
      <p:sp>
        <p:nvSpPr>
          <p:cNvPr id="7" name="Rectangle 6">
            <a:extLst>
              <a:ext uri="{FF2B5EF4-FFF2-40B4-BE49-F238E27FC236}">
                <a16:creationId xmlns:a16="http://schemas.microsoft.com/office/drawing/2014/main" id="{64650C47-8E9F-BDA0-024B-1521B82BF6B1}"/>
              </a:ext>
            </a:extLst>
          </p:cNvPr>
          <p:cNvSpPr/>
          <p:nvPr/>
        </p:nvSpPr>
        <p:spPr>
          <a:xfrm>
            <a:off x="150730"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E064879-32CE-6C7B-FD58-A363C43B2A0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pic>
        <p:nvPicPr>
          <p:cNvPr id="9" name="صورة 8">
            <a:extLst>
              <a:ext uri="{FF2B5EF4-FFF2-40B4-BE49-F238E27FC236}">
                <a16:creationId xmlns:a16="http://schemas.microsoft.com/office/drawing/2014/main" id="{95E14E7D-73E7-DEE3-AC4A-3A8BBB02D766}"/>
              </a:ext>
            </a:extLst>
          </p:cNvPr>
          <p:cNvPicPr>
            <a:picLocks noChangeAspect="1"/>
          </p:cNvPicPr>
          <p:nvPr/>
        </p:nvPicPr>
        <p:blipFill>
          <a:blip r:embed="rId3"/>
          <a:stretch>
            <a:fillRect/>
          </a:stretch>
        </p:blipFill>
        <p:spPr>
          <a:xfrm>
            <a:off x="3334197" y="2107005"/>
            <a:ext cx="8627449" cy="2721455"/>
          </a:xfrm>
          <a:prstGeom prst="rect">
            <a:avLst/>
          </a:prstGeom>
        </p:spPr>
      </p:pic>
      <p:sp>
        <p:nvSpPr>
          <p:cNvPr id="11" name="عنصر نائب للمحتوى 10">
            <a:extLst>
              <a:ext uri="{FF2B5EF4-FFF2-40B4-BE49-F238E27FC236}">
                <a16:creationId xmlns:a16="http://schemas.microsoft.com/office/drawing/2014/main" id="{4222CAB0-AC0B-BF6E-D31F-F4C652D1A7F1}"/>
              </a:ext>
            </a:extLst>
          </p:cNvPr>
          <p:cNvSpPr>
            <a:spLocks noGrp="1"/>
          </p:cNvSpPr>
          <p:nvPr>
            <p:ph idx="1"/>
          </p:nvPr>
        </p:nvSpPr>
        <p:spPr>
          <a:xfrm>
            <a:off x="3597215" y="277056"/>
            <a:ext cx="6363511" cy="1405095"/>
          </a:xfrm>
        </p:spPr>
        <p:txBody>
          <a:bodyPr/>
          <a:lstStyle/>
          <a:p>
            <a:pPr marL="0" indent="0">
              <a:buNone/>
            </a:pPr>
            <a:r>
              <a:rPr lang="en-US" dirty="0"/>
              <a:t>Data Collections from multi tables</a:t>
            </a:r>
            <a:endParaRPr lang="ar-SA" dirty="0"/>
          </a:p>
          <a:p>
            <a:pPr marL="0" indent="0">
              <a:buNone/>
            </a:pPr>
            <a:endParaRPr lang="ar-SA" dirty="0"/>
          </a:p>
        </p:txBody>
      </p:sp>
    </p:spTree>
    <p:extLst>
      <p:ext uri="{BB962C8B-B14F-4D97-AF65-F5344CB8AC3E}">
        <p14:creationId xmlns:p14="http://schemas.microsoft.com/office/powerpoint/2010/main" val="19781958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120F8-F19E-A014-9992-170A2309277E}"/>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37DBC0EC-8040-0CE4-8BC7-927C8208A413}"/>
              </a:ext>
            </a:extLst>
          </p:cNvPr>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a:extLst>
              <a:ext uri="{FF2B5EF4-FFF2-40B4-BE49-F238E27FC236}">
                <a16:creationId xmlns:a16="http://schemas.microsoft.com/office/drawing/2014/main" id="{788EF6F3-5C1B-3386-70CC-6DEE4148B6C6}"/>
              </a:ext>
            </a:extLst>
          </p:cNvPr>
          <p:cNvSpPr>
            <a:spLocks noGrp="1"/>
          </p:cNvSpPr>
          <p:nvPr>
            <p:ph type="title"/>
          </p:nvPr>
        </p:nvSpPr>
        <p:spPr>
          <a:xfrm>
            <a:off x="0" y="1195948"/>
            <a:ext cx="9486900" cy="854075"/>
          </a:xfrm>
        </p:spPr>
        <p:txBody>
          <a:bodyPr>
            <a:normAutofit fontScale="90000"/>
          </a:bodyPr>
          <a:lstStyle/>
          <a:p>
            <a:pPr algn="l" rtl="0"/>
            <a:r>
              <a:rPr lang="en-US" sz="4000" b="1" dirty="0">
                <a:solidFill>
                  <a:schemeClr val="accent1">
                    <a:lumMod val="75000"/>
                  </a:schemeClr>
                </a:solidFill>
              </a:rPr>
              <a:t>The tables </a:t>
            </a:r>
            <a:r>
              <a:rPr lang="ar-SA" sz="4000" b="1" dirty="0">
                <a:solidFill>
                  <a:schemeClr val="accent1">
                    <a:lumMod val="75000"/>
                  </a:schemeClr>
                </a:solidFill>
              </a:rPr>
              <a:t/>
            </a:r>
            <a:br>
              <a:rPr lang="ar-SA" sz="4000" b="1" dirty="0">
                <a:solidFill>
                  <a:schemeClr val="accent1">
                    <a:lumMod val="75000"/>
                  </a:schemeClr>
                </a:solidFill>
              </a:rPr>
            </a:br>
            <a:r>
              <a:rPr lang="en-US" sz="4000" b="1" dirty="0">
                <a:solidFill>
                  <a:schemeClr val="bg1"/>
                </a:solidFill>
              </a:rPr>
              <a:t>used</a:t>
            </a:r>
            <a:endParaRPr lang="en-US" b="1" dirty="0">
              <a:solidFill>
                <a:schemeClr val="bg1"/>
              </a:solidFill>
            </a:endParaRPr>
          </a:p>
        </p:txBody>
      </p:sp>
      <p:sp>
        <p:nvSpPr>
          <p:cNvPr id="7" name="Rectangle 6">
            <a:extLst>
              <a:ext uri="{FF2B5EF4-FFF2-40B4-BE49-F238E27FC236}">
                <a16:creationId xmlns:a16="http://schemas.microsoft.com/office/drawing/2014/main" id="{2E06F8F3-E664-7C64-FB22-82EE5BBDE93A}"/>
              </a:ext>
            </a:extLst>
          </p:cNvPr>
          <p:cNvSpPr/>
          <p:nvPr/>
        </p:nvSpPr>
        <p:spPr>
          <a:xfrm>
            <a:off x="150730"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E9BF2E3-EDF4-A154-8F8F-4348DF0373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sp>
        <p:nvSpPr>
          <p:cNvPr id="11" name="عنصر نائب للمحتوى 10">
            <a:extLst>
              <a:ext uri="{FF2B5EF4-FFF2-40B4-BE49-F238E27FC236}">
                <a16:creationId xmlns:a16="http://schemas.microsoft.com/office/drawing/2014/main" id="{6584C943-9D96-C95C-A53E-B7ECBE5B5A53}"/>
              </a:ext>
            </a:extLst>
          </p:cNvPr>
          <p:cNvSpPr>
            <a:spLocks noGrp="1"/>
          </p:cNvSpPr>
          <p:nvPr>
            <p:ph idx="1"/>
          </p:nvPr>
        </p:nvSpPr>
        <p:spPr>
          <a:xfrm>
            <a:off x="3562709" y="302935"/>
            <a:ext cx="4983285" cy="1957186"/>
          </a:xfrm>
        </p:spPr>
        <p:txBody>
          <a:bodyPr/>
          <a:lstStyle/>
          <a:p>
            <a:pPr marL="0" indent="0">
              <a:buNone/>
            </a:pPr>
            <a:r>
              <a:rPr lang="en-US" dirty="0"/>
              <a:t>Data Cleaned</a:t>
            </a:r>
            <a:endParaRPr lang="ar-SA" dirty="0"/>
          </a:p>
          <a:p>
            <a:pPr marL="0" indent="0">
              <a:buNone/>
            </a:pPr>
            <a:endParaRPr lang="ar-SA" dirty="0"/>
          </a:p>
        </p:txBody>
      </p:sp>
      <p:pic>
        <p:nvPicPr>
          <p:cNvPr id="4" name="صورة 3">
            <a:extLst>
              <a:ext uri="{FF2B5EF4-FFF2-40B4-BE49-F238E27FC236}">
                <a16:creationId xmlns:a16="http://schemas.microsoft.com/office/drawing/2014/main" id="{1BBB36C5-7558-C3A7-684D-B5DBA619C671}"/>
              </a:ext>
            </a:extLst>
          </p:cNvPr>
          <p:cNvPicPr>
            <a:picLocks noChangeAspect="1"/>
          </p:cNvPicPr>
          <p:nvPr/>
        </p:nvPicPr>
        <p:blipFill>
          <a:blip r:embed="rId3"/>
          <a:stretch>
            <a:fillRect/>
          </a:stretch>
        </p:blipFill>
        <p:spPr>
          <a:xfrm>
            <a:off x="3226294" y="871196"/>
            <a:ext cx="8637610" cy="4623830"/>
          </a:xfrm>
          <a:prstGeom prst="rect">
            <a:avLst/>
          </a:prstGeom>
        </p:spPr>
      </p:pic>
    </p:spTree>
    <p:extLst>
      <p:ext uri="{BB962C8B-B14F-4D97-AF65-F5344CB8AC3E}">
        <p14:creationId xmlns:p14="http://schemas.microsoft.com/office/powerpoint/2010/main" val="39721801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149531" y="1258254"/>
            <a:ext cx="9486900" cy="854075"/>
          </a:xfrm>
        </p:spPr>
        <p:txBody>
          <a:bodyPr>
            <a:normAutofit fontScale="90000"/>
          </a:bodyPr>
          <a:lstStyle/>
          <a:p>
            <a:pPr algn="l" rtl="0"/>
            <a:r>
              <a:rPr lang="en-US" sz="4000" b="1" dirty="0" smtClean="0">
                <a:solidFill>
                  <a:srgbClr val="00ADEF"/>
                </a:solidFill>
              </a:rPr>
              <a:t> </a:t>
            </a:r>
            <a:r>
              <a:rPr lang="en-US" sz="4000" b="1" dirty="0">
                <a:solidFill>
                  <a:srgbClr val="00ADEF"/>
                </a:solidFill>
              </a:rPr>
              <a:t/>
            </a:r>
            <a:br>
              <a:rPr lang="en-US" sz="4000" b="1" dirty="0">
                <a:solidFill>
                  <a:srgbClr val="00ADEF"/>
                </a:solidFill>
              </a:rPr>
            </a:br>
            <a:r>
              <a:rPr lang="en-US" sz="4000" b="1" dirty="0">
                <a:solidFill>
                  <a:srgbClr val="00ADEF"/>
                </a:solidFill>
              </a:rPr>
              <a:t>Neural Network Model Results</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pic>
        <p:nvPicPr>
          <p:cNvPr id="6" name="عنصر نائب للمحتوى 5">
            <a:extLst>
              <a:ext uri="{FF2B5EF4-FFF2-40B4-BE49-F238E27FC236}">
                <a16:creationId xmlns:a16="http://schemas.microsoft.com/office/drawing/2014/main" id="{8C6F689C-DC7E-63D6-C15B-A16FD32F0748}"/>
              </a:ext>
            </a:extLst>
          </p:cNvPr>
          <p:cNvPicPr>
            <a:picLocks noGrp="1" noChangeAspect="1"/>
          </p:cNvPicPr>
          <p:nvPr>
            <p:ph idx="1"/>
          </p:nvPr>
        </p:nvPicPr>
        <p:blipFill>
          <a:blip r:embed="rId3"/>
          <a:stretch>
            <a:fillRect/>
          </a:stretch>
        </p:blipFill>
        <p:spPr>
          <a:xfrm>
            <a:off x="67979" y="2292257"/>
            <a:ext cx="11353393" cy="4427720"/>
          </a:xfrm>
        </p:spPr>
      </p:pic>
    </p:spTree>
    <p:extLst>
      <p:ext uri="{BB962C8B-B14F-4D97-AF65-F5344CB8AC3E}">
        <p14:creationId xmlns:p14="http://schemas.microsoft.com/office/powerpoint/2010/main" val="2757963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22956"/>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pic>
        <p:nvPicPr>
          <p:cNvPr id="16" name="عنصر نائب للمحتوى 15">
            <a:extLst>
              <a:ext uri="{FF2B5EF4-FFF2-40B4-BE49-F238E27FC236}">
                <a16:creationId xmlns:a16="http://schemas.microsoft.com/office/drawing/2014/main" id="{1BB6A990-B07A-A3AB-D02B-4C9AF5163CBB}"/>
              </a:ext>
            </a:extLst>
          </p:cNvPr>
          <p:cNvPicPr>
            <a:picLocks noGrp="1" noChangeAspect="1"/>
          </p:cNvPicPr>
          <p:nvPr>
            <p:ph idx="1"/>
          </p:nvPr>
        </p:nvPicPr>
        <p:blipFill>
          <a:blip r:embed="rId3"/>
          <a:stretch>
            <a:fillRect/>
          </a:stretch>
        </p:blipFill>
        <p:spPr>
          <a:xfrm>
            <a:off x="86267" y="2279650"/>
            <a:ext cx="12053977" cy="4434505"/>
          </a:xfrm>
        </p:spPr>
      </p:pic>
      <p:sp>
        <p:nvSpPr>
          <p:cNvPr id="9" name="عنوان 1"/>
          <p:cNvSpPr txBox="1">
            <a:spLocks/>
          </p:cNvSpPr>
          <p:nvPr/>
        </p:nvSpPr>
        <p:spPr>
          <a:xfrm>
            <a:off x="149531" y="1278256"/>
            <a:ext cx="9486900" cy="854075"/>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r>
              <a:rPr lang="en-US" sz="2000" b="1" dirty="0" smtClean="0">
                <a:solidFill>
                  <a:srgbClr val="00ADEF"/>
                </a:solidFill>
              </a:rPr>
              <a:t> </a:t>
            </a:r>
            <a:br>
              <a:rPr lang="en-US" sz="2000" b="1" dirty="0" smtClean="0">
                <a:solidFill>
                  <a:srgbClr val="00ADEF"/>
                </a:solidFill>
              </a:rPr>
            </a:br>
            <a:r>
              <a:rPr lang="en-US" sz="3600" b="1" dirty="0">
                <a:solidFill>
                  <a:srgbClr val="00ADEF"/>
                </a:solidFill>
              </a:rPr>
              <a:t>Neural Network Model Results</a:t>
            </a:r>
            <a:br>
              <a:rPr lang="en-US" sz="3600" b="1" dirty="0">
                <a:solidFill>
                  <a:srgbClr val="00ADEF"/>
                </a:solidFill>
              </a:rPr>
            </a:br>
            <a:endParaRPr lang="en-US" sz="3600" b="1" dirty="0">
              <a:solidFill>
                <a:srgbClr val="00ADEF"/>
              </a:solidFill>
            </a:endParaRPr>
          </a:p>
        </p:txBody>
      </p:sp>
    </p:spTree>
    <p:extLst>
      <p:ext uri="{BB962C8B-B14F-4D97-AF65-F5344CB8AC3E}">
        <p14:creationId xmlns:p14="http://schemas.microsoft.com/office/powerpoint/2010/main" val="22813506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smtClean="0">
                <a:solidFill>
                  <a:srgbClr val="00ADEF"/>
                </a:solidFill>
              </a:rPr>
              <a:t> </a:t>
            </a:r>
            <a:r>
              <a:rPr lang="en-US" sz="4000" b="1" dirty="0">
                <a:solidFill>
                  <a:srgbClr val="00ADEF"/>
                </a:solidFill>
              </a:rPr>
              <a:t/>
            </a:r>
            <a:br>
              <a:rPr lang="en-US" sz="4000" b="1" dirty="0">
                <a:solidFill>
                  <a:srgbClr val="00ADEF"/>
                </a:solidFill>
              </a:rPr>
            </a:b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pic>
        <p:nvPicPr>
          <p:cNvPr id="9" name="صورة 2"/>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00191" y="2363228"/>
            <a:ext cx="5194558" cy="3834797"/>
          </a:xfrm>
          <a:prstGeom prst="rect">
            <a:avLst/>
          </a:prstGeom>
          <a:noFill/>
          <a:ln>
            <a:noFill/>
          </a:ln>
        </p:spPr>
      </p:pic>
      <p:sp>
        <p:nvSpPr>
          <p:cNvPr id="3" name="Rectangle 1"/>
          <p:cNvSpPr>
            <a:spLocks noChangeArrowheads="1"/>
          </p:cNvSpPr>
          <p:nvPr/>
        </p:nvSpPr>
        <p:spPr bwMode="auto">
          <a:xfrm>
            <a:off x="38746" y="1305488"/>
            <a:ext cx="874393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3600" b="1" dirty="0" err="1">
                <a:solidFill>
                  <a:srgbClr val="00ADEF"/>
                </a:solidFill>
                <a:latin typeface="+mj-lt"/>
                <a:ea typeface="+mj-ea"/>
                <a:cs typeface="+mj-cs"/>
              </a:rPr>
              <a:t>Heatmap</a:t>
            </a:r>
            <a:r>
              <a:rPr lang="en-US" altLang="en-US" sz="3600" b="1" dirty="0">
                <a:solidFill>
                  <a:srgbClr val="00ADEF"/>
                </a:solidFill>
                <a:latin typeface="+mj-lt"/>
                <a:ea typeface="+mj-ea"/>
                <a:cs typeface="+mj-cs"/>
              </a:rPr>
              <a:t> of the Results Showing Data Accuracy</a:t>
            </a:r>
          </a:p>
        </p:txBody>
      </p:sp>
    </p:spTree>
    <p:extLst>
      <p:ext uri="{BB962C8B-B14F-4D97-AF65-F5344CB8AC3E}">
        <p14:creationId xmlns:p14="http://schemas.microsoft.com/office/powerpoint/2010/main" val="30771018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Data</a:t>
            </a:r>
            <a:br>
              <a:rPr lang="en-US" sz="4000" b="1" dirty="0">
                <a:solidFill>
                  <a:srgbClr val="00ADEF"/>
                </a:solidFill>
              </a:rPr>
            </a:br>
            <a:r>
              <a:rPr lang="en-US" sz="4000" b="1" dirty="0">
                <a:solidFill>
                  <a:schemeClr val="bg1"/>
                </a:solidFill>
              </a:rPr>
              <a:t>Accuracy</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838200" y="2499888"/>
            <a:ext cx="6327670" cy="4101571"/>
          </a:xfrm>
        </p:spPr>
        <p:txBody>
          <a:bodyPr>
            <a:noAutofit/>
          </a:bodyPr>
          <a:lstStyle/>
          <a:p>
            <a:pPr marL="0" indent="0" algn="l" rtl="0">
              <a:buNone/>
            </a:pPr>
            <a:r>
              <a:rPr lang="en-US" sz="1600" b="1" dirty="0">
                <a:solidFill>
                  <a:srgbClr val="00ADEF"/>
                </a:solidFill>
              </a:rPr>
              <a:t>Training Logistic Regression...</a:t>
            </a:r>
          </a:p>
          <a:p>
            <a:pPr marL="0" indent="0" algn="l" rtl="0">
              <a:buNone/>
            </a:pPr>
            <a:r>
              <a:rPr lang="en-US" sz="1600" dirty="0"/>
              <a:t>Best parameters for </a:t>
            </a:r>
            <a:r>
              <a:rPr lang="en-US" sz="1600" dirty="0" err="1"/>
              <a:t>LogisticRegression</a:t>
            </a:r>
            <a:r>
              <a:rPr lang="en-US" sz="1600" dirty="0"/>
              <a:t>: {'C': 1}</a:t>
            </a:r>
          </a:p>
          <a:p>
            <a:pPr marL="0" indent="0" algn="l" rtl="0">
              <a:buNone/>
            </a:pPr>
            <a:r>
              <a:rPr lang="en-US" sz="1600" b="1" dirty="0">
                <a:solidFill>
                  <a:srgbClr val="00ADEF"/>
                </a:solidFill>
              </a:rPr>
              <a:t>Training Decision Tree...</a:t>
            </a:r>
          </a:p>
          <a:p>
            <a:pPr marL="0" indent="0" algn="l" rtl="0">
              <a:buNone/>
            </a:pPr>
            <a:r>
              <a:rPr lang="en-US" sz="1600" dirty="0"/>
              <a:t>Best parameters for </a:t>
            </a:r>
            <a:r>
              <a:rPr lang="en-US" sz="1600" dirty="0" err="1"/>
              <a:t>DecisionTree</a:t>
            </a:r>
            <a:r>
              <a:rPr lang="en-US" sz="1600" dirty="0"/>
              <a:t>: {'</a:t>
            </a:r>
            <a:r>
              <a:rPr lang="en-US" sz="1600" dirty="0" err="1"/>
              <a:t>max_depth</a:t>
            </a:r>
            <a:r>
              <a:rPr lang="en-US" sz="1600" dirty="0"/>
              <a:t>': 7}</a:t>
            </a:r>
          </a:p>
          <a:p>
            <a:pPr marL="0" indent="0" algn="l" rtl="0">
              <a:buNone/>
            </a:pPr>
            <a:r>
              <a:rPr lang="en-US" sz="1600" b="1" dirty="0">
                <a:solidFill>
                  <a:srgbClr val="00ADEF"/>
                </a:solidFill>
              </a:rPr>
              <a:t>Training Random Forest...</a:t>
            </a:r>
          </a:p>
          <a:p>
            <a:pPr marL="0" indent="0" algn="l" rtl="0">
              <a:buNone/>
            </a:pPr>
            <a:r>
              <a:rPr lang="en-US" sz="1600" dirty="0"/>
              <a:t>Best parameters for </a:t>
            </a:r>
            <a:r>
              <a:rPr lang="en-US" sz="1600" dirty="0" err="1"/>
              <a:t>RandomForest</a:t>
            </a:r>
            <a:r>
              <a:rPr lang="en-US" sz="1600" dirty="0"/>
              <a:t>: {'</a:t>
            </a:r>
            <a:r>
              <a:rPr lang="en-US" sz="1600" dirty="0" err="1"/>
              <a:t>max_depth</a:t>
            </a:r>
            <a:r>
              <a:rPr lang="en-US" sz="1600" dirty="0"/>
              <a:t>': 10, '</a:t>
            </a:r>
            <a:r>
              <a:rPr lang="en-US" sz="1600" dirty="0" err="1"/>
              <a:t>n_estimators</a:t>
            </a:r>
            <a:r>
              <a:rPr lang="en-US" sz="1600" dirty="0"/>
              <a:t>': 50}</a:t>
            </a:r>
          </a:p>
          <a:p>
            <a:pPr marL="0" indent="0" algn="l" rtl="0">
              <a:buNone/>
            </a:pPr>
            <a:r>
              <a:rPr lang="en-US" sz="1600" b="1" dirty="0">
                <a:solidFill>
                  <a:srgbClr val="00ADEF"/>
                </a:solidFill>
              </a:rPr>
              <a:t>Training SVM...</a:t>
            </a:r>
          </a:p>
          <a:p>
            <a:pPr marL="0" indent="0" algn="l" rtl="0">
              <a:buNone/>
            </a:pPr>
            <a:r>
              <a:rPr lang="en-US" sz="1600" dirty="0"/>
              <a:t>Best parameters for SVM: {'C': 1, 'kernel': 'linear'}</a:t>
            </a:r>
          </a:p>
          <a:p>
            <a:pPr marL="0" indent="0" algn="l" rtl="0">
              <a:buNone/>
            </a:pPr>
            <a:r>
              <a:rPr lang="en-US" sz="1600" b="1" dirty="0">
                <a:solidFill>
                  <a:srgbClr val="00ADEF"/>
                </a:solidFill>
              </a:rPr>
              <a:t>Training KNN...</a:t>
            </a:r>
          </a:p>
          <a:p>
            <a:pPr marL="0" indent="0" algn="l" rtl="0">
              <a:buNone/>
            </a:pPr>
            <a:r>
              <a:rPr lang="en-US" sz="1600" dirty="0"/>
              <a:t>Best parameters for KNN: {'</a:t>
            </a:r>
            <a:r>
              <a:rPr lang="en-US" sz="1600" dirty="0" err="1"/>
              <a:t>n_neighbors</a:t>
            </a:r>
            <a:r>
              <a:rPr lang="en-US" sz="1600" dirty="0"/>
              <a:t>': 3}</a:t>
            </a:r>
          </a:p>
          <a:p>
            <a:pPr marL="0" indent="0" algn="l" rtl="0">
              <a:buNone/>
            </a:pPr>
            <a:r>
              <a:rPr lang="en-US" sz="1600" b="1" dirty="0">
                <a:solidFill>
                  <a:srgbClr val="00ADEF"/>
                </a:solidFill>
              </a:rPr>
              <a:t>Training Naïve Bayes...</a:t>
            </a:r>
          </a:p>
          <a:p>
            <a:pPr marL="0" indent="0" algn="l" rtl="0">
              <a:buNone/>
            </a:pPr>
            <a:r>
              <a:rPr lang="en-US" sz="1600" dirty="0"/>
              <a:t>Best parameters for </a:t>
            </a:r>
            <a:r>
              <a:rPr lang="en-US" sz="1600" dirty="0" err="1"/>
              <a:t>NaiveBayes</a:t>
            </a:r>
            <a:r>
              <a:rPr lang="en-US" sz="1600" dirty="0"/>
              <a:t>: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spTree>
    <p:extLst>
      <p:ext uri="{BB962C8B-B14F-4D97-AF65-F5344CB8AC3E}">
        <p14:creationId xmlns:p14="http://schemas.microsoft.com/office/powerpoint/2010/main" val="37569569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Data</a:t>
            </a:r>
            <a:br>
              <a:rPr lang="en-US" sz="4000" b="1" dirty="0">
                <a:solidFill>
                  <a:srgbClr val="00ADEF"/>
                </a:solidFill>
              </a:rPr>
            </a:br>
            <a:r>
              <a:rPr lang="en-US" sz="4000" b="1" dirty="0">
                <a:solidFill>
                  <a:schemeClr val="bg1"/>
                </a:solidFill>
              </a:rPr>
              <a:t>Accuracy</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able 7"/>
          <p:cNvGraphicFramePr>
            <a:graphicFrameLocks noGrp="1"/>
          </p:cNvGraphicFramePr>
          <p:nvPr>
            <p:extLst>
              <p:ext uri="{D42A27DB-BD31-4B8C-83A1-F6EECF244321}">
                <p14:modId xmlns:p14="http://schemas.microsoft.com/office/powerpoint/2010/main" val="3268708355"/>
              </p:ext>
            </p:extLst>
          </p:nvPr>
        </p:nvGraphicFramePr>
        <p:xfrm>
          <a:off x="347981" y="2663591"/>
          <a:ext cx="5623560" cy="1825571"/>
        </p:xfrm>
        <a:graphic>
          <a:graphicData uri="http://schemas.openxmlformats.org/drawingml/2006/table">
            <a:tbl>
              <a:tblPr firstRow="1" firstCol="1" bandRow="1">
                <a:tableStyleId>{5C22544A-7EE6-4342-B048-85BDC9FD1C3A}</a:tableStyleId>
              </a:tblPr>
              <a:tblGrid>
                <a:gridCol w="1124712">
                  <a:extLst>
                    <a:ext uri="{9D8B030D-6E8A-4147-A177-3AD203B41FA5}">
                      <a16:colId xmlns:a16="http://schemas.microsoft.com/office/drawing/2014/main" val="2664540924"/>
                    </a:ext>
                  </a:extLst>
                </a:gridCol>
                <a:gridCol w="1124712">
                  <a:extLst>
                    <a:ext uri="{9D8B030D-6E8A-4147-A177-3AD203B41FA5}">
                      <a16:colId xmlns:a16="http://schemas.microsoft.com/office/drawing/2014/main" val="1240740567"/>
                    </a:ext>
                  </a:extLst>
                </a:gridCol>
                <a:gridCol w="1124712">
                  <a:extLst>
                    <a:ext uri="{9D8B030D-6E8A-4147-A177-3AD203B41FA5}">
                      <a16:colId xmlns:a16="http://schemas.microsoft.com/office/drawing/2014/main" val="4161084851"/>
                    </a:ext>
                  </a:extLst>
                </a:gridCol>
                <a:gridCol w="1124712">
                  <a:extLst>
                    <a:ext uri="{9D8B030D-6E8A-4147-A177-3AD203B41FA5}">
                      <a16:colId xmlns:a16="http://schemas.microsoft.com/office/drawing/2014/main" val="4143887297"/>
                    </a:ext>
                  </a:extLst>
                </a:gridCol>
                <a:gridCol w="1124712">
                  <a:extLst>
                    <a:ext uri="{9D8B030D-6E8A-4147-A177-3AD203B41FA5}">
                      <a16:colId xmlns:a16="http://schemas.microsoft.com/office/drawing/2014/main" val="3804747178"/>
                    </a:ext>
                  </a:extLst>
                </a:gridCol>
              </a:tblGrid>
              <a:tr h="247917">
                <a:tc>
                  <a:txBody>
                    <a:bodyPr/>
                    <a:lstStyle/>
                    <a:p>
                      <a:pPr algn="ctr"/>
                      <a:endParaRPr lang="en-US" sz="1000" dirty="0"/>
                    </a:p>
                  </a:txBody>
                  <a:tcPr/>
                </a:tc>
                <a:tc>
                  <a:txBody>
                    <a:bodyPr/>
                    <a:lstStyle/>
                    <a:p>
                      <a:pPr algn="ctr"/>
                      <a:r>
                        <a:rPr lang="en-US" sz="1000" dirty="0">
                          <a:solidFill>
                            <a:schemeClr val="bg1"/>
                          </a:solidFill>
                        </a:rPr>
                        <a:t>Precision</a:t>
                      </a:r>
                      <a:endParaRPr lang="en-US" sz="1000" dirty="0"/>
                    </a:p>
                  </a:txBody>
                  <a:tcPr/>
                </a:tc>
                <a:tc>
                  <a:txBody>
                    <a:bodyPr/>
                    <a:lstStyle/>
                    <a:p>
                      <a:pPr algn="ctr"/>
                      <a:r>
                        <a:rPr lang="en-US" sz="1000" dirty="0"/>
                        <a:t>Recall</a:t>
                      </a:r>
                    </a:p>
                  </a:txBody>
                  <a:tcPr/>
                </a:tc>
                <a:tc>
                  <a:txBody>
                    <a:bodyPr/>
                    <a:lstStyle/>
                    <a:p>
                      <a:pPr algn="ctr"/>
                      <a:r>
                        <a:rPr lang="en-US" sz="1000" dirty="0"/>
                        <a:t>f1-score</a:t>
                      </a:r>
                    </a:p>
                  </a:txBody>
                  <a:tcPr/>
                </a:tc>
                <a:tc>
                  <a:txBody>
                    <a:bodyPr/>
                    <a:lstStyle/>
                    <a:p>
                      <a:pPr algn="ctr"/>
                      <a:r>
                        <a:rPr lang="en-US" sz="1000" b="1" kern="1200" dirty="0">
                          <a:solidFill>
                            <a:schemeClr val="lt1"/>
                          </a:solidFill>
                          <a:effectLst/>
                          <a:latin typeface="+mn-lt"/>
                          <a:ea typeface="+mn-ea"/>
                          <a:cs typeface="+mn-cs"/>
                        </a:rPr>
                        <a:t>Support</a:t>
                      </a:r>
                      <a:endParaRPr lang="en-US" sz="1000" dirty="0"/>
                    </a:p>
                  </a:txBody>
                  <a:tcPr/>
                </a:tc>
                <a:extLst>
                  <a:ext uri="{0D108BD9-81ED-4DB2-BD59-A6C34878D82A}">
                    <a16:rowId xmlns:a16="http://schemas.microsoft.com/office/drawing/2014/main" val="1627037087"/>
                  </a:ext>
                </a:extLst>
              </a:tr>
              <a:tr h="247917">
                <a:tc>
                  <a:txBody>
                    <a:bodyPr/>
                    <a:lstStyle/>
                    <a:p>
                      <a:pPr algn="ctr"/>
                      <a:r>
                        <a:rPr lang="en-US" sz="1000" dirty="0"/>
                        <a:t>0</a:t>
                      </a:r>
                    </a:p>
                  </a:txBody>
                  <a:tcPr/>
                </a:tc>
                <a:tc>
                  <a:txBody>
                    <a:bodyPr/>
                    <a:lstStyle/>
                    <a:p>
                      <a:pPr algn="ctr"/>
                      <a:r>
                        <a:rPr lang="en-US" sz="1000" dirty="0"/>
                        <a:t>1.00</a:t>
                      </a:r>
                    </a:p>
                  </a:txBody>
                  <a:tcPr/>
                </a:tc>
                <a:tc>
                  <a:txBody>
                    <a:bodyPr/>
                    <a:lstStyle/>
                    <a:p>
                      <a:pPr algn="ctr"/>
                      <a:r>
                        <a:rPr lang="en-US" sz="1000" dirty="0"/>
                        <a:t>1.00</a:t>
                      </a:r>
                    </a:p>
                  </a:txBody>
                  <a:tcPr/>
                </a:tc>
                <a:tc>
                  <a:txBody>
                    <a:bodyPr/>
                    <a:lstStyle/>
                    <a:p>
                      <a:pPr algn="ctr"/>
                      <a:r>
                        <a:rPr lang="en-US" sz="1000" dirty="0"/>
                        <a:t>1.00</a:t>
                      </a:r>
                    </a:p>
                  </a:txBody>
                  <a:tcPr/>
                </a:tc>
                <a:tc>
                  <a:txBody>
                    <a:bodyPr/>
                    <a:lstStyle/>
                    <a:p>
                      <a:pPr algn="ctr"/>
                      <a:r>
                        <a:rPr lang="en-US" sz="1000" dirty="0"/>
                        <a:t>1</a:t>
                      </a:r>
                    </a:p>
                  </a:txBody>
                  <a:tcPr/>
                </a:tc>
                <a:extLst>
                  <a:ext uri="{0D108BD9-81ED-4DB2-BD59-A6C34878D82A}">
                    <a16:rowId xmlns:a16="http://schemas.microsoft.com/office/drawing/2014/main" val="3373951289"/>
                  </a:ext>
                </a:extLst>
              </a:tr>
              <a:tr h="247917">
                <a:tc>
                  <a:txBody>
                    <a:bodyPr/>
                    <a:lstStyle/>
                    <a:p>
                      <a:pPr algn="ctr"/>
                      <a:r>
                        <a:rPr lang="en-US" sz="1000" b="0" dirty="0"/>
                        <a:t>50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1</a:t>
                      </a:r>
                    </a:p>
                  </a:txBody>
                  <a:tcPr/>
                </a:tc>
                <a:extLst>
                  <a:ext uri="{0D108BD9-81ED-4DB2-BD59-A6C34878D82A}">
                    <a16:rowId xmlns:a16="http://schemas.microsoft.com/office/drawing/2014/main" val="2259498794"/>
                  </a:ext>
                </a:extLst>
              </a:tr>
              <a:tr h="270455">
                <a:tc>
                  <a:txBody>
                    <a:bodyPr/>
                    <a:lstStyle/>
                    <a:p>
                      <a:pPr algn="ctr"/>
                      <a:r>
                        <a:rPr lang="en-US" sz="1000" b="0" kern="1200" dirty="0">
                          <a:solidFill>
                            <a:schemeClr val="bg1"/>
                          </a:solidFill>
                          <a:effectLst/>
                          <a:latin typeface="+mn-lt"/>
                          <a:ea typeface="+mn-ea"/>
                          <a:cs typeface="+mn-cs"/>
                        </a:rPr>
                        <a:t>75</a:t>
                      </a:r>
                      <a:endParaRPr lang="en-US" sz="1000" b="0" dirty="0">
                        <a:solidFill>
                          <a:schemeClr val="bg1"/>
                        </a:solidFill>
                      </a:endParaRPr>
                    </a:p>
                  </a:txBody>
                  <a:tcPr/>
                </a:tc>
                <a:tc>
                  <a:txBody>
                    <a:bodyPr/>
                    <a:lstStyle/>
                    <a:p>
                      <a:pPr algn="ctr"/>
                      <a:r>
                        <a:rPr lang="en-US" sz="1000" dirty="0"/>
                        <a:t>0.67</a:t>
                      </a:r>
                    </a:p>
                  </a:txBody>
                  <a:tcPr/>
                </a:tc>
                <a:tc>
                  <a:txBody>
                    <a:bodyPr/>
                    <a:lstStyle/>
                    <a:p>
                      <a:pPr algn="ctr"/>
                      <a:r>
                        <a:rPr lang="en-US" sz="1000" dirty="0"/>
                        <a:t>0.67</a:t>
                      </a:r>
                    </a:p>
                  </a:txBody>
                  <a:tcPr/>
                </a:tc>
                <a:tc>
                  <a:txBody>
                    <a:bodyPr/>
                    <a:lstStyle/>
                    <a:p>
                      <a:pPr algn="ctr"/>
                      <a:r>
                        <a:rPr lang="en-US" sz="1000" dirty="0"/>
                        <a:t>0.67</a:t>
                      </a:r>
                    </a:p>
                  </a:txBody>
                  <a:tcPr/>
                </a:tc>
                <a:tc>
                  <a:txBody>
                    <a:bodyPr/>
                    <a:lstStyle/>
                    <a:p>
                      <a:pPr algn="ctr"/>
                      <a:r>
                        <a:rPr lang="en-US" sz="1000" dirty="0"/>
                        <a:t>3</a:t>
                      </a:r>
                    </a:p>
                  </a:txBody>
                  <a:tcPr/>
                </a:tc>
                <a:extLst>
                  <a:ext uri="{0D108BD9-81ED-4DB2-BD59-A6C34878D82A}">
                    <a16:rowId xmlns:a16="http://schemas.microsoft.com/office/drawing/2014/main" val="2626776581"/>
                  </a:ext>
                </a:extLst>
              </a:tr>
              <a:tr h="270455">
                <a:tc>
                  <a:txBody>
                    <a:bodyPr/>
                    <a:lstStyle/>
                    <a:p>
                      <a:pPr algn="ctr"/>
                      <a:r>
                        <a:rPr lang="en-US" sz="1000" b="0" kern="1200" dirty="0">
                          <a:solidFill>
                            <a:schemeClr val="bg1"/>
                          </a:solidFill>
                          <a:effectLst/>
                          <a:latin typeface="+mn-lt"/>
                          <a:ea typeface="+mn-ea"/>
                          <a:cs typeface="+mn-cs"/>
                        </a:rPr>
                        <a:t>accuracy</a:t>
                      </a:r>
                      <a:endParaRPr lang="en-US" sz="1000" b="0" dirty="0">
                        <a:solidFill>
                          <a:schemeClr val="bg1"/>
                        </a:solidFill>
                      </a:endParaRPr>
                    </a:p>
                  </a:txBody>
                  <a:tcPr/>
                </a:tc>
                <a:tc>
                  <a:txBody>
                    <a:bodyPr/>
                    <a:lstStyle/>
                    <a:p>
                      <a:pPr algn="ctr"/>
                      <a:endParaRPr lang="en-US" sz="1000" dirty="0"/>
                    </a:p>
                  </a:txBody>
                  <a:tcPr/>
                </a:tc>
                <a:tc>
                  <a:txBody>
                    <a:bodyPr/>
                    <a:lstStyle/>
                    <a:p>
                      <a:pPr algn="ctr"/>
                      <a:endParaRPr lang="en-US" sz="1000" dirty="0"/>
                    </a:p>
                  </a:txBody>
                  <a:tcPr/>
                </a:tc>
                <a:tc>
                  <a:txBody>
                    <a:bodyPr/>
                    <a:lstStyle/>
                    <a:p>
                      <a:pPr algn="ctr"/>
                      <a:r>
                        <a:rPr lang="en-US" sz="1000" dirty="0"/>
                        <a:t>0.60</a:t>
                      </a:r>
                    </a:p>
                  </a:txBody>
                  <a:tcPr/>
                </a:tc>
                <a:tc>
                  <a:txBody>
                    <a:bodyPr/>
                    <a:lstStyle/>
                    <a:p>
                      <a:pPr algn="ctr"/>
                      <a:r>
                        <a:rPr lang="en-US" sz="1000" dirty="0"/>
                        <a:t>5</a:t>
                      </a:r>
                    </a:p>
                  </a:txBody>
                  <a:tcPr/>
                </a:tc>
                <a:extLst>
                  <a:ext uri="{0D108BD9-81ED-4DB2-BD59-A6C34878D82A}">
                    <a16:rowId xmlns:a16="http://schemas.microsoft.com/office/drawing/2014/main" val="103036815"/>
                  </a:ext>
                </a:extLst>
              </a:tr>
              <a:tr h="270455">
                <a:tc>
                  <a:txBody>
                    <a:bodyPr/>
                    <a:lstStyle/>
                    <a:p>
                      <a:pPr algn="ctr"/>
                      <a:r>
                        <a:rPr lang="en-US" sz="1000" b="0" kern="1200" dirty="0">
                          <a:solidFill>
                            <a:schemeClr val="bg1"/>
                          </a:solidFill>
                          <a:effectLst/>
                          <a:latin typeface="+mn-lt"/>
                          <a:ea typeface="+mn-ea"/>
                          <a:cs typeface="+mn-cs"/>
                        </a:rPr>
                        <a:t>macro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0.56</a:t>
                      </a:r>
                    </a:p>
                  </a:txBody>
                  <a:tcPr/>
                </a:tc>
                <a:tc>
                  <a:txBody>
                    <a:bodyPr/>
                    <a:lstStyle/>
                    <a:p>
                      <a:pPr algn="ctr"/>
                      <a:r>
                        <a:rPr lang="en-US" sz="1000" dirty="0"/>
                        <a:t>0.56</a:t>
                      </a:r>
                    </a:p>
                  </a:txBody>
                  <a:tcPr/>
                </a:tc>
                <a:tc>
                  <a:txBody>
                    <a:bodyPr/>
                    <a:lstStyle/>
                    <a:p>
                      <a:pPr algn="ctr"/>
                      <a:r>
                        <a:rPr lang="en-US" sz="1000" dirty="0"/>
                        <a:t>0.56</a:t>
                      </a:r>
                    </a:p>
                  </a:txBody>
                  <a:tcPr/>
                </a:tc>
                <a:tc>
                  <a:txBody>
                    <a:bodyPr/>
                    <a:lstStyle/>
                    <a:p>
                      <a:pPr algn="ctr"/>
                      <a:r>
                        <a:rPr lang="en-US" sz="1000" dirty="0"/>
                        <a:t>5</a:t>
                      </a:r>
                    </a:p>
                  </a:txBody>
                  <a:tcPr/>
                </a:tc>
                <a:extLst>
                  <a:ext uri="{0D108BD9-81ED-4DB2-BD59-A6C34878D82A}">
                    <a16:rowId xmlns:a16="http://schemas.microsoft.com/office/drawing/2014/main" val="4101810592"/>
                  </a:ext>
                </a:extLst>
              </a:tr>
              <a:tr h="270455">
                <a:tc>
                  <a:txBody>
                    <a:bodyPr/>
                    <a:lstStyle/>
                    <a:p>
                      <a:pPr algn="ctr"/>
                      <a:r>
                        <a:rPr lang="en-US" sz="1000" b="0" kern="1200" dirty="0">
                          <a:solidFill>
                            <a:schemeClr val="bg1"/>
                          </a:solidFill>
                          <a:effectLst/>
                          <a:latin typeface="+mn-lt"/>
                          <a:ea typeface="+mn-ea"/>
                          <a:cs typeface="+mn-cs"/>
                        </a:rPr>
                        <a:t>weighted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0.60</a:t>
                      </a:r>
                    </a:p>
                  </a:txBody>
                  <a:tcPr/>
                </a:tc>
                <a:tc>
                  <a:txBody>
                    <a:bodyPr/>
                    <a:lstStyle/>
                    <a:p>
                      <a:pPr algn="ctr"/>
                      <a:r>
                        <a:rPr lang="en-US" sz="1000" dirty="0"/>
                        <a:t>0.60</a:t>
                      </a:r>
                    </a:p>
                  </a:txBody>
                  <a:tcPr/>
                </a:tc>
                <a:tc>
                  <a:txBody>
                    <a:bodyPr/>
                    <a:lstStyle/>
                    <a:p>
                      <a:pPr algn="ctr"/>
                      <a:r>
                        <a:rPr lang="en-US" sz="1000" dirty="0"/>
                        <a:t>0.60</a:t>
                      </a:r>
                    </a:p>
                  </a:txBody>
                  <a:tcPr/>
                </a:tc>
                <a:tc>
                  <a:txBody>
                    <a:bodyPr/>
                    <a:lstStyle/>
                    <a:p>
                      <a:pPr algn="ctr"/>
                      <a:r>
                        <a:rPr lang="en-US" sz="1000" dirty="0"/>
                        <a:t>5</a:t>
                      </a:r>
                    </a:p>
                  </a:txBody>
                  <a:tcPr/>
                </a:tc>
                <a:extLst>
                  <a:ext uri="{0D108BD9-81ED-4DB2-BD59-A6C34878D82A}">
                    <a16:rowId xmlns:a16="http://schemas.microsoft.com/office/drawing/2014/main" val="1335081710"/>
                  </a:ext>
                </a:extLst>
              </a:tr>
            </a:tbl>
          </a:graphicData>
        </a:graphic>
      </p:graphicFrame>
      <p:sp>
        <p:nvSpPr>
          <p:cNvPr id="11" name="عنصر نائب للمحتوى 2"/>
          <p:cNvSpPr>
            <a:spLocks noGrp="1"/>
          </p:cNvSpPr>
          <p:nvPr>
            <p:ph idx="1"/>
          </p:nvPr>
        </p:nvSpPr>
        <p:spPr>
          <a:xfrm>
            <a:off x="287020" y="2329473"/>
            <a:ext cx="6327670" cy="334118"/>
          </a:xfrm>
        </p:spPr>
        <p:txBody>
          <a:bodyPr>
            <a:noAutofit/>
          </a:bodyPr>
          <a:lstStyle/>
          <a:p>
            <a:pPr marL="0" indent="0" algn="l" rtl="0">
              <a:buNone/>
            </a:pPr>
            <a:r>
              <a:rPr lang="en-US" sz="1600" b="1" dirty="0">
                <a:solidFill>
                  <a:srgbClr val="03757B"/>
                </a:solidFill>
              </a:rPr>
              <a:t>Logistic Regression Accuracy: 0.6000</a:t>
            </a:r>
            <a:endParaRPr lang="en-US" sz="1600" dirty="0">
              <a:solidFill>
                <a:srgbClr val="03757B"/>
              </a:solidFill>
            </a:endParaRPr>
          </a:p>
        </p:txBody>
      </p:sp>
      <p:graphicFrame>
        <p:nvGraphicFramePr>
          <p:cNvPr id="12" name="Table 11"/>
          <p:cNvGraphicFramePr>
            <a:graphicFrameLocks noGrp="1"/>
          </p:cNvGraphicFramePr>
          <p:nvPr>
            <p:extLst>
              <p:ext uri="{D42A27DB-BD31-4B8C-83A1-F6EECF244321}">
                <p14:modId xmlns:p14="http://schemas.microsoft.com/office/powerpoint/2010/main" val="2493762964"/>
              </p:ext>
            </p:extLst>
          </p:nvPr>
        </p:nvGraphicFramePr>
        <p:xfrm>
          <a:off x="347981" y="4877599"/>
          <a:ext cx="5623560" cy="1825571"/>
        </p:xfrm>
        <a:graphic>
          <a:graphicData uri="http://schemas.openxmlformats.org/drawingml/2006/table">
            <a:tbl>
              <a:tblPr firstRow="1" bandRow="1">
                <a:tableStyleId>{5C22544A-7EE6-4342-B048-85BDC9FD1C3A}</a:tableStyleId>
              </a:tblPr>
              <a:tblGrid>
                <a:gridCol w="1124712">
                  <a:extLst>
                    <a:ext uri="{9D8B030D-6E8A-4147-A177-3AD203B41FA5}">
                      <a16:colId xmlns:a16="http://schemas.microsoft.com/office/drawing/2014/main" val="2664540924"/>
                    </a:ext>
                  </a:extLst>
                </a:gridCol>
                <a:gridCol w="1124712">
                  <a:extLst>
                    <a:ext uri="{9D8B030D-6E8A-4147-A177-3AD203B41FA5}">
                      <a16:colId xmlns:a16="http://schemas.microsoft.com/office/drawing/2014/main" val="1240740567"/>
                    </a:ext>
                  </a:extLst>
                </a:gridCol>
                <a:gridCol w="1124712">
                  <a:extLst>
                    <a:ext uri="{9D8B030D-6E8A-4147-A177-3AD203B41FA5}">
                      <a16:colId xmlns:a16="http://schemas.microsoft.com/office/drawing/2014/main" val="4161084851"/>
                    </a:ext>
                  </a:extLst>
                </a:gridCol>
                <a:gridCol w="1124712">
                  <a:extLst>
                    <a:ext uri="{9D8B030D-6E8A-4147-A177-3AD203B41FA5}">
                      <a16:colId xmlns:a16="http://schemas.microsoft.com/office/drawing/2014/main" val="4143887297"/>
                    </a:ext>
                  </a:extLst>
                </a:gridCol>
                <a:gridCol w="1124712">
                  <a:extLst>
                    <a:ext uri="{9D8B030D-6E8A-4147-A177-3AD203B41FA5}">
                      <a16:colId xmlns:a16="http://schemas.microsoft.com/office/drawing/2014/main" val="3804747178"/>
                    </a:ext>
                  </a:extLst>
                </a:gridCol>
              </a:tblGrid>
              <a:tr h="247917">
                <a:tc>
                  <a:txBody>
                    <a:bodyPr/>
                    <a:lstStyle/>
                    <a:p>
                      <a:pPr algn="ctr" rtl="0"/>
                      <a:endParaRPr lang="en-US" sz="1000" dirty="0"/>
                    </a:p>
                  </a:txBody>
                  <a:tcPr/>
                </a:tc>
                <a:tc>
                  <a:txBody>
                    <a:bodyPr/>
                    <a:lstStyle/>
                    <a:p>
                      <a:pPr algn="ctr" rtl="0"/>
                      <a:r>
                        <a:rPr lang="en-US" sz="1000" dirty="0">
                          <a:solidFill>
                            <a:schemeClr val="bg1"/>
                          </a:solidFill>
                        </a:rPr>
                        <a:t>Precision</a:t>
                      </a:r>
                      <a:endParaRPr lang="en-US" sz="1000" dirty="0"/>
                    </a:p>
                  </a:txBody>
                  <a:tcPr/>
                </a:tc>
                <a:tc>
                  <a:txBody>
                    <a:bodyPr/>
                    <a:lstStyle/>
                    <a:p>
                      <a:pPr algn="ctr" rtl="0"/>
                      <a:r>
                        <a:rPr lang="en-US" sz="1000" dirty="0"/>
                        <a:t>Recall</a:t>
                      </a:r>
                    </a:p>
                  </a:txBody>
                  <a:tcPr/>
                </a:tc>
                <a:tc>
                  <a:txBody>
                    <a:bodyPr/>
                    <a:lstStyle/>
                    <a:p>
                      <a:pPr algn="ctr" rtl="0"/>
                      <a:r>
                        <a:rPr lang="en-US" sz="1000" dirty="0"/>
                        <a:t>f1-score</a:t>
                      </a:r>
                    </a:p>
                  </a:txBody>
                  <a:tcPr/>
                </a:tc>
                <a:tc>
                  <a:txBody>
                    <a:bodyPr/>
                    <a:lstStyle/>
                    <a:p>
                      <a:pPr algn="ctr" rtl="0"/>
                      <a:r>
                        <a:rPr lang="en-US" sz="1000" b="1" kern="1200" dirty="0">
                          <a:solidFill>
                            <a:schemeClr val="lt1"/>
                          </a:solidFill>
                          <a:effectLst/>
                          <a:latin typeface="+mn-lt"/>
                          <a:ea typeface="+mn-ea"/>
                          <a:cs typeface="+mn-cs"/>
                        </a:rPr>
                        <a:t>Support</a:t>
                      </a:r>
                      <a:endParaRPr lang="en-US" sz="1000" dirty="0"/>
                    </a:p>
                  </a:txBody>
                  <a:tcPr/>
                </a:tc>
                <a:extLst>
                  <a:ext uri="{0D108BD9-81ED-4DB2-BD59-A6C34878D82A}">
                    <a16:rowId xmlns:a16="http://schemas.microsoft.com/office/drawing/2014/main" val="1627037087"/>
                  </a:ext>
                </a:extLst>
              </a:tr>
              <a:tr h="247917">
                <a:tc>
                  <a:txBody>
                    <a:bodyPr/>
                    <a:lstStyle/>
                    <a:p>
                      <a:pPr algn="ctr" rtl="0"/>
                      <a:r>
                        <a:rPr lang="en-US" sz="1000" dirty="0"/>
                        <a:t>0</a:t>
                      </a:r>
                    </a:p>
                  </a:txBody>
                  <a:tcPr/>
                </a:tc>
                <a:tc>
                  <a:txBody>
                    <a:bodyPr/>
                    <a:lstStyle/>
                    <a:p>
                      <a:pPr algn="ctr" rtl="0"/>
                      <a:r>
                        <a:rPr lang="en-US" sz="1000" dirty="0"/>
                        <a:t>1.00</a:t>
                      </a:r>
                    </a:p>
                  </a:txBody>
                  <a:tcPr/>
                </a:tc>
                <a:tc>
                  <a:txBody>
                    <a:bodyPr/>
                    <a:lstStyle/>
                    <a:p>
                      <a:pPr algn="ctr" rtl="0"/>
                      <a:r>
                        <a:rPr lang="en-US" sz="1000" dirty="0"/>
                        <a:t>1.00</a:t>
                      </a:r>
                    </a:p>
                  </a:txBody>
                  <a:tcPr/>
                </a:tc>
                <a:tc>
                  <a:txBody>
                    <a:bodyPr/>
                    <a:lstStyle/>
                    <a:p>
                      <a:pPr algn="ctr" rtl="0"/>
                      <a:r>
                        <a:rPr lang="en-US" sz="1000" dirty="0"/>
                        <a:t>1.00</a:t>
                      </a:r>
                    </a:p>
                  </a:txBody>
                  <a:tcPr/>
                </a:tc>
                <a:tc>
                  <a:txBody>
                    <a:bodyPr/>
                    <a:lstStyle/>
                    <a:p>
                      <a:pPr algn="ctr" rtl="0"/>
                      <a:r>
                        <a:rPr lang="en-US" sz="1000" dirty="0"/>
                        <a:t>1</a:t>
                      </a:r>
                    </a:p>
                  </a:txBody>
                  <a:tcPr/>
                </a:tc>
                <a:extLst>
                  <a:ext uri="{0D108BD9-81ED-4DB2-BD59-A6C34878D82A}">
                    <a16:rowId xmlns:a16="http://schemas.microsoft.com/office/drawing/2014/main" val="3373951289"/>
                  </a:ext>
                </a:extLst>
              </a:tr>
              <a:tr h="247917">
                <a:tc>
                  <a:txBody>
                    <a:bodyPr/>
                    <a:lstStyle/>
                    <a:p>
                      <a:pPr algn="ctr" rtl="0"/>
                      <a:r>
                        <a:rPr lang="en-US" sz="1000" dirty="0"/>
                        <a:t>50</a:t>
                      </a:r>
                    </a:p>
                  </a:txBody>
                  <a:tcPr/>
                </a:tc>
                <a:tc>
                  <a:txBody>
                    <a:bodyPr/>
                    <a:lstStyle/>
                    <a:p>
                      <a:pPr algn="ctr" rtl="0"/>
                      <a:r>
                        <a:rPr lang="en-US" sz="1000" dirty="0"/>
                        <a:t>0.50</a:t>
                      </a:r>
                    </a:p>
                  </a:txBody>
                  <a:tcPr/>
                </a:tc>
                <a:tc>
                  <a:txBody>
                    <a:bodyPr/>
                    <a:lstStyle/>
                    <a:p>
                      <a:pPr algn="ctr" rtl="0"/>
                      <a:r>
                        <a:rPr lang="en-US" sz="1000" dirty="0"/>
                        <a:t>1.00</a:t>
                      </a:r>
                    </a:p>
                  </a:txBody>
                  <a:tcPr/>
                </a:tc>
                <a:tc>
                  <a:txBody>
                    <a:bodyPr/>
                    <a:lstStyle/>
                    <a:p>
                      <a:pPr algn="ctr" rtl="0"/>
                      <a:r>
                        <a:rPr lang="en-US" sz="1000" dirty="0"/>
                        <a:t>0.67</a:t>
                      </a:r>
                    </a:p>
                  </a:txBody>
                  <a:tcPr/>
                </a:tc>
                <a:tc>
                  <a:txBody>
                    <a:bodyPr/>
                    <a:lstStyle/>
                    <a:p>
                      <a:pPr algn="ctr" rtl="0"/>
                      <a:r>
                        <a:rPr lang="en-US" sz="1000" dirty="0"/>
                        <a:t>1</a:t>
                      </a:r>
                    </a:p>
                  </a:txBody>
                  <a:tcPr/>
                </a:tc>
                <a:extLst>
                  <a:ext uri="{0D108BD9-81ED-4DB2-BD59-A6C34878D82A}">
                    <a16:rowId xmlns:a16="http://schemas.microsoft.com/office/drawing/2014/main" val="2259498794"/>
                  </a:ext>
                </a:extLst>
              </a:tr>
              <a:tr h="270455">
                <a:tc>
                  <a:txBody>
                    <a:bodyPr/>
                    <a:lstStyle/>
                    <a:p>
                      <a:pPr algn="ctr" rtl="0"/>
                      <a:r>
                        <a:rPr lang="en-US" sz="1000" kern="1200" dirty="0">
                          <a:solidFill>
                            <a:schemeClr val="dk1"/>
                          </a:solidFill>
                          <a:effectLst/>
                          <a:latin typeface="+mn-lt"/>
                          <a:ea typeface="+mn-ea"/>
                          <a:cs typeface="+mn-cs"/>
                        </a:rPr>
                        <a:t>75</a:t>
                      </a:r>
                      <a:endParaRPr lang="en-US" sz="1000" dirty="0"/>
                    </a:p>
                  </a:txBody>
                  <a:tcPr/>
                </a:tc>
                <a:tc>
                  <a:txBody>
                    <a:bodyPr/>
                    <a:lstStyle/>
                    <a:p>
                      <a:pPr algn="ctr" rtl="0"/>
                      <a:r>
                        <a:rPr lang="en-US" sz="1000" dirty="0"/>
                        <a:t>1.00</a:t>
                      </a:r>
                    </a:p>
                  </a:txBody>
                  <a:tcPr/>
                </a:tc>
                <a:tc>
                  <a:txBody>
                    <a:bodyPr/>
                    <a:lstStyle/>
                    <a:p>
                      <a:pPr algn="ctr" rtl="0"/>
                      <a:r>
                        <a:rPr lang="en-US" sz="1000" dirty="0"/>
                        <a:t>0.67</a:t>
                      </a:r>
                    </a:p>
                  </a:txBody>
                  <a:tcPr/>
                </a:tc>
                <a:tc>
                  <a:txBody>
                    <a:bodyPr/>
                    <a:lstStyle/>
                    <a:p>
                      <a:pPr algn="ctr" rtl="0"/>
                      <a:r>
                        <a:rPr lang="en-US" sz="1000" dirty="0"/>
                        <a:t>0.80</a:t>
                      </a:r>
                    </a:p>
                  </a:txBody>
                  <a:tcPr/>
                </a:tc>
                <a:tc>
                  <a:txBody>
                    <a:bodyPr/>
                    <a:lstStyle/>
                    <a:p>
                      <a:pPr algn="ctr" rtl="0"/>
                      <a:r>
                        <a:rPr lang="en-US" sz="1000" dirty="0"/>
                        <a:t>3</a:t>
                      </a:r>
                    </a:p>
                  </a:txBody>
                  <a:tcPr/>
                </a:tc>
                <a:extLst>
                  <a:ext uri="{0D108BD9-81ED-4DB2-BD59-A6C34878D82A}">
                    <a16:rowId xmlns:a16="http://schemas.microsoft.com/office/drawing/2014/main" val="2626776581"/>
                  </a:ext>
                </a:extLst>
              </a:tr>
              <a:tr h="270455">
                <a:tc>
                  <a:txBody>
                    <a:bodyPr/>
                    <a:lstStyle/>
                    <a:p>
                      <a:pPr algn="ctr" rtl="0"/>
                      <a:r>
                        <a:rPr lang="en-US" sz="1000" kern="1200" dirty="0">
                          <a:solidFill>
                            <a:schemeClr val="dk1"/>
                          </a:solidFill>
                          <a:effectLst/>
                          <a:latin typeface="+mn-lt"/>
                          <a:ea typeface="+mn-ea"/>
                          <a:cs typeface="+mn-cs"/>
                        </a:rPr>
                        <a:t>accuracy</a:t>
                      </a:r>
                      <a:endParaRPr lang="en-US" sz="1000" dirty="0"/>
                    </a:p>
                  </a:txBody>
                  <a:tcPr/>
                </a:tc>
                <a:tc>
                  <a:txBody>
                    <a:bodyPr/>
                    <a:lstStyle/>
                    <a:p>
                      <a:pPr algn="ctr" rtl="0"/>
                      <a:endParaRPr lang="en-US" sz="1000" dirty="0"/>
                    </a:p>
                  </a:txBody>
                  <a:tcPr/>
                </a:tc>
                <a:tc>
                  <a:txBody>
                    <a:bodyPr/>
                    <a:lstStyle/>
                    <a:p>
                      <a:pPr algn="ctr" rtl="0"/>
                      <a:endParaRPr lang="en-US" sz="1000" dirty="0"/>
                    </a:p>
                  </a:txBody>
                  <a:tcPr/>
                </a:tc>
                <a:tc>
                  <a:txBody>
                    <a:bodyPr/>
                    <a:lstStyle/>
                    <a:p>
                      <a:pPr algn="ctr" rtl="0"/>
                      <a:r>
                        <a:rPr lang="en-US" sz="1000" dirty="0"/>
                        <a:t>0.80</a:t>
                      </a:r>
                    </a:p>
                  </a:txBody>
                  <a:tcPr/>
                </a:tc>
                <a:tc>
                  <a:txBody>
                    <a:bodyPr/>
                    <a:lstStyle/>
                    <a:p>
                      <a:pPr algn="ctr" rtl="0"/>
                      <a:r>
                        <a:rPr lang="en-US" sz="1000" dirty="0"/>
                        <a:t>5</a:t>
                      </a:r>
                    </a:p>
                  </a:txBody>
                  <a:tcPr/>
                </a:tc>
                <a:extLst>
                  <a:ext uri="{0D108BD9-81ED-4DB2-BD59-A6C34878D82A}">
                    <a16:rowId xmlns:a16="http://schemas.microsoft.com/office/drawing/2014/main" val="103036815"/>
                  </a:ext>
                </a:extLst>
              </a:tr>
              <a:tr h="270455">
                <a:tc>
                  <a:txBody>
                    <a:bodyPr/>
                    <a:lstStyle/>
                    <a:p>
                      <a:pPr algn="ctr" rtl="0"/>
                      <a:r>
                        <a:rPr lang="en-US" sz="1000" kern="1200" dirty="0">
                          <a:solidFill>
                            <a:schemeClr val="dk1"/>
                          </a:solidFill>
                          <a:effectLst/>
                          <a:latin typeface="+mn-lt"/>
                          <a:ea typeface="+mn-ea"/>
                          <a:cs typeface="+mn-cs"/>
                        </a:rPr>
                        <a:t>macro </a:t>
                      </a:r>
                      <a:r>
                        <a:rPr lang="en-US" sz="1000" kern="1200" dirty="0" err="1">
                          <a:solidFill>
                            <a:schemeClr val="dk1"/>
                          </a:solidFill>
                          <a:effectLst/>
                          <a:latin typeface="+mn-lt"/>
                          <a:ea typeface="+mn-ea"/>
                          <a:cs typeface="+mn-cs"/>
                        </a:rPr>
                        <a:t>avg</a:t>
                      </a:r>
                      <a:endParaRPr lang="en-US" sz="1000" dirty="0"/>
                    </a:p>
                  </a:txBody>
                  <a:tcPr/>
                </a:tc>
                <a:tc>
                  <a:txBody>
                    <a:bodyPr/>
                    <a:lstStyle/>
                    <a:p>
                      <a:pPr algn="ctr" rtl="0"/>
                      <a:r>
                        <a:rPr lang="en-US" sz="1000" dirty="0"/>
                        <a:t>0.83</a:t>
                      </a:r>
                    </a:p>
                  </a:txBody>
                  <a:tcPr/>
                </a:tc>
                <a:tc>
                  <a:txBody>
                    <a:bodyPr/>
                    <a:lstStyle/>
                    <a:p>
                      <a:pPr algn="ctr" rtl="0"/>
                      <a:r>
                        <a:rPr lang="en-US" sz="1000" dirty="0"/>
                        <a:t>0.89</a:t>
                      </a:r>
                    </a:p>
                  </a:txBody>
                  <a:tcPr/>
                </a:tc>
                <a:tc>
                  <a:txBody>
                    <a:bodyPr/>
                    <a:lstStyle/>
                    <a:p>
                      <a:pPr algn="ctr" rtl="0"/>
                      <a:r>
                        <a:rPr lang="en-US" sz="1000" dirty="0"/>
                        <a:t>0.82</a:t>
                      </a:r>
                    </a:p>
                  </a:txBody>
                  <a:tcPr/>
                </a:tc>
                <a:tc>
                  <a:txBody>
                    <a:bodyPr/>
                    <a:lstStyle/>
                    <a:p>
                      <a:pPr algn="ctr" rtl="0"/>
                      <a:r>
                        <a:rPr lang="en-US" sz="1000" dirty="0"/>
                        <a:t>5</a:t>
                      </a:r>
                    </a:p>
                  </a:txBody>
                  <a:tcPr/>
                </a:tc>
                <a:extLst>
                  <a:ext uri="{0D108BD9-81ED-4DB2-BD59-A6C34878D82A}">
                    <a16:rowId xmlns:a16="http://schemas.microsoft.com/office/drawing/2014/main" val="4101810592"/>
                  </a:ext>
                </a:extLst>
              </a:tr>
              <a:tr h="270455">
                <a:tc>
                  <a:txBody>
                    <a:bodyPr/>
                    <a:lstStyle/>
                    <a:p>
                      <a:pPr algn="ctr" rtl="0"/>
                      <a:r>
                        <a:rPr lang="en-US" sz="1000" kern="1200" dirty="0">
                          <a:solidFill>
                            <a:schemeClr val="dk1"/>
                          </a:solidFill>
                          <a:effectLst/>
                          <a:latin typeface="+mn-lt"/>
                          <a:ea typeface="+mn-ea"/>
                          <a:cs typeface="+mn-cs"/>
                        </a:rPr>
                        <a:t>weighted </a:t>
                      </a:r>
                      <a:r>
                        <a:rPr lang="en-US" sz="1000" kern="1200" dirty="0" err="1">
                          <a:solidFill>
                            <a:schemeClr val="dk1"/>
                          </a:solidFill>
                          <a:effectLst/>
                          <a:latin typeface="+mn-lt"/>
                          <a:ea typeface="+mn-ea"/>
                          <a:cs typeface="+mn-cs"/>
                        </a:rPr>
                        <a:t>avg</a:t>
                      </a:r>
                      <a:endParaRPr lang="en-US" sz="1000" dirty="0"/>
                    </a:p>
                  </a:txBody>
                  <a:tcPr/>
                </a:tc>
                <a:tc>
                  <a:txBody>
                    <a:bodyPr/>
                    <a:lstStyle/>
                    <a:p>
                      <a:pPr algn="ctr" rtl="0"/>
                      <a:r>
                        <a:rPr lang="en-US" sz="1000" dirty="0"/>
                        <a:t>0.90</a:t>
                      </a:r>
                    </a:p>
                  </a:txBody>
                  <a:tcPr/>
                </a:tc>
                <a:tc>
                  <a:txBody>
                    <a:bodyPr/>
                    <a:lstStyle/>
                    <a:p>
                      <a:pPr algn="ctr" rtl="0"/>
                      <a:r>
                        <a:rPr lang="en-US" sz="1000" dirty="0"/>
                        <a:t>0.80</a:t>
                      </a:r>
                    </a:p>
                  </a:txBody>
                  <a:tcPr/>
                </a:tc>
                <a:tc>
                  <a:txBody>
                    <a:bodyPr/>
                    <a:lstStyle/>
                    <a:p>
                      <a:pPr algn="ctr" rtl="0"/>
                      <a:r>
                        <a:rPr lang="en-US" sz="1000" dirty="0"/>
                        <a:t>0.81</a:t>
                      </a:r>
                    </a:p>
                  </a:txBody>
                  <a:tcPr/>
                </a:tc>
                <a:tc>
                  <a:txBody>
                    <a:bodyPr/>
                    <a:lstStyle/>
                    <a:p>
                      <a:pPr algn="ctr" rtl="0"/>
                      <a:r>
                        <a:rPr lang="en-US" sz="1000" dirty="0"/>
                        <a:t>5</a:t>
                      </a:r>
                    </a:p>
                  </a:txBody>
                  <a:tcPr/>
                </a:tc>
                <a:extLst>
                  <a:ext uri="{0D108BD9-81ED-4DB2-BD59-A6C34878D82A}">
                    <a16:rowId xmlns:a16="http://schemas.microsoft.com/office/drawing/2014/main" val="1834061568"/>
                  </a:ext>
                </a:extLst>
              </a:tr>
            </a:tbl>
          </a:graphicData>
        </a:graphic>
      </p:graphicFrame>
      <p:sp>
        <p:nvSpPr>
          <p:cNvPr id="13" name="عنصر نائب للمحتوى 2"/>
          <p:cNvSpPr txBox="1">
            <a:spLocks/>
          </p:cNvSpPr>
          <p:nvPr/>
        </p:nvSpPr>
        <p:spPr>
          <a:xfrm>
            <a:off x="287020" y="4543481"/>
            <a:ext cx="6327670" cy="334118"/>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3757B"/>
                </a:solidFill>
              </a:rPr>
              <a:t>Decision Tree Accuracy: 0.8000</a:t>
            </a:r>
            <a:endParaRPr lang="en-US" sz="1600" dirty="0">
              <a:solidFill>
                <a:srgbClr val="03757B"/>
              </a:solidFill>
            </a:endParaRPr>
          </a:p>
        </p:txBody>
      </p:sp>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4293318344"/>
              </p:ext>
            </p:extLst>
          </p:nvPr>
        </p:nvGraphicFramePr>
        <p:xfrm>
          <a:off x="6181515" y="2663591"/>
          <a:ext cx="5623560" cy="1825571"/>
        </p:xfrm>
        <a:graphic>
          <a:graphicData uri="http://schemas.openxmlformats.org/drawingml/2006/table">
            <a:tbl>
              <a:tblPr firstRow="1" firstCol="1" bandRow="1">
                <a:tableStyleId>{5C22544A-7EE6-4342-B048-85BDC9FD1C3A}</a:tableStyleId>
              </a:tblPr>
              <a:tblGrid>
                <a:gridCol w="1124712">
                  <a:extLst>
                    <a:ext uri="{9D8B030D-6E8A-4147-A177-3AD203B41FA5}">
                      <a16:colId xmlns:a16="http://schemas.microsoft.com/office/drawing/2014/main" val="2664540924"/>
                    </a:ext>
                  </a:extLst>
                </a:gridCol>
                <a:gridCol w="1124712">
                  <a:extLst>
                    <a:ext uri="{9D8B030D-6E8A-4147-A177-3AD203B41FA5}">
                      <a16:colId xmlns:a16="http://schemas.microsoft.com/office/drawing/2014/main" val="1240740567"/>
                    </a:ext>
                  </a:extLst>
                </a:gridCol>
                <a:gridCol w="1124712">
                  <a:extLst>
                    <a:ext uri="{9D8B030D-6E8A-4147-A177-3AD203B41FA5}">
                      <a16:colId xmlns:a16="http://schemas.microsoft.com/office/drawing/2014/main" val="4161084851"/>
                    </a:ext>
                  </a:extLst>
                </a:gridCol>
                <a:gridCol w="1124712">
                  <a:extLst>
                    <a:ext uri="{9D8B030D-6E8A-4147-A177-3AD203B41FA5}">
                      <a16:colId xmlns:a16="http://schemas.microsoft.com/office/drawing/2014/main" val="4143887297"/>
                    </a:ext>
                  </a:extLst>
                </a:gridCol>
                <a:gridCol w="1124712">
                  <a:extLst>
                    <a:ext uri="{9D8B030D-6E8A-4147-A177-3AD203B41FA5}">
                      <a16:colId xmlns:a16="http://schemas.microsoft.com/office/drawing/2014/main" val="3804747178"/>
                    </a:ext>
                  </a:extLst>
                </a:gridCol>
              </a:tblGrid>
              <a:tr h="247917">
                <a:tc>
                  <a:txBody>
                    <a:bodyPr/>
                    <a:lstStyle/>
                    <a:p>
                      <a:pPr algn="ctr"/>
                      <a:endParaRPr lang="en-US" sz="1000" dirty="0"/>
                    </a:p>
                  </a:txBody>
                  <a:tcPr/>
                </a:tc>
                <a:tc>
                  <a:txBody>
                    <a:bodyPr/>
                    <a:lstStyle/>
                    <a:p>
                      <a:pPr algn="ctr"/>
                      <a:r>
                        <a:rPr lang="en-US" sz="1000" dirty="0">
                          <a:solidFill>
                            <a:schemeClr val="bg1"/>
                          </a:solidFill>
                        </a:rPr>
                        <a:t>Precision</a:t>
                      </a:r>
                      <a:endParaRPr lang="en-US" sz="1000" dirty="0"/>
                    </a:p>
                  </a:txBody>
                  <a:tcPr/>
                </a:tc>
                <a:tc>
                  <a:txBody>
                    <a:bodyPr/>
                    <a:lstStyle/>
                    <a:p>
                      <a:pPr algn="ctr"/>
                      <a:r>
                        <a:rPr lang="en-US" sz="1000" dirty="0"/>
                        <a:t>Recall</a:t>
                      </a:r>
                    </a:p>
                  </a:txBody>
                  <a:tcPr/>
                </a:tc>
                <a:tc>
                  <a:txBody>
                    <a:bodyPr/>
                    <a:lstStyle/>
                    <a:p>
                      <a:pPr algn="ctr"/>
                      <a:r>
                        <a:rPr lang="en-US" sz="1000" dirty="0"/>
                        <a:t>f1-score</a:t>
                      </a:r>
                    </a:p>
                  </a:txBody>
                  <a:tcPr/>
                </a:tc>
                <a:tc>
                  <a:txBody>
                    <a:bodyPr/>
                    <a:lstStyle/>
                    <a:p>
                      <a:pPr algn="ctr"/>
                      <a:r>
                        <a:rPr lang="en-US" sz="1000" b="1" kern="1200" dirty="0">
                          <a:solidFill>
                            <a:schemeClr val="lt1"/>
                          </a:solidFill>
                          <a:effectLst/>
                          <a:latin typeface="+mn-lt"/>
                          <a:ea typeface="+mn-ea"/>
                          <a:cs typeface="+mn-cs"/>
                        </a:rPr>
                        <a:t>Support</a:t>
                      </a:r>
                      <a:endParaRPr lang="en-US" sz="1000" dirty="0"/>
                    </a:p>
                  </a:txBody>
                  <a:tcPr/>
                </a:tc>
                <a:extLst>
                  <a:ext uri="{0D108BD9-81ED-4DB2-BD59-A6C34878D82A}">
                    <a16:rowId xmlns:a16="http://schemas.microsoft.com/office/drawing/2014/main" val="1627037087"/>
                  </a:ext>
                </a:extLst>
              </a:tr>
              <a:tr h="247917">
                <a:tc>
                  <a:txBody>
                    <a:bodyPr/>
                    <a:lstStyle/>
                    <a:p>
                      <a:pPr algn="ctr"/>
                      <a:r>
                        <a:rPr lang="en-US" sz="1000" dirty="0"/>
                        <a:t>0</a:t>
                      </a:r>
                    </a:p>
                  </a:txBody>
                  <a:tcPr/>
                </a:tc>
                <a:tc>
                  <a:txBody>
                    <a:bodyPr/>
                    <a:lstStyle/>
                    <a:p>
                      <a:pPr algn="ctr"/>
                      <a:r>
                        <a:rPr lang="en-US" sz="1000" dirty="0"/>
                        <a:t>1.00</a:t>
                      </a:r>
                    </a:p>
                  </a:txBody>
                  <a:tcPr/>
                </a:tc>
                <a:tc>
                  <a:txBody>
                    <a:bodyPr/>
                    <a:lstStyle/>
                    <a:p>
                      <a:pPr algn="ctr"/>
                      <a:r>
                        <a:rPr lang="en-US" sz="1000" dirty="0"/>
                        <a:t>1.00</a:t>
                      </a:r>
                    </a:p>
                  </a:txBody>
                  <a:tcPr/>
                </a:tc>
                <a:tc>
                  <a:txBody>
                    <a:bodyPr/>
                    <a:lstStyle/>
                    <a:p>
                      <a:pPr algn="ctr"/>
                      <a:r>
                        <a:rPr lang="en-US" sz="1000" dirty="0"/>
                        <a:t>1.00</a:t>
                      </a:r>
                    </a:p>
                  </a:txBody>
                  <a:tcPr/>
                </a:tc>
                <a:tc>
                  <a:txBody>
                    <a:bodyPr/>
                    <a:lstStyle/>
                    <a:p>
                      <a:pPr algn="ctr"/>
                      <a:r>
                        <a:rPr lang="en-US" sz="1000" dirty="0"/>
                        <a:t>1</a:t>
                      </a:r>
                    </a:p>
                  </a:txBody>
                  <a:tcPr/>
                </a:tc>
                <a:extLst>
                  <a:ext uri="{0D108BD9-81ED-4DB2-BD59-A6C34878D82A}">
                    <a16:rowId xmlns:a16="http://schemas.microsoft.com/office/drawing/2014/main" val="3373951289"/>
                  </a:ext>
                </a:extLst>
              </a:tr>
              <a:tr h="247917">
                <a:tc>
                  <a:txBody>
                    <a:bodyPr/>
                    <a:lstStyle/>
                    <a:p>
                      <a:pPr algn="ctr"/>
                      <a:r>
                        <a:rPr lang="en-US" sz="1000" b="0" dirty="0"/>
                        <a:t>50</a:t>
                      </a:r>
                    </a:p>
                  </a:txBody>
                  <a:tcPr/>
                </a:tc>
                <a:tc>
                  <a:txBody>
                    <a:bodyPr/>
                    <a:lstStyle/>
                    <a:p>
                      <a:pPr algn="ctr"/>
                      <a:r>
                        <a:rPr lang="en-US" sz="1000" dirty="0"/>
                        <a:t>0.50</a:t>
                      </a:r>
                    </a:p>
                  </a:txBody>
                  <a:tcPr/>
                </a:tc>
                <a:tc>
                  <a:txBody>
                    <a:bodyPr/>
                    <a:lstStyle/>
                    <a:p>
                      <a:pPr algn="ctr"/>
                      <a:r>
                        <a:rPr lang="en-US" sz="1000" dirty="0"/>
                        <a:t>1.00</a:t>
                      </a:r>
                    </a:p>
                  </a:txBody>
                  <a:tcPr/>
                </a:tc>
                <a:tc>
                  <a:txBody>
                    <a:bodyPr/>
                    <a:lstStyle/>
                    <a:p>
                      <a:pPr algn="ctr"/>
                      <a:r>
                        <a:rPr lang="en-US" sz="1000" dirty="0"/>
                        <a:t>0.67</a:t>
                      </a:r>
                    </a:p>
                  </a:txBody>
                  <a:tcPr/>
                </a:tc>
                <a:tc>
                  <a:txBody>
                    <a:bodyPr/>
                    <a:lstStyle/>
                    <a:p>
                      <a:pPr algn="ctr"/>
                      <a:r>
                        <a:rPr lang="en-US" sz="1000" dirty="0"/>
                        <a:t>1</a:t>
                      </a:r>
                    </a:p>
                  </a:txBody>
                  <a:tcPr/>
                </a:tc>
                <a:extLst>
                  <a:ext uri="{0D108BD9-81ED-4DB2-BD59-A6C34878D82A}">
                    <a16:rowId xmlns:a16="http://schemas.microsoft.com/office/drawing/2014/main" val="2259498794"/>
                  </a:ext>
                </a:extLst>
              </a:tr>
              <a:tr h="270455">
                <a:tc>
                  <a:txBody>
                    <a:bodyPr/>
                    <a:lstStyle/>
                    <a:p>
                      <a:pPr algn="ctr"/>
                      <a:r>
                        <a:rPr lang="en-US" sz="1000" b="0" kern="1200" dirty="0">
                          <a:solidFill>
                            <a:schemeClr val="bg1"/>
                          </a:solidFill>
                          <a:effectLst/>
                          <a:latin typeface="+mn-lt"/>
                          <a:ea typeface="+mn-ea"/>
                          <a:cs typeface="+mn-cs"/>
                        </a:rPr>
                        <a:t>75</a:t>
                      </a:r>
                      <a:endParaRPr lang="en-US" sz="1000" b="0" dirty="0">
                        <a:solidFill>
                          <a:schemeClr val="bg1"/>
                        </a:solidFill>
                      </a:endParaRPr>
                    </a:p>
                  </a:txBody>
                  <a:tcPr/>
                </a:tc>
                <a:tc>
                  <a:txBody>
                    <a:bodyPr/>
                    <a:lstStyle/>
                    <a:p>
                      <a:pPr algn="ctr"/>
                      <a:r>
                        <a:rPr lang="en-US" sz="1000" dirty="0"/>
                        <a:t>1.00</a:t>
                      </a:r>
                    </a:p>
                  </a:txBody>
                  <a:tcPr/>
                </a:tc>
                <a:tc>
                  <a:txBody>
                    <a:bodyPr/>
                    <a:lstStyle/>
                    <a:p>
                      <a:pPr algn="ctr"/>
                      <a:r>
                        <a:rPr lang="en-US" sz="1000" dirty="0"/>
                        <a:t>0.67</a:t>
                      </a:r>
                    </a:p>
                  </a:txBody>
                  <a:tcPr/>
                </a:tc>
                <a:tc>
                  <a:txBody>
                    <a:bodyPr/>
                    <a:lstStyle/>
                    <a:p>
                      <a:pPr algn="ctr"/>
                      <a:r>
                        <a:rPr lang="en-US" sz="1000" dirty="0"/>
                        <a:t>0.80</a:t>
                      </a:r>
                    </a:p>
                  </a:txBody>
                  <a:tcPr/>
                </a:tc>
                <a:tc>
                  <a:txBody>
                    <a:bodyPr/>
                    <a:lstStyle/>
                    <a:p>
                      <a:pPr algn="ctr"/>
                      <a:r>
                        <a:rPr lang="en-US" sz="1000" dirty="0"/>
                        <a:t>3</a:t>
                      </a:r>
                    </a:p>
                  </a:txBody>
                  <a:tcPr/>
                </a:tc>
                <a:extLst>
                  <a:ext uri="{0D108BD9-81ED-4DB2-BD59-A6C34878D82A}">
                    <a16:rowId xmlns:a16="http://schemas.microsoft.com/office/drawing/2014/main" val="2626776581"/>
                  </a:ext>
                </a:extLst>
              </a:tr>
              <a:tr h="270455">
                <a:tc>
                  <a:txBody>
                    <a:bodyPr/>
                    <a:lstStyle/>
                    <a:p>
                      <a:pPr algn="ctr"/>
                      <a:r>
                        <a:rPr lang="en-US" sz="1000" b="0" kern="1200" dirty="0">
                          <a:solidFill>
                            <a:schemeClr val="bg1"/>
                          </a:solidFill>
                          <a:effectLst/>
                          <a:latin typeface="+mn-lt"/>
                          <a:ea typeface="+mn-ea"/>
                          <a:cs typeface="+mn-cs"/>
                        </a:rPr>
                        <a:t>accuracy</a:t>
                      </a:r>
                      <a:endParaRPr lang="en-US" sz="1000" b="0" dirty="0">
                        <a:solidFill>
                          <a:schemeClr val="bg1"/>
                        </a:solidFill>
                      </a:endParaRPr>
                    </a:p>
                  </a:txBody>
                  <a:tcPr/>
                </a:tc>
                <a:tc>
                  <a:txBody>
                    <a:bodyPr/>
                    <a:lstStyle/>
                    <a:p>
                      <a:pPr algn="ctr"/>
                      <a:endParaRPr lang="en-US" sz="1000" dirty="0"/>
                    </a:p>
                  </a:txBody>
                  <a:tcPr/>
                </a:tc>
                <a:tc>
                  <a:txBody>
                    <a:bodyPr/>
                    <a:lstStyle/>
                    <a:p>
                      <a:pPr algn="ctr"/>
                      <a:endParaRPr lang="en-US" sz="1000" dirty="0"/>
                    </a:p>
                  </a:txBody>
                  <a:tcPr/>
                </a:tc>
                <a:tc>
                  <a:txBody>
                    <a:bodyPr/>
                    <a:lstStyle/>
                    <a:p>
                      <a:pPr algn="ctr"/>
                      <a:r>
                        <a:rPr lang="en-US" sz="1000" dirty="0"/>
                        <a:t>0.80</a:t>
                      </a:r>
                    </a:p>
                  </a:txBody>
                  <a:tcPr/>
                </a:tc>
                <a:tc>
                  <a:txBody>
                    <a:bodyPr/>
                    <a:lstStyle/>
                    <a:p>
                      <a:pPr algn="ctr"/>
                      <a:r>
                        <a:rPr lang="en-US" sz="1000" dirty="0"/>
                        <a:t>5</a:t>
                      </a:r>
                    </a:p>
                  </a:txBody>
                  <a:tcPr/>
                </a:tc>
                <a:extLst>
                  <a:ext uri="{0D108BD9-81ED-4DB2-BD59-A6C34878D82A}">
                    <a16:rowId xmlns:a16="http://schemas.microsoft.com/office/drawing/2014/main" val="103036815"/>
                  </a:ext>
                </a:extLst>
              </a:tr>
              <a:tr h="270455">
                <a:tc>
                  <a:txBody>
                    <a:bodyPr/>
                    <a:lstStyle/>
                    <a:p>
                      <a:pPr algn="ctr"/>
                      <a:r>
                        <a:rPr lang="en-US" sz="1000" b="0" kern="1200" dirty="0">
                          <a:solidFill>
                            <a:schemeClr val="bg1"/>
                          </a:solidFill>
                          <a:effectLst/>
                          <a:latin typeface="+mn-lt"/>
                          <a:ea typeface="+mn-ea"/>
                          <a:cs typeface="+mn-cs"/>
                        </a:rPr>
                        <a:t>macro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0.83</a:t>
                      </a:r>
                    </a:p>
                  </a:txBody>
                  <a:tcPr/>
                </a:tc>
                <a:tc>
                  <a:txBody>
                    <a:bodyPr/>
                    <a:lstStyle/>
                    <a:p>
                      <a:pPr algn="ctr"/>
                      <a:r>
                        <a:rPr lang="en-US" sz="1000" dirty="0"/>
                        <a:t>0.89</a:t>
                      </a:r>
                    </a:p>
                  </a:txBody>
                  <a:tcPr/>
                </a:tc>
                <a:tc>
                  <a:txBody>
                    <a:bodyPr/>
                    <a:lstStyle/>
                    <a:p>
                      <a:pPr algn="ctr"/>
                      <a:r>
                        <a:rPr lang="en-US" sz="1000" dirty="0"/>
                        <a:t>0.82</a:t>
                      </a:r>
                    </a:p>
                  </a:txBody>
                  <a:tcPr/>
                </a:tc>
                <a:tc>
                  <a:txBody>
                    <a:bodyPr/>
                    <a:lstStyle/>
                    <a:p>
                      <a:pPr algn="ctr"/>
                      <a:r>
                        <a:rPr lang="en-US" sz="1000" dirty="0"/>
                        <a:t>5</a:t>
                      </a:r>
                    </a:p>
                  </a:txBody>
                  <a:tcPr/>
                </a:tc>
                <a:extLst>
                  <a:ext uri="{0D108BD9-81ED-4DB2-BD59-A6C34878D82A}">
                    <a16:rowId xmlns:a16="http://schemas.microsoft.com/office/drawing/2014/main" val="4101810592"/>
                  </a:ext>
                </a:extLst>
              </a:tr>
              <a:tr h="270455">
                <a:tc>
                  <a:txBody>
                    <a:bodyPr/>
                    <a:lstStyle/>
                    <a:p>
                      <a:pPr algn="ctr"/>
                      <a:r>
                        <a:rPr lang="en-US" sz="1000" b="0" kern="1200" dirty="0">
                          <a:solidFill>
                            <a:schemeClr val="bg1"/>
                          </a:solidFill>
                          <a:effectLst/>
                          <a:latin typeface="+mn-lt"/>
                          <a:ea typeface="+mn-ea"/>
                          <a:cs typeface="+mn-cs"/>
                        </a:rPr>
                        <a:t>weighted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0.90</a:t>
                      </a:r>
                    </a:p>
                  </a:txBody>
                  <a:tcPr/>
                </a:tc>
                <a:tc>
                  <a:txBody>
                    <a:bodyPr/>
                    <a:lstStyle/>
                    <a:p>
                      <a:pPr algn="ctr"/>
                      <a:r>
                        <a:rPr lang="en-US" sz="1000" dirty="0"/>
                        <a:t>0.80</a:t>
                      </a:r>
                    </a:p>
                  </a:txBody>
                  <a:tcPr/>
                </a:tc>
                <a:tc>
                  <a:txBody>
                    <a:bodyPr/>
                    <a:lstStyle/>
                    <a:p>
                      <a:pPr algn="ctr"/>
                      <a:r>
                        <a:rPr lang="en-US" sz="1000" dirty="0"/>
                        <a:t>0.81</a:t>
                      </a:r>
                    </a:p>
                  </a:txBody>
                  <a:tcPr/>
                </a:tc>
                <a:tc>
                  <a:txBody>
                    <a:bodyPr/>
                    <a:lstStyle/>
                    <a:p>
                      <a:pPr algn="ctr"/>
                      <a:r>
                        <a:rPr lang="en-US" sz="1000" dirty="0"/>
                        <a:t>5</a:t>
                      </a:r>
                    </a:p>
                  </a:txBody>
                  <a:tcPr/>
                </a:tc>
                <a:extLst>
                  <a:ext uri="{0D108BD9-81ED-4DB2-BD59-A6C34878D82A}">
                    <a16:rowId xmlns:a16="http://schemas.microsoft.com/office/drawing/2014/main" val="1335081710"/>
                  </a:ext>
                </a:extLst>
              </a:tr>
            </a:tbl>
          </a:graphicData>
        </a:graphic>
      </p:graphicFrame>
      <p:sp>
        <p:nvSpPr>
          <p:cNvPr id="21" name="عنصر نائب للمحتوى 2"/>
          <p:cNvSpPr txBox="1">
            <a:spLocks/>
          </p:cNvSpPr>
          <p:nvPr/>
        </p:nvSpPr>
        <p:spPr>
          <a:xfrm>
            <a:off x="6120554" y="2329473"/>
            <a:ext cx="6327670" cy="334118"/>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3757B"/>
                </a:solidFill>
              </a:rPr>
              <a:t>Random Forest Accuracy: 0.8000</a:t>
            </a:r>
            <a:endParaRPr lang="en-US" sz="1600" dirty="0">
              <a:solidFill>
                <a:srgbClr val="03757B"/>
              </a:solidFill>
            </a:endParaRPr>
          </a:p>
        </p:txBody>
      </p:sp>
      <p:graphicFrame>
        <p:nvGraphicFramePr>
          <p:cNvPr id="22" name="Table 21"/>
          <p:cNvGraphicFramePr>
            <a:graphicFrameLocks noGrp="1"/>
          </p:cNvGraphicFramePr>
          <p:nvPr>
            <p:extLst>
              <p:ext uri="{D42A27DB-BD31-4B8C-83A1-F6EECF244321}">
                <p14:modId xmlns:p14="http://schemas.microsoft.com/office/powerpoint/2010/main" val="3006926801"/>
              </p:ext>
            </p:extLst>
          </p:nvPr>
        </p:nvGraphicFramePr>
        <p:xfrm>
          <a:off x="6181515" y="4877599"/>
          <a:ext cx="5623560" cy="1825571"/>
        </p:xfrm>
        <a:graphic>
          <a:graphicData uri="http://schemas.openxmlformats.org/drawingml/2006/table">
            <a:tbl>
              <a:tblPr firstRow="1" bandRow="1">
                <a:tableStyleId>{5C22544A-7EE6-4342-B048-85BDC9FD1C3A}</a:tableStyleId>
              </a:tblPr>
              <a:tblGrid>
                <a:gridCol w="1124712">
                  <a:extLst>
                    <a:ext uri="{9D8B030D-6E8A-4147-A177-3AD203B41FA5}">
                      <a16:colId xmlns:a16="http://schemas.microsoft.com/office/drawing/2014/main" val="2664540924"/>
                    </a:ext>
                  </a:extLst>
                </a:gridCol>
                <a:gridCol w="1124712">
                  <a:extLst>
                    <a:ext uri="{9D8B030D-6E8A-4147-A177-3AD203B41FA5}">
                      <a16:colId xmlns:a16="http://schemas.microsoft.com/office/drawing/2014/main" val="1240740567"/>
                    </a:ext>
                  </a:extLst>
                </a:gridCol>
                <a:gridCol w="1124712">
                  <a:extLst>
                    <a:ext uri="{9D8B030D-6E8A-4147-A177-3AD203B41FA5}">
                      <a16:colId xmlns:a16="http://schemas.microsoft.com/office/drawing/2014/main" val="4161084851"/>
                    </a:ext>
                  </a:extLst>
                </a:gridCol>
                <a:gridCol w="1124712">
                  <a:extLst>
                    <a:ext uri="{9D8B030D-6E8A-4147-A177-3AD203B41FA5}">
                      <a16:colId xmlns:a16="http://schemas.microsoft.com/office/drawing/2014/main" val="4143887297"/>
                    </a:ext>
                  </a:extLst>
                </a:gridCol>
                <a:gridCol w="1124712">
                  <a:extLst>
                    <a:ext uri="{9D8B030D-6E8A-4147-A177-3AD203B41FA5}">
                      <a16:colId xmlns:a16="http://schemas.microsoft.com/office/drawing/2014/main" val="3804747178"/>
                    </a:ext>
                  </a:extLst>
                </a:gridCol>
              </a:tblGrid>
              <a:tr h="247917">
                <a:tc>
                  <a:txBody>
                    <a:bodyPr/>
                    <a:lstStyle/>
                    <a:p>
                      <a:pPr algn="ctr" rtl="0"/>
                      <a:endParaRPr lang="en-US" sz="1000" dirty="0"/>
                    </a:p>
                  </a:txBody>
                  <a:tcPr/>
                </a:tc>
                <a:tc>
                  <a:txBody>
                    <a:bodyPr/>
                    <a:lstStyle/>
                    <a:p>
                      <a:pPr algn="ctr" rtl="0"/>
                      <a:r>
                        <a:rPr lang="en-US" sz="1000" dirty="0">
                          <a:solidFill>
                            <a:schemeClr val="bg1"/>
                          </a:solidFill>
                        </a:rPr>
                        <a:t>Precision</a:t>
                      </a:r>
                      <a:endParaRPr lang="en-US" sz="1000" dirty="0"/>
                    </a:p>
                  </a:txBody>
                  <a:tcPr/>
                </a:tc>
                <a:tc>
                  <a:txBody>
                    <a:bodyPr/>
                    <a:lstStyle/>
                    <a:p>
                      <a:pPr algn="ctr" rtl="0"/>
                      <a:r>
                        <a:rPr lang="en-US" sz="1000" dirty="0"/>
                        <a:t>Recall</a:t>
                      </a:r>
                    </a:p>
                  </a:txBody>
                  <a:tcPr/>
                </a:tc>
                <a:tc>
                  <a:txBody>
                    <a:bodyPr/>
                    <a:lstStyle/>
                    <a:p>
                      <a:pPr algn="ctr" rtl="0"/>
                      <a:r>
                        <a:rPr lang="en-US" sz="1000" dirty="0"/>
                        <a:t>f1-score</a:t>
                      </a:r>
                    </a:p>
                  </a:txBody>
                  <a:tcPr/>
                </a:tc>
                <a:tc>
                  <a:txBody>
                    <a:bodyPr/>
                    <a:lstStyle/>
                    <a:p>
                      <a:pPr algn="ctr" rtl="0"/>
                      <a:r>
                        <a:rPr lang="en-US" sz="1000" b="1" kern="1200" dirty="0">
                          <a:solidFill>
                            <a:schemeClr val="lt1"/>
                          </a:solidFill>
                          <a:effectLst/>
                          <a:latin typeface="+mn-lt"/>
                          <a:ea typeface="+mn-ea"/>
                          <a:cs typeface="+mn-cs"/>
                        </a:rPr>
                        <a:t>Support</a:t>
                      </a:r>
                      <a:endParaRPr lang="en-US" sz="1000" dirty="0"/>
                    </a:p>
                  </a:txBody>
                  <a:tcPr/>
                </a:tc>
                <a:extLst>
                  <a:ext uri="{0D108BD9-81ED-4DB2-BD59-A6C34878D82A}">
                    <a16:rowId xmlns:a16="http://schemas.microsoft.com/office/drawing/2014/main" val="1627037087"/>
                  </a:ext>
                </a:extLst>
              </a:tr>
              <a:tr h="247917">
                <a:tc>
                  <a:txBody>
                    <a:bodyPr/>
                    <a:lstStyle/>
                    <a:p>
                      <a:pPr algn="ctr" rtl="0"/>
                      <a:r>
                        <a:rPr lang="en-US" sz="1000" dirty="0"/>
                        <a:t>0</a:t>
                      </a:r>
                    </a:p>
                  </a:txBody>
                  <a:tcPr/>
                </a:tc>
                <a:tc>
                  <a:txBody>
                    <a:bodyPr/>
                    <a:lstStyle/>
                    <a:p>
                      <a:pPr algn="ctr" rtl="0"/>
                      <a:r>
                        <a:rPr lang="en-US" sz="1000" dirty="0"/>
                        <a:t>1.00</a:t>
                      </a:r>
                    </a:p>
                  </a:txBody>
                  <a:tcPr/>
                </a:tc>
                <a:tc>
                  <a:txBody>
                    <a:bodyPr/>
                    <a:lstStyle/>
                    <a:p>
                      <a:pPr algn="ctr" rtl="0"/>
                      <a:r>
                        <a:rPr lang="en-US" sz="1000" dirty="0"/>
                        <a:t>1.00</a:t>
                      </a:r>
                    </a:p>
                  </a:txBody>
                  <a:tcPr/>
                </a:tc>
                <a:tc>
                  <a:txBody>
                    <a:bodyPr/>
                    <a:lstStyle/>
                    <a:p>
                      <a:pPr algn="ctr" rtl="0"/>
                      <a:r>
                        <a:rPr lang="en-US" sz="1000" dirty="0"/>
                        <a:t>1.00</a:t>
                      </a:r>
                    </a:p>
                  </a:txBody>
                  <a:tcPr/>
                </a:tc>
                <a:tc>
                  <a:txBody>
                    <a:bodyPr/>
                    <a:lstStyle/>
                    <a:p>
                      <a:pPr algn="ctr" rtl="0"/>
                      <a:r>
                        <a:rPr lang="en-US" sz="1000" dirty="0"/>
                        <a:t>1</a:t>
                      </a:r>
                    </a:p>
                  </a:txBody>
                  <a:tcPr/>
                </a:tc>
                <a:extLst>
                  <a:ext uri="{0D108BD9-81ED-4DB2-BD59-A6C34878D82A}">
                    <a16:rowId xmlns:a16="http://schemas.microsoft.com/office/drawing/2014/main" val="3373951289"/>
                  </a:ext>
                </a:extLst>
              </a:tr>
              <a:tr h="247917">
                <a:tc>
                  <a:txBody>
                    <a:bodyPr/>
                    <a:lstStyle/>
                    <a:p>
                      <a:pPr algn="ctr" rtl="0"/>
                      <a:r>
                        <a:rPr lang="en-US" sz="1000" dirty="0"/>
                        <a:t>50</a:t>
                      </a:r>
                    </a:p>
                  </a:txBody>
                  <a:tcPr/>
                </a:tc>
                <a:tc>
                  <a:txBody>
                    <a:bodyPr/>
                    <a:lstStyle/>
                    <a:p>
                      <a:pPr algn="ctr" rtl="0"/>
                      <a:r>
                        <a:rPr lang="en-US" sz="1000" dirty="0"/>
                        <a:t>0.00</a:t>
                      </a:r>
                    </a:p>
                  </a:txBody>
                  <a:tcPr/>
                </a:tc>
                <a:tc>
                  <a:txBody>
                    <a:bodyPr/>
                    <a:lstStyle/>
                    <a:p>
                      <a:pPr algn="ctr" rtl="0"/>
                      <a:r>
                        <a:rPr lang="en-US" sz="1000" dirty="0"/>
                        <a:t>0.00</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t>0.00</a:t>
                      </a:r>
                    </a:p>
                  </a:txBody>
                  <a:tcPr/>
                </a:tc>
                <a:tc>
                  <a:txBody>
                    <a:bodyPr/>
                    <a:lstStyle/>
                    <a:p>
                      <a:pPr algn="ctr" rtl="0"/>
                      <a:r>
                        <a:rPr lang="en-US" sz="1000" dirty="0"/>
                        <a:t>1</a:t>
                      </a:r>
                    </a:p>
                  </a:txBody>
                  <a:tcPr/>
                </a:tc>
                <a:extLst>
                  <a:ext uri="{0D108BD9-81ED-4DB2-BD59-A6C34878D82A}">
                    <a16:rowId xmlns:a16="http://schemas.microsoft.com/office/drawing/2014/main" val="2259498794"/>
                  </a:ext>
                </a:extLst>
              </a:tr>
              <a:tr h="270455">
                <a:tc>
                  <a:txBody>
                    <a:bodyPr/>
                    <a:lstStyle/>
                    <a:p>
                      <a:pPr algn="ctr" rtl="0"/>
                      <a:r>
                        <a:rPr lang="en-US" sz="1000" kern="1200" dirty="0">
                          <a:solidFill>
                            <a:schemeClr val="dk1"/>
                          </a:solidFill>
                          <a:effectLst/>
                          <a:latin typeface="+mn-lt"/>
                          <a:ea typeface="+mn-ea"/>
                          <a:cs typeface="+mn-cs"/>
                        </a:rPr>
                        <a:t>75</a:t>
                      </a:r>
                      <a:endParaRPr lang="en-US" sz="1000" dirty="0"/>
                    </a:p>
                  </a:txBody>
                  <a:tcPr/>
                </a:tc>
                <a:tc>
                  <a:txBody>
                    <a:bodyPr/>
                    <a:lstStyle/>
                    <a:p>
                      <a:pPr algn="ctr" rtl="0"/>
                      <a:r>
                        <a:rPr lang="en-US" sz="1000" dirty="0"/>
                        <a:t>0.67</a:t>
                      </a:r>
                    </a:p>
                  </a:txBody>
                  <a:tcPr/>
                </a:tc>
                <a:tc>
                  <a:txBody>
                    <a:bodyPr/>
                    <a:lstStyle/>
                    <a:p>
                      <a:pPr algn="ctr" rtl="0"/>
                      <a:r>
                        <a:rPr lang="en-US" sz="1000" dirty="0"/>
                        <a:t>0.67</a:t>
                      </a:r>
                    </a:p>
                  </a:txBody>
                  <a:tcPr/>
                </a:tc>
                <a:tc>
                  <a:txBody>
                    <a:bodyPr/>
                    <a:lstStyle/>
                    <a:p>
                      <a:pPr algn="ctr" rtl="0"/>
                      <a:r>
                        <a:rPr lang="en-US" sz="1000" dirty="0"/>
                        <a:t>0.67</a:t>
                      </a:r>
                    </a:p>
                  </a:txBody>
                  <a:tcPr/>
                </a:tc>
                <a:tc>
                  <a:txBody>
                    <a:bodyPr/>
                    <a:lstStyle/>
                    <a:p>
                      <a:pPr algn="ctr" rtl="0"/>
                      <a:r>
                        <a:rPr lang="en-US" sz="1000" dirty="0"/>
                        <a:t>3</a:t>
                      </a:r>
                    </a:p>
                  </a:txBody>
                  <a:tcPr/>
                </a:tc>
                <a:extLst>
                  <a:ext uri="{0D108BD9-81ED-4DB2-BD59-A6C34878D82A}">
                    <a16:rowId xmlns:a16="http://schemas.microsoft.com/office/drawing/2014/main" val="2626776581"/>
                  </a:ext>
                </a:extLst>
              </a:tr>
              <a:tr h="270455">
                <a:tc>
                  <a:txBody>
                    <a:bodyPr/>
                    <a:lstStyle/>
                    <a:p>
                      <a:pPr algn="ctr" rtl="0"/>
                      <a:r>
                        <a:rPr lang="en-US" sz="1000" kern="1200" dirty="0">
                          <a:solidFill>
                            <a:schemeClr val="dk1"/>
                          </a:solidFill>
                          <a:effectLst/>
                          <a:latin typeface="+mn-lt"/>
                          <a:ea typeface="+mn-ea"/>
                          <a:cs typeface="+mn-cs"/>
                        </a:rPr>
                        <a:t>accuracy</a:t>
                      </a:r>
                      <a:endParaRPr lang="en-US" sz="1000" dirty="0"/>
                    </a:p>
                  </a:txBody>
                  <a:tcPr/>
                </a:tc>
                <a:tc>
                  <a:txBody>
                    <a:bodyPr/>
                    <a:lstStyle/>
                    <a:p>
                      <a:pPr algn="ctr" rtl="0"/>
                      <a:endParaRPr lang="en-US" sz="1000" dirty="0"/>
                    </a:p>
                  </a:txBody>
                  <a:tcPr/>
                </a:tc>
                <a:tc>
                  <a:txBody>
                    <a:bodyPr/>
                    <a:lstStyle/>
                    <a:p>
                      <a:pPr algn="ctr" rtl="0"/>
                      <a:endParaRPr lang="en-US" sz="1000" dirty="0"/>
                    </a:p>
                  </a:txBody>
                  <a:tcPr/>
                </a:tc>
                <a:tc>
                  <a:txBody>
                    <a:bodyPr/>
                    <a:lstStyle/>
                    <a:p>
                      <a:pPr algn="ctr" rtl="0"/>
                      <a:r>
                        <a:rPr lang="en-US" sz="1000" dirty="0"/>
                        <a:t>0.60</a:t>
                      </a:r>
                    </a:p>
                  </a:txBody>
                  <a:tcPr/>
                </a:tc>
                <a:tc>
                  <a:txBody>
                    <a:bodyPr/>
                    <a:lstStyle/>
                    <a:p>
                      <a:pPr algn="ctr" rtl="0"/>
                      <a:r>
                        <a:rPr lang="en-US" sz="1000" dirty="0"/>
                        <a:t>5</a:t>
                      </a:r>
                    </a:p>
                  </a:txBody>
                  <a:tcPr/>
                </a:tc>
                <a:extLst>
                  <a:ext uri="{0D108BD9-81ED-4DB2-BD59-A6C34878D82A}">
                    <a16:rowId xmlns:a16="http://schemas.microsoft.com/office/drawing/2014/main" val="103036815"/>
                  </a:ext>
                </a:extLst>
              </a:tr>
              <a:tr h="270455">
                <a:tc>
                  <a:txBody>
                    <a:bodyPr/>
                    <a:lstStyle/>
                    <a:p>
                      <a:pPr algn="ctr" rtl="0"/>
                      <a:r>
                        <a:rPr lang="en-US" sz="1000" kern="1200" dirty="0">
                          <a:solidFill>
                            <a:schemeClr val="dk1"/>
                          </a:solidFill>
                          <a:effectLst/>
                          <a:latin typeface="+mn-lt"/>
                          <a:ea typeface="+mn-ea"/>
                          <a:cs typeface="+mn-cs"/>
                        </a:rPr>
                        <a:t>macro </a:t>
                      </a:r>
                      <a:r>
                        <a:rPr lang="en-US" sz="1000" kern="1200" dirty="0" err="1">
                          <a:solidFill>
                            <a:schemeClr val="dk1"/>
                          </a:solidFill>
                          <a:effectLst/>
                          <a:latin typeface="+mn-lt"/>
                          <a:ea typeface="+mn-ea"/>
                          <a:cs typeface="+mn-cs"/>
                        </a:rPr>
                        <a:t>avg</a:t>
                      </a:r>
                      <a:endParaRPr lang="en-US" sz="1000" dirty="0"/>
                    </a:p>
                  </a:txBody>
                  <a:tcPr/>
                </a:tc>
                <a:tc>
                  <a:txBody>
                    <a:bodyPr/>
                    <a:lstStyle/>
                    <a:p>
                      <a:pPr algn="ctr" rtl="0"/>
                      <a:r>
                        <a:rPr lang="en-US" sz="1000" dirty="0"/>
                        <a:t>0.56</a:t>
                      </a:r>
                    </a:p>
                  </a:txBody>
                  <a:tcPr/>
                </a:tc>
                <a:tc>
                  <a:txBody>
                    <a:bodyPr/>
                    <a:lstStyle/>
                    <a:p>
                      <a:pPr algn="ctr" rtl="0"/>
                      <a:r>
                        <a:rPr lang="en-US" sz="1000" dirty="0"/>
                        <a:t>0.56</a:t>
                      </a:r>
                    </a:p>
                  </a:txBody>
                  <a:tcPr/>
                </a:tc>
                <a:tc>
                  <a:txBody>
                    <a:bodyPr/>
                    <a:lstStyle/>
                    <a:p>
                      <a:pPr algn="ctr" rtl="0"/>
                      <a:r>
                        <a:rPr lang="en-US" sz="1000" dirty="0"/>
                        <a:t>0.56</a:t>
                      </a:r>
                    </a:p>
                  </a:txBody>
                  <a:tcPr/>
                </a:tc>
                <a:tc>
                  <a:txBody>
                    <a:bodyPr/>
                    <a:lstStyle/>
                    <a:p>
                      <a:pPr algn="ctr" rtl="0"/>
                      <a:r>
                        <a:rPr lang="en-US" sz="1000" dirty="0"/>
                        <a:t>5</a:t>
                      </a:r>
                    </a:p>
                  </a:txBody>
                  <a:tcPr/>
                </a:tc>
                <a:extLst>
                  <a:ext uri="{0D108BD9-81ED-4DB2-BD59-A6C34878D82A}">
                    <a16:rowId xmlns:a16="http://schemas.microsoft.com/office/drawing/2014/main" val="4101810592"/>
                  </a:ext>
                </a:extLst>
              </a:tr>
              <a:tr h="270455">
                <a:tc>
                  <a:txBody>
                    <a:bodyPr/>
                    <a:lstStyle/>
                    <a:p>
                      <a:pPr algn="ctr" rtl="0"/>
                      <a:r>
                        <a:rPr lang="en-US" sz="1000" kern="1200" dirty="0">
                          <a:solidFill>
                            <a:schemeClr val="dk1"/>
                          </a:solidFill>
                          <a:effectLst/>
                          <a:latin typeface="+mn-lt"/>
                          <a:ea typeface="+mn-ea"/>
                          <a:cs typeface="+mn-cs"/>
                        </a:rPr>
                        <a:t>weighted </a:t>
                      </a:r>
                      <a:r>
                        <a:rPr lang="en-US" sz="1000" kern="1200" dirty="0" err="1">
                          <a:solidFill>
                            <a:schemeClr val="dk1"/>
                          </a:solidFill>
                          <a:effectLst/>
                          <a:latin typeface="+mn-lt"/>
                          <a:ea typeface="+mn-ea"/>
                          <a:cs typeface="+mn-cs"/>
                        </a:rPr>
                        <a:t>avg</a:t>
                      </a:r>
                      <a:endParaRPr lang="en-US" sz="1000" dirty="0"/>
                    </a:p>
                  </a:txBody>
                  <a:tcPr/>
                </a:tc>
                <a:tc>
                  <a:txBody>
                    <a:bodyPr/>
                    <a:lstStyle/>
                    <a:p>
                      <a:pPr algn="ctr" rtl="0"/>
                      <a:r>
                        <a:rPr lang="en-US" sz="1000" dirty="0"/>
                        <a:t>0.60</a:t>
                      </a:r>
                    </a:p>
                  </a:txBody>
                  <a:tcPr/>
                </a:tc>
                <a:tc>
                  <a:txBody>
                    <a:bodyPr/>
                    <a:lstStyle/>
                    <a:p>
                      <a:pPr algn="ctr" rtl="0"/>
                      <a:r>
                        <a:rPr lang="en-US" sz="1000" dirty="0"/>
                        <a:t>0.60</a:t>
                      </a:r>
                    </a:p>
                  </a:txBody>
                  <a:tcPr/>
                </a:tc>
                <a:tc>
                  <a:txBody>
                    <a:bodyPr/>
                    <a:lstStyle/>
                    <a:p>
                      <a:pPr algn="ctr" rtl="0"/>
                      <a:r>
                        <a:rPr lang="en-US" sz="1000" dirty="0"/>
                        <a:t>0.60</a:t>
                      </a:r>
                    </a:p>
                  </a:txBody>
                  <a:tcPr/>
                </a:tc>
                <a:tc>
                  <a:txBody>
                    <a:bodyPr/>
                    <a:lstStyle/>
                    <a:p>
                      <a:pPr algn="ctr" rtl="0"/>
                      <a:r>
                        <a:rPr lang="en-US" sz="1000" dirty="0"/>
                        <a:t>5</a:t>
                      </a:r>
                    </a:p>
                  </a:txBody>
                  <a:tcPr/>
                </a:tc>
                <a:extLst>
                  <a:ext uri="{0D108BD9-81ED-4DB2-BD59-A6C34878D82A}">
                    <a16:rowId xmlns:a16="http://schemas.microsoft.com/office/drawing/2014/main" val="1834061568"/>
                  </a:ext>
                </a:extLst>
              </a:tr>
            </a:tbl>
          </a:graphicData>
        </a:graphic>
      </p:graphicFrame>
      <p:sp>
        <p:nvSpPr>
          <p:cNvPr id="23" name="عنصر نائب للمحتوى 2"/>
          <p:cNvSpPr txBox="1">
            <a:spLocks/>
          </p:cNvSpPr>
          <p:nvPr/>
        </p:nvSpPr>
        <p:spPr>
          <a:xfrm>
            <a:off x="6120554" y="4543481"/>
            <a:ext cx="6327670" cy="334118"/>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3757B"/>
                </a:solidFill>
              </a:rPr>
              <a:t>SVM Accuracy: 0.6000</a:t>
            </a:r>
            <a:endParaRPr lang="en-US" sz="1600" dirty="0">
              <a:solidFill>
                <a:srgbClr val="03757B"/>
              </a:solidFill>
            </a:endParaRPr>
          </a:p>
        </p:txBody>
      </p:sp>
    </p:spTree>
    <p:extLst>
      <p:ext uri="{BB962C8B-B14F-4D97-AF65-F5344CB8AC3E}">
        <p14:creationId xmlns:p14="http://schemas.microsoft.com/office/powerpoint/2010/main" val="2158243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Data</a:t>
            </a:r>
            <a:br>
              <a:rPr lang="en-US" sz="4000" b="1" dirty="0">
                <a:solidFill>
                  <a:srgbClr val="00ADEF"/>
                </a:solidFill>
              </a:rPr>
            </a:br>
            <a:r>
              <a:rPr lang="en-US" sz="4000" b="1" dirty="0">
                <a:solidFill>
                  <a:schemeClr val="bg1"/>
                </a:solidFill>
              </a:rPr>
              <a:t>Accuracy</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txBox="1">
            <a:spLocks/>
          </p:cNvSpPr>
          <p:nvPr/>
        </p:nvSpPr>
        <p:spPr>
          <a:xfrm>
            <a:off x="6847114" y="2656152"/>
            <a:ext cx="5344886" cy="3971777"/>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0ADEF"/>
                </a:solidFill>
              </a:rPr>
              <a:t>Feature Selection</a:t>
            </a:r>
          </a:p>
          <a:p>
            <a:pPr marL="0" indent="0" algn="l" rtl="0">
              <a:buNone/>
            </a:pPr>
            <a:r>
              <a:rPr lang="en-US" sz="1600" dirty="0"/>
              <a:t>Selected features using </a:t>
            </a:r>
            <a:r>
              <a:rPr lang="en-US" sz="1600" dirty="0" err="1"/>
              <a:t>SelectKBest</a:t>
            </a:r>
            <a:r>
              <a:rPr lang="en-US" sz="1600" dirty="0"/>
              <a:t>: [0 1 3 4 6]</a:t>
            </a:r>
          </a:p>
          <a:p>
            <a:pPr marL="0" indent="0" algn="l" rtl="0">
              <a:buNone/>
            </a:pPr>
            <a:r>
              <a:rPr lang="en-US" sz="1600" dirty="0"/>
              <a:t>Selected features using RFE: [0 1 3 4 5]</a:t>
            </a:r>
          </a:p>
          <a:p>
            <a:pPr marL="0" indent="0" algn="l" rtl="0">
              <a:buNone/>
            </a:pPr>
            <a:r>
              <a:rPr lang="en-US" sz="1600" b="1" dirty="0">
                <a:solidFill>
                  <a:srgbClr val="00ADEF"/>
                </a:solidFill>
              </a:rPr>
              <a:t>Evaluating Logistic Regression on </a:t>
            </a:r>
            <a:r>
              <a:rPr lang="en-US" sz="1600" b="1" dirty="0" err="1">
                <a:solidFill>
                  <a:srgbClr val="00ADEF"/>
                </a:solidFill>
              </a:rPr>
              <a:t>SelectKBest</a:t>
            </a:r>
            <a:r>
              <a:rPr lang="en-US" sz="1600" b="1" dirty="0">
                <a:solidFill>
                  <a:srgbClr val="00ADEF"/>
                </a:solidFill>
              </a:rPr>
              <a:t> features:</a:t>
            </a:r>
          </a:p>
          <a:p>
            <a:pPr marL="0" indent="0" algn="l" rtl="0">
              <a:buNone/>
            </a:pPr>
            <a:r>
              <a:rPr lang="en-US" sz="1600" dirty="0"/>
              <a:t>Accuracy on selected features: 0.4000</a:t>
            </a:r>
          </a:p>
          <a:p>
            <a:pPr marL="0" indent="0" algn="l" rtl="0">
              <a:buNone/>
            </a:pPr>
            <a:r>
              <a:rPr lang="en-US" sz="1600" b="1" dirty="0">
                <a:solidFill>
                  <a:srgbClr val="00ADEF"/>
                </a:solidFill>
              </a:rPr>
              <a:t>Evaluating Logistic Regression on RFE features:</a:t>
            </a:r>
          </a:p>
          <a:p>
            <a:pPr marL="0" indent="0" algn="l" rtl="0">
              <a:buNone/>
            </a:pPr>
            <a:r>
              <a:rPr lang="en-US" sz="1600" dirty="0"/>
              <a:t>Accuracy on selected features: 0.4000</a:t>
            </a:r>
          </a:p>
          <a:p>
            <a:pPr marL="0" indent="0" algn="l" rtl="0">
              <a:buNone/>
            </a:pPr>
            <a:r>
              <a:rPr lang="en-US" sz="1600" b="1" dirty="0">
                <a:solidFill>
                  <a:srgbClr val="00ADEF"/>
                </a:solidFill>
              </a:rPr>
              <a:t>Evaluating Decision Tree on Select Best features:</a:t>
            </a:r>
          </a:p>
          <a:p>
            <a:pPr marL="0" indent="0" algn="l" rtl="0">
              <a:buNone/>
            </a:pPr>
            <a:r>
              <a:rPr lang="en-US" sz="1600" dirty="0"/>
              <a:t>Accuracy on selected features: 0.6000</a:t>
            </a:r>
          </a:p>
          <a:p>
            <a:pPr marL="0" indent="0" algn="l" rtl="0">
              <a:buNone/>
            </a:pPr>
            <a:r>
              <a:rPr lang="en-US" sz="1600" b="1" dirty="0">
                <a:solidFill>
                  <a:srgbClr val="00ADEF"/>
                </a:solidFill>
              </a:rPr>
              <a:t>Evaluating Decision Tree on RFE features:</a:t>
            </a:r>
          </a:p>
          <a:p>
            <a:pPr marL="0" indent="0" algn="l" rtl="0">
              <a:buNone/>
            </a:pPr>
            <a:r>
              <a:rPr lang="en-US" sz="1600" dirty="0"/>
              <a:t>Accuracy on selected features: 0.4000</a:t>
            </a:r>
          </a:p>
          <a:p>
            <a:pPr marL="0" indent="0" algn="l" rtl="0">
              <a:buNone/>
            </a:pPr>
            <a:endParaRPr lang="en-US" sz="1600" dirty="0"/>
          </a:p>
        </p:txBody>
      </p:sp>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2463047743"/>
              </p:ext>
            </p:extLst>
          </p:nvPr>
        </p:nvGraphicFramePr>
        <p:xfrm>
          <a:off x="347981" y="2663591"/>
          <a:ext cx="5623560" cy="1825571"/>
        </p:xfrm>
        <a:graphic>
          <a:graphicData uri="http://schemas.openxmlformats.org/drawingml/2006/table">
            <a:tbl>
              <a:tblPr firstRow="1" firstCol="1" bandRow="1">
                <a:tableStyleId>{5C22544A-7EE6-4342-B048-85BDC9FD1C3A}</a:tableStyleId>
              </a:tblPr>
              <a:tblGrid>
                <a:gridCol w="1124712">
                  <a:extLst>
                    <a:ext uri="{9D8B030D-6E8A-4147-A177-3AD203B41FA5}">
                      <a16:colId xmlns:a16="http://schemas.microsoft.com/office/drawing/2014/main" val="2664540924"/>
                    </a:ext>
                  </a:extLst>
                </a:gridCol>
                <a:gridCol w="1124712">
                  <a:extLst>
                    <a:ext uri="{9D8B030D-6E8A-4147-A177-3AD203B41FA5}">
                      <a16:colId xmlns:a16="http://schemas.microsoft.com/office/drawing/2014/main" val="1240740567"/>
                    </a:ext>
                  </a:extLst>
                </a:gridCol>
                <a:gridCol w="1124712">
                  <a:extLst>
                    <a:ext uri="{9D8B030D-6E8A-4147-A177-3AD203B41FA5}">
                      <a16:colId xmlns:a16="http://schemas.microsoft.com/office/drawing/2014/main" val="4161084851"/>
                    </a:ext>
                  </a:extLst>
                </a:gridCol>
                <a:gridCol w="1124712">
                  <a:extLst>
                    <a:ext uri="{9D8B030D-6E8A-4147-A177-3AD203B41FA5}">
                      <a16:colId xmlns:a16="http://schemas.microsoft.com/office/drawing/2014/main" val="4143887297"/>
                    </a:ext>
                  </a:extLst>
                </a:gridCol>
                <a:gridCol w="1124712">
                  <a:extLst>
                    <a:ext uri="{9D8B030D-6E8A-4147-A177-3AD203B41FA5}">
                      <a16:colId xmlns:a16="http://schemas.microsoft.com/office/drawing/2014/main" val="3804747178"/>
                    </a:ext>
                  </a:extLst>
                </a:gridCol>
              </a:tblGrid>
              <a:tr h="247917">
                <a:tc>
                  <a:txBody>
                    <a:bodyPr/>
                    <a:lstStyle/>
                    <a:p>
                      <a:pPr algn="ctr"/>
                      <a:endParaRPr lang="en-US" sz="1000" dirty="0"/>
                    </a:p>
                  </a:txBody>
                  <a:tcPr/>
                </a:tc>
                <a:tc>
                  <a:txBody>
                    <a:bodyPr/>
                    <a:lstStyle/>
                    <a:p>
                      <a:pPr algn="ctr"/>
                      <a:r>
                        <a:rPr lang="en-US" sz="1000" dirty="0">
                          <a:solidFill>
                            <a:schemeClr val="bg1"/>
                          </a:solidFill>
                        </a:rPr>
                        <a:t>Precision</a:t>
                      </a:r>
                      <a:endParaRPr lang="en-US" sz="1000" dirty="0"/>
                    </a:p>
                  </a:txBody>
                  <a:tcPr/>
                </a:tc>
                <a:tc>
                  <a:txBody>
                    <a:bodyPr/>
                    <a:lstStyle/>
                    <a:p>
                      <a:pPr algn="ctr"/>
                      <a:r>
                        <a:rPr lang="en-US" sz="1000" dirty="0"/>
                        <a:t>Recall</a:t>
                      </a:r>
                    </a:p>
                  </a:txBody>
                  <a:tcPr/>
                </a:tc>
                <a:tc>
                  <a:txBody>
                    <a:bodyPr/>
                    <a:lstStyle/>
                    <a:p>
                      <a:pPr algn="ctr"/>
                      <a:r>
                        <a:rPr lang="en-US" sz="1000" dirty="0"/>
                        <a:t>f1-score</a:t>
                      </a:r>
                    </a:p>
                  </a:txBody>
                  <a:tcPr/>
                </a:tc>
                <a:tc>
                  <a:txBody>
                    <a:bodyPr/>
                    <a:lstStyle/>
                    <a:p>
                      <a:pPr algn="ctr"/>
                      <a:r>
                        <a:rPr lang="en-US" sz="1000" b="1" kern="1200" dirty="0">
                          <a:solidFill>
                            <a:schemeClr val="lt1"/>
                          </a:solidFill>
                          <a:effectLst/>
                          <a:latin typeface="+mn-lt"/>
                          <a:ea typeface="+mn-ea"/>
                          <a:cs typeface="+mn-cs"/>
                        </a:rPr>
                        <a:t>Support</a:t>
                      </a:r>
                      <a:endParaRPr lang="en-US" sz="1000" dirty="0"/>
                    </a:p>
                  </a:txBody>
                  <a:tcPr/>
                </a:tc>
                <a:extLst>
                  <a:ext uri="{0D108BD9-81ED-4DB2-BD59-A6C34878D82A}">
                    <a16:rowId xmlns:a16="http://schemas.microsoft.com/office/drawing/2014/main" val="1627037087"/>
                  </a:ext>
                </a:extLst>
              </a:tr>
              <a:tr h="247917">
                <a:tc>
                  <a:txBody>
                    <a:bodyPr/>
                    <a:lstStyle/>
                    <a:p>
                      <a:pPr algn="ctr"/>
                      <a:r>
                        <a:rPr lang="en-US" sz="1000" dirty="0"/>
                        <a:t>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1</a:t>
                      </a:r>
                    </a:p>
                  </a:txBody>
                  <a:tcPr/>
                </a:tc>
                <a:extLst>
                  <a:ext uri="{0D108BD9-81ED-4DB2-BD59-A6C34878D82A}">
                    <a16:rowId xmlns:a16="http://schemas.microsoft.com/office/drawing/2014/main" val="3373951289"/>
                  </a:ext>
                </a:extLst>
              </a:tr>
              <a:tr h="247917">
                <a:tc>
                  <a:txBody>
                    <a:bodyPr/>
                    <a:lstStyle/>
                    <a:p>
                      <a:pPr algn="ctr"/>
                      <a:r>
                        <a:rPr lang="en-US" sz="1000" b="0" dirty="0"/>
                        <a:t>50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1</a:t>
                      </a:r>
                    </a:p>
                  </a:txBody>
                  <a:tcPr/>
                </a:tc>
                <a:extLst>
                  <a:ext uri="{0D108BD9-81ED-4DB2-BD59-A6C34878D82A}">
                    <a16:rowId xmlns:a16="http://schemas.microsoft.com/office/drawing/2014/main" val="2259498794"/>
                  </a:ext>
                </a:extLst>
              </a:tr>
              <a:tr h="270455">
                <a:tc>
                  <a:txBody>
                    <a:bodyPr/>
                    <a:lstStyle/>
                    <a:p>
                      <a:pPr algn="ctr"/>
                      <a:r>
                        <a:rPr lang="en-US" sz="1000" b="0" kern="1200" dirty="0">
                          <a:solidFill>
                            <a:schemeClr val="bg1"/>
                          </a:solidFill>
                          <a:effectLst/>
                          <a:latin typeface="+mn-lt"/>
                          <a:ea typeface="+mn-ea"/>
                          <a:cs typeface="+mn-cs"/>
                        </a:rPr>
                        <a:t>75</a:t>
                      </a:r>
                      <a:endParaRPr lang="en-US" sz="1000" b="0" dirty="0">
                        <a:solidFill>
                          <a:schemeClr val="bg1"/>
                        </a:solidFill>
                      </a:endParaRPr>
                    </a:p>
                  </a:txBody>
                  <a:tcPr/>
                </a:tc>
                <a:tc>
                  <a:txBody>
                    <a:bodyPr/>
                    <a:lstStyle/>
                    <a:p>
                      <a:pPr algn="ctr"/>
                      <a:r>
                        <a:rPr lang="en-US" sz="1000" dirty="0"/>
                        <a:t>0.50</a:t>
                      </a:r>
                    </a:p>
                  </a:txBody>
                  <a:tcPr/>
                </a:tc>
                <a:tc>
                  <a:txBody>
                    <a:bodyPr/>
                    <a:lstStyle/>
                    <a:p>
                      <a:pPr algn="ctr"/>
                      <a:r>
                        <a:rPr lang="en-US" sz="1000" dirty="0"/>
                        <a:t>0.67</a:t>
                      </a:r>
                    </a:p>
                  </a:txBody>
                  <a:tcPr/>
                </a:tc>
                <a:tc>
                  <a:txBody>
                    <a:bodyPr/>
                    <a:lstStyle/>
                    <a:p>
                      <a:pPr algn="ctr"/>
                      <a:r>
                        <a:rPr lang="en-US" sz="1000" dirty="0"/>
                        <a:t>0.57</a:t>
                      </a:r>
                    </a:p>
                  </a:txBody>
                  <a:tcPr/>
                </a:tc>
                <a:tc>
                  <a:txBody>
                    <a:bodyPr/>
                    <a:lstStyle/>
                    <a:p>
                      <a:pPr algn="ctr"/>
                      <a:r>
                        <a:rPr lang="en-US" sz="1000" dirty="0"/>
                        <a:t>3</a:t>
                      </a:r>
                    </a:p>
                  </a:txBody>
                  <a:tcPr/>
                </a:tc>
                <a:extLst>
                  <a:ext uri="{0D108BD9-81ED-4DB2-BD59-A6C34878D82A}">
                    <a16:rowId xmlns:a16="http://schemas.microsoft.com/office/drawing/2014/main" val="2626776581"/>
                  </a:ext>
                </a:extLst>
              </a:tr>
              <a:tr h="270455">
                <a:tc>
                  <a:txBody>
                    <a:bodyPr/>
                    <a:lstStyle/>
                    <a:p>
                      <a:pPr algn="ctr"/>
                      <a:r>
                        <a:rPr lang="en-US" sz="1000" b="0" kern="1200" dirty="0">
                          <a:solidFill>
                            <a:schemeClr val="bg1"/>
                          </a:solidFill>
                          <a:effectLst/>
                          <a:latin typeface="+mn-lt"/>
                          <a:ea typeface="+mn-ea"/>
                          <a:cs typeface="+mn-cs"/>
                        </a:rPr>
                        <a:t>accuracy</a:t>
                      </a:r>
                      <a:endParaRPr lang="en-US" sz="1000" b="0" dirty="0">
                        <a:solidFill>
                          <a:schemeClr val="bg1"/>
                        </a:solidFill>
                      </a:endParaRPr>
                    </a:p>
                  </a:txBody>
                  <a:tcPr/>
                </a:tc>
                <a:tc>
                  <a:txBody>
                    <a:bodyPr/>
                    <a:lstStyle/>
                    <a:p>
                      <a:pPr algn="ctr"/>
                      <a:endParaRPr lang="en-US" sz="1000" dirty="0"/>
                    </a:p>
                  </a:txBody>
                  <a:tcPr/>
                </a:tc>
                <a:tc>
                  <a:txBody>
                    <a:bodyPr/>
                    <a:lstStyle/>
                    <a:p>
                      <a:pPr algn="ctr"/>
                      <a:endParaRPr lang="en-US" sz="1000" dirty="0"/>
                    </a:p>
                  </a:txBody>
                  <a:tcPr/>
                </a:tc>
                <a:tc>
                  <a:txBody>
                    <a:bodyPr/>
                    <a:lstStyle/>
                    <a:p>
                      <a:pPr algn="ctr"/>
                      <a:r>
                        <a:rPr lang="en-US" sz="1000" dirty="0"/>
                        <a:t>0.40</a:t>
                      </a:r>
                    </a:p>
                  </a:txBody>
                  <a:tcPr/>
                </a:tc>
                <a:tc>
                  <a:txBody>
                    <a:bodyPr/>
                    <a:lstStyle/>
                    <a:p>
                      <a:pPr algn="ctr"/>
                      <a:r>
                        <a:rPr lang="en-US" sz="1000" dirty="0"/>
                        <a:t>5</a:t>
                      </a:r>
                    </a:p>
                  </a:txBody>
                  <a:tcPr/>
                </a:tc>
                <a:extLst>
                  <a:ext uri="{0D108BD9-81ED-4DB2-BD59-A6C34878D82A}">
                    <a16:rowId xmlns:a16="http://schemas.microsoft.com/office/drawing/2014/main" val="103036815"/>
                  </a:ext>
                </a:extLst>
              </a:tr>
              <a:tr h="270455">
                <a:tc>
                  <a:txBody>
                    <a:bodyPr/>
                    <a:lstStyle/>
                    <a:p>
                      <a:pPr algn="ctr"/>
                      <a:r>
                        <a:rPr lang="en-US" sz="1000" b="0" kern="1200" dirty="0">
                          <a:solidFill>
                            <a:schemeClr val="bg1"/>
                          </a:solidFill>
                          <a:effectLst/>
                          <a:latin typeface="+mn-lt"/>
                          <a:ea typeface="+mn-ea"/>
                          <a:cs typeface="+mn-cs"/>
                        </a:rPr>
                        <a:t>macro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0.17</a:t>
                      </a:r>
                    </a:p>
                  </a:txBody>
                  <a:tcPr/>
                </a:tc>
                <a:tc>
                  <a:txBody>
                    <a:bodyPr/>
                    <a:lstStyle/>
                    <a:p>
                      <a:pPr algn="ctr"/>
                      <a:r>
                        <a:rPr lang="en-US" sz="1000" dirty="0"/>
                        <a:t>0.22</a:t>
                      </a:r>
                    </a:p>
                  </a:txBody>
                  <a:tcPr/>
                </a:tc>
                <a:tc>
                  <a:txBody>
                    <a:bodyPr/>
                    <a:lstStyle/>
                    <a:p>
                      <a:pPr algn="ctr"/>
                      <a:r>
                        <a:rPr lang="en-US" sz="1000" dirty="0"/>
                        <a:t>0.19</a:t>
                      </a:r>
                    </a:p>
                  </a:txBody>
                  <a:tcPr/>
                </a:tc>
                <a:tc>
                  <a:txBody>
                    <a:bodyPr/>
                    <a:lstStyle/>
                    <a:p>
                      <a:pPr algn="ctr"/>
                      <a:r>
                        <a:rPr lang="en-US" sz="1000" dirty="0"/>
                        <a:t>5</a:t>
                      </a:r>
                    </a:p>
                  </a:txBody>
                  <a:tcPr/>
                </a:tc>
                <a:extLst>
                  <a:ext uri="{0D108BD9-81ED-4DB2-BD59-A6C34878D82A}">
                    <a16:rowId xmlns:a16="http://schemas.microsoft.com/office/drawing/2014/main" val="4101810592"/>
                  </a:ext>
                </a:extLst>
              </a:tr>
              <a:tr h="270455">
                <a:tc>
                  <a:txBody>
                    <a:bodyPr/>
                    <a:lstStyle/>
                    <a:p>
                      <a:pPr algn="ctr"/>
                      <a:r>
                        <a:rPr lang="en-US" sz="1000" b="0" kern="1200" dirty="0">
                          <a:solidFill>
                            <a:schemeClr val="bg1"/>
                          </a:solidFill>
                          <a:effectLst/>
                          <a:latin typeface="+mn-lt"/>
                          <a:ea typeface="+mn-ea"/>
                          <a:cs typeface="+mn-cs"/>
                        </a:rPr>
                        <a:t>weighted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0.30</a:t>
                      </a:r>
                    </a:p>
                  </a:txBody>
                  <a:tcPr/>
                </a:tc>
                <a:tc>
                  <a:txBody>
                    <a:bodyPr/>
                    <a:lstStyle/>
                    <a:p>
                      <a:pPr algn="ctr"/>
                      <a:r>
                        <a:rPr lang="en-US" sz="1000" dirty="0"/>
                        <a:t>0.40</a:t>
                      </a:r>
                    </a:p>
                  </a:txBody>
                  <a:tcPr/>
                </a:tc>
                <a:tc>
                  <a:txBody>
                    <a:bodyPr/>
                    <a:lstStyle/>
                    <a:p>
                      <a:pPr algn="ctr"/>
                      <a:r>
                        <a:rPr lang="en-US" sz="1000" dirty="0"/>
                        <a:t>0.34</a:t>
                      </a:r>
                    </a:p>
                  </a:txBody>
                  <a:tcPr/>
                </a:tc>
                <a:tc>
                  <a:txBody>
                    <a:bodyPr/>
                    <a:lstStyle/>
                    <a:p>
                      <a:pPr algn="ctr"/>
                      <a:r>
                        <a:rPr lang="en-US" sz="1000" dirty="0"/>
                        <a:t>5</a:t>
                      </a:r>
                    </a:p>
                  </a:txBody>
                  <a:tcPr/>
                </a:tc>
                <a:extLst>
                  <a:ext uri="{0D108BD9-81ED-4DB2-BD59-A6C34878D82A}">
                    <a16:rowId xmlns:a16="http://schemas.microsoft.com/office/drawing/2014/main" val="1335081710"/>
                  </a:ext>
                </a:extLst>
              </a:tr>
            </a:tbl>
          </a:graphicData>
        </a:graphic>
      </p:graphicFrame>
      <p:sp>
        <p:nvSpPr>
          <p:cNvPr id="15" name="عنصر نائب للمحتوى 2"/>
          <p:cNvSpPr txBox="1">
            <a:spLocks/>
          </p:cNvSpPr>
          <p:nvPr/>
        </p:nvSpPr>
        <p:spPr>
          <a:xfrm>
            <a:off x="287020" y="2329473"/>
            <a:ext cx="6327670" cy="334118"/>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3757B"/>
                </a:solidFill>
              </a:rPr>
              <a:t>KNN Accuracy: 0.4000</a:t>
            </a:r>
            <a:endParaRPr lang="en-US" sz="1600" dirty="0">
              <a:solidFill>
                <a:srgbClr val="03757B"/>
              </a:solidFill>
            </a:endParaRPr>
          </a:p>
        </p:txBody>
      </p:sp>
      <p:graphicFrame>
        <p:nvGraphicFramePr>
          <p:cNvPr id="16" name="Table 15"/>
          <p:cNvGraphicFramePr>
            <a:graphicFrameLocks noGrp="1"/>
          </p:cNvGraphicFramePr>
          <p:nvPr>
            <p:extLst>
              <p:ext uri="{D42A27DB-BD31-4B8C-83A1-F6EECF244321}">
                <p14:modId xmlns:p14="http://schemas.microsoft.com/office/powerpoint/2010/main" val="3156148334"/>
              </p:ext>
            </p:extLst>
          </p:nvPr>
        </p:nvGraphicFramePr>
        <p:xfrm>
          <a:off x="347981" y="4883551"/>
          <a:ext cx="5623560" cy="1825571"/>
        </p:xfrm>
        <a:graphic>
          <a:graphicData uri="http://schemas.openxmlformats.org/drawingml/2006/table">
            <a:tbl>
              <a:tblPr firstRow="1" firstCol="1" bandRow="1">
                <a:tableStyleId>{5C22544A-7EE6-4342-B048-85BDC9FD1C3A}</a:tableStyleId>
              </a:tblPr>
              <a:tblGrid>
                <a:gridCol w="1124712">
                  <a:extLst>
                    <a:ext uri="{9D8B030D-6E8A-4147-A177-3AD203B41FA5}">
                      <a16:colId xmlns:a16="http://schemas.microsoft.com/office/drawing/2014/main" val="2664540924"/>
                    </a:ext>
                  </a:extLst>
                </a:gridCol>
                <a:gridCol w="1124712">
                  <a:extLst>
                    <a:ext uri="{9D8B030D-6E8A-4147-A177-3AD203B41FA5}">
                      <a16:colId xmlns:a16="http://schemas.microsoft.com/office/drawing/2014/main" val="1240740567"/>
                    </a:ext>
                  </a:extLst>
                </a:gridCol>
                <a:gridCol w="1124712">
                  <a:extLst>
                    <a:ext uri="{9D8B030D-6E8A-4147-A177-3AD203B41FA5}">
                      <a16:colId xmlns:a16="http://schemas.microsoft.com/office/drawing/2014/main" val="4161084851"/>
                    </a:ext>
                  </a:extLst>
                </a:gridCol>
                <a:gridCol w="1124712">
                  <a:extLst>
                    <a:ext uri="{9D8B030D-6E8A-4147-A177-3AD203B41FA5}">
                      <a16:colId xmlns:a16="http://schemas.microsoft.com/office/drawing/2014/main" val="4143887297"/>
                    </a:ext>
                  </a:extLst>
                </a:gridCol>
                <a:gridCol w="1124712">
                  <a:extLst>
                    <a:ext uri="{9D8B030D-6E8A-4147-A177-3AD203B41FA5}">
                      <a16:colId xmlns:a16="http://schemas.microsoft.com/office/drawing/2014/main" val="3804747178"/>
                    </a:ext>
                  </a:extLst>
                </a:gridCol>
              </a:tblGrid>
              <a:tr h="247917">
                <a:tc>
                  <a:txBody>
                    <a:bodyPr/>
                    <a:lstStyle/>
                    <a:p>
                      <a:pPr algn="ctr"/>
                      <a:endParaRPr lang="en-US" sz="1000" dirty="0"/>
                    </a:p>
                  </a:txBody>
                  <a:tcPr/>
                </a:tc>
                <a:tc>
                  <a:txBody>
                    <a:bodyPr/>
                    <a:lstStyle/>
                    <a:p>
                      <a:pPr algn="ctr"/>
                      <a:r>
                        <a:rPr lang="en-US" sz="1000" dirty="0">
                          <a:solidFill>
                            <a:schemeClr val="bg1"/>
                          </a:solidFill>
                        </a:rPr>
                        <a:t>Precision</a:t>
                      </a:r>
                      <a:endParaRPr lang="en-US" sz="1000" dirty="0"/>
                    </a:p>
                  </a:txBody>
                  <a:tcPr/>
                </a:tc>
                <a:tc>
                  <a:txBody>
                    <a:bodyPr/>
                    <a:lstStyle/>
                    <a:p>
                      <a:pPr algn="ctr"/>
                      <a:r>
                        <a:rPr lang="en-US" sz="1000" dirty="0"/>
                        <a:t>Recall</a:t>
                      </a:r>
                    </a:p>
                  </a:txBody>
                  <a:tcPr/>
                </a:tc>
                <a:tc>
                  <a:txBody>
                    <a:bodyPr/>
                    <a:lstStyle/>
                    <a:p>
                      <a:pPr algn="ctr"/>
                      <a:r>
                        <a:rPr lang="en-US" sz="1000" dirty="0"/>
                        <a:t>f1-score</a:t>
                      </a:r>
                    </a:p>
                  </a:txBody>
                  <a:tcPr/>
                </a:tc>
                <a:tc>
                  <a:txBody>
                    <a:bodyPr/>
                    <a:lstStyle/>
                    <a:p>
                      <a:pPr algn="ctr"/>
                      <a:r>
                        <a:rPr lang="en-US" sz="1000" b="1" kern="1200" dirty="0">
                          <a:solidFill>
                            <a:schemeClr val="lt1"/>
                          </a:solidFill>
                          <a:effectLst/>
                          <a:latin typeface="+mn-lt"/>
                          <a:ea typeface="+mn-ea"/>
                          <a:cs typeface="+mn-cs"/>
                        </a:rPr>
                        <a:t>Support</a:t>
                      </a:r>
                      <a:endParaRPr lang="en-US" sz="1000" dirty="0"/>
                    </a:p>
                  </a:txBody>
                  <a:tcPr/>
                </a:tc>
                <a:extLst>
                  <a:ext uri="{0D108BD9-81ED-4DB2-BD59-A6C34878D82A}">
                    <a16:rowId xmlns:a16="http://schemas.microsoft.com/office/drawing/2014/main" val="1627037087"/>
                  </a:ext>
                </a:extLst>
              </a:tr>
              <a:tr h="247917">
                <a:tc>
                  <a:txBody>
                    <a:bodyPr/>
                    <a:lstStyle/>
                    <a:p>
                      <a:pPr algn="ctr"/>
                      <a:r>
                        <a:rPr lang="en-US" sz="1000" dirty="0"/>
                        <a:t>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0.00</a:t>
                      </a:r>
                    </a:p>
                  </a:txBody>
                  <a:tcPr/>
                </a:tc>
                <a:tc>
                  <a:txBody>
                    <a:bodyPr/>
                    <a:lstStyle/>
                    <a:p>
                      <a:pPr algn="ctr"/>
                      <a:r>
                        <a:rPr lang="en-US" sz="1000" dirty="0"/>
                        <a:t>1</a:t>
                      </a:r>
                    </a:p>
                  </a:txBody>
                  <a:tcPr/>
                </a:tc>
                <a:extLst>
                  <a:ext uri="{0D108BD9-81ED-4DB2-BD59-A6C34878D82A}">
                    <a16:rowId xmlns:a16="http://schemas.microsoft.com/office/drawing/2014/main" val="3373951289"/>
                  </a:ext>
                </a:extLst>
              </a:tr>
              <a:tr h="247917">
                <a:tc>
                  <a:txBody>
                    <a:bodyPr/>
                    <a:lstStyle/>
                    <a:p>
                      <a:pPr algn="ctr"/>
                      <a:r>
                        <a:rPr lang="en-US" sz="1000" b="0" dirty="0"/>
                        <a:t>50</a:t>
                      </a:r>
                    </a:p>
                  </a:txBody>
                  <a:tcPr/>
                </a:tc>
                <a:tc>
                  <a:txBody>
                    <a:bodyPr/>
                    <a:lstStyle/>
                    <a:p>
                      <a:pPr algn="ctr"/>
                      <a:r>
                        <a:rPr lang="en-US" sz="1000" dirty="0"/>
                        <a:t>0.50</a:t>
                      </a:r>
                    </a:p>
                  </a:txBody>
                  <a:tcPr/>
                </a:tc>
                <a:tc>
                  <a:txBody>
                    <a:bodyPr/>
                    <a:lstStyle/>
                    <a:p>
                      <a:pPr algn="ctr"/>
                      <a:r>
                        <a:rPr lang="en-US" sz="1000" dirty="0"/>
                        <a:t>1.00</a:t>
                      </a:r>
                    </a:p>
                  </a:txBody>
                  <a:tcPr/>
                </a:tc>
                <a:tc>
                  <a:txBody>
                    <a:bodyPr/>
                    <a:lstStyle/>
                    <a:p>
                      <a:pPr algn="ctr"/>
                      <a:r>
                        <a:rPr lang="en-US" sz="1000" dirty="0"/>
                        <a:t>0.67</a:t>
                      </a:r>
                    </a:p>
                  </a:txBody>
                  <a:tcPr/>
                </a:tc>
                <a:tc>
                  <a:txBody>
                    <a:bodyPr/>
                    <a:lstStyle/>
                    <a:p>
                      <a:pPr algn="ctr"/>
                      <a:r>
                        <a:rPr lang="en-US" sz="1000" dirty="0"/>
                        <a:t>1</a:t>
                      </a:r>
                    </a:p>
                  </a:txBody>
                  <a:tcPr/>
                </a:tc>
                <a:extLst>
                  <a:ext uri="{0D108BD9-81ED-4DB2-BD59-A6C34878D82A}">
                    <a16:rowId xmlns:a16="http://schemas.microsoft.com/office/drawing/2014/main" val="2259498794"/>
                  </a:ext>
                </a:extLst>
              </a:tr>
              <a:tr h="270455">
                <a:tc>
                  <a:txBody>
                    <a:bodyPr/>
                    <a:lstStyle/>
                    <a:p>
                      <a:pPr algn="ctr"/>
                      <a:r>
                        <a:rPr lang="en-US" sz="1000" b="0" kern="1200" dirty="0">
                          <a:solidFill>
                            <a:schemeClr val="bg1"/>
                          </a:solidFill>
                          <a:effectLst/>
                          <a:latin typeface="+mn-lt"/>
                          <a:ea typeface="+mn-ea"/>
                          <a:cs typeface="+mn-cs"/>
                        </a:rPr>
                        <a:t>75</a:t>
                      </a:r>
                      <a:endParaRPr lang="en-US" sz="1000" b="0" dirty="0">
                        <a:solidFill>
                          <a:schemeClr val="bg1"/>
                        </a:solidFill>
                      </a:endParaRPr>
                    </a:p>
                  </a:txBody>
                  <a:tcPr/>
                </a:tc>
                <a:tc>
                  <a:txBody>
                    <a:bodyPr/>
                    <a:lstStyle/>
                    <a:p>
                      <a:pPr algn="ctr"/>
                      <a:r>
                        <a:rPr lang="en-US" sz="1000" dirty="0"/>
                        <a:t>0.50</a:t>
                      </a:r>
                    </a:p>
                  </a:txBody>
                  <a:tcPr/>
                </a:tc>
                <a:tc>
                  <a:txBody>
                    <a:bodyPr/>
                    <a:lstStyle/>
                    <a:p>
                      <a:pPr algn="ctr"/>
                      <a:r>
                        <a:rPr lang="en-US" sz="1000" dirty="0"/>
                        <a:t>0.33</a:t>
                      </a:r>
                    </a:p>
                  </a:txBody>
                  <a:tcPr/>
                </a:tc>
                <a:tc>
                  <a:txBody>
                    <a:bodyPr/>
                    <a:lstStyle/>
                    <a:p>
                      <a:pPr algn="ctr"/>
                      <a:r>
                        <a:rPr lang="en-US" sz="1000" dirty="0"/>
                        <a:t>0.40</a:t>
                      </a:r>
                    </a:p>
                  </a:txBody>
                  <a:tcPr/>
                </a:tc>
                <a:tc>
                  <a:txBody>
                    <a:bodyPr/>
                    <a:lstStyle/>
                    <a:p>
                      <a:pPr algn="ctr"/>
                      <a:r>
                        <a:rPr lang="en-US" sz="1000" dirty="0"/>
                        <a:t>3</a:t>
                      </a:r>
                    </a:p>
                  </a:txBody>
                  <a:tcPr/>
                </a:tc>
                <a:extLst>
                  <a:ext uri="{0D108BD9-81ED-4DB2-BD59-A6C34878D82A}">
                    <a16:rowId xmlns:a16="http://schemas.microsoft.com/office/drawing/2014/main" val="2626776581"/>
                  </a:ext>
                </a:extLst>
              </a:tr>
              <a:tr h="270455">
                <a:tc>
                  <a:txBody>
                    <a:bodyPr/>
                    <a:lstStyle/>
                    <a:p>
                      <a:pPr algn="ctr"/>
                      <a:r>
                        <a:rPr lang="en-US" sz="1000" b="0" kern="1200" dirty="0">
                          <a:solidFill>
                            <a:schemeClr val="bg1"/>
                          </a:solidFill>
                          <a:effectLst/>
                          <a:latin typeface="+mn-lt"/>
                          <a:ea typeface="+mn-ea"/>
                          <a:cs typeface="+mn-cs"/>
                        </a:rPr>
                        <a:t>accuracy</a:t>
                      </a:r>
                      <a:endParaRPr lang="en-US" sz="1000" b="0" dirty="0">
                        <a:solidFill>
                          <a:schemeClr val="bg1"/>
                        </a:solidFill>
                      </a:endParaRPr>
                    </a:p>
                  </a:txBody>
                  <a:tcPr/>
                </a:tc>
                <a:tc>
                  <a:txBody>
                    <a:bodyPr/>
                    <a:lstStyle/>
                    <a:p>
                      <a:pPr algn="ctr"/>
                      <a:endParaRPr lang="en-US" sz="1000" dirty="0"/>
                    </a:p>
                  </a:txBody>
                  <a:tcPr/>
                </a:tc>
                <a:tc>
                  <a:txBody>
                    <a:bodyPr/>
                    <a:lstStyle/>
                    <a:p>
                      <a:pPr algn="ctr"/>
                      <a:endParaRPr lang="en-US" sz="1000" dirty="0"/>
                    </a:p>
                  </a:txBody>
                  <a:tcPr/>
                </a:tc>
                <a:tc>
                  <a:txBody>
                    <a:bodyPr/>
                    <a:lstStyle/>
                    <a:p>
                      <a:pPr algn="ctr"/>
                      <a:r>
                        <a:rPr lang="en-US" sz="1000" dirty="0"/>
                        <a:t>0.40</a:t>
                      </a:r>
                    </a:p>
                  </a:txBody>
                  <a:tcPr/>
                </a:tc>
                <a:tc>
                  <a:txBody>
                    <a:bodyPr/>
                    <a:lstStyle/>
                    <a:p>
                      <a:pPr algn="ctr"/>
                      <a:r>
                        <a:rPr lang="en-US" sz="1000" dirty="0"/>
                        <a:t>5</a:t>
                      </a:r>
                    </a:p>
                  </a:txBody>
                  <a:tcPr/>
                </a:tc>
                <a:extLst>
                  <a:ext uri="{0D108BD9-81ED-4DB2-BD59-A6C34878D82A}">
                    <a16:rowId xmlns:a16="http://schemas.microsoft.com/office/drawing/2014/main" val="103036815"/>
                  </a:ext>
                </a:extLst>
              </a:tr>
              <a:tr h="270455">
                <a:tc>
                  <a:txBody>
                    <a:bodyPr/>
                    <a:lstStyle/>
                    <a:p>
                      <a:pPr algn="ctr"/>
                      <a:r>
                        <a:rPr lang="en-US" sz="1000" b="0" kern="1200" dirty="0">
                          <a:solidFill>
                            <a:schemeClr val="bg1"/>
                          </a:solidFill>
                          <a:effectLst/>
                          <a:latin typeface="+mn-lt"/>
                          <a:ea typeface="+mn-ea"/>
                          <a:cs typeface="+mn-cs"/>
                        </a:rPr>
                        <a:t>macro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0.33</a:t>
                      </a:r>
                    </a:p>
                  </a:txBody>
                  <a:tcPr/>
                </a:tc>
                <a:tc>
                  <a:txBody>
                    <a:bodyPr/>
                    <a:lstStyle/>
                    <a:p>
                      <a:pPr algn="ctr"/>
                      <a:r>
                        <a:rPr lang="en-US" sz="1000" dirty="0"/>
                        <a:t>0.44</a:t>
                      </a:r>
                    </a:p>
                  </a:txBody>
                  <a:tcPr/>
                </a:tc>
                <a:tc>
                  <a:txBody>
                    <a:bodyPr/>
                    <a:lstStyle/>
                    <a:p>
                      <a:pPr algn="ctr"/>
                      <a:r>
                        <a:rPr lang="en-US" sz="1000" dirty="0"/>
                        <a:t>0.36</a:t>
                      </a:r>
                    </a:p>
                  </a:txBody>
                  <a:tcPr/>
                </a:tc>
                <a:tc>
                  <a:txBody>
                    <a:bodyPr/>
                    <a:lstStyle/>
                    <a:p>
                      <a:pPr algn="ctr"/>
                      <a:r>
                        <a:rPr lang="en-US" sz="1000" dirty="0"/>
                        <a:t>5</a:t>
                      </a:r>
                    </a:p>
                  </a:txBody>
                  <a:tcPr/>
                </a:tc>
                <a:extLst>
                  <a:ext uri="{0D108BD9-81ED-4DB2-BD59-A6C34878D82A}">
                    <a16:rowId xmlns:a16="http://schemas.microsoft.com/office/drawing/2014/main" val="4101810592"/>
                  </a:ext>
                </a:extLst>
              </a:tr>
              <a:tr h="270455">
                <a:tc>
                  <a:txBody>
                    <a:bodyPr/>
                    <a:lstStyle/>
                    <a:p>
                      <a:pPr algn="ctr"/>
                      <a:r>
                        <a:rPr lang="en-US" sz="1000" b="0" kern="1200" dirty="0">
                          <a:solidFill>
                            <a:schemeClr val="bg1"/>
                          </a:solidFill>
                          <a:effectLst/>
                          <a:latin typeface="+mn-lt"/>
                          <a:ea typeface="+mn-ea"/>
                          <a:cs typeface="+mn-cs"/>
                        </a:rPr>
                        <a:t>weighted </a:t>
                      </a:r>
                      <a:r>
                        <a:rPr lang="en-US" sz="1000" b="0" kern="1200" dirty="0" err="1">
                          <a:solidFill>
                            <a:schemeClr val="bg1"/>
                          </a:solidFill>
                          <a:effectLst/>
                          <a:latin typeface="+mn-lt"/>
                          <a:ea typeface="+mn-ea"/>
                          <a:cs typeface="+mn-cs"/>
                        </a:rPr>
                        <a:t>avg</a:t>
                      </a:r>
                      <a:endParaRPr lang="en-US" sz="1000" b="0" dirty="0">
                        <a:solidFill>
                          <a:schemeClr val="bg1"/>
                        </a:solidFill>
                      </a:endParaRPr>
                    </a:p>
                  </a:txBody>
                  <a:tcPr/>
                </a:tc>
                <a:tc>
                  <a:txBody>
                    <a:bodyPr/>
                    <a:lstStyle/>
                    <a:p>
                      <a:pPr algn="ctr"/>
                      <a:r>
                        <a:rPr lang="en-US" sz="1000" dirty="0"/>
                        <a:t>0.40</a:t>
                      </a:r>
                    </a:p>
                  </a:txBody>
                  <a:tcPr/>
                </a:tc>
                <a:tc>
                  <a:txBody>
                    <a:bodyPr/>
                    <a:lstStyle/>
                    <a:p>
                      <a:pPr algn="ctr"/>
                      <a:r>
                        <a:rPr lang="en-US" sz="1000" dirty="0"/>
                        <a:t>0.40</a:t>
                      </a:r>
                    </a:p>
                  </a:txBody>
                  <a:tcPr/>
                </a:tc>
                <a:tc>
                  <a:txBody>
                    <a:bodyPr/>
                    <a:lstStyle/>
                    <a:p>
                      <a:pPr algn="ctr"/>
                      <a:r>
                        <a:rPr lang="en-US" sz="1000" dirty="0"/>
                        <a:t>0.37</a:t>
                      </a:r>
                    </a:p>
                  </a:txBody>
                  <a:tcPr/>
                </a:tc>
                <a:tc>
                  <a:txBody>
                    <a:bodyPr/>
                    <a:lstStyle/>
                    <a:p>
                      <a:pPr algn="ctr"/>
                      <a:r>
                        <a:rPr lang="en-US" sz="1000" dirty="0"/>
                        <a:t>5</a:t>
                      </a:r>
                    </a:p>
                  </a:txBody>
                  <a:tcPr/>
                </a:tc>
                <a:extLst>
                  <a:ext uri="{0D108BD9-81ED-4DB2-BD59-A6C34878D82A}">
                    <a16:rowId xmlns:a16="http://schemas.microsoft.com/office/drawing/2014/main" val="1335081710"/>
                  </a:ext>
                </a:extLst>
              </a:tr>
            </a:tbl>
          </a:graphicData>
        </a:graphic>
      </p:graphicFrame>
      <p:sp>
        <p:nvSpPr>
          <p:cNvPr id="19" name="عنصر نائب للمحتوى 2"/>
          <p:cNvSpPr txBox="1">
            <a:spLocks/>
          </p:cNvSpPr>
          <p:nvPr/>
        </p:nvSpPr>
        <p:spPr>
          <a:xfrm>
            <a:off x="287020" y="4549433"/>
            <a:ext cx="6327670" cy="334118"/>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3757B"/>
                </a:solidFill>
              </a:rPr>
              <a:t>Naïve Bayes Accuracy: 0.4000</a:t>
            </a:r>
            <a:endParaRPr lang="en-US" sz="1600" dirty="0">
              <a:solidFill>
                <a:srgbClr val="03757B"/>
              </a:solidFill>
            </a:endParaRPr>
          </a:p>
        </p:txBody>
      </p:sp>
    </p:spTree>
    <p:extLst>
      <p:ext uri="{BB962C8B-B14F-4D97-AF65-F5344CB8AC3E}">
        <p14:creationId xmlns:p14="http://schemas.microsoft.com/office/powerpoint/2010/main" val="11639522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12192000" cy="227965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Data</a:t>
            </a:r>
            <a:br>
              <a:rPr lang="en-US" sz="4000" b="1" dirty="0">
                <a:solidFill>
                  <a:srgbClr val="00ADEF"/>
                </a:solidFill>
              </a:rPr>
            </a:br>
            <a:r>
              <a:rPr lang="en-US" sz="4000" b="1" dirty="0">
                <a:solidFill>
                  <a:schemeClr val="bg1"/>
                </a:solidFill>
              </a:rPr>
              <a:t>Accuracy</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txBox="1">
            <a:spLocks/>
          </p:cNvSpPr>
          <p:nvPr/>
        </p:nvSpPr>
        <p:spPr>
          <a:xfrm>
            <a:off x="1848151" y="2656124"/>
            <a:ext cx="5344886" cy="4101571"/>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0ADEF"/>
                </a:solidFill>
              </a:rPr>
              <a:t>Evaluating Random Forest on Select Best features:</a:t>
            </a:r>
          </a:p>
          <a:p>
            <a:pPr marL="0" indent="0" algn="l" rtl="0">
              <a:buNone/>
            </a:pPr>
            <a:r>
              <a:rPr lang="en-US" sz="1600" dirty="0"/>
              <a:t>Accuracy on selected features: 0.4000</a:t>
            </a:r>
          </a:p>
          <a:p>
            <a:pPr marL="0" indent="0" algn="l" rtl="0">
              <a:buNone/>
            </a:pPr>
            <a:r>
              <a:rPr lang="en-US" sz="1600" b="1" dirty="0">
                <a:solidFill>
                  <a:srgbClr val="00ADEF"/>
                </a:solidFill>
              </a:rPr>
              <a:t>Evaluating Random Forest on RFE features:</a:t>
            </a:r>
          </a:p>
          <a:p>
            <a:pPr marL="0" indent="0" algn="l" rtl="0">
              <a:buNone/>
            </a:pPr>
            <a:r>
              <a:rPr lang="en-US" sz="1600" dirty="0"/>
              <a:t>Accuracy on selected features: 0.4000</a:t>
            </a:r>
          </a:p>
          <a:p>
            <a:pPr marL="0" indent="0" algn="l" rtl="0">
              <a:buNone/>
            </a:pPr>
            <a:r>
              <a:rPr lang="en-US" sz="1600" b="1" dirty="0">
                <a:solidFill>
                  <a:srgbClr val="00ADEF"/>
                </a:solidFill>
              </a:rPr>
              <a:t>Evaluating SVM on Select Best features:</a:t>
            </a:r>
          </a:p>
          <a:p>
            <a:pPr marL="0" indent="0" algn="l" rtl="0">
              <a:buNone/>
            </a:pPr>
            <a:r>
              <a:rPr lang="en-US" sz="1600" dirty="0"/>
              <a:t>Accuracy on selected features: 0.6000</a:t>
            </a:r>
          </a:p>
          <a:p>
            <a:pPr marL="0" indent="0" algn="l" rtl="0">
              <a:buNone/>
            </a:pPr>
            <a:r>
              <a:rPr lang="en-US" sz="1600" b="1" dirty="0">
                <a:solidFill>
                  <a:srgbClr val="00ADEF"/>
                </a:solidFill>
              </a:rPr>
              <a:t>Evaluating SVM on RFE features:</a:t>
            </a:r>
          </a:p>
          <a:p>
            <a:pPr marL="0" indent="0" algn="l" rtl="0">
              <a:buNone/>
            </a:pPr>
            <a:r>
              <a:rPr lang="en-US" sz="1600" dirty="0"/>
              <a:t>Accuracy on selected features: 0.6000</a:t>
            </a:r>
          </a:p>
          <a:p>
            <a:pPr marL="0" indent="0" algn="l" rtl="0">
              <a:buNone/>
            </a:pPr>
            <a:r>
              <a:rPr lang="en-US" sz="1600" b="1" dirty="0">
                <a:solidFill>
                  <a:srgbClr val="00ADEF"/>
                </a:solidFill>
              </a:rPr>
              <a:t>Evaluating KNN on Select Best features:</a:t>
            </a:r>
          </a:p>
          <a:p>
            <a:pPr marL="0" indent="0" algn="l" rtl="0">
              <a:buNone/>
            </a:pPr>
            <a:r>
              <a:rPr lang="en-US" sz="1600" dirty="0"/>
              <a:t>Accuracy on selected features: 0.4000</a:t>
            </a:r>
          </a:p>
        </p:txBody>
      </p:sp>
      <p:sp>
        <p:nvSpPr>
          <p:cNvPr id="14" name="عنصر نائب للمحتوى 2"/>
          <p:cNvSpPr txBox="1">
            <a:spLocks/>
          </p:cNvSpPr>
          <p:nvPr/>
        </p:nvSpPr>
        <p:spPr>
          <a:xfrm>
            <a:off x="6611052" y="2656124"/>
            <a:ext cx="5344886" cy="2320138"/>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r>
              <a:rPr lang="en-US" sz="1600" b="1" dirty="0">
                <a:solidFill>
                  <a:srgbClr val="00ADEF"/>
                </a:solidFill>
              </a:rPr>
              <a:t>Evaluating KNN on RFE features:</a:t>
            </a:r>
          </a:p>
          <a:p>
            <a:pPr marL="0" indent="0" algn="l" rtl="0">
              <a:buNone/>
            </a:pPr>
            <a:r>
              <a:rPr lang="en-US" sz="1600" dirty="0"/>
              <a:t>Accuracy on selected features: 0.4000</a:t>
            </a:r>
          </a:p>
          <a:p>
            <a:pPr marL="0" indent="0" algn="l" rtl="0">
              <a:buNone/>
            </a:pPr>
            <a:r>
              <a:rPr lang="en-US" sz="1600" b="1" dirty="0">
                <a:solidFill>
                  <a:srgbClr val="00ADEF"/>
                </a:solidFill>
              </a:rPr>
              <a:t>Evaluating Naïve Bayes on Select Best features:</a:t>
            </a:r>
          </a:p>
          <a:p>
            <a:pPr marL="0" indent="0" algn="l" rtl="0">
              <a:buNone/>
            </a:pPr>
            <a:r>
              <a:rPr lang="en-US" sz="1600" dirty="0"/>
              <a:t>Accuracy on selected features: 0.4000</a:t>
            </a:r>
          </a:p>
          <a:p>
            <a:pPr marL="0" indent="0" algn="l" rtl="0">
              <a:buNone/>
            </a:pPr>
            <a:r>
              <a:rPr lang="en-US" sz="1600" b="1" dirty="0">
                <a:solidFill>
                  <a:srgbClr val="00ADEF"/>
                </a:solidFill>
              </a:rPr>
              <a:t>Evaluating Naïve Bayes on RFE features:</a:t>
            </a:r>
          </a:p>
          <a:p>
            <a:pPr marL="0" indent="0" algn="l" rtl="0">
              <a:buNone/>
            </a:pPr>
            <a:r>
              <a:rPr lang="en-US" sz="1600" dirty="0"/>
              <a:t>Accuracy on selected features: 0.4000</a:t>
            </a: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894080"/>
            <a:ext cx="3737898" cy="1469148"/>
          </a:xfrm>
          <a:prstGeom prst="rect">
            <a:avLst/>
          </a:prstGeom>
        </p:spPr>
      </p:pic>
    </p:spTree>
    <p:extLst>
      <p:ext uri="{BB962C8B-B14F-4D97-AF65-F5344CB8AC3E}">
        <p14:creationId xmlns:p14="http://schemas.microsoft.com/office/powerpoint/2010/main" val="25619129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904875" y="1128572"/>
            <a:ext cx="9486900" cy="854075"/>
          </a:xfrm>
        </p:spPr>
        <p:txBody>
          <a:bodyPr>
            <a:normAutofit fontScale="90000"/>
          </a:bodyPr>
          <a:lstStyle/>
          <a:p>
            <a:pPr algn="l" rtl="0"/>
            <a:r>
              <a:rPr lang="en-US" sz="4000" b="1" dirty="0">
                <a:solidFill>
                  <a:srgbClr val="00ADEF"/>
                </a:solidFill>
              </a:rPr>
              <a:t>Code</a:t>
            </a:r>
            <a:br>
              <a:rPr lang="en-US" sz="4000" b="1" dirty="0">
                <a:solidFill>
                  <a:srgbClr val="00ADEF"/>
                </a:solidFill>
              </a:rPr>
            </a:br>
            <a:r>
              <a:rPr lang="en-US" sz="4000" b="1" dirty="0">
                <a:solidFill>
                  <a:schemeClr val="bg1"/>
                </a:solidFill>
              </a:rPr>
              <a:t>Used</a:t>
            </a: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3665008" y="746294"/>
            <a:ext cx="7985125" cy="5904763"/>
          </a:xfrm>
        </p:spPr>
        <p:txBody>
          <a:bodyPr>
            <a:noAutofit/>
          </a:bodyPr>
          <a:lstStyle/>
          <a:p>
            <a:pPr marL="0" indent="0" algn="l" rtl="0">
              <a:buNone/>
            </a:pPr>
            <a:endParaRPr lang="en-US" sz="1600" dirty="0"/>
          </a:p>
          <a:p>
            <a:pPr marL="0" indent="0" algn="l" rtl="0">
              <a:buNone/>
            </a:pPr>
            <a:endParaRPr lang="en-US" sz="16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8342" y="188536"/>
            <a:ext cx="8001000" cy="6462521"/>
          </a:xfrm>
          <a:prstGeom prst="rect">
            <a:avLst/>
          </a:prstGeom>
        </p:spPr>
      </p:pic>
    </p:spTree>
    <p:extLst>
      <p:ext uri="{BB962C8B-B14F-4D97-AF65-F5344CB8AC3E}">
        <p14:creationId xmlns:p14="http://schemas.microsoft.com/office/powerpoint/2010/main" val="39579871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904875" y="1128572"/>
            <a:ext cx="9486900" cy="854075"/>
          </a:xfrm>
        </p:spPr>
        <p:txBody>
          <a:bodyPr>
            <a:normAutofit fontScale="90000"/>
          </a:bodyPr>
          <a:lstStyle/>
          <a:p>
            <a:pPr algn="l" rtl="0"/>
            <a:r>
              <a:rPr lang="en-US" sz="4000" b="1" dirty="0">
                <a:solidFill>
                  <a:srgbClr val="00ADEF"/>
                </a:solidFill>
              </a:rPr>
              <a:t>Code</a:t>
            </a:r>
            <a:br>
              <a:rPr lang="en-US" sz="4000" b="1" dirty="0">
                <a:solidFill>
                  <a:srgbClr val="00ADEF"/>
                </a:solidFill>
              </a:rPr>
            </a:br>
            <a:r>
              <a:rPr lang="en-US" sz="4000" b="1" dirty="0">
                <a:solidFill>
                  <a:schemeClr val="bg1"/>
                </a:solidFill>
              </a:rPr>
              <a:t>Used</a:t>
            </a: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عنصر نائب للمحتوى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08977" y="588919"/>
            <a:ext cx="7985125" cy="5207361"/>
          </a:xfr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spTree>
    <p:extLst>
      <p:ext uri="{BB962C8B-B14F-4D97-AF65-F5344CB8AC3E}">
        <p14:creationId xmlns:p14="http://schemas.microsoft.com/office/powerpoint/2010/main" val="437363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904875" y="1128572"/>
            <a:ext cx="9486900" cy="854075"/>
          </a:xfrm>
        </p:spPr>
        <p:txBody>
          <a:bodyPr>
            <a:normAutofit fontScale="90000"/>
          </a:bodyPr>
          <a:lstStyle/>
          <a:p>
            <a:pPr algn="l" rtl="0"/>
            <a:r>
              <a:rPr lang="en-US" sz="4000" b="1" dirty="0">
                <a:solidFill>
                  <a:srgbClr val="00ADEF"/>
                </a:solidFill>
              </a:rPr>
              <a:t>Code</a:t>
            </a:r>
            <a:br>
              <a:rPr lang="en-US" sz="4000" b="1" dirty="0">
                <a:solidFill>
                  <a:srgbClr val="00ADEF"/>
                </a:solidFill>
              </a:rPr>
            </a:br>
            <a:r>
              <a:rPr lang="en-US" sz="4000" b="1" dirty="0">
                <a:solidFill>
                  <a:schemeClr val="bg1"/>
                </a:solidFill>
              </a:rPr>
              <a:t>Used</a:t>
            </a: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3665008" y="746294"/>
            <a:ext cx="7985125" cy="5904763"/>
          </a:xfrm>
        </p:spPr>
        <p:txBody>
          <a:bodyPr>
            <a:noAutofit/>
          </a:bodyPr>
          <a:lstStyle/>
          <a:p>
            <a:pPr marL="0" indent="0" algn="l" rtl="0">
              <a:buNone/>
            </a:pPr>
            <a:r>
              <a:rPr lang="en-US" sz="1600" dirty="0"/>
              <a: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5008" y="459556"/>
            <a:ext cx="7617666" cy="5938887"/>
          </a:xfrm>
          <a:prstGeom prst="rect">
            <a:avLst/>
          </a:prstGeom>
        </p:spPr>
      </p:pic>
    </p:spTree>
    <p:extLst>
      <p:ext uri="{BB962C8B-B14F-4D97-AF65-F5344CB8AC3E}">
        <p14:creationId xmlns:p14="http://schemas.microsoft.com/office/powerpoint/2010/main" val="28772788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904875" y="1128572"/>
            <a:ext cx="9486900" cy="854075"/>
          </a:xfrm>
        </p:spPr>
        <p:txBody>
          <a:bodyPr>
            <a:normAutofit fontScale="90000"/>
          </a:bodyPr>
          <a:lstStyle/>
          <a:p>
            <a:pPr algn="l" rtl="0"/>
            <a:r>
              <a:rPr lang="en-US" sz="4000" b="1" dirty="0">
                <a:solidFill>
                  <a:srgbClr val="00ADEF"/>
                </a:solidFill>
              </a:rPr>
              <a:t>Code</a:t>
            </a:r>
            <a:br>
              <a:rPr lang="en-US" sz="4000" b="1" dirty="0">
                <a:solidFill>
                  <a:srgbClr val="00ADEF"/>
                </a:solidFill>
              </a:rPr>
            </a:br>
            <a:r>
              <a:rPr lang="en-US" sz="4000" b="1" dirty="0">
                <a:solidFill>
                  <a:schemeClr val="bg1"/>
                </a:solidFill>
              </a:rPr>
              <a:t>Used</a:t>
            </a: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pic>
        <p:nvPicPr>
          <p:cNvPr id="5" name="عنصر نائب للمحتوى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76603" y="1128572"/>
            <a:ext cx="7930786" cy="4351338"/>
          </a:xfrm>
        </p:spPr>
      </p:pic>
    </p:spTree>
    <p:extLst>
      <p:ext uri="{BB962C8B-B14F-4D97-AF65-F5344CB8AC3E}">
        <p14:creationId xmlns:p14="http://schemas.microsoft.com/office/powerpoint/2010/main" val="9769907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318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a:bodyPr>
          <a:lstStyle/>
          <a:p>
            <a:pPr algn="l" rtl="0"/>
            <a:r>
              <a:rPr lang="en-US" sz="4000" b="1" dirty="0">
                <a:solidFill>
                  <a:srgbClr val="00ADEF"/>
                </a:solidFill>
              </a:rPr>
              <a:t>Challenges</a:t>
            </a: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3665008" y="2132331"/>
            <a:ext cx="7985125" cy="4101571"/>
          </a:xfrm>
        </p:spPr>
        <p:txBody>
          <a:bodyPr>
            <a:noAutofit/>
          </a:bodyPr>
          <a:lstStyle/>
          <a:p>
            <a:pPr marL="0" indent="0" algn="l" rtl="0">
              <a:buNone/>
            </a:pPr>
            <a:r>
              <a:rPr lang="en-US" sz="1600" dirty="0"/>
              <a:t>We faced several challenges during the data collection process, including:</a:t>
            </a:r>
          </a:p>
          <a:p>
            <a:pPr marL="0" lvl="0" indent="0" algn="l">
              <a:buNone/>
            </a:pPr>
            <a:r>
              <a:rPr lang="en-US" sz="1600" dirty="0"/>
              <a:t>Ensuring data privacy and confidentiality.</a:t>
            </a:r>
          </a:p>
          <a:p>
            <a:pPr marL="0" lvl="0" indent="0" algn="l">
              <a:buNone/>
            </a:pPr>
            <a:r>
              <a:rPr lang="en-US" sz="1600" dirty="0"/>
              <a:t>Difficulty in accessing data in a timely manner.</a:t>
            </a:r>
          </a:p>
          <a:p>
            <a:pPr marL="0" lvl="0" indent="0" algn="l">
              <a:buNone/>
            </a:pPr>
            <a:r>
              <a:rPr lang="en-US" sz="1600" dirty="0"/>
              <a:t>Diversity of data sources, leading to a large number of outliers and missing values.</a:t>
            </a:r>
          </a:p>
          <a:p>
            <a:pPr marL="0" lvl="0" indent="0" algn="l">
              <a:buNone/>
            </a:pPr>
            <a:r>
              <a:rPr lang="en-US" sz="1600" dirty="0"/>
              <a:t>Difficulty in adapting the data to apply artificial intelligence models.</a:t>
            </a:r>
          </a:p>
          <a:p>
            <a:pPr marL="0" lvl="0" indent="0" algn="l">
              <a:buNone/>
            </a:pPr>
            <a:r>
              <a:rPr lang="en-US" sz="1600" dirty="0"/>
              <a:t>Adapting to the new work environment (Pro version).</a:t>
            </a:r>
          </a:p>
          <a:p>
            <a:pPr marL="0" indent="0" algn="l" rtl="0">
              <a:buNone/>
            </a:pPr>
            <a:r>
              <a:rPr lang="en-US" sz="1600" dirty="0" smtClean="0"/>
              <a:t>Despite </a:t>
            </a:r>
            <a:r>
              <a:rPr lang="en-US" sz="1600" dirty="0"/>
              <a:t>these challenges, we were able, with gratitude, to overcome them successfully.</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96280"/>
            <a:ext cx="2910707" cy="1144028"/>
          </a:xfrm>
          <a:prstGeom prst="rect">
            <a:avLst/>
          </a:prstGeom>
        </p:spPr>
      </p:pic>
    </p:spTree>
    <p:extLst>
      <p:ext uri="{BB962C8B-B14F-4D97-AF65-F5344CB8AC3E}">
        <p14:creationId xmlns:p14="http://schemas.microsoft.com/office/powerpoint/2010/main" val="5744636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5723467"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4540250" cy="854075"/>
          </a:xfrm>
        </p:spPr>
        <p:txBody>
          <a:bodyPr>
            <a:normAutofit fontScale="90000"/>
          </a:bodyPr>
          <a:lstStyle/>
          <a:p>
            <a:pPr algn="l" rtl="0"/>
            <a:r>
              <a:rPr lang="en-US" b="1" dirty="0">
                <a:solidFill>
                  <a:srgbClr val="00ADEF"/>
                </a:solidFill>
              </a:rPr>
              <a:t>General Idea of the Interactive Platform</a:t>
            </a:r>
            <a:r>
              <a:rPr lang="en-US" sz="4000" b="1" dirty="0">
                <a:solidFill>
                  <a:schemeClr val="bg1"/>
                </a:solidFill>
              </a:rPr>
              <a:t/>
            </a:r>
            <a:br>
              <a:rPr lang="en-US" sz="4000" b="1" dirty="0">
                <a:solidFill>
                  <a:schemeClr val="bg1"/>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عنصر نائب للمحتوى 2"/>
          <p:cNvSpPr>
            <a:spLocks noGrp="1"/>
          </p:cNvSpPr>
          <p:nvPr>
            <p:ph idx="1"/>
          </p:nvPr>
        </p:nvSpPr>
        <p:spPr>
          <a:xfrm>
            <a:off x="6132480" y="1490027"/>
            <a:ext cx="5414433" cy="1330325"/>
          </a:xfrm>
        </p:spPr>
        <p:txBody>
          <a:bodyPr>
            <a:noAutofit/>
          </a:bodyPr>
          <a:lstStyle/>
          <a:p>
            <a:pPr marL="0" indent="0" algn="justLow" rtl="0">
              <a:lnSpc>
                <a:spcPct val="100000"/>
              </a:lnSpc>
              <a:buNone/>
            </a:pPr>
            <a:r>
              <a:rPr lang="en-US" sz="1600" dirty="0"/>
              <a:t>This platform was developed using artificial intelligence and machine learning models to predict optimal locations, presenting the results through interactive maps that assist in making better investment decisions. The system utilizes Python and ArcGIS maps in developing the model on the interactive platform</a:t>
            </a:r>
          </a:p>
        </p:txBody>
      </p:sp>
      <p:sp>
        <p:nvSpPr>
          <p:cNvPr id="6" name="عنصر نائب للمحتوى 2"/>
          <p:cNvSpPr txBox="1">
            <a:spLocks/>
          </p:cNvSpPr>
          <p:nvPr/>
        </p:nvSpPr>
        <p:spPr>
          <a:xfrm>
            <a:off x="6216650" y="2367703"/>
            <a:ext cx="5509683" cy="3906097"/>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a:buNone/>
            </a:pPr>
            <a:endParaRPr lang="en-US" sz="1600"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5461000"/>
            <a:ext cx="3737898" cy="1469148"/>
          </a:xfrm>
          <a:prstGeom prst="rect">
            <a:avLst/>
          </a:prstGeom>
        </p:spPr>
      </p:pic>
    </p:spTree>
    <p:extLst>
      <p:ext uri="{BB962C8B-B14F-4D97-AF65-F5344CB8AC3E}">
        <p14:creationId xmlns:p14="http://schemas.microsoft.com/office/powerpoint/2010/main" val="23009349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31165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Description of the </a:t>
            </a:r>
            <a:br>
              <a:rPr lang="en-US" sz="4000" b="1" dirty="0">
                <a:solidFill>
                  <a:srgbClr val="00ADEF"/>
                </a:solidFill>
              </a:rPr>
            </a:br>
            <a:r>
              <a:rPr lang="en-US" sz="4000" b="1" dirty="0">
                <a:solidFill>
                  <a:schemeClr val="bg1"/>
                </a:solidFill>
              </a:rPr>
              <a:t>Figure</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5487329" y="932181"/>
            <a:ext cx="5109633" cy="1499869"/>
          </a:xfrm>
        </p:spPr>
        <p:txBody>
          <a:bodyPr>
            <a:noAutofit/>
          </a:bodyPr>
          <a:lstStyle/>
          <a:p>
            <a:pPr marL="0" indent="0" algn="just" rtl="0">
              <a:buNone/>
            </a:pPr>
            <a:r>
              <a:rPr lang="en-US" sz="1600" dirty="0"/>
              <a:t>This figure illustrates the proposed gas station site, surrounding streets, and population density in the area under study. It provides a clear visual representation of the location of the suggested gas station, highlighting key elements such as nearby roads and the population distribution in the vicinity, which are crucial for determining the site's suitability and potential for success.</a:t>
            </a:r>
          </a:p>
          <a:p>
            <a:pPr marL="0" indent="0" algn="just" rtl="0">
              <a:buNone/>
            </a:pPr>
            <a:endParaRPr lang="en-US" sz="1600" dirty="0"/>
          </a:p>
        </p:txBody>
      </p:sp>
      <p:pic>
        <p:nvPicPr>
          <p:cNvPr id="6" name="عنصر نائب للمحتوى 3"/>
          <p:cNvPicPr>
            <a:picLocks/>
          </p:cNvPicPr>
          <p:nvPr/>
        </p:nvPicPr>
        <p:blipFill>
          <a:blip r:embed="rId2" cstate="print">
            <a:extLst>
              <a:ext uri="{28A0092B-C50C-407E-A947-70E740481C1C}">
                <a14:useLocalDpi xmlns:a14="http://schemas.microsoft.com/office/drawing/2010/main" val="0"/>
              </a:ext>
            </a:extLst>
          </a:blip>
          <a:srcRect t="10093" b="10093"/>
          <a:stretch>
            <a:fillRect/>
          </a:stretch>
        </p:blipFill>
        <p:spPr>
          <a:xfrm>
            <a:off x="5556250" y="2676845"/>
            <a:ext cx="4971790" cy="3667861"/>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20" y="5506720"/>
            <a:ext cx="3737898" cy="1469148"/>
          </a:xfrm>
          <a:prstGeom prst="rect">
            <a:avLst/>
          </a:prstGeom>
        </p:spPr>
      </p:pic>
    </p:spTree>
    <p:extLst>
      <p:ext uri="{BB962C8B-B14F-4D97-AF65-F5344CB8AC3E}">
        <p14:creationId xmlns:p14="http://schemas.microsoft.com/office/powerpoint/2010/main" val="858367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31165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Description of the </a:t>
            </a:r>
            <a:br>
              <a:rPr lang="en-US" sz="4000" b="1" dirty="0">
                <a:solidFill>
                  <a:srgbClr val="00ADEF"/>
                </a:solidFill>
              </a:rPr>
            </a:br>
            <a:r>
              <a:rPr lang="en-US" sz="4000" b="1" dirty="0">
                <a:solidFill>
                  <a:schemeClr val="bg1"/>
                </a:solidFill>
              </a:rPr>
              <a:t>Figure</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5487329" y="386081"/>
            <a:ext cx="5109633" cy="2109469"/>
          </a:xfrm>
        </p:spPr>
        <p:txBody>
          <a:bodyPr>
            <a:noAutofit/>
          </a:bodyPr>
          <a:lstStyle/>
          <a:p>
            <a:pPr marL="0" indent="0" algn="just" rtl="0">
              <a:buNone/>
            </a:pPr>
            <a:r>
              <a:rPr lang="en-US" sz="1600" dirty="0"/>
              <a:t>The location was evaluated as </a:t>
            </a:r>
            <a:r>
              <a:rPr lang="en-US" sz="1600" b="1" dirty="0">
                <a:solidFill>
                  <a:schemeClr val="accent1">
                    <a:lumMod val="75000"/>
                  </a:schemeClr>
                </a:solidFill>
              </a:rPr>
              <a:t>medium income </a:t>
            </a:r>
            <a:r>
              <a:rPr lang="en-US" sz="1600" dirty="0" smtClean="0"/>
              <a:t>based </a:t>
            </a:r>
            <a:r>
              <a:rPr lang="en-US" sz="1600" dirty="0"/>
              <a:t>on the defined criteria and the system's predictions. This evaluation suggests that the location offers good potential in terms of expected revenue, but with some limitations or challenges compared to sites classified as high income. This evaluation may result from factors such as medium population density, moderate traffic flow, or proximity to other gas stations, which affect the overall expected revenue.</a:t>
            </a:r>
          </a:p>
        </p:txBody>
      </p:sp>
      <p:pic>
        <p:nvPicPr>
          <p:cNvPr id="8" name="عنصر نائب للصورة 5"/>
          <p:cNvPicPr>
            <a:picLocks/>
          </p:cNvPicPr>
          <p:nvPr/>
        </p:nvPicPr>
        <p:blipFill>
          <a:blip r:embed="rId2">
            <a:extLst>
              <a:ext uri="{28A0092B-C50C-407E-A947-70E740481C1C}">
                <a14:useLocalDpi xmlns:a14="http://schemas.microsoft.com/office/drawing/2010/main" val="0"/>
              </a:ext>
            </a:extLst>
          </a:blip>
          <a:srcRect t="29980" b="29980"/>
          <a:stretch>
            <a:fillRect/>
          </a:stretch>
        </p:blipFill>
        <p:spPr>
          <a:xfrm>
            <a:off x="5581650" y="2495550"/>
            <a:ext cx="4971790" cy="392577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20" y="5506720"/>
            <a:ext cx="3737898" cy="1469148"/>
          </a:xfrm>
          <a:prstGeom prst="rect">
            <a:avLst/>
          </a:prstGeom>
        </p:spPr>
      </p:pic>
    </p:spTree>
    <p:extLst>
      <p:ext uri="{BB962C8B-B14F-4D97-AF65-F5344CB8AC3E}">
        <p14:creationId xmlns:p14="http://schemas.microsoft.com/office/powerpoint/2010/main" val="9620809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31165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Description of the </a:t>
            </a:r>
            <a:br>
              <a:rPr lang="en-US" sz="4000" b="1" dirty="0">
                <a:solidFill>
                  <a:srgbClr val="00ADEF"/>
                </a:solidFill>
              </a:rPr>
            </a:br>
            <a:r>
              <a:rPr lang="en-US" sz="4000" b="1" dirty="0">
                <a:solidFill>
                  <a:schemeClr val="bg1"/>
                </a:solidFill>
              </a:rPr>
              <a:t>Figure</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5625173" y="630768"/>
            <a:ext cx="4971789" cy="1746250"/>
          </a:xfrm>
        </p:spPr>
        <p:txBody>
          <a:bodyPr>
            <a:noAutofit/>
          </a:bodyPr>
          <a:lstStyle/>
          <a:p>
            <a:pPr marL="0" indent="0" algn="just" rtl="0">
              <a:buNone/>
            </a:pPr>
            <a:r>
              <a:rPr lang="en-US" sz="1600" dirty="0"/>
              <a:t>The location was evaluated as </a:t>
            </a:r>
            <a:r>
              <a:rPr lang="en-US" sz="1600" b="1" dirty="0">
                <a:solidFill>
                  <a:schemeClr val="accent1">
                    <a:lumMod val="75000"/>
                  </a:schemeClr>
                </a:solidFill>
              </a:rPr>
              <a:t>high income </a:t>
            </a:r>
            <a:r>
              <a:rPr lang="en-US" sz="1600" dirty="0"/>
              <a:t>based on the defined criteria and the system's predictions. This evaluation indicates that the location has high potential for generating revenue, due to factors such as high population density, heavy traffic flow, or proximity to key areas, making it an ideal site for gas stations in terms of expected financial returns.</a:t>
            </a:r>
          </a:p>
        </p:txBody>
      </p:sp>
      <p:pic>
        <p:nvPicPr>
          <p:cNvPr id="9" name="عنصر نائب للصورة 6"/>
          <p:cNvPicPr>
            <a:picLocks/>
          </p:cNvPicPr>
          <p:nvPr/>
        </p:nvPicPr>
        <p:blipFill>
          <a:blip r:embed="rId2" cstate="print">
            <a:extLst>
              <a:ext uri="{28A0092B-C50C-407E-A947-70E740481C1C}">
                <a14:useLocalDpi xmlns:a14="http://schemas.microsoft.com/office/drawing/2010/main" val="0"/>
              </a:ext>
            </a:extLst>
          </a:blip>
          <a:srcRect l="387" r="387"/>
          <a:stretch>
            <a:fillRect/>
          </a:stretch>
        </p:blipFill>
        <p:spPr>
          <a:xfrm>
            <a:off x="5625173" y="2377018"/>
            <a:ext cx="4971789" cy="392577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20" y="5506720"/>
            <a:ext cx="3737898" cy="1469148"/>
          </a:xfrm>
          <a:prstGeom prst="rect">
            <a:avLst/>
          </a:prstGeom>
        </p:spPr>
      </p:pic>
    </p:spTree>
    <p:extLst>
      <p:ext uri="{BB962C8B-B14F-4D97-AF65-F5344CB8AC3E}">
        <p14:creationId xmlns:p14="http://schemas.microsoft.com/office/powerpoint/2010/main" val="19561197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31165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Description of the </a:t>
            </a:r>
            <a:br>
              <a:rPr lang="en-US" sz="4000" b="1" dirty="0">
                <a:solidFill>
                  <a:srgbClr val="00ADEF"/>
                </a:solidFill>
              </a:rPr>
            </a:br>
            <a:r>
              <a:rPr lang="en-US" sz="4000" b="1" dirty="0">
                <a:solidFill>
                  <a:schemeClr val="bg1"/>
                </a:solidFill>
              </a:rPr>
              <a:t>Figure</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20" y="5506720"/>
            <a:ext cx="3737898" cy="1469148"/>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6349" y="117868"/>
            <a:ext cx="3449435" cy="6452614"/>
          </a:xfrm>
          <a:prstGeom prst="rect">
            <a:avLst/>
          </a:prstGeom>
        </p:spPr>
      </p:pic>
    </p:spTree>
    <p:extLst>
      <p:ext uri="{BB962C8B-B14F-4D97-AF65-F5344CB8AC3E}">
        <p14:creationId xmlns:p14="http://schemas.microsoft.com/office/powerpoint/2010/main" val="7895046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311650" cy="6858000"/>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838200" y="1323975"/>
            <a:ext cx="9486900" cy="854075"/>
          </a:xfrm>
        </p:spPr>
        <p:txBody>
          <a:bodyPr>
            <a:normAutofit fontScale="90000"/>
          </a:bodyPr>
          <a:lstStyle/>
          <a:p>
            <a:pPr algn="l" rtl="0"/>
            <a:r>
              <a:rPr lang="en-US" sz="4000" b="1" dirty="0">
                <a:solidFill>
                  <a:srgbClr val="00ADEF"/>
                </a:solidFill>
              </a:rPr>
              <a:t>Description of the </a:t>
            </a:r>
            <a:br>
              <a:rPr lang="en-US" sz="4000" b="1" dirty="0">
                <a:solidFill>
                  <a:srgbClr val="00ADEF"/>
                </a:solidFill>
              </a:rPr>
            </a:br>
            <a:r>
              <a:rPr lang="en-US" sz="4000" b="1" dirty="0">
                <a:solidFill>
                  <a:schemeClr val="bg1"/>
                </a:solidFill>
              </a:rPr>
              <a:t>Figure</a:t>
            </a:r>
            <a:r>
              <a:rPr lang="en-US" sz="4000" b="1" dirty="0">
                <a:solidFill>
                  <a:srgbClr val="00ADEF"/>
                </a:solidFill>
              </a:rPr>
              <a:t/>
            </a:r>
            <a:br>
              <a:rPr lang="en-US" sz="4000" b="1" dirty="0">
                <a:solidFill>
                  <a:srgbClr val="00ADEF"/>
                </a:solidFill>
              </a:rPr>
            </a:b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5625173" y="757768"/>
            <a:ext cx="4971789" cy="1746250"/>
          </a:xfrm>
        </p:spPr>
        <p:txBody>
          <a:bodyPr>
            <a:noAutofit/>
          </a:bodyPr>
          <a:lstStyle/>
          <a:p>
            <a:pPr marL="0" indent="0" algn="just" rtl="0">
              <a:buNone/>
            </a:pPr>
            <a:r>
              <a:rPr lang="en-US" sz="1600" dirty="0"/>
              <a:t>This figure shows that the location does not meet the required conditions for gas stations. It highlights the factors or limitations that prevent the site from complying with the necessary regulations or criteria for establishing a gas station, such as proximity to residential areas, insufficient space, or other regulatory constraints.</a:t>
            </a:r>
          </a:p>
        </p:txBody>
      </p:sp>
      <p:pic>
        <p:nvPicPr>
          <p:cNvPr id="8" name="عنصر نائب للصورة 7"/>
          <p:cNvPicPr>
            <a:picLocks/>
          </p:cNvPicPr>
          <p:nvPr/>
        </p:nvPicPr>
        <p:blipFill>
          <a:blip r:embed="rId2">
            <a:extLst>
              <a:ext uri="{28A0092B-C50C-407E-A947-70E740481C1C}">
                <a14:useLocalDpi xmlns:a14="http://schemas.microsoft.com/office/drawing/2010/main" val="0"/>
              </a:ext>
            </a:extLst>
          </a:blip>
          <a:srcRect t="29907" b="29907"/>
          <a:stretch>
            <a:fillRect/>
          </a:stretch>
        </p:blipFill>
        <p:spPr>
          <a:xfrm>
            <a:off x="5701373" y="2377019"/>
            <a:ext cx="4971789" cy="392577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20" y="5506720"/>
            <a:ext cx="3737898" cy="1469148"/>
          </a:xfrm>
          <a:prstGeom prst="rect">
            <a:avLst/>
          </a:prstGeom>
        </p:spPr>
      </p:pic>
    </p:spTree>
    <p:extLst>
      <p:ext uri="{BB962C8B-B14F-4D97-AF65-F5344CB8AC3E}">
        <p14:creationId xmlns:p14="http://schemas.microsoft.com/office/powerpoint/2010/main" val="2005294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2624667"/>
            <a:ext cx="12192000" cy="4233333"/>
          </a:xfrm>
          <a:prstGeom prst="rect">
            <a:avLst/>
          </a:prstGeom>
          <a:solidFill>
            <a:srgbClr val="0050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 name="عنوان 1"/>
          <p:cNvSpPr>
            <a:spLocks noGrp="1"/>
          </p:cNvSpPr>
          <p:nvPr>
            <p:ph type="title"/>
          </p:nvPr>
        </p:nvSpPr>
        <p:spPr>
          <a:xfrm>
            <a:off x="778933" y="1323975"/>
            <a:ext cx="9486900" cy="854075"/>
          </a:xfrm>
        </p:spPr>
        <p:txBody>
          <a:bodyPr>
            <a:normAutofit/>
          </a:bodyPr>
          <a:lstStyle/>
          <a:p>
            <a:pPr algn="l" rtl="0"/>
            <a:r>
              <a:rPr lang="en-US" sz="4000" b="1" dirty="0">
                <a:solidFill>
                  <a:srgbClr val="00ADEF"/>
                </a:solidFill>
              </a:rPr>
              <a:t>Conclusion</a:t>
            </a:r>
            <a:endParaRPr lang="en-US" dirty="0">
              <a:solidFill>
                <a:schemeClr val="bg1"/>
              </a:solidFill>
            </a:endParaRPr>
          </a:p>
        </p:txBody>
      </p:sp>
      <p:sp>
        <p:nvSpPr>
          <p:cNvPr id="7" name="Rectangle 6"/>
          <p:cNvSpPr/>
          <p:nvPr/>
        </p:nvSpPr>
        <p:spPr>
          <a:xfrm>
            <a:off x="904875" y="2132331"/>
            <a:ext cx="1660525" cy="45719"/>
          </a:xfrm>
          <a:prstGeom prst="rect">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عنصر نائب للمحتوى 2"/>
          <p:cNvSpPr>
            <a:spLocks noGrp="1"/>
          </p:cNvSpPr>
          <p:nvPr>
            <p:ph idx="1"/>
          </p:nvPr>
        </p:nvSpPr>
        <p:spPr>
          <a:xfrm>
            <a:off x="2351153" y="3602568"/>
            <a:ext cx="7489694" cy="1462192"/>
          </a:xfrm>
        </p:spPr>
        <p:txBody>
          <a:bodyPr>
            <a:noAutofit/>
          </a:bodyPr>
          <a:lstStyle/>
          <a:p>
            <a:pPr marL="0" indent="0" algn="just" rtl="0">
              <a:buNone/>
            </a:pPr>
            <a:r>
              <a:rPr lang="en-US" sz="1600" dirty="0">
                <a:solidFill>
                  <a:schemeClr val="bg1"/>
                </a:solidFill>
              </a:rPr>
              <a:t>In conclusion, this research contributes to enriching the scientific literature on site selection for commercial establishments. It provides a practical framework that can be applied in other commercial fields that require decisions regarding optimal location identification. This framework not only aids in enhancing decision-making processes but also offers valuable insights that can be used in a variety of contexts to improve strategic planning and operational efficiency</a:t>
            </a:r>
            <a:r>
              <a:rPr lang="en-US" sz="1600" dirty="0" smtClean="0">
                <a:solidFill>
                  <a:schemeClr val="bg1"/>
                </a:solidFill>
              </a:rPr>
              <a:t>.</a:t>
            </a:r>
            <a:endParaRPr lang="ar-SA" sz="1600" dirty="0" smtClean="0">
              <a:solidFill>
                <a:schemeClr val="bg1"/>
              </a:solidFill>
            </a:endParaRPr>
          </a:p>
          <a:p>
            <a:pPr marL="0" indent="0" algn="just" rtl="0">
              <a:buNone/>
            </a:pPr>
            <a:endParaRPr lang="en-US" sz="1600" dirty="0">
              <a:solidFill>
                <a:schemeClr val="bg1"/>
              </a:solidFill>
            </a:endParaRPr>
          </a:p>
        </p:txBody>
      </p:sp>
      <p:sp>
        <p:nvSpPr>
          <p:cNvPr id="9" name="عنصر نائب للمحتوى 2">
            <a:hlinkClick r:id="rId2"/>
          </p:cNvPr>
          <p:cNvSpPr txBox="1">
            <a:spLocks/>
          </p:cNvSpPr>
          <p:nvPr/>
        </p:nvSpPr>
        <p:spPr>
          <a:xfrm>
            <a:off x="10027331" y="6109948"/>
            <a:ext cx="1154047" cy="478366"/>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buNone/>
            </a:pPr>
            <a:r>
              <a:rPr lang="en-US" sz="1600" b="1" u="sng" dirty="0">
                <a:solidFill>
                  <a:srgbClr val="93E0FF"/>
                </a:solidFill>
              </a:rPr>
              <a:t>Gas Station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821" y="6152033"/>
            <a:ext cx="306510" cy="306510"/>
          </a:xfrm>
          <a:prstGeom prst="rect">
            <a:avLst/>
          </a:prstGeom>
        </p:spPr>
      </p:pic>
      <p:sp>
        <p:nvSpPr>
          <p:cNvPr id="4" name="Rectangle 3"/>
          <p:cNvSpPr/>
          <p:nvPr/>
        </p:nvSpPr>
        <p:spPr>
          <a:xfrm>
            <a:off x="5368325" y="5619956"/>
            <a:ext cx="2949311" cy="584775"/>
          </a:xfrm>
          <a:prstGeom prst="rect">
            <a:avLst/>
          </a:prstGeom>
          <a:noFill/>
          <a:ln>
            <a:noFill/>
          </a:ln>
        </p:spPr>
        <p:style>
          <a:lnRef idx="0">
            <a:scrgbClr r="0" g="0" b="0"/>
          </a:lnRef>
          <a:fillRef idx="0">
            <a:scrgbClr r="0" g="0" b="0"/>
          </a:fillRef>
          <a:effectRef idx="0">
            <a:scrgbClr r="0" g="0" b="0"/>
          </a:effectRef>
          <a:fontRef idx="minor">
            <a:schemeClr val="accent3"/>
          </a:fontRef>
        </p:style>
        <p:txBody>
          <a:bodyPr wrap="square" lIns="91440" tIns="45720" rIns="91440" bIns="45720">
            <a:spAutoFit/>
          </a:bodyPr>
          <a:lstStyle/>
          <a:p>
            <a:pPr lvl="1" algn="ctr"/>
            <a:r>
              <a:rPr lang="en-US" sz="3200" dirty="0" smtClean="0">
                <a:ln w="0">
                  <a:solidFill>
                    <a:schemeClr val="accent1">
                      <a:lumMod val="50000"/>
                    </a:schemeClr>
                  </a:solidFill>
                </a:ln>
                <a:solidFill>
                  <a:schemeClr val="accent1">
                    <a:lumMod val="50000"/>
                  </a:schemeClr>
                </a:solidFill>
                <a:effectLst>
                  <a:innerShdw blurRad="63500" dist="50800" dir="5400000">
                    <a:prstClr val="black">
                      <a:alpha val="50000"/>
                    </a:prstClr>
                  </a:innerShdw>
                </a:effectLst>
              </a:rPr>
              <a:t>Thank You</a:t>
            </a:r>
            <a:endParaRPr lang="en-US" sz="3200" dirty="0">
              <a:ln w="0">
                <a:solidFill>
                  <a:schemeClr val="accent1">
                    <a:lumMod val="50000"/>
                  </a:schemeClr>
                </a:solidFill>
              </a:ln>
              <a:solidFill>
                <a:schemeClr val="accent1">
                  <a:lumMod val="50000"/>
                </a:schemeClr>
              </a:solidFill>
              <a:effectLst>
                <a:innerShdw blurRad="63500" dist="50800" dir="5400000">
                  <a:prstClr val="black">
                    <a:alpha val="50000"/>
                  </a:prstClr>
                </a:innerShdw>
              </a:effectLst>
            </a:endParaRPr>
          </a:p>
        </p:txBody>
      </p:sp>
    </p:spTree>
    <p:extLst>
      <p:ext uri="{BB962C8B-B14F-4D97-AF65-F5344CB8AC3E}">
        <p14:creationId xmlns:p14="http://schemas.microsoft.com/office/powerpoint/2010/main" val="2330102238"/>
      </p:ext>
    </p:extLst>
  </p:cSld>
  <p:clrMapOvr>
    <a:masterClrMapping/>
  </p:clrMapOvr>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792</TotalTime>
  <Words>1671</Words>
  <Application>Microsoft Office PowerPoint</Application>
  <PresentationFormat>شاشة عريضة</PresentationFormat>
  <Paragraphs>424</Paragraphs>
  <Slides>36</Slides>
  <Notes>0</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36</vt:i4>
      </vt:variant>
    </vt:vector>
  </HeadingPairs>
  <TitlesOfParts>
    <vt:vector size="42" baseType="lpstr">
      <vt:lpstr>Calibri</vt:lpstr>
      <vt:lpstr>Times New Roman</vt:lpstr>
      <vt:lpstr>Calibri Light</vt:lpstr>
      <vt:lpstr>Bahij TheSansArabic Plain</vt:lpstr>
      <vt:lpstr>Arial</vt:lpstr>
      <vt:lpstr>نسق Office</vt:lpstr>
      <vt:lpstr> </vt:lpstr>
      <vt:lpstr>Abstract </vt:lpstr>
      <vt:lpstr>MethodologyObjectives </vt:lpstr>
      <vt:lpstr>Methodology Used </vt:lpstr>
      <vt:lpstr>Project Timeline </vt:lpstr>
      <vt:lpstr>Expected Project  Outcomes </vt:lpstr>
      <vt:lpstr>Study Area </vt:lpstr>
      <vt:lpstr>Study Area </vt:lpstr>
      <vt:lpstr>Study Area </vt:lpstr>
      <vt:lpstr>Study Area </vt:lpstr>
      <vt:lpstr>The Importance of GIS in Artificial Intelligence and Optimal Gas Station Site Selection </vt:lpstr>
      <vt:lpstr>The Importance of GIS in Artificial Intelligence and Optimal Gas Station Site Selection </vt:lpstr>
      <vt:lpstr>A model in (GIS) Figure </vt:lpstr>
      <vt:lpstr>Data Sources </vt:lpstr>
      <vt:lpstr>The tables  used</vt:lpstr>
      <vt:lpstr>The tables  used</vt:lpstr>
      <vt:lpstr>The tables  used</vt:lpstr>
      <vt:lpstr>  Neural Network Model Results </vt:lpstr>
      <vt:lpstr>عرض تقديمي في PowerPoint</vt:lpstr>
      <vt:lpstr>   </vt:lpstr>
      <vt:lpstr>Data Accuracy </vt:lpstr>
      <vt:lpstr>Data Accuracy </vt:lpstr>
      <vt:lpstr>Data Accuracy </vt:lpstr>
      <vt:lpstr>Data Accuracy </vt:lpstr>
      <vt:lpstr>Code Used</vt:lpstr>
      <vt:lpstr>Code Used</vt:lpstr>
      <vt:lpstr>Code Used</vt:lpstr>
      <vt:lpstr>Code Used</vt:lpstr>
      <vt:lpstr>Challenges</vt:lpstr>
      <vt:lpstr>General Idea of the Interactive Platform </vt:lpstr>
      <vt:lpstr>Description of the  Figure </vt:lpstr>
      <vt:lpstr>Description of the  Figure </vt:lpstr>
      <vt:lpstr>Description of the  Figure </vt:lpstr>
      <vt:lpstr>Description of the  Figure </vt:lpstr>
      <vt:lpstr>Description of the  Figure </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a predictive model using artificial intelligence to determine optimal locations for gas stations within a specified geographic area.</dc:title>
  <dc:creator>a</dc:creator>
  <cp:lastModifiedBy>a</cp:lastModifiedBy>
  <cp:revision>81</cp:revision>
  <dcterms:created xsi:type="dcterms:W3CDTF">2024-12-17T06:13:10Z</dcterms:created>
  <dcterms:modified xsi:type="dcterms:W3CDTF">2024-12-25T07:42:42Z</dcterms:modified>
</cp:coreProperties>
</file>