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17"/>
  </p:notesMasterIdLst>
  <p:sldIdLst>
    <p:sldId id="303" r:id="rId5"/>
    <p:sldId id="276" r:id="rId6"/>
    <p:sldId id="496" r:id="rId7"/>
    <p:sldId id="497" r:id="rId8"/>
    <p:sldId id="498" r:id="rId9"/>
    <p:sldId id="500" r:id="rId10"/>
    <p:sldId id="499" r:id="rId11"/>
    <p:sldId id="501" r:id="rId12"/>
    <p:sldId id="502" r:id="rId13"/>
    <p:sldId id="503" r:id="rId14"/>
    <p:sldId id="504" r:id="rId15"/>
    <p:sldId id="34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 id="276"/>
            <p14:sldId id="496"/>
            <p14:sldId id="497"/>
            <p14:sldId id="498"/>
            <p14:sldId id="500"/>
            <p14:sldId id="499"/>
            <p14:sldId id="501"/>
            <p14:sldId id="502"/>
            <p14:sldId id="503"/>
            <p14:sldId id="504"/>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3E5F"/>
    <a:srgbClr val="00AEEF"/>
    <a:srgbClr val="2D3956"/>
    <a:srgbClr val="FFD200"/>
    <a:srgbClr val="F58221"/>
    <a:srgbClr val="000000"/>
    <a:srgbClr val="669BBC"/>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46393C-DCF5-7DB5-959F-0AD9FDA3980F}" v="4" dt="2025-04-30T14:47:08.0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9" d="100"/>
          <a:sy n="99" d="100"/>
        </p:scale>
        <p:origin x="102" y="3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5/20/2025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4" r:id="rId13"/>
    <p:sldLayoutId id="214748366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3.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14.xml"/><Relationship Id="rId5" Type="http://schemas.openxmlformats.org/officeDocument/2006/relationships/image" Target="../media/image19.png"/><Relationship Id="rId4" Type="http://schemas.openxmlformats.org/officeDocument/2006/relationships/image" Target="../media/image1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180752" y="3395311"/>
            <a:ext cx="5303183" cy="769441"/>
          </a:xfrm>
          <a:prstGeom prst="rect">
            <a:avLst/>
          </a:prstGeom>
          <a:noFill/>
        </p:spPr>
        <p:txBody>
          <a:bodyPr wrap="none" rtlCol="0">
            <a:spAutoFit/>
          </a:bodyPr>
          <a:lstStyle/>
          <a:p>
            <a:pPr algn="ctr"/>
            <a:r>
              <a:rPr lang="en-US" sz="4400" b="1" dirty="0">
                <a:solidFill>
                  <a:srgbClr val="00B0F0"/>
                </a:solidFill>
                <a:latin typeface="Alexandria" charset="0"/>
                <a:cs typeface="Alexandria" charset="0"/>
              </a:rPr>
              <a:t>IoT Security Overview</a:t>
            </a:r>
          </a:p>
        </p:txBody>
      </p:sp>
      <p:sp>
        <p:nvSpPr>
          <p:cNvPr id="10" name="Rectangle: Rounded Corners 9"/>
          <p:cNvSpPr/>
          <p:nvPr/>
        </p:nvSpPr>
        <p:spPr>
          <a:xfrm>
            <a:off x="7106632"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Orientation</a:t>
            </a:r>
          </a:p>
        </p:txBody>
      </p:sp>
      <p:sp>
        <p:nvSpPr>
          <p:cNvPr id="11" name="TextBox 10"/>
          <p:cNvSpPr txBox="1"/>
          <p:nvPr/>
        </p:nvSpPr>
        <p:spPr>
          <a:xfrm>
            <a:off x="7076077" y="4786509"/>
            <a:ext cx="1987712" cy="523220"/>
          </a:xfrm>
          <a:prstGeom prst="rect">
            <a:avLst/>
          </a:prstGeom>
          <a:noFill/>
        </p:spPr>
        <p:txBody>
          <a:bodyPr wrap="square" rtlCol="0">
            <a:spAutoFit/>
          </a:bodyPr>
          <a:lstStyle/>
          <a:p>
            <a:r>
              <a:rPr lang="en-US" sz="2800" dirty="0">
                <a:latin typeface="Alexandria" charset="0"/>
                <a:cs typeface="Alexandria" charset="0"/>
              </a:rPr>
              <a:t>IoT Security</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Abdelrhman Ahmed</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336884" y="1685494"/>
            <a:ext cx="11534274" cy="50201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p:cNvSpPr txBox="1"/>
          <p:nvPr/>
        </p:nvSpPr>
        <p:spPr>
          <a:xfrm>
            <a:off x="2513150" y="1019069"/>
            <a:ext cx="3902032" cy="521970"/>
          </a:xfrm>
          <a:prstGeom prst="rect">
            <a:avLst/>
          </a:prstGeom>
          <a:noFill/>
        </p:spPr>
        <p:txBody>
          <a:bodyPr wrap="square" rtlCol="0">
            <a:spAutoFit/>
          </a:bodyPr>
          <a:lstStyle/>
          <a:p>
            <a:r>
              <a:rPr lang="en-US" sz="2800" b="1" dirty="0">
                <a:latin typeface="Alexandria" charset="0"/>
                <a:cs typeface="Alexandria" charset="0"/>
              </a:rPr>
              <a:t>Introduction to IoT</a:t>
            </a:r>
          </a:p>
        </p:txBody>
      </p:sp>
      <p:sp>
        <p:nvSpPr>
          <p:cNvPr id="5" name="Rectangle 4"/>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p:cNvSpPr txBox="1"/>
          <p:nvPr/>
        </p:nvSpPr>
        <p:spPr>
          <a:xfrm>
            <a:off x="1063457" y="1360985"/>
            <a:ext cx="1193616"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Orientation</a:t>
            </a:r>
          </a:p>
        </p:txBody>
      </p:sp>
      <p:sp>
        <p:nvSpPr>
          <p:cNvPr id="48" name="TextBox 47"/>
          <p:cNvSpPr txBox="1"/>
          <p:nvPr/>
        </p:nvSpPr>
        <p:spPr>
          <a:xfrm>
            <a:off x="368968" y="2006833"/>
            <a:ext cx="11470105" cy="4658968"/>
          </a:xfrm>
          <a:prstGeom prst="rect">
            <a:avLst/>
          </a:prstGeom>
          <a:noFill/>
        </p:spPr>
        <p:txBody>
          <a:bodyPr wrap="square" rtlCol="0">
            <a:spAutoFit/>
          </a:bodyPr>
          <a:lstStyle/>
          <a:p>
            <a:pPr marL="12065" marR="0" lvl="0" defTabSz="914400" eaLnBrk="1" fontAlgn="auto" latinLnBrk="0" hangingPunct="1">
              <a:lnSpc>
                <a:spcPts val="3625"/>
              </a:lnSpc>
              <a:spcBef>
                <a:spcPts val="105"/>
              </a:spcBef>
              <a:spcAft>
                <a:spcPts val="0"/>
              </a:spcAft>
              <a:buClrTx/>
              <a:buSzTx/>
              <a:tabLst>
                <a:tab pos="465455" algn="l"/>
              </a:tabLst>
              <a:defRPr/>
            </a:pPr>
            <a:r>
              <a:rPr kumimoji="0" lang="en-US" b="0" i="0" u="none" strike="noStrike" kern="0" cap="none" spc="0" normalizeH="0" baseline="0" noProof="0" dirty="0">
                <a:ln>
                  <a:noFill/>
                </a:ln>
                <a:solidFill>
                  <a:srgbClr val="003B55"/>
                </a:solidFill>
                <a:effectLst/>
                <a:uLnTx/>
                <a:uFillTx/>
                <a:latin typeface="Arial"/>
                <a:ea typeface="+mn-ea"/>
                <a:cs typeface="Arial"/>
              </a:rPr>
              <a:t>The term </a:t>
            </a:r>
            <a:r>
              <a:rPr kumimoji="0" lang="en-US" b="1" i="0" u="none" strike="noStrike" kern="0" cap="none" spc="0" normalizeH="0" baseline="0" noProof="0" dirty="0">
                <a:ln>
                  <a:noFill/>
                </a:ln>
                <a:solidFill>
                  <a:srgbClr val="FF0000"/>
                </a:solidFill>
                <a:effectLst/>
                <a:uLnTx/>
                <a:uFillTx/>
                <a:latin typeface="Arial"/>
                <a:ea typeface="+mn-ea"/>
                <a:cs typeface="Arial"/>
              </a:rPr>
              <a:t>IoT, or Internet of Things</a:t>
            </a:r>
            <a:r>
              <a:rPr kumimoji="0" lang="en-US" b="0" i="0" u="none" strike="noStrike" kern="0" cap="none" spc="0" normalizeH="0" baseline="0" noProof="0" dirty="0">
                <a:ln>
                  <a:noFill/>
                </a:ln>
                <a:solidFill>
                  <a:srgbClr val="003B55"/>
                </a:solidFill>
                <a:effectLst/>
                <a:uLnTx/>
                <a:uFillTx/>
                <a:latin typeface="Arial"/>
                <a:ea typeface="+mn-ea"/>
                <a:cs typeface="Arial"/>
              </a:rPr>
              <a:t>, refers to the collective network of connected devices and the technology that facilitates communication between devices and the cloud and between the devices themselves. Thanks to the advent of inexpensive computer chips and high bandwidth telecommunication, </a:t>
            </a:r>
            <a:r>
              <a:rPr kumimoji="0" lang="en-US" b="1" i="0" u="none" strike="noStrike" kern="0" cap="none" spc="0" normalizeH="0" baseline="0" noProof="0" dirty="0">
                <a:ln>
                  <a:noFill/>
                </a:ln>
                <a:solidFill>
                  <a:srgbClr val="FF0000"/>
                </a:solidFill>
                <a:effectLst/>
                <a:uLnTx/>
                <a:uFillTx/>
                <a:latin typeface="Arial"/>
                <a:ea typeface="+mn-ea"/>
                <a:cs typeface="Arial"/>
              </a:rPr>
              <a:t>we now have billions of devices connected to the internet. </a:t>
            </a:r>
            <a:r>
              <a:rPr kumimoji="0" lang="en-US" b="0" i="0" u="none" strike="noStrike" kern="0" cap="none" spc="0" normalizeH="0" baseline="0" noProof="0" dirty="0">
                <a:ln>
                  <a:noFill/>
                </a:ln>
                <a:solidFill>
                  <a:srgbClr val="003B55"/>
                </a:solidFill>
                <a:effectLst/>
                <a:uLnTx/>
                <a:uFillTx/>
                <a:latin typeface="Arial"/>
                <a:ea typeface="+mn-ea"/>
                <a:cs typeface="Arial"/>
              </a:rPr>
              <a:t>This means everyday devices like toothbrushes, vacuums, cars, and machines can use sensors to collect data and respond intelligently to users.  </a:t>
            </a:r>
          </a:p>
          <a:p>
            <a:pPr marL="12065" marR="0" lvl="0" defTabSz="914400" eaLnBrk="1" fontAlgn="auto" latinLnBrk="0" hangingPunct="1">
              <a:lnSpc>
                <a:spcPts val="3625"/>
              </a:lnSpc>
              <a:spcBef>
                <a:spcPts val="105"/>
              </a:spcBef>
              <a:spcAft>
                <a:spcPts val="0"/>
              </a:spcAft>
              <a:buClrTx/>
              <a:buSzTx/>
              <a:tabLst>
                <a:tab pos="465455" algn="l"/>
              </a:tabLst>
              <a:defRPr/>
            </a:pPr>
            <a:r>
              <a:rPr kumimoji="0" lang="en-US" b="0" i="0" u="none" strike="noStrike" kern="0" cap="none" spc="0" normalizeH="0" baseline="0" noProof="0" dirty="0">
                <a:ln>
                  <a:noFill/>
                </a:ln>
                <a:solidFill>
                  <a:srgbClr val="003B55"/>
                </a:solidFill>
                <a:effectLst/>
                <a:uLnTx/>
                <a:uFillTx/>
                <a:latin typeface="Arial"/>
                <a:ea typeface="+mn-ea"/>
                <a:cs typeface="Arial"/>
              </a:rPr>
              <a:t>The Internet of Things integrates everyday “things” with the internet. Computer Engineers have been adding sensors and processors to everyday objects since the 90s. However, progress was initially slow because the chips were big and bulky. Low power computer chips called RFID tags were first used to track expensive equipment. As computing devices shrank in size, these chips also became smaller, faster, and smarter over time.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66E68E-EE0A-141E-96A5-55B61408B7B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C9394724-65C8-F29B-9F8C-533F897D6C1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77520">
              <a:lnSpc>
                <a:spcPct val="100000"/>
              </a:lnSpc>
              <a:spcBef>
                <a:spcPts val="100"/>
              </a:spcBef>
            </a:pPr>
            <a:endParaRPr lang="en-US" dirty="0"/>
          </a:p>
        </p:txBody>
      </p:sp>
      <p:sp>
        <p:nvSpPr>
          <p:cNvPr id="3" name="TextBox 2">
            <a:extLst>
              <a:ext uri="{FF2B5EF4-FFF2-40B4-BE49-F238E27FC236}">
                <a16:creationId xmlns:a16="http://schemas.microsoft.com/office/drawing/2014/main" id="{8C1DC20B-A664-DBDC-9790-E121AB8C5859}"/>
              </a:ext>
            </a:extLst>
          </p:cNvPr>
          <p:cNvSpPr txBox="1"/>
          <p:nvPr/>
        </p:nvSpPr>
        <p:spPr>
          <a:xfrm>
            <a:off x="2513150" y="1019069"/>
            <a:ext cx="6374176" cy="523220"/>
          </a:xfrm>
          <a:prstGeom prst="rect">
            <a:avLst/>
          </a:prstGeom>
          <a:noFill/>
        </p:spPr>
        <p:txBody>
          <a:bodyPr wrap="square" rtlCol="0">
            <a:spAutoFit/>
          </a:bodyPr>
          <a:lstStyle/>
          <a:p>
            <a:r>
              <a:rPr lang="en-US" sz="2800" b="1" dirty="0">
                <a:latin typeface="Alexandria" charset="0"/>
                <a:cs typeface="Alexandria" charset="0"/>
              </a:rPr>
              <a:t>IoT Devices</a:t>
            </a:r>
          </a:p>
        </p:txBody>
      </p:sp>
      <p:sp>
        <p:nvSpPr>
          <p:cNvPr id="5" name="Rectangle 4">
            <a:extLst>
              <a:ext uri="{FF2B5EF4-FFF2-40B4-BE49-F238E27FC236}">
                <a16:creationId xmlns:a16="http://schemas.microsoft.com/office/drawing/2014/main" id="{3D1198B9-E7A2-ADED-BF45-D8B08C85CA55}"/>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a:extLst>
              <a:ext uri="{FF2B5EF4-FFF2-40B4-BE49-F238E27FC236}">
                <a16:creationId xmlns:a16="http://schemas.microsoft.com/office/drawing/2014/main" id="{F8D54559-340B-B6E7-853C-D54AE2ADD14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C449F0D5-9E4C-E29A-411A-6E791C6A71A6}"/>
              </a:ext>
            </a:extLst>
          </p:cNvPr>
          <p:cNvSpPr txBox="1"/>
          <p:nvPr/>
        </p:nvSpPr>
        <p:spPr>
          <a:xfrm>
            <a:off x="1063457" y="1360985"/>
            <a:ext cx="1193616"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Orientation</a:t>
            </a:r>
          </a:p>
        </p:txBody>
      </p:sp>
      <p:sp>
        <p:nvSpPr>
          <p:cNvPr id="8" name="TextBox 7">
            <a:extLst>
              <a:ext uri="{FF2B5EF4-FFF2-40B4-BE49-F238E27FC236}">
                <a16:creationId xmlns:a16="http://schemas.microsoft.com/office/drawing/2014/main" id="{35B134D0-F367-F884-9CD1-9F0F9EF0EB60}"/>
              </a:ext>
            </a:extLst>
          </p:cNvPr>
          <p:cNvSpPr txBox="1"/>
          <p:nvPr/>
        </p:nvSpPr>
        <p:spPr>
          <a:xfrm>
            <a:off x="609600" y="2422358"/>
            <a:ext cx="4876800" cy="3490699"/>
          </a:xfrm>
          <a:prstGeom prst="rect">
            <a:avLst/>
          </a:prstGeom>
          <a:noFill/>
        </p:spPr>
        <p:txBody>
          <a:bodyPr wrap="square" rtlCol="0">
            <a:spAutoFit/>
          </a:bodyPr>
          <a:lstStyle/>
          <a:p>
            <a:pPr marL="477520">
              <a:lnSpc>
                <a:spcPct val="100000"/>
              </a:lnSpc>
              <a:spcBef>
                <a:spcPts val="100"/>
              </a:spcBef>
            </a:pPr>
            <a:r>
              <a:rPr lang="en-US" sz="2000" dirty="0">
                <a:latin typeface="Arial"/>
                <a:cs typeface="Arial"/>
              </a:rPr>
              <a:t>IoT devices are pieces of hardware, such as sensors, actuators, gadgets, appliances, or machines, that are programmed for certain applications and can transmit data over the internet or other networks. They can be embedded into other mobile devices, industrial equipment, environmental sensors, medical devices, and more.</a:t>
            </a:r>
          </a:p>
          <a:p>
            <a:pPr marL="477520">
              <a:lnSpc>
                <a:spcPct val="100000"/>
              </a:lnSpc>
              <a:spcBef>
                <a:spcPts val="100"/>
              </a:spcBef>
            </a:pPr>
            <a:endParaRPr lang="en-US" sz="2000" dirty="0">
              <a:latin typeface="Arial"/>
              <a:cs typeface="Arial"/>
            </a:endParaRPr>
          </a:p>
        </p:txBody>
      </p:sp>
      <p:pic>
        <p:nvPicPr>
          <p:cNvPr id="6" name="Picture 5" descr="Diagram&#10;&#10;Description automatically generated">
            <a:extLst>
              <a:ext uri="{FF2B5EF4-FFF2-40B4-BE49-F238E27FC236}">
                <a16:creationId xmlns:a16="http://schemas.microsoft.com/office/drawing/2014/main" id="{99A85300-2185-B028-F1CE-043135EC134B}"/>
              </a:ext>
            </a:extLst>
          </p:cNvPr>
          <p:cNvPicPr>
            <a:picLocks noChangeAspect="1"/>
          </p:cNvPicPr>
          <p:nvPr/>
        </p:nvPicPr>
        <p:blipFill rotWithShape="1">
          <a:blip r:embed="rId3">
            <a:extLst>
              <a:ext uri="{28A0092B-C50C-407E-A947-70E740481C1C}">
                <a14:useLocalDpi xmlns:a14="http://schemas.microsoft.com/office/drawing/2010/main" val="0"/>
              </a:ext>
            </a:extLst>
          </a:blip>
          <a:srcRect b="2228"/>
          <a:stretch/>
        </p:blipFill>
        <p:spPr>
          <a:xfrm>
            <a:off x="5903495" y="2398986"/>
            <a:ext cx="4676511" cy="2982481"/>
          </a:xfrm>
          <a:prstGeom prst="rect">
            <a:avLst/>
          </a:prstGeom>
        </p:spPr>
      </p:pic>
    </p:spTree>
    <p:extLst>
      <p:ext uri="{BB962C8B-B14F-4D97-AF65-F5344CB8AC3E}">
        <p14:creationId xmlns:p14="http://schemas.microsoft.com/office/powerpoint/2010/main" val="220650378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A54BF3-7880-9C34-4902-C32BFCE5023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53FB78F1-4AA4-05A3-30B9-F9031DA57F3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77520">
              <a:lnSpc>
                <a:spcPct val="100000"/>
              </a:lnSpc>
              <a:spcBef>
                <a:spcPts val="100"/>
              </a:spcBef>
            </a:pPr>
            <a:endParaRPr lang="en-US" dirty="0"/>
          </a:p>
        </p:txBody>
      </p:sp>
      <p:sp>
        <p:nvSpPr>
          <p:cNvPr id="3" name="TextBox 2">
            <a:extLst>
              <a:ext uri="{FF2B5EF4-FFF2-40B4-BE49-F238E27FC236}">
                <a16:creationId xmlns:a16="http://schemas.microsoft.com/office/drawing/2014/main" id="{FBCA40D8-7C71-A450-5E3D-853038EC134B}"/>
              </a:ext>
            </a:extLst>
          </p:cNvPr>
          <p:cNvSpPr txBox="1"/>
          <p:nvPr/>
        </p:nvSpPr>
        <p:spPr>
          <a:xfrm>
            <a:off x="2513150" y="1019069"/>
            <a:ext cx="6374176" cy="523220"/>
          </a:xfrm>
          <a:prstGeom prst="rect">
            <a:avLst/>
          </a:prstGeom>
          <a:noFill/>
        </p:spPr>
        <p:txBody>
          <a:bodyPr wrap="square" rtlCol="0">
            <a:spAutoFit/>
          </a:bodyPr>
          <a:lstStyle/>
          <a:p>
            <a:r>
              <a:rPr lang="en-US" sz="2800" b="1" dirty="0">
                <a:latin typeface="Alexandria" charset="0"/>
                <a:cs typeface="Alexandria" charset="0"/>
              </a:rPr>
              <a:t>IoT Network</a:t>
            </a:r>
          </a:p>
        </p:txBody>
      </p:sp>
      <p:sp>
        <p:nvSpPr>
          <p:cNvPr id="5" name="Rectangle 4">
            <a:extLst>
              <a:ext uri="{FF2B5EF4-FFF2-40B4-BE49-F238E27FC236}">
                <a16:creationId xmlns:a16="http://schemas.microsoft.com/office/drawing/2014/main" id="{CB7B1532-8E6B-1E82-8616-FF298A5EC109}"/>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a:extLst>
              <a:ext uri="{FF2B5EF4-FFF2-40B4-BE49-F238E27FC236}">
                <a16:creationId xmlns:a16="http://schemas.microsoft.com/office/drawing/2014/main" id="{FAFB6BF8-43DA-3197-7C65-0D8E430C3BD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99F24858-EA7A-B1D8-07EE-6C1F70575760}"/>
              </a:ext>
            </a:extLst>
          </p:cNvPr>
          <p:cNvSpPr txBox="1"/>
          <p:nvPr/>
        </p:nvSpPr>
        <p:spPr>
          <a:xfrm>
            <a:off x="1063457" y="1360985"/>
            <a:ext cx="1193616"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Orientation</a:t>
            </a:r>
          </a:p>
        </p:txBody>
      </p:sp>
      <p:sp>
        <p:nvSpPr>
          <p:cNvPr id="8" name="TextBox 7">
            <a:extLst>
              <a:ext uri="{FF2B5EF4-FFF2-40B4-BE49-F238E27FC236}">
                <a16:creationId xmlns:a16="http://schemas.microsoft.com/office/drawing/2014/main" id="{62305237-DE22-8E37-BE24-52C9698F896D}"/>
              </a:ext>
            </a:extLst>
          </p:cNvPr>
          <p:cNvSpPr txBox="1"/>
          <p:nvPr/>
        </p:nvSpPr>
        <p:spPr>
          <a:xfrm>
            <a:off x="336884" y="2149642"/>
            <a:ext cx="7876674" cy="4119076"/>
          </a:xfrm>
          <a:prstGeom prst="rect">
            <a:avLst/>
          </a:prstGeom>
          <a:noFill/>
        </p:spPr>
        <p:txBody>
          <a:bodyPr wrap="square" rtlCol="0">
            <a:spAutoFit/>
          </a:bodyPr>
          <a:lstStyle/>
          <a:p>
            <a:pPr marL="477520">
              <a:lnSpc>
                <a:spcPct val="100000"/>
              </a:lnSpc>
              <a:spcBef>
                <a:spcPts val="100"/>
              </a:spcBef>
            </a:pPr>
            <a:r>
              <a:rPr lang="en-US" sz="2000" dirty="0">
                <a:latin typeface="Arial"/>
                <a:cs typeface="Arial"/>
              </a:rPr>
              <a:t>An </a:t>
            </a:r>
            <a:r>
              <a:rPr lang="en-US" sz="2000" b="1" dirty="0">
                <a:solidFill>
                  <a:srgbClr val="FF0000"/>
                </a:solidFill>
                <a:latin typeface="Arial"/>
                <a:cs typeface="Arial"/>
              </a:rPr>
              <a:t>IoT network </a:t>
            </a:r>
            <a:r>
              <a:rPr lang="en-US" sz="2000" dirty="0">
                <a:latin typeface="Arial"/>
                <a:cs typeface="Arial"/>
              </a:rPr>
              <a:t>refers to a collection of devices such as sensors, gadgets, appliances, and software that communicate with each other and exchange information and data without the need for human intervention.</a:t>
            </a:r>
          </a:p>
          <a:p>
            <a:pPr marL="477520">
              <a:lnSpc>
                <a:spcPct val="100000"/>
              </a:lnSpc>
              <a:spcBef>
                <a:spcPts val="100"/>
              </a:spcBef>
            </a:pPr>
            <a:r>
              <a:rPr lang="en-US" sz="2000" dirty="0">
                <a:latin typeface="Arial"/>
                <a:cs typeface="Arial"/>
              </a:rPr>
              <a:t>Through the power of cloud and edge computing businesses can now collect new insights from devices through IoT networks. This bridges the gap between the digital and physical world and allows organizations to monitor environmental, geolocation, and atmospheric conditions in real-time. When paired with automation, businesses can instantly react to changes in an environment, allowing for less downtime, better insights, and improved efficiency.</a:t>
            </a:r>
          </a:p>
          <a:p>
            <a:pPr marL="477520">
              <a:lnSpc>
                <a:spcPct val="100000"/>
              </a:lnSpc>
              <a:spcBef>
                <a:spcPts val="100"/>
              </a:spcBef>
            </a:pPr>
            <a:endParaRPr lang="en-US" sz="2000" dirty="0">
              <a:latin typeface="Arial"/>
              <a:cs typeface="Arial"/>
            </a:endParaRPr>
          </a:p>
        </p:txBody>
      </p:sp>
      <p:pic>
        <p:nvPicPr>
          <p:cNvPr id="4" name="Picture 3" descr="Diagram, engineering drawing&#10;&#10;Description automatically generated">
            <a:extLst>
              <a:ext uri="{FF2B5EF4-FFF2-40B4-BE49-F238E27FC236}">
                <a16:creationId xmlns:a16="http://schemas.microsoft.com/office/drawing/2014/main" id="{4639FB2A-DDA6-99E7-7EFE-A6E93752DA8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197515" y="2385568"/>
            <a:ext cx="3044728" cy="3044728"/>
          </a:xfrm>
          <a:prstGeom prst="rect">
            <a:avLst/>
          </a:prstGeom>
        </p:spPr>
      </p:pic>
    </p:spTree>
    <p:extLst>
      <p:ext uri="{BB962C8B-B14F-4D97-AF65-F5344CB8AC3E}">
        <p14:creationId xmlns:p14="http://schemas.microsoft.com/office/powerpoint/2010/main" val="5208467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895B56-DF49-F928-D965-226B70D2E72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1C6613FD-B675-101D-F4BF-4E9480649BC0}"/>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77520">
              <a:lnSpc>
                <a:spcPct val="100000"/>
              </a:lnSpc>
              <a:spcBef>
                <a:spcPts val="100"/>
              </a:spcBef>
            </a:pPr>
            <a:endParaRPr lang="en-US" dirty="0"/>
          </a:p>
        </p:txBody>
      </p:sp>
      <p:sp>
        <p:nvSpPr>
          <p:cNvPr id="3" name="TextBox 2">
            <a:extLst>
              <a:ext uri="{FF2B5EF4-FFF2-40B4-BE49-F238E27FC236}">
                <a16:creationId xmlns:a16="http://schemas.microsoft.com/office/drawing/2014/main" id="{71410EE8-7643-EDEA-0358-4FA71B67180B}"/>
              </a:ext>
            </a:extLst>
          </p:cNvPr>
          <p:cNvSpPr txBox="1"/>
          <p:nvPr/>
        </p:nvSpPr>
        <p:spPr>
          <a:xfrm>
            <a:off x="2513150" y="1019069"/>
            <a:ext cx="6374176" cy="523220"/>
          </a:xfrm>
          <a:prstGeom prst="rect">
            <a:avLst/>
          </a:prstGeom>
          <a:noFill/>
        </p:spPr>
        <p:txBody>
          <a:bodyPr wrap="square" rtlCol="0">
            <a:spAutoFit/>
          </a:bodyPr>
          <a:lstStyle/>
          <a:p>
            <a:r>
              <a:rPr lang="en-US" sz="2800" b="1" dirty="0">
                <a:latin typeface="Alexandria" charset="0"/>
                <a:cs typeface="Alexandria" charset="0"/>
              </a:rPr>
              <a:t>IoT Platform</a:t>
            </a:r>
          </a:p>
        </p:txBody>
      </p:sp>
      <p:sp>
        <p:nvSpPr>
          <p:cNvPr id="5" name="Rectangle 4">
            <a:extLst>
              <a:ext uri="{FF2B5EF4-FFF2-40B4-BE49-F238E27FC236}">
                <a16:creationId xmlns:a16="http://schemas.microsoft.com/office/drawing/2014/main" id="{5D2CD63F-6D06-5FA1-BCA8-C7818D22868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a:extLst>
              <a:ext uri="{FF2B5EF4-FFF2-40B4-BE49-F238E27FC236}">
                <a16:creationId xmlns:a16="http://schemas.microsoft.com/office/drawing/2014/main" id="{A73A286D-B327-0A7A-3891-991062B09C4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9D7F52FF-27F8-04BC-73F9-D9B4017E76A3}"/>
              </a:ext>
            </a:extLst>
          </p:cNvPr>
          <p:cNvSpPr txBox="1"/>
          <p:nvPr/>
        </p:nvSpPr>
        <p:spPr>
          <a:xfrm>
            <a:off x="1063457" y="1360985"/>
            <a:ext cx="1193616"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Orientation</a:t>
            </a:r>
          </a:p>
        </p:txBody>
      </p:sp>
      <p:sp>
        <p:nvSpPr>
          <p:cNvPr id="8" name="TextBox 7">
            <a:extLst>
              <a:ext uri="{FF2B5EF4-FFF2-40B4-BE49-F238E27FC236}">
                <a16:creationId xmlns:a16="http://schemas.microsoft.com/office/drawing/2014/main" id="{92B02565-6A39-87B8-C58E-5440FEC76F68}"/>
              </a:ext>
            </a:extLst>
          </p:cNvPr>
          <p:cNvSpPr txBox="1"/>
          <p:nvPr/>
        </p:nvSpPr>
        <p:spPr>
          <a:xfrm>
            <a:off x="336884" y="2149642"/>
            <a:ext cx="3930316" cy="4426853"/>
          </a:xfrm>
          <a:prstGeom prst="rect">
            <a:avLst/>
          </a:prstGeom>
          <a:noFill/>
        </p:spPr>
        <p:txBody>
          <a:bodyPr wrap="square" rtlCol="0">
            <a:spAutoFit/>
          </a:bodyPr>
          <a:lstStyle/>
          <a:p>
            <a:pPr marL="477520">
              <a:lnSpc>
                <a:spcPct val="100000"/>
              </a:lnSpc>
              <a:spcBef>
                <a:spcPts val="100"/>
              </a:spcBef>
            </a:pPr>
            <a:r>
              <a:rPr lang="en-US" sz="2000" dirty="0">
                <a:latin typeface="Arial"/>
                <a:cs typeface="Arial"/>
              </a:rPr>
              <a:t>A multi-layer technology which is used to manage and automate the connected devices is known as the IoT platform. In other words, it is a service which helps you in bringing the physical objects online. This platform will provide you with the services to connect the devices for a machine-to-machine communication. </a:t>
            </a:r>
          </a:p>
          <a:p>
            <a:pPr marL="477520">
              <a:lnSpc>
                <a:spcPct val="100000"/>
              </a:lnSpc>
              <a:spcBef>
                <a:spcPts val="100"/>
              </a:spcBef>
            </a:pPr>
            <a:endParaRPr lang="en-US" sz="2000" dirty="0">
              <a:latin typeface="Arial"/>
              <a:cs typeface="Arial"/>
            </a:endParaRPr>
          </a:p>
          <a:p>
            <a:pPr marL="477520">
              <a:lnSpc>
                <a:spcPct val="100000"/>
              </a:lnSpc>
              <a:spcBef>
                <a:spcPts val="100"/>
              </a:spcBef>
            </a:pPr>
            <a:endParaRPr lang="en-US" sz="2000" dirty="0">
              <a:latin typeface="Arial"/>
              <a:cs typeface="Arial"/>
            </a:endParaRPr>
          </a:p>
        </p:txBody>
      </p:sp>
      <p:pic>
        <p:nvPicPr>
          <p:cNvPr id="9" name="Picture 8" descr="Graphical user interface, diagram&#10;&#10;Description automatically generated with medium confidence">
            <a:extLst>
              <a:ext uri="{FF2B5EF4-FFF2-40B4-BE49-F238E27FC236}">
                <a16:creationId xmlns:a16="http://schemas.microsoft.com/office/drawing/2014/main" id="{CB9C1290-1B24-8B60-BBC3-998D1BD2B74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69180" y="1894295"/>
            <a:ext cx="2971180" cy="1303358"/>
          </a:xfrm>
          <a:prstGeom prst="rect">
            <a:avLst/>
          </a:prstGeom>
        </p:spPr>
      </p:pic>
      <p:pic>
        <p:nvPicPr>
          <p:cNvPr id="10" name="Picture 9" descr="Graphical user interface, text, application&#10;&#10;Description automatically generated">
            <a:extLst>
              <a:ext uri="{FF2B5EF4-FFF2-40B4-BE49-F238E27FC236}">
                <a16:creationId xmlns:a16="http://schemas.microsoft.com/office/drawing/2014/main" id="{723549F9-1060-C525-EAC2-C20ACD5AEC8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178361" y="1931860"/>
            <a:ext cx="3606631" cy="1003846"/>
          </a:xfrm>
          <a:prstGeom prst="rect">
            <a:avLst/>
          </a:prstGeom>
        </p:spPr>
      </p:pic>
      <p:pic>
        <p:nvPicPr>
          <p:cNvPr id="11" name="Picture 10" descr="Text&#10;&#10;Description automatically generated">
            <a:extLst>
              <a:ext uri="{FF2B5EF4-FFF2-40B4-BE49-F238E27FC236}">
                <a16:creationId xmlns:a16="http://schemas.microsoft.com/office/drawing/2014/main" id="{4B212610-0CF1-C2EE-98F0-28DB58145CA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402951" y="3333510"/>
            <a:ext cx="4195618" cy="1230715"/>
          </a:xfrm>
          <a:prstGeom prst="rect">
            <a:avLst/>
          </a:prstGeom>
        </p:spPr>
      </p:pic>
      <p:pic>
        <p:nvPicPr>
          <p:cNvPr id="13" name="Picture 12" descr="Graphical user interface&#10;&#10;Description automatically generated">
            <a:extLst>
              <a:ext uri="{FF2B5EF4-FFF2-40B4-BE49-F238E27FC236}">
                <a16:creationId xmlns:a16="http://schemas.microsoft.com/office/drawing/2014/main" id="{3E8CF0B3-778A-E387-575C-65139FB2EA4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315200" y="4696333"/>
            <a:ext cx="3677032" cy="1201164"/>
          </a:xfrm>
          <a:prstGeom prst="rect">
            <a:avLst/>
          </a:prstGeom>
        </p:spPr>
      </p:pic>
    </p:spTree>
    <p:extLst>
      <p:ext uri="{BB962C8B-B14F-4D97-AF65-F5344CB8AC3E}">
        <p14:creationId xmlns:p14="http://schemas.microsoft.com/office/powerpoint/2010/main" val="37113853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DC28F0-DDA7-D8D4-8355-F384CA134631}"/>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ECF1192-9E84-04FF-C05E-3DDA7FA4525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77520">
              <a:lnSpc>
                <a:spcPct val="100000"/>
              </a:lnSpc>
              <a:spcBef>
                <a:spcPts val="100"/>
              </a:spcBef>
            </a:pPr>
            <a:endParaRPr lang="en-US" dirty="0"/>
          </a:p>
        </p:txBody>
      </p:sp>
      <p:sp>
        <p:nvSpPr>
          <p:cNvPr id="3" name="TextBox 2">
            <a:extLst>
              <a:ext uri="{FF2B5EF4-FFF2-40B4-BE49-F238E27FC236}">
                <a16:creationId xmlns:a16="http://schemas.microsoft.com/office/drawing/2014/main" id="{14890002-ADE9-55CB-865B-A5331A571AF0}"/>
              </a:ext>
            </a:extLst>
          </p:cNvPr>
          <p:cNvSpPr txBox="1"/>
          <p:nvPr/>
        </p:nvSpPr>
        <p:spPr>
          <a:xfrm>
            <a:off x="2513150" y="1019069"/>
            <a:ext cx="6374176" cy="523220"/>
          </a:xfrm>
          <a:prstGeom prst="rect">
            <a:avLst/>
          </a:prstGeom>
          <a:noFill/>
        </p:spPr>
        <p:txBody>
          <a:bodyPr wrap="square" rtlCol="0">
            <a:spAutoFit/>
          </a:bodyPr>
          <a:lstStyle/>
          <a:p>
            <a:r>
              <a:rPr lang="en-US" sz="2800" b="1" dirty="0">
                <a:latin typeface="Alexandria" charset="0"/>
                <a:cs typeface="Alexandria" charset="0"/>
              </a:rPr>
              <a:t>IoT Architecture</a:t>
            </a:r>
          </a:p>
        </p:txBody>
      </p:sp>
      <p:sp>
        <p:nvSpPr>
          <p:cNvPr id="5" name="Rectangle 4">
            <a:extLst>
              <a:ext uri="{FF2B5EF4-FFF2-40B4-BE49-F238E27FC236}">
                <a16:creationId xmlns:a16="http://schemas.microsoft.com/office/drawing/2014/main" id="{7491D717-834D-7E1F-D575-8F937B78BB38}"/>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a:extLst>
              <a:ext uri="{FF2B5EF4-FFF2-40B4-BE49-F238E27FC236}">
                <a16:creationId xmlns:a16="http://schemas.microsoft.com/office/drawing/2014/main" id="{E74830F6-80D4-0552-FBCC-0F42C829AA7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BE3E38C7-A9BF-E102-6F49-780C0F459C15}"/>
              </a:ext>
            </a:extLst>
          </p:cNvPr>
          <p:cNvSpPr txBox="1"/>
          <p:nvPr/>
        </p:nvSpPr>
        <p:spPr>
          <a:xfrm>
            <a:off x="1063457" y="1360985"/>
            <a:ext cx="1193616"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Orientation</a:t>
            </a:r>
          </a:p>
        </p:txBody>
      </p:sp>
      <p:pic>
        <p:nvPicPr>
          <p:cNvPr id="4" name="Picture 3" descr="Diagram">
            <a:extLst>
              <a:ext uri="{FF2B5EF4-FFF2-40B4-BE49-F238E27FC236}">
                <a16:creationId xmlns:a16="http://schemas.microsoft.com/office/drawing/2014/main" id="{36C604BD-3B87-7907-D49A-DFDA18B6FC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70483" y="1872477"/>
            <a:ext cx="8487545" cy="3998934"/>
          </a:xfrm>
          <a:prstGeom prst="rect">
            <a:avLst/>
          </a:prstGeom>
        </p:spPr>
      </p:pic>
    </p:spTree>
    <p:extLst>
      <p:ext uri="{BB962C8B-B14F-4D97-AF65-F5344CB8AC3E}">
        <p14:creationId xmlns:p14="http://schemas.microsoft.com/office/powerpoint/2010/main" val="36712600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734BB5-016B-A875-EBA5-B0FE5D5E5239}"/>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4BA2A975-09E9-88B4-1E2B-BA030755D4D1}"/>
              </a:ext>
            </a:extLst>
          </p:cNvPr>
          <p:cNvSpPr/>
          <p:nvPr/>
        </p:nvSpPr>
        <p:spPr>
          <a:xfrm>
            <a:off x="208547" y="1685494"/>
            <a:ext cx="11774906" cy="498802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77520">
              <a:lnSpc>
                <a:spcPct val="100000"/>
              </a:lnSpc>
              <a:spcBef>
                <a:spcPts val="100"/>
              </a:spcBef>
            </a:pPr>
            <a:endParaRPr lang="en-US" dirty="0"/>
          </a:p>
        </p:txBody>
      </p:sp>
      <p:sp>
        <p:nvSpPr>
          <p:cNvPr id="3" name="TextBox 2">
            <a:extLst>
              <a:ext uri="{FF2B5EF4-FFF2-40B4-BE49-F238E27FC236}">
                <a16:creationId xmlns:a16="http://schemas.microsoft.com/office/drawing/2014/main" id="{AB23C895-EFE3-DFA9-7AE6-39603FE122E0}"/>
              </a:ext>
            </a:extLst>
          </p:cNvPr>
          <p:cNvSpPr txBox="1"/>
          <p:nvPr/>
        </p:nvSpPr>
        <p:spPr>
          <a:xfrm>
            <a:off x="2513150" y="1019069"/>
            <a:ext cx="6374176" cy="523220"/>
          </a:xfrm>
          <a:prstGeom prst="rect">
            <a:avLst/>
          </a:prstGeom>
          <a:noFill/>
        </p:spPr>
        <p:txBody>
          <a:bodyPr wrap="square" rtlCol="0">
            <a:spAutoFit/>
          </a:bodyPr>
          <a:lstStyle/>
          <a:p>
            <a:r>
              <a:rPr lang="en-US" sz="2800" b="1" dirty="0">
                <a:latin typeface="Alexandria" charset="0"/>
                <a:cs typeface="Alexandria" charset="0"/>
              </a:rPr>
              <a:t>IoT System Overview</a:t>
            </a:r>
          </a:p>
        </p:txBody>
      </p:sp>
      <p:sp>
        <p:nvSpPr>
          <p:cNvPr id="5" name="Rectangle 4">
            <a:extLst>
              <a:ext uri="{FF2B5EF4-FFF2-40B4-BE49-F238E27FC236}">
                <a16:creationId xmlns:a16="http://schemas.microsoft.com/office/drawing/2014/main" id="{4159B1CB-3496-D240-8D76-772165BD8EC9}"/>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a:extLst>
              <a:ext uri="{FF2B5EF4-FFF2-40B4-BE49-F238E27FC236}">
                <a16:creationId xmlns:a16="http://schemas.microsoft.com/office/drawing/2014/main" id="{BF0BB8EA-2395-CDF6-B7CA-92B48BFC0BD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C096131E-9FE9-4A7A-DE7E-8BFD473DA43E}"/>
              </a:ext>
            </a:extLst>
          </p:cNvPr>
          <p:cNvSpPr txBox="1"/>
          <p:nvPr/>
        </p:nvSpPr>
        <p:spPr>
          <a:xfrm>
            <a:off x="1063457" y="1360985"/>
            <a:ext cx="1193616"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Orientation</a:t>
            </a:r>
          </a:p>
        </p:txBody>
      </p:sp>
      <p:sp>
        <p:nvSpPr>
          <p:cNvPr id="8" name="TextBox 7">
            <a:extLst>
              <a:ext uri="{FF2B5EF4-FFF2-40B4-BE49-F238E27FC236}">
                <a16:creationId xmlns:a16="http://schemas.microsoft.com/office/drawing/2014/main" id="{E1160EB3-158C-99E6-E788-B23D807AD9CC}"/>
              </a:ext>
            </a:extLst>
          </p:cNvPr>
          <p:cNvSpPr txBox="1"/>
          <p:nvPr/>
        </p:nvSpPr>
        <p:spPr>
          <a:xfrm>
            <a:off x="272715" y="2021305"/>
            <a:ext cx="11758864" cy="5242461"/>
          </a:xfrm>
          <a:prstGeom prst="rect">
            <a:avLst/>
          </a:prstGeom>
          <a:noFill/>
        </p:spPr>
        <p:txBody>
          <a:bodyPr wrap="square" rtlCol="0">
            <a:spAutoFit/>
          </a:bodyPr>
          <a:lstStyle/>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Smart devices</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This is a device, like a television, security camera, or exercise equipment that has been given computing capabilities. It collects data from its environment, user inputs, or usage patterns and communicates data over the internet to and from its IoT application.</a:t>
            </a:r>
          </a:p>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IoT application</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An IoT application is a collection of services and software that integrates data received from various IoT devices. It uses machine learning or artificial intelligence (AI) technology to analyze this data and make informed decisions. These decisions are communicated back to the IoT device and the IoT dev, which intelligently to inputs. </a:t>
            </a:r>
          </a:p>
          <a:p>
            <a:pPr>
              <a:lnSpc>
                <a:spcPct val="150000"/>
              </a:lnSpc>
            </a:pPr>
            <a:r>
              <a:rPr lang="en-US" b="1" dirty="0">
                <a:solidFill>
                  <a:srgbClr val="FF0000"/>
                </a:solidFill>
                <a:latin typeface="Tajawal ExtraBold" panose="00000800000000000000" pitchFamily="2" charset="-78"/>
                <a:cs typeface="Tajawal ExtraBold" panose="00000800000000000000" pitchFamily="2" charset="-78"/>
              </a:rPr>
              <a:t>A graphical user interface</a:t>
            </a:r>
          </a:p>
          <a:p>
            <a:pPr>
              <a:lnSpc>
                <a:spcPct val="150000"/>
              </a:lnSpc>
            </a:pPr>
            <a:r>
              <a:rPr lang="en-US" dirty="0">
                <a:solidFill>
                  <a:srgbClr val="0A1F61"/>
                </a:solidFill>
                <a:latin typeface="Tajawal ExtraBold" panose="00000800000000000000" pitchFamily="2" charset="-78"/>
                <a:cs typeface="Tajawal ExtraBold" panose="00000800000000000000" pitchFamily="2" charset="-78"/>
              </a:rPr>
              <a:t>The IoT device or fleet of devices can be managed through a graphical user interface. Common examples include a mobile application or website that can be used to register and control smart devices. </a:t>
            </a:r>
          </a:p>
          <a:p>
            <a:pPr marL="477520">
              <a:lnSpc>
                <a:spcPct val="100000"/>
              </a:lnSpc>
              <a:spcBef>
                <a:spcPts val="100"/>
              </a:spcBef>
            </a:pPr>
            <a:endParaRPr lang="en-US" dirty="0">
              <a:latin typeface="Arial"/>
              <a:cs typeface="Arial"/>
            </a:endParaRPr>
          </a:p>
          <a:p>
            <a:pPr marL="477520">
              <a:lnSpc>
                <a:spcPct val="100000"/>
              </a:lnSpc>
              <a:spcBef>
                <a:spcPts val="100"/>
              </a:spcBef>
            </a:pPr>
            <a:endParaRPr lang="en-US" dirty="0">
              <a:latin typeface="Arial"/>
              <a:cs typeface="Arial"/>
            </a:endParaRPr>
          </a:p>
        </p:txBody>
      </p:sp>
    </p:spTree>
    <p:extLst>
      <p:ext uri="{BB962C8B-B14F-4D97-AF65-F5344CB8AC3E}">
        <p14:creationId xmlns:p14="http://schemas.microsoft.com/office/powerpoint/2010/main" val="20523081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DF9A8C-8165-85E9-E312-964B4023AE1D}"/>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29947E2-FA59-6EC2-DB76-8A66A6F5CE7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77520">
              <a:lnSpc>
                <a:spcPct val="100000"/>
              </a:lnSpc>
              <a:spcBef>
                <a:spcPts val="100"/>
              </a:spcBef>
            </a:pPr>
            <a:endParaRPr lang="en-US" dirty="0"/>
          </a:p>
        </p:txBody>
      </p:sp>
      <p:sp>
        <p:nvSpPr>
          <p:cNvPr id="3" name="TextBox 2">
            <a:extLst>
              <a:ext uri="{FF2B5EF4-FFF2-40B4-BE49-F238E27FC236}">
                <a16:creationId xmlns:a16="http://schemas.microsoft.com/office/drawing/2014/main" id="{BB118B45-1D8B-F0D4-5CB3-495F2893EDDA}"/>
              </a:ext>
            </a:extLst>
          </p:cNvPr>
          <p:cNvSpPr txBox="1"/>
          <p:nvPr/>
        </p:nvSpPr>
        <p:spPr>
          <a:xfrm>
            <a:off x="2513150" y="1019069"/>
            <a:ext cx="6374176" cy="523220"/>
          </a:xfrm>
          <a:prstGeom prst="rect">
            <a:avLst/>
          </a:prstGeom>
          <a:noFill/>
        </p:spPr>
        <p:txBody>
          <a:bodyPr wrap="square" rtlCol="0">
            <a:spAutoFit/>
          </a:bodyPr>
          <a:lstStyle/>
          <a:p>
            <a:r>
              <a:rPr lang="en-US" sz="2800" b="1" dirty="0">
                <a:latin typeface="Alexandria" charset="0"/>
                <a:cs typeface="Alexandria" charset="0"/>
              </a:rPr>
              <a:t>IoT Security</a:t>
            </a:r>
          </a:p>
        </p:txBody>
      </p:sp>
      <p:sp>
        <p:nvSpPr>
          <p:cNvPr id="5" name="Rectangle 4">
            <a:extLst>
              <a:ext uri="{FF2B5EF4-FFF2-40B4-BE49-F238E27FC236}">
                <a16:creationId xmlns:a16="http://schemas.microsoft.com/office/drawing/2014/main" id="{6CE8605D-653D-C192-99AF-01276CCF7440}"/>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a:extLst>
              <a:ext uri="{FF2B5EF4-FFF2-40B4-BE49-F238E27FC236}">
                <a16:creationId xmlns:a16="http://schemas.microsoft.com/office/drawing/2014/main" id="{1AB9322C-A7D3-A1D2-E369-CFCE6A92A72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8ECAABD6-EDEB-C2B5-4924-F60CB5776AE6}"/>
              </a:ext>
            </a:extLst>
          </p:cNvPr>
          <p:cNvSpPr txBox="1"/>
          <p:nvPr/>
        </p:nvSpPr>
        <p:spPr>
          <a:xfrm>
            <a:off x="1063457" y="1360985"/>
            <a:ext cx="1193616"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Orientation</a:t>
            </a:r>
          </a:p>
        </p:txBody>
      </p:sp>
      <p:sp>
        <p:nvSpPr>
          <p:cNvPr id="8" name="TextBox 7">
            <a:extLst>
              <a:ext uri="{FF2B5EF4-FFF2-40B4-BE49-F238E27FC236}">
                <a16:creationId xmlns:a16="http://schemas.microsoft.com/office/drawing/2014/main" id="{28C4E6DA-0E72-A39B-FE68-96442B52A986}"/>
              </a:ext>
            </a:extLst>
          </p:cNvPr>
          <p:cNvSpPr txBox="1"/>
          <p:nvPr/>
        </p:nvSpPr>
        <p:spPr>
          <a:xfrm>
            <a:off x="272715" y="2229852"/>
            <a:ext cx="4876800" cy="3477875"/>
          </a:xfrm>
          <a:prstGeom prst="rect">
            <a:avLst/>
          </a:prstGeom>
          <a:noFill/>
        </p:spPr>
        <p:txBody>
          <a:bodyPr wrap="square" rtlCol="0">
            <a:spAutoFit/>
          </a:bodyPr>
          <a:lstStyle/>
          <a:p>
            <a:pPr marL="477520">
              <a:lnSpc>
                <a:spcPct val="100000"/>
              </a:lnSpc>
              <a:spcBef>
                <a:spcPts val="100"/>
              </a:spcBef>
            </a:pPr>
            <a:r>
              <a:rPr lang="en-US" sz="2000">
                <a:latin typeface="Arial"/>
                <a:cs typeface="Arial"/>
              </a:rPr>
              <a:t>IoT security can be understood as a cybersecurity strategy and protection mechanism that safeguards against the possibility of cyberattacks which specifically target physical IoT devices that are connected to the network. Without robust security, any connected IoT device is vulnerable to breach, compromise and control by a bad actor to ultimately infiltrate, steal user data and bring down systems. </a:t>
            </a:r>
            <a:endParaRPr lang="en-US" sz="2000" dirty="0">
              <a:latin typeface="Arial"/>
              <a:cs typeface="Arial"/>
            </a:endParaRPr>
          </a:p>
        </p:txBody>
      </p:sp>
      <p:pic>
        <p:nvPicPr>
          <p:cNvPr id="4" name="Picture 3" descr="Diagram&#10;&#10;Description automatically generated">
            <a:extLst>
              <a:ext uri="{FF2B5EF4-FFF2-40B4-BE49-F238E27FC236}">
                <a16:creationId xmlns:a16="http://schemas.microsoft.com/office/drawing/2014/main" id="{8C21060D-D795-318D-ABD4-F38AF48BAE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84572" y="2264413"/>
            <a:ext cx="6034121" cy="3392455"/>
          </a:xfrm>
          <a:prstGeom prst="rect">
            <a:avLst/>
          </a:prstGeom>
        </p:spPr>
      </p:pic>
    </p:spTree>
    <p:extLst>
      <p:ext uri="{BB962C8B-B14F-4D97-AF65-F5344CB8AC3E}">
        <p14:creationId xmlns:p14="http://schemas.microsoft.com/office/powerpoint/2010/main" val="367853177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B25EFE-9402-0459-5866-EAF21219EBE6}"/>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062D75C0-9BA9-FBAB-1EC2-A132EB6F0542}"/>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77520">
              <a:lnSpc>
                <a:spcPct val="100000"/>
              </a:lnSpc>
              <a:spcBef>
                <a:spcPts val="100"/>
              </a:spcBef>
            </a:pPr>
            <a:endParaRPr lang="en-US" dirty="0"/>
          </a:p>
        </p:txBody>
      </p:sp>
      <p:sp>
        <p:nvSpPr>
          <p:cNvPr id="3" name="TextBox 2">
            <a:extLst>
              <a:ext uri="{FF2B5EF4-FFF2-40B4-BE49-F238E27FC236}">
                <a16:creationId xmlns:a16="http://schemas.microsoft.com/office/drawing/2014/main" id="{D6BE52BA-6A67-832D-43E9-B4A119289924}"/>
              </a:ext>
            </a:extLst>
          </p:cNvPr>
          <p:cNvSpPr txBox="1"/>
          <p:nvPr/>
        </p:nvSpPr>
        <p:spPr>
          <a:xfrm>
            <a:off x="2513150" y="1019069"/>
            <a:ext cx="6374176" cy="523220"/>
          </a:xfrm>
          <a:prstGeom prst="rect">
            <a:avLst/>
          </a:prstGeom>
          <a:noFill/>
        </p:spPr>
        <p:txBody>
          <a:bodyPr wrap="square" rtlCol="0">
            <a:spAutoFit/>
          </a:bodyPr>
          <a:lstStyle/>
          <a:p>
            <a:r>
              <a:rPr lang="en-US" sz="2800" b="1" dirty="0">
                <a:latin typeface="Alexandria" charset="0"/>
                <a:cs typeface="Alexandria" charset="0"/>
              </a:rPr>
              <a:t>IoT Security Challenges</a:t>
            </a:r>
          </a:p>
        </p:txBody>
      </p:sp>
      <p:sp>
        <p:nvSpPr>
          <p:cNvPr id="5" name="Rectangle 4">
            <a:extLst>
              <a:ext uri="{FF2B5EF4-FFF2-40B4-BE49-F238E27FC236}">
                <a16:creationId xmlns:a16="http://schemas.microsoft.com/office/drawing/2014/main" id="{06E04886-66AE-0CE4-EABC-29EC968F736D}"/>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a:extLst>
              <a:ext uri="{FF2B5EF4-FFF2-40B4-BE49-F238E27FC236}">
                <a16:creationId xmlns:a16="http://schemas.microsoft.com/office/drawing/2014/main" id="{FCEF205B-86F2-8F91-37FC-2AF4226C1A5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530DD1B2-8FF7-FBD5-1365-143525C31009}"/>
              </a:ext>
            </a:extLst>
          </p:cNvPr>
          <p:cNvSpPr txBox="1"/>
          <p:nvPr/>
        </p:nvSpPr>
        <p:spPr>
          <a:xfrm>
            <a:off x="1063457" y="1360985"/>
            <a:ext cx="1193616"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Orientation</a:t>
            </a:r>
          </a:p>
        </p:txBody>
      </p:sp>
      <p:sp>
        <p:nvSpPr>
          <p:cNvPr id="8" name="TextBox 7">
            <a:extLst>
              <a:ext uri="{FF2B5EF4-FFF2-40B4-BE49-F238E27FC236}">
                <a16:creationId xmlns:a16="http://schemas.microsoft.com/office/drawing/2014/main" id="{C4C2F410-752F-732F-2375-7ECAF46D880A}"/>
              </a:ext>
            </a:extLst>
          </p:cNvPr>
          <p:cNvSpPr txBox="1"/>
          <p:nvPr/>
        </p:nvSpPr>
        <p:spPr>
          <a:xfrm>
            <a:off x="192501" y="2181725"/>
            <a:ext cx="5967667" cy="3785652"/>
          </a:xfrm>
          <a:prstGeom prst="rect">
            <a:avLst/>
          </a:prstGeom>
          <a:noFill/>
        </p:spPr>
        <p:txBody>
          <a:bodyPr wrap="square" rtlCol="0">
            <a:spAutoFit/>
          </a:bodyPr>
          <a:lstStyle/>
          <a:p>
            <a:pPr marL="477520">
              <a:lnSpc>
                <a:spcPct val="100000"/>
              </a:lnSpc>
              <a:spcBef>
                <a:spcPts val="100"/>
              </a:spcBef>
            </a:pPr>
            <a:r>
              <a:rPr lang="en-US" sz="2000" dirty="0">
                <a:latin typeface="Arial"/>
                <a:cs typeface="Arial"/>
              </a:rPr>
              <a:t>Some of the most frequent attacks on IoT devices are exploits executed using techniques such as network scanning, remote code execution, command injection and others. Forty-one percent of attacks exploit device vulnerabilities, as IT-borne attacks scan through network-connected devices in an attempt to exploit known weaknesses. After compromising the first device, lateral movement is opened up to access other vulnerable devices and compromise them one by one.</a:t>
            </a:r>
          </a:p>
        </p:txBody>
      </p:sp>
      <p:pic>
        <p:nvPicPr>
          <p:cNvPr id="6" name="Picture 5" descr="A picture containing timeline&#10;&#10;Description automatically generated">
            <a:extLst>
              <a:ext uri="{FF2B5EF4-FFF2-40B4-BE49-F238E27FC236}">
                <a16:creationId xmlns:a16="http://schemas.microsoft.com/office/drawing/2014/main" id="{FC922BA5-969B-CDB9-8FD8-E6EB3912DF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03047" y="2413758"/>
            <a:ext cx="5237001" cy="2944305"/>
          </a:xfrm>
          <a:prstGeom prst="rect">
            <a:avLst/>
          </a:prstGeom>
        </p:spPr>
      </p:pic>
    </p:spTree>
    <p:extLst>
      <p:ext uri="{BB962C8B-B14F-4D97-AF65-F5344CB8AC3E}">
        <p14:creationId xmlns:p14="http://schemas.microsoft.com/office/powerpoint/2010/main" val="9555134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B9C801-1A90-6AB8-B9EC-E658F0900E8A}"/>
            </a:ext>
          </a:extLst>
        </p:cNvPr>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72531CC8-4375-4F77-B638-923362DD6981}"/>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77520">
              <a:lnSpc>
                <a:spcPct val="100000"/>
              </a:lnSpc>
              <a:spcBef>
                <a:spcPts val="100"/>
              </a:spcBef>
            </a:pPr>
            <a:endParaRPr lang="en-US" dirty="0"/>
          </a:p>
        </p:txBody>
      </p:sp>
      <p:sp>
        <p:nvSpPr>
          <p:cNvPr id="3" name="TextBox 2">
            <a:extLst>
              <a:ext uri="{FF2B5EF4-FFF2-40B4-BE49-F238E27FC236}">
                <a16:creationId xmlns:a16="http://schemas.microsoft.com/office/drawing/2014/main" id="{B99BAA62-D6B0-EE50-FE1A-66B8C873E31F}"/>
              </a:ext>
            </a:extLst>
          </p:cNvPr>
          <p:cNvSpPr txBox="1"/>
          <p:nvPr/>
        </p:nvSpPr>
        <p:spPr>
          <a:xfrm>
            <a:off x="2513150" y="1019069"/>
            <a:ext cx="6374176" cy="523220"/>
          </a:xfrm>
          <a:prstGeom prst="rect">
            <a:avLst/>
          </a:prstGeom>
          <a:noFill/>
        </p:spPr>
        <p:txBody>
          <a:bodyPr wrap="square" rtlCol="0">
            <a:spAutoFit/>
          </a:bodyPr>
          <a:lstStyle/>
          <a:p>
            <a:r>
              <a:rPr lang="en-US" sz="2800" b="1" dirty="0">
                <a:latin typeface="Alexandria" charset="0"/>
                <a:cs typeface="Alexandria" charset="0"/>
              </a:rPr>
              <a:t>IoT Security Attack</a:t>
            </a:r>
          </a:p>
        </p:txBody>
      </p:sp>
      <p:sp>
        <p:nvSpPr>
          <p:cNvPr id="5" name="Rectangle 4">
            <a:extLst>
              <a:ext uri="{FF2B5EF4-FFF2-40B4-BE49-F238E27FC236}">
                <a16:creationId xmlns:a16="http://schemas.microsoft.com/office/drawing/2014/main" id="{62007122-5235-4ADB-92BD-AF5ABB297CE3}"/>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7" name="Graphic 21">
            <a:extLst>
              <a:ext uri="{FF2B5EF4-FFF2-40B4-BE49-F238E27FC236}">
                <a16:creationId xmlns:a16="http://schemas.microsoft.com/office/drawing/2014/main" id="{869B4690-5A61-CD36-4F22-4A5F6029A53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6A52398F-F150-402A-D391-851F90286B82}"/>
              </a:ext>
            </a:extLst>
          </p:cNvPr>
          <p:cNvSpPr txBox="1"/>
          <p:nvPr/>
        </p:nvSpPr>
        <p:spPr>
          <a:xfrm>
            <a:off x="1063457" y="1360985"/>
            <a:ext cx="1193616" cy="338554"/>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Orientation</a:t>
            </a:r>
          </a:p>
        </p:txBody>
      </p:sp>
      <p:sp>
        <p:nvSpPr>
          <p:cNvPr id="8" name="TextBox 7">
            <a:extLst>
              <a:ext uri="{FF2B5EF4-FFF2-40B4-BE49-F238E27FC236}">
                <a16:creationId xmlns:a16="http://schemas.microsoft.com/office/drawing/2014/main" id="{5ACC9AD5-3B44-9245-C433-E816E097C324}"/>
              </a:ext>
            </a:extLst>
          </p:cNvPr>
          <p:cNvSpPr txBox="1"/>
          <p:nvPr/>
        </p:nvSpPr>
        <p:spPr>
          <a:xfrm>
            <a:off x="208543" y="2085473"/>
            <a:ext cx="6849983" cy="3811300"/>
          </a:xfrm>
          <a:prstGeom prst="rect">
            <a:avLst/>
          </a:prstGeom>
          <a:noFill/>
        </p:spPr>
        <p:txBody>
          <a:bodyPr wrap="square" rtlCol="0">
            <a:spAutoFit/>
          </a:bodyPr>
          <a:lstStyle/>
          <a:p>
            <a:pPr marL="477520">
              <a:lnSpc>
                <a:spcPct val="100000"/>
              </a:lnSpc>
              <a:spcBef>
                <a:spcPts val="100"/>
              </a:spcBef>
            </a:pPr>
            <a:r>
              <a:rPr lang="en-US" sz="2000" b="1" dirty="0">
                <a:solidFill>
                  <a:srgbClr val="FF0000"/>
                </a:solidFill>
                <a:latin typeface="Arial"/>
                <a:cs typeface="Arial"/>
              </a:rPr>
              <a:t>The </a:t>
            </a:r>
            <a:r>
              <a:rPr lang="en-US" sz="2000" b="1" dirty="0" err="1">
                <a:solidFill>
                  <a:srgbClr val="FF0000"/>
                </a:solidFill>
                <a:latin typeface="Arial"/>
                <a:cs typeface="Arial"/>
              </a:rPr>
              <a:t>Verkada</a:t>
            </a:r>
            <a:r>
              <a:rPr lang="en-US" sz="2000" b="1" dirty="0">
                <a:solidFill>
                  <a:srgbClr val="FF0000"/>
                </a:solidFill>
                <a:latin typeface="Arial"/>
                <a:cs typeface="Arial"/>
              </a:rPr>
              <a:t> hack</a:t>
            </a:r>
          </a:p>
          <a:p>
            <a:pPr marL="477520">
              <a:lnSpc>
                <a:spcPct val="100000"/>
              </a:lnSpc>
              <a:spcBef>
                <a:spcPts val="100"/>
              </a:spcBef>
            </a:pPr>
            <a:r>
              <a:rPr lang="en-US" sz="2000" dirty="0" err="1">
                <a:latin typeface="Arial"/>
                <a:cs typeface="Arial"/>
              </a:rPr>
              <a:t>Verkada</a:t>
            </a:r>
            <a:r>
              <a:rPr lang="en-US" sz="2000" dirty="0">
                <a:latin typeface="Arial"/>
                <a:cs typeface="Arial"/>
              </a:rPr>
              <a:t>, a cloud-based video surveillance service, was hacked in March 2021. The attackers could access private information belonging to </a:t>
            </a:r>
            <a:r>
              <a:rPr lang="en-US" sz="2000" dirty="0" err="1">
                <a:latin typeface="Arial"/>
                <a:cs typeface="Arial"/>
              </a:rPr>
              <a:t>Verkada</a:t>
            </a:r>
            <a:r>
              <a:rPr lang="en-US" sz="2000" dirty="0">
                <a:latin typeface="Arial"/>
                <a:cs typeface="Arial"/>
              </a:rPr>
              <a:t> software clients and access live feeds of over 150,000 cameras mounted in factories, hospitals, schools, prisons, and other sites using legitimate admin account credentials found on the internet.</a:t>
            </a:r>
          </a:p>
          <a:p>
            <a:pPr marL="477520">
              <a:lnSpc>
                <a:spcPct val="100000"/>
              </a:lnSpc>
              <a:spcBef>
                <a:spcPts val="100"/>
              </a:spcBef>
            </a:pPr>
            <a:r>
              <a:rPr lang="en-US" sz="2000" dirty="0">
                <a:latin typeface="Arial"/>
                <a:cs typeface="Arial"/>
              </a:rPr>
              <a:t>Over 100 employees were later found to have "super admin" privileges, enabling them access to thousands of customer cameras, revealing the risks associated with over privileged users.</a:t>
            </a:r>
          </a:p>
        </p:txBody>
      </p:sp>
      <p:pic>
        <p:nvPicPr>
          <p:cNvPr id="4" name="Picture 3" descr="A person wearing a mask&#10;&#10;Description automatically generated with medium confidence">
            <a:extLst>
              <a:ext uri="{FF2B5EF4-FFF2-40B4-BE49-F238E27FC236}">
                <a16:creationId xmlns:a16="http://schemas.microsoft.com/office/drawing/2014/main" id="{CEAF34DC-AE1E-0D12-3D84-B68E731E6B5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283116" y="2617902"/>
            <a:ext cx="3823554" cy="2547655"/>
          </a:xfrm>
          <a:prstGeom prst="rect">
            <a:avLst/>
          </a:prstGeom>
        </p:spPr>
      </p:pic>
    </p:spTree>
    <p:extLst>
      <p:ext uri="{BB962C8B-B14F-4D97-AF65-F5344CB8AC3E}">
        <p14:creationId xmlns:p14="http://schemas.microsoft.com/office/powerpoint/2010/main" val="4907552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679A31E-092B-DA63-2837-77F482F652A2}"/>
              </a:ext>
            </a:extLst>
          </p:cNvPr>
          <p:cNvPicPr>
            <a:picLocks noChangeAspect="1"/>
          </p:cNvPicPr>
          <p:nvPr/>
        </p:nvPicPr>
        <p:blipFill>
          <a:blip r:embed="rId2"/>
          <a:stretch>
            <a:fillRect/>
          </a:stretch>
        </p:blipFill>
        <p:spPr>
          <a:xfrm>
            <a:off x="2709280" y="1202231"/>
            <a:ext cx="6773440" cy="4453537"/>
          </a:xfrm>
          <a:prstGeom prst="rect">
            <a:avLst/>
          </a:prstGeom>
        </p:spPr>
      </p:pic>
      <p:pic>
        <p:nvPicPr>
          <p:cNvPr id="5" name="Graphic 21">
            <a:extLst>
              <a:ext uri="{FF2B5EF4-FFF2-40B4-BE49-F238E27FC236}">
                <a16:creationId xmlns:a16="http://schemas.microsoft.com/office/drawing/2014/main" id="{F1919345-4D6C-F1F1-8837-18A003677AF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spTree>
    <p:extLst>
      <p:ext uri="{BB962C8B-B14F-4D97-AF65-F5344CB8AC3E}">
        <p14:creationId xmlns:p14="http://schemas.microsoft.com/office/powerpoint/2010/main" val="10869505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aca13214-df29-4e3c-a050-857c0bf7bd8e">
      <Terms xmlns="http://schemas.microsoft.com/office/infopath/2007/PartnerControls"/>
    </lcf76f155ced4ddcb4097134ff3c332f>
    <TaxCatchAll xmlns="688354b5-287c-4cda-825e-1d7935aea40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C69378573D04C4981F1C0E645EFE562" ma:contentTypeVersion="15" ma:contentTypeDescription="Create a new document." ma:contentTypeScope="" ma:versionID="2e1979ed7a40a032d8738234fb7d5638">
  <xsd:schema xmlns:xsd="http://www.w3.org/2001/XMLSchema" xmlns:xs="http://www.w3.org/2001/XMLSchema" xmlns:p="http://schemas.microsoft.com/office/2006/metadata/properties" xmlns:ns2="aca13214-df29-4e3c-a050-857c0bf7bd8e" xmlns:ns3="688354b5-287c-4cda-825e-1d7935aea40e" targetNamespace="http://schemas.microsoft.com/office/2006/metadata/properties" ma:root="true" ma:fieldsID="c2fc5af8d57f54d914d942766a1048b8" ns2:_="" ns3:_="">
    <xsd:import namespace="aca13214-df29-4e3c-a050-857c0bf7bd8e"/>
    <xsd:import namespace="688354b5-287c-4cda-825e-1d7935aea40e"/>
    <xsd:element name="properties">
      <xsd:complexType>
        <xsd:sequence>
          <xsd:element name="documentManagement">
            <xsd:complexType>
              <xsd:all>
                <xsd:element ref="ns2:lcf76f155ced4ddcb4097134ff3c332f" minOccurs="0"/>
                <xsd:element ref="ns3:TaxCatchAll" minOccurs="0"/>
                <xsd:element ref="ns2:MediaServiceMetadata" minOccurs="0"/>
                <xsd:element ref="ns2:MediaServiceFastMetadata" minOccurs="0"/>
                <xsd:element ref="ns2:MediaServiceObjectDetectorVersions" minOccurs="0"/>
                <xsd:element ref="ns2:MediaServiceGenerationTime" minOccurs="0"/>
                <xsd:element ref="ns2:MediaServiceEventHashCode" minOccurs="0"/>
                <xsd:element ref="ns2:MediaServiceDateTaken" minOccurs="0"/>
                <xsd:element ref="ns2:MediaLengthInSeconds" minOccurs="0"/>
                <xsd:element ref="ns2:MediaServiceOCR" minOccurs="0"/>
                <xsd:element ref="ns2:MediaServiceSearchProperties" minOccurs="0"/>
                <xsd:element ref="ns2:MediaServiceLocation"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ca13214-df29-4e3c-a050-857c0bf7bd8e" elementFormDefault="qualified">
    <xsd:import namespace="http://schemas.microsoft.com/office/2006/documentManagement/types"/>
    <xsd:import namespace="http://schemas.microsoft.com/office/infopath/2007/PartnerControls"/>
    <xsd:element name="lcf76f155ced4ddcb4097134ff3c332f" ma:index="9"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MediaServiceLocation" ma:index="20" nillable="true" ma:displayName="Location" ma:indexed="true"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88354b5-287c-4cda-825e-1d7935aea40e" elementFormDefault="qualified">
    <xsd:import namespace="http://schemas.microsoft.com/office/2006/documentManagement/types"/>
    <xsd:import namespace="http://schemas.microsoft.com/office/infopath/2007/PartnerControls"/>
    <xsd:element name="TaxCatchAll" ma:index="10" nillable="true" ma:displayName="Taxonomy Catch All Column" ma:hidden="true" ma:list="{772eb0a4-9da0-4036-9770-4dcdef9fdc33}" ma:internalName="TaxCatchAll" ma:showField="CatchAllData" ma:web="688354b5-287c-4cda-825e-1d7935aea40e">
      <xsd:complexType>
        <xsd:complexContent>
          <xsd:extension base="dms:MultiChoiceLookup">
            <xsd:sequence>
              <xsd:element name="Value" type="dms:Lookup" maxOccurs="unbounded" minOccurs="0" nillable="true"/>
            </xsd:sequence>
          </xsd:extension>
        </xsd:complexContent>
      </xsd:complexType>
    </xsd:element>
    <xsd:element name="SharedWithUsers" ma:index="2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6922925-B650-4EA1-A7DB-D7297A7637D2}">
  <ds:schemaRefs>
    <ds:schemaRef ds:uri="http://schemas.microsoft.com/sharepoint/v3/contenttype/forms"/>
  </ds:schemaRefs>
</ds:datastoreItem>
</file>

<file path=customXml/itemProps2.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01F37DF6-44CB-4806-BC5F-3CBF13C386BC}">
  <ds:schemaRefs>
    <ds:schemaRef ds:uri="688354b5-287c-4cda-825e-1d7935aea40e"/>
    <ds:schemaRef ds:uri="aca13214-df29-4e3c-a050-857c0bf7bd8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74</TotalTime>
  <Words>805</Words>
  <Application>Microsoft Office PowerPoint</Application>
  <PresentationFormat>Widescreen</PresentationFormat>
  <Paragraphs>42</Paragraphs>
  <Slides>12</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Alexandria</vt:lpstr>
      <vt:lpstr>Arial</vt:lpstr>
      <vt:lpstr>Calibri</vt:lpstr>
      <vt:lpstr>Calibri Light</vt:lpstr>
      <vt:lpstr>Roboto Light</vt:lpstr>
      <vt:lpstr>Tajawal ExtraBold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Abdelrhman Ahmed</cp:lastModifiedBy>
  <cp:revision>14</cp:revision>
  <dcterms:created xsi:type="dcterms:W3CDTF">2023-04-29T09:08:00Z</dcterms:created>
  <dcterms:modified xsi:type="dcterms:W3CDTF">2025-05-20T00:07:08Z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0x010100DC69378573D04C4981F1C0E645EFE562</vt:lpwstr>
  </property>
  <property fmtid="{D5CDD505-2E9C-101B-9397-08002B2CF9AE}" pid="5" name="MediaServiceImageTags">
    <vt:lpwstr/>
  </property>
</Properties>
</file>