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 id="2147483664" r:id="rId5"/>
    <p:sldMasterId id="2147483679" r:id="rId6"/>
    <p:sldMasterId id="2147483694" r:id="rId7"/>
  </p:sldMasterIdLst>
  <p:notesMasterIdLst>
    <p:notesMasterId r:id="rId58"/>
  </p:notesMasterIdLst>
  <p:sldIdLst>
    <p:sldId id="498" r:id="rId8"/>
    <p:sldId id="990" r:id="rId9"/>
    <p:sldId id="1038" r:id="rId10"/>
    <p:sldId id="1006" r:id="rId11"/>
    <p:sldId id="1039" r:id="rId12"/>
    <p:sldId id="1252" r:id="rId13"/>
    <p:sldId id="1303" r:id="rId14"/>
    <p:sldId id="1262" r:id="rId15"/>
    <p:sldId id="1263" r:id="rId16"/>
    <p:sldId id="1269" r:id="rId17"/>
    <p:sldId id="1304" r:id="rId18"/>
    <p:sldId id="1305" r:id="rId19"/>
    <p:sldId id="1040" r:id="rId20"/>
    <p:sldId id="1271" r:id="rId21"/>
    <p:sldId id="1277" r:id="rId22"/>
    <p:sldId id="1276" r:id="rId23"/>
    <p:sldId id="1278" r:id="rId24"/>
    <p:sldId id="1279" r:id="rId25"/>
    <p:sldId id="1272" r:id="rId26"/>
    <p:sldId id="1273" r:id="rId27"/>
    <p:sldId id="1041" r:id="rId28"/>
    <p:sldId id="1042" r:id="rId29"/>
    <p:sldId id="1043" r:id="rId30"/>
    <p:sldId id="1282" r:id="rId31"/>
    <p:sldId id="1274" r:id="rId32"/>
    <p:sldId id="1275" r:id="rId33"/>
    <p:sldId id="1281" r:id="rId34"/>
    <p:sldId id="1267" r:id="rId35"/>
    <p:sldId id="1266" r:id="rId36"/>
    <p:sldId id="1268" r:id="rId37"/>
    <p:sldId id="1290" r:id="rId38"/>
    <p:sldId id="1284" r:id="rId39"/>
    <p:sldId id="1285" r:id="rId40"/>
    <p:sldId id="1286" r:id="rId41"/>
    <p:sldId id="1044" r:id="rId42"/>
    <p:sldId id="1045" r:id="rId43"/>
    <p:sldId id="1046" r:id="rId44"/>
    <p:sldId id="1287" r:id="rId45"/>
    <p:sldId id="1288" r:id="rId46"/>
    <p:sldId id="1291" r:id="rId47"/>
    <p:sldId id="1294" r:id="rId48"/>
    <p:sldId id="1292" r:id="rId49"/>
    <p:sldId id="1293" r:id="rId50"/>
    <p:sldId id="1295" r:id="rId51"/>
    <p:sldId id="1297" r:id="rId52"/>
    <p:sldId id="1298" r:id="rId53"/>
    <p:sldId id="1300" r:id="rId54"/>
    <p:sldId id="1302" r:id="rId55"/>
    <p:sldId id="947" r:id="rId56"/>
    <p:sldId id="34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8"/>
            <p14:sldId id="990"/>
            <p14:sldId id="1038"/>
            <p14:sldId id="1006"/>
            <p14:sldId id="1039"/>
            <p14:sldId id="1252"/>
            <p14:sldId id="1303"/>
            <p14:sldId id="1262"/>
            <p14:sldId id="1263"/>
            <p14:sldId id="1269"/>
            <p14:sldId id="1304"/>
            <p14:sldId id="1305"/>
            <p14:sldId id="1040"/>
            <p14:sldId id="1271"/>
            <p14:sldId id="1277"/>
            <p14:sldId id="1276"/>
            <p14:sldId id="1278"/>
            <p14:sldId id="1279"/>
            <p14:sldId id="1272"/>
            <p14:sldId id="1273"/>
            <p14:sldId id="1041"/>
            <p14:sldId id="1042"/>
            <p14:sldId id="1043"/>
            <p14:sldId id="1282"/>
            <p14:sldId id="1274"/>
            <p14:sldId id="1275"/>
            <p14:sldId id="1281"/>
            <p14:sldId id="1267"/>
            <p14:sldId id="1266"/>
            <p14:sldId id="1268"/>
            <p14:sldId id="1290"/>
            <p14:sldId id="1284"/>
            <p14:sldId id="1285"/>
            <p14:sldId id="1286"/>
            <p14:sldId id="1044"/>
            <p14:sldId id="1045"/>
            <p14:sldId id="1046"/>
            <p14:sldId id="1287"/>
            <p14:sldId id="1288"/>
            <p14:sldId id="1291"/>
            <p14:sldId id="1294"/>
            <p14:sldId id="1292"/>
            <p14:sldId id="1293"/>
            <p14:sldId id="1295"/>
            <p14:sldId id="1297"/>
            <p14:sldId id="1298"/>
            <p14:sldId id="1300"/>
            <p14:sldId id="1302"/>
            <p14:sldId id="94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2939EE9-DD5A-4246-89BC-D844BC9ADEF8}" v="7" dt="2025-07-07T20:46:54.58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980" autoAdjust="0"/>
  </p:normalViewPr>
  <p:slideViewPr>
    <p:cSldViewPr snapToGrid="0">
      <p:cViewPr varScale="1">
        <p:scale>
          <a:sx n="64" d="100"/>
          <a:sy n="64" d="100"/>
        </p:scale>
        <p:origin x="724"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slide" Target="slides/slide43.xml"/><Relationship Id="rId55" Type="http://schemas.openxmlformats.org/officeDocument/2006/relationships/slide" Target="slides/slide48.xml"/><Relationship Id="rId63" Type="http://schemas.microsoft.com/office/2015/10/relationships/revisionInfo" Target="revisionInfo.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notesMaster" Target="notesMasters/notesMaster1.xml"/><Relationship Id="rId5" Type="http://schemas.openxmlformats.org/officeDocument/2006/relationships/slideMaster" Target="slideMasters/slideMaster2.xml"/><Relationship Id="rId61" Type="http://schemas.openxmlformats.org/officeDocument/2006/relationships/theme" Target="theme/theme1.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8" Type="http://schemas.openxmlformats.org/officeDocument/2006/relationships/slide" Target="slides/slide1.xml"/><Relationship Id="rId51" Type="http://schemas.openxmlformats.org/officeDocument/2006/relationships/slide" Target="slides/slide44.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presProps" Target="presProps.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Alexandria" pitchFamily="2" charset="-78"/>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a:ea typeface="+mn-ea"/>
              <a:cs typeface="Alexandria" pitchFamily="2" charset="-78"/>
            </a:endParaRPr>
          </a:p>
        </p:txBody>
      </p:sp>
    </p:spTree>
    <p:extLst>
      <p:ext uri="{BB962C8B-B14F-4D97-AF65-F5344CB8AC3E}">
        <p14:creationId xmlns:p14="http://schemas.microsoft.com/office/powerpoint/2010/main" val="796617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839A8-E914-9C18-AFE2-9D1AF2122A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F2E853-AD8C-3148-BD05-82217418CD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03BE6F-EB25-8C56-D0F2-E7E784BB935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4EA0E6-D018-86E3-0E7C-7078ED0EB10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573507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68911B-6FF7-5B0C-377D-66E3DDA481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714E56-73C2-0FC3-0ABE-682E326A94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1B37C1-0ADD-9D07-C39A-88385AE8DC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3F9AE8-0177-2331-93EE-9F1D12E7205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632209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D89A40-A07D-B6AC-D19E-82673E638F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C69ECB-1E22-E173-CAA8-67DA3DA4F8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68A41C-B0E9-DE83-4E91-30FA539789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FDE8AD7-09DB-D4C3-F13C-C868C327E9D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186268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033A4C-28D6-A9CB-7B63-B32F0C2984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02C839-882A-F2B4-B076-9D85D080BC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194DB9-46C2-B235-A6D4-EB5095E26B7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0D84BBD-5494-368A-154D-8CD0E54448B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028153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2E925D-B678-F1BD-69CE-BE2A5FA7A9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643721-4945-91C1-F12F-DC558EEAC4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1A3922-D26B-AD3A-48E2-13F6773185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AA2342E-16D3-42BF-12AE-958737840FF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578934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4865DC-6CB2-3441-7BB5-4201804375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7BD871-9DE0-FD49-590E-DD71A58830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ADE6F6-423C-28B9-AB03-98E8D2BB843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42034DA-1C53-ADD7-0F62-4178BD0E59B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832804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1559D-FA25-3A32-B3C8-8A73D592A4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1B9734-B9DD-D641-072E-3AF3703A11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07CB50-BDF9-99BE-6BE5-28354B59ED9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D0ABAD5-1A1A-AE5E-7E2B-906FDB4D483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621578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8EA69-E8C1-41FF-DD26-5E1E33C875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5C7289-6589-F856-1A00-15A493B507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DE39F5-3798-49F3-34EF-E4D94ADBCA2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37CFAF5-92E7-DDBB-C211-CBF0A4DC901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025919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839A8-E914-9C18-AFE2-9D1AF2122A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F2E853-AD8C-3148-BD05-82217418CD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03BE6F-EB25-8C56-D0F2-E7E784BB935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4EA0E6-D018-86E3-0E7C-7078ED0EB10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573507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839A8-E914-9C18-AFE2-9D1AF2122A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F2E853-AD8C-3148-BD05-82217418CD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03BE6F-EB25-8C56-D0F2-E7E784BB935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4EA0E6-D018-86E3-0E7C-7078ED0EB10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573507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839A8-E914-9C18-AFE2-9D1AF2122A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F2E853-AD8C-3148-BD05-82217418CD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03BE6F-EB25-8C56-D0F2-E7E784BB935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4EA0E6-D018-86E3-0E7C-7078ED0EB10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573507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E93C31-7265-2953-1FBE-F039BA1DEB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7C3E68-9E0C-04DD-498B-325A40F68E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2D397BF-913A-1689-25C7-FF0BAF6E3DA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2D0E7F0-0C4F-7F57-290B-1AC17A1E5E8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670733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1F5DE6-BEB0-FDE0-3B68-F6064A9015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94D407-CA92-FC09-4A4B-600870A5F1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1EC677-8340-C76E-FD7A-E5533673F88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1E4B7A-2FED-2BF4-3B3E-0C10CD594B4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074360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E71BDF-760F-D1DF-DAEE-D7D9787A31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772E95-C95F-BE04-2FA2-AC7076488E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815A4E-E36E-EC9E-7BDD-EC86E4B4BB8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A282DC4-3AA8-62EE-2451-76682C02541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693665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639108-4941-0AD5-726D-71E4436B8A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3C3D5D-9237-CDCB-5F95-A25070DC0B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BD68DB-28DD-2FCE-FF69-0AC86174A5D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BD5F18A-4C3D-9333-93C0-1CA8F38A300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359738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9FFABD-F2AB-64FD-38D2-B26F9D247C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6E7D17-A1EE-447E-C7E3-83F3D04B93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267F151-E535-1F4C-3909-61F3C405FC1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5C49AA3-6A38-7EEF-DD10-AE06FFD11D8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307515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839EB2-668B-1FA9-02AE-FDAF1809D6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739F3E-07FE-3D1A-F039-770F56AC8C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F1E261-D5AC-2BD5-C1FE-F1CA834ACD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002A6CC-8DBA-C7CC-839A-BE7CA44FA1E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566322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D05CC8-CE89-EA1E-D579-10112FD0C8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38BAE0-CE25-733A-058A-78B73C5638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03E9FD-F8E2-E69A-0FC9-2CE700AC29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D83C287-AD26-08D2-2B49-4BC2653A3AD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718592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C74AC3-1A6B-25BA-C8F9-E1506FF55E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0CEEBB-D497-D4D6-3866-48CAD6B7DCB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AD344D-FFAF-2DAB-B3D7-AEAF89AB1C9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3306A4D-9872-4B7A-8DC4-B0925498A32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153963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0FE4DF-CACE-0690-A526-5AE56B6EF4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1859C3-656B-D69D-800E-2B111596AC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258829-7B38-B480-ED32-9D0F22881F7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BA285F-1866-AFDB-A3DC-0666C12AFFB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840715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95B93C-A1EF-3E8F-2CCB-4A3FF996D4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2A9F88-632B-73A4-EF57-314F5F3036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1F60BB-6219-B00E-7DB9-813FB90D9B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82613EC-74E1-11CA-AE61-2E1F9481729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921042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066AFE-8398-2BEB-B69E-3C75139251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57CD46-F2CF-8B60-0E30-D6EA40352F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4DF669-1819-3EEA-B9A5-C242C74CDA7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B5358AD-AE7E-23D7-EB02-F49BC0510D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248467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9A046D-3373-25A7-7741-2134C9224A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0B8A9F-1806-BDEB-513F-5FE7437EED3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EC453C-94A3-955D-87CA-FE2E0A85A38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6D9641-945F-6B0E-3897-E77EF788BE9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0736120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546CBD-0C41-EA10-797E-656F54DEEB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C6E8F6-0546-292A-CBC6-5983AEF339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0768B7-5D91-93BB-9E64-1C1BDA9B80D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0A4A34E-8F4A-C6B8-6613-CC86E909E43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2704744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4C0FBB-47BF-FD7A-8A03-FA8EBB4114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4E88C0-6B9E-A6DA-B2FD-425D087760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02D643-69B7-AC95-ED7A-556096FA94F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B626B5-633F-0009-A546-A0AA8343E54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6319318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CB682F-32D3-6C23-7AC2-215C671EA6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6D4DB3-BDCC-C48C-A008-1B54F9C0D7A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368DBC-9862-E52F-708B-BA0F6244EC8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717A346-5B26-1775-7D0D-0C10A41F6A7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1953000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44A53D-C316-1331-C4A5-85D8B6D5D8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3B8BAA-C56F-B93E-6996-3A75FFE5C7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EFA657-5482-C57C-507A-7E792EBCCFD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D42B91C-F746-4BF8-2532-6C99D62CA0D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3594213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F1E80D-E3B4-3C47-706D-1B59A51790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37F9EA-6A7A-7B8F-102F-2D536429AC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ED3AB3-B875-9087-051F-A5D6014394F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01EB28-7798-2E22-D418-581C228262A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8832391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A8DC3C-395B-6BCF-B07C-394D35E65E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8699AD-61A9-8FF0-770C-EC78318E46A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0F2637C-077F-2BDC-A33C-B53D8CF7AA0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08A1614-0DBE-EE98-5CBE-571302DB2F1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9674638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6F2442-1CAC-69DD-C9FE-A1D97AE683F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0B6D90-26ED-6240-D7EB-0B6159D9A7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389811-05EF-B3FF-CD74-9D510FF21FD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ED71E21-B7A1-D144-4B68-529EC596155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7313893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6F4796-4D4C-22ED-4DC2-D34C1F62AE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931D22-BDFE-59BA-8305-3CC6E71B66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AB749E-143F-A57D-0546-E5FAA14B18A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7A19071-5263-0A1B-AAE2-A81516C5958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156301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30887-A7C0-ED3B-44F1-6D7A135A6A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523E23-A060-869E-2160-AC374325CC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396756B-A5A2-8FDF-FCCA-D200F05021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F7DE1AB-FBB3-8AD6-32D0-72FBAC13358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8967430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4DFD4B-513D-2716-4B5A-2C4E392EDE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9F585C-3395-FC38-987E-D845B49369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A827F14-9900-4173-2A9F-9B9D50A127D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0DB5393-45A9-57CD-455D-0A67B8C15F2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4550552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BD408A-7CF2-3EDB-AC09-9A66B215DA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C5D29A-87EA-20FA-42B2-B49504D483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813B39-3A56-4094-9F86-18279D4345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0B3970A-63BD-8D9D-1C7E-47604DD9764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11564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CB4828-540E-00A8-BA6B-F330E60F6B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279AB3-F1B7-E77D-FA42-10651B7DB4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F95FCB5-4F4F-9E72-D15F-7E61557AAE5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7FDF905-C805-89A9-168B-7C177CD65A0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2311635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48B19D-D20A-5452-CE4E-9FF2F11DA3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EB9466-7815-832D-258B-718067C2E8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772425-210A-6ECF-57F9-94A9897A68B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B6F9A3B-456B-E059-0762-418EC8E6D97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1804796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8120BE-6CDD-4DA7-482D-A7D2E3DDF8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E58B27-201C-953E-9184-ADD5838BDD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4B00D3-5DC4-CA4A-A784-7D21A4EEEF5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8A12C76-0941-73D0-E383-6F3E35EC226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0295498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A79663-7584-F1CB-AF68-DD603518A1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276C1C-A52C-5B7E-8998-78DD66878D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684EAD-811D-AE1A-D813-0487848C26E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6A43E01-B579-D2FB-3B0E-CCFCEDBD2E0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7631012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A5BD5A-576D-E6F2-5B6A-C7F723363D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8816A4-1B42-5F24-412B-B59F5F6644B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0AAA27-B2D1-A69C-5436-482488D52C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2E0C491-1DD5-03DF-82F0-C794E29A120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3930374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E08049-C8E7-503A-D3DC-9722BADA93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9357CA-35F5-B176-8172-EBBDFADF87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A7FE84-242A-B547-F1CF-4A891C51A4C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BDC34D6-3655-0E97-87C2-E44E76387DF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0382700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9B1DC6-D676-44E9-0CAA-40765C9CF1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870467-09E7-C30A-69DB-973A38405A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E75A0D-0568-D4C6-CD5A-2EA13CD8C9F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EDD8794-3401-A037-BF8A-C15C4AC1F8F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601007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264814-3490-CD79-60F9-CA664079B0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BC6BFE-987B-C062-37CB-7E63704711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C03B7F6-1A44-2A5B-4C4B-77450E31E0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FAE67D-1894-2DFF-E77F-0E1FD46598C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2622694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952B89-02AD-ED74-C5D0-F18DE1DB88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1E3FB0-B1B5-3027-6B7E-1D884F8E0A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64E86A-DC6E-57AD-471D-A4BFA8B9605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547832A-BFB1-0ACE-BC6B-1F0BE5E40B3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5832895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BB6E8D-2CFA-8DAA-6643-4B89A2A420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6B1B05-727D-AE66-1C30-1803B41E56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1FB213B-B548-A4BE-8FBF-60E746C21F2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D8F3321-CE37-51AA-88DA-149EB65D46D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9928519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3FA6E1-1C65-7C84-A87C-5838123EB4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F705C4-095A-71B5-6824-39E6473794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FE19D2-72DD-EA9B-9DC3-0F4F7009D84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F6B07EF-3B78-9D7F-3135-A557C534104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5330636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432163-38CC-BED2-34E2-993DEB2127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20691A-4358-FB41-3834-F1646BB217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E7F4A8-7AC8-F81D-44CB-6744F226691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65EA3A6-ECB3-AECD-43A0-C6872E14507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6941101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1EDF19-4F1F-A336-5C6D-A3A095C548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B575F8-C473-FDDB-6239-F84CA290AA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EB2F7C-D4F7-2D6C-66E0-90EEB88915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2C2DF93-5FF8-DE52-2DFD-C2D4730865E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06375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60296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041374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01042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39676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917229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99921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9527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626094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548093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874813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369666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21497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55087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8952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31052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9482408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552285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29720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79397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254364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550942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302549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979605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029196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836011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9913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66115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33648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918633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851296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9650754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457742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1129096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577331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2301193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8588631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2948597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2439210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0936744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990473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39560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5100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554235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89315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96613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00545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33608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8615621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43683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003493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27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1258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28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18519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35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4713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6" Type="http://schemas.openxmlformats.org/officeDocument/2006/relationships/image" Target="../media/image1.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theme" Target="../theme/theme2.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6" Type="http://schemas.openxmlformats.org/officeDocument/2006/relationships/image" Target="../media/image1.png"/><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5" Type="http://schemas.openxmlformats.org/officeDocument/2006/relationships/theme" Target="../theme/theme3.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slideLayout" Target="../slideLayouts/slideLayout4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8.xml"/><Relationship Id="rId13" Type="http://schemas.openxmlformats.org/officeDocument/2006/relationships/slideLayout" Target="../slideLayouts/slideLayout53.xml"/><Relationship Id="rId18" Type="http://schemas.openxmlformats.org/officeDocument/2006/relationships/slideLayout" Target="../slideLayouts/slideLayout58.xml"/><Relationship Id="rId26" Type="http://schemas.openxmlformats.org/officeDocument/2006/relationships/theme" Target="../theme/theme4.xml"/><Relationship Id="rId3" Type="http://schemas.openxmlformats.org/officeDocument/2006/relationships/slideLayout" Target="../slideLayouts/slideLayout43.xml"/><Relationship Id="rId21" Type="http://schemas.openxmlformats.org/officeDocument/2006/relationships/slideLayout" Target="../slideLayouts/slideLayout61.xml"/><Relationship Id="rId7" Type="http://schemas.openxmlformats.org/officeDocument/2006/relationships/slideLayout" Target="../slideLayouts/slideLayout47.xml"/><Relationship Id="rId12" Type="http://schemas.openxmlformats.org/officeDocument/2006/relationships/slideLayout" Target="../slideLayouts/slideLayout52.xml"/><Relationship Id="rId17" Type="http://schemas.openxmlformats.org/officeDocument/2006/relationships/slideLayout" Target="../slideLayouts/slideLayout57.xml"/><Relationship Id="rId25" Type="http://schemas.openxmlformats.org/officeDocument/2006/relationships/slideLayout" Target="../slideLayouts/slideLayout65.xml"/><Relationship Id="rId2" Type="http://schemas.openxmlformats.org/officeDocument/2006/relationships/slideLayout" Target="../slideLayouts/slideLayout42.xml"/><Relationship Id="rId16" Type="http://schemas.openxmlformats.org/officeDocument/2006/relationships/slideLayout" Target="../slideLayouts/slideLayout56.xml"/><Relationship Id="rId20" Type="http://schemas.openxmlformats.org/officeDocument/2006/relationships/slideLayout" Target="../slideLayouts/slideLayout60.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24" Type="http://schemas.openxmlformats.org/officeDocument/2006/relationships/slideLayout" Target="../slideLayouts/slideLayout64.xml"/><Relationship Id="rId5" Type="http://schemas.openxmlformats.org/officeDocument/2006/relationships/slideLayout" Target="../slideLayouts/slideLayout45.xml"/><Relationship Id="rId15" Type="http://schemas.openxmlformats.org/officeDocument/2006/relationships/slideLayout" Target="../slideLayouts/slideLayout55.xml"/><Relationship Id="rId23" Type="http://schemas.openxmlformats.org/officeDocument/2006/relationships/slideLayout" Target="../slideLayouts/slideLayout63.xml"/><Relationship Id="rId10" Type="http://schemas.openxmlformats.org/officeDocument/2006/relationships/slideLayout" Target="../slideLayouts/slideLayout50.xml"/><Relationship Id="rId19" Type="http://schemas.openxmlformats.org/officeDocument/2006/relationships/slideLayout" Target="../slideLayouts/slideLayout59.xml"/><Relationship Id="rId4" Type="http://schemas.openxmlformats.org/officeDocument/2006/relationships/slideLayout" Target="../slideLayouts/slideLayout44.xml"/><Relationship Id="rId9" Type="http://schemas.openxmlformats.org/officeDocument/2006/relationships/slideLayout" Target="../slideLayouts/slideLayout49.xml"/><Relationship Id="rId14" Type="http://schemas.openxmlformats.org/officeDocument/2006/relationships/slideLayout" Target="../slideLayouts/slideLayout54.xml"/><Relationship Id="rId22" Type="http://schemas.openxmlformats.org/officeDocument/2006/relationships/slideLayout" Target="../slideLayouts/slideLayout62.xml"/><Relationship Id="rId27"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47440802"/>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41356143"/>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2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24704152"/>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 id="2147483711" r:id="rId17"/>
    <p:sldLayoutId id="2147483712" r:id="rId18"/>
    <p:sldLayoutId id="2147483713" r:id="rId19"/>
    <p:sldLayoutId id="2147483714" r:id="rId20"/>
    <p:sldLayoutId id="2147483715" r:id="rId21"/>
    <p:sldLayoutId id="2147483716" r:id="rId22"/>
    <p:sldLayoutId id="2147483717" r:id="rId23"/>
    <p:sldLayoutId id="2147483718" r:id="rId24"/>
    <p:sldLayoutId id="2147483719" r:id="rId2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60.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2.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3.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4.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5.xml"/><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6.xm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7.xml"/><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hyperlink" Target="https://cma.org.sa/" TargetMode="External"/><Relationship Id="rId7" Type="http://schemas.openxmlformats.org/officeDocument/2006/relationships/image" Target="../media/image5.png"/><Relationship Id="rId2" Type="http://schemas.openxmlformats.org/officeDocument/2006/relationships/notesSlide" Target="../notesSlides/notesSlide48.xml"/><Relationship Id="rId1" Type="http://schemas.openxmlformats.org/officeDocument/2006/relationships/slideLayout" Target="../slideLayouts/slideLayout12.xml"/><Relationship Id="rId6" Type="http://schemas.openxmlformats.org/officeDocument/2006/relationships/hyperlink" Target="https://www.centralbank.ae/" TargetMode="External"/><Relationship Id="rId5" Type="http://schemas.openxmlformats.org/officeDocument/2006/relationships/hyperlink" Target="https://www.cbj.gov.jo/" TargetMode="External"/><Relationship Id="rId4" Type="http://schemas.openxmlformats.org/officeDocument/2006/relationships/hyperlink" Target="https://www.cbe.org.eg/" TargetMode="External"/></Relationships>
</file>

<file path=ppt/slides/_rels/slide50.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jpeg"/><Relationship Id="rId1" Type="http://schemas.openxmlformats.org/officeDocument/2006/relationships/slideLayout" Target="../slideLayouts/slideLayout40.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6421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4" name="Rectangle: Rounded Corners 33"/>
          <p:cNvSpPr/>
          <p:nvPr/>
        </p:nvSpPr>
        <p:spPr>
          <a:xfrm>
            <a:off x="1058949" y="584587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7</a:t>
            </a:r>
          </a:p>
        </p:txBody>
      </p:sp>
      <p:sp>
        <p:nvSpPr>
          <p:cNvPr id="14" name="Oval 13"/>
          <p:cNvSpPr/>
          <p:nvPr/>
        </p:nvSpPr>
        <p:spPr>
          <a:xfrm>
            <a:off x="5863985" y="82297"/>
            <a:ext cx="6328015" cy="625569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4774" y="5127"/>
            <a:ext cx="2954655" cy="1379622"/>
          </a:xfrm>
          <a:prstGeom prst="rect">
            <a:avLst/>
          </a:prstGeom>
        </p:spPr>
      </p:pic>
      <p:sp>
        <p:nvSpPr>
          <p:cNvPr id="9" name="TextBox 8">
            <a:extLst>
              <a:ext uri="{FF2B5EF4-FFF2-40B4-BE49-F238E27FC236}">
                <a16:creationId xmlns:a16="http://schemas.microsoft.com/office/drawing/2014/main" id="{DD4A771D-B624-A55A-E0F5-FFAB6B489CA0}"/>
              </a:ext>
            </a:extLst>
          </p:cNvPr>
          <p:cNvSpPr txBox="1"/>
          <p:nvPr/>
        </p:nvSpPr>
        <p:spPr>
          <a:xfrm>
            <a:off x="497340" y="2153895"/>
            <a:ext cx="4874760" cy="1631216"/>
          </a:xfrm>
          <a:prstGeom prst="rect">
            <a:avLst/>
          </a:prstGeom>
          <a:noFill/>
        </p:spPr>
        <p:txBody>
          <a:bodyPr wrap="square" rtlCol="0">
            <a:spAutoFit/>
          </a:body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(ماجستير القانون الرقمي) </a:t>
            </a:r>
          </a:p>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مقرر : قانون تنظيم التكنولوجيا المالية</a:t>
            </a:r>
            <a:endPar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Financial technology regulation law</a:t>
            </a:r>
          </a:p>
        </p:txBody>
      </p:sp>
      <p:sp>
        <p:nvSpPr>
          <p:cNvPr id="10" name="TextBox 9">
            <a:extLst>
              <a:ext uri="{FF2B5EF4-FFF2-40B4-BE49-F238E27FC236}">
                <a16:creationId xmlns:a16="http://schemas.microsoft.com/office/drawing/2014/main" id="{9E7F083D-9325-632C-97B5-F4603271F458}"/>
              </a:ext>
            </a:extLst>
          </p:cNvPr>
          <p:cNvSpPr txBox="1"/>
          <p:nvPr/>
        </p:nvSpPr>
        <p:spPr>
          <a:xfrm>
            <a:off x="497340" y="4849241"/>
            <a:ext cx="559866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Prepared by.   </a:t>
            </a: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Dr. </a:t>
            </a:r>
            <a:r>
              <a:rPr kumimoji="0" lang="en-US" sz="2400" b="1"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Nayel</a:t>
            </a: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2400" b="1"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AlOmran</a:t>
            </a:r>
            <a:endPar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1660728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76F454-2837-0434-577F-5BA613D284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7E4789-A5BC-304C-BDF4-9CC4A03B00A4}"/>
              </a:ext>
            </a:extLst>
          </p:cNvPr>
          <p:cNvSpPr/>
          <p:nvPr/>
        </p:nvSpPr>
        <p:spPr>
          <a:xfrm>
            <a:off x="617280" y="1799855"/>
            <a:ext cx="10812720" cy="42560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E433DC3-60C5-2A6E-1080-AE8CA34BED76}"/>
              </a:ext>
            </a:extLst>
          </p:cNvPr>
          <p:cNvSpPr txBox="1"/>
          <p:nvPr/>
        </p:nvSpPr>
        <p:spPr>
          <a:xfrm>
            <a:off x="2618637" y="764082"/>
            <a:ext cx="706021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800" b="1" i="0" u="none" strike="noStrike" kern="1200" cap="none" spc="0" normalizeH="0" baseline="0" noProof="0" dirty="0">
                <a:ln>
                  <a:noFill/>
                </a:ln>
                <a:solidFill>
                  <a:srgbClr val="00AEEF"/>
                </a:solidFill>
                <a:effectLst/>
                <a:uLnTx/>
                <a:uFillTx/>
                <a:latin typeface="Alexandria Black" pitchFamily="2" charset="-78"/>
                <a:cs typeface="Alexandria"/>
              </a:rPr>
              <a:t>قانون تنظيم التكنولوجيا المالية في الأنشطة غير المصرفية </a:t>
            </a:r>
          </a:p>
        </p:txBody>
      </p:sp>
      <p:sp>
        <p:nvSpPr>
          <p:cNvPr id="5" name="Rectangle 4">
            <a:extLst>
              <a:ext uri="{FF2B5EF4-FFF2-40B4-BE49-F238E27FC236}">
                <a16:creationId xmlns:a16="http://schemas.microsoft.com/office/drawing/2014/main" id="{5B1DA3CD-C56C-3EDC-C9AA-EDA8DF2BD99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F9A7399-70B8-2C72-FE3B-8F309B6ABA73}"/>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Alexandria"/>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Alexandria"/>
            </a:endParaRPr>
          </a:p>
        </p:txBody>
      </p:sp>
      <p:sp>
        <p:nvSpPr>
          <p:cNvPr id="10" name="TextBox 9">
            <a:extLst>
              <a:ext uri="{FF2B5EF4-FFF2-40B4-BE49-F238E27FC236}">
                <a16:creationId xmlns:a16="http://schemas.microsoft.com/office/drawing/2014/main" id="{B729680B-15FA-828B-AE1A-D63C4ADEE055}"/>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Alexandria"/>
              </a:rPr>
              <a:t>08</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Alexandria"/>
            </a:endParaRPr>
          </a:p>
        </p:txBody>
      </p:sp>
      <p:sp>
        <p:nvSpPr>
          <p:cNvPr id="48" name="TextBox 47">
            <a:extLst>
              <a:ext uri="{FF2B5EF4-FFF2-40B4-BE49-F238E27FC236}">
                <a16:creationId xmlns:a16="http://schemas.microsoft.com/office/drawing/2014/main" id="{86649A8B-C4FE-7681-2B68-D1FE2EFE7197}"/>
              </a:ext>
            </a:extLst>
          </p:cNvPr>
          <p:cNvSpPr txBox="1"/>
          <p:nvPr/>
        </p:nvSpPr>
        <p:spPr>
          <a:xfrm>
            <a:off x="762000" y="1863090"/>
            <a:ext cx="10668000" cy="3636316"/>
          </a:xfrm>
          <a:prstGeom prst="rect">
            <a:avLst/>
          </a:prstGeom>
          <a:noFill/>
        </p:spPr>
        <p:txBody>
          <a:bodyPr wrap="square" rtlCol="0">
            <a:spAutoFit/>
          </a:bodyPr>
          <a:lstStyle/>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EG" altLang="en-US" sz="2000" b="1" i="0" u="none" strike="noStrike" kern="1200" cap="none" spc="0" normalizeH="0" baseline="0" noProof="0" dirty="0">
                <a:ln>
                  <a:noFill/>
                </a:ln>
                <a:solidFill>
                  <a:prstClr val="black"/>
                </a:solidFill>
                <a:effectLst/>
                <a:uLnTx/>
                <a:uFillTx/>
                <a:latin typeface="Arial" panose="020B0604020202020204" pitchFamily="34" charset="0"/>
                <a:cs typeface="Alexandria"/>
              </a:rPr>
              <a:t>أهداف المحاضرة :</a:t>
            </a:r>
          </a:p>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AE" altLang="en-US" sz="2000" b="1" i="0" u="none" strike="noStrike" kern="1200" cap="none" spc="0" normalizeH="0" baseline="0" noProof="0" dirty="0">
                <a:ln>
                  <a:noFill/>
                </a:ln>
                <a:solidFill>
                  <a:prstClr val="black"/>
                </a:solidFill>
                <a:effectLst/>
                <a:uLnTx/>
                <a:uFillTx/>
                <a:latin typeface="Arial" panose="020B0604020202020204" pitchFamily="34" charset="0"/>
                <a:cs typeface="Alexandria"/>
              </a:rPr>
              <a:t>بنهاية هذه المحاضرة، سيكون الطالب قادراً على:</a:t>
            </a:r>
            <a:endParaRPr kumimoji="0" lang="ar-AE" altLang="en-US" sz="2000" i="0" u="none" strike="noStrike" kern="1200" cap="none" spc="0" normalizeH="0" baseline="0" noProof="0" dirty="0">
              <a:ln>
                <a:noFill/>
              </a:ln>
              <a:solidFill>
                <a:prstClr val="black"/>
              </a:solidFill>
              <a:effectLst/>
              <a:uLnTx/>
              <a:uFillTx/>
              <a:latin typeface="Arial" panose="020B0604020202020204" pitchFamily="34" charset="0"/>
              <a:cs typeface="Alexandria"/>
            </a:endParaRPr>
          </a:p>
          <a:p>
            <a:pPr marL="285750" marR="0" lvl="0" indent="-285750" algn="r" defTabSz="914400" rtl="1" eaLnBrk="0" fontAlgn="base" latinLnBrk="0" hangingPunct="0">
              <a:lnSpc>
                <a:spcPct val="150000"/>
              </a:lnSpc>
              <a:spcBef>
                <a:spcPct val="20000"/>
              </a:spcBef>
              <a:spcAft>
                <a:spcPct val="0"/>
              </a:spcAft>
              <a:buClrTx/>
              <a:buSzPct val="80000"/>
              <a:buFont typeface="Arial" panose="020B0604020202020204" pitchFamily="34" charset="0"/>
              <a:buChar char="•"/>
              <a:tabLst/>
              <a:defRPr/>
            </a:pPr>
            <a:r>
              <a:rPr lang="ar-EG" altLang="en-US" sz="2000" dirty="0">
                <a:solidFill>
                  <a:prstClr val="black"/>
                </a:solidFill>
                <a:latin typeface="Alexandria" pitchFamily="2" charset="-78"/>
                <a:cs typeface="Alexandria"/>
              </a:rPr>
              <a:t>شرح المفاهيم القانونية الأساسية المتعلقة بتنظيم التكنولوجيا المالية في القطاعات غير المصرفية.</a:t>
            </a:r>
          </a:p>
          <a:p>
            <a:pPr marL="285750" marR="0" lvl="0" indent="-285750" algn="r" defTabSz="914400" rtl="1" eaLnBrk="0" fontAlgn="base" latinLnBrk="0" hangingPunct="0">
              <a:lnSpc>
                <a:spcPct val="150000"/>
              </a:lnSpc>
              <a:spcBef>
                <a:spcPct val="20000"/>
              </a:spcBef>
              <a:spcAft>
                <a:spcPct val="0"/>
              </a:spcAft>
              <a:buClrTx/>
              <a:buSzPct val="80000"/>
              <a:buFont typeface="Arial" panose="020B0604020202020204" pitchFamily="34" charset="0"/>
              <a:buChar char="•"/>
              <a:tabLst/>
              <a:defRPr/>
            </a:pPr>
            <a:r>
              <a:rPr lang="ar-EG" altLang="en-US" sz="2000" dirty="0">
                <a:solidFill>
                  <a:prstClr val="black"/>
                </a:solidFill>
                <a:latin typeface="Alexandria" pitchFamily="2" charset="-78"/>
                <a:cs typeface="Alexandria"/>
              </a:rPr>
              <a:t>تمييز الفروق القانونية والتنظيمية بين الدول العربية في مجال </a:t>
            </a:r>
            <a:r>
              <a:rPr lang="en-US" altLang="en-US" sz="2000" dirty="0">
                <a:solidFill>
                  <a:prstClr val="black"/>
                </a:solidFill>
                <a:latin typeface="Alexandria" pitchFamily="2" charset="-78"/>
                <a:cs typeface="Alexandria"/>
              </a:rPr>
              <a:t>FinTech</a:t>
            </a:r>
            <a:r>
              <a:rPr lang="ar-EG" altLang="en-US" sz="2000" dirty="0">
                <a:solidFill>
                  <a:prstClr val="black"/>
                </a:solidFill>
                <a:latin typeface="Alexandria" pitchFamily="2" charset="-78"/>
                <a:cs typeface="Alexandria"/>
              </a:rPr>
              <a:t>.</a:t>
            </a:r>
          </a:p>
          <a:p>
            <a:pPr marL="285750" marR="0" lvl="0" indent="-285750" algn="r" defTabSz="914400" rtl="1" eaLnBrk="0" fontAlgn="base" latinLnBrk="0" hangingPunct="0">
              <a:lnSpc>
                <a:spcPct val="150000"/>
              </a:lnSpc>
              <a:spcBef>
                <a:spcPct val="20000"/>
              </a:spcBef>
              <a:spcAft>
                <a:spcPct val="0"/>
              </a:spcAft>
              <a:buClrTx/>
              <a:buSzPct val="80000"/>
              <a:buFont typeface="Arial" panose="020B0604020202020204" pitchFamily="34" charset="0"/>
              <a:buChar char="•"/>
              <a:tabLst/>
              <a:defRPr/>
            </a:pPr>
            <a:r>
              <a:rPr lang="ar-EG" altLang="en-US" sz="2000" dirty="0">
                <a:solidFill>
                  <a:prstClr val="black"/>
                </a:solidFill>
                <a:latin typeface="Alexandria" pitchFamily="2" charset="-78"/>
                <a:cs typeface="Alexandria"/>
              </a:rPr>
              <a:t>تحليل التشريعات المتعلقة بالتكنولوجيا المالية. </a:t>
            </a:r>
          </a:p>
          <a:p>
            <a:pPr marL="285750" marR="0" lvl="0" indent="-285750" algn="r" defTabSz="914400" rtl="1" eaLnBrk="0" fontAlgn="base" latinLnBrk="0" hangingPunct="0">
              <a:lnSpc>
                <a:spcPct val="150000"/>
              </a:lnSpc>
              <a:spcBef>
                <a:spcPct val="20000"/>
              </a:spcBef>
              <a:spcAft>
                <a:spcPct val="0"/>
              </a:spcAft>
              <a:buClrTx/>
              <a:buSzPct val="80000"/>
              <a:buFont typeface="Arial" panose="020B0604020202020204" pitchFamily="34" charset="0"/>
              <a:buChar char="•"/>
              <a:tabLst/>
              <a:defRPr/>
            </a:pPr>
            <a:r>
              <a:rPr lang="ar-EG" altLang="en-US" sz="2000" dirty="0">
                <a:solidFill>
                  <a:prstClr val="black"/>
                </a:solidFill>
                <a:latin typeface="Alexandria" pitchFamily="2" charset="-78"/>
                <a:cs typeface="Alexandria"/>
              </a:rPr>
              <a:t>تقييم الجاهزية القانونية والتشريعية لتبني وتطوير الحلول التكنولوجية المالية في العالم العربي.</a:t>
            </a:r>
          </a:p>
          <a:p>
            <a:pPr marL="285750" marR="0" lvl="0" indent="-285750" algn="r" defTabSz="914400" rtl="1" eaLnBrk="0" fontAlgn="base" latinLnBrk="0" hangingPunct="0">
              <a:lnSpc>
                <a:spcPct val="150000"/>
              </a:lnSpc>
              <a:spcBef>
                <a:spcPct val="20000"/>
              </a:spcBef>
              <a:spcAft>
                <a:spcPct val="0"/>
              </a:spcAft>
              <a:buClrTx/>
              <a:buSzPct val="80000"/>
              <a:buFont typeface="Arial" panose="020B0604020202020204" pitchFamily="34" charset="0"/>
              <a:buChar char="•"/>
              <a:tabLst/>
              <a:defRPr/>
            </a:pPr>
            <a:r>
              <a:rPr lang="ar-EG" altLang="en-US" sz="2000" dirty="0">
                <a:solidFill>
                  <a:prstClr val="black"/>
                </a:solidFill>
                <a:latin typeface="Alexandria" pitchFamily="2" charset="-78"/>
                <a:cs typeface="Alexandria"/>
              </a:rPr>
              <a:t>اقتراح توصيات قانونية لتحسين البيئة التنظيمية في الدول التي لا تزال في المراحل الأولى لتنظيم التكنولوجيا المالية.</a:t>
            </a:r>
            <a:endParaRPr kumimoji="0" lang="ar-EG" altLang="en-US" sz="2000" i="0" u="none" strike="noStrike" kern="1200" cap="none" spc="0" normalizeH="0" baseline="0" noProof="0" dirty="0">
              <a:ln>
                <a:noFill/>
              </a:ln>
              <a:solidFill>
                <a:prstClr val="black"/>
              </a:solidFill>
              <a:effectLst/>
              <a:uLnTx/>
              <a:uFillTx/>
              <a:latin typeface="Alexandria" pitchFamily="2" charset="-78"/>
              <a:cs typeface="Alexandria"/>
            </a:endParaRPr>
          </a:p>
        </p:txBody>
      </p:sp>
      <p:pic>
        <p:nvPicPr>
          <p:cNvPr id="7" name="Graphic 21">
            <a:extLst>
              <a:ext uri="{FF2B5EF4-FFF2-40B4-BE49-F238E27FC236}">
                <a16:creationId xmlns:a16="http://schemas.microsoft.com/office/drawing/2014/main" id="{69C12C15-E41D-3729-4343-C670E581DE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335156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6D7EB-9F5F-6E85-AF04-FF2792FF2F1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1237D6C-2F8E-AF0C-2AF4-7A2163F860B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05E5A4B-1D24-A009-7F7B-59CDC1E5FCF8}"/>
              </a:ext>
            </a:extLst>
          </p:cNvPr>
          <p:cNvSpPr txBox="1"/>
          <p:nvPr/>
        </p:nvSpPr>
        <p:spPr>
          <a:xfrm>
            <a:off x="4609707" y="859830"/>
            <a:ext cx="517329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نظرة عن المحاضرة السابقة </a:t>
            </a:r>
            <a:endParaRPr kumimoji="0" lang="en-US" sz="2800" b="1" i="0" u="none" strike="noStrike" kern="1200" cap="none" spc="0" normalizeH="0" baseline="0" noProof="0" dirty="0">
              <a:ln>
                <a:noFill/>
              </a:ln>
              <a:solidFill>
                <a:srgbClr val="00AEEF"/>
              </a:solidFill>
              <a:effectLst/>
              <a:uLnTx/>
              <a:uFillTx/>
              <a:latin typeface="Alexandria" pitchFamily="2" charset="-78"/>
              <a:cs typeface="Alexandria"/>
            </a:endParaRPr>
          </a:p>
        </p:txBody>
      </p:sp>
      <p:sp>
        <p:nvSpPr>
          <p:cNvPr id="28" name="Rectangle 27">
            <a:extLst>
              <a:ext uri="{FF2B5EF4-FFF2-40B4-BE49-F238E27FC236}">
                <a16:creationId xmlns:a16="http://schemas.microsoft.com/office/drawing/2014/main" id="{92BBBB5D-C7B6-814D-8661-3ED59D6496A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C33D21F-5ECD-4476-9A2C-D82B9EF3E8B9}"/>
              </a:ext>
            </a:extLst>
          </p:cNvPr>
          <p:cNvSpPr txBox="1"/>
          <p:nvPr/>
        </p:nvSpPr>
        <p:spPr>
          <a:xfrm>
            <a:off x="217170" y="1429207"/>
            <a:ext cx="11727180" cy="5011565"/>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cs typeface="Alexandria"/>
              </a:rPr>
              <a:t>الموضوعات التى تم مناقشتها : </a:t>
            </a:r>
            <a:endParaRPr kumimoji="0" lang="en-US" sz="2400" b="1"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Alexandria"/>
              </a:rPr>
              <a:t>في المحاضرة السابقة تم مناقشة عدد من الموضوعات منها ، </a:t>
            </a:r>
            <a:r>
              <a:rPr lang="en-US" sz="2400" dirty="0">
                <a:solidFill>
                  <a:prstClr val="black"/>
                </a:solidFill>
                <a:latin typeface="Alexandria regular" pitchFamily="2" charset="-78"/>
                <a:cs typeface="Alexandria"/>
              </a:rPr>
              <a:t> </a:t>
            </a:r>
            <a:r>
              <a:rPr lang="ar-AE" sz="2400" dirty="0">
                <a:solidFill>
                  <a:prstClr val="black"/>
                </a:solidFill>
                <a:latin typeface="Alexandria regular" pitchFamily="2" charset="-78"/>
                <a:cs typeface="Alexandria"/>
              </a:rPr>
              <a:t>الرقابة على التكنولوجيا المالية</a:t>
            </a:r>
            <a:r>
              <a:rPr lang="ar-EG" sz="2400" dirty="0">
                <a:solidFill>
                  <a:prstClr val="black"/>
                </a:solidFill>
                <a:latin typeface="Alexandria regular" pitchFamily="2" charset="-78"/>
                <a:cs typeface="Alexandria"/>
              </a:rPr>
              <a:t> ، </a:t>
            </a:r>
            <a:r>
              <a:rPr lang="ar-AE" sz="2400" dirty="0">
                <a:solidFill>
                  <a:prstClr val="black"/>
                </a:solidFill>
                <a:latin typeface="Alexandria regular" pitchFamily="2" charset="-78"/>
                <a:cs typeface="Alexandria"/>
              </a:rPr>
              <a:t>وجهات نظر حول وجود نظم رقابية للتكنولوجيا المالية </a:t>
            </a:r>
            <a:r>
              <a:rPr lang="ar-EG" sz="2400" dirty="0">
                <a:solidFill>
                  <a:prstClr val="black"/>
                </a:solidFill>
                <a:latin typeface="Alexandria regular" pitchFamily="2" charset="-78"/>
                <a:cs typeface="Alexandria"/>
              </a:rPr>
              <a:t>، </a:t>
            </a:r>
            <a:r>
              <a:rPr lang="ar-AE" sz="2400" dirty="0">
                <a:solidFill>
                  <a:prstClr val="black"/>
                </a:solidFill>
                <a:latin typeface="Alexandria regular" pitchFamily="2" charset="-78"/>
                <a:cs typeface="Alexandria"/>
              </a:rPr>
              <a:t>النظم الرقابية والابتكار</a:t>
            </a:r>
            <a:r>
              <a:rPr lang="ar-EG" sz="2400" dirty="0">
                <a:solidFill>
                  <a:prstClr val="black"/>
                </a:solidFill>
                <a:latin typeface="Alexandria regular" pitchFamily="2" charset="-78"/>
                <a:cs typeface="Alexandria"/>
              </a:rPr>
              <a:t> ، </a:t>
            </a:r>
            <a:r>
              <a:rPr lang="ar-AE" sz="2400" dirty="0">
                <a:solidFill>
                  <a:prstClr val="black"/>
                </a:solidFill>
                <a:latin typeface="Alexandria regular" pitchFamily="2" charset="-78"/>
                <a:cs typeface="Alexandria"/>
              </a:rPr>
              <a:t>اعتبارات رقابية</a:t>
            </a:r>
            <a:r>
              <a:rPr lang="ar-EG" sz="2400" dirty="0">
                <a:solidFill>
                  <a:prstClr val="black"/>
                </a:solidFill>
                <a:latin typeface="Alexandria regular" pitchFamily="2" charset="-78"/>
                <a:cs typeface="Alexandria"/>
              </a:rPr>
              <a:t> ، </a:t>
            </a:r>
            <a:r>
              <a:rPr lang="ar-AE" sz="2400" dirty="0">
                <a:solidFill>
                  <a:prstClr val="black"/>
                </a:solidFill>
                <a:latin typeface="Alexandria regular" pitchFamily="2" charset="-78"/>
                <a:cs typeface="Alexandria"/>
              </a:rPr>
              <a:t>قضايا التنظيم الرقابي</a:t>
            </a:r>
            <a:r>
              <a:rPr lang="ar-EG" sz="2400" dirty="0">
                <a:solidFill>
                  <a:prstClr val="black"/>
                </a:solidFill>
                <a:latin typeface="Alexandria regular" pitchFamily="2" charset="-78"/>
                <a:cs typeface="Alexandria"/>
              </a:rPr>
              <a:t> ، </a:t>
            </a:r>
            <a:r>
              <a:rPr lang="ar-AE" sz="2400" dirty="0">
                <a:solidFill>
                  <a:prstClr val="black"/>
                </a:solidFill>
                <a:latin typeface="Alexandria regular" pitchFamily="2" charset="-78"/>
                <a:cs typeface="Alexandria"/>
              </a:rPr>
              <a:t>أمثلة من النظم الرقابية </a:t>
            </a:r>
            <a:r>
              <a:rPr lang="ar-EG" sz="2400" dirty="0">
                <a:solidFill>
                  <a:prstClr val="black"/>
                </a:solidFill>
                <a:latin typeface="Alexandria regular" pitchFamily="2" charset="-78"/>
                <a:cs typeface="Alexandria"/>
              </a:rPr>
              <a:t>، </a:t>
            </a:r>
            <a:r>
              <a:rPr lang="ar-AE" sz="2400" dirty="0">
                <a:solidFill>
                  <a:prstClr val="black"/>
                </a:solidFill>
                <a:latin typeface="Alexandria regular" pitchFamily="2" charset="-78"/>
                <a:cs typeface="Alexandria"/>
              </a:rPr>
              <a:t>النظم الرقابية العالية</a:t>
            </a:r>
            <a:r>
              <a:rPr lang="ar-EG" sz="2400" dirty="0">
                <a:solidFill>
                  <a:prstClr val="black"/>
                </a:solidFill>
                <a:latin typeface="Alexandria regular" pitchFamily="2" charset="-78"/>
                <a:cs typeface="Alexandria"/>
              </a:rPr>
              <a:t> ، </a:t>
            </a:r>
            <a:r>
              <a:rPr lang="ar-AE" sz="2400" dirty="0">
                <a:solidFill>
                  <a:prstClr val="black"/>
                </a:solidFill>
                <a:latin typeface="Alexandria regular" pitchFamily="2" charset="-78"/>
                <a:cs typeface="Alexandria"/>
              </a:rPr>
              <a:t>مستقبل رقابة التكنولوجيا المالية</a:t>
            </a:r>
            <a:r>
              <a:rPr lang="ar-EG" sz="2400" dirty="0">
                <a:solidFill>
                  <a:prstClr val="black"/>
                </a:solidFill>
                <a:latin typeface="Alexandria regular" pitchFamily="2" charset="-78"/>
                <a:cs typeface="Alexandria"/>
              </a:rPr>
              <a:t>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Alexandria"/>
              </a:rPr>
              <a:t>وتم توضيح أن الابتكار في التكنولوجيا المالية يقصد به استخدام التكنولوجيا الحديثة لتقديم خدمات مالية مبتكرة تشمل المدفوعات، التمويل، التأمين، وإدارة الثروات بطرق أسرع، أرخص، وأكثر كفاءة.</a:t>
            </a:r>
          </a:p>
          <a:p>
            <a:pPr marL="0" marR="0" lvl="0" indent="0" algn="just"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Alexandria"/>
              </a:rPr>
              <a:t>كما أن النظم الرقابية  في التكنولوجيا المالية هي القواعد والتشريعات التي تضعها الجهات التنظيمية (مثل البنوك المركزية وهيئات الأسواق المالية) لضمان أن الشركات الناشئة في مجال التكنولوجيا المالية تعمل ضمن بيئة آمنة ومتوافقة مع القوانين.</a:t>
            </a:r>
            <a:endParaRPr lang="en-US" sz="2400" dirty="0">
              <a:solidFill>
                <a:prstClr val="black"/>
              </a:solidFill>
              <a:latin typeface="Alexandria regular" pitchFamily="2" charset="-78"/>
              <a:cs typeface="Alexandria"/>
            </a:endParaRPr>
          </a:p>
        </p:txBody>
      </p:sp>
      <p:pic>
        <p:nvPicPr>
          <p:cNvPr id="6" name="Graphic 21">
            <a:extLst>
              <a:ext uri="{FF2B5EF4-FFF2-40B4-BE49-F238E27FC236}">
                <a16:creationId xmlns:a16="http://schemas.microsoft.com/office/drawing/2014/main" id="{47CC2601-EBD5-35D1-7BED-13A5E78030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993784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1CF47A-D511-1C25-0E7A-AD7DFBDFA0B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6FE316F-7584-D9A2-0DF1-B324BDE94D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cs typeface="Alexandria"/>
            </a:endParaRPr>
          </a:p>
        </p:txBody>
      </p:sp>
      <p:sp>
        <p:nvSpPr>
          <p:cNvPr id="25" name="TextBox 24">
            <a:extLst>
              <a:ext uri="{FF2B5EF4-FFF2-40B4-BE49-F238E27FC236}">
                <a16:creationId xmlns:a16="http://schemas.microsoft.com/office/drawing/2014/main" id="{089E9774-5275-9856-383F-B01D956DF35A}"/>
              </a:ext>
            </a:extLst>
          </p:cNvPr>
          <p:cNvSpPr txBox="1"/>
          <p:nvPr/>
        </p:nvSpPr>
        <p:spPr>
          <a:xfrm>
            <a:off x="2988298" y="820132"/>
            <a:ext cx="635366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الموضوعات</a:t>
            </a:r>
            <a:r>
              <a:rPr kumimoji="0" lang="ar-EG" sz="2800" b="1" i="0" u="none" strike="noStrike" kern="1200" cap="none" spc="0" normalizeH="0" baseline="0" noProof="0" dirty="0">
                <a:ln>
                  <a:noFill/>
                </a:ln>
                <a:solidFill>
                  <a:prstClr val="black"/>
                </a:solidFill>
                <a:effectLst/>
                <a:uLnTx/>
                <a:uFillTx/>
                <a:latin typeface="Alexandria" pitchFamily="2" charset="-78"/>
                <a:cs typeface="Alexandria"/>
              </a:rPr>
              <a:t> </a:t>
            </a:r>
          </a:p>
        </p:txBody>
      </p:sp>
      <p:sp>
        <p:nvSpPr>
          <p:cNvPr id="28" name="Rectangle 27">
            <a:extLst>
              <a:ext uri="{FF2B5EF4-FFF2-40B4-BE49-F238E27FC236}">
                <a16:creationId xmlns:a16="http://schemas.microsoft.com/office/drawing/2014/main" id="{802B0B8F-9705-CAD2-FDDF-CB0F47F9E9D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cs typeface="Alexandria"/>
            </a:endParaRPr>
          </a:p>
        </p:txBody>
      </p:sp>
      <p:sp>
        <p:nvSpPr>
          <p:cNvPr id="31" name="TextBox 30">
            <a:extLst>
              <a:ext uri="{FF2B5EF4-FFF2-40B4-BE49-F238E27FC236}">
                <a16:creationId xmlns:a16="http://schemas.microsoft.com/office/drawing/2014/main" id="{22C2C637-04CB-DDCA-3BB8-7BE152A760D4}"/>
              </a:ext>
            </a:extLst>
          </p:cNvPr>
          <p:cNvSpPr txBox="1"/>
          <p:nvPr/>
        </p:nvSpPr>
        <p:spPr>
          <a:xfrm>
            <a:off x="2281287" y="1810877"/>
            <a:ext cx="9228841" cy="4921284"/>
          </a:xfrm>
          <a:prstGeom prst="rect">
            <a:avLst/>
          </a:prstGeom>
          <a:noFill/>
        </p:spPr>
        <p:txBody>
          <a:bodyPr wrap="square" rtlCol="0">
            <a:spAutoFit/>
          </a:bodyPr>
          <a:lstStyle/>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lang="ar-EG" sz="2000" b="1" dirty="0">
                <a:solidFill>
                  <a:prstClr val="black"/>
                </a:solidFill>
                <a:latin typeface="Alexandria regular" pitchFamily="2" charset="-78"/>
                <a:cs typeface="Alexandria"/>
              </a:rPr>
              <a:t>قانون تنظيم التكنولوجيا المالية في الأنشطة غير المصرفية </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lang="ar-EG" sz="2000" b="1" dirty="0">
                <a:solidFill>
                  <a:prstClr val="black"/>
                </a:solidFill>
                <a:latin typeface="Alexandria regular" pitchFamily="2" charset="-78"/>
                <a:cs typeface="Alexandria"/>
              </a:rPr>
              <a:t>دراسة حالة لبعض الدول العربية:</a:t>
            </a:r>
            <a:endParaRPr lang="ar-EG" sz="2000" dirty="0">
              <a:solidFill>
                <a:prstClr val="black"/>
              </a:solidFill>
              <a:latin typeface="Alexandria regular" pitchFamily="2" charset="-78"/>
              <a:cs typeface="Alexandria"/>
            </a:endParaRPr>
          </a:p>
          <a:p>
            <a:pPr marR="0" lvl="0" algn="r" defTabSz="914400" rtl="1" eaLnBrk="1" fontAlgn="auto" latinLnBrk="0" hangingPunct="1">
              <a:lnSpc>
                <a:spcPct val="200000"/>
              </a:lnSpc>
              <a:spcBef>
                <a:spcPts val="0"/>
              </a:spcBef>
              <a:spcAft>
                <a:spcPts val="0"/>
              </a:spcAft>
              <a:buClrTx/>
              <a:buSzTx/>
              <a:tabLst/>
              <a:defRPr/>
            </a:pPr>
            <a:r>
              <a:rPr lang="ar-EG" sz="2000" dirty="0">
                <a:solidFill>
                  <a:prstClr val="black"/>
                </a:solidFill>
                <a:latin typeface="Alexandria regular" pitchFamily="2" charset="-78"/>
                <a:cs typeface="Alexandria"/>
              </a:rPr>
              <a:t>- المملكة العربية السعودية </a:t>
            </a:r>
          </a:p>
          <a:p>
            <a:pPr marR="0" lvl="0" algn="r" defTabSz="914400" rtl="1" eaLnBrk="1" fontAlgn="auto" latinLnBrk="0" hangingPunct="1">
              <a:lnSpc>
                <a:spcPct val="200000"/>
              </a:lnSpc>
              <a:spcBef>
                <a:spcPts val="0"/>
              </a:spcBef>
              <a:spcAft>
                <a:spcPts val="0"/>
              </a:spcAft>
              <a:buClrTx/>
              <a:buSzTx/>
              <a:tabLst/>
              <a:defRPr/>
            </a:pPr>
            <a:r>
              <a:rPr lang="ar-EG" sz="2000" dirty="0">
                <a:solidFill>
                  <a:prstClr val="black"/>
                </a:solidFill>
                <a:latin typeface="Alexandria regular" pitchFamily="2" charset="-78"/>
                <a:cs typeface="Alexandria"/>
              </a:rPr>
              <a:t>- جمهورية مصر العربية</a:t>
            </a:r>
          </a:p>
          <a:p>
            <a:pPr marR="0" lvl="0" algn="r" defTabSz="914400" rtl="1" eaLnBrk="1" fontAlgn="auto" latinLnBrk="0" hangingPunct="1">
              <a:lnSpc>
                <a:spcPct val="200000"/>
              </a:lnSpc>
              <a:spcBef>
                <a:spcPts val="0"/>
              </a:spcBef>
              <a:spcAft>
                <a:spcPts val="0"/>
              </a:spcAft>
              <a:buClrTx/>
              <a:buSzTx/>
              <a:tabLst/>
              <a:defRPr/>
            </a:pPr>
            <a:r>
              <a:rPr lang="ar-EG" sz="2000" dirty="0">
                <a:solidFill>
                  <a:prstClr val="black"/>
                </a:solidFill>
                <a:latin typeface="Alexandria regular" pitchFamily="2" charset="-78"/>
                <a:cs typeface="Alexandria"/>
              </a:rPr>
              <a:t>- المملكة الاردنية الهاشمية</a:t>
            </a:r>
          </a:p>
          <a:p>
            <a:pPr marR="0" lvl="0" algn="r" defTabSz="914400" rtl="1" eaLnBrk="1" fontAlgn="auto" latinLnBrk="0" hangingPunct="1">
              <a:lnSpc>
                <a:spcPct val="200000"/>
              </a:lnSpc>
              <a:spcBef>
                <a:spcPts val="0"/>
              </a:spcBef>
              <a:spcAft>
                <a:spcPts val="0"/>
              </a:spcAft>
              <a:buClrTx/>
              <a:buSzTx/>
              <a:tabLst/>
              <a:defRPr/>
            </a:pPr>
            <a:r>
              <a:rPr lang="ar-EG" sz="2000" dirty="0">
                <a:solidFill>
                  <a:prstClr val="black"/>
                </a:solidFill>
                <a:latin typeface="Alexandria regular" pitchFamily="2" charset="-78"/>
                <a:cs typeface="Alexandria"/>
              </a:rPr>
              <a:t>- دولة الامارات العربية المتحدة</a:t>
            </a:r>
          </a:p>
          <a:p>
            <a:pPr marR="0" lvl="0" algn="r" defTabSz="914400" rtl="1" eaLnBrk="1" fontAlgn="auto" latinLnBrk="0" hangingPunct="1">
              <a:lnSpc>
                <a:spcPct val="200000"/>
              </a:lnSpc>
              <a:spcBef>
                <a:spcPts val="0"/>
              </a:spcBef>
              <a:spcAft>
                <a:spcPts val="0"/>
              </a:spcAft>
              <a:buClrTx/>
              <a:buSzTx/>
              <a:tabLst/>
              <a:defRPr/>
            </a:pPr>
            <a:r>
              <a:rPr lang="ar-EG" sz="2000" dirty="0">
                <a:solidFill>
                  <a:prstClr val="black"/>
                </a:solidFill>
                <a:latin typeface="Alexandria regular" pitchFamily="2" charset="-78"/>
                <a:cs typeface="Alexandria"/>
              </a:rPr>
              <a:t>- دولة قطر</a:t>
            </a:r>
          </a:p>
          <a:p>
            <a:pPr marR="0" lvl="0" algn="r" defTabSz="914400" rtl="1" eaLnBrk="1" fontAlgn="auto" latinLnBrk="0" hangingPunct="1">
              <a:lnSpc>
                <a:spcPct val="200000"/>
              </a:lnSpc>
              <a:spcBef>
                <a:spcPts val="0"/>
              </a:spcBef>
              <a:spcAft>
                <a:spcPts val="0"/>
              </a:spcAft>
              <a:buClrTx/>
              <a:buSzTx/>
              <a:tabLst/>
              <a:defRPr/>
            </a:pPr>
            <a:endParaRPr lang="ar-EG" sz="2000" dirty="0">
              <a:solidFill>
                <a:prstClr val="black"/>
              </a:solidFill>
              <a:latin typeface="Alexandria regular" pitchFamily="2" charset="-78"/>
              <a:cs typeface="Alexandria"/>
            </a:endParaRPr>
          </a:p>
        </p:txBody>
      </p:sp>
      <p:pic>
        <p:nvPicPr>
          <p:cNvPr id="6" name="Graphic 21">
            <a:extLst>
              <a:ext uri="{FF2B5EF4-FFF2-40B4-BE49-F238E27FC236}">
                <a16:creationId xmlns:a16="http://schemas.microsoft.com/office/drawing/2014/main" id="{676A9AE6-5B52-8AC1-5FD4-D341D60CB9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773753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775EDA-9753-18CE-FC40-F10ABFAC72A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8596954-8F3D-8551-9555-BCAAC07B30D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86B5075-E4B7-C5B6-CF3A-08FEDE0DF379}"/>
              </a:ext>
            </a:extLst>
          </p:cNvPr>
          <p:cNvSpPr txBox="1"/>
          <p:nvPr/>
        </p:nvSpPr>
        <p:spPr>
          <a:xfrm>
            <a:off x="2469824" y="629166"/>
            <a:ext cx="706025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قانون تنظيم التكنولوجيا المالية في الأنشطة غير المصرفية </a:t>
            </a:r>
          </a:p>
        </p:txBody>
      </p:sp>
      <p:sp>
        <p:nvSpPr>
          <p:cNvPr id="28" name="Rectangle 27">
            <a:extLst>
              <a:ext uri="{FF2B5EF4-FFF2-40B4-BE49-F238E27FC236}">
                <a16:creationId xmlns:a16="http://schemas.microsoft.com/office/drawing/2014/main" id="{933B2E6B-D714-658D-6ABF-33EB573E4A8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988EDD2-E8AE-E4D1-7AC4-8C21C81F3E4E}"/>
              </a:ext>
            </a:extLst>
          </p:cNvPr>
          <p:cNvSpPr txBox="1"/>
          <p:nvPr/>
        </p:nvSpPr>
        <p:spPr>
          <a:xfrm>
            <a:off x="320041" y="1345783"/>
            <a:ext cx="11510010" cy="5575309"/>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EG" sz="2000" b="1" dirty="0">
                <a:solidFill>
                  <a:prstClr val="black"/>
                </a:solidFill>
                <a:latin typeface="Alexandria regular" pitchFamily="2" charset="-78"/>
                <a:cs typeface="Alexandria"/>
              </a:rPr>
              <a:t>مف</a:t>
            </a: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هوم الأنشطة غير المصرفية في التكنولوجيا المالية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FinTech Non-Banking Activities) </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يشير إلى الخدمات والمنتجات المالية التي تُقدَّم من خلال التكنولوجيا خارج نطاق البنوك التقليدية، أي دون الحاجة إلى ترخيص مصرفي شامل. هذه الأنشطة تعتمد على حلول تقنية مبتكرة لتوفير خدمات مالية مرنة وسريعة وتستهدف فئات متعددة، منها الأفراد والشركات الناشئة.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بمعنى آخر الأنشطة غير المصرفية في التكنولوجيا المالية هي:"تقديم خدمات مالية من خلال حلول رقمية وتكنولوجية دون أن تكون الجهة المقدمة بنكًا مرخصًا، وإنما شركة تقنية مالية مرخصة أو مسجلة لتقديم خدمات محددة وفقًا للأنظمة".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أبرز مجالات الأنشطة غير المصرفية في التكنولوجيا المالية:</a:t>
            </a:r>
          </a:p>
          <a:p>
            <a:pPr marL="342900" marR="0" lvl="0" indent="-342900" algn="r" defTabSz="914400" rtl="1" eaLnBrk="1" fontAlgn="auto" latinLnBrk="0" hangingPunct="1">
              <a:lnSpc>
                <a:spcPct val="150000"/>
              </a:lnSpc>
              <a:spcBef>
                <a:spcPts val="0"/>
              </a:spcBef>
              <a:spcAft>
                <a:spcPts val="0"/>
              </a:spcAft>
              <a:buClrTx/>
              <a:buSzTx/>
              <a:buFontTx/>
              <a:buChar char="-"/>
              <a:tabLst/>
              <a:defRPr/>
            </a:pPr>
            <a:r>
              <a:rPr lang="ar-EG" sz="2000" dirty="0">
                <a:solidFill>
                  <a:prstClr val="black"/>
                </a:solidFill>
                <a:latin typeface="Alexandria regular" pitchFamily="2" charset="-78"/>
                <a:cs typeface="Alexandria"/>
              </a:rPr>
              <a:t>شركات الدفع الإلكتروني والمحافظ الرقمية</a:t>
            </a:r>
          </a:p>
          <a:p>
            <a:pPr marL="342900" marR="0" lvl="0" indent="-342900" algn="r"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منصات التمويل الجماعي</a:t>
            </a:r>
          </a:p>
          <a:p>
            <a:pPr marL="342900" marR="0" lvl="0" indent="-342900" algn="r"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التأمين الرقمي (</a:t>
            </a:r>
            <a:r>
              <a:rPr kumimoji="0" lang="en-US" sz="2000" b="0" i="0" u="none" strike="noStrike" kern="1200" cap="none" spc="0" normalizeH="0" baseline="0" noProof="0" dirty="0" err="1">
                <a:ln>
                  <a:noFill/>
                </a:ln>
                <a:solidFill>
                  <a:prstClr val="black"/>
                </a:solidFill>
                <a:effectLst/>
                <a:uLnTx/>
                <a:uFillTx/>
                <a:latin typeface="Alexandria regular" pitchFamily="2" charset="-78"/>
                <a:cs typeface="Alexandria"/>
              </a:rPr>
              <a:t>InsurTech</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	</a:t>
            </a: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342900" marR="0" lvl="0" indent="-342900" algn="r"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منصات الإقراض من الند للند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P2P Lending)</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000" dirty="0">
                <a:solidFill>
                  <a:prstClr val="black"/>
                </a:solidFill>
                <a:latin typeface="Alexandria regular" pitchFamily="2" charset="-78"/>
                <a:cs typeface="Alexandria"/>
              </a:rPr>
              <a:t>- منصات إدارة الثروات والاستشارات الآلية </a:t>
            </a:r>
            <a:r>
              <a:rPr lang="en-US" sz="2000" dirty="0">
                <a:solidFill>
                  <a:prstClr val="black"/>
                </a:solidFill>
                <a:latin typeface="Alexandria regular" pitchFamily="2" charset="-78"/>
                <a:cs typeface="Alexandria"/>
              </a:rPr>
              <a:t>Robo-Advisors)</a:t>
            </a:r>
            <a:r>
              <a:rPr lang="ar-EG" sz="2000" dirty="0">
                <a:solidFill>
                  <a:prstClr val="black"/>
                </a:solidFill>
                <a:latin typeface="Alexandria regular" pitchFamily="2" charset="-78"/>
                <a:cs typeface="Alexandria"/>
              </a:rPr>
              <a:t>)</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العملات والأصول الرقمية</a:t>
            </a:r>
          </a:p>
        </p:txBody>
      </p:sp>
      <p:pic>
        <p:nvPicPr>
          <p:cNvPr id="6" name="Graphic 21">
            <a:extLst>
              <a:ext uri="{FF2B5EF4-FFF2-40B4-BE49-F238E27FC236}">
                <a16:creationId xmlns:a16="http://schemas.microsoft.com/office/drawing/2014/main" id="{EE9EB2A4-7267-9218-73FF-6CD0D36DAA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590263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5A0880-00A8-46FF-746C-B37B1BFE081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263D22F-3492-7F78-D477-807AB5ABC27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j-cs"/>
            </a:endParaRPr>
          </a:p>
        </p:txBody>
      </p:sp>
      <p:sp>
        <p:nvSpPr>
          <p:cNvPr id="25" name="TextBox 24">
            <a:extLst>
              <a:ext uri="{FF2B5EF4-FFF2-40B4-BE49-F238E27FC236}">
                <a16:creationId xmlns:a16="http://schemas.microsoft.com/office/drawing/2014/main" id="{AD15E3A7-14B8-001C-BF2A-D2C8DC5F7A26}"/>
              </a:ext>
            </a:extLst>
          </p:cNvPr>
          <p:cNvSpPr txBox="1"/>
          <p:nvPr/>
        </p:nvSpPr>
        <p:spPr>
          <a:xfrm>
            <a:off x="2469824" y="725864"/>
            <a:ext cx="70135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أهمية الأنشطة غير المصرفية في الاقتصاد</a:t>
            </a:r>
          </a:p>
        </p:txBody>
      </p:sp>
      <p:sp>
        <p:nvSpPr>
          <p:cNvPr id="28" name="Rectangle 27">
            <a:extLst>
              <a:ext uri="{FF2B5EF4-FFF2-40B4-BE49-F238E27FC236}">
                <a16:creationId xmlns:a16="http://schemas.microsoft.com/office/drawing/2014/main" id="{4BFC0C51-D4CA-DDA1-A877-1303ECE5C8E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j-cs"/>
            </a:endParaRPr>
          </a:p>
        </p:txBody>
      </p:sp>
      <p:sp>
        <p:nvSpPr>
          <p:cNvPr id="31" name="TextBox 30">
            <a:extLst>
              <a:ext uri="{FF2B5EF4-FFF2-40B4-BE49-F238E27FC236}">
                <a16:creationId xmlns:a16="http://schemas.microsoft.com/office/drawing/2014/main" id="{8B6ED3DB-12C5-AD0F-F818-ABFF3790D5CF}"/>
              </a:ext>
            </a:extLst>
          </p:cNvPr>
          <p:cNvSpPr txBox="1"/>
          <p:nvPr/>
        </p:nvSpPr>
        <p:spPr>
          <a:xfrm>
            <a:off x="228600" y="1249084"/>
            <a:ext cx="11704320" cy="4708981"/>
          </a:xfrm>
          <a:prstGeom prst="rect">
            <a:avLst/>
          </a:prstGeom>
          <a:noFill/>
        </p:spPr>
        <p:txBody>
          <a:bodyPr wrap="square" rtlCol="0">
            <a:spAutoFit/>
          </a:bodyPr>
          <a:lstStyle/>
          <a:p>
            <a:pPr marR="0" lvl="0" algn="r" defTabSz="914400" rtl="1" eaLnBrk="1" fontAlgn="auto" latinLnBrk="0" hangingPunct="1">
              <a:spcBef>
                <a:spcPts val="0"/>
              </a:spcBef>
              <a:spcAft>
                <a:spcPts val="0"/>
              </a:spcAft>
              <a:buClrTx/>
              <a:buSzTx/>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أولًا: توسيع الشمول المالي </a:t>
            </a:r>
          </a:p>
          <a:p>
            <a:pPr marL="342900" marR="0" lvl="0" indent="-342900" algn="r" defTabSz="914400" rtl="1" eaLnBrk="1" fontAlgn="auto" latinLnBrk="0" hangingPunct="1">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تُمكن الأفراد غير القادرين على الوصول إلى البنوك التقليدية من استخدام خدمات مالية مبتكرة.</a:t>
            </a:r>
          </a:p>
          <a:p>
            <a:pPr marL="342900" marR="0" lvl="0" indent="-342900" algn="r" defTabSz="914400" rtl="1" eaLnBrk="1" fontAlgn="auto" latinLnBrk="0" hangingPunct="1">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تشمل الفئات ذات الدخل المحدود، والمناطق النائية، ورواد الأعمال الناشئين.</a:t>
            </a:r>
          </a:p>
          <a:p>
            <a:pPr marR="0" lvl="0" algn="r" defTabSz="914400" rtl="1" eaLnBrk="1" fontAlgn="auto" latinLnBrk="0" hangingPunct="1">
              <a:spcBef>
                <a:spcPts val="0"/>
              </a:spcBef>
              <a:spcAft>
                <a:spcPts val="0"/>
              </a:spcAft>
              <a:buClrTx/>
              <a:buSzTx/>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ثانيًا: تعزيز الابتكار في القطاع المالي </a:t>
            </a:r>
          </a:p>
          <a:p>
            <a:pPr marL="285750" marR="0" lvl="0" indent="-285750" algn="r" defTabSz="914400" rtl="1" eaLnBrk="1" fontAlgn="auto" latinLnBrk="0" hangingPunct="1">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توفر حلولًا ذكية مثل الدفع الرقمي، التمويل الجماعي، والذكاء الاصطناعي في التحليل المالي. </a:t>
            </a:r>
          </a:p>
          <a:p>
            <a:pPr marL="285750" marR="0" lvl="0" indent="-285750" algn="r" defTabSz="914400" rtl="1" eaLnBrk="1" fontAlgn="auto" latinLnBrk="0" hangingPunct="1">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تشجع على تطوير خدمات مخصصة تلبي احتياجات السوق المتغيرة بسرعة.</a:t>
            </a:r>
          </a:p>
          <a:p>
            <a:pPr marR="0" lvl="0" algn="r" defTabSz="914400" rtl="1" eaLnBrk="1" fontAlgn="auto" latinLnBrk="0" hangingPunct="1">
              <a:spcBef>
                <a:spcPts val="0"/>
              </a:spcBef>
              <a:spcAft>
                <a:spcPts val="0"/>
              </a:spcAft>
              <a:buClrTx/>
              <a:buSzTx/>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ثالثًا: تحفيز ريادة الأعمال والمشروعات الصغيرة</a:t>
            </a:r>
          </a:p>
          <a:p>
            <a:pPr marL="285750" marR="0" lvl="0" indent="-285750" algn="r" defTabSz="914400" rtl="1" eaLnBrk="1" fontAlgn="auto" latinLnBrk="0" hangingPunct="1">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تقدم بدائل تمويلية مثل التمويل الجماعي والإقراض المباشر بين الأفراد. </a:t>
            </a:r>
          </a:p>
          <a:p>
            <a:pPr marL="285750" marR="0" lvl="0" indent="-285750" algn="r" defTabSz="914400" rtl="1" eaLnBrk="1" fontAlgn="auto" latinLnBrk="0" hangingPunct="1">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تسهم في دعم المشروعات الناشئة التي غالبًا ما تُستبعد من التمويل البنكي التقليدي.</a:t>
            </a:r>
          </a:p>
          <a:p>
            <a:pPr marR="0" lvl="0" algn="r" defTabSz="914400" rtl="1" eaLnBrk="1" fontAlgn="auto" latinLnBrk="0" hangingPunct="1">
              <a:spcBef>
                <a:spcPts val="0"/>
              </a:spcBef>
              <a:spcAft>
                <a:spcPts val="0"/>
              </a:spcAft>
              <a:buClrTx/>
              <a:buSzTx/>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رابعًا: زيادة التنافسية في الأسواق المالية</a:t>
            </a:r>
          </a:p>
          <a:p>
            <a:pPr marL="342900" marR="0" lvl="0" indent="-342900" algn="r" defTabSz="914400" rtl="1" eaLnBrk="1" fontAlgn="auto" latinLnBrk="0" hangingPunct="1">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تدخل شركات التكنولوجيا المالية كمنافس قوي للبنوك التقليدية. </a:t>
            </a:r>
          </a:p>
          <a:p>
            <a:pPr marL="342900" marR="0" lvl="0" indent="-342900" algn="r" defTabSz="914400" rtl="1" eaLnBrk="1" fontAlgn="auto" latinLnBrk="0" hangingPunct="1">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تحفز البنوك على تحسين خدماتها وخفض التكاليف.</a:t>
            </a:r>
          </a:p>
          <a:p>
            <a:pPr marR="0" lvl="0" algn="r" defTabSz="914400" rtl="1" eaLnBrk="1" fontAlgn="auto" latinLnBrk="0" hangingPunct="1">
              <a:spcBef>
                <a:spcPts val="0"/>
              </a:spcBef>
              <a:spcAft>
                <a:spcPts val="0"/>
              </a:spcAft>
              <a:buClrTx/>
              <a:buSzTx/>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خامسًا: خفض التكاليف وتعزيز الكفاءة</a:t>
            </a:r>
          </a:p>
          <a:p>
            <a:pPr marL="342900" marR="0" lvl="0" indent="-342900" algn="r" defTabSz="914400" rtl="1" eaLnBrk="1" fontAlgn="auto" latinLnBrk="0" hangingPunct="1">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تعتمد هذه الأنشطة على حلول رقمية تقلل الحاجة للبنية التحتية المكلفة. </a:t>
            </a:r>
          </a:p>
          <a:p>
            <a:pPr marL="342900" marR="0" lvl="0" indent="-342900" algn="r" defTabSz="914400" rtl="1" eaLnBrk="1" fontAlgn="auto" latinLnBrk="0" hangingPunct="1">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تُسرّع العمليات وتقلل التكاليف التشغيلية، ما ينعكس إيجابيًا على المستهلكين.</a:t>
            </a:r>
          </a:p>
        </p:txBody>
      </p:sp>
      <p:pic>
        <p:nvPicPr>
          <p:cNvPr id="6" name="Graphic 21">
            <a:extLst>
              <a:ext uri="{FF2B5EF4-FFF2-40B4-BE49-F238E27FC236}">
                <a16:creationId xmlns:a16="http://schemas.microsoft.com/office/drawing/2014/main" id="{AC319494-13B5-4133-4A30-7D05B10BD6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624845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12F3A7-A4BA-B73C-A1EB-5EF0A4B5284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F455516-D33C-B410-CEB2-DB8EC7C310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9AB09F5-A9B6-52A2-FB36-B690B87AC787}"/>
              </a:ext>
            </a:extLst>
          </p:cNvPr>
          <p:cNvSpPr txBox="1"/>
          <p:nvPr/>
        </p:nvSpPr>
        <p:spPr>
          <a:xfrm>
            <a:off x="2469824" y="725864"/>
            <a:ext cx="70135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أهمية التنظيم القانوني للأنشطة غير المصرفية</a:t>
            </a:r>
          </a:p>
        </p:txBody>
      </p:sp>
      <p:sp>
        <p:nvSpPr>
          <p:cNvPr id="28" name="Rectangle 27">
            <a:extLst>
              <a:ext uri="{FF2B5EF4-FFF2-40B4-BE49-F238E27FC236}">
                <a16:creationId xmlns:a16="http://schemas.microsoft.com/office/drawing/2014/main" id="{0A330AAF-A48C-FB13-27A6-7198AEAD187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EF7F5BE-2CD1-CA55-BB62-12C9EDAEC4EE}"/>
              </a:ext>
            </a:extLst>
          </p:cNvPr>
          <p:cNvSpPr txBox="1"/>
          <p:nvPr/>
        </p:nvSpPr>
        <p:spPr>
          <a:xfrm>
            <a:off x="102870" y="1232830"/>
            <a:ext cx="11985270" cy="5016758"/>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a:rPr>
              <a:t>لضمان حماية المستهلكين :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يُعد التنظيم القانوني للتكنولوجيا المالية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FinTech)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امرًا ضروريًا لحماية المستهلكين في بيئة سريعة التطور تتميز بظهور نماذج أعمال جديدة تعتمد على التكنولوجيا ، لان غياب التنظيم قد يؤدي إلى انتشار الاحتيال أو الخدمات الوهمية ، وبالتالي يضمن التنظيم القانوني التزام مقدمي الخدمات بحماية البيانات، من خلال قوانين مثل حماية البيانات الشخصية و الخصوصية.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a:rPr>
              <a:t>لمكافحة غسل الأموال وتمويل الإرهاب :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رغم ما توفره التكنولوجيا المالية من مزايا مثل السرعة والسهولة، إلا أنها قد تُستغل في تمرير عمليات مالية مشبوهة بسبب سهولة فتح حسابات إلكترونية دون تحقق كافٍ من الهوية ، او استخدام العملات المشفرة ، وصعوبة تتبع العمليات عبر المنصات اللامركزية.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a:rPr>
              <a:t>•</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a:rPr>
              <a:t>لتوفير بيئة تنافسية عادلة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يُعد التنظيم القانوني للتكنولوجيا المالية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FinTech)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من الركائز الأساسية لضمان بيئة تنافسية شفافة وعادلة بين جميع الأطراف الفاعلة في السوق، سواء كانت شركات ناشئة أو مؤسسات مالية تقليدية.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a:rPr>
              <a:t>لضمان استقرار النظام المالي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و تعزيز الثقة في الخدمات الرقمية والابتكار.</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905D7221-5709-579E-D060-F38597184A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042858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F4A34C-DD2A-B5FE-24D5-B950E176876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67FFCF8-460B-01FF-C587-D44B567CE53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62C19C9-6A6E-1F5C-8548-1BDA7024288F}"/>
              </a:ext>
            </a:extLst>
          </p:cNvPr>
          <p:cNvSpPr txBox="1"/>
          <p:nvPr/>
        </p:nvSpPr>
        <p:spPr>
          <a:xfrm>
            <a:off x="386499" y="725864"/>
            <a:ext cx="949279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العناصر الأساسية لقانون تنظيم الأنشطة غير المصرفية في التكنولوجيا المالية</a:t>
            </a:r>
          </a:p>
        </p:txBody>
      </p:sp>
      <p:sp>
        <p:nvSpPr>
          <p:cNvPr id="28" name="Rectangle 27">
            <a:extLst>
              <a:ext uri="{FF2B5EF4-FFF2-40B4-BE49-F238E27FC236}">
                <a16:creationId xmlns:a16="http://schemas.microsoft.com/office/drawing/2014/main" id="{BB92A958-DA3F-FF0A-F0F6-66A5420E681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F5A9DE7-E4A0-AC15-1515-93136AE79D38}"/>
              </a:ext>
            </a:extLst>
          </p:cNvPr>
          <p:cNvSpPr txBox="1"/>
          <p:nvPr/>
        </p:nvSpPr>
        <p:spPr>
          <a:xfrm>
            <a:off x="205739" y="1577340"/>
            <a:ext cx="11544301" cy="4616648"/>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التعريفات والمجالات المشمولة: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تحديد ما هي الأنشطة غير المصرفية التي يشملها القانون.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شروط الترخيص: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متطلبات الحصول على تصريح لمزاولة النشاط، مثل رأس المال، الكفاءة الفنية، والحماية القانونية.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متطلبات الامتثال: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قواعد مكافحة غسل الأموال، حماية البيانات، الشفافية.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إجراءات الرقابة: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آليات التفتيش، التقارير الدورية، العقوبات في حالة المخالفة.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آليات تسوية النزاعات: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توفير طرق فعالة لمعالجة شكاوى العملاء ، يوفّر الإطار القانوني آليات رسمية لحل النزاعات، سواء عبر القضاء أو هيئات تسوية المنازعات أو أنظمة التحكيم الخاصة ، كما يُلزم الشركات بالشفافية في التعامل مع شكاوى العملاء.</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A6F5400F-C4BD-B2F2-4D0C-F33EA8055A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861812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87822E-8F94-5171-8967-8AF1EA48F4F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D466B1A-8251-F289-E977-A91F60AF72F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5411D39-D3DF-B8F3-C558-9F95DCC9BED1}"/>
              </a:ext>
            </a:extLst>
          </p:cNvPr>
          <p:cNvSpPr txBox="1"/>
          <p:nvPr/>
        </p:nvSpPr>
        <p:spPr>
          <a:xfrm>
            <a:off x="2469824" y="725864"/>
            <a:ext cx="70135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التنظيم القانوني للتكنولوجيا المالية في بعض الدول العربية </a:t>
            </a:r>
          </a:p>
        </p:txBody>
      </p:sp>
      <p:sp>
        <p:nvSpPr>
          <p:cNvPr id="28" name="Rectangle 27">
            <a:extLst>
              <a:ext uri="{FF2B5EF4-FFF2-40B4-BE49-F238E27FC236}">
                <a16:creationId xmlns:a16="http://schemas.microsoft.com/office/drawing/2014/main" id="{19747EB6-4923-9C43-1330-6CCB18DCD29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6F560E9-EFEE-6F84-D6E1-F6DE1540EE9E}"/>
              </a:ext>
            </a:extLst>
          </p:cNvPr>
          <p:cNvSpPr txBox="1"/>
          <p:nvPr/>
        </p:nvSpPr>
        <p:spPr>
          <a:xfrm>
            <a:off x="125730" y="1482936"/>
            <a:ext cx="11852910" cy="3690177"/>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i="0" u="none" strike="noStrike" kern="1200" cap="none" spc="0" normalizeH="0" baseline="0" noProof="0" dirty="0">
                <a:ln>
                  <a:noFill/>
                </a:ln>
                <a:solidFill>
                  <a:prstClr val="black"/>
                </a:solidFill>
                <a:effectLst/>
                <a:uLnTx/>
                <a:uFillTx/>
                <a:latin typeface="Alexandria regular" pitchFamily="2" charset="-78"/>
                <a:cs typeface="Alexandria"/>
              </a:rPr>
              <a:t>• الأنشطة غير المصرفية في </a:t>
            </a:r>
            <a:r>
              <a:rPr kumimoji="0" lang="en-US" sz="2000" i="0" u="none" strike="noStrike" kern="1200" cap="none" spc="0" normalizeH="0" baseline="0" noProof="0" dirty="0">
                <a:ln>
                  <a:noFill/>
                </a:ln>
                <a:solidFill>
                  <a:prstClr val="black"/>
                </a:solidFill>
                <a:effectLst/>
                <a:uLnTx/>
                <a:uFillTx/>
                <a:latin typeface="Alexandria regular" pitchFamily="2" charset="-78"/>
                <a:cs typeface="Alexandria"/>
              </a:rPr>
              <a:t>FinTech </a:t>
            </a:r>
            <a:r>
              <a:rPr kumimoji="0" lang="ar-EG" sz="2000" i="0" u="none" strike="noStrike" kern="1200" cap="none" spc="0" normalizeH="0" baseline="0" noProof="0" dirty="0">
                <a:ln>
                  <a:noFill/>
                </a:ln>
                <a:solidFill>
                  <a:prstClr val="black"/>
                </a:solidFill>
                <a:effectLst/>
                <a:uLnTx/>
                <a:uFillTx/>
                <a:latin typeface="Alexandria regular" pitchFamily="2" charset="-78"/>
                <a:cs typeface="Alexandria"/>
              </a:rPr>
              <a:t> تحتاج إلى تنظيم دقيق لحماية النظام المالي والمستهلكين مع تعزيز الابتكار.</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i="0" u="none" strike="noStrike" kern="1200" cap="none" spc="0" normalizeH="0" baseline="0" noProof="0" dirty="0">
                <a:ln>
                  <a:noFill/>
                </a:ln>
                <a:solidFill>
                  <a:prstClr val="black"/>
                </a:solidFill>
                <a:effectLst/>
                <a:uLnTx/>
                <a:uFillTx/>
                <a:latin typeface="Alexandria regular" pitchFamily="2" charset="-78"/>
                <a:cs typeface="Alexandria"/>
              </a:rPr>
              <a:t>• معظم الدول العربية بدأت بوضع أُطر قانونية وتنظيمية تشمل الترخيص، الامتثال، الرقابة، وحماية العملاء.</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i="0" u="none" strike="noStrike" kern="1200" cap="none" spc="0" normalizeH="0" baseline="0" noProof="0" dirty="0">
                <a:ln>
                  <a:noFill/>
                </a:ln>
                <a:solidFill>
                  <a:prstClr val="black"/>
                </a:solidFill>
                <a:effectLst/>
                <a:uLnTx/>
                <a:uFillTx/>
                <a:latin typeface="Alexandria regular" pitchFamily="2" charset="-78"/>
                <a:cs typeface="Alexandria"/>
              </a:rPr>
              <a:t>• المختبرات التنظيمية </a:t>
            </a:r>
            <a:r>
              <a:rPr kumimoji="0" lang="en-US" sz="2000" i="0" u="none" strike="noStrike" kern="1200" cap="none" spc="0" normalizeH="0" baseline="0" noProof="0" dirty="0">
                <a:ln>
                  <a:noFill/>
                </a:ln>
                <a:solidFill>
                  <a:prstClr val="black"/>
                </a:solidFill>
                <a:effectLst/>
                <a:uLnTx/>
                <a:uFillTx/>
                <a:latin typeface="Alexandria regular" pitchFamily="2" charset="-78"/>
                <a:cs typeface="Alexandria"/>
              </a:rPr>
              <a:t>(Regulatory Sandboxes) </a:t>
            </a:r>
            <a:r>
              <a:rPr kumimoji="0" lang="ar-EG" sz="2000" i="0" u="none" strike="noStrike" kern="1200" cap="none" spc="0" normalizeH="0" baseline="0" noProof="0" dirty="0">
                <a:ln>
                  <a:noFill/>
                </a:ln>
                <a:solidFill>
                  <a:prstClr val="black"/>
                </a:solidFill>
                <a:effectLst/>
                <a:uLnTx/>
                <a:uFillTx/>
                <a:latin typeface="Alexandria regular" pitchFamily="2" charset="-78"/>
                <a:cs typeface="Alexandria"/>
              </a:rPr>
              <a:t> أصبحت أداة رئيسية لتجريب الابتكارات بدون تعريض السوق لمخاطر.</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i="0" u="none" strike="noStrike" kern="1200" cap="none" spc="0" normalizeH="0" baseline="0" noProof="0" dirty="0">
                <a:ln>
                  <a:noFill/>
                </a:ln>
                <a:solidFill>
                  <a:prstClr val="black"/>
                </a:solidFill>
                <a:effectLst/>
                <a:uLnTx/>
                <a:uFillTx/>
                <a:latin typeface="Alexandria regular" pitchFamily="2" charset="-78"/>
                <a:cs typeface="Alexandria"/>
              </a:rPr>
              <a:t>• التنظيم الفعال يوازن بين تحفيز الابتكار وضمان الأمان المالي والشفافية:</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i="0" u="none" strike="noStrike" kern="1200" cap="none" spc="0" normalizeH="0" baseline="0" noProof="0" dirty="0">
                <a:ln>
                  <a:noFill/>
                </a:ln>
                <a:solidFill>
                  <a:prstClr val="black"/>
                </a:solidFill>
                <a:effectLst/>
                <a:uLnTx/>
                <a:uFillTx/>
                <a:latin typeface="Alexandria regular" pitchFamily="2" charset="-78"/>
                <a:cs typeface="Alexandria"/>
              </a:rPr>
              <a:t> تسهيل دخول الشركات الناشئة ، دعم حلول جديدة في الدفع الإلكتروني، الإقراض الرقمي، التمويل الجماعي، والعملات المشفرة ، بالإضافة الى </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تحقيق الشفافية بإلزام الشركات بالإفصاح عن البيانات المالية والتقنية ومراقبة الامتثال للمعايير المالية مما يساعد المستهلك في اتخاذ قرارات واعية.</a:t>
            </a:r>
          </a:p>
        </p:txBody>
      </p:sp>
      <p:pic>
        <p:nvPicPr>
          <p:cNvPr id="6" name="Graphic 21">
            <a:extLst>
              <a:ext uri="{FF2B5EF4-FFF2-40B4-BE49-F238E27FC236}">
                <a16:creationId xmlns:a16="http://schemas.microsoft.com/office/drawing/2014/main" id="{3AC1BB30-FC16-34F9-3C99-A69541439C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141817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D66006-DA9D-2B00-4018-48B64376676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8D335AE-FE88-AB11-1A3C-F754FD009DB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F754880-095F-458C-804E-D327F2B6DB44}"/>
              </a:ext>
            </a:extLst>
          </p:cNvPr>
          <p:cNvSpPr txBox="1"/>
          <p:nvPr/>
        </p:nvSpPr>
        <p:spPr>
          <a:xfrm>
            <a:off x="2137410" y="725864"/>
            <a:ext cx="734595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دراسة حالة: المملكة العربية السعودية </a:t>
            </a:r>
          </a:p>
        </p:txBody>
      </p:sp>
      <p:sp>
        <p:nvSpPr>
          <p:cNvPr id="28" name="Rectangle 27">
            <a:extLst>
              <a:ext uri="{FF2B5EF4-FFF2-40B4-BE49-F238E27FC236}">
                <a16:creationId xmlns:a16="http://schemas.microsoft.com/office/drawing/2014/main" id="{9F8DB2E9-56DE-9709-7B82-38E52147393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C07E465-D5D6-811C-7917-F71788B8690D}"/>
              </a:ext>
            </a:extLst>
          </p:cNvPr>
          <p:cNvSpPr txBox="1"/>
          <p:nvPr/>
        </p:nvSpPr>
        <p:spPr>
          <a:xfrm>
            <a:off x="274320" y="1623059"/>
            <a:ext cx="11813820" cy="5109860"/>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r>
              <a:rPr lang="ar-EG" sz="2200" dirty="0">
                <a:solidFill>
                  <a:prstClr val="black"/>
                </a:solidFill>
                <a:latin typeface="Alexandria regular" pitchFamily="2" charset="-78"/>
                <a:cs typeface="Alexandria"/>
              </a:rPr>
              <a:t> </a:t>
            </a:r>
            <a:r>
              <a:rPr kumimoji="0" lang="ar-AE"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المملكة</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 العربية السعودية </a:t>
            </a:r>
            <a:r>
              <a:rPr kumimoji="0" lang="ar-AE" sz="2200" b="0" i="0" u="none" strike="noStrike" kern="1200" cap="none" spc="0" normalizeH="0" baseline="0" noProof="0" dirty="0">
                <a:ln>
                  <a:noFill/>
                </a:ln>
                <a:solidFill>
                  <a:prstClr val="black"/>
                </a:solidFill>
                <a:effectLst/>
                <a:uLnTx/>
                <a:uFillTx/>
                <a:latin typeface="Alexandria regular" pitchFamily="2" charset="-78"/>
                <a:ea typeface="+mn-ea"/>
                <a:cs typeface="Alexandria"/>
              </a:rPr>
              <a:t> تعد من الدول الرائدة إقليميًا في تطوير بيئة تنظيمية محفزة للتكنولوجيا المالية.</a:t>
            </a: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lang="ar-EG" sz="2200" b="1" dirty="0">
                <a:solidFill>
                  <a:prstClr val="black"/>
                </a:solidFill>
                <a:latin typeface="Alexandria regular" pitchFamily="2" charset="-78"/>
                <a:cs typeface="Alexandria"/>
              </a:rPr>
              <a:t>الجهات المنظمة:</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200" b="1" dirty="0">
                <a:solidFill>
                  <a:prstClr val="black"/>
                </a:solidFill>
                <a:latin typeface="Alexandria regular" pitchFamily="2" charset="-78"/>
                <a:cs typeface="Alexandria"/>
              </a:rPr>
              <a:t>• البنك المركزي السعودي </a:t>
            </a:r>
            <a:r>
              <a:rPr lang="en-US" sz="2200" b="1" dirty="0">
                <a:solidFill>
                  <a:prstClr val="black"/>
                </a:solidFill>
                <a:latin typeface="Alexandria regular" pitchFamily="2" charset="-78"/>
                <a:cs typeface="Alexandria"/>
              </a:rPr>
              <a:t>( SAMA)</a:t>
            </a:r>
            <a:r>
              <a:rPr lang="ar-EG" sz="2200" b="1" dirty="0">
                <a:solidFill>
                  <a:prstClr val="black"/>
                </a:solidFill>
                <a:latin typeface="Alexandria regular" pitchFamily="2" charset="-78"/>
                <a:cs typeface="Alexandria"/>
              </a:rPr>
              <a:t> </a:t>
            </a:r>
            <a:r>
              <a:rPr lang="ar-EG" sz="2200" dirty="0">
                <a:solidFill>
                  <a:prstClr val="black"/>
                </a:solidFill>
                <a:latin typeface="Alexandria regular" pitchFamily="2" charset="-78"/>
                <a:cs typeface="Alexandria"/>
              </a:rPr>
              <a:t>:  منظم رئيسي لشركات التمويل والتأمين.</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200" dirty="0">
                <a:solidFill>
                  <a:prstClr val="black"/>
                </a:solidFill>
                <a:latin typeface="Alexandria regular" pitchFamily="2" charset="-78"/>
                <a:cs typeface="Alexandria"/>
              </a:rPr>
              <a:t>• </a:t>
            </a:r>
            <a:r>
              <a:rPr lang="ar-EG" sz="2200" b="1" dirty="0">
                <a:solidFill>
                  <a:prstClr val="black"/>
                </a:solidFill>
                <a:latin typeface="Alexandria regular" pitchFamily="2" charset="-78"/>
                <a:cs typeface="Alexandria"/>
              </a:rPr>
              <a:t>هيئة السوق المالية </a:t>
            </a:r>
            <a:r>
              <a:rPr lang="en-US" sz="2200" b="1" dirty="0">
                <a:solidFill>
                  <a:prstClr val="black"/>
                </a:solidFill>
                <a:latin typeface="Alexandria regular" pitchFamily="2" charset="-78"/>
                <a:cs typeface="Alexandria"/>
              </a:rPr>
              <a:t>CMA) </a:t>
            </a:r>
            <a:r>
              <a:rPr lang="ar-EG" sz="2200" b="1" dirty="0">
                <a:solidFill>
                  <a:prstClr val="black"/>
                </a:solidFill>
                <a:latin typeface="Alexandria regular" pitchFamily="2" charset="-78"/>
                <a:cs typeface="Alexandria"/>
              </a:rPr>
              <a:t>) </a:t>
            </a:r>
            <a:r>
              <a:rPr lang="ar-EG" sz="2200" dirty="0">
                <a:solidFill>
                  <a:prstClr val="black"/>
                </a:solidFill>
                <a:latin typeface="Alexandria regular" pitchFamily="2" charset="-78"/>
                <a:cs typeface="Alexandria"/>
              </a:rPr>
              <a:t>: تنظم التمويل الجماعي الاستثماري كجزء من دورها في تطوير السوق المالية وتعزيز الابتكار، مع حماية المستثمرين وضمان الشفافية ، أصدرت هيئة السوق المالية السعودية قواعد تنظيمية ضمن ما يعرف بـ:"قواعد طرح الأوراق المالية عبر منصات التمويل الجماعي"</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200" b="1" dirty="0">
                <a:solidFill>
                  <a:prstClr val="black"/>
                </a:solidFill>
                <a:latin typeface="Alexandria regular" pitchFamily="2" charset="-78"/>
                <a:cs typeface="Alexandria"/>
              </a:rPr>
              <a:t>• وزارة التجارة: </a:t>
            </a:r>
            <a:r>
              <a:rPr lang="ar-EG" sz="2200" dirty="0">
                <a:solidFill>
                  <a:prstClr val="black"/>
                </a:solidFill>
                <a:latin typeface="Alexandria regular" pitchFamily="2" charset="-78"/>
                <a:cs typeface="Alexandria"/>
              </a:rPr>
              <a:t>تُشرف على شركات الوساطة التجارية وشركات التأجير التشغيلي باعتبارها جهات تمارس أنشطة تجارية منظمة، وذلك ضمن اختصاصها في تنظيم ومراقبة الأنشطة التجارية وفقًا لنظام الشركات السعودي ونظام السجل التجاري.</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200" dirty="0">
                <a:solidFill>
                  <a:prstClr val="black"/>
                </a:solidFill>
                <a:latin typeface="Alexandria regular" pitchFamily="2" charset="-78"/>
                <a:cs typeface="Alexandria"/>
              </a:rPr>
              <a:t>• </a:t>
            </a:r>
            <a:r>
              <a:rPr lang="ar-EG" sz="2200" b="1" dirty="0">
                <a:solidFill>
                  <a:prstClr val="black"/>
                </a:solidFill>
                <a:latin typeface="Alexandria regular" pitchFamily="2" charset="-78"/>
                <a:cs typeface="Alexandria"/>
              </a:rPr>
              <a:t>هيئة الاتصالات وتقنية المعلومات </a:t>
            </a:r>
            <a:r>
              <a:rPr lang="en-US" sz="2200" b="1" dirty="0">
                <a:solidFill>
                  <a:prstClr val="black"/>
                </a:solidFill>
                <a:latin typeface="Alexandria regular" pitchFamily="2" charset="-78"/>
                <a:cs typeface="Alexandria"/>
              </a:rPr>
              <a:t>CITC) </a:t>
            </a:r>
            <a:r>
              <a:rPr lang="ar-EG" sz="2200" b="1" dirty="0">
                <a:solidFill>
                  <a:prstClr val="black"/>
                </a:solidFill>
                <a:latin typeface="Alexandria regular" pitchFamily="2" charset="-78"/>
                <a:cs typeface="Alexandria"/>
              </a:rPr>
              <a:t>) </a:t>
            </a:r>
            <a:r>
              <a:rPr lang="ar-EG" sz="2200" dirty="0">
                <a:solidFill>
                  <a:prstClr val="black"/>
                </a:solidFill>
                <a:latin typeface="Alexandria regular" pitchFamily="2" charset="-78"/>
                <a:cs typeface="Alexandria"/>
              </a:rPr>
              <a:t>: المعروفة اليوم باسم هيئة الحكومة الرقمية وهيئة الاتصالات والفضاء والتقنية — تلعب دورًا تنظيميًا مهمًا في ترخيص بعض أنشطة الدفع الإلكتروني داخل المملكة، بالتنسيق مع البنك المركزي السعودي (ساما).</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1B7C6848-D034-F66F-38A8-92390FF0A9A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237576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6D7EB-9F5F-6E85-AF04-FF2792FF2F1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1237D6C-2F8E-AF0C-2AF4-7A2163F860B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05E5A4B-1D24-A009-7F7B-59CDC1E5FCF8}"/>
              </a:ext>
            </a:extLst>
          </p:cNvPr>
          <p:cNvSpPr txBox="1"/>
          <p:nvPr/>
        </p:nvSpPr>
        <p:spPr>
          <a:xfrm>
            <a:off x="1490472" y="859830"/>
            <a:ext cx="8705088"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AEEF"/>
                </a:solidFill>
                <a:effectLst/>
                <a:uLnTx/>
                <a:uFillTx/>
                <a:latin typeface="Alexandria" pitchFamily="2" charset="-78"/>
                <a:ea typeface="+mn-ea"/>
                <a:cs typeface="Alexandria"/>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AEEF"/>
                </a:solidFill>
                <a:effectLst/>
                <a:uLnTx/>
                <a:uFillTx/>
                <a:latin typeface="Alexandria" pitchFamily="2" charset="-78"/>
                <a:ea typeface="+mn-ea"/>
                <a:cs typeface="Alexandria"/>
              </a:rPr>
              <a:t>دراسة حالة: المملكة العربية السعودية </a:t>
            </a:r>
          </a:p>
        </p:txBody>
      </p:sp>
      <p:sp>
        <p:nvSpPr>
          <p:cNvPr id="28" name="Rectangle 27">
            <a:extLst>
              <a:ext uri="{FF2B5EF4-FFF2-40B4-BE49-F238E27FC236}">
                <a16:creationId xmlns:a16="http://schemas.microsoft.com/office/drawing/2014/main" id="{92BBBB5D-C7B6-814D-8661-3ED59D6496A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C33D21F-5ECD-4476-9A2C-D82B9EF3E8B9}"/>
              </a:ext>
            </a:extLst>
          </p:cNvPr>
          <p:cNvSpPr txBox="1"/>
          <p:nvPr/>
        </p:nvSpPr>
        <p:spPr>
          <a:xfrm>
            <a:off x="173736" y="1799303"/>
            <a:ext cx="11914404" cy="4305730"/>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أصدر البنك المركزي السعودي إطارًا تنظيميًا متكاملًا ومتطورًا لتنظيم عمل الشركات غير المصرفية العاملة في قطاع التقنية المالية، ولا سيما الشركات التي تقدم خدمات الدفع الإلكتروني، وذلك في ظل النمو المتسارع للاقتصاد الرقمي وزيادة الاعتماد على الخدمات المالية الرقمية. ويهدف هذا الإطار إلى تحقيق التوازن بين تشجيع الابتكار وتطوير الحلول المالية الحديثة من جهة، وضمان سلامة واستقرار القطاع المالي وحماية حقوق العملاء من جهة أخرى.</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ويُلزم البنك المركزي الشركات الراغبة في تقديم خدمات الدفع الإلكتروني أو خدمات التمويل الجماعي بالحصول على ترخيص رسمي قبل مزاولة النشاط. ويُعد هذا الترخيص وسيلة للتأكد من قدرة الشركات على الالتزام بالمتطلبات التنظيمية والفنية والمالية، بما يضمن تقديم خدمات آمنة وموثوقة تتوافق مع الأنظمة واللوائح المعمول بها في المملكة.</a:t>
            </a:r>
          </a:p>
        </p:txBody>
      </p:sp>
      <p:pic>
        <p:nvPicPr>
          <p:cNvPr id="6" name="Graphic 21">
            <a:extLst>
              <a:ext uri="{FF2B5EF4-FFF2-40B4-BE49-F238E27FC236}">
                <a16:creationId xmlns:a16="http://schemas.microsoft.com/office/drawing/2014/main" id="{47CC2601-EBD5-35D1-7BED-13A5E78030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94989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6D7EB-9F5F-6E85-AF04-FF2792FF2F1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1237D6C-2F8E-AF0C-2AF4-7A2163F860B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05E5A4B-1D24-A009-7F7B-59CDC1E5FCF8}"/>
              </a:ext>
            </a:extLst>
          </p:cNvPr>
          <p:cNvSpPr txBox="1"/>
          <p:nvPr/>
        </p:nvSpPr>
        <p:spPr>
          <a:xfrm>
            <a:off x="247650" y="859830"/>
            <a:ext cx="9535349"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AEEF"/>
                </a:solidFill>
                <a:effectLst/>
                <a:uLnTx/>
                <a:uFillTx/>
                <a:latin typeface="Alexandria" pitchFamily="2" charset="-78"/>
                <a:ea typeface="+mn-ea"/>
                <a:cs typeface="Alexandria"/>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AEEF"/>
                </a:solidFill>
                <a:effectLst/>
                <a:uLnTx/>
                <a:uFillTx/>
                <a:latin typeface="Alexandria" pitchFamily="2" charset="-78"/>
                <a:ea typeface="+mn-ea"/>
                <a:cs typeface="Alexandria"/>
              </a:rPr>
              <a:t>دراسة حالة: المملكة العربية السعودية </a:t>
            </a:r>
          </a:p>
        </p:txBody>
      </p:sp>
      <p:sp>
        <p:nvSpPr>
          <p:cNvPr id="28" name="Rectangle 27">
            <a:extLst>
              <a:ext uri="{FF2B5EF4-FFF2-40B4-BE49-F238E27FC236}">
                <a16:creationId xmlns:a16="http://schemas.microsoft.com/office/drawing/2014/main" id="{92BBBB5D-C7B6-814D-8661-3ED59D6496A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C33D21F-5ECD-4476-9A2C-D82B9EF3E8B9}"/>
              </a:ext>
            </a:extLst>
          </p:cNvPr>
          <p:cNvSpPr txBox="1"/>
          <p:nvPr/>
        </p:nvSpPr>
        <p:spPr>
          <a:xfrm>
            <a:off x="0" y="1659431"/>
            <a:ext cx="11944350" cy="4921284"/>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كما يفرض البنك المركزي مجموعة من المتطلبات الرقابية الصارمة التي تشمل الالتزام بأنظمة مكافحة غسل الأموال وتمويل الإرهاب، من خلال تطبيق إجراءات دقيقة للتحقق من هوية العملاء، ومراقبة العمليات المالية، والإبلاغ عن أي معاملات مشبوهة. إضافة إلى ذلك، تُلزم الشركات بتطبيق أعلى معايير الأمن السيبراني لحماية البيانات المالية والشخصية للعملاء، وضمان استمرارية الخدمات وتقليل مخاطر الهجمات الإلكترونية والاختراقات.</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ومن أبرز المبادرات التي أطلقها البنك المركزي السعودي إنشاء </a:t>
            </a:r>
            <a:r>
              <a:rPr kumimoji="0" lang="ar-AE" sz="2000" b="1" i="0" u="none" strike="noStrike" kern="1200" cap="none" spc="0" normalizeH="0" baseline="0" noProof="0" dirty="0">
                <a:ln>
                  <a:noFill/>
                </a:ln>
                <a:solidFill>
                  <a:prstClr val="black"/>
                </a:solidFill>
                <a:effectLst/>
                <a:uLnTx/>
                <a:uFillTx/>
                <a:latin typeface="Calibri"/>
                <a:ea typeface="+mn-ea"/>
                <a:cs typeface="Alexandria"/>
              </a:rPr>
              <a:t>بيئة الاختبار التنظيمية </a:t>
            </a:r>
            <a:r>
              <a:rPr kumimoji="0" lang="en-US" sz="2000" b="1" i="0" u="none" strike="noStrike" kern="1200" cap="none" spc="0" normalizeH="0" baseline="0" noProof="0" dirty="0">
                <a:ln>
                  <a:noFill/>
                </a:ln>
                <a:solidFill>
                  <a:prstClr val="black"/>
                </a:solidFill>
                <a:effectLst/>
                <a:uLnTx/>
                <a:uFillTx/>
                <a:latin typeface="Calibri"/>
                <a:ea typeface="+mn-ea"/>
                <a:cs typeface="Alexandria"/>
              </a:rPr>
              <a:t>Regulatory Sandbox</a:t>
            </a:r>
            <a:r>
              <a:rPr kumimoji="0" lang="en-US" sz="2000" b="0" i="0" u="none" strike="noStrike" kern="1200" cap="none" spc="0" normalizeH="0" baseline="0" noProof="0" dirty="0">
                <a:ln>
                  <a:noFill/>
                </a:ln>
                <a:solidFill>
                  <a:prstClr val="black"/>
                </a:solidFill>
                <a:effectLst/>
                <a:uLnTx/>
                <a:uFillTx/>
                <a:latin typeface="Calibri"/>
                <a:ea typeface="+mn-ea"/>
                <a:cs typeface="Alexandria"/>
              </a:rPr>
              <a:t>، </a:t>
            </a:r>
            <a:r>
              <a:rPr kumimoji="0" lang="ar-AE" sz="2000" b="0" i="0" u="none" strike="noStrike" kern="1200" cap="none" spc="0" normalizeH="0" baseline="0" noProof="0" dirty="0">
                <a:ln>
                  <a:noFill/>
                </a:ln>
                <a:solidFill>
                  <a:prstClr val="black"/>
                </a:solidFill>
                <a:effectLst/>
                <a:uLnTx/>
                <a:uFillTx/>
                <a:latin typeface="Calibri"/>
                <a:ea typeface="+mn-ea"/>
                <a:cs typeface="Alexandria"/>
              </a:rPr>
              <a:t>وهي منصة تنظيمية تتيح للشركات الناشئة والمبتكرة اختبار منتجاتها وخدماتها المالية الجديدة في بيئة رقابية مرنة وتحت إشراف البنك المركزي، قبل طرحها في السوق بشكل كامل. وتُسهم هذه البيئة في دعم الابتكار، وتقليل المخاطر المرتبطة بإطلاق المنتجات الجديدة، وإتاحة الفرصة للشركات لتطوير حلولها بما يتوافق مع المتطلبات التنظيمية.</a:t>
            </a:r>
          </a:p>
        </p:txBody>
      </p:sp>
      <p:pic>
        <p:nvPicPr>
          <p:cNvPr id="6" name="Graphic 21">
            <a:extLst>
              <a:ext uri="{FF2B5EF4-FFF2-40B4-BE49-F238E27FC236}">
                <a16:creationId xmlns:a16="http://schemas.microsoft.com/office/drawing/2014/main" id="{47CC2601-EBD5-35D1-7BED-13A5E78030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192219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6D7EB-9F5F-6E85-AF04-FF2792FF2F1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1237D6C-2F8E-AF0C-2AF4-7A2163F860B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05E5A4B-1D24-A009-7F7B-59CDC1E5FCF8}"/>
              </a:ext>
            </a:extLst>
          </p:cNvPr>
          <p:cNvSpPr txBox="1"/>
          <p:nvPr/>
        </p:nvSpPr>
        <p:spPr>
          <a:xfrm>
            <a:off x="429768" y="306707"/>
            <a:ext cx="9820656"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AEEF"/>
                </a:solidFill>
                <a:effectLst/>
                <a:uLnTx/>
                <a:uFillTx/>
                <a:latin typeface="Alexandria" pitchFamily="2" charset="-78"/>
                <a:ea typeface="+mn-ea"/>
                <a:cs typeface="Alexandria"/>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AEEF"/>
                </a:solidFill>
                <a:effectLst/>
                <a:uLnTx/>
                <a:uFillTx/>
                <a:latin typeface="Alexandria" pitchFamily="2" charset="-78"/>
                <a:ea typeface="+mn-ea"/>
                <a:cs typeface="Alexandria"/>
              </a:rPr>
              <a:t>دراسة حالة: المملكة العربية السعودية </a:t>
            </a:r>
          </a:p>
        </p:txBody>
      </p:sp>
      <p:sp>
        <p:nvSpPr>
          <p:cNvPr id="31" name="TextBox 30">
            <a:extLst>
              <a:ext uri="{FF2B5EF4-FFF2-40B4-BE49-F238E27FC236}">
                <a16:creationId xmlns:a16="http://schemas.microsoft.com/office/drawing/2014/main" id="{8C33D21F-5ECD-4476-9A2C-D82B9EF3E8B9}"/>
              </a:ext>
            </a:extLst>
          </p:cNvPr>
          <p:cNvSpPr txBox="1"/>
          <p:nvPr/>
        </p:nvSpPr>
        <p:spPr>
          <a:xfrm>
            <a:off x="0" y="829927"/>
            <a:ext cx="12088140" cy="557530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1" i="0" u="none" strike="noStrike" kern="1200" cap="none" spc="0" normalizeH="0" baseline="0" noProof="0" dirty="0">
                <a:ln>
                  <a:noFill/>
                </a:ln>
                <a:solidFill>
                  <a:prstClr val="black"/>
                </a:solidFill>
                <a:effectLst/>
                <a:uLnTx/>
                <a:uFillTx/>
                <a:latin typeface="Calibri"/>
                <a:ea typeface="+mn-ea"/>
                <a:cs typeface="Alexandria"/>
              </a:rPr>
              <a:t>أهداف التنظيمات الصادرة عن البنك المركزي السعودي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تسعى هذه التنظيمات إلى تحقيق مجموعة من الأهداف الاستراتيجية التي تدعم تطور القطاع المالي، ومن أبرزها:</a:t>
            </a:r>
          </a:p>
          <a:p>
            <a:pPr marL="0" marR="0" lvl="0" indent="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000" b="1" i="0" u="none" strike="noStrike" kern="1200" cap="none" spc="0" normalizeH="0" baseline="0" noProof="0" dirty="0">
                <a:ln>
                  <a:noFill/>
                </a:ln>
                <a:solidFill>
                  <a:prstClr val="black"/>
                </a:solidFill>
                <a:effectLst/>
                <a:uLnTx/>
                <a:uFillTx/>
                <a:latin typeface="Calibri"/>
                <a:ea typeface="+mn-ea"/>
                <a:cs typeface="Alexandria"/>
              </a:rPr>
              <a:t>ضمان سلامة واستقرار النظام المالي الرقمي</a:t>
            </a:r>
            <a:r>
              <a:rPr kumimoji="0" lang="ar-AE" sz="2000" b="0" i="0" u="none" strike="noStrike" kern="1200" cap="none" spc="0" normalizeH="0" baseline="0" noProof="0" dirty="0">
                <a:ln>
                  <a:noFill/>
                </a:ln>
                <a:solidFill>
                  <a:prstClr val="black"/>
                </a:solidFill>
                <a:effectLst/>
                <a:uLnTx/>
                <a:uFillTx/>
                <a:latin typeface="Calibri"/>
                <a:ea typeface="+mn-ea"/>
                <a:cs typeface="Alexandria"/>
              </a:rPr>
              <a:t> من خلال وضع ضوابط تنظيمية تقلل المخاطر التشغيلية والمالية، وتحافظ على كفاءة الخدمات المالية الإلكترونية.</a:t>
            </a:r>
          </a:p>
          <a:p>
            <a:pPr marL="0" marR="0" lvl="0" indent="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000" b="1" i="0" u="none" strike="noStrike" kern="1200" cap="none" spc="0" normalizeH="0" baseline="0" noProof="0" dirty="0">
                <a:ln>
                  <a:noFill/>
                </a:ln>
                <a:solidFill>
                  <a:prstClr val="black"/>
                </a:solidFill>
                <a:effectLst/>
                <a:uLnTx/>
                <a:uFillTx/>
                <a:latin typeface="Calibri"/>
                <a:ea typeface="+mn-ea"/>
                <a:cs typeface="Alexandria"/>
              </a:rPr>
              <a:t>حماية المستهلكين</a:t>
            </a:r>
            <a:r>
              <a:rPr kumimoji="0" lang="ar-AE" sz="2000" b="0" i="0" u="none" strike="noStrike" kern="1200" cap="none" spc="0" normalizeH="0" baseline="0" noProof="0" dirty="0">
                <a:ln>
                  <a:noFill/>
                </a:ln>
                <a:solidFill>
                  <a:prstClr val="black"/>
                </a:solidFill>
                <a:effectLst/>
                <a:uLnTx/>
                <a:uFillTx/>
                <a:latin typeface="Calibri"/>
                <a:ea typeface="+mn-ea"/>
                <a:cs typeface="Alexandria"/>
              </a:rPr>
              <a:t> عبر إلزام الشركات بتطبيق معايير الشفافية والإفصاح، وحماية بيانات العملاء، والحد من مخاطر الاحتيال والجرائم المالية.</a:t>
            </a:r>
          </a:p>
          <a:p>
            <a:pPr marL="0" marR="0" lvl="0" indent="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000" b="1" i="0" u="none" strike="noStrike" kern="1200" cap="none" spc="0" normalizeH="0" baseline="0" noProof="0" dirty="0">
                <a:ln>
                  <a:noFill/>
                </a:ln>
                <a:solidFill>
                  <a:prstClr val="black"/>
                </a:solidFill>
                <a:effectLst/>
                <a:uLnTx/>
                <a:uFillTx/>
                <a:latin typeface="Calibri"/>
                <a:ea typeface="+mn-ea"/>
                <a:cs typeface="Alexandria"/>
              </a:rPr>
              <a:t>تعزيز ثقة المستثمرين</a:t>
            </a:r>
            <a:r>
              <a:rPr kumimoji="0" lang="ar-AE" sz="2000" b="0" i="0" u="none" strike="noStrike" kern="1200" cap="none" spc="0" normalizeH="0" baseline="0" noProof="0" dirty="0">
                <a:ln>
                  <a:noFill/>
                </a:ln>
                <a:solidFill>
                  <a:prstClr val="black"/>
                </a:solidFill>
                <a:effectLst/>
                <a:uLnTx/>
                <a:uFillTx/>
                <a:latin typeface="Calibri"/>
                <a:ea typeface="+mn-ea"/>
                <a:cs typeface="Alexandria"/>
              </a:rPr>
              <a:t> في قطاع التقنية المالية من خلال توفير بيئة تنظيمية واضحة ومستقرة تشجع على الاستثمار المحلي والأجنبي.</a:t>
            </a:r>
          </a:p>
          <a:p>
            <a:pPr marL="0" marR="0" lvl="0" indent="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000" b="1" i="0" u="none" strike="noStrike" kern="1200" cap="none" spc="0" normalizeH="0" baseline="0" noProof="0" dirty="0">
                <a:ln>
                  <a:noFill/>
                </a:ln>
                <a:solidFill>
                  <a:prstClr val="black"/>
                </a:solidFill>
                <a:effectLst/>
                <a:uLnTx/>
                <a:uFillTx/>
                <a:latin typeface="Calibri"/>
                <a:ea typeface="+mn-ea"/>
                <a:cs typeface="Alexandria"/>
              </a:rPr>
              <a:t>تشجيع الابتكار والمنافسة العادلة</a:t>
            </a:r>
            <a:r>
              <a:rPr kumimoji="0" lang="ar-AE" sz="2000" b="0" i="0" u="none" strike="noStrike" kern="1200" cap="none" spc="0" normalizeH="0" baseline="0" noProof="0" dirty="0">
                <a:ln>
                  <a:noFill/>
                </a:ln>
                <a:solidFill>
                  <a:prstClr val="black"/>
                </a:solidFill>
                <a:effectLst/>
                <a:uLnTx/>
                <a:uFillTx/>
                <a:latin typeface="Calibri"/>
                <a:ea typeface="+mn-ea"/>
                <a:cs typeface="Alexandria"/>
              </a:rPr>
              <a:t> عبر تسهيل دخول شركات جديدة إلى السوق وفق ضوابط تنظيمية واضحة، بما يسهم في تنويع الخدمات المالية وتحسين جودتها وخفض تكلفتها.</a:t>
            </a:r>
          </a:p>
          <a:p>
            <a:pPr marL="0" marR="0" lvl="0" indent="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000" b="1" i="0" u="none" strike="noStrike" kern="1200" cap="none" spc="0" normalizeH="0" baseline="0" noProof="0" dirty="0">
                <a:ln>
                  <a:noFill/>
                </a:ln>
                <a:solidFill>
                  <a:prstClr val="black"/>
                </a:solidFill>
                <a:effectLst/>
                <a:uLnTx/>
                <a:uFillTx/>
                <a:latin typeface="Calibri"/>
                <a:ea typeface="+mn-ea"/>
                <a:cs typeface="Alexandria"/>
              </a:rPr>
              <a:t>دعم مستهدفات رؤية المملكة 2030</a:t>
            </a:r>
            <a:r>
              <a:rPr kumimoji="0" lang="ar-AE" sz="2000" b="0" i="0" u="none" strike="noStrike" kern="1200" cap="none" spc="0" normalizeH="0" baseline="0" noProof="0" dirty="0">
                <a:ln>
                  <a:noFill/>
                </a:ln>
                <a:solidFill>
                  <a:prstClr val="black"/>
                </a:solidFill>
                <a:effectLst/>
                <a:uLnTx/>
                <a:uFillTx/>
                <a:latin typeface="Calibri"/>
                <a:ea typeface="+mn-ea"/>
                <a:cs typeface="Alexandria"/>
              </a:rPr>
              <a:t> في بناء اقتصاد رقمي متطور، وزيادة الاعتماد على المدفوعات الإلكترونية، وتعزيز الشمول المالي من خلال إتاحة الخدمات المالية لفئات أوسع من المجتمع.</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وبشكل عام، أسهم الإطار التنظيمي الذي وضعه البنك المركزي السعودي في بناء بيئة مالية رقمية أكثر أمانًا واستقرارًا، مع توفير مناخ مناسب لنمو شركات التقنية المالية وابتكار خدمات مالية حديثة تُلبي احتياجات الأفراد والمنشآت، وتدعم التحول الرقمي الذي تشهده المملكة.</a:t>
            </a:r>
          </a:p>
        </p:txBody>
      </p:sp>
      <p:pic>
        <p:nvPicPr>
          <p:cNvPr id="6" name="Graphic 21">
            <a:extLst>
              <a:ext uri="{FF2B5EF4-FFF2-40B4-BE49-F238E27FC236}">
                <a16:creationId xmlns:a16="http://schemas.microsoft.com/office/drawing/2014/main" id="{47CC2601-EBD5-35D1-7BED-13A5E78030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153497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C47333-0E63-9786-CC9F-426A711425E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B1F99C5-20E0-5109-58DE-EC4DBD37569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28D8A62-26E5-C362-D99C-6D0DA2E200D6}"/>
              </a:ext>
            </a:extLst>
          </p:cNvPr>
          <p:cNvSpPr txBox="1"/>
          <p:nvPr/>
        </p:nvSpPr>
        <p:spPr>
          <a:xfrm>
            <a:off x="1314449" y="725864"/>
            <a:ext cx="8468549"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دراسة حالة: المملكة العربية السعودية </a:t>
            </a:r>
          </a:p>
        </p:txBody>
      </p:sp>
      <p:sp>
        <p:nvSpPr>
          <p:cNvPr id="28" name="Rectangle 27">
            <a:extLst>
              <a:ext uri="{FF2B5EF4-FFF2-40B4-BE49-F238E27FC236}">
                <a16:creationId xmlns:a16="http://schemas.microsoft.com/office/drawing/2014/main" id="{D03A2DB0-00E9-B583-F327-8ABBE325D20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30CC9D1-F0BF-F6AF-CDD0-2E5460086EA1}"/>
              </a:ext>
            </a:extLst>
          </p:cNvPr>
          <p:cNvSpPr txBox="1"/>
          <p:nvPr/>
        </p:nvSpPr>
        <p:spPr>
          <a:xfrm>
            <a:off x="217292" y="1679971"/>
            <a:ext cx="11647047" cy="372864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الأنظمة واللوائح الرئيسية: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أ. نظام مراقبة شركات التمويل (الصادر بالمرسوم الملكي م/51 لعام 1433هـ)</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ينظم الشركات العاملة في التمويل الاستهلاكي والتمويل العقاري.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سمح بدخول شركات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FinTech </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عبر "رخص التمويل المصغر".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ب. لائحة تنظيم التمويل الجماعي بالدين (2021)</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صدرت عن البنك المركزي السعودي.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تنظم منصات الإقراض الجماعي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P2P lending)</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a:t>
            </a:r>
            <a:endPar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تتطلب حد أدنى من رأس المال وتطبيق معايير حماية العملاء.</a:t>
            </a:r>
          </a:p>
        </p:txBody>
      </p:sp>
      <p:pic>
        <p:nvPicPr>
          <p:cNvPr id="6" name="Graphic 21">
            <a:extLst>
              <a:ext uri="{FF2B5EF4-FFF2-40B4-BE49-F238E27FC236}">
                <a16:creationId xmlns:a16="http://schemas.microsoft.com/office/drawing/2014/main" id="{8AA3A99C-C350-41DF-4BE3-A6F54FA5CF4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702959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C2A452-E9E2-AB77-2B00-C42E639CE1A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9E43443-B29B-3A31-6624-0B4F980F524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1D8DC5D-AB37-F6BA-B2A2-23BAF6E5026C}"/>
              </a:ext>
            </a:extLst>
          </p:cNvPr>
          <p:cNvSpPr txBox="1"/>
          <p:nvPr/>
        </p:nvSpPr>
        <p:spPr>
          <a:xfrm>
            <a:off x="288235" y="725864"/>
            <a:ext cx="11111947" cy="954107"/>
          </a:xfrm>
          <a:prstGeom prst="rect">
            <a:avLst/>
          </a:prstGeom>
          <a:noFill/>
        </p:spPr>
        <p:txBody>
          <a:bodyPr wrap="square" rtlCol="0">
            <a:spAutoFit/>
          </a:bodyPr>
          <a:lstStyle/>
          <a:p>
            <a:pPr algn="ctr">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التنظيم القانون</a:t>
            </a:r>
            <a:r>
              <a:rPr kumimoji="0" lang="ar-AE" sz="2800" b="1" i="0" u="none" strike="noStrike" kern="1200" cap="none" spc="0" normalizeH="0" baseline="0" noProof="0" dirty="0">
                <a:ln>
                  <a:noFill/>
                </a:ln>
                <a:solidFill>
                  <a:srgbClr val="00AEEF"/>
                </a:solidFill>
                <a:effectLst/>
                <a:uLnTx/>
                <a:uFillTx/>
                <a:latin typeface="Alexandria" pitchFamily="2" charset="-78"/>
                <a:cs typeface="Alexandria"/>
              </a:rPr>
              <a:t> </a:t>
            </a:r>
            <a:r>
              <a:rPr lang="ar-AE" sz="2800" b="1" dirty="0">
                <a:solidFill>
                  <a:srgbClr val="00AEEF"/>
                </a:solidFill>
                <a:latin typeface="Alexandria" pitchFamily="2" charset="-78"/>
                <a:cs typeface="Alexandria"/>
              </a:rPr>
              <a:t>التكنولوجيا</a:t>
            </a: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 المالية  في بعض الدول العربية</a:t>
            </a: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a:rPr>
              <a:t> دراسة حالة: المملكة العربية السعودية</a:t>
            </a: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 </a:t>
            </a:r>
          </a:p>
        </p:txBody>
      </p:sp>
      <p:sp>
        <p:nvSpPr>
          <p:cNvPr id="28" name="Rectangle 27">
            <a:extLst>
              <a:ext uri="{FF2B5EF4-FFF2-40B4-BE49-F238E27FC236}">
                <a16:creationId xmlns:a16="http://schemas.microsoft.com/office/drawing/2014/main" id="{C58430F2-DB8A-74C3-7A69-38B9787812F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ndParaRPr>
          </a:p>
        </p:txBody>
      </p:sp>
      <p:sp>
        <p:nvSpPr>
          <p:cNvPr id="31" name="TextBox 30">
            <a:extLst>
              <a:ext uri="{FF2B5EF4-FFF2-40B4-BE49-F238E27FC236}">
                <a16:creationId xmlns:a16="http://schemas.microsoft.com/office/drawing/2014/main" id="{6E91F504-1B7A-56C6-D5DC-BDC537D02156}"/>
              </a:ext>
            </a:extLst>
          </p:cNvPr>
          <p:cNvSpPr txBox="1"/>
          <p:nvPr/>
        </p:nvSpPr>
        <p:spPr>
          <a:xfrm>
            <a:off x="637674" y="1528011"/>
            <a:ext cx="10938441" cy="419031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الأنظمة واللوائح الرئيسية: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ج. لائحة صناديق الاستثمار والتمويل الجماعي الاستثماري (2020)</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صادرة عن هيئة السوق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تنظم منصات التمويل الجماعي الاستثماري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Equity Crowdfunding.</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تفرض متطلبات الإفصاح وحماية المستثمرين الصغار.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د. قواعد تنظيم شركات الدفع (2020)</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صادرة عن البنك المركزي.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تشمل شركات المحافظ الإلكترونية، وحلول الدفع الرقمية.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تشترط الإفصاح، الأمان السيبراني، وحماية بيانات العملاء.</a:t>
            </a:r>
          </a:p>
        </p:txBody>
      </p:sp>
      <p:pic>
        <p:nvPicPr>
          <p:cNvPr id="6" name="Graphic 21">
            <a:extLst>
              <a:ext uri="{FF2B5EF4-FFF2-40B4-BE49-F238E27FC236}">
                <a16:creationId xmlns:a16="http://schemas.microsoft.com/office/drawing/2014/main" id="{DD9DF5DB-47F8-8967-13AF-993A16C8EA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461962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533EF8-18BE-2E4B-392F-91FF26631B8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D0A7703-530D-5611-3B55-472C4B73B7B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824C6CE-9AFA-576E-B901-2BAB35CD2586}"/>
              </a:ext>
            </a:extLst>
          </p:cNvPr>
          <p:cNvSpPr txBox="1"/>
          <p:nvPr/>
        </p:nvSpPr>
        <p:spPr>
          <a:xfrm>
            <a:off x="1337310" y="725864"/>
            <a:ext cx="814605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دراسة حالة: المملكة العربية السعودية </a:t>
            </a:r>
          </a:p>
        </p:txBody>
      </p:sp>
      <p:sp>
        <p:nvSpPr>
          <p:cNvPr id="28" name="Rectangle 27">
            <a:extLst>
              <a:ext uri="{FF2B5EF4-FFF2-40B4-BE49-F238E27FC236}">
                <a16:creationId xmlns:a16="http://schemas.microsoft.com/office/drawing/2014/main" id="{D9A3019E-C828-1862-B236-3FAD94E209A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6D5E85A-CB3F-83F0-C6EF-791EB14BF7FF}"/>
              </a:ext>
            </a:extLst>
          </p:cNvPr>
          <p:cNvSpPr txBox="1"/>
          <p:nvPr/>
        </p:nvSpPr>
        <p:spPr>
          <a:xfrm>
            <a:off x="857839" y="1799303"/>
            <a:ext cx="10718276" cy="3631763"/>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ثالثًا: أبرز مبادرات المملكة لدعم  </a:t>
            </a:r>
            <a:r>
              <a:rPr kumimoji="0" lang="en-US" sz="2000" b="1" i="0" u="none" strike="noStrike" kern="1200" cap="none" spc="0" normalizeH="0" baseline="0" noProof="0" dirty="0">
                <a:ln>
                  <a:noFill/>
                </a:ln>
                <a:solidFill>
                  <a:prstClr val="black"/>
                </a:solidFill>
                <a:effectLst/>
                <a:uLnTx/>
                <a:uFillTx/>
                <a:latin typeface="Alexandria regular" pitchFamily="2" charset="-78"/>
                <a:cs typeface="Alexandria"/>
              </a:rPr>
              <a:t>FinTech</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1- </a:t>
            </a:r>
            <a:r>
              <a:rPr kumimoji="0" lang="en-US" sz="2000" b="1" i="0" u="none" strike="noStrike" kern="1200" cap="none" spc="0" normalizeH="0" baseline="0" noProof="0" dirty="0">
                <a:ln>
                  <a:noFill/>
                </a:ln>
                <a:solidFill>
                  <a:prstClr val="black"/>
                </a:solidFill>
                <a:effectLst/>
                <a:uLnTx/>
                <a:uFillTx/>
                <a:latin typeface="Alexandria regular" pitchFamily="2" charset="-78"/>
                <a:cs typeface="Alexandria"/>
              </a:rPr>
              <a:t>  </a:t>
            </a: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بيئة التجربة التنظيمية  </a:t>
            </a:r>
            <a:r>
              <a:rPr kumimoji="0" lang="en-US" sz="2000" b="1" i="0" u="none" strike="noStrike" kern="1200" cap="none" spc="0" normalizeH="0" baseline="0" noProof="0" dirty="0">
                <a:ln>
                  <a:noFill/>
                </a:ln>
                <a:solidFill>
                  <a:prstClr val="black"/>
                </a:solidFill>
                <a:effectLst/>
                <a:uLnTx/>
                <a:uFillTx/>
                <a:latin typeface="Alexandria regular" pitchFamily="2" charset="-78"/>
                <a:cs typeface="Alexandria"/>
              </a:rPr>
              <a:t>Regulatory Sandbox)</a:t>
            </a: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a:t>
            </a:r>
            <a:endParaRPr kumimoji="0" lang="en-US" sz="2000" b="1"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أطلقتها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SAMA </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وهيئة السوق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تسمح للشركات الناشئة باختبار منتجاتها تحت إشراف منظم دون الخضوع الكامل للأنظمة.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جذبت أكثر من 30 شركة حتى 2023.</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2-  مركز فنتك السعودية </a:t>
            </a:r>
            <a:r>
              <a:rPr kumimoji="0" lang="en-US" sz="2000" b="1" i="0" u="none" strike="noStrike" kern="1200" cap="none" spc="0" normalizeH="0" baseline="0" noProof="0" dirty="0">
                <a:ln>
                  <a:noFill/>
                </a:ln>
                <a:solidFill>
                  <a:prstClr val="black"/>
                </a:solidFill>
                <a:effectLst/>
                <a:uLnTx/>
                <a:uFillTx/>
                <a:latin typeface="Alexandria regular" pitchFamily="2" charset="-78"/>
                <a:cs typeface="Alexandria"/>
              </a:rPr>
              <a:t>Fintech Saudi)</a:t>
            </a: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a:t>
            </a:r>
            <a:endParaRPr kumimoji="0" lang="en-US" sz="2000" b="1"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أُسس عام 2018 ،  يهدف لدعم الابتكار، التدريب، وتنمية المواهب الوطنية.</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33EDA263-B0A6-DF42-F2A4-D4168F49338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845070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140A63-288F-6BA1-07A0-34AC02ED077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07BD863-60EE-5840-7E00-54A8BD6A254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23341F7-75C9-2BD8-679A-440930F6B3C1}"/>
              </a:ext>
            </a:extLst>
          </p:cNvPr>
          <p:cNvSpPr txBox="1"/>
          <p:nvPr/>
        </p:nvSpPr>
        <p:spPr>
          <a:xfrm>
            <a:off x="218661" y="725864"/>
            <a:ext cx="10197547"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دراسة حالة: المملكة العربية السعودية </a:t>
            </a:r>
          </a:p>
        </p:txBody>
      </p:sp>
      <p:sp>
        <p:nvSpPr>
          <p:cNvPr id="28" name="Rectangle 27">
            <a:extLst>
              <a:ext uri="{FF2B5EF4-FFF2-40B4-BE49-F238E27FC236}">
                <a16:creationId xmlns:a16="http://schemas.microsoft.com/office/drawing/2014/main" id="{B64A5549-00EF-C12E-A3A7-342626E9EAC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56AFAE8-8AD2-6C7F-5021-7A45F124ECD3}"/>
              </a:ext>
            </a:extLst>
          </p:cNvPr>
          <p:cNvSpPr txBox="1"/>
          <p:nvPr/>
        </p:nvSpPr>
        <p:spPr>
          <a:xfrm>
            <a:off x="640080" y="1679971"/>
            <a:ext cx="10936035" cy="419031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a:rPr>
              <a:t>تحديات تنظيم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a:rPr>
              <a:t>FinTech </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a:rPr>
              <a:t> في الأنشطة غير المصرفية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a:rPr>
              <a:t>1-  حماية البيانات الشخصية: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يتطلب توافق مع نظام حماية البيانات الشخصية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PDPL)</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endPar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lang="ar-EG" sz="2000" b="1" dirty="0">
                <a:solidFill>
                  <a:prstClr val="black"/>
                </a:solidFill>
                <a:latin typeface="Alexandria regular" pitchFamily="2" charset="-78"/>
                <a:cs typeface="Alexandria"/>
              </a:rPr>
              <a:t>2- </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a:rPr>
              <a:t>مخاطر غسل الأموال وتمويل الإرهاب:</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تفرض الأنظمة إلزامية تطبيق ضوابط "اعرف عميلك"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KYC)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على شركات التمويل الرقمي.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a:rPr>
              <a:t>3- الأمن السيبراني: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لائحة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SAMA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للأمن السيبراني ملزمة لكافة شركات التقنية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a:rPr>
              <a:t>4- حماية حقوق المستهلك المالي: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تفعيل مراكز شكاوى متخصصة لشركات التمويل غير المصرفي.</a:t>
            </a:r>
          </a:p>
        </p:txBody>
      </p:sp>
      <p:pic>
        <p:nvPicPr>
          <p:cNvPr id="6" name="Graphic 21">
            <a:extLst>
              <a:ext uri="{FF2B5EF4-FFF2-40B4-BE49-F238E27FC236}">
                <a16:creationId xmlns:a16="http://schemas.microsoft.com/office/drawing/2014/main" id="{0D410F2F-D71E-C585-8331-C1D1A21F86B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89830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8BEF13-3FF8-36DF-02B5-120F01C61DE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CBB63B4-0F47-083F-8BFC-5064AF9CE1C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A998173-F93F-155F-F04F-A426A3171185}"/>
              </a:ext>
            </a:extLst>
          </p:cNvPr>
          <p:cNvSpPr txBox="1"/>
          <p:nvPr/>
        </p:nvSpPr>
        <p:spPr>
          <a:xfrm>
            <a:off x="636105" y="725864"/>
            <a:ext cx="970059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دراسة حالة: المملكة العربية السعودية </a:t>
            </a:r>
          </a:p>
        </p:txBody>
      </p:sp>
      <p:sp>
        <p:nvSpPr>
          <p:cNvPr id="28" name="Rectangle 27">
            <a:extLst>
              <a:ext uri="{FF2B5EF4-FFF2-40B4-BE49-F238E27FC236}">
                <a16:creationId xmlns:a16="http://schemas.microsoft.com/office/drawing/2014/main" id="{683B2AED-D8F2-226F-BD7E-D9A3396D4B9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5D9A066-D0DB-8E8A-6DC8-49582EF3792F}"/>
              </a:ext>
            </a:extLst>
          </p:cNvPr>
          <p:cNvSpPr txBox="1"/>
          <p:nvPr/>
        </p:nvSpPr>
        <p:spPr>
          <a:xfrm>
            <a:off x="857839" y="1799303"/>
            <a:ext cx="10718276" cy="3785652"/>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a:rPr>
              <a:t>أمثلة عملية من السوق السعودي</a:t>
            </a:r>
          </a:p>
          <a:p>
            <a:pPr marL="0" marR="0" lvl="0" indent="0" algn="r" defTabSz="914400" rtl="1" eaLnBrk="1" fontAlgn="auto" latinLnBrk="0" hangingPunct="1">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a:rPr>
              <a:t>مثال 1 :  شركة "تمارا"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a:rPr>
              <a:t>Buy Now Pay Later)</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endPar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r" defTabSz="914400" rtl="1" eaLnBrk="1" fontAlgn="auto" latinLnBrk="0" hangingPunct="1">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مرخصة من البنك المركزي السعودي كشركة تمويل استهلاكي مصغر.</a:t>
            </a:r>
          </a:p>
          <a:p>
            <a:pPr marL="0" marR="0" lvl="0" indent="0" algn="r" defTabSz="914400" rtl="1" eaLnBrk="1" fontAlgn="auto" latinLnBrk="0" hangingPunct="1">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تعمل في توفير حلول "اشتر الآن وادفع لاحقًا".</a:t>
            </a:r>
          </a:p>
          <a:p>
            <a:pPr marL="0" marR="0" lvl="0" indent="0" algn="r" defTabSz="914400" rtl="1" eaLnBrk="1" fontAlgn="auto" latinLnBrk="0" hangingPunct="1">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r" defTabSz="914400" rtl="1" eaLnBrk="1" fontAlgn="auto" latinLnBrk="0" hangingPunct="1">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a:rPr>
              <a:t>مثال 2:  منصة "منصة ليندو" للتمويل الجماعي بالدين</a:t>
            </a:r>
          </a:p>
          <a:p>
            <a:pPr marL="0" marR="0" lvl="0" indent="0" algn="r" defTabSz="914400" rtl="1" eaLnBrk="1" fontAlgn="auto" latinLnBrk="0" hangingPunct="1">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أول شركة مرخصة من البنك المركزي في مجال التمويل الجماعي.</a:t>
            </a:r>
          </a:p>
          <a:p>
            <a:pPr marL="0" marR="0" lvl="0" indent="0" algn="r" defTabSz="914400" rtl="1" eaLnBrk="1" fontAlgn="auto" latinLnBrk="0" hangingPunct="1">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تتيح تمويل الفواتير والمشاريع الصغيرة عبر مساهمات الأفراد.</a:t>
            </a:r>
          </a:p>
          <a:p>
            <a:pPr marL="0" marR="0" lvl="0" indent="0" algn="r" defTabSz="914400" rtl="1" eaLnBrk="1" fontAlgn="auto" latinLnBrk="0" hangingPunct="1">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r" defTabSz="914400" rtl="1" eaLnBrk="1" fontAlgn="auto" latinLnBrk="0" hangingPunct="1">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a:rPr>
              <a:t>مثال 3 :  شركة "موبايلي باي" للدفع الرقمي</a:t>
            </a:r>
          </a:p>
          <a:p>
            <a:pPr marL="0" marR="0" lvl="0" indent="0" algn="r" defTabSz="914400" rtl="1" eaLnBrk="1" fontAlgn="auto" latinLnBrk="0" hangingPunct="1">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مرخصة كمزود لخدمات الدفع من قبل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SAMA</a:t>
            </a:r>
          </a:p>
          <a:p>
            <a:pPr marL="0" marR="0" lvl="0" indent="0" algn="r" defTabSz="914400" rtl="1" eaLnBrk="1" fontAlgn="auto" latinLnBrk="0" hangingPunct="1">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تقدم حلول المحافظ الإلكترونية والدفع بواسطة الهواتف الذكية</a:t>
            </a:r>
          </a:p>
        </p:txBody>
      </p:sp>
      <p:pic>
        <p:nvPicPr>
          <p:cNvPr id="6" name="Graphic 21">
            <a:extLst>
              <a:ext uri="{FF2B5EF4-FFF2-40B4-BE49-F238E27FC236}">
                <a16:creationId xmlns:a16="http://schemas.microsoft.com/office/drawing/2014/main" id="{01578389-3B23-C425-D1E0-1A32E235A83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086971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CC119C-FE3D-ADF2-9D53-B92BCB98F24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A3E55C6-401D-DA2E-6CF3-F073AD1E2E9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36B13D7-8775-4178-2326-DCAB098178E9}"/>
              </a:ext>
            </a:extLst>
          </p:cNvPr>
          <p:cNvSpPr txBox="1"/>
          <p:nvPr/>
        </p:nvSpPr>
        <p:spPr>
          <a:xfrm>
            <a:off x="765811" y="725864"/>
            <a:ext cx="9809424"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دراسة حالة: جمهورية مصر العربية</a:t>
            </a:r>
          </a:p>
        </p:txBody>
      </p:sp>
      <p:sp>
        <p:nvSpPr>
          <p:cNvPr id="28" name="Rectangle 27">
            <a:extLst>
              <a:ext uri="{FF2B5EF4-FFF2-40B4-BE49-F238E27FC236}">
                <a16:creationId xmlns:a16="http://schemas.microsoft.com/office/drawing/2014/main" id="{EDA649D2-C150-9AEC-2CEC-10A9BF25EA0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5B2AA1B-CC10-360C-6F7B-D4C8DD9BADBC}"/>
              </a:ext>
            </a:extLst>
          </p:cNvPr>
          <p:cNvSpPr txBox="1"/>
          <p:nvPr/>
        </p:nvSpPr>
        <p:spPr>
          <a:xfrm>
            <a:off x="205740" y="1679971"/>
            <a:ext cx="11772899" cy="4093428"/>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أهم الجهات الرقابية والتنظيمية:</a:t>
            </a:r>
          </a:p>
          <a:p>
            <a:pPr marL="342900" marR="0" lvl="0" indent="-342900" algn="r" defTabSz="914400" rtl="1" eaLnBrk="1" fontAlgn="auto" latinLnBrk="0" hangingPunct="1">
              <a:spcBef>
                <a:spcPts val="0"/>
              </a:spcBef>
              <a:spcAft>
                <a:spcPts val="0"/>
              </a:spcAft>
              <a:buClrTx/>
              <a:buSzTx/>
              <a:buFont typeface="Wingdings" panose="05000000000000000000" pitchFamily="2" charset="2"/>
              <a:buChar char="§"/>
              <a:tabLst/>
              <a:defRPr/>
            </a:pPr>
            <a:r>
              <a:rPr lang="ar-EG" sz="2000" b="1" dirty="0">
                <a:solidFill>
                  <a:prstClr val="black"/>
                </a:solidFill>
                <a:latin typeface="Alexandria regular" pitchFamily="2" charset="-78"/>
                <a:cs typeface="Alexandria"/>
              </a:rPr>
              <a:t>البنك المركزي المصري :  </a:t>
            </a:r>
            <a:r>
              <a:rPr lang="ar-EG" sz="2000" dirty="0">
                <a:solidFill>
                  <a:prstClr val="black"/>
                </a:solidFill>
                <a:latin typeface="Alexandria regular" pitchFamily="2" charset="-78"/>
                <a:cs typeface="Alexandria"/>
              </a:rPr>
              <a:t>يُعد البنك المركزي المصري </a:t>
            </a:r>
            <a:r>
              <a:rPr lang="en-US" sz="2000" dirty="0">
                <a:solidFill>
                  <a:prstClr val="black"/>
                </a:solidFill>
                <a:latin typeface="Alexandria regular" pitchFamily="2" charset="-78"/>
                <a:cs typeface="Alexandria"/>
              </a:rPr>
              <a:t>CBE) </a:t>
            </a:r>
            <a:r>
              <a:rPr lang="ar-EG" sz="2000" dirty="0">
                <a:solidFill>
                  <a:prstClr val="black"/>
                </a:solidFill>
                <a:latin typeface="Alexandria regular" pitchFamily="2" charset="-78"/>
                <a:cs typeface="Alexandria"/>
              </a:rPr>
              <a:t>) الجهة التنظيمية الرئيسة في مصر للإشراف على الأنشطة المرتبطة بالتكنولوجيا المالية ضمن نطاق الخدمات المصرفية، </a:t>
            </a:r>
            <a:r>
              <a:rPr lang="ar-EG" sz="2000" b="1" dirty="0">
                <a:solidFill>
                  <a:prstClr val="black"/>
                </a:solidFill>
                <a:latin typeface="Alexandria regular" pitchFamily="2" charset="-78"/>
                <a:cs typeface="Alexandria"/>
              </a:rPr>
              <a:t>وتشمل مسؤولياته:</a:t>
            </a:r>
          </a:p>
          <a:p>
            <a:pPr marR="0" lvl="0" algn="r" defTabSz="914400" rtl="1" eaLnBrk="1" fontAlgn="auto" latinLnBrk="0" hangingPunct="1">
              <a:spcBef>
                <a:spcPts val="0"/>
              </a:spcBef>
              <a:spcAft>
                <a:spcPts val="0"/>
              </a:spcAft>
              <a:buClrTx/>
              <a:buSzTx/>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1- تنظيم خدمات الدفع الإلكتروني </a:t>
            </a:r>
            <a:r>
              <a:rPr kumimoji="0" lang="en-US" sz="2000" i="0" u="none" strike="noStrike" kern="1200" cap="none" spc="0" normalizeH="0" baseline="0" noProof="0" dirty="0">
                <a:ln>
                  <a:noFill/>
                </a:ln>
                <a:solidFill>
                  <a:prstClr val="black"/>
                </a:solidFill>
                <a:effectLst/>
                <a:uLnTx/>
                <a:uFillTx/>
                <a:latin typeface="Alexandria regular" pitchFamily="2" charset="-78"/>
                <a:cs typeface="Alexandria"/>
              </a:rPr>
              <a:t>Electronic Payment Services)</a:t>
            </a:r>
            <a:r>
              <a:rPr kumimoji="0" lang="ar-EG" sz="2000" i="0" u="none" strike="noStrike" kern="1200" cap="none" spc="0" normalizeH="0" baseline="0" noProof="0" dirty="0">
                <a:ln>
                  <a:noFill/>
                </a:ln>
                <a:solidFill>
                  <a:prstClr val="black"/>
                </a:solidFill>
                <a:effectLst/>
                <a:uLnTx/>
                <a:uFillTx/>
                <a:latin typeface="Alexandria regular" pitchFamily="2" charset="-78"/>
                <a:cs typeface="Alexandria"/>
              </a:rPr>
              <a:t>) : </a:t>
            </a:r>
            <a:r>
              <a:rPr kumimoji="0" lang="ar-EG" sz="2000" i="0" u="none" strike="noStrike" kern="1200" cap="none" spc="0" normalizeH="0" baseline="0" noProof="0" dirty="0">
                <a:ln>
                  <a:noFill/>
                </a:ln>
                <a:solidFill>
                  <a:prstClr val="black"/>
                </a:solidFill>
                <a:effectLst/>
                <a:uLnTx/>
                <a:uFillTx/>
                <a:latin typeface="Alexandria regular" pitchFamily="2" charset="-78"/>
                <a:cs typeface="Alexandria"/>
                <a:sym typeface="Wingdings" panose="05000000000000000000" pitchFamily="2" charset="2"/>
              </a:rPr>
              <a:t> إ</a:t>
            </a:r>
            <a:r>
              <a:rPr kumimoji="0" lang="ar-EG" sz="2000" i="0" u="none" strike="noStrike" kern="1200" cap="none" spc="0" normalizeH="0" baseline="0" noProof="0" dirty="0">
                <a:ln>
                  <a:noFill/>
                </a:ln>
                <a:solidFill>
                  <a:prstClr val="black"/>
                </a:solidFill>
                <a:effectLst/>
                <a:uLnTx/>
                <a:uFillTx/>
                <a:latin typeface="Alexandria regular" pitchFamily="2" charset="-78"/>
                <a:cs typeface="Alexandria"/>
              </a:rPr>
              <a:t>صدار التراخيص لمقدمي خدمات الدفع مثل شركات الدفع عبر الإنترنت.</a:t>
            </a:r>
          </a:p>
          <a:p>
            <a:pPr marL="342900" marR="0" lvl="0" indent="-342900" algn="r" defTabSz="914400" rtl="1" eaLnBrk="1" fontAlgn="auto" latinLnBrk="0" hangingPunct="1">
              <a:spcBef>
                <a:spcPts val="0"/>
              </a:spcBef>
              <a:spcAft>
                <a:spcPts val="0"/>
              </a:spcAft>
              <a:buClrTx/>
              <a:buSzTx/>
              <a:buFontTx/>
              <a:buChar char="-"/>
              <a:tabLst/>
              <a:defRPr/>
            </a:pPr>
            <a:r>
              <a:rPr kumimoji="0" lang="ar-EG" sz="2000" i="0" u="none" strike="noStrike" kern="1200" cap="none" spc="0" normalizeH="0" baseline="0" noProof="0" dirty="0">
                <a:ln>
                  <a:noFill/>
                </a:ln>
                <a:solidFill>
                  <a:prstClr val="black"/>
                </a:solidFill>
                <a:effectLst/>
                <a:uLnTx/>
                <a:uFillTx/>
                <a:latin typeface="Alexandria regular" pitchFamily="2" charset="-78"/>
                <a:cs typeface="Alexandria"/>
              </a:rPr>
              <a:t>وضع قواعد للأمان السيبراني، والحد من الاحتيال المالي.</a:t>
            </a:r>
          </a:p>
          <a:p>
            <a:pPr marL="342900" marR="0" lvl="0" indent="-342900" algn="r" defTabSz="914400" rtl="1" eaLnBrk="1" fontAlgn="auto" latinLnBrk="0" hangingPunct="1">
              <a:spcBef>
                <a:spcPts val="0"/>
              </a:spcBef>
              <a:spcAft>
                <a:spcPts val="0"/>
              </a:spcAft>
              <a:buClrTx/>
              <a:buSzTx/>
              <a:buFontTx/>
              <a:buChar char="-"/>
              <a:tabLst/>
              <a:defRPr/>
            </a:pPr>
            <a:r>
              <a:rPr kumimoji="0" lang="ar-EG" sz="2000" i="0" u="none" strike="noStrike" kern="1200" cap="none" spc="0" normalizeH="0" baseline="0" noProof="0" dirty="0">
                <a:ln>
                  <a:noFill/>
                </a:ln>
                <a:solidFill>
                  <a:prstClr val="black"/>
                </a:solidFill>
                <a:effectLst/>
                <a:uLnTx/>
                <a:uFillTx/>
                <a:latin typeface="Alexandria regular" pitchFamily="2" charset="-78"/>
                <a:cs typeface="Alexandria"/>
              </a:rPr>
              <a:t>إلزام مزودي الخدمة بإجراءات "اعرف عميلك" </a:t>
            </a:r>
            <a:r>
              <a:rPr kumimoji="0" lang="en-US" sz="2000" i="0" u="none" strike="noStrike" kern="1200" cap="none" spc="0" normalizeH="0" baseline="0" noProof="0" dirty="0">
                <a:ln>
                  <a:noFill/>
                </a:ln>
                <a:solidFill>
                  <a:prstClr val="black"/>
                </a:solidFill>
                <a:effectLst/>
                <a:uLnTx/>
                <a:uFillTx/>
                <a:latin typeface="Alexandria regular" pitchFamily="2" charset="-78"/>
                <a:cs typeface="Alexandria"/>
              </a:rPr>
              <a:t>KYC)</a:t>
            </a:r>
            <a:r>
              <a:rPr kumimoji="0" lang="ar-EG" sz="2000" i="0" u="none" strike="noStrike" kern="1200" cap="none" spc="0" normalizeH="0" baseline="0" noProof="0" dirty="0">
                <a:ln>
                  <a:noFill/>
                </a:ln>
                <a:solidFill>
                  <a:prstClr val="black"/>
                </a:solidFill>
                <a:effectLst/>
                <a:uLnTx/>
                <a:uFillTx/>
                <a:latin typeface="Alexandria regular" pitchFamily="2" charset="-78"/>
                <a:cs typeface="Alexandria"/>
              </a:rPr>
              <a:t>)</a:t>
            </a:r>
          </a:p>
          <a:p>
            <a:pPr marL="0" marR="0" lvl="0" indent="0" algn="r" defTabSz="914400" rtl="1" eaLnBrk="1" fontAlgn="auto" latinLnBrk="0" hangingPunct="1">
              <a:spcBef>
                <a:spcPts val="0"/>
              </a:spcBef>
              <a:spcAft>
                <a:spcPts val="0"/>
              </a:spcAft>
              <a:buClrTx/>
              <a:buSzTx/>
              <a:buFontTx/>
              <a:buNone/>
              <a:tabLst/>
              <a:defRPr/>
            </a:pPr>
            <a:r>
              <a:rPr lang="ar-EG" sz="2000" b="1" dirty="0">
                <a:solidFill>
                  <a:prstClr val="black"/>
                </a:solidFill>
                <a:latin typeface="Alexandria regular" pitchFamily="2" charset="-78"/>
                <a:cs typeface="Alexandria"/>
              </a:rPr>
              <a:t>2- الإشراف على المحافظ الرقمية </a:t>
            </a:r>
            <a:r>
              <a:rPr lang="en-US" sz="2000" b="1" dirty="0">
                <a:solidFill>
                  <a:prstClr val="black"/>
                </a:solidFill>
                <a:latin typeface="Alexandria regular" pitchFamily="2" charset="-78"/>
                <a:cs typeface="Alexandria"/>
              </a:rPr>
              <a:t>E-Wallets)</a:t>
            </a:r>
            <a:r>
              <a:rPr lang="ar-EG" sz="2000" b="1" dirty="0">
                <a:solidFill>
                  <a:prstClr val="black"/>
                </a:solidFill>
                <a:latin typeface="Alexandria regular" pitchFamily="2" charset="-78"/>
                <a:cs typeface="Alexandria"/>
                <a:sym typeface="Wingdings" panose="05000000000000000000" pitchFamily="2" charset="2"/>
              </a:rPr>
              <a:t> ): </a:t>
            </a:r>
          </a:p>
          <a:p>
            <a:pPr marL="342900" marR="0" lvl="0" indent="-342900" algn="r" defTabSz="914400" rtl="1" eaLnBrk="1" fontAlgn="auto" latinLnBrk="0" hangingPunct="1">
              <a:spcBef>
                <a:spcPts val="0"/>
              </a:spcBef>
              <a:spcAft>
                <a:spcPts val="0"/>
              </a:spcAft>
              <a:buClrTx/>
              <a:buSzTx/>
              <a:buFontTx/>
              <a:buChar char="-"/>
              <a:tabLst/>
              <a:defRPr/>
            </a:pPr>
            <a:r>
              <a:rPr lang="ar-EG" sz="2000" dirty="0">
                <a:solidFill>
                  <a:prstClr val="black"/>
                </a:solidFill>
                <a:latin typeface="Alexandria regular" pitchFamily="2" charset="-78"/>
                <a:cs typeface="Alexandria"/>
                <a:sym typeface="Wingdings" panose="05000000000000000000" pitchFamily="2" charset="2"/>
              </a:rPr>
              <a:t>ا</a:t>
            </a:r>
            <a:r>
              <a:rPr lang="ar-EG" sz="2000" dirty="0">
                <a:solidFill>
                  <a:prstClr val="black"/>
                </a:solidFill>
                <a:latin typeface="Alexandria regular" pitchFamily="2" charset="-78"/>
                <a:cs typeface="Alexandria"/>
              </a:rPr>
              <a:t>لترخيص للبنوك وشركات المحمول بتقديم محافظ إلكترونية.</a:t>
            </a:r>
          </a:p>
          <a:p>
            <a:pPr marL="342900" marR="0" lvl="0" indent="-342900" algn="r" defTabSz="914400" rtl="1" eaLnBrk="1" fontAlgn="auto" latinLnBrk="0" hangingPunct="1">
              <a:spcBef>
                <a:spcPts val="0"/>
              </a:spcBef>
              <a:spcAft>
                <a:spcPts val="0"/>
              </a:spcAft>
              <a:buClrTx/>
              <a:buSzTx/>
              <a:buFontTx/>
              <a:buChar char="-"/>
              <a:tabLst/>
              <a:defRPr/>
            </a:pPr>
            <a:r>
              <a:rPr lang="ar-EG" sz="2000" dirty="0">
                <a:solidFill>
                  <a:prstClr val="black"/>
                </a:solidFill>
                <a:latin typeface="Alexandria regular" pitchFamily="2" charset="-78"/>
                <a:cs typeface="Alexandria"/>
              </a:rPr>
              <a:t>مراقبة المعاملات وحماية بيانات العملاء.</a:t>
            </a:r>
          </a:p>
          <a:p>
            <a:pPr marL="342900" marR="0" lvl="0" indent="-342900" algn="r" defTabSz="914400" rtl="1" eaLnBrk="1" fontAlgn="auto" latinLnBrk="0" hangingPunct="1">
              <a:spcBef>
                <a:spcPts val="0"/>
              </a:spcBef>
              <a:spcAft>
                <a:spcPts val="0"/>
              </a:spcAft>
              <a:buClrTx/>
              <a:buSzTx/>
              <a:buFontTx/>
              <a:buChar char="-"/>
              <a:tabLst/>
              <a:defRPr/>
            </a:pPr>
            <a:r>
              <a:rPr lang="ar-EG" sz="2000" dirty="0">
                <a:solidFill>
                  <a:prstClr val="black"/>
                </a:solidFill>
                <a:latin typeface="Alexandria regular" pitchFamily="2" charset="-78"/>
                <a:cs typeface="Alexandria"/>
              </a:rPr>
              <a:t>تشجيع الشمول المالي من خلال توفير خدمات مالية بدون حساب بنكي تقليدي.</a:t>
            </a:r>
          </a:p>
          <a:p>
            <a:pPr marL="342900" marR="0" lvl="0" indent="-342900" algn="r" defTabSz="914400" rtl="1" eaLnBrk="1" fontAlgn="auto" latinLnBrk="0" hangingPunct="1">
              <a:spcBef>
                <a:spcPts val="0"/>
              </a:spcBef>
              <a:spcAft>
                <a:spcPts val="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الهيئة العامة للرقابة المالية </a:t>
            </a:r>
            <a:r>
              <a:rPr kumimoji="0" lang="en-US" sz="2000" b="1" i="0" u="none" strike="noStrike" kern="1200" cap="none" spc="0" normalizeH="0" baseline="0" noProof="0" dirty="0">
                <a:ln>
                  <a:noFill/>
                </a:ln>
                <a:solidFill>
                  <a:prstClr val="black"/>
                </a:solidFill>
                <a:effectLst/>
                <a:uLnTx/>
                <a:uFillTx/>
                <a:latin typeface="Alexandria regular" pitchFamily="2" charset="-78"/>
                <a:cs typeface="Alexandria"/>
              </a:rPr>
              <a:t>FRA) </a:t>
            </a: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 </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من اختصاصاتها تنظيم ورقابة الأنشطة المالية غير المصرفية مثل التأجير التمويلي، التمويل العقاري، التمويل الاستهلاكي، التمويل متناهي الصغر، التمويل الجماعي.</a:t>
            </a:r>
          </a:p>
        </p:txBody>
      </p:sp>
      <p:pic>
        <p:nvPicPr>
          <p:cNvPr id="6" name="Graphic 21">
            <a:extLst>
              <a:ext uri="{FF2B5EF4-FFF2-40B4-BE49-F238E27FC236}">
                <a16:creationId xmlns:a16="http://schemas.microsoft.com/office/drawing/2014/main" id="{E9CD0F86-2ADF-16CA-C6A2-8292C5B786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645996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6C83F7-021C-23DF-9442-37B3A4B158F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B2BAD1B-033F-BA7F-9567-1D687E0C0D4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0FC5FDB-1A12-2304-A26C-95FAF7FB22F4}"/>
              </a:ext>
            </a:extLst>
          </p:cNvPr>
          <p:cNvSpPr txBox="1"/>
          <p:nvPr/>
        </p:nvSpPr>
        <p:spPr>
          <a:xfrm>
            <a:off x="285749" y="725864"/>
            <a:ext cx="10398815"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دراسة حالة: جمهورية مصر العربية</a:t>
            </a:r>
          </a:p>
        </p:txBody>
      </p:sp>
      <p:sp>
        <p:nvSpPr>
          <p:cNvPr id="28" name="Rectangle 27">
            <a:extLst>
              <a:ext uri="{FF2B5EF4-FFF2-40B4-BE49-F238E27FC236}">
                <a16:creationId xmlns:a16="http://schemas.microsoft.com/office/drawing/2014/main" id="{3C3E4879-35DB-4FBC-6999-EE70C6807E4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79A5067-8475-1848-94EA-A404F7C5D735}"/>
              </a:ext>
            </a:extLst>
          </p:cNvPr>
          <p:cNvSpPr txBox="1"/>
          <p:nvPr/>
        </p:nvSpPr>
        <p:spPr>
          <a:xfrm>
            <a:off x="285750" y="1679971"/>
            <a:ext cx="11647170" cy="3266985"/>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 القوانين واللوائح المنظمة الرئيسية: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أ. قانون تنظيم وتنمية استخدام التكنولوجيا المالية في الأنشطة المالية غير المصرفية رقم 5 لسنة 2022</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أبرز ملامحه:</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1. تطبيق القانون: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يطبق على كافة شركات التكنولوجيا المالية التي تقدم خدمات مالية غير مصرفية، مثل التمويل العقاري، التمويل الاستهلاكي، التأجير التمويلي.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2. التراخيص:</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لا يجوز لأي شركة مزاولة نشاط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FinTech </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في هذه الأنشطة إلا بعد الحصول على ترخيص من الهيئة العامة للرقابة المالية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FRA</a:t>
            </a: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31549FD4-FC88-5ED7-685A-FB64883501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956148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2028D1-0506-5F89-0741-B2D46E69E49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9D0AA89-CC51-BC35-C35E-EED53CBED6B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E20C217-6314-D9BB-1180-8FDB66C1D7CE}"/>
              </a:ext>
            </a:extLst>
          </p:cNvPr>
          <p:cNvSpPr txBox="1"/>
          <p:nvPr/>
        </p:nvSpPr>
        <p:spPr>
          <a:xfrm>
            <a:off x="804672" y="859830"/>
            <a:ext cx="973836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AEEF"/>
                </a:solidFill>
                <a:effectLst/>
                <a:uLnTx/>
                <a:uFillTx/>
                <a:latin typeface="Alexandria" pitchFamily="2" charset="-78"/>
                <a:ea typeface="+mn-ea"/>
                <a:cs typeface="Alexandria"/>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AEEF"/>
                </a:solidFill>
                <a:effectLst/>
                <a:uLnTx/>
                <a:uFillTx/>
                <a:latin typeface="Alexandria" pitchFamily="2" charset="-78"/>
                <a:ea typeface="+mn-ea"/>
                <a:cs typeface="Alexandria"/>
              </a:rPr>
              <a:t>دراسة حالة: جمهورية مصر العربية</a:t>
            </a:r>
            <a:endParaRPr kumimoji="0" lang="en-US" sz="2400" b="1" i="0" u="none" strike="noStrike" kern="1200" cap="none" spc="0" normalizeH="0" baseline="0" noProof="0" dirty="0">
              <a:ln>
                <a:noFill/>
              </a:ln>
              <a:solidFill>
                <a:srgbClr val="00AEEF"/>
              </a:solidFill>
              <a:effectLst/>
              <a:uLnTx/>
              <a:uFillTx/>
              <a:latin typeface="Alexandria" pitchFamily="2" charset="-78"/>
              <a:ea typeface="+mn-ea"/>
              <a:cs typeface="Alexandria"/>
            </a:endParaRPr>
          </a:p>
        </p:txBody>
      </p:sp>
      <p:sp>
        <p:nvSpPr>
          <p:cNvPr id="28" name="Rectangle 27">
            <a:extLst>
              <a:ext uri="{FF2B5EF4-FFF2-40B4-BE49-F238E27FC236}">
                <a16:creationId xmlns:a16="http://schemas.microsoft.com/office/drawing/2014/main" id="{2185BF00-CB9D-4B51-9664-AD464A2A115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5381BF0-2A36-657C-C6C4-8168A6F58F0C}"/>
              </a:ext>
            </a:extLst>
          </p:cNvPr>
          <p:cNvSpPr txBox="1"/>
          <p:nvPr/>
        </p:nvSpPr>
        <p:spPr>
          <a:xfrm>
            <a:off x="155448" y="1690827"/>
            <a:ext cx="11788902" cy="4305730"/>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AE" sz="2000" b="1" i="0" u="none" strike="noStrike" kern="1200" cap="none" spc="0" normalizeH="0" baseline="0" noProof="0" dirty="0">
                <a:ln>
                  <a:noFill/>
                </a:ln>
                <a:solidFill>
                  <a:prstClr val="black"/>
                </a:solidFill>
                <a:effectLst/>
                <a:uLnTx/>
                <a:uFillTx/>
                <a:latin typeface="Calibri"/>
                <a:ea typeface="+mn-ea"/>
                <a:cs typeface="Alexandria"/>
              </a:rPr>
              <a:t>القوانين واللوائح المنظمة الرئيسية</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AE" sz="2000" b="1" i="0" u="none" strike="noStrike" kern="1200" cap="none" spc="0" normalizeH="0" baseline="0" noProof="0" dirty="0">
                <a:ln>
                  <a:noFill/>
                </a:ln>
                <a:solidFill>
                  <a:prstClr val="black"/>
                </a:solidFill>
                <a:effectLst/>
                <a:uLnTx/>
                <a:uFillTx/>
                <a:latin typeface="Calibri"/>
                <a:ea typeface="+mn-ea"/>
                <a:cs typeface="Alexandria"/>
              </a:rPr>
              <a:t>أولاً: قانون تنظيم وتنمية استخدام التكنولوجيا المالية في الأنشطة المالية غير المصرفية رقم (5) لسنة 2022</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يُعد قانون تنظيم وتنمية استخدام التكنولوجيا المالية في الأنشطة المالية غير المصرفية رقم (5) لسنة 2022 من أهم التشريعات التي أصدرتها جمهورية مصر العربية لتنظيم قطاع التكنولوجيا المالية  (</a:t>
            </a:r>
            <a:r>
              <a:rPr kumimoji="0" lang="en-US" sz="2000" b="0" i="0" u="none" strike="noStrike" kern="1200" cap="none" spc="0" normalizeH="0" baseline="0" noProof="0" dirty="0">
                <a:ln>
                  <a:noFill/>
                </a:ln>
                <a:solidFill>
                  <a:prstClr val="black"/>
                </a:solidFill>
                <a:effectLst/>
                <a:uLnTx/>
                <a:uFillTx/>
                <a:latin typeface="Calibri"/>
                <a:ea typeface="+mn-ea"/>
                <a:cs typeface="Alexandria"/>
              </a:rPr>
              <a:t>FinTech</a:t>
            </a:r>
            <a:r>
              <a:rPr kumimoji="0" lang="ar-AE" sz="2000" b="0" i="0" u="none" strike="noStrike" kern="1200" cap="none" spc="0" normalizeH="0" baseline="0" noProof="0" dirty="0">
                <a:ln>
                  <a:noFill/>
                </a:ln>
                <a:solidFill>
                  <a:prstClr val="black"/>
                </a:solidFill>
                <a:effectLst/>
                <a:uLnTx/>
                <a:uFillTx/>
                <a:latin typeface="Calibri"/>
                <a:ea typeface="+mn-ea"/>
                <a:cs typeface="Alexandria"/>
              </a:rPr>
              <a:t>)</a:t>
            </a:r>
            <a:r>
              <a:rPr kumimoji="0" lang="en-US" sz="2000" b="0" i="0" u="none" strike="noStrike" kern="1200" cap="none" spc="0" normalizeH="0" baseline="0" noProof="0" dirty="0">
                <a:ln>
                  <a:noFill/>
                </a:ln>
                <a:solidFill>
                  <a:prstClr val="black"/>
                </a:solidFill>
                <a:effectLst/>
                <a:uLnTx/>
                <a:uFillTx/>
                <a:latin typeface="Calibri"/>
                <a:ea typeface="+mn-ea"/>
                <a:cs typeface="Alexandria"/>
              </a:rPr>
              <a:t>، </a:t>
            </a:r>
            <a:r>
              <a:rPr kumimoji="0" lang="ar-AE" sz="2000" b="0" i="0" u="none" strike="noStrike" kern="1200" cap="none" spc="0" normalizeH="0" baseline="0" noProof="0" dirty="0">
                <a:ln>
                  <a:noFill/>
                </a:ln>
                <a:solidFill>
                  <a:prstClr val="black"/>
                </a:solidFill>
                <a:effectLst/>
                <a:uLnTx/>
                <a:uFillTx/>
                <a:latin typeface="Calibri"/>
                <a:ea typeface="+mn-ea"/>
                <a:cs typeface="Alexandria"/>
              </a:rPr>
              <a:t>حيث جاء لمواكبة التطورات المتسارعة في الخدمات المالية الرقمية، وتوفير إطار قانوني متكامل يحقق التوازن بين تشجيع الابتكار وحماية المتعاملين واستقرار الأسواق المالية. كما يهدف القانون إلى دعم التحول الرقمي في القطاع المالي غير المصرفي، وجذب الاستثمارات المحلية والأجنبية، وتعزيز الشمول المالي من خلال توسيع نطاق الخدمات المالية باستخدام الوسائل التكنولوجية الحديثة.</a:t>
            </a:r>
          </a:p>
        </p:txBody>
      </p:sp>
      <p:pic>
        <p:nvPicPr>
          <p:cNvPr id="6" name="Graphic 21">
            <a:extLst>
              <a:ext uri="{FF2B5EF4-FFF2-40B4-BE49-F238E27FC236}">
                <a16:creationId xmlns:a16="http://schemas.microsoft.com/office/drawing/2014/main" id="{E27A81CA-7DFC-9960-29DB-D84051E8AD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400252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7901E6-C31D-4482-2ADE-916A9FACEB6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444B5C5-4BA8-3911-EB85-8AEC8CD3E12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A9B8B7A-B823-64CE-0BC5-522C09AE7116}"/>
              </a:ext>
            </a:extLst>
          </p:cNvPr>
          <p:cNvSpPr txBox="1"/>
          <p:nvPr/>
        </p:nvSpPr>
        <p:spPr>
          <a:xfrm>
            <a:off x="1790952" y="859830"/>
            <a:ext cx="7992047"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AEEF"/>
                </a:solidFill>
                <a:effectLst/>
                <a:uLnTx/>
                <a:uFillTx/>
                <a:latin typeface="Alexandria" pitchFamily="2" charset="-78"/>
                <a:ea typeface="+mn-ea"/>
                <a:cs typeface="Alexandria"/>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AEEF"/>
                </a:solidFill>
                <a:effectLst/>
                <a:uLnTx/>
                <a:uFillTx/>
                <a:latin typeface="Alexandria" pitchFamily="2" charset="-78"/>
                <a:ea typeface="+mn-ea"/>
                <a:cs typeface="Alexandria"/>
              </a:rPr>
              <a:t>دراسة حالة: جمهورية مصر العربية</a:t>
            </a:r>
            <a:endParaRPr kumimoji="0" lang="en-US" sz="2400" b="1" i="0" u="none" strike="noStrike" kern="1200" cap="none" spc="0" normalizeH="0" baseline="0" noProof="0" dirty="0">
              <a:ln>
                <a:noFill/>
              </a:ln>
              <a:solidFill>
                <a:srgbClr val="00AEEF"/>
              </a:solidFill>
              <a:effectLst/>
              <a:uLnTx/>
              <a:uFillTx/>
              <a:latin typeface="Alexandria" pitchFamily="2" charset="-78"/>
              <a:ea typeface="+mn-ea"/>
              <a:cs typeface="Alexandria"/>
            </a:endParaRPr>
          </a:p>
        </p:txBody>
      </p:sp>
      <p:sp>
        <p:nvSpPr>
          <p:cNvPr id="28" name="Rectangle 27">
            <a:extLst>
              <a:ext uri="{FF2B5EF4-FFF2-40B4-BE49-F238E27FC236}">
                <a16:creationId xmlns:a16="http://schemas.microsoft.com/office/drawing/2014/main" id="{399E1BE1-5B06-B330-AA62-CF92B161396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87F2C62-DD13-0ABF-CB50-835E1EB41DA8}"/>
              </a:ext>
            </a:extLst>
          </p:cNvPr>
          <p:cNvSpPr txBox="1"/>
          <p:nvPr/>
        </p:nvSpPr>
        <p:spPr>
          <a:xfrm>
            <a:off x="137160" y="1813937"/>
            <a:ext cx="11807190" cy="440120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2000" b="1" i="0" u="none" strike="noStrike" kern="1200" cap="none" spc="0" normalizeH="0" baseline="0" noProof="0" dirty="0">
                <a:ln>
                  <a:noFill/>
                </a:ln>
                <a:solidFill>
                  <a:prstClr val="black"/>
                </a:solidFill>
                <a:effectLst/>
                <a:uLnTx/>
                <a:uFillTx/>
                <a:latin typeface="Calibri"/>
                <a:ea typeface="+mn-ea"/>
                <a:cs typeface="Alexandria"/>
              </a:rPr>
              <a:t>أبرز ملامح القانون</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2000" b="1" i="0" u="none" strike="noStrike" kern="1200" cap="none" spc="0" normalizeH="0" baseline="0" noProof="0" dirty="0">
                <a:ln>
                  <a:noFill/>
                </a:ln>
                <a:solidFill>
                  <a:prstClr val="black"/>
                </a:solidFill>
                <a:effectLst/>
                <a:uLnTx/>
                <a:uFillTx/>
                <a:latin typeface="Calibri"/>
                <a:ea typeface="+mn-ea"/>
                <a:cs typeface="Alexandria"/>
              </a:rPr>
              <a:t>1. نطاق تطبيق القانون</a:t>
            </a:r>
            <a:endParaRPr kumimoji="0" lang="ar-AE" sz="2000" b="0" i="0" u="none" strike="noStrike" kern="1200" cap="none" spc="0" normalizeH="0" baseline="0" noProof="0" dirty="0">
              <a:ln>
                <a:noFill/>
              </a:ln>
              <a:solidFill>
                <a:prstClr val="black"/>
              </a:solidFill>
              <a:effectLst/>
              <a:uLnTx/>
              <a:uFillTx/>
              <a:latin typeface="Calibri"/>
              <a:ea typeface="+mn-ea"/>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ينطبق القانون على جميع الشركات والمؤسسات التي تستخدم التكنولوجيا المالية في تقديم الأنشطة المالية غير المصرفية الخاضعة لإشراف الهيئة العامة للرقابة المالية </a:t>
            </a:r>
            <a:r>
              <a:rPr kumimoji="0" lang="en-US" sz="2000" b="0" i="0" u="none" strike="noStrike" kern="1200" cap="none" spc="0" normalizeH="0" baseline="0" noProof="0" dirty="0">
                <a:ln>
                  <a:noFill/>
                </a:ln>
                <a:solidFill>
                  <a:prstClr val="black"/>
                </a:solidFill>
                <a:effectLst/>
                <a:uLnTx/>
                <a:uFillTx/>
                <a:latin typeface="Calibri"/>
                <a:ea typeface="+mn-ea"/>
                <a:cs typeface="Alexandria"/>
              </a:rPr>
              <a:t>FRA، </a:t>
            </a:r>
            <a:r>
              <a:rPr kumimoji="0" lang="ar-AE" sz="2000" b="0" i="0" u="none" strike="noStrike" kern="1200" cap="none" spc="0" normalizeH="0" baseline="0" noProof="0" dirty="0">
                <a:ln>
                  <a:noFill/>
                </a:ln>
                <a:solidFill>
                  <a:prstClr val="black"/>
                </a:solidFill>
                <a:effectLst/>
                <a:uLnTx/>
                <a:uFillTx/>
                <a:latin typeface="Calibri"/>
                <a:ea typeface="+mn-ea"/>
                <a:cs typeface="Alexandria"/>
              </a:rPr>
              <a:t>سواء كانت شركات ناشئة أو مؤسسات مالية قائمة تطور خدماتها باستخدام التقنيات الرقمية.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ويشمل القانون العديد من الأنشطة المالية غير المصرفية، من أهمها:</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التمويل الاستهلاكي.</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التمويل العقاري.</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التأجير التمويلي.</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التخصيم.</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التمويل متناهي الصغر.</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التأمين باستخدام الوسائل الرقمية.</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الأنشطة المالية الأخرى التي تقرر الهيئة إخضاعها لأحكام القانون.</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ويهدف هذا التوسع في نطاق التطبيق إلى ضمان خضوع جميع الخدمات المالية الرقمية لإطار رقابي موحد يحقق العدالة بين الشركات ويحافظ على استقرار السوق.</a:t>
            </a:r>
          </a:p>
        </p:txBody>
      </p:sp>
      <p:pic>
        <p:nvPicPr>
          <p:cNvPr id="6" name="Graphic 21">
            <a:extLst>
              <a:ext uri="{FF2B5EF4-FFF2-40B4-BE49-F238E27FC236}">
                <a16:creationId xmlns:a16="http://schemas.microsoft.com/office/drawing/2014/main" id="{C90D94CD-EE7A-DEF8-C05F-5F00BD36226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401594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B15F7E-5028-5BC5-0319-72F66624E50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B6C522F-0CD5-5591-3541-667EE10ED58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643B5E3-3D92-21D4-6947-1BBA3FA1DA5C}"/>
              </a:ext>
            </a:extLst>
          </p:cNvPr>
          <p:cNvSpPr txBox="1"/>
          <p:nvPr/>
        </p:nvSpPr>
        <p:spPr>
          <a:xfrm>
            <a:off x="1709928" y="306707"/>
            <a:ext cx="8073071"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AEEF"/>
                </a:solidFill>
                <a:effectLst/>
                <a:uLnTx/>
                <a:uFillTx/>
                <a:latin typeface="Alexandria" pitchFamily="2" charset="-78"/>
                <a:ea typeface="+mn-ea"/>
                <a:cs typeface="Alexandria"/>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AEEF"/>
                </a:solidFill>
                <a:effectLst/>
                <a:uLnTx/>
                <a:uFillTx/>
                <a:latin typeface="Alexandria" pitchFamily="2" charset="-78"/>
                <a:ea typeface="+mn-ea"/>
                <a:cs typeface="Alexandria"/>
              </a:rPr>
              <a:t>دراسة حالة: جمهورية مصر العربية</a:t>
            </a:r>
            <a:endParaRPr kumimoji="0" lang="en-US" sz="2400" b="1" i="0" u="none" strike="noStrike" kern="1200" cap="none" spc="0" normalizeH="0" baseline="0" noProof="0" dirty="0">
              <a:ln>
                <a:noFill/>
              </a:ln>
              <a:solidFill>
                <a:srgbClr val="00AEEF"/>
              </a:solidFill>
              <a:effectLst/>
              <a:uLnTx/>
              <a:uFillTx/>
              <a:latin typeface="Alexandria" pitchFamily="2" charset="-78"/>
              <a:ea typeface="+mn-ea"/>
              <a:cs typeface="Alexandria"/>
            </a:endParaRPr>
          </a:p>
        </p:txBody>
      </p:sp>
      <p:sp>
        <p:nvSpPr>
          <p:cNvPr id="31" name="TextBox 30">
            <a:extLst>
              <a:ext uri="{FF2B5EF4-FFF2-40B4-BE49-F238E27FC236}">
                <a16:creationId xmlns:a16="http://schemas.microsoft.com/office/drawing/2014/main" id="{87ACE93F-C8AE-54E5-DA89-491DCDBC80C9}"/>
              </a:ext>
            </a:extLst>
          </p:cNvPr>
          <p:cNvSpPr txBox="1"/>
          <p:nvPr/>
        </p:nvSpPr>
        <p:spPr>
          <a:xfrm>
            <a:off x="0" y="1490472"/>
            <a:ext cx="12088140" cy="440120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2000" b="1" i="0" u="none" strike="noStrike" kern="1200" cap="none" spc="0" normalizeH="0" baseline="0" noProof="0" dirty="0">
                <a:ln>
                  <a:noFill/>
                </a:ln>
                <a:solidFill>
                  <a:prstClr val="black"/>
                </a:solidFill>
                <a:effectLst/>
                <a:uLnTx/>
                <a:uFillTx/>
                <a:latin typeface="Calibri"/>
                <a:ea typeface="+mn-ea"/>
                <a:cs typeface="Alexandria"/>
              </a:rPr>
              <a:t>2. التراخيص</a:t>
            </a:r>
            <a:endParaRPr kumimoji="0" lang="ar-AE" sz="2000" b="0" i="0" u="none" strike="noStrike" kern="1200" cap="none" spc="0" normalizeH="0" baseline="0" noProof="0" dirty="0">
              <a:ln>
                <a:noFill/>
              </a:ln>
              <a:solidFill>
                <a:prstClr val="black"/>
              </a:solidFill>
              <a:effectLst/>
              <a:uLnTx/>
              <a:uFillTx/>
              <a:latin typeface="Calibri"/>
              <a:ea typeface="+mn-ea"/>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ألزم القانون جميع الشركات الراغبة في ممارسة أي نشاط من أنشطة التكنولوجيا المالية في القطاع المالي غير المصرفي بالحصول على ترخيص مسبق من الهيئة العامة للرقابة المالية </a:t>
            </a:r>
            <a:r>
              <a:rPr kumimoji="0" lang="en-US" sz="2000" b="0" i="0" u="none" strike="noStrike" kern="1200" cap="none" spc="0" normalizeH="0" baseline="0" noProof="0" dirty="0">
                <a:ln>
                  <a:noFill/>
                </a:ln>
                <a:solidFill>
                  <a:prstClr val="black"/>
                </a:solidFill>
                <a:effectLst/>
                <a:uLnTx/>
                <a:uFillTx/>
                <a:latin typeface="Calibri"/>
                <a:ea typeface="+mn-ea"/>
                <a:cs typeface="Alexandria"/>
              </a:rPr>
              <a:t>FRA، </a:t>
            </a:r>
            <a:r>
              <a:rPr kumimoji="0" lang="ar-AE" sz="2000" b="0" i="0" u="none" strike="noStrike" kern="1200" cap="none" spc="0" normalizeH="0" baseline="0" noProof="0" dirty="0">
                <a:ln>
                  <a:noFill/>
                </a:ln>
                <a:solidFill>
                  <a:prstClr val="black"/>
                </a:solidFill>
                <a:effectLst/>
                <a:uLnTx/>
                <a:uFillTx/>
                <a:latin typeface="Calibri"/>
                <a:ea typeface="+mn-ea"/>
                <a:cs typeface="Alexandria"/>
              </a:rPr>
              <a:t>ولا يجوز لأي شركة مزاولة النشاط قبل استيفاء جميع الشروط والمتطلبات القانونية.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ويشترط للحصول على الترخيص استيفاء مجموعة من المتطلبات، من أبرزها:</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توافر الحد الأدنى من رأس المال وفقًا لما تحدده الهيئة.</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امتلاك البنية التقنية اللازمة لتقديم الخدمات بصورة آمنة وفعالة.</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تطبيق أنظمة قوية لإدارة المخاطر والحوكمة والرقابة الداخلية.</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الالتزام بمعايير أمن المعلومات وحماية البيانات الشخصية.</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الالتزام بقواعد مكافحة غسل الأموال وتمويل الإرهاب.</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توافر الكوادر الفنية والإدارية المؤهلة لإدارة النشاط.</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وتمتلك الهيئة العامة للرقابة المالية صلاحية متابعة الشركات المرخص لها بصورة مستمرة، وإجراء عمليات التفتيش والرقابة، واتخاذ الإجراءات القانونية عند مخالفة الشركات لأحكام القانون أو اللوائح التنفيذية.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ويُسهم نظام الترخيص في ضمان دخول الشركات الجادة والمؤهلة إلى السوق، مما يعزز ثقة المستثمرين والمتعاملين، ويرفع مستوى جودة الخدمات المالية الرقمية، ويحد من الممارسات غير النظامية التي قد تؤثر في استقرار القطاع المالي غير المصرفي.</a:t>
            </a:r>
          </a:p>
        </p:txBody>
      </p:sp>
      <p:pic>
        <p:nvPicPr>
          <p:cNvPr id="6" name="Graphic 21">
            <a:extLst>
              <a:ext uri="{FF2B5EF4-FFF2-40B4-BE49-F238E27FC236}">
                <a16:creationId xmlns:a16="http://schemas.microsoft.com/office/drawing/2014/main" id="{2517B51D-EDAF-1F1D-2408-11A46721739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347300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19B91D-3470-42F9-2B76-E7DE5DD3D42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5B7A7C2-1F59-EB2B-A0CF-309C3B7A9B6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A1653E7-EF60-F4E9-66A1-799F1B6ADD2D}"/>
              </a:ext>
            </a:extLst>
          </p:cNvPr>
          <p:cNvSpPr txBox="1"/>
          <p:nvPr/>
        </p:nvSpPr>
        <p:spPr>
          <a:xfrm>
            <a:off x="1988820" y="725864"/>
            <a:ext cx="749454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دراسة حالة: جمهورية مصر العربية</a:t>
            </a:r>
          </a:p>
        </p:txBody>
      </p:sp>
      <p:sp>
        <p:nvSpPr>
          <p:cNvPr id="28" name="Rectangle 27">
            <a:extLst>
              <a:ext uri="{FF2B5EF4-FFF2-40B4-BE49-F238E27FC236}">
                <a16:creationId xmlns:a16="http://schemas.microsoft.com/office/drawing/2014/main" id="{57283512-6591-9A2B-44F2-DCB9123343F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AD8E536E-B55E-C072-2882-977BB861516C}"/>
              </a:ext>
            </a:extLst>
          </p:cNvPr>
          <p:cNvSpPr txBox="1"/>
          <p:nvPr/>
        </p:nvSpPr>
        <p:spPr>
          <a:xfrm>
            <a:off x="258416" y="1550504"/>
            <a:ext cx="11698358" cy="511364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ومن المتطلبات لتنظيم التكنولوجيا المالية في مصر وفقا للقانون  ما يلي :</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000" b="1" dirty="0">
                <a:solidFill>
                  <a:prstClr val="black"/>
                </a:solidFill>
                <a:latin typeface="Alexandria regular" pitchFamily="2" charset="-78"/>
                <a:cs typeface="Alexandria"/>
              </a:rPr>
              <a:t>3. </a:t>
            </a: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إجراءات الحصول على الترخيص:</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تقديم طلب لهيئة الرقابة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استيفاء متطلبات رأس المال.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تقديم خطة عمل واضحة.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إثبات كفاءة نظم الحوكمة وإدارة المخاطر.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4. حماية المتعاملين: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إلزام الشركات بحماية بيانات العملاء (تطبيق قانون حماية البيانات الشخصية رقم 151 لسنة 2020).</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الإفصاح الواضح عن شروط التمويل، الرسوم، والمخاطر.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5. البيئة التجريبية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Regulatory Sandbox)</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a:t>
            </a:r>
            <a:endPar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منح فرصة لتجربة نماذج أعمال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FinTech </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المبتكرة تحت إشراف </a:t>
            </a:r>
            <a:r>
              <a:rPr kumimoji="0" lang="ar-AE" sz="2000" b="0" i="0" u="none" strike="noStrike" kern="1200" cap="none" spc="0" normalizeH="0" baseline="0" noProof="0" dirty="0">
                <a:ln>
                  <a:noFill/>
                </a:ln>
                <a:solidFill>
                  <a:prstClr val="black"/>
                </a:solidFill>
                <a:effectLst/>
                <a:uLnTx/>
                <a:uFillTx/>
                <a:latin typeface="Alexandria regular" pitchFamily="2" charset="-78"/>
                <a:cs typeface="Alexandria"/>
              </a:rPr>
              <a:t>الهيئة العامة للرقابة المالية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FRA</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قبل منح التراخيص الدائمة.</a:t>
            </a:r>
          </a:p>
        </p:txBody>
      </p:sp>
      <p:pic>
        <p:nvPicPr>
          <p:cNvPr id="6" name="Graphic 21">
            <a:extLst>
              <a:ext uri="{FF2B5EF4-FFF2-40B4-BE49-F238E27FC236}">
                <a16:creationId xmlns:a16="http://schemas.microsoft.com/office/drawing/2014/main" id="{992C3DF0-6390-4986-F566-6A856FC20E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341238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874B2A-BFDE-F137-CE13-95E61E620AE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E0BBE28-3305-82C2-8B28-29E08546904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84C6527-0227-8BF7-A80D-B9E6D98C1427}"/>
              </a:ext>
            </a:extLst>
          </p:cNvPr>
          <p:cNvSpPr txBox="1"/>
          <p:nvPr/>
        </p:nvSpPr>
        <p:spPr>
          <a:xfrm>
            <a:off x="2148840" y="725864"/>
            <a:ext cx="733452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دراسة حالة: جمهورية مصر العربية</a:t>
            </a:r>
          </a:p>
        </p:txBody>
      </p:sp>
      <p:sp>
        <p:nvSpPr>
          <p:cNvPr id="28" name="Rectangle 27">
            <a:extLst>
              <a:ext uri="{FF2B5EF4-FFF2-40B4-BE49-F238E27FC236}">
                <a16:creationId xmlns:a16="http://schemas.microsoft.com/office/drawing/2014/main" id="{C601DA01-FDC0-4A70-C2A7-44E59776F2D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83394BB-BDC3-E44D-5082-6B9DFD20BD59}"/>
              </a:ext>
            </a:extLst>
          </p:cNvPr>
          <p:cNvSpPr txBox="1"/>
          <p:nvPr/>
        </p:nvSpPr>
        <p:spPr>
          <a:xfrm>
            <a:off x="297180" y="1691636"/>
            <a:ext cx="11790959" cy="465197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a:rPr>
              <a:t>ب. قانون حماية البيانات الشخصية رقم 151 لسنة 2020: </a:t>
            </a:r>
            <a:r>
              <a:rPr kumimoji="0" lang="ar-EG" sz="2000" i="0" u="none" strike="noStrike" kern="1200" cap="none" spc="0" normalizeH="0" baseline="0" noProof="0" dirty="0">
                <a:ln>
                  <a:noFill/>
                </a:ln>
                <a:solidFill>
                  <a:prstClr val="black"/>
                </a:solidFill>
                <a:effectLst/>
                <a:uLnTx/>
                <a:uFillTx/>
                <a:latin typeface="Alexandria regular" pitchFamily="2" charset="-78"/>
                <a:ea typeface="+mn-ea"/>
                <a:cs typeface="Alexandria"/>
              </a:rPr>
              <a:t>يُعد الإطار القانوني الشامل في مصر لحماية البيانات الشخصية، ويهدف إلى تنظيم كيفية جمع ومعالجة واستخدام البيانات الخاصة بالأفراد ومن اهم متطلباته :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يلزم شركات التكنولوجيا المالية بحماية بيانات العملاء وتطبيق المعايير الدولية.</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يتوجب على الجهات التي تحتفظ ببيانات شخصية اتخاذ التدابير الفنية والتنظيمية الكفيلة بتأمينها من الاختراق أو التسريب.</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لا يجوز جمع أو معالجة البيانات الشخصية إلا بناءً على موافقة صريحة من صاحب البيانات أو وفقًا لما ينص عليه القانون.</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يتضمن عقوبات مالية وجنائية في حال مخالفة أحكامه، خاصة في حالات تسريب أو استخدام البيانات دون إذن.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a:rPr>
              <a:t>ج. قانون تنظيم الدفع غير النقدي رقم 18 لسنة 2019: </a:t>
            </a:r>
            <a:r>
              <a:rPr kumimoji="0" lang="ar-EG" sz="2000" i="0" u="none" strike="noStrike" kern="1200" cap="none" spc="0" normalizeH="0" baseline="0" noProof="0" dirty="0">
                <a:ln>
                  <a:noFill/>
                </a:ln>
                <a:solidFill>
                  <a:prstClr val="black"/>
                </a:solidFill>
                <a:effectLst/>
                <a:uLnTx/>
                <a:uFillTx/>
                <a:latin typeface="Alexandria regular" pitchFamily="2" charset="-78"/>
                <a:ea typeface="+mn-ea"/>
                <a:cs typeface="Alexandria"/>
              </a:rPr>
              <a:t>يُعد من أبرز القوانين التي تدعم التحول الرقمي والشمول المالي.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يلزم الشركات والجهات الحكومية باستخدام وسائل الدفع الإلكتروني في المعاملات المالية.</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وسائل الدفع غير النقدي المشمولة بالقانون:البطاقات البنكية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Debit, Credit, Prepaid)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المحافظ الإلكترونية على الهواتف المحمولة - التحويلات البنكية.نقاط البيع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POS)</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 تطبيقات الدفع الإلكتروني - أى وسائل أخرى يقرها البنك المركزي.</a:t>
            </a:r>
          </a:p>
        </p:txBody>
      </p:sp>
      <p:pic>
        <p:nvPicPr>
          <p:cNvPr id="6" name="Graphic 21">
            <a:extLst>
              <a:ext uri="{FF2B5EF4-FFF2-40B4-BE49-F238E27FC236}">
                <a16:creationId xmlns:a16="http://schemas.microsoft.com/office/drawing/2014/main" id="{B7F650A8-4310-8293-0258-7512023489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54066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5F9976-BAF7-6C05-9A17-D201040129F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A4E5D39-CBC7-8C67-E1B6-AFA4E05E297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B9A588B-7143-C9B0-1BE1-1CA3B9E4FAA6}"/>
              </a:ext>
            </a:extLst>
          </p:cNvPr>
          <p:cNvSpPr txBox="1"/>
          <p:nvPr/>
        </p:nvSpPr>
        <p:spPr>
          <a:xfrm>
            <a:off x="437322" y="725864"/>
            <a:ext cx="991925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دراسة حالة: جمهورية مصر العربية</a:t>
            </a:r>
          </a:p>
        </p:txBody>
      </p:sp>
      <p:sp>
        <p:nvSpPr>
          <p:cNvPr id="28" name="Rectangle 27">
            <a:extLst>
              <a:ext uri="{FF2B5EF4-FFF2-40B4-BE49-F238E27FC236}">
                <a16:creationId xmlns:a16="http://schemas.microsoft.com/office/drawing/2014/main" id="{B5C78979-7493-6385-408E-74DE0079F7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7438DBE-D162-7535-C7A9-733CF8C5DA02}"/>
              </a:ext>
            </a:extLst>
          </p:cNvPr>
          <p:cNvSpPr txBox="1"/>
          <p:nvPr/>
        </p:nvSpPr>
        <p:spPr>
          <a:xfrm>
            <a:off x="857839" y="1799303"/>
            <a:ext cx="10718276" cy="3939540"/>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مبادرات جمهورية مصر العربية في دعم  </a:t>
            </a:r>
            <a:r>
              <a:rPr kumimoji="0" lang="en-US" sz="2000" b="1" i="0" u="none" strike="noStrike" kern="1200" cap="none" spc="0" normalizeH="0" baseline="0" noProof="0" dirty="0">
                <a:ln>
                  <a:noFill/>
                </a:ln>
                <a:solidFill>
                  <a:prstClr val="black"/>
                </a:solidFill>
                <a:effectLst/>
                <a:uLnTx/>
                <a:uFillTx/>
                <a:latin typeface="Alexandria regular" pitchFamily="2" charset="-78"/>
                <a:cs typeface="Alexandria"/>
              </a:rPr>
              <a:t>FinTech</a:t>
            </a: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a:t>
            </a:r>
            <a:endParaRPr kumimoji="0" lang="en-US" sz="2000" b="1"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1- </a:t>
            </a:r>
            <a:r>
              <a:rPr kumimoji="0" lang="en-US" sz="2000" b="1" i="0" u="none" strike="noStrike" kern="1200" cap="none" spc="0" normalizeH="0" baseline="0" noProof="0" dirty="0">
                <a:ln>
                  <a:noFill/>
                </a:ln>
                <a:solidFill>
                  <a:prstClr val="black"/>
                </a:solidFill>
                <a:effectLst/>
                <a:uLnTx/>
                <a:uFillTx/>
                <a:latin typeface="Alexandria regular" pitchFamily="2" charset="-78"/>
                <a:cs typeface="Alexandria"/>
              </a:rPr>
              <a:t> </a:t>
            </a: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مبادرة "فنتك مصر" </a:t>
            </a:r>
            <a:r>
              <a:rPr kumimoji="0" lang="en-US" sz="2000" b="1" i="0" u="none" strike="noStrike" kern="1200" cap="none" spc="0" normalizeH="0" baseline="0" noProof="0" dirty="0">
                <a:ln>
                  <a:noFill/>
                </a:ln>
                <a:solidFill>
                  <a:prstClr val="black"/>
                </a:solidFill>
                <a:effectLst/>
                <a:uLnTx/>
                <a:uFillTx/>
                <a:latin typeface="Alexandria regular" pitchFamily="2" charset="-78"/>
                <a:cs typeface="Alexandria"/>
              </a:rPr>
              <a:t>FinTech Egypt) </a:t>
            </a: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 البنك المركزي المصري.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إنشاء مختبر تنظيمي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Regulatory Sandbox) </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لتجربة الحلول الجديدة.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إطلاق برامج دعم الشركات الناشئة.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تنظيم مسابقات مثل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FinTech Hackathons</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2- </a:t>
            </a:r>
            <a:r>
              <a:rPr kumimoji="0" lang="en-US" sz="2000" b="1" i="0" u="none" strike="noStrike" kern="1200" cap="none" spc="0" normalizeH="0" baseline="0" noProof="0" dirty="0">
                <a:ln>
                  <a:noFill/>
                </a:ln>
                <a:solidFill>
                  <a:prstClr val="black"/>
                </a:solidFill>
                <a:effectLst/>
                <a:uLnTx/>
                <a:uFillTx/>
                <a:latin typeface="Alexandria regular" pitchFamily="2" charset="-78"/>
                <a:cs typeface="Alexandria"/>
              </a:rPr>
              <a:t> </a:t>
            </a: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الشمول المالي: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خطة قومية لتحفيز استخدام الخدمات المالية الرقمية خاصة في المناطق الريفية.</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D0742FA7-F358-8524-836B-83570B83FD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631990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5FEBEE-D237-353D-DA71-A8AC9DEB27F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609039D-E20E-FC80-A97E-372D736655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108EA7A-C465-4AF3-E007-E0FDB652A0B4}"/>
              </a:ext>
            </a:extLst>
          </p:cNvPr>
          <p:cNvSpPr txBox="1"/>
          <p:nvPr/>
        </p:nvSpPr>
        <p:spPr>
          <a:xfrm>
            <a:off x="697230" y="725864"/>
            <a:ext cx="1055386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التنظيم القانوني للتكنولوجيا المالية في بعض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دراسة حالة: جمهورية مصر العربية</a:t>
            </a:r>
          </a:p>
        </p:txBody>
      </p:sp>
      <p:sp>
        <p:nvSpPr>
          <p:cNvPr id="28" name="Rectangle 27">
            <a:extLst>
              <a:ext uri="{FF2B5EF4-FFF2-40B4-BE49-F238E27FC236}">
                <a16:creationId xmlns:a16="http://schemas.microsoft.com/office/drawing/2014/main" id="{76238595-94A1-E8E7-3BC4-102E4BABD33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A4C05B7-96D4-6DE5-E21B-992092271FA9}"/>
              </a:ext>
            </a:extLst>
          </p:cNvPr>
          <p:cNvSpPr txBox="1"/>
          <p:nvPr/>
        </p:nvSpPr>
        <p:spPr>
          <a:xfrm>
            <a:off x="697230" y="1896001"/>
            <a:ext cx="10878885" cy="511364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أمثلة عملية من السوق المصري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مثال 1: شركة "فاليو" (</a:t>
            </a:r>
            <a:r>
              <a:rPr kumimoji="0" lang="en-US" sz="2000" b="1" i="0" u="none" strike="noStrike" kern="1200" cap="none" spc="0" normalizeH="0" baseline="0" noProof="0" dirty="0" err="1">
                <a:ln>
                  <a:noFill/>
                </a:ln>
                <a:solidFill>
                  <a:prstClr val="black"/>
                </a:solidFill>
                <a:effectLst/>
                <a:uLnTx/>
                <a:uFillTx/>
                <a:latin typeface="Alexandria regular" pitchFamily="2" charset="-78"/>
                <a:cs typeface="Alexandria"/>
              </a:rPr>
              <a:t>ValU</a:t>
            </a:r>
            <a:r>
              <a:rPr kumimoji="0" lang="en-US" sz="2000" b="1" i="0" u="none" strike="noStrike" kern="1200" cap="none" spc="0" normalizeH="0" baseline="0" noProof="0" dirty="0">
                <a:ln>
                  <a:noFill/>
                </a:ln>
                <a:solidFill>
                  <a:prstClr val="black"/>
                </a:solidFill>
                <a:effectLst/>
                <a:uLnTx/>
                <a:uFillTx/>
                <a:latin typeface="Alexandria regular" pitchFamily="2" charset="-78"/>
                <a:cs typeface="Alexandria"/>
              </a:rPr>
              <a:t>) </a:t>
            </a: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  للتمويل الاستهلاكي)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مرخصة من  الهيئة العامة للرقابة المالية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FRA.</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تقدم حلول "اشتر الآن وادفع لاحقًا" عبر تطبيق إلكتروني.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أول شركة تستخدم الذكاء الاصطناعي لتقييم الجدارة الائتمانية للمستهلكين في مصر</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مثال 2: شركة "فوري" (</a:t>
            </a:r>
            <a:r>
              <a:rPr kumimoji="0" lang="en-US" sz="2000" b="1" i="0" u="none" strike="noStrike" kern="1200" cap="none" spc="0" normalizeH="0" baseline="0" noProof="0" dirty="0" err="1">
                <a:ln>
                  <a:noFill/>
                </a:ln>
                <a:solidFill>
                  <a:prstClr val="black"/>
                </a:solidFill>
                <a:effectLst/>
                <a:uLnTx/>
                <a:uFillTx/>
                <a:latin typeface="Alexandria regular" pitchFamily="2" charset="-78"/>
                <a:cs typeface="Alexandria"/>
              </a:rPr>
              <a:t>Fawry</a:t>
            </a:r>
            <a:r>
              <a:rPr kumimoji="0" lang="en-US" sz="2000" b="1" i="0" u="none" strike="noStrike" kern="1200" cap="none" spc="0" normalizeH="0" baseline="0" noProof="0" dirty="0">
                <a:ln>
                  <a:noFill/>
                </a:ln>
                <a:solidFill>
                  <a:prstClr val="black"/>
                </a:solidFill>
                <a:effectLst/>
                <a:uLnTx/>
                <a:uFillTx/>
                <a:latin typeface="Alexandria regular" pitchFamily="2" charset="-78"/>
                <a:cs typeface="Alexandria"/>
              </a:rPr>
              <a:t>) </a:t>
            </a: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 لخدمات الدفع الإلكتروني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من أوائل شركات الدفع الإلكتروني في مصر.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تقدم خدمات المحافظ الرقمية، شحن الرصيد، دفع الفواتير.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مسجلة وخاضعة لإشراف البنك المركزي المصري.</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FC07914D-A64F-E875-6700-C0B6FE3DB0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756736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38BB10-ADF7-49CF-6080-23E681762B8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96FBDE0-3E99-7E3E-E8A0-123837F4FAA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8D307DD-3F4C-DFE8-12E1-916366466389}"/>
              </a:ext>
            </a:extLst>
          </p:cNvPr>
          <p:cNvSpPr txBox="1"/>
          <p:nvPr/>
        </p:nvSpPr>
        <p:spPr>
          <a:xfrm>
            <a:off x="646043" y="725864"/>
            <a:ext cx="9790044"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srgbClr val="00AEEF"/>
                </a:solidFill>
                <a:latin typeface="Alexandria" pitchFamily="2" charset="-78"/>
                <a:cs typeface="Alexandria"/>
              </a:rPr>
              <a:t>دراسة حالة : المملكة الاردنية الهاشمية </a:t>
            </a:r>
            <a:endParaRPr kumimoji="0" lang="ar-EG" sz="2800" b="1" i="0" u="none" strike="noStrike" kern="1200" cap="none" spc="0" normalizeH="0" baseline="0" noProof="0" dirty="0">
              <a:ln>
                <a:noFill/>
              </a:ln>
              <a:solidFill>
                <a:srgbClr val="00AEEF"/>
              </a:solidFill>
              <a:effectLst/>
              <a:uLnTx/>
              <a:uFillTx/>
              <a:latin typeface="Alexandria" pitchFamily="2" charset="-78"/>
              <a:cs typeface="Alexandria"/>
            </a:endParaRPr>
          </a:p>
        </p:txBody>
      </p:sp>
      <p:sp>
        <p:nvSpPr>
          <p:cNvPr id="28" name="Rectangle 27">
            <a:extLst>
              <a:ext uri="{FF2B5EF4-FFF2-40B4-BE49-F238E27FC236}">
                <a16:creationId xmlns:a16="http://schemas.microsoft.com/office/drawing/2014/main" id="{0BC8D2FE-43EF-DC2E-AAAB-FAB7F78508C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08F2EBC-24F0-0853-B6C7-31246E96DC44}"/>
              </a:ext>
            </a:extLst>
          </p:cNvPr>
          <p:cNvSpPr txBox="1"/>
          <p:nvPr/>
        </p:nvSpPr>
        <p:spPr>
          <a:xfrm>
            <a:off x="386499" y="1799303"/>
            <a:ext cx="11292896" cy="4305730"/>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الجهات الرقابية والتنظيمية:</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البنك المركزي الأردني : </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مسؤول رئيسي عن تنظيم خدمات الدفع الإلكتروني، المحافظ الرقمية، البيئة الرقابية التجريبية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Sandbox)</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a:t>
            </a:r>
            <a:endPar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هيئة الأوراق المالية </a:t>
            </a:r>
            <a:r>
              <a:rPr kumimoji="0" lang="en-US" sz="2000" b="1" i="0" u="none" strike="noStrike" kern="1200" cap="none" spc="0" normalizeH="0" baseline="0" noProof="0" dirty="0">
                <a:ln>
                  <a:noFill/>
                </a:ln>
                <a:solidFill>
                  <a:prstClr val="black"/>
                </a:solidFill>
                <a:effectLst/>
                <a:uLnTx/>
                <a:uFillTx/>
                <a:latin typeface="Alexandria regular" pitchFamily="2" charset="-78"/>
                <a:cs typeface="Alexandria"/>
              </a:rPr>
              <a:t>JSC) </a:t>
            </a: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 : </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تنظم التمويل الجماعي الاستثماري.</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وزارة الصناعة والتجارة : </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مسؤولة عن تسجيل وترخيص الشركات العاملة في الأنشطة غير المصرفية.</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الشركة الأردنية لضمان القروض : </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تقدم تسهيلات وضمانات لتمويل الشركات الناشئة.</a:t>
            </a: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9CFE0182-EADF-8331-4928-4DD37AA409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615357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D3E24B-E7AA-22F1-0F25-05FA65B8758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2FBE1F7-5063-560B-77EF-689CB0F49C8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8469495-1885-AB37-1474-566EB6792139}"/>
              </a:ext>
            </a:extLst>
          </p:cNvPr>
          <p:cNvSpPr txBox="1"/>
          <p:nvPr/>
        </p:nvSpPr>
        <p:spPr>
          <a:xfrm>
            <a:off x="387626" y="725864"/>
            <a:ext cx="10197548"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دراسة حالة : المملكة الاردنية الهاشمية </a:t>
            </a:r>
          </a:p>
        </p:txBody>
      </p:sp>
      <p:sp>
        <p:nvSpPr>
          <p:cNvPr id="28" name="Rectangle 27">
            <a:extLst>
              <a:ext uri="{FF2B5EF4-FFF2-40B4-BE49-F238E27FC236}">
                <a16:creationId xmlns:a16="http://schemas.microsoft.com/office/drawing/2014/main" id="{E15B5217-918C-0ED6-CB5D-47A5520AF6C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940E453-AA2D-8F61-DBC9-0B7D0F08D522}"/>
              </a:ext>
            </a:extLst>
          </p:cNvPr>
          <p:cNvSpPr txBox="1"/>
          <p:nvPr/>
        </p:nvSpPr>
        <p:spPr>
          <a:xfrm>
            <a:off x="82296" y="1799303"/>
            <a:ext cx="12005844" cy="511364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أطلق البنك المركزي الأردني عدة مبادرات بارزة تهدف إلى تنظيم شركات التكنولوجيا المالية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FinTech) </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غير المصرفية، في إطار تعزيز الابتكار وتحقيق الشمول المالي ضمن بيئة آمنة ومنضبطة. من تلك المبادرات:.</a:t>
            </a:r>
          </a:p>
          <a:p>
            <a:pPr marL="457200" marR="0" lvl="0" indent="-457200" algn="r" defTabSz="914400" rtl="1" eaLnBrk="1" fontAlgn="auto" latinLnBrk="0" hangingPunct="1">
              <a:lnSpc>
                <a:spcPct val="150000"/>
              </a:lnSpc>
              <a:spcBef>
                <a:spcPts val="0"/>
              </a:spcBef>
              <a:spcAft>
                <a:spcPts val="0"/>
              </a:spcAft>
              <a:buClrTx/>
              <a:buSzTx/>
              <a:buFontTx/>
              <a:buAutoNum type="arabicPeriod"/>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البيئة التنظيمية التجريبية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Regulatory Sandbox) – 2018</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 أطلقها البنك المركزي لتمكين شركات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FinTech </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من اختبار حلولها الجديدة في بيئة آمنة وتحت إشراف مباشر.تتيح للشركات الناشئة تقديم خدمات مثل: الدفع الرقمي، الإقراض الرقمي، تقنية البلوك تشين، وتحليل البيانات. تستهدف الابتكارات التي لا تخضع بعد للتشريعات التقليدية.</a:t>
            </a:r>
          </a:p>
          <a:p>
            <a:pPr marL="457200" marR="0" lvl="0" indent="-457200" algn="r" defTabSz="914400" rtl="1" eaLnBrk="1" fontAlgn="auto" latinLnBrk="0" hangingPunct="1">
              <a:lnSpc>
                <a:spcPct val="150000"/>
              </a:lnSpc>
              <a:spcBef>
                <a:spcPts val="0"/>
              </a:spcBef>
              <a:spcAft>
                <a:spcPts val="0"/>
              </a:spcAft>
              <a:buClrTx/>
              <a:buSzTx/>
              <a:buFontTx/>
              <a:buAutoNum type="arabicPeriod"/>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نظام المدفوعات الوطنية والدفع الإلكتروني </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وضع البنك المركزي تعليمات واضحة لتنظيم شركات خدمات الدفع الإلكتروني مثل المحافظ الرقمية، وخدمات تحويل الأموال.تُمنح التراخيص وفقًا لمتطلبات تتعلق برأس المال، وحماية بيانات العملاء، والأمن السيبراني.</a:t>
            </a:r>
          </a:p>
          <a:p>
            <a:pPr marL="457200" marR="0" lvl="0" indent="-457200" algn="r" defTabSz="914400" rtl="1" eaLnBrk="1" fontAlgn="auto" latinLnBrk="0" hangingPunct="1">
              <a:lnSpc>
                <a:spcPct val="150000"/>
              </a:lnSpc>
              <a:spcBef>
                <a:spcPts val="0"/>
              </a:spcBef>
              <a:spcAft>
                <a:spcPts val="0"/>
              </a:spcAft>
              <a:buClrTx/>
              <a:buSzTx/>
              <a:buFontTx/>
              <a:buAutoNum type="arabicPeriod"/>
              <a:tabLst/>
              <a:defRPr/>
            </a:pPr>
            <a:r>
              <a:rPr lang="ar-EG" sz="2000" b="1" dirty="0">
                <a:solidFill>
                  <a:prstClr val="black"/>
                </a:solidFill>
                <a:latin typeface="Alexandria regular" pitchFamily="2" charset="-78"/>
                <a:cs typeface="Alexandria"/>
              </a:rPr>
              <a:t>إصدار تعليمات ترخيص شركات التمويل الأصغر الرقمي : </a:t>
            </a:r>
            <a:r>
              <a:rPr lang="ar-EG" sz="2000" dirty="0">
                <a:solidFill>
                  <a:prstClr val="black"/>
                </a:solidFill>
                <a:latin typeface="Alexandria regular" pitchFamily="2" charset="-78"/>
                <a:cs typeface="Alexandria"/>
              </a:rPr>
              <a:t>سمح للبعض بتقديم التمويل الأصغر عبر الوسائل الرقمية </a:t>
            </a:r>
            <a:r>
              <a:rPr lang="en-US" sz="2000" dirty="0">
                <a:solidFill>
                  <a:prstClr val="black"/>
                </a:solidFill>
                <a:latin typeface="Alexandria regular" pitchFamily="2" charset="-78"/>
                <a:cs typeface="Alexandria"/>
              </a:rPr>
              <a:t>Mobile Lending)</a:t>
            </a:r>
            <a:r>
              <a:rPr lang="ar-EG" sz="2000" dirty="0">
                <a:solidFill>
                  <a:prstClr val="black"/>
                </a:solidFill>
                <a:latin typeface="Alexandria regular" pitchFamily="2" charset="-78"/>
                <a:cs typeface="Alexandria"/>
              </a:rPr>
              <a:t>) يعتمد على التكنولوجيا في التقييم الائتماني واتخاذ القرار.</a:t>
            </a:r>
          </a:p>
          <a:p>
            <a:pPr marL="457200" marR="0" lvl="0" indent="-457200" algn="r" defTabSz="914400" rtl="1" eaLnBrk="1" fontAlgn="auto" latinLnBrk="0" hangingPunct="1">
              <a:lnSpc>
                <a:spcPct val="150000"/>
              </a:lnSpc>
              <a:spcBef>
                <a:spcPts val="0"/>
              </a:spcBef>
              <a:spcAft>
                <a:spcPts val="0"/>
              </a:spcAft>
              <a:buClrTx/>
              <a:buSzTx/>
              <a:buFontTx/>
              <a:buAutoNum type="arabicPeriod"/>
              <a:tabLst/>
              <a:defRPr/>
            </a:pPr>
            <a:r>
              <a:rPr lang="ar-EG" sz="2000" b="1" dirty="0">
                <a:solidFill>
                  <a:prstClr val="black"/>
                </a:solidFill>
                <a:latin typeface="Alexandria regular" pitchFamily="2" charset="-78"/>
                <a:cs typeface="Alexandria"/>
              </a:rPr>
              <a:t>إنشاء وحدة الابتكار المالي </a:t>
            </a:r>
            <a:r>
              <a:rPr lang="en-US" sz="2000" dirty="0">
                <a:solidFill>
                  <a:prstClr val="black"/>
                </a:solidFill>
                <a:latin typeface="Alexandria regular" pitchFamily="2" charset="-78"/>
                <a:cs typeface="Alexandria"/>
              </a:rPr>
              <a:t>FinTech Office</a:t>
            </a:r>
            <a:r>
              <a:rPr lang="ar-EG" sz="2000" dirty="0">
                <a:solidFill>
                  <a:prstClr val="black"/>
                </a:solidFill>
                <a:latin typeface="Alexandria regular" pitchFamily="2" charset="-78"/>
                <a:cs typeface="Alexandria"/>
              </a:rPr>
              <a:t> : تم إنشاؤها داخل البنك المركزي لتكون نقطة الاتصال الرسمية بين شركات </a:t>
            </a:r>
            <a:r>
              <a:rPr lang="en-US" sz="2000" dirty="0">
                <a:solidFill>
                  <a:prstClr val="black"/>
                </a:solidFill>
                <a:latin typeface="Alexandria regular" pitchFamily="2" charset="-78"/>
                <a:cs typeface="Alexandria"/>
              </a:rPr>
              <a:t>FinTech </a:t>
            </a:r>
            <a:r>
              <a:rPr lang="ar-EG" sz="2000" dirty="0">
                <a:solidFill>
                  <a:prstClr val="black"/>
                </a:solidFill>
                <a:latin typeface="Alexandria regular" pitchFamily="2" charset="-78"/>
                <a:cs typeface="Alexandria"/>
              </a:rPr>
              <a:t> والجهات التنظيمية، تُعنى بمتابعة الابتكار، وتقديم التوجيه، ودراسة المخاطر.</a:t>
            </a: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942B864D-FE7F-2389-04DA-657385845A2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713065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D3CEA7-4629-3EE8-051F-52E6510457E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1713CE7-FA3C-32FC-72CE-451096D1360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6656FB8-E8BD-DDDF-0D6A-30A44DC14F0B}"/>
              </a:ext>
            </a:extLst>
          </p:cNvPr>
          <p:cNvSpPr txBox="1"/>
          <p:nvPr/>
        </p:nvSpPr>
        <p:spPr>
          <a:xfrm>
            <a:off x="944217" y="725864"/>
            <a:ext cx="9462053"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دراسة حالة : المملكة الاردنية الهاشمية </a:t>
            </a:r>
          </a:p>
        </p:txBody>
      </p:sp>
      <p:sp>
        <p:nvSpPr>
          <p:cNvPr id="28" name="Rectangle 27">
            <a:extLst>
              <a:ext uri="{FF2B5EF4-FFF2-40B4-BE49-F238E27FC236}">
                <a16:creationId xmlns:a16="http://schemas.microsoft.com/office/drawing/2014/main" id="{B69A96DA-C44A-2C07-C18D-0F5D9E2870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A2DD19F-34F7-7CFA-960B-6B2A029F6268}"/>
              </a:ext>
            </a:extLst>
          </p:cNvPr>
          <p:cNvSpPr txBox="1"/>
          <p:nvPr/>
        </p:nvSpPr>
        <p:spPr>
          <a:xfrm>
            <a:off x="285750" y="1679971"/>
            <a:ext cx="11393645" cy="419031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التشريعات واللوائح الرئيسية: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أ. التعليمات المنظمة لخدمات الدفع بواسطة الهاتف النقال (2014)</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صادرة عن البنك المركزي الأردني.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تحدد شروط عمل شركات المحافظ الإلكترونية.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تتضمن ضوابط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KYC، </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حماية المستهلك، وإجراءات مكافحة غسل الأموال.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ب. نظام شركات التمويل الأصغر رقم 5 لسنة 2015</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ينظم التمويل متناهي الصغر.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يسمح باستخدام التكنولوجيا الرقمية لتقديم هذه الخدمات.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يلزم الشركات بالإفصاح وحماية العملاء.</a:t>
            </a:r>
          </a:p>
        </p:txBody>
      </p:sp>
      <p:pic>
        <p:nvPicPr>
          <p:cNvPr id="6" name="Graphic 21">
            <a:extLst>
              <a:ext uri="{FF2B5EF4-FFF2-40B4-BE49-F238E27FC236}">
                <a16:creationId xmlns:a16="http://schemas.microsoft.com/office/drawing/2014/main" id="{27755868-0406-082F-8817-E7F62B3F0FB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862669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C931CC-98B1-FD4A-F173-02F8D533F23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01B7A36-6602-40A2-D4BE-C832C3289F5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E4FC220-7DC5-5A15-0952-3B5B077B3E46}"/>
              </a:ext>
            </a:extLst>
          </p:cNvPr>
          <p:cNvSpPr txBox="1"/>
          <p:nvPr/>
        </p:nvSpPr>
        <p:spPr>
          <a:xfrm>
            <a:off x="685800" y="725864"/>
            <a:ext cx="9780104"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دراسة حالة : المملكة الاردنية الهاشمية </a:t>
            </a:r>
          </a:p>
        </p:txBody>
      </p:sp>
      <p:sp>
        <p:nvSpPr>
          <p:cNvPr id="28" name="Rectangle 27">
            <a:extLst>
              <a:ext uri="{FF2B5EF4-FFF2-40B4-BE49-F238E27FC236}">
                <a16:creationId xmlns:a16="http://schemas.microsoft.com/office/drawing/2014/main" id="{8E7F089B-A2E2-F595-31F6-6726F76E06F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192A7CF-073D-D6F9-853A-14B163D555CF}"/>
              </a:ext>
            </a:extLst>
          </p:cNvPr>
          <p:cNvSpPr txBox="1"/>
          <p:nvPr/>
        </p:nvSpPr>
        <p:spPr>
          <a:xfrm>
            <a:off x="416322" y="1799303"/>
            <a:ext cx="11359355" cy="372864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التشريعات واللوائح الرئيسية: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ج. قانون الأوراق المالية وتعديلاته رقم 76 لسنة 2002</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استخدم كأساس لإصدار التعليمات المنظمة لمنصات التمويل الجماعي الاستثماري.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يتطلب ترخيص منصات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Crowdfunding </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من هيئة الأوراق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د. التعليمات التنظيمية للبيئة الرقابية التجريبية (</a:t>
            </a:r>
            <a:r>
              <a:rPr kumimoji="0" lang="en-US" sz="2000" i="0" u="none" strike="noStrike" kern="1200" cap="none" spc="0" normalizeH="0" baseline="0" noProof="0" dirty="0">
                <a:ln>
                  <a:noFill/>
                </a:ln>
                <a:solidFill>
                  <a:prstClr val="black"/>
                </a:solidFill>
                <a:effectLst/>
                <a:uLnTx/>
                <a:uFillTx/>
                <a:latin typeface="Alexandria regular" pitchFamily="2" charset="-78"/>
                <a:cs typeface="Alexandria"/>
              </a:rPr>
              <a:t>Regulatory Sandbox (2020</a:t>
            </a:r>
            <a:r>
              <a:rPr kumimoji="0" lang="ar-EG" sz="2000" i="0" u="none" strike="noStrike" kern="1200" cap="none" spc="0" normalizeH="0" baseline="0" noProof="0" dirty="0">
                <a:ln>
                  <a:noFill/>
                </a:ln>
                <a:solidFill>
                  <a:prstClr val="black"/>
                </a:solidFill>
                <a:effectLst/>
                <a:uLnTx/>
                <a:uFillTx/>
                <a:latin typeface="Alexandria regular" pitchFamily="2" charset="-78"/>
                <a:cs typeface="Alexandria"/>
              </a:rPr>
              <a:t>)</a:t>
            </a:r>
            <a:endParaRPr kumimoji="0" lang="en-US" sz="200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تتيح للشركات الناشئة اختبار الحلول التكنولوجية الجديدة بإشراف البنك المركزي قبل الإطلاق الكامل في السوق</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تطوير إطار الأمن السيبراني تم إصدر تعليمات للأمن السيبراني تلزم شركات التكنولوجيا المالية (الفينتك)  باتخاذ إجراءات صارمة لحماية البيانات والمعاملات.</a:t>
            </a:r>
          </a:p>
        </p:txBody>
      </p:sp>
      <p:pic>
        <p:nvPicPr>
          <p:cNvPr id="6" name="Graphic 21">
            <a:extLst>
              <a:ext uri="{FF2B5EF4-FFF2-40B4-BE49-F238E27FC236}">
                <a16:creationId xmlns:a16="http://schemas.microsoft.com/office/drawing/2014/main" id="{A6310FF2-2E75-B8DC-5E92-F44DE7B5CD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732036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534F84-6AA5-1901-8547-C6DA478639E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2903DC2-0310-CBEC-0BB3-46531046C18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FBB787D-9E6B-5579-A6F1-1B0B8C206930}"/>
              </a:ext>
            </a:extLst>
          </p:cNvPr>
          <p:cNvSpPr txBox="1"/>
          <p:nvPr/>
        </p:nvSpPr>
        <p:spPr>
          <a:xfrm>
            <a:off x="934278" y="725864"/>
            <a:ext cx="942229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دراسة حالة : المملكة الاردنية الهاشمية </a:t>
            </a:r>
          </a:p>
        </p:txBody>
      </p:sp>
      <p:sp>
        <p:nvSpPr>
          <p:cNvPr id="28" name="Rectangle 27">
            <a:extLst>
              <a:ext uri="{FF2B5EF4-FFF2-40B4-BE49-F238E27FC236}">
                <a16:creationId xmlns:a16="http://schemas.microsoft.com/office/drawing/2014/main" id="{93B3BE4D-6665-59A0-939F-9F8E871E432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34E14B1-93DF-2D32-E439-08B2A4413C0F}"/>
              </a:ext>
            </a:extLst>
          </p:cNvPr>
          <p:cNvSpPr txBox="1"/>
          <p:nvPr/>
        </p:nvSpPr>
        <p:spPr>
          <a:xfrm>
            <a:off x="386499" y="1799303"/>
            <a:ext cx="11292896" cy="511364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المبادرات الوطنية لدعم </a:t>
            </a:r>
            <a:r>
              <a:rPr kumimoji="0" lang="en-US" sz="2000" b="1" i="0" u="none" strike="noStrike" kern="1200" cap="none" spc="0" normalizeH="0" baseline="0" noProof="0" dirty="0">
                <a:ln>
                  <a:noFill/>
                </a:ln>
                <a:solidFill>
                  <a:prstClr val="black"/>
                </a:solidFill>
                <a:effectLst/>
                <a:uLnTx/>
                <a:uFillTx/>
                <a:latin typeface="Alexandria regular" pitchFamily="2" charset="-78"/>
                <a:cs typeface="Alexandria"/>
              </a:rPr>
              <a:t>FinTech </a:t>
            </a: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 في الأردن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1- دعم الشمول المالي والابتكار: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i="0" u="none" strike="noStrike" kern="1200" cap="none" spc="0" normalizeH="0" baseline="0" noProof="0" dirty="0">
                <a:ln>
                  <a:noFill/>
                </a:ln>
                <a:solidFill>
                  <a:prstClr val="black"/>
                </a:solidFill>
                <a:effectLst/>
                <a:uLnTx/>
                <a:uFillTx/>
                <a:latin typeface="Alexandria regular" pitchFamily="2" charset="-78"/>
                <a:cs typeface="Alexandria"/>
              </a:rPr>
              <a:t>- ربطت المبادرات بالأهداف الوطنية للشمول المالي.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i="0" u="none" strike="noStrike" kern="1200" cap="none" spc="0" normalizeH="0" baseline="0" noProof="0" dirty="0">
                <a:ln>
                  <a:noFill/>
                </a:ln>
                <a:solidFill>
                  <a:prstClr val="black"/>
                </a:solidFill>
                <a:effectLst/>
                <a:uLnTx/>
                <a:uFillTx/>
                <a:latin typeface="Alexandria regular" pitchFamily="2" charset="-78"/>
                <a:cs typeface="Alexandria"/>
              </a:rPr>
              <a:t>- توفير أدوات مالية رقمية للفئات غير المشمولة مصرفيًا مثل النساء، والشباب، وسكان المناطق الريفية</a:t>
            </a: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2- برنامج  </a:t>
            </a:r>
            <a:r>
              <a:rPr kumimoji="0" lang="en-US" sz="2000" b="1" i="0" u="none" strike="noStrike" kern="1200" cap="none" spc="0" normalizeH="0" baseline="0" noProof="0" dirty="0">
                <a:ln>
                  <a:noFill/>
                </a:ln>
                <a:solidFill>
                  <a:prstClr val="black"/>
                </a:solidFill>
                <a:effectLst/>
                <a:uLnTx/>
                <a:uFillTx/>
                <a:latin typeface="Alexandria regular" pitchFamily="2" charset="-78"/>
                <a:cs typeface="Alexandria"/>
              </a:rPr>
              <a:t>FinTech Jordan </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(مبادرة غير حكومية)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تدعم الشركات الناشئة في مجال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FinTech </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من خلال التدريب، التمويل، الربط مع المستثمرين.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أهمية هذه المبادرات:</a:t>
            </a:r>
          </a:p>
          <a:p>
            <a:pPr marL="342900" marR="0" lvl="0" indent="-342900" algn="r"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تشجع الابتكار مع ضمان الاستقرار المالي.</a:t>
            </a:r>
          </a:p>
          <a:p>
            <a:pPr marL="342900" marR="0" lvl="0" indent="-342900" algn="r"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تقلل الاعتماد على النقد وتحسن كفاءة السوق المالي.</a:t>
            </a:r>
          </a:p>
          <a:p>
            <a:pPr marL="342900" marR="0" lvl="0" indent="-342900" algn="r"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تخلق بيئة تنافسية صحية أمام البنوك وشركات الدفع والتقنية.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1D9FBF22-D450-809A-E03E-2BBCADFA1E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803439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62E82C-6B8C-2D64-DBD0-8C089F2CB44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DF4D9D7-8201-1C33-BB04-9A98B027402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30F2A13-1AD9-B18A-7F08-B447D48CF15F}"/>
              </a:ext>
            </a:extLst>
          </p:cNvPr>
          <p:cNvSpPr txBox="1"/>
          <p:nvPr/>
        </p:nvSpPr>
        <p:spPr>
          <a:xfrm>
            <a:off x="954157" y="725864"/>
            <a:ext cx="9203634"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دراسة حالة : المملكة الاردنية الهاشمية </a:t>
            </a:r>
          </a:p>
        </p:txBody>
      </p:sp>
      <p:sp>
        <p:nvSpPr>
          <p:cNvPr id="28" name="Rectangle 27">
            <a:extLst>
              <a:ext uri="{FF2B5EF4-FFF2-40B4-BE49-F238E27FC236}">
                <a16:creationId xmlns:a16="http://schemas.microsoft.com/office/drawing/2014/main" id="{1AD92C2E-F4B0-5F3E-BC88-9F359E8D00C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6ED86F9-8B81-A5A7-6A32-4C4F044F91F3}"/>
              </a:ext>
            </a:extLst>
          </p:cNvPr>
          <p:cNvSpPr txBox="1"/>
          <p:nvPr/>
        </p:nvSpPr>
        <p:spPr>
          <a:xfrm>
            <a:off x="365760" y="1936460"/>
            <a:ext cx="11313635" cy="511364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أمثلة عملية من السوق الأردني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مثال 1: شركة  </a:t>
            </a:r>
            <a:r>
              <a:rPr kumimoji="0" lang="en-US" sz="2000" b="1" i="0" u="none" strike="noStrike" kern="1200" cap="none" spc="0" normalizeH="0" baseline="0" noProof="0" dirty="0" err="1">
                <a:ln>
                  <a:noFill/>
                </a:ln>
                <a:solidFill>
                  <a:prstClr val="black"/>
                </a:solidFill>
                <a:effectLst/>
                <a:uLnTx/>
                <a:uFillTx/>
                <a:latin typeface="Alexandria regular" pitchFamily="2" charset="-78"/>
                <a:cs typeface="Alexandria"/>
              </a:rPr>
              <a:t>MadfooatCom</a:t>
            </a:r>
            <a:r>
              <a:rPr kumimoji="0" lang="en-US" sz="2000" b="1" i="0" u="none" strike="noStrike" kern="1200" cap="none" spc="0" normalizeH="0" baseline="0" noProof="0" dirty="0">
                <a:ln>
                  <a:noFill/>
                </a:ln>
                <a:solidFill>
                  <a:prstClr val="black"/>
                </a:solidFill>
                <a:effectLst/>
                <a:uLnTx/>
                <a:uFillTx/>
                <a:latin typeface="Alexandria regular" pitchFamily="2" charset="-78"/>
                <a:cs typeface="Alexandria"/>
              </a:rPr>
              <a:t> </a:t>
            </a: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 للدفع الإلكتروني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منصة رقمية للدفع الإلكتروني المعتمدة من البنك المركزي.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توفر خدمات دفع الفواتير عبر الإنترنت وتطبيقات الهاتف</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مثال 2: محفظة  </a:t>
            </a:r>
            <a:r>
              <a:rPr kumimoji="0" lang="en-US" sz="2000" b="1" i="0" u="none" strike="noStrike" kern="1200" cap="none" spc="0" normalizeH="0" baseline="0" noProof="0" dirty="0" err="1">
                <a:ln>
                  <a:noFill/>
                </a:ln>
                <a:solidFill>
                  <a:prstClr val="black"/>
                </a:solidFill>
                <a:effectLst/>
                <a:uLnTx/>
                <a:uFillTx/>
                <a:latin typeface="Alexandria regular" pitchFamily="2" charset="-78"/>
                <a:cs typeface="Alexandria"/>
              </a:rPr>
              <a:t>Dinarak</a:t>
            </a: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  :</a:t>
            </a:r>
            <a:endParaRPr kumimoji="0" lang="en-US" sz="2000" b="1"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محفظة إلكترونية مرخصة من البنك المركزي.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تقدم خدمات الدفع والتحويلات المالية للأفراد غير المشمولين في النظام المصرفي التقليدي.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مثال 3: منصة التمويل الجماعي </a:t>
            </a:r>
            <a:r>
              <a:rPr kumimoji="0" lang="en-US" sz="2000" b="1" i="0" u="none" strike="noStrike" kern="1200" cap="none" spc="0" normalizeH="0" baseline="0" noProof="0" dirty="0" err="1">
                <a:ln>
                  <a:noFill/>
                </a:ln>
                <a:solidFill>
                  <a:prstClr val="black"/>
                </a:solidFill>
                <a:effectLst/>
                <a:uLnTx/>
                <a:uFillTx/>
                <a:latin typeface="Alexandria regular" pitchFamily="2" charset="-78"/>
                <a:cs typeface="Alexandria"/>
              </a:rPr>
              <a:t>Liwwa</a:t>
            </a: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 </a:t>
            </a:r>
            <a:endParaRPr kumimoji="0" lang="en-US" sz="2000" b="1"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تتيح الإقراض المباشر بين المستثمرين وأصحاب المشاريع الصغيرة.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مرخصة وتعمل تحت إشراف البنك المركزي الأردني</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9B8377FD-2B50-9D96-E7FD-C09E42FF6F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8873197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0EB518-0325-4779-A324-F283BE376F2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A220E5B-6CD2-4C35-708C-CD057277C0A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A770C4B-5F37-A306-30E1-4E37E5DD69EE}"/>
              </a:ext>
            </a:extLst>
          </p:cNvPr>
          <p:cNvSpPr txBox="1"/>
          <p:nvPr/>
        </p:nvSpPr>
        <p:spPr>
          <a:xfrm>
            <a:off x="834887" y="725864"/>
            <a:ext cx="9322904"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دراسة حالة : دولة الامارات العربية المتحدة</a:t>
            </a:r>
          </a:p>
        </p:txBody>
      </p:sp>
      <p:sp>
        <p:nvSpPr>
          <p:cNvPr id="28" name="Rectangle 27">
            <a:extLst>
              <a:ext uri="{FF2B5EF4-FFF2-40B4-BE49-F238E27FC236}">
                <a16:creationId xmlns:a16="http://schemas.microsoft.com/office/drawing/2014/main" id="{9EF08E06-DDF3-A725-B9C1-8E169FC7FE7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A08FEDBB-E0A5-31A6-75A6-761F30786CE8}"/>
              </a:ext>
            </a:extLst>
          </p:cNvPr>
          <p:cNvSpPr txBox="1"/>
          <p:nvPr/>
        </p:nvSpPr>
        <p:spPr>
          <a:xfrm>
            <a:off x="386499" y="1799303"/>
            <a:ext cx="11292896" cy="3690177"/>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الجهات التنظيمية في الإمارات :</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المصرف المركزي الإماراتي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CBUAE) </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 من ضمن اختصاصاته تنظيم المدفوعات الرقمية، المحافظ الإلكترونية، العملات الرقمية.</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هيئة الأوراق المالية والسلع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SCA) </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 الإشراف على الأنشطة المرتبطة بالأسواق المالية مثل التمويل الجماعي الاستثماري.</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مركز دبي المالي العالمي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DIFC) </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 يشرف على تنظيم شركات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FinTech </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داخل المركز، لديه نظام قانوني مستقل.</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سوق أبوظبي العالمي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ADGM) </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 له إطار قانوني مستقل ومنصة تنظيمية للشركات الناشئة في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FinTech.</a:t>
            </a: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CE25DBB4-2497-C590-F24D-0374CCDE52B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1180184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40058C-1003-B82F-D5D1-B66A2BBD2D9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013CCE3-A579-C5F3-A586-0970D8C0ACC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497CDDD-695D-6068-A9AC-3232DCB32843}"/>
              </a:ext>
            </a:extLst>
          </p:cNvPr>
          <p:cNvSpPr txBox="1"/>
          <p:nvPr/>
        </p:nvSpPr>
        <p:spPr>
          <a:xfrm>
            <a:off x="1929384" y="859830"/>
            <a:ext cx="7853615" cy="716350"/>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Calibri"/>
                <a:ea typeface="+mn-ea"/>
                <a:cs typeface="Alexandria"/>
              </a:rPr>
              <a:t>الجهات التنظيمية للتكنولوجيا المالية في دولة الإمارات العربية المتحدة</a:t>
            </a:r>
          </a:p>
        </p:txBody>
      </p:sp>
      <p:sp>
        <p:nvSpPr>
          <p:cNvPr id="28" name="Rectangle 27">
            <a:extLst>
              <a:ext uri="{FF2B5EF4-FFF2-40B4-BE49-F238E27FC236}">
                <a16:creationId xmlns:a16="http://schemas.microsoft.com/office/drawing/2014/main" id="{29751F24-09B1-5525-C44C-D7E6E21A17A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7020FC1-199B-730D-D204-4124D0D9789A}"/>
              </a:ext>
            </a:extLst>
          </p:cNvPr>
          <p:cNvSpPr txBox="1"/>
          <p:nvPr/>
        </p:nvSpPr>
        <p:spPr>
          <a:xfrm>
            <a:off x="109728" y="1936172"/>
            <a:ext cx="11850624" cy="3074624"/>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AE" sz="2000" b="1" i="0" u="none" strike="noStrike" kern="1200" cap="none" spc="0" normalizeH="0" baseline="0" noProof="0" dirty="0">
                <a:ln>
                  <a:noFill/>
                </a:ln>
                <a:solidFill>
                  <a:prstClr val="black"/>
                </a:solidFill>
                <a:effectLst/>
                <a:uLnTx/>
                <a:uFillTx/>
                <a:latin typeface="Calibri"/>
                <a:ea typeface="+mn-ea"/>
                <a:cs typeface="Alexandria"/>
              </a:rPr>
              <a:t>الجهات التنظيمية للتكنولوجيا المالية في دولة الإمارات العربية المتحدة</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تتميز دولة الإمارات العربية المتحدة بوجود منظومة تنظيمية متقدمة لقطاع التكنولوجيا المالية (</a:t>
            </a:r>
            <a:r>
              <a:rPr kumimoji="0" lang="en-US" sz="2000" b="0" i="0" u="none" strike="noStrike" kern="1200" cap="none" spc="0" normalizeH="0" baseline="0" noProof="0" dirty="0">
                <a:ln>
                  <a:noFill/>
                </a:ln>
                <a:solidFill>
                  <a:prstClr val="black"/>
                </a:solidFill>
                <a:effectLst/>
                <a:uLnTx/>
                <a:uFillTx/>
                <a:latin typeface="Calibri"/>
                <a:ea typeface="+mn-ea"/>
                <a:cs typeface="Alexandria"/>
              </a:rPr>
              <a:t>FinTech)، </a:t>
            </a:r>
            <a:r>
              <a:rPr kumimoji="0" lang="ar-AE" sz="2000" b="0" i="0" u="none" strike="noStrike" kern="1200" cap="none" spc="0" normalizeH="0" baseline="0" noProof="0" dirty="0">
                <a:ln>
                  <a:noFill/>
                </a:ln>
                <a:solidFill>
                  <a:prstClr val="black"/>
                </a:solidFill>
                <a:effectLst/>
                <a:uLnTx/>
                <a:uFillTx/>
                <a:latin typeface="Calibri"/>
                <a:ea typeface="+mn-ea"/>
                <a:cs typeface="Alexandria"/>
              </a:rPr>
              <a:t>تعتمد على تعدد الجهات الرقابية وتكامل اختصاصاتها بما يتناسب مع طبيعة الأنشطة المالية المختلفة. وقد أسهم هذا الإطار التنظيمي في جعل الإمارات من أبرز المراكز الإقليمية والعالمية في مجال الابتكار المالي، من خلال توفير بيئة تشريعية مرنة تشجع الاستثمار، وتدعم الشركات الناشئة، مع الحفاظ على استقرار النظام المالي وحماية حقوق المستثمرين والمستهلكين.</a:t>
            </a:r>
          </a:p>
        </p:txBody>
      </p:sp>
      <p:pic>
        <p:nvPicPr>
          <p:cNvPr id="6" name="Graphic 21">
            <a:extLst>
              <a:ext uri="{FF2B5EF4-FFF2-40B4-BE49-F238E27FC236}">
                <a16:creationId xmlns:a16="http://schemas.microsoft.com/office/drawing/2014/main" id="{5BBA6576-BCAE-3BC2-F80A-F6A48A981EA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4464733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0FD44D-EBF5-A290-00A0-434DAF42E71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28E1456-7176-EEB2-D7EC-70F37779EE1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404F6C5-3003-7B3E-510A-82FD79AB8838}"/>
              </a:ext>
            </a:extLst>
          </p:cNvPr>
          <p:cNvSpPr txBox="1"/>
          <p:nvPr/>
        </p:nvSpPr>
        <p:spPr>
          <a:xfrm>
            <a:off x="210693" y="1429207"/>
            <a:ext cx="11770614" cy="511364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1" i="0" u="none" strike="noStrike" kern="1200" cap="none" spc="0" normalizeH="0" baseline="0" noProof="0" dirty="0">
                <a:ln>
                  <a:noFill/>
                </a:ln>
                <a:solidFill>
                  <a:prstClr val="black"/>
                </a:solidFill>
                <a:effectLst/>
                <a:uLnTx/>
                <a:uFillTx/>
                <a:latin typeface="Calibri"/>
                <a:ea typeface="+mn-ea"/>
                <a:cs typeface="Alexandria"/>
              </a:rPr>
              <a:t>أولاً: المصرف المركزي الإماراتي (</a:t>
            </a:r>
            <a:r>
              <a:rPr kumimoji="0" lang="en-US" sz="2000" b="1" i="0" u="none" strike="noStrike" kern="1200" cap="none" spc="0" normalizeH="0" baseline="0" noProof="0" dirty="0">
                <a:ln>
                  <a:noFill/>
                </a:ln>
                <a:solidFill>
                  <a:prstClr val="black"/>
                </a:solidFill>
                <a:effectLst/>
                <a:uLnTx/>
                <a:uFillTx/>
                <a:latin typeface="Calibri"/>
                <a:ea typeface="+mn-ea"/>
                <a:cs typeface="Alexandria"/>
              </a:rPr>
              <a:t>CBUAE</a:t>
            </a:r>
            <a:r>
              <a:rPr kumimoji="0" lang="ar-AE" sz="2000" b="1" i="0" u="none" strike="noStrike" kern="1200" cap="none" spc="0" normalizeH="0" baseline="0" noProof="0" dirty="0">
                <a:ln>
                  <a:noFill/>
                </a:ln>
                <a:solidFill>
                  <a:prstClr val="black"/>
                </a:solidFill>
                <a:effectLst/>
                <a:uLnTx/>
                <a:uFillTx/>
                <a:latin typeface="Calibri"/>
                <a:ea typeface="+mn-ea"/>
                <a:cs typeface="Alexandria"/>
              </a:rPr>
              <a:t>)</a:t>
            </a:r>
            <a:endParaRPr kumimoji="0" lang="en-US" sz="2000" b="1" i="0" u="none" strike="noStrike" kern="1200" cap="none" spc="0" normalizeH="0" baseline="0" noProof="0" dirty="0">
              <a:ln>
                <a:noFill/>
              </a:ln>
              <a:solidFill>
                <a:prstClr val="black"/>
              </a:solidFill>
              <a:effectLst/>
              <a:uLnTx/>
              <a:uFillTx/>
              <a:latin typeface="Calibri"/>
              <a:ea typeface="+mn-ea"/>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يُعد المصرف المركزي الإماراتي الجهة الرئيسية المسؤولة عن تنظيم القطاع المصرفي وأنظمة الدفع في الدولة، ويؤدي دورًا محوريًا في تنظيم الخدمات المالية الرقمية والإشراف عليها.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وتشمل أبرز اختصاصاته في مجال التكنولوجيا المالية ما يأتي:</a:t>
            </a:r>
          </a:p>
          <a:p>
            <a:pPr marL="0" marR="0" lvl="0" indent="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تنظيم خدمات الدفع الإلكتروني وأنظمة المدفوعات الرقمية.</a:t>
            </a:r>
          </a:p>
          <a:p>
            <a:pPr marL="0" marR="0" lvl="0" indent="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الإشراف على المحافظ الإلكترونية (</a:t>
            </a:r>
            <a:r>
              <a:rPr kumimoji="0" lang="en-US" sz="2000" b="0" i="0" u="none" strike="noStrike" kern="1200" cap="none" spc="0" normalizeH="0" baseline="0" noProof="0" dirty="0">
                <a:ln>
                  <a:noFill/>
                </a:ln>
                <a:solidFill>
                  <a:prstClr val="black"/>
                </a:solidFill>
                <a:effectLst/>
                <a:uLnTx/>
                <a:uFillTx/>
                <a:latin typeface="Calibri"/>
                <a:ea typeface="+mn-ea"/>
                <a:cs typeface="Alexandria"/>
              </a:rPr>
              <a:t>E-Wallets</a:t>
            </a:r>
            <a:r>
              <a:rPr kumimoji="0" lang="ar-AE" sz="2000" b="0" i="0" u="none" strike="noStrike" kern="1200" cap="none" spc="0" normalizeH="0" baseline="0" noProof="0" dirty="0">
                <a:ln>
                  <a:noFill/>
                </a:ln>
                <a:solidFill>
                  <a:prstClr val="black"/>
                </a:solidFill>
                <a:effectLst/>
                <a:uLnTx/>
                <a:uFillTx/>
                <a:latin typeface="Calibri"/>
                <a:ea typeface="+mn-ea"/>
                <a:cs typeface="Alexandria"/>
              </a:rPr>
              <a:t>)</a:t>
            </a:r>
            <a:r>
              <a:rPr kumimoji="0" lang="en-US" sz="2000" b="0" i="0" u="none" strike="noStrike" kern="1200" cap="none" spc="0" normalizeH="0" baseline="0" noProof="0" dirty="0">
                <a:ln>
                  <a:noFill/>
                </a:ln>
                <a:solidFill>
                  <a:prstClr val="black"/>
                </a:solidFill>
                <a:effectLst/>
                <a:uLnTx/>
                <a:uFillTx/>
                <a:latin typeface="Calibri"/>
                <a:ea typeface="+mn-ea"/>
                <a:cs typeface="Alexandria"/>
              </a:rPr>
              <a:t> </a:t>
            </a:r>
            <a:r>
              <a:rPr kumimoji="0" lang="ar-AE" sz="2000" b="0" i="0" u="none" strike="noStrike" kern="1200" cap="none" spc="0" normalizeH="0" baseline="0" noProof="0" dirty="0">
                <a:ln>
                  <a:noFill/>
                </a:ln>
                <a:solidFill>
                  <a:prstClr val="black"/>
                </a:solidFill>
                <a:effectLst/>
                <a:uLnTx/>
                <a:uFillTx/>
                <a:latin typeface="Calibri"/>
                <a:ea typeface="+mn-ea"/>
                <a:cs typeface="Alexandria"/>
              </a:rPr>
              <a:t>ووضع الضوابط المنظمة لعملها.</a:t>
            </a:r>
          </a:p>
          <a:p>
            <a:pPr marL="0" marR="0" lvl="0" indent="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إصدار اللوائح الخاصة بخدمات الدفع الحديثة ومقدمي خدمات الدفع.</a:t>
            </a:r>
          </a:p>
          <a:p>
            <a:pPr marL="0" marR="0" lvl="0" indent="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تنظيم الجوانب المرتبطة بالأصول والعملات الرقمية ضمن نطاق اختصاصه.</a:t>
            </a:r>
          </a:p>
          <a:p>
            <a:pPr marL="0" marR="0" lvl="0" indent="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وضع متطلبات الأمن السيبراني وإدارة المخاطر وحماية بيانات العملاء.</a:t>
            </a:r>
          </a:p>
          <a:p>
            <a:pPr marL="0" marR="0" lvl="0" indent="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تعزيز الابتكار المالي مع الحفاظ على سلامة واستقرار النظام المالي.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وقد أسهمت هذه التنظيمات في دعم التحول نحو الاقتصاد الرقمي وزيادة الاعتماد على وسائل الدفع الإلكترونية داخل دولة الإمارات.</a:t>
            </a:r>
          </a:p>
        </p:txBody>
      </p:sp>
      <p:pic>
        <p:nvPicPr>
          <p:cNvPr id="6" name="Graphic 21">
            <a:extLst>
              <a:ext uri="{FF2B5EF4-FFF2-40B4-BE49-F238E27FC236}">
                <a16:creationId xmlns:a16="http://schemas.microsoft.com/office/drawing/2014/main" id="{BB1EFE37-66DE-4EAA-358F-9BF0C565F7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44A02E69-ECC5-CA31-5A7C-C568127376E4}"/>
              </a:ext>
            </a:extLst>
          </p:cNvPr>
          <p:cNvSpPr txBox="1"/>
          <p:nvPr/>
        </p:nvSpPr>
        <p:spPr>
          <a:xfrm>
            <a:off x="1929385" y="499837"/>
            <a:ext cx="7725218" cy="716350"/>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Calibri"/>
                <a:ea typeface="+mn-ea"/>
                <a:cs typeface="Alexandria"/>
              </a:rPr>
              <a:t>الجهات التنظيمية للتكنولوجيا المالية في دولة الإمارات العربية المتحدة</a:t>
            </a:r>
          </a:p>
        </p:txBody>
      </p:sp>
    </p:spTree>
    <p:extLst>
      <p:ext uri="{BB962C8B-B14F-4D97-AF65-F5344CB8AC3E}">
        <p14:creationId xmlns:p14="http://schemas.microsoft.com/office/powerpoint/2010/main" val="86496920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229321-5F65-BBE5-C58E-306821B709F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792443F-BE32-0C84-A201-5C8F1635463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11EAD8B-3806-C14D-87A2-244DA55CCCF9}"/>
              </a:ext>
            </a:extLst>
          </p:cNvPr>
          <p:cNvSpPr txBox="1"/>
          <p:nvPr/>
        </p:nvSpPr>
        <p:spPr>
          <a:xfrm>
            <a:off x="1719470" y="499837"/>
            <a:ext cx="8063529" cy="716350"/>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Calibri"/>
                <a:ea typeface="+mn-ea"/>
                <a:cs typeface="Alexandria"/>
              </a:rPr>
              <a:t>الجهات التنظيمية للتكنولوجيا المالية في دولة الإمارات العربية المتحدة</a:t>
            </a:r>
          </a:p>
        </p:txBody>
      </p:sp>
      <p:sp>
        <p:nvSpPr>
          <p:cNvPr id="28" name="Rectangle 27">
            <a:extLst>
              <a:ext uri="{FF2B5EF4-FFF2-40B4-BE49-F238E27FC236}">
                <a16:creationId xmlns:a16="http://schemas.microsoft.com/office/drawing/2014/main" id="{C861F97F-3612-D27A-FFFC-0DE8C79251C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A381A4E-FBA5-0268-8B4C-E11771362C60}"/>
              </a:ext>
            </a:extLst>
          </p:cNvPr>
          <p:cNvSpPr txBox="1"/>
          <p:nvPr/>
        </p:nvSpPr>
        <p:spPr>
          <a:xfrm>
            <a:off x="217170" y="1429207"/>
            <a:ext cx="11870970" cy="465197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1" i="0" u="none" strike="noStrike" kern="1200" cap="none" spc="0" normalizeH="0" baseline="0" noProof="0" dirty="0">
                <a:ln>
                  <a:noFill/>
                </a:ln>
                <a:solidFill>
                  <a:prstClr val="black"/>
                </a:solidFill>
                <a:effectLst/>
                <a:uLnTx/>
                <a:uFillTx/>
                <a:latin typeface="Calibri"/>
                <a:ea typeface="+mn-ea"/>
                <a:cs typeface="Alexandria"/>
              </a:rPr>
              <a:t>ثانياً: هيئة الأوراق المالية والسلع  (</a:t>
            </a:r>
            <a:r>
              <a:rPr kumimoji="0" lang="en-US" sz="2000" b="1" i="0" u="none" strike="noStrike" kern="1200" cap="none" spc="0" normalizeH="0" baseline="0" noProof="0" dirty="0">
                <a:ln>
                  <a:noFill/>
                </a:ln>
                <a:solidFill>
                  <a:prstClr val="black"/>
                </a:solidFill>
                <a:effectLst/>
                <a:uLnTx/>
                <a:uFillTx/>
                <a:latin typeface="Calibri"/>
                <a:ea typeface="+mn-ea"/>
                <a:cs typeface="Alexandria"/>
              </a:rPr>
              <a:t>SCA</a:t>
            </a:r>
            <a:r>
              <a:rPr kumimoji="0" lang="ar-AE" sz="2000" b="1" i="0" u="none" strike="noStrike" kern="1200" cap="none" spc="0" normalizeH="0" baseline="0" noProof="0" dirty="0">
                <a:ln>
                  <a:noFill/>
                </a:ln>
                <a:solidFill>
                  <a:prstClr val="black"/>
                </a:solidFill>
                <a:effectLst/>
                <a:uLnTx/>
                <a:uFillTx/>
                <a:latin typeface="Calibri"/>
                <a:ea typeface="+mn-ea"/>
                <a:cs typeface="Alexandria"/>
              </a:rPr>
              <a:t>)</a:t>
            </a:r>
            <a:endParaRPr kumimoji="0" lang="en-US" sz="2000" b="1" i="0" u="none" strike="noStrike" kern="1200" cap="none" spc="0" normalizeH="0" baseline="0" noProof="0" dirty="0">
              <a:ln>
                <a:noFill/>
              </a:ln>
              <a:solidFill>
                <a:prstClr val="black"/>
              </a:solidFill>
              <a:effectLst/>
              <a:uLnTx/>
              <a:uFillTx/>
              <a:latin typeface="Calibri"/>
              <a:ea typeface="+mn-ea"/>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تتولى هيئة الأوراق المالية والسلع مسؤولية تنظيم ومراقبة الأسواق المالية والأنشطة الاستثمارية، وتمتد صلاحياتها إلى العديد من تطبيقات التكنولوجيا المالية المرتبطة بأسواق رأس المال.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ومن أهم اختصاصاتها:</a:t>
            </a:r>
          </a:p>
          <a:p>
            <a:pPr marL="0" marR="0" lvl="0" indent="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الإشراف على منصات التمويل الجماعي الاستثماري (</a:t>
            </a:r>
            <a:r>
              <a:rPr kumimoji="0" lang="en-US" sz="2000" b="0" i="0" u="none" strike="noStrike" kern="1200" cap="none" spc="0" normalizeH="0" baseline="0" noProof="0" dirty="0">
                <a:ln>
                  <a:noFill/>
                </a:ln>
                <a:solidFill>
                  <a:prstClr val="black"/>
                </a:solidFill>
                <a:effectLst/>
                <a:uLnTx/>
                <a:uFillTx/>
                <a:latin typeface="Calibri"/>
                <a:ea typeface="+mn-ea"/>
                <a:cs typeface="Alexandria"/>
              </a:rPr>
              <a:t>Investment Crowdfunding</a:t>
            </a:r>
            <a:r>
              <a:rPr kumimoji="0" lang="ar-AE" sz="2000" b="0" i="0" u="none" strike="noStrike" kern="1200" cap="none" spc="0" normalizeH="0" baseline="0" noProof="0" dirty="0">
                <a:ln>
                  <a:noFill/>
                </a:ln>
                <a:solidFill>
                  <a:prstClr val="black"/>
                </a:solidFill>
                <a:effectLst/>
                <a:uLnTx/>
                <a:uFillTx/>
                <a:latin typeface="Calibri"/>
                <a:ea typeface="+mn-ea"/>
                <a:cs typeface="Alexandria"/>
              </a:rPr>
              <a:t>)</a:t>
            </a:r>
            <a:endParaRPr kumimoji="0" lang="en-US" sz="2000" b="0" i="0" u="none" strike="noStrike" kern="1200" cap="none" spc="0" normalizeH="0" baseline="0" noProof="0" dirty="0">
              <a:ln>
                <a:noFill/>
              </a:ln>
              <a:solidFill>
                <a:prstClr val="black"/>
              </a:solidFill>
              <a:effectLst/>
              <a:uLnTx/>
              <a:uFillTx/>
              <a:latin typeface="Calibri"/>
              <a:ea typeface="+mn-ea"/>
              <a:cs typeface="Alexandria"/>
            </a:endParaRPr>
          </a:p>
          <a:p>
            <a:pPr marL="0" marR="0" lvl="0" indent="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تنظيم أنشطة إصدار وتداول الأوراق المالية الرقمية وفقًا للأطر القانونية المعتمدة.</a:t>
            </a:r>
          </a:p>
          <a:p>
            <a:pPr marL="0" marR="0" lvl="0" indent="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حماية المستثمرين من الممارسات غير المشروعة والاحتيال المالي.</a:t>
            </a:r>
          </a:p>
          <a:p>
            <a:pPr marL="0" marR="0" lvl="0" indent="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تعزيز مبادئ الشفافية والإفصاح في الأسواق المالية.</a:t>
            </a:r>
          </a:p>
          <a:p>
            <a:pPr marL="0" marR="0" lvl="0" indent="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إصدار اللوائح والتعليمات الخاصة بالتقنيات المالية المرتبطة بالاستثمار وإدارة الأصول.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وتسهم الهيئة في توفير بيئة استثمارية آمنة تدعم الابتكار المالي مع الحفاظ على نزاهة وكفاءة الأسواق.</a:t>
            </a:r>
          </a:p>
        </p:txBody>
      </p:sp>
      <p:pic>
        <p:nvPicPr>
          <p:cNvPr id="6" name="Graphic 21">
            <a:extLst>
              <a:ext uri="{FF2B5EF4-FFF2-40B4-BE49-F238E27FC236}">
                <a16:creationId xmlns:a16="http://schemas.microsoft.com/office/drawing/2014/main" id="{8F8EA3DC-4192-CD25-0037-C5CD7EEA4E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699790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912E15-3D5C-1227-33D4-CD124DE9279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8C0B5DB-42B0-56A4-DFF0-A90B23DEAF7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7F694AE-80E7-5206-49E5-2A9CF35A454F}"/>
              </a:ext>
            </a:extLst>
          </p:cNvPr>
          <p:cNvSpPr txBox="1"/>
          <p:nvPr/>
        </p:nvSpPr>
        <p:spPr>
          <a:xfrm>
            <a:off x="217170" y="1429207"/>
            <a:ext cx="11727180" cy="4305730"/>
          </a:xfrm>
          <a:prstGeom prst="rect">
            <a:avLst/>
          </a:prstGeom>
          <a:noFill/>
        </p:spPr>
        <p:txBody>
          <a:bodyPr wrap="square" rtlCol="0">
            <a:spAutoFit/>
          </a:bodyPr>
          <a:lstStyle/>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a:rPr>
              <a:t>ثالثاً: مركز دبي المالي العالمي </a:t>
            </a:r>
            <a:r>
              <a:rPr kumimoji="0" lang="ar-AE" sz="2000" b="1" i="0" u="none" strike="noStrike" kern="1200" cap="none" spc="0" normalizeH="0" baseline="0" noProof="0" dirty="0">
                <a:ln>
                  <a:noFill/>
                </a:ln>
                <a:solidFill>
                  <a:prstClr val="black"/>
                </a:solidFill>
                <a:effectLst/>
                <a:uLnTx/>
                <a:uFillTx/>
                <a:latin typeface="Alexandria regular" pitchFamily="2" charset="-78"/>
                <a:ea typeface="+mn-ea"/>
                <a:cs typeface="Alexandria"/>
              </a:rPr>
              <a:t>(</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a:rPr>
              <a:t>DIFC</a:t>
            </a:r>
            <a:r>
              <a:rPr kumimoji="0" lang="ar-AE" sz="2000" b="1" i="0" u="none" strike="noStrike" kern="1200" cap="none" spc="0" normalizeH="0" baseline="0" noProof="0" dirty="0">
                <a:ln>
                  <a:noFill/>
                </a:ln>
                <a:solidFill>
                  <a:prstClr val="black"/>
                </a:solidFill>
                <a:effectLst/>
                <a:uLnTx/>
                <a:uFillTx/>
                <a:latin typeface="Alexandria regular" pitchFamily="2" charset="-78"/>
                <a:ea typeface="+mn-ea"/>
                <a:cs typeface="Alexandria"/>
              </a:rPr>
              <a:t>)</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يُعد مركز دبي المالي العالمي أحد أهم المراكز المالية الدولية في المنطقة، ويتمتع بنظام قانوني وقضائي مستقل يستند إلى مبادئ القانون الإنجليزي، مما يجعله بيئة جاذبة لشركات التكنولوجيا المالية العالمية والإقليمية.ويتولى تنظيم الشركات العاملة داخل المركز من خلال سلطة دبي للخدمات المالية</a:t>
            </a:r>
            <a:r>
              <a:rPr kumimoji="0" lang="ar-AE"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DFSA</a:t>
            </a:r>
            <a:r>
              <a:rPr kumimoji="0" lang="ar-AE"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وتشمل اختصاصاته:منح التراخيص لشركات التكنولوجيا المالية العاملة داخل المركز.وضع أطر تنظيمية مرنة تتناسب مع الابتكارات المالية الحديثة.توفير بيئة اختبار تنظيمية </a:t>
            </a:r>
            <a:r>
              <a:rPr kumimoji="0" lang="ar-AE"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Innovation Testing </a:t>
            </a:r>
            <a:r>
              <a:rPr kumimoji="0" lang="en-US" sz="2000" b="0" i="0" u="none" strike="noStrike" kern="1200" cap="none" spc="0" normalizeH="0" baseline="0" noProof="0" dirty="0" err="1">
                <a:ln>
                  <a:noFill/>
                </a:ln>
                <a:solidFill>
                  <a:prstClr val="black"/>
                </a:solidFill>
                <a:effectLst/>
                <a:uLnTx/>
                <a:uFillTx/>
                <a:latin typeface="Alexandria regular" pitchFamily="2" charset="-78"/>
                <a:ea typeface="+mn-ea"/>
                <a:cs typeface="Alexandria"/>
              </a:rPr>
              <a:t>Licence</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AE"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لتمكين الشركات الناشئة من اختبار منتجاتها المالية الجديدة.دعم الشركات الناشئة من خلال برامج مسرعات الأعمال وحاضنات الابتكار.تعزيز التعاون بين المؤسسات المالية التقليدية وشركات التكنولوجيا المالية.وقد أصبح المركز وجهة رئيسية للشركات العالمية الراغبة في التوسع في أسواق الشرق الأوسط وشمال أفريقيا.</a:t>
            </a:r>
            <a:endPar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EF9C53E6-9576-DEFF-CB48-2928ED89527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TextBox 4">
            <a:extLst>
              <a:ext uri="{FF2B5EF4-FFF2-40B4-BE49-F238E27FC236}">
                <a16:creationId xmlns:a16="http://schemas.microsoft.com/office/drawing/2014/main" id="{446D1C04-1EAA-CD05-8B1C-049EE44CB40A}"/>
              </a:ext>
            </a:extLst>
          </p:cNvPr>
          <p:cNvSpPr txBox="1"/>
          <p:nvPr/>
        </p:nvSpPr>
        <p:spPr>
          <a:xfrm>
            <a:off x="1790951" y="487017"/>
            <a:ext cx="7323231" cy="716350"/>
          </a:xfrm>
          <a:prstGeom prst="rect">
            <a:avLst/>
          </a:prstGeom>
          <a:noFill/>
        </p:spPr>
        <p:txBody>
          <a:bodyPr wrap="square">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Calibri"/>
                <a:ea typeface="+mn-ea"/>
                <a:cs typeface="Alexandria"/>
              </a:rPr>
              <a:t>الجهات التنظيمية للتكنولوجيا المالية في دولة الإمارات العربية المتحدة</a:t>
            </a:r>
          </a:p>
        </p:txBody>
      </p:sp>
    </p:spTree>
    <p:extLst>
      <p:ext uri="{BB962C8B-B14F-4D97-AF65-F5344CB8AC3E}">
        <p14:creationId xmlns:p14="http://schemas.microsoft.com/office/powerpoint/2010/main" val="245497281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EDF723-164C-F728-5A38-8A575B4AAA2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90927B2-8261-8ACD-2BD4-12F1CD1EEF5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AA43E87-2BD7-F9E3-2F74-4483C31E553D}"/>
              </a:ext>
            </a:extLst>
          </p:cNvPr>
          <p:cNvSpPr txBox="1"/>
          <p:nvPr/>
        </p:nvSpPr>
        <p:spPr>
          <a:xfrm>
            <a:off x="91440" y="1243584"/>
            <a:ext cx="11996700" cy="440120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2000" b="1" i="0" u="none" strike="noStrike" kern="1200" cap="none" spc="0" normalizeH="0" baseline="0" noProof="0" dirty="0">
                <a:ln>
                  <a:noFill/>
                </a:ln>
                <a:solidFill>
                  <a:prstClr val="black"/>
                </a:solidFill>
                <a:effectLst/>
                <a:uLnTx/>
                <a:uFillTx/>
                <a:latin typeface="Calibri"/>
                <a:ea typeface="+mn-ea"/>
                <a:cs typeface="Alexandria"/>
              </a:rPr>
              <a:t>رابعاً: سوق أبوظبي العالمي (</a:t>
            </a:r>
            <a:r>
              <a:rPr kumimoji="0" lang="en-US" sz="2000" b="1" i="0" u="none" strike="noStrike" kern="1200" cap="none" spc="0" normalizeH="0" baseline="0" noProof="0" dirty="0">
                <a:ln>
                  <a:noFill/>
                </a:ln>
                <a:solidFill>
                  <a:prstClr val="black"/>
                </a:solidFill>
                <a:effectLst/>
                <a:uLnTx/>
                <a:uFillTx/>
                <a:latin typeface="Calibri"/>
                <a:ea typeface="+mn-ea"/>
                <a:cs typeface="Alexandria"/>
              </a:rPr>
              <a:t>ADGM)</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يُعد سوق أبوظبي العالمي منطقة مالية حرة تتمتع بإطار قانوني مستقل يستند إلى القانون الإنجليزي، ويُشرف على تنظيمه هيئة تنظيم الخدمات المالية  (</a:t>
            </a:r>
            <a:r>
              <a:rPr kumimoji="0" lang="en-US" sz="2000" b="0" i="0" u="none" strike="noStrike" kern="1200" cap="none" spc="0" normalizeH="0" baseline="0" noProof="0" dirty="0">
                <a:ln>
                  <a:noFill/>
                </a:ln>
                <a:solidFill>
                  <a:prstClr val="black"/>
                </a:solidFill>
                <a:effectLst/>
                <a:uLnTx/>
                <a:uFillTx/>
                <a:latin typeface="Calibri"/>
                <a:ea typeface="+mn-ea"/>
                <a:cs typeface="Alexandria"/>
              </a:rPr>
              <a:t>FSRA</a:t>
            </a:r>
            <a:r>
              <a:rPr kumimoji="0" lang="ar-AE" sz="2000" b="0" i="0" u="none" strike="noStrike" kern="1200" cap="none" spc="0" normalizeH="0" baseline="0" noProof="0" dirty="0">
                <a:ln>
                  <a:noFill/>
                </a:ln>
                <a:solidFill>
                  <a:prstClr val="black"/>
                </a:solidFill>
                <a:effectLst/>
                <a:uLnTx/>
                <a:uFillTx/>
                <a:latin typeface="Calibri"/>
                <a:ea typeface="+mn-ea"/>
                <a:cs typeface="Alexandria"/>
              </a:rPr>
              <a:t>)</a:t>
            </a:r>
            <a:r>
              <a:rPr kumimoji="0" lang="en-US" sz="2000" b="0" i="0" u="none" strike="noStrike" kern="1200" cap="none" spc="0" normalizeH="0" baseline="0" noProof="0" dirty="0">
                <a:ln>
                  <a:noFill/>
                </a:ln>
                <a:solidFill>
                  <a:prstClr val="black"/>
                </a:solidFill>
                <a:effectLst/>
                <a:uLnTx/>
                <a:uFillTx/>
                <a:latin typeface="Calibri"/>
                <a:ea typeface="+mn-ea"/>
                <a:cs typeface="Alexandria"/>
              </a:rPr>
              <a:t>، </a:t>
            </a:r>
            <a:r>
              <a:rPr kumimoji="0" lang="ar-AE" sz="2000" b="0" i="0" u="none" strike="noStrike" kern="1200" cap="none" spc="0" normalizeH="0" baseline="0" noProof="0" dirty="0">
                <a:ln>
                  <a:noFill/>
                </a:ln>
                <a:solidFill>
                  <a:prstClr val="black"/>
                </a:solidFill>
                <a:effectLst/>
                <a:uLnTx/>
                <a:uFillTx/>
                <a:latin typeface="Calibri"/>
                <a:ea typeface="+mn-ea"/>
                <a:cs typeface="Alexandria"/>
              </a:rPr>
              <a:t>ويُعد من أكثر البيئات التنظيمية تطورًا في مجال التكنولوجيا المالية.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ومن أبرز اختصاصاته:</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تنظيم وترخيص شركات التكنولوجيا المالية داخل السوق.</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توفير بيئة اختبار تنظيمية (</a:t>
            </a:r>
            <a:r>
              <a:rPr kumimoji="0" lang="en-US" sz="2000" b="0" i="0" u="none" strike="noStrike" kern="1200" cap="none" spc="0" normalizeH="0" baseline="0" noProof="0" dirty="0" err="1">
                <a:ln>
                  <a:noFill/>
                </a:ln>
                <a:solidFill>
                  <a:prstClr val="black"/>
                </a:solidFill>
                <a:effectLst/>
                <a:uLnTx/>
                <a:uFillTx/>
                <a:latin typeface="Calibri"/>
                <a:ea typeface="+mn-ea"/>
                <a:cs typeface="Alexandria"/>
              </a:rPr>
              <a:t>RegLab</a:t>
            </a:r>
            <a:r>
              <a:rPr kumimoji="0" lang="ar-AE" sz="2000" b="0" i="0" u="none" strike="noStrike" kern="1200" cap="none" spc="0" normalizeH="0" baseline="0" noProof="0" dirty="0">
                <a:ln>
                  <a:noFill/>
                </a:ln>
                <a:solidFill>
                  <a:prstClr val="black"/>
                </a:solidFill>
                <a:effectLst/>
                <a:uLnTx/>
                <a:uFillTx/>
                <a:latin typeface="Calibri"/>
                <a:ea typeface="+mn-ea"/>
                <a:cs typeface="Alexandria"/>
              </a:rPr>
              <a:t>)</a:t>
            </a:r>
            <a:r>
              <a:rPr kumimoji="0" lang="en-US" sz="2000" b="0" i="0" u="none" strike="noStrike" kern="1200" cap="none" spc="0" normalizeH="0" baseline="0" noProof="0" dirty="0">
                <a:ln>
                  <a:noFill/>
                </a:ln>
                <a:solidFill>
                  <a:prstClr val="black"/>
                </a:solidFill>
                <a:effectLst/>
                <a:uLnTx/>
                <a:uFillTx/>
                <a:latin typeface="Calibri"/>
                <a:ea typeface="+mn-ea"/>
                <a:cs typeface="Alexandria"/>
              </a:rPr>
              <a:t> </a:t>
            </a:r>
            <a:r>
              <a:rPr kumimoji="0" lang="ar-AE" sz="2000" b="0" i="0" u="none" strike="noStrike" kern="1200" cap="none" spc="0" normalizeH="0" baseline="0" noProof="0" dirty="0">
                <a:ln>
                  <a:noFill/>
                </a:ln>
                <a:solidFill>
                  <a:prstClr val="black"/>
                </a:solidFill>
                <a:effectLst/>
                <a:uLnTx/>
                <a:uFillTx/>
                <a:latin typeface="Calibri"/>
                <a:ea typeface="+mn-ea"/>
                <a:cs typeface="Alexandria"/>
              </a:rPr>
              <a:t>تتيح للشركات الناشئة اختبار منتجاتها وخدماتها المالية في إطار رقابي مرن.</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دعم الابتكار في مجالات الذكاء الاصطناعي، وتقنيات البلوك تشين، والأصول الرقمية، والخدمات المالية الرقمية.</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توفير إطار قانوني واضح لحماية المستثمرين والعملاء.</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جذب الاستثمارات الدولية وتعزيز مكانة أبوظبي كمركز عالمي للتقنية المالية.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وقد ساهمت هذه البيئة التنظيمية في استقطاب العديد من الشركات الناشئة والمؤسسات المالية العالمية، مما عزز مكانة دولة الإمارات كمركز إقليمي ودولي رائد في قطاع التكنولوجيا المالية.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وبوجه عام، يعتمد التنظيم في دولة الإمارات على توزيع الاختصاصات بين الجهات الرقابية المختلفة، بحيث يتولى كل جهاز تنظيم الأنشطة الواقعة ضمن نطاق اختصاصه، الأمر الذي أسهم في بناء بيئة تشريعية متكاملة تجمع بين تشجيع الابتكار، وحماية المستثمرين، وتعزيز الثقة في القطاع المالي، ودعم النمو المستدام لقطاع التكنولوجيا المالية.</a:t>
            </a:r>
          </a:p>
        </p:txBody>
      </p:sp>
      <p:pic>
        <p:nvPicPr>
          <p:cNvPr id="6" name="Graphic 21">
            <a:extLst>
              <a:ext uri="{FF2B5EF4-FFF2-40B4-BE49-F238E27FC236}">
                <a16:creationId xmlns:a16="http://schemas.microsoft.com/office/drawing/2014/main" id="{D5054A61-300E-D049-EC0A-80840FAF3DA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TextBox 4">
            <a:extLst>
              <a:ext uri="{FF2B5EF4-FFF2-40B4-BE49-F238E27FC236}">
                <a16:creationId xmlns:a16="http://schemas.microsoft.com/office/drawing/2014/main" id="{8512CDC4-A531-ADEB-143F-16A49755A0D9}"/>
              </a:ext>
            </a:extLst>
          </p:cNvPr>
          <p:cNvSpPr txBox="1"/>
          <p:nvPr/>
        </p:nvSpPr>
        <p:spPr>
          <a:xfrm>
            <a:off x="1242391" y="238539"/>
            <a:ext cx="8100392" cy="716350"/>
          </a:xfrm>
          <a:prstGeom prst="rect">
            <a:avLst/>
          </a:prstGeom>
          <a:noFill/>
        </p:spPr>
        <p:txBody>
          <a:bodyPr wrap="square">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Calibri"/>
                <a:ea typeface="+mn-ea"/>
                <a:cs typeface="Alexandria"/>
              </a:rPr>
              <a:t>الجهات التنظيمية للتكنولوجيا المالية في دولة الإمارات العربية المتحدة</a:t>
            </a:r>
          </a:p>
        </p:txBody>
      </p:sp>
    </p:spTree>
    <p:extLst>
      <p:ext uri="{BB962C8B-B14F-4D97-AF65-F5344CB8AC3E}">
        <p14:creationId xmlns:p14="http://schemas.microsoft.com/office/powerpoint/2010/main" val="18994168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271F96-F401-DB0A-8173-68E70069043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9E9706B-0FA1-7129-8F29-56CDD2CB94E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FBBC30C-C91C-1E2A-CAF8-FE3D4D41B6D7}"/>
              </a:ext>
            </a:extLst>
          </p:cNvPr>
          <p:cNvSpPr txBox="1"/>
          <p:nvPr/>
        </p:nvSpPr>
        <p:spPr>
          <a:xfrm>
            <a:off x="824948" y="725864"/>
            <a:ext cx="953162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دراسة حالة : دولة الامارات العربية المتحدة</a:t>
            </a:r>
          </a:p>
        </p:txBody>
      </p:sp>
      <p:sp>
        <p:nvSpPr>
          <p:cNvPr id="28" name="Rectangle 27">
            <a:extLst>
              <a:ext uri="{FF2B5EF4-FFF2-40B4-BE49-F238E27FC236}">
                <a16:creationId xmlns:a16="http://schemas.microsoft.com/office/drawing/2014/main" id="{AEB79CB6-DF1E-908F-93F0-BDA17E4B55F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3B55589-2E9B-521E-B1C2-8D1BFEE1FEC4}"/>
              </a:ext>
            </a:extLst>
          </p:cNvPr>
          <p:cNvSpPr txBox="1"/>
          <p:nvPr/>
        </p:nvSpPr>
        <p:spPr>
          <a:xfrm>
            <a:off x="386499" y="1799303"/>
            <a:ext cx="11292896" cy="4093428"/>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a:rPr>
              <a:t>القوانين والتشريعات الرئيسية المنظمة: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1- قانون خدمات المدفوعات – صدر من المصرف المركزي 2021:</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ينظم كافة خدمات الدفع الإلكتروني، المحافظ الرقمية.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يلزم الشركات بالتسجيل والترخيص.</a:t>
            </a:r>
          </a:p>
          <a:p>
            <a:pPr lvl="0" algn="r" rtl="1">
              <a:lnSpc>
                <a:spcPct val="150000"/>
              </a:lnSpc>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يفرض متطلبات أمنية صارمة </a:t>
            </a:r>
            <a:r>
              <a:rPr lang="en-US" sz="2000" dirty="0">
                <a:solidFill>
                  <a:prstClr val="black"/>
                </a:solidFill>
                <a:latin typeface="Alexandria regular" pitchFamily="2" charset="-78"/>
                <a:cs typeface="Alexandria"/>
              </a:rPr>
              <a:t>Anti-Money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Laundering &amp; KYC</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a:rPr>
              <a:t>2- دليل تنظيم أنشطة التمويل الجماعي – هيئة الأوراق المالية والسلع 2020:</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ينظم منصات التمويل الجماعي.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يحدد نسب الاستثمار، حماية المستثمر الصغير، الإفصاح.</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BF37E743-6493-6F78-14C6-0DA15491FB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3394187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1314C4-FA34-0959-18FF-91C91DE7CE2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421F24D-7240-6276-41C2-6AE6D07C195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0654F78-590E-B1FA-D372-8DA920E63FD6}"/>
              </a:ext>
            </a:extLst>
          </p:cNvPr>
          <p:cNvSpPr txBox="1"/>
          <p:nvPr/>
        </p:nvSpPr>
        <p:spPr>
          <a:xfrm>
            <a:off x="596348" y="725864"/>
            <a:ext cx="1016773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دراسة حالة : دولة الامارات العربية المتحدة</a:t>
            </a:r>
          </a:p>
        </p:txBody>
      </p:sp>
      <p:sp>
        <p:nvSpPr>
          <p:cNvPr id="28" name="Rectangle 27">
            <a:extLst>
              <a:ext uri="{FF2B5EF4-FFF2-40B4-BE49-F238E27FC236}">
                <a16:creationId xmlns:a16="http://schemas.microsoft.com/office/drawing/2014/main" id="{4E5C0743-F023-C485-81B1-278D9083241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0C5ADCC-0C9B-066D-E973-F17CA72C3D50}"/>
              </a:ext>
            </a:extLst>
          </p:cNvPr>
          <p:cNvSpPr txBox="1"/>
          <p:nvPr/>
        </p:nvSpPr>
        <p:spPr>
          <a:xfrm>
            <a:off x="386499" y="1799303"/>
            <a:ext cx="11292896" cy="3631763"/>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القوانين والتشريعات الرئيسية المنظمة: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3- البيئة الرقابية التجريبية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Sandbox): Regulatory Sandbox  </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DIFC </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و</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(ADGM</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تسمح للشركات باختبار حلول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FinTech </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لمدة محددة.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بدون الالتزام الكامل بالمتطلبات التنظيمية لحين التقييم.</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4- قوانين حماية البيانات: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قانون حماية البيانات الشخصية الاتحادي 2021.</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يطبق على كافة شركات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FinTech </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لحماية معلومات العملاء.</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39FBAE4D-FAE2-EEB4-FA1F-CB4B4D2D68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7378105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AEF2D4-421D-AB8F-3D1F-0FE0023CF6E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7A6DD0D-09F5-BE0B-C661-137ADFB1861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AC42C43-718D-CA95-CB6D-1F742957CA98}"/>
              </a:ext>
            </a:extLst>
          </p:cNvPr>
          <p:cNvSpPr txBox="1"/>
          <p:nvPr/>
        </p:nvSpPr>
        <p:spPr>
          <a:xfrm>
            <a:off x="526773" y="725864"/>
            <a:ext cx="9720469"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دراسة حالة : دولة الامارات العربية المتحدة</a:t>
            </a:r>
          </a:p>
        </p:txBody>
      </p:sp>
      <p:sp>
        <p:nvSpPr>
          <p:cNvPr id="28" name="Rectangle 27">
            <a:extLst>
              <a:ext uri="{FF2B5EF4-FFF2-40B4-BE49-F238E27FC236}">
                <a16:creationId xmlns:a16="http://schemas.microsoft.com/office/drawing/2014/main" id="{F96CDD4D-2FE7-8061-4741-3AB3DD83074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1B8A5D6-D198-6AD3-EB2A-3D5E32BC0564}"/>
              </a:ext>
            </a:extLst>
          </p:cNvPr>
          <p:cNvSpPr txBox="1"/>
          <p:nvPr/>
        </p:nvSpPr>
        <p:spPr>
          <a:xfrm>
            <a:off x="386499" y="1799303"/>
            <a:ext cx="11292896" cy="4093428"/>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مبادرات دولة الإمارات في دعم التكنولوجيا المالية  </a:t>
            </a:r>
            <a:r>
              <a:rPr kumimoji="0" lang="en-US" sz="2000" b="1" i="0" u="none" strike="noStrike" kern="1200" cap="none" spc="0" normalizeH="0" baseline="0" noProof="0" dirty="0">
                <a:ln>
                  <a:noFill/>
                </a:ln>
                <a:solidFill>
                  <a:prstClr val="black"/>
                </a:solidFill>
                <a:effectLst/>
                <a:uLnTx/>
                <a:uFillTx/>
                <a:latin typeface="Alexandria regular" pitchFamily="2" charset="-78"/>
                <a:cs typeface="Alexandria"/>
              </a:rPr>
              <a:t>FinTech</a:t>
            </a: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 :</a:t>
            </a:r>
            <a:endParaRPr kumimoji="0" lang="en-US" sz="2000" b="1"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1- </a:t>
            </a:r>
            <a:r>
              <a:rPr kumimoji="0" lang="en-US" sz="2000" b="1" i="0" u="none" strike="noStrike" kern="1200" cap="none" spc="0" normalizeH="0" baseline="0" noProof="0" dirty="0">
                <a:ln>
                  <a:noFill/>
                </a:ln>
                <a:solidFill>
                  <a:prstClr val="black"/>
                </a:solidFill>
                <a:effectLst/>
                <a:uLnTx/>
                <a:uFillTx/>
                <a:latin typeface="Alexandria regular" pitchFamily="2" charset="-78"/>
                <a:cs typeface="Alexandria"/>
              </a:rPr>
              <a:t> </a:t>
            </a: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البيئة التنظيمية التجريبية </a:t>
            </a:r>
            <a:r>
              <a:rPr kumimoji="0" lang="en-US" sz="2000" b="1" i="0" u="none" strike="noStrike" kern="1200" cap="none" spc="0" normalizeH="0" baseline="0" noProof="0" dirty="0">
                <a:ln>
                  <a:noFill/>
                </a:ln>
                <a:solidFill>
                  <a:prstClr val="black"/>
                </a:solidFill>
                <a:effectLst/>
                <a:uLnTx/>
                <a:uFillTx/>
                <a:latin typeface="Alexandria regular" pitchFamily="2" charset="-78"/>
                <a:cs typeface="Alexandria"/>
              </a:rPr>
              <a:t>(Sandbox)</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DIFC FinTech Hive </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و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ADGM </a:t>
            </a:r>
            <a:r>
              <a:rPr kumimoji="0" lang="en-US" sz="2000" b="0" i="0" u="none" strike="noStrike" kern="1200" cap="none" spc="0" normalizeH="0" baseline="0" noProof="0" dirty="0" err="1">
                <a:ln>
                  <a:noFill/>
                </a:ln>
                <a:solidFill>
                  <a:prstClr val="black"/>
                </a:solidFill>
                <a:effectLst/>
                <a:uLnTx/>
                <a:uFillTx/>
                <a:latin typeface="Alexandria regular" pitchFamily="2" charset="-78"/>
                <a:cs typeface="Alexandria"/>
              </a:rPr>
              <a:t>RegLab</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تجريب حلول الدفع، الإقراض،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Blockchain.</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2- استراتيجية الإمارات للاقتصاد الرقمي 2031:</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رفع مساهمة الاقتصاد الرقمي في الناتج المحلي الإجمالي إلى 20%.</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3-  مبادرة </a:t>
            </a:r>
            <a:r>
              <a:rPr kumimoji="0" lang="en-US" sz="2000" b="1" i="0" u="none" strike="noStrike" kern="1200" cap="none" spc="0" normalizeH="0" baseline="0" noProof="0" dirty="0">
                <a:ln>
                  <a:noFill/>
                </a:ln>
                <a:solidFill>
                  <a:prstClr val="black"/>
                </a:solidFill>
                <a:effectLst/>
                <a:uLnTx/>
                <a:uFillTx/>
                <a:latin typeface="Alexandria regular" pitchFamily="2" charset="-78"/>
                <a:cs typeface="Alexandria"/>
              </a:rPr>
              <a:t>Central Bank Digital Currency (CBDC):</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تطوير عملة رقمية وطنية لتسهيل التعاملات الإلكترونية.</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DB32AEEA-3B89-D2A8-1F79-20AB98A7D2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7952821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98AB15-4C66-C029-9688-D49668E5A3E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0AB17B7-58BB-7537-AE6B-C4AE86D43F8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F53FC02-837B-E713-662B-E7B08C9BE71D}"/>
              </a:ext>
            </a:extLst>
          </p:cNvPr>
          <p:cNvSpPr txBox="1"/>
          <p:nvPr/>
        </p:nvSpPr>
        <p:spPr>
          <a:xfrm>
            <a:off x="934277" y="725864"/>
            <a:ext cx="9750287"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AEEF"/>
                </a:solidFill>
                <a:effectLst/>
                <a:uLnTx/>
                <a:uFillTx/>
                <a:latin typeface="Alexandria" pitchFamily="2" charset="-78"/>
                <a:cs typeface="Alexandria"/>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AEEF"/>
                </a:solidFill>
                <a:effectLst/>
                <a:uLnTx/>
                <a:uFillTx/>
                <a:latin typeface="Alexandria" pitchFamily="2" charset="-78"/>
                <a:cs typeface="Alexandria"/>
              </a:rPr>
              <a:t>دراسة حالة : دولة الامارات العربية المتحدة</a:t>
            </a:r>
          </a:p>
        </p:txBody>
      </p:sp>
      <p:sp>
        <p:nvSpPr>
          <p:cNvPr id="28" name="Rectangle 27">
            <a:extLst>
              <a:ext uri="{FF2B5EF4-FFF2-40B4-BE49-F238E27FC236}">
                <a16:creationId xmlns:a16="http://schemas.microsoft.com/office/drawing/2014/main" id="{10EAEB60-950B-BF24-FE7F-6C95FBEBE07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D9C5836-BE16-C4FD-3B51-B5D254F89A3D}"/>
              </a:ext>
            </a:extLst>
          </p:cNvPr>
          <p:cNvSpPr txBox="1"/>
          <p:nvPr/>
        </p:nvSpPr>
        <p:spPr>
          <a:xfrm>
            <a:off x="582928" y="1776670"/>
            <a:ext cx="11505211" cy="557530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أمثلة عملية من السوق الإماراتي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مثال 1: </a:t>
            </a:r>
            <a:r>
              <a:rPr kumimoji="0" lang="en-US" sz="2000" b="1" i="0" u="none" strike="noStrike" kern="1200" cap="none" spc="0" normalizeH="0" baseline="0" noProof="0" dirty="0">
                <a:ln>
                  <a:noFill/>
                </a:ln>
                <a:solidFill>
                  <a:prstClr val="black"/>
                </a:solidFill>
                <a:effectLst/>
                <a:uLnTx/>
                <a:uFillTx/>
                <a:latin typeface="Alexandria regular" pitchFamily="2" charset="-78"/>
                <a:cs typeface="Alexandria"/>
              </a:rPr>
              <a:t>Beehive </a:t>
            </a: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 منصة تمويل جماعي  </a:t>
            </a:r>
            <a:r>
              <a:rPr kumimoji="0" lang="en-US" sz="2000" b="1" i="0" u="none" strike="noStrike" kern="1200" cap="none" spc="0" normalizeH="0" baseline="0" noProof="0" dirty="0">
                <a:ln>
                  <a:noFill/>
                </a:ln>
                <a:solidFill>
                  <a:prstClr val="black"/>
                </a:solidFill>
                <a:effectLst/>
                <a:uLnTx/>
                <a:uFillTx/>
                <a:latin typeface="Alexandria regular" pitchFamily="2" charset="-78"/>
                <a:cs typeface="Alexandria"/>
              </a:rPr>
              <a:t>P2P Lending)</a:t>
            </a: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a:t>
            </a:r>
            <a:endParaRPr kumimoji="0" lang="en-US" sz="2000" b="1"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أول منصة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P2P </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مرخصة من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ADGM</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تربط الشركات الصغيرة بالمستثمرين مباشرة دون وساطة بنكية.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مثال 2 :  </a:t>
            </a:r>
            <a:r>
              <a:rPr kumimoji="0" lang="en-US" sz="2000" b="1" i="0" u="none" strike="noStrike" kern="1200" cap="none" spc="0" normalizeH="0" baseline="0" noProof="0" dirty="0">
                <a:ln>
                  <a:noFill/>
                </a:ln>
                <a:solidFill>
                  <a:prstClr val="black"/>
                </a:solidFill>
                <a:effectLst/>
                <a:uLnTx/>
                <a:uFillTx/>
                <a:latin typeface="Alexandria regular" pitchFamily="2" charset="-78"/>
                <a:cs typeface="Alexandria"/>
              </a:rPr>
              <a:t>Tabby – Buy Now Pay Later (BNPL)</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تقدم خدمات التقسيط الإلكتروني بدون فوائد.</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مرخصة وتخضع لرقابة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SCA</a:t>
            </a: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1" i="0" u="none" strike="noStrike" kern="1200" cap="none" spc="0" normalizeH="0" baseline="0" noProof="0" dirty="0">
                <a:ln>
                  <a:noFill/>
                </a:ln>
                <a:solidFill>
                  <a:prstClr val="black"/>
                </a:solidFill>
                <a:effectLst/>
                <a:uLnTx/>
                <a:uFillTx/>
                <a:latin typeface="Alexandria regular" pitchFamily="2" charset="-78"/>
                <a:cs typeface="Alexandria"/>
              </a:rPr>
              <a:t>مثال 3 : </a:t>
            </a:r>
            <a:r>
              <a:rPr kumimoji="0" lang="en-US" sz="2000" b="1" i="0" u="none" strike="noStrike" kern="1200" cap="none" spc="0" normalizeH="0" baseline="0" noProof="0" dirty="0">
                <a:ln>
                  <a:noFill/>
                </a:ln>
                <a:solidFill>
                  <a:prstClr val="black"/>
                </a:solidFill>
                <a:effectLst/>
                <a:uLnTx/>
                <a:uFillTx/>
                <a:latin typeface="Alexandria regular" pitchFamily="2" charset="-78"/>
                <a:cs typeface="Alexandria"/>
              </a:rPr>
              <a:t>Mamo Pay"  </a:t>
            </a: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 م</a:t>
            </a:r>
            <a:r>
              <a:rPr kumimoji="0" lang="ar-AE" sz="2000" b="1" i="0" u="none" strike="noStrike" kern="1200" cap="none" spc="0" normalizeH="0" baseline="0" noProof="0" dirty="0">
                <a:ln>
                  <a:noFill/>
                </a:ln>
                <a:solidFill>
                  <a:prstClr val="black"/>
                </a:solidFill>
                <a:effectLst/>
                <a:uLnTx/>
                <a:uFillTx/>
                <a:latin typeface="Alexandria regular" pitchFamily="2" charset="-78"/>
                <a:cs typeface="Alexandria"/>
              </a:rPr>
              <a:t>حفظة رقمية مبتكرة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Alexandria regular" pitchFamily="2" charset="-78"/>
                <a:cs typeface="Alexandria"/>
              </a:rPr>
              <a:t>•</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a:t>
            </a:r>
            <a:r>
              <a:rPr kumimoji="0" lang="ar-AE" sz="2000" b="0" i="0" u="none" strike="noStrike" kern="1200" cap="none" spc="0" normalizeH="0" baseline="0" noProof="0" dirty="0">
                <a:ln>
                  <a:noFill/>
                </a:ln>
                <a:solidFill>
                  <a:prstClr val="black"/>
                </a:solidFill>
                <a:effectLst/>
                <a:uLnTx/>
                <a:uFillTx/>
                <a:latin typeface="Alexandria regular" pitchFamily="2" charset="-78"/>
                <a:cs typeface="Alexandria"/>
              </a:rPr>
              <a:t>مرخصة من المصرف المركزي.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Alexandria regular" pitchFamily="2" charset="-78"/>
                <a:cs typeface="Alexandria"/>
              </a:rPr>
              <a:t>•</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a:t>
            </a:r>
            <a:r>
              <a:rPr kumimoji="0" lang="ar-AE" sz="2000" b="0" i="0" u="none" strike="noStrike" kern="1200" cap="none" spc="0" normalizeH="0" baseline="0" noProof="0" dirty="0">
                <a:ln>
                  <a:noFill/>
                </a:ln>
                <a:solidFill>
                  <a:prstClr val="black"/>
                </a:solidFill>
                <a:effectLst/>
                <a:uLnTx/>
                <a:uFillTx/>
                <a:latin typeface="Alexandria regular" pitchFamily="2" charset="-78"/>
                <a:cs typeface="Alexandria"/>
              </a:rPr>
              <a:t>تقدم حلول دفع فورية للأفراد والشركات الصغيرة.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8FFFC670-9061-6CB7-2743-EDF96FEB165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9889287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AEDCB4-EC77-E2CD-6281-3D546FE5C30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6471AF0-E0BD-71EC-27F4-5883C3B73FF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D590DFC-5E97-3582-D0E7-40F87954B592}"/>
              </a:ext>
            </a:extLst>
          </p:cNvPr>
          <p:cNvSpPr txBox="1"/>
          <p:nvPr/>
        </p:nvSpPr>
        <p:spPr>
          <a:xfrm>
            <a:off x="516835" y="725864"/>
            <a:ext cx="8966531"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دراسة حالة : دولة قطر</a:t>
            </a:r>
          </a:p>
        </p:txBody>
      </p:sp>
      <p:sp>
        <p:nvSpPr>
          <p:cNvPr id="28" name="Rectangle 27">
            <a:extLst>
              <a:ext uri="{FF2B5EF4-FFF2-40B4-BE49-F238E27FC236}">
                <a16:creationId xmlns:a16="http://schemas.microsoft.com/office/drawing/2014/main" id="{379F907E-87DE-FB9D-71E0-92DAC50C014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5909ED6-C2AF-649B-B063-8F043965177C}"/>
              </a:ext>
            </a:extLst>
          </p:cNvPr>
          <p:cNvSpPr txBox="1"/>
          <p:nvPr/>
        </p:nvSpPr>
        <p:spPr>
          <a:xfrm>
            <a:off x="386499" y="1799303"/>
            <a:ext cx="11292896" cy="3016210"/>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الجهات التشريعية والرقابية في دولة قطر: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مصرف قطر المركزي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QCB) </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 تنظيم شركات وخدمات الدفع الإلكتروني والمحافظ الرقمية ومقدمي خدمات التكنولوجيا المالية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FinTech </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في المجال المصرفي والمالي.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هيئة قطر للأسواق المالية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QFMA) </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 تنظيم منصات التمويل الجماعي والإصدارات الرقمية للأوراق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مركز قطر للمال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QFC)</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 إطار قانوني مستقل لجذب شركات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FinTech </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غير المصرفية؛ يقدم بيئة أعمال منفصلة ونظام قانوني خاص.</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74027031-08AC-87A4-C839-D339D90D5A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6024981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4CE609-E2BA-9F75-4505-0240780CAC4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F115487-3776-C7AD-3235-649AAD61DE4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2D6581B-6B9D-F5BE-6BC0-28AF2EAA00CA}"/>
              </a:ext>
            </a:extLst>
          </p:cNvPr>
          <p:cNvSpPr txBox="1"/>
          <p:nvPr/>
        </p:nvSpPr>
        <p:spPr>
          <a:xfrm>
            <a:off x="795130" y="725864"/>
            <a:ext cx="868823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دراسة حالة : دولة قطر</a:t>
            </a:r>
          </a:p>
        </p:txBody>
      </p:sp>
      <p:sp>
        <p:nvSpPr>
          <p:cNvPr id="28" name="Rectangle 27">
            <a:extLst>
              <a:ext uri="{FF2B5EF4-FFF2-40B4-BE49-F238E27FC236}">
                <a16:creationId xmlns:a16="http://schemas.microsoft.com/office/drawing/2014/main" id="{17C55005-9F32-5368-F81A-71DFFAF13CF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A00BF48-EAB8-5A6F-6C96-1A8AE614021A}"/>
              </a:ext>
            </a:extLst>
          </p:cNvPr>
          <p:cNvSpPr txBox="1"/>
          <p:nvPr/>
        </p:nvSpPr>
        <p:spPr>
          <a:xfrm>
            <a:off x="386499" y="1799303"/>
            <a:ext cx="11292896" cy="4093428"/>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 التشريعات والقوانين المنظمة لقطاع </a:t>
            </a:r>
            <a:r>
              <a:rPr kumimoji="0" lang="en-US" sz="2000" b="1" i="0" u="none" strike="noStrike" kern="1200" cap="none" spc="0" normalizeH="0" baseline="0" noProof="0" dirty="0">
                <a:ln>
                  <a:noFill/>
                </a:ln>
                <a:solidFill>
                  <a:prstClr val="black"/>
                </a:solidFill>
                <a:effectLst/>
                <a:uLnTx/>
                <a:uFillTx/>
                <a:latin typeface="Alexandria regular" pitchFamily="2" charset="-78"/>
                <a:cs typeface="Alexandria"/>
              </a:rPr>
              <a:t>FinTech </a:t>
            </a: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 في دولة قطر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1- قانون خدمات الدفع الإلكتروني (2020) – مصرف قطر المركزي: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يلزم مقدمي خدمات الدفع بالحصول على ترخيص.</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يحدد ضوابط مكافحة غسل الأموال وتمويل الإرهاب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AML/CFT)</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a:t>
            </a:r>
            <a:endPar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يفرض حماية بيانات العملاء والخصوصية.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2- التعليمات التنظيمية لمزودي خدمات التكنولوجيا المالية (2021):</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أُطلقت لتسهيل ترخيص وتشغيل شركات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FinTech.</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تشمل ضوابط على تقديم المحافظ الرقمية، أنظمة المدفوعات، والتمويل الإلكتروني.</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A13C87E6-0AED-284F-C22E-152E3D4596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1891814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5518CB-5C16-1CD2-C42A-18E70AEAA10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434D2EE-8549-C3EA-4651-C568A1340E9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B28CD25-E9F1-CE57-E298-C07C45434051}"/>
              </a:ext>
            </a:extLst>
          </p:cNvPr>
          <p:cNvSpPr txBox="1"/>
          <p:nvPr/>
        </p:nvSpPr>
        <p:spPr>
          <a:xfrm>
            <a:off x="974035" y="725864"/>
            <a:ext cx="9700591"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دراسة حالة : دولة قطر</a:t>
            </a:r>
          </a:p>
        </p:txBody>
      </p:sp>
      <p:sp>
        <p:nvSpPr>
          <p:cNvPr id="28" name="Rectangle 27">
            <a:extLst>
              <a:ext uri="{FF2B5EF4-FFF2-40B4-BE49-F238E27FC236}">
                <a16:creationId xmlns:a16="http://schemas.microsoft.com/office/drawing/2014/main" id="{3994FF4F-91F0-2AC2-520D-A94F41D0C90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177A676-BDD7-EA54-111C-A92CE252E15D}"/>
              </a:ext>
            </a:extLst>
          </p:cNvPr>
          <p:cNvSpPr txBox="1"/>
          <p:nvPr/>
        </p:nvSpPr>
        <p:spPr>
          <a:xfrm>
            <a:off x="386499" y="1799303"/>
            <a:ext cx="11292896" cy="4305730"/>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التشريعات والقوانين المنظمة لقطاع </a:t>
            </a:r>
            <a:r>
              <a:rPr kumimoji="0" lang="en-US" sz="2000" b="1" i="0" u="none" strike="noStrike" kern="1200" cap="none" spc="0" normalizeH="0" baseline="0" noProof="0" dirty="0">
                <a:ln>
                  <a:noFill/>
                </a:ln>
                <a:solidFill>
                  <a:prstClr val="black"/>
                </a:solidFill>
                <a:effectLst/>
                <a:uLnTx/>
                <a:uFillTx/>
                <a:latin typeface="Alexandria regular" pitchFamily="2" charset="-78"/>
                <a:cs typeface="Alexandria"/>
              </a:rPr>
              <a:t>FinTech  </a:t>
            </a: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 في دولة قطر :</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3- البيئة التنظيمية التجريبية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Regulatory Sandbox)</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a:t>
            </a:r>
            <a:endPar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تتيح للشركات تجربة منتجات وخدمات التكنولوجيا المالية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FinTech </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الجديدة لمدة زمنية تحت إشراف مصرف قطر المركزي قبل الإطلاق التجاري الكامل.</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4- قانون حماية البيانات الشخصية القطري رقم 13 لسنة 2016:</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ينظم جمع ومعالجة بيانات العملاء في البيئة الرقمية.</a:t>
            </a: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A7BA9E67-D0E8-6057-7760-2E68C1E5A23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8282561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E544DE-FE98-0F50-6A3D-53C24F78FB1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9F797E4-C82B-A843-23E1-3CCEA1BAB6B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750A003-5620-6D2F-FBE6-0F99C27FC1A3}"/>
              </a:ext>
            </a:extLst>
          </p:cNvPr>
          <p:cNvSpPr txBox="1"/>
          <p:nvPr/>
        </p:nvSpPr>
        <p:spPr>
          <a:xfrm>
            <a:off x="198783" y="725864"/>
            <a:ext cx="10296939"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دراسة حالة : دولة قطر</a:t>
            </a:r>
          </a:p>
        </p:txBody>
      </p:sp>
      <p:sp>
        <p:nvSpPr>
          <p:cNvPr id="28" name="Rectangle 27">
            <a:extLst>
              <a:ext uri="{FF2B5EF4-FFF2-40B4-BE49-F238E27FC236}">
                <a16:creationId xmlns:a16="http://schemas.microsoft.com/office/drawing/2014/main" id="{C46DA4FA-0C60-6D2E-58EE-22C4BEE67C1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8BBD9E1-57DF-16A4-9774-CABB66919384}"/>
              </a:ext>
            </a:extLst>
          </p:cNvPr>
          <p:cNvSpPr txBox="1"/>
          <p:nvPr/>
        </p:nvSpPr>
        <p:spPr>
          <a:xfrm>
            <a:off x="386499" y="1799303"/>
            <a:ext cx="11292896" cy="4093428"/>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أبرز مبادرات دعم </a:t>
            </a:r>
            <a:r>
              <a:rPr kumimoji="0" lang="en-US" sz="2000" b="1" i="0" u="none" strike="noStrike" kern="1200" cap="none" spc="0" normalizeH="0" baseline="0" noProof="0" dirty="0">
                <a:ln>
                  <a:noFill/>
                </a:ln>
                <a:solidFill>
                  <a:prstClr val="black"/>
                </a:solidFill>
                <a:effectLst/>
                <a:uLnTx/>
                <a:uFillTx/>
                <a:latin typeface="Alexandria regular" pitchFamily="2" charset="-78"/>
                <a:cs typeface="Alexandria"/>
              </a:rPr>
              <a:t>FinTech </a:t>
            </a: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 في دولة  قطر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1-   "</a:t>
            </a:r>
            <a:r>
              <a:rPr kumimoji="0" lang="en-US" sz="2000" b="1" i="0" u="none" strike="noStrike" kern="1200" cap="none" spc="0" normalizeH="0" baseline="0" noProof="0" dirty="0">
                <a:ln>
                  <a:noFill/>
                </a:ln>
                <a:solidFill>
                  <a:prstClr val="black"/>
                </a:solidFill>
                <a:effectLst/>
                <a:uLnTx/>
                <a:uFillTx/>
                <a:latin typeface="Alexandria regular" pitchFamily="2" charset="-78"/>
                <a:cs typeface="Alexandria"/>
              </a:rPr>
              <a:t>FinTech Hub Qatar" – QCB  </a:t>
            </a: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 :</a:t>
            </a:r>
            <a:endParaRPr kumimoji="0" lang="en-US" sz="2000" b="1"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منصة لدعم شركات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FinTech </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الناشئة.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تقدم خدمات استشارية، تطويرية، وربط بالمستثمرين.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2-  صندوق تمويل الابتكار التكنولوجي – بنك قطر للتنمية </a:t>
            </a:r>
            <a:r>
              <a:rPr kumimoji="0" lang="en-US" sz="2000" b="1" i="0" u="none" strike="noStrike" kern="1200" cap="none" spc="0" normalizeH="0" baseline="0" noProof="0" dirty="0">
                <a:ln>
                  <a:noFill/>
                </a:ln>
                <a:solidFill>
                  <a:prstClr val="black"/>
                </a:solidFill>
                <a:effectLst/>
                <a:uLnTx/>
                <a:uFillTx/>
                <a:latin typeface="Alexandria regular" pitchFamily="2" charset="-78"/>
                <a:cs typeface="Alexandria"/>
              </a:rPr>
              <a:t>QDB)</a:t>
            </a: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 :</a:t>
            </a:r>
            <a:endParaRPr kumimoji="0" lang="en-US" sz="2000" b="1"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يقدم تمويلًا مخصصًا للشركات الناشئة في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FinTech.</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3- استراتيجية قطر الوطنية للشمول المالي (2021-2026):</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تهدف لزيادة استخدام الخدمات المالية الرقمية بين الفئات غير المخدومة ماليًا.</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2F26FA60-89FA-6462-34B4-DBBBCF5C05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4311124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53BD97-6381-2A7D-6933-7C987DDBC17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22ED80E-556B-42E3-35EE-9B1DDAB4F71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86886B7-05EE-E10F-B07B-47371AC33042}"/>
              </a:ext>
            </a:extLst>
          </p:cNvPr>
          <p:cNvSpPr txBox="1"/>
          <p:nvPr/>
        </p:nvSpPr>
        <p:spPr>
          <a:xfrm>
            <a:off x="1381539" y="725864"/>
            <a:ext cx="9173817"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التنظيم القانوني للتكنولوجيا المالية في بعض الدول العربية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دراسة حالة : دولة قطر</a:t>
            </a:r>
          </a:p>
        </p:txBody>
      </p:sp>
      <p:sp>
        <p:nvSpPr>
          <p:cNvPr id="28" name="Rectangle 27">
            <a:extLst>
              <a:ext uri="{FF2B5EF4-FFF2-40B4-BE49-F238E27FC236}">
                <a16:creationId xmlns:a16="http://schemas.microsoft.com/office/drawing/2014/main" id="{3C2F0F92-DB6A-1AA7-E272-44ACF6C87DA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A21C87C8-8090-481D-919D-8AEDD5687FA0}"/>
              </a:ext>
            </a:extLst>
          </p:cNvPr>
          <p:cNvSpPr txBox="1"/>
          <p:nvPr/>
        </p:nvSpPr>
        <p:spPr>
          <a:xfrm>
            <a:off x="386499" y="1799303"/>
            <a:ext cx="11292896" cy="3939540"/>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أمثلة عملية من السوق القطري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مثال 1: ترخيص  محافظ  إلكترونية: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توجد محافظ إلكترونية مرخصة من مصرف قطر المركزي.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تقدم خدمات تحويل الأموال، دفع الفواتير، والتسوق الإلكتروني.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مثال 2</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ترخيص بوابة مدفوعات رقمية: مثل  </a:t>
            </a:r>
            <a:r>
              <a:rPr kumimoji="0" lang="en-US" sz="2000" b="0" i="0" u="none" strike="noStrike" kern="1200" cap="none" spc="0" normalizeH="0" baseline="0" noProof="0" dirty="0" err="1">
                <a:ln>
                  <a:noFill/>
                </a:ln>
                <a:solidFill>
                  <a:prstClr val="black"/>
                </a:solidFill>
                <a:effectLst/>
                <a:uLnTx/>
                <a:uFillTx/>
                <a:latin typeface="Alexandria regular" pitchFamily="2" charset="-78"/>
                <a:cs typeface="Alexandria"/>
              </a:rPr>
              <a:t>Qpay</a:t>
            </a: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تخدم الشركات الصغيرة والمتوسطة.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توفر حلول دفع إلكترونية متوافقة مع متطلبات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QCB</a:t>
            </a: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40D6A173-D460-D336-4832-1449EB1ECA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1516852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52302E-2291-AF80-687D-1CC20AD3C28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8E14FB2-12A9-ACED-7033-0F66DEA47D4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0652C0E-2CA4-40AD-CE9B-D3CFC279B2BC}"/>
              </a:ext>
            </a:extLst>
          </p:cNvPr>
          <p:cNvSpPr txBox="1"/>
          <p:nvPr/>
        </p:nvSpPr>
        <p:spPr>
          <a:xfrm>
            <a:off x="4046220" y="674885"/>
            <a:ext cx="522351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cs typeface="Alexandria"/>
              </a:rPr>
              <a:t>المراجع</a:t>
            </a:r>
            <a:r>
              <a:rPr kumimoji="0" lang="en-US" sz="2800" b="1" i="0" u="none" strike="noStrike" kern="1200" cap="none" spc="0" normalizeH="0" baseline="0" noProof="0" dirty="0">
                <a:ln>
                  <a:noFill/>
                </a:ln>
                <a:solidFill>
                  <a:srgbClr val="00AEEF"/>
                </a:solidFill>
                <a:effectLst/>
                <a:uLnTx/>
                <a:uFillTx/>
                <a:latin typeface="Alexandria" pitchFamily="2" charset="-78"/>
                <a:cs typeface="Alexandria"/>
              </a:rPr>
              <a:t> </a:t>
            </a:r>
          </a:p>
        </p:txBody>
      </p:sp>
      <p:sp>
        <p:nvSpPr>
          <p:cNvPr id="28" name="Rectangle 27">
            <a:extLst>
              <a:ext uri="{FF2B5EF4-FFF2-40B4-BE49-F238E27FC236}">
                <a16:creationId xmlns:a16="http://schemas.microsoft.com/office/drawing/2014/main" id="{601A00DD-E164-DFA3-DC1A-D5027DA621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2AD9076-7F34-D345-8C62-0BEC6D080AF4}"/>
              </a:ext>
            </a:extLst>
          </p:cNvPr>
          <p:cNvSpPr txBox="1"/>
          <p:nvPr/>
        </p:nvSpPr>
        <p:spPr>
          <a:xfrm>
            <a:off x="1371600" y="1405890"/>
            <a:ext cx="10468466" cy="5113644"/>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000" dirty="0">
                <a:solidFill>
                  <a:prstClr val="black"/>
                </a:solidFill>
                <a:latin typeface="Alexandria regular" pitchFamily="2" charset="-78"/>
                <a:cs typeface="Alexandria"/>
              </a:rPr>
              <a:t> د. فريد ليان، التكنولوجيا المالية: جسر القطاع المالي إلى المستقبل، خاصة الفصل الرابع والخامس.</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000" dirty="0">
                <a:solidFill>
                  <a:prstClr val="black"/>
                </a:solidFill>
                <a:latin typeface="Alexandria regular" pitchFamily="2" charset="-78"/>
                <a:cs typeface="Alexandria"/>
              </a:rPr>
              <a:t>نجيب، حسام، العملات الرقمية المشفرة بين الواقع القانوني والتنظيم الدولي، دار النهضة العربية،</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000" dirty="0">
                <a:solidFill>
                  <a:prstClr val="black"/>
                </a:solidFill>
                <a:latin typeface="Alexandria regular" pitchFamily="2" charset="-78"/>
                <a:cs typeface="Alexandria"/>
              </a:rPr>
              <a:t>موقع البنك المركزي السعودي: </a:t>
            </a:r>
            <a:r>
              <a:rPr lang="en-US" sz="2000" dirty="0">
                <a:solidFill>
                  <a:prstClr val="black"/>
                </a:solidFill>
                <a:latin typeface="Alexandria regular" pitchFamily="2" charset="-78"/>
                <a:cs typeface="Alexandria"/>
              </a:rPr>
              <a:t>https://www.sama.gov.sa</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000" dirty="0">
                <a:solidFill>
                  <a:prstClr val="black"/>
                </a:solidFill>
                <a:latin typeface="Alexandria regular" pitchFamily="2" charset="-78"/>
                <a:cs typeface="Alexandria"/>
              </a:rPr>
              <a:t>موقع هيئة السوق المالية: </a:t>
            </a:r>
            <a:r>
              <a:rPr lang="en-US" sz="2000" dirty="0">
                <a:solidFill>
                  <a:prstClr val="black"/>
                </a:solidFill>
                <a:latin typeface="Alexandria regular" pitchFamily="2" charset="-78"/>
                <a:cs typeface="Alexandria"/>
                <a:hlinkClick r:id="rId3"/>
              </a:rPr>
              <a:t>https://cma.org.sa</a:t>
            </a:r>
            <a:endParaRPr lang="ar-EG" sz="2000" dirty="0">
              <a:solidFill>
                <a:prstClr val="black"/>
              </a:solidFill>
              <a:latin typeface="Alexandria regular" pitchFamily="2" charset="-78"/>
              <a:cs typeface="Alexandria"/>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AE" sz="2000" dirty="0">
                <a:solidFill>
                  <a:prstClr val="black"/>
                </a:solidFill>
                <a:latin typeface="Alexandria regular" pitchFamily="2" charset="-78"/>
                <a:cs typeface="Alexandria"/>
              </a:rPr>
              <a:t>لائحة تنظيم التمويل الجماعي بالدين </a:t>
            </a:r>
            <a:r>
              <a:rPr lang="ar-EG" sz="2000" dirty="0">
                <a:solidFill>
                  <a:prstClr val="black"/>
                </a:solidFill>
                <a:latin typeface="Alexandria regular" pitchFamily="2" charset="-78"/>
                <a:cs typeface="Alexandria"/>
              </a:rPr>
              <a:t>، البنك المركزي السعودي  ( </a:t>
            </a:r>
            <a:r>
              <a:rPr lang="en-US" sz="2000" dirty="0">
                <a:solidFill>
                  <a:prstClr val="black"/>
                </a:solidFill>
                <a:latin typeface="Alexandria regular" pitchFamily="2" charset="-78"/>
                <a:cs typeface="Alexandria"/>
              </a:rPr>
              <a:t>SAMA</a:t>
            </a:r>
            <a:r>
              <a:rPr lang="ar-EG" sz="2000" dirty="0">
                <a:solidFill>
                  <a:prstClr val="black"/>
                </a:solidFill>
                <a:latin typeface="Alexandria regular" pitchFamily="2" charset="-78"/>
                <a:cs typeface="Alexandria"/>
              </a:rPr>
              <a:t>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000" dirty="0">
                <a:solidFill>
                  <a:prstClr val="black"/>
                </a:solidFill>
                <a:latin typeface="Alexandria regular" pitchFamily="2" charset="-78"/>
                <a:cs typeface="Alexandria"/>
              </a:rPr>
              <a:t>موقع </a:t>
            </a:r>
            <a:r>
              <a:rPr lang="ar-AE" sz="2000" dirty="0">
                <a:solidFill>
                  <a:prstClr val="black"/>
                </a:solidFill>
                <a:latin typeface="Alexandria regular" pitchFamily="2" charset="-78"/>
                <a:cs typeface="Alexandria"/>
              </a:rPr>
              <a:t>البنك المركزي المصري: </a:t>
            </a:r>
            <a:r>
              <a:rPr lang="en-US" sz="2000" dirty="0">
                <a:solidFill>
                  <a:prstClr val="black"/>
                </a:solidFill>
                <a:latin typeface="Alexandria regular" pitchFamily="2" charset="-78"/>
                <a:cs typeface="Alexandria"/>
                <a:hlinkClick r:id="rId4"/>
              </a:rPr>
              <a:t>https://www.cbe.org.eg</a:t>
            </a:r>
            <a:endParaRPr lang="ar-EG" sz="2000" dirty="0">
              <a:solidFill>
                <a:prstClr val="black"/>
              </a:solidFill>
              <a:latin typeface="Alexandria regular" pitchFamily="2" charset="-78"/>
              <a:cs typeface="Alexandria"/>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000" dirty="0">
                <a:solidFill>
                  <a:prstClr val="black"/>
                </a:solidFill>
                <a:latin typeface="Alexandria regular" pitchFamily="2" charset="-78"/>
                <a:cs typeface="Alexandria"/>
              </a:rPr>
              <a:t>موقع </a:t>
            </a:r>
            <a:r>
              <a:rPr lang="ar-AE" sz="2000" dirty="0">
                <a:solidFill>
                  <a:prstClr val="black"/>
                </a:solidFill>
                <a:latin typeface="Alexandria regular" pitchFamily="2" charset="-78"/>
                <a:cs typeface="Alexandria"/>
              </a:rPr>
              <a:t>البنك المركزي الأردني: </a:t>
            </a:r>
            <a:r>
              <a:rPr lang="en-US" sz="2000" dirty="0">
                <a:solidFill>
                  <a:prstClr val="black"/>
                </a:solidFill>
                <a:latin typeface="Alexandria regular" pitchFamily="2" charset="-78"/>
                <a:cs typeface="Alexandria"/>
                <a:hlinkClick r:id="rId5"/>
              </a:rPr>
              <a:t>https://www.cbj.gov.jo</a:t>
            </a:r>
            <a:endParaRPr lang="ar-EG" sz="2000" dirty="0">
              <a:solidFill>
                <a:prstClr val="black"/>
              </a:solidFill>
              <a:latin typeface="Alexandria regular" pitchFamily="2" charset="-78"/>
              <a:cs typeface="Alexandria"/>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000" dirty="0">
                <a:solidFill>
                  <a:prstClr val="black"/>
                </a:solidFill>
                <a:latin typeface="Alexandria regular" pitchFamily="2" charset="-78"/>
                <a:cs typeface="Alexandria"/>
              </a:rPr>
              <a:t>موقع مصرف قطر المركزي: </a:t>
            </a:r>
            <a:r>
              <a:rPr lang="en-US" sz="2000" dirty="0">
                <a:solidFill>
                  <a:prstClr val="black"/>
                </a:solidFill>
                <a:latin typeface="Alexandria regular" pitchFamily="2" charset="-78"/>
                <a:cs typeface="Alexandria"/>
              </a:rPr>
              <a:t>https://www.qcb.gov.qa</a:t>
            </a:r>
            <a:endParaRPr lang="ar-EG" sz="2000" dirty="0">
              <a:solidFill>
                <a:prstClr val="black"/>
              </a:solidFill>
              <a:latin typeface="Alexandria regular" pitchFamily="2" charset="-78"/>
              <a:cs typeface="Alexandria"/>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000" dirty="0">
                <a:solidFill>
                  <a:prstClr val="black"/>
                </a:solidFill>
                <a:latin typeface="Alexandria regular" pitchFamily="2" charset="-78"/>
                <a:cs typeface="Alexandria"/>
              </a:rPr>
              <a:t>موقع </a:t>
            </a:r>
            <a:r>
              <a:rPr lang="ar-AE" sz="2000" dirty="0">
                <a:solidFill>
                  <a:prstClr val="black"/>
                </a:solidFill>
                <a:latin typeface="Alexandria regular" pitchFamily="2" charset="-78"/>
                <a:cs typeface="Alexandria"/>
              </a:rPr>
              <a:t>الموقع الرسمي للمصرف المركزي الإماراتي: </a:t>
            </a:r>
            <a:r>
              <a:rPr lang="en-US" sz="2000" dirty="0">
                <a:solidFill>
                  <a:prstClr val="black"/>
                </a:solidFill>
                <a:latin typeface="Alexandria regular" pitchFamily="2" charset="-78"/>
                <a:cs typeface="Alexandria"/>
                <a:hlinkClick r:id="rId6"/>
              </a:rPr>
              <a:t>https://www.centralbank.ae</a:t>
            </a:r>
            <a:endParaRPr lang="ar-EG" sz="2000" dirty="0">
              <a:solidFill>
                <a:prstClr val="black"/>
              </a:solidFill>
              <a:latin typeface="Alexandria regular" pitchFamily="2" charset="-78"/>
              <a:cs typeface="Alexandria"/>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000" dirty="0">
                <a:solidFill>
                  <a:prstClr val="black"/>
                </a:solidFill>
                <a:latin typeface="Alexandria regular" pitchFamily="2" charset="-78"/>
                <a:cs typeface="Alexandria"/>
              </a:rPr>
              <a:t>قانون حماية البيانات الشخصية القطري رقم 13 لسنة 2016.</a:t>
            </a:r>
            <a:endParaRPr lang="en-US" sz="2000" dirty="0">
              <a:solidFill>
                <a:prstClr val="black"/>
              </a:solidFill>
              <a:latin typeface="Alexandria regular" pitchFamily="2" charset="-78"/>
              <a:cs typeface="Alexandria"/>
            </a:endParaRPr>
          </a:p>
          <a:p>
            <a:pPr marR="0" lvl="0" algn="r" defTabSz="914400" rtl="1" eaLnBrk="1" fontAlgn="auto" latinLnBrk="0" hangingPunct="1">
              <a:lnSpc>
                <a:spcPct val="150000"/>
              </a:lnSpc>
              <a:spcBef>
                <a:spcPts val="0"/>
              </a:spcBef>
              <a:spcAft>
                <a:spcPts val="0"/>
              </a:spcAft>
              <a:buClrTx/>
              <a:buSzTx/>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B41C7D10-26A5-C084-36A8-16F0301BD9B1}"/>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5888348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9BEA5602-EF9C-4BB7-A41B-B138E7DBA12C}"/>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documentManagement/types"/>
    <ds:schemaRef ds:uri="http://www.w3.org/XML/1998/namespace"/>
    <ds:schemaRef ds:uri="d13aca44-ef33-4cf4-9980-7f0b00e6eeb9"/>
    <ds:schemaRef ds:uri="http://purl.org/dc/terms/"/>
    <ds:schemaRef ds:uri="http://purl.org/dc/elements/1.1/"/>
    <ds:schemaRef ds:uri="49100919-8a76-4266-be0c-7dc583902cb4"/>
    <ds:schemaRef ds:uri="http://schemas.microsoft.com/office/2006/metadata/properties"/>
    <ds:schemaRef ds:uri="http://schemas.microsoft.com/office/infopath/2007/PartnerControls"/>
    <ds:schemaRef ds:uri="http://schemas.openxmlformats.org/package/2006/metadata/core-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16817</TotalTime>
  <Words>5762</Words>
  <Application>Microsoft Office PowerPoint</Application>
  <PresentationFormat>Widescreen</PresentationFormat>
  <Paragraphs>494</Paragraphs>
  <Slides>50</Slides>
  <Notes>48</Notes>
  <HiddenSlides>0</HiddenSlides>
  <MMClips>0</MMClips>
  <ScaleCrop>false</ScaleCrop>
  <HeadingPairs>
    <vt:vector size="6" baseType="variant">
      <vt:variant>
        <vt:lpstr>Fonts Used</vt:lpstr>
      </vt:variant>
      <vt:variant>
        <vt:i4>8</vt:i4>
      </vt:variant>
      <vt:variant>
        <vt:lpstr>Theme</vt:lpstr>
      </vt:variant>
      <vt:variant>
        <vt:i4>4</vt:i4>
      </vt:variant>
      <vt:variant>
        <vt:lpstr>Slide Titles</vt:lpstr>
      </vt:variant>
      <vt:variant>
        <vt:i4>50</vt:i4>
      </vt:variant>
    </vt:vector>
  </HeadingPairs>
  <TitlesOfParts>
    <vt:vector size="62" baseType="lpstr">
      <vt:lpstr>Times New Roman</vt:lpstr>
      <vt:lpstr>Calibri</vt:lpstr>
      <vt:lpstr>Alexandria</vt:lpstr>
      <vt:lpstr>Alexandria Black</vt:lpstr>
      <vt:lpstr>Arial</vt:lpstr>
      <vt:lpstr>Calibri Light</vt:lpstr>
      <vt:lpstr>Wingdings</vt:lpstr>
      <vt:lpstr>Alexandria regular</vt:lpstr>
      <vt:lpstr>Office Theme</vt:lpstr>
      <vt:lpstr>1_Office Theme</vt:lpstr>
      <vt:lpstr>2_Office Theme</vt:lpstr>
      <vt:lpstr>4_Office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Nayel AlOmran</cp:lastModifiedBy>
  <cp:revision>153</cp:revision>
  <dcterms:created xsi:type="dcterms:W3CDTF">2023-04-29T09:08:00Z</dcterms:created>
  <dcterms:modified xsi:type="dcterms:W3CDTF">2026-07-05T05:58:06Z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