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480" r:id="rId2"/>
    <p:sldId id="271" r:id="rId3"/>
    <p:sldId id="313" r:id="rId4"/>
    <p:sldId id="276" r:id="rId5"/>
    <p:sldId id="494" r:id="rId6"/>
    <p:sldId id="499" r:id="rId7"/>
    <p:sldId id="495" r:id="rId8"/>
    <p:sldId id="496" r:id="rId9"/>
    <p:sldId id="497" r:id="rId10"/>
    <p:sldId id="500" r:id="rId11"/>
    <p:sldId id="498" r:id="rId12"/>
    <p:sldId id="505" r:id="rId13"/>
    <p:sldId id="506" r:id="rId14"/>
    <p:sldId id="507" r:id="rId15"/>
    <p:sldId id="508" r:id="rId16"/>
    <p:sldId id="510" r:id="rId17"/>
    <p:sldId id="509" r:id="rId18"/>
    <p:sldId id="511" r:id="rId19"/>
    <p:sldId id="512" r:id="rId20"/>
    <p:sldId id="513" r:id="rId21"/>
    <p:sldId id="514" r:id="rId22"/>
    <p:sldId id="515" r:id="rId23"/>
    <p:sldId id="516" r:id="rId24"/>
    <p:sldId id="517" r:id="rId25"/>
    <p:sldId id="518" r:id="rId26"/>
    <p:sldId id="519" r:id="rId27"/>
    <p:sldId id="520" r:id="rId28"/>
    <p:sldId id="521" r:id="rId29"/>
    <p:sldId id="522" r:id="rId30"/>
    <p:sldId id="523" r:id="rId31"/>
    <p:sldId id="524" r:id="rId32"/>
    <p:sldId id="525" r:id="rId33"/>
    <p:sldId id="526" r:id="rId34"/>
    <p:sldId id="527" r:id="rId35"/>
    <p:sldId id="528"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499"/>
            <p14:sldId id="495"/>
            <p14:sldId id="496"/>
            <p14:sldId id="497"/>
            <p14:sldId id="500"/>
            <p14:sldId id="498"/>
            <p14:sldId id="505"/>
            <p14:sldId id="506"/>
            <p14:sldId id="507"/>
            <p14:sldId id="508"/>
            <p14:sldId id="510"/>
            <p14:sldId id="509"/>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711201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023714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89268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Mahmoud Ibrahim</a:t>
            </a:r>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7638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a:t>
            </a:r>
            <a:r>
              <a:rPr lang="en-US" sz="4400" b="1" dirty="0" smtClean="0">
                <a:solidFill>
                  <a:srgbClr val="00B0F0"/>
                </a:solidFill>
                <a:latin typeface="Times New Roman" panose="02020603050405020304" pitchFamily="18" charset="0"/>
                <a:cs typeface="Times New Roman" panose="02020603050405020304" pitchFamily="18" charset="0"/>
              </a:rPr>
              <a:t>Operations</a:t>
            </a:r>
            <a:r>
              <a:rPr lang="en-US" sz="4400" b="1" dirty="0">
                <a:solidFill>
                  <a:srgbClr val="00B0F0"/>
                </a:solidFill>
                <a:latin typeface="Times New Roman" panose="02020603050405020304" pitchFamily="18" charset="0"/>
                <a:cs typeface="Times New Roman" panose="02020603050405020304" pitchFamily="18" charset="0"/>
              </a:rPr>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1274708"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MGM </a:t>
            </a:r>
            <a:r>
              <a:rPr lang="en-US" sz="2000" dirty="0" smtClean="0">
                <a:latin typeface="Times New Roman" panose="02020603050405020304" pitchFamily="18" charset="0"/>
                <a:cs typeface="Times New Roman" panose="02020603050405020304" pitchFamily="18" charset="0"/>
              </a:rPr>
              <a:t>4</a:t>
            </a:r>
            <a:r>
              <a:rPr lang="en-US" sz="2000" dirty="0" smtClean="0">
                <a:latin typeface="Times New Roman" panose="02020603050405020304" pitchFamily="18" charset="0"/>
                <a:cs typeface="Times New Roman" panose="02020603050405020304" pitchFamily="18" charset="0"/>
              </a:rPr>
              <a:t>15</a:t>
            </a:r>
            <a:endParaRPr lang="en-US" sz="2000" dirty="0">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2160591"/>
          </a:xfrm>
          <a:prstGeom prst="rect">
            <a:avLst/>
          </a:prstGeom>
          <a:noFill/>
        </p:spPr>
        <p:txBody>
          <a:bodyPr wrap="square">
            <a:spAutoFit/>
          </a:bodyPr>
          <a:lstStyle/>
          <a:p>
            <a:pPr>
              <a:lnSpc>
                <a:spcPct val="120000"/>
              </a:lnSpc>
            </a:pPr>
            <a:r>
              <a:rPr lang="en-US" sz="1600" dirty="0">
                <a:latin typeface="Times New Roman" panose="02020603050405020304" pitchFamily="18" charset="0"/>
                <a:cs typeface="Times New Roman" panose="02020603050405020304" pitchFamily="18" charset="0"/>
              </a:rPr>
              <a:t>The second “Readiness” role of HPJOCP is  the   transform process of  the traditional Project operations technicality( PJT) to Project  fit operations technicality (PJFT) by conducing  the project operations management compliance capability (PJOMCC) for  having  the </a:t>
            </a:r>
            <a:r>
              <a:rPr lang="en-US" sz="1600" dirty="0" smtClean="0">
                <a:latin typeface="Times New Roman" panose="02020603050405020304" pitchFamily="18" charset="0"/>
                <a:cs typeface="Times New Roman" panose="02020603050405020304" pitchFamily="18" charset="0"/>
              </a:rPr>
              <a:t>deliverables  </a:t>
            </a:r>
            <a:r>
              <a:rPr lang="en-US" sz="1600" dirty="0">
                <a:latin typeface="Times New Roman" panose="02020603050405020304" pitchFamily="18" charset="0"/>
                <a:cs typeface="Times New Roman" panose="02020603050405020304" pitchFamily="18" charset="0"/>
              </a:rPr>
              <a:t>compliance .</a:t>
            </a: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5760488"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Project Operation Management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be able to conduct PCI effectively you need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29951"/>
          </a:xfrm>
          <a:prstGeom prst="rect">
            <a:avLst/>
          </a:prstGeom>
          <a:noFill/>
        </p:spPr>
        <p:txBody>
          <a:bodyPr wrap="square" rtlCol="0">
            <a:spAutoFit/>
          </a:bodyPr>
          <a:lstStyle/>
          <a:p>
            <a:pPr lvl="0" algn="just" defTabSz="731520">
              <a:lnSpc>
                <a:spcPct val="90000"/>
              </a:lnSpc>
              <a:spcBef>
                <a:spcPts val="800"/>
              </a:spcBef>
              <a:defRPr sz="1920"/>
            </a:pPr>
            <a:endParaRPr lang="en-US" sz="1920" kern="0">
              <a:solidFill>
                <a:srgbClr val="000000"/>
              </a:solidFill>
              <a:latin typeface="Big Caslon Medium"/>
              <a:sym typeface="Big Caslon Medium"/>
            </a:endParaRPr>
          </a:p>
          <a:p>
            <a:pPr lvl="0" algn="just" defTabSz="731520">
              <a:lnSpc>
                <a:spcPct val="90000"/>
              </a:lnSpc>
              <a:spcBef>
                <a:spcPts val="800"/>
              </a:spcBef>
              <a:defRPr sz="1920"/>
            </a:pPr>
            <a:r>
              <a:rPr lang="en-US" sz="1920" kern="0">
                <a:solidFill>
                  <a:srgbClr val="000000"/>
                </a:solidFill>
                <a:latin typeface="Big Caslon Medium"/>
                <a:sym typeface="Big Caslon Medium"/>
              </a:rPr>
              <a:t>1- Project operations management </a:t>
            </a:r>
            <a:r>
              <a:rPr lang="en-US" sz="1920" kern="0">
                <a:solidFill>
                  <a:srgbClr val="0096FF"/>
                </a:solidFill>
                <a:latin typeface="Big Caslon Medium"/>
                <a:sym typeface="Big Caslon Medium"/>
              </a:rPr>
              <a:t>competence</a:t>
            </a:r>
            <a:r>
              <a:rPr lang="en-US" sz="1920" kern="0">
                <a:solidFill>
                  <a:srgbClr val="000000"/>
                </a:solidFill>
                <a:latin typeface="Big Caslon Medium"/>
                <a:sym typeface="Big Caslon Medium"/>
              </a:rPr>
              <a:t>  compliance readiness </a:t>
            </a:r>
          </a:p>
          <a:p>
            <a:pPr lvl="0" algn="just" defTabSz="731520">
              <a:lnSpc>
                <a:spcPct val="90000"/>
              </a:lnSpc>
              <a:spcBef>
                <a:spcPts val="800"/>
              </a:spcBef>
              <a:defRPr sz="1920"/>
            </a:pPr>
            <a:r>
              <a:rPr lang="en-US" sz="1920" kern="0">
                <a:solidFill>
                  <a:srgbClr val="000000"/>
                </a:solidFill>
                <a:latin typeface="Big Caslon Medium"/>
                <a:sym typeface="Big Caslon Medium"/>
              </a:rPr>
              <a:t>2- project operations management compliance </a:t>
            </a:r>
            <a:r>
              <a:rPr lang="en-US" sz="1920" kern="0">
                <a:solidFill>
                  <a:srgbClr val="0096FF"/>
                </a:solidFill>
                <a:latin typeface="Big Caslon Medium"/>
                <a:sym typeface="Big Caslon Medium"/>
              </a:rPr>
              <a:t>capability</a:t>
            </a:r>
            <a:r>
              <a:rPr lang="en-US" sz="1920" kern="0">
                <a:solidFill>
                  <a:srgbClr val="000000"/>
                </a:solidFill>
                <a:latin typeface="Big Caslon Medium"/>
                <a:sym typeface="Big Caslon Medium"/>
              </a:rPr>
              <a:t> readiness</a:t>
            </a:r>
          </a:p>
          <a:p>
            <a:pPr lvl="0" algn="just" defTabSz="731520">
              <a:lnSpc>
                <a:spcPct val="90000"/>
              </a:lnSpc>
              <a:spcBef>
                <a:spcPts val="800"/>
              </a:spcBef>
              <a:defRPr sz="1920"/>
            </a:pPr>
            <a:endParaRPr lang="en-US" sz="1920" kern="0">
              <a:solidFill>
                <a:srgbClr val="000000"/>
              </a:solidFill>
              <a:latin typeface="Big Caslon Medium"/>
              <a:sym typeface="Big Caslon Medium"/>
            </a:endParaRPr>
          </a:p>
          <a:p>
            <a:pPr lvl="0" algn="just" defTabSz="731520">
              <a:lnSpc>
                <a:spcPct val="90000"/>
              </a:lnSpc>
              <a:spcBef>
                <a:spcPts val="800"/>
              </a:spcBef>
              <a:defRPr sz="1920"/>
            </a:pPr>
            <a:r>
              <a:rPr lang="en-US" sz="1920" kern="0">
                <a:solidFill>
                  <a:srgbClr val="000000"/>
                </a:solidFill>
                <a:latin typeface="Big Caslon Medium"/>
                <a:sym typeface="Big Caslon Medium"/>
              </a:rPr>
              <a:t>By integrating compliance into the project's core values and culture, the team can foster a strong sense of accountability and integrity, ultimately leading to the successful completion of the project with minimal compliance issues.</a:t>
            </a:r>
            <a:endParaRPr lang="en-US" sz="1920" kern="0" dirty="0">
              <a:solidFill>
                <a:srgbClr val="000000"/>
              </a:solidFill>
              <a:latin typeface="Big Caslon Medium"/>
              <a:sym typeface="Big Caslon Medium"/>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2621" y="821530"/>
            <a:ext cx="8977880" cy="1394228"/>
          </a:xfrm>
          <a:prstGeom prst="rect">
            <a:avLst/>
          </a:prstGeom>
          <a:noFill/>
        </p:spPr>
        <p:txBody>
          <a:bodyPr wrap="square" rtlCol="0">
            <a:spAutoFit/>
          </a:bodyPr>
          <a:lstStyle/>
          <a:p>
            <a:r>
              <a:rPr lang="en-US" sz="2820" kern="0" dirty="0">
                <a:solidFill>
                  <a:srgbClr val="00B0F0"/>
                </a:solidFill>
                <a:latin typeface="Bodoni SvtyTwo ITC TT-Book"/>
                <a:sym typeface="Bodoni SvtyTwo ITC TT-Book"/>
              </a:rPr>
              <a:t>The target of this lecture </a:t>
            </a:r>
            <a:br>
              <a:rPr lang="en-US" sz="2820" kern="0" dirty="0">
                <a:solidFill>
                  <a:srgbClr val="00B0F0"/>
                </a:solidFill>
                <a:latin typeface="Bodoni SvtyTwo ITC TT-Book"/>
                <a:sym typeface="Bodoni SvtyTwo ITC TT-Book"/>
              </a:rPr>
            </a:br>
            <a:r>
              <a:rPr lang="en-US" sz="2820" kern="0" dirty="0">
                <a:solidFill>
                  <a:srgbClr val="00B0F0"/>
                </a:solidFill>
                <a:latin typeface="Bodoni SvtyTwo ITC TT-Book"/>
                <a:sym typeface="Bodoni SvtyTwo ITC TT-Book"/>
              </a:rPr>
              <a:t>project operations management compliance capability (</a:t>
            </a:r>
            <a:r>
              <a:rPr lang="en-US" sz="2820" kern="0" dirty="0" smtClean="0">
                <a:solidFill>
                  <a:srgbClr val="00B0F0"/>
                </a:solidFill>
                <a:latin typeface="Bodoni SvtyTwo ITC TT-Book"/>
                <a:sym typeface="Bodoni SvtyTwo ITC TT-Book"/>
              </a:rPr>
              <a:t>POMCC</a:t>
            </a:r>
            <a:r>
              <a:rPr lang="en-US" sz="2820" kern="0" dirty="0">
                <a:solidFill>
                  <a:srgbClr val="00B0F0"/>
                </a:solidFill>
                <a:latin typeface="Bodoni SvtyTwo ITC TT-Book"/>
                <a:sym typeface="Bodoni SvtyTwo ITC TT-Book"/>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939540"/>
          </a:xfrm>
          <a:prstGeom prst="rect">
            <a:avLst/>
          </a:prstGeom>
          <a:noFill/>
        </p:spPr>
        <p:txBody>
          <a:bodyPr wrap="square" rtlCol="0">
            <a:spAutoFit/>
          </a:bodyPr>
          <a:lstStyle/>
          <a:p>
            <a:r>
              <a:rPr lang="en-US" dirty="0"/>
              <a:t>-</a:t>
            </a:r>
            <a:r>
              <a:rPr lang="en-US" sz="2800" u="sng" dirty="0">
                <a:solidFill>
                  <a:srgbClr val="00B0F0"/>
                </a:solidFill>
              </a:rPr>
              <a:t>Compliance capability readiness </a:t>
            </a:r>
            <a:r>
              <a:rPr lang="en-US" sz="2800" dirty="0"/>
              <a:t>ensures that the PM has the necessary structures, policies, and procedures in place to monitor and enforce compliance to have a compliant project.</a:t>
            </a:r>
          </a:p>
          <a:p>
            <a:r>
              <a:rPr lang="en-US" sz="2800" dirty="0"/>
              <a:t>-</a:t>
            </a:r>
            <a:r>
              <a:rPr lang="en-US" sz="2800" u="sng" dirty="0">
                <a:solidFill>
                  <a:srgbClr val="00B0F0"/>
                </a:solidFill>
              </a:rPr>
              <a:t>Project operations management compliance capability </a:t>
            </a:r>
            <a:r>
              <a:rPr lang="en-US" sz="2800" dirty="0"/>
              <a:t>refers to the ability of an organization to meet and adhere to the various requirements and standards set forth in project operations management. </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893100"/>
          </a:xfrm>
          <a:prstGeom prst="rect">
            <a:avLst/>
          </a:prstGeom>
          <a:noFill/>
        </p:spPr>
        <p:txBody>
          <a:bodyPr wrap="square" rtlCol="0">
            <a:spAutoFit/>
          </a:bodyPr>
          <a:lstStyle/>
          <a:p>
            <a:r>
              <a:rPr lang="en-US" sz="3200" u="sng" dirty="0">
                <a:solidFill>
                  <a:srgbClr val="00B0F0"/>
                </a:solidFill>
              </a:rPr>
              <a:t>project management operations compliance capability readiness</a:t>
            </a:r>
            <a:r>
              <a:rPr lang="en-US" sz="3200" dirty="0">
                <a:solidFill>
                  <a:srgbClr val="00B0F0"/>
                </a:solidFill>
              </a:rPr>
              <a:t> </a:t>
            </a:r>
            <a:r>
              <a:rPr lang="en-US" sz="3200" dirty="0"/>
              <a:t>places more emphasis on the organization's culture and resources, highlighting the importance of establishing a supportive  project environment that enforces compliance.</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1235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8994174" cy="923330"/>
          </a:xfrm>
          <a:prstGeom prst="rect">
            <a:avLst/>
          </a:prstGeom>
          <a:noFill/>
        </p:spPr>
        <p:txBody>
          <a:bodyPr wrap="square" rtlCol="0">
            <a:spAutoFit/>
          </a:bodyPr>
          <a:lstStyle/>
          <a:p>
            <a:r>
              <a:rPr lang="en-US" sz="5400" dirty="0">
                <a:solidFill>
                  <a:schemeClr val="bg1"/>
                </a:solidFill>
              </a:rPr>
              <a:t>1-What Is Building (PJOMCC)? </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563276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1179185"/>
            <a:ext cx="10316159" cy="954107"/>
          </a:xfrm>
          <a:prstGeom prst="rect">
            <a:avLst/>
          </a:prstGeom>
          <a:noFill/>
        </p:spPr>
        <p:txBody>
          <a:bodyPr wrap="square" rtlCol="0">
            <a:spAutoFit/>
          </a:bodyPr>
          <a:lstStyle/>
          <a:p>
            <a:pPr defTabSz="420623">
              <a:defRPr sz="2760"/>
            </a:pPr>
            <a:r>
              <a:rPr lang="en-US" sz="2800" dirty="0" smtClean="0">
                <a:solidFill>
                  <a:srgbClr val="00B0F0"/>
                </a:solidFill>
              </a:rPr>
              <a:t>Project </a:t>
            </a:r>
            <a:r>
              <a:rPr lang="en-US" sz="2800" dirty="0">
                <a:solidFill>
                  <a:srgbClr val="00B0F0"/>
                </a:solidFill>
              </a:rPr>
              <a:t>management operations compliance capability (PJOMCC) </a:t>
            </a:r>
          </a:p>
          <a:p>
            <a:pPr defTabSz="420623">
              <a:defRPr sz="2760"/>
            </a:pPr>
            <a:r>
              <a:rPr lang="en-US" sz="2800" dirty="0">
                <a:solidFill>
                  <a:srgbClr val="00B0F0"/>
                </a:solidFill>
              </a:rPr>
              <a:t>readiness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77766"/>
          </a:xfrm>
          <a:prstGeom prst="rect">
            <a:avLst/>
          </a:prstGeom>
          <a:noFill/>
        </p:spPr>
        <p:txBody>
          <a:bodyPr wrap="square" rtlCol="0">
            <a:spAutoFit/>
          </a:bodyPr>
          <a:lstStyle/>
          <a:p>
            <a:r>
              <a:rPr lang="en-US" sz="2800" dirty="0"/>
              <a:t> It refers to the level of preparedness and ability of a project to meet</a:t>
            </a:r>
            <a:r>
              <a:rPr lang="en-US" sz="2800" u="sng" dirty="0"/>
              <a:t> all necessary compliance requirements and regulations. It involves assessing and evaluating the project's current systems, processes, and resources to ensure that they are capable of achieving and maintaining compliance throughout the project's lifecycle.</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250659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 short-term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848537"/>
          </a:xfrm>
          <a:prstGeom prst="rect">
            <a:avLst/>
          </a:prstGeom>
          <a:noFill/>
        </p:spPr>
        <p:txBody>
          <a:bodyPr wrap="square" rtlCol="0">
            <a:spAutoFit/>
          </a:bodyPr>
          <a:lstStyle/>
          <a:p>
            <a:pPr defTabSz="896111">
              <a:spcBef>
                <a:spcPts val="900"/>
              </a:spcBef>
              <a:defRPr sz="2352"/>
            </a:pPr>
            <a:r>
              <a:rPr lang="en-US" dirty="0"/>
              <a:t>project operations management compliance capability (PJOMCC) refers to the ability of an organization to</a:t>
            </a:r>
            <a:r>
              <a:rPr lang="en-US" u="sng" dirty="0">
                <a:solidFill>
                  <a:srgbClr val="941100"/>
                </a:solidFill>
              </a:rPr>
              <a:t> </a:t>
            </a:r>
            <a:r>
              <a:rPr lang="en-US" u="sng" dirty="0">
                <a:solidFill>
                  <a:srgbClr val="00B0F0"/>
                </a:solidFill>
              </a:rPr>
              <a:t>effectively integrate project management </a:t>
            </a:r>
            <a:r>
              <a:rPr lang="en-US" dirty="0"/>
              <a:t>compliance requirements into each stage of the project life cycle. </a:t>
            </a:r>
          </a:p>
          <a:p>
            <a:pPr defTabSz="896111">
              <a:spcBef>
                <a:spcPts val="900"/>
              </a:spcBef>
              <a:defRPr sz="2352"/>
            </a:pPr>
            <a:r>
              <a:rPr lang="en-US" dirty="0"/>
              <a:t>This involves ensuring that all necessary regulations, standards, and guidelines are met throughout the planning, execution, and monitoring phases.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536536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 long-term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865272"/>
          </a:xfrm>
          <a:prstGeom prst="rect">
            <a:avLst/>
          </a:prstGeom>
          <a:noFill/>
        </p:spPr>
        <p:txBody>
          <a:bodyPr wrap="square" rtlCol="0">
            <a:spAutoFit/>
          </a:bodyPr>
          <a:lstStyle/>
          <a:p>
            <a:pPr defTabSz="758951">
              <a:spcBef>
                <a:spcPts val="800"/>
              </a:spcBef>
              <a:defRPr sz="1992"/>
            </a:pPr>
            <a:r>
              <a:rPr lang="en-US" dirty="0"/>
              <a:t>(PJOMCC) Is  the ability </a:t>
            </a:r>
            <a:r>
              <a:rPr lang="en-US" u="sng" dirty="0">
                <a:solidFill>
                  <a:srgbClr val="00B0F0"/>
                </a:solidFill>
              </a:rPr>
              <a:t>of a business to </a:t>
            </a:r>
            <a:r>
              <a:rPr lang="en-US" dirty="0"/>
              <a:t>adhere to and meet the requirements, regulations, and standards set forth by project operations management practices in the long term. It encompasses the organization's capability to consistently and effectively implement project management processes, procedures, and methodologies to ensure successful project execution. </a:t>
            </a:r>
          </a:p>
          <a:p>
            <a:pPr defTabSz="758951">
              <a:spcBef>
                <a:spcPts val="800"/>
              </a:spcBef>
              <a:defRPr sz="1992"/>
            </a:pPr>
            <a:r>
              <a:rPr lang="en-US" dirty="0"/>
              <a:t>Compliance capacity plays a crucial role in driving business success and sustainability by fostering a culture of accountability, transparency, and efficiency within the organization.</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08436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86268" y="5245410"/>
            <a:ext cx="11609994" cy="923330"/>
          </a:xfrm>
          <a:prstGeom prst="rect">
            <a:avLst/>
          </a:prstGeom>
          <a:noFill/>
        </p:spPr>
        <p:txBody>
          <a:bodyPr wrap="square" rtlCol="0">
            <a:spAutoFit/>
          </a:bodyPr>
          <a:lstStyle/>
          <a:p>
            <a:r>
              <a:rPr lang="en-US" sz="5400" dirty="0">
                <a:solidFill>
                  <a:schemeClr val="bg1"/>
                </a:solidFill>
              </a:rPr>
              <a:t>2-Why Is Building (PJOMCC) Important?</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183260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For the organization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95405"/>
            <a:ext cx="10541000" cy="5416868"/>
          </a:xfrm>
          <a:prstGeom prst="rect">
            <a:avLst/>
          </a:prstGeom>
          <a:noFill/>
        </p:spPr>
        <p:txBody>
          <a:bodyPr wrap="square" rtlCol="0">
            <a:spAutoFit/>
          </a:bodyPr>
          <a:lstStyle/>
          <a:p>
            <a:r>
              <a:rPr lang="en-US" sz="2400" dirty="0"/>
              <a:t>-By investing in compliance capability, the company can mitigate risks, maintain a positive reputation, and establish long-term business relationships with clients and stakeholders globally.</a:t>
            </a:r>
          </a:p>
          <a:p>
            <a:r>
              <a:rPr lang="en-US" sz="2400" dirty="0"/>
              <a:t>-By building a very strong compliance framework ensures that the organization stays updated with changing regulations, enabling it to adapt and thrive in a dynamic business landscape</a:t>
            </a:r>
            <a:r>
              <a:rPr lang="en-US" sz="2400" dirty="0" smtClean="0"/>
              <a:t>.</a:t>
            </a:r>
          </a:p>
          <a:p>
            <a:r>
              <a:rPr lang="en-US" sz="2400" dirty="0"/>
              <a:t>Ultimately, investing in compliance capability building reflects the </a:t>
            </a:r>
            <a:r>
              <a:rPr lang="en-US" sz="2400" u="sng" dirty="0"/>
              <a:t>organization's commitment</a:t>
            </a:r>
            <a:r>
              <a:rPr lang="en-US" sz="2400" dirty="0"/>
              <a:t> to :</a:t>
            </a:r>
          </a:p>
          <a:p>
            <a:r>
              <a:rPr lang="en-US" sz="2400" dirty="0"/>
              <a:t>-integrity and responsible business operations , </a:t>
            </a:r>
          </a:p>
          <a:p>
            <a:r>
              <a:rPr lang="en-US" sz="2400" dirty="0"/>
              <a:t>-setting it apart from competitors and positioning it as a reliable and as good as  partner in the industry.</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2749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Brand Publicity</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2831544"/>
          </a:xfrm>
          <a:prstGeom prst="rect">
            <a:avLst/>
          </a:prstGeom>
          <a:noFill/>
        </p:spPr>
        <p:txBody>
          <a:bodyPr wrap="square" rtlCol="0">
            <a:spAutoFit/>
          </a:bodyPr>
          <a:lstStyle/>
          <a:p>
            <a:r>
              <a:rPr lang="en-US" sz="2400" dirty="0"/>
              <a:t>Organizations that prioritize compliance not only avoid legal penalties but also build trust with stakeholders, including customers and investors. Moreover, a culture of compliance fosters a sense of ethical responsibility and integrity, which can positively impact the overall reputation and long-term success of the organization.</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31724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For PM</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4780796"/>
          </a:xfrm>
          <a:prstGeom prst="rect">
            <a:avLst/>
          </a:prstGeom>
          <a:noFill/>
        </p:spPr>
        <p:txBody>
          <a:bodyPr wrap="square" rtlCol="0">
            <a:spAutoFit/>
          </a:bodyPr>
          <a:lstStyle/>
          <a:p>
            <a:pPr defTabSz="813816">
              <a:spcBef>
                <a:spcPts val="800"/>
              </a:spcBef>
              <a:defRPr sz="2136"/>
            </a:pPr>
            <a:r>
              <a:rPr lang="en-US" sz="2400" dirty="0"/>
              <a:t>This involves a comprehensive analysis of the project's management objectives, scope, resources, and timelines, as well as the identification of potential risks and challenges. By establishing a good  project operations management framework, businesses can ensure effective planning, execution, and control of projects, leading to improved efficiency, customer satisfaction, and ultimately, long-term success. </a:t>
            </a:r>
          </a:p>
          <a:p>
            <a:pPr defTabSz="813816">
              <a:spcBef>
                <a:spcPts val="800"/>
              </a:spcBef>
              <a:defRPr sz="2136"/>
            </a:pPr>
            <a:r>
              <a:rPr lang="en-US" sz="2400" dirty="0"/>
              <a:t> Therefore ,ensuring that all </a:t>
            </a:r>
            <a:r>
              <a:rPr lang="en-US" sz="2400" u="sng" dirty="0"/>
              <a:t>project management </a:t>
            </a:r>
            <a:r>
              <a:rPr lang="en-US" sz="2400" dirty="0"/>
              <a:t> activities and processes are carried out in accordance with established guidelines, regulations, and best practices.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29848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t>For the projects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2831544"/>
          </a:xfrm>
          <a:prstGeom prst="rect">
            <a:avLst/>
          </a:prstGeom>
          <a:noFill/>
        </p:spPr>
        <p:txBody>
          <a:bodyPr wrap="square" rtlCol="0">
            <a:spAutoFit/>
          </a:bodyPr>
          <a:lstStyle/>
          <a:p>
            <a:r>
              <a:rPr lang="en-US" sz="2400" dirty="0"/>
              <a:t>An effective compliance capability is crucial for the successful execution of projects, as it helps to minimize risks, maintain quality standards, and ensure the achievement of project objectives and enhance business reputation and its competitive advantage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01080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t>Developing PJFT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3547125"/>
          </a:xfrm>
          <a:prstGeom prst="rect">
            <a:avLst/>
          </a:prstGeom>
          <a:noFill/>
        </p:spPr>
        <p:txBody>
          <a:bodyPr wrap="square" rtlCol="0">
            <a:spAutoFit/>
          </a:bodyPr>
          <a:lstStyle/>
          <a:p>
            <a:pPr defTabSz="832104">
              <a:spcBef>
                <a:spcPts val="900"/>
              </a:spcBef>
              <a:defRPr sz="2184"/>
            </a:pPr>
            <a:r>
              <a:rPr lang="en-US" sz="2400" dirty="0"/>
              <a:t>Assessing and Building capability enables you to put the</a:t>
            </a:r>
          </a:p>
          <a:p>
            <a:pPr defTabSz="832104">
              <a:spcBef>
                <a:spcPts val="900"/>
              </a:spcBef>
              <a:defRPr sz="2184"/>
            </a:pPr>
            <a:r>
              <a:rPr lang="en-US" sz="2400" dirty="0"/>
              <a:t>1- required  readiness people with </a:t>
            </a:r>
          </a:p>
          <a:p>
            <a:pPr defTabSz="832104">
              <a:spcBef>
                <a:spcPts val="900"/>
              </a:spcBef>
              <a:defRPr sz="2184"/>
            </a:pPr>
            <a:r>
              <a:rPr lang="en-US" sz="2400" dirty="0"/>
              <a:t>2- the fitness structure  and </a:t>
            </a:r>
          </a:p>
          <a:p>
            <a:pPr defTabSz="832104">
              <a:spcBef>
                <a:spcPts val="900"/>
              </a:spcBef>
              <a:defRPr sz="2184"/>
            </a:pPr>
            <a:r>
              <a:rPr lang="en-US" sz="2400" dirty="0"/>
              <a:t>3- the compliant  processes in places to </a:t>
            </a:r>
            <a:r>
              <a:rPr lang="en-US" sz="2400" u="sng" dirty="0"/>
              <a:t>deliver the  success project with deliverables compliance</a:t>
            </a:r>
            <a:r>
              <a:rPr lang="en-US" sz="2400" dirty="0"/>
              <a:t>  and to use them to their maximum potential.</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73872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7910830" cy="923330"/>
          </a:xfrm>
          <a:prstGeom prst="rect">
            <a:avLst/>
          </a:prstGeom>
          <a:noFill/>
        </p:spPr>
        <p:txBody>
          <a:bodyPr wrap="square" rtlCol="0">
            <a:spAutoFit/>
          </a:bodyPr>
          <a:lstStyle/>
          <a:p>
            <a:r>
              <a:rPr lang="en-US" sz="5400" dirty="0">
                <a:solidFill>
                  <a:schemeClr val="bg1"/>
                </a:solidFill>
              </a:rPr>
              <a:t>3-When to Build </a:t>
            </a:r>
            <a:r>
              <a:rPr lang="en-US" sz="5400" dirty="0" smtClean="0">
                <a:solidFill>
                  <a:schemeClr val="bg1"/>
                </a:solidFill>
              </a:rPr>
              <a:t>PJOMCC? </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659534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75306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1-When assess the current state of compliance</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4883388"/>
          </a:xfrm>
          <a:prstGeom prst="rect">
            <a:avLst/>
          </a:prstGeom>
          <a:noFill/>
        </p:spPr>
        <p:txBody>
          <a:bodyPr wrap="square" rtlCol="0">
            <a:spAutoFit/>
          </a:bodyPr>
          <a:lstStyle/>
          <a:p>
            <a:pPr defTabSz="804672">
              <a:spcBef>
                <a:spcPts val="800"/>
              </a:spcBef>
              <a:defRPr sz="2112"/>
            </a:pPr>
            <a:r>
              <a:rPr lang="en-US" sz="2400" dirty="0"/>
              <a:t> Firstly, it is important to assess the current state of compliance within the organization. </a:t>
            </a:r>
          </a:p>
          <a:p>
            <a:pPr defTabSz="804672">
              <a:spcBef>
                <a:spcPts val="800"/>
              </a:spcBef>
              <a:defRPr sz="2112"/>
            </a:pPr>
            <a:r>
              <a:rPr lang="en-US" sz="2400" dirty="0"/>
              <a:t>1-If there have been recent instances of </a:t>
            </a:r>
            <a:r>
              <a:rPr lang="en-US" sz="2400" u="sng" dirty="0"/>
              <a:t>non-compliance or if the organization is operating in a highly regulated industry, </a:t>
            </a:r>
            <a:r>
              <a:rPr lang="en-US" sz="2400" dirty="0"/>
              <a:t>it may be necessary to prioritize building compliance capacity sooner rather than later. </a:t>
            </a:r>
          </a:p>
          <a:p>
            <a:pPr defTabSz="804672">
              <a:spcBef>
                <a:spcPts val="800"/>
              </a:spcBef>
              <a:defRPr sz="2112"/>
            </a:pPr>
            <a:r>
              <a:rPr lang="en-US" sz="2400" dirty="0"/>
              <a:t>2-Additionally, if the organization is planning to expand its operations or enter new markets where compliance requirements may be different, it is crucial to proactively build compliance capacity to ensure smooth operations and mitigate potential risks.</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14656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t>2- Need  a commitment to ethical business practices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4678204"/>
          </a:xfrm>
          <a:prstGeom prst="rect">
            <a:avLst/>
          </a:prstGeom>
          <a:noFill/>
        </p:spPr>
        <p:txBody>
          <a:bodyPr wrap="square" rtlCol="0">
            <a:spAutoFit/>
          </a:bodyPr>
          <a:lstStyle/>
          <a:p>
            <a:r>
              <a:rPr lang="en-US" sz="2400" dirty="0"/>
              <a:t>By doing so, the organization can avoid costly fines and legal repercussions. Building compliance capacity early on also demonstrates a commitment to ethical business practices, which can enhance the organization's reputation and attract potential investors or business partners. </a:t>
            </a:r>
            <a:endParaRPr lang="en-US" sz="2400" dirty="0" smtClean="0"/>
          </a:p>
          <a:p>
            <a:r>
              <a:rPr lang="en-US" sz="2400" dirty="0" smtClean="0"/>
              <a:t>Moreover</a:t>
            </a:r>
            <a:r>
              <a:rPr lang="en-US" sz="2400" dirty="0"/>
              <a:t>, a strong compliance framework can foster a culture of transparency and accountability within the organization, encouraging employees to adhere to regulations and policies. Ultimately, prioritizing compliance capability building is essential for long-term success and sustainability in today's highly regulated business environment.</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9222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753068" cy="523220"/>
          </a:xfrm>
          <a:prstGeom prst="rect">
            <a:avLst/>
          </a:prstGeom>
          <a:noFill/>
        </p:spPr>
        <p:txBody>
          <a:bodyPr wrap="square" rtlCol="0">
            <a:spAutoFit/>
          </a:bodyPr>
          <a:lstStyle/>
          <a:p>
            <a:r>
              <a:rPr lang="en-US" sz="2800" b="1" dirty="0"/>
              <a:t>3-Define specific capacity requirements.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3939540"/>
          </a:xfrm>
          <a:prstGeom prst="rect">
            <a:avLst/>
          </a:prstGeom>
          <a:noFill/>
        </p:spPr>
        <p:txBody>
          <a:bodyPr wrap="square" rtlCol="0">
            <a:spAutoFit/>
          </a:bodyPr>
          <a:lstStyle/>
          <a:p>
            <a:r>
              <a:rPr lang="en-US" sz="2800" dirty="0"/>
              <a:t>-New skills may be required (and therefore training may be needed, </a:t>
            </a:r>
            <a:r>
              <a:rPr lang="en-US" sz="2800" u="sng" dirty="0"/>
              <a:t>new staff </a:t>
            </a:r>
            <a:r>
              <a:rPr lang="en-US" sz="2800" dirty="0"/>
              <a:t>may need to be hired, or new partnerships may be sought). </a:t>
            </a:r>
          </a:p>
          <a:p>
            <a:r>
              <a:rPr lang="en-US" sz="2800" dirty="0"/>
              <a:t>-You may need to implement </a:t>
            </a:r>
            <a:r>
              <a:rPr lang="en-US" sz="2800" u="sng" dirty="0"/>
              <a:t>new processes,</a:t>
            </a:r>
            <a:r>
              <a:rPr lang="en-US" sz="2800" dirty="0"/>
              <a:t> us</a:t>
            </a:r>
            <a:r>
              <a:rPr lang="en-US" sz="2800" u="sng" dirty="0"/>
              <a:t>e different systems</a:t>
            </a:r>
            <a:r>
              <a:rPr lang="en-US" sz="2800" dirty="0"/>
              <a:t>  like HPMQS /HPJOMS or </a:t>
            </a:r>
            <a:r>
              <a:rPr lang="en-US" sz="2800" u="sng" dirty="0"/>
              <a:t>change structures</a:t>
            </a:r>
            <a:r>
              <a:rPr lang="en-US" sz="2800" dirty="0"/>
              <a:t> or </a:t>
            </a:r>
            <a:endParaRPr lang="en-US" sz="2800" u="sng" dirty="0"/>
          </a:p>
          <a:p>
            <a:r>
              <a:rPr lang="en-US" sz="2800" dirty="0"/>
              <a:t> -</a:t>
            </a:r>
            <a:r>
              <a:rPr lang="en-US" sz="2800" u="sng" dirty="0"/>
              <a:t>The roles of </a:t>
            </a:r>
            <a:r>
              <a:rPr lang="en-US" sz="2800" dirty="0"/>
              <a:t>existing staff may need to change, so that a part of their role contributes to the project.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8168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753068" cy="523220"/>
          </a:xfrm>
          <a:prstGeom prst="rect">
            <a:avLst/>
          </a:prstGeom>
          <a:noFill/>
        </p:spPr>
        <p:txBody>
          <a:bodyPr wrap="square" rtlCol="0">
            <a:spAutoFit/>
          </a:bodyPr>
          <a:lstStyle/>
          <a:p>
            <a:r>
              <a:rPr lang="en-US" sz="2800" b="1" dirty="0"/>
              <a:t>4-Develop a project plan.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2872581"/>
          </a:xfrm>
          <a:prstGeom prst="rect">
            <a:avLst/>
          </a:prstGeom>
          <a:noFill/>
        </p:spPr>
        <p:txBody>
          <a:bodyPr wrap="square" rtlCol="0">
            <a:spAutoFit/>
          </a:bodyPr>
          <a:lstStyle/>
          <a:p>
            <a:pPr defTabSz="804672">
              <a:spcBef>
                <a:spcPts val="800"/>
              </a:spcBef>
              <a:defRPr sz="2112"/>
            </a:pPr>
            <a:r>
              <a:rPr lang="en-US" sz="2400" dirty="0"/>
              <a:t>For a project  plan based on realistic assumptions and expectations, you need to know what capacity is available (across all partners involved in delivery and sustainability) and what additional capacity will be required. </a:t>
            </a:r>
          </a:p>
          <a:p>
            <a:pPr defTabSz="804672">
              <a:spcBef>
                <a:spcPts val="800"/>
              </a:spcBef>
              <a:defRPr sz="2112"/>
            </a:pPr>
            <a:r>
              <a:rPr lang="en-US" sz="2400" dirty="0"/>
              <a:t>The timescales, funding, and activities required to establish and maintain capacity need to be built into your project plans.</a:t>
            </a:r>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55126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5 -When Secure the promised/ required resources.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3672800"/>
          </a:xfrm>
          <a:prstGeom prst="rect">
            <a:avLst/>
          </a:prstGeom>
          <a:noFill/>
        </p:spPr>
        <p:txBody>
          <a:bodyPr wrap="square" rtlCol="0">
            <a:spAutoFit/>
          </a:bodyPr>
          <a:lstStyle/>
          <a:p>
            <a:pPr defTabSz="804672">
              <a:spcBef>
                <a:spcPts val="800"/>
              </a:spcBef>
              <a:defRPr sz="2112"/>
            </a:pPr>
            <a:r>
              <a:rPr lang="en-US" sz="2400" dirty="0"/>
              <a:t>In the early stages of a project, a relatively small group of individuals comes together to agree on the plan, seek funding, and commit their organizations, teams, or groups to support delivery. </a:t>
            </a:r>
          </a:p>
          <a:p>
            <a:pPr defTabSz="804672">
              <a:spcBef>
                <a:spcPts val="800"/>
              </a:spcBef>
              <a:defRPr sz="2112"/>
            </a:pPr>
            <a:r>
              <a:rPr lang="en-US" sz="2400" dirty="0"/>
              <a:t>Those individuals then need to foster support and leverage resources within their own organizations or teams, e.g., dedicated time and availability from specific people or allocation of funds to capacity-building actions.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30346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smtClean="0">
                <a:solidFill>
                  <a:srgbClr val="00B0F0"/>
                </a:solidFill>
              </a:rPr>
              <a:t>PJOMCC </a:t>
            </a:r>
            <a:r>
              <a:rPr lang="en-US" sz="2800" b="1" dirty="0">
                <a:solidFill>
                  <a:srgbClr val="00B0F0"/>
                </a:solidFill>
              </a:rPr>
              <a:t>requirements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4144724"/>
          </a:xfrm>
          <a:prstGeom prst="rect">
            <a:avLst/>
          </a:prstGeom>
          <a:noFill/>
        </p:spPr>
        <p:txBody>
          <a:bodyPr wrap="square" rtlCol="0">
            <a:spAutoFit/>
          </a:bodyPr>
          <a:lstStyle/>
          <a:p>
            <a:pPr defTabSz="813816">
              <a:spcBef>
                <a:spcPts val="800"/>
              </a:spcBef>
              <a:defRPr sz="2136"/>
            </a:pPr>
            <a:r>
              <a:rPr lang="en-US" sz="2400" dirty="0"/>
              <a:t>project compliance management involves regular audits and inspections to ensure that all activities and deliverables align with the required standards. </a:t>
            </a:r>
          </a:p>
          <a:p>
            <a:pPr defTabSz="813816">
              <a:spcBef>
                <a:spcPts val="800"/>
              </a:spcBef>
              <a:defRPr sz="2136"/>
            </a:pPr>
            <a:r>
              <a:rPr lang="en-US" sz="2400" dirty="0"/>
              <a:t>It also requires proactive risk management to identify any potential compliance issues and develop appropriate mitigation strategies. </a:t>
            </a:r>
          </a:p>
          <a:p>
            <a:pPr defTabSz="813816">
              <a:spcBef>
                <a:spcPts val="800"/>
              </a:spcBef>
              <a:defRPr sz="2136"/>
            </a:pPr>
            <a:r>
              <a:rPr lang="en-US" sz="2400" dirty="0"/>
              <a:t>Ultimately, successful project compliance management not only ensures legal and regulatory compliance but also helps maintain the organization's reputation and fosters trust with stakeholders.</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6874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t>A clear understanding regarding the projects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3077766"/>
          </a:xfrm>
          <a:prstGeom prst="rect">
            <a:avLst/>
          </a:prstGeom>
          <a:noFill/>
        </p:spPr>
        <p:txBody>
          <a:bodyPr wrap="square" rtlCol="0">
            <a:spAutoFit/>
          </a:bodyPr>
          <a:lstStyle/>
          <a:p>
            <a:r>
              <a:rPr lang="en-US" sz="2800" dirty="0"/>
              <a:t>It requires a thorough understanding of the legal and regulatory landscape surrounding the project, as well as the ability to effectively communicate and enforce compliance measures within the project team.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8259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1194299"/>
            <a:ext cx="8528923" cy="954107"/>
          </a:xfrm>
          <a:prstGeom prst="rect">
            <a:avLst/>
          </a:prstGeom>
          <a:noFill/>
        </p:spPr>
        <p:txBody>
          <a:bodyPr wrap="square" rtlCol="0">
            <a:spAutoFit/>
          </a:bodyPr>
          <a:lstStyle/>
          <a:p>
            <a:r>
              <a:rPr lang="en-US" sz="2800" b="1" dirty="0"/>
              <a:t>a clear understanding business compliance regulations and standards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4780796"/>
          </a:xfrm>
          <a:prstGeom prst="rect">
            <a:avLst/>
          </a:prstGeom>
          <a:noFill/>
        </p:spPr>
        <p:txBody>
          <a:bodyPr wrap="square" rtlCol="0">
            <a:spAutoFit/>
          </a:bodyPr>
          <a:lstStyle/>
          <a:p>
            <a:r>
              <a:rPr lang="en-US" sz="2400" dirty="0"/>
              <a:t>Firstly, it is essential to have a clear understanding of the specific compliance regulations and standards that apply to the project. This includes familiarizing oneself with industry-specific guidelines, legal requirements, and any internal policies or procedures that must be adhered to. </a:t>
            </a:r>
            <a:endParaRPr lang="en-US" sz="2400" dirty="0" smtClean="0"/>
          </a:p>
          <a:p>
            <a:endParaRPr lang="en-US" sz="2400" dirty="0"/>
          </a:p>
          <a:p>
            <a:r>
              <a:rPr lang="en-US" sz="2400" dirty="0" smtClean="0"/>
              <a:t>Additionally</a:t>
            </a:r>
            <a:r>
              <a:rPr lang="en-US" sz="2400" dirty="0"/>
              <a:t>, a comprehensive risk assessment should be conducted to identify potential compliance issues and determine the necessary controls and mitigation strategies.</a:t>
            </a:r>
          </a:p>
          <a:p>
            <a:pPr defTabSz="804672">
              <a:spcBef>
                <a:spcPts val="800"/>
              </a:spcBef>
              <a:defRPr sz="2112"/>
            </a:pPr>
            <a:r>
              <a:rPr lang="en-US" sz="2400" dirty="0"/>
              <a:t>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24930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83696"/>
            <a:ext cx="9188722" cy="523220"/>
          </a:xfrm>
          <a:prstGeom prst="rect">
            <a:avLst/>
          </a:prstGeom>
          <a:noFill/>
        </p:spPr>
        <p:txBody>
          <a:bodyPr wrap="square" rtlCol="0">
            <a:spAutoFit/>
          </a:bodyPr>
          <a:lstStyle/>
          <a:p>
            <a:r>
              <a:rPr lang="en-US" sz="2800" b="1" dirty="0"/>
              <a:t>2-establish an effective  compliance management system.</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41974"/>
            <a:ext cx="10541000" cy="5227072"/>
          </a:xfrm>
          <a:prstGeom prst="rect">
            <a:avLst/>
          </a:prstGeom>
          <a:noFill/>
        </p:spPr>
        <p:txBody>
          <a:bodyPr wrap="square" rtlCol="0">
            <a:spAutoFit/>
          </a:bodyPr>
          <a:lstStyle/>
          <a:p>
            <a:pPr defTabSz="667512">
              <a:spcBef>
                <a:spcPts val="700"/>
              </a:spcBef>
              <a:defRPr sz="1752"/>
            </a:pPr>
            <a:r>
              <a:rPr lang="en-US" sz="2400" dirty="0"/>
              <a:t> Once the compliance regulations and risks are identified, it is crucial to establish an effective  compliance management system. This system should include protocols for monitoring, reporting, and addressing any non-compliance issues that may arise during the project. </a:t>
            </a:r>
          </a:p>
          <a:p>
            <a:pPr defTabSz="667512">
              <a:spcBef>
                <a:spcPts val="700"/>
              </a:spcBef>
              <a:defRPr sz="1752"/>
            </a:pPr>
            <a:r>
              <a:rPr lang="en-US" sz="2400" dirty="0"/>
              <a:t>Regular trainings and communication channels should also be established to ensure that all team members are aware of their compliance responsibilities and can report any concerns or violations. </a:t>
            </a:r>
          </a:p>
          <a:p>
            <a:pPr defTabSz="667512">
              <a:spcBef>
                <a:spcPts val="700"/>
              </a:spcBef>
              <a:defRPr sz="1752"/>
            </a:pPr>
            <a:r>
              <a:rPr lang="en-US" sz="2400" dirty="0"/>
              <a:t>By maintaining a strong compliance capacity, the project can minimize the risk of penalties, lawsuits, and reputational damage, while also ensuring ethical and responsible practices are upheld.</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29003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3672800"/>
          </a:xfrm>
          <a:prstGeom prst="rect">
            <a:avLst/>
          </a:prstGeom>
          <a:noFill/>
        </p:spPr>
        <p:txBody>
          <a:bodyPr wrap="square" rtlCol="0">
            <a:spAutoFit/>
          </a:bodyPr>
          <a:lstStyle/>
          <a:p>
            <a:pPr defTabSz="813816">
              <a:spcBef>
                <a:spcPts val="800"/>
              </a:spcBef>
              <a:defRPr sz="2136"/>
            </a:pPr>
            <a:r>
              <a:rPr lang="en-US" sz="2400" dirty="0"/>
              <a:t>Furthermore, a comprehensive compliance framework should be implemented, outlining the specific regulations and standards relevant to the project. This framework will serve as a guide for team members to follow and will help in identifying potential areas of non-compliance. </a:t>
            </a:r>
          </a:p>
          <a:p>
            <a:pPr defTabSz="813816">
              <a:spcBef>
                <a:spcPts val="800"/>
              </a:spcBef>
              <a:defRPr sz="2136"/>
            </a:pPr>
            <a:r>
              <a:rPr lang="en-US" sz="2400" dirty="0"/>
              <a:t>Additionally, regular audits should be conducted to assess the effectiveness of the compliance measures and make necessary improvements.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2868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5 -When Secure the promised/ required resources.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3672800"/>
          </a:xfrm>
          <a:prstGeom prst="rect">
            <a:avLst/>
          </a:prstGeom>
          <a:noFill/>
        </p:spPr>
        <p:txBody>
          <a:bodyPr wrap="square" rtlCol="0">
            <a:spAutoFit/>
          </a:bodyPr>
          <a:lstStyle/>
          <a:p>
            <a:pPr defTabSz="804672">
              <a:spcBef>
                <a:spcPts val="800"/>
              </a:spcBef>
              <a:defRPr sz="2112"/>
            </a:pPr>
            <a:r>
              <a:rPr lang="en-US" sz="2400" dirty="0"/>
              <a:t>In the early stages of a project, a relatively small group of individuals comes together to agree on the plan, seek funding, and commit their organizations, teams, or groups to support delivery. </a:t>
            </a:r>
          </a:p>
          <a:p>
            <a:pPr defTabSz="804672">
              <a:spcBef>
                <a:spcPts val="800"/>
              </a:spcBef>
              <a:defRPr sz="2112"/>
            </a:pPr>
            <a:r>
              <a:rPr lang="en-US" sz="2400" dirty="0"/>
              <a:t>Those individuals then need to foster support and leverage resources within their own organizations or teams, e.g., dedicated time and availability from specific people or allocation of funds to capacity-building actions.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6044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solidFill>
                  <a:srgbClr val="00B0F0"/>
                </a:solidFill>
              </a:rPr>
              <a:t>5-How to Build PJOMCC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3200876"/>
          </a:xfrm>
          <a:prstGeom prst="rect">
            <a:avLst/>
          </a:prstGeom>
          <a:noFill/>
        </p:spPr>
        <p:txBody>
          <a:bodyPr wrap="square" rtlCol="0">
            <a:spAutoFit/>
          </a:bodyPr>
          <a:lstStyle/>
          <a:p>
            <a:r>
              <a:rPr lang="en-US" sz="2400" dirty="0"/>
              <a:t>Building project operations management compliance capability requires a strategic and systematic approach.</a:t>
            </a:r>
          </a:p>
          <a:p>
            <a:r>
              <a:rPr lang="en-US" sz="2400" dirty="0"/>
              <a:t> Ultimately, a well-balanced compliance program can serve as a competitive advantage for organizations in today's complex and rapidly changing business landscape.</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6843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t>1-Review any audits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3570208"/>
          </a:xfrm>
          <a:prstGeom prst="rect">
            <a:avLst/>
          </a:prstGeom>
          <a:noFill/>
        </p:spPr>
        <p:txBody>
          <a:bodyPr wrap="square" rtlCol="0">
            <a:spAutoFit/>
          </a:bodyPr>
          <a:lstStyle/>
          <a:p>
            <a:endParaRPr lang="en-US" sz="2400" dirty="0"/>
          </a:p>
          <a:p>
            <a:r>
              <a:rPr lang="en-US" sz="2400" dirty="0"/>
              <a:t>Before you begin your assessment, you should review any audits (financial, operational or program) or organizational assessments that have been conducted in the last 3 years and ensure that </a:t>
            </a:r>
            <a:r>
              <a:rPr lang="en-US" sz="2400" u="sng" dirty="0"/>
              <a:t>any capacity gaps </a:t>
            </a:r>
            <a:r>
              <a:rPr lang="en-US" sz="2400" dirty="0"/>
              <a:t>flagged up in them are included in your assessment and plan, where they relate to, or will have an impact on the compliance capability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83902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2999" y="1180650"/>
            <a:ext cx="8528923" cy="1815882"/>
          </a:xfrm>
          <a:prstGeom prst="rect">
            <a:avLst/>
          </a:prstGeom>
          <a:noFill/>
        </p:spPr>
        <p:txBody>
          <a:bodyPr wrap="square" rtlCol="0">
            <a:spAutoFit/>
          </a:bodyPr>
          <a:lstStyle/>
          <a:p>
            <a:r>
              <a:rPr lang="en-US" sz="2800" dirty="0"/>
              <a:t>2-Review project management compliance   procedures and processes  against your work-plan(assess the capacity gap )</a:t>
            </a:r>
            <a:r>
              <a:rPr lang="en-US" sz="500" dirty="0">
                <a:latin typeface="Times Roman"/>
                <a:ea typeface="Times Roman"/>
                <a:cs typeface="Times Roman"/>
                <a:sym typeface="Times Roman"/>
              </a:rPr>
              <a:t/>
            </a:r>
            <a:br>
              <a:rPr lang="en-US" sz="500" dirty="0">
                <a:latin typeface="Times Roman"/>
                <a:ea typeface="Times Roman"/>
                <a:cs typeface="Times Roman"/>
                <a:sym typeface="Times Roman"/>
              </a:rPr>
            </a:b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2529737"/>
            <a:ext cx="10676860" cy="4421723"/>
          </a:xfrm>
          <a:prstGeom prst="rect">
            <a:avLst/>
          </a:prstGeom>
          <a:noFill/>
        </p:spPr>
        <p:txBody>
          <a:bodyPr wrap="square" rtlCol="0">
            <a:spAutoFit/>
          </a:bodyPr>
          <a:lstStyle/>
          <a:p>
            <a:pPr defTabSz="649223">
              <a:spcBef>
                <a:spcPts val="700"/>
              </a:spcBef>
              <a:defRPr sz="1703"/>
            </a:pPr>
            <a:r>
              <a:rPr lang="en-US" sz="2400" dirty="0"/>
              <a:t> </a:t>
            </a:r>
            <a:r>
              <a:rPr lang="en-US" sz="2000" dirty="0"/>
              <a:t>It needs systematically reviewing the main activities  like </a:t>
            </a:r>
            <a:r>
              <a:rPr lang="en-US" sz="2000" dirty="0" err="1"/>
              <a:t>thePM</a:t>
            </a:r>
            <a:r>
              <a:rPr lang="en-US" sz="2000" dirty="0"/>
              <a:t> compliant culture  , policies , processes defined in the project  management work plan,  as the stakeholder communications ,reporting flow ,information flow ,on other hand considering that are a) required and b) currently available, and clearly defining what  capacity compliance gaps exist. You should consider in your analysis:</a:t>
            </a:r>
          </a:p>
          <a:p>
            <a:pPr marL="162305" indent="-162305" defTabSz="649223">
              <a:spcBef>
                <a:spcPts val="700"/>
              </a:spcBef>
              <a:buSzPct val="100000"/>
              <a:buChar char="•"/>
              <a:defRPr sz="1703"/>
            </a:pPr>
            <a:r>
              <a:rPr lang="en-US" sz="2000" dirty="0"/>
              <a:t>Staff, implementing partners, contractors, and consultants</a:t>
            </a:r>
          </a:p>
          <a:p>
            <a:pPr marL="162305" indent="-162305" defTabSz="649223">
              <a:spcBef>
                <a:spcPts val="700"/>
              </a:spcBef>
              <a:buSzPct val="100000"/>
              <a:buChar char="•"/>
              <a:defRPr sz="1703"/>
            </a:pPr>
            <a:r>
              <a:rPr lang="en-US" sz="2000" dirty="0"/>
              <a:t>Technical  skills (science, policy, economics, threats, strategies, etc.)</a:t>
            </a:r>
          </a:p>
          <a:p>
            <a:pPr marL="162305" indent="-162305" defTabSz="649223">
              <a:spcBef>
                <a:spcPts val="700"/>
              </a:spcBef>
              <a:buSzPct val="100000"/>
              <a:buChar char="•"/>
              <a:defRPr sz="1703"/>
            </a:pPr>
            <a:r>
              <a:rPr lang="en-US" sz="2000" dirty="0"/>
              <a:t>Process skills (project management, leadership etc., according to the Standards expected) </a:t>
            </a:r>
          </a:p>
          <a:p>
            <a:pPr marL="162305" indent="-162305" defTabSz="649223">
              <a:spcBef>
                <a:spcPts val="700"/>
              </a:spcBef>
              <a:buSzPct val="100000"/>
              <a:buChar char="•"/>
              <a:defRPr sz="1703"/>
            </a:pPr>
            <a:r>
              <a:rPr lang="en-US" sz="2000" dirty="0"/>
              <a:t>Major time requirements from other departments (e.g. Finance, Fundraising, Communications, </a:t>
            </a:r>
            <a:br>
              <a:rPr lang="en-US" sz="2000" dirty="0"/>
            </a:br>
            <a:r>
              <a:rPr lang="en-US" sz="2000" dirty="0"/>
              <a:t>Human Resources, IT) </a:t>
            </a:r>
            <a:endParaRPr lang="en-US" sz="24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94959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t>3-establish clear policies and procedures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2462213"/>
          </a:xfrm>
          <a:prstGeom prst="rect">
            <a:avLst/>
          </a:prstGeom>
          <a:noFill/>
        </p:spPr>
        <p:txBody>
          <a:bodyPr wrap="square" rtlCol="0">
            <a:spAutoFit/>
          </a:bodyPr>
          <a:lstStyle/>
          <a:p>
            <a:r>
              <a:rPr lang="en-US" sz="2400" dirty="0"/>
              <a:t>organizations need to establish clear policies and procedures that align with industry standards and regulatory requirements. This involves conducting a thorough assessment of existing processes and identifying areas for improvement.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51916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t>4-Structuring training programs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2462213"/>
          </a:xfrm>
          <a:prstGeom prst="rect">
            <a:avLst/>
          </a:prstGeom>
          <a:noFill/>
        </p:spPr>
        <p:txBody>
          <a:bodyPr wrap="square" rtlCol="0">
            <a:spAutoFit/>
          </a:bodyPr>
          <a:lstStyle/>
          <a:p>
            <a:r>
              <a:rPr lang="en-US" sz="2400" dirty="0"/>
              <a:t>Additionally, training programs should be implemented to ensure that employees are equipped with the necessary knowledge and skills to comply with project operations management regulations.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64786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t>5-regular audits and monitoring</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2462213"/>
          </a:xfrm>
          <a:prstGeom prst="rect">
            <a:avLst/>
          </a:prstGeom>
          <a:noFill/>
        </p:spPr>
        <p:txBody>
          <a:bodyPr wrap="square" rtlCol="0">
            <a:spAutoFit/>
          </a:bodyPr>
          <a:lstStyle/>
          <a:p>
            <a:r>
              <a:rPr lang="en-US" sz="2400" dirty="0"/>
              <a:t>Furthermore, regular audits and monitoring should be conducted to track and measure compliance performance. This will help identify any deviations or non-compliance issues and enable timely corrective action to be taken. </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59526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a:t>7-Balancing compliance with innovation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2462213"/>
          </a:xfrm>
          <a:prstGeom prst="rect">
            <a:avLst/>
          </a:prstGeom>
          <a:noFill/>
        </p:spPr>
        <p:txBody>
          <a:bodyPr wrap="square" rtlCol="0">
            <a:spAutoFit/>
          </a:bodyPr>
          <a:lstStyle/>
          <a:p>
            <a:r>
              <a:rPr lang="en-US" sz="2400" dirty="0"/>
              <a:t>Balancing compliance with innovation is possible by adopting a flexible and adaptive approach that encourages creativity while ensuring adherence to legal and regulatory requirements.</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8104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8923" cy="523220"/>
          </a:xfrm>
          <a:prstGeom prst="rect">
            <a:avLst/>
          </a:prstGeom>
          <a:noFill/>
        </p:spPr>
        <p:txBody>
          <a:bodyPr wrap="square" rtlCol="0">
            <a:spAutoFit/>
          </a:bodyPr>
          <a:lstStyle/>
          <a:p>
            <a:r>
              <a:rPr lang="en-US" sz="2800" b="1" dirty="0" smtClean="0"/>
              <a:t>Output</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38120"/>
            <a:ext cx="10541000" cy="4947508"/>
          </a:xfrm>
          <a:prstGeom prst="rect">
            <a:avLst/>
          </a:prstGeom>
          <a:noFill/>
        </p:spPr>
        <p:txBody>
          <a:bodyPr wrap="square" rtlCol="0">
            <a:spAutoFit/>
          </a:bodyPr>
          <a:lstStyle/>
          <a:p>
            <a:pPr defTabSz="667512">
              <a:spcBef>
                <a:spcPts val="700"/>
              </a:spcBef>
              <a:defRPr sz="1752"/>
            </a:pPr>
            <a:r>
              <a:rPr lang="en-US" sz="2400" dirty="0"/>
              <a:t>By being proactive in assessing and enhancing compliance capability readiness:</a:t>
            </a:r>
          </a:p>
          <a:p>
            <a:pPr defTabSz="667512">
              <a:spcBef>
                <a:spcPts val="700"/>
              </a:spcBef>
              <a:defRPr sz="1752"/>
            </a:pPr>
            <a:r>
              <a:rPr lang="en-US" sz="2400" dirty="0"/>
              <a:t>1- having the necessary policies, procedures, training programs, and monitoring mechanisms in place to effectively identify, address, and mitigate any potential compliance issues that may arise. </a:t>
            </a:r>
          </a:p>
          <a:p>
            <a:pPr defTabSz="667512">
              <a:spcBef>
                <a:spcPts val="700"/>
              </a:spcBef>
              <a:defRPr sz="1752"/>
            </a:pPr>
            <a:r>
              <a:rPr lang="en-US" sz="2400" dirty="0"/>
              <a:t>2- project stakeholders can ensure that the project operates smoothly and in accordance with all applicable laws and regulations. This not only helps to protect the project from legal risks and financial penalties but also ensures that the project maintains its reputation and credibility in the industry.</a:t>
            </a:r>
          </a:p>
          <a:p>
            <a:pPr defTabSz="667512">
              <a:spcBef>
                <a:spcPts val="700"/>
              </a:spcBef>
              <a:defRPr sz="1752"/>
            </a:pPr>
            <a:r>
              <a:rPr lang="en-US" sz="2400" dirty="0"/>
              <a:t>3- successfully developing PJFT to the PJOMCC</a:t>
            </a:r>
          </a:p>
          <a:p>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8894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1835</Words>
  <Application>Microsoft Office PowerPoint</Application>
  <PresentationFormat>Widescreen</PresentationFormat>
  <Paragraphs>256</Paragraphs>
  <Slides>36</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Arial</vt:lpstr>
      <vt:lpstr>Big Caslon Medium</vt:lpstr>
      <vt:lpstr>Bodoni SvtyTwo ITC TT-Book</vt:lpstr>
      <vt:lpstr>Calibri</vt:lpstr>
      <vt:lpstr>Calibri Light</vt:lpstr>
      <vt:lpstr>Roboto Light</vt:lpstr>
      <vt:lpstr>Times New Roman</vt:lpstr>
      <vt:lpstr>Times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karim farag</cp:lastModifiedBy>
  <cp:revision>26</cp:revision>
  <dcterms:created xsi:type="dcterms:W3CDTF">2023-04-29T09:08:00Z</dcterms:created>
  <dcterms:modified xsi:type="dcterms:W3CDTF">2024-02-21T10:59:44Z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