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29_Title Slide">
    <p:spTree>
      <p:nvGrpSpPr>
        <p:cNvPr id="1" name=""/>
        <p:cNvGrpSpPr/>
        <p:nvPr/>
      </p:nvGrpSpPr>
      <p:grpSpPr>
        <a:xfrm>
          <a:off x="0" y="0"/>
          <a:ext cx="0" cy="0"/>
          <a:chOff x="0" y="0"/>
          <a:chExt cx="0" cy="0"/>
        </a:xfrm>
      </p:grpSpPr>
      <p:sp>
        <p:nvSpPr>
          <p:cNvPr id="108" name="Picture Placeholder 6"/>
          <p:cNvSpPr>
            <a:spLocks noGrp="1"/>
          </p:cNvSpPr>
          <p:nvPr>
            <p:ph type="pic" idx="21"/>
          </p:nvPr>
        </p:nvSpPr>
        <p:spPr>
          <a:xfrm>
            <a:off x="1127759" y="1123950"/>
            <a:ext cx="9936482" cy="4610100"/>
          </a:xfrm>
          <a:prstGeom prst="rect">
            <a:avLst/>
          </a:prstGeom>
        </p:spPr>
        <p:txBody>
          <a:bodyPr lIns="91439" rIns="91439">
            <a:noAutofit/>
          </a:bodyPr>
          <a:lstStyle/>
          <a:p>
            <a:endParaRPr/>
          </a:p>
        </p:txBody>
      </p:sp>
      <p:sp>
        <p:nvSpPr>
          <p:cNvPr id="109"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8"/>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2" name="Group 16"/>
          <p:cNvGrpSpPr/>
          <p:nvPr/>
        </p:nvGrpSpPr>
        <p:grpSpPr>
          <a:xfrm>
            <a:off x="321732" y="-1"/>
            <a:ext cx="2024827" cy="1879601"/>
            <a:chOff x="0" y="0"/>
            <a:chExt cx="2024825" cy="1879600"/>
          </a:xfrm>
        </p:grpSpPr>
        <p:sp>
          <p:nvSpPr>
            <p:cNvPr id="150" name="Parallelogram 14"/>
            <p:cNvSpPr/>
            <p:nvPr/>
          </p:nvSpPr>
          <p:spPr>
            <a:xfrm>
              <a:off x="-1" y="-1"/>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sp>
          <p:nvSpPr>
            <p:cNvPr id="151" name="Parallelogram 15"/>
            <p:cNvSpPr/>
            <p:nvPr/>
          </p:nvSpPr>
          <p:spPr>
            <a:xfrm>
              <a:off x="203199" y="778932"/>
              <a:ext cx="1821627" cy="1100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2725" y="0"/>
                  </a:lnTo>
                  <a:lnTo>
                    <a:pt x="21600" y="0"/>
                  </a:lnTo>
                  <a:lnTo>
                    <a:pt x="8875" y="21600"/>
                  </a:lnTo>
                  <a:close/>
                </a:path>
              </a:pathLst>
            </a:custGeom>
            <a:solidFill>
              <a:srgbClr val="FFFFFF">
                <a:alpha val="7000"/>
              </a:srgbClr>
            </a:solidFill>
            <a:ln w="12700" cap="flat">
              <a:noFill/>
              <a:miter lim="400000"/>
            </a:ln>
            <a:effectLst/>
          </p:spPr>
          <p:txBody>
            <a:bodyPr wrap="square" lIns="45719" tIns="45719" rIns="45719" bIns="45719" numCol="1" anchor="ctr">
              <a:noAutofit/>
            </a:bodyPr>
            <a:lstStyle/>
            <a:p>
              <a:pPr algn="ctr">
                <a:defRPr>
                  <a:solidFill>
                    <a:srgbClr val="FFFFFF"/>
                  </a:solidFill>
                </a:defRPr>
              </a:pPr>
              <a:endParaRPr/>
            </a:p>
          </p:txBody>
        </p:sp>
      </p:grpSp>
      <p:sp>
        <p:nvSpPr>
          <p:cNvPr id="153" name="Isosceles Triangle 25"/>
          <p:cNvSpPr/>
          <p:nvPr/>
        </p:nvSpPr>
        <p:spPr>
          <a:xfrm flipV="1">
            <a:off x="4889591" y="-44450"/>
            <a:ext cx="1549310" cy="20637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1331" y="0"/>
                </a:lnTo>
                <a:lnTo>
                  <a:pt x="21600" y="21534"/>
                </a:lnTo>
                <a:lnTo>
                  <a:pt x="0" y="2160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154" name="TextBox 29"/>
          <p:cNvSpPr txBox="1"/>
          <p:nvPr/>
        </p:nvSpPr>
        <p:spPr>
          <a:xfrm>
            <a:off x="6646405" y="3814574"/>
            <a:ext cx="4795024" cy="4597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400">
                <a:solidFill>
                  <a:srgbClr val="2D3956"/>
                </a:solidFill>
                <a:latin typeface="Tajawal Medium"/>
                <a:ea typeface="Tajawal Medium"/>
                <a:cs typeface="Tajawal Medium"/>
                <a:sym typeface="Tajawal Medium"/>
              </a:defRPr>
            </a:lvl1pPr>
          </a:lstStyle>
          <a:p>
            <a:r>
              <a:t>by Samara Jasim</a:t>
            </a:r>
          </a:p>
        </p:txBody>
      </p:sp>
      <p:sp>
        <p:nvSpPr>
          <p:cNvPr id="155" name="Rectangle 43"/>
          <p:cNvSpPr/>
          <p:nvPr/>
        </p:nvSpPr>
        <p:spPr>
          <a:xfrm>
            <a:off x="-57151" y="-19050"/>
            <a:ext cx="7452001" cy="6912000"/>
          </a:xfrm>
          <a:custGeom>
            <a:avLst/>
            <a:gdLst/>
            <a:ahLst/>
            <a:cxnLst>
              <a:cxn ang="0">
                <a:pos x="wd2" y="hd2"/>
              </a:cxn>
              <a:cxn ang="5400000">
                <a:pos x="wd2" y="hd2"/>
              </a:cxn>
              <a:cxn ang="10800000">
                <a:pos x="wd2" y="hd2"/>
              </a:cxn>
              <a:cxn ang="16200000">
                <a:pos x="wd2" y="hd2"/>
              </a:cxn>
            </a:cxnLst>
            <a:rect l="0" t="0" r="r" b="b"/>
            <a:pathLst>
              <a:path w="21600" h="21600" extrusionOk="0">
                <a:moveTo>
                  <a:pt x="112" y="59"/>
                </a:moveTo>
                <a:lnTo>
                  <a:pt x="13898" y="0"/>
                </a:lnTo>
                <a:lnTo>
                  <a:pt x="21600" y="21541"/>
                </a:lnTo>
                <a:lnTo>
                  <a:pt x="0" y="21600"/>
                </a:lnTo>
                <a:lnTo>
                  <a:pt x="112" y="59"/>
                </a:lnTo>
                <a:close/>
              </a:path>
            </a:pathLst>
          </a:custGeom>
          <a:blipFill>
            <a:blip r:embed="rId2"/>
            <a:stretch>
              <a:fillRect/>
            </a:stretch>
          </a:blipFill>
          <a:ln w="12700">
            <a:miter lim="400000"/>
          </a:ln>
        </p:spPr>
        <p:txBody>
          <a:bodyPr lIns="45719" rIns="45719" anchor="ctr"/>
          <a:lstStyle/>
          <a:p>
            <a:pPr algn="ctr">
              <a:defRPr>
                <a:solidFill>
                  <a:srgbClr val="FFFFFF"/>
                </a:solidFill>
              </a:defRPr>
            </a:pPr>
            <a:endParaRPr/>
          </a:p>
        </p:txBody>
      </p:sp>
      <p:sp>
        <p:nvSpPr>
          <p:cNvPr id="156" name="TextBox 30"/>
          <p:cNvSpPr txBox="1"/>
          <p:nvPr/>
        </p:nvSpPr>
        <p:spPr>
          <a:xfrm>
            <a:off x="6259238" y="3046729"/>
            <a:ext cx="5569358"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4400" b="1">
                <a:solidFill>
                  <a:srgbClr val="8E5A6D"/>
                </a:solidFill>
                <a:latin typeface="Tajawal Medium"/>
                <a:ea typeface="Tajawal Medium"/>
                <a:cs typeface="Tajawal Medium"/>
                <a:sym typeface="Tajawal Medium"/>
              </a:defRPr>
            </a:lvl1pPr>
          </a:lstStyle>
          <a:p>
            <a:r>
              <a:t>Artificial Intelligence</a:t>
            </a:r>
          </a:p>
        </p:txBody>
      </p:sp>
      <p:grpSp>
        <p:nvGrpSpPr>
          <p:cNvPr id="159" name="Rectangle: Rounded Corners 33"/>
          <p:cNvGrpSpPr/>
          <p:nvPr/>
        </p:nvGrpSpPr>
        <p:grpSpPr>
          <a:xfrm>
            <a:off x="6594457" y="6043083"/>
            <a:ext cx="3516609" cy="529168"/>
            <a:chOff x="0" y="0"/>
            <a:chExt cx="3516607" cy="529167"/>
          </a:xfrm>
        </p:grpSpPr>
        <p:sp>
          <p:nvSpPr>
            <p:cNvPr id="157" name="Rounded Rectangle"/>
            <p:cNvSpPr/>
            <p:nvPr/>
          </p:nvSpPr>
          <p:spPr>
            <a:xfrm>
              <a:off x="0" y="0"/>
              <a:ext cx="3516608" cy="529168"/>
            </a:xfrm>
            <a:prstGeom prst="roundRect">
              <a:avLst>
                <a:gd name="adj" fmla="val 16667"/>
              </a:avLst>
            </a:prstGeom>
            <a:solidFill>
              <a:srgbClr val="FFFFFF"/>
            </a:solidFill>
            <a:ln w="12700" cap="flat">
              <a:solidFill>
                <a:srgbClr val="8E5A6D"/>
              </a:solidFill>
              <a:prstDash val="solid"/>
              <a:miter lim="800000"/>
            </a:ln>
            <a:effectLst/>
          </p:spPr>
          <p:txBody>
            <a:bodyPr wrap="square" lIns="45719" tIns="45719" rIns="45719" bIns="45719" numCol="1" anchor="ctr">
              <a:noAutofit/>
            </a:bodyPr>
            <a:lstStyle/>
            <a:p>
              <a:pPr algn="ctr">
                <a:defRPr>
                  <a:solidFill>
                    <a:srgbClr val="FFFFFF"/>
                  </a:solidFill>
                </a:defRPr>
              </a:pPr>
              <a:endParaRPr/>
            </a:p>
          </p:txBody>
        </p:sp>
        <p:sp>
          <p:nvSpPr>
            <p:cNvPr id="158" name="Lecture 3"/>
            <p:cNvSpPr txBox="1"/>
            <p:nvPr/>
          </p:nvSpPr>
          <p:spPr>
            <a:xfrm>
              <a:off x="77901" y="2963"/>
              <a:ext cx="3360804" cy="52324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lvl1pPr algn="ctr">
                <a:defRPr sz="2800" b="1">
                  <a:solidFill>
                    <a:srgbClr val="2D3956"/>
                  </a:solidFill>
                  <a:latin typeface="Tajawal Medium"/>
                  <a:ea typeface="Tajawal Medium"/>
                  <a:cs typeface="Tajawal Medium"/>
                  <a:sym typeface="Tajawal Medium"/>
                </a:defRPr>
              </a:lvl1pPr>
            </a:lstStyle>
            <a:p>
              <a:r>
                <a:t>Lecture 3</a:t>
              </a:r>
            </a:p>
          </p:txBody>
        </p:sp>
      </p:grpSp>
      <p:pic>
        <p:nvPicPr>
          <p:cNvPr id="160" name="Picture 32" descr="Picture 32"/>
          <p:cNvPicPr>
            <a:picLocks noChangeAspect="1"/>
          </p:cNvPicPr>
          <p:nvPr/>
        </p:nvPicPr>
        <p:blipFill>
          <a:blip r:embed="rId3">
            <a:extLst/>
          </a:blip>
          <a:stretch>
            <a:fillRect/>
          </a:stretch>
        </p:blipFill>
        <p:spPr>
          <a:xfrm>
            <a:off x="8993572" y="-394321"/>
            <a:ext cx="2876695" cy="2544328"/>
          </a:xfrm>
          <a:prstGeom prst="rect">
            <a:avLst/>
          </a:prstGeom>
          <a:ln w="12700">
            <a:miter lim="400000"/>
          </a:ln>
        </p:spPr>
      </p:pic>
      <p:sp>
        <p:nvSpPr>
          <p:cNvPr id="161" name="Parallelogram 34"/>
          <p:cNvSpPr/>
          <p:nvPr/>
        </p:nvSpPr>
        <p:spPr>
          <a:xfrm rot="4043456">
            <a:off x="-459862" y="6293391"/>
            <a:ext cx="5381393" cy="13467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5" y="0"/>
                </a:lnTo>
                <a:lnTo>
                  <a:pt x="21600" y="0"/>
                </a:lnTo>
                <a:lnTo>
                  <a:pt x="21465" y="21600"/>
                </a:lnTo>
                <a:close/>
              </a:path>
            </a:pathLst>
          </a:custGeom>
          <a:solidFill>
            <a:srgbClr val="FAC748"/>
          </a:solidFill>
          <a:ln w="12700">
            <a:miter lim="400000"/>
          </a:ln>
        </p:spPr>
        <p:txBody>
          <a:bodyPr lIns="45719" rIns="45719" anchor="ctr"/>
          <a:lstStyle/>
          <a:p>
            <a:pPr algn="ctr">
              <a:defRPr>
                <a:solidFill>
                  <a:srgbClr val="FFFFFF"/>
                </a:solidFill>
              </a:defRPr>
            </a:pPr>
            <a:endParaRPr/>
          </a:p>
        </p:txBody>
      </p:sp>
      <p:sp>
        <p:nvSpPr>
          <p:cNvPr id="162" name="Right Triangle 28"/>
          <p:cNvSpPr/>
          <p:nvPr/>
        </p:nvSpPr>
        <p:spPr>
          <a:xfrm>
            <a:off x="-57150" y="1756704"/>
            <a:ext cx="2084784" cy="51435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2D3956"/>
          </a:solidFill>
          <a:ln w="12700">
            <a:miter lim="400000"/>
          </a:ln>
        </p:spPr>
        <p:txBody>
          <a:bodyPr lIns="45719" rIns="45719" anchor="ctr"/>
          <a:lstStyle/>
          <a:p>
            <a:pPr algn="ctr">
              <a:defRPr>
                <a:solidFill>
                  <a:srgbClr val="FFFFFF"/>
                </a:solidFill>
              </a:defRPr>
            </a:pPr>
            <a:endParaRPr/>
          </a:p>
        </p:txBody>
      </p:sp>
      <p:sp>
        <p:nvSpPr>
          <p:cNvPr id="163" name="TextBox 45"/>
          <p:cNvSpPr txBox="1"/>
          <p:nvPr/>
        </p:nvSpPr>
        <p:spPr>
          <a:xfrm>
            <a:off x="7163611" y="5582493"/>
            <a:ext cx="1069043"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2000">
                <a:solidFill>
                  <a:srgbClr val="2D3956"/>
                </a:solidFill>
                <a:latin typeface="Tajawal Medium"/>
                <a:ea typeface="Tajawal Medium"/>
                <a:cs typeface="Tajawal Medium"/>
                <a:sym typeface="Tajawal Medium"/>
              </a:defRPr>
            </a:lvl1pPr>
          </a:lstStyle>
          <a:p>
            <a:r>
              <a:t>LAW614</a:t>
            </a:r>
          </a:p>
        </p:txBody>
      </p:sp>
      <p:pic>
        <p:nvPicPr>
          <p:cNvPr id="164" name="Graphic 46" descr="Graphic 46"/>
          <p:cNvPicPr>
            <a:picLocks noChangeAspect="1"/>
          </p:cNvPicPr>
          <p:nvPr/>
        </p:nvPicPr>
        <p:blipFill>
          <a:blip r:embed="rId4">
            <a:extLst/>
          </a:blip>
          <a:stretch>
            <a:fillRect/>
          </a:stretch>
        </p:blipFill>
        <p:spPr>
          <a:xfrm>
            <a:off x="313678" y="372324"/>
            <a:ext cx="2457657" cy="670876"/>
          </a:xfrm>
          <a:prstGeom prst="rect">
            <a:avLst/>
          </a:prstGeom>
          <a:ln w="12700">
            <a:miter lim="400000"/>
          </a:ln>
        </p:spPr>
      </p:pic>
      <p:sp>
        <p:nvSpPr>
          <p:cNvPr id="165" name="Slide Number"/>
          <p:cNvSpPr txBox="1">
            <a:spLocks noGrp="1"/>
          </p:cNvSpPr>
          <p:nvPr>
            <p:ph type="sldNum" sz="quarter" idx="2"/>
          </p:nvPr>
        </p:nvSpPr>
        <p:spPr>
          <a:xfrm>
            <a:off x="9229191" y="6529116"/>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 name="Rectangle 8"/>
          <p:cNvSpPr/>
          <p:nvPr/>
        </p:nvSpPr>
        <p:spPr>
          <a:xfrm>
            <a:off x="6122194" y="2014538"/>
            <a:ext cx="4937347" cy="3719513"/>
          </a:xfrm>
          <a:prstGeom prst="rect">
            <a:avLst/>
          </a:prstGeom>
          <a:gradFill>
            <a:gsLst>
              <a:gs pos="10000">
                <a:srgbClr val="262626">
                  <a:alpha val="12000"/>
                </a:srgbClr>
              </a:gs>
              <a:gs pos="100000">
                <a:srgbClr val="262626">
                  <a:alpha val="90000"/>
                </a:srgbClr>
              </a:gs>
            </a:gsLst>
            <a:lin ang="4800000"/>
          </a:gradFill>
          <a:ln w="12700">
            <a:miter lim="400000"/>
          </a:ln>
        </p:spPr>
        <p:txBody>
          <a:bodyPr lIns="45719" rIns="45719" anchor="ctr"/>
          <a:lstStyle/>
          <a:p>
            <a:pPr algn="ctr">
              <a:defRPr>
                <a:solidFill>
                  <a:srgbClr val="FFFFFF"/>
                </a:solidFill>
              </a:defRPr>
            </a:pPr>
            <a:endParaRPr/>
          </a:p>
        </p:txBody>
      </p:sp>
      <p:sp>
        <p:nvSpPr>
          <p:cNvPr id="168" name="Rectangle 25"/>
          <p:cNvSpPr/>
          <p:nvPr/>
        </p:nvSpPr>
        <p:spPr>
          <a:xfrm>
            <a:off x="1127759" y="1123949"/>
            <a:ext cx="4942049" cy="3719514"/>
          </a:xfrm>
          <a:prstGeom prst="rect">
            <a:avLst/>
          </a:prstGeom>
          <a:gradFill>
            <a:gsLst>
              <a:gs pos="10000">
                <a:srgbClr val="262626">
                  <a:alpha val="12000"/>
                </a:srgbClr>
              </a:gs>
              <a:gs pos="100000">
                <a:srgbClr val="262626">
                  <a:alpha val="90000"/>
                </a:srgbClr>
              </a:gs>
            </a:gsLst>
            <a:lin ang="4800000"/>
          </a:gradFill>
          <a:ln w="12700">
            <a:miter lim="400000"/>
          </a:ln>
        </p:spPr>
        <p:txBody>
          <a:bodyPr lIns="45719" rIns="45719" anchor="ctr"/>
          <a:lstStyle/>
          <a:p>
            <a:pPr algn="ctr">
              <a:defRPr>
                <a:solidFill>
                  <a:srgbClr val="FFFFFF"/>
                </a:solidFill>
              </a:defRPr>
            </a:pPr>
            <a:endParaRPr/>
          </a:p>
        </p:txBody>
      </p:sp>
      <p:grpSp>
        <p:nvGrpSpPr>
          <p:cNvPr id="171" name="Picture Placeholder 3"/>
          <p:cNvGrpSpPr/>
          <p:nvPr/>
        </p:nvGrpSpPr>
        <p:grpSpPr>
          <a:xfrm>
            <a:off x="1127760" y="1123950"/>
            <a:ext cx="9936481" cy="4610101"/>
            <a:chOff x="0" y="0"/>
            <a:chExt cx="9936480" cy="4610100"/>
          </a:xfrm>
        </p:grpSpPr>
        <p:sp>
          <p:nvSpPr>
            <p:cNvPr id="169" name="Rectangle"/>
            <p:cNvSpPr/>
            <p:nvPr/>
          </p:nvSpPr>
          <p:spPr>
            <a:xfrm>
              <a:off x="0" y="0"/>
              <a:ext cx="9936481" cy="461010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endParaRPr/>
            </a:p>
          </p:txBody>
        </p:sp>
        <p:pic>
          <p:nvPicPr>
            <p:cNvPr id="170" name="image11.jpeg" descr="image11.jpeg"/>
            <p:cNvPicPr>
              <a:picLocks noChangeAspect="1"/>
            </p:cNvPicPr>
            <p:nvPr/>
          </p:nvPicPr>
          <p:blipFill>
            <a:blip r:embed="rId2">
              <a:extLst/>
            </a:blip>
            <a:srcRect t="8679" b="8678"/>
            <a:stretch>
              <a:fillRect/>
            </a:stretch>
          </p:blipFill>
          <p:spPr>
            <a:xfrm>
              <a:off x="0" y="0"/>
              <a:ext cx="9936481" cy="4610101"/>
            </a:xfrm>
            <a:prstGeom prst="rect">
              <a:avLst/>
            </a:prstGeom>
            <a:ln w="12700" cap="flat">
              <a:noFill/>
              <a:miter lim="400000"/>
            </a:ln>
            <a:effectLst/>
          </p:spPr>
        </p:pic>
      </p:grpSp>
      <p:sp>
        <p:nvSpPr>
          <p:cNvPr id="172" name="Rectangle 10"/>
          <p:cNvSpPr/>
          <p:nvPr/>
        </p:nvSpPr>
        <p:spPr>
          <a:xfrm>
            <a:off x="4951095" y="1117693"/>
            <a:ext cx="1116794" cy="962569"/>
          </a:xfrm>
          <a:prstGeom prst="rect">
            <a:avLst/>
          </a:prstGeom>
          <a:solidFill>
            <a:srgbClr val="FAC748"/>
          </a:solidFill>
          <a:ln w="12700">
            <a:miter lim="400000"/>
          </a:ln>
        </p:spPr>
        <p:txBody>
          <a:bodyPr lIns="45719" rIns="45719" anchor="ctr"/>
          <a:lstStyle/>
          <a:p>
            <a:pPr algn="ctr">
              <a:defRPr sz="1100">
                <a:solidFill>
                  <a:srgbClr val="FFFFFF"/>
                </a:solidFill>
              </a:defRPr>
            </a:pPr>
            <a:endParaRPr/>
          </a:p>
        </p:txBody>
      </p:sp>
      <p:grpSp>
        <p:nvGrpSpPr>
          <p:cNvPr id="175" name="Group 13"/>
          <p:cNvGrpSpPr/>
          <p:nvPr/>
        </p:nvGrpSpPr>
        <p:grpSpPr>
          <a:xfrm>
            <a:off x="1228963" y="3432167"/>
            <a:ext cx="3061020" cy="713906"/>
            <a:chOff x="0" y="0"/>
            <a:chExt cx="3061018" cy="713904"/>
          </a:xfrm>
        </p:grpSpPr>
        <p:sp>
          <p:nvSpPr>
            <p:cNvPr id="173" name="TextBox 14"/>
            <p:cNvSpPr/>
            <p:nvPr/>
          </p:nvSpPr>
          <p:spPr>
            <a:xfrm>
              <a:off x="1736" y="0"/>
              <a:ext cx="3059283"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lvl1pPr>
                <a:lnSpc>
                  <a:spcPct val="80000"/>
                </a:lnSpc>
                <a:defRPr sz="2000">
                  <a:solidFill>
                    <a:srgbClr val="FFFFFF"/>
                  </a:solidFill>
                  <a:latin typeface="Calibri Light"/>
                  <a:ea typeface="Calibri Light"/>
                  <a:cs typeface="Calibri Light"/>
                  <a:sym typeface="Calibri Light"/>
                </a:defRPr>
              </a:lvl1pPr>
            </a:lstStyle>
            <a:p>
              <a:r>
                <a:t>What do we mean by Artificial Intelligence?</a:t>
              </a:r>
            </a:p>
          </p:txBody>
        </p:sp>
        <p:sp>
          <p:nvSpPr>
            <p:cNvPr id="174" name="Rectangle 15"/>
            <p:cNvSpPr/>
            <p:nvPr/>
          </p:nvSpPr>
          <p:spPr>
            <a:xfrm>
              <a:off x="0" y="713904"/>
              <a:ext cx="3043188"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t">
              <a:spAutoFit/>
            </a:bodyPr>
            <a:lstStyle>
              <a:lvl1pPr algn="just">
                <a:lnSpc>
                  <a:spcPct val="120000"/>
                </a:lnSpc>
                <a:defRPr sz="1600">
                  <a:solidFill>
                    <a:srgbClr val="FFFFFF"/>
                  </a:solidFill>
                </a:defRPr>
              </a:lvl1pPr>
            </a:lstStyle>
            <a:p>
              <a:r>
                <a:t>AI is a term used for a computer-based algorithm that can analyze, strategize, and draw conclusions to complete tasks typically performed by humans. </a:t>
              </a:r>
            </a:p>
          </p:txBody>
        </p:sp>
      </p:grpSp>
      <p:sp>
        <p:nvSpPr>
          <p:cNvPr id="176" name="Rectangle 5"/>
          <p:cNvSpPr/>
          <p:nvPr/>
        </p:nvSpPr>
        <p:spPr>
          <a:xfrm>
            <a:off x="2626178" y="500899"/>
            <a:ext cx="10625588" cy="45721"/>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77" name="Picture 16" descr="Picture 16"/>
          <p:cNvPicPr>
            <a:picLocks noChangeAspect="1"/>
          </p:cNvPicPr>
          <p:nvPr/>
        </p:nvPicPr>
        <p:blipFill>
          <a:blip r:embed="rId3">
            <a:extLst/>
          </a:blip>
          <a:stretch>
            <a:fillRect/>
          </a:stretch>
        </p:blipFill>
        <p:spPr>
          <a:xfrm>
            <a:off x="245859" y="-372929"/>
            <a:ext cx="2036260" cy="1800994"/>
          </a:xfrm>
          <a:prstGeom prst="rect">
            <a:avLst/>
          </a:prstGeom>
          <a:ln w="12700">
            <a:miter lim="400000"/>
          </a:ln>
        </p:spPr>
      </p:pic>
      <p:sp>
        <p:nvSpPr>
          <p:cNvPr id="178" name="TextBox 40"/>
          <p:cNvSpPr txBox="1"/>
          <p:nvPr/>
        </p:nvSpPr>
        <p:spPr>
          <a:xfrm>
            <a:off x="6347059" y="1259390"/>
            <a:ext cx="4191755" cy="574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45719" rIns="45719">
            <a:spAutoFit/>
          </a:bodyPr>
          <a:lstStyle>
            <a:lvl1pPr>
              <a:defRPr sz="3200" b="1">
                <a:solidFill>
                  <a:srgbClr val="8E5A6D"/>
                </a:solidFill>
                <a:latin typeface="Tajawal Medium"/>
                <a:ea typeface="Tajawal Medium"/>
                <a:cs typeface="Tajawal Medium"/>
                <a:sym typeface="Tajawal Medium"/>
              </a:defRPr>
            </a:lvl1pPr>
          </a:lstStyle>
          <a:p>
            <a:r>
              <a:t>Artificial Intelligence </a:t>
            </a:r>
          </a:p>
        </p:txBody>
      </p:sp>
      <p:sp>
        <p:nvSpPr>
          <p:cNvPr id="179" name="TextBox 41"/>
          <p:cNvSpPr txBox="1"/>
          <p:nvPr/>
        </p:nvSpPr>
        <p:spPr>
          <a:xfrm>
            <a:off x="5116967" y="1139329"/>
            <a:ext cx="825709" cy="3327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1600">
                <a:solidFill>
                  <a:srgbClr val="FFFFFF"/>
                </a:solidFill>
                <a:latin typeface="Tajawal Medium"/>
                <a:ea typeface="Tajawal Medium"/>
                <a:cs typeface="Tajawal Medium"/>
                <a:sym typeface="Tajawal Medium"/>
              </a:defRPr>
            </a:lvl1pPr>
          </a:lstStyle>
          <a:p>
            <a:r>
              <a:t>Lecture</a:t>
            </a:r>
          </a:p>
        </p:txBody>
      </p:sp>
      <p:sp>
        <p:nvSpPr>
          <p:cNvPr id="180" name="TextBox 42"/>
          <p:cNvSpPr txBox="1"/>
          <p:nvPr/>
        </p:nvSpPr>
        <p:spPr>
          <a:xfrm>
            <a:off x="5101740" y="1354194"/>
            <a:ext cx="851180" cy="828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800" b="1">
                <a:solidFill>
                  <a:srgbClr val="8E5A6D"/>
                </a:solidFill>
                <a:latin typeface="Tajawal Medium"/>
                <a:ea typeface="Tajawal Medium"/>
                <a:cs typeface="Tajawal Medium"/>
                <a:sym typeface="Tajawal Medium"/>
              </a:defRPr>
            </a:lvl1pPr>
          </a:lstStyle>
          <a:p>
            <a:r>
              <a:t>03</a:t>
            </a:r>
          </a:p>
        </p:txBody>
      </p:sp>
      <p:pic>
        <p:nvPicPr>
          <p:cNvPr id="181" name="Graphic 47" descr="Graphic 47"/>
          <p:cNvPicPr>
            <a:picLocks noChangeAspect="1"/>
          </p:cNvPicPr>
          <p:nvPr/>
        </p:nvPicPr>
        <p:blipFill>
          <a:blip r:embed="rId4">
            <a:extLst/>
          </a:blip>
          <a:stretch>
            <a:fillRect/>
          </a:stretch>
        </p:blipFill>
        <p:spPr>
          <a:xfrm>
            <a:off x="280308" y="6043914"/>
            <a:ext cx="2167471" cy="591662"/>
          </a:xfrm>
          <a:prstGeom prst="rect">
            <a:avLst/>
          </a:prstGeom>
          <a:ln w="12700">
            <a:miter lim="400000"/>
          </a:ln>
        </p:spPr>
      </p:pic>
      <p:pic>
        <p:nvPicPr>
          <p:cNvPr id="182" name="Graphic 48" descr="Graphic 48"/>
          <p:cNvPicPr>
            <a:picLocks noChangeAspect="1"/>
          </p:cNvPicPr>
          <p:nvPr/>
        </p:nvPicPr>
        <p:blipFill>
          <a:blip r:embed="rId5">
            <a:extLst/>
          </a:blip>
          <a:stretch>
            <a:fillRect/>
          </a:stretch>
        </p:blipFill>
        <p:spPr>
          <a:xfrm>
            <a:off x="9923144" y="6311379"/>
            <a:ext cx="1879650" cy="309234"/>
          </a:xfrm>
          <a:prstGeom prst="rect">
            <a:avLst/>
          </a:prstGeom>
          <a:ln w="12700">
            <a:miter lim="400000"/>
          </a:ln>
        </p:spPr>
      </p:pic>
      <p:sp>
        <p:nvSpPr>
          <p:cNvPr id="183" name="Slide Number"/>
          <p:cNvSpPr txBox="1">
            <a:spLocks noGrp="1"/>
          </p:cNvSpPr>
          <p:nvPr>
            <p:ph type="sldNum" sz="quarter" idx="2"/>
          </p:nvPr>
        </p:nvSpPr>
        <p:spPr>
          <a:xfrm>
            <a:off x="9198154"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stCondLst>
                                    <p:cond delay="0"/>
                                  </p:stCondLst>
                                  <p:iterate>
                                    <p:tmAbs val="0"/>
                                  </p:iterate>
                                  <p:childTnLst>
                                    <p:set>
                                      <p:cBhvr>
                                        <p:cTn id="6" fill="hold"/>
                                        <p:tgtEl>
                                          <p:spTgt spid="171"/>
                                        </p:tgtEl>
                                        <p:attrNameLst>
                                          <p:attrName>style.visibility</p:attrName>
                                        </p:attrNameLst>
                                      </p:cBhvr>
                                      <p:to>
                                        <p:strVal val="visible"/>
                                      </p:to>
                                    </p:set>
                                    <p:anim calcmode="lin" valueType="num">
                                      <p:cBhvr>
                                        <p:cTn id="7" dur="500" fill="hold"/>
                                        <p:tgtEl>
                                          <p:spTgt spid="171"/>
                                        </p:tgtEl>
                                        <p:attrNameLst>
                                          <p:attrName>ppt_x</p:attrName>
                                        </p:attrNameLst>
                                      </p:cBhvr>
                                      <p:tavLst>
                                        <p:tav tm="0">
                                          <p:val>
                                            <p:strVal val="#ppt_x"/>
                                          </p:val>
                                        </p:tav>
                                        <p:tav tm="100000">
                                          <p:val>
                                            <p:strVal val="#ppt_x"/>
                                          </p:val>
                                        </p:tav>
                                      </p:tavLst>
                                    </p:anim>
                                    <p:anim calcmode="lin" valueType="num">
                                      <p:cBhvr>
                                        <p:cTn id="8" dur="500" fill="hold"/>
                                        <p:tgtEl>
                                          <p:spTgt spid="17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fill="hold" grpId="2" nodeType="afterEffect">
                                  <p:stCondLst>
                                    <p:cond delay="250"/>
                                  </p:stCondLst>
                                  <p:iterate>
                                    <p:tmAbs val="0"/>
                                  </p:iterate>
                                  <p:childTnLst>
                                    <p:set>
                                      <p:cBhvr>
                                        <p:cTn id="11" fill="hold"/>
                                        <p:tgtEl>
                                          <p:spTgt spid="168"/>
                                        </p:tgtEl>
                                        <p:attrNameLst>
                                          <p:attrName>style.visibility</p:attrName>
                                        </p:attrNameLst>
                                      </p:cBhvr>
                                      <p:to>
                                        <p:strVal val="visible"/>
                                      </p:to>
                                    </p:set>
                                    <p:animEffect transition="in" filter="fade">
                                      <p:cBhvr>
                                        <p:cTn id="12" dur="500"/>
                                        <p:tgtEl>
                                          <p:spTgt spid="168"/>
                                        </p:tgtEl>
                                      </p:cBhvr>
                                    </p:animEffect>
                                  </p:childTnLst>
                                </p:cTn>
                              </p:par>
                            </p:childTnLst>
                          </p:cTn>
                        </p:par>
                        <p:par>
                          <p:cTn id="13" fill="hold">
                            <p:stCondLst>
                              <p:cond delay="1250"/>
                            </p:stCondLst>
                            <p:childTnLst>
                              <p:par>
                                <p:cTn id="14" presetID="10" presetClass="entr" fill="hold" grpId="3" nodeType="afterEffect">
                                  <p:stCondLst>
                                    <p:cond delay="250"/>
                                  </p:stCondLst>
                                  <p:iterate>
                                    <p:tmAbs val="0"/>
                                  </p:iterate>
                                  <p:childTnLst>
                                    <p:set>
                                      <p:cBhvr>
                                        <p:cTn id="15" fill="hold"/>
                                        <p:tgtEl>
                                          <p:spTgt spid="167"/>
                                        </p:tgtEl>
                                        <p:attrNameLst>
                                          <p:attrName>style.visibility</p:attrName>
                                        </p:attrNameLst>
                                      </p:cBhvr>
                                      <p:to>
                                        <p:strVal val="visible"/>
                                      </p:to>
                                    </p:set>
                                    <p:animEffect transition="in" filter="fade">
                                      <p:cBhvr>
                                        <p:cTn id="16" dur="500"/>
                                        <p:tgtEl>
                                          <p:spTgt spid="167"/>
                                        </p:tgtEl>
                                      </p:cBhvr>
                                    </p:animEffect>
                                  </p:childTnLst>
                                </p:cTn>
                              </p:par>
                            </p:childTnLst>
                          </p:cTn>
                        </p:par>
                        <p:par>
                          <p:cTn id="17" fill="hold">
                            <p:stCondLst>
                              <p:cond delay="2000"/>
                            </p:stCondLst>
                            <p:childTnLst>
                              <p:par>
                                <p:cTn id="18" presetID="10" presetClass="entr" fill="hold" grpId="4" nodeType="afterEffect">
                                  <p:stCondLst>
                                    <p:cond delay="500"/>
                                  </p:stCondLst>
                                  <p:iterate>
                                    <p:tmAbs val="0"/>
                                  </p:iterate>
                                  <p:childTnLst>
                                    <p:set>
                                      <p:cBhvr>
                                        <p:cTn id="19" fill="hold"/>
                                        <p:tgtEl>
                                          <p:spTgt spid="175"/>
                                        </p:tgtEl>
                                        <p:attrNameLst>
                                          <p:attrName>style.visibility</p:attrName>
                                        </p:attrNameLst>
                                      </p:cBhvr>
                                      <p:to>
                                        <p:strVal val="visible"/>
                                      </p:to>
                                    </p:set>
                                    <p:animEffect transition="in" filter="fade">
                                      <p:cBhvr>
                                        <p:cTn id="20" dur="500"/>
                                        <p:tgtEl>
                                          <p:spTgt spid="1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3" animBg="1" advAuto="0"/>
      <p:bldP spid="168" grpId="2" animBg="1" advAuto="0"/>
      <p:bldP spid="171" grpId="1" animBg="1" advAuto="0"/>
      <p:bldP spid="175" grpId="4"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 name="NOV15_LORINC_ROBOTS_POST01.jpeg" descr="NOV15_LORINC_ROBOTS_POST01.jpeg"/>
          <p:cNvPicPr>
            <a:picLocks noChangeAspect="1"/>
          </p:cNvPicPr>
          <p:nvPr/>
        </p:nvPicPr>
        <p:blipFill>
          <a:blip r:embed="rId2">
            <a:extLst/>
          </a:blip>
          <a:srcRect r="7177"/>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1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8"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189"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190"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191" name="TextBox 30"/>
          <p:cNvSpPr txBox="1"/>
          <p:nvPr/>
        </p:nvSpPr>
        <p:spPr>
          <a:xfrm>
            <a:off x="3589322" y="1620667"/>
            <a:ext cx="8325881" cy="48793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t>The age of artificial intelligence is dawning, and its influence is already widespread across various domains. From medical diagnosis to driving directions, stock trading to social networking, and even policing, AI is making its presence felt.</a:t>
            </a:r>
          </a:p>
          <a:p>
            <a:pPr algn="just">
              <a:lnSpc>
                <a:spcPct val="150000"/>
              </a:lnSpc>
              <a:defRPr sz="2400">
                <a:solidFill>
                  <a:srgbClr val="0A1F61"/>
                </a:solidFill>
                <a:latin typeface="Tajawal ExtraBold"/>
                <a:ea typeface="Tajawal ExtraBold"/>
                <a:cs typeface="Tajawal ExtraBold"/>
                <a:sym typeface="Tajawal ExtraBold"/>
              </a:defRPr>
            </a:pPr>
            <a:r>
              <a:t>While the exact shape of the AI-influenced future remains uncertain, there is a widespread assumption that its impacts will be profound. As stated by the European Commission in 2018, "The way we approach AI will define the world we live in."</a:t>
            </a:r>
          </a:p>
        </p:txBody>
      </p:sp>
      <p:sp>
        <p:nvSpPr>
          <p:cNvPr id="192"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193"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194"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195" name="Graphic 35" descr="Graphic 35"/>
          <p:cNvPicPr>
            <a:picLocks noChangeAspect="1"/>
          </p:cNvPicPr>
          <p:nvPr/>
        </p:nvPicPr>
        <p:blipFill>
          <a:blip r:embed="rId4">
            <a:extLst/>
          </a:blip>
          <a:stretch>
            <a:fillRect/>
          </a:stretch>
        </p:blipFill>
        <p:spPr>
          <a:xfrm>
            <a:off x="648607" y="6056614"/>
            <a:ext cx="2167472" cy="591662"/>
          </a:xfrm>
          <a:prstGeom prst="rect">
            <a:avLst/>
          </a:prstGeom>
          <a:ln w="12700">
            <a:miter lim="400000"/>
          </a:ln>
        </p:spPr>
      </p:pic>
      <p:pic>
        <p:nvPicPr>
          <p:cNvPr id="196" name="Graphic 36" descr="Graphic 36"/>
          <p:cNvPicPr>
            <a:picLocks noChangeAspect="1"/>
          </p:cNvPicPr>
          <p:nvPr/>
        </p:nvPicPr>
        <p:blipFill>
          <a:blip r:embed="rId5">
            <a:extLst/>
          </a:blip>
          <a:stretch>
            <a:fillRect/>
          </a:stretch>
        </p:blipFill>
        <p:spPr>
          <a:xfrm>
            <a:off x="10178166" y="6347811"/>
            <a:ext cx="1879650" cy="309234"/>
          </a:xfrm>
          <a:prstGeom prst="rect">
            <a:avLst/>
          </a:prstGeom>
          <a:ln w="12700">
            <a:miter lim="400000"/>
          </a:ln>
        </p:spPr>
      </p:pic>
      <p:sp>
        <p:nvSpPr>
          <p:cNvPr id="19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sp>
        <p:nvSpPr>
          <p:cNvPr id="198" name="Slide Number"/>
          <p:cNvSpPr txBox="1">
            <a:spLocks noGrp="1"/>
          </p:cNvSpPr>
          <p:nvPr>
            <p:ph type="sldNum" sz="quarter" idx="2"/>
          </p:nvPr>
        </p:nvSpPr>
        <p:spPr>
          <a:xfrm>
            <a:off x="9275745" y="653618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01" name="NOV15_LORINC_ROBOTS_POST01.jpeg" descr="NOV15_LORINC_ROBOTS_POST01.jpeg"/>
          <p:cNvPicPr>
            <a:picLocks noChangeAspect="1"/>
          </p:cNvPicPr>
          <p:nvPr/>
        </p:nvPicPr>
        <p:blipFill>
          <a:blip r:embed="rId2">
            <a:extLst/>
          </a:blip>
          <a:srcRect r="7177"/>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04"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205" name="TextBox 30"/>
          <p:cNvSpPr txBox="1"/>
          <p:nvPr/>
        </p:nvSpPr>
        <p:spPr>
          <a:xfrm>
            <a:off x="3655197" y="1873250"/>
            <a:ext cx="8325881" cy="39954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t>AI brings forth numerous profound implications, challenging existing laws, corporate and government policies, and ethical considerations. Courts are grappling with the task of applying traditional legal doctrines to complex and seemingly unexplainable systems. Policymakers face the decision of whether to modify existing regulations specifically to address AI.</a:t>
            </a:r>
          </a:p>
        </p:txBody>
      </p:sp>
      <p:sp>
        <p:nvSpPr>
          <p:cNvPr id="206"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07"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08"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09" name="Graphic 35" descr="Graphic 35"/>
          <p:cNvPicPr>
            <a:picLocks noChangeAspect="1"/>
          </p:cNvPicPr>
          <p:nvPr/>
        </p:nvPicPr>
        <p:blipFill>
          <a:blip r:embed="rId4">
            <a:extLst/>
          </a:blip>
          <a:stretch>
            <a:fillRect/>
          </a:stretch>
        </p:blipFill>
        <p:spPr>
          <a:xfrm>
            <a:off x="648607" y="6056614"/>
            <a:ext cx="2167472" cy="591662"/>
          </a:xfrm>
          <a:prstGeom prst="rect">
            <a:avLst/>
          </a:prstGeom>
          <a:ln w="12700">
            <a:miter lim="400000"/>
          </a:ln>
        </p:spPr>
      </p:pic>
      <p:pic>
        <p:nvPicPr>
          <p:cNvPr id="210" name="Graphic 36" descr="Graphic 36"/>
          <p:cNvPicPr>
            <a:picLocks noChangeAspect="1"/>
          </p:cNvPicPr>
          <p:nvPr/>
        </p:nvPicPr>
        <p:blipFill>
          <a:blip r:embed="rId5">
            <a:extLst/>
          </a:blip>
          <a:stretch>
            <a:fillRect/>
          </a:stretch>
        </p:blipFill>
        <p:spPr>
          <a:xfrm>
            <a:off x="10178166" y="6347811"/>
            <a:ext cx="1879650" cy="309234"/>
          </a:xfrm>
          <a:prstGeom prst="rect">
            <a:avLst/>
          </a:prstGeom>
          <a:ln w="12700">
            <a:miter lim="400000"/>
          </a:ln>
        </p:spPr>
      </p:pic>
      <p:sp>
        <p:nvSpPr>
          <p:cNvPr id="211"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12"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sp>
        <p:nvSpPr>
          <p:cNvPr id="213" name="Slide Number"/>
          <p:cNvSpPr txBox="1">
            <a:spLocks noGrp="1"/>
          </p:cNvSpPr>
          <p:nvPr>
            <p:ph type="sldNum" sz="quarter" idx="2"/>
          </p:nvPr>
        </p:nvSpPr>
        <p:spPr>
          <a:xfrm>
            <a:off x="9244709" y="6560152"/>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4</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pic>
        <p:nvPicPr>
          <p:cNvPr id="216" name="NOV15_LORINC_ROBOTS_POST01.jpeg" descr="NOV15_LORINC_ROBOTS_POST01.jpeg"/>
          <p:cNvPicPr>
            <a:picLocks noChangeAspect="1"/>
          </p:cNvPicPr>
          <p:nvPr/>
        </p:nvPicPr>
        <p:blipFill>
          <a:blip r:embed="rId2">
            <a:extLst/>
          </a:blip>
          <a:srcRect r="7177"/>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1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8"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19"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220" name="TextBox 30"/>
          <p:cNvSpPr txBox="1"/>
          <p:nvPr/>
        </p:nvSpPr>
        <p:spPr>
          <a:xfrm>
            <a:off x="3573804" y="1403414"/>
            <a:ext cx="8325881" cy="31115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80000"/>
              </a:lnSpc>
              <a:defRPr sz="2400">
                <a:solidFill>
                  <a:srgbClr val="0A1F61"/>
                </a:solidFill>
                <a:latin typeface="Tajawal ExtraBold"/>
                <a:ea typeface="Tajawal ExtraBold"/>
                <a:cs typeface="Tajawal ExtraBold"/>
                <a:sym typeface="Tajawal ExtraBold"/>
              </a:defRPr>
            </a:pPr>
            <a:endParaRPr/>
          </a:p>
          <a:p>
            <a:pPr algn="just">
              <a:lnSpc>
                <a:spcPct val="180000"/>
              </a:lnSpc>
              <a:defRPr sz="2400">
                <a:solidFill>
                  <a:srgbClr val="0A1F61"/>
                </a:solidFill>
                <a:latin typeface="Tajawal ExtraBold"/>
                <a:ea typeface="Tajawal ExtraBold"/>
                <a:cs typeface="Tajawal ExtraBold"/>
                <a:sym typeface="Tajawal ExtraBold"/>
              </a:defRPr>
            </a:pPr>
            <a:r>
              <a:t>In order to determine the necessary policies, officials at all levels and branches of government must have access to technical expertise in AI. They require translators who can effectively explain the underlying technology of AI.</a:t>
            </a:r>
          </a:p>
        </p:txBody>
      </p:sp>
      <p:sp>
        <p:nvSpPr>
          <p:cNvPr id="221"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22"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23"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24" name="Graphic 35" descr="Graphic 35"/>
          <p:cNvPicPr>
            <a:picLocks noChangeAspect="1"/>
          </p:cNvPicPr>
          <p:nvPr/>
        </p:nvPicPr>
        <p:blipFill>
          <a:blip r:embed="rId4">
            <a:extLst/>
          </a:blip>
          <a:stretch>
            <a:fillRect/>
          </a:stretch>
        </p:blipFill>
        <p:spPr>
          <a:xfrm>
            <a:off x="648607" y="6056614"/>
            <a:ext cx="2167472" cy="591662"/>
          </a:xfrm>
          <a:prstGeom prst="rect">
            <a:avLst/>
          </a:prstGeom>
          <a:ln w="12700">
            <a:miter lim="400000"/>
          </a:ln>
        </p:spPr>
      </p:pic>
      <p:pic>
        <p:nvPicPr>
          <p:cNvPr id="225" name="Graphic 36" descr="Graphic 36"/>
          <p:cNvPicPr>
            <a:picLocks noChangeAspect="1"/>
          </p:cNvPicPr>
          <p:nvPr/>
        </p:nvPicPr>
        <p:blipFill>
          <a:blip r:embed="rId5">
            <a:extLst/>
          </a:blip>
          <a:stretch>
            <a:fillRect/>
          </a:stretch>
        </p:blipFill>
        <p:spPr>
          <a:xfrm>
            <a:off x="10178166" y="6347811"/>
            <a:ext cx="1879650" cy="309234"/>
          </a:xfrm>
          <a:prstGeom prst="rect">
            <a:avLst/>
          </a:prstGeom>
          <a:ln w="12700">
            <a:miter lim="400000"/>
          </a:ln>
        </p:spPr>
      </p:pic>
      <p:sp>
        <p:nvSpPr>
          <p:cNvPr id="226"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2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sp>
        <p:nvSpPr>
          <p:cNvPr id="228" name="Slide Number"/>
          <p:cNvSpPr txBox="1">
            <a:spLocks noGrp="1"/>
          </p:cNvSpPr>
          <p:nvPr>
            <p:ph type="sldNum" sz="quarter" idx="2"/>
          </p:nvPr>
        </p:nvSpPr>
        <p:spPr>
          <a:xfrm>
            <a:off x="9244709" y="6560152"/>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5</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3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32"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33" name="NOV15_LORINC_ROBOTS_POST01.jpeg" descr="NOV15_LORINC_ROBOTS_POST01.jpeg"/>
          <p:cNvPicPr>
            <a:picLocks noChangeAspect="1"/>
          </p:cNvPicPr>
          <p:nvPr/>
        </p:nvPicPr>
        <p:blipFill>
          <a:blip r:embed="rId2">
            <a:extLst/>
          </a:blip>
          <a:srcRect r="7177"/>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36"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237" name="TextBox 30"/>
          <p:cNvSpPr txBox="1"/>
          <p:nvPr/>
        </p:nvSpPr>
        <p:spPr>
          <a:xfrm>
            <a:off x="3589322" y="1620667"/>
            <a:ext cx="8325881" cy="4216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70000"/>
              </a:lnSpc>
              <a:defRPr sz="2400">
                <a:solidFill>
                  <a:srgbClr val="0A1F61"/>
                </a:solidFill>
                <a:latin typeface="Tajawal ExtraBold"/>
                <a:ea typeface="Tajawal ExtraBold"/>
                <a:cs typeface="Tajawal ExtraBold"/>
                <a:sym typeface="Tajawal ExtraBold"/>
              </a:defRPr>
            </a:pPr>
            <a:r>
              <a:t>While AI poses significant legal issues, it is crucial to recognize that many traditional doctrines and general statutes could address these issues or serve as a starting point for response.</a:t>
            </a:r>
          </a:p>
          <a:p>
            <a:pPr algn="just">
              <a:lnSpc>
                <a:spcPct val="170000"/>
              </a:lnSpc>
              <a:defRPr sz="2400">
                <a:solidFill>
                  <a:srgbClr val="0A1F61"/>
                </a:solidFill>
                <a:latin typeface="Tajawal ExtraBold"/>
                <a:ea typeface="Tajawal ExtraBold"/>
                <a:cs typeface="Tajawal ExtraBold"/>
                <a:sym typeface="Tajawal ExtraBold"/>
              </a:defRPr>
            </a:pPr>
            <a:r>
              <a:t>Rather than creating technology-specific rules, it is generally more effective to develop sound rules first and then apply them to computer innovations.</a:t>
            </a:r>
          </a:p>
        </p:txBody>
      </p:sp>
      <p:sp>
        <p:nvSpPr>
          <p:cNvPr id="2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3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4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41" name="Graphic 35" descr="Graphic 35"/>
          <p:cNvPicPr>
            <a:picLocks noChangeAspect="1"/>
          </p:cNvPicPr>
          <p:nvPr/>
        </p:nvPicPr>
        <p:blipFill>
          <a:blip r:embed="rId4">
            <a:extLst/>
          </a:blip>
          <a:stretch>
            <a:fillRect/>
          </a:stretch>
        </p:blipFill>
        <p:spPr>
          <a:xfrm>
            <a:off x="648607" y="6056614"/>
            <a:ext cx="2167472" cy="591662"/>
          </a:xfrm>
          <a:prstGeom prst="rect">
            <a:avLst/>
          </a:prstGeom>
          <a:ln w="12700">
            <a:miter lim="400000"/>
          </a:ln>
        </p:spPr>
      </p:pic>
      <p:pic>
        <p:nvPicPr>
          <p:cNvPr id="242" name="Graphic 36" descr="Graphic 36"/>
          <p:cNvPicPr>
            <a:picLocks noChangeAspect="1"/>
          </p:cNvPicPr>
          <p:nvPr/>
        </p:nvPicPr>
        <p:blipFill>
          <a:blip r:embed="rId5">
            <a:extLst/>
          </a:blip>
          <a:stretch>
            <a:fillRect/>
          </a:stretch>
        </p:blipFill>
        <p:spPr>
          <a:xfrm>
            <a:off x="10178166" y="6347811"/>
            <a:ext cx="1879650" cy="309234"/>
          </a:xfrm>
          <a:prstGeom prst="rect">
            <a:avLst/>
          </a:prstGeom>
          <a:ln w="12700">
            <a:miter lim="400000"/>
          </a:ln>
        </p:spPr>
      </p:pic>
      <p:sp>
        <p:nvSpPr>
          <p:cNvPr id="243" name="Slide Number"/>
          <p:cNvSpPr txBox="1">
            <a:spLocks noGrp="1"/>
          </p:cNvSpPr>
          <p:nvPr>
            <p:ph type="sldNum" sz="quarter" idx="2"/>
          </p:nvPr>
        </p:nvSpPr>
        <p:spPr>
          <a:xfrm>
            <a:off x="9198154" y="6529116"/>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6</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4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4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48" name="NOV15_LORINC_ROBOTS_POST01.jpeg" descr="NOV15_LORINC_ROBOTS_POST01.jpeg"/>
          <p:cNvPicPr>
            <a:picLocks noChangeAspect="1"/>
          </p:cNvPicPr>
          <p:nvPr/>
        </p:nvPicPr>
        <p:blipFill>
          <a:blip r:embed="rId2">
            <a:extLst/>
          </a:blip>
          <a:srcRect r="7177"/>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51"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252" name="TextBox 30"/>
          <p:cNvSpPr txBox="1"/>
          <p:nvPr/>
        </p:nvSpPr>
        <p:spPr>
          <a:xfrm>
            <a:off x="3589322" y="1620667"/>
            <a:ext cx="8325881" cy="4584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t>AI can be loosely defined as a computerized system that exhibits behavior commonly associated with intelligence. It can solve complex problems in a rational manner and take appropriate actions to achieve its goals, regardless of real-world circumstances.</a:t>
            </a:r>
          </a:p>
          <a:p>
            <a:pPr algn="just">
              <a:lnSpc>
                <a:spcPct val="160000"/>
              </a:lnSpc>
              <a:defRPr sz="2400">
                <a:solidFill>
                  <a:srgbClr val="0A1F61"/>
                </a:solidFill>
                <a:latin typeface="Tajawal ExtraBold"/>
                <a:ea typeface="Tajawal ExtraBold"/>
                <a:cs typeface="Tajawal ExtraBold"/>
                <a:sym typeface="Tajawal ExtraBold"/>
              </a:defRPr>
            </a:pPr>
            <a:r>
              <a:t>Artificial intelligence  refers to systems that display intelligent behavior by analyzing their environment and autonomously taking actions to achieve specific goals.</a:t>
            </a:r>
          </a:p>
        </p:txBody>
      </p:sp>
      <p:sp>
        <p:nvSpPr>
          <p:cNvPr id="25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5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5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56" name="Graphic 35" descr="Graphic 35"/>
          <p:cNvPicPr>
            <a:picLocks noChangeAspect="1"/>
          </p:cNvPicPr>
          <p:nvPr/>
        </p:nvPicPr>
        <p:blipFill>
          <a:blip r:embed="rId4">
            <a:extLst/>
          </a:blip>
          <a:stretch>
            <a:fillRect/>
          </a:stretch>
        </p:blipFill>
        <p:spPr>
          <a:xfrm>
            <a:off x="648607" y="6056614"/>
            <a:ext cx="2167472" cy="591662"/>
          </a:xfrm>
          <a:prstGeom prst="rect">
            <a:avLst/>
          </a:prstGeom>
          <a:ln w="12700">
            <a:miter lim="400000"/>
          </a:ln>
        </p:spPr>
      </p:pic>
      <p:pic>
        <p:nvPicPr>
          <p:cNvPr id="257" name="Graphic 36" descr="Graphic 36"/>
          <p:cNvPicPr>
            <a:picLocks noChangeAspect="1"/>
          </p:cNvPicPr>
          <p:nvPr/>
        </p:nvPicPr>
        <p:blipFill>
          <a:blip r:embed="rId5">
            <a:extLst/>
          </a:blip>
          <a:stretch>
            <a:fillRect/>
          </a:stretch>
        </p:blipFill>
        <p:spPr>
          <a:xfrm>
            <a:off x="10178166" y="6347811"/>
            <a:ext cx="1879650" cy="309234"/>
          </a:xfrm>
          <a:prstGeom prst="rect">
            <a:avLst/>
          </a:prstGeom>
          <a:ln w="12700">
            <a:miter lim="400000"/>
          </a:ln>
        </p:spPr>
      </p:pic>
      <p:sp>
        <p:nvSpPr>
          <p:cNvPr id="258" name="Slide Number"/>
          <p:cNvSpPr txBox="1">
            <a:spLocks noGrp="1"/>
          </p:cNvSpPr>
          <p:nvPr>
            <p:ph type="sldNum" sz="quarter" idx="2"/>
          </p:nvPr>
        </p:nvSpPr>
        <p:spPr>
          <a:xfrm>
            <a:off x="9198154" y="6546660"/>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7</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6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62"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63" name="NOV15_LORINC_ROBOTS_POST01.jpeg" descr="NOV15_LORINC_ROBOTS_POST01.jpeg"/>
          <p:cNvPicPr>
            <a:picLocks noChangeAspect="1"/>
          </p:cNvPicPr>
          <p:nvPr/>
        </p:nvPicPr>
        <p:blipFill>
          <a:blip r:embed="rId2">
            <a:extLst/>
          </a:blip>
          <a:srcRect r="7177"/>
          <a:stretch>
            <a:fillRect/>
          </a:stretch>
        </p:blipFill>
        <p:spPr>
          <a:xfrm>
            <a:off x="-28179" y="0"/>
            <a:ext cx="3311663" cy="6858000"/>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66"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267" name="TextBox 30"/>
          <p:cNvSpPr txBox="1"/>
          <p:nvPr/>
        </p:nvSpPr>
        <p:spPr>
          <a:xfrm>
            <a:off x="3589322" y="1503513"/>
            <a:ext cx="8325881" cy="51003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dirty="0"/>
              <a:t>Narrow AI is already pervasive in various areas:</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rPr dirty="0"/>
              <a:t>Wall Street relies on AI for trades, credit scoring, resume evaluation, and interpreting x-rays.</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rPr dirty="0"/>
              <a:t>AI is being integrated into policing and the criminal justice system.</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rPr dirty="0"/>
              <a:t>Self-driving cars, robotic surgical equipment, and medical diagnostic systems prominently feature AI.</a:t>
            </a:r>
          </a:p>
          <a:p>
            <a:pPr marL="240631" indent="-240631" algn="just">
              <a:lnSpc>
                <a:spcPct val="140000"/>
              </a:lnSpc>
              <a:buSzPct val="60000"/>
              <a:buBlip>
                <a:blip r:embed="rId4"/>
              </a:buBlip>
              <a:defRPr sz="2400">
                <a:solidFill>
                  <a:srgbClr val="0A1F61"/>
                </a:solidFill>
                <a:latin typeface="Tajawal ExtraBold"/>
                <a:ea typeface="Tajawal ExtraBold"/>
                <a:cs typeface="Tajawal ExtraBold"/>
                <a:sym typeface="Tajawal ExtraBold"/>
              </a:defRPr>
            </a:pPr>
            <a:r>
              <a:rPr dirty="0"/>
              <a:t>Your phone employs AI to provide word prompts while composing texts and uses it in navigational software to determine the fastest route home.</a:t>
            </a:r>
          </a:p>
        </p:txBody>
      </p:sp>
      <p:sp>
        <p:nvSpPr>
          <p:cNvPr id="2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6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7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71" name="Graphic 35" descr="Graphic 35"/>
          <p:cNvPicPr>
            <a:picLocks noChangeAspect="1"/>
          </p:cNvPicPr>
          <p:nvPr/>
        </p:nvPicPr>
        <p:blipFill>
          <a:blip r:embed="rId5">
            <a:extLst/>
          </a:blip>
          <a:stretch>
            <a:fillRect/>
          </a:stretch>
        </p:blipFill>
        <p:spPr>
          <a:xfrm>
            <a:off x="648607" y="6056614"/>
            <a:ext cx="2167472" cy="591662"/>
          </a:xfrm>
          <a:prstGeom prst="rect">
            <a:avLst/>
          </a:prstGeom>
          <a:ln w="12700">
            <a:miter lim="400000"/>
          </a:ln>
        </p:spPr>
      </p:pic>
      <p:pic>
        <p:nvPicPr>
          <p:cNvPr id="272" name="Graphic 36" descr="Graphic 36"/>
          <p:cNvPicPr>
            <a:picLocks noChangeAspect="1"/>
          </p:cNvPicPr>
          <p:nvPr/>
        </p:nvPicPr>
        <p:blipFill>
          <a:blip r:embed="rId6">
            <a:extLst/>
          </a:blip>
          <a:stretch>
            <a:fillRect/>
          </a:stretch>
        </p:blipFill>
        <p:spPr>
          <a:xfrm>
            <a:off x="10178166" y="6347811"/>
            <a:ext cx="1879650" cy="309234"/>
          </a:xfrm>
          <a:prstGeom prst="rect">
            <a:avLst/>
          </a:prstGeom>
          <a:ln w="12700">
            <a:miter lim="400000"/>
          </a:ln>
        </p:spPr>
      </p:pic>
      <p:sp>
        <p:nvSpPr>
          <p:cNvPr id="273" name="Slide Number"/>
          <p:cNvSpPr txBox="1">
            <a:spLocks noGrp="1"/>
          </p:cNvSpPr>
          <p:nvPr>
            <p:ph type="sldNum" sz="quarter" idx="2"/>
          </p:nvPr>
        </p:nvSpPr>
        <p:spPr>
          <a:xfrm>
            <a:off x="9244709" y="6516051"/>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8</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27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7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 OVERVIEW </a:t>
            </a:r>
          </a:p>
        </p:txBody>
      </p:sp>
      <p:pic>
        <p:nvPicPr>
          <p:cNvPr id="278" name="NOV15_LORINC_ROBOTS_POST01.jpeg" descr="NOV15_LORINC_ROBOTS_POST01.jpeg"/>
          <p:cNvPicPr>
            <a:picLocks noChangeAspect="1"/>
          </p:cNvPicPr>
          <p:nvPr/>
        </p:nvPicPr>
        <p:blipFill>
          <a:blip r:embed="rId2">
            <a:extLst/>
          </a:blip>
          <a:srcRect r="7177"/>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281" name="Picture 28" descr="Picture 28"/>
          <p:cNvPicPr>
            <a:picLocks noChangeAspect="1"/>
          </p:cNvPicPr>
          <p:nvPr/>
        </p:nvPicPr>
        <p:blipFill>
          <a:blip r:embed="rId3">
            <a:extLst/>
          </a:blip>
          <a:stretch>
            <a:fillRect/>
          </a:stretch>
        </p:blipFill>
        <p:spPr>
          <a:xfrm>
            <a:off x="9932264" y="-372929"/>
            <a:ext cx="2036259" cy="1800994"/>
          </a:xfrm>
          <a:prstGeom prst="rect">
            <a:avLst/>
          </a:prstGeom>
          <a:ln w="12700">
            <a:miter lim="400000"/>
          </a:ln>
        </p:spPr>
      </p:pic>
      <p:sp>
        <p:nvSpPr>
          <p:cNvPr id="282" name="TextBox 30"/>
          <p:cNvSpPr txBox="1"/>
          <p:nvPr/>
        </p:nvSpPr>
        <p:spPr>
          <a:xfrm>
            <a:off x="3589322" y="1503513"/>
            <a:ext cx="8325881" cy="47688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240631" indent="-240631" algn="just">
              <a:lnSpc>
                <a:spcPct val="130000"/>
              </a:lnSpc>
              <a:buSzPct val="60000"/>
              <a:buBlip>
                <a:blip r:embed="rId4"/>
              </a:buBlip>
              <a:defRPr sz="2400">
                <a:solidFill>
                  <a:srgbClr val="0A1F61"/>
                </a:solidFill>
                <a:latin typeface="Tajawal ExtraBold"/>
                <a:ea typeface="Tajawal ExtraBold"/>
                <a:cs typeface="Tajawal ExtraBold"/>
                <a:sym typeface="Tajawal ExtraBold"/>
              </a:defRPr>
            </a:pPr>
            <a:r>
              <a:t>Online chat bots, which interpret users' questions and provide answers akin to human customer service representatives, are powered by AI.</a:t>
            </a:r>
          </a:p>
          <a:p>
            <a:pPr marL="240631" indent="-240631" algn="just">
              <a:lnSpc>
                <a:spcPct val="130000"/>
              </a:lnSpc>
              <a:buSzPct val="60000"/>
              <a:buBlip>
                <a:blip r:embed="rId4"/>
              </a:buBlip>
              <a:defRPr sz="2400">
                <a:solidFill>
                  <a:srgbClr val="0A1F61"/>
                </a:solidFill>
                <a:latin typeface="Tajawal ExtraBold"/>
                <a:ea typeface="Tajawal ExtraBold"/>
                <a:cs typeface="Tajawal ExtraBold"/>
                <a:sym typeface="Tajawal ExtraBold"/>
              </a:defRPr>
            </a:pPr>
            <a:r>
              <a:t>Google search and Facebook's content recommendation algorithm rely on AI, while Amazon suggests books, Netflix recommends movies, and Spotify creates playlists using AI.</a:t>
            </a:r>
          </a:p>
          <a:p>
            <a:pPr marL="240631" indent="-240631" algn="just">
              <a:lnSpc>
                <a:spcPct val="130000"/>
              </a:lnSpc>
              <a:buSzPct val="60000"/>
              <a:buBlip>
                <a:blip r:embed="rId4"/>
              </a:buBlip>
              <a:defRPr sz="2400">
                <a:solidFill>
                  <a:srgbClr val="0A1F61"/>
                </a:solidFill>
                <a:latin typeface="Tajawal ExtraBold"/>
                <a:ea typeface="Tajawal ExtraBold"/>
                <a:cs typeface="Tajawal ExtraBold"/>
                <a:sym typeface="Tajawal ExtraBold"/>
              </a:defRPr>
            </a:pPr>
            <a:r>
              <a:t>Google's search engine incorporates AI-based language translation, and this technology is widely available in other services.</a:t>
            </a:r>
          </a:p>
        </p:txBody>
      </p:sp>
      <p:sp>
        <p:nvSpPr>
          <p:cNvPr id="28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8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28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286" name="Graphic 35" descr="Graphic 35"/>
          <p:cNvPicPr>
            <a:picLocks noChangeAspect="1"/>
          </p:cNvPicPr>
          <p:nvPr/>
        </p:nvPicPr>
        <p:blipFill>
          <a:blip r:embed="rId5">
            <a:extLst/>
          </a:blip>
          <a:stretch>
            <a:fillRect/>
          </a:stretch>
        </p:blipFill>
        <p:spPr>
          <a:xfrm>
            <a:off x="648607" y="6056614"/>
            <a:ext cx="2167472" cy="591662"/>
          </a:xfrm>
          <a:prstGeom prst="rect">
            <a:avLst/>
          </a:prstGeom>
          <a:ln w="12700">
            <a:miter lim="400000"/>
          </a:ln>
        </p:spPr>
      </p:pic>
      <p:pic>
        <p:nvPicPr>
          <p:cNvPr id="287" name="Graphic 36" descr="Graphic 36"/>
          <p:cNvPicPr>
            <a:picLocks noChangeAspect="1"/>
          </p:cNvPicPr>
          <p:nvPr/>
        </p:nvPicPr>
        <p:blipFill>
          <a:blip r:embed="rId6">
            <a:extLst/>
          </a:blip>
          <a:stretch>
            <a:fillRect/>
          </a:stretch>
        </p:blipFill>
        <p:spPr>
          <a:xfrm>
            <a:off x="10178166" y="6347811"/>
            <a:ext cx="1879650" cy="309234"/>
          </a:xfrm>
          <a:prstGeom prst="rect">
            <a:avLst/>
          </a:prstGeom>
          <a:ln w="12700">
            <a:miter lim="400000"/>
          </a:ln>
        </p:spPr>
      </p:pic>
      <p:sp>
        <p:nvSpPr>
          <p:cNvPr id="288" name="Slide Number"/>
          <p:cNvSpPr txBox="1">
            <a:spLocks noGrp="1"/>
          </p:cNvSpPr>
          <p:nvPr>
            <p:ph type="sldNum" sz="quarter" idx="2"/>
          </p:nvPr>
        </p:nvSpPr>
        <p:spPr>
          <a:xfrm>
            <a:off x="9260227" y="6490651"/>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9</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29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2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2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297" name="TextBox 30"/>
          <p:cNvSpPr txBox="1"/>
          <p:nvPr/>
        </p:nvSpPr>
        <p:spPr>
          <a:xfrm>
            <a:off x="3589322" y="1695292"/>
            <a:ext cx="8325881" cy="4584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dirty="0"/>
              <a:t>The realm of digital legal tools has progressed far beyond the pioneering days of Westlaw and LexisNexis, as artificial intelligence (AI) now introduces new instruments that not only enhance efficiency but also catalyze a transformative leap within the legal profession.</a:t>
            </a:r>
          </a:p>
          <a:p>
            <a:pPr algn="just">
              <a:lnSpc>
                <a:spcPct val="140000"/>
              </a:lnSpc>
              <a:defRPr sz="2400">
                <a:solidFill>
                  <a:srgbClr val="0A1F61"/>
                </a:solidFill>
                <a:latin typeface="Tajawal ExtraBold"/>
                <a:ea typeface="Tajawal ExtraBold"/>
                <a:cs typeface="Tajawal ExtraBold"/>
                <a:sym typeface="Tajawal ExtraBold"/>
              </a:defRPr>
            </a:pPr>
            <a:r>
              <a:rPr dirty="0"/>
              <a:t>Presently, the most advanced AI tools on the market primarily rely on two distinct technologies, either individually or in combination: </a:t>
            </a:r>
            <a:r>
              <a:rPr i="1" dirty="0">
                <a:solidFill>
                  <a:srgbClr val="674653"/>
                </a:solidFill>
              </a:rPr>
              <a:t>Natural Language Processing (NLP)</a:t>
            </a:r>
            <a:r>
              <a:rPr dirty="0"/>
              <a:t> and </a:t>
            </a:r>
            <a:r>
              <a:rPr i="1" dirty="0">
                <a:solidFill>
                  <a:srgbClr val="674653"/>
                </a:solidFill>
              </a:rPr>
              <a:t>Automation</a:t>
            </a:r>
            <a:r>
              <a:rPr dirty="0"/>
              <a:t>.</a:t>
            </a:r>
          </a:p>
        </p:txBody>
      </p:sp>
      <p:sp>
        <p:nvSpPr>
          <p:cNvPr id="2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29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0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01" name="Graphic 35" descr="Graphic 35"/>
          <p:cNvPicPr>
            <a:picLocks noChangeAspect="1"/>
          </p:cNvPicPr>
          <p:nvPr/>
        </p:nvPicPr>
        <p:blipFill>
          <a:blip r:embed="rId3">
            <a:extLst/>
          </a:blip>
          <a:stretch>
            <a:fillRect/>
          </a:stretch>
        </p:blipFill>
        <p:spPr>
          <a:xfrm>
            <a:off x="2122827" y="6206597"/>
            <a:ext cx="2167471" cy="591662"/>
          </a:xfrm>
          <a:prstGeom prst="rect">
            <a:avLst/>
          </a:prstGeom>
          <a:ln w="12700">
            <a:miter lim="400000"/>
          </a:ln>
        </p:spPr>
      </p:pic>
      <p:pic>
        <p:nvPicPr>
          <p:cNvPr id="3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303" name="Slide Number"/>
          <p:cNvSpPr txBox="1">
            <a:spLocks noGrp="1"/>
          </p:cNvSpPr>
          <p:nvPr>
            <p:ph type="sldNum" sz="quarter" idx="2"/>
          </p:nvPr>
        </p:nvSpPr>
        <p:spPr>
          <a:xfrm>
            <a:off x="9229191" y="6513598"/>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10</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0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07"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3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1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12" name="TextBox 30"/>
          <p:cNvSpPr txBox="1"/>
          <p:nvPr/>
        </p:nvSpPr>
        <p:spPr>
          <a:xfrm>
            <a:off x="3589322" y="1949292"/>
            <a:ext cx="8325881" cy="39954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i="1">
                <a:solidFill>
                  <a:srgbClr val="674653"/>
                </a:solidFill>
              </a:rPr>
              <a:t>Natural Language Processing</a:t>
            </a:r>
            <a:r>
              <a:t> involves the ability to comprehend language in its natural form, be it a legal contract or a spoken question. Recent advancements in computer power have enabled cutting-edge machine learning tools to utilize statistical pattern recognition techniques and generate their own rules, known as "predictive algorithms," through vast amounts of examples.</a:t>
            </a:r>
          </a:p>
        </p:txBody>
      </p:sp>
      <p:sp>
        <p:nvSpPr>
          <p:cNvPr id="31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1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1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16"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317"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318" name="Slide Number"/>
          <p:cNvSpPr txBox="1">
            <a:spLocks noGrp="1"/>
          </p:cNvSpPr>
          <p:nvPr>
            <p:ph type="sldNum" sz="quarter" idx="2"/>
          </p:nvPr>
        </p:nvSpPr>
        <p:spPr>
          <a:xfrm>
            <a:off x="9322299" y="6526230"/>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11</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2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2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3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27" name="TextBox 30"/>
          <p:cNvSpPr txBox="1"/>
          <p:nvPr/>
        </p:nvSpPr>
        <p:spPr>
          <a:xfrm>
            <a:off x="3589322" y="1974692"/>
            <a:ext cx="8325881" cy="39954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t>For instance, a system exposed to a collection of documents and their translations into another language can discern statistical patterns between them, allowing for translation without necessitating an understanding of individual word meanings or underlying grammar rules. Within the legal profession, </a:t>
            </a:r>
            <a:r>
              <a:rPr i="1">
                <a:solidFill>
                  <a:srgbClr val="674653"/>
                </a:solidFill>
              </a:rPr>
              <a:t>NLP</a:t>
            </a:r>
            <a:r>
              <a:t> is employed to extract key information from extensive document sets or for contract review.</a:t>
            </a:r>
          </a:p>
        </p:txBody>
      </p:sp>
      <p:sp>
        <p:nvSpPr>
          <p:cNvPr id="3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2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3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31"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332"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333" name="Slide Number"/>
          <p:cNvSpPr txBox="1">
            <a:spLocks noGrp="1"/>
          </p:cNvSpPr>
          <p:nvPr>
            <p:ph type="sldNum" sz="quarter" idx="2"/>
          </p:nvPr>
        </p:nvSpPr>
        <p:spPr>
          <a:xfrm>
            <a:off x="9275745" y="6531923"/>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12</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3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37"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rPr dirty="0"/>
              <a:t>b. IMPORTANCE &amp; APPLICATION OF AI IN LEGAL FIELD</a:t>
            </a:r>
          </a:p>
        </p:txBody>
      </p:sp>
      <p:sp>
        <p:nvSpPr>
          <p:cNvPr id="3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341" name="Picture 28" descr="Picture 28"/>
          <p:cNvPicPr>
            <a:picLocks noChangeAspect="1"/>
          </p:cNvPicPr>
          <p:nvPr/>
        </p:nvPicPr>
        <p:blipFill>
          <a:blip r:embed="rId2">
            <a:extLst/>
          </a:blip>
          <a:stretch>
            <a:fillRect/>
          </a:stretch>
        </p:blipFill>
        <p:spPr>
          <a:xfrm>
            <a:off x="9932264" y="-1"/>
            <a:ext cx="2036259" cy="1428065"/>
          </a:xfrm>
          <a:prstGeom prst="rect">
            <a:avLst/>
          </a:prstGeom>
          <a:ln w="12700">
            <a:miter lim="400000"/>
          </a:ln>
        </p:spPr>
      </p:pic>
      <p:sp>
        <p:nvSpPr>
          <p:cNvPr id="342" name="TextBox 30"/>
          <p:cNvSpPr txBox="1"/>
          <p:nvPr/>
        </p:nvSpPr>
        <p:spPr>
          <a:xfrm>
            <a:off x="3589322" y="1619092"/>
            <a:ext cx="8354368" cy="4584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i="1" dirty="0">
                <a:solidFill>
                  <a:srgbClr val="674653"/>
                </a:solidFill>
              </a:rPr>
              <a:t>Automation</a:t>
            </a:r>
            <a:r>
              <a:rPr dirty="0"/>
              <a:t>, on the other hand, revolves around technologies that execute tasks based on predefined rules. Many of these systems utilize decision trees, which are flowcharts featuring a series of questions. The answers to these questions determine the subsequent branches followed, ultimately leading to a conclusion or decision. Decision trees can be crafted by lawyers or algorithmically derived by computers based on training data. Such systems typically offer advice in specific matters or aid in document drafting.</a:t>
            </a:r>
          </a:p>
        </p:txBody>
      </p:sp>
      <p:sp>
        <p:nvSpPr>
          <p:cNvPr id="34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4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4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46"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347"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348" name="Slide Number"/>
          <p:cNvSpPr txBox="1">
            <a:spLocks noGrp="1"/>
          </p:cNvSpPr>
          <p:nvPr>
            <p:ph type="sldNum" sz="quarter" idx="2"/>
          </p:nvPr>
        </p:nvSpPr>
        <p:spPr>
          <a:xfrm>
            <a:off x="9306781" y="6502427"/>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13</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5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5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3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35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57" name="TextBox 30"/>
          <p:cNvSpPr txBox="1"/>
          <p:nvPr/>
        </p:nvSpPr>
        <p:spPr>
          <a:xfrm>
            <a:off x="3589322" y="1606392"/>
            <a:ext cx="8325881" cy="4584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i="1">
                <a:solidFill>
                  <a:srgbClr val="674653"/>
                </a:solidFill>
              </a:rPr>
              <a:t>Conversational interfaces and bots</a:t>
            </a:r>
            <a:r>
              <a:t> represent another stride in AI development. By combining natural language processing tools with automation tools, systems capable of understanding questions, extracting relevant information, navigating decision trees, and even generating initial drafts of required documents can be created. There is considerable emphasis in this domain on developing bots to address access to justice challenges or chatbot applications for dispensing simple advice.</a:t>
            </a:r>
          </a:p>
        </p:txBody>
      </p:sp>
      <p:sp>
        <p:nvSpPr>
          <p:cNvPr id="35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5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6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61"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362"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363" name="Slide Number"/>
          <p:cNvSpPr txBox="1">
            <a:spLocks noGrp="1"/>
          </p:cNvSpPr>
          <p:nvPr>
            <p:ph type="sldNum" sz="quarter" idx="2"/>
          </p:nvPr>
        </p:nvSpPr>
        <p:spPr>
          <a:xfrm>
            <a:off x="9275745" y="6529116"/>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14</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6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67"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3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7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pic>
        <p:nvPicPr>
          <p:cNvPr id="3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72" name="TextBox 30"/>
          <p:cNvSpPr txBox="1"/>
          <p:nvPr/>
        </p:nvSpPr>
        <p:spPr>
          <a:xfrm>
            <a:off x="3589322" y="1873092"/>
            <a:ext cx="8325881" cy="40690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It is important to note that AI is not meant to replace lawyers, but rather serves as a potent and indispensable complement to augment their effectiveness and enhance the quality of their work. However, for this complementary relationship to yield positive and successful outcomes, a shift in mentality, modifications to the existing model, and a review of internal and external interactions within the legal realm are necessary.</a:t>
            </a:r>
          </a:p>
        </p:txBody>
      </p:sp>
      <p:sp>
        <p:nvSpPr>
          <p:cNvPr id="3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7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7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76"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377"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378" name="Slide Number"/>
          <p:cNvSpPr txBox="1">
            <a:spLocks noGrp="1"/>
          </p:cNvSpPr>
          <p:nvPr>
            <p:ph type="sldNum" sz="quarter" idx="2"/>
          </p:nvPr>
        </p:nvSpPr>
        <p:spPr>
          <a:xfrm>
            <a:off x="9306781" y="6526230"/>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15</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8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8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3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38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387" name="TextBox 30"/>
          <p:cNvSpPr txBox="1"/>
          <p:nvPr/>
        </p:nvSpPr>
        <p:spPr>
          <a:xfrm>
            <a:off x="3589322" y="1860392"/>
            <a:ext cx="8325881" cy="40690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40000"/>
              </a:lnSpc>
              <a:buSzPct val="100000"/>
              <a:buChar char="-"/>
              <a:defRPr sz="2400" b="1" i="1">
                <a:solidFill>
                  <a:srgbClr val="0A1F61"/>
                </a:solidFill>
                <a:latin typeface="Tajawal ExtraBold"/>
                <a:ea typeface="Tajawal ExtraBold"/>
                <a:cs typeface="Tajawal ExtraBold"/>
                <a:sym typeface="Tajawal ExtraBold"/>
              </a:defRPr>
            </a:pPr>
            <a:r>
              <a:t>AI and Law Firms</a:t>
            </a:r>
          </a:p>
          <a:p>
            <a:pPr algn="just">
              <a:lnSpc>
                <a:spcPct val="140000"/>
              </a:lnSpc>
              <a:defRPr sz="2400">
                <a:solidFill>
                  <a:srgbClr val="0A1F61"/>
                </a:solidFill>
                <a:latin typeface="Tajawal ExtraBold"/>
                <a:ea typeface="Tajawal ExtraBold"/>
                <a:cs typeface="Tajawal ExtraBold"/>
                <a:sym typeface="Tajawal ExtraBold"/>
              </a:defRPr>
            </a:pPr>
            <a:r>
              <a:t>International law firms are leading the way in embracing AI and advanced technology tools to enhance their service delivery to clients. They have been utilizing e-discovery software for document review and employing contract/documents review tools to search for specific information or clauses within documents.</a:t>
            </a:r>
          </a:p>
        </p:txBody>
      </p:sp>
      <p:sp>
        <p:nvSpPr>
          <p:cNvPr id="38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38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39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391"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392"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393" name="Slide Number"/>
          <p:cNvSpPr txBox="1">
            <a:spLocks noGrp="1"/>
          </p:cNvSpPr>
          <p:nvPr>
            <p:ph type="sldNum" sz="quarter" idx="2"/>
          </p:nvPr>
        </p:nvSpPr>
        <p:spPr>
          <a:xfrm>
            <a:off x="9291263" y="6526230"/>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16</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39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397"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3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4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02" name="TextBox 30"/>
          <p:cNvSpPr txBox="1"/>
          <p:nvPr/>
        </p:nvSpPr>
        <p:spPr>
          <a:xfrm>
            <a:off x="3589322" y="1632417"/>
            <a:ext cx="8325881" cy="451104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t>AI and Law Firms</a:t>
            </a:r>
          </a:p>
          <a:p>
            <a:pPr algn="just">
              <a:lnSpc>
                <a:spcPct val="120000"/>
              </a:lnSpc>
              <a:defRPr sz="2400">
                <a:solidFill>
                  <a:srgbClr val="0A1F61"/>
                </a:solidFill>
                <a:latin typeface="Tajawal ExtraBold"/>
                <a:ea typeface="Tajawal ExtraBold"/>
                <a:cs typeface="Tajawal ExtraBold"/>
                <a:sym typeface="Tajawal ExtraBold"/>
              </a:defRPr>
            </a:pPr>
            <a:r>
              <a:t>The use of automated drafting tools is also on the rise, enabling clients to generate tailor-made, house-styled documents quickly and independently through direct platform access. Furthermore, in highly regulated sectors, automated advice systems are being employed to provide preliminary guidance, utilizing decision tree technology to process large amounts of data and present weighted options for lawyers to make informed decisions.</a:t>
            </a:r>
          </a:p>
        </p:txBody>
      </p:sp>
      <p:sp>
        <p:nvSpPr>
          <p:cNvPr id="4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0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0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06"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407"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408" name="Slide Number"/>
          <p:cNvSpPr txBox="1">
            <a:spLocks noGrp="1"/>
          </p:cNvSpPr>
          <p:nvPr>
            <p:ph type="sldNum" sz="quarter" idx="2"/>
          </p:nvPr>
        </p:nvSpPr>
        <p:spPr>
          <a:xfrm>
            <a:off x="9292691" y="6490651"/>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17</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1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1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4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41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17" name="TextBox 30"/>
          <p:cNvSpPr txBox="1"/>
          <p:nvPr/>
        </p:nvSpPr>
        <p:spPr>
          <a:xfrm>
            <a:off x="3620358" y="1612139"/>
            <a:ext cx="8325881" cy="46405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t>AI and Courts</a:t>
            </a:r>
          </a:p>
          <a:p>
            <a:pPr algn="just">
              <a:lnSpc>
                <a:spcPct val="130000"/>
              </a:lnSpc>
              <a:defRPr sz="2300">
                <a:solidFill>
                  <a:srgbClr val="0A1F61"/>
                </a:solidFill>
                <a:latin typeface="Tajawal ExtraBold"/>
                <a:ea typeface="Tajawal ExtraBold"/>
                <a:cs typeface="Tajawal ExtraBold"/>
                <a:sym typeface="Tajawal ExtraBold"/>
              </a:defRPr>
            </a:pPr>
            <a:r>
              <a:t>In the realm of courts, the application of AI-powered legal technology tools has the potential to significantly impact how judicial services are managed and delivered. However, it is crucial that judges using these tools have a clear understanding of their functioning, limitations, and potential errors, and receive appropriate instructions for their proper usage. When applied correctly, AI can expedite and enhance the processing of the judicial workload, making it more efficient.</a:t>
            </a:r>
          </a:p>
        </p:txBody>
      </p:sp>
      <p:sp>
        <p:nvSpPr>
          <p:cNvPr id="41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1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2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21"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422"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423" name="Slide Number"/>
          <p:cNvSpPr txBox="1">
            <a:spLocks noGrp="1"/>
          </p:cNvSpPr>
          <p:nvPr>
            <p:ph type="sldNum" sz="quarter" idx="2"/>
          </p:nvPr>
        </p:nvSpPr>
        <p:spPr>
          <a:xfrm>
            <a:off x="9291263" y="6538676"/>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18</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2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27"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4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32" name="TextBox 30"/>
          <p:cNvSpPr txBox="1"/>
          <p:nvPr/>
        </p:nvSpPr>
        <p:spPr>
          <a:xfrm>
            <a:off x="3620358" y="1748200"/>
            <a:ext cx="8325881" cy="432689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5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150000"/>
              </a:lnSpc>
              <a:buSzPct val="100000"/>
              <a:buChar char="-"/>
              <a:defRPr sz="2400" b="1" i="1">
                <a:solidFill>
                  <a:srgbClr val="0A1F61"/>
                </a:solidFill>
                <a:latin typeface="Tajawal ExtraBold"/>
                <a:ea typeface="Tajawal ExtraBold"/>
                <a:cs typeface="Tajawal ExtraBold"/>
                <a:sym typeface="Tajawal ExtraBold"/>
              </a:defRPr>
            </a:pPr>
            <a:r>
              <a:t>AI and In-House Lawyers</a:t>
            </a:r>
          </a:p>
          <a:p>
            <a:pPr algn="just">
              <a:lnSpc>
                <a:spcPct val="150000"/>
              </a:lnSpc>
              <a:defRPr sz="2400">
                <a:solidFill>
                  <a:srgbClr val="0A1F61"/>
                </a:solidFill>
                <a:latin typeface="Tajawal ExtraBold"/>
                <a:ea typeface="Tajawal ExtraBold"/>
                <a:cs typeface="Tajawal ExtraBold"/>
                <a:sym typeface="Tajawal ExtraBold"/>
              </a:defRPr>
            </a:pPr>
            <a:r>
              <a:t>The implementation of AI and digital tools is an ongoing process that companies are progressively exploring. Although there is still a long way to go, many companies, at present, may not be fully capitalizing on the benefits that AI can bring. These tools are essential for in-house legal teams to increase efficiency and improve quality. </a:t>
            </a:r>
          </a:p>
        </p:txBody>
      </p:sp>
      <p:sp>
        <p:nvSpPr>
          <p:cNvPr id="4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3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3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36"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437"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438" name="Slide Number"/>
          <p:cNvSpPr txBox="1">
            <a:spLocks noGrp="1"/>
          </p:cNvSpPr>
          <p:nvPr>
            <p:ph type="sldNum" sz="quarter" idx="2"/>
          </p:nvPr>
        </p:nvSpPr>
        <p:spPr>
          <a:xfrm>
            <a:off x="9291263"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19</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4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4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 IMPORTANCE &amp; APPLICATION OF AI IN LEGAL FIELD</a:t>
            </a:r>
          </a:p>
        </p:txBody>
      </p:sp>
      <p:sp>
        <p:nvSpPr>
          <p:cNvPr id="4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44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47" name="TextBox 30"/>
          <p:cNvSpPr txBox="1"/>
          <p:nvPr/>
        </p:nvSpPr>
        <p:spPr>
          <a:xfrm>
            <a:off x="3604840" y="1775307"/>
            <a:ext cx="8325881" cy="41427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200000"/>
              </a:lnSpc>
              <a:defRPr sz="2400" b="1">
                <a:solidFill>
                  <a:srgbClr val="0A1F61"/>
                </a:solidFill>
                <a:latin typeface="Tajawal ExtraBold"/>
                <a:ea typeface="Tajawal ExtraBold"/>
                <a:cs typeface="Tajawal ExtraBold"/>
                <a:sym typeface="Tajawal ExtraBold"/>
              </a:defRPr>
            </a:pPr>
            <a:r>
              <a:t>AI and Law Firms, Courts, and In-House Lawyers:</a:t>
            </a:r>
          </a:p>
          <a:p>
            <a:pPr marL="240631" indent="-240631" algn="just">
              <a:lnSpc>
                <a:spcPct val="200000"/>
              </a:lnSpc>
              <a:buSzPct val="100000"/>
              <a:buChar char="-"/>
              <a:defRPr sz="2400" b="1" i="1">
                <a:solidFill>
                  <a:srgbClr val="0A1F61"/>
                </a:solidFill>
                <a:latin typeface="Tajawal ExtraBold"/>
                <a:ea typeface="Tajawal ExtraBold"/>
                <a:cs typeface="Tajawal ExtraBold"/>
                <a:sym typeface="Tajawal ExtraBold"/>
              </a:defRPr>
            </a:pPr>
            <a:r>
              <a:t>AI and In-House Lawyers</a:t>
            </a:r>
          </a:p>
          <a:p>
            <a:pPr algn="just">
              <a:lnSpc>
                <a:spcPct val="200000"/>
              </a:lnSpc>
              <a:defRPr sz="2400">
                <a:solidFill>
                  <a:srgbClr val="0A1F61"/>
                </a:solidFill>
                <a:latin typeface="Tajawal ExtraBold"/>
                <a:ea typeface="Tajawal ExtraBold"/>
                <a:cs typeface="Tajawal ExtraBold"/>
                <a:sym typeface="Tajawal ExtraBold"/>
              </a:defRPr>
            </a:pPr>
            <a:r>
              <a:t>For large international companies like Enel or Vodafone, AI holds the potential to facilitate collaboration among teams across different countries, fostering a global perspective within the legal domain.</a:t>
            </a:r>
          </a:p>
        </p:txBody>
      </p:sp>
      <p:sp>
        <p:nvSpPr>
          <p:cNvPr id="44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4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5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51" name="Graphic 36" descr="Graphic 36"/>
          <p:cNvPicPr>
            <a:picLocks noChangeAspect="1"/>
          </p:cNvPicPr>
          <p:nvPr/>
        </p:nvPicPr>
        <p:blipFill>
          <a:blip r:embed="rId3">
            <a:extLst/>
          </a:blip>
          <a:stretch>
            <a:fillRect/>
          </a:stretch>
        </p:blipFill>
        <p:spPr>
          <a:xfrm>
            <a:off x="10178166" y="6347811"/>
            <a:ext cx="1879650" cy="309234"/>
          </a:xfrm>
          <a:prstGeom prst="rect">
            <a:avLst/>
          </a:prstGeom>
          <a:ln w="12700">
            <a:miter lim="400000"/>
          </a:ln>
        </p:spPr>
      </p:pic>
      <p:pic>
        <p:nvPicPr>
          <p:cNvPr id="452" name="Graphic 35" descr="Graphic 35"/>
          <p:cNvPicPr>
            <a:picLocks noChangeAspect="1"/>
          </p:cNvPicPr>
          <p:nvPr/>
        </p:nvPicPr>
        <p:blipFill>
          <a:blip r:embed="rId4">
            <a:extLst/>
          </a:blip>
          <a:stretch>
            <a:fillRect/>
          </a:stretch>
        </p:blipFill>
        <p:spPr>
          <a:xfrm>
            <a:off x="2122827" y="6206597"/>
            <a:ext cx="2167471" cy="591662"/>
          </a:xfrm>
          <a:prstGeom prst="rect">
            <a:avLst/>
          </a:prstGeom>
          <a:ln w="12700">
            <a:miter lim="400000"/>
          </a:ln>
        </p:spPr>
      </p:pic>
      <p:sp>
        <p:nvSpPr>
          <p:cNvPr id="453" name="Slide Number"/>
          <p:cNvSpPr txBox="1">
            <a:spLocks noGrp="1"/>
          </p:cNvSpPr>
          <p:nvPr>
            <p:ph type="sldNum" sz="quarter" idx="2"/>
          </p:nvPr>
        </p:nvSpPr>
        <p:spPr>
          <a:xfrm>
            <a:off x="9337818" y="6560152"/>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20</a:t>
            </a:fld>
            <a:endParaRPr/>
          </a:p>
        </p:txBody>
      </p:sp>
      <p:sp>
        <p:nvSpPr>
          <p:cNvPr id="17" name="Parallelogram 7"/>
          <p:cNvSpPr/>
          <p:nvPr/>
        </p:nvSpPr>
        <p:spPr>
          <a:xfrm rot="16200000" flipV="1">
            <a:off x="159456" y="3300211"/>
            <a:ext cx="3974930"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5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5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sp>
        <p:nvSpPr>
          <p:cNvPr id="4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4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62" name="TextBox 30"/>
          <p:cNvSpPr txBox="1"/>
          <p:nvPr/>
        </p:nvSpPr>
        <p:spPr>
          <a:xfrm>
            <a:off x="3604840" y="1550067"/>
            <a:ext cx="8325881" cy="54889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AI has emerged as a valuable asset in the legal field, empowering lawyers to perform their tasks with increased efficiency, enhanced insights into the legal domain, and reduced costs. While current AI technology has its limitations, its potential in the legal industry is virtually limitless. </a:t>
            </a:r>
          </a:p>
          <a:p>
            <a:pPr algn="just">
              <a:lnSpc>
                <a:spcPct val="140000"/>
              </a:lnSpc>
              <a:defRPr sz="2400">
                <a:solidFill>
                  <a:srgbClr val="0A1F61"/>
                </a:solidFill>
                <a:latin typeface="Tajawal ExtraBold"/>
                <a:ea typeface="Tajawal ExtraBold"/>
                <a:cs typeface="Tajawal ExtraBold"/>
                <a:sym typeface="Tajawal ExtraBold"/>
              </a:defRPr>
            </a:pPr>
            <a:r>
              <a:t>In the realm of in-house legal departments, AI is still in its early stages, yet it has already proven its worth in various areas, such as legal research and contract development, with many more applications on the horizon.</a:t>
            </a:r>
          </a:p>
        </p:txBody>
      </p:sp>
      <p:sp>
        <p:nvSpPr>
          <p:cNvPr id="4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6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6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6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68" name="Slide Number"/>
          <p:cNvSpPr txBox="1">
            <a:spLocks noGrp="1"/>
          </p:cNvSpPr>
          <p:nvPr>
            <p:ph type="sldNum" sz="quarter" idx="2"/>
          </p:nvPr>
        </p:nvSpPr>
        <p:spPr>
          <a:xfrm>
            <a:off x="9306781" y="6529116"/>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21</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7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72"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sp>
        <p:nvSpPr>
          <p:cNvPr id="4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47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77" name="TextBox 30"/>
          <p:cNvSpPr txBox="1"/>
          <p:nvPr/>
        </p:nvSpPr>
        <p:spPr>
          <a:xfrm>
            <a:off x="3480695" y="1608288"/>
            <a:ext cx="8325881" cy="4584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 incorporation of AI into legal practice brings forth numerous advantages. It significantly saves time by automating repetitive tasks, allowing for earlier and more accurate risk assessments. AI's capabilities in providing in-depth analysis and identifying patterns that may elude human counterparts result in higher quality work. </a:t>
            </a:r>
          </a:p>
          <a:p>
            <a:pPr algn="just">
              <a:lnSpc>
                <a:spcPct val="140000"/>
              </a:lnSpc>
              <a:defRPr sz="2400">
                <a:solidFill>
                  <a:srgbClr val="0A1F61"/>
                </a:solidFill>
                <a:latin typeface="Tajawal ExtraBold"/>
                <a:ea typeface="Tajawal ExtraBold"/>
                <a:cs typeface="Tajawal ExtraBold"/>
                <a:sym typeface="Tajawal ExtraBold"/>
              </a:defRPr>
            </a:pPr>
            <a:r>
              <a:t>Furthermore, AI tools contribute to improving the organizational structure within legal departments by streamlining processes and enhancing overall efficiency. </a:t>
            </a:r>
          </a:p>
        </p:txBody>
      </p:sp>
      <p:sp>
        <p:nvSpPr>
          <p:cNvPr id="47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7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8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8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8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83" name="Slide Number"/>
          <p:cNvSpPr txBox="1">
            <a:spLocks noGrp="1"/>
          </p:cNvSpPr>
          <p:nvPr>
            <p:ph type="sldNum" sz="quarter" idx="2"/>
          </p:nvPr>
        </p:nvSpPr>
        <p:spPr>
          <a:xfrm>
            <a:off x="9322299" y="6511425"/>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22</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48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48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sp>
        <p:nvSpPr>
          <p:cNvPr id="48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49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492" name="TextBox 30"/>
          <p:cNvSpPr txBox="1"/>
          <p:nvPr/>
        </p:nvSpPr>
        <p:spPr>
          <a:xfrm>
            <a:off x="3480695" y="1980722"/>
            <a:ext cx="8325881" cy="32588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t>By taking over routine tasks, AI enables legal professionals to focus on more creative and analytical aspects of their work, fostering innovation and strategic thinking. Additionally, AI helps mitigate the risk of burnout by alleviating the burden of time-consuming administrative duties.</a:t>
            </a:r>
          </a:p>
        </p:txBody>
      </p:sp>
      <p:sp>
        <p:nvSpPr>
          <p:cNvPr id="49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49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49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49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49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498" name="Slide Number"/>
          <p:cNvSpPr txBox="1">
            <a:spLocks noGrp="1"/>
          </p:cNvSpPr>
          <p:nvPr>
            <p:ph type="sldNum" sz="quarter" idx="2"/>
          </p:nvPr>
        </p:nvSpPr>
        <p:spPr>
          <a:xfrm>
            <a:off x="9337818" y="6532711"/>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23</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0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02"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BENEFITS OF AI IN THE LEGAL FIELD</a:t>
            </a:r>
          </a:p>
        </p:txBody>
      </p:sp>
      <p:sp>
        <p:nvSpPr>
          <p:cNvPr id="5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50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07" name="TextBox 30"/>
          <p:cNvSpPr txBox="1"/>
          <p:nvPr/>
        </p:nvSpPr>
        <p:spPr>
          <a:xfrm>
            <a:off x="3480695" y="1659088"/>
            <a:ext cx="8325881" cy="432689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t>As AI technology continues to advance, its potential to revolutionize the legal field becomes increasingly evident. Its capacity to enhance speed, accuracy, and quality presents promising opportunities for lawyers and legal departments to optimize their performance and deliver greater value to their clients. The ongoing development of AI holds the key to unlocking new levels of productivity, efficiency, and innovation within the legal profession.</a:t>
            </a:r>
          </a:p>
        </p:txBody>
      </p:sp>
      <p:sp>
        <p:nvSpPr>
          <p:cNvPr id="50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0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1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1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1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13" name="Slide Number"/>
          <p:cNvSpPr txBox="1">
            <a:spLocks noGrp="1"/>
          </p:cNvSpPr>
          <p:nvPr>
            <p:ph type="sldNum" sz="quarter" idx="2"/>
          </p:nvPr>
        </p:nvSpPr>
        <p:spPr>
          <a:xfrm>
            <a:off x="9291263"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24</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1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1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sp>
        <p:nvSpPr>
          <p:cNvPr id="51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52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22" name="TextBox 30"/>
          <p:cNvSpPr txBox="1"/>
          <p:nvPr/>
        </p:nvSpPr>
        <p:spPr>
          <a:xfrm>
            <a:off x="3480695" y="1935880"/>
            <a:ext cx="8325881" cy="359029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t>While AI has proven to be valuable in the legal field, human supervision remains essential, and critical questions need to be raised before deciding to adopt an AI application. It is crucial to understand how the tool operates, be aware of potential errors, and consider the costs associated with such errors.</a:t>
            </a:r>
          </a:p>
        </p:txBody>
      </p:sp>
      <p:sp>
        <p:nvSpPr>
          <p:cNvPr id="52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2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2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2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2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28" name="Slide Number"/>
          <p:cNvSpPr txBox="1">
            <a:spLocks noGrp="1"/>
          </p:cNvSpPr>
          <p:nvPr>
            <p:ph type="sldNum" sz="quarter" idx="2"/>
          </p:nvPr>
        </p:nvSpPr>
        <p:spPr>
          <a:xfrm>
            <a:off x="9291263" y="6498080"/>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25</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3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32"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53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37" name="TextBox 30"/>
          <p:cNvSpPr txBox="1"/>
          <p:nvPr/>
        </p:nvSpPr>
        <p:spPr>
          <a:xfrm>
            <a:off x="3480695" y="1506688"/>
            <a:ext cx="8325881" cy="51003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There are several risks that have been identified in relation to AI implementation in the legal domain. These risks include </a:t>
            </a:r>
            <a:r>
              <a:rPr i="1"/>
              <a:t>job displacement</a:t>
            </a:r>
            <a:r>
              <a:t>, </a:t>
            </a:r>
            <a:r>
              <a:rPr i="1"/>
              <a:t>susceptibility to cyber-attacks</a:t>
            </a:r>
            <a:r>
              <a:t>, </a:t>
            </a:r>
            <a:r>
              <a:rPr i="1"/>
              <a:t>economic constraints</a:t>
            </a:r>
            <a:r>
              <a:t>, </a:t>
            </a:r>
            <a:r>
              <a:rPr i="1"/>
              <a:t>the need for trained lawyers to effectively use AI tools</a:t>
            </a:r>
            <a:r>
              <a:t>, </a:t>
            </a:r>
            <a:r>
              <a:rPr i="1"/>
              <a:t>concerns regarding intellectual property rights</a:t>
            </a:r>
            <a:r>
              <a:t>, </a:t>
            </a:r>
            <a:r>
              <a:rPr i="1"/>
              <a:t>privacy and data protection</a:t>
            </a:r>
            <a:r>
              <a:t>, as well as </a:t>
            </a:r>
            <a:r>
              <a:rPr i="1"/>
              <a:t>ethical considerations</a:t>
            </a:r>
            <a:r>
              <a:t>.</a:t>
            </a:r>
          </a:p>
          <a:p>
            <a:pPr algn="just">
              <a:lnSpc>
                <a:spcPct val="140000"/>
              </a:lnSpc>
              <a:defRPr sz="2400">
                <a:solidFill>
                  <a:srgbClr val="0A1F61"/>
                </a:solidFill>
                <a:latin typeface="Tajawal ExtraBold"/>
                <a:ea typeface="Tajawal ExtraBold"/>
                <a:cs typeface="Tajawal ExtraBold"/>
                <a:sym typeface="Tajawal ExtraBold"/>
              </a:defRPr>
            </a:pPr>
            <a:r>
              <a:t>However, the European Union has adopted a human-centric approach to AI, as reflected in forthcoming legislation. This approach aims to deploy AI in a manner that enhances human capabilities rather than replacing humans.</a:t>
            </a:r>
          </a:p>
        </p:txBody>
      </p:sp>
      <p:sp>
        <p:nvSpPr>
          <p:cNvPr id="53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3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4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4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4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43" name="Slide Number"/>
          <p:cNvSpPr txBox="1">
            <a:spLocks noGrp="1"/>
          </p:cNvSpPr>
          <p:nvPr>
            <p:ph type="sldNum" sz="quarter" idx="2"/>
          </p:nvPr>
        </p:nvSpPr>
        <p:spPr>
          <a:xfrm>
            <a:off x="932229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26</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4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47"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sp>
        <p:nvSpPr>
          <p:cNvPr id="5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55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52" name="TextBox 30"/>
          <p:cNvSpPr txBox="1"/>
          <p:nvPr/>
        </p:nvSpPr>
        <p:spPr>
          <a:xfrm>
            <a:off x="3480695" y="1853398"/>
            <a:ext cx="8325881" cy="40690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By prioritizing human-centric deployment, the EU seeks to strike a balance between leveraging the benefits of AI and addressing potential risks. It recognizes the importance of upholding human involvement, expertise, and ethical considerations in AI-driven processes. This approach aligns with the goal of deploying AI technologies as tools to support and augment human capabilities, rather than undermining the role of humans in legal practice.</a:t>
            </a:r>
          </a:p>
        </p:txBody>
      </p:sp>
      <p:sp>
        <p:nvSpPr>
          <p:cNvPr id="55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5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5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5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5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58" name="Slide Number"/>
          <p:cNvSpPr txBox="1">
            <a:spLocks noGrp="1"/>
          </p:cNvSpPr>
          <p:nvPr>
            <p:ph type="sldNum" sz="quarter" idx="2"/>
          </p:nvPr>
        </p:nvSpPr>
        <p:spPr>
          <a:xfrm>
            <a:off x="9275745" y="6524125"/>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27</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6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62" name="TextBox 24"/>
          <p:cNvSpPr txBox="1"/>
          <p:nvPr/>
        </p:nvSpPr>
        <p:spPr>
          <a:xfrm>
            <a:off x="4134524" y="842810"/>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RISKS OF AI IN THE LEGAL FIELD</a:t>
            </a:r>
          </a:p>
        </p:txBody>
      </p:sp>
      <p:sp>
        <p:nvSpPr>
          <p:cNvPr id="5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56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67" name="TextBox 30"/>
          <p:cNvSpPr txBox="1"/>
          <p:nvPr/>
        </p:nvSpPr>
        <p:spPr>
          <a:xfrm>
            <a:off x="3480695" y="2234398"/>
            <a:ext cx="8325881" cy="25590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t>While challenges and risks exist, careful consideration, regulation, and a human-centric approach can help mitigate these concerns and ensure that AI technology is harnessed effectively and ethically to enhance the legal profession.</a:t>
            </a:r>
          </a:p>
        </p:txBody>
      </p:sp>
      <p:sp>
        <p:nvSpPr>
          <p:cNvPr id="56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6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7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7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7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73" name="Slide Number"/>
          <p:cNvSpPr txBox="1">
            <a:spLocks noGrp="1"/>
          </p:cNvSpPr>
          <p:nvPr>
            <p:ph type="sldNum" sz="quarter" idx="2"/>
          </p:nvPr>
        </p:nvSpPr>
        <p:spPr>
          <a:xfrm>
            <a:off x="9291263" y="6560152"/>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28</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7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77"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sp>
        <p:nvSpPr>
          <p:cNvPr id="5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58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82" name="TextBox 30"/>
          <p:cNvSpPr txBox="1"/>
          <p:nvPr/>
        </p:nvSpPr>
        <p:spPr>
          <a:xfrm>
            <a:off x="3480695" y="2196298"/>
            <a:ext cx="8325881" cy="34061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t>The EU's proposed regulatory framework for AI is influencing other jurisdictions as they consider their own approaches to AI governance. This influence is particularly notable in jurisdictions like Singapore, where similar core principles and approaches are already in place, emphasizing transparency, accuracy, human oversight, and a risk-sensitive approach.</a:t>
            </a:r>
          </a:p>
        </p:txBody>
      </p:sp>
      <p:sp>
        <p:nvSpPr>
          <p:cNvPr id="58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8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58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58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58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588" name="Slide Number"/>
          <p:cNvSpPr txBox="1">
            <a:spLocks noGrp="1"/>
          </p:cNvSpPr>
          <p:nvPr>
            <p:ph type="sldNum" sz="quarter" idx="2"/>
          </p:nvPr>
        </p:nvSpPr>
        <p:spPr>
          <a:xfrm>
            <a:off x="9337818" y="6513511"/>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29</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59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59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sp>
        <p:nvSpPr>
          <p:cNvPr id="5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59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597" name="TextBox 30"/>
          <p:cNvSpPr txBox="1"/>
          <p:nvPr/>
        </p:nvSpPr>
        <p:spPr>
          <a:xfrm>
            <a:off x="3480695" y="1864207"/>
            <a:ext cx="8325881" cy="42164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t>Regarding the United Kingdom, its position on AI matters post-Brexit is still evolving. However, the UK has expressed its ambition to be a global leader in AI. The UK House of Lords has cautioned against relying solely on self-regulation, where organizations develop their own ethical AI codes of conduct, as this approach may lack uniformity and enforceability.</a:t>
            </a:r>
          </a:p>
        </p:txBody>
      </p:sp>
      <p:sp>
        <p:nvSpPr>
          <p:cNvPr id="59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59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0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0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0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03" name="Slide Number"/>
          <p:cNvSpPr txBox="1">
            <a:spLocks noGrp="1"/>
          </p:cNvSpPr>
          <p:nvPr>
            <p:ph type="sldNum" sz="quarter" idx="2"/>
          </p:nvPr>
        </p:nvSpPr>
        <p:spPr>
          <a:xfrm>
            <a:off x="9288445" y="6529448"/>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30</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0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07"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sp>
        <p:nvSpPr>
          <p:cNvPr id="6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61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12" name="TextBox 30"/>
          <p:cNvSpPr txBox="1"/>
          <p:nvPr/>
        </p:nvSpPr>
        <p:spPr>
          <a:xfrm>
            <a:off x="3480695" y="1711807"/>
            <a:ext cx="8325881" cy="50698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30000"/>
              </a:lnSpc>
              <a:defRPr sz="2300">
                <a:solidFill>
                  <a:srgbClr val="0A1F61"/>
                </a:solidFill>
                <a:latin typeface="Tajawal ExtraBold"/>
                <a:ea typeface="Tajawal ExtraBold"/>
                <a:cs typeface="Tajawal ExtraBold"/>
                <a:sym typeface="Tajawal ExtraBold"/>
              </a:defRPr>
            </a:lvl1pPr>
          </a:lstStyle>
          <a:p>
            <a:r>
              <a:t>In the United States, the Federal Trade Commission (FTC), which oversees general consumer protection, is closely monitoring companies' use of AI. The FTC has specifically expressed concerns regarding AI systems that may lead to discrimination against protected classes, such as based on race or gender. In line with principles outlined in the EU AI Act, the FTC has provided guidance for businesses to follow when deploying AI, emphasizing transparency and monitoring. Additionally, US banking regulators are seeking feedback on the use of AI by financial institutions, suggesting that further guidance may be forthcoming in this sector.</a:t>
            </a:r>
          </a:p>
        </p:txBody>
      </p:sp>
      <p:sp>
        <p:nvSpPr>
          <p:cNvPr id="61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1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1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1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1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18" name="Slide Number"/>
          <p:cNvSpPr txBox="1">
            <a:spLocks noGrp="1"/>
          </p:cNvSpPr>
          <p:nvPr>
            <p:ph type="sldNum" sz="quarter" idx="2"/>
          </p:nvPr>
        </p:nvSpPr>
        <p:spPr>
          <a:xfrm>
            <a:off x="9260227" y="6560152"/>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31</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2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22" name="TextBox 24"/>
          <p:cNvSpPr txBox="1"/>
          <p:nvPr/>
        </p:nvSpPr>
        <p:spPr>
          <a:xfrm>
            <a:off x="4134524" y="842810"/>
            <a:ext cx="7018223"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CURRENT REGULATORY LANDSCAPE FOR AI IN DIFFERENT JURISDICTIONS</a:t>
            </a:r>
          </a:p>
        </p:txBody>
      </p:sp>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62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27" name="TextBox 30"/>
          <p:cNvSpPr txBox="1"/>
          <p:nvPr/>
        </p:nvSpPr>
        <p:spPr>
          <a:xfrm>
            <a:off x="3480695" y="2181707"/>
            <a:ext cx="8325881" cy="39954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t>Overall, the EU's proposed AI regulatory framework is creating a ripple effect in other jurisdictions, shaping discussions and influencing the development of regulatory regimes for AI. As countries grapple with the challenges and opportunities presented by AI, they are looking to the EU and other leaders in the field for guidance and best practices in ensuring responsible and beneficial AI deployment.</a:t>
            </a:r>
          </a:p>
        </p:txBody>
      </p:sp>
      <p:sp>
        <p:nvSpPr>
          <p:cNvPr id="62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2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3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3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3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3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32</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3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37" name="TextBox 24"/>
          <p:cNvSpPr txBox="1"/>
          <p:nvPr/>
        </p:nvSpPr>
        <p:spPr>
          <a:xfrm>
            <a:off x="4134524" y="842810"/>
            <a:ext cx="7608941"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sp>
        <p:nvSpPr>
          <p:cNvPr id="6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64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42" name="TextBox 30"/>
          <p:cNvSpPr txBox="1"/>
          <p:nvPr/>
        </p:nvSpPr>
        <p:spPr>
          <a:xfrm>
            <a:off x="3480695" y="2181707"/>
            <a:ext cx="8325881" cy="3774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t>Currently, there is no universal consensus on ethical issues in AI. The perspective on ethical considerations often varies depending on the specific use case of AI and the stakeholders involved, such as customers and regulators. Over the years, numerous sectorial papers on ethics and AI have been published by various stakeholders at the national, European, and international levels.</a:t>
            </a:r>
          </a:p>
        </p:txBody>
      </p:sp>
      <p:sp>
        <p:nvSpPr>
          <p:cNvPr id="64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4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4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4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4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4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33</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5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52" name="TextBox 24"/>
          <p:cNvSpPr txBox="1"/>
          <p:nvPr/>
        </p:nvSpPr>
        <p:spPr>
          <a:xfrm>
            <a:off x="4134524" y="842810"/>
            <a:ext cx="7608941"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sp>
        <p:nvSpPr>
          <p:cNvPr id="6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65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57" name="TextBox 30"/>
          <p:cNvSpPr txBox="1"/>
          <p:nvPr/>
        </p:nvSpPr>
        <p:spPr>
          <a:xfrm>
            <a:off x="3480695" y="1749907"/>
            <a:ext cx="8325881" cy="45847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The guidelines emphasize the importance of developing and deploying AI systems that are human-centric and adhere to key ethical requirements. These requirements include:</a:t>
            </a:r>
          </a:p>
          <a:p>
            <a:pPr algn="just">
              <a:lnSpc>
                <a:spcPct val="140000"/>
              </a:lnSpc>
              <a:defRPr sz="2400">
                <a:solidFill>
                  <a:srgbClr val="0A1F61"/>
                </a:solidFill>
                <a:latin typeface="Tajawal ExtraBold"/>
                <a:ea typeface="Tajawal ExtraBold"/>
                <a:cs typeface="Tajawal ExtraBold"/>
                <a:sym typeface="Tajawal ExtraBold"/>
              </a:defRPr>
            </a:pPr>
            <a:r>
              <a:t>1. </a:t>
            </a:r>
            <a:r>
              <a:rPr b="1" i="1"/>
              <a:t>Human agency and oversight:</a:t>
            </a:r>
            <a:r>
              <a:t> To ensure fundamental rights are not compromised, a fundamental rights impact assessment should be conducted before developing an AI system. Mechanisms should also be established to allow external feedback on any potential infringement of fundamental rights. </a:t>
            </a:r>
          </a:p>
        </p:txBody>
      </p:sp>
      <p:sp>
        <p:nvSpPr>
          <p:cNvPr id="65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5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6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6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6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6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34</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6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67" name="TextBox 24"/>
          <p:cNvSpPr txBox="1"/>
          <p:nvPr/>
        </p:nvSpPr>
        <p:spPr>
          <a:xfrm>
            <a:off x="4134524" y="842810"/>
            <a:ext cx="7608941"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sp>
        <p:nvSpPr>
          <p:cNvPr id="6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67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72" name="TextBox 30"/>
          <p:cNvSpPr txBox="1"/>
          <p:nvPr/>
        </p:nvSpPr>
        <p:spPr>
          <a:xfrm>
            <a:off x="3480695" y="1749907"/>
            <a:ext cx="8325881" cy="40690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User interaction with AI systems should be sufficiently understandable and meaningful, and individuals should not be subject to decisions based solely on automated processing. Additionally, human oversight should always be in place, allowing humans the ultimate authority to override decisions made by AI systems. AI developers should consider implementing technical measures to ensure human oversight when designing their products or services.</a:t>
            </a:r>
          </a:p>
        </p:txBody>
      </p:sp>
      <p:sp>
        <p:nvSpPr>
          <p:cNvPr id="67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7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7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7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7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7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35</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8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82" name="TextBox 24"/>
          <p:cNvSpPr txBox="1"/>
          <p:nvPr/>
        </p:nvSpPr>
        <p:spPr>
          <a:xfrm>
            <a:off x="4134524" y="842810"/>
            <a:ext cx="7608941"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sp>
        <p:nvSpPr>
          <p:cNvPr id="6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68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687" name="TextBox 30"/>
          <p:cNvSpPr txBox="1"/>
          <p:nvPr/>
        </p:nvSpPr>
        <p:spPr>
          <a:xfrm>
            <a:off x="3480695" y="1749907"/>
            <a:ext cx="8325881" cy="40690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t>2. </a:t>
            </a:r>
            <a:r>
              <a:rPr b="1" i="1"/>
              <a:t>Transparency:</a:t>
            </a:r>
            <a:r>
              <a:t> Transparency is crucial for preventing bias in AI systems. Lack of transparency, coupled with the absence of traceability, can lead to loss of control and consent in data usage. When data are accessed or shared, they move outside the control of the original data holder, limiting their ability to control how the data are reused. To address this, AI guidelines should introduce measures to ensure transparency in the AI industry.</a:t>
            </a:r>
          </a:p>
        </p:txBody>
      </p:sp>
      <p:sp>
        <p:nvSpPr>
          <p:cNvPr id="68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68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69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69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69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69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36</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69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697" name="TextBox 24"/>
          <p:cNvSpPr txBox="1"/>
          <p:nvPr/>
        </p:nvSpPr>
        <p:spPr>
          <a:xfrm>
            <a:off x="4134524" y="842810"/>
            <a:ext cx="7608941"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sp>
        <p:nvSpPr>
          <p:cNvPr id="6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70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02" name="TextBox 30"/>
          <p:cNvSpPr txBox="1"/>
          <p:nvPr/>
        </p:nvSpPr>
        <p:spPr>
          <a:xfrm>
            <a:off x="3480695" y="2369018"/>
            <a:ext cx="8325881" cy="30378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b="1" i="1"/>
              <a:t>3. Diversity, non-discrimination, and fairness:</a:t>
            </a:r>
            <a:r>
              <a:t> While AI surpasses human capabilities in terms of speed and processing capacity, it cannot always be trusted to be fair and unbiased. The filters used during algorithm development, along with the data employed, can potentially introduce discriminatory elements </a:t>
            </a:r>
          </a:p>
        </p:txBody>
      </p:sp>
      <p:sp>
        <p:nvSpPr>
          <p:cNvPr id="70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0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0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0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70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0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37</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1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12" name="TextBox 24"/>
          <p:cNvSpPr txBox="1"/>
          <p:nvPr/>
        </p:nvSpPr>
        <p:spPr>
          <a:xfrm>
            <a:off x="4134524" y="842810"/>
            <a:ext cx="7608941"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sp>
        <p:nvSpPr>
          <p:cNvPr id="7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71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17" name="TextBox 30"/>
          <p:cNvSpPr txBox="1"/>
          <p:nvPr/>
        </p:nvSpPr>
        <p:spPr>
          <a:xfrm>
            <a:off x="3480695" y="2369018"/>
            <a:ext cx="8325881" cy="30378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t>AI developers should strive to design algorithms that are unbiased and consult and involve stakeholders who may be directly or indirectly affected by AI systems. AI systems should be inclusive, considering a wide range of human abilities, skills, and requirements, and ensuring accessibility for individuals with disabilities.</a:t>
            </a:r>
          </a:p>
        </p:txBody>
      </p:sp>
      <p:sp>
        <p:nvSpPr>
          <p:cNvPr id="71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1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2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2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72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2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38</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2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27" name="TextBox 24"/>
          <p:cNvSpPr txBox="1"/>
          <p:nvPr/>
        </p:nvSpPr>
        <p:spPr>
          <a:xfrm>
            <a:off x="4134524" y="842810"/>
            <a:ext cx="7608941" cy="80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ACCOUNTABILITY, LIABILITY, AND RESPONSIBILITY IN AI SYSTEMS</a:t>
            </a:r>
          </a:p>
        </p:txBody>
      </p:sp>
      <p:sp>
        <p:nvSpPr>
          <p:cNvPr id="7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73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32" name="TextBox 30"/>
          <p:cNvSpPr txBox="1"/>
          <p:nvPr/>
        </p:nvSpPr>
        <p:spPr>
          <a:xfrm>
            <a:off x="3480695" y="1687519"/>
            <a:ext cx="8325881" cy="51714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50000"/>
              </a:lnSpc>
              <a:defRPr sz="2100">
                <a:solidFill>
                  <a:srgbClr val="0A1F61"/>
                </a:solidFill>
                <a:latin typeface="Tajawal ExtraBold"/>
                <a:ea typeface="Tajawal ExtraBold"/>
                <a:cs typeface="Tajawal ExtraBold"/>
                <a:sym typeface="Tajawal ExtraBold"/>
              </a:defRPr>
            </a:lvl1pPr>
          </a:lstStyle>
          <a:p>
            <a:r>
              <a:rPr dirty="0"/>
              <a:t>The lack of legislation addressing artificial intelligence is a global concern. Regulators worldwide are recognizing the risks associated with the absence of a legal framework in this field. Consequently, regulatory authorities are actively developing legislation and ethical regulations to govern AI. The proposed EU AI Act is a groundbreaking initiative, aiming to establish harmonized rules for AI systems in the EU. It seeks to strike a balance between promoting innovation and reaping the benefits of AI while addressing the risks and concerns associated with it. The EU AI Act adopts a risk-based approach and takes into account sector-specific considerations to address the key challenges posed by AI.</a:t>
            </a:r>
          </a:p>
        </p:txBody>
      </p:sp>
      <p:sp>
        <p:nvSpPr>
          <p:cNvPr id="73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3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3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3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73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3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39</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0"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41"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42" name="TextBox 24"/>
          <p:cNvSpPr txBox="1"/>
          <p:nvPr/>
        </p:nvSpPr>
        <p:spPr>
          <a:xfrm>
            <a:off x="4134524" y="842810"/>
            <a:ext cx="7608941"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CONCLUSION </a:t>
            </a:r>
          </a:p>
        </p:txBody>
      </p:sp>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746"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47" name="TextBox 30"/>
          <p:cNvSpPr txBox="1"/>
          <p:nvPr/>
        </p:nvSpPr>
        <p:spPr>
          <a:xfrm>
            <a:off x="3480695" y="1909862"/>
            <a:ext cx="8325881" cy="39116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700">
                <a:solidFill>
                  <a:srgbClr val="0A1F61"/>
                </a:solidFill>
                <a:latin typeface="Tajawal ExtraBold"/>
                <a:ea typeface="Tajawal ExtraBold"/>
                <a:cs typeface="Tajawal ExtraBold"/>
                <a:sym typeface="Tajawal ExtraBold"/>
              </a:defRPr>
            </a:lvl1pPr>
          </a:lstStyle>
          <a:p>
            <a:r>
              <a:t>In conclusion, the implementation of AI in the legal field presents numerous benefits for all parties involved. However, it is crucial to conduct a thorough analysis of internal processes and the specific needs of the company to determine where AI can be effectively utilized, to what extent, and through which specific tools. </a:t>
            </a:r>
          </a:p>
        </p:txBody>
      </p:sp>
      <p:sp>
        <p:nvSpPr>
          <p:cNvPr id="748"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49"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50"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51"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752"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5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40</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5" name="TextBox 24"/>
          <p:cNvSpPr txBox="1"/>
          <p:nvPr/>
        </p:nvSpPr>
        <p:spPr>
          <a:xfrm>
            <a:off x="4134524" y="265914"/>
            <a:ext cx="7018223"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INTRODUCTION TO AI IN DIGITAL LAW</a:t>
            </a:r>
          </a:p>
        </p:txBody>
      </p:sp>
      <p:sp>
        <p:nvSpPr>
          <p:cNvPr id="756" name="Rectangle 27"/>
          <p:cNvSpPr/>
          <p:nvPr/>
        </p:nvSpPr>
        <p:spPr>
          <a:xfrm>
            <a:off x="3135304" y="755022"/>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endParaRPr/>
          </a:p>
        </p:txBody>
      </p:sp>
      <p:sp>
        <p:nvSpPr>
          <p:cNvPr id="757" name="TextBox 24"/>
          <p:cNvSpPr txBox="1"/>
          <p:nvPr/>
        </p:nvSpPr>
        <p:spPr>
          <a:xfrm>
            <a:off x="4134524" y="842810"/>
            <a:ext cx="7608941" cy="4470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300" b="1">
                <a:solidFill>
                  <a:srgbClr val="2D3956"/>
                </a:solidFill>
                <a:latin typeface="Tajawal Medium"/>
                <a:ea typeface="Tajawal Medium"/>
                <a:cs typeface="Tajawal Medium"/>
                <a:sym typeface="Tajawal Medium"/>
              </a:defRPr>
            </a:lvl1pPr>
          </a:lstStyle>
          <a:p>
            <a:r>
              <a:t>CONCLUSION </a:t>
            </a:r>
          </a:p>
        </p:txBody>
      </p:sp>
      <p:sp>
        <p:nvSpPr>
          <p:cNvPr id="7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pic>
        <p:nvPicPr>
          <p:cNvPr id="761" name="Picture 28" descr="Picture 28"/>
          <p:cNvPicPr>
            <a:picLocks noChangeAspect="1"/>
          </p:cNvPicPr>
          <p:nvPr/>
        </p:nvPicPr>
        <p:blipFill>
          <a:blip r:embed="rId2">
            <a:extLst/>
          </a:blip>
          <a:stretch>
            <a:fillRect/>
          </a:stretch>
        </p:blipFill>
        <p:spPr>
          <a:xfrm>
            <a:off x="9932264" y="-372929"/>
            <a:ext cx="2036259" cy="1800994"/>
          </a:xfrm>
          <a:prstGeom prst="rect">
            <a:avLst/>
          </a:prstGeom>
          <a:ln w="12700">
            <a:miter lim="400000"/>
          </a:ln>
        </p:spPr>
      </p:pic>
      <p:sp>
        <p:nvSpPr>
          <p:cNvPr id="762" name="TextBox 30"/>
          <p:cNvSpPr txBox="1"/>
          <p:nvPr/>
        </p:nvSpPr>
        <p:spPr>
          <a:xfrm>
            <a:off x="3480695" y="1539059"/>
            <a:ext cx="8325881" cy="48945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600">
                <a:solidFill>
                  <a:srgbClr val="0A1F61"/>
                </a:solidFill>
                <a:latin typeface="Tajawal ExtraBold"/>
                <a:ea typeface="Tajawal ExtraBold"/>
                <a:cs typeface="Tajawal ExtraBold"/>
                <a:sym typeface="Tajawal ExtraBold"/>
              </a:defRPr>
            </a:lvl1pPr>
          </a:lstStyle>
          <a:p>
            <a:r>
              <a:t>This analysis is necessary to identify and address bottlenecks, as well as to reduce time spent on non-value-added tasks. It is important to note that there is no one-size-fits-all solution, and each decision to invest in AI must be tailored to the unique circumstances of each organization. Not all companies are the same, and their level of digitalization may vary, making it essential to adapt AI implementation strategies accordingly for optimal usefulness and effectiveness.</a:t>
            </a:r>
          </a:p>
        </p:txBody>
      </p:sp>
      <p:sp>
        <p:nvSpPr>
          <p:cNvPr id="763" name="Rectangle 31"/>
          <p:cNvSpPr/>
          <p:nvPr/>
        </p:nvSpPr>
        <p:spPr>
          <a:xfrm>
            <a:off x="2985788" y="296771"/>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endParaRPr/>
          </a:p>
        </p:txBody>
      </p:sp>
      <p:sp>
        <p:nvSpPr>
          <p:cNvPr id="764" name="TextBox 32"/>
          <p:cNvSpPr txBox="1"/>
          <p:nvPr/>
        </p:nvSpPr>
        <p:spPr>
          <a:xfrm>
            <a:off x="3082404" y="291314"/>
            <a:ext cx="999570" cy="396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r>
              <a:t>Lecture</a:t>
            </a:r>
          </a:p>
        </p:txBody>
      </p:sp>
      <p:sp>
        <p:nvSpPr>
          <p:cNvPr id="765" name="TextBox 33"/>
          <p:cNvSpPr txBox="1"/>
          <p:nvPr/>
        </p:nvSpPr>
        <p:spPr>
          <a:xfrm>
            <a:off x="3243221" y="561643"/>
            <a:ext cx="727661" cy="7645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ctr">
              <a:defRPr sz="4400" b="1">
                <a:solidFill>
                  <a:srgbClr val="FAC748"/>
                </a:solidFill>
                <a:latin typeface="Tajawal Medium"/>
                <a:ea typeface="Tajawal Medium"/>
                <a:cs typeface="Tajawal Medium"/>
                <a:sym typeface="Tajawal Medium"/>
              </a:defRPr>
            </a:lvl1pPr>
          </a:lstStyle>
          <a:p>
            <a:r>
              <a:t>03</a:t>
            </a:r>
          </a:p>
        </p:txBody>
      </p:sp>
      <p:pic>
        <p:nvPicPr>
          <p:cNvPr id="766" name="Graphic 35" descr="Graphic 35"/>
          <p:cNvPicPr>
            <a:picLocks noChangeAspect="1"/>
          </p:cNvPicPr>
          <p:nvPr/>
        </p:nvPicPr>
        <p:blipFill>
          <a:blip r:embed="rId3">
            <a:extLst/>
          </a:blip>
          <a:stretch>
            <a:fillRect/>
          </a:stretch>
        </p:blipFill>
        <p:spPr>
          <a:xfrm>
            <a:off x="648607" y="6056614"/>
            <a:ext cx="2167472" cy="591662"/>
          </a:xfrm>
          <a:prstGeom prst="rect">
            <a:avLst/>
          </a:prstGeom>
          <a:ln w="12700">
            <a:miter lim="400000"/>
          </a:ln>
        </p:spPr>
      </p:pic>
      <p:pic>
        <p:nvPicPr>
          <p:cNvPr id="767" name="Graphic 36" descr="Graphic 36"/>
          <p:cNvPicPr>
            <a:picLocks noChangeAspect="1"/>
          </p:cNvPicPr>
          <p:nvPr/>
        </p:nvPicPr>
        <p:blipFill>
          <a:blip r:embed="rId4">
            <a:extLst/>
          </a:blip>
          <a:stretch>
            <a:fillRect/>
          </a:stretch>
        </p:blipFill>
        <p:spPr>
          <a:xfrm>
            <a:off x="10178166" y="6347811"/>
            <a:ext cx="1879650" cy="309234"/>
          </a:xfrm>
          <a:prstGeom prst="rect">
            <a:avLst/>
          </a:prstGeom>
          <a:ln w="12700">
            <a:miter lim="400000"/>
          </a:ln>
        </p:spPr>
      </p:pic>
      <p:sp>
        <p:nvSpPr>
          <p:cNvPr id="76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41</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0" name="Picture 8" descr="Picture 8"/>
          <p:cNvPicPr>
            <a:picLocks noChangeAspect="1"/>
          </p:cNvPicPr>
          <p:nvPr/>
        </p:nvPicPr>
        <p:blipFill>
          <a:blip r:embed="rId2">
            <a:extLst/>
          </a:blip>
          <a:stretch>
            <a:fillRect/>
          </a:stretch>
        </p:blipFill>
        <p:spPr>
          <a:xfrm>
            <a:off x="0" y="7112"/>
            <a:ext cx="12192000" cy="6843777"/>
          </a:xfrm>
          <a:prstGeom prst="rect">
            <a:avLst/>
          </a:prstGeom>
          <a:ln w="12700">
            <a:miter lim="400000"/>
          </a:ln>
        </p:spPr>
      </p:pic>
      <p:sp>
        <p:nvSpPr>
          <p:cNvPr id="771" name="Right Triangle 1"/>
          <p:cNvSpPr/>
          <p:nvPr/>
        </p:nvSpPr>
        <p:spPr>
          <a:xfrm flipH="1">
            <a:off x="6512645" y="3153101"/>
            <a:ext cx="5679356" cy="37049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669BBC">
              <a:alpha val="76863"/>
            </a:srgbClr>
          </a:solidFill>
          <a:ln w="12700">
            <a:miter lim="400000"/>
          </a:ln>
        </p:spPr>
        <p:txBody>
          <a:bodyPr lIns="45719" rIns="45719" anchor="ctr"/>
          <a:lstStyle/>
          <a:p>
            <a:pPr algn="ctr">
              <a:defRPr>
                <a:solidFill>
                  <a:srgbClr val="FFFFFF"/>
                </a:solidFill>
              </a:defRPr>
            </a:pPr>
            <a:endParaRPr/>
          </a:p>
        </p:txBody>
      </p:sp>
      <p:sp>
        <p:nvSpPr>
          <p:cNvPr id="772" name="TextBox 9"/>
          <p:cNvSpPr txBox="1"/>
          <p:nvPr/>
        </p:nvSpPr>
        <p:spPr>
          <a:xfrm>
            <a:off x="627726" y="5707074"/>
            <a:ext cx="4433125" cy="9169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5400" b="1">
                <a:solidFill>
                  <a:srgbClr val="FFFFFF"/>
                </a:solidFill>
                <a:latin typeface="Tajawal Medium"/>
                <a:ea typeface="Tajawal Medium"/>
                <a:cs typeface="Tajawal Medium"/>
                <a:sym typeface="Tajawal Medium"/>
              </a:defRPr>
            </a:lvl1pPr>
          </a:lstStyle>
          <a:p>
            <a:r>
              <a:t>Thank You</a:t>
            </a:r>
          </a:p>
        </p:txBody>
      </p:sp>
      <p:pic>
        <p:nvPicPr>
          <p:cNvPr id="773" name="Graphic 12" descr="Graphic 12"/>
          <p:cNvPicPr>
            <a:picLocks noChangeAspect="1"/>
          </p:cNvPicPr>
          <p:nvPr/>
        </p:nvPicPr>
        <p:blipFill>
          <a:blip r:embed="rId3">
            <a:extLst/>
          </a:blip>
          <a:stretch>
            <a:fillRect/>
          </a:stretch>
        </p:blipFill>
        <p:spPr>
          <a:xfrm>
            <a:off x="9576179" y="6168740"/>
            <a:ext cx="2279267" cy="384053"/>
          </a:xfrm>
          <a:prstGeom prst="rect">
            <a:avLst/>
          </a:prstGeom>
          <a:ln w="12700">
            <a:miter lim="400000"/>
          </a:ln>
        </p:spPr>
      </p:pic>
      <p:sp>
        <p:nvSpPr>
          <p:cNvPr id="774" name="Parallelogram 13"/>
          <p:cNvSpPr/>
          <p:nvPr/>
        </p:nvSpPr>
        <p:spPr>
          <a:xfrm rot="16200000" flipV="1">
            <a:off x="-2058945" y="4401413"/>
            <a:ext cx="3801493" cy="109745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6265" y="0"/>
                </a:lnTo>
                <a:lnTo>
                  <a:pt x="21600" y="250"/>
                </a:lnTo>
                <a:lnTo>
                  <a:pt x="15479" y="21600"/>
                </a:lnTo>
                <a:lnTo>
                  <a:pt x="0" y="21600"/>
                </a:lnTo>
                <a:close/>
              </a:path>
            </a:pathLst>
          </a:custGeom>
          <a:solidFill>
            <a:srgbClr val="669BBC"/>
          </a:solidFill>
          <a:ln w="12700">
            <a:miter lim="400000"/>
          </a:ln>
        </p:spPr>
        <p:txBody>
          <a:bodyPr lIns="45719" rIns="45719" anchor="ctr"/>
          <a:lstStyle/>
          <a:p>
            <a:pPr algn="ctr">
              <a:defRPr>
                <a:solidFill>
                  <a:srgbClr val="669BBC"/>
                </a:solidFill>
              </a:defRPr>
            </a:pPr>
            <a:endParaRPr/>
          </a:p>
        </p:txBody>
      </p:sp>
      <p:pic>
        <p:nvPicPr>
          <p:cNvPr id="775" name="Graphic 21" descr="Graphic 21"/>
          <p:cNvPicPr>
            <a:picLocks noChangeAspect="1"/>
          </p:cNvPicPr>
          <p:nvPr/>
        </p:nvPicPr>
        <p:blipFill>
          <a:blip r:embed="rId4">
            <a:extLst/>
          </a:blip>
          <a:stretch>
            <a:fillRect/>
          </a:stretch>
        </p:blipFill>
        <p:spPr>
          <a:xfrm>
            <a:off x="9175057" y="248507"/>
            <a:ext cx="2649478" cy="1166003"/>
          </a:xfrm>
          <a:prstGeom prst="rect">
            <a:avLst/>
          </a:prstGeom>
          <a:ln w="12700">
            <a:miter lim="400000"/>
          </a:ln>
        </p:spPr>
      </p:pic>
      <p:pic>
        <p:nvPicPr>
          <p:cNvPr id="776" name="Graphic 22" descr="Graphic 22"/>
          <p:cNvPicPr>
            <a:picLocks noChangeAspect="1"/>
          </p:cNvPicPr>
          <p:nvPr/>
        </p:nvPicPr>
        <p:blipFill>
          <a:blip r:embed="rId5">
            <a:extLst/>
          </a:blip>
          <a:stretch>
            <a:fillRect/>
          </a:stretch>
        </p:blipFill>
        <p:spPr>
          <a:xfrm>
            <a:off x="367465" y="542564"/>
            <a:ext cx="2758845" cy="753091"/>
          </a:xfrm>
          <a:prstGeom prst="rect">
            <a:avLst/>
          </a:prstGeom>
          <a:ln w="12700">
            <a:miter lim="400000"/>
          </a:ln>
        </p:spPr>
      </p:pic>
      <p:sp>
        <p:nvSpPr>
          <p:cNvPr id="777" name="Slide Number"/>
          <p:cNvSpPr txBox="1">
            <a:spLocks noGrp="1"/>
          </p:cNvSpPr>
          <p:nvPr>
            <p:ph type="sldNum" sz="quarter" idx="2"/>
          </p:nvPr>
        </p:nvSpPr>
        <p:spPr>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t>42</a:t>
            </a:fld>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26</TotalTime>
  <Words>3399</Words>
  <Application>Microsoft Office PowerPoint</Application>
  <PresentationFormat>Widescreen</PresentationFormat>
  <Paragraphs>272</Paragraphs>
  <Slides>42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6</cp:revision>
  <dcterms:modified xsi:type="dcterms:W3CDTF">2023-07-01T08:42:31Z</dcterms:modified>
</cp:coreProperties>
</file>