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31" r:id="rId5"/>
    <p:sldId id="532" r:id="rId6"/>
    <p:sldId id="533" r:id="rId7"/>
    <p:sldId id="281" r:id="rId8"/>
    <p:sldId id="260" r:id="rId9"/>
    <p:sldId id="282" r:id="rId10"/>
    <p:sldId id="259" r:id="rId11"/>
    <p:sldId id="261" r:id="rId12"/>
    <p:sldId id="262" r:id="rId13"/>
    <p:sldId id="263" r:id="rId14"/>
    <p:sldId id="283" r:id="rId15"/>
    <p:sldId id="264" r:id="rId16"/>
    <p:sldId id="265" r:id="rId17"/>
    <p:sldId id="286" r:id="rId18"/>
    <p:sldId id="266" r:id="rId19"/>
    <p:sldId id="267" r:id="rId20"/>
    <p:sldId id="287" r:id="rId21"/>
    <p:sldId id="268" r:id="rId22"/>
    <p:sldId id="288" r:id="rId23"/>
    <p:sldId id="269" r:id="rId24"/>
    <p:sldId id="289" r:id="rId25"/>
    <p:sldId id="270" r:id="rId26"/>
    <p:sldId id="290" r:id="rId27"/>
    <p:sldId id="496" r:id="rId28"/>
    <p:sldId id="285" r:id="rId29"/>
    <p:sldId id="272" r:id="rId30"/>
    <p:sldId id="284" r:id="rId31"/>
    <p:sldId id="273" r:id="rId32"/>
    <p:sldId id="274" r:id="rId33"/>
    <p:sldId id="275" r:id="rId34"/>
    <p:sldId id="497" r:id="rId35"/>
    <p:sldId id="278" r:id="rId36"/>
    <p:sldId id="277" r:id="rId37"/>
    <p:sldId id="279" r:id="rId38"/>
    <p:sldId id="280" r:id="rId39"/>
    <p:sldId id="534" r:id="rId40"/>
    <p:sldId id="483" r:id="rId41"/>
    <p:sldId id="484" r:id="rId42"/>
    <p:sldId id="295" r:id="rId43"/>
    <p:sldId id="35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1"/>
            <p14:sldId id="532"/>
            <p14:sldId id="533"/>
            <p14:sldId id="281"/>
            <p14:sldId id="260"/>
            <p14:sldId id="282"/>
            <p14:sldId id="259"/>
            <p14:sldId id="261"/>
            <p14:sldId id="262"/>
            <p14:sldId id="263"/>
            <p14:sldId id="283"/>
            <p14:sldId id="264"/>
            <p14:sldId id="265"/>
            <p14:sldId id="286"/>
            <p14:sldId id="266"/>
            <p14:sldId id="267"/>
            <p14:sldId id="287"/>
            <p14:sldId id="268"/>
            <p14:sldId id="288"/>
            <p14:sldId id="269"/>
            <p14:sldId id="289"/>
            <p14:sldId id="270"/>
            <p14:sldId id="290"/>
            <p14:sldId id="496"/>
            <p14:sldId id="285"/>
            <p14:sldId id="272"/>
            <p14:sldId id="284"/>
            <p14:sldId id="273"/>
            <p14:sldId id="274"/>
            <p14:sldId id="275"/>
            <p14:sldId id="497"/>
            <p14:sldId id="278"/>
            <p14:sldId id="277"/>
            <p14:sldId id="279"/>
            <p14:sldId id="280"/>
            <p14:sldId id="534"/>
            <p14:sldId id="483"/>
            <p14:sldId id="484"/>
            <p14:sldId id="295"/>
            <p14:sldId id="3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0790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hyperlink" Target="https://www.risely.me/examples-of-employee-relations-issues/" TargetMode="External"/><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2954655" cy="1379622"/>
          </a:xfrm>
          <a:prstGeom prst="rect">
            <a:avLst/>
          </a:prstGeom>
        </p:spPr>
      </p:pic>
      <p:sp>
        <p:nvSpPr>
          <p:cNvPr id="5" name="TextBox 4">
            <a:extLst>
              <a:ext uri="{FF2B5EF4-FFF2-40B4-BE49-F238E27FC236}">
                <a16:creationId xmlns:a16="http://schemas.microsoft.com/office/drawing/2014/main" id="{DA3FA6D1-B3B7-EBF7-8B87-92316A9CC0A7}"/>
              </a:ext>
            </a:extLst>
          </p:cNvPr>
          <p:cNvSpPr txBox="1"/>
          <p:nvPr/>
        </p:nvSpPr>
        <p:spPr>
          <a:xfrm>
            <a:off x="673669" y="2424037"/>
            <a:ext cx="542233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p:txBody>
      </p:sp>
      <p:sp>
        <p:nvSpPr>
          <p:cNvPr id="6" name="TextBox 5">
            <a:extLst>
              <a:ext uri="{FF2B5EF4-FFF2-40B4-BE49-F238E27FC236}">
                <a16:creationId xmlns:a16="http://schemas.microsoft.com/office/drawing/2014/main" id="{42E6FDCB-D43C-7CA7-3031-B731C60D66CC}"/>
              </a:ext>
            </a:extLst>
          </p:cNvPr>
          <p:cNvSpPr txBox="1"/>
          <p:nvPr/>
        </p:nvSpPr>
        <p:spPr>
          <a:xfrm>
            <a:off x="816747" y="3997482"/>
            <a:ext cx="5094605" cy="307777"/>
          </a:xfrm>
          <a:prstGeom prst="rect">
            <a:avLst/>
          </a:prstGeom>
        </p:spPr>
        <p:txBody>
          <a:bodyPr lIns="0" tIns="0" rIns="0" bIns="0" rtlCol="0" anchor="t">
            <a:spAutoFit/>
          </a:bodyPr>
          <a:lstStyle/>
          <a:p>
            <a:pPr>
              <a:lnSpc>
                <a:spcPts val="2400"/>
              </a:lnSpc>
            </a:pPr>
            <a:r>
              <a:rPr lang="en-US" sz="2000" dirty="0">
                <a:solidFill>
                  <a:srgbClr val="000000"/>
                </a:solidFill>
                <a:latin typeface="Alexandria"/>
                <a:ea typeface="Alexandria"/>
                <a:cs typeface="Alexandria"/>
                <a:sym typeface="Alexandria"/>
              </a:rPr>
              <a:t>Prepared by DR. AMER ALANAZI</a:t>
            </a:r>
          </a:p>
        </p:txBody>
      </p:sp>
      <p:sp>
        <p:nvSpPr>
          <p:cNvPr id="7" name="TextBox 10">
            <a:extLst>
              <a:ext uri="{FF2B5EF4-FFF2-40B4-BE49-F238E27FC236}">
                <a16:creationId xmlns:a16="http://schemas.microsoft.com/office/drawing/2014/main" id="{24790E35-717A-A3C5-85B6-91D1ED0F3A04}"/>
              </a:ext>
            </a:extLst>
          </p:cNvPr>
          <p:cNvSpPr txBox="1"/>
          <p:nvPr/>
        </p:nvSpPr>
        <p:spPr>
          <a:xfrm>
            <a:off x="390230" y="5077571"/>
            <a:ext cx="1704221" cy="795089"/>
          </a:xfrm>
          <a:prstGeom prst="rect">
            <a:avLst/>
          </a:prstGeom>
        </p:spPr>
        <p:txBody>
          <a:bodyPr lIns="0" tIns="0" rIns="0" bIns="0" rtlCol="0" anchor="t">
            <a:spAutoFit/>
          </a:bodyPr>
          <a:lstStyle/>
          <a:p>
            <a:pPr>
              <a:lnSpc>
                <a:spcPts val="3840"/>
              </a:lnSpc>
            </a:pPr>
            <a:r>
              <a:rPr lang="en-US" sz="3200" dirty="0">
                <a:solidFill>
                  <a:srgbClr val="000000"/>
                </a:solidFill>
                <a:latin typeface="Calibri (MS)"/>
                <a:ea typeface="Calibri (MS)"/>
                <a:cs typeface="Calibri (MS)"/>
                <a:sym typeface="Calibri (MS)"/>
              </a:rPr>
              <a:t>HRM 624 </a:t>
            </a:r>
          </a:p>
          <a:p>
            <a:pPr>
              <a:lnSpc>
                <a:spcPts val="2400"/>
              </a:lnSpc>
            </a:pPr>
            <a:r>
              <a:rPr lang="en-US" sz="2000" dirty="0">
                <a:solidFill>
                  <a:srgbClr val="000000"/>
                </a:solidFill>
                <a:latin typeface="Alexandria"/>
                <a:ea typeface="Alexandria"/>
                <a:cs typeface="Alexandria"/>
                <a:sym typeface="Alexandria"/>
              </a:rPr>
              <a:t>9th Lecture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7" y="428239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6848" y="-43544"/>
            <a:ext cx="2305141" cy="1076343"/>
          </a:xfrm>
          <a:prstGeom prst="rect">
            <a:avLst/>
          </a:prstGeom>
        </p:spPr>
      </p:pic>
      <p:sp>
        <p:nvSpPr>
          <p:cNvPr id="8" name="TextBox 10">
            <a:extLst>
              <a:ext uri="{FF2B5EF4-FFF2-40B4-BE49-F238E27FC236}">
                <a16:creationId xmlns:a16="http://schemas.microsoft.com/office/drawing/2014/main" id="{FEBCAD6A-B37E-4EC5-CD8B-7282F28E173F}"/>
              </a:ext>
            </a:extLst>
          </p:cNvPr>
          <p:cNvSpPr txBox="1"/>
          <p:nvPr/>
        </p:nvSpPr>
        <p:spPr>
          <a:xfrm>
            <a:off x="6867230" y="4869623"/>
            <a:ext cx="1704221" cy="795089"/>
          </a:xfrm>
          <a:prstGeom prst="rect">
            <a:avLst/>
          </a:prstGeom>
        </p:spPr>
        <p:txBody>
          <a:bodyPr lIns="0" tIns="0" rIns="0" bIns="0" rtlCol="0" anchor="t">
            <a:spAutoFit/>
          </a:bodyPr>
          <a:lstStyle/>
          <a:p>
            <a:pPr>
              <a:lnSpc>
                <a:spcPts val="3840"/>
              </a:lnSpc>
            </a:pPr>
            <a:r>
              <a:rPr lang="en-US" sz="3200" dirty="0">
                <a:solidFill>
                  <a:srgbClr val="000000"/>
                </a:solidFill>
                <a:latin typeface="Calibri (MS)"/>
                <a:ea typeface="Calibri (MS)"/>
                <a:cs typeface="Calibri (MS)"/>
                <a:sym typeface="Calibri (MS)"/>
              </a:rPr>
              <a:t>HRM 624 </a:t>
            </a:r>
          </a:p>
          <a:p>
            <a:pPr>
              <a:lnSpc>
                <a:spcPts val="2400"/>
              </a:lnSpc>
            </a:pPr>
            <a:r>
              <a:rPr lang="en-US" sz="2000" dirty="0">
                <a:solidFill>
                  <a:srgbClr val="000000"/>
                </a:solidFill>
                <a:latin typeface="Alexandria"/>
                <a:ea typeface="Alexandria"/>
                <a:cs typeface="Alexandria"/>
                <a:sym typeface="Alexandria"/>
              </a:rPr>
              <a:t>9th Lecture</a:t>
            </a:r>
          </a:p>
        </p:txBody>
      </p:sp>
      <p:sp>
        <p:nvSpPr>
          <p:cNvPr id="14" name="TextBox 13">
            <a:extLst>
              <a:ext uri="{FF2B5EF4-FFF2-40B4-BE49-F238E27FC236}">
                <a16:creationId xmlns:a16="http://schemas.microsoft.com/office/drawing/2014/main" id="{E088FBA5-6981-5EC3-7F8D-9565F4FF50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AMER ALANAZI</a:t>
            </a:r>
          </a:p>
        </p:txBody>
      </p:sp>
      <p:sp>
        <p:nvSpPr>
          <p:cNvPr id="17" name="TextBox 16">
            <a:extLst>
              <a:ext uri="{FF2B5EF4-FFF2-40B4-BE49-F238E27FC236}">
                <a16:creationId xmlns:a16="http://schemas.microsoft.com/office/drawing/2014/main" id="{4BFA2BC5-FAF7-3ADC-E6BE-1010F4E2BEC6}"/>
              </a:ext>
            </a:extLst>
          </p:cNvPr>
          <p:cNvSpPr txBox="1"/>
          <p:nvPr/>
        </p:nvSpPr>
        <p:spPr>
          <a:xfrm>
            <a:off x="6384738" y="2625740"/>
            <a:ext cx="5572927"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Sources and strategies of Employee relations conflicts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143"/>
    </mc:Choice>
    <mc:Fallback xmlns="">
      <p:transition spd="slow" advTm="201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D1F3F-9462-D838-5BC1-B024BE0380EF}"/>
              </a:ext>
            </a:extLst>
          </p:cNvPr>
          <p:cNvSpPr>
            <a:spLocks noGrp="1"/>
          </p:cNvSpPr>
          <p:nvPr>
            <p:ph type="title"/>
          </p:nvPr>
        </p:nvSpPr>
        <p:spPr/>
        <p:txBody>
          <a:bodyPr/>
          <a:lstStyle/>
          <a:p>
            <a:r>
              <a:rPr lang="en-GB" b="1" dirty="0"/>
              <a:t>Lecture Agenda</a:t>
            </a:r>
          </a:p>
        </p:txBody>
      </p:sp>
      <p:sp>
        <p:nvSpPr>
          <p:cNvPr id="3" name="Content Placeholder 2">
            <a:extLst>
              <a:ext uri="{FF2B5EF4-FFF2-40B4-BE49-F238E27FC236}">
                <a16:creationId xmlns:a16="http://schemas.microsoft.com/office/drawing/2014/main" id="{2793E623-74E7-4D79-F4B8-A476CB5B2572}"/>
              </a:ext>
            </a:extLst>
          </p:cNvPr>
          <p:cNvSpPr>
            <a:spLocks noGrp="1"/>
          </p:cNvSpPr>
          <p:nvPr>
            <p:ph idx="1"/>
          </p:nvPr>
        </p:nvSpPr>
        <p:spPr/>
        <p:txBody>
          <a:bodyPr>
            <a:normAutofit fontScale="92500" lnSpcReduction="20000"/>
          </a:bodyPr>
          <a:lstStyle/>
          <a:p>
            <a:pPr>
              <a:lnSpc>
                <a:spcPct val="200000"/>
              </a:lnSpc>
              <a:spcBef>
                <a:spcPts val="0"/>
              </a:spcBef>
            </a:pPr>
            <a:r>
              <a:rPr lang="en-GB" b="1" dirty="0">
                <a:solidFill>
                  <a:srgbClr val="333333"/>
                </a:solidFill>
                <a:latin typeface="EuclidCircularB"/>
              </a:rPr>
              <a:t>Employment relations </a:t>
            </a:r>
          </a:p>
          <a:p>
            <a:pPr>
              <a:lnSpc>
                <a:spcPct val="200000"/>
              </a:lnSpc>
              <a:spcBef>
                <a:spcPts val="0"/>
              </a:spcBef>
            </a:pPr>
            <a:r>
              <a:rPr lang="en-GB" b="1" dirty="0">
                <a:solidFill>
                  <a:srgbClr val="333333"/>
                </a:solidFill>
                <a:latin typeface="EuclidCircularB"/>
              </a:rPr>
              <a:t>Vertical Employee Relations.</a:t>
            </a:r>
          </a:p>
          <a:p>
            <a:pPr>
              <a:lnSpc>
                <a:spcPct val="200000"/>
              </a:lnSpc>
              <a:spcBef>
                <a:spcPts val="0"/>
              </a:spcBef>
            </a:pPr>
            <a:r>
              <a:rPr lang="en-GB" b="1" dirty="0">
                <a:solidFill>
                  <a:srgbClr val="333333"/>
                </a:solidFill>
                <a:latin typeface="EuclidCircularB"/>
              </a:rPr>
              <a:t>Horizontal Employee Relations.</a:t>
            </a:r>
          </a:p>
          <a:p>
            <a:pPr>
              <a:lnSpc>
                <a:spcPct val="200000"/>
              </a:lnSpc>
              <a:spcBef>
                <a:spcPts val="0"/>
              </a:spcBef>
            </a:pPr>
            <a:r>
              <a:rPr lang="en-GB" b="1" dirty="0">
                <a:solidFill>
                  <a:srgbClr val="333333"/>
                </a:solidFill>
                <a:latin typeface="EuclidCircularB"/>
              </a:rPr>
              <a:t>Employee Relations Sources of Conflicts </a:t>
            </a:r>
          </a:p>
          <a:p>
            <a:pPr>
              <a:lnSpc>
                <a:spcPct val="200000"/>
              </a:lnSpc>
              <a:spcBef>
                <a:spcPts val="0"/>
              </a:spcBef>
            </a:pPr>
            <a:r>
              <a:rPr lang="en-GB" b="1" dirty="0">
                <a:solidFill>
                  <a:srgbClr val="333333"/>
                </a:solidFill>
                <a:latin typeface="EuclidCircularB"/>
              </a:rPr>
              <a:t>Employee Relations Strategy</a:t>
            </a:r>
          </a:p>
          <a:p>
            <a:pPr>
              <a:lnSpc>
                <a:spcPct val="200000"/>
              </a:lnSpc>
              <a:spcBef>
                <a:spcPts val="0"/>
              </a:spcBef>
            </a:pPr>
            <a:r>
              <a:rPr lang="en-GB" b="1" dirty="0">
                <a:solidFill>
                  <a:srgbClr val="333333"/>
                </a:solidFill>
                <a:latin typeface="EuclidCircularB"/>
              </a:rPr>
              <a:t>Key Elements of an Effective Employee Relations Issues Framework</a:t>
            </a:r>
            <a:endParaRPr lang="en-GB" dirty="0">
              <a:solidFill>
                <a:srgbClr val="FF0000"/>
              </a:solidFill>
            </a:endParaRPr>
          </a:p>
        </p:txBody>
      </p:sp>
      <p:pic>
        <p:nvPicPr>
          <p:cNvPr id="4" name="Graphic 21">
            <a:extLst>
              <a:ext uri="{FF2B5EF4-FFF2-40B4-BE49-F238E27FC236}">
                <a16:creationId xmlns:a16="http://schemas.microsoft.com/office/drawing/2014/main" id="{66972343-BC37-CAD1-17FC-42F2569CFD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27869022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F69AB-6D54-04CC-7F24-D46B6A09DE81}"/>
              </a:ext>
            </a:extLst>
          </p:cNvPr>
          <p:cNvSpPr>
            <a:spLocks noGrp="1"/>
          </p:cNvSpPr>
          <p:nvPr>
            <p:ph type="title"/>
          </p:nvPr>
        </p:nvSpPr>
        <p:spPr>
          <a:xfrm>
            <a:off x="838200" y="3128873"/>
            <a:ext cx="10515600" cy="1325563"/>
          </a:xfrm>
        </p:spPr>
        <p:txBody>
          <a:bodyPr/>
          <a:lstStyle/>
          <a:p>
            <a:r>
              <a:rPr lang="en-GB" dirty="0"/>
              <a:t>What is Employment relations?</a:t>
            </a:r>
          </a:p>
        </p:txBody>
      </p:sp>
      <p:pic>
        <p:nvPicPr>
          <p:cNvPr id="8" name="Graphic 21">
            <a:extLst>
              <a:ext uri="{FF2B5EF4-FFF2-40B4-BE49-F238E27FC236}">
                <a16:creationId xmlns:a16="http://schemas.microsoft.com/office/drawing/2014/main" id="{C305562E-5924-8FED-04E8-D4C954BC1B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180718050"/>
      </p:ext>
    </p:extLst>
  </p:cSld>
  <p:clrMapOvr>
    <a:masterClrMapping/>
  </p:clrMapOvr>
  <mc:AlternateContent xmlns:mc="http://schemas.openxmlformats.org/markup-compatibility/2006" xmlns:p14="http://schemas.microsoft.com/office/powerpoint/2010/main">
    <mc:Choice Requires="p14">
      <p:transition spd="slow" p14:dur="2000" advTm="200872"/>
    </mc:Choice>
    <mc:Fallback xmlns="">
      <p:transition spd="slow" advTm="20087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8F812-325C-59E6-B1A5-A7E55BE4FFEF}"/>
              </a:ext>
            </a:extLst>
          </p:cNvPr>
          <p:cNvSpPr>
            <a:spLocks noGrp="1"/>
          </p:cNvSpPr>
          <p:nvPr>
            <p:ph type="title"/>
          </p:nvPr>
        </p:nvSpPr>
        <p:spPr/>
        <p:txBody>
          <a:bodyPr/>
          <a:lstStyle/>
          <a:p>
            <a:r>
              <a:rPr lang="en-GB" dirty="0"/>
              <a:t>What is Employment relations?</a:t>
            </a:r>
          </a:p>
        </p:txBody>
      </p:sp>
      <p:sp>
        <p:nvSpPr>
          <p:cNvPr id="3" name="Content Placeholder 2">
            <a:extLst>
              <a:ext uri="{FF2B5EF4-FFF2-40B4-BE49-F238E27FC236}">
                <a16:creationId xmlns:a16="http://schemas.microsoft.com/office/drawing/2014/main" id="{C3A80731-215A-8425-A110-4B3A620BDC6F}"/>
              </a:ext>
            </a:extLst>
          </p:cNvPr>
          <p:cNvSpPr>
            <a:spLocks noGrp="1"/>
          </p:cNvSpPr>
          <p:nvPr>
            <p:ph idx="1"/>
          </p:nvPr>
        </p:nvSpPr>
        <p:spPr/>
        <p:txBody>
          <a:bodyPr>
            <a:normAutofit fontScale="77500" lnSpcReduction="20000"/>
          </a:bodyPr>
          <a:lstStyle/>
          <a:p>
            <a:pPr algn="just">
              <a:lnSpc>
                <a:spcPct val="150000"/>
              </a:lnSpc>
            </a:pPr>
            <a:r>
              <a:rPr lang="en-GB" b="0" i="0" dirty="0">
                <a:solidFill>
                  <a:srgbClr val="333333"/>
                </a:solidFill>
                <a:effectLst/>
                <a:latin typeface="Georgia" panose="02040502050405020303" pitchFamily="18" charset="0"/>
              </a:rPr>
              <a:t>The relationship that exists between an employer and its employees is referred to as employee relations. The phrase has theoretical as well as practical applications, depending on the situation. This phrase may apply to a team that certain businesses have set aside specifically to preserve and enhance employee relations.</a:t>
            </a:r>
          </a:p>
          <a:p>
            <a:pPr algn="just">
              <a:lnSpc>
                <a:spcPct val="150000"/>
              </a:lnSpc>
            </a:pPr>
            <a:r>
              <a:rPr lang="en-GB" dirty="0">
                <a:solidFill>
                  <a:srgbClr val="333333"/>
                </a:solidFill>
                <a:latin typeface="Georgia" panose="02040502050405020303" pitchFamily="18" charset="0"/>
              </a:rPr>
              <a:t>In addition to helping to create a feeling of community inside an organisation, employee relations is primarily concerned with the development of positive connections and interactions between employers and employees. </a:t>
            </a:r>
          </a:p>
          <a:p>
            <a:pPr algn="just">
              <a:lnSpc>
                <a:spcPct val="150000"/>
              </a:lnSpc>
            </a:pPr>
            <a:r>
              <a:rPr lang="en-GB" dirty="0">
                <a:solidFill>
                  <a:srgbClr val="333333"/>
                </a:solidFill>
                <a:latin typeface="Georgia" panose="02040502050405020303" pitchFamily="18" charset="0"/>
              </a:rPr>
              <a:t>This can be fostering open lines of communication at work or attending to the mental, physical, and emotional well-being of staff members.</a:t>
            </a:r>
            <a:endParaRPr lang="en-GB" dirty="0"/>
          </a:p>
        </p:txBody>
      </p:sp>
      <p:pic>
        <p:nvPicPr>
          <p:cNvPr id="7" name="Graphic 21">
            <a:extLst>
              <a:ext uri="{FF2B5EF4-FFF2-40B4-BE49-F238E27FC236}">
                <a16:creationId xmlns:a16="http://schemas.microsoft.com/office/drawing/2014/main" id="{D7D94B78-7E6D-CBB7-D26A-92F2DDA0C8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308433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D795-5BC0-EB72-9499-42EA0407EF79}"/>
              </a:ext>
            </a:extLst>
          </p:cNvPr>
          <p:cNvSpPr>
            <a:spLocks noGrp="1"/>
          </p:cNvSpPr>
          <p:nvPr>
            <p:ph type="title"/>
          </p:nvPr>
        </p:nvSpPr>
        <p:spPr>
          <a:xfrm>
            <a:off x="838200" y="3252163"/>
            <a:ext cx="10515600" cy="1325563"/>
          </a:xfrm>
        </p:spPr>
        <p:txBody>
          <a:bodyPr/>
          <a:lstStyle/>
          <a:p>
            <a:r>
              <a:rPr lang="en-GB" b="1" i="0" dirty="0">
                <a:solidFill>
                  <a:srgbClr val="333333"/>
                </a:solidFill>
                <a:effectLst/>
                <a:latin typeface="EuclidCircularB"/>
              </a:rPr>
              <a:t>Compare between Vertical and Horizontal Employee Relations</a:t>
            </a:r>
            <a:endParaRPr lang="en-GB" dirty="0"/>
          </a:p>
        </p:txBody>
      </p:sp>
      <p:pic>
        <p:nvPicPr>
          <p:cNvPr id="3" name="Graphic 21">
            <a:extLst>
              <a:ext uri="{FF2B5EF4-FFF2-40B4-BE49-F238E27FC236}">
                <a16:creationId xmlns:a16="http://schemas.microsoft.com/office/drawing/2014/main" id="{C93A3290-0E9E-6C25-BD4F-9F72CCF758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314330275"/>
      </p:ext>
    </p:extLst>
  </p:cSld>
  <p:clrMapOvr>
    <a:masterClrMapping/>
  </p:clrMapOvr>
  <mc:AlternateContent xmlns:mc="http://schemas.openxmlformats.org/markup-compatibility/2006" xmlns:p14="http://schemas.microsoft.com/office/powerpoint/2010/main">
    <mc:Choice Requires="p14">
      <p:transition spd="slow" p14:dur="2000" advTm="37924"/>
    </mc:Choice>
    <mc:Fallback xmlns="">
      <p:transition spd="slow" advTm="3792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9CB24-E014-B3C2-6F51-04673D455419}"/>
              </a:ext>
            </a:extLst>
          </p:cNvPr>
          <p:cNvSpPr>
            <a:spLocks noGrp="1"/>
          </p:cNvSpPr>
          <p:nvPr>
            <p:ph type="title"/>
          </p:nvPr>
        </p:nvSpPr>
        <p:spPr>
          <a:xfrm>
            <a:off x="838200" y="662922"/>
            <a:ext cx="10515600" cy="1325563"/>
          </a:xfrm>
        </p:spPr>
        <p:txBody>
          <a:bodyPr/>
          <a:lstStyle/>
          <a:p>
            <a:r>
              <a:rPr lang="en-GB" b="1" i="0" dirty="0">
                <a:solidFill>
                  <a:srgbClr val="333333"/>
                </a:solidFill>
                <a:effectLst/>
                <a:latin typeface="EuclidCircularB"/>
              </a:rPr>
              <a:t>Vertical and Horizontal Employee Relations</a:t>
            </a:r>
            <a:br>
              <a:rPr lang="en-GB" b="1" i="0" dirty="0">
                <a:solidFill>
                  <a:srgbClr val="333333"/>
                </a:solidFill>
                <a:effectLst/>
                <a:latin typeface="EuclidCircularB"/>
              </a:rPr>
            </a:br>
            <a:endParaRPr lang="en-GB" dirty="0"/>
          </a:p>
        </p:txBody>
      </p:sp>
      <p:sp>
        <p:nvSpPr>
          <p:cNvPr id="3" name="Content Placeholder 2">
            <a:extLst>
              <a:ext uri="{FF2B5EF4-FFF2-40B4-BE49-F238E27FC236}">
                <a16:creationId xmlns:a16="http://schemas.microsoft.com/office/drawing/2014/main" id="{E354B4D7-903A-1312-D24F-6BE0FA5A9422}"/>
              </a:ext>
            </a:extLst>
          </p:cNvPr>
          <p:cNvSpPr>
            <a:spLocks noGrp="1"/>
          </p:cNvSpPr>
          <p:nvPr>
            <p:ph idx="1"/>
          </p:nvPr>
        </p:nvSpPr>
        <p:spPr/>
        <p:txBody>
          <a:bodyPr/>
          <a:lstStyle/>
          <a:p>
            <a:pPr algn="just">
              <a:lnSpc>
                <a:spcPct val="150000"/>
              </a:lnSpc>
            </a:pPr>
            <a:r>
              <a:rPr lang="en-GB" b="0" i="0" dirty="0">
                <a:solidFill>
                  <a:srgbClr val="333333"/>
                </a:solidFill>
                <a:effectLst/>
                <a:latin typeface="Georgia" panose="02040502050405020303" pitchFamily="18" charset="0"/>
              </a:rPr>
              <a:t>The two primary hierarchies in employee interactions are denoted by these phrases. Either one or all of these organisations will be involved in all employee relations matters and tactics.</a:t>
            </a:r>
          </a:p>
        </p:txBody>
      </p:sp>
      <p:pic>
        <p:nvPicPr>
          <p:cNvPr id="4" name="Graphic 21">
            <a:extLst>
              <a:ext uri="{FF2B5EF4-FFF2-40B4-BE49-F238E27FC236}">
                <a16:creationId xmlns:a16="http://schemas.microsoft.com/office/drawing/2014/main" id="{8741934C-3F74-7403-EAF1-FE620F05A2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4047626010"/>
      </p:ext>
    </p:extLst>
  </p:cSld>
  <p:clrMapOvr>
    <a:masterClrMapping/>
  </p:clrMapOvr>
  <mc:AlternateContent xmlns:mc="http://schemas.openxmlformats.org/markup-compatibility/2006" xmlns:p14="http://schemas.microsoft.com/office/powerpoint/2010/main">
    <mc:Choice Requires="p14">
      <p:transition spd="slow" p14:dur="2000" advTm="159482"/>
    </mc:Choice>
    <mc:Fallback xmlns="">
      <p:transition spd="slow" advTm="15948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73A8C-9467-7EBB-AA64-22BE7CD2BEFF}"/>
              </a:ext>
            </a:extLst>
          </p:cNvPr>
          <p:cNvSpPr>
            <a:spLocks noGrp="1"/>
          </p:cNvSpPr>
          <p:nvPr>
            <p:ph type="title"/>
          </p:nvPr>
        </p:nvSpPr>
        <p:spPr/>
        <p:txBody>
          <a:bodyPr/>
          <a:lstStyle/>
          <a:p>
            <a:r>
              <a:rPr lang="en-GB" b="1" i="0" dirty="0">
                <a:solidFill>
                  <a:srgbClr val="333333"/>
                </a:solidFill>
                <a:effectLst/>
                <a:latin typeface="Georgia" panose="02040502050405020303" pitchFamily="18" charset="0"/>
              </a:rPr>
              <a:t>Vertical Employee Relations</a:t>
            </a:r>
            <a:endParaRPr lang="en-GB" dirty="0"/>
          </a:p>
        </p:txBody>
      </p:sp>
      <p:sp>
        <p:nvSpPr>
          <p:cNvPr id="3" name="Content Placeholder 2">
            <a:extLst>
              <a:ext uri="{FF2B5EF4-FFF2-40B4-BE49-F238E27FC236}">
                <a16:creationId xmlns:a16="http://schemas.microsoft.com/office/drawing/2014/main" id="{04EDD223-C4A2-F60B-A921-5E0D79BF3C3A}"/>
              </a:ext>
            </a:extLst>
          </p:cNvPr>
          <p:cNvSpPr>
            <a:spLocks noGrp="1"/>
          </p:cNvSpPr>
          <p:nvPr>
            <p:ph idx="1"/>
          </p:nvPr>
        </p:nvSpPr>
        <p:spPr/>
        <p:txBody>
          <a:bodyPr/>
          <a:lstStyle/>
          <a:p>
            <a:pPr algn="just">
              <a:lnSpc>
                <a:spcPct val="150000"/>
              </a:lnSpc>
              <a:buFont typeface="Arial" panose="020B0604020202020204" pitchFamily="34" charset="0"/>
              <a:buChar char="•"/>
            </a:pPr>
            <a:r>
              <a:rPr lang="en-GB" b="1" i="0" dirty="0">
                <a:solidFill>
                  <a:srgbClr val="333333"/>
                </a:solidFill>
                <a:effectLst/>
                <a:latin typeface="Georgia" panose="02040502050405020303" pitchFamily="18" charset="0"/>
              </a:rPr>
              <a:t>Vertical Employee Relations:</a:t>
            </a:r>
            <a:r>
              <a:rPr lang="en-GB" b="0" i="0" dirty="0">
                <a:solidFill>
                  <a:srgbClr val="333333"/>
                </a:solidFill>
                <a:effectLst/>
                <a:latin typeface="Georgia" panose="02040502050405020303" pitchFamily="18" charset="0"/>
              </a:rPr>
              <a:t> The relationships that exist between an employee and their superiors—such as management, executives, and administration—are discussed here.</a:t>
            </a:r>
          </a:p>
          <a:p>
            <a:pPr marL="0" indent="0">
              <a:buNone/>
            </a:pPr>
            <a:endParaRPr lang="en-GB" dirty="0"/>
          </a:p>
        </p:txBody>
      </p:sp>
      <p:pic>
        <p:nvPicPr>
          <p:cNvPr id="4" name="Graphic 21">
            <a:extLst>
              <a:ext uri="{FF2B5EF4-FFF2-40B4-BE49-F238E27FC236}">
                <a16:creationId xmlns:a16="http://schemas.microsoft.com/office/drawing/2014/main" id="{BD77308D-233D-C608-A32B-E38099A2E8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74352542"/>
      </p:ext>
    </p:extLst>
  </p:cSld>
  <p:clrMapOvr>
    <a:masterClrMapping/>
  </p:clrMapOvr>
  <mc:AlternateContent xmlns:mc="http://schemas.openxmlformats.org/markup-compatibility/2006" xmlns:p14="http://schemas.microsoft.com/office/powerpoint/2010/main">
    <mc:Choice Requires="p14">
      <p:transition spd="slow" p14:dur="2000" advTm="3644"/>
    </mc:Choice>
    <mc:Fallback xmlns="">
      <p:transition spd="slow" advTm="364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73A8C-9467-7EBB-AA64-22BE7CD2BEFF}"/>
              </a:ext>
            </a:extLst>
          </p:cNvPr>
          <p:cNvSpPr>
            <a:spLocks noGrp="1"/>
          </p:cNvSpPr>
          <p:nvPr>
            <p:ph type="title"/>
          </p:nvPr>
        </p:nvSpPr>
        <p:spPr/>
        <p:txBody>
          <a:bodyPr/>
          <a:lstStyle/>
          <a:p>
            <a:r>
              <a:rPr lang="en-GB" b="1" dirty="0"/>
              <a:t>Horizontal Employee Relations</a:t>
            </a:r>
          </a:p>
        </p:txBody>
      </p:sp>
      <p:sp>
        <p:nvSpPr>
          <p:cNvPr id="3" name="Content Placeholder 2">
            <a:extLst>
              <a:ext uri="{FF2B5EF4-FFF2-40B4-BE49-F238E27FC236}">
                <a16:creationId xmlns:a16="http://schemas.microsoft.com/office/drawing/2014/main" id="{04EDD223-C4A2-F60B-A921-5E0D79BF3C3A}"/>
              </a:ext>
            </a:extLst>
          </p:cNvPr>
          <p:cNvSpPr>
            <a:spLocks noGrp="1"/>
          </p:cNvSpPr>
          <p:nvPr>
            <p:ph idx="1"/>
          </p:nvPr>
        </p:nvSpPr>
        <p:spPr/>
        <p:txBody>
          <a:bodyPr/>
          <a:lstStyle/>
          <a:p>
            <a:pPr algn="just">
              <a:lnSpc>
                <a:spcPct val="150000"/>
              </a:lnSpc>
              <a:buFont typeface="Arial" panose="020B0604020202020204" pitchFamily="34" charset="0"/>
              <a:buChar char="•"/>
            </a:pPr>
            <a:r>
              <a:rPr lang="en-GB" b="1" i="0" dirty="0">
                <a:solidFill>
                  <a:srgbClr val="333333"/>
                </a:solidFill>
                <a:effectLst/>
                <a:latin typeface="Georgia" panose="02040502050405020303" pitchFamily="18" charset="0"/>
              </a:rPr>
              <a:t>Horizontal Employee Relations:</a:t>
            </a:r>
            <a:r>
              <a:rPr lang="en-GB" b="0" i="0" dirty="0">
                <a:solidFill>
                  <a:srgbClr val="333333"/>
                </a:solidFill>
                <a:effectLst/>
                <a:latin typeface="Georgia" panose="02040502050405020303" pitchFamily="18" charset="0"/>
              </a:rPr>
              <a:t> This phrase refers to all interactions between coworkers at the same level, such as when they collaborate on a project or just have a conversation during breaks.</a:t>
            </a:r>
          </a:p>
          <a:p>
            <a:endParaRPr lang="en-GB" dirty="0"/>
          </a:p>
        </p:txBody>
      </p:sp>
      <p:pic>
        <p:nvPicPr>
          <p:cNvPr id="4" name="Graphic 21">
            <a:extLst>
              <a:ext uri="{FF2B5EF4-FFF2-40B4-BE49-F238E27FC236}">
                <a16:creationId xmlns:a16="http://schemas.microsoft.com/office/drawing/2014/main" id="{051D82D2-AF28-750F-248D-732ADF22FE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2283032392"/>
      </p:ext>
    </p:extLst>
  </p:cSld>
  <p:clrMapOvr>
    <a:masterClrMapping/>
  </p:clrMapOvr>
  <mc:AlternateContent xmlns:mc="http://schemas.openxmlformats.org/markup-compatibility/2006" xmlns:p14="http://schemas.microsoft.com/office/powerpoint/2010/main">
    <mc:Choice Requires="p14">
      <p:transition spd="slow" p14:dur="2000" advTm="120832"/>
    </mc:Choice>
    <mc:Fallback xmlns="">
      <p:transition spd="slow" advTm="12083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A39C7-0242-1B69-049F-371E46D7E12F}"/>
              </a:ext>
            </a:extLst>
          </p:cNvPr>
          <p:cNvSpPr>
            <a:spLocks noGrp="1"/>
          </p:cNvSpPr>
          <p:nvPr>
            <p:ph type="title"/>
          </p:nvPr>
        </p:nvSpPr>
        <p:spPr>
          <a:xfrm>
            <a:off x="838200" y="681037"/>
            <a:ext cx="10515600" cy="1325563"/>
          </a:xfrm>
        </p:spPr>
        <p:txBody>
          <a:bodyPr/>
          <a:lstStyle/>
          <a:p>
            <a:r>
              <a:rPr lang="en-GB" b="1" dirty="0">
                <a:solidFill>
                  <a:srgbClr val="08161C"/>
                </a:solidFill>
                <a:effectLst/>
                <a:highlight>
                  <a:srgbClr val="F6F6F6"/>
                </a:highlight>
                <a:latin typeface="Spartan"/>
              </a:rPr>
              <a:t>Employee Relations </a:t>
            </a:r>
            <a:r>
              <a:rPr lang="en-GB" b="1" dirty="0">
                <a:solidFill>
                  <a:srgbClr val="08161C"/>
                </a:solidFill>
                <a:highlight>
                  <a:srgbClr val="F6F6F6"/>
                </a:highlight>
                <a:latin typeface="Spartan"/>
              </a:rPr>
              <a:t>Sources of Conflicts</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a16="http://schemas.microsoft.com/office/drawing/2014/main" id="{C6511C67-9F0A-D7A3-8F89-9C1AEB678B24}"/>
              </a:ext>
            </a:extLst>
          </p:cNvPr>
          <p:cNvSpPr>
            <a:spLocks noGrp="1"/>
          </p:cNvSpPr>
          <p:nvPr>
            <p:ph idx="1"/>
          </p:nvPr>
        </p:nvSpPr>
        <p:spPr/>
        <p:txBody>
          <a:bodyPr/>
          <a:lstStyle/>
          <a:p>
            <a:pPr algn="just">
              <a:lnSpc>
                <a:spcPct val="150000"/>
              </a:lnSpc>
            </a:pPr>
            <a:r>
              <a:rPr lang="en-GB" b="0" i="0" dirty="0">
                <a:solidFill>
                  <a:srgbClr val="08161C"/>
                </a:solidFill>
                <a:effectLst/>
                <a:latin typeface="Spartan"/>
              </a:rPr>
              <a:t>When workers believe their rights or expectations are not being respected or met by the firm, problems with employee relations may occur. Typical problems with employee relations include:</a:t>
            </a:r>
          </a:p>
        </p:txBody>
      </p:sp>
      <p:pic>
        <p:nvPicPr>
          <p:cNvPr id="4" name="Graphic 21">
            <a:extLst>
              <a:ext uri="{FF2B5EF4-FFF2-40B4-BE49-F238E27FC236}">
                <a16:creationId xmlns:a16="http://schemas.microsoft.com/office/drawing/2014/main" id="{6F4050F7-99BC-7E3E-13CE-23A512F35C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2464712006"/>
      </p:ext>
    </p:extLst>
  </p:cSld>
  <p:clrMapOvr>
    <a:masterClrMapping/>
  </p:clrMapOvr>
  <mc:AlternateContent xmlns:mc="http://schemas.openxmlformats.org/markup-compatibility/2006" xmlns:p14="http://schemas.microsoft.com/office/powerpoint/2010/main">
    <mc:Choice Requires="p14">
      <p:transition spd="slow" p14:dur="2000" advTm="208565"/>
    </mc:Choice>
    <mc:Fallback xmlns="">
      <p:transition spd="slow" advTm="20856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0EC58EF-ABC4-448B-7746-17B7022036EB}"/>
              </a:ext>
            </a:extLst>
          </p:cNvPr>
          <p:cNvSpPr>
            <a:spLocks noGrp="1"/>
          </p:cNvSpPr>
          <p:nvPr>
            <p:ph type="title"/>
          </p:nvPr>
        </p:nvSpPr>
        <p:spPr>
          <a:xfrm>
            <a:off x="838200" y="2766218"/>
            <a:ext cx="10515600" cy="1325563"/>
          </a:xfrm>
        </p:spPr>
        <p:txBody>
          <a:bodyPr/>
          <a:lstStyle/>
          <a:p>
            <a:r>
              <a:rPr lang="en-GB" b="1" i="0" dirty="0">
                <a:solidFill>
                  <a:srgbClr val="08161C"/>
                </a:solidFill>
                <a:effectLst/>
                <a:latin typeface="Spartan"/>
              </a:rPr>
              <a:t>Lack Of Job Security</a:t>
            </a:r>
            <a:endParaRPr lang="en-GB" dirty="0"/>
          </a:p>
        </p:txBody>
      </p:sp>
      <p:pic>
        <p:nvPicPr>
          <p:cNvPr id="3" name="Graphic 21">
            <a:extLst>
              <a:ext uri="{FF2B5EF4-FFF2-40B4-BE49-F238E27FC236}">
                <a16:creationId xmlns:a16="http://schemas.microsoft.com/office/drawing/2014/main" id="{1CCC04DC-868F-B37D-F61B-9921335126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505911094"/>
      </p:ext>
    </p:extLst>
  </p:cSld>
  <p:clrMapOvr>
    <a:masterClrMapping/>
  </p:clrMapOvr>
  <mc:AlternateContent xmlns:mc="http://schemas.openxmlformats.org/markup-compatibility/2006" xmlns:p14="http://schemas.microsoft.com/office/powerpoint/2010/main">
    <mc:Choice Requires="p14">
      <p:transition spd="slow" p14:dur="2000" advTm="360384"/>
    </mc:Choice>
    <mc:Fallback xmlns="">
      <p:transition spd="slow" advTm="3603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B7480-B885-A7BC-88FF-FDF17D5838BA}"/>
              </a:ext>
            </a:extLst>
          </p:cNvPr>
          <p:cNvSpPr>
            <a:spLocks noGrp="1"/>
          </p:cNvSpPr>
          <p:nvPr>
            <p:ph type="title"/>
          </p:nvPr>
        </p:nvSpPr>
        <p:spPr/>
        <p:txBody>
          <a:bodyPr/>
          <a:lstStyle/>
          <a:p>
            <a:r>
              <a:rPr lang="en-GB" b="1" i="0" dirty="0">
                <a:solidFill>
                  <a:srgbClr val="08161C"/>
                </a:solidFill>
                <a:effectLst/>
                <a:highlight>
                  <a:srgbClr val="F6F6F6"/>
                </a:highlight>
                <a:latin typeface="Spartan"/>
              </a:rPr>
              <a:t>Lack Of Job Security</a:t>
            </a:r>
            <a:endParaRPr lang="en-GB" dirty="0"/>
          </a:p>
        </p:txBody>
      </p:sp>
      <p:sp>
        <p:nvSpPr>
          <p:cNvPr id="3" name="Content Placeholder 2">
            <a:extLst>
              <a:ext uri="{FF2B5EF4-FFF2-40B4-BE49-F238E27FC236}">
                <a16:creationId xmlns:a16="http://schemas.microsoft.com/office/drawing/2014/main" id="{0B66E924-A233-C386-DB2D-7EE7E7D8878B}"/>
              </a:ext>
            </a:extLst>
          </p:cNvPr>
          <p:cNvSpPr>
            <a:spLocks noGrp="1"/>
          </p:cNvSpPr>
          <p:nvPr>
            <p:ph idx="1"/>
          </p:nvPr>
        </p:nvSpPr>
        <p:spPr/>
        <p:txBody>
          <a:bodyPr/>
          <a:lstStyle/>
          <a:p>
            <a:pPr algn="just">
              <a:lnSpc>
                <a:spcPct val="150000"/>
              </a:lnSpc>
            </a:pPr>
            <a:r>
              <a:rPr lang="en-GB" b="0" i="0" dirty="0">
                <a:solidFill>
                  <a:srgbClr val="08161C"/>
                </a:solidFill>
                <a:effectLst/>
                <a:latin typeface="Spartan"/>
              </a:rPr>
              <a:t>A key component of worker job happiness is security. Workers want to know that their jobs are secure and that they won't be fired arbitrarily without good reason. </a:t>
            </a:r>
          </a:p>
          <a:p>
            <a:pPr algn="just">
              <a:lnSpc>
                <a:spcPct val="150000"/>
              </a:lnSpc>
            </a:pPr>
            <a:r>
              <a:rPr lang="en-GB" b="0" i="0" dirty="0">
                <a:solidFill>
                  <a:srgbClr val="08161C"/>
                </a:solidFill>
                <a:effectLst/>
                <a:latin typeface="Spartan"/>
              </a:rPr>
              <a:t>If workers perceive any lack of security, it might lower their morale and productivity as they wonder about their futures in the organisation.</a:t>
            </a:r>
            <a:endParaRPr lang="en-GB" dirty="0"/>
          </a:p>
        </p:txBody>
      </p:sp>
      <p:pic>
        <p:nvPicPr>
          <p:cNvPr id="5" name="Graphic 21">
            <a:extLst>
              <a:ext uri="{FF2B5EF4-FFF2-40B4-BE49-F238E27FC236}">
                <a16:creationId xmlns:a16="http://schemas.microsoft.com/office/drawing/2014/main" id="{7DD33436-651C-3F0F-CA7D-F770ACB3CE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938702042"/>
      </p:ext>
    </p:extLst>
  </p:cSld>
  <p:clrMapOvr>
    <a:masterClrMapping/>
  </p:clrMapOvr>
  <mc:AlternateContent xmlns:mc="http://schemas.openxmlformats.org/markup-compatibility/2006" xmlns:p14="http://schemas.microsoft.com/office/powerpoint/2010/main">
    <mc:Choice Requires="p14">
      <p:transition spd="slow" p14:dur="2000" advTm="143083"/>
    </mc:Choice>
    <mc:Fallback xmlns="">
      <p:transition spd="slow" advTm="1430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E6ABD-393E-F194-D264-854E4918AB59}"/>
              </a:ext>
            </a:extLst>
          </p:cNvPr>
          <p:cNvSpPr>
            <a:spLocks noGrp="1"/>
          </p:cNvSpPr>
          <p:nvPr>
            <p:ph type="title"/>
          </p:nvPr>
        </p:nvSpPr>
        <p:spPr/>
        <p:txBody>
          <a:bodyPr/>
          <a:lstStyle/>
          <a:p>
            <a:r>
              <a:rPr lang="en-GB" b="1" i="0" dirty="0">
                <a:solidFill>
                  <a:srgbClr val="08161C"/>
                </a:solidFill>
                <a:effectLst/>
                <a:highlight>
                  <a:srgbClr val="F6F6F6"/>
                </a:highlight>
                <a:latin typeface="Spartan"/>
              </a:rPr>
              <a:t>Lack Of Job Security</a:t>
            </a:r>
            <a:endParaRPr lang="en-GB" dirty="0"/>
          </a:p>
        </p:txBody>
      </p:sp>
      <p:sp>
        <p:nvSpPr>
          <p:cNvPr id="3" name="Content Placeholder 2">
            <a:extLst>
              <a:ext uri="{FF2B5EF4-FFF2-40B4-BE49-F238E27FC236}">
                <a16:creationId xmlns:a16="http://schemas.microsoft.com/office/drawing/2014/main" id="{460FAFF3-F716-8B87-B1BD-470E4345D7BC}"/>
              </a:ext>
            </a:extLst>
          </p:cNvPr>
          <p:cNvSpPr>
            <a:spLocks noGrp="1"/>
          </p:cNvSpPr>
          <p:nvPr>
            <p:ph idx="1"/>
          </p:nvPr>
        </p:nvSpPr>
        <p:spPr/>
        <p:txBody>
          <a:bodyPr/>
          <a:lstStyle/>
          <a:p>
            <a:pPr algn="just">
              <a:lnSpc>
                <a:spcPct val="150000"/>
              </a:lnSpc>
            </a:pPr>
            <a:r>
              <a:rPr lang="en-GB" b="0" i="0" dirty="0">
                <a:solidFill>
                  <a:srgbClr val="08161C"/>
                </a:solidFill>
                <a:effectLst/>
                <a:latin typeface="Spartan"/>
              </a:rPr>
              <a:t>When a person feels unsecure in their work, it's because they don't know what opportunities there are for advancement, salary rises, and stable positions within the organisation. </a:t>
            </a:r>
          </a:p>
          <a:p>
            <a:pPr algn="just">
              <a:lnSpc>
                <a:spcPct val="150000"/>
              </a:lnSpc>
            </a:pPr>
            <a:r>
              <a:rPr lang="en-GB" b="0" i="0" dirty="0">
                <a:solidFill>
                  <a:srgbClr val="08161C"/>
                </a:solidFill>
                <a:effectLst/>
                <a:latin typeface="Spartan"/>
              </a:rPr>
              <a:t>Or in a situation when the business fires workers without good reason with ease. One of the main problems with lack of security is that nobody wants to work somewhere where their future is unknown.</a:t>
            </a:r>
            <a:endParaRPr lang="en-GB" dirty="0"/>
          </a:p>
        </p:txBody>
      </p:sp>
      <p:pic>
        <p:nvPicPr>
          <p:cNvPr id="6" name="Graphic 21">
            <a:extLst>
              <a:ext uri="{FF2B5EF4-FFF2-40B4-BE49-F238E27FC236}">
                <a16:creationId xmlns:a16="http://schemas.microsoft.com/office/drawing/2014/main" id="{739D9446-3F2A-5AF0-2EAE-AD0E15B644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185761634"/>
      </p:ext>
    </p:extLst>
  </p:cSld>
  <p:clrMapOvr>
    <a:masterClrMapping/>
  </p:clrMapOvr>
  <mc:AlternateContent xmlns:mc="http://schemas.openxmlformats.org/markup-compatibility/2006" xmlns:p14="http://schemas.microsoft.com/office/powerpoint/2010/main">
    <mc:Choice Requires="p14">
      <p:transition spd="slow" p14:dur="2000" advTm="156326"/>
    </mc:Choice>
    <mc:Fallback xmlns="">
      <p:transition spd="slow" advTm="15632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176CE-3905-6DB9-541B-A72040184366}"/>
              </a:ext>
            </a:extLst>
          </p:cNvPr>
          <p:cNvSpPr>
            <a:spLocks noGrp="1"/>
          </p:cNvSpPr>
          <p:nvPr>
            <p:ph type="title"/>
          </p:nvPr>
        </p:nvSpPr>
        <p:spPr>
          <a:xfrm>
            <a:off x="838200" y="2766218"/>
            <a:ext cx="10515600" cy="1325563"/>
          </a:xfrm>
        </p:spPr>
        <p:txBody>
          <a:bodyPr/>
          <a:lstStyle/>
          <a:p>
            <a:r>
              <a:rPr lang="en-GB" b="1" i="0" dirty="0">
                <a:solidFill>
                  <a:srgbClr val="08161C"/>
                </a:solidFill>
                <a:effectLst/>
                <a:latin typeface="Spartan"/>
              </a:rPr>
              <a:t>Inequality</a:t>
            </a:r>
            <a:endParaRPr lang="en-GB" dirty="0"/>
          </a:p>
        </p:txBody>
      </p:sp>
      <p:pic>
        <p:nvPicPr>
          <p:cNvPr id="14" name="Graphic 21">
            <a:extLst>
              <a:ext uri="{FF2B5EF4-FFF2-40B4-BE49-F238E27FC236}">
                <a16:creationId xmlns:a16="http://schemas.microsoft.com/office/drawing/2014/main" id="{C0DD24CA-7C68-8090-3403-4D498F044A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365039136"/>
      </p:ext>
    </p:extLst>
  </p:cSld>
  <p:clrMapOvr>
    <a:masterClrMapping/>
  </p:clrMapOvr>
  <mc:AlternateContent xmlns:mc="http://schemas.openxmlformats.org/markup-compatibility/2006" xmlns:p14="http://schemas.microsoft.com/office/powerpoint/2010/main">
    <mc:Choice Requires="p14">
      <p:transition spd="slow" p14:dur="2000" advTm="159699"/>
    </mc:Choice>
    <mc:Fallback xmlns="">
      <p:transition spd="slow" advTm="15969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AD9A2-4345-4056-3AC7-7EBA68EC73FE}"/>
              </a:ext>
            </a:extLst>
          </p:cNvPr>
          <p:cNvSpPr>
            <a:spLocks noGrp="1"/>
          </p:cNvSpPr>
          <p:nvPr>
            <p:ph type="title"/>
          </p:nvPr>
        </p:nvSpPr>
        <p:spPr/>
        <p:txBody>
          <a:bodyPr/>
          <a:lstStyle/>
          <a:p>
            <a:r>
              <a:rPr lang="en-GB" b="1" i="0" dirty="0">
                <a:solidFill>
                  <a:srgbClr val="08161C"/>
                </a:solidFill>
                <a:effectLst/>
                <a:highlight>
                  <a:srgbClr val="F6F6F6"/>
                </a:highlight>
                <a:latin typeface="Spartan"/>
              </a:rPr>
              <a:t>Inequality</a:t>
            </a:r>
            <a:endParaRPr lang="en-GB" dirty="0"/>
          </a:p>
        </p:txBody>
      </p:sp>
      <p:sp>
        <p:nvSpPr>
          <p:cNvPr id="3" name="Content Placeholder 2">
            <a:extLst>
              <a:ext uri="{FF2B5EF4-FFF2-40B4-BE49-F238E27FC236}">
                <a16:creationId xmlns:a16="http://schemas.microsoft.com/office/drawing/2014/main" id="{7941B2C5-9167-C05D-AA20-2D0C88AD18A3}"/>
              </a:ext>
            </a:extLst>
          </p:cNvPr>
          <p:cNvSpPr>
            <a:spLocks noGrp="1"/>
          </p:cNvSpPr>
          <p:nvPr>
            <p:ph idx="1"/>
          </p:nvPr>
        </p:nvSpPr>
        <p:spPr/>
        <p:txBody>
          <a:bodyPr/>
          <a:lstStyle/>
          <a:p>
            <a:pPr algn="just">
              <a:lnSpc>
                <a:spcPct val="150000"/>
              </a:lnSpc>
            </a:pPr>
            <a:r>
              <a:rPr lang="en-GB" b="0" i="0" dirty="0">
                <a:solidFill>
                  <a:srgbClr val="08161C"/>
                </a:solidFill>
                <a:effectLst/>
                <a:latin typeface="Spartan"/>
              </a:rPr>
              <a:t> Employee perceptions of discrimination or unfair treatment will give birth to employee relations problems. This might be discrimination based on gender, ethnicity, age, religion, or any other category when it comes to remuneration for the same work.</a:t>
            </a:r>
          </a:p>
          <a:p>
            <a:pPr marL="0" indent="0" algn="just">
              <a:lnSpc>
                <a:spcPct val="150000"/>
              </a:lnSpc>
              <a:buNone/>
            </a:pPr>
            <a:endParaRPr lang="en-GB" dirty="0"/>
          </a:p>
        </p:txBody>
      </p:sp>
      <p:pic>
        <p:nvPicPr>
          <p:cNvPr id="13" name="Graphic 21">
            <a:extLst>
              <a:ext uri="{FF2B5EF4-FFF2-40B4-BE49-F238E27FC236}">
                <a16:creationId xmlns:a16="http://schemas.microsoft.com/office/drawing/2014/main" id="{F74FFAAE-1B32-97E4-F484-B840DE282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9935286"/>
      </p:ext>
    </p:extLst>
  </p:cSld>
  <p:clrMapOvr>
    <a:masterClrMapping/>
  </p:clrMapOvr>
  <mc:AlternateContent xmlns:mc="http://schemas.openxmlformats.org/markup-compatibility/2006" xmlns:p14="http://schemas.microsoft.com/office/powerpoint/2010/main">
    <mc:Choice Requires="p14">
      <p:transition spd="slow" p14:dur="2000" advTm="310103"/>
    </mc:Choice>
    <mc:Fallback xmlns="">
      <p:transition spd="slow" advTm="31010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AD9A2-4345-4056-3AC7-7EBA68EC73FE}"/>
              </a:ext>
            </a:extLst>
          </p:cNvPr>
          <p:cNvSpPr>
            <a:spLocks noGrp="1"/>
          </p:cNvSpPr>
          <p:nvPr>
            <p:ph type="title"/>
          </p:nvPr>
        </p:nvSpPr>
        <p:spPr/>
        <p:txBody>
          <a:bodyPr/>
          <a:lstStyle/>
          <a:p>
            <a:r>
              <a:rPr lang="en-GB" b="1" i="0" dirty="0">
                <a:solidFill>
                  <a:srgbClr val="08161C"/>
                </a:solidFill>
                <a:effectLst/>
                <a:highlight>
                  <a:srgbClr val="F6F6F6"/>
                </a:highlight>
                <a:latin typeface="Spartan"/>
              </a:rPr>
              <a:t>Inequality</a:t>
            </a:r>
            <a:endParaRPr lang="en-GB" dirty="0"/>
          </a:p>
        </p:txBody>
      </p:sp>
      <p:sp>
        <p:nvSpPr>
          <p:cNvPr id="3" name="Content Placeholder 2">
            <a:extLst>
              <a:ext uri="{FF2B5EF4-FFF2-40B4-BE49-F238E27FC236}">
                <a16:creationId xmlns:a16="http://schemas.microsoft.com/office/drawing/2014/main" id="{7941B2C5-9167-C05D-AA20-2D0C88AD18A3}"/>
              </a:ext>
            </a:extLst>
          </p:cNvPr>
          <p:cNvSpPr>
            <a:spLocks noGrp="1"/>
          </p:cNvSpPr>
          <p:nvPr>
            <p:ph idx="1"/>
          </p:nvPr>
        </p:nvSpPr>
        <p:spPr/>
        <p:txBody>
          <a:bodyPr/>
          <a:lstStyle/>
          <a:p>
            <a:pPr algn="just">
              <a:lnSpc>
                <a:spcPct val="150000"/>
              </a:lnSpc>
            </a:pPr>
            <a:r>
              <a:rPr lang="en-GB" b="0" i="0" dirty="0">
                <a:solidFill>
                  <a:srgbClr val="08161C"/>
                </a:solidFill>
                <a:effectLst/>
                <a:latin typeface="Spartan"/>
              </a:rPr>
              <a:t>It also encompasses bias of any kind, which can cause animosity and low motivation. Employee unhappiness can result in low morale and productivity due to unequal opportunities (Favouritism).</a:t>
            </a:r>
            <a:endParaRPr lang="en-GB" dirty="0"/>
          </a:p>
        </p:txBody>
      </p:sp>
      <p:pic>
        <p:nvPicPr>
          <p:cNvPr id="12" name="Graphic 21">
            <a:extLst>
              <a:ext uri="{FF2B5EF4-FFF2-40B4-BE49-F238E27FC236}">
                <a16:creationId xmlns:a16="http://schemas.microsoft.com/office/drawing/2014/main" id="{026A3F1A-FDCC-876A-F34E-41DAC16E21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2733417211"/>
      </p:ext>
    </p:extLst>
  </p:cSld>
  <p:clrMapOvr>
    <a:masterClrMapping/>
  </p:clrMapOvr>
  <mc:AlternateContent xmlns:mc="http://schemas.openxmlformats.org/markup-compatibility/2006" xmlns:p14="http://schemas.microsoft.com/office/powerpoint/2010/main">
    <mc:Choice Requires="p14">
      <p:transition spd="slow" p14:dur="2000" advTm="155525"/>
    </mc:Choice>
    <mc:Fallback xmlns="">
      <p:transition spd="slow" advTm="15552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1449-DFA5-BA44-93A7-7E1EA589B52A}"/>
              </a:ext>
            </a:extLst>
          </p:cNvPr>
          <p:cNvSpPr>
            <a:spLocks noGrp="1"/>
          </p:cNvSpPr>
          <p:nvPr>
            <p:ph type="title"/>
          </p:nvPr>
        </p:nvSpPr>
        <p:spPr>
          <a:xfrm>
            <a:off x="838200" y="3211066"/>
            <a:ext cx="10515600" cy="1325563"/>
          </a:xfrm>
        </p:spPr>
        <p:txBody>
          <a:bodyPr/>
          <a:lstStyle/>
          <a:p>
            <a:r>
              <a:rPr lang="en-GB" b="1" i="0" dirty="0">
                <a:solidFill>
                  <a:srgbClr val="08161C"/>
                </a:solidFill>
                <a:effectLst/>
                <a:latin typeface="Spartan"/>
              </a:rPr>
              <a:t>Poor Communication</a:t>
            </a:r>
            <a:endParaRPr lang="en-GB" dirty="0"/>
          </a:p>
        </p:txBody>
      </p:sp>
      <p:pic>
        <p:nvPicPr>
          <p:cNvPr id="11" name="Graphic 21">
            <a:extLst>
              <a:ext uri="{FF2B5EF4-FFF2-40B4-BE49-F238E27FC236}">
                <a16:creationId xmlns:a16="http://schemas.microsoft.com/office/drawing/2014/main" id="{1F00413D-CD77-4936-5CC4-7A0AB74E5B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874790356"/>
      </p:ext>
    </p:extLst>
  </p:cSld>
  <p:clrMapOvr>
    <a:masterClrMapping/>
  </p:clrMapOvr>
  <mc:AlternateContent xmlns:mc="http://schemas.openxmlformats.org/markup-compatibility/2006" xmlns:p14="http://schemas.microsoft.com/office/powerpoint/2010/main">
    <mc:Choice Requires="p14">
      <p:transition spd="slow" p14:dur="2000" advTm="272051"/>
    </mc:Choice>
    <mc:Fallback xmlns="">
      <p:transition spd="slow" advTm="27205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6E268-6F4C-F866-7B55-BF04C74DA641}"/>
              </a:ext>
            </a:extLst>
          </p:cNvPr>
          <p:cNvSpPr>
            <a:spLocks noGrp="1"/>
          </p:cNvSpPr>
          <p:nvPr>
            <p:ph type="title"/>
          </p:nvPr>
        </p:nvSpPr>
        <p:spPr/>
        <p:txBody>
          <a:bodyPr/>
          <a:lstStyle/>
          <a:p>
            <a:r>
              <a:rPr lang="en-GB" b="1" i="0" dirty="0">
                <a:solidFill>
                  <a:srgbClr val="08161C"/>
                </a:solidFill>
                <a:effectLst/>
                <a:highlight>
                  <a:srgbClr val="F6F6F6"/>
                </a:highlight>
                <a:latin typeface="Spartan"/>
              </a:rPr>
              <a:t>Poor Communication</a:t>
            </a:r>
            <a:endParaRPr lang="en-GB" dirty="0"/>
          </a:p>
        </p:txBody>
      </p:sp>
      <p:sp>
        <p:nvSpPr>
          <p:cNvPr id="3" name="Content Placeholder 2">
            <a:extLst>
              <a:ext uri="{FF2B5EF4-FFF2-40B4-BE49-F238E27FC236}">
                <a16:creationId xmlns:a16="http://schemas.microsoft.com/office/drawing/2014/main" id="{D7791269-83CF-2D4C-80FF-A4C6A1C372FA}"/>
              </a:ext>
            </a:extLst>
          </p:cNvPr>
          <p:cNvSpPr>
            <a:spLocks noGrp="1"/>
          </p:cNvSpPr>
          <p:nvPr>
            <p:ph idx="1"/>
          </p:nvPr>
        </p:nvSpPr>
        <p:spPr/>
        <p:txBody>
          <a:bodyPr/>
          <a:lstStyle/>
          <a:p>
            <a:pPr algn="just">
              <a:lnSpc>
                <a:spcPct val="150000"/>
              </a:lnSpc>
            </a:pPr>
            <a:r>
              <a:rPr lang="en-GB" b="0" i="0" dirty="0">
                <a:solidFill>
                  <a:srgbClr val="08161C"/>
                </a:solidFill>
                <a:effectLst/>
                <a:latin typeface="Spartan"/>
              </a:rPr>
              <a:t>Tension, miscommunication, and discord can result from inadequate communication between bosses and employees. Workers could not understand what is expected of them by the firm or believe that management is not paying attention to what they have to say. </a:t>
            </a:r>
          </a:p>
          <a:p>
            <a:pPr algn="just">
              <a:lnSpc>
                <a:spcPct val="150000"/>
              </a:lnSpc>
            </a:pPr>
            <a:r>
              <a:rPr lang="en-GB" b="0" i="0" dirty="0">
                <a:solidFill>
                  <a:srgbClr val="08161C"/>
                </a:solidFill>
                <a:effectLst/>
                <a:latin typeface="Spartan"/>
              </a:rPr>
              <a:t>These kinds of circumstances eventually cause morale to decline and may result in discontent among employees.</a:t>
            </a:r>
            <a:endParaRPr lang="en-GB" dirty="0"/>
          </a:p>
        </p:txBody>
      </p:sp>
      <p:pic>
        <p:nvPicPr>
          <p:cNvPr id="12" name="Graphic 21">
            <a:extLst>
              <a:ext uri="{FF2B5EF4-FFF2-40B4-BE49-F238E27FC236}">
                <a16:creationId xmlns:a16="http://schemas.microsoft.com/office/drawing/2014/main" id="{304A856B-3382-4108-3595-68C615567B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2845200170"/>
      </p:ext>
    </p:extLst>
  </p:cSld>
  <p:clrMapOvr>
    <a:masterClrMapping/>
  </p:clrMapOvr>
  <mc:AlternateContent xmlns:mc="http://schemas.openxmlformats.org/markup-compatibility/2006" xmlns:p14="http://schemas.microsoft.com/office/powerpoint/2010/main">
    <mc:Choice Requires="p14">
      <p:transition spd="slow" p14:dur="2000" advTm="206250"/>
    </mc:Choice>
    <mc:Fallback xmlns="">
      <p:transition spd="slow" advTm="20625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6A728-3568-B6F0-6E9F-CB420ACA8C0B}"/>
              </a:ext>
            </a:extLst>
          </p:cNvPr>
          <p:cNvSpPr>
            <a:spLocks noGrp="1"/>
          </p:cNvSpPr>
          <p:nvPr>
            <p:ph type="title"/>
          </p:nvPr>
        </p:nvSpPr>
        <p:spPr>
          <a:xfrm>
            <a:off x="838200" y="2598283"/>
            <a:ext cx="10515600" cy="1325563"/>
          </a:xfrm>
        </p:spPr>
        <p:txBody>
          <a:bodyPr/>
          <a:lstStyle/>
          <a:p>
            <a:r>
              <a:rPr lang="en-GB" b="1" i="0" dirty="0">
                <a:solidFill>
                  <a:srgbClr val="08161C"/>
                </a:solidFill>
                <a:effectLst/>
                <a:latin typeface="Spartan"/>
              </a:rPr>
              <a:t>Low Pay</a:t>
            </a:r>
            <a:endParaRPr lang="en-GB" dirty="0"/>
          </a:p>
        </p:txBody>
      </p:sp>
      <p:pic>
        <p:nvPicPr>
          <p:cNvPr id="9" name="Graphic 21">
            <a:extLst>
              <a:ext uri="{FF2B5EF4-FFF2-40B4-BE49-F238E27FC236}">
                <a16:creationId xmlns:a16="http://schemas.microsoft.com/office/drawing/2014/main" id="{B8C2AE0B-66D9-D713-0A65-D8992E493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660558341"/>
      </p:ext>
    </p:extLst>
  </p:cSld>
  <p:clrMapOvr>
    <a:masterClrMapping/>
  </p:clrMapOvr>
  <mc:AlternateContent xmlns:mc="http://schemas.openxmlformats.org/markup-compatibility/2006" xmlns:p14="http://schemas.microsoft.com/office/powerpoint/2010/main">
    <mc:Choice Requires="p14">
      <p:transition spd="slow" p14:dur="2000" advTm="164543"/>
    </mc:Choice>
    <mc:Fallback xmlns="">
      <p:transition spd="slow" advTm="1645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860BE-E2A5-6EA6-F9FB-79F8B19BB7D8}"/>
              </a:ext>
            </a:extLst>
          </p:cNvPr>
          <p:cNvSpPr>
            <a:spLocks noGrp="1"/>
          </p:cNvSpPr>
          <p:nvPr>
            <p:ph type="title"/>
          </p:nvPr>
        </p:nvSpPr>
        <p:spPr/>
        <p:txBody>
          <a:bodyPr/>
          <a:lstStyle/>
          <a:p>
            <a:r>
              <a:rPr lang="en-GB" b="1" i="0" dirty="0">
                <a:solidFill>
                  <a:srgbClr val="08161C"/>
                </a:solidFill>
                <a:effectLst/>
                <a:highlight>
                  <a:srgbClr val="F6F6F6"/>
                </a:highlight>
                <a:latin typeface="Spartan"/>
              </a:rPr>
              <a:t>Low Pay</a:t>
            </a:r>
            <a:endParaRPr lang="en-GB" dirty="0"/>
          </a:p>
        </p:txBody>
      </p:sp>
      <p:sp>
        <p:nvSpPr>
          <p:cNvPr id="3" name="Content Placeholder 2">
            <a:extLst>
              <a:ext uri="{FF2B5EF4-FFF2-40B4-BE49-F238E27FC236}">
                <a16:creationId xmlns:a16="http://schemas.microsoft.com/office/drawing/2014/main" id="{2EA60A2E-30F5-A6F7-30D2-40EA73C3CDC2}"/>
              </a:ext>
            </a:extLst>
          </p:cNvPr>
          <p:cNvSpPr>
            <a:spLocks noGrp="1"/>
          </p:cNvSpPr>
          <p:nvPr>
            <p:ph idx="1"/>
          </p:nvPr>
        </p:nvSpPr>
        <p:spPr/>
        <p:txBody>
          <a:bodyPr>
            <a:normAutofit fontScale="92500"/>
          </a:bodyPr>
          <a:lstStyle/>
          <a:p>
            <a:pPr algn="just">
              <a:lnSpc>
                <a:spcPct val="150000"/>
              </a:lnSpc>
            </a:pPr>
            <a:r>
              <a:rPr lang="en-GB" b="0" i="0" dirty="0">
                <a:solidFill>
                  <a:srgbClr val="08161C"/>
                </a:solidFill>
                <a:effectLst/>
                <a:latin typeface="Spartan"/>
              </a:rPr>
              <a:t>A key component of creating a successful business is recognising and rewarding your staff for their contributions. One of the main problems with low compensation that affects employee relations is that it can cause staff discontent, lower productivity, and eventually employee turnover. </a:t>
            </a:r>
          </a:p>
          <a:p>
            <a:pPr algn="just">
              <a:lnSpc>
                <a:spcPct val="150000"/>
              </a:lnSpc>
            </a:pPr>
            <a:r>
              <a:rPr lang="en-GB" b="0" i="0" dirty="0">
                <a:solidFill>
                  <a:srgbClr val="08161C"/>
                </a:solidFill>
                <a:effectLst/>
                <a:latin typeface="Spartan"/>
              </a:rPr>
              <a:t>If workers believe their pay does not adequately compensate them for the quantity of effort they perform, they may feel underappreciated or undervalued by their employer.</a:t>
            </a:r>
          </a:p>
        </p:txBody>
      </p:sp>
      <p:pic>
        <p:nvPicPr>
          <p:cNvPr id="14" name="Graphic 21">
            <a:extLst>
              <a:ext uri="{FF2B5EF4-FFF2-40B4-BE49-F238E27FC236}">
                <a16:creationId xmlns:a16="http://schemas.microsoft.com/office/drawing/2014/main" id="{A649BFAD-2C44-813B-C681-D9C17F495F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764379465"/>
      </p:ext>
    </p:extLst>
  </p:cSld>
  <p:clrMapOvr>
    <a:masterClrMapping/>
  </p:clrMapOvr>
  <mc:AlternateContent xmlns:mc="http://schemas.openxmlformats.org/markup-compatibility/2006" xmlns:p14="http://schemas.microsoft.com/office/powerpoint/2010/main">
    <mc:Choice Requires="p14">
      <p:transition spd="slow" p14:dur="2000" advTm="305999"/>
    </mc:Choice>
    <mc:Fallback xmlns="">
      <p:transition spd="slow" advTm="30599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D2B18-4D6D-4CA9-B585-D1795A142CEF}"/>
              </a:ext>
            </a:extLst>
          </p:cNvPr>
          <p:cNvSpPr>
            <a:spLocks noGrp="1"/>
          </p:cNvSpPr>
          <p:nvPr>
            <p:ph type="title"/>
          </p:nvPr>
        </p:nvSpPr>
        <p:spPr>
          <a:xfrm>
            <a:off x="838200" y="3338512"/>
            <a:ext cx="10515600" cy="1325563"/>
          </a:xfrm>
        </p:spPr>
        <p:txBody>
          <a:bodyPr/>
          <a:lstStyle/>
          <a:p>
            <a:r>
              <a:rPr lang="en-GB" b="1" i="0" dirty="0">
                <a:solidFill>
                  <a:srgbClr val="08161C"/>
                </a:solidFill>
                <a:effectLst/>
                <a:latin typeface="Spartan"/>
              </a:rPr>
              <a:t>Poor Leadership</a:t>
            </a:r>
            <a:endParaRPr lang="en-GB" dirty="0"/>
          </a:p>
        </p:txBody>
      </p:sp>
      <p:pic>
        <p:nvPicPr>
          <p:cNvPr id="12" name="Graphic 21">
            <a:extLst>
              <a:ext uri="{FF2B5EF4-FFF2-40B4-BE49-F238E27FC236}">
                <a16:creationId xmlns:a16="http://schemas.microsoft.com/office/drawing/2014/main" id="{EDF26160-9C00-858A-6B2D-BBDFBC0BB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2448600939"/>
      </p:ext>
    </p:extLst>
  </p:cSld>
  <p:clrMapOvr>
    <a:masterClrMapping/>
  </p:clrMapOvr>
  <mc:AlternateContent xmlns:mc="http://schemas.openxmlformats.org/markup-compatibility/2006" xmlns:p14="http://schemas.microsoft.com/office/powerpoint/2010/main">
    <mc:Choice Requires="p14">
      <p:transition spd="slow" p14:dur="2000" advTm="150917"/>
    </mc:Choice>
    <mc:Fallback xmlns="">
      <p:transition spd="slow" advTm="15091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7C558-CE22-E55B-0A14-BA6ED4F62925}"/>
              </a:ext>
            </a:extLst>
          </p:cNvPr>
          <p:cNvSpPr>
            <a:spLocks noGrp="1"/>
          </p:cNvSpPr>
          <p:nvPr>
            <p:ph type="title"/>
          </p:nvPr>
        </p:nvSpPr>
        <p:spPr/>
        <p:txBody>
          <a:bodyPr/>
          <a:lstStyle/>
          <a:p>
            <a:r>
              <a:rPr lang="en-GB" b="1" i="0" dirty="0">
                <a:solidFill>
                  <a:srgbClr val="08161C"/>
                </a:solidFill>
                <a:effectLst/>
                <a:highlight>
                  <a:srgbClr val="F6F6F6"/>
                </a:highlight>
                <a:latin typeface="Spartan"/>
              </a:rPr>
              <a:t>Poor Leadership</a:t>
            </a:r>
            <a:endParaRPr lang="en-GB" dirty="0"/>
          </a:p>
        </p:txBody>
      </p:sp>
      <p:sp>
        <p:nvSpPr>
          <p:cNvPr id="3" name="Content Placeholder 2">
            <a:extLst>
              <a:ext uri="{FF2B5EF4-FFF2-40B4-BE49-F238E27FC236}">
                <a16:creationId xmlns:a16="http://schemas.microsoft.com/office/drawing/2014/main" id="{B0DF120D-C34F-2D4C-3FD9-15E478241517}"/>
              </a:ext>
            </a:extLst>
          </p:cNvPr>
          <p:cNvSpPr>
            <a:spLocks noGrp="1"/>
          </p:cNvSpPr>
          <p:nvPr>
            <p:ph idx="1"/>
          </p:nvPr>
        </p:nvSpPr>
        <p:spPr/>
        <p:txBody>
          <a:bodyPr>
            <a:normAutofit/>
          </a:bodyPr>
          <a:lstStyle/>
          <a:p>
            <a:pPr algn="just">
              <a:lnSpc>
                <a:spcPct val="150000"/>
              </a:lnSpc>
            </a:pPr>
            <a:r>
              <a:rPr lang="en-GB" b="0" i="0" dirty="0">
                <a:solidFill>
                  <a:srgbClr val="08161C"/>
                </a:solidFill>
                <a:effectLst/>
                <a:latin typeface="Spartan"/>
              </a:rPr>
              <a:t>Poor leadership can lead to employee dissatisfaction, low morale, and decreased productivity. When employees feel that their manager or supervisor is not adequately supporting them, they may become frustrated and less engaged in their work. Poorly run meetings can also result in employee relations issues, as employees may feel unheard or disrespected by management.</a:t>
            </a:r>
            <a:endParaRPr lang="en-GB" dirty="0"/>
          </a:p>
        </p:txBody>
      </p:sp>
      <p:pic>
        <p:nvPicPr>
          <p:cNvPr id="16" name="Graphic 21">
            <a:extLst>
              <a:ext uri="{FF2B5EF4-FFF2-40B4-BE49-F238E27FC236}">
                <a16:creationId xmlns:a16="http://schemas.microsoft.com/office/drawing/2014/main" id="{9683F215-ECE6-2EA5-AB8B-7B0696615C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703253134"/>
      </p:ext>
    </p:extLst>
  </p:cSld>
  <p:clrMapOvr>
    <a:masterClrMapping/>
  </p:clrMapOvr>
  <mc:AlternateContent xmlns:mc="http://schemas.openxmlformats.org/markup-compatibility/2006" xmlns:p14="http://schemas.microsoft.com/office/powerpoint/2010/main">
    <mc:Choice Requires="p14">
      <p:transition spd="slow" p14:dur="2000" advTm="200283"/>
    </mc:Choice>
    <mc:Fallback xmlns="">
      <p:transition spd="slow" advTm="2002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B641D-668B-4C1D-37A9-86721CB4578A}"/>
              </a:ext>
            </a:extLst>
          </p:cNvPr>
          <p:cNvSpPr>
            <a:spLocks noGrp="1"/>
          </p:cNvSpPr>
          <p:nvPr>
            <p:ph type="title"/>
          </p:nvPr>
        </p:nvSpPr>
        <p:spPr>
          <a:xfrm>
            <a:off x="838200" y="3262438"/>
            <a:ext cx="10515600" cy="1325563"/>
          </a:xfrm>
        </p:spPr>
        <p:txBody>
          <a:bodyPr/>
          <a:lstStyle/>
          <a:p>
            <a:r>
              <a:rPr lang="en-GB" b="1" i="0" dirty="0">
                <a:solidFill>
                  <a:srgbClr val="08161C"/>
                </a:solidFill>
                <a:effectLst/>
                <a:latin typeface="Spartan"/>
              </a:rPr>
              <a:t>Bad Working Condition</a:t>
            </a:r>
            <a:endParaRPr lang="en-GB" dirty="0"/>
          </a:p>
        </p:txBody>
      </p:sp>
      <p:pic>
        <p:nvPicPr>
          <p:cNvPr id="12" name="Graphic 21">
            <a:extLst>
              <a:ext uri="{FF2B5EF4-FFF2-40B4-BE49-F238E27FC236}">
                <a16:creationId xmlns:a16="http://schemas.microsoft.com/office/drawing/2014/main" id="{7DDE78E7-9E07-5336-9EC0-DC78C0028E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901954551"/>
      </p:ext>
    </p:extLst>
  </p:cSld>
  <p:clrMapOvr>
    <a:masterClrMapping/>
  </p:clrMapOvr>
  <mc:AlternateContent xmlns:mc="http://schemas.openxmlformats.org/markup-compatibility/2006" xmlns:p14="http://schemas.microsoft.com/office/powerpoint/2010/main">
    <mc:Choice Requires="p14">
      <p:transition spd="slow" p14:dur="2000" advTm="119339"/>
    </mc:Choice>
    <mc:Fallback xmlns="">
      <p:transition spd="slow" advTm="11933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D2656-C129-4D4D-5AF6-161FA3316F80}"/>
              </a:ext>
            </a:extLst>
          </p:cNvPr>
          <p:cNvSpPr>
            <a:spLocks noGrp="1"/>
          </p:cNvSpPr>
          <p:nvPr>
            <p:ph type="title"/>
          </p:nvPr>
        </p:nvSpPr>
        <p:spPr/>
        <p:txBody>
          <a:bodyPr/>
          <a:lstStyle/>
          <a:p>
            <a:r>
              <a:rPr lang="en-GB" b="1" i="0" dirty="0">
                <a:solidFill>
                  <a:srgbClr val="08161C"/>
                </a:solidFill>
                <a:effectLst/>
                <a:highlight>
                  <a:srgbClr val="F6F6F6"/>
                </a:highlight>
                <a:latin typeface="Spartan"/>
              </a:rPr>
              <a:t>Bad Working Condition</a:t>
            </a:r>
            <a:endParaRPr lang="en-GB" dirty="0"/>
          </a:p>
        </p:txBody>
      </p:sp>
      <p:sp>
        <p:nvSpPr>
          <p:cNvPr id="3" name="Content Placeholder 2">
            <a:extLst>
              <a:ext uri="{FF2B5EF4-FFF2-40B4-BE49-F238E27FC236}">
                <a16:creationId xmlns:a16="http://schemas.microsoft.com/office/drawing/2014/main" id="{02AEEAA3-9196-8A30-7D90-01F2AA18DF1A}"/>
              </a:ext>
            </a:extLst>
          </p:cNvPr>
          <p:cNvSpPr>
            <a:spLocks noGrp="1"/>
          </p:cNvSpPr>
          <p:nvPr>
            <p:ph idx="1"/>
          </p:nvPr>
        </p:nvSpPr>
        <p:spPr/>
        <p:txBody>
          <a:bodyPr>
            <a:normAutofit lnSpcReduction="10000"/>
          </a:bodyPr>
          <a:lstStyle/>
          <a:p>
            <a:pPr algn="just">
              <a:lnSpc>
                <a:spcPct val="150000"/>
              </a:lnSpc>
            </a:pPr>
            <a:r>
              <a:rPr lang="en-GB" b="0" i="0" dirty="0">
                <a:solidFill>
                  <a:srgbClr val="08161C"/>
                </a:solidFill>
                <a:effectLst/>
                <a:latin typeface="Spartan"/>
              </a:rPr>
              <a:t>A working environment aids the employees’ productivity. A work environment with inadequate health and safety standards, unhealthy air quality, outdated technology, or overcrowding can lead to employee relations issues.</a:t>
            </a:r>
          </a:p>
          <a:p>
            <a:pPr algn="just">
              <a:lnSpc>
                <a:spcPct val="150000"/>
              </a:lnSpc>
            </a:pPr>
            <a:r>
              <a:rPr lang="en-GB" b="0" i="0" dirty="0">
                <a:solidFill>
                  <a:srgbClr val="08161C"/>
                </a:solidFill>
                <a:effectLst/>
                <a:latin typeface="Spartan"/>
              </a:rPr>
              <a:t> In such cases, employees may feel unsafe and uncomfortable in their work environment, eventually leading to employee dissatisfaction and decreased productivity.</a:t>
            </a:r>
            <a:endParaRPr lang="en-GB" dirty="0"/>
          </a:p>
        </p:txBody>
      </p:sp>
      <p:pic>
        <p:nvPicPr>
          <p:cNvPr id="16" name="Graphic 21">
            <a:extLst>
              <a:ext uri="{FF2B5EF4-FFF2-40B4-BE49-F238E27FC236}">
                <a16:creationId xmlns:a16="http://schemas.microsoft.com/office/drawing/2014/main" id="{F5185C91-3208-7207-889E-405D7F2AEB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977845272"/>
      </p:ext>
    </p:extLst>
  </p:cSld>
  <p:clrMapOvr>
    <a:masterClrMapping/>
  </p:clrMapOvr>
  <mc:AlternateContent xmlns:mc="http://schemas.openxmlformats.org/markup-compatibility/2006" xmlns:p14="http://schemas.microsoft.com/office/powerpoint/2010/main">
    <mc:Choice Requires="p14">
      <p:transition spd="slow" p14:dur="2000" advTm="170729"/>
    </mc:Choice>
    <mc:Fallback xmlns="">
      <p:transition spd="slow" advTm="17072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A2A14-95BB-8D15-C56E-3BD7654A223E}"/>
              </a:ext>
            </a:extLst>
          </p:cNvPr>
          <p:cNvSpPr>
            <a:spLocks noGrp="1"/>
          </p:cNvSpPr>
          <p:nvPr>
            <p:ph type="title"/>
          </p:nvPr>
        </p:nvSpPr>
        <p:spPr>
          <a:xfrm>
            <a:off x="838200" y="3338512"/>
            <a:ext cx="10515600" cy="1325563"/>
          </a:xfrm>
        </p:spPr>
        <p:txBody>
          <a:bodyPr/>
          <a:lstStyle/>
          <a:p>
            <a:r>
              <a:rPr lang="en-GB" b="1" i="0" dirty="0">
                <a:solidFill>
                  <a:srgbClr val="08161C"/>
                </a:solidFill>
                <a:effectLst/>
                <a:latin typeface="Spartan"/>
              </a:rPr>
              <a:t>Lack Of Professional Development Opportunities</a:t>
            </a:r>
            <a:endParaRPr lang="en-GB" dirty="0"/>
          </a:p>
        </p:txBody>
      </p:sp>
      <p:pic>
        <p:nvPicPr>
          <p:cNvPr id="11" name="Graphic 21">
            <a:extLst>
              <a:ext uri="{FF2B5EF4-FFF2-40B4-BE49-F238E27FC236}">
                <a16:creationId xmlns:a16="http://schemas.microsoft.com/office/drawing/2014/main" id="{781D1364-F1E6-2386-83B3-DE8F5913C9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387129995"/>
      </p:ext>
    </p:extLst>
  </p:cSld>
  <p:clrMapOvr>
    <a:masterClrMapping/>
  </p:clrMapOvr>
  <mc:AlternateContent xmlns:mc="http://schemas.openxmlformats.org/markup-compatibility/2006" xmlns:p14="http://schemas.microsoft.com/office/powerpoint/2010/main">
    <mc:Choice Requires="p14">
      <p:transition spd="slow" p14:dur="2000" advTm="125054"/>
    </mc:Choice>
    <mc:Fallback xmlns="">
      <p:transition spd="slow" advTm="12505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58614-7A38-A484-D8FD-27498965C645}"/>
              </a:ext>
            </a:extLst>
          </p:cNvPr>
          <p:cNvSpPr>
            <a:spLocks noGrp="1"/>
          </p:cNvSpPr>
          <p:nvPr>
            <p:ph type="title"/>
          </p:nvPr>
        </p:nvSpPr>
        <p:spPr>
          <a:xfrm>
            <a:off x="838200" y="584230"/>
            <a:ext cx="10515600" cy="1325563"/>
          </a:xfrm>
        </p:spPr>
        <p:txBody>
          <a:bodyPr/>
          <a:lstStyle/>
          <a:p>
            <a:r>
              <a:rPr lang="en-GB" b="1" i="0" dirty="0">
                <a:solidFill>
                  <a:srgbClr val="08161C"/>
                </a:solidFill>
                <a:effectLst/>
                <a:highlight>
                  <a:srgbClr val="F6F6F6"/>
                </a:highlight>
                <a:latin typeface="Spartan"/>
              </a:rPr>
              <a:t>Lack Of Professional Development Opportunities</a:t>
            </a:r>
            <a:endParaRPr lang="en-GB" dirty="0"/>
          </a:p>
        </p:txBody>
      </p:sp>
      <p:sp>
        <p:nvSpPr>
          <p:cNvPr id="3" name="Content Placeholder 2">
            <a:extLst>
              <a:ext uri="{FF2B5EF4-FFF2-40B4-BE49-F238E27FC236}">
                <a16:creationId xmlns:a16="http://schemas.microsoft.com/office/drawing/2014/main" id="{C4986866-32C5-90AD-8AD3-585C616141D0}"/>
              </a:ext>
            </a:extLst>
          </p:cNvPr>
          <p:cNvSpPr>
            <a:spLocks noGrp="1"/>
          </p:cNvSpPr>
          <p:nvPr>
            <p:ph idx="1"/>
          </p:nvPr>
        </p:nvSpPr>
        <p:spPr/>
        <p:txBody>
          <a:bodyPr/>
          <a:lstStyle/>
          <a:p>
            <a:pPr algn="just">
              <a:lnSpc>
                <a:spcPct val="150000"/>
              </a:lnSpc>
            </a:pPr>
            <a:r>
              <a:rPr lang="en-GB" b="0" i="0" dirty="0">
                <a:solidFill>
                  <a:srgbClr val="08161C"/>
                </a:solidFill>
                <a:effectLst/>
                <a:latin typeface="Spartan"/>
              </a:rPr>
              <a:t>Every employee wants to be challenged, grow, and develop their skills. </a:t>
            </a:r>
          </a:p>
          <a:p>
            <a:pPr algn="just">
              <a:lnSpc>
                <a:spcPct val="150000"/>
              </a:lnSpc>
            </a:pPr>
            <a:r>
              <a:rPr lang="en-GB" b="0" i="0" dirty="0">
                <a:solidFill>
                  <a:srgbClr val="08161C"/>
                </a:solidFill>
                <a:effectLst/>
                <a:latin typeface="Spartan"/>
              </a:rPr>
              <a:t>Employee relations issues can arise when employees don’t have the opportunity to do this or feel that they are not supported in taking on additional tasks or responsibilities.</a:t>
            </a:r>
            <a:endParaRPr lang="en-GB" dirty="0"/>
          </a:p>
        </p:txBody>
      </p:sp>
      <p:pic>
        <p:nvPicPr>
          <p:cNvPr id="12" name="Graphic 21">
            <a:extLst>
              <a:ext uri="{FF2B5EF4-FFF2-40B4-BE49-F238E27FC236}">
                <a16:creationId xmlns:a16="http://schemas.microsoft.com/office/drawing/2014/main" id="{BA7926EB-60AA-10C1-47E9-C8CB0297A6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420660555"/>
      </p:ext>
    </p:extLst>
  </p:cSld>
  <p:clrMapOvr>
    <a:masterClrMapping/>
  </p:clrMapOvr>
  <mc:AlternateContent xmlns:mc="http://schemas.openxmlformats.org/markup-compatibility/2006" xmlns:p14="http://schemas.microsoft.com/office/powerpoint/2010/main">
    <mc:Choice Requires="p14">
      <p:transition spd="slow" p14:dur="2000" advTm="179571"/>
    </mc:Choice>
    <mc:Fallback xmlns="">
      <p:transition spd="slow" advTm="17957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E8E2F-D6AA-222B-2458-AAABEBF8497E}"/>
              </a:ext>
            </a:extLst>
          </p:cNvPr>
          <p:cNvSpPr>
            <a:spLocks noGrp="1"/>
          </p:cNvSpPr>
          <p:nvPr>
            <p:ph type="title"/>
          </p:nvPr>
        </p:nvSpPr>
        <p:spPr>
          <a:xfrm>
            <a:off x="838200" y="3139147"/>
            <a:ext cx="10515600" cy="1325563"/>
          </a:xfrm>
        </p:spPr>
        <p:txBody>
          <a:bodyPr/>
          <a:lstStyle/>
          <a:p>
            <a:r>
              <a:rPr lang="en-GB" b="1" i="0" dirty="0">
                <a:solidFill>
                  <a:srgbClr val="08161C"/>
                </a:solidFill>
                <a:effectLst/>
                <a:latin typeface="Spartan"/>
              </a:rPr>
              <a:t>Lack Of Employee Recognition And Benefits</a:t>
            </a:r>
            <a:endParaRPr lang="en-GB" dirty="0"/>
          </a:p>
        </p:txBody>
      </p:sp>
      <p:pic>
        <p:nvPicPr>
          <p:cNvPr id="15" name="Graphic 21">
            <a:extLst>
              <a:ext uri="{FF2B5EF4-FFF2-40B4-BE49-F238E27FC236}">
                <a16:creationId xmlns:a16="http://schemas.microsoft.com/office/drawing/2014/main" id="{3A58FA86-7114-3223-8653-26D8BFEFF9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385882348"/>
      </p:ext>
    </p:extLst>
  </p:cSld>
  <p:clrMapOvr>
    <a:masterClrMapping/>
  </p:clrMapOvr>
  <mc:AlternateContent xmlns:mc="http://schemas.openxmlformats.org/markup-compatibility/2006" xmlns:p14="http://schemas.microsoft.com/office/powerpoint/2010/main">
    <mc:Choice Requires="p14">
      <p:transition spd="slow" p14:dur="2000" advTm="450109"/>
    </mc:Choice>
    <mc:Fallback xmlns="">
      <p:transition spd="slow" advTm="45010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94B61-54B0-485C-D60C-135D189CF0D2}"/>
              </a:ext>
            </a:extLst>
          </p:cNvPr>
          <p:cNvSpPr>
            <a:spLocks noGrp="1"/>
          </p:cNvSpPr>
          <p:nvPr>
            <p:ph type="title"/>
          </p:nvPr>
        </p:nvSpPr>
        <p:spPr/>
        <p:txBody>
          <a:bodyPr/>
          <a:lstStyle/>
          <a:p>
            <a:r>
              <a:rPr lang="en-GB" b="1" i="0" dirty="0">
                <a:solidFill>
                  <a:srgbClr val="08161C"/>
                </a:solidFill>
                <a:effectLst/>
                <a:highlight>
                  <a:srgbClr val="F6F6F6"/>
                </a:highlight>
                <a:latin typeface="Spartan"/>
              </a:rPr>
              <a:t>Lack Of Employee Recognition And Benefits</a:t>
            </a:r>
            <a:endParaRPr lang="en-GB" dirty="0"/>
          </a:p>
        </p:txBody>
      </p:sp>
      <p:sp>
        <p:nvSpPr>
          <p:cNvPr id="3" name="Content Placeholder 2">
            <a:extLst>
              <a:ext uri="{FF2B5EF4-FFF2-40B4-BE49-F238E27FC236}">
                <a16:creationId xmlns:a16="http://schemas.microsoft.com/office/drawing/2014/main" id="{3AE51A7D-A480-B99B-142D-D4C6660CF774}"/>
              </a:ext>
            </a:extLst>
          </p:cNvPr>
          <p:cNvSpPr>
            <a:spLocks noGrp="1"/>
          </p:cNvSpPr>
          <p:nvPr>
            <p:ph idx="1"/>
          </p:nvPr>
        </p:nvSpPr>
        <p:spPr/>
        <p:txBody>
          <a:bodyPr/>
          <a:lstStyle/>
          <a:p>
            <a:pPr algn="just">
              <a:lnSpc>
                <a:spcPct val="150000"/>
              </a:lnSpc>
            </a:pPr>
            <a:r>
              <a:rPr lang="en-GB" b="0" i="0" dirty="0">
                <a:solidFill>
                  <a:srgbClr val="08161C"/>
                </a:solidFill>
                <a:effectLst/>
                <a:latin typeface="Spartan"/>
              </a:rPr>
              <a:t>Recognizing employee contributions is important to employee satisfaction. Employee relations issues can arise when employees do not feel appreciated or rewarded for their work.</a:t>
            </a:r>
          </a:p>
          <a:p>
            <a:pPr algn="just">
              <a:lnSpc>
                <a:spcPct val="150000"/>
              </a:lnSpc>
            </a:pPr>
            <a:r>
              <a:rPr lang="en-GB" b="0" i="0" dirty="0">
                <a:solidFill>
                  <a:srgbClr val="08161C"/>
                </a:solidFill>
                <a:effectLst/>
                <a:latin typeface="Spartan"/>
              </a:rPr>
              <a:t> Similarly, employee relations issues may result due to a lack of company support when employees don’t have access to benefits such as health insurance or retirement plans.</a:t>
            </a:r>
            <a:endParaRPr lang="en-GB" dirty="0"/>
          </a:p>
        </p:txBody>
      </p:sp>
      <p:pic>
        <p:nvPicPr>
          <p:cNvPr id="12" name="Graphic 21">
            <a:extLst>
              <a:ext uri="{FF2B5EF4-FFF2-40B4-BE49-F238E27FC236}">
                <a16:creationId xmlns:a16="http://schemas.microsoft.com/office/drawing/2014/main" id="{B375D3E1-C8EA-20BC-FD40-06C9710E81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547097658"/>
      </p:ext>
    </p:extLst>
  </p:cSld>
  <p:clrMapOvr>
    <a:masterClrMapping/>
  </p:clrMapOvr>
  <mc:AlternateContent xmlns:mc="http://schemas.openxmlformats.org/markup-compatibility/2006" xmlns:p14="http://schemas.microsoft.com/office/powerpoint/2010/main">
    <mc:Choice Requires="p14">
      <p:transition spd="slow" p14:dur="2000" advTm="110278"/>
    </mc:Choice>
    <mc:Fallback xmlns="">
      <p:transition spd="slow" advTm="11027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8B24C-37A1-F4D7-8A6A-D3E03AE16D9D}"/>
              </a:ext>
            </a:extLst>
          </p:cNvPr>
          <p:cNvSpPr>
            <a:spLocks noGrp="1"/>
          </p:cNvSpPr>
          <p:nvPr>
            <p:ph type="title"/>
          </p:nvPr>
        </p:nvSpPr>
        <p:spPr>
          <a:xfrm>
            <a:off x="838200" y="2675731"/>
            <a:ext cx="10515600" cy="1325563"/>
          </a:xfrm>
        </p:spPr>
        <p:txBody>
          <a:bodyPr/>
          <a:lstStyle/>
          <a:p>
            <a:r>
              <a:rPr lang="en-GB" b="1" dirty="0">
                <a:solidFill>
                  <a:srgbClr val="08161C"/>
                </a:solidFill>
                <a:effectLst/>
                <a:highlight>
                  <a:srgbClr val="F6F6F6"/>
                </a:highlight>
                <a:latin typeface="Spartan"/>
              </a:rPr>
              <a:t>Employee Relations Strategy</a:t>
            </a:r>
            <a:br>
              <a:rPr lang="en-GB" b="1" dirty="0">
                <a:solidFill>
                  <a:srgbClr val="08161C"/>
                </a:solidFill>
                <a:effectLst/>
                <a:highlight>
                  <a:srgbClr val="F6F6F6"/>
                </a:highlight>
                <a:latin typeface="Spartan"/>
              </a:rPr>
            </a:br>
            <a:endParaRPr lang="en-GB" dirty="0"/>
          </a:p>
        </p:txBody>
      </p:sp>
      <p:pic>
        <p:nvPicPr>
          <p:cNvPr id="11" name="Graphic 21">
            <a:extLst>
              <a:ext uri="{FF2B5EF4-FFF2-40B4-BE49-F238E27FC236}">
                <a16:creationId xmlns:a16="http://schemas.microsoft.com/office/drawing/2014/main" id="{ED374F64-C818-B8EB-F4FA-333CB9F5E3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472683779"/>
      </p:ext>
    </p:extLst>
  </p:cSld>
  <p:clrMapOvr>
    <a:masterClrMapping/>
  </p:clrMapOvr>
  <mc:AlternateContent xmlns:mc="http://schemas.openxmlformats.org/markup-compatibility/2006" xmlns:p14="http://schemas.microsoft.com/office/powerpoint/2010/main">
    <mc:Choice Requires="p14">
      <p:transition spd="slow" p14:dur="2000" advTm="104124"/>
    </mc:Choice>
    <mc:Fallback xmlns="">
      <p:transition spd="slow" advTm="10412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E79B3-C77D-E32A-B679-80980A7062CF}"/>
              </a:ext>
            </a:extLst>
          </p:cNvPr>
          <p:cNvSpPr>
            <a:spLocks noGrp="1"/>
          </p:cNvSpPr>
          <p:nvPr>
            <p:ph type="title"/>
          </p:nvPr>
        </p:nvSpPr>
        <p:spPr>
          <a:xfrm>
            <a:off x="838200" y="3159695"/>
            <a:ext cx="10515600" cy="1325563"/>
          </a:xfrm>
        </p:spPr>
        <p:txBody>
          <a:bodyPr/>
          <a:lstStyle/>
          <a:p>
            <a:r>
              <a:rPr lang="en-GB" b="1" dirty="0">
                <a:solidFill>
                  <a:srgbClr val="08161C"/>
                </a:solidFill>
                <a:effectLst/>
                <a:latin typeface="Spartan"/>
              </a:rPr>
              <a:t>Foster A Positive Work Environment</a:t>
            </a:r>
            <a:br>
              <a:rPr lang="en-GB" b="1" dirty="0">
                <a:solidFill>
                  <a:srgbClr val="08161C"/>
                </a:solidFill>
                <a:effectLst/>
                <a:latin typeface="Spartan"/>
              </a:rPr>
            </a:br>
            <a:endParaRPr lang="en-GB" dirty="0"/>
          </a:p>
        </p:txBody>
      </p:sp>
      <p:pic>
        <p:nvPicPr>
          <p:cNvPr id="16" name="Graphic 21">
            <a:extLst>
              <a:ext uri="{FF2B5EF4-FFF2-40B4-BE49-F238E27FC236}">
                <a16:creationId xmlns:a16="http://schemas.microsoft.com/office/drawing/2014/main" id="{A41991DD-8C04-DA53-0632-3AFA5B8861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4060916377"/>
      </p:ext>
    </p:extLst>
  </p:cSld>
  <p:clrMapOvr>
    <a:masterClrMapping/>
  </p:clrMapOvr>
  <mc:AlternateContent xmlns:mc="http://schemas.openxmlformats.org/markup-compatibility/2006" xmlns:p14="http://schemas.microsoft.com/office/powerpoint/2010/main">
    <mc:Choice Requires="p14">
      <p:transition spd="slow" p14:dur="2000" advTm="43280"/>
    </mc:Choice>
    <mc:Fallback xmlns="">
      <p:transition spd="slow" advTm="4328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BE3CE-4CAC-4B19-CE21-335DE7A7C101}"/>
              </a:ext>
            </a:extLst>
          </p:cNvPr>
          <p:cNvSpPr>
            <a:spLocks noGrp="1"/>
          </p:cNvSpPr>
          <p:nvPr>
            <p:ph type="title"/>
          </p:nvPr>
        </p:nvSpPr>
        <p:spPr/>
        <p:txBody>
          <a:bodyPr/>
          <a:lstStyle/>
          <a:p>
            <a:r>
              <a:rPr lang="en-GB" b="1" dirty="0">
                <a:solidFill>
                  <a:srgbClr val="08161C"/>
                </a:solidFill>
                <a:effectLst/>
                <a:latin typeface="Spartan"/>
              </a:rPr>
              <a:t>Foster A Positive Work Environment</a:t>
            </a:r>
            <a:endParaRPr lang="en-GB" dirty="0"/>
          </a:p>
        </p:txBody>
      </p:sp>
      <p:sp>
        <p:nvSpPr>
          <p:cNvPr id="3" name="Content Placeholder 2">
            <a:extLst>
              <a:ext uri="{FF2B5EF4-FFF2-40B4-BE49-F238E27FC236}">
                <a16:creationId xmlns:a16="http://schemas.microsoft.com/office/drawing/2014/main" id="{6BB4B524-96BE-4C63-84A1-947EB2D04BB7}"/>
              </a:ext>
            </a:extLst>
          </p:cNvPr>
          <p:cNvSpPr>
            <a:spLocks noGrp="1"/>
          </p:cNvSpPr>
          <p:nvPr>
            <p:ph idx="1"/>
          </p:nvPr>
        </p:nvSpPr>
        <p:spPr/>
        <p:txBody>
          <a:bodyPr>
            <a:normAutofit fontScale="92500" lnSpcReduction="20000"/>
          </a:bodyPr>
          <a:lstStyle/>
          <a:p>
            <a:pPr marL="0" indent="0" algn="just">
              <a:lnSpc>
                <a:spcPct val="150000"/>
              </a:lnSpc>
              <a:buNone/>
            </a:pPr>
            <a:r>
              <a:rPr lang="en-GB" b="0" i="0" dirty="0">
                <a:solidFill>
                  <a:srgbClr val="08161C"/>
                </a:solidFill>
                <a:effectLst/>
                <a:latin typeface="Spartan"/>
              </a:rPr>
              <a:t>A positive work environment can go a long way in fostering employee relations. This could include</a:t>
            </a:r>
          </a:p>
          <a:p>
            <a:pPr algn="just">
              <a:lnSpc>
                <a:spcPct val="150000"/>
              </a:lnSpc>
            </a:pPr>
            <a:r>
              <a:rPr lang="en-GB" b="0" i="0" dirty="0">
                <a:solidFill>
                  <a:srgbClr val="08161C"/>
                </a:solidFill>
                <a:effectLst/>
                <a:latin typeface="Spartan"/>
              </a:rPr>
              <a:t> providing employees with comfortable workspaces,</a:t>
            </a:r>
          </a:p>
          <a:p>
            <a:pPr algn="just">
              <a:lnSpc>
                <a:spcPct val="150000"/>
              </a:lnSpc>
            </a:pPr>
            <a:r>
              <a:rPr lang="en-GB" b="0" i="0" dirty="0">
                <a:solidFill>
                  <a:srgbClr val="08161C"/>
                </a:solidFill>
                <a:effectLst/>
                <a:latin typeface="Spartan"/>
              </a:rPr>
              <a:t> incorporating employee feedback into decision-making processes,</a:t>
            </a:r>
          </a:p>
          <a:p>
            <a:pPr algn="just">
              <a:lnSpc>
                <a:spcPct val="150000"/>
              </a:lnSpc>
            </a:pPr>
            <a:r>
              <a:rPr lang="en-GB" b="0" i="0" dirty="0">
                <a:solidFill>
                  <a:srgbClr val="08161C"/>
                </a:solidFill>
                <a:effectLst/>
                <a:latin typeface="Spartan"/>
              </a:rPr>
              <a:t>offering flexible working arrangements,</a:t>
            </a:r>
          </a:p>
          <a:p>
            <a:pPr algn="just">
              <a:lnSpc>
                <a:spcPct val="150000"/>
              </a:lnSpc>
            </a:pPr>
            <a:r>
              <a:rPr lang="en-GB" b="0" i="0" dirty="0">
                <a:solidFill>
                  <a:srgbClr val="08161C"/>
                </a:solidFill>
                <a:effectLst/>
                <a:latin typeface="Spartan"/>
              </a:rPr>
              <a:t> implementing team-building activities, </a:t>
            </a:r>
          </a:p>
          <a:p>
            <a:pPr algn="just">
              <a:lnSpc>
                <a:spcPct val="150000"/>
              </a:lnSpc>
            </a:pPr>
            <a:r>
              <a:rPr lang="en-GB" b="0" i="0" dirty="0">
                <a:solidFill>
                  <a:srgbClr val="08161C"/>
                </a:solidFill>
                <a:effectLst/>
                <a:latin typeface="Spartan"/>
              </a:rPr>
              <a:t>and recognizing employee contributions.</a:t>
            </a:r>
            <a:endParaRPr lang="en-GB" dirty="0"/>
          </a:p>
        </p:txBody>
      </p:sp>
      <p:pic>
        <p:nvPicPr>
          <p:cNvPr id="12" name="Graphic 21">
            <a:extLst>
              <a:ext uri="{FF2B5EF4-FFF2-40B4-BE49-F238E27FC236}">
                <a16:creationId xmlns:a16="http://schemas.microsoft.com/office/drawing/2014/main" id="{8F485274-A14A-19C8-1511-40D86CE368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2926049317"/>
      </p:ext>
    </p:extLst>
  </p:cSld>
  <p:clrMapOvr>
    <a:masterClrMapping/>
  </p:clrMapOvr>
  <mc:AlternateContent xmlns:mc="http://schemas.openxmlformats.org/markup-compatibility/2006" xmlns:p14="http://schemas.microsoft.com/office/powerpoint/2010/main">
    <mc:Choice Requires="p14">
      <p:transition spd="slow" p14:dur="2000" advTm="152665"/>
    </mc:Choice>
    <mc:Fallback xmlns="">
      <p:transition spd="slow" advTm="15266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43DAD-C957-D8CD-1707-D3964DDC6C74}"/>
              </a:ext>
            </a:extLst>
          </p:cNvPr>
          <p:cNvSpPr>
            <a:spLocks noGrp="1"/>
          </p:cNvSpPr>
          <p:nvPr>
            <p:ph type="title"/>
          </p:nvPr>
        </p:nvSpPr>
        <p:spPr>
          <a:xfrm>
            <a:off x="838200" y="3338512"/>
            <a:ext cx="10515600" cy="1325563"/>
          </a:xfrm>
        </p:spPr>
        <p:txBody>
          <a:bodyPr>
            <a:normAutofit fontScale="90000"/>
          </a:bodyPr>
          <a:lstStyle/>
          <a:p>
            <a:r>
              <a:rPr lang="en-GB" b="1" dirty="0">
                <a:solidFill>
                  <a:srgbClr val="08161C"/>
                </a:solidFill>
                <a:effectLst/>
                <a:latin typeface="Spartan"/>
              </a:rPr>
              <a:t>Make Sure Communication Is Transparent, Timely, And Relevant</a:t>
            </a:r>
            <a:br>
              <a:rPr lang="en-GB" b="1" dirty="0">
                <a:solidFill>
                  <a:srgbClr val="08161C"/>
                </a:solidFill>
                <a:effectLst/>
                <a:latin typeface="Spartan"/>
              </a:rPr>
            </a:br>
            <a:endParaRPr lang="en-GB" dirty="0"/>
          </a:p>
        </p:txBody>
      </p:sp>
      <p:pic>
        <p:nvPicPr>
          <p:cNvPr id="12" name="Graphic 21">
            <a:extLst>
              <a:ext uri="{FF2B5EF4-FFF2-40B4-BE49-F238E27FC236}">
                <a16:creationId xmlns:a16="http://schemas.microsoft.com/office/drawing/2014/main" id="{A973B970-819A-97B3-8F6B-B1D8BD9357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636678639"/>
      </p:ext>
    </p:extLst>
  </p:cSld>
  <p:clrMapOvr>
    <a:masterClrMapping/>
  </p:clrMapOvr>
  <mc:AlternateContent xmlns:mc="http://schemas.openxmlformats.org/markup-compatibility/2006" xmlns:p14="http://schemas.microsoft.com/office/powerpoint/2010/main">
    <mc:Choice Requires="p14">
      <p:transition spd="slow" p14:dur="2000" advTm="48609"/>
    </mc:Choice>
    <mc:Fallback xmlns="">
      <p:transition spd="slow" advTm="4860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43DAD-C957-D8CD-1707-D3964DDC6C74}"/>
              </a:ext>
            </a:extLst>
          </p:cNvPr>
          <p:cNvSpPr>
            <a:spLocks noGrp="1"/>
          </p:cNvSpPr>
          <p:nvPr>
            <p:ph type="title"/>
          </p:nvPr>
        </p:nvSpPr>
        <p:spPr>
          <a:xfrm>
            <a:off x="838200" y="937543"/>
            <a:ext cx="10515600" cy="1325563"/>
          </a:xfrm>
        </p:spPr>
        <p:txBody>
          <a:bodyPr>
            <a:normAutofit fontScale="90000"/>
          </a:bodyPr>
          <a:lstStyle/>
          <a:p>
            <a:r>
              <a:rPr lang="en-GB" b="1" dirty="0">
                <a:solidFill>
                  <a:srgbClr val="08161C"/>
                </a:solidFill>
                <a:effectLst/>
                <a:highlight>
                  <a:srgbClr val="F6F6F6"/>
                </a:highlight>
                <a:latin typeface="Spartan"/>
              </a:rPr>
              <a:t>Make Sure Communication Is Transparent, Timely, And Relevant</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a16="http://schemas.microsoft.com/office/drawing/2014/main" id="{9B5A87A8-6F75-7DE9-0CA4-7ED6553DE5FF}"/>
              </a:ext>
            </a:extLst>
          </p:cNvPr>
          <p:cNvSpPr>
            <a:spLocks noGrp="1"/>
          </p:cNvSpPr>
          <p:nvPr>
            <p:ph idx="1"/>
          </p:nvPr>
        </p:nvSpPr>
        <p:spPr/>
        <p:txBody>
          <a:bodyPr/>
          <a:lstStyle/>
          <a:p>
            <a:pPr algn="just">
              <a:lnSpc>
                <a:spcPct val="150000"/>
              </a:lnSpc>
            </a:pPr>
            <a:r>
              <a:rPr lang="en-GB" b="0" i="0" dirty="0">
                <a:solidFill>
                  <a:srgbClr val="08161C"/>
                </a:solidFill>
                <a:effectLst/>
                <a:latin typeface="Spartan"/>
              </a:rPr>
              <a:t>Effective employee communication is essential for managing employee relations issues.</a:t>
            </a:r>
          </a:p>
          <a:p>
            <a:pPr algn="just">
              <a:lnSpc>
                <a:spcPct val="150000"/>
              </a:lnSpc>
            </a:pPr>
            <a:r>
              <a:rPr lang="en-GB" b="0" i="0" dirty="0">
                <a:solidFill>
                  <a:srgbClr val="08161C"/>
                </a:solidFill>
                <a:effectLst/>
                <a:latin typeface="Spartan"/>
              </a:rPr>
              <a:t> Employees must be kept up to date on company news and changes, as well as any employee benefits or opportunities they may be entitled to.</a:t>
            </a:r>
            <a:endParaRPr lang="en-GB" dirty="0"/>
          </a:p>
        </p:txBody>
      </p:sp>
      <p:pic>
        <p:nvPicPr>
          <p:cNvPr id="12" name="Graphic 21">
            <a:extLst>
              <a:ext uri="{FF2B5EF4-FFF2-40B4-BE49-F238E27FC236}">
                <a16:creationId xmlns:a16="http://schemas.microsoft.com/office/drawing/2014/main" id="{2ABA9D6E-D387-C4C8-1E76-D9901D7128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975929593"/>
      </p:ext>
    </p:extLst>
  </p:cSld>
  <p:clrMapOvr>
    <a:masterClrMapping/>
  </p:clrMapOvr>
  <mc:AlternateContent xmlns:mc="http://schemas.openxmlformats.org/markup-compatibility/2006" xmlns:p14="http://schemas.microsoft.com/office/powerpoint/2010/main">
    <mc:Choice Requires="p14">
      <p:transition spd="slow" p14:dur="2000" advTm="140394"/>
    </mc:Choice>
    <mc:Fallback xmlns="">
      <p:transition spd="slow" advTm="14039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A01C8-75B0-44B5-57F1-3AF51BD9141B}"/>
              </a:ext>
            </a:extLst>
          </p:cNvPr>
          <p:cNvSpPr>
            <a:spLocks noGrp="1"/>
          </p:cNvSpPr>
          <p:nvPr>
            <p:ph type="title"/>
          </p:nvPr>
        </p:nvSpPr>
        <p:spPr>
          <a:xfrm>
            <a:off x="745733" y="2766218"/>
            <a:ext cx="10515600" cy="1325563"/>
          </a:xfrm>
        </p:spPr>
        <p:txBody>
          <a:bodyPr/>
          <a:lstStyle/>
          <a:p>
            <a:r>
              <a:rPr lang="en-GB" b="1" dirty="0">
                <a:solidFill>
                  <a:srgbClr val="08161C"/>
                </a:solidFill>
                <a:effectLst/>
                <a:latin typeface="Spartan"/>
              </a:rPr>
              <a:t>Develop An Employee Grievance Process</a:t>
            </a:r>
            <a:br>
              <a:rPr lang="en-GB" b="1" dirty="0">
                <a:solidFill>
                  <a:srgbClr val="08161C"/>
                </a:solidFill>
                <a:effectLst/>
                <a:latin typeface="Spartan"/>
              </a:rPr>
            </a:br>
            <a:endParaRPr lang="en-GB" dirty="0"/>
          </a:p>
        </p:txBody>
      </p:sp>
      <p:pic>
        <p:nvPicPr>
          <p:cNvPr id="16" name="Graphic 21">
            <a:extLst>
              <a:ext uri="{FF2B5EF4-FFF2-40B4-BE49-F238E27FC236}">
                <a16:creationId xmlns:a16="http://schemas.microsoft.com/office/drawing/2014/main" id="{336C2859-785A-D5B8-1936-318D2AFFB2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4057376576"/>
      </p:ext>
    </p:extLst>
  </p:cSld>
  <p:clrMapOvr>
    <a:masterClrMapping/>
  </p:clrMapOvr>
  <mc:AlternateContent xmlns:mc="http://schemas.openxmlformats.org/markup-compatibility/2006" xmlns:p14="http://schemas.microsoft.com/office/powerpoint/2010/main">
    <mc:Choice Requires="p14">
      <p:transition spd="slow" p14:dur="2000" advTm="11994"/>
    </mc:Choice>
    <mc:Fallback xmlns="">
      <p:transition spd="slow" advTm="1199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53B7B-8CFE-9079-7A83-14DE4BAF4A01}"/>
              </a:ext>
            </a:extLst>
          </p:cNvPr>
          <p:cNvSpPr>
            <a:spLocks noGrp="1"/>
          </p:cNvSpPr>
          <p:nvPr>
            <p:ph type="title"/>
          </p:nvPr>
        </p:nvSpPr>
        <p:spPr>
          <a:xfrm>
            <a:off x="838200" y="769908"/>
            <a:ext cx="10515600" cy="1325563"/>
          </a:xfrm>
        </p:spPr>
        <p:txBody>
          <a:bodyPr/>
          <a:lstStyle/>
          <a:p>
            <a:r>
              <a:rPr lang="en-GB" b="1" dirty="0">
                <a:solidFill>
                  <a:srgbClr val="08161C"/>
                </a:solidFill>
                <a:effectLst/>
                <a:highlight>
                  <a:srgbClr val="F6F6F6"/>
                </a:highlight>
                <a:latin typeface="Spartan"/>
              </a:rPr>
              <a:t>Develop An Employee Grievance Process</a:t>
            </a:r>
            <a:br>
              <a:rPr lang="en-GB" b="1" dirty="0">
                <a:solidFill>
                  <a:srgbClr val="08161C"/>
                </a:solidFill>
                <a:effectLst/>
                <a:highlight>
                  <a:srgbClr val="F6F6F6"/>
                </a:highlight>
                <a:latin typeface="Spartan"/>
              </a:rPr>
            </a:br>
            <a:endParaRPr lang="en-GB" dirty="0"/>
          </a:p>
        </p:txBody>
      </p:sp>
      <p:sp>
        <p:nvSpPr>
          <p:cNvPr id="3" name="Content Placeholder 2">
            <a:extLst>
              <a:ext uri="{FF2B5EF4-FFF2-40B4-BE49-F238E27FC236}">
                <a16:creationId xmlns:a16="http://schemas.microsoft.com/office/drawing/2014/main" id="{60F0FA81-9A47-1317-6AB9-6564FAFB76B9}"/>
              </a:ext>
            </a:extLst>
          </p:cNvPr>
          <p:cNvSpPr>
            <a:spLocks noGrp="1"/>
          </p:cNvSpPr>
          <p:nvPr>
            <p:ph idx="1"/>
          </p:nvPr>
        </p:nvSpPr>
        <p:spPr/>
        <p:txBody>
          <a:bodyPr/>
          <a:lstStyle/>
          <a:p>
            <a:pPr algn="just" fontAlgn="base">
              <a:lnSpc>
                <a:spcPct val="150000"/>
              </a:lnSpc>
            </a:pPr>
            <a:r>
              <a:rPr lang="en-GB" b="0" i="0" dirty="0">
                <a:solidFill>
                  <a:srgbClr val="08161C"/>
                </a:solidFill>
                <a:effectLst/>
                <a:latin typeface="Spartan"/>
              </a:rPr>
              <a:t>Having an employee grievance process in place can help employers address employee relations issues quickly and effectively. </a:t>
            </a:r>
          </a:p>
          <a:p>
            <a:pPr algn="just" fontAlgn="base">
              <a:lnSpc>
                <a:spcPct val="150000"/>
              </a:lnSpc>
            </a:pPr>
            <a:r>
              <a:rPr lang="en-GB" b="0" i="0" dirty="0">
                <a:solidFill>
                  <a:srgbClr val="08161C"/>
                </a:solidFill>
                <a:effectLst/>
                <a:latin typeface="Spartan"/>
              </a:rPr>
              <a:t>This should include procedures for handling complaints, disciplinary action, mediation services, and other resources necessary for resolving employee disputes.</a:t>
            </a:r>
          </a:p>
          <a:p>
            <a:endParaRPr lang="en-GB" dirty="0"/>
          </a:p>
        </p:txBody>
      </p:sp>
      <p:pic>
        <p:nvPicPr>
          <p:cNvPr id="11" name="Graphic 21">
            <a:extLst>
              <a:ext uri="{FF2B5EF4-FFF2-40B4-BE49-F238E27FC236}">
                <a16:creationId xmlns:a16="http://schemas.microsoft.com/office/drawing/2014/main" id="{B3D475D6-7A9A-9F23-D8A5-9BF88CF7EC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7969660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FEB3E-31F6-B5B6-1A21-423A4BD05BA4}"/>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920AC5B9-C9C2-37F7-103B-1DA25B2AD618}"/>
              </a:ext>
            </a:extLst>
          </p:cNvPr>
          <p:cNvSpPr txBox="1">
            <a:spLocks/>
          </p:cNvSpPr>
          <p:nvPr/>
        </p:nvSpPr>
        <p:spPr>
          <a:xfrm>
            <a:off x="838200" y="2327189"/>
            <a:ext cx="10515600" cy="1325563"/>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b="1" dirty="0">
                <a:solidFill>
                  <a:srgbClr val="08161C"/>
                </a:solidFill>
                <a:latin typeface="Spartan"/>
              </a:rPr>
              <a:t>Key Elements of an Effective Employee Relations Issues Framework</a:t>
            </a:r>
            <a:endParaRPr lang="en-GB" dirty="0"/>
          </a:p>
        </p:txBody>
      </p:sp>
      <p:pic>
        <p:nvPicPr>
          <p:cNvPr id="20" name="Graphic 21">
            <a:extLst>
              <a:ext uri="{FF2B5EF4-FFF2-40B4-BE49-F238E27FC236}">
                <a16:creationId xmlns:a16="http://schemas.microsoft.com/office/drawing/2014/main" id="{93A68C9C-7FFD-3714-081A-93140E54BC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1604992506"/>
      </p:ext>
    </p:extLst>
  </p:cSld>
  <p:clrMapOvr>
    <a:masterClrMapping/>
  </p:clrMapOvr>
  <mc:AlternateContent xmlns:mc="http://schemas.openxmlformats.org/markup-compatibility/2006" xmlns:p14="http://schemas.microsoft.com/office/powerpoint/2010/main">
    <mc:Choice Requires="p14">
      <p:transition spd="slow" p14:dur="2000" advTm="19269"/>
    </mc:Choice>
    <mc:Fallback xmlns="">
      <p:transition spd="slow" advTm="192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00CDF2-BD72-DBEE-E69D-F532A4CAC319}"/>
              </a:ext>
            </a:extLst>
          </p:cNvPr>
          <p:cNvSpPr>
            <a:spLocks noGrp="1"/>
          </p:cNvSpPr>
          <p:nvPr>
            <p:ph idx="1"/>
          </p:nvPr>
        </p:nvSpPr>
        <p:spPr>
          <a:xfrm>
            <a:off x="838200" y="2141537"/>
            <a:ext cx="10515600" cy="4351338"/>
          </a:xfrm>
        </p:spPr>
        <p:txBody>
          <a:bodyPr>
            <a:normAutofit/>
          </a:bodyPr>
          <a:lstStyle/>
          <a:p>
            <a:pPr>
              <a:lnSpc>
                <a:spcPct val="150000"/>
              </a:lnSpc>
            </a:pPr>
            <a:r>
              <a:rPr lang="en-GB" dirty="0"/>
              <a:t>First, there must be a </a:t>
            </a:r>
            <a:r>
              <a:rPr lang="en-GB" dirty="0">
                <a:solidFill>
                  <a:srgbClr val="FF0000"/>
                </a:solidFill>
              </a:rPr>
              <a:t>clear understanding </a:t>
            </a:r>
            <a:r>
              <a:rPr lang="en-GB" dirty="0"/>
              <a:t>of company policies and procedures, ensuring everyone knows their rights and responsibilities.</a:t>
            </a:r>
          </a:p>
          <a:p>
            <a:pPr>
              <a:lnSpc>
                <a:spcPct val="150000"/>
              </a:lnSpc>
            </a:pPr>
            <a:r>
              <a:rPr lang="en-GB" dirty="0">
                <a:solidFill>
                  <a:srgbClr val="FF0000"/>
                </a:solidFill>
              </a:rPr>
              <a:t>Consistent enforcement </a:t>
            </a:r>
            <a:r>
              <a:rPr lang="en-GB" dirty="0"/>
              <a:t>of rules and regulations is essential to maintain a fair and equal work environment. </a:t>
            </a:r>
          </a:p>
          <a:p>
            <a:pPr>
              <a:lnSpc>
                <a:spcPct val="150000"/>
              </a:lnSpc>
            </a:pPr>
            <a:r>
              <a:rPr lang="en-GB" dirty="0"/>
              <a:t>Encouraging </a:t>
            </a:r>
            <a:r>
              <a:rPr lang="en-GB" dirty="0">
                <a:solidFill>
                  <a:srgbClr val="FF0000"/>
                </a:solidFill>
              </a:rPr>
              <a:t>open and honest communication</a:t>
            </a:r>
            <a:r>
              <a:rPr lang="en-GB" dirty="0"/>
              <a:t> fosters trust and transparency within the organization. </a:t>
            </a:r>
          </a:p>
          <a:p>
            <a:pPr>
              <a:lnSpc>
                <a:spcPct val="150000"/>
              </a:lnSpc>
            </a:pPr>
            <a:endParaRPr lang="en-GB" dirty="0"/>
          </a:p>
          <a:p>
            <a:pPr marL="0" indent="0">
              <a:lnSpc>
                <a:spcPct val="150000"/>
              </a:lnSpc>
              <a:buNone/>
            </a:pPr>
            <a:endParaRPr lang="en-GB" dirty="0"/>
          </a:p>
        </p:txBody>
      </p:sp>
      <p:sp>
        <p:nvSpPr>
          <p:cNvPr id="8" name="Title 1">
            <a:extLst>
              <a:ext uri="{FF2B5EF4-FFF2-40B4-BE49-F238E27FC236}">
                <a16:creationId xmlns:a16="http://schemas.microsoft.com/office/drawing/2014/main" id="{45343F62-E10A-0C8E-15F8-F289A960176C}"/>
              </a:ext>
            </a:extLst>
          </p:cNvPr>
          <p:cNvSpPr>
            <a:spLocks noGrp="1"/>
          </p:cNvSpPr>
          <p:nvPr>
            <p:ph type="title"/>
          </p:nvPr>
        </p:nvSpPr>
        <p:spPr>
          <a:xfrm>
            <a:off x="838200" y="815974"/>
            <a:ext cx="10515600" cy="1325563"/>
          </a:xfrm>
        </p:spPr>
        <p:txBody>
          <a:bodyPr>
            <a:normAutofit/>
          </a:bodyPr>
          <a:lstStyle/>
          <a:p>
            <a:r>
              <a:rPr lang="en-GB" sz="3600" dirty="0"/>
              <a:t>Key Elements of an Effective Employee Relations Issues Framework</a:t>
            </a:r>
          </a:p>
        </p:txBody>
      </p:sp>
      <p:pic>
        <p:nvPicPr>
          <p:cNvPr id="24" name="Graphic 21">
            <a:extLst>
              <a:ext uri="{FF2B5EF4-FFF2-40B4-BE49-F238E27FC236}">
                <a16:creationId xmlns:a16="http://schemas.microsoft.com/office/drawing/2014/main" id="{4BA5C45A-5218-EA1F-9A4A-A9B7A94E67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375680108"/>
      </p:ext>
    </p:extLst>
  </p:cSld>
  <p:clrMapOvr>
    <a:masterClrMapping/>
  </p:clrMapOvr>
  <mc:AlternateContent xmlns:mc="http://schemas.openxmlformats.org/markup-compatibility/2006" xmlns:p14="http://schemas.microsoft.com/office/powerpoint/2010/main">
    <mc:Choice Requires="p14">
      <p:transition spd="slow" p14:dur="2000" advTm="77346"/>
    </mc:Choice>
    <mc:Fallback xmlns="">
      <p:transition spd="slow" advTm="7734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AC5B9-C9C2-37F7-103B-1DA25B2AD618}"/>
              </a:ext>
            </a:extLst>
          </p:cNvPr>
          <p:cNvSpPr>
            <a:spLocks noGrp="1"/>
          </p:cNvSpPr>
          <p:nvPr>
            <p:ph type="title"/>
          </p:nvPr>
        </p:nvSpPr>
        <p:spPr>
          <a:xfrm>
            <a:off x="838200" y="814133"/>
            <a:ext cx="10515600" cy="1325563"/>
          </a:xfrm>
        </p:spPr>
        <p:txBody>
          <a:bodyPr>
            <a:normAutofit/>
          </a:bodyPr>
          <a:lstStyle/>
          <a:p>
            <a:r>
              <a:rPr lang="en-GB" sz="3600" dirty="0"/>
              <a:t>Key Elements of an Effective Employee Relations Issues Framework</a:t>
            </a:r>
          </a:p>
        </p:txBody>
      </p:sp>
      <p:sp>
        <p:nvSpPr>
          <p:cNvPr id="3" name="Content Placeholder 2">
            <a:extLst>
              <a:ext uri="{FF2B5EF4-FFF2-40B4-BE49-F238E27FC236}">
                <a16:creationId xmlns:a16="http://schemas.microsoft.com/office/drawing/2014/main" id="{F600CDF2-BD72-DBEE-E69D-F532A4CAC319}"/>
              </a:ext>
            </a:extLst>
          </p:cNvPr>
          <p:cNvSpPr>
            <a:spLocks noGrp="1"/>
          </p:cNvSpPr>
          <p:nvPr>
            <p:ph idx="1"/>
          </p:nvPr>
        </p:nvSpPr>
        <p:spPr>
          <a:xfrm>
            <a:off x="838200" y="2139696"/>
            <a:ext cx="10515600" cy="4351338"/>
          </a:xfrm>
        </p:spPr>
        <p:txBody>
          <a:bodyPr>
            <a:normAutofit/>
          </a:bodyPr>
          <a:lstStyle/>
          <a:p>
            <a:pPr>
              <a:lnSpc>
                <a:spcPct val="200000"/>
              </a:lnSpc>
              <a:spcBef>
                <a:spcPts val="0"/>
              </a:spcBef>
            </a:pPr>
            <a:r>
              <a:rPr lang="en-GB" dirty="0">
                <a:solidFill>
                  <a:srgbClr val="FF0000"/>
                </a:solidFill>
              </a:rPr>
              <a:t>Fair and unbiased </a:t>
            </a:r>
            <a:r>
              <a:rPr lang="en-GB" dirty="0"/>
              <a:t>conflict resolution procedures should be in place to address any issues that may arise. </a:t>
            </a:r>
          </a:p>
          <a:p>
            <a:pPr>
              <a:lnSpc>
                <a:spcPct val="200000"/>
              </a:lnSpc>
              <a:spcBef>
                <a:spcPts val="0"/>
              </a:spcBef>
            </a:pPr>
            <a:r>
              <a:rPr lang="en-GB" dirty="0"/>
              <a:t>Finally, </a:t>
            </a:r>
            <a:r>
              <a:rPr lang="en-GB" dirty="0">
                <a:solidFill>
                  <a:srgbClr val="FF0000"/>
                </a:solidFill>
              </a:rPr>
              <a:t>continuous improvement </a:t>
            </a:r>
            <a:r>
              <a:rPr lang="en-GB" dirty="0"/>
              <a:t>based on feedback and evaluation helps to ensure that the framework remains effective and adaptable.</a:t>
            </a:r>
          </a:p>
        </p:txBody>
      </p:sp>
      <p:pic>
        <p:nvPicPr>
          <p:cNvPr id="12" name="Graphic 21">
            <a:extLst>
              <a:ext uri="{FF2B5EF4-FFF2-40B4-BE49-F238E27FC236}">
                <a16:creationId xmlns:a16="http://schemas.microsoft.com/office/drawing/2014/main" id="{E3CC0C10-DF8C-6E4D-F70F-13C515683E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2522747226"/>
      </p:ext>
    </p:extLst>
  </p:cSld>
  <p:clrMapOvr>
    <a:masterClrMapping/>
  </p:clrMapOvr>
  <mc:AlternateContent xmlns:mc="http://schemas.openxmlformats.org/markup-compatibility/2006" xmlns:p14="http://schemas.microsoft.com/office/powerpoint/2010/main">
    <mc:Choice Requires="p14">
      <p:transition spd="slow" p14:dur="2000" advTm="134051"/>
    </mc:Choice>
    <mc:Fallback xmlns="">
      <p:transition spd="slow" advTm="1340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sz="1200"/>
          </a:p>
        </p:txBody>
      </p:sp>
      <p:grpSp>
        <p:nvGrpSpPr>
          <p:cNvPr id="3" name="Group 3"/>
          <p:cNvGrpSpPr>
            <a:grpSpLocks noChangeAspect="1"/>
          </p:cNvGrpSpPr>
          <p:nvPr/>
        </p:nvGrpSpPr>
        <p:grpSpPr>
          <a:xfrm>
            <a:off x="5938463" y="1943686"/>
            <a:ext cx="5534346" cy="3285861"/>
            <a:chOff x="0" y="0"/>
            <a:chExt cx="11068692" cy="6571722"/>
          </a:xfrm>
        </p:grpSpPr>
        <p:sp>
          <p:nvSpPr>
            <p:cNvPr id="4" name="Freeform 4" descr="Yellow question mark"/>
            <p:cNvSpPr/>
            <p:nvPr/>
          </p:nvSpPr>
          <p:spPr>
            <a:xfrm>
              <a:off x="0" y="0"/>
              <a:ext cx="11068685" cy="6571742"/>
            </a:xfrm>
            <a:custGeom>
              <a:avLst/>
              <a:gdLst/>
              <a:ahLst/>
              <a:cxnLst/>
              <a:rect l="l" t="t" r="r" b="b"/>
              <a:pathLst>
                <a:path w="11068685" h="6571742">
                  <a:moveTo>
                    <a:pt x="0" y="0"/>
                  </a:moveTo>
                  <a:lnTo>
                    <a:pt x="11068685" y="0"/>
                  </a:lnTo>
                  <a:lnTo>
                    <a:pt x="11068685" y="6571742"/>
                  </a:lnTo>
                  <a:lnTo>
                    <a:pt x="0" y="6571742"/>
                  </a:lnTo>
                  <a:lnTo>
                    <a:pt x="0" y="0"/>
                  </a:lnTo>
                  <a:close/>
                </a:path>
              </a:pathLst>
            </a:custGeom>
            <a:blipFill>
              <a:blip r:embed="rId3"/>
              <a:stretch>
                <a:fillRect l="-29685" t="-10015" r="-12078" b="-33269"/>
              </a:stretch>
            </a:blipFill>
          </p:spPr>
          <p:txBody>
            <a:bodyPr/>
            <a:lstStyle/>
            <a:p>
              <a:endParaRPr lang="en-GB" sz="1200"/>
            </a:p>
          </p:txBody>
        </p:sp>
      </p:grpSp>
      <p:grpSp>
        <p:nvGrpSpPr>
          <p:cNvPr id="5" name="Group 5"/>
          <p:cNvGrpSpPr/>
          <p:nvPr/>
        </p:nvGrpSpPr>
        <p:grpSpPr>
          <a:xfrm>
            <a:off x="477981" y="1706594"/>
            <a:ext cx="4264573" cy="3204134"/>
            <a:chOff x="0" y="0"/>
            <a:chExt cx="8529146" cy="6408268"/>
          </a:xfrm>
        </p:grpSpPr>
        <p:sp>
          <p:nvSpPr>
            <p:cNvPr id="6" name="Freeform 6"/>
            <p:cNvSpPr/>
            <p:nvPr/>
          </p:nvSpPr>
          <p:spPr>
            <a:xfrm>
              <a:off x="0" y="0"/>
              <a:ext cx="8046720" cy="6408268"/>
            </a:xfrm>
            <a:custGeom>
              <a:avLst/>
              <a:gdLst/>
              <a:ahLst/>
              <a:cxnLst/>
              <a:rect l="l" t="t" r="r" b="b"/>
              <a:pathLst>
                <a:path w="8046720" h="6408268">
                  <a:moveTo>
                    <a:pt x="0" y="0"/>
                  </a:moveTo>
                  <a:lnTo>
                    <a:pt x="8046720" y="0"/>
                  </a:lnTo>
                  <a:lnTo>
                    <a:pt x="8046720" y="6408268"/>
                  </a:lnTo>
                  <a:lnTo>
                    <a:pt x="0" y="6408268"/>
                  </a:lnTo>
                  <a:close/>
                </a:path>
              </a:pathLst>
            </a:custGeom>
            <a:solidFill>
              <a:srgbClr val="000000">
                <a:alpha val="0"/>
              </a:srgbClr>
            </a:solidFill>
          </p:spPr>
          <p:txBody>
            <a:bodyPr/>
            <a:lstStyle/>
            <a:p>
              <a:endParaRPr lang="en-GB" sz="1200"/>
            </a:p>
          </p:txBody>
        </p:sp>
        <p:sp>
          <p:nvSpPr>
            <p:cNvPr id="7" name="TextBox 7"/>
            <p:cNvSpPr txBox="1"/>
            <p:nvPr/>
          </p:nvSpPr>
          <p:spPr>
            <a:xfrm>
              <a:off x="482426" y="1462790"/>
              <a:ext cx="8046720" cy="2506256"/>
            </a:xfrm>
            <a:prstGeom prst="rect">
              <a:avLst/>
            </a:prstGeom>
          </p:spPr>
          <p:txBody>
            <a:bodyPr lIns="0" tIns="0" rIns="0" bIns="0" rtlCol="0" anchor="b"/>
            <a:lstStyle/>
            <a:p>
              <a:pPr>
                <a:lnSpc>
                  <a:spcPts val="5184"/>
                </a:lnSpc>
              </a:pPr>
              <a:r>
                <a:rPr lang="en-US" sz="4800" dirty="0">
                  <a:solidFill>
                    <a:srgbClr val="000000"/>
                  </a:solidFill>
                  <a:latin typeface="Calibri (MS) Light"/>
                  <a:ea typeface="Calibri (MS) Light"/>
                  <a:cs typeface="Calibri (MS) Light"/>
                  <a:sym typeface="Calibri (MS) Light"/>
                </a:rPr>
                <a:t>Any Questions</a:t>
              </a:r>
            </a:p>
          </p:txBody>
        </p:sp>
      </p:grpSp>
      <p:pic>
        <p:nvPicPr>
          <p:cNvPr id="10" name="Graphic 21">
            <a:extLst>
              <a:ext uri="{FF2B5EF4-FFF2-40B4-BE49-F238E27FC236}">
                <a16:creationId xmlns:a16="http://schemas.microsoft.com/office/drawing/2014/main" id="{35E5BC07-4A44-5919-75BE-2F826037BF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930"/>
            <a:ext cx="1574800" cy="735325"/>
          </a:xfrm>
          <a:prstGeom prst="rect">
            <a:avLst/>
          </a:prstGeom>
        </p:spPr>
      </p:pic>
    </p:spTree>
    <p:extLst>
      <p:ext uri="{BB962C8B-B14F-4D97-AF65-F5344CB8AC3E}">
        <p14:creationId xmlns:p14="http://schemas.microsoft.com/office/powerpoint/2010/main" val="18747205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sz="1200"/>
          </a:p>
        </p:txBody>
      </p:sp>
      <p:grpSp>
        <p:nvGrpSpPr>
          <p:cNvPr id="3" name="Group 3"/>
          <p:cNvGrpSpPr/>
          <p:nvPr/>
        </p:nvGrpSpPr>
        <p:grpSpPr>
          <a:xfrm>
            <a:off x="7883147" y="980410"/>
            <a:ext cx="4128422" cy="4952309"/>
            <a:chOff x="0" y="0"/>
            <a:chExt cx="8256844" cy="9904618"/>
          </a:xfrm>
        </p:grpSpPr>
        <p:sp>
          <p:nvSpPr>
            <p:cNvPr id="4" name="Freeform 4"/>
            <p:cNvSpPr/>
            <p:nvPr/>
          </p:nvSpPr>
          <p:spPr>
            <a:xfrm>
              <a:off x="0" y="0"/>
              <a:ext cx="8256905" cy="9904603"/>
            </a:xfrm>
            <a:custGeom>
              <a:avLst/>
              <a:gdLst/>
              <a:ahLst/>
              <a:cxnLst/>
              <a:rect l="l" t="t" r="r" b="b"/>
              <a:pathLst>
                <a:path w="8256905" h="9904603">
                  <a:moveTo>
                    <a:pt x="0" y="506984"/>
                  </a:moveTo>
                  <a:cubicBezTo>
                    <a:pt x="0" y="226949"/>
                    <a:pt x="226949" y="0"/>
                    <a:pt x="506984" y="0"/>
                  </a:cubicBezTo>
                  <a:lnTo>
                    <a:pt x="7749921" y="0"/>
                  </a:lnTo>
                  <a:cubicBezTo>
                    <a:pt x="8029956" y="0"/>
                    <a:pt x="8256905" y="226949"/>
                    <a:pt x="8256905" y="506984"/>
                  </a:cubicBezTo>
                  <a:lnTo>
                    <a:pt x="8256905" y="9397619"/>
                  </a:lnTo>
                  <a:cubicBezTo>
                    <a:pt x="8256905" y="9677653"/>
                    <a:pt x="8029956" y="9904602"/>
                    <a:pt x="7749921" y="9904602"/>
                  </a:cubicBezTo>
                  <a:lnTo>
                    <a:pt x="506984" y="9904602"/>
                  </a:lnTo>
                  <a:cubicBezTo>
                    <a:pt x="226949" y="9904603"/>
                    <a:pt x="0" y="9677654"/>
                    <a:pt x="0" y="9397619"/>
                  </a:cubicBezTo>
                  <a:close/>
                </a:path>
              </a:pathLst>
            </a:custGeom>
            <a:solidFill>
              <a:srgbClr val="00B0F0">
                <a:alpha val="38039"/>
              </a:srgbClr>
            </a:solidFill>
          </p:spPr>
          <p:txBody>
            <a:bodyPr/>
            <a:lstStyle/>
            <a:p>
              <a:endParaRPr lang="en-GB" sz="1200"/>
            </a:p>
          </p:txBody>
        </p:sp>
      </p:grpSp>
      <p:grpSp>
        <p:nvGrpSpPr>
          <p:cNvPr id="5" name="Group 5"/>
          <p:cNvGrpSpPr/>
          <p:nvPr/>
        </p:nvGrpSpPr>
        <p:grpSpPr>
          <a:xfrm>
            <a:off x="628222" y="1449481"/>
            <a:ext cx="7867008" cy="4325716"/>
            <a:chOff x="0" y="0"/>
            <a:chExt cx="15734016" cy="8651432"/>
          </a:xfrm>
        </p:grpSpPr>
        <p:sp>
          <p:nvSpPr>
            <p:cNvPr id="6" name="Freeform 6"/>
            <p:cNvSpPr/>
            <p:nvPr/>
          </p:nvSpPr>
          <p:spPr>
            <a:xfrm>
              <a:off x="38100" y="38100"/>
              <a:ext cx="15657703" cy="8575294"/>
            </a:xfrm>
            <a:custGeom>
              <a:avLst/>
              <a:gdLst/>
              <a:ahLst/>
              <a:cxnLst/>
              <a:rect l="l" t="t" r="r" b="b"/>
              <a:pathLst>
                <a:path w="15657703" h="8575294">
                  <a:moveTo>
                    <a:pt x="0" y="526542"/>
                  </a:moveTo>
                  <a:cubicBezTo>
                    <a:pt x="0" y="235712"/>
                    <a:pt x="236728" y="0"/>
                    <a:pt x="528574" y="0"/>
                  </a:cubicBezTo>
                  <a:lnTo>
                    <a:pt x="15129129" y="0"/>
                  </a:lnTo>
                  <a:cubicBezTo>
                    <a:pt x="15421102" y="0"/>
                    <a:pt x="15657703" y="235712"/>
                    <a:pt x="15657703" y="526542"/>
                  </a:cubicBezTo>
                  <a:lnTo>
                    <a:pt x="15657703" y="8048752"/>
                  </a:lnTo>
                  <a:cubicBezTo>
                    <a:pt x="15657703" y="8339582"/>
                    <a:pt x="15420975" y="8575294"/>
                    <a:pt x="15129129" y="8575294"/>
                  </a:cubicBezTo>
                  <a:lnTo>
                    <a:pt x="528574" y="8575294"/>
                  </a:lnTo>
                  <a:cubicBezTo>
                    <a:pt x="236728" y="8575294"/>
                    <a:pt x="0" y="8339455"/>
                    <a:pt x="0" y="8048752"/>
                  </a:cubicBezTo>
                  <a:close/>
                </a:path>
              </a:pathLst>
            </a:custGeom>
            <a:solidFill>
              <a:srgbClr val="FFFFFF"/>
            </a:solidFill>
          </p:spPr>
          <p:txBody>
            <a:bodyPr/>
            <a:lstStyle/>
            <a:p>
              <a:endParaRPr lang="en-GB" sz="1200" dirty="0"/>
            </a:p>
          </p:txBody>
        </p:sp>
        <p:sp>
          <p:nvSpPr>
            <p:cNvPr id="7" name="Freeform 7"/>
            <p:cNvSpPr/>
            <p:nvPr/>
          </p:nvSpPr>
          <p:spPr>
            <a:xfrm>
              <a:off x="0" y="0"/>
              <a:ext cx="15733903" cy="8651494"/>
            </a:xfrm>
            <a:custGeom>
              <a:avLst/>
              <a:gdLst/>
              <a:ahLst/>
              <a:cxnLst/>
              <a:rect l="l" t="t" r="r" b="b"/>
              <a:pathLst>
                <a:path w="15733903" h="8651494">
                  <a:moveTo>
                    <a:pt x="0" y="564642"/>
                  </a:moveTo>
                  <a:cubicBezTo>
                    <a:pt x="0" y="252603"/>
                    <a:pt x="253873" y="0"/>
                    <a:pt x="566674" y="0"/>
                  </a:cubicBezTo>
                  <a:lnTo>
                    <a:pt x="15167229" y="0"/>
                  </a:lnTo>
                  <a:lnTo>
                    <a:pt x="15167229" y="38100"/>
                  </a:lnTo>
                  <a:lnTo>
                    <a:pt x="15167229" y="0"/>
                  </a:lnTo>
                  <a:cubicBezTo>
                    <a:pt x="15480030" y="0"/>
                    <a:pt x="15733903" y="252603"/>
                    <a:pt x="15733903" y="564642"/>
                  </a:cubicBezTo>
                  <a:lnTo>
                    <a:pt x="15695803" y="564642"/>
                  </a:lnTo>
                  <a:lnTo>
                    <a:pt x="15733903" y="564642"/>
                  </a:lnTo>
                  <a:lnTo>
                    <a:pt x="15733903" y="8086852"/>
                  </a:lnTo>
                  <a:lnTo>
                    <a:pt x="15695803" y="8086852"/>
                  </a:lnTo>
                  <a:lnTo>
                    <a:pt x="15733903" y="8086852"/>
                  </a:lnTo>
                  <a:cubicBezTo>
                    <a:pt x="15733903" y="8398764"/>
                    <a:pt x="15480030" y="8651494"/>
                    <a:pt x="15167229" y="8651494"/>
                  </a:cubicBezTo>
                  <a:lnTo>
                    <a:pt x="15167229" y="8613394"/>
                  </a:lnTo>
                  <a:lnTo>
                    <a:pt x="15167229" y="8651494"/>
                  </a:lnTo>
                  <a:lnTo>
                    <a:pt x="566674" y="8651494"/>
                  </a:lnTo>
                  <a:lnTo>
                    <a:pt x="566674" y="8613394"/>
                  </a:lnTo>
                  <a:lnTo>
                    <a:pt x="566674" y="8651494"/>
                  </a:lnTo>
                  <a:cubicBezTo>
                    <a:pt x="253873" y="8651494"/>
                    <a:pt x="0" y="8398764"/>
                    <a:pt x="0" y="8086852"/>
                  </a:cubicBezTo>
                  <a:lnTo>
                    <a:pt x="0" y="564642"/>
                  </a:lnTo>
                  <a:lnTo>
                    <a:pt x="38100" y="564642"/>
                  </a:lnTo>
                  <a:lnTo>
                    <a:pt x="0" y="564642"/>
                  </a:lnTo>
                  <a:moveTo>
                    <a:pt x="76200" y="564642"/>
                  </a:moveTo>
                  <a:lnTo>
                    <a:pt x="76200" y="8086852"/>
                  </a:lnTo>
                  <a:lnTo>
                    <a:pt x="38100" y="8086852"/>
                  </a:lnTo>
                  <a:lnTo>
                    <a:pt x="76200" y="8086852"/>
                  </a:lnTo>
                  <a:cubicBezTo>
                    <a:pt x="76200" y="8356473"/>
                    <a:pt x="295656" y="8575294"/>
                    <a:pt x="566674" y="8575294"/>
                  </a:cubicBezTo>
                  <a:lnTo>
                    <a:pt x="15167229" y="8575294"/>
                  </a:lnTo>
                  <a:cubicBezTo>
                    <a:pt x="15438247" y="8575294"/>
                    <a:pt x="15657703" y="8356473"/>
                    <a:pt x="15657703" y="8086852"/>
                  </a:cubicBezTo>
                  <a:lnTo>
                    <a:pt x="15657703" y="564642"/>
                  </a:lnTo>
                  <a:cubicBezTo>
                    <a:pt x="15657703" y="295021"/>
                    <a:pt x="15438247" y="76200"/>
                    <a:pt x="15167229" y="76200"/>
                  </a:cubicBezTo>
                  <a:lnTo>
                    <a:pt x="566674" y="76200"/>
                  </a:lnTo>
                  <a:lnTo>
                    <a:pt x="566674" y="38100"/>
                  </a:lnTo>
                  <a:lnTo>
                    <a:pt x="566674" y="76200"/>
                  </a:lnTo>
                  <a:cubicBezTo>
                    <a:pt x="295656" y="76200"/>
                    <a:pt x="76200" y="295021"/>
                    <a:pt x="76200" y="564642"/>
                  </a:cubicBezTo>
                  <a:close/>
                </a:path>
              </a:pathLst>
            </a:custGeom>
            <a:solidFill>
              <a:srgbClr val="00B0F0"/>
            </a:solidFill>
          </p:spPr>
          <p:txBody>
            <a:bodyPr/>
            <a:lstStyle/>
            <a:p>
              <a:endParaRPr lang="en-GB" sz="1200"/>
            </a:p>
          </p:txBody>
        </p:sp>
        <p:sp>
          <p:nvSpPr>
            <p:cNvPr id="8" name="TextBox 8"/>
            <p:cNvSpPr txBox="1"/>
            <p:nvPr/>
          </p:nvSpPr>
          <p:spPr>
            <a:xfrm>
              <a:off x="0" y="-57150"/>
              <a:ext cx="15734016" cy="8708582"/>
            </a:xfrm>
            <a:prstGeom prst="rect">
              <a:avLst/>
            </a:prstGeom>
          </p:spPr>
          <p:txBody>
            <a:bodyPr lIns="33867" tIns="33867" rIns="33867" bIns="33867" rtlCol="0" anchor="ctr"/>
            <a:lstStyle/>
            <a:p>
              <a:pPr>
                <a:lnSpc>
                  <a:spcPts val="2160"/>
                </a:lnSpc>
              </a:pPr>
              <a:endParaRPr lang="en-US" dirty="0">
                <a:solidFill>
                  <a:srgbClr val="FFFFFF"/>
                </a:solidFill>
                <a:latin typeface="Calibri (MS)"/>
                <a:ea typeface="Calibri (MS)"/>
                <a:cs typeface="Calibri (MS)"/>
                <a:sym typeface="Calibri (MS)"/>
              </a:endParaRPr>
            </a:p>
          </p:txBody>
        </p:sp>
      </p:grpSp>
      <p:sp>
        <p:nvSpPr>
          <p:cNvPr id="9" name="TextBox 9"/>
          <p:cNvSpPr txBox="1"/>
          <p:nvPr/>
        </p:nvSpPr>
        <p:spPr>
          <a:xfrm>
            <a:off x="1353140" y="1422508"/>
            <a:ext cx="8065295" cy="551433"/>
          </a:xfrm>
          <a:prstGeom prst="rect">
            <a:avLst/>
          </a:prstGeom>
        </p:spPr>
        <p:txBody>
          <a:bodyPr wrap="square" lIns="0" tIns="0" rIns="0" bIns="0" rtlCol="0" anchor="t">
            <a:spAutoFit/>
          </a:bodyPr>
          <a:lstStyle/>
          <a:p>
            <a:pPr>
              <a:lnSpc>
                <a:spcPts val="4320"/>
              </a:lnSpc>
            </a:pPr>
            <a:r>
              <a:rPr lang="en-US" sz="3600" b="1" dirty="0">
                <a:solidFill>
                  <a:srgbClr val="203864"/>
                </a:solidFill>
                <a:latin typeface="Calibri (MS) Bold"/>
                <a:ea typeface="Calibri (MS) Bold"/>
                <a:cs typeface="Calibri (MS) Bold"/>
                <a:sym typeface="Calibri (MS) Bold"/>
              </a:rPr>
              <a:t>List of references</a:t>
            </a:r>
          </a:p>
        </p:txBody>
      </p:sp>
      <p:grpSp>
        <p:nvGrpSpPr>
          <p:cNvPr id="11" name="Group 11"/>
          <p:cNvGrpSpPr>
            <a:grpSpLocks noChangeAspect="1"/>
          </p:cNvGrpSpPr>
          <p:nvPr/>
        </p:nvGrpSpPr>
        <p:grpSpPr>
          <a:xfrm>
            <a:off x="8548100" y="1155870"/>
            <a:ext cx="3332726" cy="4515466"/>
            <a:chOff x="0" y="0"/>
            <a:chExt cx="6665452" cy="9030932"/>
          </a:xfrm>
        </p:grpSpPr>
        <p:sp>
          <p:nvSpPr>
            <p:cNvPr id="12" name="Freeform 12" descr="A book cover with text and blue text  Description automatically generated"/>
            <p:cNvSpPr/>
            <p:nvPr/>
          </p:nvSpPr>
          <p:spPr>
            <a:xfrm>
              <a:off x="0" y="0"/>
              <a:ext cx="6665468" cy="9030970"/>
            </a:xfrm>
            <a:custGeom>
              <a:avLst/>
              <a:gdLst/>
              <a:ahLst/>
              <a:cxnLst/>
              <a:rect l="l" t="t" r="r" b="b"/>
              <a:pathLst>
                <a:path w="6665468" h="9030970">
                  <a:moveTo>
                    <a:pt x="0" y="0"/>
                  </a:moveTo>
                  <a:lnTo>
                    <a:pt x="6665468" y="0"/>
                  </a:lnTo>
                  <a:lnTo>
                    <a:pt x="6665468" y="9030970"/>
                  </a:lnTo>
                  <a:lnTo>
                    <a:pt x="0" y="9030970"/>
                  </a:lnTo>
                  <a:lnTo>
                    <a:pt x="0" y="0"/>
                  </a:lnTo>
                  <a:close/>
                </a:path>
              </a:pathLst>
            </a:custGeom>
            <a:blipFill>
              <a:blip r:embed="rId3"/>
              <a:stretch>
                <a:fillRect l="-3658" r="-3658"/>
              </a:stretch>
            </a:blipFill>
          </p:spPr>
          <p:txBody>
            <a:bodyPr/>
            <a:lstStyle/>
            <a:p>
              <a:endParaRPr lang="en-GB" sz="1200"/>
            </a:p>
          </p:txBody>
        </p:sp>
      </p:grpSp>
      <p:pic>
        <p:nvPicPr>
          <p:cNvPr id="15" name="Graphic 21">
            <a:extLst>
              <a:ext uri="{FF2B5EF4-FFF2-40B4-BE49-F238E27FC236}">
                <a16:creationId xmlns:a16="http://schemas.microsoft.com/office/drawing/2014/main" id="{AB614704-7BA2-EA66-2E5C-92A5BF5429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618"/>
            <a:ext cx="1574800" cy="735325"/>
          </a:xfrm>
          <a:prstGeom prst="rect">
            <a:avLst/>
          </a:prstGeom>
        </p:spPr>
      </p:pic>
      <p:sp>
        <p:nvSpPr>
          <p:cNvPr id="13" name="TextBox 12">
            <a:extLst>
              <a:ext uri="{FF2B5EF4-FFF2-40B4-BE49-F238E27FC236}">
                <a16:creationId xmlns:a16="http://schemas.microsoft.com/office/drawing/2014/main" id="{469F61AB-4876-34B7-3497-C520A79A396D}"/>
              </a:ext>
            </a:extLst>
          </p:cNvPr>
          <p:cNvSpPr txBox="1"/>
          <p:nvPr/>
        </p:nvSpPr>
        <p:spPr>
          <a:xfrm>
            <a:off x="1353140" y="2414437"/>
            <a:ext cx="6149082" cy="2308324"/>
          </a:xfrm>
          <a:prstGeom prst="rect">
            <a:avLst/>
          </a:prstGeom>
          <a:noFill/>
        </p:spPr>
        <p:txBody>
          <a:bodyPr wrap="square">
            <a:spAutoFit/>
          </a:bodyPr>
          <a:lstStyle/>
          <a:p>
            <a:endParaRPr lang="en-GB" dirty="0"/>
          </a:p>
          <a:p>
            <a:r>
              <a:rPr lang="en-GB" dirty="0"/>
              <a:t>Textbook: </a:t>
            </a:r>
          </a:p>
          <a:p>
            <a:endParaRPr lang="en-GB" dirty="0"/>
          </a:p>
          <a:p>
            <a:r>
              <a:rPr lang="en-GB" dirty="0"/>
              <a:t>John W. Budd , Labor relations textbook , MC Graw-Hill , 6</a:t>
            </a:r>
            <a:r>
              <a:rPr lang="en-GB" baseline="30000" dirty="0"/>
              <a:t>th</a:t>
            </a:r>
            <a:r>
              <a:rPr lang="en-GB" dirty="0"/>
              <a:t> edition .</a:t>
            </a:r>
          </a:p>
          <a:p>
            <a:endParaRPr lang="en-GB" dirty="0"/>
          </a:p>
          <a:p>
            <a:r>
              <a:rPr lang="en-GB" dirty="0">
                <a:hlinkClick r:id="rId5"/>
              </a:rPr>
              <a:t>7 Examples of Employee Relations Issues and How to Handle Them - </a:t>
            </a:r>
            <a:r>
              <a:rPr lang="en-GB" dirty="0" err="1">
                <a:hlinkClick r:id="rId5"/>
              </a:rPr>
              <a:t>Risely</a:t>
            </a:r>
            <a:endParaRPr lang="en-GB" dirty="0"/>
          </a:p>
        </p:txBody>
      </p:sp>
    </p:spTree>
    <p:extLst>
      <p:ext uri="{BB962C8B-B14F-4D97-AF65-F5344CB8AC3E}">
        <p14:creationId xmlns:p14="http://schemas.microsoft.com/office/powerpoint/2010/main" val="26658370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DD93EB75-E044-48F9-AD3C-138D732C0FB6}"/>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190</TotalTime>
  <Words>1272</Words>
  <Application>Microsoft Office PowerPoint</Application>
  <PresentationFormat>Widescreen</PresentationFormat>
  <Paragraphs>104</Paragraphs>
  <Slides>41</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Alexandria</vt:lpstr>
      <vt:lpstr>Arial</vt:lpstr>
      <vt:lpstr>Calibri</vt:lpstr>
      <vt:lpstr>Calibri (MS)</vt:lpstr>
      <vt:lpstr>Calibri (MS) Bold</vt:lpstr>
      <vt:lpstr>Calibri (MS) Light</vt:lpstr>
      <vt:lpstr>Calibri Light</vt:lpstr>
      <vt:lpstr>EuclidCircularB</vt:lpstr>
      <vt:lpstr>Georgia</vt:lpstr>
      <vt:lpstr>Spartan</vt:lpstr>
      <vt:lpstr>Office Theme</vt:lpstr>
      <vt:lpstr>PowerPoint Presentation</vt:lpstr>
      <vt:lpstr>PowerPoint Presentation</vt:lpstr>
      <vt:lpstr>Lecture Agenda</vt:lpstr>
      <vt:lpstr>What is Employment relations?</vt:lpstr>
      <vt:lpstr>What is Employment relations?</vt:lpstr>
      <vt:lpstr>Compare between Vertical and Horizontal Employee Relations</vt:lpstr>
      <vt:lpstr>Vertical and Horizontal Employee Relations </vt:lpstr>
      <vt:lpstr>Vertical Employee Relations</vt:lpstr>
      <vt:lpstr>Horizontal Employee Relations</vt:lpstr>
      <vt:lpstr>Employee Relations Sources of Conflicts </vt:lpstr>
      <vt:lpstr>Lack Of Job Security</vt:lpstr>
      <vt:lpstr>Lack Of Job Security</vt:lpstr>
      <vt:lpstr>Lack Of Job Security</vt:lpstr>
      <vt:lpstr>Inequality</vt:lpstr>
      <vt:lpstr>Inequality</vt:lpstr>
      <vt:lpstr>Inequality</vt:lpstr>
      <vt:lpstr>Poor Communication</vt:lpstr>
      <vt:lpstr>Poor Communication</vt:lpstr>
      <vt:lpstr>Low Pay</vt:lpstr>
      <vt:lpstr>Low Pay</vt:lpstr>
      <vt:lpstr>Poor Leadership</vt:lpstr>
      <vt:lpstr>Poor Leadership</vt:lpstr>
      <vt:lpstr>Bad Working Condition</vt:lpstr>
      <vt:lpstr>Bad Working Condition</vt:lpstr>
      <vt:lpstr>Lack Of Professional Development Opportunities</vt:lpstr>
      <vt:lpstr>Lack Of Professional Development Opportunities</vt:lpstr>
      <vt:lpstr>Lack Of Employee Recognition And Benefits</vt:lpstr>
      <vt:lpstr>Lack Of Employee Recognition And Benefits</vt:lpstr>
      <vt:lpstr>Employee Relations Strategy </vt:lpstr>
      <vt:lpstr>Foster A Positive Work Environment </vt:lpstr>
      <vt:lpstr>Foster A Positive Work Environment</vt:lpstr>
      <vt:lpstr>Make Sure Communication Is Transparent, Timely, And Relevant </vt:lpstr>
      <vt:lpstr>Make Sure Communication Is Transparent, Timely, And Relevant </vt:lpstr>
      <vt:lpstr>Develop An Employee Grievance Process </vt:lpstr>
      <vt:lpstr>Develop An Employee Grievance Process </vt:lpstr>
      <vt:lpstr>PowerPoint Presentation</vt:lpstr>
      <vt:lpstr>Key Elements of an Effective Employee Relations Issues Framework</vt:lpstr>
      <vt:lpstr>Key Elements of an Effective Employee Relations Issues Framework</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Musaad A. Alanazi</cp:lastModifiedBy>
  <cp:revision>32</cp:revision>
  <dcterms:created xsi:type="dcterms:W3CDTF">2023-04-29T09:08:00Z</dcterms:created>
  <dcterms:modified xsi:type="dcterms:W3CDTF">2025-08-03T04:57:49Z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