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303" r:id="rId5"/>
    <p:sldId id="313" r:id="rId6"/>
    <p:sldId id="351" r:id="rId7"/>
    <p:sldId id="352" r:id="rId8"/>
    <p:sldId id="402" r:id="rId9"/>
    <p:sldId id="353" r:id="rId10"/>
    <p:sldId id="354" r:id="rId11"/>
    <p:sldId id="355" r:id="rId12"/>
    <p:sldId id="356" r:id="rId13"/>
    <p:sldId id="360" r:id="rId14"/>
    <p:sldId id="362" r:id="rId15"/>
    <p:sldId id="363" r:id="rId16"/>
    <p:sldId id="364" r:id="rId17"/>
    <p:sldId id="365" r:id="rId18"/>
    <p:sldId id="366" r:id="rId19"/>
    <p:sldId id="375" r:id="rId20"/>
    <p:sldId id="367" r:id="rId21"/>
    <p:sldId id="368" r:id="rId22"/>
    <p:sldId id="398" r:id="rId23"/>
    <p:sldId id="369" r:id="rId24"/>
    <p:sldId id="399" r:id="rId25"/>
    <p:sldId id="371" r:id="rId26"/>
    <p:sldId id="400" r:id="rId27"/>
    <p:sldId id="373" r:id="rId28"/>
    <p:sldId id="401" r:id="rId29"/>
    <p:sldId id="376" r:id="rId30"/>
    <p:sldId id="377" r:id="rId31"/>
    <p:sldId id="378" r:id="rId32"/>
    <p:sldId id="379" r:id="rId33"/>
    <p:sldId id="380" r:id="rId34"/>
    <p:sldId id="381" r:id="rId35"/>
    <p:sldId id="382" r:id="rId36"/>
    <p:sldId id="383" r:id="rId37"/>
    <p:sldId id="384" r:id="rId38"/>
    <p:sldId id="395" r:id="rId39"/>
    <p:sldId id="385" r:id="rId40"/>
    <p:sldId id="386" r:id="rId41"/>
    <p:sldId id="388" r:id="rId42"/>
    <p:sldId id="389" r:id="rId43"/>
    <p:sldId id="390" r:id="rId44"/>
    <p:sldId id="391" r:id="rId45"/>
    <p:sldId id="392" r:id="rId46"/>
    <p:sldId id="393" r:id="rId47"/>
    <p:sldId id="394" r:id="rId48"/>
    <p:sldId id="39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351"/>
            <p14:sldId id="352"/>
            <p14:sldId id="402"/>
            <p14:sldId id="353"/>
            <p14:sldId id="354"/>
            <p14:sldId id="355"/>
            <p14:sldId id="356"/>
            <p14:sldId id="360"/>
            <p14:sldId id="362"/>
            <p14:sldId id="363"/>
            <p14:sldId id="364"/>
            <p14:sldId id="365"/>
            <p14:sldId id="366"/>
            <p14:sldId id="375"/>
            <p14:sldId id="367"/>
            <p14:sldId id="368"/>
            <p14:sldId id="398"/>
            <p14:sldId id="369"/>
            <p14:sldId id="399"/>
            <p14:sldId id="371"/>
            <p14:sldId id="400"/>
            <p14:sldId id="373"/>
            <p14:sldId id="401"/>
            <p14:sldId id="376"/>
            <p14:sldId id="377"/>
            <p14:sldId id="378"/>
            <p14:sldId id="379"/>
            <p14:sldId id="380"/>
            <p14:sldId id="381"/>
            <p14:sldId id="382"/>
            <p14:sldId id="383"/>
            <p14:sldId id="384"/>
            <p14:sldId id="395"/>
            <p14:sldId id="385"/>
            <p14:sldId id="386"/>
            <p14:sldId id="388"/>
            <p14:sldId id="389"/>
            <p14:sldId id="390"/>
            <p14:sldId id="391"/>
            <p14:sldId id="392"/>
            <p14:sldId id="393"/>
            <p14:sldId id="394"/>
            <p14:sldId id="3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9EDE"/>
    <a:srgbClr val="00AEEF"/>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6BC790-A3C9-4C1A-A1FF-AFEBF495B1D9}"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117E792C-8D4A-4E71-88AB-2F8BE0DE29E2}">
      <dgm:prSet phldrT="[Text]" custT="1"/>
      <dgm:spPr/>
      <dgm:t>
        <a:bodyPr/>
        <a:lstStyle/>
        <a:p>
          <a:r>
            <a:rPr lang="ar-EG" sz="2800" b="1" dirty="0"/>
            <a:t>فردي</a:t>
          </a:r>
          <a:endParaRPr lang="en-US" sz="2800" b="1" dirty="0"/>
        </a:p>
      </dgm:t>
    </dgm:pt>
    <dgm:pt modelId="{8A724354-63FE-42EC-9252-94856B78C56D}" type="parTrans" cxnId="{B997CA41-7A7B-4910-9187-064D4A93EE74}">
      <dgm:prSet/>
      <dgm:spPr/>
      <dgm:t>
        <a:bodyPr/>
        <a:lstStyle/>
        <a:p>
          <a:endParaRPr lang="en-US"/>
        </a:p>
      </dgm:t>
    </dgm:pt>
    <dgm:pt modelId="{52B14F2C-166E-4D0E-81E0-E14606F2A74F}" type="sibTrans" cxnId="{B997CA41-7A7B-4910-9187-064D4A93EE74}">
      <dgm:prSet/>
      <dgm:spPr/>
      <dgm:t>
        <a:bodyPr/>
        <a:lstStyle/>
        <a:p>
          <a:endParaRPr lang="en-US"/>
        </a:p>
      </dgm:t>
    </dgm:pt>
    <dgm:pt modelId="{7F541DD1-7408-47BA-8D86-E4EC2A27CFC4}">
      <dgm:prSet phldrT="[Text]" custT="1"/>
      <dgm:spPr/>
      <dgm:t>
        <a:bodyPr/>
        <a:lstStyle/>
        <a:p>
          <a:r>
            <a:rPr lang="ar-EG" sz="2800" b="1" dirty="0"/>
            <a:t>مقابلات</a:t>
          </a:r>
          <a:endParaRPr lang="en-US" sz="2800" b="1" dirty="0"/>
        </a:p>
      </dgm:t>
    </dgm:pt>
    <dgm:pt modelId="{8074D568-475A-429D-9A67-F26A67D9B2B5}" type="parTrans" cxnId="{3BB258CB-658A-43C9-843B-C2A8F0135B50}">
      <dgm:prSet/>
      <dgm:spPr/>
      <dgm:t>
        <a:bodyPr/>
        <a:lstStyle/>
        <a:p>
          <a:endParaRPr lang="en-US"/>
        </a:p>
      </dgm:t>
    </dgm:pt>
    <dgm:pt modelId="{3D4AB292-8916-4C4B-8E03-B3F04AC81376}" type="sibTrans" cxnId="{3BB258CB-658A-43C9-843B-C2A8F0135B50}">
      <dgm:prSet/>
      <dgm:spPr/>
      <dgm:t>
        <a:bodyPr/>
        <a:lstStyle/>
        <a:p>
          <a:endParaRPr lang="en-US"/>
        </a:p>
      </dgm:t>
    </dgm:pt>
    <dgm:pt modelId="{1980CD75-9F11-4C23-9691-04E6C23622F1}">
      <dgm:prSet phldrT="[Text]" custT="1"/>
      <dgm:spPr/>
      <dgm:t>
        <a:bodyPr/>
        <a:lstStyle/>
        <a:p>
          <a:r>
            <a:rPr lang="ar-EG" sz="2800" b="1" dirty="0"/>
            <a:t>سردي</a:t>
          </a:r>
          <a:endParaRPr lang="en-US" sz="2800" b="1" dirty="0"/>
        </a:p>
      </dgm:t>
    </dgm:pt>
    <dgm:pt modelId="{6465DA95-5BC9-4A10-A60D-D28CBFEEEAE6}" type="parTrans" cxnId="{24313AF5-488C-44B2-B352-D3D5CCD9465F}">
      <dgm:prSet/>
      <dgm:spPr/>
      <dgm:t>
        <a:bodyPr/>
        <a:lstStyle/>
        <a:p>
          <a:endParaRPr lang="en-US"/>
        </a:p>
      </dgm:t>
    </dgm:pt>
    <dgm:pt modelId="{A7147AAF-71DC-464D-A5F5-F9D7378B6D11}" type="sibTrans" cxnId="{24313AF5-488C-44B2-B352-D3D5CCD9465F}">
      <dgm:prSet/>
      <dgm:spPr/>
      <dgm:t>
        <a:bodyPr/>
        <a:lstStyle/>
        <a:p>
          <a:endParaRPr lang="en-US"/>
        </a:p>
      </dgm:t>
    </dgm:pt>
    <dgm:pt modelId="{28624FD9-A2B6-44A0-BBD3-28D0F949C1DD}">
      <dgm:prSet phldrT="[Text]" custT="1"/>
      <dgm:spPr/>
      <dgm:t>
        <a:bodyPr/>
        <a:lstStyle/>
        <a:p>
          <a:r>
            <a:rPr lang="ar-EG" sz="2800" b="1" dirty="0"/>
            <a:t>مائدة مستديرة</a:t>
          </a:r>
          <a:endParaRPr lang="en-US" sz="2800" b="1" dirty="0"/>
        </a:p>
      </dgm:t>
    </dgm:pt>
    <dgm:pt modelId="{7FF5B015-C147-43DE-A3B5-D09C3FD5ED0B}" type="parTrans" cxnId="{58A5F4EC-1E6C-4397-AC07-F9A4A63AC850}">
      <dgm:prSet/>
      <dgm:spPr/>
      <dgm:t>
        <a:bodyPr/>
        <a:lstStyle/>
        <a:p>
          <a:endParaRPr lang="en-US"/>
        </a:p>
      </dgm:t>
    </dgm:pt>
    <dgm:pt modelId="{EA159789-3A7B-46D4-AE6B-EDD31EF4BE0B}" type="sibTrans" cxnId="{58A5F4EC-1E6C-4397-AC07-F9A4A63AC850}">
      <dgm:prSet/>
      <dgm:spPr/>
      <dgm:t>
        <a:bodyPr/>
        <a:lstStyle/>
        <a:p>
          <a:endParaRPr lang="en-US"/>
        </a:p>
      </dgm:t>
    </dgm:pt>
    <dgm:pt modelId="{14BBFDC2-36F9-479F-9441-F4CF18078DEE}" type="pres">
      <dgm:prSet presAssocID="{8C6BC790-A3C9-4C1A-A1FF-AFEBF495B1D9}" presName="cycle" presStyleCnt="0">
        <dgm:presLayoutVars>
          <dgm:dir/>
          <dgm:resizeHandles val="exact"/>
        </dgm:presLayoutVars>
      </dgm:prSet>
      <dgm:spPr/>
    </dgm:pt>
    <dgm:pt modelId="{9F352E42-0BC3-4B92-A4E3-6BBD56406573}" type="pres">
      <dgm:prSet presAssocID="{117E792C-8D4A-4E71-88AB-2F8BE0DE29E2}" presName="node" presStyleLbl="node1" presStyleIdx="0" presStyleCnt="4">
        <dgm:presLayoutVars>
          <dgm:bulletEnabled val="1"/>
        </dgm:presLayoutVars>
      </dgm:prSet>
      <dgm:spPr/>
    </dgm:pt>
    <dgm:pt modelId="{B8E71F63-46E8-478C-98F5-8A73D6B0B57C}" type="pres">
      <dgm:prSet presAssocID="{117E792C-8D4A-4E71-88AB-2F8BE0DE29E2}" presName="spNode" presStyleCnt="0"/>
      <dgm:spPr/>
    </dgm:pt>
    <dgm:pt modelId="{D5CF54E0-4BC1-46ED-A113-4AB095246DF2}" type="pres">
      <dgm:prSet presAssocID="{52B14F2C-166E-4D0E-81E0-E14606F2A74F}" presName="sibTrans" presStyleLbl="sibTrans1D1" presStyleIdx="0" presStyleCnt="4"/>
      <dgm:spPr/>
    </dgm:pt>
    <dgm:pt modelId="{ED9A968C-BFE9-4957-9AD3-CF9E6444633D}" type="pres">
      <dgm:prSet presAssocID="{7F541DD1-7408-47BA-8D86-E4EC2A27CFC4}" presName="node" presStyleLbl="node1" presStyleIdx="1" presStyleCnt="4">
        <dgm:presLayoutVars>
          <dgm:bulletEnabled val="1"/>
        </dgm:presLayoutVars>
      </dgm:prSet>
      <dgm:spPr/>
    </dgm:pt>
    <dgm:pt modelId="{231388DB-96F4-4F75-9204-FD800AC6A6C5}" type="pres">
      <dgm:prSet presAssocID="{7F541DD1-7408-47BA-8D86-E4EC2A27CFC4}" presName="spNode" presStyleCnt="0"/>
      <dgm:spPr/>
    </dgm:pt>
    <dgm:pt modelId="{B5D64ACC-B460-4076-90F7-57EB47F37BDC}" type="pres">
      <dgm:prSet presAssocID="{3D4AB292-8916-4C4B-8E03-B3F04AC81376}" presName="sibTrans" presStyleLbl="sibTrans1D1" presStyleIdx="1" presStyleCnt="4"/>
      <dgm:spPr/>
    </dgm:pt>
    <dgm:pt modelId="{E0DECCB0-ABA1-42FD-AFE8-954074FBFC36}" type="pres">
      <dgm:prSet presAssocID="{1980CD75-9F11-4C23-9691-04E6C23622F1}" presName="node" presStyleLbl="node1" presStyleIdx="2" presStyleCnt="4">
        <dgm:presLayoutVars>
          <dgm:bulletEnabled val="1"/>
        </dgm:presLayoutVars>
      </dgm:prSet>
      <dgm:spPr/>
    </dgm:pt>
    <dgm:pt modelId="{16AC7368-301E-4CBB-AAE7-388A720B57C6}" type="pres">
      <dgm:prSet presAssocID="{1980CD75-9F11-4C23-9691-04E6C23622F1}" presName="spNode" presStyleCnt="0"/>
      <dgm:spPr/>
    </dgm:pt>
    <dgm:pt modelId="{C1197E40-B4F7-40FB-B6C5-09354E6078E8}" type="pres">
      <dgm:prSet presAssocID="{A7147AAF-71DC-464D-A5F5-F9D7378B6D11}" presName="sibTrans" presStyleLbl="sibTrans1D1" presStyleIdx="2" presStyleCnt="4"/>
      <dgm:spPr/>
    </dgm:pt>
    <dgm:pt modelId="{2E6EB75D-745F-4C0E-B6BF-5157D67A2420}" type="pres">
      <dgm:prSet presAssocID="{28624FD9-A2B6-44A0-BBD3-28D0F949C1DD}" presName="node" presStyleLbl="node1" presStyleIdx="3" presStyleCnt="4">
        <dgm:presLayoutVars>
          <dgm:bulletEnabled val="1"/>
        </dgm:presLayoutVars>
      </dgm:prSet>
      <dgm:spPr/>
    </dgm:pt>
    <dgm:pt modelId="{0A092034-215C-43B7-8F39-04773E03BD7B}" type="pres">
      <dgm:prSet presAssocID="{28624FD9-A2B6-44A0-BBD3-28D0F949C1DD}" presName="spNode" presStyleCnt="0"/>
      <dgm:spPr/>
    </dgm:pt>
    <dgm:pt modelId="{7BABB2AB-A71E-499F-B141-99B227971364}" type="pres">
      <dgm:prSet presAssocID="{EA159789-3A7B-46D4-AE6B-EDD31EF4BE0B}" presName="sibTrans" presStyleLbl="sibTrans1D1" presStyleIdx="3" presStyleCnt="4"/>
      <dgm:spPr/>
    </dgm:pt>
  </dgm:ptLst>
  <dgm:cxnLst>
    <dgm:cxn modelId="{D7E0BB1D-4EDA-4A41-9FFB-921C6FD1A559}" type="presOf" srcId="{A7147AAF-71DC-464D-A5F5-F9D7378B6D11}" destId="{C1197E40-B4F7-40FB-B6C5-09354E6078E8}" srcOrd="0" destOrd="0" presId="urn:microsoft.com/office/officeart/2005/8/layout/cycle6"/>
    <dgm:cxn modelId="{0934575C-F7B4-41DB-9532-DEAFEE1B5EB0}" type="presOf" srcId="{1980CD75-9F11-4C23-9691-04E6C23622F1}" destId="{E0DECCB0-ABA1-42FD-AFE8-954074FBFC36}" srcOrd="0" destOrd="0" presId="urn:microsoft.com/office/officeart/2005/8/layout/cycle6"/>
    <dgm:cxn modelId="{B997CA41-7A7B-4910-9187-064D4A93EE74}" srcId="{8C6BC790-A3C9-4C1A-A1FF-AFEBF495B1D9}" destId="{117E792C-8D4A-4E71-88AB-2F8BE0DE29E2}" srcOrd="0" destOrd="0" parTransId="{8A724354-63FE-42EC-9252-94856B78C56D}" sibTransId="{52B14F2C-166E-4D0E-81E0-E14606F2A74F}"/>
    <dgm:cxn modelId="{0C3D0B4C-981B-4449-BD39-A920E1C04D9C}" type="presOf" srcId="{7F541DD1-7408-47BA-8D86-E4EC2A27CFC4}" destId="{ED9A968C-BFE9-4957-9AD3-CF9E6444633D}" srcOrd="0" destOrd="0" presId="urn:microsoft.com/office/officeart/2005/8/layout/cycle6"/>
    <dgm:cxn modelId="{98AF9978-32D9-4076-AF52-62F17F4FA991}" type="presOf" srcId="{8C6BC790-A3C9-4C1A-A1FF-AFEBF495B1D9}" destId="{14BBFDC2-36F9-479F-9441-F4CF18078DEE}" srcOrd="0" destOrd="0" presId="urn:microsoft.com/office/officeart/2005/8/layout/cycle6"/>
    <dgm:cxn modelId="{7EEE397E-5C26-4528-AC3C-4065891CC402}" type="presOf" srcId="{EA159789-3A7B-46D4-AE6B-EDD31EF4BE0B}" destId="{7BABB2AB-A71E-499F-B141-99B227971364}" srcOrd="0" destOrd="0" presId="urn:microsoft.com/office/officeart/2005/8/layout/cycle6"/>
    <dgm:cxn modelId="{3BB258CB-658A-43C9-843B-C2A8F0135B50}" srcId="{8C6BC790-A3C9-4C1A-A1FF-AFEBF495B1D9}" destId="{7F541DD1-7408-47BA-8D86-E4EC2A27CFC4}" srcOrd="1" destOrd="0" parTransId="{8074D568-475A-429D-9A67-F26A67D9B2B5}" sibTransId="{3D4AB292-8916-4C4B-8E03-B3F04AC81376}"/>
    <dgm:cxn modelId="{862A68DA-A550-4B77-99B3-B900E4A8DF30}" type="presOf" srcId="{3D4AB292-8916-4C4B-8E03-B3F04AC81376}" destId="{B5D64ACC-B460-4076-90F7-57EB47F37BDC}" srcOrd="0" destOrd="0" presId="urn:microsoft.com/office/officeart/2005/8/layout/cycle6"/>
    <dgm:cxn modelId="{58A5F4EC-1E6C-4397-AC07-F9A4A63AC850}" srcId="{8C6BC790-A3C9-4C1A-A1FF-AFEBF495B1D9}" destId="{28624FD9-A2B6-44A0-BBD3-28D0F949C1DD}" srcOrd="3" destOrd="0" parTransId="{7FF5B015-C147-43DE-A3B5-D09C3FD5ED0B}" sibTransId="{EA159789-3A7B-46D4-AE6B-EDD31EF4BE0B}"/>
    <dgm:cxn modelId="{24313AF5-488C-44B2-B352-D3D5CCD9465F}" srcId="{8C6BC790-A3C9-4C1A-A1FF-AFEBF495B1D9}" destId="{1980CD75-9F11-4C23-9691-04E6C23622F1}" srcOrd="2" destOrd="0" parTransId="{6465DA95-5BC9-4A10-A60D-D28CBFEEEAE6}" sibTransId="{A7147AAF-71DC-464D-A5F5-F9D7378B6D11}"/>
    <dgm:cxn modelId="{09E166F6-BC4B-4505-8531-03F64DC2881F}" type="presOf" srcId="{117E792C-8D4A-4E71-88AB-2F8BE0DE29E2}" destId="{9F352E42-0BC3-4B92-A4E3-6BBD56406573}" srcOrd="0" destOrd="0" presId="urn:microsoft.com/office/officeart/2005/8/layout/cycle6"/>
    <dgm:cxn modelId="{6FB8CBF6-5ACE-455F-B215-C9B936BAD75F}" type="presOf" srcId="{28624FD9-A2B6-44A0-BBD3-28D0F949C1DD}" destId="{2E6EB75D-745F-4C0E-B6BF-5157D67A2420}" srcOrd="0" destOrd="0" presId="urn:microsoft.com/office/officeart/2005/8/layout/cycle6"/>
    <dgm:cxn modelId="{D8C487FB-ECBF-4EE9-B296-599DE7C2C8E9}" type="presOf" srcId="{52B14F2C-166E-4D0E-81E0-E14606F2A74F}" destId="{D5CF54E0-4BC1-46ED-A113-4AB095246DF2}" srcOrd="0" destOrd="0" presId="urn:microsoft.com/office/officeart/2005/8/layout/cycle6"/>
    <dgm:cxn modelId="{E1212B61-AADF-469F-9A82-461A56AF9EF5}" type="presParOf" srcId="{14BBFDC2-36F9-479F-9441-F4CF18078DEE}" destId="{9F352E42-0BC3-4B92-A4E3-6BBD56406573}" srcOrd="0" destOrd="0" presId="urn:microsoft.com/office/officeart/2005/8/layout/cycle6"/>
    <dgm:cxn modelId="{C3189923-BAB0-4CC5-99DE-2A0FF24AC893}" type="presParOf" srcId="{14BBFDC2-36F9-479F-9441-F4CF18078DEE}" destId="{B8E71F63-46E8-478C-98F5-8A73D6B0B57C}" srcOrd="1" destOrd="0" presId="urn:microsoft.com/office/officeart/2005/8/layout/cycle6"/>
    <dgm:cxn modelId="{5AE21201-6FBC-4D54-99B0-54B4B27DF1F3}" type="presParOf" srcId="{14BBFDC2-36F9-479F-9441-F4CF18078DEE}" destId="{D5CF54E0-4BC1-46ED-A113-4AB095246DF2}" srcOrd="2" destOrd="0" presId="urn:microsoft.com/office/officeart/2005/8/layout/cycle6"/>
    <dgm:cxn modelId="{98465370-6E0D-492E-BE8A-2EAD5AC665F7}" type="presParOf" srcId="{14BBFDC2-36F9-479F-9441-F4CF18078DEE}" destId="{ED9A968C-BFE9-4957-9AD3-CF9E6444633D}" srcOrd="3" destOrd="0" presId="urn:microsoft.com/office/officeart/2005/8/layout/cycle6"/>
    <dgm:cxn modelId="{D43D593D-D2C1-4810-8040-E2002A2512BF}" type="presParOf" srcId="{14BBFDC2-36F9-479F-9441-F4CF18078DEE}" destId="{231388DB-96F4-4F75-9204-FD800AC6A6C5}" srcOrd="4" destOrd="0" presId="urn:microsoft.com/office/officeart/2005/8/layout/cycle6"/>
    <dgm:cxn modelId="{2238203C-44A6-4367-B063-49F22AE35F0C}" type="presParOf" srcId="{14BBFDC2-36F9-479F-9441-F4CF18078DEE}" destId="{B5D64ACC-B460-4076-90F7-57EB47F37BDC}" srcOrd="5" destOrd="0" presId="urn:microsoft.com/office/officeart/2005/8/layout/cycle6"/>
    <dgm:cxn modelId="{3A0E15D4-639F-4700-8DA7-1006A931057C}" type="presParOf" srcId="{14BBFDC2-36F9-479F-9441-F4CF18078DEE}" destId="{E0DECCB0-ABA1-42FD-AFE8-954074FBFC36}" srcOrd="6" destOrd="0" presId="urn:microsoft.com/office/officeart/2005/8/layout/cycle6"/>
    <dgm:cxn modelId="{0B43558D-A79D-453C-941E-19EB94D79E09}" type="presParOf" srcId="{14BBFDC2-36F9-479F-9441-F4CF18078DEE}" destId="{16AC7368-301E-4CBB-AAE7-388A720B57C6}" srcOrd="7" destOrd="0" presId="urn:microsoft.com/office/officeart/2005/8/layout/cycle6"/>
    <dgm:cxn modelId="{B102D3D4-E381-47C6-955C-4806E704B8B0}" type="presParOf" srcId="{14BBFDC2-36F9-479F-9441-F4CF18078DEE}" destId="{C1197E40-B4F7-40FB-B6C5-09354E6078E8}" srcOrd="8" destOrd="0" presId="urn:microsoft.com/office/officeart/2005/8/layout/cycle6"/>
    <dgm:cxn modelId="{D4DB7F08-6F47-4510-84E1-0AE10E5A4E63}" type="presParOf" srcId="{14BBFDC2-36F9-479F-9441-F4CF18078DEE}" destId="{2E6EB75D-745F-4C0E-B6BF-5157D67A2420}" srcOrd="9" destOrd="0" presId="urn:microsoft.com/office/officeart/2005/8/layout/cycle6"/>
    <dgm:cxn modelId="{95978049-5D6C-4771-865C-67A8174B90E8}" type="presParOf" srcId="{14BBFDC2-36F9-479F-9441-F4CF18078DEE}" destId="{0A092034-215C-43B7-8F39-04773E03BD7B}" srcOrd="10" destOrd="0" presId="urn:microsoft.com/office/officeart/2005/8/layout/cycle6"/>
    <dgm:cxn modelId="{134A6463-3024-4608-BE4F-2B1C2A8E8446}" type="presParOf" srcId="{14BBFDC2-36F9-479F-9441-F4CF18078DEE}" destId="{7BABB2AB-A71E-499F-B141-99B227971364}"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F7BB37-BD8B-4499-B215-DEA48EAB75E3}"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5F82356-619C-4719-87A9-0A25CF49E9A8}">
      <dgm:prSet phldrT="[Text]" custT="1"/>
      <dgm:spPr/>
      <dgm:t>
        <a:bodyPr/>
        <a:lstStyle/>
        <a:p>
          <a:r>
            <a:rPr lang="ar-SY" sz="3200" b="1" dirty="0">
              <a:cs typeface="+mj-cs"/>
            </a:rPr>
            <a:t>الاشتراك</a:t>
          </a:r>
          <a:endParaRPr lang="en-US" sz="3200" b="1" dirty="0">
            <a:cs typeface="+mj-cs"/>
          </a:endParaRPr>
        </a:p>
      </dgm:t>
    </dgm:pt>
    <dgm:pt modelId="{3D388666-8FAE-4496-A215-3773002909F2}" type="parTrans" cxnId="{20670887-C463-4621-9546-E2C0AE87B7C8}">
      <dgm:prSet/>
      <dgm:spPr/>
      <dgm:t>
        <a:bodyPr/>
        <a:lstStyle/>
        <a:p>
          <a:endParaRPr lang="en-US"/>
        </a:p>
      </dgm:t>
    </dgm:pt>
    <dgm:pt modelId="{AB7AA998-9317-4C90-8BD0-B5B912D49640}" type="sibTrans" cxnId="{20670887-C463-4621-9546-E2C0AE87B7C8}">
      <dgm:prSet/>
      <dgm:spPr/>
      <dgm:t>
        <a:bodyPr/>
        <a:lstStyle/>
        <a:p>
          <a:endParaRPr lang="en-US"/>
        </a:p>
      </dgm:t>
    </dgm:pt>
    <dgm:pt modelId="{065EDDBB-594C-49B8-874A-B56D898AA9DF}">
      <dgm:prSet phldrT="[Text]" custT="1"/>
      <dgm:spPr/>
      <dgm:t>
        <a:bodyPr/>
        <a:lstStyle/>
        <a:p>
          <a:r>
            <a:rPr lang="ar-SY" sz="3200" b="1" dirty="0">
              <a:cs typeface="+mj-cs"/>
            </a:rPr>
            <a:t>المرونة</a:t>
          </a:r>
          <a:r>
            <a:rPr lang="ar-SY" sz="3200" dirty="0">
              <a:cs typeface="+mj-cs"/>
            </a:rPr>
            <a:t> </a:t>
          </a:r>
          <a:endParaRPr lang="en-US" sz="3200" dirty="0">
            <a:cs typeface="+mj-cs"/>
          </a:endParaRPr>
        </a:p>
      </dgm:t>
    </dgm:pt>
    <dgm:pt modelId="{2678C928-5581-4F5E-A5BE-B717A7D373F5}" type="parTrans" cxnId="{8142D1DD-F084-4A44-8848-80185FBBE803}">
      <dgm:prSet/>
      <dgm:spPr/>
      <dgm:t>
        <a:bodyPr/>
        <a:lstStyle/>
        <a:p>
          <a:endParaRPr lang="en-US"/>
        </a:p>
      </dgm:t>
    </dgm:pt>
    <dgm:pt modelId="{550AFCAF-8892-46FD-953A-5F85580420FA}" type="sibTrans" cxnId="{8142D1DD-F084-4A44-8848-80185FBBE803}">
      <dgm:prSet/>
      <dgm:spPr/>
      <dgm:t>
        <a:bodyPr/>
        <a:lstStyle/>
        <a:p>
          <a:endParaRPr lang="en-US"/>
        </a:p>
      </dgm:t>
    </dgm:pt>
    <dgm:pt modelId="{623117CE-55E1-4BFC-80FF-09805981BB8C}">
      <dgm:prSet phldrT="[Text]" custT="1"/>
      <dgm:spPr/>
      <dgm:t>
        <a:bodyPr/>
        <a:lstStyle/>
        <a:p>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متوفر دائمًا</a:t>
          </a:r>
          <a:endParaRPr lang="en-US" sz="3200" b="1" dirty="0">
            <a:cs typeface="+mj-cs"/>
          </a:endParaRPr>
        </a:p>
      </dgm:t>
    </dgm:pt>
    <dgm:pt modelId="{C782F89C-D885-43FB-A350-0E214900D9B6}" type="parTrans" cxnId="{C0DF1EDE-2AF7-4FA6-A56D-68B206F9627F}">
      <dgm:prSet/>
      <dgm:spPr/>
      <dgm:t>
        <a:bodyPr/>
        <a:lstStyle/>
        <a:p>
          <a:endParaRPr lang="en-US"/>
        </a:p>
      </dgm:t>
    </dgm:pt>
    <dgm:pt modelId="{8002E5E1-4298-48A1-9F18-78819D4D96ED}" type="sibTrans" cxnId="{C0DF1EDE-2AF7-4FA6-A56D-68B206F9627F}">
      <dgm:prSet/>
      <dgm:spPr/>
      <dgm:t>
        <a:bodyPr/>
        <a:lstStyle/>
        <a:p>
          <a:endParaRPr lang="en-US"/>
        </a:p>
      </dgm:t>
    </dgm:pt>
    <dgm:pt modelId="{64B43D8D-395F-47C3-8BC6-2224854C5298}">
      <dgm:prSet phldrT="[Text]" custT="1"/>
      <dgm:spPr/>
      <dgm:t>
        <a:bodyPr/>
        <a:lstStyle/>
        <a:p>
          <a:r>
            <a:rPr lang="ar-SY" sz="3200" b="1" dirty="0">
              <a:cs typeface="+mj-cs"/>
            </a:rPr>
            <a:t>سهولة الوصول</a:t>
          </a:r>
          <a:endParaRPr lang="en-US" sz="3200" b="1" dirty="0">
            <a:cs typeface="+mj-cs"/>
          </a:endParaRPr>
        </a:p>
      </dgm:t>
    </dgm:pt>
    <dgm:pt modelId="{AFE07B69-F589-4DE5-AA92-7B4F964DFC85}" type="parTrans" cxnId="{18B03B2C-B841-4E86-A366-667D5C0C5AF9}">
      <dgm:prSet/>
      <dgm:spPr/>
      <dgm:t>
        <a:bodyPr/>
        <a:lstStyle/>
        <a:p>
          <a:endParaRPr lang="en-US"/>
        </a:p>
      </dgm:t>
    </dgm:pt>
    <dgm:pt modelId="{1EC7A545-2823-4543-AC52-BFBB6B73276B}" type="sibTrans" cxnId="{18B03B2C-B841-4E86-A366-667D5C0C5AF9}">
      <dgm:prSet/>
      <dgm:spPr/>
      <dgm:t>
        <a:bodyPr/>
        <a:lstStyle/>
        <a:p>
          <a:endParaRPr lang="en-US"/>
        </a:p>
      </dgm:t>
    </dgm:pt>
    <dgm:pt modelId="{1E24C213-7E56-4B2C-B1D6-106348A36487}">
      <dgm:prSet phldrT="[Text]" custT="1"/>
      <dgm:spPr/>
      <dgm:t>
        <a:bodyPr/>
        <a:lstStyle/>
        <a:p>
          <a:r>
            <a:rPr lang="ar-EG" sz="3200" b="1" dirty="0">
              <a:cs typeface="+mj-cs"/>
            </a:rPr>
            <a:t>تكلفته</a:t>
          </a:r>
          <a:r>
            <a:rPr lang="ar-SY" sz="3200" b="1" dirty="0">
              <a:cs typeface="+mj-cs"/>
            </a:rPr>
            <a:t> المنخفض</a:t>
          </a:r>
          <a:r>
            <a:rPr lang="ar-EG" sz="3200" b="1" dirty="0">
              <a:cs typeface="+mj-cs"/>
            </a:rPr>
            <a:t>ة</a:t>
          </a:r>
          <a:endParaRPr lang="en-US" sz="3200" b="1" dirty="0">
            <a:cs typeface="+mj-cs"/>
          </a:endParaRPr>
        </a:p>
      </dgm:t>
    </dgm:pt>
    <dgm:pt modelId="{8A2FAE75-EE14-4D38-BD34-B14872A6DC41}" type="parTrans" cxnId="{0D5B4772-EA99-4377-93DC-9A25EF476FEF}">
      <dgm:prSet/>
      <dgm:spPr/>
      <dgm:t>
        <a:bodyPr/>
        <a:lstStyle/>
        <a:p>
          <a:endParaRPr lang="en-US"/>
        </a:p>
      </dgm:t>
    </dgm:pt>
    <dgm:pt modelId="{A8B096CA-40A0-49D3-A934-B62EDA252879}" type="sibTrans" cxnId="{0D5B4772-EA99-4377-93DC-9A25EF476FEF}">
      <dgm:prSet/>
      <dgm:spPr/>
      <dgm:t>
        <a:bodyPr/>
        <a:lstStyle/>
        <a:p>
          <a:endParaRPr lang="en-US"/>
        </a:p>
      </dgm:t>
    </dgm:pt>
    <dgm:pt modelId="{F5834C84-0C29-4DCD-82C3-F3C8F37D005E}">
      <dgm:prSet phldrT="[Text]" custT="1"/>
      <dgm:spPr/>
      <dgm:t>
        <a:bodyPr/>
        <a:lstStyle/>
        <a:p>
          <a:r>
            <a:rPr lang="ar-SY" sz="3200" b="1" dirty="0">
              <a:cs typeface="+mj-cs"/>
            </a:rPr>
            <a:t>التنوع</a:t>
          </a:r>
          <a:endParaRPr lang="en-US" sz="3200" b="1" dirty="0">
            <a:cs typeface="+mj-cs"/>
          </a:endParaRPr>
        </a:p>
      </dgm:t>
    </dgm:pt>
    <dgm:pt modelId="{C7D2EB22-9902-411E-8A90-ADA13FB0DC73}" type="parTrans" cxnId="{F3E21A04-4E74-4EB5-8AAE-931AC05FA72B}">
      <dgm:prSet/>
      <dgm:spPr/>
      <dgm:t>
        <a:bodyPr/>
        <a:lstStyle/>
        <a:p>
          <a:endParaRPr lang="en-US"/>
        </a:p>
      </dgm:t>
    </dgm:pt>
    <dgm:pt modelId="{57D849B8-429C-4F25-9DE9-33ED0412DDBB}" type="sibTrans" cxnId="{F3E21A04-4E74-4EB5-8AAE-931AC05FA72B}">
      <dgm:prSet/>
      <dgm:spPr/>
      <dgm:t>
        <a:bodyPr/>
        <a:lstStyle/>
        <a:p>
          <a:endParaRPr lang="en-US"/>
        </a:p>
      </dgm:t>
    </dgm:pt>
    <dgm:pt modelId="{4B25ECE8-D929-4536-B8DA-31FD0060E353}">
      <dgm:prSet phldrT="[Text]" custT="1"/>
      <dgm:spPr/>
      <dgm:t>
        <a:bodyPr/>
        <a:lstStyle/>
        <a:p>
          <a:r>
            <a:rPr lang="ar-SY" sz="3200" b="1" dirty="0">
              <a:cs typeface="+mj-cs"/>
            </a:rPr>
            <a:t>التسويق</a:t>
          </a:r>
          <a:endParaRPr lang="en-US" sz="3200" b="1" dirty="0">
            <a:cs typeface="+mj-cs"/>
          </a:endParaRPr>
        </a:p>
      </dgm:t>
    </dgm:pt>
    <dgm:pt modelId="{76752587-0252-45D5-97F9-BC1FEDB75387}" type="parTrans" cxnId="{DF79D3AF-DE86-4691-BC3C-941046B0A0AC}">
      <dgm:prSet/>
      <dgm:spPr/>
      <dgm:t>
        <a:bodyPr/>
        <a:lstStyle/>
        <a:p>
          <a:endParaRPr lang="en-US"/>
        </a:p>
      </dgm:t>
    </dgm:pt>
    <dgm:pt modelId="{C70AD2D4-93DB-4C7F-86F5-F4485A952435}" type="sibTrans" cxnId="{DF79D3AF-DE86-4691-BC3C-941046B0A0AC}">
      <dgm:prSet/>
      <dgm:spPr/>
      <dgm:t>
        <a:bodyPr/>
        <a:lstStyle/>
        <a:p>
          <a:endParaRPr lang="en-US"/>
        </a:p>
      </dgm:t>
    </dgm:pt>
    <dgm:pt modelId="{3C386A57-2A78-4B77-84A9-A36B9526154E}">
      <dgm:prSet phldrT="[Text]" custT="1"/>
      <dgm:spPr/>
      <dgm:t>
        <a:bodyPr/>
        <a:lstStyle/>
        <a:p>
          <a:r>
            <a:rPr lang="ar-SY" sz="3200" b="1" dirty="0">
              <a:cs typeface="+mj-cs"/>
            </a:rPr>
            <a:t>التركيز على الصوت</a:t>
          </a:r>
          <a:endParaRPr lang="en-US" sz="3200" b="1" dirty="0">
            <a:cs typeface="+mj-cs"/>
          </a:endParaRPr>
        </a:p>
      </dgm:t>
    </dgm:pt>
    <dgm:pt modelId="{D47D1067-632B-41F9-A51F-EA358A462C74}" type="parTrans" cxnId="{18E95D8C-63B5-4A1D-BCF3-0024E3C03F1F}">
      <dgm:prSet/>
      <dgm:spPr/>
      <dgm:t>
        <a:bodyPr/>
        <a:lstStyle/>
        <a:p>
          <a:endParaRPr lang="en-US"/>
        </a:p>
      </dgm:t>
    </dgm:pt>
    <dgm:pt modelId="{3FDC5375-10D0-438A-89B9-BEAC4EA448A2}" type="sibTrans" cxnId="{18E95D8C-63B5-4A1D-BCF3-0024E3C03F1F}">
      <dgm:prSet/>
      <dgm:spPr/>
      <dgm:t>
        <a:bodyPr/>
        <a:lstStyle/>
        <a:p>
          <a:endParaRPr lang="en-US"/>
        </a:p>
      </dgm:t>
    </dgm:pt>
    <dgm:pt modelId="{D7A826AA-1DFE-49D2-AAB8-BB70D133EBFF}" type="pres">
      <dgm:prSet presAssocID="{5EF7BB37-BD8B-4499-B215-DEA48EAB75E3}" presName="diagram" presStyleCnt="0">
        <dgm:presLayoutVars>
          <dgm:dir/>
          <dgm:resizeHandles val="exact"/>
        </dgm:presLayoutVars>
      </dgm:prSet>
      <dgm:spPr/>
    </dgm:pt>
    <dgm:pt modelId="{B1BA29A5-8150-4BFC-9F3E-2B706C5222F1}" type="pres">
      <dgm:prSet presAssocID="{75F82356-619C-4719-87A9-0A25CF49E9A8}" presName="node" presStyleLbl="node1" presStyleIdx="0" presStyleCnt="8">
        <dgm:presLayoutVars>
          <dgm:bulletEnabled val="1"/>
        </dgm:presLayoutVars>
      </dgm:prSet>
      <dgm:spPr/>
    </dgm:pt>
    <dgm:pt modelId="{D9BB703F-38FF-4A83-8949-D847A1445D67}" type="pres">
      <dgm:prSet presAssocID="{AB7AA998-9317-4C90-8BD0-B5B912D49640}" presName="sibTrans" presStyleCnt="0"/>
      <dgm:spPr/>
    </dgm:pt>
    <dgm:pt modelId="{4D4C497B-9353-4E93-945D-322EEF3920CF}" type="pres">
      <dgm:prSet presAssocID="{065EDDBB-594C-49B8-874A-B56D898AA9DF}" presName="node" presStyleLbl="node1" presStyleIdx="1" presStyleCnt="8">
        <dgm:presLayoutVars>
          <dgm:bulletEnabled val="1"/>
        </dgm:presLayoutVars>
      </dgm:prSet>
      <dgm:spPr/>
    </dgm:pt>
    <dgm:pt modelId="{590A960A-714C-4C46-8C20-856159E1EB03}" type="pres">
      <dgm:prSet presAssocID="{550AFCAF-8892-46FD-953A-5F85580420FA}" presName="sibTrans" presStyleCnt="0"/>
      <dgm:spPr/>
    </dgm:pt>
    <dgm:pt modelId="{AB130D41-0825-404F-8228-A9B568D56EEB}" type="pres">
      <dgm:prSet presAssocID="{623117CE-55E1-4BFC-80FF-09805981BB8C}" presName="node" presStyleLbl="node1" presStyleIdx="2" presStyleCnt="8">
        <dgm:presLayoutVars>
          <dgm:bulletEnabled val="1"/>
        </dgm:presLayoutVars>
      </dgm:prSet>
      <dgm:spPr/>
    </dgm:pt>
    <dgm:pt modelId="{8A942A92-C5D0-49DF-8129-234362A79570}" type="pres">
      <dgm:prSet presAssocID="{8002E5E1-4298-48A1-9F18-78819D4D96ED}" presName="sibTrans" presStyleCnt="0"/>
      <dgm:spPr/>
    </dgm:pt>
    <dgm:pt modelId="{DE8D746B-CE8C-4CA3-A643-016EE7E8F411}" type="pres">
      <dgm:prSet presAssocID="{64B43D8D-395F-47C3-8BC6-2224854C5298}" presName="node" presStyleLbl="node1" presStyleIdx="3" presStyleCnt="8">
        <dgm:presLayoutVars>
          <dgm:bulletEnabled val="1"/>
        </dgm:presLayoutVars>
      </dgm:prSet>
      <dgm:spPr/>
    </dgm:pt>
    <dgm:pt modelId="{3CD5E977-0166-4401-88CD-619B960D085F}" type="pres">
      <dgm:prSet presAssocID="{1EC7A545-2823-4543-AC52-BFBB6B73276B}" presName="sibTrans" presStyleCnt="0"/>
      <dgm:spPr/>
    </dgm:pt>
    <dgm:pt modelId="{B9F1EDD8-7BBC-4AAD-88D7-66C28FD3A4B1}" type="pres">
      <dgm:prSet presAssocID="{1E24C213-7E56-4B2C-B1D6-106348A36487}" presName="node" presStyleLbl="node1" presStyleIdx="4" presStyleCnt="8">
        <dgm:presLayoutVars>
          <dgm:bulletEnabled val="1"/>
        </dgm:presLayoutVars>
      </dgm:prSet>
      <dgm:spPr/>
    </dgm:pt>
    <dgm:pt modelId="{E9B2D569-167C-4DB5-A80B-BC35B048C0E1}" type="pres">
      <dgm:prSet presAssocID="{A8B096CA-40A0-49D3-A934-B62EDA252879}" presName="sibTrans" presStyleCnt="0"/>
      <dgm:spPr/>
    </dgm:pt>
    <dgm:pt modelId="{69B62AC1-3963-4051-A0CE-7CD333222C27}" type="pres">
      <dgm:prSet presAssocID="{F5834C84-0C29-4DCD-82C3-F3C8F37D005E}" presName="node" presStyleLbl="node1" presStyleIdx="5" presStyleCnt="8">
        <dgm:presLayoutVars>
          <dgm:bulletEnabled val="1"/>
        </dgm:presLayoutVars>
      </dgm:prSet>
      <dgm:spPr/>
    </dgm:pt>
    <dgm:pt modelId="{8B6FFE63-599F-4EC5-BBA4-F4FA3FD72400}" type="pres">
      <dgm:prSet presAssocID="{57D849B8-429C-4F25-9DE9-33ED0412DDBB}" presName="sibTrans" presStyleCnt="0"/>
      <dgm:spPr/>
    </dgm:pt>
    <dgm:pt modelId="{A81F02CA-F8A2-4729-AA7A-35CDB777C4B1}" type="pres">
      <dgm:prSet presAssocID="{4B25ECE8-D929-4536-B8DA-31FD0060E353}" presName="node" presStyleLbl="node1" presStyleIdx="6" presStyleCnt="8">
        <dgm:presLayoutVars>
          <dgm:bulletEnabled val="1"/>
        </dgm:presLayoutVars>
      </dgm:prSet>
      <dgm:spPr/>
    </dgm:pt>
    <dgm:pt modelId="{F148640A-9F10-428A-A79F-BB3E52753979}" type="pres">
      <dgm:prSet presAssocID="{C70AD2D4-93DB-4C7F-86F5-F4485A952435}" presName="sibTrans" presStyleCnt="0"/>
      <dgm:spPr/>
    </dgm:pt>
    <dgm:pt modelId="{5E1A1491-2652-4C03-89C1-0AA409C1B912}" type="pres">
      <dgm:prSet presAssocID="{3C386A57-2A78-4B77-84A9-A36B9526154E}" presName="node" presStyleLbl="node1" presStyleIdx="7" presStyleCnt="8">
        <dgm:presLayoutVars>
          <dgm:bulletEnabled val="1"/>
        </dgm:presLayoutVars>
      </dgm:prSet>
      <dgm:spPr/>
    </dgm:pt>
  </dgm:ptLst>
  <dgm:cxnLst>
    <dgm:cxn modelId="{F3E21A04-4E74-4EB5-8AAE-931AC05FA72B}" srcId="{5EF7BB37-BD8B-4499-B215-DEA48EAB75E3}" destId="{F5834C84-0C29-4DCD-82C3-F3C8F37D005E}" srcOrd="5" destOrd="0" parTransId="{C7D2EB22-9902-411E-8A90-ADA13FB0DC73}" sibTransId="{57D849B8-429C-4F25-9DE9-33ED0412DDBB}"/>
    <dgm:cxn modelId="{18B03B2C-B841-4E86-A366-667D5C0C5AF9}" srcId="{5EF7BB37-BD8B-4499-B215-DEA48EAB75E3}" destId="{64B43D8D-395F-47C3-8BC6-2224854C5298}" srcOrd="3" destOrd="0" parTransId="{AFE07B69-F589-4DE5-AA92-7B4F964DFC85}" sibTransId="{1EC7A545-2823-4543-AC52-BFBB6B73276B}"/>
    <dgm:cxn modelId="{E2BB7264-0A52-4D88-BA68-0B0837D1FA79}" type="presOf" srcId="{75F82356-619C-4719-87A9-0A25CF49E9A8}" destId="{B1BA29A5-8150-4BFC-9F3E-2B706C5222F1}" srcOrd="0" destOrd="0" presId="urn:microsoft.com/office/officeart/2005/8/layout/default"/>
    <dgm:cxn modelId="{BB17E767-2BED-4ABB-A079-FADA7913CA76}" type="presOf" srcId="{1E24C213-7E56-4B2C-B1D6-106348A36487}" destId="{B9F1EDD8-7BBC-4AAD-88D7-66C28FD3A4B1}" srcOrd="0" destOrd="0" presId="urn:microsoft.com/office/officeart/2005/8/layout/default"/>
    <dgm:cxn modelId="{548F8748-7E16-4351-8C51-8D3EE11C8EFA}" type="presOf" srcId="{F5834C84-0C29-4DCD-82C3-F3C8F37D005E}" destId="{69B62AC1-3963-4051-A0CE-7CD333222C27}" srcOrd="0" destOrd="0" presId="urn:microsoft.com/office/officeart/2005/8/layout/default"/>
    <dgm:cxn modelId="{25411372-473F-4452-97D6-E85339B5DB0C}" type="presOf" srcId="{065EDDBB-594C-49B8-874A-B56D898AA9DF}" destId="{4D4C497B-9353-4E93-945D-322EEF3920CF}" srcOrd="0" destOrd="0" presId="urn:microsoft.com/office/officeart/2005/8/layout/default"/>
    <dgm:cxn modelId="{0D5B4772-EA99-4377-93DC-9A25EF476FEF}" srcId="{5EF7BB37-BD8B-4499-B215-DEA48EAB75E3}" destId="{1E24C213-7E56-4B2C-B1D6-106348A36487}" srcOrd="4" destOrd="0" parTransId="{8A2FAE75-EE14-4D38-BD34-B14872A6DC41}" sibTransId="{A8B096CA-40A0-49D3-A934-B62EDA252879}"/>
    <dgm:cxn modelId="{20670887-C463-4621-9546-E2C0AE87B7C8}" srcId="{5EF7BB37-BD8B-4499-B215-DEA48EAB75E3}" destId="{75F82356-619C-4719-87A9-0A25CF49E9A8}" srcOrd="0" destOrd="0" parTransId="{3D388666-8FAE-4496-A215-3773002909F2}" sibTransId="{AB7AA998-9317-4C90-8BD0-B5B912D49640}"/>
    <dgm:cxn modelId="{18E95D8C-63B5-4A1D-BCF3-0024E3C03F1F}" srcId="{5EF7BB37-BD8B-4499-B215-DEA48EAB75E3}" destId="{3C386A57-2A78-4B77-84A9-A36B9526154E}" srcOrd="7" destOrd="0" parTransId="{D47D1067-632B-41F9-A51F-EA358A462C74}" sibTransId="{3FDC5375-10D0-438A-89B9-BEAC4EA448A2}"/>
    <dgm:cxn modelId="{BDBC7FA4-1397-47C2-A638-A1210975D71E}" type="presOf" srcId="{4B25ECE8-D929-4536-B8DA-31FD0060E353}" destId="{A81F02CA-F8A2-4729-AA7A-35CDB777C4B1}" srcOrd="0" destOrd="0" presId="urn:microsoft.com/office/officeart/2005/8/layout/default"/>
    <dgm:cxn modelId="{6E54CFAF-E46D-4484-995F-1AFDFF6E8466}" type="presOf" srcId="{3C386A57-2A78-4B77-84A9-A36B9526154E}" destId="{5E1A1491-2652-4C03-89C1-0AA409C1B912}" srcOrd="0" destOrd="0" presId="urn:microsoft.com/office/officeart/2005/8/layout/default"/>
    <dgm:cxn modelId="{DF79D3AF-DE86-4691-BC3C-941046B0A0AC}" srcId="{5EF7BB37-BD8B-4499-B215-DEA48EAB75E3}" destId="{4B25ECE8-D929-4536-B8DA-31FD0060E353}" srcOrd="6" destOrd="0" parTransId="{76752587-0252-45D5-97F9-BC1FEDB75387}" sibTransId="{C70AD2D4-93DB-4C7F-86F5-F4485A952435}"/>
    <dgm:cxn modelId="{5FD80CC6-46D9-4377-8E4E-CB5EC19C417D}" type="presOf" srcId="{64B43D8D-395F-47C3-8BC6-2224854C5298}" destId="{DE8D746B-CE8C-4CA3-A643-016EE7E8F411}" srcOrd="0" destOrd="0" presId="urn:microsoft.com/office/officeart/2005/8/layout/default"/>
    <dgm:cxn modelId="{350553D4-A737-490C-81E8-F9DBA84D2424}" type="presOf" srcId="{5EF7BB37-BD8B-4499-B215-DEA48EAB75E3}" destId="{D7A826AA-1DFE-49D2-AAB8-BB70D133EBFF}" srcOrd="0" destOrd="0" presId="urn:microsoft.com/office/officeart/2005/8/layout/default"/>
    <dgm:cxn modelId="{061113D6-9D73-4BA6-8811-4CDE26012C54}" type="presOf" srcId="{623117CE-55E1-4BFC-80FF-09805981BB8C}" destId="{AB130D41-0825-404F-8228-A9B568D56EEB}" srcOrd="0" destOrd="0" presId="urn:microsoft.com/office/officeart/2005/8/layout/default"/>
    <dgm:cxn modelId="{8142D1DD-F084-4A44-8848-80185FBBE803}" srcId="{5EF7BB37-BD8B-4499-B215-DEA48EAB75E3}" destId="{065EDDBB-594C-49B8-874A-B56D898AA9DF}" srcOrd="1" destOrd="0" parTransId="{2678C928-5581-4F5E-A5BE-B717A7D373F5}" sibTransId="{550AFCAF-8892-46FD-953A-5F85580420FA}"/>
    <dgm:cxn modelId="{C0DF1EDE-2AF7-4FA6-A56D-68B206F9627F}" srcId="{5EF7BB37-BD8B-4499-B215-DEA48EAB75E3}" destId="{623117CE-55E1-4BFC-80FF-09805981BB8C}" srcOrd="2" destOrd="0" parTransId="{C782F89C-D885-43FB-A350-0E214900D9B6}" sibTransId="{8002E5E1-4298-48A1-9F18-78819D4D96ED}"/>
    <dgm:cxn modelId="{11AE68E4-D7CA-44F3-9EF4-78CDF48D2F79}" type="presParOf" srcId="{D7A826AA-1DFE-49D2-AAB8-BB70D133EBFF}" destId="{B1BA29A5-8150-4BFC-9F3E-2B706C5222F1}" srcOrd="0" destOrd="0" presId="urn:microsoft.com/office/officeart/2005/8/layout/default"/>
    <dgm:cxn modelId="{A3272675-B0F9-48A3-8151-FFBD915CBDF3}" type="presParOf" srcId="{D7A826AA-1DFE-49D2-AAB8-BB70D133EBFF}" destId="{D9BB703F-38FF-4A83-8949-D847A1445D67}" srcOrd="1" destOrd="0" presId="urn:microsoft.com/office/officeart/2005/8/layout/default"/>
    <dgm:cxn modelId="{F9386DD8-9909-4EE9-BF37-3F11E1F3D13E}" type="presParOf" srcId="{D7A826AA-1DFE-49D2-AAB8-BB70D133EBFF}" destId="{4D4C497B-9353-4E93-945D-322EEF3920CF}" srcOrd="2" destOrd="0" presId="urn:microsoft.com/office/officeart/2005/8/layout/default"/>
    <dgm:cxn modelId="{4A2F2B18-084F-40E9-9905-31514D8C6E67}" type="presParOf" srcId="{D7A826AA-1DFE-49D2-AAB8-BB70D133EBFF}" destId="{590A960A-714C-4C46-8C20-856159E1EB03}" srcOrd="3" destOrd="0" presId="urn:microsoft.com/office/officeart/2005/8/layout/default"/>
    <dgm:cxn modelId="{8A26ECA1-543F-4FAC-8131-9840827D9C1F}" type="presParOf" srcId="{D7A826AA-1DFE-49D2-AAB8-BB70D133EBFF}" destId="{AB130D41-0825-404F-8228-A9B568D56EEB}" srcOrd="4" destOrd="0" presId="urn:microsoft.com/office/officeart/2005/8/layout/default"/>
    <dgm:cxn modelId="{12832020-E0AF-44A5-BB5F-D35BE49569D9}" type="presParOf" srcId="{D7A826AA-1DFE-49D2-AAB8-BB70D133EBFF}" destId="{8A942A92-C5D0-49DF-8129-234362A79570}" srcOrd="5" destOrd="0" presId="urn:microsoft.com/office/officeart/2005/8/layout/default"/>
    <dgm:cxn modelId="{1AB11C6E-5BB4-4034-9DA5-E89A65CFF329}" type="presParOf" srcId="{D7A826AA-1DFE-49D2-AAB8-BB70D133EBFF}" destId="{DE8D746B-CE8C-4CA3-A643-016EE7E8F411}" srcOrd="6" destOrd="0" presId="urn:microsoft.com/office/officeart/2005/8/layout/default"/>
    <dgm:cxn modelId="{08981564-259D-4795-8E43-21BB42028D66}" type="presParOf" srcId="{D7A826AA-1DFE-49D2-AAB8-BB70D133EBFF}" destId="{3CD5E977-0166-4401-88CD-619B960D085F}" srcOrd="7" destOrd="0" presId="urn:microsoft.com/office/officeart/2005/8/layout/default"/>
    <dgm:cxn modelId="{A7C7B2EC-E1DF-46D0-8448-1FD79B422F40}" type="presParOf" srcId="{D7A826AA-1DFE-49D2-AAB8-BB70D133EBFF}" destId="{B9F1EDD8-7BBC-4AAD-88D7-66C28FD3A4B1}" srcOrd="8" destOrd="0" presId="urn:microsoft.com/office/officeart/2005/8/layout/default"/>
    <dgm:cxn modelId="{A4AE8E57-F2D1-4807-8156-BBD6A4EF892A}" type="presParOf" srcId="{D7A826AA-1DFE-49D2-AAB8-BB70D133EBFF}" destId="{E9B2D569-167C-4DB5-A80B-BC35B048C0E1}" srcOrd="9" destOrd="0" presId="urn:microsoft.com/office/officeart/2005/8/layout/default"/>
    <dgm:cxn modelId="{E2ECB025-A5E1-418E-8202-7CA09FF1157E}" type="presParOf" srcId="{D7A826AA-1DFE-49D2-AAB8-BB70D133EBFF}" destId="{69B62AC1-3963-4051-A0CE-7CD333222C27}" srcOrd="10" destOrd="0" presId="urn:microsoft.com/office/officeart/2005/8/layout/default"/>
    <dgm:cxn modelId="{DF5ED28C-FB3E-43FA-A0A7-731C1CC0B22D}" type="presParOf" srcId="{D7A826AA-1DFE-49D2-AAB8-BB70D133EBFF}" destId="{8B6FFE63-599F-4EC5-BBA4-F4FA3FD72400}" srcOrd="11" destOrd="0" presId="urn:microsoft.com/office/officeart/2005/8/layout/default"/>
    <dgm:cxn modelId="{95DB19D2-9585-4939-BACE-C09FF9438113}" type="presParOf" srcId="{D7A826AA-1DFE-49D2-AAB8-BB70D133EBFF}" destId="{A81F02CA-F8A2-4729-AA7A-35CDB777C4B1}" srcOrd="12" destOrd="0" presId="urn:microsoft.com/office/officeart/2005/8/layout/default"/>
    <dgm:cxn modelId="{4251F3FB-A49A-4244-8B1F-CD02D59EB960}" type="presParOf" srcId="{D7A826AA-1DFE-49D2-AAB8-BB70D133EBFF}" destId="{F148640A-9F10-428A-A79F-BB3E52753979}" srcOrd="13" destOrd="0" presId="urn:microsoft.com/office/officeart/2005/8/layout/default"/>
    <dgm:cxn modelId="{B358DDE6-819D-4881-A47B-57330089C035}" type="presParOf" srcId="{D7A826AA-1DFE-49D2-AAB8-BB70D133EBFF}" destId="{5E1A1491-2652-4C03-89C1-0AA409C1B912}" srcOrd="1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352E42-0BC3-4B92-A4E3-6BBD56406573}">
      <dsp:nvSpPr>
        <dsp:cNvPr id="0" name=""/>
        <dsp:cNvSpPr/>
      </dsp:nvSpPr>
      <dsp:spPr>
        <a:xfrm>
          <a:off x="2958752" y="73"/>
          <a:ext cx="1499294" cy="97454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فردي</a:t>
          </a:r>
          <a:endParaRPr lang="en-US" sz="2800" b="1" kern="1200" dirty="0"/>
        </a:p>
      </dsp:txBody>
      <dsp:txXfrm>
        <a:off x="3006325" y="47646"/>
        <a:ext cx="1404148" cy="879395"/>
      </dsp:txXfrm>
    </dsp:sp>
    <dsp:sp modelId="{D5CF54E0-4BC1-46ED-A113-4AB095246DF2}">
      <dsp:nvSpPr>
        <dsp:cNvPr id="0" name=""/>
        <dsp:cNvSpPr/>
      </dsp:nvSpPr>
      <dsp:spPr>
        <a:xfrm>
          <a:off x="2097706" y="487344"/>
          <a:ext cx="3221387" cy="3221387"/>
        </a:xfrm>
        <a:custGeom>
          <a:avLst/>
          <a:gdLst/>
          <a:ahLst/>
          <a:cxnLst/>
          <a:rect l="0" t="0" r="0" b="0"/>
          <a:pathLst>
            <a:path>
              <a:moveTo>
                <a:pt x="2371150" y="190820"/>
              </a:moveTo>
              <a:arcTo wR="1610693" hR="1610693" stAng="17890359" swAng="262697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D9A968C-BFE9-4957-9AD3-CF9E6444633D}">
      <dsp:nvSpPr>
        <dsp:cNvPr id="0" name=""/>
        <dsp:cNvSpPr/>
      </dsp:nvSpPr>
      <dsp:spPr>
        <a:xfrm>
          <a:off x="4569446" y="1610767"/>
          <a:ext cx="1499294" cy="97454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مقابلات</a:t>
          </a:r>
          <a:endParaRPr lang="en-US" sz="2800" b="1" kern="1200" dirty="0"/>
        </a:p>
      </dsp:txBody>
      <dsp:txXfrm>
        <a:off x="4617019" y="1658340"/>
        <a:ext cx="1404148" cy="879395"/>
      </dsp:txXfrm>
    </dsp:sp>
    <dsp:sp modelId="{B5D64ACC-B460-4076-90F7-57EB47F37BDC}">
      <dsp:nvSpPr>
        <dsp:cNvPr id="0" name=""/>
        <dsp:cNvSpPr/>
      </dsp:nvSpPr>
      <dsp:spPr>
        <a:xfrm>
          <a:off x="2097706" y="487344"/>
          <a:ext cx="3221387" cy="3221387"/>
        </a:xfrm>
        <a:custGeom>
          <a:avLst/>
          <a:gdLst/>
          <a:ahLst/>
          <a:cxnLst/>
          <a:rect l="0" t="0" r="0" b="0"/>
          <a:pathLst>
            <a:path>
              <a:moveTo>
                <a:pt x="3142167" y="2109614"/>
              </a:moveTo>
              <a:arcTo wR="1610693" hR="1610693" stAng="1082669" swAng="262697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0DECCB0-ABA1-42FD-AFE8-954074FBFC36}">
      <dsp:nvSpPr>
        <dsp:cNvPr id="0" name=""/>
        <dsp:cNvSpPr/>
      </dsp:nvSpPr>
      <dsp:spPr>
        <a:xfrm>
          <a:off x="2958752" y="3221461"/>
          <a:ext cx="1499294" cy="97454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سردي</a:t>
          </a:r>
          <a:endParaRPr lang="en-US" sz="2800" b="1" kern="1200" dirty="0"/>
        </a:p>
      </dsp:txBody>
      <dsp:txXfrm>
        <a:off x="3006325" y="3269034"/>
        <a:ext cx="1404148" cy="879395"/>
      </dsp:txXfrm>
    </dsp:sp>
    <dsp:sp modelId="{C1197E40-B4F7-40FB-B6C5-09354E6078E8}">
      <dsp:nvSpPr>
        <dsp:cNvPr id="0" name=""/>
        <dsp:cNvSpPr/>
      </dsp:nvSpPr>
      <dsp:spPr>
        <a:xfrm>
          <a:off x="2097706" y="487344"/>
          <a:ext cx="3221387" cy="3221387"/>
        </a:xfrm>
        <a:custGeom>
          <a:avLst/>
          <a:gdLst/>
          <a:ahLst/>
          <a:cxnLst/>
          <a:rect l="0" t="0" r="0" b="0"/>
          <a:pathLst>
            <a:path>
              <a:moveTo>
                <a:pt x="850236" y="3030566"/>
              </a:moveTo>
              <a:arcTo wR="1610693" hR="1610693" stAng="7090359" swAng="262697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E6EB75D-745F-4C0E-B6BF-5157D67A2420}">
      <dsp:nvSpPr>
        <dsp:cNvPr id="0" name=""/>
        <dsp:cNvSpPr/>
      </dsp:nvSpPr>
      <dsp:spPr>
        <a:xfrm>
          <a:off x="1348058" y="1610767"/>
          <a:ext cx="1499294" cy="97454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مائدة مستديرة</a:t>
          </a:r>
          <a:endParaRPr lang="en-US" sz="2800" b="1" kern="1200" dirty="0"/>
        </a:p>
      </dsp:txBody>
      <dsp:txXfrm>
        <a:off x="1395631" y="1658340"/>
        <a:ext cx="1404148" cy="879395"/>
      </dsp:txXfrm>
    </dsp:sp>
    <dsp:sp modelId="{7BABB2AB-A71E-499F-B141-99B227971364}">
      <dsp:nvSpPr>
        <dsp:cNvPr id="0" name=""/>
        <dsp:cNvSpPr/>
      </dsp:nvSpPr>
      <dsp:spPr>
        <a:xfrm>
          <a:off x="2097706" y="487344"/>
          <a:ext cx="3221387" cy="3221387"/>
        </a:xfrm>
        <a:custGeom>
          <a:avLst/>
          <a:gdLst/>
          <a:ahLst/>
          <a:cxnLst/>
          <a:rect l="0" t="0" r="0" b="0"/>
          <a:pathLst>
            <a:path>
              <a:moveTo>
                <a:pt x="79219" y="1111772"/>
              </a:moveTo>
              <a:arcTo wR="1610693" hR="1610693" stAng="11882669" swAng="262697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BA29A5-8150-4BFC-9F3E-2B706C5222F1}">
      <dsp:nvSpPr>
        <dsp:cNvPr id="0" name=""/>
        <dsp:cNvSpPr/>
      </dsp:nvSpPr>
      <dsp:spPr>
        <a:xfrm>
          <a:off x="402947" y="185"/>
          <a:ext cx="2018283" cy="12109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SY" sz="3200" b="1" kern="1200" dirty="0">
              <a:cs typeface="+mj-cs"/>
            </a:rPr>
            <a:t>الاشتراك</a:t>
          </a:r>
          <a:endParaRPr lang="en-US" sz="3200" b="1" kern="1200" dirty="0">
            <a:cs typeface="+mj-cs"/>
          </a:endParaRPr>
        </a:p>
      </dsp:txBody>
      <dsp:txXfrm>
        <a:off x="402947" y="185"/>
        <a:ext cx="2018283" cy="1210969"/>
      </dsp:txXfrm>
    </dsp:sp>
    <dsp:sp modelId="{4D4C497B-9353-4E93-945D-322EEF3920CF}">
      <dsp:nvSpPr>
        <dsp:cNvPr id="0" name=""/>
        <dsp:cNvSpPr/>
      </dsp:nvSpPr>
      <dsp:spPr>
        <a:xfrm>
          <a:off x="2623058" y="185"/>
          <a:ext cx="2018283" cy="12109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SY" sz="3200" b="1" kern="1200" dirty="0">
              <a:cs typeface="+mj-cs"/>
            </a:rPr>
            <a:t>المرونة</a:t>
          </a:r>
          <a:r>
            <a:rPr lang="ar-SY" sz="3200" kern="1200" dirty="0">
              <a:cs typeface="+mj-cs"/>
            </a:rPr>
            <a:t> </a:t>
          </a:r>
          <a:endParaRPr lang="en-US" sz="3200" kern="1200" dirty="0">
            <a:cs typeface="+mj-cs"/>
          </a:endParaRPr>
        </a:p>
      </dsp:txBody>
      <dsp:txXfrm>
        <a:off x="2623058" y="185"/>
        <a:ext cx="2018283" cy="1210969"/>
      </dsp:txXfrm>
    </dsp:sp>
    <dsp:sp modelId="{AB130D41-0825-404F-8228-A9B568D56EEB}">
      <dsp:nvSpPr>
        <dsp:cNvPr id="0" name=""/>
        <dsp:cNvSpPr/>
      </dsp:nvSpPr>
      <dsp:spPr>
        <a:xfrm>
          <a:off x="4843169" y="185"/>
          <a:ext cx="2018283" cy="12109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latin typeface="Simplified Arabic" panose="02020603050405020304" pitchFamily="18" charset="-78"/>
              <a:ea typeface="Calibri" panose="020F0502020204030204" pitchFamily="34" charset="0"/>
              <a:cs typeface="Simplified Arabic" panose="02020603050405020304" pitchFamily="18" charset="-78"/>
            </a:rPr>
            <a:t>متوفر دائمًا</a:t>
          </a:r>
          <a:endParaRPr lang="en-US" sz="3200" b="1" kern="1200" dirty="0">
            <a:cs typeface="+mj-cs"/>
          </a:endParaRPr>
        </a:p>
      </dsp:txBody>
      <dsp:txXfrm>
        <a:off x="4843169" y="185"/>
        <a:ext cx="2018283" cy="1210969"/>
      </dsp:txXfrm>
    </dsp:sp>
    <dsp:sp modelId="{DE8D746B-CE8C-4CA3-A643-016EE7E8F411}">
      <dsp:nvSpPr>
        <dsp:cNvPr id="0" name=""/>
        <dsp:cNvSpPr/>
      </dsp:nvSpPr>
      <dsp:spPr>
        <a:xfrm>
          <a:off x="402947" y="1412983"/>
          <a:ext cx="2018283" cy="12109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SY" sz="3200" b="1" kern="1200" dirty="0">
              <a:cs typeface="+mj-cs"/>
            </a:rPr>
            <a:t>سهولة الوصول</a:t>
          </a:r>
          <a:endParaRPr lang="en-US" sz="3200" b="1" kern="1200" dirty="0">
            <a:cs typeface="+mj-cs"/>
          </a:endParaRPr>
        </a:p>
      </dsp:txBody>
      <dsp:txXfrm>
        <a:off x="402947" y="1412983"/>
        <a:ext cx="2018283" cy="1210969"/>
      </dsp:txXfrm>
    </dsp:sp>
    <dsp:sp modelId="{B9F1EDD8-7BBC-4AAD-88D7-66C28FD3A4B1}">
      <dsp:nvSpPr>
        <dsp:cNvPr id="0" name=""/>
        <dsp:cNvSpPr/>
      </dsp:nvSpPr>
      <dsp:spPr>
        <a:xfrm>
          <a:off x="2623058" y="1412983"/>
          <a:ext cx="2018283" cy="12109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cs typeface="+mj-cs"/>
            </a:rPr>
            <a:t>تكلفته</a:t>
          </a:r>
          <a:r>
            <a:rPr lang="ar-SY" sz="3200" b="1" kern="1200" dirty="0">
              <a:cs typeface="+mj-cs"/>
            </a:rPr>
            <a:t> المنخفض</a:t>
          </a:r>
          <a:r>
            <a:rPr lang="ar-EG" sz="3200" b="1" kern="1200" dirty="0">
              <a:cs typeface="+mj-cs"/>
            </a:rPr>
            <a:t>ة</a:t>
          </a:r>
          <a:endParaRPr lang="en-US" sz="3200" b="1" kern="1200" dirty="0">
            <a:cs typeface="+mj-cs"/>
          </a:endParaRPr>
        </a:p>
      </dsp:txBody>
      <dsp:txXfrm>
        <a:off x="2623058" y="1412983"/>
        <a:ext cx="2018283" cy="1210969"/>
      </dsp:txXfrm>
    </dsp:sp>
    <dsp:sp modelId="{69B62AC1-3963-4051-A0CE-7CD333222C27}">
      <dsp:nvSpPr>
        <dsp:cNvPr id="0" name=""/>
        <dsp:cNvSpPr/>
      </dsp:nvSpPr>
      <dsp:spPr>
        <a:xfrm>
          <a:off x="4843169" y="1412983"/>
          <a:ext cx="2018283" cy="12109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SY" sz="3200" b="1" kern="1200" dirty="0">
              <a:cs typeface="+mj-cs"/>
            </a:rPr>
            <a:t>التنوع</a:t>
          </a:r>
          <a:endParaRPr lang="en-US" sz="3200" b="1" kern="1200" dirty="0">
            <a:cs typeface="+mj-cs"/>
          </a:endParaRPr>
        </a:p>
      </dsp:txBody>
      <dsp:txXfrm>
        <a:off x="4843169" y="1412983"/>
        <a:ext cx="2018283" cy="1210969"/>
      </dsp:txXfrm>
    </dsp:sp>
    <dsp:sp modelId="{A81F02CA-F8A2-4729-AA7A-35CDB777C4B1}">
      <dsp:nvSpPr>
        <dsp:cNvPr id="0" name=""/>
        <dsp:cNvSpPr/>
      </dsp:nvSpPr>
      <dsp:spPr>
        <a:xfrm>
          <a:off x="1513002" y="2825781"/>
          <a:ext cx="2018283" cy="12109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SY" sz="3200" b="1" kern="1200" dirty="0">
              <a:cs typeface="+mj-cs"/>
            </a:rPr>
            <a:t>التسويق</a:t>
          </a:r>
          <a:endParaRPr lang="en-US" sz="3200" b="1" kern="1200" dirty="0">
            <a:cs typeface="+mj-cs"/>
          </a:endParaRPr>
        </a:p>
      </dsp:txBody>
      <dsp:txXfrm>
        <a:off x="1513002" y="2825781"/>
        <a:ext cx="2018283" cy="1210969"/>
      </dsp:txXfrm>
    </dsp:sp>
    <dsp:sp modelId="{5E1A1491-2652-4C03-89C1-0AA409C1B912}">
      <dsp:nvSpPr>
        <dsp:cNvPr id="0" name=""/>
        <dsp:cNvSpPr/>
      </dsp:nvSpPr>
      <dsp:spPr>
        <a:xfrm>
          <a:off x="3733114" y="2825781"/>
          <a:ext cx="2018283" cy="12109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SY" sz="3200" b="1" kern="1200" dirty="0">
              <a:cs typeface="+mj-cs"/>
            </a:rPr>
            <a:t>التركيز على الصوت</a:t>
          </a:r>
          <a:endParaRPr lang="en-US" sz="3200" b="1" kern="1200" dirty="0">
            <a:cs typeface="+mj-cs"/>
          </a:endParaRPr>
        </a:p>
      </dsp:txBody>
      <dsp:txXfrm>
        <a:off x="3733114" y="2825781"/>
        <a:ext cx="2018283" cy="1210969"/>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32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hyperlink" Target="https://podu.me/podcast/160/aaakloa-alkl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hyperlink" Target="https://podu.me/podcast/265/dyzayn-kast-design-cast"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hyperlink" Target="https://podu.me/podcast/130/hoadyt-ly-ly"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hyperlink" Target="https://podu.me/podcast/191/ashtry-mny" TargetMode="External"/></Relationships>
</file>

<file path=ppt/slides/_rels/slide2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hyperlink" Target="https://podcasts.google.com/" TargetMode="External"/><Relationship Id="rId7"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hyperlink" Target="https://podu.me/en-eg" TargetMode="External"/><Relationship Id="rId5" Type="http://schemas.openxmlformats.org/officeDocument/2006/relationships/hyperlink" Target="https://play.anghami.com/home" TargetMode="External"/><Relationship Id="rId4" Type="http://schemas.openxmlformats.org/officeDocument/2006/relationships/hyperlink" Target="https://open.spotify.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الثانية</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34490" y="2582114"/>
            <a:ext cx="9353650" cy="3970318"/>
          </a:xfrm>
          <a:prstGeom prst="rect">
            <a:avLst/>
          </a:prstGeom>
          <a:noFill/>
        </p:spPr>
        <p:txBody>
          <a:bodyPr wrap="square" rtlCol="0">
            <a:spAutoFit/>
          </a:bodyPr>
          <a:lstStyle/>
          <a:p>
            <a:pPr marL="285750" indent="-285750" algn="r" rtl="1">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لغة الإذاعة وتطورها ومميزاتها</a:t>
            </a:r>
            <a:r>
              <a:rPr lang="en-US" sz="3600" dirty="0">
                <a:latin typeface="Simplified Arabic" panose="02020603050405020304" pitchFamily="18" charset="-78"/>
                <a:cs typeface="Simplified Arabic" panose="02020603050405020304" pitchFamily="18" charset="-78"/>
              </a:rPr>
              <a:t>.</a:t>
            </a:r>
            <a:endParaRPr lang="ar-EG" sz="3600" dirty="0">
              <a:latin typeface="Simplified Arabic" panose="02020603050405020304" pitchFamily="18" charset="-78"/>
              <a:cs typeface="Simplified Arabic" panose="02020603050405020304" pitchFamily="18" charset="-78"/>
            </a:endParaRPr>
          </a:p>
          <a:p>
            <a:pPr algn="r" rtl="1"/>
            <a:endParaRPr lang="ar-EG" sz="3600" dirty="0">
              <a:latin typeface="Simplified Arabic" panose="02020603050405020304" pitchFamily="18" charset="-78"/>
              <a:cs typeface="Simplified Arabic" panose="02020603050405020304" pitchFamily="18" charset="-78"/>
            </a:endParaRPr>
          </a:p>
          <a:p>
            <a:pPr marL="285750" indent="-285750" algn="r" rtl="1">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مفهوم الـ</a:t>
            </a:r>
            <a:r>
              <a:rPr lang="en-US" sz="3600" dirty="0">
                <a:latin typeface="Simplified Arabic" panose="02020603050405020304" pitchFamily="18" charset="-78"/>
                <a:cs typeface="Simplified Arabic" panose="02020603050405020304" pitchFamily="18" charset="-78"/>
              </a:rPr>
              <a:t>podcast </a:t>
            </a:r>
            <a:r>
              <a:rPr lang="ar-EG" sz="3600" dirty="0">
                <a:latin typeface="Simplified Arabic" panose="02020603050405020304" pitchFamily="18" charset="-78"/>
                <a:cs typeface="Simplified Arabic" panose="02020603050405020304" pitchFamily="18" charset="-78"/>
              </a:rPr>
              <a:t> وأنواعه وخصائصه</a:t>
            </a:r>
            <a:r>
              <a:rPr lang="en-US" sz="3600" dirty="0">
                <a:latin typeface="Simplified Arabic" panose="02020603050405020304" pitchFamily="18" charset="-78"/>
                <a:cs typeface="Simplified Arabic" panose="02020603050405020304" pitchFamily="18" charset="-78"/>
              </a:rPr>
              <a:t>.</a:t>
            </a:r>
          </a:p>
          <a:p>
            <a:pPr algn="r" rtl="1"/>
            <a:endParaRPr lang="ar-EG" sz="3600" dirty="0">
              <a:latin typeface="Simplified Arabic" panose="02020603050405020304" pitchFamily="18" charset="-78"/>
              <a:cs typeface="Simplified Arabic" panose="02020603050405020304" pitchFamily="18" charset="-78"/>
            </a:endParaRPr>
          </a:p>
          <a:p>
            <a:pPr marL="285750" indent="-285750" algn="r" rtl="1">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لغة</a:t>
            </a:r>
            <a:r>
              <a:rPr lang="en-US" sz="3600" dirty="0">
                <a:latin typeface="Simplified Arabic" panose="02020603050405020304" pitchFamily="18" charset="-78"/>
                <a:cs typeface="Simplified Arabic" panose="02020603050405020304" pitchFamily="18" charset="-78"/>
              </a:rPr>
              <a:t> </a:t>
            </a:r>
            <a:r>
              <a:rPr lang="ar-EG" sz="3600" dirty="0">
                <a:latin typeface="Simplified Arabic" panose="02020603050405020304" pitchFamily="18" charset="-78"/>
                <a:cs typeface="Simplified Arabic" panose="02020603050405020304" pitchFamily="18" charset="-78"/>
              </a:rPr>
              <a:t>التليفزيون وتطورها</a:t>
            </a:r>
            <a:r>
              <a:rPr lang="en-US" sz="3600" dirty="0">
                <a:latin typeface="Simplified Arabic" panose="02020603050405020304" pitchFamily="18" charset="-78"/>
                <a:cs typeface="Simplified Arabic" panose="02020603050405020304" pitchFamily="18" charset="-78"/>
              </a:rPr>
              <a:t>.</a:t>
            </a:r>
          </a:p>
          <a:p>
            <a:pPr marL="285750" indent="-285750" algn="r" rtl="1">
              <a:buFont typeface="Arial" panose="020B0604020202020204" pitchFamily="34" charset="0"/>
              <a:buChar char="•"/>
            </a:pPr>
            <a:endParaRPr lang="en-US" sz="3600" dirty="0">
              <a:latin typeface="Simplified Arabic" panose="02020603050405020304" pitchFamily="18" charset="-78"/>
              <a:cs typeface="Simplified Arabic" panose="02020603050405020304" pitchFamily="18" charset="-78"/>
            </a:endParaRPr>
          </a:p>
          <a:p>
            <a:pPr marL="285750" indent="-285750" algn="r" rtl="1">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مميزات لغة التليفزيون</a:t>
            </a:r>
            <a:r>
              <a:rPr lang="en-US" sz="3600" dirty="0">
                <a:latin typeface="Simplified Arabic" panose="02020603050405020304" pitchFamily="18" charset="-78"/>
                <a:cs typeface="Simplified Arabic" panose="02020603050405020304" pitchFamily="18" charset="-78"/>
              </a:rPr>
              <a:t>.</a:t>
            </a:r>
            <a:endParaRPr lang="ar-EG" sz="3600" dirty="0">
              <a:latin typeface="Simplified Arabic" panose="02020603050405020304" pitchFamily="18" charset="-78"/>
              <a:cs typeface="Simplified Arabic" panose="02020603050405020304" pitchFamily="18"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82877-36F3-68F0-E117-563C521CBA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27EB8D-F3F1-DF30-C917-67DF3187690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70024C0-FB47-A73B-3385-B51C4FE01EBC}"/>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6DC90AE-3381-FFD0-D15B-8C3D9D5334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4B763D-D27B-C393-DBC8-EC2957EC63B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BCE5D33-4B32-952C-F529-38ACC0390A2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A1D5C0C7-A430-AB4F-7256-D6DB9D80E2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5DA4D64-EBA3-C127-FC0D-EF67A76321F3}"/>
              </a:ext>
            </a:extLst>
          </p:cNvPr>
          <p:cNvSpPr txBox="1"/>
          <p:nvPr/>
        </p:nvSpPr>
        <p:spPr>
          <a:xfrm>
            <a:off x="2513150" y="2069670"/>
            <a:ext cx="8737495" cy="49233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تتكون لغة الإذاعة سواء كانت (عبر بث إذاعي أو إذاعة رقمية) من رموز لغوية وأصوات</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وتعتمد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تنمية الخيال</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i="0" dirty="0">
                <a:solidFill>
                  <a:srgbClr val="001D35"/>
                </a:solidFill>
                <a:effectLst/>
                <a:latin typeface="Google Sans"/>
              </a:rPr>
              <a:t>ما مفهوم ال</a:t>
            </a:r>
            <a:r>
              <a:rPr lang="ar-EG" sz="3200" dirty="0">
                <a:solidFill>
                  <a:srgbClr val="001D35"/>
                </a:solidFill>
                <a:latin typeface="Google Sans"/>
              </a:rPr>
              <a:t>ـ</a:t>
            </a:r>
            <a:r>
              <a:rPr lang="en-US" sz="3200" dirty="0">
                <a:solidFill>
                  <a:srgbClr val="001D35"/>
                </a:solidFill>
                <a:latin typeface="Google Sans"/>
              </a:rPr>
              <a:t>podcast</a:t>
            </a:r>
            <a:r>
              <a:rPr lang="ar-EG" sz="3200" dirty="0">
                <a:solidFill>
                  <a:srgbClr val="001D35"/>
                </a:solidFill>
                <a:latin typeface="Google Sans"/>
              </a:rPr>
              <a:t>؟ وما هي أنواعه ؟ وما خصائصه ؟ </a:t>
            </a:r>
          </a:p>
          <a:p>
            <a:pPr marR="0" algn="just" rtl="1">
              <a:lnSpc>
                <a:spcPct val="107000"/>
              </a:lnSpc>
              <a:spcBef>
                <a:spcPts val="0"/>
              </a:spcBef>
              <a:spcAft>
                <a:spcPts val="800"/>
              </a:spcAft>
            </a:pPr>
            <a:endParaRPr lang="ar-EG" sz="3200" dirty="0">
              <a:solidFill>
                <a:srgbClr val="001D35"/>
              </a:solidFill>
              <a:latin typeface="Google Sans"/>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solidFill>
                  <a:srgbClr val="001D35"/>
                </a:solidFill>
                <a:latin typeface="Google Sans"/>
                <a:ea typeface="Calibri" panose="020F0502020204030204" pitchFamily="34" charset="0"/>
                <a:cs typeface="Simplified Arabic" panose="02020603050405020304" pitchFamily="18" charset="-78"/>
              </a:rPr>
              <a:t>من خصائص لغة التليفزيون استخدام جمل موجزة وصغيرة</a:t>
            </a:r>
            <a:r>
              <a:rPr lang="en-US" sz="3200" dirty="0">
                <a:solidFill>
                  <a:srgbClr val="001D35"/>
                </a:solidFill>
                <a:latin typeface="Google Sans"/>
                <a:ea typeface="Calibri" panose="020F0502020204030204" pitchFamily="34" charset="0"/>
                <a:cs typeface="Simplified Arabic" panose="02020603050405020304" pitchFamily="18" charset="-78"/>
              </a:rPr>
              <a:t>.</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C56AADEE-22D4-1ABC-9103-5E22378DA0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3841757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C5512-433B-CA10-3328-7CAD3CBD79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F7EB42-9464-ABF2-467B-1FB18205E31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C326125-C41C-1C2C-583E-DBF56233BE8E}"/>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الإذاعة وتطورها</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80A131E-1D1E-EA9D-2A5C-61B4C36B70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9BD401-F89D-E437-70AA-42EC5B99D27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1F414C6-070D-37F6-DBEF-B3A716EA16A7}"/>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FCEAF685-AAB1-A389-5593-352A87E837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66E422-A7C2-B4DD-2F9B-09F790DF9475}"/>
              </a:ext>
            </a:extLst>
          </p:cNvPr>
          <p:cNvSpPr txBox="1"/>
          <p:nvPr/>
        </p:nvSpPr>
        <p:spPr>
          <a:xfrm>
            <a:off x="2513150" y="2069670"/>
            <a:ext cx="8737495" cy="5245154"/>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تتكون لغة الإذاعة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سواء كانت (عبر بث إذاعي أو إذاعة رقمية)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رموز لغوية وأصوات، وتتفوق عن غيرها من وسائل الإعلام بمدى توظيفها اللغة المنطوقة ولغة الموسيقى بتأدية الأهداف المطلوبة منها. </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وكلما تفوقت لغة الإذاعة في توصيل مضمونها بما يتوافق مع جمهورها تكون حققت أهم أهداف انتشارها ونموها وازدهارها</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F7AC236D-8BBD-DC1B-29E7-BD9AB9CAEA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3790687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323EF-0D35-1817-85AA-52A4EA3BC0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B9758F-68E2-424E-45A2-D432BAE6E2A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9A5B7F-C8D5-9903-56E8-C5842B1F7568}"/>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الإذاعة وتطورها</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84A17A5-56A0-4861-568E-74EE7E40D9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76385C-032E-8231-3554-E4DE97E8B91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024CB7B-9A70-2444-E335-7F76C75A31A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48AF7B4C-3264-6FBB-CCEA-3A19BEB15C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27CC80-7905-C84F-88CA-4A1938762DFC}"/>
              </a:ext>
            </a:extLst>
          </p:cNvPr>
          <p:cNvSpPr txBox="1"/>
          <p:nvPr/>
        </p:nvSpPr>
        <p:spPr>
          <a:xfrm>
            <a:off x="2513150" y="2069670"/>
            <a:ext cx="8737495" cy="5245154"/>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ولغة الإذاعة التي تنفصل عن الواقع وتبتعد عن جمهورها فإنها تفقد أهم أسباب استمرارها وتكون عبئاً على مالكها.</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وتمثل اللغة الإذاعية منظومة من الرموز والإشارات الدلالية المؤدية للمعاني وللمفاهيم المختلفة، وتعبر عن الفكر الإنساني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خلال اللغة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حيث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يعتمد على الصوت المنطوق بهذه الرموز والإشارات الدلالية المعبرة عن معانٍ معينة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31C6A3E3-F90D-262C-1377-ADCBF08E83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1518024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D9A76-7B83-4BE9-01AD-42895262F6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7BC628-7501-9277-018A-4ABF88B3007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BDBE2A-9084-FD8B-4F5A-094802584EFA}"/>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الإذاعة وتطورها</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1F99425-6C4E-408B-95AE-ADDC74EC11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070B00-558A-C1C3-7E20-865CBAFB849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880780D-509A-18FA-0083-9105CE8816A8}"/>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583F00C0-D8AC-3A3B-CE7B-6436B372BE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85D3F7A-0805-BEE0-30AC-01FBEB9C2598}"/>
              </a:ext>
            </a:extLst>
          </p:cNvPr>
          <p:cNvSpPr txBox="1"/>
          <p:nvPr/>
        </p:nvSpPr>
        <p:spPr>
          <a:xfrm>
            <a:off x="2495135" y="2859519"/>
            <a:ext cx="8737495"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يحمل مضمون البرامج الإذاعية ما يريد المرسل الإذاعي إيصاله إلى المتلقي، بما يتناسب مع سياسة وسيلته، لتصل إلى عقل المتلقي الحقيقة التي يريدها، والتي شكلها في ذهنه، وأحياناً في قلبه قبل عقله.</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12C49914-E1A8-CA51-3368-1D3F505A78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2934203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1F5B7-111E-0772-C6AB-194700B128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89F8DC-FEC7-9DC7-CD43-D5A7A7FA8BE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918E32-D93C-221B-0B16-35B3E0E8FC2C}"/>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الإذاعة وتطورها</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D5A99E8-1798-95E1-2DB3-AEDFE6AE0A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059924-C301-89CA-33E9-3B6CAE77277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C47F7CE-2ACF-6DB8-330A-D58F1742571D}"/>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290832C8-55A3-8383-0738-DD30D9BD07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F4E6F61-EA72-DAC8-7749-8E3033CB35CA}"/>
              </a:ext>
            </a:extLst>
          </p:cNvPr>
          <p:cNvSpPr txBox="1"/>
          <p:nvPr/>
        </p:nvSpPr>
        <p:spPr>
          <a:xfrm>
            <a:off x="2495135" y="2729968"/>
            <a:ext cx="8737495"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وتعتمد الإذاعة على توظيف لغة عاطفية يراد منها التأثير في عواطف المستمع، لأن الكلام المنطوق عندما توظف فيه رموز بلاغية مشحونة بالمعاني والدلالات تصبح له القدرة على تحقيق التفاهم بين البشر.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4562C6A2-D89F-607A-0708-3CD378FAD4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3303845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15C5D-2DE6-6BB9-A468-068817A43F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FEA902-94EE-E213-12D1-8466515AE44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35D9E3-9379-6C61-793C-360649AA9229}"/>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الإذاعة وتطورها</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07F556D-C3BC-0BEF-A7CC-73F6B77024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D30D20-2052-4516-33BD-322B656DF30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A09A6A6-88BD-6F58-425D-B973BE7A72F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3F01AE6C-FEE5-C57E-CB17-189AB56C7C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9005E86-DD4C-6036-679F-FD6A877BA582}"/>
              </a:ext>
            </a:extLst>
          </p:cNvPr>
          <p:cNvSpPr txBox="1"/>
          <p:nvPr/>
        </p:nvSpPr>
        <p:spPr>
          <a:xfrm>
            <a:off x="2544974" y="2069670"/>
            <a:ext cx="8822522" cy="5245154"/>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واستفادت الإذاعة من تطور خاصية النطق لتحقيق الإقناع لدى قطاعات الجمهور، وقد أطلق عليها بعض الباحثين اسم (لغة اللسان).</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أدت</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الإذاع</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إلى زيادة أهمية اللغة المنطوقة، ووسعت من وظائفها بعد أن أسهمت في نشرها بين قطاعات واسعة من الجماهير.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206A9309-6143-206D-BAD2-612BE6B982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72282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BF1B8-83F5-EAFC-5591-42B96BD18E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DCF766-EA1E-5908-35EE-EC3074B3820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072B335-375C-20C1-2B7F-0FA06B9CA98E}"/>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الإذاعة وتطورها</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B1E0F56-9644-5D7F-6C0A-4CAB7E7971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8BFECD-602A-AE5B-9FC9-F40EA22F1AB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87787BF-FC6F-8FF9-9804-3E40E4DE0AF2}"/>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7A170CE1-AC4B-23C8-2A6A-93DAD55229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740BD0-5E44-043F-4148-A3FA297AD3BC}"/>
              </a:ext>
            </a:extLst>
          </p:cNvPr>
          <p:cNvSpPr txBox="1"/>
          <p:nvPr/>
        </p:nvSpPr>
        <p:spPr>
          <a:xfrm>
            <a:off x="2544974" y="2069670"/>
            <a:ext cx="8822522"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وتعتمد الإذاعة في برامجها على تنمية الخيال ورفع الآمال والتطلعات وتحقيق الإمتاع والتسلية.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تبث الإذاعة (برامج إخبارية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موسيقى – مقابلات – مسلسلات درامية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مواد ترفيهية)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وغيرها بأسلوب يتناسب مع مميزات الإذاعة ولغتها</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8" name="Picture 7">
            <a:extLst>
              <a:ext uri="{FF2B5EF4-FFF2-40B4-BE49-F238E27FC236}">
                <a16:creationId xmlns:a16="http://schemas.microsoft.com/office/drawing/2014/main" id="{3DBF9840-663D-9367-F3A3-D9E75BA78B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3997818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38CB2-2D6B-8D6B-FBDB-0E37B7CAC0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790172-19D8-2C76-037C-3032E24FBE0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8E73988-89EA-D9D8-68EB-D23AFA299BE9}"/>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مميزات اللغة الإذاعية</a:t>
            </a:r>
          </a:p>
        </p:txBody>
      </p:sp>
      <p:sp>
        <p:nvSpPr>
          <p:cNvPr id="5" name="Rectangle 4">
            <a:extLst>
              <a:ext uri="{FF2B5EF4-FFF2-40B4-BE49-F238E27FC236}">
                <a16:creationId xmlns:a16="http://schemas.microsoft.com/office/drawing/2014/main" id="{B943DB7A-702D-2AB4-D6BF-CC74D2DB7D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AE64EB-C052-E795-289C-1079AD0DBCC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640F724-B551-54C6-0091-95A4DAB423B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E5DCBD89-410D-0726-E9D6-AE992266E5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BE54E2C-BFA8-78BA-7B47-1959EEE83D28}"/>
              </a:ext>
            </a:extLst>
          </p:cNvPr>
          <p:cNvSpPr txBox="1"/>
          <p:nvPr/>
        </p:nvSpPr>
        <p:spPr>
          <a:xfrm>
            <a:off x="2305200" y="2729968"/>
            <a:ext cx="8822522"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1-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تعتبر الإذاعة وسيلة إعلام جماهيرية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وسيلة اتصال شفهي تستهدف أذن المستمع، وتفرض على المحرر الإذاعي استخدام لغة إعلامية تدعو إلى تحفيز العقل البشري على التصور والتخيل ومحاولة استثمار لغة الصوت.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35ABB7E3-64ED-6854-1BF8-071ED3DBB5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82719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B354-8373-46E8-7926-1C1C5EA52E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58A736-434F-5577-F23C-40BCB8BFA2A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3779A4-2015-B6F2-C7B7-DA60EC3C6BCB}"/>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مميزات اللغة الإذاعية</a:t>
            </a:r>
          </a:p>
        </p:txBody>
      </p:sp>
      <p:sp>
        <p:nvSpPr>
          <p:cNvPr id="5" name="Rectangle 4">
            <a:extLst>
              <a:ext uri="{FF2B5EF4-FFF2-40B4-BE49-F238E27FC236}">
                <a16:creationId xmlns:a16="http://schemas.microsoft.com/office/drawing/2014/main" id="{F80D1756-B905-D0A0-3A4F-1FBD153C55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943602-A07D-3AD7-279A-DC480944F89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FD7806C-56C0-8332-D85E-DA359C79D614}"/>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2FAD74B0-415F-06DB-AA13-4837D9ED34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52A5CD5-6CB0-8E31-EDD7-75C4E54E2A5A}"/>
              </a:ext>
            </a:extLst>
          </p:cNvPr>
          <p:cNvSpPr txBox="1"/>
          <p:nvPr/>
        </p:nvSpPr>
        <p:spPr>
          <a:xfrm>
            <a:off x="2127650" y="2496390"/>
            <a:ext cx="8822522" cy="272702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2-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ويكفي أن نستمع عبر الإذاعة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(بث إذاعي – رقمي)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لمعلق رياضي ينقل مجريات مباراة كرة قدم تبثها الإذاعة على الهواء لندرك طبيعة اللغة التي يستخدمها في تجسيد الحركات والمجريات وتطوراتها</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ونقل ردود فعل اللاعبين والجماهير</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ووصف الأحداث التي يراها وينقل تفاصيلها إلى المستمع</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8" name="Picture 7">
            <a:extLst>
              <a:ext uri="{FF2B5EF4-FFF2-40B4-BE49-F238E27FC236}">
                <a16:creationId xmlns:a16="http://schemas.microsoft.com/office/drawing/2014/main" id="{607E4391-586E-40BF-4457-8E524D1D5A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589256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7CFAA-75BC-FD3F-AE2E-AA2AE4CFE7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1BB2AA-53BF-33F4-BDA9-65458E702EE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2A24CF-78F8-6564-4364-E98B28509ED2}"/>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مميزات اللغة الإذاعية</a:t>
            </a:r>
          </a:p>
        </p:txBody>
      </p:sp>
      <p:sp>
        <p:nvSpPr>
          <p:cNvPr id="5" name="Rectangle 4">
            <a:extLst>
              <a:ext uri="{FF2B5EF4-FFF2-40B4-BE49-F238E27FC236}">
                <a16:creationId xmlns:a16="http://schemas.microsoft.com/office/drawing/2014/main" id="{4C084C15-F9FD-517E-5C7E-7FD851D2B2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1ABD3D-684F-0060-28D0-8174DC7FB66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B2C2F16-CBC1-D5B6-AAD9-DFE798FC92E7}"/>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01B903C8-99B6-E8FA-4E5C-F10077375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8AA339-251B-C2E4-D4EE-3D8CDE646C5C}"/>
              </a:ext>
            </a:extLst>
          </p:cNvPr>
          <p:cNvSpPr txBox="1"/>
          <p:nvPr/>
        </p:nvSpPr>
        <p:spPr>
          <a:xfrm>
            <a:off x="2346765" y="2259576"/>
            <a:ext cx="8822522"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3- تتميز لغة الإذاعة كونها تخاطب مختلف فئات الجماهير دون الحاجة إلى توفر مستوى تعليمي أو ثقافي أو اقتصادي معين</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4-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وتغازل لغة الإذاعة جميع الفئات وإرضاء رغباتهم وإشباع حاجاتهم، حيث تعتبر مسألة صعبة تفرض مواصفات معينة للغة الإذاعية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DC7C1D23-4098-29E5-2FF1-5B03EE6D1C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1675202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00CD8-D9C5-4B25-FDD5-4F96FC5DE0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8DEBD0-C157-7EBC-3A87-D8CB7142FB2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06CF708-2669-D3ED-EA3C-4E91FDD1B18D}"/>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مميزات اللغة الإذاعية</a:t>
            </a:r>
          </a:p>
        </p:txBody>
      </p:sp>
      <p:sp>
        <p:nvSpPr>
          <p:cNvPr id="5" name="Rectangle 4">
            <a:extLst>
              <a:ext uri="{FF2B5EF4-FFF2-40B4-BE49-F238E27FC236}">
                <a16:creationId xmlns:a16="http://schemas.microsoft.com/office/drawing/2014/main" id="{F7E2E087-FE6A-7D69-804C-6B2443324F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E96B29-875F-39F2-E4B8-D80F852C3EE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912D6B6-C6DC-2C32-1D2F-7A748001F67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DE7139DA-2BCC-2507-8B82-97C36F4633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C88E80-761C-6842-DD98-98448DC7CA66}"/>
              </a:ext>
            </a:extLst>
          </p:cNvPr>
          <p:cNvSpPr txBox="1"/>
          <p:nvPr/>
        </p:nvSpPr>
        <p:spPr>
          <a:xfrm>
            <a:off x="2346765" y="2409031"/>
            <a:ext cx="8822522"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5 - يتعرض جمهور الإذاعة للمادة الإذاعية لمرة واحدة، ويفرض ذلك استخدام لغة بسيطة وسهلة وواضحة جداً، لأن أي التباس في فهم المستمع يعني ضياع المعنى وفشل الاتصال وخسارة المستمع أيضًا</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78BF9F25-3EBB-F0D2-9C2D-4731420397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3466603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E11859-8EBF-ECC1-A35B-784BE9B311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C9B4B4-A962-6211-6F9F-CDECB7A731B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F8ED774-B1B6-E24E-1E2F-EDFA4FDE5AD3}"/>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مميزات اللغة الإذاعية</a:t>
            </a:r>
          </a:p>
        </p:txBody>
      </p:sp>
      <p:sp>
        <p:nvSpPr>
          <p:cNvPr id="5" name="Rectangle 4">
            <a:extLst>
              <a:ext uri="{FF2B5EF4-FFF2-40B4-BE49-F238E27FC236}">
                <a16:creationId xmlns:a16="http://schemas.microsoft.com/office/drawing/2014/main" id="{85ED032F-28E9-ADE9-1100-5ABC54F8D0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E10E5D-602C-BF7B-1A65-2D49598424F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2319140-100F-6424-FD19-A9804A079B0D}"/>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F4D789A7-4565-FD8C-056A-54578247C3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2FADA6A-A79D-5AA2-0FAE-358BDEE65920}"/>
              </a:ext>
            </a:extLst>
          </p:cNvPr>
          <p:cNvSpPr txBox="1"/>
          <p:nvPr/>
        </p:nvSpPr>
        <p:spPr>
          <a:xfrm>
            <a:off x="2346765" y="2409031"/>
            <a:ext cx="8822522"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6-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تلجأ الإذاعة إلى استخدام الكلمات العامية لتسهل الفهم على جمهورها، ولتقريب الأفكار من مختلف فئات الجمهور</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على الرغم من المزايا العديدة للغة الإذاعية، إلا أن عيبها الوحيد أنها لا تتضمن لغة عميقة، والاكتفاء فقط باللغة البسيطة والسهلة.</a:t>
            </a:r>
          </a:p>
        </p:txBody>
      </p:sp>
      <p:pic>
        <p:nvPicPr>
          <p:cNvPr id="8" name="Picture 7">
            <a:extLst>
              <a:ext uri="{FF2B5EF4-FFF2-40B4-BE49-F238E27FC236}">
                <a16:creationId xmlns:a16="http://schemas.microsoft.com/office/drawing/2014/main" id="{0B0A7FB8-5A85-EFAE-A4C2-3329C48B55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389120"/>
            <a:ext cx="1586532" cy="1586532"/>
          </a:xfrm>
          <a:prstGeom prst="rect">
            <a:avLst/>
          </a:prstGeom>
        </p:spPr>
      </p:pic>
    </p:spTree>
    <p:extLst>
      <p:ext uri="{BB962C8B-B14F-4D97-AF65-F5344CB8AC3E}">
        <p14:creationId xmlns:p14="http://schemas.microsoft.com/office/powerpoint/2010/main" val="3750887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5EBB0-4673-4765-69F1-F1A48A51BB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D197CA-0EC8-B43A-74F5-5A5A1CA9206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058381A-11AE-3FB9-69CE-C3DDEBFD1F50}"/>
              </a:ext>
            </a:extLst>
          </p:cNvPr>
          <p:cNvSpPr txBox="1"/>
          <p:nvPr/>
        </p:nvSpPr>
        <p:spPr>
          <a:xfrm>
            <a:off x="2513150" y="1019069"/>
            <a:ext cx="5249090" cy="523220"/>
          </a:xfrm>
          <a:prstGeom prst="rect">
            <a:avLst/>
          </a:prstGeom>
          <a:noFill/>
        </p:spPr>
        <p:txBody>
          <a:bodyPr wrap="square" rtlCol="0">
            <a:spAutoFit/>
          </a:bodyPr>
          <a:lstStyle/>
          <a:p>
            <a:pPr algn="ctr" rtl="1"/>
            <a:r>
              <a:rPr lang="en-US" sz="2800" b="1" dirty="0">
                <a:solidFill>
                  <a:srgbClr val="00B0F0"/>
                </a:solidFill>
                <a:latin typeface="Simplified Arabic" panose="02020603050405020304" pitchFamily="18" charset="-78"/>
                <a:cs typeface="Simplified Arabic" panose="02020603050405020304" pitchFamily="18" charset="-78"/>
              </a:rPr>
              <a:t>Podcast</a:t>
            </a:r>
            <a:endParaRPr lang="ar-EG"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00F7FBB-8384-3168-6419-A6ACB2BD65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ABF6DD-860B-33E3-C019-6290ED92646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7058FB4-647F-66C0-16EE-EB98C1F96678}"/>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227AC3E5-D5B0-500B-E92C-22C9BD2F05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2D2E1EE-8C60-7E9C-87CC-F6CD79B3C4D8}"/>
              </a:ext>
            </a:extLst>
          </p:cNvPr>
          <p:cNvSpPr txBox="1"/>
          <p:nvPr/>
        </p:nvSpPr>
        <p:spPr>
          <a:xfrm>
            <a:off x="2427170" y="2081308"/>
            <a:ext cx="8822522" cy="461562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en-US" sz="3200" b="1" i="0" dirty="0">
                <a:solidFill>
                  <a:srgbClr val="001D35"/>
                </a:solidFill>
                <a:effectLst/>
                <a:latin typeface="Google Sans"/>
              </a:rPr>
              <a:t>Podcast</a:t>
            </a:r>
            <a:r>
              <a:rPr lang="ar-EG" sz="3200" b="0" i="0" dirty="0">
                <a:solidFill>
                  <a:srgbClr val="001D35"/>
                </a:solidFill>
                <a:effectLst/>
                <a:latin typeface="Google Sans"/>
              </a:rPr>
              <a:t>: يعتبر</a:t>
            </a:r>
            <a:r>
              <a:rPr lang="ar-EG" sz="3200" dirty="0">
                <a:solidFill>
                  <a:srgbClr val="001D35"/>
                </a:solidFill>
                <a:latin typeface="Google Sans"/>
              </a:rPr>
              <a:t> و</a:t>
            </a:r>
            <a:r>
              <a:rPr lang="ar-SY" sz="3200" dirty="0"/>
              <a:t>سيلة رقمية لنشر محتوى صوتي عبر الإنترنت</a:t>
            </a:r>
            <a:r>
              <a:rPr lang="ar-SY" sz="3200" b="0" i="0" dirty="0">
                <a:solidFill>
                  <a:srgbClr val="001D35"/>
                </a:solidFill>
                <a:effectLst/>
                <a:latin typeface="Google Sans"/>
              </a:rPr>
              <a:t>، </a:t>
            </a:r>
            <a:r>
              <a:rPr lang="ar-EG" sz="3200" b="0" i="0" dirty="0">
                <a:solidFill>
                  <a:srgbClr val="001D35"/>
                </a:solidFill>
                <a:effectLst/>
                <a:latin typeface="Google Sans"/>
              </a:rPr>
              <a:t>و</a:t>
            </a:r>
            <a:r>
              <a:rPr lang="ar-SY" sz="3200" b="0" i="0" dirty="0">
                <a:solidFill>
                  <a:srgbClr val="001D35"/>
                </a:solidFill>
                <a:effectLst/>
                <a:latin typeface="Google Sans"/>
              </a:rPr>
              <a:t>يمكن الاستماع إليه </a:t>
            </a:r>
            <a:r>
              <a:rPr lang="ar-EG" sz="3200" b="0" i="0" dirty="0">
                <a:solidFill>
                  <a:srgbClr val="001D35"/>
                </a:solidFill>
                <a:effectLst/>
                <a:latin typeface="Google Sans"/>
              </a:rPr>
              <a:t>مباشرة عبر الإنترنت أو تحميله </a:t>
            </a:r>
            <a:r>
              <a:rPr lang="ar-SY" sz="3200" b="0" i="0" dirty="0">
                <a:solidFill>
                  <a:srgbClr val="001D35"/>
                </a:solidFill>
                <a:effectLst/>
                <a:latin typeface="Google Sans"/>
              </a:rPr>
              <a:t>على أي جهاز</a:t>
            </a:r>
            <a:r>
              <a:rPr lang="en-US" sz="3200" b="0" i="0" dirty="0">
                <a:solidFill>
                  <a:srgbClr val="001D35"/>
                </a:solidFill>
                <a:effectLst/>
                <a:latin typeface="Google Sans"/>
              </a:rPr>
              <a:t>.</a:t>
            </a:r>
            <a:endParaRPr lang="ar-EG" sz="3200" b="0" i="0" dirty="0">
              <a:solidFill>
                <a:srgbClr val="001D35"/>
              </a:solidFill>
              <a:effectLst/>
              <a:latin typeface="Google Sans"/>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solidFill>
                <a:srgbClr val="001D35"/>
              </a:solidFill>
              <a:latin typeface="Google Sans"/>
            </a:endParaRPr>
          </a:p>
          <a:p>
            <a:pPr marL="457200" marR="0" indent="-457200" algn="just" rtl="1">
              <a:lnSpc>
                <a:spcPct val="107000"/>
              </a:lnSpc>
              <a:spcBef>
                <a:spcPts val="0"/>
              </a:spcBef>
              <a:spcAft>
                <a:spcPts val="800"/>
              </a:spcAft>
              <a:buFont typeface="Arial" panose="020B0604020202020204" pitchFamily="34" charset="0"/>
              <a:buChar char="•"/>
            </a:pPr>
            <a:r>
              <a:rPr lang="ar-EG" sz="3200" b="0" i="0" dirty="0">
                <a:solidFill>
                  <a:srgbClr val="001D35"/>
                </a:solidFill>
                <a:effectLst/>
                <a:latin typeface="Google Sans"/>
              </a:rPr>
              <a:t>أصبحت حلقات الـ</a:t>
            </a:r>
            <a:r>
              <a:rPr lang="en-US" sz="3200" b="0" i="0" dirty="0">
                <a:solidFill>
                  <a:srgbClr val="001D35"/>
                </a:solidFill>
                <a:effectLst/>
                <a:latin typeface="Google Sans"/>
              </a:rPr>
              <a:t>podcast</a:t>
            </a:r>
            <a:r>
              <a:rPr lang="ar-EG" sz="3200" b="0" i="0" dirty="0">
                <a:solidFill>
                  <a:srgbClr val="001D35"/>
                </a:solidFill>
                <a:effectLst/>
                <a:latin typeface="Google Sans"/>
              </a:rPr>
              <a:t> تتناول موضوعات متنوعة (ثقافة – فنون – ترفيه – رياضة – سياسة – أخبار – محتوى ديني – و</a:t>
            </a:r>
            <a:r>
              <a:rPr lang="ar-EG" sz="3200" dirty="0">
                <a:solidFill>
                  <a:srgbClr val="001D35"/>
                </a:solidFill>
                <a:latin typeface="Google Sans"/>
              </a:rPr>
              <a:t>غ</a:t>
            </a:r>
            <a:r>
              <a:rPr lang="ar-EG" sz="3200" b="0" i="0" dirty="0">
                <a:solidFill>
                  <a:srgbClr val="001D35"/>
                </a:solidFill>
                <a:effectLst/>
                <a:latin typeface="Google Sans"/>
              </a:rPr>
              <a:t>يرها) </a:t>
            </a:r>
            <a:endParaRPr lang="en-US" sz="3200" b="0" i="0" dirty="0">
              <a:solidFill>
                <a:srgbClr val="001D35"/>
              </a:solidFill>
              <a:effectLst/>
              <a:latin typeface="Google Sans"/>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3061A153-6436-C34F-8912-705C7C5845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60" y="3483864"/>
            <a:ext cx="2438740" cy="2438740"/>
          </a:xfrm>
          <a:prstGeom prst="rect">
            <a:avLst/>
          </a:prstGeom>
        </p:spPr>
      </p:pic>
    </p:spTree>
    <p:extLst>
      <p:ext uri="{BB962C8B-B14F-4D97-AF65-F5344CB8AC3E}">
        <p14:creationId xmlns:p14="http://schemas.microsoft.com/office/powerpoint/2010/main" val="3074656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F01BC-531A-A1CB-1D09-9702F476FE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EB552F-44B2-465E-29CF-822C2BAE0CE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207F02-9854-945B-BBBF-7924EDDA8FCB}"/>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922E4872-CDFD-2E85-1953-6841668D2D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205AA2-D808-FD51-74C6-7A76220A603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77C46EB-22AA-0851-840F-FBE0F86D4539}"/>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C3FFE29A-4EAF-3A15-85C8-F45B9DA18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A0555D-9755-C8C1-C306-A386B64A7E53}"/>
              </a:ext>
            </a:extLst>
          </p:cNvPr>
          <p:cNvSpPr txBox="1"/>
          <p:nvPr/>
        </p:nvSpPr>
        <p:spPr>
          <a:xfrm>
            <a:off x="2427170" y="2081308"/>
            <a:ext cx="8822522"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i="0" dirty="0">
                <a:solidFill>
                  <a:srgbClr val="001D35"/>
                </a:solidFill>
                <a:effectLst/>
                <a:latin typeface="Google Sans"/>
              </a:rPr>
              <a:t>يتضمن ال</a:t>
            </a:r>
            <a:r>
              <a:rPr lang="ar-EG" sz="3200" dirty="0">
                <a:solidFill>
                  <a:srgbClr val="001D35"/>
                </a:solidFill>
                <a:latin typeface="Google Sans"/>
              </a:rPr>
              <a:t>ـ</a:t>
            </a:r>
            <a:r>
              <a:rPr lang="en-US" sz="3200" dirty="0">
                <a:solidFill>
                  <a:srgbClr val="001D35"/>
                </a:solidFill>
                <a:latin typeface="Google Sans"/>
              </a:rPr>
              <a:t>podcast</a:t>
            </a:r>
            <a:r>
              <a:rPr lang="ar-EG" sz="3200" dirty="0">
                <a:solidFill>
                  <a:srgbClr val="001D35"/>
                </a:solidFill>
                <a:latin typeface="Google Sans"/>
              </a:rPr>
              <a:t> أنواعًا عديدة مثل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المسرحي</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الهجين الذي يجمع بين أساليب مختلفة لأنواع مُتعدِّدة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و</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المحتوى المُعاد استخدامه</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و</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الأسئلة والأجوبة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وغيرها.</a:t>
            </a:r>
            <a:r>
              <a:rPr lang="ar-EG" sz="3200" dirty="0">
                <a:solidFill>
                  <a:srgbClr val="001D35"/>
                </a:solidFill>
                <a:latin typeface="Google Sans"/>
              </a:rPr>
              <a:t> </a:t>
            </a:r>
          </a:p>
          <a:p>
            <a:pPr marR="0" algn="just" rtl="1">
              <a:lnSpc>
                <a:spcPct val="107000"/>
              </a:lnSpc>
              <a:spcBef>
                <a:spcPts val="0"/>
              </a:spcBef>
              <a:spcAft>
                <a:spcPts val="800"/>
              </a:spcAft>
            </a:pPr>
            <a:endParaRPr lang="ar-EG" sz="3200" dirty="0">
              <a:solidFill>
                <a:srgbClr val="001D35"/>
              </a:solidFill>
              <a:latin typeface="Google Sans"/>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solidFill>
                  <a:srgbClr val="001D35"/>
                </a:solidFill>
                <a:effectLst/>
                <a:latin typeface="Google Sans"/>
                <a:ea typeface="Calibri" panose="020F0502020204030204" pitchFamily="34" charset="0"/>
                <a:cs typeface="Simplified Arabic" panose="02020603050405020304" pitchFamily="18" charset="-78"/>
              </a:rPr>
              <a:t>لكن فيما يلي سيتم عرض 4 أنواع من الـ</a:t>
            </a:r>
            <a:r>
              <a:rPr lang="en-US" sz="3200" dirty="0">
                <a:solidFill>
                  <a:srgbClr val="001D35"/>
                </a:solidFill>
                <a:effectLst/>
                <a:latin typeface="Google Sans"/>
                <a:ea typeface="Calibri" panose="020F0502020204030204" pitchFamily="34" charset="0"/>
                <a:cs typeface="Simplified Arabic" panose="02020603050405020304" pitchFamily="18" charset="-78"/>
              </a:rPr>
              <a:t>podcast</a:t>
            </a:r>
            <a:r>
              <a:rPr lang="ar-EG" sz="3200" dirty="0">
                <a:solidFill>
                  <a:srgbClr val="001D35"/>
                </a:solidFill>
                <a:effectLst/>
                <a:latin typeface="Google Sans"/>
                <a:ea typeface="Calibri" panose="020F0502020204030204" pitchFamily="34" charset="0"/>
                <a:cs typeface="Simplified Arabic" panose="02020603050405020304" pitchFamily="18" charset="-78"/>
              </a:rPr>
              <a:t> ذات الانتشار والشعبية الأكبر عن بقية الأنواع</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B47766C5-7C79-331B-F8FB-86F1C1B856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60" y="3483864"/>
            <a:ext cx="2438740" cy="2438740"/>
          </a:xfrm>
          <a:prstGeom prst="rect">
            <a:avLst/>
          </a:prstGeom>
        </p:spPr>
      </p:pic>
    </p:spTree>
    <p:extLst>
      <p:ext uri="{BB962C8B-B14F-4D97-AF65-F5344CB8AC3E}">
        <p14:creationId xmlns:p14="http://schemas.microsoft.com/office/powerpoint/2010/main" val="58983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BA8F4-2797-FE33-9298-A17A636029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C1A784-77D6-5F60-DA38-BC3EDCC7D05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2DE3D52-B5B5-345A-FD5A-5C5D79648A3A}"/>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6227F272-FD0D-0A2E-D4EC-8FD90527BD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7B5358-7F85-8739-178C-A4DBB4980B6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90D7837-B90C-F774-CB2E-24AD731F286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7BBC293B-E29C-DFB0-F8B1-DC9DCBD1AB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08D62E64-E543-AABC-C304-B7EB4269EEA7}"/>
              </a:ext>
            </a:extLst>
          </p:cNvPr>
          <p:cNvGraphicFramePr/>
          <p:nvPr>
            <p:extLst>
              <p:ext uri="{D42A27DB-BD31-4B8C-83A1-F6EECF244321}">
                <p14:modId xmlns:p14="http://schemas.microsoft.com/office/powerpoint/2010/main" val="1504449862"/>
              </p:ext>
            </p:extLst>
          </p:nvPr>
        </p:nvGraphicFramePr>
        <p:xfrm>
          <a:off x="2818923" y="1832442"/>
          <a:ext cx="7416800" cy="41960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a:extLst>
              <a:ext uri="{FF2B5EF4-FFF2-40B4-BE49-F238E27FC236}">
                <a16:creationId xmlns:a16="http://schemas.microsoft.com/office/drawing/2014/main" id="{E2C02FEB-EF87-5519-31A7-5A5629FAAAF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9640" y="3657600"/>
            <a:ext cx="2346326" cy="2346326"/>
          </a:xfrm>
          <a:prstGeom prst="rect">
            <a:avLst/>
          </a:prstGeom>
        </p:spPr>
      </p:pic>
    </p:spTree>
    <p:extLst>
      <p:ext uri="{BB962C8B-B14F-4D97-AF65-F5344CB8AC3E}">
        <p14:creationId xmlns:p14="http://schemas.microsoft.com/office/powerpoint/2010/main" val="188210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7042D-72D1-12F6-CC30-3732436B4F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106FB5-2F84-F08B-808D-51520027F7B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69DA155-FB78-7BDF-A9C6-566EADEC4223}"/>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48A6F074-7ED7-715E-2772-59179A83D7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0601AC-D3D3-6DDD-7C37-CFC597EFD35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845489B-6524-293C-B6EB-9189E2F31C8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59A5E042-BB9A-4EE7-C371-C73CCE1772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5BC205-F523-CD03-B6E6-000C9E3EB943}"/>
              </a:ext>
            </a:extLst>
          </p:cNvPr>
          <p:cNvSpPr txBox="1"/>
          <p:nvPr/>
        </p:nvSpPr>
        <p:spPr>
          <a:xfrm>
            <a:off x="2346765" y="2409031"/>
            <a:ext cx="8822522" cy="2932213"/>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1</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podcast</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الفردي): </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يُعرَف الـ</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podcast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الفردي باسم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Monologue podcast،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حيث يُوجّه صانع الـ</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podcast</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حديثه إلى المُستمِعين مباشرة بصورة فردية دون استضافة أيّ شخص آخر طوال الحلقة.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0C8D29E9-8AD8-F416-BFCB-50C154075A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934168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940E6-8047-DAD9-9804-ADF59BFD50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870EB3-A516-DDBF-6F30-F75EF0D0994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FEC883E-B21A-563E-D0A0-926F64683FD5}"/>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0BC26259-5551-132C-1A28-9101B12542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5C95FE-C316-50A2-015F-9AB03C2375A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B719C66-5DF0-3816-0222-04AE13D49B94}"/>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70A58E1F-4EA5-4A59-06E6-EC69F0C88B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523FCFE-3217-8BE9-77B4-48351594071A}"/>
              </a:ext>
            </a:extLst>
          </p:cNvPr>
          <p:cNvSpPr txBox="1"/>
          <p:nvPr/>
        </p:nvSpPr>
        <p:spPr>
          <a:xfrm>
            <a:off x="9855200" y="1913626"/>
            <a:ext cx="1314086" cy="187833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6145A828-198D-22A3-0197-5195087223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pic>
        <p:nvPicPr>
          <p:cNvPr id="8" name="Picture 7">
            <a:hlinkClick r:id="rId4"/>
            <a:extLst>
              <a:ext uri="{FF2B5EF4-FFF2-40B4-BE49-F238E27FC236}">
                <a16:creationId xmlns:a16="http://schemas.microsoft.com/office/drawing/2014/main" id="{90F33CE3-78E8-4631-3439-A1AC319CDE47}"/>
              </a:ext>
            </a:extLst>
          </p:cNvPr>
          <p:cNvPicPr>
            <a:picLocks noChangeAspect="1"/>
          </p:cNvPicPr>
          <p:nvPr/>
        </p:nvPicPr>
        <p:blipFill>
          <a:blip r:embed="rId5"/>
          <a:stretch>
            <a:fillRect/>
          </a:stretch>
        </p:blipFill>
        <p:spPr>
          <a:xfrm>
            <a:off x="2599615" y="2852793"/>
            <a:ext cx="8085348" cy="3152207"/>
          </a:xfrm>
          <a:prstGeom prst="rect">
            <a:avLst/>
          </a:prstGeom>
        </p:spPr>
      </p:pic>
    </p:spTree>
    <p:extLst>
      <p:ext uri="{BB962C8B-B14F-4D97-AF65-F5344CB8AC3E}">
        <p14:creationId xmlns:p14="http://schemas.microsoft.com/office/powerpoint/2010/main" val="1767006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E0926-6D40-00F0-E70C-F4C07D40A3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278F19-6402-29BC-51D0-B2C77D44AAC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6B7F96-CD85-84C8-1013-795BE2D064E7}"/>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2E9FCEBA-EF39-3A6A-EFAC-3582D93539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FFF6BE-BA5D-D2C1-B8BF-79D66E3EF05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E7C1307-C6C2-B23B-9E49-EA7403733FDF}"/>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56A1D605-4BE0-0F0E-B4A2-4FDAB2D90B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BB3CD7B-B970-6BA6-132E-0475A826EFED}"/>
              </a:ext>
            </a:extLst>
          </p:cNvPr>
          <p:cNvSpPr txBox="1"/>
          <p:nvPr/>
        </p:nvSpPr>
        <p:spPr>
          <a:xfrm>
            <a:off x="2346765" y="2409031"/>
            <a:ext cx="8822522" cy="2932213"/>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2</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podcast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المقابلات): </a:t>
            </a:r>
          </a:p>
          <a:p>
            <a:pPr marL="0"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يتضمَّن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مذيعًا</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واحداً أو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مذيعين</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يتبادلان أطراف الحديث مع ضَيف واحد على الأقل، وقد يكون الضيوف في هذا النوع من المشاهير، أو أصحاب الخبرة في مجال أو موضوع مُعيَّن.</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81661364-99DC-2607-A435-83226C66F6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1727435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8B7A1-FE2B-71D8-EAFE-93BCBE51B4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F5D8C2-3BD7-0E95-F491-8035DAB1907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8C3F27-EB82-0420-D07D-5DFFF889BB60}"/>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9C061951-E1F4-1850-2502-92DA0932FB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4FD9D0-1242-8359-8FC2-F24D3AACFE7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C961A2B-C4D1-DA93-9C69-AF2B558F93EE}"/>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E228400D-DC1A-C9E7-0E83-798FEC377D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686603-B41E-F3D6-2B52-35A09E4FADFC}"/>
              </a:ext>
            </a:extLst>
          </p:cNvPr>
          <p:cNvSpPr txBox="1"/>
          <p:nvPr/>
        </p:nvSpPr>
        <p:spPr>
          <a:xfrm>
            <a:off x="9855200" y="1913626"/>
            <a:ext cx="1314086" cy="187833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13264D15-453F-07DD-7F02-646518DD0C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pic>
        <p:nvPicPr>
          <p:cNvPr id="9" name="Picture 8">
            <a:hlinkClick r:id="rId4"/>
            <a:extLst>
              <a:ext uri="{FF2B5EF4-FFF2-40B4-BE49-F238E27FC236}">
                <a16:creationId xmlns:a16="http://schemas.microsoft.com/office/drawing/2014/main" id="{F4FCCD79-627E-DF5B-6C0C-8BBCC06CC3D5}"/>
              </a:ext>
            </a:extLst>
          </p:cNvPr>
          <p:cNvPicPr>
            <a:picLocks noChangeAspect="1"/>
          </p:cNvPicPr>
          <p:nvPr/>
        </p:nvPicPr>
        <p:blipFill>
          <a:blip r:embed="rId5"/>
          <a:stretch>
            <a:fillRect/>
          </a:stretch>
        </p:blipFill>
        <p:spPr>
          <a:xfrm>
            <a:off x="2668812" y="2722862"/>
            <a:ext cx="8202388" cy="3167044"/>
          </a:xfrm>
          <a:prstGeom prst="rect">
            <a:avLst/>
          </a:prstGeom>
        </p:spPr>
      </p:pic>
    </p:spTree>
    <p:extLst>
      <p:ext uri="{BB962C8B-B14F-4D97-AF65-F5344CB8AC3E}">
        <p14:creationId xmlns:p14="http://schemas.microsoft.com/office/powerpoint/2010/main" val="2245147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8ED63-5C92-2911-9884-3F39C1EACC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28CE51-B9C7-2F49-6656-E7FDDC6D688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7757D02-ED79-1CE8-335B-88B43E8FD2DB}"/>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08D1D645-1456-85D7-717C-3004BBB9B7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DB6B51-5BE3-7C32-48BD-C204E241E2E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10AE034-B2F5-C719-DFBB-C9DE62DDAB79}"/>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358A5C9D-097B-2FF0-E00C-577A7573F6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A62E86-55E4-16BB-4DEC-B75E4C6D2907}"/>
              </a:ext>
            </a:extLst>
          </p:cNvPr>
          <p:cNvSpPr txBox="1"/>
          <p:nvPr/>
        </p:nvSpPr>
        <p:spPr>
          <a:xfrm>
            <a:off x="2346765" y="2409031"/>
            <a:ext cx="8822522" cy="2932213"/>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3</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podcast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السردي):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يسرد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مذيع</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واحد أو أكثر قصَّة مُعيَّنة ذات مغزى في حلقة واحدة، أو يسرد جزءاً منها في كلّ حلقة سرداً مُتَتالياً ومُستمِرّاً إلى أن تنتهي القصة مع انتهاء سلسلة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حلقات.</a:t>
            </a:r>
          </a:p>
        </p:txBody>
      </p:sp>
      <p:pic>
        <p:nvPicPr>
          <p:cNvPr id="11" name="Picture 10">
            <a:extLst>
              <a:ext uri="{FF2B5EF4-FFF2-40B4-BE49-F238E27FC236}">
                <a16:creationId xmlns:a16="http://schemas.microsoft.com/office/drawing/2014/main" id="{191E771A-3A1E-538E-8135-43370D25D6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188936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1B53F-35DA-3908-D32E-81507D4813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FB312B-5F1B-9CEF-C860-ED9DCC9A39E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A81486-42C4-193D-8D9F-97971226E3F7}"/>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205F34A3-4BF4-D3C3-52F5-CFF75D6217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80D2FD-3AE8-590A-A589-8134C49F31A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FDAA83F-7834-4506-B672-AAADFD38161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5F1F3DEA-BD8A-6B8E-F120-4A6F27E41D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604A3BC-8CCC-B359-74A4-AD25FB155719}"/>
              </a:ext>
            </a:extLst>
          </p:cNvPr>
          <p:cNvSpPr txBox="1"/>
          <p:nvPr/>
        </p:nvSpPr>
        <p:spPr>
          <a:xfrm>
            <a:off x="9855200" y="1913626"/>
            <a:ext cx="1314086" cy="187833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87B7C4B3-088F-95B4-0AD5-0EF34575D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pic>
        <p:nvPicPr>
          <p:cNvPr id="8" name="Picture 7">
            <a:hlinkClick r:id="rId4"/>
            <a:extLst>
              <a:ext uri="{FF2B5EF4-FFF2-40B4-BE49-F238E27FC236}">
                <a16:creationId xmlns:a16="http://schemas.microsoft.com/office/drawing/2014/main" id="{D083D094-7DE1-44F6-DB4A-D23E50C44078}"/>
              </a:ext>
            </a:extLst>
          </p:cNvPr>
          <p:cNvPicPr>
            <a:picLocks noChangeAspect="1"/>
          </p:cNvPicPr>
          <p:nvPr/>
        </p:nvPicPr>
        <p:blipFill>
          <a:blip r:embed="rId5"/>
          <a:stretch>
            <a:fillRect/>
          </a:stretch>
        </p:blipFill>
        <p:spPr>
          <a:xfrm>
            <a:off x="2513150" y="2690345"/>
            <a:ext cx="8696960" cy="3314656"/>
          </a:xfrm>
          <a:prstGeom prst="rect">
            <a:avLst/>
          </a:prstGeom>
        </p:spPr>
      </p:pic>
    </p:spTree>
    <p:extLst>
      <p:ext uri="{BB962C8B-B14F-4D97-AF65-F5344CB8AC3E}">
        <p14:creationId xmlns:p14="http://schemas.microsoft.com/office/powerpoint/2010/main" val="1818808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B5042-521B-45D5-EEB0-2EAD336E13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8808BC-AFE6-DC52-672A-AD5620E1A0F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CCFC7-6A1F-D20C-2442-3DD8EF69EC23}"/>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839D59E8-C53D-595F-980C-2AB5F64CBC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A36BFF-FCED-6D9D-B457-48BF5C74BA2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CE25630-BE0B-D623-FF00-B0D4721517FA}"/>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0F5DA501-2C7B-0832-63C3-789C9CB24E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0A564A9-3AE1-DED7-4603-451CAE69785B}"/>
              </a:ext>
            </a:extLst>
          </p:cNvPr>
          <p:cNvSpPr txBox="1"/>
          <p:nvPr/>
        </p:nvSpPr>
        <p:spPr>
          <a:xfrm>
            <a:off x="2346765" y="2409031"/>
            <a:ext cx="8822522" cy="2932213"/>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4</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podcast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المائدة المستديرة</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يمكن تشبيه هذا النوع بمجموعة من الأشخاص يجلسون حول مائدة مستديرة ويتناقشون أمراً ما بينهم؛ ويمتلك الجالسون فرصاً مُتساوية للحديث والتعبير عن آرائهم وأفكارهم المُتعلِّقة بموضوع النقاش.</a:t>
            </a:r>
          </a:p>
        </p:txBody>
      </p:sp>
      <p:pic>
        <p:nvPicPr>
          <p:cNvPr id="11" name="Picture 10">
            <a:extLst>
              <a:ext uri="{FF2B5EF4-FFF2-40B4-BE49-F238E27FC236}">
                <a16:creationId xmlns:a16="http://schemas.microsoft.com/office/drawing/2014/main" id="{6845EC75-4970-59E1-CF35-A58F861C9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888703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08F7D9-DD6B-C916-FF99-D03DAC7238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D4A80-D95B-34B5-D02A-C7BE9F495D4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A00D43-7C2A-BC86-B2C5-DB17478F8EE2}"/>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أنواع </a:t>
            </a:r>
          </a:p>
        </p:txBody>
      </p:sp>
      <p:sp>
        <p:nvSpPr>
          <p:cNvPr id="5" name="Rectangle 4">
            <a:extLst>
              <a:ext uri="{FF2B5EF4-FFF2-40B4-BE49-F238E27FC236}">
                <a16:creationId xmlns:a16="http://schemas.microsoft.com/office/drawing/2014/main" id="{800E2489-607A-51B4-BF7A-A3C5994F43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D0CBAC-4CC1-938F-278B-01FFF65D375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CB54AEA-655A-734E-F430-A4F05A1479F8}"/>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3095DF7E-0EEC-CBEE-F21A-E152E61695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8B4F965-0544-BDF6-6324-283DA3B58334}"/>
              </a:ext>
            </a:extLst>
          </p:cNvPr>
          <p:cNvSpPr txBox="1"/>
          <p:nvPr/>
        </p:nvSpPr>
        <p:spPr>
          <a:xfrm>
            <a:off x="9855200" y="1913626"/>
            <a:ext cx="1314086" cy="187833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F3FEC587-3826-4540-222E-7664D3DD20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pic>
        <p:nvPicPr>
          <p:cNvPr id="9" name="Picture 8">
            <a:hlinkClick r:id="rId4"/>
            <a:extLst>
              <a:ext uri="{FF2B5EF4-FFF2-40B4-BE49-F238E27FC236}">
                <a16:creationId xmlns:a16="http://schemas.microsoft.com/office/drawing/2014/main" id="{5CB3F5E7-6306-34A5-0403-3DCA3EBF22D3}"/>
              </a:ext>
            </a:extLst>
          </p:cNvPr>
          <p:cNvPicPr>
            <a:picLocks noChangeAspect="1"/>
          </p:cNvPicPr>
          <p:nvPr/>
        </p:nvPicPr>
        <p:blipFill>
          <a:blip r:embed="rId5"/>
          <a:stretch>
            <a:fillRect/>
          </a:stretch>
        </p:blipFill>
        <p:spPr>
          <a:xfrm>
            <a:off x="2777596" y="2711863"/>
            <a:ext cx="8239020" cy="3203102"/>
          </a:xfrm>
          <a:prstGeom prst="rect">
            <a:avLst/>
          </a:prstGeom>
        </p:spPr>
      </p:pic>
    </p:spTree>
    <p:extLst>
      <p:ext uri="{BB962C8B-B14F-4D97-AF65-F5344CB8AC3E}">
        <p14:creationId xmlns:p14="http://schemas.microsoft.com/office/powerpoint/2010/main" val="3395276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F2485-972B-4EAD-0BA4-AB28F9B6BE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789055-F495-D931-5C2C-E163CCAAC36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BA94A6-3FD0-BCAE-33A5-7D238BB64905}"/>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خصائص </a:t>
            </a:r>
          </a:p>
        </p:txBody>
      </p:sp>
      <p:sp>
        <p:nvSpPr>
          <p:cNvPr id="5" name="Rectangle 4">
            <a:extLst>
              <a:ext uri="{FF2B5EF4-FFF2-40B4-BE49-F238E27FC236}">
                <a16:creationId xmlns:a16="http://schemas.microsoft.com/office/drawing/2014/main" id="{D4F697F1-C9EC-803D-CECB-0B46845265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05A576-7D67-A120-6601-0B0C6D303D3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B6E5274-EB6C-96D8-C187-805BA17FC89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EA19932D-A59E-0BB0-36D1-23882CDDA7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042AC0D8-4AB3-E6B2-0A24-5A264EE921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graphicFrame>
        <p:nvGraphicFramePr>
          <p:cNvPr id="4" name="Diagram 3">
            <a:extLst>
              <a:ext uri="{FF2B5EF4-FFF2-40B4-BE49-F238E27FC236}">
                <a16:creationId xmlns:a16="http://schemas.microsoft.com/office/drawing/2014/main" id="{E7E6BE6B-7D31-9189-06D6-FE5BF091DF6A}"/>
              </a:ext>
            </a:extLst>
          </p:cNvPr>
          <p:cNvGraphicFramePr/>
          <p:nvPr>
            <p:extLst>
              <p:ext uri="{D42A27DB-BD31-4B8C-83A1-F6EECF244321}">
                <p14:modId xmlns:p14="http://schemas.microsoft.com/office/powerpoint/2010/main" val="2082563964"/>
              </p:ext>
            </p:extLst>
          </p:nvPr>
        </p:nvGraphicFramePr>
        <p:xfrm>
          <a:off x="3030264" y="1968064"/>
          <a:ext cx="7264400" cy="40369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90134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A00A8-E6BD-5265-BE1F-4375717B30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0F8435-4708-2EC5-48E4-F16CF5DBDF0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7D6812D-2FAE-F54B-CF5A-C8C8D426CC29}"/>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خصائص </a:t>
            </a:r>
          </a:p>
        </p:txBody>
      </p:sp>
      <p:sp>
        <p:nvSpPr>
          <p:cNvPr id="5" name="Rectangle 4">
            <a:extLst>
              <a:ext uri="{FF2B5EF4-FFF2-40B4-BE49-F238E27FC236}">
                <a16:creationId xmlns:a16="http://schemas.microsoft.com/office/drawing/2014/main" id="{BFD57CFD-0B7E-A939-F5E2-A9A50E51D9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BA757F-A374-ED75-52DB-B5B46B39952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3D08854-4994-914A-FA1B-7546B3294C88}"/>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5F5701D5-8714-A198-53EE-351A9C05D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6A4AE83-101E-C7E9-BDEE-646C049608C2}"/>
              </a:ext>
            </a:extLst>
          </p:cNvPr>
          <p:cNvSpPr txBox="1"/>
          <p:nvPr/>
        </p:nvSpPr>
        <p:spPr>
          <a:xfrm>
            <a:off x="2346765" y="2409031"/>
            <a:ext cx="8822522" cy="2405274"/>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1</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 متوفر دائمًا</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ar-SY"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يمكن الاستماع إلى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Podcast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في أي وقت يناسب المستمع، على عكس الإذاعة التي تقتصر على أوقات البث المباشر.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398AAF60-65DD-07C8-C20B-D32E475B6C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149270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61B7A-30AE-2D7B-C242-C75B0C6ACC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EB5074-8C42-7585-9969-9A10F8BCEDF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541FA7-A913-59B8-E04A-28E5DDB8AFDF}"/>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خصائص </a:t>
            </a:r>
          </a:p>
        </p:txBody>
      </p:sp>
      <p:sp>
        <p:nvSpPr>
          <p:cNvPr id="5" name="Rectangle 4">
            <a:extLst>
              <a:ext uri="{FF2B5EF4-FFF2-40B4-BE49-F238E27FC236}">
                <a16:creationId xmlns:a16="http://schemas.microsoft.com/office/drawing/2014/main" id="{593F7AB3-D82B-D88A-5987-E282ED19D6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43F060-E9F0-7F34-3660-5FE4FB44109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FC3A810-4ABC-87FA-FA22-B623AED2936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0EEC4B54-A633-8F21-F513-1875E014C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480F718-4241-A9E9-9301-619830F69BB4}"/>
              </a:ext>
            </a:extLst>
          </p:cNvPr>
          <p:cNvSpPr txBox="1"/>
          <p:nvPr/>
        </p:nvSpPr>
        <p:spPr>
          <a:xfrm>
            <a:off x="2346765" y="2409031"/>
            <a:ext cx="8822522" cy="2405274"/>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2</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 </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المرونة :</a:t>
            </a:r>
          </a:p>
          <a:p>
            <a:pPr marL="0" marR="0" algn="just" rtl="1">
              <a:lnSpc>
                <a:spcPct val="107000"/>
              </a:lnSpc>
              <a:spcBef>
                <a:spcPts val="0"/>
              </a:spcBef>
              <a:spcAft>
                <a:spcPts val="800"/>
              </a:spcAft>
            </a:pPr>
            <a:endParaRPr lang="ar-SY"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يمكن للمستمعين الاستماع إلى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Podcast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في أي وقت وفي أي مكان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أثناء قيادة السيارة، ممارسة الرياضة، أو أي نشاط آخر.</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33A5E73D-0F8E-ACFE-09D3-97A2A03636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3810558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85B85-6A5F-DA16-6DF7-700CD6A1E6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BDD151-81D3-47CF-F03A-A732CB2ECEC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5AC5E7-9DCA-9810-261D-DC8905C93EA6}"/>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خصائص </a:t>
            </a:r>
          </a:p>
        </p:txBody>
      </p:sp>
      <p:sp>
        <p:nvSpPr>
          <p:cNvPr id="5" name="Rectangle 4">
            <a:extLst>
              <a:ext uri="{FF2B5EF4-FFF2-40B4-BE49-F238E27FC236}">
                <a16:creationId xmlns:a16="http://schemas.microsoft.com/office/drawing/2014/main" id="{30791B2B-50F3-D8CF-AC89-B7C6BC6E15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F07EFE-79DE-8889-B1B8-9478B4E9B71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330834A-5653-267D-B84F-69C1FD2B3D5F}"/>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0D7350B1-BC77-7A1F-1A2A-B96701BB57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7A6D63-1CDB-5CC2-30F0-F70B0E63E43D}"/>
              </a:ext>
            </a:extLst>
          </p:cNvPr>
          <p:cNvSpPr txBox="1"/>
          <p:nvPr/>
        </p:nvSpPr>
        <p:spPr>
          <a:xfrm>
            <a:off x="2346765" y="2409031"/>
            <a:ext cx="8822522" cy="2405274"/>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3</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 </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الاشتراك:</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SY"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يمكن للمستمعين الاشتراك في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Podcast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المفضل لديهم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لمتابعة الحلقات الجديدة تلقائيًا</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EC9243DE-3FCC-C33C-7539-853C2E2092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1644170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90F86-8170-39BA-40F3-C4DA5A511A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103D3A-4E0C-9100-6873-67677DABF2A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BD1714A-1270-E392-BD5F-0C3CC7BBE933}"/>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خصائص </a:t>
            </a:r>
          </a:p>
        </p:txBody>
      </p:sp>
      <p:sp>
        <p:nvSpPr>
          <p:cNvPr id="5" name="Rectangle 4">
            <a:extLst>
              <a:ext uri="{FF2B5EF4-FFF2-40B4-BE49-F238E27FC236}">
                <a16:creationId xmlns:a16="http://schemas.microsoft.com/office/drawing/2014/main" id="{AADB7338-7668-1DD7-9064-F0F73D5963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080160-536E-C639-BAE5-58F621CFDE9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FB86901-5886-7098-FA7F-D565F0D165D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D2B7F398-EAF6-54D3-A0F9-9FD4FFEBDE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F0340BE-E0A8-2D2B-C140-6E8757C1E413}"/>
              </a:ext>
            </a:extLst>
          </p:cNvPr>
          <p:cNvSpPr txBox="1"/>
          <p:nvPr/>
        </p:nvSpPr>
        <p:spPr>
          <a:xfrm>
            <a:off x="2346765" y="2409031"/>
            <a:ext cx="8822522" cy="2405274"/>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4</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 </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التنوع في المحتوى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SY"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يتناول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Podcast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مجموعة متنوعة من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الموضوعات</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من الترفيه إلى التعليم والتسويق</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وغيرها</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FCF12A8F-8306-7A33-091C-C90219A562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2083961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7B3D7-7074-A94A-E4EC-CDC1A3250C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55B8E9-9D66-9876-89B2-8C92C35FA8A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848FDC-FA3C-8663-B515-38E92131F6FA}"/>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خصائص </a:t>
            </a:r>
          </a:p>
        </p:txBody>
      </p:sp>
      <p:sp>
        <p:nvSpPr>
          <p:cNvPr id="5" name="Rectangle 4">
            <a:extLst>
              <a:ext uri="{FF2B5EF4-FFF2-40B4-BE49-F238E27FC236}">
                <a16:creationId xmlns:a16="http://schemas.microsoft.com/office/drawing/2014/main" id="{6ED01154-00A2-B0BA-B3DD-D9D72C8418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5D46D2-33B0-EA93-D9C9-362554FAA7B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FDE185C-881F-699D-969C-4C5D6A797A42}"/>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925BE12E-51F5-CB90-8679-BC57E2ACD4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5CD7EE3-9D7F-6CA3-73B8-71A65212138F}"/>
              </a:ext>
            </a:extLst>
          </p:cNvPr>
          <p:cNvSpPr txBox="1"/>
          <p:nvPr/>
        </p:nvSpPr>
        <p:spPr>
          <a:xfrm>
            <a:off x="2346765" y="2409031"/>
            <a:ext cx="8822522" cy="2405274"/>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5</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 تكلفته</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 المنخفض</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ة</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SY"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يعتبر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Podcast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منخفض التكلفة مقارنة بالوسائل الأخرى مثل الإعلانات التلفزيونية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على سبيل المثال</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EBB4B4FC-F72F-B39B-4A5B-C5EC5C7199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3550591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56FFB-5007-B485-06C0-E4D021CC1F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320ACC-AA80-3178-4526-EF82F7C39C9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146A3D-45E9-C018-50E0-4D95A836E21C}"/>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خصائص </a:t>
            </a:r>
          </a:p>
        </p:txBody>
      </p:sp>
      <p:sp>
        <p:nvSpPr>
          <p:cNvPr id="5" name="Rectangle 4">
            <a:extLst>
              <a:ext uri="{FF2B5EF4-FFF2-40B4-BE49-F238E27FC236}">
                <a16:creationId xmlns:a16="http://schemas.microsoft.com/office/drawing/2014/main" id="{85E4DEB8-4DB9-ECE0-6F60-FDE839ADA2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D984E1-687B-1621-4248-B2AA531945C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7F44083-ABA2-F234-D350-BE4F48B75BA2}"/>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001B203C-E5FB-E17F-07E7-7BC66F66B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B158B3-0AC6-626E-72D9-B8EDDF1AA74C}"/>
              </a:ext>
            </a:extLst>
          </p:cNvPr>
          <p:cNvSpPr txBox="1"/>
          <p:nvPr/>
        </p:nvSpPr>
        <p:spPr>
          <a:xfrm>
            <a:off x="2346765" y="2409031"/>
            <a:ext cx="8822522" cy="2405274"/>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6</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 </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سهولة الوصول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SY"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يمكن للمستمعين الوصول إلى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Podcast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من خلال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تطبيقات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المتنوعة</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أو مواقع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الإنترنت المختلفة</a:t>
            </a:r>
            <a:r>
              <a:rPr lang="ar-SY"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5DC4992E-4738-13E3-9D0C-0B51504E37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1802833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B0B61-DD1A-F7D4-865E-600496531D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881BCF-7F71-3E27-0605-FE20D7CB217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1C8EA44-5E5B-4B57-2593-55F68936F234}"/>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خصائص </a:t>
            </a:r>
          </a:p>
        </p:txBody>
      </p:sp>
      <p:sp>
        <p:nvSpPr>
          <p:cNvPr id="5" name="Rectangle 4">
            <a:extLst>
              <a:ext uri="{FF2B5EF4-FFF2-40B4-BE49-F238E27FC236}">
                <a16:creationId xmlns:a16="http://schemas.microsoft.com/office/drawing/2014/main" id="{E3E8FE7F-58CE-2BA1-4C50-3986FCD52F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55AC07-BA3D-4405-5057-A74414A4634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172B970-AB66-64FC-8F3F-85241D153D4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0DF4F09E-E455-8C8D-3876-30E8210994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DFB337-058B-1EC1-4F58-A5835079CB08}"/>
              </a:ext>
            </a:extLst>
          </p:cNvPr>
          <p:cNvSpPr txBox="1"/>
          <p:nvPr/>
        </p:nvSpPr>
        <p:spPr>
          <a:xfrm>
            <a:off x="2346765" y="2409031"/>
            <a:ext cx="8822522" cy="2405274"/>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7</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 </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التركيز على الصوت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SY"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يعتمد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Podcast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بشكل أساسي على الصوت، مما يجعله مناسبًا للمحتوى الذي يتطلب التركيز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في</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الكلام والنقاشات</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83CB4803-2A31-C3DD-728F-0CDB958FFB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2536696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9F811-8F26-1605-8D28-209DD3BAD9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2F6833-89ED-0BCF-4E83-A9F015AF7BB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22BBDC-E2E6-BAC6-CE5A-05F5E66A8A5A}"/>
              </a:ext>
            </a:extLst>
          </p:cNvPr>
          <p:cNvSpPr txBox="1"/>
          <p:nvPr/>
        </p:nvSpPr>
        <p:spPr>
          <a:xfrm>
            <a:off x="2513150" y="1019069"/>
            <a:ext cx="5249090" cy="523220"/>
          </a:xfrm>
          <a:prstGeom prst="rect">
            <a:avLst/>
          </a:prstGeom>
          <a:noFill/>
        </p:spPr>
        <p:txBody>
          <a:bodyPr wrap="square" rtlCol="0">
            <a:spAutoFit/>
          </a:bodyPr>
          <a:lstStyle/>
          <a:p>
            <a:pPr algn="ct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خصائص </a:t>
            </a:r>
          </a:p>
        </p:txBody>
      </p:sp>
      <p:sp>
        <p:nvSpPr>
          <p:cNvPr id="5" name="Rectangle 4">
            <a:extLst>
              <a:ext uri="{FF2B5EF4-FFF2-40B4-BE49-F238E27FC236}">
                <a16:creationId xmlns:a16="http://schemas.microsoft.com/office/drawing/2014/main" id="{F3160540-2CE9-D1E5-BF39-508DBC33DE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E12528-F0E6-9CC8-8953-42BA4FAAD77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797B229-9B57-9876-99E8-370EE69C6BE2}"/>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FF2A5CE1-EC33-FB80-0B94-4C918965F0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7BF30A-9C94-CD68-53EC-A953900A2EB6}"/>
              </a:ext>
            </a:extLst>
          </p:cNvPr>
          <p:cNvSpPr txBox="1"/>
          <p:nvPr/>
        </p:nvSpPr>
        <p:spPr>
          <a:xfrm>
            <a:off x="2346765" y="2409031"/>
            <a:ext cx="8822522" cy="2405274"/>
          </a:xfrm>
          <a:prstGeom prst="rect">
            <a:avLst/>
          </a:prstGeom>
          <a:noFill/>
        </p:spPr>
        <p:txBody>
          <a:bodyPr wrap="square" rtlCol="0">
            <a:spAutoFit/>
          </a:bodyPr>
          <a:lstStyle/>
          <a:p>
            <a:pPr marL="0" marR="0" algn="just" rtl="1">
              <a:lnSpc>
                <a:spcPct val="107000"/>
              </a:lnSpc>
              <a:spcBef>
                <a:spcPts val="0"/>
              </a:spcBef>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8</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 </a:t>
            </a:r>
            <a:r>
              <a:rPr lang="ar-SY" sz="3200" b="1" dirty="0">
                <a:latin typeface="Simplified Arabic" panose="02020603050405020304" pitchFamily="18" charset="-78"/>
                <a:ea typeface="Calibri" panose="020F0502020204030204" pitchFamily="34" charset="0"/>
                <a:cs typeface="Simplified Arabic" panose="02020603050405020304" pitchFamily="18" charset="-78"/>
              </a:rPr>
              <a:t>التسويق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SY"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يمكن استخدام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Podcast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 كوسيلة فعالة للتسويق، حيث يمكن للمعلنين تضمين إعلانات صوتية داخل الحلقات</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3F808DFA-1DD4-2B82-41B1-BF4BE6C7C8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spTree>
    <p:extLst>
      <p:ext uri="{BB962C8B-B14F-4D97-AF65-F5344CB8AC3E}">
        <p14:creationId xmlns:p14="http://schemas.microsoft.com/office/powerpoint/2010/main" val="69833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87D36-CF4C-DA1A-9D46-3DAE8A9553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7E3B54-5D16-DA11-A9E3-DE77FB3043C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C34C91-1837-F738-9DDB-8956CBD90D98}"/>
              </a:ext>
            </a:extLst>
          </p:cNvPr>
          <p:cNvSpPr txBox="1"/>
          <p:nvPr/>
        </p:nvSpPr>
        <p:spPr>
          <a:xfrm>
            <a:off x="2513150" y="1019069"/>
            <a:ext cx="5249090"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مواقع </a:t>
            </a:r>
            <a:r>
              <a:rPr lang="en-US" sz="2800" b="1" dirty="0">
                <a:solidFill>
                  <a:srgbClr val="00B0F0"/>
                </a:solidFill>
                <a:latin typeface="Simplified Arabic" panose="02020603050405020304" pitchFamily="18" charset="-78"/>
                <a:cs typeface="Simplified Arabic" panose="02020603050405020304" pitchFamily="18" charset="-78"/>
              </a:rPr>
              <a:t>podcast</a:t>
            </a:r>
            <a:r>
              <a:rPr lang="ar-EG" sz="2800" b="1" dirty="0">
                <a:solidFill>
                  <a:srgbClr val="00B0F0"/>
                </a:solidFill>
                <a:latin typeface="Simplified Arabic" panose="02020603050405020304" pitchFamily="18" charset="-78"/>
                <a:cs typeface="Simplified Arabic" panose="02020603050405020304" pitchFamily="18" charset="-78"/>
              </a:rPr>
              <a:t> </a:t>
            </a:r>
          </a:p>
        </p:txBody>
      </p:sp>
      <p:sp>
        <p:nvSpPr>
          <p:cNvPr id="5" name="Rectangle 4">
            <a:extLst>
              <a:ext uri="{FF2B5EF4-FFF2-40B4-BE49-F238E27FC236}">
                <a16:creationId xmlns:a16="http://schemas.microsoft.com/office/drawing/2014/main" id="{7FD3C308-4E2A-AFAB-43D4-0F06A74CFC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7B4CC4-C9D3-2704-19B6-9D5B5983F23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E747AB2-4D8B-6DAA-DD2F-EA9B9F14F0D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DB957439-CB4A-F55D-21D0-092606E1A5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09C14AF-D2FD-DF60-3E95-B1BA1DEF9112}"/>
              </a:ext>
            </a:extLst>
          </p:cNvPr>
          <p:cNvSpPr txBox="1"/>
          <p:nvPr/>
        </p:nvSpPr>
        <p:spPr>
          <a:xfrm>
            <a:off x="2346765" y="2409031"/>
            <a:ext cx="8822522" cy="3355662"/>
          </a:xfrm>
          <a:prstGeom prst="rect">
            <a:avLst/>
          </a:prstGeom>
          <a:noFill/>
        </p:spPr>
        <p:txBody>
          <a:bodyPr wrap="square" rtlCol="0">
            <a:spAutoFit/>
          </a:bodyPr>
          <a:lstStyle/>
          <a:p>
            <a:pPr rtl="1"/>
            <a:r>
              <a:rPr lang="en-US" sz="3200" b="1" i="0" dirty="0">
                <a:solidFill>
                  <a:srgbClr val="FFFFFF"/>
                </a:solidFill>
                <a:effectLst/>
                <a:latin typeface="Almarai"/>
              </a:rPr>
              <a:t>٢</a:t>
            </a:r>
            <a:r>
              <a:rPr lang="en-US" sz="3200" b="1" i="0" u="none" strike="noStrike" dirty="0">
                <a:solidFill>
                  <a:srgbClr val="007BFF"/>
                </a:solidFill>
                <a:effectLst/>
                <a:latin typeface="Almarai"/>
                <a:hlinkClick r:id="rId3"/>
              </a:rPr>
              <a:t>Google Podcast </a:t>
            </a:r>
            <a:endParaRPr lang="ar-EG" sz="3200" b="1" i="0" dirty="0">
              <a:solidFill>
                <a:srgbClr val="FFFFFF"/>
              </a:solidFill>
              <a:effectLst/>
              <a:latin typeface="Almarai"/>
            </a:endParaRPr>
          </a:p>
          <a:p>
            <a:pPr rtl="1">
              <a:buNone/>
            </a:pPr>
            <a:r>
              <a:rPr lang="en-US" sz="3200" b="1" i="0" dirty="0">
                <a:solidFill>
                  <a:srgbClr val="FFFFFF"/>
                </a:solidFill>
                <a:effectLst/>
                <a:latin typeface="Almarai"/>
              </a:rPr>
              <a:t>٤</a:t>
            </a:r>
            <a:r>
              <a:rPr lang="en-US" sz="3200" b="1" i="0" u="none" strike="noStrike" dirty="0">
                <a:solidFill>
                  <a:srgbClr val="007BFF"/>
                </a:solidFill>
                <a:effectLst/>
                <a:latin typeface="Almarai"/>
                <a:hlinkClick r:id="rId4"/>
              </a:rPr>
              <a:t>Spotify </a:t>
            </a:r>
            <a:endParaRPr lang="en-US" sz="3200" b="0" i="0" dirty="0">
              <a:solidFill>
                <a:srgbClr val="FFFFFF"/>
              </a:solidFill>
              <a:effectLst/>
              <a:latin typeface="Almarai"/>
            </a:endParaRPr>
          </a:p>
          <a:p>
            <a:pPr rtl="1">
              <a:buNone/>
            </a:pPr>
            <a:r>
              <a:rPr lang="en-US" sz="3200" b="1" i="0" dirty="0">
                <a:solidFill>
                  <a:srgbClr val="FFFFFF"/>
                </a:solidFill>
                <a:effectLst/>
                <a:latin typeface="Almarai"/>
              </a:rPr>
              <a:t>٥</a:t>
            </a:r>
            <a:r>
              <a:rPr lang="en-US" sz="3200" b="1" i="0" u="none" strike="noStrike" dirty="0">
                <a:solidFill>
                  <a:srgbClr val="007BFF"/>
                </a:solidFill>
                <a:effectLst/>
                <a:latin typeface="Almarai"/>
                <a:hlinkClick r:id="rId5"/>
              </a:rPr>
              <a:t>Anghami </a:t>
            </a:r>
            <a:endParaRPr lang="ar-EG" sz="3200" b="1" dirty="0">
              <a:solidFill>
                <a:srgbClr val="FFFFFF"/>
              </a:solidFill>
              <a:latin typeface="Almarai"/>
            </a:endParaRPr>
          </a:p>
          <a:p>
            <a:pPr marL="0" marR="0" rtl="1">
              <a:lnSpc>
                <a:spcPct val="107000"/>
              </a:lnSpc>
              <a:spcBef>
                <a:spcPts val="0"/>
              </a:spcBef>
              <a:spcAft>
                <a:spcPts val="800"/>
              </a:spcAft>
            </a:pPr>
            <a:r>
              <a:rPr lang="en-US" sz="3200" b="1" i="0" u="sng" dirty="0" err="1">
                <a:solidFill>
                  <a:srgbClr val="0056B3"/>
                </a:solidFill>
                <a:effectLst/>
                <a:latin typeface="Almarai"/>
                <a:hlinkClick r:id="rId6"/>
              </a:rPr>
              <a:t>PodU</a:t>
            </a:r>
            <a:endParaRPr lang="ar-EG" sz="3200" b="1" i="0" u="sng" dirty="0">
              <a:solidFill>
                <a:srgbClr val="0056B3"/>
              </a:solidFill>
              <a:effectLst/>
              <a:latin typeface="Almarai"/>
            </a:endParaRPr>
          </a:p>
          <a:p>
            <a:pPr marL="0" marR="0" algn="r" rtl="1">
              <a:lnSpc>
                <a:spcPct val="107000"/>
              </a:lnSpc>
              <a:spcBef>
                <a:spcPts val="0"/>
              </a:spcBef>
              <a:spcAft>
                <a:spcPts val="800"/>
              </a:spcAft>
            </a:pPr>
            <a:endParaRPr lang="ar-EG" sz="3200" b="1" u="sng" dirty="0">
              <a:solidFill>
                <a:srgbClr val="0056B3"/>
              </a:solidFill>
              <a:latin typeface="Almarai"/>
              <a:ea typeface="Calibri" panose="020F0502020204030204" pitchFamily="34" charset="0"/>
              <a:cs typeface="Simplified Arabic" panose="02020603050405020304" pitchFamily="18" charset="-78"/>
            </a:endParaRPr>
          </a:p>
          <a:p>
            <a:pPr marL="0" marR="0" algn="r"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p>
        </p:txBody>
      </p:sp>
      <p:pic>
        <p:nvPicPr>
          <p:cNvPr id="11" name="Picture 10">
            <a:extLst>
              <a:ext uri="{FF2B5EF4-FFF2-40B4-BE49-F238E27FC236}">
                <a16:creationId xmlns:a16="http://schemas.microsoft.com/office/drawing/2014/main" id="{F07DD22A-BCA0-6B8A-413C-73B9FDEACE6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1475" y="3738880"/>
            <a:ext cx="2266121" cy="2266121"/>
          </a:xfrm>
          <a:prstGeom prst="rect">
            <a:avLst/>
          </a:prstGeom>
        </p:spPr>
      </p:pic>
      <p:pic>
        <p:nvPicPr>
          <p:cNvPr id="8" name="Picture 7">
            <a:extLst>
              <a:ext uri="{FF2B5EF4-FFF2-40B4-BE49-F238E27FC236}">
                <a16:creationId xmlns:a16="http://schemas.microsoft.com/office/drawing/2014/main" id="{23CCA89F-77FF-4FB1-3465-829588E090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73843" y="1652941"/>
            <a:ext cx="4256735" cy="4256735"/>
          </a:xfrm>
          <a:prstGeom prst="rect">
            <a:avLst/>
          </a:prstGeom>
        </p:spPr>
      </p:pic>
    </p:spTree>
    <p:extLst>
      <p:ext uri="{BB962C8B-B14F-4D97-AF65-F5344CB8AC3E}">
        <p14:creationId xmlns:p14="http://schemas.microsoft.com/office/powerpoint/2010/main" val="932277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69808-2906-7B33-8EEF-6E0716DF3A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C6EAF8-662A-B950-0613-F80EDE81982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E53A76-37F9-F049-91CA-1FBD8161FD10}"/>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التليفزيون وتطورها</a:t>
            </a:r>
          </a:p>
        </p:txBody>
      </p:sp>
      <p:sp>
        <p:nvSpPr>
          <p:cNvPr id="5" name="Rectangle 4">
            <a:extLst>
              <a:ext uri="{FF2B5EF4-FFF2-40B4-BE49-F238E27FC236}">
                <a16:creationId xmlns:a16="http://schemas.microsoft.com/office/drawing/2014/main" id="{893AF07F-DC19-1348-32B7-F600DE260C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701F0C-0D5F-EFD6-0747-7DB33B8C811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83A93DD-C1D0-2A7A-EA04-6DC3F4C2414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A984600F-9797-033A-FCF2-4AE6CF9661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A62D21B-5643-D76B-A3CE-22D190B9D3C1}"/>
              </a:ext>
            </a:extLst>
          </p:cNvPr>
          <p:cNvSpPr txBox="1"/>
          <p:nvPr/>
        </p:nvSpPr>
        <p:spPr>
          <a:xfrm>
            <a:off x="2346765" y="2409031"/>
            <a:ext cx="8822522" cy="2829621"/>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تستدعي خصوصية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وسائل الإعلام المرئية وخاصة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التل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a:t>
            </a:r>
            <a:r>
              <a:rPr lang="ar-SY" sz="3200" dirty="0" err="1">
                <a:effectLst/>
                <a:latin typeface="Simplified Arabic" panose="02020603050405020304" pitchFamily="18" charset="-78"/>
                <a:ea typeface="Calibri" panose="020F0502020204030204" pitchFamily="34" charset="0"/>
                <a:cs typeface="Simplified Arabic" panose="02020603050405020304" pitchFamily="18" charset="-78"/>
              </a:rPr>
              <a:t>فزيون</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استخدام لغة سهلة وواضحة وموجزة ومعبرة بعيدة عن أي لبس أو غموض، الأمر الذي يستدعي استخدام المفردات المألوفة وسهلة النطق والمناسبة لموضوعها وجمهورها</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303535D1-0CFE-F27C-65D7-C58ED14ADB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745" y="3884755"/>
            <a:ext cx="2163775" cy="2163775"/>
          </a:xfrm>
          <a:prstGeom prst="rect">
            <a:avLst/>
          </a:prstGeom>
        </p:spPr>
      </p:pic>
    </p:spTree>
    <p:extLst>
      <p:ext uri="{BB962C8B-B14F-4D97-AF65-F5344CB8AC3E}">
        <p14:creationId xmlns:p14="http://schemas.microsoft.com/office/powerpoint/2010/main" val="2367785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704D20-CCF3-CF7A-8AC8-4BA15A2F39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23F18E-9F02-E929-2160-57CD6DC736B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E785DD7-0719-BBC1-28F8-16C6A0EFE422}"/>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التليفزيون وتطورها</a:t>
            </a:r>
          </a:p>
        </p:txBody>
      </p:sp>
      <p:sp>
        <p:nvSpPr>
          <p:cNvPr id="5" name="Rectangle 4">
            <a:extLst>
              <a:ext uri="{FF2B5EF4-FFF2-40B4-BE49-F238E27FC236}">
                <a16:creationId xmlns:a16="http://schemas.microsoft.com/office/drawing/2014/main" id="{11D40E72-5F97-2F84-5337-BF9E2FDA33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5A56C4-F6D6-AC6D-73C4-BCFE4E4BFB0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45530A9-4F5A-4649-04F2-C55EB0D9711F}"/>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02A984A3-9994-5110-C0B0-F5AC18D037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7BE13A-ABD5-D2C5-6781-01907BA03FD1}"/>
              </a:ext>
            </a:extLst>
          </p:cNvPr>
          <p:cNvSpPr txBox="1"/>
          <p:nvPr/>
        </p:nvSpPr>
        <p:spPr>
          <a:xfrm>
            <a:off x="2346765" y="2409031"/>
            <a:ext cx="8822522" cy="4088683"/>
          </a:xfrm>
          <a:prstGeom prst="rect">
            <a:avLst/>
          </a:prstGeom>
          <a:noFill/>
        </p:spPr>
        <p:txBody>
          <a:bodyPr wrap="square" rtlCol="0">
            <a:spAutoFit/>
          </a:bodyPr>
          <a:lstStyle/>
          <a:p>
            <a:pPr marL="457200" marR="0" indent="-457200" algn="r"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يجب أن تراعي المادة التلفزيونية الترتيب المنطقي السلس للمعلومات والأفكار، وأن تتجنب الغرق في التفاصيل، خاصة في المادة الإخبارية، وأن تقدم دائماً إضافة لما تقوله الصورة. </a:t>
            </a:r>
          </a:p>
          <a:p>
            <a:pPr marL="457200" marR="0" indent="-457200" algn="r"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r"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ويعتمد فن الكتابة للتليفزيون على الدقة، والوضوح، والبساطة والإيجاز الشديد</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r"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8B7F4A83-0213-6448-0FC0-8B7E6B30FF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745" y="3884755"/>
            <a:ext cx="2163775" cy="2163775"/>
          </a:xfrm>
          <a:prstGeom prst="rect">
            <a:avLst/>
          </a:prstGeom>
        </p:spPr>
      </p:pic>
    </p:spTree>
    <p:extLst>
      <p:ext uri="{BB962C8B-B14F-4D97-AF65-F5344CB8AC3E}">
        <p14:creationId xmlns:p14="http://schemas.microsoft.com/office/powerpoint/2010/main" val="3158427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B5F2D-9326-7523-A407-C39A040B6C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3BD3F7-9A60-971F-3311-8CE4275A60C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30C824-2F18-4E17-623D-33663345FE5A}"/>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التليفزيون وتطورها</a:t>
            </a:r>
          </a:p>
        </p:txBody>
      </p:sp>
      <p:sp>
        <p:nvSpPr>
          <p:cNvPr id="5" name="Rectangle 4">
            <a:extLst>
              <a:ext uri="{FF2B5EF4-FFF2-40B4-BE49-F238E27FC236}">
                <a16:creationId xmlns:a16="http://schemas.microsoft.com/office/drawing/2014/main" id="{4AED773D-45B1-574B-1B30-E480C9B165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FF7B75-BF48-B3BC-2AE6-50367612375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C881434-16C7-DE7E-32BD-C4867C060EE8}"/>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AD54DB68-945C-6A28-77A9-A92274850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0422F5F-B7AF-31F5-EE28-D77964488A58}"/>
              </a:ext>
            </a:extLst>
          </p:cNvPr>
          <p:cNvSpPr txBox="1"/>
          <p:nvPr/>
        </p:nvSpPr>
        <p:spPr>
          <a:xfrm>
            <a:off x="2346765" y="2409031"/>
            <a:ext cx="8822522" cy="3561744"/>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تتميز اللغة المرئية بقدرتها على إيجاد علاقة تفاعلية بين الجمهور والوسيلة، وتتميز بالحيوية، البساطة، الهدوء، الجاذبية والخلو من التكلف لاعتبارها انعكاسًا للواقع</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تشترك لغة التل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a:t>
            </a:r>
            <a:r>
              <a:rPr lang="ar-SY" sz="3200" dirty="0" err="1">
                <a:effectLst/>
                <a:latin typeface="Simplified Arabic" panose="02020603050405020304" pitchFamily="18" charset="-78"/>
                <a:ea typeface="Calibri" panose="020F0502020204030204" pitchFamily="34" charset="0"/>
                <a:cs typeface="Simplified Arabic" panose="02020603050405020304" pitchFamily="18" charset="-78"/>
              </a:rPr>
              <a:t>فزيون</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مع لغة الإذاعة بالبساطة والإيجاز الشديد</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9421B71A-D694-35D0-327F-820825F2B1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3746" y="4175760"/>
            <a:ext cx="1872770" cy="1872770"/>
          </a:xfrm>
          <a:prstGeom prst="rect">
            <a:avLst/>
          </a:prstGeom>
        </p:spPr>
      </p:pic>
    </p:spTree>
    <p:extLst>
      <p:ext uri="{BB962C8B-B14F-4D97-AF65-F5344CB8AC3E}">
        <p14:creationId xmlns:p14="http://schemas.microsoft.com/office/powerpoint/2010/main" val="2039697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897E2-8391-35BF-2047-6909EA6F65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6CC170-9D9B-0582-66DF-A27C561BACF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3657C4-83C8-946A-DD6B-A3DA4BB8DDC0}"/>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لغة التليفزيون وتطورها</a:t>
            </a:r>
          </a:p>
        </p:txBody>
      </p:sp>
      <p:sp>
        <p:nvSpPr>
          <p:cNvPr id="5" name="Rectangle 4">
            <a:extLst>
              <a:ext uri="{FF2B5EF4-FFF2-40B4-BE49-F238E27FC236}">
                <a16:creationId xmlns:a16="http://schemas.microsoft.com/office/drawing/2014/main" id="{D139FB64-579D-DD08-6FDF-352CEDFDB4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2961B7-2B45-299B-5170-4166B55ABF8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5F70E4A-11D1-5AFF-8CF0-843BA4DE5AC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697904AF-5AEB-EB48-97B2-E6136A1990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AE7CBF7-0283-5F37-E911-C5EF2ED5BC4C}"/>
              </a:ext>
            </a:extLst>
          </p:cNvPr>
          <p:cNvSpPr txBox="1"/>
          <p:nvPr/>
        </p:nvSpPr>
        <p:spPr>
          <a:xfrm>
            <a:off x="2346765" y="2409031"/>
            <a:ext cx="8822522"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محرر التليفزيون تجنب كل ما يثير الخوف، الفزع، القلق والابتعاد قدر الإمكان عن تضليل المشاهدين، وأن يتفنن في استخدام كل عنصر وتوظيفه بشكل يظهر النص كوحدة متماسكة متسلسلة الأحداث، تخلو من التكرار والمفردات </a:t>
            </a:r>
            <a:r>
              <a:rPr lang="ar-EG" sz="3200">
                <a:effectLst/>
                <a:latin typeface="Simplified Arabic" panose="02020603050405020304" pitchFamily="18" charset="-78"/>
                <a:ea typeface="Calibri" panose="020F0502020204030204" pitchFamily="34" charset="0"/>
                <a:cs typeface="Simplified Arabic" panose="02020603050405020304" pitchFamily="18" charset="-78"/>
              </a:rPr>
              <a:t>الغريبة التي قد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تصيب الجمهور بالملل</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4" name="Picture 3">
            <a:extLst>
              <a:ext uri="{FF2B5EF4-FFF2-40B4-BE49-F238E27FC236}">
                <a16:creationId xmlns:a16="http://schemas.microsoft.com/office/drawing/2014/main" id="{45051F49-406A-28EA-12B8-2DAF5B2213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3746" y="4175760"/>
            <a:ext cx="1872770" cy="1872770"/>
          </a:xfrm>
          <a:prstGeom prst="rect">
            <a:avLst/>
          </a:prstGeom>
        </p:spPr>
      </p:pic>
    </p:spTree>
    <p:extLst>
      <p:ext uri="{BB962C8B-B14F-4D97-AF65-F5344CB8AC3E}">
        <p14:creationId xmlns:p14="http://schemas.microsoft.com/office/powerpoint/2010/main" val="3881564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12561-AA16-BFE4-29C5-FD172F7ACC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4D0AE5-446B-484E-DF29-F1CFC4682CD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970A8C-8AC5-BDB3-3565-D90CECA75FC9}"/>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خصائص لغة التليفزيون</a:t>
            </a:r>
          </a:p>
        </p:txBody>
      </p:sp>
      <p:sp>
        <p:nvSpPr>
          <p:cNvPr id="5" name="Rectangle 4">
            <a:extLst>
              <a:ext uri="{FF2B5EF4-FFF2-40B4-BE49-F238E27FC236}">
                <a16:creationId xmlns:a16="http://schemas.microsoft.com/office/drawing/2014/main" id="{C21626B7-A467-7EC3-DC23-FE7C78D6B2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13AA37-52A8-2997-D70B-C31C9A4B379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AA11131-76CF-1834-F366-64721515C9B2}"/>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1394CBCA-12D8-79D0-635E-53BEA93E2B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AB9BDA4-85B2-5828-3647-03EB11691370}"/>
              </a:ext>
            </a:extLst>
          </p:cNvPr>
          <p:cNvSpPr txBox="1"/>
          <p:nvPr/>
        </p:nvSpPr>
        <p:spPr>
          <a:xfrm>
            <a:off x="2417885" y="2192577"/>
            <a:ext cx="8822522" cy="4396460"/>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تتسم لغة وسائل الإعلام المرئية بالعديد من الخصائص منها: </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1-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حذف الكلمات الزائدة، واستخدام أفعال مباشرة، قوية ومختصرة.</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14350" indent="-514350" algn="just" rtl="1">
              <a:lnSpc>
                <a:spcPct val="107000"/>
              </a:lnSpc>
              <a:spcAft>
                <a:spcPts val="800"/>
              </a:spcAft>
              <a:buFont typeface="+mj-lt"/>
              <a:buAutoNum type="arabicPeriod"/>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2- استخدام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الجمل الموجزة والقصيرة لكي يتمكن المشاهد من فهمها</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1C511FDC-E361-31E6-3EC1-40944F86C1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3746" y="4368800"/>
            <a:ext cx="1679730" cy="1679730"/>
          </a:xfrm>
          <a:prstGeom prst="rect">
            <a:avLst/>
          </a:prstGeom>
        </p:spPr>
      </p:pic>
    </p:spTree>
    <p:extLst>
      <p:ext uri="{BB962C8B-B14F-4D97-AF65-F5344CB8AC3E}">
        <p14:creationId xmlns:p14="http://schemas.microsoft.com/office/powerpoint/2010/main" val="531747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52FF9-4EB7-CBD3-B7F9-4C769D97AF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338964-B79F-318E-B55F-27F1837EFBD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90EF58-8F51-15D6-0668-8423FD632252}"/>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خصائص لغة التليفزيون</a:t>
            </a:r>
          </a:p>
        </p:txBody>
      </p:sp>
      <p:sp>
        <p:nvSpPr>
          <p:cNvPr id="5" name="Rectangle 4">
            <a:extLst>
              <a:ext uri="{FF2B5EF4-FFF2-40B4-BE49-F238E27FC236}">
                <a16:creationId xmlns:a16="http://schemas.microsoft.com/office/drawing/2014/main" id="{ACA61146-BF61-260B-F44C-3249B08E76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718717-46D1-D543-A4D1-1A2718B5546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AC995DF-1747-BA31-54D3-7E481CA705F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DB307BFA-A934-C819-879C-3112032154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5B7AA2-A7A4-93BE-DE05-DC45449D2D71}"/>
              </a:ext>
            </a:extLst>
          </p:cNvPr>
          <p:cNvSpPr txBox="1"/>
          <p:nvPr/>
        </p:nvSpPr>
        <p:spPr>
          <a:xfrm>
            <a:off x="2346765" y="2409031"/>
            <a:ext cx="8822522" cy="4718215"/>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3- لا تحتوي اللغة المرئية على علامات ترقيم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فصلة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نقطة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أو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علامة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استفهام</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ولكن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مقدم المادة المحترف يراعي ذلك</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4-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الصحفي يكتب للعين والمحرر الإذاعي يكتب للأذن،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المحرر التل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فزيوني يكتب للأذن والعين معاً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بالإضافة إلى</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تقنيات عالية يوظفها في خدمة ما يكتبه.</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D2D98987-9247-03F9-00C8-1166B2AB44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3746" y="4592320"/>
            <a:ext cx="1456210" cy="1456210"/>
          </a:xfrm>
          <a:prstGeom prst="rect">
            <a:avLst/>
          </a:prstGeom>
        </p:spPr>
      </p:pic>
    </p:spTree>
    <p:extLst>
      <p:ext uri="{BB962C8B-B14F-4D97-AF65-F5344CB8AC3E}">
        <p14:creationId xmlns:p14="http://schemas.microsoft.com/office/powerpoint/2010/main" val="2011998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91F5E-6FF1-2B55-481E-6E0118AF5D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B5FDBE-B47E-DAAC-928B-77D83EB5189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AAE79F-BB8B-6B1E-82C0-CA1C654D6B6B}"/>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خصائص لغة التليفزيون</a:t>
            </a:r>
          </a:p>
        </p:txBody>
      </p:sp>
      <p:sp>
        <p:nvSpPr>
          <p:cNvPr id="5" name="Rectangle 4">
            <a:extLst>
              <a:ext uri="{FF2B5EF4-FFF2-40B4-BE49-F238E27FC236}">
                <a16:creationId xmlns:a16="http://schemas.microsoft.com/office/drawing/2014/main" id="{19B44712-2C33-6716-3754-99D0EBB716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09BE8A-842E-729D-E53D-0412E90916E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DAD5575-3D94-BA79-AB51-1997F6E95CF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6F96637B-CF55-BCF8-FE0C-41D734C592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B453464-7514-B845-7286-9B068033E452}"/>
              </a:ext>
            </a:extLst>
          </p:cNvPr>
          <p:cNvSpPr txBox="1"/>
          <p:nvPr/>
        </p:nvSpPr>
        <p:spPr>
          <a:xfrm>
            <a:off x="2346764" y="1973414"/>
            <a:ext cx="8822522" cy="4615623"/>
          </a:xfrm>
          <a:prstGeom prst="rect">
            <a:avLst/>
          </a:prstGeom>
          <a:noFill/>
        </p:spPr>
        <p:txBody>
          <a:bodyPr wrap="square" rtlCol="0">
            <a:spAutoFit/>
          </a:bodyPr>
          <a:lstStyle/>
          <a:p>
            <a:pPr algn="just" rtl="1">
              <a:lnSpc>
                <a:spcPct val="107000"/>
              </a:lnSpc>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5-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التل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a:t>
            </a:r>
            <a:r>
              <a:rPr lang="ar-SY" sz="3200" dirty="0" err="1">
                <a:effectLst/>
                <a:latin typeface="Simplified Arabic" panose="02020603050405020304" pitchFamily="18" charset="-78"/>
                <a:ea typeface="Calibri" panose="020F0502020204030204" pitchFamily="34" charset="0"/>
                <a:cs typeface="Simplified Arabic" panose="02020603050405020304" pitchFamily="18" charset="-78"/>
              </a:rPr>
              <a:t>فزيوني</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يكتب لمشاهد يشاهد مرة واحدة، ولا تتوفر المادة إلا في ظروف محددة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أثناء ال</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تسجيل، وهذا ما يحصل نادراً أيضاً.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6-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المراسل الصحفي بكاميرته الصغيرة أكثر قدرة على الوصول إلى أماكن الأحداث ورصدها بشكل أسرع من المراسل التليفزيوني،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بسبب</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الكاميرات ثقيلة الحجم</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D4F51E04-DEE7-D0EC-9C16-D426DFC92A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3746" y="4592320"/>
            <a:ext cx="1456210" cy="1456210"/>
          </a:xfrm>
          <a:prstGeom prst="rect">
            <a:avLst/>
          </a:prstGeom>
        </p:spPr>
      </p:pic>
    </p:spTree>
    <p:extLst>
      <p:ext uri="{BB962C8B-B14F-4D97-AF65-F5344CB8AC3E}">
        <p14:creationId xmlns:p14="http://schemas.microsoft.com/office/powerpoint/2010/main" val="403138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26C95-D33E-AF1D-2497-248FF21EDE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1F887C-AD06-866C-B14D-1A91BF1F5B7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66B0A9-F80E-19BE-DB83-EA735765ADCD}"/>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خصائص لغة التليفزيون</a:t>
            </a:r>
          </a:p>
        </p:txBody>
      </p:sp>
      <p:sp>
        <p:nvSpPr>
          <p:cNvPr id="5" name="Rectangle 4">
            <a:extLst>
              <a:ext uri="{FF2B5EF4-FFF2-40B4-BE49-F238E27FC236}">
                <a16:creationId xmlns:a16="http://schemas.microsoft.com/office/drawing/2014/main" id="{01BC75DB-FBD3-30F6-587C-16A53C56D3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A6F5BC-56F6-2BFB-5B62-3D565CED43D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237B5EA-9DDB-6FD0-0536-57A7E3EBBA59}"/>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37A354CD-5616-875C-B5FE-955E987FCE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7B167BE-F45B-185F-65DF-5B0170DFC34C}"/>
              </a:ext>
            </a:extLst>
          </p:cNvPr>
          <p:cNvSpPr txBox="1"/>
          <p:nvPr/>
        </p:nvSpPr>
        <p:spPr>
          <a:xfrm>
            <a:off x="2346764" y="1973414"/>
            <a:ext cx="8822522"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7-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تختلف اللغة التل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a:t>
            </a:r>
            <a:r>
              <a:rPr lang="ar-SY" sz="3200" dirty="0" err="1">
                <a:effectLst/>
                <a:latin typeface="Simplified Arabic" panose="02020603050405020304" pitchFamily="18" charset="-78"/>
                <a:ea typeface="Calibri" panose="020F0502020204030204" pitchFamily="34" charset="0"/>
                <a:cs typeface="Simplified Arabic" panose="02020603050405020304" pitchFamily="18" charset="-78"/>
              </a:rPr>
              <a:t>فزيونية</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عن اللغة الصحفية فإن كان المحرر الصحفي يكتب بالقلم فإن قلم المحرر التلفزيوني هي الكاميرا بكل إمكانياتها.</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8-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يقدم التليفزيون إضافة للصوت الذي تقدمه الإذاعة أبعاداً تقنية مهمة هي الصورة واللون والبعد والحركة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DA260F78-3AC0-D72E-7355-D22BE0876B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3746" y="4592320"/>
            <a:ext cx="1456210" cy="1456210"/>
          </a:xfrm>
          <a:prstGeom prst="rect">
            <a:avLst/>
          </a:prstGeom>
        </p:spPr>
      </p:pic>
    </p:spTree>
    <p:extLst>
      <p:ext uri="{BB962C8B-B14F-4D97-AF65-F5344CB8AC3E}">
        <p14:creationId xmlns:p14="http://schemas.microsoft.com/office/powerpoint/2010/main" val="3967773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B7D48-4BD0-7976-D1AF-474031C868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116A02-9CB3-374B-EE58-8ED9FEA6021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BFF1D9-48C3-670A-418F-82484FCBF32D}"/>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خصائص لغة التليفزيون</a:t>
            </a:r>
          </a:p>
        </p:txBody>
      </p:sp>
      <p:sp>
        <p:nvSpPr>
          <p:cNvPr id="5" name="Rectangle 4">
            <a:extLst>
              <a:ext uri="{FF2B5EF4-FFF2-40B4-BE49-F238E27FC236}">
                <a16:creationId xmlns:a16="http://schemas.microsoft.com/office/drawing/2014/main" id="{EDC31B50-7718-5928-224C-CA36C9E40E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8C25C4-C9E9-E604-4D40-DDAEB1BD420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3DC5776-3C71-3A82-D47A-C658B44F923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03B5346A-EA0B-E565-A263-F78021AAD4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E6CC95-3701-086E-8802-8385A9009CE2}"/>
              </a:ext>
            </a:extLst>
          </p:cNvPr>
          <p:cNvSpPr txBox="1"/>
          <p:nvPr/>
        </p:nvSpPr>
        <p:spPr>
          <a:xfrm>
            <a:off x="2305200" y="2171281"/>
            <a:ext cx="8822522"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9 - يتفق جمهور التلفزيون وجمهور الإذاعة في قدرة التلفزيون على مخاطبة جميع أفراد المجتمع ومن مختلف المستويات، ولكن يختلفان في أن متابعة التلفزيون تحتاج إلى التفرغ والتركيز</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6BDA5BED-20D5-3CEE-790F-4BD70F1CF8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3746" y="4592320"/>
            <a:ext cx="1456210" cy="1456210"/>
          </a:xfrm>
          <a:prstGeom prst="rect">
            <a:avLst/>
          </a:prstGeom>
        </p:spPr>
      </p:pic>
    </p:spTree>
    <p:extLst>
      <p:ext uri="{BB962C8B-B14F-4D97-AF65-F5344CB8AC3E}">
        <p14:creationId xmlns:p14="http://schemas.microsoft.com/office/powerpoint/2010/main" val="1020237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6E6AA-52E6-34D8-F34E-514178514B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3DEA33-B5B7-901B-A72B-C1D2972109E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358EBB3-64BD-6B07-933D-709B0A838588}"/>
              </a:ext>
            </a:extLst>
          </p:cNvPr>
          <p:cNvSpPr txBox="1"/>
          <p:nvPr/>
        </p:nvSpPr>
        <p:spPr>
          <a:xfrm>
            <a:off x="2513150" y="1019069"/>
            <a:ext cx="5249090"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ملخص</a:t>
            </a:r>
          </a:p>
        </p:txBody>
      </p:sp>
      <p:sp>
        <p:nvSpPr>
          <p:cNvPr id="5" name="Rectangle 4">
            <a:extLst>
              <a:ext uri="{FF2B5EF4-FFF2-40B4-BE49-F238E27FC236}">
                <a16:creationId xmlns:a16="http://schemas.microsoft.com/office/drawing/2014/main" id="{2311CD51-9004-A812-A98E-504AA15237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CF6208-152E-0BEC-A687-BA162EC73A9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C006DD3-B382-0707-8BDD-DEDC29EE6FB7}"/>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p>
        </p:txBody>
      </p:sp>
      <p:pic>
        <p:nvPicPr>
          <p:cNvPr id="7" name="Graphic 21">
            <a:extLst>
              <a:ext uri="{FF2B5EF4-FFF2-40B4-BE49-F238E27FC236}">
                <a16:creationId xmlns:a16="http://schemas.microsoft.com/office/drawing/2014/main" id="{8A0BB8EC-5C16-F4E2-9A0B-2E91836AA4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2B4E62-CB9E-6854-D0C3-FAA73FDFADCC}"/>
              </a:ext>
            </a:extLst>
          </p:cNvPr>
          <p:cNvSpPr txBox="1"/>
          <p:nvPr/>
        </p:nvSpPr>
        <p:spPr>
          <a:xfrm>
            <a:off x="2392208" y="2155184"/>
            <a:ext cx="8822522" cy="545033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تعتمد الإذاعة على توظيف لغة عاطفية يراد منها التأثير في عواطف المستمع</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r>
              <a:rPr lang="ar-EG" sz="3200" i="0" dirty="0">
                <a:solidFill>
                  <a:srgbClr val="001D35"/>
                </a:solidFill>
                <a:effectLst/>
                <a:latin typeface="Google Sans"/>
              </a:rPr>
              <a:t>يتضمن ال</a:t>
            </a:r>
            <a:r>
              <a:rPr lang="ar-EG" sz="3200" dirty="0">
                <a:solidFill>
                  <a:srgbClr val="001D35"/>
                </a:solidFill>
                <a:latin typeface="Google Sans"/>
              </a:rPr>
              <a:t>ـ</a:t>
            </a:r>
            <a:r>
              <a:rPr lang="en-US" sz="3200" dirty="0">
                <a:solidFill>
                  <a:srgbClr val="001D35"/>
                </a:solidFill>
                <a:latin typeface="Google Sans"/>
              </a:rPr>
              <a:t>podcast</a:t>
            </a:r>
            <a:r>
              <a:rPr lang="ar-EG" sz="3200" dirty="0">
                <a:solidFill>
                  <a:srgbClr val="001D35"/>
                </a:solidFill>
                <a:latin typeface="Google Sans"/>
              </a:rPr>
              <a:t> أنواعًا عديدة</a:t>
            </a:r>
            <a:r>
              <a:rPr lang="en-US" sz="3200" dirty="0">
                <a:solidFill>
                  <a:srgbClr val="001D35"/>
                </a:solidFill>
                <a:latin typeface="Simplified Arabic" panose="02020603050405020304" pitchFamily="18" charset="-78"/>
                <a:cs typeface="Simplified Arabic" panose="02020603050405020304" pitchFamily="18" charset="-78"/>
              </a:rPr>
              <a:t>  </a:t>
            </a:r>
            <a:r>
              <a:rPr lang="ar-EG" sz="3200" dirty="0">
                <a:solidFill>
                  <a:srgbClr val="001D35"/>
                </a:solidFill>
                <a:latin typeface="Simplified Arabic" panose="02020603050405020304" pitchFamily="18" charset="-78"/>
                <a:cs typeface="Simplified Arabic" panose="02020603050405020304" pitchFamily="18" charset="-78"/>
              </a:rPr>
              <a:t>والأكثر انتشارًا وشعبية منها هي (الفردي – السردي – المائدة المستديرة – المقابلات)</a:t>
            </a:r>
            <a:r>
              <a:rPr lang="en-US" sz="3200" dirty="0">
                <a:solidFill>
                  <a:srgbClr val="001D35"/>
                </a:solidFill>
                <a:latin typeface="Simplified Arabic" panose="02020603050405020304" pitchFamily="18" charset="-78"/>
                <a:cs typeface="Simplified Arabic" panose="02020603050405020304" pitchFamily="18" charset="-78"/>
              </a:rPr>
              <a:t>.</a:t>
            </a:r>
            <a:endParaRPr lang="ar-EG" sz="3200" dirty="0">
              <a:solidFill>
                <a:srgbClr val="001D35"/>
              </a:solidFill>
              <a:latin typeface="Simplified Arabic" panose="02020603050405020304" pitchFamily="18" charset="-78"/>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solidFill>
                <a:srgbClr val="001D35"/>
              </a:solidFill>
              <a:latin typeface="Simplified Arabic" panose="02020603050405020304" pitchFamily="18" charset="-78"/>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solidFill>
                  <a:srgbClr val="001D35"/>
                </a:solidFill>
                <a:latin typeface="Simplified Arabic" panose="02020603050405020304" pitchFamily="18" charset="-78"/>
                <a:cs typeface="Simplified Arabic" panose="02020603050405020304" pitchFamily="18" charset="-78"/>
              </a:rPr>
              <a:t>من خصائص لغة التليفزيون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الجمل الموجزة والقصيرة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solidFill>
                <a:srgbClr val="001D35"/>
              </a:solidFill>
              <a:latin typeface="Simplified Arabic" panose="02020603050405020304" pitchFamily="18" charset="-78"/>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AB5470FF-F929-B5D7-1492-38FE90374B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5416" y="4602480"/>
            <a:ext cx="1469942" cy="1469942"/>
          </a:xfrm>
          <a:prstGeom prst="rect">
            <a:avLst/>
          </a:prstGeom>
        </p:spPr>
      </p:pic>
    </p:spTree>
    <p:extLst>
      <p:ext uri="{BB962C8B-B14F-4D97-AF65-F5344CB8AC3E}">
        <p14:creationId xmlns:p14="http://schemas.microsoft.com/office/powerpoint/2010/main" val="4052894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5E50C5B-37B7-42FE-B251-4E55AA3EAB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1032</TotalTime>
  <Words>1602</Words>
  <Application>Microsoft Office PowerPoint</Application>
  <PresentationFormat>Widescreen</PresentationFormat>
  <Paragraphs>266</Paragraphs>
  <Slides>46</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Alexandria</vt:lpstr>
      <vt:lpstr>Almarai</vt:lpstr>
      <vt:lpstr>Arial</vt:lpstr>
      <vt:lpstr>Calibri</vt:lpstr>
      <vt:lpstr>Calibri Light</vt:lpstr>
      <vt:lpstr>Google Sans</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117</cp:revision>
  <dcterms:created xsi:type="dcterms:W3CDTF">2023-04-29T09:08:00Z</dcterms:created>
  <dcterms:modified xsi:type="dcterms:W3CDTF">2025-05-25T19:42:51Z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