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26" r:id="rId3"/>
    <p:sldId id="260" r:id="rId4"/>
    <p:sldId id="311" r:id="rId5"/>
    <p:sldId id="262" r:id="rId6"/>
    <p:sldId id="321" r:id="rId7"/>
    <p:sldId id="261" r:id="rId8"/>
    <p:sldId id="263" r:id="rId9"/>
    <p:sldId id="264" r:id="rId10"/>
    <p:sldId id="328" r:id="rId11"/>
    <p:sldId id="327" r:id="rId12"/>
    <p:sldId id="310" r:id="rId13"/>
    <p:sldId id="312" r:id="rId14"/>
    <p:sldId id="282" r:id="rId15"/>
    <p:sldId id="313" r:id="rId16"/>
    <p:sldId id="283" r:id="rId17"/>
    <p:sldId id="314" r:id="rId18"/>
    <p:sldId id="315" r:id="rId19"/>
    <p:sldId id="284" r:id="rId20"/>
    <p:sldId id="265" r:id="rId21"/>
    <p:sldId id="316" r:id="rId22"/>
    <p:sldId id="285" r:id="rId23"/>
    <p:sldId id="322" r:id="rId24"/>
    <p:sldId id="286" r:id="rId25"/>
    <p:sldId id="317" r:id="rId26"/>
    <p:sldId id="266" r:id="rId27"/>
    <p:sldId id="287" r:id="rId28"/>
    <p:sldId id="324" r:id="rId29"/>
    <p:sldId id="318" r:id="rId30"/>
    <p:sldId id="288" r:id="rId31"/>
    <p:sldId id="325" r:id="rId32"/>
    <p:sldId id="267" r:id="rId33"/>
    <p:sldId id="319" r:id="rId34"/>
    <p:sldId id="289" r:id="rId35"/>
    <p:sldId id="290" r:id="rId36"/>
    <p:sldId id="320" r:id="rId37"/>
    <p:sldId id="270" r:id="rId38"/>
    <p:sldId id="323" r:id="rId39"/>
    <p:sldId id="309" r:id="rId40"/>
    <p:sldId id="275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1F61"/>
    <a:srgbClr val="FF9518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73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F8018F1-462E-4172-BE3E-9E285F05DFAB}" type="doc">
      <dgm:prSet loTypeId="urn:microsoft.com/office/officeart/2005/8/layout/process1" loCatId="process" qsTypeId="urn:microsoft.com/office/officeart/2005/8/quickstyle/simple1" qsCatId="simple" csTypeId="urn:microsoft.com/office/officeart/2005/8/colors/colorful4" csCatId="colorful" phldr="1"/>
      <dgm:spPr/>
    </dgm:pt>
    <dgm:pt modelId="{7EDD9A5F-04A8-43CF-BA2D-AE8287F865C3}">
      <dgm:prSet phldrT="[Text]"/>
      <dgm:spPr/>
      <dgm:t>
        <a:bodyPr/>
        <a:lstStyle/>
        <a:p>
          <a:r>
            <a:rPr lang="en-US" dirty="0"/>
            <a:t>Market</a:t>
          </a:r>
        </a:p>
      </dgm:t>
    </dgm:pt>
    <dgm:pt modelId="{92597335-8AEA-4438-8622-9438A520F5FF}" type="parTrans" cxnId="{82343EC0-B3F7-4D09-8A3F-0BA6272E8911}">
      <dgm:prSet/>
      <dgm:spPr/>
      <dgm:t>
        <a:bodyPr/>
        <a:lstStyle/>
        <a:p>
          <a:endParaRPr lang="en-US"/>
        </a:p>
      </dgm:t>
    </dgm:pt>
    <dgm:pt modelId="{5503B645-A631-4E31-8D98-782F6D13A77D}" type="sibTrans" cxnId="{82343EC0-B3F7-4D09-8A3F-0BA6272E8911}">
      <dgm:prSet/>
      <dgm:spPr/>
      <dgm:t>
        <a:bodyPr/>
        <a:lstStyle/>
        <a:p>
          <a:endParaRPr lang="en-US" dirty="0"/>
        </a:p>
      </dgm:t>
    </dgm:pt>
    <dgm:pt modelId="{AD635885-3415-48BB-8A57-7832A14C565E}">
      <dgm:prSet phldrT="[Text]"/>
      <dgm:spPr/>
      <dgm:t>
        <a:bodyPr/>
        <a:lstStyle/>
        <a:p>
          <a:r>
            <a:rPr lang="en-US" dirty="0"/>
            <a:t>Quality</a:t>
          </a:r>
        </a:p>
      </dgm:t>
    </dgm:pt>
    <dgm:pt modelId="{9D0D9CB3-9188-4EDD-B80B-639EE3EF382D}" type="parTrans" cxnId="{A88E48BD-C31C-43CE-ABFB-E40354F98FE9}">
      <dgm:prSet/>
      <dgm:spPr/>
      <dgm:t>
        <a:bodyPr/>
        <a:lstStyle/>
        <a:p>
          <a:endParaRPr lang="en-US"/>
        </a:p>
      </dgm:t>
    </dgm:pt>
    <dgm:pt modelId="{933C2700-7992-4F23-94C9-3A5DAB1BC9DB}" type="sibTrans" cxnId="{A88E48BD-C31C-43CE-ABFB-E40354F98FE9}">
      <dgm:prSet/>
      <dgm:spPr/>
      <dgm:t>
        <a:bodyPr/>
        <a:lstStyle/>
        <a:p>
          <a:endParaRPr lang="en-US" dirty="0"/>
        </a:p>
      </dgm:t>
    </dgm:pt>
    <dgm:pt modelId="{C2A73256-8D3D-40C1-8775-89939B3913D6}">
      <dgm:prSet phldrT="[Text]"/>
      <dgm:spPr/>
      <dgm:t>
        <a:bodyPr/>
        <a:lstStyle/>
        <a:p>
          <a:r>
            <a:rPr lang="en-US" dirty="0"/>
            <a:t>Marketing strategy</a:t>
          </a:r>
        </a:p>
      </dgm:t>
    </dgm:pt>
    <dgm:pt modelId="{E1D565BC-3494-4344-A2B4-56E2BF0423F1}" type="parTrans" cxnId="{0672FEAB-BC39-4913-BD86-145D15CAE855}">
      <dgm:prSet/>
      <dgm:spPr/>
      <dgm:t>
        <a:bodyPr/>
        <a:lstStyle/>
        <a:p>
          <a:endParaRPr lang="en-US"/>
        </a:p>
      </dgm:t>
    </dgm:pt>
    <dgm:pt modelId="{FE2841FF-EF17-4B2A-A51C-8E1EA3227BA5}" type="sibTrans" cxnId="{0672FEAB-BC39-4913-BD86-145D15CAE855}">
      <dgm:prSet/>
      <dgm:spPr/>
      <dgm:t>
        <a:bodyPr/>
        <a:lstStyle/>
        <a:p>
          <a:endParaRPr lang="en-US" dirty="0"/>
        </a:p>
      </dgm:t>
    </dgm:pt>
    <dgm:pt modelId="{AE8A7F5E-1BF2-48D5-90F1-3A70E9C3237C}">
      <dgm:prSet phldrT="[Text]"/>
      <dgm:spPr/>
      <dgm:t>
        <a:bodyPr/>
        <a:lstStyle/>
        <a:p>
          <a:r>
            <a:rPr lang="en-US" dirty="0"/>
            <a:t>Marketing segment</a:t>
          </a:r>
        </a:p>
      </dgm:t>
    </dgm:pt>
    <dgm:pt modelId="{02829865-F478-482E-B5C4-FE32B1B0F4C7}" type="parTrans" cxnId="{2167EC8E-5547-4A27-BA0F-C24C9947C1C5}">
      <dgm:prSet/>
      <dgm:spPr/>
      <dgm:t>
        <a:bodyPr/>
        <a:lstStyle/>
        <a:p>
          <a:endParaRPr lang="en-US"/>
        </a:p>
      </dgm:t>
    </dgm:pt>
    <dgm:pt modelId="{69F7F4FC-5868-4912-85EC-390E6F26DF62}" type="sibTrans" cxnId="{2167EC8E-5547-4A27-BA0F-C24C9947C1C5}">
      <dgm:prSet/>
      <dgm:spPr/>
      <dgm:t>
        <a:bodyPr/>
        <a:lstStyle/>
        <a:p>
          <a:endParaRPr lang="en-US"/>
        </a:p>
      </dgm:t>
    </dgm:pt>
    <dgm:pt modelId="{CE568796-DC70-49BF-A950-C8FEB29F7349}" type="pres">
      <dgm:prSet presAssocID="{AF8018F1-462E-4172-BE3E-9E285F05DFAB}" presName="Name0" presStyleCnt="0">
        <dgm:presLayoutVars>
          <dgm:dir/>
          <dgm:resizeHandles val="exact"/>
        </dgm:presLayoutVars>
      </dgm:prSet>
      <dgm:spPr/>
    </dgm:pt>
    <dgm:pt modelId="{97C3AC21-94F1-428B-86DC-4D5BF276CCF4}" type="pres">
      <dgm:prSet presAssocID="{7EDD9A5F-04A8-43CF-BA2D-AE8287F865C3}" presName="node" presStyleLbl="node1" presStyleIdx="0" presStyleCnt="4">
        <dgm:presLayoutVars>
          <dgm:bulletEnabled val="1"/>
        </dgm:presLayoutVars>
      </dgm:prSet>
      <dgm:spPr/>
    </dgm:pt>
    <dgm:pt modelId="{9B4404E1-CCF0-439C-BAF2-7BE2FFD05F5F}" type="pres">
      <dgm:prSet presAssocID="{5503B645-A631-4E31-8D98-782F6D13A77D}" presName="sibTrans" presStyleLbl="sibTrans2D1" presStyleIdx="0" presStyleCnt="3"/>
      <dgm:spPr/>
    </dgm:pt>
    <dgm:pt modelId="{E30EF92F-0A4F-42B0-8515-25FA0504ED15}" type="pres">
      <dgm:prSet presAssocID="{5503B645-A631-4E31-8D98-782F6D13A77D}" presName="connectorText" presStyleLbl="sibTrans2D1" presStyleIdx="0" presStyleCnt="3"/>
      <dgm:spPr/>
    </dgm:pt>
    <dgm:pt modelId="{FF04ECBB-C20D-473A-91FA-08DF92D32CDB}" type="pres">
      <dgm:prSet presAssocID="{AD635885-3415-48BB-8A57-7832A14C565E}" presName="node" presStyleLbl="node1" presStyleIdx="1" presStyleCnt="4">
        <dgm:presLayoutVars>
          <dgm:bulletEnabled val="1"/>
        </dgm:presLayoutVars>
      </dgm:prSet>
      <dgm:spPr/>
    </dgm:pt>
    <dgm:pt modelId="{DD6FF145-5FA9-4E4A-809B-428253881258}" type="pres">
      <dgm:prSet presAssocID="{933C2700-7992-4F23-94C9-3A5DAB1BC9DB}" presName="sibTrans" presStyleLbl="sibTrans2D1" presStyleIdx="1" presStyleCnt="3"/>
      <dgm:spPr/>
    </dgm:pt>
    <dgm:pt modelId="{679E1D14-2AA9-4851-A612-D05252B57EEC}" type="pres">
      <dgm:prSet presAssocID="{933C2700-7992-4F23-94C9-3A5DAB1BC9DB}" presName="connectorText" presStyleLbl="sibTrans2D1" presStyleIdx="1" presStyleCnt="3"/>
      <dgm:spPr/>
    </dgm:pt>
    <dgm:pt modelId="{04A196B7-985A-43D7-8F44-96F28BA93045}" type="pres">
      <dgm:prSet presAssocID="{C2A73256-8D3D-40C1-8775-89939B3913D6}" presName="node" presStyleLbl="node1" presStyleIdx="2" presStyleCnt="4">
        <dgm:presLayoutVars>
          <dgm:bulletEnabled val="1"/>
        </dgm:presLayoutVars>
      </dgm:prSet>
      <dgm:spPr/>
    </dgm:pt>
    <dgm:pt modelId="{8685B28E-5C55-4437-8CE0-E67186D87021}" type="pres">
      <dgm:prSet presAssocID="{FE2841FF-EF17-4B2A-A51C-8E1EA3227BA5}" presName="sibTrans" presStyleLbl="sibTrans2D1" presStyleIdx="2" presStyleCnt="3"/>
      <dgm:spPr/>
    </dgm:pt>
    <dgm:pt modelId="{AAC0FACC-EA43-4EF7-B651-FC8AAA764AA2}" type="pres">
      <dgm:prSet presAssocID="{FE2841FF-EF17-4B2A-A51C-8E1EA3227BA5}" presName="connectorText" presStyleLbl="sibTrans2D1" presStyleIdx="2" presStyleCnt="3"/>
      <dgm:spPr/>
    </dgm:pt>
    <dgm:pt modelId="{C6864C67-220A-4DD8-979E-A8EA5A0496CB}" type="pres">
      <dgm:prSet presAssocID="{AE8A7F5E-1BF2-48D5-90F1-3A70E9C3237C}" presName="node" presStyleLbl="node1" presStyleIdx="3" presStyleCnt="4">
        <dgm:presLayoutVars>
          <dgm:bulletEnabled val="1"/>
        </dgm:presLayoutVars>
      </dgm:prSet>
      <dgm:spPr/>
    </dgm:pt>
  </dgm:ptLst>
  <dgm:cxnLst>
    <dgm:cxn modelId="{B054E31B-9917-4AC6-8439-D844496A17F5}" type="presOf" srcId="{C2A73256-8D3D-40C1-8775-89939B3913D6}" destId="{04A196B7-985A-43D7-8F44-96F28BA93045}" srcOrd="0" destOrd="0" presId="urn:microsoft.com/office/officeart/2005/8/layout/process1"/>
    <dgm:cxn modelId="{01DB7A23-19D1-4DDF-9CB0-56686D1B437B}" type="presOf" srcId="{933C2700-7992-4F23-94C9-3A5DAB1BC9DB}" destId="{DD6FF145-5FA9-4E4A-809B-428253881258}" srcOrd="0" destOrd="0" presId="urn:microsoft.com/office/officeart/2005/8/layout/process1"/>
    <dgm:cxn modelId="{3FAB8748-5CA7-4521-81CF-3ACDD4A93EB7}" type="presOf" srcId="{FE2841FF-EF17-4B2A-A51C-8E1EA3227BA5}" destId="{8685B28E-5C55-4437-8CE0-E67186D87021}" srcOrd="0" destOrd="0" presId="urn:microsoft.com/office/officeart/2005/8/layout/process1"/>
    <dgm:cxn modelId="{2D084183-0EC9-4378-B99A-2ADF8190B449}" type="presOf" srcId="{933C2700-7992-4F23-94C9-3A5DAB1BC9DB}" destId="{679E1D14-2AA9-4851-A612-D05252B57EEC}" srcOrd="1" destOrd="0" presId="urn:microsoft.com/office/officeart/2005/8/layout/process1"/>
    <dgm:cxn modelId="{E27DED8D-C939-4669-8ED7-81B2FFC695D9}" type="presOf" srcId="{FE2841FF-EF17-4B2A-A51C-8E1EA3227BA5}" destId="{AAC0FACC-EA43-4EF7-B651-FC8AAA764AA2}" srcOrd="1" destOrd="0" presId="urn:microsoft.com/office/officeart/2005/8/layout/process1"/>
    <dgm:cxn modelId="{2167EC8E-5547-4A27-BA0F-C24C9947C1C5}" srcId="{AF8018F1-462E-4172-BE3E-9E285F05DFAB}" destId="{AE8A7F5E-1BF2-48D5-90F1-3A70E9C3237C}" srcOrd="3" destOrd="0" parTransId="{02829865-F478-482E-B5C4-FE32B1B0F4C7}" sibTransId="{69F7F4FC-5868-4912-85EC-390E6F26DF62}"/>
    <dgm:cxn modelId="{06792491-F7FD-4B9F-87FD-35FB6D34B8E0}" type="presOf" srcId="{5503B645-A631-4E31-8D98-782F6D13A77D}" destId="{E30EF92F-0A4F-42B0-8515-25FA0504ED15}" srcOrd="1" destOrd="0" presId="urn:microsoft.com/office/officeart/2005/8/layout/process1"/>
    <dgm:cxn modelId="{660B2C91-88C0-429E-AB07-920770EF0DAD}" type="presOf" srcId="{AE8A7F5E-1BF2-48D5-90F1-3A70E9C3237C}" destId="{C6864C67-220A-4DD8-979E-A8EA5A0496CB}" srcOrd="0" destOrd="0" presId="urn:microsoft.com/office/officeart/2005/8/layout/process1"/>
    <dgm:cxn modelId="{0672FEAB-BC39-4913-BD86-145D15CAE855}" srcId="{AF8018F1-462E-4172-BE3E-9E285F05DFAB}" destId="{C2A73256-8D3D-40C1-8775-89939B3913D6}" srcOrd="2" destOrd="0" parTransId="{E1D565BC-3494-4344-A2B4-56E2BF0423F1}" sibTransId="{FE2841FF-EF17-4B2A-A51C-8E1EA3227BA5}"/>
    <dgm:cxn modelId="{A88E48BD-C31C-43CE-ABFB-E40354F98FE9}" srcId="{AF8018F1-462E-4172-BE3E-9E285F05DFAB}" destId="{AD635885-3415-48BB-8A57-7832A14C565E}" srcOrd="1" destOrd="0" parTransId="{9D0D9CB3-9188-4EDD-B80B-639EE3EF382D}" sibTransId="{933C2700-7992-4F23-94C9-3A5DAB1BC9DB}"/>
    <dgm:cxn modelId="{82343EC0-B3F7-4D09-8A3F-0BA6272E8911}" srcId="{AF8018F1-462E-4172-BE3E-9E285F05DFAB}" destId="{7EDD9A5F-04A8-43CF-BA2D-AE8287F865C3}" srcOrd="0" destOrd="0" parTransId="{92597335-8AEA-4438-8622-9438A520F5FF}" sibTransId="{5503B645-A631-4E31-8D98-782F6D13A77D}"/>
    <dgm:cxn modelId="{E83E58C2-03A3-47D7-9B8E-8B0AAC58508A}" type="presOf" srcId="{7EDD9A5F-04A8-43CF-BA2D-AE8287F865C3}" destId="{97C3AC21-94F1-428B-86DC-4D5BF276CCF4}" srcOrd="0" destOrd="0" presId="urn:microsoft.com/office/officeart/2005/8/layout/process1"/>
    <dgm:cxn modelId="{E8EB1ED8-62E1-46AE-A48A-3B11870D22EA}" type="presOf" srcId="{AD635885-3415-48BB-8A57-7832A14C565E}" destId="{FF04ECBB-C20D-473A-91FA-08DF92D32CDB}" srcOrd="0" destOrd="0" presId="urn:microsoft.com/office/officeart/2005/8/layout/process1"/>
    <dgm:cxn modelId="{6BE1A1EC-34B4-4F76-8581-2A4FC169702F}" type="presOf" srcId="{5503B645-A631-4E31-8D98-782F6D13A77D}" destId="{9B4404E1-CCF0-439C-BAF2-7BE2FFD05F5F}" srcOrd="0" destOrd="0" presId="urn:microsoft.com/office/officeart/2005/8/layout/process1"/>
    <dgm:cxn modelId="{204110F2-2A13-45DD-8133-A2C9CD86C7F0}" type="presOf" srcId="{AF8018F1-462E-4172-BE3E-9E285F05DFAB}" destId="{CE568796-DC70-49BF-A950-C8FEB29F7349}" srcOrd="0" destOrd="0" presId="urn:microsoft.com/office/officeart/2005/8/layout/process1"/>
    <dgm:cxn modelId="{E9422AA9-321F-4D86-B840-22DCAB755483}" type="presParOf" srcId="{CE568796-DC70-49BF-A950-C8FEB29F7349}" destId="{97C3AC21-94F1-428B-86DC-4D5BF276CCF4}" srcOrd="0" destOrd="0" presId="urn:microsoft.com/office/officeart/2005/8/layout/process1"/>
    <dgm:cxn modelId="{83326995-1041-4C40-9E7F-79563360ADB2}" type="presParOf" srcId="{CE568796-DC70-49BF-A950-C8FEB29F7349}" destId="{9B4404E1-CCF0-439C-BAF2-7BE2FFD05F5F}" srcOrd="1" destOrd="0" presId="urn:microsoft.com/office/officeart/2005/8/layout/process1"/>
    <dgm:cxn modelId="{CAE88716-81CD-4915-98CA-A16B37B277AA}" type="presParOf" srcId="{9B4404E1-CCF0-439C-BAF2-7BE2FFD05F5F}" destId="{E30EF92F-0A4F-42B0-8515-25FA0504ED15}" srcOrd="0" destOrd="0" presId="urn:microsoft.com/office/officeart/2005/8/layout/process1"/>
    <dgm:cxn modelId="{C7EAFBA8-BF8E-46BB-98AE-D73C9481D673}" type="presParOf" srcId="{CE568796-DC70-49BF-A950-C8FEB29F7349}" destId="{FF04ECBB-C20D-473A-91FA-08DF92D32CDB}" srcOrd="2" destOrd="0" presId="urn:microsoft.com/office/officeart/2005/8/layout/process1"/>
    <dgm:cxn modelId="{0BAD9EB6-3DF6-4EC4-B22E-2E4DC7E5DD7A}" type="presParOf" srcId="{CE568796-DC70-49BF-A950-C8FEB29F7349}" destId="{DD6FF145-5FA9-4E4A-809B-428253881258}" srcOrd="3" destOrd="0" presId="urn:microsoft.com/office/officeart/2005/8/layout/process1"/>
    <dgm:cxn modelId="{C27EFFB2-544A-4163-B286-CBC31B86887D}" type="presParOf" srcId="{DD6FF145-5FA9-4E4A-809B-428253881258}" destId="{679E1D14-2AA9-4851-A612-D05252B57EEC}" srcOrd="0" destOrd="0" presId="urn:microsoft.com/office/officeart/2005/8/layout/process1"/>
    <dgm:cxn modelId="{97DA7C1B-5AE2-457C-A8C8-D20E5326117D}" type="presParOf" srcId="{CE568796-DC70-49BF-A950-C8FEB29F7349}" destId="{04A196B7-985A-43D7-8F44-96F28BA93045}" srcOrd="4" destOrd="0" presId="urn:microsoft.com/office/officeart/2005/8/layout/process1"/>
    <dgm:cxn modelId="{0082D185-90E5-40D9-97EA-CF076088CB22}" type="presParOf" srcId="{CE568796-DC70-49BF-A950-C8FEB29F7349}" destId="{8685B28E-5C55-4437-8CE0-E67186D87021}" srcOrd="5" destOrd="0" presId="urn:microsoft.com/office/officeart/2005/8/layout/process1"/>
    <dgm:cxn modelId="{D1245D7D-D8B7-4CB0-A7E3-2B9EE79398D7}" type="presParOf" srcId="{8685B28E-5C55-4437-8CE0-E67186D87021}" destId="{AAC0FACC-EA43-4EF7-B651-FC8AAA764AA2}" srcOrd="0" destOrd="0" presId="urn:microsoft.com/office/officeart/2005/8/layout/process1"/>
    <dgm:cxn modelId="{7624F616-2317-4F53-94D1-5FA5E5F87461}" type="presParOf" srcId="{CE568796-DC70-49BF-A950-C8FEB29F7349}" destId="{C6864C67-220A-4DD8-979E-A8EA5A0496CB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F8018F1-462E-4172-BE3E-9E285F05DFAB}" type="doc">
      <dgm:prSet loTypeId="urn:microsoft.com/office/officeart/2005/8/layout/process1" loCatId="process" qsTypeId="urn:microsoft.com/office/officeart/2005/8/quickstyle/simple1" qsCatId="simple" csTypeId="urn:microsoft.com/office/officeart/2005/8/colors/colorful4" csCatId="colorful" phldr="1"/>
      <dgm:spPr/>
    </dgm:pt>
    <dgm:pt modelId="{7EDD9A5F-04A8-43CF-BA2D-AE8287F865C3}">
      <dgm:prSet phldrT="[Text]"/>
      <dgm:spPr/>
      <dgm:t>
        <a:bodyPr/>
        <a:lstStyle/>
        <a:p>
          <a:r>
            <a:rPr lang="en-US" dirty="0"/>
            <a:t>Relevant</a:t>
          </a:r>
        </a:p>
      </dgm:t>
    </dgm:pt>
    <dgm:pt modelId="{92597335-8AEA-4438-8622-9438A520F5FF}" type="parTrans" cxnId="{82343EC0-B3F7-4D09-8A3F-0BA6272E8911}">
      <dgm:prSet/>
      <dgm:spPr/>
      <dgm:t>
        <a:bodyPr/>
        <a:lstStyle/>
        <a:p>
          <a:endParaRPr lang="en-US"/>
        </a:p>
      </dgm:t>
    </dgm:pt>
    <dgm:pt modelId="{5503B645-A631-4E31-8D98-782F6D13A77D}" type="sibTrans" cxnId="{82343EC0-B3F7-4D09-8A3F-0BA6272E8911}">
      <dgm:prSet/>
      <dgm:spPr/>
      <dgm:t>
        <a:bodyPr/>
        <a:lstStyle/>
        <a:p>
          <a:endParaRPr lang="en-US" dirty="0"/>
        </a:p>
      </dgm:t>
    </dgm:pt>
    <dgm:pt modelId="{AD635885-3415-48BB-8A57-7832A14C565E}">
      <dgm:prSet phldrT="[Text]"/>
      <dgm:spPr/>
      <dgm:t>
        <a:bodyPr/>
        <a:lstStyle/>
        <a:p>
          <a:r>
            <a:rPr lang="en-US" dirty="0"/>
            <a:t>Function ability</a:t>
          </a:r>
        </a:p>
      </dgm:t>
    </dgm:pt>
    <dgm:pt modelId="{9D0D9CB3-9188-4EDD-B80B-639EE3EF382D}" type="parTrans" cxnId="{A88E48BD-C31C-43CE-ABFB-E40354F98FE9}">
      <dgm:prSet/>
      <dgm:spPr/>
      <dgm:t>
        <a:bodyPr/>
        <a:lstStyle/>
        <a:p>
          <a:endParaRPr lang="en-US"/>
        </a:p>
      </dgm:t>
    </dgm:pt>
    <dgm:pt modelId="{933C2700-7992-4F23-94C9-3A5DAB1BC9DB}" type="sibTrans" cxnId="{A88E48BD-C31C-43CE-ABFB-E40354F98FE9}">
      <dgm:prSet/>
      <dgm:spPr/>
      <dgm:t>
        <a:bodyPr/>
        <a:lstStyle/>
        <a:p>
          <a:endParaRPr lang="en-US" dirty="0"/>
        </a:p>
      </dgm:t>
    </dgm:pt>
    <dgm:pt modelId="{C2A73256-8D3D-40C1-8775-89939B3913D6}">
      <dgm:prSet phldrT="[Text]"/>
      <dgm:spPr/>
      <dgm:t>
        <a:bodyPr/>
        <a:lstStyle/>
        <a:p>
          <a:r>
            <a:rPr lang="en-US" dirty="0"/>
            <a:t>Communicated</a:t>
          </a:r>
        </a:p>
      </dgm:t>
    </dgm:pt>
    <dgm:pt modelId="{E1D565BC-3494-4344-A2B4-56E2BF0423F1}" type="parTrans" cxnId="{0672FEAB-BC39-4913-BD86-145D15CAE855}">
      <dgm:prSet/>
      <dgm:spPr/>
      <dgm:t>
        <a:bodyPr/>
        <a:lstStyle/>
        <a:p>
          <a:endParaRPr lang="en-US"/>
        </a:p>
      </dgm:t>
    </dgm:pt>
    <dgm:pt modelId="{FE2841FF-EF17-4B2A-A51C-8E1EA3227BA5}" type="sibTrans" cxnId="{0672FEAB-BC39-4913-BD86-145D15CAE855}">
      <dgm:prSet/>
      <dgm:spPr/>
      <dgm:t>
        <a:bodyPr/>
        <a:lstStyle/>
        <a:p>
          <a:endParaRPr lang="en-US" dirty="0"/>
        </a:p>
      </dgm:t>
    </dgm:pt>
    <dgm:pt modelId="{AE8A7F5E-1BF2-48D5-90F1-3A70E9C3237C}">
      <dgm:prSet phldrT="[Text]"/>
      <dgm:spPr/>
      <dgm:t>
        <a:bodyPr/>
        <a:lstStyle/>
        <a:p>
          <a:r>
            <a:rPr lang="en-US" dirty="0"/>
            <a:t>Name</a:t>
          </a:r>
        </a:p>
      </dgm:t>
    </dgm:pt>
    <dgm:pt modelId="{02829865-F478-482E-B5C4-FE32B1B0F4C7}" type="parTrans" cxnId="{2167EC8E-5547-4A27-BA0F-C24C9947C1C5}">
      <dgm:prSet/>
      <dgm:spPr/>
      <dgm:t>
        <a:bodyPr/>
        <a:lstStyle/>
        <a:p>
          <a:endParaRPr lang="en-US"/>
        </a:p>
      </dgm:t>
    </dgm:pt>
    <dgm:pt modelId="{69F7F4FC-5868-4912-85EC-390E6F26DF62}" type="sibTrans" cxnId="{2167EC8E-5547-4A27-BA0F-C24C9947C1C5}">
      <dgm:prSet/>
      <dgm:spPr/>
      <dgm:t>
        <a:bodyPr/>
        <a:lstStyle/>
        <a:p>
          <a:endParaRPr lang="en-US" dirty="0"/>
        </a:p>
      </dgm:t>
    </dgm:pt>
    <dgm:pt modelId="{C1F7834A-070D-4FD1-88DD-191693256C79}">
      <dgm:prSet phldrT="[Text]"/>
      <dgm:spPr/>
      <dgm:t>
        <a:bodyPr/>
        <a:lstStyle/>
        <a:p>
          <a:r>
            <a:rPr lang="en-US" dirty="0"/>
            <a:t>Adaptable</a:t>
          </a:r>
        </a:p>
      </dgm:t>
    </dgm:pt>
    <dgm:pt modelId="{D5EC795F-3BBE-4F9F-9C81-CD353506DA95}" type="parTrans" cxnId="{693D45EA-E8D5-41DF-9D50-8AE8D632ADEA}">
      <dgm:prSet/>
      <dgm:spPr/>
      <dgm:t>
        <a:bodyPr/>
        <a:lstStyle/>
        <a:p>
          <a:endParaRPr lang="en-US"/>
        </a:p>
      </dgm:t>
    </dgm:pt>
    <dgm:pt modelId="{0E4D8A9D-665D-482A-9B9F-EDC82367B6FF}" type="sibTrans" cxnId="{693D45EA-E8D5-41DF-9D50-8AE8D632ADEA}">
      <dgm:prSet/>
      <dgm:spPr/>
      <dgm:t>
        <a:bodyPr/>
        <a:lstStyle/>
        <a:p>
          <a:endParaRPr lang="en-US"/>
        </a:p>
      </dgm:t>
    </dgm:pt>
    <dgm:pt modelId="{CE568796-DC70-49BF-A950-C8FEB29F7349}" type="pres">
      <dgm:prSet presAssocID="{AF8018F1-462E-4172-BE3E-9E285F05DFAB}" presName="Name0" presStyleCnt="0">
        <dgm:presLayoutVars>
          <dgm:dir/>
          <dgm:resizeHandles val="exact"/>
        </dgm:presLayoutVars>
      </dgm:prSet>
      <dgm:spPr/>
    </dgm:pt>
    <dgm:pt modelId="{97C3AC21-94F1-428B-86DC-4D5BF276CCF4}" type="pres">
      <dgm:prSet presAssocID="{7EDD9A5F-04A8-43CF-BA2D-AE8287F865C3}" presName="node" presStyleLbl="node1" presStyleIdx="0" presStyleCnt="5">
        <dgm:presLayoutVars>
          <dgm:bulletEnabled val="1"/>
        </dgm:presLayoutVars>
      </dgm:prSet>
      <dgm:spPr/>
    </dgm:pt>
    <dgm:pt modelId="{9B4404E1-CCF0-439C-BAF2-7BE2FFD05F5F}" type="pres">
      <dgm:prSet presAssocID="{5503B645-A631-4E31-8D98-782F6D13A77D}" presName="sibTrans" presStyleLbl="sibTrans2D1" presStyleIdx="0" presStyleCnt="4"/>
      <dgm:spPr/>
    </dgm:pt>
    <dgm:pt modelId="{E30EF92F-0A4F-42B0-8515-25FA0504ED15}" type="pres">
      <dgm:prSet presAssocID="{5503B645-A631-4E31-8D98-782F6D13A77D}" presName="connectorText" presStyleLbl="sibTrans2D1" presStyleIdx="0" presStyleCnt="4"/>
      <dgm:spPr/>
    </dgm:pt>
    <dgm:pt modelId="{FF04ECBB-C20D-473A-91FA-08DF92D32CDB}" type="pres">
      <dgm:prSet presAssocID="{AD635885-3415-48BB-8A57-7832A14C565E}" presName="node" presStyleLbl="node1" presStyleIdx="1" presStyleCnt="5">
        <dgm:presLayoutVars>
          <dgm:bulletEnabled val="1"/>
        </dgm:presLayoutVars>
      </dgm:prSet>
      <dgm:spPr/>
    </dgm:pt>
    <dgm:pt modelId="{DD6FF145-5FA9-4E4A-809B-428253881258}" type="pres">
      <dgm:prSet presAssocID="{933C2700-7992-4F23-94C9-3A5DAB1BC9DB}" presName="sibTrans" presStyleLbl="sibTrans2D1" presStyleIdx="1" presStyleCnt="4"/>
      <dgm:spPr/>
    </dgm:pt>
    <dgm:pt modelId="{679E1D14-2AA9-4851-A612-D05252B57EEC}" type="pres">
      <dgm:prSet presAssocID="{933C2700-7992-4F23-94C9-3A5DAB1BC9DB}" presName="connectorText" presStyleLbl="sibTrans2D1" presStyleIdx="1" presStyleCnt="4"/>
      <dgm:spPr/>
    </dgm:pt>
    <dgm:pt modelId="{04A196B7-985A-43D7-8F44-96F28BA93045}" type="pres">
      <dgm:prSet presAssocID="{C2A73256-8D3D-40C1-8775-89939B3913D6}" presName="node" presStyleLbl="node1" presStyleIdx="2" presStyleCnt="5">
        <dgm:presLayoutVars>
          <dgm:bulletEnabled val="1"/>
        </dgm:presLayoutVars>
      </dgm:prSet>
      <dgm:spPr/>
    </dgm:pt>
    <dgm:pt modelId="{8685B28E-5C55-4437-8CE0-E67186D87021}" type="pres">
      <dgm:prSet presAssocID="{FE2841FF-EF17-4B2A-A51C-8E1EA3227BA5}" presName="sibTrans" presStyleLbl="sibTrans2D1" presStyleIdx="2" presStyleCnt="4"/>
      <dgm:spPr/>
    </dgm:pt>
    <dgm:pt modelId="{AAC0FACC-EA43-4EF7-B651-FC8AAA764AA2}" type="pres">
      <dgm:prSet presAssocID="{FE2841FF-EF17-4B2A-A51C-8E1EA3227BA5}" presName="connectorText" presStyleLbl="sibTrans2D1" presStyleIdx="2" presStyleCnt="4"/>
      <dgm:spPr/>
    </dgm:pt>
    <dgm:pt modelId="{C6864C67-220A-4DD8-979E-A8EA5A0496CB}" type="pres">
      <dgm:prSet presAssocID="{AE8A7F5E-1BF2-48D5-90F1-3A70E9C3237C}" presName="node" presStyleLbl="node1" presStyleIdx="3" presStyleCnt="5">
        <dgm:presLayoutVars>
          <dgm:bulletEnabled val="1"/>
        </dgm:presLayoutVars>
      </dgm:prSet>
      <dgm:spPr/>
    </dgm:pt>
    <dgm:pt modelId="{408D1669-DEC9-4BD2-A8EF-1374AE5D19D5}" type="pres">
      <dgm:prSet presAssocID="{69F7F4FC-5868-4912-85EC-390E6F26DF62}" presName="sibTrans" presStyleLbl="sibTrans2D1" presStyleIdx="3" presStyleCnt="4"/>
      <dgm:spPr/>
    </dgm:pt>
    <dgm:pt modelId="{614C5374-B982-4BF5-980E-950213152E88}" type="pres">
      <dgm:prSet presAssocID="{69F7F4FC-5868-4912-85EC-390E6F26DF62}" presName="connectorText" presStyleLbl="sibTrans2D1" presStyleIdx="3" presStyleCnt="4"/>
      <dgm:spPr/>
    </dgm:pt>
    <dgm:pt modelId="{1CCBF355-5975-426E-BCD5-EDD13ADD0100}" type="pres">
      <dgm:prSet presAssocID="{C1F7834A-070D-4FD1-88DD-191693256C79}" presName="node" presStyleLbl="node1" presStyleIdx="4" presStyleCnt="5">
        <dgm:presLayoutVars>
          <dgm:bulletEnabled val="1"/>
        </dgm:presLayoutVars>
      </dgm:prSet>
      <dgm:spPr/>
    </dgm:pt>
  </dgm:ptLst>
  <dgm:cxnLst>
    <dgm:cxn modelId="{7BACB219-6D41-463C-8888-E5BD94614024}" type="presOf" srcId="{69F7F4FC-5868-4912-85EC-390E6F26DF62}" destId="{614C5374-B982-4BF5-980E-950213152E88}" srcOrd="1" destOrd="0" presId="urn:microsoft.com/office/officeart/2005/8/layout/process1"/>
    <dgm:cxn modelId="{B054E31B-9917-4AC6-8439-D844496A17F5}" type="presOf" srcId="{C2A73256-8D3D-40C1-8775-89939B3913D6}" destId="{04A196B7-985A-43D7-8F44-96F28BA93045}" srcOrd="0" destOrd="0" presId="urn:microsoft.com/office/officeart/2005/8/layout/process1"/>
    <dgm:cxn modelId="{01DB7A23-19D1-4DDF-9CB0-56686D1B437B}" type="presOf" srcId="{933C2700-7992-4F23-94C9-3A5DAB1BC9DB}" destId="{DD6FF145-5FA9-4E4A-809B-428253881258}" srcOrd="0" destOrd="0" presId="urn:microsoft.com/office/officeart/2005/8/layout/process1"/>
    <dgm:cxn modelId="{451A6A3E-AE10-43A0-A587-EFD4148266C8}" type="presOf" srcId="{69F7F4FC-5868-4912-85EC-390E6F26DF62}" destId="{408D1669-DEC9-4BD2-A8EF-1374AE5D19D5}" srcOrd="0" destOrd="0" presId="urn:microsoft.com/office/officeart/2005/8/layout/process1"/>
    <dgm:cxn modelId="{3FAB8748-5CA7-4521-81CF-3ACDD4A93EB7}" type="presOf" srcId="{FE2841FF-EF17-4B2A-A51C-8E1EA3227BA5}" destId="{8685B28E-5C55-4437-8CE0-E67186D87021}" srcOrd="0" destOrd="0" presId="urn:microsoft.com/office/officeart/2005/8/layout/process1"/>
    <dgm:cxn modelId="{2D084183-0EC9-4378-B99A-2ADF8190B449}" type="presOf" srcId="{933C2700-7992-4F23-94C9-3A5DAB1BC9DB}" destId="{679E1D14-2AA9-4851-A612-D05252B57EEC}" srcOrd="1" destOrd="0" presId="urn:microsoft.com/office/officeart/2005/8/layout/process1"/>
    <dgm:cxn modelId="{E27DED8D-C939-4669-8ED7-81B2FFC695D9}" type="presOf" srcId="{FE2841FF-EF17-4B2A-A51C-8E1EA3227BA5}" destId="{AAC0FACC-EA43-4EF7-B651-FC8AAA764AA2}" srcOrd="1" destOrd="0" presId="urn:microsoft.com/office/officeart/2005/8/layout/process1"/>
    <dgm:cxn modelId="{2167EC8E-5547-4A27-BA0F-C24C9947C1C5}" srcId="{AF8018F1-462E-4172-BE3E-9E285F05DFAB}" destId="{AE8A7F5E-1BF2-48D5-90F1-3A70E9C3237C}" srcOrd="3" destOrd="0" parTransId="{02829865-F478-482E-B5C4-FE32B1B0F4C7}" sibTransId="{69F7F4FC-5868-4912-85EC-390E6F26DF62}"/>
    <dgm:cxn modelId="{06792491-F7FD-4B9F-87FD-35FB6D34B8E0}" type="presOf" srcId="{5503B645-A631-4E31-8D98-782F6D13A77D}" destId="{E30EF92F-0A4F-42B0-8515-25FA0504ED15}" srcOrd="1" destOrd="0" presId="urn:microsoft.com/office/officeart/2005/8/layout/process1"/>
    <dgm:cxn modelId="{660B2C91-88C0-429E-AB07-920770EF0DAD}" type="presOf" srcId="{AE8A7F5E-1BF2-48D5-90F1-3A70E9C3237C}" destId="{C6864C67-220A-4DD8-979E-A8EA5A0496CB}" srcOrd="0" destOrd="0" presId="urn:microsoft.com/office/officeart/2005/8/layout/process1"/>
    <dgm:cxn modelId="{0672FEAB-BC39-4913-BD86-145D15CAE855}" srcId="{AF8018F1-462E-4172-BE3E-9E285F05DFAB}" destId="{C2A73256-8D3D-40C1-8775-89939B3913D6}" srcOrd="2" destOrd="0" parTransId="{E1D565BC-3494-4344-A2B4-56E2BF0423F1}" sibTransId="{FE2841FF-EF17-4B2A-A51C-8E1EA3227BA5}"/>
    <dgm:cxn modelId="{A88E48BD-C31C-43CE-ABFB-E40354F98FE9}" srcId="{AF8018F1-462E-4172-BE3E-9E285F05DFAB}" destId="{AD635885-3415-48BB-8A57-7832A14C565E}" srcOrd="1" destOrd="0" parTransId="{9D0D9CB3-9188-4EDD-B80B-639EE3EF382D}" sibTransId="{933C2700-7992-4F23-94C9-3A5DAB1BC9DB}"/>
    <dgm:cxn modelId="{82343EC0-B3F7-4D09-8A3F-0BA6272E8911}" srcId="{AF8018F1-462E-4172-BE3E-9E285F05DFAB}" destId="{7EDD9A5F-04A8-43CF-BA2D-AE8287F865C3}" srcOrd="0" destOrd="0" parTransId="{92597335-8AEA-4438-8622-9438A520F5FF}" sibTransId="{5503B645-A631-4E31-8D98-782F6D13A77D}"/>
    <dgm:cxn modelId="{FCD45AC1-564F-467B-B035-1371F68FC160}" type="presOf" srcId="{C1F7834A-070D-4FD1-88DD-191693256C79}" destId="{1CCBF355-5975-426E-BCD5-EDD13ADD0100}" srcOrd="0" destOrd="0" presId="urn:microsoft.com/office/officeart/2005/8/layout/process1"/>
    <dgm:cxn modelId="{E83E58C2-03A3-47D7-9B8E-8B0AAC58508A}" type="presOf" srcId="{7EDD9A5F-04A8-43CF-BA2D-AE8287F865C3}" destId="{97C3AC21-94F1-428B-86DC-4D5BF276CCF4}" srcOrd="0" destOrd="0" presId="urn:microsoft.com/office/officeart/2005/8/layout/process1"/>
    <dgm:cxn modelId="{E8EB1ED8-62E1-46AE-A48A-3B11870D22EA}" type="presOf" srcId="{AD635885-3415-48BB-8A57-7832A14C565E}" destId="{FF04ECBB-C20D-473A-91FA-08DF92D32CDB}" srcOrd="0" destOrd="0" presId="urn:microsoft.com/office/officeart/2005/8/layout/process1"/>
    <dgm:cxn modelId="{693D45EA-E8D5-41DF-9D50-8AE8D632ADEA}" srcId="{AF8018F1-462E-4172-BE3E-9E285F05DFAB}" destId="{C1F7834A-070D-4FD1-88DD-191693256C79}" srcOrd="4" destOrd="0" parTransId="{D5EC795F-3BBE-4F9F-9C81-CD353506DA95}" sibTransId="{0E4D8A9D-665D-482A-9B9F-EDC82367B6FF}"/>
    <dgm:cxn modelId="{6BE1A1EC-34B4-4F76-8581-2A4FC169702F}" type="presOf" srcId="{5503B645-A631-4E31-8D98-782F6D13A77D}" destId="{9B4404E1-CCF0-439C-BAF2-7BE2FFD05F5F}" srcOrd="0" destOrd="0" presId="urn:microsoft.com/office/officeart/2005/8/layout/process1"/>
    <dgm:cxn modelId="{204110F2-2A13-45DD-8133-A2C9CD86C7F0}" type="presOf" srcId="{AF8018F1-462E-4172-BE3E-9E285F05DFAB}" destId="{CE568796-DC70-49BF-A950-C8FEB29F7349}" srcOrd="0" destOrd="0" presId="urn:microsoft.com/office/officeart/2005/8/layout/process1"/>
    <dgm:cxn modelId="{E9422AA9-321F-4D86-B840-22DCAB755483}" type="presParOf" srcId="{CE568796-DC70-49BF-A950-C8FEB29F7349}" destId="{97C3AC21-94F1-428B-86DC-4D5BF276CCF4}" srcOrd="0" destOrd="0" presId="urn:microsoft.com/office/officeart/2005/8/layout/process1"/>
    <dgm:cxn modelId="{83326995-1041-4C40-9E7F-79563360ADB2}" type="presParOf" srcId="{CE568796-DC70-49BF-A950-C8FEB29F7349}" destId="{9B4404E1-CCF0-439C-BAF2-7BE2FFD05F5F}" srcOrd="1" destOrd="0" presId="urn:microsoft.com/office/officeart/2005/8/layout/process1"/>
    <dgm:cxn modelId="{CAE88716-81CD-4915-98CA-A16B37B277AA}" type="presParOf" srcId="{9B4404E1-CCF0-439C-BAF2-7BE2FFD05F5F}" destId="{E30EF92F-0A4F-42B0-8515-25FA0504ED15}" srcOrd="0" destOrd="0" presId="urn:microsoft.com/office/officeart/2005/8/layout/process1"/>
    <dgm:cxn modelId="{C7EAFBA8-BF8E-46BB-98AE-D73C9481D673}" type="presParOf" srcId="{CE568796-DC70-49BF-A950-C8FEB29F7349}" destId="{FF04ECBB-C20D-473A-91FA-08DF92D32CDB}" srcOrd="2" destOrd="0" presId="urn:microsoft.com/office/officeart/2005/8/layout/process1"/>
    <dgm:cxn modelId="{0BAD9EB6-3DF6-4EC4-B22E-2E4DC7E5DD7A}" type="presParOf" srcId="{CE568796-DC70-49BF-A950-C8FEB29F7349}" destId="{DD6FF145-5FA9-4E4A-809B-428253881258}" srcOrd="3" destOrd="0" presId="urn:microsoft.com/office/officeart/2005/8/layout/process1"/>
    <dgm:cxn modelId="{C27EFFB2-544A-4163-B286-CBC31B86887D}" type="presParOf" srcId="{DD6FF145-5FA9-4E4A-809B-428253881258}" destId="{679E1D14-2AA9-4851-A612-D05252B57EEC}" srcOrd="0" destOrd="0" presId="urn:microsoft.com/office/officeart/2005/8/layout/process1"/>
    <dgm:cxn modelId="{97DA7C1B-5AE2-457C-A8C8-D20E5326117D}" type="presParOf" srcId="{CE568796-DC70-49BF-A950-C8FEB29F7349}" destId="{04A196B7-985A-43D7-8F44-96F28BA93045}" srcOrd="4" destOrd="0" presId="urn:microsoft.com/office/officeart/2005/8/layout/process1"/>
    <dgm:cxn modelId="{0082D185-90E5-40D9-97EA-CF076088CB22}" type="presParOf" srcId="{CE568796-DC70-49BF-A950-C8FEB29F7349}" destId="{8685B28E-5C55-4437-8CE0-E67186D87021}" srcOrd="5" destOrd="0" presId="urn:microsoft.com/office/officeart/2005/8/layout/process1"/>
    <dgm:cxn modelId="{D1245D7D-D8B7-4CB0-A7E3-2B9EE79398D7}" type="presParOf" srcId="{8685B28E-5C55-4437-8CE0-E67186D87021}" destId="{AAC0FACC-EA43-4EF7-B651-FC8AAA764AA2}" srcOrd="0" destOrd="0" presId="urn:microsoft.com/office/officeart/2005/8/layout/process1"/>
    <dgm:cxn modelId="{7624F616-2317-4F53-94D1-5FA5E5F87461}" type="presParOf" srcId="{CE568796-DC70-49BF-A950-C8FEB29F7349}" destId="{C6864C67-220A-4DD8-979E-A8EA5A0496CB}" srcOrd="6" destOrd="0" presId="urn:microsoft.com/office/officeart/2005/8/layout/process1"/>
    <dgm:cxn modelId="{B381EEF9-9384-4542-9B25-0D2C06A6DE05}" type="presParOf" srcId="{CE568796-DC70-49BF-A950-C8FEB29F7349}" destId="{408D1669-DEC9-4BD2-A8EF-1374AE5D19D5}" srcOrd="7" destOrd="0" presId="urn:microsoft.com/office/officeart/2005/8/layout/process1"/>
    <dgm:cxn modelId="{D79253CF-2E89-4492-BA10-BA10C0698F2D}" type="presParOf" srcId="{408D1669-DEC9-4BD2-A8EF-1374AE5D19D5}" destId="{614C5374-B982-4BF5-980E-950213152E88}" srcOrd="0" destOrd="0" presId="urn:microsoft.com/office/officeart/2005/8/layout/process1"/>
    <dgm:cxn modelId="{C64C6E00-E0D5-470E-95A2-60A03D2A0CEB}" type="presParOf" srcId="{CE568796-DC70-49BF-A950-C8FEB29F7349}" destId="{1CCBF355-5975-426E-BCD5-EDD13ADD0100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C94E90F-6BC0-4D62-BD13-33422C70F5A0}" type="doc">
      <dgm:prSet loTypeId="urn:microsoft.com/office/officeart/2005/8/layout/process1" loCatId="process" qsTypeId="urn:microsoft.com/office/officeart/2005/8/quickstyle/simple1" qsCatId="simple" csTypeId="urn:microsoft.com/office/officeart/2005/8/colors/colorful3" csCatId="colorful" phldr="1"/>
      <dgm:spPr/>
    </dgm:pt>
    <dgm:pt modelId="{4A13639A-584A-46B7-9739-EB81D35AB912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The usability of your product</a:t>
          </a:r>
        </a:p>
      </dgm:t>
    </dgm:pt>
    <dgm:pt modelId="{53668250-0279-4FC8-BD54-FC1C23F3995A}" type="parTrans" cxnId="{FC13CD79-24F0-4332-A3C3-F5E315584810}">
      <dgm:prSet/>
      <dgm:spPr/>
      <dgm:t>
        <a:bodyPr/>
        <a:lstStyle/>
        <a:p>
          <a:endParaRPr lang="en-US"/>
        </a:p>
      </dgm:t>
    </dgm:pt>
    <dgm:pt modelId="{246FB821-F4CC-4C05-A6E0-BAF0FBAFC674}" type="sibTrans" cxnId="{FC13CD79-24F0-4332-A3C3-F5E315584810}">
      <dgm:prSet/>
      <dgm:spPr/>
      <dgm:t>
        <a:bodyPr/>
        <a:lstStyle/>
        <a:p>
          <a:endParaRPr lang="en-US"/>
        </a:p>
      </dgm:t>
    </dgm:pt>
    <dgm:pt modelId="{22CA7B07-5B93-43D1-8E63-B8B31DB435F7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The ergonomics of your product</a:t>
          </a:r>
        </a:p>
      </dgm:t>
    </dgm:pt>
    <dgm:pt modelId="{F52651E5-777C-4F32-9C6A-26C7A55B3CEB}" type="parTrans" cxnId="{46F249AC-FC75-4A67-B07A-E6235E7C29C3}">
      <dgm:prSet/>
      <dgm:spPr/>
      <dgm:t>
        <a:bodyPr/>
        <a:lstStyle/>
        <a:p>
          <a:endParaRPr lang="en-US"/>
        </a:p>
      </dgm:t>
    </dgm:pt>
    <dgm:pt modelId="{D3489E71-2EE1-422D-B37E-EB6C93465A0D}" type="sibTrans" cxnId="{46F249AC-FC75-4A67-B07A-E6235E7C29C3}">
      <dgm:prSet/>
      <dgm:spPr/>
      <dgm:t>
        <a:bodyPr/>
        <a:lstStyle/>
        <a:p>
          <a:endParaRPr lang="en-US"/>
        </a:p>
      </dgm:t>
    </dgm:pt>
    <dgm:pt modelId="{DCB35546-3E4D-443C-8B94-06C4F969823B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/>
            <a:t>The aesthetic appeal of your product</a:t>
          </a:r>
        </a:p>
      </dgm:t>
    </dgm:pt>
    <dgm:pt modelId="{F3EDD81A-E6AF-4C47-81D7-FDCEC7B1453E}" type="parTrans" cxnId="{17E0046B-41BA-4F57-8B39-7CD30AB9D89C}">
      <dgm:prSet/>
      <dgm:spPr/>
      <dgm:t>
        <a:bodyPr/>
        <a:lstStyle/>
        <a:p>
          <a:endParaRPr lang="en-US"/>
        </a:p>
      </dgm:t>
    </dgm:pt>
    <dgm:pt modelId="{BC70DF14-D6D6-405C-A719-1AA2F66DA7A2}" type="sibTrans" cxnId="{17E0046B-41BA-4F57-8B39-7CD30AB9D89C}">
      <dgm:prSet/>
      <dgm:spPr/>
      <dgm:t>
        <a:bodyPr/>
        <a:lstStyle/>
        <a:p>
          <a:endParaRPr lang="en-US"/>
        </a:p>
      </dgm:t>
    </dgm:pt>
    <dgm:pt modelId="{CAD566B4-67C8-4125-9CE0-09DFD5DF19BD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/>
            <a:t>The durability of your product</a:t>
          </a:r>
        </a:p>
      </dgm:t>
    </dgm:pt>
    <dgm:pt modelId="{05ABA1F9-F3AD-4909-A299-C4FF37F919CB}" type="parTrans" cxnId="{971F8459-9AF6-455F-A14E-7E9947A0104C}">
      <dgm:prSet/>
      <dgm:spPr/>
      <dgm:t>
        <a:bodyPr/>
        <a:lstStyle/>
        <a:p>
          <a:endParaRPr lang="en-US"/>
        </a:p>
      </dgm:t>
    </dgm:pt>
    <dgm:pt modelId="{1C7A7437-F6F3-41B6-9E25-C5C2E736405F}" type="sibTrans" cxnId="{971F8459-9AF6-455F-A14E-7E9947A0104C}">
      <dgm:prSet/>
      <dgm:spPr/>
      <dgm:t>
        <a:bodyPr/>
        <a:lstStyle/>
        <a:p>
          <a:endParaRPr lang="en-US"/>
        </a:p>
      </dgm:t>
    </dgm:pt>
    <dgm:pt modelId="{8C4F4923-E571-4150-AA64-C9822C4F1B9D}" type="pres">
      <dgm:prSet presAssocID="{6C94E90F-6BC0-4D62-BD13-33422C70F5A0}" presName="Name0" presStyleCnt="0">
        <dgm:presLayoutVars>
          <dgm:dir/>
          <dgm:resizeHandles val="exact"/>
        </dgm:presLayoutVars>
      </dgm:prSet>
      <dgm:spPr/>
    </dgm:pt>
    <dgm:pt modelId="{C6BD7719-525A-4F81-A225-F5048F665DCE}" type="pres">
      <dgm:prSet presAssocID="{4A13639A-584A-46B7-9739-EB81D35AB912}" presName="node" presStyleLbl="node1" presStyleIdx="0" presStyleCnt="4">
        <dgm:presLayoutVars>
          <dgm:bulletEnabled val="1"/>
        </dgm:presLayoutVars>
      </dgm:prSet>
      <dgm:spPr/>
    </dgm:pt>
    <dgm:pt modelId="{E8F057CC-17EC-4B1E-BF0F-FF8847F9AC7F}" type="pres">
      <dgm:prSet presAssocID="{246FB821-F4CC-4C05-A6E0-BAF0FBAFC674}" presName="sibTrans" presStyleLbl="sibTrans2D1" presStyleIdx="0" presStyleCnt="3"/>
      <dgm:spPr/>
    </dgm:pt>
    <dgm:pt modelId="{A252E097-0B8A-4D7F-88AA-9E7EA23F6B1F}" type="pres">
      <dgm:prSet presAssocID="{246FB821-F4CC-4C05-A6E0-BAF0FBAFC674}" presName="connectorText" presStyleLbl="sibTrans2D1" presStyleIdx="0" presStyleCnt="3"/>
      <dgm:spPr/>
    </dgm:pt>
    <dgm:pt modelId="{2F5C2F8E-5241-4AA4-AFE8-6E7AD736225F}" type="pres">
      <dgm:prSet presAssocID="{22CA7B07-5B93-43D1-8E63-B8B31DB435F7}" presName="node" presStyleLbl="node1" presStyleIdx="1" presStyleCnt="4">
        <dgm:presLayoutVars>
          <dgm:bulletEnabled val="1"/>
        </dgm:presLayoutVars>
      </dgm:prSet>
      <dgm:spPr/>
    </dgm:pt>
    <dgm:pt modelId="{F733D555-54DD-45D8-8A2B-B40DA7567F48}" type="pres">
      <dgm:prSet presAssocID="{D3489E71-2EE1-422D-B37E-EB6C93465A0D}" presName="sibTrans" presStyleLbl="sibTrans2D1" presStyleIdx="1" presStyleCnt="3"/>
      <dgm:spPr/>
    </dgm:pt>
    <dgm:pt modelId="{5D42D9EB-A655-46DB-BBE0-24F51A06FEA7}" type="pres">
      <dgm:prSet presAssocID="{D3489E71-2EE1-422D-B37E-EB6C93465A0D}" presName="connectorText" presStyleLbl="sibTrans2D1" presStyleIdx="1" presStyleCnt="3"/>
      <dgm:spPr/>
    </dgm:pt>
    <dgm:pt modelId="{32168141-6F6D-410C-9F30-B4C51C40681B}" type="pres">
      <dgm:prSet presAssocID="{DCB35546-3E4D-443C-8B94-06C4F969823B}" presName="node" presStyleLbl="node1" presStyleIdx="2" presStyleCnt="4">
        <dgm:presLayoutVars>
          <dgm:bulletEnabled val="1"/>
        </dgm:presLayoutVars>
      </dgm:prSet>
      <dgm:spPr/>
    </dgm:pt>
    <dgm:pt modelId="{0D35F016-5FB0-4E3F-B16C-F3038E5DDF57}" type="pres">
      <dgm:prSet presAssocID="{BC70DF14-D6D6-405C-A719-1AA2F66DA7A2}" presName="sibTrans" presStyleLbl="sibTrans2D1" presStyleIdx="2" presStyleCnt="3"/>
      <dgm:spPr/>
    </dgm:pt>
    <dgm:pt modelId="{3A1DFDC3-082E-4007-9552-0FF31D449C7B}" type="pres">
      <dgm:prSet presAssocID="{BC70DF14-D6D6-405C-A719-1AA2F66DA7A2}" presName="connectorText" presStyleLbl="sibTrans2D1" presStyleIdx="2" presStyleCnt="3"/>
      <dgm:spPr/>
    </dgm:pt>
    <dgm:pt modelId="{488175FF-19D0-493A-B973-3357E64F7112}" type="pres">
      <dgm:prSet presAssocID="{CAD566B4-67C8-4125-9CE0-09DFD5DF19BD}" presName="node" presStyleLbl="node1" presStyleIdx="3" presStyleCnt="4">
        <dgm:presLayoutVars>
          <dgm:bulletEnabled val="1"/>
        </dgm:presLayoutVars>
      </dgm:prSet>
      <dgm:spPr/>
    </dgm:pt>
  </dgm:ptLst>
  <dgm:cxnLst>
    <dgm:cxn modelId="{1F3D431C-D339-43E6-B232-A38796BDCE1C}" type="presOf" srcId="{BC70DF14-D6D6-405C-A719-1AA2F66DA7A2}" destId="{3A1DFDC3-082E-4007-9552-0FF31D449C7B}" srcOrd="1" destOrd="0" presId="urn:microsoft.com/office/officeart/2005/8/layout/process1"/>
    <dgm:cxn modelId="{5A58F036-82B8-4D5C-ADBE-05C296C331C0}" type="presOf" srcId="{D3489E71-2EE1-422D-B37E-EB6C93465A0D}" destId="{5D42D9EB-A655-46DB-BBE0-24F51A06FEA7}" srcOrd="1" destOrd="0" presId="urn:microsoft.com/office/officeart/2005/8/layout/process1"/>
    <dgm:cxn modelId="{17E0046B-41BA-4F57-8B39-7CD30AB9D89C}" srcId="{6C94E90F-6BC0-4D62-BD13-33422C70F5A0}" destId="{DCB35546-3E4D-443C-8B94-06C4F969823B}" srcOrd="2" destOrd="0" parTransId="{F3EDD81A-E6AF-4C47-81D7-FDCEC7B1453E}" sibTransId="{BC70DF14-D6D6-405C-A719-1AA2F66DA7A2}"/>
    <dgm:cxn modelId="{402DC46C-0947-4C92-A90F-247FBB8B82A8}" type="presOf" srcId="{22CA7B07-5B93-43D1-8E63-B8B31DB435F7}" destId="{2F5C2F8E-5241-4AA4-AFE8-6E7AD736225F}" srcOrd="0" destOrd="0" presId="urn:microsoft.com/office/officeart/2005/8/layout/process1"/>
    <dgm:cxn modelId="{971F8459-9AF6-455F-A14E-7E9947A0104C}" srcId="{6C94E90F-6BC0-4D62-BD13-33422C70F5A0}" destId="{CAD566B4-67C8-4125-9CE0-09DFD5DF19BD}" srcOrd="3" destOrd="0" parTransId="{05ABA1F9-F3AD-4909-A299-C4FF37F919CB}" sibTransId="{1C7A7437-F6F3-41B6-9E25-C5C2E736405F}"/>
    <dgm:cxn modelId="{FC13CD79-24F0-4332-A3C3-F5E315584810}" srcId="{6C94E90F-6BC0-4D62-BD13-33422C70F5A0}" destId="{4A13639A-584A-46B7-9739-EB81D35AB912}" srcOrd="0" destOrd="0" parTransId="{53668250-0279-4FC8-BD54-FC1C23F3995A}" sibTransId="{246FB821-F4CC-4C05-A6E0-BAF0FBAFC674}"/>
    <dgm:cxn modelId="{12D8F859-9EEC-45CB-9553-863F7FD16B55}" type="presOf" srcId="{6C94E90F-6BC0-4D62-BD13-33422C70F5A0}" destId="{8C4F4923-E571-4150-AA64-C9822C4F1B9D}" srcOrd="0" destOrd="0" presId="urn:microsoft.com/office/officeart/2005/8/layout/process1"/>
    <dgm:cxn modelId="{7E94147B-09E0-4EE1-A35A-8F2156A70FAF}" type="presOf" srcId="{D3489E71-2EE1-422D-B37E-EB6C93465A0D}" destId="{F733D555-54DD-45D8-8A2B-B40DA7567F48}" srcOrd="0" destOrd="0" presId="urn:microsoft.com/office/officeart/2005/8/layout/process1"/>
    <dgm:cxn modelId="{0BD1ED83-5D7B-42F8-8108-D811DDA82888}" type="presOf" srcId="{4A13639A-584A-46B7-9739-EB81D35AB912}" destId="{C6BD7719-525A-4F81-A225-F5048F665DCE}" srcOrd="0" destOrd="0" presId="urn:microsoft.com/office/officeart/2005/8/layout/process1"/>
    <dgm:cxn modelId="{229B9589-F6A7-455A-9604-889B8C78A6BE}" type="presOf" srcId="{DCB35546-3E4D-443C-8B94-06C4F969823B}" destId="{32168141-6F6D-410C-9F30-B4C51C40681B}" srcOrd="0" destOrd="0" presId="urn:microsoft.com/office/officeart/2005/8/layout/process1"/>
    <dgm:cxn modelId="{10D5A08B-4C8A-4D5D-8FC3-77178F7FC12F}" type="presOf" srcId="{BC70DF14-D6D6-405C-A719-1AA2F66DA7A2}" destId="{0D35F016-5FB0-4E3F-B16C-F3038E5DDF57}" srcOrd="0" destOrd="0" presId="urn:microsoft.com/office/officeart/2005/8/layout/process1"/>
    <dgm:cxn modelId="{17557B97-9D32-4B7C-8E9A-977646328A1A}" type="presOf" srcId="{246FB821-F4CC-4C05-A6E0-BAF0FBAFC674}" destId="{A252E097-0B8A-4D7F-88AA-9E7EA23F6B1F}" srcOrd="1" destOrd="0" presId="urn:microsoft.com/office/officeart/2005/8/layout/process1"/>
    <dgm:cxn modelId="{46F249AC-FC75-4A67-B07A-E6235E7C29C3}" srcId="{6C94E90F-6BC0-4D62-BD13-33422C70F5A0}" destId="{22CA7B07-5B93-43D1-8E63-B8B31DB435F7}" srcOrd="1" destOrd="0" parTransId="{F52651E5-777C-4F32-9C6A-26C7A55B3CEB}" sibTransId="{D3489E71-2EE1-422D-B37E-EB6C93465A0D}"/>
    <dgm:cxn modelId="{238FBFD0-2E89-4554-AD08-AD3F6FF0238B}" type="presOf" srcId="{246FB821-F4CC-4C05-A6E0-BAF0FBAFC674}" destId="{E8F057CC-17EC-4B1E-BF0F-FF8847F9AC7F}" srcOrd="0" destOrd="0" presId="urn:microsoft.com/office/officeart/2005/8/layout/process1"/>
    <dgm:cxn modelId="{0CD1CEDC-323B-4836-8E35-4A04E2B39D0B}" type="presOf" srcId="{CAD566B4-67C8-4125-9CE0-09DFD5DF19BD}" destId="{488175FF-19D0-493A-B973-3357E64F7112}" srcOrd="0" destOrd="0" presId="urn:microsoft.com/office/officeart/2005/8/layout/process1"/>
    <dgm:cxn modelId="{78FCD910-4E0D-4827-8A38-77097D7E910D}" type="presParOf" srcId="{8C4F4923-E571-4150-AA64-C9822C4F1B9D}" destId="{C6BD7719-525A-4F81-A225-F5048F665DCE}" srcOrd="0" destOrd="0" presId="urn:microsoft.com/office/officeart/2005/8/layout/process1"/>
    <dgm:cxn modelId="{D0A76BB3-CC34-4D34-AB32-447736925A16}" type="presParOf" srcId="{8C4F4923-E571-4150-AA64-C9822C4F1B9D}" destId="{E8F057CC-17EC-4B1E-BF0F-FF8847F9AC7F}" srcOrd="1" destOrd="0" presId="urn:microsoft.com/office/officeart/2005/8/layout/process1"/>
    <dgm:cxn modelId="{6796A9AF-EC89-41D1-8BBA-E65211EDCFE5}" type="presParOf" srcId="{E8F057CC-17EC-4B1E-BF0F-FF8847F9AC7F}" destId="{A252E097-0B8A-4D7F-88AA-9E7EA23F6B1F}" srcOrd="0" destOrd="0" presId="urn:microsoft.com/office/officeart/2005/8/layout/process1"/>
    <dgm:cxn modelId="{B3BDE56F-304D-4082-8AFF-659D55A78F2A}" type="presParOf" srcId="{8C4F4923-E571-4150-AA64-C9822C4F1B9D}" destId="{2F5C2F8E-5241-4AA4-AFE8-6E7AD736225F}" srcOrd="2" destOrd="0" presId="urn:microsoft.com/office/officeart/2005/8/layout/process1"/>
    <dgm:cxn modelId="{0AC07F65-B346-4A6B-B610-536405472A58}" type="presParOf" srcId="{8C4F4923-E571-4150-AA64-C9822C4F1B9D}" destId="{F733D555-54DD-45D8-8A2B-B40DA7567F48}" srcOrd="3" destOrd="0" presId="urn:microsoft.com/office/officeart/2005/8/layout/process1"/>
    <dgm:cxn modelId="{66D92F3A-E80A-45D2-A619-F44B97C699B4}" type="presParOf" srcId="{F733D555-54DD-45D8-8A2B-B40DA7567F48}" destId="{5D42D9EB-A655-46DB-BBE0-24F51A06FEA7}" srcOrd="0" destOrd="0" presId="urn:microsoft.com/office/officeart/2005/8/layout/process1"/>
    <dgm:cxn modelId="{5425617D-3D1B-4248-A0C7-9FBBB21C2B77}" type="presParOf" srcId="{8C4F4923-E571-4150-AA64-C9822C4F1B9D}" destId="{32168141-6F6D-410C-9F30-B4C51C40681B}" srcOrd="4" destOrd="0" presId="urn:microsoft.com/office/officeart/2005/8/layout/process1"/>
    <dgm:cxn modelId="{2FBF5073-B1AD-4EE9-926A-7A21DA60E624}" type="presParOf" srcId="{8C4F4923-E571-4150-AA64-C9822C4F1B9D}" destId="{0D35F016-5FB0-4E3F-B16C-F3038E5DDF57}" srcOrd="5" destOrd="0" presId="urn:microsoft.com/office/officeart/2005/8/layout/process1"/>
    <dgm:cxn modelId="{3C97E04B-03F8-4EFC-A3B7-EAFA7F645EE0}" type="presParOf" srcId="{0D35F016-5FB0-4E3F-B16C-F3038E5DDF57}" destId="{3A1DFDC3-082E-4007-9552-0FF31D449C7B}" srcOrd="0" destOrd="0" presId="urn:microsoft.com/office/officeart/2005/8/layout/process1"/>
    <dgm:cxn modelId="{6FFC7C13-A193-4110-96BF-91CB05B54DA1}" type="presParOf" srcId="{8C4F4923-E571-4150-AA64-C9822C4F1B9D}" destId="{488175FF-19D0-493A-B973-3357E64F7112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C3AC21-94F1-428B-86DC-4D5BF276CCF4}">
      <dsp:nvSpPr>
        <dsp:cNvPr id="0" name=""/>
        <dsp:cNvSpPr/>
      </dsp:nvSpPr>
      <dsp:spPr>
        <a:xfrm>
          <a:off x="3907" y="0"/>
          <a:ext cx="1708536" cy="91380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Market</a:t>
          </a:r>
        </a:p>
      </dsp:txBody>
      <dsp:txXfrm>
        <a:off x="30672" y="26765"/>
        <a:ext cx="1655006" cy="860278"/>
      </dsp:txXfrm>
    </dsp:sp>
    <dsp:sp modelId="{9B4404E1-CCF0-439C-BAF2-7BE2FFD05F5F}">
      <dsp:nvSpPr>
        <dsp:cNvPr id="0" name=""/>
        <dsp:cNvSpPr/>
      </dsp:nvSpPr>
      <dsp:spPr>
        <a:xfrm>
          <a:off x="1883298" y="245045"/>
          <a:ext cx="362209" cy="423717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 dirty="0"/>
        </a:p>
      </dsp:txBody>
      <dsp:txXfrm>
        <a:off x="1883298" y="329788"/>
        <a:ext cx="253546" cy="254231"/>
      </dsp:txXfrm>
    </dsp:sp>
    <dsp:sp modelId="{FF04ECBB-C20D-473A-91FA-08DF92D32CDB}">
      <dsp:nvSpPr>
        <dsp:cNvPr id="0" name=""/>
        <dsp:cNvSpPr/>
      </dsp:nvSpPr>
      <dsp:spPr>
        <a:xfrm>
          <a:off x="2395859" y="0"/>
          <a:ext cx="1708536" cy="913808"/>
        </a:xfrm>
        <a:prstGeom prst="roundRect">
          <a:avLst>
            <a:gd name="adj" fmla="val 10000"/>
          </a:avLst>
        </a:prstGeom>
        <a:solidFill>
          <a:schemeClr val="accent4">
            <a:hueOff val="3465231"/>
            <a:satOff val="-15989"/>
            <a:lumOff val="58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Quality</a:t>
          </a:r>
        </a:p>
      </dsp:txBody>
      <dsp:txXfrm>
        <a:off x="2422624" y="26765"/>
        <a:ext cx="1655006" cy="860278"/>
      </dsp:txXfrm>
    </dsp:sp>
    <dsp:sp modelId="{DD6FF145-5FA9-4E4A-809B-428253881258}">
      <dsp:nvSpPr>
        <dsp:cNvPr id="0" name=""/>
        <dsp:cNvSpPr/>
      </dsp:nvSpPr>
      <dsp:spPr>
        <a:xfrm>
          <a:off x="4275249" y="245045"/>
          <a:ext cx="362209" cy="423717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5197846"/>
            <a:satOff val="-23984"/>
            <a:lumOff val="88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 dirty="0"/>
        </a:p>
      </dsp:txBody>
      <dsp:txXfrm>
        <a:off x="4275249" y="329788"/>
        <a:ext cx="253546" cy="254231"/>
      </dsp:txXfrm>
    </dsp:sp>
    <dsp:sp modelId="{04A196B7-985A-43D7-8F44-96F28BA93045}">
      <dsp:nvSpPr>
        <dsp:cNvPr id="0" name=""/>
        <dsp:cNvSpPr/>
      </dsp:nvSpPr>
      <dsp:spPr>
        <a:xfrm>
          <a:off x="4787810" y="0"/>
          <a:ext cx="1708536" cy="913808"/>
        </a:xfrm>
        <a:prstGeom prst="roundRect">
          <a:avLst>
            <a:gd name="adj" fmla="val 10000"/>
          </a:avLst>
        </a:prstGeom>
        <a:solidFill>
          <a:schemeClr val="accent4">
            <a:hueOff val="6930461"/>
            <a:satOff val="-31979"/>
            <a:lumOff val="117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Marketing strategy</a:t>
          </a:r>
        </a:p>
      </dsp:txBody>
      <dsp:txXfrm>
        <a:off x="4814575" y="26765"/>
        <a:ext cx="1655006" cy="860278"/>
      </dsp:txXfrm>
    </dsp:sp>
    <dsp:sp modelId="{8685B28E-5C55-4437-8CE0-E67186D87021}">
      <dsp:nvSpPr>
        <dsp:cNvPr id="0" name=""/>
        <dsp:cNvSpPr/>
      </dsp:nvSpPr>
      <dsp:spPr>
        <a:xfrm>
          <a:off x="6667201" y="245045"/>
          <a:ext cx="362209" cy="423717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 dirty="0"/>
        </a:p>
      </dsp:txBody>
      <dsp:txXfrm>
        <a:off x="6667201" y="329788"/>
        <a:ext cx="253546" cy="254231"/>
      </dsp:txXfrm>
    </dsp:sp>
    <dsp:sp modelId="{C6864C67-220A-4DD8-979E-A8EA5A0496CB}">
      <dsp:nvSpPr>
        <dsp:cNvPr id="0" name=""/>
        <dsp:cNvSpPr/>
      </dsp:nvSpPr>
      <dsp:spPr>
        <a:xfrm>
          <a:off x="7179762" y="0"/>
          <a:ext cx="1708536" cy="913808"/>
        </a:xfrm>
        <a:prstGeom prst="roundRect">
          <a:avLst>
            <a:gd name="adj" fmla="val 10000"/>
          </a:avLst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Marketing segment</a:t>
          </a:r>
        </a:p>
      </dsp:txBody>
      <dsp:txXfrm>
        <a:off x="7206527" y="26765"/>
        <a:ext cx="1655006" cy="86027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C3AC21-94F1-428B-86DC-4D5BF276CCF4}">
      <dsp:nvSpPr>
        <dsp:cNvPr id="0" name=""/>
        <dsp:cNvSpPr/>
      </dsp:nvSpPr>
      <dsp:spPr>
        <a:xfrm>
          <a:off x="4768" y="222667"/>
          <a:ext cx="1478380" cy="88702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Relevant</a:t>
          </a:r>
        </a:p>
      </dsp:txBody>
      <dsp:txXfrm>
        <a:off x="30748" y="248647"/>
        <a:ext cx="1426420" cy="835068"/>
      </dsp:txXfrm>
    </dsp:sp>
    <dsp:sp modelId="{9B4404E1-CCF0-439C-BAF2-7BE2FFD05F5F}">
      <dsp:nvSpPr>
        <dsp:cNvPr id="0" name=""/>
        <dsp:cNvSpPr/>
      </dsp:nvSpPr>
      <dsp:spPr>
        <a:xfrm>
          <a:off x="1630987" y="482862"/>
          <a:ext cx="313416" cy="366638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 dirty="0"/>
        </a:p>
      </dsp:txBody>
      <dsp:txXfrm>
        <a:off x="1630987" y="556190"/>
        <a:ext cx="219391" cy="219982"/>
      </dsp:txXfrm>
    </dsp:sp>
    <dsp:sp modelId="{FF04ECBB-C20D-473A-91FA-08DF92D32CDB}">
      <dsp:nvSpPr>
        <dsp:cNvPr id="0" name=""/>
        <dsp:cNvSpPr/>
      </dsp:nvSpPr>
      <dsp:spPr>
        <a:xfrm>
          <a:off x="2074502" y="222667"/>
          <a:ext cx="1478380" cy="887028"/>
        </a:xfrm>
        <a:prstGeom prst="roundRect">
          <a:avLst>
            <a:gd name="adj" fmla="val 10000"/>
          </a:avLst>
        </a:prstGeom>
        <a:solidFill>
          <a:schemeClr val="accent4">
            <a:hueOff val="2598923"/>
            <a:satOff val="-11992"/>
            <a:lumOff val="4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Function ability</a:t>
          </a:r>
        </a:p>
      </dsp:txBody>
      <dsp:txXfrm>
        <a:off x="2100482" y="248647"/>
        <a:ext cx="1426420" cy="835068"/>
      </dsp:txXfrm>
    </dsp:sp>
    <dsp:sp modelId="{DD6FF145-5FA9-4E4A-809B-428253881258}">
      <dsp:nvSpPr>
        <dsp:cNvPr id="0" name=""/>
        <dsp:cNvSpPr/>
      </dsp:nvSpPr>
      <dsp:spPr>
        <a:xfrm>
          <a:off x="3700720" y="482862"/>
          <a:ext cx="313416" cy="366638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3465231"/>
            <a:satOff val="-15989"/>
            <a:lumOff val="58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 dirty="0"/>
        </a:p>
      </dsp:txBody>
      <dsp:txXfrm>
        <a:off x="3700720" y="556190"/>
        <a:ext cx="219391" cy="219982"/>
      </dsp:txXfrm>
    </dsp:sp>
    <dsp:sp modelId="{04A196B7-985A-43D7-8F44-96F28BA93045}">
      <dsp:nvSpPr>
        <dsp:cNvPr id="0" name=""/>
        <dsp:cNvSpPr/>
      </dsp:nvSpPr>
      <dsp:spPr>
        <a:xfrm>
          <a:off x="4144235" y="222667"/>
          <a:ext cx="1478380" cy="887028"/>
        </a:xfrm>
        <a:prstGeom prst="roundRect">
          <a:avLst>
            <a:gd name="adj" fmla="val 10000"/>
          </a:avLst>
        </a:prstGeom>
        <a:solidFill>
          <a:schemeClr val="accent4">
            <a:hueOff val="5197846"/>
            <a:satOff val="-23984"/>
            <a:lumOff val="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Communicated</a:t>
          </a:r>
        </a:p>
      </dsp:txBody>
      <dsp:txXfrm>
        <a:off x="4170215" y="248647"/>
        <a:ext cx="1426420" cy="835068"/>
      </dsp:txXfrm>
    </dsp:sp>
    <dsp:sp modelId="{8685B28E-5C55-4437-8CE0-E67186D87021}">
      <dsp:nvSpPr>
        <dsp:cNvPr id="0" name=""/>
        <dsp:cNvSpPr/>
      </dsp:nvSpPr>
      <dsp:spPr>
        <a:xfrm>
          <a:off x="5770453" y="482862"/>
          <a:ext cx="313416" cy="366638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6930461"/>
            <a:satOff val="-31979"/>
            <a:lumOff val="117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 dirty="0"/>
        </a:p>
      </dsp:txBody>
      <dsp:txXfrm>
        <a:off x="5770453" y="556190"/>
        <a:ext cx="219391" cy="219982"/>
      </dsp:txXfrm>
    </dsp:sp>
    <dsp:sp modelId="{C6864C67-220A-4DD8-979E-A8EA5A0496CB}">
      <dsp:nvSpPr>
        <dsp:cNvPr id="0" name=""/>
        <dsp:cNvSpPr/>
      </dsp:nvSpPr>
      <dsp:spPr>
        <a:xfrm>
          <a:off x="6213968" y="222667"/>
          <a:ext cx="1478380" cy="887028"/>
        </a:xfrm>
        <a:prstGeom prst="roundRect">
          <a:avLst>
            <a:gd name="adj" fmla="val 10000"/>
          </a:avLst>
        </a:prstGeom>
        <a:solidFill>
          <a:schemeClr val="accent4">
            <a:hueOff val="7796769"/>
            <a:satOff val="-35976"/>
            <a:lumOff val="132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Name</a:t>
          </a:r>
        </a:p>
      </dsp:txBody>
      <dsp:txXfrm>
        <a:off x="6239948" y="248647"/>
        <a:ext cx="1426420" cy="835068"/>
      </dsp:txXfrm>
    </dsp:sp>
    <dsp:sp modelId="{408D1669-DEC9-4BD2-A8EF-1374AE5D19D5}">
      <dsp:nvSpPr>
        <dsp:cNvPr id="0" name=""/>
        <dsp:cNvSpPr/>
      </dsp:nvSpPr>
      <dsp:spPr>
        <a:xfrm>
          <a:off x="7840187" y="482862"/>
          <a:ext cx="313416" cy="366638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 dirty="0"/>
        </a:p>
      </dsp:txBody>
      <dsp:txXfrm>
        <a:off x="7840187" y="556190"/>
        <a:ext cx="219391" cy="219982"/>
      </dsp:txXfrm>
    </dsp:sp>
    <dsp:sp modelId="{1CCBF355-5975-426E-BCD5-EDD13ADD0100}">
      <dsp:nvSpPr>
        <dsp:cNvPr id="0" name=""/>
        <dsp:cNvSpPr/>
      </dsp:nvSpPr>
      <dsp:spPr>
        <a:xfrm>
          <a:off x="8283701" y="222667"/>
          <a:ext cx="1478380" cy="887028"/>
        </a:xfrm>
        <a:prstGeom prst="roundRect">
          <a:avLst>
            <a:gd name="adj" fmla="val 10000"/>
          </a:avLst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Adaptable</a:t>
          </a:r>
        </a:p>
      </dsp:txBody>
      <dsp:txXfrm>
        <a:off x="8309681" y="248647"/>
        <a:ext cx="1426420" cy="83506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BD7719-525A-4F81-A225-F5048F665DCE}">
      <dsp:nvSpPr>
        <dsp:cNvPr id="0" name=""/>
        <dsp:cNvSpPr/>
      </dsp:nvSpPr>
      <dsp:spPr>
        <a:xfrm>
          <a:off x="4016" y="222129"/>
          <a:ext cx="1756067" cy="105364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kern="1200" dirty="0"/>
            <a:t>The usability of your product</a:t>
          </a:r>
        </a:p>
      </dsp:txBody>
      <dsp:txXfrm>
        <a:off x="34876" y="252989"/>
        <a:ext cx="1694347" cy="991920"/>
      </dsp:txXfrm>
    </dsp:sp>
    <dsp:sp modelId="{E8F057CC-17EC-4B1E-BF0F-FF8847F9AC7F}">
      <dsp:nvSpPr>
        <dsp:cNvPr id="0" name=""/>
        <dsp:cNvSpPr/>
      </dsp:nvSpPr>
      <dsp:spPr>
        <a:xfrm>
          <a:off x="1935690" y="531197"/>
          <a:ext cx="372286" cy="435504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1935690" y="618298"/>
        <a:ext cx="260600" cy="261302"/>
      </dsp:txXfrm>
    </dsp:sp>
    <dsp:sp modelId="{2F5C2F8E-5241-4AA4-AFE8-6E7AD736225F}">
      <dsp:nvSpPr>
        <dsp:cNvPr id="0" name=""/>
        <dsp:cNvSpPr/>
      </dsp:nvSpPr>
      <dsp:spPr>
        <a:xfrm>
          <a:off x="2462510" y="222129"/>
          <a:ext cx="1756067" cy="1053640"/>
        </a:xfrm>
        <a:prstGeom prst="roundRect">
          <a:avLst>
            <a:gd name="adj" fmla="val 10000"/>
          </a:avLst>
        </a:prstGeom>
        <a:solidFill>
          <a:schemeClr val="accent3">
            <a:hueOff val="903533"/>
            <a:satOff val="33333"/>
            <a:lumOff val="-49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kern="1200" dirty="0"/>
            <a:t>The ergonomics of your product</a:t>
          </a:r>
        </a:p>
      </dsp:txBody>
      <dsp:txXfrm>
        <a:off x="2493370" y="252989"/>
        <a:ext cx="1694347" cy="991920"/>
      </dsp:txXfrm>
    </dsp:sp>
    <dsp:sp modelId="{F733D555-54DD-45D8-8A2B-B40DA7567F48}">
      <dsp:nvSpPr>
        <dsp:cNvPr id="0" name=""/>
        <dsp:cNvSpPr/>
      </dsp:nvSpPr>
      <dsp:spPr>
        <a:xfrm>
          <a:off x="4394184" y="531197"/>
          <a:ext cx="372286" cy="435504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1355300"/>
            <a:satOff val="50000"/>
            <a:lumOff val="-735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4394184" y="618298"/>
        <a:ext cx="260600" cy="261302"/>
      </dsp:txXfrm>
    </dsp:sp>
    <dsp:sp modelId="{32168141-6F6D-410C-9F30-B4C51C40681B}">
      <dsp:nvSpPr>
        <dsp:cNvPr id="0" name=""/>
        <dsp:cNvSpPr/>
      </dsp:nvSpPr>
      <dsp:spPr>
        <a:xfrm>
          <a:off x="4921004" y="222129"/>
          <a:ext cx="1756067" cy="1053640"/>
        </a:xfrm>
        <a:prstGeom prst="roundRect">
          <a:avLst>
            <a:gd name="adj" fmla="val 10000"/>
          </a:avLst>
        </a:prstGeom>
        <a:solidFill>
          <a:schemeClr val="accent3">
            <a:hueOff val="1807066"/>
            <a:satOff val="66667"/>
            <a:lumOff val="-9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kern="1200"/>
            <a:t>The aesthetic appeal of your product</a:t>
          </a:r>
        </a:p>
      </dsp:txBody>
      <dsp:txXfrm>
        <a:off x="4951864" y="252989"/>
        <a:ext cx="1694347" cy="991920"/>
      </dsp:txXfrm>
    </dsp:sp>
    <dsp:sp modelId="{0D35F016-5FB0-4E3F-B16C-F3038E5DDF57}">
      <dsp:nvSpPr>
        <dsp:cNvPr id="0" name=""/>
        <dsp:cNvSpPr/>
      </dsp:nvSpPr>
      <dsp:spPr>
        <a:xfrm>
          <a:off x="6852679" y="531197"/>
          <a:ext cx="372286" cy="435504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6852679" y="618298"/>
        <a:ext cx="260600" cy="261302"/>
      </dsp:txXfrm>
    </dsp:sp>
    <dsp:sp modelId="{488175FF-19D0-493A-B973-3357E64F7112}">
      <dsp:nvSpPr>
        <dsp:cNvPr id="0" name=""/>
        <dsp:cNvSpPr/>
      </dsp:nvSpPr>
      <dsp:spPr>
        <a:xfrm>
          <a:off x="7379499" y="222129"/>
          <a:ext cx="1756067" cy="1053640"/>
        </a:xfrm>
        <a:prstGeom prst="roundRect">
          <a:avLst>
            <a:gd name="adj" fmla="val 10000"/>
          </a:avLst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kern="1200"/>
            <a:t>The durability of your product</a:t>
          </a:r>
        </a:p>
      </dsp:txBody>
      <dsp:txXfrm>
        <a:off x="7410359" y="252989"/>
        <a:ext cx="1694347" cy="9919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5942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3-01-20T11:58:18.687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16244 14977 0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1/20/2023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1/20/2023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8.emf"/><Relationship Id="rId7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emf"/><Relationship Id="rId4" Type="http://schemas.openxmlformats.org/officeDocument/2006/relationships/image" Target="../media/image9.emf"/><Relationship Id="rId9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13" Type="http://schemas.openxmlformats.org/officeDocument/2006/relationships/image" Target="../media/image20.jpg"/><Relationship Id="rId3" Type="http://schemas.openxmlformats.org/officeDocument/2006/relationships/image" Target="../media/image8.emf"/><Relationship Id="rId7" Type="http://schemas.openxmlformats.org/officeDocument/2006/relationships/diagramLayout" Target="../diagrams/layout1.xml"/><Relationship Id="rId12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1.xml"/><Relationship Id="rId11" Type="http://schemas.openxmlformats.org/officeDocument/2006/relationships/image" Target="../media/image19.png"/><Relationship Id="rId5" Type="http://schemas.openxmlformats.org/officeDocument/2006/relationships/image" Target="../media/image13.emf"/><Relationship Id="rId10" Type="http://schemas.microsoft.com/office/2007/relationships/diagramDrawing" Target="../diagrams/drawing1.xml"/><Relationship Id="rId4" Type="http://schemas.openxmlformats.org/officeDocument/2006/relationships/image" Target="../media/image9.emf"/><Relationship Id="rId9" Type="http://schemas.openxmlformats.org/officeDocument/2006/relationships/diagramColors" Target="../diagrams/colors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2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2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image" Target="../media/image8.emf"/><Relationship Id="rId7" Type="http://schemas.openxmlformats.org/officeDocument/2006/relationships/diagramLayout" Target="../diagrams/layout2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2.xml"/><Relationship Id="rId11" Type="http://schemas.openxmlformats.org/officeDocument/2006/relationships/image" Target="../media/image23.jpeg"/><Relationship Id="rId5" Type="http://schemas.openxmlformats.org/officeDocument/2006/relationships/image" Target="../media/image13.emf"/><Relationship Id="rId10" Type="http://schemas.microsoft.com/office/2007/relationships/diagramDrawing" Target="../diagrams/drawing2.xml"/><Relationship Id="rId4" Type="http://schemas.openxmlformats.org/officeDocument/2006/relationships/image" Target="../media/image9.emf"/><Relationship Id="rId9" Type="http://schemas.openxmlformats.org/officeDocument/2006/relationships/diagramColors" Target="../diagrams/colors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25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25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g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g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11" Type="http://schemas.openxmlformats.org/officeDocument/2006/relationships/image" Target="../media/image29.jpg"/><Relationship Id="rId5" Type="http://schemas.openxmlformats.org/officeDocument/2006/relationships/image" Target="../media/image9.emf"/><Relationship Id="rId10" Type="http://schemas.openxmlformats.org/officeDocument/2006/relationships/image" Target="../media/image28.jpeg"/><Relationship Id="rId4" Type="http://schemas.openxmlformats.org/officeDocument/2006/relationships/image" Target="../media/image8.emf"/><Relationship Id="rId9" Type="http://schemas.openxmlformats.org/officeDocument/2006/relationships/image" Target="../media/image2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1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3" Type="http://schemas.openxmlformats.org/officeDocument/2006/relationships/image" Target="../media/image8.emf"/><Relationship Id="rId7" Type="http://schemas.openxmlformats.org/officeDocument/2006/relationships/diagramLayout" Target="../diagrams/layout3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3.xml"/><Relationship Id="rId5" Type="http://schemas.openxmlformats.org/officeDocument/2006/relationships/image" Target="../media/image13.emf"/><Relationship Id="rId10" Type="http://schemas.microsoft.com/office/2007/relationships/diagramDrawing" Target="../diagrams/drawing3.xml"/><Relationship Id="rId4" Type="http://schemas.openxmlformats.org/officeDocument/2006/relationships/image" Target="../media/image9.emf"/><Relationship Id="rId9" Type="http://schemas.openxmlformats.org/officeDocument/2006/relationships/diagramColors" Target="../diagrams/colors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33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1.xml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586192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Product Analysis and Development 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Aya Mohamed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601562" y="3159395"/>
            <a:ext cx="61566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ENT 614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Product Analysis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70" y="2442833"/>
            <a:ext cx="6714451" cy="197233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586192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Product Analysis and Development 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Aya Mohamed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9924133-9D07-8B30-545E-B073EA84FB61}"/>
              </a:ext>
            </a:extLst>
          </p:cNvPr>
          <p:cNvSpPr txBox="1"/>
          <p:nvPr/>
        </p:nvSpPr>
        <p:spPr>
          <a:xfrm>
            <a:off x="545908" y="3142397"/>
            <a:ext cx="55409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4000" dirty="0">
                <a:solidFill>
                  <a:schemeClr val="bg1"/>
                </a:solidFill>
                <a:cs typeface="+mj-cs"/>
              </a:rPr>
              <a:t>السلام عليكم ورحمة الله وبركاته </a:t>
            </a:r>
            <a:endParaRPr lang="en-US" sz="4000" dirty="0">
              <a:solidFill>
                <a:schemeClr val="bg1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3326397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8630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5968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ENT 614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2E5D2E3-211D-44CB-83CB-17B1598AD224}"/>
              </a:ext>
            </a:extLst>
          </p:cNvPr>
          <p:cNvSpPr txBox="1"/>
          <p:nvPr/>
        </p:nvSpPr>
        <p:spPr>
          <a:xfrm>
            <a:off x="523664" y="1817717"/>
            <a:ext cx="773642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20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alibri" panose="020F0502020204030204" pitchFamily="34" charset="0"/>
                <a:cs typeface="Calibri" panose="020F0502020204030204" pitchFamily="34" charset="0"/>
              </a:rPr>
              <a:t>•</a:t>
            </a:r>
            <a:r>
              <a:rPr lang="en-US" sz="2400" dirty="0">
                <a:solidFill>
                  <a:srgbClr val="0A1F61"/>
                </a:solidFill>
                <a:cs typeface="Tajawal ExtraBold" panose="00000800000000000000" pitchFamily="2" charset="-78"/>
              </a:rPr>
              <a:t>	Understanding of complete product development process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400" dirty="0">
              <a:solidFill>
                <a:srgbClr val="0A1F61"/>
              </a:solidFill>
              <a:cs typeface="Tajawal ExtraBold" panose="00000800000000000000" pitchFamily="2" charset="-78"/>
            </a:endParaRPr>
          </a:p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rgbClr val="0A1F61"/>
                </a:solidFill>
                <a:cs typeface="Tajawal ExtraBold" panose="00000800000000000000" pitchFamily="2" charset="-78"/>
              </a:rPr>
              <a:t>•	Understand how to build products with sustainable competitive advantage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416129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8630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5968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ENT 614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2E5D2E3-211D-44CB-83CB-17B1598AD224}"/>
              </a:ext>
            </a:extLst>
          </p:cNvPr>
          <p:cNvSpPr txBox="1"/>
          <p:nvPr/>
        </p:nvSpPr>
        <p:spPr>
          <a:xfrm>
            <a:off x="523664" y="1817717"/>
            <a:ext cx="7736427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rgbClr val="0A1F61"/>
                </a:solidFill>
                <a:cs typeface="Tajawal ExtraBold" panose="00000800000000000000" pitchFamily="2" charset="-78"/>
              </a:rPr>
              <a:t>•	Learn to prioritize new product ideas based on business strategic alignment, return on investments and ability to execute.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400" dirty="0">
              <a:solidFill>
                <a:srgbClr val="0A1F61"/>
              </a:solidFill>
              <a:cs typeface="Tajawal ExtraBold" panose="00000800000000000000" pitchFamily="2" charset="-78"/>
            </a:endParaRPr>
          </a:p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rgbClr val="0A1F61"/>
                </a:solidFill>
                <a:cs typeface="Tajawal ExtraBold" panose="00000800000000000000" pitchFamily="2" charset="-78"/>
              </a:rPr>
              <a:t>•	Deliver new product developments on time and how to manage a team (or virtual team) of project resources and multiple business units’ stakeholders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0813860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8619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Product Analysis and Development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1558" y="236724"/>
            <a:ext cx="15456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94160" y="2108110"/>
            <a:ext cx="9666288" cy="27764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Module 1: </a:t>
            </a:r>
            <a:r>
              <a:rPr lang="en-US" b="1" dirty="0">
                <a:solidFill>
                  <a:srgbClr val="0A1F61"/>
                </a:solidFill>
                <a:cs typeface="Tajawal ExtraBold" panose="00000800000000000000" pitchFamily="2" charset="-78"/>
              </a:rPr>
              <a:t>Product Analysis: Types, Methods, and Examples</a:t>
            </a:r>
          </a:p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cs typeface="Tajawal ExtraBold" panose="00000800000000000000" pitchFamily="2" charset="-78"/>
              </a:rPr>
              <a:t>Module 2: New Product Development (Part One)</a:t>
            </a:r>
          </a:p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cs typeface="Tajawal ExtraBold" panose="00000800000000000000" pitchFamily="2" charset="-78"/>
              </a:rPr>
              <a:t>Module 3: New Product Development (Part Two)</a:t>
            </a:r>
          </a:p>
          <a:p>
            <a:pPr>
              <a:lnSpc>
                <a:spcPct val="200000"/>
              </a:lnSpc>
            </a:pPr>
            <a:endParaRPr lang="en-US" b="1" dirty="0"/>
          </a:p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358771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8619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Product Analysis and Development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1558" y="236724"/>
            <a:ext cx="15456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94160" y="2108110"/>
            <a:ext cx="9666288" cy="4438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Module 1: </a:t>
            </a:r>
            <a:r>
              <a:rPr lang="en-US" b="1" dirty="0">
                <a:solidFill>
                  <a:srgbClr val="0A1F61"/>
                </a:solidFill>
                <a:cs typeface="Tajawal ExtraBold" panose="00000800000000000000" pitchFamily="2" charset="-78"/>
              </a:rPr>
              <a:t>Product Analysis: Types, Methods, and Examples</a:t>
            </a:r>
          </a:p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cs typeface="Tajawal ExtraBold" panose="00000800000000000000" pitchFamily="2" charset="-78"/>
              </a:rPr>
              <a:t>Module 2: New Product Development (Part One)</a:t>
            </a:r>
          </a:p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cs typeface="Tajawal ExtraBold" panose="00000800000000000000" pitchFamily="2" charset="-78"/>
              </a:rPr>
              <a:t>Module 3: New Product Development (Part Two)</a:t>
            </a:r>
          </a:p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cs typeface="Tajawal ExtraBold" panose="00000800000000000000" pitchFamily="2" charset="-78"/>
              </a:rPr>
              <a:t>Module 4: Product Roadmaps &amp; How to Make Them</a:t>
            </a:r>
          </a:p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cs typeface="Tajawal ExtraBold" panose="00000800000000000000" pitchFamily="2" charset="-78"/>
              </a:rPr>
              <a:t>Module 5:  - Business Model  (Part One)</a:t>
            </a:r>
          </a:p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cs typeface="Tajawal ExtraBold" panose="00000800000000000000" pitchFamily="2" charset="-78"/>
              </a:rPr>
              <a:t>                    - Product and Brand Strategy (Part Two)</a:t>
            </a:r>
          </a:p>
          <a:p>
            <a:pPr>
              <a:lnSpc>
                <a:spcPct val="200000"/>
              </a:lnSpc>
            </a:pPr>
            <a:endParaRPr lang="en-US" b="1" dirty="0"/>
          </a:p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8544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5206121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62099" y="517011"/>
            <a:ext cx="577151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1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Product Analysis: Types, Methods, 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and Examples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72624" y="5452025"/>
            <a:ext cx="6156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Aya Mohamed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332780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86549" y="543490"/>
            <a:ext cx="749160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Product Analysis: Types, Methods, and Examples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1446" y="236724"/>
            <a:ext cx="16658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56320" y="1973928"/>
            <a:ext cx="9666288" cy="33303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What is Product Analysis?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What Is Product Analysis in Design and Technology?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Why Is Product Analysis Necessary?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Examining the Difference Between Product Screening and Product Analysis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What Is the Difference Between Customer Analysis and Product Analysis?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Difference Between Ladle Analysis and Product Analysis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C64C819-E407-4B95-A7AA-7EBF32BE24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0377577" y="542048"/>
            <a:ext cx="880960" cy="278598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A4F718C-AAD4-4A14-B4EB-5BD45CF3E3F4}"/>
              </a:ext>
            </a:extLst>
          </p:cNvPr>
          <p:cNvSpPr txBox="1"/>
          <p:nvPr/>
        </p:nvSpPr>
        <p:spPr>
          <a:xfrm>
            <a:off x="9532836" y="1608324"/>
            <a:ext cx="17844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 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39393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86549" y="543490"/>
            <a:ext cx="296908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is product ??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7488FB1-14A7-48F1-AA97-775CC6F1F37E}"/>
              </a:ext>
            </a:extLst>
          </p:cNvPr>
          <p:cNvSpPr txBox="1"/>
          <p:nvPr/>
        </p:nvSpPr>
        <p:spPr>
          <a:xfrm>
            <a:off x="9532836" y="1608324"/>
            <a:ext cx="17844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 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26" name="Picture 2" descr="Image result for Cartoon Person">
            <a:extLst>
              <a:ext uri="{FF2B5EF4-FFF2-40B4-BE49-F238E27FC236}">
                <a16:creationId xmlns:a16="http://schemas.microsoft.com/office/drawing/2014/main" id="{B49F4B89-AC69-BCB6-3328-18759BE091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2570" y="2236256"/>
            <a:ext cx="2159332" cy="3086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BE562DBA-A673-A819-2F6F-7921BA20503B}"/>
              </a:ext>
            </a:extLst>
          </p:cNvPr>
          <p:cNvSpPr txBox="1"/>
          <p:nvPr/>
        </p:nvSpPr>
        <p:spPr>
          <a:xfrm>
            <a:off x="1050877" y="2265405"/>
            <a:ext cx="376050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I want to travel from one country to another one </a:t>
            </a:r>
          </a:p>
        </p:txBody>
      </p:sp>
    </p:spTree>
    <p:extLst>
      <p:ext uri="{BB962C8B-B14F-4D97-AF65-F5344CB8AC3E}">
        <p14:creationId xmlns:p14="http://schemas.microsoft.com/office/powerpoint/2010/main" val="24546899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86549" y="543490"/>
            <a:ext cx="296908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is product ??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7488FB1-14A7-48F1-AA97-775CC6F1F37E}"/>
              </a:ext>
            </a:extLst>
          </p:cNvPr>
          <p:cNvSpPr txBox="1"/>
          <p:nvPr/>
        </p:nvSpPr>
        <p:spPr>
          <a:xfrm>
            <a:off x="9532836" y="1608324"/>
            <a:ext cx="17844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 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26" name="Picture 2" descr="Image result for Cartoon Person">
            <a:extLst>
              <a:ext uri="{FF2B5EF4-FFF2-40B4-BE49-F238E27FC236}">
                <a16:creationId xmlns:a16="http://schemas.microsoft.com/office/drawing/2014/main" id="{B49F4B89-AC69-BCB6-3328-18759BE091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2570" y="2236256"/>
            <a:ext cx="2159332" cy="3086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BE562DBA-A673-A819-2F6F-7921BA20503B}"/>
              </a:ext>
            </a:extLst>
          </p:cNvPr>
          <p:cNvSpPr txBox="1"/>
          <p:nvPr/>
        </p:nvSpPr>
        <p:spPr>
          <a:xfrm>
            <a:off x="1050877" y="2265405"/>
            <a:ext cx="376050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I want to travel from one country to another one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3050BC8-ED71-5E51-4EC8-D1AF9510D83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33676" y="1413587"/>
            <a:ext cx="2307446" cy="15182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B6C7249-B810-F7CB-C968-13D0F5237FF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833675" y="3092696"/>
            <a:ext cx="2307447" cy="16668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0B5F9D6-5927-E88A-243F-2FD09090C92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833675" y="4926960"/>
            <a:ext cx="2307447" cy="1371674"/>
          </a:xfrm>
          <a:prstGeom prst="rect">
            <a:avLst/>
          </a:prstGeom>
        </p:spPr>
      </p:pic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02EAFFEA-0978-8405-C9E2-3E71D953E2D9}"/>
              </a:ext>
            </a:extLst>
          </p:cNvPr>
          <p:cNvCxnSpPr/>
          <p:nvPr/>
        </p:nvCxnSpPr>
        <p:spPr>
          <a:xfrm flipV="1">
            <a:off x="7601803" y="2236256"/>
            <a:ext cx="968991" cy="4796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2D99F0D5-222A-288E-187D-F334B5D5F5C5}"/>
              </a:ext>
            </a:extLst>
          </p:cNvPr>
          <p:cNvCxnSpPr>
            <a:cxnSpLocks/>
          </p:cNvCxnSpPr>
          <p:nvPr/>
        </p:nvCxnSpPr>
        <p:spPr>
          <a:xfrm flipV="1">
            <a:off x="7500318" y="3873335"/>
            <a:ext cx="1179658" cy="6448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83EC22D8-6D2F-9E08-D314-9DA9F5E32A6F}"/>
              </a:ext>
            </a:extLst>
          </p:cNvPr>
          <p:cNvCxnSpPr>
            <a:cxnSpLocks/>
          </p:cNvCxnSpPr>
          <p:nvPr/>
        </p:nvCxnSpPr>
        <p:spPr>
          <a:xfrm>
            <a:off x="7754203" y="4860880"/>
            <a:ext cx="939421" cy="4623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67687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86549" y="543490"/>
            <a:ext cx="296908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is product ??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7488FB1-14A7-48F1-AA97-775CC6F1F37E}"/>
              </a:ext>
            </a:extLst>
          </p:cNvPr>
          <p:cNvSpPr txBox="1"/>
          <p:nvPr/>
        </p:nvSpPr>
        <p:spPr>
          <a:xfrm>
            <a:off x="9532836" y="1608324"/>
            <a:ext cx="17844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 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pSp>
        <p:nvGrpSpPr>
          <p:cNvPr id="12" name="Group 6">
            <a:extLst>
              <a:ext uri="{FF2B5EF4-FFF2-40B4-BE49-F238E27FC236}">
                <a16:creationId xmlns:a16="http://schemas.microsoft.com/office/drawing/2014/main" id="{D511CB05-3BB8-41C9-83C1-0A2BCA8BA473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667107" y="1124223"/>
            <a:ext cx="7214954" cy="4609554"/>
            <a:chOff x="2527" y="2820"/>
            <a:chExt cx="10800" cy="7097"/>
          </a:xfrm>
        </p:grpSpPr>
        <p:sp>
          <p:nvSpPr>
            <p:cNvPr id="13" name="AutoShape 15">
              <a:extLst>
                <a:ext uri="{FF2B5EF4-FFF2-40B4-BE49-F238E27FC236}">
                  <a16:creationId xmlns:a16="http://schemas.microsoft.com/office/drawing/2014/main" id="{B6E8E102-620C-4EED-8A3A-435C760B477A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527" y="2820"/>
              <a:ext cx="10800" cy="70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" name="Rectangle 14">
              <a:extLst>
                <a:ext uri="{FF2B5EF4-FFF2-40B4-BE49-F238E27FC236}">
                  <a16:creationId xmlns:a16="http://schemas.microsoft.com/office/drawing/2014/main" id="{0528453C-8FE9-487B-B04C-335477B810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27" y="2820"/>
              <a:ext cx="10800" cy="61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1265" tIns="30632" rIns="61265" bIns="30632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1400" dirty="0">
                  <a:solidFill>
                    <a:srgbClr val="000000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			</a:t>
              </a:r>
              <a:endParaRPr lang="en-US" altLang="en-US" sz="1400" dirty="0"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pic>
          <p:nvPicPr>
            <p:cNvPr id="15" name="Picture 13" descr="fig8">
              <a:extLst>
                <a:ext uri="{FF2B5EF4-FFF2-40B4-BE49-F238E27FC236}">
                  <a16:creationId xmlns:a16="http://schemas.microsoft.com/office/drawing/2014/main" id="{392BFFA9-C737-4CCE-AAC2-3DD01C90FD8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27" y="3746"/>
              <a:ext cx="6600" cy="6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Line 12">
              <a:extLst>
                <a:ext uri="{FF2B5EF4-FFF2-40B4-BE49-F238E27FC236}">
                  <a16:creationId xmlns:a16="http://schemas.microsoft.com/office/drawing/2014/main" id="{CFD564CA-D1AE-499C-89F1-101F87744BC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027" y="6523"/>
              <a:ext cx="3300" cy="0"/>
            </a:xfrm>
            <a:prstGeom prst="line">
              <a:avLst/>
            </a:prstGeom>
            <a:noFill/>
            <a:ln w="9525">
              <a:solidFill>
                <a:srgbClr val="FF00FF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400" dirty="0"/>
            </a:p>
          </p:txBody>
        </p:sp>
        <p:sp>
          <p:nvSpPr>
            <p:cNvPr id="19" name="Text Box 9">
              <a:extLst>
                <a:ext uri="{FF2B5EF4-FFF2-40B4-BE49-F238E27FC236}">
                  <a16:creationId xmlns:a16="http://schemas.microsoft.com/office/drawing/2014/main" id="{53E6E67E-B539-4636-BFE6-DEF50E7D077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27" y="6317"/>
              <a:ext cx="1200" cy="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1265" tIns="30632" rIns="61265" bIns="30632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1400" dirty="0">
                  <a:solidFill>
                    <a:srgbClr val="CC00CC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Level 1</a:t>
              </a:r>
              <a:endParaRPr lang="en-US" altLang="en-US" sz="1400" dirty="0"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344057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86549" y="543490"/>
            <a:ext cx="296908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is product ??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7488FB1-14A7-48F1-AA97-775CC6F1F37E}"/>
              </a:ext>
            </a:extLst>
          </p:cNvPr>
          <p:cNvSpPr txBox="1"/>
          <p:nvPr/>
        </p:nvSpPr>
        <p:spPr>
          <a:xfrm>
            <a:off x="9532836" y="1608324"/>
            <a:ext cx="17844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 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pSp>
        <p:nvGrpSpPr>
          <p:cNvPr id="12" name="Group 6">
            <a:extLst>
              <a:ext uri="{FF2B5EF4-FFF2-40B4-BE49-F238E27FC236}">
                <a16:creationId xmlns:a16="http://schemas.microsoft.com/office/drawing/2014/main" id="{D511CB05-3BB8-41C9-83C1-0A2BCA8BA473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667107" y="1124223"/>
            <a:ext cx="7214954" cy="4609554"/>
            <a:chOff x="2527" y="2820"/>
            <a:chExt cx="10800" cy="7097"/>
          </a:xfrm>
        </p:grpSpPr>
        <p:sp>
          <p:nvSpPr>
            <p:cNvPr id="13" name="AutoShape 15">
              <a:extLst>
                <a:ext uri="{FF2B5EF4-FFF2-40B4-BE49-F238E27FC236}">
                  <a16:creationId xmlns:a16="http://schemas.microsoft.com/office/drawing/2014/main" id="{B6E8E102-620C-4EED-8A3A-435C760B477A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527" y="2820"/>
              <a:ext cx="10800" cy="70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" name="Rectangle 14">
              <a:extLst>
                <a:ext uri="{FF2B5EF4-FFF2-40B4-BE49-F238E27FC236}">
                  <a16:creationId xmlns:a16="http://schemas.microsoft.com/office/drawing/2014/main" id="{0528453C-8FE9-487B-B04C-335477B810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27" y="2820"/>
              <a:ext cx="10800" cy="61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1265" tIns="30632" rIns="61265" bIns="30632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1400" dirty="0">
                  <a:solidFill>
                    <a:srgbClr val="000000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			</a:t>
              </a:r>
              <a:endParaRPr lang="en-US" altLang="en-US" sz="1400" dirty="0"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pic>
          <p:nvPicPr>
            <p:cNvPr id="15" name="Picture 13" descr="fig8">
              <a:extLst>
                <a:ext uri="{FF2B5EF4-FFF2-40B4-BE49-F238E27FC236}">
                  <a16:creationId xmlns:a16="http://schemas.microsoft.com/office/drawing/2014/main" id="{392BFFA9-C737-4CCE-AAC2-3DD01C90FD8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27" y="3746"/>
              <a:ext cx="6600" cy="6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Line 12">
              <a:extLst>
                <a:ext uri="{FF2B5EF4-FFF2-40B4-BE49-F238E27FC236}">
                  <a16:creationId xmlns:a16="http://schemas.microsoft.com/office/drawing/2014/main" id="{CFD564CA-D1AE-499C-89F1-101F87744BC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027" y="6523"/>
              <a:ext cx="3300" cy="0"/>
            </a:xfrm>
            <a:prstGeom prst="line">
              <a:avLst/>
            </a:prstGeom>
            <a:noFill/>
            <a:ln w="9525">
              <a:solidFill>
                <a:srgbClr val="FF00FF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400" dirty="0"/>
            </a:p>
          </p:txBody>
        </p:sp>
        <p:sp>
          <p:nvSpPr>
            <p:cNvPr id="17" name="Line 11">
              <a:extLst>
                <a:ext uri="{FF2B5EF4-FFF2-40B4-BE49-F238E27FC236}">
                  <a16:creationId xmlns:a16="http://schemas.microsoft.com/office/drawing/2014/main" id="{F9B93E0B-4A1B-4BDD-8194-67698B9CA2A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27" y="5186"/>
              <a:ext cx="3300" cy="0"/>
            </a:xfrm>
            <a:prstGeom prst="line">
              <a:avLst/>
            </a:prstGeom>
            <a:noFill/>
            <a:ln w="9525">
              <a:solidFill>
                <a:srgbClr val="FF00FF"/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400" dirty="0"/>
            </a:p>
          </p:txBody>
        </p:sp>
        <p:sp>
          <p:nvSpPr>
            <p:cNvPr id="19" name="Text Box 9">
              <a:extLst>
                <a:ext uri="{FF2B5EF4-FFF2-40B4-BE49-F238E27FC236}">
                  <a16:creationId xmlns:a16="http://schemas.microsoft.com/office/drawing/2014/main" id="{53E6E67E-B539-4636-BFE6-DEF50E7D077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27" y="6317"/>
              <a:ext cx="1200" cy="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1265" tIns="30632" rIns="61265" bIns="30632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1400" dirty="0">
                  <a:solidFill>
                    <a:srgbClr val="CC00CC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Level 1</a:t>
              </a:r>
              <a:endParaRPr lang="en-US" altLang="en-US" sz="1400" dirty="0"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Text Box 8">
              <a:extLst>
                <a:ext uri="{FF2B5EF4-FFF2-40B4-BE49-F238E27FC236}">
                  <a16:creationId xmlns:a16="http://schemas.microsoft.com/office/drawing/2014/main" id="{6CA6D98A-6E61-40F8-BB56-C856C69E49B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27" y="4980"/>
              <a:ext cx="1100" cy="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1265" tIns="30632" rIns="61265" bIns="30632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1400" dirty="0">
                  <a:solidFill>
                    <a:srgbClr val="CC00CC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Level 2</a:t>
              </a:r>
              <a:endParaRPr lang="en-US" altLang="en-US" sz="1400" dirty="0"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802465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86549" y="543490"/>
            <a:ext cx="296908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is product ??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7488FB1-14A7-48F1-AA97-775CC6F1F37E}"/>
              </a:ext>
            </a:extLst>
          </p:cNvPr>
          <p:cNvSpPr txBox="1"/>
          <p:nvPr/>
        </p:nvSpPr>
        <p:spPr>
          <a:xfrm>
            <a:off x="9532836" y="1608324"/>
            <a:ext cx="17844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 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pSp>
        <p:nvGrpSpPr>
          <p:cNvPr id="12" name="Group 6">
            <a:extLst>
              <a:ext uri="{FF2B5EF4-FFF2-40B4-BE49-F238E27FC236}">
                <a16:creationId xmlns:a16="http://schemas.microsoft.com/office/drawing/2014/main" id="{D511CB05-3BB8-41C9-83C1-0A2BCA8BA473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667107" y="1124223"/>
            <a:ext cx="7214954" cy="4609554"/>
            <a:chOff x="2527" y="2820"/>
            <a:chExt cx="10800" cy="7097"/>
          </a:xfrm>
        </p:grpSpPr>
        <p:sp>
          <p:nvSpPr>
            <p:cNvPr id="13" name="AutoShape 15">
              <a:extLst>
                <a:ext uri="{FF2B5EF4-FFF2-40B4-BE49-F238E27FC236}">
                  <a16:creationId xmlns:a16="http://schemas.microsoft.com/office/drawing/2014/main" id="{B6E8E102-620C-4EED-8A3A-435C760B477A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527" y="2820"/>
              <a:ext cx="10800" cy="70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" name="Rectangle 14">
              <a:extLst>
                <a:ext uri="{FF2B5EF4-FFF2-40B4-BE49-F238E27FC236}">
                  <a16:creationId xmlns:a16="http://schemas.microsoft.com/office/drawing/2014/main" id="{0528453C-8FE9-487B-B04C-335477B810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27" y="2820"/>
              <a:ext cx="10800" cy="61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1265" tIns="30632" rIns="61265" bIns="30632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1400" dirty="0">
                  <a:solidFill>
                    <a:srgbClr val="000000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			</a:t>
              </a:r>
              <a:endParaRPr lang="en-US" altLang="en-US" sz="1400" dirty="0"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pic>
          <p:nvPicPr>
            <p:cNvPr id="15" name="Picture 13" descr="fig8">
              <a:extLst>
                <a:ext uri="{FF2B5EF4-FFF2-40B4-BE49-F238E27FC236}">
                  <a16:creationId xmlns:a16="http://schemas.microsoft.com/office/drawing/2014/main" id="{392BFFA9-C737-4CCE-AAC2-3DD01C90FD8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27" y="3746"/>
              <a:ext cx="6600" cy="6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Line 12">
              <a:extLst>
                <a:ext uri="{FF2B5EF4-FFF2-40B4-BE49-F238E27FC236}">
                  <a16:creationId xmlns:a16="http://schemas.microsoft.com/office/drawing/2014/main" id="{CFD564CA-D1AE-499C-89F1-101F87744BC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027" y="6523"/>
              <a:ext cx="3300" cy="0"/>
            </a:xfrm>
            <a:prstGeom prst="line">
              <a:avLst/>
            </a:prstGeom>
            <a:noFill/>
            <a:ln w="9525">
              <a:solidFill>
                <a:srgbClr val="FF00FF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400" dirty="0"/>
            </a:p>
          </p:txBody>
        </p:sp>
        <p:sp>
          <p:nvSpPr>
            <p:cNvPr id="17" name="Line 11">
              <a:extLst>
                <a:ext uri="{FF2B5EF4-FFF2-40B4-BE49-F238E27FC236}">
                  <a16:creationId xmlns:a16="http://schemas.microsoft.com/office/drawing/2014/main" id="{F9B93E0B-4A1B-4BDD-8194-67698B9CA2A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27" y="5186"/>
              <a:ext cx="3300" cy="0"/>
            </a:xfrm>
            <a:prstGeom prst="line">
              <a:avLst/>
            </a:prstGeom>
            <a:noFill/>
            <a:ln w="9525">
              <a:solidFill>
                <a:srgbClr val="FF00FF"/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400" dirty="0"/>
            </a:p>
          </p:txBody>
        </p:sp>
        <p:sp>
          <p:nvSpPr>
            <p:cNvPr id="18" name="Line 10">
              <a:extLst>
                <a:ext uri="{FF2B5EF4-FFF2-40B4-BE49-F238E27FC236}">
                  <a16:creationId xmlns:a16="http://schemas.microsoft.com/office/drawing/2014/main" id="{22541F1F-A6CB-4A05-B1BC-E7F9CC34C93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27" y="4157"/>
              <a:ext cx="3200" cy="0"/>
            </a:xfrm>
            <a:prstGeom prst="line">
              <a:avLst/>
            </a:prstGeom>
            <a:noFill/>
            <a:ln w="9525">
              <a:solidFill>
                <a:srgbClr val="FF00FF"/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400" dirty="0"/>
            </a:p>
          </p:txBody>
        </p:sp>
        <p:sp>
          <p:nvSpPr>
            <p:cNvPr id="19" name="Text Box 9">
              <a:extLst>
                <a:ext uri="{FF2B5EF4-FFF2-40B4-BE49-F238E27FC236}">
                  <a16:creationId xmlns:a16="http://schemas.microsoft.com/office/drawing/2014/main" id="{53E6E67E-B539-4636-BFE6-DEF50E7D077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27" y="6317"/>
              <a:ext cx="1200" cy="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1265" tIns="30632" rIns="61265" bIns="30632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1400" dirty="0">
                  <a:solidFill>
                    <a:srgbClr val="CC00CC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Level 1</a:t>
              </a:r>
              <a:endParaRPr lang="en-US" altLang="en-US" sz="1400" dirty="0"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Text Box 8">
              <a:extLst>
                <a:ext uri="{FF2B5EF4-FFF2-40B4-BE49-F238E27FC236}">
                  <a16:creationId xmlns:a16="http://schemas.microsoft.com/office/drawing/2014/main" id="{6CA6D98A-6E61-40F8-BB56-C856C69E49B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27" y="4980"/>
              <a:ext cx="1100" cy="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1265" tIns="30632" rIns="61265" bIns="30632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1400" dirty="0">
                  <a:solidFill>
                    <a:srgbClr val="CC00CC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Level 2</a:t>
              </a:r>
              <a:endParaRPr lang="en-US" altLang="en-US" sz="1400" dirty="0"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1" name="Text Box 7">
              <a:extLst>
                <a:ext uri="{FF2B5EF4-FFF2-40B4-BE49-F238E27FC236}">
                  <a16:creationId xmlns:a16="http://schemas.microsoft.com/office/drawing/2014/main" id="{9499237F-D1A0-4B69-A64F-9503E35BF1A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27" y="3951"/>
              <a:ext cx="1380" cy="5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61265" tIns="30632" rIns="61265" bIns="30632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1400" dirty="0">
                  <a:solidFill>
                    <a:srgbClr val="CC00CC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Level 3</a:t>
              </a:r>
              <a:endParaRPr lang="en-US" altLang="en-US" sz="1400" dirty="0"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437287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86549" y="543490"/>
            <a:ext cx="328487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Definition of Product 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7488FB1-14A7-48F1-AA97-775CC6F1F37E}"/>
              </a:ext>
            </a:extLst>
          </p:cNvPr>
          <p:cNvSpPr txBox="1"/>
          <p:nvPr/>
        </p:nvSpPr>
        <p:spPr>
          <a:xfrm>
            <a:off x="9532836" y="1608324"/>
            <a:ext cx="17844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 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E98A52F-040A-4334-97A9-87CA329FC659}"/>
              </a:ext>
            </a:extLst>
          </p:cNvPr>
          <p:cNvSpPr txBox="1"/>
          <p:nvPr/>
        </p:nvSpPr>
        <p:spPr>
          <a:xfrm>
            <a:off x="1166191" y="1633475"/>
            <a:ext cx="9001539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cs typeface="Tajawal ExtraBold" panose="00000800000000000000"/>
              </a:rPr>
              <a:t>A product is </a:t>
            </a:r>
            <a:r>
              <a:rPr lang="en-US" sz="2400" b="1" dirty="0">
                <a:cs typeface="Tajawal ExtraBold" panose="00000800000000000000"/>
              </a:rPr>
              <a:t>the item offered for sale</a:t>
            </a:r>
            <a:r>
              <a:rPr lang="en-US" sz="2400" dirty="0">
                <a:cs typeface="Tajawal ExtraBold" panose="00000800000000000000"/>
              </a:rPr>
              <a:t>.</a:t>
            </a:r>
          </a:p>
          <a:p>
            <a:endParaRPr lang="en-US" sz="2400" dirty="0">
              <a:cs typeface="Tajawal ExtraBold" panose="00000800000000000000"/>
            </a:endParaRPr>
          </a:p>
          <a:p>
            <a:r>
              <a:rPr lang="en-US" sz="2400" dirty="0">
                <a:cs typeface="Tajawal ExtraBold" panose="00000800000000000000"/>
              </a:rPr>
              <a:t> A product can be a </a:t>
            </a:r>
            <a:r>
              <a:rPr lang="en-US" sz="2400" dirty="0">
                <a:solidFill>
                  <a:srgbClr val="FF0000"/>
                </a:solidFill>
                <a:cs typeface="Tajawal ExtraBold" panose="00000800000000000000"/>
              </a:rPr>
              <a:t>service</a:t>
            </a:r>
            <a:r>
              <a:rPr lang="en-US" sz="2400" dirty="0">
                <a:cs typeface="Tajawal ExtraBold" panose="00000800000000000000"/>
              </a:rPr>
              <a:t> or an </a:t>
            </a:r>
            <a:r>
              <a:rPr lang="en-US" sz="2400" dirty="0">
                <a:solidFill>
                  <a:srgbClr val="FF0000"/>
                </a:solidFill>
                <a:cs typeface="Tajawal ExtraBold" panose="00000800000000000000"/>
              </a:rPr>
              <a:t>item</a:t>
            </a:r>
            <a:r>
              <a:rPr lang="en-US" sz="2400" dirty="0">
                <a:cs typeface="Tajawal ExtraBold" panose="00000800000000000000"/>
              </a:rPr>
              <a:t>. It can be physical or in virtual or cyber form. </a:t>
            </a:r>
          </a:p>
          <a:p>
            <a:endParaRPr lang="en-US" sz="2400" dirty="0">
              <a:cs typeface="Tajawal ExtraBold" panose="00000800000000000000"/>
            </a:endParaRPr>
          </a:p>
          <a:p>
            <a:r>
              <a:rPr lang="en-US" sz="2400" dirty="0">
                <a:cs typeface="Tajawal ExtraBold" panose="00000800000000000000"/>
              </a:rPr>
              <a:t>Every product is made at a </a:t>
            </a:r>
            <a:r>
              <a:rPr lang="en-US" sz="2400" dirty="0">
                <a:solidFill>
                  <a:srgbClr val="FF0000"/>
                </a:solidFill>
                <a:cs typeface="Tajawal ExtraBold" panose="00000800000000000000"/>
              </a:rPr>
              <a:t>cost,</a:t>
            </a:r>
            <a:r>
              <a:rPr lang="en-US" sz="2400" dirty="0">
                <a:cs typeface="Tajawal ExtraBold" panose="00000800000000000000"/>
              </a:rPr>
              <a:t> and each is sold at a </a:t>
            </a:r>
            <a:r>
              <a:rPr lang="en-US" sz="2400" dirty="0">
                <a:solidFill>
                  <a:srgbClr val="FF0000"/>
                </a:solidFill>
                <a:cs typeface="Tajawal ExtraBold" panose="00000800000000000000"/>
              </a:rPr>
              <a:t>price</a:t>
            </a:r>
            <a:r>
              <a:rPr lang="en-US" sz="2400" dirty="0">
                <a:cs typeface="Tajawal ExtraBold" panose="00000800000000000000"/>
              </a:rPr>
              <a:t>. </a:t>
            </a:r>
          </a:p>
          <a:p>
            <a:endParaRPr lang="en-US" sz="2400" dirty="0">
              <a:cs typeface="Tajawal ExtraBold" panose="00000800000000000000"/>
            </a:endParaRPr>
          </a:p>
        </p:txBody>
      </p:sp>
    </p:spTree>
    <p:extLst>
      <p:ext uri="{BB962C8B-B14F-4D97-AF65-F5344CB8AC3E}">
        <p14:creationId xmlns:p14="http://schemas.microsoft.com/office/powerpoint/2010/main" val="27434373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86549" y="543490"/>
            <a:ext cx="328487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Definition of Product 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7488FB1-14A7-48F1-AA97-775CC6F1F37E}"/>
              </a:ext>
            </a:extLst>
          </p:cNvPr>
          <p:cNvSpPr txBox="1"/>
          <p:nvPr/>
        </p:nvSpPr>
        <p:spPr>
          <a:xfrm>
            <a:off x="9532836" y="1608324"/>
            <a:ext cx="17844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 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E98A52F-040A-4334-97A9-87CA329FC659}"/>
              </a:ext>
            </a:extLst>
          </p:cNvPr>
          <p:cNvSpPr txBox="1"/>
          <p:nvPr/>
        </p:nvSpPr>
        <p:spPr>
          <a:xfrm>
            <a:off x="1166191" y="1633475"/>
            <a:ext cx="9001539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cs typeface="Tajawal ExtraBold" panose="00000800000000000000"/>
              </a:rPr>
              <a:t>A product is </a:t>
            </a:r>
            <a:r>
              <a:rPr lang="en-US" sz="2400" b="1" dirty="0">
                <a:cs typeface="Tajawal ExtraBold" panose="00000800000000000000"/>
              </a:rPr>
              <a:t>the item offered for sale</a:t>
            </a:r>
            <a:r>
              <a:rPr lang="en-US" sz="2400" dirty="0">
                <a:cs typeface="Tajawal ExtraBold" panose="00000800000000000000"/>
              </a:rPr>
              <a:t>.</a:t>
            </a:r>
          </a:p>
          <a:p>
            <a:endParaRPr lang="en-US" sz="2400" dirty="0">
              <a:cs typeface="Tajawal ExtraBold" panose="00000800000000000000"/>
            </a:endParaRPr>
          </a:p>
          <a:p>
            <a:r>
              <a:rPr lang="en-US" sz="2400" dirty="0">
                <a:cs typeface="Tajawal ExtraBold" panose="00000800000000000000"/>
              </a:rPr>
              <a:t> A product can be a </a:t>
            </a:r>
            <a:r>
              <a:rPr lang="en-US" sz="2400" dirty="0">
                <a:solidFill>
                  <a:srgbClr val="FF0000"/>
                </a:solidFill>
                <a:cs typeface="Tajawal ExtraBold" panose="00000800000000000000"/>
              </a:rPr>
              <a:t>service</a:t>
            </a:r>
            <a:r>
              <a:rPr lang="en-US" sz="2400" dirty="0">
                <a:cs typeface="Tajawal ExtraBold" panose="00000800000000000000"/>
              </a:rPr>
              <a:t> or an </a:t>
            </a:r>
            <a:r>
              <a:rPr lang="en-US" sz="2400" dirty="0">
                <a:solidFill>
                  <a:srgbClr val="FF0000"/>
                </a:solidFill>
                <a:cs typeface="Tajawal ExtraBold" panose="00000800000000000000"/>
              </a:rPr>
              <a:t>item</a:t>
            </a:r>
            <a:r>
              <a:rPr lang="en-US" sz="2400" dirty="0">
                <a:cs typeface="Tajawal ExtraBold" panose="00000800000000000000"/>
              </a:rPr>
              <a:t>. It can be physical or in virtual or cyber form. </a:t>
            </a:r>
          </a:p>
          <a:p>
            <a:endParaRPr lang="en-US" sz="2400" dirty="0">
              <a:cs typeface="Tajawal ExtraBold" panose="00000800000000000000"/>
            </a:endParaRPr>
          </a:p>
          <a:p>
            <a:r>
              <a:rPr lang="en-US" sz="2400" dirty="0">
                <a:cs typeface="Tajawal ExtraBold" panose="00000800000000000000"/>
              </a:rPr>
              <a:t>Every product is made at a </a:t>
            </a:r>
            <a:r>
              <a:rPr lang="en-US" sz="2400" dirty="0">
                <a:solidFill>
                  <a:srgbClr val="FF0000"/>
                </a:solidFill>
                <a:cs typeface="Tajawal ExtraBold" panose="00000800000000000000"/>
              </a:rPr>
              <a:t>cost,</a:t>
            </a:r>
            <a:r>
              <a:rPr lang="en-US" sz="2400" dirty="0">
                <a:cs typeface="Tajawal ExtraBold" panose="00000800000000000000"/>
              </a:rPr>
              <a:t> and each is sold at a </a:t>
            </a:r>
            <a:r>
              <a:rPr lang="en-US" sz="2400" dirty="0">
                <a:solidFill>
                  <a:srgbClr val="FF0000"/>
                </a:solidFill>
                <a:cs typeface="Tajawal ExtraBold" panose="00000800000000000000"/>
              </a:rPr>
              <a:t>price</a:t>
            </a:r>
            <a:r>
              <a:rPr lang="en-US" sz="2400" dirty="0">
                <a:cs typeface="Tajawal ExtraBold" panose="00000800000000000000"/>
              </a:rPr>
              <a:t>. </a:t>
            </a:r>
          </a:p>
          <a:p>
            <a:endParaRPr lang="en-US" sz="2400" dirty="0">
              <a:cs typeface="Tajawal ExtraBold" panose="00000800000000000000"/>
            </a:endParaRPr>
          </a:p>
          <a:p>
            <a:r>
              <a:rPr lang="en-US" sz="2400" dirty="0">
                <a:cs typeface="Tajawal ExtraBold" panose="00000800000000000000"/>
              </a:rPr>
              <a:t>The price that can be charged depends on the market, the quality, the marketing and the segment that is targeted.</a:t>
            </a:r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476673FE-FA8D-4A22-8C91-AC8C86181194}"/>
              </a:ext>
            </a:extLst>
          </p:cNvPr>
          <p:cNvGraphicFramePr/>
          <p:nvPr/>
        </p:nvGraphicFramePr>
        <p:xfrm>
          <a:off x="2040835" y="5145013"/>
          <a:ext cx="8892207" cy="9138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25" name="Picture 24" descr="A bottle of soda&#10;&#10;Description automatically generated with medium confidence">
            <a:extLst>
              <a:ext uri="{FF2B5EF4-FFF2-40B4-BE49-F238E27FC236}">
                <a16:creationId xmlns:a16="http://schemas.microsoft.com/office/drawing/2014/main" id="{42483AD7-DA55-420D-B3EB-6CF191C8E2E5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575" b="95057" l="10000" r="90000">
                        <a14:foregroundMark x1="58556" y1="47701" x2="32444" y2="53736"/>
                        <a14:foregroundMark x1="32444" y1="53736" x2="57889" y2="51149"/>
                        <a14:foregroundMark x1="57889" y1="51149" x2="40556" y2="50460"/>
                        <a14:foregroundMark x1="40556" y1="50460" x2="53333" y2="47414"/>
                        <a14:foregroundMark x1="53333" y1="47414" x2="53000" y2="45632"/>
                        <a14:foregroundMark x1="70889" y1="42529" x2="29667" y2="44195"/>
                        <a14:foregroundMark x1="29667" y1="44195" x2="34333" y2="53506"/>
                        <a14:foregroundMark x1="34333" y1="53506" x2="56444" y2="54828"/>
                        <a14:foregroundMark x1="56444" y1="54828" x2="71556" y2="47356"/>
                        <a14:foregroundMark x1="71556" y1="47356" x2="66111" y2="40000"/>
                        <a14:foregroundMark x1="66111" y1="40000" x2="66111" y2="40402"/>
                        <a14:foregroundMark x1="27222" y1="41724" x2="21667" y2="48333"/>
                        <a14:foregroundMark x1="21667" y1="48333" x2="22111" y2="56034"/>
                        <a14:foregroundMark x1="22111" y1="56034" x2="58333" y2="55402"/>
                        <a14:foregroundMark x1="58333" y1="55402" x2="77889" y2="51552"/>
                        <a14:foregroundMark x1="77889" y1="51552" x2="72778" y2="44253"/>
                        <a14:foregroundMark x1="72778" y1="44253" x2="55556" y2="40230"/>
                        <a14:foregroundMark x1="55556" y1="40230" x2="24000" y2="43161"/>
                        <a14:foregroundMark x1="24000" y1="43161" x2="22333" y2="44655"/>
                        <a14:foregroundMark x1="57889" y1="747" x2="39667" y2="8448"/>
                        <a14:foregroundMark x1="39667" y1="8448" x2="46000" y2="17356"/>
                        <a14:foregroundMark x1="46000" y1="17356" x2="62667" y2="14770"/>
                        <a14:foregroundMark x1="65073" y1="10142" x2="66222" y2="7931"/>
                        <a14:foregroundMark x1="62667" y1="14770" x2="63680" y2="12822"/>
                        <a14:foregroundMark x1="61891" y1="4004" x2="58111" y2="575"/>
                        <a14:foregroundMark x1="66222" y1="7931" x2="65191" y2="6996"/>
                        <a14:foregroundMark x1="58111" y1="575" x2="58556" y2="1379"/>
                        <a14:foregroundMark x1="60111" y1="5230" x2="40556" y2="10575"/>
                        <a14:foregroundMark x1="40556" y1="10575" x2="42889" y2="18678"/>
                        <a14:foregroundMark x1="42889" y1="18678" x2="57778" y2="14598"/>
                        <a14:foregroundMark x1="57778" y1="14598" x2="60388" y2="6281"/>
                        <a14:foregroundMark x1="60257" y1="5703" x2="58222" y2="5402"/>
                        <a14:foregroundMark x1="58222" y1="8103" x2="44333" y2="12701"/>
                        <a14:foregroundMark x1="44333" y1="12701" x2="58222" y2="18218"/>
                        <a14:foregroundMark x1="58222" y1="18218" x2="58111" y2="7529"/>
                        <a14:foregroundMark x1="58111" y1="7529" x2="56778" y2="8506"/>
                        <a14:foregroundMark x1="46667" y1="89253" x2="20778" y2="95862"/>
                        <a14:foregroundMark x1="20778" y1="95862" x2="39000" y2="98448"/>
                        <a14:foregroundMark x1="39000" y1="98448" x2="74000" y2="95057"/>
                        <a14:foregroundMark x1="74000" y1="95057" x2="70222" y2="87989"/>
                        <a14:foregroundMark x1="70222" y1="87989" x2="46444" y2="86954"/>
                        <a14:foregroundMark x1="46444" y1="86954" x2="40333" y2="88333"/>
                        <a14:foregroundMark x1="29778" y1="48103" x2="26778" y2="56724"/>
                        <a14:foregroundMark x1="26778" y1="56724" x2="34444" y2="46609"/>
                        <a14:foregroundMark x1="34444" y1="46609" x2="30222" y2="45402"/>
                        <a14:foregroundMark x1="69778" y1="41379" x2="56667" y2="48448"/>
                        <a14:foregroundMark x1="56667" y1="48448" x2="73111" y2="45460"/>
                        <a14:foregroundMark x1="73111" y1="45460" x2="68667" y2="40172"/>
                        <a14:backgroundMark x1="62000" y1="5000" x2="63778" y2="12816"/>
                        <a14:backgroundMark x1="63778" y1="12816" x2="63889" y2="3391"/>
                        <a14:backgroundMark x1="63889" y1="3391" x2="63111" y2="8103"/>
                        <a14:backgroundMark x1="39556" y1="9253" x2="38444" y2="8678"/>
                        <a14:backgroundMark x1="62333" y1="13333" x2="62000" y2="144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028" y="418558"/>
            <a:ext cx="886027" cy="1712986"/>
          </a:xfrm>
          <a:prstGeom prst="rect">
            <a:avLst/>
          </a:prstGeom>
        </p:spPr>
      </p:pic>
      <p:pic>
        <p:nvPicPr>
          <p:cNvPr id="29" name="Picture 28" descr="Diagram&#10;&#10;Description automatically generated">
            <a:extLst>
              <a:ext uri="{FF2B5EF4-FFF2-40B4-BE49-F238E27FC236}">
                <a16:creationId xmlns:a16="http://schemas.microsoft.com/office/drawing/2014/main" id="{935DE8A2-B4B7-46B9-9526-C3F44A46859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836" y="3011886"/>
            <a:ext cx="2188687" cy="1252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1999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86549" y="543490"/>
            <a:ext cx="352532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Characters of Product 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7488FB1-14A7-48F1-AA97-775CC6F1F37E}"/>
              </a:ext>
            </a:extLst>
          </p:cNvPr>
          <p:cNvSpPr txBox="1"/>
          <p:nvPr/>
        </p:nvSpPr>
        <p:spPr>
          <a:xfrm>
            <a:off x="9532836" y="1608324"/>
            <a:ext cx="17844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 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E98A52F-040A-4334-97A9-87CA329FC659}"/>
              </a:ext>
            </a:extLst>
          </p:cNvPr>
          <p:cNvSpPr txBox="1"/>
          <p:nvPr/>
        </p:nvSpPr>
        <p:spPr>
          <a:xfrm>
            <a:off x="1166191" y="1633475"/>
            <a:ext cx="9001539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cs typeface="Tajawal ExtraBold" panose="00000800000000000000"/>
              </a:rPr>
              <a:t>1- </a:t>
            </a:r>
            <a:r>
              <a:rPr lang="en-US" sz="2400" dirty="0">
                <a:solidFill>
                  <a:srgbClr val="0A1F61"/>
                </a:solidFill>
                <a:cs typeface="Tajawal ExtraBold" panose="00000800000000000000"/>
              </a:rPr>
              <a:t>Relevant</a:t>
            </a:r>
            <a:r>
              <a:rPr lang="en-US" sz="2400" dirty="0">
                <a:cs typeface="Tajawal ExtraBold" panose="00000800000000000000"/>
              </a:rPr>
              <a:t>: the users must have an immediate use for it. </a:t>
            </a:r>
          </a:p>
          <a:p>
            <a:endParaRPr lang="en-US" sz="2400" dirty="0">
              <a:cs typeface="Tajawal ExtraBold" panose="00000800000000000000"/>
            </a:endParaRPr>
          </a:p>
          <a:p>
            <a:r>
              <a:rPr lang="en-US" sz="2400" dirty="0">
                <a:cs typeface="Tajawal ExtraBold" panose="00000800000000000000"/>
              </a:rPr>
              <a:t>2- </a:t>
            </a:r>
            <a:r>
              <a:rPr lang="en-US" sz="2400" dirty="0">
                <a:solidFill>
                  <a:srgbClr val="0A1F61"/>
                </a:solidFill>
                <a:cs typeface="Tajawal ExtraBold" panose="00000800000000000000"/>
              </a:rPr>
              <a:t>Function ability </a:t>
            </a:r>
            <a:r>
              <a:rPr lang="en-US" sz="2400" dirty="0">
                <a:cs typeface="Tajawal ExtraBold" panose="00000800000000000000"/>
              </a:rPr>
              <a:t>: functionally able to do what it is supposed to and do it with a good quality.</a:t>
            </a:r>
          </a:p>
          <a:p>
            <a:endParaRPr lang="en-US" sz="2400" dirty="0">
              <a:cs typeface="Tajawal ExtraBold" panose="00000800000000000000"/>
            </a:endParaRPr>
          </a:p>
        </p:txBody>
      </p:sp>
      <p:pic>
        <p:nvPicPr>
          <p:cNvPr id="10" name="Picture 9" descr="A red and yellow sign&#10;&#10;Description automatically generated with low confidence">
            <a:extLst>
              <a:ext uri="{FF2B5EF4-FFF2-40B4-BE49-F238E27FC236}">
                <a16:creationId xmlns:a16="http://schemas.microsoft.com/office/drawing/2014/main" id="{845A13E1-5600-43C2-8432-7C5B2E37BDF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9706" y="3812017"/>
            <a:ext cx="2095500" cy="1590675"/>
          </a:xfrm>
          <a:prstGeom prst="rect">
            <a:avLst/>
          </a:prstGeom>
        </p:spPr>
      </p:pic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0C8BCE24-B3A7-4E21-A28E-02C205ECFAB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4998" y="3412710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8438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86549" y="543490"/>
            <a:ext cx="352532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Characters of Product 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7488FB1-14A7-48F1-AA97-775CC6F1F37E}"/>
              </a:ext>
            </a:extLst>
          </p:cNvPr>
          <p:cNvSpPr txBox="1"/>
          <p:nvPr/>
        </p:nvSpPr>
        <p:spPr>
          <a:xfrm>
            <a:off x="9532836" y="1608324"/>
            <a:ext cx="17844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 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E98A52F-040A-4334-97A9-87CA329FC659}"/>
              </a:ext>
            </a:extLst>
          </p:cNvPr>
          <p:cNvSpPr txBox="1"/>
          <p:nvPr/>
        </p:nvSpPr>
        <p:spPr>
          <a:xfrm>
            <a:off x="1166191" y="1633475"/>
            <a:ext cx="9001539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cs typeface="Tajawal ExtraBold" panose="00000800000000000000"/>
              </a:rPr>
              <a:t>1- </a:t>
            </a:r>
            <a:r>
              <a:rPr lang="en-US" sz="2400" dirty="0">
                <a:solidFill>
                  <a:srgbClr val="0A1F61"/>
                </a:solidFill>
                <a:cs typeface="Tajawal ExtraBold" panose="00000800000000000000"/>
              </a:rPr>
              <a:t>Relevant</a:t>
            </a:r>
            <a:r>
              <a:rPr lang="en-US" sz="2400" dirty="0">
                <a:cs typeface="Tajawal ExtraBold" panose="00000800000000000000"/>
              </a:rPr>
              <a:t>: the users must have an immediate use for it. </a:t>
            </a:r>
          </a:p>
          <a:p>
            <a:endParaRPr lang="en-US" sz="2400" dirty="0">
              <a:cs typeface="Tajawal ExtraBold" panose="00000800000000000000"/>
            </a:endParaRPr>
          </a:p>
          <a:p>
            <a:r>
              <a:rPr lang="en-US" sz="2400" dirty="0">
                <a:cs typeface="Tajawal ExtraBold" panose="00000800000000000000"/>
              </a:rPr>
              <a:t>2- </a:t>
            </a:r>
            <a:r>
              <a:rPr lang="en-US" sz="2400" dirty="0">
                <a:solidFill>
                  <a:srgbClr val="0A1F61"/>
                </a:solidFill>
                <a:cs typeface="Tajawal ExtraBold" panose="00000800000000000000"/>
              </a:rPr>
              <a:t>Function ability </a:t>
            </a:r>
            <a:r>
              <a:rPr lang="en-US" sz="2400" dirty="0">
                <a:cs typeface="Tajawal ExtraBold" panose="00000800000000000000"/>
              </a:rPr>
              <a:t>: functionally able to do what it is supposed to and do it with a good quality.</a:t>
            </a:r>
          </a:p>
          <a:p>
            <a:r>
              <a:rPr lang="en-US" sz="2400" dirty="0">
                <a:cs typeface="Tajawal ExtraBold" panose="00000800000000000000"/>
              </a:rPr>
              <a:t>3- </a:t>
            </a:r>
            <a:r>
              <a:rPr lang="en-US" sz="2400" dirty="0">
                <a:solidFill>
                  <a:srgbClr val="0A1F61"/>
                </a:solidFill>
                <a:cs typeface="Tajawal ExtraBold" panose="00000800000000000000"/>
              </a:rPr>
              <a:t>Easily communicated</a:t>
            </a:r>
            <a:r>
              <a:rPr lang="en-US" sz="2400" dirty="0">
                <a:cs typeface="Tajawal ExtraBold" panose="00000800000000000000"/>
              </a:rPr>
              <a:t>: Users and potential users must know why they need to use it, what benefits they can derive from it, and what it does difference it does to their lives. </a:t>
            </a:r>
          </a:p>
          <a:p>
            <a:endParaRPr lang="en-US" sz="2400" dirty="0">
              <a:cs typeface="Tajawal ExtraBold" panose="00000800000000000000"/>
            </a:endParaRPr>
          </a:p>
          <a:p>
            <a:r>
              <a:rPr lang="en-US" sz="2400" dirty="0">
                <a:solidFill>
                  <a:srgbClr val="C00000"/>
                </a:solidFill>
                <a:cs typeface="Tajawal ExtraBold" panose="00000800000000000000"/>
              </a:rPr>
              <a:t>Advertising and 'brand building' best do this.</a:t>
            </a:r>
          </a:p>
          <a:p>
            <a:endParaRPr lang="en-US" sz="2400" dirty="0">
              <a:cs typeface="Tajawal ExtraBold" panose="00000800000000000000"/>
            </a:endParaRPr>
          </a:p>
        </p:txBody>
      </p:sp>
      <p:pic>
        <p:nvPicPr>
          <p:cNvPr id="10" name="Picture 9" descr="A red and yellow sign&#10;&#10;Description automatically generated with low confidence">
            <a:extLst>
              <a:ext uri="{FF2B5EF4-FFF2-40B4-BE49-F238E27FC236}">
                <a16:creationId xmlns:a16="http://schemas.microsoft.com/office/drawing/2014/main" id="{845A13E1-5600-43C2-8432-7C5B2E37BDF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6332" y="4358569"/>
            <a:ext cx="2095500" cy="1590675"/>
          </a:xfrm>
          <a:prstGeom prst="rect">
            <a:avLst/>
          </a:prstGeom>
        </p:spPr>
      </p:pic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0C8BCE24-B3A7-4E21-A28E-02C205ECFAB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3219" y="550275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1663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86549" y="543490"/>
            <a:ext cx="352532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Characters of Product 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7488FB1-14A7-48F1-AA97-775CC6F1F37E}"/>
              </a:ext>
            </a:extLst>
          </p:cNvPr>
          <p:cNvSpPr txBox="1"/>
          <p:nvPr/>
        </p:nvSpPr>
        <p:spPr>
          <a:xfrm>
            <a:off x="9532836" y="1608324"/>
            <a:ext cx="17844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 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E98A52F-040A-4334-97A9-87CA329FC659}"/>
              </a:ext>
            </a:extLst>
          </p:cNvPr>
          <p:cNvSpPr txBox="1"/>
          <p:nvPr/>
        </p:nvSpPr>
        <p:spPr>
          <a:xfrm>
            <a:off x="1166191" y="1633475"/>
            <a:ext cx="9001539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cs typeface="Tajawal ExtraBold" panose="00000800000000000000"/>
              </a:rPr>
              <a:t>4- </a:t>
            </a:r>
            <a:r>
              <a:rPr lang="en-US" sz="2400" dirty="0">
                <a:solidFill>
                  <a:srgbClr val="0A1F61"/>
                </a:solidFill>
                <a:cs typeface="Tajawal ExtraBold" panose="00000800000000000000"/>
              </a:rPr>
              <a:t>Name</a:t>
            </a:r>
            <a:r>
              <a:rPr lang="en-US" sz="2400" dirty="0">
                <a:cs typeface="Tajawal ExtraBold" panose="00000800000000000000"/>
              </a:rPr>
              <a:t>: a name that people remember and relate to. A product with a name becomes a brand. It helps it stand out from the clutter of products and names.</a:t>
            </a:r>
          </a:p>
          <a:p>
            <a:endParaRPr lang="en-US" sz="2400" dirty="0">
              <a:cs typeface="Tajawal ExtraBold" panose="00000800000000000000"/>
            </a:endParaRPr>
          </a:p>
          <a:p>
            <a:r>
              <a:rPr lang="en-US" sz="2400" dirty="0">
                <a:cs typeface="Tajawal ExtraBold" panose="00000800000000000000"/>
              </a:rPr>
              <a:t>5-</a:t>
            </a:r>
            <a:r>
              <a:rPr lang="en-US" sz="2400" dirty="0">
                <a:solidFill>
                  <a:srgbClr val="0A1F61"/>
                </a:solidFill>
                <a:cs typeface="Tajawal ExtraBold" panose="00000800000000000000"/>
              </a:rPr>
              <a:t>Adaptable</a:t>
            </a:r>
            <a:r>
              <a:rPr lang="en-US" sz="2400" dirty="0">
                <a:cs typeface="Tajawal ExtraBold" panose="00000800000000000000"/>
              </a:rPr>
              <a:t>: with trends, time and change in segments, the product should lend itself to adaptation to make it more relevant and maintain its revenue stream.</a:t>
            </a:r>
          </a:p>
          <a:p>
            <a:endParaRPr lang="en-US" sz="2400" dirty="0">
              <a:cs typeface="Tajawal ExtraBold" panose="00000800000000000000"/>
            </a:endParaRPr>
          </a:p>
        </p:txBody>
      </p:sp>
    </p:spTree>
    <p:extLst>
      <p:ext uri="{BB962C8B-B14F-4D97-AF65-F5344CB8AC3E}">
        <p14:creationId xmlns:p14="http://schemas.microsoft.com/office/powerpoint/2010/main" val="42750074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86549" y="543490"/>
            <a:ext cx="352532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Characters of Product 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7488FB1-14A7-48F1-AA97-775CC6F1F37E}"/>
              </a:ext>
            </a:extLst>
          </p:cNvPr>
          <p:cNvSpPr txBox="1"/>
          <p:nvPr/>
        </p:nvSpPr>
        <p:spPr>
          <a:xfrm>
            <a:off x="9532836" y="1608324"/>
            <a:ext cx="17844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 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E98A52F-040A-4334-97A9-87CA329FC659}"/>
              </a:ext>
            </a:extLst>
          </p:cNvPr>
          <p:cNvSpPr txBox="1"/>
          <p:nvPr/>
        </p:nvSpPr>
        <p:spPr>
          <a:xfrm>
            <a:off x="1166191" y="1633475"/>
            <a:ext cx="9001539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cs typeface="Tajawal ExtraBold" panose="00000800000000000000"/>
              </a:rPr>
              <a:t>4- </a:t>
            </a:r>
            <a:r>
              <a:rPr lang="en-US" sz="2400" dirty="0">
                <a:solidFill>
                  <a:srgbClr val="0A1F61"/>
                </a:solidFill>
                <a:cs typeface="Tajawal ExtraBold" panose="00000800000000000000"/>
              </a:rPr>
              <a:t>Name</a:t>
            </a:r>
            <a:r>
              <a:rPr lang="en-US" sz="2400" dirty="0">
                <a:cs typeface="Tajawal ExtraBold" panose="00000800000000000000"/>
              </a:rPr>
              <a:t>: a name that people remember and relate to. A product with a name becomes a brand. It helps it stand out from the clutter of products and names.</a:t>
            </a:r>
          </a:p>
          <a:p>
            <a:endParaRPr lang="en-US" sz="2400" dirty="0">
              <a:cs typeface="Tajawal ExtraBold" panose="00000800000000000000"/>
            </a:endParaRPr>
          </a:p>
          <a:p>
            <a:r>
              <a:rPr lang="en-US" sz="2400" dirty="0">
                <a:cs typeface="Tajawal ExtraBold" panose="00000800000000000000"/>
              </a:rPr>
              <a:t>5-</a:t>
            </a:r>
            <a:r>
              <a:rPr lang="en-US" sz="2400" dirty="0">
                <a:solidFill>
                  <a:srgbClr val="0A1F61"/>
                </a:solidFill>
                <a:cs typeface="Tajawal ExtraBold" panose="00000800000000000000"/>
              </a:rPr>
              <a:t>Adaptable</a:t>
            </a:r>
            <a:r>
              <a:rPr lang="en-US" sz="2400" dirty="0">
                <a:cs typeface="Tajawal ExtraBold" panose="00000800000000000000"/>
              </a:rPr>
              <a:t>: with trends, time and change in segments, the product should lend itself to adaptation to make it more relevant and maintain its revenue stream.</a:t>
            </a:r>
          </a:p>
          <a:p>
            <a:endParaRPr lang="en-US" sz="2400" dirty="0">
              <a:cs typeface="Tajawal ExtraBold" panose="00000800000000000000"/>
            </a:endParaRPr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476673FE-FA8D-4A22-8C91-AC8C8618119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07785735"/>
              </p:ext>
            </p:extLst>
          </p:nvPr>
        </p:nvGraphicFramePr>
        <p:xfrm>
          <a:off x="1166191" y="4726457"/>
          <a:ext cx="9766851" cy="13323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10" name="Picture 9" descr="A picture containing text, cat, indoor, bottle&#10;&#10;Description automatically generated">
            <a:extLst>
              <a:ext uri="{FF2B5EF4-FFF2-40B4-BE49-F238E27FC236}">
                <a16:creationId xmlns:a16="http://schemas.microsoft.com/office/drawing/2014/main" id="{35615800-D044-48E5-B813-AB46F9871B14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744" y="1448906"/>
            <a:ext cx="1856596" cy="2471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8064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86549" y="543490"/>
            <a:ext cx="29748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Types of Product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6C283B3-E4BC-4FD7-934E-FCC2DC6299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949181" y="793839"/>
            <a:ext cx="880960" cy="278598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94D9C14-6847-408E-8D23-8979F6D1C9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7833160" y="793839"/>
            <a:ext cx="880960" cy="278598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A3A27E6-90AA-478F-AF37-70FF77F1C4F2}"/>
              </a:ext>
            </a:extLst>
          </p:cNvPr>
          <p:cNvSpPr txBox="1"/>
          <p:nvPr/>
        </p:nvSpPr>
        <p:spPr>
          <a:xfrm>
            <a:off x="1139684" y="1974574"/>
            <a:ext cx="25179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Existing Product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1AC711E-E541-4CC7-890B-C813D1052990}"/>
              </a:ext>
            </a:extLst>
          </p:cNvPr>
          <p:cNvSpPr txBox="1"/>
          <p:nvPr/>
        </p:nvSpPr>
        <p:spPr>
          <a:xfrm>
            <a:off x="7109795" y="1967950"/>
            <a:ext cx="25179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New Product </a:t>
            </a:r>
          </a:p>
        </p:txBody>
      </p:sp>
      <p:pic>
        <p:nvPicPr>
          <p:cNvPr id="17" name="Picture 16" descr="Icon&#10;&#10;Description automatically generated with low confidence">
            <a:extLst>
              <a:ext uri="{FF2B5EF4-FFF2-40B4-BE49-F238E27FC236}">
                <a16:creationId xmlns:a16="http://schemas.microsoft.com/office/drawing/2014/main" id="{2B277440-05AB-4127-A2A5-BDA2D35970B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9275" y="2698673"/>
            <a:ext cx="1840904" cy="2278346"/>
          </a:xfrm>
          <a:prstGeom prst="rect">
            <a:avLst/>
          </a:prstGeom>
        </p:spPr>
      </p:pic>
      <p:pic>
        <p:nvPicPr>
          <p:cNvPr id="19" name="Picture 18" descr="A close-up of a stethoscope on a table&#10;&#10;Description automatically generated with medium confidence">
            <a:extLst>
              <a:ext uri="{FF2B5EF4-FFF2-40B4-BE49-F238E27FC236}">
                <a16:creationId xmlns:a16="http://schemas.microsoft.com/office/drawing/2014/main" id="{2B1BB1A8-D049-4ABD-9B7C-D5A6BD47ACD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0648" y="2848910"/>
            <a:ext cx="2762250" cy="165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07276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86549" y="543490"/>
            <a:ext cx="29748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Types of Product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13184" y="3814177"/>
            <a:ext cx="9709424" cy="16684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Defining Newness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New-to-the-Company like Mac coffee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New-to-the-Market Place like uber introduce into new market </a:t>
            </a:r>
            <a:endParaRPr lang="ar-EG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6C283B3-E4BC-4FD7-934E-FCC2DC6299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949181" y="793839"/>
            <a:ext cx="880960" cy="278598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94D9C14-6847-408E-8D23-8979F6D1C9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7833160" y="793839"/>
            <a:ext cx="880960" cy="278598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A3A27E6-90AA-478F-AF37-70FF77F1C4F2}"/>
              </a:ext>
            </a:extLst>
          </p:cNvPr>
          <p:cNvSpPr txBox="1"/>
          <p:nvPr/>
        </p:nvSpPr>
        <p:spPr>
          <a:xfrm>
            <a:off x="1139684" y="1974574"/>
            <a:ext cx="25179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Existing Product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1AC711E-E541-4CC7-890B-C813D1052990}"/>
              </a:ext>
            </a:extLst>
          </p:cNvPr>
          <p:cNvSpPr txBox="1"/>
          <p:nvPr/>
        </p:nvSpPr>
        <p:spPr>
          <a:xfrm>
            <a:off x="7109795" y="1967950"/>
            <a:ext cx="25179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New Product </a:t>
            </a:r>
          </a:p>
        </p:txBody>
      </p:sp>
      <p:pic>
        <p:nvPicPr>
          <p:cNvPr id="17" name="Picture 16" descr="Icon&#10;&#10;Description automatically generated with low confidence">
            <a:extLst>
              <a:ext uri="{FF2B5EF4-FFF2-40B4-BE49-F238E27FC236}">
                <a16:creationId xmlns:a16="http://schemas.microsoft.com/office/drawing/2014/main" id="{2B277440-05AB-4127-A2A5-BDA2D35970B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9275" y="2698673"/>
            <a:ext cx="1094547" cy="1354637"/>
          </a:xfrm>
          <a:prstGeom prst="rect">
            <a:avLst/>
          </a:prstGeom>
        </p:spPr>
      </p:pic>
      <p:pic>
        <p:nvPicPr>
          <p:cNvPr id="19" name="Picture 18" descr="A close-up of a stethoscope on a table&#10;&#10;Description automatically generated with medium confidence">
            <a:extLst>
              <a:ext uri="{FF2B5EF4-FFF2-40B4-BE49-F238E27FC236}">
                <a16:creationId xmlns:a16="http://schemas.microsoft.com/office/drawing/2014/main" id="{2B1BB1A8-D049-4ABD-9B7C-D5A6BD47ACD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0648" y="2848910"/>
            <a:ext cx="2762250" cy="165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511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563" y="108947"/>
            <a:ext cx="7937603" cy="127113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70401" y="498334"/>
            <a:ext cx="50780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Are All Products Successful ??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6241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Question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5"/>
            <a:ext cx="3179850" cy="605061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2E5D2E3-211D-44CB-83CB-17B1598AD224}"/>
              </a:ext>
            </a:extLst>
          </p:cNvPr>
          <p:cNvSpPr txBox="1"/>
          <p:nvPr/>
        </p:nvSpPr>
        <p:spPr>
          <a:xfrm>
            <a:off x="523664" y="1817717"/>
            <a:ext cx="773642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When it comes to making products, there’s no room for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  <a:t>guesswork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.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</a:endParaRP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The market is filled with products that somehow surprisingly fit the exact need of the user. 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400" kern="0" dirty="0">
              <a:solidFill>
                <a:srgbClr val="002060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98CAD70-CB56-47BC-B279-CBE6A207695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7682" y="2047295"/>
            <a:ext cx="2750654" cy="1827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4480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563" y="108947"/>
            <a:ext cx="7937603" cy="127113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70401" y="498334"/>
            <a:ext cx="50780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Are All Products Successful ??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6241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Question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5"/>
            <a:ext cx="3179850" cy="605061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2E5D2E3-211D-44CB-83CB-17B1598AD224}"/>
              </a:ext>
            </a:extLst>
          </p:cNvPr>
          <p:cNvSpPr txBox="1"/>
          <p:nvPr/>
        </p:nvSpPr>
        <p:spPr>
          <a:xfrm>
            <a:off x="523664" y="1817717"/>
            <a:ext cx="7736427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When it comes to making products, there’s no room for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  <a:t>guesswork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.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</a:endParaRP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The market is filled with products that somehow surprisingly fit the exact need of the user. 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400" kern="0" dirty="0">
              <a:solidFill>
                <a:srgbClr val="002060"/>
              </a:solidFill>
            </a:endParaRP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Moreover, most of these do what the company claims, and some thoroughly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fail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their product delivery.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</a:endParaRP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All of this is the result of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  <a:t>Product Analysis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98CAD70-CB56-47BC-B279-CBE6A207695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6216" y="719928"/>
            <a:ext cx="2750654" cy="182722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2DFC9BC-F75B-42CF-AB1C-AEE85517D27F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29329" r="29954"/>
          <a:stretch/>
        </p:blipFill>
        <p:spPr>
          <a:xfrm>
            <a:off x="8785681" y="2605301"/>
            <a:ext cx="1222425" cy="3848507"/>
          </a:xfrm>
          <a:prstGeom prst="rect">
            <a:avLst/>
          </a:prstGeom>
        </p:spPr>
      </p:pic>
      <p:pic>
        <p:nvPicPr>
          <p:cNvPr id="19" name="Picture 18" descr="Icon&#10;&#10;Description automatically generated">
            <a:extLst>
              <a:ext uri="{FF2B5EF4-FFF2-40B4-BE49-F238E27FC236}">
                <a16:creationId xmlns:a16="http://schemas.microsoft.com/office/drawing/2014/main" id="{768180DA-A777-4E9D-89E6-BFD1E3B4347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3669" y="2712510"/>
            <a:ext cx="1494667" cy="1494667"/>
          </a:xfrm>
          <a:prstGeom prst="rect">
            <a:avLst/>
          </a:prstGeom>
        </p:spPr>
      </p:pic>
      <p:pic>
        <p:nvPicPr>
          <p:cNvPr id="21" name="Picture 20" descr="A picture containing text&#10;&#10;Description automatically generated">
            <a:extLst>
              <a:ext uri="{FF2B5EF4-FFF2-40B4-BE49-F238E27FC236}">
                <a16:creationId xmlns:a16="http://schemas.microsoft.com/office/drawing/2014/main" id="{A77C7F92-976D-4243-A426-47D24BDA49D9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77" r="37857"/>
          <a:stretch/>
        </p:blipFill>
        <p:spPr>
          <a:xfrm>
            <a:off x="10173669" y="4299441"/>
            <a:ext cx="1494667" cy="2294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4506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DA88563-4815-497C-A9BE-6C543568AC30}"/>
              </a:ext>
            </a:extLst>
          </p:cNvPr>
          <p:cNvSpPr txBox="1"/>
          <p:nvPr/>
        </p:nvSpPr>
        <p:spPr>
          <a:xfrm>
            <a:off x="967409" y="1139687"/>
            <a:ext cx="980660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</a:rPr>
              <a:t>Product analysis </a:t>
            </a:r>
            <a:r>
              <a:rPr lang="en-US" sz="2400" dirty="0"/>
              <a:t>helps us understand the product down to the End Product.</a:t>
            </a:r>
          </a:p>
          <a:p>
            <a:endParaRPr lang="en-US" sz="2400" dirty="0"/>
          </a:p>
          <a:p>
            <a:r>
              <a:rPr lang="en-US" sz="2400" dirty="0"/>
              <a:t> From manufacturing units to economic costs, utility, services, design, and technology up to its Unique Selling Proposition (USP).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7D69C53-EF44-4C29-B5C7-5BB15FD3C5F6}"/>
              </a:ext>
            </a:extLst>
          </p:cNvPr>
          <p:cNvSpPr txBox="1"/>
          <p:nvPr/>
        </p:nvSpPr>
        <p:spPr>
          <a:xfrm>
            <a:off x="344039" y="3347554"/>
            <a:ext cx="74317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is the Unique Selling Proposition USP ?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5CA49B9-2197-490C-82C1-4157127DAA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94" y="621864"/>
            <a:ext cx="9902229" cy="204838"/>
          </a:xfrm>
          <a:prstGeom prst="rect">
            <a:avLst/>
          </a:prstGeom>
        </p:spPr>
      </p:pic>
      <p:pic>
        <p:nvPicPr>
          <p:cNvPr id="17" name="Picture 16" descr="A red and yellow sign&#10;&#10;Description automatically generated with low confidence">
            <a:extLst>
              <a:ext uri="{FF2B5EF4-FFF2-40B4-BE49-F238E27FC236}">
                <a16:creationId xmlns:a16="http://schemas.microsoft.com/office/drawing/2014/main" id="{A381647B-4CFD-D9B0-AC13-1A85C5005F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9706" y="3812017"/>
            <a:ext cx="2095500" cy="1590675"/>
          </a:xfrm>
          <a:prstGeom prst="rect">
            <a:avLst/>
          </a:prstGeom>
        </p:spPr>
      </p:pic>
      <p:pic>
        <p:nvPicPr>
          <p:cNvPr id="18" name="Picture 17" descr="A bottle of soda&#10;&#10;Description automatically generated with medium confidence">
            <a:extLst>
              <a:ext uri="{FF2B5EF4-FFF2-40B4-BE49-F238E27FC236}">
                <a16:creationId xmlns:a16="http://schemas.microsoft.com/office/drawing/2014/main" id="{A0444EBA-F66C-5E7C-CA1A-251E3E7DB55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75" b="95057" l="10000" r="90000">
                        <a14:foregroundMark x1="58556" y1="47701" x2="32444" y2="53736"/>
                        <a14:foregroundMark x1="32444" y1="53736" x2="57889" y2="51149"/>
                        <a14:foregroundMark x1="57889" y1="51149" x2="40556" y2="50460"/>
                        <a14:foregroundMark x1="40556" y1="50460" x2="53333" y2="47414"/>
                        <a14:foregroundMark x1="53333" y1="47414" x2="53000" y2="45632"/>
                        <a14:foregroundMark x1="70889" y1="42529" x2="29667" y2="44195"/>
                        <a14:foregroundMark x1="29667" y1="44195" x2="34333" y2="53506"/>
                        <a14:foregroundMark x1="34333" y1="53506" x2="56444" y2="54828"/>
                        <a14:foregroundMark x1="56444" y1="54828" x2="71556" y2="47356"/>
                        <a14:foregroundMark x1="71556" y1="47356" x2="66111" y2="40000"/>
                        <a14:foregroundMark x1="66111" y1="40000" x2="66111" y2="40402"/>
                        <a14:foregroundMark x1="27222" y1="41724" x2="21667" y2="48333"/>
                        <a14:foregroundMark x1="21667" y1="48333" x2="22111" y2="56034"/>
                        <a14:foregroundMark x1="22111" y1="56034" x2="58333" y2="55402"/>
                        <a14:foregroundMark x1="58333" y1="55402" x2="77889" y2="51552"/>
                        <a14:foregroundMark x1="77889" y1="51552" x2="72778" y2="44253"/>
                        <a14:foregroundMark x1="72778" y1="44253" x2="55556" y2="40230"/>
                        <a14:foregroundMark x1="55556" y1="40230" x2="24000" y2="43161"/>
                        <a14:foregroundMark x1="24000" y1="43161" x2="22333" y2="44655"/>
                        <a14:foregroundMark x1="57889" y1="747" x2="39667" y2="8448"/>
                        <a14:foregroundMark x1="39667" y1="8448" x2="46000" y2="17356"/>
                        <a14:foregroundMark x1="46000" y1="17356" x2="62667" y2="14770"/>
                        <a14:foregroundMark x1="65073" y1="10142" x2="66222" y2="7931"/>
                        <a14:foregroundMark x1="62667" y1="14770" x2="63680" y2="12822"/>
                        <a14:foregroundMark x1="61891" y1="4004" x2="58111" y2="575"/>
                        <a14:foregroundMark x1="66222" y1="7931" x2="65191" y2="6996"/>
                        <a14:foregroundMark x1="58111" y1="575" x2="58556" y2="1379"/>
                        <a14:foregroundMark x1="60111" y1="5230" x2="40556" y2="10575"/>
                        <a14:foregroundMark x1="40556" y1="10575" x2="42889" y2="18678"/>
                        <a14:foregroundMark x1="42889" y1="18678" x2="57778" y2="14598"/>
                        <a14:foregroundMark x1="57778" y1="14598" x2="60388" y2="6281"/>
                        <a14:foregroundMark x1="60257" y1="5703" x2="58222" y2="5402"/>
                        <a14:foregroundMark x1="58222" y1="8103" x2="44333" y2="12701"/>
                        <a14:foregroundMark x1="44333" y1="12701" x2="58222" y2="18218"/>
                        <a14:foregroundMark x1="58222" y1="18218" x2="58111" y2="7529"/>
                        <a14:foregroundMark x1="58111" y1="7529" x2="56778" y2="8506"/>
                        <a14:foregroundMark x1="46667" y1="89253" x2="20778" y2="95862"/>
                        <a14:foregroundMark x1="20778" y1="95862" x2="39000" y2="98448"/>
                        <a14:foregroundMark x1="39000" y1="98448" x2="74000" y2="95057"/>
                        <a14:foregroundMark x1="74000" y1="95057" x2="70222" y2="87989"/>
                        <a14:foregroundMark x1="70222" y1="87989" x2="46444" y2="86954"/>
                        <a14:foregroundMark x1="46444" y1="86954" x2="40333" y2="88333"/>
                        <a14:foregroundMark x1="29778" y1="48103" x2="26778" y2="56724"/>
                        <a14:foregroundMark x1="26778" y1="56724" x2="34444" y2="46609"/>
                        <a14:foregroundMark x1="34444" y1="46609" x2="30222" y2="45402"/>
                        <a14:foregroundMark x1="69778" y1="41379" x2="56667" y2="48448"/>
                        <a14:foregroundMark x1="56667" y1="48448" x2="73111" y2="45460"/>
                        <a14:foregroundMark x1="73111" y1="45460" x2="68667" y2="40172"/>
                        <a14:backgroundMark x1="62000" y1="5000" x2="63778" y2="12816"/>
                        <a14:backgroundMark x1="63778" y1="12816" x2="63889" y2="3391"/>
                        <a14:backgroundMark x1="63889" y1="3391" x2="63111" y2="8103"/>
                        <a14:backgroundMark x1="39556" y1="9253" x2="38444" y2="8678"/>
                        <a14:backgroundMark x1="62333" y1="13333" x2="62000" y2="144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4135" y="3630527"/>
            <a:ext cx="886027" cy="1712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03547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DA88563-4815-497C-A9BE-6C543568AC30}"/>
              </a:ext>
            </a:extLst>
          </p:cNvPr>
          <p:cNvSpPr txBox="1"/>
          <p:nvPr/>
        </p:nvSpPr>
        <p:spPr>
          <a:xfrm>
            <a:off x="967409" y="1139687"/>
            <a:ext cx="980660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</a:rPr>
              <a:t>Product analysis </a:t>
            </a:r>
            <a:r>
              <a:rPr lang="en-US" sz="2400" dirty="0"/>
              <a:t>helps us understand the product down to the End Product.</a:t>
            </a:r>
          </a:p>
          <a:p>
            <a:endParaRPr lang="en-US" sz="2400" dirty="0"/>
          </a:p>
          <a:p>
            <a:r>
              <a:rPr lang="en-US" sz="2400" dirty="0"/>
              <a:t> From manufacturing units to economic costs, utility, services, design, and technology up to its Unique Selling Proposition (USP).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AC0F213-63D5-4BEA-9835-08C5B3D5DFFE}"/>
              </a:ext>
            </a:extLst>
          </p:cNvPr>
          <p:cNvSpPr txBox="1"/>
          <p:nvPr/>
        </p:nvSpPr>
        <p:spPr>
          <a:xfrm>
            <a:off x="530085" y="4344194"/>
            <a:ext cx="1053548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defRPr sz="2400">
                <a:solidFill>
                  <a:srgbClr val="C00000"/>
                </a:solidFill>
              </a:defRPr>
            </a:lvl1pPr>
          </a:lstStyle>
          <a:p>
            <a:r>
              <a:rPr lang="en-US" dirty="0"/>
              <a:t>The distinguishing factor that attracts the customers and makes the product or service stand out from the competitors.</a:t>
            </a:r>
          </a:p>
          <a:p>
            <a:endParaRPr lang="en-US" dirty="0"/>
          </a:p>
          <a:p>
            <a:r>
              <a:rPr lang="en-US" dirty="0"/>
              <a:t> </a:t>
            </a:r>
            <a:r>
              <a:rPr lang="en-US" dirty="0">
                <a:solidFill>
                  <a:srgbClr val="0A1F61"/>
                </a:solidFill>
              </a:rPr>
              <a:t>It is a unique point associated with the product like a differentiating feature, capability, cost, or some other customer-centric aspect that accounts for its selling potential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04B970A-EE98-4E39-82B9-1C5C9C2B87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41" y="2971419"/>
            <a:ext cx="7937603" cy="127113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7D69C53-EF44-4C29-B5C7-5BB15FD3C5F6}"/>
              </a:ext>
            </a:extLst>
          </p:cNvPr>
          <p:cNvSpPr txBox="1"/>
          <p:nvPr/>
        </p:nvSpPr>
        <p:spPr>
          <a:xfrm>
            <a:off x="344039" y="3347554"/>
            <a:ext cx="74317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is the Unique Selling Proposition USP ?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5CA49B9-2197-490C-82C1-4157127DAA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94" y="621864"/>
            <a:ext cx="9902229" cy="20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15843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44359" y="596498"/>
            <a:ext cx="43390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is Product Analysis?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20378" y="1523354"/>
            <a:ext cx="10489744" cy="33303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Product analysis is “the process of gathering, defining, and analyzing data about a product or service to make better decisions.”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To create products that fit the needs of your target market, you need to have a clear understanding of what those needs are. 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This is where product analysis comes in.</a:t>
            </a:r>
          </a:p>
        </p:txBody>
      </p:sp>
    </p:spTree>
    <p:extLst>
      <p:ext uri="{BB962C8B-B14F-4D97-AF65-F5344CB8AC3E}">
        <p14:creationId xmlns:p14="http://schemas.microsoft.com/office/powerpoint/2010/main" val="283805099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44359" y="596498"/>
            <a:ext cx="43390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is Product Analysis?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20378" y="1523354"/>
            <a:ext cx="10489744" cy="22224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Through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product analysis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you can understand the following about a product: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   The product design 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    Its component parts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   The costs involved in making the product </a:t>
            </a:r>
          </a:p>
        </p:txBody>
      </p:sp>
    </p:spTree>
    <p:extLst>
      <p:ext uri="{BB962C8B-B14F-4D97-AF65-F5344CB8AC3E}">
        <p14:creationId xmlns:p14="http://schemas.microsoft.com/office/powerpoint/2010/main" val="90722415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44359" y="596498"/>
            <a:ext cx="43390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is Product Analysis?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20378" y="1523354"/>
            <a:ext cx="10489744" cy="3884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Through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product analysis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you can understand the following about a product: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   The product design 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    Its component parts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   The costs involved in making the product 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   The design of the product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   The product marketing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Competitive analysis</a:t>
            </a:r>
          </a:p>
        </p:txBody>
      </p:sp>
    </p:spTree>
    <p:extLst>
      <p:ext uri="{BB962C8B-B14F-4D97-AF65-F5344CB8AC3E}">
        <p14:creationId xmlns:p14="http://schemas.microsoft.com/office/powerpoint/2010/main" val="259424028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44359" y="596498"/>
            <a:ext cx="43390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is Product Analysis?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20378" y="1523354"/>
            <a:ext cx="10489744" cy="3884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Through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product analysis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you can understand the following about a product: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   The product design                                                            How it is made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   Its component parts                                                      The manufacturing process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   The costs involved in making the product                  Its utility and usefulness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   The design of the product                                      The technology used in making the product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   The product marketing                                              Its unique selling proposition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                                                Competitive analysis.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6009363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DA88563-4815-497C-A9BE-6C543568AC30}"/>
              </a:ext>
            </a:extLst>
          </p:cNvPr>
          <p:cNvSpPr txBox="1"/>
          <p:nvPr/>
        </p:nvSpPr>
        <p:spPr>
          <a:xfrm>
            <a:off x="967409" y="1139687"/>
            <a:ext cx="980660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</a:rPr>
              <a:t>Product analysis </a:t>
            </a:r>
            <a:r>
              <a:rPr lang="en-US" sz="2400" dirty="0"/>
              <a:t>is not just limited to physical products, though. It can also be used for services, websites, and even software or SaaS.</a:t>
            </a:r>
          </a:p>
          <a:p>
            <a:endParaRPr lang="en-US" sz="24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5CA49B9-2197-490C-82C1-4157127DAA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94" y="621864"/>
            <a:ext cx="9902229" cy="204838"/>
          </a:xfrm>
          <a:prstGeom prst="rect">
            <a:avLst/>
          </a:prstGeom>
        </p:spPr>
      </p:pic>
      <p:pic>
        <p:nvPicPr>
          <p:cNvPr id="4" name="Picture 3" descr="A black and red mountain bike&#10;&#10;Description automatically generated with medium confidence">
            <a:extLst>
              <a:ext uri="{FF2B5EF4-FFF2-40B4-BE49-F238E27FC236}">
                <a16:creationId xmlns:a16="http://schemas.microsoft.com/office/drawing/2014/main" id="{6F5C7701-9251-417F-A8B9-B8523CD0FC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2250" y="3429000"/>
            <a:ext cx="2887588" cy="2363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55247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DA88563-4815-497C-A9BE-6C543568AC30}"/>
              </a:ext>
            </a:extLst>
          </p:cNvPr>
          <p:cNvSpPr txBox="1"/>
          <p:nvPr/>
        </p:nvSpPr>
        <p:spPr>
          <a:xfrm>
            <a:off x="967409" y="1139687"/>
            <a:ext cx="9806608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</a:rPr>
              <a:t>Product analysis </a:t>
            </a:r>
            <a:r>
              <a:rPr lang="en-US" sz="2400" dirty="0"/>
              <a:t>is not just limited to physical products, though. It can also be used for services, websites, and even software or SaaS.</a:t>
            </a:r>
          </a:p>
          <a:p>
            <a:endParaRPr lang="en-US" sz="2400" dirty="0"/>
          </a:p>
          <a:p>
            <a:r>
              <a:rPr lang="en-US" sz="2400" dirty="0">
                <a:solidFill>
                  <a:srgbClr val="C00000"/>
                </a:solidFill>
              </a:rPr>
              <a:t>Product analysis </a:t>
            </a:r>
            <a:r>
              <a:rPr lang="en-US" sz="2400" dirty="0"/>
              <a:t>aims to understand as much as possible about a product so that informed decisions can be made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5CA49B9-2197-490C-82C1-4157127DAA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94" y="621864"/>
            <a:ext cx="9902229" cy="204838"/>
          </a:xfrm>
          <a:prstGeom prst="rect">
            <a:avLst/>
          </a:prstGeom>
        </p:spPr>
      </p:pic>
      <p:pic>
        <p:nvPicPr>
          <p:cNvPr id="4" name="Picture 3" descr="A black and red mountain bike&#10;&#10;Description automatically generated with medium confidence">
            <a:extLst>
              <a:ext uri="{FF2B5EF4-FFF2-40B4-BE49-F238E27FC236}">
                <a16:creationId xmlns:a16="http://schemas.microsoft.com/office/drawing/2014/main" id="{6F5C7701-9251-417F-A8B9-B8523CD0FC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9956" y="3659049"/>
            <a:ext cx="2362200" cy="1933575"/>
          </a:xfrm>
          <a:prstGeom prst="rect">
            <a:avLst/>
          </a:prstGeom>
        </p:spPr>
      </p:pic>
      <p:pic>
        <p:nvPicPr>
          <p:cNvPr id="10" name="Picture 9" descr="Diagram&#10;&#10;Description automatically generated">
            <a:extLst>
              <a:ext uri="{FF2B5EF4-FFF2-40B4-BE49-F238E27FC236}">
                <a16:creationId xmlns:a16="http://schemas.microsoft.com/office/drawing/2014/main" id="{05FE877F-2AC8-4122-8F87-E402C225ED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844" y="3316721"/>
            <a:ext cx="5894114" cy="3070246"/>
          </a:xfrm>
          <a:prstGeom prst="rect">
            <a:avLst/>
          </a:prstGeom>
        </p:spPr>
      </p:pic>
      <p:pic>
        <p:nvPicPr>
          <p:cNvPr id="12" name="Picture 11" descr="Logo, company name&#10;&#10;Description automatically generated">
            <a:extLst>
              <a:ext uri="{FF2B5EF4-FFF2-40B4-BE49-F238E27FC236}">
                <a16:creationId xmlns:a16="http://schemas.microsoft.com/office/drawing/2014/main" id="{ABFDD447-7D42-4913-B5CB-A9854BE4C4F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3985" y="4055530"/>
            <a:ext cx="3182112" cy="193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86619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1086738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86549" y="543490"/>
            <a:ext cx="85727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Is Product Analysis in Design and Technology?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22026" y="1536606"/>
            <a:ext cx="9533101" cy="22224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Product analysis is not just limited to </a:t>
            </a:r>
            <a:r>
              <a:rPr lang="en-US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business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economic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factors.</a:t>
            </a:r>
          </a:p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It can also be used in the design and technology of products.</a:t>
            </a:r>
          </a:p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 </a:t>
            </a:r>
            <a:r>
              <a:rPr lang="en-US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product designer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uses product analysis to help understand how well the product meets your customers’ needs.</a:t>
            </a:r>
          </a:p>
        </p:txBody>
      </p:sp>
    </p:spTree>
    <p:extLst>
      <p:ext uri="{BB962C8B-B14F-4D97-AF65-F5344CB8AC3E}">
        <p14:creationId xmlns:p14="http://schemas.microsoft.com/office/powerpoint/2010/main" val="272819404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1086738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86549" y="543490"/>
            <a:ext cx="85727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Is Product Analysis in Design and Technology?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22026" y="1536606"/>
            <a:ext cx="9533101" cy="22224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Product analysis is not just limited to </a:t>
            </a:r>
            <a:r>
              <a:rPr lang="en-US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business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economic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factors.</a:t>
            </a:r>
          </a:p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It can also be used in the design and technology of products.</a:t>
            </a:r>
          </a:p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 </a:t>
            </a:r>
            <a:r>
              <a:rPr lang="en-US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product designer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uses product analysis to help understand how well the product meets your customers’ needs.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79A63E5-2F07-49E1-BAA7-134C133181C5}"/>
              </a:ext>
            </a:extLst>
          </p:cNvPr>
          <p:cNvSpPr txBox="1"/>
          <p:nvPr/>
        </p:nvSpPr>
        <p:spPr>
          <a:xfrm>
            <a:off x="3959086" y="3618710"/>
            <a:ext cx="4654826" cy="716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lnSpc>
                <a:spcPct val="200000"/>
              </a:lnSpc>
              <a:defRPr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defRPr>
            </a:lvl1pPr>
          </a:lstStyle>
          <a:p>
            <a:r>
              <a:rPr lang="en-US" sz="2400" b="1" dirty="0">
                <a:solidFill>
                  <a:srgbClr val="C00000"/>
                </a:solidFill>
              </a:rPr>
              <a:t>Product Analysis Evaluate</a:t>
            </a:r>
          </a:p>
        </p:txBody>
      </p:sp>
      <p:graphicFrame>
        <p:nvGraphicFramePr>
          <p:cNvPr id="15" name="Diagram 14">
            <a:extLst>
              <a:ext uri="{FF2B5EF4-FFF2-40B4-BE49-F238E27FC236}">
                <a16:creationId xmlns:a16="http://schemas.microsoft.com/office/drawing/2014/main" id="{0D3008E1-DE7E-4096-A821-2FD31393E147}"/>
              </a:ext>
            </a:extLst>
          </p:cNvPr>
          <p:cNvGraphicFramePr/>
          <p:nvPr/>
        </p:nvGraphicFramePr>
        <p:xfrm>
          <a:off x="2031999" y="4640434"/>
          <a:ext cx="9139583" cy="14978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171496073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1086738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86549" y="543490"/>
            <a:ext cx="85727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Is Product Analysis in Design and Technology?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22026" y="1536606"/>
            <a:ext cx="9533101" cy="33303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By understanding these factors, you can make decisions to 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Advance the user experience 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Implement the customer’s needs 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Improve your product roadmap. </a:t>
            </a:r>
          </a:p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technology,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product analysis helps you understand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feasibility of your product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6494430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1086738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55176" y="623002"/>
            <a:ext cx="56337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Product Analysis used to </a:t>
            </a:r>
            <a:r>
              <a:rPr lang="en-US" sz="2800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ASSESS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432655" y="1610200"/>
            <a:ext cx="9533101" cy="27764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How well your product meets customer needs</a:t>
            </a:r>
          </a:p>
          <a:p>
            <a:pPr>
              <a:lnSpc>
                <a:spcPct val="200000"/>
              </a:lnSpc>
            </a:pP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The complexity of your product</a:t>
            </a:r>
          </a:p>
          <a:p>
            <a:pPr>
              <a:lnSpc>
                <a:spcPct val="200000"/>
              </a:lnSpc>
            </a:pP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The cost of manufacturing your product</a:t>
            </a:r>
          </a:p>
        </p:txBody>
      </p:sp>
    </p:spTree>
    <p:extLst>
      <p:ext uri="{BB962C8B-B14F-4D97-AF65-F5344CB8AC3E}">
        <p14:creationId xmlns:p14="http://schemas.microsoft.com/office/powerpoint/2010/main" val="108405763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1086738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55176" y="623002"/>
            <a:ext cx="56337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Product Analysis used to </a:t>
            </a:r>
            <a:r>
              <a:rPr lang="en-US" sz="2800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ASSESS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422026" y="1536606"/>
            <a:ext cx="9533101" cy="27764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time it will take to develop and deploy your product</a:t>
            </a:r>
          </a:p>
          <a:p>
            <a:pPr>
              <a:lnSpc>
                <a:spcPct val="200000"/>
              </a:lnSpc>
            </a:pP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The demand for the features v/s the capacity of your engineering team.</a:t>
            </a:r>
          </a:p>
          <a:p>
            <a:pPr>
              <a:lnSpc>
                <a:spcPct val="200000"/>
              </a:lnSpc>
            </a:pP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The prioritization of certain features over others.</a:t>
            </a:r>
          </a:p>
        </p:txBody>
      </p:sp>
    </p:spTree>
    <p:extLst>
      <p:ext uri="{BB962C8B-B14F-4D97-AF65-F5344CB8AC3E}">
        <p14:creationId xmlns:p14="http://schemas.microsoft.com/office/powerpoint/2010/main" val="209709093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86549" y="543490"/>
            <a:ext cx="28232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Product analysis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566" y="2367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Conclusion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22026" y="2754822"/>
            <a:ext cx="9533101" cy="16684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Many different types of analyses can be done on a product.</a:t>
            </a:r>
          </a:p>
          <a:p>
            <a:pPr marR="0" lvl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Each one provides valuable information that can be used to make decisions about the product.</a:t>
            </a:r>
          </a:p>
        </p:txBody>
      </p:sp>
    </p:spTree>
    <p:extLst>
      <p:ext uri="{BB962C8B-B14F-4D97-AF65-F5344CB8AC3E}">
        <p14:creationId xmlns:p14="http://schemas.microsoft.com/office/powerpoint/2010/main" val="92684508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86549" y="543490"/>
            <a:ext cx="28232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Product analysis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566" y="2367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Conclusion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22026" y="1417336"/>
            <a:ext cx="9533101" cy="3884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Many different types of analyses can be done on a product.</a:t>
            </a:r>
          </a:p>
          <a:p>
            <a:pPr marR="0" lvl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Each one provides valuable information that can be used to make decisions about the product.</a:t>
            </a:r>
          </a:p>
          <a:p>
            <a:pPr marR="0" lvl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Product analysis is essential because it helps you understand your product and how to make it better when it comes down to it.</a:t>
            </a:r>
          </a:p>
          <a:p>
            <a:pPr marR="0" lvl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b="1" i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“ Without product analysis, you would be flying blind and making decisions based on guesswork.”</a:t>
            </a:r>
          </a:p>
        </p:txBody>
      </p:sp>
    </p:spTree>
    <p:extLst>
      <p:ext uri="{BB962C8B-B14F-4D97-AF65-F5344CB8AC3E}">
        <p14:creationId xmlns:p14="http://schemas.microsoft.com/office/powerpoint/2010/main" val="359616159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86549" y="543490"/>
            <a:ext cx="28232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Product analysis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5945" y="236724"/>
            <a:ext cx="15968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Wrap Up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BA0BBC3-032C-40EA-A147-2A12A28878EC}"/>
              </a:ext>
            </a:extLst>
          </p:cNvPr>
          <p:cNvSpPr txBox="1"/>
          <p:nvPr/>
        </p:nvSpPr>
        <p:spPr>
          <a:xfrm>
            <a:off x="1156320" y="1973928"/>
            <a:ext cx="9666288" cy="22224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The Definition of the product and its characters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The Definition of Product Analysis?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 Types of product 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The product analysis assess, WHAT??</a:t>
            </a:r>
          </a:p>
        </p:txBody>
      </p:sp>
    </p:spTree>
    <p:extLst>
      <p:ext uri="{BB962C8B-B14F-4D97-AF65-F5344CB8AC3E}">
        <p14:creationId xmlns:p14="http://schemas.microsoft.com/office/powerpoint/2010/main" val="47097580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26365" y="2621984"/>
            <a:ext cx="6707581" cy="197233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586192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Product Analysis and Development 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Aya Mohamed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B7DA767-8F13-4F07-923C-55FC94389DD9}"/>
              </a:ext>
            </a:extLst>
          </p:cNvPr>
          <p:cNvSpPr txBox="1"/>
          <p:nvPr/>
        </p:nvSpPr>
        <p:spPr>
          <a:xfrm>
            <a:off x="3485321" y="3004929"/>
            <a:ext cx="413467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solidFill>
                  <a:schemeClr val="bg1"/>
                </a:solidFill>
              </a:rPr>
              <a:t>Thank You 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04C159EE-E3B2-A321-3790-97BE558AF059}"/>
                  </a:ext>
                </a:extLst>
              </p14:cNvPr>
              <p14:cNvContentPartPr/>
              <p14:nvPr/>
            </p14:nvContentPartPr>
            <p14:xfrm>
              <a:off x="5847840" y="5391720"/>
              <a:ext cx="360" cy="360"/>
            </p14:xfrm>
          </p:contentPart>
        </mc:Choice>
        <mc:Fallback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04C159EE-E3B2-A321-3790-97BE558AF059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832000" y="5328360"/>
                <a:ext cx="31680" cy="127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7431143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2294</TotalTime>
  <Words>1719</Words>
  <Application>Microsoft Office PowerPoint</Application>
  <PresentationFormat>Widescreen</PresentationFormat>
  <Paragraphs>231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Arial</vt:lpstr>
      <vt:lpstr>Calibri</vt:lpstr>
      <vt:lpstr>Calibri Light</vt:lpstr>
      <vt:lpstr>Tajawal ExtraBold</vt:lpstr>
      <vt:lpstr>Tajawal Medium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Hamdy Mohamed Mahmoud dawabah</cp:lastModifiedBy>
  <cp:revision>20</cp:revision>
  <dcterms:created xsi:type="dcterms:W3CDTF">2021-08-03T13:03:26Z</dcterms:created>
  <dcterms:modified xsi:type="dcterms:W3CDTF">2023-01-20T14:16:54Z</dcterms:modified>
</cp:coreProperties>
</file>