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58" r:id="rId3"/>
    <p:sldId id="535" r:id="rId4"/>
    <p:sldId id="633" r:id="rId5"/>
    <p:sldId id="634" r:id="rId6"/>
    <p:sldId id="635" r:id="rId7"/>
    <p:sldId id="636" r:id="rId8"/>
    <p:sldId id="637" r:id="rId9"/>
    <p:sldId id="638" r:id="rId10"/>
    <p:sldId id="639" r:id="rId11"/>
    <p:sldId id="640" r:id="rId12"/>
    <p:sldId id="641" r:id="rId13"/>
    <p:sldId id="642" r:id="rId14"/>
    <p:sldId id="643" r:id="rId15"/>
    <p:sldId id="645" r:id="rId16"/>
    <p:sldId id="646" r:id="rId17"/>
    <p:sldId id="647" r:id="rId18"/>
    <p:sldId id="648" r:id="rId19"/>
    <p:sldId id="649" r:id="rId20"/>
    <p:sldId id="650" r:id="rId21"/>
    <p:sldId id="651" r:id="rId22"/>
    <p:sldId id="652" r:id="rId23"/>
    <p:sldId id="653" r:id="rId24"/>
    <p:sldId id="654" r:id="rId25"/>
    <p:sldId id="655" r:id="rId26"/>
    <p:sldId id="656" r:id="rId27"/>
    <p:sldId id="657" r:id="rId28"/>
    <p:sldId id="658" r:id="rId29"/>
    <p:sldId id="659" r:id="rId30"/>
    <p:sldId id="660" r:id="rId31"/>
    <p:sldId id="661" r:id="rId32"/>
    <p:sldId id="662" r:id="rId33"/>
    <p:sldId id="663" r:id="rId34"/>
    <p:sldId id="664" r:id="rId35"/>
    <p:sldId id="665" r:id="rId36"/>
    <p:sldId id="666" r:id="rId37"/>
    <p:sldId id="667" r:id="rId38"/>
    <p:sldId id="565" r:id="rId39"/>
    <p:sldId id="566" r:id="rId40"/>
    <p:sldId id="668" r:id="rId41"/>
    <p:sldId id="669" r:id="rId42"/>
    <p:sldId id="670" r:id="rId43"/>
    <p:sldId id="671" r:id="rId44"/>
    <p:sldId id="672" r:id="rId45"/>
    <p:sldId id="673" r:id="rId46"/>
    <p:sldId id="674" r:id="rId47"/>
    <p:sldId id="53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535"/>
            <p14:sldId id="633"/>
            <p14:sldId id="634"/>
            <p14:sldId id="635"/>
            <p14:sldId id="636"/>
            <p14:sldId id="637"/>
            <p14:sldId id="638"/>
            <p14:sldId id="639"/>
            <p14:sldId id="640"/>
            <p14:sldId id="641"/>
            <p14:sldId id="642"/>
            <p14:sldId id="643"/>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565"/>
            <p14:sldId id="566"/>
            <p14:sldId id="668"/>
            <p14:sldId id="669"/>
            <p14:sldId id="670"/>
            <p14:sldId id="671"/>
            <p14:sldId id="672"/>
            <p14:sldId id="673"/>
            <p14:sldId id="674"/>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9147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0395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745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8905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57336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7848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68279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927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7471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3016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1877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678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820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9087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6556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197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99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AC9BC1C7-EC27-2B2A-2749-F63895D3A405}"/>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4A386895-2EE1-D6AE-B213-7D3BC5F32ADB}"/>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07194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2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178021"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Planning- Human Resource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D96C0432-3309-FAE3-2C76-00D6A729BA12}"/>
              </a:ext>
            </a:extLst>
          </p:cNvPr>
          <p:cNvSpPr/>
          <p:nvPr/>
        </p:nvSpPr>
        <p:spPr>
          <a:xfrm rot="12601904">
            <a:off x="5750038" y="1290883"/>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mn-e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Planning</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Planning</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591001" y="215187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0" i="0" u="none" strike="noStrike" kern="100" cap="none" spc="0" normalizeH="0" baseline="0" noProof="0" dirty="0">
                <a:ln>
                  <a:noFill/>
                </a:ln>
                <a:solidFill>
                  <a:prstClr val="black"/>
                </a:solidFill>
                <a:effectLst/>
                <a:uLnTx/>
                <a:uFillTx/>
                <a:latin typeface="Alexandria"/>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1" i="0" u="none" strike="noStrike" kern="100" cap="none" spc="0" normalizeH="0" baseline="0" noProof="0" dirty="0">
                <a:ln>
                  <a:noFill/>
                </a:ln>
                <a:solidFill>
                  <a:srgbClr val="0070C0"/>
                </a:solidFill>
                <a:effectLst/>
                <a:uLnTx/>
                <a:uFillTx/>
                <a:latin typeface="Alexandria"/>
                <a:ea typeface="Calibri" panose="020F0502020204030204" pitchFamily="34" charset="0"/>
                <a:cs typeface="Arial" panose="020B0604020202020204" pitchFamily="34" charset="0"/>
              </a:rPr>
              <a:t>Project planning consists of 4 main stages: </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Risk Management</a:t>
            </a:r>
            <a:endParaRPr kumimoji="0" lang="en-US" sz="2000" b="0"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endParaRP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Quality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highlight>
                  <a:srgbClr val="FFFF00"/>
                </a:highlight>
                <a:uLnTx/>
                <a:uFillTx/>
                <a:latin typeface="Alexandria"/>
                <a:ea typeface="Calibri" panose="020F0502020204030204" pitchFamily="34" charset="0"/>
                <a:cs typeface="Arial" panose="020B0604020202020204" pitchFamily="34" charset="0"/>
              </a:rPr>
              <a:t>Human Resource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rPr>
              <a:t>The Project Schedule, and budget</a:t>
            </a: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742C4F1D-5573-8642-3B79-48DB33B7C8BB}"/>
              </a:ext>
            </a:extLst>
          </p:cNvPr>
          <p:cNvSpPr txBox="1">
            <a:spLocks/>
          </p:cNvSpPr>
          <p:nvPr/>
        </p:nvSpPr>
        <p:spPr>
          <a:xfrm>
            <a:off x="3981837" y="2337815"/>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Look at the questions given below and try answering them.</a:t>
            </a:r>
            <a:endParaRPr lang="en-US" sz="2000" dirty="0">
              <a:solidFill>
                <a:prstClr val="black"/>
              </a:solidFill>
              <a:latin typeface="Alexandria"/>
            </a:endParaRPr>
          </a:p>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endParaRPr kumimoji="0" lang="en-US" sz="2000" b="1" i="0" u="none" strike="noStrike" kern="1200" cap="none" spc="0" normalizeH="0" baseline="0" noProof="0" dirty="0">
              <a:ln>
                <a:noFill/>
              </a:ln>
              <a:solidFill>
                <a:prstClr val="black"/>
              </a:solidFill>
              <a:effectLst/>
              <a:uLnTx/>
              <a:uFillTx/>
              <a:latin typeface="Alexandria"/>
              <a:ea typeface="+mn-ea"/>
            </a:endParaRPr>
          </a:p>
        </p:txBody>
      </p:sp>
      <p:sp>
        <p:nvSpPr>
          <p:cNvPr id="9" name="Rectangle 8">
            <a:extLst>
              <a:ext uri="{FF2B5EF4-FFF2-40B4-BE49-F238E27FC236}">
                <a16:creationId xmlns:a16="http://schemas.microsoft.com/office/drawing/2014/main" id="{067EABCE-2A08-CFBF-C455-8606136C66CB}"/>
              </a:ext>
            </a:extLst>
          </p:cNvPr>
          <p:cNvSpPr/>
          <p:nvPr/>
        </p:nvSpPr>
        <p:spPr>
          <a:xfrm>
            <a:off x="3704371" y="2801181"/>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send your resume to when you see a job opening that interests you?</a:t>
            </a:r>
          </a:p>
        </p:txBody>
      </p:sp>
      <p:sp>
        <p:nvSpPr>
          <p:cNvPr id="10" name="Rectangle 9">
            <a:extLst>
              <a:ext uri="{FF2B5EF4-FFF2-40B4-BE49-F238E27FC236}">
                <a16:creationId xmlns:a16="http://schemas.microsoft.com/office/drawing/2014/main" id="{EAF40A37-3F70-A5C3-837D-7E24C5A3579D}"/>
              </a:ext>
            </a:extLst>
          </p:cNvPr>
          <p:cNvSpPr/>
          <p:nvPr/>
        </p:nvSpPr>
        <p:spPr>
          <a:xfrm>
            <a:off x="3704371" y="3593269"/>
            <a:ext cx="8064896" cy="792088"/>
          </a:xfrm>
          <a:prstGeom prst="rect">
            <a:avLst/>
          </a:prstGeom>
          <a:solidFill>
            <a:schemeClr val="tx2">
              <a:lumMod val="20000"/>
              <a:lumOff val="80000"/>
            </a:schemeClr>
          </a:solidFill>
        </p:spPr>
        <p:style>
          <a:lnRef idx="0">
            <a:schemeClr val="accent2"/>
          </a:lnRef>
          <a:fillRef idx="3">
            <a:schemeClr val="accent2"/>
          </a:fillRef>
          <a:effectRef idx="3">
            <a:schemeClr val="accent2"/>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gives you the job offer and discusses your pay package with you?</a:t>
            </a:r>
          </a:p>
        </p:txBody>
      </p:sp>
      <p:sp>
        <p:nvSpPr>
          <p:cNvPr id="11" name="Rectangle 10">
            <a:extLst>
              <a:ext uri="{FF2B5EF4-FFF2-40B4-BE49-F238E27FC236}">
                <a16:creationId xmlns:a16="http://schemas.microsoft.com/office/drawing/2014/main" id="{88D1ABD7-134A-C822-B0A1-D289E677C006}"/>
              </a:ext>
            </a:extLst>
          </p:cNvPr>
          <p:cNvSpPr/>
          <p:nvPr/>
        </p:nvSpPr>
        <p:spPr>
          <a:xfrm>
            <a:off x="3704371" y="4385357"/>
            <a:ext cx="8064896" cy="792088"/>
          </a:xfrm>
          <a:prstGeom prst="rect">
            <a:avLst/>
          </a:prstGeo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inducts you into the organization when you are a new employee?</a:t>
            </a:r>
          </a:p>
        </p:txBody>
      </p:sp>
      <p:sp>
        <p:nvSpPr>
          <p:cNvPr id="12" name="Rectangle 11">
            <a:extLst>
              <a:ext uri="{FF2B5EF4-FFF2-40B4-BE49-F238E27FC236}">
                <a16:creationId xmlns:a16="http://schemas.microsoft.com/office/drawing/2014/main" id="{26DB0346-CB42-268E-6617-2802E45585A5}"/>
              </a:ext>
            </a:extLst>
          </p:cNvPr>
          <p:cNvSpPr/>
          <p:nvPr/>
        </p:nvSpPr>
        <p:spPr>
          <a:xfrm>
            <a:off x="3704371" y="5177445"/>
            <a:ext cx="8064896" cy="792088"/>
          </a:xfrm>
          <a:prstGeom prst="rect">
            <a:avLst/>
          </a:prstGeom>
          <a:solidFill>
            <a:schemeClr val="tx2">
              <a:lumMod val="20000"/>
              <a:lumOff val="80000"/>
            </a:schemeClr>
          </a:solidFill>
        </p:spPr>
        <p:style>
          <a:lnRef idx="0">
            <a:schemeClr val="accent4"/>
          </a:lnRef>
          <a:fillRef idx="3">
            <a:schemeClr val="accent4"/>
          </a:fillRef>
          <a:effectRef idx="3">
            <a:schemeClr val="accent4"/>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contact when you have any doubts regarding your pay package, perks, benefits, conveyance, leave management etc.?</a:t>
            </a:r>
          </a:p>
        </p:txBody>
      </p:sp>
      <p:sp>
        <p:nvSpPr>
          <p:cNvPr id="13" name="Rectangle 12">
            <a:extLst>
              <a:ext uri="{FF2B5EF4-FFF2-40B4-BE49-F238E27FC236}">
                <a16:creationId xmlns:a16="http://schemas.microsoft.com/office/drawing/2014/main" id="{A017252C-E7E3-376C-730B-9BC9CCB21E02}"/>
              </a:ext>
            </a:extLst>
          </p:cNvPr>
          <p:cNvSpPr/>
          <p:nvPr/>
        </p:nvSpPr>
        <p:spPr>
          <a:xfrm>
            <a:off x="3704371" y="5969533"/>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helps you in the final exit formalities when you leave an organization?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41D8840A-9D24-D049-B602-B272713A2591}"/>
              </a:ext>
            </a:extLst>
          </p:cNvPr>
          <p:cNvSpPr/>
          <p:nvPr/>
        </p:nvSpPr>
        <p:spPr bwMode="auto">
          <a:xfrm>
            <a:off x="1428751" y="2272522"/>
            <a:ext cx="6012952" cy="2134262"/>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IN" sz="2000" b="1" dirty="0">
                <a:solidFill>
                  <a:schemeClr val="tx1"/>
                </a:solidFill>
              </a:rPr>
              <a:t>You must have guessed correctly. It is the Human Resource Managers </a:t>
            </a:r>
            <a:r>
              <a:rPr lang="en-IN" sz="2000" dirty="0">
                <a:solidFill>
                  <a:schemeClr val="tx1"/>
                </a:solidFill>
              </a:rPr>
              <a:t>and people from the HR Department who take care of you right from the time when you apply to a company, you get the job, you join the company, are working with the company till the time you leave the company.</a:t>
            </a:r>
          </a:p>
        </p:txBody>
      </p:sp>
      <p:grpSp>
        <p:nvGrpSpPr>
          <p:cNvPr id="8" name="Group 23">
            <a:extLst>
              <a:ext uri="{FF2B5EF4-FFF2-40B4-BE49-F238E27FC236}">
                <a16:creationId xmlns:a16="http://schemas.microsoft.com/office/drawing/2014/main" id="{54E0D745-D4B5-922C-C731-9C4F48A75E5C}"/>
              </a:ext>
            </a:extLst>
          </p:cNvPr>
          <p:cNvGrpSpPr>
            <a:grpSpLocks/>
          </p:cNvGrpSpPr>
          <p:nvPr/>
        </p:nvGrpSpPr>
        <p:grpSpPr bwMode="auto">
          <a:xfrm>
            <a:off x="7606801" y="2110598"/>
            <a:ext cx="2311400" cy="2754313"/>
            <a:chOff x="6034699" y="1107752"/>
            <a:chExt cx="2311031" cy="2523301"/>
          </a:xfrm>
        </p:grpSpPr>
        <p:sp>
          <p:nvSpPr>
            <p:cNvPr id="9" name="Rektangel 36">
              <a:extLst>
                <a:ext uri="{FF2B5EF4-FFF2-40B4-BE49-F238E27FC236}">
                  <a16:creationId xmlns:a16="http://schemas.microsoft.com/office/drawing/2014/main" id="{44960346-DEFA-54EB-09F2-76B1F45146BC}"/>
                </a:ext>
              </a:extLst>
            </p:cNvPr>
            <p:cNvSpPr>
              <a:spLocks noChangeArrowheads="1"/>
            </p:cNvSpPr>
            <p:nvPr/>
          </p:nvSpPr>
          <p:spPr bwMode="auto">
            <a:xfrm rot="21332589">
              <a:off x="6034699" y="1107752"/>
              <a:ext cx="2311031" cy="252330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10" name="Picture 22" descr="tm2.jpg">
              <a:extLst>
                <a:ext uri="{FF2B5EF4-FFF2-40B4-BE49-F238E27FC236}">
                  <a16:creationId xmlns:a16="http://schemas.microsoft.com/office/drawing/2014/main" id="{A75C77BD-41DC-27FA-63B1-7DB8F7A55F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40000">
              <a:off x="6147740" y="1254078"/>
              <a:ext cx="2047077" cy="189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3749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26">
            <a:extLst>
              <a:ext uri="{FF2B5EF4-FFF2-40B4-BE49-F238E27FC236}">
                <a16:creationId xmlns:a16="http://schemas.microsoft.com/office/drawing/2014/main" id="{265A5463-617A-7F8A-DE7A-AB6C47CAB876}"/>
              </a:ext>
            </a:extLst>
          </p:cNvPr>
          <p:cNvGrpSpPr>
            <a:grpSpLocks/>
          </p:cNvGrpSpPr>
          <p:nvPr/>
        </p:nvGrpSpPr>
        <p:grpSpPr bwMode="auto">
          <a:xfrm>
            <a:off x="4001989" y="2441585"/>
            <a:ext cx="5976937" cy="2447925"/>
            <a:chOff x="2843808" y="4005064"/>
            <a:chExt cx="5976664" cy="2448272"/>
          </a:xfrm>
        </p:grpSpPr>
        <p:pic>
          <p:nvPicPr>
            <p:cNvPr id="3" name="Picture 2" descr="10329538_xl.jpg">
              <a:extLst>
                <a:ext uri="{FF2B5EF4-FFF2-40B4-BE49-F238E27FC236}">
                  <a16:creationId xmlns:a16="http://schemas.microsoft.com/office/drawing/2014/main" id="{719655CA-84AA-2BB0-3CFC-1EB3045B0A90}"/>
                </a:ext>
              </a:extLst>
            </p:cNvPr>
            <p:cNvPicPr>
              <a:picLocks noChangeAspect="1"/>
            </p:cNvPicPr>
            <p:nvPr/>
          </p:nvPicPr>
          <p:blipFill>
            <a:blip r:embed="rId3" cstate="email"/>
            <a:srcRect/>
            <a:stretch>
              <a:fillRect/>
            </a:stretch>
          </p:blipFill>
          <p:spPr>
            <a:xfrm>
              <a:off x="2843808" y="4005064"/>
              <a:ext cx="5976664" cy="2448272"/>
            </a:xfrm>
            <a:prstGeom prst="wedgeRectCallout">
              <a:avLst>
                <a:gd name="adj1" fmla="val -2964"/>
                <a:gd name="adj2" fmla="val 63650"/>
              </a:avLst>
            </a:prstGeom>
          </p:spPr>
        </p:pic>
        <p:sp>
          <p:nvSpPr>
            <p:cNvPr id="11" name="Rectangle 10">
              <a:extLst>
                <a:ext uri="{FF2B5EF4-FFF2-40B4-BE49-F238E27FC236}">
                  <a16:creationId xmlns:a16="http://schemas.microsoft.com/office/drawing/2014/main" id="{2E209885-0F00-11CB-8679-4023C87AE453}"/>
                </a:ext>
              </a:extLst>
            </p:cNvPr>
            <p:cNvSpPr/>
            <p:nvPr/>
          </p:nvSpPr>
          <p:spPr>
            <a:xfrm>
              <a:off x="3059698" y="4220995"/>
              <a:ext cx="5544884" cy="194496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IN" sz="2000" dirty="0">
                  <a:solidFill>
                    <a:schemeClr val="tx1"/>
                  </a:solidFill>
                  <a:latin typeface="+mj-lt"/>
                </a:rPr>
                <a:t>Hence, in your entire lifecycle of involvement with the company, the HR always stands by you and supports you during your tenure with the company. Hence, HR managers are also known as </a:t>
              </a:r>
              <a:r>
                <a:rPr lang="en-IN" sz="2000" b="1" dirty="0">
                  <a:solidFill>
                    <a:srgbClr val="FF0000"/>
                  </a:solidFill>
                  <a:latin typeface="+mj-lt"/>
                </a:rPr>
                <a:t>‘People Managers’, </a:t>
              </a:r>
              <a:r>
                <a:rPr lang="en-IN" sz="2000" dirty="0">
                  <a:solidFill>
                    <a:schemeClr val="tx1"/>
                  </a:solidFill>
                  <a:latin typeface="+mj-lt"/>
                </a:rPr>
                <a:t>‘</a:t>
              </a:r>
              <a:r>
                <a:rPr lang="en-IN" sz="2000" b="1" dirty="0">
                  <a:solidFill>
                    <a:srgbClr val="FF0000"/>
                  </a:solidFill>
                  <a:latin typeface="+mj-lt"/>
                </a:rPr>
                <a:t>People Enablers</a:t>
              </a:r>
              <a:r>
                <a:rPr lang="en-IN" sz="2000" dirty="0">
                  <a:solidFill>
                    <a:schemeClr val="tx1"/>
                  </a:solidFill>
                  <a:latin typeface="+mj-lt"/>
                </a:rPr>
                <a:t>’ and the practice as ‘</a:t>
              </a:r>
              <a:r>
                <a:rPr lang="en-IN" sz="2000" b="1" dirty="0">
                  <a:solidFill>
                    <a:srgbClr val="FF0000"/>
                  </a:solidFill>
                  <a:latin typeface="+mj-lt"/>
                </a:rPr>
                <a:t>Human Resource or People Management</a:t>
              </a:r>
              <a:r>
                <a:rPr lang="en-IN" sz="2000" dirty="0">
                  <a:solidFill>
                    <a:schemeClr val="tx1"/>
                  </a:solidFill>
                  <a:latin typeface="+mj-lt"/>
                </a:rPr>
                <a:t>’. </a:t>
              </a:r>
            </a:p>
          </p:txBody>
        </p:sp>
      </p:grpSp>
      <p:grpSp>
        <p:nvGrpSpPr>
          <p:cNvPr id="12" name="Group 32">
            <a:extLst>
              <a:ext uri="{FF2B5EF4-FFF2-40B4-BE49-F238E27FC236}">
                <a16:creationId xmlns:a16="http://schemas.microsoft.com/office/drawing/2014/main" id="{0F87D8D6-3270-EF3A-18BA-08A3070AB15C}"/>
              </a:ext>
            </a:extLst>
          </p:cNvPr>
          <p:cNvGrpSpPr>
            <a:grpSpLocks/>
          </p:cNvGrpSpPr>
          <p:nvPr/>
        </p:nvGrpSpPr>
        <p:grpSpPr bwMode="auto">
          <a:xfrm>
            <a:off x="1679475" y="2403485"/>
            <a:ext cx="2311400" cy="2752725"/>
            <a:chOff x="520511" y="3966861"/>
            <a:chExt cx="2311031" cy="2753296"/>
          </a:xfrm>
        </p:grpSpPr>
        <p:sp>
          <p:nvSpPr>
            <p:cNvPr id="13" name="Rektangel 36">
              <a:extLst>
                <a:ext uri="{FF2B5EF4-FFF2-40B4-BE49-F238E27FC236}">
                  <a16:creationId xmlns:a16="http://schemas.microsoft.com/office/drawing/2014/main" id="{71673006-483D-D6B3-822C-0DDC46C97155}"/>
                </a:ext>
              </a:extLst>
            </p:cNvPr>
            <p:cNvSpPr>
              <a:spLocks noChangeArrowheads="1"/>
            </p:cNvSpPr>
            <p:nvPr/>
          </p:nvSpPr>
          <p:spPr bwMode="auto">
            <a:xfrm rot="260524">
              <a:off x="520511" y="3966861"/>
              <a:ext cx="2311031" cy="275329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sz="2000" dirty="0">
                <a:solidFill>
                  <a:srgbClr val="FFFFFF"/>
                </a:solidFill>
                <a:latin typeface="+mj-lt"/>
                <a:ea typeface="ＭＳ Ｐゴシック" pitchFamily="-112" charset="-128"/>
              </a:endParaRPr>
            </a:p>
          </p:txBody>
        </p:sp>
        <p:pic>
          <p:nvPicPr>
            <p:cNvPr id="14" name="Picture 31" descr="sup.jpg">
              <a:extLst>
                <a:ext uri="{FF2B5EF4-FFF2-40B4-BE49-F238E27FC236}">
                  <a16:creationId xmlns:a16="http://schemas.microsoft.com/office/drawing/2014/main" id="{EA2575CC-B4A5-3BBF-10BF-F1636BD05B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40000">
              <a:off x="655997" y="4073880"/>
              <a:ext cx="2052000" cy="2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78503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Definition of HRM </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716086" y="233812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Bef>
                <a:spcPts val="0"/>
              </a:spcBef>
              <a:spcAft>
                <a:spcPts val="0"/>
              </a:spcAft>
              <a:buNone/>
              <a:defRPr/>
            </a:pPr>
            <a:r>
              <a:rPr lang="en-IN" sz="2000" b="1" dirty="0">
                <a:solidFill>
                  <a:schemeClr val="tx1"/>
                </a:solidFill>
              </a:rPr>
              <a:t>The process of defining HRM leads us to two different definitions. They are:</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a:tabLst>
                <a:tab pos="457200" algn="l"/>
              </a:tabLst>
              <a:defRPr/>
            </a:pPr>
            <a:r>
              <a:rPr lang="en-IN" sz="2000" dirty="0"/>
              <a:t>Traditional Definition</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startAt="2"/>
              <a:tabLst>
                <a:tab pos="457200" algn="l"/>
              </a:tabLst>
            </a:pPr>
            <a:r>
              <a:rPr lang="en-IN" sz="2000" dirty="0">
                <a:solidFill>
                  <a:schemeClr val="tx1"/>
                </a:solidFill>
              </a:rPr>
              <a:t>Contemporary Definition</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startAt="2"/>
              <a:tabLst>
                <a:tab pos="457200" algn="l"/>
              </a:tabLst>
              <a:defRPr/>
            </a:pPr>
            <a:endPar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endParaRPr>
          </a:p>
        </p:txBody>
      </p:sp>
    </p:spTree>
    <p:extLst>
      <p:ext uri="{BB962C8B-B14F-4D97-AF65-F5344CB8AC3E}">
        <p14:creationId xmlns:p14="http://schemas.microsoft.com/office/powerpoint/2010/main" val="3889551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6" name="TextBox 22">
            <a:extLst>
              <a:ext uri="{FF2B5EF4-FFF2-40B4-BE49-F238E27FC236}">
                <a16:creationId xmlns:a16="http://schemas.microsoft.com/office/drawing/2014/main" id="{16B5FE07-C9DC-B457-0F3F-67A9A28DE07D}"/>
              </a:ext>
            </a:extLst>
          </p:cNvPr>
          <p:cNvSpPr txBox="1">
            <a:spLocks noChangeArrowheads="1"/>
          </p:cNvSpPr>
          <p:nvPr/>
        </p:nvSpPr>
        <p:spPr bwMode="auto">
          <a:xfrm>
            <a:off x="1335426"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Traditional Definition:</a:t>
            </a:r>
          </a:p>
          <a:p>
            <a:endParaRPr lang="en-US" altLang="en-US" sz="2000" b="1" dirty="0">
              <a:latin typeface="+mj-lt"/>
            </a:endParaRPr>
          </a:p>
          <a:p>
            <a:pPr marL="342900" indent="-342900" algn="just">
              <a:buFont typeface="Arial" panose="020B0604020202020204" pitchFamily="34" charset="0"/>
              <a:buChar char="•"/>
            </a:pPr>
            <a:r>
              <a:rPr lang="en-US" altLang="en-US" sz="2000" dirty="0">
                <a:latin typeface="+mj-lt"/>
              </a:rPr>
              <a:t>The first definition of HRM is that it is the process of </a:t>
            </a:r>
            <a:r>
              <a:rPr lang="en-US" altLang="en-US" sz="2000" b="1" dirty="0">
                <a:solidFill>
                  <a:srgbClr val="0070C0"/>
                </a:solidFill>
                <a:latin typeface="+mj-lt"/>
              </a:rPr>
              <a:t>managing people </a:t>
            </a:r>
            <a:r>
              <a:rPr lang="en-US" altLang="en-US" sz="2000" dirty="0">
                <a:latin typeface="+mj-lt"/>
              </a:rPr>
              <a:t>in organizations in a structured and thorough manner. </a:t>
            </a:r>
          </a:p>
          <a:p>
            <a:pPr marL="342900" indent="-342900" algn="just">
              <a:buFont typeface="Arial" panose="020B0604020202020204" pitchFamily="34" charset="0"/>
              <a:buChar char="•"/>
            </a:pPr>
            <a:r>
              <a:rPr lang="en-US" altLang="en-US" sz="2000" dirty="0">
                <a:latin typeface="+mj-lt"/>
              </a:rPr>
              <a:t>This covers the fields of staffing (hiring people), retention of people, pay and perks setting and management, performance management, change management and taking care of exits from the company to round off the activities. </a:t>
            </a:r>
          </a:p>
        </p:txBody>
      </p:sp>
    </p:spTree>
    <p:extLst>
      <p:ext uri="{BB962C8B-B14F-4D97-AF65-F5344CB8AC3E}">
        <p14:creationId xmlns:p14="http://schemas.microsoft.com/office/powerpoint/2010/main" val="2201007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TextBox 16">
            <a:extLst>
              <a:ext uri="{FF2B5EF4-FFF2-40B4-BE49-F238E27FC236}">
                <a16:creationId xmlns:a16="http://schemas.microsoft.com/office/drawing/2014/main" id="{97C68772-9D74-F052-D089-8974DFBC1B5E}"/>
              </a:ext>
            </a:extLst>
          </p:cNvPr>
          <p:cNvSpPr txBox="1">
            <a:spLocks noChangeArrowheads="1"/>
          </p:cNvSpPr>
          <p:nvPr/>
        </p:nvSpPr>
        <p:spPr bwMode="auto">
          <a:xfrm>
            <a:off x="1435439" y="2395870"/>
            <a:ext cx="8794411"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Contemporary Definition:</a:t>
            </a:r>
          </a:p>
          <a:p>
            <a:pPr marL="342900" indent="-342900" algn="just">
              <a:buFont typeface="Arial" panose="020B0604020202020204" pitchFamily="34" charset="0"/>
              <a:buChar char="•"/>
            </a:pPr>
            <a:r>
              <a:rPr lang="en-US" altLang="en-US" sz="2000" dirty="0">
                <a:latin typeface="+mj-lt"/>
              </a:rPr>
              <a:t>The second definition of HRM encompasses the management of people in organizations from a macro perspective i.e., managing people in the form of a </a:t>
            </a:r>
            <a:r>
              <a:rPr lang="en-US" altLang="en-US" sz="2000" b="1" dirty="0">
                <a:solidFill>
                  <a:srgbClr val="0070C0"/>
                </a:solidFill>
                <a:latin typeface="+mj-lt"/>
              </a:rPr>
              <a:t>collective relationship between management and employees</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This approach focuses on </a:t>
            </a:r>
            <a:r>
              <a:rPr lang="en-US" altLang="en-US" sz="2000" b="1" dirty="0">
                <a:solidFill>
                  <a:srgbClr val="0070C0"/>
                </a:solidFill>
                <a:latin typeface="+mj-lt"/>
              </a:rPr>
              <a:t>the objectives and outcomes of the HRM function</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What this means is that the HR function in contemporary organizations is concerned with the notions of people enabling, people development and a focus on making the ‘employment relationship’ fulfilling for both the management and employees.</a:t>
            </a:r>
          </a:p>
          <a:p>
            <a:pPr algn="just"/>
            <a:r>
              <a:rPr lang="en-IN" altLang="en-US" sz="2000" dirty="0">
                <a:latin typeface="+mj-lt"/>
              </a:rPr>
              <a:t>.</a:t>
            </a:r>
          </a:p>
        </p:txBody>
      </p:sp>
    </p:spTree>
    <p:extLst>
      <p:ext uri="{BB962C8B-B14F-4D97-AF65-F5344CB8AC3E}">
        <p14:creationId xmlns:p14="http://schemas.microsoft.com/office/powerpoint/2010/main" val="696539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Importance of HRM for Organizational Success</a:t>
            </a:r>
          </a:p>
        </p:txBody>
      </p:sp>
    </p:spTree>
    <p:extLst>
      <p:ext uri="{BB962C8B-B14F-4D97-AF65-F5344CB8AC3E}">
        <p14:creationId xmlns:p14="http://schemas.microsoft.com/office/powerpoint/2010/main" val="2744383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16">
            <a:extLst>
              <a:ext uri="{FF2B5EF4-FFF2-40B4-BE49-F238E27FC236}">
                <a16:creationId xmlns:a16="http://schemas.microsoft.com/office/drawing/2014/main" id="{9CE024C1-6E5B-4AC3-4E96-2848BCFA4293}"/>
              </a:ext>
            </a:extLst>
          </p:cNvPr>
          <p:cNvSpPr txBox="1">
            <a:spLocks noChangeArrowheads="1"/>
          </p:cNvSpPr>
          <p:nvPr/>
        </p:nvSpPr>
        <p:spPr bwMode="auto">
          <a:xfrm>
            <a:off x="1272557" y="2095405"/>
            <a:ext cx="879441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en-IN" altLang="en-US" sz="2000" b="1" dirty="0">
                <a:latin typeface="+mj-lt"/>
              </a:rPr>
              <a:t>The following are the various reasons that organizations need to give importance to HRM:</a:t>
            </a:r>
          </a:p>
          <a:p>
            <a:pPr algn="just"/>
            <a:r>
              <a:rPr lang="en-IN" altLang="en-US" sz="2000" dirty="0">
                <a:latin typeface="+mj-lt"/>
              </a:rPr>
              <a:t>.</a:t>
            </a:r>
          </a:p>
        </p:txBody>
      </p:sp>
      <p:grpSp>
        <p:nvGrpSpPr>
          <p:cNvPr id="8" name="Group 55">
            <a:extLst>
              <a:ext uri="{FF2B5EF4-FFF2-40B4-BE49-F238E27FC236}">
                <a16:creationId xmlns:a16="http://schemas.microsoft.com/office/drawing/2014/main" id="{BE0D4E66-DD4F-9390-3729-5AF7FAAFECDE}"/>
              </a:ext>
            </a:extLst>
          </p:cNvPr>
          <p:cNvGrpSpPr>
            <a:grpSpLocks/>
          </p:cNvGrpSpPr>
          <p:nvPr/>
        </p:nvGrpSpPr>
        <p:grpSpPr bwMode="auto">
          <a:xfrm>
            <a:off x="942308" y="3031302"/>
            <a:ext cx="10002585" cy="957263"/>
            <a:chOff x="-430926" y="4997432"/>
            <a:chExt cx="9537215" cy="631151"/>
          </a:xfrm>
          <a:solidFill>
            <a:schemeClr val="accent3">
              <a:lumMod val="20000"/>
              <a:lumOff val="80000"/>
            </a:schemeClr>
          </a:solidFill>
        </p:grpSpPr>
        <p:pic>
          <p:nvPicPr>
            <p:cNvPr id="9" name="Picture 15" descr="coloring_pencils.png">
              <a:extLst>
                <a:ext uri="{FF2B5EF4-FFF2-40B4-BE49-F238E27FC236}">
                  <a16:creationId xmlns:a16="http://schemas.microsoft.com/office/drawing/2014/main" id="{81BF2151-A541-6D3E-1FB8-301375C7540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22106" y="544400"/>
              <a:ext cx="631151" cy="95372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 name="TextBox 16">
              <a:extLst>
                <a:ext uri="{FF2B5EF4-FFF2-40B4-BE49-F238E27FC236}">
                  <a16:creationId xmlns:a16="http://schemas.microsoft.com/office/drawing/2014/main" id="{77C4F36D-7F88-74A2-BC1D-4FCFF2D46045}"/>
                </a:ext>
              </a:extLst>
            </p:cNvPr>
            <p:cNvSpPr txBox="1">
              <a:spLocks noChangeArrowheads="1"/>
            </p:cNvSpPr>
            <p:nvPr/>
          </p:nvSpPr>
          <p:spPr bwMode="auto">
            <a:xfrm>
              <a:off x="251520" y="5085184"/>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The Evolving Business Paradigm</a:t>
              </a:r>
            </a:p>
          </p:txBody>
        </p:sp>
      </p:grpSp>
      <p:grpSp>
        <p:nvGrpSpPr>
          <p:cNvPr id="11" name="Group 58">
            <a:extLst>
              <a:ext uri="{FF2B5EF4-FFF2-40B4-BE49-F238E27FC236}">
                <a16:creationId xmlns:a16="http://schemas.microsoft.com/office/drawing/2014/main" id="{042D29AE-98D9-D4EE-827C-A09FD22DE3E2}"/>
              </a:ext>
            </a:extLst>
          </p:cNvPr>
          <p:cNvGrpSpPr>
            <a:grpSpLocks/>
          </p:cNvGrpSpPr>
          <p:nvPr/>
        </p:nvGrpSpPr>
        <p:grpSpPr bwMode="auto">
          <a:xfrm>
            <a:off x="1018905" y="3988565"/>
            <a:ext cx="9925988" cy="957262"/>
            <a:chOff x="-356700" y="5628583"/>
            <a:chExt cx="9462990" cy="631151"/>
          </a:xfrm>
          <a:solidFill>
            <a:schemeClr val="accent2">
              <a:lumMod val="20000"/>
              <a:lumOff val="80000"/>
            </a:schemeClr>
          </a:solidFill>
        </p:grpSpPr>
        <p:pic>
          <p:nvPicPr>
            <p:cNvPr id="12" name="Picture 18" descr="coloring_pencils.png">
              <a:extLst>
                <a:ext uri="{FF2B5EF4-FFF2-40B4-BE49-F238E27FC236}">
                  <a16:creationId xmlns:a16="http://schemas.microsoft.com/office/drawing/2014/main" id="{E53C7FC6-96F2-B10F-3B96-2908567092D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59219" y="1212664"/>
              <a:ext cx="631151" cy="94629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3" name="TextBox 19">
              <a:extLst>
                <a:ext uri="{FF2B5EF4-FFF2-40B4-BE49-F238E27FC236}">
                  <a16:creationId xmlns:a16="http://schemas.microsoft.com/office/drawing/2014/main" id="{D8A65DAE-BA91-852F-65F4-E1852E28FB95}"/>
                </a:ext>
              </a:extLst>
            </p:cNvPr>
            <p:cNvSpPr txBox="1">
              <a:spLocks noChangeArrowheads="1"/>
            </p:cNvSpPr>
            <p:nvPr/>
          </p:nvSpPr>
          <p:spPr bwMode="auto">
            <a:xfrm>
              <a:off x="251520" y="5699393"/>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grpSp>
      <p:grpSp>
        <p:nvGrpSpPr>
          <p:cNvPr id="14" name="Group 61">
            <a:extLst>
              <a:ext uri="{FF2B5EF4-FFF2-40B4-BE49-F238E27FC236}">
                <a16:creationId xmlns:a16="http://schemas.microsoft.com/office/drawing/2014/main" id="{C0B15ACA-5380-A303-8634-2CE6365C38B7}"/>
              </a:ext>
            </a:extLst>
          </p:cNvPr>
          <p:cNvGrpSpPr>
            <a:grpSpLocks/>
          </p:cNvGrpSpPr>
          <p:nvPr/>
        </p:nvGrpSpPr>
        <p:grpSpPr bwMode="auto">
          <a:xfrm>
            <a:off x="1015255" y="4825177"/>
            <a:ext cx="10004251" cy="1014413"/>
            <a:chOff x="-356703" y="6180842"/>
            <a:chExt cx="9537215" cy="667894"/>
          </a:xfrm>
        </p:grpSpPr>
        <p:pic>
          <p:nvPicPr>
            <p:cNvPr id="15" name="Picture 21" descr="coloring_pencils.png">
              <a:extLst>
                <a:ext uri="{FF2B5EF4-FFF2-40B4-BE49-F238E27FC236}">
                  <a16:creationId xmlns:a16="http://schemas.microsoft.com/office/drawing/2014/main" id="{5B59F01B-10ED-B307-9DA5-9AE874CE1482}"/>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77958" y="1746181"/>
              <a:ext cx="667894" cy="953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22">
              <a:extLst>
                <a:ext uri="{FF2B5EF4-FFF2-40B4-BE49-F238E27FC236}">
                  <a16:creationId xmlns:a16="http://schemas.microsoft.com/office/drawing/2014/main" id="{27EEB468-0868-AE87-91C5-855C4657986E}"/>
                </a:ext>
              </a:extLst>
            </p:cNvPr>
            <p:cNvSpPr txBox="1">
              <a:spLocks noChangeArrowheads="1"/>
            </p:cNvSpPr>
            <p:nvPr/>
          </p:nvSpPr>
          <p:spPr bwMode="auto">
            <a:xfrm>
              <a:off x="251520" y="6324163"/>
              <a:ext cx="6768752" cy="26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grpSp>
    </p:spTree>
    <p:extLst>
      <p:ext uri="{BB962C8B-B14F-4D97-AF65-F5344CB8AC3E}">
        <p14:creationId xmlns:p14="http://schemas.microsoft.com/office/powerpoint/2010/main" val="385163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1000"/>
                                        <p:tgtEl>
                                          <p:spTgt spid="8"/>
                                        </p:tgtEl>
                                      </p:cBhvr>
                                    </p:animEffect>
                                  </p:childTnLst>
                                </p:cTn>
                              </p:par>
                            </p:childTnLst>
                          </p:cTn>
                        </p:par>
                        <p:par>
                          <p:cTn id="8" fill="hold">
                            <p:stCondLst>
                              <p:cond delay="1000"/>
                            </p:stCondLst>
                            <p:childTnLst>
                              <p:par>
                                <p:cTn id="9" presetID="1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slide(fromLeft)">
                                      <p:cBhvr>
                                        <p:cTn id="11" dur="1000"/>
                                        <p:tgtEl>
                                          <p:spTgt spid="11"/>
                                        </p:tgtEl>
                                      </p:cBhvr>
                                    </p:animEffect>
                                  </p:childTnLst>
                                </p:cTn>
                              </p:par>
                            </p:childTnLst>
                          </p:cTn>
                        </p:par>
                        <p:par>
                          <p:cTn id="12" fill="hold">
                            <p:stCondLst>
                              <p:cond delay="2000"/>
                            </p:stCondLst>
                            <p:childTnLst>
                              <p:par>
                                <p:cTn id="13" presetID="1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lide(fromLeft)">
                                      <p:cBhvr>
                                        <p:cTn id="1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pic>
        <p:nvPicPr>
          <p:cNvPr id="2" name="Picture 1" descr="coloring_pencils.png">
            <a:extLst>
              <a:ext uri="{FF2B5EF4-FFF2-40B4-BE49-F238E27FC236}">
                <a16:creationId xmlns:a16="http://schemas.microsoft.com/office/drawing/2014/main" id="{892AFDA5-FAF0-6FA8-3A8F-4E17263207A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523041" y="-3606117"/>
            <a:ext cx="957262" cy="11403269"/>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7" name="TextBox 9">
            <a:extLst>
              <a:ext uri="{FF2B5EF4-FFF2-40B4-BE49-F238E27FC236}">
                <a16:creationId xmlns:a16="http://schemas.microsoft.com/office/drawing/2014/main" id="{9E6FD291-1881-0C5A-D65C-68FF95E5CDA2}"/>
              </a:ext>
            </a:extLst>
          </p:cNvPr>
          <p:cNvSpPr txBox="1">
            <a:spLocks noChangeArrowheads="1"/>
          </p:cNvSpPr>
          <p:nvPr/>
        </p:nvSpPr>
        <p:spPr bwMode="auto">
          <a:xfrm>
            <a:off x="793820" y="2574149"/>
            <a:ext cx="10812720" cy="347787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One of the factors behind organizations giving a lot of attention to their people is the nature of the firms in the current business environment.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There has been a steady movement towards an economy based on services; hence, it becomes important for firms engaged in the service sector to keep their employees motivated and productive.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Even in the manufacturing and the traditional sectors, the need to remain competitive has meant that firms in these sectors deploy strategies that make effective use of their resources.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This changed business landscape resulted due to a paradigm shift in the way businesses and firms view their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employees as more than just resources and instead adopt a </a:t>
            </a:r>
            <a:r>
              <a:rPr kumimoji="0" lang="en-US" sz="2000" b="1" i="0" u="sng" strike="noStrike" kern="1200" cap="none" spc="0" normalizeH="0" baseline="0" noProof="0" dirty="0">
                <a:ln>
                  <a:noFill/>
                </a:ln>
                <a:solidFill>
                  <a:srgbClr val="0070C0"/>
                </a:solidFill>
                <a:effectLst/>
                <a:uLnTx/>
                <a:uFillTx/>
                <a:latin typeface="+mj-lt"/>
                <a:ea typeface="+mn-ea"/>
                <a:cs typeface="Arial" panose="020B0604020202020204" pitchFamily="34" charset="0"/>
              </a:rPr>
              <a:t>‘people first</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approach.</a:t>
            </a:r>
            <a:r>
              <a:rPr kumimoji="0" lang="ar-EG"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human resource department is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a service department, </a:t>
            </a: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handles all the organization's activities pertaining to the employees.</a:t>
            </a:r>
            <a:endParaRPr kumimoji="0" lang="en-IN"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endParaRPr>
          </a:p>
        </p:txBody>
      </p:sp>
      <p:sp>
        <p:nvSpPr>
          <p:cNvPr id="18" name="TextBox 9">
            <a:extLst>
              <a:ext uri="{FF2B5EF4-FFF2-40B4-BE49-F238E27FC236}">
                <a16:creationId xmlns:a16="http://schemas.microsoft.com/office/drawing/2014/main" id="{7CF67778-ECBA-8AB7-8514-4141780F1C16}"/>
              </a:ext>
            </a:extLst>
          </p:cNvPr>
          <p:cNvSpPr txBox="1">
            <a:spLocks noChangeArrowheads="1"/>
          </p:cNvSpPr>
          <p:nvPr/>
        </p:nvSpPr>
        <p:spPr bwMode="auto">
          <a:xfrm>
            <a:off x="622877" y="1749980"/>
            <a:ext cx="7330508" cy="400110"/>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altLang="en-US" sz="2000" b="1"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Evolving Business Paradigm</a:t>
            </a:r>
          </a:p>
        </p:txBody>
      </p:sp>
    </p:spTree>
    <p:extLst>
      <p:ext uri="{BB962C8B-B14F-4D97-AF65-F5344CB8AC3E}">
        <p14:creationId xmlns:p14="http://schemas.microsoft.com/office/powerpoint/2010/main" val="223465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600025B4-3759-AEEA-3DCB-BAFA30A1A400}"/>
              </a:ext>
            </a:extLst>
          </p:cNvPr>
          <p:cNvSpPr txBox="1">
            <a:spLocks noChangeArrowheads="1"/>
          </p:cNvSpPr>
          <p:nvPr/>
        </p:nvSpPr>
        <p:spPr bwMode="auto">
          <a:xfrm>
            <a:off x="1421212" y="2610823"/>
            <a:ext cx="9345750" cy="255454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Moreover, there is a need to align organizational goals with that of the HR strategy to ensure that there is </a:t>
            </a:r>
            <a:r>
              <a:rPr lang="en-US" sz="2000" b="1" dirty="0">
                <a:solidFill>
                  <a:srgbClr val="0070C0"/>
                </a:solidFill>
                <a:latin typeface="+mj-lt"/>
              </a:rPr>
              <a:t>alignment of the people policies with that of the management objectives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This means that the HR department can no longer be viewed as an appendage of the firm but instead is a </a:t>
            </a:r>
            <a:r>
              <a:rPr lang="en-US" sz="2000" b="1" dirty="0">
                <a:solidFill>
                  <a:srgbClr val="0070C0"/>
                </a:solidFill>
                <a:latin typeface="+mj-lt"/>
              </a:rPr>
              <a:t>vital organ in ensuring organizational success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The current HRM practices in many industries are taken as seriously as the marketing and production functions.</a:t>
            </a:r>
          </a:p>
          <a:p>
            <a:pPr algn="just">
              <a:buFont typeface="Arial" panose="020B0604020202020204" pitchFamily="34" charset="0"/>
              <a:buChar char="•"/>
              <a:defRPr/>
            </a:pPr>
            <a:endParaRPr lang="en-IN" sz="2000" dirty="0">
              <a:latin typeface="+mj-lt"/>
            </a:endParaRPr>
          </a:p>
        </p:txBody>
      </p:sp>
      <p:pic>
        <p:nvPicPr>
          <p:cNvPr id="8" name="Picture 8" descr="coloring_pencils.png">
            <a:extLst>
              <a:ext uri="{FF2B5EF4-FFF2-40B4-BE49-F238E27FC236}">
                <a16:creationId xmlns:a16="http://schemas.microsoft.com/office/drawing/2014/main" id="{D2AC8ADA-653E-DB50-677C-71F6559C75C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213490" y="-2979436"/>
            <a:ext cx="957262" cy="101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08EC9FE-8514-9B90-9C3C-164991991C91}"/>
              </a:ext>
            </a:extLst>
          </p:cNvPr>
          <p:cNvSpPr txBox="1">
            <a:spLocks noChangeArrowheads="1"/>
          </p:cNvSpPr>
          <p:nvPr/>
        </p:nvSpPr>
        <p:spPr bwMode="auto">
          <a:xfrm>
            <a:off x="1463936" y="1809969"/>
            <a:ext cx="67965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spTree>
    <p:extLst>
      <p:ext uri="{BB962C8B-B14F-4D97-AF65-F5344CB8AC3E}">
        <p14:creationId xmlns:p14="http://schemas.microsoft.com/office/powerpoint/2010/main" val="194915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7613461D-6B6F-6433-ED76-9ABFE1F1A10E}"/>
              </a:ext>
            </a:extLst>
          </p:cNvPr>
          <p:cNvSpPr txBox="1">
            <a:spLocks noChangeArrowheads="1"/>
          </p:cNvSpPr>
          <p:nvPr/>
        </p:nvSpPr>
        <p:spPr bwMode="auto">
          <a:xfrm>
            <a:off x="1464014" y="2567684"/>
            <a:ext cx="9345750" cy="344709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must be </a:t>
            </a:r>
            <a:r>
              <a:rPr lang="en-US" sz="2000" b="1" dirty="0">
                <a:solidFill>
                  <a:srgbClr val="0070C0"/>
                </a:solidFill>
                <a:latin typeface="+mj-lt"/>
              </a:rPr>
              <a:t>applied to the overall strategic goals for the organization </a:t>
            </a:r>
            <a:r>
              <a:rPr lang="en-US" sz="2000" dirty="0">
                <a:solidFill>
                  <a:schemeClr val="tx1"/>
                </a:solidFill>
                <a:latin typeface="+mj-lt"/>
              </a:rPr>
              <a:t>instead of a standalone tint that takes a unit based or a micro approach.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idea here is to adopt a holistic perspective towards HRM that </a:t>
            </a:r>
            <a:r>
              <a:rPr lang="en-US" sz="2000" b="1" dirty="0">
                <a:solidFill>
                  <a:srgbClr val="0070C0"/>
                </a:solidFill>
                <a:latin typeface="+mj-lt"/>
              </a:rPr>
              <a:t>ensures that there are no piecemeal strategies </a:t>
            </a:r>
            <a:r>
              <a:rPr lang="en-US" sz="2000" dirty="0">
                <a:solidFill>
                  <a:schemeClr val="tx1"/>
                </a:solidFill>
                <a:latin typeface="+mj-lt"/>
              </a:rPr>
              <a:t>and the HRM policy enmeshes itself fully with those of the organizational goals.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needs </a:t>
            </a:r>
            <a:r>
              <a:rPr lang="en-US" sz="2000" b="1" dirty="0">
                <a:solidFill>
                  <a:srgbClr val="0070C0"/>
                </a:solidFill>
                <a:latin typeface="+mj-lt"/>
              </a:rPr>
              <a:t>to be integrated with the overall strategy </a:t>
            </a:r>
            <a:r>
              <a:rPr lang="en-US" sz="2000" dirty="0">
                <a:solidFill>
                  <a:schemeClr val="tx1"/>
                </a:solidFill>
                <a:latin typeface="+mj-lt"/>
              </a:rPr>
              <a:t>to ensure effective use of people and provide better returns to the organizations in terms of ROI (Return on Investment).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Unless the HRM practice is designed in this way, </a:t>
            </a:r>
            <a:r>
              <a:rPr lang="en-US" sz="2000" b="1" dirty="0">
                <a:solidFill>
                  <a:srgbClr val="0070C0"/>
                </a:solidFill>
                <a:latin typeface="+mj-lt"/>
              </a:rPr>
              <a:t>the firms stand to lose </a:t>
            </a:r>
            <a:r>
              <a:rPr lang="en-US" sz="2000" dirty="0">
                <a:solidFill>
                  <a:schemeClr val="tx1"/>
                </a:solidFill>
                <a:latin typeface="+mj-lt"/>
              </a:rPr>
              <a:t>from not utilizing people fully and this does not bode well for the success of the organization.</a:t>
            </a:r>
            <a:endParaRPr lang="en-IN" sz="2000" dirty="0">
              <a:solidFill>
                <a:schemeClr val="tx1"/>
              </a:solidFill>
              <a:latin typeface="+mj-lt"/>
            </a:endParaRPr>
          </a:p>
          <a:p>
            <a:pPr algn="just">
              <a:buFont typeface="Arial" panose="020B0604020202020204" pitchFamily="34" charset="0"/>
              <a:buChar char="•"/>
              <a:defRPr/>
            </a:pPr>
            <a:endParaRPr lang="en-IN" sz="2000" dirty="0">
              <a:latin typeface="+mj-lt"/>
            </a:endParaRPr>
          </a:p>
        </p:txBody>
      </p:sp>
      <p:pic>
        <p:nvPicPr>
          <p:cNvPr id="8" name="Picture 7" descr="coloring_pencils.png">
            <a:extLst>
              <a:ext uri="{FF2B5EF4-FFF2-40B4-BE49-F238E27FC236}">
                <a16:creationId xmlns:a16="http://schemas.microsoft.com/office/drawing/2014/main" id="{03ADC83F-5F02-2677-28B2-7FE474A58CA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022325" y="-3142492"/>
            <a:ext cx="1012825" cy="10396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3FB0125-593B-D58D-CAE1-3D72027A25BA}"/>
              </a:ext>
            </a:extLst>
          </p:cNvPr>
          <p:cNvSpPr txBox="1">
            <a:spLocks noChangeArrowheads="1"/>
          </p:cNvSpPr>
          <p:nvPr/>
        </p:nvSpPr>
        <p:spPr bwMode="auto">
          <a:xfrm>
            <a:off x="938893" y="1766534"/>
            <a:ext cx="7378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spTree>
    <p:extLst>
      <p:ext uri="{BB962C8B-B14F-4D97-AF65-F5344CB8AC3E}">
        <p14:creationId xmlns:p14="http://schemas.microsoft.com/office/powerpoint/2010/main" val="2006452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Scope of Human Resource Management</a:t>
            </a:r>
          </a:p>
        </p:txBody>
      </p:sp>
    </p:spTree>
    <p:extLst>
      <p:ext uri="{BB962C8B-B14F-4D97-AF65-F5344CB8AC3E}">
        <p14:creationId xmlns:p14="http://schemas.microsoft.com/office/powerpoint/2010/main" val="122472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A9A275D1-CBFE-3241-A60E-58400FA560C7}"/>
              </a:ext>
            </a:extLst>
          </p:cNvPr>
          <p:cNvSpPr txBox="1">
            <a:spLocks noChangeArrowheads="1"/>
          </p:cNvSpPr>
          <p:nvPr/>
        </p:nvSpPr>
        <p:spPr bwMode="auto">
          <a:xfrm>
            <a:off x="1124082" y="2136952"/>
            <a:ext cx="977745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Personnel Management:</a:t>
            </a:r>
          </a:p>
          <a:p>
            <a:pPr marL="342900" indent="-342900">
              <a:buFont typeface="Arial" panose="020B0604020202020204" pitchFamily="34" charset="0"/>
              <a:buChar char="•"/>
            </a:pPr>
            <a:r>
              <a:rPr lang="en-US" altLang="en-US" sz="2000" dirty="0">
                <a:latin typeface="+mj-lt"/>
              </a:rPr>
              <a:t>The overall objective here is to ascertain </a:t>
            </a:r>
            <a:r>
              <a:rPr lang="en-US" altLang="en-US" sz="2000" b="1" dirty="0">
                <a:solidFill>
                  <a:srgbClr val="0070C0"/>
                </a:solidFill>
                <a:latin typeface="+mj-lt"/>
              </a:rPr>
              <a:t>individual growth</a:t>
            </a:r>
            <a:r>
              <a:rPr lang="en-US" altLang="en-US" sz="2000" dirty="0">
                <a:latin typeface="+mj-lt"/>
              </a:rPr>
              <a:t>, development and effectiveness which indirectly contribute to </a:t>
            </a:r>
            <a:r>
              <a:rPr lang="en-US" altLang="en-US" sz="2000" b="1" dirty="0">
                <a:solidFill>
                  <a:srgbClr val="0070C0"/>
                </a:solidFill>
                <a:latin typeface="+mj-lt"/>
              </a:rPr>
              <a:t>organizational development</a:t>
            </a:r>
            <a:r>
              <a:rPr lang="en-US" altLang="en-US" sz="2000" dirty="0">
                <a:latin typeface="+mj-lt"/>
              </a:rPr>
              <a:t>.</a:t>
            </a:r>
          </a:p>
          <a:p>
            <a:pPr marL="342900" indent="-342900">
              <a:buFont typeface="Arial" panose="020B0604020202020204" pitchFamily="34" charset="0"/>
              <a:buChar char="•"/>
            </a:pPr>
            <a:r>
              <a:rPr lang="en-US" altLang="en-US" sz="2000" dirty="0">
                <a:latin typeface="+mj-lt"/>
              </a:rPr>
              <a:t>HRM in Personnel Management is typically </a:t>
            </a:r>
            <a:r>
              <a:rPr lang="en-US" altLang="en-US" sz="2000" b="1" dirty="0">
                <a:solidFill>
                  <a:srgbClr val="0070C0"/>
                </a:solidFill>
                <a:latin typeface="+mj-lt"/>
              </a:rPr>
              <a:t>direct manpower management </a:t>
            </a:r>
            <a:r>
              <a:rPr lang="en-US" altLang="en-US" sz="2000" dirty="0">
                <a:latin typeface="+mj-lt"/>
              </a:rPr>
              <a:t>that involves:</a:t>
            </a:r>
          </a:p>
          <a:p>
            <a:pPr marL="1085850" lvl="1" indent="-342900">
              <a:buFont typeface="Arial" panose="020B0604020202020204" pitchFamily="34" charset="0"/>
              <a:buChar char="•"/>
            </a:pPr>
            <a:r>
              <a:rPr lang="en-US" altLang="en-US" sz="2000" dirty="0">
                <a:latin typeface="+mj-lt"/>
              </a:rPr>
              <a:t>manpower planning, </a:t>
            </a:r>
          </a:p>
          <a:p>
            <a:pPr marL="1085850" lvl="1" indent="-342900">
              <a:buFont typeface="Arial" panose="020B0604020202020204" pitchFamily="34" charset="0"/>
              <a:buChar char="•"/>
            </a:pPr>
            <a:r>
              <a:rPr lang="en-US" altLang="en-US" sz="2000" dirty="0">
                <a:latin typeface="+mj-lt"/>
              </a:rPr>
              <a:t>hiring (recruitment and selection), </a:t>
            </a:r>
          </a:p>
          <a:p>
            <a:pPr marL="1085850" lvl="1" indent="-342900">
              <a:buFont typeface="Arial" panose="020B0604020202020204" pitchFamily="34" charset="0"/>
              <a:buChar char="•"/>
            </a:pPr>
            <a:r>
              <a:rPr lang="en-US" altLang="en-US" sz="2000" dirty="0">
                <a:highlight>
                  <a:srgbClr val="FFFF00"/>
                </a:highlight>
                <a:latin typeface="+mj-lt"/>
              </a:rPr>
              <a:t>training and development</a:t>
            </a:r>
            <a:r>
              <a:rPr lang="en-US" altLang="en-US" sz="2000" dirty="0">
                <a:latin typeface="+mj-lt"/>
              </a:rPr>
              <a:t>, developing new skills, </a:t>
            </a:r>
          </a:p>
          <a:p>
            <a:pPr marL="1085850" lvl="1" indent="-342900">
              <a:buFont typeface="Arial" panose="020B0604020202020204" pitchFamily="34" charset="0"/>
              <a:buChar char="•"/>
            </a:pPr>
            <a:r>
              <a:rPr lang="en-US" altLang="en-US" sz="2000" dirty="0">
                <a:latin typeface="+mj-lt"/>
              </a:rPr>
              <a:t>transfer, </a:t>
            </a:r>
          </a:p>
          <a:p>
            <a:pPr marL="1085850" lvl="1" indent="-342900">
              <a:buFont typeface="Arial" panose="020B0604020202020204" pitchFamily="34" charset="0"/>
              <a:buChar char="•"/>
            </a:pPr>
            <a:r>
              <a:rPr lang="en-US" altLang="en-US" sz="2000" dirty="0">
                <a:latin typeface="+mj-lt"/>
              </a:rPr>
              <a:t>promotion, allowances, compensation,</a:t>
            </a:r>
          </a:p>
          <a:p>
            <a:pPr marL="1085850" lvl="1" indent="-342900">
              <a:buFont typeface="Arial" panose="020B0604020202020204" pitchFamily="34" charset="0"/>
              <a:buChar char="•"/>
            </a:pPr>
            <a:r>
              <a:rPr lang="en-US" altLang="en-US" sz="2000" dirty="0">
                <a:highlight>
                  <a:srgbClr val="FFFF00"/>
                </a:highlight>
                <a:latin typeface="+mj-lt"/>
              </a:rPr>
              <a:t>Payroll management </a:t>
            </a:r>
            <a:r>
              <a:rPr lang="en-US" altLang="en-US" sz="2000" dirty="0">
                <a:latin typeface="+mj-lt"/>
              </a:rPr>
              <a:t>	 </a:t>
            </a:r>
          </a:p>
          <a:p>
            <a:pPr marL="1085850" lvl="1" indent="-342900">
              <a:buFont typeface="Arial" panose="020B0604020202020204" pitchFamily="34" charset="0"/>
              <a:buChar char="•"/>
            </a:pPr>
            <a:r>
              <a:rPr lang="en-US" altLang="en-US" sz="2000" dirty="0">
                <a:latin typeface="+mj-lt"/>
              </a:rPr>
              <a:t>layoff and retrenchment. </a:t>
            </a:r>
          </a:p>
          <a:p>
            <a:pPr marL="1085850" lvl="1" indent="-342900">
              <a:buFont typeface="Arial" panose="020B0604020202020204" pitchFamily="34" charset="0"/>
              <a:buChar char="•"/>
            </a:pPr>
            <a:r>
              <a:rPr lang="en-US" altLang="en-US" sz="2000" dirty="0">
                <a:latin typeface="+mj-lt"/>
              </a:rPr>
              <a:t>performance appraisal, </a:t>
            </a:r>
          </a:p>
        </p:txBody>
      </p:sp>
    </p:spTree>
    <p:extLst>
      <p:ext uri="{BB962C8B-B14F-4D97-AF65-F5344CB8AC3E}">
        <p14:creationId xmlns:p14="http://schemas.microsoft.com/office/powerpoint/2010/main" val="3189354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0" y="6043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72566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7EDE7EC1-E64F-B084-91C6-F88CF9DA35E2}"/>
              </a:ext>
            </a:extLst>
          </p:cNvPr>
          <p:cNvSpPr txBox="1">
            <a:spLocks noChangeArrowheads="1"/>
          </p:cNvSpPr>
          <p:nvPr/>
        </p:nvSpPr>
        <p:spPr bwMode="auto">
          <a:xfrm>
            <a:off x="743980" y="1879897"/>
            <a:ext cx="10559319" cy="412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highlight>
                  <a:srgbClr val="FFFF00"/>
                </a:highlight>
                <a:latin typeface="+mj-lt"/>
              </a:rPr>
              <a:t>HRM in Employee Welfare</a:t>
            </a:r>
          </a:p>
          <a:p>
            <a:pPr marL="342900" indent="-342900" algn="just" fontAlgn="auto">
              <a:spcBef>
                <a:spcPts val="0"/>
              </a:spcBef>
              <a:spcAft>
                <a:spcPts val="0"/>
              </a:spcAft>
              <a:buFont typeface="Arial" panose="020B0604020202020204" pitchFamily="34" charset="0"/>
              <a:buChar char="•"/>
              <a:defRPr/>
            </a:pPr>
            <a:r>
              <a:rPr lang="en-US" sz="2000" dirty="0">
                <a:latin typeface="+mj-lt"/>
              </a:rPr>
              <a:t>HRM in Employee Welfare is a particular aspect of HRM which </a:t>
            </a:r>
            <a:r>
              <a:rPr lang="en-US" sz="2000" b="1" dirty="0">
                <a:solidFill>
                  <a:srgbClr val="0070C0"/>
                </a:solidFill>
                <a:latin typeface="+mj-lt"/>
              </a:rPr>
              <a:t>deals with working conditions and amenities at workplace</a:t>
            </a:r>
            <a:r>
              <a:rPr lang="en-US" sz="2000" dirty="0">
                <a:latin typeface="+mj-lt"/>
              </a:rPr>
              <a:t>. </a:t>
            </a:r>
          </a:p>
          <a:p>
            <a:pPr marL="342900" indent="-342900" algn="just" fontAlgn="auto">
              <a:spcBef>
                <a:spcPts val="0"/>
              </a:spcBef>
              <a:spcAft>
                <a:spcPts val="0"/>
              </a:spcAft>
              <a:buFont typeface="Arial" panose="020B0604020202020204" pitchFamily="34" charset="0"/>
              <a:buChar char="•"/>
              <a:defRPr/>
            </a:pPr>
            <a:r>
              <a:rPr lang="en-US" sz="2000" dirty="0">
                <a:latin typeface="+mj-lt"/>
              </a:rPr>
              <a:t>Employee welfare is about determining </a:t>
            </a:r>
            <a:r>
              <a:rPr lang="en-US" sz="2000" b="1" dirty="0">
                <a:solidFill>
                  <a:srgbClr val="0070C0"/>
                </a:solidFill>
                <a:latin typeface="+mj-lt"/>
              </a:rPr>
              <a:t>employees’ real needs and fulfilling them</a:t>
            </a:r>
            <a:r>
              <a:rPr lang="en-US" sz="2000" dirty="0">
                <a:latin typeface="+mj-lt"/>
              </a:rPr>
              <a:t> with active participation of both management and employees. </a:t>
            </a:r>
          </a:p>
          <a:p>
            <a:pPr marL="1085850" lvl="1" indent="-342900" algn="just">
              <a:buFont typeface="Arial" panose="020B0604020202020204" pitchFamily="34" charset="0"/>
              <a:buChar char="•"/>
              <a:defRPr/>
            </a:pPr>
            <a:r>
              <a:rPr lang="en-US" dirty="0">
                <a:latin typeface="+mj-lt"/>
              </a:rPr>
              <a:t>This includes a wide array of responsibilities and services such as </a:t>
            </a:r>
            <a:r>
              <a:rPr lang="en-US" dirty="0">
                <a:solidFill>
                  <a:srgbClr val="002060"/>
                </a:solidFill>
                <a:latin typeface="+mj-lt"/>
              </a:rPr>
              <a:t>safety services, health services, welfare funds, social security and medical services</a:t>
            </a:r>
            <a:r>
              <a:rPr lang="en-US" dirty="0">
                <a:latin typeface="+mj-lt"/>
              </a:rPr>
              <a:t>. </a:t>
            </a:r>
          </a:p>
          <a:p>
            <a:pPr marL="1085850" lvl="1" indent="-342900" algn="just">
              <a:buFont typeface="Arial" panose="020B0604020202020204" pitchFamily="34" charset="0"/>
              <a:buChar char="•"/>
              <a:defRPr/>
            </a:pPr>
            <a:r>
              <a:rPr lang="en-US" dirty="0">
                <a:latin typeface="+mj-lt"/>
              </a:rPr>
              <a:t>It also covers appointment of safety officers, making the environment worth working, eliminating workplace hazards, support by top management, job safety, safeguarding machinery, cleanliness, proper ventilation and lighting, medical care, sickness benefits, employee injury benefits, personal injury benefits, maternity benefits, unemployment benefits and family benefits</a:t>
            </a:r>
            <a:r>
              <a:rPr lang="en-US" dirty="0">
                <a:highlight>
                  <a:srgbClr val="FFFF00"/>
                </a:highlight>
                <a:latin typeface="+mj-lt"/>
              </a:rPr>
              <a:t>, </a:t>
            </a:r>
            <a:r>
              <a:rPr lang="en-IN" dirty="0">
                <a:highlight>
                  <a:srgbClr val="FFFF00"/>
                </a:highlight>
                <a:latin typeface="+mj-lt"/>
              </a:rPr>
              <a:t>Grievance handling</a:t>
            </a:r>
            <a:r>
              <a:rPr lang="en-US" dirty="0">
                <a:highlight>
                  <a:srgbClr val="FFFF00"/>
                </a:highlight>
                <a:latin typeface="+mj-lt"/>
              </a:rPr>
              <a:t>.</a:t>
            </a:r>
          </a:p>
          <a:p>
            <a:pPr marL="1085850" lvl="1" indent="-342900" algn="just">
              <a:buFont typeface="Arial" panose="020B0604020202020204" pitchFamily="34" charset="0"/>
              <a:buChar char="•"/>
              <a:defRPr/>
            </a:pPr>
            <a:r>
              <a:rPr lang="en-US" dirty="0">
                <a:latin typeface="+mj-lt"/>
              </a:rPr>
              <a:t> it also takes care of canteen facilities, crèches, rest and lunchrooms, housing, transport, medical assistance, education, health and safety, recreation facilities, etc.</a:t>
            </a:r>
            <a:endParaRPr lang="en-IN" dirty="0">
              <a:latin typeface="+mj-lt"/>
            </a:endParaRPr>
          </a:p>
        </p:txBody>
      </p:sp>
    </p:spTree>
    <p:extLst>
      <p:ext uri="{BB962C8B-B14F-4D97-AF65-F5344CB8AC3E}">
        <p14:creationId xmlns:p14="http://schemas.microsoft.com/office/powerpoint/2010/main" val="751107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6480FB62-3F95-CAAF-736B-804D037202DD}"/>
              </a:ext>
            </a:extLst>
          </p:cNvPr>
          <p:cNvSpPr txBox="1">
            <a:spLocks noChangeArrowheads="1"/>
          </p:cNvSpPr>
          <p:nvPr/>
        </p:nvSpPr>
        <p:spPr bwMode="auto">
          <a:xfrm>
            <a:off x="1363862" y="2495529"/>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Industrial Relations</a:t>
            </a:r>
          </a:p>
          <a:p>
            <a:pPr marL="342900" indent="-342900" algn="just">
              <a:buFont typeface="Arial" panose="020B0604020202020204" pitchFamily="34" charset="0"/>
              <a:buChar char="•"/>
            </a:pPr>
            <a:r>
              <a:rPr lang="en-US" altLang="en-US" sz="2000" dirty="0">
                <a:latin typeface="+mj-lt"/>
              </a:rPr>
              <a:t>HRM in Industrial Relations needs careful </a:t>
            </a:r>
            <a:r>
              <a:rPr lang="en-US" altLang="en-US" sz="2000" b="1" dirty="0">
                <a:solidFill>
                  <a:srgbClr val="0070C0"/>
                </a:solidFill>
                <a:latin typeface="+mj-lt"/>
              </a:rPr>
              <a:t>interactions with labor or employee unions</a:t>
            </a:r>
            <a:r>
              <a:rPr lang="en-US" altLang="en-US" sz="2000" dirty="0">
                <a:latin typeface="+mj-lt"/>
              </a:rPr>
              <a:t>, addressing their grievances and settling the disputes effectively in order </a:t>
            </a:r>
            <a:r>
              <a:rPr lang="en-US" altLang="en-US" sz="2000" b="1" dirty="0">
                <a:latin typeface="+mj-lt"/>
              </a:rPr>
              <a:t>to maintain peace and harmony in the organization. </a:t>
            </a:r>
          </a:p>
        </p:txBody>
      </p:sp>
    </p:spTree>
    <p:extLst>
      <p:ext uri="{BB962C8B-B14F-4D97-AF65-F5344CB8AC3E}">
        <p14:creationId xmlns:p14="http://schemas.microsoft.com/office/powerpoint/2010/main" val="3681254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2A253719-A199-9CE5-9F82-546520D331E0}"/>
              </a:ext>
            </a:extLst>
          </p:cNvPr>
          <p:cNvSpPr txBox="1">
            <a:spLocks noChangeArrowheads="1"/>
          </p:cNvSpPr>
          <p:nvPr/>
        </p:nvSpPr>
        <p:spPr bwMode="auto">
          <a:xfrm>
            <a:off x="1406725"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Succession Planning</a:t>
            </a:r>
          </a:p>
          <a:p>
            <a:pPr marL="342900" indent="-342900" algn="just">
              <a:buFont typeface="Arial" panose="020B0604020202020204" pitchFamily="34" charset="0"/>
              <a:buChar char="•"/>
            </a:pPr>
            <a:r>
              <a:rPr lang="en-US" altLang="en-US" sz="2000" dirty="0">
                <a:latin typeface="+mj-lt"/>
              </a:rPr>
              <a:t>the HR planning process is </a:t>
            </a:r>
            <a:r>
              <a:rPr lang="en-US" altLang="en-US" sz="2000" b="1" dirty="0">
                <a:solidFill>
                  <a:srgbClr val="0070C0"/>
                </a:solidFill>
                <a:latin typeface="+mj-lt"/>
              </a:rPr>
              <a:t>'Succession Planning'. </a:t>
            </a:r>
          </a:p>
          <a:p>
            <a:pPr marL="342900" indent="-342900" algn="just">
              <a:buFont typeface="Arial" panose="020B0604020202020204" pitchFamily="34" charset="0"/>
              <a:buChar char="•"/>
            </a:pPr>
            <a:r>
              <a:rPr lang="en-US" altLang="en-US" sz="2000" dirty="0">
                <a:latin typeface="+mj-lt"/>
              </a:rPr>
              <a:t>Succession Planning refers to the way in which a company forms </a:t>
            </a:r>
            <a:r>
              <a:rPr lang="en-US" altLang="en-US" sz="2000" b="1" dirty="0">
                <a:solidFill>
                  <a:srgbClr val="0070C0"/>
                </a:solidFill>
                <a:latin typeface="+mj-lt"/>
              </a:rPr>
              <a:t>policies for replacing key members of its organization</a:t>
            </a:r>
            <a:r>
              <a:rPr lang="en-US" altLang="en-US" sz="2000" dirty="0">
                <a:latin typeface="+mj-lt"/>
              </a:rPr>
              <a:t>, shifting transfer of authority and responsibility carefully from a leaving member to a new member.</a:t>
            </a:r>
          </a:p>
          <a:p>
            <a:pPr marL="342900" indent="-342900" algn="just">
              <a:buFont typeface="Arial" panose="020B0604020202020204" pitchFamily="34" charset="0"/>
              <a:buChar char="•"/>
            </a:pPr>
            <a:r>
              <a:rPr lang="en-US" altLang="en-US" sz="2000" dirty="0">
                <a:latin typeface="+mj-lt"/>
              </a:rPr>
              <a:t> This often entails ensuring that an </a:t>
            </a:r>
            <a:r>
              <a:rPr lang="en-US" altLang="en-US" sz="2000" b="1" dirty="0">
                <a:solidFill>
                  <a:srgbClr val="0070C0"/>
                </a:solidFill>
                <a:latin typeface="+mj-lt"/>
              </a:rPr>
              <a:t>arriving employee has the necessary training and experience to fulfill their functions.</a:t>
            </a:r>
          </a:p>
        </p:txBody>
      </p:sp>
    </p:spTree>
    <p:extLst>
      <p:ext uri="{BB962C8B-B14F-4D97-AF65-F5344CB8AC3E}">
        <p14:creationId xmlns:p14="http://schemas.microsoft.com/office/powerpoint/2010/main" val="1811553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Processes in Human Resource Management</a:t>
            </a:r>
          </a:p>
        </p:txBody>
      </p:sp>
    </p:spTree>
    <p:extLst>
      <p:ext uri="{BB962C8B-B14F-4D97-AF65-F5344CB8AC3E}">
        <p14:creationId xmlns:p14="http://schemas.microsoft.com/office/powerpoint/2010/main" val="74154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0D5846B6-D2BF-63A4-CDB2-FE98D385ADCE}"/>
              </a:ext>
            </a:extLst>
          </p:cNvPr>
          <p:cNvSpPr txBox="1">
            <a:spLocks noChangeArrowheads="1"/>
          </p:cNvSpPr>
          <p:nvPr/>
        </p:nvSpPr>
        <p:spPr bwMode="auto">
          <a:xfrm>
            <a:off x="1378149" y="2183156"/>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dirty="0">
                <a:latin typeface="+mj-lt"/>
              </a:rPr>
              <a:t>The following are the various HR processes:</a:t>
            </a:r>
          </a:p>
        </p:txBody>
      </p:sp>
      <p:grpSp>
        <p:nvGrpSpPr>
          <p:cNvPr id="8" name="Group 14">
            <a:extLst>
              <a:ext uri="{FF2B5EF4-FFF2-40B4-BE49-F238E27FC236}">
                <a16:creationId xmlns:a16="http://schemas.microsoft.com/office/drawing/2014/main" id="{7D94A873-B59A-BFAB-41BD-81DC6ECB135B}"/>
              </a:ext>
            </a:extLst>
          </p:cNvPr>
          <p:cNvGrpSpPr>
            <a:grpSpLocks/>
          </p:cNvGrpSpPr>
          <p:nvPr/>
        </p:nvGrpSpPr>
        <p:grpSpPr bwMode="auto">
          <a:xfrm>
            <a:off x="1523999" y="2744769"/>
            <a:ext cx="9144001" cy="636588"/>
            <a:chOff x="-8317432" y="1715387"/>
            <a:chExt cx="9145016" cy="747003"/>
          </a:xfrm>
          <a:solidFill>
            <a:schemeClr val="tx2">
              <a:lumMod val="20000"/>
              <a:lumOff val="80000"/>
            </a:schemeClr>
          </a:solidFill>
        </p:grpSpPr>
        <p:sp>
          <p:nvSpPr>
            <p:cNvPr id="9" name="Flowchart: Delay 8">
              <a:extLst>
                <a:ext uri="{FF2B5EF4-FFF2-40B4-BE49-F238E27FC236}">
                  <a16:creationId xmlns:a16="http://schemas.microsoft.com/office/drawing/2014/main" id="{2868C643-E444-FFF2-B030-CCF9B40E4EA0}"/>
                </a:ext>
              </a:extLst>
            </p:cNvPr>
            <p:cNvSpPr/>
            <p:nvPr/>
          </p:nvSpPr>
          <p:spPr>
            <a:xfrm>
              <a:off x="404" y="1715387"/>
              <a:ext cx="827180" cy="733962"/>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2D80CFA-6A38-E175-FADD-43EFFFCB6B22}"/>
                </a:ext>
              </a:extLst>
            </p:cNvPr>
            <p:cNvSpPr/>
            <p:nvPr/>
          </p:nvSpPr>
          <p:spPr>
            <a:xfrm>
              <a:off x="-8317432" y="1741467"/>
              <a:ext cx="8317836" cy="720923"/>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grpSp>
        <p:nvGrpSpPr>
          <p:cNvPr id="11" name="Group 14">
            <a:extLst>
              <a:ext uri="{FF2B5EF4-FFF2-40B4-BE49-F238E27FC236}">
                <a16:creationId xmlns:a16="http://schemas.microsoft.com/office/drawing/2014/main" id="{B87D7E74-855A-2574-3534-94CEDE6981B1}"/>
              </a:ext>
            </a:extLst>
          </p:cNvPr>
          <p:cNvGrpSpPr>
            <a:grpSpLocks/>
          </p:cNvGrpSpPr>
          <p:nvPr/>
        </p:nvGrpSpPr>
        <p:grpSpPr bwMode="auto">
          <a:xfrm>
            <a:off x="1523999" y="3370244"/>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D70BA686-4956-16D3-D5CA-BAC8C2F520FB}"/>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4992EB85-4EB1-AA2F-0B6C-94CCBA7EECD3}"/>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grpSp>
        <p:nvGrpSpPr>
          <p:cNvPr id="14" name="Group 13">
            <a:extLst>
              <a:ext uri="{FF2B5EF4-FFF2-40B4-BE49-F238E27FC236}">
                <a16:creationId xmlns:a16="http://schemas.microsoft.com/office/drawing/2014/main" id="{9239BC16-1B72-D4DB-17EB-1A0F520A6211}"/>
              </a:ext>
            </a:extLst>
          </p:cNvPr>
          <p:cNvGrpSpPr>
            <a:grpSpLocks/>
          </p:cNvGrpSpPr>
          <p:nvPr/>
        </p:nvGrpSpPr>
        <p:grpSpPr bwMode="auto">
          <a:xfrm>
            <a:off x="1523999" y="3995719"/>
            <a:ext cx="9144001" cy="636588"/>
            <a:chOff x="-8317432" y="3184705"/>
            <a:chExt cx="9145016" cy="748351"/>
          </a:xfrm>
          <a:solidFill>
            <a:schemeClr val="tx2">
              <a:lumMod val="20000"/>
              <a:lumOff val="80000"/>
            </a:schemeClr>
          </a:solidFill>
        </p:grpSpPr>
        <p:sp>
          <p:nvSpPr>
            <p:cNvPr id="15" name="Flowchart: Delay 14">
              <a:extLst>
                <a:ext uri="{FF2B5EF4-FFF2-40B4-BE49-F238E27FC236}">
                  <a16:creationId xmlns:a16="http://schemas.microsoft.com/office/drawing/2014/main" id="{45C042C9-CA04-5DDB-BF4A-DD4862BC2E2E}"/>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6" name="Rectangle 15">
              <a:extLst>
                <a:ext uri="{FF2B5EF4-FFF2-40B4-BE49-F238E27FC236}">
                  <a16:creationId xmlns:a16="http://schemas.microsoft.com/office/drawing/2014/main" id="{620693CE-153F-D214-1B96-7B6814EDBA8A}"/>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grpSp>
        <p:nvGrpSpPr>
          <p:cNvPr id="17" name="Group 14">
            <a:extLst>
              <a:ext uri="{FF2B5EF4-FFF2-40B4-BE49-F238E27FC236}">
                <a16:creationId xmlns:a16="http://schemas.microsoft.com/office/drawing/2014/main" id="{51CB2EF6-9F59-4B5C-B1D6-9986D65865BF}"/>
              </a:ext>
            </a:extLst>
          </p:cNvPr>
          <p:cNvGrpSpPr/>
          <p:nvPr/>
        </p:nvGrpSpPr>
        <p:grpSpPr>
          <a:xfrm>
            <a:off x="1523480" y="4632654"/>
            <a:ext cx="9145016" cy="625162"/>
            <a:chOff x="-8317432" y="3184705"/>
            <a:chExt cx="9145016" cy="734659"/>
          </a:xfrm>
          <a:solidFill>
            <a:schemeClr val="tx2">
              <a:lumMod val="20000"/>
              <a:lumOff val="80000"/>
            </a:schemeClr>
          </a:solidFill>
        </p:grpSpPr>
        <p:sp>
          <p:nvSpPr>
            <p:cNvPr id="18" name="Flowchart: Delay 17">
              <a:extLst>
                <a:ext uri="{FF2B5EF4-FFF2-40B4-BE49-F238E27FC236}">
                  <a16:creationId xmlns:a16="http://schemas.microsoft.com/office/drawing/2014/main" id="{608804D9-ABC5-5D4C-352C-51C1328CEA5F}"/>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9" name="Rectangle 18">
              <a:extLst>
                <a:ext uri="{FF2B5EF4-FFF2-40B4-BE49-F238E27FC236}">
                  <a16:creationId xmlns:a16="http://schemas.microsoft.com/office/drawing/2014/main" id="{FC6C32A6-B0FC-A579-94F1-0DCE8EB33D4F}"/>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spTree>
    <p:extLst>
      <p:ext uri="{BB962C8B-B14F-4D97-AF65-F5344CB8AC3E}">
        <p14:creationId xmlns:p14="http://schemas.microsoft.com/office/powerpoint/2010/main" val="3992888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0 2.22222E-6 L 0.89375 0.00069 " pathEditMode="relative" rAng="0" ptsTypes="AA">
                                      <p:cBhvr>
                                        <p:cTn id="14" dur="500" fill="hold"/>
                                        <p:tgtEl>
                                          <p:spTgt spid="8"/>
                                        </p:tgtEl>
                                        <p:attrNameLst>
                                          <p:attrName>ppt_x</p:attrName>
                                          <p:attrName>ppt_y</p:attrName>
                                        </p:attrNameLst>
                                      </p:cBhvr>
                                      <p:rCtr x="44688" y="23"/>
                                    </p:animMotion>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11"/>
                                        </p:tgtEl>
                                      </p:cBhvr>
                                    </p:animEffect>
                                    <p:animScale>
                                      <p:cBhvr>
                                        <p:cTn id="22" dur="250" autoRev="1" fill="hold"/>
                                        <p:tgtEl>
                                          <p:spTgt spid="11"/>
                                        </p:tgtEl>
                                      </p:cBhvr>
                                      <p:by x="105000" y="105000"/>
                                    </p:animScale>
                                  </p:childTnLst>
                                </p:cTn>
                              </p:par>
                            </p:childTnLst>
                          </p:cTn>
                        </p:par>
                        <p:par>
                          <p:cTn id="23" fill="hold">
                            <p:stCondLst>
                              <p:cond delay="2500"/>
                            </p:stCondLst>
                            <p:childTnLst>
                              <p:par>
                                <p:cTn id="24" presetID="63" presetClass="path" presetSubtype="0" accel="50000" decel="50000" fill="hold" nodeType="afterEffect">
                                  <p:stCondLst>
                                    <p:cond delay="0"/>
                                  </p:stCondLst>
                                  <p:childTnLst>
                                    <p:animMotion origin="layout" path="M 0 2.96296E-6 L 0.89375 -0.00556 " pathEditMode="relative" rAng="0" ptsTypes="AA">
                                      <p:cBhvr>
                                        <p:cTn id="25" dur="500" fill="hold"/>
                                        <p:tgtEl>
                                          <p:spTgt spid="11"/>
                                        </p:tgtEl>
                                        <p:attrNameLst>
                                          <p:attrName>ppt_x</p:attrName>
                                          <p:attrName>ppt_y</p:attrName>
                                        </p:attrNameLst>
                                      </p:cBhvr>
                                      <p:rCtr x="44688" y="-278"/>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3500"/>
                            </p:stCondLst>
                            <p:childTnLst>
                              <p:par>
                                <p:cTn id="31" presetID="26" presetClass="emph" presetSubtype="0" fill="hold" nodeType="afterEffect">
                                  <p:stCondLst>
                                    <p:cond delay="0"/>
                                  </p:stCondLst>
                                  <p:childTnLst>
                                    <p:animEffect transition="out" filter="fade">
                                      <p:cBhvr>
                                        <p:cTn id="32" dur="500" tmFilter="0, 0; .2, .5; .8, .5; 1, 0"/>
                                        <p:tgtEl>
                                          <p:spTgt spid="14"/>
                                        </p:tgtEl>
                                      </p:cBhvr>
                                    </p:animEffect>
                                    <p:animScale>
                                      <p:cBhvr>
                                        <p:cTn id="33" dur="250" autoRev="1" fill="hold"/>
                                        <p:tgtEl>
                                          <p:spTgt spid="14"/>
                                        </p:tgtEl>
                                      </p:cBhvr>
                                      <p:by x="105000" y="105000"/>
                                    </p:animScale>
                                  </p:childTnLst>
                                </p:cTn>
                              </p:par>
                            </p:childTnLst>
                          </p:cTn>
                        </p:par>
                        <p:par>
                          <p:cTn id="34" fill="hold">
                            <p:stCondLst>
                              <p:cond delay="4000"/>
                            </p:stCondLst>
                            <p:childTnLst>
                              <p:par>
                                <p:cTn id="35" presetID="63" presetClass="path" presetSubtype="0" accel="50000" decel="50000" fill="hold" nodeType="afterEffect">
                                  <p:stCondLst>
                                    <p:cond delay="0"/>
                                  </p:stCondLst>
                                  <p:childTnLst>
                                    <p:animMotion origin="layout" path="M 0 4.81481E-6 L 0.89375 -0.01528 " pathEditMode="relative" rAng="0" ptsTypes="AA">
                                      <p:cBhvr>
                                        <p:cTn id="36" dur="500" fill="hold"/>
                                        <p:tgtEl>
                                          <p:spTgt spid="14"/>
                                        </p:tgtEl>
                                        <p:attrNameLst>
                                          <p:attrName>ppt_x</p:attrName>
                                          <p:attrName>ppt_y</p:attrName>
                                        </p:attrNameLst>
                                      </p:cBhvr>
                                      <p:rCtr x="44688" y="-764"/>
                                    </p:animMotion>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par>
                          <p:cTn id="41" fill="hold">
                            <p:stCondLst>
                              <p:cond delay="5000"/>
                            </p:stCondLst>
                            <p:childTnLst>
                              <p:par>
                                <p:cTn id="42" presetID="26" presetClass="emph" presetSubtype="0" fill="hold" nodeType="afterEffect">
                                  <p:stCondLst>
                                    <p:cond delay="0"/>
                                  </p:stCondLst>
                                  <p:childTnLst>
                                    <p:animEffect transition="out" filter="fade">
                                      <p:cBhvr>
                                        <p:cTn id="43" dur="500" tmFilter="0, 0; .2, .5; .8, .5; 1, 0"/>
                                        <p:tgtEl>
                                          <p:spTgt spid="17"/>
                                        </p:tgtEl>
                                      </p:cBhvr>
                                    </p:animEffect>
                                    <p:animScale>
                                      <p:cBhvr>
                                        <p:cTn id="44" dur="250" autoRev="1" fill="hold"/>
                                        <p:tgtEl>
                                          <p:spTgt spid="17"/>
                                        </p:tgtEl>
                                      </p:cBhvr>
                                      <p:by x="105000" y="105000"/>
                                    </p:animScale>
                                  </p:childTnLst>
                                </p:cTn>
                              </p:par>
                            </p:childTnLst>
                          </p:cTn>
                        </p:par>
                        <p:par>
                          <p:cTn id="45" fill="hold">
                            <p:stCondLst>
                              <p:cond delay="5500"/>
                            </p:stCondLst>
                            <p:childTnLst>
                              <p:par>
                                <p:cTn id="46" presetID="63" presetClass="path" presetSubtype="0" accel="50000" decel="50000" fill="hold" nodeType="afterEffect">
                                  <p:stCondLst>
                                    <p:cond delay="0"/>
                                  </p:stCondLst>
                                  <p:childTnLst>
                                    <p:animMotion origin="layout" path="M 0 -4.81481E-6 L 0.89375 -0.01296 " pathEditMode="relative" rAng="0" ptsTypes="AA">
                                      <p:cBhvr>
                                        <p:cTn id="47" dur="500" fill="hold"/>
                                        <p:tgtEl>
                                          <p:spTgt spid="17"/>
                                        </p:tgtEl>
                                        <p:attrNameLst>
                                          <p:attrName>ppt_x</p:attrName>
                                          <p:attrName>ppt_y</p:attrName>
                                        </p:attrNameLst>
                                      </p:cBhvr>
                                      <p:rCtr x="44688" y="-6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B69216F5-E4B4-0628-2693-684A15AD13B6}"/>
              </a:ext>
            </a:extLst>
          </p:cNvPr>
          <p:cNvSpPr txBox="1">
            <a:spLocks noChangeArrowheads="1"/>
          </p:cNvSpPr>
          <p:nvPr/>
        </p:nvSpPr>
        <p:spPr bwMode="auto">
          <a:xfrm>
            <a:off x="1157002" y="3034119"/>
            <a:ext cx="9312611"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Human Resource Planning involves the following functions:</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Recruitment</a:t>
            </a:r>
            <a:r>
              <a:rPr lang="en-IN" sz="2000" dirty="0">
                <a:solidFill>
                  <a:schemeClr val="tx1"/>
                </a:solidFill>
                <a:latin typeface="+mj-lt"/>
              </a:rPr>
              <a:t>: It aims at attracting applicants that match a certain Job Criteria.</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Selection</a:t>
            </a:r>
            <a:r>
              <a:rPr lang="en-IN" sz="2000" dirty="0">
                <a:solidFill>
                  <a:schemeClr val="tx1"/>
                </a:solidFill>
                <a:latin typeface="+mj-lt"/>
              </a:rPr>
              <a:t>: The next level of filtration. This aims at short listing candidates who are the closest match in terms qualifications, expertise and potential for a certain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Hiring: </a:t>
            </a:r>
            <a:r>
              <a:rPr lang="en-IN" sz="2000" dirty="0">
                <a:solidFill>
                  <a:schemeClr val="tx1"/>
                </a:solidFill>
                <a:latin typeface="+mj-lt"/>
              </a:rPr>
              <a:t>This involves deciding upon the final candidate who gets the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Training and Development: </a:t>
            </a:r>
            <a:r>
              <a:rPr lang="en-IN" sz="2000" dirty="0">
                <a:solidFill>
                  <a:schemeClr val="tx1"/>
                </a:solidFill>
                <a:latin typeface="+mj-lt"/>
              </a:rPr>
              <a:t>These processes work on an onboard employee for up gradation of his skills and abilities.</a:t>
            </a:r>
          </a:p>
        </p:txBody>
      </p:sp>
      <p:grpSp>
        <p:nvGrpSpPr>
          <p:cNvPr id="8" name="Group 14">
            <a:extLst>
              <a:ext uri="{FF2B5EF4-FFF2-40B4-BE49-F238E27FC236}">
                <a16:creationId xmlns:a16="http://schemas.microsoft.com/office/drawing/2014/main" id="{2B7EF378-6801-C271-649A-0A06D99E0C36}"/>
              </a:ext>
            </a:extLst>
          </p:cNvPr>
          <p:cNvGrpSpPr>
            <a:grpSpLocks/>
          </p:cNvGrpSpPr>
          <p:nvPr/>
        </p:nvGrpSpPr>
        <p:grpSpPr bwMode="auto">
          <a:xfrm>
            <a:off x="1361161" y="2338120"/>
            <a:ext cx="9144001" cy="636588"/>
            <a:chOff x="-8317432" y="1715387"/>
            <a:chExt cx="9145016" cy="747003"/>
          </a:xfrm>
        </p:grpSpPr>
        <p:sp>
          <p:nvSpPr>
            <p:cNvPr id="9" name="Flowchart: Delay 8">
              <a:extLst>
                <a:ext uri="{FF2B5EF4-FFF2-40B4-BE49-F238E27FC236}">
                  <a16:creationId xmlns:a16="http://schemas.microsoft.com/office/drawing/2014/main" id="{85CE856B-EFC5-75F2-910A-DCCA47D9285B}"/>
                </a:ext>
              </a:extLst>
            </p:cNvPr>
            <p:cNvSpPr/>
            <p:nvPr/>
          </p:nvSpPr>
          <p:spPr>
            <a:xfrm>
              <a:off x="404" y="1715387"/>
              <a:ext cx="827180" cy="733962"/>
            </a:xfrm>
            <a:prstGeom prst="flowChartDelay">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6C0839C-0C2B-7EE6-F0ED-07264E75F8A4}"/>
                </a:ext>
              </a:extLst>
            </p:cNvPr>
            <p:cNvSpPr/>
            <p:nvPr/>
          </p:nvSpPr>
          <p:spPr>
            <a:xfrm>
              <a:off x="-8317432" y="1741467"/>
              <a:ext cx="8317836" cy="720923"/>
            </a:xfrm>
            <a:prstGeom prst="rect">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spTree>
    <p:extLst>
      <p:ext uri="{BB962C8B-B14F-4D97-AF65-F5344CB8AC3E}">
        <p14:creationId xmlns:p14="http://schemas.microsoft.com/office/powerpoint/2010/main" val="121760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1.45833E-6 1.48148E-6 L 0.89375 0.00069 " pathEditMode="relative" rAng="0" ptsTypes="AA">
                                      <p:cBhvr>
                                        <p:cTn id="14" dur="500" fill="hold"/>
                                        <p:tgtEl>
                                          <p:spTgt spid="8"/>
                                        </p:tgtEl>
                                        <p:attrNameLst>
                                          <p:attrName>ppt_x</p:attrName>
                                          <p:attrName>ppt_y</p:attrName>
                                        </p:attrNameLst>
                                      </p:cBhvr>
                                      <p:rCtr x="44688"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3ABADDE5-4044-BA98-5C4A-DE0B9DF55124}"/>
              </a:ext>
            </a:extLst>
          </p:cNvPr>
          <p:cNvSpPr txBox="1">
            <a:spLocks noChangeArrowheads="1"/>
          </p:cNvSpPr>
          <p:nvPr/>
        </p:nvSpPr>
        <p:spPr bwMode="auto">
          <a:xfrm>
            <a:off x="1024234" y="2977395"/>
            <a:ext cx="8980149"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dirty="0">
                <a:solidFill>
                  <a:schemeClr val="tx1"/>
                </a:solidFill>
                <a:latin typeface="+mj-lt"/>
              </a:rPr>
              <a:t>Employee Remuneration and Benefits Administration is the process that involves deciding upon </a:t>
            </a:r>
            <a:r>
              <a:rPr lang="en-IN" sz="2000" b="1" dirty="0">
                <a:solidFill>
                  <a:srgbClr val="0070C0"/>
                </a:solidFill>
                <a:latin typeface="+mj-lt"/>
              </a:rPr>
              <a:t>salaries and wages, Incentives, Fringe Benefits and Perquisites</a:t>
            </a:r>
            <a:r>
              <a:rPr lang="en-IN" sz="2000" dirty="0">
                <a:solidFill>
                  <a:schemeClr val="tx1"/>
                </a:solidFill>
                <a:latin typeface="+mj-lt"/>
              </a:rPr>
              <a:t> etc. </a:t>
            </a:r>
          </a:p>
          <a:p>
            <a:pPr fontAlgn="auto">
              <a:spcBef>
                <a:spcPts val="0"/>
              </a:spcBef>
              <a:spcAft>
                <a:spcPts val="0"/>
              </a:spcAft>
              <a:defRPr/>
            </a:pPr>
            <a:endParaRPr lang="en-IN" sz="2000" dirty="0">
              <a:solidFill>
                <a:schemeClr val="tx1"/>
              </a:solidFill>
              <a:latin typeface="+mj-lt"/>
            </a:endParaRPr>
          </a:p>
          <a:p>
            <a:pPr fontAlgn="auto">
              <a:spcBef>
                <a:spcPts val="0"/>
              </a:spcBef>
              <a:spcAft>
                <a:spcPts val="0"/>
              </a:spcAft>
              <a:defRPr/>
            </a:pPr>
            <a:r>
              <a:rPr lang="en-IN" sz="2000" dirty="0">
                <a:solidFill>
                  <a:schemeClr val="tx1"/>
                </a:solidFill>
                <a:latin typeface="+mj-lt"/>
              </a:rPr>
              <a:t>This process is very important because </a:t>
            </a:r>
            <a:r>
              <a:rPr lang="en-IN" sz="2000" b="1" u="sng" dirty="0">
                <a:solidFill>
                  <a:srgbClr val="0070C0"/>
                </a:solidFill>
                <a:latin typeface="+mj-lt"/>
              </a:rPr>
              <a:t>money</a:t>
            </a:r>
            <a:r>
              <a:rPr lang="en-IN" sz="2000" dirty="0">
                <a:solidFill>
                  <a:schemeClr val="tx1"/>
                </a:solidFill>
                <a:latin typeface="+mj-lt"/>
              </a:rPr>
              <a:t> is the prime motivator in any job. Performing employees seek raises, better salaries and bonuses.</a:t>
            </a:r>
          </a:p>
        </p:txBody>
      </p:sp>
      <p:grpSp>
        <p:nvGrpSpPr>
          <p:cNvPr id="11" name="Group 14">
            <a:extLst>
              <a:ext uri="{FF2B5EF4-FFF2-40B4-BE49-F238E27FC236}">
                <a16:creationId xmlns:a16="http://schemas.microsoft.com/office/drawing/2014/main" id="{4646A144-B505-2E99-85F3-AE003391B14D}"/>
              </a:ext>
            </a:extLst>
          </p:cNvPr>
          <p:cNvGrpSpPr>
            <a:grpSpLocks/>
          </p:cNvGrpSpPr>
          <p:nvPr/>
        </p:nvGrpSpPr>
        <p:grpSpPr bwMode="auto">
          <a:xfrm>
            <a:off x="942308" y="2340030"/>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714549D8-3CAF-3BA3-6567-6B26D988380E}"/>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35621BEA-9F1F-82B7-9D9E-CF65A8593FE6}"/>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pic>
        <p:nvPicPr>
          <p:cNvPr id="14" name="Picture 13" descr="4642102389_5079f3ccb6_z.jpg">
            <a:extLst>
              <a:ext uri="{FF2B5EF4-FFF2-40B4-BE49-F238E27FC236}">
                <a16:creationId xmlns:a16="http://schemas.microsoft.com/office/drawing/2014/main" id="{D4AFF7A7-29EF-AB01-E14A-EBD5B4AD1CF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72765" y="3535443"/>
            <a:ext cx="2411840" cy="239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9156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4.44444E-6 L 0.89375 -0.00556 " pathEditMode="relative" rAng="0" ptsTypes="AA">
                                      <p:cBhvr>
                                        <p:cTn id="14" dur="500" fill="hold"/>
                                        <p:tgtEl>
                                          <p:spTgt spid="11"/>
                                        </p:tgtEl>
                                        <p:attrNameLst>
                                          <p:attrName>ppt_x</p:attrName>
                                          <p:attrName>ppt_y</p:attrName>
                                        </p:attrNameLst>
                                      </p:cBhvr>
                                      <p:rCtr x="44688" y="-27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6B6BA819-6479-49BB-F960-7373203F5D98}"/>
              </a:ext>
            </a:extLst>
          </p:cNvPr>
          <p:cNvSpPr txBox="1">
            <a:spLocks noChangeArrowheads="1"/>
          </p:cNvSpPr>
          <p:nvPr/>
        </p:nvSpPr>
        <p:spPr bwMode="auto">
          <a:xfrm>
            <a:off x="866436" y="2949327"/>
            <a:ext cx="89801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Performance Management helps the organization to </a:t>
            </a:r>
            <a:r>
              <a:rPr lang="en-US" sz="2000" b="1" dirty="0">
                <a:solidFill>
                  <a:srgbClr val="0070C0"/>
                </a:solidFill>
                <a:latin typeface="+mj-lt"/>
              </a:rPr>
              <a:t>train, motivate and reward workers. </a:t>
            </a:r>
            <a:r>
              <a:rPr lang="en-US" sz="2000" dirty="0">
                <a:solidFill>
                  <a:schemeClr val="tx1"/>
                </a:solidFill>
                <a:latin typeface="+mj-lt"/>
              </a:rPr>
              <a:t>It is also meant to ensure that the </a:t>
            </a:r>
            <a:r>
              <a:rPr lang="en-US" sz="2000" b="1" dirty="0">
                <a:solidFill>
                  <a:srgbClr val="0070C0"/>
                </a:solidFill>
                <a:latin typeface="+mj-lt"/>
              </a:rPr>
              <a:t>organizational goals</a:t>
            </a:r>
            <a:r>
              <a:rPr lang="en-US" sz="2000" dirty="0">
                <a:solidFill>
                  <a:schemeClr val="tx1"/>
                </a:solidFill>
                <a:latin typeface="+mj-lt"/>
              </a:rPr>
              <a:t> are met with efficiency. </a:t>
            </a:r>
          </a:p>
          <a:p>
            <a:pPr algn="just" fontAlgn="auto">
              <a:spcBef>
                <a:spcPts val="0"/>
              </a:spcBef>
              <a:spcAft>
                <a:spcPts val="0"/>
              </a:spcAft>
              <a:defRPr/>
            </a:pPr>
            <a:endParaRPr lang="en-US" sz="2000" dirty="0">
              <a:solidFill>
                <a:schemeClr val="tx1"/>
              </a:solidFill>
              <a:latin typeface="+mj-lt"/>
            </a:endParaRPr>
          </a:p>
          <a:p>
            <a:pPr algn="just" fontAlgn="auto">
              <a:spcBef>
                <a:spcPts val="0"/>
              </a:spcBef>
              <a:spcAft>
                <a:spcPts val="0"/>
              </a:spcAft>
              <a:defRPr/>
            </a:pPr>
            <a:r>
              <a:rPr lang="en-US" sz="2000" dirty="0">
                <a:solidFill>
                  <a:schemeClr val="tx1"/>
                </a:solidFill>
                <a:latin typeface="+mj-lt"/>
              </a:rPr>
              <a:t>Nowadays, there is an automated </a:t>
            </a:r>
            <a:r>
              <a:rPr lang="en-US" sz="2000" b="1" dirty="0">
                <a:solidFill>
                  <a:srgbClr val="0070C0"/>
                </a:solidFill>
                <a:latin typeface="+mj-lt"/>
              </a:rPr>
              <a:t>Performance Management System (PMS) </a:t>
            </a:r>
            <a:r>
              <a:rPr lang="en-US" sz="2000" dirty="0">
                <a:solidFill>
                  <a:schemeClr val="tx1"/>
                </a:solidFill>
                <a:latin typeface="+mj-lt"/>
              </a:rPr>
              <a:t>that gathers and provides all the information to help managers evaluate the performance of the employees and assess them accordingly on their training and development needs.</a:t>
            </a:r>
          </a:p>
        </p:txBody>
      </p:sp>
      <p:grpSp>
        <p:nvGrpSpPr>
          <p:cNvPr id="8" name="Group 7">
            <a:extLst>
              <a:ext uri="{FF2B5EF4-FFF2-40B4-BE49-F238E27FC236}">
                <a16:creationId xmlns:a16="http://schemas.microsoft.com/office/drawing/2014/main" id="{8BD7DF8A-60CE-8F88-9032-9E4BBD1E85D9}"/>
              </a:ext>
            </a:extLst>
          </p:cNvPr>
          <p:cNvGrpSpPr>
            <a:grpSpLocks/>
          </p:cNvGrpSpPr>
          <p:nvPr/>
        </p:nvGrpSpPr>
        <p:grpSpPr bwMode="auto">
          <a:xfrm>
            <a:off x="942308" y="2190397"/>
            <a:ext cx="9144001" cy="636588"/>
            <a:chOff x="-8317432" y="3184705"/>
            <a:chExt cx="9145016" cy="748351"/>
          </a:xfrm>
          <a:solidFill>
            <a:schemeClr val="tx2">
              <a:lumMod val="20000"/>
              <a:lumOff val="80000"/>
            </a:schemeClr>
          </a:solidFill>
        </p:grpSpPr>
        <p:sp>
          <p:nvSpPr>
            <p:cNvPr id="9" name="Flowchart: Delay 8">
              <a:extLst>
                <a:ext uri="{FF2B5EF4-FFF2-40B4-BE49-F238E27FC236}">
                  <a16:creationId xmlns:a16="http://schemas.microsoft.com/office/drawing/2014/main" id="{4EDC0A2C-C55A-9EEB-5A06-345E62BD90B5}"/>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C8F60256-DAF4-FC83-285A-1CD18A06F1B7}"/>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pic>
        <p:nvPicPr>
          <p:cNvPr id="15" name="Picture 14" descr="15396525_l.jpg">
            <a:extLst>
              <a:ext uri="{FF2B5EF4-FFF2-40B4-BE49-F238E27FC236}">
                <a16:creationId xmlns:a16="http://schemas.microsoft.com/office/drawing/2014/main" id="{7D10CA26-F400-FBBD-8670-0BFC21B125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37278" y="3370690"/>
            <a:ext cx="1973527" cy="2401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426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7.40741E-7 L 0.89375 -0.01528 " pathEditMode="relative" rAng="0" ptsTypes="AA">
                                      <p:cBhvr>
                                        <p:cTn id="14" dur="500" fill="hold"/>
                                        <p:tgtEl>
                                          <p:spTgt spid="8"/>
                                        </p:tgtEl>
                                        <p:attrNameLst>
                                          <p:attrName>ppt_x</p:attrName>
                                          <p:attrName>ppt_y</p:attrName>
                                        </p:attrNameLst>
                                      </p:cBhvr>
                                      <p:rCtr x="44688" y="-764"/>
                                    </p:animMotion>
                                  </p:childTnLst>
                                </p:cTn>
                              </p:par>
                              <p:par>
                                <p:cTn id="15" presetID="12" presetClass="entr" presetSubtype="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slide(fromLeft)">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0E6EC9CB-947F-5B92-5B2F-B7C35E99884A}"/>
              </a:ext>
            </a:extLst>
          </p:cNvPr>
          <p:cNvSpPr txBox="1">
            <a:spLocks noChangeArrowheads="1"/>
          </p:cNvSpPr>
          <p:nvPr/>
        </p:nvSpPr>
        <p:spPr bwMode="auto">
          <a:xfrm>
            <a:off x="1056620" y="2979410"/>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Employee relations include </a:t>
            </a:r>
            <a:r>
              <a:rPr lang="en-US" sz="2000" b="1" dirty="0">
                <a:solidFill>
                  <a:srgbClr val="0070C0"/>
                </a:solidFill>
                <a:latin typeface="+mj-lt"/>
              </a:rPr>
              <a:t>Labor Law and Relations, working environment, employee health and safety, employee- employee conflict management, employee- employer conflict management, quality of work life, workers compensation, employee wellness and assistance programs, counseling for occupational stress</a:t>
            </a:r>
            <a:r>
              <a:rPr lang="en-US" sz="2000" dirty="0">
                <a:solidFill>
                  <a:schemeClr val="tx1"/>
                </a:solidFill>
                <a:latin typeface="+mj-lt"/>
              </a:rPr>
              <a:t>. </a:t>
            </a:r>
          </a:p>
        </p:txBody>
      </p:sp>
      <p:grpSp>
        <p:nvGrpSpPr>
          <p:cNvPr id="11" name="Group 14">
            <a:extLst>
              <a:ext uri="{FF2B5EF4-FFF2-40B4-BE49-F238E27FC236}">
                <a16:creationId xmlns:a16="http://schemas.microsoft.com/office/drawing/2014/main" id="{3FBC6A1B-4609-18E4-8A10-F378E11CF709}"/>
              </a:ext>
            </a:extLst>
          </p:cNvPr>
          <p:cNvGrpSpPr/>
          <p:nvPr/>
        </p:nvGrpSpPr>
        <p:grpSpPr>
          <a:xfrm>
            <a:off x="1109155" y="2226333"/>
            <a:ext cx="9145016" cy="625162"/>
            <a:chOff x="-8317432" y="3184705"/>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BA018A28-944A-45C7-F116-8C685CE5DD6B}"/>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CA9979A1-2ED4-14F1-3979-3C31695B7FDA}"/>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pic>
        <p:nvPicPr>
          <p:cNvPr id="14" name="Picture 13" descr="15431179_xxl.jpg">
            <a:extLst>
              <a:ext uri="{FF2B5EF4-FFF2-40B4-BE49-F238E27FC236}">
                <a16:creationId xmlns:a16="http://schemas.microsoft.com/office/drawing/2014/main" id="{9973B0F1-0FC9-A1CB-E4FF-D0D88CF0AF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64178" y="3277158"/>
            <a:ext cx="1819813" cy="275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6922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4.375E-6 1.11111E-6 L 0.89375 -0.01296 " pathEditMode="relative" rAng="0" ptsTypes="AA">
                                      <p:cBhvr>
                                        <p:cTn id="14" dur="500" fill="hold"/>
                                        <p:tgtEl>
                                          <p:spTgt spid="11"/>
                                        </p:tgtEl>
                                        <p:attrNameLst>
                                          <p:attrName>ppt_x</p:attrName>
                                          <p:attrName>ppt_y</p:attrName>
                                        </p:attrNameLst>
                                      </p:cBhvr>
                                      <p:rCtr x="44688" y="-64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Skills of HR Professionals</a:t>
            </a:r>
          </a:p>
        </p:txBody>
      </p:sp>
    </p:spTree>
    <p:extLst>
      <p:ext uri="{BB962C8B-B14F-4D97-AF65-F5344CB8AC3E}">
        <p14:creationId xmlns:p14="http://schemas.microsoft.com/office/powerpoint/2010/main" val="2599842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2718" y="6634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6CDF780F-E7FF-EC85-0F6D-E08EE1082992}"/>
              </a:ext>
            </a:extLst>
          </p:cNvPr>
          <p:cNvSpPr txBox="1">
            <a:spLocks noChangeArrowheads="1"/>
          </p:cNvSpPr>
          <p:nvPr/>
        </p:nvSpPr>
        <p:spPr bwMode="auto">
          <a:xfrm>
            <a:off x="1274534" y="1938010"/>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latin typeface="+mj-lt"/>
              </a:rPr>
              <a:t>The various skills of HR professionals are as follows:</a:t>
            </a:r>
          </a:p>
        </p:txBody>
      </p:sp>
      <p:sp>
        <p:nvSpPr>
          <p:cNvPr id="8" name="Freeform 8">
            <a:extLst>
              <a:ext uri="{FF2B5EF4-FFF2-40B4-BE49-F238E27FC236}">
                <a16:creationId xmlns:a16="http://schemas.microsoft.com/office/drawing/2014/main" id="{92E12C49-AA44-3F5D-3DC5-868D2FE5680E}"/>
              </a:ext>
            </a:extLst>
          </p:cNvPr>
          <p:cNvSpPr/>
          <p:nvPr/>
        </p:nvSpPr>
        <p:spPr>
          <a:xfrm>
            <a:off x="1252171" y="2683288"/>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4">
            <a:extLst>
              <a:ext uri="{FF2B5EF4-FFF2-40B4-BE49-F238E27FC236}">
                <a16:creationId xmlns:a16="http://schemas.microsoft.com/office/drawing/2014/main" id="{676C92A9-A25F-912E-ECF8-6A891F27B794}"/>
              </a:ext>
            </a:extLst>
          </p:cNvPr>
          <p:cNvGrpSpPr>
            <a:grpSpLocks/>
          </p:cNvGrpSpPr>
          <p:nvPr/>
        </p:nvGrpSpPr>
        <p:grpSpPr bwMode="auto">
          <a:xfrm>
            <a:off x="5662246" y="2574844"/>
            <a:ext cx="2124075" cy="2951162"/>
            <a:chOff x="4410274" y="2080741"/>
            <a:chExt cx="2123310" cy="2952328"/>
          </a:xfrm>
        </p:grpSpPr>
        <p:grpSp>
          <p:nvGrpSpPr>
            <p:cNvPr id="10" name="Group 54">
              <a:extLst>
                <a:ext uri="{FF2B5EF4-FFF2-40B4-BE49-F238E27FC236}">
                  <a16:creationId xmlns:a16="http://schemas.microsoft.com/office/drawing/2014/main" id="{25B4A72F-72D1-E893-86AE-29F22C7E8BC8}"/>
                </a:ext>
              </a:extLst>
            </p:cNvPr>
            <p:cNvGrpSpPr>
              <a:grpSpLocks/>
            </p:cNvGrpSpPr>
            <p:nvPr/>
          </p:nvGrpSpPr>
          <p:grpSpPr bwMode="auto">
            <a:xfrm>
              <a:off x="4410274" y="2080741"/>
              <a:ext cx="2123310" cy="2952328"/>
              <a:chOff x="4410274" y="1556792"/>
              <a:chExt cx="2123310" cy="2952328"/>
            </a:xfrm>
          </p:grpSpPr>
          <p:grpSp>
            <p:nvGrpSpPr>
              <p:cNvPr id="12" name="Group 46">
                <a:extLst>
                  <a:ext uri="{FF2B5EF4-FFF2-40B4-BE49-F238E27FC236}">
                    <a16:creationId xmlns:a16="http://schemas.microsoft.com/office/drawing/2014/main" id="{1F956065-2564-673B-6049-E709BDB767D9}"/>
                  </a:ext>
                </a:extLst>
              </p:cNvPr>
              <p:cNvGrpSpPr>
                <a:grpSpLocks/>
              </p:cNvGrpSpPr>
              <p:nvPr/>
            </p:nvGrpSpPr>
            <p:grpSpPr bwMode="auto">
              <a:xfrm>
                <a:off x="4410274" y="2479804"/>
                <a:ext cx="2123310" cy="2029316"/>
                <a:chOff x="4410274" y="2479804"/>
                <a:chExt cx="2123310" cy="2029316"/>
              </a:xfrm>
            </p:grpSpPr>
            <p:sp>
              <p:nvSpPr>
                <p:cNvPr id="17" name="Rektangel 36">
                  <a:extLst>
                    <a:ext uri="{FF2B5EF4-FFF2-40B4-BE49-F238E27FC236}">
                      <a16:creationId xmlns:a16="http://schemas.microsoft.com/office/drawing/2014/main" id="{5526A996-78EB-B33C-6702-4A571D91D24B}"/>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8" name="TextBox 35">
                  <a:extLst>
                    <a:ext uri="{FF2B5EF4-FFF2-40B4-BE49-F238E27FC236}">
                      <a16:creationId xmlns:a16="http://schemas.microsoft.com/office/drawing/2014/main" id="{14B659FE-E776-8B1C-B134-7783D292DCB0}"/>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3" name="Group 38">
                <a:extLst>
                  <a:ext uri="{FF2B5EF4-FFF2-40B4-BE49-F238E27FC236}">
                    <a16:creationId xmlns:a16="http://schemas.microsoft.com/office/drawing/2014/main" id="{B104CCBB-3AC0-9669-ADFC-23847E10BEE6}"/>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4" name="Rectangle 13">
                  <a:extLst>
                    <a:ext uri="{FF2B5EF4-FFF2-40B4-BE49-F238E27FC236}">
                      <a16:creationId xmlns:a16="http://schemas.microsoft.com/office/drawing/2014/main" id="{E2170FC3-0082-32DB-C88F-45D4603E9506}"/>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8B58F18A-E65D-9B57-82D2-995AE92BEE0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6" name="Rectangle 15">
                  <a:extLst>
                    <a:ext uri="{FF2B5EF4-FFF2-40B4-BE49-F238E27FC236}">
                      <a16:creationId xmlns:a16="http://schemas.microsoft.com/office/drawing/2014/main" id="{21E07C23-D475-E377-CBC7-F852900BF3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1" name="Picture 50" descr="12501508_xxl (1).jpg">
              <a:extLst>
                <a:ext uri="{FF2B5EF4-FFF2-40B4-BE49-F238E27FC236}">
                  <a16:creationId xmlns:a16="http://schemas.microsoft.com/office/drawing/2014/main" id="{2CFCC44A-09A5-4C92-557A-18D2A2B44E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55">
            <a:extLst>
              <a:ext uri="{FF2B5EF4-FFF2-40B4-BE49-F238E27FC236}">
                <a16:creationId xmlns:a16="http://schemas.microsoft.com/office/drawing/2014/main" id="{CE58C222-D7D8-B17B-6A6F-3AF76430B066}"/>
              </a:ext>
            </a:extLst>
          </p:cNvPr>
          <p:cNvGrpSpPr>
            <a:grpSpLocks/>
          </p:cNvGrpSpPr>
          <p:nvPr/>
        </p:nvGrpSpPr>
        <p:grpSpPr bwMode="auto">
          <a:xfrm>
            <a:off x="7678371" y="2574844"/>
            <a:ext cx="2292350" cy="2951162"/>
            <a:chOff x="6426601" y="2080741"/>
            <a:chExt cx="2292524" cy="2952328"/>
          </a:xfrm>
        </p:grpSpPr>
        <p:grpSp>
          <p:nvGrpSpPr>
            <p:cNvPr id="20" name="Group 55">
              <a:extLst>
                <a:ext uri="{FF2B5EF4-FFF2-40B4-BE49-F238E27FC236}">
                  <a16:creationId xmlns:a16="http://schemas.microsoft.com/office/drawing/2014/main" id="{24E6D9E3-8F35-82FD-3AD0-27483FDC377B}"/>
                </a:ext>
              </a:extLst>
            </p:cNvPr>
            <p:cNvGrpSpPr>
              <a:grpSpLocks/>
            </p:cNvGrpSpPr>
            <p:nvPr/>
          </p:nvGrpSpPr>
          <p:grpSpPr bwMode="auto">
            <a:xfrm>
              <a:off x="6426601" y="2080741"/>
              <a:ext cx="2292524" cy="2952328"/>
              <a:chOff x="6426601" y="1556792"/>
              <a:chExt cx="2292524" cy="2952328"/>
            </a:xfrm>
          </p:grpSpPr>
          <p:grpSp>
            <p:nvGrpSpPr>
              <p:cNvPr id="22" name="Group 47">
                <a:extLst>
                  <a:ext uri="{FF2B5EF4-FFF2-40B4-BE49-F238E27FC236}">
                    <a16:creationId xmlns:a16="http://schemas.microsoft.com/office/drawing/2014/main" id="{71AF38BD-9508-E1CA-33A5-2934DB155F44}"/>
                  </a:ext>
                </a:extLst>
              </p:cNvPr>
              <p:cNvGrpSpPr>
                <a:grpSpLocks/>
              </p:cNvGrpSpPr>
              <p:nvPr/>
            </p:nvGrpSpPr>
            <p:grpSpPr bwMode="auto">
              <a:xfrm>
                <a:off x="6426601" y="2479804"/>
                <a:ext cx="2292524" cy="2029316"/>
                <a:chOff x="6426601" y="2479804"/>
                <a:chExt cx="2292524" cy="2029316"/>
              </a:xfrm>
            </p:grpSpPr>
            <p:sp>
              <p:nvSpPr>
                <p:cNvPr id="28" name="Rektangel 36">
                  <a:extLst>
                    <a:ext uri="{FF2B5EF4-FFF2-40B4-BE49-F238E27FC236}">
                      <a16:creationId xmlns:a16="http://schemas.microsoft.com/office/drawing/2014/main" id="{336E7A64-0184-6E4F-B4A8-921317AA9226}"/>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9" name="TextBox 44">
                  <a:extLst>
                    <a:ext uri="{FF2B5EF4-FFF2-40B4-BE49-F238E27FC236}">
                      <a16:creationId xmlns:a16="http://schemas.microsoft.com/office/drawing/2014/main" id="{54A30DA1-6916-AFE0-C079-E720B49D26CA}"/>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3" name="Group 38">
                <a:extLst>
                  <a:ext uri="{FF2B5EF4-FFF2-40B4-BE49-F238E27FC236}">
                    <a16:creationId xmlns:a16="http://schemas.microsoft.com/office/drawing/2014/main" id="{631857BC-6820-C5AA-A880-569370B139F7}"/>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4" name="Rectangle 23">
                  <a:extLst>
                    <a:ext uri="{FF2B5EF4-FFF2-40B4-BE49-F238E27FC236}">
                      <a16:creationId xmlns:a16="http://schemas.microsoft.com/office/drawing/2014/main" id="{4B616415-D083-6EA2-B49C-2B619BA3E33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81903595-C5FD-7C26-65CF-3CB72B44D9C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7" name="Rectangle 26">
                  <a:extLst>
                    <a:ext uri="{FF2B5EF4-FFF2-40B4-BE49-F238E27FC236}">
                      <a16:creationId xmlns:a16="http://schemas.microsoft.com/office/drawing/2014/main" id="{783C0A43-C5D2-A7BE-915E-C8AEA44383F9}"/>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1" name="Picture 52" descr="trust.jpg">
              <a:extLst>
                <a:ext uri="{FF2B5EF4-FFF2-40B4-BE49-F238E27FC236}">
                  <a16:creationId xmlns:a16="http://schemas.microsoft.com/office/drawing/2014/main" id="{0C9EABF6-0A48-476F-1E1D-47276C03367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56">
            <a:extLst>
              <a:ext uri="{FF2B5EF4-FFF2-40B4-BE49-F238E27FC236}">
                <a16:creationId xmlns:a16="http://schemas.microsoft.com/office/drawing/2014/main" id="{9FC1D374-74A8-6454-A4D7-7C7BA2D7FC95}"/>
              </a:ext>
            </a:extLst>
          </p:cNvPr>
          <p:cNvGrpSpPr>
            <a:grpSpLocks/>
          </p:cNvGrpSpPr>
          <p:nvPr/>
        </p:nvGrpSpPr>
        <p:grpSpPr bwMode="auto">
          <a:xfrm>
            <a:off x="3500071" y="2646281"/>
            <a:ext cx="2173288" cy="2820988"/>
            <a:chOff x="2247787" y="2152749"/>
            <a:chExt cx="2172849" cy="2820635"/>
          </a:xfrm>
        </p:grpSpPr>
        <p:grpSp>
          <p:nvGrpSpPr>
            <p:cNvPr id="31" name="Group 45">
              <a:extLst>
                <a:ext uri="{FF2B5EF4-FFF2-40B4-BE49-F238E27FC236}">
                  <a16:creationId xmlns:a16="http://schemas.microsoft.com/office/drawing/2014/main" id="{8A99F7C4-8E88-426D-DF88-C9713AB80331}"/>
                </a:ext>
              </a:extLst>
            </p:cNvPr>
            <p:cNvGrpSpPr>
              <a:grpSpLocks/>
            </p:cNvGrpSpPr>
            <p:nvPr/>
          </p:nvGrpSpPr>
          <p:grpSpPr bwMode="auto">
            <a:xfrm>
              <a:off x="2247787" y="3003753"/>
              <a:ext cx="2100256" cy="1969631"/>
              <a:chOff x="2247787" y="2479804"/>
              <a:chExt cx="2100256" cy="1969631"/>
            </a:xfrm>
          </p:grpSpPr>
          <p:sp>
            <p:nvSpPr>
              <p:cNvPr id="37" name="Rektangel 36">
                <a:extLst>
                  <a:ext uri="{FF2B5EF4-FFF2-40B4-BE49-F238E27FC236}">
                    <a16:creationId xmlns:a16="http://schemas.microsoft.com/office/drawing/2014/main" id="{26448B00-8A2D-72EF-B178-C5B6937D051B}"/>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38" name="TextBox 26">
                <a:extLst>
                  <a:ext uri="{FF2B5EF4-FFF2-40B4-BE49-F238E27FC236}">
                    <a16:creationId xmlns:a16="http://schemas.microsoft.com/office/drawing/2014/main" id="{BBDF4E12-B873-96B4-6612-DB57F1ED1025}"/>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32" name="Picture 48" descr="8375350_xl.jpg">
              <a:extLst>
                <a:ext uri="{FF2B5EF4-FFF2-40B4-BE49-F238E27FC236}">
                  <a16:creationId xmlns:a16="http://schemas.microsoft.com/office/drawing/2014/main" id="{6CBA34BA-4204-6C41-2178-31970A8748F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3" name="Group 16">
              <a:extLst>
                <a:ext uri="{FF2B5EF4-FFF2-40B4-BE49-F238E27FC236}">
                  <a16:creationId xmlns:a16="http://schemas.microsoft.com/office/drawing/2014/main" id="{34452CFD-E07D-4354-67D6-485EF3AB86D4}"/>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34" name="Rectangle 33">
                <a:extLst>
                  <a:ext uri="{FF2B5EF4-FFF2-40B4-BE49-F238E27FC236}">
                    <a16:creationId xmlns:a16="http://schemas.microsoft.com/office/drawing/2014/main" id="{9BD48FDC-C12A-FD5E-1701-57E911E43597}"/>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5" name="Rectangle 34">
                <a:extLst>
                  <a:ext uri="{FF2B5EF4-FFF2-40B4-BE49-F238E27FC236}">
                    <a16:creationId xmlns:a16="http://schemas.microsoft.com/office/drawing/2014/main" id="{C43011F7-746D-DF56-ED8C-A8BE5D3188B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6" name="Rectangle 35">
                <a:extLst>
                  <a:ext uri="{FF2B5EF4-FFF2-40B4-BE49-F238E27FC236}">
                    <a16:creationId xmlns:a16="http://schemas.microsoft.com/office/drawing/2014/main" id="{08C7BF50-E34C-C99D-5709-494A13ABB8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grpSp>
        <p:nvGrpSpPr>
          <p:cNvPr id="39" name="Group 57">
            <a:extLst>
              <a:ext uri="{FF2B5EF4-FFF2-40B4-BE49-F238E27FC236}">
                <a16:creationId xmlns:a16="http://schemas.microsoft.com/office/drawing/2014/main" id="{7EE73D0B-CA6A-1078-8D01-58D44B97D72B}"/>
              </a:ext>
            </a:extLst>
          </p:cNvPr>
          <p:cNvGrpSpPr>
            <a:grpSpLocks/>
          </p:cNvGrpSpPr>
          <p:nvPr/>
        </p:nvGrpSpPr>
        <p:grpSpPr bwMode="auto">
          <a:xfrm>
            <a:off x="1515696" y="2501819"/>
            <a:ext cx="2016125" cy="2822575"/>
            <a:chOff x="263086" y="2008733"/>
            <a:chExt cx="2016255" cy="2821404"/>
          </a:xfrm>
        </p:grpSpPr>
        <p:grpSp>
          <p:nvGrpSpPr>
            <p:cNvPr id="40" name="Group 44">
              <a:extLst>
                <a:ext uri="{FF2B5EF4-FFF2-40B4-BE49-F238E27FC236}">
                  <a16:creationId xmlns:a16="http://schemas.microsoft.com/office/drawing/2014/main" id="{B5CF7DE0-B8BF-6086-D2E3-BA4D911C0E6D}"/>
                </a:ext>
              </a:extLst>
            </p:cNvPr>
            <p:cNvGrpSpPr>
              <a:grpSpLocks/>
            </p:cNvGrpSpPr>
            <p:nvPr/>
          </p:nvGrpSpPr>
          <p:grpSpPr bwMode="auto">
            <a:xfrm>
              <a:off x="263086" y="2800821"/>
              <a:ext cx="1992628" cy="2029316"/>
              <a:chOff x="263086" y="2276872"/>
              <a:chExt cx="1992628" cy="2029316"/>
            </a:xfrm>
          </p:grpSpPr>
          <p:sp>
            <p:nvSpPr>
              <p:cNvPr id="46" name="Rektangel 36">
                <a:extLst>
                  <a:ext uri="{FF2B5EF4-FFF2-40B4-BE49-F238E27FC236}">
                    <a16:creationId xmlns:a16="http://schemas.microsoft.com/office/drawing/2014/main" id="{A87E0297-E8B6-A1D4-9E05-1A9543D722C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47" name="TextBox 17">
                <a:extLst>
                  <a:ext uri="{FF2B5EF4-FFF2-40B4-BE49-F238E27FC236}">
                    <a16:creationId xmlns:a16="http://schemas.microsoft.com/office/drawing/2014/main" id="{BB8A5045-6F59-166D-45BE-C30509C1C39D}"/>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41" name="Picture 46" descr="sup.jpg">
              <a:extLst>
                <a:ext uri="{FF2B5EF4-FFF2-40B4-BE49-F238E27FC236}">
                  <a16:creationId xmlns:a16="http://schemas.microsoft.com/office/drawing/2014/main" id="{3FC21AE4-BA7C-666C-6F87-05932027A46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2" name="Group 31">
              <a:extLst>
                <a:ext uri="{FF2B5EF4-FFF2-40B4-BE49-F238E27FC236}">
                  <a16:creationId xmlns:a16="http://schemas.microsoft.com/office/drawing/2014/main" id="{EC560504-0009-0CCC-C633-7F908E50FC28}"/>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43" name="Rectangle 42">
                <a:extLst>
                  <a:ext uri="{FF2B5EF4-FFF2-40B4-BE49-F238E27FC236}">
                    <a16:creationId xmlns:a16="http://schemas.microsoft.com/office/drawing/2014/main" id="{5B606E30-0268-A7E9-ECF0-E5E47FEA9FD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4" name="Rectangle 43">
                <a:extLst>
                  <a:ext uri="{FF2B5EF4-FFF2-40B4-BE49-F238E27FC236}">
                    <a16:creationId xmlns:a16="http://schemas.microsoft.com/office/drawing/2014/main" id="{471538DA-EFC0-A097-BD44-ED191B7C677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5" name="Rectangle 44">
                <a:extLst>
                  <a:ext uri="{FF2B5EF4-FFF2-40B4-BE49-F238E27FC236}">
                    <a16:creationId xmlns:a16="http://schemas.microsoft.com/office/drawing/2014/main" id="{E907657A-B8A7-FC0C-9E69-A996D14F9E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88498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anim calcmode="lin" valueType="num">
                                      <p:cBhvr>
                                        <p:cTn id="18" dur="500" fill="hold"/>
                                        <p:tgtEl>
                                          <p:spTgt spid="30"/>
                                        </p:tgtEl>
                                        <p:attrNameLst>
                                          <p:attrName>ppt_x</p:attrName>
                                        </p:attrNameLst>
                                      </p:cBhvr>
                                      <p:tavLst>
                                        <p:tav tm="0">
                                          <p:val>
                                            <p:strVal val="#ppt_x"/>
                                          </p:val>
                                        </p:tav>
                                        <p:tav tm="100000">
                                          <p:val>
                                            <p:strVal val="#ppt_x"/>
                                          </p:val>
                                        </p:tav>
                                      </p:tavLst>
                                    </p:anim>
                                    <p:anim calcmode="lin" valueType="num">
                                      <p:cBhvr>
                                        <p:cTn id="19" dur="5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anim calcmode="lin" valueType="num">
                                      <p:cBhvr>
                                        <p:cTn id="30" dur="500" fill="hold"/>
                                        <p:tgtEl>
                                          <p:spTgt spid="19"/>
                                        </p:tgtEl>
                                        <p:attrNameLst>
                                          <p:attrName>ppt_x</p:attrName>
                                        </p:attrNameLst>
                                      </p:cBhvr>
                                      <p:tavLst>
                                        <p:tav tm="0">
                                          <p:val>
                                            <p:strVal val="#ppt_x"/>
                                          </p:val>
                                        </p:tav>
                                        <p:tav tm="100000">
                                          <p:val>
                                            <p:strVal val="#ppt_x"/>
                                          </p:val>
                                        </p:tav>
                                      </p:tavLst>
                                    </p:anim>
                                    <p:anim calcmode="lin" valueType="num">
                                      <p:cBhvr>
                                        <p:cTn id="31"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5D6A6C86-8B7A-4470-3E28-C19D3487C2FB}"/>
              </a:ext>
            </a:extLst>
          </p:cNvPr>
          <p:cNvSpPr txBox="1">
            <a:spLocks noChangeArrowheads="1"/>
          </p:cNvSpPr>
          <p:nvPr/>
        </p:nvSpPr>
        <p:spPr bwMode="auto">
          <a:xfrm>
            <a:off x="3177089" y="3159708"/>
            <a:ext cx="7259906"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HR Skills:</a:t>
            </a:r>
          </a:p>
          <a:p>
            <a:pPr fontAlgn="auto">
              <a:spcBef>
                <a:spcPts val="0"/>
              </a:spcBef>
              <a:spcAft>
                <a:spcPts val="0"/>
              </a:spcAft>
              <a:defRPr/>
            </a:pPr>
            <a:endParaRPr lang="en-IN" sz="2000" b="1" dirty="0">
              <a:solidFill>
                <a:schemeClr val="tx1"/>
              </a:solidFill>
              <a:latin typeface="+mj-lt"/>
            </a:endParaRP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HR managers are required </a:t>
            </a:r>
            <a:r>
              <a:rPr lang="en-US" sz="2000" b="1" dirty="0">
                <a:solidFill>
                  <a:srgbClr val="0070C0"/>
                </a:solidFill>
                <a:latin typeface="+mj-lt"/>
              </a:rPr>
              <a:t>to know how people play a role in the organization, an advantage against the competition </a:t>
            </a:r>
            <a:r>
              <a:rPr lang="en-US" sz="2000" dirty="0">
                <a:solidFill>
                  <a:schemeClr val="tx1"/>
                </a:solidFill>
                <a:latin typeface="+mj-lt"/>
              </a:rPr>
              <a:t>as well as the policies, programs etc.</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So,  Today’s HR professional must be skilled at </a:t>
            </a:r>
            <a:r>
              <a:rPr lang="en-US" sz="2000" b="1" dirty="0">
                <a:solidFill>
                  <a:srgbClr val="0070C0"/>
                </a:solidFill>
                <a:latin typeface="+mj-lt"/>
              </a:rPr>
              <a:t>communicating, negotiating and team development.</a:t>
            </a:r>
            <a:endParaRPr lang="en-IN" sz="2000" b="1" dirty="0">
              <a:solidFill>
                <a:srgbClr val="0070C0"/>
              </a:solidFill>
              <a:latin typeface="+mj-lt"/>
            </a:endParaRPr>
          </a:p>
        </p:txBody>
      </p:sp>
      <p:sp>
        <p:nvSpPr>
          <p:cNvPr id="8" name="Freeform 8">
            <a:extLst>
              <a:ext uri="{FF2B5EF4-FFF2-40B4-BE49-F238E27FC236}">
                <a16:creationId xmlns:a16="http://schemas.microsoft.com/office/drawing/2014/main" id="{207DD38F-9686-C834-91BB-F364F76ECB51}"/>
              </a:ext>
            </a:extLst>
          </p:cNvPr>
          <p:cNvSpPr/>
          <p:nvPr/>
        </p:nvSpPr>
        <p:spPr>
          <a:xfrm>
            <a:off x="1118900" y="21192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7">
            <a:extLst>
              <a:ext uri="{FF2B5EF4-FFF2-40B4-BE49-F238E27FC236}">
                <a16:creationId xmlns:a16="http://schemas.microsoft.com/office/drawing/2014/main" id="{5787E8EE-6EDA-EECD-00BD-314C4962C81C}"/>
              </a:ext>
            </a:extLst>
          </p:cNvPr>
          <p:cNvGrpSpPr>
            <a:grpSpLocks/>
          </p:cNvGrpSpPr>
          <p:nvPr/>
        </p:nvGrpSpPr>
        <p:grpSpPr bwMode="auto">
          <a:xfrm>
            <a:off x="1382425" y="1937732"/>
            <a:ext cx="1590731" cy="2802796"/>
            <a:chOff x="263086" y="2008733"/>
            <a:chExt cx="2016255" cy="2821404"/>
          </a:xfrm>
        </p:grpSpPr>
        <p:grpSp>
          <p:nvGrpSpPr>
            <p:cNvPr id="10" name="Group 44">
              <a:extLst>
                <a:ext uri="{FF2B5EF4-FFF2-40B4-BE49-F238E27FC236}">
                  <a16:creationId xmlns:a16="http://schemas.microsoft.com/office/drawing/2014/main" id="{5C883883-443B-07E5-DDED-233DB534EAFE}"/>
                </a:ext>
              </a:extLst>
            </p:cNvPr>
            <p:cNvGrpSpPr>
              <a:grpSpLocks/>
            </p:cNvGrpSpPr>
            <p:nvPr/>
          </p:nvGrpSpPr>
          <p:grpSpPr bwMode="auto">
            <a:xfrm>
              <a:off x="263086" y="2800821"/>
              <a:ext cx="1992628" cy="2029316"/>
              <a:chOff x="263086" y="2276872"/>
              <a:chExt cx="1992628" cy="2029316"/>
            </a:xfrm>
          </p:grpSpPr>
          <p:sp>
            <p:nvSpPr>
              <p:cNvPr id="16" name="Rektangel 36">
                <a:extLst>
                  <a:ext uri="{FF2B5EF4-FFF2-40B4-BE49-F238E27FC236}">
                    <a16:creationId xmlns:a16="http://schemas.microsoft.com/office/drawing/2014/main" id="{C337786C-05F7-F7C5-AEEA-5AA526645DD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17">
                <a:extLst>
                  <a:ext uri="{FF2B5EF4-FFF2-40B4-BE49-F238E27FC236}">
                    <a16:creationId xmlns:a16="http://schemas.microsoft.com/office/drawing/2014/main" id="{44C8A261-9E7A-64C3-96AC-806F10B39A6C}"/>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11" name="Picture 46" descr="sup.jpg">
              <a:extLst>
                <a:ext uri="{FF2B5EF4-FFF2-40B4-BE49-F238E27FC236}">
                  <a16:creationId xmlns:a16="http://schemas.microsoft.com/office/drawing/2014/main" id="{678B7ADB-6A17-BCA5-2636-6205D929D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1">
              <a:extLst>
                <a:ext uri="{FF2B5EF4-FFF2-40B4-BE49-F238E27FC236}">
                  <a16:creationId xmlns:a16="http://schemas.microsoft.com/office/drawing/2014/main" id="{9C6AFFA6-05A8-C77A-0EED-1842E2C1618D}"/>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94838727-7996-B90C-A868-815032AC0018}"/>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6BDF2071-FC63-81A4-636C-EB773F3684F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D9EE268D-D7F9-8C72-A58A-2430226A2011}"/>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3624032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TextBox 22">
            <a:extLst>
              <a:ext uri="{FF2B5EF4-FFF2-40B4-BE49-F238E27FC236}">
                <a16:creationId xmlns:a16="http://schemas.microsoft.com/office/drawing/2014/main" id="{3E6E31F9-0CC0-EDFE-4650-9095CECBE099}"/>
              </a:ext>
            </a:extLst>
          </p:cNvPr>
          <p:cNvSpPr txBox="1">
            <a:spLocks noChangeArrowheads="1"/>
          </p:cNvSpPr>
          <p:nvPr/>
        </p:nvSpPr>
        <p:spPr bwMode="auto">
          <a:xfrm>
            <a:off x="3633302" y="2925893"/>
            <a:ext cx="683490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Decision Making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should </a:t>
            </a:r>
            <a:r>
              <a:rPr lang="en-IN" sz="2000" b="1" dirty="0">
                <a:solidFill>
                  <a:srgbClr val="0070C0"/>
                </a:solidFill>
                <a:latin typeface="+mj-lt"/>
              </a:rPr>
              <a:t>take a variety of decisions </a:t>
            </a:r>
            <a:r>
              <a:rPr lang="en-IN" sz="2000" dirty="0">
                <a:solidFill>
                  <a:schemeClr val="tx1"/>
                </a:solidFill>
                <a:latin typeface="+mj-lt"/>
              </a:rPr>
              <a:t>that affect whether </a:t>
            </a:r>
            <a:r>
              <a:rPr lang="en-IN" sz="2000" b="1" dirty="0">
                <a:solidFill>
                  <a:srgbClr val="0070C0"/>
                </a:solidFill>
                <a:latin typeface="+mj-lt"/>
              </a:rPr>
              <a:t>employees are qualified</a:t>
            </a:r>
            <a:r>
              <a:rPr lang="en-IN" sz="2000" dirty="0">
                <a:solidFill>
                  <a:srgbClr val="0070C0"/>
                </a:solidFill>
                <a:latin typeface="+mj-lt"/>
              </a:rPr>
              <a:t> </a:t>
            </a:r>
            <a:r>
              <a:rPr lang="en-IN" sz="2000" dirty="0">
                <a:solidFill>
                  <a:schemeClr val="tx1"/>
                </a:solidFill>
                <a:latin typeface="+mj-lt"/>
              </a:rPr>
              <a:t>and motivated and whether the organization is operating efficiently and complying with the law.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This requires </a:t>
            </a:r>
            <a:r>
              <a:rPr lang="en-IN" sz="2000" b="1" dirty="0">
                <a:solidFill>
                  <a:srgbClr val="0070C0"/>
                </a:solidFill>
                <a:latin typeface="+mj-lt"/>
              </a:rPr>
              <a:t>knowledge of the organization’s </a:t>
            </a:r>
            <a:r>
              <a:rPr lang="en-IN" sz="2000" dirty="0">
                <a:solidFill>
                  <a:schemeClr val="tx1"/>
                </a:solidFill>
                <a:latin typeface="+mj-lt"/>
              </a:rPr>
              <a:t>line of business and decisions must take into account social and ethical implication of the alternatives.</a:t>
            </a:r>
          </a:p>
        </p:txBody>
      </p:sp>
      <p:sp>
        <p:nvSpPr>
          <p:cNvPr id="18" name="Freeform 8">
            <a:extLst>
              <a:ext uri="{FF2B5EF4-FFF2-40B4-BE49-F238E27FC236}">
                <a16:creationId xmlns:a16="http://schemas.microsoft.com/office/drawing/2014/main" id="{A83552AD-4A17-6F66-171A-8A6F2559904B}"/>
              </a:ext>
            </a:extLst>
          </p:cNvPr>
          <p:cNvSpPr/>
          <p:nvPr/>
        </p:nvSpPr>
        <p:spPr>
          <a:xfrm>
            <a:off x="1212548" y="21261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9" name="Group 56">
            <a:extLst>
              <a:ext uri="{FF2B5EF4-FFF2-40B4-BE49-F238E27FC236}">
                <a16:creationId xmlns:a16="http://schemas.microsoft.com/office/drawing/2014/main" id="{3355507B-81B0-E17E-14D0-048DFB051787}"/>
              </a:ext>
            </a:extLst>
          </p:cNvPr>
          <p:cNvGrpSpPr>
            <a:grpSpLocks/>
          </p:cNvGrpSpPr>
          <p:nvPr/>
        </p:nvGrpSpPr>
        <p:grpSpPr bwMode="auto">
          <a:xfrm>
            <a:off x="1226960" y="2078732"/>
            <a:ext cx="2173288" cy="2820988"/>
            <a:chOff x="2247787" y="2152749"/>
            <a:chExt cx="2172849" cy="2820635"/>
          </a:xfrm>
        </p:grpSpPr>
        <p:grpSp>
          <p:nvGrpSpPr>
            <p:cNvPr id="20" name="Group 45">
              <a:extLst>
                <a:ext uri="{FF2B5EF4-FFF2-40B4-BE49-F238E27FC236}">
                  <a16:creationId xmlns:a16="http://schemas.microsoft.com/office/drawing/2014/main" id="{8D83C00D-7F16-5DA0-50E9-7463113FA6D2}"/>
                </a:ext>
              </a:extLst>
            </p:cNvPr>
            <p:cNvGrpSpPr>
              <a:grpSpLocks/>
            </p:cNvGrpSpPr>
            <p:nvPr/>
          </p:nvGrpSpPr>
          <p:grpSpPr bwMode="auto">
            <a:xfrm>
              <a:off x="2247787" y="3003753"/>
              <a:ext cx="2100256" cy="1969631"/>
              <a:chOff x="2247787" y="2479804"/>
              <a:chExt cx="2100256" cy="1969631"/>
            </a:xfrm>
          </p:grpSpPr>
          <p:sp>
            <p:nvSpPr>
              <p:cNvPr id="27" name="Rektangel 36">
                <a:extLst>
                  <a:ext uri="{FF2B5EF4-FFF2-40B4-BE49-F238E27FC236}">
                    <a16:creationId xmlns:a16="http://schemas.microsoft.com/office/drawing/2014/main" id="{A2DBD73B-74F3-B86D-FAFB-E41F7F11AF89}"/>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26">
                <a:extLst>
                  <a:ext uri="{FF2B5EF4-FFF2-40B4-BE49-F238E27FC236}">
                    <a16:creationId xmlns:a16="http://schemas.microsoft.com/office/drawing/2014/main" id="{2C35F11E-D05C-3AA3-05CD-E278C5F3FE2A}"/>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21" name="Picture 48" descr="8375350_xl.jpg">
              <a:extLst>
                <a:ext uri="{FF2B5EF4-FFF2-40B4-BE49-F238E27FC236}">
                  <a16:creationId xmlns:a16="http://schemas.microsoft.com/office/drawing/2014/main" id="{334B447D-D94F-EC1F-50C6-F4A0FF70209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Group 16">
              <a:extLst>
                <a:ext uri="{FF2B5EF4-FFF2-40B4-BE49-F238E27FC236}">
                  <a16:creationId xmlns:a16="http://schemas.microsoft.com/office/drawing/2014/main" id="{0908712C-F488-F0D4-0EF3-28407A5E3D37}"/>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3A02FB1-34A7-C1D3-1CE8-E2898C2D0F00}"/>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F50B9901-836D-3571-CAAD-0360E9F9EE3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357CDC28-DC65-387A-0048-FEFF523D449B}"/>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481980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lide(fromLeft)">
                                      <p:cBhvr>
                                        <p:cTn id="7" dur="500"/>
                                        <p:tgtEl>
                                          <p:spTgt spid="1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anim calcmode="lin" valueType="num">
                                      <p:cBhvr>
                                        <p:cTn id="12" dur="500" fill="hold"/>
                                        <p:tgtEl>
                                          <p:spTgt spid="19"/>
                                        </p:tgtEl>
                                        <p:attrNameLst>
                                          <p:attrName>ppt_x</p:attrName>
                                        </p:attrNameLst>
                                      </p:cBhvr>
                                      <p:tavLst>
                                        <p:tav tm="0">
                                          <p:val>
                                            <p:strVal val="#ppt_x"/>
                                          </p:val>
                                        </p:tav>
                                        <p:tav tm="100000">
                                          <p:val>
                                            <p:strVal val="#ppt_x"/>
                                          </p:val>
                                        </p:tav>
                                      </p:tavLst>
                                    </p:anim>
                                    <p:anim calcmode="lin" valueType="num">
                                      <p:cBhvr>
                                        <p:cTn id="13"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Freeform 8">
            <a:extLst>
              <a:ext uri="{FF2B5EF4-FFF2-40B4-BE49-F238E27FC236}">
                <a16:creationId xmlns:a16="http://schemas.microsoft.com/office/drawing/2014/main" id="{40D94A75-566E-959E-4E25-9DECF031159E}"/>
              </a:ext>
            </a:extLst>
          </p:cNvPr>
          <p:cNvSpPr/>
          <p:nvPr/>
        </p:nvSpPr>
        <p:spPr>
          <a:xfrm>
            <a:off x="1127013" y="2177831"/>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8" name="Group 54">
            <a:extLst>
              <a:ext uri="{FF2B5EF4-FFF2-40B4-BE49-F238E27FC236}">
                <a16:creationId xmlns:a16="http://schemas.microsoft.com/office/drawing/2014/main" id="{D08F72B4-5937-3C6D-F608-8F9A669757D7}"/>
              </a:ext>
            </a:extLst>
          </p:cNvPr>
          <p:cNvGrpSpPr>
            <a:grpSpLocks/>
          </p:cNvGrpSpPr>
          <p:nvPr/>
        </p:nvGrpSpPr>
        <p:grpSpPr bwMode="auto">
          <a:xfrm>
            <a:off x="1287118" y="2056562"/>
            <a:ext cx="2124075" cy="2951162"/>
            <a:chOff x="4410274" y="2080741"/>
            <a:chExt cx="2123310" cy="2952328"/>
          </a:xfrm>
        </p:grpSpPr>
        <p:grpSp>
          <p:nvGrpSpPr>
            <p:cNvPr id="9" name="Group 54">
              <a:extLst>
                <a:ext uri="{FF2B5EF4-FFF2-40B4-BE49-F238E27FC236}">
                  <a16:creationId xmlns:a16="http://schemas.microsoft.com/office/drawing/2014/main" id="{40C3D886-D154-62AB-A9BD-0342C43A4FB5}"/>
                </a:ext>
              </a:extLst>
            </p:cNvPr>
            <p:cNvGrpSpPr>
              <a:grpSpLocks/>
            </p:cNvGrpSpPr>
            <p:nvPr/>
          </p:nvGrpSpPr>
          <p:grpSpPr bwMode="auto">
            <a:xfrm>
              <a:off x="4410274" y="2080741"/>
              <a:ext cx="2123310" cy="2952328"/>
              <a:chOff x="4410274" y="1556792"/>
              <a:chExt cx="2123310" cy="2952328"/>
            </a:xfrm>
          </p:grpSpPr>
          <p:grpSp>
            <p:nvGrpSpPr>
              <p:cNvPr id="11" name="Group 46">
                <a:extLst>
                  <a:ext uri="{FF2B5EF4-FFF2-40B4-BE49-F238E27FC236}">
                    <a16:creationId xmlns:a16="http://schemas.microsoft.com/office/drawing/2014/main" id="{C5A38F33-9FC9-034F-0733-D9AB52FA5022}"/>
                  </a:ext>
                </a:extLst>
              </p:cNvPr>
              <p:cNvGrpSpPr>
                <a:grpSpLocks/>
              </p:cNvGrpSpPr>
              <p:nvPr/>
            </p:nvGrpSpPr>
            <p:grpSpPr bwMode="auto">
              <a:xfrm>
                <a:off x="4410274" y="2479804"/>
                <a:ext cx="2123310" cy="2029316"/>
                <a:chOff x="4410274" y="2479804"/>
                <a:chExt cx="2123310" cy="2029316"/>
              </a:xfrm>
            </p:grpSpPr>
            <p:sp>
              <p:nvSpPr>
                <p:cNvPr id="16" name="Rektangel 36">
                  <a:extLst>
                    <a:ext uri="{FF2B5EF4-FFF2-40B4-BE49-F238E27FC236}">
                      <a16:creationId xmlns:a16="http://schemas.microsoft.com/office/drawing/2014/main" id="{A4CD4290-5274-A4F3-7182-0A3B54BD3B16}"/>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35">
                  <a:extLst>
                    <a:ext uri="{FF2B5EF4-FFF2-40B4-BE49-F238E27FC236}">
                      <a16:creationId xmlns:a16="http://schemas.microsoft.com/office/drawing/2014/main" id="{68E2E1D4-7E51-D072-C1A7-C01CCD77EC4D}"/>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2" name="Group 38">
                <a:extLst>
                  <a:ext uri="{FF2B5EF4-FFF2-40B4-BE49-F238E27FC236}">
                    <a16:creationId xmlns:a16="http://schemas.microsoft.com/office/drawing/2014/main" id="{63F0FF5B-047E-5340-21B4-4F362AAF41B1}"/>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F011457D-69DC-95C4-2B62-52FD9F16273A}"/>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2E27B3D2-5BF2-9C19-F459-20FC50E1FEDD}"/>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C0AA9BC4-BE1E-3115-207B-EE52570DE0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0" name="Picture 50" descr="12501508_xxl (1).jpg">
              <a:extLst>
                <a:ext uri="{FF2B5EF4-FFF2-40B4-BE49-F238E27FC236}">
                  <a16:creationId xmlns:a16="http://schemas.microsoft.com/office/drawing/2014/main" id="{733EF25C-EEBC-CEE4-B480-AE1052169A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TextBox 22">
            <a:extLst>
              <a:ext uri="{FF2B5EF4-FFF2-40B4-BE49-F238E27FC236}">
                <a16:creationId xmlns:a16="http://schemas.microsoft.com/office/drawing/2014/main" id="{BA86E4C3-704F-85E2-8EAC-9349FD184B38}"/>
              </a:ext>
            </a:extLst>
          </p:cNvPr>
          <p:cNvSpPr txBox="1">
            <a:spLocks noChangeArrowheads="1"/>
          </p:cNvSpPr>
          <p:nvPr/>
        </p:nvSpPr>
        <p:spPr bwMode="auto">
          <a:xfrm>
            <a:off x="3801486" y="3194219"/>
            <a:ext cx="683490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Technical Skills:</a:t>
            </a:r>
          </a:p>
          <a:p>
            <a:pPr fontAlgn="auto">
              <a:spcBef>
                <a:spcPts val="0"/>
              </a:spcBef>
              <a:spcAft>
                <a:spcPts val="0"/>
              </a:spcAft>
              <a:defRPr/>
            </a:pPr>
            <a:endParaRPr lang="en-IN" sz="2000" b="1" dirty="0">
              <a:solidFill>
                <a:schemeClr val="tx1"/>
              </a:solidFill>
              <a:latin typeface="+mj-lt"/>
            </a:endParaRPr>
          </a:p>
          <a:p>
            <a:pPr fontAlgn="auto">
              <a:spcBef>
                <a:spcPts val="0"/>
              </a:spcBef>
              <a:spcAft>
                <a:spcPts val="0"/>
              </a:spcAft>
              <a:defRPr/>
            </a:pPr>
            <a:r>
              <a:rPr lang="en-IN" sz="2000" dirty="0">
                <a:solidFill>
                  <a:schemeClr val="tx1"/>
                </a:solidFill>
                <a:latin typeface="+mj-lt"/>
              </a:rPr>
              <a:t>These skills are </a:t>
            </a:r>
            <a:r>
              <a:rPr lang="en-IN" sz="2000" b="1" dirty="0">
                <a:solidFill>
                  <a:srgbClr val="0070C0"/>
                </a:solidFill>
                <a:latin typeface="+mj-lt"/>
              </a:rPr>
              <a:t>specialized skills</a:t>
            </a:r>
            <a:r>
              <a:rPr lang="en-IN" sz="2000" dirty="0">
                <a:solidFill>
                  <a:schemeClr val="tx1"/>
                </a:solidFill>
                <a:latin typeface="+mj-lt"/>
              </a:rPr>
              <a:t>.  </a:t>
            </a:r>
          </a:p>
          <a:p>
            <a:pPr fontAlgn="auto">
              <a:spcBef>
                <a:spcPts val="0"/>
              </a:spcBef>
              <a:spcAft>
                <a:spcPts val="0"/>
              </a:spcAft>
              <a:defRPr/>
            </a:pPr>
            <a:r>
              <a:rPr lang="en-IN" sz="2000" dirty="0">
                <a:solidFill>
                  <a:schemeClr val="tx1"/>
                </a:solidFill>
                <a:latin typeface="+mj-lt"/>
              </a:rPr>
              <a:t>In HRM, professionals need knowledge of state-of-the-art practices in such </a:t>
            </a:r>
            <a:r>
              <a:rPr lang="en-IN" sz="2000" b="1" dirty="0">
                <a:solidFill>
                  <a:srgbClr val="0070C0"/>
                </a:solidFill>
                <a:latin typeface="+mj-lt"/>
              </a:rPr>
              <a:t>areas as staffing, development, rewards, organizational design </a:t>
            </a:r>
            <a:r>
              <a:rPr lang="en-IN" sz="2000" dirty="0">
                <a:solidFill>
                  <a:schemeClr val="tx1"/>
                </a:solidFill>
                <a:latin typeface="+mj-lt"/>
              </a:rPr>
              <a:t>etc.</a:t>
            </a:r>
          </a:p>
        </p:txBody>
      </p:sp>
    </p:spTree>
    <p:extLst>
      <p:ext uri="{BB962C8B-B14F-4D97-AF65-F5344CB8AC3E}">
        <p14:creationId xmlns:p14="http://schemas.microsoft.com/office/powerpoint/2010/main" val="1546443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500"/>
                                        <p:tgtEl>
                                          <p:spTgt spid="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Freeform 8">
            <a:extLst>
              <a:ext uri="{FF2B5EF4-FFF2-40B4-BE49-F238E27FC236}">
                <a16:creationId xmlns:a16="http://schemas.microsoft.com/office/drawing/2014/main" id="{D5B16C77-34FC-249B-2351-5CA6F25E6739}"/>
              </a:ext>
            </a:extLst>
          </p:cNvPr>
          <p:cNvSpPr/>
          <p:nvPr/>
        </p:nvSpPr>
        <p:spPr>
          <a:xfrm>
            <a:off x="1488830" y="2313252"/>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8" name="Group 55">
            <a:extLst>
              <a:ext uri="{FF2B5EF4-FFF2-40B4-BE49-F238E27FC236}">
                <a16:creationId xmlns:a16="http://schemas.microsoft.com/office/drawing/2014/main" id="{9A163296-9A9B-6DAE-A15F-C3A15E71319F}"/>
              </a:ext>
            </a:extLst>
          </p:cNvPr>
          <p:cNvGrpSpPr>
            <a:grpSpLocks/>
          </p:cNvGrpSpPr>
          <p:nvPr/>
        </p:nvGrpSpPr>
        <p:grpSpPr bwMode="auto">
          <a:xfrm>
            <a:off x="1080201" y="2135985"/>
            <a:ext cx="2292350" cy="2951162"/>
            <a:chOff x="6426601" y="2080741"/>
            <a:chExt cx="2292524" cy="2952328"/>
          </a:xfrm>
        </p:grpSpPr>
        <p:grpSp>
          <p:nvGrpSpPr>
            <p:cNvPr id="19" name="Group 55">
              <a:extLst>
                <a:ext uri="{FF2B5EF4-FFF2-40B4-BE49-F238E27FC236}">
                  <a16:creationId xmlns:a16="http://schemas.microsoft.com/office/drawing/2014/main" id="{BF685295-B468-B3D5-57F9-D08FA33AEA88}"/>
                </a:ext>
              </a:extLst>
            </p:cNvPr>
            <p:cNvGrpSpPr>
              <a:grpSpLocks/>
            </p:cNvGrpSpPr>
            <p:nvPr/>
          </p:nvGrpSpPr>
          <p:grpSpPr bwMode="auto">
            <a:xfrm>
              <a:off x="6426601" y="2080741"/>
              <a:ext cx="2292524" cy="2952328"/>
              <a:chOff x="6426601" y="1556792"/>
              <a:chExt cx="2292524" cy="2952328"/>
            </a:xfrm>
          </p:grpSpPr>
          <p:grpSp>
            <p:nvGrpSpPr>
              <p:cNvPr id="21" name="Group 47">
                <a:extLst>
                  <a:ext uri="{FF2B5EF4-FFF2-40B4-BE49-F238E27FC236}">
                    <a16:creationId xmlns:a16="http://schemas.microsoft.com/office/drawing/2014/main" id="{806C6E04-B345-D7B8-842C-0F4C3D237E6E}"/>
                  </a:ext>
                </a:extLst>
              </p:cNvPr>
              <p:cNvGrpSpPr>
                <a:grpSpLocks/>
              </p:cNvGrpSpPr>
              <p:nvPr/>
            </p:nvGrpSpPr>
            <p:grpSpPr bwMode="auto">
              <a:xfrm>
                <a:off x="6426601" y="2479804"/>
                <a:ext cx="2292524" cy="2029316"/>
                <a:chOff x="6426601" y="2479804"/>
                <a:chExt cx="2292524" cy="2029316"/>
              </a:xfrm>
            </p:grpSpPr>
            <p:sp>
              <p:nvSpPr>
                <p:cNvPr id="27" name="Rektangel 36">
                  <a:extLst>
                    <a:ext uri="{FF2B5EF4-FFF2-40B4-BE49-F238E27FC236}">
                      <a16:creationId xmlns:a16="http://schemas.microsoft.com/office/drawing/2014/main" id="{1004B8AC-7D21-D60A-38C8-CB2DE24DAC2D}"/>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44">
                  <a:extLst>
                    <a:ext uri="{FF2B5EF4-FFF2-40B4-BE49-F238E27FC236}">
                      <a16:creationId xmlns:a16="http://schemas.microsoft.com/office/drawing/2014/main" id="{01FED585-3AF2-7C8A-AC19-6749515C53E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2" name="Group 38">
                <a:extLst>
                  <a:ext uri="{FF2B5EF4-FFF2-40B4-BE49-F238E27FC236}">
                    <a16:creationId xmlns:a16="http://schemas.microsoft.com/office/drawing/2014/main" id="{3748669C-4525-D35C-2F18-6684621D583D}"/>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2437E25-8A38-5D8E-1B87-2A2A22110DE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714736D6-AB6D-6079-C130-67EEBDD6A98B}"/>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9C59C5FB-5476-90F2-6094-6E29B514512E}"/>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0" name="Picture 52" descr="trust.jpg">
              <a:extLst>
                <a:ext uri="{FF2B5EF4-FFF2-40B4-BE49-F238E27FC236}">
                  <a16:creationId xmlns:a16="http://schemas.microsoft.com/office/drawing/2014/main" id="{B98780A7-8BAC-A1DE-0179-087A7E4615F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 name="TextBox 22">
            <a:extLst>
              <a:ext uri="{FF2B5EF4-FFF2-40B4-BE49-F238E27FC236}">
                <a16:creationId xmlns:a16="http://schemas.microsoft.com/office/drawing/2014/main" id="{7B1D4EAF-1619-F8ED-7C73-4F6DE53489E8}"/>
              </a:ext>
            </a:extLst>
          </p:cNvPr>
          <p:cNvSpPr txBox="1">
            <a:spLocks noChangeArrowheads="1"/>
          </p:cNvSpPr>
          <p:nvPr/>
        </p:nvSpPr>
        <p:spPr bwMode="auto">
          <a:xfrm>
            <a:off x="4015170" y="3273642"/>
            <a:ext cx="68349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Leadership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need to play </a:t>
            </a:r>
            <a:r>
              <a:rPr lang="en-IN" sz="2000" b="1" dirty="0">
                <a:solidFill>
                  <a:srgbClr val="0070C0"/>
                </a:solidFill>
                <a:latin typeface="+mj-lt"/>
              </a:rPr>
              <a:t>a leadership role </a:t>
            </a:r>
            <a:r>
              <a:rPr lang="en-IN" sz="2000" dirty="0">
                <a:solidFill>
                  <a:schemeClr val="tx1"/>
                </a:solidFill>
                <a:latin typeface="+mj-lt"/>
              </a:rPr>
              <a:t>with regard to the organization’s HR.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 In today’s environment, leadership often requires helping the organization </a:t>
            </a:r>
            <a:r>
              <a:rPr lang="en-IN" sz="2000" b="1" u="sng" dirty="0">
                <a:solidFill>
                  <a:srgbClr val="0070C0"/>
                </a:solidFill>
                <a:latin typeface="+mj-lt"/>
              </a:rPr>
              <a:t>manage change</a:t>
            </a:r>
            <a:r>
              <a:rPr lang="en-IN" sz="2000" dirty="0">
                <a:solidFill>
                  <a:schemeClr val="tx1"/>
                </a:solidFill>
                <a:latin typeface="+mj-lt"/>
              </a:rPr>
              <a:t>.  HR professional must </a:t>
            </a:r>
            <a:r>
              <a:rPr lang="en-IN" sz="2000" b="1" dirty="0">
                <a:solidFill>
                  <a:srgbClr val="0070C0"/>
                </a:solidFill>
                <a:latin typeface="+mj-lt"/>
              </a:rPr>
              <a:t>oversee the changes taking place to make it a success.</a:t>
            </a:r>
          </a:p>
        </p:txBody>
      </p:sp>
    </p:spTree>
    <p:extLst>
      <p:ext uri="{BB962C8B-B14F-4D97-AF65-F5344CB8AC3E}">
        <p14:creationId xmlns:p14="http://schemas.microsoft.com/office/powerpoint/2010/main" val="363016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Emerging HRM Functions</a:t>
            </a:r>
          </a:p>
        </p:txBody>
      </p:sp>
    </p:spTree>
    <p:extLst>
      <p:ext uri="{BB962C8B-B14F-4D97-AF65-F5344CB8AC3E}">
        <p14:creationId xmlns:p14="http://schemas.microsoft.com/office/powerpoint/2010/main" val="476107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7034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Emerging HRM Functions</a:t>
            </a:r>
          </a:p>
        </p:txBody>
      </p:sp>
      <p:pic>
        <p:nvPicPr>
          <p:cNvPr id="6" name="Picture 5">
            <a:extLst>
              <a:ext uri="{FF2B5EF4-FFF2-40B4-BE49-F238E27FC236}">
                <a16:creationId xmlns:a16="http://schemas.microsoft.com/office/drawing/2014/main" id="{358E2409-E43D-A966-36FA-720C95757187}"/>
              </a:ext>
            </a:extLst>
          </p:cNvPr>
          <p:cNvPicPr>
            <a:picLocks noChangeAspect="1"/>
          </p:cNvPicPr>
          <p:nvPr/>
        </p:nvPicPr>
        <p:blipFill rotWithShape="1">
          <a:blip r:embed="rId3"/>
          <a:srcRect l="25899" t="31658" r="12108" b="10042"/>
          <a:stretch/>
        </p:blipFill>
        <p:spPr>
          <a:xfrm>
            <a:off x="617280" y="1628755"/>
            <a:ext cx="10957440" cy="4545514"/>
          </a:xfrm>
          <a:prstGeom prst="rect">
            <a:avLst/>
          </a:prstGeom>
        </p:spPr>
      </p:pic>
      <p:sp>
        <p:nvSpPr>
          <p:cNvPr id="8" name="Rectangle 7">
            <a:extLst>
              <a:ext uri="{FF2B5EF4-FFF2-40B4-BE49-F238E27FC236}">
                <a16:creationId xmlns:a16="http://schemas.microsoft.com/office/drawing/2014/main" id="{744BF4A1-E33D-B487-47B7-819CB0D4A609}"/>
              </a:ext>
            </a:extLst>
          </p:cNvPr>
          <p:cNvSpPr/>
          <p:nvPr/>
        </p:nvSpPr>
        <p:spPr>
          <a:xfrm>
            <a:off x="762000" y="5008269"/>
            <a:ext cx="1266825" cy="914335"/>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0806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a:t>
            </a:r>
          </a:p>
        </p:txBody>
      </p:sp>
      <p:sp>
        <p:nvSpPr>
          <p:cNvPr id="6" name="TextBox 5">
            <a:extLst>
              <a:ext uri="{FF2B5EF4-FFF2-40B4-BE49-F238E27FC236}">
                <a16:creationId xmlns:a16="http://schemas.microsoft.com/office/drawing/2014/main" id="{7D4BB636-83CC-6538-4092-E2291A14F252}"/>
              </a:ext>
            </a:extLst>
          </p:cNvPr>
          <p:cNvSpPr txBox="1"/>
          <p:nvPr/>
        </p:nvSpPr>
        <p:spPr>
          <a:xfrm>
            <a:off x="1274149" y="2395678"/>
            <a:ext cx="8645226" cy="2566600"/>
          </a:xfrm>
          <a:prstGeom prst="rect">
            <a:avLst/>
          </a:prstGeom>
          <a:noFill/>
        </p:spPr>
        <p:txBody>
          <a:bodyPr wrap="square">
            <a:spAutoFit/>
          </a:bodyPr>
          <a:lstStyle/>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Definition of HRM </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Importance of HRM for Organizational Success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Scope of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Processes in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Skills of HR Professionals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Emerging HRM Functions</a:t>
            </a:r>
            <a:endParaRPr lang="en-US" sz="2000" b="1" dirty="0">
              <a:solidFill>
                <a:srgbClr val="002060"/>
              </a:solidFill>
              <a:latin typeface="+mj-lt"/>
            </a:endParaRPr>
          </a:p>
        </p:txBody>
      </p:sp>
    </p:spTree>
    <p:extLst>
      <p:ext uri="{BB962C8B-B14F-4D97-AF65-F5344CB8AC3E}">
        <p14:creationId xmlns:p14="http://schemas.microsoft.com/office/powerpoint/2010/main" val="1184483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D9D1725B-C218-2FE9-AB39-9E75E9EA792C}"/>
              </a:ext>
            </a:extLst>
          </p:cNvPr>
          <p:cNvGraphicFramePr>
            <a:graphicFrameLocks noGrp="1"/>
          </p:cNvGraphicFramePr>
          <p:nvPr>
            <p:extLst>
              <p:ext uri="{D42A27DB-BD31-4B8C-83A1-F6EECF244321}">
                <p14:modId xmlns:p14="http://schemas.microsoft.com/office/powerpoint/2010/main" val="1815619862"/>
              </p:ext>
            </p:extLst>
          </p:nvPr>
        </p:nvGraphicFramePr>
        <p:xfrm>
          <a:off x="1749925" y="2441585"/>
          <a:ext cx="8547429" cy="3048000"/>
        </p:xfrm>
        <a:graphic>
          <a:graphicData uri="http://schemas.openxmlformats.org/drawingml/2006/table">
            <a:tbl>
              <a:tblPr firstRow="1" firstCol="1" bandRow="1"/>
              <a:tblGrid>
                <a:gridCol w="8547429">
                  <a:extLst>
                    <a:ext uri="{9D8B030D-6E8A-4147-A177-3AD203B41FA5}">
                      <a16:colId xmlns:a16="http://schemas.microsoft.com/office/drawing/2014/main" val="956330507"/>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Resourcefulness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Relation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Humanistic Relation Management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4443907"/>
                  </a:ext>
                </a:extLst>
              </a:tr>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correctly defines the Human Resource Department?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Service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Functional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Line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Authority department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029263"/>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36006A0-CD41-40BF-FED6-348F7C75D56E}"/>
              </a:ext>
            </a:extLst>
          </p:cNvPr>
          <p:cNvGraphicFramePr>
            <a:graphicFrameLocks noGrp="1"/>
          </p:cNvGraphicFramePr>
          <p:nvPr>
            <p:extLst>
              <p:ext uri="{D42A27DB-BD31-4B8C-83A1-F6EECF244321}">
                <p14:modId xmlns:p14="http://schemas.microsoft.com/office/powerpoint/2010/main" val="158925355"/>
              </p:ext>
            </p:extLst>
          </p:nvPr>
        </p:nvGraphicFramePr>
        <p:xfrm>
          <a:off x="1836064" y="2313252"/>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1473179220"/>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the need for Human Resource Planning?</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All Answers are correct </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For undergoing an effective employee development program</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recruitment</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selection policy</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924570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does Technical Skills refer to?</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specialized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take a variety of decisions.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communicating, and negotiating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r>
                        <a:rPr lang="en-US" sz="2000" b="1" dirty="0">
                          <a:effectLst/>
                          <a:latin typeface="Alexandria"/>
                          <a:ea typeface="Times New Roman" panose="02020603050405020304" pitchFamily="18" charset="0"/>
                          <a:cs typeface="Arial" panose="020B0604020202020204" pitchFamily="34" charset="0"/>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143423"/>
                  </a:ext>
                </a:extLst>
              </a:tr>
            </a:tbl>
          </a:graphicData>
        </a:graphic>
      </p:graphicFrame>
    </p:spTree>
    <p:extLst>
      <p:ext uri="{BB962C8B-B14F-4D97-AF65-F5344CB8AC3E}">
        <p14:creationId xmlns:p14="http://schemas.microsoft.com/office/powerpoint/2010/main" val="220406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CFEE2A0-3662-AC6A-6924-B5A00BA68385}"/>
              </a:ext>
            </a:extLst>
          </p:cNvPr>
          <p:cNvGraphicFramePr>
            <a:graphicFrameLocks noGrp="1"/>
          </p:cNvGraphicFramePr>
          <p:nvPr>
            <p:extLst>
              <p:ext uri="{D42A27DB-BD31-4B8C-83A1-F6EECF244321}">
                <p14:modId xmlns:p14="http://schemas.microsoft.com/office/powerpoint/2010/main" val="3866595264"/>
              </p:ext>
            </p:extLst>
          </p:nvPr>
        </p:nvGraphicFramePr>
        <p:xfrm>
          <a:off x="1644536" y="2223738"/>
          <a:ext cx="8587185" cy="3352800"/>
        </p:xfrm>
        <a:graphic>
          <a:graphicData uri="http://schemas.openxmlformats.org/drawingml/2006/table">
            <a:tbl>
              <a:tblPr firstRow="1" firstCol="1" bandRow="1"/>
              <a:tblGrid>
                <a:gridCol w="8587185">
                  <a:extLst>
                    <a:ext uri="{9D8B030D-6E8A-4147-A177-3AD203B41FA5}">
                      <a16:colId xmlns:a16="http://schemas.microsoft.com/office/drawing/2014/main" val="1990699491"/>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Which of the following is NOT a scope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Quality management </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Training and development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Payroll management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Grievance handling</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5117930"/>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an aspect of HRM which deals with working conditions and amenities at workplace?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welfare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Personnel management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industrial relations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0563174"/>
                  </a:ext>
                </a:extLst>
              </a:tr>
            </a:tbl>
          </a:graphicData>
        </a:graphic>
      </p:graphicFrame>
    </p:spTree>
    <p:extLst>
      <p:ext uri="{BB962C8B-B14F-4D97-AF65-F5344CB8AC3E}">
        <p14:creationId xmlns:p14="http://schemas.microsoft.com/office/powerpoint/2010/main" val="2674186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04579A9-75C9-BDA5-6C66-086EC124BF1E}"/>
              </a:ext>
            </a:extLst>
          </p:cNvPr>
          <p:cNvGraphicFramePr>
            <a:graphicFrameLocks noGrp="1"/>
          </p:cNvGraphicFramePr>
          <p:nvPr>
            <p:extLst>
              <p:ext uri="{D42A27DB-BD31-4B8C-83A1-F6EECF244321}">
                <p14:modId xmlns:p14="http://schemas.microsoft.com/office/powerpoint/2010/main" val="3307470633"/>
              </p:ext>
            </p:extLst>
          </p:nvPr>
        </p:nvGraphicFramePr>
        <p:xfrm>
          <a:off x="1644536" y="2177831"/>
          <a:ext cx="8335394" cy="3352800"/>
        </p:xfrm>
        <a:graphic>
          <a:graphicData uri="http://schemas.openxmlformats.org/drawingml/2006/table">
            <a:tbl>
              <a:tblPr firstRow="1" firstCol="1" bandRow="1"/>
              <a:tblGrid>
                <a:gridCol w="8335394">
                  <a:extLst>
                    <a:ext uri="{9D8B030D-6E8A-4147-A177-3AD203B41FA5}">
                      <a16:colId xmlns:a16="http://schemas.microsoft.com/office/drawing/2014/main" val="1157272313"/>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The various skills of HR professionals are</a:t>
                      </a:r>
                      <a:r>
                        <a:rPr lang="ar-SA" sz="2000" b="1" dirty="0">
                          <a:solidFill>
                            <a:srgbClr val="002060"/>
                          </a:solidFill>
                          <a:effectLst/>
                          <a:latin typeface="Alexandria"/>
                          <a:ea typeface="Times New Roman" panose="02020603050405020304" pitchFamily="18" charset="0"/>
                          <a:cs typeface="Arial" panose="020B0604020202020204" pitchFamily="34" charset="0"/>
                        </a:rPr>
                        <a: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All answers are correct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HR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Decision making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Technical skills</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3373596"/>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is the process of managing people in organizations in a structured and thorough manner. this Definition of HRM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and 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Fact- based Definition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066725"/>
                  </a:ext>
                </a:extLst>
              </a:tr>
            </a:tbl>
          </a:graphicData>
        </a:graphic>
      </p:graphicFrame>
    </p:spTree>
    <p:extLst>
      <p:ext uri="{BB962C8B-B14F-4D97-AF65-F5344CB8AC3E}">
        <p14:creationId xmlns:p14="http://schemas.microsoft.com/office/powerpoint/2010/main" val="2273021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435705-34CD-B0C8-E0FA-76B00CD42FAE}"/>
              </a:ext>
            </a:extLst>
          </p:cNvPr>
          <p:cNvGraphicFramePr>
            <a:graphicFrameLocks noGrp="1"/>
          </p:cNvGraphicFramePr>
          <p:nvPr>
            <p:extLst>
              <p:ext uri="{D42A27DB-BD31-4B8C-83A1-F6EECF244321}">
                <p14:modId xmlns:p14="http://schemas.microsoft.com/office/powerpoint/2010/main" val="98490695"/>
              </p:ext>
            </p:extLst>
          </p:nvPr>
        </p:nvGraphicFramePr>
        <p:xfrm>
          <a:off x="1836064" y="2338120"/>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2112013878"/>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attracting applicants that match a certain Job Criteria. this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Recruitment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Training and Development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916308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PMS?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System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Resourcefulness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Relation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Humanistic Relation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9861087"/>
                  </a:ext>
                </a:extLst>
              </a:tr>
            </a:tbl>
          </a:graphicData>
        </a:graphic>
      </p:graphicFrame>
    </p:spTree>
    <p:extLst>
      <p:ext uri="{BB962C8B-B14F-4D97-AF65-F5344CB8AC3E}">
        <p14:creationId xmlns:p14="http://schemas.microsoft.com/office/powerpoint/2010/main" val="78890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31B9ED-3A5F-8A4A-F0C2-367BE8B2DE07}"/>
              </a:ext>
            </a:extLst>
          </p:cNvPr>
          <p:cNvGraphicFramePr>
            <a:graphicFrameLocks noGrp="1"/>
          </p:cNvGraphicFramePr>
          <p:nvPr>
            <p:extLst>
              <p:ext uri="{D42A27DB-BD31-4B8C-83A1-F6EECF244321}">
                <p14:modId xmlns:p14="http://schemas.microsoft.com/office/powerpoint/2010/main" val="846896290"/>
              </p:ext>
            </p:extLst>
          </p:nvPr>
        </p:nvGraphicFramePr>
        <p:xfrm>
          <a:off x="1444584" y="2142568"/>
          <a:ext cx="9128141" cy="3352800"/>
        </p:xfrm>
        <a:graphic>
          <a:graphicData uri="http://schemas.openxmlformats.org/drawingml/2006/table">
            <a:tbl>
              <a:tblPr firstRow="1" firstCol="1" bandRow="1"/>
              <a:tblGrid>
                <a:gridCol w="9128141">
                  <a:extLst>
                    <a:ext uri="{9D8B030D-6E8A-4147-A177-3AD203B41FA5}">
                      <a16:colId xmlns:a16="http://schemas.microsoft.com/office/drawing/2014/main" val="361351049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Communicating, negotiating and team development., Those skills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HR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Decision making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leadership skills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0688825"/>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Functions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Execute successful change strategies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Advocate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Business and Strategic Partner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559473"/>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BCD98F71-195A-BA1F-3339-860F74AABF54}"/>
              </a:ext>
            </a:extLst>
          </p:cNvPr>
          <p:cNvPicPr>
            <a:picLocks noChangeAspect="1"/>
          </p:cNvPicPr>
          <p:nvPr/>
        </p:nvPicPr>
        <p:blipFill rotWithShape="1">
          <a:blip r:embed="rId3"/>
          <a:srcRect l="22735" t="22695" r="23594" b="47707"/>
          <a:stretch/>
        </p:blipFill>
        <p:spPr>
          <a:xfrm>
            <a:off x="762000" y="1977607"/>
            <a:ext cx="10549777" cy="3786188"/>
          </a:xfrm>
          <a:prstGeom prst="rect">
            <a:avLst/>
          </a:prstGeom>
        </p:spPr>
      </p:pic>
    </p:spTree>
    <p:extLst>
      <p:ext uri="{BB962C8B-B14F-4D97-AF65-F5344CB8AC3E}">
        <p14:creationId xmlns:p14="http://schemas.microsoft.com/office/powerpoint/2010/main" val="229418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DD561878-C304-3150-6446-EB9D4975DD3C}"/>
              </a:ext>
            </a:extLst>
          </p:cNvPr>
          <p:cNvPicPr>
            <a:picLocks noChangeAspect="1"/>
          </p:cNvPicPr>
          <p:nvPr/>
        </p:nvPicPr>
        <p:blipFill rotWithShape="1">
          <a:blip r:embed="rId3"/>
          <a:srcRect l="22617" t="51876" r="23594" b="21653"/>
          <a:stretch/>
        </p:blipFill>
        <p:spPr>
          <a:xfrm>
            <a:off x="641325" y="2182612"/>
            <a:ext cx="10788675" cy="3414712"/>
          </a:xfrm>
          <a:prstGeom prst="rect">
            <a:avLst/>
          </a:prstGeom>
        </p:spPr>
      </p:pic>
    </p:spTree>
    <p:extLst>
      <p:ext uri="{BB962C8B-B14F-4D97-AF65-F5344CB8AC3E}">
        <p14:creationId xmlns:p14="http://schemas.microsoft.com/office/powerpoint/2010/main" val="89706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644</TotalTime>
  <Words>2402</Words>
  <Application>Microsoft Office PowerPoint</Application>
  <PresentationFormat>Widescreen</PresentationFormat>
  <Paragraphs>286</Paragraphs>
  <Slides>46</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21</cp:revision>
  <dcterms:created xsi:type="dcterms:W3CDTF">2023-04-29T09:08:23Z</dcterms:created>
  <dcterms:modified xsi:type="dcterms:W3CDTF">2024-05-04T14:32:54Z</dcterms:modified>
</cp:coreProperties>
</file>