
<file path=[Content_Types].xml><?xml version="1.0" encoding="utf-8"?>
<Types xmlns="http://schemas.openxmlformats.org/package/2006/content-types">
  <Default Extension="png" ContentType="image/png"/>
  <Default Extension="svg" ContentType="image/svg+xml"/>
  <Default Extension="emf" ContentType="image/x-emf"/>
  <Default Extension="wmf" ContentType="image/x-wmf"/>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418" r:id="rId2"/>
    <p:sldId id="335" r:id="rId3"/>
    <p:sldId id="337" r:id="rId4"/>
    <p:sldId id="338" r:id="rId5"/>
    <p:sldId id="339" r:id="rId6"/>
    <p:sldId id="340" r:id="rId7"/>
    <p:sldId id="341" r:id="rId8"/>
    <p:sldId id="342" r:id="rId9"/>
    <p:sldId id="416" r:id="rId10"/>
    <p:sldId id="343" r:id="rId11"/>
    <p:sldId id="344" r:id="rId12"/>
    <p:sldId id="417" r:id="rId13"/>
    <p:sldId id="345" r:id="rId14"/>
    <p:sldId id="346" r:id="rId15"/>
    <p:sldId id="388" r:id="rId16"/>
    <p:sldId id="389" r:id="rId17"/>
    <p:sldId id="390" r:id="rId18"/>
    <p:sldId id="391" r:id="rId19"/>
    <p:sldId id="392" r:id="rId20"/>
    <p:sldId id="393" r:id="rId21"/>
    <p:sldId id="395" r:id="rId22"/>
    <p:sldId id="396" r:id="rId23"/>
    <p:sldId id="397" r:id="rId24"/>
    <p:sldId id="398" r:id="rId25"/>
    <p:sldId id="399" r:id="rId26"/>
    <p:sldId id="400" r:id="rId27"/>
    <p:sldId id="401" r:id="rId28"/>
    <p:sldId id="402" r:id="rId29"/>
    <p:sldId id="403" r:id="rId30"/>
    <p:sldId id="404" r:id="rId31"/>
    <p:sldId id="405" r:id="rId32"/>
    <p:sldId id="406" r:id="rId33"/>
    <p:sldId id="407" r:id="rId34"/>
    <p:sldId id="408"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3" d="100"/>
          <a:sy n="73" d="100"/>
        </p:scale>
        <p:origin x="618"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9A2A424E-16F8-45C3-A47D-C1EE673E67A6}" type="datetimeFigureOut">
              <a:rPr lang="ar-SA" smtClean="0"/>
              <a:t>1/5/1445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BB793111-0C69-4B83-9302-804B60B40421}" type="slidenum">
              <a:rPr lang="ar-SA" smtClean="0"/>
              <a:t>‹#›</a:t>
            </a:fld>
            <a:endParaRPr lang="ar-SA"/>
          </a:p>
        </p:txBody>
      </p:sp>
    </p:spTree>
    <p:extLst>
      <p:ext uri="{BB962C8B-B14F-4D97-AF65-F5344CB8AC3E}">
        <p14:creationId xmlns:p14="http://schemas.microsoft.com/office/powerpoint/2010/main" val="916354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3462142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878" y="1653370"/>
            <a:ext cx="10515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a:xfrm>
            <a:off x="5261344" y="6311900"/>
            <a:ext cx="1181986" cy="365125"/>
          </a:xfrm>
          <a:ln>
            <a:solidFill>
              <a:schemeClr val="accent1"/>
            </a:solidFill>
          </a:ln>
        </p:spPr>
        <p:txBody>
          <a:bodyPr/>
          <a:lstStyle/>
          <a:p>
            <a:endParaRPr lang="en-US" dirty="0"/>
          </a:p>
        </p:txBody>
      </p:sp>
      <p:pic>
        <p:nvPicPr>
          <p:cNvPr id="7" name="Picture 6"/>
          <p:cNvPicPr>
            <a:picLocks noChangeAspect="1"/>
          </p:cNvPicPr>
          <p:nvPr userDrawn="1"/>
        </p:nvPicPr>
        <p:blipFill>
          <a:blip r:embed="rId2"/>
          <a:stretch>
            <a:fillRect/>
          </a:stretch>
        </p:blipFill>
        <p:spPr>
          <a:xfrm>
            <a:off x="525021" y="0"/>
            <a:ext cx="10320188" cy="1743144"/>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9" name="Picture 8"/>
          <p:cNvPicPr>
            <a:picLocks noChangeAspect="1"/>
          </p:cNvPicPr>
          <p:nvPr userDrawn="1"/>
        </p:nvPicPr>
        <p:blipFill>
          <a:blip r:embed="rId4"/>
          <a:stretch>
            <a:fillRect/>
          </a:stretch>
        </p:blipFill>
        <p:spPr>
          <a:xfrm>
            <a:off x="2440788" y="5949244"/>
            <a:ext cx="9902229" cy="204838"/>
          </a:xfrm>
          <a:prstGeom prst="rect">
            <a:avLst/>
          </a:prstGeom>
        </p:spPr>
      </p:pic>
      <p:pic>
        <p:nvPicPr>
          <p:cNvPr id="10" name="Picture 9"/>
          <p:cNvPicPr>
            <a:picLocks noChangeAspect="1"/>
          </p:cNvPicPr>
          <p:nvPr userDrawn="1"/>
        </p:nvPicPr>
        <p:blipFill>
          <a:blip r:embed="rId5"/>
          <a:stretch>
            <a:fillRect/>
          </a:stretch>
        </p:blipFill>
        <p:spPr>
          <a:xfrm>
            <a:off x="-108036" y="2204822"/>
            <a:ext cx="238650" cy="2709534"/>
          </a:xfrm>
          <a:prstGeom prst="rect">
            <a:avLst/>
          </a:prstGeom>
        </p:spPr>
      </p:pic>
      <p:pic>
        <p:nvPicPr>
          <p:cNvPr id="11" name="Picture 10"/>
          <p:cNvPicPr>
            <a:picLocks noChangeAspect="1"/>
          </p:cNvPicPr>
          <p:nvPr userDrawn="1"/>
        </p:nvPicPr>
        <p:blipFill>
          <a:blip r:embed="rId5"/>
          <a:stretch>
            <a:fillRect/>
          </a:stretch>
        </p:blipFill>
        <p:spPr>
          <a:xfrm>
            <a:off x="12072675" y="2204822"/>
            <a:ext cx="238650" cy="2709534"/>
          </a:xfrm>
          <a:prstGeom prst="rect">
            <a:avLst/>
          </a:prstGeom>
        </p:spPr>
      </p:pic>
      <p:sp>
        <p:nvSpPr>
          <p:cNvPr id="12" name="TextBox 11"/>
          <p:cNvSpPr txBox="1"/>
          <p:nvPr userDrawn="1"/>
        </p:nvSpPr>
        <p:spPr>
          <a:xfrm>
            <a:off x="741826" y="319412"/>
            <a:ext cx="2117888"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Chapter-1</a:t>
            </a:r>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C161F8F-74A2-4F25-A764-FB25DAF86138}" type="datetime1">
              <a:rPr lang="en-US" smtClean="0"/>
              <a:t>7/22/2023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38D9C89-1052-4122-B4DE-66600027965E}" type="datetime1">
              <a:rPr lang="en-US" smtClean="0"/>
              <a:t>7/22/2023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0A9C630-50EC-4A3F-983A-003AFFB06771}" type="datetime1">
              <a:rPr lang="en-US" smtClean="0"/>
              <a:t>7/22/2023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02EDBA1-8A3B-4B5F-9F18-93309B11362F}" type="datetime1">
              <a:rPr lang="en-US" smtClean="0"/>
              <a:t>7/22/2023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F51602-AF05-4F86-B8FE-C28BDDA9BBA0}" type="datetime1">
              <a:rPr lang="en-US" smtClean="0"/>
              <a:t>7/22/2023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188AD98-CBA3-40A9-A4EC-8172E3E23A40}" type="datetime1">
              <a:rPr lang="en-US" smtClean="0"/>
              <a:t>7/22/2023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07EA6FD-074F-46D2-9B0D-A257F9810D05}" type="datetime1">
              <a:rPr lang="en-US" smtClean="0"/>
              <a:t>7/22/2023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A510DFF-BC9C-4512-BACD-9C8AF505A14E}" type="datetime1">
              <a:rPr lang="en-US" smtClean="0"/>
              <a:t>7/22/2023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70ACEC1-EB78-42DD-9459-AE24238874A6}" type="datetime1">
              <a:rPr lang="en-US" smtClean="0"/>
              <a:t>7/22/2023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3820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80DC69-F87E-4273-8346-14474DE89ECA}" type="datetime1">
              <a:rPr lang="en-US" smtClean="0"/>
              <a:t>7/22/2023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8" Type="http://schemas.openxmlformats.org/officeDocument/2006/relationships/image" Target="../media/image10.wmf"/><Relationship Id="rId3" Type="http://schemas.openxmlformats.org/officeDocument/2006/relationships/image" Target="../media/image3.emf"/><Relationship Id="rId7" Type="http://schemas.openxmlformats.org/officeDocument/2006/relationships/image" Target="../media/image9.gi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8.wmf"/><Relationship Id="rId5" Type="http://schemas.openxmlformats.org/officeDocument/2006/relationships/image" Target="../media/image1.emf"/><Relationship Id="rId4" Type="http://schemas.openxmlformats.org/officeDocument/2006/relationships/image" Target="../media/image4.emf"/><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2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2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2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2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2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26.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emf"/><Relationship Id="rId4" Type="http://schemas.openxmlformats.org/officeDocument/2006/relationships/image" Target="../media/image4.emf"/></Relationships>
</file>

<file path=ppt/slides/_rels/slide2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28.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emf"/><Relationship Id="rId4" Type="http://schemas.openxmlformats.org/officeDocument/2006/relationships/image" Target="../media/image4.emf"/></Relationships>
</file>

<file path=ppt/slides/_rels/slide2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283695" y="4127583"/>
            <a:ext cx="5919081" cy="1501561"/>
          </a:xfrm>
          <a:prstGeom prst="rect">
            <a:avLst/>
          </a:prstGeom>
          <a:ln>
            <a:solidFill>
              <a:schemeClr val="bg2">
                <a:lumMod val="75000"/>
              </a:schemeClr>
            </a:solidFill>
          </a:ln>
        </p:spPr>
        <p:txBody>
          <a:bodyPr>
            <a:noAutofit/>
          </a:bodyPr>
          <a:lstStyle>
            <a:defPPr lvl="0">
              <a:defRPr lang="en-US"/>
            </a:defPPr>
            <a:lvl1pPr algn="ctr">
              <a:lnSpc>
                <a:spcPct val="90000"/>
              </a:lnSpc>
              <a:spcBef>
                <a:spcPct val="0"/>
              </a:spcBef>
              <a:buNone/>
              <a:defRPr sz="4400" b="1">
                <a:latin typeface="Aharoni" panose="02010803020104030203" pitchFamily="2" charset="-79"/>
                <a:ea typeface="+mj-ea"/>
                <a:cs typeface="Aharoni" panose="02010803020104030203" pitchFamily="2" charset="-79"/>
              </a:defRPr>
            </a:lvl1pPr>
          </a:lstStyle>
          <a:p>
            <a:r>
              <a:rPr lang="en-US" sz="3600" dirty="0"/>
              <a:t>Marketing Management</a:t>
            </a:r>
          </a:p>
          <a:p>
            <a:r>
              <a:rPr lang="en-US" sz="3600" dirty="0"/>
              <a:t> MGM612 </a:t>
            </a:r>
          </a:p>
          <a:p>
            <a:r>
              <a:rPr lang="en-US" sz="3600" dirty="0"/>
              <a:t>Dr. Magdy alhaj</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13" name="Title 1"/>
          <p:cNvSpPr txBox="1">
            <a:spLocks/>
          </p:cNvSpPr>
          <p:nvPr/>
        </p:nvSpPr>
        <p:spPr>
          <a:xfrm>
            <a:off x="2771335" y="1663326"/>
            <a:ext cx="9420665" cy="2008129"/>
          </a:xfrm>
          <a:prstGeom prst="rect">
            <a:avLst/>
          </a:prstGeom>
          <a:ln>
            <a:solidFill>
              <a:schemeClr val="bg2">
                <a:lumMod val="75000"/>
              </a:schemeClr>
            </a:solidFill>
          </a:ln>
          <a:extLst/>
        </p:spPr>
        <p:txBody>
          <a:bodyPr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800" b="1" dirty="0">
                <a:latin typeface="Aharoni" panose="02010803020104030203" pitchFamily="2" charset="-79"/>
                <a:cs typeface="Aharoni" panose="02010803020104030203" pitchFamily="2" charset="-79"/>
              </a:rPr>
              <a:t>New-Product Development Strategy</a:t>
            </a:r>
          </a:p>
          <a:p>
            <a:pPr algn="ctr"/>
            <a:r>
              <a:rPr lang="en-US" sz="4800" b="1" dirty="0" smtClean="0">
                <a:latin typeface="Aharoni" panose="02010803020104030203" pitchFamily="2" charset="-79"/>
                <a:cs typeface="Aharoni" panose="02010803020104030203" pitchFamily="2" charset="-79"/>
              </a:rPr>
              <a:t>lecture-7</a:t>
            </a:r>
            <a:endParaRPr lang="en-US" sz="4800" b="1"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63321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170446" y="62624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7" name="TextBox 6"/>
          <p:cNvSpPr txBox="1"/>
          <p:nvPr/>
        </p:nvSpPr>
        <p:spPr>
          <a:xfrm>
            <a:off x="2650376" y="543490"/>
            <a:ext cx="6241375" cy="646331"/>
          </a:xfrm>
          <a:prstGeom prst="rect">
            <a:avLst/>
          </a:prstGeom>
          <a:noFill/>
        </p:spPr>
        <p:txBody>
          <a:bodyPr wrap="square" rtlCol="0">
            <a:spAutoFit/>
          </a:bodyPr>
          <a:lstStyle/>
          <a:p>
            <a:pPr algn="ctr"/>
            <a:r>
              <a:rPr lang="en-US" sz="3600" b="1" dirty="0" smtClean="0">
                <a:solidFill>
                  <a:schemeClr val="bg1"/>
                </a:solidFill>
              </a:rPr>
              <a:t>Learn outcomes </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1" name="Rectangle 3"/>
          <p:cNvSpPr>
            <a:spLocks noChangeArrowheads="1"/>
          </p:cNvSpPr>
          <p:nvPr/>
        </p:nvSpPr>
        <p:spPr bwMode="auto">
          <a:xfrm>
            <a:off x="1912883" y="1770600"/>
            <a:ext cx="8637580" cy="3856593"/>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742950" indent="-28575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143000" indent="-22860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600200" indent="-2286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057400" indent="-2286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5146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29718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4290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38862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eaLnBrk="1" hangingPunct="1">
              <a:lnSpc>
                <a:spcPct val="80000"/>
              </a:lnSpc>
              <a:buFont typeface="Wingdings" panose="05000000000000000000" pitchFamily="2" charset="2"/>
              <a:buNone/>
            </a:pPr>
            <a:r>
              <a:rPr lang="en-US" altLang="ar-SA" sz="2000" b="1" dirty="0"/>
              <a:t>After studying this chapter, you should be able to:</a:t>
            </a:r>
          </a:p>
          <a:p>
            <a:pPr eaLnBrk="1" hangingPunct="1">
              <a:lnSpc>
                <a:spcPct val="80000"/>
              </a:lnSpc>
              <a:buFontTx/>
              <a:buAutoNum type="arabicPeriod"/>
            </a:pPr>
            <a:r>
              <a:rPr lang="en-US" altLang="ar-SA" sz="2000" b="1" dirty="0"/>
              <a:t>Explain how companies find and develop new-product ideas</a:t>
            </a:r>
          </a:p>
          <a:p>
            <a:pPr eaLnBrk="1" hangingPunct="1">
              <a:lnSpc>
                <a:spcPct val="80000"/>
              </a:lnSpc>
              <a:buFontTx/>
              <a:buAutoNum type="arabicPeriod"/>
            </a:pPr>
            <a:r>
              <a:rPr lang="en-US" altLang="ar-SA" sz="2000" b="1" dirty="0"/>
              <a:t>List and define the steps in the new-product development process and the major considerations in managing this process</a:t>
            </a:r>
          </a:p>
          <a:p>
            <a:pPr eaLnBrk="1" hangingPunct="1">
              <a:lnSpc>
                <a:spcPct val="80000"/>
              </a:lnSpc>
              <a:buFontTx/>
              <a:buAutoNum type="arabicPeriod"/>
            </a:pPr>
            <a:r>
              <a:rPr lang="en-US" altLang="ar-SA" sz="2000" b="1" dirty="0"/>
              <a:t>Describe the stages of the product life cycle</a:t>
            </a:r>
          </a:p>
          <a:p>
            <a:pPr eaLnBrk="1" hangingPunct="1">
              <a:lnSpc>
                <a:spcPct val="80000"/>
              </a:lnSpc>
              <a:buFontTx/>
              <a:buAutoNum type="arabicPeriod"/>
            </a:pPr>
            <a:r>
              <a:rPr lang="en-US" altLang="ar-SA" sz="2000" b="1" dirty="0"/>
              <a:t>Describe how marketing strategies change during the product’s life cycle</a:t>
            </a:r>
          </a:p>
          <a:p>
            <a:pPr eaLnBrk="1" hangingPunct="1">
              <a:lnSpc>
                <a:spcPct val="80000"/>
              </a:lnSpc>
              <a:buFontTx/>
              <a:buAutoNum type="arabicPeriod"/>
            </a:pPr>
            <a:r>
              <a:rPr lang="en-US" altLang="ar-SA" sz="2000" b="1" dirty="0"/>
              <a:t>Discuss two additional product and services issues: socially responsible product decisions and international product and services marketing</a:t>
            </a:r>
          </a:p>
        </p:txBody>
      </p:sp>
      <p:sp>
        <p:nvSpPr>
          <p:cNvPr id="12" name="Slide Number Placeholder 11"/>
          <p:cNvSpPr>
            <a:spLocks noGrp="1"/>
          </p:cNvSpPr>
          <p:nvPr>
            <p:ph type="sldNum" sz="quarter" idx="12"/>
          </p:nvPr>
        </p:nvSpPr>
        <p:spPr>
          <a:xfrm>
            <a:off x="11435379" y="5884191"/>
            <a:ext cx="528184" cy="242524"/>
          </a:xfrm>
          <a:solidFill>
            <a:schemeClr val="accent1">
              <a:lumMod val="60000"/>
              <a:lumOff val="40000"/>
            </a:schemeClr>
          </a:solidFill>
        </p:spPr>
        <p:txBody>
          <a:bodyPr/>
          <a:lstStyle/>
          <a:p>
            <a:pPr algn="ctr"/>
            <a:fld id="{FDED41F8-FC0F-4085-8150-313B6CF05213}" type="slidenum">
              <a:rPr lang="en-US" sz="2400" b="1" smtClean="0">
                <a:solidFill>
                  <a:schemeClr val="tx1"/>
                </a:solidFill>
                <a:latin typeface="Aharoni" panose="02010803020104030203" pitchFamily="2" charset="-79"/>
                <a:cs typeface="Aharoni" panose="02010803020104030203" pitchFamily="2" charset="-79"/>
              </a:rPr>
              <a:pPr algn="ctr"/>
              <a:t>2</a:t>
            </a:fld>
            <a:endParaRPr lang="en-US" sz="2400" b="1" dirty="0">
              <a:solidFill>
                <a:schemeClr val="tx1"/>
              </a:solidFill>
              <a:latin typeface="Aharoni" panose="02010803020104030203" pitchFamily="2" charset="-79"/>
              <a:cs typeface="Aharoni" panose="02010803020104030203" pitchFamily="2" charset="-79"/>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3759924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Effect transition="in" filter="wipe(left)">
                                      <p:cBhvr>
                                        <p:cTn id="7" dur="1000"/>
                                        <p:tgtEl>
                                          <p:spTgt spid="1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2" end="2"/>
                                            </p:txEl>
                                          </p:spTgt>
                                        </p:tgtEl>
                                        <p:attrNameLst>
                                          <p:attrName>style.visibility</p:attrName>
                                        </p:attrNameLst>
                                      </p:cBhvr>
                                      <p:to>
                                        <p:strVal val="visible"/>
                                      </p:to>
                                    </p:set>
                                    <p:animEffect transition="in" filter="wipe(left)">
                                      <p:cBhvr>
                                        <p:cTn id="12" dur="1000"/>
                                        <p:tgtEl>
                                          <p:spTgt spid="1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xEl>
                                              <p:pRg st="3" end="3"/>
                                            </p:txEl>
                                          </p:spTgt>
                                        </p:tgtEl>
                                        <p:attrNameLst>
                                          <p:attrName>style.visibility</p:attrName>
                                        </p:attrNameLst>
                                      </p:cBhvr>
                                      <p:to>
                                        <p:strVal val="visible"/>
                                      </p:to>
                                    </p:set>
                                    <p:animEffect transition="in" filter="wipe(left)">
                                      <p:cBhvr>
                                        <p:cTn id="17" dur="1000"/>
                                        <p:tgtEl>
                                          <p:spTgt spid="11">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1">
                                            <p:txEl>
                                              <p:pRg st="4" end="4"/>
                                            </p:txEl>
                                          </p:spTgt>
                                        </p:tgtEl>
                                        <p:attrNameLst>
                                          <p:attrName>style.visibility</p:attrName>
                                        </p:attrNameLst>
                                      </p:cBhvr>
                                      <p:to>
                                        <p:strVal val="visible"/>
                                      </p:to>
                                    </p:set>
                                    <p:animEffect transition="in" filter="wipe(left)">
                                      <p:cBhvr>
                                        <p:cTn id="22" dur="1000"/>
                                        <p:tgtEl>
                                          <p:spTgt spid="11">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1">
                                            <p:txEl>
                                              <p:pRg st="5" end="5"/>
                                            </p:txEl>
                                          </p:spTgt>
                                        </p:tgtEl>
                                        <p:attrNameLst>
                                          <p:attrName>style.visibility</p:attrName>
                                        </p:attrNameLst>
                                      </p:cBhvr>
                                      <p:to>
                                        <p:strVal val="visible"/>
                                      </p:to>
                                    </p:set>
                                    <p:animEffect transition="in" filter="wipe(left)">
                                      <p:cBhvr>
                                        <p:cTn id="27" dur="1000"/>
                                        <p:tgtEl>
                                          <p:spTgt spid="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077746" y="616173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Chapter Outline</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3"/>
          <p:cNvSpPr>
            <a:spLocks noChangeArrowheads="1"/>
          </p:cNvSpPr>
          <p:nvPr/>
        </p:nvSpPr>
        <p:spPr bwMode="auto">
          <a:xfrm>
            <a:off x="1944891" y="2141834"/>
            <a:ext cx="8313506" cy="369391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914400" indent="-45720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314450" indent="-40005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752600" indent="-3810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209800" indent="-3810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6670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31242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5814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40386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algn="ctr" eaLnBrk="1" hangingPunct="1">
              <a:lnSpc>
                <a:spcPct val="0"/>
              </a:lnSpc>
              <a:spcBef>
                <a:spcPct val="0"/>
              </a:spcBef>
              <a:buFont typeface="Wingdings" panose="05000000000000000000" pitchFamily="2" charset="2"/>
              <a:buAutoNum type="arabicPeriod"/>
            </a:pPr>
            <a:endParaRPr lang="en-US" altLang="ar-SA" sz="2800" b="1" dirty="0">
              <a:latin typeface="Calibri" panose="020F0502020204030204" pitchFamily="34" charset="0"/>
            </a:endParaRPr>
          </a:p>
          <a:p>
            <a:pPr eaLnBrk="1" hangingPunct="1">
              <a:lnSpc>
                <a:spcPct val="90000"/>
              </a:lnSpc>
              <a:buFontTx/>
              <a:buAutoNum type="arabicPeriod"/>
            </a:pPr>
            <a:r>
              <a:rPr lang="en-US" altLang="ar-SA" sz="3000" b="1" dirty="0"/>
              <a:t>New-Product Development Strategy</a:t>
            </a:r>
          </a:p>
          <a:p>
            <a:pPr eaLnBrk="1" hangingPunct="1">
              <a:lnSpc>
                <a:spcPct val="90000"/>
              </a:lnSpc>
              <a:buFontTx/>
              <a:buAutoNum type="arabicPeriod"/>
            </a:pPr>
            <a:r>
              <a:rPr lang="en-US" altLang="ar-SA" sz="3000" b="1" dirty="0"/>
              <a:t>New-Product Development Process</a:t>
            </a:r>
          </a:p>
          <a:p>
            <a:pPr eaLnBrk="1" hangingPunct="1">
              <a:lnSpc>
                <a:spcPct val="90000"/>
              </a:lnSpc>
              <a:buFontTx/>
              <a:buAutoNum type="arabicPeriod"/>
            </a:pPr>
            <a:r>
              <a:rPr lang="en-US" altLang="ar-SA" sz="3000" b="1" dirty="0"/>
              <a:t>Managing New-Product Development</a:t>
            </a:r>
          </a:p>
          <a:p>
            <a:pPr eaLnBrk="1" hangingPunct="1">
              <a:buFontTx/>
              <a:buAutoNum type="arabicPeriod"/>
            </a:pPr>
            <a:r>
              <a:rPr lang="en-US" altLang="ar-SA" sz="3000" b="1" dirty="0"/>
              <a:t>Product Life-Cycle Strategies</a:t>
            </a:r>
          </a:p>
          <a:p>
            <a:pPr eaLnBrk="1" hangingPunct="1">
              <a:lnSpc>
                <a:spcPct val="90000"/>
              </a:lnSpc>
              <a:buFontTx/>
              <a:buAutoNum type="arabicPeriod"/>
            </a:pPr>
            <a:r>
              <a:rPr lang="en-US" altLang="ar-SA" sz="3000" b="1" dirty="0"/>
              <a:t>Additional Product and Service Considerations</a:t>
            </a:r>
          </a:p>
        </p:txBody>
      </p:sp>
      <p:sp>
        <p:nvSpPr>
          <p:cNvPr id="11" name="Slide Number Placeholder 10"/>
          <p:cNvSpPr>
            <a:spLocks noGrp="1"/>
          </p:cNvSpPr>
          <p:nvPr>
            <p:ph type="sldNum" sz="quarter" idx="12"/>
          </p:nvPr>
        </p:nvSpPr>
        <p:spPr>
          <a:xfrm>
            <a:off x="10822193" y="6497618"/>
            <a:ext cx="613269" cy="317827"/>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3</a:t>
            </a:fld>
            <a:endParaRPr lang="en-US" sz="2400" b="1">
              <a:solidFill>
                <a:schemeClr val="tx1"/>
              </a:solidFill>
              <a:latin typeface="Aharoni" panose="02010803020104030203" pitchFamily="2" charset="-79"/>
              <a:cs typeface="Aharoni" panose="02010803020104030203" pitchFamily="2" charset="-79"/>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2438479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wipe(left)">
                                      <p:cBhvr>
                                        <p:cTn id="7" dur="10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10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wipe(left)">
                                      <p:cBhvr>
                                        <p:cTn id="17" dur="10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wipe(left)">
                                      <p:cBhvr>
                                        <p:cTn id="22" dur="1000"/>
                                        <p:tgtEl>
                                          <p:spTgt spid="1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animEffect transition="in" filter="wipe(left)">
                                      <p:cBhvr>
                                        <p:cTn id="27" dur="1000"/>
                                        <p:tgtEl>
                                          <p:spTgt spid="1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14775" y="61005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39866" y="669615"/>
            <a:ext cx="6672299"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New-Product Development Strategy</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3"/>
          <p:cNvSpPr>
            <a:spLocks noChangeArrowheads="1"/>
          </p:cNvSpPr>
          <p:nvPr/>
        </p:nvSpPr>
        <p:spPr bwMode="auto">
          <a:xfrm>
            <a:off x="1430768" y="1572087"/>
            <a:ext cx="10186236" cy="4251649"/>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742950" indent="-28575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143000" indent="-22860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600200" indent="-2286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057400" indent="-2286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5146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29718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4290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38862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eaLnBrk="1" hangingPunct="1">
              <a:buFont typeface="Wingdings" panose="05000000000000000000" pitchFamily="2" charset="2"/>
              <a:buNone/>
            </a:pPr>
            <a:r>
              <a:rPr lang="en-US" altLang="ar-SA" sz="3400" b="1" dirty="0"/>
              <a:t>A firm can obtain new products through:</a:t>
            </a:r>
          </a:p>
          <a:p>
            <a:pPr eaLnBrk="1" hangingPunct="1"/>
            <a:r>
              <a:rPr lang="en-US" altLang="ar-SA" sz="3000" b="1" dirty="0">
                <a:solidFill>
                  <a:srgbClr val="FF0000"/>
                </a:solidFill>
              </a:rPr>
              <a:t>Acquisition</a:t>
            </a:r>
            <a:r>
              <a:rPr lang="en-US" altLang="ar-SA" sz="3000" dirty="0"/>
              <a:t> refers to the buying of a whole company, a patent, or a license to produce someone else’s product.</a:t>
            </a:r>
          </a:p>
          <a:p>
            <a:pPr eaLnBrk="1" hangingPunct="1"/>
            <a:r>
              <a:rPr lang="en-US" altLang="ar-SA" sz="3000" b="1" dirty="0">
                <a:solidFill>
                  <a:srgbClr val="FF0000"/>
                </a:solidFill>
              </a:rPr>
              <a:t>New product development</a:t>
            </a:r>
            <a:r>
              <a:rPr lang="en-US" altLang="ar-SA" sz="3000" dirty="0">
                <a:solidFill>
                  <a:srgbClr val="FF0000"/>
                </a:solidFill>
              </a:rPr>
              <a:t> </a:t>
            </a:r>
            <a:r>
              <a:rPr lang="en-US" altLang="ar-SA" sz="3000" dirty="0"/>
              <a:t>refers to original products, product improvements, product modifications, and new brands developed from the firm’s own research and development.</a:t>
            </a:r>
          </a:p>
          <a:p>
            <a:pPr eaLnBrk="1" hangingPunct="1">
              <a:buFontTx/>
              <a:buNone/>
            </a:pPr>
            <a:endParaRPr lang="en-US" altLang="ar-SA" sz="3300" dirty="0"/>
          </a:p>
        </p:txBody>
      </p:sp>
      <p:sp>
        <p:nvSpPr>
          <p:cNvPr id="11" name="Slide Number Placeholder 10"/>
          <p:cNvSpPr>
            <a:spLocks noGrp="1"/>
          </p:cNvSpPr>
          <p:nvPr>
            <p:ph type="sldNum" sz="quarter" idx="12"/>
          </p:nvPr>
        </p:nvSpPr>
        <p:spPr>
          <a:xfrm>
            <a:off x="10384221" y="6399677"/>
            <a:ext cx="759372" cy="365125"/>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4</a:t>
            </a:fld>
            <a:endParaRPr lang="en-US" sz="2400" b="1" dirty="0">
              <a:solidFill>
                <a:schemeClr val="tx1"/>
              </a:solidFill>
              <a:latin typeface="Aharoni" panose="02010803020104030203" pitchFamily="2" charset="-79"/>
              <a:cs typeface="Aharoni" panose="02010803020104030203" pitchFamily="2" charset="-79"/>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3244935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10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10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10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87513" y="60449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9" name="Rectangle 3"/>
          <p:cNvSpPr>
            <a:spLocks noChangeArrowheads="1"/>
          </p:cNvSpPr>
          <p:nvPr/>
        </p:nvSpPr>
        <p:spPr bwMode="auto">
          <a:xfrm>
            <a:off x="2028497" y="1534510"/>
            <a:ext cx="8208579" cy="4289226"/>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742950" indent="-28575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143000" indent="-22860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600200" indent="-2286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057400" indent="-2286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5146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29718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4290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3886200" indent="-2286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eaLnBrk="1" hangingPunct="1">
              <a:buFont typeface="Wingdings" panose="05000000000000000000" pitchFamily="2" charset="2"/>
              <a:buNone/>
            </a:pPr>
            <a:r>
              <a:rPr lang="en-US" altLang="ar-SA" sz="2000" b="1" u="sng" dirty="0">
                <a:solidFill>
                  <a:srgbClr val="FF0000"/>
                </a:solidFill>
              </a:rPr>
              <a:t>Reasons for new product failure</a:t>
            </a:r>
          </a:p>
          <a:p>
            <a:pPr eaLnBrk="1" hangingPunct="1"/>
            <a:r>
              <a:rPr lang="en-US" altLang="ar-SA" sz="2000" b="1" dirty="0"/>
              <a:t>Overestimation of market size</a:t>
            </a:r>
          </a:p>
          <a:p>
            <a:pPr eaLnBrk="1" hangingPunct="1"/>
            <a:r>
              <a:rPr lang="en-US" altLang="ar-SA" sz="2000" b="1" dirty="0"/>
              <a:t>Poor design</a:t>
            </a:r>
          </a:p>
          <a:p>
            <a:pPr eaLnBrk="1" hangingPunct="1"/>
            <a:r>
              <a:rPr lang="en-US" altLang="ar-SA" sz="2000" b="1" dirty="0"/>
              <a:t>Incorrect positioning</a:t>
            </a:r>
          </a:p>
          <a:p>
            <a:pPr eaLnBrk="1" hangingPunct="1"/>
            <a:r>
              <a:rPr lang="en-US" altLang="ar-SA" sz="2000" b="1" dirty="0"/>
              <a:t>Wrong timing</a:t>
            </a:r>
          </a:p>
          <a:p>
            <a:pPr eaLnBrk="1" hangingPunct="1"/>
            <a:r>
              <a:rPr lang="en-US" altLang="ar-SA" sz="2000" b="1" dirty="0"/>
              <a:t>Priced too high</a:t>
            </a:r>
          </a:p>
          <a:p>
            <a:pPr eaLnBrk="1" hangingPunct="1"/>
            <a:r>
              <a:rPr lang="en-US" altLang="ar-SA" sz="2000" b="1" dirty="0"/>
              <a:t>Ineffective promotion</a:t>
            </a:r>
          </a:p>
          <a:p>
            <a:pPr eaLnBrk="1" hangingPunct="1"/>
            <a:r>
              <a:rPr lang="en-US" altLang="ar-SA" sz="2000" b="1" dirty="0"/>
              <a:t>Management influence</a:t>
            </a:r>
          </a:p>
          <a:p>
            <a:pPr eaLnBrk="1" hangingPunct="1"/>
            <a:r>
              <a:rPr lang="en-US" altLang="ar-SA" sz="2000" b="1" dirty="0"/>
              <a:t>High development costs</a:t>
            </a:r>
          </a:p>
          <a:p>
            <a:pPr eaLnBrk="1" hangingPunct="1"/>
            <a:r>
              <a:rPr lang="en-US" altLang="ar-SA" sz="2000" b="1" dirty="0"/>
              <a:t>Competition</a:t>
            </a:r>
          </a:p>
        </p:txBody>
      </p:sp>
      <p:pic>
        <p:nvPicPr>
          <p:cNvPr id="10" name="Picture 7" descr="C:\Users\Peggy\AppData\Local\Microsoft\Windows\Temporary Internet Files\Content.IE5\79KBWX51\MCj04242320000[1].wm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25190" y="1686060"/>
            <a:ext cx="12192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5" descr="C:\Users\Peggy\AppData\Local\Microsoft\Windows\Temporary Internet Files\Content.IE5\762S1EOT\MMj02237990000[1].gif"/>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639763" y="3192764"/>
            <a:ext cx="1047750"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9" descr="C:\Users\Peggy\AppData\Local\Microsoft\Windows\Temporary Internet Files\Content.IE5\DG70TREN\MCBS00608_0000[1].wm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59109" y="3119009"/>
            <a:ext cx="1916113"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p:nvPr/>
        </p:nvSpPr>
        <p:spPr>
          <a:xfrm>
            <a:off x="2639866" y="669615"/>
            <a:ext cx="6672299"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New-Product Development Strategy</a:t>
            </a:r>
          </a:p>
        </p:txBody>
      </p:sp>
      <p:sp>
        <p:nvSpPr>
          <p:cNvPr id="15" name="Slide Number Placeholder 14"/>
          <p:cNvSpPr>
            <a:spLocks noGrp="1"/>
          </p:cNvSpPr>
          <p:nvPr>
            <p:ph type="sldNum" sz="quarter" idx="12"/>
          </p:nvPr>
        </p:nvSpPr>
        <p:spPr>
          <a:xfrm>
            <a:off x="10047890" y="6343969"/>
            <a:ext cx="801414"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5</a:t>
            </a:fld>
            <a:endParaRPr lang="en-US" sz="2400" b="1">
              <a:solidFill>
                <a:schemeClr val="tx1"/>
              </a:solidFill>
              <a:latin typeface="Aharoni" panose="02010803020104030203" pitchFamily="2" charset="-79"/>
              <a:cs typeface="Aharoni" panose="02010803020104030203" pitchFamily="2" charset="-79"/>
            </a:endParaRPr>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4027705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10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10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10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10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10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10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wipe(left)">
                                      <p:cBhvr>
                                        <p:cTn id="37" dur="10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wipe(left)">
                                      <p:cBhvr>
                                        <p:cTn id="42" dur="1000"/>
                                        <p:tgtEl>
                                          <p:spTgt spid="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9">
                                            <p:txEl>
                                              <p:pRg st="8" end="8"/>
                                            </p:txEl>
                                          </p:spTgt>
                                        </p:tgtEl>
                                        <p:attrNameLst>
                                          <p:attrName>style.visibility</p:attrName>
                                        </p:attrNameLst>
                                      </p:cBhvr>
                                      <p:to>
                                        <p:strVal val="visible"/>
                                      </p:to>
                                    </p:set>
                                    <p:animEffect transition="in" filter="wipe(left)">
                                      <p:cBhvr>
                                        <p:cTn id="47" dur="1000"/>
                                        <p:tgtEl>
                                          <p:spTgt spid="9">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9">
                                            <p:txEl>
                                              <p:pRg st="9" end="9"/>
                                            </p:txEl>
                                          </p:spTgt>
                                        </p:tgtEl>
                                        <p:attrNameLst>
                                          <p:attrName>style.visibility</p:attrName>
                                        </p:attrNameLst>
                                      </p:cBhvr>
                                      <p:to>
                                        <p:strVal val="visible"/>
                                      </p:to>
                                    </p:set>
                                    <p:animEffect transition="in" filter="wipe(left)">
                                      <p:cBhvr>
                                        <p:cTn id="52" dur="1000"/>
                                        <p:tgtEl>
                                          <p:spTgt spid="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44929" y="605789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9" name="Rectangle 3"/>
          <p:cNvSpPr>
            <a:spLocks noChangeArrowheads="1"/>
          </p:cNvSpPr>
          <p:nvPr/>
        </p:nvSpPr>
        <p:spPr bwMode="auto">
          <a:xfrm>
            <a:off x="2360035" y="1410242"/>
            <a:ext cx="7590794" cy="4530307"/>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609600" indent="-6096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914400" indent="-45720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314450" indent="-40005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752600" indent="-3810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209800" indent="-3810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6670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31242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5814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4038600" indent="-381000" eaLnBrk="0" fontAlgn="base" hangingPunct="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marL="0" indent="0">
              <a:buNone/>
            </a:pPr>
            <a:r>
              <a:rPr lang="en-US" altLang="ar-SA" sz="2400" b="1" u="sng" dirty="0">
                <a:solidFill>
                  <a:schemeClr val="accent1">
                    <a:lumMod val="75000"/>
                  </a:schemeClr>
                </a:solidFill>
              </a:rPr>
              <a:t>Steps of New-Product Development </a:t>
            </a:r>
            <a:r>
              <a:rPr lang="en-US" altLang="ar-SA" sz="2400" b="1" u="sng" dirty="0" smtClean="0">
                <a:solidFill>
                  <a:schemeClr val="accent1">
                    <a:lumMod val="75000"/>
                  </a:schemeClr>
                </a:solidFill>
              </a:rPr>
              <a:t>Strategy</a:t>
            </a:r>
          </a:p>
          <a:p>
            <a:pPr eaLnBrk="1" hangingPunct="1">
              <a:buFont typeface="Wingdings" panose="05000000000000000000" pitchFamily="2" charset="2"/>
              <a:buAutoNum type="arabicPeriod"/>
            </a:pPr>
            <a:r>
              <a:rPr lang="en-US" altLang="ar-SA" sz="2400" b="1" dirty="0" smtClean="0"/>
              <a:t>Idea </a:t>
            </a:r>
            <a:r>
              <a:rPr lang="en-US" altLang="ar-SA" sz="2400" b="1" dirty="0"/>
              <a:t>generation</a:t>
            </a:r>
          </a:p>
          <a:p>
            <a:pPr eaLnBrk="1" hangingPunct="1">
              <a:buFontTx/>
              <a:buAutoNum type="arabicPeriod"/>
            </a:pPr>
            <a:r>
              <a:rPr lang="en-US" altLang="ar-SA" sz="2400" b="1" dirty="0"/>
              <a:t>Idea screening</a:t>
            </a:r>
          </a:p>
          <a:p>
            <a:pPr eaLnBrk="1" hangingPunct="1">
              <a:buFontTx/>
              <a:buAutoNum type="arabicPeriod"/>
            </a:pPr>
            <a:r>
              <a:rPr lang="en-US" altLang="ar-SA" sz="2400" b="1" dirty="0"/>
              <a:t>Concept development and testing</a:t>
            </a:r>
          </a:p>
          <a:p>
            <a:pPr eaLnBrk="1" hangingPunct="1">
              <a:buFontTx/>
              <a:buAutoNum type="arabicPeriod"/>
            </a:pPr>
            <a:r>
              <a:rPr lang="en-US" altLang="ar-SA" sz="2400" b="1" dirty="0"/>
              <a:t>Marketing strategy development</a:t>
            </a:r>
          </a:p>
          <a:p>
            <a:pPr eaLnBrk="1" hangingPunct="1">
              <a:buFontTx/>
              <a:buAutoNum type="arabicPeriod"/>
            </a:pPr>
            <a:r>
              <a:rPr lang="en-US" altLang="ar-SA" sz="2400" b="1" dirty="0"/>
              <a:t>Business analysis</a:t>
            </a:r>
          </a:p>
          <a:p>
            <a:pPr eaLnBrk="1" hangingPunct="1">
              <a:buFontTx/>
              <a:buAutoNum type="arabicPeriod"/>
            </a:pPr>
            <a:r>
              <a:rPr lang="en-US" altLang="ar-SA" sz="2400" b="1" dirty="0"/>
              <a:t>Product development</a:t>
            </a:r>
          </a:p>
          <a:p>
            <a:pPr eaLnBrk="1" hangingPunct="1">
              <a:buFontTx/>
              <a:buAutoNum type="arabicPeriod"/>
            </a:pPr>
            <a:r>
              <a:rPr lang="en-US" altLang="ar-SA" sz="2400" b="1" dirty="0"/>
              <a:t>Test marketing</a:t>
            </a:r>
          </a:p>
          <a:p>
            <a:pPr eaLnBrk="1" hangingPunct="1">
              <a:buFontTx/>
              <a:buAutoNum type="arabicPeriod"/>
            </a:pPr>
            <a:r>
              <a:rPr lang="en-US" altLang="ar-SA" sz="2400" b="1" dirty="0"/>
              <a:t>Commercialization</a:t>
            </a:r>
          </a:p>
        </p:txBody>
      </p:sp>
      <p:sp>
        <p:nvSpPr>
          <p:cNvPr id="10" name="TextBox 9"/>
          <p:cNvSpPr txBox="1"/>
          <p:nvPr/>
        </p:nvSpPr>
        <p:spPr>
          <a:xfrm>
            <a:off x="2500634" y="564840"/>
            <a:ext cx="6672299"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New-Product Development Strategy</a:t>
            </a:r>
          </a:p>
        </p:txBody>
      </p:sp>
      <p:sp>
        <p:nvSpPr>
          <p:cNvPr id="11" name="Slide Number Placeholder 10"/>
          <p:cNvSpPr>
            <a:spLocks noGrp="1"/>
          </p:cNvSpPr>
          <p:nvPr>
            <p:ph type="sldNum" sz="quarter" idx="12"/>
          </p:nvPr>
        </p:nvSpPr>
        <p:spPr>
          <a:xfrm>
            <a:off x="10510344" y="6467289"/>
            <a:ext cx="843455"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6</a:t>
            </a:fld>
            <a:endParaRPr lang="en-US" sz="2400" b="1">
              <a:solidFill>
                <a:schemeClr val="tx1"/>
              </a:solidFill>
              <a:latin typeface="Aharoni" panose="02010803020104030203" pitchFamily="2" charset="-79"/>
              <a:cs typeface="Aharoni" panose="02010803020104030203" pitchFamily="2" charset="-79"/>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1384168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wipe(left)">
                                      <p:cBhvr>
                                        <p:cTn id="7" dur="10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wipe(left)">
                                      <p:cBhvr>
                                        <p:cTn id="12" dur="10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10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10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10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10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wipe(left)">
                                      <p:cBhvr>
                                        <p:cTn id="37" dur="10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wipe(left)">
                                      <p:cBhvr>
                                        <p:cTn id="42" dur="1000"/>
                                        <p:tgtEl>
                                          <p:spTgt spid="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9">
                                            <p:txEl>
                                              <p:pRg st="8" end="8"/>
                                            </p:txEl>
                                          </p:spTgt>
                                        </p:tgtEl>
                                        <p:attrNameLst>
                                          <p:attrName>style.visibility</p:attrName>
                                        </p:attrNameLst>
                                      </p:cBhvr>
                                      <p:to>
                                        <p:strVal val="visible"/>
                                      </p:to>
                                    </p:set>
                                    <p:animEffect transition="in" filter="wipe(left)">
                                      <p:cBhvr>
                                        <p:cTn id="47" dur="10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170446" y="62624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27586" y="671547"/>
            <a:ext cx="6138041"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0"/>
          <p:cNvSpPr txBox="1">
            <a:spLocks/>
          </p:cNvSpPr>
          <p:nvPr/>
        </p:nvSpPr>
        <p:spPr>
          <a:xfrm>
            <a:off x="1513490" y="2091559"/>
            <a:ext cx="9101958" cy="3796811"/>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2400" b="1" dirty="0" smtClean="0">
                <a:solidFill>
                  <a:srgbClr val="FF0000"/>
                </a:solidFill>
              </a:rPr>
              <a:t>New idea generation </a:t>
            </a:r>
            <a:r>
              <a:rPr lang="en-US" altLang="ar-SA" sz="2400" b="1" dirty="0" smtClean="0"/>
              <a:t>is the systematic search for new product ideas. </a:t>
            </a:r>
          </a:p>
          <a:p>
            <a:r>
              <a:rPr lang="en-US" altLang="ar-SA" sz="2400" b="1" dirty="0" smtClean="0"/>
              <a:t>To create a large number of ideas</a:t>
            </a:r>
          </a:p>
          <a:p>
            <a:r>
              <a:rPr lang="en-US" altLang="ar-SA" sz="2400" b="1" dirty="0" smtClean="0"/>
              <a:t>Sources of new-product ideas</a:t>
            </a:r>
          </a:p>
          <a:p>
            <a:pPr lvl="1">
              <a:buFont typeface="Arial" panose="020B0604020202020204" pitchFamily="34" charset="0"/>
              <a:buChar char="–"/>
            </a:pPr>
            <a:r>
              <a:rPr lang="en-US" altLang="ar-SA" b="1" u="sng" dirty="0" smtClean="0">
                <a:solidFill>
                  <a:schemeClr val="tx2"/>
                </a:solidFill>
              </a:rPr>
              <a:t>Internal sources</a:t>
            </a:r>
            <a:r>
              <a:rPr lang="en-US" altLang="ar-SA" b="1" u="sng" dirty="0" smtClean="0"/>
              <a:t> </a:t>
            </a:r>
            <a:r>
              <a:rPr lang="en-US" altLang="ar-SA" b="1" dirty="0" smtClean="0"/>
              <a:t>refer to the company’s own formal research and development, management and staff, and entrepreneurial programs.</a:t>
            </a:r>
          </a:p>
          <a:p>
            <a:pPr lvl="1">
              <a:buFont typeface="Arial" panose="020B0604020202020204" pitchFamily="34" charset="0"/>
              <a:buChar char="–"/>
            </a:pPr>
            <a:r>
              <a:rPr lang="en-US" altLang="ar-SA" b="1" u="sng" dirty="0" smtClean="0">
                <a:solidFill>
                  <a:schemeClr val="tx2"/>
                </a:solidFill>
              </a:rPr>
              <a:t>External sources</a:t>
            </a:r>
            <a:r>
              <a:rPr lang="en-US" altLang="ar-SA" b="1" u="sng" dirty="0" smtClean="0"/>
              <a:t> </a:t>
            </a:r>
            <a:r>
              <a:rPr lang="en-US" altLang="ar-SA" b="1" dirty="0" smtClean="0"/>
              <a:t>refer to sources outside the company such as customers, competitors, distributors, suppliers, and outside design firms.</a:t>
            </a:r>
          </a:p>
        </p:txBody>
      </p:sp>
      <p:sp>
        <p:nvSpPr>
          <p:cNvPr id="11" name="Slide Number Placeholder 10"/>
          <p:cNvSpPr>
            <a:spLocks noGrp="1"/>
          </p:cNvSpPr>
          <p:nvPr>
            <p:ph type="sldNum" sz="quarter" idx="12"/>
          </p:nvPr>
        </p:nvSpPr>
        <p:spPr>
          <a:xfrm>
            <a:off x="10436771" y="6589986"/>
            <a:ext cx="927539" cy="225460"/>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7</a:t>
            </a:fld>
            <a:endParaRPr lang="en-US" sz="2400" b="1">
              <a:solidFill>
                <a:schemeClr val="tx1"/>
              </a:solidFill>
              <a:latin typeface="Aharoni" panose="02010803020104030203" pitchFamily="2" charset="-79"/>
              <a:cs typeface="Aharoni" panose="02010803020104030203" pitchFamily="2" charset="-79"/>
            </a:endParaRPr>
          </a:p>
        </p:txBody>
      </p:sp>
      <p:sp>
        <p:nvSpPr>
          <p:cNvPr id="12" name="Rectangle 11"/>
          <p:cNvSpPr/>
          <p:nvPr/>
        </p:nvSpPr>
        <p:spPr>
          <a:xfrm>
            <a:off x="1513490" y="1548854"/>
            <a:ext cx="9101957" cy="461665"/>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Idea Generation</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3605249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wipe(left)">
                                      <p:cBhvr>
                                        <p:cTn id="27"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918198" y="634310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734459" y="586384"/>
            <a:ext cx="6356989"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1"/>
          <p:cNvSpPr txBox="1">
            <a:spLocks/>
          </p:cNvSpPr>
          <p:nvPr/>
        </p:nvSpPr>
        <p:spPr>
          <a:xfrm>
            <a:off x="2129177" y="2443366"/>
            <a:ext cx="8646266" cy="3211525"/>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2400" b="1" dirty="0">
                <a:solidFill>
                  <a:srgbClr val="000099"/>
                </a:solidFill>
              </a:rPr>
              <a:t>Idea screening </a:t>
            </a:r>
            <a:r>
              <a:rPr lang="en-US" altLang="ar-SA" sz="2000" b="1" dirty="0" smtClean="0"/>
              <a:t>refers to reviewing new-product ideas in order to drop poor ones as soon as possible.</a:t>
            </a:r>
          </a:p>
          <a:p>
            <a:r>
              <a:rPr lang="en-US" altLang="ar-SA" sz="2000" b="1" dirty="0"/>
              <a:t>idea screening is the stage in the new product development process which follows idea (or concept) generation. It often involves use of scoring models, checklists, or personal judgments and is based on information from experience and market research</a:t>
            </a:r>
            <a:endParaRPr lang="en-US" altLang="ar-SA" sz="2000" b="1" dirty="0" smtClean="0"/>
          </a:p>
        </p:txBody>
      </p:sp>
      <p:sp>
        <p:nvSpPr>
          <p:cNvPr id="11" name="Slide Number Placeholder 10"/>
          <p:cNvSpPr>
            <a:spLocks noGrp="1"/>
          </p:cNvSpPr>
          <p:nvPr>
            <p:ph type="sldNum" sz="quarter" idx="12"/>
          </p:nvPr>
        </p:nvSpPr>
        <p:spPr>
          <a:xfrm>
            <a:off x="10415752" y="6547945"/>
            <a:ext cx="990599" cy="260931"/>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8</a:t>
            </a:fld>
            <a:endParaRPr lang="en-US" sz="2400" b="1">
              <a:solidFill>
                <a:schemeClr val="tx1"/>
              </a:solidFill>
              <a:latin typeface="Aharoni" panose="02010803020104030203" pitchFamily="2" charset="-79"/>
              <a:cs typeface="Aharoni" panose="02010803020104030203" pitchFamily="2" charset="-79"/>
            </a:endParaRPr>
          </a:p>
        </p:txBody>
      </p:sp>
      <p:sp>
        <p:nvSpPr>
          <p:cNvPr id="12" name="Rectangle 11"/>
          <p:cNvSpPr/>
          <p:nvPr/>
        </p:nvSpPr>
        <p:spPr>
          <a:xfrm>
            <a:off x="1992543" y="1605555"/>
            <a:ext cx="8646266" cy="461665"/>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Idea Screening</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1407129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39522" y="626245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7" name="TextBox 6"/>
          <p:cNvSpPr txBox="1"/>
          <p:nvPr/>
        </p:nvSpPr>
        <p:spPr>
          <a:xfrm>
            <a:off x="2734459" y="586384"/>
            <a:ext cx="6356989"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1"/>
          <p:cNvSpPr txBox="1">
            <a:spLocks/>
          </p:cNvSpPr>
          <p:nvPr/>
        </p:nvSpPr>
        <p:spPr>
          <a:xfrm>
            <a:off x="2129177" y="1895323"/>
            <a:ext cx="8646266" cy="4286471"/>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u="sng" dirty="0" smtClean="0">
                <a:solidFill>
                  <a:srgbClr val="000099"/>
                </a:solidFill>
              </a:rPr>
              <a:t>Concept Development and Testing:</a:t>
            </a:r>
          </a:p>
          <a:p>
            <a:r>
              <a:rPr lang="en-US" altLang="ar-SA" sz="2400" b="1" u="sng" dirty="0">
                <a:solidFill>
                  <a:srgbClr val="000099"/>
                </a:solidFill>
              </a:rPr>
              <a:t>Product idea </a:t>
            </a:r>
            <a:r>
              <a:rPr lang="en-US" altLang="ar-SA" sz="2000" b="1" dirty="0" smtClean="0"/>
              <a:t>is an idea for a possible product that the company can see itself offering to the market.</a:t>
            </a:r>
          </a:p>
          <a:p>
            <a:r>
              <a:rPr lang="en-US" altLang="ar-SA" sz="2400" b="1" u="sng" dirty="0">
                <a:solidFill>
                  <a:srgbClr val="000099"/>
                </a:solidFill>
              </a:rPr>
              <a:t>Product concept </a:t>
            </a:r>
            <a:r>
              <a:rPr lang="en-US" altLang="ar-SA" sz="2000" b="1" dirty="0" smtClean="0"/>
              <a:t>is a detailed version of the idea stated in meaningful consumer terms.</a:t>
            </a:r>
          </a:p>
          <a:p>
            <a:r>
              <a:rPr lang="en-US" altLang="ar-SA" sz="2400" b="1" u="sng" dirty="0">
                <a:solidFill>
                  <a:srgbClr val="000099"/>
                </a:solidFill>
              </a:rPr>
              <a:t>Product image </a:t>
            </a:r>
            <a:r>
              <a:rPr lang="en-US" altLang="ar-SA" sz="2000" b="1" dirty="0" smtClean="0"/>
              <a:t>is the way consumers perceive an actual or potential product.</a:t>
            </a:r>
          </a:p>
          <a:p>
            <a:r>
              <a:rPr lang="en-US" altLang="ar-SA" sz="2400" b="1" u="sng" dirty="0">
                <a:solidFill>
                  <a:srgbClr val="000099"/>
                </a:solidFill>
              </a:rPr>
              <a:t>Concept testing </a:t>
            </a:r>
            <a:r>
              <a:rPr lang="en-US" altLang="ar-SA" sz="2000" b="1" dirty="0" smtClean="0"/>
              <a:t>refers to testing new-product concepts with groups of target consumers. To find out how attractive each concept is to customers, and choose the best one.</a:t>
            </a:r>
            <a:endParaRPr lang="en-US" altLang="ar-SA" sz="2000" b="1" dirty="0"/>
          </a:p>
        </p:txBody>
      </p:sp>
      <p:sp>
        <p:nvSpPr>
          <p:cNvPr id="11" name="Slide Number Placeholder 10"/>
          <p:cNvSpPr>
            <a:spLocks noGrp="1"/>
          </p:cNvSpPr>
          <p:nvPr>
            <p:ph type="sldNum" sz="quarter" idx="12"/>
          </p:nvPr>
        </p:nvSpPr>
        <p:spPr>
          <a:xfrm>
            <a:off x="10415752" y="6547945"/>
            <a:ext cx="990599" cy="260931"/>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9</a:t>
            </a:fld>
            <a:endParaRPr lang="en-US" sz="2400" b="1" dirty="0">
              <a:solidFill>
                <a:schemeClr val="tx1"/>
              </a:solidFill>
              <a:latin typeface="Aharoni" panose="02010803020104030203" pitchFamily="2" charset="-79"/>
              <a:cs typeface="Aharoni" panose="02010803020104030203" pitchFamily="2" charset="-79"/>
            </a:endParaRPr>
          </a:p>
        </p:txBody>
      </p:sp>
      <p:sp>
        <p:nvSpPr>
          <p:cNvPr id="12" name="Rectangle 11"/>
          <p:cNvSpPr/>
          <p:nvPr/>
        </p:nvSpPr>
        <p:spPr>
          <a:xfrm>
            <a:off x="2129177" y="1360069"/>
            <a:ext cx="8646266" cy="461665"/>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Concept Development and Testing:</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742082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wipe(left)">
                                      <p:cBhvr>
                                        <p:cTn id="27"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897177" y="616492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1361"/>
            <a:ext cx="9533101" cy="1610200"/>
          </a:xfrm>
          <a:prstGeom prst="rect">
            <a:avLst/>
          </a:prstGeom>
        </p:spPr>
      </p:pic>
      <p:sp>
        <p:nvSpPr>
          <p:cNvPr id="7" name="TextBox 6"/>
          <p:cNvSpPr txBox="1"/>
          <p:nvPr/>
        </p:nvSpPr>
        <p:spPr>
          <a:xfrm>
            <a:off x="2479613" y="586384"/>
            <a:ext cx="6714340"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4"/>
          <p:cNvSpPr txBox="1">
            <a:spLocks/>
          </p:cNvSpPr>
          <p:nvPr/>
        </p:nvSpPr>
        <p:spPr>
          <a:xfrm>
            <a:off x="2170445" y="2196583"/>
            <a:ext cx="8297857" cy="3804823"/>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5000"/>
              </a:lnSpc>
            </a:pPr>
            <a:r>
              <a:rPr lang="en-US" altLang="ar-SA" sz="2000" b="1" dirty="0" smtClean="0">
                <a:solidFill>
                  <a:srgbClr val="FF0000"/>
                </a:solidFill>
              </a:rPr>
              <a:t>Marketing strategy development </a:t>
            </a:r>
            <a:r>
              <a:rPr lang="en-US" altLang="ar-SA" sz="2000" b="1" dirty="0" smtClean="0"/>
              <a:t>refers to the initial marketing strategy for introducing the product to the market.</a:t>
            </a:r>
          </a:p>
          <a:p>
            <a:pPr>
              <a:lnSpc>
                <a:spcPct val="85000"/>
              </a:lnSpc>
              <a:buFontTx/>
              <a:buNone/>
            </a:pPr>
            <a:r>
              <a:rPr lang="en-US" altLang="ar-SA" sz="2200" b="1" dirty="0" smtClean="0"/>
              <a:t>Marketing strategy statement</a:t>
            </a:r>
          </a:p>
          <a:p>
            <a:pPr>
              <a:lnSpc>
                <a:spcPct val="85000"/>
              </a:lnSpc>
              <a:buFontTx/>
              <a:buNone/>
            </a:pPr>
            <a:r>
              <a:rPr lang="en-US" altLang="ar-SA" sz="2000" b="1" dirty="0" smtClean="0">
                <a:solidFill>
                  <a:schemeClr val="accent1">
                    <a:lumMod val="75000"/>
                  </a:schemeClr>
                </a:solidFill>
              </a:rPr>
              <a:t>Part 1:</a:t>
            </a:r>
          </a:p>
          <a:p>
            <a:pPr lvl="1">
              <a:lnSpc>
                <a:spcPct val="85000"/>
              </a:lnSpc>
            </a:pPr>
            <a:r>
              <a:rPr lang="en-US" altLang="ar-SA" sz="2000" b="1" dirty="0" smtClean="0"/>
              <a:t>Description of the target market</a:t>
            </a:r>
          </a:p>
          <a:p>
            <a:pPr lvl="1">
              <a:lnSpc>
                <a:spcPct val="85000"/>
              </a:lnSpc>
            </a:pPr>
            <a:r>
              <a:rPr lang="en-US" altLang="ar-SA" sz="2000" b="1" dirty="0" smtClean="0"/>
              <a:t>The planning product positioning; sales, market share, and profit goals</a:t>
            </a:r>
          </a:p>
          <a:p>
            <a:pPr>
              <a:lnSpc>
                <a:spcPct val="85000"/>
              </a:lnSpc>
              <a:buFontTx/>
              <a:buNone/>
            </a:pPr>
            <a:r>
              <a:rPr lang="en-US" altLang="ar-SA" sz="2000" b="1" dirty="0" smtClean="0">
                <a:solidFill>
                  <a:schemeClr val="accent1">
                    <a:lumMod val="75000"/>
                  </a:schemeClr>
                </a:solidFill>
              </a:rPr>
              <a:t>Part 2:</a:t>
            </a:r>
          </a:p>
          <a:p>
            <a:pPr lvl="1">
              <a:lnSpc>
                <a:spcPct val="85000"/>
              </a:lnSpc>
            </a:pPr>
            <a:r>
              <a:rPr lang="en-US" altLang="ar-SA" sz="2000" b="1" dirty="0" smtClean="0"/>
              <a:t>Price distribution and budget</a:t>
            </a:r>
          </a:p>
          <a:p>
            <a:pPr>
              <a:lnSpc>
                <a:spcPct val="85000"/>
              </a:lnSpc>
              <a:buFontTx/>
              <a:buNone/>
            </a:pPr>
            <a:r>
              <a:rPr lang="en-US" altLang="ar-SA" sz="2000" b="1" dirty="0" smtClean="0">
                <a:solidFill>
                  <a:schemeClr val="accent1">
                    <a:lumMod val="75000"/>
                  </a:schemeClr>
                </a:solidFill>
              </a:rPr>
              <a:t>Part 3:</a:t>
            </a:r>
          </a:p>
          <a:p>
            <a:pPr lvl="1">
              <a:lnSpc>
                <a:spcPct val="85000"/>
              </a:lnSpc>
            </a:pPr>
            <a:r>
              <a:rPr lang="en-US" altLang="ar-SA" sz="2000" b="1" dirty="0" smtClean="0"/>
              <a:t>Long-term sales, profit goals, and marketing mix strategy</a:t>
            </a:r>
          </a:p>
          <a:p>
            <a:pPr lvl="1">
              <a:lnSpc>
                <a:spcPct val="85000"/>
              </a:lnSpc>
            </a:pPr>
            <a:endParaRPr lang="en-US" altLang="ar-SA" sz="2000" b="1" dirty="0"/>
          </a:p>
        </p:txBody>
      </p:sp>
      <p:sp>
        <p:nvSpPr>
          <p:cNvPr id="11" name="Slide Number Placeholder 10"/>
          <p:cNvSpPr>
            <a:spLocks noGrp="1"/>
          </p:cNvSpPr>
          <p:nvPr>
            <p:ph type="sldNum" sz="quarter" idx="12"/>
          </p:nvPr>
        </p:nvSpPr>
        <p:spPr>
          <a:xfrm>
            <a:off x="10646979" y="6501850"/>
            <a:ext cx="938047" cy="273267"/>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10</a:t>
            </a:fld>
            <a:endParaRPr lang="en-US" sz="2400" b="1">
              <a:solidFill>
                <a:schemeClr val="tx1"/>
              </a:solidFill>
              <a:latin typeface="Aharoni" panose="02010803020104030203" pitchFamily="2" charset="-79"/>
              <a:cs typeface="Aharoni" panose="02010803020104030203" pitchFamily="2" charset="-79"/>
            </a:endParaRPr>
          </a:p>
        </p:txBody>
      </p:sp>
      <p:sp>
        <p:nvSpPr>
          <p:cNvPr id="12" name="Rectangle 11"/>
          <p:cNvSpPr/>
          <p:nvPr/>
        </p:nvSpPr>
        <p:spPr>
          <a:xfrm>
            <a:off x="2170445" y="1537219"/>
            <a:ext cx="8297857" cy="461665"/>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Marketing Strategy Development</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3321634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wipe(left)">
                                      <p:cBhvr>
                                        <p:cTn id="27" dur="500"/>
                                        <p:tgtEl>
                                          <p:spTgt spid="1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5" end="5"/>
                                            </p:txEl>
                                          </p:spTgt>
                                        </p:tgtEl>
                                        <p:attrNameLst>
                                          <p:attrName>style.visibility</p:attrName>
                                        </p:attrNameLst>
                                      </p:cBhvr>
                                      <p:to>
                                        <p:strVal val="visible"/>
                                      </p:to>
                                    </p:set>
                                    <p:animEffect transition="in" filter="wipe(left)">
                                      <p:cBhvr>
                                        <p:cTn id="32" dur="500"/>
                                        <p:tgtEl>
                                          <p:spTgt spid="10">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
                                            <p:txEl>
                                              <p:pRg st="6" end="6"/>
                                            </p:txEl>
                                          </p:spTgt>
                                        </p:tgtEl>
                                        <p:attrNameLst>
                                          <p:attrName>style.visibility</p:attrName>
                                        </p:attrNameLst>
                                      </p:cBhvr>
                                      <p:to>
                                        <p:strVal val="visible"/>
                                      </p:to>
                                    </p:set>
                                    <p:animEffect transition="in" filter="wipe(left)">
                                      <p:cBhvr>
                                        <p:cTn id="37" dur="500"/>
                                        <p:tgtEl>
                                          <p:spTgt spid="10">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wipe(left)">
                                      <p:cBhvr>
                                        <p:cTn id="42" dur="500"/>
                                        <p:tgtEl>
                                          <p:spTgt spid="10">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10">
                                            <p:txEl>
                                              <p:pRg st="8" end="8"/>
                                            </p:txEl>
                                          </p:spTgt>
                                        </p:tgtEl>
                                        <p:attrNameLst>
                                          <p:attrName>style.visibility</p:attrName>
                                        </p:attrNameLst>
                                      </p:cBhvr>
                                      <p:to>
                                        <p:strVal val="visible"/>
                                      </p:to>
                                    </p:set>
                                    <p:animEffect transition="in" filter="wipe(left)">
                                      <p:cBhvr>
                                        <p:cTn id="47" dur="500"/>
                                        <p:tgtEl>
                                          <p:spTgt spid="1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170446" y="62624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2650376" y="543490"/>
            <a:ext cx="6672299"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2"/>
          <p:cNvSpPr txBox="1">
            <a:spLocks/>
          </p:cNvSpPr>
          <p:nvPr/>
        </p:nvSpPr>
        <p:spPr>
          <a:xfrm>
            <a:off x="1944414" y="1997691"/>
            <a:ext cx="6976562" cy="3966288"/>
          </a:xfrm>
          <a:prstGeom prst="rect">
            <a:avLst/>
          </a:prstGeom>
          <a:ln>
            <a:solidFill>
              <a:schemeClr val="accent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u="sng" dirty="0" smtClean="0">
                <a:solidFill>
                  <a:srgbClr val="000099"/>
                </a:solidFill>
              </a:rPr>
              <a:t>Business Analysis</a:t>
            </a:r>
          </a:p>
          <a:p>
            <a:r>
              <a:rPr lang="en-US" altLang="ar-SA" b="1" dirty="0" smtClean="0">
                <a:solidFill>
                  <a:schemeClr val="tx2"/>
                </a:solidFill>
              </a:rPr>
              <a:t>Business analysis</a:t>
            </a:r>
            <a:r>
              <a:rPr lang="en-US" altLang="ar-SA" b="1" dirty="0" smtClean="0"/>
              <a:t> involves a review of the sales, costs, and profit projections to find out whether they satisfy the company’s objectives.</a:t>
            </a:r>
          </a:p>
          <a:p>
            <a:endParaRPr lang="en-US" altLang="ar-SA" sz="2400" b="1" dirty="0"/>
          </a:p>
        </p:txBody>
      </p:sp>
      <p:sp>
        <p:nvSpPr>
          <p:cNvPr id="11" name="Slide Number Placeholder 10"/>
          <p:cNvSpPr>
            <a:spLocks noGrp="1"/>
          </p:cNvSpPr>
          <p:nvPr>
            <p:ph type="sldNum" sz="quarter" idx="12"/>
          </p:nvPr>
        </p:nvSpPr>
        <p:spPr>
          <a:xfrm>
            <a:off x="10573406" y="6543106"/>
            <a:ext cx="788277"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11</a:t>
            </a:fld>
            <a:endParaRPr lang="en-US" sz="2400" b="1">
              <a:solidFill>
                <a:schemeClr val="tx1"/>
              </a:solidFill>
              <a:latin typeface="Aharoni" panose="02010803020104030203" pitchFamily="2" charset="-79"/>
              <a:cs typeface="Aharoni" panose="02010803020104030203" pitchFamily="2" charset="-79"/>
            </a:endParaRPr>
          </a:p>
        </p:txBody>
      </p:sp>
      <p:sp>
        <p:nvSpPr>
          <p:cNvPr id="12" name="Rectangle 11"/>
          <p:cNvSpPr/>
          <p:nvPr/>
        </p:nvSpPr>
        <p:spPr>
          <a:xfrm>
            <a:off x="2017438" y="1379367"/>
            <a:ext cx="6903538" cy="461665"/>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Business Analysis</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2733376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170446" y="62624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2650376" y="543490"/>
            <a:ext cx="6672299"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2"/>
          <p:cNvSpPr txBox="1">
            <a:spLocks/>
          </p:cNvSpPr>
          <p:nvPr/>
        </p:nvSpPr>
        <p:spPr>
          <a:xfrm>
            <a:off x="1944414" y="1966160"/>
            <a:ext cx="6976562" cy="3966288"/>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endParaRPr lang="en-US" altLang="ar-SA" b="1" dirty="0" smtClean="0"/>
          </a:p>
          <a:p>
            <a:pPr>
              <a:buFontTx/>
              <a:buNone/>
            </a:pPr>
            <a:r>
              <a:rPr lang="en-US" altLang="ar-SA" b="1" u="sng" dirty="0" smtClean="0">
                <a:solidFill>
                  <a:srgbClr val="000099"/>
                </a:solidFill>
              </a:rPr>
              <a:t>Product Development</a:t>
            </a:r>
          </a:p>
          <a:p>
            <a:r>
              <a:rPr lang="en-US" altLang="ar-SA" b="1" dirty="0" smtClean="0">
                <a:solidFill>
                  <a:schemeClr val="tx2"/>
                </a:solidFill>
              </a:rPr>
              <a:t>Product development</a:t>
            </a:r>
            <a:r>
              <a:rPr lang="en-US" altLang="ar-SA" b="1" dirty="0" smtClean="0"/>
              <a:t> involves the creation and testing of one or more physical versions by the R&amp;D or engineering departments. - </a:t>
            </a:r>
            <a:r>
              <a:rPr lang="en-US" altLang="ar-SA" sz="2400" b="1" dirty="0" smtClean="0"/>
              <a:t>Requires an increase in investment</a:t>
            </a:r>
          </a:p>
          <a:p>
            <a:endParaRPr lang="en-US" altLang="ar-SA" sz="2400" b="1" dirty="0"/>
          </a:p>
        </p:txBody>
      </p:sp>
      <p:sp>
        <p:nvSpPr>
          <p:cNvPr id="11" name="Slide Number Placeholder 10"/>
          <p:cNvSpPr>
            <a:spLocks noGrp="1"/>
          </p:cNvSpPr>
          <p:nvPr>
            <p:ph type="sldNum" sz="quarter" idx="12"/>
          </p:nvPr>
        </p:nvSpPr>
        <p:spPr>
          <a:xfrm>
            <a:off x="10573406" y="6543106"/>
            <a:ext cx="788277"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12</a:t>
            </a:fld>
            <a:endParaRPr lang="en-US" sz="2400" b="1" dirty="0">
              <a:solidFill>
                <a:schemeClr val="tx1"/>
              </a:solidFill>
              <a:latin typeface="Aharoni" panose="02010803020104030203" pitchFamily="2" charset="-79"/>
              <a:cs typeface="Aharoni" panose="02010803020104030203" pitchFamily="2" charset="-79"/>
            </a:endParaRPr>
          </a:p>
        </p:txBody>
      </p:sp>
      <p:sp>
        <p:nvSpPr>
          <p:cNvPr id="12" name="Rectangle 11"/>
          <p:cNvSpPr/>
          <p:nvPr/>
        </p:nvSpPr>
        <p:spPr>
          <a:xfrm>
            <a:off x="1954376" y="1381698"/>
            <a:ext cx="6903538" cy="461665"/>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Product Development</a:t>
            </a:r>
          </a:p>
        </p:txBody>
      </p:sp>
      <p:sp>
        <p:nvSpPr>
          <p:cNvPr id="9" name="Rectangle 8"/>
          <p:cNvSpPr/>
          <p:nvPr/>
        </p:nvSpPr>
        <p:spPr>
          <a:xfrm>
            <a:off x="2564525" y="4712455"/>
            <a:ext cx="6211614" cy="646331"/>
          </a:xfrm>
          <a:prstGeom prst="rect">
            <a:avLst/>
          </a:prstGeom>
        </p:spPr>
        <p:txBody>
          <a:bodyPr wrap="square">
            <a:spAutoFit/>
          </a:bodyPr>
          <a:lstStyle/>
          <a:p>
            <a:r>
              <a:rPr lang="ar-SA" dirty="0">
                <a:solidFill>
                  <a:schemeClr val="accent1">
                    <a:lumMod val="75000"/>
                  </a:schemeClr>
                </a:solidFill>
              </a:rPr>
              <a:t>R&amp;D Engineering is a leading provider of manufacturing equipment, testing equipment and </a:t>
            </a:r>
            <a:r>
              <a:rPr lang="ar-SA" dirty="0" smtClean="0">
                <a:solidFill>
                  <a:schemeClr val="accent1">
                    <a:lumMod val="75000"/>
                  </a:schemeClr>
                </a:solidFill>
              </a:rPr>
              <a:t>tool</a:t>
            </a:r>
            <a:r>
              <a:rPr lang="en-US" dirty="0" smtClean="0">
                <a:solidFill>
                  <a:schemeClr val="accent1">
                    <a:lumMod val="75000"/>
                  </a:schemeClr>
                </a:solidFill>
              </a:rPr>
              <a:t>s</a:t>
            </a:r>
            <a:endParaRPr lang="ar-SA" dirty="0">
              <a:solidFill>
                <a:schemeClr val="accent1">
                  <a:lumMod val="75000"/>
                </a:schemeClr>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300517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wipe(left)">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170446" y="62624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60886" y="691165"/>
            <a:ext cx="6672299"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2"/>
          <p:cNvSpPr txBox="1">
            <a:spLocks/>
          </p:cNvSpPr>
          <p:nvPr/>
        </p:nvSpPr>
        <p:spPr>
          <a:xfrm>
            <a:off x="2301766" y="2164652"/>
            <a:ext cx="8324193" cy="3500832"/>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smtClean="0">
                <a:solidFill>
                  <a:schemeClr val="tx1">
                    <a:lumMod val="95000"/>
                    <a:lumOff val="5000"/>
                  </a:schemeClr>
                </a:solidFill>
              </a:rPr>
              <a:t>Test marketing </a:t>
            </a:r>
            <a:r>
              <a:rPr lang="en-US" altLang="ar-SA" sz="2400" b="1" dirty="0" smtClean="0"/>
              <a:t>is the stage at which the product and marketing program are introduced into more realistic marketing settings.</a:t>
            </a:r>
          </a:p>
          <a:p>
            <a:r>
              <a:rPr lang="en-US" altLang="ar-SA" sz="2000" b="1" dirty="0" smtClean="0"/>
              <a:t>Test marketing provides the marketer with experience in testing the product and entire marketing program before full introduction.</a:t>
            </a:r>
          </a:p>
          <a:p>
            <a:r>
              <a:rPr lang="en-US" altLang="ar-SA" sz="2400" b="1" dirty="0" smtClean="0"/>
              <a:t>When firms test market: </a:t>
            </a:r>
            <a:r>
              <a:rPr lang="en-US" altLang="ar-SA" sz="2000" b="1" dirty="0" smtClean="0"/>
              <a:t>New product with large investment; Uncertainty about product or marketing program</a:t>
            </a:r>
          </a:p>
          <a:p>
            <a:r>
              <a:rPr lang="en-US" altLang="ar-SA" sz="2400" b="1" dirty="0" smtClean="0"/>
              <a:t>When firms may not test market: </a:t>
            </a:r>
            <a:r>
              <a:rPr lang="en-US" altLang="ar-SA" sz="2000" b="1" dirty="0" smtClean="0"/>
              <a:t>Simple line extension; Copy of competitor product; Low costs; Management confidence</a:t>
            </a:r>
            <a:endParaRPr lang="en-US" altLang="ar-SA" sz="2000" b="1" dirty="0"/>
          </a:p>
        </p:txBody>
      </p:sp>
      <p:sp>
        <p:nvSpPr>
          <p:cNvPr id="11" name="Slide Number Placeholder 10"/>
          <p:cNvSpPr>
            <a:spLocks noGrp="1"/>
          </p:cNvSpPr>
          <p:nvPr>
            <p:ph type="sldNum" sz="quarter" idx="12"/>
          </p:nvPr>
        </p:nvSpPr>
        <p:spPr>
          <a:xfrm>
            <a:off x="10752082" y="6568966"/>
            <a:ext cx="651641" cy="246479"/>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13</a:t>
            </a:fld>
            <a:endParaRPr lang="en-US" sz="2400" b="1">
              <a:solidFill>
                <a:schemeClr val="tx1"/>
              </a:solidFill>
              <a:latin typeface="Aharoni" panose="02010803020104030203" pitchFamily="2" charset="-79"/>
              <a:cs typeface="Aharoni" panose="02010803020104030203" pitchFamily="2" charset="-79"/>
            </a:endParaRPr>
          </a:p>
        </p:txBody>
      </p:sp>
      <p:sp>
        <p:nvSpPr>
          <p:cNvPr id="12" name="Rectangle 11"/>
          <p:cNvSpPr/>
          <p:nvPr/>
        </p:nvSpPr>
        <p:spPr>
          <a:xfrm>
            <a:off x="2301766" y="1609573"/>
            <a:ext cx="8145517" cy="461665"/>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Test Marketing</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3666728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39522" y="600823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50377" y="543490"/>
            <a:ext cx="6766892"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4"/>
          <p:cNvSpPr txBox="1">
            <a:spLocks/>
          </p:cNvSpPr>
          <p:nvPr/>
        </p:nvSpPr>
        <p:spPr>
          <a:xfrm>
            <a:off x="2291255" y="1699589"/>
            <a:ext cx="7656786" cy="4019651"/>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200" b="1" u="sng" dirty="0" smtClean="0">
                <a:solidFill>
                  <a:srgbClr val="000099"/>
                </a:solidFill>
              </a:rPr>
              <a:t>Test Marketing</a:t>
            </a:r>
          </a:p>
          <a:p>
            <a:r>
              <a:rPr lang="en-US" altLang="ar-SA" sz="3000" b="1" dirty="0" smtClean="0">
                <a:solidFill>
                  <a:schemeClr val="accent1">
                    <a:lumMod val="75000"/>
                  </a:schemeClr>
                </a:solidFill>
              </a:rPr>
              <a:t>Approaches to test marketing</a:t>
            </a:r>
          </a:p>
          <a:p>
            <a:pPr lvl="1"/>
            <a:r>
              <a:rPr lang="en-US" altLang="ar-SA" sz="2800" b="1" dirty="0" smtClean="0"/>
              <a:t>Standard test markets</a:t>
            </a:r>
          </a:p>
          <a:p>
            <a:pPr lvl="1"/>
            <a:r>
              <a:rPr lang="en-US" altLang="ar-SA" sz="2800" b="1" dirty="0" smtClean="0"/>
              <a:t>Controlled test markets</a:t>
            </a:r>
          </a:p>
          <a:p>
            <a:pPr lvl="1"/>
            <a:r>
              <a:rPr lang="en-US" altLang="ar-SA" sz="2800" b="1" dirty="0" smtClean="0"/>
              <a:t>Simulated test markets</a:t>
            </a:r>
            <a:endParaRPr lang="en-US" altLang="ar-SA" sz="2800" b="1" dirty="0"/>
          </a:p>
        </p:txBody>
      </p:sp>
      <p:sp>
        <p:nvSpPr>
          <p:cNvPr id="11" name="Slide Number Placeholder 10"/>
          <p:cNvSpPr>
            <a:spLocks noGrp="1"/>
          </p:cNvSpPr>
          <p:nvPr>
            <p:ph type="sldNum" sz="quarter" idx="12"/>
          </p:nvPr>
        </p:nvSpPr>
        <p:spPr>
          <a:xfrm>
            <a:off x="10321159" y="6390290"/>
            <a:ext cx="1032640" cy="331185"/>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14</a:t>
            </a:fld>
            <a:endParaRPr lang="en-US" sz="2400" b="1">
              <a:solidFill>
                <a:schemeClr val="tx1"/>
              </a:solidFill>
              <a:latin typeface="Aharoni" panose="02010803020104030203" pitchFamily="2" charset="-79"/>
              <a:cs typeface="Aharoni" panose="02010803020104030203" pitchFamily="2" charset="-79"/>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699495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wipe(left)">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wipe(left)">
                                      <p:cBhvr>
                                        <p:cTn id="17" dur="5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wipe(left)">
                                      <p:cBhvr>
                                        <p:cTn id="22"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50338" y="60625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399901" y="619295"/>
            <a:ext cx="6873765"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20"/>
          <p:cNvSpPr txBox="1">
            <a:spLocks/>
          </p:cNvSpPr>
          <p:nvPr/>
        </p:nvSpPr>
        <p:spPr>
          <a:xfrm>
            <a:off x="1650338" y="1880719"/>
            <a:ext cx="8804593" cy="3869461"/>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000" b="1" u="sng" dirty="0" smtClean="0">
                <a:solidFill>
                  <a:srgbClr val="000099"/>
                </a:solidFill>
              </a:rPr>
              <a:t>Test Marketing</a:t>
            </a:r>
          </a:p>
          <a:p>
            <a:pPr>
              <a:buFontTx/>
              <a:buNone/>
            </a:pPr>
            <a:r>
              <a:rPr lang="en-US" altLang="ar-SA" b="1" dirty="0" smtClean="0">
                <a:solidFill>
                  <a:schemeClr val="accent1">
                    <a:lumMod val="75000"/>
                  </a:schemeClr>
                </a:solidFill>
              </a:rPr>
              <a:t>Standard test markets</a:t>
            </a:r>
          </a:p>
          <a:p>
            <a:pPr lvl="1"/>
            <a:r>
              <a:rPr lang="en-US" altLang="ar-SA" b="1" dirty="0" smtClean="0"/>
              <a:t>Small representative markets where the firm conducts a full marketing campaign</a:t>
            </a:r>
          </a:p>
          <a:p>
            <a:pPr lvl="1"/>
            <a:r>
              <a:rPr lang="en-US" altLang="ar-SA" b="1" dirty="0" smtClean="0"/>
              <a:t>Uses store audits, consumer and distributor surveys, and other measures to gauge product performance</a:t>
            </a:r>
          </a:p>
          <a:p>
            <a:pPr lvl="1"/>
            <a:r>
              <a:rPr lang="en-US" altLang="ar-SA" b="1" dirty="0" smtClean="0"/>
              <a:t>Results are used to </a:t>
            </a:r>
          </a:p>
          <a:p>
            <a:pPr lvl="2"/>
            <a:r>
              <a:rPr lang="en-US" altLang="ar-SA" b="1" dirty="0" smtClean="0"/>
              <a:t>Forecast national sales and profits</a:t>
            </a:r>
          </a:p>
          <a:p>
            <a:pPr lvl="2"/>
            <a:r>
              <a:rPr lang="en-US" altLang="ar-SA" b="1" dirty="0" smtClean="0"/>
              <a:t>Discover product problems</a:t>
            </a:r>
          </a:p>
          <a:p>
            <a:pPr lvl="2"/>
            <a:r>
              <a:rPr lang="en-US" altLang="ar-SA" b="1" dirty="0" smtClean="0"/>
              <a:t>Fine-tune the marketing program</a:t>
            </a:r>
          </a:p>
        </p:txBody>
      </p:sp>
      <p:sp>
        <p:nvSpPr>
          <p:cNvPr id="11" name="Slide Number Placeholder 10"/>
          <p:cNvSpPr>
            <a:spLocks noGrp="1"/>
          </p:cNvSpPr>
          <p:nvPr>
            <p:ph type="sldNum" sz="quarter" idx="12"/>
          </p:nvPr>
        </p:nvSpPr>
        <p:spPr>
          <a:xfrm>
            <a:off x="10454930" y="6467289"/>
            <a:ext cx="898869"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15</a:t>
            </a:fld>
            <a:endParaRPr lang="en-US" sz="2400" b="1">
              <a:solidFill>
                <a:schemeClr val="tx1"/>
              </a:solidFill>
              <a:latin typeface="Aharoni" panose="02010803020104030203" pitchFamily="2" charset="-79"/>
              <a:cs typeface="Aharoni" panose="02010803020104030203" pitchFamily="2" charset="-79"/>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1168996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wipe(left)">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wipe(left)">
                                      <p:cBhvr>
                                        <p:cTn id="17" dur="5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wipe(left)">
                                      <p:cBhvr>
                                        <p:cTn id="22" dur="500"/>
                                        <p:tgtEl>
                                          <p:spTgt spid="1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animEffect transition="in" filter="wipe(left)">
                                      <p:cBhvr>
                                        <p:cTn id="27" dur="500"/>
                                        <p:tgtEl>
                                          <p:spTgt spid="10">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6" end="6"/>
                                            </p:txEl>
                                          </p:spTgt>
                                        </p:tgtEl>
                                        <p:attrNameLst>
                                          <p:attrName>style.visibility</p:attrName>
                                        </p:attrNameLst>
                                      </p:cBhvr>
                                      <p:to>
                                        <p:strVal val="visible"/>
                                      </p:to>
                                    </p:set>
                                    <p:animEffect transition="in" filter="wipe(left)">
                                      <p:cBhvr>
                                        <p:cTn id="32" dur="500"/>
                                        <p:tgtEl>
                                          <p:spTgt spid="10">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
                                            <p:txEl>
                                              <p:pRg st="7" end="7"/>
                                            </p:txEl>
                                          </p:spTgt>
                                        </p:tgtEl>
                                        <p:attrNameLst>
                                          <p:attrName>style.visibility</p:attrName>
                                        </p:attrNameLst>
                                      </p:cBhvr>
                                      <p:to>
                                        <p:strVal val="visible"/>
                                      </p:to>
                                    </p:set>
                                    <p:animEffect transition="in" filter="wipe(left)">
                                      <p:cBhvr>
                                        <p:cTn id="37" dur="500"/>
                                        <p:tgtEl>
                                          <p:spTgt spid="10">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960239" y="60625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50376" y="543490"/>
            <a:ext cx="6661789"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1"/>
          <p:cNvSpPr txBox="1">
            <a:spLocks/>
          </p:cNvSpPr>
          <p:nvPr/>
        </p:nvSpPr>
        <p:spPr>
          <a:xfrm>
            <a:off x="2438400" y="1631549"/>
            <a:ext cx="8049324" cy="4177423"/>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000" b="1" u="sng" dirty="0" smtClean="0">
                <a:solidFill>
                  <a:srgbClr val="000099"/>
                </a:solidFill>
              </a:rPr>
              <a:t>Test Marketing</a:t>
            </a:r>
          </a:p>
          <a:p>
            <a:pPr>
              <a:buFontTx/>
              <a:buNone/>
            </a:pPr>
            <a:r>
              <a:rPr lang="en-US" altLang="ar-SA" b="1" dirty="0" smtClean="0">
                <a:solidFill>
                  <a:schemeClr val="accent1">
                    <a:lumMod val="75000"/>
                  </a:schemeClr>
                </a:solidFill>
              </a:rPr>
              <a:t>Challenges of standard test markets</a:t>
            </a:r>
          </a:p>
          <a:p>
            <a:pPr lvl="1"/>
            <a:r>
              <a:rPr lang="en-US" altLang="ar-SA" b="1" dirty="0" smtClean="0"/>
              <a:t>Cost</a:t>
            </a:r>
          </a:p>
          <a:p>
            <a:pPr lvl="1"/>
            <a:r>
              <a:rPr lang="en-US" altLang="ar-SA" b="1" dirty="0" smtClean="0"/>
              <a:t>Time</a:t>
            </a:r>
          </a:p>
          <a:p>
            <a:pPr lvl="1"/>
            <a:r>
              <a:rPr lang="en-US" altLang="ar-SA" b="1" dirty="0" smtClean="0"/>
              <a:t>Competitors can monitor the test as well</a:t>
            </a:r>
          </a:p>
          <a:p>
            <a:pPr lvl="1"/>
            <a:r>
              <a:rPr lang="en-US" altLang="ar-SA" b="1" dirty="0" smtClean="0"/>
              <a:t>Competitor interference</a:t>
            </a:r>
          </a:p>
          <a:p>
            <a:pPr lvl="1"/>
            <a:r>
              <a:rPr lang="en-US" altLang="ar-SA" b="1" dirty="0" smtClean="0"/>
              <a:t>Competitors gain access to the new product before introduction</a:t>
            </a:r>
          </a:p>
        </p:txBody>
      </p:sp>
      <p:sp>
        <p:nvSpPr>
          <p:cNvPr id="11" name="Slide Number Placeholder 10"/>
          <p:cNvSpPr>
            <a:spLocks noGrp="1"/>
          </p:cNvSpPr>
          <p:nvPr>
            <p:ph type="sldNum" sz="quarter" idx="12"/>
          </p:nvPr>
        </p:nvSpPr>
        <p:spPr>
          <a:xfrm>
            <a:off x="10487724" y="6421821"/>
            <a:ext cx="866076" cy="299654"/>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16</a:t>
            </a:fld>
            <a:endParaRPr lang="en-US" sz="2400" b="1">
              <a:solidFill>
                <a:schemeClr val="tx1"/>
              </a:solidFill>
              <a:latin typeface="Aharoni" panose="02010803020104030203" pitchFamily="2" charset="-79"/>
              <a:cs typeface="Aharoni" panose="02010803020104030203" pitchFamily="2" charset="-79"/>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2726776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wipe(left)">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wipe(left)">
                                      <p:cBhvr>
                                        <p:cTn id="17" dur="5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wipe(left)">
                                      <p:cBhvr>
                                        <p:cTn id="22" dur="500"/>
                                        <p:tgtEl>
                                          <p:spTgt spid="1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animEffect transition="in" filter="wipe(left)">
                                      <p:cBhvr>
                                        <p:cTn id="27" dur="500"/>
                                        <p:tgtEl>
                                          <p:spTgt spid="10">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6" end="6"/>
                                            </p:txEl>
                                          </p:spTgt>
                                        </p:tgtEl>
                                        <p:attrNameLst>
                                          <p:attrName>style.visibility</p:attrName>
                                        </p:attrNameLst>
                                      </p:cBhvr>
                                      <p:to>
                                        <p:strVal val="visible"/>
                                      </p:to>
                                    </p:set>
                                    <p:animEffect transition="in" filter="wipe(left)">
                                      <p:cBhvr>
                                        <p:cTn id="32" dur="500"/>
                                        <p:tgtEl>
                                          <p:spTgt spid="1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830658" y="616492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357859" y="586384"/>
            <a:ext cx="6957848"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0"/>
          <p:cNvSpPr txBox="1">
            <a:spLocks/>
          </p:cNvSpPr>
          <p:nvPr/>
        </p:nvSpPr>
        <p:spPr>
          <a:xfrm>
            <a:off x="1830658" y="1691810"/>
            <a:ext cx="7826298" cy="4351338"/>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000" b="1" u="sng" dirty="0" smtClean="0">
                <a:solidFill>
                  <a:srgbClr val="000099"/>
                </a:solidFill>
              </a:rPr>
              <a:t>Test Marketing</a:t>
            </a:r>
          </a:p>
          <a:p>
            <a:pPr>
              <a:buFontTx/>
              <a:buNone/>
            </a:pPr>
            <a:r>
              <a:rPr lang="en-US" altLang="ar-SA" b="1" dirty="0" smtClean="0">
                <a:solidFill>
                  <a:schemeClr val="accent1">
                    <a:lumMod val="75000"/>
                  </a:schemeClr>
                </a:solidFill>
              </a:rPr>
              <a:t>Controlled test markets</a:t>
            </a:r>
          </a:p>
          <a:p>
            <a:pPr lvl="1"/>
            <a:r>
              <a:rPr lang="en-US" altLang="ar-SA" b="1" dirty="0" smtClean="0"/>
              <a:t>Panels of stores that have agreed to carry new products for a fee</a:t>
            </a:r>
          </a:p>
          <a:p>
            <a:pPr lvl="1"/>
            <a:r>
              <a:rPr lang="en-US" altLang="ar-SA" b="1" dirty="0" smtClean="0"/>
              <a:t>Less expensive than standard test markets</a:t>
            </a:r>
          </a:p>
          <a:p>
            <a:pPr lvl="1"/>
            <a:r>
              <a:rPr lang="en-US" altLang="ar-SA" b="1" dirty="0" smtClean="0"/>
              <a:t>Faster than standard test markets</a:t>
            </a:r>
          </a:p>
          <a:p>
            <a:pPr lvl="1"/>
            <a:r>
              <a:rPr lang="en-US" altLang="ar-SA" b="1" dirty="0" smtClean="0"/>
              <a:t>Competitors gain access to the new product</a:t>
            </a:r>
          </a:p>
        </p:txBody>
      </p:sp>
      <p:sp>
        <p:nvSpPr>
          <p:cNvPr id="11" name="Slide Number Placeholder 10"/>
          <p:cNvSpPr>
            <a:spLocks noGrp="1"/>
          </p:cNvSpPr>
          <p:nvPr>
            <p:ph type="sldNum" sz="quarter" idx="12"/>
          </p:nvPr>
        </p:nvSpPr>
        <p:spPr>
          <a:xfrm>
            <a:off x="10489323" y="6463733"/>
            <a:ext cx="885497" cy="351713"/>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17</a:t>
            </a:fld>
            <a:endParaRPr lang="en-US" sz="2400" b="1">
              <a:solidFill>
                <a:schemeClr val="tx1"/>
              </a:solidFill>
              <a:latin typeface="Aharoni" panose="02010803020104030203" pitchFamily="2" charset="-79"/>
              <a:cs typeface="Aharoni" panose="02010803020104030203" pitchFamily="2" charset="-79"/>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912918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wipe(left)">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wipe(left)">
                                      <p:cBhvr>
                                        <p:cTn id="17" dur="5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wipe(left)">
                                      <p:cBhvr>
                                        <p:cTn id="22" dur="500"/>
                                        <p:tgtEl>
                                          <p:spTgt spid="10">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animEffect transition="in" filter="wipe(left)">
                                      <p:cBhvr>
                                        <p:cTn id="27" dur="500"/>
                                        <p:tgtEl>
                                          <p:spTgt spid="1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170446" y="62624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32013" y="659957"/>
            <a:ext cx="6409540"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9"/>
          <p:cNvSpPr txBox="1">
            <a:spLocks/>
          </p:cNvSpPr>
          <p:nvPr/>
        </p:nvSpPr>
        <p:spPr>
          <a:xfrm>
            <a:off x="1696844" y="1714113"/>
            <a:ext cx="8461917" cy="4351338"/>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000" b="1" u="sng" dirty="0" smtClean="0">
                <a:solidFill>
                  <a:srgbClr val="000099"/>
                </a:solidFill>
              </a:rPr>
              <a:t>Test Marketing</a:t>
            </a:r>
          </a:p>
          <a:p>
            <a:pPr>
              <a:buFontTx/>
              <a:buNone/>
            </a:pPr>
            <a:r>
              <a:rPr lang="en-US" altLang="ar-SA" b="1" dirty="0" smtClean="0">
                <a:solidFill>
                  <a:schemeClr val="accent1">
                    <a:lumMod val="75000"/>
                  </a:schemeClr>
                </a:solidFill>
              </a:rPr>
              <a:t>Simulated test markets </a:t>
            </a:r>
          </a:p>
          <a:p>
            <a:pPr lvl="1"/>
            <a:r>
              <a:rPr lang="en-US" altLang="ar-SA" b="1" dirty="0" smtClean="0"/>
              <a:t>Events where the firm will create a shopping environment and note how many consumers buy the new product and competing products</a:t>
            </a:r>
          </a:p>
          <a:p>
            <a:pPr lvl="1"/>
            <a:r>
              <a:rPr lang="en-US" altLang="ar-SA" b="1" dirty="0" smtClean="0"/>
              <a:t>Provides measure of trial and the effectiveness of promotion</a:t>
            </a:r>
          </a:p>
          <a:p>
            <a:pPr lvl="1"/>
            <a:r>
              <a:rPr lang="en-US" altLang="ar-SA" b="1" dirty="0" smtClean="0"/>
              <a:t>Researchers can interview consumers</a:t>
            </a:r>
          </a:p>
        </p:txBody>
      </p:sp>
      <p:sp>
        <p:nvSpPr>
          <p:cNvPr id="11" name="Slide Number Placeholder 10"/>
          <p:cNvSpPr>
            <a:spLocks noGrp="1"/>
          </p:cNvSpPr>
          <p:nvPr>
            <p:ph type="sldNum" sz="quarter" idx="12"/>
          </p:nvPr>
        </p:nvSpPr>
        <p:spPr>
          <a:xfrm>
            <a:off x="10415752" y="6498928"/>
            <a:ext cx="1001110"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18</a:t>
            </a:fld>
            <a:endParaRPr lang="en-US" sz="2400" b="1">
              <a:solidFill>
                <a:schemeClr val="tx1"/>
              </a:solidFill>
              <a:latin typeface="Aharoni" panose="02010803020104030203" pitchFamily="2" charset="-79"/>
              <a:cs typeface="Aharoni" panose="02010803020104030203" pitchFamily="2" charset="-79"/>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345668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wipe(left)">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wipe(left)">
                                      <p:cBhvr>
                                        <p:cTn id="17" dur="5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wipe(left)">
                                      <p:cBhvr>
                                        <p:cTn id="22"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170446" y="62624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50376" y="586384"/>
            <a:ext cx="6567195" cy="480131"/>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1"/>
          <p:cNvSpPr txBox="1">
            <a:spLocks/>
          </p:cNvSpPr>
          <p:nvPr/>
        </p:nvSpPr>
        <p:spPr>
          <a:xfrm>
            <a:off x="1870686" y="1651670"/>
            <a:ext cx="8461917" cy="4351338"/>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000" b="1" u="sng" dirty="0" smtClean="0">
                <a:solidFill>
                  <a:srgbClr val="000099"/>
                </a:solidFill>
              </a:rPr>
              <a:t>Test Marketing</a:t>
            </a:r>
          </a:p>
          <a:p>
            <a:pPr>
              <a:buNone/>
            </a:pPr>
            <a:r>
              <a:rPr lang="en-US" altLang="ar-SA" sz="3200" b="1" dirty="0">
                <a:solidFill>
                  <a:schemeClr val="accent1">
                    <a:lumMod val="75000"/>
                  </a:schemeClr>
                </a:solidFill>
              </a:rPr>
              <a:t>Simulated test markets </a:t>
            </a:r>
            <a:endParaRPr lang="en-US" altLang="ar-SA" sz="3000" b="1" u="sng" dirty="0" smtClean="0">
              <a:solidFill>
                <a:srgbClr val="000099"/>
              </a:solidFill>
            </a:endParaRPr>
          </a:p>
          <a:p>
            <a:r>
              <a:rPr lang="en-US" altLang="ar-SA" b="1" dirty="0" smtClean="0"/>
              <a:t>Advantages of simulated test markets</a:t>
            </a:r>
          </a:p>
          <a:p>
            <a:pPr lvl="1"/>
            <a:r>
              <a:rPr lang="en-US" altLang="ar-SA" b="1" dirty="0" smtClean="0"/>
              <a:t>Less expensive than other test methods</a:t>
            </a:r>
          </a:p>
          <a:p>
            <a:pPr lvl="1"/>
            <a:r>
              <a:rPr lang="en-US" altLang="ar-SA" b="1" dirty="0" smtClean="0"/>
              <a:t>Faster</a:t>
            </a:r>
          </a:p>
          <a:p>
            <a:pPr lvl="1"/>
            <a:r>
              <a:rPr lang="en-US" altLang="ar-SA" b="1" dirty="0" smtClean="0"/>
              <a:t>Restricts access by competitors</a:t>
            </a:r>
          </a:p>
          <a:p>
            <a:r>
              <a:rPr lang="en-US" altLang="ar-SA" b="1" dirty="0" smtClean="0"/>
              <a:t>Disadvantages of simulated test markets</a:t>
            </a:r>
          </a:p>
          <a:p>
            <a:pPr lvl="1"/>
            <a:r>
              <a:rPr lang="en-US" altLang="ar-SA" b="1" dirty="0" smtClean="0"/>
              <a:t>Not considered as reliable and accurate due to the controlled setting</a:t>
            </a:r>
          </a:p>
        </p:txBody>
      </p:sp>
      <p:sp>
        <p:nvSpPr>
          <p:cNvPr id="11" name="Slide Number Placeholder 10"/>
          <p:cNvSpPr>
            <a:spLocks noGrp="1"/>
          </p:cNvSpPr>
          <p:nvPr>
            <p:ph type="sldNum" sz="quarter" idx="12"/>
          </p:nvPr>
        </p:nvSpPr>
        <p:spPr>
          <a:xfrm>
            <a:off x="10583917" y="6530462"/>
            <a:ext cx="801414"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19</a:t>
            </a:fld>
            <a:endParaRPr lang="en-US" sz="2400" b="1">
              <a:solidFill>
                <a:schemeClr val="tx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1836731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81867" y="616492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822088" y="641419"/>
            <a:ext cx="6216809" cy="490904"/>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New-Product Development Process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9"/>
          <p:cNvSpPr txBox="1">
            <a:spLocks/>
          </p:cNvSpPr>
          <p:nvPr/>
        </p:nvSpPr>
        <p:spPr>
          <a:xfrm>
            <a:off x="2028497" y="2204822"/>
            <a:ext cx="7515893" cy="3777057"/>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u="sng" dirty="0" smtClean="0">
                <a:solidFill>
                  <a:srgbClr val="000099"/>
                </a:solidFill>
              </a:rPr>
              <a:t>Commercialization</a:t>
            </a:r>
          </a:p>
          <a:p>
            <a:r>
              <a:rPr lang="en-US" altLang="ar-SA" b="1" dirty="0" smtClean="0">
                <a:solidFill>
                  <a:schemeClr val="accent1">
                    <a:lumMod val="75000"/>
                  </a:schemeClr>
                </a:solidFill>
              </a:rPr>
              <a:t>Commercialization</a:t>
            </a:r>
            <a:r>
              <a:rPr lang="en-US" altLang="ar-SA" b="1" dirty="0" smtClean="0">
                <a:solidFill>
                  <a:schemeClr val="tx2"/>
                </a:solidFill>
              </a:rPr>
              <a:t> </a:t>
            </a:r>
            <a:r>
              <a:rPr lang="en-US" altLang="ar-SA" b="1" dirty="0" smtClean="0"/>
              <a:t>is the introduction of the new product into the market</a:t>
            </a:r>
          </a:p>
          <a:p>
            <a:pPr lvl="1"/>
            <a:r>
              <a:rPr lang="en-US" altLang="ar-SA" sz="2600" b="1" dirty="0" smtClean="0"/>
              <a:t>When to launch</a:t>
            </a:r>
          </a:p>
          <a:p>
            <a:pPr lvl="1"/>
            <a:r>
              <a:rPr lang="en-US" altLang="ar-SA" sz="2600" b="1" dirty="0" smtClean="0"/>
              <a:t>Where to launch</a:t>
            </a:r>
          </a:p>
          <a:p>
            <a:pPr lvl="1"/>
            <a:r>
              <a:rPr lang="en-US" altLang="ar-SA" sz="2600" b="1" dirty="0" smtClean="0"/>
              <a:t>Planned market rollout (</a:t>
            </a:r>
            <a:r>
              <a:rPr lang="en-US" altLang="ar-SA" b="1" dirty="0" smtClean="0"/>
              <a:t>the widespread public introduction of a new product )</a:t>
            </a:r>
          </a:p>
        </p:txBody>
      </p:sp>
      <p:sp>
        <p:nvSpPr>
          <p:cNvPr id="11" name="Slide Number Placeholder 10"/>
          <p:cNvSpPr>
            <a:spLocks noGrp="1"/>
          </p:cNvSpPr>
          <p:nvPr>
            <p:ph type="sldNum" sz="quarter" idx="12"/>
          </p:nvPr>
        </p:nvSpPr>
        <p:spPr>
          <a:xfrm>
            <a:off x="10573406" y="6493675"/>
            <a:ext cx="780393"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20</a:t>
            </a:fld>
            <a:endParaRPr lang="en-US" sz="2400" b="1" dirty="0">
              <a:solidFill>
                <a:schemeClr val="tx1"/>
              </a:solidFill>
              <a:latin typeface="Aharoni" panose="02010803020104030203" pitchFamily="2" charset="-79"/>
              <a:cs typeface="Aharoni" panose="02010803020104030203" pitchFamily="2" charset="-79"/>
            </a:endParaRPr>
          </a:p>
        </p:txBody>
      </p:sp>
      <p:sp>
        <p:nvSpPr>
          <p:cNvPr id="12" name="Rectangle 11"/>
          <p:cNvSpPr/>
          <p:nvPr/>
        </p:nvSpPr>
        <p:spPr>
          <a:xfrm>
            <a:off x="2129176" y="1397646"/>
            <a:ext cx="7415213" cy="461665"/>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Commercialization</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1420278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wipe(left)">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wipe(left)">
                                      <p:cBhvr>
                                        <p:cTn id="17" dur="5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wipe(left)">
                                      <p:cBhvr>
                                        <p:cTn id="22"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34419" y="60524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2333296" y="543490"/>
            <a:ext cx="6800193"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Managing New-Product Development</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2"/>
          <p:cNvSpPr txBox="1">
            <a:spLocks/>
          </p:cNvSpPr>
          <p:nvPr/>
        </p:nvSpPr>
        <p:spPr>
          <a:xfrm>
            <a:off x="2333295" y="1505208"/>
            <a:ext cx="7914291" cy="4108761"/>
          </a:xfrm>
          <a:prstGeom prst="rect">
            <a:avLst/>
          </a:prstGeom>
          <a:ln>
            <a:solidFill>
              <a:schemeClr val="accent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95300" indent="-495300">
              <a:buFont typeface="Arial" panose="020B0604020202020204" pitchFamily="34" charset="0"/>
              <a:buNone/>
            </a:pPr>
            <a:r>
              <a:rPr lang="en-US" altLang="ar-SA" sz="3200" b="1" u="sng" smtClean="0">
                <a:solidFill>
                  <a:srgbClr val="000099"/>
                </a:solidFill>
              </a:rPr>
              <a:t>New-Product Development Strategies</a:t>
            </a:r>
          </a:p>
          <a:p>
            <a:pPr marL="495300" indent="-495300">
              <a:buFontTx/>
              <a:buAutoNum type="arabicPeriod"/>
            </a:pPr>
            <a:r>
              <a:rPr lang="en-US" altLang="ar-SA" b="1" smtClean="0">
                <a:solidFill>
                  <a:schemeClr val="tx1">
                    <a:lumMod val="95000"/>
                    <a:lumOff val="5000"/>
                  </a:schemeClr>
                </a:solidFill>
              </a:rPr>
              <a:t>Customer-centered new product development</a:t>
            </a:r>
          </a:p>
          <a:p>
            <a:pPr marL="495300" indent="-495300">
              <a:buFontTx/>
              <a:buAutoNum type="arabicPeriod"/>
            </a:pPr>
            <a:r>
              <a:rPr lang="en-US" altLang="ar-SA" b="1" smtClean="0">
                <a:solidFill>
                  <a:schemeClr val="tx1">
                    <a:lumMod val="95000"/>
                    <a:lumOff val="5000"/>
                  </a:schemeClr>
                </a:solidFill>
              </a:rPr>
              <a:t>Team-based new product development</a:t>
            </a:r>
          </a:p>
          <a:p>
            <a:pPr marL="495300" indent="-495300">
              <a:buFontTx/>
              <a:buAutoNum type="arabicPeriod"/>
            </a:pPr>
            <a:r>
              <a:rPr lang="en-US" altLang="ar-SA" b="1" smtClean="0">
                <a:solidFill>
                  <a:schemeClr val="tx1">
                    <a:lumMod val="95000"/>
                    <a:lumOff val="5000"/>
                  </a:schemeClr>
                </a:solidFill>
              </a:rPr>
              <a:t>Systematic new product development</a:t>
            </a:r>
            <a:endParaRPr lang="en-US" altLang="ar-SA" dirty="0">
              <a:solidFill>
                <a:schemeClr val="tx1">
                  <a:lumMod val="95000"/>
                  <a:lumOff val="5000"/>
                </a:schemeClr>
              </a:solidFill>
            </a:endParaRPr>
          </a:p>
        </p:txBody>
      </p:sp>
      <p:sp>
        <p:nvSpPr>
          <p:cNvPr id="11" name="Slide Number Placeholder 10"/>
          <p:cNvSpPr>
            <a:spLocks noGrp="1"/>
          </p:cNvSpPr>
          <p:nvPr>
            <p:ph type="sldNum" sz="quarter" idx="12"/>
          </p:nvPr>
        </p:nvSpPr>
        <p:spPr>
          <a:xfrm>
            <a:off x="10510344" y="6453352"/>
            <a:ext cx="843455" cy="268123"/>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21</a:t>
            </a:fld>
            <a:endParaRPr lang="en-US" sz="2400" b="1">
              <a:solidFill>
                <a:schemeClr val="tx1"/>
              </a:solidFill>
              <a:latin typeface="Aharoni" panose="02010803020104030203" pitchFamily="2" charset="-79"/>
              <a:cs typeface="Aharoni" panose="02010803020104030203" pitchFamily="2" charset="-79"/>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240042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51571" y="60625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170446" y="617206"/>
            <a:ext cx="7077885"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Managing New-Product Development</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3"/>
          <p:cNvSpPr txBox="1">
            <a:spLocks/>
          </p:cNvSpPr>
          <p:nvPr/>
        </p:nvSpPr>
        <p:spPr>
          <a:xfrm>
            <a:off x="1863281" y="1736282"/>
            <a:ext cx="8091014" cy="3819072"/>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u="sng" smtClean="0">
                <a:solidFill>
                  <a:srgbClr val="000099"/>
                </a:solidFill>
              </a:rPr>
              <a:t>New-Product Development Strategies</a:t>
            </a:r>
          </a:p>
          <a:p>
            <a:r>
              <a:rPr lang="en-US" altLang="ar-SA" b="1" smtClean="0">
                <a:solidFill>
                  <a:schemeClr val="tx2"/>
                </a:solidFill>
              </a:rPr>
              <a:t>Customer-centered new-product development</a:t>
            </a:r>
          </a:p>
          <a:p>
            <a:pPr marL="0" indent="0">
              <a:buFont typeface="Arial" panose="020B0604020202020204" pitchFamily="34" charset="0"/>
              <a:buNone/>
            </a:pPr>
            <a:r>
              <a:rPr lang="en-US" altLang="ar-SA" b="1" smtClean="0"/>
              <a:t> </a:t>
            </a:r>
            <a:r>
              <a:rPr lang="en-US" altLang="ar-SA" sz="2400" b="1" smtClean="0"/>
              <a:t>focuses on finding new ways to solve customer problems and create more customer satisfying experiences</a:t>
            </a:r>
          </a:p>
          <a:p>
            <a:pPr lvl="1"/>
            <a:r>
              <a:rPr lang="en-US" altLang="ar-SA" b="1" smtClean="0"/>
              <a:t>Begins and ends with solving customer problems</a:t>
            </a:r>
          </a:p>
          <a:p>
            <a:pPr lvl="1"/>
            <a:r>
              <a:rPr lang="en-US" altLang="ar-SA" b="1" smtClean="0"/>
              <a:t>The most successful new products are ones that are differentiated</a:t>
            </a:r>
            <a:endParaRPr lang="en-US" altLang="ar-SA" b="1" dirty="0" smtClean="0"/>
          </a:p>
        </p:txBody>
      </p:sp>
      <p:sp>
        <p:nvSpPr>
          <p:cNvPr id="11" name="Slide Number Placeholder 10"/>
          <p:cNvSpPr>
            <a:spLocks noGrp="1"/>
          </p:cNvSpPr>
          <p:nvPr>
            <p:ph type="sldNum" sz="quarter" idx="12"/>
          </p:nvPr>
        </p:nvSpPr>
        <p:spPr>
          <a:xfrm>
            <a:off x="10594428" y="6400800"/>
            <a:ext cx="759372" cy="320675"/>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22</a:t>
            </a:fld>
            <a:endParaRPr lang="en-US" sz="2400" b="1" dirty="0">
              <a:solidFill>
                <a:schemeClr val="tx1"/>
              </a:solidFill>
              <a:latin typeface="Aharoni" panose="02010803020104030203" pitchFamily="2" charset="-79"/>
              <a:cs typeface="Aharoni" panose="02010803020104030203" pitchFamily="2" charset="-79"/>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1200880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wipe(left)">
                                      <p:cBhvr>
                                        <p:cTn id="27"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51571" y="595679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170446" y="543490"/>
            <a:ext cx="7068147"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Managing New-Product Development</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7"/>
          <p:cNvSpPr txBox="1">
            <a:spLocks/>
          </p:cNvSpPr>
          <p:nvPr/>
        </p:nvSpPr>
        <p:spPr>
          <a:xfrm>
            <a:off x="1713673" y="1832415"/>
            <a:ext cx="9378024" cy="3454348"/>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u="sng" dirty="0" smtClean="0">
                <a:solidFill>
                  <a:srgbClr val="000099"/>
                </a:solidFill>
              </a:rPr>
              <a:t>New-Product Development Strategies</a:t>
            </a:r>
          </a:p>
          <a:p>
            <a:r>
              <a:rPr lang="en-US" altLang="ar-SA" sz="2400" b="1" dirty="0" smtClean="0">
                <a:solidFill>
                  <a:schemeClr val="tx2"/>
                </a:solidFill>
              </a:rPr>
              <a:t>Team-based new-product development</a:t>
            </a:r>
            <a:r>
              <a:rPr lang="en-US" altLang="ar-SA" sz="2000" b="1" dirty="0" smtClean="0"/>
              <a:t> is a development approach where company departments work closely together in cross-functional teams, overlapping in the product-development process to save time and increase effectiveness.</a:t>
            </a:r>
          </a:p>
          <a:p>
            <a:pPr lvl="1">
              <a:buFont typeface="Arial" panose="020B0604020202020204" pitchFamily="34" charset="0"/>
              <a:buChar char="–"/>
            </a:pPr>
            <a:r>
              <a:rPr lang="en-US" altLang="ar-SA" sz="2200" b="1" dirty="0" smtClean="0"/>
              <a:t>increase tension and confusion</a:t>
            </a:r>
          </a:p>
          <a:p>
            <a:pPr lvl="1">
              <a:buFont typeface="Arial" panose="020B0604020202020204" pitchFamily="34" charset="0"/>
              <a:buChar char="–"/>
            </a:pPr>
            <a:r>
              <a:rPr lang="en-US" altLang="ar-SA" sz="2200" b="1" dirty="0" smtClean="0"/>
              <a:t>is faster and more flexible</a:t>
            </a:r>
          </a:p>
          <a:p>
            <a:endParaRPr lang="en-US" altLang="ar-SA" sz="2000" b="1" dirty="0"/>
          </a:p>
        </p:txBody>
      </p:sp>
      <p:sp>
        <p:nvSpPr>
          <p:cNvPr id="11" name="Slide Number Placeholder 10"/>
          <p:cNvSpPr>
            <a:spLocks noGrp="1"/>
          </p:cNvSpPr>
          <p:nvPr>
            <p:ph type="sldNum" sz="quarter" idx="12"/>
          </p:nvPr>
        </p:nvSpPr>
        <p:spPr>
          <a:xfrm>
            <a:off x="10541876" y="6421821"/>
            <a:ext cx="811924" cy="299654"/>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23</a:t>
            </a:fld>
            <a:endParaRPr lang="en-US" sz="2400" b="1">
              <a:solidFill>
                <a:schemeClr val="tx1"/>
              </a:solidFill>
              <a:latin typeface="Aharoni" panose="02010803020104030203" pitchFamily="2" charset="-79"/>
              <a:cs typeface="Aharoni" panose="02010803020104030203" pitchFamily="2" charset="-79"/>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1799337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wipe(left)">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wipe(left)">
                                      <p:cBhvr>
                                        <p:cTn id="17"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60543" y="615151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279032" y="580998"/>
            <a:ext cx="7115503" cy="490904"/>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Managing New-Product Development</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9"/>
          <p:cNvSpPr txBox="1">
            <a:spLocks/>
          </p:cNvSpPr>
          <p:nvPr/>
        </p:nvSpPr>
        <p:spPr>
          <a:xfrm>
            <a:off x="1575178" y="1720522"/>
            <a:ext cx="9052932" cy="4073370"/>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u="sng" smtClean="0">
                <a:solidFill>
                  <a:srgbClr val="000099"/>
                </a:solidFill>
              </a:rPr>
              <a:t>New-Product Development Strategies</a:t>
            </a:r>
          </a:p>
          <a:p>
            <a:r>
              <a:rPr lang="en-US" altLang="ar-SA" sz="2400" b="1" smtClean="0">
                <a:solidFill>
                  <a:schemeClr val="tx2"/>
                </a:solidFill>
              </a:rPr>
              <a:t>Systematic new product development</a:t>
            </a:r>
          </a:p>
          <a:p>
            <a:r>
              <a:rPr lang="en-US" altLang="ar-SA" sz="2400" b="1" smtClean="0"/>
              <a:t> is an innovative development approach that collects, reviews, evaluates, and manages new product ideas.</a:t>
            </a:r>
          </a:p>
          <a:p>
            <a:pPr lvl="1"/>
            <a:r>
              <a:rPr lang="en-US" altLang="ar-SA" b="1" smtClean="0"/>
              <a:t>Creates an innovation-oriented culture</a:t>
            </a:r>
          </a:p>
          <a:p>
            <a:pPr lvl="1"/>
            <a:r>
              <a:rPr lang="en-US" altLang="ar-SA" b="1" smtClean="0"/>
              <a:t>Yields a large number of new-product ideas</a:t>
            </a:r>
            <a:endParaRPr lang="en-US" altLang="ar-SA" b="1" dirty="0" smtClean="0"/>
          </a:p>
        </p:txBody>
      </p:sp>
      <p:sp>
        <p:nvSpPr>
          <p:cNvPr id="11" name="Slide Number Placeholder 10"/>
          <p:cNvSpPr>
            <a:spLocks noGrp="1"/>
          </p:cNvSpPr>
          <p:nvPr>
            <p:ph type="sldNum" sz="quarter" idx="12"/>
          </p:nvPr>
        </p:nvSpPr>
        <p:spPr>
          <a:xfrm>
            <a:off x="10520854" y="6393917"/>
            <a:ext cx="832945" cy="320053"/>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24</a:t>
            </a:fld>
            <a:endParaRPr lang="en-US" sz="2400" b="1">
              <a:solidFill>
                <a:schemeClr val="tx1"/>
              </a:solidFill>
              <a:latin typeface="Aharoni" panose="02010803020104030203" pitchFamily="2" charset="-79"/>
              <a:cs typeface="Aharoni" panose="02010803020104030203" pitchFamily="2" charset="-79"/>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845282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wipe(left)">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3" end="3"/>
                                            </p:txEl>
                                          </p:spTgt>
                                        </p:tgtEl>
                                        <p:attrNameLst>
                                          <p:attrName>style.visibility</p:attrName>
                                        </p:attrNameLst>
                                      </p:cBhvr>
                                      <p:to>
                                        <p:strVal val="visible"/>
                                      </p:to>
                                    </p:set>
                                    <p:animEffect transition="in" filter="wipe(left)">
                                      <p:cBhvr>
                                        <p:cTn id="17" dur="500"/>
                                        <p:tgtEl>
                                          <p:spTgt spid="1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4" end="4"/>
                                            </p:txEl>
                                          </p:spTgt>
                                        </p:tgtEl>
                                        <p:attrNameLst>
                                          <p:attrName>style.visibility</p:attrName>
                                        </p:attrNameLst>
                                      </p:cBhvr>
                                      <p:to>
                                        <p:strVal val="visible"/>
                                      </p:to>
                                    </p:set>
                                    <p:animEffect transition="in" filter="wipe(left)">
                                      <p:cBhvr>
                                        <p:cTn id="22"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50032" y="60625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Product Life-Cycle Strategies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0"/>
          <p:cNvSpPr txBox="1">
            <a:spLocks/>
          </p:cNvSpPr>
          <p:nvPr/>
        </p:nvSpPr>
        <p:spPr>
          <a:xfrm>
            <a:off x="2012791" y="1588850"/>
            <a:ext cx="9183354" cy="4296244"/>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smtClean="0">
                <a:solidFill>
                  <a:schemeClr val="tx2"/>
                </a:solidFill>
              </a:rPr>
              <a:t>Product life-cycle (PLC)</a:t>
            </a:r>
            <a:r>
              <a:rPr lang="en-US" altLang="ar-SA" b="1" dirty="0" smtClean="0"/>
              <a:t> is the course that a product’s sales and profits take over its lifetime:</a:t>
            </a:r>
          </a:p>
          <a:p>
            <a:pPr lvl="1"/>
            <a:r>
              <a:rPr lang="en-US" altLang="ar-SA" sz="2600" b="1" dirty="0" smtClean="0"/>
              <a:t>Product development</a:t>
            </a:r>
          </a:p>
          <a:p>
            <a:pPr lvl="1"/>
            <a:r>
              <a:rPr lang="en-US" altLang="ar-SA" sz="2600" b="1" dirty="0" smtClean="0"/>
              <a:t>Introduction</a:t>
            </a:r>
          </a:p>
          <a:p>
            <a:pPr lvl="1"/>
            <a:r>
              <a:rPr lang="en-US" altLang="ar-SA" sz="2600" b="1" dirty="0" smtClean="0"/>
              <a:t>Growth</a:t>
            </a:r>
          </a:p>
          <a:p>
            <a:pPr lvl="1"/>
            <a:r>
              <a:rPr lang="en-US" altLang="ar-SA" sz="2600" b="1" dirty="0" smtClean="0"/>
              <a:t>Maturity</a:t>
            </a:r>
          </a:p>
          <a:p>
            <a:pPr lvl="1"/>
            <a:r>
              <a:rPr lang="en-US" altLang="ar-SA" sz="2600" b="1" dirty="0" smtClean="0"/>
              <a:t>Decline</a:t>
            </a:r>
          </a:p>
          <a:p>
            <a:endParaRPr lang="en-US" altLang="ar-SA" b="1" dirty="0"/>
          </a:p>
        </p:txBody>
      </p:sp>
      <p:sp>
        <p:nvSpPr>
          <p:cNvPr id="11" name="Slide Number Placeholder 10"/>
          <p:cNvSpPr>
            <a:spLocks noGrp="1"/>
          </p:cNvSpPr>
          <p:nvPr>
            <p:ph type="sldNum" sz="quarter" idx="12"/>
          </p:nvPr>
        </p:nvSpPr>
        <p:spPr>
          <a:xfrm>
            <a:off x="10478814" y="6444754"/>
            <a:ext cx="874986" cy="276721"/>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25</a:t>
            </a:fld>
            <a:endParaRPr lang="en-US" sz="2400" b="1">
              <a:solidFill>
                <a:schemeClr val="tx1"/>
              </a:solidFill>
              <a:latin typeface="Aharoni" panose="02010803020104030203" pitchFamily="2" charset="-79"/>
              <a:cs typeface="Aharoni" panose="02010803020104030203" pitchFamily="2" charset="-79"/>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105918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wipe(left)">
                                      <p:cBhvr>
                                        <p:cTn id="27" dur="500"/>
                                        <p:tgtEl>
                                          <p:spTgt spid="1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5" end="5"/>
                                            </p:txEl>
                                          </p:spTgt>
                                        </p:tgtEl>
                                        <p:attrNameLst>
                                          <p:attrName>style.visibility</p:attrName>
                                        </p:attrNameLst>
                                      </p:cBhvr>
                                      <p:to>
                                        <p:strVal val="visible"/>
                                      </p:to>
                                    </p:set>
                                    <p:animEffect transition="in" filter="wipe(left)">
                                      <p:cBhvr>
                                        <p:cTn id="32" dur="500"/>
                                        <p:tgtEl>
                                          <p:spTgt spid="1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13398" y="6461520"/>
            <a:ext cx="9643181" cy="19947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Product Life-Cycle Strategies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pic>
        <p:nvPicPr>
          <p:cNvPr id="10" name="Picture 4" descr="Fig 9-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4481" y="2266934"/>
            <a:ext cx="7099909" cy="4012873"/>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
        <p:nvSpPr>
          <p:cNvPr id="11" name="Text Box 5"/>
          <p:cNvSpPr txBox="1">
            <a:spLocks noChangeArrowheads="1"/>
          </p:cNvSpPr>
          <p:nvPr/>
        </p:nvSpPr>
        <p:spPr bwMode="auto">
          <a:xfrm>
            <a:off x="662152" y="1643686"/>
            <a:ext cx="10499833" cy="474066"/>
          </a:xfrm>
          <a:prstGeom prst="rect">
            <a:avLst/>
          </a:prstGeom>
          <a:solidFill>
            <a:schemeClr val="accent1">
              <a:lumMod val="60000"/>
              <a:lumOff val="40000"/>
            </a:schemeClr>
          </a:solidFill>
          <a:ln>
            <a:solidFill>
              <a:schemeClr val="tx1"/>
            </a:solidFill>
          </a:ln>
          <a:extLst/>
        </p:spPr>
        <p:txBody>
          <a:bodyPr vert="horz" lIns="91440" tIns="45720" rIns="91440" bIns="45720" rtlCol="0" anchor="ctr"/>
          <a:lstStyle>
            <a:defPPr>
              <a:defRPr lang="en-US"/>
            </a:defPPr>
            <a:lvl1pPr algn="ctr">
              <a:defRPr sz="2400" b="1">
                <a:latin typeface="Aharoni" panose="02010803020104030203" pitchFamily="2" charset="-79"/>
                <a:cs typeface="Aharoni" panose="02010803020104030203" pitchFamily="2" charset="-79"/>
              </a:defRPr>
            </a:lvl1pPr>
          </a:lstStyle>
          <a:p>
            <a:r>
              <a:rPr lang="en-US" altLang="ar-SA" dirty="0"/>
              <a:t>Sales and profits over the product’s life from inception to decline</a:t>
            </a:r>
          </a:p>
        </p:txBody>
      </p:sp>
      <p:sp>
        <p:nvSpPr>
          <p:cNvPr id="12" name="Slide Number Placeholder 11"/>
          <p:cNvSpPr>
            <a:spLocks noGrp="1"/>
          </p:cNvSpPr>
          <p:nvPr>
            <p:ph type="sldNum" sz="quarter" idx="12"/>
          </p:nvPr>
        </p:nvSpPr>
        <p:spPr>
          <a:xfrm>
            <a:off x="11515627" y="6561260"/>
            <a:ext cx="633247"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26</a:t>
            </a:fld>
            <a:endParaRPr lang="en-US" sz="2400" b="1">
              <a:solidFill>
                <a:schemeClr val="tx1"/>
              </a:solidFill>
              <a:latin typeface="Aharoni" panose="02010803020104030203" pitchFamily="2" charset="-79"/>
              <a:cs typeface="Aharoni" panose="02010803020104030203" pitchFamily="2" charset="-79"/>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4101424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92377" y="616492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50377" y="543490"/>
            <a:ext cx="5736878" cy="490904"/>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Product Life-Cycle Strategies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9"/>
          <p:cNvSpPr txBox="1">
            <a:spLocks/>
          </p:cNvSpPr>
          <p:nvPr/>
        </p:nvSpPr>
        <p:spPr>
          <a:xfrm>
            <a:off x="1929865" y="1631550"/>
            <a:ext cx="7279888" cy="4329848"/>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smtClean="0"/>
              <a:t>Product life-cycle (PLC) can describe a product class, a product form, or a brand</a:t>
            </a:r>
          </a:p>
          <a:p>
            <a:r>
              <a:rPr lang="en-US" altLang="ar-SA" sz="2400" b="1" dirty="0" smtClean="0">
                <a:solidFill>
                  <a:schemeClr val="tx2"/>
                </a:solidFill>
              </a:rPr>
              <a:t>Product classes</a:t>
            </a:r>
            <a:r>
              <a:rPr lang="en-US" altLang="ar-SA" sz="2400" b="1" dirty="0" smtClean="0"/>
              <a:t> have the longest life cycles, with sales of many product classes in the mature stage for a long time.</a:t>
            </a:r>
          </a:p>
          <a:p>
            <a:r>
              <a:rPr lang="en-US" altLang="ar-SA" sz="2400" b="1" dirty="0" smtClean="0">
                <a:solidFill>
                  <a:schemeClr val="tx2"/>
                </a:solidFill>
              </a:rPr>
              <a:t>Product forms</a:t>
            </a:r>
            <a:r>
              <a:rPr lang="en-US" altLang="ar-SA" sz="2400" b="1" dirty="0" smtClean="0"/>
              <a:t> have the standard PLC shape: introduction, rapid growth, maturity, and decline.</a:t>
            </a:r>
          </a:p>
          <a:p>
            <a:r>
              <a:rPr lang="en-US" altLang="ar-SA" sz="2400" b="1" dirty="0" smtClean="0">
                <a:solidFill>
                  <a:schemeClr val="tx2"/>
                </a:solidFill>
              </a:rPr>
              <a:t>Brands </a:t>
            </a:r>
            <a:r>
              <a:rPr lang="en-US" altLang="ar-SA" sz="2400" b="1" dirty="0" smtClean="0"/>
              <a:t>have changing PLCs due to competitive threats.</a:t>
            </a:r>
          </a:p>
          <a:p>
            <a:pPr lvl="1"/>
            <a:endParaRPr lang="en-US" altLang="ar-SA" b="1" dirty="0" smtClean="0"/>
          </a:p>
        </p:txBody>
      </p:sp>
      <p:sp>
        <p:nvSpPr>
          <p:cNvPr id="11" name="Slide Number Placeholder 10"/>
          <p:cNvSpPr>
            <a:spLocks noGrp="1"/>
          </p:cNvSpPr>
          <p:nvPr>
            <p:ph type="sldNum" sz="quarter" idx="12"/>
          </p:nvPr>
        </p:nvSpPr>
        <p:spPr>
          <a:xfrm>
            <a:off x="10520855" y="6447164"/>
            <a:ext cx="896006" cy="351584"/>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27</a:t>
            </a:fld>
            <a:endParaRPr lang="en-US" sz="2400" b="1">
              <a:solidFill>
                <a:schemeClr val="tx1"/>
              </a:solidFill>
              <a:latin typeface="Aharoni" panose="02010803020104030203" pitchFamily="2" charset="-79"/>
              <a:cs typeface="Aharoni" panose="02010803020104030203" pitchFamily="2" charset="-79"/>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3917400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13398" y="60608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50377" y="543490"/>
            <a:ext cx="5736878" cy="490904"/>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Product Life-Cycle Strategies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1"/>
          <p:cNvSpPr txBox="1">
            <a:spLocks/>
          </p:cNvSpPr>
          <p:nvPr/>
        </p:nvSpPr>
        <p:spPr>
          <a:xfrm>
            <a:off x="1981259" y="1430599"/>
            <a:ext cx="8631657" cy="4300154"/>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dirty="0" smtClean="0"/>
              <a:t>Product life-cycle (PLC) can also be applied to styles, fashions and fads</a:t>
            </a:r>
            <a:endParaRPr lang="en-US" altLang="ar-SA" sz="2400" b="1" dirty="0" smtClean="0">
              <a:solidFill>
                <a:schemeClr val="tx2"/>
              </a:solidFill>
            </a:endParaRPr>
          </a:p>
          <a:p>
            <a:r>
              <a:rPr lang="en-US" altLang="ar-SA" sz="2000" b="1" dirty="0" smtClean="0">
                <a:solidFill>
                  <a:schemeClr val="tx2"/>
                </a:solidFill>
              </a:rPr>
              <a:t>Style</a:t>
            </a:r>
            <a:r>
              <a:rPr lang="en-US" altLang="ar-SA" sz="2000" b="1" dirty="0" smtClean="0"/>
              <a:t> is a basic and distinctive mode of expression.</a:t>
            </a:r>
          </a:p>
          <a:p>
            <a:r>
              <a:rPr lang="en-US" altLang="ar-SA" sz="2000" b="1" dirty="0" smtClean="0">
                <a:solidFill>
                  <a:schemeClr val="tx2"/>
                </a:solidFill>
              </a:rPr>
              <a:t>Fashion</a:t>
            </a:r>
            <a:r>
              <a:rPr lang="en-US" altLang="ar-SA" sz="2000" b="1" dirty="0" smtClean="0"/>
              <a:t> is a currently accepted popular style in a given field.</a:t>
            </a:r>
          </a:p>
          <a:p>
            <a:r>
              <a:rPr lang="en-US" altLang="ar-SA" sz="2000" b="1" dirty="0" smtClean="0">
                <a:solidFill>
                  <a:schemeClr val="tx2"/>
                </a:solidFill>
              </a:rPr>
              <a:t>Fads </a:t>
            </a:r>
            <a:r>
              <a:rPr lang="en-US" altLang="ar-SA" sz="2000" b="1" dirty="0" smtClean="0"/>
              <a:t>are temporary periods of unusually high sales driven by consumer enthusiasm and immediate product or brand popularity</a:t>
            </a:r>
            <a:r>
              <a:rPr lang="en-US" altLang="ar-SA" sz="3200" b="1" dirty="0" smtClean="0"/>
              <a:t>.</a:t>
            </a:r>
          </a:p>
          <a:p>
            <a:endParaRPr lang="en-US" altLang="ar-SA" sz="2400" b="1" dirty="0"/>
          </a:p>
        </p:txBody>
      </p:sp>
      <p:pic>
        <p:nvPicPr>
          <p:cNvPr id="11" name="Picture 13" descr="Fig 9-4"/>
          <p:cNvPicPr>
            <a:picLocks noChangeAspect="1" noChangeArrowheads="1"/>
          </p:cNvPicPr>
          <p:nvPr/>
        </p:nvPicPr>
        <p:blipFill>
          <a:blip r:embed="rId6">
            <a:extLst>
              <a:ext uri="{28A0092B-C50C-407E-A947-70E740481C1C}">
                <a14:useLocalDpi xmlns:a14="http://schemas.microsoft.com/office/drawing/2010/main" val="0"/>
              </a:ext>
            </a:extLst>
          </a:blip>
          <a:srcRect t="5023" r="37546" b="4553"/>
          <a:stretch>
            <a:fillRect/>
          </a:stretch>
        </p:blipFill>
        <p:spPr bwMode="auto">
          <a:xfrm>
            <a:off x="2828162" y="3759546"/>
            <a:ext cx="4140198" cy="195969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2" name="Picture 14" descr="Fig 9-4"/>
          <p:cNvPicPr>
            <a:picLocks noChangeAspect="1" noChangeArrowheads="1"/>
          </p:cNvPicPr>
          <p:nvPr/>
        </p:nvPicPr>
        <p:blipFill>
          <a:blip r:embed="rId6">
            <a:extLst>
              <a:ext uri="{28A0092B-C50C-407E-A947-70E740481C1C}">
                <a14:useLocalDpi xmlns:a14="http://schemas.microsoft.com/office/drawing/2010/main" val="0"/>
              </a:ext>
            </a:extLst>
          </a:blip>
          <a:srcRect l="71700" t="3847" r="1886" b="3847"/>
          <a:stretch>
            <a:fillRect/>
          </a:stretch>
        </p:blipFill>
        <p:spPr bwMode="auto">
          <a:xfrm>
            <a:off x="8428119" y="3675412"/>
            <a:ext cx="1673869" cy="191299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3" name="Slide Number Placeholder 12"/>
          <p:cNvSpPr>
            <a:spLocks noGrp="1"/>
          </p:cNvSpPr>
          <p:nvPr>
            <p:ph type="sldNum" sz="quarter" idx="12"/>
          </p:nvPr>
        </p:nvSpPr>
        <p:spPr>
          <a:xfrm>
            <a:off x="10468302" y="6467288"/>
            <a:ext cx="885497" cy="348157"/>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28</a:t>
            </a:fld>
            <a:endParaRPr lang="en-US" sz="2400" b="1" dirty="0">
              <a:solidFill>
                <a:schemeClr val="tx1"/>
              </a:solidFill>
              <a:latin typeface="Aharoni" panose="02010803020104030203" pitchFamily="2" charset="-79"/>
              <a:cs typeface="Aharoni" panose="02010803020104030203" pitchFamily="2" charset="-79"/>
            </a:endParaRPr>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16935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wipe(left)">
                                      <p:cBhvr>
                                        <p:cTn id="7" dur="500"/>
                                        <p:tgtEl>
                                          <p:spTgt spid="1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wipe(left)">
                                      <p:cBhvr>
                                        <p:cTn id="12" dur="500"/>
                                        <p:tgtEl>
                                          <p:spTgt spid="1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left)">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13398" y="615151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711604" y="580998"/>
            <a:ext cx="5736878" cy="490904"/>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Product Life-Cycle Strategies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9"/>
          <p:cNvSpPr txBox="1">
            <a:spLocks/>
          </p:cNvSpPr>
          <p:nvPr/>
        </p:nvSpPr>
        <p:spPr>
          <a:xfrm>
            <a:off x="1822562" y="2338539"/>
            <a:ext cx="7514962" cy="3560143"/>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smtClean="0">
                <a:solidFill>
                  <a:schemeClr val="tx2"/>
                </a:solidFill>
              </a:rPr>
              <a:t>Introduction stage</a:t>
            </a:r>
            <a:r>
              <a:rPr lang="en-US" altLang="ar-SA" b="1" dirty="0" smtClean="0"/>
              <a:t> is when the new product is first launched.</a:t>
            </a:r>
          </a:p>
          <a:p>
            <a:pPr lvl="1"/>
            <a:r>
              <a:rPr lang="en-US" altLang="ar-SA" sz="2800" b="1" dirty="0" smtClean="0"/>
              <a:t>Takes time</a:t>
            </a:r>
          </a:p>
          <a:p>
            <a:pPr lvl="1"/>
            <a:r>
              <a:rPr lang="en-US" altLang="ar-SA" sz="2800" b="1" dirty="0" smtClean="0"/>
              <a:t>Slow sales growth</a:t>
            </a:r>
          </a:p>
          <a:p>
            <a:pPr lvl="1"/>
            <a:r>
              <a:rPr lang="en-US" altLang="ar-SA" sz="2800" b="1" dirty="0" smtClean="0"/>
              <a:t>Little or no profit</a:t>
            </a:r>
          </a:p>
          <a:p>
            <a:pPr lvl="1"/>
            <a:r>
              <a:rPr lang="en-US" altLang="ar-SA" sz="2800" b="1" dirty="0" smtClean="0"/>
              <a:t>High distribution and promotion expense</a:t>
            </a:r>
            <a:endParaRPr lang="en-US" altLang="ar-SA" sz="2800" b="1" dirty="0"/>
          </a:p>
        </p:txBody>
      </p:sp>
      <p:sp>
        <p:nvSpPr>
          <p:cNvPr id="11" name="Slide Number Placeholder 10"/>
          <p:cNvSpPr>
            <a:spLocks noGrp="1"/>
          </p:cNvSpPr>
          <p:nvPr>
            <p:ph type="sldNum" sz="quarter" idx="12"/>
          </p:nvPr>
        </p:nvSpPr>
        <p:spPr>
          <a:xfrm>
            <a:off x="10426262" y="6449672"/>
            <a:ext cx="989382" cy="348681"/>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29</a:t>
            </a:fld>
            <a:endParaRPr lang="en-US" sz="2400" b="1">
              <a:solidFill>
                <a:schemeClr val="tx1"/>
              </a:solidFill>
              <a:latin typeface="Aharoni" panose="02010803020104030203" pitchFamily="2" charset="-79"/>
              <a:cs typeface="Aharoni" panose="02010803020104030203" pitchFamily="2" charset="-79"/>
            </a:endParaRPr>
          </a:p>
        </p:txBody>
      </p:sp>
      <p:sp>
        <p:nvSpPr>
          <p:cNvPr id="9" name="Rectangle 8"/>
          <p:cNvSpPr/>
          <p:nvPr/>
        </p:nvSpPr>
        <p:spPr>
          <a:xfrm>
            <a:off x="1822562" y="1649886"/>
            <a:ext cx="7514962" cy="461665"/>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Introduction stage </a:t>
            </a:r>
            <a:endParaRPr lang="ar-SA" sz="2400" b="1" dirty="0">
              <a:latin typeface="Aharoni" panose="02010803020104030203" pitchFamily="2" charset="-79"/>
              <a:cs typeface="Aharoni" panose="02010803020104030203" pitchFamily="2" charset="-79"/>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1048932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wipe(left)">
                                      <p:cBhvr>
                                        <p:cTn id="27"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62949" y="622088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50377" y="606324"/>
            <a:ext cx="5736878" cy="490904"/>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Product Life-Cycle Strategies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9"/>
          <p:cNvSpPr txBox="1">
            <a:spLocks/>
          </p:cNvSpPr>
          <p:nvPr/>
        </p:nvSpPr>
        <p:spPr>
          <a:xfrm>
            <a:off x="1363549" y="2701159"/>
            <a:ext cx="4995210" cy="3342377"/>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altLang="ar-SA" sz="2200" b="1" dirty="0" smtClean="0"/>
              <a:t>Sales increase</a:t>
            </a:r>
          </a:p>
          <a:p>
            <a:pPr lvl="1"/>
            <a:r>
              <a:rPr lang="en-US" altLang="ar-SA" sz="2200" b="1" dirty="0" smtClean="0"/>
              <a:t>New competitors enter the market</a:t>
            </a:r>
          </a:p>
          <a:p>
            <a:pPr lvl="1"/>
            <a:r>
              <a:rPr lang="en-US" altLang="ar-SA" sz="2200" b="1" dirty="0" smtClean="0"/>
              <a:t>Price stability or decline to increase volume</a:t>
            </a:r>
          </a:p>
          <a:p>
            <a:pPr lvl="1"/>
            <a:r>
              <a:rPr lang="en-US" altLang="ar-SA" sz="2200" b="1" dirty="0" smtClean="0"/>
              <a:t>Consumer education</a:t>
            </a:r>
          </a:p>
          <a:p>
            <a:pPr lvl="1"/>
            <a:r>
              <a:rPr lang="en-US" altLang="ar-SA" sz="2200" b="1" dirty="0" smtClean="0"/>
              <a:t>Profits increase</a:t>
            </a:r>
          </a:p>
          <a:p>
            <a:pPr lvl="1"/>
            <a:r>
              <a:rPr lang="en-US" altLang="ar-SA" sz="2200" b="1" dirty="0" smtClean="0"/>
              <a:t>Promotion and manufacturing costs gain economies of scale</a:t>
            </a:r>
            <a:endParaRPr lang="en-US" altLang="ar-SA" sz="2200" b="1" dirty="0"/>
          </a:p>
        </p:txBody>
      </p:sp>
      <p:sp>
        <p:nvSpPr>
          <p:cNvPr id="11" name="Rectangle 11"/>
          <p:cNvSpPr txBox="1">
            <a:spLocks/>
          </p:cNvSpPr>
          <p:nvPr/>
        </p:nvSpPr>
        <p:spPr>
          <a:xfrm>
            <a:off x="6614063" y="2701159"/>
            <a:ext cx="4642515" cy="3340063"/>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altLang="ar-SA" sz="2200" b="1" dirty="0" smtClean="0"/>
              <a:t>Product quality increases</a:t>
            </a:r>
          </a:p>
          <a:p>
            <a:pPr lvl="1"/>
            <a:r>
              <a:rPr lang="en-US" altLang="ar-SA" sz="2200" b="1" dirty="0" smtClean="0"/>
              <a:t>New features</a:t>
            </a:r>
          </a:p>
          <a:p>
            <a:pPr lvl="1"/>
            <a:r>
              <a:rPr lang="en-US" altLang="ar-SA" sz="2200" b="1" dirty="0" smtClean="0"/>
              <a:t>New market segments and distribution channels are entered</a:t>
            </a:r>
            <a:endParaRPr lang="en-US" altLang="ar-SA" sz="2200" b="1" dirty="0"/>
          </a:p>
        </p:txBody>
      </p:sp>
      <p:sp>
        <p:nvSpPr>
          <p:cNvPr id="12" name="Text Box 12"/>
          <p:cNvSpPr txBox="1">
            <a:spLocks noChangeArrowheads="1"/>
          </p:cNvSpPr>
          <p:nvPr/>
        </p:nvSpPr>
        <p:spPr bwMode="auto">
          <a:xfrm>
            <a:off x="1363550" y="2012733"/>
            <a:ext cx="9893028" cy="461665"/>
          </a:xfrm>
          <a:prstGeom prst="rect">
            <a:avLst/>
          </a:prstGeom>
          <a:noFill/>
          <a:ln w="9525">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Tahoma" panose="020B0604030504040204" pitchFamily="34" charset="0"/>
                <a:cs typeface="Arial" panose="020B0604020202020204" pitchFamily="34" charset="0"/>
              </a:defRPr>
            </a:lvl1pPr>
            <a:lvl2pPr marL="742950" indent="-285750">
              <a:defRPr>
                <a:solidFill>
                  <a:schemeClr val="tx1"/>
                </a:solidFill>
                <a:latin typeface="Tahoma" panose="020B0604030504040204" pitchFamily="34" charset="0"/>
                <a:cs typeface="Arial" panose="020B0604020202020204" pitchFamily="34" charset="0"/>
              </a:defRPr>
            </a:lvl2pPr>
            <a:lvl3pPr marL="1143000" indent="-228600">
              <a:defRPr>
                <a:solidFill>
                  <a:schemeClr val="tx1"/>
                </a:solidFill>
                <a:latin typeface="Tahoma" panose="020B0604030504040204" pitchFamily="34" charset="0"/>
                <a:cs typeface="Arial" panose="020B0604020202020204" pitchFamily="34" charset="0"/>
              </a:defRPr>
            </a:lvl3pPr>
            <a:lvl4pPr marL="1600200" indent="-228600">
              <a:defRPr>
                <a:solidFill>
                  <a:schemeClr val="tx1"/>
                </a:solidFill>
                <a:latin typeface="Tahoma" panose="020B0604030504040204" pitchFamily="34" charset="0"/>
                <a:cs typeface="Arial" panose="020B0604020202020204" pitchFamily="34" charset="0"/>
              </a:defRPr>
            </a:lvl4pPr>
            <a:lvl5pPr marL="2057400" indent="-22860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spcBef>
                <a:spcPct val="50000"/>
              </a:spcBef>
            </a:pPr>
            <a:r>
              <a:rPr lang="en-US" altLang="ar-SA" sz="2400" b="1" dirty="0">
                <a:solidFill>
                  <a:schemeClr val="tx2"/>
                </a:solidFill>
                <a:latin typeface="Arial" panose="020B0604020202020204" pitchFamily="34" charset="0"/>
              </a:rPr>
              <a:t>Growth stage</a:t>
            </a:r>
            <a:r>
              <a:rPr lang="en-US" altLang="ar-SA" sz="2400" b="1" dirty="0">
                <a:latin typeface="Arial" panose="020B0604020202020204" pitchFamily="34" charset="0"/>
              </a:rPr>
              <a:t> is when the new product satisfies the market.</a:t>
            </a:r>
          </a:p>
        </p:txBody>
      </p:sp>
      <p:sp>
        <p:nvSpPr>
          <p:cNvPr id="13" name="Slide Number Placeholder 12"/>
          <p:cNvSpPr>
            <a:spLocks noGrp="1"/>
          </p:cNvSpPr>
          <p:nvPr>
            <p:ph type="sldNum" sz="quarter" idx="12"/>
          </p:nvPr>
        </p:nvSpPr>
        <p:spPr>
          <a:xfrm>
            <a:off x="10363200" y="6467289"/>
            <a:ext cx="990600"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30</a:t>
            </a:fld>
            <a:endParaRPr lang="en-US" sz="2400" b="1" dirty="0">
              <a:solidFill>
                <a:schemeClr val="tx1"/>
              </a:solidFill>
              <a:latin typeface="Aharoni" panose="02010803020104030203" pitchFamily="2" charset="-79"/>
              <a:cs typeface="Aharoni" panose="02010803020104030203" pitchFamily="2" charset="-79"/>
            </a:endParaRPr>
          </a:p>
        </p:txBody>
      </p:sp>
      <p:sp>
        <p:nvSpPr>
          <p:cNvPr id="9" name="Rectangle 8"/>
          <p:cNvSpPr/>
          <p:nvPr/>
        </p:nvSpPr>
        <p:spPr>
          <a:xfrm>
            <a:off x="1353039" y="1478412"/>
            <a:ext cx="9903539" cy="379900"/>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Growth stage </a:t>
            </a:r>
            <a:endParaRPr lang="ar-SA" sz="2400" b="1" dirty="0">
              <a:latin typeface="Aharoni" panose="02010803020104030203" pitchFamily="2" charset="-79"/>
              <a:cs typeface="Aharoni" panose="02010803020104030203" pitchFamily="2" charset="-79"/>
            </a:endParaRPr>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3275820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wipe(left)">
                                      <p:cBhvr>
                                        <p:cTn id="12" dur="500"/>
                                        <p:tgtEl>
                                          <p:spTgt spid="1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1" end="1"/>
                                            </p:txEl>
                                          </p:spTgt>
                                        </p:tgtEl>
                                        <p:attrNameLst>
                                          <p:attrName>style.visibility</p:attrName>
                                        </p:attrNameLst>
                                      </p:cBhvr>
                                      <p:to>
                                        <p:strVal val="visible"/>
                                      </p:to>
                                    </p:set>
                                    <p:animEffect transition="in" filter="wipe(left)">
                                      <p:cBhvr>
                                        <p:cTn id="17" dur="500"/>
                                        <p:tgtEl>
                                          <p:spTgt spid="1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2" end="2"/>
                                            </p:txEl>
                                          </p:spTgt>
                                        </p:tgtEl>
                                        <p:attrNameLst>
                                          <p:attrName>style.visibility</p:attrName>
                                        </p:attrNameLst>
                                      </p:cBhvr>
                                      <p:to>
                                        <p:strVal val="visible"/>
                                      </p:to>
                                    </p:set>
                                    <p:animEffect transition="in" filter="wipe(left)">
                                      <p:cBhvr>
                                        <p:cTn id="22" dur="500"/>
                                        <p:tgtEl>
                                          <p:spTgt spid="1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3" end="3"/>
                                            </p:txEl>
                                          </p:spTgt>
                                        </p:tgtEl>
                                        <p:attrNameLst>
                                          <p:attrName>style.visibility</p:attrName>
                                        </p:attrNameLst>
                                      </p:cBhvr>
                                      <p:to>
                                        <p:strVal val="visible"/>
                                      </p:to>
                                    </p:set>
                                    <p:animEffect transition="in" filter="wipe(left)">
                                      <p:cBhvr>
                                        <p:cTn id="27" dur="500"/>
                                        <p:tgtEl>
                                          <p:spTgt spid="1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4" end="4"/>
                                            </p:txEl>
                                          </p:spTgt>
                                        </p:tgtEl>
                                        <p:attrNameLst>
                                          <p:attrName>style.visibility</p:attrName>
                                        </p:attrNameLst>
                                      </p:cBhvr>
                                      <p:to>
                                        <p:strVal val="visible"/>
                                      </p:to>
                                    </p:set>
                                    <p:animEffect transition="in" filter="wipe(left)">
                                      <p:cBhvr>
                                        <p:cTn id="32" dur="500"/>
                                        <p:tgtEl>
                                          <p:spTgt spid="10">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Effect transition="in" filter="wipe(left)">
                                      <p:cBhvr>
                                        <p:cTn id="37" dur="500"/>
                                        <p:tgtEl>
                                          <p:spTgt spid="10">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1">
                                            <p:txEl>
                                              <p:pRg st="0" end="0"/>
                                            </p:txEl>
                                          </p:spTgt>
                                        </p:tgtEl>
                                        <p:attrNameLst>
                                          <p:attrName>style.visibility</p:attrName>
                                        </p:attrNameLst>
                                      </p:cBhvr>
                                      <p:to>
                                        <p:strVal val="visible"/>
                                      </p:to>
                                    </p:set>
                                    <p:animEffect transition="in" filter="wipe(left)">
                                      <p:cBhvr>
                                        <p:cTn id="42" dur="500"/>
                                        <p:tgtEl>
                                          <p:spTgt spid="11">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11">
                                            <p:txEl>
                                              <p:pRg st="1" end="1"/>
                                            </p:txEl>
                                          </p:spTgt>
                                        </p:tgtEl>
                                        <p:attrNameLst>
                                          <p:attrName>style.visibility</p:attrName>
                                        </p:attrNameLst>
                                      </p:cBhvr>
                                      <p:to>
                                        <p:strVal val="visible"/>
                                      </p:to>
                                    </p:set>
                                    <p:animEffect transition="in" filter="wipe(left)">
                                      <p:cBhvr>
                                        <p:cTn id="47" dur="500"/>
                                        <p:tgtEl>
                                          <p:spTgt spid="11">
                                            <p:txEl>
                                              <p:pRg st="1" end="1"/>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11">
                                            <p:txEl>
                                              <p:pRg st="2" end="2"/>
                                            </p:txEl>
                                          </p:spTgt>
                                        </p:tgtEl>
                                        <p:attrNameLst>
                                          <p:attrName>style.visibility</p:attrName>
                                        </p:attrNameLst>
                                      </p:cBhvr>
                                      <p:to>
                                        <p:strVal val="visible"/>
                                      </p:to>
                                    </p:set>
                                    <p:animEffect transition="in" filter="wipe(left)">
                                      <p:cBhvr>
                                        <p:cTn id="52"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170446" y="62624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Product Life-Cycle Strategies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20"/>
          <p:cNvSpPr txBox="1">
            <a:spLocks/>
          </p:cNvSpPr>
          <p:nvPr/>
        </p:nvSpPr>
        <p:spPr>
          <a:xfrm>
            <a:off x="2327335" y="1965434"/>
            <a:ext cx="7878209" cy="3753806"/>
          </a:xfrm>
          <a:prstGeom prst="rect">
            <a:avLst/>
          </a:prstGeom>
          <a:ln>
            <a:solidFill>
              <a:schemeClr val="accent1"/>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dirty="0" smtClean="0">
                <a:solidFill>
                  <a:schemeClr val="tx2"/>
                </a:solidFill>
              </a:rPr>
              <a:t>Maturity stage</a:t>
            </a:r>
            <a:r>
              <a:rPr lang="en-US" altLang="ar-SA" sz="2400" b="1" dirty="0" smtClean="0"/>
              <a:t> is a long-lasting stage of a product that has gained consumer acceptance.</a:t>
            </a:r>
          </a:p>
          <a:p>
            <a:pPr lvl="1">
              <a:lnSpc>
                <a:spcPct val="100000"/>
              </a:lnSpc>
              <a:spcBef>
                <a:spcPct val="0"/>
              </a:spcBef>
              <a:spcAft>
                <a:spcPct val="0"/>
              </a:spcAft>
            </a:pPr>
            <a:r>
              <a:rPr lang="en-US" altLang="ar-SA" sz="2000" b="1" dirty="0" smtClean="0"/>
              <a:t>Slowdown in sales</a:t>
            </a:r>
          </a:p>
          <a:p>
            <a:pPr lvl="1">
              <a:lnSpc>
                <a:spcPct val="100000"/>
              </a:lnSpc>
              <a:spcBef>
                <a:spcPct val="0"/>
              </a:spcBef>
              <a:spcAft>
                <a:spcPct val="0"/>
              </a:spcAft>
            </a:pPr>
            <a:r>
              <a:rPr lang="en-US" altLang="ar-SA" sz="2000" b="1" dirty="0" smtClean="0"/>
              <a:t>Many suppliers</a:t>
            </a:r>
          </a:p>
          <a:p>
            <a:pPr lvl="1">
              <a:lnSpc>
                <a:spcPct val="100000"/>
              </a:lnSpc>
              <a:spcBef>
                <a:spcPct val="0"/>
              </a:spcBef>
              <a:spcAft>
                <a:spcPct val="0"/>
              </a:spcAft>
            </a:pPr>
            <a:r>
              <a:rPr lang="en-US" altLang="ar-SA" sz="2000" b="1" dirty="0" smtClean="0"/>
              <a:t>Substitute products</a:t>
            </a:r>
          </a:p>
          <a:p>
            <a:pPr lvl="1">
              <a:lnSpc>
                <a:spcPct val="100000"/>
              </a:lnSpc>
              <a:spcBef>
                <a:spcPct val="0"/>
              </a:spcBef>
              <a:spcAft>
                <a:spcPct val="0"/>
              </a:spcAft>
            </a:pPr>
            <a:r>
              <a:rPr lang="en-US" altLang="ar-SA" sz="2000" b="1" dirty="0" smtClean="0"/>
              <a:t>Overcapacity leads to competition</a:t>
            </a:r>
          </a:p>
          <a:p>
            <a:pPr lvl="1">
              <a:lnSpc>
                <a:spcPct val="100000"/>
              </a:lnSpc>
              <a:spcBef>
                <a:spcPct val="0"/>
              </a:spcBef>
              <a:spcAft>
                <a:spcPct val="0"/>
              </a:spcAft>
            </a:pPr>
            <a:r>
              <a:rPr lang="en-US" altLang="ar-SA" sz="2000" b="1" dirty="0" smtClean="0"/>
              <a:t>Increased promotion and R&amp;D to support sales and profits.</a:t>
            </a:r>
          </a:p>
          <a:p>
            <a:pPr>
              <a:buFontTx/>
              <a:buNone/>
            </a:pPr>
            <a:r>
              <a:rPr lang="en-US" altLang="ar-SA" sz="2000" b="1" u="sng" dirty="0" smtClean="0">
                <a:solidFill>
                  <a:srgbClr val="000099"/>
                </a:solidFill>
              </a:rPr>
              <a:t>Marketers consider modifying strategies at the maturity stage</a:t>
            </a:r>
          </a:p>
          <a:p>
            <a:r>
              <a:rPr lang="en-US" altLang="ar-SA" sz="2000" b="1" dirty="0" smtClean="0"/>
              <a:t>Market modifying</a:t>
            </a:r>
          </a:p>
          <a:p>
            <a:r>
              <a:rPr lang="en-US" altLang="ar-SA" sz="2000" b="1" dirty="0" smtClean="0"/>
              <a:t>Product modifying</a:t>
            </a:r>
          </a:p>
          <a:p>
            <a:r>
              <a:rPr lang="en-US" altLang="ar-SA" sz="2000" b="1" dirty="0" smtClean="0"/>
              <a:t>Marketing mix modifying</a:t>
            </a:r>
          </a:p>
          <a:p>
            <a:pPr>
              <a:lnSpc>
                <a:spcPct val="100000"/>
              </a:lnSpc>
              <a:spcBef>
                <a:spcPct val="0"/>
              </a:spcBef>
              <a:spcAft>
                <a:spcPct val="0"/>
              </a:spcAft>
            </a:pPr>
            <a:endParaRPr lang="en-US" altLang="ar-SA" sz="2000" b="1" dirty="0"/>
          </a:p>
        </p:txBody>
      </p:sp>
      <p:sp>
        <p:nvSpPr>
          <p:cNvPr id="11" name="Slide Number Placeholder 10"/>
          <p:cNvSpPr>
            <a:spLocks noGrp="1"/>
          </p:cNvSpPr>
          <p:nvPr>
            <p:ph type="sldNum" sz="quarter" idx="12"/>
          </p:nvPr>
        </p:nvSpPr>
        <p:spPr>
          <a:xfrm>
            <a:off x="10352690" y="6561260"/>
            <a:ext cx="1001110"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31</a:t>
            </a:fld>
            <a:endParaRPr lang="en-US" sz="2400" b="1">
              <a:solidFill>
                <a:schemeClr val="tx1"/>
              </a:solidFill>
              <a:latin typeface="Aharoni" panose="02010803020104030203" pitchFamily="2" charset="-79"/>
              <a:cs typeface="Aharoni" panose="02010803020104030203" pitchFamily="2" charset="-79"/>
            </a:endParaRPr>
          </a:p>
        </p:txBody>
      </p:sp>
      <p:sp>
        <p:nvSpPr>
          <p:cNvPr id="9" name="Rectangle 8"/>
          <p:cNvSpPr/>
          <p:nvPr/>
        </p:nvSpPr>
        <p:spPr>
          <a:xfrm>
            <a:off x="2327335" y="1358017"/>
            <a:ext cx="7878209" cy="461665"/>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Maturity stage </a:t>
            </a:r>
            <a:endParaRPr lang="ar-SA" sz="2400" b="1" dirty="0">
              <a:latin typeface="Aharoni" panose="02010803020104030203" pitchFamily="2" charset="-79"/>
              <a:cs typeface="Aharoni" panose="02010803020104030203" pitchFamily="2" charset="-79"/>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2617434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wipe(left)">
                                      <p:cBhvr>
                                        <p:cTn id="27" dur="500"/>
                                        <p:tgtEl>
                                          <p:spTgt spid="1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5" end="5"/>
                                            </p:txEl>
                                          </p:spTgt>
                                        </p:tgtEl>
                                        <p:attrNameLst>
                                          <p:attrName>style.visibility</p:attrName>
                                        </p:attrNameLst>
                                      </p:cBhvr>
                                      <p:to>
                                        <p:strVal val="visible"/>
                                      </p:to>
                                    </p:set>
                                    <p:animEffect transition="in" filter="wipe(left)">
                                      <p:cBhvr>
                                        <p:cTn id="32" dur="500"/>
                                        <p:tgtEl>
                                          <p:spTgt spid="10">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
                                            <p:txEl>
                                              <p:pRg st="6" end="6"/>
                                            </p:txEl>
                                          </p:spTgt>
                                        </p:tgtEl>
                                        <p:attrNameLst>
                                          <p:attrName>style.visibility</p:attrName>
                                        </p:attrNameLst>
                                      </p:cBhvr>
                                      <p:to>
                                        <p:strVal val="visible"/>
                                      </p:to>
                                    </p:set>
                                    <p:animEffect transition="in" filter="wipe(left)">
                                      <p:cBhvr>
                                        <p:cTn id="37" dur="500"/>
                                        <p:tgtEl>
                                          <p:spTgt spid="10">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wipe(left)">
                                      <p:cBhvr>
                                        <p:cTn id="42" dur="500"/>
                                        <p:tgtEl>
                                          <p:spTgt spid="10">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10">
                                            <p:txEl>
                                              <p:pRg st="8" end="8"/>
                                            </p:txEl>
                                          </p:spTgt>
                                        </p:tgtEl>
                                        <p:attrNameLst>
                                          <p:attrName>style.visibility</p:attrName>
                                        </p:attrNameLst>
                                      </p:cBhvr>
                                      <p:to>
                                        <p:strVal val="visible"/>
                                      </p:to>
                                    </p:set>
                                    <p:animEffect transition="in" filter="wipe(left)">
                                      <p:cBhvr>
                                        <p:cTn id="47" dur="500"/>
                                        <p:tgtEl>
                                          <p:spTgt spid="10">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10">
                                            <p:txEl>
                                              <p:pRg st="9" end="9"/>
                                            </p:txEl>
                                          </p:spTgt>
                                        </p:tgtEl>
                                        <p:attrNameLst>
                                          <p:attrName>style.visibility</p:attrName>
                                        </p:attrNameLst>
                                      </p:cBhvr>
                                      <p:to>
                                        <p:strVal val="visible"/>
                                      </p:to>
                                    </p:set>
                                    <p:animEffect transition="in" filter="wipe(left)">
                                      <p:cBhvr>
                                        <p:cTn id="52" dur="500"/>
                                        <p:tgtEl>
                                          <p:spTgt spid="10">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170446" y="626245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1361"/>
            <a:ext cx="9533101"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Product Life-Cycle Strategies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0"/>
          <p:cNvSpPr txBox="1">
            <a:spLocks/>
          </p:cNvSpPr>
          <p:nvPr/>
        </p:nvSpPr>
        <p:spPr>
          <a:xfrm>
            <a:off x="2129177" y="1598839"/>
            <a:ext cx="7625576" cy="4441360"/>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2400" b="1" smtClean="0">
                <a:solidFill>
                  <a:schemeClr val="tx2"/>
                </a:solidFill>
              </a:rPr>
              <a:t>Market modifying </a:t>
            </a:r>
            <a:r>
              <a:rPr lang="en-US" altLang="ar-SA" sz="2400" b="1" smtClean="0"/>
              <a:t>is when a company tries to increase consumption of the current product (</a:t>
            </a:r>
            <a:r>
              <a:rPr lang="en-US" altLang="ar-SA" sz="2000" b="1" smtClean="0"/>
              <a:t>New users; Increase usage of existing users; New market segments</a:t>
            </a:r>
            <a:r>
              <a:rPr lang="en-US" altLang="ar-SA" sz="2200" b="1" smtClean="0"/>
              <a:t>)</a:t>
            </a:r>
          </a:p>
          <a:p>
            <a:r>
              <a:rPr lang="en-US" altLang="ar-SA" sz="2400" b="1" smtClean="0">
                <a:solidFill>
                  <a:schemeClr val="tx2"/>
                </a:solidFill>
              </a:rPr>
              <a:t>Product modifying </a:t>
            </a:r>
            <a:r>
              <a:rPr lang="en-US" altLang="ar-SA" sz="2400" b="1" smtClean="0"/>
              <a:t>is changing characteristics (</a:t>
            </a:r>
            <a:r>
              <a:rPr lang="en-US" altLang="ar-SA" sz="2000" b="1" smtClean="0"/>
              <a:t>quality, features, or style</a:t>
            </a:r>
            <a:r>
              <a:rPr lang="en-US" altLang="ar-SA" sz="2400" b="1" smtClean="0"/>
              <a:t>) to attract new users and to inspire more usage.</a:t>
            </a:r>
          </a:p>
          <a:p>
            <a:r>
              <a:rPr lang="en-US" altLang="ar-SA" sz="2400" b="1" smtClean="0">
                <a:solidFill>
                  <a:schemeClr val="tx2"/>
                </a:solidFill>
              </a:rPr>
              <a:t>Marketing mix modifying</a:t>
            </a:r>
            <a:r>
              <a:rPr lang="en-US" altLang="ar-SA" sz="2400" b="1" smtClean="0"/>
              <a:t> is when a company changes one or more of the marketing mix elements.</a:t>
            </a:r>
          </a:p>
          <a:p>
            <a:pPr lvl="1"/>
            <a:r>
              <a:rPr lang="en-US" altLang="ar-SA" sz="2000" b="1" smtClean="0"/>
              <a:t>Price</a:t>
            </a:r>
          </a:p>
          <a:p>
            <a:pPr lvl="1"/>
            <a:r>
              <a:rPr lang="en-US" altLang="ar-SA" sz="2000" b="1" smtClean="0"/>
              <a:t>Promotion</a:t>
            </a:r>
          </a:p>
          <a:p>
            <a:pPr lvl="1"/>
            <a:r>
              <a:rPr lang="en-US" altLang="ar-SA" sz="2000" b="1" smtClean="0"/>
              <a:t>Distribution channels</a:t>
            </a:r>
          </a:p>
          <a:p>
            <a:pPr lvl="1"/>
            <a:endParaRPr lang="en-US" altLang="ar-SA" sz="2000" b="1" dirty="0"/>
          </a:p>
        </p:txBody>
      </p:sp>
      <p:sp>
        <p:nvSpPr>
          <p:cNvPr id="11" name="Slide Number Placeholder 10"/>
          <p:cNvSpPr>
            <a:spLocks noGrp="1"/>
          </p:cNvSpPr>
          <p:nvPr>
            <p:ph type="sldNum" sz="quarter" idx="12"/>
          </p:nvPr>
        </p:nvSpPr>
        <p:spPr>
          <a:xfrm>
            <a:off x="10531366" y="6503782"/>
            <a:ext cx="822434" cy="254186"/>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32</a:t>
            </a:fld>
            <a:endParaRPr lang="en-US" sz="2400" b="1">
              <a:solidFill>
                <a:schemeClr val="tx1"/>
              </a:solidFill>
              <a:latin typeface="Aharoni" panose="02010803020104030203" pitchFamily="2" charset="-79"/>
              <a:cs typeface="Aharoni" panose="02010803020104030203" pitchFamily="2" charset="-79"/>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1408444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wipe(left)">
                                      <p:cBhvr>
                                        <p:cTn id="12" dur="500"/>
                                        <p:tgtEl>
                                          <p:spTgt spid="10">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1" end="1"/>
                                            </p:txEl>
                                          </p:spTgt>
                                        </p:tgtEl>
                                        <p:attrNameLst>
                                          <p:attrName>style.visibility</p:attrName>
                                        </p:attrNameLst>
                                      </p:cBhvr>
                                      <p:to>
                                        <p:strVal val="visible"/>
                                      </p:to>
                                    </p:set>
                                    <p:animEffect transition="in" filter="wipe(left)">
                                      <p:cBhvr>
                                        <p:cTn id="17" dur="500"/>
                                        <p:tgtEl>
                                          <p:spTgt spid="1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wipe(left)">
                                      <p:cBhvr>
                                        <p:cTn id="27" dur="500"/>
                                        <p:tgtEl>
                                          <p:spTgt spid="1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5" end="5"/>
                                            </p:txEl>
                                          </p:spTgt>
                                        </p:tgtEl>
                                        <p:attrNameLst>
                                          <p:attrName>style.visibility</p:attrName>
                                        </p:attrNameLst>
                                      </p:cBhvr>
                                      <p:to>
                                        <p:strVal val="visible"/>
                                      </p:to>
                                    </p:set>
                                    <p:animEffect transition="in" filter="wipe(left)">
                                      <p:cBhvr>
                                        <p:cTn id="32" dur="500"/>
                                        <p:tgtEl>
                                          <p:spTgt spid="1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36510" y="59426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7" name="TextBox 6"/>
          <p:cNvSpPr txBox="1"/>
          <p:nvPr/>
        </p:nvSpPr>
        <p:spPr>
          <a:xfrm>
            <a:off x="2650377" y="671036"/>
            <a:ext cx="5736878" cy="490904"/>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Product Life-Cycle Strategies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2"/>
          <p:cNvSpPr txBox="1">
            <a:spLocks/>
          </p:cNvSpPr>
          <p:nvPr/>
        </p:nvSpPr>
        <p:spPr>
          <a:xfrm>
            <a:off x="1636510" y="2081439"/>
            <a:ext cx="8930268" cy="3616172"/>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2400" b="1" dirty="0" smtClean="0">
                <a:solidFill>
                  <a:schemeClr val="tx2"/>
                </a:solidFill>
              </a:rPr>
              <a:t>Decline stage</a:t>
            </a:r>
            <a:r>
              <a:rPr lang="en-US" altLang="ar-SA" sz="2400" b="1" dirty="0" smtClean="0"/>
              <a:t> is when sales decline or level off for an extended time, creating a weak product.</a:t>
            </a:r>
          </a:p>
          <a:p>
            <a:pPr lvl="1"/>
            <a:r>
              <a:rPr lang="en-US" altLang="ar-SA" b="1" dirty="0" smtClean="0"/>
              <a:t>Maintain the product </a:t>
            </a:r>
            <a:r>
              <a:rPr lang="en-US" altLang="ar-SA" sz="2000" b="1" dirty="0" smtClean="0"/>
              <a:t>without change in the hope that competitors leave the industry</a:t>
            </a:r>
          </a:p>
          <a:p>
            <a:pPr lvl="1"/>
            <a:r>
              <a:rPr lang="en-US" altLang="ar-SA" b="1" dirty="0" smtClean="0"/>
              <a:t>Reposition or reformulate the product </a:t>
            </a:r>
            <a:r>
              <a:rPr lang="en-US" altLang="ar-SA" sz="2000" b="1" dirty="0" smtClean="0"/>
              <a:t>in hopes of moving back into the growth stage</a:t>
            </a:r>
          </a:p>
          <a:p>
            <a:pPr lvl="1"/>
            <a:r>
              <a:rPr lang="en-US" altLang="ar-SA" b="1" dirty="0" smtClean="0"/>
              <a:t>Harvest the product </a:t>
            </a:r>
            <a:r>
              <a:rPr lang="en-US" altLang="ar-SA" sz="2000" b="1" dirty="0" smtClean="0"/>
              <a:t>that means reducing various costs and hoping that sales hold up</a:t>
            </a:r>
          </a:p>
          <a:p>
            <a:pPr lvl="1"/>
            <a:r>
              <a:rPr lang="en-US" altLang="ar-SA" b="1" dirty="0" smtClean="0"/>
              <a:t>Drop the product </a:t>
            </a:r>
            <a:r>
              <a:rPr lang="en-US" altLang="ar-SA" sz="2000" b="1" dirty="0" smtClean="0"/>
              <a:t>by selling it to another firm or simply liquidate it at salvage value</a:t>
            </a:r>
            <a:endParaRPr lang="en-US" altLang="ar-SA" sz="2000" b="1" dirty="0"/>
          </a:p>
        </p:txBody>
      </p:sp>
      <p:sp>
        <p:nvSpPr>
          <p:cNvPr id="11" name="Slide Number Placeholder 10"/>
          <p:cNvSpPr>
            <a:spLocks noGrp="1"/>
          </p:cNvSpPr>
          <p:nvPr>
            <p:ph type="sldNum" sz="quarter" idx="12"/>
          </p:nvPr>
        </p:nvSpPr>
        <p:spPr>
          <a:xfrm>
            <a:off x="10566778" y="6392551"/>
            <a:ext cx="787022" cy="328924"/>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33</a:t>
            </a:fld>
            <a:endParaRPr lang="en-US" sz="2400" b="1">
              <a:solidFill>
                <a:schemeClr val="tx1"/>
              </a:solidFill>
              <a:latin typeface="Aharoni" panose="02010803020104030203" pitchFamily="2" charset="-79"/>
              <a:cs typeface="Aharoni" panose="02010803020104030203" pitchFamily="2" charset="-79"/>
            </a:endParaRPr>
          </a:p>
        </p:txBody>
      </p:sp>
      <p:sp>
        <p:nvSpPr>
          <p:cNvPr id="9" name="Rectangle 8"/>
          <p:cNvSpPr/>
          <p:nvPr/>
        </p:nvSpPr>
        <p:spPr>
          <a:xfrm>
            <a:off x="1636511" y="1507269"/>
            <a:ext cx="8930268" cy="461665"/>
          </a:xfrm>
          <a:prstGeom prst="rect">
            <a:avLst/>
          </a:prstGeom>
          <a:solidFill>
            <a:schemeClr val="accent1">
              <a:lumMod val="60000"/>
              <a:lumOff val="40000"/>
            </a:schemeClr>
          </a:solidFill>
          <a:ln>
            <a:solidFill>
              <a:schemeClr val="tx1"/>
            </a:solidFill>
          </a:ln>
        </p:spPr>
        <p:txBody>
          <a:bodyPr vert="horz" lIns="91440" tIns="45720" rIns="91440" bIns="45720" rtlCol="0" anchor="ctr"/>
          <a:lstStyle/>
          <a:p>
            <a:pPr algn="ctr"/>
            <a:r>
              <a:rPr lang="en-US" altLang="ar-SA" sz="2400" b="1" dirty="0">
                <a:latin typeface="Aharoni" panose="02010803020104030203" pitchFamily="2" charset="-79"/>
                <a:cs typeface="Aharoni" panose="02010803020104030203" pitchFamily="2" charset="-79"/>
              </a:rPr>
              <a:t>Decline stage </a:t>
            </a:r>
            <a:endParaRPr lang="ar-SA" sz="2400" b="1" dirty="0">
              <a:latin typeface="Aharoni" panose="02010803020104030203" pitchFamily="2" charset="-79"/>
              <a:cs typeface="Aharoni" panose="02010803020104030203" pitchFamily="2" charset="-79"/>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439114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wipe(left)">
                                      <p:cBhvr>
                                        <p:cTn id="27"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19580" y="60625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7" name="TextBox 6"/>
          <p:cNvSpPr txBox="1"/>
          <p:nvPr/>
        </p:nvSpPr>
        <p:spPr>
          <a:xfrm>
            <a:off x="2962700" y="464378"/>
            <a:ext cx="5736878" cy="878702"/>
          </a:xfrm>
          <a:prstGeom prst="rect">
            <a:avLst/>
          </a:prstGeom>
          <a:noFill/>
        </p:spPr>
        <p:txBody>
          <a:bodyPr wrap="square" rtlCol="0">
            <a:spAutoFit/>
          </a:bodyPr>
          <a:lstStyle/>
          <a:p>
            <a:pPr algn="ctr">
              <a:lnSpc>
                <a:spcPct val="90000"/>
              </a:lnSpc>
              <a:spcBef>
                <a:spcPct val="0"/>
              </a:spcBef>
            </a:pPr>
            <a:r>
              <a:rPr lang="en-US" altLang="ar-SA" sz="2800" b="1" dirty="0">
                <a:solidFill>
                  <a:schemeClr val="bg1"/>
                </a:solidFill>
                <a:latin typeface="Aharoni" panose="02010803020104030203" pitchFamily="2" charset="-79"/>
                <a:cs typeface="Aharoni" panose="02010803020104030203" pitchFamily="2" charset="-79"/>
              </a:rPr>
              <a:t>Additional Product and Service Considerations</a:t>
            </a:r>
          </a:p>
        </p:txBody>
      </p:sp>
      <p:sp>
        <p:nvSpPr>
          <p:cNvPr id="8" name="TextBox 7"/>
          <p:cNvSpPr txBox="1"/>
          <p:nvPr/>
        </p:nvSpPr>
        <p:spPr>
          <a:xfrm>
            <a:off x="11289" y="270519"/>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Chapter-7</a:t>
            </a:r>
          </a:p>
        </p:txBody>
      </p:sp>
      <p:sp>
        <p:nvSpPr>
          <p:cNvPr id="10" name="Rectangle 10"/>
          <p:cNvSpPr txBox="1">
            <a:spLocks/>
          </p:cNvSpPr>
          <p:nvPr/>
        </p:nvSpPr>
        <p:spPr>
          <a:xfrm>
            <a:off x="1650893" y="1954662"/>
            <a:ext cx="9578898" cy="3441466"/>
          </a:xfrm>
          <a:prstGeom prst="rect">
            <a:avLst/>
          </a:prstGeom>
          <a:noFill/>
          <a:ln>
            <a:solidFill>
              <a:schemeClr val="accent1"/>
            </a:solid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u="sng" smtClean="0">
                <a:solidFill>
                  <a:srgbClr val="000099"/>
                </a:solidFill>
              </a:rPr>
              <a:t>Product Decisions and Social Responsibility</a:t>
            </a:r>
          </a:p>
          <a:p>
            <a:r>
              <a:rPr lang="en-US" altLang="ar-SA" b="1" smtClean="0"/>
              <a:t>Public policy and regulations regarding developing and dropping products, patent protection, product quality and safety, and product warranties.</a:t>
            </a:r>
          </a:p>
          <a:p>
            <a:pPr>
              <a:buFontTx/>
              <a:buNone/>
            </a:pPr>
            <a:r>
              <a:rPr lang="en-US" altLang="ar-SA" b="1" u="sng" smtClean="0">
                <a:solidFill>
                  <a:srgbClr val="000099"/>
                </a:solidFill>
              </a:rPr>
              <a:t>International Product and Service Marketing</a:t>
            </a:r>
            <a:endParaRPr lang="en-US" altLang="ar-SA" b="1" i="1" smtClean="0">
              <a:solidFill>
                <a:srgbClr val="000099"/>
              </a:solidFill>
            </a:endParaRPr>
          </a:p>
          <a:p>
            <a:pPr lvl="1"/>
            <a:r>
              <a:rPr lang="en-US" altLang="ar-SA" b="1" smtClean="0"/>
              <a:t>Determining what products and services to introduce in which countries</a:t>
            </a:r>
          </a:p>
          <a:p>
            <a:pPr lvl="1"/>
            <a:r>
              <a:rPr lang="en-US" altLang="ar-SA" b="1" smtClean="0"/>
              <a:t>Standardization versus customization</a:t>
            </a:r>
          </a:p>
          <a:p>
            <a:pPr lvl="1"/>
            <a:r>
              <a:rPr lang="en-US" altLang="ar-SA" b="1" smtClean="0"/>
              <a:t>Packaging and labeling </a:t>
            </a:r>
          </a:p>
          <a:p>
            <a:pPr lvl="1"/>
            <a:r>
              <a:rPr lang="en-US" altLang="ar-SA" b="1" smtClean="0"/>
              <a:t>Customs, values, laws</a:t>
            </a:r>
            <a:endParaRPr lang="en-US" altLang="ar-SA" b="1" dirty="0" smtClean="0"/>
          </a:p>
        </p:txBody>
      </p:sp>
      <p:sp>
        <p:nvSpPr>
          <p:cNvPr id="11" name="Slide Number Placeholder 10"/>
          <p:cNvSpPr>
            <a:spLocks noGrp="1"/>
          </p:cNvSpPr>
          <p:nvPr>
            <p:ph type="sldNum" sz="quarter" idx="12"/>
          </p:nvPr>
        </p:nvSpPr>
        <p:spPr>
          <a:xfrm>
            <a:off x="10468302" y="6467289"/>
            <a:ext cx="906517" cy="348157"/>
          </a:xfrm>
          <a:solidFill>
            <a:schemeClr val="accent1">
              <a:lumMod val="60000"/>
              <a:lumOff val="40000"/>
            </a:schemeClr>
          </a:solidFill>
          <a:ln>
            <a:solidFill>
              <a:schemeClr val="tx1"/>
            </a:solidFill>
          </a:ln>
        </p:spPr>
        <p:txBody>
          <a:bodyPr vert="horz" lIns="91440" tIns="45720" rIns="91440" bIns="45720" rtlCol="0" anchor="ctr"/>
          <a:lstStyle/>
          <a:p>
            <a:pPr algn="ctr"/>
            <a:fld id="{FDED41F8-FC0F-4085-8150-313B6CF05213}" type="slidenum">
              <a:rPr lang="en-US" sz="2400" b="1">
                <a:solidFill>
                  <a:schemeClr val="tx1"/>
                </a:solidFill>
                <a:latin typeface="Aharoni" panose="02010803020104030203" pitchFamily="2" charset="-79"/>
                <a:cs typeface="Aharoni" panose="02010803020104030203" pitchFamily="2" charset="-79"/>
              </a:rPr>
              <a:pPr algn="ctr"/>
              <a:t>34</a:t>
            </a:fld>
            <a:endParaRPr lang="en-US" sz="2400" b="1" dirty="0">
              <a:solidFill>
                <a:schemeClr val="tx1"/>
              </a:solidFill>
              <a:latin typeface="Aharoni" panose="02010803020104030203" pitchFamily="2" charset="-79"/>
              <a:cs typeface="Aharoni" panose="02010803020104030203" pitchFamily="2" charset="-79"/>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Tree>
    <p:extLst>
      <p:ext uri="{BB962C8B-B14F-4D97-AF65-F5344CB8AC3E}">
        <p14:creationId xmlns:p14="http://schemas.microsoft.com/office/powerpoint/2010/main" val="964371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left)">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wipe(left)">
                                      <p:cBhvr>
                                        <p:cTn id="27" dur="500"/>
                                        <p:tgtEl>
                                          <p:spTgt spid="1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5" end="5"/>
                                            </p:txEl>
                                          </p:spTgt>
                                        </p:tgtEl>
                                        <p:attrNameLst>
                                          <p:attrName>style.visibility</p:attrName>
                                        </p:attrNameLst>
                                      </p:cBhvr>
                                      <p:to>
                                        <p:strVal val="visible"/>
                                      </p:to>
                                    </p:set>
                                    <p:animEffect transition="in" filter="wipe(left)">
                                      <p:cBhvr>
                                        <p:cTn id="32" dur="500"/>
                                        <p:tgtEl>
                                          <p:spTgt spid="10">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
                                            <p:txEl>
                                              <p:pRg st="6" end="6"/>
                                            </p:txEl>
                                          </p:spTgt>
                                        </p:tgtEl>
                                        <p:attrNameLst>
                                          <p:attrName>style.visibility</p:attrName>
                                        </p:attrNameLst>
                                      </p:cBhvr>
                                      <p:to>
                                        <p:strVal val="visible"/>
                                      </p:to>
                                    </p:set>
                                    <p:animEffect transition="in" filter="wipe(left)">
                                      <p:cBhvr>
                                        <p:cTn id="37" dur="500"/>
                                        <p:tgtEl>
                                          <p:spTgt spid="1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696</TotalTime>
  <Words>1669</Words>
  <Application>Microsoft Office PowerPoint</Application>
  <PresentationFormat>Widescreen</PresentationFormat>
  <Paragraphs>302</Paragraphs>
  <Slides>34</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Aharoni</vt: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ABUBAKR</cp:lastModifiedBy>
  <cp:revision>121</cp:revision>
  <dcterms:created xsi:type="dcterms:W3CDTF">2021-08-03T13:03:26Z</dcterms:created>
  <dcterms:modified xsi:type="dcterms:W3CDTF">2023-07-22T13:38:11Z</dcterms:modified>
</cp:coreProperties>
</file>