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313" r:id="rId7"/>
    <p:sldId id="276" r:id="rId8"/>
    <p:sldId id="574" r:id="rId9"/>
    <p:sldId id="575" r:id="rId10"/>
    <p:sldId id="576" r:id="rId11"/>
    <p:sldId id="577" r:id="rId12"/>
    <p:sldId id="579" r:id="rId13"/>
    <p:sldId id="580" r:id="rId14"/>
    <p:sldId id="578" r:id="rId15"/>
    <p:sldId id="581" r:id="rId16"/>
    <p:sldId id="582" r:id="rId17"/>
    <p:sldId id="583" r:id="rId18"/>
    <p:sldId id="584" r:id="rId19"/>
    <p:sldId id="585" r:id="rId20"/>
    <p:sldId id="586" r:id="rId21"/>
    <p:sldId id="587" r:id="rId22"/>
    <p:sldId id="588" r:id="rId23"/>
    <p:sldId id="589" r:id="rId24"/>
    <p:sldId id="591" r:id="rId25"/>
    <p:sldId id="590" r:id="rId26"/>
    <p:sldId id="592" r:id="rId27"/>
    <p:sldId id="593" r:id="rId28"/>
    <p:sldId id="594" r:id="rId29"/>
    <p:sldId id="595" r:id="rId30"/>
    <p:sldId id="597" r:id="rId31"/>
    <p:sldId id="596" r:id="rId32"/>
    <p:sldId id="598" r:id="rId33"/>
    <p:sldId id="599" r:id="rId34"/>
    <p:sldId id="600" r:id="rId35"/>
    <p:sldId id="601" r:id="rId36"/>
    <p:sldId id="602" r:id="rId37"/>
    <p:sldId id="603" r:id="rId38"/>
    <p:sldId id="604" r:id="rId39"/>
    <p:sldId id="605" r:id="rId40"/>
    <p:sldId id="607" r:id="rId41"/>
    <p:sldId id="606" r:id="rId42"/>
    <p:sldId id="57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74"/>
            <p14:sldId id="575"/>
            <p14:sldId id="576"/>
            <p14:sldId id="577"/>
            <p14:sldId id="579"/>
            <p14:sldId id="580"/>
            <p14:sldId id="578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1"/>
            <p14:sldId id="590"/>
            <p14:sldId id="592"/>
            <p14:sldId id="593"/>
            <p14:sldId id="594"/>
            <p14:sldId id="595"/>
            <p14:sldId id="597"/>
            <p14:sldId id="596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7"/>
            <p14:sldId id="606"/>
            <p14:sldId id="57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5097" autoAdjust="0"/>
  </p:normalViewPr>
  <p:slideViewPr>
    <p:cSldViewPr snapToGrid="0">
      <p:cViewPr varScale="1">
        <p:scale>
          <a:sx n="80" d="100"/>
          <a:sy n="80" d="100"/>
        </p:scale>
        <p:origin x="6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51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8E713-97B2-F5E6-B620-AB25EB29E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73DD00-71AD-0CC9-1C78-3CF0830BA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00BAF2-6FC7-A3BE-57A7-51D73F9A15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3BA743-C56D-FEB3-52BE-67F23BC487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9879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5EF63-7211-36AB-885B-A30956039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96A01A-B585-C00B-3DB5-B13D0CBE18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FC5AA4-EA0A-6922-0FEC-373125FE6E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E1E8D-A229-AC9E-AE97-AED1AA5087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1868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EC5D4E-5239-4466-C533-A6CE08312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7342CD-4BEE-D42A-8515-08DBC1EDF5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400D92-A99A-861A-7B05-9A89BECCA7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253C66-04DF-60CE-6EB3-53508E766F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5400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4FD6E0-BDCF-FD09-00F7-598EDC0DC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F04F96-01AB-1097-7852-F0B62BDBA5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A75BA9-6D38-89A2-1063-9F2153EA46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986718-F7FB-F5AD-FEF2-C53F38265E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678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4D520-E437-625C-CA9F-91035415F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4F2A66-28B1-6878-EF63-65A905DCFA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7095A4-9F90-E016-C4B3-58A4990373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7A2E7-7A67-2F7C-835C-E304585A65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61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393B11-31EE-DFB9-982F-722EC617BE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D72D59-8766-50D7-3421-EAC9F726E3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D93716-1D85-CBF2-0568-850909EB8A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35E826-4DD7-14FA-FFF7-76C451D27A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8947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D11CD6-06C3-C28D-FB23-011A53C88D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E42B14-B9D3-BC19-B38E-C246D9C542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2593FC-6A09-5735-3AD3-44B8CC6B07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A3B86C-DF2F-E222-AB57-CF2FB0DF24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6774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1054D-2770-598D-FDFF-9F7E0F3FF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686974-89FA-6C3F-1FB9-398A0FAEDF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D0FA46-14D6-1ED0-CB7A-9750BE31FF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05067F-889D-B28F-7DAD-2FC9FF8662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4790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D5BB8-A4CE-A284-369F-4010867A7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657DE0-49F5-7254-0ACF-560F57063A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62FC43-B43A-E915-CB99-4693388155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9E8074-1AEB-E7FD-A069-4BF3835349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1932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9B574-1551-AD99-1B10-ECF39CAA4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639547-5C75-D334-E39E-5DFBDA3937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CB5D6C-4102-D7A5-4ABE-F2C8CBBA48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BD3D10-A1BD-3E98-6D99-486DECEBD9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0429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E930F3-8E5E-F357-8B9D-4A9D4135A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7F6915-7F85-5974-FFDD-176531AFE1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F45964-B7A3-818B-8E9E-3B2491AB8D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03237-BF66-82AA-C133-D2FD6CA8D3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081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584F8-425F-3F06-6572-029529F0B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5B0B3E2-65C2-18C3-83B2-AA8D4322D2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B2C541-53B1-9FD3-2D09-6D98D20170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3B29EB-49FD-825F-F0D5-CBCFBBCA79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6159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BA671F-FAA9-2558-8079-D7D9035B0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B10AC5-F83B-536F-B2C9-0CE4673F22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D03F2F-AA4F-E64B-A5C0-50D5567ED2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A3F6A-41FD-00E6-7C23-ADC17CE969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42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CF28E-6B47-BDC5-947F-D26975820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98163F-7B4F-E6DB-1689-82BE0D39DB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565CC0-C0CC-8565-8407-CEF2DB2917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02A148-878E-4D08-0D18-15A89A4266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3818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4DBF7-F668-CAD1-7B5B-F44EB140F3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DD0042-E54D-FA1B-CC24-089703D945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124C7F-E630-24C6-694D-886C14E7C2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794511-98E0-A010-6D00-74FF053109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3667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54B17-6CF7-1291-2B3B-AD6487547D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EB7029-D6E0-D042-37E5-38532D95F3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1DD7D3-F01E-533B-815B-0B261B766F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66BF0F-6B1E-4F78-01B9-8A1239DDFE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0865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3CDDA9-96B8-2021-358F-B79BAAFF1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6933B1-BDA5-8748-26D2-3438E9201D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8AD752-10CD-2DBB-F09A-D3004BC74B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294A3F-C7E4-6A00-7267-635650EBDB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4601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68C4A-D858-F002-0772-F34B8E6915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F845DA-2A1A-FC20-75A8-C1793B9FE6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A54FD0-106A-F410-5620-ED1DBE90F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586189-5134-CE9B-B803-3AE9A2B499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7480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F9F65-6199-3CC3-63D2-218D1A665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929A30-1A98-D581-1B90-23EA4D33F3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588695-DAFD-CE6B-8CB3-F9D11860C4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6A3972-A856-2275-5FA4-3F6FC16664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6905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D0E91-794B-F083-843E-1B493F05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85928C-4742-CC4E-6227-8E28D7FE0C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05EFE2-9727-331E-3001-B305420D3E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C8E497-D05E-60B6-4369-F86403815F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971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26EA09-6F7B-AFAA-40C9-6BDCF8D17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BB4812-084F-D524-6319-C9F1A9EE50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E81EEB-61D9-19C7-52D6-025FADF869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D4AF91-1B24-76E0-43BC-AD0728B99D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5520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5128CF-D227-6E0E-9DDF-4DA7B2426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9CCABD-858E-520D-AA9C-218E11C84B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2F94E1-6E14-4FBA-A354-9CF1FD59E0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B308A8-02E3-78A7-5DA8-C65E8C6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855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1869A-96E5-6FCD-25ED-36183C5E5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09D5A0-95B5-EEE5-4436-2B6410229E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F918FE-D638-A921-AFA7-0D8503279D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80D7B7-E6FB-A145-7173-D40E8C9A36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4823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A215AF-5D9B-C069-4BF3-221AB7A7C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7EA9F6-3366-9C4B-5B0D-DF5F1998C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DAE3B2-3D8C-0803-0F40-FFA49EDC45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E94641-E660-BE59-A4AE-DBF3268E5D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5415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03062-F0B1-AE38-B6CF-3138DF748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2CD0E9-F197-4582-0867-DAA6C76C1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B543F7-181D-B1AF-C39E-CCE3E58C19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46ED19-81CC-03DC-0D98-EE5A63F684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21061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6BCF3-5F15-9151-7C0B-CA528B0963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4A4C1C-B674-94E4-5BFB-7F65C1A952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B9F771-2793-61BF-1CE6-253B2FDD68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EB4EAB-36B2-D800-2D7A-A98098D193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4844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BB198-628E-85AD-C99E-59CF8C2B9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A7C40F-B184-F5D5-513F-423B7A7EE7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58E184-7647-4A1D-8FB7-7B01981D04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8EAA57-B627-3878-56A1-9FFDD2734F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16846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580667-492D-5BBB-AD1B-F62CC1264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890581-7978-122C-B05D-7DA84536C4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D8A4B4-1B1A-6A58-AADB-805675DF23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8AC410-C37A-D70C-B710-5E05FCBEB1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3594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F23550-120A-D4CD-7D9F-C14C7DF84A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86BFE8-A543-6CF0-0EAD-55B743F6B4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50B225-2217-B710-C833-79B67C2B08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CFCD7B-E5D8-7F8F-AAE0-2A00802C98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6059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948FA-1998-6CC8-F023-931378A17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F97780-7775-06D3-F079-A77C14EFD5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B65E04-29A0-2FC9-21B0-FD08146B0C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A795C9-64D6-A340-6824-70D38ECCCF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1119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1E936-64D0-E95C-ED71-55A7BC9D0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967982-45DE-78A5-06FA-9593095752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6191E0-4D33-F82B-60A8-598FAEF09E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1B7997-060C-8FDC-617F-B61BF9CBEF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51071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E718C-C794-232A-9DBA-A51A67CD6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937C5D-1C33-AE4C-CD9B-1415556BCD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A460B1-0C70-2B1E-46BE-D7712A204E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794487-CA48-F7B8-2BC4-73F07E4EE8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69508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AF779-32EB-74D7-6222-92D4534F0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E08B7E-A5A4-1F30-7CC5-B89455D709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21CFC9-8DDC-6A7F-F1A5-1223374830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23C03B-953A-7A9C-6B3F-276FD08C91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87757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07EB6-597F-C94F-42FE-F489003C78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637361-6D3C-82AD-DFE8-64455B4848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9A5E43-AB05-039F-B86D-B83D2AE6EC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1B1656-08BB-ED05-CD6B-95BD17DA7C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0370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76980-3547-79F4-E4A5-70C8AC147A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DBC120-7D27-FA7A-65FE-F24E82A459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8209DC-604D-2E7F-C140-BE0DD227B9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519880-F334-BC56-F18F-7557833110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53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Wesam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9868" y="5098781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IT402</a:t>
            </a:r>
          </a:p>
          <a:p>
            <a:r>
              <a:rPr lang="en-US" sz="2000" dirty="0">
                <a:latin typeface="Alexandria" charset="0"/>
              </a:rPr>
              <a:t>Internet of Things </a:t>
            </a:r>
            <a:r>
              <a:rPr lang="en-US" sz="2000" dirty="0">
                <a:latin typeface="Alexandria" charset="0"/>
                <a:cs typeface="Alexandria" charset="0"/>
              </a:rPr>
              <a:t>	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2"/>
    </mc:Choice>
    <mc:Fallback xmlns="">
      <p:transition spd="slow" advTm="190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24450" y="3009283"/>
            <a:ext cx="5458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US" sz="2800" b="1" dirty="0">
                <a:solidFill>
                  <a:srgbClr val="00B0F0"/>
                </a:solidFill>
                <a:latin typeface="Alexandria" charset="0"/>
              </a:rPr>
              <a:t>IoT Cloud Computing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93369" y="4757816"/>
            <a:ext cx="2954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IT402‎</a:t>
            </a:r>
          </a:p>
          <a:p>
            <a:r>
              <a:rPr lang="en-US" sz="2000" dirty="0">
                <a:latin typeface="Alexandria" charset="0"/>
              </a:rPr>
              <a:t>Internet of Things </a:t>
            </a:r>
            <a:r>
              <a:rPr lang="en-US" sz="2000" dirty="0">
                <a:latin typeface="Alexandria" charset="0"/>
                <a:cs typeface="Alexandria" charset="0"/>
              </a:rPr>
              <a:t>	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Wesam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Learning Objectives: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412953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0E75E3-23B7-5E78-805A-4E8C3A7B0909}"/>
              </a:ext>
            </a:extLst>
          </p:cNvPr>
          <p:cNvSpPr txBox="1"/>
          <p:nvPr/>
        </p:nvSpPr>
        <p:spPr>
          <a:xfrm>
            <a:off x="3465860" y="2197587"/>
            <a:ext cx="8806525" cy="8128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05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</a:endParaRPr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cloud computing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integration of  IoT and cloud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00B0F0"/>
                </a:solidFill>
                <a:latin typeface="Alexandria" charset="0"/>
              </a:rPr>
              <a:t>1.3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Describe the cloud computing advantages and challenges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400" b="1" dirty="0">
              <a:solidFill>
                <a:srgbClr val="00B0F0"/>
              </a:solidFill>
              <a:latin typeface="Alexandria" charset="0"/>
            </a:endParaRP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9940" algn="l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9645DF-C628-3D04-ED10-ABE015879DE7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13A23A-76E4-D0CB-55D4-9674618B7F2C}"/>
              </a:ext>
            </a:extLst>
          </p:cNvPr>
          <p:cNvSpPr txBox="1"/>
          <p:nvPr/>
        </p:nvSpPr>
        <p:spPr>
          <a:xfrm>
            <a:off x="1066800" y="1223348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b="1" dirty="0"/>
              <a:t>Cloud Analytics for IOT Applications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3B5F07-E3F4-58C3-5533-6853727DECB0}"/>
              </a:ext>
            </a:extLst>
          </p:cNvPr>
          <p:cNvSpPr txBox="1"/>
          <p:nvPr/>
        </p:nvSpPr>
        <p:spPr>
          <a:xfrm>
            <a:off x="617277" y="1715790"/>
            <a:ext cx="1056322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Cloud analytics for IoT applications refers to </a:t>
            </a:r>
            <a:r>
              <a:rPr lang="en-US" dirty="0">
                <a:solidFill>
                  <a:srgbClr val="FF0000"/>
                </a:solidFill>
              </a:rPr>
              <a:t>the use of cloud computing platforms </a:t>
            </a:r>
            <a:r>
              <a:rPr lang="en-US" dirty="0"/>
              <a:t>and data analytics techniques to process, analyze, and gain insights </a:t>
            </a:r>
            <a:r>
              <a:rPr lang="en-US" dirty="0">
                <a:solidFill>
                  <a:srgbClr val="FF0000"/>
                </a:solidFill>
              </a:rPr>
              <a:t>from the vast amount of data generated by Internet of Things (IoT) devices. 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This data, often referred to as IoT data or sensor data, can be structured or unstructured and is typically generated in </a:t>
            </a:r>
            <a:r>
              <a:rPr lang="en-US" dirty="0">
                <a:solidFill>
                  <a:srgbClr val="FF0000"/>
                </a:solidFill>
              </a:rPr>
              <a:t>real time or near real time. </a:t>
            </a:r>
            <a:r>
              <a:rPr lang="en-US" dirty="0"/>
              <a:t>Cloud analytics provides </a:t>
            </a:r>
            <a:r>
              <a:rPr lang="en-US" dirty="0">
                <a:solidFill>
                  <a:srgbClr val="FF0000"/>
                </a:solidFill>
              </a:rPr>
              <a:t>the infrastructure and tools to effectively manage and analyze this data, extracting valuable information and enabling intelligent decision-making. 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evolution of computing technology can be traced back to the 1940s and 1950s, with the advent of the first commercial computer. </a:t>
            </a:r>
            <a:r>
              <a:rPr lang="en-US" dirty="0">
                <a:solidFill>
                  <a:srgbClr val="FF0000"/>
                </a:solidFill>
              </a:rPr>
              <a:t>The evolution of cloud computing since then has been illustrated </a:t>
            </a:r>
            <a:r>
              <a:rPr lang="en-US" dirty="0"/>
              <a:t>in Figure 8.1.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92539F-ED94-F163-63C8-80A794200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F5AA9D-C711-A4E8-0A41-320777B40B7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3C2989-673A-2F83-45FD-1E772CC6B547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6B0A5B-558F-0C95-BD8C-3EB03F2CDDC4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E8D704-13C8-0322-7E72-9CB2527621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757FD4-CC3A-8F05-C6AB-5366CCCCBF47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08D30C-3F66-C06C-92B2-4A19601BA1F2}"/>
              </a:ext>
            </a:extLst>
          </p:cNvPr>
          <p:cNvSpPr txBox="1"/>
          <p:nvPr/>
        </p:nvSpPr>
        <p:spPr>
          <a:xfrm>
            <a:off x="1066800" y="1223348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b="1" dirty="0"/>
              <a:t>Cloud Analytics for IOT Applications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429B78-49D8-EC29-B9A8-5956C7AB9856}"/>
              </a:ext>
            </a:extLst>
          </p:cNvPr>
          <p:cNvSpPr txBox="1"/>
          <p:nvPr/>
        </p:nvSpPr>
        <p:spPr>
          <a:xfrm>
            <a:off x="617277" y="1715790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10A860-389F-028F-3A8D-55A6A74CF5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2096" y="2050264"/>
            <a:ext cx="6515100" cy="35527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A107CFC-9690-FA53-891C-A1C8D6A7459F}"/>
              </a:ext>
            </a:extLst>
          </p:cNvPr>
          <p:cNvSpPr txBox="1"/>
          <p:nvPr/>
        </p:nvSpPr>
        <p:spPr>
          <a:xfrm>
            <a:off x="8724438" y="3225065"/>
            <a:ext cx="245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/>
              <a:t>Figure 8.1: Evolution of cloud computing</a:t>
            </a:r>
          </a:p>
        </p:txBody>
      </p:sp>
    </p:spTree>
    <p:extLst>
      <p:ext uri="{BB962C8B-B14F-4D97-AF65-F5344CB8AC3E}">
        <p14:creationId xmlns:p14="http://schemas.microsoft.com/office/powerpoint/2010/main" val="39994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5E4522-65F3-DA46-CE71-BD944725F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B01A7A-DD50-838C-0A12-3789723926D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8D3454-567A-AA62-6362-A13DEC2C3225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D8B3C1-D0C9-7CFF-9E00-737056483D81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202FAD-C5CE-423E-F68E-4762CBC459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1F6C31-DE0D-34E5-9923-3924C5051AAF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6BAD40-BE3C-8F4A-5944-F0E086B0BC95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DEE263-FC0E-822D-8581-B9AF933260A3}"/>
              </a:ext>
            </a:extLst>
          </p:cNvPr>
          <p:cNvSpPr txBox="1"/>
          <p:nvPr/>
        </p:nvSpPr>
        <p:spPr>
          <a:xfrm>
            <a:off x="617277" y="1715790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41BF10-173D-A77B-E7BE-1A682DC84EC2}"/>
              </a:ext>
            </a:extLst>
          </p:cNvPr>
          <p:cNvSpPr txBox="1"/>
          <p:nvPr/>
        </p:nvSpPr>
        <p:spPr>
          <a:xfrm>
            <a:off x="670364" y="1959185"/>
            <a:ext cx="10563225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Cloud computing is a </a:t>
            </a:r>
            <a:r>
              <a:rPr lang="en-US" dirty="0">
                <a:solidFill>
                  <a:srgbClr val="FF0000"/>
                </a:solidFill>
              </a:rPr>
              <a:t>technological advancement that enables the distribution of computing services </a:t>
            </a:r>
            <a:r>
              <a:rPr lang="en-US" dirty="0"/>
              <a:t>via the internet, encompassing servers, storage, databases, networking, software, analytics, and intelligence, among other resources .It essentially provides </a:t>
            </a:r>
            <a:r>
              <a:rPr lang="en-US" dirty="0">
                <a:solidFill>
                  <a:srgbClr val="FF0000"/>
                </a:solidFill>
              </a:rPr>
              <a:t>computing resources as a service, whereby third-party providers possess and operate the resources for the benefit of the end-users.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This eliminates the need for e</a:t>
            </a:r>
            <a:r>
              <a:rPr lang="en-US" dirty="0">
                <a:solidFill>
                  <a:srgbClr val="FF0000"/>
                </a:solidFill>
              </a:rPr>
              <a:t>nd-users to worry about the hardware and software infrastructure and their locations, as the resources are accessible through the internet via a metaphorical “cloud</a:t>
            </a:r>
            <a:r>
              <a:rPr lang="en-US" dirty="0"/>
              <a:t>.”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</a:t>
            </a:r>
            <a:r>
              <a:rPr lang="en-US" dirty="0">
                <a:solidFill>
                  <a:srgbClr val="FF0000"/>
                </a:solidFill>
              </a:rPr>
              <a:t>flexibility and scalability </a:t>
            </a:r>
            <a:r>
              <a:rPr lang="en-US" dirty="0"/>
              <a:t>of cloud computing have made it an </a:t>
            </a:r>
            <a:r>
              <a:rPr lang="en-US" dirty="0">
                <a:solidFill>
                  <a:srgbClr val="FF0000"/>
                </a:solidFill>
              </a:rPr>
              <a:t>attractive option for individuals and organization</a:t>
            </a:r>
            <a:r>
              <a:rPr lang="en-US" dirty="0"/>
              <a:t>s alike, allowing them to focus on their core activities while leaving the complexities of IT infrastructure to cloud providers.</a:t>
            </a:r>
          </a:p>
        </p:txBody>
      </p:sp>
    </p:spTree>
    <p:extLst>
      <p:ext uri="{BB962C8B-B14F-4D97-AF65-F5344CB8AC3E}">
        <p14:creationId xmlns:p14="http://schemas.microsoft.com/office/powerpoint/2010/main" val="79247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23CFE4-266B-80BD-DF14-790C3182C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9E52FB-71BF-D93C-8C5E-E24FB261D14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D33BD2-6437-A43F-69A2-F2A5FED066EC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4FAA2E-BEFC-6D6F-E875-8DD0F7DA362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6A9646-E8DE-A6BB-2C61-9DE4898C29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25C6B1-76FD-E39A-E2C0-0C64122A41EB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43C942-13DF-49BE-D147-F10C44FCBBBE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F0FD51-24DF-230D-ED10-2D5D4F8E5560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AD0393-E34E-E651-7ABA-FD21B81BF2A6}"/>
              </a:ext>
            </a:extLst>
          </p:cNvPr>
          <p:cNvSpPr txBox="1"/>
          <p:nvPr/>
        </p:nvSpPr>
        <p:spPr>
          <a:xfrm>
            <a:off x="686468" y="1816292"/>
            <a:ext cx="10563225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u="sng" dirty="0"/>
              <a:t>These are two major advantages: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u="sng" dirty="0">
                <a:solidFill>
                  <a:srgbClr val="FF0000"/>
                </a:solidFill>
              </a:rPr>
              <a:t>Flexibility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Users can quickly: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Add more storage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 computing power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Install new software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Expand to new regions</a:t>
            </a:r>
          </a:p>
          <a:p>
            <a:r>
              <a:rPr lang="en-US" dirty="0"/>
              <a:t>All without purchasing new equipment.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u="sng" dirty="0">
                <a:solidFill>
                  <a:srgbClr val="FF0000"/>
                </a:solidFill>
              </a:rPr>
              <a:t>Scalability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Cloud resources automatically adjust depending on user demand: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High demand → more resources automatically assigned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Low demand → resources scale down to avoid extra cost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is essential for organizations whose workloads vary over time.</a:t>
            </a:r>
          </a:p>
        </p:txBody>
      </p:sp>
    </p:spTree>
    <p:extLst>
      <p:ext uri="{BB962C8B-B14F-4D97-AF65-F5344CB8AC3E}">
        <p14:creationId xmlns:p14="http://schemas.microsoft.com/office/powerpoint/2010/main" val="21829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D6828-9435-62AD-B76B-84B5C431F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0248BE-DFC1-8642-5C7F-505DD2621E3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0FFA45-881D-C03F-77BC-1C5FD9DB5919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ECD801-0FEC-8E8C-C819-31A7AA9E8BC2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E5D22E-FECB-66B7-7BEF-8C83F79B80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0001BD-9F63-F43A-F8BA-CA7858085EE6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4EC06D-561C-9B64-FFB8-30DB7C7B30CF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AA088D-1D65-54B2-45B5-1245B0930CF2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CC17D4-0C99-8EEE-B9F4-662649138672}"/>
              </a:ext>
            </a:extLst>
          </p:cNvPr>
          <p:cNvSpPr txBox="1"/>
          <p:nvPr/>
        </p:nvSpPr>
        <p:spPr>
          <a:xfrm>
            <a:off x="686468" y="1816292"/>
            <a:ext cx="10563225" cy="4573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The advent of cloud computing has resulted in a shift from on-premises software and hardware to a </a:t>
            </a:r>
            <a:r>
              <a:rPr lang="en-US" dirty="0">
                <a:solidFill>
                  <a:srgbClr val="FF0000"/>
                </a:solidFill>
              </a:rPr>
              <a:t>networked, remote resource, freeing companies from the need to invest in labor, expertise, or capital for the maintenance of such resources.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sz="600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Traditionally, organizations used </a:t>
            </a:r>
            <a:r>
              <a:rPr lang="en-US" b="1" u="sng" dirty="0">
                <a:solidFill>
                  <a:srgbClr val="FF0000"/>
                </a:solidFill>
              </a:rPr>
              <a:t>on-premises</a:t>
            </a:r>
            <a:r>
              <a:rPr lang="en-US" u="sng" dirty="0">
                <a:solidFill>
                  <a:srgbClr val="FF0000"/>
                </a:solidFill>
              </a:rPr>
              <a:t> infrastructure. This means: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Servers were physically located inside the company.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organization purchased and owned all hardware.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IT team installed and maintained operating systems, applications, security, and networking.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Companies spent a lot of </a:t>
            </a:r>
            <a:r>
              <a:rPr lang="en-US" b="1" dirty="0"/>
              <a:t>money, time, and expertise</a:t>
            </a:r>
            <a:r>
              <a:rPr lang="en-US" dirty="0"/>
              <a:t> on managing their own data centers.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With the arrival of cloud computing, this model changed completely.</a:t>
            </a:r>
          </a:p>
          <a:p>
            <a:r>
              <a:rPr lang="en-US" dirty="0">
                <a:solidFill>
                  <a:srgbClr val="FF0000"/>
                </a:solidFill>
              </a:rPr>
              <a:t>This shift freed organizations from: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Buying expensive hardware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Maintaining servers and storage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Hiring specialized IT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Managing daily operations (cooling, electricity, security, updates)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0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3AF997-A020-2A65-CD68-6E2E4958C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E8145D-00AA-48D4-070C-DDECDBF9193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2CED8C-9FDF-38AE-D200-8F7716658CAD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E7F99B-8F0D-CA93-C6A3-AD88E73648D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937C03-7B2D-154D-153B-C9C469F44A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A3D734-669A-0DFC-C4E7-8CE831223EFA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040132-6126-9D2F-D8AF-7A302033301D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5B83D4-564F-674E-54B1-928A78FDE92C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E8E61-C789-359D-2BCE-EE5C960DF0BE}"/>
              </a:ext>
            </a:extLst>
          </p:cNvPr>
          <p:cNvSpPr txBox="1"/>
          <p:nvPr/>
        </p:nvSpPr>
        <p:spPr>
          <a:xfrm>
            <a:off x="686468" y="1816292"/>
            <a:ext cx="10563225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emergence of cloud computing has led to the rise of </a:t>
            </a:r>
            <a:r>
              <a:rPr lang="en-US" dirty="0">
                <a:solidFill>
                  <a:srgbClr val="FF0000"/>
                </a:solidFill>
              </a:rPr>
              <a:t>various cloud providers</a:t>
            </a:r>
            <a:r>
              <a:rPr lang="en-US" dirty="0"/>
              <a:t>, including major players like </a:t>
            </a:r>
            <a:r>
              <a:rPr lang="en-US" dirty="0">
                <a:solidFill>
                  <a:srgbClr val="FF0000"/>
                </a:solidFill>
              </a:rPr>
              <a:t>AWS and Microsoft Azure . </a:t>
            </a:r>
            <a:r>
              <a:rPr lang="en-US" dirty="0"/>
              <a:t>These providers operate </a:t>
            </a:r>
            <a:r>
              <a:rPr lang="en-US" dirty="0">
                <a:solidFill>
                  <a:srgbClr val="FF0000"/>
                </a:solidFill>
              </a:rPr>
              <a:t>huge global data centers and rent their computing resources to customers </a:t>
            </a:r>
            <a:r>
              <a:rPr lang="en-US" dirty="0"/>
              <a:t>on a </a:t>
            </a:r>
            <a:r>
              <a:rPr lang="en-US" b="1" dirty="0"/>
              <a:t>pay-as-you-use</a:t>
            </a:r>
            <a:r>
              <a:rPr lang="en-US" dirty="0"/>
              <a:t> basis.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Cloud computing offers an alternative to on-premises data centers, which require </a:t>
            </a:r>
            <a:r>
              <a:rPr lang="en-US" dirty="0">
                <a:solidFill>
                  <a:srgbClr val="FF0000"/>
                </a:solidFill>
              </a:rPr>
              <a:t>users to manage everything, from hardware and virtualization to installing operating systems, applications, and configuring network and storage (Figure 8.2) 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In contrast, cloud vendors are responsible for </a:t>
            </a:r>
            <a:r>
              <a:rPr lang="en-US" dirty="0">
                <a:solidFill>
                  <a:srgbClr val="FF0000"/>
                </a:solidFill>
              </a:rPr>
              <a:t>purchasing and maintaining hardware, and they offer a range of software and platform services that can be rented based on usage</a:t>
            </a:r>
            <a:r>
              <a:rPr lang="en-US" dirty="0"/>
              <a:t>. The cloud infrastructure provides an </a:t>
            </a:r>
            <a:r>
              <a:rPr lang="en-US" dirty="0">
                <a:solidFill>
                  <a:srgbClr val="FF0000"/>
                </a:solidFill>
              </a:rPr>
              <a:t>internet-based platform that makes it easy for users to manage computing, storage, networking, and application resources.</a:t>
            </a:r>
          </a:p>
        </p:txBody>
      </p:sp>
    </p:spTree>
    <p:extLst>
      <p:ext uri="{BB962C8B-B14F-4D97-AF65-F5344CB8AC3E}">
        <p14:creationId xmlns:p14="http://schemas.microsoft.com/office/powerpoint/2010/main" val="407302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BF742-E9D4-425E-0736-C693137D51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63B6F4-409D-61ED-5AE1-3AE67298FD2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4F86A1-5F48-D609-1576-EF9779F6C136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BA9623-4261-D237-37F9-DB5F1692E76B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4B833F-C215-A75F-3854-0CD77D4211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2F9424-720E-8A96-2D1A-E491CCBE9EA2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E0F075-45FD-262E-B8BD-CAFA5CA5E6A6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5BDAF8-4857-E880-7ADB-ED1CDE068FFF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0ACF20-1CF2-1F29-E2EA-26A3CDA957A6}"/>
              </a:ext>
            </a:extLst>
          </p:cNvPr>
          <p:cNvSpPr txBox="1"/>
          <p:nvPr/>
        </p:nvSpPr>
        <p:spPr>
          <a:xfrm>
            <a:off x="742025" y="2014122"/>
            <a:ext cx="10563225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u="sng" dirty="0">
                <a:solidFill>
                  <a:srgbClr val="FF0000"/>
                </a:solidFill>
              </a:rPr>
              <a:t>Cloud Services Are “Rented” Based on Use : </a:t>
            </a:r>
            <a:r>
              <a:rPr lang="en-US" dirty="0"/>
              <a:t>Cloud computing uses a model similar to utilities (electricity, water).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You only pay for what you use.</a:t>
            </a:r>
            <a:br>
              <a:rPr lang="en-US" dirty="0"/>
            </a:br>
            <a:r>
              <a:rPr lang="en-US" dirty="0"/>
              <a:t>For example: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Rent storage by the GB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Rent a virtual machine by the hour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Pay based on database queries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Pay for bandwidth consumed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03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FBA06-46ED-4B6F-70A0-D4359BD3C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CC86F8-C5C7-B602-2F4D-34C224BAE0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F9731C-8AF1-03F3-DF6F-5013C9844748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231275-1EC7-22FB-1EE3-3336C17EB50F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7AD306-8C13-D5D5-9BDE-E728051CD4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A221D-E0E8-880B-B6B7-8270482022B6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69730E-937E-0BFE-8E5C-32C5E295C7D6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92842C-9C7F-3127-DDED-307E19BF20A2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83627B-665A-35B4-D918-3FCF16CBA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7425" y="1891773"/>
            <a:ext cx="6800850" cy="38836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FB53F28-FB43-AA95-E9C3-3EE0C1477305}"/>
              </a:ext>
            </a:extLst>
          </p:cNvPr>
          <p:cNvSpPr txBox="1"/>
          <p:nvPr/>
        </p:nvSpPr>
        <p:spPr>
          <a:xfrm>
            <a:off x="8629649" y="2914650"/>
            <a:ext cx="2620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Figure 8.2 : </a:t>
            </a:r>
            <a:r>
              <a:rPr lang="en-US" dirty="0"/>
              <a:t>Application of the cloud</a:t>
            </a:r>
          </a:p>
        </p:txBody>
      </p:sp>
    </p:spTree>
    <p:extLst>
      <p:ext uri="{BB962C8B-B14F-4D97-AF65-F5344CB8AC3E}">
        <p14:creationId xmlns:p14="http://schemas.microsoft.com/office/powerpoint/2010/main" val="74071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47047-3B13-CA13-9571-2A3E55408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917451-48A9-FB95-36B8-7A1E1D55567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99F323-BC50-3E9C-5371-7AEA9C80D970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069F79-8964-5D4A-72BA-88BC6C0221FA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7177F9-7E64-D330-C1B3-9E2B317C60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BD8D3C-5E00-BD3A-35CF-6F44135B2108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2C321B-30BD-EA83-CA80-1AC47CF5DFCA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3FEFF2-EE7F-8125-C03A-5F7E707830FE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9C2144-BD5E-A499-0534-1E90CD640781}"/>
              </a:ext>
            </a:extLst>
          </p:cNvPr>
          <p:cNvSpPr txBox="1"/>
          <p:nvPr/>
        </p:nvSpPr>
        <p:spPr>
          <a:xfrm>
            <a:off x="742025" y="2014122"/>
            <a:ext cx="10563225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Cloud computing technology can be broadly categorized into three types: </a:t>
            </a:r>
            <a:r>
              <a:rPr lang="en-US" dirty="0">
                <a:solidFill>
                  <a:srgbClr val="FF0000"/>
                </a:solidFill>
              </a:rPr>
              <a:t>public cloud, private cloud, and hybrid cloud </a:t>
            </a:r>
            <a:r>
              <a:rPr lang="en-US" dirty="0"/>
              <a:t>. The distinguishing characteristics of each type are as follows.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7E56845-6501-47AF-259B-11B8ACF155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7525" y="2959940"/>
            <a:ext cx="5929312" cy="297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59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E57C83-4078-71E5-226B-E6EAB6AC6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6BACAE-A738-F457-320A-CF63E74E5C0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387358-CA48-6307-7827-B5E5002CF858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710130-774D-B3AB-A5AB-BCFBA39EE7D7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5DF12C-9189-AC69-3645-1E0849CF92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40D87E-BD32-CAD7-DFAD-CB4C4ACB0582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8C4E3F-E908-6762-C2FC-5A1F2CA59E1C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1879CE-B342-E035-B42C-672C5AC7500E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6C2209-14C9-BAE8-A31C-A00F85A6CC4B}"/>
              </a:ext>
            </a:extLst>
          </p:cNvPr>
          <p:cNvSpPr txBox="1"/>
          <p:nvPr/>
        </p:nvSpPr>
        <p:spPr>
          <a:xfrm>
            <a:off x="742025" y="2014122"/>
            <a:ext cx="10563225" cy="5381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Public Cloud: </a:t>
            </a:r>
            <a:r>
              <a:rPr lang="en-US" dirty="0"/>
              <a:t>Public clouds refer to </a:t>
            </a:r>
            <a:r>
              <a:rPr lang="en-US" dirty="0">
                <a:solidFill>
                  <a:srgbClr val="FF0000"/>
                </a:solidFill>
              </a:rPr>
              <a:t>cloud resources that are owned and operated by a third-party cloud service provider.</a:t>
            </a:r>
            <a:r>
              <a:rPr lang="en-US" dirty="0"/>
              <a:t> These providers include companies like: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Amazon Web Services (AWS)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Microsoft Azure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Google Cloud Platform (GCP)</a:t>
            </a: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How it 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cloud provider owns all the hardware (servers, storage, networking).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Users access these resources </a:t>
            </a:r>
            <a:r>
              <a:rPr lang="en-US" b="1" dirty="0"/>
              <a:t>over the internet</a:t>
            </a:r>
            <a:r>
              <a:rPr lang="en-US" dirty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Public clouds are open to </a:t>
            </a:r>
            <a:r>
              <a:rPr lang="en-US" dirty="0">
                <a:solidFill>
                  <a:srgbClr val="FF0000"/>
                </a:solidFill>
              </a:rPr>
              <a:t>multiple users and are usually priced according to usage.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Multiple customers share the </a:t>
            </a:r>
            <a:r>
              <a:rPr lang="en-US" dirty="0">
                <a:solidFill>
                  <a:srgbClr val="FF0000"/>
                </a:solidFill>
              </a:rPr>
              <a:t>same physical infrastructure </a:t>
            </a:r>
            <a:r>
              <a:rPr lang="en-US" dirty="0"/>
              <a:t>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79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563F58-687E-716B-B268-8C3BC269B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5306F4-DC42-82CB-6C5D-84EB28108CE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377A0A-F9F7-352D-5A28-44AF1596AFEB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401B36-B385-126C-FFAD-43500ED46D48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A3D701-C536-B525-831C-178438C9A9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4992C0-8907-7868-8A37-D9943539103A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FDC789-F85A-60AC-FA4C-92E8960A7636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6EF7F3-85F7-C4FF-982C-9B9714B5A3ED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9BB01B-0C85-0585-85DA-016571E54017}"/>
              </a:ext>
            </a:extLst>
          </p:cNvPr>
          <p:cNvSpPr txBox="1"/>
          <p:nvPr/>
        </p:nvSpPr>
        <p:spPr>
          <a:xfrm>
            <a:off x="742025" y="2014122"/>
            <a:ext cx="10563225" cy="4481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Private Cloud: </a:t>
            </a:r>
            <a:r>
              <a:rPr lang="en-US" dirty="0"/>
              <a:t>Private clouds are exclusive to a </a:t>
            </a:r>
            <a:r>
              <a:rPr lang="en-US" dirty="0">
                <a:solidFill>
                  <a:srgbClr val="FF0000"/>
                </a:solidFill>
              </a:rPr>
              <a:t>single business or organization</a:t>
            </a:r>
            <a:r>
              <a:rPr lang="en-US" dirty="0"/>
              <a:t>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These resources may be located </a:t>
            </a:r>
            <a:r>
              <a:rPr lang="en-US" dirty="0">
                <a:solidFill>
                  <a:srgbClr val="FF0000"/>
                </a:solidFill>
              </a:rPr>
              <a:t>on-site (</a:t>
            </a:r>
            <a:r>
              <a:rPr lang="en-US" dirty="0"/>
              <a:t>inside the organization’s data center</a:t>
            </a:r>
            <a:r>
              <a:rPr lang="en-US" dirty="0">
                <a:solidFill>
                  <a:srgbClr val="FF0000"/>
                </a:solidFill>
              </a:rPr>
              <a:t>) or hosted by a third-party </a:t>
            </a:r>
            <a:r>
              <a:rPr lang="en-US" dirty="0"/>
              <a:t>but still exclusive to one company (e.g., IBM Cloud Private).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Private clouds are typically more secure than public clouds, as Only authorized users within the organization can access the resources.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Private clouds are best for: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Banks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Government agencies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Hospitals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03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A5C4B9-8188-F4E2-612F-BD47E89FE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EA9015-BA04-6134-C2BF-82354CF103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E6823C-0748-CE05-68F4-EC0D63A69326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A6CD83-A057-BCCE-ED8C-0DAFB06B9846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69751D-7342-415A-65B6-F4740D47D7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FD395D-3738-F39B-004F-AFFD5F29BC90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EF65DD-F16E-C203-141C-277B4623F48F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A3F63D6-AC29-349E-155C-5053CA545F98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3F54A6-EDDB-6376-D880-8EC62E6AF351}"/>
              </a:ext>
            </a:extLst>
          </p:cNvPr>
          <p:cNvSpPr txBox="1"/>
          <p:nvPr/>
        </p:nvSpPr>
        <p:spPr>
          <a:xfrm>
            <a:off x="645182" y="1928306"/>
            <a:ext cx="10563225" cy="5173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b="1" dirty="0"/>
              <a:t>Hybrid Cloud: </a:t>
            </a:r>
            <a:r>
              <a:rPr lang="en-US" dirty="0"/>
              <a:t>Hybrid clouds are a </a:t>
            </a:r>
            <a:r>
              <a:rPr lang="en-US" dirty="0">
                <a:solidFill>
                  <a:srgbClr val="FF0000"/>
                </a:solidFill>
              </a:rPr>
              <a:t>combination of public and private clouds.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Data and applications </a:t>
            </a:r>
            <a:r>
              <a:rPr lang="en-US" dirty="0"/>
              <a:t>are shared between the two, </a:t>
            </a:r>
            <a:r>
              <a:rPr lang="en-US" dirty="0">
                <a:solidFill>
                  <a:srgbClr val="FF0000"/>
                </a:solidFill>
              </a:rPr>
              <a:t>allowing for greater flexibility and deployment options</a:t>
            </a:r>
            <a:r>
              <a:rPr lang="en-US" dirty="0"/>
              <a:t>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How it 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Sensitive data is stored in the </a:t>
            </a:r>
            <a:r>
              <a:rPr lang="en-US" b="1" dirty="0"/>
              <a:t>private cloud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Less sensitive applications or workloads run in the </a:t>
            </a:r>
            <a:r>
              <a:rPr lang="en-US" b="1" dirty="0"/>
              <a:t>public cloud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Both environments communicate using encrypted links, APIs, or hybrid cloud platforms.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Hybrid cloud provides organizations with the </a:t>
            </a:r>
            <a:r>
              <a:rPr lang="en-US" b="1" dirty="0">
                <a:solidFill>
                  <a:srgbClr val="FF0000"/>
                </a:solidFill>
              </a:rPr>
              <a:t>best of both worlds</a:t>
            </a:r>
            <a:r>
              <a:rPr lang="en-US" dirty="0">
                <a:solidFill>
                  <a:srgbClr val="FF0000"/>
                </a:solidFill>
              </a:rPr>
              <a:t>:</a:t>
            </a:r>
          </a:p>
          <a:p>
            <a:r>
              <a:rPr lang="en-US" dirty="0"/>
              <a:t>✔ </a:t>
            </a:r>
            <a:r>
              <a:rPr lang="en-US" b="1" dirty="0"/>
              <a:t>Public cloud:</a:t>
            </a:r>
            <a:r>
              <a:rPr lang="en-US" dirty="0"/>
              <a:t> scalability, cost reduction</a:t>
            </a:r>
            <a:br>
              <a:rPr lang="en-US" dirty="0"/>
            </a:br>
            <a:r>
              <a:rPr lang="en-US" dirty="0"/>
              <a:t>✔ </a:t>
            </a:r>
            <a:r>
              <a:rPr lang="en-US" b="1" dirty="0"/>
              <a:t>Private cloud:</a:t>
            </a:r>
            <a:r>
              <a:rPr lang="en-US" dirty="0"/>
              <a:t> security, control</a:t>
            </a:r>
          </a:p>
          <a:p>
            <a:r>
              <a:rPr lang="en-US" b="1" u="sng" dirty="0">
                <a:solidFill>
                  <a:srgbClr val="FF0000"/>
                </a:solidFill>
              </a:rPr>
              <a:t>Example scenario: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hospital might: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Store patient medical records in a private cloud (for privacy and compliance).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Run its website or appointment system in a public cloud.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 public cloud analytics tools to analyze non-sensitive data.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18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3208C3-BDED-1FAA-F787-73FB93C91E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89DF1D-66F0-CAA7-89BA-E0AA410359B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CCB100-998B-9DD3-7BBC-B798C04BACCA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BA985F-F21A-2BBA-42BE-9D70D0541DB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420795-77D2-FFB0-EDBA-76DFAF048E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141AF6-4FA4-67C9-0AD4-05E2D3AFD90C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E970CD-8FA9-E03C-BDF9-D5F9D4DEA250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F96863-BD5E-0C49-AAD9-1F6957A0056E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0FD809-4170-58BD-D036-FDEFAFD687E2}"/>
              </a:ext>
            </a:extLst>
          </p:cNvPr>
          <p:cNvSpPr txBox="1"/>
          <p:nvPr/>
        </p:nvSpPr>
        <p:spPr>
          <a:xfrm>
            <a:off x="645182" y="1928306"/>
            <a:ext cx="10563225" cy="4435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Cloud computing and fog computing are two important computing paradigms that support modern technologies such as </a:t>
            </a:r>
            <a:r>
              <a:rPr lang="en-US" dirty="0">
                <a:solidFill>
                  <a:srgbClr val="FF0000"/>
                </a:solidFill>
              </a:rPr>
              <a:t>IoT, smart cities, and distributed systems.</a:t>
            </a:r>
            <a:r>
              <a:rPr lang="en-US" dirty="0"/>
              <a:t>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Although both approaches help organizations manage data and communication efficiently, they operate at </a:t>
            </a:r>
            <a:r>
              <a:rPr lang="en-US" b="1" dirty="0">
                <a:solidFill>
                  <a:srgbClr val="FF0000"/>
                </a:solidFill>
              </a:rPr>
              <a:t>different levels of the network</a:t>
            </a:r>
            <a:r>
              <a:rPr lang="en-US" dirty="0">
                <a:solidFill>
                  <a:srgbClr val="FF0000"/>
                </a:solidFill>
              </a:rPr>
              <a:t> and serve different purposes.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900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Fog computing</a:t>
            </a:r>
            <a:r>
              <a:rPr lang="en-US" dirty="0"/>
              <a:t>—</a:t>
            </a:r>
            <a:r>
              <a:rPr lang="en-US" dirty="0">
                <a:solidFill>
                  <a:srgbClr val="FF0000"/>
                </a:solidFill>
              </a:rPr>
              <a:t>commonly called </a:t>
            </a:r>
            <a:r>
              <a:rPr lang="en-US" b="1" dirty="0">
                <a:solidFill>
                  <a:srgbClr val="FF0000"/>
                </a:solidFill>
              </a:rPr>
              <a:t>fogging</a:t>
            </a:r>
            <a:r>
              <a:rPr lang="en-US" dirty="0"/>
              <a:t>—was introduced as an extension of cloud computing to address its limitations, particularly </a:t>
            </a:r>
            <a:r>
              <a:rPr lang="en-US" b="1" dirty="0">
                <a:solidFill>
                  <a:srgbClr val="FF0000"/>
                </a:solidFill>
              </a:rPr>
              <a:t>latency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bandwidth usage</a:t>
            </a:r>
            <a:r>
              <a:rPr lang="en-US" dirty="0">
                <a:solidFill>
                  <a:srgbClr val="FF0000"/>
                </a:solidFill>
              </a:rPr>
              <a:t>, and the need for </a:t>
            </a:r>
            <a:r>
              <a:rPr lang="en-US" b="1" dirty="0">
                <a:solidFill>
                  <a:srgbClr val="FF0000"/>
                </a:solidFill>
              </a:rPr>
              <a:t>real-time processing</a:t>
            </a:r>
            <a:r>
              <a:rPr lang="en-US" dirty="0"/>
              <a:t>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Fog architecture brings </a:t>
            </a:r>
            <a:r>
              <a:rPr lang="en-US" dirty="0">
                <a:solidFill>
                  <a:srgbClr val="FF0000"/>
                </a:solidFill>
              </a:rPr>
              <a:t>computing power closer to the users and devices by enabling processing </a:t>
            </a:r>
            <a:r>
              <a:rPr lang="en-US" dirty="0"/>
              <a:t>at </a:t>
            </a:r>
            <a:r>
              <a:rPr lang="en-US" b="1" dirty="0"/>
              <a:t>edge nodes</a:t>
            </a:r>
            <a:r>
              <a:rPr lang="en-US" dirty="0"/>
              <a:t>, which are physical </a:t>
            </a:r>
            <a:r>
              <a:rPr lang="en-US" dirty="0">
                <a:solidFill>
                  <a:srgbClr val="FF0000"/>
                </a:solidFill>
              </a:rPr>
              <a:t>devices located near data sources.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33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56E220-A31E-37BF-810F-CFFA68291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4D7CAA-88AC-37D6-0F98-7A1FD468A8C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928C36-1161-9A15-AC39-2223B0CBCEFE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7A4DC6-141E-741A-C0D1-AF7007B0D26B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825BCE-82DF-FB96-97BD-EA321C4091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1C1F82-54C8-4659-E30B-4C2188034DF2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85971C-89A4-647E-F936-5DCF0376DF7A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3069180-E2ED-94E9-94B3-82785E3724E0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6EFCFF-0594-A0F6-71A5-0C0CE0A549F0}"/>
              </a:ext>
            </a:extLst>
          </p:cNvPr>
          <p:cNvSpPr txBox="1"/>
          <p:nvPr/>
        </p:nvSpPr>
        <p:spPr>
          <a:xfrm>
            <a:off x="645182" y="1928306"/>
            <a:ext cx="10563225" cy="5381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Fog computing creates </a:t>
            </a:r>
            <a:r>
              <a:rPr lang="en-US" dirty="0">
                <a:solidFill>
                  <a:srgbClr val="FF0000"/>
                </a:solidFill>
              </a:rPr>
              <a:t>a middle layer </a:t>
            </a:r>
            <a:r>
              <a:rPr lang="en-US" dirty="0"/>
              <a:t>between </a:t>
            </a:r>
            <a:r>
              <a:rPr lang="en-US" b="1" dirty="0">
                <a:solidFill>
                  <a:srgbClr val="FF0000"/>
                </a:solidFill>
              </a:rPr>
              <a:t>cloud data centers</a:t>
            </a:r>
            <a:r>
              <a:rPr lang="en-US" dirty="0">
                <a:solidFill>
                  <a:srgbClr val="FF0000"/>
                </a:solidFill>
              </a:rPr>
              <a:t> and </a:t>
            </a:r>
            <a:r>
              <a:rPr lang="en-US" b="1" dirty="0">
                <a:solidFill>
                  <a:srgbClr val="FF0000"/>
                </a:solidFill>
              </a:rPr>
              <a:t>end devices</a:t>
            </a:r>
            <a:r>
              <a:rPr lang="en-US" dirty="0"/>
              <a:t>, allowing IoT devices to process </a:t>
            </a:r>
            <a:r>
              <a:rPr lang="en-US" dirty="0">
                <a:solidFill>
                  <a:srgbClr val="FF0000"/>
                </a:solidFill>
              </a:rPr>
              <a:t>data locally instead of sending everything to the centralized cloud</a:t>
            </a:r>
            <a:r>
              <a:rPr lang="en-US" dirty="0"/>
              <a:t>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This makes fog computing critical for applications that require </a:t>
            </a:r>
            <a:r>
              <a:rPr lang="en-US" b="1" dirty="0">
                <a:solidFill>
                  <a:srgbClr val="FF0000"/>
                </a:solidFill>
              </a:rPr>
              <a:t>immediate responses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/>
              <a:t>such as autonomous </a:t>
            </a:r>
            <a:r>
              <a:rPr lang="en-US" dirty="0">
                <a:solidFill>
                  <a:srgbClr val="FF0000"/>
                </a:solidFill>
              </a:rPr>
              <a:t>vehicles, industrial automation, real-time monitoring, and smart healthcare.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The key contrasts between cloud computing and fog computing are explained in the following 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Architecture</a:t>
            </a:r>
            <a:r>
              <a:rPr lang="en-US" dirty="0"/>
              <a:t>: </a:t>
            </a:r>
            <a:r>
              <a:rPr lang="en-US" b="1" dirty="0"/>
              <a:t>Cloud Computing Architecture (Centralized)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Cloud systems rely on </a:t>
            </a:r>
            <a:r>
              <a:rPr lang="en-US" b="1" dirty="0">
                <a:solidFill>
                  <a:srgbClr val="FF0000"/>
                </a:solidFill>
              </a:rPr>
              <a:t>large, centralized data centers</a:t>
            </a:r>
            <a:r>
              <a:rPr lang="en-US" dirty="0">
                <a:solidFill>
                  <a:srgbClr val="FF0000"/>
                </a:solidFill>
              </a:rPr>
              <a:t> hosted by providers like AWS and Azure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All data from user devices must travel </a:t>
            </a:r>
            <a:r>
              <a:rPr lang="en-US" dirty="0">
                <a:solidFill>
                  <a:srgbClr val="FF0000"/>
                </a:solidFill>
              </a:rPr>
              <a:t>across the internet to reach these data centers.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structure is based on a </a:t>
            </a:r>
            <a:r>
              <a:rPr lang="en-US" b="1" dirty="0">
                <a:solidFill>
                  <a:srgbClr val="FF0000"/>
                </a:solidFill>
              </a:rPr>
              <a:t>central location</a:t>
            </a:r>
            <a:r>
              <a:rPr lang="en-US" dirty="0">
                <a:solidFill>
                  <a:srgbClr val="FF0000"/>
                </a:solidFill>
              </a:rPr>
              <a:t> where storage, processing, and management occur.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Example:</a:t>
            </a:r>
            <a:br>
              <a:rPr lang="en-US" dirty="0"/>
            </a:br>
            <a:r>
              <a:rPr lang="en-US" dirty="0"/>
              <a:t>A wearable health device sends data to a distant cloud server for analysis.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900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01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344230-6850-3F63-C2C7-81B3465E9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341BC9-1BCD-268F-D444-75FE476D203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A3C4C6-8346-1667-8C30-6B79F44BE510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85E044-5CCF-70AA-4AFE-BD5DB2BC1DC5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47917A-B5EB-9B51-86B7-06ECB62B80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1FC19C-195B-F8EE-29B6-A4DB513C5679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F20462-34A2-B411-1B3F-ADA9BA77C491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4B694D-F2F2-6D34-9063-4C9EE331E88F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DEEC53-10A4-A0D8-7181-7BB9BE68226D}"/>
              </a:ext>
            </a:extLst>
          </p:cNvPr>
          <p:cNvSpPr txBox="1"/>
          <p:nvPr/>
        </p:nvSpPr>
        <p:spPr>
          <a:xfrm>
            <a:off x="645182" y="1928306"/>
            <a:ext cx="10563225" cy="5035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The key contrasts between cloud computing and fog computing are explained in the following 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Architecture</a:t>
            </a:r>
            <a:r>
              <a:rPr lang="en-US" dirty="0"/>
              <a:t>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6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u="sng" dirty="0">
                <a:solidFill>
                  <a:srgbClr val="FF0000"/>
                </a:solidFill>
              </a:rPr>
              <a:t>Fog Computing Architecture (Decentralized)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Fog computing distributes </a:t>
            </a:r>
            <a:r>
              <a:rPr lang="en-US" dirty="0">
                <a:solidFill>
                  <a:srgbClr val="FF0000"/>
                </a:solidFill>
              </a:rPr>
              <a:t>processing across multiple local nodes, such as routers, gateways, or micro-servers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Instead of a single </a:t>
            </a:r>
            <a:r>
              <a:rPr lang="en-US" dirty="0">
                <a:solidFill>
                  <a:srgbClr val="FF0000"/>
                </a:solidFill>
              </a:rPr>
              <a:t>central location, fog nodes operate close to the data source (edge devices).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This architecture reduces </a:t>
            </a:r>
            <a:r>
              <a:rPr lang="en-US" dirty="0">
                <a:solidFill>
                  <a:srgbClr val="FF0000"/>
                </a:solidFill>
              </a:rPr>
              <a:t>dependency on faraway data centers.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Example:</a:t>
            </a:r>
            <a:br>
              <a:rPr lang="en-US" dirty="0"/>
            </a:br>
            <a:r>
              <a:rPr lang="en-US" dirty="0"/>
              <a:t>A smart traffic light processes vehicle data on a nearby fog node to adjust signals instantly.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53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D6B214-9117-F10A-561F-C29038EB0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08AA28-0517-FCFD-F87F-0817ACE1469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6FA7FE-3905-FFB7-7B53-8F44A443B958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CAC325-7ED5-1914-CE83-8398391E7341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B17DDB-91C7-5B75-857A-973182C9EC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E73731-2B88-95D4-EACF-6A5CE0059AD9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EB0D32-45E2-5818-A830-1131D44541C7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CC4379-D15D-294E-B22C-29EB4A9046A9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7D6966-F88F-5FC0-2142-6818C27A6606}"/>
              </a:ext>
            </a:extLst>
          </p:cNvPr>
          <p:cNvSpPr txBox="1"/>
          <p:nvPr/>
        </p:nvSpPr>
        <p:spPr>
          <a:xfrm>
            <a:off x="645182" y="1928306"/>
            <a:ext cx="10563225" cy="572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The key contrasts between cloud computing and fog computing are explained in the following 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Use Cases: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FF0000"/>
                </a:solidFill>
              </a:rPr>
              <a:t>Cloud Computing Best For: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Large-scale data storage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Big data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Machine learning model 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Applications requiring huge computational power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FF0000"/>
                </a:solidFill>
              </a:rPr>
              <a:t>Fog Computing Best For: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Applications requiring: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Low latency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Real-time processing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Immediate analytics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Proximity to data sources</a:t>
            </a: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82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DB6E11-86B3-5FFA-D147-588BE594B3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3A2AC2-6289-D36D-9F5E-680B894C20C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E44F39-2F79-57CB-C5EE-6964AB8C4731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29C146-5170-A37D-33E3-C0FFA3A9A0DF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39082AE-7FE9-73EA-7898-625364E34E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C2B66C-1DAB-D334-5929-B95139BF51F4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A5ED0B-219A-1FB3-B6A9-2427229BB930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FB47CB-8AF0-5936-D560-33CC699BDA03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66E58C-4261-2195-A83A-A225FA1ADE65}"/>
              </a:ext>
            </a:extLst>
          </p:cNvPr>
          <p:cNvSpPr txBox="1"/>
          <p:nvPr/>
        </p:nvSpPr>
        <p:spPr>
          <a:xfrm>
            <a:off x="645182" y="1928306"/>
            <a:ext cx="10563225" cy="6466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The key contrasts between cloud computing and fog computing are explained in the following 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rgbClr val="FF0000"/>
                </a:solidFill>
              </a:rPr>
              <a:t>Processing: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FF0000"/>
                </a:solidFill>
              </a:rPr>
              <a:t>Cloud Processing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Data is transmitted to remote </a:t>
            </a:r>
            <a:r>
              <a:rPr lang="en-US" dirty="0">
                <a:solidFill>
                  <a:srgbClr val="FF0000"/>
                </a:solidFill>
              </a:rPr>
              <a:t>cloud servers where computation happens.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FF0000"/>
                </a:solidFill>
              </a:rPr>
              <a:t>Fog Processing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Data is processed </a:t>
            </a:r>
            <a:r>
              <a:rPr lang="en-US" b="1" dirty="0"/>
              <a:t>locally</a:t>
            </a:r>
            <a:r>
              <a:rPr lang="en-US" dirty="0"/>
              <a:t> on fog nodes before being sent to the cloud (if needed).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Reduces the load on the cloud.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u="sng" dirty="0">
                <a:solidFill>
                  <a:srgbClr val="FF0000"/>
                </a:solidFill>
              </a:rPr>
              <a:t>Example:</a:t>
            </a:r>
            <a:br>
              <a:rPr lang="en-US" dirty="0"/>
            </a:br>
            <a:r>
              <a:rPr lang="en-US" dirty="0"/>
              <a:t>A factory machine detects an anomaly and processes data locally to shut down instantly—no need to wait for cloud analysis.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71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0D795-3528-74C7-3ED4-443FAC878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EE1D38-5CF7-E772-8F60-AA2AA43CE56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CF6720-CDE6-DDAF-69CA-22D168497541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483C58-0570-EDAA-A429-AAE0F0942AD2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0EF965-1C76-9F20-12F9-1451C751E5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AA3330-4D68-4C5F-7C00-5D947AB0B916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7E100A-5BD2-024E-F67E-5192451D30C5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6D9FB5-647B-F921-8EA9-FB97588B2345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E82046-5F84-6C70-1425-BEC44B059526}"/>
              </a:ext>
            </a:extLst>
          </p:cNvPr>
          <p:cNvSpPr txBox="1"/>
          <p:nvPr/>
        </p:nvSpPr>
        <p:spPr>
          <a:xfrm>
            <a:off x="617279" y="1821648"/>
            <a:ext cx="10563225" cy="6466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u="sng" dirty="0">
                <a:solidFill>
                  <a:srgbClr val="FF0000"/>
                </a:solidFill>
              </a:rPr>
              <a:t>Latency:</a:t>
            </a:r>
          </a:p>
          <a:p>
            <a:r>
              <a:rPr lang="en-US" b="1" u="sng" dirty="0">
                <a:solidFill>
                  <a:srgbClr val="FF0000"/>
                </a:solidFill>
              </a:rPr>
              <a:t>Cloud Latency (Higher)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Data must travel long distances to remote data centers.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This can result in delays—</a:t>
            </a:r>
            <a:r>
              <a:rPr lang="en-US" dirty="0">
                <a:solidFill>
                  <a:srgbClr val="FF0000"/>
                </a:solidFill>
              </a:rPr>
              <a:t>unacceptable for real-time applications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Scenario:</a:t>
            </a:r>
            <a:br>
              <a:rPr lang="en-US" dirty="0"/>
            </a:br>
            <a:r>
              <a:rPr lang="en-US" dirty="0"/>
              <a:t>A self-driving car cannot wait milliseconds for a cloud server response to detect obstacles.</a:t>
            </a:r>
          </a:p>
          <a:p>
            <a:pPr>
              <a:lnSpc>
                <a:spcPct val="150000"/>
              </a:lnSpc>
            </a:pPr>
            <a:r>
              <a:rPr lang="en-US" b="1" u="sng" dirty="0">
                <a:solidFill>
                  <a:srgbClr val="FF0000"/>
                </a:solidFill>
              </a:rPr>
              <a:t>Fog Latency (Lower)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Fog nodes are located </a:t>
            </a:r>
            <a:r>
              <a:rPr lang="en-US" b="1" dirty="0"/>
              <a:t>close to IoT devices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Local processing </a:t>
            </a:r>
            <a:r>
              <a:rPr lang="en-US" dirty="0">
                <a:solidFill>
                  <a:srgbClr val="FF0000"/>
                </a:solidFill>
              </a:rPr>
              <a:t>minimizes delay, enabling immediate response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Scenario:</a:t>
            </a:r>
            <a:br>
              <a:rPr lang="en-US" dirty="0"/>
            </a:br>
            <a:r>
              <a:rPr lang="en-US" dirty="0"/>
              <a:t>Smart grid systems adjust electricity distribution instantly using fog processing.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91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F9EF23-3781-C3A2-0F47-A8E404780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8272F1-9BCC-09F1-82C1-C1D11B1D56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B8BBC5-4570-1895-CC62-9C174BBC7FD7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2E09FD-EDF9-8CA7-4642-C5A252772E2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9E181B-5043-B377-D880-1FD0647E23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C76E29-786A-166B-3880-A5398E222263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5A9200-D8A4-1CFB-1C42-AECCF85D8A59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E6C34D-96C4-1653-1351-E8897A404922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FC4DF6-3C37-67F4-449A-6726D942CB74}"/>
              </a:ext>
            </a:extLst>
          </p:cNvPr>
          <p:cNvSpPr txBox="1"/>
          <p:nvPr/>
        </p:nvSpPr>
        <p:spPr>
          <a:xfrm>
            <a:off x="645182" y="1928306"/>
            <a:ext cx="10563225" cy="2265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04F2DFA-96E0-EB82-6EBE-7E0FAC4DCD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1200" y="1976353"/>
            <a:ext cx="8504900" cy="3812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0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8D6C3-65C9-91C6-4F83-965973356E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1ED87C-DB7A-DF2A-E435-28CA3A0D105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885242-F54D-FEDD-AE9F-B7D629581872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A4F972-8D2B-BDD7-E7F2-854A4D457554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571EF4-2E18-B624-AF16-FB90CC6466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1F62C4-673F-07E7-0D82-6FC11E414C3D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E6704D-3499-BA90-39AD-4BFF9A2EDE1C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8F4409-EF7E-65F0-5F8C-F822ED5AE23F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4C0422-1393-CF63-6E30-7488035A068A}"/>
              </a:ext>
            </a:extLst>
          </p:cNvPr>
          <p:cNvSpPr txBox="1"/>
          <p:nvPr/>
        </p:nvSpPr>
        <p:spPr>
          <a:xfrm>
            <a:off x="617278" y="1675068"/>
            <a:ext cx="10812719" cy="6004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FF0000"/>
                </a:solidFill>
              </a:rPr>
              <a:t>Advantages of Cloud Computing: </a:t>
            </a:r>
            <a:r>
              <a:rPr lang="en-US" dirty="0"/>
              <a:t>Cloud computing offers various benefits to organizations, including the following: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Cost Effectiveness</a:t>
            </a:r>
            <a:r>
              <a:rPr lang="en-US" dirty="0"/>
              <a:t>: Cloud computing eliminates the need for organizations to </a:t>
            </a:r>
            <a:r>
              <a:rPr lang="en-US" dirty="0">
                <a:solidFill>
                  <a:srgbClr val="FF0000"/>
                </a:solidFill>
              </a:rPr>
              <a:t>invest heavily in physical hardware, software licenses, and data center infrastructure.</a:t>
            </a:r>
            <a:r>
              <a:rPr lang="en-US" dirty="0"/>
              <a:t> Instead, they </a:t>
            </a:r>
            <a:r>
              <a:rPr lang="en-US" dirty="0">
                <a:solidFill>
                  <a:srgbClr val="FF0000"/>
                </a:solidFill>
              </a:rPr>
              <a:t>pay only for the resources they use through a </a:t>
            </a:r>
            <a:r>
              <a:rPr lang="en-US" b="1" dirty="0">
                <a:solidFill>
                  <a:srgbClr val="FF0000"/>
                </a:solidFill>
              </a:rPr>
              <a:t>pay-as-you-go</a:t>
            </a:r>
            <a:r>
              <a:rPr lang="en-US" dirty="0">
                <a:solidFill>
                  <a:srgbClr val="FF0000"/>
                </a:solidFill>
              </a:rPr>
              <a:t> or </a:t>
            </a:r>
            <a:r>
              <a:rPr lang="en-US" b="1" dirty="0">
                <a:solidFill>
                  <a:srgbClr val="FF0000"/>
                </a:solidFill>
              </a:rPr>
              <a:t>subscription</a:t>
            </a:r>
            <a:r>
              <a:rPr lang="en-US" dirty="0">
                <a:solidFill>
                  <a:srgbClr val="FF0000"/>
                </a:solidFill>
              </a:rPr>
              <a:t> model</a:t>
            </a:r>
            <a:r>
              <a:rPr lang="en-US" dirty="0"/>
              <a:t>, which significantly reduces capital expenditure.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Speed:</a:t>
            </a:r>
            <a:r>
              <a:rPr lang="en-US" dirty="0"/>
              <a:t> Cloud platforms allow businesses to </a:t>
            </a:r>
            <a:r>
              <a:rPr lang="en-US" dirty="0">
                <a:solidFill>
                  <a:srgbClr val="FF0000"/>
                </a:solidFill>
              </a:rPr>
              <a:t>deploy servers, databases, applications, and services within minutes</a:t>
            </a:r>
            <a:r>
              <a:rPr lang="en-US" dirty="0"/>
              <a:t>. This instant availability </a:t>
            </a:r>
            <a:r>
              <a:rPr lang="en-US" dirty="0">
                <a:solidFill>
                  <a:srgbClr val="FF0000"/>
                </a:solidFill>
              </a:rPr>
              <a:t>removes delays </a:t>
            </a:r>
            <a:r>
              <a:rPr lang="en-US" dirty="0"/>
              <a:t>caused by purchasing, installing, and configuring physical systems.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Security: </a:t>
            </a:r>
            <a:r>
              <a:rPr lang="en-US" dirty="0"/>
              <a:t>Most cloud vendors offer strong security frameworks, including </a:t>
            </a:r>
            <a:r>
              <a:rPr lang="en-US" dirty="0">
                <a:solidFill>
                  <a:srgbClr val="FF0000"/>
                </a:solidFill>
              </a:rPr>
              <a:t>data encryption, access management, </a:t>
            </a:r>
            <a:r>
              <a:rPr lang="en-US" dirty="0"/>
              <a:t>and advanced monitoring systems, which protect the stored data .</a:t>
            </a: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766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8BB683-244F-62B1-F628-D5AACBFED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BD3214-2696-20B4-2986-2782AE76A48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CAD99D-0E00-CA2C-9405-7A823ABE41FB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3A7805-55FE-11DD-2440-5DD62BBEBB34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6BC250-603F-2985-F5A1-4A4F541C38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C8C03D-5C57-0486-C980-3223B7A3B647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D7F528-69F5-1EAC-D8F8-1B9182B893D4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C460F4-9571-8B88-7961-54955DD34CD3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8308CA-3541-52F6-BA4F-94B895191FC4}"/>
              </a:ext>
            </a:extLst>
          </p:cNvPr>
          <p:cNvSpPr txBox="1"/>
          <p:nvPr/>
        </p:nvSpPr>
        <p:spPr>
          <a:xfrm>
            <a:off x="712867" y="1537463"/>
            <a:ext cx="10812719" cy="6004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Cloud computing has progressed from its </a:t>
            </a:r>
            <a:r>
              <a:rPr lang="en-US" dirty="0">
                <a:solidFill>
                  <a:srgbClr val="FF0000"/>
                </a:solidFill>
              </a:rPr>
              <a:t>fundamental notion of supplying computing resources on-demand </a:t>
            </a:r>
            <a:r>
              <a:rPr lang="en-US" dirty="0"/>
              <a:t>through the internet, to more </a:t>
            </a:r>
            <a:r>
              <a:rPr lang="en-US" dirty="0">
                <a:solidFill>
                  <a:srgbClr val="FF0000"/>
                </a:solidFill>
              </a:rPr>
              <a:t>advanced services </a:t>
            </a:r>
            <a:r>
              <a:rPr lang="en-US" dirty="0"/>
              <a:t>that address diverse business requirements. The next </a:t>
            </a:r>
            <a:r>
              <a:rPr lang="en-US" dirty="0">
                <a:solidFill>
                  <a:srgbClr val="FF0000"/>
                </a:solidFill>
              </a:rPr>
              <a:t>evolution of cloud computing centers around delivering software, platforms, and infrastructure </a:t>
            </a:r>
            <a:r>
              <a:rPr lang="en-US" dirty="0"/>
              <a:t>as services.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Over time, cloud computing grew into a sophisticated ecosystem </a:t>
            </a:r>
            <a:r>
              <a:rPr lang="en-US" dirty="0">
                <a:solidFill>
                  <a:srgbClr val="FF0000"/>
                </a:solidFill>
              </a:rPr>
              <a:t>offering different layers of services </a:t>
            </a:r>
            <a:r>
              <a:rPr lang="en-US" dirty="0"/>
              <a:t>that </a:t>
            </a:r>
            <a:r>
              <a:rPr lang="en-US" dirty="0">
                <a:solidFill>
                  <a:srgbClr val="FF0000"/>
                </a:solidFill>
              </a:rPr>
              <a:t>address various business needs. </a:t>
            </a:r>
            <a:r>
              <a:rPr lang="en-US" dirty="0"/>
              <a:t>These layers are known as: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Software as a Service (SaaS)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Platform as a Service (PaaS)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Infrastructure as a Service (IaaS)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These models represent different </a:t>
            </a:r>
            <a:r>
              <a:rPr lang="en-US" dirty="0">
                <a:solidFill>
                  <a:srgbClr val="FF0000"/>
                </a:solidFill>
              </a:rPr>
              <a:t>levels of control, responsibility, and flexibility for the user.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51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616884-15CF-29B7-45C8-1366132E2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99C7F3-9C2F-F914-CBB0-FC2366E2BDB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E1466B-4D7F-D470-53C6-6AD1CCE963CA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61022A-3E92-50A0-95DA-91F75152820E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11B973-976B-7AC3-1D2F-025E551380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CEC201-BB94-C22F-447A-01BC6CE8E629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12FB6D-5757-72F1-2118-3869ADFC747B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7CCEED-3736-4E5B-4DB4-A56AD2617806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264732-1794-86AD-50F2-33C1ADAB7417}"/>
              </a:ext>
            </a:extLst>
          </p:cNvPr>
          <p:cNvSpPr txBox="1"/>
          <p:nvPr/>
        </p:nvSpPr>
        <p:spPr>
          <a:xfrm>
            <a:off x="712867" y="1537463"/>
            <a:ext cx="10812719" cy="2265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u="sng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7D56051-8DB7-7B00-313D-060DB3CA8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582" y="2050792"/>
            <a:ext cx="7308094" cy="38590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8AC7BC7-C58C-6CBF-AC96-44B0F0C349BD}"/>
              </a:ext>
            </a:extLst>
          </p:cNvPr>
          <p:cNvSpPr txBox="1"/>
          <p:nvPr/>
        </p:nvSpPr>
        <p:spPr>
          <a:xfrm>
            <a:off x="762000" y="3066034"/>
            <a:ext cx="407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Development of cloud computing</a:t>
            </a:r>
          </a:p>
        </p:txBody>
      </p:sp>
    </p:spTree>
    <p:extLst>
      <p:ext uri="{BB962C8B-B14F-4D97-AF65-F5344CB8AC3E}">
        <p14:creationId xmlns:p14="http://schemas.microsoft.com/office/powerpoint/2010/main" val="271040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DFD028-1235-C525-9CE4-9FEB0614D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3A2136-9B31-718B-FC9A-49FC0C13744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7D0F42-A796-17EB-E67E-379FD864BC91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57D053-EC14-7DA7-6A91-A5188C86C26C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4B2F0E-25D7-4486-E499-9FDA88AE22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BABA7D-D596-0C60-BCA0-3A2F90D75888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AB0AB0-A9AF-B415-54DA-1C00CE486939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DCFEF8-8875-A627-78EA-63B2148C02ED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D5C6DB-9A07-C118-B223-220C5457E3E1}"/>
              </a:ext>
            </a:extLst>
          </p:cNvPr>
          <p:cNvSpPr txBox="1"/>
          <p:nvPr/>
        </p:nvSpPr>
        <p:spPr>
          <a:xfrm>
            <a:off x="617279" y="1514635"/>
            <a:ext cx="10812719" cy="5450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Software-as-a-Service (SaaS): </a:t>
            </a:r>
            <a:r>
              <a:rPr lang="en-US" dirty="0"/>
              <a:t>is a cloud model where the </a:t>
            </a:r>
            <a:r>
              <a:rPr lang="en-US" dirty="0">
                <a:solidFill>
                  <a:srgbClr val="FF0000"/>
                </a:solidFill>
              </a:rPr>
              <a:t>provider hosts a complete software application</a:t>
            </a:r>
            <a:r>
              <a:rPr lang="en-US" dirty="0"/>
              <a:t> and makes it accessible to users via the internet.</a:t>
            </a:r>
            <a:endParaRPr lang="en-US" u="sng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Users </a:t>
            </a:r>
            <a:r>
              <a:rPr lang="en-US" dirty="0">
                <a:solidFill>
                  <a:srgbClr val="FF0000"/>
                </a:solidFill>
              </a:rPr>
              <a:t>do </a:t>
            </a:r>
            <a:r>
              <a:rPr lang="en-US" b="1" dirty="0">
                <a:solidFill>
                  <a:srgbClr val="FF0000"/>
                </a:solidFill>
              </a:rPr>
              <a:t>not</a:t>
            </a:r>
            <a:r>
              <a:rPr lang="en-US" dirty="0">
                <a:solidFill>
                  <a:srgbClr val="FF0000"/>
                </a:solidFill>
              </a:rPr>
              <a:t> install anything </a:t>
            </a:r>
            <a:r>
              <a:rPr lang="en-US" dirty="0"/>
              <a:t>on their computer.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cloud provider manages everything: </a:t>
            </a:r>
            <a:r>
              <a:rPr lang="en-US" dirty="0">
                <a:solidFill>
                  <a:srgbClr val="FF0000"/>
                </a:solidFill>
              </a:rPr>
              <a:t>software updates, security, servers, and storage.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Users </a:t>
            </a:r>
            <a:r>
              <a:rPr lang="en-US" dirty="0">
                <a:solidFill>
                  <a:srgbClr val="FF0000"/>
                </a:solidFill>
              </a:rPr>
              <a:t>only need a web browser </a:t>
            </a:r>
            <a:r>
              <a:rPr lang="en-US" dirty="0"/>
              <a:t>or a thin client to access the application.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It reduces </a:t>
            </a:r>
            <a:r>
              <a:rPr lang="en-US" dirty="0">
                <a:solidFill>
                  <a:srgbClr val="FF0000"/>
                </a:solidFill>
              </a:rPr>
              <a:t>maintenance effort and cost </a:t>
            </a:r>
            <a:r>
              <a:rPr lang="en-US" dirty="0"/>
              <a:t>for businesses.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Examples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Gmail, Outlook (email services)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Google Workspace, Microsoft 365 (office applications)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641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D440E-A2CB-5F2B-29FF-2A1345F998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53C88C-0566-EE12-FE4A-FC14F9B655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CB2E2A-A829-860E-B73D-6905D44ED3B9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0681DD-47B3-C66D-65D8-08FB99158866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ECBAE4-EED5-354D-EF3E-C1A66CF95B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09C3FB-1918-C919-88C9-0C5C44535B4A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A5033F-509D-05F7-F0C0-C5DF041D05FB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497011-998C-33DD-AA25-C97F62FD01E2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54950C-825D-2D06-5DEB-948B2080C832}"/>
              </a:ext>
            </a:extLst>
          </p:cNvPr>
          <p:cNvSpPr txBox="1"/>
          <p:nvPr/>
        </p:nvSpPr>
        <p:spPr>
          <a:xfrm>
            <a:off x="617279" y="1514635"/>
            <a:ext cx="10812719" cy="5589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Platform-as-a-Service (PaaS): </a:t>
            </a:r>
            <a:r>
              <a:rPr lang="en-US" dirty="0"/>
              <a:t>PaaS provides a cloud-based </a:t>
            </a:r>
            <a:r>
              <a:rPr lang="en-US" dirty="0">
                <a:solidFill>
                  <a:srgbClr val="FF0000"/>
                </a:solidFill>
              </a:rPr>
              <a:t>environment for building, testing, and deploying </a:t>
            </a:r>
            <a:r>
              <a:rPr lang="en-US" dirty="0"/>
              <a:t>applications without </a:t>
            </a:r>
            <a:r>
              <a:rPr lang="en-US" dirty="0">
                <a:solidFill>
                  <a:srgbClr val="FF0000"/>
                </a:solidFill>
              </a:rPr>
              <a:t>worrying about the underlying hardware or operating systems.</a:t>
            </a:r>
            <a:r>
              <a:rPr lang="en-US" b="1" dirty="0">
                <a:solidFill>
                  <a:srgbClr val="FF0000"/>
                </a:solidFill>
              </a:rPr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What the provider manages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Infrastructure (servers, storage, networking)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Operating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Databases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What the customer manages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Application code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Application deployment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Application data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Examples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Microsoft Azure App Services</a:t>
            </a:r>
            <a:endParaRPr lang="en-US" b="1" dirty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570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FD123-0864-9B81-D68A-A61481FCF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B01D69-3A40-B800-9776-20C936FCC6A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AAE42C-DA5F-2097-BAA0-8FC187FF55A2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849D85-0E4B-2BB2-37C5-4F1453AC1399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3B936F-5064-7620-4A06-C592AD023B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B7589C-F18C-5294-2D70-2C7CF43B68C9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CA150C-50E2-E5E3-E379-377CBBBB9C7E}"/>
              </a:ext>
            </a:extLst>
          </p:cNvPr>
          <p:cNvSpPr txBox="1"/>
          <p:nvPr/>
        </p:nvSpPr>
        <p:spPr>
          <a:xfrm>
            <a:off x="942305" y="1205081"/>
            <a:ext cx="609432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R="0" algn="ctr"/>
            <a:r>
              <a:rPr lang="en-US" dirty="0"/>
              <a:t>I</a:t>
            </a:r>
            <a:r>
              <a:rPr lang="en-US" b="1" dirty="0"/>
              <a:t>ntroduction to </a:t>
            </a:r>
            <a:r>
              <a:rPr lang="en-US" dirty="0"/>
              <a:t>C</a:t>
            </a:r>
            <a:r>
              <a:rPr lang="en-US" b="1" dirty="0"/>
              <a:t>loud </a:t>
            </a:r>
            <a:r>
              <a:rPr lang="en-US" dirty="0"/>
              <a:t>C</a:t>
            </a:r>
            <a:r>
              <a:rPr lang="en-US" b="1" dirty="0"/>
              <a:t>omputing</a:t>
            </a:r>
            <a:endParaRPr lang="en-US" sz="2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42E8A0-51D9-64AD-EBD5-819CFCE23D84}"/>
              </a:ext>
            </a:extLst>
          </p:cNvPr>
          <p:cNvSpPr txBox="1"/>
          <p:nvPr/>
        </p:nvSpPr>
        <p:spPr>
          <a:xfrm>
            <a:off x="506161" y="1359983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CCDCF1-97CA-0124-2718-43CBB805633C}"/>
              </a:ext>
            </a:extLst>
          </p:cNvPr>
          <p:cNvSpPr txBox="1"/>
          <p:nvPr/>
        </p:nvSpPr>
        <p:spPr>
          <a:xfrm>
            <a:off x="506161" y="2077072"/>
            <a:ext cx="10812719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algn="just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</a:rPr>
              <a:t>Infrastructure-as-a-Service (IaaS): </a:t>
            </a:r>
            <a:r>
              <a:rPr lang="en-US" dirty="0"/>
              <a:t>IaaS provides </a:t>
            </a:r>
            <a:r>
              <a:rPr lang="en-US" dirty="0">
                <a:solidFill>
                  <a:srgbClr val="FF0000"/>
                </a:solidFill>
              </a:rPr>
              <a:t>virtualized computing resources </a:t>
            </a:r>
            <a:r>
              <a:rPr lang="en-US" dirty="0"/>
              <a:t>over the internet, such as:</a:t>
            </a:r>
          </a:p>
          <a:p>
            <a:pPr marL="45720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Virtual machines</a:t>
            </a:r>
          </a:p>
          <a:p>
            <a:pPr marL="45720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Storage</a:t>
            </a:r>
          </a:p>
          <a:p>
            <a:pPr marL="45720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Network components</a:t>
            </a:r>
          </a:p>
          <a:p>
            <a:pPr marL="45720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Organizations can </a:t>
            </a:r>
            <a:r>
              <a:rPr lang="en-US" dirty="0">
                <a:solidFill>
                  <a:srgbClr val="FF0000"/>
                </a:solidFill>
              </a:rPr>
              <a:t>build any type of IT environment they want using these virtual resources.</a:t>
            </a:r>
          </a:p>
          <a:p>
            <a:pPr marL="171450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</a:rPr>
              <a:t>Examples</a:t>
            </a:r>
          </a:p>
          <a:p>
            <a:pPr marL="45720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Amazon Web Services (AWS)</a:t>
            </a:r>
          </a:p>
          <a:p>
            <a:pPr marL="45720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Microsoft Azure</a:t>
            </a:r>
          </a:p>
          <a:p>
            <a:pPr marL="1714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marL="171450" algn="just"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75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A1A26C-FD7D-B3BE-8683-FA0D289724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A96033-B34F-A5EA-AC4A-9C98FFAFDB6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352D40-D002-EB03-2847-4027E05C9F7B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DE0C7D-7DD4-5996-5AF0-0D54AD439B06}"/>
              </a:ext>
            </a:extLst>
          </p:cNvPr>
          <p:cNvSpPr txBox="1"/>
          <p:nvPr/>
        </p:nvSpPr>
        <p:spPr>
          <a:xfrm>
            <a:off x="1161422" y="1010832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E6A4DD-085F-12DC-1440-74C41B2AAF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46891B-30FF-B986-E7D2-646922280861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176C1D-E7A2-DDE2-3C7B-D2B61379A48B}"/>
              </a:ext>
            </a:extLst>
          </p:cNvPr>
          <p:cNvSpPr txBox="1"/>
          <p:nvPr/>
        </p:nvSpPr>
        <p:spPr>
          <a:xfrm>
            <a:off x="2127650" y="1149269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The Role of Cloud Computing in IoT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12086B7-3574-5C39-C5BE-80DC0CAC96DE}"/>
              </a:ext>
            </a:extLst>
          </p:cNvPr>
          <p:cNvSpPr txBox="1"/>
          <p:nvPr/>
        </p:nvSpPr>
        <p:spPr>
          <a:xfrm>
            <a:off x="742025" y="1964767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D4C6C0-6FCF-2305-C5F9-E068A2281BBF}"/>
              </a:ext>
            </a:extLst>
          </p:cNvPr>
          <p:cNvSpPr txBox="1"/>
          <p:nvPr/>
        </p:nvSpPr>
        <p:spPr>
          <a:xfrm>
            <a:off x="637256" y="1828913"/>
            <a:ext cx="10812719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“cloud”</a:t>
            </a:r>
            <a:r>
              <a:rPr lang="en-US" dirty="0">
                <a:solidFill>
                  <a:srgbClr val="FF0000"/>
                </a:solidFill>
              </a:rPr>
              <a:t> refers to a centralized infrastructure where data, files, and applications are stored, processed, and managed in </a:t>
            </a:r>
            <a:r>
              <a:rPr lang="en-US" b="1" dirty="0">
                <a:solidFill>
                  <a:srgbClr val="FF0000"/>
                </a:solidFill>
              </a:rPr>
              <a:t>remote data centers</a:t>
            </a:r>
            <a:r>
              <a:rPr lang="en-US" dirty="0">
                <a:solidFill>
                  <a:srgbClr val="FF0000"/>
                </a:solidFill>
              </a:rPr>
              <a:t> connected through the internet.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IoT devices generate </a:t>
            </a:r>
            <a:r>
              <a:rPr lang="en-US" b="1" dirty="0">
                <a:solidFill>
                  <a:srgbClr val="FF0000"/>
                </a:solidFill>
              </a:rPr>
              <a:t>huge volumes of data</a:t>
            </a:r>
            <a:r>
              <a:rPr lang="en-US" dirty="0">
                <a:solidFill>
                  <a:srgbClr val="FF0000"/>
                </a:solidFill>
              </a:rPr>
              <a:t> every second</a:t>
            </a:r>
            <a:r>
              <a:rPr lang="en-US" dirty="0"/>
              <a:t>—far more than a device can store or process on its own. </a:t>
            </a:r>
            <a:r>
              <a:rPr lang="en-US" dirty="0">
                <a:solidFill>
                  <a:srgbClr val="FF0000"/>
                </a:solidFill>
              </a:rPr>
              <a:t>Because of this: </a:t>
            </a:r>
            <a:r>
              <a:rPr lang="en-US" b="1" dirty="0"/>
              <a:t>The IoT depends on cloud computing for: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Storage:</a:t>
            </a:r>
            <a:r>
              <a:rPr lang="en-US" dirty="0"/>
              <a:t> Sensors send data </a:t>
            </a:r>
            <a:r>
              <a:rPr lang="en-US" dirty="0">
                <a:solidFill>
                  <a:srgbClr val="FF0000"/>
                </a:solidFill>
              </a:rPr>
              <a:t>to the cloud instead of storing it locally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Processing power:</a:t>
            </a:r>
            <a:r>
              <a:rPr lang="en-US" dirty="0"/>
              <a:t> Cloud servers </a:t>
            </a:r>
            <a:r>
              <a:rPr lang="en-US" dirty="0">
                <a:solidFill>
                  <a:srgbClr val="FF0000"/>
                </a:solidFill>
              </a:rPr>
              <a:t>analyze large datasets efficiently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Accessibility:</a:t>
            </a:r>
            <a:r>
              <a:rPr lang="en-US" dirty="0"/>
              <a:t> Data is accessible </a:t>
            </a:r>
            <a:r>
              <a:rPr lang="en-US" dirty="0">
                <a:solidFill>
                  <a:srgbClr val="FF0000"/>
                </a:solidFill>
              </a:rPr>
              <a:t>from anywhere, anytime.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Integration:</a:t>
            </a:r>
            <a:r>
              <a:rPr lang="en-US" dirty="0"/>
              <a:t> Cloud applications </a:t>
            </a:r>
            <a:r>
              <a:rPr lang="en-US" dirty="0">
                <a:solidFill>
                  <a:srgbClr val="FF0000"/>
                </a:solidFill>
              </a:rPr>
              <a:t>can communicate with multiple devices.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Security &amp; backups:</a:t>
            </a:r>
            <a:r>
              <a:rPr lang="en-US" dirty="0"/>
              <a:t> Cloud ensures </a:t>
            </a:r>
            <a:r>
              <a:rPr lang="en-US" dirty="0">
                <a:solidFill>
                  <a:srgbClr val="FF0000"/>
                </a:solidFill>
              </a:rPr>
              <a:t>reliable, secured, and backed-up data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Thus, </a:t>
            </a:r>
            <a:r>
              <a:rPr lang="en-US" dirty="0">
                <a:solidFill>
                  <a:srgbClr val="FF0000"/>
                </a:solidFill>
              </a:rPr>
              <a:t>the integration of cloud and IoT forms the backbone of many modern smart systems.</a:t>
            </a:r>
          </a:p>
          <a:p>
            <a:pPr marL="171450" algn="just"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66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8A9C9B-9E29-1BA9-48B9-AC2DF417A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39634A-C6F8-F6C9-9248-DC23FF123E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04CBD0-C193-1961-4D6A-620D95B176C0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0AF415-30C1-3A67-2ADB-4DD3ED54E986}"/>
              </a:ext>
            </a:extLst>
          </p:cNvPr>
          <p:cNvSpPr txBox="1"/>
          <p:nvPr/>
        </p:nvSpPr>
        <p:spPr>
          <a:xfrm>
            <a:off x="1161421" y="84434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9AF667-6887-A133-1D6F-82CA67485B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31748D-41E9-40F9-2C4A-5A4FDDE2276C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2E308A-4132-8F5D-8D29-FDCE3DC0517C}"/>
              </a:ext>
            </a:extLst>
          </p:cNvPr>
          <p:cNvSpPr txBox="1"/>
          <p:nvPr/>
        </p:nvSpPr>
        <p:spPr>
          <a:xfrm>
            <a:off x="2398069" y="1150892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The Role of Cloud Computing in IoT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5783DE-DD70-C5EA-D66C-B1E88DBAB7D0}"/>
              </a:ext>
            </a:extLst>
          </p:cNvPr>
          <p:cNvSpPr txBox="1"/>
          <p:nvPr/>
        </p:nvSpPr>
        <p:spPr>
          <a:xfrm>
            <a:off x="742025" y="1964767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061755-2EB3-6EF6-4549-61CA997E56F3}"/>
              </a:ext>
            </a:extLst>
          </p:cNvPr>
          <p:cNvSpPr txBox="1"/>
          <p:nvPr/>
        </p:nvSpPr>
        <p:spPr>
          <a:xfrm>
            <a:off x="617277" y="1695825"/>
            <a:ext cx="10812719" cy="5035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Benefits and Functions of IoT Cloud: </a:t>
            </a:r>
            <a:r>
              <a:rPr lang="en-US" dirty="0"/>
              <a:t>The combination of IoT and cloud computing offers numerous benefits and functions 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Multiple Connectivity Options and Wide Network Access: </a:t>
            </a:r>
            <a:r>
              <a:rPr lang="en-US" dirty="0"/>
              <a:t>IoT–cloud computing offers high accessibility and rich connectivity features because: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Cloud resources can be accessed from </a:t>
            </a:r>
            <a:r>
              <a:rPr lang="en-US" b="1" dirty="0"/>
              <a:t>any device</a:t>
            </a:r>
            <a:r>
              <a:rPr lang="en-US" dirty="0"/>
              <a:t> connected to the internet (laptops, tablets, smartphones, etc.).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IoT cloud services work as </a:t>
            </a:r>
            <a:r>
              <a:rPr lang="en-US" b="1" dirty="0"/>
              <a:t>on-demand web services</a:t>
            </a:r>
            <a:r>
              <a:rPr lang="en-US" dirty="0"/>
              <a:t>, meaning anyone with internet access can use the service instantly.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Developers </a:t>
            </a:r>
            <a:r>
              <a:rPr lang="en-US" dirty="0">
                <a:solidFill>
                  <a:srgbClr val="FF0000"/>
                </a:solidFill>
              </a:rPr>
              <a:t>do not need special permissions or physical hardware</a:t>
            </a:r>
            <a:r>
              <a:rPr lang="en-US" dirty="0"/>
              <a:t>; they can build and deploy IoT applications online.  This wide network access </a:t>
            </a:r>
            <a:r>
              <a:rPr lang="en-US" dirty="0">
                <a:solidFill>
                  <a:srgbClr val="FF0000"/>
                </a:solidFill>
              </a:rPr>
              <a:t>promotes mobility, remote access, and seamless </a:t>
            </a:r>
            <a:r>
              <a:rPr lang="en-US" dirty="0"/>
              <a:t>device connectivity.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768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ED066-48D1-5AD4-9040-617D81FEE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A91E2A-FBB4-464C-6318-F5BAB0416F6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9D9CC6-AAC4-B7DA-170D-3ACFE3359235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796116-F4C4-691D-03D0-697ACC127498}"/>
              </a:ext>
            </a:extLst>
          </p:cNvPr>
          <p:cNvSpPr txBox="1"/>
          <p:nvPr/>
        </p:nvSpPr>
        <p:spPr>
          <a:xfrm>
            <a:off x="1161421" y="84434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6582FA-0539-3338-2242-DEB6B5C3F1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255C70-BF18-807B-65F0-532BF218E710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0078EE-4939-D31C-DF9F-92B32AA57679}"/>
              </a:ext>
            </a:extLst>
          </p:cNvPr>
          <p:cNvSpPr txBox="1"/>
          <p:nvPr/>
        </p:nvSpPr>
        <p:spPr>
          <a:xfrm>
            <a:off x="2398069" y="1150892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The Role of Cloud Computing in IoT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495F24-0D5B-6A27-29D0-F9FB51918EA7}"/>
              </a:ext>
            </a:extLst>
          </p:cNvPr>
          <p:cNvSpPr txBox="1"/>
          <p:nvPr/>
        </p:nvSpPr>
        <p:spPr>
          <a:xfrm>
            <a:off x="742025" y="1964767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A4D05C-36A1-7EB6-04EC-AF21D6801C43}"/>
              </a:ext>
            </a:extLst>
          </p:cNvPr>
          <p:cNvSpPr txBox="1"/>
          <p:nvPr/>
        </p:nvSpPr>
        <p:spPr>
          <a:xfrm>
            <a:off x="617277" y="1862312"/>
            <a:ext cx="10812719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Benefits and Functions of IoT Cloud: </a:t>
            </a:r>
            <a:r>
              <a:rPr lang="en-US" dirty="0"/>
              <a:t>The combination of IoT and cloud computing offers numerous benefits and functions 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High Scalability: </a:t>
            </a:r>
            <a:r>
              <a:rPr lang="en-US" dirty="0"/>
              <a:t>IoT devices generate increasing amounts of data as the system grows. Cloud computing supports this growth through: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Scalable storage</a:t>
            </a:r>
            <a:r>
              <a:rPr lang="en-US" dirty="0"/>
              <a:t>: Users can </a:t>
            </a:r>
            <a:r>
              <a:rPr lang="en-US" dirty="0">
                <a:solidFill>
                  <a:srgbClr val="FF0000"/>
                </a:solidFill>
              </a:rPr>
              <a:t>add more storage instantly as data increases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Scalable processing power</a:t>
            </a:r>
            <a:r>
              <a:rPr lang="en-US" dirty="0"/>
              <a:t>: Cloud computing can handle larger workloads when more IoT data streams are generated.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Scalable user access</a:t>
            </a:r>
            <a:r>
              <a:rPr lang="en-US" dirty="0"/>
              <a:t>: More users or devices can be added </a:t>
            </a:r>
            <a:r>
              <a:rPr lang="en-US" dirty="0">
                <a:solidFill>
                  <a:srgbClr val="FF0000"/>
                </a:solidFill>
              </a:rPr>
              <a:t>without disrupting system performance.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This scalability </a:t>
            </a:r>
            <a:r>
              <a:rPr lang="en-US" dirty="0">
                <a:solidFill>
                  <a:srgbClr val="FF0000"/>
                </a:solidFill>
              </a:rPr>
              <a:t>ensures that IoT systems can expand to thousands or millions of devices without crashing.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78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3EE2B-3113-04EB-56DD-6506A8937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9521E0-8764-5AFB-D092-A908ED382BA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E670B3-9362-8BF5-946D-D35292EB3237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3DDE95-DBD4-8F24-3D1A-28ED121CC9C7}"/>
              </a:ext>
            </a:extLst>
          </p:cNvPr>
          <p:cNvSpPr txBox="1"/>
          <p:nvPr/>
        </p:nvSpPr>
        <p:spPr>
          <a:xfrm>
            <a:off x="1161421" y="84434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D42A59-C7A7-CEAC-D675-62FE0B1A83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2B60D4-F88C-7E5F-154F-3750238251CD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6BE833-2807-4C97-2E60-F3DE55F15F61}"/>
              </a:ext>
            </a:extLst>
          </p:cNvPr>
          <p:cNvSpPr txBox="1"/>
          <p:nvPr/>
        </p:nvSpPr>
        <p:spPr>
          <a:xfrm>
            <a:off x="2398069" y="1150892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The Role of Cloud Computing in IoT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363151-7D80-36C2-54CD-AE001144400A}"/>
              </a:ext>
            </a:extLst>
          </p:cNvPr>
          <p:cNvSpPr txBox="1"/>
          <p:nvPr/>
        </p:nvSpPr>
        <p:spPr>
          <a:xfrm>
            <a:off x="742025" y="1964767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72318A-DC3B-E864-25DB-929D0B57BCC6}"/>
              </a:ext>
            </a:extLst>
          </p:cNvPr>
          <p:cNvSpPr txBox="1"/>
          <p:nvPr/>
        </p:nvSpPr>
        <p:spPr>
          <a:xfrm>
            <a:off x="617277" y="1862312"/>
            <a:ext cx="10812719" cy="4481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Benefits and Functions of IoT Cloud: </a:t>
            </a:r>
            <a:r>
              <a:rPr lang="en-US" dirty="0"/>
              <a:t>The combination of IoT and cloud computing offers numerous benefits and functions 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Resource Pooling and Collaboration: </a:t>
            </a:r>
            <a:r>
              <a:rPr lang="en-US" dirty="0"/>
              <a:t>Cloud computing </a:t>
            </a:r>
            <a:r>
              <a:rPr lang="en-US" dirty="0">
                <a:solidFill>
                  <a:srgbClr val="FF0000"/>
                </a:solidFill>
              </a:rPr>
              <a:t>brings together shared computing resources </a:t>
            </a:r>
            <a:r>
              <a:rPr lang="en-US" dirty="0"/>
              <a:t>such as: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Storage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Networks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Servers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Applications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These resources are </a:t>
            </a:r>
            <a:r>
              <a:rPr lang="en-US" b="1" dirty="0">
                <a:solidFill>
                  <a:srgbClr val="FF0000"/>
                </a:solidFill>
              </a:rPr>
              <a:t>pooled</a:t>
            </a:r>
            <a:r>
              <a:rPr lang="en-US" dirty="0">
                <a:solidFill>
                  <a:srgbClr val="FF0000"/>
                </a:solidFill>
              </a:rPr>
              <a:t> and shared among multiple users, which: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Enhances collaboration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Supports teamwork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Improves communication between devices and users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Allows multiple applications or devices to utilize the same infrastructure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62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31A41-CEC5-4E0D-EC2A-DB8656618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24023F-D177-0370-3A60-B1AF0B5A67B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3EAA25-1602-D132-3E99-1A4E1EBB3ABE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D7B7E1-6DD5-B7A5-77A5-1C3A423CDF6D}"/>
              </a:ext>
            </a:extLst>
          </p:cNvPr>
          <p:cNvSpPr txBox="1"/>
          <p:nvPr/>
        </p:nvSpPr>
        <p:spPr>
          <a:xfrm>
            <a:off x="1161421" y="84434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478B7B-7444-4862-928A-558B6AC84F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34006D-A157-B2A4-10F3-C39677A319E0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64DB09-7558-80D1-A5FC-25D8C77A2ECF}"/>
              </a:ext>
            </a:extLst>
          </p:cNvPr>
          <p:cNvSpPr txBox="1"/>
          <p:nvPr/>
        </p:nvSpPr>
        <p:spPr>
          <a:xfrm>
            <a:off x="2398069" y="1150892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The Role of Cloud Computing in IoT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F125AC-8487-B49A-0E24-78B6EC507F98}"/>
              </a:ext>
            </a:extLst>
          </p:cNvPr>
          <p:cNvSpPr txBox="1"/>
          <p:nvPr/>
        </p:nvSpPr>
        <p:spPr>
          <a:xfrm>
            <a:off x="742025" y="1964767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63A232-175B-C918-F0DB-30112ABA4AD8}"/>
              </a:ext>
            </a:extLst>
          </p:cNvPr>
          <p:cNvSpPr txBox="1"/>
          <p:nvPr/>
        </p:nvSpPr>
        <p:spPr>
          <a:xfrm>
            <a:off x="617277" y="1862312"/>
            <a:ext cx="10812719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Benefits and Functions of IoT Cloud: </a:t>
            </a:r>
            <a:r>
              <a:rPr lang="en-US" dirty="0"/>
              <a:t>The combination of IoT and cloud computing offers numerous benefits and functions 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Cost Effectiveness: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IoT cloud computing saves money because: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Users pay </a:t>
            </a:r>
            <a:r>
              <a:rPr lang="en-US" b="1" dirty="0"/>
              <a:t>only for the services and resources they consume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No need to buy expensive hardware or maintain large data centers.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Service providers </a:t>
            </a:r>
            <a:r>
              <a:rPr lang="en-US" dirty="0">
                <a:solidFill>
                  <a:srgbClr val="FF0000"/>
                </a:solidFill>
              </a:rPr>
              <a:t>measure resource usage (storage, CPU usage, bandwidth</a:t>
            </a:r>
            <a:r>
              <a:rPr lang="en-US" dirty="0"/>
              <a:t>) so billing is precise and fair.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Businesses can start small </a:t>
            </a:r>
            <a:r>
              <a:rPr lang="en-US" dirty="0">
                <a:solidFill>
                  <a:srgbClr val="FF0000"/>
                </a:solidFill>
              </a:rPr>
              <a:t>and expand later without major upfront costs.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This makes IoT solutions affordable even for small companies and startups.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692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8D669-BCD8-EEE6-0C81-FD301D517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0E452F-F2A5-9E75-6B4B-7FCB3648AA5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D494F4-0401-E5F2-18C4-6195D402AAFC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3D1AD1-CF9C-ADC4-BD67-611D4EE44315}"/>
              </a:ext>
            </a:extLst>
          </p:cNvPr>
          <p:cNvSpPr txBox="1"/>
          <p:nvPr/>
        </p:nvSpPr>
        <p:spPr>
          <a:xfrm>
            <a:off x="1161421" y="84434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EDAF29-134F-B278-CAEE-BE737214D4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F5B876-C2E8-24CE-E0BC-BD0A14396FFD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CB1A7C-1178-F14D-E5CD-B8F8CE0114A9}"/>
              </a:ext>
            </a:extLst>
          </p:cNvPr>
          <p:cNvSpPr txBox="1"/>
          <p:nvPr/>
        </p:nvSpPr>
        <p:spPr>
          <a:xfrm>
            <a:off x="2398069" y="1150892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The Role of Cloud Computing in IoT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404230A-F3AD-5D4C-A4F4-FDFC62C40388}"/>
              </a:ext>
            </a:extLst>
          </p:cNvPr>
          <p:cNvSpPr txBox="1"/>
          <p:nvPr/>
        </p:nvSpPr>
        <p:spPr>
          <a:xfrm>
            <a:off x="742025" y="1964767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616E8A-84B8-52D9-09AC-B437AB0CD381}"/>
              </a:ext>
            </a:extLst>
          </p:cNvPr>
          <p:cNvSpPr txBox="1"/>
          <p:nvPr/>
        </p:nvSpPr>
        <p:spPr>
          <a:xfrm>
            <a:off x="617277" y="1862312"/>
            <a:ext cx="10812719" cy="4342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Benefits and Functions of IoT Cloud: </a:t>
            </a:r>
            <a:r>
              <a:rPr lang="en-US" dirty="0"/>
              <a:t>The combination of IoT and cloud computing offers numerous benefits and functions 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Enhanced Security Through Cloud-Based Protection: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As IoT grows, so do security risks such as unauthorized access, data breaches, and cyberattacks. Cloud computing improves security through: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Authentication</a:t>
            </a:r>
            <a:r>
              <a:rPr lang="en-US" dirty="0"/>
              <a:t>: Ensuring only authorized users/devices can access the system.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Encryption</a:t>
            </a:r>
            <a:r>
              <a:rPr lang="en-US" dirty="0"/>
              <a:t>: Protecting data during transmission and storage using cryptographic techniques.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Continuous monitoring</a:t>
            </a:r>
            <a:r>
              <a:rPr lang="en-US" dirty="0"/>
              <a:t>: Detecting threats in real time.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Standardized security frameworks</a:t>
            </a:r>
            <a:r>
              <a:rPr lang="en-US" dirty="0"/>
              <a:t> followed by major cloud providers.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This strengthens the security posture of IoT applications and ensures safe data exchange.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60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95C3C-450E-05B4-D674-035790417F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D05E38-1DE5-9F7C-6B87-6CEAB5FAA6E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D68E73-8703-39F8-3322-81ED3E20DF4C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187797-563A-D077-C3AC-9AAAC8BF5B1A}"/>
              </a:ext>
            </a:extLst>
          </p:cNvPr>
          <p:cNvSpPr txBox="1"/>
          <p:nvPr/>
        </p:nvSpPr>
        <p:spPr>
          <a:xfrm>
            <a:off x="1161421" y="84434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B4ABD8-B61D-BAEC-205F-8CACFF932B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97435E-065E-8DD9-72B2-2AD24095025F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E5116C-F939-6DD6-DC38-1E5D69E2BA6B}"/>
              </a:ext>
            </a:extLst>
          </p:cNvPr>
          <p:cNvSpPr txBox="1"/>
          <p:nvPr/>
        </p:nvSpPr>
        <p:spPr>
          <a:xfrm>
            <a:off x="2398069" y="1150892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The Role of Cloud Computing in IoT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7B36F7-750A-D8BF-13C7-BCB122E11357}"/>
              </a:ext>
            </a:extLst>
          </p:cNvPr>
          <p:cNvSpPr txBox="1"/>
          <p:nvPr/>
        </p:nvSpPr>
        <p:spPr>
          <a:xfrm>
            <a:off x="742025" y="1964767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05D432-CBC8-BDE5-F1E4-08B8EC60727F}"/>
              </a:ext>
            </a:extLst>
          </p:cNvPr>
          <p:cNvSpPr txBox="1"/>
          <p:nvPr/>
        </p:nvSpPr>
        <p:spPr>
          <a:xfrm>
            <a:off x="617277" y="1862312"/>
            <a:ext cx="10812719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u="sng" dirty="0">
                <a:solidFill>
                  <a:srgbClr val="FF0000"/>
                </a:solidFill>
              </a:rPr>
              <a:t>How IoT and Cloud Will Transform Information Management: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The integration of cloud computing and IoT is reshaping the way information is: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Collected</a:t>
            </a:r>
            <a:r>
              <a:rPr lang="en-US" dirty="0"/>
              <a:t> (through smart sensors and devices)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Stored</a:t>
            </a:r>
            <a:r>
              <a:rPr lang="en-US" dirty="0"/>
              <a:t> (in scalable cloud data centers)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Analyzed</a:t>
            </a:r>
            <a:r>
              <a:rPr lang="en-US" dirty="0"/>
              <a:t> (using cloud-based analytics tools)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Accessed</a:t>
            </a:r>
            <a:r>
              <a:rPr lang="en-US" dirty="0"/>
              <a:t> (from anywhere, at any time)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Cloud computing is the ideal platform for IoT because it provides: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Computing power</a:t>
            </a:r>
            <a:r>
              <a:rPr lang="en-US" dirty="0"/>
              <a:t> → to process massive sensor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Reliability</a:t>
            </a:r>
            <a:r>
              <a:rPr lang="en-US" dirty="0"/>
              <a:t> → through backup, redundancy, and high availability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Connectivity</a:t>
            </a:r>
            <a:r>
              <a:rPr lang="en-US" dirty="0"/>
              <a:t> → allowing devices to interact seamlessly over the internet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As hybrid cloud adoption grows, businesses benefit from combining private and public cloud flexibility. This trend will continue, enabling new IoT solutions in smart homes, smart cities, healthcare, agriculture, and industry.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0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39B6F9-AC72-713F-F031-46F07AAA60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677B6B-1E1D-8BD6-C621-27366C3E378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3E3048-EAD3-8ED1-D732-DDF29261B9B7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F8B65B-4F79-71DC-4C54-E31C8C16CFAF}"/>
              </a:ext>
            </a:extLst>
          </p:cNvPr>
          <p:cNvSpPr txBox="1"/>
          <p:nvPr/>
        </p:nvSpPr>
        <p:spPr>
          <a:xfrm>
            <a:off x="1161421" y="84434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054ADC-2C15-2DF5-F2DD-0F5145DF94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79652B-0226-A175-139B-A644991C6F64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069002-C096-4524-2077-461EEE0163CA}"/>
              </a:ext>
            </a:extLst>
          </p:cNvPr>
          <p:cNvSpPr txBox="1"/>
          <p:nvPr/>
        </p:nvSpPr>
        <p:spPr>
          <a:xfrm>
            <a:off x="2398069" y="1150892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The Role of Cloud Computing in IoT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7FAB7AD-4CD5-E686-1801-A856D4AEE9FD}"/>
              </a:ext>
            </a:extLst>
          </p:cNvPr>
          <p:cNvSpPr txBox="1"/>
          <p:nvPr/>
        </p:nvSpPr>
        <p:spPr>
          <a:xfrm>
            <a:off x="742025" y="1964767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798554-A898-42D9-279B-2E28A9A8A18E}"/>
              </a:ext>
            </a:extLst>
          </p:cNvPr>
          <p:cNvSpPr txBox="1"/>
          <p:nvPr/>
        </p:nvSpPr>
        <p:spPr>
          <a:xfrm>
            <a:off x="617277" y="1862312"/>
            <a:ext cx="10812719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u="sng" dirty="0">
                <a:solidFill>
                  <a:srgbClr val="FF0000"/>
                </a:solidFill>
              </a:rPr>
              <a:t>How IoT and Cloud Will Transform Information Management: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The integration of cloud computing and IoT is reshaping the way information is: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Collected</a:t>
            </a:r>
            <a:r>
              <a:rPr lang="en-US" dirty="0"/>
              <a:t> (through smart sensors and devices)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Stored</a:t>
            </a:r>
            <a:r>
              <a:rPr lang="en-US" dirty="0"/>
              <a:t> (in scalable cloud data centers)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Analyzed</a:t>
            </a:r>
            <a:r>
              <a:rPr lang="en-US" dirty="0"/>
              <a:t> (using cloud-based analytics tools)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Accessed</a:t>
            </a:r>
            <a:r>
              <a:rPr lang="en-US" dirty="0"/>
              <a:t> (from anywhere, at any time)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Cloud computing is the ideal platform for IoT because it provides: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Computing power</a:t>
            </a:r>
            <a:r>
              <a:rPr lang="en-US" dirty="0"/>
              <a:t> → to process massive sensor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Reliability</a:t>
            </a:r>
            <a:r>
              <a:rPr lang="en-US" dirty="0"/>
              <a:t> → through backup, redundancy, and high availability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Connectivity</a:t>
            </a:r>
            <a:r>
              <a:rPr lang="en-US" dirty="0"/>
              <a:t> → allowing devices to interact seamlessly over the internet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As hybrid cloud adoption grows, businesses benefit from combining private and public cloud flexibility. This trend will continue, enabling new IoT solutions in smart homes, smart cities, healthcare, agriculture, and industry.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86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BC702C-5872-FB96-4094-0EDA334DF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D5B1C2-BB81-0732-59DC-C95BD0FEF94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Understand the Importance of Business Intelligence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DB897B-0793-DC3E-4F5D-0355789CF935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EFE207-9BFC-6934-B144-CE6C619F175A}"/>
              </a:ext>
            </a:extLst>
          </p:cNvPr>
          <p:cNvSpPr txBox="1"/>
          <p:nvPr/>
        </p:nvSpPr>
        <p:spPr>
          <a:xfrm>
            <a:off x="1161421" y="84434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79B21E-E452-EFBC-18F8-2343C3ED68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5CDAAC-8413-8AEE-2A89-2C3751E8353D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F41FDD-2C6A-AEEF-A326-A37EAD241BAD}"/>
              </a:ext>
            </a:extLst>
          </p:cNvPr>
          <p:cNvSpPr txBox="1"/>
          <p:nvPr/>
        </p:nvSpPr>
        <p:spPr>
          <a:xfrm>
            <a:off x="2127649" y="1079283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Challenges in the Integration of IoT with Cloud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9C47B1-98A0-C27F-344C-AFB014F55850}"/>
              </a:ext>
            </a:extLst>
          </p:cNvPr>
          <p:cNvSpPr txBox="1"/>
          <p:nvPr/>
        </p:nvSpPr>
        <p:spPr>
          <a:xfrm>
            <a:off x="617277" y="1797147"/>
            <a:ext cx="10563225" cy="4585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integration of cloud computing and IoT has the potential to accelerate the growth of the internet. However, implementing this integration </a:t>
            </a:r>
            <a:r>
              <a:rPr lang="en-US" dirty="0">
                <a:solidFill>
                  <a:srgbClr val="FF0000"/>
                </a:solidFill>
              </a:rPr>
              <a:t>poses several challenges, ranging from handling large amounts of data to managing network communication protocols and sensor networks</a:t>
            </a:r>
            <a:r>
              <a:rPr lang="en-US" dirty="0"/>
              <a:t>, as described in the following.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FF0000"/>
                </a:solidFill>
              </a:rPr>
              <a:t>Handling Large Amounts of Data:  </a:t>
            </a:r>
            <a:r>
              <a:rPr lang="en-US" dirty="0"/>
              <a:t>IoT devices generate </a:t>
            </a:r>
            <a:r>
              <a:rPr lang="en-US" b="1" dirty="0"/>
              <a:t>massive volumes of data every second</a:t>
            </a:r>
            <a:r>
              <a:rPr lang="en-US" dirty="0"/>
              <a:t>. This leads to </a:t>
            </a:r>
            <a:r>
              <a:rPr lang="en-US" dirty="0">
                <a:solidFill>
                  <a:srgbClr val="FF0000"/>
                </a:solidFill>
              </a:rPr>
              <a:t>several issues: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Millions of sensors produce continuous </a:t>
            </a:r>
            <a:r>
              <a:rPr lang="en-US" dirty="0">
                <a:solidFill>
                  <a:srgbClr val="FF0000"/>
                </a:solidFill>
              </a:rPr>
              <a:t>data streams (temperature, speed, humidity, location, video, etc.).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Storage requirements increase rapidly.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Processing </a:t>
            </a:r>
            <a:r>
              <a:rPr lang="en-US" dirty="0">
                <a:solidFill>
                  <a:srgbClr val="FF0000"/>
                </a:solidFill>
              </a:rPr>
              <a:t>real-time data becomes difficult as the system scales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Bandwidth usage increases, causing delays or bottlenecks.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Impact: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Application performance may slow down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Real-time analytics </a:t>
            </a:r>
            <a:r>
              <a:rPr lang="en-US" dirty="0">
                <a:solidFill>
                  <a:srgbClr val="FF0000"/>
                </a:solidFill>
              </a:rPr>
              <a:t>may become unreliable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System overload or downtime may occur i</a:t>
            </a:r>
            <a:r>
              <a:rPr lang="en-US" dirty="0">
                <a:solidFill>
                  <a:srgbClr val="FF0000"/>
                </a:solidFill>
              </a:rPr>
              <a:t>f data is not managed efficiently.</a:t>
            </a:r>
          </a:p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600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42A73-B4C3-5636-9499-1E1AA3BED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51993B-AE89-4844-01A5-B426AA9404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Network and Communication Protocol Challenges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2B473D-4D3E-370B-363B-DF0172689105}"/>
              </a:ext>
            </a:extLst>
          </p:cNvPr>
          <p:cNvSpPr/>
          <p:nvPr/>
        </p:nvSpPr>
        <p:spPr>
          <a:xfrm>
            <a:off x="942307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959372-4DA1-0420-3CC7-2F74CDC77D5B}"/>
              </a:ext>
            </a:extLst>
          </p:cNvPr>
          <p:cNvSpPr txBox="1"/>
          <p:nvPr/>
        </p:nvSpPr>
        <p:spPr>
          <a:xfrm>
            <a:off x="1161421" y="84434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AC1757-EBAD-5880-0424-9B806022DE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303363E-E1EE-8E94-B45E-FBCE456CBF05}"/>
              </a:ext>
            </a:extLst>
          </p:cNvPr>
          <p:cNvSpPr txBox="1"/>
          <p:nvPr/>
        </p:nvSpPr>
        <p:spPr>
          <a:xfrm>
            <a:off x="617279" y="1593832"/>
            <a:ext cx="10812719" cy="741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A0D49-60A2-ADAD-605B-554F0895D59D}"/>
              </a:ext>
            </a:extLst>
          </p:cNvPr>
          <p:cNvSpPr txBox="1"/>
          <p:nvPr/>
        </p:nvSpPr>
        <p:spPr>
          <a:xfrm>
            <a:off x="2127649" y="1079283"/>
            <a:ext cx="6094324" cy="58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171450" algn="just">
              <a:lnSpc>
                <a:spcPct val="150000"/>
              </a:lnSpc>
            </a:pPr>
            <a:r>
              <a:rPr lang="en-US" b="1" dirty="0"/>
              <a:t>Challenges in the Integration of IoT with Cloud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6E410E0-FBB0-173E-5863-3F1A5198939E}"/>
              </a:ext>
            </a:extLst>
          </p:cNvPr>
          <p:cNvSpPr txBox="1"/>
          <p:nvPr/>
        </p:nvSpPr>
        <p:spPr>
          <a:xfrm>
            <a:off x="742025" y="1964767"/>
            <a:ext cx="10563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algn="just"/>
            <a:r>
              <a:rPr lang="en-US" dirty="0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F1272A-761E-3A23-9825-465360849EB3}"/>
              </a:ext>
            </a:extLst>
          </p:cNvPr>
          <p:cNvSpPr txBox="1"/>
          <p:nvPr/>
        </p:nvSpPr>
        <p:spPr>
          <a:xfrm>
            <a:off x="617275" y="2007453"/>
            <a:ext cx="10812719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Network and Communication Protocol Challenges: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dirty="0"/>
              <a:t>IoT devices use various communication technologies and protocols (e.g., Zigbee, </a:t>
            </a:r>
            <a:r>
              <a:rPr lang="en-US" dirty="0" err="1"/>
              <a:t>LoRaWAN</a:t>
            </a:r>
            <a:r>
              <a:rPr lang="en-US" dirty="0"/>
              <a:t>, Wi-Fi, Bluetooth, MQTT, CoAP). Integrating them into a single cloud system is difficult.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dirty="0"/>
              <a:t>M2M (machine-to-machine)</a:t>
            </a:r>
            <a:r>
              <a:rPr lang="en-US" dirty="0"/>
              <a:t> communication requires devices with different protocols to “talk” to each other.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Many IoT systems are built using </a:t>
            </a:r>
            <a:r>
              <a:rPr lang="en-US" dirty="0">
                <a:solidFill>
                  <a:srgbClr val="FF0000"/>
                </a:solidFill>
              </a:rPr>
              <a:t>incompatible standards or proprietary technologies.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/>
              <a:t>Non-mobile IoT devices (industrial, agricultural, environmental) </a:t>
            </a:r>
            <a:r>
              <a:rPr lang="en-US" dirty="0">
                <a:solidFill>
                  <a:srgbClr val="FF0000"/>
                </a:solidFill>
              </a:rPr>
              <a:t>often struggle with standardized protocol transitions.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Ensuring seamless communication between heterogeneous devices is complex.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Impact: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Devices may fail to </a:t>
            </a:r>
            <a:r>
              <a:rPr lang="en-US" dirty="0">
                <a:solidFill>
                  <a:srgbClr val="FF0000"/>
                </a:solidFill>
              </a:rPr>
              <a:t>communicate with the cloud.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Data may not </a:t>
            </a:r>
            <a:r>
              <a:rPr lang="en-US" dirty="0">
                <a:solidFill>
                  <a:srgbClr val="FF0000"/>
                </a:solidFill>
              </a:rPr>
              <a:t>synchronize properly.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Mobility becomes limited—devices may work only in certain environments.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900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DA75C-07E8-D5C1-6E7B-3398516E0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BF54E8-316D-D4E5-163E-44C63D2EA8E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Gorry and Scott-Morton (1971) proposed a framework that is a 3-by-3 matrix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DD0EAE-5B21-35CF-D0E0-4703D45A5E0A}"/>
              </a:ext>
            </a:extLst>
          </p:cNvPr>
          <p:cNvSpPr txBox="1"/>
          <p:nvPr/>
        </p:nvSpPr>
        <p:spPr>
          <a:xfrm>
            <a:off x="2240783" y="-560094"/>
            <a:ext cx="66364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latin typeface="Alexandria"/>
              </a:rPr>
              <a:t>Summary</a:t>
            </a:r>
            <a:endParaRPr lang="en-US" b="1" dirty="0"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82ADCC-E047-383F-F8B3-865896D6D5A7}"/>
              </a:ext>
            </a:extLst>
          </p:cNvPr>
          <p:cNvSpPr/>
          <p:nvPr/>
        </p:nvSpPr>
        <p:spPr>
          <a:xfrm>
            <a:off x="942309" y="1030858"/>
            <a:ext cx="1298474" cy="8437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55B38C-633F-AF56-C99D-FE3DDA560AA6}"/>
              </a:ext>
            </a:extLst>
          </p:cNvPr>
          <p:cNvSpPr txBox="1"/>
          <p:nvPr/>
        </p:nvSpPr>
        <p:spPr>
          <a:xfrm>
            <a:off x="1108432" y="1021247"/>
            <a:ext cx="9662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  <a:p>
            <a:pPr algn="ctr"/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16DB72D-F72F-A6B7-7A01-646132D6765C}"/>
              </a:ext>
            </a:extLst>
          </p:cNvPr>
          <p:cNvSpPr txBox="1"/>
          <p:nvPr/>
        </p:nvSpPr>
        <p:spPr>
          <a:xfrm>
            <a:off x="897860" y="1959691"/>
            <a:ext cx="1053214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lexandria"/>
            </a:endParaRPr>
          </a:p>
          <a:p>
            <a:endParaRPr lang="en-US" b="1" dirty="0"/>
          </a:p>
          <a:p>
            <a:endParaRPr lang="en-US" b="1" dirty="0"/>
          </a:p>
          <a:p>
            <a:pPr algn="ctr"/>
            <a:endParaRPr lang="en-US" sz="1100" b="1" dirty="0"/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C70FB7-BB56-6A7A-DDBD-B4DE1628AE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91AE8D-5C85-DECC-908E-C4484BE9E0D7}"/>
              </a:ext>
            </a:extLst>
          </p:cNvPr>
          <p:cNvSpPr txBox="1"/>
          <p:nvPr/>
        </p:nvSpPr>
        <p:spPr>
          <a:xfrm>
            <a:off x="586636" y="2240580"/>
            <a:ext cx="9944755" cy="14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IoT and Cloud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and challenges</a:t>
            </a:r>
          </a:p>
        </p:txBody>
      </p:sp>
    </p:spTree>
    <p:extLst>
      <p:ext uri="{BB962C8B-B14F-4D97-AF65-F5344CB8AC3E}">
        <p14:creationId xmlns:p14="http://schemas.microsoft.com/office/powerpoint/2010/main" val="429419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microsoft.com/office/2006/metadata/properties"/>
    <ds:schemaRef ds:uri="688354b5-287c-4cda-825e-1d7935aea40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infopath/2007/PartnerControls"/>
    <ds:schemaRef ds:uri="aca13214-df29-4e3c-a050-857c0bf7bd8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2480</TotalTime>
  <Words>3767</Words>
  <Application>Microsoft Office PowerPoint</Application>
  <PresentationFormat>Widescreen</PresentationFormat>
  <Paragraphs>582</Paragraphs>
  <Slides>40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wesam ahmed</cp:lastModifiedBy>
  <cp:revision>806</cp:revision>
  <dcterms:created xsi:type="dcterms:W3CDTF">2023-04-29T09:08:00Z</dcterms:created>
  <dcterms:modified xsi:type="dcterms:W3CDTF">2025-11-21T08:58:25Z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