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94" r:id="rId2"/>
    <p:sldId id="522" r:id="rId3"/>
    <p:sldId id="256" r:id="rId4"/>
    <p:sldId id="267" r:id="rId5"/>
    <p:sldId id="257" r:id="rId6"/>
    <p:sldId id="258" r:id="rId7"/>
    <p:sldId id="589" r:id="rId8"/>
    <p:sldId id="260" r:id="rId9"/>
    <p:sldId id="590" r:id="rId10"/>
    <p:sldId id="262" r:id="rId11"/>
    <p:sldId id="263" r:id="rId12"/>
    <p:sldId id="264" r:id="rId13"/>
    <p:sldId id="265" r:id="rId14"/>
    <p:sldId id="266" r:id="rId15"/>
    <p:sldId id="588" r:id="rId16"/>
    <p:sldId id="562" r:id="rId17"/>
    <p:sldId id="583" r:id="rId18"/>
    <p:sldId id="565" r:id="rId19"/>
    <p:sldId id="585" r:id="rId20"/>
    <p:sldId id="504" r:id="rId21"/>
    <p:sldId id="505" r:id="rId22"/>
    <p:sldId id="580" r:id="rId23"/>
    <p:sldId id="581" r:id="rId24"/>
    <p:sldId id="506" r:id="rId25"/>
    <p:sldId id="582" r:id="rId26"/>
    <p:sldId id="564" r:id="rId27"/>
    <p:sldId id="563" r:id="rId28"/>
    <p:sldId id="579" r:id="rId29"/>
    <p:sldId id="507" r:id="rId30"/>
    <p:sldId id="578" r:id="rId31"/>
    <p:sldId id="508" r:id="rId32"/>
    <p:sldId id="520" r:id="rId33"/>
    <p:sldId id="510" r:id="rId34"/>
    <p:sldId id="566" r:id="rId35"/>
    <p:sldId id="509" r:id="rId36"/>
    <p:sldId id="577" r:id="rId37"/>
    <p:sldId id="514" r:id="rId38"/>
    <p:sldId id="521" r:id="rId39"/>
    <p:sldId id="259" r:id="rId40"/>
    <p:sldId id="569" r:id="rId41"/>
    <p:sldId id="570" r:id="rId42"/>
    <p:sldId id="568" r:id="rId43"/>
    <p:sldId id="586" r:id="rId44"/>
    <p:sldId id="261" r:id="rId45"/>
    <p:sldId id="572" r:id="rId46"/>
    <p:sldId id="573" r:id="rId47"/>
    <p:sldId id="574" r:id="rId48"/>
    <p:sldId id="575" r:id="rId49"/>
    <p:sldId id="571" r:id="rId50"/>
    <p:sldId id="584" r:id="rId51"/>
    <p:sldId id="576" r:id="rId52"/>
    <p:sldId id="525" r:id="rId53"/>
    <p:sldId id="52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71FFFF"/>
    <a:srgbClr val="D9FFFF"/>
    <a:srgbClr val="FFFF99"/>
    <a:srgbClr val="AFECFF"/>
    <a:srgbClr val="35A8E0"/>
    <a:srgbClr val="ED7D31"/>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8" d="100"/>
          <a:sy n="58" d="100"/>
        </p:scale>
        <p:origin x="44" y="1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602906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443DB-85BA-6263-BE24-5F126EDCF1DE}"/>
              </a:ext>
            </a:extLst>
          </p:cNvPr>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E964212F-7F70-7B0E-3CC6-01134324A46F}"/>
              </a:ext>
            </a:extLst>
          </p:cNvPr>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22039CB1-3ECB-46D3-BF8D-39EDD662FBA3}"/>
              </a:ext>
            </a:extLst>
          </p:cNvPr>
          <p:cNvSpPr>
            <a:spLocks noGrp="1"/>
          </p:cNvSpPr>
          <p:nvPr>
            <p:ph type="clipArt" sz="half" idx="2"/>
          </p:nvPr>
        </p:nvSpPr>
        <p:spPr>
          <a:xfrm>
            <a:off x="6197600" y="1981200"/>
            <a:ext cx="5080000" cy="4114800"/>
          </a:xfrm>
        </p:spPr>
        <p:txBody>
          <a:bodyPr/>
          <a:lstStyle/>
          <a:p>
            <a:endParaRPr lang="en-US"/>
          </a:p>
        </p:txBody>
      </p:sp>
      <p:sp>
        <p:nvSpPr>
          <p:cNvPr id="5" name="Date Placeholder 4">
            <a:extLst>
              <a:ext uri="{FF2B5EF4-FFF2-40B4-BE49-F238E27FC236}">
                <a16:creationId xmlns:a16="http://schemas.microsoft.com/office/drawing/2014/main" id="{DBBED7A0-F626-C61D-E03E-A0099EE0DCAA}"/>
              </a:ext>
            </a:extLst>
          </p:cNvPr>
          <p:cNvSpPr>
            <a:spLocks noGrp="1"/>
          </p:cNvSpPr>
          <p:nvPr>
            <p:ph type="dt" sz="half" idx="10"/>
          </p:nvPr>
        </p:nvSpPr>
        <p:spPr>
          <a:xfrm>
            <a:off x="914400" y="6248400"/>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2F4355B-471B-0168-8DD6-BB8995CA297A}"/>
              </a:ext>
            </a:extLst>
          </p:cNvPr>
          <p:cNvSpPr>
            <a:spLocks noGrp="1"/>
          </p:cNvSpPr>
          <p:nvPr>
            <p:ph type="ftr" sz="quarter" idx="11"/>
          </p:nvPr>
        </p:nvSpPr>
        <p:spPr>
          <a:xfrm>
            <a:off x="4165600" y="6248400"/>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2D711E7-489B-CDCC-F65A-8C7DF27FDC23}"/>
              </a:ext>
            </a:extLst>
          </p:cNvPr>
          <p:cNvSpPr>
            <a:spLocks noGrp="1"/>
          </p:cNvSpPr>
          <p:nvPr>
            <p:ph type="sldNum" sz="quarter" idx="12"/>
          </p:nvPr>
        </p:nvSpPr>
        <p:spPr>
          <a:xfrm>
            <a:off x="8737600" y="6248400"/>
            <a:ext cx="2540000" cy="457200"/>
          </a:xfrm>
        </p:spPr>
        <p:txBody>
          <a:bodyPr/>
          <a:lstStyle>
            <a:lvl1pPr>
              <a:defRPr/>
            </a:lvl1pPr>
          </a:lstStyle>
          <a:p>
            <a:fld id="{E2679F59-01EF-480B-9643-45B6690E8A5B}" type="slidenum">
              <a:rPr lang="en-US" altLang="en-US"/>
              <a:pPr/>
              <a:t>‹#›</a:t>
            </a:fld>
            <a:endParaRPr lang="en-US" altLang="en-US"/>
          </a:p>
        </p:txBody>
      </p:sp>
    </p:spTree>
    <p:extLst>
      <p:ext uri="{BB962C8B-B14F-4D97-AF65-F5344CB8AC3E}">
        <p14:creationId xmlns:p14="http://schemas.microsoft.com/office/powerpoint/2010/main" val="226388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oleObject" Target="../embeddings/oleObject1.bin"/><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hyperlink" Target="https://fastercapital.com/arabpreneur/%D8%AA%D8%A3%D8%AB%D9%8A%D8%B1-%D8%A7%D9%84%D8%B9%D8%B1%D8%A8%D8%A9--%D8%A7%D9%84%D9%82%D9%81%D8%B2-%D8%B9%D9%84%D9%89-%D8%A7%D9%84%D8%B9%D8%B1%D8%A8%D8%A9--%D8%AA%D8%A3%D8%AB%D9%8A%D8%B1-%D8%BA%D8%B1%D9%8A%D8%B2%D8%A9-%D8%A7%D9%84%D9%82%D8%B7%D9%8A%D8%B9.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wmf"/><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5.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36.svg"/><Relationship Id="rId9"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24AA-D782-6EAB-1A1F-059496834644}"/>
            </a:ext>
          </a:extLst>
        </p:cNvPr>
        <p:cNvGrpSpPr/>
        <p:nvPr/>
      </p:nvGrpSpPr>
      <p:grpSpPr>
        <a:xfrm>
          <a:off x="0" y="0"/>
          <a:ext cx="0" cy="0"/>
          <a:chOff x="0" y="0"/>
          <a:chExt cx="0" cy="0"/>
        </a:xfrm>
      </p:grpSpPr>
      <p:sp>
        <p:nvSpPr>
          <p:cNvPr id="2050" name="Rectangle 2">
            <a:extLst>
              <a:ext uri="{FF2B5EF4-FFF2-40B4-BE49-F238E27FC236}">
                <a16:creationId xmlns:a16="http://schemas.microsoft.com/office/drawing/2014/main" id="{CBDC3D36-9AA0-9E82-F3B5-E2E1FED79F5B}"/>
              </a:ext>
            </a:extLst>
          </p:cNvPr>
          <p:cNvSpPr>
            <a:spLocks noGrp="1" noChangeArrowheads="1"/>
          </p:cNvSpPr>
          <p:nvPr>
            <p:ph type="ctrTitle"/>
          </p:nvPr>
        </p:nvSpPr>
        <p:spPr>
          <a:xfrm>
            <a:off x="1905000" y="457200"/>
            <a:ext cx="8153400" cy="2209800"/>
          </a:xfrm>
        </p:spPr>
        <p:txBody>
          <a:bodyPr>
            <a:normAutofit fontScale="90000"/>
          </a:bodyPr>
          <a:lstStyle/>
          <a:p>
            <a:r>
              <a:rPr lang="en-US" altLang="en-US" sz="6600" dirty="0">
                <a:solidFill>
                  <a:srgbClr val="66CCFF"/>
                </a:solidFill>
                <a:effectLst>
                  <a:outerShdw blurRad="38100" dist="38100" dir="2700000" algn="tl">
                    <a:srgbClr val="000000"/>
                  </a:outerShdw>
                </a:effectLst>
                <a:latin typeface="Agency FB" panose="020B0503020202020204" pitchFamily="34" charset="0"/>
              </a:rPr>
              <a:t>PERSUASION TECHNIQUES</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en-US" altLang="en-US" sz="6600" dirty="0">
                <a:solidFill>
                  <a:srgbClr val="66CCFF"/>
                </a:solidFill>
                <a:effectLst>
                  <a:outerShdw blurRad="38100" dist="38100" dir="2700000" algn="tl">
                    <a:srgbClr val="000000"/>
                  </a:outerShdw>
                </a:effectLst>
                <a:latin typeface="Agency FB" panose="020B0503020202020204" pitchFamily="34" charset="0"/>
              </a:rPr>
              <a:t>and the Media</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ar-EG" altLang="en-US" sz="6600" dirty="0">
                <a:solidFill>
                  <a:srgbClr val="66CCFF"/>
                </a:solidFill>
                <a:effectLst>
                  <a:outerShdw blurRad="38100" dist="38100" dir="2700000" algn="tl">
                    <a:srgbClr val="000000"/>
                  </a:outerShdw>
                </a:effectLst>
                <a:latin typeface="Agency FB" panose="020B0503020202020204" pitchFamily="34" charset="0"/>
              </a:rPr>
              <a:t>تقنيات الإقناع والإعلام</a:t>
            </a:r>
            <a:endParaRPr lang="en-US" altLang="en-US" sz="6600" dirty="0">
              <a:solidFill>
                <a:srgbClr val="66CCFF"/>
              </a:solidFill>
              <a:effectLst>
                <a:outerShdw blurRad="38100" dist="38100" dir="2700000" algn="tl">
                  <a:srgbClr val="000000"/>
                </a:outerShdw>
              </a:effectLst>
              <a:latin typeface="Agency FB" panose="020B0503020202020204" pitchFamily="34" charset="0"/>
            </a:endParaRPr>
          </a:p>
        </p:txBody>
      </p:sp>
      <p:sp>
        <p:nvSpPr>
          <p:cNvPr id="2051" name="Rectangle 3">
            <a:extLst>
              <a:ext uri="{FF2B5EF4-FFF2-40B4-BE49-F238E27FC236}">
                <a16:creationId xmlns:a16="http://schemas.microsoft.com/office/drawing/2014/main" id="{CE3FF32F-FB8B-0676-0A6A-47DD93BF0A20}"/>
              </a:ext>
            </a:extLst>
          </p:cNvPr>
          <p:cNvSpPr>
            <a:spLocks noGrp="1" noChangeArrowheads="1"/>
          </p:cNvSpPr>
          <p:nvPr>
            <p:ph type="subTitle" idx="1"/>
          </p:nvPr>
        </p:nvSpPr>
        <p:spPr/>
        <p:txBody>
          <a:bodyPr/>
          <a:lstStyle/>
          <a:p>
            <a:endParaRPr lang="en-US" altLang="en-US"/>
          </a:p>
        </p:txBody>
      </p:sp>
      <p:pic>
        <p:nvPicPr>
          <p:cNvPr id="2053" name="Picture 5">
            <a:extLst>
              <a:ext uri="{FF2B5EF4-FFF2-40B4-BE49-F238E27FC236}">
                <a16:creationId xmlns:a16="http://schemas.microsoft.com/office/drawing/2014/main" id="{3AA4C8AC-3358-6DB9-F6F7-F820625515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1" y="2590801"/>
            <a:ext cx="4672013" cy="376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38833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E1AD0-3E49-FEDF-D3FB-3735AC473DF8}"/>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5A88B0B1-078F-0E92-43B4-72193D254CFA}"/>
              </a:ext>
            </a:extLst>
          </p:cNvPr>
          <p:cNvSpPr>
            <a:spLocks noGrp="1" noChangeArrowheads="1"/>
          </p:cNvSpPr>
          <p:nvPr>
            <p:ph type="title"/>
          </p:nvPr>
        </p:nvSpPr>
        <p:spPr>
          <a:xfrm>
            <a:off x="2133600" y="152400"/>
            <a:ext cx="7848600" cy="1143000"/>
          </a:xfrm>
        </p:spPr>
        <p:txBody>
          <a:bodyPr/>
          <a:lstStyle/>
          <a:p>
            <a:r>
              <a:rPr lang="en-US" altLang="en-US" sz="6000" b="1" u="sng" dirty="0">
                <a:solidFill>
                  <a:srgbClr val="FFFF99"/>
                </a:solidFill>
                <a:latin typeface="Agency FB" panose="020B0503020202020204" pitchFamily="34" charset="0"/>
              </a:rPr>
              <a:t>Media</a:t>
            </a:r>
            <a:r>
              <a:rPr lang="ar-EG" altLang="en-US" sz="6000" b="1" u="sng" dirty="0">
                <a:solidFill>
                  <a:srgbClr val="FFFF99"/>
                </a:solidFill>
                <a:latin typeface="Agency FB" panose="020B0503020202020204" pitchFamily="34" charset="0"/>
              </a:rPr>
              <a:t>وسائل </a:t>
            </a:r>
            <a:endParaRPr lang="en-US" altLang="en-US" sz="6000" b="1" u="sng" dirty="0">
              <a:solidFill>
                <a:srgbClr val="FFFF99"/>
              </a:solidFill>
              <a:latin typeface="Agency FB" panose="020B0503020202020204" pitchFamily="34" charset="0"/>
            </a:endParaRPr>
          </a:p>
        </p:txBody>
      </p:sp>
      <p:sp>
        <p:nvSpPr>
          <p:cNvPr id="16387" name="Rectangle 3">
            <a:extLst>
              <a:ext uri="{FF2B5EF4-FFF2-40B4-BE49-F238E27FC236}">
                <a16:creationId xmlns:a16="http://schemas.microsoft.com/office/drawing/2014/main" id="{6858C71E-4D2B-BC4E-475A-74D3C9DA085B}"/>
              </a:ext>
            </a:extLst>
          </p:cNvPr>
          <p:cNvSpPr>
            <a:spLocks noGrp="1" noChangeArrowheads="1"/>
          </p:cNvSpPr>
          <p:nvPr>
            <p:ph type="body" idx="1"/>
          </p:nvPr>
        </p:nvSpPr>
        <p:spPr>
          <a:xfrm>
            <a:off x="4140200" y="1295301"/>
            <a:ext cx="4114800" cy="5181600"/>
          </a:xfrm>
        </p:spPr>
        <p:txBody>
          <a:bodyPr>
            <a:normAutofit/>
          </a:bodyPr>
          <a:lstStyle/>
          <a:p>
            <a:pPr>
              <a:lnSpc>
                <a:spcPct val="90000"/>
              </a:lnSpc>
            </a:pPr>
            <a:r>
              <a:rPr lang="en-US" altLang="en-US" sz="4000" b="1" dirty="0">
                <a:solidFill>
                  <a:srgbClr val="FFFF99"/>
                </a:solidFill>
                <a:latin typeface="Agency FB" panose="020B0503020202020204" pitchFamily="34" charset="0"/>
              </a:rPr>
              <a:t>&lt;Plural of medium&gt; A means for sending </a:t>
            </a:r>
            <a:r>
              <a:rPr lang="en-US" altLang="en-US" sz="3600" b="1" dirty="0">
                <a:solidFill>
                  <a:srgbClr val="FFFF99"/>
                </a:solidFill>
                <a:latin typeface="Agency FB" panose="020B0503020202020204" pitchFamily="34" charset="0"/>
              </a:rPr>
              <a:t>information</a:t>
            </a:r>
            <a:r>
              <a:rPr lang="en-US" altLang="en-US" sz="4000" b="1" dirty="0">
                <a:solidFill>
                  <a:srgbClr val="FFFF99"/>
                </a:solidFill>
                <a:latin typeface="Agency FB" panose="020B0503020202020204" pitchFamily="34" charset="0"/>
              </a:rPr>
              <a:t> to large numbers of people (mass media)</a:t>
            </a:r>
          </a:p>
        </p:txBody>
      </p:sp>
      <p:pic>
        <p:nvPicPr>
          <p:cNvPr id="16388" name="Picture 4">
            <a:extLst>
              <a:ext uri="{FF2B5EF4-FFF2-40B4-BE49-F238E27FC236}">
                <a16:creationId xmlns:a16="http://schemas.microsoft.com/office/drawing/2014/main" id="{67B0B3E4-6D22-DF85-7C9D-859C9F7A6F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3429000"/>
            <a:ext cx="2590800" cy="2384425"/>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a:extLst>
              <a:ext uri="{FF2B5EF4-FFF2-40B4-BE49-F238E27FC236}">
                <a16:creationId xmlns:a16="http://schemas.microsoft.com/office/drawing/2014/main" id="{46D5B226-B44C-FA8D-70D5-D89519D58C5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76399"/>
            <a:ext cx="16002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E09C8A-B4E0-56A1-0DF1-AE09E10864AB}"/>
              </a:ext>
            </a:extLst>
          </p:cNvPr>
          <p:cNvSpPr txBox="1"/>
          <p:nvPr/>
        </p:nvSpPr>
        <p:spPr>
          <a:xfrm>
            <a:off x="7726680" y="3429000"/>
            <a:ext cx="3931920" cy="2800767"/>
          </a:xfrm>
          <a:prstGeom prst="rect">
            <a:avLst/>
          </a:prstGeom>
          <a:noFill/>
        </p:spPr>
        <p:txBody>
          <a:bodyPr wrap="square">
            <a:spAutoFit/>
          </a:bodyPr>
          <a:lstStyle/>
          <a:p>
            <a:pPr algn="just" rtl="1"/>
            <a:r>
              <a:rPr lang="en-US" sz="4400" b="1" dirty="0" err="1">
                <a:solidFill>
                  <a:srgbClr val="FFFF99"/>
                </a:solidFill>
              </a:rPr>
              <a:t>وسيلة</a:t>
            </a:r>
            <a:r>
              <a:rPr lang="en-US" sz="4400" b="1" dirty="0">
                <a:solidFill>
                  <a:srgbClr val="FFFF99"/>
                </a:solidFill>
              </a:rPr>
              <a:t> </a:t>
            </a:r>
            <a:r>
              <a:rPr lang="en-US" sz="4400" b="1" dirty="0" err="1">
                <a:solidFill>
                  <a:srgbClr val="FFFF99"/>
                </a:solidFill>
              </a:rPr>
              <a:t>لإرسال</a:t>
            </a:r>
            <a:r>
              <a:rPr lang="en-US" sz="4400" b="1" dirty="0">
                <a:solidFill>
                  <a:srgbClr val="FFFF99"/>
                </a:solidFill>
              </a:rPr>
              <a:t> </a:t>
            </a:r>
            <a:r>
              <a:rPr lang="en-US" sz="4400" b="1" dirty="0" err="1">
                <a:solidFill>
                  <a:srgbClr val="FFFF99"/>
                </a:solidFill>
              </a:rPr>
              <a:t>المعلومات</a:t>
            </a:r>
            <a:r>
              <a:rPr lang="en-US" sz="4400" b="1" dirty="0">
                <a:solidFill>
                  <a:srgbClr val="FFFF99"/>
                </a:solidFill>
              </a:rPr>
              <a:t> </a:t>
            </a:r>
            <a:r>
              <a:rPr lang="en-US" sz="4400" b="1" dirty="0" err="1">
                <a:solidFill>
                  <a:srgbClr val="FFFF99"/>
                </a:solidFill>
              </a:rPr>
              <a:t>إلى</a:t>
            </a:r>
            <a:r>
              <a:rPr lang="en-US" sz="4400" b="1" dirty="0">
                <a:solidFill>
                  <a:srgbClr val="FFFF99"/>
                </a:solidFill>
              </a:rPr>
              <a:t> </a:t>
            </a:r>
            <a:r>
              <a:rPr lang="en-US" sz="4400" b="1" dirty="0" err="1">
                <a:solidFill>
                  <a:srgbClr val="FFFF99"/>
                </a:solidFill>
              </a:rPr>
              <a:t>أعداد</a:t>
            </a:r>
            <a:r>
              <a:rPr lang="en-US" sz="4400" b="1" dirty="0">
                <a:solidFill>
                  <a:srgbClr val="FFFF99"/>
                </a:solidFill>
              </a:rPr>
              <a:t> </a:t>
            </a:r>
            <a:r>
              <a:rPr lang="en-US" sz="4400" b="1" dirty="0" err="1">
                <a:solidFill>
                  <a:srgbClr val="FFFF99"/>
                </a:solidFill>
              </a:rPr>
              <a:t>كبيرة</a:t>
            </a:r>
            <a:r>
              <a:rPr lang="en-US" sz="4400" b="1" dirty="0">
                <a:solidFill>
                  <a:srgbClr val="FFFF99"/>
                </a:solidFill>
              </a:rPr>
              <a:t> من </a:t>
            </a:r>
            <a:r>
              <a:rPr lang="en-US" sz="4400" b="1" dirty="0" err="1">
                <a:solidFill>
                  <a:srgbClr val="FFFF99"/>
                </a:solidFill>
              </a:rPr>
              <a:t>الناس</a:t>
            </a:r>
            <a:r>
              <a:rPr lang="en-US" sz="4400" b="1" dirty="0">
                <a:solidFill>
                  <a:srgbClr val="FFFF99"/>
                </a:solidFill>
              </a:rPr>
              <a:t> )</a:t>
            </a:r>
            <a:r>
              <a:rPr lang="en-US" sz="4400" b="1" dirty="0" err="1">
                <a:solidFill>
                  <a:srgbClr val="FFFF99"/>
                </a:solidFill>
              </a:rPr>
              <a:t>وسائل</a:t>
            </a:r>
            <a:r>
              <a:rPr lang="en-US" sz="4400" b="1" dirty="0">
                <a:solidFill>
                  <a:srgbClr val="FFFF99"/>
                </a:solidFill>
              </a:rPr>
              <a:t> </a:t>
            </a:r>
            <a:r>
              <a:rPr lang="en-US" sz="4400" b="1" dirty="0" err="1">
                <a:solidFill>
                  <a:srgbClr val="FFFF99"/>
                </a:solidFill>
              </a:rPr>
              <a:t>الإعلام</a:t>
            </a:r>
            <a:r>
              <a:rPr lang="en-US" sz="4400" b="1" dirty="0">
                <a:solidFill>
                  <a:srgbClr val="FFFF99"/>
                </a:solidFill>
              </a:rPr>
              <a:t>(</a:t>
            </a:r>
          </a:p>
        </p:txBody>
      </p:sp>
    </p:spTree>
    <p:extLst>
      <p:ext uri="{BB962C8B-B14F-4D97-AF65-F5344CB8AC3E}">
        <p14:creationId xmlns:p14="http://schemas.microsoft.com/office/powerpoint/2010/main" val="2808301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A8C3-2473-23BC-4059-EC0FB0604096}"/>
            </a:ext>
          </a:extLst>
        </p:cNvPr>
        <p:cNvGrpSpPr/>
        <p:nvPr/>
      </p:nvGrpSpPr>
      <p:grpSpPr>
        <a:xfrm>
          <a:off x="0" y="0"/>
          <a:ext cx="0" cy="0"/>
          <a:chOff x="0" y="0"/>
          <a:chExt cx="0" cy="0"/>
        </a:xfrm>
      </p:grpSpPr>
      <p:sp>
        <p:nvSpPr>
          <p:cNvPr id="1026" name="Rectangle 2">
            <a:extLst>
              <a:ext uri="{FF2B5EF4-FFF2-40B4-BE49-F238E27FC236}">
                <a16:creationId xmlns:a16="http://schemas.microsoft.com/office/drawing/2014/main" id="{1439F711-6A77-96DA-9E0A-C0F31EC42B4B}"/>
              </a:ext>
            </a:extLst>
          </p:cNvPr>
          <p:cNvSpPr>
            <a:spLocks noGrp="1" noChangeArrowheads="1"/>
          </p:cNvSpPr>
          <p:nvPr>
            <p:ph type="title"/>
          </p:nvPr>
        </p:nvSpPr>
        <p:spPr>
          <a:xfrm>
            <a:off x="1524000" y="381000"/>
            <a:ext cx="9265920" cy="1143000"/>
          </a:xfrm>
        </p:spPr>
        <p:txBody>
          <a:bodyPr>
            <a:noAutofit/>
          </a:bodyPr>
          <a:lstStyle/>
          <a:p>
            <a:r>
              <a:rPr lang="en-US" altLang="en-US" sz="4800" b="1" u="sng" dirty="0">
                <a:solidFill>
                  <a:srgbClr val="FFFF99"/>
                </a:solidFill>
                <a:latin typeface="Agency FB" panose="020B0503020202020204" pitchFamily="34" charset="0"/>
                <a:cs typeface="Times New Roman" panose="02020603050405020304" pitchFamily="18" charset="0"/>
              </a:rPr>
              <a:t>Loaded Words</a:t>
            </a:r>
            <a:r>
              <a:rPr lang="en-US" altLang="en-US" sz="3600" u="sng" dirty="0">
                <a:latin typeface="Agency FB" panose="020B0503020202020204" pitchFamily="34" charset="0"/>
              </a:rPr>
              <a:t> </a:t>
            </a:r>
            <a:r>
              <a:rPr lang="en-US" altLang="en-US" sz="4800" b="1" u="sng" dirty="0">
                <a:solidFill>
                  <a:srgbClr val="FFFF99"/>
                </a:solidFill>
                <a:latin typeface="Agency FB" panose="020B0503020202020204" pitchFamily="34" charset="0"/>
              </a:rPr>
              <a:t>and Pictures</a:t>
            </a:r>
            <a:br>
              <a:rPr lang="en-US" altLang="en-US" sz="4800" b="1" u="sng" dirty="0">
                <a:solidFill>
                  <a:srgbClr val="FFFF99"/>
                </a:solidFill>
                <a:latin typeface="Agency FB" panose="020B0503020202020204" pitchFamily="34" charset="0"/>
              </a:rPr>
            </a:br>
            <a:r>
              <a:rPr lang="ar-EG" altLang="en-US" sz="4800" b="1" u="sng" dirty="0">
                <a:solidFill>
                  <a:srgbClr val="FFFF99"/>
                </a:solidFill>
                <a:latin typeface="Agency FB" panose="020B0503020202020204" pitchFamily="34" charset="0"/>
              </a:rPr>
              <a:t>الكلمات والصور المحملة بالمعاني والمشاعر</a:t>
            </a:r>
            <a:endParaRPr lang="en-US" altLang="en-US" sz="4800" b="1" u="sng" dirty="0">
              <a:solidFill>
                <a:srgbClr val="FFFF99"/>
              </a:solidFill>
              <a:latin typeface="Agency FB" panose="020B0503020202020204" pitchFamily="34" charset="0"/>
            </a:endParaRPr>
          </a:p>
        </p:txBody>
      </p:sp>
      <p:sp>
        <p:nvSpPr>
          <p:cNvPr id="1027" name="Rectangle 3">
            <a:extLst>
              <a:ext uri="{FF2B5EF4-FFF2-40B4-BE49-F238E27FC236}">
                <a16:creationId xmlns:a16="http://schemas.microsoft.com/office/drawing/2014/main" id="{206C7E4E-7B4A-C96F-E124-B7A6DD6348B8}"/>
              </a:ext>
            </a:extLst>
          </p:cNvPr>
          <p:cNvSpPr>
            <a:spLocks noGrp="1" noChangeArrowheads="1"/>
          </p:cNvSpPr>
          <p:nvPr>
            <p:ph type="body" sz="half" idx="1"/>
          </p:nvPr>
        </p:nvSpPr>
        <p:spPr>
          <a:xfrm>
            <a:off x="5232400" y="1828800"/>
            <a:ext cx="36576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Using words and pictures  that appeal to the emotions, rather than using facts.</a:t>
            </a:r>
            <a:r>
              <a:rPr lang="en-US" altLang="en-US" sz="5400" dirty="0">
                <a:solidFill>
                  <a:srgbClr val="FFFF99"/>
                </a:solidFill>
                <a:latin typeface="Agency FB" panose="020B0503020202020204" pitchFamily="34" charset="0"/>
              </a:rPr>
              <a:t> </a:t>
            </a:r>
          </a:p>
          <a:p>
            <a:pPr>
              <a:lnSpc>
                <a:spcPct val="90000"/>
              </a:lnSpc>
            </a:pPr>
            <a:endParaRPr lang="en-US" altLang="en-US" sz="5400" dirty="0">
              <a:solidFill>
                <a:srgbClr val="FFFF99"/>
              </a:solidFill>
              <a:latin typeface="Agency FB" panose="020B0503020202020204" pitchFamily="34" charset="0"/>
            </a:endParaRPr>
          </a:p>
        </p:txBody>
      </p:sp>
      <p:pic>
        <p:nvPicPr>
          <p:cNvPr id="1029" name="Picture 5">
            <a:extLst>
              <a:ext uri="{FF2B5EF4-FFF2-40B4-BE49-F238E27FC236}">
                <a16:creationId xmlns:a16="http://schemas.microsoft.com/office/drawing/2014/main" id="{56DEF79C-A793-1CDF-AF74-F46D5F4DA73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858520" y="1752600"/>
            <a:ext cx="3810000" cy="2395538"/>
          </a:xfrm>
        </p:spPr>
      </p:pic>
      <p:sp>
        <p:nvSpPr>
          <p:cNvPr id="1030" name="Text Box 6">
            <a:extLst>
              <a:ext uri="{FF2B5EF4-FFF2-40B4-BE49-F238E27FC236}">
                <a16:creationId xmlns:a16="http://schemas.microsoft.com/office/drawing/2014/main" id="{D0537EA9-03BD-D64B-AB65-A2AB2E781D31}"/>
              </a:ext>
            </a:extLst>
          </p:cNvPr>
          <p:cNvSpPr txBox="1">
            <a:spLocks noChangeArrowheads="1"/>
          </p:cNvSpPr>
          <p:nvPr/>
        </p:nvSpPr>
        <p:spPr bwMode="auto">
          <a:xfrm>
            <a:off x="629920" y="4191000"/>
            <a:ext cx="472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i="1" dirty="0">
                <a:solidFill>
                  <a:srgbClr val="66CCFF"/>
                </a:solidFill>
                <a:latin typeface="Footlight MT Light" panose="0204060206030A020304" pitchFamily="18" charset="0"/>
                <a:cs typeface="Times New Roman" panose="02020603050405020304" pitchFamily="18" charset="0"/>
              </a:rPr>
              <a:t>The sporty new design of</a:t>
            </a:r>
          </a:p>
          <a:p>
            <a:r>
              <a:rPr lang="en-US" altLang="en-US" sz="3200" i="1" dirty="0">
                <a:solidFill>
                  <a:srgbClr val="66CCFF"/>
                </a:solidFill>
                <a:latin typeface="Footlight MT Light" panose="0204060206030A020304" pitchFamily="18" charset="0"/>
                <a:cs typeface="Times New Roman" panose="02020603050405020304" pitchFamily="18" charset="0"/>
              </a:rPr>
              <a:t>our cars</a:t>
            </a:r>
            <a:r>
              <a:rPr lang="en-US" altLang="en-US" sz="3200" i="1" dirty="0">
                <a:solidFill>
                  <a:srgbClr val="66CCFF"/>
                </a:solidFill>
              </a:rPr>
              <a:t> w</a:t>
            </a:r>
            <a:r>
              <a:rPr lang="en-US" altLang="en-US" sz="3200" i="1" dirty="0">
                <a:solidFill>
                  <a:srgbClr val="66CCFF"/>
                </a:solidFill>
                <a:latin typeface="Footlight MT Light" panose="0204060206030A020304" pitchFamily="18" charset="0"/>
                <a:cs typeface="Times New Roman" panose="02020603050405020304" pitchFamily="18" charset="0"/>
              </a:rPr>
              <a:t>ill make you</a:t>
            </a:r>
          </a:p>
          <a:p>
            <a:r>
              <a:rPr lang="en-US" altLang="en-US" sz="3200" i="1" dirty="0">
                <a:solidFill>
                  <a:srgbClr val="66CCFF"/>
                </a:solidFill>
                <a:latin typeface="Footlight MT Light" panose="0204060206030A020304" pitchFamily="18" charset="0"/>
                <a:cs typeface="Times New Roman" panose="02020603050405020304" pitchFamily="18" charset="0"/>
              </a:rPr>
              <a:t>feel like a teenager again!</a:t>
            </a:r>
            <a:r>
              <a:rPr lang="en-US" altLang="en-US" dirty="0">
                <a:solidFill>
                  <a:srgbClr val="66CCFF"/>
                </a:solidFill>
              </a:rPr>
              <a:t> </a:t>
            </a:r>
          </a:p>
        </p:txBody>
      </p:sp>
      <p:sp>
        <p:nvSpPr>
          <p:cNvPr id="3" name="TextBox 2">
            <a:extLst>
              <a:ext uri="{FF2B5EF4-FFF2-40B4-BE49-F238E27FC236}">
                <a16:creationId xmlns:a16="http://schemas.microsoft.com/office/drawing/2014/main" id="{99E62524-FE14-9641-A3BA-A781A90083B3}"/>
              </a:ext>
            </a:extLst>
          </p:cNvPr>
          <p:cNvSpPr txBox="1"/>
          <p:nvPr/>
        </p:nvSpPr>
        <p:spPr>
          <a:xfrm>
            <a:off x="8707120" y="2431951"/>
            <a:ext cx="3037840" cy="2308324"/>
          </a:xfrm>
          <a:prstGeom prst="rect">
            <a:avLst/>
          </a:prstGeom>
          <a:noFill/>
        </p:spPr>
        <p:txBody>
          <a:bodyPr wrap="square">
            <a:spAutoFit/>
          </a:bodyPr>
          <a:lstStyle/>
          <a:p>
            <a:pPr algn="r"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الكلمات</a:t>
            </a:r>
            <a:r>
              <a:rPr lang="en-US" sz="3600" b="1" dirty="0">
                <a:solidFill>
                  <a:srgbClr val="FFFF99"/>
                </a:solidFill>
              </a:rPr>
              <a:t> </a:t>
            </a:r>
            <a:r>
              <a:rPr lang="en-US" sz="3600" b="1" dirty="0" err="1">
                <a:solidFill>
                  <a:srgbClr val="FFFF99"/>
                </a:solidFill>
              </a:rPr>
              <a:t>والصور</a:t>
            </a:r>
            <a:r>
              <a:rPr lang="en-US" sz="3600" b="1" dirty="0">
                <a:solidFill>
                  <a:srgbClr val="FFFF99"/>
                </a:solidFill>
              </a:rPr>
              <a:t> </a:t>
            </a:r>
            <a:r>
              <a:rPr lang="en-US" sz="3600" b="1" dirty="0" err="1">
                <a:solidFill>
                  <a:srgbClr val="FFFF99"/>
                </a:solidFill>
              </a:rPr>
              <a:t>التي</a:t>
            </a:r>
            <a:r>
              <a:rPr lang="en-US" sz="3600" b="1" dirty="0">
                <a:solidFill>
                  <a:srgbClr val="FFFF99"/>
                </a:solidFill>
              </a:rPr>
              <a:t> </a:t>
            </a:r>
            <a:r>
              <a:rPr lang="en-US" sz="3600" b="1" dirty="0" err="1">
                <a:solidFill>
                  <a:srgbClr val="FFFF99"/>
                </a:solidFill>
              </a:rPr>
              <a:t>تثير</a:t>
            </a:r>
            <a:r>
              <a:rPr lang="en-US" sz="3600" b="1" dirty="0">
                <a:solidFill>
                  <a:srgbClr val="FFFF99"/>
                </a:solidFill>
              </a:rPr>
              <a:t> </a:t>
            </a:r>
            <a:r>
              <a:rPr lang="en-US" sz="3600" b="1" dirty="0" err="1">
                <a:solidFill>
                  <a:srgbClr val="FFFF99"/>
                </a:solidFill>
              </a:rPr>
              <a:t>المشاعر</a:t>
            </a:r>
            <a:r>
              <a:rPr lang="en-US" sz="3600" b="1" dirty="0">
                <a:solidFill>
                  <a:srgbClr val="FFFF99"/>
                </a:solidFill>
              </a:rPr>
              <a:t>، </a:t>
            </a:r>
            <a:r>
              <a:rPr lang="en-US" sz="3600" b="1" dirty="0" err="1">
                <a:solidFill>
                  <a:srgbClr val="FFFF99"/>
                </a:solidFill>
              </a:rPr>
              <a:t>بدلاً</a:t>
            </a:r>
            <a:r>
              <a:rPr lang="en-US" sz="3600" b="1" dirty="0">
                <a:solidFill>
                  <a:srgbClr val="FFFF99"/>
                </a:solidFill>
              </a:rPr>
              <a:t> من </a:t>
            </a:r>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الحقائق</a:t>
            </a:r>
            <a:r>
              <a:rPr lang="en-US" sz="3600" b="1" dirty="0">
                <a:solidFill>
                  <a:srgbClr val="FFFF99"/>
                </a:solidFill>
              </a:rPr>
              <a:t>.</a:t>
            </a:r>
          </a:p>
        </p:txBody>
      </p:sp>
      <p:sp>
        <p:nvSpPr>
          <p:cNvPr id="4" name="TextBox 3">
            <a:extLst>
              <a:ext uri="{FF2B5EF4-FFF2-40B4-BE49-F238E27FC236}">
                <a16:creationId xmlns:a16="http://schemas.microsoft.com/office/drawing/2014/main" id="{11B0737B-0BFF-21B4-9CF1-C972CDAC7BA7}"/>
              </a:ext>
            </a:extLst>
          </p:cNvPr>
          <p:cNvSpPr txBox="1"/>
          <p:nvPr/>
        </p:nvSpPr>
        <p:spPr>
          <a:xfrm>
            <a:off x="226060" y="5803522"/>
            <a:ext cx="4724400" cy="954107"/>
          </a:xfrm>
          <a:prstGeom prst="rect">
            <a:avLst/>
          </a:prstGeom>
          <a:noFill/>
        </p:spPr>
        <p:txBody>
          <a:bodyPr wrap="square">
            <a:spAutoFit/>
          </a:bodyPr>
          <a:lstStyle/>
          <a:p>
            <a:pPr algn="r" rtl="1"/>
            <a:r>
              <a:rPr lang="en-US" sz="2800" b="1" dirty="0" err="1">
                <a:solidFill>
                  <a:srgbClr val="FFFF99"/>
                </a:solidFill>
              </a:rPr>
              <a:t>التصميم</a:t>
            </a:r>
            <a:r>
              <a:rPr lang="en-US" sz="2800" b="1" dirty="0">
                <a:solidFill>
                  <a:srgbClr val="FFFF99"/>
                </a:solidFill>
              </a:rPr>
              <a:t> </a:t>
            </a:r>
            <a:r>
              <a:rPr lang="en-US" sz="2800" b="1" dirty="0" err="1">
                <a:solidFill>
                  <a:srgbClr val="FFFF99"/>
                </a:solidFill>
              </a:rPr>
              <a:t>الرياضي</a:t>
            </a:r>
            <a:r>
              <a:rPr lang="en-US" sz="2800" b="1" dirty="0">
                <a:solidFill>
                  <a:srgbClr val="FFFF99"/>
                </a:solidFill>
              </a:rPr>
              <a:t> </a:t>
            </a:r>
            <a:r>
              <a:rPr lang="en-US" sz="2800" b="1" dirty="0" err="1">
                <a:solidFill>
                  <a:srgbClr val="FFFF99"/>
                </a:solidFill>
              </a:rPr>
              <a:t>الجديد</a:t>
            </a:r>
            <a:r>
              <a:rPr lang="en-US" sz="2800" b="1" dirty="0">
                <a:solidFill>
                  <a:srgbClr val="FFFF99"/>
                </a:solidFill>
              </a:rPr>
              <a:t> </a:t>
            </a:r>
            <a:r>
              <a:rPr lang="en-US" sz="2800" b="1" dirty="0" err="1">
                <a:solidFill>
                  <a:srgbClr val="FFFF99"/>
                </a:solidFill>
              </a:rPr>
              <a:t>لسياراتنا</a:t>
            </a:r>
            <a:r>
              <a:rPr lang="en-US" sz="2800" b="1" dirty="0">
                <a:solidFill>
                  <a:srgbClr val="FFFF99"/>
                </a:solidFill>
              </a:rPr>
              <a:t> </a:t>
            </a:r>
            <a:r>
              <a:rPr lang="en-US" sz="2800" b="1" dirty="0" err="1">
                <a:solidFill>
                  <a:srgbClr val="FFFF99"/>
                </a:solidFill>
              </a:rPr>
              <a:t>سيجعلك</a:t>
            </a:r>
            <a:r>
              <a:rPr lang="en-US" sz="2800" b="1" dirty="0">
                <a:solidFill>
                  <a:srgbClr val="FFFF99"/>
                </a:solidFill>
              </a:rPr>
              <a:t> </a:t>
            </a:r>
            <a:r>
              <a:rPr lang="en-US" sz="2800" b="1" dirty="0" err="1">
                <a:solidFill>
                  <a:srgbClr val="FFFF99"/>
                </a:solidFill>
              </a:rPr>
              <a:t>تشعر</a:t>
            </a:r>
            <a:r>
              <a:rPr lang="en-US" sz="2800" b="1" dirty="0">
                <a:solidFill>
                  <a:srgbClr val="FFFF99"/>
                </a:solidFill>
              </a:rPr>
              <a:t> </a:t>
            </a:r>
            <a:r>
              <a:rPr lang="en-US" sz="2800" b="1" dirty="0" err="1">
                <a:solidFill>
                  <a:srgbClr val="FFFF99"/>
                </a:solidFill>
              </a:rPr>
              <a:t>وكأنك</a:t>
            </a:r>
            <a:r>
              <a:rPr lang="en-US" sz="2800" b="1" dirty="0">
                <a:solidFill>
                  <a:srgbClr val="FFFF99"/>
                </a:solidFill>
              </a:rPr>
              <a:t> </a:t>
            </a:r>
            <a:r>
              <a:rPr lang="en-US" sz="2800" b="1" dirty="0" err="1">
                <a:solidFill>
                  <a:srgbClr val="FFFF99"/>
                </a:solidFill>
              </a:rPr>
              <a:t>مراهق</a:t>
            </a:r>
            <a:r>
              <a:rPr lang="en-US" sz="2800" b="1" dirty="0">
                <a:solidFill>
                  <a:srgbClr val="FFFF99"/>
                </a:solidFill>
              </a:rPr>
              <a:t> </a:t>
            </a:r>
            <a:r>
              <a:rPr lang="en-US" sz="2800" b="1" dirty="0" err="1">
                <a:solidFill>
                  <a:srgbClr val="FFFF99"/>
                </a:solidFill>
              </a:rPr>
              <a:t>مرة</a:t>
            </a:r>
            <a:r>
              <a:rPr lang="en-US" sz="2800" b="1" dirty="0">
                <a:solidFill>
                  <a:srgbClr val="FFFF99"/>
                </a:solidFill>
              </a:rPr>
              <a:t> </a:t>
            </a:r>
            <a:r>
              <a:rPr lang="en-US" sz="2800" b="1" dirty="0" err="1">
                <a:solidFill>
                  <a:srgbClr val="FFFF99"/>
                </a:solidFill>
              </a:rPr>
              <a:t>أخرى</a:t>
            </a:r>
            <a:r>
              <a:rPr lang="en-US" sz="2800" b="1" dirty="0">
                <a:solidFill>
                  <a:srgbClr val="FFFF99"/>
                </a:solidFill>
              </a:rPr>
              <a:t>!</a:t>
            </a:r>
          </a:p>
        </p:txBody>
      </p:sp>
    </p:spTree>
    <p:extLst>
      <p:ext uri="{BB962C8B-B14F-4D97-AF65-F5344CB8AC3E}">
        <p14:creationId xmlns:p14="http://schemas.microsoft.com/office/powerpoint/2010/main" val="937441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A943F-8D03-B8E1-76FA-AECF64050608}"/>
            </a:ext>
          </a:extLst>
        </p:cNvPr>
        <p:cNvGrpSpPr/>
        <p:nvPr/>
      </p:nvGrpSpPr>
      <p:grpSpPr>
        <a:xfrm>
          <a:off x="0" y="0"/>
          <a:ext cx="0" cy="0"/>
          <a:chOff x="0" y="0"/>
          <a:chExt cx="0" cy="0"/>
        </a:xfrm>
      </p:grpSpPr>
      <p:sp>
        <p:nvSpPr>
          <p:cNvPr id="5122" name="Rectangle 2">
            <a:extLst>
              <a:ext uri="{FF2B5EF4-FFF2-40B4-BE49-F238E27FC236}">
                <a16:creationId xmlns:a16="http://schemas.microsoft.com/office/drawing/2014/main" id="{55D0B8A3-FB2D-89A5-4069-B9E6038A4C8F}"/>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IMAGE</a:t>
            </a:r>
            <a:r>
              <a:rPr lang="en-US" altLang="en-US" sz="6000" b="1" dirty="0">
                <a:solidFill>
                  <a:srgbClr val="FFFF99"/>
                </a:solidFill>
                <a:latin typeface="Agency FB" panose="020B0503020202020204" pitchFamily="34" charset="0"/>
                <a:cs typeface="Times New Roman" panose="02020603050405020304" pitchFamily="18" charset="0"/>
              </a:rPr>
              <a:t> </a:t>
            </a:r>
            <a:r>
              <a:rPr lang="ar-EG" altLang="en-US" sz="6000" b="1" u="sng" dirty="0">
                <a:solidFill>
                  <a:srgbClr val="FFFF99"/>
                </a:solidFill>
                <a:latin typeface="Agency FB" panose="020B0503020202020204" pitchFamily="34" charset="0"/>
                <a:cs typeface="Times New Roman" panose="02020603050405020304" pitchFamily="18" charset="0"/>
              </a:rPr>
              <a:t>الصورة</a:t>
            </a:r>
            <a:r>
              <a:rPr lang="ar-EG" altLang="en-US" sz="6000" b="1" dirty="0">
                <a:solidFill>
                  <a:srgbClr val="FFFF99"/>
                </a:solidFill>
                <a:latin typeface="Agency FB" panose="020B0503020202020204" pitchFamily="34" charset="0"/>
                <a:cs typeface="Times New Roman" panose="02020603050405020304" pitchFamily="18" charset="0"/>
              </a:rPr>
              <a:t> </a:t>
            </a:r>
            <a:endParaRPr lang="en-US" altLang="en-US" sz="6000" b="1" dirty="0">
              <a:solidFill>
                <a:srgbClr val="FFFF99"/>
              </a:solidFill>
              <a:latin typeface="Agency FB" panose="020B0503020202020204" pitchFamily="34" charset="0"/>
              <a:cs typeface="Times New Roman" panose="02020603050405020304" pitchFamily="18" charset="0"/>
            </a:endParaRPr>
          </a:p>
        </p:txBody>
      </p:sp>
      <p:sp>
        <p:nvSpPr>
          <p:cNvPr id="5123" name="Rectangle 3">
            <a:extLst>
              <a:ext uri="{FF2B5EF4-FFF2-40B4-BE49-F238E27FC236}">
                <a16:creationId xmlns:a16="http://schemas.microsoft.com/office/drawing/2014/main" id="{772D7061-C312-EA00-EE85-35131B22C01F}"/>
              </a:ext>
            </a:extLst>
          </p:cNvPr>
          <p:cNvSpPr>
            <a:spLocks noGrp="1" noChangeArrowheads="1"/>
          </p:cNvSpPr>
          <p:nvPr>
            <p:ph type="body" sz="half" idx="1"/>
          </p:nvPr>
        </p:nvSpPr>
        <p:spPr>
          <a:xfrm>
            <a:off x="4566920" y="1524000"/>
            <a:ext cx="38100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Buy this product and you will be cool like the people in the ad. </a:t>
            </a:r>
            <a:endParaRPr lang="en-US" altLang="en-US" sz="5400" dirty="0">
              <a:solidFill>
                <a:srgbClr val="FFFF99"/>
              </a:solidFill>
              <a:latin typeface="Agency FB" panose="020B0503020202020204" pitchFamily="34" charset="0"/>
            </a:endParaRPr>
          </a:p>
        </p:txBody>
      </p:sp>
      <p:pic>
        <p:nvPicPr>
          <p:cNvPr id="5128" name="Picture 8">
            <a:extLst>
              <a:ext uri="{FF2B5EF4-FFF2-40B4-BE49-F238E27FC236}">
                <a16:creationId xmlns:a16="http://schemas.microsoft.com/office/drawing/2014/main" id="{FA746AFF-030D-3B9A-244F-E69988DD67D6}"/>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flipH="1">
            <a:off x="355200" y="1524000"/>
            <a:ext cx="4079321" cy="5219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Box 2">
            <a:extLst>
              <a:ext uri="{FF2B5EF4-FFF2-40B4-BE49-F238E27FC236}">
                <a16:creationId xmlns:a16="http://schemas.microsoft.com/office/drawing/2014/main" id="{2434E121-4F5F-13E7-6249-CA4DD86FF865}"/>
              </a:ext>
            </a:extLst>
          </p:cNvPr>
          <p:cNvSpPr txBox="1"/>
          <p:nvPr/>
        </p:nvSpPr>
        <p:spPr>
          <a:xfrm>
            <a:off x="7965440" y="2044005"/>
            <a:ext cx="3952240" cy="1384995"/>
          </a:xfrm>
          <a:prstGeom prst="rect">
            <a:avLst/>
          </a:prstGeom>
          <a:noFill/>
        </p:spPr>
        <p:txBody>
          <a:bodyPr wrap="square">
            <a:spAutoFit/>
          </a:bodyPr>
          <a:lstStyle/>
          <a:p>
            <a:pPr algn="r" rtl="1"/>
            <a:r>
              <a:rPr lang="en-US" sz="2800" b="1" dirty="0" err="1">
                <a:solidFill>
                  <a:srgbClr val="FFFF99"/>
                </a:solidFill>
              </a:rPr>
              <a:t>قم</a:t>
            </a:r>
            <a:r>
              <a:rPr lang="en-US" sz="2800" b="1" dirty="0">
                <a:solidFill>
                  <a:srgbClr val="FFFF99"/>
                </a:solidFill>
              </a:rPr>
              <a:t> </a:t>
            </a:r>
            <a:r>
              <a:rPr lang="en-US" sz="2800" b="1" dirty="0" err="1">
                <a:solidFill>
                  <a:srgbClr val="FFFF99"/>
                </a:solidFill>
              </a:rPr>
              <a:t>بشراء</a:t>
            </a:r>
            <a:r>
              <a:rPr lang="en-US" sz="2800" b="1" dirty="0">
                <a:solidFill>
                  <a:srgbClr val="FFFF99"/>
                </a:solidFill>
              </a:rPr>
              <a:t> </a:t>
            </a:r>
            <a:r>
              <a:rPr lang="en-US" sz="2800" b="1" dirty="0" err="1">
                <a:solidFill>
                  <a:srgbClr val="FFFF99"/>
                </a:solidFill>
              </a:rPr>
              <a:t>هذا</a:t>
            </a:r>
            <a:r>
              <a:rPr lang="en-US" sz="2800" b="1" dirty="0">
                <a:solidFill>
                  <a:srgbClr val="FFFF99"/>
                </a:solidFill>
              </a:rPr>
              <a:t> </a:t>
            </a:r>
            <a:r>
              <a:rPr lang="en-US" sz="2800" b="1" dirty="0" err="1">
                <a:solidFill>
                  <a:srgbClr val="FFFF99"/>
                </a:solidFill>
              </a:rPr>
              <a:t>المنتج</a:t>
            </a:r>
            <a:r>
              <a:rPr lang="en-US" sz="2800" b="1" dirty="0">
                <a:solidFill>
                  <a:srgbClr val="FFFF99"/>
                </a:solidFill>
              </a:rPr>
              <a:t> </a:t>
            </a:r>
            <a:r>
              <a:rPr lang="en-US" sz="2800" b="1" dirty="0" err="1">
                <a:solidFill>
                  <a:srgbClr val="FFFF99"/>
                </a:solidFill>
              </a:rPr>
              <a:t>وستكون</a:t>
            </a:r>
            <a:r>
              <a:rPr lang="en-US" sz="2800" b="1" dirty="0">
                <a:solidFill>
                  <a:srgbClr val="FFFF99"/>
                </a:solidFill>
              </a:rPr>
              <a:t> </a:t>
            </a:r>
            <a:r>
              <a:rPr lang="en-US" sz="2800" b="1" dirty="0" err="1">
                <a:solidFill>
                  <a:srgbClr val="FFFF99"/>
                </a:solidFill>
              </a:rPr>
              <a:t>رائعًا</a:t>
            </a:r>
            <a:r>
              <a:rPr lang="en-US" sz="2800" b="1" dirty="0">
                <a:solidFill>
                  <a:srgbClr val="FFFF99"/>
                </a:solidFill>
              </a:rPr>
              <a:t> </a:t>
            </a:r>
            <a:r>
              <a:rPr lang="en-US" sz="2800" b="1" dirty="0" err="1">
                <a:solidFill>
                  <a:srgbClr val="FFFF99"/>
                </a:solidFill>
              </a:rPr>
              <a:t>مثل</a:t>
            </a:r>
            <a:r>
              <a:rPr lang="en-US" sz="2800" b="1" dirty="0">
                <a:solidFill>
                  <a:srgbClr val="FFFF99"/>
                </a:solidFill>
              </a:rPr>
              <a:t> </a:t>
            </a:r>
            <a:r>
              <a:rPr lang="en-US" sz="2800" b="1" dirty="0" err="1">
                <a:solidFill>
                  <a:srgbClr val="FFFF99"/>
                </a:solidFill>
              </a:rPr>
              <a:t>الأشخاص</a:t>
            </a:r>
            <a:r>
              <a:rPr lang="en-US" sz="2800" b="1" dirty="0">
                <a:solidFill>
                  <a:srgbClr val="FFFF99"/>
                </a:solidFill>
              </a:rPr>
              <a:t> </a:t>
            </a:r>
            <a:r>
              <a:rPr lang="en-US" sz="2800" b="1" dirty="0" err="1">
                <a:solidFill>
                  <a:srgbClr val="FFFF99"/>
                </a:solidFill>
              </a:rPr>
              <a:t>الموجودين</a:t>
            </a:r>
            <a:r>
              <a:rPr lang="en-US" sz="2800" b="1" dirty="0">
                <a:solidFill>
                  <a:srgbClr val="FFFF99"/>
                </a:solidFill>
              </a:rPr>
              <a:t> في </a:t>
            </a:r>
            <a:r>
              <a:rPr lang="en-US" sz="2800" b="1" dirty="0" err="1">
                <a:solidFill>
                  <a:srgbClr val="FFFF99"/>
                </a:solidFill>
              </a:rPr>
              <a:t>الإعلان</a:t>
            </a:r>
            <a:r>
              <a:rPr lang="en-US" sz="2800" b="1" dirty="0">
                <a:solidFill>
                  <a:srgbClr val="FFFF99"/>
                </a:solidFill>
              </a:rPr>
              <a:t>.</a:t>
            </a:r>
          </a:p>
        </p:txBody>
      </p:sp>
    </p:spTree>
    <p:extLst>
      <p:ext uri="{BB962C8B-B14F-4D97-AF65-F5344CB8AC3E}">
        <p14:creationId xmlns:p14="http://schemas.microsoft.com/office/powerpoint/2010/main" val="2704079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B4F16-CFC3-32C0-A6A4-D8B41F21A856}"/>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616AB7C4-616D-32ED-C6BF-ABFE653703E2}"/>
              </a:ext>
            </a:extLst>
          </p:cNvPr>
          <p:cNvSpPr>
            <a:spLocks noGrp="1" noChangeArrowheads="1"/>
          </p:cNvSpPr>
          <p:nvPr>
            <p:ph type="title"/>
          </p:nvPr>
        </p:nvSpPr>
        <p:spPr>
          <a:xfrm>
            <a:off x="822960" y="182880"/>
            <a:ext cx="3952240" cy="1981200"/>
          </a:xfrm>
        </p:spPr>
        <p:txBody>
          <a:bodyPr/>
          <a:lstStyle/>
          <a:p>
            <a:r>
              <a:rPr lang="en-US" altLang="en-US" sz="6600" b="1" u="sng" dirty="0">
                <a:solidFill>
                  <a:srgbClr val="FFFF99"/>
                </a:solidFill>
                <a:latin typeface="Jokerman" panose="04090605060D06020702" pitchFamily="82" charset="0"/>
                <a:cs typeface="Times New Roman" panose="02020603050405020304" pitchFamily="18" charset="0"/>
              </a:rPr>
              <a:t>FUN</a:t>
            </a:r>
            <a:r>
              <a:rPr lang="en-US" altLang="en-US" sz="6000" b="1" u="sng" dirty="0">
                <a:solidFill>
                  <a:srgbClr val="FFFF99"/>
                </a:solidFill>
                <a:latin typeface="Jokerman" panose="04090605060D06020702" pitchFamily="82" charset="0"/>
                <a:cs typeface="Times New Roman" panose="02020603050405020304" pitchFamily="18" charset="0"/>
              </a:rPr>
              <a:t> </a:t>
            </a:r>
            <a:r>
              <a:rPr lang="ar-EG" altLang="en-US" sz="6000" b="1" u="sng" dirty="0">
                <a:solidFill>
                  <a:srgbClr val="FFFF99"/>
                </a:solidFill>
                <a:latin typeface="Jokerman" panose="04090605060D06020702" pitchFamily="82" charset="0"/>
                <a:cs typeface="Times New Roman" panose="02020603050405020304" pitchFamily="18" charset="0"/>
              </a:rPr>
              <a:t>المرح</a:t>
            </a:r>
            <a:endParaRPr lang="en-US" altLang="en-US" sz="6000" b="1" u="sng" dirty="0">
              <a:solidFill>
                <a:srgbClr val="FFFF99"/>
              </a:solidFill>
              <a:latin typeface="Jokerman" panose="04090605060D06020702" pitchFamily="82" charset="0"/>
              <a:cs typeface="Times New Roman" panose="02020603050405020304" pitchFamily="18" charset="0"/>
            </a:endParaRPr>
          </a:p>
        </p:txBody>
      </p:sp>
      <p:sp>
        <p:nvSpPr>
          <p:cNvPr id="6147" name="Rectangle 3">
            <a:extLst>
              <a:ext uri="{FF2B5EF4-FFF2-40B4-BE49-F238E27FC236}">
                <a16:creationId xmlns:a16="http://schemas.microsoft.com/office/drawing/2014/main" id="{E8C94E1E-6CBA-DB7B-8012-567D1CE2B3C5}"/>
              </a:ext>
            </a:extLst>
          </p:cNvPr>
          <p:cNvSpPr>
            <a:spLocks noGrp="1" noChangeArrowheads="1"/>
          </p:cNvSpPr>
          <p:nvPr>
            <p:ph type="body" sz="half" idx="1"/>
          </p:nvPr>
        </p:nvSpPr>
        <p:spPr>
          <a:xfrm>
            <a:off x="360680" y="1666240"/>
            <a:ext cx="6858000" cy="2743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Using this product makes your life more fun; buy it and enjoy life more.</a:t>
            </a:r>
            <a:r>
              <a:rPr lang="en-US" altLang="en-US" sz="5400" dirty="0">
                <a:solidFill>
                  <a:srgbClr val="FFFF99"/>
                </a:solidFill>
                <a:latin typeface="Agency FB" panose="020B0503020202020204" pitchFamily="34" charset="0"/>
              </a:rPr>
              <a:t> </a:t>
            </a:r>
          </a:p>
        </p:txBody>
      </p:sp>
      <p:pic>
        <p:nvPicPr>
          <p:cNvPr id="8194" name="Picture 2" descr="37 Products That Make Life So Much More Enjoyable - 22 Words">
            <a:extLst>
              <a:ext uri="{FF2B5EF4-FFF2-40B4-BE49-F238E27FC236}">
                <a16:creationId xmlns:a16="http://schemas.microsoft.com/office/drawing/2014/main" id="{AA0109E2-4A67-9D7F-18E4-976EFD29C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2" y="457200"/>
            <a:ext cx="4667248" cy="310991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8 Fun Products That Are Surprisingly Useful / Bright Side">
            <a:extLst>
              <a:ext uri="{FF2B5EF4-FFF2-40B4-BE49-F238E27FC236}">
                <a16:creationId xmlns:a16="http://schemas.microsoft.com/office/drawing/2014/main" id="{DBFEA211-8185-B90A-ACBB-E893A77B8E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760" y="4068860"/>
            <a:ext cx="3436620" cy="24452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A380CE8-38CA-320E-1C41-D5F1C6C4C2A8}"/>
              </a:ext>
            </a:extLst>
          </p:cNvPr>
          <p:cNvSpPr txBox="1"/>
          <p:nvPr/>
        </p:nvSpPr>
        <p:spPr>
          <a:xfrm>
            <a:off x="5252720" y="4409440"/>
            <a:ext cx="6096000" cy="1200329"/>
          </a:xfrm>
          <a:prstGeom prst="rect">
            <a:avLst/>
          </a:prstGeom>
          <a:noFill/>
        </p:spPr>
        <p:txBody>
          <a:bodyPr wrap="square">
            <a:spAutoFit/>
          </a:bodyPr>
          <a:lstStyle/>
          <a:p>
            <a:pPr algn="just"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يجعل</a:t>
            </a:r>
            <a:r>
              <a:rPr lang="en-US" sz="3600" b="1" dirty="0">
                <a:solidFill>
                  <a:srgbClr val="FFFF99"/>
                </a:solidFill>
              </a:rPr>
              <a:t> </a:t>
            </a:r>
            <a:r>
              <a:rPr lang="en-US" sz="3600" b="1" dirty="0" err="1">
                <a:solidFill>
                  <a:srgbClr val="FFFF99"/>
                </a:solidFill>
              </a:rPr>
              <a:t>حياتك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متعة</a:t>
            </a:r>
            <a:r>
              <a:rPr lang="en-US" sz="3600" b="1" dirty="0">
                <a:solidFill>
                  <a:srgbClr val="FFFF99"/>
                </a:solidFill>
              </a:rPr>
              <a:t>؛ </a:t>
            </a:r>
            <a:r>
              <a:rPr lang="ar-EG" sz="3600" b="1" dirty="0">
                <a:solidFill>
                  <a:srgbClr val="FFFF99"/>
                </a:solidFill>
              </a:rPr>
              <a:t>احصل عليه</a:t>
            </a:r>
            <a:r>
              <a:rPr lang="en-US" sz="3600" b="1" dirty="0">
                <a:solidFill>
                  <a:srgbClr val="FFFF99"/>
                </a:solidFill>
              </a:rPr>
              <a:t> </a:t>
            </a:r>
            <a:r>
              <a:rPr lang="en-US" sz="3600" b="1" dirty="0" err="1">
                <a:solidFill>
                  <a:srgbClr val="FFFF99"/>
                </a:solidFill>
              </a:rPr>
              <a:t>وا</a:t>
            </a:r>
            <a:r>
              <a:rPr lang="ar-EG" sz="3600" b="1" dirty="0">
                <a:solidFill>
                  <a:srgbClr val="FFFF99"/>
                </a:solidFill>
              </a:rPr>
              <a:t>ستمتع</a:t>
            </a:r>
            <a:r>
              <a:rPr lang="en-US" sz="3600" b="1" dirty="0">
                <a:solidFill>
                  <a:srgbClr val="FFFF99"/>
                </a:solidFill>
              </a:rPr>
              <a:t> </a:t>
            </a:r>
            <a:r>
              <a:rPr lang="en-US" sz="3600" b="1" dirty="0" err="1">
                <a:solidFill>
                  <a:srgbClr val="FFFF99"/>
                </a:solidFill>
              </a:rPr>
              <a:t>بالحياة</a:t>
            </a:r>
            <a:r>
              <a:rPr lang="en-US" sz="3600" b="1" dirty="0">
                <a:solidFill>
                  <a:srgbClr val="FFFF99"/>
                </a:solidFill>
              </a:rPr>
              <a:t> </a:t>
            </a:r>
            <a:r>
              <a:rPr lang="en-US" sz="3600" b="1" dirty="0" err="1">
                <a:solidFill>
                  <a:srgbClr val="FFFF99"/>
                </a:solidFill>
              </a:rPr>
              <a:t>أكثر</a:t>
            </a:r>
            <a:r>
              <a:rPr lang="en-US" sz="3600" b="1" dirty="0">
                <a:solidFill>
                  <a:srgbClr val="FFFF99"/>
                </a:solidFill>
              </a:rPr>
              <a:t>.</a:t>
            </a:r>
          </a:p>
        </p:txBody>
      </p:sp>
    </p:spTree>
    <p:extLst>
      <p:ext uri="{BB962C8B-B14F-4D97-AF65-F5344CB8AC3E}">
        <p14:creationId xmlns:p14="http://schemas.microsoft.com/office/powerpoint/2010/main" val="1316732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6F635-8380-42C4-7870-3CD7E1596177}"/>
            </a:ext>
          </a:extLst>
        </p:cNvPr>
        <p:cNvGrpSpPr/>
        <p:nvPr/>
      </p:nvGrpSpPr>
      <p:grpSpPr>
        <a:xfrm>
          <a:off x="0" y="0"/>
          <a:ext cx="0" cy="0"/>
          <a:chOff x="0" y="0"/>
          <a:chExt cx="0" cy="0"/>
        </a:xfrm>
      </p:grpSpPr>
      <p:sp>
        <p:nvSpPr>
          <p:cNvPr id="7170" name="Rectangle 2">
            <a:extLst>
              <a:ext uri="{FF2B5EF4-FFF2-40B4-BE49-F238E27FC236}">
                <a16:creationId xmlns:a16="http://schemas.microsoft.com/office/drawing/2014/main" id="{7FBF96B3-4545-8D8C-5E8C-6BD27FA9AC03}"/>
              </a:ext>
            </a:extLst>
          </p:cNvPr>
          <p:cNvSpPr>
            <a:spLocks noGrp="1" noChangeArrowheads="1"/>
          </p:cNvSpPr>
          <p:nvPr>
            <p:ph type="title"/>
          </p:nvPr>
        </p:nvSpPr>
        <p:spPr>
          <a:xfrm>
            <a:off x="1524000" y="381000"/>
            <a:ext cx="4800600" cy="1143000"/>
          </a:xfrm>
        </p:spPr>
        <p:txBody>
          <a:bodyPr/>
          <a:lstStyle/>
          <a:p>
            <a:r>
              <a:rPr lang="en-US" altLang="en-US" sz="6600" b="1" u="sng" dirty="0">
                <a:solidFill>
                  <a:srgbClr val="FFFF99"/>
                </a:solidFill>
                <a:latin typeface="Bradley Hand ITC" panose="03070402050302030203" pitchFamily="66" charset="0"/>
                <a:cs typeface="Times New Roman" panose="02020603050405020304" pitchFamily="18" charset="0"/>
              </a:rPr>
              <a:t>Romance</a:t>
            </a:r>
            <a:r>
              <a:rPr lang="en-US" altLang="en-US" sz="6600" b="1" u="sng" dirty="0">
                <a:solidFill>
                  <a:srgbClr val="FFFF99"/>
                </a:solidFill>
                <a:latin typeface="Agency FB" panose="020B0503020202020204" pitchFamily="34" charset="0"/>
                <a:cs typeface="Times New Roman" panose="02020603050405020304" pitchFamily="18" charset="0"/>
              </a:rPr>
              <a:t> </a:t>
            </a:r>
          </a:p>
        </p:txBody>
      </p:sp>
      <p:sp>
        <p:nvSpPr>
          <p:cNvPr id="7171" name="Rectangle 3">
            <a:extLst>
              <a:ext uri="{FF2B5EF4-FFF2-40B4-BE49-F238E27FC236}">
                <a16:creationId xmlns:a16="http://schemas.microsoft.com/office/drawing/2014/main" id="{C3D04F06-0F7F-1D0F-D7F6-6C4F22628A7B}"/>
              </a:ext>
            </a:extLst>
          </p:cNvPr>
          <p:cNvSpPr>
            <a:spLocks noGrp="1" noChangeArrowheads="1"/>
          </p:cNvSpPr>
          <p:nvPr>
            <p:ph type="body" sz="half" idx="1"/>
          </p:nvPr>
        </p:nvSpPr>
        <p:spPr>
          <a:xfrm>
            <a:off x="2057400" y="1752600"/>
            <a:ext cx="3810000" cy="4648200"/>
          </a:xfrm>
        </p:spPr>
        <p:txBody>
          <a:bodyPr/>
          <a:lstStyle/>
          <a:p>
            <a:pPr>
              <a:lnSpc>
                <a:spcPct val="90000"/>
              </a:lnSpc>
            </a:pPr>
            <a:r>
              <a:rPr lang="en-US" altLang="en-US" sz="5400" b="1" dirty="0">
                <a:solidFill>
                  <a:srgbClr val="FFFF99"/>
                </a:solidFill>
                <a:latin typeface="Bradley Hand ITC" panose="03070402050302030203" pitchFamily="66" charset="0"/>
                <a:cs typeface="Times New Roman" panose="02020603050405020304" pitchFamily="18" charset="0"/>
              </a:rPr>
              <a:t>Owning this product will make you more appealing.</a:t>
            </a:r>
            <a:r>
              <a:rPr lang="en-US" altLang="en-US" sz="5400" dirty="0">
                <a:solidFill>
                  <a:srgbClr val="FFFF99"/>
                </a:solidFill>
                <a:latin typeface="Agency FB" panose="020B0503020202020204" pitchFamily="34" charset="0"/>
              </a:rPr>
              <a:t> </a:t>
            </a:r>
          </a:p>
        </p:txBody>
      </p:sp>
      <p:sp>
        <p:nvSpPr>
          <p:cNvPr id="3" name="TextBox 2">
            <a:extLst>
              <a:ext uri="{FF2B5EF4-FFF2-40B4-BE49-F238E27FC236}">
                <a16:creationId xmlns:a16="http://schemas.microsoft.com/office/drawing/2014/main" id="{2711F034-8BBD-16CD-064E-6C5612D95950}"/>
              </a:ext>
            </a:extLst>
          </p:cNvPr>
          <p:cNvSpPr txBox="1"/>
          <p:nvPr/>
        </p:nvSpPr>
        <p:spPr>
          <a:xfrm>
            <a:off x="5466112" y="5566509"/>
            <a:ext cx="6096000" cy="646331"/>
          </a:xfrm>
          <a:prstGeom prst="rect">
            <a:avLst/>
          </a:prstGeom>
          <a:noFill/>
        </p:spPr>
        <p:txBody>
          <a:bodyPr wrap="square">
            <a:spAutoFit/>
          </a:bodyPr>
          <a:lstStyle/>
          <a:p>
            <a:pPr algn="r" rtl="1"/>
            <a:r>
              <a:rPr lang="en-US" sz="3600" b="1" dirty="0" err="1">
                <a:solidFill>
                  <a:srgbClr val="FFFF99"/>
                </a:solidFill>
              </a:rPr>
              <a:t>امتلاك</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سيجعلك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جاذبية</a:t>
            </a:r>
            <a:r>
              <a:rPr lang="en-US" sz="3600" b="1" dirty="0">
                <a:solidFill>
                  <a:srgbClr val="FFFF99"/>
                </a:solidFill>
              </a:rPr>
              <a:t>.</a:t>
            </a:r>
          </a:p>
        </p:txBody>
      </p:sp>
      <p:pic>
        <p:nvPicPr>
          <p:cNvPr id="8" name="Picture 2" descr="Tips to Make Your Products More Attractive">
            <a:extLst>
              <a:ext uri="{FF2B5EF4-FFF2-40B4-BE49-F238E27FC236}">
                <a16:creationId xmlns:a16="http://schemas.microsoft.com/office/drawing/2014/main" id="{BE693F14-7827-A1BA-4D41-F002EED4C9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167" r="23333"/>
          <a:stretch/>
        </p:blipFill>
        <p:spPr bwMode="auto">
          <a:xfrm>
            <a:off x="6060440" y="1628140"/>
            <a:ext cx="4907344" cy="360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700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0E151-079D-592D-DC54-AD96D2E28B36}"/>
            </a:ext>
          </a:extLst>
        </p:cNvPr>
        <p:cNvGrpSpPr/>
        <p:nvPr/>
      </p:nvGrpSpPr>
      <p:grpSpPr>
        <a:xfrm>
          <a:off x="0" y="0"/>
          <a:ext cx="0" cy="0"/>
          <a:chOff x="0" y="0"/>
          <a:chExt cx="0" cy="0"/>
        </a:xfrm>
      </p:grpSpPr>
      <p:sp>
        <p:nvSpPr>
          <p:cNvPr id="8194" name="Rectangle 2">
            <a:extLst>
              <a:ext uri="{FF2B5EF4-FFF2-40B4-BE49-F238E27FC236}">
                <a16:creationId xmlns:a16="http://schemas.microsoft.com/office/drawing/2014/main" id="{C25C1FC1-498F-0FDF-009E-2481664FC8C2}"/>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Name Calling </a:t>
            </a:r>
          </a:p>
        </p:txBody>
      </p:sp>
      <p:sp>
        <p:nvSpPr>
          <p:cNvPr id="8195" name="Rectangle 3">
            <a:extLst>
              <a:ext uri="{FF2B5EF4-FFF2-40B4-BE49-F238E27FC236}">
                <a16:creationId xmlns:a16="http://schemas.microsoft.com/office/drawing/2014/main" id="{B62F6918-8387-CDBE-BD01-6C46F87150EE}"/>
              </a:ext>
            </a:extLst>
          </p:cNvPr>
          <p:cNvSpPr>
            <a:spLocks noGrp="1" noChangeArrowheads="1"/>
          </p:cNvSpPr>
          <p:nvPr>
            <p:ph type="body" sz="half" idx="1"/>
          </p:nvPr>
        </p:nvSpPr>
        <p:spPr>
          <a:xfrm>
            <a:off x="6324600" y="1676400"/>
            <a:ext cx="3810000" cy="43434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The competing product is not as good as our product. </a:t>
            </a:r>
          </a:p>
        </p:txBody>
      </p:sp>
      <p:pic>
        <p:nvPicPr>
          <p:cNvPr id="8203" name="Picture 11">
            <a:extLst>
              <a:ext uri="{FF2B5EF4-FFF2-40B4-BE49-F238E27FC236}">
                <a16:creationId xmlns:a16="http://schemas.microsoft.com/office/drawing/2014/main" id="{7EE63577-3E82-C098-C8AD-54E5FE37745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1752600" y="1752601"/>
            <a:ext cx="3810000" cy="2124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204" name="Picture 12">
            <a:extLst>
              <a:ext uri="{FF2B5EF4-FFF2-40B4-BE49-F238E27FC236}">
                <a16:creationId xmlns:a16="http://schemas.microsoft.com/office/drawing/2014/main" id="{FFB82E56-B187-2B25-9207-8A3B793B79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3962400"/>
            <a:ext cx="2978150" cy="2630488"/>
          </a:xfrm>
          <a:prstGeom prst="rect">
            <a:avLst/>
          </a:prstGeom>
          <a:noFill/>
          <a:extLst>
            <a:ext uri="{909E8E84-426E-40DD-AFC4-6F175D3DCCD1}">
              <a14:hiddenFill xmlns:a14="http://schemas.microsoft.com/office/drawing/2010/main">
                <a:solidFill>
                  <a:srgbClr val="FFFFFF"/>
                </a:solidFill>
              </a14:hiddenFill>
            </a:ext>
          </a:extLst>
        </p:spPr>
      </p:pic>
      <p:sp>
        <p:nvSpPr>
          <p:cNvPr id="8207" name="Line 15">
            <a:extLst>
              <a:ext uri="{FF2B5EF4-FFF2-40B4-BE49-F238E27FC236}">
                <a16:creationId xmlns:a16="http://schemas.microsoft.com/office/drawing/2014/main" id="{C6B9D4B1-3AFF-08FD-50A7-B4599998E837}"/>
              </a:ext>
            </a:extLst>
          </p:cNvPr>
          <p:cNvSpPr>
            <a:spLocks noChangeShapeType="1"/>
          </p:cNvSpPr>
          <p:nvPr/>
        </p:nvSpPr>
        <p:spPr bwMode="auto">
          <a:xfrm flipV="1">
            <a:off x="3657600" y="3962400"/>
            <a:ext cx="3048000" cy="25908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208" name="Line 16">
            <a:extLst>
              <a:ext uri="{FF2B5EF4-FFF2-40B4-BE49-F238E27FC236}">
                <a16:creationId xmlns:a16="http://schemas.microsoft.com/office/drawing/2014/main" id="{073E47D3-C96E-D573-12E0-0F3FD48C6F2F}"/>
              </a:ext>
            </a:extLst>
          </p:cNvPr>
          <p:cNvSpPr>
            <a:spLocks noChangeShapeType="1"/>
          </p:cNvSpPr>
          <p:nvPr/>
        </p:nvSpPr>
        <p:spPr bwMode="auto">
          <a:xfrm>
            <a:off x="3657600" y="3962400"/>
            <a:ext cx="3048000" cy="26670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 name="TextBox 2">
            <a:extLst>
              <a:ext uri="{FF2B5EF4-FFF2-40B4-BE49-F238E27FC236}">
                <a16:creationId xmlns:a16="http://schemas.microsoft.com/office/drawing/2014/main" id="{EBA10E4C-59A9-93B4-90DA-AB0CD8821625}"/>
              </a:ext>
            </a:extLst>
          </p:cNvPr>
          <p:cNvSpPr txBox="1"/>
          <p:nvPr/>
        </p:nvSpPr>
        <p:spPr>
          <a:xfrm>
            <a:off x="1524000" y="700238"/>
            <a:ext cx="6096000" cy="646331"/>
          </a:xfrm>
          <a:prstGeom prst="rect">
            <a:avLst/>
          </a:prstGeom>
          <a:noFill/>
        </p:spPr>
        <p:txBody>
          <a:bodyPr wrap="square">
            <a:spAutoFit/>
          </a:bodyPr>
          <a:lstStyle/>
          <a:p>
            <a:pPr algn="r" rtl="1"/>
            <a:r>
              <a:rPr lang="en-US" sz="3600" b="1" u="sng" dirty="0" err="1">
                <a:solidFill>
                  <a:srgbClr val="FFFF99"/>
                </a:solidFill>
              </a:rPr>
              <a:t>استدعاء</a:t>
            </a:r>
            <a:r>
              <a:rPr lang="en-US" sz="3600" b="1" u="sng" dirty="0">
                <a:solidFill>
                  <a:srgbClr val="FFFF99"/>
                </a:solidFill>
              </a:rPr>
              <a:t> </a:t>
            </a:r>
            <a:r>
              <a:rPr lang="en-US" sz="3600" b="1" u="sng" dirty="0" err="1">
                <a:solidFill>
                  <a:srgbClr val="FFFF99"/>
                </a:solidFill>
              </a:rPr>
              <a:t>الاسم</a:t>
            </a:r>
            <a:endParaRPr lang="en-US" sz="3600" b="1" u="sng" dirty="0">
              <a:solidFill>
                <a:srgbClr val="FFFF99"/>
              </a:solidFill>
            </a:endParaRPr>
          </a:p>
        </p:txBody>
      </p:sp>
      <p:sp>
        <p:nvSpPr>
          <p:cNvPr id="5" name="TextBox 4">
            <a:extLst>
              <a:ext uri="{FF2B5EF4-FFF2-40B4-BE49-F238E27FC236}">
                <a16:creationId xmlns:a16="http://schemas.microsoft.com/office/drawing/2014/main" id="{1B1B1D43-3A27-53D2-CC81-7D18DCC81911}"/>
              </a:ext>
            </a:extLst>
          </p:cNvPr>
          <p:cNvSpPr txBox="1"/>
          <p:nvPr/>
        </p:nvSpPr>
        <p:spPr>
          <a:xfrm>
            <a:off x="7467600" y="4957433"/>
            <a:ext cx="3271520" cy="1323439"/>
          </a:xfrm>
          <a:prstGeom prst="rect">
            <a:avLst/>
          </a:prstGeom>
          <a:noFill/>
        </p:spPr>
        <p:txBody>
          <a:bodyPr wrap="square">
            <a:spAutoFit/>
          </a:bodyPr>
          <a:lstStyle/>
          <a:p>
            <a:pPr algn="just" rtl="1"/>
            <a:r>
              <a:rPr lang="en-US" sz="4000" b="1" dirty="0" err="1">
                <a:solidFill>
                  <a:srgbClr val="FFFF99"/>
                </a:solidFill>
              </a:rPr>
              <a:t>المنتج</a:t>
            </a:r>
            <a:r>
              <a:rPr lang="en-US" sz="4000" b="1" dirty="0">
                <a:solidFill>
                  <a:srgbClr val="FFFF99"/>
                </a:solidFill>
              </a:rPr>
              <a:t> </a:t>
            </a:r>
            <a:r>
              <a:rPr lang="en-US" sz="4000" b="1" dirty="0" err="1">
                <a:solidFill>
                  <a:srgbClr val="FFFF99"/>
                </a:solidFill>
              </a:rPr>
              <a:t>المنافس</a:t>
            </a:r>
            <a:r>
              <a:rPr lang="en-US" sz="4000" b="1" dirty="0">
                <a:solidFill>
                  <a:srgbClr val="FFFF99"/>
                </a:solidFill>
              </a:rPr>
              <a:t> </a:t>
            </a:r>
            <a:r>
              <a:rPr lang="en-US" sz="4000" b="1" dirty="0" err="1">
                <a:solidFill>
                  <a:srgbClr val="FFFF99"/>
                </a:solidFill>
              </a:rPr>
              <a:t>ليس</a:t>
            </a:r>
            <a:r>
              <a:rPr lang="en-US" sz="4000" b="1" dirty="0">
                <a:solidFill>
                  <a:srgbClr val="FFFF99"/>
                </a:solidFill>
              </a:rPr>
              <a:t> </a:t>
            </a:r>
            <a:r>
              <a:rPr lang="en-US" sz="4000" b="1" dirty="0" err="1">
                <a:solidFill>
                  <a:srgbClr val="FFFF99"/>
                </a:solidFill>
              </a:rPr>
              <a:t>بجودة</a:t>
            </a:r>
            <a:r>
              <a:rPr lang="en-US" sz="4000" b="1" dirty="0">
                <a:solidFill>
                  <a:srgbClr val="FFFF99"/>
                </a:solidFill>
              </a:rPr>
              <a:t> </a:t>
            </a:r>
            <a:r>
              <a:rPr lang="en-US" sz="4000" b="1" dirty="0" err="1">
                <a:solidFill>
                  <a:srgbClr val="FFFF99"/>
                </a:solidFill>
              </a:rPr>
              <a:t>منتجنا</a:t>
            </a:r>
            <a:r>
              <a:rPr lang="en-US" sz="4000" b="1" dirty="0">
                <a:solidFill>
                  <a:srgbClr val="FFFF99"/>
                </a:solidFill>
              </a:rPr>
              <a:t>.</a:t>
            </a:r>
          </a:p>
        </p:txBody>
      </p:sp>
    </p:spTree>
    <p:extLst>
      <p:ext uri="{BB962C8B-B14F-4D97-AF65-F5344CB8AC3E}">
        <p14:creationId xmlns:p14="http://schemas.microsoft.com/office/powerpoint/2010/main" val="735919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42DC3-8FE4-19AD-A089-E4A8DBAD200E}"/>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67ED8B4-24C5-CCBA-209D-35F4B034C894}"/>
              </a:ext>
            </a:extLst>
          </p:cNvPr>
          <p:cNvSpPr>
            <a:spLocks noGrp="1" noChangeArrowheads="1"/>
          </p:cNvSpPr>
          <p:nvPr>
            <p:ph type="title"/>
          </p:nvPr>
        </p:nvSpPr>
        <p:spPr>
          <a:xfrm>
            <a:off x="1524000" y="381000"/>
            <a:ext cx="7848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Plain Folks Approach </a:t>
            </a:r>
          </a:p>
        </p:txBody>
      </p:sp>
      <p:sp>
        <p:nvSpPr>
          <p:cNvPr id="9219" name="Rectangle 3">
            <a:extLst>
              <a:ext uri="{FF2B5EF4-FFF2-40B4-BE49-F238E27FC236}">
                <a16:creationId xmlns:a16="http://schemas.microsoft.com/office/drawing/2014/main" id="{018655DF-B4A9-E8AC-442A-B80AC7204EFB}"/>
              </a:ext>
            </a:extLst>
          </p:cNvPr>
          <p:cNvSpPr>
            <a:spLocks noGrp="1" noChangeArrowheads="1"/>
          </p:cNvSpPr>
          <p:nvPr>
            <p:ph type="body" sz="half" idx="1"/>
          </p:nvPr>
        </p:nvSpPr>
        <p:spPr>
          <a:xfrm>
            <a:off x="2438400" y="2362200"/>
            <a:ext cx="3810000" cy="1981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Regular people use it. </a:t>
            </a:r>
          </a:p>
        </p:txBody>
      </p:sp>
      <p:pic>
        <p:nvPicPr>
          <p:cNvPr id="9225" name="Picture 9">
            <a:extLst>
              <a:ext uri="{FF2B5EF4-FFF2-40B4-BE49-F238E27FC236}">
                <a16:creationId xmlns:a16="http://schemas.microsoft.com/office/drawing/2014/main" id="{47D3CB23-EBE3-ECBB-5823-843418750A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6858000" y="1905000"/>
            <a:ext cx="2998788" cy="4495800"/>
          </a:xfrm>
        </p:spPr>
      </p:pic>
      <p:sp>
        <p:nvSpPr>
          <p:cNvPr id="3" name="TextBox 2">
            <a:extLst>
              <a:ext uri="{FF2B5EF4-FFF2-40B4-BE49-F238E27FC236}">
                <a16:creationId xmlns:a16="http://schemas.microsoft.com/office/drawing/2014/main" id="{008F16EB-E5C5-E41C-CD5B-1BB14B505ACA}"/>
              </a:ext>
            </a:extLst>
          </p:cNvPr>
          <p:cNvSpPr txBox="1"/>
          <p:nvPr/>
        </p:nvSpPr>
        <p:spPr>
          <a:xfrm>
            <a:off x="1991360" y="4020234"/>
            <a:ext cx="4561840" cy="646331"/>
          </a:xfrm>
          <a:prstGeom prst="rect">
            <a:avLst/>
          </a:prstGeom>
          <a:noFill/>
        </p:spPr>
        <p:txBody>
          <a:bodyPr wrap="square">
            <a:spAutoFit/>
          </a:bodyPr>
          <a:lstStyle/>
          <a:p>
            <a:pPr algn="r" rtl="1"/>
            <a:r>
              <a:rPr lang="en-US" sz="3600" b="1" dirty="0" err="1">
                <a:solidFill>
                  <a:srgbClr val="FFFF99"/>
                </a:solidFill>
              </a:rPr>
              <a:t>الناس</a:t>
            </a:r>
            <a:r>
              <a:rPr lang="en-US" sz="3600" b="1" dirty="0">
                <a:solidFill>
                  <a:srgbClr val="FFFF99"/>
                </a:solidFill>
              </a:rPr>
              <a:t> </a:t>
            </a:r>
            <a:r>
              <a:rPr lang="en-US" sz="3600" b="1" dirty="0" err="1">
                <a:solidFill>
                  <a:srgbClr val="FFFF99"/>
                </a:solidFill>
              </a:rPr>
              <a:t>العاديين</a:t>
            </a:r>
            <a:r>
              <a:rPr lang="en-US" sz="3600" b="1" dirty="0">
                <a:solidFill>
                  <a:srgbClr val="FFFF99"/>
                </a:solidFill>
              </a:rPr>
              <a:t> </a:t>
            </a:r>
            <a:r>
              <a:rPr lang="en-US" sz="3600" b="1" dirty="0" err="1">
                <a:solidFill>
                  <a:srgbClr val="FFFF99"/>
                </a:solidFill>
              </a:rPr>
              <a:t>يستخدمونه</a:t>
            </a:r>
            <a:r>
              <a:rPr lang="en-US" sz="3600" b="1" dirty="0">
                <a:solidFill>
                  <a:srgbClr val="FFFF99"/>
                </a:solidFill>
              </a:rPr>
              <a:t>.</a:t>
            </a:r>
          </a:p>
        </p:txBody>
      </p:sp>
    </p:spTree>
    <p:extLst>
      <p:ext uri="{BB962C8B-B14F-4D97-AF65-F5344CB8AC3E}">
        <p14:creationId xmlns:p14="http://schemas.microsoft.com/office/powerpoint/2010/main" val="781890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60AA1-3A59-B7B6-CC01-AC1311C2CEAB}"/>
            </a:ext>
          </a:extLst>
        </p:cNvPr>
        <p:cNvGrpSpPr/>
        <p:nvPr/>
      </p:nvGrpSpPr>
      <p:grpSpPr>
        <a:xfrm>
          <a:off x="0" y="0"/>
          <a:ext cx="0" cy="0"/>
          <a:chOff x="0" y="0"/>
          <a:chExt cx="0" cy="0"/>
        </a:xfrm>
      </p:grpSpPr>
      <p:sp>
        <p:nvSpPr>
          <p:cNvPr id="10242" name="Rectangle 2">
            <a:extLst>
              <a:ext uri="{FF2B5EF4-FFF2-40B4-BE49-F238E27FC236}">
                <a16:creationId xmlns:a16="http://schemas.microsoft.com/office/drawing/2014/main" id="{1A79BEEB-7C30-B4B2-0804-E97A6712C28F}"/>
              </a:ext>
            </a:extLst>
          </p:cNvPr>
          <p:cNvSpPr>
            <a:spLocks noGrp="1" noChangeArrowheads="1"/>
          </p:cNvSpPr>
          <p:nvPr>
            <p:ph type="title"/>
          </p:nvPr>
        </p:nvSpPr>
        <p:spPr>
          <a:xfrm>
            <a:off x="2057400" y="304800"/>
            <a:ext cx="4800600" cy="1143000"/>
          </a:xfrm>
        </p:spPr>
        <p:txBody>
          <a:bodyPr>
            <a:normAutofit fontScale="90000"/>
          </a:bodyPr>
          <a:lstStyle/>
          <a:p>
            <a:r>
              <a:rPr lang="en-US" altLang="en-US" sz="6600" b="1" u="sng" dirty="0">
                <a:solidFill>
                  <a:srgbClr val="FFFF99"/>
                </a:solidFill>
                <a:latin typeface="Agency FB" panose="020B0503020202020204" pitchFamily="34" charset="0"/>
                <a:cs typeface="Times New Roman" panose="02020603050405020304" pitchFamily="18" charset="0"/>
              </a:rPr>
              <a:t>Testimonial</a:t>
            </a:r>
            <a:r>
              <a:rPr lang="ar-EG" altLang="en-US" sz="6600" b="1" u="sng" dirty="0">
                <a:solidFill>
                  <a:srgbClr val="FFFF99"/>
                </a:solidFill>
                <a:latin typeface="Agency FB" panose="020B0503020202020204" pitchFamily="34" charset="0"/>
                <a:cs typeface="Times New Roman" panose="02020603050405020304" pitchFamily="18" charset="0"/>
              </a:rPr>
              <a:t>شهادة </a:t>
            </a:r>
            <a:endParaRPr lang="en-US" altLang="en-US" sz="6000" b="1" u="sng" dirty="0">
              <a:solidFill>
                <a:srgbClr val="FFFF99"/>
              </a:solidFill>
              <a:latin typeface="Agency FB" panose="020B0503020202020204" pitchFamily="34" charset="0"/>
              <a:cs typeface="Times New Roman" panose="02020603050405020304" pitchFamily="18" charset="0"/>
            </a:endParaRPr>
          </a:p>
        </p:txBody>
      </p:sp>
      <p:sp>
        <p:nvSpPr>
          <p:cNvPr id="10243" name="Rectangle 3">
            <a:extLst>
              <a:ext uri="{FF2B5EF4-FFF2-40B4-BE49-F238E27FC236}">
                <a16:creationId xmlns:a16="http://schemas.microsoft.com/office/drawing/2014/main" id="{0120CF00-14A4-FCDB-196E-CDAC45900158}"/>
              </a:ext>
            </a:extLst>
          </p:cNvPr>
          <p:cNvSpPr>
            <a:spLocks noGrp="1" noChangeArrowheads="1"/>
          </p:cNvSpPr>
          <p:nvPr>
            <p:ph type="body" sz="half" idx="1"/>
          </p:nvPr>
        </p:nvSpPr>
        <p:spPr>
          <a:xfrm>
            <a:off x="2133600" y="1371600"/>
            <a:ext cx="7239000" cy="19050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A person, sometimes famous, endorses a product. </a:t>
            </a:r>
          </a:p>
        </p:txBody>
      </p:sp>
      <p:pic>
        <p:nvPicPr>
          <p:cNvPr id="10246" name="Picture 6">
            <a:extLst>
              <a:ext uri="{FF2B5EF4-FFF2-40B4-BE49-F238E27FC236}">
                <a16:creationId xmlns:a16="http://schemas.microsoft.com/office/drawing/2014/main" id="{1B79BA87-52B1-F1C8-8FD4-3D9D6D1311AC}"/>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638800" y="2867026"/>
            <a:ext cx="4724400" cy="3471863"/>
          </a:xfrm>
        </p:spPr>
      </p:pic>
      <p:sp>
        <p:nvSpPr>
          <p:cNvPr id="3" name="TextBox 2">
            <a:extLst>
              <a:ext uri="{FF2B5EF4-FFF2-40B4-BE49-F238E27FC236}">
                <a16:creationId xmlns:a16="http://schemas.microsoft.com/office/drawing/2014/main" id="{2EF81BF1-63F6-280C-3705-C9FCAB9F7F4C}"/>
              </a:ext>
            </a:extLst>
          </p:cNvPr>
          <p:cNvSpPr txBox="1"/>
          <p:nvPr/>
        </p:nvSpPr>
        <p:spPr>
          <a:xfrm>
            <a:off x="645160" y="3743235"/>
            <a:ext cx="4800600" cy="1200329"/>
          </a:xfrm>
          <a:prstGeom prst="rect">
            <a:avLst/>
          </a:prstGeom>
          <a:noFill/>
        </p:spPr>
        <p:txBody>
          <a:bodyPr wrap="square">
            <a:spAutoFit/>
          </a:bodyPr>
          <a:lstStyle/>
          <a:p>
            <a:pPr algn="r" rtl="1"/>
            <a:r>
              <a:rPr lang="en-US" sz="3600" b="1" dirty="0" err="1">
                <a:solidFill>
                  <a:srgbClr val="FFFF99"/>
                </a:solidFill>
              </a:rPr>
              <a:t>يقوم</a:t>
            </a:r>
            <a:r>
              <a:rPr lang="en-US" sz="3600" b="1" dirty="0">
                <a:solidFill>
                  <a:srgbClr val="FFFF99"/>
                </a:solidFill>
              </a:rPr>
              <a:t> </a:t>
            </a:r>
            <a:r>
              <a:rPr lang="en-US" sz="3600" b="1" dirty="0" err="1">
                <a:solidFill>
                  <a:srgbClr val="FFFF99"/>
                </a:solidFill>
              </a:rPr>
              <a:t>شخص</a:t>
            </a:r>
            <a:r>
              <a:rPr lang="en-US" sz="3600" b="1" dirty="0">
                <a:solidFill>
                  <a:srgbClr val="FFFF99"/>
                </a:solidFill>
              </a:rPr>
              <a:t> </a:t>
            </a:r>
            <a:r>
              <a:rPr lang="en-US" sz="3600" b="1" dirty="0" err="1">
                <a:solidFill>
                  <a:srgbClr val="FFFF99"/>
                </a:solidFill>
              </a:rPr>
              <a:t>ما</a:t>
            </a:r>
            <a:r>
              <a:rPr lang="en-US" sz="3600" b="1" dirty="0">
                <a:solidFill>
                  <a:srgbClr val="FFFF99"/>
                </a:solidFill>
              </a:rPr>
              <a:t>، </a:t>
            </a:r>
            <a:r>
              <a:rPr lang="en-US" sz="3600" b="1" dirty="0" err="1">
                <a:solidFill>
                  <a:srgbClr val="FFFF99"/>
                </a:solidFill>
              </a:rPr>
              <a:t>مشهورًا</a:t>
            </a:r>
            <a:r>
              <a:rPr lang="en-US" sz="3600" b="1" dirty="0">
                <a:solidFill>
                  <a:srgbClr val="FFFF99"/>
                </a:solidFill>
              </a:rPr>
              <a:t> </a:t>
            </a:r>
            <a:r>
              <a:rPr lang="en-US" sz="3600" b="1" dirty="0" err="1">
                <a:solidFill>
                  <a:srgbClr val="FFFF99"/>
                </a:solidFill>
              </a:rPr>
              <a:t>أحيانًا</a:t>
            </a:r>
            <a:r>
              <a:rPr lang="en-US" sz="3600" b="1" dirty="0">
                <a:solidFill>
                  <a:srgbClr val="FFFF99"/>
                </a:solidFill>
              </a:rPr>
              <a:t>، </a:t>
            </a:r>
            <a:r>
              <a:rPr lang="en-US" sz="3600" b="1" dirty="0" err="1">
                <a:solidFill>
                  <a:srgbClr val="FFFF99"/>
                </a:solidFill>
              </a:rPr>
              <a:t>بتأييد</a:t>
            </a:r>
            <a:r>
              <a:rPr lang="en-US" sz="3600" b="1" dirty="0">
                <a:solidFill>
                  <a:srgbClr val="FFFF99"/>
                </a:solidFill>
              </a:rPr>
              <a:t> </a:t>
            </a:r>
            <a:r>
              <a:rPr lang="en-US" sz="3600" b="1" dirty="0" err="1">
                <a:solidFill>
                  <a:srgbClr val="FFFF99"/>
                </a:solidFill>
              </a:rPr>
              <a:t>منتج</a:t>
            </a:r>
            <a:r>
              <a:rPr lang="en-US" sz="3600" b="1" dirty="0">
                <a:solidFill>
                  <a:srgbClr val="FFFF99"/>
                </a:solidFill>
              </a:rPr>
              <a:t> </a:t>
            </a:r>
            <a:r>
              <a:rPr lang="en-US" sz="3600" b="1" dirty="0" err="1">
                <a:solidFill>
                  <a:srgbClr val="FFFF99"/>
                </a:solidFill>
              </a:rPr>
              <a:t>ما</a:t>
            </a:r>
            <a:r>
              <a:rPr lang="en-US" sz="3600" b="1" dirty="0">
                <a:solidFill>
                  <a:srgbClr val="FFFF99"/>
                </a:solidFill>
              </a:rPr>
              <a:t>.</a:t>
            </a:r>
          </a:p>
        </p:txBody>
      </p:sp>
    </p:spTree>
    <p:extLst>
      <p:ext uri="{BB962C8B-B14F-4D97-AF65-F5344CB8AC3E}">
        <p14:creationId xmlns:p14="http://schemas.microsoft.com/office/powerpoint/2010/main" val="244975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9C266-1834-0317-4B7C-BF097FCBF10A}"/>
            </a:ext>
          </a:extLst>
        </p:cNvPr>
        <p:cNvGrpSpPr/>
        <p:nvPr/>
      </p:nvGrpSpPr>
      <p:grpSpPr>
        <a:xfrm>
          <a:off x="0" y="0"/>
          <a:ext cx="0" cy="0"/>
          <a:chOff x="0" y="0"/>
          <a:chExt cx="0" cy="0"/>
        </a:xfrm>
      </p:grpSpPr>
      <p:sp>
        <p:nvSpPr>
          <p:cNvPr id="11266" name="Rectangle 2">
            <a:extLst>
              <a:ext uri="{FF2B5EF4-FFF2-40B4-BE49-F238E27FC236}">
                <a16:creationId xmlns:a16="http://schemas.microsoft.com/office/drawing/2014/main" id="{B61FDB63-75CC-5EBD-69D3-0571F186D180}"/>
              </a:ext>
            </a:extLst>
          </p:cNvPr>
          <p:cNvSpPr>
            <a:spLocks noGrp="1" noChangeArrowheads="1"/>
          </p:cNvSpPr>
          <p:nvPr>
            <p:ph type="title"/>
          </p:nvPr>
        </p:nvSpPr>
        <p:spPr>
          <a:xfrm>
            <a:off x="416560" y="419100"/>
            <a:ext cx="4800600" cy="1143000"/>
          </a:xfrm>
        </p:spPr>
        <p:txBody>
          <a:bodyPr/>
          <a:lstStyle/>
          <a:p>
            <a:r>
              <a:rPr lang="en-US" altLang="en-US" sz="6600" b="1" u="sng" dirty="0">
                <a:solidFill>
                  <a:srgbClr val="FFFF99"/>
                </a:solidFill>
                <a:latin typeface="Agency FB" panose="020B0503020202020204" pitchFamily="34" charset="0"/>
                <a:cs typeface="Times New Roman" panose="02020603050405020304" pitchFamily="18" charset="0"/>
              </a:rPr>
              <a:t>Bandwagon </a:t>
            </a:r>
          </a:p>
        </p:txBody>
      </p:sp>
      <p:sp>
        <p:nvSpPr>
          <p:cNvPr id="11267" name="Rectangle 3">
            <a:extLst>
              <a:ext uri="{FF2B5EF4-FFF2-40B4-BE49-F238E27FC236}">
                <a16:creationId xmlns:a16="http://schemas.microsoft.com/office/drawing/2014/main" id="{964F26D1-00B5-2C8C-4241-2D7AE9D9307A}"/>
              </a:ext>
            </a:extLst>
          </p:cNvPr>
          <p:cNvSpPr>
            <a:spLocks noGrp="1" noChangeArrowheads="1"/>
          </p:cNvSpPr>
          <p:nvPr>
            <p:ph type="body" sz="half" idx="1"/>
          </p:nvPr>
        </p:nvSpPr>
        <p:spPr>
          <a:xfrm>
            <a:off x="5013960" y="1780580"/>
            <a:ext cx="3581400" cy="44196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Join the group; everyone is using it, so should you. </a:t>
            </a:r>
          </a:p>
        </p:txBody>
      </p:sp>
      <p:graphicFrame>
        <p:nvGraphicFramePr>
          <p:cNvPr id="11269" name="Object 5">
            <a:extLst>
              <a:ext uri="{FF2B5EF4-FFF2-40B4-BE49-F238E27FC236}">
                <a16:creationId xmlns:a16="http://schemas.microsoft.com/office/drawing/2014/main" id="{98C5DF25-5CA2-2E9B-D9A8-C662AC95691B}"/>
              </a:ext>
            </a:extLst>
          </p:cNvPr>
          <p:cNvGraphicFramePr>
            <a:graphicFrameLocks noGrp="1" noChangeAspect="1"/>
          </p:cNvGraphicFramePr>
          <p:nvPr>
            <p:ph type="clipArt" sz="half" idx="2"/>
            <p:extLst>
              <p:ext uri="{D42A27DB-BD31-4B8C-83A1-F6EECF244321}">
                <p14:modId xmlns:p14="http://schemas.microsoft.com/office/powerpoint/2010/main" val="3087840114"/>
              </p:ext>
            </p:extLst>
          </p:nvPr>
        </p:nvGraphicFramePr>
        <p:xfrm>
          <a:off x="574040" y="1828800"/>
          <a:ext cx="4114800" cy="4114800"/>
        </p:xfrm>
        <a:graphic>
          <a:graphicData uri="http://schemas.openxmlformats.org/presentationml/2006/ole">
            <mc:AlternateContent xmlns:mc="http://schemas.openxmlformats.org/markup-compatibility/2006">
              <mc:Choice xmlns:v="urn:schemas-microsoft-com:vml" Requires="v">
                <p:oleObj name="Clip" r:id="rId2" imgW="9752381" imgH="9752381" progId="MS_ClipArt_Gallery.5">
                  <p:embed/>
                </p:oleObj>
              </mc:Choice>
              <mc:Fallback>
                <p:oleObj name="Clip" r:id="rId2" imgW="9752381" imgH="9752381" progId="MS_ClipArt_Gallery.5">
                  <p:embed/>
                  <p:pic>
                    <p:nvPicPr>
                      <p:cNvPr id="11269" name="Object 5">
                        <a:extLst>
                          <a:ext uri="{FF2B5EF4-FFF2-40B4-BE49-F238E27FC236}">
                            <a16:creationId xmlns:a16="http://schemas.microsoft.com/office/drawing/2014/main" id="{4C1AA713-08A3-6B7B-7FCE-7D1CF8CD9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40" y="1828800"/>
                        <a:ext cx="4114800" cy="4114800"/>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D371F886-9FDD-1CF3-65EE-8DBCDF20DB3D}"/>
              </a:ext>
            </a:extLst>
          </p:cNvPr>
          <p:cNvSpPr txBox="1"/>
          <p:nvPr/>
        </p:nvSpPr>
        <p:spPr>
          <a:xfrm>
            <a:off x="4074160" y="657820"/>
            <a:ext cx="6096000" cy="923330"/>
          </a:xfrm>
          <a:prstGeom prst="rect">
            <a:avLst/>
          </a:prstGeom>
          <a:noFill/>
        </p:spPr>
        <p:txBody>
          <a:bodyPr wrap="square">
            <a:spAutoFit/>
          </a:bodyPr>
          <a:lstStyle/>
          <a:p>
            <a:r>
              <a:rPr lang="en-US" b="1" i="0" dirty="0">
                <a:solidFill>
                  <a:srgbClr val="FFFF99"/>
                </a:solidFill>
                <a:effectLst/>
                <a:latin typeface="arial" panose="020B0604020202020204" pitchFamily="34" charset="0"/>
              </a:rPr>
              <a:t>The bandwagon effect is the tendency for people to adopt certain behaviors, styles, or attitudes simply because others are doing so.</a:t>
            </a:r>
            <a:endParaRPr lang="en-US" b="1" dirty="0">
              <a:solidFill>
                <a:srgbClr val="FFFF99"/>
              </a:solidFill>
            </a:endParaRPr>
          </a:p>
        </p:txBody>
      </p:sp>
      <p:sp>
        <p:nvSpPr>
          <p:cNvPr id="4" name="Rectangle 1">
            <a:extLst>
              <a:ext uri="{FF2B5EF4-FFF2-40B4-BE49-F238E27FC236}">
                <a16:creationId xmlns:a16="http://schemas.microsoft.com/office/drawing/2014/main" id="{4E1A8E04-F8DB-D621-2F89-C3A82D6216A9}"/>
              </a:ext>
            </a:extLst>
          </p:cNvPr>
          <p:cNvSpPr>
            <a:spLocks noChangeArrowheads="1"/>
          </p:cNvSpPr>
          <p:nvPr/>
        </p:nvSpPr>
        <p:spPr bwMode="auto">
          <a:xfrm>
            <a:off x="8237132" y="2156698"/>
            <a:ext cx="3581400" cy="2719933"/>
          </a:xfrm>
          <a:prstGeom prst="rect">
            <a:avLst/>
          </a:prstGeom>
          <a:noFill/>
          <a:ln>
            <a:noFill/>
          </a:ln>
          <a:effectLst/>
        </p:spPr>
        <p:txBody>
          <a:bodyPr vert="horz" wrap="square" lIns="0" tIns="114264" rIns="0" bIns="1904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تأثير العربة: </a:t>
            </a:r>
            <a:r>
              <a:rPr lang="ar-SA" altLang="en-US" sz="2800" b="1" dirty="0">
                <a:solidFill>
                  <a:schemeClr val="accent2">
                    <a:lumMod val="60000"/>
                    <a:lumOff val="40000"/>
                  </a:schemeClr>
                </a:solidFill>
                <a:latin typeface="+mn-lt"/>
              </a:rPr>
              <a:t>القفز على العربة</a:t>
            </a:r>
            <a:endParaRPr lang="en-US" altLang="en-US" sz="2800" b="1" dirty="0">
              <a:solidFill>
                <a:schemeClr val="accent2">
                  <a:lumMod val="60000"/>
                  <a:lumOff val="40000"/>
                </a:schemeClr>
              </a:solidFill>
              <a:latin typeface="+mn-lt"/>
            </a:endParaRPr>
          </a:p>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إنها ظاهرة نفسية حيث يتبنى الناس معتقدات الآخرين وأفعالهم ببساطة بسبب الشعبية أو الضغط الاجتماعي للتوافق. </a:t>
            </a:r>
          </a:p>
        </p:txBody>
      </p:sp>
      <p:pic>
        <p:nvPicPr>
          <p:cNvPr id="3074" name="Picture 2">
            <a:hlinkClick r:id="rId4"/>
            <a:extLst>
              <a:ext uri="{FF2B5EF4-FFF2-40B4-BE49-F238E27FC236}">
                <a16:creationId xmlns:a16="http://schemas.microsoft.com/office/drawing/2014/main" id="{EF3643B4-2F6F-D79A-54CB-5717513B8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375" y="-2794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2C09E0D1-0711-8188-F873-EAA87D07DF04}"/>
              </a:ext>
            </a:extLst>
          </p:cNvPr>
          <p:cNvSpPr/>
          <p:nvPr/>
        </p:nvSpPr>
        <p:spPr>
          <a:xfrm>
            <a:off x="10027832" y="458390"/>
            <a:ext cx="1648372" cy="1122760"/>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rtl="1"/>
            <a:r>
              <a:rPr lang="ar-EG" sz="2400" dirty="0">
                <a:ln w="0"/>
                <a:solidFill>
                  <a:srgbClr val="C00000"/>
                </a:solidFill>
                <a:effectLst>
                  <a:outerShdw blurRad="38100" dist="19050" dir="2700000" algn="tl" rotWithShape="0">
                    <a:schemeClr val="dk1">
                      <a:alpha val="40000"/>
                    </a:schemeClr>
                  </a:outerShdw>
                </a:effectLst>
              </a:rPr>
              <a:t>دور المؤثرين</a:t>
            </a:r>
            <a:endParaRPr lang="en-US" sz="24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8933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465CC-388D-9BEB-3FBA-15D72CD30BC1}"/>
            </a:ext>
          </a:extLst>
        </p:cNvPr>
        <p:cNvGrpSpPr/>
        <p:nvPr/>
      </p:nvGrpSpPr>
      <p:grpSpPr>
        <a:xfrm>
          <a:off x="0" y="0"/>
          <a:ext cx="0" cy="0"/>
          <a:chOff x="0" y="0"/>
          <a:chExt cx="0" cy="0"/>
        </a:xfrm>
      </p:grpSpPr>
      <p:sp>
        <p:nvSpPr>
          <p:cNvPr id="12290" name="Rectangle 2">
            <a:extLst>
              <a:ext uri="{FF2B5EF4-FFF2-40B4-BE49-F238E27FC236}">
                <a16:creationId xmlns:a16="http://schemas.microsoft.com/office/drawing/2014/main" id="{5C837F1C-D6B2-DFBA-52B0-4FEB39888CD0}"/>
              </a:ext>
            </a:extLst>
          </p:cNvPr>
          <p:cNvSpPr>
            <a:spLocks noGrp="1" noChangeArrowheads="1"/>
          </p:cNvSpPr>
          <p:nvPr>
            <p:ph type="title"/>
          </p:nvPr>
        </p:nvSpPr>
        <p:spPr>
          <a:xfrm>
            <a:off x="599440" y="152400"/>
            <a:ext cx="9763760" cy="1143000"/>
          </a:xfrm>
        </p:spPr>
        <p:txBody>
          <a:bodyPr>
            <a:noAutofit/>
          </a:bodyPr>
          <a:lstStyle/>
          <a:p>
            <a:r>
              <a:rPr lang="en-US" altLang="en-US" b="1" u="sng" dirty="0">
                <a:solidFill>
                  <a:srgbClr val="FFFF99"/>
                </a:solidFill>
                <a:latin typeface="Agency FB" panose="020B0503020202020204" pitchFamily="34" charset="0"/>
                <a:cs typeface="Times New Roman" panose="02020603050405020304" pitchFamily="18" charset="0"/>
              </a:rPr>
              <a:t>Unsupported Generalities </a:t>
            </a:r>
            <a:r>
              <a:rPr lang="ar-EG" altLang="en-US" b="1" u="sng" dirty="0">
                <a:solidFill>
                  <a:srgbClr val="FFFF99"/>
                </a:solidFill>
                <a:latin typeface="Agency FB" panose="020B0503020202020204" pitchFamily="34" charset="0"/>
                <a:cs typeface="Times New Roman" panose="02020603050405020304" pitchFamily="18" charset="0"/>
              </a:rPr>
              <a:t>العموميات غير المدعومة</a:t>
            </a:r>
            <a:endParaRPr lang="en-US" altLang="en-US" b="1" u="sng" dirty="0">
              <a:solidFill>
                <a:srgbClr val="FFFF99"/>
              </a:solidFill>
              <a:latin typeface="Agency FB" panose="020B0503020202020204" pitchFamily="34" charset="0"/>
              <a:cs typeface="Times New Roman" panose="02020603050405020304" pitchFamily="18" charset="0"/>
            </a:endParaRPr>
          </a:p>
        </p:txBody>
      </p:sp>
      <p:sp>
        <p:nvSpPr>
          <p:cNvPr id="12291" name="Rectangle 3">
            <a:extLst>
              <a:ext uri="{FF2B5EF4-FFF2-40B4-BE49-F238E27FC236}">
                <a16:creationId xmlns:a16="http://schemas.microsoft.com/office/drawing/2014/main" id="{AAB9EA64-6051-9C5C-6990-28AE3F34E427}"/>
              </a:ext>
            </a:extLst>
          </p:cNvPr>
          <p:cNvSpPr>
            <a:spLocks noGrp="1" noChangeArrowheads="1"/>
          </p:cNvSpPr>
          <p:nvPr>
            <p:ph type="body" sz="half" idx="1"/>
          </p:nvPr>
        </p:nvSpPr>
        <p:spPr>
          <a:xfrm>
            <a:off x="599440" y="1124489"/>
            <a:ext cx="3810000" cy="53340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Making bold claims or empty promises without supporting them with fact. </a:t>
            </a:r>
          </a:p>
        </p:txBody>
      </p:sp>
      <p:pic>
        <p:nvPicPr>
          <p:cNvPr id="12295" name="Picture 7">
            <a:extLst>
              <a:ext uri="{FF2B5EF4-FFF2-40B4-BE49-F238E27FC236}">
                <a16:creationId xmlns:a16="http://schemas.microsoft.com/office/drawing/2014/main" id="{92876E20-CF97-08B0-6657-10D50E2EBB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7190422" y="1295400"/>
            <a:ext cx="4402138" cy="4876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96" name="Text Box 8">
            <a:extLst>
              <a:ext uri="{FF2B5EF4-FFF2-40B4-BE49-F238E27FC236}">
                <a16:creationId xmlns:a16="http://schemas.microsoft.com/office/drawing/2014/main" id="{CE72793D-EC12-B7FB-D50D-D554EB951EBA}"/>
              </a:ext>
            </a:extLst>
          </p:cNvPr>
          <p:cNvSpPr txBox="1">
            <a:spLocks noChangeArrowheads="1"/>
          </p:cNvSpPr>
          <p:nvPr/>
        </p:nvSpPr>
        <p:spPr bwMode="auto">
          <a:xfrm>
            <a:off x="7996718" y="3276780"/>
            <a:ext cx="2789546" cy="1200329"/>
          </a:xfrm>
          <a:prstGeom prst="rect">
            <a:avLst/>
          </a:prstGeom>
          <a:solidFill>
            <a:srgbClr val="FFFF99"/>
          </a:solidFill>
          <a:ln>
            <a:noFill/>
          </a:ln>
          <a:effectLst/>
        </p:spPr>
        <p:txBody>
          <a:bodyPr wrap="none">
            <a:spAutoFit/>
          </a:bodyPr>
          <a:lstStyle/>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100% FAT-FREE WATER</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0 CALORIES</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WILL HELP YOU LOSE</a:t>
            </a:r>
          </a:p>
          <a:p>
            <a:r>
              <a:rPr lang="en-US" altLang="en-US" b="1" dirty="0">
                <a:solidFill>
                  <a:srgbClr val="FF3300"/>
                </a:solidFill>
                <a:effectLst>
                  <a:outerShdw blurRad="38100" dist="38100" dir="2700000" algn="tl">
                    <a:srgbClr val="000000"/>
                  </a:outerShdw>
                </a:effectLst>
                <a:latin typeface="Tempus Sans ITC" panose="04020404030D07020202" pitchFamily="82" charset="0"/>
              </a:rPr>
              <a:t>        WEIGHT FAST</a:t>
            </a:r>
          </a:p>
        </p:txBody>
      </p:sp>
      <p:pic>
        <p:nvPicPr>
          <p:cNvPr id="2050" name="Picture 2" descr="Sneaky Emoticon Stock Illustration - Download Image Now - Emoticon, Evil,  Smiling - iStock">
            <a:extLst>
              <a:ext uri="{FF2B5EF4-FFF2-40B4-BE49-F238E27FC236}">
                <a16:creationId xmlns:a16="http://schemas.microsoft.com/office/drawing/2014/main" id="{FF4E384E-303D-59BA-8DAA-07B21B230B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5875">
            <a:off x="9098848" y="4601209"/>
            <a:ext cx="1492354" cy="19227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69451E-7EAA-18CB-57C9-4B5EE9F60B85}"/>
              </a:ext>
            </a:extLst>
          </p:cNvPr>
          <p:cNvSpPr txBox="1"/>
          <p:nvPr/>
        </p:nvSpPr>
        <p:spPr>
          <a:xfrm>
            <a:off x="3890161" y="1776947"/>
            <a:ext cx="2240280" cy="3785652"/>
          </a:xfrm>
          <a:prstGeom prst="rect">
            <a:avLst/>
          </a:prstGeom>
          <a:noFill/>
        </p:spPr>
        <p:txBody>
          <a:bodyPr wrap="square">
            <a:spAutoFit/>
          </a:bodyPr>
          <a:lstStyle/>
          <a:p>
            <a:pPr algn="just" rtl="1"/>
            <a:r>
              <a:rPr lang="en-US" sz="4000" b="1" dirty="0" err="1">
                <a:solidFill>
                  <a:srgbClr val="FFFF99"/>
                </a:solidFill>
              </a:rPr>
              <a:t>إطلاق</a:t>
            </a:r>
            <a:r>
              <a:rPr lang="en-US" sz="4000" b="1" dirty="0">
                <a:solidFill>
                  <a:srgbClr val="FFFF99"/>
                </a:solidFill>
              </a:rPr>
              <a:t> </a:t>
            </a:r>
            <a:r>
              <a:rPr lang="en-US" sz="4000" b="1" dirty="0" err="1">
                <a:solidFill>
                  <a:srgbClr val="FFFF99"/>
                </a:solidFill>
              </a:rPr>
              <a:t>ادعاءات</a:t>
            </a:r>
            <a:r>
              <a:rPr lang="en-US" sz="4000" b="1" dirty="0">
                <a:solidFill>
                  <a:srgbClr val="FFFF99"/>
                </a:solidFill>
              </a:rPr>
              <a:t> </a:t>
            </a:r>
            <a:r>
              <a:rPr lang="en-US" sz="4000" b="1" dirty="0" err="1">
                <a:solidFill>
                  <a:srgbClr val="FFFF99"/>
                </a:solidFill>
              </a:rPr>
              <a:t>جريئة</a:t>
            </a:r>
            <a:r>
              <a:rPr lang="en-US" sz="4000" b="1" dirty="0">
                <a:solidFill>
                  <a:srgbClr val="FFFF99"/>
                </a:solidFill>
              </a:rPr>
              <a:t> أو </a:t>
            </a:r>
            <a:r>
              <a:rPr lang="en-US" sz="4000" b="1" dirty="0" err="1">
                <a:solidFill>
                  <a:srgbClr val="FFFF99"/>
                </a:solidFill>
              </a:rPr>
              <a:t>وعود</a:t>
            </a:r>
            <a:r>
              <a:rPr lang="en-US" sz="4000" b="1" dirty="0">
                <a:solidFill>
                  <a:srgbClr val="FFFF99"/>
                </a:solidFill>
              </a:rPr>
              <a:t> </a:t>
            </a:r>
            <a:r>
              <a:rPr lang="en-US" sz="4000" b="1" dirty="0" err="1">
                <a:solidFill>
                  <a:srgbClr val="FFFF99"/>
                </a:solidFill>
              </a:rPr>
              <a:t>فارغة</a:t>
            </a:r>
            <a:r>
              <a:rPr lang="en-US" sz="4000" b="1" dirty="0">
                <a:solidFill>
                  <a:srgbClr val="FFFF99"/>
                </a:solidFill>
              </a:rPr>
              <a:t> </a:t>
            </a:r>
            <a:r>
              <a:rPr lang="en-US" sz="4000" b="1" dirty="0" err="1">
                <a:solidFill>
                  <a:srgbClr val="FFFF99"/>
                </a:solidFill>
              </a:rPr>
              <a:t>دون</a:t>
            </a:r>
            <a:r>
              <a:rPr lang="en-US" sz="4000" b="1" dirty="0">
                <a:solidFill>
                  <a:srgbClr val="FFFF99"/>
                </a:solidFill>
              </a:rPr>
              <a:t> </a:t>
            </a:r>
            <a:r>
              <a:rPr lang="en-US" sz="4000" b="1" dirty="0" err="1">
                <a:solidFill>
                  <a:srgbClr val="FFFF99"/>
                </a:solidFill>
              </a:rPr>
              <a:t>دعمها</a:t>
            </a:r>
            <a:r>
              <a:rPr lang="en-US" sz="4000" b="1" dirty="0">
                <a:solidFill>
                  <a:srgbClr val="FFFF99"/>
                </a:solidFill>
              </a:rPr>
              <a:t> </a:t>
            </a:r>
            <a:r>
              <a:rPr lang="en-US" sz="4000" b="1" dirty="0" err="1">
                <a:solidFill>
                  <a:srgbClr val="FFFF99"/>
                </a:solidFill>
              </a:rPr>
              <a:t>بالحقائق</a:t>
            </a:r>
            <a:r>
              <a:rPr lang="en-US" sz="4000" b="1" dirty="0">
                <a:solidFill>
                  <a:srgbClr val="FFFF99"/>
                </a:solidFill>
              </a:rPr>
              <a:t>.</a:t>
            </a:r>
          </a:p>
        </p:txBody>
      </p:sp>
    </p:spTree>
    <p:extLst>
      <p:ext uri="{BB962C8B-B14F-4D97-AF65-F5344CB8AC3E}">
        <p14:creationId xmlns:p14="http://schemas.microsoft.com/office/powerpoint/2010/main" val="3347329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F77F-C83E-82DA-4946-2B34447439A3}"/>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C962D4C0-29B2-40FF-516E-98F600135F53}"/>
              </a:ext>
            </a:extLst>
          </p:cNvPr>
          <p:cNvSpPr>
            <a:spLocks noGrp="1" noChangeArrowheads="1"/>
          </p:cNvSpPr>
          <p:nvPr>
            <p:ph type="title"/>
          </p:nvPr>
        </p:nvSpPr>
        <p:spPr>
          <a:xfrm>
            <a:off x="2209800" y="304800"/>
            <a:ext cx="7772400" cy="1447800"/>
          </a:xfrm>
        </p:spPr>
        <p:txBody>
          <a:bodyPr/>
          <a:lstStyle/>
          <a:p>
            <a:r>
              <a:rPr lang="en-US" altLang="en-US" sz="5400" b="1" dirty="0">
                <a:solidFill>
                  <a:srgbClr val="FFFF99"/>
                </a:solidFill>
              </a:rPr>
              <a:t>Persuasive Techniques</a:t>
            </a:r>
          </a:p>
        </p:txBody>
      </p:sp>
      <p:sp>
        <p:nvSpPr>
          <p:cNvPr id="15363" name="Rectangle 3">
            <a:extLst>
              <a:ext uri="{FF2B5EF4-FFF2-40B4-BE49-F238E27FC236}">
                <a16:creationId xmlns:a16="http://schemas.microsoft.com/office/drawing/2014/main" id="{C8A9AC9C-5D30-523B-28F9-F93E91EA7B1B}"/>
              </a:ext>
            </a:extLst>
          </p:cNvPr>
          <p:cNvSpPr>
            <a:spLocks noGrp="1" noChangeArrowheads="1"/>
          </p:cNvSpPr>
          <p:nvPr>
            <p:ph type="body" idx="1"/>
          </p:nvPr>
        </p:nvSpPr>
        <p:spPr>
          <a:xfrm>
            <a:off x="2209800" y="1676400"/>
            <a:ext cx="7772400" cy="4419600"/>
          </a:xfrm>
        </p:spPr>
        <p:txBody>
          <a:bodyPr>
            <a:normAutofit lnSpcReduction="10000"/>
          </a:bodyPr>
          <a:lstStyle/>
          <a:p>
            <a:pPr>
              <a:lnSpc>
                <a:spcPct val="90000"/>
              </a:lnSpc>
              <a:buFont typeface="Wingdings" panose="05000000000000000000" pitchFamily="2" charset="2"/>
              <a:buChar char="v"/>
            </a:pPr>
            <a:r>
              <a:rPr lang="en-US" altLang="en-US" dirty="0">
                <a:solidFill>
                  <a:srgbClr val="FFFF99"/>
                </a:solidFill>
              </a:rPr>
              <a:t>Loaded Words &amp; Pictures</a:t>
            </a:r>
          </a:p>
          <a:p>
            <a:pPr>
              <a:lnSpc>
                <a:spcPct val="90000"/>
              </a:lnSpc>
              <a:buFont typeface="Wingdings" panose="05000000000000000000" pitchFamily="2" charset="2"/>
              <a:buChar char="v"/>
            </a:pPr>
            <a:r>
              <a:rPr lang="en-US" altLang="en-US" dirty="0">
                <a:solidFill>
                  <a:srgbClr val="FFFF99"/>
                </a:solidFill>
              </a:rPr>
              <a:t>Image</a:t>
            </a:r>
          </a:p>
          <a:p>
            <a:pPr>
              <a:lnSpc>
                <a:spcPct val="90000"/>
              </a:lnSpc>
              <a:buFont typeface="Wingdings" panose="05000000000000000000" pitchFamily="2" charset="2"/>
              <a:buChar char="v"/>
            </a:pPr>
            <a:r>
              <a:rPr lang="en-US" altLang="en-US" dirty="0">
                <a:solidFill>
                  <a:srgbClr val="FFFF99"/>
                </a:solidFill>
              </a:rPr>
              <a:t>Fun</a:t>
            </a:r>
          </a:p>
          <a:p>
            <a:pPr>
              <a:lnSpc>
                <a:spcPct val="90000"/>
              </a:lnSpc>
              <a:buFont typeface="Wingdings" panose="05000000000000000000" pitchFamily="2" charset="2"/>
              <a:buChar char="v"/>
            </a:pPr>
            <a:r>
              <a:rPr lang="en-US" altLang="en-US" dirty="0">
                <a:solidFill>
                  <a:srgbClr val="FFFF99"/>
                </a:solidFill>
              </a:rPr>
              <a:t>Romance</a:t>
            </a:r>
          </a:p>
          <a:p>
            <a:pPr>
              <a:lnSpc>
                <a:spcPct val="90000"/>
              </a:lnSpc>
              <a:buFont typeface="Wingdings" panose="05000000000000000000" pitchFamily="2" charset="2"/>
              <a:buChar char="v"/>
            </a:pPr>
            <a:r>
              <a:rPr lang="en-US" altLang="en-US" dirty="0">
                <a:solidFill>
                  <a:srgbClr val="FFFF99"/>
                </a:solidFill>
              </a:rPr>
              <a:t>Name Calling</a:t>
            </a:r>
          </a:p>
          <a:p>
            <a:pPr>
              <a:lnSpc>
                <a:spcPct val="90000"/>
              </a:lnSpc>
              <a:buFont typeface="Wingdings" panose="05000000000000000000" pitchFamily="2" charset="2"/>
              <a:buChar char="v"/>
            </a:pPr>
            <a:r>
              <a:rPr lang="en-US" altLang="en-US" dirty="0">
                <a:solidFill>
                  <a:srgbClr val="FFFF99"/>
                </a:solidFill>
              </a:rPr>
              <a:t>Plain Folks Approach</a:t>
            </a:r>
          </a:p>
          <a:p>
            <a:pPr>
              <a:lnSpc>
                <a:spcPct val="90000"/>
              </a:lnSpc>
              <a:buFont typeface="Wingdings" panose="05000000000000000000" pitchFamily="2" charset="2"/>
              <a:buChar char="v"/>
            </a:pPr>
            <a:r>
              <a:rPr lang="en-US" altLang="en-US" dirty="0">
                <a:solidFill>
                  <a:srgbClr val="FFFF99"/>
                </a:solidFill>
              </a:rPr>
              <a:t>Testimonial</a:t>
            </a:r>
          </a:p>
          <a:p>
            <a:pPr>
              <a:lnSpc>
                <a:spcPct val="90000"/>
              </a:lnSpc>
              <a:buFont typeface="Wingdings" panose="05000000000000000000" pitchFamily="2" charset="2"/>
              <a:buChar char="v"/>
            </a:pPr>
            <a:r>
              <a:rPr lang="en-US" altLang="en-US" dirty="0">
                <a:solidFill>
                  <a:srgbClr val="FFFF99"/>
                </a:solidFill>
              </a:rPr>
              <a:t>Bandwagon</a:t>
            </a:r>
          </a:p>
          <a:p>
            <a:pPr>
              <a:lnSpc>
                <a:spcPct val="90000"/>
              </a:lnSpc>
              <a:buFont typeface="Wingdings" panose="05000000000000000000" pitchFamily="2" charset="2"/>
              <a:buChar char="v"/>
            </a:pPr>
            <a:r>
              <a:rPr lang="en-US" altLang="en-US" dirty="0">
                <a:solidFill>
                  <a:srgbClr val="FFFF99"/>
                </a:solidFill>
              </a:rPr>
              <a:t>Unsupported Generalities</a:t>
            </a:r>
          </a:p>
          <a:p>
            <a:pPr>
              <a:lnSpc>
                <a:spcPct val="90000"/>
              </a:lnSpc>
              <a:buFont typeface="Wingdings" panose="05000000000000000000" pitchFamily="2" charset="2"/>
              <a:buChar char="v"/>
            </a:pPr>
            <a:endParaRPr lang="en-US" altLang="en-US" dirty="0">
              <a:solidFill>
                <a:srgbClr val="FFFF99"/>
              </a:solidFill>
            </a:endParaRPr>
          </a:p>
        </p:txBody>
      </p:sp>
      <p:pic>
        <p:nvPicPr>
          <p:cNvPr id="15364" name="Picture 4">
            <a:extLst>
              <a:ext uri="{FF2B5EF4-FFF2-40B4-BE49-F238E27FC236}">
                <a16:creationId xmlns:a16="http://schemas.microsoft.com/office/drawing/2014/main" id="{8CA00997-A7C4-0DB5-0A4B-B6B35B024A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85775"/>
            <a:ext cx="1447800" cy="108585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a:extLst>
              <a:ext uri="{FF2B5EF4-FFF2-40B4-BE49-F238E27FC236}">
                <a16:creationId xmlns:a16="http://schemas.microsoft.com/office/drawing/2014/main" id="{A8542453-EB4D-BEA7-2B20-0B39C5C47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1" y="2743200"/>
            <a:ext cx="2238375"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5367" name="Picture 7">
            <a:extLst>
              <a:ext uri="{FF2B5EF4-FFF2-40B4-BE49-F238E27FC236}">
                <a16:creationId xmlns:a16="http://schemas.microsoft.com/office/drawing/2014/main" id="{221AB4BE-9468-54DB-1942-CEB9760E31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228600"/>
            <a:ext cx="1219200" cy="1524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134569-36B7-9D7E-A3A8-2FBD908E63AE}"/>
              </a:ext>
            </a:extLst>
          </p:cNvPr>
          <p:cNvSpPr txBox="1"/>
          <p:nvPr/>
        </p:nvSpPr>
        <p:spPr>
          <a:xfrm>
            <a:off x="6097588" y="211604"/>
            <a:ext cx="2489200" cy="646331"/>
          </a:xfrm>
          <a:prstGeom prst="rect">
            <a:avLst/>
          </a:prstGeom>
          <a:noFill/>
        </p:spPr>
        <p:txBody>
          <a:bodyPr wrap="square">
            <a:spAutoFit/>
          </a:bodyPr>
          <a:lstStyle/>
          <a:p>
            <a:r>
              <a:rPr lang="en-US" sz="3600" b="1" dirty="0" err="1">
                <a:solidFill>
                  <a:srgbClr val="FFFF99"/>
                </a:solidFill>
              </a:rPr>
              <a:t>أساليب</a:t>
            </a:r>
            <a:r>
              <a:rPr lang="en-US" sz="3600" b="1" dirty="0">
                <a:solidFill>
                  <a:srgbClr val="FFFF99"/>
                </a:solidFill>
              </a:rPr>
              <a:t> </a:t>
            </a:r>
            <a:r>
              <a:rPr lang="en-US" sz="3600" b="1" dirty="0" err="1">
                <a:solidFill>
                  <a:srgbClr val="FFFF99"/>
                </a:solidFill>
              </a:rPr>
              <a:t>الإقناع</a:t>
            </a:r>
            <a:endParaRPr lang="en-US" sz="3600" b="1" dirty="0">
              <a:solidFill>
                <a:srgbClr val="FFFF99"/>
              </a:solidFill>
            </a:endParaRPr>
          </a:p>
        </p:txBody>
      </p:sp>
    </p:spTree>
    <p:extLst>
      <p:ext uri="{BB962C8B-B14F-4D97-AF65-F5344CB8AC3E}">
        <p14:creationId xmlns:p14="http://schemas.microsoft.com/office/powerpoint/2010/main" val="167072776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68597753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القناعات</a:t>
            </a:r>
            <a:r>
              <a:rPr lang="ar-EG" sz="2800" b="1" kern="100" dirty="0">
                <a:effectLst/>
                <a:latin typeface="Calibri" panose="020F0502020204030204" pitchFamily="34" charset="0"/>
                <a:ea typeface="Calibri" panose="020F0502020204030204" pitchFamily="34" charset="0"/>
                <a:cs typeface="Arial" panose="020B0604020202020204" pitchFamily="34" charset="0"/>
              </a:rPr>
              <a:t>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Star: 12 Points 2">
            <a:extLst>
              <a:ext uri="{FF2B5EF4-FFF2-40B4-BE49-F238E27FC236}">
                <a16:creationId xmlns:a16="http://schemas.microsoft.com/office/drawing/2014/main" id="{BECA1377-7E66-A043-5EB4-BC1D45E3A209}"/>
              </a:ext>
            </a:extLst>
          </p:cNvPr>
          <p:cNvSpPr/>
          <p:nvPr/>
        </p:nvSpPr>
        <p:spPr>
          <a:xfrm>
            <a:off x="1016556" y="1367938"/>
            <a:ext cx="3222936" cy="2693424"/>
          </a:xfrm>
          <a:prstGeom prst="star1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t>القناعة </a:t>
            </a:r>
          </a:p>
          <a:p>
            <a:pPr algn="ctr" rtl="1"/>
            <a:r>
              <a:rPr lang="ar-EG" sz="2000" b="1" dirty="0">
                <a:effectLst/>
              </a:rPr>
              <a:t>هي الرضا باليسير من العطاء</a:t>
            </a:r>
            <a:endParaRPr lang="en-US" sz="2000" b="1" dirty="0"/>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الصحيح </a:t>
            </a:r>
            <a:r>
              <a:rPr lang="ar-EG" sz="3200" b="1" kern="100" dirty="0">
                <a:effectLst/>
                <a:latin typeface="Calibri" panose="020F0502020204030204" pitchFamily="34" charset="0"/>
                <a:ea typeface="Calibri" panose="020F0502020204030204" pitchFamily="34" charset="0"/>
                <a:cs typeface="Arial" panose="020B0604020202020204" pitchFamily="34" charset="0"/>
              </a:rPr>
              <a:t>يتم عرض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الحقائق بأدلتها وشواهدها </a:t>
            </a:r>
            <a:r>
              <a:rPr lang="ar-EG" sz="3200" b="1" kern="100" dirty="0">
                <a:effectLst/>
                <a:latin typeface="Calibri" panose="020F0502020204030204" pitchFamily="34" charset="0"/>
                <a:ea typeface="Calibri" panose="020F0502020204030204" pitchFamily="34" charset="0"/>
                <a:cs typeface="Arial" panose="020B0604020202020204" pitchFamily="34" charset="0"/>
              </a:rPr>
              <a:t>بطريقة عقلية سليمة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خالية من التسلط والخداع والإغراء والاستعطاف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وقد يكون فيه شيء 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التحفيز</a:t>
            </a:r>
            <a:r>
              <a:rPr lang="ar-EG" sz="3200" b="1" kern="100" dirty="0">
                <a:effectLst/>
                <a:latin typeface="Calibri" panose="020F0502020204030204" pitchFamily="34" charset="0"/>
                <a:ea typeface="Calibri" panose="020F0502020204030204" pitchFamily="34" charset="0"/>
                <a:cs typeface="Arial" panose="020B0604020202020204" pitchFamily="34" charset="0"/>
              </a:rPr>
              <a:t>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الذي يستخدم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وسائل مختلفة للتأثير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آراء الآخرين وأفكارهم بحيث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يجعلهم يقبلون ويوافقون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وجهة النظر في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موضوعٍ معين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وذلك من خلال المعرفة النفسية والاجتماعية لذلك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الجمهور المستهدف</a:t>
            </a:r>
            <a:r>
              <a:rPr lang="ar-EG" sz="2800" b="1" kern="100" dirty="0">
                <a:effectLst/>
                <a:latin typeface="Calibri" panose="020F0502020204030204" pitchFamily="34" charset="0"/>
                <a:ea typeface="Calibri" panose="020F0502020204030204" pitchFamily="34" charset="0"/>
                <a:cs typeface="Arial" panose="020B0604020202020204" pitchFamily="34" charset="0"/>
              </a:rPr>
              <a:t>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8B2C87F2-6831-F9E1-3428-2ED3A1DCDF23}"/>
              </a:ext>
            </a:extLst>
          </p:cNvPr>
          <p:cNvSpPr/>
          <p:nvPr/>
        </p:nvSpPr>
        <p:spPr>
          <a:xfrm>
            <a:off x="7894320" y="2021840"/>
            <a:ext cx="1290320" cy="609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مرسل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4" name="Rectangle: Rounded Corners 3">
            <a:extLst>
              <a:ext uri="{FF2B5EF4-FFF2-40B4-BE49-F238E27FC236}">
                <a16:creationId xmlns:a16="http://schemas.microsoft.com/office/drawing/2014/main" id="{2E28ED39-460C-D83E-91BC-F7C06403CD4D}"/>
              </a:ext>
            </a:extLst>
          </p:cNvPr>
          <p:cNvSpPr/>
          <p:nvPr/>
        </p:nvSpPr>
        <p:spPr>
          <a:xfrm>
            <a:off x="3388955" y="2021840"/>
            <a:ext cx="129032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وسيلة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5" name="Rectangle: Rounded Corners 4">
            <a:extLst>
              <a:ext uri="{FF2B5EF4-FFF2-40B4-BE49-F238E27FC236}">
                <a16:creationId xmlns:a16="http://schemas.microsoft.com/office/drawing/2014/main" id="{14CBA21D-1BB0-A0B7-39A2-699501D56523}"/>
              </a:ext>
            </a:extLst>
          </p:cNvPr>
          <p:cNvSpPr/>
          <p:nvPr/>
        </p:nvSpPr>
        <p:spPr>
          <a:xfrm>
            <a:off x="116839" y="3243007"/>
            <a:ext cx="1290320" cy="6096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هدف</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6" name="Rectangle: Rounded Corners 5">
            <a:extLst>
              <a:ext uri="{FF2B5EF4-FFF2-40B4-BE49-F238E27FC236}">
                <a16:creationId xmlns:a16="http://schemas.microsoft.com/office/drawing/2014/main" id="{FC996F84-7AE0-E77C-F8DB-D5E69E4F4013}"/>
              </a:ext>
            </a:extLst>
          </p:cNvPr>
          <p:cNvSpPr/>
          <p:nvPr/>
        </p:nvSpPr>
        <p:spPr>
          <a:xfrm>
            <a:off x="116839" y="3974527"/>
            <a:ext cx="129032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مستقبل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14" name="Rectangle: Rounded Corners 13">
            <a:extLst>
              <a:ext uri="{FF2B5EF4-FFF2-40B4-BE49-F238E27FC236}">
                <a16:creationId xmlns:a16="http://schemas.microsoft.com/office/drawing/2014/main" id="{B1449E0A-1DEC-C4FF-6CD9-26A5E8F3147D}"/>
              </a:ext>
            </a:extLst>
          </p:cNvPr>
          <p:cNvSpPr/>
          <p:nvPr/>
        </p:nvSpPr>
        <p:spPr>
          <a:xfrm>
            <a:off x="10727771" y="3852607"/>
            <a:ext cx="1290320" cy="609600"/>
          </a:xfrm>
          <a:prstGeom prst="roundRect">
            <a:avLst/>
          </a:prstGeom>
          <a:solidFill>
            <a:srgbClr val="D9FFFF"/>
          </a:solidFill>
          <a:ln>
            <a:solidFill>
              <a:srgbClr val="71FFFF"/>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رسالة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الجهد مدروس ويقوم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أسس ثابتة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ولكن  الأهم أن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يهدف إلى </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العقل والفكر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بهدف دفع الفرد أو الجمهور لتقبّل وجهة نظرنا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بينما تهدف الدعاية </a:t>
            </a:r>
            <a:r>
              <a:rPr lang="ar-EG" sz="2800" b="1" kern="100" dirty="0">
                <a:effectLst/>
                <a:latin typeface="Calibri" panose="020F0502020204030204" pitchFamily="34" charset="0"/>
                <a:ea typeface="Calibri" panose="020F0502020204030204" pitchFamily="34" charset="0"/>
                <a:cs typeface="Arial" panose="020B0604020202020204" pitchFamily="34" charset="0"/>
              </a:rPr>
              <a:t>إلى التأثير بشكل مباشر على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عواطف ومشاعر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a:t>
            </a:r>
            <a:r>
              <a:rPr lang="ar-EG" sz="3200" b="1" u="sng"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عمليات فكرية وشكلية</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2353DFA9-C869-FC03-6DF2-2F3BF420B28A}"/>
              </a:ext>
            </a:extLst>
          </p:cNvPr>
          <p:cNvSpPr/>
          <p:nvPr/>
        </p:nvSpPr>
        <p:spPr>
          <a:xfrm>
            <a:off x="5532645" y="3657600"/>
            <a:ext cx="292608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التمكن</a:t>
            </a:r>
            <a:r>
              <a:rPr lang="ar-EG" sz="3200" b="1" kern="100" dirty="0">
                <a:effectLst/>
                <a:latin typeface="Calibri" panose="020F0502020204030204" pitchFamily="34" charset="0"/>
                <a:ea typeface="Calibri" panose="020F0502020204030204" pitchFamily="34" charset="0"/>
                <a:cs typeface="Arial" panose="020B0604020202020204" pitchFamily="34" charset="0"/>
              </a:rPr>
              <a:t>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إتقانه</a:t>
            </a:r>
            <a:r>
              <a:rPr lang="ar-EG" sz="3200" b="1" kern="100" dirty="0">
                <a:latin typeface="Calibri" panose="020F0502020204030204" pitchFamily="34" charset="0"/>
                <a:ea typeface="Calibri" panose="020F0502020204030204" pitchFamily="34" charset="0"/>
                <a:cs typeface="Arial" panose="020B0604020202020204" pitchFamily="34" charset="0"/>
              </a:rPr>
              <a:t> بحرفية وبمستوى عال من </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الدقة</a:t>
            </a:r>
            <a:r>
              <a:rPr lang="ar-EG" sz="3200" b="1" kern="100" dirty="0">
                <a:latin typeface="Calibri" panose="020F0502020204030204" pitchFamily="34" charset="0"/>
                <a:ea typeface="Calibri" panose="020F0502020204030204" pitchFamily="34" charset="0"/>
                <a:cs typeface="Arial" panose="020B0604020202020204" pitchFamily="34" charset="0"/>
              </a:rPr>
              <a:t>، وب</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أقل جهد ووقت </a:t>
            </a:r>
            <a:r>
              <a:rPr lang="ar-EG" sz="3200" b="1" kern="100" dirty="0">
                <a:latin typeface="Calibri" panose="020F0502020204030204" pitchFamily="34" charset="0"/>
                <a:ea typeface="Calibri" panose="020F0502020204030204" pitchFamily="34" charset="0"/>
                <a:cs typeface="Arial" panose="020B0604020202020204" pitchFamily="34" charset="0"/>
              </a:rPr>
              <a:t>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7D38403-C5AA-3BE8-CB30-D0E1EDAEB390}"/>
              </a:ext>
            </a:extLst>
          </p:cNvPr>
          <p:cNvSpPr/>
          <p:nvPr/>
        </p:nvSpPr>
        <p:spPr>
          <a:xfrm>
            <a:off x="5720079" y="2517834"/>
            <a:ext cx="17632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المهارة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العمليات العقلية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تخيل وتذكر وتصور، والفهم </a:t>
            </a:r>
            <a:r>
              <a:rPr lang="ar-EG" sz="32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E61357-7885-BD3C-1F62-34453FA71447}"/>
              </a:ext>
            </a:extLst>
          </p:cNvPr>
          <p:cNvSpPr/>
          <p:nvPr/>
        </p:nvSpPr>
        <p:spPr>
          <a:xfrm>
            <a:off x="1799509" y="245687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الدنيا </a:t>
            </a:r>
            <a:r>
              <a:rPr lang="ar-EG" sz="24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وبعضها عليا</a:t>
            </a:r>
            <a:endParaRPr lang="en-US" sz="2400" b="1" dirty="0">
              <a:ln w="0"/>
              <a:solidFill>
                <a:srgbClr val="7030A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يبتكر ويبدع ويركب</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يُعمِل النسب والتناسب والمنطق المترابط، ويمكنه أن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يقيم</a:t>
            </a:r>
            <a:r>
              <a:rPr lang="ar-EG" sz="3200" b="1" kern="100" dirty="0">
                <a:effectLst/>
                <a:latin typeface="Calibri" panose="020F0502020204030204" pitchFamily="34" charset="0"/>
                <a:ea typeface="Calibri" panose="020F0502020204030204" pitchFamily="34" charset="0"/>
                <a:cs typeface="Arial" panose="020B0604020202020204" pitchFamily="34" charset="0"/>
              </a:rPr>
              <a:t>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735B4D3-EDCD-D56E-B8F0-C6F35A48172B}"/>
              </a:ext>
            </a:extLst>
          </p:cNvPr>
          <p:cNvSpPr/>
          <p:nvPr/>
        </p:nvSpPr>
        <p:spPr>
          <a:xfrm>
            <a:off x="1992549" y="247719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العليا</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الاستجابة المستهدفة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FA692345-900B-FD1A-F8F1-AACC12426E76}"/>
              </a:ext>
            </a:extLst>
          </p:cNvPr>
          <p:cNvSpPr/>
          <p:nvPr/>
        </p:nvSpPr>
        <p:spPr>
          <a:xfrm>
            <a:off x="3820159" y="5080494"/>
            <a:ext cx="12146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الهدف</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307CB92-E424-1274-9A6D-185E9D8D9FCB}"/>
              </a:ext>
            </a:extLst>
          </p:cNvPr>
          <p:cNvSpPr/>
          <p:nvPr/>
        </p:nvSpPr>
        <p:spPr>
          <a:xfrm>
            <a:off x="10513780" y="3691920"/>
            <a:ext cx="13670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الإقناع والتأثير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ممارسة بين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طرفين</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نلحظ تناوله في علوم وتخصصات متعددة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DD240726-723E-A882-1D67-59DA9CF2E9C7}"/>
              </a:ext>
            </a:extLst>
          </p:cNvPr>
          <p:cNvSpPr/>
          <p:nvPr/>
        </p:nvSpPr>
        <p:spPr>
          <a:xfrm>
            <a:off x="3468699" y="1827015"/>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مرسل ومستقبل (شخص مؤثر وشخص متأثر)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8689686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63101CFD-AB3B-C7B6-0065-516FC49172C4}"/>
              </a:ext>
            </a:extLst>
          </p:cNvPr>
          <p:cNvSpPr/>
          <p:nvPr/>
        </p:nvSpPr>
        <p:spPr>
          <a:xfrm>
            <a:off x="2222515" y="3480423"/>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ما قد يؤثر في بلد ما، قد لا يؤثر في بلدٍ أخرى</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4413279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القبول أقرب للإقناع لكن الانفعال قد يكون موافقة للمؤثر 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الإقناع ركيزة هامة من ركائز العمل، إذ أنه يهدف إلى التأثير في  تكوين الرأي العام وتغيير المعتقد والموقف والسلوك 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تجاه قضية معينة 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26815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a:t>
            </a:r>
            <a:r>
              <a:rPr lang="ar-EG"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تأثير سلوكي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بالإتيان أو الترك دون إقناع أو قناعة مثلًا فرض التغيير على الآخر بالإكراه، فقد يترك إنسان ما أمرًا لخوفه من العقوبة، وفي أي فرصة يأمن فيها يأتيه، وهنا تأكيد على أهمية التأثير المرتبط بالإقناع 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العكسي للمقصود الأصلي</a:t>
            </a:r>
            <a:r>
              <a:rPr lang="ar-EG" sz="2800" b="1" kern="100" dirty="0">
                <a:effectLst/>
                <a:latin typeface="Calibri" panose="020F0502020204030204" pitchFamily="34" charset="0"/>
                <a:ea typeface="Calibri" panose="020F0502020204030204" pitchFamily="34" charset="0"/>
                <a:cs typeface="Arial" panose="020B0604020202020204" pitchFamily="34" charset="0"/>
              </a:rPr>
              <a:t>،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8F3AC2A-2D7B-AA5F-FFA2-D3A7479E1935}"/>
              </a:ext>
            </a:extLst>
          </p:cNvPr>
          <p:cNvSpPr/>
          <p:nvPr/>
        </p:nvSpPr>
        <p:spPr>
          <a:xfrm>
            <a:off x="1630612" y="1727200"/>
            <a:ext cx="5181585" cy="78683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يحدث تأثير عكس الهدف الذي تم التخطيط له </a:t>
            </a:r>
          </a:p>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مثل شراء منتج فيحدث مقاطعة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4641790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استنتاج الأمور بنفسه وبالتالي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a:t>
            </a:r>
            <a:r>
              <a:rPr lang="ar-EG" altLang="en-US" b="1" kern="100" dirty="0">
                <a:solidFill>
                  <a:srgbClr val="C00000"/>
                </a:solidFill>
                <a:latin typeface="Calibri" panose="020F0502020204030204" pitchFamily="34" charset="0"/>
                <a:cs typeface="Arial" panose="020B0604020202020204" pitchFamily="34" charset="0"/>
              </a:rPr>
              <a:t>المعاني الماورائية </a:t>
            </a:r>
            <a:r>
              <a:rPr lang="ar-EG" altLang="en-US" b="1" kern="100" dirty="0">
                <a:latin typeface="Calibri" panose="020F0502020204030204" pitchFamily="34" charset="0"/>
                <a:cs typeface="Arial" panose="020B0604020202020204" pitchFamily="34" charset="0"/>
              </a:rPr>
              <a:t>في عملية الإرسال ، وبالتالي التحكم فيه حسب القرارات التي تتوافق مع المشاعر والعواطف ، مرتكزة جميعاً كما قلنا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E7F06B49-B34C-AC95-07FC-9EB911DFFD3E}"/>
              </a:ext>
            </a:extLst>
          </p:cNvPr>
          <p:cNvSpPr/>
          <p:nvPr/>
        </p:nvSpPr>
        <p:spPr>
          <a:xfrm>
            <a:off x="838200" y="4763255"/>
            <a:ext cx="2076764"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المعاني الضمنية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36161333"/>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أن الناس يعتمدون على بعضهم ويتصرفون بالكيفية التي توافق بينهم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ذلك لأن أنماط الحياة تؤكد على أن الناس كائنات 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0591DF42-1E56-9015-FBCF-5EC3FB21E5B0}"/>
              </a:ext>
            </a:extLst>
          </p:cNvPr>
          <p:cNvSpPr/>
          <p:nvPr/>
        </p:nvSpPr>
        <p:spPr>
          <a:xfrm>
            <a:off x="3505207" y="992222"/>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تأثير العربة </a:t>
            </a:r>
            <a:r>
              <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Bandwagon effect</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78576030"/>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1834926"/>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656431A-58D2-9A06-D7C0-1511EBD5BCA1}"/>
              </a:ext>
            </a:extLst>
          </p:cNvPr>
          <p:cNvSpPr txBox="1"/>
          <p:nvPr/>
        </p:nvSpPr>
        <p:spPr>
          <a:xfrm>
            <a:off x="8139584" y="53705"/>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16" name="Rectangle 15">
            <a:extLst>
              <a:ext uri="{FF2B5EF4-FFF2-40B4-BE49-F238E27FC236}">
                <a16:creationId xmlns:a16="http://schemas.microsoft.com/office/drawing/2014/main" id="{800058D4-8114-D8F4-FA0A-6931A00F1FEA}"/>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04D145-97F6-C6C5-59B1-514D0A235794}"/>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pic>
        <p:nvPicPr>
          <p:cNvPr id="19" name="Picture 18" descr="A group of hands with a magnet&#10;&#10;Description automatically generated">
            <a:extLst>
              <a:ext uri="{FF2B5EF4-FFF2-40B4-BE49-F238E27FC236}">
                <a16:creationId xmlns:a16="http://schemas.microsoft.com/office/drawing/2014/main" id="{7B9CB5F7-78BA-024E-F8A9-FCD464615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20" name="TextBox 19">
            <a:extLst>
              <a:ext uri="{FF2B5EF4-FFF2-40B4-BE49-F238E27FC236}">
                <a16:creationId xmlns:a16="http://schemas.microsoft.com/office/drawing/2014/main" id="{4296390A-BA0B-6CED-4F0A-C46283762586}"/>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623177802"/>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23887" y="1904433"/>
            <a:ext cx="10010899" cy="3223703"/>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20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20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ابراهيم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الحميدان (2005).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والتأثير "دراسة تأصيلية دعوية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(بحث منشور), مجلة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العدد 49,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محمد بن سعود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الاسلامية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الرياض , السعودية, ص 242 </a:t>
            </a:r>
          </a:p>
          <a:p>
            <a:pPr marL="342900" lvl="0" indent="-342900" algn="just" rtl="1">
              <a:lnSpc>
                <a:spcPct val="115000"/>
              </a:lnSpc>
              <a:buFont typeface="Symbol" panose="05050102010706020507" pitchFamily="18" charset="2"/>
              <a:buChar char=""/>
            </a:pP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علي رزق (1994). </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نظريات في أساليب </a:t>
            </a:r>
            <a:r>
              <a:rPr lang="ar-SA"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 دراسة مقارنة</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 , ط1 , دار الصفوة للطباعة والنشر والتوزيع , بيروت , لبنان.</a:t>
            </a:r>
            <a:endParaRPr lang="ar-EG" sz="2000" dirty="0">
              <a:effectLst/>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gn="just" rtl="1">
              <a:lnSpc>
                <a:spcPct val="115000"/>
              </a:lnSpc>
              <a:buFont typeface="Symbol" panose="05050102010706020507" pitchFamily="18" charset="2"/>
              <a:buChar char=""/>
            </a:pP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فاطمة يحيى عثمان شهاب (2017), </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درجة ممارسة القادة الأكاديميين في جامعة اليرموك لمهارتي التأثير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والاقناع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لدى أعضاء هيئة التدريس من وجهة نظرهم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كلية التربية , جامعة اليرموك , إربد , الأردن , ص 8.</a:t>
            </a:r>
          </a:p>
          <a:p>
            <a:pPr marL="342900" lvl="0" indent="-342900" algn="just" rtl="1">
              <a:lnSpc>
                <a:spcPct val="115000"/>
              </a:lnSpc>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المراجع المقترحة للاستزادة</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9A75B819-566A-B985-6128-942A5045F42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4D0C1B-A2C6-86E9-9A80-23847DB88E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16369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3691516846"/>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3866</TotalTime>
  <Words>2618</Words>
  <Application>Microsoft Office PowerPoint</Application>
  <PresentationFormat>Widescreen</PresentationFormat>
  <Paragraphs>389</Paragraphs>
  <Slides>53</Slides>
  <Notes>2</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9" baseType="lpstr">
      <vt:lpstr>Agency FB</vt:lpstr>
      <vt:lpstr>Arial</vt:lpstr>
      <vt:lpstr>Arial</vt:lpstr>
      <vt:lpstr>Bradley Hand ITC</vt:lpstr>
      <vt:lpstr>Calibri</vt:lpstr>
      <vt:lpstr>Calibri Light</vt:lpstr>
      <vt:lpstr>Courier New</vt:lpstr>
      <vt:lpstr>Footlight MT Light</vt:lpstr>
      <vt:lpstr>Jokerman</vt:lpstr>
      <vt:lpstr>Roboto Light</vt:lpstr>
      <vt:lpstr>Symbol</vt:lpstr>
      <vt:lpstr>Tempus Sans ITC</vt:lpstr>
      <vt:lpstr>Times New Roman</vt:lpstr>
      <vt:lpstr>Wingdings</vt:lpstr>
      <vt:lpstr>Office Theme</vt:lpstr>
      <vt:lpstr>Clip</vt:lpstr>
      <vt:lpstr>PowerPoint Presentation</vt:lpstr>
      <vt:lpstr>PowerPoint Presentation</vt:lpstr>
      <vt:lpstr>PERSUASION TECHNIQUES and the Media تقنيات الإقناع والإعلام</vt:lpstr>
      <vt:lpstr>Mediaوسائل </vt:lpstr>
      <vt:lpstr>Loaded Words and Pictures الكلمات والصور المحملة بالمعاني والمشاعر</vt:lpstr>
      <vt:lpstr>IMAGE الصورة </vt:lpstr>
      <vt:lpstr>FUN المرح</vt:lpstr>
      <vt:lpstr>Romance </vt:lpstr>
      <vt:lpstr>Name Calling </vt:lpstr>
      <vt:lpstr>Plain Folks Approach </vt:lpstr>
      <vt:lpstr>Testimonialشهادة </vt:lpstr>
      <vt:lpstr>Bandwagon </vt:lpstr>
      <vt:lpstr>Unsupported Generalities العموميات غير المدعومة</vt:lpstr>
      <vt:lpstr>Persuasive 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104</cp:revision>
  <dcterms:created xsi:type="dcterms:W3CDTF">2023-04-29T09:08:23Z</dcterms:created>
  <dcterms:modified xsi:type="dcterms:W3CDTF">2024-02-07T17:35:02Z</dcterms:modified>
</cp:coreProperties>
</file>