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7" r:id="rId2"/>
    <p:sldId id="462" r:id="rId3"/>
    <p:sldId id="569" r:id="rId4"/>
    <p:sldId id="348" r:id="rId5"/>
    <p:sldId id="570" r:id="rId6"/>
    <p:sldId id="627" r:id="rId7"/>
    <p:sldId id="628" r:id="rId8"/>
    <p:sldId id="629" r:id="rId9"/>
    <p:sldId id="630" r:id="rId10"/>
    <p:sldId id="631" r:id="rId11"/>
    <p:sldId id="632" r:id="rId12"/>
    <p:sldId id="633" r:id="rId13"/>
    <p:sldId id="634" r:id="rId14"/>
    <p:sldId id="635" r:id="rId15"/>
    <p:sldId id="636" r:id="rId16"/>
    <p:sldId id="603" r:id="rId17"/>
    <p:sldId id="604" r:id="rId18"/>
    <p:sldId id="624" r:id="rId19"/>
    <p:sldId id="625" r:id="rId20"/>
    <p:sldId id="573" r:id="rId21"/>
    <p:sldId id="574" r:id="rId22"/>
    <p:sldId id="619" r:id="rId23"/>
    <p:sldId id="575" r:id="rId24"/>
    <p:sldId id="576" r:id="rId25"/>
    <p:sldId id="577" r:id="rId26"/>
    <p:sldId id="578" r:id="rId27"/>
    <p:sldId id="579" r:id="rId28"/>
    <p:sldId id="580" r:id="rId29"/>
    <p:sldId id="581" r:id="rId30"/>
    <p:sldId id="606" r:id="rId31"/>
    <p:sldId id="607" r:id="rId32"/>
    <p:sldId id="608" r:id="rId33"/>
    <p:sldId id="609" r:id="rId34"/>
    <p:sldId id="610" r:id="rId35"/>
    <p:sldId id="611" r:id="rId36"/>
    <p:sldId id="612" r:id="rId37"/>
    <p:sldId id="613" r:id="rId38"/>
    <p:sldId id="614" r:id="rId39"/>
    <p:sldId id="616" r:id="rId40"/>
    <p:sldId id="617" r:id="rId41"/>
    <p:sldId id="618" r:id="rId42"/>
    <p:sldId id="589" r:id="rId43"/>
    <p:sldId id="590" r:id="rId44"/>
    <p:sldId id="621" r:id="rId45"/>
    <p:sldId id="622" r:id="rId46"/>
    <p:sldId id="626" r:id="rId47"/>
    <p:sldId id="620" r:id="rId48"/>
    <p:sldId id="615" r:id="rId49"/>
    <p:sldId id="260" r:id="rId50"/>
    <p:sldId id="304"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EADBD7"/>
    <a:srgbClr val="FFDDFF"/>
    <a:srgbClr val="CCCCFF"/>
    <a:srgbClr val="EE8200"/>
    <a:srgbClr val="00C4AD"/>
    <a:srgbClr val="FF9518"/>
    <a:srgbClr val="FF8C01"/>
    <a:srgbClr val="2B5984"/>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0" d="100"/>
          <a:sy n="70" d="100"/>
        </p:scale>
        <p:origin x="468" y="6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8/7/2024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a:p>
        </p:txBody>
      </p:sp>
    </p:spTree>
    <p:extLst>
      <p:ext uri="{BB962C8B-B14F-4D97-AF65-F5344CB8AC3E}">
        <p14:creationId xmlns:p14="http://schemas.microsoft.com/office/powerpoint/2010/main" val="32263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13</a:t>
            </a:fld>
            <a:endParaRPr lang="en-US"/>
          </a:p>
        </p:txBody>
      </p:sp>
    </p:spTree>
    <p:extLst>
      <p:ext uri="{BB962C8B-B14F-4D97-AF65-F5344CB8AC3E}">
        <p14:creationId xmlns:p14="http://schemas.microsoft.com/office/powerpoint/2010/main" val="39329106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14</a:t>
            </a:fld>
            <a:endParaRPr lang="en-US"/>
          </a:p>
        </p:txBody>
      </p:sp>
    </p:spTree>
    <p:extLst>
      <p:ext uri="{BB962C8B-B14F-4D97-AF65-F5344CB8AC3E}">
        <p14:creationId xmlns:p14="http://schemas.microsoft.com/office/powerpoint/2010/main" val="9373399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1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6.emf"/><Relationship Id="rId4" Type="http://schemas.openxmlformats.org/officeDocument/2006/relationships/image" Target="../media/image12.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6.emf"/><Relationship Id="rId4" Type="http://schemas.openxmlformats.org/officeDocument/2006/relationships/image" Target="../media/image12.emf"/></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7.gif"/></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9.png"/><Relationship Id="rId4" Type="http://schemas.openxmlformats.org/officeDocument/2006/relationships/image" Target="../media/image14.emf"/></Relationships>
</file>

<file path=ppt/slides/_rels/slide2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2.wdp"/></Relationships>
</file>

<file path=ppt/slides/_rels/slide3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12.emf"/><Relationship Id="rId7"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14.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emf"/><Relationship Id="rId5" Type="http://schemas.openxmlformats.org/officeDocument/2006/relationships/image" Target="../media/image14.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23.png"/><Relationship Id="rId4" Type="http://schemas.openxmlformats.org/officeDocument/2006/relationships/image" Target="../media/image14.emf"/></Relationships>
</file>

<file path=ppt/slides/_rels/slide3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emf"/><Relationship Id="rId5" Type="http://schemas.openxmlformats.org/officeDocument/2006/relationships/image" Target="../media/image14.emf"/><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emf"/><Relationship Id="rId5" Type="http://schemas.openxmlformats.org/officeDocument/2006/relationships/image" Target="../media/image14.emf"/><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14.emf"/><Relationship Id="rId4" Type="http://schemas.openxmlformats.org/officeDocument/2006/relationships/image" Target="../media/image6.emf"/></Relationships>
</file>

<file path=ppt/slides/_rels/slide4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14.emf"/><Relationship Id="rId4" Type="http://schemas.openxmlformats.org/officeDocument/2006/relationships/image" Target="../media/image6.emf"/></Relationships>
</file>

<file path=ppt/slides/_rels/slide4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4.emf"/></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8.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2.emf"/></Relationships>
</file>

<file path=ppt/slides/_rels/slide5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58853"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W9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W9 Lecture outline</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CB6E71C4-94D0-3236-313D-5BD898F87B4B}"/>
              </a:ext>
            </a:extLst>
          </p:cNvPr>
          <p:cNvSpPr txBox="1"/>
          <p:nvPr/>
        </p:nvSpPr>
        <p:spPr>
          <a:xfrm>
            <a:off x="4785689" y="535333"/>
            <a:ext cx="8623659" cy="6001643"/>
          </a:xfrm>
          <a:prstGeom prst="rect">
            <a:avLst/>
          </a:prstGeom>
          <a:noFill/>
        </p:spPr>
        <p:txBody>
          <a:bodyPr wrap="square" rtlCol="0">
            <a:spAutoFit/>
          </a:bodyPr>
          <a:lstStyle/>
          <a:p>
            <a:pPr algn="just"/>
            <a:r>
              <a:rPr lang="en-US" b="1" u="sng" dirty="0">
                <a:solidFill>
                  <a:srgbClr val="FF8C01"/>
                </a:solidFill>
                <a:latin typeface="Tajawal ExtraBold" panose="00000800000000000000" pitchFamily="2" charset="-78"/>
                <a:cs typeface="Tajawal ExtraBold" panose="00000800000000000000" pitchFamily="2" charset="-78"/>
              </a:rPr>
              <a:t>Last Lecture we Knew about </a:t>
            </a: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Action-Centered Leadership</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a:t>
            </a:r>
            <a:endParaRPr lang="en-US" b="1" dirty="0">
              <a:solidFill>
                <a:srgbClr val="0A1F61"/>
              </a:solidFill>
              <a:latin typeface="Tajawal Medium" panose="00000600000000000000" pitchFamily="2" charset="-78"/>
              <a:cs typeface="Tajawal ExtraBold" panose="000008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Individuals</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Team</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 Oriented Profile</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Individual Oriented Profile</a:t>
            </a:r>
            <a:endParaRPr lang="en-US" b="1" dirty="0">
              <a:solidFill>
                <a:schemeClr val="bg1"/>
              </a:solidFill>
              <a:latin typeface="Tajawal Medium" panose="00000600000000000000" pitchFamily="2" charset="-78"/>
              <a:cs typeface="Tajawal Medium" panose="000006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Team Oriented Profile</a:t>
            </a:r>
            <a:endParaRPr lang="en-US"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Building</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is a team?</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disadvantages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When should you build teams?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makes a good team?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How do you build a team? </a:t>
            </a:r>
            <a:endParaRPr lang="en-US"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What is a virtual team? </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Factors impact virtual teams’ performance</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Challenges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Adaptability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Trust in virtual teams</a:t>
            </a:r>
          </a:p>
        </p:txBody>
      </p:sp>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42000"/>
    </mc:Choice>
    <mc:Fallback xmlns="">
      <p:transition spd="slow" advTm="4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W9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51813" y="1054212"/>
            <a:ext cx="8623659" cy="3503523"/>
          </a:xfrm>
          <a:prstGeom prst="rect">
            <a:avLst/>
          </a:prstGeom>
          <a:noFill/>
        </p:spPr>
        <p:txBody>
          <a:bodyPr wrap="square" rtlCol="0">
            <a:spAutoFit/>
          </a:bodyPr>
          <a:lstStyle/>
          <a:p>
            <a:pPr algn="just">
              <a:lnSpc>
                <a:spcPct val="150000"/>
              </a:lnSpc>
            </a:pPr>
            <a:r>
              <a:rPr lang="en-US"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Leading Digital Organizations in a VUCA World</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Leadership Model</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Effective Communication in virtual organizations</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Aspects of successful communication</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Employee engagement as internal communication strategy</a:t>
            </a:r>
          </a:p>
          <a:p>
            <a:pPr marL="463550" lvl="1" indent="-342900" algn="just">
              <a:lnSpc>
                <a:spcPct val="150000"/>
              </a:lnSpc>
              <a:buFont typeface="Wingdings" panose="05000000000000000000" pitchFamily="2" charset="2"/>
              <a:buChar char="q"/>
            </a:pPr>
            <a:r>
              <a:rPr lang="en-US" sz="1800" b="1" dirty="0">
                <a:solidFill>
                  <a:srgbClr val="0A1F61"/>
                </a:solidFill>
                <a:latin typeface="Tajawal ExtraBold" panose="00000800000000000000" pitchFamily="2" charset="-78"/>
                <a:cs typeface="Tajawal ExtraBold" panose="00000800000000000000" pitchFamily="2" charset="-78"/>
              </a:rPr>
              <a:t>Digital Skills for Improving Organizational Performance</a:t>
            </a:r>
          </a:p>
          <a:p>
            <a:pPr marL="463550" lvl="1" indent="-342900" algn="just">
              <a:lnSpc>
                <a:spcPct val="150000"/>
              </a:lnSpc>
              <a:buFont typeface="Wingdings" panose="05000000000000000000" pitchFamily="2" charset="2"/>
              <a:buChar char="q"/>
            </a:pPr>
            <a:r>
              <a:rPr lang="en-US" sz="1800" b="1" dirty="0">
                <a:solidFill>
                  <a:srgbClr val="0A1F61"/>
                </a:solidFill>
                <a:latin typeface="Tajawal ExtraBold" panose="00000800000000000000" pitchFamily="2" charset="-78"/>
                <a:cs typeface="Tajawal ExtraBold" panose="00000800000000000000" pitchFamily="2" charset="-78"/>
              </a:rPr>
              <a:t>Digital Literacy Skills</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55000"/>
    </mc:Choice>
    <mc:Fallback xmlns="">
      <p:transition spd="slow" advTm="55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W9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3785652"/>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Leading Digital Organizations in a VUCA World</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Analyze and apply Digital Leadership Model</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Know the Digital Skills for Improving Organizational Performance</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Digital Literacy Skills</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Know how to use Effective Communication in virtual organizations</a:t>
            </a: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slow" p14:dur="2000" advTm="70000"/>
    </mc:Choice>
    <mc:Fallback xmlns="">
      <p:transition spd="slow" advTm="7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41934" y="3097353"/>
            <a:ext cx="291938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W9 Introduction</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447645"/>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p>
          <a:p>
            <a:pPr algn="just"/>
            <a:endParaRPr lang="en-US" sz="2400" b="1" u="sng" dirty="0">
              <a:solidFill>
                <a:srgbClr val="FF8C01"/>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Looking at the industrial era 4.0, humans are faced with the situation of being able to compete with others to survive in the world of competition. </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One of the efforts made is through increasing the qualifications and abilities possessed in order to be able to adapt to developments. </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 competition in the era of the industrial revolution 4.0, humans are faced with conditions to compete with the existence of technology that is developing faster. </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Therefore, there is concern about the role of humans which can later be replaced by the role of robots. The automation offered through technology will have an impact on human existence. </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899266651"/>
      </p:ext>
    </p:extLst>
  </p:cSld>
  <p:clrMapOvr>
    <a:masterClrMapping/>
  </p:clrMapOvr>
  <mc:AlternateContent xmlns:mc="http://schemas.openxmlformats.org/markup-compatibility/2006" xmlns:p14="http://schemas.microsoft.com/office/powerpoint/2010/main">
    <mc:Choice Requires="p14">
      <p:transition spd="slow" p14:dur="2000" advTm="158100"/>
    </mc:Choice>
    <mc:Fallback xmlns="">
      <p:transition spd="slow" advTm="1581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0" name="Rectangle 59">
            <a:extLst>
              <a:ext uri="{FF2B5EF4-FFF2-40B4-BE49-F238E27FC236}">
                <a16:creationId xmlns:a16="http://schemas.microsoft.com/office/drawing/2014/main" id="{C4E4288A-DFC8-40A2-90E5-70E851A933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2" name="Group 61">
            <a:extLst>
              <a:ext uri="{FF2B5EF4-FFF2-40B4-BE49-F238E27FC236}">
                <a16:creationId xmlns:a16="http://schemas.microsoft.com/office/drawing/2014/main" id="{B63C2D82-D4FA-4A37-BB01-1E7B21E4FF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5199" y="634058"/>
            <a:ext cx="1128382" cy="847206"/>
            <a:chOff x="5307830" y="325570"/>
            <a:chExt cx="1128382" cy="847206"/>
          </a:xfrm>
        </p:grpSpPr>
        <p:sp>
          <p:nvSpPr>
            <p:cNvPr id="63" name="Freeform 5">
              <a:extLst>
                <a:ext uri="{FF2B5EF4-FFF2-40B4-BE49-F238E27FC236}">
                  <a16:creationId xmlns:a16="http://schemas.microsoft.com/office/drawing/2014/main" id="{C94E7FEF-0CE9-4AC2-94BB-02230C6DC0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64" name="Freeform 5">
              <a:extLst>
                <a:ext uri="{FF2B5EF4-FFF2-40B4-BE49-F238E27FC236}">
                  <a16:creationId xmlns:a16="http://schemas.microsoft.com/office/drawing/2014/main" id="{EB546CC0-C1BC-48D2-8DA9-4B60283165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66" name="Freeform: Shape 65">
            <a:extLst>
              <a:ext uri="{FF2B5EF4-FFF2-40B4-BE49-F238E27FC236}">
                <a16:creationId xmlns:a16="http://schemas.microsoft.com/office/drawing/2014/main" id="{A9456821-26B9-4181-B181-305FB820D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09641" y="2134209"/>
            <a:ext cx="4840399" cy="4290450"/>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noFill/>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useBgFill="1">
        <p:nvSpPr>
          <p:cNvPr id="68" name="Freeform: Shape 67">
            <a:extLst>
              <a:ext uri="{FF2B5EF4-FFF2-40B4-BE49-F238E27FC236}">
                <a16:creationId xmlns:a16="http://schemas.microsoft.com/office/drawing/2014/main" id="{0035D6FE-7FA2-4D67-8767-6F7E98AB16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0608" y="421767"/>
            <a:ext cx="2847251" cy="2523756"/>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pic>
        <p:nvPicPr>
          <p:cNvPr id="7" name="Picture 6" descr="Icon&#10;&#10;Description automatically generated">
            <a:extLst>
              <a:ext uri="{FF2B5EF4-FFF2-40B4-BE49-F238E27FC236}">
                <a16:creationId xmlns:a16="http://schemas.microsoft.com/office/drawing/2014/main" id="{F8DD33FD-CDAC-8D0E-3707-1E6B33384C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82247" y="1028015"/>
            <a:ext cx="1703972" cy="1311259"/>
          </a:xfrm>
          <a:prstGeom prst="rect">
            <a:avLst/>
          </a:prstGeom>
        </p:spPr>
      </p:pic>
      <p:sp useBgFill="1">
        <p:nvSpPr>
          <p:cNvPr id="70" name="Freeform: Shape 69">
            <a:extLst>
              <a:ext uri="{FF2B5EF4-FFF2-40B4-BE49-F238E27FC236}">
                <a16:creationId xmlns:a16="http://schemas.microsoft.com/office/drawing/2014/main" id="{0381C401-8AFE-4396-B195-C21EA1C7F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58854" y="4490695"/>
            <a:ext cx="2071275" cy="1835943"/>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4" name="TextBox 3">
            <a:extLst>
              <a:ext uri="{FF2B5EF4-FFF2-40B4-BE49-F238E27FC236}">
                <a16:creationId xmlns:a16="http://schemas.microsoft.com/office/drawing/2014/main" id="{5A0C380C-09F6-32ED-00D5-37BE9AF69EDA}"/>
              </a:ext>
            </a:extLst>
          </p:cNvPr>
          <p:cNvSpPr txBox="1"/>
          <p:nvPr/>
        </p:nvSpPr>
        <p:spPr>
          <a:xfrm>
            <a:off x="5259039" y="5018982"/>
            <a:ext cx="2909579" cy="615927"/>
          </a:xfrm>
          <a:prstGeom prst="rect">
            <a:avLst/>
          </a:prstGeom>
        </p:spPr>
        <p:txBody>
          <a:bodyPr vert="horz" lIns="91440" tIns="45720" rIns="91440" bIns="45720" rtlCol="0">
            <a:normAutofit/>
          </a:bodyPr>
          <a:lstStyle/>
          <a:p>
            <a:pPr>
              <a:lnSpc>
                <a:spcPct val="90000"/>
              </a:lnSpc>
              <a:spcAft>
                <a:spcPts val="600"/>
              </a:spcAft>
            </a:pPr>
            <a:r>
              <a:rPr lang="en-US" sz="3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Ice Break</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5336" y="1625016"/>
            <a:ext cx="1275075" cy="1144965"/>
          </a:xfrm>
          <a:prstGeom prst="rect">
            <a:avLst/>
          </a:prstGeom>
          <a:solidFill>
            <a:schemeClr val="bg1">
              <a:alpha val="62000"/>
            </a:schemeClr>
          </a:solidFill>
        </p:spPr>
      </p:pic>
      <p:pic>
        <p:nvPicPr>
          <p:cNvPr id="13" name="Picture 12" descr="Icon&#10;&#10;Description automatically generated">
            <a:extLst>
              <a:ext uri="{FF2B5EF4-FFF2-40B4-BE49-F238E27FC236}">
                <a16:creationId xmlns:a16="http://schemas.microsoft.com/office/drawing/2014/main" id="{2B18B1DD-57CF-0852-1D96-FBD35C7637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48130" y="3295016"/>
            <a:ext cx="2963421" cy="2222565"/>
          </a:xfrm>
          <a:prstGeom prst="rect">
            <a:avLst/>
          </a:prstGeom>
        </p:spPr>
      </p:pic>
      <p:sp>
        <p:nvSpPr>
          <p:cNvPr id="14" name="TextBox 13">
            <a:extLst>
              <a:ext uri="{FF2B5EF4-FFF2-40B4-BE49-F238E27FC236}">
                <a16:creationId xmlns:a16="http://schemas.microsoft.com/office/drawing/2014/main" id="{4F8E975F-BFCC-A6F6-EAB8-D7F1D2F44870}"/>
              </a:ext>
            </a:extLst>
          </p:cNvPr>
          <p:cNvSpPr txBox="1"/>
          <p:nvPr/>
        </p:nvSpPr>
        <p:spPr>
          <a:xfrm>
            <a:off x="485621" y="2851917"/>
            <a:ext cx="2909579" cy="1308049"/>
          </a:xfrm>
          <a:prstGeom prst="rect">
            <a:avLst/>
          </a:prstGeom>
        </p:spPr>
        <p:txBody>
          <a:bodyPr vert="horz" lIns="91440" tIns="45720" rIns="91440" bIns="45720" rtlCol="0">
            <a:normAutofit/>
          </a:bodyPr>
          <a:lstStyle/>
          <a:p>
            <a:pPr>
              <a:lnSpc>
                <a:spcPct val="90000"/>
              </a:lnSpc>
              <a:spcAft>
                <a:spcPts val="600"/>
              </a:spcAft>
            </a:pPr>
            <a:r>
              <a:rPr lang="en-US" sz="2400" b="1" dirty="0"/>
              <a:t>W9 Lecture</a:t>
            </a:r>
          </a:p>
        </p:txBody>
      </p:sp>
      <p:sp>
        <p:nvSpPr>
          <p:cNvPr id="5" name="TextBox 4">
            <a:extLst>
              <a:ext uri="{FF2B5EF4-FFF2-40B4-BE49-F238E27FC236}">
                <a16:creationId xmlns:a16="http://schemas.microsoft.com/office/drawing/2014/main" id="{372E8794-F165-5A7D-FC83-9375BE972E5A}"/>
              </a:ext>
            </a:extLst>
          </p:cNvPr>
          <p:cNvSpPr txBox="1"/>
          <p:nvPr/>
        </p:nvSpPr>
        <p:spPr>
          <a:xfrm>
            <a:off x="3047238" y="3244334"/>
            <a:ext cx="3244402" cy="1200329"/>
          </a:xfrm>
          <a:prstGeom prst="rect">
            <a:avLst/>
          </a:prstGeom>
          <a:noFill/>
        </p:spPr>
        <p:txBody>
          <a:bodyPr wrap="square">
            <a:spAutoFit/>
          </a:bodyPr>
          <a:lstStyle/>
          <a:p>
            <a:r>
              <a:rPr lang="en-US" sz="3600" b="1" dirty="0">
                <a:solidFill>
                  <a:srgbClr val="FF0000"/>
                </a:solidFill>
              </a:rPr>
              <a:t>How false news can spread</a:t>
            </a:r>
          </a:p>
        </p:txBody>
      </p:sp>
    </p:spTree>
    <p:extLst>
      <p:ext uri="{BB962C8B-B14F-4D97-AF65-F5344CB8AC3E}">
        <p14:creationId xmlns:p14="http://schemas.microsoft.com/office/powerpoint/2010/main" val="240044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 name="Rectangle 74">
            <a:extLst>
              <a:ext uri="{FF2B5EF4-FFF2-40B4-BE49-F238E27FC236}">
                <a16:creationId xmlns:a16="http://schemas.microsoft.com/office/drawing/2014/main" id="{D7CFE75F-6390-4A13-A32B-2AA295CCA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7" name="Group 76">
            <a:extLst>
              <a:ext uri="{FF2B5EF4-FFF2-40B4-BE49-F238E27FC236}">
                <a16:creationId xmlns:a16="http://schemas.microsoft.com/office/drawing/2014/main" id="{B7BAEF06-AB74-442C-8C30-B88233FD836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4087640" cy="6858000"/>
            <a:chOff x="1" y="0"/>
            <a:chExt cx="4087640" cy="6858000"/>
          </a:xfrm>
          <a:effectLst>
            <a:outerShdw blurRad="381000" dist="152400" algn="ctr" rotWithShape="0">
              <a:srgbClr val="000000">
                <a:alpha val="10000"/>
              </a:srgbClr>
            </a:outerShdw>
          </a:effectLst>
        </p:grpSpPr>
        <p:grpSp>
          <p:nvGrpSpPr>
            <p:cNvPr id="78" name="Group 77">
              <a:extLst>
                <a:ext uri="{FF2B5EF4-FFF2-40B4-BE49-F238E27FC236}">
                  <a16:creationId xmlns:a16="http://schemas.microsoft.com/office/drawing/2014/main" id="{BDFD9AA5-A6A4-499F-BB09-5CD7F814589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82" name="Freeform: Shape 81">
                <a:extLst>
                  <a:ext uri="{FF2B5EF4-FFF2-40B4-BE49-F238E27FC236}">
                    <a16:creationId xmlns:a16="http://schemas.microsoft.com/office/drawing/2014/main" id="{5F499571-4EEA-4442-B71C-2972335B3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Freeform: Shape 82">
                <a:extLst>
                  <a:ext uri="{FF2B5EF4-FFF2-40B4-BE49-F238E27FC236}">
                    <a16:creationId xmlns:a16="http://schemas.microsoft.com/office/drawing/2014/main" id="{9FFC7284-7A71-4F33-AB06-E0D1EB1CA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9" name="Group 78">
              <a:extLst>
                <a:ext uri="{FF2B5EF4-FFF2-40B4-BE49-F238E27FC236}">
                  <a16:creationId xmlns:a16="http://schemas.microsoft.com/office/drawing/2014/main" id="{C27F758D-B23C-459E-AD21-6621782C726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0" name="Freeform: Shape 79">
                <a:extLst>
                  <a:ext uri="{FF2B5EF4-FFF2-40B4-BE49-F238E27FC236}">
                    <a16:creationId xmlns:a16="http://schemas.microsoft.com/office/drawing/2014/main" id="{08DD5D69-A882-48D7-ACFB-68E2DC6B04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Shape 80">
                <a:extLst>
                  <a:ext uri="{FF2B5EF4-FFF2-40B4-BE49-F238E27FC236}">
                    <a16:creationId xmlns:a16="http://schemas.microsoft.com/office/drawing/2014/main" id="{A2432BD6-3DCC-4397-BD7F-3FE84F321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nvGrpSpPr>
          <p:cNvPr id="85" name="Group 84">
            <a:extLst>
              <a:ext uri="{FF2B5EF4-FFF2-40B4-BE49-F238E27FC236}">
                <a16:creationId xmlns:a16="http://schemas.microsoft.com/office/drawing/2014/main" id="{C9829185-6353-4E3C-B082-AA7F519391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8104360" y="0"/>
            <a:ext cx="4087640" cy="6858000"/>
            <a:chOff x="1" y="0"/>
            <a:chExt cx="4087640" cy="6858000"/>
          </a:xfrm>
          <a:effectLst>
            <a:outerShdw blurRad="381000" dist="152400" algn="ctr" rotWithShape="0">
              <a:srgbClr val="000000">
                <a:alpha val="10000"/>
              </a:srgbClr>
            </a:outerShdw>
          </a:effectLst>
        </p:grpSpPr>
        <p:grpSp>
          <p:nvGrpSpPr>
            <p:cNvPr id="86" name="Group 85">
              <a:extLst>
                <a:ext uri="{FF2B5EF4-FFF2-40B4-BE49-F238E27FC236}">
                  <a16:creationId xmlns:a16="http://schemas.microsoft.com/office/drawing/2014/main" id="{BB7BB359-8B77-484C-B9CD-6376139A3AB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90" name="Freeform: Shape 89">
                <a:extLst>
                  <a:ext uri="{FF2B5EF4-FFF2-40B4-BE49-F238E27FC236}">
                    <a16:creationId xmlns:a16="http://schemas.microsoft.com/office/drawing/2014/main" id="{AA96BE9D-5B3B-4CA9-8895-33FAA3804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Freeform: Shape 90">
                <a:extLst>
                  <a:ext uri="{FF2B5EF4-FFF2-40B4-BE49-F238E27FC236}">
                    <a16:creationId xmlns:a16="http://schemas.microsoft.com/office/drawing/2014/main" id="{7840E2BF-E954-4173-BF70-2DAE9E19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7" name="Group 86">
              <a:extLst>
                <a:ext uri="{FF2B5EF4-FFF2-40B4-BE49-F238E27FC236}">
                  <a16:creationId xmlns:a16="http://schemas.microsoft.com/office/drawing/2014/main" id="{3F125B5A-DFAC-4B6D-B14F-287F8C436AA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8" name="Freeform: Shape 87">
                <a:extLst>
                  <a:ext uri="{FF2B5EF4-FFF2-40B4-BE49-F238E27FC236}">
                    <a16:creationId xmlns:a16="http://schemas.microsoft.com/office/drawing/2014/main" id="{6AF4804F-69E5-479A-9F45-C0E4631715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9" name="Freeform: Shape 88">
                <a:extLst>
                  <a:ext uri="{FF2B5EF4-FFF2-40B4-BE49-F238E27FC236}">
                    <a16:creationId xmlns:a16="http://schemas.microsoft.com/office/drawing/2014/main" id="{3CA5C733-38F9-4D36-A78D-0AB08CCBB5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544" y="2262220"/>
            <a:ext cx="2598738" cy="2333560"/>
          </a:xfrm>
          <a:custGeom>
            <a:avLst/>
            <a:gdLst/>
            <a:ahLst/>
            <a:cxnLst/>
            <a:rect l="l" t="t" r="r" b="b"/>
            <a:pathLst>
              <a:path w="2619375" h="1860000">
                <a:moveTo>
                  <a:pt x="0" y="0"/>
                </a:moveTo>
                <a:lnTo>
                  <a:pt x="2619375" y="0"/>
                </a:lnTo>
                <a:lnTo>
                  <a:pt x="2619375" y="1860000"/>
                </a:lnTo>
                <a:lnTo>
                  <a:pt x="0" y="1860000"/>
                </a:lnTo>
                <a:close/>
              </a:path>
            </a:pathLst>
          </a:custGeom>
          <a:solidFill>
            <a:schemeClr val="bg1">
              <a:alpha val="62000"/>
            </a:schemeClr>
          </a:solidFill>
        </p:spPr>
      </p:pic>
      <p:sp>
        <p:nvSpPr>
          <p:cNvPr id="14" name="TextBox 13">
            <a:extLst>
              <a:ext uri="{FF2B5EF4-FFF2-40B4-BE49-F238E27FC236}">
                <a16:creationId xmlns:a16="http://schemas.microsoft.com/office/drawing/2014/main" id="{4F8E975F-BFCC-A6F6-EAB8-D7F1D2F44870}"/>
              </a:ext>
            </a:extLst>
          </p:cNvPr>
          <p:cNvSpPr txBox="1"/>
          <p:nvPr/>
        </p:nvSpPr>
        <p:spPr>
          <a:xfrm>
            <a:off x="370680" y="4762005"/>
            <a:ext cx="2771861" cy="678513"/>
          </a:xfrm>
          <a:prstGeom prst="rect">
            <a:avLst/>
          </a:prstGeom>
        </p:spPr>
        <p:txBody>
          <a:bodyPr vert="horz" lIns="91440" tIns="45720" rIns="91440" bIns="45720" rtlCol="0" anchor="b">
            <a:normAutofit fontScale="77500" lnSpcReduction="20000"/>
          </a:bodyPr>
          <a:lstStyle/>
          <a:p>
            <a:pPr algn="ctr">
              <a:lnSpc>
                <a:spcPct val="90000"/>
              </a:lnSpc>
              <a:spcBef>
                <a:spcPct val="0"/>
              </a:spcBef>
              <a:spcAft>
                <a:spcPts val="600"/>
              </a:spcAft>
            </a:pPr>
            <a:r>
              <a:rPr lang="en-US" sz="5600" b="1" dirty="0">
                <a:solidFill>
                  <a:schemeClr val="bg1"/>
                </a:solidFill>
                <a:latin typeface="+mj-lt"/>
                <a:ea typeface="+mj-ea"/>
                <a:cs typeface="+mj-cs"/>
              </a:rPr>
              <a:t>W9 Lecture</a:t>
            </a:r>
          </a:p>
        </p:txBody>
      </p:sp>
      <p:pic>
        <p:nvPicPr>
          <p:cNvPr id="3" name="Picture 2" descr="A picture containing dark, blue&#10;&#10;Description automatically generated">
            <a:extLst>
              <a:ext uri="{FF2B5EF4-FFF2-40B4-BE49-F238E27FC236}">
                <a16:creationId xmlns:a16="http://schemas.microsoft.com/office/drawing/2014/main" id="{070B32FB-FA22-D202-57FD-362C64F609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0891" y="1987308"/>
            <a:ext cx="2939577" cy="2204682"/>
          </a:xfrm>
          <a:prstGeom prst="rect">
            <a:avLst/>
          </a:prstGeom>
        </p:spPr>
      </p:pic>
      <p:sp>
        <p:nvSpPr>
          <p:cNvPr id="6" name="TextBox 5">
            <a:extLst>
              <a:ext uri="{FF2B5EF4-FFF2-40B4-BE49-F238E27FC236}">
                <a16:creationId xmlns:a16="http://schemas.microsoft.com/office/drawing/2014/main" id="{064465A7-54AC-A036-F44D-5DD2CB177582}"/>
              </a:ext>
            </a:extLst>
          </p:cNvPr>
          <p:cNvSpPr txBox="1"/>
          <p:nvPr/>
        </p:nvSpPr>
        <p:spPr>
          <a:xfrm>
            <a:off x="4134529" y="1414689"/>
            <a:ext cx="4024543" cy="4247317"/>
          </a:xfrm>
          <a:prstGeom prst="rect">
            <a:avLst/>
          </a:prstGeom>
          <a:noFill/>
        </p:spPr>
        <p:txBody>
          <a:bodyPr wrap="square">
            <a:spAutoFit/>
          </a:bodyPr>
          <a:lstStyle/>
          <a:p>
            <a:r>
              <a:rPr lang="en-US" b="1" dirty="0">
                <a:solidFill>
                  <a:schemeClr val="bg1"/>
                </a:solidFill>
              </a:rPr>
              <a:t>https://www.vuca-world.org/vuca-world-2/solutions/</a:t>
            </a:r>
          </a:p>
          <a:p>
            <a:endParaRPr lang="en-US" b="1" dirty="0">
              <a:solidFill>
                <a:schemeClr val="bg1"/>
              </a:solidFill>
            </a:endParaRPr>
          </a:p>
          <a:p>
            <a:r>
              <a:rPr lang="en-US" b="1" dirty="0">
                <a:solidFill>
                  <a:schemeClr val="bg1"/>
                </a:solidFill>
              </a:rPr>
              <a:t>https://itsvuca.com/</a:t>
            </a:r>
          </a:p>
          <a:p>
            <a:endParaRPr lang="en-US" b="1" dirty="0">
              <a:solidFill>
                <a:schemeClr val="bg1"/>
              </a:solidFill>
            </a:endParaRPr>
          </a:p>
          <a:p>
            <a:r>
              <a:rPr lang="en-US" b="1" dirty="0">
                <a:solidFill>
                  <a:schemeClr val="bg1"/>
                </a:solidFill>
              </a:rPr>
              <a:t>https://itsvuca.com/see-the-film/</a:t>
            </a:r>
          </a:p>
          <a:p>
            <a:endParaRPr lang="en-US" b="1" dirty="0">
              <a:solidFill>
                <a:schemeClr val="bg1"/>
              </a:solidFill>
            </a:endParaRPr>
          </a:p>
          <a:p>
            <a:r>
              <a:rPr lang="en-US" b="1" dirty="0">
                <a:solidFill>
                  <a:schemeClr val="bg1"/>
                </a:solidFill>
              </a:rPr>
              <a:t>https://www.amazon.com/ITS-VUCA-Secret-Living-Century/dp/B09QGTQ9YR</a:t>
            </a:r>
          </a:p>
          <a:p>
            <a:endParaRPr lang="en-US" b="1" dirty="0">
              <a:solidFill>
                <a:schemeClr val="bg1"/>
              </a:solidFill>
            </a:endParaRPr>
          </a:p>
          <a:p>
            <a:r>
              <a:rPr lang="en-US" b="1" dirty="0">
                <a:solidFill>
                  <a:schemeClr val="bg1"/>
                </a:solidFill>
              </a:rPr>
              <a:t>https://www.microsoft.com/en-us/p/its-vuca-the-secret-to-living-in-the-21st-century/8d6kgwxn6d4c?activetab=pivot%3aoverviewtab</a:t>
            </a:r>
          </a:p>
        </p:txBody>
      </p:sp>
      <p:sp>
        <p:nvSpPr>
          <p:cNvPr id="8" name="TextBox 7">
            <a:extLst>
              <a:ext uri="{FF2B5EF4-FFF2-40B4-BE49-F238E27FC236}">
                <a16:creationId xmlns:a16="http://schemas.microsoft.com/office/drawing/2014/main" id="{1D1CB5D8-4411-10F0-76B9-E19792047D76}"/>
              </a:ext>
            </a:extLst>
          </p:cNvPr>
          <p:cNvSpPr txBox="1"/>
          <p:nvPr/>
        </p:nvSpPr>
        <p:spPr>
          <a:xfrm>
            <a:off x="5145508" y="617516"/>
            <a:ext cx="1404552" cy="707886"/>
          </a:xfrm>
          <a:prstGeom prst="rect">
            <a:avLst/>
          </a:prstGeom>
          <a:noFill/>
        </p:spPr>
        <p:txBody>
          <a:bodyPr wrap="none" rtlCol="0">
            <a:spAutoFit/>
          </a:bodyPr>
          <a:lstStyle/>
          <a:p>
            <a:r>
              <a:rPr lang="en-US" sz="4000" b="1" dirty="0">
                <a:ln w="6600">
                  <a:solidFill>
                    <a:schemeClr val="accent2"/>
                  </a:solidFill>
                  <a:prstDash val="solid"/>
                </a:ln>
                <a:solidFill>
                  <a:srgbClr val="FFFFFF"/>
                </a:solidFill>
                <a:effectLst>
                  <a:outerShdw dist="38100" dir="2700000" algn="tl" rotWithShape="0">
                    <a:schemeClr val="accent2"/>
                  </a:outerShdw>
                </a:effectLst>
              </a:rPr>
              <a:t>VUCA</a:t>
            </a:r>
          </a:p>
        </p:txBody>
      </p:sp>
      <p:sp>
        <p:nvSpPr>
          <p:cNvPr id="9" name="TextBox 8">
            <a:extLst>
              <a:ext uri="{FF2B5EF4-FFF2-40B4-BE49-F238E27FC236}">
                <a16:creationId xmlns:a16="http://schemas.microsoft.com/office/drawing/2014/main" id="{CFA8A95A-1564-80FC-5719-7D789CD7BB25}"/>
              </a:ext>
            </a:extLst>
          </p:cNvPr>
          <p:cNvSpPr txBox="1"/>
          <p:nvPr/>
        </p:nvSpPr>
        <p:spPr>
          <a:xfrm>
            <a:off x="8316684" y="1414689"/>
            <a:ext cx="4024543" cy="646331"/>
          </a:xfrm>
          <a:prstGeom prst="rect">
            <a:avLst/>
          </a:prstGeom>
          <a:noFill/>
        </p:spPr>
        <p:txBody>
          <a:bodyPr wrap="square">
            <a:spAutoFit/>
          </a:bodyPr>
          <a:lstStyle/>
          <a:p>
            <a:pPr marL="517525" algn="ctr"/>
            <a:r>
              <a:rPr lang="en-US" sz="36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rPr>
              <a:t>Useful Links</a:t>
            </a:r>
            <a:endParaRPr lang="en-US" sz="32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60801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 name="Rectangle 74">
            <a:extLst>
              <a:ext uri="{FF2B5EF4-FFF2-40B4-BE49-F238E27FC236}">
                <a16:creationId xmlns:a16="http://schemas.microsoft.com/office/drawing/2014/main" id="{D7CFE75F-6390-4A13-A32B-2AA295CCA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7" name="Group 76">
            <a:extLst>
              <a:ext uri="{FF2B5EF4-FFF2-40B4-BE49-F238E27FC236}">
                <a16:creationId xmlns:a16="http://schemas.microsoft.com/office/drawing/2014/main" id="{B7BAEF06-AB74-442C-8C30-B88233FD836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4087640" cy="6858000"/>
            <a:chOff x="1" y="0"/>
            <a:chExt cx="4087640" cy="6858000"/>
          </a:xfrm>
          <a:effectLst>
            <a:outerShdw blurRad="381000" dist="152400" algn="ctr" rotWithShape="0">
              <a:srgbClr val="000000">
                <a:alpha val="10000"/>
              </a:srgbClr>
            </a:outerShdw>
          </a:effectLst>
        </p:grpSpPr>
        <p:grpSp>
          <p:nvGrpSpPr>
            <p:cNvPr id="78" name="Group 77">
              <a:extLst>
                <a:ext uri="{FF2B5EF4-FFF2-40B4-BE49-F238E27FC236}">
                  <a16:creationId xmlns:a16="http://schemas.microsoft.com/office/drawing/2014/main" id="{BDFD9AA5-A6A4-499F-BB09-5CD7F814589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82" name="Freeform: Shape 81">
                <a:extLst>
                  <a:ext uri="{FF2B5EF4-FFF2-40B4-BE49-F238E27FC236}">
                    <a16:creationId xmlns:a16="http://schemas.microsoft.com/office/drawing/2014/main" id="{5F499571-4EEA-4442-B71C-2972335B3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Freeform: Shape 82">
                <a:extLst>
                  <a:ext uri="{FF2B5EF4-FFF2-40B4-BE49-F238E27FC236}">
                    <a16:creationId xmlns:a16="http://schemas.microsoft.com/office/drawing/2014/main" id="{9FFC7284-7A71-4F33-AB06-E0D1EB1CA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9" name="Group 78">
              <a:extLst>
                <a:ext uri="{FF2B5EF4-FFF2-40B4-BE49-F238E27FC236}">
                  <a16:creationId xmlns:a16="http://schemas.microsoft.com/office/drawing/2014/main" id="{C27F758D-B23C-459E-AD21-6621782C726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0" name="Freeform: Shape 79">
                <a:extLst>
                  <a:ext uri="{FF2B5EF4-FFF2-40B4-BE49-F238E27FC236}">
                    <a16:creationId xmlns:a16="http://schemas.microsoft.com/office/drawing/2014/main" id="{08DD5D69-A882-48D7-ACFB-68E2DC6B04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Shape 80">
                <a:extLst>
                  <a:ext uri="{FF2B5EF4-FFF2-40B4-BE49-F238E27FC236}">
                    <a16:creationId xmlns:a16="http://schemas.microsoft.com/office/drawing/2014/main" id="{A2432BD6-3DCC-4397-BD7F-3FE84F321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nvGrpSpPr>
          <p:cNvPr id="85" name="Group 84">
            <a:extLst>
              <a:ext uri="{FF2B5EF4-FFF2-40B4-BE49-F238E27FC236}">
                <a16:creationId xmlns:a16="http://schemas.microsoft.com/office/drawing/2014/main" id="{C9829185-6353-4E3C-B082-AA7F519391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8104360" y="0"/>
            <a:ext cx="4087640" cy="6858000"/>
            <a:chOff x="1" y="0"/>
            <a:chExt cx="4087640" cy="6858000"/>
          </a:xfrm>
          <a:effectLst>
            <a:outerShdw blurRad="381000" dist="152400" algn="ctr" rotWithShape="0">
              <a:srgbClr val="000000">
                <a:alpha val="10000"/>
              </a:srgbClr>
            </a:outerShdw>
          </a:effectLst>
        </p:grpSpPr>
        <p:grpSp>
          <p:nvGrpSpPr>
            <p:cNvPr id="86" name="Group 85">
              <a:extLst>
                <a:ext uri="{FF2B5EF4-FFF2-40B4-BE49-F238E27FC236}">
                  <a16:creationId xmlns:a16="http://schemas.microsoft.com/office/drawing/2014/main" id="{BB7BB359-8B77-484C-B9CD-6376139A3AB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90" name="Freeform: Shape 89">
                <a:extLst>
                  <a:ext uri="{FF2B5EF4-FFF2-40B4-BE49-F238E27FC236}">
                    <a16:creationId xmlns:a16="http://schemas.microsoft.com/office/drawing/2014/main" id="{AA96BE9D-5B3B-4CA9-8895-33FAA3804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Freeform: Shape 90">
                <a:extLst>
                  <a:ext uri="{FF2B5EF4-FFF2-40B4-BE49-F238E27FC236}">
                    <a16:creationId xmlns:a16="http://schemas.microsoft.com/office/drawing/2014/main" id="{7840E2BF-E954-4173-BF70-2DAE9E19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7" name="Group 86">
              <a:extLst>
                <a:ext uri="{FF2B5EF4-FFF2-40B4-BE49-F238E27FC236}">
                  <a16:creationId xmlns:a16="http://schemas.microsoft.com/office/drawing/2014/main" id="{3F125B5A-DFAC-4B6D-B14F-287F8C436AA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8" name="Freeform: Shape 87">
                <a:extLst>
                  <a:ext uri="{FF2B5EF4-FFF2-40B4-BE49-F238E27FC236}">
                    <a16:creationId xmlns:a16="http://schemas.microsoft.com/office/drawing/2014/main" id="{6AF4804F-69E5-479A-9F45-C0E4631715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9" name="Freeform: Shape 88">
                <a:extLst>
                  <a:ext uri="{FF2B5EF4-FFF2-40B4-BE49-F238E27FC236}">
                    <a16:creationId xmlns:a16="http://schemas.microsoft.com/office/drawing/2014/main" id="{3CA5C733-38F9-4D36-A78D-0AB08CCBB5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544" y="2262220"/>
            <a:ext cx="2598738" cy="2333560"/>
          </a:xfrm>
          <a:custGeom>
            <a:avLst/>
            <a:gdLst/>
            <a:ahLst/>
            <a:cxnLst/>
            <a:rect l="l" t="t" r="r" b="b"/>
            <a:pathLst>
              <a:path w="2619375" h="1860000">
                <a:moveTo>
                  <a:pt x="0" y="0"/>
                </a:moveTo>
                <a:lnTo>
                  <a:pt x="2619375" y="0"/>
                </a:lnTo>
                <a:lnTo>
                  <a:pt x="2619375" y="1860000"/>
                </a:lnTo>
                <a:lnTo>
                  <a:pt x="0" y="1860000"/>
                </a:lnTo>
                <a:close/>
              </a:path>
            </a:pathLst>
          </a:custGeom>
          <a:solidFill>
            <a:schemeClr val="bg1">
              <a:alpha val="62000"/>
            </a:schemeClr>
          </a:solidFill>
        </p:spPr>
      </p:pic>
      <p:sp>
        <p:nvSpPr>
          <p:cNvPr id="14" name="TextBox 13">
            <a:extLst>
              <a:ext uri="{FF2B5EF4-FFF2-40B4-BE49-F238E27FC236}">
                <a16:creationId xmlns:a16="http://schemas.microsoft.com/office/drawing/2014/main" id="{4F8E975F-BFCC-A6F6-EAB8-D7F1D2F44870}"/>
              </a:ext>
            </a:extLst>
          </p:cNvPr>
          <p:cNvSpPr txBox="1"/>
          <p:nvPr/>
        </p:nvSpPr>
        <p:spPr>
          <a:xfrm>
            <a:off x="370680" y="4762005"/>
            <a:ext cx="2771861" cy="678513"/>
          </a:xfrm>
          <a:prstGeom prst="rect">
            <a:avLst/>
          </a:prstGeom>
        </p:spPr>
        <p:txBody>
          <a:bodyPr vert="horz" lIns="91440" tIns="45720" rIns="91440" bIns="45720" rtlCol="0" anchor="b">
            <a:normAutofit fontScale="77500" lnSpcReduction="20000"/>
          </a:bodyPr>
          <a:lstStyle/>
          <a:p>
            <a:pPr algn="ctr">
              <a:lnSpc>
                <a:spcPct val="90000"/>
              </a:lnSpc>
              <a:spcBef>
                <a:spcPct val="0"/>
              </a:spcBef>
              <a:spcAft>
                <a:spcPts val="600"/>
              </a:spcAft>
            </a:pPr>
            <a:r>
              <a:rPr lang="en-US" sz="5600" b="1" dirty="0">
                <a:solidFill>
                  <a:schemeClr val="bg1"/>
                </a:solidFill>
                <a:latin typeface="+mj-lt"/>
                <a:ea typeface="+mj-ea"/>
                <a:cs typeface="+mj-cs"/>
              </a:rPr>
              <a:t>W9 Lecture</a:t>
            </a:r>
          </a:p>
        </p:txBody>
      </p:sp>
      <p:pic>
        <p:nvPicPr>
          <p:cNvPr id="3" name="Picture 2" descr="A picture containing dark, blue&#10;&#10;Description automatically generated">
            <a:extLst>
              <a:ext uri="{FF2B5EF4-FFF2-40B4-BE49-F238E27FC236}">
                <a16:creationId xmlns:a16="http://schemas.microsoft.com/office/drawing/2014/main" id="{070B32FB-FA22-D202-57FD-362C64F609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0891" y="1987308"/>
            <a:ext cx="2939577" cy="2204682"/>
          </a:xfrm>
          <a:prstGeom prst="rect">
            <a:avLst/>
          </a:prstGeom>
        </p:spPr>
      </p:pic>
      <p:sp>
        <p:nvSpPr>
          <p:cNvPr id="6" name="TextBox 5">
            <a:extLst>
              <a:ext uri="{FF2B5EF4-FFF2-40B4-BE49-F238E27FC236}">
                <a16:creationId xmlns:a16="http://schemas.microsoft.com/office/drawing/2014/main" id="{064465A7-54AC-A036-F44D-5DD2CB177582}"/>
              </a:ext>
            </a:extLst>
          </p:cNvPr>
          <p:cNvSpPr txBox="1"/>
          <p:nvPr/>
        </p:nvSpPr>
        <p:spPr>
          <a:xfrm>
            <a:off x="4150609" y="1628445"/>
            <a:ext cx="4024543" cy="3970318"/>
          </a:xfrm>
          <a:prstGeom prst="rect">
            <a:avLst/>
          </a:prstGeom>
          <a:noFill/>
        </p:spPr>
        <p:txBody>
          <a:bodyPr wrap="square">
            <a:spAutoFit/>
          </a:bodyPr>
          <a:lstStyle/>
          <a:p>
            <a:r>
              <a:rPr lang="en-US" b="1" dirty="0">
                <a:solidFill>
                  <a:srgbClr val="FF8C01"/>
                </a:solidFill>
              </a:rPr>
              <a:t>Discover digital literacy courses and resources</a:t>
            </a:r>
            <a:endParaRPr lang="en-US" b="1" dirty="0">
              <a:solidFill>
                <a:schemeClr val="bg1"/>
              </a:solidFill>
            </a:endParaRPr>
          </a:p>
          <a:p>
            <a:r>
              <a:rPr lang="en-US" b="1" dirty="0">
                <a:solidFill>
                  <a:schemeClr val="bg1"/>
                </a:solidFill>
              </a:rPr>
              <a:t>https://www.microsoft.com/en-us/digital-literacy</a:t>
            </a:r>
          </a:p>
          <a:p>
            <a:endParaRPr lang="en-US" b="1" dirty="0">
              <a:solidFill>
                <a:schemeClr val="bg1"/>
              </a:solidFill>
            </a:endParaRPr>
          </a:p>
          <a:p>
            <a:endParaRPr lang="en-US" b="1" dirty="0">
              <a:solidFill>
                <a:schemeClr val="bg1"/>
              </a:solidFill>
            </a:endParaRPr>
          </a:p>
          <a:p>
            <a:r>
              <a:rPr lang="en-US" b="1" dirty="0">
                <a:solidFill>
                  <a:srgbClr val="FF8C01"/>
                </a:solidFill>
              </a:rPr>
              <a:t>An Introduction to Core Skills for Leaders </a:t>
            </a:r>
          </a:p>
          <a:p>
            <a:r>
              <a:rPr lang="en-US" b="1" dirty="0">
                <a:solidFill>
                  <a:schemeClr val="bg1"/>
                </a:solidFill>
              </a:rPr>
              <a:t>https://britishcounciluk.eu-west.catalog.canvaslms.com/courses/new-an-introduction-to-core-skills-for-leaders</a:t>
            </a:r>
          </a:p>
          <a:p>
            <a:endParaRPr lang="en-US" b="1" dirty="0">
              <a:solidFill>
                <a:schemeClr val="bg1"/>
              </a:solidFill>
            </a:endParaRPr>
          </a:p>
          <a:p>
            <a:endParaRPr lang="en-US" b="1" dirty="0">
              <a:solidFill>
                <a:schemeClr val="bg1"/>
              </a:solidFill>
            </a:endParaRPr>
          </a:p>
        </p:txBody>
      </p:sp>
      <p:sp>
        <p:nvSpPr>
          <p:cNvPr id="8" name="TextBox 7">
            <a:extLst>
              <a:ext uri="{FF2B5EF4-FFF2-40B4-BE49-F238E27FC236}">
                <a16:creationId xmlns:a16="http://schemas.microsoft.com/office/drawing/2014/main" id="{1D1CB5D8-4411-10F0-76B9-E19792047D76}"/>
              </a:ext>
            </a:extLst>
          </p:cNvPr>
          <p:cNvSpPr txBox="1"/>
          <p:nvPr/>
        </p:nvSpPr>
        <p:spPr>
          <a:xfrm>
            <a:off x="4421113" y="581890"/>
            <a:ext cx="2896114" cy="707886"/>
          </a:xfrm>
          <a:prstGeom prst="rect">
            <a:avLst/>
          </a:prstGeom>
          <a:noFill/>
        </p:spPr>
        <p:txBody>
          <a:bodyPr wrap="none" rtlCol="0">
            <a:spAutoFit/>
          </a:bodyPr>
          <a:lstStyle/>
          <a:p>
            <a:r>
              <a:rPr lang="en-US" sz="4000" b="1" dirty="0">
                <a:ln w="6600">
                  <a:solidFill>
                    <a:schemeClr val="accent2"/>
                  </a:solidFill>
                  <a:prstDash val="solid"/>
                </a:ln>
                <a:solidFill>
                  <a:srgbClr val="FFFFFF"/>
                </a:solidFill>
                <a:effectLst>
                  <a:outerShdw dist="38100" dir="2700000" algn="tl" rotWithShape="0">
                    <a:schemeClr val="accent2"/>
                  </a:outerShdw>
                </a:effectLst>
              </a:rPr>
              <a:t>Free Courses</a:t>
            </a:r>
          </a:p>
        </p:txBody>
      </p:sp>
      <p:sp>
        <p:nvSpPr>
          <p:cNvPr id="9" name="TextBox 8">
            <a:extLst>
              <a:ext uri="{FF2B5EF4-FFF2-40B4-BE49-F238E27FC236}">
                <a16:creationId xmlns:a16="http://schemas.microsoft.com/office/drawing/2014/main" id="{CFA8A95A-1564-80FC-5719-7D789CD7BB25}"/>
              </a:ext>
            </a:extLst>
          </p:cNvPr>
          <p:cNvSpPr txBox="1"/>
          <p:nvPr/>
        </p:nvSpPr>
        <p:spPr>
          <a:xfrm>
            <a:off x="8316684" y="1414689"/>
            <a:ext cx="4024543" cy="646331"/>
          </a:xfrm>
          <a:prstGeom prst="rect">
            <a:avLst/>
          </a:prstGeom>
          <a:noFill/>
        </p:spPr>
        <p:txBody>
          <a:bodyPr wrap="square">
            <a:spAutoFit/>
          </a:bodyPr>
          <a:lstStyle/>
          <a:p>
            <a:pPr marL="517525" algn="ctr"/>
            <a:r>
              <a:rPr lang="en-US" sz="36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rPr>
              <a:t>Useful Links</a:t>
            </a:r>
            <a:endParaRPr lang="en-US" sz="32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05531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 name="Rectangle 74">
            <a:extLst>
              <a:ext uri="{FF2B5EF4-FFF2-40B4-BE49-F238E27FC236}">
                <a16:creationId xmlns:a16="http://schemas.microsoft.com/office/drawing/2014/main" id="{D7CFE75F-6390-4A13-A32B-2AA295CCA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7" name="Group 76">
            <a:extLst>
              <a:ext uri="{FF2B5EF4-FFF2-40B4-BE49-F238E27FC236}">
                <a16:creationId xmlns:a16="http://schemas.microsoft.com/office/drawing/2014/main" id="{B7BAEF06-AB74-442C-8C30-B88233FD836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4087640" cy="6858000"/>
            <a:chOff x="1" y="0"/>
            <a:chExt cx="4087640" cy="6858000"/>
          </a:xfrm>
          <a:effectLst>
            <a:outerShdw blurRad="381000" dist="152400" algn="ctr" rotWithShape="0">
              <a:srgbClr val="000000">
                <a:alpha val="10000"/>
              </a:srgbClr>
            </a:outerShdw>
          </a:effectLst>
        </p:grpSpPr>
        <p:grpSp>
          <p:nvGrpSpPr>
            <p:cNvPr id="78" name="Group 77">
              <a:extLst>
                <a:ext uri="{FF2B5EF4-FFF2-40B4-BE49-F238E27FC236}">
                  <a16:creationId xmlns:a16="http://schemas.microsoft.com/office/drawing/2014/main" id="{BDFD9AA5-A6A4-499F-BB09-5CD7F814589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82" name="Freeform: Shape 81">
                <a:extLst>
                  <a:ext uri="{FF2B5EF4-FFF2-40B4-BE49-F238E27FC236}">
                    <a16:creationId xmlns:a16="http://schemas.microsoft.com/office/drawing/2014/main" id="{5F499571-4EEA-4442-B71C-2972335B3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Freeform: Shape 82">
                <a:extLst>
                  <a:ext uri="{FF2B5EF4-FFF2-40B4-BE49-F238E27FC236}">
                    <a16:creationId xmlns:a16="http://schemas.microsoft.com/office/drawing/2014/main" id="{9FFC7284-7A71-4F33-AB06-E0D1EB1CA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9" name="Group 78">
              <a:extLst>
                <a:ext uri="{FF2B5EF4-FFF2-40B4-BE49-F238E27FC236}">
                  <a16:creationId xmlns:a16="http://schemas.microsoft.com/office/drawing/2014/main" id="{C27F758D-B23C-459E-AD21-6621782C726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0" name="Freeform: Shape 79">
                <a:extLst>
                  <a:ext uri="{FF2B5EF4-FFF2-40B4-BE49-F238E27FC236}">
                    <a16:creationId xmlns:a16="http://schemas.microsoft.com/office/drawing/2014/main" id="{08DD5D69-A882-48D7-ACFB-68E2DC6B04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Shape 80">
                <a:extLst>
                  <a:ext uri="{FF2B5EF4-FFF2-40B4-BE49-F238E27FC236}">
                    <a16:creationId xmlns:a16="http://schemas.microsoft.com/office/drawing/2014/main" id="{A2432BD6-3DCC-4397-BD7F-3FE84F321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nvGrpSpPr>
          <p:cNvPr id="85" name="Group 84">
            <a:extLst>
              <a:ext uri="{FF2B5EF4-FFF2-40B4-BE49-F238E27FC236}">
                <a16:creationId xmlns:a16="http://schemas.microsoft.com/office/drawing/2014/main" id="{C9829185-6353-4E3C-B082-AA7F519391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8104360" y="0"/>
            <a:ext cx="4087640" cy="6858000"/>
            <a:chOff x="1" y="0"/>
            <a:chExt cx="4087640" cy="6858000"/>
          </a:xfrm>
          <a:effectLst>
            <a:outerShdw blurRad="381000" dist="152400" algn="ctr" rotWithShape="0">
              <a:srgbClr val="000000">
                <a:alpha val="10000"/>
              </a:srgbClr>
            </a:outerShdw>
          </a:effectLst>
        </p:grpSpPr>
        <p:grpSp>
          <p:nvGrpSpPr>
            <p:cNvPr id="86" name="Group 85">
              <a:extLst>
                <a:ext uri="{FF2B5EF4-FFF2-40B4-BE49-F238E27FC236}">
                  <a16:creationId xmlns:a16="http://schemas.microsoft.com/office/drawing/2014/main" id="{BB7BB359-8B77-484C-B9CD-6376139A3AB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90" name="Freeform: Shape 89">
                <a:extLst>
                  <a:ext uri="{FF2B5EF4-FFF2-40B4-BE49-F238E27FC236}">
                    <a16:creationId xmlns:a16="http://schemas.microsoft.com/office/drawing/2014/main" id="{AA96BE9D-5B3B-4CA9-8895-33FAA3804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Freeform: Shape 90">
                <a:extLst>
                  <a:ext uri="{FF2B5EF4-FFF2-40B4-BE49-F238E27FC236}">
                    <a16:creationId xmlns:a16="http://schemas.microsoft.com/office/drawing/2014/main" id="{7840E2BF-E954-4173-BF70-2DAE9E19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7" name="Group 86">
              <a:extLst>
                <a:ext uri="{FF2B5EF4-FFF2-40B4-BE49-F238E27FC236}">
                  <a16:creationId xmlns:a16="http://schemas.microsoft.com/office/drawing/2014/main" id="{3F125B5A-DFAC-4B6D-B14F-287F8C436AA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8" name="Freeform: Shape 87">
                <a:extLst>
                  <a:ext uri="{FF2B5EF4-FFF2-40B4-BE49-F238E27FC236}">
                    <a16:creationId xmlns:a16="http://schemas.microsoft.com/office/drawing/2014/main" id="{6AF4804F-69E5-479A-9F45-C0E4631715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9" name="Freeform: Shape 88">
                <a:extLst>
                  <a:ext uri="{FF2B5EF4-FFF2-40B4-BE49-F238E27FC236}">
                    <a16:creationId xmlns:a16="http://schemas.microsoft.com/office/drawing/2014/main" id="{3CA5C733-38F9-4D36-A78D-0AB08CCBB5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544" y="2262220"/>
            <a:ext cx="2598738" cy="2333560"/>
          </a:xfrm>
          <a:custGeom>
            <a:avLst/>
            <a:gdLst/>
            <a:ahLst/>
            <a:cxnLst/>
            <a:rect l="l" t="t" r="r" b="b"/>
            <a:pathLst>
              <a:path w="2619375" h="1860000">
                <a:moveTo>
                  <a:pt x="0" y="0"/>
                </a:moveTo>
                <a:lnTo>
                  <a:pt x="2619375" y="0"/>
                </a:lnTo>
                <a:lnTo>
                  <a:pt x="2619375" y="1860000"/>
                </a:lnTo>
                <a:lnTo>
                  <a:pt x="0" y="1860000"/>
                </a:lnTo>
                <a:close/>
              </a:path>
            </a:pathLst>
          </a:custGeom>
          <a:solidFill>
            <a:schemeClr val="bg1">
              <a:alpha val="62000"/>
            </a:schemeClr>
          </a:solidFill>
        </p:spPr>
      </p:pic>
      <p:sp>
        <p:nvSpPr>
          <p:cNvPr id="14" name="TextBox 13">
            <a:extLst>
              <a:ext uri="{FF2B5EF4-FFF2-40B4-BE49-F238E27FC236}">
                <a16:creationId xmlns:a16="http://schemas.microsoft.com/office/drawing/2014/main" id="{4F8E975F-BFCC-A6F6-EAB8-D7F1D2F44870}"/>
              </a:ext>
            </a:extLst>
          </p:cNvPr>
          <p:cNvSpPr txBox="1"/>
          <p:nvPr/>
        </p:nvSpPr>
        <p:spPr>
          <a:xfrm>
            <a:off x="370680" y="4762005"/>
            <a:ext cx="2771861" cy="678513"/>
          </a:xfrm>
          <a:prstGeom prst="rect">
            <a:avLst/>
          </a:prstGeom>
        </p:spPr>
        <p:txBody>
          <a:bodyPr vert="horz" lIns="91440" tIns="45720" rIns="91440" bIns="45720" rtlCol="0" anchor="b">
            <a:normAutofit fontScale="77500" lnSpcReduction="20000"/>
          </a:bodyPr>
          <a:lstStyle/>
          <a:p>
            <a:pPr algn="ctr">
              <a:lnSpc>
                <a:spcPct val="90000"/>
              </a:lnSpc>
              <a:spcBef>
                <a:spcPct val="0"/>
              </a:spcBef>
              <a:spcAft>
                <a:spcPts val="600"/>
              </a:spcAft>
            </a:pPr>
            <a:r>
              <a:rPr lang="en-US" sz="5600" b="1" dirty="0">
                <a:solidFill>
                  <a:schemeClr val="bg1"/>
                </a:solidFill>
                <a:latin typeface="+mj-lt"/>
                <a:ea typeface="+mj-ea"/>
                <a:cs typeface="+mj-cs"/>
              </a:rPr>
              <a:t>W9 Lecture</a:t>
            </a:r>
          </a:p>
        </p:txBody>
      </p:sp>
      <p:pic>
        <p:nvPicPr>
          <p:cNvPr id="3" name="Picture 2" descr="A picture containing dark, blue&#10;&#10;Description automatically generated">
            <a:extLst>
              <a:ext uri="{FF2B5EF4-FFF2-40B4-BE49-F238E27FC236}">
                <a16:creationId xmlns:a16="http://schemas.microsoft.com/office/drawing/2014/main" id="{070B32FB-FA22-D202-57FD-362C64F609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0891" y="1987308"/>
            <a:ext cx="2939577" cy="2204682"/>
          </a:xfrm>
          <a:prstGeom prst="rect">
            <a:avLst/>
          </a:prstGeom>
        </p:spPr>
      </p:pic>
      <p:sp>
        <p:nvSpPr>
          <p:cNvPr id="6" name="TextBox 5">
            <a:extLst>
              <a:ext uri="{FF2B5EF4-FFF2-40B4-BE49-F238E27FC236}">
                <a16:creationId xmlns:a16="http://schemas.microsoft.com/office/drawing/2014/main" id="{064465A7-54AC-A036-F44D-5DD2CB177582}"/>
              </a:ext>
            </a:extLst>
          </p:cNvPr>
          <p:cNvSpPr txBox="1"/>
          <p:nvPr/>
        </p:nvSpPr>
        <p:spPr>
          <a:xfrm>
            <a:off x="4150610" y="2325131"/>
            <a:ext cx="3953750" cy="3970318"/>
          </a:xfrm>
          <a:prstGeom prst="rect">
            <a:avLst/>
          </a:prstGeom>
          <a:noFill/>
        </p:spPr>
        <p:txBody>
          <a:bodyPr wrap="square">
            <a:spAutoFit/>
          </a:bodyPr>
          <a:lstStyle/>
          <a:p>
            <a:endParaRPr lang="en-US" b="1" dirty="0">
              <a:solidFill>
                <a:schemeClr val="bg1"/>
              </a:solidFill>
            </a:endParaRPr>
          </a:p>
          <a:p>
            <a:r>
              <a:rPr lang="en-US" b="1" dirty="0">
                <a:solidFill>
                  <a:schemeClr val="bg1"/>
                </a:solidFill>
              </a:rPr>
              <a:t>https://www.invid-project.eu/</a:t>
            </a:r>
          </a:p>
          <a:p>
            <a:endParaRPr lang="en-US" b="1" dirty="0">
              <a:solidFill>
                <a:schemeClr val="bg1"/>
              </a:solidFill>
            </a:endParaRPr>
          </a:p>
          <a:p>
            <a:r>
              <a:rPr lang="en-US" b="1" dirty="0">
                <a:solidFill>
                  <a:schemeClr val="bg1"/>
                </a:solidFill>
              </a:rPr>
              <a:t>https://sa7.arabfcn.net/ar-how-to-use-invid/</a:t>
            </a:r>
          </a:p>
          <a:p>
            <a:endParaRPr lang="en-US" b="1" dirty="0">
              <a:solidFill>
                <a:schemeClr val="bg1"/>
              </a:solidFill>
            </a:endParaRPr>
          </a:p>
          <a:p>
            <a:r>
              <a:rPr lang="en-US" b="1" dirty="0">
                <a:solidFill>
                  <a:schemeClr val="bg1"/>
                </a:solidFill>
              </a:rPr>
              <a:t>https://toolbox.google.com/factcheck/explorer</a:t>
            </a:r>
          </a:p>
          <a:p>
            <a:endParaRPr lang="en-US" b="1" dirty="0">
              <a:solidFill>
                <a:schemeClr val="bg1"/>
              </a:solidFill>
            </a:endParaRPr>
          </a:p>
          <a:p>
            <a:r>
              <a:rPr lang="en-US" b="1" dirty="0">
                <a:solidFill>
                  <a:schemeClr val="bg1"/>
                </a:solidFill>
              </a:rPr>
              <a:t>https://akhbarmeter.org/</a:t>
            </a:r>
          </a:p>
          <a:p>
            <a:endParaRPr lang="en-US" b="1" dirty="0">
              <a:solidFill>
                <a:schemeClr val="bg1"/>
              </a:solidFill>
            </a:endParaRPr>
          </a:p>
          <a:p>
            <a:r>
              <a:rPr lang="en-US" b="1" dirty="0">
                <a:solidFill>
                  <a:schemeClr val="bg1"/>
                </a:solidFill>
              </a:rPr>
              <a:t>https://fatabyyano.net/</a:t>
            </a:r>
          </a:p>
          <a:p>
            <a:endParaRPr lang="en-US" b="1" dirty="0">
              <a:solidFill>
                <a:schemeClr val="bg1"/>
              </a:solidFill>
            </a:endParaRPr>
          </a:p>
          <a:p>
            <a:endParaRPr lang="en-US" b="1" dirty="0">
              <a:solidFill>
                <a:schemeClr val="bg1"/>
              </a:solidFill>
            </a:endParaRPr>
          </a:p>
        </p:txBody>
      </p:sp>
      <p:sp>
        <p:nvSpPr>
          <p:cNvPr id="8" name="TextBox 7">
            <a:extLst>
              <a:ext uri="{FF2B5EF4-FFF2-40B4-BE49-F238E27FC236}">
                <a16:creationId xmlns:a16="http://schemas.microsoft.com/office/drawing/2014/main" id="{1D1CB5D8-4411-10F0-76B9-E19792047D76}"/>
              </a:ext>
            </a:extLst>
          </p:cNvPr>
          <p:cNvSpPr txBox="1"/>
          <p:nvPr/>
        </p:nvSpPr>
        <p:spPr>
          <a:xfrm>
            <a:off x="3816647" y="1156966"/>
            <a:ext cx="4287712" cy="707886"/>
          </a:xfrm>
          <a:prstGeom prst="rect">
            <a:avLst/>
          </a:prstGeom>
          <a:noFill/>
        </p:spPr>
        <p:txBody>
          <a:bodyPr wrap="none" rtlCol="0">
            <a:spAutoFit/>
          </a:bodyPr>
          <a:lstStyle/>
          <a:p>
            <a:r>
              <a:rPr lang="en-US" sz="4000" b="1" dirty="0">
                <a:ln w="6600">
                  <a:solidFill>
                    <a:schemeClr val="accent2"/>
                  </a:solidFill>
                  <a:prstDash val="solid"/>
                </a:ln>
                <a:solidFill>
                  <a:srgbClr val="FFFFFF"/>
                </a:solidFill>
                <a:effectLst>
                  <a:outerShdw dist="38100" dir="2700000" algn="tl" rotWithShape="0">
                    <a:schemeClr val="accent2"/>
                  </a:outerShdw>
                </a:effectLst>
              </a:rPr>
              <a:t>Fact Checking Tools</a:t>
            </a:r>
          </a:p>
        </p:txBody>
      </p:sp>
      <p:sp>
        <p:nvSpPr>
          <p:cNvPr id="9" name="TextBox 8">
            <a:extLst>
              <a:ext uri="{FF2B5EF4-FFF2-40B4-BE49-F238E27FC236}">
                <a16:creationId xmlns:a16="http://schemas.microsoft.com/office/drawing/2014/main" id="{CFA8A95A-1564-80FC-5719-7D789CD7BB25}"/>
              </a:ext>
            </a:extLst>
          </p:cNvPr>
          <p:cNvSpPr txBox="1"/>
          <p:nvPr/>
        </p:nvSpPr>
        <p:spPr>
          <a:xfrm>
            <a:off x="8316684" y="1414689"/>
            <a:ext cx="4024543" cy="646331"/>
          </a:xfrm>
          <a:prstGeom prst="rect">
            <a:avLst/>
          </a:prstGeom>
          <a:noFill/>
        </p:spPr>
        <p:txBody>
          <a:bodyPr wrap="square">
            <a:spAutoFit/>
          </a:bodyPr>
          <a:lstStyle/>
          <a:p>
            <a:pPr marL="517525" algn="ctr"/>
            <a:r>
              <a:rPr lang="en-US" sz="36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rPr>
              <a:t>Useful Links</a:t>
            </a:r>
            <a:endParaRPr lang="en-US" sz="32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50437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99737" y="1498737"/>
            <a:ext cx="7132793" cy="1631216"/>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a:p>
            <a:pPr marL="517525" algn="ctr"/>
            <a:r>
              <a:rPr lang="en-US" sz="3200" b="1" dirty="0">
                <a:solidFill>
                  <a:srgbClr val="C00000"/>
                </a:solidFill>
                <a:latin typeface="Tajawal ExtraBold" panose="00000800000000000000" pitchFamily="2" charset="-78"/>
                <a:cs typeface="Tajawal ExtraBold" panose="00000800000000000000" pitchFamily="2" charset="-78"/>
              </a:rPr>
              <a:t>Task-Oriented Attitudes </a:t>
            </a:r>
          </a:p>
          <a:p>
            <a:pPr marL="517525" algn="ctr"/>
            <a:r>
              <a:rPr lang="en-US" sz="3200" b="1" dirty="0">
                <a:solidFill>
                  <a:srgbClr val="C00000"/>
                </a:solidFill>
                <a:latin typeface="Tajawal ExtraBold" panose="00000800000000000000" pitchFamily="2" charset="-78"/>
                <a:cs typeface="Tajawal ExtraBold" panose="00000800000000000000" pitchFamily="2" charset="-78"/>
              </a:rPr>
              <a:t>and Behaviors</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2" name="Picture 1">
            <a:extLst>
              <a:ext uri="{FF2B5EF4-FFF2-40B4-BE49-F238E27FC236}">
                <a16:creationId xmlns:a16="http://schemas.microsoft.com/office/drawing/2014/main" id="{7C8D9628-831F-B007-C841-B47287DD2D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38516" y="3399478"/>
            <a:ext cx="7650665" cy="3295251"/>
          </a:xfrm>
          <a:prstGeom prst="rect">
            <a:avLst/>
          </a:prstGeom>
        </p:spPr>
      </p:pic>
      <p:sp>
        <p:nvSpPr>
          <p:cNvPr id="9" name="TextBox 8">
            <a:extLst>
              <a:ext uri="{FF2B5EF4-FFF2-40B4-BE49-F238E27FC236}">
                <a16:creationId xmlns:a16="http://schemas.microsoft.com/office/drawing/2014/main" id="{63B6C7EE-A4F2-763D-A376-F61C16CD2089}"/>
              </a:ext>
            </a:extLst>
          </p:cNvPr>
          <p:cNvSpPr txBox="1"/>
          <p:nvPr/>
        </p:nvSpPr>
        <p:spPr>
          <a:xfrm>
            <a:off x="6471919" y="3129953"/>
            <a:ext cx="3391167" cy="383290"/>
          </a:xfrm>
          <a:prstGeom prst="rect">
            <a:avLst/>
          </a:prstGeom>
          <a:noFill/>
        </p:spPr>
        <p:txBody>
          <a:bodyPr wrap="square">
            <a:spAutoFit/>
          </a:bodyPr>
          <a:lstStyle/>
          <a:p>
            <a:pPr algn="r" rtl="1"/>
            <a:r>
              <a:rPr lang="ar-EG" b="1" dirty="0"/>
              <a:t>الاتجاهات </a:t>
            </a:r>
            <a:r>
              <a:rPr lang="en-US" b="1" dirty="0" err="1"/>
              <a:t>والسلوكيات</a:t>
            </a:r>
            <a:r>
              <a:rPr lang="en-US" b="1" dirty="0"/>
              <a:t> </a:t>
            </a:r>
            <a:r>
              <a:rPr lang="en-US" b="1" dirty="0" err="1"/>
              <a:t>الموجهة</a:t>
            </a:r>
            <a:r>
              <a:rPr lang="en-US" b="1" dirty="0"/>
              <a:t> </a:t>
            </a:r>
            <a:r>
              <a:rPr lang="en-US" b="1" dirty="0" err="1"/>
              <a:t>نحو</a:t>
            </a:r>
            <a:r>
              <a:rPr lang="en-US" b="1" dirty="0"/>
              <a:t> </a:t>
            </a:r>
            <a:r>
              <a:rPr lang="en-US" b="1" dirty="0" err="1"/>
              <a:t>المهام</a:t>
            </a:r>
            <a:endParaRPr lang="en-US" b="1" dirty="0"/>
          </a:p>
        </p:txBody>
      </p:sp>
    </p:spTree>
    <p:extLst>
      <p:ext uri="{BB962C8B-B14F-4D97-AF65-F5344CB8AC3E}">
        <p14:creationId xmlns:p14="http://schemas.microsoft.com/office/powerpoint/2010/main" val="31081354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44926" y="1218555"/>
            <a:ext cx="10427749" cy="4420890"/>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Task-Oriented Attitudes and Behaviors</a:t>
            </a:r>
          </a:p>
          <a:p>
            <a:pPr algn="just">
              <a:lnSpc>
                <a:spcPct val="200000"/>
              </a:lnSpc>
            </a:pPr>
            <a:r>
              <a:rPr lang="en-US" sz="2400" b="1" dirty="0">
                <a:solidFill>
                  <a:srgbClr val="0A1F61"/>
                </a:solidFill>
                <a:cs typeface="Tajawal ExtraBold" panose="00000800000000000000" pitchFamily="2" charset="-78"/>
              </a:rPr>
              <a:t>Indicate whether you mostly agree or mostly disagree with the following statements. Relate the statements to any work situation, including sports, community activities, and school activities, in which you have been responsible for the work of others. If a work situation doesn't come to mind, imagine how you would act or think.</a:t>
            </a: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653252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644926" y="1420543"/>
            <a:ext cx="10427749" cy="427809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Agree or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disagree for each statement</a:t>
            </a:r>
            <a:endParaRPr lang="en-US" sz="2400" b="1" dirty="0">
              <a:solidFill>
                <a:srgbClr val="C00000"/>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1. I keep close tabs on productivity figures, and interpret them to the group.</a:t>
            </a:r>
          </a:p>
          <a:p>
            <a:pPr algn="just"/>
            <a:r>
              <a:rPr lang="en-US" sz="2800" b="1" dirty="0">
                <a:solidFill>
                  <a:srgbClr val="0A1F61"/>
                </a:solidFill>
                <a:cs typeface="Tajawal ExtraBold" panose="00000800000000000000" pitchFamily="2" charset="-78"/>
              </a:rPr>
              <a:t>2. I send frequent E-mail messages to group members, giving them information about work procedures. </a:t>
            </a:r>
          </a:p>
          <a:p>
            <a:pPr algn="just"/>
            <a:r>
              <a:rPr lang="en-US" sz="2800" b="1" dirty="0">
                <a:solidFill>
                  <a:srgbClr val="0A1F61"/>
                </a:solidFill>
                <a:cs typeface="Tajawal ExtraBold" panose="00000800000000000000" pitchFamily="2" charset="-78"/>
              </a:rPr>
              <a:t>3. I clearly specify the quality goals our group needs to achieve. </a:t>
            </a:r>
          </a:p>
          <a:p>
            <a:pPr algn="just"/>
            <a:r>
              <a:rPr lang="en-US" sz="2800" b="1" dirty="0">
                <a:solidFill>
                  <a:srgbClr val="0A1F61"/>
                </a:solidFill>
                <a:cs typeface="Tajawal ExtraBold" panose="00000800000000000000" pitchFamily="2" charset="-78"/>
              </a:rPr>
              <a:t>4. I maintain clear-cut standards of performance. </a:t>
            </a:r>
          </a:p>
          <a:p>
            <a:pPr algn="just"/>
            <a:r>
              <a:rPr lang="en-US" sz="2800" b="1" dirty="0">
                <a:solidFill>
                  <a:srgbClr val="0A1F61"/>
                </a:solidFill>
                <a:cs typeface="Tajawal ExtraBold" panose="00000800000000000000" pitchFamily="2" charset="-78"/>
              </a:rPr>
              <a:t>5. When I conduct a meeting, the participants can count on a clear-cut agenda.</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121480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4112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704301" y="1209788"/>
            <a:ext cx="10427749" cy="5139869"/>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Agree or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disagree for each statement</a:t>
            </a:r>
            <a:endParaRPr lang="en-US" sz="2400" b="1" dirty="0">
              <a:solidFill>
                <a:srgbClr val="C00000"/>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6. I feel good about my work week only if our team has met or exceeded its productivity goals. </a:t>
            </a:r>
          </a:p>
          <a:p>
            <a:pPr algn="just"/>
            <a:r>
              <a:rPr lang="en-US" sz="2800" b="1" dirty="0">
                <a:solidFill>
                  <a:srgbClr val="0A1F61"/>
                </a:solidFill>
                <a:cs typeface="Tajawal ExtraBold" panose="00000800000000000000" pitchFamily="2" charset="-78"/>
              </a:rPr>
              <a:t>7. People shouldn't be spending time with computers in the office unless the computers are increasing productivity. </a:t>
            </a:r>
          </a:p>
          <a:p>
            <a:pPr algn="just"/>
            <a:r>
              <a:rPr lang="en-US" sz="2800" b="1" dirty="0">
                <a:solidFill>
                  <a:srgbClr val="0A1F61"/>
                </a:solidFill>
                <a:cs typeface="Tajawal ExtraBold" panose="00000800000000000000" pitchFamily="2" charset="-78"/>
              </a:rPr>
              <a:t>8. I freely criticize work that doesn't meet standards. </a:t>
            </a:r>
          </a:p>
          <a:p>
            <a:pPr algn="just"/>
            <a:r>
              <a:rPr lang="en-US" sz="2800" b="1" dirty="0">
                <a:solidFill>
                  <a:srgbClr val="0A1F61"/>
                </a:solidFill>
                <a:cs typeface="Tajawal ExtraBold" panose="00000800000000000000" pitchFamily="2" charset="-78"/>
              </a:rPr>
              <a:t>9. I spend at least 20% of my work week either planning myself or helping team members with</a:t>
            </a:r>
          </a:p>
          <a:p>
            <a:pPr algn="just"/>
            <a:r>
              <a:rPr lang="en-US" sz="2800" b="1" dirty="0">
                <a:solidFill>
                  <a:srgbClr val="0A1F61"/>
                </a:solidFill>
                <a:cs typeface="Tajawal ExtraBold" panose="00000800000000000000" pitchFamily="2" charset="-78"/>
              </a:rPr>
              <a:t>their planning. </a:t>
            </a:r>
          </a:p>
          <a:p>
            <a:pPr algn="just"/>
            <a:r>
              <a:rPr lang="en-US" sz="2800" b="1" dirty="0">
                <a:solidFill>
                  <a:srgbClr val="0A1F61"/>
                </a:solidFill>
                <a:cs typeface="Tajawal ExtraBold" panose="00000800000000000000" pitchFamily="2" charset="-78"/>
              </a:rPr>
              <a:t>10. I spend a good deal of time solving technical or business problems myself, or helping group members do the same.</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439810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4112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262952" y="1610200"/>
            <a:ext cx="10427749" cy="2554545"/>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Agree or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disagree for each statement</a:t>
            </a:r>
            <a:endParaRPr lang="en-US" sz="2400" b="1" dirty="0">
              <a:solidFill>
                <a:srgbClr val="C00000"/>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If you responded "mostly agree" to eight, nine, or ten of the previous statements, you have a strong task orientation. If you responded "mostly disagree" to four or more of the statements, you have below-average task-oriented behaviors and attitudes.</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241154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C9B9F33B-F0CC-4410-85D0-1B957DF4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Freeform: Shape 76">
            <a:extLst>
              <a:ext uri="{FF2B5EF4-FFF2-40B4-BE49-F238E27FC236}">
                <a16:creationId xmlns:a16="http://schemas.microsoft.com/office/drawing/2014/main" id="{55CB1B7E-4B0B-4E99-9560-9667270DA7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9" name="Oval 78">
            <a:extLst>
              <a:ext uri="{FF2B5EF4-FFF2-40B4-BE49-F238E27FC236}">
                <a16:creationId xmlns:a16="http://schemas.microsoft.com/office/drawing/2014/main" id="{C924DBCE-E731-4B22-8181-A39C1D862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0631" y="2700688"/>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Icon&#10;&#10;Description automatically generated">
            <a:extLst>
              <a:ext uri="{FF2B5EF4-FFF2-40B4-BE49-F238E27FC236}">
                <a16:creationId xmlns:a16="http://schemas.microsoft.com/office/drawing/2014/main" id="{F8DD33FD-CDAC-8D0E-3707-1E6B33384C53}"/>
              </a:ext>
            </a:extLst>
          </p:cNvPr>
          <p:cNvPicPr>
            <a:picLocks noChangeAspect="1"/>
          </p:cNvPicPr>
          <p:nvPr/>
        </p:nvPicPr>
        <p:blipFill rotWithShape="1">
          <a:blip r:embed="rId2">
            <a:extLst>
              <a:ext uri="{28A0092B-C50C-407E-A947-70E740481C1C}">
                <a14:useLocalDpi xmlns:a14="http://schemas.microsoft.com/office/drawing/2010/main" val="0"/>
              </a:ext>
            </a:extLst>
          </a:blip>
          <a:srcRect l="11634" r="11414" b="1"/>
          <a:stretch/>
        </p:blipFill>
        <p:spPr>
          <a:xfrm>
            <a:off x="2433492" y="2140507"/>
            <a:ext cx="4098592" cy="4098592"/>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81" name="Freeform: Shape 80">
            <a:extLst>
              <a:ext uri="{FF2B5EF4-FFF2-40B4-BE49-F238E27FC236}">
                <a16:creationId xmlns:a16="http://schemas.microsoft.com/office/drawing/2014/main" id="{196DE3D2-178D-4017-842D-87C88CE92E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3881"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83" name="Straight Connector 82">
            <a:extLst>
              <a:ext uri="{FF2B5EF4-FFF2-40B4-BE49-F238E27FC236}">
                <a16:creationId xmlns:a16="http://schemas.microsoft.com/office/drawing/2014/main" id="{43621FD4-D14D-45D5-9A57-9A2DE5EA59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55865" y="1026771"/>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85" name="Arc 84">
            <a:extLst>
              <a:ext uri="{FF2B5EF4-FFF2-40B4-BE49-F238E27FC236}">
                <a16:creationId xmlns:a16="http://schemas.microsoft.com/office/drawing/2014/main" id="{034ACCCC-54D4-4F78-9B85-4A34FEBAA9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54998">
            <a:off x="6055857" y="4209253"/>
            <a:ext cx="3868217" cy="3868217"/>
          </a:xfrm>
          <a:prstGeom prst="arc">
            <a:avLst>
              <a:gd name="adj1" fmla="val 16200000"/>
              <a:gd name="adj2" fmla="val 20479261"/>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87" name="Freeform: Shape 86">
            <a:extLst>
              <a:ext uri="{FF2B5EF4-FFF2-40B4-BE49-F238E27FC236}">
                <a16:creationId xmlns:a16="http://schemas.microsoft.com/office/drawing/2014/main" id="{72413CFE-8B8A-45C9-B7BA-CF49986D48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pic>
        <p:nvPicPr>
          <p:cNvPr id="3" name="Picture 2">
            <a:extLst>
              <a:ext uri="{FF2B5EF4-FFF2-40B4-BE49-F238E27FC236}">
                <a16:creationId xmlns:a16="http://schemas.microsoft.com/office/drawing/2014/main" id="{9FABF7C9-D319-0A0E-BD57-C2C52183628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6680" y="1002889"/>
            <a:ext cx="1222425" cy="1096206"/>
          </a:xfrm>
          <a:prstGeom prst="rect">
            <a:avLst/>
          </a:prstGeom>
        </p:spPr>
      </p:pic>
      <p:sp>
        <p:nvSpPr>
          <p:cNvPr id="2" name="TextBox 1">
            <a:extLst>
              <a:ext uri="{FF2B5EF4-FFF2-40B4-BE49-F238E27FC236}">
                <a16:creationId xmlns:a16="http://schemas.microsoft.com/office/drawing/2014/main" id="{0B7989E5-8402-33EC-A6CF-0617DDA208FC}"/>
              </a:ext>
            </a:extLst>
          </p:cNvPr>
          <p:cNvSpPr txBox="1"/>
          <p:nvPr/>
        </p:nvSpPr>
        <p:spPr>
          <a:xfrm>
            <a:off x="2454211" y="477998"/>
            <a:ext cx="4197412" cy="1754326"/>
          </a:xfrm>
          <a:prstGeom prst="rect">
            <a:avLst/>
          </a:prstGeom>
          <a:noFill/>
        </p:spPr>
        <p:txBody>
          <a:bodyPr wrap="square">
            <a:spAutoFit/>
          </a:bodyPr>
          <a:lstStyle/>
          <a:p>
            <a:r>
              <a:rPr lang="en-US" sz="3600" b="1" dirty="0">
                <a:solidFill>
                  <a:srgbClr val="FF0000"/>
                </a:solidFill>
              </a:rPr>
              <a:t>IT_S VUCA  The Secret to Living in the 21st Century</a:t>
            </a:r>
          </a:p>
        </p:txBody>
      </p:sp>
    </p:spTree>
    <p:extLst>
      <p:ext uri="{BB962C8B-B14F-4D97-AF65-F5344CB8AC3E}">
        <p14:creationId xmlns:p14="http://schemas.microsoft.com/office/powerpoint/2010/main" val="3310689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854327" y="1338882"/>
            <a:ext cx="6078907" cy="1077218"/>
          </a:xfrm>
          <a:prstGeom prst="rect">
            <a:avLst/>
          </a:prstGeom>
          <a:noFill/>
        </p:spPr>
        <p:txBody>
          <a:bodyPr wrap="none" rtlCol="0">
            <a:spAutoFit/>
          </a:bodyPr>
          <a:lstStyle/>
          <a:p>
            <a:pPr algn="ctr"/>
            <a:r>
              <a:rPr lang="en-US" sz="3200" b="1" dirty="0">
                <a:solidFill>
                  <a:srgbClr val="0A1F61"/>
                </a:solidFill>
                <a:latin typeface="Tajawal ExtraBold" panose="00000800000000000000" pitchFamily="2" charset="-78"/>
                <a:cs typeface="Tajawal ExtraBold" panose="00000800000000000000" pitchFamily="2" charset="-78"/>
              </a:rPr>
              <a:t>Leading Digital Organizations </a:t>
            </a:r>
          </a:p>
          <a:p>
            <a:pPr algn="ctr"/>
            <a:r>
              <a:rPr lang="en-US" sz="3200" b="1" dirty="0">
                <a:solidFill>
                  <a:srgbClr val="0A1F61"/>
                </a:solidFill>
                <a:latin typeface="Tajawal ExtraBold" panose="00000800000000000000" pitchFamily="2" charset="-78"/>
                <a:cs typeface="Tajawal ExtraBold" panose="00000800000000000000" pitchFamily="2" charset="-78"/>
              </a:rPr>
              <a:t>in a VUCA World</a:t>
            </a:r>
          </a:p>
        </p:txBody>
      </p:sp>
      <p:pic>
        <p:nvPicPr>
          <p:cNvPr id="4" name="Picture 3" descr="A group of people standing in front of a logo&#10;&#10;Description automatically generated with low confidence">
            <a:extLst>
              <a:ext uri="{FF2B5EF4-FFF2-40B4-BE49-F238E27FC236}">
                <a16:creationId xmlns:a16="http://schemas.microsoft.com/office/drawing/2014/main" id="{06AC22CF-7E8F-41CF-E911-123DAA1C2B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3188" y="2416100"/>
            <a:ext cx="7919264" cy="4355595"/>
          </a:xfrm>
          <a:prstGeom prst="rect">
            <a:avLst/>
          </a:prstGeom>
        </p:spPr>
      </p:pic>
    </p:spTree>
    <p:extLst>
      <p:ext uri="{BB962C8B-B14F-4D97-AF65-F5344CB8AC3E}">
        <p14:creationId xmlns:p14="http://schemas.microsoft.com/office/powerpoint/2010/main" val="703030305"/>
      </p:ext>
    </p:extLst>
  </p:cSld>
  <p:clrMapOvr>
    <a:masterClrMapping/>
  </p:clrMapOvr>
  <mc:AlternateContent xmlns:mc="http://schemas.openxmlformats.org/markup-compatibility/2006" xmlns:p14="http://schemas.microsoft.com/office/powerpoint/2010/main">
    <mc:Choice Requires="p14">
      <p:transition spd="slow" p14:dur="2000" advTm="63100"/>
    </mc:Choice>
    <mc:Fallback xmlns="">
      <p:transition spd="slow" advTm="631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have been many changes in Information and Communication Technology, and one thing that can be noticed was it is very agile and dynamic</a:t>
            </a:r>
            <a:r>
              <a:rPr lang="ar-EG" sz="2400" b="1" dirty="0">
                <a:solidFill>
                  <a:srgbClr val="0A1F61"/>
                </a:solidFill>
                <a:latin typeface="Tajawal ExtraBold" panose="00000800000000000000" pitchFamily="2" charset="-78"/>
                <a:cs typeface="Tajawal ExtraBold" panose="00000800000000000000" pitchFamily="2" charset="-78"/>
              </a:rPr>
              <a:t> </a:t>
            </a:r>
            <a:r>
              <a:rPr lang="ar-EG" sz="2400" dirty="0"/>
              <a:t>رشيقة للغاية وديناميكية </a:t>
            </a:r>
            <a:r>
              <a:rPr lang="en-US" sz="2400" b="1" dirty="0">
                <a:solidFill>
                  <a:srgbClr val="0A1F61"/>
                </a:solidFill>
                <a:latin typeface="Tajawal ExtraBold" panose="00000800000000000000" pitchFamily="2" charset="-78"/>
                <a:cs typeface="Tajawal ExtraBold" panose="00000800000000000000" pitchFamily="2" charset="-78"/>
              </a:rPr>
              <a:t>. The </a:t>
            </a:r>
            <a:r>
              <a:rPr lang="en-US" sz="2400" b="1" dirty="0">
                <a:solidFill>
                  <a:srgbClr val="C00000"/>
                </a:solidFill>
                <a:latin typeface="Tajawal ExtraBold" panose="00000800000000000000" pitchFamily="2" charset="-78"/>
                <a:cs typeface="Tajawal ExtraBold" panose="00000800000000000000" pitchFamily="2" charset="-78"/>
              </a:rPr>
              <a:t>U.S. military </a:t>
            </a:r>
            <a:r>
              <a:rPr lang="en-US" sz="2400" b="1" dirty="0">
                <a:solidFill>
                  <a:srgbClr val="0A1F61"/>
                </a:solidFill>
                <a:latin typeface="Tajawal ExtraBold" panose="00000800000000000000" pitchFamily="2" charset="-78"/>
                <a:cs typeface="Tajawal ExtraBold" panose="00000800000000000000" pitchFamily="2" charset="-78"/>
              </a:rPr>
              <a:t>coined the acronym VUCA (volatility, uncertainty, complexity, and ambiguity</a:t>
            </a:r>
            <a:r>
              <a:rPr lang="ar-EG" sz="2400" b="1" dirty="0">
                <a:solidFill>
                  <a:srgbClr val="0A1F61"/>
                </a:solidFill>
                <a:latin typeface="Tajawal ExtraBold" panose="00000800000000000000" pitchFamily="2" charset="-78"/>
                <a:cs typeface="Tajawal ExtraBold" panose="00000800000000000000" pitchFamily="2" charset="-78"/>
              </a:rPr>
              <a:t> التقلب وعدم اليقين والتعقيد والغموض</a:t>
            </a:r>
            <a:r>
              <a:rPr lang="en-US" sz="2400" b="1" dirty="0">
                <a:solidFill>
                  <a:srgbClr val="0A1F61"/>
                </a:solidFill>
                <a:latin typeface="Tajawal ExtraBold" panose="00000800000000000000" pitchFamily="2" charset="-78"/>
                <a:cs typeface="Tajawal ExtraBold" panose="00000800000000000000" pitchFamily="2" charset="-78"/>
              </a:rPr>
              <a:t>) in </a:t>
            </a:r>
            <a:r>
              <a:rPr lang="en-US" sz="2400" b="1" dirty="0">
                <a:solidFill>
                  <a:srgbClr val="C00000"/>
                </a:solidFill>
                <a:latin typeface="Tajawal ExtraBold" panose="00000800000000000000" pitchFamily="2" charset="-78"/>
                <a:cs typeface="Tajawal ExtraBold" panose="00000800000000000000" pitchFamily="2" charset="-78"/>
              </a:rPr>
              <a:t>the late 1990s</a:t>
            </a:r>
            <a:r>
              <a:rPr lang="en-US" sz="2400" b="1" dirty="0">
                <a:solidFill>
                  <a:srgbClr val="0A1F61"/>
                </a:solidFill>
                <a:latin typeface="Tajawal ExtraBold" panose="00000800000000000000" pitchFamily="2" charset="-78"/>
                <a:cs typeface="Tajawal ExtraBold" panose="00000800000000000000" pitchFamily="2" charset="-78"/>
              </a:rPr>
              <a:t>, and it has become general </a:t>
            </a:r>
            <a:r>
              <a:rPr lang="en-US" sz="2400" b="1" dirty="0">
                <a:solidFill>
                  <a:srgbClr val="C00000"/>
                </a:solidFill>
                <a:latin typeface="Tajawal ExtraBold" panose="00000800000000000000" pitchFamily="2" charset="-78"/>
                <a:cs typeface="Tajawal ExtraBold" panose="00000800000000000000" pitchFamily="2" charset="-78"/>
              </a:rPr>
              <a:t>shorthand for conditions leaders</a:t>
            </a:r>
            <a:r>
              <a:rPr lang="en-US" sz="2400" b="1" dirty="0">
                <a:solidFill>
                  <a:srgbClr val="0A1F61"/>
                </a:solidFill>
                <a:latin typeface="Tajawal ExtraBold" panose="00000800000000000000" pitchFamily="2" charset="-78"/>
                <a:cs typeface="Tajawal ExtraBold" panose="00000800000000000000" pitchFamily="2" charset="-78"/>
              </a:rPr>
              <a:t> may </a:t>
            </a:r>
            <a:r>
              <a:rPr lang="en-US" sz="2400" b="1" dirty="0">
                <a:solidFill>
                  <a:srgbClr val="C00000"/>
                </a:solidFill>
                <a:latin typeface="Tajawal ExtraBold" panose="00000800000000000000" pitchFamily="2" charset="-78"/>
                <a:cs typeface="Tajawal ExtraBold" panose="00000800000000000000" pitchFamily="2" charset="-78"/>
              </a:rPr>
              <a:t>encounter </a:t>
            </a:r>
            <a:r>
              <a:rPr lang="en-US" sz="2400" b="1" dirty="0">
                <a:solidFill>
                  <a:srgbClr val="0A1F61"/>
                </a:solidFill>
                <a:latin typeface="Tajawal ExtraBold" panose="00000800000000000000" pitchFamily="2" charset="-78"/>
                <a:cs typeface="Tajawal ExtraBold" panose="00000800000000000000" pitchFamily="2" charset="-78"/>
              </a:rPr>
              <a:t>especially in </a:t>
            </a:r>
            <a:r>
              <a:rPr lang="en-US" sz="2400" b="1" dirty="0">
                <a:solidFill>
                  <a:srgbClr val="C00000"/>
                </a:solidFill>
                <a:latin typeface="Tajawal ExtraBold" panose="00000800000000000000" pitchFamily="2" charset="-78"/>
                <a:cs typeface="Tajawal ExtraBold" panose="00000800000000000000" pitchFamily="2" charset="-78"/>
              </a:rPr>
              <a:t>digital transformation </a:t>
            </a:r>
            <a:r>
              <a:rPr lang="en-US" sz="2400" b="1" dirty="0">
                <a:solidFill>
                  <a:srgbClr val="0A1F61"/>
                </a:solidFill>
                <a:latin typeface="Tajawal ExtraBold" panose="00000800000000000000" pitchFamily="2" charset="-78"/>
                <a:cs typeface="Tajawal ExtraBold" panose="00000800000000000000" pitchFamily="2" charset="-78"/>
              </a:rPr>
              <a:t>context and </a:t>
            </a:r>
            <a:r>
              <a:rPr lang="en-US" sz="2400" b="1" dirty="0">
                <a:solidFill>
                  <a:srgbClr val="C00000"/>
                </a:solidFill>
                <a:latin typeface="Tajawal ExtraBold" panose="00000800000000000000" pitchFamily="2" charset="-78"/>
                <a:cs typeface="Tajawal ExtraBold" panose="00000800000000000000" pitchFamily="2" charset="-78"/>
              </a:rPr>
              <a:t>leaders need to be prepared </a:t>
            </a:r>
            <a:r>
              <a:rPr lang="en-US" sz="2400" b="1" dirty="0">
                <a:solidFill>
                  <a:srgbClr val="0A1F61"/>
                </a:solidFill>
                <a:latin typeface="Tajawal ExtraBold" panose="00000800000000000000" pitchFamily="2" charset="-78"/>
                <a:cs typeface="Tajawal ExtraBold" panose="00000800000000000000" pitchFamily="2" charset="-78"/>
              </a:rPr>
              <a:t>for many types of turbulence</a:t>
            </a:r>
            <a:r>
              <a:rPr lang="ar-EG" sz="2400" b="1" dirty="0">
                <a:solidFill>
                  <a:srgbClr val="0A1F61"/>
                </a:solidFill>
                <a:latin typeface="Tajawal ExtraBold" panose="00000800000000000000" pitchFamily="2" charset="-78"/>
                <a:cs typeface="Tajawal ExtraBold" panose="00000800000000000000" pitchFamily="2" charset="-78"/>
              </a:rPr>
              <a:t> الاضطراب </a:t>
            </a:r>
            <a:r>
              <a:rPr lang="en-US" sz="2400" b="1" dirty="0">
                <a:solidFill>
                  <a:srgbClr val="0A1F61"/>
                </a:solidFill>
                <a:latin typeface="Tajawal ExtraBold" panose="00000800000000000000" pitchFamily="2" charset="-78"/>
                <a:cs typeface="Tajawal ExtraBold" panose="00000800000000000000" pitchFamily="2" charset="-78"/>
              </a:rPr>
              <a:t> or upheaval</a:t>
            </a:r>
            <a:r>
              <a:rPr lang="ar-EG" sz="2400" b="1" dirty="0">
                <a:solidFill>
                  <a:srgbClr val="0A1F61"/>
                </a:solidFill>
                <a:latin typeface="Tajawal ExtraBold" panose="00000800000000000000" pitchFamily="2" charset="-78"/>
                <a:cs typeface="Tajawal ExtraBold" panose="00000800000000000000" pitchFamily="2" charset="-78"/>
              </a:rPr>
              <a:t> ثورة </a:t>
            </a:r>
            <a:r>
              <a:rPr lang="en-US" sz="2400"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1479600438"/>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4"/>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87D6EA-2A46-588A-F990-6F9C26C69710}"/>
              </a:ext>
            </a:extLst>
          </p:cNvPr>
          <p:cNvSpPr txBox="1"/>
          <p:nvPr/>
        </p:nvSpPr>
        <p:spPr>
          <a:xfrm>
            <a:off x="340625" y="1722841"/>
            <a:ext cx="6876775" cy="4770537"/>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V</a:t>
            </a:r>
            <a:r>
              <a:rPr lang="en-US"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olatility</a:t>
            </a:r>
            <a:r>
              <a:rPr lang="en-US" sz="2400" b="1" dirty="0">
                <a:solidFill>
                  <a:srgbClr val="0A1F61"/>
                </a:solidFill>
                <a:latin typeface="Times New Roman" panose="02020603050405020304" pitchFamily="18" charset="0"/>
                <a:ea typeface="Times New Roman" panose="02020603050405020304" pitchFamily="18" charset="0"/>
                <a:cs typeface="Times New Roman" panose="02020603050405020304" pitchFamily="18" charset="0"/>
              </a:rPr>
              <a:t> in VUCA stands for the fact that we live in a world that is constantly changing, becoming more unstable, more unpredictable and more rapid. Volatility refers to frequent and strong changes in the market environment.</a:t>
            </a:r>
            <a:endParaRPr lang="ar-EG" sz="2400" b="1" dirty="0">
              <a:solidFill>
                <a:srgbClr val="0A1F6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rtl="1"/>
            <a:r>
              <a:rPr lang="ar-EG" sz="2400" dirty="0"/>
              <a:t>التقلب في </a:t>
            </a:r>
            <a:r>
              <a:rPr lang="en-US" sz="2400" dirty="0"/>
              <a:t>VUCA </a:t>
            </a:r>
            <a:r>
              <a:rPr lang="ar-EG" sz="2400" dirty="0"/>
              <a:t>يرمز إلى حقيقة أننا نعيش في عالم يتغير باستمرار، ويصبح غير مستقر وغير قابل للتنبؤ به وأكثر سرعة. يشير التقلب إلى التغيرات المتكررة والقوية في بيئة السوق.</a:t>
            </a:r>
            <a:endParaRPr lang="en-US" sz="2400" b="1" dirty="0">
              <a:solidFill>
                <a:srgbClr val="0A1F6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U</a:t>
            </a:r>
            <a:r>
              <a:rPr lang="en-US" sz="2400" b="1" dirty="0">
                <a:solidFill>
                  <a:srgbClr val="C00000"/>
                </a:solidFill>
                <a:latin typeface="Times New Roman" panose="02020603050405020304" pitchFamily="18" charset="0"/>
                <a:cs typeface="Times New Roman" panose="02020603050405020304" pitchFamily="18" charset="0"/>
              </a:rPr>
              <a:t>ncertainty</a:t>
            </a:r>
            <a:r>
              <a:rPr lang="en-US" sz="2400" b="1" dirty="0">
                <a:solidFill>
                  <a:srgbClr val="0A1F61"/>
                </a:solidFill>
                <a:latin typeface="Times New Roman" panose="02020603050405020304" pitchFamily="18" charset="0"/>
                <a:cs typeface="Times New Roman" panose="02020603050405020304" pitchFamily="18" charset="0"/>
              </a:rPr>
              <a:t> in VUCA stands for the rapidly decreasing predictability of events, forecasts, and experiences from the past as a basis for shaping the future losing their validity and relevance. </a:t>
            </a:r>
          </a:p>
        </p:txBody>
      </p:sp>
      <p:sp>
        <p:nvSpPr>
          <p:cNvPr id="11" name="TextBox 10">
            <a:extLst>
              <a:ext uri="{FF2B5EF4-FFF2-40B4-BE49-F238E27FC236}">
                <a16:creationId xmlns:a16="http://schemas.microsoft.com/office/drawing/2014/main" id="{07227BFD-F03C-7895-A72A-21602F8B252E}"/>
              </a:ext>
            </a:extLst>
          </p:cNvPr>
          <p:cNvSpPr txBox="1"/>
          <p:nvPr/>
        </p:nvSpPr>
        <p:spPr>
          <a:xfrm>
            <a:off x="5789931" y="6057082"/>
            <a:ext cx="6212840" cy="646331"/>
          </a:xfrm>
          <a:prstGeom prst="rect">
            <a:avLst/>
          </a:prstGeom>
          <a:noFill/>
        </p:spPr>
        <p:txBody>
          <a:bodyPr wrap="square">
            <a:spAutoFit/>
          </a:bodyPr>
          <a:lstStyle/>
          <a:p>
            <a:pPr algn="r" rtl="1"/>
            <a:r>
              <a:rPr lang="ar-EG" dirty="0"/>
              <a:t>يشير عدم اليقين في </a:t>
            </a:r>
            <a:r>
              <a:rPr lang="en-US" dirty="0"/>
              <a:t>VUCA </a:t>
            </a:r>
            <a:r>
              <a:rPr lang="ar-EG" dirty="0"/>
              <a:t>إلى التناقص السريع في القدرة على التنبؤ بالأحداث والتنبؤات والتجارب من الماضي كأساس لتشكيل المستقبل مما يفقد صحته وأهميته.</a:t>
            </a:r>
            <a:endParaRPr lang="en-US" dirty="0"/>
          </a:p>
        </p:txBody>
      </p:sp>
    </p:spTree>
    <p:extLst>
      <p:ext uri="{BB962C8B-B14F-4D97-AF65-F5344CB8AC3E}">
        <p14:creationId xmlns:p14="http://schemas.microsoft.com/office/powerpoint/2010/main" val="840733794"/>
      </p:ext>
    </p:extLst>
  </p:cSld>
  <p:clrMapOvr>
    <a:masterClrMapping/>
  </p:clrMapOvr>
  <mc:AlternateContent xmlns:mc="http://schemas.openxmlformats.org/markup-compatibility/2006" xmlns:p14="http://schemas.microsoft.com/office/powerpoint/2010/main">
    <mc:Choice Requires="p14">
      <p:transition p14:dur="10" advTm="140000"/>
    </mc:Choice>
    <mc:Fallback xmlns="">
      <p:transition advTm="140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4"/>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87D6EA-2A46-588A-F990-6F9C26C69710}"/>
              </a:ext>
            </a:extLst>
          </p:cNvPr>
          <p:cNvSpPr txBox="1"/>
          <p:nvPr/>
        </p:nvSpPr>
        <p:spPr>
          <a:xfrm>
            <a:off x="352500" y="1543653"/>
            <a:ext cx="6876775" cy="4862870"/>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C</a:t>
            </a:r>
            <a:r>
              <a:rPr lang="en-US" sz="2400" b="1" dirty="0">
                <a:solidFill>
                  <a:srgbClr val="C00000"/>
                </a:solidFill>
                <a:latin typeface="Times New Roman" panose="02020603050405020304" pitchFamily="18" charset="0"/>
                <a:cs typeface="Times New Roman" panose="02020603050405020304" pitchFamily="18" charset="0"/>
              </a:rPr>
              <a:t>omplexity</a:t>
            </a:r>
            <a:r>
              <a:rPr lang="en-US" sz="2400" b="1" dirty="0">
                <a:solidFill>
                  <a:srgbClr val="0A1F61"/>
                </a:solidFill>
                <a:latin typeface="Times New Roman" panose="02020603050405020304" pitchFamily="18" charset="0"/>
                <a:cs typeface="Times New Roman" panose="02020603050405020304" pitchFamily="18" charset="0"/>
              </a:rPr>
              <a:t> in VUCA stands for the fact that our world is more complex than ever. What is the cause? What is the effect? – Problems and their effects are becoming more complex and harder to understand. Decisions become an uncontrollable web of reaction and counter-reaction. </a:t>
            </a:r>
            <a:endParaRPr lang="ar-EG" sz="2400" b="1" dirty="0">
              <a:solidFill>
                <a:srgbClr val="0A1F61"/>
              </a:solidFill>
              <a:latin typeface="Times New Roman" panose="02020603050405020304" pitchFamily="18" charset="0"/>
              <a:cs typeface="Times New Roman" panose="02020603050405020304" pitchFamily="18" charset="0"/>
            </a:endParaRPr>
          </a:p>
          <a:p>
            <a:pPr algn="just" rtl="1"/>
            <a:r>
              <a:rPr lang="ar-EG" b="1" dirty="0">
                <a:solidFill>
                  <a:srgbClr val="0A1F61"/>
                </a:solidFill>
                <a:latin typeface="Times New Roman" panose="02020603050405020304" pitchFamily="18" charset="0"/>
                <a:cs typeface="Times New Roman" panose="02020603050405020304" pitchFamily="18" charset="0"/>
              </a:rPr>
              <a:t>التعقيد في </a:t>
            </a:r>
            <a:r>
              <a:rPr lang="en-US" b="1" dirty="0">
                <a:solidFill>
                  <a:srgbClr val="0A1F61"/>
                </a:solidFill>
                <a:latin typeface="Times New Roman" panose="02020603050405020304" pitchFamily="18" charset="0"/>
                <a:cs typeface="Times New Roman" panose="02020603050405020304" pitchFamily="18" charset="0"/>
              </a:rPr>
              <a:t>VUCA </a:t>
            </a:r>
            <a:r>
              <a:rPr lang="ar-EG" b="1" dirty="0">
                <a:solidFill>
                  <a:srgbClr val="0A1F61"/>
                </a:solidFill>
                <a:latin typeface="Times New Roman" panose="02020603050405020304" pitchFamily="18" charset="0"/>
                <a:cs typeface="Times New Roman" panose="02020603050405020304" pitchFamily="18" charset="0"/>
              </a:rPr>
              <a:t>يرمز إلى حقيقة أن عالمنا أكثر تعقيدًا من أي وقت مضى. ما هو السبب؟ ما هو التأثير؟ - أصبحت المشاكل وآثارها أكثر تعقيدا وأصعب على الفهم. تصبح القرارات شبكة لا يمكن السيطرة عليها من ردود الفعل وردود الفعل المضادة.</a:t>
            </a:r>
            <a:endParaRPr lang="en-US" b="1" dirty="0">
              <a:solidFill>
                <a:srgbClr val="0A1F61"/>
              </a:solidFill>
              <a:latin typeface="Times New Roman" panose="02020603050405020304" pitchFamily="18" charset="0"/>
              <a:cs typeface="Times New Roman" panose="02020603050405020304" pitchFamily="18" charset="0"/>
            </a:endParaRP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A</a:t>
            </a:r>
            <a:r>
              <a:rPr lang="en-US" sz="2400" b="1" dirty="0">
                <a:solidFill>
                  <a:srgbClr val="C00000"/>
                </a:solidFill>
                <a:latin typeface="Times New Roman" panose="02020603050405020304" pitchFamily="18" charset="0"/>
                <a:cs typeface="Times New Roman" panose="02020603050405020304" pitchFamily="18" charset="0"/>
              </a:rPr>
              <a:t>mbiguity</a:t>
            </a:r>
            <a:r>
              <a:rPr lang="en-US" sz="2400" b="1" dirty="0">
                <a:solidFill>
                  <a:srgbClr val="0A1F61"/>
                </a:solidFill>
                <a:latin typeface="Times New Roman" panose="02020603050405020304" pitchFamily="18" charset="0"/>
                <a:cs typeface="Times New Roman" panose="02020603050405020304" pitchFamily="18" charset="0"/>
              </a:rPr>
              <a:t> refers to the ambiguity of the information situation. Information that can be interpreted in different ways carries a high risk and often leads to wrong decisions.</a:t>
            </a:r>
          </a:p>
        </p:txBody>
      </p:sp>
      <p:sp>
        <p:nvSpPr>
          <p:cNvPr id="11" name="TextBox 10">
            <a:extLst>
              <a:ext uri="{FF2B5EF4-FFF2-40B4-BE49-F238E27FC236}">
                <a16:creationId xmlns:a16="http://schemas.microsoft.com/office/drawing/2014/main" id="{62A39B3A-B3FE-EE06-AF0E-87F901D87738}"/>
              </a:ext>
            </a:extLst>
          </p:cNvPr>
          <p:cNvSpPr txBox="1"/>
          <p:nvPr/>
        </p:nvSpPr>
        <p:spPr>
          <a:xfrm>
            <a:off x="5220750" y="5940475"/>
            <a:ext cx="6212840" cy="646331"/>
          </a:xfrm>
          <a:prstGeom prst="rect">
            <a:avLst/>
          </a:prstGeom>
          <a:noFill/>
        </p:spPr>
        <p:txBody>
          <a:bodyPr wrap="square">
            <a:spAutoFit/>
          </a:bodyPr>
          <a:lstStyle/>
          <a:p>
            <a:pPr algn="r" rtl="1"/>
            <a:r>
              <a:rPr lang="en-US" b="1" dirty="0" err="1"/>
              <a:t>يشير</a:t>
            </a:r>
            <a:r>
              <a:rPr lang="en-US" b="1" dirty="0"/>
              <a:t> </a:t>
            </a:r>
            <a:r>
              <a:rPr lang="en-US" b="1" dirty="0" err="1"/>
              <a:t>الغموض</a:t>
            </a:r>
            <a:r>
              <a:rPr lang="en-US" b="1" dirty="0"/>
              <a:t> إلى </a:t>
            </a:r>
            <a:r>
              <a:rPr lang="en-US" b="1" dirty="0" err="1"/>
              <a:t>غموض</a:t>
            </a:r>
            <a:r>
              <a:rPr lang="en-US" b="1" dirty="0"/>
              <a:t> </a:t>
            </a:r>
            <a:r>
              <a:rPr lang="en-US" b="1" dirty="0" err="1"/>
              <a:t>موقف</a:t>
            </a:r>
            <a:r>
              <a:rPr lang="en-US" b="1" dirty="0"/>
              <a:t> </a:t>
            </a:r>
            <a:r>
              <a:rPr lang="en-US" b="1" dirty="0" err="1"/>
              <a:t>المعلومات</a:t>
            </a:r>
            <a:r>
              <a:rPr lang="en-US" b="1" dirty="0"/>
              <a:t>. </a:t>
            </a:r>
            <a:r>
              <a:rPr lang="en-US" b="1" dirty="0" err="1"/>
              <a:t>المعلومات</a:t>
            </a:r>
            <a:r>
              <a:rPr lang="en-US" b="1" dirty="0"/>
              <a:t> التي </a:t>
            </a:r>
            <a:r>
              <a:rPr lang="en-US" b="1" dirty="0" err="1"/>
              <a:t>يمكن</a:t>
            </a:r>
            <a:r>
              <a:rPr lang="en-US" b="1" dirty="0"/>
              <a:t> </a:t>
            </a:r>
            <a:r>
              <a:rPr lang="en-US" b="1" dirty="0" err="1"/>
              <a:t>تفسيرها</a:t>
            </a:r>
            <a:r>
              <a:rPr lang="en-US" b="1" dirty="0"/>
              <a:t> </a:t>
            </a:r>
            <a:r>
              <a:rPr lang="en-US" b="1" dirty="0" err="1"/>
              <a:t>بطرق</a:t>
            </a:r>
            <a:r>
              <a:rPr lang="en-US" b="1" dirty="0"/>
              <a:t> </a:t>
            </a:r>
            <a:r>
              <a:rPr lang="en-US" b="1" dirty="0" err="1"/>
              <a:t>مختلفة</a:t>
            </a:r>
            <a:r>
              <a:rPr lang="en-US" b="1" dirty="0"/>
              <a:t> </a:t>
            </a:r>
            <a:r>
              <a:rPr lang="en-US" b="1" dirty="0" err="1"/>
              <a:t>تحمل</a:t>
            </a:r>
            <a:r>
              <a:rPr lang="en-US" b="1" dirty="0"/>
              <a:t> </a:t>
            </a:r>
            <a:r>
              <a:rPr lang="en-US" b="1" dirty="0" err="1"/>
              <a:t>مخاطر</a:t>
            </a:r>
            <a:r>
              <a:rPr lang="en-US" b="1" dirty="0"/>
              <a:t> </a:t>
            </a:r>
            <a:r>
              <a:rPr lang="en-US" b="1" dirty="0" err="1"/>
              <a:t>كبيرة</a:t>
            </a:r>
            <a:r>
              <a:rPr lang="en-US" b="1" dirty="0"/>
              <a:t> </a:t>
            </a:r>
            <a:r>
              <a:rPr lang="en-US" b="1" dirty="0" err="1"/>
              <a:t>وغالباً</a:t>
            </a:r>
            <a:r>
              <a:rPr lang="en-US" b="1" dirty="0"/>
              <a:t> </a:t>
            </a:r>
            <a:r>
              <a:rPr lang="en-US" b="1" dirty="0" err="1"/>
              <a:t>ما</a:t>
            </a:r>
            <a:r>
              <a:rPr lang="en-US" b="1" dirty="0"/>
              <a:t> </a:t>
            </a:r>
            <a:r>
              <a:rPr lang="en-US" b="1" dirty="0" err="1"/>
              <a:t>تؤدي</a:t>
            </a:r>
            <a:r>
              <a:rPr lang="en-US" b="1" dirty="0"/>
              <a:t> إلى </a:t>
            </a:r>
            <a:r>
              <a:rPr lang="en-US" b="1" dirty="0" err="1"/>
              <a:t>قرارات</a:t>
            </a:r>
            <a:r>
              <a:rPr lang="en-US" b="1" dirty="0"/>
              <a:t> </a:t>
            </a:r>
            <a:r>
              <a:rPr lang="en-US" b="1" dirty="0" err="1"/>
              <a:t>خاطئة</a:t>
            </a:r>
            <a:r>
              <a:rPr lang="en-US" b="1" dirty="0"/>
              <a:t>.</a:t>
            </a:r>
          </a:p>
        </p:txBody>
      </p:sp>
    </p:spTree>
    <p:extLst>
      <p:ext uri="{BB962C8B-B14F-4D97-AF65-F5344CB8AC3E}">
        <p14:creationId xmlns:p14="http://schemas.microsoft.com/office/powerpoint/2010/main" val="141929310"/>
      </p:ext>
    </p:extLst>
  </p:cSld>
  <p:clrMapOvr>
    <a:masterClrMapping/>
  </p:clrMapOvr>
  <mc:AlternateContent xmlns:mc="http://schemas.openxmlformats.org/markup-compatibility/2006" xmlns:p14="http://schemas.microsoft.com/office/powerpoint/2010/main">
    <mc:Choice Requires="p14">
      <p:transition p14:dur="10" advTm="236000"/>
    </mc:Choice>
    <mc:Fallback xmlns="">
      <p:transition advTm="236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35665"/>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VUCA world is synonymous with the increasing dynamics in digital markets. In contrast, </a:t>
            </a:r>
            <a:r>
              <a:rPr lang="en-US" sz="2300" b="1" dirty="0">
                <a:solidFill>
                  <a:srgbClr val="C00000"/>
                </a:solidFill>
                <a:latin typeface="Tajawal ExtraBold" panose="00000800000000000000" pitchFamily="2" charset="-78"/>
                <a:cs typeface="Tajawal ExtraBold" panose="00000800000000000000" pitchFamily="2" charset="-78"/>
              </a:rPr>
              <a:t>the VUCA model offers a framework for action and orientation for corporate management under these conditions.</a:t>
            </a:r>
          </a:p>
          <a:p>
            <a:pPr marL="974725" indent="-457200" algn="just">
              <a:lnSpc>
                <a:spcPts val="35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current market resembles a VUCA world, which means </a:t>
            </a:r>
            <a:r>
              <a:rPr lang="en-US" sz="2300" b="1" dirty="0">
                <a:solidFill>
                  <a:srgbClr val="C00000"/>
                </a:solidFill>
                <a:latin typeface="Tajawal ExtraBold" panose="00000800000000000000" pitchFamily="2" charset="-78"/>
                <a:cs typeface="Tajawal ExtraBold" panose="00000800000000000000" pitchFamily="2" charset="-78"/>
              </a:rPr>
              <a:t>companies need digital leaders to face these elements to sustain in the market.</a:t>
            </a:r>
          </a:p>
          <a:p>
            <a:pPr marL="974725" indent="-457200" algn="just">
              <a:lnSpc>
                <a:spcPts val="3500"/>
              </a:lnSpc>
              <a:buFont typeface="Wingdings" panose="05000000000000000000" pitchFamily="2" charset="2"/>
              <a:buChar char="q"/>
            </a:pPr>
            <a:r>
              <a:rPr lang="en-US" sz="2300" b="1" dirty="0">
                <a:solidFill>
                  <a:srgbClr val="C00000"/>
                </a:solidFill>
                <a:latin typeface="Tajawal ExtraBold" panose="00000800000000000000" pitchFamily="2" charset="-78"/>
                <a:cs typeface="Tajawal ExtraBold" panose="00000800000000000000" pitchFamily="2" charset="-78"/>
              </a:rPr>
              <a:t>Digital Leadership </a:t>
            </a:r>
            <a:r>
              <a:rPr lang="en-US" sz="2300" b="1" dirty="0">
                <a:solidFill>
                  <a:srgbClr val="0A1F61"/>
                </a:solidFill>
                <a:latin typeface="Tajawal ExtraBold" panose="00000800000000000000" pitchFamily="2" charset="-78"/>
                <a:cs typeface="Tajawal ExtraBold" panose="00000800000000000000" pitchFamily="2" charset="-78"/>
              </a:rPr>
              <a:t>played a very important role during the </a:t>
            </a:r>
            <a:r>
              <a:rPr lang="en-US" sz="2300" b="1" dirty="0">
                <a:solidFill>
                  <a:srgbClr val="C00000"/>
                </a:solidFill>
                <a:latin typeface="Tajawal ExtraBold" panose="00000800000000000000" pitchFamily="2" charset="-78"/>
                <a:cs typeface="Tajawal ExtraBold" panose="00000800000000000000" pitchFamily="2" charset="-78"/>
              </a:rPr>
              <a:t>COVID-19 crisis</a:t>
            </a:r>
            <a:r>
              <a:rPr lang="en-US" sz="2300" b="1" dirty="0">
                <a:solidFill>
                  <a:srgbClr val="0A1F61"/>
                </a:solidFill>
                <a:latin typeface="Tajawal ExtraBold" panose="00000800000000000000" pitchFamily="2" charset="-78"/>
                <a:cs typeface="Tajawal ExtraBold" panose="00000800000000000000" pitchFamily="2" charset="-78"/>
              </a:rPr>
              <a:t>. It was a shock for the entire system. It was a display of a volatile, uncertain, complex, and ambiguous environment. </a:t>
            </a:r>
          </a:p>
        </p:txBody>
      </p:sp>
    </p:spTree>
    <p:extLst>
      <p:ext uri="{BB962C8B-B14F-4D97-AF65-F5344CB8AC3E}">
        <p14:creationId xmlns:p14="http://schemas.microsoft.com/office/powerpoint/2010/main" val="3278402032"/>
      </p:ext>
    </p:extLst>
  </p:cSld>
  <p:clrMapOvr>
    <a:masterClrMapping/>
  </p:clrMapOvr>
  <mc:AlternateContent xmlns:mc="http://schemas.openxmlformats.org/markup-compatibility/2006" xmlns:p14="http://schemas.microsoft.com/office/powerpoint/2010/main">
    <mc:Choice Requires="p14">
      <p:transition p14:dur="10" advTm="189000"/>
    </mc:Choice>
    <mc:Fallback xmlns="">
      <p:transition advTm="189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314130"/>
          </a:xfrm>
          <a:prstGeom prst="rect">
            <a:avLst/>
          </a:prstGeom>
          <a:noFill/>
        </p:spPr>
        <p:txBody>
          <a:bodyPr wrap="square" rtlCol="0">
            <a:spAutoFit/>
          </a:bodyPr>
          <a:lstStyle/>
          <a:p>
            <a:pPr marL="974725" indent="-457200" algn="just">
              <a:lnSpc>
                <a:spcPts val="3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companies that could sustain during that time were the ones with strong digital leaders working at their organizations. </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pandemic drove </a:t>
            </a:r>
            <a:r>
              <a:rPr lang="en-US" sz="2400" b="1" dirty="0">
                <a:solidFill>
                  <a:srgbClr val="C00000"/>
                </a:solidFill>
                <a:latin typeface="Tajawal ExtraBold" panose="00000800000000000000" pitchFamily="2" charset="-78"/>
                <a:cs typeface="Tajawal ExtraBold" panose="00000800000000000000" pitchFamily="2" charset="-78"/>
              </a:rPr>
              <a:t>the rapid adoption of digital technologies </a:t>
            </a:r>
            <a:r>
              <a:rPr lang="en-US" sz="2400" b="1" dirty="0">
                <a:solidFill>
                  <a:srgbClr val="0A1F61"/>
                </a:solidFill>
                <a:latin typeface="Tajawal ExtraBold" panose="00000800000000000000" pitchFamily="2" charset="-78"/>
                <a:cs typeface="Tajawal ExtraBold" panose="00000800000000000000" pitchFamily="2" charset="-78"/>
              </a:rPr>
              <a:t>and ways of working needed for companies just to stay relevant and continue to operate. Not only did the stock market experience a historic drop in value, but </a:t>
            </a:r>
            <a:r>
              <a:rPr lang="en-US" sz="2400" b="1" dirty="0">
                <a:solidFill>
                  <a:srgbClr val="C00000"/>
                </a:solidFill>
                <a:latin typeface="Tajawal ExtraBold" panose="00000800000000000000" pitchFamily="2" charset="-78"/>
                <a:cs typeface="Tajawal ExtraBold" panose="00000800000000000000" pitchFamily="2" charset="-78"/>
              </a:rPr>
              <a:t>companies have had to dramatically change the way they operate </a:t>
            </a:r>
            <a:r>
              <a:rPr lang="en-US" sz="2400" b="1" dirty="0">
                <a:solidFill>
                  <a:srgbClr val="0A1F61"/>
                </a:solidFill>
                <a:latin typeface="Tajawal ExtraBold" panose="00000800000000000000" pitchFamily="2" charset="-78"/>
                <a:cs typeface="Tajawal ExtraBold" panose="00000800000000000000" pitchFamily="2" charset="-78"/>
              </a:rPr>
              <a:t>amidst a social lock-down. </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Every industry had to go through some </a:t>
            </a:r>
            <a:r>
              <a:rPr lang="en-US" sz="2400" b="1" dirty="0">
                <a:solidFill>
                  <a:srgbClr val="C00000"/>
                </a:solidFill>
                <a:latin typeface="Tajawal ExtraBold" panose="00000800000000000000" pitchFamily="2" charset="-78"/>
                <a:cs typeface="Tajawal ExtraBold" panose="00000800000000000000" pitchFamily="2" charset="-78"/>
              </a:rPr>
              <a:t>level of digitalization </a:t>
            </a:r>
            <a:r>
              <a:rPr lang="en-US" sz="2400" b="1" dirty="0">
                <a:solidFill>
                  <a:srgbClr val="0A1F61"/>
                </a:solidFill>
                <a:latin typeface="Tajawal ExtraBold" panose="00000800000000000000" pitchFamily="2" charset="-78"/>
                <a:cs typeface="Tajawal ExtraBold" panose="00000800000000000000" pitchFamily="2" charset="-78"/>
              </a:rPr>
              <a:t>to sustain. </a:t>
            </a:r>
          </a:p>
        </p:txBody>
      </p:sp>
    </p:spTree>
    <p:extLst>
      <p:ext uri="{BB962C8B-B14F-4D97-AF65-F5344CB8AC3E}">
        <p14:creationId xmlns:p14="http://schemas.microsoft.com/office/powerpoint/2010/main" val="3616717639"/>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descr="VUCA Explained">
            <a:extLst>
              <a:ext uri="{FF2B5EF4-FFF2-40B4-BE49-F238E27FC236}">
                <a16:creationId xmlns:a16="http://schemas.microsoft.com/office/drawing/2014/main" id="{7F3B2493-B5F6-BC14-F3E3-3B2801FC8EB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226702" y="-50469"/>
            <a:ext cx="6293493" cy="6858000"/>
          </a:xfrm>
          <a:prstGeom prst="rect">
            <a:avLst/>
          </a:prstGeom>
          <a:noFill/>
          <a:ln>
            <a:noFill/>
          </a:ln>
        </p:spPr>
      </p:pic>
      <p:sp>
        <p:nvSpPr>
          <p:cNvPr id="13" name="TextBox 12">
            <a:extLst>
              <a:ext uri="{FF2B5EF4-FFF2-40B4-BE49-F238E27FC236}">
                <a16:creationId xmlns:a16="http://schemas.microsoft.com/office/drawing/2014/main" id="{DB12AC6E-040C-F224-AC93-8E7B93DF778D}"/>
              </a:ext>
            </a:extLst>
          </p:cNvPr>
          <p:cNvSpPr txBox="1"/>
          <p:nvPr/>
        </p:nvSpPr>
        <p:spPr>
          <a:xfrm>
            <a:off x="518756" y="1639499"/>
            <a:ext cx="4338252" cy="3816429"/>
          </a:xfrm>
          <a:prstGeom prst="rect">
            <a:avLst/>
          </a:prstGeom>
          <a:noFill/>
        </p:spPr>
        <p:txBody>
          <a:bodyPr wrap="square">
            <a:spAutoFit/>
          </a:bodyPr>
          <a:lstStyle/>
          <a:p>
            <a:pPr algn="just"/>
            <a:r>
              <a:rPr lang="en-US" sz="2200" b="1" dirty="0">
                <a:solidFill>
                  <a:srgbClr val="0A1F61"/>
                </a:solidFill>
                <a:latin typeface="Times New Roman" panose="02020603050405020304" pitchFamily="18" charset="0"/>
                <a:ea typeface="Times New Roman" panose="02020603050405020304" pitchFamily="18" charset="0"/>
              </a:rPr>
              <a:t>T</a:t>
            </a:r>
            <a:r>
              <a:rPr lang="en-US" sz="2200" b="1" dirty="0">
                <a:solidFill>
                  <a:srgbClr val="0A1F61"/>
                </a:solidFill>
                <a:effectLst/>
                <a:latin typeface="Times New Roman" panose="02020603050405020304" pitchFamily="18" charset="0"/>
                <a:ea typeface="Times New Roman" panose="02020603050405020304" pitchFamily="18" charset="0"/>
              </a:rPr>
              <a:t>he VUCA elements, organized by how much we know about the situation (along the x-axis) and how well we can predict the results of our actions (along the y-axis). It shows very the difference between each of the elements, explaining the characteristics, providing a straightforward example, and giving a couple of potential approaches.</a:t>
            </a:r>
            <a:endParaRPr lang="en-US" sz="2200" b="1" dirty="0">
              <a:solidFill>
                <a:srgbClr val="0A1F61"/>
              </a:solidFill>
            </a:endParaRPr>
          </a:p>
        </p:txBody>
      </p:sp>
      <p:sp>
        <p:nvSpPr>
          <p:cNvPr id="9" name="TextBox 8">
            <a:extLst>
              <a:ext uri="{FF2B5EF4-FFF2-40B4-BE49-F238E27FC236}">
                <a16:creationId xmlns:a16="http://schemas.microsoft.com/office/drawing/2014/main" id="{738F3C0B-E203-EB74-8D0B-A4151344FD2B}"/>
              </a:ext>
            </a:extLst>
          </p:cNvPr>
          <p:cNvSpPr txBox="1"/>
          <p:nvPr/>
        </p:nvSpPr>
        <p:spPr>
          <a:xfrm>
            <a:off x="518756" y="5355474"/>
            <a:ext cx="4614584" cy="1477328"/>
          </a:xfrm>
          <a:prstGeom prst="rect">
            <a:avLst/>
          </a:prstGeom>
          <a:noFill/>
        </p:spPr>
        <p:txBody>
          <a:bodyPr wrap="square">
            <a:spAutoFit/>
          </a:bodyPr>
          <a:lstStyle/>
          <a:p>
            <a:pPr algn="r" rtl="1"/>
            <a:r>
              <a:rPr lang="en-US" b="1" dirty="0" err="1"/>
              <a:t>عناصر</a:t>
            </a:r>
            <a:r>
              <a:rPr lang="en-US" b="1" dirty="0"/>
              <a:t> VUCA، </a:t>
            </a:r>
            <a:r>
              <a:rPr lang="en-US" b="1" dirty="0" err="1"/>
              <a:t>منظمة</a:t>
            </a:r>
            <a:r>
              <a:rPr lang="en-US" b="1" dirty="0"/>
              <a:t> </a:t>
            </a:r>
            <a:r>
              <a:rPr lang="en-US" b="1" dirty="0" err="1"/>
              <a:t>حسب</a:t>
            </a:r>
            <a:r>
              <a:rPr lang="en-US" b="1" dirty="0"/>
              <a:t> </a:t>
            </a:r>
            <a:r>
              <a:rPr lang="en-US" b="1" dirty="0" err="1"/>
              <a:t>مقدار</a:t>
            </a:r>
            <a:r>
              <a:rPr lang="en-US" b="1" dirty="0"/>
              <a:t> </a:t>
            </a:r>
            <a:r>
              <a:rPr lang="en-US" b="1" dirty="0" err="1"/>
              <a:t>ما</a:t>
            </a:r>
            <a:r>
              <a:rPr lang="en-US" b="1" dirty="0"/>
              <a:t> </a:t>
            </a:r>
            <a:r>
              <a:rPr lang="en-US" b="1" dirty="0" err="1"/>
              <a:t>نعرفه</a:t>
            </a:r>
            <a:r>
              <a:rPr lang="en-US" b="1" dirty="0"/>
              <a:t> عن </a:t>
            </a:r>
            <a:r>
              <a:rPr lang="en-US" b="1" dirty="0" err="1"/>
              <a:t>الموقف</a:t>
            </a:r>
            <a:r>
              <a:rPr lang="en-US" b="1" dirty="0"/>
              <a:t> (على </a:t>
            </a:r>
            <a:r>
              <a:rPr lang="en-US" b="1" dirty="0" err="1"/>
              <a:t>طول</a:t>
            </a:r>
            <a:r>
              <a:rPr lang="en-US" b="1" dirty="0"/>
              <a:t> </a:t>
            </a:r>
            <a:r>
              <a:rPr lang="en-US" b="1" dirty="0" err="1"/>
              <a:t>المحور</a:t>
            </a:r>
            <a:r>
              <a:rPr lang="en-US" b="1" dirty="0"/>
              <a:t> </a:t>
            </a:r>
            <a:r>
              <a:rPr lang="en-US" b="1" dirty="0" err="1"/>
              <a:t>السيني</a:t>
            </a:r>
            <a:r>
              <a:rPr lang="en-US" b="1" dirty="0"/>
              <a:t>) </a:t>
            </a:r>
            <a:r>
              <a:rPr lang="en-US" b="1" dirty="0" err="1"/>
              <a:t>ومدى</a:t>
            </a:r>
            <a:r>
              <a:rPr lang="en-US" b="1" dirty="0"/>
              <a:t> </a:t>
            </a:r>
            <a:r>
              <a:rPr lang="en-US" b="1" dirty="0" err="1"/>
              <a:t>قدرتنا</a:t>
            </a:r>
            <a:r>
              <a:rPr lang="en-US" b="1" dirty="0"/>
              <a:t> على </a:t>
            </a:r>
            <a:r>
              <a:rPr lang="en-US" b="1" dirty="0" err="1"/>
              <a:t>التنبؤ</a:t>
            </a:r>
            <a:r>
              <a:rPr lang="en-US" b="1" dirty="0"/>
              <a:t> </a:t>
            </a:r>
            <a:r>
              <a:rPr lang="en-US" b="1" dirty="0" err="1"/>
              <a:t>بنتائج</a:t>
            </a:r>
            <a:r>
              <a:rPr lang="en-US" b="1" dirty="0"/>
              <a:t> </a:t>
            </a:r>
            <a:r>
              <a:rPr lang="en-US" b="1" dirty="0" err="1"/>
              <a:t>أفعالنا</a:t>
            </a:r>
            <a:r>
              <a:rPr lang="en-US" b="1" dirty="0"/>
              <a:t> (على </a:t>
            </a:r>
            <a:r>
              <a:rPr lang="en-US" b="1" dirty="0" err="1"/>
              <a:t>طول</a:t>
            </a:r>
            <a:r>
              <a:rPr lang="en-US" b="1" dirty="0"/>
              <a:t> </a:t>
            </a:r>
            <a:r>
              <a:rPr lang="en-US" b="1" dirty="0" err="1"/>
              <a:t>المحور</a:t>
            </a:r>
            <a:r>
              <a:rPr lang="en-US" b="1" dirty="0"/>
              <a:t> </a:t>
            </a:r>
            <a:r>
              <a:rPr lang="en-US" b="1" dirty="0" err="1"/>
              <a:t>الصادي</a:t>
            </a:r>
            <a:r>
              <a:rPr lang="en-US" b="1" dirty="0"/>
              <a:t>). </a:t>
            </a:r>
            <a:r>
              <a:rPr lang="en-US" b="1" dirty="0" err="1"/>
              <a:t>إنه</a:t>
            </a:r>
            <a:r>
              <a:rPr lang="en-US" b="1" dirty="0"/>
              <a:t> </a:t>
            </a:r>
            <a:r>
              <a:rPr lang="en-US" b="1" dirty="0" err="1"/>
              <a:t>يوضح</a:t>
            </a:r>
            <a:r>
              <a:rPr lang="en-US" b="1" dirty="0"/>
              <a:t> </a:t>
            </a:r>
            <a:r>
              <a:rPr lang="en-US" b="1" dirty="0" err="1"/>
              <a:t>الفرق</a:t>
            </a:r>
            <a:r>
              <a:rPr lang="en-US" b="1" dirty="0"/>
              <a:t> بين </a:t>
            </a:r>
            <a:r>
              <a:rPr lang="en-US" b="1" dirty="0" err="1"/>
              <a:t>كل</a:t>
            </a:r>
            <a:r>
              <a:rPr lang="en-US" b="1" dirty="0"/>
              <a:t> </a:t>
            </a:r>
            <a:r>
              <a:rPr lang="en-US" b="1" dirty="0" err="1"/>
              <a:t>عنصر</a:t>
            </a:r>
            <a:r>
              <a:rPr lang="en-US" b="1" dirty="0"/>
              <a:t> من </a:t>
            </a:r>
            <a:r>
              <a:rPr lang="en-US" b="1" dirty="0" err="1"/>
              <a:t>العناصر</a:t>
            </a:r>
            <a:r>
              <a:rPr lang="en-US" b="1" dirty="0"/>
              <a:t>، </a:t>
            </a:r>
            <a:r>
              <a:rPr lang="en-US" b="1" dirty="0" err="1"/>
              <a:t>ويشرح</a:t>
            </a:r>
            <a:r>
              <a:rPr lang="en-US" b="1" dirty="0"/>
              <a:t> </a:t>
            </a:r>
            <a:r>
              <a:rPr lang="en-US" b="1" dirty="0" err="1"/>
              <a:t>الخصائص</a:t>
            </a:r>
            <a:r>
              <a:rPr lang="en-US" b="1" dirty="0"/>
              <a:t>، </a:t>
            </a:r>
            <a:r>
              <a:rPr lang="en-US" b="1" dirty="0" err="1"/>
              <a:t>ويقدم</a:t>
            </a:r>
            <a:r>
              <a:rPr lang="en-US" b="1" dirty="0"/>
              <a:t> </a:t>
            </a:r>
            <a:r>
              <a:rPr lang="en-US" b="1" dirty="0" err="1"/>
              <a:t>مثالًا</a:t>
            </a:r>
            <a:r>
              <a:rPr lang="en-US" b="1" dirty="0"/>
              <a:t> </a:t>
            </a:r>
            <a:r>
              <a:rPr lang="en-US" b="1" dirty="0" err="1"/>
              <a:t>مباشرًا</a:t>
            </a:r>
            <a:r>
              <a:rPr lang="en-US" b="1" dirty="0"/>
              <a:t>، </a:t>
            </a:r>
            <a:r>
              <a:rPr lang="en-US" b="1" dirty="0" err="1"/>
              <a:t>ويعطي</a:t>
            </a:r>
            <a:r>
              <a:rPr lang="en-US" b="1" dirty="0"/>
              <a:t> </a:t>
            </a:r>
            <a:r>
              <a:rPr lang="en-US" b="1" dirty="0" err="1"/>
              <a:t>اثنين</a:t>
            </a:r>
            <a:r>
              <a:rPr lang="en-US" b="1" dirty="0"/>
              <a:t> من </a:t>
            </a:r>
            <a:r>
              <a:rPr lang="en-US" b="1" dirty="0" err="1"/>
              <a:t>الأساليب</a:t>
            </a:r>
            <a:r>
              <a:rPr lang="en-US" b="1" dirty="0"/>
              <a:t> </a:t>
            </a:r>
            <a:r>
              <a:rPr lang="en-US" b="1" dirty="0" err="1"/>
              <a:t>المحتملة</a:t>
            </a:r>
            <a:r>
              <a:rPr lang="en-US" b="1" dirty="0"/>
              <a:t>.</a:t>
            </a:r>
          </a:p>
        </p:txBody>
      </p:sp>
    </p:spTree>
    <p:extLst>
      <p:ext uri="{BB962C8B-B14F-4D97-AF65-F5344CB8AC3E}">
        <p14:creationId xmlns:p14="http://schemas.microsoft.com/office/powerpoint/2010/main" val="2797342022"/>
      </p:ext>
    </p:extLst>
  </p:cSld>
  <p:clrMapOvr>
    <a:masterClrMapping/>
  </p:clrMapOvr>
  <mc:AlternateContent xmlns:mc="http://schemas.openxmlformats.org/markup-compatibility/2006" xmlns:p14="http://schemas.microsoft.com/office/powerpoint/2010/main">
    <mc:Choice Requires="p14">
      <p:transition p14:dur="10" advTm="352000"/>
    </mc:Choice>
    <mc:Fallback xmlns="">
      <p:transition advTm="352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870988" y="1249808"/>
            <a:ext cx="6253635"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Leadership Model</a:t>
            </a:r>
          </a:p>
        </p:txBody>
      </p:sp>
      <p:pic>
        <p:nvPicPr>
          <p:cNvPr id="7" name="Picture 6" descr="A picture containing person, person, web, outdoor object&#10;&#10;Description automatically generated">
            <a:extLst>
              <a:ext uri="{FF2B5EF4-FFF2-40B4-BE49-F238E27FC236}">
                <a16:creationId xmlns:a16="http://schemas.microsoft.com/office/drawing/2014/main" id="{093D7338-BDA3-6ACD-B7D6-1678D1834C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30645" y="2225972"/>
            <a:ext cx="5851566" cy="3901044"/>
          </a:xfrm>
          <a:prstGeom prst="rect">
            <a:avLst/>
          </a:prstGeom>
        </p:spPr>
      </p:pic>
    </p:spTree>
    <p:extLst>
      <p:ext uri="{BB962C8B-B14F-4D97-AF65-F5344CB8AC3E}">
        <p14:creationId xmlns:p14="http://schemas.microsoft.com/office/powerpoint/2010/main" val="3868991291"/>
      </p:ext>
    </p:extLst>
  </p:cSld>
  <p:clrMapOvr>
    <a:masterClrMapping/>
  </p:clrMapOvr>
  <mc:AlternateContent xmlns:mc="http://schemas.openxmlformats.org/markup-compatibility/2006" xmlns:p14="http://schemas.microsoft.com/office/powerpoint/2010/main">
    <mc:Choice Requires="p14">
      <p:transition spd="slow" p14:dur="2000" advTm="24000"/>
    </mc:Choice>
    <mc:Fallback xmlns="">
      <p:transition spd="slow" advTm="24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6C23C957-610C-03F9-4643-E3F1B4E8F1B0}"/>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Lst>
          </a:blip>
          <a:srcRect l="21039" t="17142" r="22695" b="7926"/>
          <a:stretch/>
        </p:blipFill>
        <p:spPr>
          <a:xfrm>
            <a:off x="2624446" y="1298088"/>
            <a:ext cx="7422078" cy="5559912"/>
          </a:xfrm>
          <a:prstGeom prst="rect">
            <a:avLst/>
          </a:prstGeom>
        </p:spPr>
      </p:pic>
      <p:sp>
        <p:nvSpPr>
          <p:cNvPr id="12" name="TextBox 11">
            <a:extLst>
              <a:ext uri="{FF2B5EF4-FFF2-40B4-BE49-F238E27FC236}">
                <a16:creationId xmlns:a16="http://schemas.microsoft.com/office/drawing/2014/main" id="{BC5C5261-4FD8-6630-F88D-1CEF40F86989}"/>
              </a:ext>
            </a:extLst>
          </p:cNvPr>
          <p:cNvSpPr txBox="1"/>
          <p:nvPr/>
        </p:nvSpPr>
        <p:spPr>
          <a:xfrm>
            <a:off x="2757254" y="5774564"/>
            <a:ext cx="2280062" cy="738664"/>
          </a:xfrm>
          <a:prstGeom prst="rect">
            <a:avLst/>
          </a:prstGeom>
          <a:noFill/>
        </p:spPr>
        <p:txBody>
          <a:bodyPr wrap="square" rtlCol="0">
            <a:spAutoFit/>
          </a:bodyPr>
          <a:lstStyle/>
          <a:p>
            <a:r>
              <a:rPr lang="en-US" sz="1400" b="1" dirty="0">
                <a:solidFill>
                  <a:srgbClr val="C00000"/>
                </a:solidFill>
              </a:rPr>
              <a:t>Figure: Digital leadership: customer centric, service driven and agility focused</a:t>
            </a:r>
          </a:p>
        </p:txBody>
      </p:sp>
      <p:sp>
        <p:nvSpPr>
          <p:cNvPr id="9" name="TextBox 8">
            <a:extLst>
              <a:ext uri="{FF2B5EF4-FFF2-40B4-BE49-F238E27FC236}">
                <a16:creationId xmlns:a16="http://schemas.microsoft.com/office/drawing/2014/main" id="{4C8B96F0-9D94-FD6B-DE2D-1CB1725CE224}"/>
              </a:ext>
            </a:extLst>
          </p:cNvPr>
          <p:cNvSpPr txBox="1"/>
          <p:nvPr/>
        </p:nvSpPr>
        <p:spPr>
          <a:xfrm>
            <a:off x="9845866" y="5104170"/>
            <a:ext cx="2346134" cy="1569660"/>
          </a:xfrm>
          <a:prstGeom prst="rect">
            <a:avLst/>
          </a:prstGeom>
          <a:noFill/>
        </p:spPr>
        <p:txBody>
          <a:bodyPr wrap="square">
            <a:spAutoFit/>
          </a:bodyPr>
          <a:lstStyle/>
          <a:p>
            <a:pPr algn="r" rtl="1"/>
            <a:r>
              <a:rPr lang="en-US" sz="2400" dirty="0" err="1"/>
              <a:t>القيادة</a:t>
            </a:r>
            <a:r>
              <a:rPr lang="en-US" sz="2400" dirty="0"/>
              <a:t> </a:t>
            </a:r>
            <a:r>
              <a:rPr lang="en-US" sz="2400" dirty="0" err="1"/>
              <a:t>الرقمية</a:t>
            </a:r>
            <a:r>
              <a:rPr lang="en-US" sz="2400" dirty="0"/>
              <a:t>: </a:t>
            </a:r>
            <a:r>
              <a:rPr lang="en-US" sz="2400" dirty="0" err="1"/>
              <a:t>تتمحور</a:t>
            </a:r>
            <a:r>
              <a:rPr lang="en-US" sz="2400" dirty="0"/>
              <a:t> </a:t>
            </a:r>
            <a:r>
              <a:rPr lang="en-US" sz="2400" dirty="0" err="1"/>
              <a:t>حول</a:t>
            </a:r>
            <a:r>
              <a:rPr lang="en-US" sz="2400" dirty="0"/>
              <a:t> </a:t>
            </a:r>
            <a:r>
              <a:rPr lang="en-US" sz="2400" dirty="0" err="1"/>
              <a:t>العملاء</a:t>
            </a:r>
            <a:r>
              <a:rPr lang="en-US" sz="2400" dirty="0"/>
              <a:t>، </a:t>
            </a:r>
            <a:r>
              <a:rPr lang="en-US" sz="2400" dirty="0" err="1"/>
              <a:t>وتعتمد</a:t>
            </a:r>
            <a:r>
              <a:rPr lang="en-US" sz="2400" dirty="0"/>
              <a:t> </a:t>
            </a:r>
            <a:r>
              <a:rPr lang="en-US" sz="2400" dirty="0" err="1"/>
              <a:t>على</a:t>
            </a:r>
            <a:r>
              <a:rPr lang="en-US" sz="2400" dirty="0"/>
              <a:t> </a:t>
            </a:r>
            <a:r>
              <a:rPr lang="en-US" sz="2400" dirty="0" err="1"/>
              <a:t>الخدمة</a:t>
            </a:r>
            <a:r>
              <a:rPr lang="en-US" sz="2400" dirty="0"/>
              <a:t>، </a:t>
            </a:r>
            <a:r>
              <a:rPr lang="en-US" sz="2400" dirty="0" err="1"/>
              <a:t>وتركز</a:t>
            </a:r>
            <a:r>
              <a:rPr lang="en-US" sz="2400" dirty="0"/>
              <a:t> </a:t>
            </a:r>
            <a:r>
              <a:rPr lang="en-US" sz="2400" dirty="0" err="1"/>
              <a:t>على</a:t>
            </a:r>
            <a:r>
              <a:rPr lang="en-US" sz="2400" dirty="0"/>
              <a:t> </a:t>
            </a:r>
            <a:r>
              <a:rPr lang="ar-EG" sz="2400" dirty="0"/>
              <a:t>الرشاقة</a:t>
            </a:r>
            <a:endParaRPr lang="en-US" sz="2400" dirty="0"/>
          </a:p>
        </p:txBody>
      </p:sp>
    </p:spTree>
    <p:extLst>
      <p:ext uri="{BB962C8B-B14F-4D97-AF65-F5344CB8AC3E}">
        <p14:creationId xmlns:p14="http://schemas.microsoft.com/office/powerpoint/2010/main" val="2565676627"/>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structured approach to build agility in the design and delivery of digital services. </a:t>
            </a:r>
            <a:r>
              <a:rPr lang="en-US" sz="2400" b="1" dirty="0">
                <a:solidFill>
                  <a:srgbClr val="C00000"/>
                </a:solidFill>
                <a:latin typeface="Tajawal ExtraBold" panose="00000800000000000000" pitchFamily="2" charset="-78"/>
                <a:cs typeface="Tajawal ExtraBold" panose="00000800000000000000" pitchFamily="2" charset="-78"/>
              </a:rPr>
              <a:t>The 10-step Model</a:t>
            </a:r>
            <a:r>
              <a:rPr lang="en-US" sz="2400" b="1" dirty="0">
                <a:solidFill>
                  <a:srgbClr val="0A1F61"/>
                </a:solidFill>
                <a:latin typeface="Tajawal ExtraBold" panose="00000800000000000000" pitchFamily="2" charset="-78"/>
                <a:cs typeface="Tajawal ExtraBold" panose="00000800000000000000" pitchFamily="2" charset="-78"/>
              </a:rPr>
              <a:t>, shown in the previous figure, uses five distinct “service-level” components that create and sustain value throughout the design and delivery process.</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1. Service innovation and delivery</a:t>
            </a:r>
            <a:r>
              <a:rPr lang="ar-EG" sz="2400" b="1" dirty="0">
                <a:solidFill>
                  <a:srgbClr val="0A1F61"/>
                </a:solidFill>
                <a:latin typeface="Tajawal ExtraBold" panose="00000800000000000000" pitchFamily="2" charset="-78"/>
                <a:cs typeface="Tajawal ExtraBold" panose="00000800000000000000" pitchFamily="2" charset="-78"/>
              </a:rPr>
              <a:t> ابتكار الخدمة وتقديمها </a:t>
            </a:r>
            <a:r>
              <a:rPr lang="en-US" sz="2400" b="1" dirty="0">
                <a:solidFill>
                  <a:srgbClr val="0A1F61"/>
                </a:solidFill>
                <a:latin typeface="Tajawal ExtraBold" panose="00000800000000000000" pitchFamily="2" charset="-78"/>
                <a:cs typeface="Tajawal ExtraBold" panose="00000800000000000000" pitchFamily="2" charset="-78"/>
              </a:rPr>
              <a:t> (steps 1 and 10): Develop innovative </a:t>
            </a:r>
            <a:r>
              <a:rPr lang="en-US" sz="2400" b="1" dirty="0">
                <a:solidFill>
                  <a:srgbClr val="C00000"/>
                </a:solidFill>
                <a:latin typeface="Tajawal ExtraBold" panose="00000800000000000000" pitchFamily="2" charset="-78"/>
                <a:cs typeface="Tajawal ExtraBold" panose="00000800000000000000" pitchFamily="2" charset="-78"/>
              </a:rPr>
              <a:t>customer value propositions</a:t>
            </a:r>
            <a:r>
              <a:rPr lang="en-US" sz="2400" b="1" dirty="0">
                <a:solidFill>
                  <a:srgbClr val="0A1F61"/>
                </a:solidFill>
                <a:latin typeface="Tajawal ExtraBold" panose="00000800000000000000" pitchFamily="2" charset="-78"/>
                <a:cs typeface="Tajawal ExtraBold" panose="00000800000000000000" pitchFamily="2" charset="-78"/>
              </a:rPr>
              <a:t>, often co-created with </a:t>
            </a:r>
            <a:r>
              <a:rPr lang="en-US" sz="2400" b="1" dirty="0">
                <a:solidFill>
                  <a:srgbClr val="C00000"/>
                </a:solidFill>
                <a:latin typeface="Tajawal ExtraBold" panose="00000800000000000000" pitchFamily="2" charset="-78"/>
                <a:cs typeface="Tajawal ExtraBold" panose="00000800000000000000" pitchFamily="2" charset="-78"/>
              </a:rPr>
              <a:t>customer engagement</a:t>
            </a:r>
            <a:r>
              <a:rPr lang="en-US" sz="2400" b="1" dirty="0">
                <a:solidFill>
                  <a:srgbClr val="0A1F61"/>
                </a:solidFill>
                <a:latin typeface="Tajawal ExtraBold" panose="00000800000000000000" pitchFamily="2" charset="-78"/>
                <a:cs typeface="Tajawal ExtraBold" panose="00000800000000000000" pitchFamily="2" charset="-78"/>
              </a:rPr>
              <a:t>, which are reviewed/refined </a:t>
            </a:r>
            <a:r>
              <a:rPr lang="en-US" sz="2400" b="1" dirty="0">
                <a:solidFill>
                  <a:srgbClr val="C00000"/>
                </a:solidFill>
                <a:latin typeface="Tajawal ExtraBold" panose="00000800000000000000" pitchFamily="2" charset="-78"/>
                <a:cs typeface="Tajawal ExtraBold" panose="00000800000000000000" pitchFamily="2" charset="-78"/>
              </a:rPr>
              <a:t>after implementation to sustain innovation</a:t>
            </a:r>
            <a:r>
              <a:rPr lang="en-US" sz="2400" b="1" dirty="0">
                <a:solidFill>
                  <a:srgbClr val="0A1F61"/>
                </a:solidFill>
                <a:latin typeface="Tajawal ExtraBold" panose="00000800000000000000" pitchFamily="2" charset="-78"/>
                <a:cs typeface="Tajawal ExtraBold" panose="00000800000000000000" pitchFamily="2" charset="-78"/>
              </a:rPr>
              <a:t>.</a:t>
            </a:r>
          </a:p>
        </p:txBody>
      </p:sp>
      <p:sp>
        <p:nvSpPr>
          <p:cNvPr id="11" name="TextBox 10">
            <a:extLst>
              <a:ext uri="{FF2B5EF4-FFF2-40B4-BE49-F238E27FC236}">
                <a16:creationId xmlns:a16="http://schemas.microsoft.com/office/drawing/2014/main" id="{AEC19659-61F6-78FB-D934-C733213BE95F}"/>
              </a:ext>
            </a:extLst>
          </p:cNvPr>
          <p:cNvSpPr txBox="1"/>
          <p:nvPr/>
        </p:nvSpPr>
        <p:spPr>
          <a:xfrm>
            <a:off x="2981697" y="1240868"/>
            <a:ext cx="6228606" cy="369332"/>
          </a:xfrm>
          <a:prstGeom prst="rect">
            <a:avLst/>
          </a:prstGeom>
          <a:noFill/>
        </p:spPr>
        <p:txBody>
          <a:bodyPr wrap="square">
            <a:spAutoFit/>
          </a:bodyPr>
          <a:lstStyle/>
          <a:p>
            <a:r>
              <a:rPr lang="ar-EG" dirty="0"/>
              <a:t>نهج منظم لبناء المرونة في تصميم وتقديم الخدمات الرقمية</a:t>
            </a:r>
            <a:endParaRPr lang="en-US" dirty="0"/>
          </a:p>
        </p:txBody>
      </p:sp>
    </p:spTree>
    <p:extLst>
      <p:ext uri="{BB962C8B-B14F-4D97-AF65-F5344CB8AC3E}">
        <p14:creationId xmlns:p14="http://schemas.microsoft.com/office/powerpoint/2010/main" val="3794051028"/>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13516"/>
          </a:xfrm>
          <a:prstGeom prst="rect">
            <a:avLst/>
          </a:prstGeom>
          <a:noFill/>
        </p:spPr>
        <p:txBody>
          <a:bodyPr wrap="square" rtlCol="0">
            <a:spAutoFit/>
          </a:bodyPr>
          <a:lstStyle/>
          <a:p>
            <a:pPr marL="974725" lvl="1"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2. Service operations</a:t>
            </a:r>
            <a:r>
              <a:rPr lang="ar-EG" sz="2400" b="1" dirty="0">
                <a:solidFill>
                  <a:srgbClr val="0A1F61"/>
                </a:solidFill>
                <a:latin typeface="Tajawal ExtraBold" panose="00000800000000000000" pitchFamily="2" charset="-78"/>
                <a:cs typeface="Tajawal ExtraBold" panose="00000800000000000000" pitchFamily="2" charset="-78"/>
              </a:rPr>
              <a:t> عمليات الخدمات </a:t>
            </a:r>
            <a:r>
              <a:rPr lang="en-US" sz="2400" b="1" dirty="0">
                <a:solidFill>
                  <a:srgbClr val="0A1F61"/>
                </a:solidFill>
                <a:latin typeface="Tajawal ExtraBold" panose="00000800000000000000" pitchFamily="2" charset="-78"/>
                <a:cs typeface="Tajawal ExtraBold" panose="00000800000000000000" pitchFamily="2" charset="-78"/>
              </a:rPr>
              <a:t> (steps 2 and 3): Identify customer service encounters that incrementally</a:t>
            </a:r>
            <a:r>
              <a:rPr lang="ar-EG" sz="2400" b="1" dirty="0">
                <a:solidFill>
                  <a:srgbClr val="0A1F61"/>
                </a:solidFill>
                <a:latin typeface="Tajawal ExtraBold" panose="00000800000000000000" pitchFamily="2" charset="-78"/>
                <a:cs typeface="Tajawal ExtraBold" panose="00000800000000000000" pitchFamily="2" charset="-78"/>
              </a:rPr>
              <a:t>تدريجيا</a:t>
            </a:r>
            <a:r>
              <a:rPr lang="en-US" sz="2400" b="1" dirty="0">
                <a:solidFill>
                  <a:srgbClr val="0A1F61"/>
                </a:solidFill>
                <a:latin typeface="Tajawal ExtraBold" panose="00000800000000000000" pitchFamily="2" charset="-78"/>
                <a:cs typeface="Tajawal ExtraBold" panose="00000800000000000000" pitchFamily="2" charset="-78"/>
              </a:rPr>
              <a:t> and collectively influence customer engagement in value creation, and map these encounters to specific processes/work-flows that will operationalize these service encounters.</a:t>
            </a:r>
          </a:p>
          <a:p>
            <a:pPr marL="974725" lvl="1"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3. Digital service design</a:t>
            </a:r>
            <a:r>
              <a:rPr lang="ar-EG" sz="2400" b="1" dirty="0">
                <a:solidFill>
                  <a:srgbClr val="0A1F61"/>
                </a:solidFill>
                <a:latin typeface="Tajawal ExtraBold" panose="00000800000000000000" pitchFamily="2" charset="-78"/>
                <a:cs typeface="Tajawal ExtraBold" panose="00000800000000000000" pitchFamily="2" charset="-78"/>
              </a:rPr>
              <a:t> تصميم الخدمات الرقمية </a:t>
            </a:r>
            <a:r>
              <a:rPr lang="en-US" sz="2400" b="1" dirty="0">
                <a:solidFill>
                  <a:srgbClr val="0A1F61"/>
                </a:solidFill>
                <a:latin typeface="Tajawal ExtraBold" panose="00000800000000000000" pitchFamily="2" charset="-78"/>
                <a:cs typeface="Tajawal ExtraBold" panose="00000800000000000000" pitchFamily="2" charset="-78"/>
              </a:rPr>
              <a:t> (steps 4 and 5): Leverage advanced technology to automate select processes/work-flows to develop digital services, and build a data warehouse to analyze value created and delivered and gain keen insight into customer decision processes.</a:t>
            </a:r>
          </a:p>
        </p:txBody>
      </p:sp>
    </p:spTree>
    <p:extLst>
      <p:ext uri="{BB962C8B-B14F-4D97-AF65-F5344CB8AC3E}">
        <p14:creationId xmlns:p14="http://schemas.microsoft.com/office/powerpoint/2010/main" val="788826724"/>
      </p:ext>
    </p:extLst>
  </p:cSld>
  <p:clrMapOvr>
    <a:masterClrMapping/>
  </p:clrMapOvr>
  <mc:AlternateContent xmlns:mc="http://schemas.openxmlformats.org/markup-compatibility/2006" xmlns:p14="http://schemas.microsoft.com/office/powerpoint/2010/main">
    <mc:Choice Requires="p14">
      <p:transition p14:dur="10" advTm="183800"/>
    </mc:Choice>
    <mc:Fallback xmlns="">
      <p:transition advTm="1838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4. Service strategy</a:t>
            </a:r>
            <a:r>
              <a:rPr lang="ar-EG" sz="2400" b="1" dirty="0">
                <a:solidFill>
                  <a:srgbClr val="0A1F61"/>
                </a:solidFill>
                <a:latin typeface="Tajawal ExtraBold" panose="00000800000000000000" pitchFamily="2" charset="-78"/>
                <a:cs typeface="Tajawal ExtraBold" panose="00000800000000000000" pitchFamily="2" charset="-78"/>
              </a:rPr>
              <a:t> استراتيجية الخدمات </a:t>
            </a:r>
            <a:r>
              <a:rPr lang="en-US" sz="2400" b="1" dirty="0">
                <a:solidFill>
                  <a:srgbClr val="0A1F61"/>
                </a:solidFill>
                <a:latin typeface="Tajawal ExtraBold" panose="00000800000000000000" pitchFamily="2" charset="-78"/>
                <a:cs typeface="Tajawal ExtraBold" panose="00000800000000000000" pitchFamily="2" charset="-78"/>
              </a:rPr>
              <a:t> (steps 6 and 7): Strategically position digital services to address a customer’s competitive strategy.</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5. Service management</a:t>
            </a:r>
            <a:r>
              <a:rPr lang="ar-EG" sz="2400" b="1" dirty="0">
                <a:solidFill>
                  <a:srgbClr val="0A1F61"/>
                </a:solidFill>
                <a:latin typeface="Tajawal ExtraBold" panose="00000800000000000000" pitchFamily="2" charset="-78"/>
                <a:cs typeface="Tajawal ExtraBold" panose="00000800000000000000" pitchFamily="2" charset="-78"/>
              </a:rPr>
              <a:t> إدارة الخدمات </a:t>
            </a:r>
            <a:r>
              <a:rPr lang="en-US" sz="2400" b="1" dirty="0">
                <a:solidFill>
                  <a:srgbClr val="0A1F61"/>
                </a:solidFill>
                <a:latin typeface="Tajawal ExtraBold" panose="00000800000000000000" pitchFamily="2" charset="-78"/>
                <a:cs typeface="Tajawal ExtraBold" panose="00000800000000000000" pitchFamily="2" charset="-78"/>
              </a:rPr>
              <a:t>(steps 8 and 9): Structure the management team that includes both internal employees and external suppliers/partners to deliver digital services for customer use while mitigating customer risks.</a:t>
            </a:r>
          </a:p>
          <a:p>
            <a:pPr marL="974725" indent="-457200" algn="just">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059008081"/>
      </p:ext>
    </p:extLst>
  </p:cSld>
  <p:clrMapOvr>
    <a:masterClrMapping/>
  </p:clrMapOvr>
  <mc:AlternateContent xmlns:mc="http://schemas.openxmlformats.org/markup-compatibility/2006" xmlns:p14="http://schemas.microsoft.com/office/powerpoint/2010/main">
    <mc:Choice Requires="p14">
      <p:transition p14:dur="10" advTm="141000"/>
    </mc:Choice>
    <mc:Fallback xmlns="">
      <p:transition advTm="141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49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93647"/>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C00000"/>
                </a:solidFill>
                <a:latin typeface="Tajawal ExtraBold" panose="00000800000000000000" pitchFamily="2" charset="-78"/>
                <a:cs typeface="Tajawal ExtraBold" panose="00000800000000000000" pitchFamily="2" charset="-78"/>
              </a:rPr>
              <a:t>customer focus </a:t>
            </a:r>
            <a:r>
              <a:rPr lang="en-US" sz="2400" b="1" dirty="0">
                <a:solidFill>
                  <a:srgbClr val="0A1F61"/>
                </a:solidFill>
                <a:latin typeface="Tajawal ExtraBold" panose="00000800000000000000" pitchFamily="2" charset="-78"/>
                <a:cs typeface="Tajawal ExtraBold" panose="00000800000000000000" pitchFamily="2" charset="-78"/>
              </a:rPr>
              <a:t>is at the center of each of these service components. The </a:t>
            </a:r>
            <a:r>
              <a:rPr lang="en-US" sz="2400" b="1" dirty="0">
                <a:solidFill>
                  <a:srgbClr val="C00000"/>
                </a:solidFill>
                <a:latin typeface="Tajawal ExtraBold" panose="00000800000000000000" pitchFamily="2" charset="-78"/>
                <a:cs typeface="Tajawal ExtraBold" panose="00000800000000000000" pitchFamily="2" charset="-78"/>
              </a:rPr>
              <a:t>service operations </a:t>
            </a:r>
            <a:r>
              <a:rPr lang="en-US" sz="2400" b="1" dirty="0">
                <a:solidFill>
                  <a:srgbClr val="0A1F61"/>
                </a:solidFill>
                <a:latin typeface="Tajawal ExtraBold" panose="00000800000000000000" pitchFamily="2" charset="-78"/>
                <a:cs typeface="Tajawal ExtraBold" panose="00000800000000000000" pitchFamily="2" charset="-78"/>
              </a:rPr>
              <a:t>will meet evolving customer value propositions</a:t>
            </a:r>
            <a:r>
              <a:rPr lang="ar-EG" sz="2400" b="1" dirty="0">
                <a:solidFill>
                  <a:srgbClr val="0A1F61"/>
                </a:solidFill>
                <a:latin typeface="Tajawal ExtraBold" panose="00000800000000000000" pitchFamily="2" charset="-78"/>
                <a:cs typeface="Tajawal ExtraBold" panose="00000800000000000000" pitchFamily="2" charset="-78"/>
              </a:rPr>
              <a:t> القيم المقترحة</a:t>
            </a:r>
            <a:r>
              <a:rPr lang="en-US" sz="2400" b="1" dirty="0">
                <a:solidFill>
                  <a:srgbClr val="0A1F61"/>
                </a:solidFill>
                <a:latin typeface="Tajawal ExtraBold" panose="00000800000000000000" pitchFamily="2" charset="-78"/>
                <a:cs typeface="Tajawal ExtraBold" panose="00000800000000000000" pitchFamily="2" charset="-78"/>
              </a:rPr>
              <a:t>, and digital services designed will support customer engagement. The </a:t>
            </a:r>
            <a:r>
              <a:rPr lang="en-US" sz="2400" b="1" dirty="0">
                <a:solidFill>
                  <a:srgbClr val="C00000"/>
                </a:solidFill>
                <a:latin typeface="Tajawal ExtraBold" panose="00000800000000000000" pitchFamily="2" charset="-78"/>
                <a:cs typeface="Tajawal ExtraBold" panose="00000800000000000000" pitchFamily="2" charset="-78"/>
              </a:rPr>
              <a:t>service strategy</a:t>
            </a:r>
            <a:r>
              <a:rPr lang="ar-EG" sz="2400" dirty="0"/>
              <a:t>استراتيجية الخدمة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positions </a:t>
            </a:r>
            <a:r>
              <a:rPr lang="en-US" sz="2400" b="1" dirty="0">
                <a:solidFill>
                  <a:srgbClr val="00B0F0"/>
                </a:solidFill>
                <a:latin typeface="Tajawal ExtraBold" panose="00000800000000000000" pitchFamily="2" charset="-78"/>
                <a:cs typeface="Tajawal ExtraBold" panose="00000800000000000000" pitchFamily="2" charset="-78"/>
              </a:rPr>
              <a:t>digital services to meet customer strategy</a:t>
            </a:r>
            <a:r>
              <a:rPr lang="en-US" sz="2400" b="1" dirty="0">
                <a:solidFill>
                  <a:srgbClr val="0A1F61"/>
                </a:solidFill>
                <a:latin typeface="Tajawal ExtraBold" panose="00000800000000000000" pitchFamily="2" charset="-78"/>
                <a:cs typeface="Tajawal ExtraBold" panose="00000800000000000000" pitchFamily="2" charset="-78"/>
              </a:rPr>
              <a:t>, and service management ensures that a team of internal and external partners will deliver digital services to mitigate customer risk. </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addition, </a:t>
            </a:r>
            <a:r>
              <a:rPr lang="en-US" sz="2400" b="1" dirty="0">
                <a:solidFill>
                  <a:srgbClr val="C00000"/>
                </a:solidFill>
                <a:latin typeface="Tajawal ExtraBold" panose="00000800000000000000" pitchFamily="2" charset="-78"/>
                <a:cs typeface="Tajawal ExtraBold" panose="00000800000000000000" pitchFamily="2" charset="-78"/>
              </a:rPr>
              <a:t>service level agility</a:t>
            </a:r>
            <a:r>
              <a:rPr lang="ar-EG" sz="2400" dirty="0"/>
              <a:t>مرونة مستوى الخدمة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is supported at each service encounter with modular system (service operations and digital service design) and business architecture (service strategy and management) to address changes in customer expectations or technologies all through the customer engagement in the purchase, design, and delivery process. </a:t>
            </a:r>
          </a:p>
        </p:txBody>
      </p:sp>
    </p:spTree>
    <p:extLst>
      <p:ext uri="{BB962C8B-B14F-4D97-AF65-F5344CB8AC3E}">
        <p14:creationId xmlns:p14="http://schemas.microsoft.com/office/powerpoint/2010/main" val="1764006251"/>
      </p:ext>
    </p:extLst>
  </p:cSld>
  <p:clrMapOvr>
    <a:masterClrMapping/>
  </p:clrMapOvr>
  <mc:AlternateContent xmlns:mc="http://schemas.openxmlformats.org/markup-compatibility/2006" xmlns:p14="http://schemas.microsoft.com/office/powerpoint/2010/main">
    <mc:Choice Requires="p14">
      <p:transition p14:dur="10" advTm="136000"/>
    </mc:Choice>
    <mc:Fallback xmlns="">
      <p:transition advTm="136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88354" y="1610200"/>
            <a:ext cx="10818985" cy="2932341"/>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model is customer-centric in value creation, service-driven and evolving as customer expectations and technologies change and agility-focused to support configurability in both the design and delivery of the services.</a:t>
            </a:r>
          </a:p>
        </p:txBody>
      </p:sp>
      <p:sp>
        <p:nvSpPr>
          <p:cNvPr id="11" name="TextBox 10">
            <a:extLst>
              <a:ext uri="{FF2B5EF4-FFF2-40B4-BE49-F238E27FC236}">
                <a16:creationId xmlns:a16="http://schemas.microsoft.com/office/drawing/2014/main" id="{FAA84290-E0E0-3EF0-5CE9-EC65442806EE}"/>
              </a:ext>
            </a:extLst>
          </p:cNvPr>
          <p:cNvSpPr txBox="1"/>
          <p:nvPr/>
        </p:nvSpPr>
        <p:spPr>
          <a:xfrm>
            <a:off x="2650377" y="4508470"/>
            <a:ext cx="8236743" cy="1384995"/>
          </a:xfrm>
          <a:prstGeom prst="rect">
            <a:avLst/>
          </a:prstGeom>
          <a:noFill/>
        </p:spPr>
        <p:txBody>
          <a:bodyPr wrap="square">
            <a:spAutoFit/>
          </a:bodyPr>
          <a:lstStyle/>
          <a:p>
            <a:pPr algn="r" rtl="1"/>
            <a:r>
              <a:rPr lang="en-US" sz="2800" dirty="0" err="1"/>
              <a:t>يتمحور</a:t>
            </a:r>
            <a:r>
              <a:rPr lang="en-US" sz="2800" dirty="0"/>
              <a:t> </a:t>
            </a:r>
            <a:r>
              <a:rPr lang="en-US" sz="2800" dirty="0" err="1"/>
              <a:t>هذا</a:t>
            </a:r>
            <a:r>
              <a:rPr lang="en-US" sz="2800" dirty="0"/>
              <a:t> </a:t>
            </a:r>
            <a:r>
              <a:rPr lang="en-US" sz="2800" dirty="0" err="1"/>
              <a:t>النموذج</a:t>
            </a:r>
            <a:r>
              <a:rPr lang="en-US" sz="2800" dirty="0"/>
              <a:t> </a:t>
            </a:r>
            <a:r>
              <a:rPr lang="en-US" sz="2800" dirty="0" err="1"/>
              <a:t>حول</a:t>
            </a:r>
            <a:r>
              <a:rPr lang="en-US" sz="2800" dirty="0"/>
              <a:t> </a:t>
            </a:r>
            <a:r>
              <a:rPr lang="en-US" sz="2800" dirty="0" err="1"/>
              <a:t>العملاء</a:t>
            </a:r>
            <a:r>
              <a:rPr lang="en-US" sz="2800" dirty="0"/>
              <a:t> في </a:t>
            </a:r>
            <a:r>
              <a:rPr lang="en-US" sz="2800" dirty="0" err="1"/>
              <a:t>خلق</a:t>
            </a:r>
            <a:r>
              <a:rPr lang="en-US" sz="2800" dirty="0"/>
              <a:t> </a:t>
            </a:r>
            <a:r>
              <a:rPr lang="en-US" sz="2800" dirty="0" err="1"/>
              <a:t>القيمة</a:t>
            </a:r>
            <a:r>
              <a:rPr lang="en-US" sz="2800" dirty="0"/>
              <a:t>، </a:t>
            </a:r>
            <a:r>
              <a:rPr lang="en-US" sz="2800" dirty="0" err="1"/>
              <a:t>ويعتمد</a:t>
            </a:r>
            <a:r>
              <a:rPr lang="en-US" sz="2800" dirty="0"/>
              <a:t> </a:t>
            </a:r>
            <a:r>
              <a:rPr lang="en-US" sz="2800" dirty="0" err="1"/>
              <a:t>على</a:t>
            </a:r>
            <a:r>
              <a:rPr lang="en-US" sz="2800" dirty="0"/>
              <a:t> </a:t>
            </a:r>
            <a:r>
              <a:rPr lang="en-US" sz="2800" dirty="0" err="1"/>
              <a:t>الخدمة</a:t>
            </a:r>
            <a:r>
              <a:rPr lang="en-US" sz="2800" dirty="0"/>
              <a:t> </a:t>
            </a:r>
            <a:r>
              <a:rPr lang="en-US" sz="2800" dirty="0" err="1"/>
              <a:t>ويتطور</a:t>
            </a:r>
            <a:r>
              <a:rPr lang="en-US" sz="2800" dirty="0"/>
              <a:t> </a:t>
            </a:r>
            <a:r>
              <a:rPr lang="en-US" sz="2800" dirty="0" err="1"/>
              <a:t>مع</a:t>
            </a:r>
            <a:r>
              <a:rPr lang="en-US" sz="2800" dirty="0"/>
              <a:t> </a:t>
            </a:r>
            <a:r>
              <a:rPr lang="en-US" sz="2800" dirty="0" err="1"/>
              <a:t>تغير</a:t>
            </a:r>
            <a:r>
              <a:rPr lang="en-US" sz="2800" dirty="0"/>
              <a:t> </a:t>
            </a:r>
            <a:r>
              <a:rPr lang="en-US" sz="2800" dirty="0" err="1"/>
              <a:t>توقعات</a:t>
            </a:r>
            <a:r>
              <a:rPr lang="en-US" sz="2800" dirty="0"/>
              <a:t> </a:t>
            </a:r>
            <a:r>
              <a:rPr lang="en-US" sz="2800" dirty="0" err="1"/>
              <a:t>العملاء</a:t>
            </a:r>
            <a:r>
              <a:rPr lang="en-US" sz="2800" dirty="0"/>
              <a:t> </a:t>
            </a:r>
            <a:r>
              <a:rPr lang="en-US" sz="2800" dirty="0" err="1"/>
              <a:t>والتقنيات</a:t>
            </a:r>
            <a:r>
              <a:rPr lang="en-US" sz="2800" dirty="0"/>
              <a:t>، </a:t>
            </a:r>
            <a:r>
              <a:rPr lang="en-US" sz="2800" dirty="0" err="1"/>
              <a:t>ويركز</a:t>
            </a:r>
            <a:r>
              <a:rPr lang="en-US" sz="2800" dirty="0"/>
              <a:t> </a:t>
            </a:r>
            <a:r>
              <a:rPr lang="en-US" sz="2800" dirty="0" err="1"/>
              <a:t>على</a:t>
            </a:r>
            <a:r>
              <a:rPr lang="en-US" sz="2800" dirty="0"/>
              <a:t> </a:t>
            </a:r>
            <a:r>
              <a:rPr lang="ar-EG" sz="2800" dirty="0"/>
              <a:t>الرشاقة في </a:t>
            </a:r>
            <a:r>
              <a:rPr lang="en-US" sz="2800" dirty="0" err="1"/>
              <a:t>دعم</a:t>
            </a:r>
            <a:r>
              <a:rPr lang="en-US" sz="2800" dirty="0"/>
              <a:t> </a:t>
            </a:r>
            <a:r>
              <a:rPr lang="en-US" sz="2800" dirty="0" err="1"/>
              <a:t>قابلية</a:t>
            </a:r>
            <a:r>
              <a:rPr lang="en-US" sz="2800" dirty="0"/>
              <a:t> </a:t>
            </a:r>
            <a:r>
              <a:rPr lang="en-US" sz="2800" dirty="0" err="1"/>
              <a:t>التهيئة</a:t>
            </a:r>
            <a:r>
              <a:rPr lang="en-US" sz="2800" dirty="0"/>
              <a:t> في </a:t>
            </a:r>
            <a:r>
              <a:rPr lang="en-US" sz="2800" dirty="0" err="1"/>
              <a:t>كل</a:t>
            </a:r>
            <a:r>
              <a:rPr lang="en-US" sz="2800" dirty="0"/>
              <a:t> </a:t>
            </a:r>
            <a:r>
              <a:rPr lang="en-US" sz="2800" dirty="0" err="1"/>
              <a:t>من</a:t>
            </a:r>
            <a:r>
              <a:rPr lang="en-US" sz="2800" dirty="0"/>
              <a:t> </a:t>
            </a:r>
            <a:r>
              <a:rPr lang="en-US" sz="2800" dirty="0" err="1"/>
              <a:t>تصميم</a:t>
            </a:r>
            <a:r>
              <a:rPr lang="en-US" sz="2800" dirty="0"/>
              <a:t> </a:t>
            </a:r>
            <a:r>
              <a:rPr lang="en-US" sz="2800" dirty="0" err="1"/>
              <a:t>الخدمات</a:t>
            </a:r>
            <a:r>
              <a:rPr lang="en-US" sz="2800" dirty="0"/>
              <a:t> </a:t>
            </a:r>
            <a:r>
              <a:rPr lang="en-US" sz="2800" dirty="0" err="1"/>
              <a:t>وتقديمها</a:t>
            </a:r>
            <a:r>
              <a:rPr lang="en-US" sz="2800" dirty="0"/>
              <a:t>.</a:t>
            </a:r>
          </a:p>
        </p:txBody>
      </p:sp>
    </p:spTree>
    <p:extLst>
      <p:ext uri="{BB962C8B-B14F-4D97-AF65-F5344CB8AC3E}">
        <p14:creationId xmlns:p14="http://schemas.microsoft.com/office/powerpoint/2010/main" val="1404640928"/>
      </p:ext>
    </p:extLst>
  </p:cSld>
  <p:clrMapOvr>
    <a:masterClrMapping/>
  </p:clrMapOvr>
  <mc:AlternateContent xmlns:mc="http://schemas.openxmlformats.org/markup-compatibility/2006" xmlns:p14="http://schemas.microsoft.com/office/powerpoint/2010/main">
    <mc:Choice Requires="p14">
      <p:transition p14:dur="10" advTm="41000"/>
    </mc:Choice>
    <mc:Fallback xmlns="">
      <p:transition advTm="41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523040" y="400730"/>
            <a:ext cx="5216493" cy="1077218"/>
          </a:xfrm>
          <a:prstGeom prst="rect">
            <a:avLst/>
          </a:prstGeom>
          <a:noFill/>
        </p:spPr>
        <p:txBody>
          <a:bodyPr wrap="none" rtlCol="0">
            <a:spAutoFit/>
          </a:bodyPr>
          <a:lstStyle/>
          <a:p>
            <a:pPr algn="ctr"/>
            <a:r>
              <a:rPr lang="en-US" sz="3200" b="1" dirty="0">
                <a:solidFill>
                  <a:srgbClr val="0A1F61"/>
                </a:solidFill>
                <a:latin typeface="Tajawal ExtraBold" panose="00000800000000000000" pitchFamily="2" charset="-78"/>
                <a:cs typeface="Tajawal ExtraBold" panose="00000800000000000000" pitchFamily="2" charset="-78"/>
              </a:rPr>
              <a:t>Effective Communication </a:t>
            </a:r>
          </a:p>
          <a:p>
            <a:pPr algn="ctr"/>
            <a:r>
              <a:rPr lang="en-US" sz="3200" b="1" dirty="0">
                <a:solidFill>
                  <a:srgbClr val="0A1F61"/>
                </a:solidFill>
                <a:latin typeface="Tajawal ExtraBold" panose="00000800000000000000" pitchFamily="2" charset="-78"/>
                <a:cs typeface="Tajawal ExtraBold" panose="00000800000000000000" pitchFamily="2" charset="-78"/>
              </a:rPr>
              <a:t>in virtual organizations</a:t>
            </a:r>
          </a:p>
        </p:txBody>
      </p:sp>
      <p:pic>
        <p:nvPicPr>
          <p:cNvPr id="5" name="Picture 4" descr="Graphical user interface, website&#10;&#10;Description automatically generated">
            <a:extLst>
              <a:ext uri="{FF2B5EF4-FFF2-40B4-BE49-F238E27FC236}">
                <a16:creationId xmlns:a16="http://schemas.microsoft.com/office/drawing/2014/main" id="{11B13D45-4BAD-5B1D-96DD-2E21BFEC501A}"/>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3984051" y="1111222"/>
            <a:ext cx="8327658" cy="6054130"/>
          </a:xfrm>
          <a:prstGeom prst="rect">
            <a:avLst/>
          </a:prstGeom>
        </p:spPr>
      </p:pic>
    </p:spTree>
    <p:extLst>
      <p:ext uri="{BB962C8B-B14F-4D97-AF65-F5344CB8AC3E}">
        <p14:creationId xmlns:p14="http://schemas.microsoft.com/office/powerpoint/2010/main" val="2303120103"/>
      </p:ext>
    </p:extLst>
  </p:cSld>
  <p:clrMapOvr>
    <a:masterClrMapping/>
  </p:clrMapOvr>
  <mc:AlternateContent xmlns:mc="http://schemas.openxmlformats.org/markup-compatibility/2006" xmlns:p14="http://schemas.microsoft.com/office/powerpoint/2010/main">
    <mc:Choice Requires="p14">
      <p:transition spd="slow" p14:dur="2000" advTm="41000"/>
    </mc:Choice>
    <mc:Fallback xmlns="">
      <p:transition spd="slow" advTm="41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6798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Virtual teams communicate via ICT </a:t>
            </a:r>
            <a:r>
              <a:rPr lang="en-US" sz="2200" b="1" dirty="0">
                <a:solidFill>
                  <a:srgbClr val="0A1F61"/>
                </a:solidFill>
                <a:latin typeface="Tajawal ExtraBold" panose="00000800000000000000" pitchFamily="2" charset="-78"/>
                <a:cs typeface="Tajawal ExtraBold" panose="00000800000000000000" pitchFamily="2" charset="-78"/>
              </a:rPr>
              <a:t>(e.g., email, web conferencing, instant messaging and telephone)</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Communication in virtual teams </a:t>
            </a:r>
            <a:r>
              <a:rPr lang="en-US" sz="2200" b="1" dirty="0">
                <a:solidFill>
                  <a:srgbClr val="0A1F61"/>
                </a:solidFill>
                <a:latin typeface="Tajawal ExtraBold" panose="00000800000000000000" pitchFamily="2" charset="-78"/>
                <a:cs typeface="Tajawal ExtraBold" panose="00000800000000000000" pitchFamily="2" charset="-78"/>
              </a:rPr>
              <a:t>separate from communication in traditional teams, as a result of </a:t>
            </a:r>
            <a:r>
              <a:rPr lang="en-US" sz="2200" b="1" dirty="0">
                <a:solidFill>
                  <a:srgbClr val="C00000"/>
                </a:solidFill>
                <a:latin typeface="Tajawal ExtraBold" panose="00000800000000000000" pitchFamily="2" charset="-78"/>
                <a:cs typeface="Tajawal ExtraBold" panose="00000800000000000000" pitchFamily="2" charset="-78"/>
              </a:rPr>
              <a:t>lack of in-person interaction</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Poor communication quality </a:t>
            </a:r>
            <a:r>
              <a:rPr lang="en-US" sz="2200" b="1" dirty="0">
                <a:solidFill>
                  <a:srgbClr val="0A1F61"/>
                </a:solidFill>
                <a:latin typeface="Tajawal ExtraBold" panose="00000800000000000000" pitchFamily="2" charset="-78"/>
                <a:cs typeface="Tajawal ExtraBold" panose="00000800000000000000" pitchFamily="2" charset="-78"/>
              </a:rPr>
              <a:t>is the main problem in virtual teams and that most effort was put in improving communication.</a:t>
            </a:r>
          </a:p>
          <a:p>
            <a:pPr marL="974725" indent="-457200" algn="just">
              <a:lnSpc>
                <a:spcPts val="3200"/>
              </a:lnSpc>
              <a:buFont typeface="Wingdings" panose="05000000000000000000" pitchFamily="2" charset="2"/>
              <a:buChar char="q"/>
            </a:pPr>
            <a:r>
              <a:rPr lang="en-US" sz="2200" b="1" dirty="0">
                <a:solidFill>
                  <a:srgbClr val="00B0F0"/>
                </a:solidFill>
                <a:latin typeface="Tajawal ExtraBold" panose="00000800000000000000" pitchFamily="2" charset="-78"/>
                <a:cs typeface="Tajawal ExtraBold" panose="00000800000000000000" pitchFamily="2" charset="-78"/>
              </a:rPr>
              <a:t>A study showed </a:t>
            </a:r>
            <a:r>
              <a:rPr lang="en-US" sz="2200" b="1" dirty="0">
                <a:solidFill>
                  <a:srgbClr val="0A1F61"/>
                </a:solidFill>
                <a:latin typeface="Tajawal ExtraBold" panose="00000800000000000000" pitchFamily="2" charset="-78"/>
                <a:cs typeface="Tajawal ExtraBold" panose="00000800000000000000" pitchFamily="2" charset="-78"/>
              </a:rPr>
              <a:t>that </a:t>
            </a:r>
            <a:r>
              <a:rPr lang="en-US" sz="2200" b="1" dirty="0">
                <a:solidFill>
                  <a:srgbClr val="C00000"/>
                </a:solidFill>
                <a:latin typeface="Tajawal ExtraBold" panose="00000800000000000000" pitchFamily="2" charset="-78"/>
                <a:cs typeface="Tajawal ExtraBold" panose="00000800000000000000" pitchFamily="2" charset="-78"/>
              </a:rPr>
              <a:t>communication quality </a:t>
            </a:r>
            <a:r>
              <a:rPr lang="en-US" sz="2200" b="1" dirty="0">
                <a:solidFill>
                  <a:srgbClr val="0A1F61"/>
                </a:solidFill>
                <a:latin typeface="Tajawal ExtraBold" panose="00000800000000000000" pitchFamily="2" charset="-78"/>
                <a:cs typeface="Tajawal ExtraBold" panose="00000800000000000000" pitchFamily="2" charset="-78"/>
              </a:rPr>
              <a:t>– in means of </a:t>
            </a:r>
            <a:r>
              <a:rPr lang="en-US" sz="2200" b="1" dirty="0">
                <a:solidFill>
                  <a:srgbClr val="C00000"/>
                </a:solidFill>
                <a:latin typeface="Tajawal ExtraBold" panose="00000800000000000000" pitchFamily="2" charset="-78"/>
                <a:cs typeface="Tajawal ExtraBold" panose="00000800000000000000" pitchFamily="2" charset="-78"/>
              </a:rPr>
              <a:t>poor</a:t>
            </a:r>
            <a:r>
              <a:rPr lang="en-US" sz="2200" b="1" dirty="0">
                <a:solidFill>
                  <a:srgbClr val="0A1F61"/>
                </a:solidFill>
                <a:latin typeface="Tajawal ExtraBold" panose="00000800000000000000" pitchFamily="2" charset="-78"/>
                <a:cs typeface="Tajawal ExtraBold" panose="00000800000000000000" pitchFamily="2" charset="-78"/>
              </a:rPr>
              <a:t> communication quality - is a </a:t>
            </a:r>
            <a:r>
              <a:rPr lang="en-US" sz="2200" b="1" dirty="0">
                <a:solidFill>
                  <a:srgbClr val="C00000"/>
                </a:solidFill>
                <a:latin typeface="Tajawal ExtraBold" panose="00000800000000000000" pitchFamily="2" charset="-78"/>
                <a:cs typeface="Tajawal ExtraBold" panose="00000800000000000000" pitchFamily="2" charset="-78"/>
              </a:rPr>
              <a:t>primary reason for failure in virtual teams</a:t>
            </a:r>
            <a:r>
              <a:rPr lang="en-US" sz="2200" b="1" dirty="0">
                <a:solidFill>
                  <a:srgbClr val="0A1F61"/>
                </a:solidFill>
                <a:latin typeface="Tajawal ExtraBold" panose="00000800000000000000" pitchFamily="2" charset="-78"/>
                <a:cs typeface="Tajawal ExtraBold" panose="00000800000000000000" pitchFamily="2" charset="-78"/>
              </a:rPr>
              <a:t>. All in all, the </a:t>
            </a:r>
            <a:r>
              <a:rPr lang="en-US" sz="2200" b="1" dirty="0">
                <a:solidFill>
                  <a:srgbClr val="00B0F0"/>
                </a:solidFill>
                <a:latin typeface="Tajawal ExtraBold" panose="00000800000000000000" pitchFamily="2" charset="-78"/>
                <a:cs typeface="Tajawal ExtraBold" panose="00000800000000000000" pitchFamily="2" charset="-78"/>
              </a:rPr>
              <a:t>study showed </a:t>
            </a:r>
            <a:r>
              <a:rPr lang="en-US" sz="2200" b="1" dirty="0">
                <a:solidFill>
                  <a:srgbClr val="0A1F61"/>
                </a:solidFill>
                <a:latin typeface="Tajawal ExtraBold" panose="00000800000000000000" pitchFamily="2" charset="-78"/>
                <a:cs typeface="Tajawal ExtraBold" panose="00000800000000000000" pitchFamily="2" charset="-78"/>
              </a:rPr>
              <a:t>that </a:t>
            </a:r>
            <a:r>
              <a:rPr lang="en-US" sz="2200" b="1" dirty="0">
                <a:solidFill>
                  <a:srgbClr val="C00000"/>
                </a:solidFill>
                <a:latin typeface="Tajawal ExtraBold" panose="00000800000000000000" pitchFamily="2" charset="-78"/>
                <a:cs typeface="Tajawal ExtraBold" panose="00000800000000000000" pitchFamily="2" charset="-78"/>
              </a:rPr>
              <a:t>communication is the primary factor affecting team effectiveness</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endParaRPr lang="en-US"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32140664"/>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4800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2E7A2040-606A-8CC9-B459-30D58535093E}"/>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tretch>
            <a:fillRect/>
          </a:stretch>
        </p:blipFill>
        <p:spPr>
          <a:xfrm>
            <a:off x="4095750" y="2190313"/>
            <a:ext cx="8096250" cy="4238625"/>
          </a:xfrm>
          <a:prstGeom prst="rect">
            <a:avLst/>
          </a:prstGeom>
        </p:spPr>
      </p:pic>
      <p:sp>
        <p:nvSpPr>
          <p:cNvPr id="9" name="TextBox 8"/>
          <p:cNvSpPr txBox="1"/>
          <p:nvPr/>
        </p:nvSpPr>
        <p:spPr>
          <a:xfrm>
            <a:off x="1253690" y="1287889"/>
            <a:ext cx="10818985" cy="128503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process of communication in virtual teams include various factors, however, communication is highlighted as the leading aspect, as shown in the figure. </a:t>
            </a:r>
          </a:p>
        </p:txBody>
      </p:sp>
      <p:sp>
        <p:nvSpPr>
          <p:cNvPr id="12" name="TextBox 11">
            <a:extLst>
              <a:ext uri="{FF2B5EF4-FFF2-40B4-BE49-F238E27FC236}">
                <a16:creationId xmlns:a16="http://schemas.microsoft.com/office/drawing/2014/main" id="{1D769475-7828-5F2E-1912-CF653DDDB83B}"/>
              </a:ext>
            </a:extLst>
          </p:cNvPr>
          <p:cNvSpPr txBox="1"/>
          <p:nvPr/>
        </p:nvSpPr>
        <p:spPr>
          <a:xfrm>
            <a:off x="10509530" y="3486952"/>
            <a:ext cx="1240972" cy="369332"/>
          </a:xfrm>
          <a:prstGeom prst="rect">
            <a:avLst/>
          </a:prstGeom>
          <a:noFill/>
        </p:spPr>
        <p:txBody>
          <a:bodyPr wrap="square">
            <a:spAutoFit/>
          </a:bodyPr>
          <a:lstStyle/>
          <a:p>
            <a:r>
              <a:rPr lang="en-US" dirty="0" err="1"/>
              <a:t>بقاء</a:t>
            </a:r>
            <a:r>
              <a:rPr lang="ar-EG" dirty="0"/>
              <a:t>/ الجدوى</a:t>
            </a:r>
            <a:endParaRPr lang="en-US" dirty="0"/>
          </a:p>
        </p:txBody>
      </p:sp>
    </p:spTree>
    <p:extLst>
      <p:ext uri="{BB962C8B-B14F-4D97-AF65-F5344CB8AC3E}">
        <p14:creationId xmlns:p14="http://schemas.microsoft.com/office/powerpoint/2010/main" val="1361639326"/>
      </p:ext>
    </p:extLst>
  </p:cSld>
  <p:clrMapOvr>
    <a:masterClrMapping/>
  </p:clrMapOvr>
  <mc:AlternateContent xmlns:mc="http://schemas.openxmlformats.org/markup-compatibility/2006" xmlns:p14="http://schemas.microsoft.com/office/powerpoint/2010/main">
    <mc:Choice Requires="p14">
      <p:transition p14:dur="10" advTm="202000"/>
    </mc:Choice>
    <mc:Fallback xmlns="">
      <p:transition advTm="202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67461" y="64612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12800" y="1555378"/>
            <a:ext cx="11259875" cy="4966744"/>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initial factor is </a:t>
            </a:r>
            <a:r>
              <a:rPr lang="en-US" sz="2200" b="1" dirty="0">
                <a:solidFill>
                  <a:srgbClr val="C00000"/>
                </a:solidFill>
                <a:latin typeface="Tajawal ExtraBold" panose="00000800000000000000" pitchFamily="2" charset="-78"/>
                <a:cs typeface="Tajawal ExtraBold" panose="00000800000000000000" pitchFamily="2" charset="-78"/>
              </a:rPr>
              <a:t>team diversity</a:t>
            </a:r>
            <a:r>
              <a:rPr lang="en-US" sz="2200" b="1" dirty="0">
                <a:solidFill>
                  <a:srgbClr val="0A1F61"/>
                </a:solidFill>
                <a:latin typeface="Tajawal ExtraBold" panose="00000800000000000000" pitchFamily="2" charset="-78"/>
                <a:cs typeface="Tajawal ExtraBold" panose="00000800000000000000" pitchFamily="2" charset="-78"/>
              </a:rPr>
              <a:t>, which further elaborates to communication. </a:t>
            </a:r>
            <a:r>
              <a:rPr lang="en-US" sz="2200" b="1" dirty="0">
                <a:solidFill>
                  <a:srgbClr val="C00000"/>
                </a:solidFill>
                <a:latin typeface="Tajawal ExtraBold" panose="00000800000000000000" pitchFamily="2" charset="-78"/>
                <a:cs typeface="Tajawal ExtraBold" panose="00000800000000000000" pitchFamily="2" charset="-78"/>
              </a:rPr>
              <a:t>Communication</a:t>
            </a:r>
            <a:r>
              <a:rPr lang="en-US" sz="2200" b="1" dirty="0">
                <a:solidFill>
                  <a:srgbClr val="0A1F61"/>
                </a:solidFill>
                <a:latin typeface="Tajawal ExtraBold" panose="00000800000000000000" pitchFamily="2" charset="-78"/>
                <a:cs typeface="Tajawal ExtraBold" panose="00000800000000000000" pitchFamily="2" charset="-78"/>
              </a:rPr>
              <a:t> is not only one independent factor, but a </a:t>
            </a:r>
            <a:r>
              <a:rPr lang="en-US" sz="2200" b="1" dirty="0">
                <a:solidFill>
                  <a:srgbClr val="C00000"/>
                </a:solidFill>
                <a:latin typeface="Tajawal ExtraBold" panose="00000800000000000000" pitchFamily="2" charset="-78"/>
                <a:cs typeface="Tajawal ExtraBold" panose="00000800000000000000" pitchFamily="2" charset="-78"/>
              </a:rPr>
              <a:t>combination of </a:t>
            </a:r>
            <a:r>
              <a:rPr lang="en-US" sz="2200" b="1" dirty="0">
                <a:solidFill>
                  <a:srgbClr val="0A1F61"/>
                </a:solidFill>
                <a:latin typeface="Tajawal ExtraBold" panose="00000800000000000000" pitchFamily="2" charset="-78"/>
                <a:cs typeface="Tajawal ExtraBold" panose="00000800000000000000" pitchFamily="2" charset="-78"/>
              </a:rPr>
              <a:t>equally weighing </a:t>
            </a:r>
            <a:r>
              <a:rPr lang="en-US" sz="2200" b="1" dirty="0">
                <a:solidFill>
                  <a:srgbClr val="C00000"/>
                </a:solidFill>
                <a:latin typeface="Tajawal ExtraBold" panose="00000800000000000000" pitchFamily="2" charset="-78"/>
                <a:cs typeface="Tajawal ExtraBold" panose="00000800000000000000" pitchFamily="2" charset="-78"/>
              </a:rPr>
              <a:t>factors</a:t>
            </a:r>
            <a:r>
              <a:rPr lang="en-US" sz="2200" b="1" dirty="0">
                <a:solidFill>
                  <a:srgbClr val="0A1F61"/>
                </a:solidFill>
                <a:latin typeface="Tajawal ExtraBold" panose="00000800000000000000" pitchFamily="2" charset="-78"/>
                <a:cs typeface="Tajawal ExtraBold" panose="00000800000000000000" pitchFamily="2" charset="-78"/>
              </a:rPr>
              <a:t>: frequency, quality and content. </a:t>
            </a:r>
            <a:r>
              <a:rPr lang="ar-EG" sz="2200" b="1" dirty="0">
                <a:solidFill>
                  <a:srgbClr val="0A1F61"/>
                </a:solidFill>
                <a:latin typeface="Tajawal ExtraBold" panose="00000800000000000000" pitchFamily="2" charset="-78"/>
                <a:cs typeface="Tajawal ExtraBold" panose="00000800000000000000" pitchFamily="2" charset="-78"/>
              </a:rPr>
              <a:t>العامل الأولي هو تنوع الفريق، والذي يزيد من التواصل. فالاتصال ليس مجرد عامل مستقل واحد، بل هو مجموعة من العوامل ذات الوزن المتساوي: التردد والجودة والمحتوى.</a:t>
            </a:r>
            <a:endParaRPr lang="en-US" sz="22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Communication</a:t>
            </a:r>
            <a:r>
              <a:rPr lang="en-US" sz="2200" b="1" dirty="0">
                <a:solidFill>
                  <a:srgbClr val="0A1F61"/>
                </a:solidFill>
                <a:latin typeface="Tajawal ExtraBold" panose="00000800000000000000" pitchFamily="2" charset="-78"/>
                <a:cs typeface="Tajawal ExtraBold" panose="00000800000000000000" pitchFamily="2" charset="-78"/>
              </a:rPr>
              <a:t> affects </a:t>
            </a:r>
            <a:r>
              <a:rPr lang="en-US" sz="2200" b="1" dirty="0">
                <a:solidFill>
                  <a:srgbClr val="C00000"/>
                </a:solidFill>
                <a:latin typeface="Tajawal ExtraBold" panose="00000800000000000000" pitchFamily="2" charset="-78"/>
                <a:cs typeface="Tajawal ExtraBold" panose="00000800000000000000" pitchFamily="2" charset="-78"/>
              </a:rPr>
              <a:t>trust and cognition</a:t>
            </a:r>
            <a:r>
              <a:rPr lang="ar-EG" sz="2200" b="1" dirty="0">
                <a:solidFill>
                  <a:srgbClr val="C00000"/>
                </a:solidFill>
                <a:latin typeface="Tajawal ExtraBold" panose="00000800000000000000" pitchFamily="2" charset="-78"/>
                <a:cs typeface="Tajawal ExtraBold" panose="00000800000000000000" pitchFamily="2" charset="-78"/>
              </a:rPr>
              <a:t> </a:t>
            </a:r>
            <a:r>
              <a:rPr lang="ar-EG" sz="2200" b="1" dirty="0">
                <a:solidFill>
                  <a:srgbClr val="0A1F61"/>
                </a:solidFill>
                <a:latin typeface="Tajawal ExtraBold" panose="00000800000000000000" pitchFamily="2" charset="-78"/>
                <a:cs typeface="Tajawal ExtraBold" panose="00000800000000000000" pitchFamily="2" charset="-78"/>
              </a:rPr>
              <a:t>ادراك </a:t>
            </a:r>
            <a:r>
              <a:rPr lang="en-US" sz="2200" b="1" dirty="0">
                <a:solidFill>
                  <a:srgbClr val="0A1F61"/>
                </a:solidFill>
                <a:latin typeface="Tajawal ExtraBold" panose="00000800000000000000" pitchFamily="2" charset="-78"/>
                <a:cs typeface="Tajawal ExtraBold" panose="00000800000000000000" pitchFamily="2" charset="-78"/>
              </a:rPr>
              <a:t>, which in its own turn influences outcomes - viability</a:t>
            </a:r>
            <a:r>
              <a:rPr lang="ar-EG" sz="2200" b="1" dirty="0">
                <a:solidFill>
                  <a:srgbClr val="0A1F61"/>
                </a:solidFill>
                <a:latin typeface="Tajawal ExtraBold" panose="00000800000000000000" pitchFamily="2" charset="-78"/>
                <a:cs typeface="Tajawal ExtraBold" panose="00000800000000000000" pitchFamily="2" charset="-78"/>
              </a:rPr>
              <a:t> بقاء</a:t>
            </a:r>
            <a:r>
              <a:rPr lang="en-US" sz="2200" b="1" dirty="0">
                <a:solidFill>
                  <a:srgbClr val="0A1F61"/>
                </a:solidFill>
                <a:latin typeface="Tajawal ExtraBold" panose="00000800000000000000" pitchFamily="2" charset="-78"/>
                <a:cs typeface="Tajawal ExtraBold" panose="00000800000000000000" pitchFamily="2" charset="-78"/>
              </a:rPr>
              <a:t>, performance, and satisfaction. </a:t>
            </a:r>
            <a:r>
              <a:rPr lang="ar-EG" sz="2200" b="1" dirty="0">
                <a:solidFill>
                  <a:srgbClr val="0A1F61"/>
                </a:solidFill>
                <a:latin typeface="Tajawal ExtraBold" panose="00000800000000000000" pitchFamily="2" charset="-78"/>
                <a:cs typeface="Tajawal ExtraBold" panose="00000800000000000000" pitchFamily="2" charset="-78"/>
              </a:rPr>
              <a:t>والذي بدوره يؤثر على النتائج - الجدوى والأداء والرضا.</a:t>
            </a:r>
            <a:endParaRPr lang="en-US" sz="22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Virtual teams, who perform poorly in the first sector – communication – will eventually impair</a:t>
            </a:r>
            <a:r>
              <a:rPr lang="ar-EG" sz="2200" b="1" dirty="0">
                <a:solidFill>
                  <a:srgbClr val="0A1F61"/>
                </a:solidFill>
                <a:latin typeface="Tajawal ExtraBold" panose="00000800000000000000" pitchFamily="2" charset="-78"/>
                <a:cs typeface="Tajawal ExtraBold" panose="00000800000000000000" pitchFamily="2" charset="-78"/>
              </a:rPr>
              <a:t> يضعف</a:t>
            </a:r>
            <a:r>
              <a:rPr lang="en-US" sz="2200" b="1" dirty="0">
                <a:solidFill>
                  <a:srgbClr val="0A1F61"/>
                </a:solidFill>
                <a:latin typeface="Tajawal ExtraBold" panose="00000800000000000000" pitchFamily="2" charset="-78"/>
                <a:cs typeface="Tajawal ExtraBold" panose="00000800000000000000" pitchFamily="2" charset="-78"/>
              </a:rPr>
              <a:t> their outcomes, as </a:t>
            </a:r>
            <a:r>
              <a:rPr lang="en-US" sz="2200" b="1" dirty="0">
                <a:solidFill>
                  <a:srgbClr val="C00000"/>
                </a:solidFill>
                <a:latin typeface="Tajawal ExtraBold" panose="00000800000000000000" pitchFamily="2" charset="-78"/>
                <a:cs typeface="Tajawal ExtraBold" panose="00000800000000000000" pitchFamily="2" charset="-78"/>
              </a:rPr>
              <a:t>levels of performance decreases in correlation with levels of communication</a:t>
            </a:r>
            <a:r>
              <a:rPr lang="en-US" sz="2200" b="1" dirty="0">
                <a:solidFill>
                  <a:srgbClr val="0A1F61"/>
                </a:solidFill>
                <a:latin typeface="Tajawal ExtraBold" panose="00000800000000000000" pitchFamily="2" charset="-78"/>
                <a:cs typeface="Tajawal ExtraBold" panose="00000800000000000000" pitchFamily="2" charset="-78"/>
              </a:rPr>
              <a:t>.</a:t>
            </a:r>
            <a:r>
              <a:rPr lang="ar-EG" sz="2200" b="1" dirty="0">
                <a:solidFill>
                  <a:srgbClr val="0A1F61"/>
                </a:solidFill>
                <a:latin typeface="Tajawal ExtraBold" panose="00000800000000000000" pitchFamily="2" charset="-78"/>
                <a:cs typeface="Tajawal ExtraBold" panose="00000800000000000000" pitchFamily="2" charset="-78"/>
              </a:rPr>
              <a:t> </a:t>
            </a:r>
            <a:r>
              <a:rPr lang="ar-EG" b="1" dirty="0">
                <a:solidFill>
                  <a:srgbClr val="0A1F61"/>
                </a:solidFill>
                <a:latin typeface="Tajawal ExtraBold" panose="00000800000000000000" pitchFamily="2" charset="-78"/>
                <a:cs typeface="Tajawal ExtraBold" panose="00000800000000000000" pitchFamily="2" charset="-78"/>
              </a:rPr>
              <a:t>الفرق الافتراضية، التي يكون أداؤها ضعيفًا في القطاع الأول – الاتصالات – ستؤدي في النهاية إلى إضعاف نتائجها، حيث تنخفض مستويات الأداء ارتباطًا بمستويات الاتصال.</a:t>
            </a:r>
            <a:endParaRPr lang="en-US"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61245659"/>
      </p:ext>
    </p:extLst>
  </p:cSld>
  <p:clrMapOvr>
    <a:masterClrMapping/>
  </p:clrMapOvr>
  <mc:AlternateContent xmlns:mc="http://schemas.openxmlformats.org/markup-compatibility/2006" xmlns:p14="http://schemas.microsoft.com/office/powerpoint/2010/main">
    <mc:Choice Requires="p14">
      <p:transition p14:dur="10" advTm="85000"/>
    </mc:Choice>
    <mc:Fallback xmlns="">
      <p:transition advTm="85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157613"/>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Aspects of successful communication in virtual teams</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Successful communication is inevitable</a:t>
            </a:r>
            <a:r>
              <a:rPr lang="ar-EG" sz="2200" b="1" dirty="0">
                <a:solidFill>
                  <a:srgbClr val="0A1F61"/>
                </a:solidFill>
                <a:latin typeface="Tajawal ExtraBold" panose="00000800000000000000" pitchFamily="2" charset="-78"/>
                <a:cs typeface="Tajawal ExtraBold" panose="00000800000000000000" pitchFamily="2" charset="-78"/>
              </a:rPr>
              <a:t> حتمي </a:t>
            </a:r>
            <a:r>
              <a:rPr lang="en-US" sz="2200" b="1" dirty="0">
                <a:solidFill>
                  <a:srgbClr val="0A1F61"/>
                </a:solidFill>
                <a:latin typeface="Tajawal ExtraBold" panose="00000800000000000000" pitchFamily="2" charset="-78"/>
                <a:cs typeface="Tajawal ExtraBold" panose="00000800000000000000" pitchFamily="2" charset="-78"/>
              </a:rPr>
              <a:t> for a virtual team to be </a:t>
            </a:r>
            <a:r>
              <a:rPr lang="en-US" sz="2200" b="1" dirty="0">
                <a:solidFill>
                  <a:srgbClr val="C00000"/>
                </a:solidFill>
                <a:latin typeface="Tajawal ExtraBold" panose="00000800000000000000" pitchFamily="2" charset="-78"/>
                <a:cs typeface="Tajawal ExtraBold" panose="00000800000000000000" pitchFamily="2" charset="-78"/>
              </a:rPr>
              <a:t>flexible and responsive</a:t>
            </a:r>
            <a:r>
              <a:rPr lang="en-US" sz="2200" b="1" dirty="0">
                <a:solidFill>
                  <a:srgbClr val="0A1F61"/>
                </a:solidFill>
                <a:latin typeface="Tajawal ExtraBold" panose="00000800000000000000" pitchFamily="2" charset="-78"/>
                <a:cs typeface="Tajawal ExtraBold" panose="00000800000000000000" pitchFamily="2" charset="-78"/>
              </a:rPr>
              <a:t>, and it additionally allows teams and organizations to </a:t>
            </a:r>
            <a:r>
              <a:rPr lang="en-US" sz="2200" b="1" dirty="0">
                <a:solidFill>
                  <a:srgbClr val="C00000"/>
                </a:solidFill>
                <a:latin typeface="Tajawal ExtraBold" panose="00000800000000000000" pitchFamily="2" charset="-78"/>
                <a:cs typeface="Tajawal ExtraBold" panose="00000800000000000000" pitchFamily="2" charset="-78"/>
              </a:rPr>
              <a:t>collaborate beyond space and time</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Technology</a:t>
            </a:r>
            <a:r>
              <a:rPr lang="en-US" sz="2200" b="1" dirty="0">
                <a:solidFill>
                  <a:srgbClr val="0A1F61"/>
                </a:solidFill>
                <a:latin typeface="Tajawal ExtraBold" panose="00000800000000000000" pitchFamily="2" charset="-78"/>
                <a:cs typeface="Tajawal ExtraBold" panose="00000800000000000000" pitchFamily="2" charset="-78"/>
              </a:rPr>
              <a:t>, as a core element of virtual teams, influences quality of communication. The issue lies in the way members use the technology.</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To achieve success in communication and in team outcomes, members must choose the </a:t>
            </a:r>
            <a:r>
              <a:rPr lang="en-US" sz="2200" b="1" dirty="0">
                <a:solidFill>
                  <a:srgbClr val="C00000"/>
                </a:solidFill>
                <a:latin typeface="Tajawal ExtraBold" panose="00000800000000000000" pitchFamily="2" charset="-78"/>
                <a:cs typeface="Tajawal ExtraBold" panose="00000800000000000000" pitchFamily="2" charset="-78"/>
              </a:rPr>
              <a:t>right type of technology </a:t>
            </a:r>
            <a:r>
              <a:rPr lang="en-US" sz="2200" b="1" dirty="0">
                <a:solidFill>
                  <a:srgbClr val="0A1F61"/>
                </a:solidFill>
                <a:latin typeface="Tajawal ExtraBold" panose="00000800000000000000" pitchFamily="2" charset="-78"/>
                <a:cs typeface="Tajawal ExtraBold" panose="00000800000000000000" pitchFamily="2" charset="-78"/>
              </a:rPr>
              <a:t>separately for each task. </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Different tasks require different types of technology </a:t>
            </a:r>
            <a:r>
              <a:rPr lang="en-US" sz="2200" b="1" dirty="0">
                <a:solidFill>
                  <a:srgbClr val="0A1F61"/>
                </a:solidFill>
                <a:latin typeface="Tajawal ExtraBold" panose="00000800000000000000" pitchFamily="2" charset="-78"/>
                <a:cs typeface="Tajawal ExtraBold" panose="00000800000000000000" pitchFamily="2" charset="-78"/>
              </a:rPr>
              <a:t>(telephone, email, videoconference) and the key factor is how they are used.</a:t>
            </a:r>
          </a:p>
        </p:txBody>
      </p:sp>
    </p:spTree>
    <p:extLst>
      <p:ext uri="{BB962C8B-B14F-4D97-AF65-F5344CB8AC3E}">
        <p14:creationId xmlns:p14="http://schemas.microsoft.com/office/powerpoint/2010/main" val="1717169820"/>
      </p:ext>
    </p:extLst>
  </p:cSld>
  <p:clrMapOvr>
    <a:masterClrMapping/>
  </p:clrMapOvr>
  <mc:AlternateContent xmlns:mc="http://schemas.openxmlformats.org/markup-compatibility/2006" xmlns:p14="http://schemas.microsoft.com/office/powerpoint/2010/main">
    <mc:Choice Requires="p14">
      <p:transition p14:dur="10" advTm="156000"/>
    </mc:Choice>
    <mc:Fallback xmlns="">
      <p:transition advTm="156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69988"/>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Key questions to ask when strategizing communication: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the time and frequency of meetings satisfactory?”,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technological support for meetings adequate?”,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the team using e-mail, instant messaging, message boards, or other channels effectively?”, and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every member’s voice being heard?”</a:t>
            </a:r>
          </a:p>
          <a:p>
            <a:pPr marL="860425" indent="-342900" algn="just">
              <a:lnSpc>
                <a:spcPts val="32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Communication competence </a:t>
            </a:r>
            <a:r>
              <a:rPr lang="en-US" sz="2000" b="1" dirty="0">
                <a:solidFill>
                  <a:srgbClr val="0A1F61"/>
                </a:solidFill>
                <a:latin typeface="Tajawal ExtraBold" panose="00000800000000000000" pitchFamily="2" charset="-78"/>
                <a:cs typeface="Tajawal ExtraBold" panose="00000800000000000000" pitchFamily="2" charset="-78"/>
              </a:rPr>
              <a:t>includes “affective</a:t>
            </a:r>
            <a:r>
              <a:rPr lang="ar-EG" sz="2000" b="1" dirty="0">
                <a:solidFill>
                  <a:srgbClr val="0A1F61"/>
                </a:solidFill>
                <a:latin typeface="Tajawal ExtraBold" panose="00000800000000000000" pitchFamily="2" charset="-78"/>
                <a:cs typeface="Tajawal ExtraBold" panose="00000800000000000000" pitchFamily="2" charset="-78"/>
              </a:rPr>
              <a:t> عاطفية </a:t>
            </a:r>
            <a:r>
              <a:rPr lang="en-US" sz="2000" b="1" dirty="0">
                <a:solidFill>
                  <a:srgbClr val="0A1F61"/>
                </a:solidFill>
                <a:latin typeface="Tajawal ExtraBold" panose="00000800000000000000" pitchFamily="2" charset="-78"/>
                <a:cs typeface="Tajawal ExtraBold" panose="00000800000000000000" pitchFamily="2" charset="-78"/>
              </a:rPr>
              <a:t>, cognitive</a:t>
            </a:r>
            <a:r>
              <a:rPr lang="ar-EG" sz="2000" b="1" dirty="0">
                <a:solidFill>
                  <a:srgbClr val="0A1F61"/>
                </a:solidFill>
                <a:latin typeface="Tajawal ExtraBold" panose="00000800000000000000" pitchFamily="2" charset="-78"/>
                <a:cs typeface="Tajawal ExtraBold" panose="00000800000000000000" pitchFamily="2" charset="-78"/>
              </a:rPr>
              <a:t> المعرفية </a:t>
            </a:r>
            <a:r>
              <a:rPr lang="en-US" sz="2000" b="1" dirty="0">
                <a:solidFill>
                  <a:srgbClr val="0A1F61"/>
                </a:solidFill>
                <a:latin typeface="Tajawal ExtraBold" panose="00000800000000000000" pitchFamily="2" charset="-78"/>
                <a:cs typeface="Tajawal ExtraBold" panose="00000800000000000000" pitchFamily="2" charset="-78"/>
              </a:rPr>
              <a:t>, and behavioral elements” and is shown in individuals as an ability to understand the different levels of communication. </a:t>
            </a:r>
          </a:p>
          <a:p>
            <a:pPr marL="860425" indent="-342900" algn="just">
              <a:lnSpc>
                <a:spcPts val="32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Communication competence </a:t>
            </a:r>
            <a:r>
              <a:rPr lang="en-US" sz="2000" b="1" dirty="0">
                <a:solidFill>
                  <a:srgbClr val="0A1F61"/>
                </a:solidFill>
                <a:latin typeface="Tajawal ExtraBold" panose="00000800000000000000" pitchFamily="2" charset="-78"/>
                <a:cs typeface="Tajawal ExtraBold" panose="00000800000000000000" pitchFamily="2" charset="-78"/>
              </a:rPr>
              <a:t>includes “</a:t>
            </a:r>
            <a:r>
              <a:rPr lang="en-US" sz="2000" b="1" dirty="0">
                <a:solidFill>
                  <a:srgbClr val="C00000"/>
                </a:solidFill>
                <a:latin typeface="Tajawal ExtraBold" panose="00000800000000000000" pitchFamily="2" charset="-78"/>
                <a:cs typeface="Tajawal ExtraBold" panose="00000800000000000000" pitchFamily="2" charset="-78"/>
              </a:rPr>
              <a:t>knowledge</a:t>
            </a:r>
            <a:r>
              <a:rPr lang="en-US" sz="2000" b="1" dirty="0">
                <a:solidFill>
                  <a:srgbClr val="0A1F61"/>
                </a:solidFill>
                <a:latin typeface="Tajawal ExtraBold" panose="00000800000000000000" pitchFamily="2" charset="-78"/>
                <a:cs typeface="Tajawal ExtraBold" panose="00000800000000000000" pitchFamily="2" charset="-78"/>
              </a:rPr>
              <a:t> of communication and context, and ability to obtain goals (</a:t>
            </a:r>
            <a:r>
              <a:rPr lang="en-US" sz="2000" b="1" dirty="0">
                <a:solidFill>
                  <a:srgbClr val="C00000"/>
                </a:solidFill>
                <a:latin typeface="Tajawal ExtraBold" panose="00000800000000000000" pitchFamily="2" charset="-78"/>
                <a:cs typeface="Tajawal ExtraBold" panose="00000800000000000000" pitchFamily="2" charset="-78"/>
              </a:rPr>
              <a:t>skill</a:t>
            </a:r>
            <a:r>
              <a:rPr lang="en-US" sz="2000" b="1" dirty="0">
                <a:solidFill>
                  <a:srgbClr val="0A1F61"/>
                </a:solidFill>
                <a:latin typeface="Tajawal ExtraBold" panose="00000800000000000000" pitchFamily="2" charset="-78"/>
                <a:cs typeface="Tajawal ExtraBold" panose="00000800000000000000" pitchFamily="2" charset="-78"/>
              </a:rPr>
              <a:t>)”.</a:t>
            </a:r>
          </a:p>
          <a:p>
            <a:pPr marL="860425" indent="-342900" algn="just">
              <a:lnSpc>
                <a:spcPts val="32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Members must see the team’s and organization’s goals as their own</a:t>
            </a:r>
            <a:r>
              <a:rPr lang="en-US" sz="2000" b="1" dirty="0">
                <a:solidFill>
                  <a:srgbClr val="0A1F61"/>
                </a:solidFill>
                <a:latin typeface="Tajawal ExtraBold" panose="00000800000000000000" pitchFamily="2" charset="-78"/>
                <a:cs typeface="Tajawal ExtraBold" panose="00000800000000000000" pitchFamily="2" charset="-78"/>
              </a:rPr>
              <a:t>, in order to be an efficient and effective team member. </a:t>
            </a:r>
          </a:p>
        </p:txBody>
      </p:sp>
    </p:spTree>
    <p:extLst>
      <p:ext uri="{BB962C8B-B14F-4D97-AF65-F5344CB8AC3E}">
        <p14:creationId xmlns:p14="http://schemas.microsoft.com/office/powerpoint/2010/main" val="2147209578"/>
      </p:ext>
    </p:extLst>
  </p:cSld>
  <p:clrMapOvr>
    <a:masterClrMapping/>
  </p:clrMapOvr>
  <mc:AlternateContent xmlns:mc="http://schemas.openxmlformats.org/markup-compatibility/2006" xmlns:p14="http://schemas.microsoft.com/office/powerpoint/2010/main">
    <mc:Choice Requires="p14">
      <p:transition p14:dur="10" advTm="255000"/>
    </mc:Choice>
    <mc:Fallback xmlns="">
      <p:transition advTm="255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747244"/>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Communication skills and key functions needed in an organization</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Communication skills </a:t>
            </a:r>
            <a:r>
              <a:rPr lang="en-US" sz="2200" b="1" dirty="0">
                <a:solidFill>
                  <a:srgbClr val="0A1F61"/>
                </a:solidFill>
                <a:latin typeface="Tajawal ExtraBold" panose="00000800000000000000" pitchFamily="2" charset="-78"/>
                <a:cs typeface="Tajawal ExtraBold" panose="00000800000000000000" pitchFamily="2" charset="-78"/>
              </a:rPr>
              <a:t>includes “The ability to convey information effectively and efficiently through </a:t>
            </a:r>
            <a:r>
              <a:rPr lang="en-US" sz="2200" b="1" dirty="0">
                <a:solidFill>
                  <a:srgbClr val="C00000"/>
                </a:solidFill>
                <a:latin typeface="Tajawal ExtraBold" panose="00000800000000000000" pitchFamily="2" charset="-78"/>
                <a:cs typeface="Tajawal ExtraBold" panose="00000800000000000000" pitchFamily="2" charset="-78"/>
              </a:rPr>
              <a:t>verbal and non-verbal </a:t>
            </a:r>
            <a:r>
              <a:rPr lang="en-US" sz="2200" b="1" dirty="0">
                <a:solidFill>
                  <a:srgbClr val="0A1F61"/>
                </a:solidFill>
                <a:latin typeface="Tajawal ExtraBold" panose="00000800000000000000" pitchFamily="2" charset="-78"/>
                <a:cs typeface="Tajawal ExtraBold" panose="00000800000000000000" pitchFamily="2" charset="-78"/>
              </a:rPr>
              <a:t>communication”.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Companies today are interested in employing </a:t>
            </a:r>
            <a:r>
              <a:rPr lang="en-US" sz="2200" b="1" dirty="0">
                <a:solidFill>
                  <a:srgbClr val="C00000"/>
                </a:solidFill>
                <a:latin typeface="Tajawal ExtraBold" panose="00000800000000000000" pitchFamily="2" charset="-78"/>
                <a:cs typeface="Tajawal ExtraBold" panose="00000800000000000000" pitchFamily="2" charset="-78"/>
              </a:rPr>
              <a:t>people with skills </a:t>
            </a:r>
            <a:r>
              <a:rPr lang="ar-EG" sz="2200" b="1" dirty="0">
                <a:solidFill>
                  <a:srgbClr val="0A1F61"/>
                </a:solidFill>
                <a:latin typeface="Tajawal ExtraBold" panose="00000800000000000000" pitchFamily="2" charset="-78"/>
                <a:cs typeface="Tajawal ExtraBold" panose="00000800000000000000" pitchFamily="2" charset="-78"/>
              </a:rPr>
              <a:t>توظيف الأشخاص ذوي المهارات </a:t>
            </a:r>
            <a:r>
              <a:rPr lang="en-US" sz="2200" b="1" dirty="0">
                <a:solidFill>
                  <a:srgbClr val="0A1F61"/>
                </a:solidFill>
                <a:latin typeface="Tajawal ExtraBold" panose="00000800000000000000" pitchFamily="2" charset="-78"/>
                <a:cs typeface="Tajawal ExtraBold" panose="00000800000000000000" pitchFamily="2" charset="-78"/>
              </a:rPr>
              <a:t>in communication, teamwork, problem-solving, initiative, planning, organizing, self management, learning and technology. The growing interest in these skills are correlating with the development and increase of virtual teams.</a:t>
            </a:r>
          </a:p>
        </p:txBody>
      </p:sp>
    </p:spTree>
    <p:extLst>
      <p:ext uri="{BB962C8B-B14F-4D97-AF65-F5344CB8AC3E}">
        <p14:creationId xmlns:p14="http://schemas.microsoft.com/office/powerpoint/2010/main" val="3187287931"/>
      </p:ext>
    </p:extLst>
  </p:cSld>
  <p:clrMapOvr>
    <a:masterClrMapping/>
  </p:clrMapOvr>
  <mc:AlternateContent xmlns:mc="http://schemas.openxmlformats.org/markup-compatibility/2006" xmlns:p14="http://schemas.microsoft.com/office/powerpoint/2010/main">
    <mc:Choice Requires="p14">
      <p:transition p14:dur="10" advTm="83000"/>
    </mc:Choice>
    <mc:Fallback xmlns="">
      <p:transition advTm="83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42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3DD58B4-406E-BD89-A3DF-4D3FC461B526}"/>
              </a:ext>
            </a:extLst>
          </p:cNvPr>
          <p:cNvPicPr>
            <a:picLocks noChangeAspect="1"/>
          </p:cNvPicPr>
          <p:nvPr/>
        </p:nvPicPr>
        <p:blipFill>
          <a:blip r:embed="rId6">
            <a:lum bright="-20000" contrast="40000"/>
          </a:blip>
          <a:stretch>
            <a:fillRect/>
          </a:stretch>
        </p:blipFill>
        <p:spPr>
          <a:xfrm>
            <a:off x="3710821" y="3592639"/>
            <a:ext cx="7362162" cy="2819241"/>
          </a:xfrm>
          <a:prstGeom prst="rect">
            <a:avLst/>
          </a:prstGeom>
        </p:spPr>
      </p:pic>
      <p:sp>
        <p:nvSpPr>
          <p:cNvPr id="9" name="TextBox 8"/>
          <p:cNvSpPr txBox="1"/>
          <p:nvPr/>
        </p:nvSpPr>
        <p:spPr>
          <a:xfrm>
            <a:off x="1253690" y="1308743"/>
            <a:ext cx="10818985" cy="2516138"/>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Communication skills and key functions needed in an organization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ability to transmit information effectively and efficiently can be examined with the </a:t>
            </a:r>
            <a:r>
              <a:rPr lang="en-US" sz="2200" b="1" dirty="0">
                <a:solidFill>
                  <a:srgbClr val="C00000"/>
                </a:solidFill>
                <a:latin typeface="Tajawal ExtraBold" panose="00000800000000000000" pitchFamily="2" charset="-78"/>
                <a:cs typeface="Tajawal ExtraBold" panose="00000800000000000000" pitchFamily="2" charset="-78"/>
              </a:rPr>
              <a:t>Shannon-Weaver model</a:t>
            </a:r>
            <a:r>
              <a:rPr lang="en-US" sz="2200" b="1" dirty="0">
                <a:solidFill>
                  <a:srgbClr val="0A1F61"/>
                </a:solidFill>
                <a:latin typeface="Tajawal ExtraBold" panose="00000800000000000000" pitchFamily="2" charset="-78"/>
                <a:cs typeface="Tajawal ExtraBold" panose="00000800000000000000" pitchFamily="2" charset="-78"/>
              </a:rPr>
              <a:t>. The model consists of components, such as information source, transmitter, signal, receiver, and message. </a:t>
            </a:r>
            <a:r>
              <a:rPr lang="en-US" sz="2200" b="1" dirty="0">
                <a:solidFill>
                  <a:srgbClr val="C00000"/>
                </a:solidFill>
                <a:latin typeface="Tajawal ExtraBold" panose="00000800000000000000" pitchFamily="2" charset="-78"/>
                <a:cs typeface="Tajawal ExtraBold" panose="00000800000000000000" pitchFamily="2" charset="-78"/>
              </a:rPr>
              <a:t>Communication binds the several levels of an organization together and it acts as a tool for distributing information</a:t>
            </a:r>
            <a:r>
              <a:rPr lang="en-US" sz="22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3929854966"/>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3DD58B4-406E-BD89-A3DF-4D3FC461B5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083303" y="3193959"/>
            <a:ext cx="5931325" cy="3230732"/>
          </a:xfrm>
          <a:prstGeom prst="rect">
            <a:avLst/>
          </a:prstGeom>
        </p:spPr>
      </p:pic>
      <p:sp>
        <p:nvSpPr>
          <p:cNvPr id="9" name="TextBox 8"/>
          <p:cNvSpPr txBox="1"/>
          <p:nvPr/>
        </p:nvSpPr>
        <p:spPr>
          <a:xfrm>
            <a:off x="1253690" y="1308743"/>
            <a:ext cx="10818985" cy="2516138"/>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Employee engagement as internal communication strategy</a:t>
            </a:r>
          </a:p>
          <a:p>
            <a:pPr marL="974725" indent="-457200" algn="just">
              <a:lnSpc>
                <a:spcPts val="32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The development of the knowledge era has lifted</a:t>
            </a:r>
            <a:r>
              <a:rPr lang="ar-EG" sz="2100" b="1" dirty="0">
                <a:solidFill>
                  <a:srgbClr val="0A1F61"/>
                </a:solidFill>
                <a:latin typeface="Tajawal ExtraBold" panose="00000800000000000000" pitchFamily="2" charset="-78"/>
                <a:cs typeface="Tajawal ExtraBold" panose="00000800000000000000" pitchFamily="2" charset="-78"/>
              </a:rPr>
              <a:t>نقل </a:t>
            </a:r>
            <a:r>
              <a:rPr lang="en-US" sz="2100" b="1" dirty="0">
                <a:solidFill>
                  <a:srgbClr val="0A1F61"/>
                </a:solidFill>
                <a:latin typeface="Tajawal ExtraBold" panose="00000800000000000000" pitchFamily="2" charset="-78"/>
                <a:cs typeface="Tajawal ExtraBold" panose="00000800000000000000" pitchFamily="2" charset="-78"/>
              </a:rPr>
              <a:t> </a:t>
            </a:r>
            <a:r>
              <a:rPr lang="en-US" sz="2100" b="1" dirty="0">
                <a:solidFill>
                  <a:srgbClr val="C00000"/>
                </a:solidFill>
                <a:latin typeface="Tajawal ExtraBold" panose="00000800000000000000" pitchFamily="2" charset="-78"/>
                <a:cs typeface="Tajawal ExtraBold" panose="00000800000000000000" pitchFamily="2" charset="-78"/>
              </a:rPr>
              <a:t>human resources </a:t>
            </a:r>
            <a:r>
              <a:rPr lang="en-US" sz="2100" b="1" dirty="0">
                <a:solidFill>
                  <a:srgbClr val="0A1F61"/>
                </a:solidFill>
                <a:latin typeface="Tajawal ExtraBold" panose="00000800000000000000" pitchFamily="2" charset="-78"/>
                <a:cs typeface="Tajawal ExtraBold" panose="00000800000000000000" pitchFamily="2" charset="-78"/>
              </a:rPr>
              <a:t>as an </a:t>
            </a:r>
            <a:r>
              <a:rPr lang="en-US" sz="2100" b="1" dirty="0">
                <a:solidFill>
                  <a:srgbClr val="C00000"/>
                </a:solidFill>
                <a:latin typeface="Tajawal ExtraBold" panose="00000800000000000000" pitchFamily="2" charset="-78"/>
                <a:cs typeface="Tajawal ExtraBold" panose="00000800000000000000" pitchFamily="2" charset="-78"/>
              </a:rPr>
              <a:t>important </a:t>
            </a:r>
            <a:r>
              <a:rPr lang="en-US" sz="2100" b="1" dirty="0">
                <a:solidFill>
                  <a:srgbClr val="0A1F61"/>
                </a:solidFill>
                <a:latin typeface="Tajawal ExtraBold" panose="00000800000000000000" pitchFamily="2" charset="-78"/>
                <a:cs typeface="Tajawal ExtraBold" panose="00000800000000000000" pitchFamily="2" charset="-78"/>
              </a:rPr>
              <a:t>aspect in organizations and in communication. One of many aspects of human resources is </a:t>
            </a:r>
            <a:r>
              <a:rPr lang="en-US" sz="2100" b="1" u="sng" dirty="0">
                <a:solidFill>
                  <a:srgbClr val="C00000"/>
                </a:solidFill>
                <a:latin typeface="Tajawal ExtraBold" panose="00000800000000000000" pitchFamily="2" charset="-78"/>
                <a:cs typeface="Tajawal ExtraBold" panose="00000800000000000000" pitchFamily="2" charset="-78"/>
              </a:rPr>
              <a:t>employee engagement </a:t>
            </a:r>
            <a:r>
              <a:rPr lang="en-US" sz="2100" b="1" dirty="0">
                <a:solidFill>
                  <a:srgbClr val="0A1F61"/>
                </a:solidFill>
                <a:latin typeface="Tajawal ExtraBold" panose="00000800000000000000" pitchFamily="2" charset="-78"/>
                <a:cs typeface="Tajawal ExtraBold" panose="00000800000000000000" pitchFamily="2" charset="-78"/>
              </a:rPr>
              <a:t>that </a:t>
            </a:r>
            <a:r>
              <a:rPr lang="en-US" sz="2100" b="1" dirty="0">
                <a:solidFill>
                  <a:srgbClr val="00B0F0"/>
                </a:solidFill>
                <a:latin typeface="Tajawal ExtraBold" panose="00000800000000000000" pitchFamily="2" charset="-78"/>
                <a:cs typeface="Tajawal ExtraBold" panose="00000800000000000000" pitchFamily="2" charset="-78"/>
              </a:rPr>
              <a:t>influence</a:t>
            </a:r>
            <a:r>
              <a:rPr lang="en-US" sz="2100" b="1" dirty="0">
                <a:solidFill>
                  <a:srgbClr val="0A1F61"/>
                </a:solidFill>
                <a:latin typeface="Tajawal ExtraBold" panose="00000800000000000000" pitchFamily="2" charset="-78"/>
                <a:cs typeface="Tajawal ExtraBold" panose="00000800000000000000" pitchFamily="2" charset="-78"/>
              </a:rPr>
              <a:t> “both </a:t>
            </a:r>
            <a:r>
              <a:rPr lang="en-US" sz="2100" b="1" dirty="0">
                <a:solidFill>
                  <a:srgbClr val="C00000"/>
                </a:solidFill>
                <a:latin typeface="Tajawal ExtraBold" panose="00000800000000000000" pitchFamily="2" charset="-78"/>
                <a:cs typeface="Tajawal ExtraBold" panose="00000800000000000000" pitchFamily="2" charset="-78"/>
              </a:rPr>
              <a:t>individual employee outcomes </a:t>
            </a:r>
            <a:r>
              <a:rPr lang="en-US" sz="2100" b="1" dirty="0">
                <a:solidFill>
                  <a:srgbClr val="0A1F61"/>
                </a:solidFill>
                <a:latin typeface="Tajawal ExtraBold" panose="00000800000000000000" pitchFamily="2" charset="-78"/>
                <a:cs typeface="Tajawal ExtraBold" panose="00000800000000000000" pitchFamily="2" charset="-78"/>
              </a:rPr>
              <a:t>and </a:t>
            </a:r>
            <a:r>
              <a:rPr lang="en-US" sz="2100" b="1" dirty="0">
                <a:solidFill>
                  <a:srgbClr val="C00000"/>
                </a:solidFill>
                <a:latin typeface="Tajawal ExtraBold" panose="00000800000000000000" pitchFamily="2" charset="-78"/>
                <a:cs typeface="Tajawal ExtraBold" panose="00000800000000000000" pitchFamily="2" charset="-78"/>
              </a:rPr>
              <a:t>organizational level success </a:t>
            </a:r>
            <a:r>
              <a:rPr lang="en-US" sz="2100" b="1" dirty="0">
                <a:solidFill>
                  <a:srgbClr val="0A1F61"/>
                </a:solidFill>
                <a:latin typeface="Tajawal ExtraBold" panose="00000800000000000000" pitchFamily="2" charset="-78"/>
                <a:cs typeface="Tajawal ExtraBold" panose="00000800000000000000" pitchFamily="2" charset="-78"/>
              </a:rPr>
              <a:t>and </a:t>
            </a:r>
            <a:r>
              <a:rPr lang="en-US" sz="2100" b="1" dirty="0">
                <a:solidFill>
                  <a:srgbClr val="C00000"/>
                </a:solidFill>
                <a:latin typeface="Tajawal ExtraBold" panose="00000800000000000000" pitchFamily="2" charset="-78"/>
                <a:cs typeface="Tajawal ExtraBold" panose="00000800000000000000" pitchFamily="2" charset="-78"/>
              </a:rPr>
              <a:t>financial performance</a:t>
            </a:r>
            <a:r>
              <a:rPr lang="en-US" sz="2100" b="1" dirty="0">
                <a:solidFill>
                  <a:srgbClr val="0A1F61"/>
                </a:solidFill>
                <a:latin typeface="Tajawal ExtraBold" panose="00000800000000000000" pitchFamily="2" charset="-78"/>
                <a:cs typeface="Tajawal ExtraBold" panose="00000800000000000000" pitchFamily="2" charset="-78"/>
              </a:rPr>
              <a:t>”.</a:t>
            </a:r>
          </a:p>
        </p:txBody>
      </p:sp>
      <p:pic>
        <p:nvPicPr>
          <p:cNvPr id="3" name="Picture 2"/>
          <p:cNvPicPr>
            <a:picLocks noChangeAspect="1"/>
          </p:cNvPicPr>
          <p:nvPr/>
        </p:nvPicPr>
        <p:blipFill>
          <a:blip r:embed="rId6"/>
          <a:stretch>
            <a:fillRect/>
          </a:stretch>
        </p:blipFill>
        <p:spPr>
          <a:xfrm>
            <a:off x="2440788" y="6317375"/>
            <a:ext cx="9902229" cy="204838"/>
          </a:xfrm>
          <a:prstGeom prst="rect">
            <a:avLst/>
          </a:prstGeom>
        </p:spPr>
      </p:pic>
    </p:spTree>
    <p:extLst>
      <p:ext uri="{BB962C8B-B14F-4D97-AF65-F5344CB8AC3E}">
        <p14:creationId xmlns:p14="http://schemas.microsoft.com/office/powerpoint/2010/main" val="1259832163"/>
      </p:ext>
    </p:extLst>
  </p:cSld>
  <p:clrMapOvr>
    <a:masterClrMapping/>
  </p:clrMapOvr>
  <mc:AlternateContent xmlns:mc="http://schemas.openxmlformats.org/markup-compatibility/2006" xmlns:p14="http://schemas.microsoft.com/office/powerpoint/2010/main">
    <mc:Choice Requires="p14">
      <p:transition p14:dur="10" advTm="56000"/>
    </mc:Choice>
    <mc:Fallback xmlns="">
      <p:transition advTm="56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4" name="Picture 3" descr="Diagram&#10;&#10;Description automatically generated">
            <a:extLst>
              <a:ext uri="{FF2B5EF4-FFF2-40B4-BE49-F238E27FC236}">
                <a16:creationId xmlns:a16="http://schemas.microsoft.com/office/drawing/2014/main" id="{02427A55-830B-8D2F-ED6B-C2026A342F90}"/>
              </a:ext>
            </a:extLst>
          </p:cNvPr>
          <p:cNvPicPr>
            <a:picLocks noChangeAspect="1"/>
          </p:cNvPicPr>
          <p:nvPr/>
        </p:nvPicPr>
        <p:blipFill rotWithShape="1">
          <a:blip r:embed="rId3">
            <a:extLst>
              <a:ext uri="{28A0092B-C50C-407E-A947-70E740481C1C}">
                <a14:useLocalDpi xmlns:a14="http://schemas.microsoft.com/office/drawing/2010/main" val="0"/>
              </a:ext>
            </a:extLst>
          </a:blip>
          <a:srcRect t="41777"/>
          <a:stretch/>
        </p:blipFill>
        <p:spPr>
          <a:xfrm>
            <a:off x="4040741" y="2423743"/>
            <a:ext cx="8166524" cy="3169863"/>
          </a:xfrm>
          <a:prstGeom prst="rect">
            <a:avLst/>
          </a:prstGeom>
        </p:spPr>
      </p:pic>
      <p:sp>
        <p:nvSpPr>
          <p:cNvPr id="10" name="TextBox 9">
            <a:extLst>
              <a:ext uri="{FF2B5EF4-FFF2-40B4-BE49-F238E27FC236}">
                <a16:creationId xmlns:a16="http://schemas.microsoft.com/office/drawing/2014/main" id="{61A45B40-B45A-EC9C-4E76-488B0024CE77}"/>
              </a:ext>
            </a:extLst>
          </p:cNvPr>
          <p:cNvSpPr txBox="1"/>
          <p:nvPr/>
        </p:nvSpPr>
        <p:spPr>
          <a:xfrm>
            <a:off x="4665980" y="1013202"/>
            <a:ext cx="6858094" cy="1200329"/>
          </a:xfrm>
          <a:prstGeom prst="rect">
            <a:avLst/>
          </a:prstGeom>
          <a:solidFill>
            <a:srgbClr val="EADBD7"/>
          </a:solidFill>
        </p:spPr>
        <p:txBody>
          <a:bodyPr wrap="square">
            <a:spAutoFit/>
          </a:bodyPr>
          <a:lstStyle/>
          <a:p>
            <a:pPr marL="60325" algn="ctr"/>
            <a:r>
              <a:rPr lang="en-US" sz="3600" b="1" dirty="0">
                <a:solidFill>
                  <a:srgbClr val="0A1F61"/>
                </a:solidFill>
                <a:latin typeface="Tajawal ExtraBold" panose="00000800000000000000" pitchFamily="2" charset="-78"/>
                <a:cs typeface="Tajawal ExtraBold" panose="00000800000000000000" pitchFamily="2" charset="-78"/>
              </a:rPr>
              <a:t>Digital Skills for Improving Organizational Performance</a:t>
            </a:r>
          </a:p>
        </p:txBody>
      </p:sp>
    </p:spTree>
    <p:extLst>
      <p:ext uri="{BB962C8B-B14F-4D97-AF65-F5344CB8AC3E}">
        <p14:creationId xmlns:p14="http://schemas.microsoft.com/office/powerpoint/2010/main" val="1885204516"/>
      </p:ext>
    </p:extLst>
  </p:cSld>
  <p:clrMapOvr>
    <a:masterClrMapping/>
  </p:clrMapOvr>
  <mc:AlternateContent xmlns:mc="http://schemas.openxmlformats.org/markup-compatibility/2006" xmlns:p14="http://schemas.microsoft.com/office/powerpoint/2010/main">
    <mc:Choice Requires="p14">
      <p:transition spd="slow" p14:dur="2000" advTm="39000"/>
    </mc:Choice>
    <mc:Fallback xmlns="">
      <p:transition spd="slow" advTm="39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90588" y="422880"/>
            <a:ext cx="4801314" cy="830997"/>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Digital Skills for Improving </a:t>
            </a:r>
          </a:p>
          <a:p>
            <a:r>
              <a:rPr lang="en-US" sz="2400" b="1" dirty="0">
                <a:solidFill>
                  <a:schemeClr val="bg1"/>
                </a:solidFill>
                <a:latin typeface="Tajawal Medium" panose="00000600000000000000" pitchFamily="2" charset="-78"/>
                <a:cs typeface="Tajawal Medium" panose="00000600000000000000" pitchFamily="2" charset="-78"/>
              </a:rPr>
              <a:t>Organizational Performance</a:t>
            </a:r>
            <a:r>
              <a:rPr lang="en-US" sz="2000" b="1" dirty="0">
                <a:solidFill>
                  <a:srgbClr val="FF9518"/>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748145" y="1755080"/>
            <a:ext cx="11110774" cy="334784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skills include all technology-related skills </a:t>
            </a:r>
            <a:r>
              <a:rPr lang="en-US" sz="2400" b="1" dirty="0">
                <a:solidFill>
                  <a:srgbClr val="0A1F61"/>
                </a:solidFill>
                <a:latin typeface="Tajawal ExtraBold" panose="00000800000000000000" pitchFamily="2" charset="-78"/>
                <a:cs typeface="Tajawal ExtraBold" panose="00000800000000000000" pitchFamily="2" charset="-78"/>
              </a:rPr>
              <a:t>ranging from basic skills or literacy, general skills for all workers, and specific skills for information technology professionals.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a:t>
            </a:r>
            <a:r>
              <a:rPr lang="en-US" sz="2400" b="1" dirty="0">
                <a:solidFill>
                  <a:srgbClr val="C00000"/>
                </a:solidFill>
                <a:latin typeface="Tajawal ExtraBold" panose="00000800000000000000" pitchFamily="2" charset="-78"/>
                <a:cs typeface="Tajawal ExtraBold" panose="00000800000000000000" pitchFamily="2" charset="-78"/>
              </a:rPr>
              <a:t>4 dimensions in measuring digital skills </a:t>
            </a:r>
            <a:r>
              <a:rPr lang="en-US" sz="2400" b="1" dirty="0">
                <a:solidFill>
                  <a:srgbClr val="0A1F61"/>
                </a:solidFill>
                <a:latin typeface="Tajawal ExtraBold" panose="00000800000000000000" pitchFamily="2" charset="-78"/>
                <a:cs typeface="Tajawal ExtraBold" panose="00000800000000000000" pitchFamily="2" charset="-78"/>
              </a:rPr>
              <a:t>including digital technical skills, digital communication, digital analysis, and digital thinking.</a:t>
            </a:r>
          </a:p>
        </p:txBody>
      </p:sp>
    </p:spTree>
    <p:extLst>
      <p:ext uri="{BB962C8B-B14F-4D97-AF65-F5344CB8AC3E}">
        <p14:creationId xmlns:p14="http://schemas.microsoft.com/office/powerpoint/2010/main" val="2947518403"/>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90588" y="422880"/>
            <a:ext cx="4801314" cy="830997"/>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Digital Skills for Improving </a:t>
            </a:r>
          </a:p>
          <a:p>
            <a:r>
              <a:rPr lang="en-US" sz="2400" b="1" dirty="0">
                <a:solidFill>
                  <a:schemeClr val="bg1"/>
                </a:solidFill>
                <a:latin typeface="Tajawal Medium" panose="00000600000000000000" pitchFamily="2" charset="-78"/>
                <a:cs typeface="Tajawal Medium" panose="00000600000000000000" pitchFamily="2" charset="-78"/>
              </a:rPr>
              <a:t>Organizational Performance</a:t>
            </a:r>
            <a:r>
              <a:rPr lang="en-US" sz="2000" b="1" dirty="0">
                <a:solidFill>
                  <a:srgbClr val="FF9518"/>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1131848"/>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i="1" dirty="0">
                <a:solidFill>
                  <a:srgbClr val="C00000"/>
                </a:solidFill>
                <a:latin typeface="Tajawal ExtraBold" panose="00000800000000000000" pitchFamily="2" charset="-78"/>
                <a:cs typeface="Tajawal ExtraBold" panose="00000800000000000000" pitchFamily="2" charset="-78"/>
              </a:rPr>
              <a:t>Empirical studies showed that leadership has a role in the development of abilities, competencies and skills.</a:t>
            </a:r>
          </a:p>
        </p:txBody>
      </p:sp>
      <p:grpSp>
        <p:nvGrpSpPr>
          <p:cNvPr id="22" name="Group 21">
            <a:extLst>
              <a:ext uri="{FF2B5EF4-FFF2-40B4-BE49-F238E27FC236}">
                <a16:creationId xmlns:a16="http://schemas.microsoft.com/office/drawing/2014/main" id="{07409EBF-7DC2-3A8D-841F-115A117DCDC6}"/>
              </a:ext>
            </a:extLst>
          </p:cNvPr>
          <p:cNvGrpSpPr/>
          <p:nvPr/>
        </p:nvGrpSpPr>
        <p:grpSpPr>
          <a:xfrm>
            <a:off x="3742283" y="2408463"/>
            <a:ext cx="6738540" cy="3944542"/>
            <a:chOff x="3007139" y="2550839"/>
            <a:chExt cx="6738540" cy="3944542"/>
          </a:xfrm>
        </p:grpSpPr>
        <p:sp>
          <p:nvSpPr>
            <p:cNvPr id="9" name="Oval 8">
              <a:extLst>
                <a:ext uri="{FF2B5EF4-FFF2-40B4-BE49-F238E27FC236}">
                  <a16:creationId xmlns:a16="http://schemas.microsoft.com/office/drawing/2014/main" id="{15DE9ADD-8CA0-BC7C-9414-4E89CC53C891}"/>
                </a:ext>
              </a:extLst>
            </p:cNvPr>
            <p:cNvSpPr/>
            <p:nvPr/>
          </p:nvSpPr>
          <p:spPr>
            <a:xfrm>
              <a:off x="3007139" y="4477881"/>
              <a:ext cx="2208810" cy="2017499"/>
            </a:xfrm>
            <a:prstGeom prst="ellipse">
              <a:avLst/>
            </a:prstGeom>
            <a:solidFill>
              <a:srgbClr val="FFDD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rPr>
                <a:t>Digital Leadership</a:t>
              </a:r>
            </a:p>
          </p:txBody>
        </p:sp>
        <p:sp>
          <p:nvSpPr>
            <p:cNvPr id="10" name="Oval 9">
              <a:extLst>
                <a:ext uri="{FF2B5EF4-FFF2-40B4-BE49-F238E27FC236}">
                  <a16:creationId xmlns:a16="http://schemas.microsoft.com/office/drawing/2014/main" id="{BD6B62DF-47F3-08E9-E515-BE7A75BA269E}"/>
                </a:ext>
              </a:extLst>
            </p:cNvPr>
            <p:cNvSpPr/>
            <p:nvPr/>
          </p:nvSpPr>
          <p:spPr>
            <a:xfrm>
              <a:off x="7536869" y="4477882"/>
              <a:ext cx="2208810" cy="2017499"/>
            </a:xfrm>
            <a:prstGeom prst="ellipse">
              <a:avLst/>
            </a:prstGeom>
            <a:solidFill>
              <a:srgbClr val="CC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tx1"/>
                  </a:solidFill>
                </a:rPr>
                <a:t>Organization Performance</a:t>
              </a:r>
              <a:endParaRPr lang="en-US" dirty="0"/>
            </a:p>
          </p:txBody>
        </p:sp>
        <p:sp>
          <p:nvSpPr>
            <p:cNvPr id="12" name="Oval 11">
              <a:extLst>
                <a:ext uri="{FF2B5EF4-FFF2-40B4-BE49-F238E27FC236}">
                  <a16:creationId xmlns:a16="http://schemas.microsoft.com/office/drawing/2014/main" id="{BFA8F1DB-B984-E85F-0A61-D63CE3547DF3}"/>
                </a:ext>
              </a:extLst>
            </p:cNvPr>
            <p:cNvSpPr/>
            <p:nvPr/>
          </p:nvSpPr>
          <p:spPr>
            <a:xfrm>
              <a:off x="5183092" y="2550839"/>
              <a:ext cx="2208810" cy="2017499"/>
            </a:xfrm>
            <a:prstGeom prst="ellipse">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tx1"/>
                  </a:solidFill>
                </a:rPr>
                <a:t>Digital Skills</a:t>
              </a:r>
            </a:p>
          </p:txBody>
        </p:sp>
        <p:cxnSp>
          <p:nvCxnSpPr>
            <p:cNvPr id="16" name="Straight Arrow Connector 15">
              <a:extLst>
                <a:ext uri="{FF2B5EF4-FFF2-40B4-BE49-F238E27FC236}">
                  <a16:creationId xmlns:a16="http://schemas.microsoft.com/office/drawing/2014/main" id="{787CB8D8-40C1-6A8C-0D00-ECB5B2293568}"/>
                </a:ext>
              </a:extLst>
            </p:cNvPr>
            <p:cNvCxnSpPr>
              <a:stCxn id="9" idx="7"/>
              <a:endCxn id="12" idx="3"/>
            </p:cNvCxnSpPr>
            <p:nvPr/>
          </p:nvCxnSpPr>
          <p:spPr>
            <a:xfrm flipV="1">
              <a:off x="4892476" y="4272882"/>
              <a:ext cx="614089" cy="500455"/>
            </a:xfrm>
            <a:prstGeom prst="straightConnector1">
              <a:avLst/>
            </a:prstGeom>
            <a:ln w="38100" cap="flat" cmpd="sng" algn="ctr">
              <a:solidFill>
                <a:schemeClr val="accent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8" name="Straight Arrow Connector 17">
              <a:extLst>
                <a:ext uri="{FF2B5EF4-FFF2-40B4-BE49-F238E27FC236}">
                  <a16:creationId xmlns:a16="http://schemas.microsoft.com/office/drawing/2014/main" id="{8D0688F3-EE13-4987-F418-54B36F0AD2F0}"/>
                </a:ext>
              </a:extLst>
            </p:cNvPr>
            <p:cNvCxnSpPr>
              <a:cxnSpLocks/>
              <a:stCxn id="12" idx="5"/>
              <a:endCxn id="10" idx="1"/>
            </p:cNvCxnSpPr>
            <p:nvPr/>
          </p:nvCxnSpPr>
          <p:spPr>
            <a:xfrm>
              <a:off x="7068429" y="4272882"/>
              <a:ext cx="791913" cy="500456"/>
            </a:xfrm>
            <a:prstGeom prst="straightConnector1">
              <a:avLst/>
            </a:prstGeom>
            <a:ln w="38100" cap="flat" cmpd="sng" algn="ctr">
              <a:solidFill>
                <a:schemeClr val="accent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1" name="Straight Arrow Connector 20">
              <a:extLst>
                <a:ext uri="{FF2B5EF4-FFF2-40B4-BE49-F238E27FC236}">
                  <a16:creationId xmlns:a16="http://schemas.microsoft.com/office/drawing/2014/main" id="{DE312232-C302-2E0F-324F-8B8322C4C9A4}"/>
                </a:ext>
              </a:extLst>
            </p:cNvPr>
            <p:cNvCxnSpPr>
              <a:stCxn id="9" idx="6"/>
              <a:endCxn id="10" idx="2"/>
            </p:cNvCxnSpPr>
            <p:nvPr/>
          </p:nvCxnSpPr>
          <p:spPr>
            <a:xfrm>
              <a:off x="5215949" y="5486631"/>
              <a:ext cx="2320920" cy="1"/>
            </a:xfrm>
            <a:prstGeom prst="straightConnector1">
              <a:avLst/>
            </a:prstGeom>
            <a:ln w="38100" cap="flat" cmpd="sng" algn="ctr">
              <a:solidFill>
                <a:schemeClr val="accent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grpSp>
    </p:spTree>
    <p:extLst>
      <p:ext uri="{BB962C8B-B14F-4D97-AF65-F5344CB8AC3E}">
        <p14:creationId xmlns:p14="http://schemas.microsoft.com/office/powerpoint/2010/main" val="156622925"/>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870988" y="478712"/>
            <a:ext cx="6097978" cy="1489831"/>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Digital Literacy Skills</a:t>
            </a:r>
          </a:p>
          <a:p>
            <a:pPr marL="60325" algn="ctr">
              <a:lnSpc>
                <a:spcPct val="150000"/>
              </a:lnSpc>
            </a:pPr>
            <a:r>
              <a:rPr lang="en-US" sz="2800" b="1" dirty="0">
                <a:solidFill>
                  <a:schemeClr val="accent6">
                    <a:lumMod val="75000"/>
                  </a:schemeClr>
                </a:solidFill>
                <a:latin typeface="Tajawal ExtraBold" panose="00000800000000000000" pitchFamily="2" charset="-78"/>
                <a:cs typeface="Tajawal ExtraBold" panose="00000800000000000000" pitchFamily="2" charset="-78"/>
              </a:rPr>
              <a:t>Lifelong learning skills</a:t>
            </a:r>
            <a:endParaRPr lang="en-US" sz="2400" b="1" dirty="0">
              <a:solidFill>
                <a:schemeClr val="accent6">
                  <a:lumMod val="75000"/>
                </a:schemeClr>
              </a:solidFill>
              <a:latin typeface="Tajawal ExtraBold" panose="00000800000000000000" pitchFamily="2" charset="-78"/>
              <a:cs typeface="Tajawal ExtraBold" panose="00000800000000000000" pitchFamily="2" charset="-78"/>
            </a:endParaRPr>
          </a:p>
        </p:txBody>
      </p:sp>
      <p:pic>
        <p:nvPicPr>
          <p:cNvPr id="3" name="Picture 2" descr="Chart, bubble chart&#10;&#10;Description automatically generated">
            <a:extLst>
              <a:ext uri="{FF2B5EF4-FFF2-40B4-BE49-F238E27FC236}">
                <a16:creationId xmlns:a16="http://schemas.microsoft.com/office/drawing/2014/main" id="{8E44335D-3B42-CBBB-3B27-A5AA246648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10584" y="1811526"/>
            <a:ext cx="5481352" cy="5064293"/>
          </a:xfrm>
          <a:prstGeom prst="rect">
            <a:avLst/>
          </a:prstGeom>
        </p:spPr>
      </p:pic>
    </p:spTree>
    <p:extLst>
      <p:ext uri="{BB962C8B-B14F-4D97-AF65-F5344CB8AC3E}">
        <p14:creationId xmlns:p14="http://schemas.microsoft.com/office/powerpoint/2010/main" val="2102863385"/>
      </p:ext>
    </p:extLst>
  </p:cSld>
  <p:clrMapOvr>
    <a:masterClrMapping/>
  </p:clrMapOvr>
  <mc:AlternateContent xmlns:mc="http://schemas.openxmlformats.org/markup-compatibility/2006" xmlns:p14="http://schemas.microsoft.com/office/powerpoint/2010/main">
    <mc:Choice Requires="p14">
      <p:transition spd="slow" p14:dur="2000" advTm="85000"/>
    </mc:Choice>
    <mc:Fallback xmlns="">
      <p:transition spd="slow" advTm="85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literacy is the knowledge of, and the ability to use digital technologies to </a:t>
            </a:r>
            <a:r>
              <a:rPr lang="en-US" sz="2400" b="1" dirty="0">
                <a:solidFill>
                  <a:srgbClr val="C00000"/>
                </a:solidFill>
                <a:latin typeface="Tajawal ExtraBold" panose="00000800000000000000" pitchFamily="2" charset="-78"/>
                <a:cs typeface="Tajawal ExtraBold" panose="00000800000000000000" pitchFamily="2" charset="-78"/>
              </a:rPr>
              <a:t>locate</a:t>
            </a:r>
            <a:r>
              <a:rPr lang="en-US" sz="2400" b="1" dirty="0">
                <a:solidFill>
                  <a:srgbClr val="0A1F61"/>
                </a:solidFill>
                <a:latin typeface="Tajawal ExtraBold" panose="00000800000000000000" pitchFamily="2" charset="-78"/>
                <a:cs typeface="Tajawal ExtraBold" panose="00000800000000000000" pitchFamily="2" charset="-78"/>
              </a:rPr>
              <a:t> information; </a:t>
            </a:r>
            <a:r>
              <a:rPr lang="en-US" sz="2400" b="1" dirty="0">
                <a:solidFill>
                  <a:srgbClr val="C00000"/>
                </a:solidFill>
                <a:latin typeface="Tajawal ExtraBold" panose="00000800000000000000" pitchFamily="2" charset="-78"/>
                <a:cs typeface="Tajawal ExtraBold" panose="00000800000000000000" pitchFamily="2" charset="-78"/>
              </a:rPr>
              <a:t>evaluate</a:t>
            </a:r>
            <a:r>
              <a:rPr lang="en-US" sz="2400" b="1" dirty="0">
                <a:solidFill>
                  <a:srgbClr val="0A1F61"/>
                </a:solidFill>
                <a:latin typeface="Tajawal ExtraBold" panose="00000800000000000000" pitchFamily="2" charset="-78"/>
                <a:cs typeface="Tajawal ExtraBold" panose="00000800000000000000" pitchFamily="2" charset="-78"/>
              </a:rPr>
              <a:t> information; </a:t>
            </a:r>
            <a:r>
              <a:rPr lang="en-US" sz="2400" b="1" dirty="0">
                <a:solidFill>
                  <a:srgbClr val="C00000"/>
                </a:solidFill>
                <a:latin typeface="Tajawal ExtraBold" panose="00000800000000000000" pitchFamily="2" charset="-78"/>
                <a:cs typeface="Tajawal ExtraBold" panose="00000800000000000000" pitchFamily="2" charset="-78"/>
              </a:rPr>
              <a:t>synthesize, create, and communicate </a:t>
            </a:r>
            <a:r>
              <a:rPr lang="en-US" sz="2400" b="1" dirty="0">
                <a:solidFill>
                  <a:srgbClr val="0A1F61"/>
                </a:solidFill>
                <a:latin typeface="Tajawal ExtraBold" panose="00000800000000000000" pitchFamily="2" charset="-78"/>
                <a:cs typeface="Tajawal ExtraBold" panose="00000800000000000000" pitchFamily="2" charset="-78"/>
              </a:rPr>
              <a:t>information; and </a:t>
            </a:r>
            <a:r>
              <a:rPr lang="en-US" sz="2400" b="1" dirty="0">
                <a:solidFill>
                  <a:srgbClr val="C00000"/>
                </a:solidFill>
                <a:latin typeface="Tajawal ExtraBold" panose="00000800000000000000" pitchFamily="2" charset="-78"/>
                <a:cs typeface="Tajawal ExtraBold" panose="00000800000000000000" pitchFamily="2" charset="-78"/>
              </a:rPr>
              <a:t>understand</a:t>
            </a:r>
            <a:r>
              <a:rPr lang="en-US" sz="2400" b="1" dirty="0">
                <a:solidFill>
                  <a:srgbClr val="0A1F61"/>
                </a:solidFill>
                <a:latin typeface="Tajawal ExtraBold" panose="00000800000000000000" pitchFamily="2" charset="-78"/>
                <a:cs typeface="Tajawal ExtraBold" panose="00000800000000000000" pitchFamily="2" charset="-78"/>
              </a:rPr>
              <a:t> the human and technological complexities</a:t>
            </a:r>
            <a:r>
              <a:rPr lang="ar-EG" sz="2400" b="1" dirty="0">
                <a:solidFill>
                  <a:srgbClr val="0A1F61"/>
                </a:solidFill>
                <a:latin typeface="Tajawal ExtraBold" panose="00000800000000000000" pitchFamily="2" charset="-78"/>
                <a:cs typeface="Tajawal ExtraBold" panose="00000800000000000000" pitchFamily="2" charset="-78"/>
              </a:rPr>
              <a:t> التعقيدات</a:t>
            </a:r>
            <a:r>
              <a:rPr lang="en-US" sz="2400" b="1" dirty="0">
                <a:solidFill>
                  <a:srgbClr val="0A1F61"/>
                </a:solidFill>
                <a:latin typeface="Tajawal ExtraBold" panose="00000800000000000000" pitchFamily="2" charset="-78"/>
                <a:cs typeface="Tajawal ExtraBold" panose="00000800000000000000" pitchFamily="2" charset="-78"/>
              </a:rPr>
              <a:t> of a digital media landscape.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Being </a:t>
            </a:r>
            <a:r>
              <a:rPr lang="en-US" sz="2400" b="1" dirty="0">
                <a:solidFill>
                  <a:srgbClr val="C00000"/>
                </a:solidFill>
                <a:latin typeface="Tajawal ExtraBold" panose="00000800000000000000" pitchFamily="2" charset="-78"/>
                <a:cs typeface="Tajawal ExtraBold" panose="00000800000000000000" pitchFamily="2" charset="-78"/>
              </a:rPr>
              <a:t>digitally literate</a:t>
            </a:r>
            <a:r>
              <a:rPr lang="ar-EG" sz="2400" b="1" dirty="0">
                <a:solidFill>
                  <a:srgbClr val="C00000"/>
                </a:solidFill>
                <a:latin typeface="Tajawal ExtraBold" panose="00000800000000000000" pitchFamily="2" charset="-78"/>
                <a:cs typeface="Tajawal ExtraBold" panose="00000800000000000000" pitchFamily="2" charset="-78"/>
              </a:rPr>
              <a:t> متمكن رقميا</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means having the skills to be an </a:t>
            </a:r>
            <a:r>
              <a:rPr lang="en-US" sz="2400" b="1" dirty="0">
                <a:solidFill>
                  <a:srgbClr val="C00000"/>
                </a:solidFill>
                <a:latin typeface="Tajawal ExtraBold" panose="00000800000000000000" pitchFamily="2" charset="-78"/>
                <a:cs typeface="Tajawal ExtraBold" panose="00000800000000000000" pitchFamily="2" charset="-78"/>
              </a:rPr>
              <a:t>informed consumer</a:t>
            </a:r>
            <a:r>
              <a:rPr lang="ar-EG" sz="2400" b="1" dirty="0">
                <a:solidFill>
                  <a:srgbClr val="C00000"/>
                </a:solidFill>
                <a:latin typeface="Tajawal ExtraBold" panose="00000800000000000000" pitchFamily="2" charset="-78"/>
                <a:cs typeface="Tajawal ExtraBold" panose="00000800000000000000" pitchFamily="2" charset="-78"/>
              </a:rPr>
              <a:t> المستهلك المطلع</a:t>
            </a:r>
            <a:r>
              <a:rPr lang="en-US" sz="2400" b="1" dirty="0">
                <a:solidFill>
                  <a:srgbClr val="C00000"/>
                </a:solidFill>
                <a:latin typeface="Tajawal ExtraBold" panose="00000800000000000000" pitchFamily="2" charset="-78"/>
                <a:cs typeface="Tajawal ExtraBold" panose="00000800000000000000" pitchFamily="2" charset="-78"/>
              </a:rPr>
              <a:t>, critical thinker</a:t>
            </a:r>
            <a:r>
              <a:rPr lang="ar-EG" sz="2400" b="1" dirty="0">
                <a:solidFill>
                  <a:srgbClr val="C00000"/>
                </a:solidFill>
                <a:latin typeface="Tajawal ExtraBold" panose="00000800000000000000" pitchFamily="2" charset="-78"/>
                <a:cs typeface="Tajawal ExtraBold" panose="00000800000000000000" pitchFamily="2" charset="-78"/>
              </a:rPr>
              <a:t> المفكر الناقد</a:t>
            </a:r>
            <a:r>
              <a:rPr lang="en-US" sz="2400" b="1" dirty="0">
                <a:solidFill>
                  <a:srgbClr val="C00000"/>
                </a:solidFill>
                <a:latin typeface="Tajawal ExtraBold" panose="00000800000000000000" pitchFamily="2" charset="-78"/>
                <a:cs typeface="Tajawal ExtraBold" panose="00000800000000000000" pitchFamily="2" charset="-78"/>
              </a:rPr>
              <a:t>, and creator </a:t>
            </a:r>
            <a:r>
              <a:rPr lang="en-US" sz="2400" b="1" dirty="0">
                <a:solidFill>
                  <a:srgbClr val="0A1F61"/>
                </a:solidFill>
                <a:latin typeface="Tajawal ExtraBold" panose="00000800000000000000" pitchFamily="2" charset="-78"/>
                <a:cs typeface="Tajawal ExtraBold" panose="00000800000000000000" pitchFamily="2" charset="-78"/>
              </a:rPr>
              <a:t>in the digital world, and requires an ability to continuously learn and grow alongside technological developments.</a:t>
            </a: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spTree>
    <p:extLst>
      <p:ext uri="{BB962C8B-B14F-4D97-AF65-F5344CB8AC3E}">
        <p14:creationId xmlns:p14="http://schemas.microsoft.com/office/powerpoint/2010/main" val="2570884625"/>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pic>
        <p:nvPicPr>
          <p:cNvPr id="10" name="Picture 9">
            <a:extLst>
              <a:ext uri="{FF2B5EF4-FFF2-40B4-BE49-F238E27FC236}">
                <a16:creationId xmlns:a16="http://schemas.microsoft.com/office/drawing/2014/main" id="{6053256B-0338-F614-E9A5-DA7D224E59DE}"/>
              </a:ext>
            </a:extLst>
          </p:cNvPr>
          <p:cNvPicPr>
            <a:picLocks noChangeAspect="1"/>
          </p:cNvPicPr>
          <p:nvPr/>
        </p:nvPicPr>
        <p:blipFill rotWithShape="1">
          <a:blip r:embed="rId6">
            <a:lum bright="-20000" contrast="40000"/>
          </a:blip>
          <a:srcRect b="54963"/>
          <a:stretch/>
        </p:blipFill>
        <p:spPr>
          <a:xfrm>
            <a:off x="651740" y="1823908"/>
            <a:ext cx="11339095" cy="3306231"/>
          </a:xfrm>
          <a:prstGeom prst="rect">
            <a:avLst/>
          </a:prstGeom>
        </p:spPr>
      </p:pic>
    </p:spTree>
    <p:extLst>
      <p:ext uri="{BB962C8B-B14F-4D97-AF65-F5344CB8AC3E}">
        <p14:creationId xmlns:p14="http://schemas.microsoft.com/office/powerpoint/2010/main" val="4211274867"/>
      </p:ext>
    </p:extLst>
  </p:cSld>
  <p:clrMapOvr>
    <a:masterClrMapping/>
  </p:clrMapOvr>
  <mc:AlternateContent xmlns:mc="http://schemas.openxmlformats.org/markup-compatibility/2006" xmlns:p14="http://schemas.microsoft.com/office/powerpoint/2010/main">
    <mc:Choice Requires="p14">
      <p:transition p14:dur="10" advTm="149000"/>
    </mc:Choice>
    <mc:Fallback xmlns="">
      <p:transition advTm="149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821" y="5521012"/>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pic>
        <p:nvPicPr>
          <p:cNvPr id="10" name="Picture 9">
            <a:extLst>
              <a:ext uri="{FF2B5EF4-FFF2-40B4-BE49-F238E27FC236}">
                <a16:creationId xmlns:a16="http://schemas.microsoft.com/office/drawing/2014/main" id="{6053256B-0338-F614-E9A5-DA7D224E59DE}"/>
              </a:ext>
            </a:extLst>
          </p:cNvPr>
          <p:cNvPicPr>
            <a:picLocks noChangeAspect="1"/>
          </p:cNvPicPr>
          <p:nvPr/>
        </p:nvPicPr>
        <p:blipFill rotWithShape="1">
          <a:blip r:embed="rId6">
            <a:lum bright="-20000" contrast="40000"/>
          </a:blip>
          <a:srcRect t="44316"/>
          <a:stretch/>
        </p:blipFill>
        <p:spPr>
          <a:xfrm>
            <a:off x="1235034" y="1652686"/>
            <a:ext cx="10837641" cy="3907009"/>
          </a:xfrm>
          <a:prstGeom prst="rect">
            <a:avLst/>
          </a:prstGeom>
        </p:spPr>
      </p:pic>
    </p:spTree>
    <p:extLst>
      <p:ext uri="{BB962C8B-B14F-4D97-AF65-F5344CB8AC3E}">
        <p14:creationId xmlns:p14="http://schemas.microsoft.com/office/powerpoint/2010/main" val="4279212485"/>
      </p:ext>
    </p:extLst>
  </p:cSld>
  <p:clrMapOvr>
    <a:masterClrMapping/>
  </p:clrMapOvr>
  <mc:AlternateContent xmlns:mc="http://schemas.openxmlformats.org/markup-compatibility/2006" xmlns:p14="http://schemas.microsoft.com/office/powerpoint/2010/main">
    <mc:Choice Requires="p14">
      <p:transition p14:dur="10" advTm="64000"/>
    </mc:Choice>
    <mc:Fallback xmlns="">
      <p:transition advTm="64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172" y="5641895"/>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A06C780-A9AA-71A7-657C-F298ED5451CE}"/>
              </a:ext>
            </a:extLst>
          </p:cNvPr>
          <p:cNvPicPr>
            <a:picLocks noChangeAspect="1"/>
          </p:cNvPicPr>
          <p:nvPr/>
        </p:nvPicPr>
        <p:blipFill>
          <a:blip r:embed="rId6">
            <a:lum bright="4000" contrast="30000"/>
          </a:blip>
          <a:stretch>
            <a:fillRect/>
          </a:stretch>
        </p:blipFill>
        <p:spPr>
          <a:xfrm>
            <a:off x="4933607" y="1455927"/>
            <a:ext cx="6872438" cy="27383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TextBox 13">
            <a:extLst>
              <a:ext uri="{FF2B5EF4-FFF2-40B4-BE49-F238E27FC236}">
                <a16:creationId xmlns:a16="http://schemas.microsoft.com/office/drawing/2014/main" id="{245536BF-6B0E-D137-FE7B-9722DA1164D2}"/>
              </a:ext>
            </a:extLst>
          </p:cNvPr>
          <p:cNvSpPr txBox="1"/>
          <p:nvPr/>
        </p:nvSpPr>
        <p:spPr>
          <a:xfrm>
            <a:off x="659934" y="1918017"/>
            <a:ext cx="4007044" cy="1815882"/>
          </a:xfrm>
          <a:prstGeom prst="rect">
            <a:avLst/>
          </a:prstGeom>
          <a:noFill/>
        </p:spPr>
        <p:txBody>
          <a:bodyPr wrap="square">
            <a:spAutoFit/>
          </a:bodyPr>
          <a:lstStyle/>
          <a:p>
            <a:pPr algn="just"/>
            <a:r>
              <a:rPr lang="en-US" sz="2800" b="1" dirty="0">
                <a:solidFill>
                  <a:srgbClr val="C00000"/>
                </a:solidFill>
                <a:latin typeface="Expo Serif Pro"/>
              </a:rPr>
              <a:t>D</a:t>
            </a:r>
            <a:r>
              <a:rPr lang="en-US" sz="2800" b="1" i="0" u="none" strike="noStrike" baseline="0" dirty="0">
                <a:solidFill>
                  <a:srgbClr val="C00000"/>
                </a:solidFill>
                <a:latin typeface="Expo Serif Pro"/>
              </a:rPr>
              <a:t>igital skills </a:t>
            </a:r>
            <a:r>
              <a:rPr lang="en-US" sz="2800" b="1" i="0" u="none" strike="noStrike" baseline="0" dirty="0">
                <a:solidFill>
                  <a:srgbClr val="0A1F61"/>
                </a:solidFill>
                <a:latin typeface="Expo Serif Pro"/>
              </a:rPr>
              <a:t>exist along a continuum ranging from basic to intermediate to advanced. </a:t>
            </a:r>
          </a:p>
        </p:txBody>
      </p:sp>
      <p:sp>
        <p:nvSpPr>
          <p:cNvPr id="11" name="TextBox 10">
            <a:extLst>
              <a:ext uri="{FF2B5EF4-FFF2-40B4-BE49-F238E27FC236}">
                <a16:creationId xmlns:a16="http://schemas.microsoft.com/office/drawing/2014/main" id="{5D6B2A0C-DF57-8347-17E1-E3FF0C89C46A}"/>
              </a:ext>
            </a:extLst>
          </p:cNvPr>
          <p:cNvSpPr txBox="1"/>
          <p:nvPr/>
        </p:nvSpPr>
        <p:spPr>
          <a:xfrm>
            <a:off x="2022389" y="4287339"/>
            <a:ext cx="9578591" cy="1938992"/>
          </a:xfrm>
          <a:prstGeom prst="rect">
            <a:avLst/>
          </a:prstGeom>
          <a:noFill/>
        </p:spPr>
        <p:txBody>
          <a:bodyPr wrap="square">
            <a:spAutoFit/>
          </a:bodyPr>
          <a:lstStyle/>
          <a:p>
            <a:pPr algn="just"/>
            <a:r>
              <a:rPr lang="en-US" sz="2400" b="1" i="1" u="none" strike="noStrike" baseline="0" dirty="0">
                <a:solidFill>
                  <a:srgbClr val="C00000"/>
                </a:solidFill>
                <a:latin typeface="Expo Serif Pro"/>
              </a:rPr>
              <a:t>Basic digital skills </a:t>
            </a:r>
            <a:r>
              <a:rPr lang="en-US" sz="2400" b="1" i="0" u="none" strike="noStrike" baseline="0" dirty="0">
                <a:solidFill>
                  <a:srgbClr val="0A1F61"/>
                </a:solidFill>
                <a:latin typeface="Expo Serif Pro"/>
              </a:rPr>
              <a:t>comprise the effective </a:t>
            </a:r>
            <a:r>
              <a:rPr lang="en-US" sz="2400" b="1" i="0" u="none" strike="noStrike" baseline="0" dirty="0">
                <a:solidFill>
                  <a:srgbClr val="C00000"/>
                </a:solidFill>
                <a:latin typeface="Expo Serif Pro"/>
              </a:rPr>
              <a:t>use of hardware </a:t>
            </a:r>
            <a:r>
              <a:rPr lang="en-US" sz="2400" b="1" i="0" u="none" strike="noStrike" baseline="0" dirty="0">
                <a:solidFill>
                  <a:srgbClr val="0A1F61"/>
                </a:solidFill>
                <a:latin typeface="Expo Serif Pro"/>
              </a:rPr>
              <a:t>(e.g., typing or operating touch-screen technology), </a:t>
            </a:r>
            <a:r>
              <a:rPr lang="en-US" sz="2400" b="1" i="0" u="none" strike="noStrike" baseline="0" dirty="0">
                <a:solidFill>
                  <a:srgbClr val="C00000"/>
                </a:solidFill>
                <a:latin typeface="Expo Serif Pro"/>
              </a:rPr>
              <a:t>software</a:t>
            </a:r>
            <a:r>
              <a:rPr lang="en-US" sz="2400" b="1" i="0" u="none" strike="noStrike" baseline="0" dirty="0">
                <a:solidFill>
                  <a:srgbClr val="0A1F61"/>
                </a:solidFill>
                <a:latin typeface="Expo Serif Pro"/>
              </a:rPr>
              <a:t> (e.g., word processing, organizing files on laptops, and </a:t>
            </a:r>
            <a:r>
              <a:rPr lang="en-US" sz="2400" b="1" i="0" u="none" strike="noStrike" baseline="0" dirty="0">
                <a:solidFill>
                  <a:srgbClr val="C00000"/>
                </a:solidFill>
                <a:latin typeface="Expo Serif Pro"/>
              </a:rPr>
              <a:t>managing privacy settings </a:t>
            </a:r>
            <a:r>
              <a:rPr lang="en-US" sz="2400" b="1" i="0" u="none" strike="noStrike" baseline="0" dirty="0">
                <a:solidFill>
                  <a:srgbClr val="0A1F61"/>
                </a:solidFill>
                <a:latin typeface="Expo Serif Pro"/>
              </a:rPr>
              <a:t>on mobile phones), and internet/ICT tasks (e.g., emailing, browsing the internet, or completing an online form). </a:t>
            </a:r>
          </a:p>
        </p:txBody>
      </p:sp>
    </p:spTree>
    <p:extLst>
      <p:ext uri="{BB962C8B-B14F-4D97-AF65-F5344CB8AC3E}">
        <p14:creationId xmlns:p14="http://schemas.microsoft.com/office/powerpoint/2010/main" val="148024367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172" y="5641895"/>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A06C780-A9AA-71A7-657C-F298ED5451CE}"/>
              </a:ext>
            </a:extLst>
          </p:cNvPr>
          <p:cNvPicPr>
            <a:picLocks noChangeAspect="1"/>
          </p:cNvPicPr>
          <p:nvPr/>
        </p:nvPicPr>
        <p:blipFill>
          <a:blip r:embed="rId6">
            <a:lum bright="4000" contrast="30000"/>
          </a:blip>
          <a:stretch>
            <a:fillRect/>
          </a:stretch>
        </p:blipFill>
        <p:spPr>
          <a:xfrm>
            <a:off x="5141916" y="2059806"/>
            <a:ext cx="6872438" cy="27383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TextBox 12">
            <a:extLst>
              <a:ext uri="{FF2B5EF4-FFF2-40B4-BE49-F238E27FC236}">
                <a16:creationId xmlns:a16="http://schemas.microsoft.com/office/drawing/2014/main" id="{79C9640E-A30B-0987-EAAE-4465D1943D18}"/>
              </a:ext>
            </a:extLst>
          </p:cNvPr>
          <p:cNvSpPr txBox="1"/>
          <p:nvPr/>
        </p:nvSpPr>
        <p:spPr>
          <a:xfrm>
            <a:off x="217278" y="1530528"/>
            <a:ext cx="4892356" cy="4154984"/>
          </a:xfrm>
          <a:prstGeom prst="rect">
            <a:avLst/>
          </a:prstGeom>
          <a:noFill/>
        </p:spPr>
        <p:txBody>
          <a:bodyPr wrap="square">
            <a:spAutoFit/>
          </a:bodyPr>
          <a:lstStyle/>
          <a:p>
            <a:pPr algn="just"/>
            <a:r>
              <a:rPr lang="en-US" sz="2400" b="1" i="1" u="none" strike="noStrike" baseline="0" dirty="0">
                <a:solidFill>
                  <a:srgbClr val="C00000"/>
                </a:solidFill>
                <a:latin typeface="Expo Serif Pro"/>
              </a:rPr>
              <a:t>Intermediate digital skills </a:t>
            </a:r>
            <a:r>
              <a:rPr lang="en-US" sz="2400" b="1" i="0" u="none" strike="noStrike" baseline="0" dirty="0">
                <a:solidFill>
                  <a:srgbClr val="0A1F61"/>
                </a:solidFill>
                <a:latin typeface="Expo Serif Pro"/>
              </a:rPr>
              <a:t>comprise the ability to </a:t>
            </a:r>
            <a:r>
              <a:rPr lang="en-US" sz="2400" b="1" i="0" u="none" strike="noStrike" baseline="0" dirty="0">
                <a:solidFill>
                  <a:srgbClr val="C00000"/>
                </a:solidFill>
                <a:latin typeface="Expo Serif Pro"/>
              </a:rPr>
              <a:t>critically evaluate </a:t>
            </a:r>
            <a:r>
              <a:rPr lang="en-US" sz="2400" b="1" i="0" u="none" strike="noStrike" baseline="0" dirty="0">
                <a:solidFill>
                  <a:srgbClr val="0A1F61"/>
                </a:solidFill>
                <a:latin typeface="Expo Serif Pro"/>
              </a:rPr>
              <a:t>technology or </a:t>
            </a:r>
            <a:r>
              <a:rPr lang="en-US" sz="2400" b="1" i="0" u="none" strike="noStrike" baseline="0" dirty="0">
                <a:solidFill>
                  <a:srgbClr val="C00000"/>
                </a:solidFill>
                <a:latin typeface="Expo Serif Pro"/>
              </a:rPr>
              <a:t>create content</a:t>
            </a:r>
            <a:r>
              <a:rPr lang="en-US" sz="2400" b="1" i="0" u="none" strike="noStrike" baseline="0" dirty="0">
                <a:solidFill>
                  <a:srgbClr val="0A1F61"/>
                </a:solidFill>
                <a:latin typeface="Expo Serif Pro"/>
              </a:rPr>
              <a:t>; they are characterized as “job-ready skills” and include desktop publishing, </a:t>
            </a:r>
            <a:r>
              <a:rPr lang="en-US" sz="2400" b="1" i="0" u="none" strike="noStrike" baseline="0" dirty="0">
                <a:solidFill>
                  <a:srgbClr val="C00000"/>
                </a:solidFill>
                <a:latin typeface="Expo Serif Pro"/>
              </a:rPr>
              <a:t>digital graphic design</a:t>
            </a:r>
            <a:r>
              <a:rPr lang="en-US" sz="2400" b="1" i="0" u="none" strike="noStrike" baseline="0" dirty="0">
                <a:solidFill>
                  <a:srgbClr val="0A1F61"/>
                </a:solidFill>
                <a:latin typeface="Expo Serif Pro"/>
              </a:rPr>
              <a:t>, and </a:t>
            </a:r>
            <a:r>
              <a:rPr lang="en-US" sz="2400" b="1" i="0" u="none" strike="noStrike" baseline="0" dirty="0">
                <a:solidFill>
                  <a:srgbClr val="C00000"/>
                </a:solidFill>
                <a:latin typeface="Expo Serif Pro"/>
              </a:rPr>
              <a:t>digital marketing</a:t>
            </a:r>
            <a:r>
              <a:rPr lang="en-US" sz="2400" b="1" i="0" u="none" strike="noStrike" baseline="0" dirty="0">
                <a:solidFill>
                  <a:srgbClr val="0A1F61"/>
                </a:solidFill>
                <a:latin typeface="Expo Serif Pro"/>
              </a:rPr>
              <a:t>. </a:t>
            </a:r>
          </a:p>
          <a:p>
            <a:pPr algn="just"/>
            <a:r>
              <a:rPr lang="en-US" sz="2400" b="1" i="0" u="none" strike="noStrike" baseline="0" dirty="0">
                <a:solidFill>
                  <a:srgbClr val="0A1F61"/>
                </a:solidFill>
                <a:latin typeface="Expo Serif Pro"/>
              </a:rPr>
              <a:t>Finally, specialists use </a:t>
            </a:r>
            <a:r>
              <a:rPr lang="en-US" sz="2400" b="1" i="1" u="none" strike="noStrike" baseline="0" dirty="0">
                <a:solidFill>
                  <a:srgbClr val="C00000"/>
                </a:solidFill>
                <a:latin typeface="Expo Serif Pro"/>
              </a:rPr>
              <a:t>advanced digital skills </a:t>
            </a:r>
            <a:r>
              <a:rPr lang="en-US" sz="2400" b="1" i="0" u="none" strike="noStrike" baseline="0" dirty="0">
                <a:solidFill>
                  <a:srgbClr val="0A1F61"/>
                </a:solidFill>
                <a:latin typeface="Expo Serif Pro"/>
              </a:rPr>
              <a:t>in ICT professions such as computer </a:t>
            </a:r>
            <a:r>
              <a:rPr lang="en-US" sz="2400" b="1" i="0" u="none" strike="noStrike" baseline="0" dirty="0">
                <a:solidFill>
                  <a:srgbClr val="C00000"/>
                </a:solidFill>
                <a:latin typeface="Expo Serif Pro"/>
              </a:rPr>
              <a:t>programming and network management</a:t>
            </a:r>
            <a:r>
              <a:rPr lang="en-US" sz="2400" b="1" i="0" u="none" strike="noStrike" baseline="0" dirty="0">
                <a:solidFill>
                  <a:srgbClr val="0A1F61"/>
                </a:solidFill>
                <a:latin typeface="Expo Serif Pro"/>
              </a:rPr>
              <a:t>. </a:t>
            </a:r>
            <a:endParaRPr lang="en-US" sz="2400" b="1" dirty="0">
              <a:solidFill>
                <a:srgbClr val="0A1F61"/>
              </a:solidFill>
            </a:endParaRPr>
          </a:p>
        </p:txBody>
      </p:sp>
    </p:spTree>
    <p:extLst>
      <p:ext uri="{BB962C8B-B14F-4D97-AF65-F5344CB8AC3E}">
        <p14:creationId xmlns:p14="http://schemas.microsoft.com/office/powerpoint/2010/main" val="1446627625"/>
      </p:ext>
    </p:extLst>
  </p:cSld>
  <p:clrMapOvr>
    <a:masterClrMapping/>
  </p:clrMapOvr>
  <mc:AlternateContent xmlns:mc="http://schemas.openxmlformats.org/markup-compatibility/2006" xmlns:p14="http://schemas.microsoft.com/office/powerpoint/2010/main">
    <mc:Choice Requires="p14">
      <p:transition p14:dur="10" advTm="108000"/>
    </mc:Choice>
    <mc:Fallback xmlns="">
      <p:transition advTm="108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C17D02EB-9159-C028-5539-87AB5EF14FF8}"/>
              </a:ext>
            </a:extLst>
          </p:cNvPr>
          <p:cNvSpPr txBox="1"/>
          <p:nvPr/>
        </p:nvSpPr>
        <p:spPr>
          <a:xfrm>
            <a:off x="2305175" y="1461985"/>
            <a:ext cx="8623659" cy="3590150"/>
          </a:xfrm>
          <a:prstGeom prst="rect">
            <a:avLst/>
          </a:prstGeom>
          <a:noFill/>
        </p:spPr>
        <p:txBody>
          <a:bodyPr wrap="square" rtlCol="0">
            <a:spAutoFit/>
          </a:bodyPr>
          <a:lstStyle/>
          <a:p>
            <a:pPr algn="just">
              <a:lnSpc>
                <a:spcPct val="150000"/>
              </a:lnSpc>
            </a:pPr>
            <a:r>
              <a:rPr lang="en-US" b="1" u="sng" dirty="0">
                <a:solidFill>
                  <a:srgbClr val="FF8C01"/>
                </a:solidFill>
                <a:latin typeface="Tajawal ExtraBold" panose="00000800000000000000" pitchFamily="2" charset="-78"/>
                <a:cs typeface="Tajawal ExtraBold" panose="00000800000000000000" pitchFamily="2" charset="-78"/>
              </a:rPr>
              <a:t>We Knew about </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Leading Digital Organizations in a VUCA World</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Leadership Model</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Effective Communication in virtual organizations</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Aspects of successful communication</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Employee engagement as internal communication strategy</a:t>
            </a:r>
            <a:endParaRPr lang="en-US" sz="20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Skills for Improving Organizational Performance</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Literacy Skills</a:t>
            </a:r>
          </a:p>
        </p:txBody>
      </p:sp>
    </p:spTree>
    <p:extLst>
      <p:ext uri="{BB962C8B-B14F-4D97-AF65-F5344CB8AC3E}">
        <p14:creationId xmlns:p14="http://schemas.microsoft.com/office/powerpoint/2010/main" val="1173447303"/>
      </p:ext>
    </p:extLst>
  </p:cSld>
  <p:clrMapOvr>
    <a:masterClrMapping/>
  </p:clrMapOvr>
  <mc:AlternateContent xmlns:mc="http://schemas.openxmlformats.org/markup-compatibility/2006" xmlns:p14="http://schemas.microsoft.com/office/powerpoint/2010/main">
    <mc:Choice Requires="p14">
      <p:transition spd="slow" p14:dur="2000" advTm="67000"/>
    </mc:Choice>
    <mc:Fallback xmlns="">
      <p:transition spd="slow" advTm="67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1237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757548" y="1346645"/>
            <a:ext cx="10153402" cy="5078313"/>
          </a:xfrm>
          <a:prstGeom prst="rect">
            <a:avLst/>
          </a:prstGeom>
          <a:noFill/>
        </p:spPr>
        <p:txBody>
          <a:bodyPr wrap="square" rtlCol="0">
            <a:spAutoFit/>
          </a:bodyPr>
          <a:lstStyle/>
          <a:p>
            <a:pPr marL="285750" indent="-285750" algn="just">
              <a:buFont typeface="Wingdings" panose="05000000000000000000" pitchFamily="2" charset="2"/>
              <a:buChar char="q"/>
            </a:pPr>
            <a:r>
              <a:rPr lang="en-US" dirty="0">
                <a:effectLst/>
              </a:rPr>
              <a:t>Rabinowitz, P. (n.d.). </a:t>
            </a:r>
            <a:r>
              <a:rPr lang="en-US" i="1" dirty="0">
                <a:effectLst/>
              </a:rPr>
              <a:t>Leadership and Management chapter 13:16. Community Tool Box</a:t>
            </a:r>
            <a:r>
              <a:rPr lang="en-US" dirty="0">
                <a:effectLst/>
              </a:rPr>
              <a:t>. Retrieved January 4, 2023, from https://ctb.ku.edu/en/table-of-contents</a:t>
            </a:r>
            <a:endParaRPr lang="en-US" dirty="0">
              <a:cs typeface="Tajawal Medium" panose="00000600000000000000" pitchFamily="2" charset="-78"/>
            </a:endParaRPr>
          </a:p>
          <a:p>
            <a:pPr marL="285750" indent="-285750" algn="just">
              <a:buFont typeface="Wingdings" panose="05000000000000000000" pitchFamily="2" charset="2"/>
              <a:buChar char="q"/>
            </a:pPr>
            <a:r>
              <a:rPr lang="en-US" dirty="0" err="1">
                <a:cs typeface="Tajawal Medium" panose="00000600000000000000" pitchFamily="2" charset="-78"/>
              </a:rPr>
              <a:t>Bli</a:t>
            </a:r>
            <a:r>
              <a:rPr lang="en-US" dirty="0">
                <a:cs typeface="Tajawal Medium" panose="00000600000000000000" pitchFamily="2" charset="-78"/>
              </a:rPr>
              <a:t>-Group-Wp. (2011</a:t>
            </a:r>
            <a:r>
              <a:rPr lang="en-US" i="1" dirty="0">
                <a:cs typeface="Tajawal Medium" panose="00000600000000000000" pitchFamily="2" charset="-78"/>
              </a:rPr>
              <a:t>). Leadership Course material</a:t>
            </a:r>
            <a:r>
              <a:rPr lang="en-US" dirty="0">
                <a:cs typeface="Tajawal Medium" panose="00000600000000000000" pitchFamily="2" charset="-78"/>
              </a:rPr>
              <a:t>. </a:t>
            </a:r>
            <a:r>
              <a:rPr lang="en-US" dirty="0" err="1">
                <a:cs typeface="Tajawal Medium" panose="00000600000000000000" pitchFamily="2" charset="-78"/>
              </a:rPr>
              <a:t>Amideast</a:t>
            </a:r>
            <a:r>
              <a:rPr lang="en-US" dirty="0">
                <a:cs typeface="Tajawal Medium" panose="00000600000000000000" pitchFamily="2" charset="-78"/>
              </a:rPr>
              <a:t> Egypt. Business Intelligence, Training &amp; Consulting, http://bli-group.com/ </a:t>
            </a:r>
          </a:p>
          <a:p>
            <a:pPr marL="285750" indent="-285750" algn="just">
              <a:buFont typeface="Wingdings" panose="05000000000000000000" pitchFamily="2" charset="2"/>
              <a:buChar char="q"/>
            </a:pPr>
            <a:r>
              <a:rPr lang="en-US" dirty="0">
                <a:effectLst/>
              </a:rPr>
              <a:t> </a:t>
            </a:r>
            <a:r>
              <a:rPr lang="en-US" dirty="0" err="1">
                <a:effectLst/>
              </a:rPr>
              <a:t>Hyvönen</a:t>
            </a:r>
            <a:r>
              <a:rPr lang="en-US" dirty="0">
                <a:effectLst/>
              </a:rPr>
              <a:t>, M., &amp; </a:t>
            </a:r>
            <a:r>
              <a:rPr lang="en-US" dirty="0" err="1">
                <a:effectLst/>
              </a:rPr>
              <a:t>Utoslahti</a:t>
            </a:r>
            <a:r>
              <a:rPr lang="en-US" dirty="0">
                <a:effectLst/>
              </a:rPr>
              <a:t>, E. (2021, May 25). </a:t>
            </a:r>
            <a:r>
              <a:rPr lang="en-US" i="1" dirty="0">
                <a:effectLst/>
              </a:rPr>
              <a:t>Leadership and communication in virtual teams</a:t>
            </a:r>
            <a:r>
              <a:rPr lang="en-US" dirty="0">
                <a:effectLst/>
              </a:rPr>
              <a:t>. theseus.fi. Retrieved March 12, 2023, from https://www.theseus.fi/bitstream/handle/10024/500605/Leadership_and_Communication_in_Virtual_Teams.pdf?sequence=2 </a:t>
            </a:r>
          </a:p>
          <a:p>
            <a:pPr marL="285750" indent="-285750" algn="just">
              <a:buFont typeface="Wingdings" panose="05000000000000000000" pitchFamily="2" charset="2"/>
              <a:buChar char="q"/>
            </a:pPr>
            <a:r>
              <a:rPr lang="en-US" dirty="0" err="1">
                <a:effectLst/>
              </a:rPr>
              <a:t>Pandowo</a:t>
            </a:r>
            <a:r>
              <a:rPr lang="en-US" dirty="0">
                <a:effectLst/>
              </a:rPr>
              <a:t>, M., </a:t>
            </a:r>
            <a:r>
              <a:rPr lang="en-US" dirty="0" err="1">
                <a:effectLst/>
              </a:rPr>
              <a:t>Tewal</a:t>
            </a:r>
            <a:r>
              <a:rPr lang="en-US" dirty="0">
                <a:effectLst/>
              </a:rPr>
              <a:t>, B., &amp; E.W. </a:t>
            </a:r>
            <a:r>
              <a:rPr lang="en-US" dirty="0" err="1">
                <a:effectLst/>
              </a:rPr>
              <a:t>Tulungen</a:t>
            </a:r>
            <a:r>
              <a:rPr lang="en-US" dirty="0">
                <a:effectLst/>
              </a:rPr>
              <a:t>, E. (2022). </a:t>
            </a:r>
            <a:r>
              <a:rPr lang="en-US" i="1" dirty="0">
                <a:effectLst/>
              </a:rPr>
              <a:t>The Role of Digital Leadership Mediated by Digital Skill in Improving Organizational Performance</a:t>
            </a:r>
            <a:r>
              <a:rPr lang="en-US" dirty="0">
                <a:effectLst/>
              </a:rPr>
              <a:t>. Vol. 5 (2), 2022: 156-171, Journal of Accounting Research, Organization, and Economics. Retrieved March 22, 2023, from https://www.researchgate.net/publication/363663523_The_Role_of_Digital_Leadership_Mediated_by_Digital_Skill_in_Improving_Organizational_Performance </a:t>
            </a:r>
          </a:p>
          <a:p>
            <a:pPr marL="285750" indent="-285750" algn="just">
              <a:buFont typeface="Wingdings" panose="05000000000000000000" pitchFamily="2" charset="2"/>
              <a:buChar char="q"/>
            </a:pPr>
            <a:r>
              <a:rPr lang="en-US" dirty="0">
                <a:effectLst/>
              </a:rPr>
              <a:t>Flora, E. (2023, February 24). </a:t>
            </a:r>
            <a:r>
              <a:rPr lang="en-US" i="1" dirty="0">
                <a:effectLst/>
              </a:rPr>
              <a:t>Leading digital organizations in a VUCA World</a:t>
            </a:r>
            <a:r>
              <a:rPr lang="en-US" dirty="0">
                <a:effectLst/>
              </a:rPr>
              <a:t>. Beyond20. Retrieved March 22, 2023, from https://www.beyond20.com/blog/leading-in-a-vuca-world/ </a:t>
            </a:r>
          </a:p>
          <a:p>
            <a:pPr marL="285750" indent="-285750" algn="just">
              <a:buFont typeface="Wingdings" panose="05000000000000000000" pitchFamily="2" charset="2"/>
              <a:buChar char="q"/>
            </a:pPr>
            <a:r>
              <a:rPr lang="en-US" dirty="0">
                <a:effectLst/>
              </a:rPr>
              <a:t>UNESCO Institute for Statistics. (2018). </a:t>
            </a:r>
            <a:r>
              <a:rPr lang="en-US" i="1" dirty="0">
                <a:effectLst/>
              </a:rPr>
              <a:t>UNESCO UIS</a:t>
            </a:r>
            <a:r>
              <a:rPr lang="en-US" dirty="0">
                <a:effectLst/>
              </a:rPr>
              <a:t>. Retrieved March 22, 2023, from http://uis.unesco.org/sites/default/files/documents/ip51-global-framework-reference-digital-literacy-skills-2018-en.pdf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5826</TotalTime>
  <Words>3503</Words>
  <Application>Microsoft Office PowerPoint</Application>
  <PresentationFormat>Widescreen</PresentationFormat>
  <Paragraphs>300</Paragraphs>
  <Slides>50</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50</vt:i4>
      </vt:variant>
    </vt:vector>
  </HeadingPairs>
  <TitlesOfParts>
    <vt:vector size="59" baseType="lpstr">
      <vt:lpstr>Arial</vt:lpstr>
      <vt:lpstr>Calibri</vt:lpstr>
      <vt:lpstr>Calibri Light</vt:lpstr>
      <vt:lpstr>Expo Serif Pro</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147</cp:revision>
  <dcterms:created xsi:type="dcterms:W3CDTF">2021-08-03T13:03:26Z</dcterms:created>
  <dcterms:modified xsi:type="dcterms:W3CDTF">2024-08-07T16:41:38Z</dcterms:modified>
</cp:coreProperties>
</file>