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45" r:id="rId3"/>
    <p:sldId id="381" r:id="rId4"/>
    <p:sldId id="362" r:id="rId5"/>
    <p:sldId id="378" r:id="rId6"/>
    <p:sldId id="379" r:id="rId7"/>
    <p:sldId id="380" r:id="rId8"/>
    <p:sldId id="382" r:id="rId9"/>
    <p:sldId id="356" r:id="rId10"/>
    <p:sldId id="357" r:id="rId11"/>
    <p:sldId id="358" r:id="rId12"/>
    <p:sldId id="359" r:id="rId13"/>
    <p:sldId id="360" r:id="rId14"/>
    <p:sldId id="383" r:id="rId15"/>
    <p:sldId id="361" r:id="rId16"/>
    <p:sldId id="363" r:id="rId17"/>
    <p:sldId id="376" r:id="rId18"/>
    <p:sldId id="377" r:id="rId19"/>
    <p:sldId id="384" r:id="rId20"/>
    <p:sldId id="364" r:id="rId21"/>
    <p:sldId id="365" r:id="rId22"/>
    <p:sldId id="366" r:id="rId23"/>
    <p:sldId id="367" r:id="rId24"/>
    <p:sldId id="385" r:id="rId25"/>
    <p:sldId id="368" r:id="rId26"/>
    <p:sldId id="369" r:id="rId27"/>
    <p:sldId id="370" r:id="rId28"/>
    <p:sldId id="371" r:id="rId29"/>
    <p:sldId id="373" r:id="rId30"/>
    <p:sldId id="386" r:id="rId31"/>
    <p:sldId id="374" r:id="rId32"/>
    <p:sldId id="375" r:id="rId33"/>
    <p:sldId id="355"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9" d="100"/>
          <a:sy n="69" d="100"/>
        </p:scale>
        <p:origin x="564"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7/21/2022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7/21/2022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7/21/2022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7/21/2022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7/21/2022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7/21/2022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7/21/2022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5.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7.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emf"/><Relationship Id="rId4" Type="http://schemas.openxmlformats.org/officeDocument/2006/relationships/image" Target="../media/image9.emf"/></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0.emf"/><Relationship Id="rId4" Type="http://schemas.openxmlformats.org/officeDocument/2006/relationships/image" Target="../media/image9.emf"/></Relationships>
</file>

<file path=ppt/slides/_rels/slide10.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1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1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0.emf"/><Relationship Id="rId4" Type="http://schemas.openxmlformats.org/officeDocument/2006/relationships/image" Target="../media/image9.emf"/></Relationships>
</file>

<file path=ppt/slides/_rels/slide1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5.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1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17.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1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0.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2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2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2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2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7.xml"/><Relationship Id="rId1" Type="http://schemas.openxmlformats.org/officeDocument/2006/relationships/tags" Target="../tags/tag2.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2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2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3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emf"/><Relationship Id="rId4" Type="http://schemas.openxmlformats.org/officeDocument/2006/relationships/image" Target="../media/image9.emf"/></Relationships>
</file>

<file path=ppt/slides/_rels/slide3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112889" y="422122"/>
            <a:ext cx="6714451" cy="1972334"/>
          </a:xfrm>
          <a:prstGeom prst="rect">
            <a:avLst/>
          </a:prstGeom>
        </p:spPr>
      </p:pic>
      <p:pic>
        <p:nvPicPr>
          <p:cNvPr id="13" name="Picture 12"/>
          <p:cNvPicPr>
            <a:picLocks noChangeAspect="1"/>
          </p:cNvPicPr>
          <p:nvPr/>
        </p:nvPicPr>
        <p:blipFill>
          <a:blip r:embed="rId6"/>
          <a:stretch>
            <a:fillRect/>
          </a:stretch>
        </p:blipFill>
        <p:spPr>
          <a:xfrm>
            <a:off x="5248405" y="3125529"/>
            <a:ext cx="7067774" cy="1408372"/>
          </a:xfrm>
          <a:prstGeom prst="rect">
            <a:avLst/>
          </a:prstGeom>
        </p:spPr>
      </p:pic>
      <p:sp>
        <p:nvSpPr>
          <p:cNvPr id="14" name="TextBox 13"/>
          <p:cNvSpPr txBox="1"/>
          <p:nvPr/>
        </p:nvSpPr>
        <p:spPr>
          <a:xfrm>
            <a:off x="474133" y="715791"/>
            <a:ext cx="5769528"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Project Time Management</a:t>
            </a:r>
          </a:p>
          <a:p>
            <a:r>
              <a:rPr lang="en-US" sz="2800" dirty="0">
                <a:solidFill>
                  <a:srgbClr val="24A9E1"/>
                </a:solidFill>
                <a:latin typeface="Tajawal Medium" panose="00000600000000000000" pitchFamily="2" charset="-78"/>
                <a:cs typeface="Tajawal Medium" panose="00000600000000000000" pitchFamily="2" charset="-78"/>
              </a:rPr>
              <a:t>Prepared by Dr. Nael Zabel</a:t>
            </a:r>
          </a:p>
          <a:p>
            <a:r>
              <a:rPr lang="en-US" sz="2800" dirty="0">
                <a:solidFill>
                  <a:srgbClr val="FF9518"/>
                </a:solidFill>
                <a:latin typeface="Tajawal Medium" panose="00000600000000000000" pitchFamily="2" charset="-78"/>
                <a:cs typeface="Tajawal Medium" panose="00000600000000000000" pitchFamily="2" charset="-78"/>
              </a:rPr>
              <a:t>Lecture 8</a:t>
            </a:r>
          </a:p>
        </p:txBody>
      </p:sp>
      <p:sp>
        <p:nvSpPr>
          <p:cNvPr id="16" name="TextBox 15"/>
          <p:cNvSpPr txBox="1"/>
          <p:nvPr/>
        </p:nvSpPr>
        <p:spPr>
          <a:xfrm>
            <a:off x="5912285" y="3159395"/>
            <a:ext cx="5564139" cy="954107"/>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PMG 212</a:t>
            </a:r>
          </a:p>
          <a:p>
            <a:r>
              <a:rPr lang="en-US" sz="2800" smtClean="0">
                <a:solidFill>
                  <a:schemeClr val="bg1"/>
                </a:solidFill>
                <a:latin typeface="Tajawal Medium" panose="00000600000000000000" pitchFamily="2" charset="-78"/>
                <a:cs typeface="Tajawal Medium" panose="00000600000000000000" pitchFamily="2" charset="-78"/>
              </a:rPr>
              <a:t>Develop the </a:t>
            </a:r>
            <a:r>
              <a:rPr lang="en-US" sz="2800" dirty="0" smtClean="0">
                <a:solidFill>
                  <a:schemeClr val="bg1"/>
                </a:solidFill>
                <a:latin typeface="Tajawal Medium" panose="00000600000000000000" pitchFamily="2" charset="-78"/>
                <a:cs typeface="Tajawal Medium" panose="00000600000000000000" pitchFamily="2" charset="-78"/>
              </a:rPr>
              <a:t>Schedule</a:t>
            </a:r>
            <a:endParaRPr lang="en-US" sz="2800"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870429447"/>
      </p:ext>
    </p:extLst>
  </p:cSld>
  <p:clrMapOvr>
    <a:masterClrMapping/>
  </p:clrMapOvr>
  <mc:AlternateContent xmlns:mc="http://schemas.openxmlformats.org/markup-compatibility/2006" xmlns:p14="http://schemas.microsoft.com/office/powerpoint/2010/main">
    <mc:Choice Requires="p14">
      <p:transition spd="slow" p14:dur="2000" advTm="153653"/>
    </mc:Choice>
    <mc:Fallback xmlns="">
      <p:transition spd="slow" advTm="153653"/>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409364" y="498334"/>
            <a:ext cx="6058111" cy="850688"/>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92132" y="648838"/>
            <a:ext cx="142539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Agenda</a:t>
            </a:r>
          </a:p>
        </p:txBody>
      </p:sp>
      <p:sp>
        <p:nvSpPr>
          <p:cNvPr id="8" name="TextBox 7"/>
          <p:cNvSpPr txBox="1"/>
          <p:nvPr/>
        </p:nvSpPr>
        <p:spPr>
          <a:xfrm>
            <a:off x="-44577" y="236724"/>
            <a:ext cx="211788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a:t>
            </a: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32" name="TextBox 31">
            <a:extLst>
              <a:ext uri="{FF2B5EF4-FFF2-40B4-BE49-F238E27FC236}">
                <a16:creationId xmlns:a16="http://schemas.microsoft.com/office/drawing/2014/main" id="{87357321-6E69-4B90-B781-A8690AF55508}"/>
              </a:ext>
            </a:extLst>
          </p:cNvPr>
          <p:cNvSpPr txBox="1"/>
          <p:nvPr/>
        </p:nvSpPr>
        <p:spPr>
          <a:xfrm>
            <a:off x="1200944" y="1784042"/>
            <a:ext cx="9902228" cy="2308324"/>
          </a:xfrm>
          <a:prstGeom prst="rect">
            <a:avLst/>
          </a:prstGeom>
          <a:noFill/>
        </p:spPr>
        <p:txBody>
          <a:bodyPr wrap="square">
            <a:spAutoFit/>
          </a:bodyPr>
          <a:lstStyle/>
          <a:p>
            <a:pPr marL="571500" lvl="0" indent="-571500">
              <a:buFont typeface="Courier New" panose="02070309020205020404" pitchFamily="49" charset="0"/>
              <a:buChar char="o"/>
              <a:defRPr/>
            </a:pPr>
            <a:r>
              <a:rPr lang="en-US" sz="2400" dirty="0">
                <a:solidFill>
                  <a:prstClr val="black"/>
                </a:solidFill>
              </a:rPr>
              <a:t>Critical Path method</a:t>
            </a:r>
          </a:p>
          <a:p>
            <a:pPr marL="571500" lvl="0" indent="-571500">
              <a:buFont typeface="Courier New" panose="02070309020205020404" pitchFamily="49" charset="0"/>
              <a:buChar char="o"/>
              <a:defRPr/>
            </a:pPr>
            <a:r>
              <a:rPr lang="en-US" sz="2400" dirty="0">
                <a:solidFill>
                  <a:prstClr val="black"/>
                </a:solidFill>
              </a:rPr>
              <a:t>Scheduling Terminology</a:t>
            </a:r>
          </a:p>
          <a:p>
            <a:pPr marL="571500" lvl="0" indent="-571500">
              <a:buFont typeface="Courier New" panose="02070309020205020404" pitchFamily="49" charset="0"/>
              <a:buChar char="o"/>
              <a:defRPr/>
            </a:pPr>
            <a:r>
              <a:rPr lang="en-US" sz="2400" dirty="0">
                <a:solidFill>
                  <a:prstClr val="black"/>
                </a:solidFill>
              </a:rPr>
              <a:t>Estimate the duration</a:t>
            </a:r>
          </a:p>
          <a:p>
            <a:pPr marL="571500" lvl="0" indent="-571500">
              <a:buFont typeface="Courier New" panose="02070309020205020404" pitchFamily="49" charset="0"/>
              <a:buChar char="o"/>
              <a:defRPr/>
            </a:pPr>
            <a:r>
              <a:rPr lang="en-US" sz="2400" dirty="0" smtClean="0">
                <a:solidFill>
                  <a:prstClr val="black"/>
                </a:solidFill>
              </a:rPr>
              <a:t>Scheduling </a:t>
            </a:r>
            <a:r>
              <a:rPr lang="en-US" sz="2400" dirty="0">
                <a:solidFill>
                  <a:prstClr val="black"/>
                </a:solidFill>
              </a:rPr>
              <a:t>Consists of</a:t>
            </a:r>
          </a:p>
          <a:p>
            <a:pPr marL="571500" lvl="0" indent="-571500">
              <a:buFont typeface="Courier New" panose="02070309020205020404" pitchFamily="49" charset="0"/>
              <a:buChar char="o"/>
              <a:defRPr/>
            </a:pPr>
            <a:r>
              <a:rPr lang="en-US" sz="2400" dirty="0">
                <a:solidFill>
                  <a:prstClr val="black"/>
                </a:solidFill>
              </a:rPr>
              <a:t>Develop the Schedule</a:t>
            </a:r>
          </a:p>
          <a:p>
            <a:pPr marL="571500" lvl="0" indent="-571500">
              <a:buFont typeface="Courier New" panose="02070309020205020404" pitchFamily="49" charset="0"/>
              <a:buChar char="o"/>
              <a:defRPr/>
            </a:pPr>
            <a:r>
              <a:rPr lang="en-US" sz="2400" dirty="0">
                <a:solidFill>
                  <a:prstClr val="black"/>
                </a:solidFill>
              </a:rPr>
              <a:t>The common Scheduling </a:t>
            </a:r>
            <a:r>
              <a:rPr lang="en-US" sz="2400" dirty="0" smtClean="0">
                <a:solidFill>
                  <a:prstClr val="black"/>
                </a:solidFill>
              </a:rPr>
              <a:t>Failures</a:t>
            </a:r>
            <a:endParaRPr lang="en-US" sz="2400" dirty="0">
              <a:solidFill>
                <a:prstClr val="black"/>
              </a:solidFill>
            </a:endParaRPr>
          </a:p>
        </p:txBody>
      </p:sp>
    </p:spTree>
    <p:extLst>
      <p:ext uri="{BB962C8B-B14F-4D97-AF65-F5344CB8AC3E}">
        <p14:creationId xmlns:p14="http://schemas.microsoft.com/office/powerpoint/2010/main" val="1693411098"/>
      </p:ext>
    </p:extLst>
  </p:cSld>
  <p:clrMapOvr>
    <a:masterClrMapping/>
  </p:clrMapOvr>
  <mc:AlternateContent xmlns:mc="http://schemas.openxmlformats.org/markup-compatibility/2006" xmlns:p14="http://schemas.microsoft.com/office/powerpoint/2010/main">
    <mc:Choice Requires="p14">
      <p:transition spd="slow" p14:dur="2000" advTm="313760"/>
    </mc:Choice>
    <mc:Fallback xmlns="">
      <p:transition spd="slow" advTm="313760"/>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409364" y="498334"/>
            <a:ext cx="6058111" cy="850688"/>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92132" y="648838"/>
            <a:ext cx="142539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Agenda</a:t>
            </a:r>
          </a:p>
        </p:txBody>
      </p:sp>
      <p:sp>
        <p:nvSpPr>
          <p:cNvPr id="8" name="TextBox 7"/>
          <p:cNvSpPr txBox="1"/>
          <p:nvPr/>
        </p:nvSpPr>
        <p:spPr>
          <a:xfrm>
            <a:off x="-44577" y="236724"/>
            <a:ext cx="211788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a:t>
            </a: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32" name="TextBox 31">
            <a:extLst>
              <a:ext uri="{FF2B5EF4-FFF2-40B4-BE49-F238E27FC236}">
                <a16:creationId xmlns:a16="http://schemas.microsoft.com/office/drawing/2014/main" id="{87357321-6E69-4B90-B781-A8690AF55508}"/>
              </a:ext>
            </a:extLst>
          </p:cNvPr>
          <p:cNvSpPr txBox="1"/>
          <p:nvPr/>
        </p:nvSpPr>
        <p:spPr>
          <a:xfrm>
            <a:off x="1200944" y="1784042"/>
            <a:ext cx="9902228" cy="2308324"/>
          </a:xfrm>
          <a:prstGeom prst="rect">
            <a:avLst/>
          </a:prstGeom>
          <a:noFill/>
        </p:spPr>
        <p:txBody>
          <a:bodyPr wrap="square">
            <a:spAutoFit/>
          </a:bodyPr>
          <a:lstStyle/>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1" i="0" u="none" strike="noStrike" kern="1200" cap="none" spc="0" normalizeH="0" baseline="0" noProof="0" dirty="0">
                <a:ln>
                  <a:noFill/>
                </a:ln>
                <a:effectLst/>
                <a:uLnTx/>
                <a:uFillTx/>
                <a:latin typeface="Calibri" panose="020F0502020204030204"/>
                <a:ea typeface="+mn-ea"/>
                <a:cs typeface="+mn-cs"/>
              </a:rPr>
              <a:t>Critical Path method</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schemeClr val="bg1">
                    <a:lumMod val="65000"/>
                  </a:schemeClr>
                </a:solidFill>
                <a:effectLst/>
                <a:uLnTx/>
                <a:uFillTx/>
                <a:latin typeface="Calibri" panose="020F0502020204030204"/>
                <a:ea typeface="+mn-ea"/>
                <a:cs typeface="+mn-cs"/>
              </a:rPr>
              <a:t>Scheduling Terminology</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schemeClr val="bg1">
                    <a:lumMod val="65000"/>
                  </a:schemeClr>
                </a:solidFill>
                <a:effectLst/>
                <a:uLnTx/>
                <a:uFillTx/>
                <a:latin typeface="Calibri" panose="020F0502020204030204"/>
                <a:ea typeface="+mn-ea"/>
                <a:cs typeface="+mn-cs"/>
              </a:rPr>
              <a:t>Estimate the duration</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smtClean="0">
                <a:ln>
                  <a:noFill/>
                </a:ln>
                <a:solidFill>
                  <a:schemeClr val="bg1">
                    <a:lumMod val="65000"/>
                  </a:schemeClr>
                </a:solidFill>
                <a:effectLst/>
                <a:uLnTx/>
                <a:uFillTx/>
                <a:latin typeface="Calibri" panose="020F0502020204030204"/>
                <a:ea typeface="+mn-ea"/>
                <a:cs typeface="+mn-cs"/>
              </a:rPr>
              <a:t>Scheduling </a:t>
            </a:r>
            <a:r>
              <a:rPr kumimoji="0" lang="en-US" sz="2400" b="0" i="0" u="none" strike="noStrike" kern="1200" cap="none" spc="0" normalizeH="0" baseline="0" noProof="0" dirty="0">
                <a:ln>
                  <a:noFill/>
                </a:ln>
                <a:solidFill>
                  <a:schemeClr val="bg1">
                    <a:lumMod val="65000"/>
                  </a:schemeClr>
                </a:solidFill>
                <a:effectLst/>
                <a:uLnTx/>
                <a:uFillTx/>
                <a:latin typeface="Calibri" panose="020F0502020204030204"/>
                <a:ea typeface="+mn-ea"/>
                <a:cs typeface="+mn-cs"/>
              </a:rPr>
              <a:t>Consists of</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schemeClr val="bg1">
                    <a:lumMod val="65000"/>
                  </a:schemeClr>
                </a:solidFill>
                <a:effectLst/>
                <a:uLnTx/>
                <a:uFillTx/>
                <a:latin typeface="Calibri" panose="020F0502020204030204"/>
                <a:ea typeface="+mn-ea"/>
                <a:cs typeface="+mn-cs"/>
              </a:rPr>
              <a:t>Develop the Schedule</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schemeClr val="bg1">
                    <a:lumMod val="65000"/>
                  </a:schemeClr>
                </a:solidFill>
                <a:effectLst/>
                <a:uLnTx/>
                <a:uFillTx/>
                <a:latin typeface="Calibri" panose="020F0502020204030204"/>
                <a:ea typeface="+mn-ea"/>
                <a:cs typeface="+mn-cs"/>
              </a:rPr>
              <a:t>The common Scheduling </a:t>
            </a:r>
            <a:r>
              <a:rPr kumimoji="0" lang="en-US" sz="2400" b="0" i="0" u="none" strike="noStrike" kern="1200" cap="none" spc="0" normalizeH="0" baseline="0" noProof="0" dirty="0" smtClean="0">
                <a:ln>
                  <a:noFill/>
                </a:ln>
                <a:solidFill>
                  <a:schemeClr val="bg1">
                    <a:lumMod val="65000"/>
                  </a:schemeClr>
                </a:solidFill>
                <a:effectLst/>
                <a:uLnTx/>
                <a:uFillTx/>
                <a:latin typeface="Calibri" panose="020F0502020204030204"/>
                <a:ea typeface="+mn-ea"/>
                <a:cs typeface="+mn-cs"/>
              </a:rPr>
              <a:t>Failures</a:t>
            </a:r>
            <a:endParaRPr kumimoji="0" lang="en-US" sz="2400" b="0" i="0" u="none" strike="noStrike" kern="1200" cap="none" spc="0" normalizeH="0" baseline="0" noProof="0" dirty="0">
              <a:ln>
                <a:noFill/>
              </a:ln>
              <a:solidFill>
                <a:schemeClr val="bg1">
                  <a:lumMod val="65000"/>
                </a:scheme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7468873"/>
      </p:ext>
    </p:extLst>
  </p:cSld>
  <p:clrMapOvr>
    <a:masterClrMapping/>
  </p:clrMapOvr>
  <mc:AlternateContent xmlns:mc="http://schemas.openxmlformats.org/markup-compatibility/2006" xmlns:p14="http://schemas.microsoft.com/office/powerpoint/2010/main">
    <mc:Choice Requires="p14">
      <p:transition spd="slow" p14:dur="2000" advTm="313760"/>
    </mc:Choice>
    <mc:Fallback xmlns="">
      <p:transition spd="slow" advTm="313760"/>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8623386" cy="1952007"/>
          </a:xfrm>
          <a:prstGeom prst="rect">
            <a:avLst/>
          </a:prstGeom>
        </p:spPr>
      </p:pic>
      <p:sp>
        <p:nvSpPr>
          <p:cNvPr id="7" name="TextBox 6"/>
          <p:cNvSpPr txBox="1"/>
          <p:nvPr/>
        </p:nvSpPr>
        <p:spPr>
          <a:xfrm>
            <a:off x="2768587" y="757115"/>
            <a:ext cx="1924373" cy="523220"/>
          </a:xfrm>
          <a:prstGeom prst="rect">
            <a:avLst/>
          </a:prstGeom>
          <a:noFill/>
        </p:spPr>
        <p:txBody>
          <a:bodyPr wrap="none" rtlCol="0">
            <a:spAutoFit/>
          </a:bodyPr>
          <a:lstStyle/>
          <a:p>
            <a:pPr lvl="0">
              <a:defRPr/>
            </a:pPr>
            <a:r>
              <a:rPr lang="en-US" sz="2800" dirty="0">
                <a:solidFill>
                  <a:prstClr val="white"/>
                </a:solidFill>
              </a:rPr>
              <a:t>Critical Path</a:t>
            </a:r>
          </a:p>
        </p:txBody>
      </p:sp>
      <p:sp>
        <p:nvSpPr>
          <p:cNvPr id="8" name="TextBox 7"/>
          <p:cNvSpPr txBox="1"/>
          <p:nvPr/>
        </p:nvSpPr>
        <p:spPr>
          <a:xfrm>
            <a:off x="-108036" y="622794"/>
            <a:ext cx="237740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Lecture8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11" name="Rectangle 3">
            <a:extLst>
              <a:ext uri="{FF2B5EF4-FFF2-40B4-BE49-F238E27FC236}">
                <a16:creationId xmlns:a16="http://schemas.microsoft.com/office/drawing/2014/main" id="{048E95E8-7A73-452E-814A-A47E3A5920D1}"/>
              </a:ext>
            </a:extLst>
          </p:cNvPr>
          <p:cNvSpPr txBox="1">
            <a:spLocks noChangeArrowheads="1"/>
          </p:cNvSpPr>
          <p:nvPr/>
        </p:nvSpPr>
        <p:spPr>
          <a:xfrm>
            <a:off x="914400" y="2285999"/>
            <a:ext cx="10033685" cy="3002693"/>
          </a:xfrm>
          <a:prstGeom prst="rect">
            <a:avLst/>
          </a:prstGeom>
          <a:extLst>
            <a:ext uri="{91240B29-F687-4F45-9708-019B960494DF}">
              <a14:hiddenLine xmlns:a14="http://schemas.microsoft.com/office/drawing/2010/main" w="12700">
                <a:solidFill>
                  <a:schemeClr val="tx1"/>
                </a:solidFill>
                <a:miter lim="800000"/>
                <a:headEnd/>
                <a:tailEnd/>
              </a14:hiddenLine>
            </a:ext>
          </a:extLst>
        </p:spPr>
        <p:txBody>
          <a:bodyPr vert="horz" lIns="76200" tIns="38100" rIns="76200" bIns="3810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2" panose="05020102010507070707" pitchFamily="18" charset="2"/>
              <a:buNone/>
              <a:defRPr/>
            </a:pPr>
            <a:r>
              <a:rPr lang="en-US" altLang="en-US" sz="2400" dirty="0">
                <a:solidFill>
                  <a:prstClr val="black"/>
                </a:solidFill>
                <a:latin typeface="Arial" panose="020B0604020202020204" pitchFamily="34" charset="0"/>
                <a:cs typeface="Arial" panose="020B0604020202020204" pitchFamily="34" charset="0"/>
              </a:rPr>
              <a:t>One or more continuous chains of </a:t>
            </a:r>
            <a:r>
              <a:rPr lang="en-US" altLang="en-US" sz="2400" dirty="0">
                <a:solidFill>
                  <a:srgbClr val="C00000"/>
                </a:solidFill>
                <a:latin typeface="Arial" panose="020B0604020202020204" pitchFamily="34" charset="0"/>
                <a:cs typeface="Arial" panose="020B0604020202020204" pitchFamily="34" charset="0"/>
              </a:rPr>
              <a:t>zero</a:t>
            </a:r>
            <a:r>
              <a:rPr lang="en-US" altLang="en-US" sz="2400" dirty="0">
                <a:solidFill>
                  <a:prstClr val="black"/>
                </a:solidFill>
                <a:latin typeface="Arial" panose="020B0604020202020204" pitchFamily="34" charset="0"/>
                <a:cs typeface="Arial" panose="020B0604020202020204" pitchFamily="34" charset="0"/>
              </a:rPr>
              <a:t> or</a:t>
            </a:r>
            <a:r>
              <a:rPr lang="en-US" altLang="en-US" sz="2400" dirty="0">
                <a:solidFill>
                  <a:srgbClr val="E30127"/>
                </a:solidFill>
                <a:latin typeface="Arial" panose="020B0604020202020204" pitchFamily="34" charset="0"/>
                <a:cs typeface="Arial" panose="020B0604020202020204" pitchFamily="34" charset="0"/>
              </a:rPr>
              <a:t> </a:t>
            </a:r>
            <a:r>
              <a:rPr lang="en-US" altLang="en-US" sz="2400" dirty="0">
                <a:solidFill>
                  <a:srgbClr val="C00000"/>
                </a:solidFill>
                <a:latin typeface="Arial" panose="020B0604020202020204" pitchFamily="34" charset="0"/>
                <a:cs typeface="Arial" panose="020B0604020202020204" pitchFamily="34" charset="0"/>
              </a:rPr>
              <a:t>negative</a:t>
            </a:r>
            <a:r>
              <a:rPr lang="en-US" altLang="en-US" sz="2400" dirty="0">
                <a:solidFill>
                  <a:prstClr val="black"/>
                </a:solidFill>
                <a:latin typeface="Arial" panose="020B0604020202020204" pitchFamily="34" charset="0"/>
                <a:cs typeface="Arial" panose="020B0604020202020204" pitchFamily="34" charset="0"/>
              </a:rPr>
              <a:t> float activities running from the start event to the finish event in the schedule.</a:t>
            </a:r>
          </a:p>
          <a:p>
            <a:pPr marL="0" indent="0">
              <a:buFont typeface="Wingdings 2" panose="05020102010507070707" pitchFamily="18" charset="2"/>
              <a:buNone/>
              <a:defRPr/>
            </a:pPr>
            <a:endParaRPr lang="en-US" altLang="en-US" sz="2400" dirty="0">
              <a:solidFill>
                <a:prstClr val="black"/>
              </a:solidFill>
              <a:latin typeface="Arial" panose="020B0604020202020204" pitchFamily="34" charset="0"/>
              <a:cs typeface="Arial" panose="020B0604020202020204" pitchFamily="34" charset="0"/>
            </a:endParaRPr>
          </a:p>
          <a:p>
            <a:pPr marL="0" indent="0">
              <a:buFont typeface="Wingdings 2" panose="05020102010507070707" pitchFamily="18" charset="2"/>
              <a:buNone/>
              <a:defRPr/>
            </a:pPr>
            <a:r>
              <a:rPr lang="en-US" altLang="en-US" sz="2400" dirty="0">
                <a:solidFill>
                  <a:prstClr val="black"/>
                </a:solidFill>
                <a:latin typeface="Arial" panose="020B0604020202020204" pitchFamily="34" charset="0"/>
                <a:cs typeface="Arial" panose="020B0604020202020204" pitchFamily="34" charset="0"/>
              </a:rPr>
              <a:t>The Critical Path is normally the Longest Path (longest series of continuous activities)  in the schedule.</a:t>
            </a:r>
          </a:p>
          <a:p>
            <a:pPr marL="0" indent="0">
              <a:buFont typeface="Wingdings 2" panose="05020102010507070707" pitchFamily="18" charset="2"/>
              <a:buNone/>
              <a:defRPr/>
            </a:pPr>
            <a:endParaRPr lang="en-US" altLang="en-US" sz="2400" dirty="0">
              <a:solidFill>
                <a:prstClr val="black"/>
              </a:solidFill>
              <a:latin typeface="Arial" panose="020B0604020202020204" pitchFamily="34" charset="0"/>
              <a:cs typeface="Arial" panose="020B0604020202020204" pitchFamily="34" charset="0"/>
            </a:endParaRPr>
          </a:p>
          <a:p>
            <a:pPr marL="0" indent="0">
              <a:buFont typeface="Wingdings 2" panose="05020102010507070707" pitchFamily="18" charset="2"/>
              <a:buNone/>
              <a:defRPr/>
            </a:pPr>
            <a:r>
              <a:rPr lang="en-US" altLang="en-US" sz="2400" dirty="0">
                <a:solidFill>
                  <a:prstClr val="black"/>
                </a:solidFill>
                <a:latin typeface="Arial" panose="020B0604020202020204" pitchFamily="34" charset="0"/>
                <a:cs typeface="Arial" panose="020B0604020202020204" pitchFamily="34" charset="0"/>
              </a:rPr>
              <a:t>Any activity on the critical path is called a </a:t>
            </a:r>
            <a:r>
              <a:rPr lang="en-US" altLang="en-US" sz="2400" dirty="0">
                <a:solidFill>
                  <a:srgbClr val="C00000"/>
                </a:solidFill>
                <a:latin typeface="Arial" panose="020B0604020202020204" pitchFamily="34" charset="0"/>
                <a:cs typeface="Arial" panose="020B0604020202020204" pitchFamily="34" charset="0"/>
              </a:rPr>
              <a:t>Critical Activity</a:t>
            </a:r>
            <a:r>
              <a:rPr lang="en-US" altLang="en-US" sz="2400" dirty="0">
                <a:solidFill>
                  <a:prstClr val="black"/>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89502395"/>
      </p:ext>
    </p:extLst>
  </p:cSld>
  <p:clrMapOvr>
    <a:masterClrMapping/>
  </p:clrMapOvr>
  <mc:AlternateContent xmlns:mc="http://schemas.openxmlformats.org/markup-compatibility/2006" xmlns:p14="http://schemas.microsoft.com/office/powerpoint/2010/main">
    <mc:Choice Requires="p14">
      <p:transition spd="slow" p14:dur="2000" advTm="346108"/>
    </mc:Choice>
    <mc:Fallback xmlns="">
      <p:transition spd="slow" advTm="346108"/>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8623386" cy="1952007"/>
          </a:xfrm>
          <a:prstGeom prst="rect">
            <a:avLst/>
          </a:prstGeom>
        </p:spPr>
      </p:pic>
      <p:sp>
        <p:nvSpPr>
          <p:cNvPr id="7" name="TextBox 6"/>
          <p:cNvSpPr txBox="1"/>
          <p:nvPr/>
        </p:nvSpPr>
        <p:spPr>
          <a:xfrm>
            <a:off x="2768587" y="757115"/>
            <a:ext cx="3156762"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Calibri" panose="020F0502020204030204"/>
                <a:ea typeface="+mn-ea"/>
                <a:cs typeface="+mn-cs"/>
              </a:rPr>
              <a:t>Critical Path method</a:t>
            </a: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p:cNvSpPr txBox="1"/>
          <p:nvPr/>
        </p:nvSpPr>
        <p:spPr>
          <a:xfrm>
            <a:off x="-108036" y="622794"/>
            <a:ext cx="237740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Lecture8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12" name="Rectangle 3">
            <a:extLst>
              <a:ext uri="{FF2B5EF4-FFF2-40B4-BE49-F238E27FC236}">
                <a16:creationId xmlns:a16="http://schemas.microsoft.com/office/drawing/2014/main" id="{6E9BA954-0848-40D1-A731-0BAEDE2B9C12}"/>
              </a:ext>
            </a:extLst>
          </p:cNvPr>
          <p:cNvSpPr txBox="1">
            <a:spLocks noChangeArrowheads="1"/>
          </p:cNvSpPr>
          <p:nvPr/>
        </p:nvSpPr>
        <p:spPr>
          <a:xfrm>
            <a:off x="347520" y="2037450"/>
            <a:ext cx="8657935" cy="1537810"/>
          </a:xfrm>
          <a:prstGeom prst="rect">
            <a:avLst/>
          </a:prstGeom>
          <a:extLst>
            <a:ext uri="{91240B29-F687-4F45-9708-019B960494DF}">
              <a14:hiddenLine xmlns:a14="http://schemas.microsoft.com/office/drawing/2010/main" w="12700">
                <a:solidFill>
                  <a:schemeClr val="tx1"/>
                </a:solidFill>
                <a:miter lim="800000"/>
                <a:headEnd/>
                <a:tailEnd/>
              </a14:hiddenLine>
            </a:ext>
          </a:extLst>
        </p:spPr>
        <p:txBody>
          <a:bodyPr vert="horz" lIns="76200" tIns="38100" rIns="76200" bIns="3810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buNone/>
              <a:defRPr/>
            </a:pPr>
            <a:r>
              <a:rPr lang="en-US" altLang="en-US" dirty="0">
                <a:solidFill>
                  <a:prstClr val="black"/>
                </a:solidFill>
              </a:rPr>
              <a:t>The critical path method (CPM) is a technique that’s used by project managers to create a project schedule and estimate the total duration of a project.</a:t>
            </a:r>
          </a:p>
          <a:p>
            <a:pPr marL="0" lvl="0" indent="0">
              <a:buNone/>
              <a:defRPr/>
            </a:pPr>
            <a:endParaRPr lang="en-US" altLang="en-US" dirty="0">
              <a:solidFill>
                <a:prstClr val="black"/>
              </a:solidFill>
            </a:endParaRPr>
          </a:p>
        </p:txBody>
      </p:sp>
      <p:graphicFrame>
        <p:nvGraphicFramePr>
          <p:cNvPr id="13" name="Table 12"/>
          <p:cNvGraphicFramePr>
            <a:graphicFrameLocks noGrp="1"/>
          </p:cNvGraphicFramePr>
          <p:nvPr>
            <p:extLst>
              <p:ext uri="{D42A27DB-BD31-4B8C-83A1-F6EECF244321}">
                <p14:modId xmlns:p14="http://schemas.microsoft.com/office/powerpoint/2010/main" val="2143328776"/>
              </p:ext>
            </p:extLst>
          </p:nvPr>
        </p:nvGraphicFramePr>
        <p:xfrm>
          <a:off x="8801972" y="897598"/>
          <a:ext cx="2890021" cy="4820920"/>
        </p:xfrm>
        <a:graphic>
          <a:graphicData uri="http://schemas.openxmlformats.org/drawingml/2006/table">
            <a:tbl>
              <a:tblPr firstRow="1" bandRow="1">
                <a:tableStyleId>{5C22544A-7EE6-4342-B048-85BDC9FD1C3A}</a:tableStyleId>
              </a:tblPr>
              <a:tblGrid>
                <a:gridCol w="956780">
                  <a:extLst>
                    <a:ext uri="{9D8B030D-6E8A-4147-A177-3AD203B41FA5}">
                      <a16:colId xmlns:a16="http://schemas.microsoft.com/office/drawing/2014/main" val="2660696725"/>
                    </a:ext>
                  </a:extLst>
                </a:gridCol>
                <a:gridCol w="1933241">
                  <a:extLst>
                    <a:ext uri="{9D8B030D-6E8A-4147-A177-3AD203B41FA5}">
                      <a16:colId xmlns:a16="http://schemas.microsoft.com/office/drawing/2014/main" val="3856927780"/>
                    </a:ext>
                  </a:extLst>
                </a:gridCol>
              </a:tblGrid>
              <a:tr h="370840">
                <a:tc>
                  <a:txBody>
                    <a:bodyPr/>
                    <a:lstStyle/>
                    <a:p>
                      <a:pPr algn="ctr"/>
                      <a:r>
                        <a:rPr lang="en-US" dirty="0" smtClean="0"/>
                        <a:t>Activity</a:t>
                      </a:r>
                      <a:endParaRPr lang="en-US" dirty="0"/>
                    </a:p>
                  </a:txBody>
                  <a:tcPr/>
                </a:tc>
                <a:tc>
                  <a:txBody>
                    <a:bodyPr/>
                    <a:lstStyle/>
                    <a:p>
                      <a:pPr algn="ctr"/>
                      <a:r>
                        <a:rPr lang="en-US" dirty="0" smtClean="0"/>
                        <a:t>Duration</a:t>
                      </a:r>
                      <a:endParaRPr lang="en-US" dirty="0"/>
                    </a:p>
                  </a:txBody>
                  <a:tcPr/>
                </a:tc>
                <a:extLst>
                  <a:ext uri="{0D108BD9-81ED-4DB2-BD59-A6C34878D82A}">
                    <a16:rowId xmlns:a16="http://schemas.microsoft.com/office/drawing/2014/main" val="2291913449"/>
                  </a:ext>
                </a:extLst>
              </a:tr>
              <a:tr h="370840">
                <a:tc>
                  <a:txBody>
                    <a:bodyPr/>
                    <a:lstStyle/>
                    <a:p>
                      <a:pPr algn="ctr"/>
                      <a:r>
                        <a:rPr lang="en-US" dirty="0" smtClean="0"/>
                        <a:t>A</a:t>
                      </a:r>
                      <a:endParaRPr lang="en-US" dirty="0"/>
                    </a:p>
                  </a:txBody>
                  <a:tcPr/>
                </a:tc>
                <a:tc>
                  <a:txBody>
                    <a:bodyPr/>
                    <a:lstStyle/>
                    <a:p>
                      <a:pPr algn="ctr"/>
                      <a:r>
                        <a:rPr lang="en-US" dirty="0" smtClean="0"/>
                        <a:t>1</a:t>
                      </a:r>
                      <a:endParaRPr lang="en-US" dirty="0"/>
                    </a:p>
                  </a:txBody>
                  <a:tcPr/>
                </a:tc>
                <a:extLst>
                  <a:ext uri="{0D108BD9-81ED-4DB2-BD59-A6C34878D82A}">
                    <a16:rowId xmlns:a16="http://schemas.microsoft.com/office/drawing/2014/main" val="2839144716"/>
                  </a:ext>
                </a:extLst>
              </a:tr>
              <a:tr h="370840">
                <a:tc>
                  <a:txBody>
                    <a:bodyPr/>
                    <a:lstStyle/>
                    <a:p>
                      <a:pPr algn="ctr"/>
                      <a:r>
                        <a:rPr lang="en-US" dirty="0" smtClean="0"/>
                        <a:t>B</a:t>
                      </a:r>
                      <a:endParaRPr lang="en-US" dirty="0"/>
                    </a:p>
                  </a:txBody>
                  <a:tcPr/>
                </a:tc>
                <a:tc>
                  <a:txBody>
                    <a:bodyPr/>
                    <a:lstStyle/>
                    <a:p>
                      <a:pPr algn="ctr"/>
                      <a:r>
                        <a:rPr lang="en-US" dirty="0" smtClean="0"/>
                        <a:t>7</a:t>
                      </a:r>
                      <a:endParaRPr lang="en-US" dirty="0"/>
                    </a:p>
                  </a:txBody>
                  <a:tcPr/>
                </a:tc>
                <a:extLst>
                  <a:ext uri="{0D108BD9-81ED-4DB2-BD59-A6C34878D82A}">
                    <a16:rowId xmlns:a16="http://schemas.microsoft.com/office/drawing/2014/main" val="4157336335"/>
                  </a:ext>
                </a:extLst>
              </a:tr>
              <a:tr h="370840">
                <a:tc>
                  <a:txBody>
                    <a:bodyPr/>
                    <a:lstStyle/>
                    <a:p>
                      <a:pPr algn="ctr"/>
                      <a:r>
                        <a:rPr lang="en-US" dirty="0" smtClean="0"/>
                        <a:t>C</a:t>
                      </a:r>
                      <a:endParaRPr lang="en-US" dirty="0"/>
                    </a:p>
                  </a:txBody>
                  <a:tcPr/>
                </a:tc>
                <a:tc>
                  <a:txBody>
                    <a:bodyPr/>
                    <a:lstStyle/>
                    <a:p>
                      <a:pPr algn="ctr"/>
                      <a:r>
                        <a:rPr lang="en-US" dirty="0" smtClean="0"/>
                        <a:t>6</a:t>
                      </a:r>
                      <a:endParaRPr lang="en-US" dirty="0"/>
                    </a:p>
                  </a:txBody>
                  <a:tcPr/>
                </a:tc>
                <a:extLst>
                  <a:ext uri="{0D108BD9-81ED-4DB2-BD59-A6C34878D82A}">
                    <a16:rowId xmlns:a16="http://schemas.microsoft.com/office/drawing/2014/main" val="2687376534"/>
                  </a:ext>
                </a:extLst>
              </a:tr>
              <a:tr h="370840">
                <a:tc>
                  <a:txBody>
                    <a:bodyPr/>
                    <a:lstStyle/>
                    <a:p>
                      <a:pPr algn="ctr"/>
                      <a:r>
                        <a:rPr lang="en-US" dirty="0" smtClean="0"/>
                        <a:t>D</a:t>
                      </a:r>
                      <a:endParaRPr lang="en-US" dirty="0"/>
                    </a:p>
                  </a:txBody>
                  <a:tcPr/>
                </a:tc>
                <a:tc>
                  <a:txBody>
                    <a:bodyPr/>
                    <a:lstStyle/>
                    <a:p>
                      <a:pPr algn="ctr"/>
                      <a:r>
                        <a:rPr lang="en-US" dirty="0" smtClean="0"/>
                        <a:t>4</a:t>
                      </a:r>
                      <a:endParaRPr lang="en-US" dirty="0"/>
                    </a:p>
                  </a:txBody>
                  <a:tcPr/>
                </a:tc>
                <a:extLst>
                  <a:ext uri="{0D108BD9-81ED-4DB2-BD59-A6C34878D82A}">
                    <a16:rowId xmlns:a16="http://schemas.microsoft.com/office/drawing/2014/main" val="1761249893"/>
                  </a:ext>
                </a:extLst>
              </a:tr>
              <a:tr h="370840">
                <a:tc>
                  <a:txBody>
                    <a:bodyPr/>
                    <a:lstStyle/>
                    <a:p>
                      <a:pPr algn="ctr"/>
                      <a:r>
                        <a:rPr lang="en-US" dirty="0" smtClean="0"/>
                        <a:t>E</a:t>
                      </a:r>
                      <a:endParaRPr lang="en-US" dirty="0"/>
                    </a:p>
                  </a:txBody>
                  <a:tcPr/>
                </a:tc>
                <a:tc>
                  <a:txBody>
                    <a:bodyPr/>
                    <a:lstStyle/>
                    <a:p>
                      <a:pPr algn="ctr"/>
                      <a:r>
                        <a:rPr lang="en-US" dirty="0" smtClean="0"/>
                        <a:t>8</a:t>
                      </a:r>
                      <a:endParaRPr lang="en-US" dirty="0"/>
                    </a:p>
                  </a:txBody>
                  <a:tcPr/>
                </a:tc>
                <a:extLst>
                  <a:ext uri="{0D108BD9-81ED-4DB2-BD59-A6C34878D82A}">
                    <a16:rowId xmlns:a16="http://schemas.microsoft.com/office/drawing/2014/main" val="3044149900"/>
                  </a:ext>
                </a:extLst>
              </a:tr>
              <a:tr h="370840">
                <a:tc>
                  <a:txBody>
                    <a:bodyPr/>
                    <a:lstStyle/>
                    <a:p>
                      <a:pPr algn="ctr"/>
                      <a:r>
                        <a:rPr lang="en-US" dirty="0" smtClean="0"/>
                        <a:t>F</a:t>
                      </a:r>
                      <a:endParaRPr lang="en-US" dirty="0"/>
                    </a:p>
                  </a:txBody>
                  <a:tcPr/>
                </a:tc>
                <a:tc>
                  <a:txBody>
                    <a:bodyPr/>
                    <a:lstStyle/>
                    <a:p>
                      <a:pPr algn="ctr"/>
                      <a:r>
                        <a:rPr lang="en-US" dirty="0" smtClean="0"/>
                        <a:t>6</a:t>
                      </a:r>
                      <a:endParaRPr lang="en-US" dirty="0"/>
                    </a:p>
                  </a:txBody>
                  <a:tcPr/>
                </a:tc>
                <a:extLst>
                  <a:ext uri="{0D108BD9-81ED-4DB2-BD59-A6C34878D82A}">
                    <a16:rowId xmlns:a16="http://schemas.microsoft.com/office/drawing/2014/main" val="1761413854"/>
                  </a:ext>
                </a:extLst>
              </a:tr>
              <a:tr h="370840">
                <a:tc>
                  <a:txBody>
                    <a:bodyPr/>
                    <a:lstStyle/>
                    <a:p>
                      <a:pPr marL="0" algn="ctr" defTabSz="914400" rtl="0" eaLnBrk="1" latinLnBrk="0" hangingPunct="1"/>
                      <a:r>
                        <a:rPr lang="en-US" sz="1800" kern="1200" dirty="0" smtClean="0">
                          <a:solidFill>
                            <a:schemeClr val="dk1"/>
                          </a:solidFill>
                          <a:latin typeface="+mn-lt"/>
                          <a:ea typeface="+mn-ea"/>
                          <a:cs typeface="+mn-cs"/>
                        </a:rPr>
                        <a:t>G</a:t>
                      </a:r>
                      <a:endParaRPr lang="en-US" sz="1800" kern="1200" dirty="0">
                        <a:solidFill>
                          <a:schemeClr val="dk1"/>
                        </a:solidFill>
                        <a:latin typeface="+mn-lt"/>
                        <a:ea typeface="+mn-ea"/>
                        <a:cs typeface="+mn-cs"/>
                      </a:endParaRPr>
                    </a:p>
                  </a:txBody>
                  <a:tcPr/>
                </a:tc>
                <a:tc>
                  <a:txBody>
                    <a:bodyPr/>
                    <a:lstStyle/>
                    <a:p>
                      <a:pPr marL="0" algn="ctr" defTabSz="914400" rtl="0" eaLnBrk="1" latinLnBrk="0" hangingPunct="1"/>
                      <a:r>
                        <a:rPr lang="en-US" sz="1800" kern="1200" dirty="0" smtClean="0">
                          <a:solidFill>
                            <a:schemeClr val="dk1"/>
                          </a:solidFill>
                          <a:latin typeface="+mn-lt"/>
                          <a:ea typeface="+mn-ea"/>
                          <a:cs typeface="+mn-cs"/>
                        </a:rPr>
                        <a:t>4</a:t>
                      </a:r>
                      <a:endParaRPr lang="en-US" sz="1800" kern="1200" dirty="0">
                        <a:solidFill>
                          <a:schemeClr val="dk1"/>
                        </a:solidFill>
                        <a:latin typeface="+mn-lt"/>
                        <a:ea typeface="+mn-ea"/>
                        <a:cs typeface="+mn-cs"/>
                      </a:endParaRPr>
                    </a:p>
                  </a:txBody>
                  <a:tcPr/>
                </a:tc>
                <a:extLst>
                  <a:ext uri="{0D108BD9-81ED-4DB2-BD59-A6C34878D82A}">
                    <a16:rowId xmlns:a16="http://schemas.microsoft.com/office/drawing/2014/main" val="1730516274"/>
                  </a:ext>
                </a:extLst>
              </a:tr>
              <a:tr h="370840">
                <a:tc>
                  <a:txBody>
                    <a:bodyPr/>
                    <a:lstStyle/>
                    <a:p>
                      <a:pPr marL="0" algn="ctr" defTabSz="914400" rtl="0" eaLnBrk="1" latinLnBrk="0" hangingPunct="1"/>
                      <a:r>
                        <a:rPr lang="en-US" sz="1800" kern="1200" dirty="0" smtClean="0">
                          <a:solidFill>
                            <a:schemeClr val="dk1"/>
                          </a:solidFill>
                          <a:latin typeface="+mn-lt"/>
                          <a:ea typeface="+mn-ea"/>
                          <a:cs typeface="+mn-cs"/>
                        </a:rPr>
                        <a:t>H</a:t>
                      </a:r>
                      <a:endParaRPr lang="en-US" sz="1800" kern="1200" dirty="0">
                        <a:solidFill>
                          <a:schemeClr val="dk1"/>
                        </a:solidFill>
                        <a:latin typeface="+mn-lt"/>
                        <a:ea typeface="+mn-ea"/>
                        <a:cs typeface="+mn-cs"/>
                      </a:endParaRPr>
                    </a:p>
                  </a:txBody>
                  <a:tcPr/>
                </a:tc>
                <a:tc>
                  <a:txBody>
                    <a:bodyPr/>
                    <a:lstStyle/>
                    <a:p>
                      <a:pPr marL="0" algn="ctr" defTabSz="914400" rtl="0" eaLnBrk="1" latinLnBrk="0" hangingPunct="1"/>
                      <a:r>
                        <a:rPr lang="en-US" sz="1800" kern="1200" dirty="0" smtClean="0">
                          <a:solidFill>
                            <a:schemeClr val="dk1"/>
                          </a:solidFill>
                          <a:latin typeface="+mn-lt"/>
                          <a:ea typeface="+mn-ea"/>
                          <a:cs typeface="+mn-cs"/>
                        </a:rPr>
                        <a:t>3</a:t>
                      </a:r>
                      <a:endParaRPr lang="en-US" sz="1800" kern="1200" dirty="0">
                        <a:solidFill>
                          <a:schemeClr val="dk1"/>
                        </a:solidFill>
                        <a:latin typeface="+mn-lt"/>
                        <a:ea typeface="+mn-ea"/>
                        <a:cs typeface="+mn-cs"/>
                      </a:endParaRPr>
                    </a:p>
                  </a:txBody>
                  <a:tcPr/>
                </a:tc>
                <a:extLst>
                  <a:ext uri="{0D108BD9-81ED-4DB2-BD59-A6C34878D82A}">
                    <a16:rowId xmlns:a16="http://schemas.microsoft.com/office/drawing/2014/main" val="2125922057"/>
                  </a:ext>
                </a:extLst>
              </a:tr>
              <a:tr h="370840">
                <a:tc>
                  <a:txBody>
                    <a:bodyPr/>
                    <a:lstStyle/>
                    <a:p>
                      <a:pPr marL="0" algn="ctr" defTabSz="914400" rtl="0" eaLnBrk="1" latinLnBrk="0" hangingPunct="1"/>
                      <a:r>
                        <a:rPr lang="en-US" sz="1800" kern="1200" dirty="0" smtClean="0">
                          <a:solidFill>
                            <a:schemeClr val="dk1"/>
                          </a:solidFill>
                          <a:latin typeface="+mn-lt"/>
                          <a:ea typeface="+mn-ea"/>
                          <a:cs typeface="+mn-cs"/>
                        </a:rPr>
                        <a:t>I</a:t>
                      </a:r>
                      <a:endParaRPr lang="en-US" sz="1800" kern="1200" dirty="0">
                        <a:solidFill>
                          <a:schemeClr val="dk1"/>
                        </a:solidFill>
                        <a:latin typeface="+mn-lt"/>
                        <a:ea typeface="+mn-ea"/>
                        <a:cs typeface="+mn-cs"/>
                      </a:endParaRPr>
                    </a:p>
                  </a:txBody>
                  <a:tcPr/>
                </a:tc>
                <a:tc>
                  <a:txBody>
                    <a:bodyPr/>
                    <a:lstStyle/>
                    <a:p>
                      <a:pPr marL="0" algn="ctr" defTabSz="914400" rtl="0" eaLnBrk="1" latinLnBrk="0" hangingPunct="1"/>
                      <a:r>
                        <a:rPr lang="en-US" sz="1800" kern="1200" dirty="0" smtClean="0">
                          <a:solidFill>
                            <a:schemeClr val="dk1"/>
                          </a:solidFill>
                          <a:latin typeface="+mn-lt"/>
                          <a:ea typeface="+mn-ea"/>
                          <a:cs typeface="+mn-cs"/>
                        </a:rPr>
                        <a:t>5</a:t>
                      </a:r>
                      <a:endParaRPr lang="en-US" sz="1800" kern="1200" dirty="0">
                        <a:solidFill>
                          <a:schemeClr val="dk1"/>
                        </a:solidFill>
                        <a:latin typeface="+mn-lt"/>
                        <a:ea typeface="+mn-ea"/>
                        <a:cs typeface="+mn-cs"/>
                      </a:endParaRPr>
                    </a:p>
                  </a:txBody>
                  <a:tcPr/>
                </a:tc>
                <a:extLst>
                  <a:ext uri="{0D108BD9-81ED-4DB2-BD59-A6C34878D82A}">
                    <a16:rowId xmlns:a16="http://schemas.microsoft.com/office/drawing/2014/main" val="126067187"/>
                  </a:ext>
                </a:extLst>
              </a:tr>
              <a:tr h="370840">
                <a:tc>
                  <a:txBody>
                    <a:bodyPr/>
                    <a:lstStyle/>
                    <a:p>
                      <a:pPr marL="0" algn="ctr" defTabSz="914400" rtl="0" eaLnBrk="1" latinLnBrk="0" hangingPunct="1"/>
                      <a:r>
                        <a:rPr lang="en-US" sz="1800" kern="1200" dirty="0" smtClean="0">
                          <a:solidFill>
                            <a:schemeClr val="dk1"/>
                          </a:solidFill>
                          <a:latin typeface="+mn-lt"/>
                          <a:ea typeface="+mn-ea"/>
                          <a:cs typeface="+mn-cs"/>
                        </a:rPr>
                        <a:t>J</a:t>
                      </a:r>
                      <a:endParaRPr lang="en-US" sz="1800" kern="1200" dirty="0">
                        <a:solidFill>
                          <a:schemeClr val="dk1"/>
                        </a:solidFill>
                        <a:latin typeface="+mn-lt"/>
                        <a:ea typeface="+mn-ea"/>
                        <a:cs typeface="+mn-cs"/>
                      </a:endParaRPr>
                    </a:p>
                  </a:txBody>
                  <a:tcPr/>
                </a:tc>
                <a:tc>
                  <a:txBody>
                    <a:bodyPr/>
                    <a:lstStyle/>
                    <a:p>
                      <a:pPr marL="0" algn="ctr" defTabSz="914400" rtl="0" eaLnBrk="1" latinLnBrk="0" hangingPunct="1"/>
                      <a:r>
                        <a:rPr lang="en-US" sz="1800" kern="1200" dirty="0" smtClean="0">
                          <a:solidFill>
                            <a:schemeClr val="dk1"/>
                          </a:solidFill>
                          <a:latin typeface="+mn-lt"/>
                          <a:ea typeface="+mn-ea"/>
                          <a:cs typeface="+mn-cs"/>
                        </a:rPr>
                        <a:t>5</a:t>
                      </a:r>
                      <a:endParaRPr lang="en-US" sz="1800" kern="1200" dirty="0">
                        <a:solidFill>
                          <a:schemeClr val="dk1"/>
                        </a:solidFill>
                        <a:latin typeface="+mn-lt"/>
                        <a:ea typeface="+mn-ea"/>
                        <a:cs typeface="+mn-cs"/>
                      </a:endParaRPr>
                    </a:p>
                  </a:txBody>
                  <a:tcPr/>
                </a:tc>
                <a:extLst>
                  <a:ext uri="{0D108BD9-81ED-4DB2-BD59-A6C34878D82A}">
                    <a16:rowId xmlns:a16="http://schemas.microsoft.com/office/drawing/2014/main" val="1214198124"/>
                  </a:ext>
                </a:extLst>
              </a:tr>
              <a:tr h="370840">
                <a:tc>
                  <a:txBody>
                    <a:bodyPr/>
                    <a:lstStyle/>
                    <a:p>
                      <a:pPr marL="0" algn="ctr" defTabSz="914400" rtl="0" eaLnBrk="1" latinLnBrk="0" hangingPunct="1"/>
                      <a:r>
                        <a:rPr lang="en-US" sz="1800" kern="1200" dirty="0" smtClean="0">
                          <a:solidFill>
                            <a:schemeClr val="dk1"/>
                          </a:solidFill>
                          <a:latin typeface="+mn-lt"/>
                          <a:ea typeface="+mn-ea"/>
                          <a:cs typeface="+mn-cs"/>
                        </a:rPr>
                        <a:t>K</a:t>
                      </a:r>
                      <a:endParaRPr lang="en-US" sz="1800" kern="1200" dirty="0">
                        <a:solidFill>
                          <a:schemeClr val="dk1"/>
                        </a:solidFill>
                        <a:latin typeface="+mn-lt"/>
                        <a:ea typeface="+mn-ea"/>
                        <a:cs typeface="+mn-cs"/>
                      </a:endParaRPr>
                    </a:p>
                  </a:txBody>
                  <a:tcPr/>
                </a:tc>
                <a:tc>
                  <a:txBody>
                    <a:bodyPr/>
                    <a:lstStyle/>
                    <a:p>
                      <a:pPr marL="0" algn="ctr" defTabSz="914400" rtl="0" eaLnBrk="1" latinLnBrk="0" hangingPunct="1"/>
                      <a:r>
                        <a:rPr lang="en-US" sz="1800" kern="1200" dirty="0" smtClean="0">
                          <a:solidFill>
                            <a:schemeClr val="dk1"/>
                          </a:solidFill>
                          <a:latin typeface="+mn-lt"/>
                          <a:ea typeface="+mn-ea"/>
                          <a:cs typeface="+mn-cs"/>
                        </a:rPr>
                        <a:t>3</a:t>
                      </a:r>
                      <a:endParaRPr lang="en-US" sz="1800" kern="1200" dirty="0">
                        <a:solidFill>
                          <a:schemeClr val="dk1"/>
                        </a:solidFill>
                        <a:latin typeface="+mn-lt"/>
                        <a:ea typeface="+mn-ea"/>
                        <a:cs typeface="+mn-cs"/>
                      </a:endParaRPr>
                    </a:p>
                  </a:txBody>
                  <a:tcPr/>
                </a:tc>
                <a:extLst>
                  <a:ext uri="{0D108BD9-81ED-4DB2-BD59-A6C34878D82A}">
                    <a16:rowId xmlns:a16="http://schemas.microsoft.com/office/drawing/2014/main" val="2080725363"/>
                  </a:ext>
                </a:extLst>
              </a:tr>
              <a:tr h="370840">
                <a:tc>
                  <a:txBody>
                    <a:bodyPr/>
                    <a:lstStyle/>
                    <a:p>
                      <a:pPr marL="0" algn="ctr" defTabSz="914400" rtl="0" eaLnBrk="1" latinLnBrk="0" hangingPunct="1"/>
                      <a:r>
                        <a:rPr lang="en-US" sz="1800" kern="1200" dirty="0" smtClean="0">
                          <a:solidFill>
                            <a:srgbClr val="FF0000"/>
                          </a:solidFill>
                          <a:latin typeface="+mn-lt"/>
                          <a:ea typeface="+mn-ea"/>
                          <a:cs typeface="+mn-cs"/>
                        </a:rPr>
                        <a:t>Sum</a:t>
                      </a:r>
                      <a:endParaRPr lang="en-US" sz="1800" kern="1200" dirty="0">
                        <a:solidFill>
                          <a:srgbClr val="FF0000"/>
                        </a:solidFill>
                        <a:latin typeface="+mn-lt"/>
                        <a:ea typeface="+mn-ea"/>
                        <a:cs typeface="+mn-cs"/>
                      </a:endParaRPr>
                    </a:p>
                  </a:txBody>
                  <a:tcPr/>
                </a:tc>
                <a:tc>
                  <a:txBody>
                    <a:bodyPr/>
                    <a:lstStyle/>
                    <a:p>
                      <a:pPr marL="0" algn="ctr" defTabSz="914400" rtl="0" eaLnBrk="1" latinLnBrk="0" hangingPunct="1"/>
                      <a:r>
                        <a:rPr lang="en-US" sz="1800" kern="1200" dirty="0" smtClean="0">
                          <a:solidFill>
                            <a:srgbClr val="FF0000"/>
                          </a:solidFill>
                          <a:latin typeface="+mn-lt"/>
                          <a:ea typeface="+mn-ea"/>
                          <a:cs typeface="+mn-cs"/>
                        </a:rPr>
                        <a:t>52</a:t>
                      </a:r>
                      <a:endParaRPr lang="en-US" sz="1800" kern="1200" dirty="0">
                        <a:solidFill>
                          <a:srgbClr val="FF0000"/>
                        </a:solidFill>
                        <a:latin typeface="+mn-lt"/>
                        <a:ea typeface="+mn-ea"/>
                        <a:cs typeface="+mn-cs"/>
                      </a:endParaRPr>
                    </a:p>
                  </a:txBody>
                  <a:tcPr/>
                </a:tc>
                <a:extLst>
                  <a:ext uri="{0D108BD9-81ED-4DB2-BD59-A6C34878D82A}">
                    <a16:rowId xmlns:a16="http://schemas.microsoft.com/office/drawing/2014/main" val="1108452778"/>
                  </a:ext>
                </a:extLst>
              </a:tr>
            </a:tbl>
          </a:graphicData>
        </a:graphic>
      </p:graphicFrame>
    </p:spTree>
    <p:extLst>
      <p:ext uri="{BB962C8B-B14F-4D97-AF65-F5344CB8AC3E}">
        <p14:creationId xmlns:p14="http://schemas.microsoft.com/office/powerpoint/2010/main" val="2668097073"/>
      </p:ext>
    </p:extLst>
  </p:cSld>
  <p:clrMapOvr>
    <a:masterClrMapping/>
  </p:clrMapOvr>
  <mc:AlternateContent xmlns:mc="http://schemas.openxmlformats.org/markup-compatibility/2006" xmlns:p14="http://schemas.microsoft.com/office/powerpoint/2010/main">
    <mc:Choice Requires="p14">
      <p:transition spd="slow" p14:dur="2000" advTm="346108"/>
    </mc:Choice>
    <mc:Fallback xmlns="">
      <p:transition spd="slow" advTm="346108"/>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8623386" cy="1952007"/>
          </a:xfrm>
          <a:prstGeom prst="rect">
            <a:avLst/>
          </a:prstGeom>
        </p:spPr>
      </p:pic>
      <p:sp>
        <p:nvSpPr>
          <p:cNvPr id="7" name="TextBox 6"/>
          <p:cNvSpPr txBox="1"/>
          <p:nvPr/>
        </p:nvSpPr>
        <p:spPr>
          <a:xfrm>
            <a:off x="2768587" y="757115"/>
            <a:ext cx="3156762"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Calibri" panose="020F0502020204030204"/>
                <a:ea typeface="+mn-ea"/>
                <a:cs typeface="+mn-cs"/>
              </a:rPr>
              <a:t>Critical Path method</a:t>
            </a: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p:cNvSpPr txBox="1"/>
          <p:nvPr/>
        </p:nvSpPr>
        <p:spPr>
          <a:xfrm>
            <a:off x="-108036" y="622794"/>
            <a:ext cx="237740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Lecture8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12" name="Rectangle 3">
            <a:extLst>
              <a:ext uri="{FF2B5EF4-FFF2-40B4-BE49-F238E27FC236}">
                <a16:creationId xmlns:a16="http://schemas.microsoft.com/office/drawing/2014/main" id="{6E9BA954-0848-40D1-A731-0BAEDE2B9C12}"/>
              </a:ext>
            </a:extLst>
          </p:cNvPr>
          <p:cNvSpPr txBox="1">
            <a:spLocks noChangeArrowheads="1"/>
          </p:cNvSpPr>
          <p:nvPr/>
        </p:nvSpPr>
        <p:spPr>
          <a:xfrm>
            <a:off x="568612" y="2074752"/>
            <a:ext cx="10560626" cy="3068499"/>
          </a:xfrm>
          <a:prstGeom prst="rect">
            <a:avLst/>
          </a:prstGeom>
          <a:extLst>
            <a:ext uri="{91240B29-F687-4F45-9708-019B960494DF}">
              <a14:hiddenLine xmlns:a14="http://schemas.microsoft.com/office/drawing/2010/main" w="12700">
                <a:solidFill>
                  <a:schemeClr val="tx1"/>
                </a:solidFill>
                <a:miter lim="800000"/>
                <a:headEnd/>
                <a:tailEnd/>
              </a14:hiddenLine>
            </a:ext>
          </a:extLst>
        </p:spPr>
        <p:txBody>
          <a:bodyPr vert="horz" lIns="76200" tIns="38100" rIns="76200" bIns="3810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The </a:t>
            </a:r>
            <a:r>
              <a:rPr kumimoji="0" lang="en-US"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CPM method, also known as critical path analysis (CPA), consists in using a network diagram to visually represent the sequences of tasks needed to complete a project. </a:t>
            </a:r>
            <a:endParaRPr kumimoji="0" lang="en-US" alt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Once </a:t>
            </a:r>
            <a:r>
              <a:rPr kumimoji="0" lang="en-US"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these task sequences or paths are defined, their duration is calculated to identify the critical path, which determines the total duration of the project.</a:t>
            </a:r>
          </a:p>
        </p:txBody>
      </p:sp>
    </p:spTree>
    <p:extLst>
      <p:ext uri="{BB962C8B-B14F-4D97-AF65-F5344CB8AC3E}">
        <p14:creationId xmlns:p14="http://schemas.microsoft.com/office/powerpoint/2010/main" val="750265252"/>
      </p:ext>
    </p:extLst>
  </p:cSld>
  <p:clrMapOvr>
    <a:masterClrMapping/>
  </p:clrMapOvr>
  <mc:AlternateContent xmlns:mc="http://schemas.openxmlformats.org/markup-compatibility/2006" xmlns:p14="http://schemas.microsoft.com/office/powerpoint/2010/main">
    <mc:Choice Requires="p14">
      <p:transition spd="slow" p14:dur="2000" advTm="346108"/>
    </mc:Choice>
    <mc:Fallback xmlns="">
      <p:transition spd="slow" advTm="346108"/>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8623386" cy="1952007"/>
          </a:xfrm>
          <a:prstGeom prst="rect">
            <a:avLst/>
          </a:prstGeom>
        </p:spPr>
      </p:pic>
      <p:sp>
        <p:nvSpPr>
          <p:cNvPr id="7" name="TextBox 6"/>
          <p:cNvSpPr txBox="1"/>
          <p:nvPr/>
        </p:nvSpPr>
        <p:spPr>
          <a:xfrm>
            <a:off x="2768587" y="757115"/>
            <a:ext cx="3156762"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Calibri" panose="020F0502020204030204"/>
                <a:ea typeface="+mn-ea"/>
                <a:cs typeface="+mn-cs"/>
              </a:rPr>
              <a:t>Critical Path method</a:t>
            </a: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p:cNvSpPr txBox="1"/>
          <p:nvPr/>
        </p:nvSpPr>
        <p:spPr>
          <a:xfrm>
            <a:off x="-108036" y="622794"/>
            <a:ext cx="237740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Lecture8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764253" y="1768808"/>
            <a:ext cx="10874086" cy="3833762"/>
          </a:xfrm>
          <a:prstGeom prst="rect">
            <a:avLst/>
          </a:prstGeom>
        </p:spPr>
      </p:pic>
    </p:spTree>
    <p:extLst>
      <p:ext uri="{BB962C8B-B14F-4D97-AF65-F5344CB8AC3E}">
        <p14:creationId xmlns:p14="http://schemas.microsoft.com/office/powerpoint/2010/main" val="3993073403"/>
      </p:ext>
    </p:extLst>
  </p:cSld>
  <p:clrMapOvr>
    <a:masterClrMapping/>
  </p:clrMapOvr>
  <mc:AlternateContent xmlns:mc="http://schemas.openxmlformats.org/markup-compatibility/2006" xmlns:p14="http://schemas.microsoft.com/office/powerpoint/2010/main">
    <mc:Choice Requires="p14">
      <p:transition spd="slow" p14:dur="2000" advTm="346108"/>
    </mc:Choice>
    <mc:Fallback xmlns="">
      <p:transition spd="slow" advTm="346108"/>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409364" y="498334"/>
            <a:ext cx="6058111" cy="850688"/>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92132" y="648838"/>
            <a:ext cx="142539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Agenda</a:t>
            </a:r>
          </a:p>
        </p:txBody>
      </p:sp>
      <p:sp>
        <p:nvSpPr>
          <p:cNvPr id="8" name="TextBox 7"/>
          <p:cNvSpPr txBox="1"/>
          <p:nvPr/>
        </p:nvSpPr>
        <p:spPr>
          <a:xfrm>
            <a:off x="-44577" y="236724"/>
            <a:ext cx="211788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a:t>
            </a: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32" name="TextBox 31">
            <a:extLst>
              <a:ext uri="{FF2B5EF4-FFF2-40B4-BE49-F238E27FC236}">
                <a16:creationId xmlns:a16="http://schemas.microsoft.com/office/drawing/2014/main" id="{87357321-6E69-4B90-B781-A8690AF55508}"/>
              </a:ext>
            </a:extLst>
          </p:cNvPr>
          <p:cNvSpPr txBox="1"/>
          <p:nvPr/>
        </p:nvSpPr>
        <p:spPr>
          <a:xfrm>
            <a:off x="1200944" y="1784042"/>
            <a:ext cx="9902228" cy="2308324"/>
          </a:xfrm>
          <a:prstGeom prst="rect">
            <a:avLst/>
          </a:prstGeom>
          <a:noFill/>
        </p:spPr>
        <p:txBody>
          <a:bodyPr wrap="square">
            <a:spAutoFit/>
          </a:bodyPr>
          <a:lstStyle/>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Critical Path method</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1" i="0" u="none" strike="noStrike" kern="1200" cap="none" spc="0" normalizeH="0" baseline="0" noProof="0" dirty="0">
                <a:ln>
                  <a:noFill/>
                </a:ln>
                <a:effectLst/>
                <a:uLnTx/>
                <a:uFillTx/>
                <a:latin typeface="Calibri" panose="020F0502020204030204"/>
                <a:ea typeface="+mn-ea"/>
                <a:cs typeface="+mn-cs"/>
              </a:rPr>
              <a:t>Scheduling Terminology</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Estimate the duration</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smtClean="0">
                <a:ln>
                  <a:noFill/>
                </a:ln>
                <a:solidFill>
                  <a:prstClr val="white">
                    <a:lumMod val="65000"/>
                  </a:prstClr>
                </a:solidFill>
                <a:effectLst/>
                <a:uLnTx/>
                <a:uFillTx/>
                <a:latin typeface="Calibri" panose="020F0502020204030204"/>
                <a:ea typeface="+mn-ea"/>
                <a:cs typeface="+mn-cs"/>
              </a:rPr>
              <a:t>Scheduling </a:t>
            </a:r>
            <a:r>
              <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Consists of</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Develop the Schedule</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The common Scheduling </a:t>
            </a:r>
            <a:r>
              <a:rPr kumimoji="0" lang="en-US" sz="2400" b="0" i="0" u="none" strike="noStrike" kern="1200" cap="none" spc="0" normalizeH="0" baseline="0" noProof="0" dirty="0" smtClean="0">
                <a:ln>
                  <a:noFill/>
                </a:ln>
                <a:solidFill>
                  <a:prstClr val="white">
                    <a:lumMod val="65000"/>
                  </a:prstClr>
                </a:solidFill>
                <a:effectLst/>
                <a:uLnTx/>
                <a:uFillTx/>
                <a:latin typeface="Calibri" panose="020F0502020204030204"/>
                <a:ea typeface="+mn-ea"/>
                <a:cs typeface="+mn-cs"/>
              </a:rPr>
              <a:t>Failures</a:t>
            </a:r>
            <a:endPar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2313183"/>
      </p:ext>
    </p:extLst>
  </p:cSld>
  <p:clrMapOvr>
    <a:masterClrMapping/>
  </p:clrMapOvr>
  <mc:AlternateContent xmlns:mc="http://schemas.openxmlformats.org/markup-compatibility/2006" xmlns:p14="http://schemas.microsoft.com/office/powerpoint/2010/main">
    <mc:Choice Requires="p14">
      <p:transition spd="slow" p14:dur="2000" advTm="313760"/>
    </mc:Choice>
    <mc:Fallback xmlns="">
      <p:transition spd="slow" advTm="313760"/>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8623386" cy="1952007"/>
          </a:xfrm>
          <a:prstGeom prst="rect">
            <a:avLst/>
          </a:prstGeom>
        </p:spPr>
      </p:pic>
      <p:sp>
        <p:nvSpPr>
          <p:cNvPr id="7" name="TextBox 6"/>
          <p:cNvSpPr txBox="1"/>
          <p:nvPr/>
        </p:nvSpPr>
        <p:spPr>
          <a:xfrm>
            <a:off x="2768587" y="757115"/>
            <a:ext cx="3644075" cy="523220"/>
          </a:xfrm>
          <a:prstGeom prst="rect">
            <a:avLst/>
          </a:prstGeom>
          <a:noFill/>
        </p:spPr>
        <p:txBody>
          <a:bodyPr wrap="none" rtlCol="0">
            <a:spAutoFit/>
          </a:bodyPr>
          <a:lstStyle/>
          <a:p>
            <a:pPr lvl="0">
              <a:defRPr/>
            </a:pPr>
            <a:r>
              <a:rPr lang="en-US" sz="2800" dirty="0">
                <a:solidFill>
                  <a:prstClr val="white"/>
                </a:solidFill>
              </a:rPr>
              <a:t>Scheduling Terminology</a:t>
            </a:r>
          </a:p>
        </p:txBody>
      </p:sp>
      <p:sp>
        <p:nvSpPr>
          <p:cNvPr id="8" name="TextBox 7"/>
          <p:cNvSpPr txBox="1"/>
          <p:nvPr/>
        </p:nvSpPr>
        <p:spPr>
          <a:xfrm>
            <a:off x="-108036" y="622794"/>
            <a:ext cx="237740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Lecture8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10" name="Rectangle 4">
            <a:extLst>
              <a:ext uri="{FF2B5EF4-FFF2-40B4-BE49-F238E27FC236}">
                <a16:creationId xmlns:a16="http://schemas.microsoft.com/office/drawing/2014/main" id="{25B7407A-FFF3-46C3-80AE-5E03E47A5F78}"/>
              </a:ext>
            </a:extLst>
          </p:cNvPr>
          <p:cNvSpPr>
            <a:spLocks noChangeArrowheads="1"/>
          </p:cNvSpPr>
          <p:nvPr/>
        </p:nvSpPr>
        <p:spPr bwMode="auto">
          <a:xfrm>
            <a:off x="402184" y="2018732"/>
            <a:ext cx="2966658" cy="582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1pPr>
            <a:lvl2pPr marL="742950" indent="-28575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2pPr>
            <a:lvl3pPr marL="11430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3pPr>
            <a:lvl4pPr marL="16002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4pPr>
            <a:lvl5pPr marL="20574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5pPr>
            <a:lvl6pPr marL="25146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6pPr>
            <a:lvl7pPr marL="29718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7pPr>
            <a:lvl8pPr marL="34290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8pPr>
            <a:lvl9pPr marL="38862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9pPr>
          </a:lstStyle>
          <a:p>
            <a:pPr algn="ctr">
              <a:buClrTx/>
              <a:buFontTx/>
              <a:buNone/>
            </a:pPr>
            <a:r>
              <a:rPr lang="en-US" altLang="en-US" i="0" dirty="0" smtClean="0">
                <a:solidFill>
                  <a:srgbClr val="C00000"/>
                </a:solidFill>
                <a:latin typeface="Trebuchet MS" panose="020B0603020202020204" pitchFamily="34" charset="0"/>
              </a:rPr>
              <a:t>Lead &amp; Lag</a:t>
            </a:r>
            <a:endParaRPr lang="en-US" altLang="en-US" i="0" dirty="0">
              <a:solidFill>
                <a:srgbClr val="C00000"/>
              </a:solidFill>
              <a:latin typeface="Trebuchet MS" panose="020B0603020202020204" pitchFamily="34" charset="0"/>
            </a:endParaRPr>
          </a:p>
        </p:txBody>
      </p:sp>
      <p:sp>
        <p:nvSpPr>
          <p:cNvPr id="12" name="Rectangle 3">
            <a:extLst>
              <a:ext uri="{FF2B5EF4-FFF2-40B4-BE49-F238E27FC236}">
                <a16:creationId xmlns:a16="http://schemas.microsoft.com/office/drawing/2014/main" id="{6E9BA954-0848-40D1-A731-0BAEDE2B9C12}"/>
              </a:ext>
            </a:extLst>
          </p:cNvPr>
          <p:cNvSpPr txBox="1">
            <a:spLocks noChangeArrowheads="1"/>
          </p:cNvSpPr>
          <p:nvPr/>
        </p:nvSpPr>
        <p:spPr>
          <a:xfrm>
            <a:off x="615374" y="3087935"/>
            <a:ext cx="5027165" cy="1903600"/>
          </a:xfrm>
          <a:prstGeom prst="rect">
            <a:avLst/>
          </a:prstGeom>
          <a:extLst>
            <a:ext uri="{91240B29-F687-4F45-9708-019B960494DF}">
              <a14:hiddenLine xmlns:a14="http://schemas.microsoft.com/office/drawing/2010/main" w="12700">
                <a:solidFill>
                  <a:schemeClr val="tx1"/>
                </a:solidFill>
                <a:miter lim="800000"/>
                <a:headEnd/>
                <a:tailEnd/>
              </a14:hiddenLine>
            </a:ext>
          </a:extLst>
        </p:spPr>
        <p:txBody>
          <a:bodyPr vert="horz" lIns="76200" tIns="38100" rIns="76200" bIns="3810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buNone/>
              <a:defRPr/>
            </a:pPr>
            <a:r>
              <a:rPr lang="en-US" altLang="en-US" dirty="0">
                <a:solidFill>
                  <a:prstClr val="black"/>
                </a:solidFill>
              </a:rPr>
              <a:t>Lead and Lag are the duration unit of tasks</a:t>
            </a:r>
            <a:r>
              <a:rPr lang="en-US" altLang="en-US" dirty="0" smtClean="0">
                <a:solidFill>
                  <a:prstClr val="black"/>
                </a:solidFill>
              </a:rPr>
              <a:t>.</a:t>
            </a:r>
          </a:p>
          <a:p>
            <a:pPr marL="0" lvl="0" indent="0">
              <a:buNone/>
              <a:defRPr/>
            </a:pPr>
            <a:r>
              <a:rPr lang="en-US" altLang="en-US" dirty="0" smtClean="0">
                <a:solidFill>
                  <a:prstClr val="black"/>
                </a:solidFill>
              </a:rPr>
              <a:t>Lead </a:t>
            </a:r>
            <a:r>
              <a:rPr lang="en-US" altLang="en-US" dirty="0">
                <a:solidFill>
                  <a:prstClr val="black"/>
                </a:solidFill>
              </a:rPr>
              <a:t>is portrayed by negative (-) </a:t>
            </a:r>
            <a:r>
              <a:rPr lang="en-US" altLang="en-US" dirty="0" smtClean="0">
                <a:solidFill>
                  <a:prstClr val="black"/>
                </a:solidFill>
              </a:rPr>
              <a:t>sign</a:t>
            </a:r>
          </a:p>
          <a:p>
            <a:pPr marL="0" lvl="0" indent="0">
              <a:buNone/>
              <a:defRPr/>
            </a:pPr>
            <a:r>
              <a:rPr lang="en-US" altLang="en-US" dirty="0" smtClean="0">
                <a:solidFill>
                  <a:prstClr val="black"/>
                </a:solidFill>
              </a:rPr>
              <a:t>whereas </a:t>
            </a:r>
            <a:r>
              <a:rPr lang="en-US" altLang="en-US" dirty="0">
                <a:solidFill>
                  <a:prstClr val="black"/>
                </a:solidFill>
              </a:rPr>
              <a:t>Lag is by positive (+) sign.</a:t>
            </a:r>
            <a:endParaRPr kumimoji="0" lang="en-US" alt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9" name="Picture 8"/>
          <p:cNvPicPr>
            <a:picLocks noChangeAspect="1"/>
          </p:cNvPicPr>
          <p:nvPr/>
        </p:nvPicPr>
        <p:blipFill>
          <a:blip r:embed="rId6"/>
          <a:stretch>
            <a:fillRect/>
          </a:stretch>
        </p:blipFill>
        <p:spPr>
          <a:xfrm>
            <a:off x="5997732" y="2747252"/>
            <a:ext cx="5673430" cy="2167104"/>
          </a:xfrm>
          <a:prstGeom prst="rect">
            <a:avLst/>
          </a:prstGeom>
        </p:spPr>
      </p:pic>
    </p:spTree>
    <p:extLst>
      <p:ext uri="{BB962C8B-B14F-4D97-AF65-F5344CB8AC3E}">
        <p14:creationId xmlns:p14="http://schemas.microsoft.com/office/powerpoint/2010/main" val="277802559"/>
      </p:ext>
    </p:extLst>
  </p:cSld>
  <p:clrMapOvr>
    <a:masterClrMapping/>
  </p:clrMapOvr>
  <mc:AlternateContent xmlns:mc="http://schemas.openxmlformats.org/markup-compatibility/2006" xmlns:p14="http://schemas.microsoft.com/office/powerpoint/2010/main">
    <mc:Choice Requires="p14">
      <p:transition spd="slow" p14:dur="2000" advTm="346108"/>
    </mc:Choice>
    <mc:Fallback xmlns="">
      <p:transition spd="slow" advTm="346108"/>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8623386" cy="1952007"/>
          </a:xfrm>
          <a:prstGeom prst="rect">
            <a:avLst/>
          </a:prstGeom>
        </p:spPr>
      </p:pic>
      <p:sp>
        <p:nvSpPr>
          <p:cNvPr id="7" name="TextBox 6"/>
          <p:cNvSpPr txBox="1"/>
          <p:nvPr/>
        </p:nvSpPr>
        <p:spPr>
          <a:xfrm>
            <a:off x="2768587" y="757115"/>
            <a:ext cx="364407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Scheduling Terminology</a:t>
            </a:r>
          </a:p>
        </p:txBody>
      </p:sp>
      <p:sp>
        <p:nvSpPr>
          <p:cNvPr id="8" name="TextBox 7"/>
          <p:cNvSpPr txBox="1"/>
          <p:nvPr/>
        </p:nvSpPr>
        <p:spPr>
          <a:xfrm>
            <a:off x="-108036" y="622794"/>
            <a:ext cx="237740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Lecture8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10" name="Rectangle 4">
            <a:extLst>
              <a:ext uri="{FF2B5EF4-FFF2-40B4-BE49-F238E27FC236}">
                <a16:creationId xmlns:a16="http://schemas.microsoft.com/office/drawing/2014/main" id="{25B7407A-FFF3-46C3-80AE-5E03E47A5F78}"/>
              </a:ext>
            </a:extLst>
          </p:cNvPr>
          <p:cNvSpPr>
            <a:spLocks noChangeArrowheads="1"/>
          </p:cNvSpPr>
          <p:nvPr/>
        </p:nvSpPr>
        <p:spPr bwMode="auto">
          <a:xfrm>
            <a:off x="786043" y="1752888"/>
            <a:ext cx="2966658" cy="582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1pPr>
            <a:lvl2pPr marL="742950" indent="-28575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2pPr>
            <a:lvl3pPr marL="11430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3pPr>
            <a:lvl4pPr marL="16002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4pPr>
            <a:lvl5pPr marL="20574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5pPr>
            <a:lvl6pPr marL="25146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6pPr>
            <a:lvl7pPr marL="29718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7pPr>
            <a:lvl8pPr marL="34290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8pPr>
            <a:lvl9pPr marL="38862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9pPr>
          </a:lstStyle>
          <a:p>
            <a:pPr lvl="0" algn="ctr">
              <a:buClrTx/>
              <a:buNone/>
            </a:pPr>
            <a:r>
              <a:rPr lang="en-US" altLang="en-US" i="0" dirty="0">
                <a:solidFill>
                  <a:srgbClr val="C00000"/>
                </a:solidFill>
                <a:latin typeface="Trebuchet MS" panose="020B0603020202020204" pitchFamily="34" charset="0"/>
              </a:rPr>
              <a:t>Float</a:t>
            </a:r>
          </a:p>
        </p:txBody>
      </p:sp>
      <p:grpSp>
        <p:nvGrpSpPr>
          <p:cNvPr id="13" name="Group 12">
            <a:extLst>
              <a:ext uri="{FF2B5EF4-FFF2-40B4-BE49-F238E27FC236}">
                <a16:creationId xmlns:a16="http://schemas.microsoft.com/office/drawing/2014/main" id="{5FA95568-D010-44BE-B507-2AAA559F4496}"/>
              </a:ext>
            </a:extLst>
          </p:cNvPr>
          <p:cNvGrpSpPr/>
          <p:nvPr/>
        </p:nvGrpSpPr>
        <p:grpSpPr>
          <a:xfrm>
            <a:off x="1080668" y="2709122"/>
            <a:ext cx="9885492" cy="2678113"/>
            <a:chOff x="951385" y="2482206"/>
            <a:chExt cx="9885492" cy="2678113"/>
          </a:xfrm>
        </p:grpSpPr>
        <p:sp>
          <p:nvSpPr>
            <p:cNvPr id="14" name="Rectangle 2">
              <a:extLst>
                <a:ext uri="{FF2B5EF4-FFF2-40B4-BE49-F238E27FC236}">
                  <a16:creationId xmlns:a16="http://schemas.microsoft.com/office/drawing/2014/main" id="{877A2728-C19B-45DB-8104-8B50A2BA1423}"/>
                </a:ext>
              </a:extLst>
            </p:cNvPr>
            <p:cNvSpPr>
              <a:spLocks noChangeArrowheads="1"/>
            </p:cNvSpPr>
            <p:nvPr/>
          </p:nvSpPr>
          <p:spPr bwMode="auto">
            <a:xfrm>
              <a:off x="951385" y="2515737"/>
              <a:ext cx="2844800" cy="2644581"/>
            </a:xfrm>
            <a:prstGeom prst="rect">
              <a:avLst/>
            </a:prstGeom>
            <a:solidFill>
              <a:sysClr val="window" lastClr="FFFFFF"/>
            </a:solidFill>
            <a:ln w="50800">
              <a:solidFill>
                <a:sysClr val="windowText" lastClr="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1pPr>
              <a:lvl2pPr marL="742950" indent="-28575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2pPr>
              <a:lvl3pPr marL="11430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3pPr>
              <a:lvl4pPr marL="16002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4pPr>
              <a:lvl5pPr marL="20574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5pPr>
              <a:lvl6pPr marL="25146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6pPr>
              <a:lvl7pPr marL="29718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7pPr>
              <a:lvl8pPr marL="34290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8pPr>
              <a:lvl9pPr marL="38862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9pPr>
            </a:lstStyle>
            <a:p>
              <a:pPr marL="0" marR="0" lvl="0" indent="0" defTabSz="914400" eaLnBrk="1" fontAlgn="auto" latinLnBrk="0" hangingPunct="1">
                <a:lnSpc>
                  <a:spcPct val="100000"/>
                </a:lnSpc>
                <a:spcBef>
                  <a:spcPct val="50000"/>
                </a:spcBef>
                <a:spcAft>
                  <a:spcPts val="0"/>
                </a:spcAft>
                <a:buClr>
                  <a:srgbClr val="800000"/>
                </a:buClr>
                <a:buSzTx/>
                <a:buFont typeface="Wingdings" panose="05000000000000000000" pitchFamily="2" charset="2"/>
                <a:buChar char="¦"/>
                <a:tabLst/>
                <a:defRPr/>
              </a:pPr>
              <a:endParaRPr kumimoji="0" lang="en-US" altLang="en-US" sz="3200" b="1" i="1" u="none" strike="noStrike" kern="0" cap="none" spc="0" normalizeH="0" baseline="0" noProof="0">
                <a:ln>
                  <a:noFill/>
                </a:ln>
                <a:solidFill>
                  <a:srgbClr val="44546A"/>
                </a:solidFill>
                <a:effectLst/>
                <a:uLnTx/>
                <a:uFillTx/>
                <a:latin typeface="Impact" panose="020B0806030902050204" pitchFamily="34" charset="0"/>
              </a:endParaRPr>
            </a:p>
          </p:txBody>
        </p:sp>
        <p:sp>
          <p:nvSpPr>
            <p:cNvPr id="15" name="Rectangle 3">
              <a:extLst>
                <a:ext uri="{FF2B5EF4-FFF2-40B4-BE49-F238E27FC236}">
                  <a16:creationId xmlns:a16="http://schemas.microsoft.com/office/drawing/2014/main" id="{108E8749-5850-47F9-8321-51F1AC46997B}"/>
                </a:ext>
              </a:extLst>
            </p:cNvPr>
            <p:cNvSpPr>
              <a:spLocks noChangeArrowheads="1"/>
            </p:cNvSpPr>
            <p:nvPr/>
          </p:nvSpPr>
          <p:spPr bwMode="auto">
            <a:xfrm>
              <a:off x="4733451" y="2482206"/>
              <a:ext cx="2638425" cy="2678113"/>
            </a:xfrm>
            <a:prstGeom prst="rect">
              <a:avLst/>
            </a:prstGeom>
            <a:solidFill>
              <a:sysClr val="window" lastClr="FFFFFF"/>
            </a:solidFill>
            <a:ln w="50800">
              <a:solidFill>
                <a:sysClr val="windowText" lastClr="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1pPr>
              <a:lvl2pPr marL="742950" indent="-28575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2pPr>
              <a:lvl3pPr marL="11430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3pPr>
              <a:lvl4pPr marL="16002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4pPr>
              <a:lvl5pPr marL="20574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5pPr>
              <a:lvl6pPr marL="25146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6pPr>
              <a:lvl7pPr marL="29718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7pPr>
              <a:lvl8pPr marL="34290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8pPr>
              <a:lvl9pPr marL="38862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9pPr>
            </a:lstStyle>
            <a:p>
              <a:pPr marL="0" marR="0" lvl="0" indent="0" defTabSz="914400" eaLnBrk="1" fontAlgn="auto" latinLnBrk="0" hangingPunct="1">
                <a:lnSpc>
                  <a:spcPct val="100000"/>
                </a:lnSpc>
                <a:spcBef>
                  <a:spcPct val="50000"/>
                </a:spcBef>
                <a:spcAft>
                  <a:spcPts val="0"/>
                </a:spcAft>
                <a:buClr>
                  <a:srgbClr val="800000"/>
                </a:buClr>
                <a:buSzTx/>
                <a:buFont typeface="Wingdings" panose="05000000000000000000" pitchFamily="2" charset="2"/>
                <a:buChar char="¦"/>
                <a:tabLst/>
                <a:defRPr/>
              </a:pPr>
              <a:endParaRPr kumimoji="0" lang="en-US" altLang="en-US" sz="3200" b="1" i="1" u="none" strike="noStrike" kern="0" cap="none" spc="0" normalizeH="0" baseline="0" noProof="0">
                <a:ln>
                  <a:noFill/>
                </a:ln>
                <a:solidFill>
                  <a:srgbClr val="44546A"/>
                </a:solidFill>
                <a:effectLst/>
                <a:uLnTx/>
                <a:uFillTx/>
                <a:latin typeface="Impact" panose="020B0806030902050204" pitchFamily="34" charset="0"/>
              </a:endParaRPr>
            </a:p>
          </p:txBody>
        </p:sp>
        <p:sp>
          <p:nvSpPr>
            <p:cNvPr id="16" name="Rectangle 4">
              <a:extLst>
                <a:ext uri="{FF2B5EF4-FFF2-40B4-BE49-F238E27FC236}">
                  <a16:creationId xmlns:a16="http://schemas.microsoft.com/office/drawing/2014/main" id="{4FA97201-A30B-4F9C-BE58-985E4907F7F5}"/>
                </a:ext>
              </a:extLst>
            </p:cNvPr>
            <p:cNvSpPr>
              <a:spLocks noChangeArrowheads="1"/>
            </p:cNvSpPr>
            <p:nvPr/>
          </p:nvSpPr>
          <p:spPr bwMode="auto">
            <a:xfrm>
              <a:off x="8119240" y="2482206"/>
              <a:ext cx="2554288" cy="2649732"/>
            </a:xfrm>
            <a:prstGeom prst="rect">
              <a:avLst/>
            </a:prstGeom>
            <a:solidFill>
              <a:sysClr val="window" lastClr="FFFFFF"/>
            </a:solidFill>
            <a:ln w="50800">
              <a:solidFill>
                <a:sysClr val="windowText" lastClr="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1pPr>
              <a:lvl2pPr marL="742950" indent="-28575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2pPr>
              <a:lvl3pPr marL="11430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3pPr>
              <a:lvl4pPr marL="16002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4pPr>
              <a:lvl5pPr marL="20574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5pPr>
              <a:lvl6pPr marL="25146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6pPr>
              <a:lvl7pPr marL="29718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7pPr>
              <a:lvl8pPr marL="34290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8pPr>
              <a:lvl9pPr marL="38862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9pPr>
            </a:lstStyle>
            <a:p>
              <a:pPr marL="0" marR="0" lvl="0" indent="0" defTabSz="914400" eaLnBrk="1" fontAlgn="auto" latinLnBrk="0" hangingPunct="1">
                <a:lnSpc>
                  <a:spcPct val="100000"/>
                </a:lnSpc>
                <a:spcBef>
                  <a:spcPct val="50000"/>
                </a:spcBef>
                <a:spcAft>
                  <a:spcPts val="0"/>
                </a:spcAft>
                <a:buClr>
                  <a:srgbClr val="800000"/>
                </a:buClr>
                <a:buSzTx/>
                <a:buFont typeface="Wingdings" panose="05000000000000000000" pitchFamily="2" charset="2"/>
                <a:buChar char="¦"/>
                <a:tabLst/>
                <a:defRPr/>
              </a:pPr>
              <a:endParaRPr kumimoji="0" lang="en-US" altLang="en-US" sz="3200" b="1" i="1" u="none" strike="noStrike" kern="0" cap="none" spc="0" normalizeH="0" baseline="0" noProof="0" dirty="0">
                <a:ln>
                  <a:noFill/>
                </a:ln>
                <a:solidFill>
                  <a:srgbClr val="44546A"/>
                </a:solidFill>
                <a:effectLst/>
                <a:uLnTx/>
                <a:uFillTx/>
                <a:latin typeface="Impact" panose="020B0806030902050204" pitchFamily="34" charset="0"/>
              </a:endParaRPr>
            </a:p>
          </p:txBody>
        </p:sp>
        <p:sp>
          <p:nvSpPr>
            <p:cNvPr id="17" name="Rectangle 5">
              <a:extLst>
                <a:ext uri="{FF2B5EF4-FFF2-40B4-BE49-F238E27FC236}">
                  <a16:creationId xmlns:a16="http://schemas.microsoft.com/office/drawing/2014/main" id="{834DADEC-AC7D-4056-BEAC-7B0DD25B9753}"/>
                </a:ext>
              </a:extLst>
            </p:cNvPr>
            <p:cNvSpPr>
              <a:spLocks noChangeArrowheads="1"/>
            </p:cNvSpPr>
            <p:nvPr/>
          </p:nvSpPr>
          <p:spPr bwMode="auto">
            <a:xfrm>
              <a:off x="1073623" y="2488750"/>
              <a:ext cx="2397125" cy="2376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1pPr>
              <a:lvl2pPr marL="742950" indent="-28575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2pPr>
              <a:lvl3pPr marL="11430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3pPr>
              <a:lvl4pPr marL="16002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4pPr>
              <a:lvl5pPr marL="20574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5pPr>
              <a:lvl6pPr marL="25146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6pPr>
              <a:lvl7pPr marL="29718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7pPr>
              <a:lvl8pPr marL="34290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8pPr>
              <a:lvl9pPr marL="38862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US" altLang="en-US" sz="2400" b="1" i="0" u="sng" strike="noStrike" kern="0" cap="none" spc="0" normalizeH="0" baseline="0" noProof="0" dirty="0">
                  <a:ln>
                    <a:noFill/>
                  </a:ln>
                  <a:solidFill>
                    <a:srgbClr val="C00000"/>
                  </a:solidFill>
                  <a:effectLst/>
                  <a:uLnTx/>
                  <a:uFillTx/>
                  <a:latin typeface="Trebuchet MS" panose="020B0603020202020204" pitchFamily="34" charset="0"/>
                </a:rPr>
                <a:t>Total Float</a:t>
              </a:r>
            </a:p>
            <a:p>
              <a:pPr marL="0" marR="0" lvl="0" indent="0" defTabSz="914400" eaLnBrk="1" fontAlgn="auto" latinLnBrk="0" hangingPunct="1">
                <a:lnSpc>
                  <a:spcPct val="100000"/>
                </a:lnSpc>
                <a:spcBef>
                  <a:spcPct val="0"/>
                </a:spcBef>
                <a:spcAft>
                  <a:spcPts val="0"/>
                </a:spcAft>
                <a:buClrTx/>
                <a:buSzTx/>
                <a:buFontTx/>
                <a:buNone/>
                <a:tabLst/>
                <a:defRPr/>
              </a:pPr>
              <a:r>
                <a:rPr kumimoji="0" lang="en-US" altLang="en-US" sz="1800" b="1" i="0" u="none" strike="noStrike" kern="0" cap="none" spc="0" normalizeH="0" baseline="0" noProof="0" dirty="0">
                  <a:ln>
                    <a:noFill/>
                  </a:ln>
                  <a:solidFill>
                    <a:srgbClr val="44546A"/>
                  </a:solidFill>
                  <a:effectLst/>
                  <a:uLnTx/>
                  <a:uFillTx/>
                  <a:latin typeface="Trebuchet MS" panose="020B0603020202020204" pitchFamily="34" charset="0"/>
                </a:rPr>
                <a:t>Amount of time an activity can exceed its early finish date without affecting the project end date or other imposed dates. </a:t>
              </a:r>
            </a:p>
          </p:txBody>
        </p:sp>
        <p:sp>
          <p:nvSpPr>
            <p:cNvPr id="18" name="Rectangle 6">
              <a:extLst>
                <a:ext uri="{FF2B5EF4-FFF2-40B4-BE49-F238E27FC236}">
                  <a16:creationId xmlns:a16="http://schemas.microsoft.com/office/drawing/2014/main" id="{F1EEE9C8-96CD-48CB-A42E-6F40315521F0}"/>
                </a:ext>
              </a:extLst>
            </p:cNvPr>
            <p:cNvSpPr>
              <a:spLocks noChangeArrowheads="1"/>
            </p:cNvSpPr>
            <p:nvPr/>
          </p:nvSpPr>
          <p:spPr bwMode="auto">
            <a:xfrm>
              <a:off x="4865213" y="2483794"/>
              <a:ext cx="2393950" cy="23764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1pPr>
              <a:lvl2pPr marL="742950" indent="-28575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2pPr>
              <a:lvl3pPr marL="11430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3pPr>
              <a:lvl4pPr marL="16002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4pPr>
              <a:lvl5pPr marL="20574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5pPr>
              <a:lvl6pPr marL="25146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6pPr>
              <a:lvl7pPr marL="29718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7pPr>
              <a:lvl8pPr marL="34290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8pPr>
              <a:lvl9pPr marL="38862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US" altLang="en-US" sz="2400" b="1" i="0" u="sng" strike="noStrike" kern="0" cap="none" spc="0" normalizeH="0" baseline="0" noProof="0" dirty="0">
                  <a:ln>
                    <a:noFill/>
                  </a:ln>
                  <a:solidFill>
                    <a:srgbClr val="C00000"/>
                  </a:solidFill>
                  <a:effectLst/>
                  <a:uLnTx/>
                  <a:uFillTx/>
                  <a:latin typeface="Trebuchet MS" panose="020B0603020202020204" pitchFamily="34" charset="0"/>
                </a:rPr>
                <a:t>Free Float</a:t>
              </a:r>
            </a:p>
            <a:p>
              <a:pPr marL="0" marR="0" lvl="0" indent="0" defTabSz="914400" eaLnBrk="1" fontAlgn="auto" latinLnBrk="0" hangingPunct="1">
                <a:lnSpc>
                  <a:spcPct val="100000"/>
                </a:lnSpc>
                <a:spcBef>
                  <a:spcPct val="0"/>
                </a:spcBef>
                <a:spcAft>
                  <a:spcPts val="0"/>
                </a:spcAft>
                <a:buClrTx/>
                <a:buSzTx/>
                <a:buFontTx/>
                <a:buNone/>
                <a:tabLst/>
                <a:defRPr/>
              </a:pPr>
              <a:r>
                <a:rPr kumimoji="0" lang="en-US" altLang="en-US" sz="1800" b="1" i="0" u="none" strike="noStrike" kern="0" cap="none" spc="0" normalizeH="0" baseline="0" noProof="0" dirty="0">
                  <a:ln>
                    <a:noFill/>
                  </a:ln>
                  <a:solidFill>
                    <a:srgbClr val="44546A"/>
                  </a:solidFill>
                  <a:effectLst/>
                  <a:uLnTx/>
                  <a:uFillTx/>
                  <a:latin typeface="Trebuchet MS" panose="020B0603020202020204" pitchFamily="34" charset="0"/>
                </a:rPr>
                <a:t>Amount of time by which an activity can exceed its early finish date without affecting the early start date of any successor(s).</a:t>
              </a:r>
            </a:p>
          </p:txBody>
        </p:sp>
        <p:sp>
          <p:nvSpPr>
            <p:cNvPr id="19" name="Rectangle 7">
              <a:extLst>
                <a:ext uri="{FF2B5EF4-FFF2-40B4-BE49-F238E27FC236}">
                  <a16:creationId xmlns:a16="http://schemas.microsoft.com/office/drawing/2014/main" id="{4E4D4196-9032-4957-A220-EB658ECDFE1C}"/>
                </a:ext>
              </a:extLst>
            </p:cNvPr>
            <p:cNvSpPr>
              <a:spLocks noChangeArrowheads="1"/>
            </p:cNvSpPr>
            <p:nvPr/>
          </p:nvSpPr>
          <p:spPr bwMode="auto">
            <a:xfrm>
              <a:off x="8233377" y="2515738"/>
              <a:ext cx="2603500" cy="1552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1pPr>
              <a:lvl2pPr marL="742950" indent="-28575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2pPr>
              <a:lvl3pPr marL="11430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3pPr>
              <a:lvl4pPr marL="16002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4pPr>
              <a:lvl5pPr marL="20574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5pPr>
              <a:lvl6pPr marL="25146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6pPr>
              <a:lvl7pPr marL="29718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7pPr>
              <a:lvl8pPr marL="34290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8pPr>
              <a:lvl9pPr marL="38862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US" altLang="en-US" sz="2400" b="1" i="0" u="sng" strike="noStrike" kern="0" cap="none" spc="0" normalizeH="0" baseline="0" noProof="0" dirty="0">
                  <a:ln>
                    <a:noFill/>
                  </a:ln>
                  <a:solidFill>
                    <a:srgbClr val="C00000"/>
                  </a:solidFill>
                  <a:effectLst/>
                  <a:uLnTx/>
                  <a:uFillTx/>
                  <a:latin typeface="Trebuchet MS" panose="020B0603020202020204" pitchFamily="34" charset="0"/>
                </a:rPr>
                <a:t>Negative Float</a:t>
              </a:r>
            </a:p>
            <a:p>
              <a:pPr marL="0" marR="0" lvl="0" indent="0" defTabSz="914400" eaLnBrk="1" fontAlgn="auto" latinLnBrk="0" hangingPunct="1">
                <a:lnSpc>
                  <a:spcPct val="100000"/>
                </a:lnSpc>
                <a:spcBef>
                  <a:spcPct val="0"/>
                </a:spcBef>
                <a:spcAft>
                  <a:spcPts val="0"/>
                </a:spcAft>
                <a:buClrTx/>
                <a:buSzTx/>
                <a:buFontTx/>
                <a:buNone/>
                <a:tabLst/>
                <a:defRPr/>
              </a:pPr>
              <a:r>
                <a:rPr kumimoji="0" lang="en-US" altLang="en-US" sz="1800" b="1" i="0" u="none" strike="noStrike" kern="0" cap="none" spc="0" normalizeH="0" baseline="0" noProof="0" dirty="0">
                  <a:ln>
                    <a:noFill/>
                  </a:ln>
                  <a:solidFill>
                    <a:srgbClr val="44546A"/>
                  </a:solidFill>
                  <a:effectLst/>
                  <a:uLnTx/>
                  <a:uFillTx/>
                  <a:latin typeface="Trebuchet MS" panose="020B0603020202020204" pitchFamily="34" charset="0"/>
                </a:rPr>
                <a:t>Amount of time that the start or finish of any activity exceeds the time allowed.</a:t>
              </a:r>
            </a:p>
          </p:txBody>
        </p:sp>
      </p:grpSp>
    </p:spTree>
    <p:extLst>
      <p:ext uri="{BB962C8B-B14F-4D97-AF65-F5344CB8AC3E}">
        <p14:creationId xmlns:p14="http://schemas.microsoft.com/office/powerpoint/2010/main" val="501380899"/>
      </p:ext>
    </p:extLst>
  </p:cSld>
  <p:clrMapOvr>
    <a:masterClrMapping/>
  </p:clrMapOvr>
  <mc:AlternateContent xmlns:mc="http://schemas.openxmlformats.org/markup-compatibility/2006" xmlns:p14="http://schemas.microsoft.com/office/powerpoint/2010/main">
    <mc:Choice Requires="p14">
      <p:transition spd="slow" p14:dur="2000" advTm="346108"/>
    </mc:Choice>
    <mc:Fallback xmlns="">
      <p:transition spd="slow" advTm="346108"/>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8623386" cy="1952007"/>
          </a:xfrm>
          <a:prstGeom prst="rect">
            <a:avLst/>
          </a:prstGeom>
        </p:spPr>
      </p:pic>
      <p:sp>
        <p:nvSpPr>
          <p:cNvPr id="7" name="TextBox 6"/>
          <p:cNvSpPr txBox="1"/>
          <p:nvPr/>
        </p:nvSpPr>
        <p:spPr>
          <a:xfrm>
            <a:off x="2768587" y="757115"/>
            <a:ext cx="364407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Scheduling Terminology</a:t>
            </a:r>
          </a:p>
        </p:txBody>
      </p:sp>
      <p:sp>
        <p:nvSpPr>
          <p:cNvPr id="8" name="TextBox 7"/>
          <p:cNvSpPr txBox="1"/>
          <p:nvPr/>
        </p:nvSpPr>
        <p:spPr>
          <a:xfrm>
            <a:off x="-108036" y="622794"/>
            <a:ext cx="237740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Lecture8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10" name="Rectangle 4">
            <a:extLst>
              <a:ext uri="{FF2B5EF4-FFF2-40B4-BE49-F238E27FC236}">
                <a16:creationId xmlns:a16="http://schemas.microsoft.com/office/drawing/2014/main" id="{25B7407A-FFF3-46C3-80AE-5E03E47A5F78}"/>
              </a:ext>
            </a:extLst>
          </p:cNvPr>
          <p:cNvSpPr>
            <a:spLocks noChangeArrowheads="1"/>
          </p:cNvSpPr>
          <p:nvPr/>
        </p:nvSpPr>
        <p:spPr bwMode="auto">
          <a:xfrm>
            <a:off x="786043" y="1752888"/>
            <a:ext cx="10159048" cy="582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1pPr>
            <a:lvl2pPr marL="742950" indent="-28575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2pPr>
            <a:lvl3pPr marL="11430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3pPr>
            <a:lvl4pPr marL="16002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4pPr>
            <a:lvl5pPr marL="20574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5pPr>
            <a:lvl6pPr marL="25146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6pPr>
            <a:lvl7pPr marL="29718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7pPr>
            <a:lvl8pPr marL="34290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8pPr>
            <a:lvl9pPr marL="38862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9pPr>
          </a:lstStyle>
          <a:p>
            <a:pPr lvl="0" algn="ctr">
              <a:buClrTx/>
              <a:buNone/>
            </a:pPr>
            <a:r>
              <a:rPr lang="en-US" altLang="en-US" i="0" dirty="0" smtClean="0">
                <a:solidFill>
                  <a:srgbClr val="C00000"/>
                </a:solidFill>
                <a:latin typeface="Trebuchet MS" panose="020B0603020202020204" pitchFamily="34" charset="0"/>
              </a:rPr>
              <a:t>The </a:t>
            </a:r>
            <a:r>
              <a:rPr lang="en-US" altLang="en-US" i="0" dirty="0">
                <a:solidFill>
                  <a:srgbClr val="C00000"/>
                </a:solidFill>
                <a:latin typeface="Trebuchet MS" panose="020B0603020202020204" pitchFamily="34" charset="0"/>
              </a:rPr>
              <a:t>disadvantages of showing float on the schedule</a:t>
            </a:r>
            <a:endParaRPr kumimoji="0" lang="en-US" altLang="en-US" sz="3200" b="1" i="0" u="none" strike="noStrike" kern="1200" cap="none" spc="0" normalizeH="0" baseline="0" noProof="0" dirty="0">
              <a:ln>
                <a:noFill/>
              </a:ln>
              <a:solidFill>
                <a:srgbClr val="C00000"/>
              </a:solidFill>
              <a:effectLst/>
              <a:uLnTx/>
              <a:uFillTx/>
              <a:latin typeface="Trebuchet MS" panose="020B0603020202020204" pitchFamily="34" charset="0"/>
              <a:ea typeface="+mn-ea"/>
              <a:cs typeface="+mn-cs"/>
            </a:endParaRPr>
          </a:p>
        </p:txBody>
      </p:sp>
      <p:sp>
        <p:nvSpPr>
          <p:cNvPr id="20" name="Content Placeholder 2">
            <a:extLst>
              <a:ext uri="{FF2B5EF4-FFF2-40B4-BE49-F238E27FC236}">
                <a16:creationId xmlns:a16="http://schemas.microsoft.com/office/drawing/2014/main" id="{EC4068D9-9ECC-4CEB-AFD7-9F8E8FF3CE19}"/>
              </a:ext>
            </a:extLst>
          </p:cNvPr>
          <p:cNvSpPr txBox="1">
            <a:spLocks/>
          </p:cNvSpPr>
          <p:nvPr/>
        </p:nvSpPr>
        <p:spPr>
          <a:xfrm>
            <a:off x="843844" y="2574801"/>
            <a:ext cx="10515600" cy="2433638"/>
          </a:xfrm>
          <a:prstGeom prst="rect">
            <a:avLst/>
          </a:prstGeom>
          <a:solidFill>
            <a:srgbClr val="ED7D31">
              <a:lumMod val="20000"/>
              <a:lumOff val="80000"/>
            </a:srgb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36550" marR="0" lvl="0" indent="-336550" algn="l" defTabSz="895350" rtl="0" eaLnBrk="1" fontAlgn="base" latinLnBrk="0" hangingPunct="1">
              <a:lnSpc>
                <a:spcPct val="100000"/>
              </a:lnSpc>
              <a:spcBef>
                <a:spcPct val="20000"/>
              </a:spcBef>
              <a:spcAft>
                <a:spcPct val="0"/>
              </a:spcAft>
              <a:buClr>
                <a:srgbClr val="990000"/>
              </a:buClr>
              <a:buSzPct val="70000"/>
              <a:buFont typeface="Wingdings 2" panose="05020102010507070707" pitchFamily="18" charset="2"/>
              <a:buChar char=""/>
              <a:tabLst/>
              <a:defRPr/>
            </a:pPr>
            <a:r>
              <a:rPr kumimoji="0" lang="en-US" altLang="en-US" sz="2400" b="0" i="0" u="none" strike="noStrike" kern="1200" cap="none" spc="0" normalizeH="0" baseline="0" noProof="0" dirty="0" smtClean="0">
                <a:ln>
                  <a:noFill/>
                </a:ln>
                <a:solidFill>
                  <a:srgbClr val="000000"/>
                </a:solidFill>
                <a:effectLst>
                  <a:outerShdw blurRad="38100" dist="38100" dir="2700000" algn="tl">
                    <a:srgbClr val="C0C0C0"/>
                  </a:outerShdw>
                </a:effectLst>
                <a:uLnTx/>
                <a:uFillTx/>
                <a:latin typeface="Arial" panose="020B0604020202020204" pitchFamily="34" charset="0"/>
                <a:ea typeface="+mn-ea"/>
                <a:cs typeface="Arial" panose="020B0604020202020204" pitchFamily="34" charset="0"/>
              </a:rPr>
              <a:t>End user may delay start of activity thinking there is slack time</a:t>
            </a:r>
          </a:p>
          <a:p>
            <a:pPr marL="336550" marR="0" lvl="0" indent="-336550" algn="l" defTabSz="895350" rtl="0" eaLnBrk="1" fontAlgn="base" latinLnBrk="0" hangingPunct="1">
              <a:lnSpc>
                <a:spcPct val="100000"/>
              </a:lnSpc>
              <a:spcBef>
                <a:spcPct val="20000"/>
              </a:spcBef>
              <a:spcAft>
                <a:spcPct val="0"/>
              </a:spcAft>
              <a:buClr>
                <a:srgbClr val="990000"/>
              </a:buClr>
              <a:buSzPct val="70000"/>
              <a:buFont typeface="Wingdings 2" panose="05020102010507070707" pitchFamily="18" charset="2"/>
              <a:buChar char=""/>
              <a:tabLst/>
              <a:defRPr/>
            </a:pPr>
            <a:r>
              <a:rPr kumimoji="0" lang="en-US" altLang="en-US" sz="2400" b="0" i="0" u="none" strike="noStrike" kern="1200" cap="none" spc="0" normalizeH="0" baseline="0" noProof="0" dirty="0" smtClean="0">
                <a:ln>
                  <a:noFill/>
                </a:ln>
                <a:solidFill>
                  <a:srgbClr val="000000"/>
                </a:solidFill>
                <a:effectLst>
                  <a:outerShdw blurRad="38100" dist="38100" dir="2700000" algn="tl">
                    <a:srgbClr val="C0C0C0"/>
                  </a:outerShdw>
                </a:effectLst>
                <a:uLnTx/>
                <a:uFillTx/>
                <a:latin typeface="Arial" panose="020B0604020202020204" pitchFamily="34" charset="0"/>
                <a:ea typeface="+mn-ea"/>
                <a:cs typeface="Arial" panose="020B0604020202020204" pitchFamily="34" charset="0"/>
              </a:rPr>
              <a:t>May cause false sense of security</a:t>
            </a:r>
          </a:p>
          <a:p>
            <a:pPr marL="336550" marR="0" lvl="0" indent="-336550" algn="l" defTabSz="895350" rtl="0" eaLnBrk="1" fontAlgn="base" latinLnBrk="0" hangingPunct="1">
              <a:lnSpc>
                <a:spcPct val="100000"/>
              </a:lnSpc>
              <a:spcBef>
                <a:spcPct val="20000"/>
              </a:spcBef>
              <a:spcAft>
                <a:spcPct val="0"/>
              </a:spcAft>
              <a:buClr>
                <a:srgbClr val="990000"/>
              </a:buClr>
              <a:buSzPct val="70000"/>
              <a:buFont typeface="Wingdings 2" panose="05020102010507070707" pitchFamily="18" charset="2"/>
              <a:buChar char=""/>
              <a:tabLst/>
              <a:defRPr/>
            </a:pPr>
            <a:r>
              <a:rPr kumimoji="0" lang="en-US" altLang="en-US" sz="2400" b="0" i="0" u="none" strike="noStrike" kern="1200" cap="none" spc="0" normalizeH="0" baseline="0" noProof="0" dirty="0" smtClean="0">
                <a:ln>
                  <a:noFill/>
                </a:ln>
                <a:solidFill>
                  <a:srgbClr val="000000"/>
                </a:solidFill>
                <a:effectLst>
                  <a:outerShdw blurRad="38100" dist="38100" dir="2700000" algn="tl">
                    <a:srgbClr val="C0C0C0"/>
                  </a:outerShdw>
                </a:effectLst>
                <a:uLnTx/>
                <a:uFillTx/>
                <a:latin typeface="Arial" panose="020B0604020202020204" pitchFamily="34" charset="0"/>
                <a:ea typeface="+mn-ea"/>
                <a:cs typeface="Arial" panose="020B0604020202020204" pitchFamily="34" charset="0"/>
              </a:rPr>
              <a:t>Once used as an activity -- it’s gone forever</a:t>
            </a:r>
          </a:p>
          <a:p>
            <a:pPr marL="336550" marR="0" lvl="0" indent="-336550" algn="l" defTabSz="895350" rtl="0" eaLnBrk="1" fontAlgn="base" latinLnBrk="0" hangingPunct="1">
              <a:lnSpc>
                <a:spcPct val="100000"/>
              </a:lnSpc>
              <a:spcBef>
                <a:spcPct val="20000"/>
              </a:spcBef>
              <a:spcAft>
                <a:spcPct val="0"/>
              </a:spcAft>
              <a:buClr>
                <a:srgbClr val="990000"/>
              </a:buClr>
              <a:buSzPct val="70000"/>
              <a:buFont typeface="Wingdings 2" panose="05020102010507070707" pitchFamily="18" charset="2"/>
              <a:buChar char=""/>
              <a:tabLst/>
              <a:defRPr/>
            </a:pPr>
            <a:r>
              <a:rPr kumimoji="0" lang="en-US" altLang="en-US" sz="2400" b="0" i="0" u="none" strike="noStrike" kern="1200" cap="none" spc="0" normalizeH="0" baseline="0" noProof="0" dirty="0" smtClean="0">
                <a:ln>
                  <a:noFill/>
                </a:ln>
                <a:solidFill>
                  <a:srgbClr val="000000"/>
                </a:solidFill>
                <a:effectLst>
                  <a:outerShdw blurRad="38100" dist="38100" dir="2700000" algn="tl">
                    <a:srgbClr val="C0C0C0"/>
                  </a:outerShdw>
                </a:effectLst>
                <a:uLnTx/>
                <a:uFillTx/>
                <a:latin typeface="Arial" panose="020B0604020202020204" pitchFamily="34" charset="0"/>
                <a:ea typeface="+mn-ea"/>
                <a:cs typeface="Arial" panose="020B0604020202020204" pitchFamily="34" charset="0"/>
              </a:rPr>
              <a:t>Assumes CPM is complete with correct logic</a:t>
            </a:r>
            <a:endParaRPr kumimoji="0" lang="en-US" sz="2400" b="0" i="0" u="none" strike="noStrike" kern="1200" cap="none" spc="0" normalizeH="0" baseline="0" noProof="0" dirty="0">
              <a:ln>
                <a:noFill/>
              </a:ln>
              <a:solidFill>
                <a:sysClr val="windowText" lastClr="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46408487"/>
      </p:ext>
    </p:extLst>
  </p:cSld>
  <p:clrMapOvr>
    <a:masterClrMapping/>
  </p:clrMapOvr>
  <mc:AlternateContent xmlns:mc="http://schemas.openxmlformats.org/markup-compatibility/2006" xmlns:p14="http://schemas.microsoft.com/office/powerpoint/2010/main">
    <mc:Choice Requires="p14">
      <p:transition spd="slow" p14:dur="2000" advTm="346108"/>
    </mc:Choice>
    <mc:Fallback xmlns="">
      <p:transition spd="slow" advTm="34610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uiExpand="1"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8623386" cy="1952007"/>
          </a:xfrm>
          <a:prstGeom prst="rect">
            <a:avLst/>
          </a:prstGeom>
        </p:spPr>
      </p:pic>
      <p:sp>
        <p:nvSpPr>
          <p:cNvPr id="7" name="TextBox 6"/>
          <p:cNvSpPr txBox="1"/>
          <p:nvPr/>
        </p:nvSpPr>
        <p:spPr>
          <a:xfrm>
            <a:off x="2768587" y="757115"/>
            <a:ext cx="364407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Scheduling Terminology</a:t>
            </a:r>
          </a:p>
        </p:txBody>
      </p:sp>
      <p:sp>
        <p:nvSpPr>
          <p:cNvPr id="8" name="TextBox 7"/>
          <p:cNvSpPr txBox="1"/>
          <p:nvPr/>
        </p:nvSpPr>
        <p:spPr>
          <a:xfrm>
            <a:off x="-108036" y="622794"/>
            <a:ext cx="237740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Lecture8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20" name="Rectangle 4">
            <a:extLst>
              <a:ext uri="{FF2B5EF4-FFF2-40B4-BE49-F238E27FC236}">
                <a16:creationId xmlns:a16="http://schemas.microsoft.com/office/drawing/2014/main" id="{B3213F1C-7386-4189-88EF-9B3B9DC9537F}"/>
              </a:ext>
            </a:extLst>
          </p:cNvPr>
          <p:cNvSpPr>
            <a:spLocks noChangeArrowheads="1"/>
          </p:cNvSpPr>
          <p:nvPr/>
        </p:nvSpPr>
        <p:spPr bwMode="auto">
          <a:xfrm>
            <a:off x="0" y="2024117"/>
            <a:ext cx="7921625" cy="582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1pPr>
            <a:lvl2pPr marL="742950" indent="-28575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2pPr>
            <a:lvl3pPr marL="11430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3pPr>
            <a:lvl4pPr marL="16002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4pPr>
            <a:lvl5pPr marL="20574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5pPr>
            <a:lvl6pPr marL="25146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6pPr>
            <a:lvl7pPr marL="29718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7pPr>
            <a:lvl8pPr marL="34290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8pPr>
            <a:lvl9pPr marL="38862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9pPr>
          </a:lstStyle>
          <a:p>
            <a:pPr algn="ctr">
              <a:buClrTx/>
              <a:buFontTx/>
              <a:buNone/>
            </a:pPr>
            <a:r>
              <a:rPr lang="en-US" altLang="en-US" i="0" dirty="0">
                <a:solidFill>
                  <a:srgbClr val="C00000"/>
                </a:solidFill>
                <a:latin typeface="Trebuchet MS" panose="020B0603020202020204" pitchFamily="34" charset="0"/>
              </a:rPr>
              <a:t>Duration - Original / Remaining</a:t>
            </a:r>
          </a:p>
        </p:txBody>
      </p:sp>
      <p:sp>
        <p:nvSpPr>
          <p:cNvPr id="9" name="Rectangle 8"/>
          <p:cNvSpPr/>
          <p:nvPr/>
        </p:nvSpPr>
        <p:spPr>
          <a:xfrm>
            <a:off x="668637" y="2950500"/>
            <a:ext cx="5085618" cy="2018694"/>
          </a:xfrm>
          <a:prstGeom prst="rect">
            <a:avLst/>
          </a:prstGeom>
        </p:spPr>
        <p:txBody>
          <a:bodyPr wrap="square">
            <a:spAutoFit/>
          </a:bodyPr>
          <a:lstStyle/>
          <a:p>
            <a:pPr>
              <a:lnSpc>
                <a:spcPct val="70000"/>
              </a:lnSpc>
              <a:spcBef>
                <a:spcPts val="1000"/>
              </a:spcBef>
              <a:defRPr/>
            </a:pPr>
            <a:r>
              <a:rPr lang="en-US" sz="4400" b="1" dirty="0" smtClean="0">
                <a:solidFill>
                  <a:prstClr val="black"/>
                </a:solidFill>
              </a:rPr>
              <a:t>Duration: </a:t>
            </a:r>
            <a:r>
              <a:rPr lang="en-US" sz="4400" dirty="0" smtClean="0">
                <a:solidFill>
                  <a:prstClr val="black"/>
                </a:solidFill>
              </a:rPr>
              <a:t>is the </a:t>
            </a:r>
            <a:r>
              <a:rPr lang="en-US" sz="4400" dirty="0">
                <a:solidFill>
                  <a:prstClr val="black"/>
                </a:solidFill>
              </a:rPr>
              <a:t>amount of time required to complete an activity.</a:t>
            </a:r>
          </a:p>
        </p:txBody>
      </p:sp>
      <p:pic>
        <p:nvPicPr>
          <p:cNvPr id="11" name="Picture 10"/>
          <p:cNvPicPr>
            <a:picLocks noChangeAspect="1"/>
          </p:cNvPicPr>
          <p:nvPr/>
        </p:nvPicPr>
        <p:blipFill>
          <a:blip r:embed="rId6"/>
          <a:stretch>
            <a:fillRect/>
          </a:stretch>
        </p:blipFill>
        <p:spPr>
          <a:xfrm>
            <a:off x="7204363" y="2266869"/>
            <a:ext cx="4764979" cy="3655036"/>
          </a:xfrm>
          <a:prstGeom prst="rect">
            <a:avLst/>
          </a:prstGeom>
        </p:spPr>
      </p:pic>
    </p:spTree>
    <p:extLst>
      <p:ext uri="{BB962C8B-B14F-4D97-AF65-F5344CB8AC3E}">
        <p14:creationId xmlns:p14="http://schemas.microsoft.com/office/powerpoint/2010/main" val="2067505518"/>
      </p:ext>
    </p:extLst>
  </p:cSld>
  <p:clrMapOvr>
    <a:masterClrMapping/>
  </p:clrMapOvr>
  <mc:AlternateContent xmlns:mc="http://schemas.openxmlformats.org/markup-compatibility/2006" xmlns:p14="http://schemas.microsoft.com/office/powerpoint/2010/main">
    <mc:Choice Requires="p14">
      <p:transition spd="slow" p14:dur="2000" advTm="346108"/>
    </mc:Choice>
    <mc:Fallback xmlns="">
      <p:transition spd="slow" advTm="346108"/>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8623386" cy="1952007"/>
          </a:xfrm>
          <a:prstGeom prst="rect">
            <a:avLst/>
          </a:prstGeom>
        </p:spPr>
      </p:pic>
      <p:sp>
        <p:nvSpPr>
          <p:cNvPr id="7" name="TextBox 6"/>
          <p:cNvSpPr txBox="1"/>
          <p:nvPr/>
        </p:nvSpPr>
        <p:spPr>
          <a:xfrm>
            <a:off x="2768587" y="757115"/>
            <a:ext cx="364407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Scheduling Terminology</a:t>
            </a:r>
          </a:p>
        </p:txBody>
      </p:sp>
      <p:sp>
        <p:nvSpPr>
          <p:cNvPr id="8" name="TextBox 7"/>
          <p:cNvSpPr txBox="1"/>
          <p:nvPr/>
        </p:nvSpPr>
        <p:spPr>
          <a:xfrm>
            <a:off x="-108036" y="622794"/>
            <a:ext cx="237740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Lecture8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11" name="Rectangle 3">
            <a:extLst>
              <a:ext uri="{FF2B5EF4-FFF2-40B4-BE49-F238E27FC236}">
                <a16:creationId xmlns:a16="http://schemas.microsoft.com/office/drawing/2014/main" id="{EEB01E26-EA13-4092-8AFA-C967A3457780}"/>
              </a:ext>
            </a:extLst>
          </p:cNvPr>
          <p:cNvSpPr txBox="1">
            <a:spLocks noChangeArrowheads="1"/>
          </p:cNvSpPr>
          <p:nvPr/>
        </p:nvSpPr>
        <p:spPr>
          <a:xfrm>
            <a:off x="1080668" y="2059531"/>
            <a:ext cx="9547569" cy="3561209"/>
          </a:xfrm>
          <a:prstGeom prst="rect">
            <a:avLst/>
          </a:prstGeom>
          <a:extLst>
            <a:ext uri="{91240B29-F687-4F45-9708-019B960494DF}">
              <a14:hiddenLine xmlns:a14="http://schemas.microsoft.com/office/drawing/2010/main" w="12700">
                <a:solidFill>
                  <a:schemeClr val="tx1"/>
                </a:solidFill>
                <a:miter lim="800000"/>
                <a:headEnd/>
                <a:tailEnd/>
              </a14:hiddenLine>
            </a:ext>
          </a:extLst>
        </p:spPr>
        <p:txBody>
          <a:bodyPr vert="horz" lIns="76200" tIns="38100" rIns="76200" bIns="3810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Wingdings 2" panose="05020102010507070707" pitchFamily="18" charset="2"/>
              <a:buNone/>
              <a:tabLst/>
              <a:defRPr/>
            </a:pPr>
            <a:r>
              <a:rPr kumimoji="0" lang="en-US" altLang="en-US" sz="2800" b="0" i="0" u="none" strike="noStrike" kern="1200" cap="none" spc="0" normalizeH="0" baseline="0" noProof="0" dirty="0" smtClean="0">
                <a:ln>
                  <a:noFill/>
                </a:ln>
                <a:solidFill>
                  <a:srgbClr val="C00000"/>
                </a:solidFill>
                <a:effectLst/>
                <a:uLnTx/>
                <a:uFillTx/>
                <a:latin typeface="Calibri" panose="020F0502020204030204"/>
                <a:ea typeface="+mn-ea"/>
                <a:cs typeface="+mn-cs"/>
              </a:rPr>
              <a:t>Original Duration -</a:t>
            </a:r>
            <a:r>
              <a:rPr kumimoji="0" lang="en-US" alt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 </a:t>
            </a:r>
            <a:r>
              <a:rPr kumimoji="0" lang="en-US"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the planned estimate of the number of work periods required to accomplish an activity.</a:t>
            </a:r>
          </a:p>
          <a:p>
            <a:pPr marL="228600" marR="0" lvl="0" indent="-228600" algn="l" defTabSz="914400" rtl="0" eaLnBrk="1" fontAlgn="auto" latinLnBrk="0" hangingPunct="1">
              <a:lnSpc>
                <a:spcPct val="90000"/>
              </a:lnSpc>
              <a:spcBef>
                <a:spcPts val="1000"/>
              </a:spcBef>
              <a:spcAft>
                <a:spcPts val="0"/>
              </a:spcAft>
              <a:buClrTx/>
              <a:buSzTx/>
              <a:buFont typeface="Wingdings 2" panose="05020102010507070707" pitchFamily="18" charset="2"/>
              <a:buNone/>
              <a:tabLst/>
              <a:defRPr/>
            </a:pPr>
            <a:endParaRPr kumimoji="0" lang="en-US" alt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Wingdings 2" panose="05020102010507070707" pitchFamily="18" charset="2"/>
              <a:buNone/>
              <a:tabLst/>
              <a:defRPr/>
            </a:pPr>
            <a:r>
              <a:rPr kumimoji="0" lang="en-US" altLang="en-US" sz="2800" b="0" i="0" u="none" strike="noStrike" kern="1200" cap="none" spc="0" normalizeH="0" baseline="0" noProof="0" dirty="0">
                <a:ln>
                  <a:noFill/>
                </a:ln>
                <a:solidFill>
                  <a:srgbClr val="C00000"/>
                </a:solidFill>
                <a:effectLst/>
                <a:uLnTx/>
                <a:uFillTx/>
                <a:latin typeface="Calibri" panose="020F0502020204030204"/>
                <a:ea typeface="+mn-ea"/>
                <a:cs typeface="+mn-cs"/>
              </a:rPr>
              <a:t>Remaining </a:t>
            </a:r>
            <a:r>
              <a:rPr kumimoji="0" lang="en-US" altLang="en-US" sz="2800" b="0" i="0" u="none" strike="noStrike" kern="1200" cap="none" spc="0" normalizeH="0" baseline="0" noProof="0" dirty="0" smtClean="0">
                <a:ln>
                  <a:noFill/>
                </a:ln>
                <a:solidFill>
                  <a:srgbClr val="C00000"/>
                </a:solidFill>
                <a:effectLst/>
                <a:uLnTx/>
                <a:uFillTx/>
                <a:latin typeface="Calibri" panose="020F0502020204030204"/>
                <a:ea typeface="+mn-ea"/>
                <a:cs typeface="+mn-cs"/>
              </a:rPr>
              <a:t>Duration -</a:t>
            </a:r>
            <a:r>
              <a:rPr kumimoji="0" lang="en-US" alt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 </a:t>
            </a:r>
            <a:r>
              <a:rPr kumimoji="0" lang="en-US"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the number of work periods currently forecast to complete the activity.</a:t>
            </a:r>
          </a:p>
          <a:p>
            <a:pPr marL="228600" marR="0" lvl="0" indent="-228600" algn="l" defTabSz="914400" rtl="0" eaLnBrk="1" fontAlgn="auto" latinLnBrk="0" hangingPunct="1">
              <a:lnSpc>
                <a:spcPct val="90000"/>
              </a:lnSpc>
              <a:spcBef>
                <a:spcPts val="1000"/>
              </a:spcBef>
              <a:spcAft>
                <a:spcPts val="0"/>
              </a:spcAft>
              <a:buClrTx/>
              <a:buSzTx/>
              <a:buFont typeface="Wingdings 2" panose="05020102010507070707" pitchFamily="18" charset="2"/>
              <a:buNone/>
              <a:tabLst/>
              <a:defRPr/>
            </a:pPr>
            <a:endParaRPr kumimoji="0" lang="en-US" alt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2" panose="05020102010507070707" pitchFamily="18" charset="2"/>
              <a:buNone/>
              <a:tabLst/>
              <a:defRPr/>
            </a:pPr>
            <a:r>
              <a:rPr kumimoji="0" lang="en-US" altLang="en-US" sz="2800" b="1" i="0" u="none" strike="noStrike" kern="1200" cap="none" spc="0" normalizeH="0" baseline="0" noProof="0" dirty="0">
                <a:ln>
                  <a:noFill/>
                </a:ln>
                <a:solidFill>
                  <a:prstClr val="black"/>
                </a:solidFill>
                <a:effectLst/>
                <a:uLnTx/>
                <a:uFillTx/>
                <a:latin typeface="Calibri" panose="020F0502020204030204"/>
                <a:ea typeface="+mn-ea"/>
                <a:cs typeface="+mn-cs"/>
              </a:rPr>
              <a:t>Work periods </a:t>
            </a:r>
            <a:r>
              <a:rPr kumimoji="0" lang="en-US"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can be hours, days, weeks or months.</a:t>
            </a:r>
          </a:p>
        </p:txBody>
      </p:sp>
    </p:spTree>
    <p:extLst>
      <p:ext uri="{BB962C8B-B14F-4D97-AF65-F5344CB8AC3E}">
        <p14:creationId xmlns:p14="http://schemas.microsoft.com/office/powerpoint/2010/main" val="3437133210"/>
      </p:ext>
    </p:extLst>
  </p:cSld>
  <p:clrMapOvr>
    <a:masterClrMapping/>
  </p:clrMapOvr>
  <mc:AlternateContent xmlns:mc="http://schemas.openxmlformats.org/markup-compatibility/2006" xmlns:p14="http://schemas.microsoft.com/office/powerpoint/2010/main">
    <mc:Choice Requires="p14">
      <p:transition spd="slow" p14:dur="2000" advTm="346108"/>
    </mc:Choice>
    <mc:Fallback xmlns="">
      <p:transition spd="slow" advTm="346108"/>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409364" y="498334"/>
            <a:ext cx="6058111" cy="850688"/>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92132" y="648838"/>
            <a:ext cx="142539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Agenda</a:t>
            </a:r>
          </a:p>
        </p:txBody>
      </p:sp>
      <p:sp>
        <p:nvSpPr>
          <p:cNvPr id="8" name="TextBox 7"/>
          <p:cNvSpPr txBox="1"/>
          <p:nvPr/>
        </p:nvSpPr>
        <p:spPr>
          <a:xfrm>
            <a:off x="-44577" y="236724"/>
            <a:ext cx="211788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a:t>
            </a: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32" name="TextBox 31">
            <a:extLst>
              <a:ext uri="{FF2B5EF4-FFF2-40B4-BE49-F238E27FC236}">
                <a16:creationId xmlns:a16="http://schemas.microsoft.com/office/drawing/2014/main" id="{87357321-6E69-4B90-B781-A8690AF55508}"/>
              </a:ext>
            </a:extLst>
          </p:cNvPr>
          <p:cNvSpPr txBox="1"/>
          <p:nvPr/>
        </p:nvSpPr>
        <p:spPr>
          <a:xfrm>
            <a:off x="1200944" y="1784042"/>
            <a:ext cx="9902228" cy="2308324"/>
          </a:xfrm>
          <a:prstGeom prst="rect">
            <a:avLst/>
          </a:prstGeom>
          <a:noFill/>
        </p:spPr>
        <p:txBody>
          <a:bodyPr wrap="square">
            <a:spAutoFit/>
          </a:bodyPr>
          <a:lstStyle/>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Critical Path method</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Scheduling Terminology</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1" i="0" u="none" strike="noStrike" kern="1200" cap="none" spc="0" normalizeH="0" baseline="0" noProof="0" dirty="0">
                <a:ln>
                  <a:noFill/>
                </a:ln>
                <a:effectLst/>
                <a:uLnTx/>
                <a:uFillTx/>
                <a:latin typeface="Calibri" panose="020F0502020204030204"/>
                <a:ea typeface="+mn-ea"/>
                <a:cs typeface="+mn-cs"/>
              </a:rPr>
              <a:t>Estimate the duration</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smtClean="0">
                <a:ln>
                  <a:noFill/>
                </a:ln>
                <a:solidFill>
                  <a:prstClr val="white">
                    <a:lumMod val="65000"/>
                  </a:prstClr>
                </a:solidFill>
                <a:effectLst/>
                <a:uLnTx/>
                <a:uFillTx/>
                <a:latin typeface="Calibri" panose="020F0502020204030204"/>
                <a:ea typeface="+mn-ea"/>
                <a:cs typeface="+mn-cs"/>
              </a:rPr>
              <a:t>Scheduling </a:t>
            </a:r>
            <a:r>
              <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Consists of</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Develop the Schedule</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The common Scheduling </a:t>
            </a:r>
            <a:r>
              <a:rPr kumimoji="0" lang="en-US" sz="2400" b="0" i="0" u="none" strike="noStrike" kern="1200" cap="none" spc="0" normalizeH="0" baseline="0" noProof="0" dirty="0" smtClean="0">
                <a:ln>
                  <a:noFill/>
                </a:ln>
                <a:solidFill>
                  <a:prstClr val="white">
                    <a:lumMod val="65000"/>
                  </a:prstClr>
                </a:solidFill>
                <a:effectLst/>
                <a:uLnTx/>
                <a:uFillTx/>
                <a:latin typeface="Calibri" panose="020F0502020204030204"/>
                <a:ea typeface="+mn-ea"/>
                <a:cs typeface="+mn-cs"/>
              </a:rPr>
              <a:t>Failures</a:t>
            </a:r>
            <a:endPar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90574339"/>
      </p:ext>
    </p:extLst>
  </p:cSld>
  <p:clrMapOvr>
    <a:masterClrMapping/>
  </p:clrMapOvr>
  <mc:AlternateContent xmlns:mc="http://schemas.openxmlformats.org/markup-compatibility/2006" xmlns:p14="http://schemas.microsoft.com/office/powerpoint/2010/main">
    <mc:Choice Requires="p14">
      <p:transition spd="slow" p14:dur="2000" advTm="313760"/>
    </mc:Choice>
    <mc:Fallback xmlns="">
      <p:transition spd="slow" advTm="313760"/>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8623386" cy="1952007"/>
          </a:xfrm>
          <a:prstGeom prst="rect">
            <a:avLst/>
          </a:prstGeom>
        </p:spPr>
      </p:pic>
      <p:sp>
        <p:nvSpPr>
          <p:cNvPr id="7" name="TextBox 6"/>
          <p:cNvSpPr txBox="1"/>
          <p:nvPr/>
        </p:nvSpPr>
        <p:spPr>
          <a:xfrm>
            <a:off x="2768587" y="757115"/>
            <a:ext cx="334309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Calibri" panose="020F0502020204030204"/>
                <a:ea typeface="+mn-ea"/>
                <a:cs typeface="+mn-cs"/>
              </a:rPr>
              <a:t>Estimate the duration</a:t>
            </a: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p:cNvSpPr txBox="1"/>
          <p:nvPr/>
        </p:nvSpPr>
        <p:spPr>
          <a:xfrm>
            <a:off x="-108036" y="622794"/>
            <a:ext cx="237740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Lecture8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10" name="Content Placeholder 2">
            <a:extLst>
              <a:ext uri="{FF2B5EF4-FFF2-40B4-BE49-F238E27FC236}">
                <a16:creationId xmlns:a16="http://schemas.microsoft.com/office/drawing/2014/main" id="{EC4068D9-9ECC-4CEB-AFD7-9F8E8FF3CE19}"/>
              </a:ext>
            </a:extLst>
          </p:cNvPr>
          <p:cNvSpPr txBox="1">
            <a:spLocks/>
          </p:cNvSpPr>
          <p:nvPr/>
        </p:nvSpPr>
        <p:spPr>
          <a:xfrm>
            <a:off x="1080668" y="1838679"/>
            <a:ext cx="10702925" cy="3670300"/>
          </a:xfrm>
          <a:prstGeom prst="rect">
            <a:avLst/>
          </a:prstGeom>
          <a:solidFill>
            <a:srgbClr val="ED7D31">
              <a:lumMod val="20000"/>
              <a:lumOff val="80000"/>
            </a:srgb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36550" marR="0" lvl="0" indent="-336550" algn="l" defTabSz="895350" rtl="0" eaLnBrk="1" fontAlgn="base" latinLnBrk="0" hangingPunct="1">
              <a:lnSpc>
                <a:spcPct val="120000"/>
              </a:lnSpc>
              <a:spcBef>
                <a:spcPct val="20000"/>
              </a:spcBef>
              <a:spcAft>
                <a:spcPct val="0"/>
              </a:spcAft>
              <a:buClr>
                <a:srgbClr val="990000"/>
              </a:buClr>
              <a:buSzPct val="70000"/>
              <a:buFont typeface="Wingdings 2" panose="05020102010507070707" pitchFamily="18" charset="2"/>
              <a:buChar char=""/>
              <a:tabLst/>
              <a:defRPr/>
            </a:pPr>
            <a:r>
              <a:rPr kumimoji="0" lang="en-US" sz="2600" b="0" i="0" u="none" strike="noStrike" kern="1200" cap="none" spc="0" normalizeH="0" baseline="0" noProof="0" dirty="0" smtClean="0">
                <a:ln>
                  <a:noFill/>
                </a:ln>
                <a:solidFill>
                  <a:srgbClr val="000000"/>
                </a:solidFill>
                <a:effectLst>
                  <a:outerShdw blurRad="38100" dist="38100" dir="2700000" algn="tl">
                    <a:srgbClr val="C0C0C0"/>
                  </a:outerShdw>
                </a:effectLst>
                <a:uLnTx/>
                <a:uFillTx/>
                <a:latin typeface="Arial" panose="020B0604020202020204" pitchFamily="34" charset="0"/>
                <a:ea typeface="+mn-ea"/>
                <a:cs typeface="Arial" panose="020B0604020202020204" pitchFamily="34" charset="0"/>
              </a:rPr>
              <a:t>Historical information</a:t>
            </a:r>
          </a:p>
          <a:p>
            <a:pPr marL="336550" marR="0" lvl="0" indent="-336550" algn="l" defTabSz="895350" rtl="0" eaLnBrk="1" fontAlgn="base" latinLnBrk="0" hangingPunct="1">
              <a:lnSpc>
                <a:spcPct val="120000"/>
              </a:lnSpc>
              <a:spcBef>
                <a:spcPct val="20000"/>
              </a:spcBef>
              <a:spcAft>
                <a:spcPct val="0"/>
              </a:spcAft>
              <a:buClr>
                <a:srgbClr val="990000"/>
              </a:buClr>
              <a:buSzPct val="70000"/>
              <a:buFont typeface="Wingdings 2" panose="05020102010507070707" pitchFamily="18" charset="2"/>
              <a:buChar char=""/>
              <a:tabLst/>
              <a:defRPr/>
            </a:pPr>
            <a:r>
              <a:rPr kumimoji="0" lang="en-US" sz="2600" b="0" i="0" u="none" strike="noStrike" kern="1200" cap="none" spc="0" normalizeH="0" baseline="0" noProof="0" dirty="0" smtClean="0">
                <a:ln>
                  <a:noFill/>
                </a:ln>
                <a:solidFill>
                  <a:srgbClr val="000000"/>
                </a:solidFill>
                <a:effectLst>
                  <a:outerShdw blurRad="38100" dist="38100" dir="2700000" algn="tl">
                    <a:srgbClr val="C0C0C0"/>
                  </a:outerShdw>
                </a:effectLst>
                <a:uLnTx/>
                <a:uFillTx/>
                <a:latin typeface="Arial" panose="020B0604020202020204" pitchFamily="34" charset="0"/>
                <a:ea typeface="+mn-ea"/>
                <a:cs typeface="Arial" panose="020B0604020202020204" pitchFamily="34" charset="0"/>
              </a:rPr>
              <a:t>Market information</a:t>
            </a:r>
          </a:p>
          <a:p>
            <a:pPr marL="336550" marR="0" lvl="0" indent="-336550" algn="l" defTabSz="895350" rtl="0" eaLnBrk="1" fontAlgn="base" latinLnBrk="0" hangingPunct="1">
              <a:lnSpc>
                <a:spcPct val="120000"/>
              </a:lnSpc>
              <a:spcBef>
                <a:spcPct val="20000"/>
              </a:spcBef>
              <a:spcAft>
                <a:spcPct val="0"/>
              </a:spcAft>
              <a:buClr>
                <a:srgbClr val="990000"/>
              </a:buClr>
              <a:buSzPct val="70000"/>
              <a:buFont typeface="Wingdings 2" panose="05020102010507070707" pitchFamily="18" charset="2"/>
              <a:buChar char=""/>
              <a:tabLst/>
              <a:defRPr/>
            </a:pPr>
            <a:r>
              <a:rPr kumimoji="0" lang="en-US" sz="2600" b="0" i="0" u="none" strike="noStrike" kern="1200" cap="none" spc="0" normalizeH="0" baseline="0" noProof="0" dirty="0" smtClean="0">
                <a:ln>
                  <a:noFill/>
                </a:ln>
                <a:solidFill>
                  <a:srgbClr val="000000"/>
                </a:solidFill>
                <a:effectLst>
                  <a:outerShdw blurRad="38100" dist="38100" dir="2700000" algn="tl">
                    <a:srgbClr val="C0C0C0"/>
                  </a:outerShdw>
                </a:effectLst>
                <a:uLnTx/>
                <a:uFillTx/>
                <a:latin typeface="Arial" panose="020B0604020202020204" pitchFamily="34" charset="0"/>
                <a:ea typeface="+mn-ea"/>
                <a:cs typeface="Arial" panose="020B0604020202020204" pitchFamily="34" charset="0"/>
              </a:rPr>
              <a:t>Rates of installation</a:t>
            </a:r>
          </a:p>
          <a:p>
            <a:pPr marL="336550" marR="0" lvl="0" indent="-336550" algn="l" defTabSz="895350" rtl="0" eaLnBrk="1" fontAlgn="base" latinLnBrk="0" hangingPunct="1">
              <a:lnSpc>
                <a:spcPct val="120000"/>
              </a:lnSpc>
              <a:spcBef>
                <a:spcPct val="20000"/>
              </a:spcBef>
              <a:spcAft>
                <a:spcPct val="0"/>
              </a:spcAft>
              <a:buClr>
                <a:srgbClr val="990000"/>
              </a:buClr>
              <a:buSzPct val="70000"/>
              <a:buFont typeface="Wingdings 2" panose="05020102010507070707" pitchFamily="18" charset="2"/>
              <a:buChar char=""/>
              <a:tabLst/>
              <a:defRPr/>
            </a:pPr>
            <a:r>
              <a:rPr kumimoji="0" lang="en-US" sz="2600" b="0" i="0" u="none" strike="noStrike" kern="1200" cap="none" spc="0" normalizeH="0" baseline="0" noProof="0" dirty="0" smtClean="0">
                <a:ln>
                  <a:noFill/>
                </a:ln>
                <a:solidFill>
                  <a:srgbClr val="000000"/>
                </a:solidFill>
                <a:effectLst>
                  <a:outerShdw blurRad="38100" dist="38100" dir="2700000" algn="tl">
                    <a:srgbClr val="C0C0C0"/>
                  </a:outerShdw>
                </a:effectLst>
                <a:uLnTx/>
                <a:uFillTx/>
                <a:latin typeface="Arial" panose="020B0604020202020204" pitchFamily="34" charset="0"/>
                <a:ea typeface="+mn-ea"/>
                <a:cs typeface="Arial" panose="020B0604020202020204" pitchFamily="34" charset="0"/>
              </a:rPr>
              <a:t>What is a “Normal” rate of installation? How do we come up with this? Varies by </a:t>
            </a:r>
            <a:r>
              <a:rPr kumimoji="0" lang="en-US" sz="2600" b="0" i="0" u="none" strike="noStrike" kern="1200" cap="none" spc="0" normalizeH="0" baseline="0" noProof="0" smtClean="0">
                <a:ln>
                  <a:noFill/>
                </a:ln>
                <a:solidFill>
                  <a:srgbClr val="000000"/>
                </a:solidFill>
                <a:effectLst>
                  <a:outerShdw blurRad="38100" dist="38100" dir="2700000" algn="tl">
                    <a:srgbClr val="C0C0C0"/>
                  </a:outerShdw>
                </a:effectLst>
                <a:uLnTx/>
                <a:uFillTx/>
                <a:latin typeface="Arial" panose="020B0604020202020204" pitchFamily="34" charset="0"/>
                <a:ea typeface="+mn-ea"/>
                <a:cs typeface="Arial" panose="020B0604020202020204" pitchFamily="34" charset="0"/>
              </a:rPr>
              <a:t>area?</a:t>
            </a:r>
            <a:endParaRPr kumimoji="0" lang="en-US" sz="2600" b="0" i="0" u="none" strike="noStrike" kern="1200" cap="none" spc="0" normalizeH="0" baseline="0" noProof="0" dirty="0" smtClean="0">
              <a:ln>
                <a:noFill/>
              </a:ln>
              <a:solidFill>
                <a:srgbClr val="000000"/>
              </a:solidFill>
              <a:effectLst>
                <a:outerShdw blurRad="38100" dist="38100" dir="2700000" algn="tl">
                  <a:srgbClr val="C0C0C0"/>
                </a:outerShdw>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47803175"/>
      </p:ext>
    </p:extLst>
  </p:cSld>
  <p:clrMapOvr>
    <a:masterClrMapping/>
  </p:clrMapOvr>
  <mc:AlternateContent xmlns:mc="http://schemas.openxmlformats.org/markup-compatibility/2006" xmlns:p14="http://schemas.microsoft.com/office/powerpoint/2010/main">
    <mc:Choice Requires="p14">
      <p:transition spd="slow" p14:dur="2000" advTm="346108"/>
    </mc:Choice>
    <mc:Fallback xmlns="">
      <p:transition spd="slow" advTm="34610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8623386" cy="1952007"/>
          </a:xfrm>
          <a:prstGeom prst="rect">
            <a:avLst/>
          </a:prstGeom>
        </p:spPr>
      </p:pic>
      <p:sp>
        <p:nvSpPr>
          <p:cNvPr id="7" name="TextBox 6"/>
          <p:cNvSpPr txBox="1"/>
          <p:nvPr/>
        </p:nvSpPr>
        <p:spPr>
          <a:xfrm>
            <a:off x="2768587" y="757115"/>
            <a:ext cx="1840568" cy="523220"/>
          </a:xfrm>
          <a:prstGeom prst="rect">
            <a:avLst/>
          </a:prstGeom>
          <a:noFill/>
        </p:spPr>
        <p:txBody>
          <a:bodyPr wrap="none" rtlCol="0">
            <a:spAutoFit/>
          </a:bodyPr>
          <a:lstStyle/>
          <a:p>
            <a:pPr lvl="0">
              <a:defRPr/>
            </a:pPr>
            <a:r>
              <a:rPr lang="en-US" sz="2800" dirty="0">
                <a:solidFill>
                  <a:prstClr val="white"/>
                </a:solidFill>
              </a:rPr>
              <a:t>Calendar(s)</a:t>
            </a:r>
          </a:p>
        </p:txBody>
      </p:sp>
      <p:sp>
        <p:nvSpPr>
          <p:cNvPr id="8" name="TextBox 7"/>
          <p:cNvSpPr txBox="1"/>
          <p:nvPr/>
        </p:nvSpPr>
        <p:spPr>
          <a:xfrm>
            <a:off x="-108036" y="622794"/>
            <a:ext cx="237740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Lecture8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10" name="Rectangle 3">
            <a:extLst>
              <a:ext uri="{FF2B5EF4-FFF2-40B4-BE49-F238E27FC236}">
                <a16:creationId xmlns:a16="http://schemas.microsoft.com/office/drawing/2014/main" id="{239DA720-2F65-4AE6-9DD7-AAD7B068A60F}"/>
              </a:ext>
            </a:extLst>
          </p:cNvPr>
          <p:cNvSpPr txBox="1">
            <a:spLocks noChangeArrowheads="1"/>
          </p:cNvSpPr>
          <p:nvPr/>
        </p:nvSpPr>
        <p:spPr>
          <a:xfrm>
            <a:off x="877330" y="2069070"/>
            <a:ext cx="9373158" cy="3733800"/>
          </a:xfrm>
          <a:prstGeom prst="rect">
            <a:avLst/>
          </a:prstGeom>
          <a:extLst>
            <a:ext uri="{91240B29-F687-4F45-9708-019B960494DF}">
              <a14:hiddenLine xmlns:a14="http://schemas.microsoft.com/office/drawing/2010/main" w="12700">
                <a:solidFill>
                  <a:schemeClr val="tx1"/>
                </a:solidFill>
                <a:miter lim="800000"/>
                <a:headEnd/>
                <a:tailEnd/>
              </a14:hiddenLine>
            </a:ext>
          </a:extLst>
        </p:spPr>
        <p:txBody>
          <a:bodyPr vert="horz" lIns="76200" tIns="38100" rIns="76200" bIns="3810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04813" indent="-404813" defTabSz="373063">
              <a:buFont typeface="Arial" panose="020B0604020202020204" pitchFamily="34" charset="0"/>
              <a:buNone/>
              <a:defRPr/>
            </a:pPr>
            <a:r>
              <a:rPr lang="en-US" altLang="en-US" sz="2400" dirty="0">
                <a:solidFill>
                  <a:prstClr val="black"/>
                </a:solidFill>
                <a:latin typeface="Arial" panose="020B0604020202020204" pitchFamily="34" charset="0"/>
                <a:cs typeface="Arial" panose="020B0604020202020204" pitchFamily="34" charset="0"/>
              </a:rPr>
              <a:t>The work periods and holidays defined for the Project.  </a:t>
            </a:r>
          </a:p>
          <a:p>
            <a:pPr marL="404813" indent="-404813" defTabSz="373063">
              <a:buFont typeface="Arial" panose="020B0604020202020204" pitchFamily="34" charset="0"/>
              <a:buNone/>
              <a:defRPr/>
            </a:pPr>
            <a:endParaRPr lang="en-US" altLang="en-US" sz="2400" dirty="0">
              <a:solidFill>
                <a:prstClr val="black"/>
              </a:solidFill>
              <a:latin typeface="Arial" panose="020B0604020202020204" pitchFamily="34" charset="0"/>
              <a:cs typeface="Arial" panose="020B0604020202020204" pitchFamily="34" charset="0"/>
            </a:endParaRPr>
          </a:p>
          <a:p>
            <a:pPr marL="0" indent="0" defTabSz="373063">
              <a:buFont typeface="Arial" panose="020B0604020202020204" pitchFamily="34" charset="0"/>
              <a:buNone/>
              <a:defRPr/>
            </a:pPr>
            <a:r>
              <a:rPr lang="en-US" altLang="en-US" sz="2400" dirty="0">
                <a:solidFill>
                  <a:prstClr val="black"/>
                </a:solidFill>
                <a:latin typeface="Arial" panose="020B0604020202020204" pitchFamily="34" charset="0"/>
                <a:cs typeface="Arial" panose="020B0604020202020204" pitchFamily="34" charset="0"/>
              </a:rPr>
              <a:t>There can be </a:t>
            </a:r>
            <a:r>
              <a:rPr lang="en-US" altLang="en-US" sz="2400" b="1" dirty="0">
                <a:solidFill>
                  <a:prstClr val="black"/>
                </a:solidFill>
                <a:latin typeface="Arial" panose="020B0604020202020204" pitchFamily="34" charset="0"/>
                <a:cs typeface="Arial" panose="020B0604020202020204" pitchFamily="34" charset="0"/>
              </a:rPr>
              <a:t>multiple Calendars </a:t>
            </a:r>
            <a:r>
              <a:rPr lang="en-US" altLang="en-US" sz="2400" dirty="0">
                <a:solidFill>
                  <a:prstClr val="black"/>
                </a:solidFill>
                <a:latin typeface="Arial" panose="020B0604020202020204" pitchFamily="34" charset="0"/>
                <a:cs typeface="Arial" panose="020B0604020202020204" pitchFamily="34" charset="0"/>
              </a:rPr>
              <a:t>on a Project: </a:t>
            </a:r>
          </a:p>
          <a:p>
            <a:pPr defTabSz="373063">
              <a:defRPr/>
            </a:pPr>
            <a:r>
              <a:rPr lang="en-US" altLang="en-US" sz="2400" dirty="0">
                <a:solidFill>
                  <a:prstClr val="black"/>
                </a:solidFill>
                <a:latin typeface="Arial" panose="020B0604020202020204" pitchFamily="34" charset="0"/>
                <a:cs typeface="Arial" panose="020B0604020202020204" pitchFamily="34" charset="0"/>
              </a:rPr>
              <a:t>Engineering - 5 day work week</a:t>
            </a:r>
          </a:p>
          <a:p>
            <a:pPr defTabSz="373063">
              <a:defRPr/>
            </a:pPr>
            <a:r>
              <a:rPr lang="en-US" altLang="en-US" sz="2400" dirty="0">
                <a:solidFill>
                  <a:prstClr val="black"/>
                </a:solidFill>
                <a:latin typeface="Arial" panose="020B0604020202020204" pitchFamily="34" charset="0"/>
                <a:cs typeface="Arial" panose="020B0604020202020204" pitchFamily="34" charset="0"/>
              </a:rPr>
              <a:t>Manufacturing - 7 day work week</a:t>
            </a:r>
          </a:p>
          <a:p>
            <a:pPr defTabSz="373063">
              <a:defRPr/>
            </a:pPr>
            <a:r>
              <a:rPr lang="en-US" altLang="en-US" sz="2400" dirty="0">
                <a:solidFill>
                  <a:prstClr val="black"/>
                </a:solidFill>
                <a:latin typeface="Arial" panose="020B0604020202020204" pitchFamily="34" charset="0"/>
                <a:cs typeface="Arial" panose="020B0604020202020204" pitchFamily="34" charset="0"/>
              </a:rPr>
              <a:t>Construction </a:t>
            </a:r>
            <a:r>
              <a:rPr lang="en-US" altLang="en-US" sz="2400">
                <a:solidFill>
                  <a:prstClr val="black"/>
                </a:solidFill>
                <a:latin typeface="Arial" panose="020B0604020202020204" pitchFamily="34" charset="0"/>
                <a:cs typeface="Arial" panose="020B0604020202020204" pitchFamily="34" charset="0"/>
              </a:rPr>
              <a:t>- </a:t>
            </a:r>
            <a:r>
              <a:rPr lang="en-US" altLang="en-US" sz="2400" smtClean="0">
                <a:solidFill>
                  <a:prstClr val="black"/>
                </a:solidFill>
                <a:latin typeface="Arial" panose="020B0604020202020204" pitchFamily="34" charset="0"/>
                <a:cs typeface="Arial" panose="020B0604020202020204" pitchFamily="34" charset="0"/>
              </a:rPr>
              <a:t>6 </a:t>
            </a:r>
            <a:r>
              <a:rPr lang="en-US" altLang="en-US" sz="2400" dirty="0">
                <a:solidFill>
                  <a:prstClr val="black"/>
                </a:solidFill>
                <a:latin typeface="Arial" panose="020B0604020202020204" pitchFamily="34" charset="0"/>
                <a:cs typeface="Arial" panose="020B0604020202020204" pitchFamily="34" charset="0"/>
              </a:rPr>
              <a:t>day work week</a:t>
            </a:r>
          </a:p>
          <a:p>
            <a:pPr defTabSz="373063">
              <a:defRPr/>
            </a:pPr>
            <a:r>
              <a:rPr lang="en-US" altLang="en-US" sz="2400" dirty="0">
                <a:solidFill>
                  <a:prstClr val="black"/>
                </a:solidFill>
                <a:latin typeface="Arial" panose="020B0604020202020204" pitchFamily="34" charset="0"/>
                <a:cs typeface="Arial" panose="020B0604020202020204" pitchFamily="34" charset="0"/>
              </a:rPr>
              <a:t>Different local Holidays ?</a:t>
            </a:r>
          </a:p>
        </p:txBody>
      </p:sp>
    </p:spTree>
    <p:extLst>
      <p:ext uri="{BB962C8B-B14F-4D97-AF65-F5344CB8AC3E}">
        <p14:creationId xmlns:p14="http://schemas.microsoft.com/office/powerpoint/2010/main" val="2167670228"/>
      </p:ext>
    </p:extLst>
  </p:cSld>
  <p:clrMapOvr>
    <a:masterClrMapping/>
  </p:clrMapOvr>
  <mc:AlternateContent xmlns:mc="http://schemas.openxmlformats.org/markup-compatibility/2006" xmlns:p14="http://schemas.microsoft.com/office/powerpoint/2010/main">
    <mc:Choice Requires="p14">
      <p:transition spd="slow" p14:dur="2000" advTm="346108"/>
    </mc:Choice>
    <mc:Fallback xmlns="">
      <p:transition spd="slow" advTm="346108"/>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8623386" cy="1952007"/>
          </a:xfrm>
          <a:prstGeom prst="rect">
            <a:avLst/>
          </a:prstGeom>
        </p:spPr>
      </p:pic>
      <p:sp>
        <p:nvSpPr>
          <p:cNvPr id="7" name="TextBox 6"/>
          <p:cNvSpPr txBox="1"/>
          <p:nvPr/>
        </p:nvSpPr>
        <p:spPr>
          <a:xfrm>
            <a:off x="2768587" y="757115"/>
            <a:ext cx="317330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Calibri" panose="020F0502020204030204"/>
                <a:ea typeface="+mn-ea"/>
                <a:cs typeface="+mn-cs"/>
              </a:rPr>
              <a:t>Project Assumptions</a:t>
            </a: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p:cNvSpPr txBox="1"/>
          <p:nvPr/>
        </p:nvSpPr>
        <p:spPr>
          <a:xfrm>
            <a:off x="-108036" y="622794"/>
            <a:ext cx="237740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Lecture 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10" name="Rectangle 3">
            <a:extLst>
              <a:ext uri="{FF2B5EF4-FFF2-40B4-BE49-F238E27FC236}">
                <a16:creationId xmlns:a16="http://schemas.microsoft.com/office/drawing/2014/main" id="{239DA720-2F65-4AE6-9DD7-AAD7B068A60F}"/>
              </a:ext>
            </a:extLst>
          </p:cNvPr>
          <p:cNvSpPr txBox="1">
            <a:spLocks noChangeArrowheads="1"/>
          </p:cNvSpPr>
          <p:nvPr/>
        </p:nvSpPr>
        <p:spPr>
          <a:xfrm>
            <a:off x="877329" y="2069070"/>
            <a:ext cx="9956925" cy="2845286"/>
          </a:xfrm>
          <a:prstGeom prst="rect">
            <a:avLst/>
          </a:prstGeom>
          <a:extLst>
            <a:ext uri="{91240B29-F687-4F45-9708-019B960494DF}">
              <a14:hiddenLine xmlns:a14="http://schemas.microsoft.com/office/drawing/2010/main" w="12700">
                <a:solidFill>
                  <a:schemeClr val="tx1"/>
                </a:solidFill>
                <a:miter lim="800000"/>
                <a:headEnd/>
                <a:tailEnd/>
              </a14:hiddenLine>
            </a:ext>
          </a:extLst>
        </p:spPr>
        <p:txBody>
          <a:bodyPr vert="horz" lIns="76200" tIns="38100" rIns="76200" bIns="3810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04813" lvl="0" indent="-404813" defTabSz="373063">
              <a:buNone/>
              <a:defRPr/>
            </a:pPr>
            <a:r>
              <a:rPr lang="en-US" altLang="en-US" sz="2400" dirty="0">
                <a:solidFill>
                  <a:prstClr val="black"/>
                </a:solidFill>
                <a:latin typeface="Arial" panose="020B0604020202020204" pitchFamily="34" charset="0"/>
                <a:cs typeface="Arial" panose="020B0604020202020204" pitchFamily="34" charset="0"/>
              </a:rPr>
              <a:t>Project assumptions </a:t>
            </a:r>
            <a:r>
              <a:rPr lang="en-US" altLang="en-US" sz="2400" dirty="0" smtClean="0">
                <a:solidFill>
                  <a:prstClr val="black"/>
                </a:solidFill>
                <a:latin typeface="Arial" panose="020B0604020202020204" pitchFamily="34" charset="0"/>
                <a:cs typeface="Arial" panose="020B0604020202020204" pitchFamily="34" charset="0"/>
              </a:rPr>
              <a:t>are </a:t>
            </a:r>
            <a:r>
              <a:rPr lang="en-US" altLang="en-US" sz="2400" dirty="0">
                <a:solidFill>
                  <a:prstClr val="black"/>
                </a:solidFill>
                <a:latin typeface="Arial" panose="020B0604020202020204" pitchFamily="34" charset="0"/>
                <a:cs typeface="Arial" panose="020B0604020202020204" pitchFamily="34" charset="0"/>
              </a:rPr>
              <a:t>identified at the beginning of the project. Throughout the project life cycle, they will be refined and </a:t>
            </a:r>
            <a:r>
              <a:rPr lang="en-US" altLang="en-US" sz="2400" dirty="0" smtClean="0">
                <a:solidFill>
                  <a:prstClr val="black"/>
                </a:solidFill>
                <a:latin typeface="Arial" panose="020B0604020202020204" pitchFamily="34" charset="0"/>
                <a:cs typeface="Arial" panose="020B0604020202020204" pitchFamily="34" charset="0"/>
              </a:rPr>
              <a:t>reanalyzed.</a:t>
            </a:r>
          </a:p>
          <a:p>
            <a:pPr marL="404813" lvl="0" indent="-404813" defTabSz="373063">
              <a:buNone/>
              <a:defRPr/>
            </a:pPr>
            <a:r>
              <a:rPr lang="en-US" altLang="en-US" sz="2400" dirty="0" smtClean="0">
                <a:solidFill>
                  <a:prstClr val="black"/>
                </a:solidFill>
                <a:latin typeface="Arial" panose="020B0604020202020204" pitchFamily="34" charset="0"/>
                <a:cs typeface="Arial" panose="020B0604020202020204" pitchFamily="34" charset="0"/>
              </a:rPr>
              <a:t> </a:t>
            </a:r>
          </a:p>
          <a:p>
            <a:pPr marL="404813" lvl="0" indent="-404813" defTabSz="373063">
              <a:buNone/>
              <a:defRPr/>
            </a:pPr>
            <a:r>
              <a:rPr lang="en-US" altLang="en-US" sz="2400" dirty="0">
                <a:solidFill>
                  <a:prstClr val="black"/>
                </a:solidFill>
                <a:latin typeface="Arial" panose="020B0604020202020204" pitchFamily="34" charset="0"/>
                <a:cs typeface="Arial" panose="020B0604020202020204" pitchFamily="34" charset="0"/>
              </a:rPr>
              <a:t>An assumption is what you believe to be true. These are anticipated events or circumstances that are expected during your project’s life cycle. You make assumptions based on your experience or the information available on hand.</a:t>
            </a:r>
            <a:endPar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715588237"/>
      </p:ext>
    </p:extLst>
  </p:cSld>
  <p:clrMapOvr>
    <a:masterClrMapping/>
  </p:clrMapOvr>
  <mc:AlternateContent xmlns:mc="http://schemas.openxmlformats.org/markup-compatibility/2006" xmlns:p14="http://schemas.microsoft.com/office/powerpoint/2010/main">
    <mc:Choice Requires="p14">
      <p:transition spd="slow" p14:dur="2000" advTm="346108"/>
    </mc:Choice>
    <mc:Fallback xmlns="">
      <p:transition spd="slow" advTm="346108"/>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8623386" cy="1952007"/>
          </a:xfrm>
          <a:prstGeom prst="rect">
            <a:avLst/>
          </a:prstGeom>
        </p:spPr>
      </p:pic>
      <p:sp>
        <p:nvSpPr>
          <p:cNvPr id="7" name="TextBox 6"/>
          <p:cNvSpPr txBox="1"/>
          <p:nvPr/>
        </p:nvSpPr>
        <p:spPr>
          <a:xfrm>
            <a:off x="2768587" y="757115"/>
            <a:ext cx="302390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Calibri" panose="020F0502020204030204"/>
                <a:ea typeface="+mn-ea"/>
                <a:cs typeface="+mn-cs"/>
              </a:rPr>
              <a:t>Project Constraints</a:t>
            </a:r>
            <a:r>
              <a:rPr kumimoji="0" lang="en-US" sz="2800" b="0" i="0" u="none" strike="noStrike" kern="1200" cap="none" spc="0" normalizeH="0" noProof="0" dirty="0" smtClean="0">
                <a:ln>
                  <a:noFill/>
                </a:ln>
                <a:solidFill>
                  <a:prstClr val="white"/>
                </a:solidFill>
                <a:effectLst/>
                <a:uLnTx/>
                <a:uFillTx/>
                <a:latin typeface="Calibri" panose="020F0502020204030204"/>
                <a:ea typeface="+mn-ea"/>
                <a:cs typeface="+mn-cs"/>
              </a:rPr>
              <a:t> </a:t>
            </a: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p:cNvSpPr txBox="1"/>
          <p:nvPr/>
        </p:nvSpPr>
        <p:spPr>
          <a:xfrm>
            <a:off x="-108036" y="622794"/>
            <a:ext cx="237740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Lecture 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10" name="Rectangle 3">
            <a:extLst>
              <a:ext uri="{FF2B5EF4-FFF2-40B4-BE49-F238E27FC236}">
                <a16:creationId xmlns:a16="http://schemas.microsoft.com/office/drawing/2014/main" id="{239DA720-2F65-4AE6-9DD7-AAD7B068A60F}"/>
              </a:ext>
            </a:extLst>
          </p:cNvPr>
          <p:cNvSpPr txBox="1">
            <a:spLocks noChangeArrowheads="1"/>
          </p:cNvSpPr>
          <p:nvPr/>
        </p:nvSpPr>
        <p:spPr>
          <a:xfrm>
            <a:off x="905038" y="2014403"/>
            <a:ext cx="9956925" cy="3740170"/>
          </a:xfrm>
          <a:prstGeom prst="rect">
            <a:avLst/>
          </a:prstGeom>
          <a:extLst>
            <a:ext uri="{91240B29-F687-4F45-9708-019B960494DF}">
              <a14:hiddenLine xmlns:a14="http://schemas.microsoft.com/office/drawing/2010/main" w="12700">
                <a:solidFill>
                  <a:schemeClr val="tx1"/>
                </a:solidFill>
                <a:miter lim="800000"/>
                <a:headEnd/>
                <a:tailEnd/>
              </a14:hiddenLine>
            </a:ext>
          </a:extLst>
        </p:spPr>
        <p:txBody>
          <a:bodyPr vert="horz" lIns="76200" tIns="38100" rIns="76200" bIns="3810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04813" marR="0" lvl="0" indent="-404813" algn="l" defTabSz="373063"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Project </a:t>
            </a:r>
            <a:r>
              <a:rPr kumimoji="0" lang="en-US" altLang="en-US" sz="24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Constraints are </a:t>
            </a:r>
            <a:r>
              <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identified at the beginning of the project. Throughout the project life cycle, they will be refined and </a:t>
            </a:r>
            <a:r>
              <a:rPr kumimoji="0" lang="en-US" altLang="en-US" sz="24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reanalyzed.</a:t>
            </a:r>
          </a:p>
          <a:p>
            <a:pPr marL="404813" marR="0" lvl="0" indent="-404813" algn="l" defTabSz="373063"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24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p>
          <a:p>
            <a:pPr marL="404813" lvl="0" indent="-404813" defTabSz="373063">
              <a:buNone/>
              <a:defRPr/>
            </a:pPr>
            <a:r>
              <a:rPr lang="en-US" altLang="en-US" sz="2400" dirty="0">
                <a:solidFill>
                  <a:prstClr val="black"/>
                </a:solidFill>
                <a:latin typeface="Arial" panose="020B0604020202020204" pitchFamily="34" charset="0"/>
                <a:cs typeface="Arial" panose="020B0604020202020204" pitchFamily="34" charset="0"/>
              </a:rPr>
              <a:t>These constraints are defined at the beginning of your project, and you must work within their boundaries.</a:t>
            </a:r>
          </a:p>
          <a:p>
            <a:pPr marL="404813" lvl="0" indent="-404813" defTabSz="373063">
              <a:buNone/>
              <a:defRPr/>
            </a:pPr>
            <a:endParaRPr lang="en-US" altLang="en-US" sz="2400" dirty="0">
              <a:solidFill>
                <a:prstClr val="black"/>
              </a:solidFill>
              <a:latin typeface="Arial" panose="020B0604020202020204" pitchFamily="34" charset="0"/>
              <a:cs typeface="Arial" panose="020B0604020202020204" pitchFamily="34" charset="0"/>
            </a:endParaRPr>
          </a:p>
          <a:p>
            <a:pPr marL="404813" lvl="0" indent="-404813" defTabSz="373063">
              <a:buNone/>
              <a:defRPr/>
            </a:pPr>
            <a:r>
              <a:rPr lang="en-US" altLang="en-US" sz="2400" dirty="0">
                <a:solidFill>
                  <a:prstClr val="black"/>
                </a:solidFill>
                <a:latin typeface="Arial" panose="020B0604020202020204" pitchFamily="34" charset="0"/>
                <a:cs typeface="Arial" panose="020B0604020202020204" pitchFamily="34" charset="0"/>
              </a:rPr>
              <a:t>A constraint can be of two types:</a:t>
            </a:r>
          </a:p>
          <a:p>
            <a:pPr marL="404813" lvl="0" indent="-404813" defTabSz="373063">
              <a:buNone/>
              <a:defRPr/>
            </a:pPr>
            <a:r>
              <a:rPr lang="en-US" altLang="en-US" sz="2400" dirty="0" err="1" smtClean="0">
                <a:solidFill>
                  <a:srgbClr val="FF0000"/>
                </a:solidFill>
                <a:latin typeface="Arial" panose="020B0604020202020204" pitchFamily="34" charset="0"/>
                <a:cs typeface="Arial" panose="020B0604020202020204" pitchFamily="34" charset="0"/>
              </a:rPr>
              <a:t>usiness</a:t>
            </a:r>
            <a:r>
              <a:rPr lang="en-US" altLang="en-US" sz="2400" dirty="0" smtClean="0">
                <a:solidFill>
                  <a:srgbClr val="FF0000"/>
                </a:solidFill>
                <a:latin typeface="Arial" panose="020B0604020202020204" pitchFamily="34" charset="0"/>
                <a:cs typeface="Arial" panose="020B0604020202020204" pitchFamily="34" charset="0"/>
              </a:rPr>
              <a:t> </a:t>
            </a:r>
            <a:r>
              <a:rPr lang="en-US" altLang="en-US" sz="2400" dirty="0">
                <a:solidFill>
                  <a:srgbClr val="FF0000"/>
                </a:solidFill>
                <a:latin typeface="Arial" panose="020B0604020202020204" pitchFamily="34" charset="0"/>
                <a:cs typeface="Arial" panose="020B0604020202020204" pitchFamily="34" charset="0"/>
              </a:rPr>
              <a:t>Constraints</a:t>
            </a:r>
          </a:p>
          <a:p>
            <a:pPr marL="404813" lvl="0" indent="-404813" defTabSz="373063">
              <a:buNone/>
              <a:defRPr/>
            </a:pPr>
            <a:r>
              <a:rPr lang="en-US" altLang="en-US" sz="2400" dirty="0">
                <a:solidFill>
                  <a:srgbClr val="FF0000"/>
                </a:solidFill>
                <a:latin typeface="Arial" panose="020B0604020202020204" pitchFamily="34" charset="0"/>
                <a:cs typeface="Arial" panose="020B0604020202020204" pitchFamily="34" charset="0"/>
              </a:rPr>
              <a:t>Technical Constraints</a:t>
            </a:r>
            <a:endParaRPr kumimoji="0" lang="en-US" altLang="en-US" sz="2400" b="0"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17929771"/>
      </p:ext>
    </p:extLst>
  </p:cSld>
  <p:clrMapOvr>
    <a:masterClrMapping/>
  </p:clrMapOvr>
  <mc:AlternateContent xmlns:mc="http://schemas.openxmlformats.org/markup-compatibility/2006" xmlns:p14="http://schemas.microsoft.com/office/powerpoint/2010/main">
    <mc:Choice Requires="p14">
      <p:transition spd="slow" p14:dur="2000" advTm="346108"/>
    </mc:Choice>
    <mc:Fallback xmlns="">
      <p:transition spd="slow" advTm="346108"/>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409364" y="498334"/>
            <a:ext cx="6058111" cy="850688"/>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92132" y="648838"/>
            <a:ext cx="142539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Agenda</a:t>
            </a:r>
          </a:p>
        </p:txBody>
      </p:sp>
      <p:sp>
        <p:nvSpPr>
          <p:cNvPr id="8" name="TextBox 7"/>
          <p:cNvSpPr txBox="1"/>
          <p:nvPr/>
        </p:nvSpPr>
        <p:spPr>
          <a:xfrm>
            <a:off x="-44577" y="236724"/>
            <a:ext cx="211788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a:t>
            </a: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32" name="TextBox 31">
            <a:extLst>
              <a:ext uri="{FF2B5EF4-FFF2-40B4-BE49-F238E27FC236}">
                <a16:creationId xmlns:a16="http://schemas.microsoft.com/office/drawing/2014/main" id="{87357321-6E69-4B90-B781-A8690AF55508}"/>
              </a:ext>
            </a:extLst>
          </p:cNvPr>
          <p:cNvSpPr txBox="1"/>
          <p:nvPr/>
        </p:nvSpPr>
        <p:spPr>
          <a:xfrm>
            <a:off x="1200944" y="1784042"/>
            <a:ext cx="9902228" cy="2308324"/>
          </a:xfrm>
          <a:prstGeom prst="rect">
            <a:avLst/>
          </a:prstGeom>
          <a:noFill/>
        </p:spPr>
        <p:txBody>
          <a:bodyPr wrap="square">
            <a:spAutoFit/>
          </a:bodyPr>
          <a:lstStyle/>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Critical Path method</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Scheduling Terminology</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Estimate the duration</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1" i="0" u="none" strike="noStrike" kern="1200" cap="none" spc="0" normalizeH="0" baseline="0" noProof="0" dirty="0" smtClean="0">
                <a:ln>
                  <a:noFill/>
                </a:ln>
                <a:effectLst/>
                <a:uLnTx/>
                <a:uFillTx/>
                <a:latin typeface="Calibri" panose="020F0502020204030204"/>
                <a:ea typeface="+mn-ea"/>
                <a:cs typeface="+mn-cs"/>
              </a:rPr>
              <a:t>Scheduling </a:t>
            </a:r>
            <a:r>
              <a:rPr kumimoji="0" lang="en-US" sz="2400" b="1" i="0" u="none" strike="noStrike" kern="1200" cap="none" spc="0" normalizeH="0" baseline="0" noProof="0" dirty="0">
                <a:ln>
                  <a:noFill/>
                </a:ln>
                <a:effectLst/>
                <a:uLnTx/>
                <a:uFillTx/>
                <a:latin typeface="Calibri" panose="020F0502020204030204"/>
                <a:ea typeface="+mn-ea"/>
                <a:cs typeface="+mn-cs"/>
              </a:rPr>
              <a:t>Consists of</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Develop the Schedule</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The common Scheduling </a:t>
            </a:r>
            <a:r>
              <a:rPr kumimoji="0" lang="en-US" sz="2400" b="0" i="0" u="none" strike="noStrike" kern="1200" cap="none" spc="0" normalizeH="0" baseline="0" noProof="0" dirty="0" smtClean="0">
                <a:ln>
                  <a:noFill/>
                </a:ln>
                <a:solidFill>
                  <a:prstClr val="white">
                    <a:lumMod val="65000"/>
                  </a:prstClr>
                </a:solidFill>
                <a:effectLst/>
                <a:uLnTx/>
                <a:uFillTx/>
                <a:latin typeface="Calibri" panose="020F0502020204030204"/>
                <a:ea typeface="+mn-ea"/>
                <a:cs typeface="+mn-cs"/>
              </a:rPr>
              <a:t>Failures</a:t>
            </a:r>
            <a:endPar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6977098"/>
      </p:ext>
    </p:extLst>
  </p:cSld>
  <p:clrMapOvr>
    <a:masterClrMapping/>
  </p:clrMapOvr>
  <mc:AlternateContent xmlns:mc="http://schemas.openxmlformats.org/markup-compatibility/2006" xmlns:p14="http://schemas.microsoft.com/office/powerpoint/2010/main">
    <mc:Choice Requires="p14">
      <p:transition spd="slow" p14:dur="2000" advTm="313760"/>
    </mc:Choice>
    <mc:Fallback xmlns="">
      <p:transition spd="slow" advTm="313760"/>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8623386" cy="1952007"/>
          </a:xfrm>
          <a:prstGeom prst="rect">
            <a:avLst/>
          </a:prstGeom>
        </p:spPr>
      </p:pic>
      <p:sp>
        <p:nvSpPr>
          <p:cNvPr id="7" name="TextBox 6"/>
          <p:cNvSpPr txBox="1"/>
          <p:nvPr/>
        </p:nvSpPr>
        <p:spPr>
          <a:xfrm>
            <a:off x="2768587" y="757115"/>
            <a:ext cx="3420295" cy="523220"/>
          </a:xfrm>
          <a:prstGeom prst="rect">
            <a:avLst/>
          </a:prstGeom>
          <a:noFill/>
        </p:spPr>
        <p:txBody>
          <a:bodyPr wrap="none" rtlCol="0">
            <a:spAutoFit/>
          </a:bodyPr>
          <a:lstStyle/>
          <a:p>
            <a:pPr lvl="0">
              <a:defRPr/>
            </a:pPr>
            <a:r>
              <a:rPr lang="en-US" sz="2800" dirty="0">
                <a:solidFill>
                  <a:prstClr val="white"/>
                </a:solidFill>
              </a:rPr>
              <a:t>Scheduling Consists of</a:t>
            </a:r>
          </a:p>
        </p:txBody>
      </p:sp>
      <p:sp>
        <p:nvSpPr>
          <p:cNvPr id="8" name="TextBox 7"/>
          <p:cNvSpPr txBox="1"/>
          <p:nvPr/>
        </p:nvSpPr>
        <p:spPr>
          <a:xfrm>
            <a:off x="-108036" y="622794"/>
            <a:ext cx="237740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Lecture8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11" name="Rectangle 3">
            <a:extLst>
              <a:ext uri="{FF2B5EF4-FFF2-40B4-BE49-F238E27FC236}">
                <a16:creationId xmlns:a16="http://schemas.microsoft.com/office/drawing/2014/main" id="{8FCC27DD-A36E-4AF2-A3F9-1F6D1FA9A821}"/>
              </a:ext>
            </a:extLst>
          </p:cNvPr>
          <p:cNvSpPr>
            <a:spLocks noChangeArrowheads="1"/>
          </p:cNvSpPr>
          <p:nvPr/>
        </p:nvSpPr>
        <p:spPr bwMode="auto">
          <a:xfrm>
            <a:off x="951720" y="1908776"/>
            <a:ext cx="5398174" cy="3234475"/>
          </a:xfrm>
          <a:prstGeom prst="rect">
            <a:avLst/>
          </a:prstGeom>
          <a:noFill/>
          <a:ln w="12700">
            <a:noFill/>
            <a:miter lim="800000"/>
            <a:headEnd/>
            <a:tailEn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a:ext uri="{909E8E84-426E-40DD-AFC4-6F175D3DCCD1}">
              <a14:hiddenFill xmlns:a14="http://schemas.microsoft.com/office/drawing/2010/main">
                <a:solidFill>
                  <a:schemeClr val="accent1"/>
                </a:solidFill>
              </a14:hiddenFill>
            </a:ext>
          </a:extLst>
        </p:spPr>
        <p:txBody>
          <a:bodyPr wrap="square" lIns="90488" tIns="44450" rIns="90488" bIns="44450">
            <a:spAutoFit/>
          </a:bodyPr>
          <a:lstStyle>
            <a:lvl1pPr>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1pPr>
            <a:lvl2pPr marL="742950" indent="-28575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2pPr>
            <a:lvl3pPr marL="11430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3pPr>
            <a:lvl4pPr marL="16002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4pPr>
            <a:lvl5pPr marL="20574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5pPr>
            <a:lvl6pPr marL="25146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6pPr>
            <a:lvl7pPr marL="29718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7pPr>
            <a:lvl8pPr marL="34290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8pPr>
            <a:lvl9pPr marL="38862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9pPr>
          </a:lstStyle>
          <a:p>
            <a:pPr>
              <a:lnSpc>
                <a:spcPct val="150000"/>
              </a:lnSpc>
              <a:spcBef>
                <a:spcPct val="30000"/>
              </a:spcBef>
              <a:buClr>
                <a:srgbClr val="0563C1"/>
              </a:buClr>
              <a:buSzPct val="75000"/>
              <a:buFont typeface="Wingdings" panose="05000000000000000000" pitchFamily="2" charset="2"/>
              <a:buChar char="n"/>
            </a:pPr>
            <a:r>
              <a:rPr lang="en-US" altLang="en-US" sz="2400" b="0" i="0" dirty="0">
                <a:solidFill>
                  <a:prstClr val="black"/>
                </a:solidFill>
                <a:latin typeface="Arial" panose="020B0604020202020204" pitchFamily="34" charset="0"/>
                <a:cs typeface="Arial" panose="020B0604020202020204" pitchFamily="34" charset="0"/>
              </a:rPr>
              <a:t> Determining the </a:t>
            </a:r>
            <a:r>
              <a:rPr lang="en-US" altLang="en-US" sz="2400" i="0" dirty="0">
                <a:solidFill>
                  <a:prstClr val="black"/>
                </a:solidFill>
                <a:latin typeface="Arial" panose="020B0604020202020204" pitchFamily="34" charset="0"/>
                <a:cs typeface="Arial" panose="020B0604020202020204" pitchFamily="34" charset="0"/>
              </a:rPr>
              <a:t>activity duration's</a:t>
            </a:r>
            <a:r>
              <a:rPr lang="en-US" altLang="en-US" sz="2400" b="0" i="0" dirty="0">
                <a:solidFill>
                  <a:prstClr val="black"/>
                </a:solidFill>
                <a:latin typeface="Arial" panose="020B0604020202020204" pitchFamily="34" charset="0"/>
                <a:cs typeface="Arial" panose="020B0604020202020204" pitchFamily="34" charset="0"/>
              </a:rPr>
              <a:t>.</a:t>
            </a:r>
          </a:p>
          <a:p>
            <a:pPr>
              <a:lnSpc>
                <a:spcPct val="150000"/>
              </a:lnSpc>
              <a:spcBef>
                <a:spcPct val="30000"/>
              </a:spcBef>
              <a:buClr>
                <a:srgbClr val="0563C1"/>
              </a:buClr>
              <a:buSzPct val="75000"/>
              <a:buFont typeface="Wingdings" panose="05000000000000000000" pitchFamily="2" charset="2"/>
              <a:buChar char="n"/>
            </a:pPr>
            <a:r>
              <a:rPr lang="en-US" altLang="en-US" sz="2400" b="0" i="0" dirty="0">
                <a:solidFill>
                  <a:prstClr val="black"/>
                </a:solidFill>
                <a:latin typeface="Arial" panose="020B0604020202020204" pitchFamily="34" charset="0"/>
                <a:cs typeface="Arial" panose="020B0604020202020204" pitchFamily="34" charset="0"/>
              </a:rPr>
              <a:t> </a:t>
            </a:r>
            <a:r>
              <a:rPr lang="en-US" altLang="en-US" sz="2400" i="0" dirty="0">
                <a:solidFill>
                  <a:prstClr val="black"/>
                </a:solidFill>
                <a:latin typeface="Arial" panose="020B0604020202020204" pitchFamily="34" charset="0"/>
                <a:cs typeface="Arial" panose="020B0604020202020204" pitchFamily="34" charset="0"/>
              </a:rPr>
              <a:t>Ties</a:t>
            </a:r>
            <a:r>
              <a:rPr lang="en-US" altLang="en-US" sz="2400" b="0" i="0" dirty="0">
                <a:solidFill>
                  <a:prstClr val="black"/>
                </a:solidFill>
                <a:latin typeface="Arial" panose="020B0604020202020204" pitchFamily="34" charset="0"/>
                <a:cs typeface="Arial" panose="020B0604020202020204" pitchFamily="34" charset="0"/>
              </a:rPr>
              <a:t> individual plans together.</a:t>
            </a:r>
          </a:p>
          <a:p>
            <a:pPr>
              <a:lnSpc>
                <a:spcPct val="150000"/>
              </a:lnSpc>
              <a:spcBef>
                <a:spcPct val="30000"/>
              </a:spcBef>
              <a:buClr>
                <a:srgbClr val="0563C1"/>
              </a:buClr>
              <a:buSzPct val="75000"/>
              <a:buFont typeface="Wingdings" panose="05000000000000000000" pitchFamily="2" charset="2"/>
              <a:buChar char="n"/>
            </a:pPr>
            <a:r>
              <a:rPr lang="en-US" altLang="en-US" sz="2400" b="0" i="0" dirty="0">
                <a:solidFill>
                  <a:prstClr val="black"/>
                </a:solidFill>
                <a:latin typeface="Arial" panose="020B0604020202020204" pitchFamily="34" charset="0"/>
                <a:cs typeface="Arial" panose="020B0604020202020204" pitchFamily="34" charset="0"/>
              </a:rPr>
              <a:t> </a:t>
            </a:r>
            <a:r>
              <a:rPr lang="en-US" altLang="en-US" sz="2400" i="0" dirty="0">
                <a:solidFill>
                  <a:prstClr val="black"/>
                </a:solidFill>
                <a:latin typeface="Arial" panose="020B0604020202020204" pitchFamily="34" charset="0"/>
                <a:cs typeface="Arial" panose="020B0604020202020204" pitchFamily="34" charset="0"/>
              </a:rPr>
              <a:t>Timing</a:t>
            </a:r>
            <a:r>
              <a:rPr lang="en-US" altLang="en-US" sz="2400" b="0" i="0" dirty="0">
                <a:solidFill>
                  <a:prstClr val="black"/>
                </a:solidFill>
                <a:latin typeface="Arial" panose="020B0604020202020204" pitchFamily="34" charset="0"/>
                <a:cs typeface="Arial" panose="020B0604020202020204" pitchFamily="34" charset="0"/>
              </a:rPr>
              <a:t> of activities. </a:t>
            </a:r>
          </a:p>
          <a:p>
            <a:pPr>
              <a:lnSpc>
                <a:spcPct val="150000"/>
              </a:lnSpc>
              <a:spcBef>
                <a:spcPct val="30000"/>
              </a:spcBef>
              <a:buClr>
                <a:srgbClr val="0563C1"/>
              </a:buClr>
              <a:buSzPct val="70000"/>
              <a:buFont typeface="Wingdings" panose="05000000000000000000" pitchFamily="2" charset="2"/>
              <a:buChar char="n"/>
            </a:pPr>
            <a:r>
              <a:rPr lang="en-US" altLang="en-US" sz="2400" b="0" i="0" dirty="0">
                <a:solidFill>
                  <a:prstClr val="black"/>
                </a:solidFill>
                <a:latin typeface="Arial" panose="020B0604020202020204" pitchFamily="34" charset="0"/>
                <a:cs typeface="Arial" panose="020B0604020202020204" pitchFamily="34" charset="0"/>
              </a:rPr>
              <a:t> Minimizing </a:t>
            </a:r>
            <a:r>
              <a:rPr lang="en-US" altLang="en-US" sz="2400" i="0" dirty="0">
                <a:solidFill>
                  <a:prstClr val="black"/>
                </a:solidFill>
                <a:latin typeface="Arial" panose="020B0604020202020204" pitchFamily="34" charset="0"/>
                <a:cs typeface="Arial" panose="020B0604020202020204" pitchFamily="34" charset="0"/>
              </a:rPr>
              <a:t>resource conflicts</a:t>
            </a:r>
            <a:r>
              <a:rPr lang="en-US" altLang="en-US" sz="2400" b="0" i="0" dirty="0">
                <a:solidFill>
                  <a:prstClr val="black"/>
                </a:solidFill>
                <a:latin typeface="Arial" panose="020B0604020202020204" pitchFamily="34" charset="0"/>
                <a:cs typeface="Arial" panose="020B0604020202020204" pitchFamily="34" charset="0"/>
              </a:rPr>
              <a:t>.</a:t>
            </a:r>
          </a:p>
          <a:p>
            <a:pPr>
              <a:lnSpc>
                <a:spcPct val="150000"/>
              </a:lnSpc>
              <a:spcBef>
                <a:spcPct val="30000"/>
              </a:spcBef>
              <a:buClr>
                <a:srgbClr val="0563C1"/>
              </a:buClr>
              <a:buSzPct val="75000"/>
              <a:buFont typeface="Wingdings" panose="05000000000000000000" pitchFamily="2" charset="2"/>
              <a:buChar char="n"/>
            </a:pPr>
            <a:r>
              <a:rPr lang="en-US" altLang="en-US" sz="2400" b="0" i="0" dirty="0">
                <a:solidFill>
                  <a:prstClr val="black"/>
                </a:solidFill>
                <a:latin typeface="Arial" panose="020B0604020202020204" pitchFamily="34" charset="0"/>
                <a:cs typeface="Arial" panose="020B0604020202020204" pitchFamily="34" charset="0"/>
              </a:rPr>
              <a:t> Identifying </a:t>
            </a:r>
            <a:r>
              <a:rPr lang="en-US" altLang="en-US" sz="2400" i="0" dirty="0">
                <a:solidFill>
                  <a:prstClr val="black"/>
                </a:solidFill>
                <a:latin typeface="Arial" panose="020B0604020202020204" pitchFamily="34" charset="0"/>
                <a:cs typeface="Arial" panose="020B0604020202020204" pitchFamily="34" charset="0"/>
              </a:rPr>
              <a:t>critical</a:t>
            </a:r>
            <a:r>
              <a:rPr lang="en-US" altLang="en-US" sz="2400" b="0" i="0" dirty="0">
                <a:solidFill>
                  <a:prstClr val="black"/>
                </a:solidFill>
                <a:latin typeface="Arial" panose="020B0604020202020204" pitchFamily="34" charset="0"/>
                <a:cs typeface="Arial" panose="020B0604020202020204" pitchFamily="34" charset="0"/>
              </a:rPr>
              <a:t> activities.</a:t>
            </a:r>
          </a:p>
        </p:txBody>
      </p:sp>
    </p:spTree>
    <p:extLst>
      <p:ext uri="{BB962C8B-B14F-4D97-AF65-F5344CB8AC3E}">
        <p14:creationId xmlns:p14="http://schemas.microsoft.com/office/powerpoint/2010/main" val="1695826830"/>
      </p:ext>
    </p:extLst>
  </p:cSld>
  <p:clrMapOvr>
    <a:masterClrMapping/>
  </p:clrMapOvr>
  <mc:AlternateContent xmlns:mc="http://schemas.openxmlformats.org/markup-compatibility/2006" xmlns:p14="http://schemas.microsoft.com/office/powerpoint/2010/main">
    <mc:Choice Requires="p14">
      <p:transition spd="slow" p14:dur="2000" advTm="346108"/>
    </mc:Choice>
    <mc:Fallback xmlns="">
      <p:transition spd="slow" advTm="346108"/>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8623386" cy="1952007"/>
          </a:xfrm>
          <a:prstGeom prst="rect">
            <a:avLst/>
          </a:prstGeom>
        </p:spPr>
      </p:pic>
      <p:sp>
        <p:nvSpPr>
          <p:cNvPr id="7" name="TextBox 6"/>
          <p:cNvSpPr txBox="1"/>
          <p:nvPr/>
        </p:nvSpPr>
        <p:spPr>
          <a:xfrm>
            <a:off x="2768587" y="757115"/>
            <a:ext cx="342029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Scheduling Consists of</a:t>
            </a:r>
          </a:p>
        </p:txBody>
      </p:sp>
      <p:sp>
        <p:nvSpPr>
          <p:cNvPr id="8" name="TextBox 7"/>
          <p:cNvSpPr txBox="1"/>
          <p:nvPr/>
        </p:nvSpPr>
        <p:spPr>
          <a:xfrm>
            <a:off x="-108036" y="622794"/>
            <a:ext cx="237740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Lecture8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10" name="Rectangle 2">
            <a:extLst>
              <a:ext uri="{FF2B5EF4-FFF2-40B4-BE49-F238E27FC236}">
                <a16:creationId xmlns:a16="http://schemas.microsoft.com/office/drawing/2014/main" id="{7ED91279-C143-47CA-8FB0-60F817ABF8AB}"/>
              </a:ext>
            </a:extLst>
          </p:cNvPr>
          <p:cNvSpPr>
            <a:spLocks noChangeArrowheads="1"/>
          </p:cNvSpPr>
          <p:nvPr/>
        </p:nvSpPr>
        <p:spPr bwMode="auto">
          <a:xfrm>
            <a:off x="1080668" y="1893123"/>
            <a:ext cx="5934633" cy="3234475"/>
          </a:xfrm>
          <a:prstGeom prst="rect">
            <a:avLst/>
          </a:prstGeom>
          <a:noFill/>
          <a:ln w="12700">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solidFill>
                  <a:schemeClr val="accent1"/>
                </a:solidFill>
              </a14:hiddenFill>
            </a:ext>
          </a:extLst>
        </p:spPr>
        <p:txBody>
          <a:bodyPr wrap="square" lIns="90488" tIns="44450" rIns="90488" bIns="44450">
            <a:spAutoFit/>
          </a:bodyPr>
          <a:lstStyle>
            <a:lvl1pPr>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1pPr>
            <a:lvl2pPr marL="742950" indent="-28575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2pPr>
            <a:lvl3pPr marL="11430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3pPr>
            <a:lvl4pPr marL="16002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4pPr>
            <a:lvl5pPr marL="2057400" indent="-228600">
              <a:spcBef>
                <a:spcPct val="50000"/>
              </a:spcBef>
              <a:buClr>
                <a:srgbClr val="800000"/>
              </a:buClr>
              <a:buFont typeface="Wingdings" panose="05000000000000000000" pitchFamily="2" charset="2"/>
              <a:buChar char="¦"/>
              <a:defRPr sz="3200" b="1" i="1">
                <a:solidFill>
                  <a:schemeClr val="tx2"/>
                </a:solidFill>
                <a:latin typeface="Impact" panose="020B0806030902050204" pitchFamily="34" charset="0"/>
              </a:defRPr>
            </a:lvl5pPr>
            <a:lvl6pPr marL="25146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6pPr>
            <a:lvl7pPr marL="29718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7pPr>
            <a:lvl8pPr marL="34290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8pPr>
            <a:lvl9pPr marL="3886200" indent="-228600" eaLnBrk="0" fontAlgn="base" hangingPunct="0">
              <a:spcBef>
                <a:spcPct val="50000"/>
              </a:spcBef>
              <a:spcAft>
                <a:spcPct val="0"/>
              </a:spcAft>
              <a:buClr>
                <a:srgbClr val="800000"/>
              </a:buClr>
              <a:buFont typeface="Wingdings" panose="05000000000000000000" pitchFamily="2" charset="2"/>
              <a:buChar char="¦"/>
              <a:defRPr sz="3200" b="1" i="1">
                <a:solidFill>
                  <a:schemeClr val="tx2"/>
                </a:solidFill>
                <a:latin typeface="Impact" panose="020B0806030902050204" pitchFamily="34" charset="0"/>
              </a:defRPr>
            </a:lvl9pPr>
          </a:lstStyle>
          <a:p>
            <a:pPr>
              <a:lnSpc>
                <a:spcPct val="150000"/>
              </a:lnSpc>
              <a:spcBef>
                <a:spcPct val="30000"/>
              </a:spcBef>
              <a:buClr>
                <a:srgbClr val="0563C1"/>
              </a:buClr>
              <a:buSzPct val="70000"/>
              <a:buFont typeface="Wingdings" panose="05000000000000000000" pitchFamily="2" charset="2"/>
              <a:buChar char="n"/>
            </a:pPr>
            <a:r>
              <a:rPr lang="en-US" altLang="en-US" sz="2400" b="0" i="0" dirty="0">
                <a:solidFill>
                  <a:prstClr val="black"/>
                </a:solidFill>
                <a:latin typeface="Arial" panose="020B0604020202020204" pitchFamily="34" charset="0"/>
                <a:cs typeface="Arial" panose="020B0604020202020204" pitchFamily="34" charset="0"/>
              </a:rPr>
              <a:t>  Establishing  the </a:t>
            </a:r>
            <a:r>
              <a:rPr lang="en-US" altLang="en-US" sz="2400" i="0" dirty="0">
                <a:solidFill>
                  <a:prstClr val="black"/>
                </a:solidFill>
                <a:latin typeface="Arial" panose="020B0604020202020204" pitchFamily="34" charset="0"/>
                <a:cs typeface="Arial" panose="020B0604020202020204" pitchFamily="34" charset="0"/>
              </a:rPr>
              <a:t>baseline</a:t>
            </a:r>
            <a:r>
              <a:rPr lang="en-US" altLang="en-US" sz="2400" b="0" i="0" dirty="0">
                <a:solidFill>
                  <a:prstClr val="black"/>
                </a:solidFill>
                <a:latin typeface="Arial" panose="020B0604020202020204" pitchFamily="34" charset="0"/>
                <a:cs typeface="Arial" panose="020B0604020202020204" pitchFamily="34" charset="0"/>
              </a:rPr>
              <a:t>.</a:t>
            </a:r>
          </a:p>
          <a:p>
            <a:pPr>
              <a:lnSpc>
                <a:spcPct val="150000"/>
              </a:lnSpc>
              <a:spcBef>
                <a:spcPct val="30000"/>
              </a:spcBef>
              <a:buClr>
                <a:srgbClr val="0563C1"/>
              </a:buClr>
              <a:buSzPct val="75000"/>
              <a:buFont typeface="Wingdings" panose="05000000000000000000" pitchFamily="2" charset="2"/>
              <a:buChar char="n"/>
            </a:pPr>
            <a:r>
              <a:rPr lang="en-US" altLang="en-US" sz="2400" b="0" i="0" dirty="0">
                <a:solidFill>
                  <a:prstClr val="black"/>
                </a:solidFill>
                <a:latin typeface="Arial" panose="020B0604020202020204" pitchFamily="34" charset="0"/>
                <a:cs typeface="Arial" panose="020B0604020202020204" pitchFamily="34" charset="0"/>
              </a:rPr>
              <a:t>  Providing a </a:t>
            </a:r>
            <a:r>
              <a:rPr lang="en-US" altLang="en-US" sz="2400" i="0" dirty="0">
                <a:solidFill>
                  <a:prstClr val="black"/>
                </a:solidFill>
                <a:latin typeface="Arial" panose="020B0604020202020204" pitchFamily="34" charset="0"/>
                <a:cs typeface="Arial" panose="020B0604020202020204" pitchFamily="34" charset="0"/>
              </a:rPr>
              <a:t>tool</a:t>
            </a:r>
            <a:r>
              <a:rPr lang="en-US" altLang="en-US" sz="2400" b="0" i="0" dirty="0">
                <a:solidFill>
                  <a:prstClr val="black"/>
                </a:solidFill>
                <a:latin typeface="Arial" panose="020B0604020202020204" pitchFamily="34" charset="0"/>
                <a:cs typeface="Arial" panose="020B0604020202020204" pitchFamily="34" charset="0"/>
              </a:rPr>
              <a:t> for project </a:t>
            </a:r>
            <a:r>
              <a:rPr lang="en-US" altLang="en-US" sz="2400" i="0" dirty="0">
                <a:solidFill>
                  <a:prstClr val="black"/>
                </a:solidFill>
                <a:latin typeface="Arial" panose="020B0604020202020204" pitchFamily="34" charset="0"/>
                <a:cs typeface="Arial" panose="020B0604020202020204" pitchFamily="34" charset="0"/>
              </a:rPr>
              <a:t>evaluation</a:t>
            </a:r>
            <a:r>
              <a:rPr lang="en-US" altLang="en-US" sz="2400" b="0" i="0" dirty="0">
                <a:solidFill>
                  <a:prstClr val="black"/>
                </a:solidFill>
                <a:latin typeface="Arial" panose="020B0604020202020204" pitchFamily="34" charset="0"/>
                <a:cs typeface="Arial" panose="020B0604020202020204" pitchFamily="34" charset="0"/>
              </a:rPr>
              <a:t>. </a:t>
            </a:r>
          </a:p>
          <a:p>
            <a:pPr>
              <a:lnSpc>
                <a:spcPct val="150000"/>
              </a:lnSpc>
              <a:spcBef>
                <a:spcPct val="30000"/>
              </a:spcBef>
              <a:buClr>
                <a:srgbClr val="0563C1"/>
              </a:buClr>
              <a:buSzPct val="70000"/>
              <a:buFont typeface="Wingdings" panose="05000000000000000000" pitchFamily="2" charset="2"/>
              <a:buChar char="n"/>
            </a:pPr>
            <a:r>
              <a:rPr lang="en-US" altLang="en-US" sz="2400" b="0" i="0" dirty="0">
                <a:solidFill>
                  <a:prstClr val="black"/>
                </a:solidFill>
                <a:latin typeface="Arial" panose="020B0604020202020204" pitchFamily="34" charset="0"/>
                <a:cs typeface="Arial" panose="020B0604020202020204" pitchFamily="34" charset="0"/>
              </a:rPr>
              <a:t>  Provides outputs for </a:t>
            </a:r>
            <a:r>
              <a:rPr lang="en-US" altLang="en-US" sz="2400" i="0" dirty="0">
                <a:solidFill>
                  <a:prstClr val="black"/>
                </a:solidFill>
                <a:latin typeface="Arial" panose="020B0604020202020204" pitchFamily="34" charset="0"/>
                <a:cs typeface="Arial" panose="020B0604020202020204" pitchFamily="34" charset="0"/>
              </a:rPr>
              <a:t>analysis</a:t>
            </a:r>
            <a:r>
              <a:rPr lang="en-US" altLang="en-US" sz="2400" b="0" i="0" dirty="0">
                <a:solidFill>
                  <a:prstClr val="black"/>
                </a:solidFill>
                <a:latin typeface="Arial" panose="020B0604020202020204" pitchFamily="34" charset="0"/>
                <a:cs typeface="Arial" panose="020B0604020202020204" pitchFamily="34" charset="0"/>
              </a:rPr>
              <a:t>.</a:t>
            </a:r>
          </a:p>
          <a:p>
            <a:pPr>
              <a:lnSpc>
                <a:spcPct val="150000"/>
              </a:lnSpc>
              <a:spcBef>
                <a:spcPct val="30000"/>
              </a:spcBef>
              <a:buClr>
                <a:srgbClr val="0563C1"/>
              </a:buClr>
              <a:buSzPct val="70000"/>
              <a:buFont typeface="Wingdings" panose="05000000000000000000" pitchFamily="2" charset="2"/>
              <a:buChar char="n"/>
            </a:pPr>
            <a:r>
              <a:rPr lang="en-US" altLang="en-US" sz="2400" b="0" i="0" dirty="0">
                <a:solidFill>
                  <a:prstClr val="black"/>
                </a:solidFill>
                <a:latin typeface="Arial" panose="020B0604020202020204" pitchFamily="34" charset="0"/>
                <a:cs typeface="Arial" panose="020B0604020202020204" pitchFamily="34" charset="0"/>
              </a:rPr>
              <a:t>  </a:t>
            </a:r>
            <a:r>
              <a:rPr lang="en-US" altLang="en-US" sz="2400" i="0" dirty="0">
                <a:solidFill>
                  <a:prstClr val="black"/>
                </a:solidFill>
                <a:latin typeface="Arial" panose="020B0604020202020204" pitchFamily="34" charset="0"/>
                <a:cs typeface="Arial" panose="020B0604020202020204" pitchFamily="34" charset="0"/>
              </a:rPr>
              <a:t>Monitoring</a:t>
            </a:r>
            <a:r>
              <a:rPr lang="en-US" altLang="en-US" sz="2400" b="0" i="0" dirty="0">
                <a:solidFill>
                  <a:prstClr val="black"/>
                </a:solidFill>
                <a:latin typeface="Arial" panose="020B0604020202020204" pitchFamily="34" charset="0"/>
                <a:cs typeface="Arial" panose="020B0604020202020204" pitchFamily="34" charset="0"/>
              </a:rPr>
              <a:t> and analyzing progress.</a:t>
            </a:r>
          </a:p>
          <a:p>
            <a:pPr>
              <a:lnSpc>
                <a:spcPct val="150000"/>
              </a:lnSpc>
              <a:spcBef>
                <a:spcPct val="30000"/>
              </a:spcBef>
              <a:buClr>
                <a:srgbClr val="0563C1"/>
              </a:buClr>
              <a:buSzPct val="70000"/>
              <a:buFont typeface="Wingdings" panose="05000000000000000000" pitchFamily="2" charset="2"/>
              <a:buChar char="n"/>
            </a:pPr>
            <a:r>
              <a:rPr lang="en-US" altLang="en-US" sz="2400" b="0" i="0" dirty="0">
                <a:solidFill>
                  <a:prstClr val="black"/>
                </a:solidFill>
                <a:latin typeface="Arial" panose="020B0604020202020204" pitchFamily="34" charset="0"/>
                <a:cs typeface="Arial" panose="020B0604020202020204" pitchFamily="34" charset="0"/>
              </a:rPr>
              <a:t>  Assists in developing </a:t>
            </a:r>
            <a:r>
              <a:rPr lang="en-US" altLang="en-US" sz="2400" i="0" dirty="0">
                <a:solidFill>
                  <a:prstClr val="black"/>
                </a:solidFill>
                <a:latin typeface="Arial" panose="020B0604020202020204" pitchFamily="34" charset="0"/>
                <a:cs typeface="Arial" panose="020B0604020202020204" pitchFamily="34" charset="0"/>
              </a:rPr>
              <a:t>work-arounds</a:t>
            </a:r>
          </a:p>
        </p:txBody>
      </p:sp>
    </p:spTree>
    <p:extLst>
      <p:ext uri="{BB962C8B-B14F-4D97-AF65-F5344CB8AC3E}">
        <p14:creationId xmlns:p14="http://schemas.microsoft.com/office/powerpoint/2010/main" val="3124554151"/>
      </p:ext>
    </p:extLst>
  </p:cSld>
  <p:clrMapOvr>
    <a:masterClrMapping/>
  </p:clrMapOvr>
  <mc:AlternateContent xmlns:mc="http://schemas.openxmlformats.org/markup-compatibility/2006" xmlns:p14="http://schemas.microsoft.com/office/powerpoint/2010/main">
    <mc:Choice Requires="p14">
      <p:transition spd="slow" p14:dur="2000" advTm="346108"/>
    </mc:Choice>
    <mc:Fallback xmlns="">
      <p:transition spd="slow" advTm="346108"/>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8623386" cy="1952007"/>
          </a:xfrm>
          <a:prstGeom prst="rect">
            <a:avLst/>
          </a:prstGeom>
        </p:spPr>
      </p:pic>
      <p:sp>
        <p:nvSpPr>
          <p:cNvPr id="7" name="TextBox 6"/>
          <p:cNvSpPr txBox="1"/>
          <p:nvPr/>
        </p:nvSpPr>
        <p:spPr>
          <a:xfrm>
            <a:off x="2768587" y="757115"/>
            <a:ext cx="3420295" cy="523220"/>
          </a:xfrm>
          <a:prstGeom prst="rect">
            <a:avLst/>
          </a:prstGeom>
          <a:noFill/>
        </p:spPr>
        <p:txBody>
          <a:bodyPr wrap="none" rtlCol="0">
            <a:spAutoFit/>
          </a:bodyPr>
          <a:lstStyle/>
          <a:p>
            <a:pPr lvl="0">
              <a:defRPr/>
            </a:pPr>
            <a:r>
              <a:rPr lang="en-US" sz="2800" dirty="0">
                <a:solidFill>
                  <a:prstClr val="white"/>
                </a:solidFill>
              </a:rPr>
              <a:t>Information Gathering</a:t>
            </a:r>
          </a:p>
        </p:txBody>
      </p:sp>
      <p:sp>
        <p:nvSpPr>
          <p:cNvPr id="8" name="TextBox 7"/>
          <p:cNvSpPr txBox="1"/>
          <p:nvPr/>
        </p:nvSpPr>
        <p:spPr>
          <a:xfrm>
            <a:off x="-108036" y="622794"/>
            <a:ext cx="237740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Lecture8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11" name="Rectangle 2">
            <a:extLst>
              <a:ext uri="{FF2B5EF4-FFF2-40B4-BE49-F238E27FC236}">
                <a16:creationId xmlns:a16="http://schemas.microsoft.com/office/drawing/2014/main" id="{76E2207B-2F01-400E-90BC-04DACB48A521}"/>
              </a:ext>
            </a:extLst>
          </p:cNvPr>
          <p:cNvSpPr txBox="1">
            <a:spLocks noChangeArrowheads="1"/>
          </p:cNvSpPr>
          <p:nvPr/>
        </p:nvSpPr>
        <p:spPr>
          <a:xfrm>
            <a:off x="781768" y="1658282"/>
            <a:ext cx="10505443" cy="4495800"/>
          </a:xfrm>
          <a:prstGeom prst="rect">
            <a:avLst/>
          </a:prstGeom>
          <a:extLst>
            <a:ext uri="{91240B29-F687-4F45-9708-019B960494DF}">
              <a14:hiddenLine xmlns:a14="http://schemas.microsoft.com/office/drawing/2010/main" w="12700">
                <a:solidFill>
                  <a:schemeClr val="tx1"/>
                </a:solidFill>
                <a:miter lim="800000"/>
                <a:headEnd/>
                <a:tailEnd/>
              </a14:hiddenLine>
            </a:ext>
          </a:extLst>
        </p:spPr>
        <p:txBody>
          <a:bodyPr vert="horz" lIns="76200" tIns="38100" rIns="76200" bIns="3810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30188" indent="-230188" algn="ctr" defTabSz="771525">
              <a:lnSpc>
                <a:spcPct val="95000"/>
              </a:lnSpc>
              <a:buFont typeface="Arial" panose="020B0604020202020204" pitchFamily="34" charset="0"/>
              <a:buNone/>
              <a:defRPr/>
            </a:pPr>
            <a:endParaRPr lang="en-US" altLang="en-US" sz="2400" dirty="0">
              <a:solidFill>
                <a:srgbClr val="ED7D31"/>
              </a:solidFill>
              <a:latin typeface="Arial" panose="020B0604020202020204" pitchFamily="34" charset="0"/>
              <a:cs typeface="Arial" panose="020B0604020202020204" pitchFamily="34" charset="0"/>
            </a:endParaRPr>
          </a:p>
          <a:p>
            <a:pPr marL="688975" lvl="1" indent="-344488" defTabSz="771525">
              <a:lnSpc>
                <a:spcPct val="95000"/>
              </a:lnSpc>
              <a:buSzPct val="100000"/>
              <a:buFont typeface="Wingdings" panose="05000000000000000000" pitchFamily="2" charset="2"/>
              <a:buChar char="§"/>
              <a:defRPr/>
            </a:pPr>
            <a:r>
              <a:rPr lang="en-US" altLang="en-US" dirty="0">
                <a:solidFill>
                  <a:prstClr val="black"/>
                </a:solidFill>
                <a:latin typeface="Arial" panose="020B0604020202020204" pitchFamily="34" charset="0"/>
                <a:cs typeface="Arial" panose="020B0604020202020204" pitchFamily="34" charset="0"/>
              </a:rPr>
              <a:t>Information outlining the project is available in many forms and from many sources</a:t>
            </a:r>
          </a:p>
          <a:p>
            <a:pPr marL="688975" lvl="1" indent="-344488" defTabSz="771525">
              <a:lnSpc>
                <a:spcPct val="95000"/>
              </a:lnSpc>
              <a:buSzPct val="100000"/>
              <a:buFont typeface="Wingdings" panose="05000000000000000000" pitchFamily="2" charset="2"/>
              <a:buChar char="§"/>
              <a:defRPr/>
            </a:pPr>
            <a:endParaRPr lang="en-US" altLang="en-US" dirty="0">
              <a:solidFill>
                <a:prstClr val="black"/>
              </a:solidFill>
              <a:latin typeface="Arial" panose="020B0604020202020204" pitchFamily="34" charset="0"/>
              <a:cs typeface="Arial" panose="020B0604020202020204" pitchFamily="34" charset="0"/>
            </a:endParaRPr>
          </a:p>
          <a:p>
            <a:pPr marL="688975" lvl="1" indent="-344488" defTabSz="771525">
              <a:lnSpc>
                <a:spcPct val="95000"/>
              </a:lnSpc>
              <a:buSzPct val="100000"/>
              <a:buFont typeface="Wingdings" panose="05000000000000000000" pitchFamily="2" charset="2"/>
              <a:buChar char="§"/>
              <a:defRPr/>
            </a:pPr>
            <a:r>
              <a:rPr lang="en-US" altLang="en-US" dirty="0">
                <a:solidFill>
                  <a:prstClr val="black"/>
                </a:solidFill>
                <a:latin typeface="Arial" panose="020B0604020202020204" pitchFamily="34" charset="0"/>
                <a:cs typeface="Arial" panose="020B0604020202020204" pitchFamily="34" charset="0"/>
              </a:rPr>
              <a:t>From the project scope description look for similar projects</a:t>
            </a:r>
          </a:p>
          <a:p>
            <a:pPr marL="688975" lvl="1" indent="-344488" defTabSz="771525">
              <a:lnSpc>
                <a:spcPct val="95000"/>
              </a:lnSpc>
              <a:buSzPct val="100000"/>
              <a:buFont typeface="Wingdings" panose="05000000000000000000" pitchFamily="2" charset="2"/>
              <a:buChar char="§"/>
              <a:defRPr/>
            </a:pPr>
            <a:endParaRPr lang="en-US" altLang="en-US" dirty="0">
              <a:solidFill>
                <a:prstClr val="black"/>
              </a:solidFill>
              <a:latin typeface="Arial" panose="020B0604020202020204" pitchFamily="34" charset="0"/>
              <a:cs typeface="Arial" panose="020B0604020202020204" pitchFamily="34" charset="0"/>
            </a:endParaRPr>
          </a:p>
          <a:p>
            <a:pPr marL="688975" lvl="1" indent="-344488" defTabSz="771525">
              <a:lnSpc>
                <a:spcPct val="95000"/>
              </a:lnSpc>
              <a:buSzPct val="100000"/>
              <a:buFont typeface="Wingdings" panose="05000000000000000000" pitchFamily="2" charset="2"/>
              <a:buChar char="§"/>
              <a:defRPr/>
            </a:pPr>
            <a:r>
              <a:rPr lang="en-US" altLang="en-US" dirty="0">
                <a:solidFill>
                  <a:prstClr val="black"/>
                </a:solidFill>
                <a:latin typeface="Arial" panose="020B0604020202020204" pitchFamily="34" charset="0"/>
                <a:cs typeface="Arial" panose="020B0604020202020204" pitchFamily="34" charset="0"/>
              </a:rPr>
              <a:t>The Client - gather as much information about this Project and other similar Projects in which they have been involved.</a:t>
            </a:r>
          </a:p>
        </p:txBody>
      </p:sp>
    </p:spTree>
    <p:extLst>
      <p:ext uri="{BB962C8B-B14F-4D97-AF65-F5344CB8AC3E}">
        <p14:creationId xmlns:p14="http://schemas.microsoft.com/office/powerpoint/2010/main" val="1941987862"/>
      </p:ext>
    </p:extLst>
  </p:cSld>
  <p:clrMapOvr>
    <a:masterClrMapping/>
  </p:clrMapOvr>
  <mc:AlternateContent xmlns:mc="http://schemas.openxmlformats.org/markup-compatibility/2006" xmlns:p14="http://schemas.microsoft.com/office/powerpoint/2010/main">
    <mc:Choice Requires="p14">
      <p:transition spd="slow" p14:dur="2000" advTm="346108"/>
    </mc:Choice>
    <mc:Fallback xmlns="">
      <p:transition spd="slow" advTm="346108"/>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8623386" cy="1952007"/>
          </a:xfrm>
          <a:prstGeom prst="rect">
            <a:avLst/>
          </a:prstGeom>
        </p:spPr>
      </p:pic>
      <p:sp>
        <p:nvSpPr>
          <p:cNvPr id="7" name="TextBox 6"/>
          <p:cNvSpPr txBox="1"/>
          <p:nvPr/>
        </p:nvSpPr>
        <p:spPr>
          <a:xfrm>
            <a:off x="2768587" y="757115"/>
            <a:ext cx="342029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Information Gathering</a:t>
            </a:r>
          </a:p>
        </p:txBody>
      </p:sp>
      <p:sp>
        <p:nvSpPr>
          <p:cNvPr id="8" name="TextBox 7"/>
          <p:cNvSpPr txBox="1"/>
          <p:nvPr/>
        </p:nvSpPr>
        <p:spPr>
          <a:xfrm>
            <a:off x="-108036" y="622794"/>
            <a:ext cx="237740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Lecture8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10" name="Rectangle 2">
            <a:extLst>
              <a:ext uri="{FF2B5EF4-FFF2-40B4-BE49-F238E27FC236}">
                <a16:creationId xmlns:a16="http://schemas.microsoft.com/office/drawing/2014/main" id="{30C1E1AF-3BDF-41C7-BEA3-E60E2491B9CE}"/>
              </a:ext>
            </a:extLst>
          </p:cNvPr>
          <p:cNvSpPr txBox="1">
            <a:spLocks noChangeArrowheads="1"/>
          </p:cNvSpPr>
          <p:nvPr/>
        </p:nvSpPr>
        <p:spPr>
          <a:xfrm>
            <a:off x="938988" y="2037450"/>
            <a:ext cx="10033687" cy="3508764"/>
          </a:xfrm>
          <a:prstGeom prst="rect">
            <a:avLst/>
          </a:prstGeom>
          <a:extLst>
            <a:ext uri="{91240B29-F687-4F45-9708-019B960494DF}">
              <a14:hiddenLine xmlns:a14="http://schemas.microsoft.com/office/drawing/2010/main" w="12700">
                <a:solidFill>
                  <a:schemeClr val="tx1"/>
                </a:solidFill>
                <a:miter lim="800000"/>
                <a:headEnd/>
                <a:tailEnd/>
              </a14:hiddenLine>
            </a:ext>
          </a:extLst>
        </p:spPr>
        <p:txBody>
          <a:bodyPr vert="horz" lIns="76200" tIns="38100" rIns="76200" bIns="381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2" panose="05020102010507070707" pitchFamily="18" charset="2"/>
              <a:buNone/>
              <a:defRPr/>
            </a:pPr>
            <a:r>
              <a:rPr lang="en-US" altLang="en-US" sz="2400" b="1" dirty="0" smtClean="0">
                <a:solidFill>
                  <a:srgbClr val="C00000"/>
                </a:solidFill>
                <a:latin typeface="Arial" panose="020B0604020202020204" pitchFamily="34" charset="0"/>
                <a:cs typeface="Arial" panose="020B0604020202020204" pitchFamily="34" charset="0"/>
              </a:rPr>
              <a:t>Asking about these </a:t>
            </a:r>
            <a:r>
              <a:rPr lang="en-US" altLang="en-US" sz="2400" b="1" dirty="0">
                <a:solidFill>
                  <a:srgbClr val="C00000"/>
                </a:solidFill>
                <a:latin typeface="Arial" panose="020B0604020202020204" pitchFamily="34" charset="0"/>
                <a:cs typeface="Arial" panose="020B0604020202020204" pitchFamily="34" charset="0"/>
              </a:rPr>
              <a:t>simple questions</a:t>
            </a:r>
          </a:p>
          <a:p>
            <a:pPr>
              <a:buFont typeface="Wingdings 2" panose="05020102010507070707" pitchFamily="18" charset="2"/>
              <a:buNone/>
              <a:defRPr/>
            </a:pPr>
            <a:endParaRPr lang="en-US" altLang="en-US" sz="2400" dirty="0">
              <a:solidFill>
                <a:srgbClr val="DF0126"/>
              </a:solidFill>
              <a:latin typeface="Arial" panose="020B0604020202020204" pitchFamily="34" charset="0"/>
              <a:cs typeface="Arial" panose="020B0604020202020204" pitchFamily="34" charset="0"/>
            </a:endParaRPr>
          </a:p>
          <a:p>
            <a:pPr>
              <a:buFont typeface="Wingdings" panose="05000000000000000000" pitchFamily="2" charset="2"/>
              <a:buChar char="§"/>
              <a:defRPr/>
            </a:pPr>
            <a:r>
              <a:rPr lang="en-US" altLang="en-US" sz="2400" b="1" dirty="0">
                <a:solidFill>
                  <a:prstClr val="black"/>
                </a:solidFill>
                <a:latin typeface="Arial" panose="020B0604020202020204" pitchFamily="34" charset="0"/>
                <a:cs typeface="Arial" panose="020B0604020202020204" pitchFamily="34" charset="0"/>
              </a:rPr>
              <a:t>What</a:t>
            </a:r>
            <a:r>
              <a:rPr lang="en-US" altLang="en-US" sz="2400" dirty="0">
                <a:solidFill>
                  <a:prstClr val="black"/>
                </a:solidFill>
                <a:latin typeface="Arial" panose="020B0604020202020204" pitchFamily="34" charset="0"/>
                <a:cs typeface="Arial" panose="020B0604020202020204" pitchFamily="34" charset="0"/>
              </a:rPr>
              <a:t> are you </a:t>
            </a:r>
            <a:r>
              <a:rPr lang="en-US" altLang="en-US" sz="2400" b="1" dirty="0">
                <a:solidFill>
                  <a:prstClr val="black"/>
                </a:solidFill>
                <a:latin typeface="Arial" panose="020B0604020202020204" pitchFamily="34" charset="0"/>
                <a:cs typeface="Arial" panose="020B0604020202020204" pitchFamily="34" charset="0"/>
              </a:rPr>
              <a:t>going to do</a:t>
            </a:r>
            <a:r>
              <a:rPr lang="en-US" altLang="en-US" sz="2400" dirty="0">
                <a:solidFill>
                  <a:prstClr val="black"/>
                </a:solidFill>
                <a:latin typeface="Arial" panose="020B0604020202020204" pitchFamily="34" charset="0"/>
                <a:cs typeface="Arial" panose="020B0604020202020204" pitchFamily="34" charset="0"/>
              </a:rPr>
              <a:t>?</a:t>
            </a:r>
          </a:p>
          <a:p>
            <a:pPr>
              <a:buFont typeface="Wingdings" panose="05000000000000000000" pitchFamily="2" charset="2"/>
              <a:buChar char="§"/>
              <a:defRPr/>
            </a:pPr>
            <a:r>
              <a:rPr lang="en-US" altLang="en-US" sz="2400" b="1" dirty="0">
                <a:solidFill>
                  <a:prstClr val="black"/>
                </a:solidFill>
                <a:latin typeface="Arial" panose="020B0604020202020204" pitchFamily="34" charset="0"/>
                <a:cs typeface="Arial" panose="020B0604020202020204" pitchFamily="34" charset="0"/>
              </a:rPr>
              <a:t>How long </a:t>
            </a:r>
            <a:r>
              <a:rPr lang="en-US" altLang="en-US" sz="2400" dirty="0">
                <a:solidFill>
                  <a:prstClr val="black"/>
                </a:solidFill>
                <a:latin typeface="Arial" panose="020B0604020202020204" pitchFamily="34" charset="0"/>
                <a:cs typeface="Arial" panose="020B0604020202020204" pitchFamily="34" charset="0"/>
              </a:rPr>
              <a:t>is it </a:t>
            </a:r>
            <a:r>
              <a:rPr lang="en-US" altLang="en-US" sz="2400" b="1" dirty="0">
                <a:solidFill>
                  <a:prstClr val="black"/>
                </a:solidFill>
                <a:latin typeface="Arial" panose="020B0604020202020204" pitchFamily="34" charset="0"/>
                <a:cs typeface="Arial" panose="020B0604020202020204" pitchFamily="34" charset="0"/>
              </a:rPr>
              <a:t>going to take?</a:t>
            </a:r>
          </a:p>
          <a:p>
            <a:pPr>
              <a:buFont typeface="Wingdings" panose="05000000000000000000" pitchFamily="2" charset="2"/>
              <a:buChar char="§"/>
              <a:defRPr/>
            </a:pPr>
            <a:r>
              <a:rPr lang="en-US" altLang="en-US" sz="2400" b="1" dirty="0">
                <a:solidFill>
                  <a:prstClr val="black"/>
                </a:solidFill>
                <a:latin typeface="Arial" panose="020B0604020202020204" pitchFamily="34" charset="0"/>
                <a:cs typeface="Arial" panose="020B0604020202020204" pitchFamily="34" charset="0"/>
              </a:rPr>
              <a:t>What </a:t>
            </a:r>
            <a:r>
              <a:rPr lang="en-US" altLang="en-US" sz="2400" dirty="0">
                <a:solidFill>
                  <a:prstClr val="black"/>
                </a:solidFill>
                <a:latin typeface="Arial" panose="020B0604020202020204" pitchFamily="34" charset="0"/>
                <a:cs typeface="Arial" panose="020B0604020202020204" pitchFamily="34" charset="0"/>
              </a:rPr>
              <a:t>do you need </a:t>
            </a:r>
            <a:r>
              <a:rPr lang="en-US" altLang="en-US" sz="2400" b="1" dirty="0">
                <a:solidFill>
                  <a:prstClr val="black"/>
                </a:solidFill>
                <a:latin typeface="Arial" panose="020B0604020202020204" pitchFamily="34" charset="0"/>
                <a:cs typeface="Arial" panose="020B0604020202020204" pitchFamily="34" charset="0"/>
              </a:rPr>
              <a:t>to start </a:t>
            </a:r>
            <a:r>
              <a:rPr lang="en-US" altLang="en-US" sz="2400" dirty="0">
                <a:solidFill>
                  <a:prstClr val="black"/>
                </a:solidFill>
                <a:latin typeface="Arial" panose="020B0604020202020204" pitchFamily="34" charset="0"/>
                <a:cs typeface="Arial" panose="020B0604020202020204" pitchFamily="34" charset="0"/>
              </a:rPr>
              <a:t>the activity?</a:t>
            </a:r>
          </a:p>
          <a:p>
            <a:pPr>
              <a:buFont typeface="Wingdings" panose="05000000000000000000" pitchFamily="2" charset="2"/>
              <a:buChar char="§"/>
              <a:defRPr/>
            </a:pPr>
            <a:r>
              <a:rPr lang="en-US" altLang="en-US" sz="2400" b="1" dirty="0">
                <a:solidFill>
                  <a:prstClr val="black"/>
                </a:solidFill>
                <a:latin typeface="Arial" panose="020B0604020202020204" pitchFamily="34" charset="0"/>
                <a:cs typeface="Arial" panose="020B0604020202020204" pitchFamily="34" charset="0"/>
              </a:rPr>
              <a:t>What</a:t>
            </a:r>
            <a:r>
              <a:rPr lang="en-US" altLang="en-US" sz="2400" dirty="0">
                <a:solidFill>
                  <a:prstClr val="black"/>
                </a:solidFill>
                <a:latin typeface="Arial" panose="020B0604020202020204" pitchFamily="34" charset="0"/>
                <a:cs typeface="Arial" panose="020B0604020202020204" pitchFamily="34" charset="0"/>
              </a:rPr>
              <a:t> do you need </a:t>
            </a:r>
            <a:r>
              <a:rPr lang="en-US" altLang="en-US" sz="2400" b="1" dirty="0">
                <a:solidFill>
                  <a:prstClr val="black"/>
                </a:solidFill>
                <a:latin typeface="Arial" panose="020B0604020202020204" pitchFamily="34" charset="0"/>
                <a:cs typeface="Arial" panose="020B0604020202020204" pitchFamily="34" charset="0"/>
              </a:rPr>
              <a:t>to finish </a:t>
            </a:r>
            <a:r>
              <a:rPr lang="en-US" altLang="en-US" sz="2400" dirty="0">
                <a:solidFill>
                  <a:prstClr val="black"/>
                </a:solidFill>
                <a:latin typeface="Arial" panose="020B0604020202020204" pitchFamily="34" charset="0"/>
                <a:cs typeface="Arial" panose="020B0604020202020204" pitchFamily="34" charset="0"/>
              </a:rPr>
              <a:t>the activity</a:t>
            </a:r>
            <a:r>
              <a:rPr lang="en-US" altLang="en-US" sz="2400" dirty="0" smtClean="0">
                <a:solidFill>
                  <a:prstClr val="black"/>
                </a:solidFill>
                <a:latin typeface="Arial" panose="020B0604020202020204" pitchFamily="34" charset="0"/>
                <a:cs typeface="Arial" panose="020B0604020202020204" pitchFamily="34" charset="0"/>
              </a:rPr>
              <a:t>?</a:t>
            </a:r>
            <a:endParaRPr lang="en-US" altLang="en-US" sz="24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3809933"/>
      </p:ext>
    </p:extLst>
  </p:cSld>
  <p:clrMapOvr>
    <a:masterClrMapping/>
  </p:clrMapOvr>
  <mc:AlternateContent xmlns:mc="http://schemas.openxmlformats.org/markup-compatibility/2006" xmlns:p14="http://schemas.microsoft.com/office/powerpoint/2010/main">
    <mc:Choice Requires="p14">
      <p:transition spd="slow" p14:dur="2000" advTm="346108"/>
    </mc:Choice>
    <mc:Fallback xmlns="">
      <p:transition spd="slow" advTm="346108"/>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409364" y="498334"/>
            <a:ext cx="6058111" cy="850688"/>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92132" y="648838"/>
            <a:ext cx="142539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Agenda</a:t>
            </a:r>
          </a:p>
        </p:txBody>
      </p:sp>
      <p:sp>
        <p:nvSpPr>
          <p:cNvPr id="8" name="TextBox 7"/>
          <p:cNvSpPr txBox="1"/>
          <p:nvPr/>
        </p:nvSpPr>
        <p:spPr>
          <a:xfrm>
            <a:off x="-44577" y="236724"/>
            <a:ext cx="211788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a:t>
            </a: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32" name="TextBox 31">
            <a:extLst>
              <a:ext uri="{FF2B5EF4-FFF2-40B4-BE49-F238E27FC236}">
                <a16:creationId xmlns:a16="http://schemas.microsoft.com/office/drawing/2014/main" id="{87357321-6E69-4B90-B781-A8690AF55508}"/>
              </a:ext>
            </a:extLst>
          </p:cNvPr>
          <p:cNvSpPr txBox="1"/>
          <p:nvPr/>
        </p:nvSpPr>
        <p:spPr>
          <a:xfrm>
            <a:off x="1200944" y="1784042"/>
            <a:ext cx="9902228" cy="2308324"/>
          </a:xfrm>
          <a:prstGeom prst="rect">
            <a:avLst/>
          </a:prstGeom>
          <a:noFill/>
        </p:spPr>
        <p:txBody>
          <a:bodyPr wrap="square">
            <a:spAutoFit/>
          </a:bodyPr>
          <a:lstStyle/>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Critical Path method</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Scheduling Terminology</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Estimate the duration</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smtClean="0">
                <a:ln>
                  <a:noFill/>
                </a:ln>
                <a:solidFill>
                  <a:prstClr val="white">
                    <a:lumMod val="65000"/>
                  </a:prstClr>
                </a:solidFill>
                <a:effectLst/>
                <a:uLnTx/>
                <a:uFillTx/>
                <a:latin typeface="Calibri" panose="020F0502020204030204"/>
                <a:ea typeface="+mn-ea"/>
                <a:cs typeface="+mn-cs"/>
              </a:rPr>
              <a:t>Scheduling </a:t>
            </a:r>
            <a:r>
              <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Consists of</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1" i="0" u="none" strike="noStrike" kern="1200" cap="none" spc="0" normalizeH="0" baseline="0" noProof="0" dirty="0">
                <a:ln>
                  <a:noFill/>
                </a:ln>
                <a:effectLst/>
                <a:uLnTx/>
                <a:uFillTx/>
                <a:latin typeface="Calibri" panose="020F0502020204030204"/>
                <a:ea typeface="+mn-ea"/>
                <a:cs typeface="+mn-cs"/>
              </a:rPr>
              <a:t>Develop the Schedule</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The common Scheduling </a:t>
            </a:r>
            <a:r>
              <a:rPr kumimoji="0" lang="en-US" sz="2400" b="0" i="0" u="none" strike="noStrike" kern="1200" cap="none" spc="0" normalizeH="0" baseline="0" noProof="0" dirty="0" smtClean="0">
                <a:ln>
                  <a:noFill/>
                </a:ln>
                <a:solidFill>
                  <a:prstClr val="white">
                    <a:lumMod val="65000"/>
                  </a:prstClr>
                </a:solidFill>
                <a:effectLst/>
                <a:uLnTx/>
                <a:uFillTx/>
                <a:latin typeface="Calibri" panose="020F0502020204030204"/>
                <a:ea typeface="+mn-ea"/>
                <a:cs typeface="+mn-cs"/>
              </a:rPr>
              <a:t>Failures</a:t>
            </a:r>
            <a:endPar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8023016"/>
      </p:ext>
    </p:extLst>
  </p:cSld>
  <p:clrMapOvr>
    <a:masterClrMapping/>
  </p:clrMapOvr>
  <mc:AlternateContent xmlns:mc="http://schemas.openxmlformats.org/markup-compatibility/2006" xmlns:p14="http://schemas.microsoft.com/office/powerpoint/2010/main">
    <mc:Choice Requires="p14">
      <p:transition spd="slow" p14:dur="2000" advTm="313760"/>
    </mc:Choice>
    <mc:Fallback xmlns="">
      <p:transition spd="slow" advTm="313760"/>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8623386" cy="1952007"/>
          </a:xfrm>
          <a:prstGeom prst="rect">
            <a:avLst/>
          </a:prstGeom>
        </p:spPr>
      </p:pic>
      <p:sp>
        <p:nvSpPr>
          <p:cNvPr id="7" name="TextBox 6"/>
          <p:cNvSpPr txBox="1"/>
          <p:nvPr/>
        </p:nvSpPr>
        <p:spPr>
          <a:xfrm>
            <a:off x="2768587" y="757115"/>
            <a:ext cx="3420295" cy="523220"/>
          </a:xfrm>
          <a:prstGeom prst="rect">
            <a:avLst/>
          </a:prstGeom>
          <a:noFill/>
        </p:spPr>
        <p:txBody>
          <a:bodyPr wrap="none" rtlCol="0">
            <a:spAutoFit/>
          </a:bodyPr>
          <a:lstStyle/>
          <a:p>
            <a:pPr lvl="0">
              <a:defRPr/>
            </a:pPr>
            <a:r>
              <a:rPr lang="en-US" sz="2800" dirty="0">
                <a:solidFill>
                  <a:prstClr val="white"/>
                </a:solidFill>
              </a:rPr>
              <a:t>Develop the Schedule</a:t>
            </a: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p:cNvSpPr txBox="1"/>
          <p:nvPr/>
        </p:nvSpPr>
        <p:spPr>
          <a:xfrm>
            <a:off x="-108036" y="622794"/>
            <a:ext cx="237740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Lecture8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11" name="Content Placeholder 7">
            <a:extLst>
              <a:ext uri="{FF2B5EF4-FFF2-40B4-BE49-F238E27FC236}">
                <a16:creationId xmlns:a16="http://schemas.microsoft.com/office/drawing/2014/main" id="{88C746E4-9D87-46AA-A1C7-DE93B4642C87}"/>
              </a:ext>
            </a:extLst>
          </p:cNvPr>
          <p:cNvSpPr txBox="1">
            <a:spLocks/>
          </p:cNvSpPr>
          <p:nvPr>
            <p:custDataLst>
              <p:tags r:id="rId1"/>
            </p:custDataLst>
          </p:nvPr>
        </p:nvSpPr>
        <p:spPr>
          <a:xfrm>
            <a:off x="841519" y="2180902"/>
            <a:ext cx="6724276" cy="341947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852488" lvl="1" indent="-395288">
              <a:lnSpc>
                <a:spcPct val="100000"/>
              </a:lnSpc>
              <a:spcBef>
                <a:spcPts val="400"/>
              </a:spcBef>
              <a:buFont typeface="Wingdings" panose="05000000000000000000" pitchFamily="2" charset="2"/>
              <a:buChar char="§"/>
            </a:pPr>
            <a:r>
              <a:rPr lang="en-US" b="1" dirty="0">
                <a:solidFill>
                  <a:prstClr val="black"/>
                </a:solidFill>
                <a:latin typeface="Arial" panose="020B0604020202020204" pitchFamily="34" charset="0"/>
                <a:cs typeface="Arial" panose="020B0604020202020204" pitchFamily="34" charset="0"/>
              </a:rPr>
              <a:t>Integrate</a:t>
            </a:r>
            <a:r>
              <a:rPr lang="en-US" dirty="0">
                <a:solidFill>
                  <a:prstClr val="black"/>
                </a:solidFill>
                <a:latin typeface="Arial" panose="020B0604020202020204" pitchFamily="34" charset="0"/>
                <a:cs typeface="Arial" panose="020B0604020202020204" pitchFamily="34" charset="0"/>
              </a:rPr>
              <a:t> individual plans</a:t>
            </a:r>
          </a:p>
          <a:p>
            <a:pPr marL="852488" lvl="1" indent="-395288">
              <a:lnSpc>
                <a:spcPct val="100000"/>
              </a:lnSpc>
              <a:spcBef>
                <a:spcPts val="400"/>
              </a:spcBef>
              <a:buFont typeface="Wingdings" panose="05000000000000000000" pitchFamily="2" charset="2"/>
              <a:buChar char="§"/>
            </a:pPr>
            <a:r>
              <a:rPr lang="en-US" dirty="0">
                <a:solidFill>
                  <a:prstClr val="black"/>
                </a:solidFill>
                <a:latin typeface="Arial" panose="020B0604020202020204" pitchFamily="34" charset="0"/>
                <a:cs typeface="Arial" panose="020B0604020202020204" pitchFamily="34" charset="0"/>
              </a:rPr>
              <a:t>Identify </a:t>
            </a:r>
            <a:r>
              <a:rPr lang="en-US" b="1" dirty="0">
                <a:solidFill>
                  <a:prstClr val="black"/>
                </a:solidFill>
                <a:latin typeface="Arial" panose="020B0604020202020204" pitchFamily="34" charset="0"/>
                <a:cs typeface="Arial" panose="020B0604020202020204" pitchFamily="34" charset="0"/>
              </a:rPr>
              <a:t>activities</a:t>
            </a:r>
          </a:p>
          <a:p>
            <a:pPr marL="852488" lvl="1" indent="-395288">
              <a:lnSpc>
                <a:spcPct val="100000"/>
              </a:lnSpc>
              <a:spcBef>
                <a:spcPts val="400"/>
              </a:spcBef>
              <a:buFont typeface="Wingdings" panose="05000000000000000000" pitchFamily="2" charset="2"/>
              <a:buChar char="§"/>
            </a:pPr>
            <a:r>
              <a:rPr lang="en-US" dirty="0">
                <a:solidFill>
                  <a:prstClr val="black"/>
                </a:solidFill>
                <a:latin typeface="Arial" panose="020B0604020202020204" pitchFamily="34" charset="0"/>
                <a:cs typeface="Arial" panose="020B0604020202020204" pitchFamily="34" charset="0"/>
              </a:rPr>
              <a:t>Determine activity </a:t>
            </a:r>
            <a:r>
              <a:rPr lang="en-US" b="1" dirty="0">
                <a:solidFill>
                  <a:prstClr val="black"/>
                </a:solidFill>
                <a:latin typeface="Arial" panose="020B0604020202020204" pitchFamily="34" charset="0"/>
                <a:cs typeface="Arial" panose="020B0604020202020204" pitchFamily="34" charset="0"/>
              </a:rPr>
              <a:t>duration</a:t>
            </a:r>
          </a:p>
          <a:p>
            <a:pPr marL="852488" lvl="1" indent="-395288">
              <a:lnSpc>
                <a:spcPct val="100000"/>
              </a:lnSpc>
              <a:spcBef>
                <a:spcPts val="400"/>
              </a:spcBef>
              <a:buFont typeface="Wingdings" panose="05000000000000000000" pitchFamily="2" charset="2"/>
              <a:buChar char="§"/>
            </a:pPr>
            <a:r>
              <a:rPr lang="en-US" dirty="0">
                <a:solidFill>
                  <a:prstClr val="black"/>
                </a:solidFill>
                <a:latin typeface="Arial" panose="020B0604020202020204" pitchFamily="34" charset="0"/>
                <a:cs typeface="Arial" panose="020B0604020202020204" pitchFamily="34" charset="0"/>
              </a:rPr>
              <a:t>Determine activity </a:t>
            </a:r>
            <a:r>
              <a:rPr lang="en-US" b="1" dirty="0">
                <a:solidFill>
                  <a:prstClr val="black"/>
                </a:solidFill>
                <a:latin typeface="Arial" panose="020B0604020202020204" pitchFamily="34" charset="0"/>
                <a:cs typeface="Arial" panose="020B0604020202020204" pitchFamily="34" charset="0"/>
              </a:rPr>
              <a:t>sequence</a:t>
            </a:r>
          </a:p>
          <a:p>
            <a:pPr marL="852488" lvl="1" indent="-395288">
              <a:lnSpc>
                <a:spcPct val="100000"/>
              </a:lnSpc>
              <a:spcBef>
                <a:spcPts val="400"/>
              </a:spcBef>
              <a:buFont typeface="Wingdings" panose="05000000000000000000" pitchFamily="2" charset="2"/>
              <a:buChar char="§"/>
            </a:pPr>
            <a:r>
              <a:rPr lang="en-US" dirty="0">
                <a:solidFill>
                  <a:prstClr val="black"/>
                </a:solidFill>
                <a:latin typeface="Arial" panose="020B0604020202020204" pitchFamily="34" charset="0"/>
                <a:cs typeface="Arial" panose="020B0604020202020204" pitchFamily="34" charset="0"/>
              </a:rPr>
              <a:t>Establish dependencies and </a:t>
            </a:r>
            <a:r>
              <a:rPr lang="en-US" b="1" dirty="0">
                <a:solidFill>
                  <a:prstClr val="black"/>
                </a:solidFill>
                <a:latin typeface="Arial" panose="020B0604020202020204" pitchFamily="34" charset="0"/>
                <a:cs typeface="Arial" panose="020B0604020202020204" pitchFamily="34" charset="0"/>
              </a:rPr>
              <a:t>constraints</a:t>
            </a:r>
          </a:p>
          <a:p>
            <a:pPr marL="852488" lvl="1" indent="-395288">
              <a:lnSpc>
                <a:spcPct val="100000"/>
              </a:lnSpc>
              <a:spcBef>
                <a:spcPts val="400"/>
              </a:spcBef>
              <a:buFont typeface="Wingdings" panose="05000000000000000000" pitchFamily="2" charset="2"/>
              <a:buChar char="§"/>
            </a:pPr>
            <a:r>
              <a:rPr lang="en-US" dirty="0">
                <a:solidFill>
                  <a:prstClr val="black"/>
                </a:solidFill>
                <a:latin typeface="Arial" panose="020B0604020202020204" pitchFamily="34" charset="0"/>
                <a:cs typeface="Arial" panose="020B0604020202020204" pitchFamily="34" charset="0"/>
              </a:rPr>
              <a:t>Identify </a:t>
            </a:r>
            <a:r>
              <a:rPr lang="en-US" b="1" dirty="0">
                <a:solidFill>
                  <a:prstClr val="black"/>
                </a:solidFill>
                <a:latin typeface="Arial" panose="020B0604020202020204" pitchFamily="34" charset="0"/>
                <a:cs typeface="Arial" panose="020B0604020202020204" pitchFamily="34" charset="0"/>
              </a:rPr>
              <a:t>critical activities</a:t>
            </a:r>
          </a:p>
          <a:p>
            <a:pPr marL="852488" lvl="1" indent="-395288">
              <a:lnSpc>
                <a:spcPct val="100000"/>
              </a:lnSpc>
              <a:spcBef>
                <a:spcPts val="400"/>
              </a:spcBef>
              <a:buFont typeface="Wingdings" panose="05000000000000000000" pitchFamily="2" charset="2"/>
              <a:buChar char="§"/>
            </a:pPr>
            <a:r>
              <a:rPr lang="en-US" dirty="0">
                <a:solidFill>
                  <a:prstClr val="black"/>
                </a:solidFill>
                <a:latin typeface="Arial" panose="020B0604020202020204" pitchFamily="34" charset="0"/>
                <a:cs typeface="Arial" panose="020B0604020202020204" pitchFamily="34" charset="0"/>
              </a:rPr>
              <a:t>Optimize the application of </a:t>
            </a:r>
            <a:r>
              <a:rPr lang="en-US" b="1" dirty="0">
                <a:solidFill>
                  <a:prstClr val="black"/>
                </a:solidFill>
                <a:latin typeface="Arial" panose="020B0604020202020204" pitchFamily="34" charset="0"/>
                <a:cs typeface="Arial" panose="020B0604020202020204" pitchFamily="34" charset="0"/>
              </a:rPr>
              <a:t>resources</a:t>
            </a:r>
          </a:p>
          <a:p>
            <a:pPr marL="852488" lvl="1" indent="-395288">
              <a:lnSpc>
                <a:spcPct val="100000"/>
              </a:lnSpc>
              <a:spcBef>
                <a:spcPts val="400"/>
              </a:spcBef>
              <a:buFont typeface="Wingdings" panose="05000000000000000000" pitchFamily="2" charset="2"/>
              <a:buChar char="§"/>
            </a:pPr>
            <a:endParaRPr lang="en-US" dirty="0">
              <a:solidFill>
                <a:prstClr val="black"/>
              </a:solidFill>
              <a:latin typeface="Arial" panose="020B0604020202020204" pitchFamily="34" charset="0"/>
              <a:cs typeface="Arial" panose="020B0604020202020204" pitchFamily="34" charset="0"/>
            </a:endParaRPr>
          </a:p>
          <a:p>
            <a:pPr marL="852488" lvl="1" indent="-395288">
              <a:lnSpc>
                <a:spcPct val="100000"/>
              </a:lnSpc>
              <a:spcBef>
                <a:spcPts val="400"/>
              </a:spcBef>
              <a:buFont typeface="Wingdings" panose="05000000000000000000" pitchFamily="2" charset="2"/>
              <a:buChar char="§"/>
            </a:pPr>
            <a:endParaRPr lang="en-US" dirty="0">
              <a:solidFill>
                <a:prstClr val="black"/>
              </a:solidFill>
              <a:latin typeface="Arial" panose="020B0604020202020204" pitchFamily="34" charset="0"/>
              <a:cs typeface="Arial" panose="020B0604020202020204" pitchFamily="34" charset="0"/>
            </a:endParaRPr>
          </a:p>
          <a:p>
            <a:pPr marL="852488" lvl="1" indent="-395288">
              <a:lnSpc>
                <a:spcPct val="100000"/>
              </a:lnSpc>
              <a:spcBef>
                <a:spcPts val="400"/>
              </a:spcBef>
              <a:buFont typeface="Wingdings" panose="05000000000000000000" pitchFamily="2" charset="2"/>
              <a:buChar char="§"/>
            </a:pPr>
            <a:endParaRPr lang="en-US" dirty="0">
              <a:solidFill>
                <a:prstClr val="black"/>
              </a:solidFill>
              <a:latin typeface="Arial" panose="020B0604020202020204" pitchFamily="34" charset="0"/>
              <a:cs typeface="Arial" panose="020B0604020202020204" pitchFamily="34" charset="0"/>
            </a:endParaRPr>
          </a:p>
          <a:p>
            <a:pPr>
              <a:lnSpc>
                <a:spcPts val="2200"/>
              </a:lnSpc>
              <a:spcBef>
                <a:spcPts val="600"/>
              </a:spcBef>
            </a:pPr>
            <a:endParaRPr lang="en-US" sz="2400" dirty="0">
              <a:solidFill>
                <a:prstClr val="black"/>
              </a:solidFill>
              <a:latin typeface="Arial" panose="020B0604020202020204" pitchFamily="34" charset="0"/>
              <a:cs typeface="Arial" panose="020B0604020202020204" pitchFamily="34" charset="0"/>
            </a:endParaRPr>
          </a:p>
          <a:p>
            <a:endParaRPr lang="en-US" sz="24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54954932"/>
      </p:ext>
    </p:extLst>
  </p:cSld>
  <p:clrMapOvr>
    <a:masterClrMapping/>
  </p:clrMapOvr>
  <mc:AlternateContent xmlns:mc="http://schemas.openxmlformats.org/markup-compatibility/2006" xmlns:p14="http://schemas.microsoft.com/office/powerpoint/2010/main">
    <mc:Choice Requires="p14">
      <p:transition spd="slow" p14:dur="2000" advTm="346108"/>
    </mc:Choice>
    <mc:Fallback xmlns="">
      <p:transition spd="slow" advTm="346108"/>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8623386" cy="1952007"/>
          </a:xfrm>
          <a:prstGeom prst="rect">
            <a:avLst/>
          </a:prstGeom>
        </p:spPr>
      </p:pic>
      <p:sp>
        <p:nvSpPr>
          <p:cNvPr id="7" name="TextBox 6"/>
          <p:cNvSpPr txBox="1"/>
          <p:nvPr/>
        </p:nvSpPr>
        <p:spPr>
          <a:xfrm>
            <a:off x="2768587" y="757115"/>
            <a:ext cx="5137945" cy="523220"/>
          </a:xfrm>
          <a:prstGeom prst="rect">
            <a:avLst/>
          </a:prstGeom>
          <a:noFill/>
        </p:spPr>
        <p:txBody>
          <a:bodyPr wrap="none" rtlCol="0">
            <a:spAutoFit/>
          </a:bodyPr>
          <a:lstStyle/>
          <a:p>
            <a:pPr lvl="0">
              <a:defRPr/>
            </a:pPr>
            <a:r>
              <a:rPr lang="en-US" sz="2800" dirty="0" smtClean="0">
                <a:solidFill>
                  <a:prstClr val="white"/>
                </a:solidFill>
              </a:rPr>
              <a:t>Types </a:t>
            </a:r>
            <a:r>
              <a:rPr lang="en-US" sz="2800" dirty="0">
                <a:solidFill>
                  <a:prstClr val="white"/>
                </a:solidFill>
              </a:rPr>
              <a:t>of logic among the activities</a:t>
            </a: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p:cNvSpPr txBox="1"/>
          <p:nvPr/>
        </p:nvSpPr>
        <p:spPr>
          <a:xfrm>
            <a:off x="-108036" y="622794"/>
            <a:ext cx="237740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Lecture8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10" name="Rectangle 9">
            <a:extLst>
              <a:ext uri="{FF2B5EF4-FFF2-40B4-BE49-F238E27FC236}">
                <a16:creationId xmlns:a16="http://schemas.microsoft.com/office/drawing/2014/main" id="{9559C174-BA80-49CD-B888-4CA75AF50DF4}"/>
              </a:ext>
            </a:extLst>
          </p:cNvPr>
          <p:cNvSpPr/>
          <p:nvPr/>
        </p:nvSpPr>
        <p:spPr>
          <a:xfrm>
            <a:off x="578568" y="2112145"/>
            <a:ext cx="7936782" cy="1200329"/>
          </a:xfrm>
          <a:prstGeom prst="rect">
            <a:avLst/>
          </a:prstGeom>
          <a:solidFill>
            <a:srgbClr val="ED7D31">
              <a:lumMod val="20000"/>
              <a:lumOff val="80000"/>
            </a:srgbClr>
          </a:solidFill>
        </p:spPr>
        <p:txBody>
          <a:bodyPr wrap="square">
            <a:spAutoFit/>
          </a:bodyPr>
          <a:lstStyle/>
          <a:p>
            <a:pPr marL="457200" marR="0" lvl="0" indent="-457200" defTabSz="914400"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en-US" altLang="en-US" sz="2400" b="0" i="0" u="none" strike="noStrike" kern="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Mandatory/Hard logic </a:t>
            </a:r>
          </a:p>
          <a:p>
            <a:pPr marL="457200" marR="0" lvl="0" indent="-457200" defTabSz="914400" eaLnBrk="1" fontAlgn="auto" latinLnBrk="0" hangingPunct="1">
              <a:lnSpc>
                <a:spcPct val="150000"/>
              </a:lnSpc>
              <a:spcBef>
                <a:spcPts val="0"/>
              </a:spcBef>
              <a:spcAft>
                <a:spcPts val="0"/>
              </a:spcAft>
              <a:buClrTx/>
              <a:buSzTx/>
              <a:buFont typeface="Wingdings" panose="05000000000000000000" pitchFamily="2" charset="2"/>
              <a:buChar char="§"/>
              <a:tabLst/>
              <a:defRPr/>
            </a:pPr>
            <a:r>
              <a:rPr kumimoji="0" lang="en-US" altLang="en-US" sz="2400" b="0" i="0" u="none" strike="noStrike" kern="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Preferential/Preferred/Discretionary/soft logic</a:t>
            </a:r>
          </a:p>
        </p:txBody>
      </p:sp>
    </p:spTree>
    <p:extLst>
      <p:ext uri="{BB962C8B-B14F-4D97-AF65-F5344CB8AC3E}">
        <p14:creationId xmlns:p14="http://schemas.microsoft.com/office/powerpoint/2010/main" val="3629897780"/>
      </p:ext>
    </p:extLst>
  </p:cSld>
  <p:clrMapOvr>
    <a:masterClrMapping/>
  </p:clrMapOvr>
  <mc:AlternateContent xmlns:mc="http://schemas.openxmlformats.org/markup-compatibility/2006" xmlns:p14="http://schemas.microsoft.com/office/powerpoint/2010/main">
    <mc:Choice Requires="p14">
      <p:transition spd="slow" p14:dur="2000" advTm="346108"/>
    </mc:Choice>
    <mc:Fallback xmlns="">
      <p:transition spd="slow" advTm="34610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8623386" cy="1952007"/>
          </a:xfrm>
          <a:prstGeom prst="rect">
            <a:avLst/>
          </a:prstGeom>
        </p:spPr>
      </p:pic>
      <p:sp>
        <p:nvSpPr>
          <p:cNvPr id="7" name="TextBox 6"/>
          <p:cNvSpPr txBox="1"/>
          <p:nvPr/>
        </p:nvSpPr>
        <p:spPr>
          <a:xfrm>
            <a:off x="2768587" y="757115"/>
            <a:ext cx="4297523" cy="523220"/>
          </a:xfrm>
          <a:prstGeom prst="rect">
            <a:avLst/>
          </a:prstGeom>
          <a:noFill/>
        </p:spPr>
        <p:txBody>
          <a:bodyPr wrap="none" rtlCol="0">
            <a:spAutoFit/>
          </a:bodyPr>
          <a:lstStyle/>
          <a:p>
            <a:pPr lvl="0">
              <a:defRPr/>
            </a:pPr>
            <a:r>
              <a:rPr lang="en-US" sz="2800" dirty="0">
                <a:solidFill>
                  <a:prstClr val="white"/>
                </a:solidFill>
              </a:rPr>
              <a:t>Developing an EPC Schedule</a:t>
            </a:r>
          </a:p>
        </p:txBody>
      </p:sp>
      <p:sp>
        <p:nvSpPr>
          <p:cNvPr id="8" name="TextBox 7"/>
          <p:cNvSpPr txBox="1"/>
          <p:nvPr/>
        </p:nvSpPr>
        <p:spPr>
          <a:xfrm>
            <a:off x="-108036" y="622794"/>
            <a:ext cx="237740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Lecture8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11" name="Content Placeholder 7">
            <a:extLst>
              <a:ext uri="{FF2B5EF4-FFF2-40B4-BE49-F238E27FC236}">
                <a16:creationId xmlns:a16="http://schemas.microsoft.com/office/drawing/2014/main" id="{E2DBE242-507B-4452-8FDA-90288DB7000E}"/>
              </a:ext>
            </a:extLst>
          </p:cNvPr>
          <p:cNvSpPr txBox="1">
            <a:spLocks/>
          </p:cNvSpPr>
          <p:nvPr>
            <p:custDataLst>
              <p:tags r:id="rId1"/>
            </p:custDataLst>
          </p:nvPr>
        </p:nvSpPr>
        <p:spPr>
          <a:xfrm>
            <a:off x="2082687" y="1607687"/>
            <a:ext cx="7710430" cy="390380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US" sz="2000" dirty="0">
                <a:solidFill>
                  <a:prstClr val="black"/>
                </a:solidFill>
                <a:latin typeface="Arial" panose="020B0604020202020204" pitchFamily="34" charset="0"/>
                <a:cs typeface="Arial" panose="020B0604020202020204" pitchFamily="34" charset="0"/>
              </a:rPr>
              <a:t>Engage in an </a:t>
            </a:r>
            <a:r>
              <a:rPr lang="en-US" sz="2000" b="1" dirty="0">
                <a:solidFill>
                  <a:srgbClr val="C00000"/>
                </a:solidFill>
                <a:latin typeface="Arial" panose="020B0604020202020204" pitchFamily="34" charset="0"/>
                <a:cs typeface="Arial" panose="020B0604020202020204" pitchFamily="34" charset="0"/>
              </a:rPr>
              <a:t>iterative process</a:t>
            </a:r>
            <a:r>
              <a:rPr lang="en-US" sz="2000" dirty="0">
                <a:solidFill>
                  <a:prstClr val="black"/>
                </a:solidFill>
                <a:latin typeface="Arial" panose="020B0604020202020204" pitchFamily="34" charset="0"/>
                <a:cs typeface="Arial" panose="020B0604020202020204" pitchFamily="34" charset="0"/>
              </a:rPr>
              <a:t>.</a:t>
            </a:r>
          </a:p>
          <a:p>
            <a:pPr lvl="1">
              <a:lnSpc>
                <a:spcPct val="150000"/>
              </a:lnSpc>
              <a:spcBef>
                <a:spcPts val="600"/>
              </a:spcBef>
              <a:buFont typeface="Calibri" panose="020F0502020204030204" pitchFamily="34" charset="0"/>
              <a:buChar char="­"/>
            </a:pPr>
            <a:r>
              <a:rPr lang="en-US" sz="2000" b="1" dirty="0">
                <a:solidFill>
                  <a:prstClr val="black"/>
                </a:solidFill>
                <a:latin typeface="Arial" panose="020B0604020202020204" pitchFamily="34" charset="0"/>
                <a:cs typeface="Arial" panose="020B0604020202020204" pitchFamily="34" charset="0"/>
              </a:rPr>
              <a:t>Starting</a:t>
            </a:r>
            <a:r>
              <a:rPr lang="en-US" sz="2000" dirty="0">
                <a:solidFill>
                  <a:prstClr val="black"/>
                </a:solidFill>
                <a:latin typeface="Arial" panose="020B0604020202020204" pitchFamily="34" charset="0"/>
                <a:cs typeface="Arial" panose="020B0604020202020204" pitchFamily="34" charset="0"/>
              </a:rPr>
              <a:t> with </a:t>
            </a:r>
            <a:r>
              <a:rPr lang="en-US" sz="2000" b="1" dirty="0">
                <a:solidFill>
                  <a:prstClr val="black"/>
                </a:solidFill>
                <a:latin typeface="Arial" panose="020B0604020202020204" pitchFamily="34" charset="0"/>
                <a:cs typeface="Arial" panose="020B0604020202020204" pitchFamily="34" charset="0"/>
              </a:rPr>
              <a:t>Level I and II</a:t>
            </a:r>
            <a:r>
              <a:rPr lang="en-US" sz="2000" dirty="0">
                <a:solidFill>
                  <a:prstClr val="black"/>
                </a:solidFill>
                <a:latin typeface="Arial" panose="020B0604020202020204" pitchFamily="34" charset="0"/>
                <a:cs typeface="Arial" panose="020B0604020202020204" pitchFamily="34" charset="0"/>
              </a:rPr>
              <a:t>, build the schedule.</a:t>
            </a:r>
          </a:p>
          <a:p>
            <a:pPr lvl="1">
              <a:lnSpc>
                <a:spcPct val="150000"/>
              </a:lnSpc>
              <a:spcBef>
                <a:spcPts val="600"/>
              </a:spcBef>
              <a:buFont typeface="Calibri" panose="020F0502020204030204" pitchFamily="34" charset="0"/>
              <a:buChar char="­"/>
            </a:pPr>
            <a:r>
              <a:rPr lang="en-US" sz="2000" b="1" dirty="0">
                <a:solidFill>
                  <a:prstClr val="black"/>
                </a:solidFill>
                <a:latin typeface="Arial" panose="020B0604020202020204" pitchFamily="34" charset="0"/>
                <a:cs typeface="Arial" panose="020B0604020202020204" pitchFamily="34" charset="0"/>
              </a:rPr>
              <a:t>Check viability</a:t>
            </a:r>
            <a:r>
              <a:rPr lang="en-US" sz="2000" dirty="0">
                <a:solidFill>
                  <a:prstClr val="black"/>
                </a:solidFill>
                <a:latin typeface="Arial" panose="020B0604020202020204" pitchFamily="34" charset="0"/>
                <a:cs typeface="Arial" panose="020B0604020202020204" pitchFamily="34" charset="0"/>
              </a:rPr>
              <a:t> (milestone comparisons, curves, etc.). </a:t>
            </a:r>
          </a:p>
          <a:p>
            <a:pPr lvl="1">
              <a:lnSpc>
                <a:spcPct val="150000"/>
              </a:lnSpc>
              <a:spcBef>
                <a:spcPts val="600"/>
              </a:spcBef>
              <a:buFont typeface="Calibri" panose="020F0502020204030204" pitchFamily="34" charset="0"/>
              <a:buChar char="­"/>
            </a:pPr>
            <a:r>
              <a:rPr lang="en-US" sz="2000" dirty="0">
                <a:solidFill>
                  <a:prstClr val="black"/>
                </a:solidFill>
                <a:latin typeface="Arial" panose="020B0604020202020204" pitchFamily="34" charset="0"/>
                <a:cs typeface="Arial" panose="020B0604020202020204" pitchFamily="34" charset="0"/>
              </a:rPr>
              <a:t>Build </a:t>
            </a:r>
            <a:r>
              <a:rPr lang="en-US" sz="2000" b="1" dirty="0">
                <a:solidFill>
                  <a:prstClr val="black"/>
                </a:solidFill>
                <a:latin typeface="Arial" panose="020B0604020202020204" pitchFamily="34" charset="0"/>
                <a:cs typeface="Arial" panose="020B0604020202020204" pitchFamily="34" charset="0"/>
              </a:rPr>
              <a:t>Level III </a:t>
            </a:r>
            <a:r>
              <a:rPr lang="en-US" sz="2000" dirty="0">
                <a:solidFill>
                  <a:prstClr val="black"/>
                </a:solidFill>
                <a:latin typeface="Arial" panose="020B0604020202020204" pitchFamily="34" charset="0"/>
                <a:cs typeface="Arial" panose="020B0604020202020204" pitchFamily="34" charset="0"/>
              </a:rPr>
              <a:t>with activity logic, resources, etc.</a:t>
            </a:r>
          </a:p>
          <a:p>
            <a:pPr lvl="1">
              <a:lnSpc>
                <a:spcPct val="150000"/>
              </a:lnSpc>
              <a:spcBef>
                <a:spcPts val="600"/>
              </a:spcBef>
              <a:buFont typeface="Calibri" panose="020F0502020204030204" pitchFamily="34" charset="0"/>
              <a:buChar char="­"/>
            </a:pPr>
            <a:r>
              <a:rPr lang="en-US" sz="2000" b="1" dirty="0">
                <a:solidFill>
                  <a:prstClr val="black"/>
                </a:solidFill>
                <a:latin typeface="Arial" panose="020B0604020202020204" pitchFamily="34" charset="0"/>
                <a:cs typeface="Arial" panose="020B0604020202020204" pitchFamily="34" charset="0"/>
              </a:rPr>
              <a:t>Confirm</a:t>
            </a:r>
            <a:r>
              <a:rPr lang="en-US" sz="2000" dirty="0">
                <a:solidFill>
                  <a:prstClr val="black"/>
                </a:solidFill>
                <a:latin typeface="Arial" panose="020B0604020202020204" pitchFamily="34" charset="0"/>
                <a:cs typeface="Arial" panose="020B0604020202020204" pitchFamily="34" charset="0"/>
              </a:rPr>
              <a:t> Level I and II, and then finalize Level III baseline.</a:t>
            </a:r>
          </a:p>
          <a:p>
            <a:pPr>
              <a:lnSpc>
                <a:spcPct val="150000"/>
              </a:lnSpc>
              <a:spcBef>
                <a:spcPts val="600"/>
              </a:spcBef>
            </a:pPr>
            <a:r>
              <a:rPr lang="en-US" sz="2000" b="1" dirty="0">
                <a:solidFill>
                  <a:prstClr val="black"/>
                </a:solidFill>
                <a:latin typeface="Arial" panose="020B0604020202020204" pitchFamily="34" charset="0"/>
                <a:cs typeface="Arial" panose="020B0604020202020204" pitchFamily="34" charset="0"/>
              </a:rPr>
              <a:t>Planners facilitate discussions </a:t>
            </a:r>
            <a:r>
              <a:rPr lang="en-US" sz="2000" dirty="0">
                <a:solidFill>
                  <a:prstClr val="black"/>
                </a:solidFill>
                <a:latin typeface="Arial" panose="020B0604020202020204" pitchFamily="34" charset="0"/>
                <a:cs typeface="Arial" panose="020B0604020202020204" pitchFamily="34" charset="0"/>
              </a:rPr>
              <a:t>between Engineering, Procurement, Construction, and Startup team members, and interface between workgroups to optimize the overall schedule.</a:t>
            </a:r>
          </a:p>
          <a:p>
            <a:pPr>
              <a:lnSpc>
                <a:spcPts val="2000"/>
              </a:lnSpc>
              <a:spcBef>
                <a:spcPts val="600"/>
              </a:spcBef>
            </a:pPr>
            <a:endParaRPr lang="en-US" sz="20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2736373"/>
      </p:ext>
    </p:extLst>
  </p:cSld>
  <p:clrMapOvr>
    <a:masterClrMapping/>
  </p:clrMapOvr>
  <mc:AlternateContent xmlns:mc="http://schemas.openxmlformats.org/markup-compatibility/2006" xmlns:p14="http://schemas.microsoft.com/office/powerpoint/2010/main">
    <mc:Choice Requires="p14">
      <p:transition spd="slow" p14:dur="2000" advTm="346108"/>
    </mc:Choice>
    <mc:Fallback xmlns="">
      <p:transition spd="slow" advTm="346108"/>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8623386" cy="1952007"/>
          </a:xfrm>
          <a:prstGeom prst="rect">
            <a:avLst/>
          </a:prstGeom>
        </p:spPr>
      </p:pic>
      <p:sp>
        <p:nvSpPr>
          <p:cNvPr id="7" name="TextBox 6"/>
          <p:cNvSpPr txBox="1"/>
          <p:nvPr/>
        </p:nvSpPr>
        <p:spPr>
          <a:xfrm>
            <a:off x="2768587" y="757115"/>
            <a:ext cx="4297523" cy="523220"/>
          </a:xfrm>
          <a:prstGeom prst="rect">
            <a:avLst/>
          </a:prstGeom>
          <a:noFill/>
        </p:spPr>
        <p:txBody>
          <a:bodyPr wrap="none" rtlCol="0">
            <a:spAutoFit/>
          </a:bodyPr>
          <a:lstStyle/>
          <a:p>
            <a:pPr lvl="0">
              <a:defRPr/>
            </a:pPr>
            <a:r>
              <a:rPr lang="en-US" sz="2800" dirty="0">
                <a:solidFill>
                  <a:prstClr val="white"/>
                </a:solidFill>
              </a:rPr>
              <a:t>Communicate the Schedule</a:t>
            </a:r>
          </a:p>
        </p:txBody>
      </p:sp>
      <p:sp>
        <p:nvSpPr>
          <p:cNvPr id="8" name="TextBox 7"/>
          <p:cNvSpPr txBox="1"/>
          <p:nvPr/>
        </p:nvSpPr>
        <p:spPr>
          <a:xfrm>
            <a:off x="-108036" y="622794"/>
            <a:ext cx="237740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Lecture8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10" name="Rectangle 3">
            <a:extLst>
              <a:ext uri="{FF2B5EF4-FFF2-40B4-BE49-F238E27FC236}">
                <a16:creationId xmlns:a16="http://schemas.microsoft.com/office/drawing/2014/main" id="{3EB9472E-5D99-4EDA-BF6D-2723A3DB04E3}"/>
              </a:ext>
            </a:extLst>
          </p:cNvPr>
          <p:cNvSpPr txBox="1">
            <a:spLocks noChangeArrowheads="1"/>
          </p:cNvSpPr>
          <p:nvPr/>
        </p:nvSpPr>
        <p:spPr>
          <a:xfrm>
            <a:off x="651740" y="2209205"/>
            <a:ext cx="10838937" cy="2782330"/>
          </a:xfrm>
          <a:prstGeom prst="rect">
            <a:avLst/>
          </a:prstGeom>
          <a:extLst>
            <a:ext uri="{91240B29-F687-4F45-9708-019B960494DF}">
              <a14:hiddenLine xmlns:a14="http://schemas.microsoft.com/office/drawing/2010/main" w="12700">
                <a:solidFill>
                  <a:schemeClr val="tx1"/>
                </a:solidFill>
                <a:miter lim="800000"/>
                <a:headEnd/>
                <a:tailEnd/>
              </a14:hiddenLine>
            </a:ext>
          </a:extLst>
        </p:spPr>
        <p:txBody>
          <a:bodyPr vert="horz" lIns="76200" tIns="38100" rIns="76200" bIns="3810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buSzPct val="100000"/>
              <a:buFont typeface="Wingdings" panose="05000000000000000000" pitchFamily="2" charset="2"/>
              <a:buChar char="§"/>
              <a:defRPr/>
            </a:pPr>
            <a:r>
              <a:rPr lang="en-US" altLang="en-US" sz="2400" dirty="0">
                <a:solidFill>
                  <a:prstClr val="black"/>
                </a:solidFill>
                <a:latin typeface="Arial" panose="020B0604020202020204" pitchFamily="34" charset="0"/>
                <a:cs typeface="Arial" panose="020B0604020202020204" pitchFamily="34" charset="0"/>
              </a:rPr>
              <a:t>The project’s </a:t>
            </a:r>
            <a:r>
              <a:rPr lang="en-US" altLang="en-US" sz="2400" b="1" dirty="0">
                <a:solidFill>
                  <a:prstClr val="black"/>
                </a:solidFill>
                <a:latin typeface="Arial" panose="020B0604020202020204" pitchFamily="34" charset="0"/>
                <a:cs typeface="Arial" panose="020B0604020202020204" pitchFamily="34" charset="0"/>
              </a:rPr>
              <a:t>principal sequences</a:t>
            </a:r>
            <a:r>
              <a:rPr lang="en-US" altLang="en-US" sz="2400" b="1" i="1" dirty="0">
                <a:solidFill>
                  <a:prstClr val="black"/>
                </a:solidFill>
                <a:latin typeface="Arial" panose="020B0604020202020204" pitchFamily="34" charset="0"/>
                <a:cs typeface="Arial" panose="020B0604020202020204" pitchFamily="34" charset="0"/>
              </a:rPr>
              <a:t> </a:t>
            </a:r>
            <a:r>
              <a:rPr lang="en-US" altLang="en-US" sz="2400" dirty="0">
                <a:solidFill>
                  <a:prstClr val="black"/>
                </a:solidFill>
                <a:latin typeface="Arial" panose="020B0604020202020204" pitchFamily="34" charset="0"/>
                <a:cs typeface="Arial" panose="020B0604020202020204" pitchFamily="34" charset="0"/>
              </a:rPr>
              <a:t>and overall </a:t>
            </a:r>
            <a:r>
              <a:rPr lang="en-US" altLang="en-US" sz="2400" b="1" dirty="0">
                <a:solidFill>
                  <a:prstClr val="black"/>
                </a:solidFill>
                <a:latin typeface="Arial" panose="020B0604020202020204" pitchFamily="34" charset="0"/>
                <a:cs typeface="Arial" panose="020B0604020202020204" pitchFamily="34" charset="0"/>
              </a:rPr>
              <a:t>strategy </a:t>
            </a:r>
            <a:r>
              <a:rPr lang="en-US" altLang="en-US" sz="2400" dirty="0">
                <a:solidFill>
                  <a:prstClr val="black"/>
                </a:solidFill>
                <a:latin typeface="Arial" panose="020B0604020202020204" pitchFamily="34" charset="0"/>
                <a:cs typeface="Arial" panose="020B0604020202020204" pitchFamily="34" charset="0"/>
              </a:rPr>
              <a:t>is clear to the team.</a:t>
            </a:r>
          </a:p>
          <a:p>
            <a:pPr>
              <a:lnSpc>
                <a:spcPct val="150000"/>
              </a:lnSpc>
              <a:buSzPct val="100000"/>
              <a:buFont typeface="Wingdings" panose="05000000000000000000" pitchFamily="2" charset="2"/>
              <a:buChar char="§"/>
              <a:defRPr/>
            </a:pPr>
            <a:r>
              <a:rPr lang="en-US" altLang="en-US" sz="2400" dirty="0">
                <a:solidFill>
                  <a:prstClr val="black"/>
                </a:solidFill>
                <a:latin typeface="Arial" panose="020B0604020202020204" pitchFamily="34" charset="0"/>
                <a:cs typeface="Arial" panose="020B0604020202020204" pitchFamily="34" charset="0"/>
              </a:rPr>
              <a:t>The project must have </a:t>
            </a:r>
            <a:r>
              <a:rPr lang="en-US" altLang="en-US" sz="2400" b="1" dirty="0">
                <a:solidFill>
                  <a:prstClr val="black"/>
                </a:solidFill>
                <a:latin typeface="Arial" panose="020B0604020202020204" pitchFamily="34" charset="0"/>
                <a:cs typeface="Arial" panose="020B0604020202020204" pitchFamily="34" charset="0"/>
              </a:rPr>
              <a:t>basic boundaries</a:t>
            </a:r>
            <a:r>
              <a:rPr lang="en-US" altLang="en-US" sz="2400" b="1" i="1" dirty="0">
                <a:solidFill>
                  <a:prstClr val="black"/>
                </a:solidFill>
                <a:latin typeface="Arial" panose="020B0604020202020204" pitchFamily="34" charset="0"/>
                <a:cs typeface="Arial" panose="020B0604020202020204" pitchFamily="34" charset="0"/>
              </a:rPr>
              <a:t> </a:t>
            </a:r>
            <a:r>
              <a:rPr lang="en-US" altLang="en-US" sz="2400" dirty="0">
                <a:solidFill>
                  <a:prstClr val="black"/>
                </a:solidFill>
                <a:latin typeface="Arial" panose="020B0604020202020204" pitchFamily="34" charset="0"/>
                <a:cs typeface="Arial" panose="020B0604020202020204" pitchFamily="34" charset="0"/>
              </a:rPr>
              <a:t>and </a:t>
            </a:r>
            <a:r>
              <a:rPr lang="en-US" altLang="en-US" sz="2400" b="1" dirty="0">
                <a:solidFill>
                  <a:prstClr val="black"/>
                </a:solidFill>
                <a:latin typeface="Arial" panose="020B0604020202020204" pitchFamily="34" charset="0"/>
                <a:cs typeface="Arial" panose="020B0604020202020204" pitchFamily="34" charset="0"/>
              </a:rPr>
              <a:t>commitments identified</a:t>
            </a:r>
            <a:r>
              <a:rPr lang="en-US" altLang="en-US" sz="2400" dirty="0">
                <a:solidFill>
                  <a:prstClr val="black"/>
                </a:solidFill>
                <a:latin typeface="Arial" panose="020B0604020202020204" pitchFamily="34" charset="0"/>
                <a:cs typeface="Arial" panose="020B0604020202020204" pitchFamily="34" charset="0"/>
              </a:rPr>
              <a:t>. </a:t>
            </a:r>
          </a:p>
          <a:p>
            <a:pPr>
              <a:lnSpc>
                <a:spcPct val="150000"/>
              </a:lnSpc>
              <a:buSzPct val="100000"/>
              <a:buFont typeface="Wingdings" panose="05000000000000000000" pitchFamily="2" charset="2"/>
              <a:buChar char="§"/>
              <a:defRPr/>
            </a:pPr>
            <a:r>
              <a:rPr lang="en-US" altLang="en-US" sz="2400" dirty="0">
                <a:solidFill>
                  <a:prstClr val="black"/>
                </a:solidFill>
                <a:latin typeface="Arial" panose="020B0604020202020204" pitchFamily="34" charset="0"/>
                <a:cs typeface="Arial" panose="020B0604020202020204" pitchFamily="34" charset="0"/>
              </a:rPr>
              <a:t>The project needs a </a:t>
            </a:r>
            <a:r>
              <a:rPr lang="en-US" altLang="en-US" sz="2400" b="1" dirty="0">
                <a:solidFill>
                  <a:prstClr val="black"/>
                </a:solidFill>
                <a:latin typeface="Arial" panose="020B0604020202020204" pitchFamily="34" charset="0"/>
                <a:cs typeface="Arial" panose="020B0604020202020204" pitchFamily="34" charset="0"/>
              </a:rPr>
              <a:t>workable </a:t>
            </a:r>
            <a:r>
              <a:rPr lang="en-US" altLang="en-US" sz="2400" dirty="0">
                <a:solidFill>
                  <a:prstClr val="black"/>
                </a:solidFill>
                <a:latin typeface="Arial" panose="020B0604020202020204" pitchFamily="34" charset="0"/>
                <a:cs typeface="Arial" panose="020B0604020202020204" pitchFamily="34" charset="0"/>
              </a:rPr>
              <a:t>plan to accomplish its objectives and everyone </a:t>
            </a:r>
            <a:r>
              <a:rPr lang="en-US" altLang="en-US" sz="2400" b="1" dirty="0">
                <a:solidFill>
                  <a:prstClr val="black"/>
                </a:solidFill>
                <a:latin typeface="Arial" panose="020B0604020202020204" pitchFamily="34" charset="0"/>
                <a:cs typeface="Arial" panose="020B0604020202020204" pitchFamily="34" charset="0"/>
              </a:rPr>
              <a:t>understands their role</a:t>
            </a:r>
            <a:r>
              <a:rPr lang="en-US" altLang="en-US" sz="2400" dirty="0">
                <a:solidFill>
                  <a:prstClr val="black"/>
                </a:solidFill>
                <a:latin typeface="Arial" panose="020B0604020202020204" pitchFamily="34" charset="0"/>
                <a:cs typeface="Arial" panose="020B0604020202020204" pitchFamily="34" charset="0"/>
              </a:rPr>
              <a:t>.</a:t>
            </a:r>
          </a:p>
          <a:p>
            <a:pPr>
              <a:lnSpc>
                <a:spcPct val="150000"/>
              </a:lnSpc>
              <a:buClr>
                <a:srgbClr val="0563C1"/>
              </a:buClr>
              <a:buSzPct val="70000"/>
              <a:defRPr/>
            </a:pPr>
            <a:endParaRPr lang="en-US" altLang="en-US" sz="24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04627813"/>
      </p:ext>
    </p:extLst>
  </p:cSld>
  <p:clrMapOvr>
    <a:masterClrMapping/>
  </p:clrMapOvr>
  <mc:AlternateContent xmlns:mc="http://schemas.openxmlformats.org/markup-compatibility/2006" xmlns:p14="http://schemas.microsoft.com/office/powerpoint/2010/main">
    <mc:Choice Requires="p14">
      <p:transition spd="slow" p14:dur="2000" advTm="346108"/>
    </mc:Choice>
    <mc:Fallback xmlns="">
      <p:transition spd="slow" advTm="346108"/>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8623386" cy="1952007"/>
          </a:xfrm>
          <a:prstGeom prst="rect">
            <a:avLst/>
          </a:prstGeom>
        </p:spPr>
      </p:pic>
      <p:sp>
        <p:nvSpPr>
          <p:cNvPr id="7" name="TextBox 6"/>
          <p:cNvSpPr txBox="1"/>
          <p:nvPr/>
        </p:nvSpPr>
        <p:spPr>
          <a:xfrm>
            <a:off x="2768587" y="757115"/>
            <a:ext cx="3754426"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Implement the Schedule</a:t>
            </a:r>
          </a:p>
        </p:txBody>
      </p:sp>
      <p:sp>
        <p:nvSpPr>
          <p:cNvPr id="8" name="TextBox 7"/>
          <p:cNvSpPr txBox="1"/>
          <p:nvPr/>
        </p:nvSpPr>
        <p:spPr>
          <a:xfrm>
            <a:off x="-108036" y="622794"/>
            <a:ext cx="237740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Lecture8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11" name="Rectangle 3">
            <a:extLst>
              <a:ext uri="{FF2B5EF4-FFF2-40B4-BE49-F238E27FC236}">
                <a16:creationId xmlns:a16="http://schemas.microsoft.com/office/drawing/2014/main" id="{588A415C-115C-42B6-BDD6-D567C3DD0500}"/>
              </a:ext>
            </a:extLst>
          </p:cNvPr>
          <p:cNvSpPr txBox="1">
            <a:spLocks noChangeArrowheads="1"/>
          </p:cNvSpPr>
          <p:nvPr/>
        </p:nvSpPr>
        <p:spPr>
          <a:xfrm>
            <a:off x="651740" y="1989564"/>
            <a:ext cx="11234491" cy="3376764"/>
          </a:xfrm>
          <a:prstGeom prst="rect">
            <a:avLst/>
          </a:prstGeom>
          <a:extLst>
            <a:ext uri="{91240B29-F687-4F45-9708-019B960494DF}">
              <a14:hiddenLine xmlns:a14="http://schemas.microsoft.com/office/drawing/2010/main" w="12700">
                <a:solidFill>
                  <a:schemeClr val="tx1"/>
                </a:solidFill>
                <a:miter lim="800000"/>
                <a:headEnd/>
                <a:tailEnd/>
              </a14:hiddenLine>
            </a:ext>
          </a:extLst>
        </p:spPr>
        <p:txBody>
          <a:bodyPr vert="horz" lIns="76200" tIns="38100" rIns="76200" bIns="3810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Wingdings 2" panose="05020102010507070707" pitchFamily="18" charset="2"/>
              <a:buNone/>
              <a:tabLst/>
              <a:defRPr/>
            </a:pPr>
            <a:r>
              <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Once everyone (including the Client) agrees on the Schedule, it becomes the </a:t>
            </a:r>
            <a:r>
              <a:rPr kumimoji="0" lang="en-US" alt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BASELINE</a:t>
            </a:r>
            <a:r>
              <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Schedule.</a:t>
            </a:r>
          </a:p>
          <a:p>
            <a:pPr marL="0" marR="0" lvl="0" indent="0" algn="l" defTabSz="914400" rtl="0" eaLnBrk="1" fontAlgn="auto" latinLnBrk="0" hangingPunct="1">
              <a:lnSpc>
                <a:spcPct val="90000"/>
              </a:lnSpc>
              <a:spcBef>
                <a:spcPts val="1000"/>
              </a:spcBef>
              <a:spcAft>
                <a:spcPts val="0"/>
              </a:spcAft>
              <a:buClrTx/>
              <a:buSzTx/>
              <a:buFont typeface="Wingdings 2" panose="05020102010507070707" pitchFamily="18" charset="2"/>
              <a:buNone/>
              <a:tabLst/>
              <a:defRPr/>
            </a:pPr>
            <a:endPar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Wingdings 2" panose="05020102010507070707" pitchFamily="18" charset="2"/>
              <a:buNone/>
              <a:tabLst/>
              <a:defRPr/>
            </a:pPr>
            <a:r>
              <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the reference point from which the Project will be measured from and from which all </a:t>
            </a:r>
            <a:r>
              <a:rPr kumimoji="0" lang="en-US" alt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VARIANCES/</a:t>
            </a:r>
            <a:r>
              <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CLAIMS</a:t>
            </a:r>
            <a:r>
              <a:rPr kumimoji="0" lang="en-US" altLang="en-US" sz="2400" b="0" i="0" u="none" strike="noStrike" kern="1200" cap="none" spc="0" normalizeH="0" baseline="0" noProof="0" dirty="0">
                <a:ln>
                  <a:noFill/>
                </a:ln>
                <a:solidFill>
                  <a:srgbClr val="E30127"/>
                </a:solidFill>
                <a:effectLst/>
                <a:uLnTx/>
                <a:uFillTx/>
                <a:latin typeface="Arial" panose="020B0604020202020204" pitchFamily="34" charset="0"/>
                <a:ea typeface="+mn-ea"/>
                <a:cs typeface="Arial" panose="020B0604020202020204" pitchFamily="34" charset="0"/>
              </a:rPr>
              <a:t> </a:t>
            </a:r>
            <a:r>
              <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will be analyzed.</a:t>
            </a:r>
          </a:p>
          <a:p>
            <a:pPr marL="0" marR="0" lvl="0" indent="0" algn="l" defTabSz="914400" rtl="0" eaLnBrk="1" fontAlgn="auto" latinLnBrk="0" hangingPunct="1">
              <a:lnSpc>
                <a:spcPct val="90000"/>
              </a:lnSpc>
              <a:spcBef>
                <a:spcPts val="1000"/>
              </a:spcBef>
              <a:spcAft>
                <a:spcPts val="0"/>
              </a:spcAft>
              <a:buClrTx/>
              <a:buSzTx/>
              <a:buFont typeface="Wingdings 2" panose="05020102010507070707" pitchFamily="18" charset="2"/>
              <a:buNone/>
              <a:tabLst/>
              <a:defRPr/>
            </a:pPr>
            <a:endPar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Wingdings 2" panose="05020102010507070707" pitchFamily="18" charset="2"/>
              <a:buNone/>
              <a:tabLst/>
              <a:defRPr/>
            </a:pPr>
            <a:r>
              <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copy of this Schedule will be updated with actual progress and then it becomes the </a:t>
            </a:r>
            <a:r>
              <a:rPr kumimoji="0" lang="en-US" alt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Current Schedule  </a:t>
            </a:r>
            <a:r>
              <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which will change as the Project evolves</a:t>
            </a:r>
            <a:r>
              <a:rPr kumimoji="0" lang="en-US" altLang="en-US" sz="24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t>
            </a:r>
            <a:endPar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108109047"/>
      </p:ext>
    </p:extLst>
  </p:cSld>
  <p:clrMapOvr>
    <a:masterClrMapping/>
  </p:clrMapOvr>
  <mc:AlternateContent xmlns:mc="http://schemas.openxmlformats.org/markup-compatibility/2006" xmlns:p14="http://schemas.microsoft.com/office/powerpoint/2010/main">
    <mc:Choice Requires="p14">
      <p:transition spd="slow" p14:dur="2000" advTm="346108"/>
    </mc:Choice>
    <mc:Fallback xmlns="">
      <p:transition spd="slow" advTm="346108"/>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409364" y="498334"/>
            <a:ext cx="6058111" cy="850688"/>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92132" y="648838"/>
            <a:ext cx="142539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Agenda</a:t>
            </a:r>
          </a:p>
        </p:txBody>
      </p:sp>
      <p:sp>
        <p:nvSpPr>
          <p:cNvPr id="8" name="TextBox 7"/>
          <p:cNvSpPr txBox="1"/>
          <p:nvPr/>
        </p:nvSpPr>
        <p:spPr>
          <a:xfrm>
            <a:off x="-44577" y="236724"/>
            <a:ext cx="211788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a:t>
            </a: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32" name="TextBox 31">
            <a:extLst>
              <a:ext uri="{FF2B5EF4-FFF2-40B4-BE49-F238E27FC236}">
                <a16:creationId xmlns:a16="http://schemas.microsoft.com/office/drawing/2014/main" id="{87357321-6E69-4B90-B781-A8690AF55508}"/>
              </a:ext>
            </a:extLst>
          </p:cNvPr>
          <p:cNvSpPr txBox="1"/>
          <p:nvPr/>
        </p:nvSpPr>
        <p:spPr>
          <a:xfrm>
            <a:off x="1200944" y="1784042"/>
            <a:ext cx="9902228" cy="2308324"/>
          </a:xfrm>
          <a:prstGeom prst="rect">
            <a:avLst/>
          </a:prstGeom>
          <a:noFill/>
        </p:spPr>
        <p:txBody>
          <a:bodyPr wrap="square">
            <a:spAutoFit/>
          </a:bodyPr>
          <a:lstStyle/>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Critical Path method</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Scheduling Terminology</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Estimate the duration</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smtClean="0">
                <a:ln>
                  <a:noFill/>
                </a:ln>
                <a:solidFill>
                  <a:prstClr val="white">
                    <a:lumMod val="65000"/>
                  </a:prstClr>
                </a:solidFill>
                <a:effectLst/>
                <a:uLnTx/>
                <a:uFillTx/>
                <a:latin typeface="Calibri" panose="020F0502020204030204"/>
                <a:ea typeface="+mn-ea"/>
                <a:cs typeface="+mn-cs"/>
              </a:rPr>
              <a:t>Scheduling </a:t>
            </a:r>
            <a:r>
              <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Consists of</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Develop the Schedule</a:t>
            </a:r>
          </a:p>
          <a:p>
            <a:pPr marL="571500" marR="0" lvl="0" indent="-571500" algn="l" defTabSz="9144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US" sz="2400" b="1" i="0" u="none" strike="noStrike" kern="1200" cap="none" spc="0" normalizeH="0" baseline="0" noProof="0" dirty="0">
                <a:ln>
                  <a:noFill/>
                </a:ln>
                <a:effectLst/>
                <a:uLnTx/>
                <a:uFillTx/>
                <a:latin typeface="Calibri" panose="020F0502020204030204"/>
                <a:ea typeface="+mn-ea"/>
                <a:cs typeface="+mn-cs"/>
              </a:rPr>
              <a:t>The common Scheduling </a:t>
            </a:r>
            <a:r>
              <a:rPr kumimoji="0" lang="en-US" sz="2400" b="1" i="0" u="none" strike="noStrike" kern="1200" cap="none" spc="0" normalizeH="0" baseline="0" noProof="0" dirty="0" smtClean="0">
                <a:ln>
                  <a:noFill/>
                </a:ln>
                <a:effectLst/>
                <a:uLnTx/>
                <a:uFillTx/>
                <a:latin typeface="Calibri" panose="020F0502020204030204"/>
                <a:ea typeface="+mn-ea"/>
                <a:cs typeface="+mn-cs"/>
              </a:rPr>
              <a:t>Failures</a:t>
            </a:r>
            <a:endParaRPr kumimoji="0" lang="en-US" sz="2400" b="1" i="0" u="none" strike="noStrike" kern="1200" cap="none" spc="0" normalizeH="0" baseline="0" noProof="0" dirty="0">
              <a:ln>
                <a:noFill/>
              </a:ln>
              <a:effectLst/>
              <a:uLnTx/>
              <a:uFillTx/>
              <a:latin typeface="Calibri" panose="020F0502020204030204"/>
              <a:ea typeface="+mn-ea"/>
              <a:cs typeface="+mn-cs"/>
            </a:endParaRPr>
          </a:p>
        </p:txBody>
      </p:sp>
    </p:spTree>
    <p:extLst>
      <p:ext uri="{BB962C8B-B14F-4D97-AF65-F5344CB8AC3E}">
        <p14:creationId xmlns:p14="http://schemas.microsoft.com/office/powerpoint/2010/main" val="3634022179"/>
      </p:ext>
    </p:extLst>
  </p:cSld>
  <p:clrMapOvr>
    <a:masterClrMapping/>
  </p:clrMapOvr>
  <mc:AlternateContent xmlns:mc="http://schemas.openxmlformats.org/markup-compatibility/2006" xmlns:p14="http://schemas.microsoft.com/office/powerpoint/2010/main">
    <mc:Choice Requires="p14">
      <p:transition spd="slow" p14:dur="2000" advTm="313760"/>
    </mc:Choice>
    <mc:Fallback xmlns="">
      <p:transition spd="slow" advTm="313760"/>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76976" y="0"/>
            <a:ext cx="8623386" cy="1952007"/>
          </a:xfrm>
          <a:prstGeom prst="rect">
            <a:avLst/>
          </a:prstGeom>
        </p:spPr>
      </p:pic>
      <p:sp>
        <p:nvSpPr>
          <p:cNvPr id="8" name="TextBox 7"/>
          <p:cNvSpPr txBox="1"/>
          <p:nvPr/>
        </p:nvSpPr>
        <p:spPr>
          <a:xfrm>
            <a:off x="-108036" y="622794"/>
            <a:ext cx="237740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Lecture8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9" name="Rectangle 8"/>
          <p:cNvSpPr/>
          <p:nvPr/>
        </p:nvSpPr>
        <p:spPr>
          <a:xfrm>
            <a:off x="2640818" y="879727"/>
            <a:ext cx="4965142" cy="523220"/>
          </a:xfrm>
          <a:prstGeom prst="rect">
            <a:avLst/>
          </a:prstGeom>
        </p:spPr>
        <p:txBody>
          <a:bodyPr wrap="none">
            <a:spAutoFit/>
          </a:bodyPr>
          <a:lstStyle/>
          <a:p>
            <a:r>
              <a:rPr lang="en-US" sz="2800" dirty="0" smtClean="0">
                <a:solidFill>
                  <a:prstClr val="white"/>
                </a:solidFill>
              </a:rPr>
              <a:t>The common </a:t>
            </a:r>
            <a:r>
              <a:rPr lang="en-US" sz="2800" dirty="0">
                <a:solidFill>
                  <a:prstClr val="white"/>
                </a:solidFill>
              </a:rPr>
              <a:t>Scheduling Failures</a:t>
            </a:r>
          </a:p>
        </p:txBody>
      </p:sp>
      <p:sp>
        <p:nvSpPr>
          <p:cNvPr id="36" name="Rectangle 2">
            <a:extLst>
              <a:ext uri="{FF2B5EF4-FFF2-40B4-BE49-F238E27FC236}">
                <a16:creationId xmlns:a16="http://schemas.microsoft.com/office/drawing/2014/main" id="{D65A7B84-439B-482E-9CB0-706262227362}"/>
              </a:ext>
            </a:extLst>
          </p:cNvPr>
          <p:cNvSpPr txBox="1">
            <a:spLocks noChangeArrowheads="1"/>
          </p:cNvSpPr>
          <p:nvPr/>
        </p:nvSpPr>
        <p:spPr>
          <a:xfrm>
            <a:off x="819601" y="2123801"/>
            <a:ext cx="9442467" cy="2579186"/>
          </a:xfrm>
          <a:prstGeom prst="rect">
            <a:avLst/>
          </a:prstGeom>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9113" indent="-519113" defTabSz="895350">
              <a:lnSpc>
                <a:spcPct val="95000"/>
              </a:lnSpc>
              <a:buSzPct val="100000"/>
              <a:buFont typeface="Wingdings" panose="05000000000000000000" pitchFamily="2" charset="2"/>
              <a:buChar char="§"/>
              <a:defRPr/>
            </a:pPr>
            <a:r>
              <a:rPr lang="en-US" altLang="en-US" sz="2400" dirty="0">
                <a:solidFill>
                  <a:prstClr val="black"/>
                </a:solidFill>
                <a:latin typeface="Arial" panose="020B0604020202020204" pitchFamily="34" charset="0"/>
                <a:cs typeface="Arial" panose="020B0604020202020204" pitchFamily="34" charset="0"/>
              </a:rPr>
              <a:t>Lack of </a:t>
            </a:r>
            <a:r>
              <a:rPr lang="en-US" altLang="en-US" sz="2400" b="1" dirty="0">
                <a:solidFill>
                  <a:prstClr val="black"/>
                </a:solidFill>
                <a:latin typeface="Arial" panose="020B0604020202020204" pitchFamily="34" charset="0"/>
                <a:cs typeface="Arial" panose="020B0604020202020204" pitchFamily="34" charset="0"/>
              </a:rPr>
              <a:t>buy-in</a:t>
            </a:r>
            <a:r>
              <a:rPr lang="en-US" altLang="en-US" sz="2400" dirty="0">
                <a:solidFill>
                  <a:prstClr val="black"/>
                </a:solidFill>
                <a:latin typeface="Arial" panose="020B0604020202020204" pitchFamily="34" charset="0"/>
                <a:cs typeface="Arial" panose="020B0604020202020204" pitchFamily="34" charset="0"/>
              </a:rPr>
              <a:t> by all project team members</a:t>
            </a:r>
          </a:p>
          <a:p>
            <a:pPr marL="519113" indent="-519113" defTabSz="895350">
              <a:lnSpc>
                <a:spcPct val="95000"/>
              </a:lnSpc>
              <a:buSzPct val="100000"/>
              <a:buFont typeface="Wingdings" panose="05000000000000000000" pitchFamily="2" charset="2"/>
              <a:buChar char="§"/>
              <a:defRPr/>
            </a:pPr>
            <a:r>
              <a:rPr lang="en-US" altLang="en-US" sz="2400" dirty="0">
                <a:solidFill>
                  <a:prstClr val="black"/>
                </a:solidFill>
                <a:latin typeface="Arial" panose="020B0604020202020204" pitchFamily="34" charset="0"/>
                <a:cs typeface="Arial" panose="020B0604020202020204" pitchFamily="34" charset="0"/>
              </a:rPr>
              <a:t>Lack of </a:t>
            </a:r>
            <a:r>
              <a:rPr lang="en-US" altLang="en-US" sz="2400" b="1" dirty="0">
                <a:solidFill>
                  <a:prstClr val="black"/>
                </a:solidFill>
                <a:latin typeface="Arial" panose="020B0604020202020204" pitchFamily="34" charset="0"/>
                <a:cs typeface="Arial" panose="020B0604020202020204" pitchFamily="34" charset="0"/>
              </a:rPr>
              <a:t>planning</a:t>
            </a:r>
          </a:p>
          <a:p>
            <a:pPr marL="519113" indent="-519113" defTabSz="895350">
              <a:lnSpc>
                <a:spcPct val="95000"/>
              </a:lnSpc>
              <a:buSzPct val="100000"/>
              <a:buFont typeface="Wingdings" panose="05000000000000000000" pitchFamily="2" charset="2"/>
              <a:buChar char="§"/>
              <a:defRPr/>
            </a:pPr>
            <a:r>
              <a:rPr lang="en-US" altLang="en-US" sz="2400" dirty="0">
                <a:solidFill>
                  <a:prstClr val="black"/>
                </a:solidFill>
                <a:latin typeface="Arial" panose="020B0604020202020204" pitchFamily="34" charset="0"/>
                <a:cs typeface="Arial" panose="020B0604020202020204" pitchFamily="34" charset="0"/>
              </a:rPr>
              <a:t>Poorly </a:t>
            </a:r>
            <a:r>
              <a:rPr lang="en-US" altLang="en-US" sz="2400" b="1" dirty="0">
                <a:solidFill>
                  <a:prstClr val="black"/>
                </a:solidFill>
                <a:latin typeface="Arial" panose="020B0604020202020204" pitchFamily="34" charset="0"/>
                <a:cs typeface="Arial" panose="020B0604020202020204" pitchFamily="34" charset="0"/>
              </a:rPr>
              <a:t>defined activities</a:t>
            </a:r>
          </a:p>
          <a:p>
            <a:pPr marL="519113" indent="-519113" defTabSz="895350">
              <a:lnSpc>
                <a:spcPct val="95000"/>
              </a:lnSpc>
              <a:buSzPct val="100000"/>
              <a:buFont typeface="Wingdings" panose="05000000000000000000" pitchFamily="2" charset="2"/>
              <a:buChar char="§"/>
              <a:defRPr/>
            </a:pPr>
            <a:r>
              <a:rPr lang="en-US" altLang="en-US" sz="2400" dirty="0">
                <a:solidFill>
                  <a:prstClr val="black"/>
                </a:solidFill>
                <a:latin typeface="Arial" panose="020B0604020202020204" pitchFamily="34" charset="0"/>
                <a:cs typeface="Arial" panose="020B0604020202020204" pitchFamily="34" charset="0"/>
              </a:rPr>
              <a:t>Inappropriate scheduling </a:t>
            </a:r>
            <a:r>
              <a:rPr lang="en-US" altLang="en-US" sz="2400" b="1" dirty="0">
                <a:solidFill>
                  <a:prstClr val="black"/>
                </a:solidFill>
                <a:latin typeface="Arial" panose="020B0604020202020204" pitchFamily="34" charset="0"/>
                <a:cs typeface="Arial" panose="020B0604020202020204" pitchFamily="34" charset="0"/>
              </a:rPr>
              <a:t>detail</a:t>
            </a:r>
          </a:p>
          <a:p>
            <a:pPr marL="519113" indent="-519113" defTabSz="895350">
              <a:lnSpc>
                <a:spcPct val="95000"/>
              </a:lnSpc>
              <a:buSzPct val="100000"/>
              <a:buFont typeface="Wingdings" panose="05000000000000000000" pitchFamily="2" charset="2"/>
              <a:buChar char="§"/>
              <a:defRPr/>
            </a:pPr>
            <a:r>
              <a:rPr lang="en-US" altLang="en-US" sz="2400" dirty="0">
                <a:solidFill>
                  <a:prstClr val="black"/>
                </a:solidFill>
                <a:latin typeface="Arial" panose="020B0604020202020204" pitchFamily="34" charset="0"/>
                <a:cs typeface="Arial" panose="020B0604020202020204" pitchFamily="34" charset="0"/>
              </a:rPr>
              <a:t>Inadequate </a:t>
            </a:r>
            <a:r>
              <a:rPr lang="en-US" altLang="en-US" sz="2400" b="1" dirty="0">
                <a:solidFill>
                  <a:prstClr val="black"/>
                </a:solidFill>
                <a:latin typeface="Arial" panose="020B0604020202020204" pitchFamily="34" charset="0"/>
                <a:cs typeface="Arial" panose="020B0604020202020204" pitchFamily="34" charset="0"/>
              </a:rPr>
              <a:t>logic</a:t>
            </a:r>
            <a:r>
              <a:rPr lang="en-US" altLang="en-US" sz="2400" dirty="0">
                <a:solidFill>
                  <a:prstClr val="black"/>
                </a:solidFill>
                <a:latin typeface="Arial" panose="020B0604020202020204" pitchFamily="34" charset="0"/>
                <a:cs typeface="Arial" panose="020B0604020202020204" pitchFamily="34" charset="0"/>
              </a:rPr>
              <a:t> </a:t>
            </a:r>
            <a:r>
              <a:rPr lang="en-US" altLang="en-US" sz="2400" dirty="0" smtClean="0">
                <a:solidFill>
                  <a:prstClr val="black"/>
                </a:solidFill>
                <a:latin typeface="Arial" panose="020B0604020202020204" pitchFamily="34" charset="0"/>
                <a:cs typeface="Arial" panose="020B0604020202020204" pitchFamily="34" charset="0"/>
              </a:rPr>
              <a:t>ties</a:t>
            </a:r>
            <a:endParaRPr lang="en-US" altLang="en-US" sz="24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8111150"/>
      </p:ext>
    </p:extLst>
  </p:cSld>
  <p:clrMapOvr>
    <a:masterClrMapping/>
  </p:clrMapOvr>
  <mc:AlternateContent xmlns:mc="http://schemas.openxmlformats.org/markup-compatibility/2006" xmlns:p14="http://schemas.microsoft.com/office/powerpoint/2010/main">
    <mc:Choice Requires="p14">
      <p:transition spd="slow" p14:dur="2000" advTm="346108"/>
    </mc:Choice>
    <mc:Fallback xmlns="">
      <p:transition spd="slow" advTm="34610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76976" y="0"/>
            <a:ext cx="8623386" cy="1952007"/>
          </a:xfrm>
          <a:prstGeom prst="rect">
            <a:avLst/>
          </a:prstGeom>
        </p:spPr>
      </p:pic>
      <p:sp>
        <p:nvSpPr>
          <p:cNvPr id="8" name="TextBox 7"/>
          <p:cNvSpPr txBox="1"/>
          <p:nvPr/>
        </p:nvSpPr>
        <p:spPr>
          <a:xfrm>
            <a:off x="-108036" y="622794"/>
            <a:ext cx="2377408"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Tajawal Medium" panose="00000600000000000000" pitchFamily="2" charset="-78"/>
                <a:ea typeface="+mn-ea"/>
                <a:cs typeface="Tajawal Medium" panose="00000600000000000000" pitchFamily="2" charset="-78"/>
              </a:rPr>
              <a:t>Lecture8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9" name="Rectangle 8"/>
          <p:cNvSpPr/>
          <p:nvPr/>
        </p:nvSpPr>
        <p:spPr>
          <a:xfrm>
            <a:off x="2640818" y="879727"/>
            <a:ext cx="4965142" cy="523220"/>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smtClean="0">
                <a:ln>
                  <a:noFill/>
                </a:ln>
                <a:solidFill>
                  <a:prstClr val="white"/>
                </a:solidFill>
                <a:effectLst/>
                <a:uLnTx/>
                <a:uFillTx/>
                <a:latin typeface="Calibri" panose="020F0502020204030204"/>
                <a:ea typeface="+mn-ea"/>
                <a:cs typeface="+mn-cs"/>
              </a:rPr>
              <a:t>The common </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Scheduling Failures</a:t>
            </a:r>
          </a:p>
        </p:txBody>
      </p:sp>
      <p:sp>
        <p:nvSpPr>
          <p:cNvPr id="36" name="Rectangle 2">
            <a:extLst>
              <a:ext uri="{FF2B5EF4-FFF2-40B4-BE49-F238E27FC236}">
                <a16:creationId xmlns:a16="http://schemas.microsoft.com/office/drawing/2014/main" id="{D65A7B84-439B-482E-9CB0-706262227362}"/>
              </a:ext>
            </a:extLst>
          </p:cNvPr>
          <p:cNvSpPr txBox="1">
            <a:spLocks noChangeArrowheads="1"/>
          </p:cNvSpPr>
          <p:nvPr/>
        </p:nvSpPr>
        <p:spPr>
          <a:xfrm>
            <a:off x="856546" y="2435417"/>
            <a:ext cx="9442467" cy="2590151"/>
          </a:xfrm>
          <a:prstGeom prst="rect">
            <a:avLst/>
          </a:prstGeom>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9113" marR="0" lvl="0" indent="-519113" algn="l" defTabSz="895350" rtl="0" eaLnBrk="1" fontAlgn="auto" latinLnBrk="0" hangingPunct="1">
              <a:lnSpc>
                <a:spcPct val="95000"/>
              </a:lnSpc>
              <a:spcBef>
                <a:spcPts val="1000"/>
              </a:spcBef>
              <a:spcAft>
                <a:spcPts val="0"/>
              </a:spcAft>
              <a:buClrTx/>
              <a:buSzPct val="100000"/>
              <a:buFont typeface="Wingdings" panose="05000000000000000000" pitchFamily="2" charset="2"/>
              <a:buChar char="§"/>
              <a:tabLst/>
              <a:defRPr/>
            </a:pPr>
            <a:r>
              <a:rPr kumimoji="0" lang="en-US" altLang="en-US" sz="24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Poor </a:t>
            </a:r>
            <a:r>
              <a:rPr kumimoji="0" lang="en-US" alt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duration</a:t>
            </a:r>
            <a:r>
              <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estimating</a:t>
            </a:r>
          </a:p>
          <a:p>
            <a:pPr marL="519113" marR="0" lvl="0" indent="-519113" algn="l" defTabSz="895350" rtl="0" eaLnBrk="1" fontAlgn="auto" latinLnBrk="0" hangingPunct="1">
              <a:lnSpc>
                <a:spcPct val="95000"/>
              </a:lnSpc>
              <a:spcBef>
                <a:spcPts val="1000"/>
              </a:spcBef>
              <a:spcAft>
                <a:spcPts val="0"/>
              </a:spcAft>
              <a:buClrTx/>
              <a:buSzPct val="100000"/>
              <a:buFont typeface="Wingdings" panose="05000000000000000000" pitchFamily="2" charset="2"/>
              <a:buChar char="§"/>
              <a:tabLst/>
              <a:defRPr/>
            </a:pPr>
            <a:r>
              <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Lack of </a:t>
            </a:r>
            <a:r>
              <a:rPr kumimoji="0" lang="en-US" alt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information</a:t>
            </a:r>
          </a:p>
          <a:p>
            <a:pPr marL="519113" marR="0" lvl="0" indent="-519113" algn="l" defTabSz="895350" rtl="0" eaLnBrk="1" fontAlgn="auto" latinLnBrk="0" hangingPunct="1">
              <a:lnSpc>
                <a:spcPct val="95000"/>
              </a:lnSpc>
              <a:spcBef>
                <a:spcPts val="1000"/>
              </a:spcBef>
              <a:spcAft>
                <a:spcPts val="0"/>
              </a:spcAft>
              <a:buClrTx/>
              <a:buSzPct val="100000"/>
              <a:buFont typeface="Wingdings" panose="05000000000000000000" pitchFamily="2" charset="2"/>
              <a:buChar char="§"/>
              <a:tabLst/>
              <a:defRPr/>
            </a:pPr>
            <a:r>
              <a:rPr kumimoji="0" lang="en-US" alt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Failure to disseminate </a:t>
            </a:r>
            <a:r>
              <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proper information to all parties</a:t>
            </a:r>
          </a:p>
          <a:p>
            <a:pPr marL="519113" marR="0" lvl="0" indent="-519113" algn="l" defTabSz="895350" rtl="0" eaLnBrk="1" fontAlgn="auto" latinLnBrk="0" hangingPunct="1">
              <a:lnSpc>
                <a:spcPct val="95000"/>
              </a:lnSpc>
              <a:spcBef>
                <a:spcPts val="1000"/>
              </a:spcBef>
              <a:spcAft>
                <a:spcPts val="0"/>
              </a:spcAft>
              <a:buClrTx/>
              <a:buSzPct val="100000"/>
              <a:buFont typeface="Wingdings" panose="05000000000000000000" pitchFamily="2" charset="2"/>
              <a:buChar char="§"/>
              <a:tabLst/>
              <a:defRPr/>
            </a:pPr>
            <a:r>
              <a:rPr kumimoji="0" lang="en-US" alt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Excessive details</a:t>
            </a:r>
            <a:r>
              <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that overwhelm the sanity</a:t>
            </a:r>
          </a:p>
          <a:p>
            <a:pPr marL="519113" marR="0" lvl="0" indent="-519113" algn="l" defTabSz="895350" rtl="0" eaLnBrk="1" fontAlgn="auto" latinLnBrk="0" hangingPunct="1">
              <a:lnSpc>
                <a:spcPct val="95000"/>
              </a:lnSpc>
              <a:spcBef>
                <a:spcPts val="1000"/>
              </a:spcBef>
              <a:spcAft>
                <a:spcPts val="0"/>
              </a:spcAft>
              <a:buClrTx/>
              <a:buSzPct val="100000"/>
              <a:buFont typeface="Wingdings" panose="05000000000000000000" pitchFamily="2" charset="2"/>
              <a:buChar char="§"/>
              <a:tabLst/>
              <a:defRPr/>
            </a:pPr>
            <a:r>
              <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Updates </a:t>
            </a:r>
            <a:r>
              <a:rPr kumimoji="0" lang="en-US" alt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without analysis</a:t>
            </a:r>
          </a:p>
        </p:txBody>
      </p:sp>
    </p:spTree>
    <p:extLst>
      <p:ext uri="{BB962C8B-B14F-4D97-AF65-F5344CB8AC3E}">
        <p14:creationId xmlns:p14="http://schemas.microsoft.com/office/powerpoint/2010/main" val="2753592685"/>
      </p:ext>
    </p:extLst>
  </p:cSld>
  <p:clrMapOvr>
    <a:masterClrMapping/>
  </p:clrMapOvr>
  <mc:AlternateContent xmlns:mc="http://schemas.openxmlformats.org/markup-compatibility/2006" xmlns:p14="http://schemas.microsoft.com/office/powerpoint/2010/main">
    <mc:Choice Requires="p14">
      <p:transition spd="slow" p14:dur="2000" advTm="346108"/>
    </mc:Choice>
    <mc:Fallback xmlns="">
      <p:transition spd="slow" advTm="34610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Thank You"/>
          <p:cNvPicPr>
            <a:picLocks noChangeAspect="1"/>
          </p:cNvPicPr>
          <p:nvPr/>
        </p:nvPicPr>
        <p:blipFill>
          <a:blip r:embed="rId2"/>
          <a:stretch>
            <a:fillRect/>
          </a:stretch>
        </p:blipFill>
        <p:spPr>
          <a:xfrm>
            <a:off x="3134784" y="2337789"/>
            <a:ext cx="673438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44577" y="236724"/>
            <a:ext cx="2117887"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a:t>
            </a:r>
            <a:r>
              <a:rPr lang="en-US" sz="2800" dirty="0" smtClean="0">
                <a:solidFill>
                  <a:prstClr val="white"/>
                </a:solidFill>
                <a:latin typeface="Tajawal Medium" panose="00000600000000000000" pitchFamily="2" charset="-78"/>
                <a:cs typeface="Tajawal Medium" panose="00000600000000000000" pitchFamily="2" charset="-78"/>
              </a:rPr>
              <a:t>8</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12" name="TextBox 11">
            <a:extLst>
              <a:ext uri="{FF2B5EF4-FFF2-40B4-BE49-F238E27FC236}">
                <a16:creationId xmlns:a16="http://schemas.microsoft.com/office/drawing/2014/main" id="{7AF3DC06-2065-4370-AFAD-7687BD61FBF1}"/>
              </a:ext>
            </a:extLst>
          </p:cNvPr>
          <p:cNvSpPr txBox="1"/>
          <p:nvPr/>
        </p:nvSpPr>
        <p:spPr>
          <a:xfrm>
            <a:off x="5928189" y="2527289"/>
            <a:ext cx="2650732"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libri" panose="020F0502020204030204"/>
                <a:ea typeface="+mn-ea"/>
                <a:cs typeface="+mn-cs"/>
              </a:rPr>
              <a:t>Thank You</a:t>
            </a:r>
          </a:p>
        </p:txBody>
      </p:sp>
    </p:spTree>
    <p:extLst>
      <p:ext uri="{BB962C8B-B14F-4D97-AF65-F5344CB8AC3E}">
        <p14:creationId xmlns:p14="http://schemas.microsoft.com/office/powerpoint/2010/main" val="221282884"/>
      </p:ext>
    </p:extLst>
  </p:cSld>
  <p:clrMapOvr>
    <a:masterClrMapping/>
  </p:clrMapOvr>
  <mc:AlternateContent xmlns:mc="http://schemas.openxmlformats.org/markup-compatibility/2006" xmlns:p14="http://schemas.microsoft.com/office/powerpoint/2010/main">
    <mc:Choice Requires="p14">
      <p:transition spd="slow" p14:dur="2000" advTm="17143"/>
    </mc:Choice>
    <mc:Fallback xmlns="">
      <p:transition spd="slow" advTm="17143"/>
    </mc:Fallback>
  </mc:AlternateContent>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HTML_SHAPEINFO" val="&lt;ThreeDShapeInfo&gt;&lt;uuid val=&quot;&quot;/&gt;&lt;isInvalidForFieldText val=&quot;0&quot;/&gt;&lt;Image&gt;&lt;filename val=&quot;C:\Users\bculbert\AppData\Local\Temp\PR\data\asimages\{6534C8A0-D46B-4036-B35B-8963B99E3634}_119.png&quot;/&gt;&lt;left val=&quot;37&quot;/&gt;&lt;top val=&quot;104&quot;/&gt;&lt;width val=&quot;645&quot;/&gt;&lt;height val=&quot;316&quot;/&gt;&lt;hasText val=&quot;1&quot;/&gt;&lt;/Image&gt;&lt;/ThreeDShapeInfo&gt;"/>
  <p:tag name="PRESENTER_SHAPETEXTINFO" val="&lt;ShapeTextInfo&gt;&lt;TableIndex row=&quot;-1&quot; col=&quot;-1&quot;&gt;&lt;linesCount val=&quot;13&quot;/&gt;&lt;lineCharCount val=&quot;65&quot;/&gt;&lt;lineCharCount val=&quot;53&quot;/&gt;&lt;lineCharCount val=&quot;36&quot;/&gt;&lt;lineCharCount val=&quot;28&quot;/&gt;&lt;lineCharCount val=&quot;29&quot;/&gt;&lt;lineCharCount val=&quot;29&quot;/&gt;&lt;lineCharCount val=&quot;40&quot;/&gt;&lt;lineCharCount val=&quot;30&quot;/&gt;&lt;lineCharCount val=&quot;39&quot;/&gt;&lt;lineCharCount val=&quot;66&quot;/&gt;&lt;lineCharCount val=&quot;56&quot;/&gt;&lt;lineCharCount val=&quot;51&quot;/&gt;&lt;lineCharCount val=&quot;1&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HTML_SHAPEINFO" val="&lt;ThreeDShapeInfo&gt;&lt;uuid val=&quot;&quot;/&gt;&lt;isInvalidForFieldText val=&quot;0&quot;/&gt;&lt;Image&gt;&lt;filename val=&quot;C:\Users\bculbert\AppData\Local\Temp\PR\data\asimages\{AF14AAD6-F4E9-459F-8368-50F6827E6BF4}_129.png&quot;/&gt;&lt;left val=&quot;38&quot;/&gt;&lt;top val=&quot;156&quot;/&gt;&lt;width val=&quot;377&quot;/&gt;&lt;height val=&quot;339&quot;/&gt;&lt;hasText val=&quot;1&quot;/&gt;&lt;/Image&gt;&lt;/ThreeDShapeInfo&gt;"/>
  <p:tag name="PRESENTER_SHAPETEXTINFO" val="&lt;ShapeTextInfo&gt;&lt;TableIndex row=&quot;-1&quot; col=&quot;-1&quot;&gt;&lt;linesCount val=&quot;13&quot;/&gt;&lt;lineCharCount val=&quot;32&quot;/&gt;&lt;lineCharCount val=&quot;50&quot;/&gt;&lt;lineCharCount val=&quot;48&quot;/&gt;&lt;lineCharCount val=&quot;8&quot;/&gt;&lt;lineCharCount val=&quot;53&quot;/&gt;&lt;lineCharCount val=&quot;52&quot;/&gt;&lt;lineCharCount val=&quot;10&quot;/&gt;&lt;lineCharCount val=&quot;16&quot;/&gt;&lt;lineCharCount val=&quot;40&quot;/&gt;&lt;lineCharCount val=&quot;40&quot;/&gt;&lt;lineCharCount val=&quot;40&quot;/&gt;&lt;lineCharCount val=&quot;35&quot;/&gt;&lt;lineCharCount val=&quot;18&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3839</TotalTime>
  <Words>1212</Words>
  <Application>Microsoft Office PowerPoint</Application>
  <PresentationFormat>Widescreen</PresentationFormat>
  <Paragraphs>247</Paragraphs>
  <Slides>33</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33</vt:i4>
      </vt:variant>
    </vt:vector>
  </HeadingPairs>
  <TitlesOfParts>
    <vt:vector size="43" baseType="lpstr">
      <vt:lpstr>Arial</vt:lpstr>
      <vt:lpstr>Calibri</vt:lpstr>
      <vt:lpstr>Calibri Light</vt:lpstr>
      <vt:lpstr>Courier New</vt:lpstr>
      <vt:lpstr>Impact</vt:lpstr>
      <vt:lpstr>Tajawal Medium</vt:lpstr>
      <vt:lpstr>Trebuchet MS</vt:lpstr>
      <vt:lpstr>Wingdings</vt:lpstr>
      <vt:lpstr>Wingdings 2</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Nael Y Zabel</cp:lastModifiedBy>
  <cp:revision>476</cp:revision>
  <dcterms:created xsi:type="dcterms:W3CDTF">2021-08-03T13:03:26Z</dcterms:created>
  <dcterms:modified xsi:type="dcterms:W3CDTF">2022-07-21T12:58:19Z</dcterms:modified>
</cp:coreProperties>
</file>