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498" r:id="rId7"/>
    <p:sldId id="500" r:id="rId8"/>
    <p:sldId id="589" r:id="rId9"/>
    <p:sldId id="590" r:id="rId10"/>
    <p:sldId id="591" r:id="rId11"/>
    <p:sldId id="592" r:id="rId12"/>
    <p:sldId id="593" r:id="rId13"/>
    <p:sldId id="594" r:id="rId14"/>
    <p:sldId id="595" r:id="rId15"/>
    <p:sldId id="596" r:id="rId16"/>
    <p:sldId id="597" r:id="rId17"/>
    <p:sldId id="598" r:id="rId18"/>
    <p:sldId id="599" r:id="rId19"/>
    <p:sldId id="600" r:id="rId20"/>
    <p:sldId id="601" r:id="rId21"/>
    <p:sldId id="602" r:id="rId22"/>
    <p:sldId id="603" r:id="rId23"/>
    <p:sldId id="604" r:id="rId24"/>
    <p:sldId id="605" r:id="rId25"/>
    <p:sldId id="606" r:id="rId26"/>
    <p:sldId id="626" r:id="rId27"/>
    <p:sldId id="627" r:id="rId28"/>
    <p:sldId id="628" r:id="rId29"/>
    <p:sldId id="629" r:id="rId30"/>
    <p:sldId id="630" r:id="rId31"/>
    <p:sldId id="631" r:id="rId32"/>
    <p:sldId id="632" r:id="rId33"/>
    <p:sldId id="633" r:id="rId34"/>
    <p:sldId id="634" r:id="rId35"/>
    <p:sldId id="635" r:id="rId36"/>
    <p:sldId id="636" r:id="rId37"/>
    <p:sldId id="637" r:id="rId38"/>
    <p:sldId id="638" r:id="rId39"/>
    <p:sldId id="639" r:id="rId40"/>
    <p:sldId id="640" r:id="rId41"/>
    <p:sldId id="642" r:id="rId42"/>
    <p:sldId id="607" r:id="rId43"/>
    <p:sldId id="644" r:id="rId44"/>
    <p:sldId id="64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8"/>
            <p14:sldId id="500"/>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26"/>
            <p14:sldId id="627"/>
            <p14:sldId id="628"/>
            <p14:sldId id="629"/>
            <p14:sldId id="630"/>
            <p14:sldId id="631"/>
            <p14:sldId id="632"/>
            <p14:sldId id="633"/>
            <p14:sldId id="634"/>
            <p14:sldId id="635"/>
            <p14:sldId id="636"/>
            <p14:sldId id="637"/>
            <p14:sldId id="638"/>
            <p14:sldId id="639"/>
            <p14:sldId id="640"/>
            <p14:sldId id="642"/>
            <p14:sldId id="607"/>
            <p14:sldId id="644"/>
            <p14:sldId id="64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5" autoAdjust="0"/>
    <p:restoredTop sz="93713" autoAdjust="0"/>
  </p:normalViewPr>
  <p:slideViewPr>
    <p:cSldViewPr snapToGrid="0">
      <p:cViewPr varScale="1">
        <p:scale>
          <a:sx n="62" d="100"/>
          <a:sy n="62" d="100"/>
        </p:scale>
        <p:origin x="828"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3896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1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9" y="4586874"/>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12131" y="2456355"/>
            <a:ext cx="5715255" cy="1323439"/>
          </a:xfrm>
          <a:prstGeom prst="rect">
            <a:avLst/>
          </a:prstGeom>
          <a:noFill/>
        </p:spPr>
        <p:txBody>
          <a:bodyPr wrap="square" rtlCol="0">
            <a:spAutoFit/>
          </a:bodyPr>
          <a:lstStyle/>
          <a:p>
            <a:r>
              <a:rPr lang="en-US" sz="4000" b="1" dirty="0">
                <a:solidFill>
                  <a:srgbClr val="00B0F0"/>
                </a:solidFill>
                <a:latin typeface="Alexandria"/>
                <a:cs typeface="Times New Roman" panose="02020603050405020304" pitchFamily="18" charset="0"/>
              </a:rPr>
              <a:t>Technical Trading and Cryptocurrency Markets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JO"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10401"/>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155"/>
    </mc:Choice>
    <mc:Fallback xmlns="">
      <p:transition spd="slow" advTm="331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368"/>
    </mc:Choice>
    <mc:Fallback xmlns="">
      <p:transition spd="slow" advTm="536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06261"/>
            <a:ext cx="6393344" cy="1323439"/>
          </a:xfrm>
          <a:prstGeom prst="rect">
            <a:avLst/>
          </a:prstGeom>
          <a:noFill/>
        </p:spPr>
        <p:txBody>
          <a:bodyPr wrap="square" rtlCol="0">
            <a:spAutoFit/>
          </a:bodyPr>
          <a:lstStyle/>
          <a:p>
            <a:r>
              <a:rPr lang="en-US" sz="4000" dirty="0">
                <a:latin typeface="Alexandria" charset="0"/>
              </a:rPr>
              <a:t>Table of contents</a:t>
            </a:r>
          </a:p>
          <a:p>
            <a:endParaRPr lang="en-US" sz="4000" dirty="0">
              <a:latin typeface="Alexandria" charset="0"/>
              <a:cs typeface="Alexandria" charset="0"/>
            </a:endParaRPr>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889000" y="1953459"/>
            <a:ext cx="10541000" cy="4154984"/>
          </a:xfrm>
          <a:prstGeom prst="rect">
            <a:avLst/>
          </a:prstGeom>
          <a:noFill/>
        </p:spPr>
        <p:txBody>
          <a:bodyPr wrap="square" rtlCol="0">
            <a:spAutoFit/>
          </a:bodyPr>
          <a:lstStyle/>
          <a:p>
            <a:r>
              <a:rPr lang="en-US" sz="2000" dirty="0">
                <a:latin typeface="Alexandria"/>
              </a:rPr>
              <a:t>1- Cryptocurrency </a:t>
            </a:r>
            <a:r>
              <a:rPr lang="en-US" sz="2000">
                <a:latin typeface="Alexandria"/>
              </a:rPr>
              <a:t>Market Dynamics</a:t>
            </a:r>
            <a:endParaRPr lang="en-US" sz="2000" dirty="0">
              <a:latin typeface="Alexandria"/>
            </a:endParaRPr>
          </a:p>
          <a:p>
            <a:r>
              <a:rPr lang="en-US" sz="2000" dirty="0">
                <a:latin typeface="Alexandria"/>
              </a:rPr>
              <a:t>2- Technical Indicators for Crypto  EMA, RSI &amp; Bollinger Bands in 24/7 Markets</a:t>
            </a:r>
          </a:p>
          <a:p>
            <a:r>
              <a:rPr lang="en-US" sz="2000" dirty="0">
                <a:latin typeface="Alexandria"/>
              </a:rPr>
              <a:t>3- Chart Patterns &amp; Market Psychology</a:t>
            </a:r>
          </a:p>
          <a:p>
            <a:r>
              <a:rPr lang="en-US" sz="2000" dirty="0">
                <a:latin typeface="Alexandria"/>
              </a:rPr>
              <a:t>4- Algorithmic &amp; AI-Based Trading in Crypto Markets</a:t>
            </a:r>
            <a:endParaRPr lang="ar-JO" sz="2000" dirty="0">
              <a:latin typeface="Alexandria"/>
            </a:endParaRPr>
          </a:p>
          <a:p>
            <a:r>
              <a:rPr lang="ar-JO" sz="2000" dirty="0">
                <a:latin typeface="Alexandria"/>
              </a:rPr>
              <a:t> </a:t>
            </a:r>
            <a:r>
              <a:rPr lang="en-US" sz="2000" dirty="0">
                <a:latin typeface="Alexandria"/>
              </a:rPr>
              <a:t>5- Limitations of Technical Analysis &amp; Real-World Case Studies</a:t>
            </a:r>
          </a:p>
          <a:p>
            <a:r>
              <a:rPr lang="en-US" sz="2000" dirty="0">
                <a:latin typeface="Alexandria"/>
              </a:rPr>
              <a:t>6- Regulation, Taxation and Compliance</a:t>
            </a:r>
          </a:p>
          <a:p>
            <a:endParaRPr lang="en-US" sz="2400" dirty="0">
              <a:solidFill>
                <a:srgbClr val="00B0F0"/>
              </a:solidFill>
              <a:latin typeface="Alexandria"/>
              <a:cs typeface="Alexandria"/>
            </a:endParaRPr>
          </a:p>
          <a:p>
            <a:endParaRPr lang="en-US" sz="2400" dirty="0">
              <a:latin typeface="Alexandria"/>
              <a:cs typeface="Alexandria"/>
            </a:endParaRPr>
          </a:p>
          <a:p>
            <a:endParaRPr lang="en-US" sz="2400" dirty="0">
              <a:solidFill>
                <a:srgbClr val="00B0F0"/>
              </a:solidFill>
              <a:latin typeface="Alexandria"/>
              <a:cs typeface="Alexandria"/>
            </a:endParaRPr>
          </a:p>
          <a:p>
            <a:endParaRPr lang="en-US" sz="2400" dirty="0">
              <a:solidFill>
                <a:srgbClr val="00B0F0"/>
              </a:solidFill>
              <a:latin typeface="Alexandria"/>
              <a:cs typeface="Alexandria"/>
            </a:endParaRPr>
          </a:p>
          <a:p>
            <a:endParaRPr lang="ar-JO" sz="2400" dirty="0">
              <a:latin typeface="Alexandria"/>
              <a:cs typeface="Alexandria"/>
            </a:endParaRPr>
          </a:p>
          <a:p>
            <a:endParaRPr lang="en-US" sz="2400" dirty="0">
              <a:latin typeface="Alexandria"/>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mc:AlternateContent xmlns:mc="http://schemas.openxmlformats.org/markup-compatibility/2006" xmlns:p14="http://schemas.microsoft.com/office/powerpoint/2010/main">
    <mc:Choice Requires="p14">
      <p:transition spd="slow" p14:dur="2000" advTm="41460"/>
    </mc:Choice>
    <mc:Fallback xmlns="">
      <p:transition spd="slow" advTm="4146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1214179" y="2187155"/>
            <a:ext cx="10022155" cy="2123658"/>
          </a:xfrm>
          <a:prstGeom prst="rect">
            <a:avLst/>
          </a:prstGeom>
          <a:noFill/>
        </p:spPr>
        <p:txBody>
          <a:bodyPr wrap="square" rtlCol="0">
            <a:spAutoFit/>
          </a:bodyPr>
          <a:lstStyle/>
          <a:p>
            <a:pPr algn="just"/>
            <a:r>
              <a:rPr lang="en-US" sz="2200" dirty="0">
                <a:latin typeface="Alexandria"/>
              </a:rPr>
              <a:t>The Whale Problem</a:t>
            </a:r>
          </a:p>
          <a:p>
            <a:pPr algn="just"/>
            <a:r>
              <a:rPr lang="en-US" sz="2200" dirty="0">
                <a:latin typeface="Alexandria"/>
              </a:rPr>
              <a:t>The term "whale" refers to individuals or entities holding enough of a particular asset to meaningfully move its price. In Bitcoin, wallets holding more than 1,000 BTC are typically classified as whales  and on-chain data consistently shows that a small number of these wallets control a disproportionate share of circulating supply. This concentration has direct trading implications.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30758-5A5A-52CE-8F9E-C7F4D94D63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775B18-8532-A454-E9FA-DBE32FEAF9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5B522E7-0E1C-D635-4F46-3475951026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FBF88A-1CE7-F5E5-BC96-ACC4B05121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794CF0-A319-36DD-07D4-64EC2E05BCC2}"/>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FA792D5-414E-195D-3AA0-11DEC2B1BB29}"/>
              </a:ext>
            </a:extLst>
          </p:cNvPr>
          <p:cNvSpPr txBox="1"/>
          <p:nvPr/>
        </p:nvSpPr>
        <p:spPr>
          <a:xfrm>
            <a:off x="942308" y="2377206"/>
            <a:ext cx="10022155" cy="2800767"/>
          </a:xfrm>
          <a:prstGeom prst="rect">
            <a:avLst/>
          </a:prstGeom>
          <a:noFill/>
        </p:spPr>
        <p:txBody>
          <a:bodyPr wrap="square" rtlCol="0">
            <a:spAutoFit/>
          </a:bodyPr>
          <a:lstStyle/>
          <a:p>
            <a:pPr algn="just"/>
            <a:r>
              <a:rPr lang="en-US" sz="2200" dirty="0"/>
              <a:t>Bitcoin Dominance (BTC.D) serves as the market’s strategic pulse, where a rising trajectory signaling a flight to safety as investors seek shelter in Bitcoin’s relative stability during times of uncertainty while a declining dominance, coupled with a surging total market cap, acts as the definitive 'green light' for an Altcoin Season. This rotation cycle is where the real exponential gains happen, as 'Smart Money' flows out of Bitcoin’s shadow into mid and small-cap assets, making the weekly BTC.D chart an essential roadmap for any trader looking to distinguish genuine structural shifts from mere market noise.</a:t>
            </a:r>
          </a:p>
        </p:txBody>
      </p:sp>
      <p:pic>
        <p:nvPicPr>
          <p:cNvPr id="7" name="Graphic 21">
            <a:extLst>
              <a:ext uri="{FF2B5EF4-FFF2-40B4-BE49-F238E27FC236}">
                <a16:creationId xmlns:a16="http://schemas.microsoft.com/office/drawing/2014/main" id="{C7CFFA54-CF55-441D-B05E-B2EE14857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7031715"/>
      </p:ext>
    </p:extLst>
  </p:cSld>
  <p:clrMapOvr>
    <a:masterClrMapping/>
  </p:clrMapOvr>
  <mc:AlternateContent xmlns:mc="http://schemas.openxmlformats.org/markup-compatibility/2006" xmlns:p14="http://schemas.microsoft.com/office/powerpoint/2010/main">
    <mc:Choice Requires="p14">
      <p:transition spd="slow" p14:dur="2000" advTm="136807"/>
    </mc:Choice>
    <mc:Fallback xmlns="">
      <p:transition spd="slow" advTm="13680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DAA24-7B8E-6FF8-279C-48DA65B1E6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78C06C-D989-D763-C9C0-DC72BFBC3FD8}"/>
              </a:ext>
            </a:extLst>
          </p:cNvPr>
          <p:cNvSpPr/>
          <p:nvPr/>
        </p:nvSpPr>
        <p:spPr>
          <a:xfrm>
            <a:off x="617280" y="1685495"/>
            <a:ext cx="10812720" cy="4643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D18F453-4CE9-3825-18D7-73C1FF5B70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8AEC39-E9B1-C369-0246-99AA3C3EC7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A79D78-4FBA-FC18-52D9-C8715DE52DE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43AEB33-CE44-922F-4ED5-6605DDEF4705}"/>
              </a:ext>
            </a:extLst>
          </p:cNvPr>
          <p:cNvSpPr txBox="1"/>
          <p:nvPr/>
        </p:nvSpPr>
        <p:spPr>
          <a:xfrm>
            <a:off x="809265" y="2095405"/>
            <a:ext cx="10440427" cy="4154984"/>
          </a:xfrm>
          <a:prstGeom prst="rect">
            <a:avLst/>
          </a:prstGeom>
          <a:noFill/>
        </p:spPr>
        <p:txBody>
          <a:bodyPr wrap="square" rtlCol="0">
            <a:spAutoFit/>
          </a:bodyPr>
          <a:lstStyle/>
          <a:p>
            <a:pPr algn="just"/>
            <a:r>
              <a:rPr lang="en-US" sz="2200" dirty="0"/>
              <a:t>1. The Rhythm of the Rotation: As Bitcoin stabilizes after a major rally, early capital seeking higher yields begins to cascade down the risk curve: first into Ethereum, then mid-caps, and finally into the 'wild west' of small-cap tokens. This final phase, often fueled by retail hype and social media tips, is the most dangerous. The key is knowing when the 'Smart Money' is quietly exiting while the crowd is just arriving."</a:t>
            </a:r>
          </a:p>
          <a:p>
            <a:pPr algn="just"/>
            <a:r>
              <a:rPr lang="en-US" sz="2200" dirty="0"/>
              <a:t>2. The Blockchain Advantage: Reading the On-Chain Ledger</a:t>
            </a:r>
          </a:p>
          <a:p>
            <a:pPr algn="just"/>
            <a:r>
              <a:rPr lang="en-US" sz="2200" dirty="0"/>
              <a:t>"In crypto, the ultimate trading edge isn't a secret; it’s hidden in plain sight on the blockchain. Unlike traditional finance, every wallet movement is a public signal if you know where to look. When we see massive exchange inflows, we're seeing holders preparing to sell; conversely, large outflows into private custody signal a move toward long-term accumulation. Indicators like the MVRV ratio take this further by comparing current market price to the average cost. </a:t>
            </a:r>
          </a:p>
        </p:txBody>
      </p:sp>
      <p:pic>
        <p:nvPicPr>
          <p:cNvPr id="7" name="Graphic 21">
            <a:extLst>
              <a:ext uri="{FF2B5EF4-FFF2-40B4-BE49-F238E27FC236}">
                <a16:creationId xmlns:a16="http://schemas.microsoft.com/office/drawing/2014/main" id="{BD33FF9F-D0D1-1E7B-9039-993AAAB92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4321876"/>
      </p:ext>
    </p:extLst>
  </p:cSld>
  <p:clrMapOvr>
    <a:masterClrMapping/>
  </p:clrMapOvr>
  <mc:AlternateContent xmlns:mc="http://schemas.openxmlformats.org/markup-compatibility/2006" xmlns:p14="http://schemas.microsoft.com/office/powerpoint/2010/main">
    <mc:Choice Requires="p14">
      <p:transition spd="slow" p14:dur="2000" advTm="227144"/>
    </mc:Choice>
    <mc:Fallback xmlns="">
      <p:transition spd="slow" advTm="22714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B98-1796-0796-9DBD-46980178F2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70F873-4F4D-FA82-5CFC-DEEB4947AE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69E9345-F1A2-6AEF-E380-539EE5F3A2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327E40-D439-3092-C4ED-E1DDAEC1B35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3CA1ED-FDAB-913E-F166-CC8038A28C0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BE96199-9A5E-AD92-B465-A15920130AA1}"/>
              </a:ext>
            </a:extLst>
          </p:cNvPr>
          <p:cNvSpPr txBox="1"/>
          <p:nvPr/>
        </p:nvSpPr>
        <p:spPr>
          <a:xfrm>
            <a:off x="889000" y="2118712"/>
            <a:ext cx="10186542" cy="3477875"/>
          </a:xfrm>
          <a:prstGeom prst="rect">
            <a:avLst/>
          </a:prstGeom>
          <a:noFill/>
        </p:spPr>
        <p:txBody>
          <a:bodyPr wrap="square" rtlCol="0">
            <a:spAutoFit/>
          </a:bodyPr>
          <a:lstStyle/>
          <a:p>
            <a:pPr algn="just"/>
            <a:r>
              <a:rPr lang="en-US" sz="2200" dirty="0">
                <a:latin typeface="Alexandria"/>
              </a:rPr>
              <a:t>"Traditional technical analysis was built for markets that 'close,' but Crypto operates in a state of perpetual motion, rendering 'market gaps' and 'overnight resets' obsolete. In this continuous environment, the Exponential Moving Average (EMA) becomes your most responsive ally, prioritizing recent price action to capture shifts in real-time momentum. While the 20, 50, and 200 EMAs provide the structural framework for trend identification, mastery lies in understanding that signals like the 'Golden Cross' or 'Death Cross' are confirmations, not predictions. Because these indicators lag, they shouldn't be used as entry triggers, but as a macro-compass to ensure you aren't fighting the primary trend. In crypto, the goal isn't just to follow the indicators mechanically, but to interpret them through the lens of a market that never stops breathing."</a:t>
            </a:r>
          </a:p>
        </p:txBody>
      </p:sp>
      <p:pic>
        <p:nvPicPr>
          <p:cNvPr id="7" name="Graphic 21">
            <a:extLst>
              <a:ext uri="{FF2B5EF4-FFF2-40B4-BE49-F238E27FC236}">
                <a16:creationId xmlns:a16="http://schemas.microsoft.com/office/drawing/2014/main" id="{027ADD40-B395-96D9-526F-F034D72346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39D8A0E-EF3E-62CD-8C14-0D2DCE6DD25E}"/>
              </a:ext>
            </a:extLst>
          </p:cNvPr>
          <p:cNvSpPr txBox="1"/>
          <p:nvPr/>
        </p:nvSpPr>
        <p:spPr>
          <a:xfrm>
            <a:off x="2346765" y="863559"/>
            <a:ext cx="7495878" cy="830997"/>
          </a:xfrm>
          <a:prstGeom prst="rect">
            <a:avLst/>
          </a:prstGeom>
          <a:noFill/>
        </p:spPr>
        <p:txBody>
          <a:bodyPr wrap="square">
            <a:spAutoFit/>
          </a:bodyPr>
          <a:lstStyle/>
          <a:p>
            <a:r>
              <a:rPr lang="en-US" sz="2400" b="1" dirty="0">
                <a:effectLst/>
                <a:latin typeface="Times New Roman" panose="02020603050405020304" pitchFamily="18" charset="0"/>
                <a:ea typeface="Calibri" panose="020F0502020204030204" pitchFamily="34" charset="0"/>
              </a:rPr>
              <a:t>Technical Indicators for Crypto  EMA, RSI &amp; Bollinger Bands in 24/7 Markets</a:t>
            </a:r>
            <a:endParaRPr lang="en-US" sz="2400" dirty="0"/>
          </a:p>
        </p:txBody>
      </p:sp>
    </p:spTree>
    <p:extLst>
      <p:ext uri="{BB962C8B-B14F-4D97-AF65-F5344CB8AC3E}">
        <p14:creationId xmlns:p14="http://schemas.microsoft.com/office/powerpoint/2010/main" val="2136343324"/>
      </p:ext>
    </p:extLst>
  </p:cSld>
  <p:clrMapOvr>
    <a:masterClrMapping/>
  </p:clrMapOvr>
  <mc:AlternateContent xmlns:mc="http://schemas.openxmlformats.org/markup-compatibility/2006" xmlns:p14="http://schemas.microsoft.com/office/powerpoint/2010/main">
    <mc:Choice Requires="p14">
      <p:transition spd="slow" p14:dur="2000" advTm="227325"/>
    </mc:Choice>
    <mc:Fallback xmlns="">
      <p:transition spd="slow" advTm="22732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04C38-7EAC-97CD-2342-754861B3CD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A46241-7597-80F0-87EB-DBE5A0E558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99926EB-AEDA-511C-1496-20A6C178C4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E86ADE-C6ED-FAB2-3B05-F2989CFA8D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7BDDE8-EB38-DBAF-CEF5-3A1E214D1C9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D8BDC18-BBF9-8862-4DAD-A34F79A11785}"/>
              </a:ext>
            </a:extLst>
          </p:cNvPr>
          <p:cNvSpPr txBox="1"/>
          <p:nvPr/>
        </p:nvSpPr>
        <p:spPr>
          <a:xfrm>
            <a:off x="942308" y="2367171"/>
            <a:ext cx="10022155" cy="2123658"/>
          </a:xfrm>
          <a:prstGeom prst="rect">
            <a:avLst/>
          </a:prstGeom>
          <a:noFill/>
        </p:spPr>
        <p:txBody>
          <a:bodyPr wrap="square" rtlCol="0">
            <a:spAutoFit/>
          </a:bodyPr>
          <a:lstStyle/>
          <a:p>
            <a:pPr algn="just"/>
            <a:r>
              <a:rPr lang="en-US" sz="2200" dirty="0">
                <a:latin typeface="Alexandria"/>
              </a:rPr>
              <a:t>Bollinger Bands: Reading Volatility, Not Just Price</a:t>
            </a:r>
          </a:p>
          <a:p>
            <a:pPr algn="just"/>
            <a:r>
              <a:rPr lang="en-US" sz="2200" dirty="0">
                <a:latin typeface="Alexandria"/>
              </a:rPr>
              <a:t>Bollinger Bands consist of a 20-period moving average flanked by two bands set two standard deviations above and below. The bands expand during high volatility and contract during low volatility. This expansion and contraction cycle is the primary information they provide  and it is more useful than simply noting where price sits relative to the upper or lower band.</a:t>
            </a:r>
          </a:p>
        </p:txBody>
      </p:sp>
      <p:pic>
        <p:nvPicPr>
          <p:cNvPr id="7" name="Graphic 21">
            <a:extLst>
              <a:ext uri="{FF2B5EF4-FFF2-40B4-BE49-F238E27FC236}">
                <a16:creationId xmlns:a16="http://schemas.microsoft.com/office/drawing/2014/main" id="{1B2F27CB-5E7A-AD68-770D-EF2034779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3714713"/>
      </p:ext>
    </p:extLst>
  </p:cSld>
  <p:clrMapOvr>
    <a:masterClrMapping/>
  </p:clrMapOvr>
  <mc:AlternateContent xmlns:mc="http://schemas.openxmlformats.org/markup-compatibility/2006" xmlns:p14="http://schemas.microsoft.com/office/powerpoint/2010/main">
    <mc:Choice Requires="p14">
      <p:transition spd="slow" p14:dur="2000" advTm="137351"/>
    </mc:Choice>
    <mc:Fallback xmlns="">
      <p:transition spd="slow" advTm="1373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98A7F-891B-A61F-805E-A490D68409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DAD5B6-6942-629F-B740-5FC6C4729C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B8A7BE-E98E-AF33-5E3B-16364FC22F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B1ACA1-83E1-4673-CB88-AFC454E371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CDB383-3862-2575-6489-06C531D4E26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634CF4-7A29-5E2E-9758-45EB5BA8B52A}"/>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Charts are more than just price action; they are the visual compression of collective human emotion fear, greed, and hesitation rendered in real-time. Patterns repeat across crypto markets because human psychology is remarkably consistent, yet the true value of a pattern isn't in its 'predictive power' but in its ability to define risk. A textbook Head and Shoulders or a Bull Flag doesn't guarantee a move; it gives you a logical framework to manage your exit. In the volatile world of crypto where thin liquidity and whale activity can invalidate a setup in minutes the goal isn't to be 'right' 100% of the time, but to respect your invalidation levels without hesitation. Mastering patterns is about shifting from mechanical prediction to strategic risk management, ensuring that even when the framework breaks, your portfolio remains intact.</a:t>
            </a:r>
          </a:p>
        </p:txBody>
      </p:sp>
      <p:pic>
        <p:nvPicPr>
          <p:cNvPr id="7" name="Graphic 21">
            <a:extLst>
              <a:ext uri="{FF2B5EF4-FFF2-40B4-BE49-F238E27FC236}">
                <a16:creationId xmlns:a16="http://schemas.microsoft.com/office/drawing/2014/main" id="{A03A539C-A484-AE19-9BDB-C5AA174413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B5DC7F9-C607-2B92-BC8D-7CF1D41918D4}"/>
              </a:ext>
            </a:extLst>
          </p:cNvPr>
          <p:cNvSpPr txBox="1"/>
          <p:nvPr/>
        </p:nvSpPr>
        <p:spPr>
          <a:xfrm>
            <a:off x="2557606" y="1146069"/>
            <a:ext cx="6097712" cy="523220"/>
          </a:xfrm>
          <a:prstGeom prst="rect">
            <a:avLst/>
          </a:prstGeom>
          <a:noFill/>
        </p:spPr>
        <p:txBody>
          <a:bodyPr wrap="square">
            <a:spAutoFit/>
          </a:bodyPr>
          <a:lstStyle/>
          <a:p>
            <a:r>
              <a:rPr lang="en-US" sz="2800" dirty="0">
                <a:latin typeface="Alexandria"/>
              </a:rPr>
              <a:t>Chart Patterns &amp; Market Psychology</a:t>
            </a:r>
          </a:p>
        </p:txBody>
      </p:sp>
    </p:spTree>
    <p:extLst>
      <p:ext uri="{BB962C8B-B14F-4D97-AF65-F5344CB8AC3E}">
        <p14:creationId xmlns:p14="http://schemas.microsoft.com/office/powerpoint/2010/main" val="3038241714"/>
      </p:ext>
    </p:extLst>
  </p:cSld>
  <p:clrMapOvr>
    <a:masterClrMapping/>
  </p:clrMapOvr>
  <mc:AlternateContent xmlns:mc="http://schemas.openxmlformats.org/markup-compatibility/2006" xmlns:p14="http://schemas.microsoft.com/office/powerpoint/2010/main">
    <mc:Choice Requires="p14">
      <p:transition spd="slow" p14:dur="2000" advTm="154805"/>
    </mc:Choice>
    <mc:Fallback xmlns="">
      <p:transition spd="slow" advTm="1548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3CDA9-0B9B-1AE6-654C-6EB6EECA80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B86EC-4103-7985-9125-A158675B5B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FE445CB-BAC6-ACD0-7178-2D8CB71761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0FD8B4-4D9A-2E42-0770-F6E3F2FF84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878E12-4899-83AA-3DF3-8125A159C56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E763E59-539A-7004-538B-A07F7FE39269}"/>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Technical patterns are not just geometric shapes; they are the narrative of market exhaustion. A Head and Shoulders pattern tells the story of fading momentum: the left shoulder shows confidence, the head shows one final surge of 'late buyers,' and the right shoulder confirms that bulls no longer have the energy to reach previous highs. When the 'neckline' breaks, it triggers a cascade of exits from underwater buyers. Similarly, Double Tops and Bottoms represent a dual-failure to break a level; in crypto, a second peak that is slightly lower than the first is often a more potent signal than a perfect retest, as it proves buyers can no longer match their previous effort. Understanding these patterns is about recognizing when the market’s conviction has shifted from optimism to survival, allowing you to exit before the trend officially snaps.</a:t>
            </a:r>
          </a:p>
        </p:txBody>
      </p:sp>
      <p:pic>
        <p:nvPicPr>
          <p:cNvPr id="7" name="Graphic 21">
            <a:extLst>
              <a:ext uri="{FF2B5EF4-FFF2-40B4-BE49-F238E27FC236}">
                <a16:creationId xmlns:a16="http://schemas.microsoft.com/office/drawing/2014/main" id="{2B577CA1-22B3-52B8-FC70-02FB8AA5EB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4381989"/>
      </p:ext>
    </p:extLst>
  </p:cSld>
  <p:clrMapOvr>
    <a:masterClrMapping/>
  </p:clrMapOvr>
  <mc:AlternateContent xmlns:mc="http://schemas.openxmlformats.org/markup-compatibility/2006" xmlns:p14="http://schemas.microsoft.com/office/powerpoint/2010/main">
    <mc:Choice Requires="p14">
      <p:transition spd="slow" p14:dur="2000" advTm="149371"/>
    </mc:Choice>
    <mc:Fallback xmlns="">
      <p:transition spd="slow" advTm="1493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3D376-8C25-95D6-F359-DA8E4A25B5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CB3B5F-032C-DA7B-01B9-0D9CAE67A7C2}"/>
              </a:ext>
            </a:extLst>
          </p:cNvPr>
          <p:cNvSpPr/>
          <p:nvPr/>
        </p:nvSpPr>
        <p:spPr>
          <a:xfrm>
            <a:off x="617280" y="1685494"/>
            <a:ext cx="10812720" cy="45920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C0897B1-8428-6165-9C39-08BDD96941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E4AB7A-C0F7-F98A-3B75-50A0145B6A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00E729-5DBB-6CBB-FD8B-FC61D0DA938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274FED5-2810-E55B-4595-1BD5A75ACA42}"/>
              </a:ext>
            </a:extLst>
          </p:cNvPr>
          <p:cNvSpPr txBox="1"/>
          <p:nvPr/>
        </p:nvSpPr>
        <p:spPr>
          <a:xfrm>
            <a:off x="762000" y="2118712"/>
            <a:ext cx="10668000" cy="4093428"/>
          </a:xfrm>
          <a:prstGeom prst="rect">
            <a:avLst/>
          </a:prstGeom>
          <a:noFill/>
        </p:spPr>
        <p:txBody>
          <a:bodyPr wrap="square" rtlCol="0">
            <a:spAutoFit/>
          </a:bodyPr>
          <a:lstStyle/>
          <a:p>
            <a:pPr algn="just"/>
            <a:r>
              <a:rPr lang="en-US" sz="2000" dirty="0">
                <a:latin typeface="Alexandria"/>
              </a:rPr>
              <a:t>Continuation patterns such as bull flags and pennants signal that the market is pausing rather than reversing. A bull flag forms after a strong upward move, followed by a controlled, low-volume pullback within a downward-sloping channel, and typically resolves with a breakout to the upside. Similarly, pennants involve price compression within converging trendlines before continuation. The key distinction lies in the behavior during consolidation: healthy patterns show declining volume and calm price action, while sharp, high-volume moves may indicate distribution rather than continuation.</a:t>
            </a:r>
          </a:p>
          <a:p>
            <a:pPr algn="just"/>
            <a:r>
              <a:rPr lang="en-US" sz="2000" dirty="0">
                <a:latin typeface="Alexandria"/>
              </a:rPr>
              <a:t>Psychological levels, particularly round numbers, play a critical role in price behavior because they reflect collective market attention rather than mathematical significance. Levels such as $20,000 or $50,000 in Bitcoin tend to attract concentrated trading activity, leading to repeated tests, consolidation, or sharp reactions. Historical pivot points further reinforce this dynamic, as previous resistance often becomes support. When combined with technical patterns, these levels enhance signal reliability.</a:t>
            </a:r>
          </a:p>
        </p:txBody>
      </p:sp>
      <p:pic>
        <p:nvPicPr>
          <p:cNvPr id="7" name="Graphic 21">
            <a:extLst>
              <a:ext uri="{FF2B5EF4-FFF2-40B4-BE49-F238E27FC236}">
                <a16:creationId xmlns:a16="http://schemas.microsoft.com/office/drawing/2014/main" id="{5A746F1E-24C7-7705-8B83-EA4A2F111B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73929071"/>
      </p:ext>
    </p:extLst>
  </p:cSld>
  <p:clrMapOvr>
    <a:masterClrMapping/>
  </p:clrMapOvr>
  <mc:AlternateContent xmlns:mc="http://schemas.openxmlformats.org/markup-compatibility/2006" xmlns:p14="http://schemas.microsoft.com/office/powerpoint/2010/main">
    <mc:Choice Requires="p14">
      <p:transition spd="slow" p14:dur="2000" advTm="220020"/>
    </mc:Choice>
    <mc:Fallback xmlns="">
      <p:transition spd="slow" advTm="2200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8E2AF-430F-7792-A969-028552AA5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CE198A-ED1B-6C37-1B01-367DF941A8E6}"/>
              </a:ext>
            </a:extLst>
          </p:cNvPr>
          <p:cNvSpPr/>
          <p:nvPr/>
        </p:nvSpPr>
        <p:spPr>
          <a:xfrm>
            <a:off x="617280" y="1685495"/>
            <a:ext cx="10812720" cy="463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B965EBF-7264-8B32-A63E-7FAB644F21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4CFFA3-182F-EAC7-DB45-C20A1FBFFC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7E3B9F-AA97-34B5-AF33-0AA853C66209}"/>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7F7CC89-E7A1-3138-8665-A79A620066F7}"/>
              </a:ext>
            </a:extLst>
          </p:cNvPr>
          <p:cNvSpPr txBox="1"/>
          <p:nvPr/>
        </p:nvSpPr>
        <p:spPr>
          <a:xfrm>
            <a:off x="753141" y="2000139"/>
            <a:ext cx="6305205" cy="4401205"/>
          </a:xfrm>
          <a:prstGeom prst="rect">
            <a:avLst/>
          </a:prstGeom>
          <a:noFill/>
        </p:spPr>
        <p:txBody>
          <a:bodyPr wrap="square" rtlCol="0">
            <a:spAutoFit/>
          </a:bodyPr>
          <a:lstStyle/>
          <a:p>
            <a:pPr algn="just"/>
            <a:r>
              <a:rPr lang="en-US" sz="2000" dirty="0">
                <a:latin typeface="Alexandria"/>
              </a:rPr>
              <a:t>Fibonacci levels are not magic numbers; they are psychological landmarks where collective trader behavior creates self-fulfilling prophecies. While the 61.8% 'Golden Pocket' is legendary for spotting deep pullbacks, its true power isn't in the number itself, but in Confluence. A Fibonacci level in isolation is just a line on a chart; however, when that level aligns with a key Moving Average, a historical Support zone, and an oversold RSI, it becomes a high-probability 'Kill Zone.' The secret to using Fibonacci effectively is to avoid confirmation bias don't hunt for swing points that fit your bias; instead, identify the most significant market structure first and let the levels reveal where the real battle between bulls and bears will occur.</a:t>
            </a:r>
          </a:p>
        </p:txBody>
      </p:sp>
      <p:pic>
        <p:nvPicPr>
          <p:cNvPr id="7" name="Graphic 21">
            <a:extLst>
              <a:ext uri="{FF2B5EF4-FFF2-40B4-BE49-F238E27FC236}">
                <a16:creationId xmlns:a16="http://schemas.microsoft.com/office/drawing/2014/main" id="{9BE361C6-6174-7D90-609F-B9A320496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9172D88-6067-FBB7-6F65-941AA2041E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8346" y="1898329"/>
            <a:ext cx="4244654" cy="3944743"/>
          </a:xfrm>
          <a:prstGeom prst="rect">
            <a:avLst/>
          </a:prstGeom>
        </p:spPr>
      </p:pic>
    </p:spTree>
    <p:extLst>
      <p:ext uri="{BB962C8B-B14F-4D97-AF65-F5344CB8AC3E}">
        <p14:creationId xmlns:p14="http://schemas.microsoft.com/office/powerpoint/2010/main" val="2711253692"/>
      </p:ext>
    </p:extLst>
  </p:cSld>
  <p:clrMapOvr>
    <a:masterClrMapping/>
  </p:clrMapOvr>
  <mc:AlternateContent xmlns:mc="http://schemas.openxmlformats.org/markup-compatibility/2006" xmlns:p14="http://schemas.microsoft.com/office/powerpoint/2010/main">
    <mc:Choice Requires="p14">
      <p:transition spd="slow" p14:dur="2000" advTm="179611"/>
    </mc:Choice>
    <mc:Fallback xmlns="">
      <p:transition spd="slow" advTm="17961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AF722-8FFD-567D-2AE6-064D4AE9D7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58A90A-B1FA-2A30-298D-1F3A4AA7C350}"/>
              </a:ext>
            </a:extLst>
          </p:cNvPr>
          <p:cNvSpPr/>
          <p:nvPr/>
        </p:nvSpPr>
        <p:spPr>
          <a:xfrm>
            <a:off x="617280" y="1685495"/>
            <a:ext cx="10812720" cy="4540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7B23037-11F8-612F-D7D1-EDDA0170F7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FC519F-1A3F-49E0-D08B-84CEF38CEF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472AE1-50AD-4757-6DDA-01A1373FA08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B73581D-2C11-F5B0-1B0E-2E5855907CFB}"/>
              </a:ext>
            </a:extLst>
          </p:cNvPr>
          <p:cNvSpPr txBox="1"/>
          <p:nvPr/>
        </p:nvSpPr>
        <p:spPr>
          <a:xfrm>
            <a:off x="762000" y="2071155"/>
            <a:ext cx="10412573" cy="4154984"/>
          </a:xfrm>
          <a:prstGeom prst="rect">
            <a:avLst/>
          </a:prstGeom>
          <a:noFill/>
        </p:spPr>
        <p:txBody>
          <a:bodyPr wrap="square" rtlCol="0">
            <a:spAutoFit/>
          </a:bodyPr>
          <a:lstStyle/>
          <a:p>
            <a:pPr algn="just"/>
            <a:r>
              <a:rPr lang="en-US" sz="2200" dirty="0">
                <a:latin typeface="Alexandria"/>
              </a:rPr>
              <a:t>Volume Profile shifts volume analysis from time-based measurement to price-based insight, showing where trading activity is actually concentrated. Its key component, the Point of Control (POC), represents the price level with the highest traded volume and often acts as a magnet for price</a:t>
            </a:r>
            <a:r>
              <a:rPr lang="ar-JO" sz="2200" dirty="0">
                <a:latin typeface="Alexandria"/>
              </a:rPr>
              <a:t> </a:t>
            </a:r>
            <a:r>
              <a:rPr lang="en-US" sz="2200" dirty="0">
                <a:latin typeface="Alexandria"/>
              </a:rPr>
              <a:t>serving as support when price is above it and resistance when below. This reflects the level of strongest agreement between buyers and sellers.</a:t>
            </a:r>
          </a:p>
          <a:p>
            <a:pPr algn="just"/>
            <a:r>
              <a:rPr lang="en-US" sz="2200" dirty="0">
                <a:latin typeface="Alexandria"/>
              </a:rPr>
              <a:t>Additionally, High Volume Nodes (HVN) indicate zones of acceptance where price consolidates, while Low Volume Nodes (LVN) represent areas of rapid movement or low interest, often leading to sharp price moves. In cryptocurrency markets, Volume Profile provides deeper insight than traditional charts by revealing why price repeatedly returns to certain levels. Tools like the Visible Range Volume Profile make this practical by dynamically displaying volume distribution across the visible chart range, helping traders identify key price zones in real time.</a:t>
            </a:r>
          </a:p>
        </p:txBody>
      </p:sp>
      <p:pic>
        <p:nvPicPr>
          <p:cNvPr id="7" name="Graphic 21">
            <a:extLst>
              <a:ext uri="{FF2B5EF4-FFF2-40B4-BE49-F238E27FC236}">
                <a16:creationId xmlns:a16="http://schemas.microsoft.com/office/drawing/2014/main" id="{15E949AB-E1BE-C296-7CD7-D86C6D0D52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3442879"/>
      </p:ext>
    </p:extLst>
  </p:cSld>
  <p:clrMapOvr>
    <a:masterClrMapping/>
  </p:clrMapOvr>
  <mc:AlternateContent xmlns:mc="http://schemas.openxmlformats.org/markup-compatibility/2006" xmlns:p14="http://schemas.microsoft.com/office/powerpoint/2010/main">
    <mc:Choice Requires="p14">
      <p:transition spd="slow" p14:dur="2000" advTm="137348"/>
    </mc:Choice>
    <mc:Fallback xmlns="">
      <p:transition spd="slow" advTm="1373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6D9BE-5241-CC86-E493-3B1DA1EB29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711CE9-027D-F4C6-FF6F-C802E47775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59BCA-C18C-58F7-A510-6AD41A5620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B5A499-6101-09E5-BB68-ADDEAE581FE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921553-598A-5936-3F3F-0FFF06C9DBA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BFB867-C380-5757-EF35-2EB853872517}"/>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Divergence is the ultimate 'early warning system' in crypto, occurring when the price makes a new extreme but momentum fails to confirm it think of it as a car accelerating uphill while the engine is losing horsepower. Bearish Divergence (Higher High in price, Lower High in RSI) preceded every major Bitcoin top, including the 2021 peak, while Bullish Divergence often signals the exhausting end of a brutal bear market. However, the secret to mastering this tool is Timeframe Discipline: a divergence on a 5-minute chart is noise, but on a Weekly chart, it is a strategic mandate to shift your entire market exposure. By requiring Confluence such as seeing RSI and MACD diverge simultaneously you filter out the false signals and transform a lagging indicator into a powerful lead into the market's internal decay or recovery.</a:t>
            </a:r>
          </a:p>
        </p:txBody>
      </p:sp>
      <p:pic>
        <p:nvPicPr>
          <p:cNvPr id="7" name="Graphic 21">
            <a:extLst>
              <a:ext uri="{FF2B5EF4-FFF2-40B4-BE49-F238E27FC236}">
                <a16:creationId xmlns:a16="http://schemas.microsoft.com/office/drawing/2014/main" id="{F9E55EB0-02DE-F9BA-2FAE-D911A581D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3437505"/>
      </p:ext>
    </p:extLst>
  </p:cSld>
  <p:clrMapOvr>
    <a:masterClrMapping/>
  </p:clrMapOvr>
  <mc:AlternateContent xmlns:mc="http://schemas.openxmlformats.org/markup-compatibility/2006" xmlns:p14="http://schemas.microsoft.com/office/powerpoint/2010/main">
    <mc:Choice Requires="p14">
      <p:transition spd="slow" p14:dur="2000" advTm="185212"/>
    </mc:Choice>
    <mc:Fallback xmlns="">
      <p:transition spd="slow" advTm="1852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61A6-3E35-C3BB-3DB7-A04BDE3B12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3C5E16-74D9-CC1C-43C7-E296349946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164D25A-3A09-FFD1-A64D-DEEDE62DA7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3D0DAC-94A2-6FCC-5030-6EB9F092B07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A6169F-3B56-5022-BD67-7E2992455F5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E0E0AC2-A6E2-E1A3-65F1-2289566959E2}"/>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Behavioral finance explains that markets are driven primarily by human psychology rather than purely rational analysis. Cognitive biases, shaped by evolutionary survival instincts, often lead traders to make irrational decisions under uncertainty and volatility. This is why technical patterns tend to repeat</a:t>
            </a:r>
            <a:r>
              <a:rPr lang="ar-JO" sz="2200" dirty="0">
                <a:latin typeface="Alexandria"/>
              </a:rPr>
              <a:t> </a:t>
            </a:r>
            <a:r>
              <a:rPr lang="en-US" sz="2200" dirty="0">
                <a:latin typeface="Alexandria"/>
              </a:rPr>
              <a:t>because human behavior is consistent over time. Concepts like support and resistance persist not due to inherent market laws, but because traders collectively remember and react to key price levels, while emotional reactions such as panic selling or overbuying drive prices beyond their fundamental values.</a:t>
            </a:r>
          </a:p>
          <a:p>
            <a:pPr algn="just"/>
            <a:r>
              <a:rPr lang="en-US" sz="2200" dirty="0">
                <a:latin typeface="Alexandria"/>
              </a:rPr>
              <a:t>At the core of market behavior are fear and greed, which dominate crypto market cycles. Rising prices fuel greed and excessive buying, while falling prices trigger fear and rapid selling, often leading to overreactions. </a:t>
            </a:r>
          </a:p>
        </p:txBody>
      </p:sp>
      <p:pic>
        <p:nvPicPr>
          <p:cNvPr id="7" name="Graphic 21">
            <a:extLst>
              <a:ext uri="{FF2B5EF4-FFF2-40B4-BE49-F238E27FC236}">
                <a16:creationId xmlns:a16="http://schemas.microsoft.com/office/drawing/2014/main" id="{67F292F0-2F30-8D12-5458-F5A062DAB6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5376165"/>
      </p:ext>
    </p:extLst>
  </p:cSld>
  <p:clrMapOvr>
    <a:masterClrMapping/>
  </p:clrMapOvr>
  <mc:AlternateContent xmlns:mc="http://schemas.openxmlformats.org/markup-compatibility/2006" xmlns:p14="http://schemas.microsoft.com/office/powerpoint/2010/main">
    <mc:Choice Requires="p14">
      <p:transition spd="slow" p14:dur="2000" advTm="165280"/>
    </mc:Choice>
    <mc:Fallback xmlns="">
      <p:transition spd="slow" advTm="1652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D0506-7FD1-F4A9-3247-280ECDAFA5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C59A8-5B95-BAFB-DF91-38F724D5CF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DEC1E0D-EC19-A747-8582-051096C6CE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0E87E7-2B38-EBDA-7713-38A157570E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CC63C9-0341-818E-2620-9C251FED1E6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DCAE27D-FEAA-7910-18D6-E75C78AF56A9}"/>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FOMO (Fear of Missing Out) is a distinct psychological driver in crypto markets, different from general greed. While greed is about increasing existing gains, FOMO is the emotional discomfort of being left out, which often overrides rational decision-making. It typically emerges during late stages of a price rally, when social media hype, news coverage, and peer discussions attract retail investors. By the time most participants enter, they are often buying near the top, providing liquidity for earlier investors to exit.</a:t>
            </a:r>
          </a:p>
          <a:p>
            <a:pPr algn="just"/>
            <a:r>
              <a:rPr lang="en-US" sz="2200" dirty="0">
                <a:latin typeface="Alexandria"/>
              </a:rPr>
              <a:t>A practical way to manage FOMO is through structured discipline rather than emotion control. Instead of relying on willpower, traders should operate with a predefined trading plan that includes clear entry criteria established before market moves occur.</a:t>
            </a:r>
          </a:p>
        </p:txBody>
      </p:sp>
      <p:pic>
        <p:nvPicPr>
          <p:cNvPr id="7" name="Graphic 21">
            <a:extLst>
              <a:ext uri="{FF2B5EF4-FFF2-40B4-BE49-F238E27FC236}">
                <a16:creationId xmlns:a16="http://schemas.microsoft.com/office/drawing/2014/main" id="{949BC228-8F5C-5BCF-9351-5843356C51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114371"/>
      </p:ext>
    </p:extLst>
  </p:cSld>
  <p:clrMapOvr>
    <a:masterClrMapping/>
  </p:clrMapOvr>
  <mc:AlternateContent xmlns:mc="http://schemas.openxmlformats.org/markup-compatibility/2006" xmlns:p14="http://schemas.microsoft.com/office/powerpoint/2010/main">
    <mc:Choice Requires="p14">
      <p:transition spd="slow" p14:dur="2000" advTm="146340"/>
    </mc:Choice>
    <mc:Fallback xmlns="">
      <p:transition spd="slow" advTm="14634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0ACB-D190-4412-391A-36D554EB3C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5C0B87-D681-F62C-F9EF-1783DD71AC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B97D8C-E3E1-49CC-7D92-310EDE0374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DBD406-621E-ABAB-CAA8-D10FD6B32E4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87F97F-2783-47A6-E3D3-29B3BAD679C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94D4E70-8828-E0B7-CF0F-08103855F7A9}"/>
              </a:ext>
            </a:extLst>
          </p:cNvPr>
          <p:cNvSpPr txBox="1"/>
          <p:nvPr/>
        </p:nvSpPr>
        <p:spPr>
          <a:xfrm>
            <a:off x="1440840" y="2710292"/>
            <a:ext cx="9390580" cy="2462213"/>
          </a:xfrm>
          <a:prstGeom prst="rect">
            <a:avLst/>
          </a:prstGeom>
          <a:noFill/>
        </p:spPr>
        <p:txBody>
          <a:bodyPr wrap="square" rtlCol="0">
            <a:spAutoFit/>
          </a:bodyPr>
          <a:lstStyle/>
          <a:p>
            <a:pPr algn="just"/>
            <a:r>
              <a:rPr lang="en-US" sz="2200" dirty="0">
                <a:latin typeface="Alexandria"/>
              </a:rPr>
              <a:t>Herd behavior in financial markets reflects the human tendency to follow the majority, driven by the psychological comfort of belonging to a group even when the group is wrong. In cryptocurrency markets, this effect is amplified by social media platforms, where large volumes of opinions create a false sense of certainty. However, widespread agreement does not indicate accurate information; it merely reflects a dominant narrative, which may already be fully priced into the market.</a:t>
            </a:r>
          </a:p>
        </p:txBody>
      </p:sp>
      <p:pic>
        <p:nvPicPr>
          <p:cNvPr id="7" name="Graphic 21">
            <a:extLst>
              <a:ext uri="{FF2B5EF4-FFF2-40B4-BE49-F238E27FC236}">
                <a16:creationId xmlns:a16="http://schemas.microsoft.com/office/drawing/2014/main" id="{A3CCAF68-88AB-B3FF-7C3F-9D4E6B9AE8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4796949"/>
      </p:ext>
    </p:extLst>
  </p:cSld>
  <p:clrMapOvr>
    <a:masterClrMapping/>
  </p:clrMapOvr>
  <mc:AlternateContent xmlns:mc="http://schemas.openxmlformats.org/markup-compatibility/2006" xmlns:p14="http://schemas.microsoft.com/office/powerpoint/2010/main">
    <mc:Choice Requires="p14">
      <p:transition spd="slow" p14:dur="2000" advTm="137353"/>
    </mc:Choice>
    <mc:Fallback xmlns="">
      <p:transition spd="slow" advTm="13735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0F18A-98B3-D7E6-3F4E-1104BB20BF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089615-90B4-A36B-30B8-6CEBF0E610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9CA1758-4719-C5E4-E1EE-7A37900E15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086065-4EEE-C761-769C-37965913C5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4C3709-3089-E138-90CF-50335EBC482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E984772-BF28-909C-2D44-910825D0DB0E}"/>
              </a:ext>
            </a:extLst>
          </p:cNvPr>
          <p:cNvSpPr txBox="1"/>
          <p:nvPr/>
        </p:nvSpPr>
        <p:spPr>
          <a:xfrm>
            <a:off x="889000" y="2118712"/>
            <a:ext cx="10289283" cy="3785652"/>
          </a:xfrm>
          <a:prstGeom prst="rect">
            <a:avLst/>
          </a:prstGeom>
          <a:noFill/>
        </p:spPr>
        <p:txBody>
          <a:bodyPr wrap="square" rtlCol="0">
            <a:spAutoFit/>
          </a:bodyPr>
          <a:lstStyle/>
          <a:p>
            <a:pPr algn="just"/>
            <a:r>
              <a:rPr lang="en-US" sz="2000" dirty="0">
                <a:latin typeface="Alexandria"/>
              </a:rPr>
              <a:t>Another define Overtrading refers to excessive market activity driven by the need to constantly be “in a trade” rather than by genuine statistical edge. In highly active markets like crypto, this behavior is especially common because price movement is continuous, creating the illusion of opportunity at every moment. However, empirical evidence shows that as trading frequency increases beyond a rational threshold, returns typically decline due to higher transaction costs, weaker decision quality, and emotional interference. </a:t>
            </a:r>
          </a:p>
          <a:p>
            <a:pPr algn="just"/>
            <a:endParaRPr lang="en-US" sz="2000" dirty="0">
              <a:latin typeface="Alexandria"/>
            </a:endParaRPr>
          </a:p>
          <a:p>
            <a:pPr algn="just"/>
            <a:r>
              <a:rPr lang="en-US" sz="2000" dirty="0">
                <a:latin typeface="Alexandria"/>
              </a:rPr>
              <a:t>Loss aversion explains why traders systematically behave irrationally with risk: losses feel roughly twice as painful as equivalent gains feel rewarding. This leads to a damaging pattern where losing trades are held too long in hope of recovery, while winning trades are closed too early to “lock in” gains. Over time, this asymmetry produces a portfolio structure of large losses and small profits. ng</a:t>
            </a:r>
          </a:p>
        </p:txBody>
      </p:sp>
      <p:pic>
        <p:nvPicPr>
          <p:cNvPr id="7" name="Graphic 21">
            <a:extLst>
              <a:ext uri="{FF2B5EF4-FFF2-40B4-BE49-F238E27FC236}">
                <a16:creationId xmlns:a16="http://schemas.microsoft.com/office/drawing/2014/main" id="{0F5CD55A-A290-AAC7-61AC-BBF5643C27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2034157"/>
      </p:ext>
    </p:extLst>
  </p:cSld>
  <p:clrMapOvr>
    <a:masterClrMapping/>
  </p:clrMapOvr>
  <mc:AlternateContent xmlns:mc="http://schemas.openxmlformats.org/markup-compatibility/2006" xmlns:p14="http://schemas.microsoft.com/office/powerpoint/2010/main">
    <mc:Choice Requires="p14">
      <p:transition spd="slow" p14:dur="2000" advTm="156302"/>
    </mc:Choice>
    <mc:Fallback xmlns="">
      <p:transition spd="slow" advTm="15630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B5304-B2D7-EB6E-4CED-813ED21833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F32565-AC2B-F5E1-7506-174C301EE5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5A00320-9711-BBAB-1B4D-06CD038756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47CA28-36B1-A1B6-EF71-2B0AF62475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860DFC-E3E1-19A8-0AEE-0AF4E2B98E5B}"/>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E3D8239-D194-F92B-010B-DECE51C06C61}"/>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cs typeface="+mj-cs"/>
              </a:rPr>
              <a:t>Algorithmic trading isn't the future of crypto</a:t>
            </a:r>
            <a:r>
              <a:rPr lang="ar-JO" sz="2200" dirty="0">
                <a:cs typeface="+mj-cs"/>
              </a:rPr>
              <a:t> </a:t>
            </a:r>
            <a:r>
              <a:rPr lang="en-US" sz="2200" dirty="0">
                <a:cs typeface="+mj-cs"/>
              </a:rPr>
              <a:t>it is the dominant present. With over 80% of market volume driven by automated systems, every trade you place is a direct competition against an entity that does not feel FOMO, does not hesitate, and never tires. An algorithm is simply 'execution without emotion'; it follows a pre-written logic whether a simple EMA cross or a complex AI model with mechanical precision. While this grants the machine an unbeatable edge in discipline, its greatest vulnerability is the logic itself: A bad strategy executed perfectly is still a losing strategy. As a manual trader, your goal isn't to outrun the bots in speed, but to outsmart them in context understanding that while the machine wins on execution, the human must win on the 'Strategic Thesis' and risk management.</a:t>
            </a:r>
          </a:p>
        </p:txBody>
      </p:sp>
      <p:pic>
        <p:nvPicPr>
          <p:cNvPr id="7" name="Graphic 21">
            <a:extLst>
              <a:ext uri="{FF2B5EF4-FFF2-40B4-BE49-F238E27FC236}">
                <a16:creationId xmlns:a16="http://schemas.microsoft.com/office/drawing/2014/main" id="{7BF5E72C-AFA3-F127-6ED9-DDA57AA490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9A9A172-ED88-C4D2-93C0-383127C544B7}"/>
              </a:ext>
            </a:extLst>
          </p:cNvPr>
          <p:cNvSpPr txBox="1"/>
          <p:nvPr/>
        </p:nvSpPr>
        <p:spPr>
          <a:xfrm>
            <a:off x="2452278" y="1160640"/>
            <a:ext cx="7842428" cy="523220"/>
          </a:xfrm>
          <a:prstGeom prst="rect">
            <a:avLst/>
          </a:prstGeom>
          <a:noFill/>
        </p:spPr>
        <p:txBody>
          <a:bodyPr wrap="square">
            <a:spAutoFit/>
          </a:bodyPr>
          <a:lstStyle/>
          <a:p>
            <a:r>
              <a:rPr lang="en-US" sz="2800" dirty="0">
                <a:latin typeface="Alexandria"/>
              </a:rPr>
              <a:t>Algorithmic &amp; AI-Based Trading in Crypto Markets</a:t>
            </a:r>
            <a:endParaRPr lang="ar-JO" sz="2800" dirty="0">
              <a:latin typeface="Alexandria"/>
            </a:endParaRPr>
          </a:p>
        </p:txBody>
      </p:sp>
    </p:spTree>
    <p:extLst>
      <p:ext uri="{BB962C8B-B14F-4D97-AF65-F5344CB8AC3E}">
        <p14:creationId xmlns:p14="http://schemas.microsoft.com/office/powerpoint/2010/main" val="1085973029"/>
      </p:ext>
    </p:extLst>
  </p:cSld>
  <p:clrMapOvr>
    <a:masterClrMapping/>
  </p:clrMapOvr>
  <mc:AlternateContent xmlns:mc="http://schemas.openxmlformats.org/markup-compatibility/2006" xmlns:p14="http://schemas.microsoft.com/office/powerpoint/2010/main">
    <mc:Choice Requires="p14">
      <p:transition spd="slow" p14:dur="2000" advTm="163034"/>
    </mc:Choice>
    <mc:Fallback xmlns="">
      <p:transition spd="slow" advTm="1630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3ED9-C7F0-F666-CF58-CE56609E5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943852-F8DD-5BDC-27BD-319DAE2CDB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B50B63D-2430-79DC-C9AC-803A2DA015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876BB8-DBB8-BF49-8A12-EB3F5BB159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AE7C0C-7DB3-EE00-DAB0-59B1D7B9938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0CC9A43-D15D-C2B1-E138-9F39DEB02880}"/>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t>Arbitrage bots attempt to profit from temporary price discrepancies of the same asset across different exchanges by buying where the price is lower and selling where it is higher almost simultaneously. In theory, this is straightforward; in practice, these inefficiencies exist for only milliseconds and are rapidly eliminated by high-frequency trading infrastructure. </a:t>
            </a:r>
          </a:p>
          <a:p>
            <a:pPr algn="just"/>
            <a:endParaRPr lang="en-US" sz="2200" dirty="0"/>
          </a:p>
          <a:p>
            <a:pPr algn="just"/>
            <a:r>
              <a:rPr lang="en-US" sz="2200" dirty="0"/>
              <a:t>Trend-following bots operate on the principle of identifying and riding sustained directional market movements, often using indicators such as moving averages to define entry and exit signals. While conceptually simple, their effectiveness depends heavily on parameter selection and robustness across varying market regimes, with overfitting to historical data being a persistent risk. </a:t>
            </a:r>
          </a:p>
        </p:txBody>
      </p:sp>
      <p:pic>
        <p:nvPicPr>
          <p:cNvPr id="7" name="Graphic 21">
            <a:extLst>
              <a:ext uri="{FF2B5EF4-FFF2-40B4-BE49-F238E27FC236}">
                <a16:creationId xmlns:a16="http://schemas.microsoft.com/office/drawing/2014/main" id="{9D0EE438-75AF-4FE9-1229-7838662267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1049153"/>
      </p:ext>
    </p:extLst>
  </p:cSld>
  <p:clrMapOvr>
    <a:masterClrMapping/>
  </p:clrMapOvr>
  <mc:AlternateContent xmlns:mc="http://schemas.openxmlformats.org/markup-compatibility/2006" xmlns:p14="http://schemas.microsoft.com/office/powerpoint/2010/main">
    <mc:Choice Requires="p14">
      <p:transition spd="slow" p14:dur="2000" advTm="102160"/>
    </mc:Choice>
    <mc:Fallback xmlns="">
      <p:transition spd="slow" advTm="1021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0AAAB-9326-DBB2-BAF3-F33FF80568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C5F0B1-CC5D-77A6-7D77-6097150678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A16BC70-B9C3-1C83-4CBC-B5F7A53144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3E4F01-F465-08C4-522F-3AC111DA8B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8C7A03-7D23-DABC-2758-8F75D517AF1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245CAE4-A8A9-554B-0A63-C6245D4CDCD6}"/>
              </a:ext>
            </a:extLst>
          </p:cNvPr>
          <p:cNvSpPr txBox="1"/>
          <p:nvPr/>
        </p:nvSpPr>
        <p:spPr>
          <a:xfrm>
            <a:off x="889000" y="2118712"/>
            <a:ext cx="10124897" cy="3477875"/>
          </a:xfrm>
          <a:prstGeom prst="rect">
            <a:avLst/>
          </a:prstGeom>
          <a:noFill/>
        </p:spPr>
        <p:txBody>
          <a:bodyPr wrap="square" rtlCol="0">
            <a:spAutoFit/>
          </a:bodyPr>
          <a:lstStyle/>
          <a:p>
            <a:pPr algn="just"/>
            <a:r>
              <a:rPr lang="en-US" sz="2200" dirty="0">
                <a:latin typeface="Alexandria"/>
              </a:rPr>
              <a:t>Machine Learning (ML) in crypto is often misunderstood; the challenge isn't the technology</a:t>
            </a:r>
            <a:r>
              <a:rPr lang="ar-JO" sz="2200" dirty="0">
                <a:latin typeface="Alexandria"/>
              </a:rPr>
              <a:t> </a:t>
            </a:r>
            <a:r>
              <a:rPr lang="en-US" sz="2200" dirty="0">
                <a:latin typeface="Alexandria"/>
              </a:rPr>
              <a:t>which is widely accessible</a:t>
            </a:r>
            <a:r>
              <a:rPr lang="ar-JO" sz="2200" dirty="0">
                <a:latin typeface="Alexandria"/>
              </a:rPr>
              <a:t> </a:t>
            </a:r>
            <a:r>
              <a:rPr lang="en-US" sz="2200" dirty="0">
                <a:latin typeface="Alexandria"/>
              </a:rPr>
              <a:t>but the fragility of the data. Because crypto 'market regimes' shift so rapidly, a model trained on last month's data often fails today, falling victim to statistical noise and non-stationary trends. However, the true frontier for ML lies in Sentiment Analysis (NLP). In a market uniquely driven by retail emotion and social media discourse, ML models can 'quantify the mood' of X (Twitter) and news feeds to spot shifts in conviction before they hit the order book. While price-based AI is a constant battle against randomness, Sentiment AI offers a genuine edge by capturing the psychological momentum that fuels the most explosive moves in Bitcoin and beyond.</a:t>
            </a:r>
          </a:p>
        </p:txBody>
      </p:sp>
      <p:pic>
        <p:nvPicPr>
          <p:cNvPr id="7" name="Graphic 21">
            <a:extLst>
              <a:ext uri="{FF2B5EF4-FFF2-40B4-BE49-F238E27FC236}">
                <a16:creationId xmlns:a16="http://schemas.microsoft.com/office/drawing/2014/main" id="{D0AC2983-9C8E-8049-9A1B-D09939665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6220149"/>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C95B-F6FB-D3DC-2D5D-9423B817A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8ACCCF-C88D-C274-2188-F540564825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C3DACA1E-5BA0-BC30-B2AE-0FAF11CF4C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99ED5E-6BCE-B847-7629-070DF33F697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43C577-974F-4FB9-6777-9967559EB9A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F9A2532-622B-0C35-131C-7E31470595CD}"/>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Automated trading is often marketed as a 'set-and-forget' solution, but the reality is far more demanding. While platforms like 3Commas or </a:t>
            </a:r>
            <a:r>
              <a:rPr lang="en-US" sz="2200" dirty="0" err="1">
                <a:latin typeface="Alexandria"/>
              </a:rPr>
              <a:t>Pionex</a:t>
            </a:r>
            <a:r>
              <a:rPr lang="en-US" sz="2200" dirty="0">
                <a:latin typeface="Alexandria"/>
              </a:rPr>
              <a:t> democratize access to bot trading, they do not replace the need for human judgment. The greatest trap for retail traders is Overfitting: creating a strategy that looks perfect on historical data (</a:t>
            </a:r>
            <a:r>
              <a:rPr lang="en-US" sz="2200" dirty="0" err="1">
                <a:latin typeface="Alexandria"/>
              </a:rPr>
              <a:t>backtesting</a:t>
            </a:r>
            <a:r>
              <a:rPr lang="en-US" sz="2200" dirty="0">
                <a:latin typeface="Alexandria"/>
              </a:rPr>
              <a:t>) but collapses in live markets because it was tuned to the past, not the future. Slippage, execution latency, and shifting market regimes are variables that </a:t>
            </a:r>
            <a:r>
              <a:rPr lang="en-US" sz="2200" dirty="0" err="1">
                <a:latin typeface="Alexandria"/>
              </a:rPr>
              <a:t>backtests</a:t>
            </a:r>
            <a:r>
              <a:rPr lang="en-US" sz="2200" dirty="0">
                <a:latin typeface="Alexandria"/>
              </a:rPr>
              <a:t> often ignore. In crypto, 'automated' does not mean 'passive'; it means moving from active trading to active management. The most successful bot traders are those who know when the market environment has shifted and have the discipline to turn the machine off when the logic no longer fits the reality.</a:t>
            </a:r>
          </a:p>
        </p:txBody>
      </p:sp>
      <p:pic>
        <p:nvPicPr>
          <p:cNvPr id="7" name="Graphic 21">
            <a:extLst>
              <a:ext uri="{FF2B5EF4-FFF2-40B4-BE49-F238E27FC236}">
                <a16:creationId xmlns:a16="http://schemas.microsoft.com/office/drawing/2014/main" id="{AB008617-C031-9885-A937-B534B70760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6828920"/>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5C8BC-9604-9F91-6595-D2A212CC3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1D65A9-C96E-C76E-22A6-4CADDD61AC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9249B9D7-4775-F72E-7583-AD679E7B62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DEA930-8F2C-B6A4-5A08-A8B97CD443C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8BFAE7-7288-214F-F48A-B0721584071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E1A2275-D47B-5752-33BC-485AFCEE7973}"/>
              </a:ext>
            </a:extLst>
          </p:cNvPr>
          <p:cNvSpPr txBox="1"/>
          <p:nvPr/>
        </p:nvSpPr>
        <p:spPr>
          <a:xfrm>
            <a:off x="942308" y="2335522"/>
            <a:ext cx="10022155" cy="3139321"/>
          </a:xfrm>
          <a:prstGeom prst="rect">
            <a:avLst/>
          </a:prstGeom>
          <a:noFill/>
        </p:spPr>
        <p:txBody>
          <a:bodyPr wrap="square" rtlCol="0">
            <a:spAutoFit/>
          </a:bodyPr>
          <a:lstStyle/>
          <a:p>
            <a:pPr algn="just"/>
            <a:r>
              <a:rPr lang="en-US" sz="2200" dirty="0">
                <a:latin typeface="Alexandria"/>
              </a:rPr>
              <a:t>Risk management is the only bridge between surviving and thriving in crypto, yet it remains the most neglected discipline because our brains are hardwired to avoid certain losses. The mathematics of trading are unforgiving: a 50% drawdown requires a 100% gain just to break even</a:t>
            </a:r>
            <a:r>
              <a:rPr lang="ar-JO" sz="2200" dirty="0">
                <a:latin typeface="Alexandria"/>
              </a:rPr>
              <a:t> </a:t>
            </a:r>
            <a:r>
              <a:rPr lang="en-US" sz="2200" dirty="0">
                <a:latin typeface="Alexandria"/>
              </a:rPr>
              <a:t>an asymmetry that bankrupts most traders. By strictly adhering to the '1% Rule never risking more than 1% of your total equity on a single trade you transform trading from a gamble into a game of probabilities. This conservative positioning isn't about being 'cautious'; it’s about ensuring that even a streak of 20 losses won't destroy your capital, preserving your ability to be in the market when the genuine, life-changing opportunities finally appear.</a:t>
            </a:r>
          </a:p>
        </p:txBody>
      </p:sp>
      <p:pic>
        <p:nvPicPr>
          <p:cNvPr id="7" name="Graphic 21">
            <a:extLst>
              <a:ext uri="{FF2B5EF4-FFF2-40B4-BE49-F238E27FC236}">
                <a16:creationId xmlns:a16="http://schemas.microsoft.com/office/drawing/2014/main" id="{1DB20021-696C-A251-38AE-4487886017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8828889"/>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B5C24-FF0D-7031-9700-9588D9AC8A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785EC3-4663-E34B-2281-F7AD483AF5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1149F535-423B-940A-25CE-39A1F29A25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571A4E-8867-4DDE-53C1-03E4DD67352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3248F1-7B8D-8D68-E26D-4AD5D6BA13A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4927BE0-B669-5E4D-E502-7C25C2D5C1FE}"/>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Position sizing is where risk management meets market reality. Knowing you want to risk 1% is only the first step; the real skill lies in calculating your entry based on the distance to your stop-loss. In crypto, your stop-loss should never be a random number</a:t>
            </a:r>
            <a:r>
              <a:rPr lang="ar-JO" sz="2200" dirty="0">
                <a:latin typeface="Alexandria"/>
              </a:rPr>
              <a:t> </a:t>
            </a:r>
            <a:r>
              <a:rPr lang="en-US" sz="2200" dirty="0">
                <a:latin typeface="Alexandria"/>
              </a:rPr>
              <a:t>it must be placed where your 'market thesis' is proven wrong, accounting for the market's notorious volatility and 'stop-hunting' spikes. The logic is simple yet powerful: A wider stop-loss dictates a smaller position, while a tighter stop allows for more size. By mathematically deriving your position size (Risk Amount ÷ Stop Distance), you remove the dangerous temptation to trade based on 'gut feeling.' You aren't just buying an asset; you are buying a precisely measured risk, ensuring that no amount of market noise can derail your long-term survival.</a:t>
            </a:r>
          </a:p>
        </p:txBody>
      </p:sp>
      <p:pic>
        <p:nvPicPr>
          <p:cNvPr id="7" name="Graphic 21">
            <a:extLst>
              <a:ext uri="{FF2B5EF4-FFF2-40B4-BE49-F238E27FC236}">
                <a16:creationId xmlns:a16="http://schemas.microsoft.com/office/drawing/2014/main" id="{6879D516-8C32-7FC3-50AF-0296CB6ADB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0358876"/>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1BDBF-664C-F9AE-E63B-99C248A661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60290F-D841-F87D-64C0-C929D73053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DF36E79C-2820-7F88-22E4-1DEFBFC62F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3910E2-3EE5-A07D-263C-846170D281D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3C31AE-D28E-93A8-661E-634548D07AAB}"/>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415E6F5-06A3-F114-3F43-2E7D98BBEF1F}"/>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The risk–reward ratio is a fundamental pre-trade filter that compares potential profit to potential loss. Professional traders typically require at least a 1:2 ratio, meaning they risk one unit to gain two. This structure allows profitability even with relatively low win rates; for example, a strategy can be correct less than half the time and still generate positive returns due to larger average wins than losses.</a:t>
            </a:r>
          </a:p>
          <a:p>
            <a:pPr algn="just"/>
            <a:r>
              <a:rPr lang="en-US" sz="2200" dirty="0">
                <a:latin typeface="Alexandria"/>
              </a:rPr>
              <a:t>The key insight is that profitability depends on the interaction between win rate and risk–reward ratio, not accuracy alone. Traders who frequently take profits too early</a:t>
            </a:r>
            <a:r>
              <a:rPr lang="ar-JO" sz="2200" dirty="0">
                <a:latin typeface="Alexandria"/>
              </a:rPr>
              <a:t> </a:t>
            </a:r>
            <a:r>
              <a:rPr lang="en-US" sz="2200" dirty="0">
                <a:latin typeface="Alexandria"/>
              </a:rPr>
              <a:t>often due to loss aversion</a:t>
            </a:r>
            <a:r>
              <a:rPr lang="ar-JO" sz="2200" dirty="0">
                <a:latin typeface="Alexandria"/>
              </a:rPr>
              <a:t> </a:t>
            </a:r>
            <a:r>
              <a:rPr lang="en-US" sz="2200" dirty="0">
                <a:latin typeface="Alexandria"/>
              </a:rPr>
              <a:t>undermine this balance by shrinking winning trades while allowing losses to persist. In crypto markets, constant monitoring exacerbates this behavior, converting high-quality setups into mediocre outcomes and eroding long-term performance.</a:t>
            </a:r>
          </a:p>
        </p:txBody>
      </p:sp>
      <p:pic>
        <p:nvPicPr>
          <p:cNvPr id="7" name="Graphic 21">
            <a:extLst>
              <a:ext uri="{FF2B5EF4-FFF2-40B4-BE49-F238E27FC236}">
                <a16:creationId xmlns:a16="http://schemas.microsoft.com/office/drawing/2014/main" id="{5CE44DEB-82D1-4327-54C5-5721795187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717117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AACDE-35DA-DBE0-8505-C316132E77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5E5081-67B4-7C95-B274-6FE5D4EEA9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1316C7E2-C21A-B9D8-2C7D-174F9586E8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DC82CC-964D-5823-8F7B-BD11326209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491C47-4059-7BF4-ECED-887F8C5E3F3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A8BE976-B34C-CCED-94D7-C520ADB8898E}"/>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A drawdown is the ultimate test of a trader’s character. When a strategy hits a losing streak, the natural human instinct is to 'revenge trade' by increasing position sizes to recover losses quickly a catastrophic mistake that often leads to total account liquidation. Professional risk management flips this logic: a drawdown is a clear signal that your strategy is out of sync with current market regimes. Instead of doubling down, you must implement Strategic Circuit Breakers. By pre-defining thresholds such as cutting position sizes by half after a 10% decline, or pausing all activity at 15% you protect your capital from a complete spiral. Success in crypto isn't defined by how much you make during the rallies, but by how effectively you defend your portfolio when the market turns against you."</a:t>
            </a:r>
          </a:p>
          <a:p>
            <a:pPr algn="just"/>
            <a:endParaRPr lang="en-US" sz="2200" dirty="0">
              <a:latin typeface="Alexandria"/>
            </a:endParaRPr>
          </a:p>
        </p:txBody>
      </p:sp>
      <p:pic>
        <p:nvPicPr>
          <p:cNvPr id="7" name="Graphic 21">
            <a:extLst>
              <a:ext uri="{FF2B5EF4-FFF2-40B4-BE49-F238E27FC236}">
                <a16:creationId xmlns:a16="http://schemas.microsoft.com/office/drawing/2014/main" id="{DCA94B3A-4235-250B-B1CC-A58BF6544F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9451215"/>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DA7CD-C78D-1ECD-CF1F-7FAD1E4ED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008983-FFE7-C2AD-C7A9-D21EA0A139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CB9A83AE-7EB8-A2C4-A5F9-5E7BAB1930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BEE07D-F6FC-D319-C79F-1A8CDF7C9F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4D3451-C855-B35B-DBD0-6D4981AD174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EFA7823-2340-EC7E-0F6A-30DB19BBE3B0}"/>
              </a:ext>
            </a:extLst>
          </p:cNvPr>
          <p:cNvSpPr txBox="1"/>
          <p:nvPr/>
        </p:nvSpPr>
        <p:spPr>
          <a:xfrm>
            <a:off x="889000" y="1992964"/>
            <a:ext cx="10541000" cy="4154984"/>
          </a:xfrm>
          <a:prstGeom prst="rect">
            <a:avLst/>
          </a:prstGeom>
          <a:noFill/>
        </p:spPr>
        <p:txBody>
          <a:bodyPr wrap="square" rtlCol="0">
            <a:spAutoFit/>
          </a:bodyPr>
          <a:lstStyle/>
          <a:p>
            <a:pPr algn="just"/>
            <a:r>
              <a:rPr lang="en-US" sz="2200" dirty="0">
                <a:latin typeface="Alexandria"/>
              </a:rPr>
              <a:t>Technical analysis (TA) is a useful but inherently limited framework. Its danger lies not in ignorance, but in overconfidence traders who see patterns everywhere and treat indicator signals as deterministic rather than probabilistic. TA should support decision-making, not replace critical thinking, especially in crypto markets where structural inefficiencies and distortions are common.</a:t>
            </a:r>
          </a:p>
          <a:p>
            <a:pPr algn="just"/>
            <a:r>
              <a:rPr lang="en-US" sz="2200" dirty="0">
                <a:latin typeface="Alexandria"/>
              </a:rPr>
              <a:t>A major limitation is market manipulation, which traditional charts often fail to capture. Practices like wash trading artificially inflate volume, misleading traders into believing that price movements are strongly supported. Similarly, spoofing distorts order book signals by creating fake supply and demand, while coordinated pump-and-dump schemes generate deceptive price patterns that mimic legitimate breakouts. In such environments, relying solely on technical indicators without contextual analysis can lead to systematically flawed decisions.</a:t>
            </a:r>
          </a:p>
        </p:txBody>
      </p:sp>
      <p:pic>
        <p:nvPicPr>
          <p:cNvPr id="7" name="Graphic 21">
            <a:extLst>
              <a:ext uri="{FF2B5EF4-FFF2-40B4-BE49-F238E27FC236}">
                <a16:creationId xmlns:a16="http://schemas.microsoft.com/office/drawing/2014/main" id="{4B2D7677-4A26-2C18-A24F-4736286140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2B46305-D2E8-0C41-3480-D716E26D9ACC}"/>
              </a:ext>
            </a:extLst>
          </p:cNvPr>
          <p:cNvSpPr txBox="1"/>
          <p:nvPr/>
        </p:nvSpPr>
        <p:spPr>
          <a:xfrm>
            <a:off x="2407795" y="1131789"/>
            <a:ext cx="8420215" cy="461665"/>
          </a:xfrm>
          <a:prstGeom prst="rect">
            <a:avLst/>
          </a:prstGeom>
          <a:noFill/>
        </p:spPr>
        <p:txBody>
          <a:bodyPr wrap="square">
            <a:spAutoFit/>
          </a:bodyPr>
          <a:lstStyle/>
          <a:p>
            <a:r>
              <a:rPr lang="en-US" sz="2400" dirty="0">
                <a:effectLst/>
                <a:latin typeface="Times New Roman" panose="02020603050405020304" pitchFamily="18" charset="0"/>
                <a:ea typeface="Calibri" panose="020F0502020204030204" pitchFamily="34" charset="0"/>
              </a:rPr>
              <a:t>Limitations of Technical Analysis &amp; Real-World Case Studies</a:t>
            </a:r>
            <a:endParaRPr lang="en-US" sz="2400" dirty="0"/>
          </a:p>
        </p:txBody>
      </p:sp>
    </p:spTree>
    <p:extLst>
      <p:ext uri="{BB962C8B-B14F-4D97-AF65-F5344CB8AC3E}">
        <p14:creationId xmlns:p14="http://schemas.microsoft.com/office/powerpoint/2010/main" val="2540739548"/>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C1560-1F63-5C4E-D3F8-E2E7BFB925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B01304-AB7B-8AC8-D98C-EE46C23FE7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70CF34F9-DEDA-A028-6150-B10384229F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6752F8-6E58-AB39-5646-352081C9764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97E4B3-0D8E-88BE-41AE-2F3BF1F5B01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0041BF9-675D-F4E1-9866-813F6F9FE211}"/>
              </a:ext>
            </a:extLst>
          </p:cNvPr>
          <p:cNvSpPr txBox="1"/>
          <p:nvPr/>
        </p:nvSpPr>
        <p:spPr>
          <a:xfrm>
            <a:off x="942308" y="2255954"/>
            <a:ext cx="10022155" cy="3477875"/>
          </a:xfrm>
          <a:prstGeom prst="rect">
            <a:avLst/>
          </a:prstGeom>
          <a:noFill/>
        </p:spPr>
        <p:txBody>
          <a:bodyPr wrap="square" rtlCol="0">
            <a:spAutoFit/>
          </a:bodyPr>
          <a:lstStyle/>
          <a:p>
            <a:pPr algn="just"/>
            <a:r>
              <a:rPr lang="en-US" sz="2200" dirty="0">
                <a:latin typeface="Alexandria"/>
              </a:rPr>
              <a:t>In crypto, false signals are not a failure of technical analysis; they are a statistical reality of a high-volatility environment. The common instinct to fix this by adding more indicators is often a mistake stacking highly correlated tools only creates a 'hall of mirrors' that provides a false sense of confirmation. To cut through the noise, a trader must shift from complexity to calibration. Standard settings designed for equity markets often collapse under crypto’s price swings, producing meaningless 'overbought' or 'oversold' readings. The solution is to prioritize independent confirmation over redundant complexity, ensuring that every tool is calibrated to the specific asset’s volatility and the relevant timeframe. Success lies in recognizing that in a noisy market, less is often more.</a:t>
            </a:r>
          </a:p>
        </p:txBody>
      </p:sp>
      <p:pic>
        <p:nvPicPr>
          <p:cNvPr id="7" name="Graphic 21">
            <a:extLst>
              <a:ext uri="{FF2B5EF4-FFF2-40B4-BE49-F238E27FC236}">
                <a16:creationId xmlns:a16="http://schemas.microsoft.com/office/drawing/2014/main" id="{B83B934F-BF2D-1A22-7583-123AB41504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8044827"/>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1E774-E012-1B4B-625B-BA22C524D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16F2E5-1349-2C69-DB0D-131153F76C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8E2C3833-7853-DF15-1FAD-208578E1DC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274FDC-2C2E-5630-CBE3-9DE39A3553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3368F7-0D21-8DCA-6F94-5C7474980F3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77C0381-C7F1-AB7A-6831-27FB5D362E08}"/>
              </a:ext>
            </a:extLst>
          </p:cNvPr>
          <p:cNvSpPr txBox="1"/>
          <p:nvPr/>
        </p:nvSpPr>
        <p:spPr>
          <a:xfrm>
            <a:off x="889000" y="2118712"/>
            <a:ext cx="10433121" cy="3477875"/>
          </a:xfrm>
          <a:prstGeom prst="rect">
            <a:avLst/>
          </a:prstGeom>
          <a:noFill/>
        </p:spPr>
        <p:txBody>
          <a:bodyPr wrap="square" rtlCol="0">
            <a:spAutoFit/>
          </a:bodyPr>
          <a:lstStyle/>
          <a:p>
            <a:pPr algn="just"/>
            <a:r>
              <a:rPr lang="en-US" sz="2000" dirty="0">
                <a:latin typeface="Alexandria"/>
              </a:rPr>
              <a:t>The 2021 Bitcoin bull run illustrates how multiple analytical frameworks can align across a full market cycle. The rally began with strong technical and on-chain confirmation: a breakout above $20,000 on rising volume, supported by accumulation signals such as exchange outflows and moderate valuation metrics. As the market advanced, classic continuation patterns like bull flags reinforced the upward trend.</a:t>
            </a:r>
          </a:p>
          <a:p>
            <a:pPr algn="just"/>
            <a:endParaRPr lang="en-US" sz="2000" dirty="0">
              <a:latin typeface="Alexandria"/>
            </a:endParaRPr>
          </a:p>
          <a:p>
            <a:pPr algn="just"/>
            <a:r>
              <a:rPr lang="en-US" sz="2000" dirty="0">
                <a:latin typeface="Alexandria"/>
              </a:rPr>
              <a:t>Warning signs emerged as momentum weakened despite rising prices bearish RSI divergence, extreme sentiment indicators, and surging public interest all pointed to late-stage euphoria. The mid-2021 correction reset conditions, and renewed bullish signals (support at the 200-day moving average, accumulation data, and divergences) offered disciplined traders a structured re-entry point. </a:t>
            </a:r>
          </a:p>
        </p:txBody>
      </p:sp>
      <p:pic>
        <p:nvPicPr>
          <p:cNvPr id="7" name="Graphic 21">
            <a:extLst>
              <a:ext uri="{FF2B5EF4-FFF2-40B4-BE49-F238E27FC236}">
                <a16:creationId xmlns:a16="http://schemas.microsoft.com/office/drawing/2014/main" id="{B3DED41D-94AF-E1C1-C468-3BB42F531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0742227"/>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2F4E1-7F51-798D-ACD1-8E391008D9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C0B79D-6376-D421-2E4C-424AFF585B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3745EB43-8329-DF6D-075C-4B834DB0E0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DEA732-91C8-6866-F9B1-C932DB4AB3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42FA96-A350-001C-4859-960E71E27A8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2C0CAC4-B01C-D473-F709-97BF857904D8}"/>
              </a:ext>
            </a:extLst>
          </p:cNvPr>
          <p:cNvSpPr txBox="1"/>
          <p:nvPr/>
        </p:nvSpPr>
        <p:spPr>
          <a:xfrm>
            <a:off x="889000" y="2118712"/>
            <a:ext cx="10248187" cy="3785652"/>
          </a:xfrm>
          <a:prstGeom prst="rect">
            <a:avLst/>
          </a:prstGeom>
          <a:noFill/>
        </p:spPr>
        <p:txBody>
          <a:bodyPr wrap="square" rtlCol="0">
            <a:spAutoFit/>
          </a:bodyPr>
          <a:lstStyle/>
          <a:p>
            <a:pPr algn="just"/>
            <a:r>
              <a:rPr lang="en-US" sz="2000" dirty="0">
                <a:latin typeface="Alexandria"/>
              </a:rPr>
              <a:t>Effective technical analysis is not built on a single indicator, but on the convergence of multiple independent signals that collectively justify a trade decision. A robust process integrates price structure, momentum (e.g., RSI behavior), volume dynamics, key levels such as Fibonacci retracements, and broader context like on-chain data and market sentiment. Each element alone is insufficient; together, they form a probabilistic edge, supported by a clearly defined invalidation point (stop-loss) that governs risk and position sizing.</a:t>
            </a:r>
          </a:p>
          <a:p>
            <a:pPr algn="just"/>
            <a:r>
              <a:rPr lang="en-US" sz="2000" dirty="0">
                <a:latin typeface="Alexandria"/>
              </a:rPr>
              <a:t>What distinguishes skilled traders is not merely knowledge of these tools, but their disciplined integration. This involves weighing evidence, recognizing when conditions are genuinely favorable, and explicitly defining what would invalidate the trade thesis. In practice, good analysis is both structured and adaptive combining technical signals with judgment, while maintaining the discipline to act only when the overall evidence is compelling.</a:t>
            </a:r>
          </a:p>
          <a:p>
            <a:pPr algn="just"/>
            <a:endParaRPr lang="en-US" sz="2000" dirty="0">
              <a:latin typeface="Alexandria"/>
            </a:endParaRPr>
          </a:p>
        </p:txBody>
      </p:sp>
      <p:pic>
        <p:nvPicPr>
          <p:cNvPr id="7" name="Graphic 21">
            <a:extLst>
              <a:ext uri="{FF2B5EF4-FFF2-40B4-BE49-F238E27FC236}">
                <a16:creationId xmlns:a16="http://schemas.microsoft.com/office/drawing/2014/main" id="{15D09B75-BED9-2946-16FD-3FD6223E2E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546546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B4AF7-7C53-155C-365F-3482BD875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A90894-C544-1A37-1F39-51C25C4426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22B5DDE1-1D09-0EA9-470F-113E8CCD0A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733EFD-6A7C-ADF3-A80D-54A197943D6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59C311-F78B-3AC1-5FE1-C682A27E920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69BE67D-8555-3560-9971-7967E61071B4}"/>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In crypto, regulation isn't just background noise it is a market-moving force that can invalidate a 'perfect' technical setup in seconds. The decade-long battle over whether an asset is a Security (SEC) or a Commodity (CFTC) has created a 'Grey Zone' that carries genuine legal and financial risk. When the SEC applies the Howey Test to altcoins, the resulting enforcement actions like the 2020 Ripple (XRP) lawsuit trigger immediate, sharp price collapses that ignore support levels and technical divergences alike. For a professional trader, understanding the regulatory landscape is not a compliance exercise; it is Macro Risk Management. You must realize that a single regulatory filing can override any textbook breakout, making 'Contagion Risk' a constant factor in your trading thesis.</a:t>
            </a:r>
          </a:p>
        </p:txBody>
      </p:sp>
      <p:pic>
        <p:nvPicPr>
          <p:cNvPr id="7" name="Graphic 21">
            <a:extLst>
              <a:ext uri="{FF2B5EF4-FFF2-40B4-BE49-F238E27FC236}">
                <a16:creationId xmlns:a16="http://schemas.microsoft.com/office/drawing/2014/main" id="{BE6C5212-D227-EC35-2C25-626D9BA800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6377617"/>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C2EAF-F28F-BEE2-AA5A-297C679A7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DAD4F8-EE92-8FC6-DF9F-F5142012E4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FE41CF6A-090A-0B9F-C2AE-36235D9063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E01442-1B41-AF91-0995-C65713C514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3FB20C-7F48-9E78-15BA-CCE9E5BE881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3D004CA-1F03-CE19-C1F2-835E274B9567}"/>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Major regulatory events introduce gap risk sudden price moves that bypass technical levels and invalidate chart-based setups. In such conditions, stop-loss orders may fail to execute at intended levels, making short-term technical analysis unreliable. Therefore, managing exposure around known regulatory catalysts (e.g., SEC decisions, policy announcements) is not optional; it is a core component of risk management and capital preservation.</a:t>
            </a:r>
          </a:p>
          <a:p>
            <a:pPr algn="just"/>
            <a:r>
              <a:rPr lang="en-US" sz="2200" dirty="0">
                <a:latin typeface="Alexandria"/>
              </a:rPr>
              <a:t>The approval of U.S. spot Bitcoin ETFs in January 2024 represents a structural shift rather than just a price catalyst. Vehicles like iShares Bitcoin Trust enabled institutional and traditional investors to access Bitcoin through regulated brokerage channels, significantly expanding market participation. This introduced a different class of capital more systematic, longer-term, and less reactive than retail flows.</a:t>
            </a:r>
          </a:p>
        </p:txBody>
      </p:sp>
      <p:pic>
        <p:nvPicPr>
          <p:cNvPr id="7" name="Graphic 21">
            <a:extLst>
              <a:ext uri="{FF2B5EF4-FFF2-40B4-BE49-F238E27FC236}">
                <a16:creationId xmlns:a16="http://schemas.microsoft.com/office/drawing/2014/main" id="{6FA4E16A-C833-8DFC-AA60-C969D5AA49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4111145"/>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60BDE-387F-1247-598C-4DAE481327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13DD18-2230-C9FC-2ECD-7696700819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23D4F9F5-EFC5-BB85-6B0A-E3D1AD85D2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722F00-0C5B-AA50-E323-E85161E005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BF6BB4-AEE6-192A-1567-77FBF8BC609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3A8270-57DB-4B25-F0A7-9B2033DD99A3}"/>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Crypto regulation is a story of geographic extremes, where a position in Bitcoin is simultaneously exposed to the legal tender laws of El Salvador and the total bans of China. This fragmentation creates a unique 'Geopolitical Risk' that traditional markets rarely face. While the EU’s </a:t>
            </a:r>
            <a:r>
              <a:rPr lang="en-US" sz="2200" dirty="0" err="1">
                <a:latin typeface="Alexandria"/>
              </a:rPr>
              <a:t>MiCA</a:t>
            </a:r>
            <a:r>
              <a:rPr lang="en-US" sz="2200" dirty="0">
                <a:latin typeface="Alexandria"/>
              </a:rPr>
              <a:t> framework has brought a sense of institutional legitimacy through comprehensive licensing and consumer protection, other regions remain in a state of flux. For the professional trader, this means that monitoring global regulatory calendars is just as vital as watching the 200 EMA. Because crypto is a borderless, 24/7 market, a policy shift in one time zone can trigger a liquidation event in another, making conservative position sizing your only true defense against the 'Legislative Black Swan'."</a:t>
            </a:r>
          </a:p>
        </p:txBody>
      </p:sp>
      <p:pic>
        <p:nvPicPr>
          <p:cNvPr id="7" name="Graphic 21">
            <a:extLst>
              <a:ext uri="{FF2B5EF4-FFF2-40B4-BE49-F238E27FC236}">
                <a16:creationId xmlns:a16="http://schemas.microsoft.com/office/drawing/2014/main" id="{C4EA1C5A-5664-834C-456C-1E23F8E558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18289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4967B-4955-C26A-5A5A-1CBF68EA38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824012-97A8-A61E-54C4-B3A7542677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E98F8032-6DC5-554B-9413-EC4641E119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9B82DF-FAF0-F24D-7025-FA73920D1A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E9F16B-CAD0-134A-1857-62F0F236F7B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37BC91A-135B-51BB-3E94-057ED2FC4CB5}"/>
              </a:ext>
            </a:extLst>
          </p:cNvPr>
          <p:cNvSpPr txBox="1"/>
          <p:nvPr/>
        </p:nvSpPr>
        <p:spPr>
          <a:xfrm>
            <a:off x="809265" y="2031938"/>
            <a:ext cx="10440427" cy="4093428"/>
          </a:xfrm>
          <a:prstGeom prst="rect">
            <a:avLst/>
          </a:prstGeom>
          <a:noFill/>
        </p:spPr>
        <p:txBody>
          <a:bodyPr wrap="square" rtlCol="0">
            <a:spAutoFit/>
          </a:bodyPr>
          <a:lstStyle/>
          <a:p>
            <a:pPr algn="just"/>
            <a:r>
              <a:rPr lang="en-US" sz="2000" dirty="0">
                <a:latin typeface="Alexandria"/>
              </a:rPr>
              <a:t>Institutional participation in crypto extends well beyond ETFs, driven by a growing ecosystem of professional-grade infrastructure. Firms like Fidelity Digital Assets, Coinbase Custody, and </a:t>
            </a:r>
            <a:r>
              <a:rPr lang="en-US" sz="2000" dirty="0" err="1">
                <a:latin typeface="Alexandria"/>
              </a:rPr>
              <a:t>BitGo</a:t>
            </a:r>
            <a:r>
              <a:rPr lang="en-US" sz="2000" dirty="0">
                <a:latin typeface="Alexandria"/>
              </a:rPr>
              <a:t> provide regulated custody solutions that meet institutional compliance requirements. At the same time, derivatives markets such as those offered by Chicago Mercantile Exchange enable hedging and risk management, while prime brokerage services facilitate capital efficiency and multi-venue execution.</a:t>
            </a:r>
          </a:p>
          <a:p>
            <a:pPr algn="just"/>
            <a:r>
              <a:rPr lang="en-US" sz="2000" dirty="0">
                <a:latin typeface="Alexandria"/>
              </a:rPr>
              <a:t>This infrastructure fundamentally alters how price action behaves. Crypto markets increasingly reflect institutional dynamics familiar from traditional finance such as portfolio rebalancing cycles, options expiry effects, and futures roll periods. For example, Bitcoin futures expiration on CME has been linked to recurring price patterns around settlement dates, introducing time-based structural influences that did not exist in earlier, retail-dominated market phases. As a result, technical analysis must now account not only for chart patterns and indicators, but also for institutional flow timing and derivatives-driven behavior.</a:t>
            </a:r>
          </a:p>
        </p:txBody>
      </p:sp>
      <p:pic>
        <p:nvPicPr>
          <p:cNvPr id="7" name="Graphic 21">
            <a:extLst>
              <a:ext uri="{FF2B5EF4-FFF2-40B4-BE49-F238E27FC236}">
                <a16:creationId xmlns:a16="http://schemas.microsoft.com/office/drawing/2014/main" id="{CB041D8F-D41B-22B5-D4D5-87B4F0AB0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0246001"/>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2D2B3-F244-5C7A-6B13-5BA7DA4E26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1E988A-9B99-A4F5-A933-3AB50E6CD6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71767DB2-E806-FA0E-CFC6-26A1509760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8D943A-EBCC-A860-0AF9-5260870899B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BF0621-BFBF-AC14-9810-0D35FB2A230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8D640E3-6CE3-C18B-D69D-26872AF3C318}"/>
              </a:ext>
            </a:extLst>
          </p:cNvPr>
          <p:cNvSpPr txBox="1"/>
          <p:nvPr/>
        </p:nvSpPr>
        <p:spPr>
          <a:xfrm>
            <a:off x="889000" y="2118712"/>
            <a:ext cx="10022155" cy="3139321"/>
          </a:xfrm>
          <a:prstGeom prst="rect">
            <a:avLst/>
          </a:prstGeom>
          <a:noFill/>
        </p:spPr>
        <p:txBody>
          <a:bodyPr wrap="square" rtlCol="0">
            <a:spAutoFit/>
          </a:bodyPr>
          <a:lstStyle/>
          <a:p>
            <a:pPr algn="just"/>
            <a:r>
              <a:rPr lang="en-US" sz="2200" dirty="0">
                <a:latin typeface="Alexandria"/>
              </a:rPr>
              <a:t>"Knowing technical analysis is necessary, but it is not sufficient. The gap between knowing and doing is where most capital is lost. A real trading plan is not a 'wish' to be disciplined; it is a written, pre-defined set of rules that removes the cognitive burden of decision-making when emotions are high. Before placing a single trade, you must identify your 'Edge’ your repeatable statistical advantage. Whether your edge comes from superior volume analysis, a specific pattern setup, or a rock-solid risk framework, your plan must transform that advantage into a systematic process. Without a written plan, you are simply gambling with high-level vocabulary; with it, you are operating a business based on Positive Expectancy."</a:t>
            </a:r>
          </a:p>
        </p:txBody>
      </p:sp>
      <p:pic>
        <p:nvPicPr>
          <p:cNvPr id="7" name="Graphic 21">
            <a:extLst>
              <a:ext uri="{FF2B5EF4-FFF2-40B4-BE49-F238E27FC236}">
                <a16:creationId xmlns:a16="http://schemas.microsoft.com/office/drawing/2014/main" id="{15E5ED4A-5103-A9BC-ABE8-965B5683A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597105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2F3BF-6994-70FF-A12D-3D23D57D73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4E692-6118-4341-D55E-7C55A5BCC5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4F2251C2-0C51-E58C-044A-BDFF8E63F8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A20E77-D7CD-56B3-62C1-65A73FB431D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B1235E-AFD2-518C-AD43-4DDECD116F5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CF182EA-9AB5-A1F6-3812-43AF9E2985F0}"/>
              </a:ext>
            </a:extLst>
          </p:cNvPr>
          <p:cNvSpPr txBox="1"/>
          <p:nvPr/>
        </p:nvSpPr>
        <p:spPr>
          <a:xfrm>
            <a:off x="1196704" y="2439540"/>
            <a:ext cx="9634716" cy="2862322"/>
          </a:xfrm>
          <a:prstGeom prst="rect">
            <a:avLst/>
          </a:prstGeom>
          <a:noFill/>
        </p:spPr>
        <p:txBody>
          <a:bodyPr wrap="square" rtlCol="0">
            <a:spAutoFit/>
          </a:bodyPr>
          <a:lstStyle/>
          <a:p>
            <a:pPr algn="just"/>
            <a:r>
              <a:rPr lang="en-US" sz="2000" dirty="0">
                <a:latin typeface="Alexandria"/>
              </a:rPr>
              <a:t>A trade journal is one of the highest-leverage tools in trading, yet it is widely neglected. Professional traders systematically document every trade entry logic, exit reasoning, market context, and post-trade evaluation creating a structured feedback loop. This process enforces accountability and transforms subjective decisions into analyzable data, making it harder to violate predefined rules.</a:t>
            </a:r>
          </a:p>
          <a:p>
            <a:pPr algn="just"/>
            <a:r>
              <a:rPr lang="en-US" sz="2000" dirty="0">
                <a:latin typeface="Alexandria"/>
              </a:rPr>
              <a:t>More importantly, journaling reveals behavioral and strategic patterns that are invisible in real time. Over a sufficient sample, traders can identify which setups perform best, how market conditions affect outcomes, and whether psychological biases such as loss aversion after a drawdown are degrading performance. </a:t>
            </a:r>
          </a:p>
        </p:txBody>
      </p:sp>
      <p:pic>
        <p:nvPicPr>
          <p:cNvPr id="7" name="Graphic 21">
            <a:extLst>
              <a:ext uri="{FF2B5EF4-FFF2-40B4-BE49-F238E27FC236}">
                <a16:creationId xmlns:a16="http://schemas.microsoft.com/office/drawing/2014/main" id="{7B7BEB15-1E19-97A2-BDEE-2C454BF2F9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2558428"/>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851FE-B682-379A-F0F1-21C70CF65A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41EC01-002F-4880-8BCE-3E6D6D27C6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D1320245-C645-351F-8F5C-977CA6C60A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0240EF-EB1C-BF02-A80F-6584ADD3FA6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CE93A3-C939-BFFB-E87A-0D066B96177B}"/>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B14DACB-22BA-FAEA-7C16-A85B9F4712FA}"/>
              </a:ext>
            </a:extLst>
          </p:cNvPr>
          <p:cNvSpPr txBox="1"/>
          <p:nvPr/>
        </p:nvSpPr>
        <p:spPr>
          <a:xfrm>
            <a:off x="942308" y="2240874"/>
            <a:ext cx="10022155" cy="3139321"/>
          </a:xfrm>
          <a:prstGeom prst="rect">
            <a:avLst/>
          </a:prstGeom>
          <a:noFill/>
        </p:spPr>
        <p:txBody>
          <a:bodyPr wrap="square" rtlCol="0">
            <a:spAutoFit/>
          </a:bodyPr>
          <a:lstStyle/>
          <a:p>
            <a:pPr algn="just"/>
            <a:r>
              <a:rPr lang="en-US" sz="2200" dirty="0" err="1">
                <a:latin typeface="Alexandria"/>
              </a:rPr>
              <a:t>Backtesting</a:t>
            </a:r>
            <a:r>
              <a:rPr lang="en-US" sz="2200" dirty="0">
                <a:latin typeface="Alexandria"/>
              </a:rPr>
              <a:t> and forward testing are essential stages in validating any trading strategy before committing real capital. </a:t>
            </a:r>
            <a:r>
              <a:rPr lang="en-US" sz="2200" dirty="0" err="1">
                <a:latin typeface="Alexandria"/>
              </a:rPr>
              <a:t>Backtesting</a:t>
            </a:r>
            <a:r>
              <a:rPr lang="en-US" sz="2200" dirty="0">
                <a:latin typeface="Alexandria"/>
              </a:rPr>
              <a:t> applies predefined rules to historical data to estimate performance metrics such as win rate, drawdowns, and expectancy. However, its limitations are significant hindsight bias, unrealistic execution assumptions (e.g., ignoring slippage or liquidity constraints), and the risk of overfitting to past market conditions can all produce misleadingly strong results.</a:t>
            </a:r>
          </a:p>
          <a:p>
            <a:pPr algn="just"/>
            <a:r>
              <a:rPr lang="en-US" sz="2200" dirty="0">
                <a:latin typeface="Alexandria"/>
              </a:rPr>
              <a:t>Forward testing (paper trading) addresses these weaknesses by evaluating the strategy in real-time conditions without financial risk. It removes hindsight bias and better reflects actual decision-making under uncertainty.</a:t>
            </a:r>
          </a:p>
        </p:txBody>
      </p:sp>
      <p:pic>
        <p:nvPicPr>
          <p:cNvPr id="7" name="Graphic 21">
            <a:extLst>
              <a:ext uri="{FF2B5EF4-FFF2-40B4-BE49-F238E27FC236}">
                <a16:creationId xmlns:a16="http://schemas.microsoft.com/office/drawing/2014/main" id="{B00532B8-CB5B-BAA1-A84E-E1AA9F522D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0367466"/>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F95FA-0BC2-5D02-D1D2-061B652953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D4DFAD-9F52-B1C3-61BD-B51A45009A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7C153C5B-904C-3B1D-FFB7-7FF3BD9B19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670538-14E5-061E-C5BD-AFF230729E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AFA609-7645-69ED-3869-DE4E8DABA89D}"/>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E85444D-17BD-4BDD-4373-483745E931ED}"/>
              </a:ext>
            </a:extLst>
          </p:cNvPr>
          <p:cNvSpPr txBox="1"/>
          <p:nvPr/>
        </p:nvSpPr>
        <p:spPr>
          <a:xfrm>
            <a:off x="889000" y="2118712"/>
            <a:ext cx="10022155" cy="3139321"/>
          </a:xfrm>
          <a:prstGeom prst="rect">
            <a:avLst/>
          </a:prstGeom>
          <a:noFill/>
        </p:spPr>
        <p:txBody>
          <a:bodyPr wrap="square" rtlCol="0">
            <a:spAutoFit/>
          </a:bodyPr>
          <a:lstStyle/>
          <a:p>
            <a:pPr algn="just"/>
            <a:r>
              <a:rPr lang="en-US" sz="2200" dirty="0">
                <a:latin typeface="Alexandria"/>
              </a:rPr>
              <a:t>A trading plan is not a static document; it is a living process that must evolve alongside the market. The true work of a trader happens during the review identifying the gap between your intended rules and your actual behavior. When you review your trades and see missed setups or moved stop-losses, you aren't just looking at data; you are identifying where your 'edge' is leaking. Trading never becomes effortless, but through honest review and continuous adjustment, it becomes familiar. Success isn't about finding a magic indicator; it’s about the unglamorous, disciplined work of building a process you can execute under pressure. In the chaos of volatile markets, a familiar, well-executed process is the only edge that truly endures.</a:t>
            </a:r>
          </a:p>
        </p:txBody>
      </p:sp>
      <p:pic>
        <p:nvPicPr>
          <p:cNvPr id="7" name="Graphic 21">
            <a:extLst>
              <a:ext uri="{FF2B5EF4-FFF2-40B4-BE49-F238E27FC236}">
                <a16:creationId xmlns:a16="http://schemas.microsoft.com/office/drawing/2014/main" id="{EFEF5670-3342-8217-BB05-B5973E7789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7562905"/>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8D995-4A1F-320F-893B-9E23DADCF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37AC5F-D6FB-1945-BEB4-8E004CB556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8533DD7-8218-C574-599F-8467FB0CEA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0F2BC-D035-F41B-0C4B-65E494CBA1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5B9C82-FF3E-130E-9E60-1D9077C9F0C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B679AF3-DEA4-E7BE-2EE0-4F189F10B27E}"/>
              </a:ext>
            </a:extLst>
          </p:cNvPr>
          <p:cNvSpPr txBox="1"/>
          <p:nvPr/>
        </p:nvSpPr>
        <p:spPr>
          <a:xfrm>
            <a:off x="966281" y="2177452"/>
            <a:ext cx="10022155" cy="2492990"/>
          </a:xfrm>
          <a:prstGeom prst="rect">
            <a:avLst/>
          </a:prstGeom>
          <a:noFill/>
        </p:spPr>
        <p:txBody>
          <a:bodyPr wrap="square" rtlCol="0">
            <a:spAutoFit/>
          </a:bodyPr>
          <a:lstStyle/>
          <a:p>
            <a:pPr algn="just"/>
            <a:r>
              <a:rPr lang="en-US" sz="2400" b="1" dirty="0">
                <a:solidFill>
                  <a:srgbClr val="00AEEF"/>
                </a:solidFill>
                <a:latin typeface="Alexandria"/>
              </a:rPr>
              <a:t>Stablecoin Flows as Leading Market Indicators</a:t>
            </a:r>
          </a:p>
          <a:p>
            <a:pPr algn="just"/>
            <a:endParaRPr lang="en-US" sz="2200" dirty="0">
              <a:latin typeface="Alexandria"/>
            </a:endParaRPr>
          </a:p>
          <a:p>
            <a:pPr algn="just"/>
            <a:r>
              <a:rPr lang="en-US" sz="2200" dirty="0">
                <a:latin typeface="Alexandria"/>
              </a:rPr>
              <a:t>Stablecoins, such as USDT and USDC, have become important indicators of market liquidity and investor sentiment in cryptocurrency markets. Unlike traditional technical indicators that rely only on historical price data, stablecoin flows provide real-time information about capital movements.</a:t>
            </a:r>
          </a:p>
          <a:p>
            <a:pPr algn="just"/>
            <a:endParaRPr lang="en-US" sz="2200" dirty="0">
              <a:latin typeface="Alexandria"/>
            </a:endParaRPr>
          </a:p>
        </p:txBody>
      </p:sp>
      <p:pic>
        <p:nvPicPr>
          <p:cNvPr id="7" name="Graphic 21">
            <a:extLst>
              <a:ext uri="{FF2B5EF4-FFF2-40B4-BE49-F238E27FC236}">
                <a16:creationId xmlns:a16="http://schemas.microsoft.com/office/drawing/2014/main" id="{53739A57-8FAE-8B19-14E1-5D07DFE6BC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971696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0601F-8F97-66C8-7E0D-AE7F575DA2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103EAA-15B1-9863-19AF-1634740733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BA7056DC-41D6-28EB-669A-16F2FDE3D8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FE37CD-FD4B-78FB-6E37-30F05AC5AB1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A364E4-32D3-9AAA-DCFC-31790835265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A977765-027C-4C7E-D0AD-69127F8F40C1}"/>
              </a:ext>
            </a:extLst>
          </p:cNvPr>
          <p:cNvSpPr txBox="1"/>
          <p:nvPr/>
        </p:nvSpPr>
        <p:spPr>
          <a:xfrm>
            <a:off x="889000" y="2118712"/>
            <a:ext cx="10022155" cy="3200876"/>
          </a:xfrm>
          <a:prstGeom prst="rect">
            <a:avLst/>
          </a:prstGeom>
          <a:noFill/>
        </p:spPr>
        <p:txBody>
          <a:bodyPr wrap="square" rtlCol="0">
            <a:spAutoFit/>
          </a:bodyPr>
          <a:lstStyle/>
          <a:p>
            <a:r>
              <a:rPr lang="en-US" sz="2400" b="1" dirty="0">
                <a:solidFill>
                  <a:srgbClr val="00AEEF"/>
                </a:solidFill>
                <a:latin typeface="Alexandria"/>
              </a:rPr>
              <a:t>Quantum Computing and the Future of Cryptocurrency Security</a:t>
            </a:r>
          </a:p>
          <a:p>
            <a:endParaRPr lang="en-US" sz="2200" dirty="0">
              <a:solidFill>
                <a:srgbClr val="00AEEF"/>
              </a:solidFill>
              <a:latin typeface="Alexandria"/>
            </a:endParaRPr>
          </a:p>
          <a:p>
            <a:pPr algn="just"/>
            <a:r>
              <a:rPr lang="en-US" sz="2200" dirty="0">
                <a:latin typeface="Alexandria"/>
              </a:rPr>
              <a:t>Quantum computing represents a potential long-term challenge for cryptocurrency security because future quantum computers may be capable of solving certain mathematical problems much faster than classical computers. Most blockchain networks currently rely on public-key cryptography, such as the Elliptic Curve Digital Signature Algorithm (ECDSA), to secure digital wallets and transactions.</a:t>
            </a:r>
          </a:p>
          <a:p>
            <a:endParaRPr lang="en-US" sz="2200" dirty="0">
              <a:latin typeface="Alexandria"/>
            </a:endParaRPr>
          </a:p>
          <a:p>
            <a:endParaRPr lang="en-US" sz="2400" b="1" dirty="0"/>
          </a:p>
        </p:txBody>
      </p:sp>
      <p:pic>
        <p:nvPicPr>
          <p:cNvPr id="7" name="Graphic 21">
            <a:extLst>
              <a:ext uri="{FF2B5EF4-FFF2-40B4-BE49-F238E27FC236}">
                <a16:creationId xmlns:a16="http://schemas.microsoft.com/office/drawing/2014/main" id="{B3EF2FEF-243C-62B4-6087-A5F63131A6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4958912"/>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8D995-4A1F-320F-893B-9E23DADCF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37AC5F-D6FB-1945-BEB4-8E004CB556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8533DD7-8218-C574-599F-8467FB0CEA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0F2BC-D035-F41B-0C4B-65E494CBA1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5B9C82-FF3E-130E-9E60-1D9077C9F0C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B679AF3-DEA4-E7BE-2EE0-4F189F10B27E}"/>
              </a:ext>
            </a:extLst>
          </p:cNvPr>
          <p:cNvSpPr txBox="1"/>
          <p:nvPr/>
        </p:nvSpPr>
        <p:spPr>
          <a:xfrm>
            <a:off x="966281" y="2177452"/>
            <a:ext cx="10022155" cy="3816429"/>
          </a:xfrm>
          <a:prstGeom prst="rect">
            <a:avLst/>
          </a:prstGeom>
          <a:noFill/>
        </p:spPr>
        <p:txBody>
          <a:bodyPr wrap="square" rtlCol="0">
            <a:spAutoFit/>
          </a:bodyPr>
          <a:lstStyle/>
          <a:p>
            <a:pPr algn="just"/>
            <a:r>
              <a:rPr lang="en-US" sz="2200" dirty="0">
                <a:latin typeface="Alexandria"/>
              </a:rPr>
              <a:t>The lecture argues that success in crypto trading comes not from accumulating tools but from correctly interpreting a uniquely unstable market environment and applying a disciplined, process-driven approach. Technical indicators, chart patterns, and advanced tools like Fibonacci and Volume Profile only become meaningful when used in context and combined through confluence, while behavioral biases such as FOMO, loss aversion, and overtrading must be controlled through structured rules rather than intuition. Institutional dynamics, regulatory shocks, and market manipulation further limit the reliability of purely technical signals, making risk management the mathematical foundation of survival. Ultimately, consistent profitability depends on transforming knowledge into a repeatable system one that a trader can execute objectively, review critically, and refine over time.</a:t>
            </a:r>
          </a:p>
        </p:txBody>
      </p:sp>
      <p:pic>
        <p:nvPicPr>
          <p:cNvPr id="7" name="Graphic 21">
            <a:extLst>
              <a:ext uri="{FF2B5EF4-FFF2-40B4-BE49-F238E27FC236}">
                <a16:creationId xmlns:a16="http://schemas.microsoft.com/office/drawing/2014/main" id="{53739A57-8FAE-8B19-14E1-5D07DFE6BC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81F2FE8-626B-BF60-19CA-DD219B12CB10}"/>
              </a:ext>
            </a:extLst>
          </p:cNvPr>
          <p:cNvSpPr txBox="1"/>
          <p:nvPr/>
        </p:nvSpPr>
        <p:spPr>
          <a:xfrm>
            <a:off x="2802276" y="1052918"/>
            <a:ext cx="7166224" cy="584775"/>
          </a:xfrm>
          <a:prstGeom prst="rect">
            <a:avLst/>
          </a:prstGeom>
          <a:noFill/>
        </p:spPr>
        <p:txBody>
          <a:bodyPr wrap="square">
            <a:spAutoFit/>
          </a:bodyPr>
          <a:lstStyle/>
          <a:p>
            <a:r>
              <a:rPr lang="en-US" sz="3200" dirty="0">
                <a:latin typeface="Alexandria"/>
              </a:rPr>
              <a:t>Summary</a:t>
            </a:r>
            <a:endParaRPr lang="en-US" sz="3200" dirty="0"/>
          </a:p>
        </p:txBody>
      </p:sp>
    </p:spTree>
    <p:extLst>
      <p:ext uri="{BB962C8B-B14F-4D97-AF65-F5344CB8AC3E}">
        <p14:creationId xmlns:p14="http://schemas.microsoft.com/office/powerpoint/2010/main" val="4046338064"/>
      </p:ext>
    </p:extLst>
  </p:cSld>
  <p:clrMapOvr>
    <a:masterClrMapping/>
  </p:clrMapOvr>
  <mc:AlternateContent xmlns:mc="http://schemas.openxmlformats.org/markup-compatibility/2006" xmlns:p14="http://schemas.microsoft.com/office/powerpoint/2010/main">
    <mc:Choice Requires="p14">
      <p:transition spd="slow" p14:dur="2000" advTm="239127"/>
    </mc:Choice>
    <mc:Fallback xmlns="">
      <p:transition spd="slow" advTm="23912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2">
            <a:hlinkClick r:id="" action="ppaction://media"/>
            <a:extLst>
              <a:ext uri="{FF2B5EF4-FFF2-40B4-BE49-F238E27FC236}">
                <a16:creationId xmlns:a16="http://schemas.microsoft.com/office/drawing/2014/main" id="{42D8E65F-B078-F828-1345-B7EE7CA9CDFC}"/>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000" t="-160938" r="-325000" b="-160938"/>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13"/>
    </mc:Choice>
    <mc:Fallback xmlns="">
      <p:transition spd="slow" advTm="2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19958</TotalTime>
  <Words>5217</Words>
  <Application>Microsoft Office PowerPoint</Application>
  <PresentationFormat>Widescreen</PresentationFormat>
  <Paragraphs>170</Paragraphs>
  <Slides>42</Slides>
  <Notes>2</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336</cp:revision>
  <cp:lastPrinted>2025-11-01T07:47:24Z</cp:lastPrinted>
  <dcterms:created xsi:type="dcterms:W3CDTF">2023-04-29T09:08:00Z</dcterms:created>
  <dcterms:modified xsi:type="dcterms:W3CDTF">2026-08-01T14:29:10Z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