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sldIdLst>
    <p:sldId id="480" r:id="rId2"/>
    <p:sldId id="642" r:id="rId3"/>
    <p:sldId id="488" r:id="rId4"/>
    <p:sldId id="819" r:id="rId5"/>
    <p:sldId id="852" r:id="rId6"/>
    <p:sldId id="848" r:id="rId7"/>
    <p:sldId id="849" r:id="rId8"/>
    <p:sldId id="851" r:id="rId9"/>
    <p:sldId id="850" r:id="rId10"/>
    <p:sldId id="854" r:id="rId11"/>
    <p:sldId id="855" r:id="rId12"/>
    <p:sldId id="853" r:id="rId13"/>
    <p:sldId id="872" r:id="rId14"/>
    <p:sldId id="856" r:id="rId15"/>
    <p:sldId id="861" r:id="rId16"/>
    <p:sldId id="866" r:id="rId17"/>
    <p:sldId id="867" r:id="rId18"/>
    <p:sldId id="868" r:id="rId19"/>
    <p:sldId id="869" r:id="rId20"/>
    <p:sldId id="857" r:id="rId21"/>
    <p:sldId id="860" r:id="rId22"/>
    <p:sldId id="862" r:id="rId23"/>
    <p:sldId id="863" r:id="rId24"/>
    <p:sldId id="864" r:id="rId25"/>
    <p:sldId id="865" r:id="rId26"/>
    <p:sldId id="858" r:id="rId27"/>
    <p:sldId id="870" r:id="rId28"/>
    <p:sldId id="871" r:id="rId29"/>
    <p:sldId id="874" r:id="rId30"/>
    <p:sldId id="873" r:id="rId31"/>
    <p:sldId id="875" r:id="rId32"/>
    <p:sldId id="876" r:id="rId33"/>
    <p:sldId id="877" r:id="rId34"/>
    <p:sldId id="878" r:id="rId35"/>
    <p:sldId id="879" r:id="rId36"/>
    <p:sldId id="880" r:id="rId37"/>
    <p:sldId id="881" r:id="rId38"/>
    <p:sldId id="882" r:id="rId39"/>
    <p:sldId id="656" r:id="rId40"/>
    <p:sldId id="654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642"/>
            <p14:sldId id="488"/>
            <p14:sldId id="819"/>
            <p14:sldId id="852"/>
            <p14:sldId id="848"/>
            <p14:sldId id="849"/>
            <p14:sldId id="851"/>
            <p14:sldId id="850"/>
            <p14:sldId id="854"/>
            <p14:sldId id="855"/>
            <p14:sldId id="853"/>
            <p14:sldId id="872"/>
            <p14:sldId id="856"/>
            <p14:sldId id="861"/>
            <p14:sldId id="866"/>
            <p14:sldId id="867"/>
            <p14:sldId id="868"/>
            <p14:sldId id="869"/>
            <p14:sldId id="857"/>
            <p14:sldId id="860"/>
            <p14:sldId id="862"/>
            <p14:sldId id="863"/>
            <p14:sldId id="864"/>
            <p14:sldId id="865"/>
            <p14:sldId id="858"/>
            <p14:sldId id="870"/>
            <p14:sldId id="871"/>
            <p14:sldId id="874"/>
            <p14:sldId id="873"/>
            <p14:sldId id="875"/>
            <p14:sldId id="876"/>
            <p14:sldId id="877"/>
            <p14:sldId id="878"/>
            <p14:sldId id="879"/>
            <p14:sldId id="880"/>
            <p14:sldId id="881"/>
            <p14:sldId id="882"/>
            <p14:sldId id="656"/>
            <p14:sldId id="654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F528F"/>
    <a:srgbClr val="669BBC"/>
    <a:srgbClr val="852F4A"/>
    <a:srgbClr val="4472C4"/>
    <a:srgbClr val="7830D8"/>
    <a:srgbClr val="000000"/>
    <a:srgbClr val="2D3956"/>
    <a:srgbClr val="8E5A6D"/>
    <a:srgbClr val="FAC748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19" autoAdjust="0"/>
    <p:restoredTop sz="68063" autoAdjust="0"/>
  </p:normalViewPr>
  <p:slideViewPr>
    <p:cSldViewPr snapToGrid="0">
      <p:cViewPr varScale="1">
        <p:scale>
          <a:sx n="43" d="100"/>
          <a:sy n="43" d="100"/>
        </p:scale>
        <p:origin x="140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80" b="1" i="0" u="none" strike="noStrike" kern="1200" spc="0" baseline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Prob Count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0-7968-4346-9296-9F23FAB56348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dLbls>
            <c:dLbl>
              <c:idx val="2"/>
              <c:layout>
                <c:manualLayout>
                  <c:x val="9.1903640020941826E-2"/>
                  <c:y val="-2.1999732442674717E-2"/>
                </c:manualLayout>
              </c:layout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  <c:ext xmlns:c16="http://schemas.microsoft.com/office/drawing/2014/chart" uri="{C3380CC4-5D6E-409C-BE32-E72D297353CC}">
                  <c16:uniqueId val="{00000000-7968-4346-9296-9F23FAB5634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400" b="1" i="0" u="none" strike="noStrike" kern="1200" baseline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numRef>
              <c:f>Sheet1!$A$2:$A$5</c:f>
              <c:numCache>
                <c:formatCode>General</c:formatCode>
                <c:ptCount val="4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>
                  <c:v>0.1</c:v>
                </c:pt>
                <c:pt idx="1">
                  <c:v>0.61</c:v>
                </c:pt>
                <c:pt idx="2">
                  <c:v>0.01</c:v>
                </c:pt>
                <c:pt idx="3">
                  <c:v>0.28000000000000003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40A-42D3-89B4-0CBDAD62EE3C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baseline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2400" b="1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</a:defRPr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3889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8615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1883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625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686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8362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1648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2807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7550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4605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6601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5037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2988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2197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0905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5857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1892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3340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6267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21337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792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3216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60392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9371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49740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69413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55766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63001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21456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/>
              <a:t>100/1023=0.1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93159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/>
              <a:t>100/1023=0.1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95341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71163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41837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3427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23528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629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7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1738" y="19731"/>
            <a:ext cx="1932566" cy="836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5" r:id="rId13"/>
    <p:sldLayoutId id="2147483667" r:id="rId14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utorialspoint.com/genetic_algorithms/genetic_algorithms_parent_selection.htm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utorialspoint.com/genetic_algorithms/genetic_algorithms_parent_selection.htm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utorialspoint.com/genetic_algorithms/genetic_algorithms_parent_selection.htm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hyperlink" Target="https://www.tutorialspoint.com/genetic_algorithms/genetic_algorithms_parent_selection.htm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publication/235902844_An_Improved_Genetic_Algorithm_to_Solve_the_Traveling_Salesman_Problem" TargetMode="Externa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0.jpe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png"/><Relationship Id="rId5" Type="http://schemas.openxmlformats.org/officeDocument/2006/relationships/image" Target="../media/image13.svg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779453" y="353941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Dr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Mohamed Mostafa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-364661" y="2230423"/>
            <a:ext cx="66820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Evolutionary </a:t>
            </a:r>
            <a:r>
              <a:rPr lang="en-AU" sz="32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Computation</a:t>
            </a:r>
          </a:p>
          <a:p>
            <a:pPr algn="ctr"/>
            <a:r>
              <a:rPr lang="en-AU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AU" sz="32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Genetic Algorithms)</a:t>
            </a:r>
            <a:endParaRPr lang="en-US" sz="3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434373" y="5443547"/>
            <a:ext cx="8949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AI 511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392288" y="5443547"/>
            <a:ext cx="38652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Foundations of Artificial Intelligence </a:t>
            </a:r>
            <a:endParaRPr lang="en-AU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819771-40E4-115E-1677-879EF07CAA9A}"/>
              </a:ext>
            </a:extLst>
          </p:cNvPr>
          <p:cNvSpPr txBox="1"/>
          <p:nvPr/>
        </p:nvSpPr>
        <p:spPr>
          <a:xfrm>
            <a:off x="3598250" y="15999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5DC0292-D1C4-4627-A57D-9F3D180EB1FC}"/>
              </a:ext>
            </a:extLst>
          </p:cNvPr>
          <p:cNvSpPr txBox="1"/>
          <p:nvPr/>
        </p:nvSpPr>
        <p:spPr>
          <a:xfrm>
            <a:off x="3572417" y="893660"/>
            <a:ext cx="6560934" cy="498598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469900" lvl="1"/>
            <a:r>
              <a:rPr lang="en-AU" sz="3200" b="1" u="sng" spc="-35" dirty="0" smtClean="0">
                <a:solidFill>
                  <a:srgbClr val="FF0000"/>
                </a:solidFill>
                <a:latin typeface="Arial"/>
                <a:cs typeface="Arial"/>
              </a:rPr>
              <a:t>Outline </a:t>
            </a:r>
          </a:p>
          <a:p>
            <a:pPr marL="469900" lvl="1"/>
            <a:endParaRPr lang="en-AU" sz="2000" b="1" u="sng" spc="-35" dirty="0">
              <a:solidFill>
                <a:srgbClr val="FF0000"/>
              </a:solidFill>
              <a:latin typeface="Arial"/>
              <a:cs typeface="Arial"/>
            </a:endParaRPr>
          </a:p>
          <a:p>
            <a:pPr marL="298450" indent="-285750">
              <a:buFont typeface="Courier New" panose="02070309020205020404" pitchFamily="49" charset="0"/>
              <a:buChar char="o"/>
            </a:pPr>
            <a:r>
              <a:rPr lang="en-US" sz="2400" b="1" spc="-305" dirty="0">
                <a:solidFill>
                  <a:srgbClr val="374D81"/>
                </a:solidFill>
                <a:latin typeface="Arial"/>
                <a:cs typeface="Arial"/>
              </a:rPr>
              <a:t>Main Motivation for Heuristic </a:t>
            </a:r>
            <a:r>
              <a:rPr lang="en-US" sz="2400" b="1" spc="-305" dirty="0" smtClean="0">
                <a:solidFill>
                  <a:srgbClr val="374D81"/>
                </a:solidFill>
                <a:latin typeface="Arial"/>
                <a:cs typeface="Arial"/>
              </a:rPr>
              <a:t>Techniques</a:t>
            </a:r>
            <a:endParaRPr lang="en-AU" sz="2200" b="1" spc="-35" dirty="0" smtClean="0">
              <a:solidFill>
                <a:schemeClr val="accent4"/>
              </a:solidFill>
              <a:latin typeface="Arial"/>
              <a:cs typeface="Arial"/>
            </a:endParaRPr>
          </a:p>
          <a:p>
            <a:pPr marL="285750" lvl="1" indent="-285750">
              <a:buFont typeface="Courier New" panose="02070309020205020404" pitchFamily="49" charset="0"/>
              <a:buChar char="o"/>
            </a:pPr>
            <a:r>
              <a:rPr lang="en-US" altLang="en-US" sz="2400" b="1" spc="-305" dirty="0">
                <a:solidFill>
                  <a:srgbClr val="374D81"/>
                </a:solidFill>
                <a:latin typeface="Arial"/>
                <a:cs typeface="Arial"/>
              </a:rPr>
              <a:t>Evolutionary Algorithms: </a:t>
            </a:r>
            <a:r>
              <a:rPr lang="en-US" altLang="en-US" sz="2400" b="1" spc="-305" dirty="0" smtClean="0">
                <a:solidFill>
                  <a:srgbClr val="374D81"/>
                </a:solidFill>
                <a:latin typeface="Arial"/>
                <a:cs typeface="Arial"/>
              </a:rPr>
              <a:t>OVERVIEW</a:t>
            </a:r>
          </a:p>
          <a:p>
            <a:pPr marL="285750" lvl="1" indent="-285750">
              <a:buFont typeface="Courier New" panose="02070309020205020404" pitchFamily="49" charset="0"/>
              <a:buChar char="o"/>
            </a:pPr>
            <a:r>
              <a:rPr lang="en-US" altLang="en-US" sz="2400" b="1" spc="-305" dirty="0">
                <a:solidFill>
                  <a:srgbClr val="374D81"/>
                </a:solidFill>
                <a:latin typeface="Arial"/>
                <a:cs typeface="Arial"/>
              </a:rPr>
              <a:t>Genetic Algorithms (GA) </a:t>
            </a:r>
            <a:r>
              <a:rPr lang="en-US" altLang="en-US" sz="2400" b="1" spc="-305" dirty="0" smtClean="0">
                <a:solidFill>
                  <a:srgbClr val="374D81"/>
                </a:solidFill>
                <a:latin typeface="Arial"/>
                <a:cs typeface="Arial"/>
              </a:rPr>
              <a:t>OVERVIEW</a:t>
            </a:r>
          </a:p>
          <a:p>
            <a:pPr marL="742950" lvl="2" indent="-285750">
              <a:buFont typeface="Courier New" panose="02070309020205020404" pitchFamily="49" charset="0"/>
              <a:buChar char="o"/>
            </a:pPr>
            <a:r>
              <a:rPr lang="en-US" sz="2200" b="1" spc="-35" dirty="0">
                <a:solidFill>
                  <a:schemeClr val="accent4"/>
                </a:solidFill>
                <a:latin typeface="Arial"/>
                <a:cs typeface="Arial"/>
              </a:rPr>
              <a:t>Genetic Algorithm </a:t>
            </a:r>
            <a:r>
              <a:rPr lang="en-US" sz="2200" b="1" spc="-35" dirty="0" smtClean="0">
                <a:solidFill>
                  <a:schemeClr val="accent4"/>
                </a:solidFill>
                <a:latin typeface="Arial"/>
                <a:cs typeface="Arial"/>
              </a:rPr>
              <a:t>Pseudocode</a:t>
            </a:r>
            <a:endParaRPr lang="en-AU" sz="2200" b="1" spc="-35" dirty="0">
              <a:solidFill>
                <a:schemeClr val="accent4"/>
              </a:solidFill>
              <a:latin typeface="Arial"/>
              <a:cs typeface="Arial"/>
            </a:endParaRPr>
          </a:p>
          <a:p>
            <a:pPr marL="1212850" lvl="2" indent="-285750">
              <a:buFont typeface="Courier New" panose="02070309020205020404" pitchFamily="49" charset="0"/>
              <a:buChar char="o"/>
            </a:pPr>
            <a:r>
              <a:rPr lang="en-AU" sz="2200" b="1" spc="-35" dirty="0" smtClean="0">
                <a:solidFill>
                  <a:schemeClr val="accent3"/>
                </a:solidFill>
                <a:latin typeface="Arial"/>
                <a:cs typeface="Arial"/>
              </a:rPr>
              <a:t>Genotype Representation</a:t>
            </a:r>
          </a:p>
          <a:p>
            <a:pPr marL="1212850" lvl="2" indent="-285750">
              <a:buFont typeface="Courier New" panose="02070309020205020404" pitchFamily="49" charset="0"/>
              <a:buChar char="o"/>
            </a:pPr>
            <a:r>
              <a:rPr lang="en-AU" sz="2200" b="1" spc="-35" dirty="0" smtClean="0">
                <a:solidFill>
                  <a:schemeClr val="accent3"/>
                </a:solidFill>
                <a:latin typeface="Arial"/>
                <a:cs typeface="Arial"/>
              </a:rPr>
              <a:t>Initial Population </a:t>
            </a:r>
            <a:endParaRPr lang="en-AU" sz="2200" b="1" spc="-35" dirty="0" smtClean="0">
              <a:solidFill>
                <a:schemeClr val="accent3"/>
              </a:solidFill>
              <a:latin typeface="Arial"/>
              <a:cs typeface="Arial"/>
            </a:endParaRPr>
          </a:p>
          <a:p>
            <a:pPr marL="1212850" lvl="2" indent="-285750">
              <a:buFont typeface="Courier New" panose="02070309020205020404" pitchFamily="49" charset="0"/>
              <a:buChar char="o"/>
            </a:pPr>
            <a:r>
              <a:rPr lang="en-AU" sz="2200" b="1" spc="-35" dirty="0" smtClean="0">
                <a:solidFill>
                  <a:schemeClr val="accent3"/>
                </a:solidFill>
                <a:latin typeface="Arial"/>
                <a:cs typeface="Arial"/>
              </a:rPr>
              <a:t>Parent Selection</a:t>
            </a:r>
          </a:p>
          <a:p>
            <a:pPr marL="1212850" lvl="2" indent="-285750">
              <a:buFont typeface="Courier New" panose="02070309020205020404" pitchFamily="49" charset="0"/>
              <a:buChar char="o"/>
            </a:pPr>
            <a:r>
              <a:rPr lang="en-AU" sz="2200" b="1" spc="-35" dirty="0" smtClean="0">
                <a:solidFill>
                  <a:schemeClr val="accent3"/>
                </a:solidFill>
                <a:latin typeface="Arial"/>
                <a:cs typeface="Arial"/>
              </a:rPr>
              <a:t>Crossover Operation</a:t>
            </a:r>
          </a:p>
          <a:p>
            <a:pPr marL="1212850" lvl="2" indent="-285750">
              <a:buFont typeface="Courier New" panose="02070309020205020404" pitchFamily="49" charset="0"/>
              <a:buChar char="o"/>
            </a:pPr>
            <a:r>
              <a:rPr lang="en-AU" sz="2200" b="1" spc="-35" dirty="0" smtClean="0">
                <a:solidFill>
                  <a:schemeClr val="accent3"/>
                </a:solidFill>
                <a:latin typeface="Arial"/>
                <a:cs typeface="Arial"/>
              </a:rPr>
              <a:t>Mutation Operation</a:t>
            </a:r>
          </a:p>
          <a:p>
            <a:pPr marL="285750" lvl="2" indent="-285750">
              <a:buFont typeface="Courier New" panose="02070309020205020404" pitchFamily="49" charset="0"/>
              <a:buChar char="o"/>
            </a:pPr>
            <a:r>
              <a:rPr lang="en-AU" sz="2400" b="1" spc="-305" dirty="0">
                <a:solidFill>
                  <a:srgbClr val="374D81"/>
                </a:solidFill>
                <a:latin typeface="Arial"/>
                <a:cs typeface="Arial"/>
              </a:rPr>
              <a:t>Examples</a:t>
            </a:r>
            <a:endParaRPr lang="en-AU" sz="2400" b="1" spc="-305" dirty="0">
              <a:solidFill>
                <a:srgbClr val="374D81"/>
              </a:solidFill>
              <a:latin typeface="Arial"/>
              <a:cs typeface="Arial"/>
            </a:endParaRPr>
          </a:p>
          <a:p>
            <a:pPr marL="1212850" lvl="2" indent="-285750">
              <a:buFont typeface="Courier New" panose="02070309020205020404" pitchFamily="49" charset="0"/>
              <a:buChar char="o"/>
            </a:pPr>
            <a:endParaRPr lang="en-AU" b="1" spc="-35" dirty="0">
              <a:solidFill>
                <a:schemeClr val="accent3"/>
              </a:solidFill>
              <a:latin typeface="Arial"/>
              <a:cs typeface="Arial"/>
            </a:endParaRPr>
          </a:p>
          <a:p>
            <a:pPr marL="469900" lvl="1"/>
            <a:endParaRPr lang="en-US" sz="2000" b="1" dirty="0">
              <a:solidFill>
                <a:schemeClr val="bg1">
                  <a:lumMod val="50000"/>
                </a:schemeClr>
              </a:solidFill>
              <a:latin typeface="Arial Nova Cond Light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60719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6060886" y="802638"/>
            <a:ext cx="5292914" cy="5252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55650" lvl="1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AU" b="1" spc="-45" dirty="0">
                <a:solidFill>
                  <a:srgbClr val="FF0000"/>
                </a:solidFill>
                <a:latin typeface="Arial"/>
                <a:cs typeface="Arial"/>
              </a:rPr>
              <a:t>Chapter 3 (Structures &amp; Strategies for State Space Search; sections 3.2, and 3.3)</a:t>
            </a:r>
            <a:r>
              <a:rPr lang="en-AU" b="1" spc="-45" dirty="0">
                <a:solidFill>
                  <a:schemeClr val="accent4"/>
                </a:solidFill>
                <a:latin typeface="Arial"/>
                <a:cs typeface="Arial"/>
              </a:rPr>
              <a:t> </a:t>
            </a:r>
            <a:r>
              <a:rPr lang="en-AU" b="1" spc="-45" dirty="0">
                <a:solidFill>
                  <a:srgbClr val="374D81"/>
                </a:solidFill>
                <a:latin typeface="Arial"/>
                <a:cs typeface="Arial"/>
              </a:rPr>
              <a:t>and</a:t>
            </a:r>
            <a:r>
              <a:rPr lang="en-AU" b="1" spc="-45" dirty="0">
                <a:solidFill>
                  <a:srgbClr val="FF0000"/>
                </a:solidFill>
                <a:latin typeface="Arial"/>
                <a:cs typeface="Arial"/>
              </a:rPr>
              <a:t> Chapter </a:t>
            </a:r>
            <a:r>
              <a:rPr lang="en-AU" b="1" spc="-45" dirty="0" smtClean="0">
                <a:solidFill>
                  <a:srgbClr val="FF0000"/>
                </a:solidFill>
                <a:latin typeface="Arial"/>
                <a:cs typeface="Arial"/>
              </a:rPr>
              <a:t>12 (</a:t>
            </a:r>
            <a:r>
              <a:rPr lang="en-US" b="1" spc="-45" dirty="0">
                <a:solidFill>
                  <a:srgbClr val="FF0000"/>
                </a:solidFill>
                <a:latin typeface="Arial"/>
                <a:cs typeface="Arial"/>
              </a:rPr>
              <a:t>Genetic algorithms and evolutionary </a:t>
            </a:r>
            <a:r>
              <a:rPr lang="en-US" b="1" spc="-45" dirty="0">
                <a:solidFill>
                  <a:srgbClr val="FF0000"/>
                </a:solidFill>
                <a:latin typeface="Arial"/>
                <a:cs typeface="Arial"/>
              </a:rPr>
              <a:t>approaches</a:t>
            </a:r>
            <a:r>
              <a:rPr lang="en-AU" b="1" spc="-45" dirty="0" smtClean="0">
                <a:solidFill>
                  <a:srgbClr val="FF0000"/>
                </a:solidFill>
                <a:latin typeface="Arial"/>
                <a:cs typeface="Arial"/>
              </a:rPr>
              <a:t>) </a:t>
            </a:r>
            <a:r>
              <a:rPr lang="en-AU" b="1" i="1" spc="-45" dirty="0">
                <a:solidFill>
                  <a:schemeClr val="bg1">
                    <a:lumMod val="75000"/>
                  </a:schemeClr>
                </a:solidFill>
                <a:latin typeface="Arial"/>
                <a:cs typeface="Arial"/>
              </a:rPr>
              <a:t>from</a:t>
            </a:r>
            <a:r>
              <a:rPr lang="en-AU" b="1" spc="-45" dirty="0">
                <a:solidFill>
                  <a:schemeClr val="accent4"/>
                </a:solidFill>
                <a:latin typeface="Arial"/>
                <a:cs typeface="Arial"/>
              </a:rPr>
              <a:t> George F. Luger, "</a:t>
            </a:r>
            <a:r>
              <a:rPr lang="en-AU" b="1" u="sng" spc="-45" dirty="0">
                <a:solidFill>
                  <a:schemeClr val="accent4"/>
                </a:solidFill>
                <a:latin typeface="Arial"/>
                <a:cs typeface="Arial"/>
              </a:rPr>
              <a:t>Artificial Intelligence: Structures and strategies for complex problem solving</a:t>
            </a:r>
            <a:r>
              <a:rPr lang="en-AU" b="1" spc="-45" dirty="0">
                <a:solidFill>
                  <a:schemeClr val="accent4"/>
                </a:solidFill>
                <a:latin typeface="Arial"/>
                <a:cs typeface="Arial"/>
              </a:rPr>
              <a:t>, " Sixth edition (2009), Pearson Education Limited</a:t>
            </a:r>
            <a:r>
              <a:rPr lang="en-AU" b="1" spc="-45" dirty="0" smtClean="0">
                <a:solidFill>
                  <a:schemeClr val="accent4"/>
                </a:solidFill>
                <a:latin typeface="Arial"/>
                <a:cs typeface="Arial"/>
              </a:rPr>
              <a:t>.</a:t>
            </a:r>
            <a:r>
              <a:rPr lang="en-US" sz="2400" b="1" spc="-45" dirty="0" smtClean="0"/>
              <a:t>.</a:t>
            </a:r>
            <a:endParaRPr lang="en-US" sz="2400" b="1" spc="-45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03D8B7-5EDD-4061-889A-5354044BEC1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 marL="25400">
              <a:lnSpc>
                <a:spcPts val="1325"/>
              </a:lnSpc>
            </a:pPr>
            <a:fld id="{81D60167-4931-47E6-BA6A-407CBD079E47}" type="slidenum">
              <a:rPr lang="en-US" spc="-5"/>
              <a:pPr marL="25400">
                <a:lnSpc>
                  <a:spcPts val="1325"/>
                </a:lnSpc>
              </a:pPr>
              <a:t>3</a:t>
            </a:fld>
            <a:endParaRPr lang="en-US" spc="-5" dirty="0"/>
          </a:p>
        </p:txBody>
      </p:sp>
      <p:sp>
        <p:nvSpPr>
          <p:cNvPr id="6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156105"/>
            <a:ext cx="5443606" cy="470479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52031" y="2745735"/>
            <a:ext cx="2774103" cy="136652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28575" cap="sq">
            <a:solidFill>
              <a:srgbClr val="404040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algn="ctr" rtl="0">
              <a:lnSpc>
                <a:spcPct val="90000"/>
              </a:lnSpc>
              <a:spcBef>
                <a:spcPct val="0"/>
              </a:spcBef>
            </a:pPr>
            <a:r>
              <a:rPr lang="en-US" sz="3600" spc="-305" dirty="0">
                <a:solidFill>
                  <a:srgbClr val="262626"/>
                </a:solidFill>
              </a:rPr>
              <a:t>Resources for this lecture</a:t>
            </a:r>
          </a:p>
        </p:txBody>
      </p:sp>
    </p:spTree>
    <p:extLst>
      <p:ext uri="{BB962C8B-B14F-4D97-AF65-F5344CB8AC3E}">
        <p14:creationId xmlns:p14="http://schemas.microsoft.com/office/powerpoint/2010/main" val="91640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12700"/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Main Motivation for Heuristic Techniques: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b="1" dirty="0"/>
              <a:t>Efficiency</a:t>
            </a:r>
            <a:r>
              <a:rPr lang="en-US" dirty="0"/>
              <a:t>: Heuristic techniques aim to provide solutions to complex problems in a timely manner, especially when finding an optimal solution is computationally infeasible or too time-consuming.</a:t>
            </a:r>
          </a:p>
          <a:p>
            <a:pPr marL="571500" indent="-571500">
              <a:buNone/>
            </a:pPr>
            <a:r>
              <a:rPr lang="en-US" dirty="0" smtClean="0"/>
              <a:t>	Example</a:t>
            </a:r>
            <a:r>
              <a:rPr lang="en-US" dirty="0"/>
              <a:t>: For instance, consider the problem of finding the shortest path between multiple points in a graph. The optimal solution to this problem can be obtained using algorithms like </a:t>
            </a:r>
            <a:r>
              <a:rPr lang="en-US" dirty="0" err="1"/>
              <a:t>Dijkstra's</a:t>
            </a:r>
            <a:r>
              <a:rPr lang="en-US" dirty="0"/>
              <a:t> algorithm or A* search, which guarantee finding the shortest path. However, these algorithms can be computationally expensive, especially for large graphs.</a:t>
            </a:r>
          </a:p>
          <a:p>
            <a:pPr marL="571500" indent="-571500">
              <a:buNone/>
            </a:pPr>
            <a:r>
              <a:rPr lang="en-US" dirty="0" smtClean="0"/>
              <a:t>	In </a:t>
            </a:r>
            <a:r>
              <a:rPr lang="en-US" dirty="0"/>
              <a:t>contrast, the Greedy Algorithm provides a heuristic approach to solving this problem. It works by selecting the nearest neighbor at each step, without considering the global optimal solution.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84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12700"/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Main Motivation for Heuristic Techniques: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3259" y="2058194"/>
            <a:ext cx="4932627" cy="2959576"/>
          </a:xfrm>
        </p:spPr>
      </p:pic>
    </p:spTree>
    <p:extLst>
      <p:ext uri="{BB962C8B-B14F-4D97-AF65-F5344CB8AC3E}">
        <p14:creationId xmlns:p14="http://schemas.microsoft.com/office/powerpoint/2010/main" val="75583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12700"/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Main Motivation for Heuristic Techniques: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Scalability</a:t>
            </a:r>
            <a:r>
              <a:rPr lang="en-US" dirty="0"/>
              <a:t>: Heuristic techniques are designed to handle large problem instances efficiently, making them suitable for real-world applications with vast amounts of data or complex problem spaces.</a:t>
            </a:r>
          </a:p>
          <a:p>
            <a:pPr marL="571500" lvl="1" indent="0">
              <a:spcBef>
                <a:spcPts val="1000"/>
              </a:spcBef>
              <a:buNone/>
            </a:pPr>
            <a:r>
              <a:rPr lang="en-US" sz="2600" dirty="0"/>
              <a:t>Example: Genetic algorithms are heuristic techniques used in optimization problems with a large search space, such as finding optimal solutions in scheduling, routing, or evolutionary biology.</a:t>
            </a:r>
          </a:p>
        </p:txBody>
      </p:sp>
    </p:spTree>
    <p:extLst>
      <p:ext uri="{BB962C8B-B14F-4D97-AF65-F5344CB8AC3E}">
        <p14:creationId xmlns:p14="http://schemas.microsoft.com/office/powerpoint/2010/main" val="404186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12700"/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Main Motivation for Heuristic Techniques: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386060" cy="4351338"/>
          </a:xfrm>
        </p:spPr>
        <p:txBody>
          <a:bodyPr>
            <a:normAutofit/>
          </a:bodyPr>
          <a:lstStyle/>
          <a:p>
            <a:r>
              <a:rPr lang="en-US" b="1" dirty="0"/>
              <a:t>Adaptability</a:t>
            </a:r>
            <a:r>
              <a:rPr lang="en-US" dirty="0"/>
              <a:t>: Heuristic techniques can adapt to different problem domains and problem instances, making them versatile tools for addressing a wide range of complex problems.</a:t>
            </a:r>
          </a:p>
          <a:p>
            <a:pPr marL="571500" lvl="1" indent="0">
              <a:spcBef>
                <a:spcPts val="1000"/>
              </a:spcBef>
              <a:buNone/>
            </a:pPr>
            <a:r>
              <a:rPr lang="en-US" sz="2600" dirty="0"/>
              <a:t>Example: Ant Colony Optimization (ACO) algorithms are heuristic techniques inspired by the foraging behavior of ants. ACO has been successfully applied to various optimization problems, including routing, scheduling, and telecommunications</a:t>
            </a:r>
            <a:r>
              <a:rPr lang="en-US" sz="2600" dirty="0" smtClean="0"/>
              <a:t>.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324019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12700"/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Main Motivation for Heuristic Techniques:</a:t>
            </a:r>
          </a:p>
        </p:txBody>
      </p:sp>
      <p:pic>
        <p:nvPicPr>
          <p:cNvPr id="2052" name="Picture 4" descr="Ant colony optimization algorithms - Wikipedia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590" y="1401988"/>
            <a:ext cx="3897630" cy="519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649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12700"/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Main Motivation for Heuristic Techniques: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019" y="1348422"/>
            <a:ext cx="11963962" cy="4351338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/>
              <a:t>Resource Optimization</a:t>
            </a:r>
            <a:r>
              <a:rPr lang="en-US" dirty="0"/>
              <a:t>: Heuristic techniques help in minimizing computational resources such as time, memory, or energy consumption, while still providing reasonable solutions to complex problems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 smtClean="0"/>
          </a:p>
          <a:p>
            <a:pPr marL="628650" indent="-57150" algn="just">
              <a:buNone/>
            </a:pPr>
            <a:r>
              <a:rPr lang="en-US" dirty="0"/>
              <a:t>	</a:t>
            </a:r>
            <a:r>
              <a:rPr lang="en-US" dirty="0" smtClean="0"/>
              <a:t>Example</a:t>
            </a:r>
            <a:r>
              <a:rPr lang="en-US" dirty="0"/>
              <a:t>: In the Knapsack Problem, you are given a set of items, each with a weight and a value, and a knapsack with a maximum weight capacity. The goal is to determine the combination of items to include in the knapsack that maximizes the total value while not exceeding the weight capacity.</a:t>
            </a:r>
          </a:p>
          <a:p>
            <a:pPr marL="628650" indent="-57150" algn="just">
              <a:buNone/>
            </a:pPr>
            <a:r>
              <a:rPr lang="en-US" dirty="0" smtClean="0"/>
              <a:t>	The </a:t>
            </a:r>
            <a:r>
              <a:rPr lang="en-US" dirty="0"/>
              <a:t>Greedy Algorithm can be applied to solve this problem by selecting items one at a time, based on their value-to-weight ratio, and adding them to the knapsack until the weight capacity is reached or all items are considered. </a:t>
            </a:r>
          </a:p>
          <a:p>
            <a:pPr marL="457200" lvl="1" indent="0">
              <a:buNone/>
            </a:pPr>
            <a:r>
              <a:rPr lang="en-US" sz="2200" dirty="0" smtClean="0"/>
              <a:t>.</a:t>
            </a:r>
            <a:endParaRPr lang="en-US" sz="2200" dirty="0"/>
          </a:p>
        </p:txBody>
      </p:sp>
      <p:pic>
        <p:nvPicPr>
          <p:cNvPr id="1026" name="Picture 2" descr="Knapsack problem - Wikipedi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8787" y="4796852"/>
            <a:ext cx="2572118" cy="223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3218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Evolutionary Algorithms: OVERVIEW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2725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US" sz="3200" dirty="0"/>
              <a:t>Evolutionary Algorithms (EA) are a collection of methods developed for solving combinatorial optimization problems.</a:t>
            </a:r>
          </a:p>
          <a:p>
            <a:pPr algn="just"/>
            <a:r>
              <a:rPr lang="en-US" sz="3200" dirty="0"/>
              <a:t>They apply Darwinian principles to automated problem-solving, mimicking the process of natural evolution.</a:t>
            </a:r>
          </a:p>
          <a:p>
            <a:pPr algn="just"/>
            <a:r>
              <a:rPr lang="en-US" sz="3200" dirty="0"/>
              <a:t>EA is a subset of Evolutionary Computation, which falls under the umbrella of Artificial Intelligence (AI) or Computational Intelligence.</a:t>
            </a:r>
          </a:p>
        </p:txBody>
      </p:sp>
    </p:spTree>
    <p:extLst>
      <p:ext uri="{BB962C8B-B14F-4D97-AF65-F5344CB8AC3E}">
        <p14:creationId xmlns:p14="http://schemas.microsoft.com/office/powerpoint/2010/main" val="354132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Evolutionary Algorithms: OVERVIEW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2725"/>
            <a:ext cx="10515600" cy="4351338"/>
          </a:xfrm>
        </p:spPr>
        <p:txBody>
          <a:bodyPr>
            <a:noAutofit/>
          </a:bodyPr>
          <a:lstStyle/>
          <a:p>
            <a:r>
              <a:rPr lang="en-US" sz="2400" dirty="0"/>
              <a:t>Evolutionary Algorithms are metaheuristic optimization algorithms that rely on populations of candidate solutions inspired by natural evolution.</a:t>
            </a:r>
          </a:p>
          <a:p>
            <a:r>
              <a:rPr lang="en-US" sz="2400" dirty="0"/>
              <a:t>Key components of Evolutionary Algorithms include:</a:t>
            </a:r>
          </a:p>
          <a:p>
            <a:pPr lvl="1"/>
            <a:r>
              <a:rPr lang="en-US" dirty="0"/>
              <a:t>A population or set of individuals representing candidate solutions to the optimization problem.</a:t>
            </a:r>
          </a:p>
          <a:p>
            <a:pPr lvl="1"/>
            <a:r>
              <a:rPr lang="en-US" dirty="0"/>
              <a:t>A problem-specific fitness function, which evaluates the quality of each individual </a:t>
            </a:r>
            <a:r>
              <a:rPr lang="en-US" dirty="0" smtClean="0"/>
              <a:t>solution (state).</a:t>
            </a:r>
            <a:endParaRPr lang="en-US" dirty="0"/>
          </a:p>
          <a:p>
            <a:pPr lvl="1"/>
            <a:r>
              <a:rPr lang="en-US" dirty="0"/>
              <a:t>Pairs of individuals are randomly selected for reproduction.  </a:t>
            </a:r>
            <a:endParaRPr lang="en-US" dirty="0" smtClean="0"/>
          </a:p>
          <a:p>
            <a:pPr lvl="1"/>
            <a:r>
              <a:rPr lang="en-US" dirty="0" smtClean="0"/>
              <a:t>From </a:t>
            </a:r>
            <a:r>
              <a:rPr lang="en-US" dirty="0"/>
              <a:t>each pair new </a:t>
            </a:r>
            <a:r>
              <a:rPr lang="en-US" dirty="0" smtClean="0"/>
              <a:t>offsprings (</a:t>
            </a:r>
            <a:r>
              <a:rPr lang="en-US" dirty="0"/>
              <a:t>children) are generated using </a:t>
            </a:r>
            <a:r>
              <a:rPr lang="en-US" dirty="0" smtClean="0"/>
              <a:t>crossover operation</a:t>
            </a:r>
            <a:r>
              <a:rPr lang="en-US" dirty="0"/>
              <a:t>. </a:t>
            </a:r>
            <a:endParaRPr lang="en-US" dirty="0" smtClean="0"/>
          </a:p>
          <a:p>
            <a:pPr lvl="2"/>
            <a:r>
              <a:rPr lang="en-US" dirty="0" smtClean="0"/>
              <a:t>A </a:t>
            </a:r>
            <a:r>
              <a:rPr lang="en-US" dirty="0"/>
              <a:t>crossover point is chosen randomly from the positions in the string. </a:t>
            </a:r>
            <a:endParaRPr lang="en-US" dirty="0" smtClean="0"/>
          </a:p>
          <a:p>
            <a:pPr lvl="2"/>
            <a:r>
              <a:rPr lang="en-US" dirty="0" smtClean="0"/>
              <a:t>The offsprings are </a:t>
            </a:r>
            <a:r>
              <a:rPr lang="en-US" dirty="0"/>
              <a:t>created by crossing over the parent strings at the crossover point. </a:t>
            </a:r>
            <a:endParaRPr lang="en-US" dirty="0" smtClean="0"/>
          </a:p>
          <a:p>
            <a:pPr lvl="1"/>
            <a:r>
              <a:rPr lang="en-US" dirty="0" smtClean="0"/>
              <a:t>Each </a:t>
            </a:r>
            <a:r>
              <a:rPr lang="en-US" dirty="0"/>
              <a:t>child is subject to random </a:t>
            </a:r>
            <a:r>
              <a:rPr lang="en-US" dirty="0" smtClean="0"/>
              <a:t>mutation with </a:t>
            </a:r>
            <a:r>
              <a:rPr lang="en-US" dirty="0"/>
              <a:t>a small </a:t>
            </a:r>
            <a:r>
              <a:rPr lang="en-US" dirty="0" smtClean="0"/>
              <a:t>independent probability</a:t>
            </a:r>
            <a:r>
              <a:rPr lang="en-US" dirty="0"/>
              <a:t>.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56792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Genetic Algorithms (GA)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OVERVIEW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2725"/>
            <a:ext cx="10515600" cy="4351338"/>
          </a:xfrm>
        </p:spPr>
        <p:txBody>
          <a:bodyPr>
            <a:noAutofit/>
          </a:bodyPr>
          <a:lstStyle/>
          <a:p>
            <a:r>
              <a:rPr lang="en-US" dirty="0"/>
              <a:t>The Genetic Algorithm (GA) is a search-based optimization approach inspired by genetic and natural selection </a:t>
            </a:r>
            <a:r>
              <a:rPr lang="en-US" dirty="0" smtClean="0"/>
              <a:t>principles (</a:t>
            </a:r>
            <a:r>
              <a:rPr lang="en-US" sz="3200" dirty="0" smtClean="0"/>
              <a:t>“</a:t>
            </a:r>
            <a:r>
              <a:rPr lang="en-US" sz="3200" dirty="0"/>
              <a:t>survival of the fittest</a:t>
            </a:r>
            <a:r>
              <a:rPr lang="en-US" sz="3200" dirty="0" smtClean="0"/>
              <a:t>”</a:t>
            </a:r>
            <a:r>
              <a:rPr lang="en-US" dirty="0" smtClean="0"/>
              <a:t>).</a:t>
            </a:r>
            <a:endParaRPr lang="en-US" dirty="0"/>
          </a:p>
          <a:p>
            <a:r>
              <a:rPr lang="en-US" dirty="0"/>
              <a:t>It is utilized to find optimal or near-optimal solutions to complex problems that are computationally challenging to solve using traditional methods.</a:t>
            </a:r>
          </a:p>
          <a:p>
            <a:r>
              <a:rPr lang="en-US" dirty="0"/>
              <a:t>GA mimics the process of natural selection, employing mechanisms such as reproduction, mutation, and crossover to iteratively improve candidate solutions.</a:t>
            </a:r>
          </a:p>
          <a:p>
            <a:r>
              <a:rPr lang="en-US" dirty="0"/>
              <a:t>GA is favored for its ability to efficiently explore large solution spaces and handle nonlinear, non-convex, and multi-modal optimization problems.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25432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Genetic Algorithms (GA)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OVERVIEW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pic>
        <p:nvPicPr>
          <p:cNvPr id="3074" name="Picture 2" descr="Maximum &amp; Minimum of a Function | Solution &amp; Examples - Lesson | Study.co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9953"/>
            <a:ext cx="4868544" cy="4004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atch Bayesian optimization via adaptive local search | Applied Intelligenc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404" y="2739953"/>
            <a:ext cx="5210596" cy="4118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3554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Genetic Algorithms (GA)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OVERVIEW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pic>
        <p:nvPicPr>
          <p:cNvPr id="5122" name="Picture 2" descr="https://www.researchgate.net/profile/Fahad-Al-Dhief/publication/344832850/figure/fig1/AS:949740938227713@1603447293621/Flowchart-of-the-standard-genetic-algorithm-GA-33_W640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585" y="1319134"/>
            <a:ext cx="5606415" cy="555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214859" y="2049747"/>
            <a:ext cx="6096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b="1" dirty="0">
                <a:solidFill>
                  <a:srgbClr val="202214"/>
                </a:solidFill>
                <a:latin typeface="Inter"/>
              </a:rPr>
              <a:t>Steps in a Genetic </a:t>
            </a:r>
            <a:r>
              <a:rPr lang="en-US" sz="2400" b="1" dirty="0" smtClean="0">
                <a:solidFill>
                  <a:srgbClr val="202214"/>
                </a:solidFill>
                <a:latin typeface="Inter"/>
              </a:rPr>
              <a:t>Algorithm</a:t>
            </a:r>
            <a:endParaRPr lang="en-US" sz="2400" b="1" dirty="0">
              <a:solidFill>
                <a:srgbClr val="202214"/>
              </a:solidFill>
              <a:latin typeface="Inter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C4043"/>
                </a:solidFill>
                <a:latin typeface="Inter"/>
              </a:rPr>
              <a:t>Initialize population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C4043"/>
                </a:solidFill>
                <a:latin typeface="Inter"/>
              </a:rPr>
              <a:t>Select parents by evaluating their fitness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C4043"/>
                </a:solidFill>
                <a:latin typeface="Inter"/>
              </a:rPr>
              <a:t>Crossover parents to reproduce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C4043"/>
                </a:solidFill>
                <a:latin typeface="Inter"/>
              </a:rPr>
              <a:t>Mutate the offsprings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C4043"/>
                </a:solidFill>
                <a:latin typeface="Inter"/>
              </a:rPr>
              <a:t>Evaluate the offsprings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3C4043"/>
                </a:solidFill>
                <a:latin typeface="Inter"/>
              </a:rPr>
              <a:t>Merge offsprings with the main population and sort</a:t>
            </a:r>
            <a:endParaRPr lang="en-US" sz="2400" b="0" i="0" dirty="0">
              <a:solidFill>
                <a:srgbClr val="3C4043"/>
              </a:solidFill>
              <a:effectLst/>
              <a:latin typeface="Inter"/>
            </a:endParaRPr>
          </a:p>
        </p:txBody>
      </p:sp>
    </p:spTree>
    <p:extLst>
      <p:ext uri="{BB962C8B-B14F-4D97-AF65-F5344CB8AC3E}">
        <p14:creationId xmlns:p14="http://schemas.microsoft.com/office/powerpoint/2010/main" val="2736428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Genetic Algorithm Pseudocode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18348" y="1289154"/>
            <a:ext cx="7018490" cy="5568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641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Parent </a:t>
            </a:r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Selection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Roulette Wheel Selection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503357"/>
            <a:ext cx="12192000" cy="435464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61689" y="6176963"/>
            <a:ext cx="1693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Source: </a:t>
            </a:r>
            <a:r>
              <a:rPr lang="en-US" dirty="0" smtClean="0">
                <a:hlinkClick r:id="rId4"/>
              </a:rPr>
              <a:t>Tutorialspoint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857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Parent </a:t>
            </a:r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Selection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Stochastic Universal Sampling (SUS)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93495"/>
            <a:ext cx="12192000" cy="456450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761689" y="6176963"/>
            <a:ext cx="1693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Source: </a:t>
            </a:r>
            <a:r>
              <a:rPr lang="en-US" dirty="0" smtClean="0">
                <a:hlinkClick r:id="rId4"/>
              </a:rPr>
              <a:t>Tutorialspoint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80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278505"/>
            <a:ext cx="12192000" cy="457949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Parent </a:t>
            </a:r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Selection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Tournament </a:t>
            </a:r>
            <a:r>
              <a:rPr lang="en-US" dirty="0" smtClean="0"/>
              <a:t>Selection </a:t>
            </a:r>
            <a:endParaRPr lang="en-US" dirty="0"/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0761689" y="6176963"/>
            <a:ext cx="1693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Source: </a:t>
            </a:r>
            <a:r>
              <a:rPr lang="en-US" dirty="0" smtClean="0">
                <a:hlinkClick r:id="rId4"/>
              </a:rPr>
              <a:t>Tutorialspoint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799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Rank Selec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78505"/>
            <a:ext cx="12192000" cy="4563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Parent </a:t>
            </a:r>
            <a:r>
              <a:rPr lang="en-US" b="1" dirty="0" smtClean="0"/>
              <a:t>Selection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Rank </a:t>
            </a:r>
            <a:r>
              <a:rPr lang="en-US" dirty="0" smtClean="0"/>
              <a:t>Selection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0761689" y="6176963"/>
            <a:ext cx="1693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Source: </a:t>
            </a:r>
            <a:r>
              <a:rPr lang="en-US" dirty="0" smtClean="0">
                <a:hlinkClick r:id="rId4"/>
              </a:rPr>
              <a:t>Tutorialspoint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4472" y="0"/>
            <a:ext cx="3767529" cy="3032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838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Genotype </a:t>
            </a:r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Representation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2750" y="2476097"/>
            <a:ext cx="3194154" cy="5877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Phenotype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 descr="A diagram of a solved 8-queens proble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835" y="1630740"/>
            <a:ext cx="3014663" cy="2866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5">
            <a:extLst>
              <a:ext uri="{FF2B5EF4-FFF2-40B4-BE49-F238E27FC236}">
                <a16:creationId xmlns:a16="http://schemas.microsoft.com/office/drawing/2014/main" id="{7541BA11-95C1-4850-B02E-9B1D3DF29D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98723" y="5723891"/>
            <a:ext cx="358775" cy="515938"/>
          </a:xfrm>
          <a:prstGeom prst="rect">
            <a:avLst/>
          </a:prstGeom>
          <a:solidFill>
            <a:srgbClr val="92D050"/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2</a:t>
            </a:r>
          </a:p>
        </p:txBody>
      </p:sp>
      <p:sp>
        <p:nvSpPr>
          <p:cNvPr id="10" name="Rectangle 17">
            <a:extLst>
              <a:ext uri="{FF2B5EF4-FFF2-40B4-BE49-F238E27FC236}">
                <a16:creationId xmlns:a16="http://schemas.microsoft.com/office/drawing/2014/main" id="{1FA04A1F-C053-4001-9775-5942D82783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57367" y="5723891"/>
            <a:ext cx="365487" cy="520655"/>
          </a:xfrm>
          <a:prstGeom prst="rect">
            <a:avLst/>
          </a:prstGeom>
          <a:solidFill>
            <a:srgbClr val="92D050"/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3</a:t>
            </a:r>
            <a:endParaRPr lang="en-US" altLang="en-US" sz="2800" dirty="0"/>
          </a:p>
        </p:txBody>
      </p:sp>
      <p:sp>
        <p:nvSpPr>
          <p:cNvPr id="11" name="Rectangle 18">
            <a:extLst>
              <a:ext uri="{FF2B5EF4-FFF2-40B4-BE49-F238E27FC236}">
                <a16:creationId xmlns:a16="http://schemas.microsoft.com/office/drawing/2014/main" id="{BCAA8A7E-BF67-493C-82F8-347536715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7723" y="5723891"/>
            <a:ext cx="388756" cy="515938"/>
          </a:xfrm>
          <a:prstGeom prst="rect">
            <a:avLst/>
          </a:prstGeom>
          <a:solidFill>
            <a:srgbClr val="92D050"/>
          </a:solidFill>
          <a:ln w="6350">
            <a:solidFill>
              <a:schemeClr val="tx1"/>
            </a:solidFill>
          </a:ln>
          <a:effectLst/>
          <a:extLst/>
        </p:spPr>
        <p:txBody>
          <a:bodyPr wrap="squar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5</a:t>
            </a:r>
            <a:endParaRPr lang="en-US" altLang="en-US" sz="2800" dirty="0"/>
          </a:p>
        </p:txBody>
      </p:sp>
      <p:sp>
        <p:nvSpPr>
          <p:cNvPr id="12" name="Rectangle 19">
            <a:extLst>
              <a:ext uri="{FF2B5EF4-FFF2-40B4-BE49-F238E27FC236}">
                <a16:creationId xmlns:a16="http://schemas.microsoft.com/office/drawing/2014/main" id="{68DBB7DA-2819-436B-9194-8B767ADED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76367" y="5723891"/>
            <a:ext cx="365487" cy="520655"/>
          </a:xfrm>
          <a:prstGeom prst="rect">
            <a:avLst/>
          </a:prstGeom>
          <a:solidFill>
            <a:srgbClr val="92D050"/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8</a:t>
            </a:r>
            <a:endParaRPr lang="en-US" altLang="en-US" sz="2800" dirty="0"/>
          </a:p>
        </p:txBody>
      </p:sp>
      <p:sp>
        <p:nvSpPr>
          <p:cNvPr id="13" name="Rectangle 20">
            <a:extLst>
              <a:ext uri="{FF2B5EF4-FFF2-40B4-BE49-F238E27FC236}">
                <a16:creationId xmlns:a16="http://schemas.microsoft.com/office/drawing/2014/main" id="{1C3891C6-17DC-45B5-AFE8-B323DA12F0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41723" y="5723891"/>
            <a:ext cx="377644" cy="515938"/>
          </a:xfrm>
          <a:prstGeom prst="rect">
            <a:avLst/>
          </a:prstGeom>
          <a:solidFill>
            <a:srgbClr val="92D050"/>
          </a:solidFill>
          <a:ln w="6350">
            <a:solidFill>
              <a:schemeClr val="tx1"/>
            </a:solidFill>
          </a:ln>
          <a:effectLst/>
          <a:extLst/>
        </p:spPr>
        <p:txBody>
          <a:bodyPr wrap="squar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7</a:t>
            </a:r>
          </a:p>
        </p:txBody>
      </p:sp>
      <p:sp>
        <p:nvSpPr>
          <p:cNvPr id="14" name="Rectangle 21">
            <a:extLst>
              <a:ext uri="{FF2B5EF4-FFF2-40B4-BE49-F238E27FC236}">
                <a16:creationId xmlns:a16="http://schemas.microsoft.com/office/drawing/2014/main" id="{853BD9D5-AC7B-47CA-AB5A-BE555AC72F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19367" y="5723891"/>
            <a:ext cx="365487" cy="520655"/>
          </a:xfrm>
          <a:prstGeom prst="rect">
            <a:avLst/>
          </a:prstGeom>
          <a:solidFill>
            <a:srgbClr val="92D050"/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4</a:t>
            </a:r>
            <a:endParaRPr lang="en-US" altLang="en-US" sz="2800" dirty="0"/>
          </a:p>
        </p:txBody>
      </p:sp>
      <p:sp>
        <p:nvSpPr>
          <p:cNvPr id="15" name="Rectangle 18">
            <a:extLst>
              <a:ext uri="{FF2B5EF4-FFF2-40B4-BE49-F238E27FC236}">
                <a16:creationId xmlns:a16="http://schemas.microsoft.com/office/drawing/2014/main" id="{BCAA8A7E-BF67-493C-82F8-347536715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63479" y="5723891"/>
            <a:ext cx="365487" cy="520655"/>
          </a:xfrm>
          <a:prstGeom prst="rect">
            <a:avLst/>
          </a:prstGeom>
          <a:solidFill>
            <a:srgbClr val="92D050"/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6</a:t>
            </a:r>
            <a:endParaRPr lang="en-US" altLang="en-US" sz="2800" dirty="0"/>
          </a:p>
        </p:txBody>
      </p:sp>
      <p:sp>
        <p:nvSpPr>
          <p:cNvPr id="16" name="Rectangle 18">
            <a:extLst>
              <a:ext uri="{FF2B5EF4-FFF2-40B4-BE49-F238E27FC236}">
                <a16:creationId xmlns:a16="http://schemas.microsoft.com/office/drawing/2014/main" id="{BCAA8A7E-BF67-493C-82F8-347536715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44479" y="5723891"/>
            <a:ext cx="365487" cy="520655"/>
          </a:xfrm>
          <a:prstGeom prst="rect">
            <a:avLst/>
          </a:prstGeom>
          <a:solidFill>
            <a:srgbClr val="92D050"/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2272750" y="5723891"/>
            <a:ext cx="3194154" cy="5877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Genotype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Down Arrow 17"/>
          <p:cNvSpPr/>
          <p:nvPr/>
        </p:nvSpPr>
        <p:spPr>
          <a:xfrm>
            <a:off x="8678110" y="4721902"/>
            <a:ext cx="381000" cy="794478"/>
          </a:xfrm>
          <a:prstGeom prst="down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224853" y="3573706"/>
            <a:ext cx="6820734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US" altLang="en-US" b="1" dirty="0" smtClean="0">
                <a:solidFill>
                  <a:schemeClr val="bg1"/>
                </a:solidFill>
                <a:latin typeface="Arial" panose="020B0604020202020204" pitchFamily="34" charset="0"/>
              </a:rPr>
              <a:t>Fitness Function :</a:t>
            </a:r>
          </a:p>
          <a:p>
            <a:r>
              <a:rPr lang="en-US" altLang="en-US" dirty="0">
                <a:solidFill>
                  <a:srgbClr val="FF0000"/>
                </a:solidFill>
                <a:latin typeface="Arial" panose="020B0604020202020204" pitchFamily="34" charset="0"/>
              </a:rPr>
              <a:t>	</a:t>
            </a:r>
            <a:r>
              <a:rPr lang="en-US" altLang="en-US" dirty="0" smtClean="0">
                <a:latin typeface="Arial" panose="020B0604020202020204" pitchFamily="34" charset="0"/>
              </a:rPr>
              <a:t>the </a:t>
            </a:r>
            <a:r>
              <a:rPr lang="en-US" altLang="en-US" dirty="0">
                <a:latin typeface="Arial" panose="020B0604020202020204" pitchFamily="34" charset="0"/>
              </a:rPr>
              <a:t>sum of </a:t>
            </a:r>
            <a:r>
              <a:rPr lang="en-US" altLang="en-US" dirty="0" smtClean="0">
                <a:latin typeface="Arial" panose="020B0604020202020204" pitchFamily="34" charset="0"/>
              </a:rPr>
              <a:t>the  penalties </a:t>
            </a:r>
            <a:r>
              <a:rPr lang="en-US" altLang="en-US" dirty="0">
                <a:latin typeface="Arial" panose="020B0604020202020204" pitchFamily="34" charset="0"/>
              </a:rPr>
              <a:t>of </a:t>
            </a:r>
            <a:r>
              <a:rPr lang="en-US" altLang="en-US" dirty="0" smtClean="0">
                <a:latin typeface="Arial" panose="020B0604020202020204" pitchFamily="34" charset="0"/>
              </a:rPr>
              <a:t>all </a:t>
            </a:r>
            <a:r>
              <a:rPr lang="en-US" altLang="en-US" dirty="0">
                <a:latin typeface="Arial" panose="020B0604020202020204" pitchFamily="34" charset="0"/>
              </a:rPr>
              <a:t>queens</a:t>
            </a:r>
            <a:r>
              <a:rPr lang="en-US" altLang="en-US" dirty="0" smtClean="0">
                <a:latin typeface="Arial" panose="020B0604020202020204" pitchFamily="34" charset="0"/>
              </a:rPr>
              <a:t>. </a:t>
            </a:r>
            <a:r>
              <a:rPr lang="en-US" altLang="en-US" dirty="0" smtClean="0">
                <a:latin typeface="Arial" panose="020B0604020202020204" pitchFamily="34" charset="0"/>
              </a:rPr>
              <a:t>(Minimization)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8109966" y="6312505"/>
            <a:ext cx="14353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chromosome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345655" y="5354559"/>
            <a:ext cx="7232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latin typeface="Poppins"/>
              </a:rPr>
              <a:t>gene</a:t>
            </a:r>
            <a:endParaRPr lang="en-US" b="1" i="0" dirty="0">
              <a:effectLst/>
              <a:latin typeface="Poppins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7210269" y="5762651"/>
            <a:ext cx="467612" cy="477178"/>
          </a:xfrm>
          <a:prstGeom prst="rect">
            <a:avLst/>
          </a:prstGeom>
          <a:noFill/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en-US" b="1" i="0" dirty="0">
              <a:effectLst/>
              <a:latin typeface="Poppins"/>
            </a:endParaRPr>
          </a:p>
        </p:txBody>
      </p:sp>
    </p:spTree>
    <p:extLst>
      <p:ext uri="{BB962C8B-B14F-4D97-AF65-F5344CB8AC3E}">
        <p14:creationId xmlns:p14="http://schemas.microsoft.com/office/powerpoint/2010/main" val="839433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Initial Population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grpSp>
        <p:nvGrpSpPr>
          <p:cNvPr id="8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177281" y="2792606"/>
            <a:ext cx="2841625" cy="531813"/>
            <a:chOff x="3364" y="3743"/>
            <a:chExt cx="1742" cy="554"/>
          </a:xfrm>
        </p:grpSpPr>
        <p:grpSp>
          <p:nvGrpSpPr>
            <p:cNvPr id="21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</p:grpSpPr>
          <p:sp>
            <p:nvSpPr>
              <p:cNvPr id="28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29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30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22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</p:grpSpPr>
          <p:sp>
            <p:nvSpPr>
              <p:cNvPr id="23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4</a:t>
                </a:r>
                <a:endParaRPr lang="en-US" altLang="en-US" sz="2800" dirty="0"/>
              </a:p>
            </p:txBody>
          </p:sp>
          <p:sp>
            <p:nvSpPr>
              <p:cNvPr id="24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25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1</a:t>
                </a:r>
              </a:p>
            </p:txBody>
          </p:sp>
          <p:sp>
            <p:nvSpPr>
              <p:cNvPr id="26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27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</p:grpSp>
      </p:grpSp>
      <p:grpSp>
        <p:nvGrpSpPr>
          <p:cNvPr id="9" name="Group 39">
            <a:extLst>
              <a:ext uri="{FF2B5EF4-FFF2-40B4-BE49-F238E27FC236}">
                <a16:creationId xmlns:a16="http://schemas.microsoft.com/office/drawing/2014/main" id="{746D9638-ACDC-44E7-8F47-27D364FF2E3C}"/>
              </a:ext>
            </a:extLst>
          </p:cNvPr>
          <p:cNvGrpSpPr>
            <a:grpSpLocks/>
          </p:cNvGrpSpPr>
          <p:nvPr/>
        </p:nvGrpSpPr>
        <p:grpSpPr bwMode="auto">
          <a:xfrm>
            <a:off x="1177281" y="1880951"/>
            <a:ext cx="2841625" cy="530225"/>
            <a:chOff x="3364" y="3840"/>
            <a:chExt cx="1742" cy="553"/>
          </a:xfrm>
        </p:grpSpPr>
        <p:grpSp>
          <p:nvGrpSpPr>
            <p:cNvPr id="11" name="Group 40">
              <a:extLst>
                <a:ext uri="{FF2B5EF4-FFF2-40B4-BE49-F238E27FC236}">
                  <a16:creationId xmlns:a16="http://schemas.microsoft.com/office/drawing/2014/main" id="{FF62ED77-20B4-4D77-93F2-C20C8D66056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842"/>
              <a:ext cx="657" cy="551"/>
              <a:chOff x="3396" y="2882"/>
              <a:chExt cx="733" cy="551"/>
            </a:xfrm>
          </p:grpSpPr>
          <p:sp>
            <p:nvSpPr>
              <p:cNvPr id="18" name="Rectangle 41">
                <a:extLst>
                  <a:ext uri="{FF2B5EF4-FFF2-40B4-BE49-F238E27FC236}">
                    <a16:creationId xmlns:a16="http://schemas.microsoft.com/office/drawing/2014/main" id="{E3B92C57-F4EB-49EF-B22E-438B7A0414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1</a:t>
                </a:r>
              </a:p>
            </p:txBody>
          </p:sp>
          <p:sp>
            <p:nvSpPr>
              <p:cNvPr id="19" name="Rectangle 42">
                <a:extLst>
                  <a:ext uri="{FF2B5EF4-FFF2-40B4-BE49-F238E27FC236}">
                    <a16:creationId xmlns:a16="http://schemas.microsoft.com/office/drawing/2014/main" id="{100313A8-48DC-4F06-939A-BDB1638907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3</a:t>
                </a:r>
              </a:p>
            </p:txBody>
          </p:sp>
          <p:sp>
            <p:nvSpPr>
              <p:cNvPr id="20" name="Rectangle 43">
                <a:extLst>
                  <a:ext uri="{FF2B5EF4-FFF2-40B4-BE49-F238E27FC236}">
                    <a16:creationId xmlns:a16="http://schemas.microsoft.com/office/drawing/2014/main" id="{CAB5967B-878A-46FB-9791-66D4B9B76E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5</a:t>
                </a:r>
              </a:p>
            </p:txBody>
          </p:sp>
        </p:grpSp>
        <p:grpSp>
          <p:nvGrpSpPr>
            <p:cNvPr id="12" name="Group 44">
              <a:extLst>
                <a:ext uri="{FF2B5EF4-FFF2-40B4-BE49-F238E27FC236}">
                  <a16:creationId xmlns:a16="http://schemas.microsoft.com/office/drawing/2014/main" id="{833E59C2-C942-4570-9A11-EE9285BF7D7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840"/>
              <a:ext cx="1108" cy="553"/>
              <a:chOff x="4104" y="2880"/>
              <a:chExt cx="1237" cy="553"/>
            </a:xfrm>
          </p:grpSpPr>
          <p:sp>
            <p:nvSpPr>
              <p:cNvPr id="13" name="Rectangle 45">
                <a:extLst>
                  <a:ext uri="{FF2B5EF4-FFF2-40B4-BE49-F238E27FC236}">
                    <a16:creationId xmlns:a16="http://schemas.microsoft.com/office/drawing/2014/main" id="{91718D0A-4AB9-4645-B026-98D359B9FA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  <p:sp>
            <p:nvSpPr>
              <p:cNvPr id="14" name="Rectangle 46">
                <a:extLst>
                  <a:ext uri="{FF2B5EF4-FFF2-40B4-BE49-F238E27FC236}">
                    <a16:creationId xmlns:a16="http://schemas.microsoft.com/office/drawing/2014/main" id="{E8A60FFE-F48E-40C1-9864-8281990594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2"/>
                <a:ext cx="253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15" name="Rectangle 47">
                <a:extLst>
                  <a:ext uri="{FF2B5EF4-FFF2-40B4-BE49-F238E27FC236}">
                    <a16:creationId xmlns:a16="http://schemas.microsoft.com/office/drawing/2014/main" id="{4C8AB9DD-5601-4D7D-9787-CA997AFFC4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2"/>
                <a:ext cx="255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8</a:t>
                </a:r>
              </a:p>
            </p:txBody>
          </p:sp>
          <p:sp>
            <p:nvSpPr>
              <p:cNvPr id="16" name="Rectangle 48">
                <a:extLst>
                  <a:ext uri="{FF2B5EF4-FFF2-40B4-BE49-F238E27FC236}">
                    <a16:creationId xmlns:a16="http://schemas.microsoft.com/office/drawing/2014/main" id="{67D37893-F9FF-4747-A8E3-49CE649EDA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17" name="Rectangle 49">
                <a:extLst>
                  <a:ext uri="{FF2B5EF4-FFF2-40B4-BE49-F238E27FC236}">
                    <a16:creationId xmlns:a16="http://schemas.microsoft.com/office/drawing/2014/main" id="{E754DCCB-A275-46E0-8E95-A501675CCE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</p:grpSp>
      </p:grpSp>
      <p:grpSp>
        <p:nvGrpSpPr>
          <p:cNvPr id="51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185413" y="3702969"/>
            <a:ext cx="2841625" cy="531813"/>
            <a:chOff x="3364" y="3743"/>
            <a:chExt cx="1742" cy="554"/>
          </a:xfrm>
          <a:solidFill>
            <a:schemeClr val="accent2">
              <a:lumMod val="60000"/>
              <a:lumOff val="40000"/>
            </a:schemeClr>
          </a:solidFill>
        </p:grpSpPr>
        <p:grpSp>
          <p:nvGrpSpPr>
            <p:cNvPr id="52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59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2</a:t>
                </a:r>
                <a:endParaRPr lang="en-US" altLang="en-US" sz="2800" dirty="0"/>
              </a:p>
            </p:txBody>
          </p:sp>
          <p:sp>
            <p:nvSpPr>
              <p:cNvPr id="60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61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53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  <a:grpFill/>
          </p:grpSpPr>
          <p:sp>
            <p:nvSpPr>
              <p:cNvPr id="54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  <p:sp>
            <p:nvSpPr>
              <p:cNvPr id="55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1</a:t>
                </a:r>
                <a:endParaRPr lang="en-US" altLang="en-US" sz="2800" dirty="0"/>
              </a:p>
            </p:txBody>
          </p:sp>
          <p:sp>
            <p:nvSpPr>
              <p:cNvPr id="56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57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58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7</a:t>
                </a:r>
                <a:endParaRPr lang="en-US" altLang="en-US" sz="2800" dirty="0"/>
              </a:p>
            </p:txBody>
          </p:sp>
        </p:grpSp>
      </p:grpSp>
      <p:grpSp>
        <p:nvGrpSpPr>
          <p:cNvPr id="62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125275" y="4531344"/>
            <a:ext cx="2841625" cy="531813"/>
            <a:chOff x="3364" y="3743"/>
            <a:chExt cx="1742" cy="554"/>
          </a:xfrm>
          <a:solidFill>
            <a:srgbClr val="669BBC"/>
          </a:solidFill>
        </p:grpSpPr>
        <p:grpSp>
          <p:nvGrpSpPr>
            <p:cNvPr id="63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70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71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72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1</a:t>
                </a:r>
                <a:endParaRPr lang="en-US" altLang="en-US" sz="2800" dirty="0"/>
              </a:p>
            </p:txBody>
          </p:sp>
        </p:grpSp>
        <p:grpSp>
          <p:nvGrpSpPr>
            <p:cNvPr id="64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  <a:grpFill/>
          </p:grpSpPr>
          <p:sp>
            <p:nvSpPr>
              <p:cNvPr id="65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  <p:sp>
            <p:nvSpPr>
              <p:cNvPr id="66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5</a:t>
                </a:r>
              </a:p>
            </p:txBody>
          </p:sp>
          <p:sp>
            <p:nvSpPr>
              <p:cNvPr id="67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6</a:t>
                </a:r>
                <a:endParaRPr lang="en-US" altLang="en-US" sz="2800" dirty="0"/>
              </a:p>
            </p:txBody>
          </p:sp>
          <p:sp>
            <p:nvSpPr>
              <p:cNvPr id="68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69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</p:grpSp>
      </p:grpSp>
      <p:sp>
        <p:nvSpPr>
          <p:cNvPr id="132" name="Rectangle 131"/>
          <p:cNvSpPr/>
          <p:nvPr/>
        </p:nvSpPr>
        <p:spPr>
          <a:xfrm>
            <a:off x="1200462" y="5582896"/>
            <a:ext cx="1015333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 </a:t>
            </a:r>
            <a:r>
              <a:rPr lang="en-US" b="1" dirty="0" smtClean="0">
                <a:solidFill>
                  <a:schemeClr val="accent5">
                    <a:lumMod val="50000"/>
                  </a:schemeClr>
                </a:solidFill>
              </a:rPr>
              <a:t>initial population </a:t>
            </a:r>
            <a:r>
              <a:rPr lang="en-US" dirty="0"/>
              <a:t>has 4 states. </a:t>
            </a:r>
            <a:endParaRPr lang="en-US" dirty="0" smtClean="0"/>
          </a:p>
          <a:p>
            <a:r>
              <a:rPr lang="en-US" dirty="0" smtClean="0"/>
              <a:t>• A fitness </a:t>
            </a:r>
            <a:r>
              <a:rPr lang="en-US" dirty="0"/>
              <a:t>function should return higher values for better states, so, for the </a:t>
            </a:r>
            <a:r>
              <a:rPr lang="en-US" dirty="0" smtClean="0"/>
              <a:t>8-queens</a:t>
            </a:r>
          </a:p>
          <a:p>
            <a:r>
              <a:rPr lang="en-US" dirty="0"/>
              <a:t> </a:t>
            </a:r>
            <a:r>
              <a:rPr lang="en-US" dirty="0" smtClean="0"/>
              <a:t>   problem we </a:t>
            </a:r>
            <a:r>
              <a:rPr lang="en-US" dirty="0"/>
              <a:t>use the number of non-attacking pairs of queens</a:t>
            </a:r>
            <a:r>
              <a:rPr lang="en-US" dirty="0" smtClean="0"/>
              <a:t>, </a:t>
            </a:r>
            <a:r>
              <a:rPr lang="en-US" dirty="0"/>
              <a:t>which has a value of 28 for a solution. </a:t>
            </a:r>
            <a:endParaRPr lang="en-US" dirty="0" smtClean="0"/>
          </a:p>
          <a:p>
            <a:r>
              <a:rPr lang="en-US" dirty="0" smtClean="0"/>
              <a:t>• </a:t>
            </a:r>
            <a:r>
              <a:rPr lang="en-US" dirty="0"/>
              <a:t>The values of the four states are </a:t>
            </a:r>
            <a:r>
              <a:rPr lang="en-US" dirty="0" smtClean="0"/>
              <a:t>25, 22, 21, </a:t>
            </a:r>
            <a:r>
              <a:rPr lang="en-US" dirty="0"/>
              <a:t>and 9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133" name="TextBox 132"/>
          <p:cNvSpPr txBox="1"/>
          <p:nvPr/>
        </p:nvSpPr>
        <p:spPr>
          <a:xfrm>
            <a:off x="4118871" y="1650118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25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34" name="TextBox 133"/>
          <p:cNvSpPr txBox="1"/>
          <p:nvPr/>
        </p:nvSpPr>
        <p:spPr>
          <a:xfrm>
            <a:off x="4129263" y="2449949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22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57" name="TextBox 156"/>
          <p:cNvSpPr txBox="1"/>
          <p:nvPr/>
        </p:nvSpPr>
        <p:spPr>
          <a:xfrm>
            <a:off x="4118871" y="3527978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21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58" name="TextBox 157"/>
          <p:cNvSpPr txBox="1"/>
          <p:nvPr/>
        </p:nvSpPr>
        <p:spPr>
          <a:xfrm>
            <a:off x="4118871" y="4361970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116239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" grpId="0"/>
      <p:bldP spid="134" grpId="0"/>
      <p:bldP spid="157" grpId="0"/>
      <p:bldP spid="15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Parent Selection 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5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027039" y="3940516"/>
            <a:ext cx="3253928" cy="886938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8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177281" y="2792606"/>
            <a:ext cx="2841625" cy="531813"/>
            <a:chOff x="3364" y="3743"/>
            <a:chExt cx="1742" cy="554"/>
          </a:xfrm>
        </p:grpSpPr>
        <p:grpSp>
          <p:nvGrpSpPr>
            <p:cNvPr id="21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</p:grpSpPr>
          <p:sp>
            <p:nvSpPr>
              <p:cNvPr id="28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29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30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22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</p:grpSpPr>
          <p:sp>
            <p:nvSpPr>
              <p:cNvPr id="23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4</a:t>
                </a:r>
                <a:endParaRPr lang="en-US" altLang="en-US" sz="2800" dirty="0"/>
              </a:p>
            </p:txBody>
          </p:sp>
          <p:sp>
            <p:nvSpPr>
              <p:cNvPr id="24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25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1</a:t>
                </a:r>
              </a:p>
            </p:txBody>
          </p:sp>
          <p:sp>
            <p:nvSpPr>
              <p:cNvPr id="26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27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</p:grpSp>
      </p:grpSp>
      <p:grpSp>
        <p:nvGrpSpPr>
          <p:cNvPr id="9" name="Group 39">
            <a:extLst>
              <a:ext uri="{FF2B5EF4-FFF2-40B4-BE49-F238E27FC236}">
                <a16:creationId xmlns:a16="http://schemas.microsoft.com/office/drawing/2014/main" id="{746D9638-ACDC-44E7-8F47-27D364FF2E3C}"/>
              </a:ext>
            </a:extLst>
          </p:cNvPr>
          <p:cNvGrpSpPr>
            <a:grpSpLocks/>
          </p:cNvGrpSpPr>
          <p:nvPr/>
        </p:nvGrpSpPr>
        <p:grpSpPr bwMode="auto">
          <a:xfrm>
            <a:off x="1177281" y="1880951"/>
            <a:ext cx="2841625" cy="530225"/>
            <a:chOff x="3364" y="3840"/>
            <a:chExt cx="1742" cy="553"/>
          </a:xfrm>
        </p:grpSpPr>
        <p:grpSp>
          <p:nvGrpSpPr>
            <p:cNvPr id="11" name="Group 40">
              <a:extLst>
                <a:ext uri="{FF2B5EF4-FFF2-40B4-BE49-F238E27FC236}">
                  <a16:creationId xmlns:a16="http://schemas.microsoft.com/office/drawing/2014/main" id="{FF62ED77-20B4-4D77-93F2-C20C8D66056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842"/>
              <a:ext cx="657" cy="551"/>
              <a:chOff x="3396" y="2882"/>
              <a:chExt cx="733" cy="551"/>
            </a:xfrm>
          </p:grpSpPr>
          <p:sp>
            <p:nvSpPr>
              <p:cNvPr id="18" name="Rectangle 41">
                <a:extLst>
                  <a:ext uri="{FF2B5EF4-FFF2-40B4-BE49-F238E27FC236}">
                    <a16:creationId xmlns:a16="http://schemas.microsoft.com/office/drawing/2014/main" id="{E3B92C57-F4EB-49EF-B22E-438B7A0414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1</a:t>
                </a:r>
              </a:p>
            </p:txBody>
          </p:sp>
          <p:sp>
            <p:nvSpPr>
              <p:cNvPr id="19" name="Rectangle 42">
                <a:extLst>
                  <a:ext uri="{FF2B5EF4-FFF2-40B4-BE49-F238E27FC236}">
                    <a16:creationId xmlns:a16="http://schemas.microsoft.com/office/drawing/2014/main" id="{100313A8-48DC-4F06-939A-BDB1638907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3</a:t>
                </a:r>
              </a:p>
            </p:txBody>
          </p:sp>
          <p:sp>
            <p:nvSpPr>
              <p:cNvPr id="20" name="Rectangle 43">
                <a:extLst>
                  <a:ext uri="{FF2B5EF4-FFF2-40B4-BE49-F238E27FC236}">
                    <a16:creationId xmlns:a16="http://schemas.microsoft.com/office/drawing/2014/main" id="{CAB5967B-878A-46FB-9791-66D4B9B76E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5</a:t>
                </a:r>
              </a:p>
            </p:txBody>
          </p:sp>
        </p:grpSp>
        <p:grpSp>
          <p:nvGrpSpPr>
            <p:cNvPr id="12" name="Group 44">
              <a:extLst>
                <a:ext uri="{FF2B5EF4-FFF2-40B4-BE49-F238E27FC236}">
                  <a16:creationId xmlns:a16="http://schemas.microsoft.com/office/drawing/2014/main" id="{833E59C2-C942-4570-9A11-EE9285BF7D7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840"/>
              <a:ext cx="1108" cy="553"/>
              <a:chOff x="4104" y="2880"/>
              <a:chExt cx="1237" cy="553"/>
            </a:xfrm>
          </p:grpSpPr>
          <p:sp>
            <p:nvSpPr>
              <p:cNvPr id="13" name="Rectangle 45">
                <a:extLst>
                  <a:ext uri="{FF2B5EF4-FFF2-40B4-BE49-F238E27FC236}">
                    <a16:creationId xmlns:a16="http://schemas.microsoft.com/office/drawing/2014/main" id="{91718D0A-4AB9-4645-B026-98D359B9FA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  <p:sp>
            <p:nvSpPr>
              <p:cNvPr id="14" name="Rectangle 46">
                <a:extLst>
                  <a:ext uri="{FF2B5EF4-FFF2-40B4-BE49-F238E27FC236}">
                    <a16:creationId xmlns:a16="http://schemas.microsoft.com/office/drawing/2014/main" id="{E8A60FFE-F48E-40C1-9864-8281990594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2"/>
                <a:ext cx="253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15" name="Rectangle 47">
                <a:extLst>
                  <a:ext uri="{FF2B5EF4-FFF2-40B4-BE49-F238E27FC236}">
                    <a16:creationId xmlns:a16="http://schemas.microsoft.com/office/drawing/2014/main" id="{4C8AB9DD-5601-4D7D-9787-CA997AFFC4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2"/>
                <a:ext cx="255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8</a:t>
                </a:r>
              </a:p>
            </p:txBody>
          </p:sp>
          <p:sp>
            <p:nvSpPr>
              <p:cNvPr id="16" name="Rectangle 48">
                <a:extLst>
                  <a:ext uri="{FF2B5EF4-FFF2-40B4-BE49-F238E27FC236}">
                    <a16:creationId xmlns:a16="http://schemas.microsoft.com/office/drawing/2014/main" id="{67D37893-F9FF-4747-A8E3-49CE649EDA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17" name="Rectangle 49">
                <a:extLst>
                  <a:ext uri="{FF2B5EF4-FFF2-40B4-BE49-F238E27FC236}">
                    <a16:creationId xmlns:a16="http://schemas.microsoft.com/office/drawing/2014/main" id="{E754DCCB-A275-46E0-8E95-A501675CCE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</p:grpSp>
      </p:grpSp>
      <p:grpSp>
        <p:nvGrpSpPr>
          <p:cNvPr id="51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185413" y="3702969"/>
            <a:ext cx="2841625" cy="531813"/>
            <a:chOff x="3364" y="3743"/>
            <a:chExt cx="1742" cy="554"/>
          </a:xfrm>
          <a:solidFill>
            <a:schemeClr val="accent2">
              <a:lumMod val="60000"/>
              <a:lumOff val="40000"/>
            </a:schemeClr>
          </a:solidFill>
        </p:grpSpPr>
        <p:grpSp>
          <p:nvGrpSpPr>
            <p:cNvPr id="52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59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2</a:t>
                </a:r>
                <a:endParaRPr lang="en-US" altLang="en-US" sz="2800" dirty="0"/>
              </a:p>
            </p:txBody>
          </p:sp>
          <p:sp>
            <p:nvSpPr>
              <p:cNvPr id="60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61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53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  <a:grpFill/>
          </p:grpSpPr>
          <p:sp>
            <p:nvSpPr>
              <p:cNvPr id="54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  <p:sp>
            <p:nvSpPr>
              <p:cNvPr id="55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1</a:t>
                </a:r>
                <a:endParaRPr lang="en-US" altLang="en-US" sz="2800" dirty="0"/>
              </a:p>
            </p:txBody>
          </p:sp>
          <p:sp>
            <p:nvSpPr>
              <p:cNvPr id="56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57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58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7</a:t>
                </a:r>
                <a:endParaRPr lang="en-US" altLang="en-US" sz="2800" dirty="0"/>
              </a:p>
            </p:txBody>
          </p:sp>
        </p:grpSp>
      </p:grpSp>
      <p:grpSp>
        <p:nvGrpSpPr>
          <p:cNvPr id="62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125275" y="4531344"/>
            <a:ext cx="2841625" cy="531813"/>
            <a:chOff x="3364" y="3743"/>
            <a:chExt cx="1742" cy="554"/>
          </a:xfrm>
          <a:solidFill>
            <a:srgbClr val="669BBC"/>
          </a:solidFill>
        </p:grpSpPr>
        <p:grpSp>
          <p:nvGrpSpPr>
            <p:cNvPr id="63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70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71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72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1</a:t>
                </a:r>
                <a:endParaRPr lang="en-US" altLang="en-US" sz="2800" dirty="0"/>
              </a:p>
            </p:txBody>
          </p:sp>
        </p:grpSp>
        <p:grpSp>
          <p:nvGrpSpPr>
            <p:cNvPr id="64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  <a:grpFill/>
          </p:grpSpPr>
          <p:sp>
            <p:nvSpPr>
              <p:cNvPr id="65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  <p:sp>
            <p:nvSpPr>
              <p:cNvPr id="66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5</a:t>
                </a:r>
              </a:p>
            </p:txBody>
          </p:sp>
          <p:sp>
            <p:nvSpPr>
              <p:cNvPr id="67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6</a:t>
                </a:r>
                <a:endParaRPr lang="en-US" altLang="en-US" sz="2800" dirty="0"/>
              </a:p>
            </p:txBody>
          </p:sp>
          <p:sp>
            <p:nvSpPr>
              <p:cNvPr id="68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2</a:t>
                </a:r>
              </a:p>
            </p:txBody>
          </p:sp>
          <p:sp>
            <p:nvSpPr>
              <p:cNvPr id="69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</p:grpSp>
      </p:grpSp>
      <p:grpSp>
        <p:nvGrpSpPr>
          <p:cNvPr id="95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7278674" y="1877924"/>
            <a:ext cx="2841625" cy="531813"/>
            <a:chOff x="3364" y="3743"/>
            <a:chExt cx="1742" cy="554"/>
          </a:xfrm>
        </p:grpSpPr>
        <p:grpSp>
          <p:nvGrpSpPr>
            <p:cNvPr id="96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</p:grpSpPr>
          <p:sp>
            <p:nvSpPr>
              <p:cNvPr id="103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104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105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97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</p:grpSpPr>
          <p:sp>
            <p:nvSpPr>
              <p:cNvPr id="98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4</a:t>
                </a:r>
                <a:endParaRPr lang="en-US" altLang="en-US" sz="2800" dirty="0"/>
              </a:p>
            </p:txBody>
          </p:sp>
          <p:sp>
            <p:nvSpPr>
              <p:cNvPr id="99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100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1</a:t>
                </a:r>
              </a:p>
            </p:txBody>
          </p:sp>
          <p:sp>
            <p:nvSpPr>
              <p:cNvPr id="101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102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</p:grpSp>
      </p:grpSp>
      <p:grpSp>
        <p:nvGrpSpPr>
          <p:cNvPr id="106" name="Group 39">
            <a:extLst>
              <a:ext uri="{FF2B5EF4-FFF2-40B4-BE49-F238E27FC236}">
                <a16:creationId xmlns:a16="http://schemas.microsoft.com/office/drawing/2014/main" id="{746D9638-ACDC-44E7-8F47-27D364FF2E3C}"/>
              </a:ext>
            </a:extLst>
          </p:cNvPr>
          <p:cNvGrpSpPr>
            <a:grpSpLocks/>
          </p:cNvGrpSpPr>
          <p:nvPr/>
        </p:nvGrpSpPr>
        <p:grpSpPr bwMode="auto">
          <a:xfrm>
            <a:off x="7291230" y="2791314"/>
            <a:ext cx="2841625" cy="530225"/>
            <a:chOff x="3364" y="3840"/>
            <a:chExt cx="1742" cy="553"/>
          </a:xfrm>
        </p:grpSpPr>
        <p:grpSp>
          <p:nvGrpSpPr>
            <p:cNvPr id="107" name="Group 40">
              <a:extLst>
                <a:ext uri="{FF2B5EF4-FFF2-40B4-BE49-F238E27FC236}">
                  <a16:creationId xmlns:a16="http://schemas.microsoft.com/office/drawing/2014/main" id="{FF62ED77-20B4-4D77-93F2-C20C8D66056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842"/>
              <a:ext cx="657" cy="551"/>
              <a:chOff x="3396" y="2882"/>
              <a:chExt cx="733" cy="551"/>
            </a:xfrm>
          </p:grpSpPr>
          <p:sp>
            <p:nvSpPr>
              <p:cNvPr id="114" name="Rectangle 41">
                <a:extLst>
                  <a:ext uri="{FF2B5EF4-FFF2-40B4-BE49-F238E27FC236}">
                    <a16:creationId xmlns:a16="http://schemas.microsoft.com/office/drawing/2014/main" id="{E3B92C57-F4EB-49EF-B22E-438B7A0414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1</a:t>
                </a:r>
              </a:p>
            </p:txBody>
          </p:sp>
          <p:sp>
            <p:nvSpPr>
              <p:cNvPr id="115" name="Rectangle 42">
                <a:extLst>
                  <a:ext uri="{FF2B5EF4-FFF2-40B4-BE49-F238E27FC236}">
                    <a16:creationId xmlns:a16="http://schemas.microsoft.com/office/drawing/2014/main" id="{100313A8-48DC-4F06-939A-BDB1638907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3</a:t>
                </a:r>
              </a:p>
            </p:txBody>
          </p:sp>
          <p:sp>
            <p:nvSpPr>
              <p:cNvPr id="116" name="Rectangle 43">
                <a:extLst>
                  <a:ext uri="{FF2B5EF4-FFF2-40B4-BE49-F238E27FC236}">
                    <a16:creationId xmlns:a16="http://schemas.microsoft.com/office/drawing/2014/main" id="{CAB5967B-878A-46FB-9791-66D4B9B76E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5</a:t>
                </a:r>
              </a:p>
            </p:txBody>
          </p:sp>
        </p:grpSp>
        <p:grpSp>
          <p:nvGrpSpPr>
            <p:cNvPr id="108" name="Group 44">
              <a:extLst>
                <a:ext uri="{FF2B5EF4-FFF2-40B4-BE49-F238E27FC236}">
                  <a16:creationId xmlns:a16="http://schemas.microsoft.com/office/drawing/2014/main" id="{833E59C2-C942-4570-9A11-EE9285BF7D7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840"/>
              <a:ext cx="1108" cy="553"/>
              <a:chOff x="4104" y="2880"/>
              <a:chExt cx="1237" cy="553"/>
            </a:xfrm>
          </p:grpSpPr>
          <p:sp>
            <p:nvSpPr>
              <p:cNvPr id="109" name="Rectangle 45">
                <a:extLst>
                  <a:ext uri="{FF2B5EF4-FFF2-40B4-BE49-F238E27FC236}">
                    <a16:creationId xmlns:a16="http://schemas.microsoft.com/office/drawing/2014/main" id="{91718D0A-4AB9-4645-B026-98D359B9FA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  <p:sp>
            <p:nvSpPr>
              <p:cNvPr id="110" name="Rectangle 46">
                <a:extLst>
                  <a:ext uri="{FF2B5EF4-FFF2-40B4-BE49-F238E27FC236}">
                    <a16:creationId xmlns:a16="http://schemas.microsoft.com/office/drawing/2014/main" id="{E8A60FFE-F48E-40C1-9864-8281990594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2"/>
                <a:ext cx="253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111" name="Rectangle 47">
                <a:extLst>
                  <a:ext uri="{FF2B5EF4-FFF2-40B4-BE49-F238E27FC236}">
                    <a16:creationId xmlns:a16="http://schemas.microsoft.com/office/drawing/2014/main" id="{4C8AB9DD-5601-4D7D-9787-CA997AFFC4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2"/>
                <a:ext cx="255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8</a:t>
                </a:r>
              </a:p>
            </p:txBody>
          </p:sp>
          <p:sp>
            <p:nvSpPr>
              <p:cNvPr id="112" name="Rectangle 48">
                <a:extLst>
                  <a:ext uri="{FF2B5EF4-FFF2-40B4-BE49-F238E27FC236}">
                    <a16:creationId xmlns:a16="http://schemas.microsoft.com/office/drawing/2014/main" id="{67D37893-F9FF-4747-A8E3-49CE649EDA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113" name="Rectangle 49">
                <a:extLst>
                  <a:ext uri="{FF2B5EF4-FFF2-40B4-BE49-F238E27FC236}">
                    <a16:creationId xmlns:a16="http://schemas.microsoft.com/office/drawing/2014/main" id="{E754DCCB-A275-46E0-8E95-A501675CCE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</p:grpSp>
      </p:grpSp>
      <p:grpSp>
        <p:nvGrpSpPr>
          <p:cNvPr id="118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7261735" y="3758811"/>
            <a:ext cx="2841625" cy="531813"/>
            <a:chOff x="3364" y="3743"/>
            <a:chExt cx="1742" cy="554"/>
          </a:xfrm>
        </p:grpSpPr>
        <p:grpSp>
          <p:nvGrpSpPr>
            <p:cNvPr id="119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</p:grpSpPr>
          <p:sp>
            <p:nvSpPr>
              <p:cNvPr id="126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127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128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120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</p:grpSpPr>
          <p:sp>
            <p:nvSpPr>
              <p:cNvPr id="121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4</a:t>
                </a:r>
                <a:endParaRPr lang="en-US" altLang="en-US" sz="2800" dirty="0"/>
              </a:p>
            </p:txBody>
          </p:sp>
          <p:sp>
            <p:nvSpPr>
              <p:cNvPr id="122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123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1</a:t>
                </a:r>
              </a:p>
            </p:txBody>
          </p:sp>
          <p:sp>
            <p:nvSpPr>
              <p:cNvPr id="124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125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</p:grpSp>
      </p:grpSp>
      <p:sp>
        <p:nvSpPr>
          <p:cNvPr id="129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011551" y="2362890"/>
            <a:ext cx="3254209" cy="587514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0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003593" y="2084714"/>
            <a:ext cx="3294312" cy="1007157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1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005248" y="3074119"/>
            <a:ext cx="3253802" cy="942047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2" name="Rectangle 131"/>
          <p:cNvSpPr/>
          <p:nvPr/>
        </p:nvSpPr>
        <p:spPr>
          <a:xfrm>
            <a:off x="1200462" y="5582896"/>
            <a:ext cx="1015333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 </a:t>
            </a: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probability of being chosen for reproducing </a:t>
            </a:r>
            <a:r>
              <a:rPr lang="en-US" dirty="0"/>
              <a:t>is directly proportional to </a:t>
            </a:r>
            <a:r>
              <a:rPr lang="en-US" dirty="0" err="1"/>
              <a:t>thefitness</a:t>
            </a:r>
            <a:r>
              <a:rPr lang="en-US" dirty="0"/>
              <a:t> score. • Two pairs are selected at random for reproduction, in accordance with the probabilities. • Notice that one individual is selected twice and one not at all.</a:t>
            </a:r>
          </a:p>
        </p:txBody>
      </p:sp>
      <p:sp>
        <p:nvSpPr>
          <p:cNvPr id="133" name="TextBox 132"/>
          <p:cNvSpPr txBox="1"/>
          <p:nvPr/>
        </p:nvSpPr>
        <p:spPr>
          <a:xfrm>
            <a:off x="4156470" y="1647091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25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34" name="TextBox 133"/>
          <p:cNvSpPr txBox="1"/>
          <p:nvPr/>
        </p:nvSpPr>
        <p:spPr>
          <a:xfrm>
            <a:off x="4207644" y="2449949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22</a:t>
            </a:r>
            <a:endParaRPr lang="en-US" sz="2400" b="1" dirty="0">
              <a:solidFill>
                <a:srgbClr val="FF0000"/>
              </a:solidFill>
            </a:endParaRPr>
          </a:p>
        </p:txBody>
      </p:sp>
      <p:grpSp>
        <p:nvGrpSpPr>
          <p:cNvPr id="146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7274291" y="4601917"/>
            <a:ext cx="2841625" cy="531813"/>
            <a:chOff x="3364" y="3743"/>
            <a:chExt cx="1742" cy="554"/>
          </a:xfrm>
          <a:solidFill>
            <a:schemeClr val="accent2">
              <a:lumMod val="60000"/>
              <a:lumOff val="40000"/>
            </a:schemeClr>
          </a:solidFill>
        </p:grpSpPr>
        <p:grpSp>
          <p:nvGrpSpPr>
            <p:cNvPr id="147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154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2</a:t>
                </a:r>
                <a:endParaRPr lang="en-US" altLang="en-US" sz="2800" dirty="0"/>
              </a:p>
            </p:txBody>
          </p:sp>
          <p:sp>
            <p:nvSpPr>
              <p:cNvPr id="155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156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148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  <a:grpFill/>
          </p:grpSpPr>
          <p:sp>
            <p:nvSpPr>
              <p:cNvPr id="149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  <p:sp>
            <p:nvSpPr>
              <p:cNvPr id="150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1</a:t>
                </a:r>
                <a:endParaRPr lang="en-US" altLang="en-US" sz="2800" dirty="0"/>
              </a:p>
            </p:txBody>
          </p:sp>
          <p:sp>
            <p:nvSpPr>
              <p:cNvPr id="151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152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153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7</a:t>
                </a:r>
                <a:endParaRPr lang="en-US" altLang="en-US" sz="2800" dirty="0"/>
              </a:p>
            </p:txBody>
          </p:sp>
        </p:grpSp>
      </p:grpSp>
      <p:sp>
        <p:nvSpPr>
          <p:cNvPr id="157" name="TextBox 156"/>
          <p:cNvSpPr txBox="1"/>
          <p:nvPr/>
        </p:nvSpPr>
        <p:spPr>
          <a:xfrm>
            <a:off x="4118871" y="3527978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21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58" name="TextBox 157"/>
          <p:cNvSpPr txBox="1"/>
          <p:nvPr/>
        </p:nvSpPr>
        <p:spPr>
          <a:xfrm>
            <a:off x="4058733" y="4371084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59" name="TextBox 158"/>
          <p:cNvSpPr txBox="1"/>
          <p:nvPr/>
        </p:nvSpPr>
        <p:spPr>
          <a:xfrm>
            <a:off x="4692640" y="1538177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32%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60" name="TextBox 159"/>
          <p:cNvSpPr txBox="1"/>
          <p:nvPr/>
        </p:nvSpPr>
        <p:spPr>
          <a:xfrm>
            <a:off x="4800257" y="2350149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29%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61" name="TextBox 160"/>
          <p:cNvSpPr txBox="1"/>
          <p:nvPr/>
        </p:nvSpPr>
        <p:spPr>
          <a:xfrm>
            <a:off x="4864683" y="3698850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27%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62" name="TextBox 161"/>
          <p:cNvSpPr txBox="1"/>
          <p:nvPr/>
        </p:nvSpPr>
        <p:spPr>
          <a:xfrm>
            <a:off x="4595890" y="4596621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12%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35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513631" y="4853977"/>
            <a:ext cx="958307" cy="205533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6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59005" y="4827454"/>
            <a:ext cx="706833" cy="282655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01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29" grpId="0" animBg="1"/>
      <p:bldP spid="130" grpId="0" animBg="1"/>
      <p:bldP spid="131" grpId="0" animBg="1"/>
      <p:bldP spid="135" grpId="0" animBg="1"/>
      <p:bldP spid="13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Crossover Operation 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5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027039" y="3940516"/>
            <a:ext cx="3253928" cy="886938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8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177281" y="2792606"/>
            <a:ext cx="2841625" cy="531813"/>
            <a:chOff x="3364" y="3743"/>
            <a:chExt cx="1742" cy="554"/>
          </a:xfrm>
        </p:grpSpPr>
        <p:grpSp>
          <p:nvGrpSpPr>
            <p:cNvPr id="21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</p:grpSpPr>
          <p:sp>
            <p:nvSpPr>
              <p:cNvPr id="28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29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30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22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</p:grpSpPr>
          <p:sp>
            <p:nvSpPr>
              <p:cNvPr id="23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4</a:t>
                </a:r>
                <a:endParaRPr lang="en-US" altLang="en-US" sz="2800" dirty="0"/>
              </a:p>
            </p:txBody>
          </p:sp>
          <p:sp>
            <p:nvSpPr>
              <p:cNvPr id="24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25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1</a:t>
                </a:r>
              </a:p>
            </p:txBody>
          </p:sp>
          <p:sp>
            <p:nvSpPr>
              <p:cNvPr id="26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27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</p:grpSp>
      </p:grpSp>
      <p:grpSp>
        <p:nvGrpSpPr>
          <p:cNvPr id="9" name="Group 39">
            <a:extLst>
              <a:ext uri="{FF2B5EF4-FFF2-40B4-BE49-F238E27FC236}">
                <a16:creationId xmlns:a16="http://schemas.microsoft.com/office/drawing/2014/main" id="{746D9638-ACDC-44E7-8F47-27D364FF2E3C}"/>
              </a:ext>
            </a:extLst>
          </p:cNvPr>
          <p:cNvGrpSpPr>
            <a:grpSpLocks/>
          </p:cNvGrpSpPr>
          <p:nvPr/>
        </p:nvGrpSpPr>
        <p:grpSpPr bwMode="auto">
          <a:xfrm>
            <a:off x="1177281" y="1880951"/>
            <a:ext cx="2841625" cy="530225"/>
            <a:chOff x="3364" y="3840"/>
            <a:chExt cx="1742" cy="553"/>
          </a:xfrm>
        </p:grpSpPr>
        <p:grpSp>
          <p:nvGrpSpPr>
            <p:cNvPr id="11" name="Group 40">
              <a:extLst>
                <a:ext uri="{FF2B5EF4-FFF2-40B4-BE49-F238E27FC236}">
                  <a16:creationId xmlns:a16="http://schemas.microsoft.com/office/drawing/2014/main" id="{FF62ED77-20B4-4D77-93F2-C20C8D66056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842"/>
              <a:ext cx="657" cy="551"/>
              <a:chOff x="3396" y="2882"/>
              <a:chExt cx="733" cy="551"/>
            </a:xfrm>
          </p:grpSpPr>
          <p:sp>
            <p:nvSpPr>
              <p:cNvPr id="18" name="Rectangle 41">
                <a:extLst>
                  <a:ext uri="{FF2B5EF4-FFF2-40B4-BE49-F238E27FC236}">
                    <a16:creationId xmlns:a16="http://schemas.microsoft.com/office/drawing/2014/main" id="{E3B92C57-F4EB-49EF-B22E-438B7A0414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1</a:t>
                </a:r>
              </a:p>
            </p:txBody>
          </p:sp>
          <p:sp>
            <p:nvSpPr>
              <p:cNvPr id="19" name="Rectangle 42">
                <a:extLst>
                  <a:ext uri="{FF2B5EF4-FFF2-40B4-BE49-F238E27FC236}">
                    <a16:creationId xmlns:a16="http://schemas.microsoft.com/office/drawing/2014/main" id="{100313A8-48DC-4F06-939A-BDB1638907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3</a:t>
                </a:r>
              </a:p>
            </p:txBody>
          </p:sp>
          <p:sp>
            <p:nvSpPr>
              <p:cNvPr id="20" name="Rectangle 43">
                <a:extLst>
                  <a:ext uri="{FF2B5EF4-FFF2-40B4-BE49-F238E27FC236}">
                    <a16:creationId xmlns:a16="http://schemas.microsoft.com/office/drawing/2014/main" id="{CAB5967B-878A-46FB-9791-66D4B9B76E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5</a:t>
                </a:r>
              </a:p>
            </p:txBody>
          </p:sp>
        </p:grpSp>
        <p:grpSp>
          <p:nvGrpSpPr>
            <p:cNvPr id="12" name="Group 44">
              <a:extLst>
                <a:ext uri="{FF2B5EF4-FFF2-40B4-BE49-F238E27FC236}">
                  <a16:creationId xmlns:a16="http://schemas.microsoft.com/office/drawing/2014/main" id="{833E59C2-C942-4570-9A11-EE9285BF7D7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840"/>
              <a:ext cx="1108" cy="553"/>
              <a:chOff x="4104" y="2880"/>
              <a:chExt cx="1237" cy="553"/>
            </a:xfrm>
          </p:grpSpPr>
          <p:sp>
            <p:nvSpPr>
              <p:cNvPr id="13" name="Rectangle 45">
                <a:extLst>
                  <a:ext uri="{FF2B5EF4-FFF2-40B4-BE49-F238E27FC236}">
                    <a16:creationId xmlns:a16="http://schemas.microsoft.com/office/drawing/2014/main" id="{91718D0A-4AB9-4645-B026-98D359B9FA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  <p:sp>
            <p:nvSpPr>
              <p:cNvPr id="14" name="Rectangle 46">
                <a:extLst>
                  <a:ext uri="{FF2B5EF4-FFF2-40B4-BE49-F238E27FC236}">
                    <a16:creationId xmlns:a16="http://schemas.microsoft.com/office/drawing/2014/main" id="{E8A60FFE-F48E-40C1-9864-8281990594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2"/>
                <a:ext cx="253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15" name="Rectangle 47">
                <a:extLst>
                  <a:ext uri="{FF2B5EF4-FFF2-40B4-BE49-F238E27FC236}">
                    <a16:creationId xmlns:a16="http://schemas.microsoft.com/office/drawing/2014/main" id="{4C8AB9DD-5601-4D7D-9787-CA997AFFC4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2"/>
                <a:ext cx="255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8</a:t>
                </a:r>
              </a:p>
            </p:txBody>
          </p:sp>
          <p:sp>
            <p:nvSpPr>
              <p:cNvPr id="16" name="Rectangle 48">
                <a:extLst>
                  <a:ext uri="{FF2B5EF4-FFF2-40B4-BE49-F238E27FC236}">
                    <a16:creationId xmlns:a16="http://schemas.microsoft.com/office/drawing/2014/main" id="{67D37893-F9FF-4747-A8E3-49CE649EDA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17" name="Rectangle 49">
                <a:extLst>
                  <a:ext uri="{FF2B5EF4-FFF2-40B4-BE49-F238E27FC236}">
                    <a16:creationId xmlns:a16="http://schemas.microsoft.com/office/drawing/2014/main" id="{E754DCCB-A275-46E0-8E95-A501675CCE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</p:grpSp>
      </p:grpSp>
      <p:grpSp>
        <p:nvGrpSpPr>
          <p:cNvPr id="51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185413" y="3702969"/>
            <a:ext cx="2841625" cy="531813"/>
            <a:chOff x="3364" y="3743"/>
            <a:chExt cx="1742" cy="554"/>
          </a:xfrm>
          <a:solidFill>
            <a:schemeClr val="accent2">
              <a:lumMod val="60000"/>
              <a:lumOff val="40000"/>
            </a:schemeClr>
          </a:solidFill>
        </p:grpSpPr>
        <p:grpSp>
          <p:nvGrpSpPr>
            <p:cNvPr id="52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59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2</a:t>
                </a:r>
                <a:endParaRPr lang="en-US" altLang="en-US" sz="2800" dirty="0"/>
              </a:p>
            </p:txBody>
          </p:sp>
          <p:sp>
            <p:nvSpPr>
              <p:cNvPr id="60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61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53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  <a:grpFill/>
          </p:grpSpPr>
          <p:sp>
            <p:nvSpPr>
              <p:cNvPr id="54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  <p:sp>
            <p:nvSpPr>
              <p:cNvPr id="55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1</a:t>
                </a:r>
                <a:endParaRPr lang="en-US" altLang="en-US" sz="2800" dirty="0"/>
              </a:p>
            </p:txBody>
          </p:sp>
          <p:sp>
            <p:nvSpPr>
              <p:cNvPr id="56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57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58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7</a:t>
                </a:r>
                <a:endParaRPr lang="en-US" altLang="en-US" sz="2800" dirty="0"/>
              </a:p>
            </p:txBody>
          </p:sp>
        </p:grpSp>
      </p:grpSp>
      <p:grpSp>
        <p:nvGrpSpPr>
          <p:cNvPr id="62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125275" y="4531344"/>
            <a:ext cx="2841625" cy="531813"/>
            <a:chOff x="3364" y="3743"/>
            <a:chExt cx="1742" cy="554"/>
          </a:xfrm>
          <a:solidFill>
            <a:srgbClr val="669BBC"/>
          </a:solidFill>
        </p:grpSpPr>
        <p:grpSp>
          <p:nvGrpSpPr>
            <p:cNvPr id="63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70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71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72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1</a:t>
                </a:r>
                <a:endParaRPr lang="en-US" altLang="en-US" sz="2800" dirty="0"/>
              </a:p>
            </p:txBody>
          </p:sp>
        </p:grpSp>
        <p:grpSp>
          <p:nvGrpSpPr>
            <p:cNvPr id="64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  <a:grpFill/>
          </p:grpSpPr>
          <p:sp>
            <p:nvSpPr>
              <p:cNvPr id="65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  <p:sp>
            <p:nvSpPr>
              <p:cNvPr id="66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5</a:t>
                </a:r>
              </a:p>
            </p:txBody>
          </p:sp>
          <p:sp>
            <p:nvSpPr>
              <p:cNvPr id="67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6</a:t>
                </a:r>
                <a:endParaRPr lang="en-US" altLang="en-US" sz="2800" dirty="0"/>
              </a:p>
            </p:txBody>
          </p:sp>
          <p:sp>
            <p:nvSpPr>
              <p:cNvPr id="68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2</a:t>
                </a:r>
              </a:p>
            </p:txBody>
          </p:sp>
          <p:sp>
            <p:nvSpPr>
              <p:cNvPr id="69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</p:grpSp>
      </p:grpSp>
      <p:grpSp>
        <p:nvGrpSpPr>
          <p:cNvPr id="95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7278674" y="1877924"/>
            <a:ext cx="2841625" cy="531813"/>
            <a:chOff x="3364" y="3743"/>
            <a:chExt cx="1742" cy="554"/>
          </a:xfrm>
        </p:grpSpPr>
        <p:grpSp>
          <p:nvGrpSpPr>
            <p:cNvPr id="96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</p:grpSpPr>
          <p:sp>
            <p:nvSpPr>
              <p:cNvPr id="103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104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105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97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</p:grpSpPr>
          <p:sp>
            <p:nvSpPr>
              <p:cNvPr id="98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4</a:t>
                </a:r>
                <a:endParaRPr lang="en-US" altLang="en-US" sz="2800" dirty="0"/>
              </a:p>
            </p:txBody>
          </p:sp>
          <p:sp>
            <p:nvSpPr>
              <p:cNvPr id="99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100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1</a:t>
                </a:r>
              </a:p>
            </p:txBody>
          </p:sp>
          <p:sp>
            <p:nvSpPr>
              <p:cNvPr id="101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102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</p:grpSp>
      </p:grpSp>
      <p:grpSp>
        <p:nvGrpSpPr>
          <p:cNvPr id="106" name="Group 39">
            <a:extLst>
              <a:ext uri="{FF2B5EF4-FFF2-40B4-BE49-F238E27FC236}">
                <a16:creationId xmlns:a16="http://schemas.microsoft.com/office/drawing/2014/main" id="{746D9638-ACDC-44E7-8F47-27D364FF2E3C}"/>
              </a:ext>
            </a:extLst>
          </p:cNvPr>
          <p:cNvGrpSpPr>
            <a:grpSpLocks/>
          </p:cNvGrpSpPr>
          <p:nvPr/>
        </p:nvGrpSpPr>
        <p:grpSpPr bwMode="auto">
          <a:xfrm>
            <a:off x="7291230" y="2791314"/>
            <a:ext cx="2841625" cy="530225"/>
            <a:chOff x="3364" y="3840"/>
            <a:chExt cx="1742" cy="553"/>
          </a:xfrm>
        </p:grpSpPr>
        <p:grpSp>
          <p:nvGrpSpPr>
            <p:cNvPr id="107" name="Group 40">
              <a:extLst>
                <a:ext uri="{FF2B5EF4-FFF2-40B4-BE49-F238E27FC236}">
                  <a16:creationId xmlns:a16="http://schemas.microsoft.com/office/drawing/2014/main" id="{FF62ED77-20B4-4D77-93F2-C20C8D66056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842"/>
              <a:ext cx="657" cy="551"/>
              <a:chOff x="3396" y="2882"/>
              <a:chExt cx="733" cy="551"/>
            </a:xfrm>
          </p:grpSpPr>
          <p:sp>
            <p:nvSpPr>
              <p:cNvPr id="114" name="Rectangle 41">
                <a:extLst>
                  <a:ext uri="{FF2B5EF4-FFF2-40B4-BE49-F238E27FC236}">
                    <a16:creationId xmlns:a16="http://schemas.microsoft.com/office/drawing/2014/main" id="{E3B92C57-F4EB-49EF-B22E-438B7A0414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1</a:t>
                </a:r>
              </a:p>
            </p:txBody>
          </p:sp>
          <p:sp>
            <p:nvSpPr>
              <p:cNvPr id="115" name="Rectangle 42">
                <a:extLst>
                  <a:ext uri="{FF2B5EF4-FFF2-40B4-BE49-F238E27FC236}">
                    <a16:creationId xmlns:a16="http://schemas.microsoft.com/office/drawing/2014/main" id="{100313A8-48DC-4F06-939A-BDB1638907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3</a:t>
                </a:r>
              </a:p>
            </p:txBody>
          </p:sp>
          <p:sp>
            <p:nvSpPr>
              <p:cNvPr id="116" name="Rectangle 43">
                <a:extLst>
                  <a:ext uri="{FF2B5EF4-FFF2-40B4-BE49-F238E27FC236}">
                    <a16:creationId xmlns:a16="http://schemas.microsoft.com/office/drawing/2014/main" id="{CAB5967B-878A-46FB-9791-66D4B9B76E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5</a:t>
                </a:r>
              </a:p>
            </p:txBody>
          </p:sp>
        </p:grpSp>
        <p:grpSp>
          <p:nvGrpSpPr>
            <p:cNvPr id="108" name="Group 44">
              <a:extLst>
                <a:ext uri="{FF2B5EF4-FFF2-40B4-BE49-F238E27FC236}">
                  <a16:creationId xmlns:a16="http://schemas.microsoft.com/office/drawing/2014/main" id="{833E59C2-C942-4570-9A11-EE9285BF7D7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840"/>
              <a:ext cx="1108" cy="553"/>
              <a:chOff x="4104" y="2880"/>
              <a:chExt cx="1237" cy="553"/>
            </a:xfrm>
          </p:grpSpPr>
          <p:sp>
            <p:nvSpPr>
              <p:cNvPr id="109" name="Rectangle 45">
                <a:extLst>
                  <a:ext uri="{FF2B5EF4-FFF2-40B4-BE49-F238E27FC236}">
                    <a16:creationId xmlns:a16="http://schemas.microsoft.com/office/drawing/2014/main" id="{91718D0A-4AB9-4645-B026-98D359B9FA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  <p:sp>
            <p:nvSpPr>
              <p:cNvPr id="110" name="Rectangle 46">
                <a:extLst>
                  <a:ext uri="{FF2B5EF4-FFF2-40B4-BE49-F238E27FC236}">
                    <a16:creationId xmlns:a16="http://schemas.microsoft.com/office/drawing/2014/main" id="{E8A60FFE-F48E-40C1-9864-8281990594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2"/>
                <a:ext cx="253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111" name="Rectangle 47">
                <a:extLst>
                  <a:ext uri="{FF2B5EF4-FFF2-40B4-BE49-F238E27FC236}">
                    <a16:creationId xmlns:a16="http://schemas.microsoft.com/office/drawing/2014/main" id="{4C8AB9DD-5601-4D7D-9787-CA997AFFC4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2"/>
                <a:ext cx="255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8</a:t>
                </a:r>
              </a:p>
            </p:txBody>
          </p:sp>
          <p:sp>
            <p:nvSpPr>
              <p:cNvPr id="112" name="Rectangle 48">
                <a:extLst>
                  <a:ext uri="{FF2B5EF4-FFF2-40B4-BE49-F238E27FC236}">
                    <a16:creationId xmlns:a16="http://schemas.microsoft.com/office/drawing/2014/main" id="{67D37893-F9FF-4747-A8E3-49CE649EDA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113" name="Rectangle 49">
                <a:extLst>
                  <a:ext uri="{FF2B5EF4-FFF2-40B4-BE49-F238E27FC236}">
                    <a16:creationId xmlns:a16="http://schemas.microsoft.com/office/drawing/2014/main" id="{E754DCCB-A275-46E0-8E95-A501675CCE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</p:grpSp>
      </p:grpSp>
      <p:grpSp>
        <p:nvGrpSpPr>
          <p:cNvPr id="118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7261735" y="3758811"/>
            <a:ext cx="2841625" cy="531813"/>
            <a:chOff x="3364" y="3743"/>
            <a:chExt cx="1742" cy="554"/>
          </a:xfrm>
        </p:grpSpPr>
        <p:grpSp>
          <p:nvGrpSpPr>
            <p:cNvPr id="119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</p:grpSpPr>
          <p:sp>
            <p:nvSpPr>
              <p:cNvPr id="126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127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128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120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</p:grpSpPr>
          <p:sp>
            <p:nvSpPr>
              <p:cNvPr id="121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4</a:t>
                </a:r>
                <a:endParaRPr lang="en-US" altLang="en-US" sz="2800" dirty="0"/>
              </a:p>
            </p:txBody>
          </p:sp>
          <p:sp>
            <p:nvSpPr>
              <p:cNvPr id="122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123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1</a:t>
                </a:r>
              </a:p>
            </p:txBody>
          </p:sp>
          <p:sp>
            <p:nvSpPr>
              <p:cNvPr id="124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125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</p:grpSp>
      </p:grpSp>
      <p:sp>
        <p:nvSpPr>
          <p:cNvPr id="129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011551" y="2362890"/>
            <a:ext cx="3254209" cy="587514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0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003593" y="2084714"/>
            <a:ext cx="3294312" cy="1007157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1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005248" y="3074119"/>
            <a:ext cx="3253802" cy="942047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2" name="Rectangle 131"/>
          <p:cNvSpPr/>
          <p:nvPr/>
        </p:nvSpPr>
        <p:spPr>
          <a:xfrm>
            <a:off x="1200462" y="5582896"/>
            <a:ext cx="1015333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 </a:t>
            </a: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probability of being chosen for reproducing </a:t>
            </a:r>
            <a:r>
              <a:rPr lang="en-US" dirty="0"/>
              <a:t>is directly proportional to </a:t>
            </a:r>
            <a:r>
              <a:rPr lang="en-US" dirty="0" err="1"/>
              <a:t>thefitness</a:t>
            </a:r>
            <a:r>
              <a:rPr lang="en-US" dirty="0"/>
              <a:t> score. • Two pairs are selected at random for reproduction, in accordance with the probabilities. • Notice that one individual is selected twice and one not at all.</a:t>
            </a:r>
          </a:p>
        </p:txBody>
      </p:sp>
      <p:sp>
        <p:nvSpPr>
          <p:cNvPr id="133" name="TextBox 132"/>
          <p:cNvSpPr txBox="1"/>
          <p:nvPr/>
        </p:nvSpPr>
        <p:spPr>
          <a:xfrm>
            <a:off x="4156470" y="1647091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25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34" name="TextBox 133"/>
          <p:cNvSpPr txBox="1"/>
          <p:nvPr/>
        </p:nvSpPr>
        <p:spPr>
          <a:xfrm>
            <a:off x="4207644" y="2449949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22</a:t>
            </a:r>
            <a:endParaRPr lang="en-US" sz="2400" b="1" dirty="0">
              <a:solidFill>
                <a:srgbClr val="FF0000"/>
              </a:solidFill>
            </a:endParaRPr>
          </a:p>
        </p:txBody>
      </p:sp>
      <p:grpSp>
        <p:nvGrpSpPr>
          <p:cNvPr id="146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7274291" y="4601917"/>
            <a:ext cx="2841625" cy="531813"/>
            <a:chOff x="3364" y="3743"/>
            <a:chExt cx="1742" cy="554"/>
          </a:xfrm>
          <a:solidFill>
            <a:schemeClr val="accent2">
              <a:lumMod val="60000"/>
              <a:lumOff val="40000"/>
            </a:schemeClr>
          </a:solidFill>
        </p:grpSpPr>
        <p:grpSp>
          <p:nvGrpSpPr>
            <p:cNvPr id="147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154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2</a:t>
                </a:r>
                <a:endParaRPr lang="en-US" altLang="en-US" sz="2800" dirty="0"/>
              </a:p>
            </p:txBody>
          </p:sp>
          <p:sp>
            <p:nvSpPr>
              <p:cNvPr id="155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156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148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  <a:grpFill/>
          </p:grpSpPr>
          <p:sp>
            <p:nvSpPr>
              <p:cNvPr id="149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  <p:sp>
            <p:nvSpPr>
              <p:cNvPr id="150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1</a:t>
                </a:r>
                <a:endParaRPr lang="en-US" altLang="en-US" sz="2800" dirty="0"/>
              </a:p>
            </p:txBody>
          </p:sp>
          <p:sp>
            <p:nvSpPr>
              <p:cNvPr id="151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152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153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7</a:t>
                </a:r>
                <a:endParaRPr lang="en-US" altLang="en-US" sz="2800" dirty="0"/>
              </a:p>
            </p:txBody>
          </p:sp>
        </p:grpSp>
      </p:grpSp>
      <p:sp>
        <p:nvSpPr>
          <p:cNvPr id="157" name="TextBox 156"/>
          <p:cNvSpPr txBox="1"/>
          <p:nvPr/>
        </p:nvSpPr>
        <p:spPr>
          <a:xfrm>
            <a:off x="4118871" y="3527978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21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58" name="TextBox 157"/>
          <p:cNvSpPr txBox="1"/>
          <p:nvPr/>
        </p:nvSpPr>
        <p:spPr>
          <a:xfrm>
            <a:off x="4058733" y="4371084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59" name="TextBox 158"/>
          <p:cNvSpPr txBox="1"/>
          <p:nvPr/>
        </p:nvSpPr>
        <p:spPr>
          <a:xfrm>
            <a:off x="4692640" y="1538177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32%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60" name="TextBox 159"/>
          <p:cNvSpPr txBox="1"/>
          <p:nvPr/>
        </p:nvSpPr>
        <p:spPr>
          <a:xfrm>
            <a:off x="4800257" y="2350149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29%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61" name="TextBox 160"/>
          <p:cNvSpPr txBox="1"/>
          <p:nvPr/>
        </p:nvSpPr>
        <p:spPr>
          <a:xfrm>
            <a:off x="4864683" y="3698850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27%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62" name="TextBox 161"/>
          <p:cNvSpPr txBox="1"/>
          <p:nvPr/>
        </p:nvSpPr>
        <p:spPr>
          <a:xfrm>
            <a:off x="4595890" y="4596621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12%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35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513631" y="4853977"/>
            <a:ext cx="958307" cy="205533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6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59005" y="4827454"/>
            <a:ext cx="706833" cy="282655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17" name="Line 50">
            <a:extLst>
              <a:ext uri="{FF2B5EF4-FFF2-40B4-BE49-F238E27FC236}">
                <a16:creationId xmlns:a16="http://schemas.microsoft.com/office/drawing/2014/main" id="{7740689F-E881-4258-92B6-3AB2C4CAFCB6}"/>
              </a:ext>
            </a:extLst>
          </p:cNvPr>
          <p:cNvSpPr>
            <a:spLocks noChangeShapeType="1"/>
          </p:cNvSpPr>
          <p:nvPr/>
        </p:nvSpPr>
        <p:spPr bwMode="auto">
          <a:xfrm>
            <a:off x="8295943" y="1690688"/>
            <a:ext cx="0" cy="1652475"/>
          </a:xfrm>
          <a:prstGeom prst="line">
            <a:avLst/>
          </a:prstGeom>
          <a:noFill/>
          <a:ln w="50800">
            <a:solidFill>
              <a:schemeClr val="tx2"/>
            </a:solidFill>
            <a:prstDash val="sys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7" name="Line 50">
            <a:extLst>
              <a:ext uri="{FF2B5EF4-FFF2-40B4-BE49-F238E27FC236}">
                <a16:creationId xmlns:a16="http://schemas.microsoft.com/office/drawing/2014/main" id="{7740689F-E881-4258-92B6-3AB2C4CAFCB6}"/>
              </a:ext>
            </a:extLst>
          </p:cNvPr>
          <p:cNvSpPr>
            <a:spLocks noChangeShapeType="1"/>
          </p:cNvSpPr>
          <p:nvPr/>
        </p:nvSpPr>
        <p:spPr bwMode="auto">
          <a:xfrm>
            <a:off x="8997285" y="3544846"/>
            <a:ext cx="0" cy="1652475"/>
          </a:xfrm>
          <a:prstGeom prst="line">
            <a:avLst/>
          </a:prstGeom>
          <a:noFill/>
          <a:ln w="50800">
            <a:solidFill>
              <a:schemeClr val="tx2"/>
            </a:solidFill>
            <a:prstDash val="sys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8" name="Line 50">
            <a:extLst>
              <a:ext uri="{FF2B5EF4-FFF2-40B4-BE49-F238E27FC236}">
                <a16:creationId xmlns:a16="http://schemas.microsoft.com/office/drawing/2014/main" id="{7740689F-E881-4258-92B6-3AB2C4CAFCB6}"/>
              </a:ext>
            </a:extLst>
          </p:cNvPr>
          <p:cNvSpPr>
            <a:spLocks noChangeShapeType="1"/>
          </p:cNvSpPr>
          <p:nvPr/>
        </p:nvSpPr>
        <p:spPr bwMode="auto">
          <a:xfrm>
            <a:off x="8325438" y="3544846"/>
            <a:ext cx="0" cy="1652475"/>
          </a:xfrm>
          <a:prstGeom prst="line">
            <a:avLst/>
          </a:prstGeom>
          <a:noFill/>
          <a:ln w="50800">
            <a:solidFill>
              <a:schemeClr val="tx2"/>
            </a:solidFill>
            <a:prstDash val="sys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760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Crossover Operation </a:t>
            </a:r>
          </a:p>
        </p:txBody>
      </p:sp>
      <p:sp>
        <p:nvSpPr>
          <p:cNvPr id="5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027039" y="3940516"/>
            <a:ext cx="3253928" cy="886938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8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177281" y="2792606"/>
            <a:ext cx="2841625" cy="531813"/>
            <a:chOff x="3364" y="3743"/>
            <a:chExt cx="1742" cy="554"/>
          </a:xfrm>
        </p:grpSpPr>
        <p:grpSp>
          <p:nvGrpSpPr>
            <p:cNvPr id="21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</p:grpSpPr>
          <p:sp>
            <p:nvSpPr>
              <p:cNvPr id="28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29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30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22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</p:grpSpPr>
          <p:sp>
            <p:nvSpPr>
              <p:cNvPr id="23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4</a:t>
                </a:r>
                <a:endParaRPr lang="en-US" altLang="en-US" sz="2800" dirty="0"/>
              </a:p>
            </p:txBody>
          </p:sp>
          <p:sp>
            <p:nvSpPr>
              <p:cNvPr id="24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25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1</a:t>
                </a:r>
              </a:p>
            </p:txBody>
          </p:sp>
          <p:sp>
            <p:nvSpPr>
              <p:cNvPr id="26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27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</p:grpSp>
      </p:grpSp>
      <p:grpSp>
        <p:nvGrpSpPr>
          <p:cNvPr id="9" name="Group 39">
            <a:extLst>
              <a:ext uri="{FF2B5EF4-FFF2-40B4-BE49-F238E27FC236}">
                <a16:creationId xmlns:a16="http://schemas.microsoft.com/office/drawing/2014/main" id="{746D9638-ACDC-44E7-8F47-27D364FF2E3C}"/>
              </a:ext>
            </a:extLst>
          </p:cNvPr>
          <p:cNvGrpSpPr>
            <a:grpSpLocks/>
          </p:cNvGrpSpPr>
          <p:nvPr/>
        </p:nvGrpSpPr>
        <p:grpSpPr bwMode="auto">
          <a:xfrm>
            <a:off x="1177281" y="1880951"/>
            <a:ext cx="2841625" cy="530225"/>
            <a:chOff x="3364" y="3840"/>
            <a:chExt cx="1742" cy="553"/>
          </a:xfrm>
        </p:grpSpPr>
        <p:grpSp>
          <p:nvGrpSpPr>
            <p:cNvPr id="11" name="Group 40">
              <a:extLst>
                <a:ext uri="{FF2B5EF4-FFF2-40B4-BE49-F238E27FC236}">
                  <a16:creationId xmlns:a16="http://schemas.microsoft.com/office/drawing/2014/main" id="{FF62ED77-20B4-4D77-93F2-C20C8D66056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842"/>
              <a:ext cx="657" cy="551"/>
              <a:chOff x="3396" y="2882"/>
              <a:chExt cx="733" cy="551"/>
            </a:xfrm>
          </p:grpSpPr>
          <p:sp>
            <p:nvSpPr>
              <p:cNvPr id="18" name="Rectangle 41">
                <a:extLst>
                  <a:ext uri="{FF2B5EF4-FFF2-40B4-BE49-F238E27FC236}">
                    <a16:creationId xmlns:a16="http://schemas.microsoft.com/office/drawing/2014/main" id="{E3B92C57-F4EB-49EF-B22E-438B7A0414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1</a:t>
                </a:r>
              </a:p>
            </p:txBody>
          </p:sp>
          <p:sp>
            <p:nvSpPr>
              <p:cNvPr id="19" name="Rectangle 42">
                <a:extLst>
                  <a:ext uri="{FF2B5EF4-FFF2-40B4-BE49-F238E27FC236}">
                    <a16:creationId xmlns:a16="http://schemas.microsoft.com/office/drawing/2014/main" id="{100313A8-48DC-4F06-939A-BDB1638907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3</a:t>
                </a:r>
              </a:p>
            </p:txBody>
          </p:sp>
          <p:sp>
            <p:nvSpPr>
              <p:cNvPr id="20" name="Rectangle 43">
                <a:extLst>
                  <a:ext uri="{FF2B5EF4-FFF2-40B4-BE49-F238E27FC236}">
                    <a16:creationId xmlns:a16="http://schemas.microsoft.com/office/drawing/2014/main" id="{CAB5967B-878A-46FB-9791-66D4B9B76E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5</a:t>
                </a:r>
              </a:p>
            </p:txBody>
          </p:sp>
        </p:grpSp>
        <p:grpSp>
          <p:nvGrpSpPr>
            <p:cNvPr id="12" name="Group 44">
              <a:extLst>
                <a:ext uri="{FF2B5EF4-FFF2-40B4-BE49-F238E27FC236}">
                  <a16:creationId xmlns:a16="http://schemas.microsoft.com/office/drawing/2014/main" id="{833E59C2-C942-4570-9A11-EE9285BF7D7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840"/>
              <a:ext cx="1108" cy="553"/>
              <a:chOff x="4104" y="2880"/>
              <a:chExt cx="1237" cy="553"/>
            </a:xfrm>
          </p:grpSpPr>
          <p:sp>
            <p:nvSpPr>
              <p:cNvPr id="13" name="Rectangle 45">
                <a:extLst>
                  <a:ext uri="{FF2B5EF4-FFF2-40B4-BE49-F238E27FC236}">
                    <a16:creationId xmlns:a16="http://schemas.microsoft.com/office/drawing/2014/main" id="{91718D0A-4AB9-4645-B026-98D359B9FA1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  <p:sp>
            <p:nvSpPr>
              <p:cNvPr id="14" name="Rectangle 46">
                <a:extLst>
                  <a:ext uri="{FF2B5EF4-FFF2-40B4-BE49-F238E27FC236}">
                    <a16:creationId xmlns:a16="http://schemas.microsoft.com/office/drawing/2014/main" id="{E8A60FFE-F48E-40C1-9864-8281990594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2"/>
                <a:ext cx="253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2</a:t>
                </a:r>
              </a:p>
            </p:txBody>
          </p:sp>
          <p:sp>
            <p:nvSpPr>
              <p:cNvPr id="15" name="Rectangle 47">
                <a:extLst>
                  <a:ext uri="{FF2B5EF4-FFF2-40B4-BE49-F238E27FC236}">
                    <a16:creationId xmlns:a16="http://schemas.microsoft.com/office/drawing/2014/main" id="{4C8AB9DD-5601-4D7D-9787-CA997AFFC4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2"/>
                <a:ext cx="255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8</a:t>
                </a:r>
              </a:p>
            </p:txBody>
          </p:sp>
          <p:sp>
            <p:nvSpPr>
              <p:cNvPr id="16" name="Rectangle 48">
                <a:extLst>
                  <a:ext uri="{FF2B5EF4-FFF2-40B4-BE49-F238E27FC236}">
                    <a16:creationId xmlns:a16="http://schemas.microsoft.com/office/drawing/2014/main" id="{67D37893-F9FF-4747-A8E3-49CE649EDA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82"/>
                <a:ext cx="254" cy="551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17" name="Rectangle 49">
                <a:extLst>
                  <a:ext uri="{FF2B5EF4-FFF2-40B4-BE49-F238E27FC236}">
                    <a16:creationId xmlns:a16="http://schemas.microsoft.com/office/drawing/2014/main" id="{E754DCCB-A275-46E0-8E95-A501675CCE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0066FF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</p:grpSp>
      </p:grpSp>
      <p:grpSp>
        <p:nvGrpSpPr>
          <p:cNvPr id="51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185413" y="3702969"/>
            <a:ext cx="2841625" cy="531813"/>
            <a:chOff x="3364" y="3743"/>
            <a:chExt cx="1742" cy="554"/>
          </a:xfrm>
          <a:solidFill>
            <a:schemeClr val="accent2">
              <a:lumMod val="60000"/>
              <a:lumOff val="40000"/>
            </a:schemeClr>
          </a:solidFill>
        </p:grpSpPr>
        <p:grpSp>
          <p:nvGrpSpPr>
            <p:cNvPr id="52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59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2</a:t>
                </a:r>
                <a:endParaRPr lang="en-US" altLang="en-US" sz="2800" dirty="0"/>
              </a:p>
            </p:txBody>
          </p:sp>
          <p:sp>
            <p:nvSpPr>
              <p:cNvPr id="60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61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53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  <a:grpFill/>
          </p:grpSpPr>
          <p:sp>
            <p:nvSpPr>
              <p:cNvPr id="54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  <p:sp>
            <p:nvSpPr>
              <p:cNvPr id="55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1</a:t>
                </a:r>
                <a:endParaRPr lang="en-US" altLang="en-US" sz="2800" dirty="0"/>
              </a:p>
            </p:txBody>
          </p:sp>
          <p:sp>
            <p:nvSpPr>
              <p:cNvPr id="56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57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58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7</a:t>
                </a:r>
                <a:endParaRPr lang="en-US" altLang="en-US" sz="2800" dirty="0"/>
              </a:p>
            </p:txBody>
          </p:sp>
        </p:grpSp>
      </p:grpSp>
      <p:grpSp>
        <p:nvGrpSpPr>
          <p:cNvPr id="62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125275" y="4531344"/>
            <a:ext cx="2841625" cy="531813"/>
            <a:chOff x="3364" y="3743"/>
            <a:chExt cx="1742" cy="554"/>
          </a:xfrm>
          <a:solidFill>
            <a:srgbClr val="669BBC"/>
          </a:solidFill>
        </p:grpSpPr>
        <p:grpSp>
          <p:nvGrpSpPr>
            <p:cNvPr id="63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70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71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72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1</a:t>
                </a:r>
                <a:endParaRPr lang="en-US" altLang="en-US" sz="2800" dirty="0"/>
              </a:p>
            </p:txBody>
          </p:sp>
        </p:grpSp>
        <p:grpSp>
          <p:nvGrpSpPr>
            <p:cNvPr id="64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98" y="3743"/>
              <a:ext cx="1108" cy="553"/>
              <a:chOff x="4104" y="2879"/>
              <a:chExt cx="1237" cy="553"/>
            </a:xfrm>
            <a:grpFill/>
          </p:grpSpPr>
          <p:sp>
            <p:nvSpPr>
              <p:cNvPr id="65" name="Rectangle 34">
                <a:extLst>
                  <a:ext uri="{FF2B5EF4-FFF2-40B4-BE49-F238E27FC236}">
                    <a16:creationId xmlns:a16="http://schemas.microsoft.com/office/drawing/2014/main" id="{6B8A6FA6-3229-49C3-A712-0F83BB28E1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33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4</a:t>
                </a:r>
              </a:p>
            </p:txBody>
          </p:sp>
          <p:sp>
            <p:nvSpPr>
              <p:cNvPr id="66" name="Rectangle 35">
                <a:extLst>
                  <a:ext uri="{FF2B5EF4-FFF2-40B4-BE49-F238E27FC236}">
                    <a16:creationId xmlns:a16="http://schemas.microsoft.com/office/drawing/2014/main" id="{887AF3C5-754C-430B-8DCC-41D6019A92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0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5</a:t>
                </a:r>
              </a:p>
            </p:txBody>
          </p:sp>
          <p:sp>
            <p:nvSpPr>
              <p:cNvPr id="67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6</a:t>
                </a:r>
                <a:endParaRPr lang="en-US" altLang="en-US" sz="2800" dirty="0"/>
              </a:p>
            </p:txBody>
          </p:sp>
          <p:sp>
            <p:nvSpPr>
              <p:cNvPr id="68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2</a:t>
                </a:r>
              </a:p>
            </p:txBody>
          </p:sp>
          <p:sp>
            <p:nvSpPr>
              <p:cNvPr id="69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</p:grpSp>
      </p:grpSp>
      <p:grpSp>
        <p:nvGrpSpPr>
          <p:cNvPr id="97" name="Group 33">
            <a:extLst>
              <a:ext uri="{FF2B5EF4-FFF2-40B4-BE49-F238E27FC236}">
                <a16:creationId xmlns:a16="http://schemas.microsoft.com/office/drawing/2014/main" id="{EF6F0E35-B498-4B99-A820-F77FC74F0F3E}"/>
              </a:ext>
            </a:extLst>
          </p:cNvPr>
          <p:cNvGrpSpPr>
            <a:grpSpLocks/>
          </p:cNvGrpSpPr>
          <p:nvPr/>
        </p:nvGrpSpPr>
        <p:grpSpPr bwMode="auto">
          <a:xfrm>
            <a:off x="8312881" y="1877924"/>
            <a:ext cx="1807417" cy="530853"/>
            <a:chOff x="4104" y="2879"/>
            <a:chExt cx="1237" cy="553"/>
          </a:xfrm>
        </p:grpSpPr>
        <p:sp>
          <p:nvSpPr>
            <p:cNvPr id="98" name="Rectangle 34">
              <a:extLst>
                <a:ext uri="{FF2B5EF4-FFF2-40B4-BE49-F238E27FC236}">
                  <a16:creationId xmlns:a16="http://schemas.microsoft.com/office/drawing/2014/main" id="{6B8A6FA6-3229-49C3-A712-0F83BB28E1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2880"/>
              <a:ext cx="254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2</a:t>
              </a:r>
              <a:endParaRPr lang="en-US" altLang="en-US" sz="2800" dirty="0"/>
            </a:p>
          </p:txBody>
        </p:sp>
        <p:sp>
          <p:nvSpPr>
            <p:cNvPr id="99" name="Rectangle 35">
              <a:extLst>
                <a:ext uri="{FF2B5EF4-FFF2-40B4-BE49-F238E27FC236}">
                  <a16:creationId xmlns:a16="http://schemas.microsoft.com/office/drawing/2014/main" id="{887AF3C5-754C-430B-8DCC-41D6019A92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4" y="2880"/>
              <a:ext cx="253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4</a:t>
              </a:r>
              <a:endParaRPr lang="en-US" altLang="en-US" sz="2800" dirty="0"/>
            </a:p>
          </p:txBody>
        </p:sp>
        <p:sp>
          <p:nvSpPr>
            <p:cNvPr id="100" name="Rectangle 36">
              <a:extLst>
                <a:ext uri="{FF2B5EF4-FFF2-40B4-BE49-F238E27FC236}">
                  <a16:creationId xmlns:a16="http://schemas.microsoft.com/office/drawing/2014/main" id="{42365406-C445-485E-A2EE-4D56AF2D2A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6" y="2880"/>
              <a:ext cx="255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6</a:t>
              </a:r>
              <a:endParaRPr lang="en-US" altLang="en-US" sz="2800" dirty="0"/>
            </a:p>
          </p:txBody>
        </p:sp>
        <p:sp>
          <p:nvSpPr>
            <p:cNvPr id="101" name="Rectangle 37">
              <a:extLst>
                <a:ext uri="{FF2B5EF4-FFF2-40B4-BE49-F238E27FC236}">
                  <a16:creationId xmlns:a16="http://schemas.microsoft.com/office/drawing/2014/main" id="{A27706EF-A8F8-4509-BCE1-CFB2D05FE0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5" y="2879"/>
              <a:ext cx="254" cy="551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7</a:t>
              </a:r>
              <a:endParaRPr lang="en-US" altLang="en-US" sz="2800" dirty="0"/>
            </a:p>
          </p:txBody>
        </p:sp>
        <p:sp>
          <p:nvSpPr>
            <p:cNvPr id="102" name="Rectangle 38">
              <a:extLst>
                <a:ext uri="{FF2B5EF4-FFF2-40B4-BE49-F238E27FC236}">
                  <a16:creationId xmlns:a16="http://schemas.microsoft.com/office/drawing/2014/main" id="{11429B98-A5BA-4091-BDE8-13E7411036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8</a:t>
              </a:r>
              <a:endParaRPr lang="en-US" altLang="en-US" sz="2800" dirty="0"/>
            </a:p>
          </p:txBody>
        </p:sp>
      </p:grpSp>
      <p:grpSp>
        <p:nvGrpSpPr>
          <p:cNvPr id="108" name="Group 44">
            <a:extLst>
              <a:ext uri="{FF2B5EF4-FFF2-40B4-BE49-F238E27FC236}">
                <a16:creationId xmlns:a16="http://schemas.microsoft.com/office/drawing/2014/main" id="{833E59C2-C942-4570-9A11-EE9285BF7D7E}"/>
              </a:ext>
            </a:extLst>
          </p:cNvPr>
          <p:cNvGrpSpPr>
            <a:grpSpLocks/>
          </p:cNvGrpSpPr>
          <p:nvPr/>
        </p:nvGrpSpPr>
        <p:grpSpPr bwMode="auto">
          <a:xfrm>
            <a:off x="8325437" y="2791314"/>
            <a:ext cx="1807417" cy="530225"/>
            <a:chOff x="4104" y="2880"/>
            <a:chExt cx="1237" cy="553"/>
          </a:xfrm>
        </p:grpSpPr>
        <p:sp>
          <p:nvSpPr>
            <p:cNvPr id="109" name="Rectangle 45">
              <a:extLst>
                <a:ext uri="{FF2B5EF4-FFF2-40B4-BE49-F238E27FC236}">
                  <a16:creationId xmlns:a16="http://schemas.microsoft.com/office/drawing/2014/main" id="{91718D0A-4AB9-4645-B026-98D359B9FA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2882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4</a:t>
              </a:r>
              <a:endParaRPr lang="en-US" altLang="en-US" sz="2800" dirty="0"/>
            </a:p>
          </p:txBody>
        </p:sp>
        <p:sp>
          <p:nvSpPr>
            <p:cNvPr id="110" name="Rectangle 46">
              <a:extLst>
                <a:ext uri="{FF2B5EF4-FFF2-40B4-BE49-F238E27FC236}">
                  <a16:creationId xmlns:a16="http://schemas.microsoft.com/office/drawing/2014/main" id="{E8A60FFE-F48E-40C1-9864-8281990594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4" y="2882"/>
              <a:ext cx="253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2</a:t>
              </a:r>
              <a:endParaRPr lang="en-US" altLang="en-US" sz="2800" dirty="0"/>
            </a:p>
          </p:txBody>
        </p:sp>
        <p:sp>
          <p:nvSpPr>
            <p:cNvPr id="111" name="Rectangle 47">
              <a:extLst>
                <a:ext uri="{FF2B5EF4-FFF2-40B4-BE49-F238E27FC236}">
                  <a16:creationId xmlns:a16="http://schemas.microsoft.com/office/drawing/2014/main" id="{4C8AB9DD-5601-4D7D-9787-CA997AFFC4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6" y="2882"/>
              <a:ext cx="255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5</a:t>
              </a:r>
              <a:endParaRPr lang="en-US" altLang="en-US" sz="2800" dirty="0"/>
            </a:p>
          </p:txBody>
        </p:sp>
        <p:sp>
          <p:nvSpPr>
            <p:cNvPr id="112" name="Rectangle 48">
              <a:extLst>
                <a:ext uri="{FF2B5EF4-FFF2-40B4-BE49-F238E27FC236}">
                  <a16:creationId xmlns:a16="http://schemas.microsoft.com/office/drawing/2014/main" id="{67D37893-F9FF-4747-A8E3-49CE649EDA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5" y="2882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3</a:t>
              </a:r>
              <a:endParaRPr lang="en-US" altLang="en-US" sz="2800" dirty="0"/>
            </a:p>
          </p:txBody>
        </p:sp>
        <p:sp>
          <p:nvSpPr>
            <p:cNvPr id="113" name="Rectangle 49">
              <a:extLst>
                <a:ext uri="{FF2B5EF4-FFF2-40B4-BE49-F238E27FC236}">
                  <a16:creationId xmlns:a16="http://schemas.microsoft.com/office/drawing/2014/main" id="{E754DCCB-A275-46E0-8E95-A501675CCE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</p:grpSp>
      <p:grpSp>
        <p:nvGrpSpPr>
          <p:cNvPr id="118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7261735" y="3758811"/>
            <a:ext cx="2841625" cy="531813"/>
            <a:chOff x="3364" y="3743"/>
            <a:chExt cx="1742" cy="554"/>
          </a:xfrm>
        </p:grpSpPr>
        <p:grpSp>
          <p:nvGrpSpPr>
            <p:cNvPr id="119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</p:grpSpPr>
          <p:sp>
            <p:nvSpPr>
              <p:cNvPr id="126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127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128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120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28" y="3743"/>
              <a:ext cx="678" cy="553"/>
              <a:chOff x="4584" y="2879"/>
              <a:chExt cx="757" cy="553"/>
            </a:xfrm>
          </p:grpSpPr>
          <p:sp>
            <p:nvSpPr>
              <p:cNvPr id="123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124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2</a:t>
                </a:r>
              </a:p>
            </p:txBody>
          </p:sp>
          <p:sp>
            <p:nvSpPr>
              <p:cNvPr id="125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</p:grpSp>
      </p:grpSp>
      <p:sp>
        <p:nvSpPr>
          <p:cNvPr id="129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011551" y="2362890"/>
            <a:ext cx="3254209" cy="587514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0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003593" y="2084714"/>
            <a:ext cx="3294312" cy="1007157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1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005248" y="3074119"/>
            <a:ext cx="3253802" cy="942047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2" name="Rectangle 131"/>
          <p:cNvSpPr/>
          <p:nvPr/>
        </p:nvSpPr>
        <p:spPr>
          <a:xfrm>
            <a:off x="1200462" y="5582896"/>
            <a:ext cx="1015333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 </a:t>
            </a: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probability of being chosen for reproducing </a:t>
            </a:r>
            <a:r>
              <a:rPr lang="en-US" dirty="0"/>
              <a:t>is directly proportional to </a:t>
            </a:r>
            <a:r>
              <a:rPr lang="en-US" dirty="0" err="1"/>
              <a:t>thefitness</a:t>
            </a:r>
            <a:r>
              <a:rPr lang="en-US" dirty="0"/>
              <a:t> score. • Two pairs are selected at random for reproduction, in accordance with the probabilities. • Notice that one individual is selected twice and one not at all.</a:t>
            </a:r>
          </a:p>
        </p:txBody>
      </p:sp>
      <p:sp>
        <p:nvSpPr>
          <p:cNvPr id="133" name="TextBox 132"/>
          <p:cNvSpPr txBox="1"/>
          <p:nvPr/>
        </p:nvSpPr>
        <p:spPr>
          <a:xfrm>
            <a:off x="4156470" y="1647091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25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34" name="TextBox 133"/>
          <p:cNvSpPr txBox="1"/>
          <p:nvPr/>
        </p:nvSpPr>
        <p:spPr>
          <a:xfrm>
            <a:off x="4207644" y="2449949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22</a:t>
            </a:r>
            <a:endParaRPr lang="en-US" sz="2400" b="1" dirty="0">
              <a:solidFill>
                <a:srgbClr val="FF0000"/>
              </a:solidFill>
            </a:endParaRPr>
          </a:p>
        </p:txBody>
      </p:sp>
      <p:grpSp>
        <p:nvGrpSpPr>
          <p:cNvPr id="146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7274291" y="4601917"/>
            <a:ext cx="2841625" cy="531813"/>
            <a:chOff x="3364" y="3743"/>
            <a:chExt cx="1742" cy="554"/>
          </a:xfrm>
          <a:solidFill>
            <a:schemeClr val="accent2">
              <a:lumMod val="60000"/>
              <a:lumOff val="40000"/>
            </a:schemeClr>
          </a:solidFill>
        </p:grpSpPr>
        <p:grpSp>
          <p:nvGrpSpPr>
            <p:cNvPr id="147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154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2</a:t>
                </a:r>
                <a:endParaRPr lang="en-US" altLang="en-US" sz="2800" dirty="0"/>
              </a:p>
            </p:txBody>
          </p:sp>
          <p:sp>
            <p:nvSpPr>
              <p:cNvPr id="155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156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148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28" y="3743"/>
              <a:ext cx="678" cy="553"/>
              <a:chOff x="4584" y="2879"/>
              <a:chExt cx="757" cy="553"/>
            </a:xfrm>
            <a:grpFill/>
          </p:grpSpPr>
          <p:sp>
            <p:nvSpPr>
              <p:cNvPr id="151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1</a:t>
                </a:r>
                <a:endParaRPr lang="en-US" altLang="en-US" sz="2800" dirty="0"/>
              </a:p>
            </p:txBody>
          </p:sp>
          <p:sp>
            <p:nvSpPr>
              <p:cNvPr id="152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153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7</a:t>
                </a:r>
                <a:endParaRPr lang="en-US" altLang="en-US" sz="2800" dirty="0"/>
              </a:p>
            </p:txBody>
          </p:sp>
        </p:grpSp>
      </p:grpSp>
      <p:sp>
        <p:nvSpPr>
          <p:cNvPr id="157" name="TextBox 156"/>
          <p:cNvSpPr txBox="1"/>
          <p:nvPr/>
        </p:nvSpPr>
        <p:spPr>
          <a:xfrm>
            <a:off x="4118871" y="3527978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21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58" name="TextBox 157"/>
          <p:cNvSpPr txBox="1"/>
          <p:nvPr/>
        </p:nvSpPr>
        <p:spPr>
          <a:xfrm>
            <a:off x="4058733" y="4371084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59" name="TextBox 158"/>
          <p:cNvSpPr txBox="1"/>
          <p:nvPr/>
        </p:nvSpPr>
        <p:spPr>
          <a:xfrm>
            <a:off x="4692640" y="1538177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32%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60" name="TextBox 159"/>
          <p:cNvSpPr txBox="1"/>
          <p:nvPr/>
        </p:nvSpPr>
        <p:spPr>
          <a:xfrm>
            <a:off x="4800257" y="2350149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29%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61" name="TextBox 160"/>
          <p:cNvSpPr txBox="1"/>
          <p:nvPr/>
        </p:nvSpPr>
        <p:spPr>
          <a:xfrm>
            <a:off x="4864683" y="3698850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27%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62" name="TextBox 161"/>
          <p:cNvSpPr txBox="1"/>
          <p:nvPr/>
        </p:nvSpPr>
        <p:spPr>
          <a:xfrm>
            <a:off x="4595890" y="4596621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12%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35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513631" y="4853977"/>
            <a:ext cx="958307" cy="205533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6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59005" y="4827454"/>
            <a:ext cx="706833" cy="282655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7" name="Line 50">
            <a:extLst>
              <a:ext uri="{FF2B5EF4-FFF2-40B4-BE49-F238E27FC236}">
                <a16:creationId xmlns:a16="http://schemas.microsoft.com/office/drawing/2014/main" id="{7740689F-E881-4258-92B6-3AB2C4CAFCB6}"/>
              </a:ext>
            </a:extLst>
          </p:cNvPr>
          <p:cNvSpPr>
            <a:spLocks noChangeShapeType="1"/>
          </p:cNvSpPr>
          <p:nvPr/>
        </p:nvSpPr>
        <p:spPr bwMode="auto">
          <a:xfrm>
            <a:off x="8997285" y="3544846"/>
            <a:ext cx="0" cy="1652475"/>
          </a:xfrm>
          <a:prstGeom prst="line">
            <a:avLst/>
          </a:prstGeom>
          <a:noFill/>
          <a:ln w="50800">
            <a:solidFill>
              <a:schemeClr val="tx2"/>
            </a:solidFill>
            <a:prstDash val="sys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8" name="Line 50">
            <a:extLst>
              <a:ext uri="{FF2B5EF4-FFF2-40B4-BE49-F238E27FC236}">
                <a16:creationId xmlns:a16="http://schemas.microsoft.com/office/drawing/2014/main" id="{7740689F-E881-4258-92B6-3AB2C4CAFCB6}"/>
              </a:ext>
            </a:extLst>
          </p:cNvPr>
          <p:cNvSpPr>
            <a:spLocks noChangeShapeType="1"/>
          </p:cNvSpPr>
          <p:nvPr/>
        </p:nvSpPr>
        <p:spPr bwMode="auto">
          <a:xfrm>
            <a:off x="8325438" y="3544846"/>
            <a:ext cx="0" cy="1652475"/>
          </a:xfrm>
          <a:prstGeom prst="line">
            <a:avLst/>
          </a:prstGeom>
          <a:noFill/>
          <a:ln w="50800">
            <a:solidFill>
              <a:schemeClr val="tx2"/>
            </a:solidFill>
            <a:prstDash val="sys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39" name="Rectangle 41">
            <a:extLst>
              <a:ext uri="{FF2B5EF4-FFF2-40B4-BE49-F238E27FC236}">
                <a16:creationId xmlns:a16="http://schemas.microsoft.com/office/drawing/2014/main" id="{E3B92C57-F4EB-49EF-B22E-438B7A0414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6260" y="1878827"/>
            <a:ext cx="371376" cy="528307"/>
          </a:xfrm>
          <a:prstGeom prst="rect">
            <a:avLst/>
          </a:prstGeom>
          <a:solidFill>
            <a:srgbClr val="0066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1</a:t>
            </a:r>
          </a:p>
        </p:txBody>
      </p:sp>
      <p:sp>
        <p:nvSpPr>
          <p:cNvPr id="140" name="Rectangle 42">
            <a:extLst>
              <a:ext uri="{FF2B5EF4-FFF2-40B4-BE49-F238E27FC236}">
                <a16:creationId xmlns:a16="http://schemas.microsoft.com/office/drawing/2014/main" id="{100313A8-48DC-4F06-939A-BDB1638907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7167" y="1878827"/>
            <a:ext cx="371376" cy="528307"/>
          </a:xfrm>
          <a:prstGeom prst="rect">
            <a:avLst/>
          </a:prstGeom>
          <a:solidFill>
            <a:srgbClr val="0066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3</a:t>
            </a:r>
          </a:p>
        </p:txBody>
      </p:sp>
      <p:sp>
        <p:nvSpPr>
          <p:cNvPr id="141" name="Rectangle 43">
            <a:extLst>
              <a:ext uri="{FF2B5EF4-FFF2-40B4-BE49-F238E27FC236}">
                <a16:creationId xmlns:a16="http://schemas.microsoft.com/office/drawing/2014/main" id="{CAB5967B-878A-46FB-9791-66D4B9B76E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46611" y="1878827"/>
            <a:ext cx="371376" cy="528307"/>
          </a:xfrm>
          <a:prstGeom prst="rect">
            <a:avLst/>
          </a:prstGeom>
          <a:solidFill>
            <a:srgbClr val="0066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5</a:t>
            </a:r>
          </a:p>
        </p:txBody>
      </p:sp>
      <p:sp>
        <p:nvSpPr>
          <p:cNvPr id="145" name="Rectangle 30">
            <a:extLst>
              <a:ext uri="{FF2B5EF4-FFF2-40B4-BE49-F238E27FC236}">
                <a16:creationId xmlns:a16="http://schemas.microsoft.com/office/drawing/2014/main" id="{142A465B-4FD5-4218-973B-F1F517FE4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8694" y="2795202"/>
            <a:ext cx="371376" cy="52893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8</a:t>
            </a:r>
            <a:endParaRPr lang="en-US" altLang="en-US" sz="2800" dirty="0"/>
          </a:p>
        </p:txBody>
      </p:sp>
      <p:sp>
        <p:nvSpPr>
          <p:cNvPr id="163" name="Rectangle 31">
            <a:extLst>
              <a:ext uri="{FF2B5EF4-FFF2-40B4-BE49-F238E27FC236}">
                <a16:creationId xmlns:a16="http://schemas.microsoft.com/office/drawing/2014/main" id="{F6189FBF-14F0-4F34-8F71-C61068C64C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9601" y="2795202"/>
            <a:ext cx="371376" cy="52893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/>
              <a:t>7</a:t>
            </a:r>
          </a:p>
        </p:txBody>
      </p:sp>
      <p:sp>
        <p:nvSpPr>
          <p:cNvPr id="164" name="Rectangle 32">
            <a:extLst>
              <a:ext uri="{FF2B5EF4-FFF2-40B4-BE49-F238E27FC236}">
                <a16:creationId xmlns:a16="http://schemas.microsoft.com/office/drawing/2014/main" id="{63FD1C2D-D22D-4BB0-8DB6-5E2212DDAE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49045" y="2793282"/>
            <a:ext cx="371376" cy="52989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6</a:t>
            </a:r>
          </a:p>
        </p:txBody>
      </p:sp>
      <p:sp>
        <p:nvSpPr>
          <p:cNvPr id="117" name="Line 50">
            <a:extLst>
              <a:ext uri="{FF2B5EF4-FFF2-40B4-BE49-F238E27FC236}">
                <a16:creationId xmlns:a16="http://schemas.microsoft.com/office/drawing/2014/main" id="{7740689F-E881-4258-92B6-3AB2C4CAFCB6}"/>
              </a:ext>
            </a:extLst>
          </p:cNvPr>
          <p:cNvSpPr>
            <a:spLocks noChangeShapeType="1"/>
          </p:cNvSpPr>
          <p:nvPr/>
        </p:nvSpPr>
        <p:spPr bwMode="auto">
          <a:xfrm>
            <a:off x="8295943" y="1690688"/>
            <a:ext cx="0" cy="1652475"/>
          </a:xfrm>
          <a:prstGeom prst="line">
            <a:avLst/>
          </a:prstGeom>
          <a:noFill/>
          <a:ln w="50800">
            <a:solidFill>
              <a:schemeClr val="tx2"/>
            </a:solidFill>
            <a:prstDash val="sys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67" name="Rectangle 34">
            <a:extLst>
              <a:ext uri="{FF2B5EF4-FFF2-40B4-BE49-F238E27FC236}">
                <a16:creationId xmlns:a16="http://schemas.microsoft.com/office/drawing/2014/main" id="{6B8A6FA6-3229-49C3-A712-0F83BB28E1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30542" y="4599224"/>
            <a:ext cx="371127" cy="52989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4</a:t>
            </a:r>
            <a:endParaRPr lang="en-US" altLang="en-US" sz="2800" dirty="0"/>
          </a:p>
        </p:txBody>
      </p:sp>
      <p:sp>
        <p:nvSpPr>
          <p:cNvPr id="168" name="Rectangle 35">
            <a:extLst>
              <a:ext uri="{FF2B5EF4-FFF2-40B4-BE49-F238E27FC236}">
                <a16:creationId xmlns:a16="http://schemas.microsoft.com/office/drawing/2014/main" id="{887AF3C5-754C-430B-8DCC-41D6019A92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95943" y="4599224"/>
            <a:ext cx="369666" cy="52989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5</a:t>
            </a:r>
            <a:endParaRPr lang="en-US" altLang="en-US" sz="2800" dirty="0"/>
          </a:p>
        </p:txBody>
      </p:sp>
      <p:sp>
        <p:nvSpPr>
          <p:cNvPr id="169" name="Rectangle 34">
            <a:extLst>
              <a:ext uri="{FF2B5EF4-FFF2-40B4-BE49-F238E27FC236}">
                <a16:creationId xmlns:a16="http://schemas.microsoft.com/office/drawing/2014/main" id="{6B8A6FA6-3229-49C3-A712-0F83BB28E1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43098" y="3763431"/>
            <a:ext cx="371127" cy="52989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4</a:t>
            </a:r>
          </a:p>
        </p:txBody>
      </p:sp>
      <p:sp>
        <p:nvSpPr>
          <p:cNvPr id="170" name="Rectangle 35">
            <a:extLst>
              <a:ext uri="{FF2B5EF4-FFF2-40B4-BE49-F238E27FC236}">
                <a16:creationId xmlns:a16="http://schemas.microsoft.com/office/drawing/2014/main" id="{887AF3C5-754C-430B-8DCC-41D6019A92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8499" y="3763431"/>
            <a:ext cx="369666" cy="52989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793312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Mutation </a:t>
            </a:r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Operation </a:t>
            </a:r>
          </a:p>
        </p:txBody>
      </p:sp>
      <p:sp>
        <p:nvSpPr>
          <p:cNvPr id="5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097284" y="2023672"/>
            <a:ext cx="3023044" cy="10875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97" name="Group 33">
            <a:extLst>
              <a:ext uri="{FF2B5EF4-FFF2-40B4-BE49-F238E27FC236}">
                <a16:creationId xmlns:a16="http://schemas.microsoft.com/office/drawing/2014/main" id="{EF6F0E35-B498-4B99-A820-F77FC74F0F3E}"/>
              </a:ext>
            </a:extLst>
          </p:cNvPr>
          <p:cNvGrpSpPr>
            <a:grpSpLocks/>
          </p:cNvGrpSpPr>
          <p:nvPr/>
        </p:nvGrpSpPr>
        <p:grpSpPr bwMode="auto">
          <a:xfrm>
            <a:off x="2267083" y="1743462"/>
            <a:ext cx="1807417" cy="530853"/>
            <a:chOff x="4104" y="2879"/>
            <a:chExt cx="1237" cy="553"/>
          </a:xfrm>
        </p:grpSpPr>
        <p:sp>
          <p:nvSpPr>
            <p:cNvPr id="98" name="Rectangle 34">
              <a:extLst>
                <a:ext uri="{FF2B5EF4-FFF2-40B4-BE49-F238E27FC236}">
                  <a16:creationId xmlns:a16="http://schemas.microsoft.com/office/drawing/2014/main" id="{6B8A6FA6-3229-49C3-A712-0F83BB28E1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2880"/>
              <a:ext cx="254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2</a:t>
              </a:r>
              <a:endParaRPr lang="en-US" altLang="en-US" sz="2800" dirty="0"/>
            </a:p>
          </p:txBody>
        </p:sp>
        <p:sp>
          <p:nvSpPr>
            <p:cNvPr id="99" name="Rectangle 35">
              <a:extLst>
                <a:ext uri="{FF2B5EF4-FFF2-40B4-BE49-F238E27FC236}">
                  <a16:creationId xmlns:a16="http://schemas.microsoft.com/office/drawing/2014/main" id="{887AF3C5-754C-430B-8DCC-41D6019A92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4" y="2880"/>
              <a:ext cx="253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4</a:t>
              </a:r>
              <a:endParaRPr lang="en-US" altLang="en-US" sz="2800" dirty="0"/>
            </a:p>
          </p:txBody>
        </p:sp>
        <p:sp>
          <p:nvSpPr>
            <p:cNvPr id="100" name="Rectangle 36">
              <a:extLst>
                <a:ext uri="{FF2B5EF4-FFF2-40B4-BE49-F238E27FC236}">
                  <a16:creationId xmlns:a16="http://schemas.microsoft.com/office/drawing/2014/main" id="{42365406-C445-485E-A2EE-4D56AF2D2A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6" y="2880"/>
              <a:ext cx="255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6</a:t>
              </a:r>
              <a:endParaRPr lang="en-US" altLang="en-US" sz="2800" dirty="0"/>
            </a:p>
          </p:txBody>
        </p:sp>
        <p:sp>
          <p:nvSpPr>
            <p:cNvPr id="101" name="Rectangle 37">
              <a:extLst>
                <a:ext uri="{FF2B5EF4-FFF2-40B4-BE49-F238E27FC236}">
                  <a16:creationId xmlns:a16="http://schemas.microsoft.com/office/drawing/2014/main" id="{A27706EF-A8F8-4509-BCE1-CFB2D05FE0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5" y="2879"/>
              <a:ext cx="254" cy="551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7</a:t>
              </a:r>
              <a:endParaRPr lang="en-US" altLang="en-US" sz="2800" dirty="0"/>
            </a:p>
          </p:txBody>
        </p:sp>
        <p:sp>
          <p:nvSpPr>
            <p:cNvPr id="102" name="Rectangle 38">
              <a:extLst>
                <a:ext uri="{FF2B5EF4-FFF2-40B4-BE49-F238E27FC236}">
                  <a16:creationId xmlns:a16="http://schemas.microsoft.com/office/drawing/2014/main" id="{11429B98-A5BA-4091-BDE8-13E7411036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8</a:t>
              </a:r>
              <a:endParaRPr lang="en-US" altLang="en-US" sz="2800" dirty="0"/>
            </a:p>
          </p:txBody>
        </p:sp>
      </p:grpSp>
      <p:grpSp>
        <p:nvGrpSpPr>
          <p:cNvPr id="108" name="Group 44">
            <a:extLst>
              <a:ext uri="{FF2B5EF4-FFF2-40B4-BE49-F238E27FC236}">
                <a16:creationId xmlns:a16="http://schemas.microsoft.com/office/drawing/2014/main" id="{833E59C2-C942-4570-9A11-EE9285BF7D7E}"/>
              </a:ext>
            </a:extLst>
          </p:cNvPr>
          <p:cNvGrpSpPr>
            <a:grpSpLocks/>
          </p:cNvGrpSpPr>
          <p:nvPr/>
        </p:nvGrpSpPr>
        <p:grpSpPr bwMode="auto">
          <a:xfrm>
            <a:off x="2279639" y="2656852"/>
            <a:ext cx="1807417" cy="530225"/>
            <a:chOff x="4104" y="2880"/>
            <a:chExt cx="1237" cy="553"/>
          </a:xfrm>
        </p:grpSpPr>
        <p:sp>
          <p:nvSpPr>
            <p:cNvPr id="109" name="Rectangle 45">
              <a:extLst>
                <a:ext uri="{FF2B5EF4-FFF2-40B4-BE49-F238E27FC236}">
                  <a16:creationId xmlns:a16="http://schemas.microsoft.com/office/drawing/2014/main" id="{91718D0A-4AB9-4645-B026-98D359B9FA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2882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2</a:t>
              </a:r>
              <a:endParaRPr lang="en-US" altLang="en-US" sz="2800" dirty="0"/>
            </a:p>
          </p:txBody>
        </p:sp>
        <p:sp>
          <p:nvSpPr>
            <p:cNvPr id="110" name="Rectangle 46">
              <a:extLst>
                <a:ext uri="{FF2B5EF4-FFF2-40B4-BE49-F238E27FC236}">
                  <a16:creationId xmlns:a16="http://schemas.microsoft.com/office/drawing/2014/main" id="{E8A60FFE-F48E-40C1-9864-8281990594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4" y="2882"/>
              <a:ext cx="253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5</a:t>
              </a:r>
              <a:endParaRPr lang="en-US" altLang="en-US" sz="2800" dirty="0"/>
            </a:p>
          </p:txBody>
        </p:sp>
        <p:sp>
          <p:nvSpPr>
            <p:cNvPr id="111" name="Rectangle 47">
              <a:extLst>
                <a:ext uri="{FF2B5EF4-FFF2-40B4-BE49-F238E27FC236}">
                  <a16:creationId xmlns:a16="http://schemas.microsoft.com/office/drawing/2014/main" id="{4C8AB9DD-5601-4D7D-9787-CA997AFFC4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6" y="2882"/>
              <a:ext cx="255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3</a:t>
              </a:r>
              <a:endParaRPr lang="en-US" altLang="en-US" sz="2800" dirty="0"/>
            </a:p>
          </p:txBody>
        </p:sp>
        <p:sp>
          <p:nvSpPr>
            <p:cNvPr id="112" name="Rectangle 48">
              <a:extLst>
                <a:ext uri="{FF2B5EF4-FFF2-40B4-BE49-F238E27FC236}">
                  <a16:creationId xmlns:a16="http://schemas.microsoft.com/office/drawing/2014/main" id="{67D37893-F9FF-4747-A8E3-49CE649EDA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5" y="2882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13" name="Rectangle 49">
              <a:extLst>
                <a:ext uri="{FF2B5EF4-FFF2-40B4-BE49-F238E27FC236}">
                  <a16:creationId xmlns:a16="http://schemas.microsoft.com/office/drawing/2014/main" id="{E754DCCB-A275-46E0-8E95-A501675CCE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/>
                <a:t>4</a:t>
              </a:r>
            </a:p>
          </p:txBody>
        </p:sp>
      </p:grpSp>
      <p:grpSp>
        <p:nvGrpSpPr>
          <p:cNvPr id="118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215937" y="3624349"/>
            <a:ext cx="2841625" cy="531813"/>
            <a:chOff x="3364" y="3743"/>
            <a:chExt cx="1742" cy="554"/>
          </a:xfrm>
        </p:grpSpPr>
        <p:grpSp>
          <p:nvGrpSpPr>
            <p:cNvPr id="119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</p:grpSpPr>
          <p:sp>
            <p:nvSpPr>
              <p:cNvPr id="126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127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7</a:t>
                </a:r>
              </a:p>
            </p:txBody>
          </p:sp>
          <p:sp>
            <p:nvSpPr>
              <p:cNvPr id="128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120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28" y="3743"/>
              <a:ext cx="678" cy="553"/>
              <a:chOff x="4584" y="2879"/>
              <a:chExt cx="757" cy="553"/>
            </a:xfrm>
          </p:grpSpPr>
          <p:sp>
            <p:nvSpPr>
              <p:cNvPr id="123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124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/>
                  <a:t>2</a:t>
                </a:r>
              </a:p>
            </p:txBody>
          </p:sp>
          <p:sp>
            <p:nvSpPr>
              <p:cNvPr id="125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</p:grpSp>
      </p:grpSp>
      <p:grpSp>
        <p:nvGrpSpPr>
          <p:cNvPr id="146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1228493" y="4467455"/>
            <a:ext cx="2841625" cy="531813"/>
            <a:chOff x="3364" y="3743"/>
            <a:chExt cx="1742" cy="554"/>
          </a:xfrm>
          <a:solidFill>
            <a:schemeClr val="accent2">
              <a:lumMod val="60000"/>
              <a:lumOff val="40000"/>
            </a:schemeClr>
          </a:solidFill>
        </p:grpSpPr>
        <p:grpSp>
          <p:nvGrpSpPr>
            <p:cNvPr id="147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154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2</a:t>
                </a:r>
                <a:endParaRPr lang="en-US" altLang="en-US" sz="2800" dirty="0"/>
              </a:p>
            </p:txBody>
          </p:sp>
          <p:sp>
            <p:nvSpPr>
              <p:cNvPr id="155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156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148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28" y="3743"/>
              <a:ext cx="678" cy="553"/>
              <a:chOff x="4584" y="2879"/>
              <a:chExt cx="757" cy="553"/>
            </a:xfrm>
            <a:grpFill/>
          </p:grpSpPr>
          <p:sp>
            <p:nvSpPr>
              <p:cNvPr id="151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1</a:t>
                </a:r>
                <a:endParaRPr lang="en-US" altLang="en-US" sz="2800" dirty="0"/>
              </a:p>
            </p:txBody>
          </p:sp>
          <p:sp>
            <p:nvSpPr>
              <p:cNvPr id="152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153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7</a:t>
                </a:r>
                <a:endParaRPr lang="en-US" altLang="en-US" sz="2800" dirty="0"/>
              </a:p>
            </p:txBody>
          </p:sp>
        </p:grpSp>
      </p:grpSp>
      <p:sp>
        <p:nvSpPr>
          <p:cNvPr id="139" name="Rectangle 41">
            <a:extLst>
              <a:ext uri="{FF2B5EF4-FFF2-40B4-BE49-F238E27FC236}">
                <a16:creationId xmlns:a16="http://schemas.microsoft.com/office/drawing/2014/main" id="{E3B92C57-F4EB-49EF-B22E-438B7A0414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00462" y="1744365"/>
            <a:ext cx="371376" cy="528307"/>
          </a:xfrm>
          <a:prstGeom prst="rect">
            <a:avLst/>
          </a:prstGeom>
          <a:solidFill>
            <a:srgbClr val="0066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1</a:t>
            </a:r>
          </a:p>
        </p:txBody>
      </p:sp>
      <p:sp>
        <p:nvSpPr>
          <p:cNvPr id="140" name="Rectangle 42">
            <a:extLst>
              <a:ext uri="{FF2B5EF4-FFF2-40B4-BE49-F238E27FC236}">
                <a16:creationId xmlns:a16="http://schemas.microsoft.com/office/drawing/2014/main" id="{100313A8-48DC-4F06-939A-BDB1638907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1369" y="1744365"/>
            <a:ext cx="371376" cy="528307"/>
          </a:xfrm>
          <a:prstGeom prst="rect">
            <a:avLst/>
          </a:prstGeom>
          <a:solidFill>
            <a:srgbClr val="0066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3</a:t>
            </a:r>
          </a:p>
        </p:txBody>
      </p:sp>
      <p:sp>
        <p:nvSpPr>
          <p:cNvPr id="141" name="Rectangle 43">
            <a:extLst>
              <a:ext uri="{FF2B5EF4-FFF2-40B4-BE49-F238E27FC236}">
                <a16:creationId xmlns:a16="http://schemas.microsoft.com/office/drawing/2014/main" id="{CAB5967B-878A-46FB-9791-66D4B9B76E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0813" y="1744365"/>
            <a:ext cx="371376" cy="528307"/>
          </a:xfrm>
          <a:prstGeom prst="rect">
            <a:avLst/>
          </a:prstGeom>
          <a:solidFill>
            <a:srgbClr val="0066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5</a:t>
            </a:r>
          </a:p>
        </p:txBody>
      </p:sp>
      <p:sp>
        <p:nvSpPr>
          <p:cNvPr id="145" name="Rectangle 30">
            <a:extLst>
              <a:ext uri="{FF2B5EF4-FFF2-40B4-BE49-F238E27FC236}">
                <a16:creationId xmlns:a16="http://schemas.microsoft.com/office/drawing/2014/main" id="{142A465B-4FD5-4218-973B-F1F517FE4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02896" y="2660740"/>
            <a:ext cx="371376" cy="52893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8</a:t>
            </a:r>
            <a:endParaRPr lang="en-US" altLang="en-US" sz="2800" dirty="0"/>
          </a:p>
        </p:txBody>
      </p:sp>
      <p:sp>
        <p:nvSpPr>
          <p:cNvPr id="163" name="Rectangle 31">
            <a:extLst>
              <a:ext uri="{FF2B5EF4-FFF2-40B4-BE49-F238E27FC236}">
                <a16:creationId xmlns:a16="http://schemas.microsoft.com/office/drawing/2014/main" id="{F6189FBF-14F0-4F34-8F71-C61068C64C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3803" y="2660740"/>
            <a:ext cx="371376" cy="52893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/>
              <a:t>7</a:t>
            </a:r>
          </a:p>
        </p:txBody>
      </p:sp>
      <p:sp>
        <p:nvSpPr>
          <p:cNvPr id="164" name="Rectangle 32">
            <a:extLst>
              <a:ext uri="{FF2B5EF4-FFF2-40B4-BE49-F238E27FC236}">
                <a16:creationId xmlns:a16="http://schemas.microsoft.com/office/drawing/2014/main" id="{63FD1C2D-D22D-4BB0-8DB6-5E2212DDAE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3247" y="2658820"/>
            <a:ext cx="371376" cy="52989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6</a:t>
            </a:r>
          </a:p>
        </p:txBody>
      </p:sp>
      <p:sp>
        <p:nvSpPr>
          <p:cNvPr id="167" name="Rectangle 34">
            <a:extLst>
              <a:ext uri="{FF2B5EF4-FFF2-40B4-BE49-F238E27FC236}">
                <a16:creationId xmlns:a16="http://schemas.microsoft.com/office/drawing/2014/main" id="{6B8A6FA6-3229-49C3-A712-0F83BB28E1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84744" y="4464762"/>
            <a:ext cx="371127" cy="52989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4</a:t>
            </a:r>
            <a:endParaRPr lang="en-US" altLang="en-US" sz="2800" dirty="0"/>
          </a:p>
        </p:txBody>
      </p:sp>
      <p:sp>
        <p:nvSpPr>
          <p:cNvPr id="168" name="Rectangle 35">
            <a:extLst>
              <a:ext uri="{FF2B5EF4-FFF2-40B4-BE49-F238E27FC236}">
                <a16:creationId xmlns:a16="http://schemas.microsoft.com/office/drawing/2014/main" id="{887AF3C5-754C-430B-8DCC-41D6019A92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145" y="4464762"/>
            <a:ext cx="369666" cy="52989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5</a:t>
            </a:r>
            <a:endParaRPr lang="en-US" altLang="en-US" sz="2800" dirty="0"/>
          </a:p>
        </p:txBody>
      </p:sp>
      <p:sp>
        <p:nvSpPr>
          <p:cNvPr id="169" name="Rectangle 34">
            <a:extLst>
              <a:ext uri="{FF2B5EF4-FFF2-40B4-BE49-F238E27FC236}">
                <a16:creationId xmlns:a16="http://schemas.microsoft.com/office/drawing/2014/main" id="{6B8A6FA6-3229-49C3-A712-0F83BB28E1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7300" y="3628969"/>
            <a:ext cx="371127" cy="52989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4</a:t>
            </a:r>
          </a:p>
        </p:txBody>
      </p:sp>
      <p:sp>
        <p:nvSpPr>
          <p:cNvPr id="170" name="Rectangle 35">
            <a:extLst>
              <a:ext uri="{FF2B5EF4-FFF2-40B4-BE49-F238E27FC236}">
                <a16:creationId xmlns:a16="http://schemas.microsoft.com/office/drawing/2014/main" id="{887AF3C5-754C-430B-8DCC-41D6019A92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2701" y="3628969"/>
            <a:ext cx="369666" cy="52989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  <p:sp>
        <p:nvSpPr>
          <p:cNvPr id="105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32247" y="2910610"/>
            <a:ext cx="3023044" cy="10875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6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074500" y="3999549"/>
            <a:ext cx="3023044" cy="10875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7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097284" y="4729708"/>
            <a:ext cx="3023044" cy="10875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14" name="Group 33">
            <a:extLst>
              <a:ext uri="{FF2B5EF4-FFF2-40B4-BE49-F238E27FC236}">
                <a16:creationId xmlns:a16="http://schemas.microsoft.com/office/drawing/2014/main" id="{EF6F0E35-B498-4B99-A820-F77FC74F0F3E}"/>
              </a:ext>
            </a:extLst>
          </p:cNvPr>
          <p:cNvGrpSpPr>
            <a:grpSpLocks/>
          </p:cNvGrpSpPr>
          <p:nvPr/>
        </p:nvGrpSpPr>
        <p:grpSpPr bwMode="auto">
          <a:xfrm>
            <a:off x="8189060" y="1748076"/>
            <a:ext cx="1807417" cy="530853"/>
            <a:chOff x="4104" y="2879"/>
            <a:chExt cx="1237" cy="553"/>
          </a:xfrm>
        </p:grpSpPr>
        <p:sp>
          <p:nvSpPr>
            <p:cNvPr id="115" name="Rectangle 34">
              <a:extLst>
                <a:ext uri="{FF2B5EF4-FFF2-40B4-BE49-F238E27FC236}">
                  <a16:creationId xmlns:a16="http://schemas.microsoft.com/office/drawing/2014/main" id="{6B8A6FA6-3229-49C3-A712-0F83BB28E1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2880"/>
              <a:ext cx="254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2</a:t>
              </a:r>
              <a:endParaRPr lang="en-US" altLang="en-US" sz="2800" dirty="0"/>
            </a:p>
          </p:txBody>
        </p:sp>
        <p:sp>
          <p:nvSpPr>
            <p:cNvPr id="116" name="Rectangle 35">
              <a:extLst>
                <a:ext uri="{FF2B5EF4-FFF2-40B4-BE49-F238E27FC236}">
                  <a16:creationId xmlns:a16="http://schemas.microsoft.com/office/drawing/2014/main" id="{887AF3C5-754C-430B-8DCC-41D6019A92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4" y="2880"/>
              <a:ext cx="253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4</a:t>
              </a:r>
              <a:endParaRPr lang="en-US" altLang="en-US" sz="2800" dirty="0"/>
            </a:p>
          </p:txBody>
        </p:sp>
        <p:sp>
          <p:nvSpPr>
            <p:cNvPr id="121" name="Rectangle 36">
              <a:extLst>
                <a:ext uri="{FF2B5EF4-FFF2-40B4-BE49-F238E27FC236}">
                  <a16:creationId xmlns:a16="http://schemas.microsoft.com/office/drawing/2014/main" id="{42365406-C445-485E-A2EE-4D56AF2D2A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6" y="2880"/>
              <a:ext cx="255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6</a:t>
              </a:r>
              <a:endParaRPr lang="en-US" altLang="en-US" sz="2800" dirty="0"/>
            </a:p>
          </p:txBody>
        </p:sp>
        <p:sp>
          <p:nvSpPr>
            <p:cNvPr id="122" name="Rectangle 37">
              <a:extLst>
                <a:ext uri="{FF2B5EF4-FFF2-40B4-BE49-F238E27FC236}">
                  <a16:creationId xmlns:a16="http://schemas.microsoft.com/office/drawing/2014/main" id="{A27706EF-A8F8-4509-BCE1-CFB2D05FE0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5" y="2879"/>
              <a:ext cx="254" cy="551"/>
            </a:xfrm>
            <a:prstGeom prst="rect">
              <a:avLst/>
            </a:prstGeom>
            <a:ln>
              <a:headEnd/>
              <a:tailEnd/>
            </a:ln>
            <a:extLst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3</a:t>
              </a:r>
              <a:endParaRPr lang="en-US" altLang="en-US" sz="2800" dirty="0"/>
            </a:p>
          </p:txBody>
        </p:sp>
        <p:sp>
          <p:nvSpPr>
            <p:cNvPr id="142" name="Rectangle 38">
              <a:extLst>
                <a:ext uri="{FF2B5EF4-FFF2-40B4-BE49-F238E27FC236}">
                  <a16:creationId xmlns:a16="http://schemas.microsoft.com/office/drawing/2014/main" id="{11429B98-A5BA-4091-BDE8-13E7411036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8</a:t>
              </a:r>
              <a:endParaRPr lang="en-US" altLang="en-US" sz="2800" dirty="0"/>
            </a:p>
          </p:txBody>
        </p:sp>
      </p:grpSp>
      <p:grpSp>
        <p:nvGrpSpPr>
          <p:cNvPr id="143" name="Group 44">
            <a:extLst>
              <a:ext uri="{FF2B5EF4-FFF2-40B4-BE49-F238E27FC236}">
                <a16:creationId xmlns:a16="http://schemas.microsoft.com/office/drawing/2014/main" id="{833E59C2-C942-4570-9A11-EE9285BF7D7E}"/>
              </a:ext>
            </a:extLst>
          </p:cNvPr>
          <p:cNvGrpSpPr>
            <a:grpSpLocks/>
          </p:cNvGrpSpPr>
          <p:nvPr/>
        </p:nvGrpSpPr>
        <p:grpSpPr bwMode="auto">
          <a:xfrm>
            <a:off x="8203077" y="2661466"/>
            <a:ext cx="1805956" cy="530225"/>
            <a:chOff x="4105" y="2880"/>
            <a:chExt cx="1236" cy="553"/>
          </a:xfrm>
        </p:grpSpPr>
        <p:sp>
          <p:nvSpPr>
            <p:cNvPr id="144" name="Rectangle 45">
              <a:extLst>
                <a:ext uri="{FF2B5EF4-FFF2-40B4-BE49-F238E27FC236}">
                  <a16:creationId xmlns:a16="http://schemas.microsoft.com/office/drawing/2014/main" id="{91718D0A-4AB9-4645-B026-98D359B9FA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2882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2</a:t>
              </a:r>
              <a:endParaRPr lang="en-US" altLang="en-US" sz="2800" dirty="0"/>
            </a:p>
          </p:txBody>
        </p:sp>
        <p:sp>
          <p:nvSpPr>
            <p:cNvPr id="149" name="Rectangle 46">
              <a:extLst>
                <a:ext uri="{FF2B5EF4-FFF2-40B4-BE49-F238E27FC236}">
                  <a16:creationId xmlns:a16="http://schemas.microsoft.com/office/drawing/2014/main" id="{E8A60FFE-F48E-40C1-9864-8281990594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5" y="2882"/>
              <a:ext cx="250" cy="543"/>
            </a:xfrm>
            <a:prstGeom prst="rect">
              <a:avLst/>
            </a:prstGeom>
            <a:ln>
              <a:headEnd/>
              <a:tailEnd/>
            </a:ln>
            <a:extLst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8</a:t>
              </a:r>
              <a:endParaRPr lang="en-US" altLang="en-US" sz="2800" dirty="0"/>
            </a:p>
          </p:txBody>
        </p:sp>
        <p:sp>
          <p:nvSpPr>
            <p:cNvPr id="150" name="Rectangle 47">
              <a:extLst>
                <a:ext uri="{FF2B5EF4-FFF2-40B4-BE49-F238E27FC236}">
                  <a16:creationId xmlns:a16="http://schemas.microsoft.com/office/drawing/2014/main" id="{4C8AB9DD-5601-4D7D-9787-CA997AFFC4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6" y="2882"/>
              <a:ext cx="255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3</a:t>
              </a:r>
              <a:endParaRPr lang="en-US" altLang="en-US" sz="2800" dirty="0"/>
            </a:p>
          </p:txBody>
        </p:sp>
        <p:sp>
          <p:nvSpPr>
            <p:cNvPr id="165" name="Rectangle 48">
              <a:extLst>
                <a:ext uri="{FF2B5EF4-FFF2-40B4-BE49-F238E27FC236}">
                  <a16:creationId xmlns:a16="http://schemas.microsoft.com/office/drawing/2014/main" id="{67D37893-F9FF-4747-A8E3-49CE649EDA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5" y="2882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66" name="Rectangle 49">
              <a:extLst>
                <a:ext uri="{FF2B5EF4-FFF2-40B4-BE49-F238E27FC236}">
                  <a16:creationId xmlns:a16="http://schemas.microsoft.com/office/drawing/2014/main" id="{E754DCCB-A275-46E0-8E95-A501675CCE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/>
                <a:t>4</a:t>
              </a:r>
            </a:p>
          </p:txBody>
        </p:sp>
      </p:grpSp>
      <p:grpSp>
        <p:nvGrpSpPr>
          <p:cNvPr id="171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7137914" y="3628963"/>
            <a:ext cx="2841625" cy="531813"/>
            <a:chOff x="3364" y="3743"/>
            <a:chExt cx="1742" cy="554"/>
          </a:xfrm>
        </p:grpSpPr>
        <p:grpSp>
          <p:nvGrpSpPr>
            <p:cNvPr id="172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</p:grpSpPr>
          <p:sp>
            <p:nvSpPr>
              <p:cNvPr id="177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178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ln>
                <a:headEnd/>
                <a:tailEnd/>
              </a:ln>
              <a:extLst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2</a:t>
                </a:r>
                <a:endParaRPr lang="en-US" altLang="en-US" sz="2800" dirty="0"/>
              </a:p>
            </p:txBody>
          </p:sp>
          <p:sp>
            <p:nvSpPr>
              <p:cNvPr id="179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173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28" y="3743"/>
              <a:ext cx="678" cy="553"/>
              <a:chOff x="4584" y="2879"/>
              <a:chExt cx="757" cy="553"/>
            </a:xfrm>
          </p:grpSpPr>
          <p:sp>
            <p:nvSpPr>
              <p:cNvPr id="174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175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ln>
                <a:headEnd/>
                <a:tailEnd/>
              </a:ln>
              <a:extLst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7</a:t>
                </a:r>
                <a:endParaRPr lang="en-US" altLang="en-US" sz="2800" dirty="0"/>
              </a:p>
            </p:txBody>
          </p:sp>
          <p:sp>
            <p:nvSpPr>
              <p:cNvPr id="176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solidFill>
                <a:srgbClr val="FFCC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</p:grpSp>
      </p:grpSp>
      <p:grpSp>
        <p:nvGrpSpPr>
          <p:cNvPr id="180" name="Group 28">
            <a:extLst>
              <a:ext uri="{FF2B5EF4-FFF2-40B4-BE49-F238E27FC236}">
                <a16:creationId xmlns:a16="http://schemas.microsoft.com/office/drawing/2014/main" id="{0EB7239D-2133-47FB-9A8D-6D739F96F3AF}"/>
              </a:ext>
            </a:extLst>
          </p:cNvPr>
          <p:cNvGrpSpPr>
            <a:grpSpLocks/>
          </p:cNvGrpSpPr>
          <p:nvPr/>
        </p:nvGrpSpPr>
        <p:grpSpPr bwMode="auto">
          <a:xfrm>
            <a:off x="7150470" y="4472069"/>
            <a:ext cx="2841625" cy="531813"/>
            <a:chOff x="3364" y="3743"/>
            <a:chExt cx="1742" cy="554"/>
          </a:xfrm>
          <a:solidFill>
            <a:schemeClr val="accent2">
              <a:lumMod val="60000"/>
              <a:lumOff val="40000"/>
            </a:schemeClr>
          </a:solidFill>
        </p:grpSpPr>
        <p:grpSp>
          <p:nvGrpSpPr>
            <p:cNvPr id="181" name="Group 29">
              <a:extLst>
                <a:ext uri="{FF2B5EF4-FFF2-40B4-BE49-F238E27FC236}">
                  <a16:creationId xmlns:a16="http://schemas.microsoft.com/office/drawing/2014/main" id="{D714A5A2-BA5D-49C6-B384-BA083042570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4" y="3744"/>
              <a:ext cx="657" cy="553"/>
              <a:chOff x="3396" y="2880"/>
              <a:chExt cx="733" cy="553"/>
            </a:xfrm>
            <a:grpFill/>
          </p:grpSpPr>
          <p:sp>
            <p:nvSpPr>
              <p:cNvPr id="186" name="Rectangle 30">
                <a:extLst>
                  <a:ext uri="{FF2B5EF4-FFF2-40B4-BE49-F238E27FC236}">
                    <a16:creationId xmlns:a16="http://schemas.microsoft.com/office/drawing/2014/main" id="{142A465B-4FD5-4218-973B-F1F517FE4C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2</a:t>
                </a:r>
                <a:endParaRPr lang="en-US" altLang="en-US" sz="2800" dirty="0"/>
              </a:p>
            </p:txBody>
          </p:sp>
          <p:sp>
            <p:nvSpPr>
              <p:cNvPr id="187" name="Rectangle 31">
                <a:extLst>
                  <a:ext uri="{FF2B5EF4-FFF2-40B4-BE49-F238E27FC236}">
                    <a16:creationId xmlns:a16="http://schemas.microsoft.com/office/drawing/2014/main" id="{F6189FBF-14F0-4F34-8F71-C61068C64C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36" y="2882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3</a:t>
                </a:r>
                <a:endParaRPr lang="en-US" altLang="en-US" sz="2800" dirty="0"/>
              </a:p>
            </p:txBody>
          </p:sp>
          <p:sp>
            <p:nvSpPr>
              <p:cNvPr id="188" name="Rectangle 32">
                <a:extLst>
                  <a:ext uri="{FF2B5EF4-FFF2-40B4-BE49-F238E27FC236}">
                    <a16:creationId xmlns:a16="http://schemas.microsoft.com/office/drawing/2014/main" id="{63FD1C2D-D22D-4BB0-8DB6-5E2212DDA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75" y="2880"/>
                <a:ext cx="254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/>
                  <a:t>6</a:t>
                </a:r>
              </a:p>
            </p:txBody>
          </p:sp>
        </p:grpSp>
        <p:grpSp>
          <p:nvGrpSpPr>
            <p:cNvPr id="182" name="Group 33">
              <a:extLst>
                <a:ext uri="{FF2B5EF4-FFF2-40B4-BE49-F238E27FC236}">
                  <a16:creationId xmlns:a16="http://schemas.microsoft.com/office/drawing/2014/main" id="{EF6F0E35-B498-4B99-A820-F77FC74F0F3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28" y="3743"/>
              <a:ext cx="678" cy="553"/>
              <a:chOff x="4584" y="2879"/>
              <a:chExt cx="757" cy="553"/>
            </a:xfrm>
            <a:grpFill/>
          </p:grpSpPr>
          <p:sp>
            <p:nvSpPr>
              <p:cNvPr id="183" name="Rectangle 36">
                <a:extLst>
                  <a:ext uri="{FF2B5EF4-FFF2-40B4-BE49-F238E27FC236}">
                    <a16:creationId xmlns:a16="http://schemas.microsoft.com/office/drawing/2014/main" id="{42365406-C445-485E-A2EE-4D56AF2D2A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86" y="2880"/>
                <a:ext cx="255" cy="552"/>
              </a:xfrm>
              <a:prstGeom prst="rect">
                <a:avLst/>
              </a:prstGeom>
              <a:ln>
                <a:headEnd/>
                <a:tailEnd/>
              </a:ln>
              <a:extLst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5</a:t>
                </a:r>
                <a:endParaRPr lang="en-US" altLang="en-US" sz="2800" dirty="0"/>
              </a:p>
            </p:txBody>
          </p:sp>
          <p:sp>
            <p:nvSpPr>
              <p:cNvPr id="184" name="Rectangle 37">
                <a:extLst>
                  <a:ext uri="{FF2B5EF4-FFF2-40B4-BE49-F238E27FC236}">
                    <a16:creationId xmlns:a16="http://schemas.microsoft.com/office/drawing/2014/main" id="{A27706EF-A8F8-4509-BCE1-CFB2D05FE0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25" y="2879"/>
                <a:ext cx="254" cy="551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8</a:t>
                </a:r>
                <a:endParaRPr lang="en-US" altLang="en-US" sz="2800" dirty="0"/>
              </a:p>
            </p:txBody>
          </p:sp>
          <p:sp>
            <p:nvSpPr>
              <p:cNvPr id="185" name="Rectangle 38">
                <a:extLst>
                  <a:ext uri="{FF2B5EF4-FFF2-40B4-BE49-F238E27FC236}">
                    <a16:creationId xmlns:a16="http://schemas.microsoft.com/office/drawing/2014/main" id="{11429B98-A5BA-4091-BDE8-13E7411036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4" y="2880"/>
                <a:ext cx="253" cy="552"/>
              </a:xfrm>
              <a:prstGeom prst="rect">
                <a:avLst/>
              </a:prstGeom>
              <a:grp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algn="ctr"/>
                <a:r>
                  <a:rPr lang="en-US" altLang="en-US" sz="2800" dirty="0" smtClean="0"/>
                  <a:t>7</a:t>
                </a:r>
                <a:endParaRPr lang="en-US" altLang="en-US" sz="2800" dirty="0"/>
              </a:p>
            </p:txBody>
          </p:sp>
        </p:grpSp>
      </p:grpSp>
      <p:sp>
        <p:nvSpPr>
          <p:cNvPr id="189" name="Rectangle 41">
            <a:extLst>
              <a:ext uri="{FF2B5EF4-FFF2-40B4-BE49-F238E27FC236}">
                <a16:creationId xmlns:a16="http://schemas.microsoft.com/office/drawing/2014/main" id="{E3B92C57-F4EB-49EF-B22E-438B7A0414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2439" y="1748979"/>
            <a:ext cx="371376" cy="528307"/>
          </a:xfrm>
          <a:prstGeom prst="rect">
            <a:avLst/>
          </a:prstGeom>
          <a:solidFill>
            <a:srgbClr val="0066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1</a:t>
            </a:r>
          </a:p>
        </p:txBody>
      </p:sp>
      <p:sp>
        <p:nvSpPr>
          <p:cNvPr id="190" name="Rectangle 42">
            <a:extLst>
              <a:ext uri="{FF2B5EF4-FFF2-40B4-BE49-F238E27FC236}">
                <a16:creationId xmlns:a16="http://schemas.microsoft.com/office/drawing/2014/main" id="{100313A8-48DC-4F06-939A-BDB1638907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73346" y="1748979"/>
            <a:ext cx="371376" cy="528307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7</a:t>
            </a:r>
            <a:endParaRPr lang="en-US" altLang="en-US" sz="2800" dirty="0"/>
          </a:p>
        </p:txBody>
      </p:sp>
      <p:sp>
        <p:nvSpPr>
          <p:cNvPr id="191" name="Rectangle 43">
            <a:extLst>
              <a:ext uri="{FF2B5EF4-FFF2-40B4-BE49-F238E27FC236}">
                <a16:creationId xmlns:a16="http://schemas.microsoft.com/office/drawing/2014/main" id="{CAB5967B-878A-46FB-9791-66D4B9B76E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22790" y="1748979"/>
            <a:ext cx="371376" cy="528307"/>
          </a:xfrm>
          <a:prstGeom prst="rect">
            <a:avLst/>
          </a:prstGeom>
          <a:solidFill>
            <a:srgbClr val="0066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5</a:t>
            </a:r>
          </a:p>
        </p:txBody>
      </p:sp>
      <p:sp>
        <p:nvSpPr>
          <p:cNvPr id="192" name="Rectangle 30">
            <a:extLst>
              <a:ext uri="{FF2B5EF4-FFF2-40B4-BE49-F238E27FC236}">
                <a16:creationId xmlns:a16="http://schemas.microsoft.com/office/drawing/2014/main" id="{142A465B-4FD5-4218-973B-F1F517FE4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4873" y="2665354"/>
            <a:ext cx="371376" cy="528933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5</a:t>
            </a:r>
            <a:endParaRPr lang="en-US" altLang="en-US" sz="2800" dirty="0"/>
          </a:p>
        </p:txBody>
      </p:sp>
      <p:sp>
        <p:nvSpPr>
          <p:cNvPr id="193" name="Rectangle 31">
            <a:extLst>
              <a:ext uri="{FF2B5EF4-FFF2-40B4-BE49-F238E27FC236}">
                <a16:creationId xmlns:a16="http://schemas.microsoft.com/office/drawing/2014/main" id="{F6189FBF-14F0-4F34-8F71-C61068C64C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75780" y="2665354"/>
            <a:ext cx="371376" cy="52893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/>
              <a:t>7</a:t>
            </a:r>
          </a:p>
        </p:txBody>
      </p:sp>
      <p:sp>
        <p:nvSpPr>
          <p:cNvPr id="194" name="Rectangle 32">
            <a:extLst>
              <a:ext uri="{FF2B5EF4-FFF2-40B4-BE49-F238E27FC236}">
                <a16:creationId xmlns:a16="http://schemas.microsoft.com/office/drawing/2014/main" id="{63FD1C2D-D22D-4BB0-8DB6-5E2212DDAE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25224" y="2663434"/>
            <a:ext cx="371376" cy="52989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6</a:t>
            </a:r>
          </a:p>
        </p:txBody>
      </p:sp>
      <p:sp>
        <p:nvSpPr>
          <p:cNvPr id="195" name="Rectangle 34">
            <a:extLst>
              <a:ext uri="{FF2B5EF4-FFF2-40B4-BE49-F238E27FC236}">
                <a16:creationId xmlns:a16="http://schemas.microsoft.com/office/drawing/2014/main" id="{6B8A6FA6-3229-49C3-A712-0F83BB28E1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06721" y="4469376"/>
            <a:ext cx="371127" cy="529893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4</a:t>
            </a:r>
            <a:endParaRPr lang="en-US" altLang="en-US" sz="2800" dirty="0"/>
          </a:p>
        </p:txBody>
      </p:sp>
      <p:sp>
        <p:nvSpPr>
          <p:cNvPr id="196" name="Rectangle 35">
            <a:extLst>
              <a:ext uri="{FF2B5EF4-FFF2-40B4-BE49-F238E27FC236}">
                <a16:creationId xmlns:a16="http://schemas.microsoft.com/office/drawing/2014/main" id="{887AF3C5-754C-430B-8DCC-41D6019A92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2122" y="4469376"/>
            <a:ext cx="369666" cy="529893"/>
          </a:xfrm>
          <a:prstGeom prst="rect">
            <a:avLst/>
          </a:prstGeom>
          <a:ln>
            <a:headEnd/>
            <a:tailEnd/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  <p:sp>
        <p:nvSpPr>
          <p:cNvPr id="197" name="Rectangle 34">
            <a:extLst>
              <a:ext uri="{FF2B5EF4-FFF2-40B4-BE49-F238E27FC236}">
                <a16:creationId xmlns:a16="http://schemas.microsoft.com/office/drawing/2014/main" id="{6B8A6FA6-3229-49C3-A712-0F83BB28E1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19277" y="3633583"/>
            <a:ext cx="371127" cy="52989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4</a:t>
            </a:r>
          </a:p>
        </p:txBody>
      </p:sp>
      <p:sp>
        <p:nvSpPr>
          <p:cNvPr id="198" name="Rectangle 35">
            <a:extLst>
              <a:ext uri="{FF2B5EF4-FFF2-40B4-BE49-F238E27FC236}">
                <a16:creationId xmlns:a16="http://schemas.microsoft.com/office/drawing/2014/main" id="{887AF3C5-754C-430B-8DCC-41D6019A92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4678" y="3633583"/>
            <a:ext cx="369666" cy="52989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  <p:sp>
        <p:nvSpPr>
          <p:cNvPr id="3" name="Rectangle 2"/>
          <p:cNvSpPr/>
          <p:nvPr/>
        </p:nvSpPr>
        <p:spPr>
          <a:xfrm>
            <a:off x="1151095" y="5606746"/>
            <a:ext cx="1044603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One digit was </a:t>
            </a:r>
            <a:r>
              <a:rPr lang="en-US" b="1" dirty="0" smtClean="0">
                <a:solidFill>
                  <a:schemeClr val="accent5">
                    <a:lumMod val="50000"/>
                  </a:schemeClr>
                </a:solidFill>
              </a:rPr>
              <a:t>mutated</a:t>
            </a:r>
            <a:r>
              <a:rPr lang="en-US" dirty="0" smtClean="0"/>
              <a:t> in </a:t>
            </a:r>
            <a:r>
              <a:rPr lang="en-US" dirty="0"/>
              <a:t>the first, third, and fourth offspring. </a:t>
            </a:r>
            <a:endParaRPr lang="en-US" dirty="0" smtClean="0"/>
          </a:p>
          <a:p>
            <a:r>
              <a:rPr lang="en-US" dirty="0" smtClean="0"/>
              <a:t>• </a:t>
            </a:r>
            <a:r>
              <a:rPr lang="en-US" dirty="0"/>
              <a:t>In the 8-queensproblem, this corresponds to choosing a queen at random and moving it to a random </a:t>
            </a:r>
            <a:r>
              <a:rPr lang="en-US" dirty="0" smtClean="0"/>
              <a:t>square in </a:t>
            </a:r>
            <a:r>
              <a:rPr lang="en-US" dirty="0"/>
              <a:t>its column.</a:t>
            </a:r>
          </a:p>
        </p:txBody>
      </p:sp>
    </p:spTree>
    <p:extLst>
      <p:ext uri="{BB962C8B-B14F-4D97-AF65-F5344CB8AC3E}">
        <p14:creationId xmlns:p14="http://schemas.microsoft.com/office/powerpoint/2010/main" val="2396592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Genotype </a:t>
            </a:r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Representation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2750" y="2476097"/>
            <a:ext cx="3194154" cy="5877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Phenotype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Rectangle 15">
            <a:extLst>
              <a:ext uri="{FF2B5EF4-FFF2-40B4-BE49-F238E27FC236}">
                <a16:creationId xmlns:a16="http://schemas.microsoft.com/office/drawing/2014/main" id="{7541BA11-95C1-4850-B02E-9B1D3DF29D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98723" y="5723890"/>
            <a:ext cx="362131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square" lIns="90488" tIns="44450" rIns="90488" bIns="44450">
            <a:spAutoFit/>
          </a:bodyPr>
          <a:lstStyle/>
          <a:p>
            <a:pPr algn="ctr"/>
            <a:r>
              <a:rPr lang="en-US" altLang="en-US" sz="2800" dirty="0"/>
              <a:t>2</a:t>
            </a:r>
          </a:p>
        </p:txBody>
      </p:sp>
      <p:sp>
        <p:nvSpPr>
          <p:cNvPr id="10" name="Rectangle 17">
            <a:extLst>
              <a:ext uri="{FF2B5EF4-FFF2-40B4-BE49-F238E27FC236}">
                <a16:creationId xmlns:a16="http://schemas.microsoft.com/office/drawing/2014/main" id="{1FA04A1F-C053-4001-9775-5942D82783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57367" y="5723891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  <p:sp>
        <p:nvSpPr>
          <p:cNvPr id="11" name="Rectangle 18">
            <a:extLst>
              <a:ext uri="{FF2B5EF4-FFF2-40B4-BE49-F238E27FC236}">
                <a16:creationId xmlns:a16="http://schemas.microsoft.com/office/drawing/2014/main" id="{BCAA8A7E-BF67-493C-82F8-347536715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4367" y="5723891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2</a:t>
            </a:r>
            <a:endParaRPr lang="en-US" altLang="en-US" sz="2800" dirty="0"/>
          </a:p>
        </p:txBody>
      </p:sp>
      <p:sp>
        <p:nvSpPr>
          <p:cNvPr id="12" name="Rectangle 19">
            <a:extLst>
              <a:ext uri="{FF2B5EF4-FFF2-40B4-BE49-F238E27FC236}">
                <a16:creationId xmlns:a16="http://schemas.microsoft.com/office/drawing/2014/main" id="{68DBB7DA-2819-436B-9194-8B767ADED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76367" y="5723891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2</a:t>
            </a:r>
            <a:endParaRPr lang="en-US" altLang="en-US" sz="2800" dirty="0"/>
          </a:p>
        </p:txBody>
      </p:sp>
      <p:sp>
        <p:nvSpPr>
          <p:cNvPr id="13" name="Rectangle 20">
            <a:extLst>
              <a:ext uri="{FF2B5EF4-FFF2-40B4-BE49-F238E27FC236}">
                <a16:creationId xmlns:a16="http://schemas.microsoft.com/office/drawing/2014/main" id="{1C3891C6-17DC-45B5-AFE8-B323DA12F0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38367" y="5723891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  <p:sp>
        <p:nvSpPr>
          <p:cNvPr id="14" name="Rectangle 21">
            <a:extLst>
              <a:ext uri="{FF2B5EF4-FFF2-40B4-BE49-F238E27FC236}">
                <a16:creationId xmlns:a16="http://schemas.microsoft.com/office/drawing/2014/main" id="{853BD9D5-AC7B-47CA-AB5A-BE555AC72F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19367" y="5723891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0</a:t>
            </a:r>
            <a:endParaRPr lang="en-US" altLang="en-US" sz="2800" dirty="0"/>
          </a:p>
        </p:txBody>
      </p:sp>
      <p:sp>
        <p:nvSpPr>
          <p:cNvPr id="15" name="Rectangle 18">
            <a:extLst>
              <a:ext uri="{FF2B5EF4-FFF2-40B4-BE49-F238E27FC236}">
                <a16:creationId xmlns:a16="http://schemas.microsoft.com/office/drawing/2014/main" id="{BCAA8A7E-BF67-493C-82F8-347536715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63479" y="5723891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  <p:sp>
        <p:nvSpPr>
          <p:cNvPr id="16" name="Rectangle 18">
            <a:extLst>
              <a:ext uri="{FF2B5EF4-FFF2-40B4-BE49-F238E27FC236}">
                <a16:creationId xmlns:a16="http://schemas.microsoft.com/office/drawing/2014/main" id="{BCAA8A7E-BF67-493C-82F8-347536715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44479" y="5723891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0</a:t>
            </a:r>
            <a:endParaRPr lang="en-US" altLang="en-US" sz="2800" dirty="0"/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2272750" y="5723891"/>
            <a:ext cx="3194154" cy="5877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Genotype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Down Arrow 17"/>
          <p:cNvSpPr/>
          <p:nvPr/>
        </p:nvSpPr>
        <p:spPr>
          <a:xfrm>
            <a:off x="8678110" y="4721902"/>
            <a:ext cx="381000" cy="794478"/>
          </a:xfrm>
          <a:prstGeom prst="down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6 Amazing Versions of Tic-Tac-Toe to Blow Your Mind!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3479" y="1577792"/>
            <a:ext cx="2981508" cy="2972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42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Crossover or Mutation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529" y="1825625"/>
            <a:ext cx="11138941" cy="4351338"/>
          </a:xfrm>
        </p:spPr>
        <p:txBody>
          <a:bodyPr/>
          <a:lstStyle/>
          <a:p>
            <a:r>
              <a:rPr lang="en-US" b="1" dirty="0" smtClean="0"/>
              <a:t>Exploration</a:t>
            </a:r>
            <a:r>
              <a:rPr lang="en-US" b="1" dirty="0"/>
              <a:t>: </a:t>
            </a:r>
            <a:endParaRPr lang="en-US" b="1" dirty="0" smtClean="0"/>
          </a:p>
          <a:p>
            <a:pPr marL="0" indent="0">
              <a:buNone/>
            </a:pPr>
            <a:r>
              <a:rPr lang="en-US" dirty="0" smtClean="0"/>
              <a:t>	– </a:t>
            </a:r>
            <a:r>
              <a:rPr lang="en-US" dirty="0"/>
              <a:t>Discovering promising areas in the search space, i.e. gaining </a:t>
            </a:r>
            <a:r>
              <a:rPr lang="en-US" dirty="0" smtClean="0"/>
              <a:t>	information </a:t>
            </a:r>
            <a:r>
              <a:rPr lang="en-US" dirty="0"/>
              <a:t>on the problem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	– </a:t>
            </a:r>
            <a:r>
              <a:rPr lang="en-US" dirty="0"/>
              <a:t>Crossover is “usually” explorative, it makes a big jump to an </a:t>
            </a:r>
            <a:r>
              <a:rPr lang="en-US" dirty="0" smtClean="0"/>
              <a:t>	area </a:t>
            </a:r>
            <a:r>
              <a:rPr lang="en-US" dirty="0"/>
              <a:t>somewhere “in between” two (parent) </a:t>
            </a:r>
            <a:r>
              <a:rPr lang="en-US" dirty="0" smtClean="0"/>
              <a:t>areas. </a:t>
            </a:r>
          </a:p>
          <a:p>
            <a:r>
              <a:rPr lang="en-US" b="1" dirty="0" smtClean="0"/>
              <a:t>Exploitation</a:t>
            </a:r>
            <a:r>
              <a:rPr lang="en-US" b="1" dirty="0"/>
              <a:t>: </a:t>
            </a:r>
            <a:endParaRPr lang="en-US" b="1" dirty="0" smtClean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– </a:t>
            </a:r>
            <a:r>
              <a:rPr lang="en-US" dirty="0"/>
              <a:t>Optimizing within a promising area, i.e. using information </a:t>
            </a:r>
            <a:endParaRPr lang="en-US" dirty="0" smtClean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– </a:t>
            </a:r>
            <a:r>
              <a:rPr lang="en-US" dirty="0"/>
              <a:t>Mutation is “usually” exploitative, it creates random small </a:t>
            </a:r>
            <a:r>
              <a:rPr lang="en-US" dirty="0" smtClean="0"/>
              <a:t>	diversions</a:t>
            </a:r>
            <a:r>
              <a:rPr lang="en-US" dirty="0"/>
              <a:t>, thereby staying near (in the area of ) the parent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050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2192807" y="1408303"/>
            <a:ext cx="20764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spc="-20" dirty="0">
                <a:latin typeface="Arial"/>
                <a:cs typeface="Arial"/>
              </a:rPr>
              <a:t>Typical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Results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156232" y="1949258"/>
            <a:ext cx="76200" cy="3170555"/>
          </a:xfrm>
          <a:custGeom>
            <a:avLst/>
            <a:gdLst/>
            <a:ahLst/>
            <a:cxnLst/>
            <a:rect l="l" t="t" r="r" b="b"/>
            <a:pathLst>
              <a:path w="76200" h="3170554">
                <a:moveTo>
                  <a:pt x="44450" y="63500"/>
                </a:moveTo>
                <a:lnTo>
                  <a:pt x="31750" y="63500"/>
                </a:lnTo>
                <a:lnTo>
                  <a:pt x="31750" y="3170301"/>
                </a:lnTo>
                <a:lnTo>
                  <a:pt x="44450" y="3170301"/>
                </a:lnTo>
                <a:lnTo>
                  <a:pt x="44450" y="63500"/>
                </a:lnTo>
                <a:close/>
              </a:path>
              <a:path w="76200" h="3170554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3170554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192808" y="5094158"/>
            <a:ext cx="5349875" cy="76200"/>
          </a:xfrm>
          <a:custGeom>
            <a:avLst/>
            <a:gdLst/>
            <a:ahLst/>
            <a:cxnLst/>
            <a:rect l="l" t="t" r="r" b="b"/>
            <a:pathLst>
              <a:path w="5349875" h="76200">
                <a:moveTo>
                  <a:pt x="5273548" y="0"/>
                </a:moveTo>
                <a:lnTo>
                  <a:pt x="5273548" y="76200"/>
                </a:lnTo>
                <a:lnTo>
                  <a:pt x="5337048" y="44450"/>
                </a:lnTo>
                <a:lnTo>
                  <a:pt x="5286375" y="44450"/>
                </a:lnTo>
                <a:lnTo>
                  <a:pt x="5286375" y="31750"/>
                </a:lnTo>
                <a:lnTo>
                  <a:pt x="5337048" y="31750"/>
                </a:lnTo>
                <a:lnTo>
                  <a:pt x="5273548" y="0"/>
                </a:lnTo>
                <a:close/>
              </a:path>
              <a:path w="5349875" h="76200">
                <a:moveTo>
                  <a:pt x="5273548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5273548" y="44450"/>
                </a:lnTo>
                <a:lnTo>
                  <a:pt x="5273548" y="31750"/>
                </a:lnTo>
                <a:close/>
              </a:path>
              <a:path w="5349875" h="76200">
                <a:moveTo>
                  <a:pt x="5337048" y="31750"/>
                </a:moveTo>
                <a:lnTo>
                  <a:pt x="5286375" y="31750"/>
                </a:lnTo>
                <a:lnTo>
                  <a:pt x="5286375" y="44450"/>
                </a:lnTo>
                <a:lnTo>
                  <a:pt x="5337048" y="44450"/>
                </a:lnTo>
                <a:lnTo>
                  <a:pt x="5349748" y="38100"/>
                </a:lnTo>
                <a:lnTo>
                  <a:pt x="5337048" y="31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192807" y="2887534"/>
            <a:ext cx="5415280" cy="2230755"/>
          </a:xfrm>
          <a:custGeom>
            <a:avLst/>
            <a:gdLst/>
            <a:ahLst/>
            <a:cxnLst/>
            <a:rect l="l" t="t" r="r" b="b"/>
            <a:pathLst>
              <a:path w="5415280" h="2230754">
                <a:moveTo>
                  <a:pt x="0" y="2230374"/>
                </a:moveTo>
                <a:lnTo>
                  <a:pt x="0" y="1839849"/>
                </a:lnTo>
                <a:lnTo>
                  <a:pt x="327025" y="1839849"/>
                </a:lnTo>
                <a:lnTo>
                  <a:pt x="327025" y="1539875"/>
                </a:lnTo>
                <a:lnTo>
                  <a:pt x="509523" y="1539875"/>
                </a:lnTo>
                <a:lnTo>
                  <a:pt x="509523" y="1122299"/>
                </a:lnTo>
                <a:lnTo>
                  <a:pt x="626999" y="1122299"/>
                </a:lnTo>
                <a:lnTo>
                  <a:pt x="626999" y="782574"/>
                </a:lnTo>
                <a:lnTo>
                  <a:pt x="1057275" y="782574"/>
                </a:lnTo>
                <a:lnTo>
                  <a:pt x="1057275" y="469900"/>
                </a:lnTo>
                <a:lnTo>
                  <a:pt x="1592199" y="469900"/>
                </a:lnTo>
                <a:lnTo>
                  <a:pt x="1592199" y="222250"/>
                </a:lnTo>
                <a:lnTo>
                  <a:pt x="1827149" y="222250"/>
                </a:lnTo>
                <a:lnTo>
                  <a:pt x="2962275" y="222250"/>
                </a:lnTo>
                <a:lnTo>
                  <a:pt x="2962275" y="92075"/>
                </a:lnTo>
                <a:lnTo>
                  <a:pt x="4292473" y="92075"/>
                </a:lnTo>
                <a:lnTo>
                  <a:pt x="4292473" y="0"/>
                </a:lnTo>
                <a:lnTo>
                  <a:pt x="5414899" y="0"/>
                </a:lnTo>
              </a:path>
            </a:pathLst>
          </a:custGeom>
          <a:ln w="12700">
            <a:solidFill>
              <a:srgbClr val="000000"/>
            </a:solidFill>
            <a:prstDash val="sys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192808" y="2757359"/>
            <a:ext cx="5285105" cy="2244725"/>
          </a:xfrm>
          <a:custGeom>
            <a:avLst/>
            <a:gdLst/>
            <a:ahLst/>
            <a:cxnLst/>
            <a:rect l="l" t="t" r="r" b="b"/>
            <a:pathLst>
              <a:path w="5285105" h="2244725">
                <a:moveTo>
                  <a:pt x="0" y="2244725"/>
                </a:moveTo>
                <a:lnTo>
                  <a:pt x="457200" y="2244725"/>
                </a:lnTo>
                <a:lnTo>
                  <a:pt x="457200" y="1330325"/>
                </a:lnTo>
                <a:lnTo>
                  <a:pt x="731774" y="1330325"/>
                </a:lnTo>
                <a:lnTo>
                  <a:pt x="731774" y="1069975"/>
                </a:lnTo>
                <a:lnTo>
                  <a:pt x="1149350" y="1057275"/>
                </a:lnTo>
                <a:lnTo>
                  <a:pt x="1149350" y="469900"/>
                </a:lnTo>
                <a:lnTo>
                  <a:pt x="1944624" y="469900"/>
                </a:lnTo>
                <a:lnTo>
                  <a:pt x="1931924" y="169799"/>
                </a:lnTo>
                <a:lnTo>
                  <a:pt x="2531999" y="169799"/>
                </a:lnTo>
                <a:lnTo>
                  <a:pt x="2531999" y="92075"/>
                </a:lnTo>
                <a:lnTo>
                  <a:pt x="4059174" y="92075"/>
                </a:lnTo>
                <a:lnTo>
                  <a:pt x="4071874" y="0"/>
                </a:lnTo>
                <a:lnTo>
                  <a:pt x="5284724" y="0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207032" y="2665284"/>
            <a:ext cx="5231130" cy="2205355"/>
          </a:xfrm>
          <a:custGeom>
            <a:avLst/>
            <a:gdLst/>
            <a:ahLst/>
            <a:cxnLst/>
            <a:rect l="l" t="t" r="r" b="b"/>
            <a:pathLst>
              <a:path w="5231130" h="2205354">
                <a:moveTo>
                  <a:pt x="0" y="2204974"/>
                </a:moveTo>
                <a:lnTo>
                  <a:pt x="207899" y="2192274"/>
                </a:lnTo>
                <a:lnTo>
                  <a:pt x="207899" y="1919224"/>
                </a:lnTo>
                <a:lnTo>
                  <a:pt x="547624" y="1919224"/>
                </a:lnTo>
                <a:lnTo>
                  <a:pt x="547624" y="1787525"/>
                </a:lnTo>
                <a:lnTo>
                  <a:pt x="873125" y="1774825"/>
                </a:lnTo>
                <a:lnTo>
                  <a:pt x="873125" y="1409700"/>
                </a:lnTo>
                <a:lnTo>
                  <a:pt x="1173099" y="1397000"/>
                </a:lnTo>
                <a:lnTo>
                  <a:pt x="1173099" y="952500"/>
                </a:lnTo>
                <a:lnTo>
                  <a:pt x="1369949" y="952500"/>
                </a:lnTo>
                <a:lnTo>
                  <a:pt x="1369949" y="444500"/>
                </a:lnTo>
                <a:lnTo>
                  <a:pt x="1970024" y="444500"/>
                </a:lnTo>
                <a:lnTo>
                  <a:pt x="2595626" y="444500"/>
                </a:lnTo>
                <a:lnTo>
                  <a:pt x="2608326" y="352425"/>
                </a:lnTo>
                <a:lnTo>
                  <a:pt x="2778125" y="352425"/>
                </a:lnTo>
                <a:lnTo>
                  <a:pt x="2778125" y="104775"/>
                </a:lnTo>
                <a:lnTo>
                  <a:pt x="3770376" y="104775"/>
                </a:lnTo>
                <a:lnTo>
                  <a:pt x="3770376" y="0"/>
                </a:lnTo>
                <a:lnTo>
                  <a:pt x="5230876" y="0"/>
                </a:lnTo>
              </a:path>
            </a:pathLst>
          </a:custGeom>
          <a:ln w="12700">
            <a:solidFill>
              <a:srgbClr val="000000"/>
            </a:solidFill>
            <a:prstDash val="lgDashDot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207032" y="2574731"/>
            <a:ext cx="5988050" cy="0"/>
          </a:xfrm>
          <a:custGeom>
            <a:avLst/>
            <a:gdLst/>
            <a:ahLst/>
            <a:cxnLst/>
            <a:rect l="l" t="t" r="r" b="b"/>
            <a:pathLst>
              <a:path w="5988050">
                <a:moveTo>
                  <a:pt x="0" y="0"/>
                </a:moveTo>
                <a:lnTo>
                  <a:pt x="5988050" y="0"/>
                </a:lnTo>
              </a:path>
            </a:pathLst>
          </a:custGeom>
          <a:ln w="12700">
            <a:solidFill>
              <a:srgbClr val="A400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207032" y="2600131"/>
            <a:ext cx="5988050" cy="0"/>
          </a:xfrm>
          <a:custGeom>
            <a:avLst/>
            <a:gdLst/>
            <a:ahLst/>
            <a:cxnLst/>
            <a:rect l="l" t="t" r="r" b="b"/>
            <a:pathLst>
              <a:path w="5988050">
                <a:moveTo>
                  <a:pt x="0" y="0"/>
                </a:moveTo>
                <a:lnTo>
                  <a:pt x="5988050" y="0"/>
                </a:lnTo>
              </a:path>
            </a:pathLst>
          </a:custGeom>
          <a:ln w="12700">
            <a:solidFill>
              <a:srgbClr val="A400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634631" y="2088831"/>
            <a:ext cx="266065" cy="421005"/>
          </a:xfrm>
          <a:custGeom>
            <a:avLst/>
            <a:gdLst/>
            <a:ahLst/>
            <a:cxnLst/>
            <a:rect l="l" t="t" r="r" b="b"/>
            <a:pathLst>
              <a:path w="266065" h="421005">
                <a:moveTo>
                  <a:pt x="8000" y="336041"/>
                </a:moveTo>
                <a:lnTo>
                  <a:pt x="0" y="420877"/>
                </a:lnTo>
                <a:lnTo>
                  <a:pt x="72770" y="376427"/>
                </a:lnTo>
                <a:lnTo>
                  <a:pt x="62994" y="370331"/>
                </a:lnTo>
                <a:lnTo>
                  <a:pt x="38988" y="370331"/>
                </a:lnTo>
                <a:lnTo>
                  <a:pt x="28320" y="363600"/>
                </a:lnTo>
                <a:lnTo>
                  <a:pt x="35005" y="352879"/>
                </a:lnTo>
                <a:lnTo>
                  <a:pt x="8000" y="336041"/>
                </a:lnTo>
                <a:close/>
              </a:path>
              <a:path w="266065" h="421005">
                <a:moveTo>
                  <a:pt x="35005" y="352879"/>
                </a:moveTo>
                <a:lnTo>
                  <a:pt x="28320" y="363600"/>
                </a:lnTo>
                <a:lnTo>
                  <a:pt x="38988" y="370331"/>
                </a:lnTo>
                <a:lnTo>
                  <a:pt x="45711" y="359555"/>
                </a:lnTo>
                <a:lnTo>
                  <a:pt x="35005" y="352879"/>
                </a:lnTo>
                <a:close/>
              </a:path>
              <a:path w="266065" h="421005">
                <a:moveTo>
                  <a:pt x="45711" y="359555"/>
                </a:moveTo>
                <a:lnTo>
                  <a:pt x="38988" y="370331"/>
                </a:lnTo>
                <a:lnTo>
                  <a:pt x="62994" y="370331"/>
                </a:lnTo>
                <a:lnTo>
                  <a:pt x="45711" y="359555"/>
                </a:lnTo>
                <a:close/>
              </a:path>
              <a:path w="266065" h="421005">
                <a:moveTo>
                  <a:pt x="255015" y="0"/>
                </a:moveTo>
                <a:lnTo>
                  <a:pt x="35005" y="352879"/>
                </a:lnTo>
                <a:lnTo>
                  <a:pt x="45711" y="359555"/>
                </a:lnTo>
                <a:lnTo>
                  <a:pt x="265810" y="6730"/>
                </a:lnTo>
                <a:lnTo>
                  <a:pt x="255015" y="0"/>
                </a:lnTo>
                <a:close/>
              </a:path>
            </a:pathLst>
          </a:custGeom>
          <a:solidFill>
            <a:srgbClr val="A400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7900696" y="1037967"/>
            <a:ext cx="144716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spcBef>
                <a:spcPts val="100"/>
              </a:spcBef>
            </a:pPr>
            <a:r>
              <a:rPr sz="2400" spc="-5" dirty="0">
                <a:solidFill>
                  <a:srgbClr val="A40020"/>
                </a:solidFill>
                <a:latin typeface="Arial"/>
                <a:cs typeface="Arial"/>
              </a:rPr>
              <a:t>global  optimum  (unkno</a:t>
            </a:r>
            <a:r>
              <a:rPr sz="2400" spc="-15" dirty="0">
                <a:solidFill>
                  <a:srgbClr val="A40020"/>
                </a:solidFill>
                <a:latin typeface="Arial"/>
                <a:cs typeface="Arial"/>
              </a:rPr>
              <a:t>w</a:t>
            </a:r>
            <a:r>
              <a:rPr sz="2400" spc="-5" dirty="0">
                <a:solidFill>
                  <a:srgbClr val="A40020"/>
                </a:solidFill>
                <a:latin typeface="Arial"/>
                <a:cs typeface="Arial"/>
              </a:rPr>
              <a:t>n)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2192808" y="3200207"/>
            <a:ext cx="5349875" cy="1292225"/>
          </a:xfrm>
          <a:custGeom>
            <a:avLst/>
            <a:gdLst/>
            <a:ahLst/>
            <a:cxnLst/>
            <a:rect l="l" t="t" r="r" b="b"/>
            <a:pathLst>
              <a:path w="5349875" h="1292225">
                <a:moveTo>
                  <a:pt x="0" y="1292225"/>
                </a:moveTo>
                <a:lnTo>
                  <a:pt x="79375" y="1292225"/>
                </a:lnTo>
                <a:lnTo>
                  <a:pt x="79375" y="1032002"/>
                </a:lnTo>
                <a:lnTo>
                  <a:pt x="274574" y="1032002"/>
                </a:lnTo>
                <a:lnTo>
                  <a:pt x="274574" y="274700"/>
                </a:lnTo>
                <a:lnTo>
                  <a:pt x="417448" y="287400"/>
                </a:lnTo>
                <a:lnTo>
                  <a:pt x="417448" y="131825"/>
                </a:lnTo>
                <a:lnTo>
                  <a:pt x="835025" y="117475"/>
                </a:lnTo>
                <a:lnTo>
                  <a:pt x="835025" y="27050"/>
                </a:lnTo>
                <a:lnTo>
                  <a:pt x="2297049" y="0"/>
                </a:lnTo>
                <a:lnTo>
                  <a:pt x="3524250" y="0"/>
                </a:lnTo>
                <a:lnTo>
                  <a:pt x="5349875" y="0"/>
                </a:lnTo>
              </a:path>
            </a:pathLst>
          </a:custGeom>
          <a:ln w="28575">
            <a:solidFill>
              <a:srgbClr val="3333CC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094756" y="3266881"/>
            <a:ext cx="553085" cy="655320"/>
          </a:xfrm>
          <a:custGeom>
            <a:avLst/>
            <a:gdLst/>
            <a:ahLst/>
            <a:cxnLst/>
            <a:rect l="l" t="t" r="r" b="b"/>
            <a:pathLst>
              <a:path w="553085" h="655320">
                <a:moveTo>
                  <a:pt x="53973" y="54235"/>
                </a:moveTo>
                <a:lnTo>
                  <a:pt x="44252" y="62431"/>
                </a:lnTo>
                <a:lnTo>
                  <a:pt x="542925" y="655065"/>
                </a:lnTo>
                <a:lnTo>
                  <a:pt x="552577" y="646810"/>
                </a:lnTo>
                <a:lnTo>
                  <a:pt x="53973" y="54235"/>
                </a:lnTo>
                <a:close/>
              </a:path>
              <a:path w="553085" h="655320">
                <a:moveTo>
                  <a:pt x="0" y="0"/>
                </a:moveTo>
                <a:lnTo>
                  <a:pt x="19939" y="82930"/>
                </a:lnTo>
                <a:lnTo>
                  <a:pt x="44252" y="62431"/>
                </a:lnTo>
                <a:lnTo>
                  <a:pt x="36068" y="52704"/>
                </a:lnTo>
                <a:lnTo>
                  <a:pt x="45846" y="44576"/>
                </a:lnTo>
                <a:lnTo>
                  <a:pt x="65428" y="44576"/>
                </a:lnTo>
                <a:lnTo>
                  <a:pt x="78231" y="33781"/>
                </a:lnTo>
                <a:lnTo>
                  <a:pt x="0" y="0"/>
                </a:lnTo>
                <a:close/>
              </a:path>
              <a:path w="553085" h="655320">
                <a:moveTo>
                  <a:pt x="45846" y="44576"/>
                </a:moveTo>
                <a:lnTo>
                  <a:pt x="36068" y="52704"/>
                </a:lnTo>
                <a:lnTo>
                  <a:pt x="44252" y="62431"/>
                </a:lnTo>
                <a:lnTo>
                  <a:pt x="53973" y="54235"/>
                </a:lnTo>
                <a:lnTo>
                  <a:pt x="45846" y="44576"/>
                </a:lnTo>
                <a:close/>
              </a:path>
              <a:path w="553085" h="655320">
                <a:moveTo>
                  <a:pt x="65428" y="44576"/>
                </a:moveTo>
                <a:lnTo>
                  <a:pt x="45846" y="44576"/>
                </a:lnTo>
                <a:lnTo>
                  <a:pt x="53973" y="54235"/>
                </a:lnTo>
                <a:lnTo>
                  <a:pt x="65428" y="44576"/>
                </a:lnTo>
                <a:close/>
              </a:path>
            </a:pathLst>
          </a:custGeom>
          <a:solidFill>
            <a:srgbClr val="3333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5201058" y="3921517"/>
            <a:ext cx="3278505" cy="62773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spcBef>
                <a:spcPts val="95"/>
              </a:spcBef>
            </a:pPr>
            <a:r>
              <a:rPr sz="2000" b="1" spc="-10" dirty="0">
                <a:solidFill>
                  <a:srgbClr val="3333CC"/>
                </a:solidFill>
                <a:latin typeface="Arial"/>
                <a:cs typeface="Arial"/>
              </a:rPr>
              <a:t>Converged too </a:t>
            </a:r>
            <a:r>
              <a:rPr sz="2000" b="1" spc="-5" dirty="0">
                <a:solidFill>
                  <a:srgbClr val="3333CC"/>
                </a:solidFill>
                <a:latin typeface="Arial"/>
                <a:cs typeface="Arial"/>
              </a:rPr>
              <a:t>fast </a:t>
            </a:r>
            <a:r>
              <a:rPr sz="2000" b="1" i="1" spc="-10" dirty="0">
                <a:solidFill>
                  <a:srgbClr val="3333CC"/>
                </a:solidFill>
                <a:latin typeface="Arial"/>
                <a:cs typeface="Arial"/>
              </a:rPr>
              <a:t>(mutation </a:t>
            </a:r>
            <a:r>
              <a:rPr sz="2000" b="1" i="1" spc="-5" dirty="0">
                <a:solidFill>
                  <a:srgbClr val="3333CC"/>
                </a:solidFill>
                <a:latin typeface="Arial"/>
                <a:cs typeface="Arial"/>
              </a:rPr>
              <a:t>rate </a:t>
            </a:r>
            <a:r>
              <a:rPr sz="2000" b="1" i="1" spc="-10" dirty="0">
                <a:solidFill>
                  <a:srgbClr val="3333CC"/>
                </a:solidFill>
                <a:latin typeface="Arial"/>
                <a:cs typeface="Arial"/>
              </a:rPr>
              <a:t>too</a:t>
            </a:r>
            <a:r>
              <a:rPr sz="2000" b="1" i="1" spc="-5" dirty="0">
                <a:solidFill>
                  <a:srgbClr val="3333CC"/>
                </a:solidFill>
                <a:latin typeface="Arial"/>
                <a:cs typeface="Arial"/>
              </a:rPr>
              <a:t> small?)</a:t>
            </a:r>
            <a:endParaRPr sz="2000" i="1" dirty="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84813" y="4805105"/>
            <a:ext cx="9063048" cy="2049279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R="5080" algn="r">
              <a:spcBef>
                <a:spcPts val="580"/>
              </a:spcBef>
            </a:pPr>
            <a:r>
              <a:rPr sz="2400" spc="-5" dirty="0">
                <a:latin typeface="Arial"/>
                <a:cs typeface="Arial"/>
              </a:rPr>
              <a:t>ge</a:t>
            </a:r>
            <a:r>
              <a:rPr sz="2400" spc="-15" dirty="0">
                <a:latin typeface="Arial"/>
                <a:cs typeface="Arial"/>
              </a:rPr>
              <a:t>n</a:t>
            </a:r>
            <a:r>
              <a:rPr sz="2400" spc="-5" dirty="0">
                <a:latin typeface="Arial"/>
                <a:cs typeface="Arial"/>
              </a:rPr>
              <a:t>eration</a:t>
            </a:r>
            <a:endParaRPr sz="2400" dirty="0">
              <a:latin typeface="Arial"/>
              <a:cs typeface="Arial"/>
            </a:endParaRPr>
          </a:p>
          <a:p>
            <a:pPr marL="12700" algn="just">
              <a:spcBef>
                <a:spcPts val="484"/>
              </a:spcBef>
            </a:pPr>
            <a:endParaRPr lang="en-AU" sz="2400" u="heavy" spc="-10" dirty="0">
              <a:uFill>
                <a:solidFill>
                  <a:srgbClr val="000000"/>
                </a:solidFill>
              </a:uFill>
              <a:latin typeface="Arial"/>
              <a:cs typeface="Arial"/>
            </a:endParaRPr>
          </a:p>
          <a:p>
            <a:pPr marL="12700" algn="just">
              <a:spcBef>
                <a:spcPts val="484"/>
              </a:spcBef>
            </a:pPr>
            <a:r>
              <a:rPr sz="2400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Average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performance </a:t>
            </a:r>
            <a:r>
              <a:rPr sz="2400" dirty="0">
                <a:latin typeface="Arial"/>
                <a:cs typeface="Arial"/>
              </a:rPr>
              <a:t>of </a:t>
            </a:r>
            <a:r>
              <a:rPr sz="2400" spc="-5" dirty="0">
                <a:latin typeface="Arial"/>
                <a:cs typeface="Arial"/>
              </a:rPr>
              <a:t>individuals</a:t>
            </a:r>
            <a:r>
              <a:rPr lang="en-US" sz="2400" spc="-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in</a:t>
            </a:r>
            <a:r>
              <a:rPr sz="2400" spc="4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a</a:t>
            </a:r>
            <a:r>
              <a:rPr lang="en-AU" sz="240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population is expected </a:t>
            </a:r>
            <a:r>
              <a:rPr sz="2400" dirty="0">
                <a:latin typeface="Arial"/>
                <a:cs typeface="Arial"/>
              </a:rPr>
              <a:t>to </a:t>
            </a:r>
            <a:r>
              <a:rPr sz="2400" spc="-5" dirty="0">
                <a:latin typeface="Arial"/>
                <a:cs typeface="Arial"/>
              </a:rPr>
              <a:t>increase, as good individuals are preserved and bred and less </a:t>
            </a:r>
            <a:r>
              <a:rPr sz="2400" dirty="0">
                <a:latin typeface="Arial"/>
                <a:cs typeface="Arial"/>
              </a:rPr>
              <a:t>fit </a:t>
            </a:r>
            <a:r>
              <a:rPr sz="2400" spc="-5" dirty="0">
                <a:latin typeface="Arial"/>
                <a:cs typeface="Arial"/>
              </a:rPr>
              <a:t>individuals die</a:t>
            </a:r>
            <a:r>
              <a:rPr sz="2400" spc="114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out.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872796" y="2035617"/>
            <a:ext cx="115506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</a:pPr>
            <a:r>
              <a:rPr sz="2400" spc="-55" dirty="0">
                <a:latin typeface="Arial"/>
                <a:cs typeface="Arial"/>
              </a:rPr>
              <a:t>A</a:t>
            </a:r>
            <a:r>
              <a:rPr sz="2400" spc="-5" dirty="0">
                <a:latin typeface="Arial"/>
                <a:cs typeface="Arial"/>
              </a:rPr>
              <a:t>verage  Fitness</a:t>
            </a:r>
            <a:endParaRPr sz="2400">
              <a:latin typeface="Arial"/>
              <a:cs typeface="Arial"/>
            </a:endParaRPr>
          </a:p>
        </p:txBody>
      </p:sp>
      <p:sp>
        <p:nvSpPr>
          <p:cNvPr id="19" name="Rectangle 2">
            <a:extLst>
              <a:ext uri="{FF2B5EF4-FFF2-40B4-BE49-F238E27FC236}">
                <a16:creationId xmlns:a16="http://schemas.microsoft.com/office/drawing/2014/main" id="{3878C960-76A9-4E4D-8A85-350AE9F29D2D}"/>
              </a:ext>
            </a:extLst>
          </p:cNvPr>
          <p:cNvSpPr txBox="1">
            <a:spLocks noChangeArrowheads="1"/>
          </p:cNvSpPr>
          <p:nvPr/>
        </p:nvSpPr>
        <p:spPr>
          <a:xfrm>
            <a:off x="2378868" y="589598"/>
            <a:ext cx="8289132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374D81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en-US" altLang="en-US" spc="-305" dirty="0"/>
              <a:t>GA Convergence</a:t>
            </a:r>
            <a:endParaRPr lang="en-GB" altLang="en-US" spc="-305" dirty="0"/>
          </a:p>
        </p:txBody>
      </p:sp>
      <p:sp>
        <p:nvSpPr>
          <p:cNvPr id="21" name="TextBox 20"/>
          <p:cNvSpPr txBox="1"/>
          <p:nvPr/>
        </p:nvSpPr>
        <p:spPr>
          <a:xfrm>
            <a:off x="10253273" y="6176963"/>
            <a:ext cx="1938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Source: Dr. </a:t>
            </a:r>
            <a:r>
              <a:rPr lang="en-US" dirty="0" err="1" smtClean="0"/>
              <a:t>Amro</a:t>
            </a:r>
            <a:r>
              <a:rPr lang="en-US" dirty="0" smtClean="0"/>
              <a:t> S. </a:t>
            </a:r>
            <a:r>
              <a:rPr lang="en-US" dirty="0" err="1" smtClean="0"/>
              <a:t>Ghonim</a:t>
            </a:r>
            <a:r>
              <a:rPr lang="en-US" dirty="0" smtClean="0"/>
              <a:t> lectures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6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GA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Example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884108" cy="4351338"/>
          </a:xfrm>
        </p:spPr>
        <p:txBody>
          <a:bodyPr/>
          <a:lstStyle/>
          <a:p>
            <a:r>
              <a:rPr lang="en-US" dirty="0" smtClean="0">
                <a:solidFill>
                  <a:srgbClr val="202124"/>
                </a:solidFill>
                <a:latin typeface="Google Sans"/>
              </a:rPr>
              <a:t>Find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the maximum of a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function f(x)=x</a:t>
            </a:r>
            <a:r>
              <a:rPr lang="en-US" baseline="30000" dirty="0" smtClean="0">
                <a:solidFill>
                  <a:srgbClr val="202124"/>
                </a:solidFill>
                <a:latin typeface="Google Sans"/>
              </a:rPr>
              <a:t>2,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where the value of x range from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0 to 31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Step 1: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 Encoding to Genotype</a:t>
            </a:r>
          </a:p>
          <a:p>
            <a:pPr marL="0" indent="0">
              <a:buNone/>
            </a:pPr>
            <a:endParaRPr lang="en-US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0        </a:t>
            </a:r>
          </a:p>
          <a:p>
            <a:pPr marL="0" indent="0">
              <a:buNone/>
            </a:pPr>
            <a:endParaRPr lang="en-US" b="1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31</a:t>
            </a:r>
            <a:endParaRPr lang="en-US" b="1" dirty="0"/>
          </a:p>
        </p:txBody>
      </p:sp>
      <p:sp>
        <p:nvSpPr>
          <p:cNvPr id="4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399055" y="3990419"/>
            <a:ext cx="3023044" cy="10875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399055" y="4916774"/>
            <a:ext cx="3023044" cy="10875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Rectangle 15">
            <a:extLst>
              <a:ext uri="{FF2B5EF4-FFF2-40B4-BE49-F238E27FC236}">
                <a16:creationId xmlns:a16="http://schemas.microsoft.com/office/drawing/2014/main" id="{7541BA11-95C1-4850-B02E-9B1D3DF29D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01128" y="3740965"/>
            <a:ext cx="362131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squar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0</a:t>
            </a:r>
            <a:endParaRPr lang="en-US" altLang="en-US" sz="2800" dirty="0"/>
          </a:p>
        </p:txBody>
      </p:sp>
      <p:sp>
        <p:nvSpPr>
          <p:cNvPr id="8" name="Rectangle 18">
            <a:extLst>
              <a:ext uri="{FF2B5EF4-FFF2-40B4-BE49-F238E27FC236}">
                <a16:creationId xmlns:a16="http://schemas.microsoft.com/office/drawing/2014/main" id="{BCAA8A7E-BF67-493C-82F8-347536715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16772" y="3740966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0</a:t>
            </a:r>
            <a:endParaRPr lang="en-US" altLang="en-US" sz="2800" dirty="0"/>
          </a:p>
        </p:txBody>
      </p:sp>
      <p:sp>
        <p:nvSpPr>
          <p:cNvPr id="9" name="Rectangle 19">
            <a:extLst>
              <a:ext uri="{FF2B5EF4-FFF2-40B4-BE49-F238E27FC236}">
                <a16:creationId xmlns:a16="http://schemas.microsoft.com/office/drawing/2014/main" id="{68DBB7DA-2819-436B-9194-8B767ADED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78772" y="3740966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0</a:t>
            </a:r>
            <a:endParaRPr lang="en-US" altLang="en-US" sz="2800" dirty="0"/>
          </a:p>
        </p:txBody>
      </p:sp>
      <p:sp>
        <p:nvSpPr>
          <p:cNvPr id="12" name="Rectangle 18">
            <a:extLst>
              <a:ext uri="{FF2B5EF4-FFF2-40B4-BE49-F238E27FC236}">
                <a16:creationId xmlns:a16="http://schemas.microsoft.com/office/drawing/2014/main" id="{BCAA8A7E-BF67-493C-82F8-347536715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65884" y="3740966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0</a:t>
            </a:r>
            <a:endParaRPr lang="en-US" altLang="en-US" sz="2800" dirty="0"/>
          </a:p>
        </p:txBody>
      </p:sp>
      <p:sp>
        <p:nvSpPr>
          <p:cNvPr id="13" name="Rectangle 18">
            <a:extLst>
              <a:ext uri="{FF2B5EF4-FFF2-40B4-BE49-F238E27FC236}">
                <a16:creationId xmlns:a16="http://schemas.microsoft.com/office/drawing/2014/main" id="{BCAA8A7E-BF67-493C-82F8-347536715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46884" y="3740966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0</a:t>
            </a:r>
            <a:endParaRPr lang="en-US" altLang="en-US" sz="2800" dirty="0"/>
          </a:p>
        </p:txBody>
      </p:sp>
      <p:sp>
        <p:nvSpPr>
          <p:cNvPr id="14" name="Rectangle 15">
            <a:extLst>
              <a:ext uri="{FF2B5EF4-FFF2-40B4-BE49-F238E27FC236}">
                <a16:creationId xmlns:a16="http://schemas.microsoft.com/office/drawing/2014/main" id="{7541BA11-95C1-4850-B02E-9B1D3DF29D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6641" y="4698634"/>
            <a:ext cx="362131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squar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  <p:sp>
        <p:nvSpPr>
          <p:cNvPr id="16" name="Rectangle 18">
            <a:extLst>
              <a:ext uri="{FF2B5EF4-FFF2-40B4-BE49-F238E27FC236}">
                <a16:creationId xmlns:a16="http://schemas.microsoft.com/office/drawing/2014/main" id="{BCAA8A7E-BF67-493C-82F8-347536715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2285" y="4698635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  <p:sp>
        <p:nvSpPr>
          <p:cNvPr id="17" name="Rectangle 19">
            <a:extLst>
              <a:ext uri="{FF2B5EF4-FFF2-40B4-BE49-F238E27FC236}">
                <a16:creationId xmlns:a16="http://schemas.microsoft.com/office/drawing/2014/main" id="{68DBB7DA-2819-436B-9194-8B767ADED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4285" y="4698635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  <p:sp>
        <p:nvSpPr>
          <p:cNvPr id="20" name="Rectangle 18">
            <a:extLst>
              <a:ext uri="{FF2B5EF4-FFF2-40B4-BE49-F238E27FC236}">
                <a16:creationId xmlns:a16="http://schemas.microsoft.com/office/drawing/2014/main" id="{BCAA8A7E-BF67-493C-82F8-347536715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1397" y="4698635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  <p:sp>
        <p:nvSpPr>
          <p:cNvPr id="21" name="Rectangle 18">
            <a:extLst>
              <a:ext uri="{FF2B5EF4-FFF2-40B4-BE49-F238E27FC236}">
                <a16:creationId xmlns:a16="http://schemas.microsoft.com/office/drawing/2014/main" id="{BCAA8A7E-BF67-493C-82F8-347536715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62397" y="4698635"/>
            <a:ext cx="365487" cy="520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6350">
            <a:solidFill>
              <a:schemeClr val="tx1"/>
            </a:solidFill>
          </a:ln>
          <a:effectLst/>
          <a:extLst/>
        </p:spPr>
        <p:txBody>
          <a:bodyPr wrap="none" lIns="90488" tIns="44450" rIns="90488" bIns="44450">
            <a:spAutoFit/>
          </a:bodyPr>
          <a:lstStyle/>
          <a:p>
            <a:pPr algn="ctr"/>
            <a:r>
              <a:rPr lang="en-US" altLang="en-US" sz="2800" dirty="0" smtClean="0"/>
              <a:t>1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736870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20" grpId="0" animBg="1"/>
      <p:bldP spid="21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GA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Example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884108" cy="4351338"/>
          </a:xfrm>
        </p:spPr>
        <p:txBody>
          <a:bodyPr/>
          <a:lstStyle/>
          <a:p>
            <a:r>
              <a:rPr lang="en-US" dirty="0" smtClean="0">
                <a:solidFill>
                  <a:srgbClr val="202124"/>
                </a:solidFill>
                <a:latin typeface="Google Sans"/>
              </a:rPr>
              <a:t>Find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the maximum of a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function f(x)=x</a:t>
            </a:r>
            <a:r>
              <a:rPr lang="en-US" baseline="30000" dirty="0" smtClean="0">
                <a:solidFill>
                  <a:srgbClr val="202124"/>
                </a:solidFill>
                <a:latin typeface="Google Sans"/>
              </a:rPr>
              <a:t>2,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where the value of x range from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0 to 31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Step 2: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 Determine the population size</a:t>
            </a:r>
          </a:p>
          <a:p>
            <a:pPr marL="0" indent="0">
              <a:buNone/>
            </a:pPr>
            <a:endParaRPr lang="en-US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     </a:t>
            </a:r>
          </a:p>
          <a:p>
            <a:pPr marL="0" indent="0">
              <a:buNone/>
            </a:pPr>
            <a:endParaRPr lang="en-US" b="1" dirty="0">
              <a:solidFill>
                <a:srgbClr val="202124"/>
              </a:solidFill>
              <a:latin typeface="Google Sans"/>
            </a:endParaRPr>
          </a:p>
        </p:txBody>
      </p:sp>
      <p:sp>
        <p:nvSpPr>
          <p:cNvPr id="23" name="Rectangle 19">
            <a:extLst>
              <a:ext uri="{FF2B5EF4-FFF2-40B4-BE49-F238E27FC236}">
                <a16:creationId xmlns:a16="http://schemas.microsoft.com/office/drawing/2014/main" id="{68DBB7DA-2819-436B-9194-8B767ADED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91726" y="3740966"/>
            <a:ext cx="2728208" cy="705321"/>
          </a:xfrm>
          <a:prstGeom prst="rect">
            <a:avLst/>
          </a:prstGeom>
          <a:ln/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lIns="90488" tIns="44450" rIns="90488" bIns="44450">
            <a:spAutoFit/>
          </a:bodyPr>
          <a:lstStyle/>
          <a:p>
            <a:pPr algn="ctr"/>
            <a:r>
              <a:rPr lang="en-US" altLang="en-US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N= </a:t>
            </a:r>
            <a:r>
              <a:rPr lang="en-US" altLang="en-US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  <a:endParaRPr lang="en-US" alt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7135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GA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Example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884108" cy="4351338"/>
          </a:xfrm>
        </p:spPr>
        <p:txBody>
          <a:bodyPr/>
          <a:lstStyle/>
          <a:p>
            <a:r>
              <a:rPr lang="en-US" dirty="0" smtClean="0">
                <a:solidFill>
                  <a:srgbClr val="202124"/>
                </a:solidFill>
                <a:latin typeface="Google Sans"/>
              </a:rPr>
              <a:t>Find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the maximum of a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function f(x)=x</a:t>
            </a:r>
            <a:r>
              <a:rPr lang="en-US" baseline="30000" dirty="0" smtClean="0">
                <a:solidFill>
                  <a:srgbClr val="202124"/>
                </a:solidFill>
                <a:latin typeface="Google Sans"/>
              </a:rPr>
              <a:t>2,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where the value of x range from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0 to 31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Step 3: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 Randomly choose initial populations</a:t>
            </a:r>
          </a:p>
          <a:p>
            <a:pPr marL="0" indent="0">
              <a:buNone/>
            </a:pPr>
            <a:endParaRPr lang="en-US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     </a:t>
            </a:r>
          </a:p>
          <a:p>
            <a:pPr marL="0" indent="0">
              <a:buNone/>
            </a:pPr>
            <a:endParaRPr lang="en-US" b="1" dirty="0">
              <a:solidFill>
                <a:srgbClr val="202124"/>
              </a:solidFill>
              <a:latin typeface="Google Sans"/>
            </a:endParaRPr>
          </a:p>
        </p:txBody>
      </p:sp>
      <p:sp>
        <p:nvSpPr>
          <p:cNvPr id="23" name="Rectangle 19">
            <a:extLst>
              <a:ext uri="{FF2B5EF4-FFF2-40B4-BE49-F238E27FC236}">
                <a16:creationId xmlns:a16="http://schemas.microsoft.com/office/drawing/2014/main" id="{68DBB7DA-2819-436B-9194-8B767ADED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91726" y="3740966"/>
            <a:ext cx="2728208" cy="705321"/>
          </a:xfrm>
          <a:prstGeom prst="rect">
            <a:avLst/>
          </a:prstGeom>
          <a:ln/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lIns="90488" tIns="44450" rIns="90488" bIns="44450">
            <a:spAutoFit/>
          </a:bodyPr>
          <a:lstStyle/>
          <a:p>
            <a:pPr algn="ctr"/>
            <a:r>
              <a:rPr lang="en-US" altLang="en-US" sz="40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15, 25, 3, 17</a:t>
            </a:r>
            <a:endParaRPr lang="en-US" alt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5162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GA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Example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5842"/>
            <a:ext cx="10884108" cy="4351338"/>
          </a:xfrm>
        </p:spPr>
        <p:txBody>
          <a:bodyPr/>
          <a:lstStyle/>
          <a:p>
            <a:r>
              <a:rPr lang="en-US" dirty="0" smtClean="0">
                <a:solidFill>
                  <a:srgbClr val="202124"/>
                </a:solidFill>
                <a:latin typeface="Google Sans"/>
              </a:rPr>
              <a:t>Find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the maximum of a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function f(x)=x</a:t>
            </a:r>
            <a:r>
              <a:rPr lang="en-US" baseline="30000" dirty="0" smtClean="0">
                <a:solidFill>
                  <a:srgbClr val="202124"/>
                </a:solidFill>
                <a:latin typeface="Google Sans"/>
              </a:rPr>
              <a:t>2,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where the value of x range from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0 to 31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Step 4: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 Select best parents for the next offsprings</a:t>
            </a:r>
          </a:p>
          <a:p>
            <a:pPr marL="0" indent="0">
              <a:buNone/>
            </a:pPr>
            <a:endParaRPr lang="en-US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     </a:t>
            </a:r>
          </a:p>
          <a:p>
            <a:pPr marL="0" indent="0">
              <a:buNone/>
            </a:pPr>
            <a:endParaRPr lang="en-US" b="1" dirty="0">
              <a:solidFill>
                <a:srgbClr val="202124"/>
              </a:solidFill>
              <a:latin typeface="Google Sans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2274470"/>
              </p:ext>
            </p:extLst>
          </p:nvPr>
        </p:nvGraphicFramePr>
        <p:xfrm>
          <a:off x="838196" y="3043004"/>
          <a:ext cx="10789918" cy="35661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7016">
                  <a:extLst>
                    <a:ext uri="{9D8B030D-6E8A-4147-A177-3AD203B41FA5}">
                      <a16:colId xmlns:a16="http://schemas.microsoft.com/office/drawing/2014/main" val="3050362173"/>
                    </a:ext>
                  </a:extLst>
                </a:gridCol>
                <a:gridCol w="1577016">
                  <a:extLst>
                    <a:ext uri="{9D8B030D-6E8A-4147-A177-3AD203B41FA5}">
                      <a16:colId xmlns:a16="http://schemas.microsoft.com/office/drawing/2014/main" val="3978865044"/>
                    </a:ext>
                  </a:extLst>
                </a:gridCol>
                <a:gridCol w="2006925">
                  <a:extLst>
                    <a:ext uri="{9D8B030D-6E8A-4147-A177-3AD203B41FA5}">
                      <a16:colId xmlns:a16="http://schemas.microsoft.com/office/drawing/2014/main" val="3261107550"/>
                    </a:ext>
                  </a:extLst>
                </a:gridCol>
                <a:gridCol w="2474929">
                  <a:extLst>
                    <a:ext uri="{9D8B030D-6E8A-4147-A177-3AD203B41FA5}">
                      <a16:colId xmlns:a16="http://schemas.microsoft.com/office/drawing/2014/main" val="896855087"/>
                    </a:ext>
                  </a:extLst>
                </a:gridCol>
                <a:gridCol w="1577016">
                  <a:extLst>
                    <a:ext uri="{9D8B030D-6E8A-4147-A177-3AD203B41FA5}">
                      <a16:colId xmlns:a16="http://schemas.microsoft.com/office/drawing/2014/main" val="1810668320"/>
                    </a:ext>
                  </a:extLst>
                </a:gridCol>
                <a:gridCol w="1577016">
                  <a:extLst>
                    <a:ext uri="{9D8B030D-6E8A-4147-A177-3AD203B41FA5}">
                      <a16:colId xmlns:a16="http://schemas.microsoft.com/office/drawing/2014/main" val="77975013"/>
                    </a:ext>
                  </a:extLst>
                </a:gridCol>
              </a:tblGrid>
              <a:tr h="1245712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No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Initial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encoded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f(x)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Probability</a:t>
                      </a:r>
                      <a:r>
                        <a:rPr lang="en-US" sz="2400" baseline="0" dirty="0" smtClean="0"/>
                        <a:t> count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4362112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E" sz="2400" dirty="0" smtClean="0"/>
                        <a:t>01111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15*15=225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00112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E" sz="2400" dirty="0" smtClean="0"/>
                        <a:t>11001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25*25= 625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59948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00011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3*3= 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197406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4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17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10001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17*17= 289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426825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Total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=1148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11138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7120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GA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Example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5842"/>
            <a:ext cx="10884108" cy="4351338"/>
          </a:xfrm>
        </p:spPr>
        <p:txBody>
          <a:bodyPr/>
          <a:lstStyle/>
          <a:p>
            <a:r>
              <a:rPr lang="en-US" dirty="0" smtClean="0">
                <a:solidFill>
                  <a:srgbClr val="202124"/>
                </a:solidFill>
                <a:latin typeface="Google Sans"/>
              </a:rPr>
              <a:t>Find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the maximum of a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function f(x)=x</a:t>
            </a:r>
            <a:r>
              <a:rPr lang="en-US" baseline="30000" dirty="0" smtClean="0">
                <a:solidFill>
                  <a:srgbClr val="202124"/>
                </a:solidFill>
                <a:latin typeface="Google Sans"/>
              </a:rPr>
              <a:t>2,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where the value of x range from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0 to 31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Step 4: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 Select best parents for the next offsprings</a:t>
            </a:r>
          </a:p>
          <a:p>
            <a:pPr marL="0" indent="0">
              <a:buNone/>
            </a:pPr>
            <a:endParaRPr lang="en-US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     </a:t>
            </a:r>
          </a:p>
          <a:p>
            <a:pPr marL="0" indent="0">
              <a:buNone/>
            </a:pPr>
            <a:endParaRPr lang="en-US" b="1" dirty="0">
              <a:solidFill>
                <a:srgbClr val="202124"/>
              </a:solidFill>
              <a:latin typeface="Google Sans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1326602"/>
              </p:ext>
            </p:extLst>
          </p:nvPr>
        </p:nvGraphicFramePr>
        <p:xfrm>
          <a:off x="838196" y="3043004"/>
          <a:ext cx="10789918" cy="35661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7016">
                  <a:extLst>
                    <a:ext uri="{9D8B030D-6E8A-4147-A177-3AD203B41FA5}">
                      <a16:colId xmlns:a16="http://schemas.microsoft.com/office/drawing/2014/main" val="3050362173"/>
                    </a:ext>
                  </a:extLst>
                </a:gridCol>
                <a:gridCol w="1577016">
                  <a:extLst>
                    <a:ext uri="{9D8B030D-6E8A-4147-A177-3AD203B41FA5}">
                      <a16:colId xmlns:a16="http://schemas.microsoft.com/office/drawing/2014/main" val="3978865044"/>
                    </a:ext>
                  </a:extLst>
                </a:gridCol>
                <a:gridCol w="2006925">
                  <a:extLst>
                    <a:ext uri="{9D8B030D-6E8A-4147-A177-3AD203B41FA5}">
                      <a16:colId xmlns:a16="http://schemas.microsoft.com/office/drawing/2014/main" val="3261107550"/>
                    </a:ext>
                  </a:extLst>
                </a:gridCol>
                <a:gridCol w="2474929">
                  <a:extLst>
                    <a:ext uri="{9D8B030D-6E8A-4147-A177-3AD203B41FA5}">
                      <a16:colId xmlns:a16="http://schemas.microsoft.com/office/drawing/2014/main" val="896855087"/>
                    </a:ext>
                  </a:extLst>
                </a:gridCol>
                <a:gridCol w="1577016">
                  <a:extLst>
                    <a:ext uri="{9D8B030D-6E8A-4147-A177-3AD203B41FA5}">
                      <a16:colId xmlns:a16="http://schemas.microsoft.com/office/drawing/2014/main" val="1810668320"/>
                    </a:ext>
                  </a:extLst>
                </a:gridCol>
                <a:gridCol w="1577016">
                  <a:extLst>
                    <a:ext uri="{9D8B030D-6E8A-4147-A177-3AD203B41FA5}">
                      <a16:colId xmlns:a16="http://schemas.microsoft.com/office/drawing/2014/main" val="77975013"/>
                    </a:ext>
                  </a:extLst>
                </a:gridCol>
              </a:tblGrid>
              <a:tr h="1245712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No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Initial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encoded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f(x)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Probability</a:t>
                      </a:r>
                      <a:r>
                        <a:rPr lang="en-US" sz="2400" baseline="0" dirty="0" smtClean="0"/>
                        <a:t> Count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4362112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E" sz="2400" dirty="0" smtClean="0"/>
                        <a:t>01111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15*15=225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0.2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00112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E" sz="2400" dirty="0" smtClean="0"/>
                        <a:t>11001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25*25= 625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AE" sz="2400" dirty="0" smtClean="0"/>
                        <a:t>0.54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59948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00011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3*3= 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0.01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197406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4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17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10001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17*17= 289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0.25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426825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Total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=1148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11138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390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GA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Example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5842"/>
            <a:ext cx="10884108" cy="4351338"/>
          </a:xfrm>
        </p:spPr>
        <p:txBody>
          <a:bodyPr/>
          <a:lstStyle/>
          <a:p>
            <a:r>
              <a:rPr lang="en-US" dirty="0" smtClean="0">
                <a:solidFill>
                  <a:srgbClr val="202124"/>
                </a:solidFill>
                <a:latin typeface="Google Sans"/>
              </a:rPr>
              <a:t>Find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the maximum of a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function f(x)=x</a:t>
            </a:r>
            <a:r>
              <a:rPr lang="en-US" baseline="30000" dirty="0" smtClean="0">
                <a:solidFill>
                  <a:srgbClr val="202124"/>
                </a:solidFill>
                <a:latin typeface="Google Sans"/>
              </a:rPr>
              <a:t>2,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where the value of x range from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0 to 31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Step 4: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 Select best parents for the next offsprings</a:t>
            </a:r>
          </a:p>
          <a:p>
            <a:pPr marL="0" indent="0">
              <a:buNone/>
            </a:pPr>
            <a:endParaRPr lang="en-US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     </a:t>
            </a:r>
          </a:p>
          <a:p>
            <a:pPr marL="0" indent="0">
              <a:buNone/>
            </a:pPr>
            <a:endParaRPr lang="en-US" b="1" dirty="0">
              <a:solidFill>
                <a:srgbClr val="202124"/>
              </a:solidFill>
              <a:latin typeface="Google Sans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6033169"/>
              </p:ext>
            </p:extLst>
          </p:nvPr>
        </p:nvGraphicFramePr>
        <p:xfrm>
          <a:off x="838196" y="3043004"/>
          <a:ext cx="10789918" cy="35661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7016">
                  <a:extLst>
                    <a:ext uri="{9D8B030D-6E8A-4147-A177-3AD203B41FA5}">
                      <a16:colId xmlns:a16="http://schemas.microsoft.com/office/drawing/2014/main" val="3050362173"/>
                    </a:ext>
                  </a:extLst>
                </a:gridCol>
                <a:gridCol w="1577016">
                  <a:extLst>
                    <a:ext uri="{9D8B030D-6E8A-4147-A177-3AD203B41FA5}">
                      <a16:colId xmlns:a16="http://schemas.microsoft.com/office/drawing/2014/main" val="3978865044"/>
                    </a:ext>
                  </a:extLst>
                </a:gridCol>
                <a:gridCol w="2006925">
                  <a:extLst>
                    <a:ext uri="{9D8B030D-6E8A-4147-A177-3AD203B41FA5}">
                      <a16:colId xmlns:a16="http://schemas.microsoft.com/office/drawing/2014/main" val="3261107550"/>
                    </a:ext>
                  </a:extLst>
                </a:gridCol>
                <a:gridCol w="2474929">
                  <a:extLst>
                    <a:ext uri="{9D8B030D-6E8A-4147-A177-3AD203B41FA5}">
                      <a16:colId xmlns:a16="http://schemas.microsoft.com/office/drawing/2014/main" val="896855087"/>
                    </a:ext>
                  </a:extLst>
                </a:gridCol>
                <a:gridCol w="1577016">
                  <a:extLst>
                    <a:ext uri="{9D8B030D-6E8A-4147-A177-3AD203B41FA5}">
                      <a16:colId xmlns:a16="http://schemas.microsoft.com/office/drawing/2014/main" val="1810668320"/>
                    </a:ext>
                  </a:extLst>
                </a:gridCol>
                <a:gridCol w="1577016">
                  <a:extLst>
                    <a:ext uri="{9D8B030D-6E8A-4147-A177-3AD203B41FA5}">
                      <a16:colId xmlns:a16="http://schemas.microsoft.com/office/drawing/2014/main" val="77975013"/>
                    </a:ext>
                  </a:extLst>
                </a:gridCol>
              </a:tblGrid>
              <a:tr h="1245712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No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Initial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encoded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f(x)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Probability</a:t>
                      </a:r>
                      <a:r>
                        <a:rPr lang="en-US" sz="2400" baseline="0" dirty="0" smtClean="0"/>
                        <a:t> count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4362112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E" sz="2400" dirty="0" smtClean="0"/>
                        <a:t>01111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15*15=225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0.2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00112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E" sz="2400" dirty="0" smtClean="0"/>
                        <a:t>11001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25*25= 625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AE" sz="2400" dirty="0" smtClean="0"/>
                        <a:t>0.54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59948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00011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3*3= 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0.01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197406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4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17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10001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17*17= 289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0.25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426825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Total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=1148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1113832"/>
                  </a:ext>
                </a:extLst>
              </a:tr>
            </a:tbl>
          </a:graphicData>
        </a:graphic>
      </p:graphicFrame>
      <p:graphicFrame>
        <p:nvGraphicFramePr>
          <p:cNvPr id="7" name="Chart 6"/>
          <p:cNvGraphicFramePr/>
          <p:nvPr>
            <p:extLst>
              <p:ext uri="{D42A27DB-BD31-4B8C-83A1-F6EECF244321}">
                <p14:modId xmlns:p14="http://schemas.microsoft.com/office/powerpoint/2010/main" val="3535869176"/>
              </p:ext>
            </p:extLst>
          </p:nvPr>
        </p:nvGraphicFramePr>
        <p:xfrm>
          <a:off x="7195279" y="316954"/>
          <a:ext cx="6532380" cy="44476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074444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GA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Example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5979"/>
            <a:ext cx="10884108" cy="4351338"/>
          </a:xfrm>
        </p:spPr>
        <p:txBody>
          <a:bodyPr/>
          <a:lstStyle/>
          <a:p>
            <a:r>
              <a:rPr lang="en-US" dirty="0" smtClean="0">
                <a:solidFill>
                  <a:srgbClr val="202124"/>
                </a:solidFill>
                <a:latin typeface="Google Sans"/>
              </a:rPr>
              <a:t>Find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the maximum of a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function f(x)=x</a:t>
            </a:r>
            <a:r>
              <a:rPr lang="en-US" baseline="30000" dirty="0" smtClean="0">
                <a:solidFill>
                  <a:srgbClr val="202124"/>
                </a:solidFill>
                <a:latin typeface="Google Sans"/>
              </a:rPr>
              <a:t>2,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where the value of x range from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0 to 31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Step 4: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 Select best parents for the next offsprings</a:t>
            </a:r>
          </a:p>
          <a:p>
            <a:pPr marL="0" indent="0">
              <a:buNone/>
            </a:pPr>
            <a:endParaRPr lang="en-US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     </a:t>
            </a:r>
          </a:p>
          <a:p>
            <a:pPr marL="0" indent="0">
              <a:buNone/>
            </a:pPr>
            <a:endParaRPr lang="en-US" b="1" dirty="0">
              <a:solidFill>
                <a:srgbClr val="202124"/>
              </a:solidFill>
              <a:latin typeface="Google Sans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9246285"/>
              </p:ext>
            </p:extLst>
          </p:nvPr>
        </p:nvGraphicFramePr>
        <p:xfrm>
          <a:off x="564006" y="2806414"/>
          <a:ext cx="11063988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7073">
                  <a:extLst>
                    <a:ext uri="{9D8B030D-6E8A-4147-A177-3AD203B41FA5}">
                      <a16:colId xmlns:a16="http://schemas.microsoft.com/office/drawing/2014/main" val="3050362173"/>
                    </a:ext>
                  </a:extLst>
                </a:gridCol>
                <a:gridCol w="1617073">
                  <a:extLst>
                    <a:ext uri="{9D8B030D-6E8A-4147-A177-3AD203B41FA5}">
                      <a16:colId xmlns:a16="http://schemas.microsoft.com/office/drawing/2014/main" val="3978865044"/>
                    </a:ext>
                  </a:extLst>
                </a:gridCol>
                <a:gridCol w="2057902">
                  <a:extLst>
                    <a:ext uri="{9D8B030D-6E8A-4147-A177-3AD203B41FA5}">
                      <a16:colId xmlns:a16="http://schemas.microsoft.com/office/drawing/2014/main" val="3261107550"/>
                    </a:ext>
                  </a:extLst>
                </a:gridCol>
                <a:gridCol w="2537794">
                  <a:extLst>
                    <a:ext uri="{9D8B030D-6E8A-4147-A177-3AD203B41FA5}">
                      <a16:colId xmlns:a16="http://schemas.microsoft.com/office/drawing/2014/main" val="896855087"/>
                    </a:ext>
                  </a:extLst>
                </a:gridCol>
                <a:gridCol w="1617073">
                  <a:extLst>
                    <a:ext uri="{9D8B030D-6E8A-4147-A177-3AD203B41FA5}">
                      <a16:colId xmlns:a16="http://schemas.microsoft.com/office/drawing/2014/main" val="1810668320"/>
                    </a:ext>
                  </a:extLst>
                </a:gridCol>
                <a:gridCol w="1617073">
                  <a:extLst>
                    <a:ext uri="{9D8B030D-6E8A-4147-A177-3AD203B41FA5}">
                      <a16:colId xmlns:a16="http://schemas.microsoft.com/office/drawing/2014/main" val="7797501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No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Initial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encoded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f(x)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Probability</a:t>
                      </a:r>
                      <a:r>
                        <a:rPr lang="en-US" sz="2400" baseline="0" dirty="0" smtClean="0"/>
                        <a:t> Count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Expected Count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43621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E" sz="2400" dirty="0" smtClean="0"/>
                        <a:t>01111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15*15=225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0.2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225/287</a:t>
                      </a:r>
                      <a:r>
                        <a:rPr lang="en-US" sz="2400" dirty="0" smtClean="0"/>
                        <a:t>=</a:t>
                      </a:r>
                      <a:r>
                        <a:rPr lang="en-AE" sz="2400" dirty="0" smtClean="0"/>
                        <a:t>0.8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001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E" sz="2400" dirty="0" smtClean="0"/>
                        <a:t>11001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25*25= 625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AE" sz="2400" dirty="0" smtClean="0"/>
                        <a:t>0.54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AE" sz="2400" dirty="0" smtClean="0"/>
                        <a:t>2.2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5994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00011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3*3= 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0.01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AE" sz="2400" dirty="0" smtClean="0"/>
                        <a:t>0.03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19740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4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17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10001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17*17= 289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0.25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AE" sz="2400" dirty="0" smtClean="0"/>
                        <a:t>1.0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42682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Total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=1148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111383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Average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287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99551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283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GA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Example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5979"/>
            <a:ext cx="10884108" cy="4351338"/>
          </a:xfrm>
        </p:spPr>
        <p:txBody>
          <a:bodyPr/>
          <a:lstStyle/>
          <a:p>
            <a:r>
              <a:rPr lang="en-US" dirty="0" smtClean="0">
                <a:solidFill>
                  <a:srgbClr val="202124"/>
                </a:solidFill>
                <a:latin typeface="Google Sans"/>
              </a:rPr>
              <a:t>Find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the maximum of a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function f(x)=x</a:t>
            </a:r>
            <a:r>
              <a:rPr lang="en-US" baseline="30000" dirty="0" smtClean="0">
                <a:solidFill>
                  <a:srgbClr val="202124"/>
                </a:solidFill>
                <a:latin typeface="Google Sans"/>
              </a:rPr>
              <a:t>2,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where the value of x range from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0 to 31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Step 4: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 Select best parents for the next offsprings</a:t>
            </a:r>
          </a:p>
          <a:p>
            <a:pPr marL="0" indent="0">
              <a:buNone/>
            </a:pPr>
            <a:endParaRPr lang="en-US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     </a:t>
            </a:r>
          </a:p>
          <a:p>
            <a:pPr marL="0" indent="0">
              <a:buNone/>
            </a:pPr>
            <a:endParaRPr lang="en-US" b="1" dirty="0">
              <a:solidFill>
                <a:srgbClr val="202124"/>
              </a:solidFill>
              <a:latin typeface="Google Sans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8548781"/>
              </p:ext>
            </p:extLst>
          </p:nvPr>
        </p:nvGraphicFramePr>
        <p:xfrm>
          <a:off x="564006" y="2806414"/>
          <a:ext cx="11458105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1123">
                  <a:extLst>
                    <a:ext uri="{9D8B030D-6E8A-4147-A177-3AD203B41FA5}">
                      <a16:colId xmlns:a16="http://schemas.microsoft.com/office/drawing/2014/main" val="3050362173"/>
                    </a:ext>
                  </a:extLst>
                </a:gridCol>
                <a:gridCol w="1461123">
                  <a:extLst>
                    <a:ext uri="{9D8B030D-6E8A-4147-A177-3AD203B41FA5}">
                      <a16:colId xmlns:a16="http://schemas.microsoft.com/office/drawing/2014/main" val="3978865044"/>
                    </a:ext>
                  </a:extLst>
                </a:gridCol>
                <a:gridCol w="1859439">
                  <a:extLst>
                    <a:ext uri="{9D8B030D-6E8A-4147-A177-3AD203B41FA5}">
                      <a16:colId xmlns:a16="http://schemas.microsoft.com/office/drawing/2014/main" val="3261107550"/>
                    </a:ext>
                  </a:extLst>
                </a:gridCol>
                <a:gridCol w="2293050">
                  <a:extLst>
                    <a:ext uri="{9D8B030D-6E8A-4147-A177-3AD203B41FA5}">
                      <a16:colId xmlns:a16="http://schemas.microsoft.com/office/drawing/2014/main" val="896855087"/>
                    </a:ext>
                  </a:extLst>
                </a:gridCol>
                <a:gridCol w="1461123">
                  <a:extLst>
                    <a:ext uri="{9D8B030D-6E8A-4147-A177-3AD203B41FA5}">
                      <a16:colId xmlns:a16="http://schemas.microsoft.com/office/drawing/2014/main" val="1810668320"/>
                    </a:ext>
                  </a:extLst>
                </a:gridCol>
                <a:gridCol w="1576175">
                  <a:extLst>
                    <a:ext uri="{9D8B030D-6E8A-4147-A177-3AD203B41FA5}">
                      <a16:colId xmlns:a16="http://schemas.microsoft.com/office/drawing/2014/main" val="77975013"/>
                    </a:ext>
                  </a:extLst>
                </a:gridCol>
                <a:gridCol w="1346072">
                  <a:extLst>
                    <a:ext uri="{9D8B030D-6E8A-4147-A177-3AD203B41FA5}">
                      <a16:colId xmlns:a16="http://schemas.microsoft.com/office/drawing/2014/main" val="219796192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No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Initial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encoded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f(x)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Probability</a:t>
                      </a:r>
                      <a:r>
                        <a:rPr lang="en-US" sz="2400" baseline="0" dirty="0" smtClean="0"/>
                        <a:t> Count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Expected Count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Selection</a:t>
                      </a:r>
                      <a:r>
                        <a:rPr lang="en-US" sz="2400" baseline="0" dirty="0" smtClean="0"/>
                        <a:t> count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43621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E" sz="2400" dirty="0" smtClean="0"/>
                        <a:t>01111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15*15=225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0.2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225/287</a:t>
                      </a:r>
                      <a:r>
                        <a:rPr lang="en-US" sz="2400" dirty="0" smtClean="0"/>
                        <a:t>=</a:t>
                      </a:r>
                      <a:r>
                        <a:rPr lang="en-AE" sz="2400" dirty="0" smtClean="0"/>
                        <a:t>0.8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1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001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E" sz="2400" dirty="0" smtClean="0"/>
                        <a:t>11001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25*25= 625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AE" sz="2400" dirty="0" smtClean="0"/>
                        <a:t>0.54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AE" sz="2400" dirty="0" smtClean="0"/>
                        <a:t>2.2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2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5994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00011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3*3= 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0.01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AE" sz="2400" dirty="0" smtClean="0"/>
                        <a:t>0.03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19740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4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17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10001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17*17= 289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0.25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AE" sz="2400" dirty="0" smtClean="0"/>
                        <a:t>1.0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1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42682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Total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=1148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111383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Average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256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9955153"/>
                  </a:ext>
                </a:extLst>
              </a:tr>
            </a:tbl>
          </a:graphicData>
        </a:graphic>
      </p:graphicFrame>
      <p:sp>
        <p:nvSpPr>
          <p:cNvPr id="5" name="Rectangle 19">
            <a:extLst>
              <a:ext uri="{FF2B5EF4-FFF2-40B4-BE49-F238E27FC236}">
                <a16:creationId xmlns:a16="http://schemas.microsoft.com/office/drawing/2014/main" id="{68DBB7DA-2819-436B-9194-8B767ADED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01349" y="4071943"/>
            <a:ext cx="1104901" cy="485068"/>
          </a:xfrm>
          <a:prstGeom prst="rect">
            <a:avLst/>
          </a:prstGeom>
          <a:noFill/>
          <a:ln w="57150"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0488" tIns="44450" rIns="90488" bIns="44450">
            <a:spAutoFit/>
          </a:bodyPr>
          <a:lstStyle/>
          <a:p>
            <a:pPr algn="ctr"/>
            <a:endParaRPr lang="en-US" alt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19">
            <a:extLst>
              <a:ext uri="{FF2B5EF4-FFF2-40B4-BE49-F238E27FC236}">
                <a16:creationId xmlns:a16="http://schemas.microsoft.com/office/drawing/2014/main" id="{68DBB7DA-2819-436B-9194-8B767ADED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6339" y="4992797"/>
            <a:ext cx="1104901" cy="485068"/>
          </a:xfrm>
          <a:prstGeom prst="rect">
            <a:avLst/>
          </a:prstGeom>
          <a:noFill/>
          <a:ln w="57150"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0488" tIns="44450" rIns="90488" bIns="44450">
            <a:spAutoFit/>
          </a:bodyPr>
          <a:lstStyle/>
          <a:p>
            <a:pPr algn="ctr"/>
            <a:endParaRPr lang="en-US" alt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19">
            <a:extLst>
              <a:ext uri="{FF2B5EF4-FFF2-40B4-BE49-F238E27FC236}">
                <a16:creationId xmlns:a16="http://schemas.microsoft.com/office/drawing/2014/main" id="{68DBB7DA-2819-436B-9194-8B767ADED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01348" y="3636157"/>
            <a:ext cx="1104902" cy="363838"/>
          </a:xfrm>
          <a:prstGeom prst="rect">
            <a:avLst/>
          </a:prstGeom>
          <a:noFill/>
          <a:ln w="57150">
            <a:solidFill>
              <a:srgbClr val="2F528F"/>
            </a:solidFill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0488" tIns="44450" rIns="90488" bIns="44450">
            <a:spAutoFit/>
          </a:bodyPr>
          <a:lstStyle/>
          <a:p>
            <a:pPr algn="ctr"/>
            <a:endParaRPr lang="en-US" alt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19">
            <a:extLst>
              <a:ext uri="{FF2B5EF4-FFF2-40B4-BE49-F238E27FC236}">
                <a16:creationId xmlns:a16="http://schemas.microsoft.com/office/drawing/2014/main" id="{68DBB7DA-2819-436B-9194-8B767ADED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95348" y="4162538"/>
            <a:ext cx="871930" cy="303223"/>
          </a:xfrm>
          <a:prstGeom prst="rect">
            <a:avLst/>
          </a:prstGeom>
          <a:noFill/>
          <a:ln w="57150">
            <a:solidFill>
              <a:srgbClr val="2F528F"/>
            </a:solidFill>
          </a:ln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0488" tIns="44450" rIns="90488" bIns="44450">
            <a:spAutoFit/>
          </a:bodyPr>
          <a:lstStyle/>
          <a:p>
            <a:pPr algn="ctr"/>
            <a:endParaRPr lang="en-US" alt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3161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GA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Example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5979"/>
            <a:ext cx="10884108" cy="4351338"/>
          </a:xfrm>
        </p:spPr>
        <p:txBody>
          <a:bodyPr/>
          <a:lstStyle/>
          <a:p>
            <a:r>
              <a:rPr lang="en-US" dirty="0" smtClean="0">
                <a:solidFill>
                  <a:srgbClr val="202124"/>
                </a:solidFill>
                <a:latin typeface="Google Sans"/>
              </a:rPr>
              <a:t>Find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the maximum of a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function f(x)=x</a:t>
            </a:r>
            <a:r>
              <a:rPr lang="en-US" baseline="30000" dirty="0" smtClean="0">
                <a:solidFill>
                  <a:srgbClr val="202124"/>
                </a:solidFill>
                <a:latin typeface="Google Sans"/>
              </a:rPr>
              <a:t>2,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where the value of x range from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0 to 31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Step 5: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 Crossover and Mutation for the Generating next offsprings</a:t>
            </a:r>
          </a:p>
          <a:p>
            <a:pPr marL="0" indent="0">
              <a:buNone/>
            </a:pPr>
            <a:endParaRPr lang="en-US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     </a:t>
            </a:r>
          </a:p>
          <a:p>
            <a:pPr marL="0" indent="0">
              <a:buNone/>
            </a:pPr>
            <a:endParaRPr lang="en-US" b="1" dirty="0">
              <a:solidFill>
                <a:srgbClr val="202124"/>
              </a:solidFill>
              <a:latin typeface="Google Sans"/>
            </a:endParaRPr>
          </a:p>
        </p:txBody>
      </p:sp>
      <p:sp>
        <p:nvSpPr>
          <p:cNvPr id="9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193478" y="5615533"/>
            <a:ext cx="2836909" cy="21784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2" name="Group 33">
            <a:extLst>
              <a:ext uri="{FF2B5EF4-FFF2-40B4-BE49-F238E27FC236}">
                <a16:creationId xmlns:a16="http://schemas.microsoft.com/office/drawing/2014/main" id="{EF6F0E35-B498-4B99-A820-F77FC74F0F3E}"/>
              </a:ext>
            </a:extLst>
          </p:cNvPr>
          <p:cNvGrpSpPr>
            <a:grpSpLocks/>
          </p:cNvGrpSpPr>
          <p:nvPr/>
        </p:nvGrpSpPr>
        <p:grpSpPr bwMode="auto">
          <a:xfrm>
            <a:off x="2211488" y="3886886"/>
            <a:ext cx="1807417" cy="530853"/>
            <a:chOff x="4104" y="2879"/>
            <a:chExt cx="1237" cy="553"/>
          </a:xfrm>
        </p:grpSpPr>
        <p:sp>
          <p:nvSpPr>
            <p:cNvPr id="13" name="Rectangle 34">
              <a:extLst>
                <a:ext uri="{FF2B5EF4-FFF2-40B4-BE49-F238E27FC236}">
                  <a16:creationId xmlns:a16="http://schemas.microsoft.com/office/drawing/2014/main" id="{6B8A6FA6-3229-49C3-A712-0F83BB28E1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2880"/>
              <a:ext cx="254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4" name="Rectangle 35">
              <a:extLst>
                <a:ext uri="{FF2B5EF4-FFF2-40B4-BE49-F238E27FC236}">
                  <a16:creationId xmlns:a16="http://schemas.microsoft.com/office/drawing/2014/main" id="{887AF3C5-754C-430B-8DCC-41D6019A92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4" y="2880"/>
              <a:ext cx="253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  <p:sp>
          <p:nvSpPr>
            <p:cNvPr id="15" name="Rectangle 36">
              <a:extLst>
                <a:ext uri="{FF2B5EF4-FFF2-40B4-BE49-F238E27FC236}">
                  <a16:creationId xmlns:a16="http://schemas.microsoft.com/office/drawing/2014/main" id="{42365406-C445-485E-A2EE-4D56AF2D2A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6" y="2880"/>
              <a:ext cx="255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/>
                <a:t>1</a:t>
              </a:r>
            </a:p>
          </p:txBody>
        </p:sp>
        <p:sp>
          <p:nvSpPr>
            <p:cNvPr id="16" name="Rectangle 37">
              <a:extLst>
                <a:ext uri="{FF2B5EF4-FFF2-40B4-BE49-F238E27FC236}">
                  <a16:creationId xmlns:a16="http://schemas.microsoft.com/office/drawing/2014/main" id="{A27706EF-A8F8-4509-BCE1-CFB2D05FE0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5" y="2879"/>
              <a:ext cx="254" cy="551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7" name="Rectangle 38">
              <a:extLst>
                <a:ext uri="{FF2B5EF4-FFF2-40B4-BE49-F238E27FC236}">
                  <a16:creationId xmlns:a16="http://schemas.microsoft.com/office/drawing/2014/main" id="{11429B98-A5BA-4091-BDE8-13E7411036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</p:grpSp>
      <p:grpSp>
        <p:nvGrpSpPr>
          <p:cNvPr id="23" name="Group 44">
            <a:extLst>
              <a:ext uri="{FF2B5EF4-FFF2-40B4-BE49-F238E27FC236}">
                <a16:creationId xmlns:a16="http://schemas.microsoft.com/office/drawing/2014/main" id="{833E59C2-C942-4570-9A11-EE9285BF7D7E}"/>
              </a:ext>
            </a:extLst>
          </p:cNvPr>
          <p:cNvGrpSpPr>
            <a:grpSpLocks/>
          </p:cNvGrpSpPr>
          <p:nvPr/>
        </p:nvGrpSpPr>
        <p:grpSpPr bwMode="auto">
          <a:xfrm>
            <a:off x="2211488" y="2975231"/>
            <a:ext cx="1807417" cy="530225"/>
            <a:chOff x="4104" y="2880"/>
            <a:chExt cx="1237" cy="553"/>
          </a:xfrm>
        </p:grpSpPr>
        <p:sp>
          <p:nvSpPr>
            <p:cNvPr id="24" name="Rectangle 45">
              <a:extLst>
                <a:ext uri="{FF2B5EF4-FFF2-40B4-BE49-F238E27FC236}">
                  <a16:creationId xmlns:a16="http://schemas.microsoft.com/office/drawing/2014/main" id="{91718D0A-4AB9-4645-B026-98D359B9FA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2882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25" name="Rectangle 46">
              <a:extLst>
                <a:ext uri="{FF2B5EF4-FFF2-40B4-BE49-F238E27FC236}">
                  <a16:creationId xmlns:a16="http://schemas.microsoft.com/office/drawing/2014/main" id="{E8A60FFE-F48E-40C1-9864-8281990594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4" y="2882"/>
              <a:ext cx="253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26" name="Rectangle 47">
              <a:extLst>
                <a:ext uri="{FF2B5EF4-FFF2-40B4-BE49-F238E27FC236}">
                  <a16:creationId xmlns:a16="http://schemas.microsoft.com/office/drawing/2014/main" id="{4C8AB9DD-5601-4D7D-9787-CA997AFFC4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6" y="2882"/>
              <a:ext cx="255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27" name="Rectangle 48">
              <a:extLst>
                <a:ext uri="{FF2B5EF4-FFF2-40B4-BE49-F238E27FC236}">
                  <a16:creationId xmlns:a16="http://schemas.microsoft.com/office/drawing/2014/main" id="{67D37893-F9FF-4747-A8E3-49CE649EDA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5" y="2882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  <p:sp>
          <p:nvSpPr>
            <p:cNvPr id="28" name="Rectangle 49">
              <a:extLst>
                <a:ext uri="{FF2B5EF4-FFF2-40B4-BE49-F238E27FC236}">
                  <a16:creationId xmlns:a16="http://schemas.microsoft.com/office/drawing/2014/main" id="{E754DCCB-A275-46E0-8E95-A501675CCE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</p:grpSp>
      <p:grpSp>
        <p:nvGrpSpPr>
          <p:cNvPr id="45" name="Group 33">
            <a:extLst>
              <a:ext uri="{FF2B5EF4-FFF2-40B4-BE49-F238E27FC236}">
                <a16:creationId xmlns:a16="http://schemas.microsoft.com/office/drawing/2014/main" id="{EF6F0E35-B498-4B99-A820-F77FC74F0F3E}"/>
              </a:ext>
            </a:extLst>
          </p:cNvPr>
          <p:cNvGrpSpPr>
            <a:grpSpLocks/>
          </p:cNvGrpSpPr>
          <p:nvPr/>
        </p:nvGrpSpPr>
        <p:grpSpPr bwMode="auto">
          <a:xfrm>
            <a:off x="2159482" y="5685584"/>
            <a:ext cx="1807417" cy="530853"/>
            <a:chOff x="4104" y="2879"/>
            <a:chExt cx="1237" cy="553"/>
          </a:xfrm>
          <a:solidFill>
            <a:srgbClr val="669BBC"/>
          </a:solidFill>
        </p:grpSpPr>
        <p:sp>
          <p:nvSpPr>
            <p:cNvPr id="46" name="Rectangle 34">
              <a:extLst>
                <a:ext uri="{FF2B5EF4-FFF2-40B4-BE49-F238E27FC236}">
                  <a16:creationId xmlns:a16="http://schemas.microsoft.com/office/drawing/2014/main" id="{6B8A6FA6-3229-49C3-A712-0F83BB28E1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2880"/>
              <a:ext cx="254" cy="552"/>
            </a:xfrm>
            <a:prstGeom prst="rect">
              <a:avLst/>
            </a:prstGeom>
            <a:grp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  <p:sp>
          <p:nvSpPr>
            <p:cNvPr id="47" name="Rectangle 35">
              <a:extLst>
                <a:ext uri="{FF2B5EF4-FFF2-40B4-BE49-F238E27FC236}">
                  <a16:creationId xmlns:a16="http://schemas.microsoft.com/office/drawing/2014/main" id="{887AF3C5-754C-430B-8DCC-41D6019A92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4" y="2880"/>
              <a:ext cx="253" cy="552"/>
            </a:xfrm>
            <a:prstGeom prst="rect">
              <a:avLst/>
            </a:prstGeom>
            <a:grp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48" name="Rectangle 36">
              <a:extLst>
                <a:ext uri="{FF2B5EF4-FFF2-40B4-BE49-F238E27FC236}">
                  <a16:creationId xmlns:a16="http://schemas.microsoft.com/office/drawing/2014/main" id="{42365406-C445-485E-A2EE-4D56AF2D2A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6" y="2880"/>
              <a:ext cx="255" cy="552"/>
            </a:xfrm>
            <a:prstGeom prst="rect">
              <a:avLst/>
            </a:prstGeom>
            <a:grp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49" name="Rectangle 37">
              <a:extLst>
                <a:ext uri="{FF2B5EF4-FFF2-40B4-BE49-F238E27FC236}">
                  <a16:creationId xmlns:a16="http://schemas.microsoft.com/office/drawing/2014/main" id="{A27706EF-A8F8-4509-BCE1-CFB2D05FE0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5" y="2879"/>
              <a:ext cx="254" cy="551"/>
            </a:xfrm>
            <a:prstGeom prst="rect">
              <a:avLst/>
            </a:prstGeom>
            <a:grp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  <p:sp>
          <p:nvSpPr>
            <p:cNvPr id="50" name="Rectangle 38">
              <a:extLst>
                <a:ext uri="{FF2B5EF4-FFF2-40B4-BE49-F238E27FC236}">
                  <a16:creationId xmlns:a16="http://schemas.microsoft.com/office/drawing/2014/main" id="{11429B98-A5BA-4091-BDE8-13E7411036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grp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</p:grpSp>
      <p:sp>
        <p:nvSpPr>
          <p:cNvPr id="88" name="Line 5">
            <a:extLst>
              <a:ext uri="{FF2B5EF4-FFF2-40B4-BE49-F238E27FC236}">
                <a16:creationId xmlns:a16="http://schemas.microsoft.com/office/drawing/2014/main" id="{C60979AE-96C4-44C5-BFD0-9D147235A2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93478" y="3687580"/>
            <a:ext cx="2836909" cy="26341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11" name="Group 44">
            <a:extLst>
              <a:ext uri="{FF2B5EF4-FFF2-40B4-BE49-F238E27FC236}">
                <a16:creationId xmlns:a16="http://schemas.microsoft.com/office/drawing/2014/main" id="{833E59C2-C942-4570-9A11-EE9285BF7D7E}"/>
              </a:ext>
            </a:extLst>
          </p:cNvPr>
          <p:cNvGrpSpPr>
            <a:grpSpLocks/>
          </p:cNvGrpSpPr>
          <p:nvPr/>
        </p:nvGrpSpPr>
        <p:grpSpPr bwMode="auto">
          <a:xfrm>
            <a:off x="2186521" y="4882123"/>
            <a:ext cx="1807417" cy="530225"/>
            <a:chOff x="4104" y="2880"/>
            <a:chExt cx="1237" cy="553"/>
          </a:xfrm>
        </p:grpSpPr>
        <p:sp>
          <p:nvSpPr>
            <p:cNvPr id="112" name="Rectangle 45">
              <a:extLst>
                <a:ext uri="{FF2B5EF4-FFF2-40B4-BE49-F238E27FC236}">
                  <a16:creationId xmlns:a16="http://schemas.microsoft.com/office/drawing/2014/main" id="{91718D0A-4AB9-4645-B026-98D359B9FA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2882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13" name="Rectangle 46">
              <a:extLst>
                <a:ext uri="{FF2B5EF4-FFF2-40B4-BE49-F238E27FC236}">
                  <a16:creationId xmlns:a16="http://schemas.microsoft.com/office/drawing/2014/main" id="{E8A60FFE-F48E-40C1-9864-8281990594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4" y="2882"/>
              <a:ext cx="253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14" name="Rectangle 47">
              <a:extLst>
                <a:ext uri="{FF2B5EF4-FFF2-40B4-BE49-F238E27FC236}">
                  <a16:creationId xmlns:a16="http://schemas.microsoft.com/office/drawing/2014/main" id="{4C8AB9DD-5601-4D7D-9787-CA997AFFC4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6" y="2882"/>
              <a:ext cx="255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15" name="Rectangle 48">
              <a:extLst>
                <a:ext uri="{FF2B5EF4-FFF2-40B4-BE49-F238E27FC236}">
                  <a16:creationId xmlns:a16="http://schemas.microsoft.com/office/drawing/2014/main" id="{67D37893-F9FF-4747-A8E3-49CE649EDA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5" y="2882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  <p:sp>
          <p:nvSpPr>
            <p:cNvPr id="116" name="Rectangle 49">
              <a:extLst>
                <a:ext uri="{FF2B5EF4-FFF2-40B4-BE49-F238E27FC236}">
                  <a16:creationId xmlns:a16="http://schemas.microsoft.com/office/drawing/2014/main" id="{E754DCCB-A275-46E0-8E95-A501675CCE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</p:grpSp>
      <p:sp>
        <p:nvSpPr>
          <p:cNvPr id="117" name="Line 50">
            <a:extLst>
              <a:ext uri="{FF2B5EF4-FFF2-40B4-BE49-F238E27FC236}">
                <a16:creationId xmlns:a16="http://schemas.microsoft.com/office/drawing/2014/main" id="{7740689F-E881-4258-92B6-3AB2C4CAFCB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581831" y="2789991"/>
            <a:ext cx="9691" cy="1821518"/>
          </a:xfrm>
          <a:prstGeom prst="line">
            <a:avLst/>
          </a:prstGeom>
          <a:noFill/>
          <a:ln w="50800">
            <a:solidFill>
              <a:schemeClr val="tx2"/>
            </a:solidFill>
            <a:prstDash val="sys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18" name="Line 50">
            <a:extLst>
              <a:ext uri="{FF2B5EF4-FFF2-40B4-BE49-F238E27FC236}">
                <a16:creationId xmlns:a16="http://schemas.microsoft.com/office/drawing/2014/main" id="{7740689F-E881-4258-92B6-3AB2C4CAFCB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868067" y="4706673"/>
            <a:ext cx="9691" cy="1821518"/>
          </a:xfrm>
          <a:prstGeom prst="line">
            <a:avLst/>
          </a:prstGeom>
          <a:noFill/>
          <a:ln w="50800">
            <a:solidFill>
              <a:schemeClr val="tx2"/>
            </a:solidFill>
            <a:prstDash val="sys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19" name="Group 33">
            <a:extLst>
              <a:ext uri="{FF2B5EF4-FFF2-40B4-BE49-F238E27FC236}">
                <a16:creationId xmlns:a16="http://schemas.microsoft.com/office/drawing/2014/main" id="{EF6F0E35-B498-4B99-A820-F77FC74F0F3E}"/>
              </a:ext>
            </a:extLst>
          </p:cNvPr>
          <p:cNvGrpSpPr>
            <a:grpSpLocks/>
          </p:cNvGrpSpPr>
          <p:nvPr/>
        </p:nvGrpSpPr>
        <p:grpSpPr bwMode="auto">
          <a:xfrm>
            <a:off x="7397102" y="2943245"/>
            <a:ext cx="1865862" cy="1474483"/>
            <a:chOff x="4073" y="1896"/>
            <a:chExt cx="1277" cy="1536"/>
          </a:xfrm>
        </p:grpSpPr>
        <p:sp>
          <p:nvSpPr>
            <p:cNvPr id="120" name="Rectangle 34">
              <a:extLst>
                <a:ext uri="{FF2B5EF4-FFF2-40B4-BE49-F238E27FC236}">
                  <a16:creationId xmlns:a16="http://schemas.microsoft.com/office/drawing/2014/main" id="{6B8A6FA6-3229-49C3-A712-0F83BB28E1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2880"/>
              <a:ext cx="254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21" name="Rectangle 35">
              <a:extLst>
                <a:ext uri="{FF2B5EF4-FFF2-40B4-BE49-F238E27FC236}">
                  <a16:creationId xmlns:a16="http://schemas.microsoft.com/office/drawing/2014/main" id="{887AF3C5-754C-430B-8DCC-41D6019A92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73" y="1896"/>
              <a:ext cx="253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  <p:sp>
          <p:nvSpPr>
            <p:cNvPr id="122" name="Rectangle 36">
              <a:extLst>
                <a:ext uri="{FF2B5EF4-FFF2-40B4-BE49-F238E27FC236}">
                  <a16:creationId xmlns:a16="http://schemas.microsoft.com/office/drawing/2014/main" id="{42365406-C445-485E-A2EE-4D56AF2D2A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95" y="2875"/>
              <a:ext cx="255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/>
                <a:t>1</a:t>
              </a:r>
            </a:p>
          </p:txBody>
        </p:sp>
        <p:sp>
          <p:nvSpPr>
            <p:cNvPr id="123" name="Rectangle 37">
              <a:extLst>
                <a:ext uri="{FF2B5EF4-FFF2-40B4-BE49-F238E27FC236}">
                  <a16:creationId xmlns:a16="http://schemas.microsoft.com/office/drawing/2014/main" id="{A27706EF-A8F8-4509-BCE1-CFB2D05FE0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34" y="2874"/>
              <a:ext cx="254" cy="551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24" name="Rectangle 38">
              <a:extLst>
                <a:ext uri="{FF2B5EF4-FFF2-40B4-BE49-F238E27FC236}">
                  <a16:creationId xmlns:a16="http://schemas.microsoft.com/office/drawing/2014/main" id="{11429B98-A5BA-4091-BDE8-13E7411036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solidFill>
              <a:srgbClr val="FFCC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</p:grpSp>
      <p:grpSp>
        <p:nvGrpSpPr>
          <p:cNvPr id="125" name="Group 44">
            <a:extLst>
              <a:ext uri="{FF2B5EF4-FFF2-40B4-BE49-F238E27FC236}">
                <a16:creationId xmlns:a16="http://schemas.microsoft.com/office/drawing/2014/main" id="{833E59C2-C942-4570-9A11-EE9285BF7D7E}"/>
              </a:ext>
            </a:extLst>
          </p:cNvPr>
          <p:cNvGrpSpPr>
            <a:grpSpLocks/>
          </p:cNvGrpSpPr>
          <p:nvPr/>
        </p:nvGrpSpPr>
        <p:grpSpPr bwMode="auto">
          <a:xfrm>
            <a:off x="7417430" y="2931519"/>
            <a:ext cx="1871706" cy="1477528"/>
            <a:chOff x="4083" y="2866"/>
            <a:chExt cx="1281" cy="1541"/>
          </a:xfrm>
        </p:grpSpPr>
        <p:sp>
          <p:nvSpPr>
            <p:cNvPr id="126" name="Rectangle 45">
              <a:extLst>
                <a:ext uri="{FF2B5EF4-FFF2-40B4-BE49-F238E27FC236}">
                  <a16:creationId xmlns:a16="http://schemas.microsoft.com/office/drawing/2014/main" id="{91718D0A-4AB9-4645-B026-98D359B9FA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2866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27" name="Rectangle 46">
              <a:extLst>
                <a:ext uri="{FF2B5EF4-FFF2-40B4-BE49-F238E27FC236}">
                  <a16:creationId xmlns:a16="http://schemas.microsoft.com/office/drawing/2014/main" id="{E8A60FFE-F48E-40C1-9864-8281990594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83" y="3856"/>
              <a:ext cx="253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28" name="Rectangle 47">
              <a:extLst>
                <a:ext uri="{FF2B5EF4-FFF2-40B4-BE49-F238E27FC236}">
                  <a16:creationId xmlns:a16="http://schemas.microsoft.com/office/drawing/2014/main" id="{4C8AB9DD-5601-4D7D-9787-CA997AFFC4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09" y="2873"/>
              <a:ext cx="255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29" name="Rectangle 48">
              <a:extLst>
                <a:ext uri="{FF2B5EF4-FFF2-40B4-BE49-F238E27FC236}">
                  <a16:creationId xmlns:a16="http://schemas.microsoft.com/office/drawing/2014/main" id="{67D37893-F9FF-4747-A8E3-49CE649EDA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48" y="2873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  <p:sp>
          <p:nvSpPr>
            <p:cNvPr id="130" name="Rectangle 49">
              <a:extLst>
                <a:ext uri="{FF2B5EF4-FFF2-40B4-BE49-F238E27FC236}">
                  <a16:creationId xmlns:a16="http://schemas.microsoft.com/office/drawing/2014/main" id="{E754DCCB-A275-46E0-8E95-A501675CCE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</p:grpSp>
      <p:grpSp>
        <p:nvGrpSpPr>
          <p:cNvPr id="131" name="Group 33">
            <a:extLst>
              <a:ext uri="{FF2B5EF4-FFF2-40B4-BE49-F238E27FC236}">
                <a16:creationId xmlns:a16="http://schemas.microsoft.com/office/drawing/2014/main" id="{EF6F0E35-B498-4B99-A820-F77FC74F0F3E}"/>
              </a:ext>
            </a:extLst>
          </p:cNvPr>
          <p:cNvGrpSpPr>
            <a:grpSpLocks/>
          </p:cNvGrpSpPr>
          <p:nvPr/>
        </p:nvGrpSpPr>
        <p:grpSpPr bwMode="auto">
          <a:xfrm>
            <a:off x="7405004" y="4889773"/>
            <a:ext cx="1792806" cy="1326648"/>
            <a:chOff x="4114" y="2050"/>
            <a:chExt cx="1227" cy="1382"/>
          </a:xfrm>
          <a:solidFill>
            <a:srgbClr val="669BBC"/>
          </a:solidFill>
        </p:grpSpPr>
        <p:sp>
          <p:nvSpPr>
            <p:cNvPr id="132" name="Rectangle 34">
              <a:extLst>
                <a:ext uri="{FF2B5EF4-FFF2-40B4-BE49-F238E27FC236}">
                  <a16:creationId xmlns:a16="http://schemas.microsoft.com/office/drawing/2014/main" id="{6B8A6FA6-3229-49C3-A712-0F83BB28E1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43" y="2050"/>
              <a:ext cx="254" cy="552"/>
            </a:xfrm>
            <a:prstGeom prst="rect">
              <a:avLst/>
            </a:prstGeom>
            <a:grp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  <p:sp>
          <p:nvSpPr>
            <p:cNvPr id="133" name="Rectangle 35">
              <a:extLst>
                <a:ext uri="{FF2B5EF4-FFF2-40B4-BE49-F238E27FC236}">
                  <a16:creationId xmlns:a16="http://schemas.microsoft.com/office/drawing/2014/main" id="{887AF3C5-754C-430B-8DCC-41D6019A92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14" y="2050"/>
              <a:ext cx="253" cy="552"/>
            </a:xfrm>
            <a:prstGeom prst="rect">
              <a:avLst/>
            </a:prstGeom>
            <a:grp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34" name="Rectangle 36">
              <a:extLst>
                <a:ext uri="{FF2B5EF4-FFF2-40B4-BE49-F238E27FC236}">
                  <a16:creationId xmlns:a16="http://schemas.microsoft.com/office/drawing/2014/main" id="{42365406-C445-485E-A2EE-4D56AF2D2A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6" y="2880"/>
              <a:ext cx="255" cy="552"/>
            </a:xfrm>
            <a:prstGeom prst="rect">
              <a:avLst/>
            </a:prstGeom>
            <a:grp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35" name="Rectangle 37">
              <a:extLst>
                <a:ext uri="{FF2B5EF4-FFF2-40B4-BE49-F238E27FC236}">
                  <a16:creationId xmlns:a16="http://schemas.microsoft.com/office/drawing/2014/main" id="{A27706EF-A8F8-4509-BCE1-CFB2D05FE0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5" y="2879"/>
              <a:ext cx="254" cy="551"/>
            </a:xfrm>
            <a:prstGeom prst="rect">
              <a:avLst/>
            </a:prstGeom>
            <a:grp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  <p:sp>
          <p:nvSpPr>
            <p:cNvPr id="136" name="Rectangle 38">
              <a:extLst>
                <a:ext uri="{FF2B5EF4-FFF2-40B4-BE49-F238E27FC236}">
                  <a16:creationId xmlns:a16="http://schemas.microsoft.com/office/drawing/2014/main" id="{11429B98-A5BA-4091-BDE8-13E7411036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grp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</p:grpSp>
      <p:grpSp>
        <p:nvGrpSpPr>
          <p:cNvPr id="137" name="Group 44">
            <a:extLst>
              <a:ext uri="{FF2B5EF4-FFF2-40B4-BE49-F238E27FC236}">
                <a16:creationId xmlns:a16="http://schemas.microsoft.com/office/drawing/2014/main" id="{833E59C2-C942-4570-9A11-EE9285BF7D7E}"/>
              </a:ext>
            </a:extLst>
          </p:cNvPr>
          <p:cNvGrpSpPr>
            <a:grpSpLocks/>
          </p:cNvGrpSpPr>
          <p:nvPr/>
        </p:nvGrpSpPr>
        <p:grpSpPr bwMode="auto">
          <a:xfrm>
            <a:off x="7417431" y="4882114"/>
            <a:ext cx="1807417" cy="1330831"/>
            <a:chOff x="4104" y="2880"/>
            <a:chExt cx="1237" cy="1388"/>
          </a:xfrm>
        </p:grpSpPr>
        <p:sp>
          <p:nvSpPr>
            <p:cNvPr id="138" name="Rectangle 45">
              <a:extLst>
                <a:ext uri="{FF2B5EF4-FFF2-40B4-BE49-F238E27FC236}">
                  <a16:creationId xmlns:a16="http://schemas.microsoft.com/office/drawing/2014/main" id="{91718D0A-4AB9-4645-B026-98D359B9FA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3" y="3717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39" name="Rectangle 46">
              <a:extLst>
                <a:ext uri="{FF2B5EF4-FFF2-40B4-BE49-F238E27FC236}">
                  <a16:creationId xmlns:a16="http://schemas.microsoft.com/office/drawing/2014/main" id="{E8A60FFE-F48E-40C1-9864-8281990594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4" y="3717"/>
              <a:ext cx="253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40" name="Rectangle 47">
              <a:extLst>
                <a:ext uri="{FF2B5EF4-FFF2-40B4-BE49-F238E27FC236}">
                  <a16:creationId xmlns:a16="http://schemas.microsoft.com/office/drawing/2014/main" id="{4C8AB9DD-5601-4D7D-9787-CA997AFFC4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6" y="2882"/>
              <a:ext cx="255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1</a:t>
              </a:r>
              <a:endParaRPr lang="en-US" altLang="en-US" sz="2800" dirty="0"/>
            </a:p>
          </p:txBody>
        </p:sp>
        <p:sp>
          <p:nvSpPr>
            <p:cNvPr id="141" name="Rectangle 48">
              <a:extLst>
                <a:ext uri="{FF2B5EF4-FFF2-40B4-BE49-F238E27FC236}">
                  <a16:creationId xmlns:a16="http://schemas.microsoft.com/office/drawing/2014/main" id="{67D37893-F9FF-4747-A8E3-49CE649EDA8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5" y="2882"/>
              <a:ext cx="254" cy="551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  <p:sp>
          <p:nvSpPr>
            <p:cNvPr id="142" name="Rectangle 49">
              <a:extLst>
                <a:ext uri="{FF2B5EF4-FFF2-40B4-BE49-F238E27FC236}">
                  <a16:creationId xmlns:a16="http://schemas.microsoft.com/office/drawing/2014/main" id="{E754DCCB-A275-46E0-8E95-A501675CCE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4" y="2880"/>
              <a:ext cx="253" cy="552"/>
            </a:xfrm>
            <a:prstGeom prst="rect">
              <a:avLst/>
            </a:prstGeom>
            <a:solidFill>
              <a:srgbClr val="0066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 sz="2800" dirty="0" smtClean="0"/>
                <a:t>0</a:t>
              </a:r>
              <a:endParaRPr lang="en-US" altLang="en-US" sz="2800" dirty="0"/>
            </a:p>
          </p:txBody>
        </p:sp>
      </p:grpSp>
      <p:sp>
        <p:nvSpPr>
          <p:cNvPr id="143" name="TextBox 142"/>
          <p:cNvSpPr txBox="1"/>
          <p:nvPr/>
        </p:nvSpPr>
        <p:spPr>
          <a:xfrm>
            <a:off x="9456138" y="3056532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9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4" name="TextBox 143"/>
          <p:cNvSpPr txBox="1"/>
          <p:nvPr/>
        </p:nvSpPr>
        <p:spPr>
          <a:xfrm>
            <a:off x="9456138" y="3954154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31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5" name="TextBox 144"/>
          <p:cNvSpPr txBox="1"/>
          <p:nvPr/>
        </p:nvSpPr>
        <p:spPr>
          <a:xfrm>
            <a:off x="9393737" y="4968481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17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6" name="TextBox 145"/>
          <p:cNvSpPr txBox="1"/>
          <p:nvPr/>
        </p:nvSpPr>
        <p:spPr>
          <a:xfrm>
            <a:off x="9409027" y="5786400"/>
            <a:ext cx="1045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5">
                    <a:lumMod val="50000"/>
                  </a:schemeClr>
                </a:solidFill>
              </a:rPr>
              <a:t>25</a:t>
            </a:r>
            <a:endParaRPr lang="en-US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95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8" grpId="0" animBg="1"/>
      <p:bldP spid="143" grpId="0"/>
      <p:bldP spid="144" grpId="0"/>
      <p:bldP spid="145" grpId="0"/>
      <p:bldP spid="14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GA </a:t>
            </a:r>
            <a:r>
              <a:rPr lang="en-US" altLang="en-US" sz="3200" b="1" spc="-305" dirty="0">
                <a:solidFill>
                  <a:srgbClr val="374D81"/>
                </a:solidFill>
                <a:latin typeface="Arial"/>
                <a:cs typeface="Arial"/>
              </a:rPr>
              <a:t>Example</a:t>
            </a:r>
            <a:endParaRPr lang="en-US" sz="3200" b="1" spc="-305" dirty="0">
              <a:solidFill>
                <a:srgbClr val="374D8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5979"/>
            <a:ext cx="10884108" cy="4351338"/>
          </a:xfrm>
        </p:spPr>
        <p:txBody>
          <a:bodyPr/>
          <a:lstStyle/>
          <a:p>
            <a:r>
              <a:rPr lang="en-US" dirty="0" smtClean="0">
                <a:solidFill>
                  <a:srgbClr val="202124"/>
                </a:solidFill>
                <a:latin typeface="Google Sans"/>
              </a:rPr>
              <a:t>Find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the maximum of a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function f(x)=x</a:t>
            </a:r>
            <a:r>
              <a:rPr lang="en-US" baseline="30000" dirty="0" smtClean="0">
                <a:solidFill>
                  <a:srgbClr val="202124"/>
                </a:solidFill>
                <a:latin typeface="Google Sans"/>
              </a:rPr>
              <a:t>2, </a:t>
            </a:r>
            <a:r>
              <a:rPr lang="en-US" dirty="0">
                <a:solidFill>
                  <a:srgbClr val="202124"/>
                </a:solidFill>
                <a:latin typeface="Google Sans"/>
              </a:rPr>
              <a:t>where the value of x range from 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0 to 31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Step 5:</a:t>
            </a:r>
            <a:r>
              <a:rPr lang="en-US" dirty="0" smtClean="0">
                <a:solidFill>
                  <a:srgbClr val="202124"/>
                </a:solidFill>
                <a:latin typeface="Google Sans"/>
              </a:rPr>
              <a:t> Evaluating offsprings</a:t>
            </a:r>
          </a:p>
          <a:p>
            <a:pPr marL="0" indent="0">
              <a:buNone/>
            </a:pPr>
            <a:endParaRPr lang="en-US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rgbClr val="202124"/>
                </a:solidFill>
                <a:latin typeface="Google Sans"/>
              </a:rPr>
              <a:t>     </a:t>
            </a:r>
          </a:p>
          <a:p>
            <a:pPr marL="0" indent="0">
              <a:buNone/>
            </a:pPr>
            <a:endParaRPr lang="en-US" b="1" dirty="0">
              <a:solidFill>
                <a:srgbClr val="202124"/>
              </a:solidFill>
              <a:latin typeface="Google Sans"/>
            </a:endParaRPr>
          </a:p>
        </p:txBody>
      </p:sp>
      <p:graphicFrame>
        <p:nvGraphicFramePr>
          <p:cNvPr id="60" name="Table 5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1212313"/>
              </p:ext>
            </p:extLst>
          </p:nvPr>
        </p:nvGraphicFramePr>
        <p:xfrm>
          <a:off x="885295" y="2863122"/>
          <a:ext cx="10789918" cy="35661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7016">
                  <a:extLst>
                    <a:ext uri="{9D8B030D-6E8A-4147-A177-3AD203B41FA5}">
                      <a16:colId xmlns:a16="http://schemas.microsoft.com/office/drawing/2014/main" val="3050362173"/>
                    </a:ext>
                  </a:extLst>
                </a:gridCol>
                <a:gridCol w="1577016">
                  <a:extLst>
                    <a:ext uri="{9D8B030D-6E8A-4147-A177-3AD203B41FA5}">
                      <a16:colId xmlns:a16="http://schemas.microsoft.com/office/drawing/2014/main" val="3978865044"/>
                    </a:ext>
                  </a:extLst>
                </a:gridCol>
                <a:gridCol w="2006925">
                  <a:extLst>
                    <a:ext uri="{9D8B030D-6E8A-4147-A177-3AD203B41FA5}">
                      <a16:colId xmlns:a16="http://schemas.microsoft.com/office/drawing/2014/main" val="3261107550"/>
                    </a:ext>
                  </a:extLst>
                </a:gridCol>
                <a:gridCol w="2474929">
                  <a:extLst>
                    <a:ext uri="{9D8B030D-6E8A-4147-A177-3AD203B41FA5}">
                      <a16:colId xmlns:a16="http://schemas.microsoft.com/office/drawing/2014/main" val="896855087"/>
                    </a:ext>
                  </a:extLst>
                </a:gridCol>
                <a:gridCol w="1577016">
                  <a:extLst>
                    <a:ext uri="{9D8B030D-6E8A-4147-A177-3AD203B41FA5}">
                      <a16:colId xmlns:a16="http://schemas.microsoft.com/office/drawing/2014/main" val="1810668320"/>
                    </a:ext>
                  </a:extLst>
                </a:gridCol>
                <a:gridCol w="1577016">
                  <a:extLst>
                    <a:ext uri="{9D8B030D-6E8A-4147-A177-3AD203B41FA5}">
                      <a16:colId xmlns:a16="http://schemas.microsoft.com/office/drawing/2014/main" val="77975013"/>
                    </a:ext>
                  </a:extLst>
                </a:gridCol>
              </a:tblGrid>
              <a:tr h="1245712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No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Initial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encoded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 f(x)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Probability</a:t>
                      </a:r>
                      <a:r>
                        <a:rPr lang="en-US" sz="2400" baseline="0" dirty="0" smtClean="0"/>
                        <a:t> count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Expected Count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4362112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E" sz="2400" dirty="0" smtClean="0">
                          <a:solidFill>
                            <a:srgbClr val="FF0000"/>
                          </a:solidFill>
                        </a:rPr>
                        <a:t>01001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9*9=81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00112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E" sz="2400" dirty="0" smtClean="0">
                          <a:solidFill>
                            <a:srgbClr val="FF0000"/>
                          </a:solidFill>
                        </a:rPr>
                        <a:t>11111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961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59948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3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11001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625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197406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4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17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>
                          <a:solidFill>
                            <a:srgbClr val="FF0000"/>
                          </a:solidFill>
                        </a:rPr>
                        <a:t>10001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17*17= 289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426825"/>
                  </a:ext>
                </a:extLst>
              </a:tr>
              <a:tr h="46409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Total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=1956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1113832"/>
                  </a:ext>
                </a:extLst>
              </a:tr>
            </a:tbl>
          </a:graphicData>
        </a:graphic>
      </p:graphicFrame>
      <p:sp>
        <p:nvSpPr>
          <p:cNvPr id="61" name="Rectangle 19">
            <a:extLst>
              <a:ext uri="{FF2B5EF4-FFF2-40B4-BE49-F238E27FC236}">
                <a16:creationId xmlns:a16="http://schemas.microsoft.com/office/drawing/2014/main" id="{68DBB7DA-2819-436B-9194-8B767ADED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5944216"/>
            <a:ext cx="1104901" cy="485068"/>
          </a:xfrm>
          <a:prstGeom prst="rect">
            <a:avLst/>
          </a:prstGeom>
          <a:noFill/>
          <a:ln w="57150"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0488" tIns="44450" rIns="90488" bIns="44450">
            <a:spAutoFit/>
          </a:bodyPr>
          <a:lstStyle/>
          <a:p>
            <a:pPr algn="ctr"/>
            <a:endParaRPr lang="en-US" alt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2" name="Rectangle 19">
            <a:extLst>
              <a:ext uri="{FF2B5EF4-FFF2-40B4-BE49-F238E27FC236}">
                <a16:creationId xmlns:a16="http://schemas.microsoft.com/office/drawing/2014/main" id="{68DBB7DA-2819-436B-9194-8B767ADED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5999" y="4517236"/>
            <a:ext cx="1104901" cy="485068"/>
          </a:xfrm>
          <a:prstGeom prst="rect">
            <a:avLst/>
          </a:prstGeom>
          <a:noFill/>
          <a:ln w="57150"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0488" tIns="44450" rIns="90488" bIns="44450">
            <a:spAutoFit/>
          </a:bodyPr>
          <a:lstStyle/>
          <a:p>
            <a:pPr algn="ctr"/>
            <a:endParaRPr lang="en-US" alt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8202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 animBg="1"/>
      <p:bldP spid="6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8EB910D-BCCE-48C3-A777-2BBA3B5EF7F6}"/>
              </a:ext>
            </a:extLst>
          </p:cNvPr>
          <p:cNvSpPr txBox="1"/>
          <p:nvPr/>
        </p:nvSpPr>
        <p:spPr>
          <a:xfrm>
            <a:off x="2336075" y="591732"/>
            <a:ext cx="350519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spc="22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+mj-ea"/>
                <a:cs typeface="Arial"/>
              </a:rPr>
              <a:t>Additional Resources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B5933E-96DE-4005-A503-6847FCEAF4C8}"/>
              </a:ext>
            </a:extLst>
          </p:cNvPr>
          <p:cNvSpPr/>
          <p:nvPr/>
        </p:nvSpPr>
        <p:spPr>
          <a:xfrm>
            <a:off x="1524001" y="2055427"/>
            <a:ext cx="8157028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84250" lvl="1" indent="-457200">
              <a:spcAft>
                <a:spcPts val="600"/>
              </a:spcAft>
              <a:buClr>
                <a:srgbClr val="374D81"/>
              </a:buClr>
              <a:buFont typeface="Wingdings" panose="05000000000000000000" pitchFamily="2" charset="2"/>
              <a:buChar char="§"/>
            </a:pPr>
            <a:endParaRPr lang="en-US" sz="2400" b="1" spc="-45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984250" lvl="1" indent="-457200">
              <a:spcAft>
                <a:spcPts val="600"/>
              </a:spcAft>
              <a:buClr>
                <a:srgbClr val="374D81"/>
              </a:buClr>
              <a:buFont typeface="Wingdings" panose="05000000000000000000" pitchFamily="2" charset="2"/>
              <a:buChar char="§"/>
            </a:pPr>
            <a:r>
              <a:rPr lang="en-US" sz="2400" b="1" spc="-45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 Solving of the TSP using GA</a:t>
            </a:r>
            <a:endParaRPr lang="en-US" sz="2400" b="1" spc="-45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27050" lvl="1">
              <a:spcAft>
                <a:spcPts val="600"/>
              </a:spcAft>
              <a:buClr>
                <a:srgbClr val="374D81"/>
              </a:buClr>
            </a:pPr>
            <a:r>
              <a:rPr lang="en-US" sz="2400" b="1" spc="-45" dirty="0">
                <a:solidFill>
                  <a:srgbClr val="002060"/>
                </a:solidFill>
                <a:hlinkClick r:id="rId2"/>
              </a:rPr>
              <a:t>https://</a:t>
            </a:r>
            <a:r>
              <a:rPr lang="en-US" sz="2400" b="1" spc="-45" dirty="0" smtClean="0">
                <a:solidFill>
                  <a:srgbClr val="002060"/>
                </a:solidFill>
                <a:hlinkClick r:id="rId2"/>
              </a:rPr>
              <a:t>www.researchgate.net/publication/235902844_An_Improved_Genetic_Algorithm_to_Solve_the_Traveling_Salesman_Problem</a:t>
            </a:r>
            <a:endParaRPr lang="en-US" sz="2400" b="1" spc="-45" dirty="0" smtClean="0">
              <a:solidFill>
                <a:srgbClr val="002060"/>
              </a:solidFill>
            </a:endParaRPr>
          </a:p>
          <a:p>
            <a:pPr marL="527050" lvl="1">
              <a:spcAft>
                <a:spcPts val="600"/>
              </a:spcAft>
              <a:buClr>
                <a:srgbClr val="374D81"/>
              </a:buClr>
            </a:pPr>
            <a:endParaRPr lang="en-US" sz="2400" b="1" spc="-45" dirty="0" smtClean="0">
              <a:solidFill>
                <a:srgbClr val="002060"/>
              </a:solidFill>
            </a:endParaRPr>
          </a:p>
          <a:p>
            <a:pPr marL="527050" lvl="1">
              <a:spcAft>
                <a:spcPts val="600"/>
              </a:spcAft>
              <a:buClr>
                <a:srgbClr val="374D81"/>
              </a:buClr>
            </a:pPr>
            <a:endParaRPr lang="en-US" sz="2400" b="1" spc="-45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27050" lvl="1">
              <a:spcAft>
                <a:spcPts val="600"/>
              </a:spcAft>
              <a:buClr>
                <a:srgbClr val="374D81"/>
              </a:buClr>
            </a:pPr>
            <a:endParaRPr lang="en-US" sz="2400" b="1" spc="-45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984250" lvl="1" indent="-457200">
              <a:spcAft>
                <a:spcPts val="600"/>
              </a:spcAft>
              <a:buClr>
                <a:srgbClr val="374D81"/>
              </a:buClr>
              <a:buFont typeface="Wingdings" panose="05000000000000000000" pitchFamily="2" charset="2"/>
              <a:buChar char="§"/>
            </a:pPr>
            <a:endParaRPr lang="en-US" sz="2400" b="1" spc="-45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4835520-B914-48A1-95A2-CCC40323F097}"/>
              </a:ext>
            </a:extLst>
          </p:cNvPr>
          <p:cNvCxnSpPr>
            <a:cxnSpLocks/>
          </p:cNvCxnSpPr>
          <p:nvPr/>
        </p:nvCxnSpPr>
        <p:spPr>
          <a:xfrm>
            <a:off x="3442063" y="559526"/>
            <a:ext cx="2438400" cy="0"/>
          </a:xfrm>
          <a:prstGeom prst="line">
            <a:avLst/>
          </a:prstGeom>
          <a:ln w="508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CB284F4-0F17-4F7B-91D8-9800B7ABADC0}"/>
              </a:ext>
            </a:extLst>
          </p:cNvPr>
          <p:cNvCxnSpPr>
            <a:cxnSpLocks/>
          </p:cNvCxnSpPr>
          <p:nvPr/>
        </p:nvCxnSpPr>
        <p:spPr>
          <a:xfrm>
            <a:off x="1524000" y="2020389"/>
            <a:ext cx="4343400" cy="0"/>
          </a:xfrm>
          <a:prstGeom prst="line">
            <a:avLst/>
          </a:prstGeom>
          <a:ln w="508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2CDFF9D-6974-4D02-9390-007386087AA1}"/>
              </a:ext>
            </a:extLst>
          </p:cNvPr>
          <p:cNvCxnSpPr>
            <a:cxnSpLocks/>
          </p:cNvCxnSpPr>
          <p:nvPr/>
        </p:nvCxnSpPr>
        <p:spPr>
          <a:xfrm>
            <a:off x="5854337" y="533400"/>
            <a:ext cx="0" cy="1508760"/>
          </a:xfrm>
          <a:prstGeom prst="line">
            <a:avLst/>
          </a:prstGeom>
          <a:ln w="508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068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317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13650</TotalTime>
  <Words>2035</Words>
  <Application>Microsoft Office PowerPoint</Application>
  <PresentationFormat>Widescreen</PresentationFormat>
  <Paragraphs>789</Paragraphs>
  <Slides>40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51" baseType="lpstr">
      <vt:lpstr>Arial</vt:lpstr>
      <vt:lpstr>Arial Nova Cond Light</vt:lpstr>
      <vt:lpstr>Calibri</vt:lpstr>
      <vt:lpstr>Calibri Light</vt:lpstr>
      <vt:lpstr>Courier New</vt:lpstr>
      <vt:lpstr>Google Sans</vt:lpstr>
      <vt:lpstr>Inter</vt:lpstr>
      <vt:lpstr>Poppins</vt:lpstr>
      <vt:lpstr>Times New Roman</vt:lpstr>
      <vt:lpstr>Wingdings</vt:lpstr>
      <vt:lpstr>Office Theme</vt:lpstr>
      <vt:lpstr>PowerPoint Presentation</vt:lpstr>
      <vt:lpstr>PowerPoint Presentation</vt:lpstr>
      <vt:lpstr>Resources for this lecture</vt:lpstr>
      <vt:lpstr>Main Motivation for Heuristic Techniques:</vt:lpstr>
      <vt:lpstr>Main Motivation for Heuristic Techniques:</vt:lpstr>
      <vt:lpstr>Main Motivation for Heuristic Techniques:</vt:lpstr>
      <vt:lpstr>Main Motivation for Heuristic Techniques:</vt:lpstr>
      <vt:lpstr>Main Motivation for Heuristic Techniques:</vt:lpstr>
      <vt:lpstr>Main Motivation for Heuristic Techniques:</vt:lpstr>
      <vt:lpstr>Evolutionary Algorithms: OVERVIEW</vt:lpstr>
      <vt:lpstr>Evolutionary Algorithms: OVERVIEW</vt:lpstr>
      <vt:lpstr>Genetic Algorithms (GA) OVERVIEW</vt:lpstr>
      <vt:lpstr>Genetic Algorithms (GA) OVERVIEW</vt:lpstr>
      <vt:lpstr>Genetic Algorithms (GA) OVERVIEW</vt:lpstr>
      <vt:lpstr>Genetic Algorithm Pseudocode</vt:lpstr>
      <vt:lpstr>Parent Selection</vt:lpstr>
      <vt:lpstr>Parent Selection</vt:lpstr>
      <vt:lpstr>Parent Selection</vt:lpstr>
      <vt:lpstr>Parent Selection</vt:lpstr>
      <vt:lpstr>Genotype Representation</vt:lpstr>
      <vt:lpstr>Initial Population</vt:lpstr>
      <vt:lpstr>Parent Selection </vt:lpstr>
      <vt:lpstr>Crossover Operation </vt:lpstr>
      <vt:lpstr>Crossover Operation </vt:lpstr>
      <vt:lpstr>Mutation Operation </vt:lpstr>
      <vt:lpstr>Genotype Representation</vt:lpstr>
      <vt:lpstr>Crossover or Mutation</vt:lpstr>
      <vt:lpstr>PowerPoint Presentation</vt:lpstr>
      <vt:lpstr>GA Example</vt:lpstr>
      <vt:lpstr>GA Example</vt:lpstr>
      <vt:lpstr>GA Example</vt:lpstr>
      <vt:lpstr>GA Example</vt:lpstr>
      <vt:lpstr>GA Example</vt:lpstr>
      <vt:lpstr>GA Example</vt:lpstr>
      <vt:lpstr>GA Example</vt:lpstr>
      <vt:lpstr>GA Example</vt:lpstr>
      <vt:lpstr>GA Example</vt:lpstr>
      <vt:lpstr>GA Example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GoogleEltaweel</cp:lastModifiedBy>
  <cp:revision>530</cp:revision>
  <dcterms:created xsi:type="dcterms:W3CDTF">2023-04-29T09:08:23Z</dcterms:created>
  <dcterms:modified xsi:type="dcterms:W3CDTF">2024-03-13T06:32:22Z</dcterms:modified>
</cp:coreProperties>
</file>