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597" r:id="rId6"/>
    <p:sldId id="556" r:id="rId7"/>
    <p:sldId id="557" r:id="rId8"/>
    <p:sldId id="558" r:id="rId9"/>
    <p:sldId id="559" r:id="rId10"/>
    <p:sldId id="560" r:id="rId11"/>
    <p:sldId id="561" r:id="rId12"/>
    <p:sldId id="562" r:id="rId13"/>
    <p:sldId id="563" r:id="rId14"/>
    <p:sldId id="564" r:id="rId15"/>
    <p:sldId id="565" r:id="rId16"/>
    <p:sldId id="566" r:id="rId17"/>
    <p:sldId id="567" r:id="rId18"/>
    <p:sldId id="568" r:id="rId19"/>
    <p:sldId id="569" r:id="rId20"/>
    <p:sldId id="570" r:id="rId21"/>
    <p:sldId id="571" r:id="rId22"/>
    <p:sldId id="572" r:id="rId23"/>
    <p:sldId id="573" r:id="rId24"/>
    <p:sldId id="574" r:id="rId25"/>
    <p:sldId id="576" r:id="rId26"/>
    <p:sldId id="580" r:id="rId27"/>
    <p:sldId id="579" r:id="rId28"/>
    <p:sldId id="581" r:id="rId29"/>
    <p:sldId id="582" r:id="rId30"/>
    <p:sldId id="583" r:id="rId31"/>
    <p:sldId id="584" r:id="rId32"/>
    <p:sldId id="585" r:id="rId33"/>
    <p:sldId id="598" r:id="rId34"/>
    <p:sldId id="586" r:id="rId35"/>
    <p:sldId id="587" r:id="rId36"/>
    <p:sldId id="595" r:id="rId37"/>
    <p:sldId id="596" r:id="rId38"/>
    <p:sldId id="591" r:id="rId39"/>
    <p:sldId id="592" r:id="rId40"/>
    <p:sldId id="593" r:id="rId41"/>
    <p:sldId id="5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 id="585"/>
            <p14:sldId id="598"/>
            <p14:sldId id="586"/>
            <p14:sldId id="587"/>
            <p14:sldId id="595"/>
            <p14:sldId id="596"/>
            <p14:sldId id="591"/>
            <p14:sldId id="592"/>
            <p14:sldId id="593"/>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5" d="100"/>
          <a:sy n="65" d="100"/>
        </p:scale>
        <p:origin x="78" y="15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654327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102579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213366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3436568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8.svg"/><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805320"/>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sz="2000" dirty="0">
                <a:latin typeface="Alexandria"/>
              </a:rPr>
              <a:t>Discuss the importance of employees safety</a:t>
            </a:r>
          </a:p>
          <a:p>
            <a:pPr marL="285750" lvl="0" indent="-285750">
              <a:lnSpc>
                <a:spcPct val="150000"/>
              </a:lnSpc>
              <a:buFont typeface="Arial" panose="020B0604020202020204" pitchFamily="34" charset="0"/>
              <a:buChar char="•"/>
            </a:pPr>
            <a:r>
              <a:rPr lang="en-US" sz="2000" dirty="0">
                <a:latin typeface="Alexandria"/>
              </a:rPr>
              <a:t> Explain in basic causes of accidents.</a:t>
            </a:r>
          </a:p>
          <a:p>
            <a:pPr marL="285750" lvl="0" indent="-285750">
              <a:lnSpc>
                <a:spcPct val="150000"/>
              </a:lnSpc>
              <a:buFont typeface="Arial" panose="020B0604020202020204" pitchFamily="34" charset="0"/>
              <a:buChar char="•"/>
            </a:pPr>
            <a:r>
              <a:rPr lang="en-US" sz="2000" dirty="0">
                <a:latin typeface="Alexandria"/>
              </a:rPr>
              <a:t>Explain how to prevent accidents at work.</a:t>
            </a:r>
          </a:p>
          <a:p>
            <a:pPr marL="285750" lvl="0" indent="-285750">
              <a:lnSpc>
                <a:spcPct val="150000"/>
              </a:lnSpc>
              <a:buFont typeface="Arial" panose="020B0604020202020204" pitchFamily="34" charset="0"/>
              <a:buChar char="•"/>
            </a:pPr>
            <a:r>
              <a:rPr lang="en-US" sz="2000" dirty="0">
                <a:latin typeface="Alexandria"/>
              </a:rPr>
              <a:t>Discuss major health problems at work and how to remedy them.</a:t>
            </a:r>
          </a:p>
          <a:p>
            <a:pPr marL="285750" lvl="0" indent="-285750">
              <a:lnSpc>
                <a:spcPct val="150000"/>
              </a:lnSpc>
              <a:buFont typeface="Arial" panose="020B0604020202020204" pitchFamily="34" charset="0"/>
              <a:buChar char="•"/>
            </a:pPr>
            <a:r>
              <a:rPr lang="en-US" sz="2000" dirty="0">
                <a:latin typeface="Alexandria"/>
              </a:rPr>
              <a:t>Discuss the main elements in an occupational security and risk management programs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7398" y="4280233"/>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id="{308E4C5D-6F1D-1A2B-53DD-B4610C5168E6}"/>
              </a:ext>
            </a:extLst>
          </p:cNvPr>
          <p:cNvSpPr txBox="1"/>
          <p:nvPr/>
        </p:nvSpPr>
        <p:spPr>
          <a:xfrm>
            <a:off x="617280" y="2108836"/>
            <a:ext cx="10711120" cy="4297458"/>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942B78AE-47A6-E7C4-2913-0AF6EA0F1C74}"/>
              </a:ext>
            </a:extLst>
          </p:cNvPr>
          <p:cNvSpPr txBox="1"/>
          <p:nvPr/>
        </p:nvSpPr>
        <p:spPr>
          <a:xfrm>
            <a:off x="617280" y="2101396"/>
            <a:ext cx="10711120" cy="3567195"/>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Times New Roman" panose="02020603050405020304" pitchFamily="18" charset="0"/>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Times New Roman" panose="02020603050405020304" pitchFamily="18" charset="0"/>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Times New Roman" panose="02020603050405020304" pitchFamily="18" charset="0"/>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Times New Roman" panose="02020603050405020304" pitchFamily="18" charset="0"/>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latin typeface="Times New Roman" panose="02020603050405020304" pitchFamily="18" charset="0"/>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 name="TextBox 3">
            <a:extLst>
              <a:ext uri="{FF2B5EF4-FFF2-40B4-BE49-F238E27FC236}">
                <a16:creationId xmlns:a16="http://schemas.microsoft.com/office/drawing/2014/main" id="{0618AAAC-6452-5CB3-FF53-9CFB8EBA85F0}"/>
              </a:ext>
            </a:extLst>
          </p:cNvPr>
          <p:cNvSpPr txBox="1"/>
          <p:nvPr/>
        </p:nvSpPr>
        <p:spPr>
          <a:xfrm>
            <a:off x="9264625" y="6292631"/>
            <a:ext cx="2616200" cy="400110"/>
          </a:xfrm>
          <a:prstGeom prst="rect">
            <a:avLst/>
          </a:prstGeom>
          <a:noFill/>
        </p:spPr>
        <p:txBody>
          <a:bodyPr wrap="square" rtlCol="0">
            <a:spAutoFit/>
          </a:bodyPr>
          <a:lstStyle/>
          <a:p>
            <a:pPr algn="ctr"/>
            <a:endParaRPr lang="en-US" sz="2000" b="1" dirty="0"/>
          </a:p>
        </p:txBody>
      </p:sp>
      <p:pic>
        <p:nvPicPr>
          <p:cNvPr id="7" name="Graphic 21">
            <a:extLst>
              <a:ext uri="{FF2B5EF4-FFF2-40B4-BE49-F238E27FC236}">
                <a16:creationId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r>
              <a:rPr lang="en-US" dirty="0" smtClean="0">
                <a:effectLst/>
                <a:latin typeface="Alexandria"/>
                <a:ea typeface="Times New Roman" panose="02020603050405020304" pitchFamily="18" charset="0"/>
                <a:cs typeface="Arial" panose="020B0604020202020204" pitchFamily="34" charset="0"/>
              </a:rPr>
              <a:t>.</a:t>
            </a:r>
            <a:endParaRPr lang="en-US" dirty="0" smtClean="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smtClean="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smtClean="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BD8C0D2-9F49-2C43-624D-35213A5FB3ED}"/>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0AAB1F90-D533-602B-F401-EB85A362C865}"/>
              </a:ext>
            </a:extLst>
          </p:cNvPr>
          <p:cNvSpPr txBox="1"/>
          <p:nvPr/>
        </p:nvSpPr>
        <p:spPr>
          <a:xfrm>
            <a:off x="617280" y="2101396"/>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F618D32-C93A-91B4-F57E-11882EE70F9C}"/>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76617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 Hazard Analysis &amp; Reviews </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891023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81C0A-CCEE-52D5-339D-FC2C89A92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B2EB9-F5ED-4EEF-A34F-342A5847EFB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8CE98B4-B5AC-A8FD-4332-D42145B4AE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8C457E-6E4C-FCEF-5A9B-613BB4E563E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C8EF311-4738-B4D9-E0D3-2D185547E49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F5FA3D8E-83D0-4FFE-63FA-C5A36B68B3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D1650AC-5188-B859-FBCB-6082A39DDE65}"/>
              </a:ext>
            </a:extLst>
          </p:cNvPr>
          <p:cNvSpPr txBox="1"/>
          <p:nvPr/>
        </p:nvSpPr>
        <p:spPr>
          <a:xfrm>
            <a:off x="1931700" y="96262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5C4221E9-4DE7-71CE-D996-AE04AC600CE1}"/>
              </a:ext>
            </a:extLst>
          </p:cNvPr>
          <p:cNvSpPr txBox="1"/>
          <p:nvPr/>
        </p:nvSpPr>
        <p:spPr>
          <a:xfrm>
            <a:off x="617280" y="2101396"/>
            <a:ext cx="10711120" cy="3416320"/>
          </a:xfrm>
          <a:prstGeom prst="rect">
            <a:avLst/>
          </a:prstGeom>
          <a:noFill/>
        </p:spPr>
        <p:txBody>
          <a:bodyPr wrap="square" rtlCol="0">
            <a:spAutoFit/>
          </a:bodyPr>
          <a:lstStyle/>
          <a:p>
            <a:pPr lvl="0"/>
            <a:endParaRPr lang="en-US" b="1" dirty="0">
              <a:latin typeface="Alexandria"/>
            </a:endParaRPr>
          </a:p>
          <a:p>
            <a:pPr lvl="0"/>
            <a:r>
              <a:rPr lang="en-US" b="1" dirty="0">
                <a:latin typeface="Alexandria"/>
              </a:rPr>
              <a:t>1- Management Commitment:</a:t>
            </a:r>
          </a:p>
          <a:p>
            <a:pPr marL="285750" lvl="0" indent="-285750">
              <a:buFont typeface="Arial" panose="020B0604020202020204" pitchFamily="34" charset="0"/>
              <a:buChar char="•"/>
            </a:pPr>
            <a:r>
              <a:rPr lang="en-US" dirty="0">
                <a:latin typeface="Alexandria"/>
              </a:rPr>
              <a:t>Supervisors lead by example and actively participate in safety efforts.</a:t>
            </a:r>
          </a:p>
          <a:p>
            <a:pPr marL="285750" lvl="0" indent="-285750">
              <a:buFont typeface="Arial" panose="020B0604020202020204" pitchFamily="34" charset="0"/>
              <a:buChar char="•"/>
            </a:pPr>
            <a:r>
              <a:rPr lang="en-US" dirty="0">
                <a:latin typeface="Alexandria"/>
              </a:rPr>
              <a:t>Positive reinforcement recognizes safe behaviors, promoting continuity.</a:t>
            </a:r>
          </a:p>
          <a:p>
            <a:pPr marL="285750" lvl="0" indent="-285750">
              <a:buFont typeface="Arial" panose="020B0604020202020204" pitchFamily="34" charset="0"/>
              <a:buChar char="•"/>
            </a:pPr>
            <a:r>
              <a:rPr lang="en-US" dirty="0">
                <a:latin typeface="Alexandria"/>
              </a:rPr>
              <a:t>Regular safety discussions maintain awareness and address concerns.</a:t>
            </a:r>
          </a:p>
          <a:p>
            <a:pPr lvl="0"/>
            <a:endParaRPr lang="en-US" dirty="0">
              <a:latin typeface="Alexandria"/>
            </a:endParaRPr>
          </a:p>
          <a:p>
            <a:pPr lvl="0"/>
            <a:r>
              <a:rPr lang="en-US" b="1" dirty="0">
                <a:latin typeface="Alexandria"/>
              </a:rPr>
              <a:t>2- Key Cultural Traits</a:t>
            </a:r>
          </a:p>
          <a:p>
            <a:pPr marL="285750" lvl="0" indent="-285750">
              <a:buFont typeface="Arial" panose="020B0604020202020204" pitchFamily="34" charset="0"/>
              <a:buChar char="•"/>
            </a:pPr>
            <a:r>
              <a:rPr lang="en-US" dirty="0">
                <a:latin typeface="Alexandria"/>
              </a:rPr>
              <a:t>Teamwork emphasizes shared responsibility and collaboration in safety.</a:t>
            </a:r>
          </a:p>
          <a:p>
            <a:pPr marL="285750" lvl="0" indent="-285750">
              <a:buFont typeface="Arial" panose="020B0604020202020204" pitchFamily="34" charset="0"/>
              <a:buChar char="•"/>
            </a:pPr>
            <a:r>
              <a:rPr lang="en-US" dirty="0">
                <a:latin typeface="Alexandria"/>
              </a:rPr>
              <a:t>Open communication builds trust and encourages hazard reporting</a:t>
            </a:r>
          </a:p>
          <a:p>
            <a:pPr marL="285750" lvl="0" indent="-285750">
              <a:buFont typeface="Arial" panose="020B0604020202020204" pitchFamily="34" charset="0"/>
              <a:buChar char="•"/>
            </a:pPr>
            <a:r>
              <a:rPr lang="en-US" dirty="0">
                <a:latin typeface="Alexandria"/>
              </a:rPr>
              <a:t>Belief in accident prevention fosters a proactive safety mindset.</a:t>
            </a:r>
          </a:p>
          <a:p>
            <a:pPr marL="285750" lvl="0" indent="-285750">
              <a:buFont typeface="Arial" panose="020B0604020202020204" pitchFamily="34" charset="0"/>
              <a:buChar char="•"/>
            </a:pPr>
            <a:r>
              <a:rPr lang="en-US" dirty="0">
                <a:latin typeface="Alexandria"/>
              </a:rPr>
              <a:t>Assigned roles and responsibilities ensure accountability</a:t>
            </a:r>
          </a:p>
          <a:p>
            <a:pPr marL="285750" lvl="0" indent="-285750">
              <a:buFont typeface="Arial" panose="020B0604020202020204" pitchFamily="34" charset="0"/>
              <a:buChar char="•"/>
            </a:pPr>
            <a:r>
              <a:rPr lang="en-US" dirty="0">
                <a:latin typeface="Alexandria"/>
              </a:rPr>
              <a:t>Ongoing hazard identification and correction drive continuous improvement</a:t>
            </a:r>
          </a:p>
        </p:txBody>
      </p:sp>
      <p:pic>
        <p:nvPicPr>
          <p:cNvPr id="12" name="Picture 11">
            <a:extLst>
              <a:ext uri="{FF2B5EF4-FFF2-40B4-BE49-F238E27FC236}">
                <a16:creationId xmlns:a16="http://schemas.microsoft.com/office/drawing/2014/main" id="{7EC829EA-B6B0-6984-DF8B-202DCD1A238B}"/>
              </a:ext>
            </a:extLst>
          </p:cNvPr>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2120303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693319"/>
          </a:xfrm>
          <a:prstGeom prst="rect">
            <a:avLst/>
          </a:prstGeom>
          <a:noFill/>
        </p:spPr>
        <p:txBody>
          <a:bodyPr wrap="square" rtlCol="0">
            <a:spAutoFit/>
          </a:bodyPr>
          <a:lstStyle/>
          <a:p>
            <a:pPr lvl="0"/>
            <a:endParaRPr lang="en-US" b="1" dirty="0">
              <a:latin typeface="Alexandria"/>
            </a:endParaRPr>
          </a:p>
          <a:p>
            <a:pPr lvl="0"/>
            <a:r>
              <a:rPr lang="en-US" b="1" dirty="0">
                <a:latin typeface="Alexandria"/>
              </a:rPr>
              <a:t>3-Supportive Environment:</a:t>
            </a:r>
          </a:p>
          <a:p>
            <a:pPr marL="285750" lvl="0" indent="-285750">
              <a:buFont typeface="Arial" panose="020B0604020202020204" pitchFamily="34" charset="0"/>
              <a:buChar char="•"/>
            </a:pPr>
            <a:r>
              <a:rPr lang="en-US" dirty="0">
                <a:latin typeface="Alexandria"/>
              </a:rPr>
              <a:t>Leadership training equips supervisors to promote safety effectively.</a:t>
            </a:r>
          </a:p>
          <a:p>
            <a:pPr marL="285750" lvl="0" indent="-285750">
              <a:buFont typeface="Arial" panose="020B0604020202020204" pitchFamily="34" charset="0"/>
              <a:buChar char="•"/>
            </a:pPr>
            <a:r>
              <a:rPr lang="en-US" dirty="0">
                <a:latin typeface="Alexandria"/>
              </a:rPr>
              <a:t>Teamwork and mutual support create a collaborative atmosphere.</a:t>
            </a:r>
          </a:p>
          <a:p>
            <a:pPr marL="285750" lvl="0" indent="-285750">
              <a:buFont typeface="Arial" panose="020B0604020202020204" pitchFamily="34" charset="0"/>
              <a:buChar char="•"/>
            </a:pPr>
            <a:r>
              <a:rPr lang="en-US" dirty="0">
                <a:latin typeface="Alexandria"/>
              </a:rPr>
              <a:t>Establishing safety as a core organizational value reinforces its importance.</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r>
              <a:rPr lang="en-US" b="1" dirty="0">
                <a:latin typeface="Alexandria"/>
              </a:rPr>
              <a:t>4- Formal Policies &amp; Goals</a:t>
            </a:r>
          </a:p>
          <a:p>
            <a:pPr marL="285750" lvl="0" indent="-285750">
              <a:buFont typeface="Arial" panose="020B0604020202020204" pitchFamily="34" charset="0"/>
              <a:buChar char="•"/>
            </a:pPr>
            <a:r>
              <a:rPr lang="en-US" dirty="0">
                <a:latin typeface="Alexandria"/>
              </a:rPr>
              <a:t>Written safety policies outline guidelines and the organization's commitment.</a:t>
            </a:r>
          </a:p>
          <a:p>
            <a:pPr marL="285750" lvl="0" indent="-285750">
              <a:buFont typeface="Arial" panose="020B0604020202020204" pitchFamily="34" charset="0"/>
              <a:buChar char="•"/>
            </a:pPr>
            <a:r>
              <a:rPr lang="en-US" dirty="0">
                <a:latin typeface="Alexandria"/>
              </a:rPr>
              <a:t>Specific &amp; measurable safety goals track progress and drive improvements.</a:t>
            </a:r>
          </a:p>
          <a:p>
            <a:pPr marL="285750" lvl="0" indent="-285750">
              <a:buFont typeface="Arial" panose="020B0604020202020204" pitchFamily="34" charset="0"/>
              <a:buChar char="•"/>
            </a:pPr>
            <a:endParaRPr lang="en-US" dirty="0">
              <a:latin typeface="Alexandria"/>
            </a:endParaRPr>
          </a:p>
          <a:p>
            <a:pPr marL="285750" lvl="0" indent="-285750">
              <a:buFont typeface="Arial" panose="020B0604020202020204" pitchFamily="34" charset="0"/>
              <a:buChar char="•"/>
            </a:pPr>
            <a:endParaRPr lang="en-US" dirty="0">
              <a:latin typeface="Alexandria"/>
            </a:endParaRPr>
          </a:p>
          <a:p>
            <a:pPr lvl="0"/>
            <a:endParaRPr lang="en-US" dirty="0">
              <a:latin typeface="Alexandria"/>
            </a:endParaRPr>
          </a:p>
          <a:p>
            <a:pPr lvl="0"/>
            <a:endParaRPr lang="en-US" dirty="0">
              <a:latin typeface="Alexandria"/>
            </a:endParaRP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383403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Fostering a Culture of Safety</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308324"/>
          </a:xfrm>
          <a:prstGeom prst="rect">
            <a:avLst/>
          </a:prstGeom>
          <a:noFill/>
        </p:spPr>
        <p:txBody>
          <a:bodyPr wrap="square" rtlCol="0">
            <a:spAutoFit/>
          </a:bodyPr>
          <a:lstStyle/>
          <a:p>
            <a:pPr lvl="0"/>
            <a:r>
              <a:rPr lang="en-US" b="1" dirty="0">
                <a:latin typeface="Alexandria"/>
              </a:rPr>
              <a:t>5- Safety Awareness &amp; Behavior:</a:t>
            </a:r>
          </a:p>
          <a:p>
            <a:pPr marL="285750" lvl="0" indent="-285750">
              <a:buFont typeface="Arial" panose="020B0604020202020204" pitchFamily="34" charset="0"/>
              <a:buChar char="•"/>
            </a:pPr>
            <a:r>
              <a:rPr lang="en-US" dirty="0">
                <a:latin typeface="Alexandria"/>
              </a:rPr>
              <a:t>Awareness programs provide clear, job-specific safety training.</a:t>
            </a:r>
          </a:p>
          <a:p>
            <a:pPr marL="285750" lvl="0" indent="-285750">
              <a:buFont typeface="Arial" panose="020B0604020202020204" pitchFamily="34" charset="0"/>
              <a:buChar char="•"/>
            </a:pPr>
            <a:r>
              <a:rPr lang="en-US" dirty="0">
                <a:latin typeface="Alexandria"/>
              </a:rPr>
              <a:t>Behavior-based safety focuses on observed actions and constructive feedback.</a:t>
            </a:r>
          </a:p>
          <a:p>
            <a:pPr marL="285750" lvl="0" indent="-285750">
              <a:buFont typeface="Arial" panose="020B0604020202020204" pitchFamily="34" charset="0"/>
              <a:buChar char="•"/>
            </a:pPr>
            <a:r>
              <a:rPr lang="en-US" dirty="0">
                <a:latin typeface="Alexandria"/>
              </a:rPr>
              <a:t>The "Zero 4 Life" approach emphasizes safe behaviors in all aspects of life.</a:t>
            </a:r>
          </a:p>
          <a:p>
            <a:pPr lvl="0"/>
            <a:endParaRPr lang="en-US" dirty="0">
              <a:latin typeface="Alexandria"/>
            </a:endParaRPr>
          </a:p>
          <a:p>
            <a:pPr lvl="0"/>
            <a:r>
              <a:rPr lang="en-US" b="1" dirty="0">
                <a:latin typeface="Alexandria"/>
              </a:rPr>
              <a:t>6-Additional Measures:</a:t>
            </a:r>
          </a:p>
          <a:p>
            <a:pPr marL="285750" lvl="0" indent="-285750">
              <a:buFont typeface="Arial" panose="020B0604020202020204" pitchFamily="34" charset="0"/>
              <a:buChar char="•"/>
            </a:pPr>
            <a:r>
              <a:rPr lang="en-US" dirty="0">
                <a:latin typeface="Alexandria"/>
              </a:rPr>
              <a:t>Employee-led safety committees address workplace hazards and solutions.</a:t>
            </a:r>
          </a:p>
          <a:p>
            <a:pPr marL="285750" lvl="0" indent="-285750">
              <a:buFont typeface="Arial" panose="020B0604020202020204" pitchFamily="34" charset="0"/>
              <a:buChar char="•"/>
            </a:pPr>
            <a:r>
              <a:rPr lang="en-US" dirty="0">
                <a:latin typeface="Alexandria"/>
              </a:rPr>
              <a:t>Texting policies prevent distracted driving and ensure compliance.</a:t>
            </a:r>
          </a:p>
        </p:txBody>
      </p:sp>
      <p:pic>
        <p:nvPicPr>
          <p:cNvPr id="13" name="Picture 12"/>
          <p:cNvPicPr>
            <a:picLocks noChangeAspect="1"/>
          </p:cNvPicPr>
          <p:nvPr/>
        </p:nvPicPr>
        <p:blipFill>
          <a:blip r:embed="rId3">
            <a:clrChange>
              <a:clrFrom>
                <a:srgbClr val="FFFFFF"/>
              </a:clrFrom>
              <a:clrTo>
                <a:srgbClr val="FFFFFF">
                  <a:alpha val="0"/>
                </a:srgbClr>
              </a:clrTo>
            </a:clrChange>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9286875" y="3809556"/>
            <a:ext cx="2143125" cy="2143125"/>
          </a:xfrm>
          <a:prstGeom prst="rect">
            <a:avLst/>
          </a:prstGeom>
        </p:spPr>
      </p:pic>
    </p:spTree>
    <p:extLst>
      <p:ext uri="{BB962C8B-B14F-4D97-AF65-F5344CB8AC3E}">
        <p14:creationId xmlns:p14="http://schemas.microsoft.com/office/powerpoint/2010/main" val="1915967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247317"/>
          </a:xfrm>
          <a:prstGeom prst="rect">
            <a:avLst/>
          </a:prstGeom>
          <a:noFill/>
        </p:spPr>
        <p:txBody>
          <a:bodyPr wrap="square" rtlCol="0">
            <a:spAutoFit/>
          </a:bodyPr>
          <a:lstStyle/>
          <a:p>
            <a:pPr marL="342900" indent="-342900">
              <a:buAutoNum type="arabicPeriod"/>
            </a:pPr>
            <a:r>
              <a:rPr lang="en-US" b="1" dirty="0">
                <a:latin typeface="Alexandria"/>
              </a:rPr>
              <a:t>Job Stress:</a:t>
            </a:r>
          </a:p>
          <a:p>
            <a:pPr marL="285750" indent="-285750">
              <a:buFont typeface="Arial" panose="020B0604020202020204" pitchFamily="34" charset="0"/>
              <a:buChar char="•"/>
            </a:pPr>
            <a:r>
              <a:rPr lang="en-US" b="1" dirty="0">
                <a:latin typeface="Alexandria"/>
              </a:rPr>
              <a:t>Causes: </a:t>
            </a:r>
            <a:r>
              <a:rPr lang="en-US" dirty="0">
                <a:latin typeface="Alexandria"/>
              </a:rPr>
              <a:t>External factors (e.g., workload, deadlines, conflicts) and internal traits (e.g., perfectionism, </a:t>
            </a:r>
            <a:r>
              <a:rPr lang="en-US" dirty="0" err="1">
                <a:latin typeface="Alexandria"/>
              </a:rPr>
              <a:t>workaholism</a:t>
            </a:r>
            <a:r>
              <a:rPr lang="en-US" dirty="0">
                <a:latin typeface="Alexandria"/>
              </a:rPr>
              <a:t>).</a:t>
            </a:r>
          </a:p>
          <a:p>
            <a:pPr marL="285750" indent="-285750">
              <a:buFont typeface="Arial" panose="020B0604020202020204" pitchFamily="34" charset="0"/>
              <a:buChar char="•"/>
            </a:pPr>
            <a:r>
              <a:rPr lang="en-US" b="1" dirty="0">
                <a:latin typeface="Alexandria"/>
              </a:rPr>
              <a:t>Consequences: </a:t>
            </a:r>
            <a:r>
              <a:rPr lang="en-US" dirty="0">
                <a:latin typeface="Alexandria"/>
              </a:rPr>
              <a:t>Health issues (mental and physical), reduced productivity, absenteeism, and high turnover.</a:t>
            </a:r>
          </a:p>
          <a:p>
            <a:pPr marL="285750" indent="-285750">
              <a:buFont typeface="Arial" panose="020B0604020202020204" pitchFamily="34" charset="0"/>
              <a:buChar char="•"/>
            </a:pPr>
            <a:r>
              <a:rPr lang="en-US" b="1" dirty="0">
                <a:latin typeface="Alexandria"/>
              </a:rPr>
              <a:t>Reduction: </a:t>
            </a:r>
            <a:r>
              <a:rPr lang="en-US" dirty="0">
                <a:latin typeface="Alexandria"/>
              </a:rPr>
              <a:t>Personal strategies (time management, healthy habits) and employer initiatives (flexible work options, support programs).</a:t>
            </a:r>
          </a:p>
          <a:p>
            <a:endParaRPr lang="en-US" dirty="0">
              <a:latin typeface="Alexandria"/>
            </a:endParaRPr>
          </a:p>
          <a:p>
            <a:r>
              <a:rPr lang="en-US" b="1" dirty="0">
                <a:latin typeface="Alexandria"/>
              </a:rPr>
              <a:t>2- Burnout:</a:t>
            </a:r>
          </a:p>
          <a:p>
            <a:pPr marL="285750" indent="-285750">
              <a:buFont typeface="Arial" panose="020B0604020202020204" pitchFamily="34" charset="0"/>
              <a:buChar char="•"/>
            </a:pPr>
            <a:r>
              <a:rPr lang="en-US" b="1" dirty="0">
                <a:latin typeface="Alexandria"/>
              </a:rPr>
              <a:t>Definition: </a:t>
            </a:r>
            <a:r>
              <a:rPr lang="en-US" dirty="0">
                <a:latin typeface="Alexandria"/>
              </a:rPr>
              <a:t>Extreme exhaustion from stress, marked by cynicism and reduced achievement.</a:t>
            </a:r>
          </a:p>
          <a:p>
            <a:pPr marL="285750" indent="-285750">
              <a:buFont typeface="Arial" panose="020B0604020202020204" pitchFamily="34" charset="0"/>
              <a:buChar char="•"/>
            </a:pPr>
            <a:r>
              <a:rPr lang="en-US" b="1" dirty="0">
                <a:latin typeface="Alexandria"/>
              </a:rPr>
              <a:t>Causes: </a:t>
            </a:r>
            <a:r>
              <a:rPr lang="en-US" dirty="0">
                <a:latin typeface="Alexandria"/>
              </a:rPr>
              <a:t>Unrealistic demands, overwork, lack of control/recognition.</a:t>
            </a:r>
          </a:p>
          <a:p>
            <a:pPr marL="285750" indent="-285750">
              <a:buFont typeface="Arial" panose="020B0604020202020204" pitchFamily="34" charset="0"/>
              <a:buChar char="•"/>
            </a:pPr>
            <a:r>
              <a:rPr lang="en-US" b="1" dirty="0">
                <a:latin typeface="Alexandria"/>
              </a:rPr>
              <a:t>Prevention: </a:t>
            </a:r>
            <a:r>
              <a:rPr lang="en-US" dirty="0">
                <a:latin typeface="Alexandria"/>
              </a:rPr>
              <a:t>Balance work and personal life, take breaks, engage in physical activities, and mentally detach after work.</a:t>
            </a:r>
          </a:p>
          <a:p>
            <a:endParaRPr lang="en-US" dirty="0">
              <a:latin typeface="Alexandria"/>
            </a:endParaRPr>
          </a:p>
          <a:p>
            <a:endParaRPr lang="en-US" b="1" dirty="0">
              <a:latin typeface="Alexandria"/>
            </a:endParaRPr>
          </a:p>
        </p:txBody>
      </p:sp>
    </p:spTree>
    <p:extLst>
      <p:ext uri="{BB962C8B-B14F-4D97-AF65-F5344CB8AC3E}">
        <p14:creationId xmlns:p14="http://schemas.microsoft.com/office/powerpoint/2010/main" val="3163532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439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Job Stress, Burnout, and Depression </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031325"/>
          </a:xfrm>
          <a:prstGeom prst="rect">
            <a:avLst/>
          </a:prstGeom>
          <a:noFill/>
        </p:spPr>
        <p:txBody>
          <a:bodyPr wrap="square" rtlCol="0">
            <a:spAutoFit/>
          </a:bodyPr>
          <a:lstStyle/>
          <a:p>
            <a:r>
              <a:rPr lang="en-US" b="1" dirty="0">
                <a:latin typeface="Alexandria"/>
              </a:rPr>
              <a:t> 3.Depression:</a:t>
            </a:r>
          </a:p>
          <a:p>
            <a:pPr marL="285750" indent="-285750">
              <a:buFont typeface="Arial" panose="020B0604020202020204" pitchFamily="34" charset="0"/>
              <a:buChar char="•"/>
            </a:pPr>
            <a:r>
              <a:rPr lang="en-US" b="1" dirty="0">
                <a:latin typeface="Alexandria"/>
              </a:rPr>
              <a:t>Impact: </a:t>
            </a:r>
            <a:r>
              <a:rPr lang="en-US" dirty="0">
                <a:latin typeface="Alexandria"/>
              </a:rPr>
              <a:t>A serious condition affecting performance and well-being; costly for both employees and employers.</a:t>
            </a:r>
          </a:p>
          <a:p>
            <a:pPr marL="285750" indent="-285750">
              <a:buFont typeface="Arial" panose="020B0604020202020204" pitchFamily="34" charset="0"/>
              <a:buChar char="•"/>
            </a:pPr>
            <a:r>
              <a:rPr lang="en-US" b="1" dirty="0">
                <a:latin typeface="Alexandria"/>
              </a:rPr>
              <a:t>Employer Role: </a:t>
            </a:r>
            <a:r>
              <a:rPr lang="en-US" dirty="0">
                <a:latin typeface="Alexandria"/>
              </a:rPr>
              <a:t>Provide mental health resources, train managers to offer support, and foster a stigma-free workplace.</a:t>
            </a:r>
          </a:p>
          <a:p>
            <a:pPr marL="285750" indent="-285750">
              <a:buFont typeface="Arial" panose="020B0604020202020204" pitchFamily="34" charset="0"/>
              <a:buChar char="•"/>
            </a:pPr>
            <a:r>
              <a:rPr lang="en-US" b="1" dirty="0">
                <a:latin typeface="Alexandria"/>
              </a:rPr>
              <a:t>Signs: </a:t>
            </a:r>
            <a:r>
              <a:rPr lang="en-US" dirty="0">
                <a:latin typeface="Alexandria"/>
              </a:rPr>
              <a:t>Sadness, sleep/appetite changes, reduced focus, loss of interest.</a:t>
            </a:r>
          </a:p>
          <a:p>
            <a:pPr marL="285750" indent="-285750">
              <a:buFont typeface="Arial" panose="020B0604020202020204" pitchFamily="34" charset="0"/>
              <a:buChar char="•"/>
            </a:pPr>
            <a:r>
              <a:rPr lang="en-US" b="1" dirty="0">
                <a:latin typeface="Alexandria"/>
              </a:rPr>
              <a:t>Note: </a:t>
            </a:r>
            <a:r>
              <a:rPr lang="en-US" dirty="0">
                <a:latin typeface="Alexandria"/>
              </a:rPr>
              <a:t>Depression is a treatable medical condition.</a:t>
            </a:r>
          </a:p>
        </p:txBody>
      </p:sp>
    </p:spTree>
    <p:extLst>
      <p:ext uri="{BB962C8B-B14F-4D97-AF65-F5344CB8AC3E}">
        <p14:creationId xmlns:p14="http://schemas.microsoft.com/office/powerpoint/2010/main" val="3143647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416320"/>
          </a:xfrm>
          <a:prstGeom prst="rect">
            <a:avLst/>
          </a:prstGeom>
          <a:noFill/>
        </p:spPr>
        <p:txBody>
          <a:bodyPr wrap="square" rtlCol="0">
            <a:spAutoFit/>
          </a:bodyPr>
          <a:lstStyle/>
          <a:p>
            <a:r>
              <a:rPr lang="en-US" b="1" dirty="0">
                <a:latin typeface="Alexandria"/>
              </a:rPr>
              <a:t>Workplace Health:</a:t>
            </a:r>
            <a:r>
              <a:rPr lang="en-US" dirty="0">
                <a:latin typeface="Alexandria"/>
              </a:rPr>
              <a:t> </a:t>
            </a:r>
          </a:p>
          <a:p>
            <a:pPr marL="285750" indent="-285750">
              <a:buFont typeface="Arial" panose="020B0604020202020204" pitchFamily="34" charset="0"/>
              <a:buChar char="•"/>
            </a:pPr>
            <a:r>
              <a:rPr lang="en-US" dirty="0">
                <a:latin typeface="Alexandria"/>
              </a:rPr>
              <a:t>Addressing hidden hazards (chemicals, etc.).</a:t>
            </a:r>
          </a:p>
          <a:p>
            <a:pPr marL="285750" indent="-285750">
              <a:buFont typeface="Arial" panose="020B0604020202020204" pitchFamily="34" charset="0"/>
              <a:buChar char="•"/>
            </a:pPr>
            <a:r>
              <a:rPr lang="en-US" dirty="0">
                <a:latin typeface="Alexandria"/>
              </a:rPr>
              <a:t>Managing stress, burnout, and depression.</a:t>
            </a:r>
          </a:p>
          <a:p>
            <a:pPr marL="285750" indent="-285750">
              <a:buFont typeface="Arial" panose="020B0604020202020204" pitchFamily="34" charset="0"/>
              <a:buChar char="•"/>
            </a:pPr>
            <a:r>
              <a:rPr lang="en-US" dirty="0">
                <a:latin typeface="Alexandria"/>
              </a:rPr>
              <a:t>Controlling exposure to asbestos, and repetitive motion.</a:t>
            </a:r>
          </a:p>
          <a:p>
            <a:pPr marL="285750" indent="-285750">
              <a:buFont typeface="Arial" panose="020B0604020202020204" pitchFamily="34" charset="0"/>
              <a:buChar char="•"/>
            </a:pPr>
            <a:r>
              <a:rPr lang="en-US" dirty="0">
                <a:latin typeface="Alexandria"/>
              </a:rPr>
              <a:t>Infectious disease prevention.</a:t>
            </a:r>
          </a:p>
          <a:p>
            <a:pPr marL="285750" indent="-285750">
              <a:buFont typeface="Arial" panose="020B0604020202020204" pitchFamily="34" charset="0"/>
              <a:buChar char="•"/>
            </a:pPr>
            <a:endParaRPr lang="en-US" dirty="0">
              <a:latin typeface="Alexandria"/>
            </a:endParaRPr>
          </a:p>
          <a:p>
            <a:r>
              <a:rPr lang="en-US" b="1" dirty="0">
                <a:latin typeface="Alexandria"/>
              </a:rPr>
              <a:t>Actionable Steps:</a:t>
            </a:r>
          </a:p>
          <a:p>
            <a:pPr marL="285750" indent="-285750">
              <a:buFont typeface="Arial" panose="020B0604020202020204" pitchFamily="34" charset="0"/>
              <a:buChar char="•"/>
            </a:pPr>
            <a:r>
              <a:rPr lang="en-US" dirty="0">
                <a:latin typeface="Alexandria"/>
              </a:rPr>
              <a:t>Implement comprehensive safety </a:t>
            </a:r>
            <a:r>
              <a:rPr lang="en-US" dirty="0" err="1">
                <a:latin typeface="Alexandria"/>
              </a:rPr>
              <a:t>programs.Prioritize</a:t>
            </a:r>
            <a:r>
              <a:rPr lang="en-US" dirty="0">
                <a:latin typeface="Alexandria"/>
              </a:rPr>
              <a:t> hazard identification and control.</a:t>
            </a:r>
          </a:p>
          <a:p>
            <a:pPr marL="285750" indent="-285750">
              <a:buFont typeface="Arial" panose="020B0604020202020204" pitchFamily="34" charset="0"/>
              <a:buChar char="•"/>
            </a:pPr>
            <a:r>
              <a:rPr lang="en-US" dirty="0">
                <a:latin typeface="Alexandria"/>
              </a:rPr>
              <a:t>Foster a strong safety culture through leadership and communication.</a:t>
            </a:r>
          </a:p>
          <a:p>
            <a:pPr marL="285750" indent="-285750">
              <a:buFont typeface="Arial" panose="020B0604020202020204" pitchFamily="34" charset="0"/>
              <a:buChar char="•"/>
            </a:pPr>
            <a:r>
              <a:rPr lang="en-US" dirty="0">
                <a:latin typeface="Alexandria"/>
              </a:rPr>
              <a:t>Provide thorough employee training and education.</a:t>
            </a:r>
          </a:p>
          <a:p>
            <a:pPr marL="285750" indent="-285750">
              <a:buFont typeface="Arial" panose="020B0604020202020204" pitchFamily="34" charset="0"/>
              <a:buChar char="•"/>
            </a:pPr>
            <a:r>
              <a:rPr lang="en-US" dirty="0">
                <a:latin typeface="Alexandria"/>
              </a:rPr>
              <a:t>Address both physical and mental workplace health.</a:t>
            </a:r>
          </a:p>
          <a:p>
            <a:pPr marL="285750" indent="-285750">
              <a:buFont typeface="Arial" panose="020B0604020202020204" pitchFamily="34" charset="0"/>
              <a:buChar char="•"/>
            </a:pPr>
            <a:r>
              <a:rPr lang="en-US" dirty="0">
                <a:latin typeface="Alexandria"/>
              </a:rPr>
              <a:t>Promote proactive safety behaviors.</a:t>
            </a:r>
          </a:p>
        </p:txBody>
      </p:sp>
    </p:spTree>
    <p:extLst>
      <p:ext uri="{BB962C8B-B14F-4D97-AF65-F5344CB8AC3E}">
        <p14:creationId xmlns:p14="http://schemas.microsoft.com/office/powerpoint/2010/main" val="1534957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693319"/>
          </a:xfrm>
          <a:prstGeom prst="rect">
            <a:avLst/>
          </a:prstGeom>
          <a:noFill/>
        </p:spPr>
        <p:txBody>
          <a:bodyPr wrap="square" rtlCol="0">
            <a:spAutoFit/>
          </a:bodyPr>
          <a:lstStyle/>
          <a:p>
            <a:r>
              <a:rPr lang="en-US" b="1" dirty="0">
                <a:latin typeface="Alexandria"/>
              </a:rPr>
              <a:t>Future Focus:</a:t>
            </a:r>
          </a:p>
          <a:p>
            <a:pPr marL="285750" indent="-285750">
              <a:buFont typeface="Arial" panose="020B0604020202020204" pitchFamily="34" charset="0"/>
              <a:buChar char="•"/>
            </a:pPr>
            <a:r>
              <a:rPr lang="en-US" dirty="0">
                <a:latin typeface="Alexandria"/>
              </a:rPr>
              <a:t>Adapting to evolving workplace hazards (technology, etc.).</a:t>
            </a:r>
          </a:p>
          <a:p>
            <a:pPr marL="285750" indent="-285750">
              <a:buFont typeface="Arial" panose="020B0604020202020204" pitchFamily="34" charset="0"/>
              <a:buChar char="•"/>
            </a:pPr>
            <a:r>
              <a:rPr lang="en-US" dirty="0">
                <a:latin typeface="Alexandria"/>
              </a:rPr>
              <a:t>Integrating mental health and well-being into safety programs.</a:t>
            </a:r>
          </a:p>
          <a:p>
            <a:pPr marL="285750" indent="-285750">
              <a:buFont typeface="Arial" panose="020B0604020202020204" pitchFamily="34" charset="0"/>
              <a:buChar char="•"/>
            </a:pPr>
            <a:r>
              <a:rPr lang="en-US" dirty="0">
                <a:latin typeface="Alexandria"/>
              </a:rPr>
              <a:t>Leveraging technology (HRIS) for safety training and management.</a:t>
            </a:r>
          </a:p>
          <a:p>
            <a:pPr marL="285750" indent="-285750">
              <a:buFont typeface="Arial" panose="020B0604020202020204" pitchFamily="34" charset="0"/>
              <a:buChar char="•"/>
            </a:pPr>
            <a:r>
              <a:rPr lang="en-US" dirty="0">
                <a:latin typeface="Alexandria"/>
              </a:rPr>
              <a:t>Promoting a "Zero 4 Life" or similar holistic safety philosophy.</a:t>
            </a:r>
          </a:p>
          <a:p>
            <a:pPr marL="285750" indent="-285750">
              <a:buFont typeface="Arial" panose="020B0604020202020204" pitchFamily="34" charset="0"/>
              <a:buChar char="•"/>
            </a:pPr>
            <a:r>
              <a:rPr lang="en-US" dirty="0">
                <a:latin typeface="Alexandria"/>
              </a:rPr>
              <a:t>Continually improving safety policies, and procedures.</a:t>
            </a:r>
          </a:p>
          <a:p>
            <a:pPr marL="285750" indent="-285750">
              <a:buFont typeface="Arial" panose="020B0604020202020204" pitchFamily="34" charset="0"/>
              <a:buChar char="•"/>
            </a:pPr>
            <a:endParaRPr lang="en-US" dirty="0">
              <a:latin typeface="Alexandria"/>
            </a:endParaRPr>
          </a:p>
          <a:p>
            <a:r>
              <a:rPr lang="en-US" b="1" dirty="0">
                <a:latin typeface="Alexandria"/>
              </a:rPr>
              <a:t>job stress, burnout, and depression </a:t>
            </a:r>
            <a:r>
              <a:rPr lang="en-US" dirty="0">
                <a:latin typeface="Alexandria"/>
              </a:rPr>
              <a:t>pose significant threats to both employee well-being and organizational productivity. While personal strategies can mitigate some effects, employers must actively address these issues through supportive policies, accessible mental health resources, and a commitment to fostering a healthy work environment. Recognizing depression as a treatable medical condition is crucial for creating a workplace where employees feel supported and can thrive.</a:t>
            </a:r>
          </a:p>
          <a:p>
            <a:pPr marL="285750" indent="-285750">
              <a:buFont typeface="Arial" panose="020B0604020202020204" pitchFamily="34" charset="0"/>
              <a:buChar char="•"/>
            </a:pPr>
            <a:endParaRPr lang="en-US" dirty="0">
              <a:latin typeface="Alexandria"/>
            </a:endParaRPr>
          </a:p>
        </p:txBody>
      </p:sp>
    </p:spTree>
    <p:extLst>
      <p:ext uri="{BB962C8B-B14F-4D97-AF65-F5344CB8AC3E}">
        <p14:creationId xmlns:p14="http://schemas.microsoft.com/office/powerpoint/2010/main" val="1051241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aca13214-df29-4e3c-a050-857c0bf7bd8e"/>
    <ds:schemaRef ds:uri="http://schemas.microsoft.com/office/2006/metadata/properties"/>
    <ds:schemaRef ds:uri="http://schemas.microsoft.com/office/2006/documentManagement/types"/>
    <ds:schemaRef ds:uri="http://purl.org/dc/elements/1.1/"/>
    <ds:schemaRef ds:uri="http://www.w3.org/XML/1998/namespace"/>
    <ds:schemaRef ds:uri="http://purl.org/dc/dcmitype/"/>
    <ds:schemaRef ds:uri="http://purl.org/dc/terms/"/>
    <ds:schemaRef ds:uri="688354b5-287c-4cda-825e-1d7935aea40e"/>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F3FF962-1425-449A-9A5E-44071FFBF2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3425</TotalTime>
  <Words>3053</Words>
  <Application>Microsoft Office PowerPoint</Application>
  <PresentationFormat>Widescreen</PresentationFormat>
  <Paragraphs>415</Paragraphs>
  <Slides>39</Slides>
  <Notes>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224</cp:revision>
  <dcterms:created xsi:type="dcterms:W3CDTF">2023-04-29T09:08:00Z</dcterms:created>
  <dcterms:modified xsi:type="dcterms:W3CDTF">2026-08-06T13:09:42Z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17327200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