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257" r:id="rId2"/>
    <p:sldId id="321" r:id="rId3"/>
    <p:sldId id="350" r:id="rId4"/>
    <p:sldId id="279" r:id="rId5"/>
    <p:sldId id="288" r:id="rId6"/>
    <p:sldId id="282" r:id="rId7"/>
    <p:sldId id="284" r:id="rId8"/>
    <p:sldId id="285" r:id="rId9"/>
    <p:sldId id="362" r:id="rId10"/>
    <p:sldId id="286" r:id="rId11"/>
    <p:sldId id="323" r:id="rId12"/>
    <p:sldId id="287" r:id="rId13"/>
    <p:sldId id="289" r:id="rId14"/>
    <p:sldId id="351" r:id="rId15"/>
    <p:sldId id="369" r:id="rId16"/>
    <p:sldId id="370" r:id="rId17"/>
    <p:sldId id="371" r:id="rId18"/>
    <p:sldId id="277" r:id="rId19"/>
    <p:sldId id="352" r:id="rId20"/>
    <p:sldId id="353" r:id="rId21"/>
    <p:sldId id="363" r:id="rId22"/>
    <p:sldId id="364" r:id="rId23"/>
    <p:sldId id="365" r:id="rId24"/>
    <p:sldId id="366" r:id="rId25"/>
    <p:sldId id="303" r:id="rId26"/>
    <p:sldId id="296" r:id="rId27"/>
    <p:sldId id="372" r:id="rId28"/>
    <p:sldId id="373" r:id="rId29"/>
    <p:sldId id="374" r:id="rId30"/>
    <p:sldId id="375" r:id="rId31"/>
    <p:sldId id="376" r:id="rId32"/>
    <p:sldId id="377" r:id="rId33"/>
    <p:sldId id="378" r:id="rId34"/>
    <p:sldId id="379" r:id="rId35"/>
    <p:sldId id="380" r:id="rId36"/>
    <p:sldId id="381" r:id="rId37"/>
    <p:sldId id="382" r:id="rId38"/>
    <p:sldId id="383" r:id="rId39"/>
    <p:sldId id="384" r:id="rId40"/>
    <p:sldId id="385" r:id="rId41"/>
    <p:sldId id="386" r:id="rId42"/>
    <p:sldId id="387" r:id="rId43"/>
    <p:sldId id="361" r:id="rId44"/>
    <p:sldId id="320" r:id="rId45"/>
    <p:sldId id="276" r:id="rId46"/>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A87099F-4853-4F27-B257-23684E60C577}" v="63" dt="2023-02-23T21:22:45.90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72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microsoft.com/office/2015/10/relationships/revisionInfo" Target="revisionInfo.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ery tawfeeq" userId="19a96e0e89ed5f52" providerId="LiveId" clId="{CA87099F-4853-4F27-B257-23684E60C577}"/>
    <pc:docChg chg="undo custSel modSld">
      <pc:chgData name="shery tawfeeq" userId="19a96e0e89ed5f52" providerId="LiveId" clId="{CA87099F-4853-4F27-B257-23684E60C577}" dt="2023-02-23T21:22:45.908" v="70" actId="115"/>
      <pc:docMkLst>
        <pc:docMk/>
      </pc:docMkLst>
      <pc:sldChg chg="modSp">
        <pc:chgData name="shery tawfeeq" userId="19a96e0e89ed5f52" providerId="LiveId" clId="{CA87099F-4853-4F27-B257-23684E60C577}" dt="2023-02-23T20:45:55.132" v="22" actId="207"/>
        <pc:sldMkLst>
          <pc:docMk/>
          <pc:sldMk cId="278825098" sldId="285"/>
        </pc:sldMkLst>
        <pc:spChg chg="mod">
          <ac:chgData name="shery tawfeeq" userId="19a96e0e89ed5f52" providerId="LiveId" clId="{CA87099F-4853-4F27-B257-23684E60C577}" dt="2023-02-23T20:45:55.132" v="22" actId="207"/>
          <ac:spMkLst>
            <pc:docMk/>
            <pc:sldMk cId="278825098" sldId="285"/>
            <ac:spMk id="9" creationId="{00000000-0000-0000-0000-000000000000}"/>
          </ac:spMkLst>
        </pc:spChg>
      </pc:sldChg>
      <pc:sldChg chg="modSp">
        <pc:chgData name="shery tawfeeq" userId="19a96e0e89ed5f52" providerId="LiveId" clId="{CA87099F-4853-4F27-B257-23684E60C577}" dt="2023-02-23T20:55:16.982" v="39" actId="207"/>
        <pc:sldMkLst>
          <pc:docMk/>
          <pc:sldMk cId="1910255320" sldId="286"/>
        </pc:sldMkLst>
        <pc:spChg chg="mod">
          <ac:chgData name="shery tawfeeq" userId="19a96e0e89ed5f52" providerId="LiveId" clId="{CA87099F-4853-4F27-B257-23684E60C577}" dt="2023-02-23T20:55:16.982" v="39" actId="207"/>
          <ac:spMkLst>
            <pc:docMk/>
            <pc:sldMk cId="1910255320" sldId="286"/>
            <ac:spMk id="9" creationId="{00000000-0000-0000-0000-000000000000}"/>
          </ac:spMkLst>
        </pc:spChg>
      </pc:sldChg>
      <pc:sldChg chg="modSp">
        <pc:chgData name="shery tawfeeq" userId="19a96e0e89ed5f52" providerId="LiveId" clId="{CA87099F-4853-4F27-B257-23684E60C577}" dt="2023-02-23T21:00:10.881" v="48" actId="115"/>
        <pc:sldMkLst>
          <pc:docMk/>
          <pc:sldMk cId="4181202611" sldId="287"/>
        </pc:sldMkLst>
        <pc:spChg chg="mod">
          <ac:chgData name="shery tawfeeq" userId="19a96e0e89ed5f52" providerId="LiveId" clId="{CA87099F-4853-4F27-B257-23684E60C577}" dt="2023-02-23T21:00:10.881" v="48" actId="115"/>
          <ac:spMkLst>
            <pc:docMk/>
            <pc:sldMk cId="4181202611" sldId="287"/>
            <ac:spMk id="9" creationId="{00000000-0000-0000-0000-000000000000}"/>
          </ac:spMkLst>
        </pc:spChg>
      </pc:sldChg>
      <pc:sldChg chg="modSp">
        <pc:chgData name="shery tawfeeq" userId="19a96e0e89ed5f52" providerId="LiveId" clId="{CA87099F-4853-4F27-B257-23684E60C577}" dt="2023-02-23T21:00:42.604" v="50"/>
        <pc:sldMkLst>
          <pc:docMk/>
          <pc:sldMk cId="3737233372" sldId="289"/>
        </pc:sldMkLst>
        <pc:spChg chg="mod">
          <ac:chgData name="shery tawfeeq" userId="19a96e0e89ed5f52" providerId="LiveId" clId="{CA87099F-4853-4F27-B257-23684E60C577}" dt="2023-02-23T21:00:42.604" v="50"/>
          <ac:spMkLst>
            <pc:docMk/>
            <pc:sldMk cId="3737233372" sldId="289"/>
            <ac:spMk id="9" creationId="{00000000-0000-0000-0000-000000000000}"/>
          </ac:spMkLst>
        </pc:spChg>
      </pc:sldChg>
      <pc:sldChg chg="modSp">
        <pc:chgData name="shery tawfeeq" userId="19a96e0e89ed5f52" providerId="LiveId" clId="{CA87099F-4853-4F27-B257-23684E60C577}" dt="2023-02-23T20:59:02.087" v="44" actId="207"/>
        <pc:sldMkLst>
          <pc:docMk/>
          <pc:sldMk cId="2747833239" sldId="323"/>
        </pc:sldMkLst>
        <pc:spChg chg="mod">
          <ac:chgData name="shery tawfeeq" userId="19a96e0e89ed5f52" providerId="LiveId" clId="{CA87099F-4853-4F27-B257-23684E60C577}" dt="2023-02-23T20:59:02.087" v="44" actId="207"/>
          <ac:spMkLst>
            <pc:docMk/>
            <pc:sldMk cId="2747833239" sldId="323"/>
            <ac:spMk id="9" creationId="{00000000-0000-0000-0000-000000000000}"/>
          </ac:spMkLst>
        </pc:spChg>
      </pc:sldChg>
      <pc:sldChg chg="modSp mod">
        <pc:chgData name="shery tawfeeq" userId="19a96e0e89ed5f52" providerId="LiveId" clId="{CA87099F-4853-4F27-B257-23684E60C577}" dt="2023-02-23T20:38:10.692" v="13" actId="1076"/>
        <pc:sldMkLst>
          <pc:docMk/>
          <pc:sldMk cId="2182019332" sldId="353"/>
        </pc:sldMkLst>
        <pc:spChg chg="mod">
          <ac:chgData name="shery tawfeeq" userId="19a96e0e89ed5f52" providerId="LiveId" clId="{CA87099F-4853-4F27-B257-23684E60C577}" dt="2023-02-23T20:38:06.469" v="12" actId="115"/>
          <ac:spMkLst>
            <pc:docMk/>
            <pc:sldMk cId="2182019332" sldId="353"/>
            <ac:spMk id="9" creationId="{00000000-0000-0000-0000-000000000000}"/>
          </ac:spMkLst>
        </pc:spChg>
        <pc:picChg chg="mod">
          <ac:chgData name="shery tawfeeq" userId="19a96e0e89ed5f52" providerId="LiveId" clId="{CA87099F-4853-4F27-B257-23684E60C577}" dt="2023-02-23T20:38:10.692" v="13" actId="1076"/>
          <ac:picMkLst>
            <pc:docMk/>
            <pc:sldMk cId="2182019332" sldId="353"/>
            <ac:picMk id="6" creationId="{00000000-0000-0000-0000-000000000000}"/>
          </ac:picMkLst>
        </pc:picChg>
      </pc:sldChg>
      <pc:sldChg chg="modSp">
        <pc:chgData name="shery tawfeeq" userId="19a96e0e89ed5f52" providerId="LiveId" clId="{CA87099F-4853-4F27-B257-23684E60C577}" dt="2023-02-23T20:54:05.542" v="34" actId="207"/>
        <pc:sldMkLst>
          <pc:docMk/>
          <pc:sldMk cId="1481149963" sldId="362"/>
        </pc:sldMkLst>
        <pc:spChg chg="mod">
          <ac:chgData name="shery tawfeeq" userId="19a96e0e89ed5f52" providerId="LiveId" clId="{CA87099F-4853-4F27-B257-23684E60C577}" dt="2023-02-23T20:54:05.542" v="34" actId="207"/>
          <ac:spMkLst>
            <pc:docMk/>
            <pc:sldMk cId="1481149963" sldId="362"/>
            <ac:spMk id="9" creationId="{00000000-0000-0000-0000-000000000000}"/>
          </ac:spMkLst>
        </pc:spChg>
      </pc:sldChg>
      <pc:sldChg chg="modSp mod">
        <pc:chgData name="shery tawfeeq" userId="19a96e0e89ed5f52" providerId="LiveId" clId="{CA87099F-4853-4F27-B257-23684E60C577}" dt="2023-02-23T21:22:45.908" v="70" actId="115"/>
        <pc:sldMkLst>
          <pc:docMk/>
          <pc:sldMk cId="1249143628" sldId="363"/>
        </pc:sldMkLst>
        <pc:spChg chg="mod">
          <ac:chgData name="shery tawfeeq" userId="19a96e0e89ed5f52" providerId="LiveId" clId="{CA87099F-4853-4F27-B257-23684E60C577}" dt="2023-02-23T21:22:45.908" v="70" actId="115"/>
          <ac:spMkLst>
            <pc:docMk/>
            <pc:sldMk cId="1249143628" sldId="363"/>
            <ac:spMk id="9" creationId="{00000000-0000-0000-0000-000000000000}"/>
          </ac:spMkLst>
        </pc:spChg>
        <pc:picChg chg="mod">
          <ac:chgData name="shery tawfeeq" userId="19a96e0e89ed5f52" providerId="LiveId" clId="{CA87099F-4853-4F27-B257-23684E60C577}" dt="2023-02-23T21:19:29.467" v="66" actId="1076"/>
          <ac:picMkLst>
            <pc:docMk/>
            <pc:sldMk cId="1249143628" sldId="363"/>
            <ac:picMk id="6" creationId="{00000000-0000-0000-0000-000000000000}"/>
          </ac:picMkLst>
        </pc:picChg>
      </pc:sldChg>
      <pc:sldChg chg="modSp">
        <pc:chgData name="shery tawfeeq" userId="19a96e0e89ed5f52" providerId="LiveId" clId="{CA87099F-4853-4F27-B257-23684E60C577}" dt="2023-02-23T21:08:15.165" v="58" actId="115"/>
        <pc:sldMkLst>
          <pc:docMk/>
          <pc:sldMk cId="241318379" sldId="366"/>
        </pc:sldMkLst>
        <pc:spChg chg="mod">
          <ac:chgData name="shery tawfeeq" userId="19a96e0e89ed5f52" providerId="LiveId" clId="{CA87099F-4853-4F27-B257-23684E60C577}" dt="2023-02-23T21:08:15.165" v="58" actId="115"/>
          <ac:spMkLst>
            <pc:docMk/>
            <pc:sldMk cId="241318379" sldId="366"/>
            <ac:spMk id="9" creationId="{00000000-0000-0000-0000-000000000000}"/>
          </ac:spMkLst>
        </pc:spChg>
      </pc:sldChg>
      <pc:sldChg chg="modSp">
        <pc:chgData name="shery tawfeeq" userId="19a96e0e89ed5f52" providerId="LiveId" clId="{CA87099F-4853-4F27-B257-23684E60C577}" dt="2023-02-23T21:05:06.453" v="57" actId="403"/>
        <pc:sldMkLst>
          <pc:docMk/>
          <pc:sldMk cId="1048637710" sldId="369"/>
        </pc:sldMkLst>
        <pc:spChg chg="mod">
          <ac:chgData name="shery tawfeeq" userId="19a96e0e89ed5f52" providerId="LiveId" clId="{CA87099F-4853-4F27-B257-23684E60C577}" dt="2023-02-23T21:05:06.453" v="57" actId="403"/>
          <ac:spMkLst>
            <pc:docMk/>
            <pc:sldMk cId="1048637710" sldId="369"/>
            <ac:spMk id="9" creationId="{00000000-0000-0000-0000-000000000000}"/>
          </ac:spMkLst>
        </pc:spChg>
      </pc:sldChg>
      <pc:sldChg chg="modSp">
        <pc:chgData name="shery tawfeeq" userId="19a96e0e89ed5f52" providerId="LiveId" clId="{CA87099F-4853-4F27-B257-23684E60C577}" dt="2023-02-23T21:02:29.015" v="55" actId="115"/>
        <pc:sldMkLst>
          <pc:docMk/>
          <pc:sldMk cId="3068358326" sldId="370"/>
        </pc:sldMkLst>
        <pc:spChg chg="mod">
          <ac:chgData name="shery tawfeeq" userId="19a96e0e89ed5f52" providerId="LiveId" clId="{CA87099F-4853-4F27-B257-23684E60C577}" dt="2023-02-23T21:02:29.015" v="55" actId="115"/>
          <ac:spMkLst>
            <pc:docMk/>
            <pc:sldMk cId="3068358326" sldId="370"/>
            <ac:spMk id="9" creationId="{00000000-0000-0000-0000-000000000000}"/>
          </ac:spMkLst>
        </pc:spChg>
      </pc:sldChg>
      <pc:sldChg chg="modSp mod">
        <pc:chgData name="shery tawfeeq" userId="19a96e0e89ed5f52" providerId="LiveId" clId="{CA87099F-4853-4F27-B257-23684E60C577}" dt="2023-02-23T21:09:48.748" v="62" actId="115"/>
        <pc:sldMkLst>
          <pc:docMk/>
          <pc:sldMk cId="1728965583" sldId="374"/>
        </pc:sldMkLst>
        <pc:spChg chg="mod">
          <ac:chgData name="shery tawfeeq" userId="19a96e0e89ed5f52" providerId="LiveId" clId="{CA87099F-4853-4F27-B257-23684E60C577}" dt="2023-02-23T21:09:48.748" v="62" actId="115"/>
          <ac:spMkLst>
            <pc:docMk/>
            <pc:sldMk cId="1728965583" sldId="374"/>
            <ac:spMk id="14" creationId="{4D2FA32C-F4DD-491F-AB09-30EC78D9E19E}"/>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06D7BE2B-B17B-4AB6-BD38-8346FFD4F778}" type="datetimeFigureOut">
              <a:rPr lang="ar-SA" smtClean="0"/>
              <a:t>03/08/1444</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8A36040B-0B64-496D-8E7D-BD39E79789CE}" type="slidenum">
              <a:rPr lang="ar-SA" smtClean="0"/>
              <a:t>‹#›</a:t>
            </a:fld>
            <a:endParaRPr lang="ar-SA"/>
          </a:p>
        </p:txBody>
      </p:sp>
    </p:spTree>
    <p:extLst>
      <p:ext uri="{BB962C8B-B14F-4D97-AF65-F5344CB8AC3E}">
        <p14:creationId xmlns:p14="http://schemas.microsoft.com/office/powerpoint/2010/main" val="25516590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B02BCA7-0E75-4893-BFCB-8A112A0F42FD}" type="slidenum">
              <a:rPr lang="en-US" smtClean="0"/>
              <a:t>1</a:t>
            </a:fld>
            <a:endParaRPr lang="en-US"/>
          </a:p>
        </p:txBody>
      </p:sp>
    </p:spTree>
    <p:extLst>
      <p:ext uri="{BB962C8B-B14F-4D97-AF65-F5344CB8AC3E}">
        <p14:creationId xmlns:p14="http://schemas.microsoft.com/office/powerpoint/2010/main" val="30524121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a:p>
        </p:txBody>
      </p:sp>
      <p:sp>
        <p:nvSpPr>
          <p:cNvPr id="4" name="Slide Number Placeholder 3"/>
          <p:cNvSpPr>
            <a:spLocks noGrp="1"/>
          </p:cNvSpPr>
          <p:nvPr>
            <p:ph type="sldNum" sz="quarter" idx="5"/>
          </p:nvPr>
        </p:nvSpPr>
        <p:spPr/>
        <p:txBody>
          <a:bodyPr/>
          <a:lstStyle/>
          <a:p>
            <a:fld id="{12775142-61EA-4CAE-98C4-14A86444C5D3}" type="slidenum">
              <a:rPr lang="en-US" smtClean="0"/>
              <a:t>3</a:t>
            </a:fld>
            <a:endParaRPr lang="en-US"/>
          </a:p>
        </p:txBody>
      </p:sp>
    </p:spTree>
    <p:extLst>
      <p:ext uri="{BB962C8B-B14F-4D97-AF65-F5344CB8AC3E}">
        <p14:creationId xmlns:p14="http://schemas.microsoft.com/office/powerpoint/2010/main" val="19761960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B02BCA7-0E75-4893-BFCB-8A112A0F42FD}" type="slidenum">
              <a:rPr lang="en-US" smtClean="0"/>
              <a:t>45</a:t>
            </a:fld>
            <a:endParaRPr lang="en-US"/>
          </a:p>
        </p:txBody>
      </p:sp>
    </p:spTree>
    <p:extLst>
      <p:ext uri="{BB962C8B-B14F-4D97-AF65-F5344CB8AC3E}">
        <p14:creationId xmlns:p14="http://schemas.microsoft.com/office/powerpoint/2010/main" val="23465532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24A3B-253C-5378-D559-E508481E58C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SA"/>
          </a:p>
        </p:txBody>
      </p:sp>
      <p:sp>
        <p:nvSpPr>
          <p:cNvPr id="3" name="Subtitle 2">
            <a:extLst>
              <a:ext uri="{FF2B5EF4-FFF2-40B4-BE49-F238E27FC236}">
                <a16:creationId xmlns:a16="http://schemas.microsoft.com/office/drawing/2014/main" id="{EEBC6267-E7D4-831C-E7D5-D62054081D5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SA"/>
          </a:p>
        </p:txBody>
      </p:sp>
      <p:sp>
        <p:nvSpPr>
          <p:cNvPr id="4" name="Date Placeholder 3">
            <a:extLst>
              <a:ext uri="{FF2B5EF4-FFF2-40B4-BE49-F238E27FC236}">
                <a16:creationId xmlns:a16="http://schemas.microsoft.com/office/drawing/2014/main" id="{4B9C3949-88CA-5E45-E845-E017C499D33C}"/>
              </a:ext>
            </a:extLst>
          </p:cNvPr>
          <p:cNvSpPr>
            <a:spLocks noGrp="1"/>
          </p:cNvSpPr>
          <p:nvPr>
            <p:ph type="dt" sz="half" idx="10"/>
          </p:nvPr>
        </p:nvSpPr>
        <p:spPr/>
        <p:txBody>
          <a:bodyPr/>
          <a:lstStyle/>
          <a:p>
            <a:fld id="{9B689C66-4599-46C9-B1BB-56EB6EDE7297}" type="datetimeFigureOut">
              <a:rPr lang="ar-SA" smtClean="0"/>
              <a:t>03/08/1444</a:t>
            </a:fld>
            <a:endParaRPr lang="ar-SA"/>
          </a:p>
        </p:txBody>
      </p:sp>
      <p:sp>
        <p:nvSpPr>
          <p:cNvPr id="5" name="Footer Placeholder 4">
            <a:extLst>
              <a:ext uri="{FF2B5EF4-FFF2-40B4-BE49-F238E27FC236}">
                <a16:creationId xmlns:a16="http://schemas.microsoft.com/office/drawing/2014/main" id="{A08DF033-4CC8-10D8-285B-1AA9E0808FA3}"/>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A531234E-1EF9-54A6-26F3-8FDDAC55DE1E}"/>
              </a:ext>
            </a:extLst>
          </p:cNvPr>
          <p:cNvSpPr>
            <a:spLocks noGrp="1"/>
          </p:cNvSpPr>
          <p:nvPr>
            <p:ph type="sldNum" sz="quarter" idx="12"/>
          </p:nvPr>
        </p:nvSpPr>
        <p:spPr/>
        <p:txBody>
          <a:bodyPr/>
          <a:lstStyle/>
          <a:p>
            <a:fld id="{656DFFFE-68D3-4209-9C8F-6CD751E354B3}" type="slidenum">
              <a:rPr lang="ar-SA" smtClean="0"/>
              <a:t>‹#›</a:t>
            </a:fld>
            <a:endParaRPr lang="ar-SA"/>
          </a:p>
        </p:txBody>
      </p:sp>
    </p:spTree>
    <p:extLst>
      <p:ext uri="{BB962C8B-B14F-4D97-AF65-F5344CB8AC3E}">
        <p14:creationId xmlns:p14="http://schemas.microsoft.com/office/powerpoint/2010/main" val="34844352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04E5E8-476A-9E79-FBB8-B73A08A0042F}"/>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92F87892-5164-C9CA-EA97-0F535F30C70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9A25B056-1E4A-E7CA-E7F3-FE4C61459E30}"/>
              </a:ext>
            </a:extLst>
          </p:cNvPr>
          <p:cNvSpPr>
            <a:spLocks noGrp="1"/>
          </p:cNvSpPr>
          <p:nvPr>
            <p:ph type="dt" sz="half" idx="10"/>
          </p:nvPr>
        </p:nvSpPr>
        <p:spPr/>
        <p:txBody>
          <a:bodyPr/>
          <a:lstStyle/>
          <a:p>
            <a:fld id="{9B689C66-4599-46C9-B1BB-56EB6EDE7297}" type="datetimeFigureOut">
              <a:rPr lang="ar-SA" smtClean="0"/>
              <a:t>03/08/1444</a:t>
            </a:fld>
            <a:endParaRPr lang="ar-SA"/>
          </a:p>
        </p:txBody>
      </p:sp>
      <p:sp>
        <p:nvSpPr>
          <p:cNvPr id="5" name="Footer Placeholder 4">
            <a:extLst>
              <a:ext uri="{FF2B5EF4-FFF2-40B4-BE49-F238E27FC236}">
                <a16:creationId xmlns:a16="http://schemas.microsoft.com/office/drawing/2014/main" id="{BAF0DCC1-0327-8719-7122-BA7436604B0D}"/>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6819F11B-3D0D-0892-830B-4BB0768148DF}"/>
              </a:ext>
            </a:extLst>
          </p:cNvPr>
          <p:cNvSpPr>
            <a:spLocks noGrp="1"/>
          </p:cNvSpPr>
          <p:nvPr>
            <p:ph type="sldNum" sz="quarter" idx="12"/>
          </p:nvPr>
        </p:nvSpPr>
        <p:spPr/>
        <p:txBody>
          <a:bodyPr/>
          <a:lstStyle/>
          <a:p>
            <a:fld id="{656DFFFE-68D3-4209-9C8F-6CD751E354B3}" type="slidenum">
              <a:rPr lang="ar-SA" smtClean="0"/>
              <a:t>‹#›</a:t>
            </a:fld>
            <a:endParaRPr lang="ar-SA"/>
          </a:p>
        </p:txBody>
      </p:sp>
    </p:spTree>
    <p:extLst>
      <p:ext uri="{BB962C8B-B14F-4D97-AF65-F5344CB8AC3E}">
        <p14:creationId xmlns:p14="http://schemas.microsoft.com/office/powerpoint/2010/main" val="24839548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7FB8A9-1304-9F9C-751C-9B9274DB472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SA"/>
          </a:p>
        </p:txBody>
      </p:sp>
      <p:sp>
        <p:nvSpPr>
          <p:cNvPr id="3" name="Text Placeholder 2">
            <a:extLst>
              <a:ext uri="{FF2B5EF4-FFF2-40B4-BE49-F238E27FC236}">
                <a16:creationId xmlns:a16="http://schemas.microsoft.com/office/drawing/2014/main" id="{C3888EE5-D67F-B41C-6D75-7B9693043F1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3997D17-C211-AADB-900B-FA9F236E6910}"/>
              </a:ext>
            </a:extLst>
          </p:cNvPr>
          <p:cNvSpPr>
            <a:spLocks noGrp="1"/>
          </p:cNvSpPr>
          <p:nvPr>
            <p:ph type="dt" sz="half" idx="10"/>
          </p:nvPr>
        </p:nvSpPr>
        <p:spPr/>
        <p:txBody>
          <a:bodyPr/>
          <a:lstStyle/>
          <a:p>
            <a:fld id="{9B689C66-4599-46C9-B1BB-56EB6EDE7297}" type="datetimeFigureOut">
              <a:rPr lang="ar-SA" smtClean="0"/>
              <a:t>03/08/1444</a:t>
            </a:fld>
            <a:endParaRPr lang="ar-SA"/>
          </a:p>
        </p:txBody>
      </p:sp>
      <p:sp>
        <p:nvSpPr>
          <p:cNvPr id="5" name="Footer Placeholder 4">
            <a:extLst>
              <a:ext uri="{FF2B5EF4-FFF2-40B4-BE49-F238E27FC236}">
                <a16:creationId xmlns:a16="http://schemas.microsoft.com/office/drawing/2014/main" id="{FA7D7B49-128F-3C74-9572-2507FBDAF200}"/>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434C9C46-AB01-67DC-F141-6042202ECB1F}"/>
              </a:ext>
            </a:extLst>
          </p:cNvPr>
          <p:cNvSpPr>
            <a:spLocks noGrp="1"/>
          </p:cNvSpPr>
          <p:nvPr>
            <p:ph type="sldNum" sz="quarter" idx="12"/>
          </p:nvPr>
        </p:nvSpPr>
        <p:spPr/>
        <p:txBody>
          <a:bodyPr/>
          <a:lstStyle/>
          <a:p>
            <a:fld id="{656DFFFE-68D3-4209-9C8F-6CD751E354B3}" type="slidenum">
              <a:rPr lang="ar-SA" smtClean="0"/>
              <a:t>‹#›</a:t>
            </a:fld>
            <a:endParaRPr lang="ar-SA"/>
          </a:p>
        </p:txBody>
      </p:sp>
    </p:spTree>
    <p:extLst>
      <p:ext uri="{BB962C8B-B14F-4D97-AF65-F5344CB8AC3E}">
        <p14:creationId xmlns:p14="http://schemas.microsoft.com/office/powerpoint/2010/main" val="4245180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64E94E-26C7-995C-D3F6-057CD719FD0E}"/>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9839A306-6944-19D6-154B-53148FD31EA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Content Placeholder 3">
            <a:extLst>
              <a:ext uri="{FF2B5EF4-FFF2-40B4-BE49-F238E27FC236}">
                <a16:creationId xmlns:a16="http://schemas.microsoft.com/office/drawing/2014/main" id="{175B5E0E-CEDC-6ECF-9BEA-9D4758228EB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Date Placeholder 4">
            <a:extLst>
              <a:ext uri="{FF2B5EF4-FFF2-40B4-BE49-F238E27FC236}">
                <a16:creationId xmlns:a16="http://schemas.microsoft.com/office/drawing/2014/main" id="{028E1111-18F6-3714-396A-4DA7C006B4FF}"/>
              </a:ext>
            </a:extLst>
          </p:cNvPr>
          <p:cNvSpPr>
            <a:spLocks noGrp="1"/>
          </p:cNvSpPr>
          <p:nvPr>
            <p:ph type="dt" sz="half" idx="10"/>
          </p:nvPr>
        </p:nvSpPr>
        <p:spPr/>
        <p:txBody>
          <a:bodyPr/>
          <a:lstStyle/>
          <a:p>
            <a:fld id="{9B689C66-4599-46C9-B1BB-56EB6EDE7297}" type="datetimeFigureOut">
              <a:rPr lang="ar-SA" smtClean="0"/>
              <a:t>03/08/1444</a:t>
            </a:fld>
            <a:endParaRPr lang="ar-SA"/>
          </a:p>
        </p:txBody>
      </p:sp>
      <p:sp>
        <p:nvSpPr>
          <p:cNvPr id="6" name="Footer Placeholder 5">
            <a:extLst>
              <a:ext uri="{FF2B5EF4-FFF2-40B4-BE49-F238E27FC236}">
                <a16:creationId xmlns:a16="http://schemas.microsoft.com/office/drawing/2014/main" id="{BB64A578-B33C-E38E-22B9-E05D07DDDDD8}"/>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8C309AB2-DD78-3170-0175-7CF5F3218437}"/>
              </a:ext>
            </a:extLst>
          </p:cNvPr>
          <p:cNvSpPr>
            <a:spLocks noGrp="1"/>
          </p:cNvSpPr>
          <p:nvPr>
            <p:ph type="sldNum" sz="quarter" idx="12"/>
          </p:nvPr>
        </p:nvSpPr>
        <p:spPr/>
        <p:txBody>
          <a:bodyPr/>
          <a:lstStyle/>
          <a:p>
            <a:fld id="{656DFFFE-68D3-4209-9C8F-6CD751E354B3}" type="slidenum">
              <a:rPr lang="ar-SA" smtClean="0"/>
              <a:t>‹#›</a:t>
            </a:fld>
            <a:endParaRPr lang="ar-SA"/>
          </a:p>
        </p:txBody>
      </p:sp>
    </p:spTree>
    <p:extLst>
      <p:ext uri="{BB962C8B-B14F-4D97-AF65-F5344CB8AC3E}">
        <p14:creationId xmlns:p14="http://schemas.microsoft.com/office/powerpoint/2010/main" val="36978629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6B750F-2E8A-561F-DEF0-E84624939105}"/>
              </a:ext>
            </a:extLst>
          </p:cNvPr>
          <p:cNvSpPr>
            <a:spLocks noGrp="1"/>
          </p:cNvSpPr>
          <p:nvPr>
            <p:ph type="title"/>
          </p:nvPr>
        </p:nvSpPr>
        <p:spPr>
          <a:xfrm>
            <a:off x="839788" y="365125"/>
            <a:ext cx="10515600" cy="1325563"/>
          </a:xfrm>
        </p:spPr>
        <p:txBody>
          <a:bodyPr/>
          <a:lstStyle/>
          <a:p>
            <a:r>
              <a:rPr lang="en-US"/>
              <a:t>Click to edit Master title style</a:t>
            </a:r>
            <a:endParaRPr lang="ar-SA"/>
          </a:p>
        </p:txBody>
      </p:sp>
      <p:sp>
        <p:nvSpPr>
          <p:cNvPr id="3" name="Text Placeholder 2">
            <a:extLst>
              <a:ext uri="{FF2B5EF4-FFF2-40B4-BE49-F238E27FC236}">
                <a16:creationId xmlns:a16="http://schemas.microsoft.com/office/drawing/2014/main" id="{DB5E25DF-547D-08C4-42B8-0E859555B63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5D327E7-CA6D-3959-92A0-6A954401C0D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Text Placeholder 4">
            <a:extLst>
              <a:ext uri="{FF2B5EF4-FFF2-40B4-BE49-F238E27FC236}">
                <a16:creationId xmlns:a16="http://schemas.microsoft.com/office/drawing/2014/main" id="{F0DBB2D3-609F-35BF-50E8-D9EA1D75FE5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3FAEE66-8ED8-98DB-EE4F-8F600552D11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7" name="Date Placeholder 6">
            <a:extLst>
              <a:ext uri="{FF2B5EF4-FFF2-40B4-BE49-F238E27FC236}">
                <a16:creationId xmlns:a16="http://schemas.microsoft.com/office/drawing/2014/main" id="{0FCA2D11-2145-D451-FCA4-60911E8E93E0}"/>
              </a:ext>
            </a:extLst>
          </p:cNvPr>
          <p:cNvSpPr>
            <a:spLocks noGrp="1"/>
          </p:cNvSpPr>
          <p:nvPr>
            <p:ph type="dt" sz="half" idx="10"/>
          </p:nvPr>
        </p:nvSpPr>
        <p:spPr/>
        <p:txBody>
          <a:bodyPr/>
          <a:lstStyle/>
          <a:p>
            <a:fld id="{9B689C66-4599-46C9-B1BB-56EB6EDE7297}" type="datetimeFigureOut">
              <a:rPr lang="ar-SA" smtClean="0"/>
              <a:t>03/08/1444</a:t>
            </a:fld>
            <a:endParaRPr lang="ar-SA"/>
          </a:p>
        </p:txBody>
      </p:sp>
      <p:sp>
        <p:nvSpPr>
          <p:cNvPr id="8" name="Footer Placeholder 7">
            <a:extLst>
              <a:ext uri="{FF2B5EF4-FFF2-40B4-BE49-F238E27FC236}">
                <a16:creationId xmlns:a16="http://schemas.microsoft.com/office/drawing/2014/main" id="{5381F0E5-C17D-670D-14C5-8CFAFFB9E238}"/>
              </a:ext>
            </a:extLst>
          </p:cNvPr>
          <p:cNvSpPr>
            <a:spLocks noGrp="1"/>
          </p:cNvSpPr>
          <p:nvPr>
            <p:ph type="ftr" sz="quarter" idx="11"/>
          </p:nvPr>
        </p:nvSpPr>
        <p:spPr/>
        <p:txBody>
          <a:bodyPr/>
          <a:lstStyle/>
          <a:p>
            <a:endParaRPr lang="ar-SA"/>
          </a:p>
        </p:txBody>
      </p:sp>
      <p:sp>
        <p:nvSpPr>
          <p:cNvPr id="9" name="Slide Number Placeholder 8">
            <a:extLst>
              <a:ext uri="{FF2B5EF4-FFF2-40B4-BE49-F238E27FC236}">
                <a16:creationId xmlns:a16="http://schemas.microsoft.com/office/drawing/2014/main" id="{51186F9B-5801-D402-A3F1-1683040FF989}"/>
              </a:ext>
            </a:extLst>
          </p:cNvPr>
          <p:cNvSpPr>
            <a:spLocks noGrp="1"/>
          </p:cNvSpPr>
          <p:nvPr>
            <p:ph type="sldNum" sz="quarter" idx="12"/>
          </p:nvPr>
        </p:nvSpPr>
        <p:spPr/>
        <p:txBody>
          <a:bodyPr/>
          <a:lstStyle/>
          <a:p>
            <a:fld id="{656DFFFE-68D3-4209-9C8F-6CD751E354B3}" type="slidenum">
              <a:rPr lang="ar-SA" smtClean="0"/>
              <a:t>‹#›</a:t>
            </a:fld>
            <a:endParaRPr lang="ar-SA"/>
          </a:p>
        </p:txBody>
      </p:sp>
    </p:spTree>
    <p:extLst>
      <p:ext uri="{BB962C8B-B14F-4D97-AF65-F5344CB8AC3E}">
        <p14:creationId xmlns:p14="http://schemas.microsoft.com/office/powerpoint/2010/main" val="20074230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88B25C-41A4-354C-44C3-1A33D212F05C}"/>
              </a:ext>
            </a:extLst>
          </p:cNvPr>
          <p:cNvSpPr>
            <a:spLocks noGrp="1"/>
          </p:cNvSpPr>
          <p:nvPr>
            <p:ph type="title"/>
          </p:nvPr>
        </p:nvSpPr>
        <p:spPr/>
        <p:txBody>
          <a:bodyPr/>
          <a:lstStyle/>
          <a:p>
            <a:r>
              <a:rPr lang="en-US"/>
              <a:t>Click to edit Master title style</a:t>
            </a:r>
            <a:endParaRPr lang="ar-SA"/>
          </a:p>
        </p:txBody>
      </p:sp>
      <p:sp>
        <p:nvSpPr>
          <p:cNvPr id="3" name="Date Placeholder 2">
            <a:extLst>
              <a:ext uri="{FF2B5EF4-FFF2-40B4-BE49-F238E27FC236}">
                <a16:creationId xmlns:a16="http://schemas.microsoft.com/office/drawing/2014/main" id="{69702482-4D8A-D23D-9785-0ED42D6A1D5D}"/>
              </a:ext>
            </a:extLst>
          </p:cNvPr>
          <p:cNvSpPr>
            <a:spLocks noGrp="1"/>
          </p:cNvSpPr>
          <p:nvPr>
            <p:ph type="dt" sz="half" idx="10"/>
          </p:nvPr>
        </p:nvSpPr>
        <p:spPr/>
        <p:txBody>
          <a:bodyPr/>
          <a:lstStyle/>
          <a:p>
            <a:fld id="{9B689C66-4599-46C9-B1BB-56EB6EDE7297}" type="datetimeFigureOut">
              <a:rPr lang="ar-SA" smtClean="0"/>
              <a:t>03/08/1444</a:t>
            </a:fld>
            <a:endParaRPr lang="ar-SA"/>
          </a:p>
        </p:txBody>
      </p:sp>
      <p:sp>
        <p:nvSpPr>
          <p:cNvPr id="4" name="Footer Placeholder 3">
            <a:extLst>
              <a:ext uri="{FF2B5EF4-FFF2-40B4-BE49-F238E27FC236}">
                <a16:creationId xmlns:a16="http://schemas.microsoft.com/office/drawing/2014/main" id="{1D31EB07-048E-29E1-2632-7C6565923D6B}"/>
              </a:ext>
            </a:extLst>
          </p:cNvPr>
          <p:cNvSpPr>
            <a:spLocks noGrp="1"/>
          </p:cNvSpPr>
          <p:nvPr>
            <p:ph type="ftr" sz="quarter" idx="11"/>
          </p:nvPr>
        </p:nvSpPr>
        <p:spPr/>
        <p:txBody>
          <a:bodyPr/>
          <a:lstStyle/>
          <a:p>
            <a:endParaRPr lang="ar-SA"/>
          </a:p>
        </p:txBody>
      </p:sp>
      <p:sp>
        <p:nvSpPr>
          <p:cNvPr id="5" name="Slide Number Placeholder 4">
            <a:extLst>
              <a:ext uri="{FF2B5EF4-FFF2-40B4-BE49-F238E27FC236}">
                <a16:creationId xmlns:a16="http://schemas.microsoft.com/office/drawing/2014/main" id="{BC57D6A8-B300-9E92-0A5C-586450481E59}"/>
              </a:ext>
            </a:extLst>
          </p:cNvPr>
          <p:cNvSpPr>
            <a:spLocks noGrp="1"/>
          </p:cNvSpPr>
          <p:nvPr>
            <p:ph type="sldNum" sz="quarter" idx="12"/>
          </p:nvPr>
        </p:nvSpPr>
        <p:spPr/>
        <p:txBody>
          <a:bodyPr/>
          <a:lstStyle/>
          <a:p>
            <a:fld id="{656DFFFE-68D3-4209-9C8F-6CD751E354B3}" type="slidenum">
              <a:rPr lang="ar-SA" smtClean="0"/>
              <a:t>‹#›</a:t>
            </a:fld>
            <a:endParaRPr lang="ar-SA"/>
          </a:p>
        </p:txBody>
      </p:sp>
    </p:spTree>
    <p:extLst>
      <p:ext uri="{BB962C8B-B14F-4D97-AF65-F5344CB8AC3E}">
        <p14:creationId xmlns:p14="http://schemas.microsoft.com/office/powerpoint/2010/main" val="21770904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B5E253-3155-0F49-E7AB-FF5D6B3E25AB}"/>
              </a:ext>
            </a:extLst>
          </p:cNvPr>
          <p:cNvSpPr>
            <a:spLocks noGrp="1"/>
          </p:cNvSpPr>
          <p:nvPr>
            <p:ph type="dt" sz="half" idx="10"/>
          </p:nvPr>
        </p:nvSpPr>
        <p:spPr/>
        <p:txBody>
          <a:bodyPr/>
          <a:lstStyle/>
          <a:p>
            <a:fld id="{9B689C66-4599-46C9-B1BB-56EB6EDE7297}" type="datetimeFigureOut">
              <a:rPr lang="ar-SA" smtClean="0"/>
              <a:t>03/08/1444</a:t>
            </a:fld>
            <a:endParaRPr lang="ar-SA"/>
          </a:p>
        </p:txBody>
      </p:sp>
      <p:sp>
        <p:nvSpPr>
          <p:cNvPr id="3" name="Footer Placeholder 2">
            <a:extLst>
              <a:ext uri="{FF2B5EF4-FFF2-40B4-BE49-F238E27FC236}">
                <a16:creationId xmlns:a16="http://schemas.microsoft.com/office/drawing/2014/main" id="{0545F31C-D2A5-6ADC-3367-E6F52A8B1CB1}"/>
              </a:ext>
            </a:extLst>
          </p:cNvPr>
          <p:cNvSpPr>
            <a:spLocks noGrp="1"/>
          </p:cNvSpPr>
          <p:nvPr>
            <p:ph type="ftr" sz="quarter" idx="11"/>
          </p:nvPr>
        </p:nvSpPr>
        <p:spPr/>
        <p:txBody>
          <a:bodyPr/>
          <a:lstStyle/>
          <a:p>
            <a:endParaRPr lang="ar-SA"/>
          </a:p>
        </p:txBody>
      </p:sp>
      <p:sp>
        <p:nvSpPr>
          <p:cNvPr id="4" name="Slide Number Placeholder 3">
            <a:extLst>
              <a:ext uri="{FF2B5EF4-FFF2-40B4-BE49-F238E27FC236}">
                <a16:creationId xmlns:a16="http://schemas.microsoft.com/office/drawing/2014/main" id="{41057E0D-AEF7-7D37-42EE-B499E1ECEFDA}"/>
              </a:ext>
            </a:extLst>
          </p:cNvPr>
          <p:cNvSpPr>
            <a:spLocks noGrp="1"/>
          </p:cNvSpPr>
          <p:nvPr>
            <p:ph type="sldNum" sz="quarter" idx="12"/>
          </p:nvPr>
        </p:nvSpPr>
        <p:spPr/>
        <p:txBody>
          <a:bodyPr/>
          <a:lstStyle/>
          <a:p>
            <a:fld id="{656DFFFE-68D3-4209-9C8F-6CD751E354B3}" type="slidenum">
              <a:rPr lang="ar-SA" smtClean="0"/>
              <a:t>‹#›</a:t>
            </a:fld>
            <a:endParaRPr lang="ar-SA"/>
          </a:p>
        </p:txBody>
      </p:sp>
    </p:spTree>
    <p:extLst>
      <p:ext uri="{BB962C8B-B14F-4D97-AF65-F5344CB8AC3E}">
        <p14:creationId xmlns:p14="http://schemas.microsoft.com/office/powerpoint/2010/main" val="11759166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305A6-E55E-9E06-1A2C-40BA37433F9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Content Placeholder 2">
            <a:extLst>
              <a:ext uri="{FF2B5EF4-FFF2-40B4-BE49-F238E27FC236}">
                <a16:creationId xmlns:a16="http://schemas.microsoft.com/office/drawing/2014/main" id="{ED4A51D1-CCEA-FC4A-D75F-040EC1BACE9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Text Placeholder 3">
            <a:extLst>
              <a:ext uri="{FF2B5EF4-FFF2-40B4-BE49-F238E27FC236}">
                <a16:creationId xmlns:a16="http://schemas.microsoft.com/office/drawing/2014/main" id="{884828D0-8C7A-F91A-F1E4-431C86224DB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06305FD-A9E9-26BA-77DC-06AE6FA7BF1C}"/>
              </a:ext>
            </a:extLst>
          </p:cNvPr>
          <p:cNvSpPr>
            <a:spLocks noGrp="1"/>
          </p:cNvSpPr>
          <p:nvPr>
            <p:ph type="dt" sz="half" idx="10"/>
          </p:nvPr>
        </p:nvSpPr>
        <p:spPr/>
        <p:txBody>
          <a:bodyPr/>
          <a:lstStyle/>
          <a:p>
            <a:fld id="{9B689C66-4599-46C9-B1BB-56EB6EDE7297}" type="datetimeFigureOut">
              <a:rPr lang="ar-SA" smtClean="0"/>
              <a:t>03/08/1444</a:t>
            </a:fld>
            <a:endParaRPr lang="ar-SA"/>
          </a:p>
        </p:txBody>
      </p:sp>
      <p:sp>
        <p:nvSpPr>
          <p:cNvPr id="6" name="Footer Placeholder 5">
            <a:extLst>
              <a:ext uri="{FF2B5EF4-FFF2-40B4-BE49-F238E27FC236}">
                <a16:creationId xmlns:a16="http://schemas.microsoft.com/office/drawing/2014/main" id="{6B247FFE-C9C7-553F-8A5C-202EA23BB9B5}"/>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B193852F-73B5-4396-0677-1D8771D70310}"/>
              </a:ext>
            </a:extLst>
          </p:cNvPr>
          <p:cNvSpPr>
            <a:spLocks noGrp="1"/>
          </p:cNvSpPr>
          <p:nvPr>
            <p:ph type="sldNum" sz="quarter" idx="12"/>
          </p:nvPr>
        </p:nvSpPr>
        <p:spPr/>
        <p:txBody>
          <a:bodyPr/>
          <a:lstStyle/>
          <a:p>
            <a:fld id="{656DFFFE-68D3-4209-9C8F-6CD751E354B3}" type="slidenum">
              <a:rPr lang="ar-SA" smtClean="0"/>
              <a:t>‹#›</a:t>
            </a:fld>
            <a:endParaRPr lang="ar-SA"/>
          </a:p>
        </p:txBody>
      </p:sp>
    </p:spTree>
    <p:extLst>
      <p:ext uri="{BB962C8B-B14F-4D97-AF65-F5344CB8AC3E}">
        <p14:creationId xmlns:p14="http://schemas.microsoft.com/office/powerpoint/2010/main" val="12663566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2AD9FC-20AF-4309-A0A4-5564D24BF74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Picture Placeholder 2">
            <a:extLst>
              <a:ext uri="{FF2B5EF4-FFF2-40B4-BE49-F238E27FC236}">
                <a16:creationId xmlns:a16="http://schemas.microsoft.com/office/drawing/2014/main" id="{BF72F79D-8114-D6C2-34F7-8298A0A9BA6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a:extLst>
              <a:ext uri="{FF2B5EF4-FFF2-40B4-BE49-F238E27FC236}">
                <a16:creationId xmlns:a16="http://schemas.microsoft.com/office/drawing/2014/main" id="{A84798DD-4EA6-E38A-E8A3-4C7AAB209A2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455589B-D90A-E92C-D600-EE828C70C830}"/>
              </a:ext>
            </a:extLst>
          </p:cNvPr>
          <p:cNvSpPr>
            <a:spLocks noGrp="1"/>
          </p:cNvSpPr>
          <p:nvPr>
            <p:ph type="dt" sz="half" idx="10"/>
          </p:nvPr>
        </p:nvSpPr>
        <p:spPr/>
        <p:txBody>
          <a:bodyPr/>
          <a:lstStyle/>
          <a:p>
            <a:fld id="{9B689C66-4599-46C9-B1BB-56EB6EDE7297}" type="datetimeFigureOut">
              <a:rPr lang="ar-SA" smtClean="0"/>
              <a:t>03/08/1444</a:t>
            </a:fld>
            <a:endParaRPr lang="ar-SA"/>
          </a:p>
        </p:txBody>
      </p:sp>
      <p:sp>
        <p:nvSpPr>
          <p:cNvPr id="6" name="Footer Placeholder 5">
            <a:extLst>
              <a:ext uri="{FF2B5EF4-FFF2-40B4-BE49-F238E27FC236}">
                <a16:creationId xmlns:a16="http://schemas.microsoft.com/office/drawing/2014/main" id="{B023555E-AB5F-11C0-8C1D-6EFD50609B7B}"/>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685290E5-4702-AB0F-12DE-B9EA7511E0BC}"/>
              </a:ext>
            </a:extLst>
          </p:cNvPr>
          <p:cNvSpPr>
            <a:spLocks noGrp="1"/>
          </p:cNvSpPr>
          <p:nvPr>
            <p:ph type="sldNum" sz="quarter" idx="12"/>
          </p:nvPr>
        </p:nvSpPr>
        <p:spPr/>
        <p:txBody>
          <a:bodyPr/>
          <a:lstStyle/>
          <a:p>
            <a:fld id="{656DFFFE-68D3-4209-9C8F-6CD751E354B3}" type="slidenum">
              <a:rPr lang="ar-SA" smtClean="0"/>
              <a:t>‹#›</a:t>
            </a:fld>
            <a:endParaRPr lang="ar-SA"/>
          </a:p>
        </p:txBody>
      </p:sp>
    </p:spTree>
    <p:extLst>
      <p:ext uri="{BB962C8B-B14F-4D97-AF65-F5344CB8AC3E}">
        <p14:creationId xmlns:p14="http://schemas.microsoft.com/office/powerpoint/2010/main" val="40928618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DD752A-DB16-F59E-ACBE-550A3FE4CA28}"/>
              </a:ext>
            </a:extLst>
          </p:cNvPr>
          <p:cNvSpPr>
            <a:spLocks noGrp="1"/>
          </p:cNvSpPr>
          <p:nvPr>
            <p:ph type="title"/>
          </p:nvPr>
        </p:nvSpPr>
        <p:spPr/>
        <p:txBody>
          <a:bodyPr/>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1358FE22-FD84-2F86-F691-801D1F74AF2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E4B4751F-50B0-CB30-4009-3B18543CA0B4}"/>
              </a:ext>
            </a:extLst>
          </p:cNvPr>
          <p:cNvSpPr>
            <a:spLocks noGrp="1"/>
          </p:cNvSpPr>
          <p:nvPr>
            <p:ph type="dt" sz="half" idx="10"/>
          </p:nvPr>
        </p:nvSpPr>
        <p:spPr/>
        <p:txBody>
          <a:bodyPr/>
          <a:lstStyle/>
          <a:p>
            <a:fld id="{9B689C66-4599-46C9-B1BB-56EB6EDE7297}" type="datetimeFigureOut">
              <a:rPr lang="ar-SA" smtClean="0"/>
              <a:t>03/08/1444</a:t>
            </a:fld>
            <a:endParaRPr lang="ar-SA"/>
          </a:p>
        </p:txBody>
      </p:sp>
      <p:sp>
        <p:nvSpPr>
          <p:cNvPr id="5" name="Footer Placeholder 4">
            <a:extLst>
              <a:ext uri="{FF2B5EF4-FFF2-40B4-BE49-F238E27FC236}">
                <a16:creationId xmlns:a16="http://schemas.microsoft.com/office/drawing/2014/main" id="{672D8E05-A079-5E6D-2E96-ABC720634FA2}"/>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0953B535-AA9C-BB53-4852-05ABCC5DC7F3}"/>
              </a:ext>
            </a:extLst>
          </p:cNvPr>
          <p:cNvSpPr>
            <a:spLocks noGrp="1"/>
          </p:cNvSpPr>
          <p:nvPr>
            <p:ph type="sldNum" sz="quarter" idx="12"/>
          </p:nvPr>
        </p:nvSpPr>
        <p:spPr/>
        <p:txBody>
          <a:bodyPr/>
          <a:lstStyle/>
          <a:p>
            <a:fld id="{656DFFFE-68D3-4209-9C8F-6CD751E354B3}" type="slidenum">
              <a:rPr lang="ar-SA" smtClean="0"/>
              <a:t>‹#›</a:t>
            </a:fld>
            <a:endParaRPr lang="ar-SA"/>
          </a:p>
        </p:txBody>
      </p:sp>
    </p:spTree>
    <p:extLst>
      <p:ext uri="{BB962C8B-B14F-4D97-AF65-F5344CB8AC3E}">
        <p14:creationId xmlns:p14="http://schemas.microsoft.com/office/powerpoint/2010/main" val="38468965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2E659DC-D552-BE30-E647-F71DB980D2F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D35C4610-F760-8D2A-4917-045750C5BED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9A53F755-0EFE-C65D-22BC-9D60B03D1C0B}"/>
              </a:ext>
            </a:extLst>
          </p:cNvPr>
          <p:cNvSpPr>
            <a:spLocks noGrp="1"/>
          </p:cNvSpPr>
          <p:nvPr>
            <p:ph type="dt" sz="half" idx="10"/>
          </p:nvPr>
        </p:nvSpPr>
        <p:spPr/>
        <p:txBody>
          <a:bodyPr/>
          <a:lstStyle/>
          <a:p>
            <a:fld id="{9B689C66-4599-46C9-B1BB-56EB6EDE7297}" type="datetimeFigureOut">
              <a:rPr lang="ar-SA" smtClean="0"/>
              <a:t>03/08/1444</a:t>
            </a:fld>
            <a:endParaRPr lang="ar-SA"/>
          </a:p>
        </p:txBody>
      </p:sp>
      <p:sp>
        <p:nvSpPr>
          <p:cNvPr id="5" name="Footer Placeholder 4">
            <a:extLst>
              <a:ext uri="{FF2B5EF4-FFF2-40B4-BE49-F238E27FC236}">
                <a16:creationId xmlns:a16="http://schemas.microsoft.com/office/drawing/2014/main" id="{040E0799-21D9-F268-A216-D7726F45DA3B}"/>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70F95B4E-4781-9BA3-AF92-BDB313F98157}"/>
              </a:ext>
            </a:extLst>
          </p:cNvPr>
          <p:cNvSpPr>
            <a:spLocks noGrp="1"/>
          </p:cNvSpPr>
          <p:nvPr>
            <p:ph type="sldNum" sz="quarter" idx="12"/>
          </p:nvPr>
        </p:nvSpPr>
        <p:spPr/>
        <p:txBody>
          <a:bodyPr/>
          <a:lstStyle/>
          <a:p>
            <a:fld id="{656DFFFE-68D3-4209-9C8F-6CD751E354B3}" type="slidenum">
              <a:rPr lang="ar-SA" smtClean="0"/>
              <a:t>‹#›</a:t>
            </a:fld>
            <a:endParaRPr lang="ar-SA"/>
          </a:p>
        </p:txBody>
      </p:sp>
    </p:spTree>
    <p:extLst>
      <p:ext uri="{BB962C8B-B14F-4D97-AF65-F5344CB8AC3E}">
        <p14:creationId xmlns:p14="http://schemas.microsoft.com/office/powerpoint/2010/main" val="39703321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B6D9AC0-0DF6-F9FC-0D17-DB9959444B5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SA"/>
          </a:p>
        </p:txBody>
      </p:sp>
      <p:sp>
        <p:nvSpPr>
          <p:cNvPr id="3" name="Text Placeholder 2">
            <a:extLst>
              <a:ext uri="{FF2B5EF4-FFF2-40B4-BE49-F238E27FC236}">
                <a16:creationId xmlns:a16="http://schemas.microsoft.com/office/drawing/2014/main" id="{0F9397F4-7E35-7893-5523-33BEE50976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4883ED42-ACCA-4BA8-63E2-05E0142794C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689C66-4599-46C9-B1BB-56EB6EDE7297}" type="datetimeFigureOut">
              <a:rPr lang="ar-SA" smtClean="0"/>
              <a:t>03/08/1444</a:t>
            </a:fld>
            <a:endParaRPr lang="ar-SA"/>
          </a:p>
        </p:txBody>
      </p:sp>
      <p:sp>
        <p:nvSpPr>
          <p:cNvPr id="5" name="Footer Placeholder 4">
            <a:extLst>
              <a:ext uri="{FF2B5EF4-FFF2-40B4-BE49-F238E27FC236}">
                <a16:creationId xmlns:a16="http://schemas.microsoft.com/office/drawing/2014/main" id="{E573BAE5-8293-CC58-7293-78DD5E0D40E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a:extLst>
              <a:ext uri="{FF2B5EF4-FFF2-40B4-BE49-F238E27FC236}">
                <a16:creationId xmlns:a16="http://schemas.microsoft.com/office/drawing/2014/main" id="{89D07B4B-B16C-5BA6-4D49-30291B476CC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56DFFFE-68D3-4209-9C8F-6CD751E354B3}" type="slidenum">
              <a:rPr lang="ar-SA" smtClean="0"/>
              <a:t>‹#›</a:t>
            </a:fld>
            <a:endParaRPr lang="ar-SA"/>
          </a:p>
        </p:txBody>
      </p:sp>
    </p:spTree>
    <p:extLst>
      <p:ext uri="{BB962C8B-B14F-4D97-AF65-F5344CB8AC3E}">
        <p14:creationId xmlns:p14="http://schemas.microsoft.com/office/powerpoint/2010/main" val="347837000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notesSlide" Target="../notesSlides/notesSlide1.xml"/><Relationship Id="rId7" Type="http://schemas.openxmlformats.org/officeDocument/2006/relationships/image" Target="../media/image4.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3.png"/><Relationship Id="rId5" Type="http://schemas.openxmlformats.org/officeDocument/2006/relationships/image" Target="../media/image2.emf"/><Relationship Id="rId4" Type="http://schemas.openxmlformats.org/officeDocument/2006/relationships/image" Target="../media/image1.emf"/></Relationships>
</file>

<file path=ppt/slides/_rels/slide2.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image" Target="../media/image1.emf"/><Relationship Id="rId7" Type="http://schemas.openxmlformats.org/officeDocument/2006/relationships/image" Target="../media/image3.png"/><Relationship Id="rId2" Type="http://schemas.openxmlformats.org/officeDocument/2006/relationships/slideLayout" Target="../slideLayouts/slideLayout1.xml"/><Relationship Id="rId1" Type="http://schemas.openxmlformats.org/officeDocument/2006/relationships/tags" Target="../tags/tag2.xml"/><Relationship Id="rId6" Type="http://schemas.openxmlformats.org/officeDocument/2006/relationships/image" Target="../media/image7.emf"/><Relationship Id="rId5" Type="http://schemas.openxmlformats.org/officeDocument/2006/relationships/image" Target="../media/image4.emf"/><Relationship Id="rId4" Type="http://schemas.openxmlformats.org/officeDocument/2006/relationships/image" Target="../media/image6.emf"/></Relationships>
</file>

<file path=ppt/slides/_rels/slide3.xml.rels><?xml version="1.0" encoding="UTF-8" standalone="yes"?>
<Relationships xmlns="http://schemas.openxmlformats.org/package/2006/relationships"><Relationship Id="rId8" Type="http://schemas.openxmlformats.org/officeDocument/2006/relationships/image" Target="../media/image12.jpg"/><Relationship Id="rId3" Type="http://schemas.openxmlformats.org/officeDocument/2006/relationships/notesSlide" Target="../notesSlides/notesSlide2.xml"/><Relationship Id="rId7" Type="http://schemas.openxmlformats.org/officeDocument/2006/relationships/image" Target="../media/image11.emf"/><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3.png"/><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image" Target="../media/image1.emf"/><Relationship Id="rId7" Type="http://schemas.openxmlformats.org/officeDocument/2006/relationships/image" Target="../media/image3.png"/><Relationship Id="rId2" Type="http://schemas.openxmlformats.org/officeDocument/2006/relationships/slideLayout" Target="../slideLayouts/slideLayout1.xml"/><Relationship Id="rId1" Type="http://schemas.openxmlformats.org/officeDocument/2006/relationships/tags" Target="../tags/tag5.xml"/><Relationship Id="rId6" Type="http://schemas.openxmlformats.org/officeDocument/2006/relationships/image" Target="../media/image7.emf"/><Relationship Id="rId5" Type="http://schemas.openxmlformats.org/officeDocument/2006/relationships/image" Target="../media/image4.emf"/><Relationship Id="rId4" Type="http://schemas.openxmlformats.org/officeDocument/2006/relationships/image" Target="../media/image6.emf"/></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4.png"/><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5.jpeg"/><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6.jpg"/><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7.jpg"/><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8.jpg"/><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9.jpeg"/><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0.png"/><Relationship Id="rId2" Type="http://schemas.openxmlformats.org/officeDocument/2006/relationships/slideLayout" Target="../slideLayouts/slideLayout7.xml"/><Relationship Id="rId1" Type="http://schemas.openxmlformats.org/officeDocument/2006/relationships/tags" Target="../tags/tag1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1.png"/><Relationship Id="rId2" Type="http://schemas.openxmlformats.org/officeDocument/2006/relationships/slideLayout" Target="../slideLayouts/slideLayout7.xml"/><Relationship Id="rId1" Type="http://schemas.openxmlformats.org/officeDocument/2006/relationships/tags" Target="../tags/tag1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2.png"/><Relationship Id="rId2" Type="http://schemas.openxmlformats.org/officeDocument/2006/relationships/slideLayout" Target="../slideLayouts/slideLayout7.xml"/><Relationship Id="rId1" Type="http://schemas.openxmlformats.org/officeDocument/2006/relationships/tags" Target="../tags/tag1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3.jpg"/><Relationship Id="rId2" Type="http://schemas.openxmlformats.org/officeDocument/2006/relationships/slideLayout" Target="../slideLayouts/slideLayout7.xml"/><Relationship Id="rId1" Type="http://schemas.openxmlformats.org/officeDocument/2006/relationships/tags" Target="../tags/tag1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4.jpeg"/><Relationship Id="rId2" Type="http://schemas.openxmlformats.org/officeDocument/2006/relationships/slideLayout" Target="../slideLayouts/slideLayout7.xml"/><Relationship Id="rId1" Type="http://schemas.openxmlformats.org/officeDocument/2006/relationships/tags" Target="../tags/tag1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5.jpg"/><Relationship Id="rId2" Type="http://schemas.openxmlformats.org/officeDocument/2006/relationships/slideLayout" Target="../slideLayouts/slideLayout7.xml"/><Relationship Id="rId1" Type="http://schemas.openxmlformats.org/officeDocument/2006/relationships/tags" Target="../tags/tag1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5.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7.emf"/><Relationship Id="rId4" Type="http://schemas.openxmlformats.org/officeDocument/2006/relationships/image" Target="../media/image4.emf"/></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6.png"/><Relationship Id="rId2" Type="http://schemas.openxmlformats.org/officeDocument/2006/relationships/slideLayout" Target="../slideLayouts/slideLayout7.xml"/><Relationship Id="rId1" Type="http://schemas.openxmlformats.org/officeDocument/2006/relationships/tags" Target="../tags/tag1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7.png"/><Relationship Id="rId2" Type="http://schemas.openxmlformats.org/officeDocument/2006/relationships/slideLayout" Target="../slideLayouts/slideLayout7.xml"/><Relationship Id="rId1" Type="http://schemas.openxmlformats.org/officeDocument/2006/relationships/tags" Target="../tags/tag1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8.jpg"/><Relationship Id="rId2" Type="http://schemas.openxmlformats.org/officeDocument/2006/relationships/slideLayout" Target="../slideLayouts/slideLayout7.xml"/><Relationship Id="rId1" Type="http://schemas.openxmlformats.org/officeDocument/2006/relationships/tags" Target="../tags/tag2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9.jpg"/><Relationship Id="rId2" Type="http://schemas.openxmlformats.org/officeDocument/2006/relationships/slideLayout" Target="../slideLayouts/slideLayout7.xml"/><Relationship Id="rId1" Type="http://schemas.openxmlformats.org/officeDocument/2006/relationships/tags" Target="../tags/tag2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0.png"/><Relationship Id="rId2" Type="http://schemas.openxmlformats.org/officeDocument/2006/relationships/slideLayout" Target="../slideLayouts/slideLayout7.xml"/><Relationship Id="rId1" Type="http://schemas.openxmlformats.org/officeDocument/2006/relationships/tags" Target="../tags/tag2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1.jpg"/><Relationship Id="rId2" Type="http://schemas.openxmlformats.org/officeDocument/2006/relationships/slideLayout" Target="../slideLayouts/slideLayout7.xml"/><Relationship Id="rId1" Type="http://schemas.openxmlformats.org/officeDocument/2006/relationships/tags" Target="../tags/tag2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image" Target="../media/image1.emf"/><Relationship Id="rId7" Type="http://schemas.openxmlformats.org/officeDocument/2006/relationships/image" Target="../media/image3.png"/><Relationship Id="rId2" Type="http://schemas.openxmlformats.org/officeDocument/2006/relationships/slideLayout" Target="../slideLayouts/slideLayout1.xml"/><Relationship Id="rId1" Type="http://schemas.openxmlformats.org/officeDocument/2006/relationships/tags" Target="../tags/tag24.xml"/><Relationship Id="rId6" Type="http://schemas.openxmlformats.org/officeDocument/2006/relationships/image" Target="../media/image7.emf"/><Relationship Id="rId5" Type="http://schemas.openxmlformats.org/officeDocument/2006/relationships/image" Target="../media/image4.emf"/><Relationship Id="rId4" Type="http://schemas.openxmlformats.org/officeDocument/2006/relationships/image" Target="../media/image6.emf"/></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2.png"/><Relationship Id="rId2" Type="http://schemas.openxmlformats.org/officeDocument/2006/relationships/slideLayout" Target="../slideLayouts/slideLayout7.xml"/><Relationship Id="rId1" Type="http://schemas.openxmlformats.org/officeDocument/2006/relationships/tags" Target="../tags/tag2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3.jpg"/><Relationship Id="rId2" Type="http://schemas.openxmlformats.org/officeDocument/2006/relationships/slideLayout" Target="../slideLayouts/slideLayout7.xml"/><Relationship Id="rId1" Type="http://schemas.openxmlformats.org/officeDocument/2006/relationships/tags" Target="../tags/tag2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7.jpg"/><Relationship Id="rId2" Type="http://schemas.openxmlformats.org/officeDocument/2006/relationships/slideLayout" Target="../slideLayouts/slideLayout7.xml"/><Relationship Id="rId1" Type="http://schemas.openxmlformats.org/officeDocument/2006/relationships/tags" Target="../tags/tag2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4.png"/><Relationship Id="rId2" Type="http://schemas.openxmlformats.org/officeDocument/2006/relationships/slideLayout" Target="../slideLayouts/slideLayout7.xml"/><Relationship Id="rId1" Type="http://schemas.openxmlformats.org/officeDocument/2006/relationships/tags" Target="../tags/tag2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5.jpg"/><Relationship Id="rId2" Type="http://schemas.openxmlformats.org/officeDocument/2006/relationships/slideLayout" Target="../slideLayouts/slideLayout7.xml"/><Relationship Id="rId1" Type="http://schemas.openxmlformats.org/officeDocument/2006/relationships/tags" Target="../tags/tag2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6.jpeg"/><Relationship Id="rId2" Type="http://schemas.openxmlformats.org/officeDocument/2006/relationships/slideLayout" Target="../slideLayouts/slideLayout7.xml"/><Relationship Id="rId1" Type="http://schemas.openxmlformats.org/officeDocument/2006/relationships/tags" Target="../tags/tag3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7.png"/><Relationship Id="rId2" Type="http://schemas.openxmlformats.org/officeDocument/2006/relationships/slideLayout" Target="../slideLayouts/slideLayout7.xml"/><Relationship Id="rId1" Type="http://schemas.openxmlformats.org/officeDocument/2006/relationships/tags" Target="../tags/tag3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8.jpg"/><Relationship Id="rId2" Type="http://schemas.openxmlformats.org/officeDocument/2006/relationships/slideLayout" Target="../slideLayouts/slideLayout7.xml"/><Relationship Id="rId1" Type="http://schemas.openxmlformats.org/officeDocument/2006/relationships/tags" Target="../tags/tag3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9.png"/><Relationship Id="rId2" Type="http://schemas.openxmlformats.org/officeDocument/2006/relationships/slideLayout" Target="../slideLayouts/slideLayout7.xml"/><Relationship Id="rId1" Type="http://schemas.openxmlformats.org/officeDocument/2006/relationships/tags" Target="../tags/tag3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0.png"/><Relationship Id="rId2" Type="http://schemas.openxmlformats.org/officeDocument/2006/relationships/slideLayout" Target="../slideLayouts/slideLayout7.xml"/><Relationship Id="rId1" Type="http://schemas.openxmlformats.org/officeDocument/2006/relationships/tags" Target="../tags/tag3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1.jpeg"/><Relationship Id="rId2" Type="http://schemas.openxmlformats.org/officeDocument/2006/relationships/slideLayout" Target="../slideLayouts/slideLayout7.xml"/><Relationship Id="rId1" Type="http://schemas.openxmlformats.org/officeDocument/2006/relationships/tags" Target="../tags/tag3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3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3.png"/><Relationship Id="rId2" Type="http://schemas.openxmlformats.org/officeDocument/2006/relationships/slideLayout" Target="../slideLayouts/slideLayout7.xml"/><Relationship Id="rId1" Type="http://schemas.openxmlformats.org/officeDocument/2006/relationships/tags" Target="../tags/tag3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4.jpg"/><Relationship Id="rId2" Type="http://schemas.openxmlformats.org/officeDocument/2006/relationships/slideLayout" Target="../slideLayouts/slideLayout7.xml"/><Relationship Id="rId1" Type="http://schemas.openxmlformats.org/officeDocument/2006/relationships/tags" Target="../tags/tag3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5.png"/><Relationship Id="rId2" Type="http://schemas.openxmlformats.org/officeDocument/2006/relationships/slideLayout" Target="../slideLayouts/slideLayout7.xml"/><Relationship Id="rId1" Type="http://schemas.openxmlformats.org/officeDocument/2006/relationships/tags" Target="../tags/tag3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6.png"/><Relationship Id="rId2" Type="http://schemas.openxmlformats.org/officeDocument/2006/relationships/slideLayout" Target="../slideLayouts/slideLayout7.xml"/><Relationship Id="rId1" Type="http://schemas.openxmlformats.org/officeDocument/2006/relationships/tags" Target="../tags/tag4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7.jpg"/><Relationship Id="rId2" Type="http://schemas.openxmlformats.org/officeDocument/2006/relationships/slideLayout" Target="../slideLayouts/slideLayout7.xml"/><Relationship Id="rId1" Type="http://schemas.openxmlformats.org/officeDocument/2006/relationships/tags" Target="../tags/tag4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3.png"/><Relationship Id="rId2" Type="http://schemas.openxmlformats.org/officeDocument/2006/relationships/slideLayout" Target="../slideLayouts/slideLayout7.xml"/><Relationship Id="rId1" Type="http://schemas.openxmlformats.org/officeDocument/2006/relationships/tags" Target="../tags/tag4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8.png"/><Relationship Id="rId2" Type="http://schemas.openxmlformats.org/officeDocument/2006/relationships/slideLayout" Target="../slideLayouts/slideLayout7.xml"/><Relationship Id="rId1" Type="http://schemas.openxmlformats.org/officeDocument/2006/relationships/tags" Target="../tags/tag4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5.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5"/>
          <a:srcRect l="984" r="914" b="11911"/>
          <a:stretch/>
        </p:blipFill>
        <p:spPr>
          <a:xfrm>
            <a:off x="0" y="4199708"/>
            <a:ext cx="12200709" cy="2688772"/>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7"/>
          <a:stretch>
            <a:fillRect/>
          </a:stretch>
        </p:blipFill>
        <p:spPr>
          <a:xfrm>
            <a:off x="-112889" y="422122"/>
            <a:ext cx="6714451" cy="1972334"/>
          </a:xfrm>
          <a:prstGeom prst="rect">
            <a:avLst/>
          </a:prstGeom>
        </p:spPr>
      </p:pic>
      <p:pic>
        <p:nvPicPr>
          <p:cNvPr id="13" name="Picture 12"/>
          <p:cNvPicPr>
            <a:picLocks noChangeAspect="1"/>
          </p:cNvPicPr>
          <p:nvPr/>
        </p:nvPicPr>
        <p:blipFill>
          <a:blip r:embed="rId8"/>
          <a:stretch>
            <a:fillRect/>
          </a:stretch>
        </p:blipFill>
        <p:spPr>
          <a:xfrm>
            <a:off x="6316812" y="3523256"/>
            <a:ext cx="5882401" cy="1034667"/>
          </a:xfrm>
          <a:prstGeom prst="rect">
            <a:avLst/>
          </a:prstGeom>
        </p:spPr>
      </p:pic>
      <p:sp>
        <p:nvSpPr>
          <p:cNvPr id="14" name="TextBox 13"/>
          <p:cNvSpPr txBox="1"/>
          <p:nvPr/>
        </p:nvSpPr>
        <p:spPr>
          <a:xfrm>
            <a:off x="318493" y="715791"/>
            <a:ext cx="5945282"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ETHICS</a:t>
            </a:r>
          </a:p>
          <a:p>
            <a:r>
              <a:rPr lang="en-US" sz="2800" dirty="0">
                <a:solidFill>
                  <a:srgbClr val="24A9E1"/>
                </a:solidFill>
                <a:latin typeface="Tajawal Medium" panose="00000600000000000000" pitchFamily="2" charset="-78"/>
                <a:cs typeface="Tajawal Medium" panose="00000600000000000000" pitchFamily="2" charset="-78"/>
              </a:rPr>
              <a:t>Prepared by Dr. Sherihan Mohamed</a:t>
            </a:r>
          </a:p>
          <a:p>
            <a:r>
              <a:rPr lang="en-US" sz="2800" dirty="0">
                <a:solidFill>
                  <a:srgbClr val="FF9518"/>
                </a:solidFill>
                <a:latin typeface="Tajawal Medium" panose="00000600000000000000" pitchFamily="2" charset="-78"/>
                <a:cs typeface="Tajawal Medium" panose="00000600000000000000" pitchFamily="2" charset="-78"/>
              </a:rPr>
              <a:t>Lecture 4</a:t>
            </a:r>
          </a:p>
        </p:txBody>
      </p:sp>
      <p:sp>
        <p:nvSpPr>
          <p:cNvPr id="16" name="TextBox 15"/>
          <p:cNvSpPr txBox="1"/>
          <p:nvPr/>
        </p:nvSpPr>
        <p:spPr>
          <a:xfrm>
            <a:off x="7157773" y="3570625"/>
            <a:ext cx="4172424"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DGM723</a:t>
            </a:r>
          </a:p>
          <a:p>
            <a:r>
              <a:rPr lang="en-US" sz="2800" dirty="0">
                <a:solidFill>
                  <a:schemeClr val="bg1"/>
                </a:solidFill>
                <a:latin typeface="Tajawal Medium" panose="00000600000000000000" pitchFamily="2" charset="-78"/>
                <a:cs typeface="Tajawal Medium" panose="00000600000000000000" pitchFamily="2" charset="-78"/>
              </a:rPr>
              <a:t>DIGITAL MEDIA ETHICS</a:t>
            </a:r>
          </a:p>
        </p:txBody>
      </p:sp>
    </p:spTree>
    <p:custDataLst>
      <p:tags r:id="rId1"/>
    </p:custDataLst>
    <p:extLst>
      <p:ext uri="{BB962C8B-B14F-4D97-AF65-F5344CB8AC3E}">
        <p14:creationId xmlns:p14="http://schemas.microsoft.com/office/powerpoint/2010/main" val="2586834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6" presetClass="entr" presetSubtype="16" fill="hold" nodeType="click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circle(in)">
                                      <p:cBhvr>
                                        <p:cTn id="11"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5280815" y="-160950"/>
            <a:ext cx="5721151" cy="6563668"/>
          </a:xfrm>
          <a:prstGeom prst="rect">
            <a:avLst/>
          </a:prstGeom>
        </p:spPr>
      </p:pic>
      <p:pic>
        <p:nvPicPr>
          <p:cNvPr id="12" name="Picture 11"/>
          <p:cNvPicPr>
            <a:picLocks noChangeAspect="1"/>
          </p:cNvPicPr>
          <p:nvPr/>
        </p:nvPicPr>
        <p:blipFill>
          <a:blip r:embed="rId5"/>
          <a:stretch>
            <a:fillRect/>
          </a:stretch>
        </p:blipFill>
        <p:spPr>
          <a:xfrm>
            <a:off x="2235200" y="915090"/>
            <a:ext cx="6714451" cy="1972334"/>
          </a:xfrm>
          <a:prstGeom prst="rect">
            <a:avLst/>
          </a:prstGeom>
        </p:spPr>
      </p:pic>
      <p:pic>
        <p:nvPicPr>
          <p:cNvPr id="2" name="Picture 1"/>
          <p:cNvPicPr>
            <a:picLocks noChangeAspect="1"/>
          </p:cNvPicPr>
          <p:nvPr/>
        </p:nvPicPr>
        <p:blipFill>
          <a:blip r:embed="rId6"/>
          <a:stretch>
            <a:fillRect/>
          </a:stretch>
        </p:blipFill>
        <p:spPr>
          <a:xfrm>
            <a:off x="-139261" y="-101602"/>
            <a:ext cx="4169394" cy="7137043"/>
          </a:xfrm>
          <a:prstGeom prst="rect">
            <a:avLst/>
          </a:prstGeom>
        </p:spPr>
      </p:pic>
      <p:sp>
        <p:nvSpPr>
          <p:cNvPr id="14" name="TextBox 13"/>
          <p:cNvSpPr txBox="1"/>
          <p:nvPr/>
        </p:nvSpPr>
        <p:spPr>
          <a:xfrm>
            <a:off x="3506213" y="1424203"/>
            <a:ext cx="4596130"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ETHICS</a:t>
            </a:r>
          </a:p>
          <a:p>
            <a:r>
              <a:rPr lang="en-US" sz="2800" dirty="0">
                <a:solidFill>
                  <a:srgbClr val="24A9E1"/>
                </a:solidFill>
                <a:latin typeface="Tajawal Medium" panose="00000600000000000000" pitchFamily="2" charset="-78"/>
                <a:cs typeface="Tajawal Medium" panose="00000600000000000000" pitchFamily="2" charset="-78"/>
              </a:rPr>
              <a:t>CHABTER 03- LECTURE 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8"/>
          <a:stretch>
            <a:fillRect/>
          </a:stretch>
        </p:blipFill>
        <p:spPr>
          <a:xfrm rot="10800000">
            <a:off x="3612443" y="5284187"/>
            <a:ext cx="8526726" cy="1034667"/>
          </a:xfrm>
          <a:prstGeom prst="rect">
            <a:avLst/>
          </a:prstGeom>
        </p:spPr>
      </p:pic>
      <p:sp>
        <p:nvSpPr>
          <p:cNvPr id="16" name="TextBox 15"/>
          <p:cNvSpPr txBox="1"/>
          <p:nvPr/>
        </p:nvSpPr>
        <p:spPr>
          <a:xfrm>
            <a:off x="4034698" y="5487006"/>
            <a:ext cx="7883890" cy="584775"/>
          </a:xfrm>
          <a:prstGeom prst="rect">
            <a:avLst/>
          </a:prstGeom>
          <a:noFill/>
        </p:spPr>
        <p:txBody>
          <a:bodyPr wrap="none" rtlCol="0">
            <a:spAutoFit/>
          </a:bodyPr>
          <a:lstStyle/>
          <a:p>
            <a:r>
              <a:rPr lang="en-US" sz="3200" dirty="0">
                <a:solidFill>
                  <a:schemeClr val="bg1"/>
                </a:solidFill>
                <a:latin typeface="Tajawal Medium" panose="00000600000000000000" pitchFamily="2" charset="-78"/>
                <a:cs typeface="Tajawal Medium" panose="00000600000000000000" pitchFamily="2" charset="-78"/>
              </a:rPr>
              <a:t>Copying and Distributing via Digital Media</a:t>
            </a:r>
          </a:p>
        </p:txBody>
      </p:sp>
    </p:spTree>
    <p:custDataLst>
      <p:tags r:id="rId1"/>
    </p:custDataLst>
    <p:extLst>
      <p:ext uri="{BB962C8B-B14F-4D97-AF65-F5344CB8AC3E}">
        <p14:creationId xmlns:p14="http://schemas.microsoft.com/office/powerpoint/2010/main" val="3383213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83256" y="28598"/>
            <a:ext cx="11064641" cy="1690962"/>
          </a:xfrm>
          <a:prstGeom prst="rect">
            <a:avLst/>
          </a:prstGeom>
        </p:spPr>
      </p:pic>
      <p:sp>
        <p:nvSpPr>
          <p:cNvPr id="7" name="TextBox 6"/>
          <p:cNvSpPr txBox="1"/>
          <p:nvPr/>
        </p:nvSpPr>
        <p:spPr>
          <a:xfrm>
            <a:off x="5583682" y="665008"/>
            <a:ext cx="2310174" cy="584775"/>
          </a:xfrm>
          <a:prstGeom prst="rect">
            <a:avLst/>
          </a:prstGeom>
          <a:noFill/>
        </p:spPr>
        <p:txBody>
          <a:bodyPr wrap="square" rtlCol="0">
            <a:spAutoFit/>
          </a:bodyPr>
          <a:lstStyle/>
          <a:p>
            <a:r>
              <a:rPr lang="en-US" sz="3200" dirty="0">
                <a:solidFill>
                  <a:schemeClr val="bg1"/>
                </a:solidFill>
                <a:latin typeface="Tajawal Medium" panose="00000600000000000000" pitchFamily="2" charset="-78"/>
                <a:cs typeface="Tajawal Medium" panose="00000600000000000000" pitchFamily="2" charset="-78"/>
              </a:rPr>
              <a:t>Remember</a:t>
            </a:r>
            <a:endParaRPr lang="en-US" sz="3200" dirty="0">
              <a:solidFill>
                <a:srgbClr val="FF9518"/>
              </a:solidFill>
              <a:latin typeface="Tajawal Medium" panose="00000600000000000000" pitchFamily="2" charset="-78"/>
              <a:cs typeface="Tajawal Medium" panose="00000600000000000000" pitchFamily="2" charset="-78"/>
            </a:endParaRPr>
          </a:p>
        </p:txBody>
      </p:sp>
      <p:sp>
        <p:nvSpPr>
          <p:cNvPr id="13" name="Rectangle 12">
            <a:extLst>
              <a:ext uri="{FF2B5EF4-FFF2-40B4-BE49-F238E27FC236}">
                <a16:creationId xmlns:a16="http://schemas.microsoft.com/office/drawing/2014/main" id="{4397E26A-3CC4-4822-965D-1FFF0255314E}"/>
              </a:ext>
            </a:extLst>
          </p:cNvPr>
          <p:cNvSpPr/>
          <p:nvPr/>
        </p:nvSpPr>
        <p:spPr>
          <a:xfrm>
            <a:off x="696614" y="2051693"/>
            <a:ext cx="8391397" cy="3108543"/>
          </a:xfrm>
          <a:prstGeom prst="rect">
            <a:avLst/>
          </a:prstGeom>
        </p:spPr>
        <p:txBody>
          <a:bodyPr wrap="square">
            <a:spAutoFit/>
          </a:bodyPr>
          <a:lstStyle/>
          <a:p>
            <a:r>
              <a:rPr lang="en-GB" sz="28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 Information and privacy in the global digital Age.</a:t>
            </a:r>
          </a:p>
          <a:p>
            <a:r>
              <a:rPr lang="en-GB" sz="28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 “Privacy” and private life: Changing attitudes in the age of social media and mobile devices</a:t>
            </a:r>
          </a:p>
          <a:p>
            <a:r>
              <a:rPr lang="en-GB" sz="28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 “Privacy” and private life: Cultural and philosophical considerations</a:t>
            </a:r>
          </a:p>
          <a:p>
            <a:r>
              <a:rPr lang="en-GB" sz="28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 “Privacy” and private life: Cultural differences and ethical pluralism</a:t>
            </a:r>
          </a:p>
        </p:txBody>
      </p:sp>
      <p:pic>
        <p:nvPicPr>
          <p:cNvPr id="9" name="Picture 8" descr="Text&#10;&#10;Description automatically generated">
            <a:extLst>
              <a:ext uri="{FF2B5EF4-FFF2-40B4-BE49-F238E27FC236}">
                <a16:creationId xmlns:a16="http://schemas.microsoft.com/office/drawing/2014/main" id="{E7863FE7-191B-CF99-2494-A334BC095595}"/>
              </a:ext>
            </a:extLst>
          </p:cNvPr>
          <p:cNvPicPr>
            <a:picLocks noChangeAspect="1"/>
          </p:cNvPicPr>
          <p:nvPr/>
        </p:nvPicPr>
        <p:blipFill rotWithShape="1">
          <a:blip r:embed="rId8">
            <a:extLst>
              <a:ext uri="{28A0092B-C50C-407E-A947-70E740481C1C}">
                <a14:useLocalDpi xmlns:a14="http://schemas.microsoft.com/office/drawing/2010/main" val="0"/>
              </a:ext>
            </a:extLst>
          </a:blip>
          <a:srcRect l="2076" t="8605" b="11108"/>
          <a:stretch/>
        </p:blipFill>
        <p:spPr>
          <a:xfrm>
            <a:off x="9152716" y="2396934"/>
            <a:ext cx="2482015" cy="2175399"/>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Tree>
    <p:custDataLst>
      <p:tags r:id="rId1"/>
    </p:custDataLst>
    <p:extLst>
      <p:ext uri="{BB962C8B-B14F-4D97-AF65-F5344CB8AC3E}">
        <p14:creationId xmlns:p14="http://schemas.microsoft.com/office/powerpoint/2010/main" val="2989280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83256" y="28598"/>
            <a:ext cx="11064641" cy="1690962"/>
          </a:xfrm>
          <a:prstGeom prst="rect">
            <a:avLst/>
          </a:prstGeom>
        </p:spPr>
      </p:pic>
      <p:sp>
        <p:nvSpPr>
          <p:cNvPr id="7" name="TextBox 6"/>
          <p:cNvSpPr txBox="1"/>
          <p:nvPr/>
        </p:nvSpPr>
        <p:spPr>
          <a:xfrm>
            <a:off x="5583682" y="665008"/>
            <a:ext cx="1984442" cy="584775"/>
          </a:xfrm>
          <a:prstGeom prst="rect">
            <a:avLst/>
          </a:prstGeom>
          <a:noFill/>
        </p:spPr>
        <p:txBody>
          <a:bodyPr wrap="square" rtlCol="0">
            <a:spAutoFit/>
          </a:bodyPr>
          <a:lstStyle/>
          <a:p>
            <a:r>
              <a:rPr lang="en-US" sz="3200" dirty="0">
                <a:solidFill>
                  <a:schemeClr val="bg1"/>
                </a:solidFill>
                <a:latin typeface="Tajawal Medium" panose="00000600000000000000" pitchFamily="2" charset="-78"/>
                <a:cs typeface="Tajawal Medium" panose="00000600000000000000" pitchFamily="2" charset="-78"/>
              </a:rPr>
              <a:t>Outline</a:t>
            </a:r>
            <a:endParaRPr lang="en-US" sz="3200" dirty="0">
              <a:solidFill>
                <a:srgbClr val="FF9518"/>
              </a:solidFill>
              <a:latin typeface="Tajawal Medium" panose="00000600000000000000" pitchFamily="2" charset="-78"/>
              <a:cs typeface="Tajawal Medium" panose="00000600000000000000" pitchFamily="2" charset="-78"/>
            </a:endParaRPr>
          </a:p>
        </p:txBody>
      </p:sp>
      <p:sp>
        <p:nvSpPr>
          <p:cNvPr id="13" name="Rectangle 12">
            <a:extLst>
              <a:ext uri="{FF2B5EF4-FFF2-40B4-BE49-F238E27FC236}">
                <a16:creationId xmlns:a16="http://schemas.microsoft.com/office/drawing/2014/main" id="{4397E26A-3CC4-4822-965D-1FFF0255314E}"/>
              </a:ext>
            </a:extLst>
          </p:cNvPr>
          <p:cNvSpPr/>
          <p:nvPr/>
        </p:nvSpPr>
        <p:spPr>
          <a:xfrm>
            <a:off x="709124" y="2023716"/>
            <a:ext cx="8276253" cy="3600986"/>
          </a:xfrm>
          <a:prstGeom prst="rect">
            <a:avLst/>
          </a:prstGeom>
        </p:spPr>
        <p:txBody>
          <a:bodyPr wrap="square">
            <a:spAutoFit/>
          </a:bodyPr>
          <a:lstStyle/>
          <a:p>
            <a:pPr algn="just"/>
            <a:r>
              <a:rPr lang="en-US" sz="32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3200"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Introduction</a:t>
            </a:r>
          </a:p>
          <a:p>
            <a:pPr algn="just"/>
            <a:r>
              <a:rPr lang="en-GB" sz="26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1-What do you know about copying and distributing? 2-How Copyrighting Works.</a:t>
            </a:r>
            <a:endParaRPr lang="en-US" sz="26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a:p>
            <a:pPr algn="just"/>
            <a:r>
              <a:rPr lang="en-US" sz="32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3200"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The ethics of copying: Is it theft or Open Source?</a:t>
            </a:r>
          </a:p>
          <a:p>
            <a:pPr algn="just"/>
            <a:r>
              <a:rPr lang="en-GB" sz="26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1- Intellectual property: (Western) approaches.</a:t>
            </a:r>
          </a:p>
          <a:p>
            <a:pPr algn="just"/>
            <a:r>
              <a:rPr lang="en-GB" sz="26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2- Intellectual property and culture.</a:t>
            </a:r>
          </a:p>
          <a:p>
            <a:pPr algn="just"/>
            <a:endParaRPr lang="en-US" sz="28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2" name="TextBox 10">
            <a:extLst>
              <a:ext uri="{FF2B5EF4-FFF2-40B4-BE49-F238E27FC236}">
                <a16:creationId xmlns:a16="http://schemas.microsoft.com/office/drawing/2014/main" id="{816562A6-F6ED-4B9E-A6A4-0B4D273A3F84}"/>
              </a:ext>
            </a:extLst>
          </p:cNvPr>
          <p:cNvSpPr txBox="1"/>
          <p:nvPr/>
        </p:nvSpPr>
        <p:spPr>
          <a:xfrm>
            <a:off x="193659" y="379280"/>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descr="Icon&#10;&#10;Description automatically generated">
            <a:extLst>
              <a:ext uri="{FF2B5EF4-FFF2-40B4-BE49-F238E27FC236}">
                <a16:creationId xmlns:a16="http://schemas.microsoft.com/office/drawing/2014/main" id="{82DF6ACB-ED40-D17E-ED49-95263DCF354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209314" y="2323322"/>
            <a:ext cx="2440806" cy="2435789"/>
          </a:xfrm>
          <a:prstGeom prst="rect">
            <a:avLst/>
          </a:prstGeom>
        </p:spPr>
      </p:pic>
    </p:spTree>
    <p:custDataLst>
      <p:tags r:id="rId1"/>
    </p:custDataLst>
    <p:extLst>
      <p:ext uri="{BB962C8B-B14F-4D97-AF65-F5344CB8AC3E}">
        <p14:creationId xmlns:p14="http://schemas.microsoft.com/office/powerpoint/2010/main" val="3639395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5280815" y="-160950"/>
            <a:ext cx="5721151" cy="6563668"/>
          </a:xfrm>
          <a:prstGeom prst="rect">
            <a:avLst/>
          </a:prstGeom>
        </p:spPr>
      </p:pic>
      <p:pic>
        <p:nvPicPr>
          <p:cNvPr id="12" name="Picture 11"/>
          <p:cNvPicPr>
            <a:picLocks noChangeAspect="1"/>
          </p:cNvPicPr>
          <p:nvPr/>
        </p:nvPicPr>
        <p:blipFill>
          <a:blip r:embed="rId5"/>
          <a:stretch>
            <a:fillRect/>
          </a:stretch>
        </p:blipFill>
        <p:spPr>
          <a:xfrm>
            <a:off x="2235200" y="915090"/>
            <a:ext cx="6714451" cy="1972334"/>
          </a:xfrm>
          <a:prstGeom prst="rect">
            <a:avLst/>
          </a:prstGeom>
        </p:spPr>
      </p:pic>
      <p:pic>
        <p:nvPicPr>
          <p:cNvPr id="2" name="Picture 1"/>
          <p:cNvPicPr>
            <a:picLocks noChangeAspect="1"/>
          </p:cNvPicPr>
          <p:nvPr/>
        </p:nvPicPr>
        <p:blipFill>
          <a:blip r:embed="rId6"/>
          <a:stretch>
            <a:fillRect/>
          </a:stretch>
        </p:blipFill>
        <p:spPr>
          <a:xfrm>
            <a:off x="-139261" y="-101602"/>
            <a:ext cx="4169394" cy="7137043"/>
          </a:xfrm>
          <a:prstGeom prst="rect">
            <a:avLst/>
          </a:prstGeom>
        </p:spPr>
      </p:pic>
      <p:sp>
        <p:nvSpPr>
          <p:cNvPr id="14" name="TextBox 13"/>
          <p:cNvSpPr txBox="1"/>
          <p:nvPr/>
        </p:nvSpPr>
        <p:spPr>
          <a:xfrm>
            <a:off x="3506213" y="1424203"/>
            <a:ext cx="4775666"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ETHICS</a:t>
            </a:r>
          </a:p>
          <a:p>
            <a:r>
              <a:rPr lang="en-US" sz="2800" dirty="0">
                <a:solidFill>
                  <a:srgbClr val="24A9E1"/>
                </a:solidFill>
                <a:latin typeface="Tajawal Medium" panose="00000600000000000000" pitchFamily="2" charset="-78"/>
                <a:cs typeface="Tajawal Medium" panose="00000600000000000000" pitchFamily="2" charset="-78"/>
              </a:rPr>
              <a:t>CHABTER 03 – LECTURE 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8"/>
          <a:stretch>
            <a:fillRect/>
          </a:stretch>
        </p:blipFill>
        <p:spPr>
          <a:xfrm rot="10800000">
            <a:off x="3612442" y="5284186"/>
            <a:ext cx="8579557" cy="1034667"/>
          </a:xfrm>
          <a:prstGeom prst="rect">
            <a:avLst/>
          </a:prstGeom>
        </p:spPr>
      </p:pic>
      <p:sp>
        <p:nvSpPr>
          <p:cNvPr id="16" name="TextBox 15"/>
          <p:cNvSpPr txBox="1"/>
          <p:nvPr/>
        </p:nvSpPr>
        <p:spPr>
          <a:xfrm>
            <a:off x="3724414" y="5496551"/>
            <a:ext cx="8228100"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What do you know about copying and distributing?</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15885005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37324"/>
            <a:ext cx="11975781" cy="1690962"/>
          </a:xfrm>
          <a:prstGeom prst="rect">
            <a:avLst/>
          </a:prstGeom>
        </p:spPr>
      </p:pic>
      <p:sp>
        <p:nvSpPr>
          <p:cNvPr id="7" name="TextBox 6"/>
          <p:cNvSpPr txBox="1"/>
          <p:nvPr/>
        </p:nvSpPr>
        <p:spPr>
          <a:xfrm>
            <a:off x="3264581" y="619006"/>
            <a:ext cx="9349274"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What do you know about copying and distributing?</a:t>
            </a:r>
          </a:p>
        </p:txBody>
      </p:sp>
      <p:sp>
        <p:nvSpPr>
          <p:cNvPr id="9" name="TextBox 8"/>
          <p:cNvSpPr txBox="1"/>
          <p:nvPr/>
        </p:nvSpPr>
        <p:spPr>
          <a:xfrm>
            <a:off x="727782" y="1375980"/>
            <a:ext cx="7891990" cy="4168064"/>
          </a:xfrm>
          <a:prstGeom prst="rect">
            <a:avLst/>
          </a:prstGeom>
          <a:noFill/>
        </p:spPr>
        <p:txBody>
          <a:bodyPr wrap="square" rtlCol="0">
            <a:spAutoFit/>
          </a:bodyPr>
          <a:lstStyle/>
          <a:p>
            <a:pPr algn="just">
              <a:lnSpc>
                <a:spcPct val="200000"/>
              </a:lnSpc>
            </a:pPr>
            <a:r>
              <a:rPr lang="en-US" sz="28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Introduction</a:t>
            </a:r>
            <a:r>
              <a:rPr lang="en-US" sz="26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US" sz="22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17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W</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hen you share, post, or upload content that is covered by intellectual property rights (like photos or videos) on or in connection with our Products, you grant us a non-exclusive, transferable, sub-licensable, royalty-free, and worldwide license to host, use, distribute, modify, run, copy, publicly perform or display, translate, and create derivative works of your content (consistent with your privacy and application settings).</a:t>
            </a:r>
            <a:r>
              <a:rPr lang="en-US" sz="17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descr="facebook terms of use">
            <a:extLst>
              <a:ext uri="{FF2B5EF4-FFF2-40B4-BE49-F238E27FC236}">
                <a16:creationId xmlns:a16="http://schemas.microsoft.com/office/drawing/2014/main" id="{C94DBF22-3B3E-8F64-BBF1-5A6BF40D1DD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938731" y="2183616"/>
            <a:ext cx="2674781" cy="2992753"/>
          </a:xfrm>
          <a:prstGeom prst="rect">
            <a:avLst/>
          </a:prstGeom>
        </p:spPr>
      </p:pic>
    </p:spTree>
    <p:custDataLst>
      <p:tags r:id="rId1"/>
    </p:custDataLst>
    <p:extLst>
      <p:ext uri="{BB962C8B-B14F-4D97-AF65-F5344CB8AC3E}">
        <p14:creationId xmlns:p14="http://schemas.microsoft.com/office/powerpoint/2010/main" val="42304942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8755" y="5721430"/>
            <a:ext cx="1062734" cy="837993"/>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7062" y="28650"/>
            <a:ext cx="11596203" cy="1690962"/>
          </a:xfrm>
          <a:prstGeom prst="rect">
            <a:avLst/>
          </a:prstGeom>
        </p:spPr>
      </p:pic>
      <p:sp>
        <p:nvSpPr>
          <p:cNvPr id="7" name="TextBox 6"/>
          <p:cNvSpPr txBox="1"/>
          <p:nvPr/>
        </p:nvSpPr>
        <p:spPr>
          <a:xfrm>
            <a:off x="3140478" y="635772"/>
            <a:ext cx="9255045"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What do you know about copying and distributing?</a:t>
            </a:r>
          </a:p>
        </p:txBody>
      </p:sp>
      <p:sp>
        <p:nvSpPr>
          <p:cNvPr id="9" name="TextBox 8"/>
          <p:cNvSpPr txBox="1"/>
          <p:nvPr/>
        </p:nvSpPr>
        <p:spPr>
          <a:xfrm>
            <a:off x="876748" y="1432119"/>
            <a:ext cx="7754071" cy="4307974"/>
          </a:xfrm>
          <a:prstGeom prst="rect">
            <a:avLst/>
          </a:prstGeom>
          <a:noFill/>
        </p:spPr>
        <p:txBody>
          <a:bodyPr wrap="square" rtlCol="0">
            <a:spAutoFit/>
          </a:bodyPr>
          <a:lstStyle/>
          <a:p>
            <a:pPr algn="just">
              <a:lnSpc>
                <a:spcPct val="200000"/>
              </a:lnSpc>
            </a:pP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We work closely with our member record companies to ensure that fans, parents, students, and others in the business have the tools and the resources they need to make the right listening, purchasing and technical decisions. We also work hard to protect artists and the music community from music theft.</a:t>
            </a:r>
            <a:r>
              <a:rPr lang="en-US"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Recording Industry Association of America [RIAA], “About Piracy,”</a:t>
            </a:r>
            <a:endParaRPr lang="en-US"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48454"/>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descr="A picture containing text, clipart&#10;&#10;Description automatically generated">
            <a:extLst>
              <a:ext uri="{FF2B5EF4-FFF2-40B4-BE49-F238E27FC236}">
                <a16:creationId xmlns:a16="http://schemas.microsoft.com/office/drawing/2014/main" id="{D7603A5C-D2DB-C3ED-A473-5C9D4987FF8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957388" y="2074024"/>
            <a:ext cx="2547257" cy="2348685"/>
          </a:xfrm>
          <a:prstGeom prst="rect">
            <a:avLst/>
          </a:prstGeom>
        </p:spPr>
      </p:pic>
    </p:spTree>
    <p:custDataLst>
      <p:tags r:id="rId1"/>
    </p:custDataLst>
    <p:extLst>
      <p:ext uri="{BB962C8B-B14F-4D97-AF65-F5344CB8AC3E}">
        <p14:creationId xmlns:p14="http://schemas.microsoft.com/office/powerpoint/2010/main" val="841396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4257" y="39705"/>
            <a:ext cx="11545832" cy="1690962"/>
          </a:xfrm>
          <a:prstGeom prst="rect">
            <a:avLst/>
          </a:prstGeom>
        </p:spPr>
      </p:pic>
      <p:sp>
        <p:nvSpPr>
          <p:cNvPr id="7" name="TextBox 6"/>
          <p:cNvSpPr txBox="1"/>
          <p:nvPr/>
        </p:nvSpPr>
        <p:spPr>
          <a:xfrm>
            <a:off x="3079111" y="608572"/>
            <a:ext cx="8772244"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What do you know about copying and distributing?</a:t>
            </a:r>
          </a:p>
        </p:txBody>
      </p:sp>
      <p:sp>
        <p:nvSpPr>
          <p:cNvPr id="9" name="TextBox 8"/>
          <p:cNvSpPr txBox="1"/>
          <p:nvPr/>
        </p:nvSpPr>
        <p:spPr>
          <a:xfrm>
            <a:off x="713279" y="1587414"/>
            <a:ext cx="7629741" cy="3872470"/>
          </a:xfrm>
          <a:prstGeom prst="rect">
            <a:avLst/>
          </a:prstGeom>
          <a:noFill/>
        </p:spPr>
        <p:txBody>
          <a:bodyPr wrap="square" rtlCol="0">
            <a:spAutoFit/>
          </a:bodyPr>
          <a:lstStyle/>
          <a:p>
            <a:pPr algn="just">
              <a:lnSpc>
                <a:spcPct val="200000"/>
              </a:lnSpc>
            </a:pPr>
            <a:r>
              <a:rPr lang="en-GB" sz="21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1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What is Copyright?</a:t>
            </a:r>
          </a:p>
          <a:p>
            <a:pPr algn="just">
              <a:lnSpc>
                <a:spcPct val="200000"/>
              </a:lnSpc>
            </a:pPr>
            <a:r>
              <a:rPr lang="en-GB" sz="21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 copyright is a </a:t>
            </a:r>
            <a:r>
              <a:rPr lang="en-GB" sz="2100" b="1" dirty="0">
                <a:solidFill>
                  <a:schemeClr val="accent2"/>
                </a:solidFill>
                <a:latin typeface="Microsoft GothicNeo" panose="020B0503020000020004" pitchFamily="34" charset="-127"/>
                <a:ea typeface="Microsoft GothicNeo" panose="020B0503020000020004" pitchFamily="34" charset="-127"/>
                <a:cs typeface="Microsoft GothicNeo" panose="020B0503020000020004" pitchFamily="34" charset="-127"/>
              </a:rPr>
              <a:t>type of intellectual property </a:t>
            </a:r>
            <a:r>
              <a:rPr lang="en-GB" sz="21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that </a:t>
            </a:r>
            <a:r>
              <a:rPr lang="en-GB" sz="2100" b="1" dirty="0">
                <a:solidFill>
                  <a:schemeClr val="accent2"/>
                </a:solidFill>
                <a:latin typeface="Microsoft GothicNeo" panose="020B0503020000020004" pitchFamily="34" charset="-127"/>
                <a:ea typeface="Microsoft GothicNeo" panose="020B0503020000020004" pitchFamily="34" charset="-127"/>
                <a:cs typeface="Microsoft GothicNeo" panose="020B0503020000020004" pitchFamily="34" charset="-127"/>
              </a:rPr>
              <a:t>gives</a:t>
            </a:r>
            <a:r>
              <a:rPr lang="en-GB" sz="21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its </a:t>
            </a:r>
            <a:r>
              <a:rPr lang="en-GB" sz="2100" b="1" dirty="0">
                <a:solidFill>
                  <a:schemeClr val="accent2"/>
                </a:solidFill>
                <a:latin typeface="Microsoft GothicNeo" panose="020B0503020000020004" pitchFamily="34" charset="-127"/>
                <a:ea typeface="Microsoft GothicNeo" panose="020B0503020000020004" pitchFamily="34" charset="-127"/>
                <a:cs typeface="Microsoft GothicNeo" panose="020B0503020000020004" pitchFamily="34" charset="-127"/>
              </a:rPr>
              <a:t>owner</a:t>
            </a:r>
            <a:r>
              <a:rPr lang="en-GB" sz="21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2100" b="1" dirty="0">
                <a:solidFill>
                  <a:schemeClr val="accent2"/>
                </a:solidFill>
                <a:latin typeface="Microsoft GothicNeo" panose="020B0503020000020004" pitchFamily="34" charset="-127"/>
                <a:ea typeface="Microsoft GothicNeo" panose="020B0503020000020004" pitchFamily="34" charset="-127"/>
                <a:cs typeface="Microsoft GothicNeo" panose="020B0503020000020004" pitchFamily="34" charset="-127"/>
              </a:rPr>
              <a:t>exclusive right</a:t>
            </a:r>
            <a:r>
              <a:rPr lang="en-GB" sz="21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sz="2100" b="1" dirty="0">
                <a:solidFill>
                  <a:schemeClr val="accent2"/>
                </a:solidFill>
                <a:latin typeface="Microsoft GothicNeo" panose="020B0503020000020004" pitchFamily="34" charset="-127"/>
                <a:ea typeface="Microsoft GothicNeo" panose="020B0503020000020004" pitchFamily="34" charset="-127"/>
                <a:cs typeface="Microsoft GothicNeo" panose="020B0503020000020004" pitchFamily="34" charset="-127"/>
              </a:rPr>
              <a:t>copy</a:t>
            </a:r>
            <a:r>
              <a:rPr lang="en-GB" sz="21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100" b="1" dirty="0">
                <a:solidFill>
                  <a:schemeClr val="accent2"/>
                </a:solidFill>
                <a:latin typeface="Microsoft GothicNeo" panose="020B0503020000020004" pitchFamily="34" charset="-127"/>
                <a:ea typeface="Microsoft GothicNeo" panose="020B0503020000020004" pitchFamily="34" charset="-127"/>
                <a:cs typeface="Microsoft GothicNeo" panose="020B0503020000020004" pitchFamily="34" charset="-127"/>
              </a:rPr>
              <a:t>distribute</a:t>
            </a:r>
            <a:r>
              <a:rPr lang="en-GB" sz="21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100" b="1" dirty="0">
                <a:solidFill>
                  <a:schemeClr val="accent2"/>
                </a:solidFill>
                <a:latin typeface="Microsoft GothicNeo" panose="020B0503020000020004" pitchFamily="34" charset="-127"/>
                <a:ea typeface="Microsoft GothicNeo" panose="020B0503020000020004" pitchFamily="34" charset="-127"/>
                <a:cs typeface="Microsoft GothicNeo" panose="020B0503020000020004" pitchFamily="34" charset="-127"/>
              </a:rPr>
              <a:t>adapt</a:t>
            </a:r>
            <a:r>
              <a:rPr lang="en-GB" sz="21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100" b="1" dirty="0">
                <a:solidFill>
                  <a:schemeClr val="accent2"/>
                </a:solidFill>
                <a:latin typeface="Microsoft GothicNeo" panose="020B0503020000020004" pitchFamily="34" charset="-127"/>
                <a:ea typeface="Microsoft GothicNeo" panose="020B0503020000020004" pitchFamily="34" charset="-127"/>
                <a:cs typeface="Microsoft GothicNeo" panose="020B0503020000020004" pitchFamily="34" charset="-127"/>
              </a:rPr>
              <a:t>display</a:t>
            </a:r>
            <a:r>
              <a:rPr lang="en-GB" sz="21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100" b="1" dirty="0">
                <a:solidFill>
                  <a:schemeClr val="accent2"/>
                </a:solidFill>
                <a:latin typeface="Microsoft GothicNeo" panose="020B0503020000020004" pitchFamily="34" charset="-127"/>
                <a:ea typeface="Microsoft GothicNeo" panose="020B0503020000020004" pitchFamily="34" charset="-127"/>
                <a:cs typeface="Microsoft GothicNeo" panose="020B0503020000020004" pitchFamily="34" charset="-127"/>
              </a:rPr>
              <a:t>perform a creative work</a:t>
            </a:r>
            <a:r>
              <a:rPr lang="en-GB" sz="21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usually for a limited time. The creative work may be in a literary, artistic, educational, or musical form. </a:t>
            </a:r>
            <a:endParaRPr lang="en-US" sz="21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descr="Icon&#10;&#10;Description automatically generated">
            <a:extLst>
              <a:ext uri="{FF2B5EF4-FFF2-40B4-BE49-F238E27FC236}">
                <a16:creationId xmlns:a16="http://schemas.microsoft.com/office/drawing/2014/main" id="{55DEDFF5-CB97-B559-9B5F-AC075AA4A0D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462865" y="2166680"/>
            <a:ext cx="3006576" cy="2825198"/>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78825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5251" y="5868961"/>
            <a:ext cx="1022210" cy="811763"/>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72250" y="-34941"/>
            <a:ext cx="11545832" cy="1690962"/>
          </a:xfrm>
          <a:prstGeom prst="rect">
            <a:avLst/>
          </a:prstGeom>
        </p:spPr>
      </p:pic>
      <p:sp>
        <p:nvSpPr>
          <p:cNvPr id="7" name="TextBox 6"/>
          <p:cNvSpPr txBox="1"/>
          <p:nvPr/>
        </p:nvSpPr>
        <p:spPr>
          <a:xfrm>
            <a:off x="3079111" y="608572"/>
            <a:ext cx="8772244"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What do you know about copying and distributing?</a:t>
            </a:r>
          </a:p>
        </p:txBody>
      </p:sp>
      <p:sp>
        <p:nvSpPr>
          <p:cNvPr id="9" name="TextBox 8"/>
          <p:cNvSpPr txBox="1"/>
          <p:nvPr/>
        </p:nvSpPr>
        <p:spPr>
          <a:xfrm>
            <a:off x="825251" y="1615407"/>
            <a:ext cx="7629741" cy="3886385"/>
          </a:xfrm>
          <a:prstGeom prst="rect">
            <a:avLst/>
          </a:prstGeom>
          <a:noFill/>
        </p:spPr>
        <p:txBody>
          <a:bodyPr wrap="square" rtlCol="0">
            <a:spAutoFit/>
          </a:bodyPr>
          <a:lstStyle/>
          <a:p>
            <a:pPr algn="just">
              <a:lnSpc>
                <a:spcPct val="200000"/>
              </a:lnSpc>
            </a:pP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Copyright is a type of intellectual property that protects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original works of authorship </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as soon as an author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fixes</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the work in a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tangible</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form of expression</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In copyright law, there are a lot of different types of works,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including paintings</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photographs</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illustrations</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musical compositions</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sound recordings</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computer programs</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books</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poems</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blog posts</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movies</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architectural works</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plays</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and so much more!</a:t>
            </a:r>
            <a:endParaRPr lang="en-US"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descr="Diagram&#10;&#10;Description automatically generated">
            <a:extLst>
              <a:ext uri="{FF2B5EF4-FFF2-40B4-BE49-F238E27FC236}">
                <a16:creationId xmlns:a16="http://schemas.microsoft.com/office/drawing/2014/main" id="{77F3BCE6-9864-4552-A593-8E6F2AE9E28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677469" y="1875453"/>
            <a:ext cx="2940613" cy="3247053"/>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14811499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3" y="53482"/>
            <a:ext cx="11677988" cy="1607367"/>
          </a:xfrm>
          <a:prstGeom prst="rect">
            <a:avLst/>
          </a:prstGeom>
        </p:spPr>
      </p:pic>
      <p:sp>
        <p:nvSpPr>
          <p:cNvPr id="9" name="TextBox 8"/>
          <p:cNvSpPr txBox="1"/>
          <p:nvPr/>
        </p:nvSpPr>
        <p:spPr>
          <a:xfrm>
            <a:off x="710105" y="1646459"/>
            <a:ext cx="7850234" cy="3560014"/>
          </a:xfrm>
          <a:prstGeom prst="rect">
            <a:avLst/>
          </a:prstGeom>
          <a:noFill/>
        </p:spPr>
        <p:txBody>
          <a:bodyPr wrap="square" rtlCol="0">
            <a:spAutoFit/>
          </a:bodyPr>
          <a:lstStyle/>
          <a:p>
            <a:pPr algn="just">
              <a:lnSpc>
                <a:spcPct val="200000"/>
              </a:lnSpc>
            </a:pPr>
            <a:r>
              <a:rPr lang="en-GB" sz="22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2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Copyright</a:t>
            </a:r>
            <a:r>
              <a:rPr lang="en-GB" sz="22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is intended to </a:t>
            </a:r>
            <a:r>
              <a:rPr lang="en-GB" sz="22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protect</a:t>
            </a:r>
            <a:r>
              <a:rPr lang="en-GB" sz="22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22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original expression </a:t>
            </a:r>
            <a:r>
              <a:rPr lang="en-GB" sz="22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of an idea in the form of a creative work, but </a:t>
            </a:r>
            <a:r>
              <a:rPr lang="en-GB" sz="28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not</a:t>
            </a:r>
            <a:r>
              <a:rPr lang="en-GB" sz="22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22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idea itself</a:t>
            </a:r>
            <a:r>
              <a:rPr lang="en-GB" sz="22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 copyright is subject to limitations based on public interest considerations, such as the fair use doctrine in the United States.</a:t>
            </a:r>
            <a:endParaRPr lang="en-US" sz="22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1836D656-2DB3-41A2-A337-FAD3DBD2605A}"/>
              </a:ext>
            </a:extLst>
          </p:cNvPr>
          <p:cNvSpPr txBox="1"/>
          <p:nvPr/>
        </p:nvSpPr>
        <p:spPr>
          <a:xfrm>
            <a:off x="3099087" y="599310"/>
            <a:ext cx="8890758"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What do you know about copying and distributing?</a:t>
            </a:r>
          </a:p>
        </p:txBody>
      </p:sp>
      <p:pic>
        <p:nvPicPr>
          <p:cNvPr id="8" name="Picture 7" descr="Text&#10;&#10;Description automatically generated with medium confidence">
            <a:extLst>
              <a:ext uri="{FF2B5EF4-FFF2-40B4-BE49-F238E27FC236}">
                <a16:creationId xmlns:a16="http://schemas.microsoft.com/office/drawing/2014/main" id="{9BA7731E-0BF1-36D5-67EA-18EB7CCFFEC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765333" y="2301901"/>
            <a:ext cx="2972578" cy="2171700"/>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19102553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1000"/>
                                        <p:tgtEl>
                                          <p:spTgt spid="11"/>
                                        </p:tgtEl>
                                      </p:cBhvr>
                                    </p:animEffect>
                                    <p:anim calcmode="lin" valueType="num">
                                      <p:cBhvr>
                                        <p:cTn id="12" dur="1000" fill="hold"/>
                                        <p:tgtEl>
                                          <p:spTgt spid="11"/>
                                        </p:tgtEl>
                                        <p:attrNameLst>
                                          <p:attrName>ppt_x</p:attrName>
                                        </p:attrNameLst>
                                      </p:cBhvr>
                                      <p:tavLst>
                                        <p:tav tm="0">
                                          <p:val>
                                            <p:strVal val="#ppt_x"/>
                                          </p:val>
                                        </p:tav>
                                        <p:tav tm="100000">
                                          <p:val>
                                            <p:strVal val="#ppt_x"/>
                                          </p:val>
                                        </p:tav>
                                      </p:tavLst>
                                    </p:anim>
                                    <p:anim calcmode="lin" valueType="num">
                                      <p:cBhvr>
                                        <p:cTn id="1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6515" y="46655"/>
            <a:ext cx="11579423" cy="1578995"/>
          </a:xfrm>
          <a:prstGeom prst="rect">
            <a:avLst/>
          </a:prstGeom>
        </p:spPr>
      </p:pic>
      <p:sp>
        <p:nvSpPr>
          <p:cNvPr id="9" name="TextBox 8"/>
          <p:cNvSpPr txBox="1"/>
          <p:nvPr/>
        </p:nvSpPr>
        <p:spPr>
          <a:xfrm>
            <a:off x="3492205" y="1660548"/>
            <a:ext cx="7850234" cy="3919984"/>
          </a:xfrm>
          <a:prstGeom prst="rect">
            <a:avLst/>
          </a:prstGeom>
          <a:noFill/>
        </p:spPr>
        <p:txBody>
          <a:bodyPr wrap="square" rtlCol="0">
            <a:spAutoFit/>
          </a:bodyPr>
          <a:lstStyle/>
          <a:p>
            <a:pPr algn="just">
              <a:lnSpc>
                <a:spcPct val="200000"/>
              </a:lnSpc>
            </a:pPr>
            <a:r>
              <a:rPr lang="en-GB" sz="24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Copyrights can be granted by </a:t>
            </a:r>
            <a:r>
              <a:rPr lang="en-GB" sz="24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public law </a:t>
            </a:r>
            <a:r>
              <a:rPr lang="en-GB" sz="24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and are in that case considered "</a:t>
            </a:r>
            <a:r>
              <a:rPr lang="en-GB" sz="28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territorial rights</a:t>
            </a:r>
            <a:r>
              <a:rPr lang="en-GB" sz="24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This means that </a:t>
            </a:r>
            <a:r>
              <a:rPr lang="en-GB" sz="2400" b="1" u="sng"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copyrights granted by the law of a certain state </a:t>
            </a:r>
            <a:r>
              <a:rPr lang="en-GB" sz="2800" b="1" u="sng"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do not extend </a:t>
            </a:r>
            <a:r>
              <a:rPr lang="en-GB" sz="2400" b="1" u="sng"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beyond the territory of that specific jurisdiction</a:t>
            </a:r>
            <a:r>
              <a:rPr lang="en-GB" sz="24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24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1836D656-2DB3-41A2-A337-FAD3DBD2605A}"/>
              </a:ext>
            </a:extLst>
          </p:cNvPr>
          <p:cNvSpPr txBox="1"/>
          <p:nvPr/>
        </p:nvSpPr>
        <p:spPr>
          <a:xfrm>
            <a:off x="3123147" y="583101"/>
            <a:ext cx="904136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What do you know about copying and distributing?</a:t>
            </a:r>
          </a:p>
        </p:txBody>
      </p:sp>
      <p:pic>
        <p:nvPicPr>
          <p:cNvPr id="8" name="Picture 7" descr="Graphical user interface&#10;&#10;Description automatically generated with medium confidence">
            <a:extLst>
              <a:ext uri="{FF2B5EF4-FFF2-40B4-BE49-F238E27FC236}">
                <a16:creationId xmlns:a16="http://schemas.microsoft.com/office/drawing/2014/main" id="{4F2976E9-9E88-1185-3ED0-EF5F3C38ECD4}"/>
              </a:ext>
            </a:extLst>
          </p:cNvPr>
          <p:cNvPicPr>
            <a:picLocks noChangeAspect="1"/>
          </p:cNvPicPr>
          <p:nvPr/>
        </p:nvPicPr>
        <p:blipFill rotWithShape="1">
          <a:blip r:embed="rId7">
            <a:extLst>
              <a:ext uri="{28A0092B-C50C-407E-A947-70E740481C1C}">
                <a14:useLocalDpi xmlns:a14="http://schemas.microsoft.com/office/drawing/2010/main" val="0"/>
              </a:ext>
            </a:extLst>
          </a:blip>
          <a:srcRect l="8647" t="29115" r="4637" b="33742"/>
          <a:stretch/>
        </p:blipFill>
        <p:spPr>
          <a:xfrm>
            <a:off x="531845" y="2192701"/>
            <a:ext cx="2820397" cy="2547258"/>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7478332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1000"/>
                                        <p:tgtEl>
                                          <p:spTgt spid="11"/>
                                        </p:tgtEl>
                                      </p:cBhvr>
                                    </p:animEffect>
                                    <p:anim calcmode="lin" valueType="num">
                                      <p:cBhvr>
                                        <p:cTn id="12" dur="1000" fill="hold"/>
                                        <p:tgtEl>
                                          <p:spTgt spid="11"/>
                                        </p:tgtEl>
                                        <p:attrNameLst>
                                          <p:attrName>ppt_x</p:attrName>
                                        </p:attrNameLst>
                                      </p:cBhvr>
                                      <p:tavLst>
                                        <p:tav tm="0">
                                          <p:val>
                                            <p:strVal val="#ppt_x"/>
                                          </p:val>
                                        </p:tav>
                                        <p:tav tm="100000">
                                          <p:val>
                                            <p:strVal val="#ppt_x"/>
                                          </p:val>
                                        </p:tav>
                                      </p:tavLst>
                                    </p:anim>
                                    <p:anim calcmode="lin" valueType="num">
                                      <p:cBhvr>
                                        <p:cTn id="1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0592" y="46655"/>
            <a:ext cx="11370078" cy="1690962"/>
          </a:xfrm>
          <a:prstGeom prst="rect">
            <a:avLst/>
          </a:prstGeom>
        </p:spPr>
      </p:pic>
      <p:sp>
        <p:nvSpPr>
          <p:cNvPr id="9" name="TextBox 8"/>
          <p:cNvSpPr txBox="1"/>
          <p:nvPr/>
        </p:nvSpPr>
        <p:spPr>
          <a:xfrm>
            <a:off x="951722" y="1728056"/>
            <a:ext cx="7458032" cy="3375348"/>
          </a:xfrm>
          <a:prstGeom prst="rect">
            <a:avLst/>
          </a:prstGeom>
          <a:noFill/>
        </p:spPr>
        <p:txBody>
          <a:bodyPr wrap="square" rtlCol="0">
            <a:spAutoFit/>
          </a:bodyPr>
          <a:lstStyle/>
          <a:p>
            <a:pPr algn="just">
              <a:lnSpc>
                <a:spcPct val="200000"/>
              </a:lnSpc>
            </a:pPr>
            <a:r>
              <a:rPr lang="en-GB" sz="2200" b="1" dirty="0">
                <a:solidFill>
                  <a:srgbClr val="0A1F61"/>
                </a:solidFill>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b="1" dirty="0">
                <a:solidFill>
                  <a:srgbClr val="C00000"/>
                </a:solidFill>
                <a:latin typeface="Microsoft GothicNeo" panose="020B0500000101010101" pitchFamily="34" charset="-127"/>
                <a:ea typeface="Microsoft GothicNeo" panose="020B0500000101010101" pitchFamily="34" charset="-127"/>
                <a:cs typeface="Microsoft GothicNeo" panose="020B0500000101010101" pitchFamily="34" charset="-127"/>
              </a:rPr>
              <a:t>Copyrights</a:t>
            </a:r>
            <a:r>
              <a:rPr lang="en-GB" sz="2200" b="1" dirty="0">
                <a:solidFill>
                  <a:srgbClr val="0A1F61"/>
                </a:solidFill>
                <a:latin typeface="Microsoft GothicNeo" panose="020B0500000101010101" pitchFamily="34" charset="-127"/>
                <a:ea typeface="Microsoft GothicNeo" panose="020B0500000101010101" pitchFamily="34" charset="-127"/>
                <a:cs typeface="Microsoft GothicNeo" panose="020B0500000101010101" pitchFamily="34" charset="-127"/>
              </a:rPr>
              <a:t> of this type </a:t>
            </a:r>
            <a:r>
              <a:rPr lang="en-GB" sz="2200" b="1" dirty="0">
                <a:solidFill>
                  <a:srgbClr val="C00000"/>
                </a:solidFill>
                <a:latin typeface="Microsoft GothicNeo" panose="020B0500000101010101" pitchFamily="34" charset="-127"/>
                <a:ea typeface="Microsoft GothicNeo" panose="020B0500000101010101" pitchFamily="34" charset="-127"/>
                <a:cs typeface="Microsoft GothicNeo" panose="020B0500000101010101" pitchFamily="34" charset="-127"/>
              </a:rPr>
              <a:t>vary</a:t>
            </a:r>
            <a:r>
              <a:rPr lang="en-GB" sz="2200" b="1" dirty="0">
                <a:solidFill>
                  <a:srgbClr val="0A1F61"/>
                </a:solidFill>
                <a:latin typeface="Microsoft GothicNeo" panose="020B0500000101010101" pitchFamily="34" charset="-127"/>
                <a:ea typeface="Microsoft GothicNeo" panose="020B0500000101010101" pitchFamily="34" charset="-127"/>
                <a:cs typeface="Microsoft GothicNeo" panose="020B0500000101010101" pitchFamily="34" charset="-127"/>
              </a:rPr>
              <a:t> by </a:t>
            </a:r>
            <a:r>
              <a:rPr lang="en-GB" sz="2200" b="1" dirty="0">
                <a:solidFill>
                  <a:srgbClr val="C00000"/>
                </a:solidFill>
                <a:latin typeface="Microsoft GothicNeo" panose="020B0500000101010101" pitchFamily="34" charset="-127"/>
                <a:ea typeface="Microsoft GothicNeo" panose="020B0500000101010101" pitchFamily="34" charset="-127"/>
                <a:cs typeface="Microsoft GothicNeo" panose="020B0500000101010101" pitchFamily="34" charset="-127"/>
              </a:rPr>
              <a:t>country</a:t>
            </a:r>
            <a:r>
              <a:rPr lang="en-GB" sz="2200" b="1" dirty="0">
                <a:solidFill>
                  <a:srgbClr val="0A1F61"/>
                </a:solidFill>
                <a:latin typeface="Microsoft GothicNeo" panose="020B0500000101010101" pitchFamily="34" charset="-127"/>
                <a:ea typeface="Microsoft GothicNeo" panose="020B0500000101010101" pitchFamily="34" charset="-127"/>
                <a:cs typeface="Microsoft GothicNeo" panose="020B0500000101010101" pitchFamily="34" charset="-127"/>
              </a:rPr>
              <a:t>; many countries, and </a:t>
            </a:r>
            <a:r>
              <a:rPr lang="en-GB" sz="2200" b="1" u="sng" dirty="0">
                <a:solidFill>
                  <a:srgbClr val="0A1F61"/>
                </a:solidFill>
                <a:latin typeface="Microsoft GothicNeo" panose="020B0500000101010101" pitchFamily="34" charset="-127"/>
                <a:ea typeface="Microsoft GothicNeo" panose="020B0500000101010101" pitchFamily="34" charset="-127"/>
                <a:cs typeface="Microsoft GothicNeo" panose="020B0500000101010101" pitchFamily="34" charset="-127"/>
              </a:rPr>
              <a:t>sometimes a large group of countries</a:t>
            </a:r>
            <a:r>
              <a:rPr lang="en-GB" sz="2200" b="1" dirty="0">
                <a:solidFill>
                  <a:srgbClr val="0A1F61"/>
                </a:solidFill>
                <a:latin typeface="Microsoft GothicNeo" panose="020B0500000101010101" pitchFamily="34" charset="-127"/>
                <a:ea typeface="Microsoft GothicNeo" panose="020B0500000101010101" pitchFamily="34" charset="-127"/>
                <a:cs typeface="Microsoft GothicNeo" panose="020B0500000101010101" pitchFamily="34" charset="-127"/>
              </a:rPr>
              <a:t>, have </a:t>
            </a:r>
            <a:r>
              <a:rPr lang="en-GB" sz="2200" b="1" u="sng" dirty="0">
                <a:solidFill>
                  <a:srgbClr val="0A1F61"/>
                </a:solidFill>
                <a:latin typeface="Microsoft GothicNeo" panose="020B0500000101010101" pitchFamily="34" charset="-127"/>
                <a:ea typeface="Microsoft GothicNeo" panose="020B0500000101010101" pitchFamily="34" charset="-127"/>
                <a:cs typeface="Microsoft GothicNeo" panose="020B0500000101010101" pitchFamily="34" charset="-127"/>
              </a:rPr>
              <a:t>made agreements with other countries on procedures applicable when works </a:t>
            </a:r>
            <a:r>
              <a:rPr lang="en-GB" sz="2200" b="1" dirty="0">
                <a:solidFill>
                  <a:srgbClr val="0A1F61"/>
                </a:solidFill>
                <a:latin typeface="Microsoft GothicNeo" panose="020B0500000101010101" pitchFamily="34" charset="-127"/>
                <a:ea typeface="Microsoft GothicNeo" panose="020B0500000101010101" pitchFamily="34" charset="-127"/>
                <a:cs typeface="Microsoft GothicNeo" panose="020B0500000101010101" pitchFamily="34" charset="-127"/>
              </a:rPr>
              <a:t>"</a:t>
            </a:r>
            <a:r>
              <a:rPr lang="en-GB" sz="2200" b="1" dirty="0">
                <a:solidFill>
                  <a:srgbClr val="C00000"/>
                </a:solidFill>
                <a:latin typeface="Microsoft GothicNeo" panose="020B0500000101010101" pitchFamily="34" charset="-127"/>
                <a:ea typeface="Microsoft GothicNeo" panose="020B0500000101010101" pitchFamily="34" charset="-127"/>
                <a:cs typeface="Microsoft GothicNeo" panose="020B0500000101010101" pitchFamily="34" charset="-127"/>
              </a:rPr>
              <a:t>cross</a:t>
            </a:r>
            <a:r>
              <a:rPr lang="en-GB" sz="2200" b="1" dirty="0">
                <a:solidFill>
                  <a:srgbClr val="0A1F61"/>
                </a:solidFill>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b="1" u="sng" dirty="0">
                <a:solidFill>
                  <a:srgbClr val="0A1F61"/>
                </a:solidFill>
                <a:latin typeface="Microsoft GothicNeo" panose="020B0500000101010101" pitchFamily="34" charset="-127"/>
                <a:ea typeface="Microsoft GothicNeo" panose="020B0500000101010101" pitchFamily="34" charset="-127"/>
                <a:cs typeface="Microsoft GothicNeo" panose="020B0500000101010101" pitchFamily="34" charset="-127"/>
              </a:rPr>
              <a:t>national borders or national rights are inconsistent</a:t>
            </a:r>
            <a:r>
              <a:rPr lang="en-GB" sz="2200" b="1" dirty="0">
                <a:solidFill>
                  <a:srgbClr val="0A1F61"/>
                </a:solidFill>
                <a:latin typeface="Microsoft GothicNeo" panose="020B0500000101010101" pitchFamily="34" charset="-127"/>
                <a:ea typeface="Microsoft GothicNeo" panose="020B0500000101010101" pitchFamily="34" charset="-127"/>
                <a:cs typeface="Microsoft GothicNeo" panose="020B0500000101010101" pitchFamily="34" charset="-127"/>
              </a:rPr>
              <a:t>.</a:t>
            </a:r>
            <a:endParaRPr lang="en-US" sz="2200" b="1" dirty="0">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TextBox 10">
            <a:extLst>
              <a:ext uri="{FF2B5EF4-FFF2-40B4-BE49-F238E27FC236}">
                <a16:creationId xmlns:a16="http://schemas.microsoft.com/office/drawing/2014/main" id="{7BA1CDF5-1022-8302-5B9B-69A313CADC02}"/>
              </a:ext>
            </a:extLst>
          </p:cNvPr>
          <p:cNvSpPr txBox="1"/>
          <p:nvPr/>
        </p:nvSpPr>
        <p:spPr>
          <a:xfrm>
            <a:off x="2908534" y="639085"/>
            <a:ext cx="904136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What do you know about copying and distributing?</a:t>
            </a:r>
          </a:p>
        </p:txBody>
      </p:sp>
      <p:pic>
        <p:nvPicPr>
          <p:cNvPr id="11" name="Picture 10" descr="A picture containing indoor, decorated, close, colorful&#10;&#10;Description automatically generated">
            <a:extLst>
              <a:ext uri="{FF2B5EF4-FFF2-40B4-BE49-F238E27FC236}">
                <a16:creationId xmlns:a16="http://schemas.microsoft.com/office/drawing/2014/main" id="{10C760ED-C3C1-4FB3-9581-10FE28CE487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717661" y="2174035"/>
            <a:ext cx="2894432" cy="2323322"/>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41812026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1000"/>
                                        <p:tgtEl>
                                          <p:spTgt spid="7"/>
                                        </p:tgtEl>
                                      </p:cBhvr>
                                    </p:animEffect>
                                    <p:anim calcmode="lin" valueType="num">
                                      <p:cBhvr>
                                        <p:cTn id="12" dur="1000" fill="hold"/>
                                        <p:tgtEl>
                                          <p:spTgt spid="7"/>
                                        </p:tgtEl>
                                        <p:attrNameLst>
                                          <p:attrName>ppt_x</p:attrName>
                                        </p:attrNameLst>
                                      </p:cBhvr>
                                      <p:tavLst>
                                        <p:tav tm="0">
                                          <p:val>
                                            <p:strVal val="#ppt_x"/>
                                          </p:val>
                                        </p:tav>
                                        <p:tav tm="100000">
                                          <p:val>
                                            <p:strVal val="#ppt_x"/>
                                          </p:val>
                                        </p:tav>
                                      </p:tavLst>
                                    </p:anim>
                                    <p:anim calcmode="lin" valueType="num">
                                      <p:cBhvr>
                                        <p:cTn id="1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3" y="9333"/>
            <a:ext cx="11528698" cy="1690962"/>
          </a:xfrm>
          <a:prstGeom prst="rect">
            <a:avLst/>
          </a:prstGeom>
        </p:spPr>
      </p:pic>
      <p:sp>
        <p:nvSpPr>
          <p:cNvPr id="9" name="TextBox 8"/>
          <p:cNvSpPr txBox="1"/>
          <p:nvPr/>
        </p:nvSpPr>
        <p:spPr>
          <a:xfrm>
            <a:off x="793482" y="1630630"/>
            <a:ext cx="7714047" cy="3938642"/>
          </a:xfrm>
          <a:prstGeom prst="rect">
            <a:avLst/>
          </a:prstGeom>
          <a:noFill/>
        </p:spPr>
        <p:txBody>
          <a:bodyPr wrap="square" rtlCol="0">
            <a:spAutoFit/>
          </a:bodyPr>
          <a:lstStyle/>
          <a:p>
            <a:pPr algn="just">
              <a:lnSpc>
                <a:spcPct val="200000"/>
              </a:lnSpc>
            </a:pP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2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Copyright is originality and fixation</a:t>
            </a:r>
          </a:p>
          <a:p>
            <a:pPr algn="just">
              <a:lnSpc>
                <a:spcPct val="200000"/>
              </a:lnSpc>
            </a:pPr>
            <a:r>
              <a:rPr lang="en-GB" sz="2200" b="1" dirty="0">
                <a:solidFill>
                  <a:schemeClr val="accent2"/>
                </a:solidFill>
                <a:latin typeface="Microsoft GothicNeo" panose="020B0503020000020004" pitchFamily="34" charset="-127"/>
                <a:ea typeface="Microsoft GothicNeo" panose="020B0503020000020004" pitchFamily="34" charset="-127"/>
                <a:cs typeface="Microsoft GothicNeo" panose="020B0503020000020004" pitchFamily="34" charset="-127"/>
              </a:rPr>
              <a:t>	Original Works</a:t>
            </a:r>
          </a:p>
          <a:p>
            <a:pPr algn="just">
              <a:lnSpc>
                <a:spcPct val="200000"/>
              </a:lnSpc>
            </a:pP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Works are original </a:t>
            </a:r>
            <a:r>
              <a:rPr lang="en-GB" sz="20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when they are independently created by a human author and have a minimal degree of creativity</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Independent creation simply means that you create it yourself, without copying. </a:t>
            </a:r>
            <a:endParaRPr lang="en-US" b="1" dirty="0">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TextBox 10">
            <a:extLst>
              <a:ext uri="{FF2B5EF4-FFF2-40B4-BE49-F238E27FC236}">
                <a16:creationId xmlns:a16="http://schemas.microsoft.com/office/drawing/2014/main" id="{4BE8D9EA-8EE5-1E8E-B139-F8C7FC4532B0}"/>
              </a:ext>
            </a:extLst>
          </p:cNvPr>
          <p:cNvSpPr txBox="1"/>
          <p:nvPr/>
        </p:nvSpPr>
        <p:spPr>
          <a:xfrm>
            <a:off x="3067171" y="657749"/>
            <a:ext cx="904136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What do you know about copying and distributing?</a:t>
            </a:r>
          </a:p>
        </p:txBody>
      </p:sp>
      <p:pic>
        <p:nvPicPr>
          <p:cNvPr id="11" name="Picture 10" descr="Text&#10;&#10;Description automatically generated with medium confidence">
            <a:extLst>
              <a:ext uri="{FF2B5EF4-FFF2-40B4-BE49-F238E27FC236}">
                <a16:creationId xmlns:a16="http://schemas.microsoft.com/office/drawing/2014/main" id="{C9AD4CCD-4EA0-5EFE-B30D-4AEA909DBCC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649271" y="2481944"/>
            <a:ext cx="3133303" cy="2593910"/>
          </a:xfrm>
          <a:prstGeom prst="rect">
            <a:avLst/>
          </a:prstGeom>
        </p:spPr>
      </p:pic>
    </p:spTree>
    <p:custDataLst>
      <p:tags r:id="rId1"/>
    </p:custDataLst>
    <p:extLst>
      <p:ext uri="{BB962C8B-B14F-4D97-AF65-F5344CB8AC3E}">
        <p14:creationId xmlns:p14="http://schemas.microsoft.com/office/powerpoint/2010/main" val="37372333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1000"/>
                                        <p:tgtEl>
                                          <p:spTgt spid="7"/>
                                        </p:tgtEl>
                                      </p:cBhvr>
                                    </p:animEffect>
                                    <p:anim calcmode="lin" valueType="num">
                                      <p:cBhvr>
                                        <p:cTn id="12" dur="1000" fill="hold"/>
                                        <p:tgtEl>
                                          <p:spTgt spid="7"/>
                                        </p:tgtEl>
                                        <p:attrNameLst>
                                          <p:attrName>ppt_x</p:attrName>
                                        </p:attrNameLst>
                                      </p:cBhvr>
                                      <p:tavLst>
                                        <p:tav tm="0">
                                          <p:val>
                                            <p:strVal val="#ppt_x"/>
                                          </p:val>
                                        </p:tav>
                                        <p:tav tm="100000">
                                          <p:val>
                                            <p:strVal val="#ppt_x"/>
                                          </p:val>
                                        </p:tav>
                                      </p:tavLst>
                                    </p:anim>
                                    <p:anim calcmode="lin" valueType="num">
                                      <p:cBhvr>
                                        <p:cTn id="1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7060" y="-7741"/>
            <a:ext cx="11708174" cy="1690962"/>
          </a:xfrm>
          <a:prstGeom prst="rect">
            <a:avLst/>
          </a:prstGeom>
        </p:spPr>
      </p:pic>
      <p:sp>
        <p:nvSpPr>
          <p:cNvPr id="9" name="TextBox 8"/>
          <p:cNvSpPr txBox="1"/>
          <p:nvPr/>
        </p:nvSpPr>
        <p:spPr>
          <a:xfrm>
            <a:off x="4257496" y="1437319"/>
            <a:ext cx="7245173" cy="4431085"/>
          </a:xfrm>
          <a:prstGeom prst="rect">
            <a:avLst/>
          </a:prstGeom>
          <a:noFill/>
        </p:spPr>
        <p:txBody>
          <a:bodyPr wrap="square" rtlCol="0">
            <a:spAutoFit/>
          </a:bodyPr>
          <a:lstStyle/>
          <a:p>
            <a:pPr algn="just">
              <a:lnSpc>
                <a:spcPct val="200000"/>
              </a:lnSpc>
            </a:pP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200" b="1" dirty="0">
                <a:solidFill>
                  <a:schemeClr val="accent2"/>
                </a:solidFill>
                <a:latin typeface="Microsoft GothicNeo" panose="020B0503020000020004" pitchFamily="34" charset="-127"/>
                <a:ea typeface="Microsoft GothicNeo" panose="020B0503020000020004" pitchFamily="34" charset="-127"/>
                <a:cs typeface="Microsoft GothicNeo" panose="020B0503020000020004" pitchFamily="34" charset="-127"/>
              </a:rPr>
              <a:t>Fixed Works</a:t>
            </a:r>
          </a:p>
          <a:p>
            <a:pPr algn="just">
              <a:lnSpc>
                <a:spcPct val="200000"/>
              </a:lnSpc>
            </a:pP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 work is fixed when it is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captured</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(either by or under the authority of an author) in a sufficiently permanent medium such that the work can be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perceived</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reproduced</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communicated</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for more than a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short time</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For example, a work is fixed when you write it down or record it.</a:t>
            </a:r>
            <a:endParaRPr lang="en-US" sz="2000" b="1" dirty="0">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2094A57D-D8E3-F6D1-AB81-E60D153F4698}"/>
              </a:ext>
            </a:extLst>
          </p:cNvPr>
          <p:cNvSpPr txBox="1"/>
          <p:nvPr/>
        </p:nvSpPr>
        <p:spPr>
          <a:xfrm>
            <a:off x="3132488" y="657749"/>
            <a:ext cx="904136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What do you know about copying and distributing?</a:t>
            </a:r>
          </a:p>
        </p:txBody>
      </p:sp>
      <p:pic>
        <p:nvPicPr>
          <p:cNvPr id="8" name="Picture 7" descr="A group of toothbrushes in a glass&#10;&#10;Description automatically generated with low confidence">
            <a:extLst>
              <a:ext uri="{FF2B5EF4-FFF2-40B4-BE49-F238E27FC236}">
                <a16:creationId xmlns:a16="http://schemas.microsoft.com/office/drawing/2014/main" id="{1F98C5BD-A93D-6175-6D77-388BF060C41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26213" y="2077292"/>
            <a:ext cx="2746254" cy="3218695"/>
          </a:xfrm>
          <a:prstGeom prst="rect">
            <a:avLst/>
          </a:prstGeom>
        </p:spPr>
      </p:pic>
    </p:spTree>
    <p:custDataLst>
      <p:tags r:id="rId1"/>
    </p:custDataLst>
    <p:extLst>
      <p:ext uri="{BB962C8B-B14F-4D97-AF65-F5344CB8AC3E}">
        <p14:creationId xmlns:p14="http://schemas.microsoft.com/office/powerpoint/2010/main" val="1968530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7060" y="-7741"/>
            <a:ext cx="11708174" cy="1690962"/>
          </a:xfrm>
          <a:prstGeom prst="rect">
            <a:avLst/>
          </a:prstGeom>
        </p:spPr>
      </p:pic>
      <p:sp>
        <p:nvSpPr>
          <p:cNvPr id="9" name="TextBox 8"/>
          <p:cNvSpPr txBox="1"/>
          <p:nvPr/>
        </p:nvSpPr>
        <p:spPr>
          <a:xfrm>
            <a:off x="4257496" y="1474643"/>
            <a:ext cx="7245173" cy="4009496"/>
          </a:xfrm>
          <a:prstGeom prst="rect">
            <a:avLst/>
          </a:prstGeom>
          <a:noFill/>
        </p:spPr>
        <p:txBody>
          <a:bodyPr wrap="square" rtlCol="0">
            <a:spAutoFit/>
          </a:bodyPr>
          <a:lstStyle/>
          <a:p>
            <a:pPr algn="just">
              <a:lnSpc>
                <a:spcPct val="200000"/>
              </a:lnSpc>
            </a:pP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Overview of the concept:</a:t>
            </a:r>
          </a:p>
          <a:p>
            <a:pPr algn="just">
              <a:lnSpc>
                <a:spcPct val="200000"/>
              </a:lnSpc>
            </a:pP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The concept of copyright first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developed</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in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England</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In reaction to the printing of "scandalous books and pamphlets", the English Parliament passed the Licensing of the </a:t>
            </a:r>
            <a:r>
              <a:rPr lang="en-GB" sz="2000" b="1" u="sng"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Press Act 1662,</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which required all intended publications to be registered with the government-approved Stationers' Company, giving the Stationers the right to regulate what material could be printed.</a:t>
            </a:r>
            <a:endParaRPr lang="en-US" b="1" dirty="0">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2094A57D-D8E3-F6D1-AB81-E60D153F4698}"/>
              </a:ext>
            </a:extLst>
          </p:cNvPr>
          <p:cNvSpPr txBox="1"/>
          <p:nvPr/>
        </p:nvSpPr>
        <p:spPr>
          <a:xfrm>
            <a:off x="3132488" y="657749"/>
            <a:ext cx="904136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What do you know about copying and distributing?</a:t>
            </a:r>
          </a:p>
        </p:txBody>
      </p:sp>
      <p:pic>
        <p:nvPicPr>
          <p:cNvPr id="8" name="Picture 7" descr="Graphical user interface&#10;&#10;Description automatically generated">
            <a:extLst>
              <a:ext uri="{FF2B5EF4-FFF2-40B4-BE49-F238E27FC236}">
                <a16:creationId xmlns:a16="http://schemas.microsoft.com/office/drawing/2014/main" id="{9712165C-CA3C-3D18-C5B6-A16ABB6792CE}"/>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25906" y="2287565"/>
            <a:ext cx="3629607" cy="2594097"/>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10486377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7060" y="-7741"/>
            <a:ext cx="11708174" cy="1690962"/>
          </a:xfrm>
          <a:prstGeom prst="rect">
            <a:avLst/>
          </a:prstGeom>
        </p:spPr>
      </p:pic>
      <p:sp>
        <p:nvSpPr>
          <p:cNvPr id="9" name="TextBox 8"/>
          <p:cNvSpPr txBox="1"/>
          <p:nvPr/>
        </p:nvSpPr>
        <p:spPr>
          <a:xfrm>
            <a:off x="4257496" y="1717249"/>
            <a:ext cx="7245173" cy="3332387"/>
          </a:xfrm>
          <a:prstGeom prst="rect">
            <a:avLst/>
          </a:prstGeom>
          <a:noFill/>
        </p:spPr>
        <p:txBody>
          <a:bodyPr wrap="square" rtlCol="0">
            <a:spAutoFit/>
          </a:bodyPr>
          <a:lstStyle/>
          <a:p>
            <a:pPr algn="just">
              <a:lnSpc>
                <a:spcPct val="200000"/>
              </a:lnSpc>
            </a:pP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Copyright laws </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allow products of creative human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activities</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such as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literary</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artistic</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production, to be preferentially exploited and thus incentivized. </a:t>
            </a:r>
          </a:p>
          <a:p>
            <a:pPr algn="just">
              <a:lnSpc>
                <a:spcPct val="200000"/>
              </a:lnSpc>
            </a:pP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Different </a:t>
            </a:r>
            <a:r>
              <a:rPr lang="en-GB" b="1" u="sng"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cultural attitudes</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social organizations</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economic models </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and </a:t>
            </a:r>
            <a:r>
              <a:rPr lang="en-GB" b="1" u="sng"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legal frameworks</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are seen to account for </a:t>
            </a:r>
            <a:r>
              <a:rPr lang="en-GB"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why copyright emerged in Europe</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b="1" dirty="0">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2094A57D-D8E3-F6D1-AB81-E60D153F4698}"/>
              </a:ext>
            </a:extLst>
          </p:cNvPr>
          <p:cNvSpPr txBox="1"/>
          <p:nvPr/>
        </p:nvSpPr>
        <p:spPr>
          <a:xfrm>
            <a:off x="3132488" y="657749"/>
            <a:ext cx="904136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What do you know about copying and distributing?</a:t>
            </a:r>
          </a:p>
        </p:txBody>
      </p:sp>
      <p:pic>
        <p:nvPicPr>
          <p:cNvPr id="8" name="Picture 7" descr="A gavel on top of a book&#10;&#10;Description automatically generated">
            <a:extLst>
              <a:ext uri="{FF2B5EF4-FFF2-40B4-BE49-F238E27FC236}">
                <a16:creationId xmlns:a16="http://schemas.microsoft.com/office/drawing/2014/main" id="{73953680-B1B0-DB02-009E-096584FAF12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76833" y="2122546"/>
            <a:ext cx="3048000" cy="2759115"/>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0683583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56809" y="592125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7060" y="-7741"/>
            <a:ext cx="11708174" cy="1690962"/>
          </a:xfrm>
          <a:prstGeom prst="rect">
            <a:avLst/>
          </a:prstGeom>
        </p:spPr>
      </p:pic>
      <p:sp>
        <p:nvSpPr>
          <p:cNvPr id="9" name="TextBox 8"/>
          <p:cNvSpPr txBox="1"/>
          <p:nvPr/>
        </p:nvSpPr>
        <p:spPr>
          <a:xfrm>
            <a:off x="4257496" y="1959833"/>
            <a:ext cx="7245173" cy="3076868"/>
          </a:xfrm>
          <a:prstGeom prst="rect">
            <a:avLst/>
          </a:prstGeom>
          <a:noFill/>
        </p:spPr>
        <p:txBody>
          <a:bodyPr wrap="square" rtlCol="0">
            <a:spAutoFit/>
          </a:bodyPr>
          <a:lstStyle/>
          <a:p>
            <a:pPr algn="just">
              <a:lnSpc>
                <a:spcPct val="200000"/>
              </a:lnSpc>
            </a:pP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Copyright has developed into a </a:t>
            </a:r>
            <a:r>
              <a:rPr lang="en-GB" sz="20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concept that has a significant effect on nearly every modern industry</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including not just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literary</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work, but also forms of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creative</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work</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such as sound recordings, films, photographs, software, and architecture.</a:t>
            </a:r>
            <a:endParaRPr lang="en-US" sz="2000" b="1" dirty="0">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2094A57D-D8E3-F6D1-AB81-E60D153F4698}"/>
              </a:ext>
            </a:extLst>
          </p:cNvPr>
          <p:cNvSpPr txBox="1"/>
          <p:nvPr/>
        </p:nvSpPr>
        <p:spPr>
          <a:xfrm>
            <a:off x="3132488" y="657749"/>
            <a:ext cx="904136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What do you know about copying and distributing?</a:t>
            </a:r>
          </a:p>
        </p:txBody>
      </p:sp>
      <p:pic>
        <p:nvPicPr>
          <p:cNvPr id="8" name="Picture 7" descr="Text&#10;&#10;Description automatically generated with medium confidence">
            <a:extLst>
              <a:ext uri="{FF2B5EF4-FFF2-40B4-BE49-F238E27FC236}">
                <a16:creationId xmlns:a16="http://schemas.microsoft.com/office/drawing/2014/main" id="{C4B1C047-4773-7575-0790-62CCCEDA7BB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5348" y="2040791"/>
            <a:ext cx="3270724" cy="3066527"/>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4402024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3506213" y="1424203"/>
            <a:ext cx="4775666"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ETHICS</a:t>
            </a:r>
          </a:p>
          <a:p>
            <a:r>
              <a:rPr lang="en-US" sz="2800" dirty="0">
                <a:solidFill>
                  <a:srgbClr val="24A9E1"/>
                </a:solidFill>
                <a:latin typeface="Tajawal Medium" panose="00000600000000000000" pitchFamily="2" charset="-78"/>
                <a:cs typeface="Tajawal Medium" panose="00000600000000000000" pitchFamily="2" charset="-78"/>
              </a:rPr>
              <a:t>CHAPTER 03 – LECTURE 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06793" y="5242221"/>
            <a:ext cx="8093794" cy="1034667"/>
          </a:xfrm>
          <a:prstGeom prst="rect">
            <a:avLst/>
          </a:prstGeom>
        </p:spPr>
      </p:pic>
      <p:sp>
        <p:nvSpPr>
          <p:cNvPr id="4" name="Rectangle 3">
            <a:extLst>
              <a:ext uri="{FF2B5EF4-FFF2-40B4-BE49-F238E27FC236}">
                <a16:creationId xmlns:a16="http://schemas.microsoft.com/office/drawing/2014/main" id="{0194343F-BD4F-4752-9C98-DA205D3A1F80}"/>
              </a:ext>
            </a:extLst>
          </p:cNvPr>
          <p:cNvSpPr/>
          <p:nvPr/>
        </p:nvSpPr>
        <p:spPr>
          <a:xfrm>
            <a:off x="3909516" y="5416813"/>
            <a:ext cx="7624251" cy="584775"/>
          </a:xfrm>
          <a:prstGeom prst="rect">
            <a:avLst/>
          </a:prstGeom>
        </p:spPr>
        <p:txBody>
          <a:bodyPr wrap="square">
            <a:spAutoFit/>
          </a:bodyPr>
          <a:lstStyle/>
          <a:p>
            <a:pPr algn="ctr"/>
            <a:r>
              <a:rPr lang="en-GB" sz="3200" b="1" dirty="0">
                <a:solidFill>
                  <a:schemeClr val="bg1"/>
                </a:solidFill>
                <a:latin typeface="+mj-lt"/>
              </a:rPr>
              <a:t>How Copyrighting Works</a:t>
            </a:r>
          </a:p>
        </p:txBody>
      </p:sp>
    </p:spTree>
    <p:extLst>
      <p:ext uri="{BB962C8B-B14F-4D97-AF65-F5344CB8AC3E}">
        <p14:creationId xmlns:p14="http://schemas.microsoft.com/office/powerpoint/2010/main" val="20139427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696" y="5858872"/>
            <a:ext cx="867744" cy="804021"/>
          </a:xfrm>
          <a:prstGeom prst="rect">
            <a:avLst/>
          </a:prstGeom>
        </p:spPr>
      </p:pic>
      <p:pic>
        <p:nvPicPr>
          <p:cNvPr id="3" name="Picture 2"/>
          <p:cNvPicPr>
            <a:picLocks noChangeAspect="1"/>
          </p:cNvPicPr>
          <p:nvPr/>
        </p:nvPicPr>
        <p:blipFill>
          <a:blip r:embed="rId4"/>
          <a:stretch>
            <a:fillRect/>
          </a:stretch>
        </p:blipFill>
        <p:spPr>
          <a:xfrm>
            <a:off x="2366140"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8397" y="38912"/>
            <a:ext cx="11975781" cy="1690962"/>
          </a:xfrm>
          <a:prstGeom prst="rect">
            <a:avLst/>
          </a:prstGeom>
        </p:spPr>
      </p:pic>
      <p:sp>
        <p:nvSpPr>
          <p:cNvPr id="9" name="TextBox 8"/>
          <p:cNvSpPr txBox="1"/>
          <p:nvPr/>
        </p:nvSpPr>
        <p:spPr>
          <a:xfrm>
            <a:off x="767841" y="1919924"/>
            <a:ext cx="7245173" cy="3673763"/>
          </a:xfrm>
          <a:prstGeom prst="rect">
            <a:avLst/>
          </a:prstGeom>
          <a:noFill/>
        </p:spPr>
        <p:txBody>
          <a:bodyPr wrap="square" rtlCol="0">
            <a:spAutoFit/>
          </a:bodyPr>
          <a:lstStyle/>
          <a:p>
            <a:pPr algn="just">
              <a:lnSpc>
                <a:spcPct val="200000"/>
              </a:lnSpc>
            </a:pP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When someone </a:t>
            </a:r>
            <a:r>
              <a:rPr lang="en-GB"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creates</a:t>
            </a: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 product that is viewed as </a:t>
            </a:r>
            <a:r>
              <a:rPr lang="en-GB"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original</a:t>
            </a: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that required significant mental activity to create, this product becomes an </a:t>
            </a:r>
            <a:r>
              <a:rPr lang="en-GB"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intellectual property</a:t>
            </a: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that must be protected from unauthorized duplication.</a:t>
            </a:r>
            <a:endParaRPr lang="en-US" sz="2400"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latin typeface="Tajawal Medium" panose="00000600000000000000" pitchFamily="2" charset="-78"/>
                <a:cs typeface="Tajawal Medium" panose="00000600000000000000" pitchFamily="2" charset="-78"/>
              </a:rPr>
              <a:t>How Copyrighting Works</a:t>
            </a:r>
            <a:endParaRPr lang="en-US" sz="3200" dirty="0">
              <a:solidFill>
                <a:srgbClr val="FF9518"/>
              </a:solidFill>
              <a:latin typeface="Tajawal Medium" panose="00000600000000000000" pitchFamily="2" charset="-78"/>
              <a:cs typeface="Tajawal Medium" panose="00000600000000000000" pitchFamily="2" charset="-78"/>
            </a:endParaRPr>
          </a:p>
        </p:txBody>
      </p:sp>
      <p:pic>
        <p:nvPicPr>
          <p:cNvPr id="8" name="Picture 7" descr="Icon&#10;&#10;Description automatically generated with medium confidence">
            <a:extLst>
              <a:ext uri="{FF2B5EF4-FFF2-40B4-BE49-F238E27FC236}">
                <a16:creationId xmlns:a16="http://schemas.microsoft.com/office/drawing/2014/main" id="{DB20C411-4426-F744-FE04-F6CE44F2860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313573" y="2234727"/>
            <a:ext cx="3340359" cy="3121046"/>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679666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94014" y="6206597"/>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7059" y="-7743"/>
            <a:ext cx="11975781" cy="1690962"/>
          </a:xfrm>
          <a:prstGeom prst="rect">
            <a:avLst/>
          </a:prstGeom>
        </p:spPr>
      </p:pic>
      <p:sp>
        <p:nvSpPr>
          <p:cNvPr id="9" name="TextBox 8"/>
          <p:cNvSpPr txBox="1"/>
          <p:nvPr/>
        </p:nvSpPr>
        <p:spPr>
          <a:xfrm>
            <a:off x="4136189" y="1653766"/>
            <a:ext cx="7245173" cy="4412426"/>
          </a:xfrm>
          <a:prstGeom prst="rect">
            <a:avLst/>
          </a:prstGeom>
          <a:noFill/>
        </p:spPr>
        <p:txBody>
          <a:bodyPr wrap="square" rtlCol="0">
            <a:spAutoFit/>
          </a:bodyPr>
          <a:lstStyle/>
          <a:p>
            <a:pPr algn="just">
              <a:lnSpc>
                <a:spcPct val="200000"/>
              </a:lnSpc>
            </a:pP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Examples of </a:t>
            </a:r>
            <a:r>
              <a:rPr lang="en-GB" sz="24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unique creations</a:t>
            </a:r>
            <a:r>
              <a:rPr lang="en-GB"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include </a:t>
            </a:r>
            <a:r>
              <a:rPr lang="en-GB" sz="2400"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computer</a:t>
            </a: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software</a:t>
            </a: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art</a:t>
            </a: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poetry</a:t>
            </a: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graphic designs</a:t>
            </a: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musical lyrics </a:t>
            </a: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and </a:t>
            </a:r>
            <a:r>
              <a:rPr lang="en-GB" sz="2400"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compositions</a:t>
            </a: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novels</a:t>
            </a: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film</a:t>
            </a: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original architectural designs</a:t>
            </a: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website content</a:t>
            </a: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etc. One safeguard that can be used to legally protect an original creation is copyright.</a:t>
            </a:r>
            <a:endParaRPr lang="en-US"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TextBox 10">
            <a:extLst>
              <a:ext uri="{FF2B5EF4-FFF2-40B4-BE49-F238E27FC236}">
                <a16:creationId xmlns:a16="http://schemas.microsoft.com/office/drawing/2014/main" id="{D3DB2E99-CCD6-C6F9-6558-803A120A83BD}"/>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latin typeface="Tajawal Medium" panose="00000600000000000000" pitchFamily="2" charset="-78"/>
                <a:cs typeface="Tajawal Medium" panose="00000600000000000000" pitchFamily="2" charset="-78"/>
              </a:rPr>
              <a:t>How Copyrighting Works</a:t>
            </a:r>
            <a:endParaRPr lang="en-US" sz="3200" dirty="0">
              <a:solidFill>
                <a:srgbClr val="FF9518"/>
              </a:solidFill>
              <a:latin typeface="Tajawal Medium" panose="00000600000000000000" pitchFamily="2" charset="-78"/>
              <a:cs typeface="Tajawal Medium" panose="00000600000000000000" pitchFamily="2" charset="-78"/>
            </a:endParaRPr>
          </a:p>
        </p:txBody>
      </p:sp>
      <p:pic>
        <p:nvPicPr>
          <p:cNvPr id="11" name="Picture 10" descr="A picture containing text&#10;&#10;Description automatically generated">
            <a:extLst>
              <a:ext uri="{FF2B5EF4-FFF2-40B4-BE49-F238E27FC236}">
                <a16:creationId xmlns:a16="http://schemas.microsoft.com/office/drawing/2014/main" id="{39A2473F-0785-188F-7BAC-7475AB15710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86423" y="2137998"/>
            <a:ext cx="3369754" cy="3028287"/>
          </a:xfrm>
          <a:prstGeom prst="rect">
            <a:avLst/>
          </a:prstGeom>
        </p:spPr>
      </p:pic>
    </p:spTree>
    <p:custDataLst>
      <p:tags r:id="rId1"/>
    </p:custDataLst>
    <p:extLst>
      <p:ext uri="{BB962C8B-B14F-4D97-AF65-F5344CB8AC3E}">
        <p14:creationId xmlns:p14="http://schemas.microsoft.com/office/powerpoint/2010/main" val="2182019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1000"/>
                                        <p:tgtEl>
                                          <p:spTgt spid="7"/>
                                        </p:tgtEl>
                                      </p:cBhvr>
                                    </p:animEffect>
                                    <p:anim calcmode="lin" valueType="num">
                                      <p:cBhvr>
                                        <p:cTn id="12" dur="1000" fill="hold"/>
                                        <p:tgtEl>
                                          <p:spTgt spid="7"/>
                                        </p:tgtEl>
                                        <p:attrNameLst>
                                          <p:attrName>ppt_x</p:attrName>
                                        </p:attrNameLst>
                                      </p:cBhvr>
                                      <p:tavLst>
                                        <p:tav tm="0">
                                          <p:val>
                                            <p:strVal val="#ppt_x"/>
                                          </p:val>
                                        </p:tav>
                                        <p:tav tm="100000">
                                          <p:val>
                                            <p:strVal val="#ppt_x"/>
                                          </p:val>
                                        </p:tav>
                                      </p:tavLst>
                                    </p:anim>
                                    <p:anim calcmode="lin" valueType="num">
                                      <p:cBhvr>
                                        <p:cTn id="1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696" y="5858872"/>
            <a:ext cx="867744" cy="804021"/>
          </a:xfrm>
          <a:prstGeom prst="rect">
            <a:avLst/>
          </a:prstGeom>
        </p:spPr>
      </p:pic>
      <p:pic>
        <p:nvPicPr>
          <p:cNvPr id="3" name="Picture 2"/>
          <p:cNvPicPr>
            <a:picLocks noChangeAspect="1"/>
          </p:cNvPicPr>
          <p:nvPr/>
        </p:nvPicPr>
        <p:blipFill>
          <a:blip r:embed="rId4"/>
          <a:stretch>
            <a:fillRect/>
          </a:stretch>
        </p:blipFill>
        <p:spPr>
          <a:xfrm>
            <a:off x="2366140"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8397" y="-7741"/>
            <a:ext cx="11975781" cy="1690962"/>
          </a:xfrm>
          <a:prstGeom prst="rect">
            <a:avLst/>
          </a:prstGeom>
        </p:spPr>
      </p:pic>
      <p:sp>
        <p:nvSpPr>
          <p:cNvPr id="9" name="TextBox 8"/>
          <p:cNvSpPr txBox="1"/>
          <p:nvPr/>
        </p:nvSpPr>
        <p:spPr>
          <a:xfrm>
            <a:off x="851820" y="1919922"/>
            <a:ext cx="7245173" cy="3815532"/>
          </a:xfrm>
          <a:prstGeom prst="rect">
            <a:avLst/>
          </a:prstGeom>
          <a:noFill/>
        </p:spPr>
        <p:txBody>
          <a:bodyPr wrap="square" rtlCol="0">
            <a:spAutoFit/>
          </a:bodyPr>
          <a:lstStyle/>
          <a:p>
            <a:pPr algn="just">
              <a:lnSpc>
                <a:spcPct val="200000"/>
              </a:lnSpc>
            </a:pP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Under copyright law</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 work is considered </a:t>
            </a:r>
            <a:r>
              <a:rPr lang="en-GB" sz="20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original</a:t>
            </a:r>
            <a:r>
              <a:rPr lang="en-GB" sz="2000" b="1"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if the author created it from independent thinking void of duplication</a:t>
            </a:r>
            <a:r>
              <a:rPr lang="en-GB" sz="2000" b="1"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This type of work is known as an Original Work of Authorship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OWA</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Anyone with an original work of authorship automatically has the copyright to that work, preventing anyone else from using or replicating it. </a:t>
            </a:r>
            <a:endParaRPr lang="en-US" sz="2000"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latin typeface="Tajawal Medium" panose="00000600000000000000" pitchFamily="2" charset="-78"/>
                <a:cs typeface="Tajawal Medium" panose="00000600000000000000" pitchFamily="2" charset="-78"/>
              </a:rPr>
              <a:t>How Copyrighting Works</a:t>
            </a:r>
            <a:endParaRPr lang="en-US" sz="3200" dirty="0">
              <a:solidFill>
                <a:srgbClr val="FF9518"/>
              </a:solidFill>
              <a:latin typeface="Tajawal Medium" panose="00000600000000000000" pitchFamily="2" charset="-78"/>
              <a:cs typeface="Tajawal Medium" panose="00000600000000000000" pitchFamily="2" charset="-78"/>
            </a:endParaRPr>
          </a:p>
        </p:txBody>
      </p:sp>
      <p:pic>
        <p:nvPicPr>
          <p:cNvPr id="8" name="Picture 7" descr="Calendar&#10;&#10;Description automatically generated with medium confidence">
            <a:extLst>
              <a:ext uri="{FF2B5EF4-FFF2-40B4-BE49-F238E27FC236}">
                <a16:creationId xmlns:a16="http://schemas.microsoft.com/office/drawing/2014/main" id="{3C42119F-6E0D-6AD4-C1C7-2A1BE23D0509}"/>
              </a:ext>
            </a:extLst>
          </p:cNvPr>
          <p:cNvPicPr>
            <a:picLocks noChangeAspect="1"/>
          </p:cNvPicPr>
          <p:nvPr/>
        </p:nvPicPr>
        <p:blipFill rotWithShape="1">
          <a:blip r:embed="rId7">
            <a:extLst>
              <a:ext uri="{28A0092B-C50C-407E-A947-70E740481C1C}">
                <a14:useLocalDpi xmlns:a14="http://schemas.microsoft.com/office/drawing/2010/main" val="0"/>
              </a:ext>
            </a:extLst>
          </a:blip>
          <a:srcRect b="8890"/>
          <a:stretch/>
        </p:blipFill>
        <p:spPr>
          <a:xfrm>
            <a:off x="8509519" y="2152572"/>
            <a:ext cx="3153747" cy="2802014"/>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12491436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696" y="5858872"/>
            <a:ext cx="867744" cy="804021"/>
          </a:xfrm>
          <a:prstGeom prst="rect">
            <a:avLst/>
          </a:prstGeom>
        </p:spPr>
      </p:pic>
      <p:pic>
        <p:nvPicPr>
          <p:cNvPr id="3" name="Picture 2"/>
          <p:cNvPicPr>
            <a:picLocks noChangeAspect="1"/>
          </p:cNvPicPr>
          <p:nvPr/>
        </p:nvPicPr>
        <p:blipFill>
          <a:blip r:embed="rId4"/>
          <a:stretch>
            <a:fillRect/>
          </a:stretch>
        </p:blipFill>
        <p:spPr>
          <a:xfrm>
            <a:off x="2366140"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8397" y="38912"/>
            <a:ext cx="11975781" cy="1690962"/>
          </a:xfrm>
          <a:prstGeom prst="rect">
            <a:avLst/>
          </a:prstGeom>
        </p:spPr>
      </p:pic>
      <p:sp>
        <p:nvSpPr>
          <p:cNvPr id="9" name="TextBox 8"/>
          <p:cNvSpPr txBox="1"/>
          <p:nvPr/>
        </p:nvSpPr>
        <p:spPr>
          <a:xfrm>
            <a:off x="917133" y="1449242"/>
            <a:ext cx="7872304" cy="4412426"/>
          </a:xfrm>
          <a:prstGeom prst="rect">
            <a:avLst/>
          </a:prstGeom>
          <a:noFill/>
        </p:spPr>
        <p:txBody>
          <a:bodyPr wrap="square" rtlCol="0">
            <a:spAutoFit/>
          </a:bodyPr>
          <a:lstStyle/>
          <a:p>
            <a:pPr algn="just">
              <a:lnSpc>
                <a:spcPct val="200000"/>
              </a:lnSpc>
            </a:pP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Not all types </a:t>
            </a: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of work can be </a:t>
            </a:r>
            <a:r>
              <a:rPr lang="en-GB"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copyrighted</a:t>
            </a: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 copyright does not protect </a:t>
            </a:r>
            <a:r>
              <a:rPr lang="en-GB"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ideas</a:t>
            </a: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discoveries</a:t>
            </a: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concepts</a:t>
            </a: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GB"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theories</a:t>
            </a: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Brand names</a:t>
            </a: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logos</a:t>
            </a: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slogans</a:t>
            </a: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domain names</a:t>
            </a: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titles also cannot be protected under copyright law. For an original work to be copyrighted, it has to be in </a:t>
            </a:r>
            <a:r>
              <a:rPr lang="en-GB"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tangible form</a:t>
            </a: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latin typeface="Tajawal Medium" panose="00000600000000000000" pitchFamily="2" charset="-78"/>
                <a:cs typeface="Tajawal Medium" panose="00000600000000000000" pitchFamily="2" charset="-78"/>
              </a:rPr>
              <a:t>How Copyrighting Works</a:t>
            </a:r>
            <a:endParaRPr lang="en-US" sz="3200" dirty="0">
              <a:solidFill>
                <a:srgbClr val="FF9518"/>
              </a:solidFill>
              <a:latin typeface="Tajawal Medium" panose="00000600000000000000" pitchFamily="2" charset="-78"/>
              <a:cs typeface="Tajawal Medium" panose="00000600000000000000" pitchFamily="2" charset="-78"/>
            </a:endParaRPr>
          </a:p>
        </p:txBody>
      </p:sp>
      <p:pic>
        <p:nvPicPr>
          <p:cNvPr id="8" name="Picture 7" descr="A picture containing text&#10;&#10;Description automatically generated">
            <a:extLst>
              <a:ext uri="{FF2B5EF4-FFF2-40B4-BE49-F238E27FC236}">
                <a16:creationId xmlns:a16="http://schemas.microsoft.com/office/drawing/2014/main" id="{DECA91B4-F34F-7259-11A5-C269B36BF2E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976050" y="2010649"/>
            <a:ext cx="2765459" cy="2925248"/>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326335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696" y="5858872"/>
            <a:ext cx="867744" cy="804021"/>
          </a:xfrm>
          <a:prstGeom prst="rect">
            <a:avLst/>
          </a:prstGeom>
        </p:spPr>
      </p:pic>
      <p:pic>
        <p:nvPicPr>
          <p:cNvPr id="3" name="Picture 2"/>
          <p:cNvPicPr>
            <a:picLocks noChangeAspect="1"/>
          </p:cNvPicPr>
          <p:nvPr/>
        </p:nvPicPr>
        <p:blipFill>
          <a:blip r:embed="rId4"/>
          <a:stretch>
            <a:fillRect/>
          </a:stretch>
        </p:blipFill>
        <p:spPr>
          <a:xfrm>
            <a:off x="2366140"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8397" y="38912"/>
            <a:ext cx="11975781" cy="1690962"/>
          </a:xfrm>
          <a:prstGeom prst="rect">
            <a:avLst/>
          </a:prstGeom>
        </p:spPr>
      </p:pic>
      <p:sp>
        <p:nvSpPr>
          <p:cNvPr id="9" name="TextBox 8"/>
          <p:cNvSpPr txBox="1"/>
          <p:nvPr/>
        </p:nvSpPr>
        <p:spPr>
          <a:xfrm>
            <a:off x="1019766" y="1798627"/>
            <a:ext cx="7480422" cy="3692421"/>
          </a:xfrm>
          <a:prstGeom prst="rect">
            <a:avLst/>
          </a:prstGeom>
          <a:noFill/>
        </p:spPr>
        <p:txBody>
          <a:bodyPr wrap="square" rtlCol="0">
            <a:spAutoFit/>
          </a:bodyPr>
          <a:lstStyle/>
          <a:p>
            <a:pPr algn="just">
              <a:lnSpc>
                <a:spcPct val="200000"/>
              </a:lnSpc>
            </a:pP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This means that any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speech,</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discoveries</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musical</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scores</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ideas</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have to be written down in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physical</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form in order to be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protected</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by copyright.</a:t>
            </a:r>
          </a:p>
          <a:p>
            <a:pPr algn="just">
              <a:lnSpc>
                <a:spcPct val="200000"/>
              </a:lnSpc>
            </a:pP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the U.S., original owners are protected by copyright laws all of their lives until 70 years after their death.</a:t>
            </a:r>
          </a:p>
          <a:p>
            <a:pPr algn="just">
              <a:lnSpc>
                <a:spcPct val="200000"/>
              </a:lnSpc>
            </a:pPr>
            <a:endParaRPr lang="en-US" sz="2000"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latin typeface="Tajawal Medium" panose="00000600000000000000" pitchFamily="2" charset="-78"/>
                <a:cs typeface="Tajawal Medium" panose="00000600000000000000" pitchFamily="2" charset="-78"/>
              </a:rPr>
              <a:t>How Copyrighting Works</a:t>
            </a:r>
            <a:endParaRPr lang="en-US" sz="3200" dirty="0">
              <a:solidFill>
                <a:srgbClr val="FF9518"/>
              </a:solidFill>
              <a:latin typeface="Tajawal Medium" panose="00000600000000000000" pitchFamily="2" charset="-78"/>
              <a:cs typeface="Tajawal Medium" panose="00000600000000000000" pitchFamily="2" charset="-78"/>
            </a:endParaRPr>
          </a:p>
        </p:txBody>
      </p:sp>
      <p:pic>
        <p:nvPicPr>
          <p:cNvPr id="8" name="Picture 7" descr="Logo, company name&#10;&#10;Description automatically generated">
            <a:extLst>
              <a:ext uri="{FF2B5EF4-FFF2-40B4-BE49-F238E27FC236}">
                <a16:creationId xmlns:a16="http://schemas.microsoft.com/office/drawing/2014/main" id="{5DE5FC47-F040-9382-0DB9-6A187518F825}"/>
              </a:ext>
            </a:extLst>
          </p:cNvPr>
          <p:cNvPicPr>
            <a:picLocks noChangeAspect="1"/>
          </p:cNvPicPr>
          <p:nvPr/>
        </p:nvPicPr>
        <p:blipFill rotWithShape="1">
          <a:blip r:embed="rId7">
            <a:extLst>
              <a:ext uri="{28A0092B-C50C-407E-A947-70E740481C1C}">
                <a14:useLocalDpi xmlns:a14="http://schemas.microsoft.com/office/drawing/2010/main" val="0"/>
              </a:ext>
            </a:extLst>
          </a:blip>
          <a:srcRect l="20171" r="22016"/>
          <a:stretch/>
        </p:blipFill>
        <p:spPr>
          <a:xfrm>
            <a:off x="8845419" y="2030417"/>
            <a:ext cx="2743200" cy="2709534"/>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1905751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696" y="5858872"/>
            <a:ext cx="867744" cy="804021"/>
          </a:xfrm>
          <a:prstGeom prst="rect">
            <a:avLst/>
          </a:prstGeom>
        </p:spPr>
      </p:pic>
      <p:pic>
        <p:nvPicPr>
          <p:cNvPr id="3" name="Picture 2"/>
          <p:cNvPicPr>
            <a:picLocks noChangeAspect="1"/>
          </p:cNvPicPr>
          <p:nvPr/>
        </p:nvPicPr>
        <p:blipFill>
          <a:blip r:embed="rId4"/>
          <a:stretch>
            <a:fillRect/>
          </a:stretch>
        </p:blipFill>
        <p:spPr>
          <a:xfrm>
            <a:off x="2366140"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8397" y="38912"/>
            <a:ext cx="11975781" cy="1690962"/>
          </a:xfrm>
          <a:prstGeom prst="rect">
            <a:avLst/>
          </a:prstGeom>
        </p:spPr>
      </p:pic>
      <p:sp>
        <p:nvSpPr>
          <p:cNvPr id="9" name="TextBox 8"/>
          <p:cNvSpPr txBox="1"/>
          <p:nvPr/>
        </p:nvSpPr>
        <p:spPr>
          <a:xfrm>
            <a:off x="730515" y="2094636"/>
            <a:ext cx="7555069" cy="2935099"/>
          </a:xfrm>
          <a:prstGeom prst="rect">
            <a:avLst/>
          </a:prstGeom>
          <a:noFill/>
        </p:spPr>
        <p:txBody>
          <a:bodyPr wrap="square" rtlCol="0">
            <a:spAutoFit/>
          </a:bodyPr>
          <a:lstStyle/>
          <a:p>
            <a:pPr algn="just">
              <a:lnSpc>
                <a:spcPct val="200000"/>
              </a:lnSpc>
            </a:pPr>
            <a:r>
              <a:rPr lang="en-GB" sz="24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If the original author of the copyrighted material is a </a:t>
            </a:r>
            <a:r>
              <a:rPr lang="en-GB" sz="24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corporation</a:t>
            </a:r>
            <a:r>
              <a:rPr lang="en-GB" sz="24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b="1" u="sng"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the copyright protection period is 95 years from the date of publication or 120 years, whichever expires first</a:t>
            </a:r>
            <a:r>
              <a:rPr lang="en-GB" sz="24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2400" b="1" dirty="0">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latin typeface="Tajawal Medium" panose="00000600000000000000" pitchFamily="2" charset="-78"/>
                <a:cs typeface="Tajawal Medium" panose="00000600000000000000" pitchFamily="2" charset="-78"/>
              </a:rPr>
              <a:t>How Copyrighting Works</a:t>
            </a:r>
            <a:endParaRPr lang="en-US" sz="3200" dirty="0">
              <a:solidFill>
                <a:srgbClr val="FF9518"/>
              </a:solidFill>
              <a:latin typeface="Tajawal Medium" panose="00000600000000000000" pitchFamily="2" charset="-78"/>
              <a:cs typeface="Tajawal Medium" panose="00000600000000000000" pitchFamily="2" charset="-78"/>
            </a:endParaRPr>
          </a:p>
        </p:txBody>
      </p:sp>
      <p:pic>
        <p:nvPicPr>
          <p:cNvPr id="8" name="Picture 7" descr="A close-up of a logo&#10;&#10;Description automatically generated with medium confidence">
            <a:extLst>
              <a:ext uri="{FF2B5EF4-FFF2-40B4-BE49-F238E27FC236}">
                <a16:creationId xmlns:a16="http://schemas.microsoft.com/office/drawing/2014/main" id="{86F8B9D6-4796-9980-A2D8-B9ABA88017E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633558" y="2204822"/>
            <a:ext cx="2960114" cy="282491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ustDataLst>
      <p:tags r:id="rId1"/>
    </p:custDataLst>
    <p:extLst>
      <p:ext uri="{BB962C8B-B14F-4D97-AF65-F5344CB8AC3E}">
        <p14:creationId xmlns:p14="http://schemas.microsoft.com/office/powerpoint/2010/main" val="2413183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4872252" y="-394410"/>
            <a:ext cx="5721151" cy="6563668"/>
          </a:xfrm>
          <a:prstGeom prst="rect">
            <a:avLst/>
          </a:prstGeom>
        </p:spPr>
      </p:pic>
      <p:pic>
        <p:nvPicPr>
          <p:cNvPr id="12" name="Picture 11"/>
          <p:cNvPicPr>
            <a:picLocks noChangeAspect="1"/>
          </p:cNvPicPr>
          <p:nvPr/>
        </p:nvPicPr>
        <p:blipFill>
          <a:blip r:embed="rId5"/>
          <a:stretch>
            <a:fillRect/>
          </a:stretch>
        </p:blipFill>
        <p:spPr>
          <a:xfrm>
            <a:off x="2235200" y="915090"/>
            <a:ext cx="6714451" cy="1972334"/>
          </a:xfrm>
          <a:prstGeom prst="rect">
            <a:avLst/>
          </a:prstGeom>
        </p:spPr>
      </p:pic>
      <p:pic>
        <p:nvPicPr>
          <p:cNvPr id="2" name="Picture 1"/>
          <p:cNvPicPr>
            <a:picLocks noChangeAspect="1"/>
          </p:cNvPicPr>
          <p:nvPr/>
        </p:nvPicPr>
        <p:blipFill>
          <a:blip r:embed="rId6"/>
          <a:stretch>
            <a:fillRect/>
          </a:stretch>
        </p:blipFill>
        <p:spPr>
          <a:xfrm>
            <a:off x="-139261" y="-101602"/>
            <a:ext cx="4169394" cy="7137043"/>
          </a:xfrm>
          <a:prstGeom prst="rect">
            <a:avLst/>
          </a:prstGeom>
        </p:spPr>
      </p:pic>
      <p:sp>
        <p:nvSpPr>
          <p:cNvPr id="14" name="TextBox 13"/>
          <p:cNvSpPr txBox="1"/>
          <p:nvPr/>
        </p:nvSpPr>
        <p:spPr>
          <a:xfrm>
            <a:off x="3117304" y="1339143"/>
            <a:ext cx="5190118"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ETHICS</a:t>
            </a:r>
          </a:p>
          <a:p>
            <a:r>
              <a:rPr lang="en-US" sz="2800" dirty="0">
                <a:solidFill>
                  <a:srgbClr val="24A9E1"/>
                </a:solidFill>
                <a:latin typeface="Tajawal Medium" panose="00000600000000000000" pitchFamily="2" charset="-78"/>
                <a:cs typeface="Tajawal Medium" panose="00000600000000000000" pitchFamily="2" charset="-78"/>
              </a:rPr>
              <a:t>CHAPTER 03- LECTURE 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8"/>
          <a:stretch>
            <a:fillRect/>
          </a:stretch>
        </p:blipFill>
        <p:spPr>
          <a:xfrm rot="10800000">
            <a:off x="3612442" y="5234477"/>
            <a:ext cx="7927817" cy="1159024"/>
          </a:xfrm>
          <a:prstGeom prst="rect">
            <a:avLst/>
          </a:prstGeom>
        </p:spPr>
      </p:pic>
      <p:sp>
        <p:nvSpPr>
          <p:cNvPr id="16" name="TextBox 15"/>
          <p:cNvSpPr txBox="1"/>
          <p:nvPr/>
        </p:nvSpPr>
        <p:spPr>
          <a:xfrm>
            <a:off x="3628459" y="5507419"/>
            <a:ext cx="7976864" cy="523220"/>
          </a:xfrm>
          <a:prstGeom prst="rect">
            <a:avLst/>
          </a:prstGeom>
          <a:noFill/>
        </p:spPr>
        <p:txBody>
          <a:bodyPr wrap="non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ethics of copying: Is it theft or Open Source?</a:t>
            </a:r>
          </a:p>
        </p:txBody>
      </p:sp>
    </p:spTree>
    <p:custDataLst>
      <p:tags r:id="rId1"/>
    </p:custDataLst>
    <p:extLst>
      <p:ext uri="{BB962C8B-B14F-4D97-AF65-F5344CB8AC3E}">
        <p14:creationId xmlns:p14="http://schemas.microsoft.com/office/powerpoint/2010/main" val="3703927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circle(in)">
                                      <p:cBhvr>
                                        <p:cTn id="7"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7478" y="635980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6635" y="-18666"/>
            <a:ext cx="11737131" cy="1670183"/>
          </a:xfrm>
          <a:prstGeom prst="rect">
            <a:avLst/>
          </a:prstGeom>
        </p:spPr>
      </p:pic>
      <p:sp>
        <p:nvSpPr>
          <p:cNvPr id="7" name="TextBox 6"/>
          <p:cNvSpPr txBox="1"/>
          <p:nvPr/>
        </p:nvSpPr>
        <p:spPr>
          <a:xfrm>
            <a:off x="3387014" y="600790"/>
            <a:ext cx="790945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ethics of copying: Is it theft or Open Source?</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4739951" y="2596580"/>
            <a:ext cx="6886001" cy="3138423"/>
          </a:xfrm>
          <a:prstGeom prst="rect">
            <a:avLst/>
          </a:prstGeom>
        </p:spPr>
        <p:txBody>
          <a:bodyPr wrap="square">
            <a:spAutoFit/>
          </a:bodyPr>
          <a:lstStyle/>
          <a:p>
            <a:pPr algn="just">
              <a:lnSpc>
                <a:spcPct val="200000"/>
              </a:lnSpc>
            </a:pPr>
            <a:r>
              <a:rPr lang="en-GB" sz="22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As we saw in chapter 1, there are a number of characteristics of digital media that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make</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copying</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distribution</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of various kinds of information – whether representing software, a text, a song, or video, etc.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much easier </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than with analogue media.</a:t>
            </a:r>
          </a:p>
        </p:txBody>
      </p:sp>
      <p:pic>
        <p:nvPicPr>
          <p:cNvPr id="8" name="Picture 7">
            <a:extLst>
              <a:ext uri="{FF2B5EF4-FFF2-40B4-BE49-F238E27FC236}">
                <a16:creationId xmlns:a16="http://schemas.microsoft.com/office/drawing/2014/main" id="{FE4ECACC-F2EB-F539-0CEF-4D89A2C01EC3}"/>
              </a:ext>
            </a:extLst>
          </p:cNvPr>
          <p:cNvPicPr>
            <a:picLocks noChangeAspect="1"/>
          </p:cNvPicPr>
          <p:nvPr/>
        </p:nvPicPr>
        <p:blipFill>
          <a:blip r:embed="rId5"/>
          <a:stretch>
            <a:fillRect/>
          </a:stretch>
        </p:blipFill>
        <p:spPr>
          <a:xfrm rot="5400000">
            <a:off x="3012513" y="-823137"/>
            <a:ext cx="608687" cy="5999932"/>
          </a:xfrm>
          <a:prstGeom prst="rect">
            <a:avLst/>
          </a:prstGeom>
        </p:spPr>
      </p:pic>
      <p:sp>
        <p:nvSpPr>
          <p:cNvPr id="12" name="TextBox 11">
            <a:extLst>
              <a:ext uri="{FF2B5EF4-FFF2-40B4-BE49-F238E27FC236}">
                <a16:creationId xmlns:a16="http://schemas.microsoft.com/office/drawing/2014/main" id="{D3266B81-C9EF-C793-68EC-F2AF0B27EFF0}"/>
              </a:ext>
            </a:extLst>
          </p:cNvPr>
          <p:cNvSpPr txBox="1"/>
          <p:nvPr/>
        </p:nvSpPr>
        <p:spPr>
          <a:xfrm>
            <a:off x="400869" y="1942346"/>
            <a:ext cx="6209522" cy="400110"/>
          </a:xfrm>
          <a:prstGeom prst="rect">
            <a:avLst/>
          </a:prstGeom>
          <a:noFill/>
        </p:spPr>
        <p:txBody>
          <a:bodyPr wrap="square">
            <a:spAutoFit/>
          </a:bodyPr>
          <a:lstStyle/>
          <a:p>
            <a:r>
              <a:rPr lang="en-GB" sz="2000" dirty="0">
                <a:solidFill>
                  <a:schemeClr val="bg1"/>
                </a:solidFill>
                <a:latin typeface="Microsoft GothicNeo" panose="020B0500000101010101" pitchFamily="34" charset="-127"/>
                <a:ea typeface="Microsoft GothicNeo" panose="020B0500000101010101" pitchFamily="34" charset="-127"/>
                <a:cs typeface="Microsoft GothicNeo" panose="020B0500000101010101" pitchFamily="34" charset="-127"/>
              </a:rPr>
              <a:t>Intellectual property: (Western) approaches</a:t>
            </a:r>
            <a:endParaRPr lang="ar-SA" sz="2000" dirty="0">
              <a:solidFill>
                <a:schemeClr val="bg1"/>
              </a:solidFill>
              <a:latin typeface="Microsoft GothicNeo" panose="020B0500000101010101" pitchFamily="34" charset="-127"/>
              <a:ea typeface="Microsoft GothicNeo" panose="020B0500000101010101" pitchFamily="34" charset="-127"/>
            </a:endParaRPr>
          </a:p>
        </p:txBody>
      </p:sp>
      <p:pic>
        <p:nvPicPr>
          <p:cNvPr id="11" name="Picture 10" descr="A picture containing text, person&#10;&#10;Description automatically generated">
            <a:extLst>
              <a:ext uri="{FF2B5EF4-FFF2-40B4-BE49-F238E27FC236}">
                <a16:creationId xmlns:a16="http://schemas.microsoft.com/office/drawing/2014/main" id="{3725E656-B12A-1FEF-41A3-280AA8B92C9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23725" y="2716017"/>
            <a:ext cx="3182885" cy="2527786"/>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729877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7478" y="635980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6635" y="-18666"/>
            <a:ext cx="11737131" cy="1670183"/>
          </a:xfrm>
          <a:prstGeom prst="rect">
            <a:avLst/>
          </a:prstGeom>
        </p:spPr>
      </p:pic>
      <p:sp>
        <p:nvSpPr>
          <p:cNvPr id="7" name="TextBox 6"/>
          <p:cNvSpPr txBox="1"/>
          <p:nvPr/>
        </p:nvSpPr>
        <p:spPr>
          <a:xfrm>
            <a:off x="3387014" y="600790"/>
            <a:ext cx="790945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ethics of copying: Is it theft or Open Source?</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4739951" y="2321281"/>
            <a:ext cx="6886001" cy="4052456"/>
          </a:xfrm>
          <a:prstGeom prst="rect">
            <a:avLst/>
          </a:prstGeom>
        </p:spPr>
        <p:txBody>
          <a:bodyPr wrap="square">
            <a:spAutoFit/>
          </a:bodyPr>
          <a:lstStyle/>
          <a:p>
            <a:pPr algn="just">
              <a:lnSpc>
                <a:spcPct val="200000"/>
              </a:lnSpc>
            </a:pPr>
            <a:r>
              <a:rPr lang="en-GB" sz="22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That is, once we have </a:t>
            </a:r>
            <a:r>
              <a:rPr lang="en-GB" sz="22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access</a:t>
            </a:r>
            <a:r>
              <a:rPr lang="en-GB" sz="22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to the various components required – access that, despite the grave difficulties of the “</a:t>
            </a:r>
            <a:r>
              <a:rPr lang="en-GB" sz="2200" b="1" dirty="0">
                <a:solidFill>
                  <a:srgbClr val="002060"/>
                </a:solidFill>
                <a:latin typeface="Microsoft GothicNeo" panose="020B0503020000020004" pitchFamily="34" charset="-127"/>
                <a:ea typeface="Microsoft GothicNeo" panose="020B0503020000020004" pitchFamily="34" charset="-127"/>
                <a:cs typeface="Microsoft GothicNeo" panose="020B0503020000020004" pitchFamily="34" charset="-127"/>
              </a:rPr>
              <a:t>digital divide</a:t>
            </a:r>
            <a:r>
              <a:rPr lang="en-GB" sz="22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is likewise growing rapidly around the world – </a:t>
            </a:r>
            <a:r>
              <a:rPr lang="en-GB" sz="22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copying</a:t>
            </a:r>
            <a:r>
              <a:rPr lang="en-GB" sz="22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2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distributing</a:t>
            </a:r>
            <a:r>
              <a:rPr lang="en-GB" sz="22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 file in </a:t>
            </a:r>
            <a:r>
              <a:rPr lang="en-GB" sz="22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digital format </a:t>
            </a:r>
            <a:r>
              <a:rPr lang="en-GB" sz="22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is both trivially </a:t>
            </a:r>
            <a:r>
              <a:rPr lang="en-GB" sz="22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easy</a:t>
            </a:r>
            <a:r>
              <a:rPr lang="en-GB" sz="22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and all but </a:t>
            </a:r>
            <a:r>
              <a:rPr lang="en-GB" sz="22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cost-free</a:t>
            </a:r>
            <a:r>
              <a:rPr lang="en-GB" sz="22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8" name="Picture 7">
            <a:extLst>
              <a:ext uri="{FF2B5EF4-FFF2-40B4-BE49-F238E27FC236}">
                <a16:creationId xmlns:a16="http://schemas.microsoft.com/office/drawing/2014/main" id="{FE4ECACC-F2EB-F539-0CEF-4D89A2C01EC3}"/>
              </a:ext>
            </a:extLst>
          </p:cNvPr>
          <p:cNvPicPr>
            <a:picLocks noChangeAspect="1"/>
          </p:cNvPicPr>
          <p:nvPr/>
        </p:nvPicPr>
        <p:blipFill>
          <a:blip r:embed="rId5"/>
          <a:stretch>
            <a:fillRect/>
          </a:stretch>
        </p:blipFill>
        <p:spPr>
          <a:xfrm rot="5400000">
            <a:off x="3012513" y="-823137"/>
            <a:ext cx="608687" cy="5999932"/>
          </a:xfrm>
          <a:prstGeom prst="rect">
            <a:avLst/>
          </a:prstGeom>
        </p:spPr>
      </p:pic>
      <p:sp>
        <p:nvSpPr>
          <p:cNvPr id="12" name="TextBox 11">
            <a:extLst>
              <a:ext uri="{FF2B5EF4-FFF2-40B4-BE49-F238E27FC236}">
                <a16:creationId xmlns:a16="http://schemas.microsoft.com/office/drawing/2014/main" id="{D3266B81-C9EF-C793-68EC-F2AF0B27EFF0}"/>
              </a:ext>
            </a:extLst>
          </p:cNvPr>
          <p:cNvSpPr txBox="1"/>
          <p:nvPr/>
        </p:nvSpPr>
        <p:spPr>
          <a:xfrm>
            <a:off x="400869" y="1942346"/>
            <a:ext cx="6209522" cy="400110"/>
          </a:xfrm>
          <a:prstGeom prst="rect">
            <a:avLst/>
          </a:prstGeom>
          <a:noFill/>
        </p:spPr>
        <p:txBody>
          <a:bodyPr wrap="square">
            <a:spAutoFit/>
          </a:bodyPr>
          <a:lstStyle/>
          <a:p>
            <a:r>
              <a:rPr lang="en-GB" sz="2000" dirty="0">
                <a:solidFill>
                  <a:schemeClr val="bg1"/>
                </a:solidFill>
                <a:latin typeface="Microsoft GothicNeo" panose="020B0500000101010101" pitchFamily="34" charset="-127"/>
                <a:ea typeface="Microsoft GothicNeo" panose="020B0500000101010101" pitchFamily="34" charset="-127"/>
                <a:cs typeface="Microsoft GothicNeo" panose="020B0500000101010101" pitchFamily="34" charset="-127"/>
              </a:rPr>
              <a:t>Intellectual property: (Western) approaches</a:t>
            </a:r>
            <a:endParaRPr lang="ar-SA" sz="2000" dirty="0">
              <a:solidFill>
                <a:schemeClr val="bg1"/>
              </a:solidFill>
              <a:latin typeface="Microsoft GothicNeo" panose="020B0500000101010101" pitchFamily="34" charset="-127"/>
              <a:ea typeface="Microsoft GothicNeo" panose="020B0500000101010101" pitchFamily="34" charset="-127"/>
            </a:endParaRPr>
          </a:p>
        </p:txBody>
      </p:sp>
      <p:pic>
        <p:nvPicPr>
          <p:cNvPr id="11" name="Picture 10" descr="A picture containing text&#10;&#10;Description automatically generated">
            <a:extLst>
              <a:ext uri="{FF2B5EF4-FFF2-40B4-BE49-F238E27FC236}">
                <a16:creationId xmlns:a16="http://schemas.microsoft.com/office/drawing/2014/main" id="{31DDCEA0-E022-4806-81FF-C970C0354D5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07699" y="2646225"/>
            <a:ext cx="2911152" cy="2709534"/>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7723261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7478" y="635980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6635" y="-18666"/>
            <a:ext cx="11737131" cy="1670183"/>
          </a:xfrm>
          <a:prstGeom prst="rect">
            <a:avLst/>
          </a:prstGeom>
        </p:spPr>
      </p:pic>
      <p:sp>
        <p:nvSpPr>
          <p:cNvPr id="7" name="TextBox 6"/>
          <p:cNvSpPr txBox="1"/>
          <p:nvPr/>
        </p:nvSpPr>
        <p:spPr>
          <a:xfrm>
            <a:off x="3387014" y="600790"/>
            <a:ext cx="790945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ethics of copying: Is it theft or Open Source?</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4739951" y="2596580"/>
            <a:ext cx="6886001" cy="2830647"/>
          </a:xfrm>
          <a:prstGeom prst="rect">
            <a:avLst/>
          </a:prstGeom>
        </p:spPr>
        <p:txBody>
          <a:bodyPr wrap="square">
            <a:spAutoFit/>
          </a:bodyPr>
          <a:lstStyle/>
          <a:p>
            <a:pPr algn="just">
              <a:lnSpc>
                <a:spcPct val="200000"/>
              </a:lnSpc>
            </a:pPr>
            <a:r>
              <a:rPr lang="en-GB" sz="22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Moreover, the </a:t>
            </a:r>
            <a:r>
              <a:rPr lang="en-GB" sz="24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general rules</a:t>
            </a:r>
            <a:r>
              <a:rPr lang="en-GB" sz="24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guidelines</a:t>
            </a:r>
            <a:r>
              <a:rPr lang="en-GB" sz="24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4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laws</a:t>
            </a:r>
            <a:r>
              <a:rPr lang="en-GB" sz="24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applicable to such copying are </a:t>
            </a:r>
            <a:r>
              <a:rPr lang="en-GB" sz="24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wide-ranging</a:t>
            </a:r>
            <a:r>
              <a:rPr lang="en-GB" sz="24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4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frequently shifting</a:t>
            </a:r>
            <a:r>
              <a:rPr lang="en-GB" sz="24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p:txBody>
      </p:sp>
      <p:pic>
        <p:nvPicPr>
          <p:cNvPr id="8" name="Picture 7">
            <a:extLst>
              <a:ext uri="{FF2B5EF4-FFF2-40B4-BE49-F238E27FC236}">
                <a16:creationId xmlns:a16="http://schemas.microsoft.com/office/drawing/2014/main" id="{FE4ECACC-F2EB-F539-0CEF-4D89A2C01EC3}"/>
              </a:ext>
            </a:extLst>
          </p:cNvPr>
          <p:cNvPicPr>
            <a:picLocks noChangeAspect="1"/>
          </p:cNvPicPr>
          <p:nvPr/>
        </p:nvPicPr>
        <p:blipFill>
          <a:blip r:embed="rId5"/>
          <a:stretch>
            <a:fillRect/>
          </a:stretch>
        </p:blipFill>
        <p:spPr>
          <a:xfrm rot="5400000">
            <a:off x="3012513" y="-823137"/>
            <a:ext cx="608687" cy="5999932"/>
          </a:xfrm>
          <a:prstGeom prst="rect">
            <a:avLst/>
          </a:prstGeom>
        </p:spPr>
      </p:pic>
      <p:sp>
        <p:nvSpPr>
          <p:cNvPr id="12" name="TextBox 11">
            <a:extLst>
              <a:ext uri="{FF2B5EF4-FFF2-40B4-BE49-F238E27FC236}">
                <a16:creationId xmlns:a16="http://schemas.microsoft.com/office/drawing/2014/main" id="{D3266B81-C9EF-C793-68EC-F2AF0B27EFF0}"/>
              </a:ext>
            </a:extLst>
          </p:cNvPr>
          <p:cNvSpPr txBox="1"/>
          <p:nvPr/>
        </p:nvSpPr>
        <p:spPr>
          <a:xfrm>
            <a:off x="400869" y="1942346"/>
            <a:ext cx="6209522" cy="400110"/>
          </a:xfrm>
          <a:prstGeom prst="rect">
            <a:avLst/>
          </a:prstGeom>
          <a:noFill/>
        </p:spPr>
        <p:txBody>
          <a:bodyPr wrap="square">
            <a:spAutoFit/>
          </a:bodyPr>
          <a:lstStyle/>
          <a:p>
            <a:r>
              <a:rPr lang="en-GB" sz="2000" dirty="0">
                <a:solidFill>
                  <a:schemeClr val="bg1"/>
                </a:solidFill>
                <a:latin typeface="Microsoft GothicNeo" panose="020B0500000101010101" pitchFamily="34" charset="-127"/>
                <a:ea typeface="Microsoft GothicNeo" panose="020B0500000101010101" pitchFamily="34" charset="-127"/>
                <a:cs typeface="Microsoft GothicNeo" panose="020B0500000101010101" pitchFamily="34" charset="-127"/>
              </a:rPr>
              <a:t>Intellectual property: (Western) approaches</a:t>
            </a:r>
            <a:endParaRPr lang="ar-SA" sz="2000" dirty="0">
              <a:solidFill>
                <a:schemeClr val="bg1"/>
              </a:solidFill>
              <a:latin typeface="Microsoft GothicNeo" panose="020B0500000101010101" pitchFamily="34" charset="-127"/>
              <a:ea typeface="Microsoft GothicNeo" panose="020B0500000101010101" pitchFamily="34" charset="-127"/>
            </a:endParaRPr>
          </a:p>
        </p:txBody>
      </p:sp>
      <p:pic>
        <p:nvPicPr>
          <p:cNvPr id="15" name="Picture 14" descr="Diagram&#10;&#10;Description automatically generated">
            <a:extLst>
              <a:ext uri="{FF2B5EF4-FFF2-40B4-BE49-F238E27FC236}">
                <a16:creationId xmlns:a16="http://schemas.microsoft.com/office/drawing/2014/main" id="{9F22F096-8873-F141-5AA0-23D73620DB2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26369" y="2702142"/>
            <a:ext cx="2911151" cy="2668120"/>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4257917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7478" y="635980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6635" y="-18666"/>
            <a:ext cx="11737131" cy="1670183"/>
          </a:xfrm>
          <a:prstGeom prst="rect">
            <a:avLst/>
          </a:prstGeom>
        </p:spPr>
      </p:pic>
      <p:sp>
        <p:nvSpPr>
          <p:cNvPr id="7" name="TextBox 6"/>
          <p:cNvSpPr txBox="1"/>
          <p:nvPr/>
        </p:nvSpPr>
        <p:spPr>
          <a:xfrm>
            <a:off x="3387014" y="600790"/>
            <a:ext cx="790945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ethics of copying: Is it theft or Open Source?</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4590661" y="2596580"/>
            <a:ext cx="7035291" cy="3692421"/>
          </a:xfrm>
          <a:prstGeom prst="rect">
            <a:avLst/>
          </a:prstGeom>
        </p:spPr>
        <p:txBody>
          <a:bodyPr wrap="square">
            <a:spAutoFit/>
          </a:bodyPr>
          <a:lstStyle/>
          <a:p>
            <a:pPr algn="just">
              <a:lnSpc>
                <a:spcPct val="200000"/>
              </a:lnSpc>
            </a:pP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In its ongoing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battle</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against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illegal</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music</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downloading</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2000" b="1" u="sng"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entertainment industry relentlessly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lobbies</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for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more stringent laws</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intended to stop (or at least slow down) widespread distribution of music and video files on the internet via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peer-to-peer</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(p2p) file-sharing networks. </a:t>
            </a:r>
            <a:endPar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8" name="Picture 7">
            <a:extLst>
              <a:ext uri="{FF2B5EF4-FFF2-40B4-BE49-F238E27FC236}">
                <a16:creationId xmlns:a16="http://schemas.microsoft.com/office/drawing/2014/main" id="{FE4ECACC-F2EB-F539-0CEF-4D89A2C01EC3}"/>
              </a:ext>
            </a:extLst>
          </p:cNvPr>
          <p:cNvPicPr>
            <a:picLocks noChangeAspect="1"/>
          </p:cNvPicPr>
          <p:nvPr/>
        </p:nvPicPr>
        <p:blipFill>
          <a:blip r:embed="rId5"/>
          <a:stretch>
            <a:fillRect/>
          </a:stretch>
        </p:blipFill>
        <p:spPr>
          <a:xfrm rot="5400000">
            <a:off x="3012513" y="-823137"/>
            <a:ext cx="608687" cy="5999932"/>
          </a:xfrm>
          <a:prstGeom prst="rect">
            <a:avLst/>
          </a:prstGeom>
        </p:spPr>
      </p:pic>
      <p:sp>
        <p:nvSpPr>
          <p:cNvPr id="12" name="TextBox 11">
            <a:extLst>
              <a:ext uri="{FF2B5EF4-FFF2-40B4-BE49-F238E27FC236}">
                <a16:creationId xmlns:a16="http://schemas.microsoft.com/office/drawing/2014/main" id="{D3266B81-C9EF-C793-68EC-F2AF0B27EFF0}"/>
              </a:ext>
            </a:extLst>
          </p:cNvPr>
          <p:cNvSpPr txBox="1"/>
          <p:nvPr/>
        </p:nvSpPr>
        <p:spPr>
          <a:xfrm>
            <a:off x="400869" y="1942346"/>
            <a:ext cx="6209522" cy="400110"/>
          </a:xfrm>
          <a:prstGeom prst="rect">
            <a:avLst/>
          </a:prstGeom>
          <a:noFill/>
        </p:spPr>
        <p:txBody>
          <a:bodyPr wrap="square">
            <a:spAutoFit/>
          </a:bodyPr>
          <a:lstStyle/>
          <a:p>
            <a:r>
              <a:rPr lang="en-GB" sz="2000" dirty="0">
                <a:solidFill>
                  <a:schemeClr val="bg1"/>
                </a:solidFill>
                <a:latin typeface="Microsoft GothicNeo" panose="020B0500000101010101" pitchFamily="34" charset="-127"/>
                <a:ea typeface="Microsoft GothicNeo" panose="020B0500000101010101" pitchFamily="34" charset="-127"/>
                <a:cs typeface="Microsoft GothicNeo" panose="020B0500000101010101" pitchFamily="34" charset="-127"/>
              </a:rPr>
              <a:t>Intellectual property: (Western) approaches</a:t>
            </a:r>
            <a:endParaRPr lang="ar-SA" sz="2000" dirty="0">
              <a:solidFill>
                <a:schemeClr val="bg1"/>
              </a:solidFill>
              <a:latin typeface="Microsoft GothicNeo" panose="020B0500000101010101" pitchFamily="34" charset="-127"/>
              <a:ea typeface="Microsoft GothicNeo" panose="020B0500000101010101" pitchFamily="34" charset="-127"/>
            </a:endParaRPr>
          </a:p>
        </p:txBody>
      </p:sp>
      <p:pic>
        <p:nvPicPr>
          <p:cNvPr id="11" name="Picture 10" descr="A close-up of a pen on a calculator&#10;&#10;Description automatically generated with low confidence">
            <a:extLst>
              <a:ext uri="{FF2B5EF4-FFF2-40B4-BE49-F238E27FC236}">
                <a16:creationId xmlns:a16="http://schemas.microsoft.com/office/drawing/2014/main" id="{F8DBDDAA-6038-6777-06FD-0FE32E14D37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79711" y="2676647"/>
            <a:ext cx="3063841" cy="2758142"/>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17289655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7478" y="635980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6635" y="-18666"/>
            <a:ext cx="11737131" cy="1670183"/>
          </a:xfrm>
          <a:prstGeom prst="rect">
            <a:avLst/>
          </a:prstGeom>
        </p:spPr>
      </p:pic>
      <p:sp>
        <p:nvSpPr>
          <p:cNvPr id="7" name="TextBox 6"/>
          <p:cNvSpPr txBox="1"/>
          <p:nvPr/>
        </p:nvSpPr>
        <p:spPr>
          <a:xfrm>
            <a:off x="3387014" y="600790"/>
            <a:ext cx="790945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ethics of copying: Is it theft or Open Source?</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4739951" y="2680560"/>
            <a:ext cx="6886001" cy="3076868"/>
          </a:xfrm>
          <a:prstGeom prst="rect">
            <a:avLst/>
          </a:prstGeom>
        </p:spPr>
        <p:txBody>
          <a:bodyPr wrap="square">
            <a:spAutoFit/>
          </a:bodyPr>
          <a:lstStyle/>
          <a:p>
            <a:pPr algn="just">
              <a:lnSpc>
                <a:spcPct val="200000"/>
              </a:lnSpc>
            </a:pP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These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industries</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have likewise pushed for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digital rights management </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(DRM) and copy protection schemes also designed to prevent illegal copying or piracy. Such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efforts</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are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backed</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in the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United States </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by the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Digital Millennium Copyright Act </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(DMCA) of 1998. </a:t>
            </a:r>
            <a:endPar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8" name="Picture 7">
            <a:extLst>
              <a:ext uri="{FF2B5EF4-FFF2-40B4-BE49-F238E27FC236}">
                <a16:creationId xmlns:a16="http://schemas.microsoft.com/office/drawing/2014/main" id="{FE4ECACC-F2EB-F539-0CEF-4D89A2C01EC3}"/>
              </a:ext>
            </a:extLst>
          </p:cNvPr>
          <p:cNvPicPr>
            <a:picLocks noChangeAspect="1"/>
          </p:cNvPicPr>
          <p:nvPr/>
        </p:nvPicPr>
        <p:blipFill>
          <a:blip r:embed="rId5"/>
          <a:stretch>
            <a:fillRect/>
          </a:stretch>
        </p:blipFill>
        <p:spPr>
          <a:xfrm rot="5400000">
            <a:off x="3012513" y="-823137"/>
            <a:ext cx="608687" cy="5999932"/>
          </a:xfrm>
          <a:prstGeom prst="rect">
            <a:avLst/>
          </a:prstGeom>
        </p:spPr>
      </p:pic>
      <p:sp>
        <p:nvSpPr>
          <p:cNvPr id="12" name="TextBox 11">
            <a:extLst>
              <a:ext uri="{FF2B5EF4-FFF2-40B4-BE49-F238E27FC236}">
                <a16:creationId xmlns:a16="http://schemas.microsoft.com/office/drawing/2014/main" id="{D3266B81-C9EF-C793-68EC-F2AF0B27EFF0}"/>
              </a:ext>
            </a:extLst>
          </p:cNvPr>
          <p:cNvSpPr txBox="1"/>
          <p:nvPr/>
        </p:nvSpPr>
        <p:spPr>
          <a:xfrm>
            <a:off x="400869" y="1942346"/>
            <a:ext cx="6209522" cy="400110"/>
          </a:xfrm>
          <a:prstGeom prst="rect">
            <a:avLst/>
          </a:prstGeom>
          <a:noFill/>
        </p:spPr>
        <p:txBody>
          <a:bodyPr wrap="square">
            <a:spAutoFit/>
          </a:bodyPr>
          <a:lstStyle/>
          <a:p>
            <a:r>
              <a:rPr lang="en-GB" sz="2000" dirty="0">
                <a:solidFill>
                  <a:schemeClr val="bg1"/>
                </a:solidFill>
                <a:latin typeface="Microsoft GothicNeo" panose="020B0500000101010101" pitchFamily="34" charset="-127"/>
                <a:ea typeface="Microsoft GothicNeo" panose="020B0500000101010101" pitchFamily="34" charset="-127"/>
                <a:cs typeface="Microsoft GothicNeo" panose="020B0500000101010101" pitchFamily="34" charset="-127"/>
              </a:rPr>
              <a:t>Intellectual property: (Western) approaches</a:t>
            </a:r>
            <a:endParaRPr lang="ar-SA" sz="2000" dirty="0">
              <a:solidFill>
                <a:schemeClr val="bg1"/>
              </a:solidFill>
              <a:latin typeface="Microsoft GothicNeo" panose="020B0500000101010101" pitchFamily="34" charset="-127"/>
              <a:ea typeface="Microsoft GothicNeo" panose="020B0500000101010101" pitchFamily="34" charset="-127"/>
            </a:endParaRPr>
          </a:p>
        </p:txBody>
      </p:sp>
      <p:pic>
        <p:nvPicPr>
          <p:cNvPr id="11" name="Picture 10" descr="A computer with a sign on it&#10;&#10;Description automatically generated with low confidence">
            <a:extLst>
              <a:ext uri="{FF2B5EF4-FFF2-40B4-BE49-F238E27FC236}">
                <a16:creationId xmlns:a16="http://schemas.microsoft.com/office/drawing/2014/main" id="{AC0A0CFC-F8E3-6F8B-CBA0-D113CC0723D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17036" y="2725347"/>
            <a:ext cx="3200401" cy="2598260"/>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1229114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7478" y="635980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6635" y="-18666"/>
            <a:ext cx="11737131" cy="1670183"/>
          </a:xfrm>
          <a:prstGeom prst="rect">
            <a:avLst/>
          </a:prstGeom>
        </p:spPr>
      </p:pic>
      <p:sp>
        <p:nvSpPr>
          <p:cNvPr id="7" name="TextBox 6"/>
          <p:cNvSpPr txBox="1"/>
          <p:nvPr/>
        </p:nvSpPr>
        <p:spPr>
          <a:xfrm>
            <a:off x="3387014" y="600790"/>
            <a:ext cx="790945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ethics of copying: Is it theft or Open Source?</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4739951" y="2596580"/>
            <a:ext cx="6886001" cy="3332387"/>
          </a:xfrm>
          <a:prstGeom prst="rect">
            <a:avLst/>
          </a:prstGeom>
        </p:spPr>
        <p:txBody>
          <a:bodyPr wrap="square">
            <a:spAutoFit/>
          </a:bodyPr>
          <a:lstStyle/>
          <a:p>
            <a:pPr algn="just">
              <a:lnSpc>
                <a:spcPct val="200000"/>
              </a:lnSpc>
            </a:pP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Copyright in the United States and Europe To start</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as </a:t>
            </a:r>
            <a:r>
              <a:rPr lang="en-GB"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Dan Burk</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(2007) characterizes it,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intellectual property (IP) law in the United States</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is shaped by a utilitarian ethic, one that argues that copyright and other forms of intellectual property protection are justified as these contribute to the larger public good over the long run. </a:t>
            </a:r>
            <a:endParaRPr lang="en-GB" sz="16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8" name="Picture 7">
            <a:extLst>
              <a:ext uri="{FF2B5EF4-FFF2-40B4-BE49-F238E27FC236}">
                <a16:creationId xmlns:a16="http://schemas.microsoft.com/office/drawing/2014/main" id="{FE4ECACC-F2EB-F539-0CEF-4D89A2C01EC3}"/>
              </a:ext>
            </a:extLst>
          </p:cNvPr>
          <p:cNvPicPr>
            <a:picLocks noChangeAspect="1"/>
          </p:cNvPicPr>
          <p:nvPr/>
        </p:nvPicPr>
        <p:blipFill>
          <a:blip r:embed="rId5"/>
          <a:stretch>
            <a:fillRect/>
          </a:stretch>
        </p:blipFill>
        <p:spPr>
          <a:xfrm rot="5400000">
            <a:off x="3012513" y="-823137"/>
            <a:ext cx="608687" cy="5999932"/>
          </a:xfrm>
          <a:prstGeom prst="rect">
            <a:avLst/>
          </a:prstGeom>
        </p:spPr>
      </p:pic>
      <p:sp>
        <p:nvSpPr>
          <p:cNvPr id="12" name="TextBox 11">
            <a:extLst>
              <a:ext uri="{FF2B5EF4-FFF2-40B4-BE49-F238E27FC236}">
                <a16:creationId xmlns:a16="http://schemas.microsoft.com/office/drawing/2014/main" id="{D3266B81-C9EF-C793-68EC-F2AF0B27EFF0}"/>
              </a:ext>
            </a:extLst>
          </p:cNvPr>
          <p:cNvSpPr txBox="1"/>
          <p:nvPr/>
        </p:nvSpPr>
        <p:spPr>
          <a:xfrm>
            <a:off x="400869" y="1942346"/>
            <a:ext cx="6209522" cy="400110"/>
          </a:xfrm>
          <a:prstGeom prst="rect">
            <a:avLst/>
          </a:prstGeom>
          <a:noFill/>
        </p:spPr>
        <p:txBody>
          <a:bodyPr wrap="square">
            <a:spAutoFit/>
          </a:bodyPr>
          <a:lstStyle/>
          <a:p>
            <a:r>
              <a:rPr lang="en-GB" sz="2000" dirty="0">
                <a:solidFill>
                  <a:schemeClr val="bg1"/>
                </a:solidFill>
                <a:latin typeface="Microsoft GothicNeo" panose="020B0500000101010101" pitchFamily="34" charset="-127"/>
                <a:ea typeface="Microsoft GothicNeo" panose="020B0500000101010101" pitchFamily="34" charset="-127"/>
                <a:cs typeface="Microsoft GothicNeo" panose="020B0500000101010101" pitchFamily="34" charset="-127"/>
              </a:rPr>
              <a:t>Intellectual property: (Western) approaches</a:t>
            </a:r>
            <a:endParaRPr lang="ar-SA" sz="2000" dirty="0">
              <a:solidFill>
                <a:schemeClr val="bg1"/>
              </a:solidFill>
              <a:latin typeface="Microsoft GothicNeo" panose="020B0500000101010101" pitchFamily="34" charset="-127"/>
              <a:ea typeface="Microsoft GothicNeo" panose="020B0500000101010101" pitchFamily="34" charset="-127"/>
            </a:endParaRPr>
          </a:p>
        </p:txBody>
      </p:sp>
      <p:pic>
        <p:nvPicPr>
          <p:cNvPr id="11" name="Picture 10" descr="A person wearing glasses&#10;&#10;Description automatically generated with medium confidence">
            <a:extLst>
              <a:ext uri="{FF2B5EF4-FFF2-40B4-BE49-F238E27FC236}">
                <a16:creationId xmlns:a16="http://schemas.microsoft.com/office/drawing/2014/main" id="{4BB22808-E440-4B86-F892-01AEBB13AD6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35692" y="2745962"/>
            <a:ext cx="3023119" cy="2624300"/>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998467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7478" y="635980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6635" y="-18666"/>
            <a:ext cx="11737131" cy="1670183"/>
          </a:xfrm>
          <a:prstGeom prst="rect">
            <a:avLst/>
          </a:prstGeom>
        </p:spPr>
      </p:pic>
      <p:sp>
        <p:nvSpPr>
          <p:cNvPr id="7" name="TextBox 6"/>
          <p:cNvSpPr txBox="1"/>
          <p:nvPr/>
        </p:nvSpPr>
        <p:spPr>
          <a:xfrm>
            <a:off x="3387014" y="600790"/>
            <a:ext cx="790945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ethics of copying: Is it theft or Open Source?</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4739951" y="2689890"/>
            <a:ext cx="6886001" cy="3332387"/>
          </a:xfrm>
          <a:prstGeom prst="rect">
            <a:avLst/>
          </a:prstGeom>
        </p:spPr>
        <p:txBody>
          <a:bodyPr wrap="square">
            <a:spAutoFit/>
          </a:bodyPr>
          <a:lstStyle/>
          <a:p>
            <a:pPr algn="just">
              <a:lnSpc>
                <a:spcPct val="200000"/>
              </a:lnSpc>
            </a:pP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That is,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proponents of this view </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believe that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authors</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artists</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software</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designers</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and other creative agents will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take</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trouble</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innovate</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and develop new products and services that will benefit the larger public only if those agents can themselves be assured of a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significant</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personal</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reward in terms of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money</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or other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economic</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goods</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GB" sz="16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8" name="Picture 7">
            <a:extLst>
              <a:ext uri="{FF2B5EF4-FFF2-40B4-BE49-F238E27FC236}">
                <a16:creationId xmlns:a16="http://schemas.microsoft.com/office/drawing/2014/main" id="{FE4ECACC-F2EB-F539-0CEF-4D89A2C01EC3}"/>
              </a:ext>
            </a:extLst>
          </p:cNvPr>
          <p:cNvPicPr>
            <a:picLocks noChangeAspect="1"/>
          </p:cNvPicPr>
          <p:nvPr/>
        </p:nvPicPr>
        <p:blipFill>
          <a:blip r:embed="rId5"/>
          <a:stretch>
            <a:fillRect/>
          </a:stretch>
        </p:blipFill>
        <p:spPr>
          <a:xfrm rot="5400000">
            <a:off x="3012513" y="-823137"/>
            <a:ext cx="608687" cy="5999932"/>
          </a:xfrm>
          <a:prstGeom prst="rect">
            <a:avLst/>
          </a:prstGeom>
        </p:spPr>
      </p:pic>
      <p:sp>
        <p:nvSpPr>
          <p:cNvPr id="12" name="TextBox 11">
            <a:extLst>
              <a:ext uri="{FF2B5EF4-FFF2-40B4-BE49-F238E27FC236}">
                <a16:creationId xmlns:a16="http://schemas.microsoft.com/office/drawing/2014/main" id="{D3266B81-C9EF-C793-68EC-F2AF0B27EFF0}"/>
              </a:ext>
            </a:extLst>
          </p:cNvPr>
          <p:cNvSpPr txBox="1"/>
          <p:nvPr/>
        </p:nvSpPr>
        <p:spPr>
          <a:xfrm>
            <a:off x="400869" y="1942346"/>
            <a:ext cx="6209522" cy="400110"/>
          </a:xfrm>
          <a:prstGeom prst="rect">
            <a:avLst/>
          </a:prstGeom>
          <a:noFill/>
        </p:spPr>
        <p:txBody>
          <a:bodyPr wrap="square">
            <a:spAutoFit/>
          </a:bodyPr>
          <a:lstStyle/>
          <a:p>
            <a:r>
              <a:rPr lang="en-GB" sz="2000" dirty="0">
                <a:solidFill>
                  <a:schemeClr val="bg1"/>
                </a:solidFill>
                <a:latin typeface="Microsoft GothicNeo" panose="020B0500000101010101" pitchFamily="34" charset="-127"/>
                <a:ea typeface="Microsoft GothicNeo" panose="020B0500000101010101" pitchFamily="34" charset="-127"/>
                <a:cs typeface="Microsoft GothicNeo" panose="020B0500000101010101" pitchFamily="34" charset="-127"/>
              </a:rPr>
              <a:t>Intellectual property: (Western) approaches</a:t>
            </a:r>
            <a:endParaRPr lang="ar-SA" sz="2000" dirty="0">
              <a:solidFill>
                <a:schemeClr val="bg1"/>
              </a:solidFill>
              <a:latin typeface="Microsoft GothicNeo" panose="020B0500000101010101" pitchFamily="34" charset="-127"/>
              <a:ea typeface="Microsoft GothicNeo" panose="020B0500000101010101" pitchFamily="34" charset="-127"/>
            </a:endParaRPr>
          </a:p>
        </p:txBody>
      </p:sp>
      <p:pic>
        <p:nvPicPr>
          <p:cNvPr id="11" name="Picture 10" descr="Icon&#10;&#10;Description automatically generated">
            <a:extLst>
              <a:ext uri="{FF2B5EF4-FFF2-40B4-BE49-F238E27FC236}">
                <a16:creationId xmlns:a16="http://schemas.microsoft.com/office/drawing/2014/main" id="{82B8B921-C2B5-AD92-1152-934F55D3EDF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51718" y="2895761"/>
            <a:ext cx="3135087" cy="2474502"/>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1462165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7478" y="635980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6635" y="-18666"/>
            <a:ext cx="11737131" cy="1670183"/>
          </a:xfrm>
          <a:prstGeom prst="rect">
            <a:avLst/>
          </a:prstGeom>
        </p:spPr>
      </p:pic>
      <p:sp>
        <p:nvSpPr>
          <p:cNvPr id="7" name="TextBox 6"/>
          <p:cNvSpPr txBox="1"/>
          <p:nvPr/>
        </p:nvSpPr>
        <p:spPr>
          <a:xfrm>
            <a:off x="3387014" y="600790"/>
            <a:ext cx="790945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ethics of copying: Is it theft or Open Source?</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4739951" y="2493939"/>
            <a:ext cx="6886001" cy="3692421"/>
          </a:xfrm>
          <a:prstGeom prst="rect">
            <a:avLst/>
          </a:prstGeom>
        </p:spPr>
        <p:txBody>
          <a:bodyPr wrap="square">
            <a:spAutoFit/>
          </a:bodyPr>
          <a:lstStyle/>
          <a:p>
            <a:pPr algn="just">
              <a:lnSpc>
                <a:spcPct val="200000"/>
              </a:lnSpc>
            </a:pP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This means in practice, however, that it is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principally</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industries</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that have a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strong economic </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interest in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copyright</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and other protections that hence argue and lobby for such protections. Indeed, the interests and possible benefits of the individual agent are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secondary</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in this view.</a:t>
            </a:r>
            <a:endPar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8" name="Picture 7">
            <a:extLst>
              <a:ext uri="{FF2B5EF4-FFF2-40B4-BE49-F238E27FC236}">
                <a16:creationId xmlns:a16="http://schemas.microsoft.com/office/drawing/2014/main" id="{FE4ECACC-F2EB-F539-0CEF-4D89A2C01EC3}"/>
              </a:ext>
            </a:extLst>
          </p:cNvPr>
          <p:cNvPicPr>
            <a:picLocks noChangeAspect="1"/>
          </p:cNvPicPr>
          <p:nvPr/>
        </p:nvPicPr>
        <p:blipFill>
          <a:blip r:embed="rId5"/>
          <a:stretch>
            <a:fillRect/>
          </a:stretch>
        </p:blipFill>
        <p:spPr>
          <a:xfrm rot="5400000">
            <a:off x="3012513" y="-823137"/>
            <a:ext cx="608687" cy="5999932"/>
          </a:xfrm>
          <a:prstGeom prst="rect">
            <a:avLst/>
          </a:prstGeom>
        </p:spPr>
      </p:pic>
      <p:sp>
        <p:nvSpPr>
          <p:cNvPr id="12" name="TextBox 11">
            <a:extLst>
              <a:ext uri="{FF2B5EF4-FFF2-40B4-BE49-F238E27FC236}">
                <a16:creationId xmlns:a16="http://schemas.microsoft.com/office/drawing/2014/main" id="{D3266B81-C9EF-C793-68EC-F2AF0B27EFF0}"/>
              </a:ext>
            </a:extLst>
          </p:cNvPr>
          <p:cNvSpPr txBox="1"/>
          <p:nvPr/>
        </p:nvSpPr>
        <p:spPr>
          <a:xfrm>
            <a:off x="400869" y="1942346"/>
            <a:ext cx="6209522" cy="400110"/>
          </a:xfrm>
          <a:prstGeom prst="rect">
            <a:avLst/>
          </a:prstGeom>
          <a:noFill/>
        </p:spPr>
        <p:txBody>
          <a:bodyPr wrap="square">
            <a:spAutoFit/>
          </a:bodyPr>
          <a:lstStyle/>
          <a:p>
            <a:r>
              <a:rPr lang="en-GB" sz="2000" dirty="0">
                <a:solidFill>
                  <a:schemeClr val="bg1"/>
                </a:solidFill>
                <a:latin typeface="Microsoft GothicNeo" panose="020B0500000101010101" pitchFamily="34" charset="-127"/>
                <a:ea typeface="Microsoft GothicNeo" panose="020B0500000101010101" pitchFamily="34" charset="-127"/>
                <a:cs typeface="Microsoft GothicNeo" panose="020B0500000101010101" pitchFamily="34" charset="-127"/>
              </a:rPr>
              <a:t>Intellectual property: (Western) approaches</a:t>
            </a:r>
            <a:endParaRPr lang="ar-SA" sz="2000" dirty="0">
              <a:solidFill>
                <a:schemeClr val="bg1"/>
              </a:solidFill>
              <a:latin typeface="Microsoft GothicNeo" panose="020B0500000101010101" pitchFamily="34" charset="-127"/>
              <a:ea typeface="Microsoft GothicNeo" panose="020B0500000101010101" pitchFamily="34" charset="-127"/>
            </a:endParaRPr>
          </a:p>
        </p:txBody>
      </p:sp>
      <p:pic>
        <p:nvPicPr>
          <p:cNvPr id="11" name="Picture 10" descr="A picture containing text, person&#10;&#10;Description automatically generated">
            <a:extLst>
              <a:ext uri="{FF2B5EF4-FFF2-40B4-BE49-F238E27FC236}">
                <a16:creationId xmlns:a16="http://schemas.microsoft.com/office/drawing/2014/main" id="{262E9A15-FFA6-2980-CB19-C281E2B4BC0E}"/>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54356" y="2744010"/>
            <a:ext cx="3041780" cy="2627508"/>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1570421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7478" y="635980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6635" y="-18666"/>
            <a:ext cx="11737131" cy="1670183"/>
          </a:xfrm>
          <a:prstGeom prst="rect">
            <a:avLst/>
          </a:prstGeom>
        </p:spPr>
      </p:pic>
      <p:sp>
        <p:nvSpPr>
          <p:cNvPr id="7" name="TextBox 6"/>
          <p:cNvSpPr txBox="1"/>
          <p:nvPr/>
        </p:nvSpPr>
        <p:spPr>
          <a:xfrm>
            <a:off x="3387014" y="600790"/>
            <a:ext cx="790945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ethics of copying: Is it theft or Open Source?</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4739951" y="2689890"/>
            <a:ext cx="6886001" cy="2778389"/>
          </a:xfrm>
          <a:prstGeom prst="rect">
            <a:avLst/>
          </a:prstGeom>
        </p:spPr>
        <p:txBody>
          <a:bodyPr wrap="square">
            <a:spAutoFit/>
          </a:bodyPr>
          <a:lstStyle/>
          <a:p>
            <a:pPr algn="just">
              <a:lnSpc>
                <a:spcPct val="200000"/>
              </a:lnSpc>
            </a:pP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By contrast,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European approaches </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to copyright can be characterized as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more deontological in character</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As Burk puts it: </a:t>
            </a:r>
            <a:r>
              <a:rPr lang="en-GB" b="1" u="sng"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copyright is justified as an intrinsic right of the author, a necessary recognition of he author’s identity or personhood</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GB" sz="16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8" name="Picture 7">
            <a:extLst>
              <a:ext uri="{FF2B5EF4-FFF2-40B4-BE49-F238E27FC236}">
                <a16:creationId xmlns:a16="http://schemas.microsoft.com/office/drawing/2014/main" id="{FE4ECACC-F2EB-F539-0CEF-4D89A2C01EC3}"/>
              </a:ext>
            </a:extLst>
          </p:cNvPr>
          <p:cNvPicPr>
            <a:picLocks noChangeAspect="1"/>
          </p:cNvPicPr>
          <p:nvPr/>
        </p:nvPicPr>
        <p:blipFill>
          <a:blip r:embed="rId5"/>
          <a:stretch>
            <a:fillRect/>
          </a:stretch>
        </p:blipFill>
        <p:spPr>
          <a:xfrm rot="5400000">
            <a:off x="3012513" y="-823137"/>
            <a:ext cx="608687" cy="5999932"/>
          </a:xfrm>
          <a:prstGeom prst="rect">
            <a:avLst/>
          </a:prstGeom>
        </p:spPr>
      </p:pic>
      <p:sp>
        <p:nvSpPr>
          <p:cNvPr id="12" name="TextBox 11">
            <a:extLst>
              <a:ext uri="{FF2B5EF4-FFF2-40B4-BE49-F238E27FC236}">
                <a16:creationId xmlns:a16="http://schemas.microsoft.com/office/drawing/2014/main" id="{D3266B81-C9EF-C793-68EC-F2AF0B27EFF0}"/>
              </a:ext>
            </a:extLst>
          </p:cNvPr>
          <p:cNvSpPr txBox="1"/>
          <p:nvPr/>
        </p:nvSpPr>
        <p:spPr>
          <a:xfrm>
            <a:off x="400869" y="1942346"/>
            <a:ext cx="6209522" cy="400110"/>
          </a:xfrm>
          <a:prstGeom prst="rect">
            <a:avLst/>
          </a:prstGeom>
          <a:noFill/>
        </p:spPr>
        <p:txBody>
          <a:bodyPr wrap="square">
            <a:spAutoFit/>
          </a:bodyPr>
          <a:lstStyle/>
          <a:p>
            <a:r>
              <a:rPr lang="en-GB" sz="2000" dirty="0">
                <a:solidFill>
                  <a:schemeClr val="bg1"/>
                </a:solidFill>
                <a:latin typeface="Microsoft GothicNeo" panose="020B0500000101010101" pitchFamily="34" charset="-127"/>
                <a:ea typeface="Microsoft GothicNeo" panose="020B0500000101010101" pitchFamily="34" charset="-127"/>
                <a:cs typeface="Microsoft GothicNeo" panose="020B0500000101010101" pitchFamily="34" charset="-127"/>
              </a:rPr>
              <a:t>Intellectual property: (Western) approaches</a:t>
            </a:r>
            <a:endParaRPr lang="ar-SA" sz="2000" dirty="0">
              <a:solidFill>
                <a:schemeClr val="bg1"/>
              </a:solidFill>
              <a:latin typeface="Microsoft GothicNeo" panose="020B0500000101010101" pitchFamily="34" charset="-127"/>
              <a:ea typeface="Microsoft GothicNeo" panose="020B0500000101010101" pitchFamily="34" charset="-127"/>
            </a:endParaRPr>
          </a:p>
        </p:txBody>
      </p:sp>
      <p:pic>
        <p:nvPicPr>
          <p:cNvPr id="11" name="Picture 10">
            <a:extLst>
              <a:ext uri="{FF2B5EF4-FFF2-40B4-BE49-F238E27FC236}">
                <a16:creationId xmlns:a16="http://schemas.microsoft.com/office/drawing/2014/main" id="{E66235E0-1A55-D8E6-E708-A8A3F1B07FC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42864" y="2817034"/>
            <a:ext cx="3146572" cy="2501406"/>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15035294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7478" y="635980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6635" y="-18666"/>
            <a:ext cx="11737131" cy="1670183"/>
          </a:xfrm>
          <a:prstGeom prst="rect">
            <a:avLst/>
          </a:prstGeom>
        </p:spPr>
      </p:pic>
      <p:sp>
        <p:nvSpPr>
          <p:cNvPr id="7" name="TextBox 6"/>
          <p:cNvSpPr txBox="1"/>
          <p:nvPr/>
        </p:nvSpPr>
        <p:spPr>
          <a:xfrm>
            <a:off x="3387014" y="600790"/>
            <a:ext cx="790945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ethics of copying: Is it theft or Open Source?</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4739951" y="2689890"/>
            <a:ext cx="6886001" cy="3332387"/>
          </a:xfrm>
          <a:prstGeom prst="rect">
            <a:avLst/>
          </a:prstGeom>
        </p:spPr>
        <p:txBody>
          <a:bodyPr wrap="square">
            <a:spAutoFit/>
          </a:bodyPr>
          <a:lstStyle/>
          <a:p>
            <a:pPr algn="just">
              <a:lnSpc>
                <a:spcPct val="200000"/>
              </a:lnSpc>
            </a:pP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The general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rationale</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for copyright in this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tradition</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regards</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creative work as an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artefact</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that has been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invested</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with some measure of the author’s personality or that reflects the author’s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individuality</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Out of respect for the autonomy and humanity of the author, that artefact deserves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legal recognition</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p>
        </p:txBody>
      </p:sp>
      <p:pic>
        <p:nvPicPr>
          <p:cNvPr id="8" name="Picture 7">
            <a:extLst>
              <a:ext uri="{FF2B5EF4-FFF2-40B4-BE49-F238E27FC236}">
                <a16:creationId xmlns:a16="http://schemas.microsoft.com/office/drawing/2014/main" id="{FE4ECACC-F2EB-F539-0CEF-4D89A2C01EC3}"/>
              </a:ext>
            </a:extLst>
          </p:cNvPr>
          <p:cNvPicPr>
            <a:picLocks noChangeAspect="1"/>
          </p:cNvPicPr>
          <p:nvPr/>
        </p:nvPicPr>
        <p:blipFill>
          <a:blip r:embed="rId5"/>
          <a:stretch>
            <a:fillRect/>
          </a:stretch>
        </p:blipFill>
        <p:spPr>
          <a:xfrm rot="5400000">
            <a:off x="3012513" y="-823137"/>
            <a:ext cx="608687" cy="5999932"/>
          </a:xfrm>
          <a:prstGeom prst="rect">
            <a:avLst/>
          </a:prstGeom>
        </p:spPr>
      </p:pic>
      <p:sp>
        <p:nvSpPr>
          <p:cNvPr id="12" name="TextBox 11">
            <a:extLst>
              <a:ext uri="{FF2B5EF4-FFF2-40B4-BE49-F238E27FC236}">
                <a16:creationId xmlns:a16="http://schemas.microsoft.com/office/drawing/2014/main" id="{D3266B81-C9EF-C793-68EC-F2AF0B27EFF0}"/>
              </a:ext>
            </a:extLst>
          </p:cNvPr>
          <p:cNvSpPr txBox="1"/>
          <p:nvPr/>
        </p:nvSpPr>
        <p:spPr>
          <a:xfrm>
            <a:off x="400869" y="1942346"/>
            <a:ext cx="6209522" cy="400110"/>
          </a:xfrm>
          <a:prstGeom prst="rect">
            <a:avLst/>
          </a:prstGeom>
          <a:noFill/>
        </p:spPr>
        <p:txBody>
          <a:bodyPr wrap="square">
            <a:spAutoFit/>
          </a:bodyPr>
          <a:lstStyle/>
          <a:p>
            <a:r>
              <a:rPr lang="en-GB" sz="2000" dirty="0">
                <a:solidFill>
                  <a:schemeClr val="bg1"/>
                </a:solidFill>
                <a:latin typeface="Microsoft GothicNeo" panose="020B0500000101010101" pitchFamily="34" charset="-127"/>
                <a:ea typeface="Microsoft GothicNeo" panose="020B0500000101010101" pitchFamily="34" charset="-127"/>
                <a:cs typeface="Microsoft GothicNeo" panose="020B0500000101010101" pitchFamily="34" charset="-127"/>
              </a:rPr>
              <a:t>Intellectual property: (Western) approaches</a:t>
            </a:r>
            <a:endParaRPr lang="ar-SA" sz="2000" dirty="0">
              <a:solidFill>
                <a:schemeClr val="bg1"/>
              </a:solidFill>
              <a:latin typeface="Microsoft GothicNeo" panose="020B0500000101010101" pitchFamily="34" charset="-127"/>
              <a:ea typeface="Microsoft GothicNeo" panose="020B0500000101010101" pitchFamily="34" charset="-127"/>
            </a:endParaRPr>
          </a:p>
        </p:txBody>
      </p:sp>
      <p:pic>
        <p:nvPicPr>
          <p:cNvPr id="11" name="Picture 10" descr="A picture containing indoor, decorated&#10;&#10;Description automatically generated">
            <a:extLst>
              <a:ext uri="{FF2B5EF4-FFF2-40B4-BE49-F238E27FC236}">
                <a16:creationId xmlns:a16="http://schemas.microsoft.com/office/drawing/2014/main" id="{46A0EE18-37EC-AD97-321A-10E015E20C1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61053" y="2858651"/>
            <a:ext cx="3116426" cy="2511611"/>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808696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7478" y="635980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6635" y="-18666"/>
            <a:ext cx="11737131" cy="1670183"/>
          </a:xfrm>
          <a:prstGeom prst="rect">
            <a:avLst/>
          </a:prstGeom>
        </p:spPr>
      </p:pic>
      <p:sp>
        <p:nvSpPr>
          <p:cNvPr id="7" name="TextBox 6"/>
          <p:cNvSpPr txBox="1"/>
          <p:nvPr/>
        </p:nvSpPr>
        <p:spPr>
          <a:xfrm>
            <a:off x="3387014" y="600790"/>
            <a:ext cx="790945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ethics of copying: Is it theft or Open Source?</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4739951" y="2689890"/>
            <a:ext cx="6886001" cy="2778389"/>
          </a:xfrm>
          <a:prstGeom prst="rect">
            <a:avLst/>
          </a:prstGeom>
        </p:spPr>
        <p:txBody>
          <a:bodyPr wrap="square">
            <a:spAutoFit/>
          </a:bodyPr>
          <a:lstStyle/>
          <a:p>
            <a:pPr algn="just">
              <a:lnSpc>
                <a:spcPct val="200000"/>
              </a:lnSpc>
            </a:pP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The US </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dominance in these domains is criticized across the globe for numerous reasons – including, for example,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how the US frameworks </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and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market</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dominance work to the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disadvantage</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developing</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countries</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and especially indigenous peoples.</a:t>
            </a:r>
            <a:endParaRPr lang="en-GB" sz="16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8" name="Picture 7">
            <a:extLst>
              <a:ext uri="{FF2B5EF4-FFF2-40B4-BE49-F238E27FC236}">
                <a16:creationId xmlns:a16="http://schemas.microsoft.com/office/drawing/2014/main" id="{FE4ECACC-F2EB-F539-0CEF-4D89A2C01EC3}"/>
              </a:ext>
            </a:extLst>
          </p:cNvPr>
          <p:cNvPicPr>
            <a:picLocks noChangeAspect="1"/>
          </p:cNvPicPr>
          <p:nvPr/>
        </p:nvPicPr>
        <p:blipFill>
          <a:blip r:embed="rId5"/>
          <a:stretch>
            <a:fillRect/>
          </a:stretch>
        </p:blipFill>
        <p:spPr>
          <a:xfrm rot="5400000">
            <a:off x="3012513" y="-823137"/>
            <a:ext cx="608687" cy="5999932"/>
          </a:xfrm>
          <a:prstGeom prst="rect">
            <a:avLst/>
          </a:prstGeom>
        </p:spPr>
      </p:pic>
      <p:sp>
        <p:nvSpPr>
          <p:cNvPr id="12" name="TextBox 11">
            <a:extLst>
              <a:ext uri="{FF2B5EF4-FFF2-40B4-BE49-F238E27FC236}">
                <a16:creationId xmlns:a16="http://schemas.microsoft.com/office/drawing/2014/main" id="{D3266B81-C9EF-C793-68EC-F2AF0B27EFF0}"/>
              </a:ext>
            </a:extLst>
          </p:cNvPr>
          <p:cNvSpPr txBox="1"/>
          <p:nvPr/>
        </p:nvSpPr>
        <p:spPr>
          <a:xfrm>
            <a:off x="400869" y="1942346"/>
            <a:ext cx="6209522" cy="400110"/>
          </a:xfrm>
          <a:prstGeom prst="rect">
            <a:avLst/>
          </a:prstGeom>
          <a:noFill/>
        </p:spPr>
        <p:txBody>
          <a:bodyPr wrap="square">
            <a:spAutoFit/>
          </a:bodyPr>
          <a:lstStyle/>
          <a:p>
            <a:r>
              <a:rPr lang="en-GB" sz="2000" dirty="0">
                <a:solidFill>
                  <a:schemeClr val="bg1"/>
                </a:solidFill>
                <a:latin typeface="Microsoft GothicNeo" panose="020B0500000101010101" pitchFamily="34" charset="-127"/>
                <a:ea typeface="Microsoft GothicNeo" panose="020B0500000101010101" pitchFamily="34" charset="-127"/>
                <a:cs typeface="Microsoft GothicNeo" panose="020B0500000101010101" pitchFamily="34" charset="-127"/>
              </a:rPr>
              <a:t>Intellectual property: (Western) approaches</a:t>
            </a:r>
            <a:endParaRPr lang="ar-SA" sz="2000" dirty="0">
              <a:solidFill>
                <a:schemeClr val="bg1"/>
              </a:solidFill>
              <a:latin typeface="Microsoft GothicNeo" panose="020B0500000101010101" pitchFamily="34" charset="-127"/>
              <a:ea typeface="Microsoft GothicNeo" panose="020B0500000101010101" pitchFamily="34" charset="-127"/>
            </a:endParaRPr>
          </a:p>
        </p:txBody>
      </p:sp>
      <p:pic>
        <p:nvPicPr>
          <p:cNvPr id="11" name="Picture 10" descr="A flag flying in the air&#10;&#10;Description automatically generated with medium confidence">
            <a:extLst>
              <a:ext uri="{FF2B5EF4-FFF2-40B4-BE49-F238E27FC236}">
                <a16:creationId xmlns:a16="http://schemas.microsoft.com/office/drawing/2014/main" id="{F7BFDF1B-C9D3-0ACF-429E-E34BA4D5ABB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49089" y="2878590"/>
            <a:ext cx="3228392" cy="2198150"/>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291223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7478" y="635980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6635" y="-18666"/>
            <a:ext cx="11737131" cy="1670183"/>
          </a:xfrm>
          <a:prstGeom prst="rect">
            <a:avLst/>
          </a:prstGeom>
        </p:spPr>
      </p:pic>
      <p:sp>
        <p:nvSpPr>
          <p:cNvPr id="7" name="TextBox 6"/>
          <p:cNvSpPr txBox="1"/>
          <p:nvPr/>
        </p:nvSpPr>
        <p:spPr>
          <a:xfrm>
            <a:off x="3387014" y="600790"/>
            <a:ext cx="790945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ethics of copying: Is it theft or Open Source?</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4739951" y="2391298"/>
            <a:ext cx="6886001" cy="3957302"/>
          </a:xfrm>
          <a:prstGeom prst="rect">
            <a:avLst/>
          </a:prstGeom>
        </p:spPr>
        <p:txBody>
          <a:bodyPr wrap="square">
            <a:spAutoFit/>
          </a:bodyPr>
          <a:lstStyle/>
          <a:p>
            <a:pPr algn="just">
              <a:lnSpc>
                <a:spcPct val="200000"/>
              </a:lnSpc>
            </a:pPr>
            <a:r>
              <a:rPr lang="en-GB" sz="16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Specifically, </a:t>
            </a:r>
            <a:r>
              <a:rPr lang="en-GB" sz="16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the US presumptions </a:t>
            </a:r>
            <a:r>
              <a:rPr lang="en-GB" sz="16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of music, film, and so on as </a:t>
            </a:r>
            <a:r>
              <a:rPr lang="en-GB" sz="16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individual</a:t>
            </a:r>
            <a:r>
              <a:rPr lang="en-GB" sz="16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16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exclusive property </a:t>
            </a:r>
            <a:r>
              <a:rPr lang="en-GB" sz="16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directly contradict</a:t>
            </a:r>
            <a:r>
              <a:rPr lang="en-GB" sz="16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 cultural frameworks</a:t>
            </a:r>
            <a:r>
              <a:rPr lang="en-GB" sz="16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16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traditions</a:t>
            </a:r>
            <a:r>
              <a:rPr lang="en-GB" sz="16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that treat many forms of property as public goods instead: these, by default, are </a:t>
            </a:r>
            <a:r>
              <a:rPr lang="en-GB" sz="16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openly</a:t>
            </a:r>
            <a:r>
              <a:rPr lang="en-GB" sz="16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sharable by </a:t>
            </a:r>
            <a:r>
              <a:rPr lang="en-GB" sz="16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community members</a:t>
            </a:r>
            <a:r>
              <a:rPr lang="en-GB" sz="16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Such conceptions of property as shared and inclusive rather than as </a:t>
            </a:r>
            <a:r>
              <a:rPr lang="en-GB" sz="16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individual/exclusive</a:t>
            </a:r>
            <a:r>
              <a:rPr lang="en-GB" sz="16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are at the heart of a third ethical response to these sorts of dilemmas – namely, </a:t>
            </a:r>
            <a:r>
              <a:rPr lang="en-GB" sz="16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copyleft</a:t>
            </a:r>
            <a:r>
              <a:rPr lang="en-GB" sz="16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/FLOSS.</a:t>
            </a:r>
            <a:endParaRPr lang="en-GB" sz="14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8" name="Picture 7">
            <a:extLst>
              <a:ext uri="{FF2B5EF4-FFF2-40B4-BE49-F238E27FC236}">
                <a16:creationId xmlns:a16="http://schemas.microsoft.com/office/drawing/2014/main" id="{FE4ECACC-F2EB-F539-0CEF-4D89A2C01EC3}"/>
              </a:ext>
            </a:extLst>
          </p:cNvPr>
          <p:cNvPicPr>
            <a:picLocks noChangeAspect="1"/>
          </p:cNvPicPr>
          <p:nvPr/>
        </p:nvPicPr>
        <p:blipFill>
          <a:blip r:embed="rId5"/>
          <a:stretch>
            <a:fillRect/>
          </a:stretch>
        </p:blipFill>
        <p:spPr>
          <a:xfrm rot="5400000">
            <a:off x="3012513" y="-823137"/>
            <a:ext cx="608687" cy="5999932"/>
          </a:xfrm>
          <a:prstGeom prst="rect">
            <a:avLst/>
          </a:prstGeom>
        </p:spPr>
      </p:pic>
      <p:sp>
        <p:nvSpPr>
          <p:cNvPr id="12" name="TextBox 11">
            <a:extLst>
              <a:ext uri="{FF2B5EF4-FFF2-40B4-BE49-F238E27FC236}">
                <a16:creationId xmlns:a16="http://schemas.microsoft.com/office/drawing/2014/main" id="{D3266B81-C9EF-C793-68EC-F2AF0B27EFF0}"/>
              </a:ext>
            </a:extLst>
          </p:cNvPr>
          <p:cNvSpPr txBox="1"/>
          <p:nvPr/>
        </p:nvSpPr>
        <p:spPr>
          <a:xfrm>
            <a:off x="400869" y="1942346"/>
            <a:ext cx="6209522" cy="400110"/>
          </a:xfrm>
          <a:prstGeom prst="rect">
            <a:avLst/>
          </a:prstGeom>
          <a:noFill/>
        </p:spPr>
        <p:txBody>
          <a:bodyPr wrap="square">
            <a:spAutoFit/>
          </a:bodyPr>
          <a:lstStyle/>
          <a:p>
            <a:r>
              <a:rPr lang="en-GB" sz="2000" dirty="0">
                <a:solidFill>
                  <a:schemeClr val="bg1"/>
                </a:solidFill>
                <a:latin typeface="Microsoft GothicNeo" panose="020B0500000101010101" pitchFamily="34" charset="-127"/>
                <a:ea typeface="Microsoft GothicNeo" panose="020B0500000101010101" pitchFamily="34" charset="-127"/>
                <a:cs typeface="Microsoft GothicNeo" panose="020B0500000101010101" pitchFamily="34" charset="-127"/>
              </a:rPr>
              <a:t>Intellectual property: (Western) approaches</a:t>
            </a:r>
            <a:endParaRPr lang="ar-SA" sz="2000" dirty="0">
              <a:solidFill>
                <a:schemeClr val="bg1"/>
              </a:solidFill>
              <a:latin typeface="Microsoft GothicNeo" panose="020B0500000101010101" pitchFamily="34" charset="-127"/>
              <a:ea typeface="Microsoft GothicNeo" panose="020B0500000101010101" pitchFamily="34" charset="-127"/>
            </a:endParaRPr>
          </a:p>
        </p:txBody>
      </p:sp>
      <p:pic>
        <p:nvPicPr>
          <p:cNvPr id="11" name="Picture 10" descr="Icon&#10;&#10;Description automatically generated">
            <a:extLst>
              <a:ext uri="{FF2B5EF4-FFF2-40B4-BE49-F238E27FC236}">
                <a16:creationId xmlns:a16="http://schemas.microsoft.com/office/drawing/2014/main" id="{C5682605-B049-2B03-EA34-21E421649AA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39754" y="2720803"/>
            <a:ext cx="3275044" cy="2668121"/>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41355419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7478" y="635980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6635" y="-18666"/>
            <a:ext cx="11737131" cy="1670183"/>
          </a:xfrm>
          <a:prstGeom prst="rect">
            <a:avLst/>
          </a:prstGeom>
        </p:spPr>
      </p:pic>
      <p:sp>
        <p:nvSpPr>
          <p:cNvPr id="7" name="TextBox 6"/>
          <p:cNvSpPr txBox="1"/>
          <p:nvPr/>
        </p:nvSpPr>
        <p:spPr>
          <a:xfrm>
            <a:off x="3387014" y="600790"/>
            <a:ext cx="790945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ethics of copying: Is it theft or Open Source?</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4739951" y="2484608"/>
            <a:ext cx="6886001" cy="3692421"/>
          </a:xfrm>
          <a:prstGeom prst="rect">
            <a:avLst/>
          </a:prstGeom>
        </p:spPr>
        <p:txBody>
          <a:bodyPr wrap="square">
            <a:spAutoFit/>
          </a:bodyPr>
          <a:lstStyle/>
          <a:p>
            <a:pPr algn="just">
              <a:lnSpc>
                <a:spcPct val="200000"/>
              </a:lnSpc>
            </a:pP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differences</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between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US</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EU approaches </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to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copyright</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suggest, </a:t>
            </a:r>
            <a:r>
              <a:rPr lang="en-GB" sz="20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our</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attitudes</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approaches</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to matters of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intellectual property</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 specifically, </a:t>
            </a:r>
            <a:r>
              <a:rPr lang="en-GB" sz="20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how far</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by whom</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under what</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circumstances such materials may be justifiably shared – are strongly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shaped</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by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culture</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endPar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8" name="Picture 7">
            <a:extLst>
              <a:ext uri="{FF2B5EF4-FFF2-40B4-BE49-F238E27FC236}">
                <a16:creationId xmlns:a16="http://schemas.microsoft.com/office/drawing/2014/main" id="{FE4ECACC-F2EB-F539-0CEF-4D89A2C01EC3}"/>
              </a:ext>
            </a:extLst>
          </p:cNvPr>
          <p:cNvPicPr>
            <a:picLocks noChangeAspect="1"/>
          </p:cNvPicPr>
          <p:nvPr/>
        </p:nvPicPr>
        <p:blipFill>
          <a:blip r:embed="rId5"/>
          <a:stretch>
            <a:fillRect/>
          </a:stretch>
        </p:blipFill>
        <p:spPr>
          <a:xfrm rot="5400000">
            <a:off x="8760175" y="-823137"/>
            <a:ext cx="608687" cy="5999932"/>
          </a:xfrm>
          <a:prstGeom prst="rect">
            <a:avLst/>
          </a:prstGeom>
        </p:spPr>
      </p:pic>
      <p:sp>
        <p:nvSpPr>
          <p:cNvPr id="12" name="TextBox 11">
            <a:extLst>
              <a:ext uri="{FF2B5EF4-FFF2-40B4-BE49-F238E27FC236}">
                <a16:creationId xmlns:a16="http://schemas.microsoft.com/office/drawing/2014/main" id="{D3266B81-C9EF-C793-68EC-F2AF0B27EFF0}"/>
              </a:ext>
            </a:extLst>
          </p:cNvPr>
          <p:cNvSpPr txBox="1"/>
          <p:nvPr/>
        </p:nvSpPr>
        <p:spPr>
          <a:xfrm>
            <a:off x="6699035" y="1933015"/>
            <a:ext cx="5076200" cy="461665"/>
          </a:xfrm>
          <a:prstGeom prst="rect">
            <a:avLst/>
          </a:prstGeom>
          <a:noFill/>
        </p:spPr>
        <p:txBody>
          <a:bodyPr wrap="square">
            <a:spAutoFit/>
          </a:bodyPr>
          <a:lstStyle/>
          <a:p>
            <a:r>
              <a:rPr lang="en-GB" sz="2400" dirty="0">
                <a:solidFill>
                  <a:schemeClr val="bg1"/>
                </a:solidFill>
                <a:latin typeface="Microsoft GothicNeo" panose="020B0500000101010101" pitchFamily="34" charset="-127"/>
                <a:ea typeface="Microsoft GothicNeo" panose="020B0500000101010101" pitchFamily="34" charset="-127"/>
                <a:cs typeface="Microsoft GothicNeo" panose="020B0500000101010101" pitchFamily="34" charset="-127"/>
              </a:rPr>
              <a:t> Intellectual property and culture</a:t>
            </a:r>
            <a:endParaRPr lang="ar-SA" sz="2400" dirty="0">
              <a:solidFill>
                <a:schemeClr val="bg1"/>
              </a:solidFill>
              <a:latin typeface="Microsoft GothicNeo" panose="020B0500000101010101" pitchFamily="34" charset="-127"/>
              <a:ea typeface="Microsoft GothicNeo" panose="020B0500000101010101" pitchFamily="34" charset="-127"/>
            </a:endParaRPr>
          </a:p>
        </p:txBody>
      </p:sp>
      <p:pic>
        <p:nvPicPr>
          <p:cNvPr id="11" name="Picture 10" descr="A picture containing text, vector graphics, businesscard&#10;&#10;Description automatically generated">
            <a:extLst>
              <a:ext uri="{FF2B5EF4-FFF2-40B4-BE49-F238E27FC236}">
                <a16:creationId xmlns:a16="http://schemas.microsoft.com/office/drawing/2014/main" id="{260550C4-E630-D39B-495F-2B4DD6B17F2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36175" y="2139505"/>
            <a:ext cx="3215951" cy="3094967"/>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802275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7478" y="635980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6635" y="-18666"/>
            <a:ext cx="11737131" cy="1670183"/>
          </a:xfrm>
          <a:prstGeom prst="rect">
            <a:avLst/>
          </a:prstGeom>
        </p:spPr>
      </p:pic>
      <p:sp>
        <p:nvSpPr>
          <p:cNvPr id="7" name="TextBox 6"/>
          <p:cNvSpPr txBox="1"/>
          <p:nvPr/>
        </p:nvSpPr>
        <p:spPr>
          <a:xfrm>
            <a:off x="3387014" y="600790"/>
            <a:ext cx="790945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ethics of copying: Is it theft or Open Source?</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4739951" y="2503270"/>
            <a:ext cx="6886001" cy="3526415"/>
          </a:xfrm>
          <a:prstGeom prst="rect">
            <a:avLst/>
          </a:prstGeom>
        </p:spPr>
        <p:txBody>
          <a:bodyPr wrap="square">
            <a:spAutoFit/>
          </a:bodyPr>
          <a:lstStyle/>
          <a:p>
            <a:pPr algn="just">
              <a:lnSpc>
                <a:spcPct val="200000"/>
              </a:lnSpc>
            </a:pP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6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As a further example: </a:t>
            </a:r>
            <a:r>
              <a:rPr lang="en-GB" sz="16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US copyright law </a:t>
            </a:r>
            <a:r>
              <a:rPr lang="en-GB" sz="16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is moderately clear with regard to what counts as “</a:t>
            </a:r>
            <a:r>
              <a:rPr lang="en-GB" sz="16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fair use</a:t>
            </a:r>
            <a:r>
              <a:rPr lang="en-GB" sz="16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for teaching and research purposes – at least as far as printed materials are concerned. </a:t>
            </a:r>
          </a:p>
          <a:p>
            <a:pPr algn="just">
              <a:lnSpc>
                <a:spcPct val="200000"/>
              </a:lnSpc>
            </a:pPr>
            <a:r>
              <a:rPr lang="en-GB" sz="16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In particular, under most </a:t>
            </a:r>
            <a:r>
              <a:rPr lang="en-GB" sz="16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circumstances</a:t>
            </a:r>
            <a:r>
              <a:rPr lang="en-GB" sz="16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it is </a:t>
            </a:r>
            <a:r>
              <a:rPr lang="en-GB" sz="16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illegal</a:t>
            </a:r>
            <a:r>
              <a:rPr lang="en-GB" sz="16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to make, say, </a:t>
            </a:r>
            <a:r>
              <a:rPr lang="en-GB" sz="16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photocopies</a:t>
            </a:r>
            <a:r>
              <a:rPr lang="en-GB" sz="16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of an entire </a:t>
            </a:r>
            <a:r>
              <a:rPr lang="en-GB" sz="16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book</a:t>
            </a:r>
            <a:r>
              <a:rPr lang="en-GB" sz="16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that would be then </a:t>
            </a:r>
            <a:r>
              <a:rPr lang="en-GB" sz="16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distribute</a:t>
            </a:r>
            <a:r>
              <a:rPr lang="en-GB" sz="16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sz="16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students</a:t>
            </a:r>
            <a:r>
              <a:rPr lang="en-GB" sz="16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the beginning of the semester </a:t>
            </a:r>
            <a:r>
              <a:rPr lang="en-GB" sz="16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for their use during the course</a:t>
            </a:r>
            <a:r>
              <a:rPr lang="en-GB" sz="16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p:txBody>
      </p:sp>
      <p:pic>
        <p:nvPicPr>
          <p:cNvPr id="8" name="Picture 7">
            <a:extLst>
              <a:ext uri="{FF2B5EF4-FFF2-40B4-BE49-F238E27FC236}">
                <a16:creationId xmlns:a16="http://schemas.microsoft.com/office/drawing/2014/main" id="{FE4ECACC-F2EB-F539-0CEF-4D89A2C01EC3}"/>
              </a:ext>
            </a:extLst>
          </p:cNvPr>
          <p:cNvPicPr>
            <a:picLocks noChangeAspect="1"/>
          </p:cNvPicPr>
          <p:nvPr/>
        </p:nvPicPr>
        <p:blipFill>
          <a:blip r:embed="rId5"/>
          <a:stretch>
            <a:fillRect/>
          </a:stretch>
        </p:blipFill>
        <p:spPr>
          <a:xfrm rot="5400000">
            <a:off x="8769506" y="-823137"/>
            <a:ext cx="608687" cy="5999932"/>
          </a:xfrm>
          <a:prstGeom prst="rect">
            <a:avLst/>
          </a:prstGeom>
        </p:spPr>
      </p:pic>
      <p:sp>
        <p:nvSpPr>
          <p:cNvPr id="9" name="TextBox 8">
            <a:extLst>
              <a:ext uri="{FF2B5EF4-FFF2-40B4-BE49-F238E27FC236}">
                <a16:creationId xmlns:a16="http://schemas.microsoft.com/office/drawing/2014/main" id="{462D5DA3-24C3-10B0-0B2E-295EB1AB994C}"/>
              </a:ext>
            </a:extLst>
          </p:cNvPr>
          <p:cNvSpPr txBox="1"/>
          <p:nvPr/>
        </p:nvSpPr>
        <p:spPr>
          <a:xfrm>
            <a:off x="6661705" y="1933015"/>
            <a:ext cx="5076200" cy="461665"/>
          </a:xfrm>
          <a:prstGeom prst="rect">
            <a:avLst/>
          </a:prstGeom>
          <a:noFill/>
        </p:spPr>
        <p:txBody>
          <a:bodyPr wrap="square">
            <a:spAutoFit/>
          </a:bodyPr>
          <a:lstStyle/>
          <a:p>
            <a:r>
              <a:rPr lang="en-GB" sz="2400" dirty="0">
                <a:solidFill>
                  <a:schemeClr val="bg1"/>
                </a:solidFill>
                <a:latin typeface="Microsoft GothicNeo" panose="020B0500000101010101" pitchFamily="34" charset="-127"/>
                <a:ea typeface="Microsoft GothicNeo" panose="020B0500000101010101" pitchFamily="34" charset="-127"/>
                <a:cs typeface="Microsoft GothicNeo" panose="020B0500000101010101" pitchFamily="34" charset="-127"/>
              </a:rPr>
              <a:t> Intellectual property and culture</a:t>
            </a:r>
            <a:endParaRPr lang="ar-SA" sz="2400" dirty="0">
              <a:solidFill>
                <a:schemeClr val="bg1"/>
              </a:solidFill>
              <a:latin typeface="Microsoft GothicNeo" panose="020B0500000101010101" pitchFamily="34" charset="-127"/>
              <a:ea typeface="Microsoft GothicNeo" panose="020B0500000101010101" pitchFamily="34" charset="-127"/>
            </a:endParaRPr>
          </a:p>
        </p:txBody>
      </p:sp>
      <p:pic>
        <p:nvPicPr>
          <p:cNvPr id="12" name="Picture 11" descr="Text&#10;&#10;Description automatically generated with low confidence">
            <a:extLst>
              <a:ext uri="{FF2B5EF4-FFF2-40B4-BE49-F238E27FC236}">
                <a16:creationId xmlns:a16="http://schemas.microsoft.com/office/drawing/2014/main" id="{F7C3F5C6-C3D0-0E25-9EAE-758C30197994}"/>
              </a:ext>
            </a:extLst>
          </p:cNvPr>
          <p:cNvPicPr>
            <a:picLocks noChangeAspect="1"/>
          </p:cNvPicPr>
          <p:nvPr/>
        </p:nvPicPr>
        <p:blipFill rotWithShape="1">
          <a:blip r:embed="rId7">
            <a:extLst>
              <a:ext uri="{28A0092B-C50C-407E-A947-70E740481C1C}">
                <a14:useLocalDpi xmlns:a14="http://schemas.microsoft.com/office/drawing/2010/main" val="0"/>
              </a:ext>
            </a:extLst>
          </a:blip>
          <a:srcRect b="8761"/>
          <a:stretch/>
        </p:blipFill>
        <p:spPr>
          <a:xfrm>
            <a:off x="912999" y="2139505"/>
            <a:ext cx="3267117" cy="3057643"/>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17205026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7478" y="635980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6635" y="-18666"/>
            <a:ext cx="11737131" cy="1670183"/>
          </a:xfrm>
          <a:prstGeom prst="rect">
            <a:avLst/>
          </a:prstGeom>
        </p:spPr>
      </p:pic>
      <p:sp>
        <p:nvSpPr>
          <p:cNvPr id="7" name="TextBox 6"/>
          <p:cNvSpPr txBox="1"/>
          <p:nvPr/>
        </p:nvSpPr>
        <p:spPr>
          <a:xfrm>
            <a:off x="3387014" y="600790"/>
            <a:ext cx="790945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ethics of copying: Is it theft or Open Source?</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4739951" y="2596580"/>
            <a:ext cx="6886001" cy="3692421"/>
          </a:xfrm>
          <a:prstGeom prst="rect">
            <a:avLst/>
          </a:prstGeom>
        </p:spPr>
        <p:txBody>
          <a:bodyPr wrap="square">
            <a:spAutoFit/>
          </a:bodyPr>
          <a:lstStyle/>
          <a:p>
            <a:pPr algn="just">
              <a:lnSpc>
                <a:spcPct val="200000"/>
              </a:lnSpc>
            </a:pP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On the other hand, in the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US</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you would be </a:t>
            </a:r>
            <a:r>
              <a:rPr lang="en-GB" sz="20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allowed to place original materials</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such as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articles</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or book chapters</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on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reserve</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for students in the library</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they are then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free</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check out </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these materials and </a:t>
            </a:r>
            <a:r>
              <a:rPr lang="en-GB" sz="20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make copies of them</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 as part of their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fair use</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of these materials as students.</a:t>
            </a:r>
            <a:endPar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8" name="Picture 7">
            <a:extLst>
              <a:ext uri="{FF2B5EF4-FFF2-40B4-BE49-F238E27FC236}">
                <a16:creationId xmlns:a16="http://schemas.microsoft.com/office/drawing/2014/main" id="{FE4ECACC-F2EB-F539-0CEF-4D89A2C01EC3}"/>
              </a:ext>
            </a:extLst>
          </p:cNvPr>
          <p:cNvPicPr>
            <a:picLocks noChangeAspect="1"/>
          </p:cNvPicPr>
          <p:nvPr/>
        </p:nvPicPr>
        <p:blipFill>
          <a:blip r:embed="rId5"/>
          <a:stretch>
            <a:fillRect/>
          </a:stretch>
        </p:blipFill>
        <p:spPr>
          <a:xfrm rot="5400000">
            <a:off x="8769496" y="-823137"/>
            <a:ext cx="608687" cy="5999932"/>
          </a:xfrm>
          <a:prstGeom prst="rect">
            <a:avLst/>
          </a:prstGeom>
        </p:spPr>
      </p:pic>
      <p:sp>
        <p:nvSpPr>
          <p:cNvPr id="9" name="TextBox 8">
            <a:extLst>
              <a:ext uri="{FF2B5EF4-FFF2-40B4-BE49-F238E27FC236}">
                <a16:creationId xmlns:a16="http://schemas.microsoft.com/office/drawing/2014/main" id="{6D880303-FB63-B62E-D9E5-002E3266964E}"/>
              </a:ext>
            </a:extLst>
          </p:cNvPr>
          <p:cNvSpPr txBox="1"/>
          <p:nvPr/>
        </p:nvSpPr>
        <p:spPr>
          <a:xfrm>
            <a:off x="6559071" y="1933015"/>
            <a:ext cx="5076200" cy="461665"/>
          </a:xfrm>
          <a:prstGeom prst="rect">
            <a:avLst/>
          </a:prstGeom>
          <a:noFill/>
        </p:spPr>
        <p:txBody>
          <a:bodyPr wrap="square">
            <a:spAutoFit/>
          </a:bodyPr>
          <a:lstStyle/>
          <a:p>
            <a:r>
              <a:rPr lang="en-GB" sz="2400" dirty="0">
                <a:solidFill>
                  <a:schemeClr val="bg1"/>
                </a:solidFill>
                <a:latin typeface="Microsoft GothicNeo" panose="020B0500000101010101" pitchFamily="34" charset="-127"/>
                <a:ea typeface="Microsoft GothicNeo" panose="020B0500000101010101" pitchFamily="34" charset="-127"/>
                <a:cs typeface="Microsoft GothicNeo" panose="020B0500000101010101" pitchFamily="34" charset="-127"/>
              </a:rPr>
              <a:t> Intellectual property and culture</a:t>
            </a:r>
            <a:endParaRPr lang="ar-SA" sz="2400" dirty="0">
              <a:solidFill>
                <a:schemeClr val="bg1"/>
              </a:solidFill>
              <a:latin typeface="Microsoft GothicNeo" panose="020B0500000101010101" pitchFamily="34" charset="-127"/>
              <a:ea typeface="Microsoft GothicNeo" panose="020B0500000101010101" pitchFamily="34" charset="-127"/>
            </a:endParaRPr>
          </a:p>
        </p:txBody>
      </p:sp>
      <p:pic>
        <p:nvPicPr>
          <p:cNvPr id="12" name="Picture 11" descr="Logo&#10;&#10;Description automatically generated">
            <a:extLst>
              <a:ext uri="{FF2B5EF4-FFF2-40B4-BE49-F238E27FC236}">
                <a16:creationId xmlns:a16="http://schemas.microsoft.com/office/drawing/2014/main" id="{08553E58-0968-7DAB-A7F0-6EE6933A6B7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37118" y="2024741"/>
            <a:ext cx="3556110" cy="3364393"/>
          </a:xfrm>
          <a:prstGeom prst="rect">
            <a:avLst/>
          </a:prstGeom>
        </p:spPr>
      </p:pic>
    </p:spTree>
    <p:custDataLst>
      <p:tags r:id="rId1"/>
    </p:custDataLst>
    <p:extLst>
      <p:ext uri="{BB962C8B-B14F-4D97-AF65-F5344CB8AC3E}">
        <p14:creationId xmlns:p14="http://schemas.microsoft.com/office/powerpoint/2010/main" val="1293825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7478" y="635980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6635" y="-18666"/>
            <a:ext cx="11737131" cy="1670183"/>
          </a:xfrm>
          <a:prstGeom prst="rect">
            <a:avLst/>
          </a:prstGeom>
        </p:spPr>
      </p:pic>
      <p:sp>
        <p:nvSpPr>
          <p:cNvPr id="7" name="TextBox 6"/>
          <p:cNvSpPr txBox="1"/>
          <p:nvPr/>
        </p:nvSpPr>
        <p:spPr>
          <a:xfrm>
            <a:off x="3387014" y="600790"/>
            <a:ext cx="790945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ethics of copying: Is it theft or Open Source?</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4739951" y="2423056"/>
            <a:ext cx="6886001" cy="3886385"/>
          </a:xfrm>
          <a:prstGeom prst="rect">
            <a:avLst/>
          </a:prstGeom>
        </p:spPr>
        <p:txBody>
          <a:bodyPr wrap="square">
            <a:spAutoFit/>
          </a:bodyPr>
          <a:lstStyle/>
          <a:p>
            <a:pPr algn="just">
              <a:lnSpc>
                <a:spcPct val="200000"/>
              </a:lnSpc>
            </a:pP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By contrast,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European copyright law</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makes no </a:t>
            </a:r>
            <a:r>
              <a:rPr lang="en-GB" b="1" u="sng"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equivalent provisions </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for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fair use</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And, on the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third hand</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in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Thailand</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you may receive a  </a:t>
            </a:r>
            <a:r>
              <a:rPr lang="en-GB"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highly cherished gift from some students</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 nicely photocopied version of an important book in philosophy of technology for example, </a:t>
            </a:r>
            <a:r>
              <a:rPr lang="en-GB"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complete with a carefully crafted cover</a:t>
            </a:r>
            <a:r>
              <a:rPr lang="en-GB"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on which the students inscribed their names.</a:t>
            </a:r>
            <a:endParaRPr lang="en-GB" sz="16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8" name="Picture 7">
            <a:extLst>
              <a:ext uri="{FF2B5EF4-FFF2-40B4-BE49-F238E27FC236}">
                <a16:creationId xmlns:a16="http://schemas.microsoft.com/office/drawing/2014/main" id="{FE4ECACC-F2EB-F539-0CEF-4D89A2C01EC3}"/>
              </a:ext>
            </a:extLst>
          </p:cNvPr>
          <p:cNvPicPr>
            <a:picLocks noChangeAspect="1"/>
          </p:cNvPicPr>
          <p:nvPr/>
        </p:nvPicPr>
        <p:blipFill>
          <a:blip r:embed="rId5"/>
          <a:stretch>
            <a:fillRect/>
          </a:stretch>
        </p:blipFill>
        <p:spPr>
          <a:xfrm rot="5400000">
            <a:off x="8769509" y="-823137"/>
            <a:ext cx="608687" cy="5999932"/>
          </a:xfrm>
          <a:prstGeom prst="rect">
            <a:avLst/>
          </a:prstGeom>
        </p:spPr>
      </p:pic>
      <p:sp>
        <p:nvSpPr>
          <p:cNvPr id="9" name="TextBox 8">
            <a:extLst>
              <a:ext uri="{FF2B5EF4-FFF2-40B4-BE49-F238E27FC236}">
                <a16:creationId xmlns:a16="http://schemas.microsoft.com/office/drawing/2014/main" id="{475F5E2D-668A-D9CC-73CB-BA3ACBFFA0C5}"/>
              </a:ext>
            </a:extLst>
          </p:cNvPr>
          <p:cNvSpPr txBox="1"/>
          <p:nvPr/>
        </p:nvSpPr>
        <p:spPr>
          <a:xfrm>
            <a:off x="6689703" y="1933015"/>
            <a:ext cx="5076200" cy="461665"/>
          </a:xfrm>
          <a:prstGeom prst="rect">
            <a:avLst/>
          </a:prstGeom>
          <a:noFill/>
        </p:spPr>
        <p:txBody>
          <a:bodyPr wrap="square">
            <a:spAutoFit/>
          </a:bodyPr>
          <a:lstStyle/>
          <a:p>
            <a:r>
              <a:rPr lang="en-GB" sz="2400" dirty="0">
                <a:solidFill>
                  <a:schemeClr val="bg1"/>
                </a:solidFill>
                <a:latin typeface="Microsoft GothicNeo" panose="020B0500000101010101" pitchFamily="34" charset="-127"/>
                <a:ea typeface="Microsoft GothicNeo" panose="020B0500000101010101" pitchFamily="34" charset="-127"/>
                <a:cs typeface="Microsoft GothicNeo" panose="020B0500000101010101" pitchFamily="34" charset="-127"/>
              </a:rPr>
              <a:t> Intellectual property and culture</a:t>
            </a:r>
            <a:endParaRPr lang="ar-SA" sz="2400" dirty="0">
              <a:solidFill>
                <a:schemeClr val="bg1"/>
              </a:solidFill>
              <a:latin typeface="Microsoft GothicNeo" panose="020B0500000101010101" pitchFamily="34" charset="-127"/>
              <a:ea typeface="Microsoft GothicNeo" panose="020B0500000101010101" pitchFamily="34" charset="-127"/>
            </a:endParaRPr>
          </a:p>
        </p:txBody>
      </p:sp>
      <p:pic>
        <p:nvPicPr>
          <p:cNvPr id="12" name="Picture 11" descr="Icon&#10;&#10;Description automatically generated">
            <a:extLst>
              <a:ext uri="{FF2B5EF4-FFF2-40B4-BE49-F238E27FC236}">
                <a16:creationId xmlns:a16="http://schemas.microsoft.com/office/drawing/2014/main" id="{BFF5B48A-F38F-F359-BF69-0004594D6A6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31829" y="2316794"/>
            <a:ext cx="3248286" cy="2709534"/>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262477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7478" y="635980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6635" y="-18666"/>
            <a:ext cx="11737131" cy="1670183"/>
          </a:xfrm>
          <a:prstGeom prst="rect">
            <a:avLst/>
          </a:prstGeom>
        </p:spPr>
      </p:pic>
      <p:sp>
        <p:nvSpPr>
          <p:cNvPr id="7" name="TextBox 6"/>
          <p:cNvSpPr txBox="1"/>
          <p:nvPr/>
        </p:nvSpPr>
        <p:spPr>
          <a:xfrm>
            <a:off x="3387014" y="600790"/>
            <a:ext cx="790945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ethics of copying: Is it theft or Open Source?</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4739951" y="2596580"/>
            <a:ext cx="6886001" cy="3138423"/>
          </a:xfrm>
          <a:prstGeom prst="rect">
            <a:avLst/>
          </a:prstGeom>
        </p:spPr>
        <p:txBody>
          <a:bodyPr wrap="square">
            <a:spAutoFit/>
          </a:bodyPr>
          <a:lstStyle/>
          <a:p>
            <a:pPr algn="just">
              <a:lnSpc>
                <a:spcPct val="200000"/>
              </a:lnSpc>
            </a:pPr>
            <a:r>
              <a:rPr lang="en-GB" sz="22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In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US circumstances</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this could only be seen as a </a:t>
            </a:r>
            <a:r>
              <a:rPr lang="en-GB" sz="20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crass violation</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copyright law</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in the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Thai context</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this copying was seen to be a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mark of respect</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both for the (famous and well-known) </a:t>
            </a:r>
            <a:r>
              <a:rPr lang="en-GB" sz="20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author</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of the text and </a:t>
            </a:r>
            <a:r>
              <a:rPr lang="en-GB" sz="20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for you</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as </a:t>
            </a:r>
            <a:r>
              <a:rPr lang="en-GB" sz="20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recipient </a:t>
            </a:r>
            <a:r>
              <a:rPr lang="en-GB"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of the gift.</a:t>
            </a:r>
          </a:p>
        </p:txBody>
      </p:sp>
      <p:pic>
        <p:nvPicPr>
          <p:cNvPr id="8" name="Picture 7">
            <a:extLst>
              <a:ext uri="{FF2B5EF4-FFF2-40B4-BE49-F238E27FC236}">
                <a16:creationId xmlns:a16="http://schemas.microsoft.com/office/drawing/2014/main" id="{FE4ECACC-F2EB-F539-0CEF-4D89A2C01EC3}"/>
              </a:ext>
            </a:extLst>
          </p:cNvPr>
          <p:cNvPicPr>
            <a:picLocks noChangeAspect="1"/>
          </p:cNvPicPr>
          <p:nvPr/>
        </p:nvPicPr>
        <p:blipFill>
          <a:blip r:embed="rId5"/>
          <a:stretch>
            <a:fillRect/>
          </a:stretch>
        </p:blipFill>
        <p:spPr>
          <a:xfrm rot="5400000">
            <a:off x="8797506" y="-823137"/>
            <a:ext cx="608687" cy="5999932"/>
          </a:xfrm>
          <a:prstGeom prst="rect">
            <a:avLst/>
          </a:prstGeom>
        </p:spPr>
      </p:pic>
      <p:sp>
        <p:nvSpPr>
          <p:cNvPr id="9" name="TextBox 8">
            <a:extLst>
              <a:ext uri="{FF2B5EF4-FFF2-40B4-BE49-F238E27FC236}">
                <a16:creationId xmlns:a16="http://schemas.microsoft.com/office/drawing/2014/main" id="{41A99382-D6AA-0D20-3CCA-1F1F09A8CEDD}"/>
              </a:ext>
            </a:extLst>
          </p:cNvPr>
          <p:cNvSpPr txBox="1"/>
          <p:nvPr/>
        </p:nvSpPr>
        <p:spPr>
          <a:xfrm>
            <a:off x="6773674" y="1933015"/>
            <a:ext cx="5076200" cy="461665"/>
          </a:xfrm>
          <a:prstGeom prst="rect">
            <a:avLst/>
          </a:prstGeom>
          <a:noFill/>
        </p:spPr>
        <p:txBody>
          <a:bodyPr wrap="square">
            <a:spAutoFit/>
          </a:bodyPr>
          <a:lstStyle/>
          <a:p>
            <a:r>
              <a:rPr lang="en-GB" sz="2400" dirty="0">
                <a:solidFill>
                  <a:schemeClr val="bg1"/>
                </a:solidFill>
                <a:latin typeface="Microsoft GothicNeo" panose="020B0500000101010101" pitchFamily="34" charset="-127"/>
                <a:ea typeface="Microsoft GothicNeo" panose="020B0500000101010101" pitchFamily="34" charset="-127"/>
                <a:cs typeface="Microsoft GothicNeo" panose="020B0500000101010101" pitchFamily="34" charset="-127"/>
              </a:rPr>
              <a:t> Intellectual property and culture</a:t>
            </a:r>
            <a:endParaRPr lang="ar-SA" sz="2400" dirty="0">
              <a:solidFill>
                <a:schemeClr val="bg1"/>
              </a:solidFill>
              <a:latin typeface="Microsoft GothicNeo" panose="020B0500000101010101" pitchFamily="34" charset="-127"/>
              <a:ea typeface="Microsoft GothicNeo" panose="020B0500000101010101" pitchFamily="34" charset="-127"/>
            </a:endParaRPr>
          </a:p>
        </p:txBody>
      </p:sp>
      <p:pic>
        <p:nvPicPr>
          <p:cNvPr id="12" name="Picture 11" descr="A red and white bow on a wooden surface&#10;&#10;Description automatically generated with low confidence">
            <a:extLst>
              <a:ext uri="{FF2B5EF4-FFF2-40B4-BE49-F238E27FC236}">
                <a16:creationId xmlns:a16="http://schemas.microsoft.com/office/drawing/2014/main" id="{D1CF11F3-743D-4650-401C-1FD7C640776F}"/>
              </a:ext>
            </a:extLst>
          </p:cNvPr>
          <p:cNvPicPr>
            <a:picLocks noChangeAspect="1"/>
          </p:cNvPicPr>
          <p:nvPr/>
        </p:nvPicPr>
        <p:blipFill rotWithShape="1">
          <a:blip r:embed="rId7">
            <a:extLst>
              <a:ext uri="{28A0092B-C50C-407E-A947-70E740481C1C}">
                <a14:useLocalDpi xmlns:a14="http://schemas.microsoft.com/office/drawing/2010/main" val="0"/>
              </a:ext>
            </a:extLst>
          </a:blip>
          <a:srcRect r="36111"/>
          <a:stretch/>
        </p:blipFill>
        <p:spPr>
          <a:xfrm>
            <a:off x="825182" y="2338693"/>
            <a:ext cx="3505200" cy="2709533"/>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074429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83256" y="28598"/>
            <a:ext cx="11064641" cy="1690962"/>
          </a:xfrm>
          <a:prstGeom prst="rect">
            <a:avLst/>
          </a:prstGeom>
        </p:spPr>
      </p:pic>
      <p:sp>
        <p:nvSpPr>
          <p:cNvPr id="7" name="TextBox 6"/>
          <p:cNvSpPr txBox="1"/>
          <p:nvPr/>
        </p:nvSpPr>
        <p:spPr>
          <a:xfrm>
            <a:off x="5583682" y="665008"/>
            <a:ext cx="1984442" cy="584775"/>
          </a:xfrm>
          <a:prstGeom prst="rect">
            <a:avLst/>
          </a:prstGeom>
          <a:noFill/>
        </p:spPr>
        <p:txBody>
          <a:bodyPr wrap="square" rtlCol="0">
            <a:spAutoFit/>
          </a:bodyPr>
          <a:lstStyle/>
          <a:p>
            <a:r>
              <a:rPr lang="en-US" sz="3200" dirty="0">
                <a:solidFill>
                  <a:schemeClr val="bg1"/>
                </a:solidFill>
                <a:latin typeface="Tajawal Medium" panose="00000600000000000000" pitchFamily="2" charset="-78"/>
                <a:cs typeface="Tajawal Medium" panose="00000600000000000000" pitchFamily="2" charset="-78"/>
              </a:rPr>
              <a:t>Outline</a:t>
            </a:r>
            <a:endParaRPr lang="en-US" sz="3200" dirty="0">
              <a:solidFill>
                <a:srgbClr val="FF9518"/>
              </a:solidFill>
              <a:latin typeface="Tajawal Medium" panose="00000600000000000000" pitchFamily="2" charset="-78"/>
              <a:cs typeface="Tajawal Medium" panose="00000600000000000000" pitchFamily="2" charset="-78"/>
            </a:endParaRPr>
          </a:p>
        </p:txBody>
      </p:sp>
      <p:sp>
        <p:nvSpPr>
          <p:cNvPr id="13" name="Rectangle 12">
            <a:extLst>
              <a:ext uri="{FF2B5EF4-FFF2-40B4-BE49-F238E27FC236}">
                <a16:creationId xmlns:a16="http://schemas.microsoft.com/office/drawing/2014/main" id="{4397E26A-3CC4-4822-965D-1FFF0255314E}"/>
              </a:ext>
            </a:extLst>
          </p:cNvPr>
          <p:cNvSpPr/>
          <p:nvPr/>
        </p:nvSpPr>
        <p:spPr>
          <a:xfrm>
            <a:off x="578488" y="2005064"/>
            <a:ext cx="8238931" cy="3231654"/>
          </a:xfrm>
          <a:prstGeom prst="rect">
            <a:avLst/>
          </a:prstGeom>
        </p:spPr>
        <p:txBody>
          <a:bodyPr wrap="square">
            <a:spAutoFit/>
          </a:bodyPr>
          <a:lstStyle/>
          <a:p>
            <a:pPr algn="just"/>
            <a:r>
              <a:rPr lang="en-US" sz="28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2800"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Introduction</a:t>
            </a:r>
          </a:p>
          <a:p>
            <a:pPr algn="just"/>
            <a:r>
              <a:rPr lang="en-GB" sz="24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1-What do you know about copying and distributing? 2-How Copyrighting Works.</a:t>
            </a:r>
            <a:endParaRPr lang="en-US" sz="24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a:p>
            <a:pPr algn="just"/>
            <a:r>
              <a:rPr lang="en-US" sz="28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800"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The ethics of copying: Is it theft or Open Source?</a:t>
            </a:r>
          </a:p>
          <a:p>
            <a:pPr algn="just"/>
            <a:r>
              <a:rPr lang="en-GB" sz="24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1- Intellectual property: Three (Western) approaches.</a:t>
            </a:r>
          </a:p>
          <a:p>
            <a:pPr algn="just"/>
            <a:r>
              <a:rPr lang="en-GB" sz="24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2- Intellectual property and culture.</a:t>
            </a:r>
          </a:p>
          <a:p>
            <a:pPr algn="just"/>
            <a:endParaRPr lang="en-US" sz="24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2" name="TextBox 10">
            <a:extLst>
              <a:ext uri="{FF2B5EF4-FFF2-40B4-BE49-F238E27FC236}">
                <a16:creationId xmlns:a16="http://schemas.microsoft.com/office/drawing/2014/main" id="{816562A6-F6ED-4B9E-A6A4-0B4D273A3F84}"/>
              </a:ext>
            </a:extLst>
          </p:cNvPr>
          <p:cNvSpPr txBox="1"/>
          <p:nvPr/>
        </p:nvSpPr>
        <p:spPr>
          <a:xfrm>
            <a:off x="193659" y="379280"/>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descr="Icon&#10;&#10;Description automatically generated">
            <a:extLst>
              <a:ext uri="{FF2B5EF4-FFF2-40B4-BE49-F238E27FC236}">
                <a16:creationId xmlns:a16="http://schemas.microsoft.com/office/drawing/2014/main" id="{8BD55D24-C9F9-4EFA-9B45-710504B9FC9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004041" y="2350014"/>
            <a:ext cx="2599424" cy="2305962"/>
          </a:xfrm>
          <a:prstGeom prst="rect">
            <a:avLst/>
          </a:prstGeom>
        </p:spPr>
      </p:pic>
    </p:spTree>
    <p:custDataLst>
      <p:tags r:id="rId1"/>
    </p:custDataLst>
    <p:extLst>
      <p:ext uri="{BB962C8B-B14F-4D97-AF65-F5344CB8AC3E}">
        <p14:creationId xmlns:p14="http://schemas.microsoft.com/office/powerpoint/2010/main" val="24209128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83256" y="75251"/>
            <a:ext cx="11064641" cy="1690962"/>
          </a:xfrm>
          <a:prstGeom prst="rect">
            <a:avLst/>
          </a:prstGeom>
        </p:spPr>
      </p:pic>
      <p:sp>
        <p:nvSpPr>
          <p:cNvPr id="7" name="TextBox 6"/>
          <p:cNvSpPr txBox="1"/>
          <p:nvPr/>
        </p:nvSpPr>
        <p:spPr>
          <a:xfrm>
            <a:off x="5583682" y="665008"/>
            <a:ext cx="1984442" cy="584775"/>
          </a:xfrm>
          <a:prstGeom prst="rect">
            <a:avLst/>
          </a:prstGeom>
          <a:noFill/>
        </p:spPr>
        <p:txBody>
          <a:bodyPr wrap="square" rtlCol="0">
            <a:spAutoFit/>
          </a:bodyPr>
          <a:lstStyle/>
          <a:p>
            <a:r>
              <a:rPr lang="en-US" sz="3200" b="1" dirty="0">
                <a:solidFill>
                  <a:schemeClr val="bg1"/>
                </a:solidFill>
                <a:latin typeface="Tajawal Medium" panose="00000600000000000000" pitchFamily="2" charset="-78"/>
                <a:cs typeface="Tajawal Medium" panose="00000600000000000000" pitchFamily="2" charset="-78"/>
              </a:rPr>
              <a:t>THANKS</a:t>
            </a:r>
            <a:endParaRPr lang="en-US" sz="32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47D1C754-1798-422A-9316-98AB8053F9CA}"/>
              </a:ext>
            </a:extLst>
          </p:cNvPr>
          <p:cNvSpPr txBox="1"/>
          <p:nvPr/>
        </p:nvSpPr>
        <p:spPr>
          <a:xfrm>
            <a:off x="266801" y="295676"/>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CC6BE387-3642-8F32-333F-20BD75EAA9E6}"/>
              </a:ext>
            </a:extLst>
          </p:cNvPr>
          <p:cNvPicPr>
            <a:picLocks noChangeAspect="1"/>
          </p:cNvPicPr>
          <p:nvPr/>
        </p:nvPicPr>
        <p:blipFill rotWithShape="1">
          <a:blip r:embed="rId7">
            <a:extLst>
              <a:ext uri="{28A0092B-C50C-407E-A947-70E740481C1C}">
                <a14:useLocalDpi xmlns:a14="http://schemas.microsoft.com/office/drawing/2010/main" val="0"/>
              </a:ext>
            </a:extLst>
          </a:blip>
          <a:srcRect l="6579" t="14006" r="6925" b="13694"/>
          <a:stretch/>
        </p:blipFill>
        <p:spPr>
          <a:xfrm>
            <a:off x="923829" y="1801832"/>
            <a:ext cx="10256363" cy="3669439"/>
          </a:xfrm>
          <a:prstGeom prst="rect">
            <a:avLst/>
          </a:prstGeom>
        </p:spPr>
      </p:pic>
    </p:spTree>
    <p:custDataLst>
      <p:tags r:id="rId1"/>
    </p:custDataLst>
    <p:extLst>
      <p:ext uri="{BB962C8B-B14F-4D97-AF65-F5344CB8AC3E}">
        <p14:creationId xmlns:p14="http://schemas.microsoft.com/office/powerpoint/2010/main" val="2381692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a:off x="0" y="4199708"/>
            <a:ext cx="12200709" cy="2688772"/>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112889" y="422122"/>
            <a:ext cx="6714451" cy="1972334"/>
          </a:xfrm>
          <a:prstGeom prst="rect">
            <a:avLst/>
          </a:prstGeom>
        </p:spPr>
      </p:pic>
      <p:pic>
        <p:nvPicPr>
          <p:cNvPr id="13" name="Picture 12"/>
          <p:cNvPicPr>
            <a:picLocks noChangeAspect="1"/>
          </p:cNvPicPr>
          <p:nvPr/>
        </p:nvPicPr>
        <p:blipFill>
          <a:blip r:embed="rId7"/>
          <a:stretch>
            <a:fillRect/>
          </a:stretch>
        </p:blipFill>
        <p:spPr>
          <a:xfrm>
            <a:off x="6433777" y="3125529"/>
            <a:ext cx="5882401" cy="1034667"/>
          </a:xfrm>
          <a:prstGeom prst="rect">
            <a:avLst/>
          </a:prstGeom>
        </p:spPr>
      </p:pic>
      <p:sp>
        <p:nvSpPr>
          <p:cNvPr id="14" name="TextBox 13"/>
          <p:cNvSpPr txBox="1"/>
          <p:nvPr/>
        </p:nvSpPr>
        <p:spPr>
          <a:xfrm>
            <a:off x="474133" y="715791"/>
            <a:ext cx="5945282"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ETHICS</a:t>
            </a:r>
          </a:p>
          <a:p>
            <a:r>
              <a:rPr lang="en-US" sz="2800" dirty="0">
                <a:solidFill>
                  <a:srgbClr val="24A9E1"/>
                </a:solidFill>
                <a:latin typeface="Tajawal Medium" panose="00000600000000000000" pitchFamily="2" charset="-78"/>
                <a:cs typeface="Tajawal Medium" panose="00000600000000000000" pitchFamily="2" charset="-78"/>
              </a:rPr>
              <a:t>Prepared by Dr. Sherihan Mohamed</a:t>
            </a:r>
          </a:p>
          <a:p>
            <a:r>
              <a:rPr lang="en-US" sz="2800" dirty="0">
                <a:solidFill>
                  <a:srgbClr val="FF9518"/>
                </a:solidFill>
                <a:latin typeface="Tajawal Medium" panose="00000600000000000000" pitchFamily="2" charset="-78"/>
                <a:cs typeface="Tajawal Medium" panose="00000600000000000000" pitchFamily="2" charset="-78"/>
              </a:rPr>
              <a:t>LECTURE 4</a:t>
            </a:r>
          </a:p>
        </p:txBody>
      </p:sp>
      <p:sp>
        <p:nvSpPr>
          <p:cNvPr id="16" name="TextBox 15"/>
          <p:cNvSpPr txBox="1"/>
          <p:nvPr/>
        </p:nvSpPr>
        <p:spPr>
          <a:xfrm>
            <a:off x="7203367" y="3156255"/>
            <a:ext cx="4172424"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DGM723</a:t>
            </a:r>
          </a:p>
          <a:p>
            <a:r>
              <a:rPr lang="en-US" sz="2800" dirty="0">
                <a:solidFill>
                  <a:schemeClr val="bg1"/>
                </a:solidFill>
                <a:latin typeface="Tajawal Medium" panose="00000600000000000000" pitchFamily="2" charset="-78"/>
                <a:cs typeface="Tajawal Medium" panose="00000600000000000000" pitchFamily="2" charset="-78"/>
              </a:rPr>
              <a:t>DIGITAL MEDIA ETHICS</a:t>
            </a:r>
          </a:p>
        </p:txBody>
      </p:sp>
    </p:spTree>
    <p:extLst>
      <p:ext uri="{BB962C8B-B14F-4D97-AF65-F5344CB8AC3E}">
        <p14:creationId xmlns:p14="http://schemas.microsoft.com/office/powerpoint/2010/main" val="2922024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0.8|2.6"/>
</p:tagLst>
</file>

<file path=ppt/tags/tag2.xml><?xml version="1.0" encoding="utf-8"?>
<p:tagLst xmlns:a="http://schemas.openxmlformats.org/drawingml/2006/main" xmlns:r="http://schemas.openxmlformats.org/officeDocument/2006/relationships" xmlns:p="http://schemas.openxmlformats.org/presentationml/2006/main">
  <p:tag name="TIMING" val="|0.9"/>
</p:tagLst>
</file>

<file path=ppt/tags/tag3.xml><?xml version="1.0" encoding="utf-8"?>
<p:tagLst xmlns:a="http://schemas.openxmlformats.org/drawingml/2006/main" xmlns:r="http://schemas.openxmlformats.org/officeDocument/2006/relationships" xmlns:p="http://schemas.openxmlformats.org/presentationml/2006/main">
  <p:tag name="TIMING" val="|1.3"/>
</p:tagLst>
</file>

<file path=ppt/tags/tag4.xml><?xml version="1.0" encoding="utf-8"?>
<p:tagLst xmlns:a="http://schemas.openxmlformats.org/drawingml/2006/main" xmlns:r="http://schemas.openxmlformats.org/officeDocument/2006/relationships" xmlns:p="http://schemas.openxmlformats.org/presentationml/2006/main">
  <p:tag name="TIMING" val="|2.8"/>
</p:tagLst>
</file>

<file path=ppt/tags/tag5.xml><?xml version="1.0" encoding="utf-8"?>
<p:tagLst xmlns:a="http://schemas.openxmlformats.org/drawingml/2006/main" xmlns:r="http://schemas.openxmlformats.org/officeDocument/2006/relationships" xmlns:p="http://schemas.openxmlformats.org/presentationml/2006/main">
  <p:tag name="TIMING" val="|3.3"/>
</p:tagLst>
</file>

<file path=ppt/tags/tag6.xml><?xml version="1.0" encoding="utf-8"?>
<p:tagLst xmlns:a="http://schemas.openxmlformats.org/drawingml/2006/main" xmlns:r="http://schemas.openxmlformats.org/officeDocument/2006/relationships" xmlns:p="http://schemas.openxmlformats.org/presentationml/2006/main">
  <p:tag name="TIMING" val="|0.9|1.7"/>
</p:tagLst>
</file>

<file path=ppt/tags/tag7.xml><?xml version="1.0" encoding="utf-8"?>
<p:tagLst xmlns:a="http://schemas.openxmlformats.org/drawingml/2006/main" xmlns:r="http://schemas.openxmlformats.org/officeDocument/2006/relationships" xmlns:p="http://schemas.openxmlformats.org/presentationml/2006/main">
  <p:tag name="TIMING" val="|0.5|2.4"/>
</p:tagLst>
</file>

<file path=ppt/tags/tag8.xml><?xml version="1.0" encoding="utf-8"?>
<p:tagLst xmlns:a="http://schemas.openxmlformats.org/drawingml/2006/main" xmlns:r="http://schemas.openxmlformats.org/officeDocument/2006/relationships" xmlns:p="http://schemas.openxmlformats.org/presentationml/2006/main">
  <p:tag name="TIMING" val="|0.6|1.5"/>
</p:tagLst>
</file>

<file path=ppt/tags/tag9.xml><?xml version="1.0" encoding="utf-8"?>
<p:tagLst xmlns:a="http://schemas.openxmlformats.org/drawingml/2006/main" xmlns:r="http://schemas.openxmlformats.org/officeDocument/2006/relationships" xmlns:p="http://schemas.openxmlformats.org/presentationml/2006/main">
  <p:tag name="TIMING" val="|0.7|3.7"/>
</p:tagLst>
</file>

<file path=ppt/tags/tag10.xml><?xml version="1.0" encoding="utf-8"?>
<p:tagLst xmlns:a="http://schemas.openxmlformats.org/drawingml/2006/main" xmlns:r="http://schemas.openxmlformats.org/officeDocument/2006/relationships" xmlns:p="http://schemas.openxmlformats.org/presentationml/2006/main">
  <p:tag name="TIMING" val="|0.8|3.2"/>
</p:tagLst>
</file>

<file path=ppt/tags/tag11.xml><?xml version="1.0" encoding="utf-8"?>
<p:tagLst xmlns:a="http://schemas.openxmlformats.org/drawingml/2006/main" xmlns:r="http://schemas.openxmlformats.org/officeDocument/2006/relationships" xmlns:p="http://schemas.openxmlformats.org/presentationml/2006/main">
  <p:tag name="TIMING" val="|0.9|1"/>
</p:tagLst>
</file>

<file path=ppt/tags/tag12.xml><?xml version="1.0" encoding="utf-8"?>
<p:tagLst xmlns:a="http://schemas.openxmlformats.org/drawingml/2006/main" xmlns:r="http://schemas.openxmlformats.org/officeDocument/2006/relationships" xmlns:p="http://schemas.openxmlformats.org/presentationml/2006/main">
  <p:tag name="TIMING" val="|0.4|2.6"/>
</p:tagLst>
</file>

<file path=ppt/tags/tag13.xml><?xml version="1.0" encoding="utf-8"?>
<p:tagLst xmlns:a="http://schemas.openxmlformats.org/drawingml/2006/main" xmlns:r="http://schemas.openxmlformats.org/officeDocument/2006/relationships" xmlns:p="http://schemas.openxmlformats.org/presentationml/2006/main">
  <p:tag name="TIMING" val="|0.6|2.4"/>
</p:tagLst>
</file>

<file path=ppt/tags/tag14.xml><?xml version="1.0" encoding="utf-8"?>
<p:tagLst xmlns:a="http://schemas.openxmlformats.org/drawingml/2006/main" xmlns:r="http://schemas.openxmlformats.org/officeDocument/2006/relationships" xmlns:p="http://schemas.openxmlformats.org/presentationml/2006/main">
  <p:tag name="TIMING" val="|1.1|1.3"/>
</p:tagLst>
</file>

<file path=ppt/tags/tag15.xml><?xml version="1.0" encoding="utf-8"?>
<p:tagLst xmlns:a="http://schemas.openxmlformats.org/drawingml/2006/main" xmlns:r="http://schemas.openxmlformats.org/officeDocument/2006/relationships" xmlns:p="http://schemas.openxmlformats.org/presentationml/2006/main">
  <p:tag name="TIMING" val="|1.2|8.6"/>
</p:tagLst>
</file>

<file path=ppt/tags/tag16.xml><?xml version="1.0" encoding="utf-8"?>
<p:tagLst xmlns:a="http://schemas.openxmlformats.org/drawingml/2006/main" xmlns:r="http://schemas.openxmlformats.org/officeDocument/2006/relationships" xmlns:p="http://schemas.openxmlformats.org/presentationml/2006/main">
  <p:tag name="TIMING" val="|1.5|4.8"/>
</p:tagLst>
</file>

<file path=ppt/tags/tag17.xml><?xml version="1.0" encoding="utf-8"?>
<p:tagLst xmlns:a="http://schemas.openxmlformats.org/drawingml/2006/main" xmlns:r="http://schemas.openxmlformats.org/officeDocument/2006/relationships" xmlns:p="http://schemas.openxmlformats.org/presentationml/2006/main">
  <p:tag name="TIMING" val="|0.7|2.4"/>
</p:tagLst>
</file>

<file path=ppt/tags/tag18.xml><?xml version="1.0" encoding="utf-8"?>
<p:tagLst xmlns:a="http://schemas.openxmlformats.org/drawingml/2006/main" xmlns:r="http://schemas.openxmlformats.org/officeDocument/2006/relationships" xmlns:p="http://schemas.openxmlformats.org/presentationml/2006/main">
  <p:tag name="TIMING" val="|0.8|4"/>
</p:tagLst>
</file>

<file path=ppt/tags/tag19.xml><?xml version="1.0" encoding="utf-8"?>
<p:tagLst xmlns:a="http://schemas.openxmlformats.org/drawingml/2006/main" xmlns:r="http://schemas.openxmlformats.org/officeDocument/2006/relationships" xmlns:p="http://schemas.openxmlformats.org/presentationml/2006/main">
  <p:tag name="TIMING" val="|3.4|2.1"/>
</p:tagLst>
</file>

<file path=ppt/tags/tag20.xml><?xml version="1.0" encoding="utf-8"?>
<p:tagLst xmlns:a="http://schemas.openxmlformats.org/drawingml/2006/main" xmlns:r="http://schemas.openxmlformats.org/officeDocument/2006/relationships" xmlns:p="http://schemas.openxmlformats.org/presentationml/2006/main">
  <p:tag name="TIMING" val="|0.6|4.7"/>
</p:tagLst>
</file>

<file path=ppt/tags/tag21.xml><?xml version="1.0" encoding="utf-8"?>
<p:tagLst xmlns:a="http://schemas.openxmlformats.org/drawingml/2006/main" xmlns:r="http://schemas.openxmlformats.org/officeDocument/2006/relationships" xmlns:p="http://schemas.openxmlformats.org/presentationml/2006/main">
  <p:tag name="TIMING" val="|0.6|0.6"/>
</p:tagLst>
</file>

<file path=ppt/tags/tag22.xml><?xml version="1.0" encoding="utf-8"?>
<p:tagLst xmlns:a="http://schemas.openxmlformats.org/drawingml/2006/main" xmlns:r="http://schemas.openxmlformats.org/officeDocument/2006/relationships" xmlns:p="http://schemas.openxmlformats.org/presentationml/2006/main">
  <p:tag name="TIMING" val="|0.6|1.1"/>
</p:tagLst>
</file>

<file path=ppt/tags/tag23.xml><?xml version="1.0" encoding="utf-8"?>
<p:tagLst xmlns:a="http://schemas.openxmlformats.org/drawingml/2006/main" xmlns:r="http://schemas.openxmlformats.org/officeDocument/2006/relationships" xmlns:p="http://schemas.openxmlformats.org/presentationml/2006/main">
  <p:tag name="TIMING" val="|1.3|2.6"/>
</p:tagLst>
</file>

<file path=ppt/tags/tag24.xml><?xml version="1.0" encoding="utf-8"?>
<p:tagLst xmlns:a="http://schemas.openxmlformats.org/drawingml/2006/main" xmlns:r="http://schemas.openxmlformats.org/officeDocument/2006/relationships" xmlns:p="http://schemas.openxmlformats.org/presentationml/2006/main">
  <p:tag name="TIMING" val="|0.7"/>
</p:tagLst>
</file>

<file path=ppt/tags/tag25.xml><?xml version="1.0" encoding="utf-8"?>
<p:tagLst xmlns:a="http://schemas.openxmlformats.org/drawingml/2006/main" xmlns:r="http://schemas.openxmlformats.org/officeDocument/2006/relationships" xmlns:p="http://schemas.openxmlformats.org/presentationml/2006/main">
  <p:tag name="TIMING" val="|2.1"/>
</p:tagLst>
</file>

<file path=ppt/tags/tag26.xml><?xml version="1.0" encoding="utf-8"?>
<p:tagLst xmlns:a="http://schemas.openxmlformats.org/drawingml/2006/main" xmlns:r="http://schemas.openxmlformats.org/officeDocument/2006/relationships" xmlns:p="http://schemas.openxmlformats.org/presentationml/2006/main">
  <p:tag name="TIMING" val="|1.5"/>
</p:tagLst>
</file>

<file path=ppt/tags/tag27.xml><?xml version="1.0" encoding="utf-8"?>
<p:tagLst xmlns:a="http://schemas.openxmlformats.org/drawingml/2006/main" xmlns:r="http://schemas.openxmlformats.org/officeDocument/2006/relationships" xmlns:p="http://schemas.openxmlformats.org/presentationml/2006/main">
  <p:tag name="TIMING" val="|2.1"/>
</p:tagLst>
</file>

<file path=ppt/tags/tag28.xml><?xml version="1.0" encoding="utf-8"?>
<p:tagLst xmlns:a="http://schemas.openxmlformats.org/drawingml/2006/main" xmlns:r="http://schemas.openxmlformats.org/officeDocument/2006/relationships" xmlns:p="http://schemas.openxmlformats.org/presentationml/2006/main">
  <p:tag name="TIMING" val="|1.3"/>
</p:tagLst>
</file>

<file path=ppt/tags/tag29.xml><?xml version="1.0" encoding="utf-8"?>
<p:tagLst xmlns:a="http://schemas.openxmlformats.org/drawingml/2006/main" xmlns:r="http://schemas.openxmlformats.org/officeDocument/2006/relationships" xmlns:p="http://schemas.openxmlformats.org/presentationml/2006/main">
  <p:tag name="TIMING" val="|1.2"/>
</p:tagLst>
</file>

<file path=ppt/tags/tag30.xml><?xml version="1.0" encoding="utf-8"?>
<p:tagLst xmlns:a="http://schemas.openxmlformats.org/drawingml/2006/main" xmlns:r="http://schemas.openxmlformats.org/officeDocument/2006/relationships" xmlns:p="http://schemas.openxmlformats.org/presentationml/2006/main">
  <p:tag name="TIMING" val="|1.4"/>
</p:tagLst>
</file>

<file path=ppt/tags/tag31.xml><?xml version="1.0" encoding="utf-8"?>
<p:tagLst xmlns:a="http://schemas.openxmlformats.org/drawingml/2006/main" xmlns:r="http://schemas.openxmlformats.org/officeDocument/2006/relationships" xmlns:p="http://schemas.openxmlformats.org/presentationml/2006/main">
  <p:tag name="TIMING" val="|2.4"/>
</p:tagLst>
</file>

<file path=ppt/tags/tag32.xml><?xml version="1.0" encoding="utf-8"?>
<p:tagLst xmlns:a="http://schemas.openxmlformats.org/drawingml/2006/main" xmlns:r="http://schemas.openxmlformats.org/officeDocument/2006/relationships" xmlns:p="http://schemas.openxmlformats.org/presentationml/2006/main">
  <p:tag name="TIMING" val="|1.3"/>
</p:tagLst>
</file>

<file path=ppt/tags/tag33.xml><?xml version="1.0" encoding="utf-8"?>
<p:tagLst xmlns:a="http://schemas.openxmlformats.org/drawingml/2006/main" xmlns:r="http://schemas.openxmlformats.org/officeDocument/2006/relationships" xmlns:p="http://schemas.openxmlformats.org/presentationml/2006/main">
  <p:tag name="TIMING" val="|1"/>
</p:tagLst>
</file>

<file path=ppt/tags/tag34.xml><?xml version="1.0" encoding="utf-8"?>
<p:tagLst xmlns:a="http://schemas.openxmlformats.org/drawingml/2006/main" xmlns:r="http://schemas.openxmlformats.org/officeDocument/2006/relationships" xmlns:p="http://schemas.openxmlformats.org/presentationml/2006/main">
  <p:tag name="TIMING" val="|4.2"/>
</p:tagLst>
</file>

<file path=ppt/tags/tag35.xml><?xml version="1.0" encoding="utf-8"?>
<p:tagLst xmlns:a="http://schemas.openxmlformats.org/drawingml/2006/main" xmlns:r="http://schemas.openxmlformats.org/officeDocument/2006/relationships" xmlns:p="http://schemas.openxmlformats.org/presentationml/2006/main">
  <p:tag name="TIMING" val="|3.6"/>
</p:tagLst>
</file>

<file path=ppt/tags/tag36.xml><?xml version="1.0" encoding="utf-8"?>
<p:tagLst xmlns:a="http://schemas.openxmlformats.org/drawingml/2006/main" xmlns:r="http://schemas.openxmlformats.org/officeDocument/2006/relationships" xmlns:p="http://schemas.openxmlformats.org/presentationml/2006/main">
  <p:tag name="TIMING" val="|1.6"/>
</p:tagLst>
</file>

<file path=ppt/tags/tag37.xml><?xml version="1.0" encoding="utf-8"?>
<p:tagLst xmlns:a="http://schemas.openxmlformats.org/drawingml/2006/main" xmlns:r="http://schemas.openxmlformats.org/officeDocument/2006/relationships" xmlns:p="http://schemas.openxmlformats.org/presentationml/2006/main">
  <p:tag name="TIMING" val="|3.4"/>
</p:tagLst>
</file>

<file path=ppt/tags/tag38.xml><?xml version="1.0" encoding="utf-8"?>
<p:tagLst xmlns:a="http://schemas.openxmlformats.org/drawingml/2006/main" xmlns:r="http://schemas.openxmlformats.org/officeDocument/2006/relationships" xmlns:p="http://schemas.openxmlformats.org/presentationml/2006/main">
  <p:tag name="TIMING" val="|1"/>
</p:tagLst>
</file>

<file path=ppt/tags/tag39.xml><?xml version="1.0" encoding="utf-8"?>
<p:tagLst xmlns:a="http://schemas.openxmlformats.org/drawingml/2006/main" xmlns:r="http://schemas.openxmlformats.org/officeDocument/2006/relationships" xmlns:p="http://schemas.openxmlformats.org/presentationml/2006/main">
  <p:tag name="TIMING" val="|1"/>
</p:tagLst>
</file>

<file path=ppt/tags/tag40.xml><?xml version="1.0" encoding="utf-8"?>
<p:tagLst xmlns:a="http://schemas.openxmlformats.org/drawingml/2006/main" xmlns:r="http://schemas.openxmlformats.org/officeDocument/2006/relationships" xmlns:p="http://schemas.openxmlformats.org/presentationml/2006/main">
  <p:tag name="TIMING" val="|0.9"/>
</p:tagLst>
</file>

<file path=ppt/tags/tag41.xml><?xml version="1.0" encoding="utf-8"?>
<p:tagLst xmlns:a="http://schemas.openxmlformats.org/drawingml/2006/main" xmlns:r="http://schemas.openxmlformats.org/officeDocument/2006/relationships" xmlns:p="http://schemas.openxmlformats.org/presentationml/2006/main">
  <p:tag name="TIMING" val="|0.8"/>
</p:tagLst>
</file>

<file path=ppt/tags/tag42.xml><?xml version="1.0" encoding="utf-8"?>
<p:tagLst xmlns:a="http://schemas.openxmlformats.org/drawingml/2006/main" xmlns:r="http://schemas.openxmlformats.org/officeDocument/2006/relationships" xmlns:p="http://schemas.openxmlformats.org/presentationml/2006/main">
  <p:tag name="TIMING" val="|1"/>
</p:tagLst>
</file>

<file path=ppt/tags/tag43.xml><?xml version="1.0" encoding="utf-8"?>
<p:tagLst xmlns:a="http://schemas.openxmlformats.org/drawingml/2006/main" xmlns:r="http://schemas.openxmlformats.org/officeDocument/2006/relationships" xmlns:p="http://schemas.openxmlformats.org/presentationml/2006/main">
  <p:tag name="TIMING" val="|0.4"/>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2281</TotalTime>
  <Words>2704</Words>
  <Application>Microsoft Office PowerPoint</Application>
  <PresentationFormat>Widescreen</PresentationFormat>
  <Paragraphs>217</Paragraphs>
  <Slides>45</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45</vt:i4>
      </vt:variant>
    </vt:vector>
  </HeadingPairs>
  <TitlesOfParts>
    <vt:vector size="51" baseType="lpstr">
      <vt:lpstr>Microsoft GothicNeo</vt: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shery tawfeeq</dc:creator>
  <cp:lastModifiedBy>shery tawfeeq</cp:lastModifiedBy>
  <cp:revision>2</cp:revision>
  <dcterms:created xsi:type="dcterms:W3CDTF">2023-02-11T10:09:11Z</dcterms:created>
  <dcterms:modified xsi:type="dcterms:W3CDTF">2023-02-23T21:22:50Z</dcterms:modified>
</cp:coreProperties>
</file>