
<file path=[Content_Types].xml><?xml version="1.0" encoding="utf-8"?>
<Types xmlns="http://schemas.openxmlformats.org/package/2006/content-types">
  <Default Extension="bin" ContentType="application/vnd.openxmlformats-officedocument.oleObject"/>
  <Default Extension="emf" ContentType="image/x-emf"/>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9" r:id="rId4"/>
    <p:sldMasterId id="2147483682" r:id="rId5"/>
  </p:sldMasterIdLst>
  <p:notesMasterIdLst>
    <p:notesMasterId r:id="rId36"/>
  </p:notesMasterIdLst>
  <p:sldIdLst>
    <p:sldId id="256" r:id="rId6"/>
    <p:sldId id="257" r:id="rId7"/>
    <p:sldId id="779" r:id="rId8"/>
    <p:sldId id="301" r:id="rId9"/>
    <p:sldId id="780" r:id="rId10"/>
    <p:sldId id="782" r:id="rId11"/>
    <p:sldId id="783" r:id="rId12"/>
    <p:sldId id="786" r:id="rId13"/>
    <p:sldId id="804" r:id="rId14"/>
    <p:sldId id="787" r:id="rId15"/>
    <p:sldId id="788" r:id="rId16"/>
    <p:sldId id="789" r:id="rId17"/>
    <p:sldId id="790" r:id="rId18"/>
    <p:sldId id="784" r:id="rId19"/>
    <p:sldId id="791" r:id="rId20"/>
    <p:sldId id="792" r:id="rId21"/>
    <p:sldId id="793" r:id="rId22"/>
    <p:sldId id="785" r:id="rId23"/>
    <p:sldId id="794" r:id="rId24"/>
    <p:sldId id="795" r:id="rId25"/>
    <p:sldId id="796" r:id="rId26"/>
    <p:sldId id="797" r:id="rId27"/>
    <p:sldId id="798" r:id="rId28"/>
    <p:sldId id="799" r:id="rId29"/>
    <p:sldId id="800" r:id="rId30"/>
    <p:sldId id="801" r:id="rId31"/>
    <p:sldId id="802" r:id="rId32"/>
    <p:sldId id="803" r:id="rId33"/>
    <p:sldId id="778" r:id="rId34"/>
    <p:sldId id="292" r:id="rId3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84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6449485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7" name="Google Shape;107;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8" name="Google Shape;108;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A245E6C1-B004-C7A7-E3B9-4C5D827D6601}"/>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57CCE76D-E839-BE1B-4071-BFD447D7ECE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49A8DF53-531C-0BA5-BA72-9220294A6E5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03288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9879C25B-C1D0-8C37-A45B-C67A48EE0E40}"/>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22DEABCB-F725-8C6C-5B12-00B9D1AB0B2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0F0DED41-BB48-6924-17B4-D7E87380CE4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471080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3EF6D593-70D2-EC1F-6391-0739EF097BC3}"/>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B2366F79-C695-17C1-B868-25D458115C0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A39E324B-A881-59CC-5468-DA6718AF38B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09276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4F45988A-EA46-647E-8A91-F145896C563B}"/>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D6476BCA-7238-EAFE-6C8E-7BAD92B1010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E0A8C0BE-E9CB-8FEF-EA00-D02860F0836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111313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57A58D0F-2A9E-4286-8869-E1EAE4BC6F0E}"/>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4664AE75-E203-8A79-CB43-75779D8E9B2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0A24768D-2C4E-7A94-E6B3-0ADB6AE7C3B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62919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8CA096DA-7D2E-3EFF-C4FA-CEABE2443E67}"/>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16336B03-EA98-C56B-CA8A-A2D14F3391A5}"/>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32EA69C8-148A-0224-E414-E3564088AA9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897674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7193060F-6147-3C9A-7258-239164FC454A}"/>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C91EDA9B-65EE-59DF-EEA2-FAC31D3287D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246B716D-D37D-E8AF-7710-117ADCDCC33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99571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414BDD94-6E59-396E-D634-BD8A043EF5C0}"/>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BC27FD91-A2F8-55F4-CEFE-4E9600AF0CC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BFE152CA-19BA-3E2D-BC05-FB3B8E14F56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75560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46E5D30D-6C8B-0E64-53AA-BEE3D7E66132}"/>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AD8D4360-7FCC-6235-99E1-5D6EBA0DA9A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5377E37A-0CE0-94DD-BFEB-95BBD023044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636336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9A43096A-08D4-75C2-9801-FFB43CCCBB3F}"/>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7476E8B9-5DE8-07DE-35A3-3A8D5F98EB8D}"/>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338E7E99-0C90-2CE8-C3AB-1E9B45F2A6D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807689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E6F755C9-1DE7-A689-44FD-8ABC69EAD6E6}"/>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E35E95F7-BD50-C50C-F213-9C9311B2376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9733AB8F-EF4F-EFCA-25C3-40069C6AFB9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900293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DAE7E857-9691-7982-517B-8B889CE123E4}"/>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0774C281-76F4-907E-DF3F-3823F27B681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1B7BC7EB-8F5A-54D6-F09C-2EAD94A34E0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010290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256E01F4-BB1F-31F2-2284-35A44DB3EC02}"/>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F7D27977-1C86-5E14-726C-AC87CA2E1F7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EB21C976-8D8F-D772-9DDC-2FBBA8952ED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9484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85BC1847-5FC6-EEFB-CF37-B4499F0D7995}"/>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082DBE4F-4177-0830-E12B-16796C46962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A2D2B5CE-CD5F-ECF2-BA62-0E39C5F9F4D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91720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4214E6ED-18A5-75E2-0244-AAF45C9FCA58}"/>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78E68C7F-FE8D-12E5-A902-9D1B0779CE85}"/>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1112CEFC-B663-51A3-1355-5D178CC01CB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934443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2C4B2670-42ED-EA3C-DAD6-1C645354DFC2}"/>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5F705CF3-95CE-B569-56F5-8E4F5D843200}"/>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4E62FD98-1B73-392D-0C78-5A762C05F60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560249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432BE1E3-6872-1811-8900-30B6B2C6F2B1}"/>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056C2032-9869-BAA8-4E97-170A2805A135}"/>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E17ECD12-A8B5-E592-2EB2-A9C2499DAC5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378276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107237AA-759D-1DB3-5579-BBEB4B86329B}"/>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0A55C3CF-5026-B1E1-DBFD-0AD5E955A3D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81C1CDD2-391B-C106-0D93-94CEE087ED55}"/>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510998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43C9A7CD-D3AE-677F-1191-3B133A127901}"/>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6A474FFF-10DA-0DE6-42A8-3D5EEB35209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D5A07DC6-CDC0-F801-5D1E-80F083528BD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872984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30D4B8D7-AD68-FA24-C7BB-91D391F54C5E}"/>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FF31A1F8-0911-000F-93E2-1F592A120BB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39DA170B-4668-C3ED-053F-DFD06CEF99F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487795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C7DCE925-904D-12D8-E759-BB5C54E88893}"/>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9595E55B-73E0-8F96-8285-98E12094B9AD}"/>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20E0CCF0-CD28-4CDF-2ED8-09D1E8632C9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9649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7C22CFF8-3268-1568-57BE-B6BC12C9CB49}"/>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F8BC81E9-0A30-053C-218D-19B236A634E1}"/>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50CD3E21-7D64-DFC6-3C01-B5C669F5276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282026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6861FFDC-1979-60CC-D5A3-7BF3061CB91B}"/>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22C05E6A-2203-2B99-1AE7-5643CE117272}"/>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7BED8B30-6ECD-D39E-7466-659F0E7DB6B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030756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270760D9-B1C0-2F58-95BC-5D140DFCA84B}"/>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FC04212C-6C0B-ED7F-1A28-733D8671FF9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9A6BD671-0B80-12A3-DDBC-EE4538AEF42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264653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7598BEC4-C3A3-F39D-FBC7-9090EE79ADE5}"/>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44213DA0-7859-BBDC-4BF2-3351CB66421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EB844029-9BD8-665B-7901-2F68CD817CA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581170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a:extLst>
            <a:ext uri="{FF2B5EF4-FFF2-40B4-BE49-F238E27FC236}">
              <a16:creationId xmlns:a16="http://schemas.microsoft.com/office/drawing/2014/main" id="{650443FA-F07D-EFDD-118B-4DF9B74C93CE}"/>
            </a:ext>
          </a:extLst>
        </p:cNvPr>
        <p:cNvGrpSpPr/>
        <p:nvPr/>
      </p:nvGrpSpPr>
      <p:grpSpPr>
        <a:xfrm>
          <a:off x="0" y="0"/>
          <a:ext cx="0" cy="0"/>
          <a:chOff x="0" y="0"/>
          <a:chExt cx="0" cy="0"/>
        </a:xfrm>
      </p:grpSpPr>
      <p:sp>
        <p:nvSpPr>
          <p:cNvPr id="166" name="Google Shape;166;p5:notes">
            <a:extLst>
              <a:ext uri="{FF2B5EF4-FFF2-40B4-BE49-F238E27FC236}">
                <a16:creationId xmlns:a16="http://schemas.microsoft.com/office/drawing/2014/main" id="{9C8CB8A7-E3E9-EF02-4100-DD40E46208B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5:notes">
            <a:extLst>
              <a:ext uri="{FF2B5EF4-FFF2-40B4-BE49-F238E27FC236}">
                <a16:creationId xmlns:a16="http://schemas.microsoft.com/office/drawing/2014/main" id="{B1E1A7B3-98B8-42BB-9CA6-AD74267CA96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509698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1E9D5418-4248-E0E1-DD22-20C2C302301D}"/>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2A1DBE72-DFFC-A187-F8E4-11F735C25C6D}"/>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D916E723-E442-0378-1944-596DA857AE5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164058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54" name="Google Shape;654;p3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55" name="Google Shape;655;p3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30</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6"/>
        <p:cNvGrpSpPr/>
        <p:nvPr/>
      </p:nvGrpSpPr>
      <p:grpSpPr>
        <a:xfrm>
          <a:off x="0" y="0"/>
          <a:ext cx="0" cy="0"/>
          <a:chOff x="0" y="0"/>
          <a:chExt cx="0" cy="0"/>
        </a:xfrm>
      </p:grpSpPr>
      <p:sp>
        <p:nvSpPr>
          <p:cNvPr id="17" name="Google Shape;17;p2"/>
          <p:cNvSpPr>
            <a:spLocks noGrp="1"/>
          </p:cNvSpPr>
          <p:nvPr>
            <p:ph type="pic" idx="2"/>
          </p:nvPr>
        </p:nvSpPr>
        <p:spPr>
          <a:xfrm>
            <a:off x="1" y="0"/>
            <a:ext cx="9740898" cy="5962650"/>
          </a:xfrm>
          <a:prstGeom prst="rect">
            <a:avLst/>
          </a:prstGeom>
          <a:solidFill>
            <a:srgbClr val="D8D8D8">
              <a:alpha val="48627"/>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18"/>
        <p:cNvGrpSpPr/>
        <p:nvPr/>
      </p:nvGrpSpPr>
      <p:grpSpPr>
        <a:xfrm>
          <a:off x="0" y="0"/>
          <a:ext cx="0" cy="0"/>
          <a:chOff x="0" y="0"/>
          <a:chExt cx="0" cy="0"/>
        </a:xfrm>
      </p:grpSpPr>
      <p:sp>
        <p:nvSpPr>
          <p:cNvPr id="19" name="Google Shape;19;p3"/>
          <p:cNvSpPr>
            <a:spLocks noGrp="1"/>
          </p:cNvSpPr>
          <p:nvPr>
            <p:ph type="pic" idx="2"/>
          </p:nvPr>
        </p:nvSpPr>
        <p:spPr>
          <a:xfrm>
            <a:off x="7088924" y="508820"/>
            <a:ext cx="3701847" cy="5184057"/>
          </a:xfrm>
          <a:prstGeom prst="rect">
            <a:avLst/>
          </a:prstGeom>
          <a:solidFill>
            <a:srgbClr val="D8D8D8">
              <a:alpha val="48627"/>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20"/>
        <p:cNvGrpSpPr/>
        <p:nvPr/>
      </p:nvGrpSpPr>
      <p:grpSpPr>
        <a:xfrm>
          <a:off x="0" y="0"/>
          <a:ext cx="0" cy="0"/>
          <a:chOff x="0" y="0"/>
          <a:chExt cx="0" cy="0"/>
        </a:xfrm>
      </p:grpSpPr>
      <p:sp>
        <p:nvSpPr>
          <p:cNvPr id="21" name="Google Shape;21;p4"/>
          <p:cNvSpPr>
            <a:spLocks noGrp="1"/>
          </p:cNvSpPr>
          <p:nvPr>
            <p:ph type="pic" idx="2"/>
          </p:nvPr>
        </p:nvSpPr>
        <p:spPr>
          <a:xfrm>
            <a:off x="3452649" y="-3"/>
            <a:ext cx="8739351" cy="6858000"/>
          </a:xfrm>
          <a:prstGeom prst="rect">
            <a:avLst/>
          </a:prstGeom>
          <a:solidFill>
            <a:srgbClr val="D8D8D8">
              <a:alpha val="48627"/>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شريحة عنوان" type="title">
  <p:cSld name="TITLE">
    <p:spTree>
      <p:nvGrpSpPr>
        <p:cNvPr id="1" name="Shape 22"/>
        <p:cNvGrpSpPr/>
        <p:nvPr/>
      </p:nvGrpSpPr>
      <p:grpSpPr>
        <a:xfrm>
          <a:off x="0" y="0"/>
          <a:ext cx="0" cy="0"/>
          <a:chOff x="0" y="0"/>
          <a:chExt cx="0" cy="0"/>
        </a:xfrm>
      </p:grpSpPr>
      <p:sp>
        <p:nvSpPr>
          <p:cNvPr id="23" name="Google Shape;23;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25" name="Google Shape;25;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عنوان ومحتوى" type="obj">
  <p:cSld name="OBJECT">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1" name="Google Shape;31;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عنوان المقطع" type="secHead">
  <p:cSld name="SECTION_HEADER">
    <p:spTree>
      <p:nvGrpSpPr>
        <p:cNvPr id="1" name="Shape 34"/>
        <p:cNvGrpSpPr/>
        <p:nvPr/>
      </p:nvGrpSpPr>
      <p:grpSpPr>
        <a:xfrm>
          <a:off x="0" y="0"/>
          <a:ext cx="0" cy="0"/>
          <a:chOff x="0" y="0"/>
          <a:chExt cx="0" cy="0"/>
        </a:xfrm>
      </p:grpSpPr>
      <p:sp>
        <p:nvSpPr>
          <p:cNvPr id="35" name="Google Shape;35;p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7" name="Google Shape;37;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محتويين" type="twoObj">
  <p:cSld name="TWO_OBJECTS">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3" name="Google Shape;43;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4" name="Google Shape;44;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مقارنة" type="twoTxTwoObj">
  <p:cSld name="TWO_OBJECTS_WITH_TEXT">
    <p:spTree>
      <p:nvGrpSpPr>
        <p:cNvPr id="1" name="Shape 47"/>
        <p:cNvGrpSpPr/>
        <p:nvPr/>
      </p:nvGrpSpPr>
      <p:grpSpPr>
        <a:xfrm>
          <a:off x="0" y="0"/>
          <a:ext cx="0" cy="0"/>
          <a:chOff x="0" y="0"/>
          <a:chExt cx="0" cy="0"/>
        </a:xfrm>
      </p:grpSpPr>
      <p:sp>
        <p:nvSpPr>
          <p:cNvPr id="48" name="Google Shape;48;p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0" name="Google Shape;50;p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1" name="Google Shape;51;p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2" name="Google Shape;52;p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3" name="Google Shape;53;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عنوان فقط" type="titleOnly">
  <p:cSld name="TITLE_ONLY">
    <p:spTree>
      <p:nvGrpSpPr>
        <p:cNvPr id="1" name="Shape 56"/>
        <p:cNvGrpSpPr/>
        <p:nvPr/>
      </p:nvGrpSpPr>
      <p:grpSpPr>
        <a:xfrm>
          <a:off x="0" y="0"/>
          <a:ext cx="0" cy="0"/>
          <a:chOff x="0" y="0"/>
          <a:chExt cx="0" cy="0"/>
        </a:xfrm>
      </p:grpSpPr>
      <p:sp>
        <p:nvSpPr>
          <p:cNvPr id="57" name="Google Shape;57;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فارغ" type="blank">
  <p:cSld name="BLANK">
    <p:spTree>
      <p:nvGrpSpPr>
        <p:cNvPr id="1" name="Shape 61"/>
        <p:cNvGrpSpPr/>
        <p:nvPr/>
      </p:nvGrpSpPr>
      <p:grpSpPr>
        <a:xfrm>
          <a:off x="0" y="0"/>
          <a:ext cx="0" cy="0"/>
          <a:chOff x="0" y="0"/>
          <a:chExt cx="0" cy="0"/>
        </a:xfrm>
      </p:grpSpPr>
      <p:sp>
        <p:nvSpPr>
          <p:cNvPr id="62" name="Google Shape;6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OBJECT_WITH_CAPTION_TEXT">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68" name="Google Shape;68;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69" name="Google Shape;69;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صورة ذو تسمية توضيحية" type="picTx">
  <p:cSld name="PICTURE_WITH_CAPTION_TEXT">
    <p:spTree>
      <p:nvGrpSpPr>
        <p:cNvPr id="1" name="Shape 72"/>
        <p:cNvGrpSpPr/>
        <p:nvPr/>
      </p:nvGrpSpPr>
      <p:grpSpPr>
        <a:xfrm>
          <a:off x="0" y="0"/>
          <a:ext cx="0" cy="0"/>
          <a:chOff x="0" y="0"/>
          <a:chExt cx="0" cy="0"/>
        </a:xfrm>
      </p:grpSpPr>
      <p:sp>
        <p:nvSpPr>
          <p:cNvPr id="73" name="Google Shape;73;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3"/>
          <p:cNvSpPr>
            <a:spLocks noGrp="1"/>
          </p:cNvSpPr>
          <p:nvPr>
            <p:ph type="pic" idx="2"/>
          </p:nvPr>
        </p:nvSpPr>
        <p:spPr>
          <a:xfrm>
            <a:off x="5183188" y="987425"/>
            <a:ext cx="6172200" cy="4873625"/>
          </a:xfrm>
          <a:prstGeom prst="rect">
            <a:avLst/>
          </a:prstGeom>
          <a:noFill/>
          <a:ln>
            <a:noFill/>
          </a:ln>
        </p:spPr>
      </p:sp>
      <p:sp>
        <p:nvSpPr>
          <p:cNvPr id="75" name="Google Shape;75;p1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6" name="Google Shape;76;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عنوان ونص عمودي" type="vertTx">
  <p:cSld name="VERTICAL_TEXT">
    <p:spTree>
      <p:nvGrpSpPr>
        <p:cNvPr id="1" name="Shape 79"/>
        <p:cNvGrpSpPr/>
        <p:nvPr/>
      </p:nvGrpSpPr>
      <p:grpSpPr>
        <a:xfrm>
          <a:off x="0" y="0"/>
          <a:ext cx="0" cy="0"/>
          <a:chOff x="0" y="0"/>
          <a:chExt cx="0" cy="0"/>
        </a:xfrm>
      </p:grpSpPr>
      <p:sp>
        <p:nvSpPr>
          <p:cNvPr id="80" name="Google Shape;8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1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2" name="Google Shape;82;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VERTICAL_TITLE_AND_VERTICAL_TEXT">
    <p:spTree>
      <p:nvGrpSpPr>
        <p:cNvPr id="1" name="Shape 85"/>
        <p:cNvGrpSpPr/>
        <p:nvPr/>
      </p:nvGrpSpPr>
      <p:grpSpPr>
        <a:xfrm>
          <a:off x="0" y="0"/>
          <a:ext cx="0" cy="0"/>
          <a:chOff x="0" y="0"/>
          <a:chExt cx="0" cy="0"/>
        </a:xfrm>
      </p:grpSpPr>
      <p:sp>
        <p:nvSpPr>
          <p:cNvPr id="86" name="Google Shape;86;p1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1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8" name="Google Shape;8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1"/>
        <p:cNvGrpSpPr/>
        <p:nvPr/>
      </p:nvGrpSpPr>
      <p:grpSpPr>
        <a:xfrm>
          <a:off x="0" y="0"/>
          <a:ext cx="0" cy="0"/>
          <a:chOff x="0" y="0"/>
          <a:chExt cx="0" cy="0"/>
        </a:xfrm>
      </p:grpSpPr>
      <p:sp>
        <p:nvSpPr>
          <p:cNvPr id="92" name="Google Shape;92;p16"/>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93"/>
        <p:cNvGrpSpPr/>
        <p:nvPr/>
      </p:nvGrpSpPr>
      <p:grpSpPr>
        <a:xfrm>
          <a:off x="0" y="0"/>
          <a:ext cx="0" cy="0"/>
          <a:chOff x="0" y="0"/>
          <a:chExt cx="0" cy="0"/>
        </a:xfrm>
      </p:grpSpPr>
      <p:sp>
        <p:nvSpPr>
          <p:cNvPr id="94" name="Google Shape;94;p17"/>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additive="base">
                                        <p:cTn id="7" dur="500"/>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5"/>
        <p:cNvGrpSpPr/>
        <p:nvPr/>
      </p:nvGrpSpPr>
      <p:grpSpPr>
        <a:xfrm>
          <a:off x="0" y="0"/>
          <a:ext cx="0" cy="0"/>
          <a:chOff x="0" y="0"/>
          <a:chExt cx="0" cy="0"/>
        </a:xfrm>
      </p:grpSpPr>
      <p:sp>
        <p:nvSpPr>
          <p:cNvPr id="96" name="Google Shape;96;p18"/>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7"/>
        <p:cNvGrpSpPr/>
        <p:nvPr/>
      </p:nvGrpSpPr>
      <p:grpSpPr>
        <a:xfrm>
          <a:off x="0" y="0"/>
          <a:ext cx="0" cy="0"/>
          <a:chOff x="0" y="0"/>
          <a:chExt cx="0" cy="0"/>
        </a:xfrm>
      </p:grpSpPr>
      <p:sp>
        <p:nvSpPr>
          <p:cNvPr id="98" name="Google Shape;98;p19"/>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p:tgtEl>
                                          <p:spTgt spid="9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99"/>
        <p:cNvGrpSpPr/>
        <p:nvPr/>
      </p:nvGrpSpPr>
      <p:grpSpPr>
        <a:xfrm>
          <a:off x="0" y="0"/>
          <a:ext cx="0" cy="0"/>
          <a:chOff x="0" y="0"/>
          <a:chExt cx="0" cy="0"/>
        </a:xfrm>
      </p:grpSpPr>
      <p:sp>
        <p:nvSpPr>
          <p:cNvPr id="100" name="Google Shape;100;p2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101"/>
        <p:cNvGrpSpPr/>
        <p:nvPr/>
      </p:nvGrpSpPr>
      <p:grpSpPr>
        <a:xfrm>
          <a:off x="0" y="0"/>
          <a:ext cx="0" cy="0"/>
          <a:chOff x="0" y="0"/>
          <a:chExt cx="0" cy="0"/>
        </a:xfrm>
      </p:grpSpPr>
      <p:sp>
        <p:nvSpPr>
          <p:cNvPr id="102" name="Google Shape;102;p21"/>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p:tgtEl>
                                          <p:spTgt spid="10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03"/>
        <p:cNvGrpSpPr/>
        <p:nvPr/>
      </p:nvGrpSpPr>
      <p:grpSpPr>
        <a:xfrm>
          <a:off x="0" y="0"/>
          <a:ext cx="0" cy="0"/>
          <a:chOff x="0" y="0"/>
          <a:chExt cx="0" cy="0"/>
        </a:xfrm>
      </p:grpSpPr>
      <p:sp>
        <p:nvSpPr>
          <p:cNvPr id="104" name="Google Shape;104;p22"/>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p:tgtEl>
                                          <p:spTgt spid="10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6"/>
        <p:cNvGrpSpPr/>
        <p:nvPr/>
      </p:nvGrpSpPr>
      <p:grpSpPr>
        <a:xfrm>
          <a:off x="0" y="0"/>
          <a:ext cx="0" cy="0"/>
          <a:chOff x="0" y="0"/>
          <a:chExt cx="0" cy="0"/>
        </a:xfrm>
      </p:grpSpPr>
      <p:sp>
        <p:nvSpPr>
          <p:cNvPr id="17" name="Google Shape;17;p2"/>
          <p:cNvSpPr>
            <a:spLocks noGrp="1"/>
          </p:cNvSpPr>
          <p:nvPr>
            <p:ph type="pic" idx="2"/>
          </p:nvPr>
        </p:nvSpPr>
        <p:spPr>
          <a:xfrm>
            <a:off x="1" y="0"/>
            <a:ext cx="9740898" cy="5962650"/>
          </a:xfrm>
          <a:prstGeom prst="rect">
            <a:avLst/>
          </a:prstGeom>
          <a:solidFill>
            <a:srgbClr val="D8D8D8">
              <a:alpha val="48627"/>
            </a:srgbClr>
          </a:solidFill>
          <a:ln>
            <a:noFill/>
          </a:ln>
        </p:spPr>
      </p:sp>
    </p:spTree>
    <p:extLst>
      <p:ext uri="{BB962C8B-B14F-4D97-AF65-F5344CB8AC3E}">
        <p14:creationId xmlns:p14="http://schemas.microsoft.com/office/powerpoint/2010/main" val="212779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8"/>
        <p:cNvGrpSpPr/>
        <p:nvPr/>
      </p:nvGrpSpPr>
      <p:grpSpPr>
        <a:xfrm>
          <a:off x="0" y="0"/>
          <a:ext cx="0" cy="0"/>
          <a:chOff x="0" y="0"/>
          <a:chExt cx="0" cy="0"/>
        </a:xfrm>
      </p:grpSpPr>
      <p:sp>
        <p:nvSpPr>
          <p:cNvPr id="19" name="Google Shape;19;p3"/>
          <p:cNvSpPr>
            <a:spLocks noGrp="1"/>
          </p:cNvSpPr>
          <p:nvPr>
            <p:ph type="pic" idx="2"/>
          </p:nvPr>
        </p:nvSpPr>
        <p:spPr>
          <a:xfrm>
            <a:off x="7088924" y="508820"/>
            <a:ext cx="3701847" cy="5184057"/>
          </a:xfrm>
          <a:prstGeom prst="rect">
            <a:avLst/>
          </a:prstGeom>
          <a:solidFill>
            <a:srgbClr val="D8D8D8">
              <a:alpha val="48627"/>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6554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0"/>
        <p:cNvGrpSpPr/>
        <p:nvPr/>
      </p:nvGrpSpPr>
      <p:grpSpPr>
        <a:xfrm>
          <a:off x="0" y="0"/>
          <a:ext cx="0" cy="0"/>
          <a:chOff x="0" y="0"/>
          <a:chExt cx="0" cy="0"/>
        </a:xfrm>
      </p:grpSpPr>
      <p:sp>
        <p:nvSpPr>
          <p:cNvPr id="21" name="Google Shape;21;p4"/>
          <p:cNvSpPr>
            <a:spLocks noGrp="1"/>
          </p:cNvSpPr>
          <p:nvPr>
            <p:ph type="pic" idx="2"/>
          </p:nvPr>
        </p:nvSpPr>
        <p:spPr>
          <a:xfrm>
            <a:off x="3452649" y="-3"/>
            <a:ext cx="8739351" cy="6858000"/>
          </a:xfrm>
          <a:prstGeom prst="rect">
            <a:avLst/>
          </a:prstGeom>
          <a:solidFill>
            <a:srgbClr val="D8D8D8">
              <a:alpha val="48627"/>
            </a:srgbClr>
          </a:solidFill>
          <a:ln>
            <a:noFill/>
          </a:ln>
        </p:spPr>
      </p:sp>
    </p:spTree>
    <p:extLst>
      <p:ext uri="{BB962C8B-B14F-4D97-AF65-F5344CB8AC3E}">
        <p14:creationId xmlns:p14="http://schemas.microsoft.com/office/powerpoint/2010/main" val="2010233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شريحة عنوان" type="title">
  <p:cSld name="شريحة عنوان">
    <p:spTree>
      <p:nvGrpSpPr>
        <p:cNvPr id="1" name="Shape 22"/>
        <p:cNvGrpSpPr/>
        <p:nvPr/>
      </p:nvGrpSpPr>
      <p:grpSpPr>
        <a:xfrm>
          <a:off x="0" y="0"/>
          <a:ext cx="0" cy="0"/>
          <a:chOff x="0" y="0"/>
          <a:chExt cx="0" cy="0"/>
        </a:xfrm>
      </p:grpSpPr>
      <p:sp>
        <p:nvSpPr>
          <p:cNvPr id="23" name="Google Shape;23;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25" name="Google Shape;25;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6001584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عنوان ومحتوى" type="obj">
  <p:cSld name="عنوان ومحتوى">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1" name="Google Shape;31;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566538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عنوان المقطع" type="secHead">
  <p:cSld name="عنوان المقطع">
    <p:spTree>
      <p:nvGrpSpPr>
        <p:cNvPr id="1" name="Shape 34"/>
        <p:cNvGrpSpPr/>
        <p:nvPr/>
      </p:nvGrpSpPr>
      <p:grpSpPr>
        <a:xfrm>
          <a:off x="0" y="0"/>
          <a:ext cx="0" cy="0"/>
          <a:chOff x="0" y="0"/>
          <a:chExt cx="0" cy="0"/>
        </a:xfrm>
      </p:grpSpPr>
      <p:sp>
        <p:nvSpPr>
          <p:cNvPr id="35" name="Google Shape;35;p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7" name="Google Shape;37;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1812885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محتويين" type="twoObj">
  <p:cSld name="محتويين">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3" name="Google Shape;43;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4" name="Google Shape;44;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007511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مقارنة" type="twoTxTwoObj">
  <p:cSld name="مقارنة">
    <p:spTree>
      <p:nvGrpSpPr>
        <p:cNvPr id="1" name="Shape 47"/>
        <p:cNvGrpSpPr/>
        <p:nvPr/>
      </p:nvGrpSpPr>
      <p:grpSpPr>
        <a:xfrm>
          <a:off x="0" y="0"/>
          <a:ext cx="0" cy="0"/>
          <a:chOff x="0" y="0"/>
          <a:chExt cx="0" cy="0"/>
        </a:xfrm>
      </p:grpSpPr>
      <p:sp>
        <p:nvSpPr>
          <p:cNvPr id="48" name="Google Shape;48;p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0" name="Google Shape;50;p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1" name="Google Shape;51;p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2" name="Google Shape;52;p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3" name="Google Shape;53;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3641187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عنوان فقط" type="titleOnly">
  <p:cSld name="عنوان فقط">
    <p:spTree>
      <p:nvGrpSpPr>
        <p:cNvPr id="1" name="Shape 56"/>
        <p:cNvGrpSpPr/>
        <p:nvPr/>
      </p:nvGrpSpPr>
      <p:grpSpPr>
        <a:xfrm>
          <a:off x="0" y="0"/>
          <a:ext cx="0" cy="0"/>
          <a:chOff x="0" y="0"/>
          <a:chExt cx="0" cy="0"/>
        </a:xfrm>
      </p:grpSpPr>
      <p:sp>
        <p:nvSpPr>
          <p:cNvPr id="57" name="Google Shape;57;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882208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فارغ" type="blank">
  <p:cSld name="فارغ">
    <p:spTree>
      <p:nvGrpSpPr>
        <p:cNvPr id="1" name="Shape 61"/>
        <p:cNvGrpSpPr/>
        <p:nvPr/>
      </p:nvGrpSpPr>
      <p:grpSpPr>
        <a:xfrm>
          <a:off x="0" y="0"/>
          <a:ext cx="0" cy="0"/>
          <a:chOff x="0" y="0"/>
          <a:chExt cx="0" cy="0"/>
        </a:xfrm>
      </p:grpSpPr>
      <p:sp>
        <p:nvSpPr>
          <p:cNvPr id="62" name="Google Shape;6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7899779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محتوى ذو تسمية توضيحية">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68" name="Google Shape;68;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69" name="Google Shape;69;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7274242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صورة ذو تسمية توضيحية" type="picTx">
  <p:cSld name="صورة ذو تسمية توضيحية">
    <p:spTree>
      <p:nvGrpSpPr>
        <p:cNvPr id="1" name="Shape 72"/>
        <p:cNvGrpSpPr/>
        <p:nvPr/>
      </p:nvGrpSpPr>
      <p:grpSpPr>
        <a:xfrm>
          <a:off x="0" y="0"/>
          <a:ext cx="0" cy="0"/>
          <a:chOff x="0" y="0"/>
          <a:chExt cx="0" cy="0"/>
        </a:xfrm>
      </p:grpSpPr>
      <p:sp>
        <p:nvSpPr>
          <p:cNvPr id="73" name="Google Shape;73;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3"/>
          <p:cNvSpPr>
            <a:spLocks noGrp="1"/>
          </p:cNvSpPr>
          <p:nvPr>
            <p:ph type="pic" idx="2"/>
          </p:nvPr>
        </p:nvSpPr>
        <p:spPr>
          <a:xfrm>
            <a:off x="5183188" y="987425"/>
            <a:ext cx="6172200" cy="4873625"/>
          </a:xfrm>
          <a:prstGeom prst="rect">
            <a:avLst/>
          </a:prstGeom>
          <a:noFill/>
          <a:ln>
            <a:noFill/>
          </a:ln>
        </p:spPr>
      </p:sp>
      <p:sp>
        <p:nvSpPr>
          <p:cNvPr id="75" name="Google Shape;75;p1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6" name="Google Shape;76;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4108966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عنوان ونص عمودي" type="vertTx">
  <p:cSld name="عنوان ونص عمودي">
    <p:spTree>
      <p:nvGrpSpPr>
        <p:cNvPr id="1" name="Shape 79"/>
        <p:cNvGrpSpPr/>
        <p:nvPr/>
      </p:nvGrpSpPr>
      <p:grpSpPr>
        <a:xfrm>
          <a:off x="0" y="0"/>
          <a:ext cx="0" cy="0"/>
          <a:chOff x="0" y="0"/>
          <a:chExt cx="0" cy="0"/>
        </a:xfrm>
      </p:grpSpPr>
      <p:sp>
        <p:nvSpPr>
          <p:cNvPr id="80" name="Google Shape;8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1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2" name="Google Shape;82;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46086669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عنوان ونص عموديان">
    <p:spTree>
      <p:nvGrpSpPr>
        <p:cNvPr id="1" name="Shape 85"/>
        <p:cNvGrpSpPr/>
        <p:nvPr/>
      </p:nvGrpSpPr>
      <p:grpSpPr>
        <a:xfrm>
          <a:off x="0" y="0"/>
          <a:ext cx="0" cy="0"/>
          <a:chOff x="0" y="0"/>
          <a:chExt cx="0" cy="0"/>
        </a:xfrm>
      </p:grpSpPr>
      <p:sp>
        <p:nvSpPr>
          <p:cNvPr id="86" name="Google Shape;86;p1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1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8" name="Google Shape;8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358613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1"/>
        <p:cNvGrpSpPr/>
        <p:nvPr/>
      </p:nvGrpSpPr>
      <p:grpSpPr>
        <a:xfrm>
          <a:off x="0" y="0"/>
          <a:ext cx="0" cy="0"/>
          <a:chOff x="0" y="0"/>
          <a:chExt cx="0" cy="0"/>
        </a:xfrm>
      </p:grpSpPr>
      <p:sp>
        <p:nvSpPr>
          <p:cNvPr id="92" name="Google Shape;92;p16"/>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0763686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93"/>
        <p:cNvGrpSpPr/>
        <p:nvPr/>
      </p:nvGrpSpPr>
      <p:grpSpPr>
        <a:xfrm>
          <a:off x="0" y="0"/>
          <a:ext cx="0" cy="0"/>
          <a:chOff x="0" y="0"/>
          <a:chExt cx="0" cy="0"/>
        </a:xfrm>
      </p:grpSpPr>
      <p:sp>
        <p:nvSpPr>
          <p:cNvPr id="94" name="Google Shape;94;p17"/>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868691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additive="base">
                                        <p:cTn id="7" dur="500"/>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5"/>
        <p:cNvGrpSpPr/>
        <p:nvPr/>
      </p:nvGrpSpPr>
      <p:grpSpPr>
        <a:xfrm>
          <a:off x="0" y="0"/>
          <a:ext cx="0" cy="0"/>
          <a:chOff x="0" y="0"/>
          <a:chExt cx="0" cy="0"/>
        </a:xfrm>
      </p:grpSpPr>
      <p:sp>
        <p:nvSpPr>
          <p:cNvPr id="96" name="Google Shape;96;p18"/>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712754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7"/>
        <p:cNvGrpSpPr/>
        <p:nvPr/>
      </p:nvGrpSpPr>
      <p:grpSpPr>
        <a:xfrm>
          <a:off x="0" y="0"/>
          <a:ext cx="0" cy="0"/>
          <a:chOff x="0" y="0"/>
          <a:chExt cx="0" cy="0"/>
        </a:xfrm>
      </p:grpSpPr>
      <p:sp>
        <p:nvSpPr>
          <p:cNvPr id="98" name="Google Shape;98;p19"/>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349355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p:tgtEl>
                                          <p:spTgt spid="9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99"/>
        <p:cNvGrpSpPr/>
        <p:nvPr/>
      </p:nvGrpSpPr>
      <p:grpSpPr>
        <a:xfrm>
          <a:off x="0" y="0"/>
          <a:ext cx="0" cy="0"/>
          <a:chOff x="0" y="0"/>
          <a:chExt cx="0" cy="0"/>
        </a:xfrm>
      </p:grpSpPr>
      <p:sp>
        <p:nvSpPr>
          <p:cNvPr id="100" name="Google Shape;100;p2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047670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101"/>
        <p:cNvGrpSpPr/>
        <p:nvPr/>
      </p:nvGrpSpPr>
      <p:grpSpPr>
        <a:xfrm>
          <a:off x="0" y="0"/>
          <a:ext cx="0" cy="0"/>
          <a:chOff x="0" y="0"/>
          <a:chExt cx="0" cy="0"/>
        </a:xfrm>
      </p:grpSpPr>
      <p:sp>
        <p:nvSpPr>
          <p:cNvPr id="102" name="Google Shape;102;p21"/>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1499505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p:tgtEl>
                                          <p:spTgt spid="10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03"/>
        <p:cNvGrpSpPr/>
        <p:nvPr/>
      </p:nvGrpSpPr>
      <p:grpSpPr>
        <a:xfrm>
          <a:off x="0" y="0"/>
          <a:ext cx="0" cy="0"/>
          <a:chOff x="0" y="0"/>
          <a:chExt cx="0" cy="0"/>
        </a:xfrm>
      </p:grpSpPr>
      <p:sp>
        <p:nvSpPr>
          <p:cNvPr id="104" name="Google Shape;104;p22"/>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2216108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p:tgtEl>
                                          <p:spTgt spid="10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slideLayout" Target="../slideLayouts/slideLayout39.xml"/><Relationship Id="rId3" Type="http://schemas.openxmlformats.org/officeDocument/2006/relationships/slideLayout" Target="../slideLayouts/slideLayout24.xml"/><Relationship Id="rId21" Type="http://schemas.openxmlformats.org/officeDocument/2006/relationships/slideLayout" Target="../slideLayouts/slideLayout42.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20" Type="http://schemas.openxmlformats.org/officeDocument/2006/relationships/slideLayout" Target="../slideLayouts/slideLayout41.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24" Type="http://schemas.openxmlformats.org/officeDocument/2006/relationships/image" Target="../media/image3.png"/><Relationship Id="rId5" Type="http://schemas.openxmlformats.org/officeDocument/2006/relationships/slideLayout" Target="../slideLayouts/slideLayout26.xml"/><Relationship Id="rId15" Type="http://schemas.openxmlformats.org/officeDocument/2006/relationships/slideLayout" Target="../slideLayouts/slideLayout36.xml"/><Relationship Id="rId23" Type="http://schemas.openxmlformats.org/officeDocument/2006/relationships/image" Target="../media/image1.png"/><Relationship Id="rId10" Type="http://schemas.openxmlformats.org/officeDocument/2006/relationships/slideLayout" Target="../slideLayouts/slideLayout31.xml"/><Relationship Id="rId19" Type="http://schemas.openxmlformats.org/officeDocument/2006/relationships/slideLayout" Target="../slideLayouts/slideLayout40.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3">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8" name="Google Shape;118;p23"/>
          <p:cNvPicPr preferRelativeResize="0"/>
          <p:nvPr userDrawn="1"/>
        </p:nvPicPr>
        <p:blipFill rotWithShape="1">
          <a:blip r:embed="rId24">
            <a:alphaModFix/>
          </a:blip>
          <a:srcRect t="27877" b="25427"/>
          <a:stretch/>
        </p:blipFill>
        <p:spPr>
          <a:xfrm>
            <a:off x="9095397" y="0"/>
            <a:ext cx="2954655" cy="1379622"/>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23">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8" name="Graphic 21"/>
          <p:cNvPicPr>
            <a:picLocks noChangeAspect="1"/>
          </p:cNvPicPr>
          <p:nvPr userDrawn="1"/>
        </p:nvPicPr>
        <p:blipFill rotWithShape="1">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88721" y="0"/>
            <a:ext cx="2954655" cy="1379622"/>
          </a:xfrm>
          <a:prstGeom prst="rect">
            <a:avLst/>
          </a:prstGeom>
        </p:spPr>
      </p:pic>
    </p:spTree>
    <p:extLst>
      <p:ext uri="{BB962C8B-B14F-4D97-AF65-F5344CB8AC3E}">
        <p14:creationId xmlns:p14="http://schemas.microsoft.com/office/powerpoint/2010/main" val="448848880"/>
      </p:ext>
    </p:extLst>
  </p:cSld>
  <p:clrMap bg1="lt1" tx1="dk1" bg2="dk2" tx2="lt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 id="2147483701" r:id="rId19"/>
    <p:sldLayoutId id="2147483702" r:id="rId20"/>
    <p:sldLayoutId id="2147483703"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oleObject" Target="../embeddings/oleObject1.bin"/><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oleObject" Target="../embeddings/oleObject2.bin"/><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2.wmf"/><Relationship Id="rId5" Type="http://schemas.openxmlformats.org/officeDocument/2006/relationships/oleObject" Target="../embeddings/oleObject4.bin"/><Relationship Id="rId4" Type="http://schemas.openxmlformats.org/officeDocument/2006/relationships/image" Target="../media/image11.wmf"/></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6.wmf"/><Relationship Id="rId5" Type="http://schemas.openxmlformats.org/officeDocument/2006/relationships/oleObject" Target="../embeddings/oleObject6.bin"/><Relationship Id="rId4" Type="http://schemas.openxmlformats.org/officeDocument/2006/relationships/image" Target="../media/image15.wmf"/></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2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3"/>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1" name="Google Shape;111;p23"/>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8627"/>
            </a:srgbClr>
          </a:solidFill>
          <a:ln>
            <a:noFill/>
          </a:ln>
        </p:spPr>
      </p:pic>
      <p:sp>
        <p:nvSpPr>
          <p:cNvPr id="112" name="Google Shape;112;p23"/>
          <p:cNvSpPr txBox="1"/>
          <p:nvPr/>
        </p:nvSpPr>
        <p:spPr>
          <a:xfrm>
            <a:off x="7065143" y="2371122"/>
            <a:ext cx="4984909" cy="144650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400"/>
              <a:buFont typeface="Arial"/>
              <a:buNone/>
            </a:pPr>
            <a:r>
              <a:rPr lang="en-US" sz="4400" b="1" i="0" u="none" strike="noStrike" cap="none" dirty="0">
                <a:solidFill>
                  <a:srgbClr val="FF0000"/>
                </a:solidFill>
                <a:latin typeface="Times New Roman"/>
                <a:ea typeface="Times New Roman"/>
                <a:cs typeface="Times New Roman"/>
                <a:sym typeface="Times New Roman"/>
              </a:rPr>
              <a:t>IELTS Preparation </a:t>
            </a:r>
          </a:p>
          <a:p>
            <a:pPr marL="0" marR="0" lvl="0" indent="0" algn="l" rtl="0">
              <a:lnSpc>
                <a:spcPct val="100000"/>
              </a:lnSpc>
              <a:spcBef>
                <a:spcPts val="0"/>
              </a:spcBef>
              <a:spcAft>
                <a:spcPts val="0"/>
              </a:spcAft>
              <a:buClr>
                <a:schemeClr val="dk1"/>
              </a:buClr>
              <a:buSzPts val="4400"/>
              <a:buFont typeface="Arial"/>
              <a:buNone/>
            </a:pPr>
            <a:r>
              <a:rPr lang="en-US" sz="4400" b="1" i="0" u="none" strike="noStrike" cap="none" dirty="0">
                <a:solidFill>
                  <a:srgbClr val="FF0000"/>
                </a:solidFill>
                <a:latin typeface="Times New Roman"/>
                <a:ea typeface="Times New Roman"/>
                <a:cs typeface="Times New Roman"/>
                <a:sym typeface="Times New Roman"/>
              </a:rPr>
              <a:t>Mini-Course</a:t>
            </a:r>
            <a:endParaRPr sz="1400" b="0" i="0" u="none" strike="noStrike" cap="none" dirty="0">
              <a:solidFill>
                <a:srgbClr val="FF0000"/>
              </a:solidFill>
              <a:latin typeface="Arial"/>
              <a:ea typeface="Arial"/>
              <a:cs typeface="Arial"/>
              <a:sym typeface="Arial"/>
            </a:endParaRPr>
          </a:p>
        </p:txBody>
      </p:sp>
      <p:sp>
        <p:nvSpPr>
          <p:cNvPr id="113" name="Google Shape;113;p2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dirty="0">
                <a:solidFill>
                  <a:schemeClr val="dk1"/>
                </a:solidFill>
                <a:latin typeface="Times New Roman"/>
                <a:ea typeface="Times New Roman"/>
                <a:cs typeface="Times New Roman"/>
                <a:sym typeface="Times New Roman"/>
              </a:rPr>
              <a:t>Lecture 2</a:t>
            </a:r>
            <a:endParaRPr sz="1400" b="0" i="0" u="none" strike="noStrike" cap="none" dirty="0">
              <a:solidFill>
                <a:srgbClr val="000000"/>
              </a:solidFill>
              <a:latin typeface="Arial"/>
              <a:ea typeface="Arial"/>
              <a:cs typeface="Arial"/>
              <a:sym typeface="Arial"/>
            </a:endParaRPr>
          </a:p>
        </p:txBody>
      </p:sp>
      <p:sp>
        <p:nvSpPr>
          <p:cNvPr id="115" name="Google Shape;115;p23"/>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rgbClr val="00B0F0"/>
                </a:solidFill>
                <a:latin typeface="Times New Roman"/>
                <a:ea typeface="Times New Roman"/>
                <a:cs typeface="Times New Roman"/>
                <a:sym typeface="Times New Roman"/>
              </a:rPr>
              <a:t>Ahmed Soliman</a:t>
            </a:r>
            <a:endParaRPr sz="1400" b="0" i="0" u="none" strike="noStrike" cap="none">
              <a:solidFill>
                <a:srgbClr val="000000"/>
              </a:solidFill>
              <a:latin typeface="Arial"/>
              <a:ea typeface="Arial"/>
              <a:cs typeface="Arial"/>
              <a:sym typeface="Arial"/>
            </a:endParaRPr>
          </a:p>
        </p:txBody>
      </p:sp>
      <p:sp>
        <p:nvSpPr>
          <p:cNvPr id="116" name="Google Shape;116;p23"/>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00B0F0"/>
                </a:solidFill>
                <a:latin typeface="Times New Roman"/>
                <a:ea typeface="Times New Roman"/>
                <a:cs typeface="Times New Roman"/>
                <a:sym typeface="Times New Roman"/>
              </a:rPr>
              <a:t>Prepared by</a:t>
            </a:r>
            <a:endParaRPr sz="1400" b="0" i="0" u="none" strike="noStrike" cap="none">
              <a:solidFill>
                <a:srgbClr val="000000"/>
              </a:solidFill>
              <a:latin typeface="Arial"/>
              <a:ea typeface="Arial"/>
              <a:cs typeface="Arial"/>
              <a:sym typeface="Arial"/>
            </a:endParaRPr>
          </a:p>
        </p:txBody>
      </p:sp>
      <p:pic>
        <p:nvPicPr>
          <p:cNvPr id="12" name="Google Shape;118;p23"/>
          <p:cNvPicPr preferRelativeResize="0"/>
          <p:nvPr/>
        </p:nvPicPr>
        <p:blipFill rotWithShape="1">
          <a:blip r:embed="rId4">
            <a:alphaModFix/>
          </a:blip>
          <a:srcRect t="27877" b="25427"/>
          <a:stretch/>
        </p:blipFill>
        <p:spPr>
          <a:xfrm>
            <a:off x="9095397" y="0"/>
            <a:ext cx="2954655" cy="137962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9297"/>
    </mc:Choice>
    <mc:Fallback xmlns="">
      <p:transition spd="slow" advTm="92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4"/>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25" name="Google Shape;125;p24"/>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15000"/>
              </a:lnSpc>
              <a:spcBef>
                <a:spcPts val="0"/>
              </a:spcBef>
              <a:spcAft>
                <a:spcPts val="1000"/>
              </a:spcAft>
              <a:buClr>
                <a:srgbClr val="000000"/>
              </a:buClr>
              <a:buSzPts val="1100"/>
              <a:buFont typeface="Arial"/>
              <a:buNone/>
              <a:tabLst/>
              <a:defRPr/>
            </a:pPr>
            <a:endParaRPr kumimoji="0" sz="31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7" name="Google Shape;127;p2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128" name="Google Shape;128;p24"/>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129" name="Google Shape;129;p24"/>
          <p:cNvSpPr txBox="1"/>
          <p:nvPr/>
        </p:nvSpPr>
        <p:spPr>
          <a:xfrm>
            <a:off x="762125" y="2832428"/>
            <a:ext cx="9862800" cy="1323399"/>
          </a:xfrm>
          <a:prstGeom prst="rect">
            <a:avLst/>
          </a:prstGeom>
          <a:noFill/>
          <a:ln>
            <a:noFill/>
          </a:ln>
        </p:spPr>
        <p:txBody>
          <a:bodyPr spcFirstLastPara="1" wrap="square" lIns="91425" tIns="45700" rIns="91425" bIns="45700" anchor="ctr"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4000" b="1" dirty="0">
                <a:solidFill>
                  <a:srgbClr val="FF0000"/>
                </a:solidFill>
              </a:rPr>
              <a:t>Mastering the IELTS Speaking Test (Parts 1–3)</a:t>
            </a:r>
            <a:endParaRPr kumimoji="0" lang="en-US" sz="4000" b="1" i="0" u="none" strike="noStrike" kern="0" cap="none" spc="0" normalizeH="0" baseline="0" noProof="0" dirty="0">
              <a:ln>
                <a:noFill/>
              </a:ln>
              <a:solidFill>
                <a:srgbClr val="FF0000"/>
              </a:solidFill>
              <a:effectLst/>
              <a:uLnTx/>
              <a:uFillTx/>
              <a:latin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A80F1794-3C69-9A77-B7E9-41FE90AC7F33}"/>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8A21BE21-0744-B01B-43A7-DDB254D2E73B}"/>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112F6F6F-E4EB-9233-802D-50CC6B62C058}"/>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2538FCDE-3E9C-B4EE-DCFF-95EBF5D03BD5}"/>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096F4F48-31F5-0440-44C9-D98C2EC2868F}"/>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62D5DB6D-D565-68F3-7E98-D6F7BCE93FD2}"/>
              </a:ext>
            </a:extLst>
          </p:cNvPr>
          <p:cNvSpPr txBox="1"/>
          <p:nvPr/>
        </p:nvSpPr>
        <p:spPr>
          <a:xfrm>
            <a:off x="762124" y="1401139"/>
            <a:ext cx="10490593" cy="3785621"/>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0000"/>
                </a:solidFill>
                <a:effectLst/>
                <a:uLnTx/>
                <a:uFillTx/>
                <a:latin typeface="Arial"/>
                <a:cs typeface="Arial"/>
                <a:sym typeface="Arial"/>
              </a:rPr>
              <a:t>🎯 Objectives</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chemeClr val="accent1"/>
                </a:solidFill>
                <a:effectLst/>
                <a:uLnTx/>
                <a:uFillTx/>
                <a:latin typeface="Arial"/>
                <a:cs typeface="Arial"/>
                <a:sym typeface="Arial"/>
              </a:rPr>
              <a:t>By the end of the lesson, students will be able to:</a:t>
            </a:r>
          </a:p>
          <a:p>
            <a:pPr marL="0" marR="0" lvl="0" indent="0" algn="l" defTabSz="914400" rtl="0" eaLnBrk="1" fontAlgn="auto" latinLnBrk="0" hangingPunct="1">
              <a:lnSpc>
                <a:spcPct val="150000"/>
              </a:lnSpc>
              <a:spcBef>
                <a:spcPts val="0"/>
              </a:spcBef>
              <a:spcAft>
                <a:spcPts val="0"/>
              </a:spcAft>
              <a:buClr>
                <a:srgbClr val="000000"/>
              </a:buClr>
              <a:buSzTx/>
              <a:buFont typeface="+mj-lt"/>
              <a:buAutoNum type="arabicPeriod"/>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Identify the structure and timing of the IELTS Speaking test.</a:t>
            </a:r>
          </a:p>
          <a:p>
            <a:pPr marL="0" marR="0" lvl="0" indent="0" algn="l" defTabSz="914400" rtl="0" eaLnBrk="1" fontAlgn="auto" latinLnBrk="0" hangingPunct="1">
              <a:lnSpc>
                <a:spcPct val="150000"/>
              </a:lnSpc>
              <a:spcBef>
                <a:spcPts val="0"/>
              </a:spcBef>
              <a:spcAft>
                <a:spcPts val="0"/>
              </a:spcAft>
              <a:buClr>
                <a:srgbClr val="000000"/>
              </a:buClr>
              <a:buSzTx/>
              <a:buFont typeface="+mj-lt"/>
              <a:buAutoNum type="arabicPeriod"/>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Recognize the assessment criteria (Fluency, Lexical Resource, Grammar, Pronunciation).</a:t>
            </a:r>
          </a:p>
          <a:p>
            <a:pPr marL="0" marR="0" lvl="0" indent="0" algn="l" defTabSz="914400" rtl="0" eaLnBrk="1" fontAlgn="auto" latinLnBrk="0" hangingPunct="1">
              <a:lnSpc>
                <a:spcPct val="150000"/>
              </a:lnSpc>
              <a:spcBef>
                <a:spcPts val="0"/>
              </a:spcBef>
              <a:spcAft>
                <a:spcPts val="0"/>
              </a:spcAft>
              <a:buClr>
                <a:srgbClr val="000000"/>
              </a:buClr>
              <a:buSzTx/>
              <a:buFont typeface="+mj-lt"/>
              <a:buAutoNum type="arabicPeriod"/>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Respond confidently to Part 1, 2, and 3 familiar-topic questions..</a:t>
            </a:r>
          </a:p>
        </p:txBody>
      </p:sp>
    </p:spTree>
    <p:extLst>
      <p:ext uri="{BB962C8B-B14F-4D97-AF65-F5344CB8AC3E}">
        <p14:creationId xmlns:p14="http://schemas.microsoft.com/office/powerpoint/2010/main" val="2413477029"/>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BACB4D25-5BF0-DDAD-96F7-27C1EE411DFE}"/>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D1761B44-111F-4572-DE95-20B6C34AD086}"/>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EC8273EC-7A9F-075A-8E81-67F0BA122F54}"/>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C3E2C208-A338-692C-F4D0-5A4D53CFB286}"/>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497B7F8F-DB8B-A526-493E-31D9E82A1238}"/>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DEF86D18-FCFB-C896-3F9C-7B6188B145B3}"/>
              </a:ext>
            </a:extLst>
          </p:cNvPr>
          <p:cNvSpPr txBox="1"/>
          <p:nvPr/>
        </p:nvSpPr>
        <p:spPr>
          <a:xfrm>
            <a:off x="762124" y="1401139"/>
            <a:ext cx="10490593" cy="3139291"/>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FF0000"/>
                </a:solidFill>
                <a:effectLst/>
                <a:uLnTx/>
                <a:uFillTx/>
                <a:latin typeface="Arial"/>
                <a:cs typeface="Arial"/>
                <a:sym typeface="Arial"/>
              </a:rPr>
              <a:t>Lead-in</a:t>
            </a:r>
          </a:p>
          <a:p>
            <a:pPr marL="0" marR="0" lvl="0" indent="0" algn="l" defTabSz="914400" rtl="0" eaLnBrk="1" fontAlgn="auto" latinLnBrk="0" hangingPunct="1">
              <a:lnSpc>
                <a:spcPct val="150000"/>
              </a:lnSpc>
              <a:spcBef>
                <a:spcPts val="0"/>
              </a:spcBef>
              <a:spcAft>
                <a:spcPts val="0"/>
              </a:spcAft>
              <a:buClr>
                <a:srgbClr val="000000"/>
              </a:buClr>
              <a:buSzTx/>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What do you already know about the Speaking test?</a:t>
            </a:r>
          </a:p>
          <a:p>
            <a:pPr marL="0" marR="0" lvl="0" indent="0" algn="l" defTabSz="914400" rtl="0" eaLnBrk="1" fontAlgn="auto" latinLnBrk="0" hangingPunct="1">
              <a:lnSpc>
                <a:spcPct val="150000"/>
              </a:lnSpc>
              <a:spcBef>
                <a:spcPts val="0"/>
              </a:spcBef>
              <a:spcAft>
                <a:spcPts val="0"/>
              </a:spcAft>
              <a:buClr>
                <a:srgbClr val="000000"/>
              </a:buClr>
              <a:buSzTx/>
              <a:buFont typeface="+mj-lt"/>
              <a:buAutoNum type="arabicPeriod"/>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How many parts?</a:t>
            </a:r>
          </a:p>
          <a:p>
            <a:pPr marL="0" marR="0" lvl="0" indent="0" algn="l" defTabSz="914400" rtl="0" eaLnBrk="1" fontAlgn="auto" latinLnBrk="0" hangingPunct="1">
              <a:lnSpc>
                <a:spcPct val="150000"/>
              </a:lnSpc>
              <a:spcBef>
                <a:spcPts val="0"/>
              </a:spcBef>
              <a:spcAft>
                <a:spcPts val="0"/>
              </a:spcAft>
              <a:buClr>
                <a:srgbClr val="000000"/>
              </a:buClr>
              <a:buSzTx/>
              <a:buFont typeface="+mj-lt"/>
              <a:buAutoNum type="arabicPeriod"/>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How long in total?</a:t>
            </a:r>
          </a:p>
          <a:p>
            <a:pPr marL="0" marR="0" lvl="0" indent="0" algn="l" defTabSz="914400" rtl="0" eaLnBrk="1" fontAlgn="auto" latinLnBrk="0" hangingPunct="1">
              <a:lnSpc>
                <a:spcPct val="150000"/>
              </a:lnSpc>
              <a:spcBef>
                <a:spcPts val="0"/>
              </a:spcBef>
              <a:spcAft>
                <a:spcPts val="0"/>
              </a:spcAft>
              <a:buClr>
                <a:srgbClr val="000000"/>
              </a:buClr>
              <a:buSzTx/>
              <a:buFont typeface="+mj-lt"/>
              <a:buAutoNum type="arabicPeriod"/>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Is it face-to-face or on a computer?</a:t>
            </a:r>
          </a:p>
        </p:txBody>
      </p:sp>
    </p:spTree>
    <p:extLst>
      <p:ext uri="{BB962C8B-B14F-4D97-AF65-F5344CB8AC3E}">
        <p14:creationId xmlns:p14="http://schemas.microsoft.com/office/powerpoint/2010/main" val="2564069949"/>
      </p:ext>
    </p:extLst>
  </p:cSld>
  <p:clrMapOvr>
    <a:masterClrMapping/>
  </p:clrMapOvr>
  <mc:AlternateContent xmlns:mc="http://schemas.openxmlformats.org/markup-compatibility/2006" xmlns:p14="http://schemas.microsoft.com/office/powerpoint/2010/main">
    <mc:Choice Requires="p14">
      <p:transition spd="slow" p14:dur="2000" advTm="282030"/>
    </mc:Choice>
    <mc:Fallback xmlns="">
      <p:transition spd="slow" advTm="2820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CC412CDC-4DE5-F61F-A0F8-5DF77D90C385}"/>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1CBF6C9D-AAA5-7495-B85B-8F37D52F2E65}"/>
              </a:ext>
            </a:extLst>
          </p:cNvPr>
          <p:cNvSpPr/>
          <p:nvPr/>
        </p:nvSpPr>
        <p:spPr>
          <a:xfrm>
            <a:off x="681135" y="1324946"/>
            <a:ext cx="10748740" cy="51328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a:solidFill>
                <a:schemeClr val="lt1"/>
              </a:solidFill>
              <a:latin typeface="Calibri"/>
              <a:ea typeface="Calibri"/>
              <a:cs typeface="Calibri"/>
              <a:sym typeface="Calibri"/>
            </a:endParaRPr>
          </a:p>
        </p:txBody>
      </p:sp>
      <p:sp>
        <p:nvSpPr>
          <p:cNvPr id="172" name="Google Shape;172;p27">
            <a:extLst>
              <a:ext uri="{FF2B5EF4-FFF2-40B4-BE49-F238E27FC236}">
                <a16:creationId xmlns:a16="http://schemas.microsoft.com/office/drawing/2014/main" id="{04C24333-587E-B21C-D457-0397A2D56DA2}"/>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5B07A64C-9D8E-3A47-1E94-2CF17B094E38}"/>
              </a:ext>
            </a:extLst>
          </p:cNvPr>
          <p:cNvSpPr txBox="1"/>
          <p:nvPr/>
        </p:nvSpPr>
        <p:spPr>
          <a:xfrm>
            <a:off x="765775" y="677821"/>
            <a:ext cx="4702800" cy="553968"/>
          </a:xfrm>
          <a:prstGeom prst="rect">
            <a:avLst/>
          </a:prstGeom>
          <a:noFill/>
          <a:ln>
            <a:noFill/>
          </a:ln>
        </p:spPr>
        <p:txBody>
          <a:bodyPr spcFirstLastPara="1" wrap="square" lIns="91425" tIns="91425" rIns="91425" bIns="91425" anchor="t" anchorCtr="0">
            <a:spAutoFit/>
          </a:bodyPr>
          <a:lstStyle/>
          <a:p>
            <a:pPr lvl="0">
              <a:buSzPts val="2300"/>
            </a:pPr>
            <a:r>
              <a:rPr lang="en-US" sz="2400" b="1" dirty="0">
                <a:solidFill>
                  <a:srgbClr val="FF0000"/>
                </a:solidFill>
              </a:rPr>
              <a:t>Test Structure</a:t>
            </a:r>
            <a:endParaRPr sz="2300" b="1" i="1" u="none" strike="noStrike" cap="none" dirty="0">
              <a:solidFill>
                <a:srgbClr val="FF0000"/>
              </a:solidFill>
              <a:latin typeface="Calibri"/>
              <a:ea typeface="Calibri"/>
              <a:cs typeface="Calibri"/>
              <a:sym typeface="Calibri"/>
            </a:endParaRPr>
          </a:p>
        </p:txBody>
      </p:sp>
      <p:graphicFrame>
        <p:nvGraphicFramePr>
          <p:cNvPr id="2" name="Table 1">
            <a:extLst>
              <a:ext uri="{FF2B5EF4-FFF2-40B4-BE49-F238E27FC236}">
                <a16:creationId xmlns:a16="http://schemas.microsoft.com/office/drawing/2014/main" id="{21908BD5-0BC4-E27D-53A4-6F9C6878F957}"/>
              </a:ext>
            </a:extLst>
          </p:cNvPr>
          <p:cNvGraphicFramePr>
            <a:graphicFrameLocks noGrp="1"/>
          </p:cNvGraphicFramePr>
          <p:nvPr>
            <p:extLst>
              <p:ext uri="{D42A27DB-BD31-4B8C-83A1-F6EECF244321}">
                <p14:modId xmlns:p14="http://schemas.microsoft.com/office/powerpoint/2010/main" val="2412167534"/>
              </p:ext>
            </p:extLst>
          </p:nvPr>
        </p:nvGraphicFramePr>
        <p:xfrm>
          <a:off x="820254" y="2434347"/>
          <a:ext cx="10470501" cy="1996948"/>
        </p:xfrm>
        <a:graphic>
          <a:graphicData uri="http://schemas.openxmlformats.org/drawingml/2006/table">
            <a:tbl>
              <a:tblPr/>
              <a:tblGrid>
                <a:gridCol w="650793">
                  <a:extLst>
                    <a:ext uri="{9D8B030D-6E8A-4147-A177-3AD203B41FA5}">
                      <a16:colId xmlns:a16="http://schemas.microsoft.com/office/drawing/2014/main" val="3021642801"/>
                    </a:ext>
                  </a:extLst>
                </a:gridCol>
                <a:gridCol w="2746390">
                  <a:extLst>
                    <a:ext uri="{9D8B030D-6E8A-4147-A177-3AD203B41FA5}">
                      <a16:colId xmlns:a16="http://schemas.microsoft.com/office/drawing/2014/main" val="3042438180"/>
                    </a:ext>
                  </a:extLst>
                </a:gridCol>
                <a:gridCol w="1716832">
                  <a:extLst>
                    <a:ext uri="{9D8B030D-6E8A-4147-A177-3AD203B41FA5}">
                      <a16:colId xmlns:a16="http://schemas.microsoft.com/office/drawing/2014/main" val="3886073836"/>
                    </a:ext>
                  </a:extLst>
                </a:gridCol>
                <a:gridCol w="2901559">
                  <a:extLst>
                    <a:ext uri="{9D8B030D-6E8A-4147-A177-3AD203B41FA5}">
                      <a16:colId xmlns:a16="http://schemas.microsoft.com/office/drawing/2014/main" val="1292975282"/>
                    </a:ext>
                  </a:extLst>
                </a:gridCol>
                <a:gridCol w="2454927">
                  <a:extLst>
                    <a:ext uri="{9D8B030D-6E8A-4147-A177-3AD203B41FA5}">
                      <a16:colId xmlns:a16="http://schemas.microsoft.com/office/drawing/2014/main" val="1612213891"/>
                    </a:ext>
                  </a:extLst>
                </a:gridCol>
              </a:tblGrid>
              <a:tr h="236581">
                <a:tc>
                  <a:txBody>
                    <a:bodyPr/>
                    <a:lstStyle/>
                    <a:p>
                      <a:pPr>
                        <a:buNone/>
                      </a:pPr>
                      <a:r>
                        <a:rPr lang="en-US" sz="1600" b="1">
                          <a:solidFill>
                            <a:srgbClr val="FF0000"/>
                          </a:solidFill>
                        </a:rPr>
                        <a:t>Part</a:t>
                      </a:r>
                    </a:p>
                  </a:txBody>
                  <a:tcPr anchor="ctr">
                    <a:lnL>
                      <a:noFill/>
                    </a:lnL>
                    <a:lnR>
                      <a:noFill/>
                    </a:lnR>
                    <a:lnT>
                      <a:noFill/>
                    </a:lnT>
                    <a:lnB>
                      <a:noFill/>
                    </a:lnB>
                    <a:noFill/>
                  </a:tcPr>
                </a:tc>
                <a:tc>
                  <a:txBody>
                    <a:bodyPr/>
                    <a:lstStyle/>
                    <a:p>
                      <a:pPr>
                        <a:buNone/>
                      </a:pPr>
                      <a:r>
                        <a:rPr lang="en-US" sz="1600" b="1" dirty="0">
                          <a:solidFill>
                            <a:srgbClr val="FF0000"/>
                          </a:solidFill>
                        </a:rPr>
                        <a:t>   Focus</a:t>
                      </a:r>
                    </a:p>
                  </a:txBody>
                  <a:tcPr anchor="ctr">
                    <a:lnL>
                      <a:noFill/>
                    </a:lnL>
                    <a:lnR>
                      <a:noFill/>
                    </a:lnR>
                    <a:lnT>
                      <a:noFill/>
                    </a:lnT>
                    <a:lnB>
                      <a:noFill/>
                    </a:lnB>
                    <a:noFill/>
                  </a:tcPr>
                </a:tc>
                <a:tc>
                  <a:txBody>
                    <a:bodyPr/>
                    <a:lstStyle/>
                    <a:p>
                      <a:pPr>
                        <a:buNone/>
                      </a:pPr>
                      <a:r>
                        <a:rPr lang="en-US" sz="1600" b="1" dirty="0">
                          <a:solidFill>
                            <a:srgbClr val="FF0000"/>
                          </a:solidFill>
                        </a:rPr>
                        <a:t>Duration</a:t>
                      </a:r>
                    </a:p>
                  </a:txBody>
                  <a:tcPr anchor="ctr">
                    <a:lnL>
                      <a:noFill/>
                    </a:lnL>
                    <a:lnR>
                      <a:noFill/>
                    </a:lnR>
                    <a:lnT>
                      <a:noFill/>
                    </a:lnT>
                    <a:lnB>
                      <a:noFill/>
                    </a:lnB>
                    <a:noFill/>
                  </a:tcPr>
                </a:tc>
                <a:tc>
                  <a:txBody>
                    <a:bodyPr/>
                    <a:lstStyle/>
                    <a:p>
                      <a:pPr>
                        <a:buNone/>
                      </a:pPr>
                      <a:r>
                        <a:rPr lang="en-US" sz="1600" b="1" dirty="0">
                          <a:solidFill>
                            <a:srgbClr val="FF0000"/>
                          </a:solidFill>
                        </a:rPr>
                        <a:t>Type of Questions</a:t>
                      </a:r>
                    </a:p>
                  </a:txBody>
                  <a:tcPr anchor="ctr">
                    <a:lnL>
                      <a:noFill/>
                    </a:lnL>
                    <a:lnR>
                      <a:noFill/>
                    </a:lnR>
                    <a:lnT>
                      <a:noFill/>
                    </a:lnT>
                    <a:lnB>
                      <a:noFill/>
                    </a:lnB>
                    <a:noFill/>
                  </a:tcPr>
                </a:tc>
                <a:tc>
                  <a:txBody>
                    <a:bodyPr/>
                    <a:lstStyle/>
                    <a:p>
                      <a:pPr>
                        <a:lnSpc>
                          <a:spcPct val="200000"/>
                        </a:lnSpc>
                        <a:buNone/>
                      </a:pPr>
                      <a:r>
                        <a:rPr lang="en-US" sz="1600" b="1" dirty="0">
                          <a:solidFill>
                            <a:srgbClr val="FF0000"/>
                          </a:solidFill>
                        </a:rPr>
                        <a:t>Example Topic</a:t>
                      </a:r>
                    </a:p>
                  </a:txBody>
                  <a:tcPr anchor="ctr">
                    <a:lnL>
                      <a:noFill/>
                    </a:lnL>
                    <a:lnR>
                      <a:noFill/>
                    </a:lnR>
                    <a:lnT>
                      <a:noFill/>
                    </a:lnT>
                    <a:lnB>
                      <a:noFill/>
                    </a:lnB>
                    <a:noFill/>
                  </a:tcPr>
                </a:tc>
                <a:extLst>
                  <a:ext uri="{0D108BD9-81ED-4DB2-BD59-A6C34878D82A}">
                    <a16:rowId xmlns:a16="http://schemas.microsoft.com/office/drawing/2014/main" val="2993563991"/>
                  </a:ext>
                </a:extLst>
              </a:tr>
              <a:tr h="289767">
                <a:tc>
                  <a:txBody>
                    <a:bodyPr/>
                    <a:lstStyle/>
                    <a:p>
                      <a:pPr>
                        <a:buNone/>
                      </a:pPr>
                      <a:r>
                        <a:rPr lang="en-US" sz="1600" dirty="0"/>
                        <a:t>1</a:t>
                      </a:r>
                    </a:p>
                  </a:txBody>
                  <a:tcPr anchor="ctr">
                    <a:lnL>
                      <a:noFill/>
                    </a:lnL>
                    <a:lnR>
                      <a:noFill/>
                    </a:lnR>
                    <a:lnT>
                      <a:noFill/>
                    </a:lnT>
                    <a:lnB>
                      <a:noFill/>
                    </a:lnB>
                    <a:noFill/>
                  </a:tcPr>
                </a:tc>
                <a:tc>
                  <a:txBody>
                    <a:bodyPr/>
                    <a:lstStyle/>
                    <a:p>
                      <a:pPr>
                        <a:buNone/>
                      </a:pPr>
                      <a:r>
                        <a:rPr lang="en-US" sz="1600" dirty="0"/>
                        <a:t>  Introduction &amp; Interview</a:t>
                      </a:r>
                    </a:p>
                  </a:txBody>
                  <a:tcPr anchor="ctr">
                    <a:lnL>
                      <a:noFill/>
                    </a:lnL>
                    <a:lnR>
                      <a:noFill/>
                    </a:lnR>
                    <a:lnT>
                      <a:noFill/>
                    </a:lnT>
                    <a:lnB>
                      <a:noFill/>
                    </a:lnB>
                    <a:noFill/>
                  </a:tcPr>
                </a:tc>
                <a:tc>
                  <a:txBody>
                    <a:bodyPr/>
                    <a:lstStyle/>
                    <a:p>
                      <a:pPr>
                        <a:buNone/>
                      </a:pPr>
                      <a:r>
                        <a:rPr lang="en-US" sz="1600" dirty="0"/>
                        <a:t>4–5 min</a:t>
                      </a:r>
                    </a:p>
                  </a:txBody>
                  <a:tcPr anchor="ctr">
                    <a:lnL>
                      <a:noFill/>
                    </a:lnL>
                    <a:lnR>
                      <a:noFill/>
                    </a:lnR>
                    <a:lnT>
                      <a:noFill/>
                    </a:lnT>
                    <a:lnB>
                      <a:noFill/>
                    </a:lnB>
                    <a:noFill/>
                  </a:tcPr>
                </a:tc>
                <a:tc>
                  <a:txBody>
                    <a:bodyPr/>
                    <a:lstStyle/>
                    <a:p>
                      <a:pPr>
                        <a:buNone/>
                      </a:pPr>
                      <a:r>
                        <a:rPr lang="en-US" sz="1600" dirty="0"/>
                        <a:t>Personal / Familiar</a:t>
                      </a:r>
                    </a:p>
                  </a:txBody>
                  <a:tcPr anchor="ctr">
                    <a:lnL>
                      <a:noFill/>
                    </a:lnL>
                    <a:lnR>
                      <a:noFill/>
                    </a:lnR>
                    <a:lnT>
                      <a:noFill/>
                    </a:lnT>
                    <a:lnB>
                      <a:noFill/>
                    </a:lnB>
                    <a:noFill/>
                  </a:tcPr>
                </a:tc>
                <a:tc>
                  <a:txBody>
                    <a:bodyPr/>
                    <a:lstStyle/>
                    <a:p>
                      <a:pPr>
                        <a:buNone/>
                      </a:pPr>
                      <a:r>
                        <a:rPr lang="en-US" sz="1600"/>
                        <a:t>Work, studies, hobbies</a:t>
                      </a:r>
                    </a:p>
                  </a:txBody>
                  <a:tcPr anchor="ctr">
                    <a:lnL>
                      <a:noFill/>
                    </a:lnL>
                    <a:lnR>
                      <a:noFill/>
                    </a:lnR>
                    <a:lnT>
                      <a:noFill/>
                    </a:lnT>
                    <a:lnB>
                      <a:noFill/>
                    </a:lnB>
                    <a:noFill/>
                  </a:tcPr>
                </a:tc>
                <a:extLst>
                  <a:ext uri="{0D108BD9-81ED-4DB2-BD59-A6C34878D82A}">
                    <a16:rowId xmlns:a16="http://schemas.microsoft.com/office/drawing/2014/main" val="3408350774"/>
                  </a:ext>
                </a:extLst>
              </a:tr>
              <a:tr h="492604">
                <a:tc>
                  <a:txBody>
                    <a:bodyPr/>
                    <a:lstStyle/>
                    <a:p>
                      <a:pPr>
                        <a:buNone/>
                      </a:pPr>
                      <a:r>
                        <a:rPr lang="en-US" sz="1600"/>
                        <a:t>2</a:t>
                      </a:r>
                    </a:p>
                  </a:txBody>
                  <a:tcPr anchor="ctr">
                    <a:lnL>
                      <a:noFill/>
                    </a:lnL>
                    <a:lnR>
                      <a:noFill/>
                    </a:lnR>
                    <a:lnT>
                      <a:noFill/>
                    </a:lnT>
                    <a:lnB>
                      <a:noFill/>
                    </a:lnB>
                    <a:noFill/>
                  </a:tcPr>
                </a:tc>
                <a:tc>
                  <a:txBody>
                    <a:bodyPr/>
                    <a:lstStyle/>
                    <a:p>
                      <a:pPr>
                        <a:buNone/>
                      </a:pPr>
                      <a:r>
                        <a:rPr lang="en-US" sz="1600" dirty="0"/>
                        <a:t>   Long Turn (Cue Card)</a:t>
                      </a:r>
                    </a:p>
                  </a:txBody>
                  <a:tcPr anchor="ctr">
                    <a:lnL>
                      <a:noFill/>
                    </a:lnL>
                    <a:lnR>
                      <a:noFill/>
                    </a:lnR>
                    <a:lnT>
                      <a:noFill/>
                    </a:lnT>
                    <a:lnB>
                      <a:noFill/>
                    </a:lnB>
                    <a:noFill/>
                  </a:tcPr>
                </a:tc>
                <a:tc>
                  <a:txBody>
                    <a:bodyPr/>
                    <a:lstStyle/>
                    <a:p>
                      <a:pPr>
                        <a:buNone/>
                      </a:pPr>
                      <a:r>
                        <a:rPr lang="en-US" sz="1600" dirty="0"/>
                        <a:t>3–4 min</a:t>
                      </a:r>
                    </a:p>
                  </a:txBody>
                  <a:tcPr anchor="ctr">
                    <a:lnL>
                      <a:noFill/>
                    </a:lnL>
                    <a:lnR>
                      <a:noFill/>
                    </a:lnR>
                    <a:lnT>
                      <a:noFill/>
                    </a:lnT>
                    <a:lnB>
                      <a:noFill/>
                    </a:lnB>
                    <a:noFill/>
                  </a:tcPr>
                </a:tc>
                <a:tc>
                  <a:txBody>
                    <a:bodyPr/>
                    <a:lstStyle/>
                    <a:p>
                      <a:pPr>
                        <a:buNone/>
                      </a:pPr>
                      <a:r>
                        <a:rPr lang="en-US" sz="1600"/>
                        <a:t>Description + Details</a:t>
                      </a:r>
                    </a:p>
                  </a:txBody>
                  <a:tcPr anchor="ctr">
                    <a:lnL>
                      <a:noFill/>
                    </a:lnL>
                    <a:lnR>
                      <a:noFill/>
                    </a:lnR>
                    <a:lnT>
                      <a:noFill/>
                    </a:lnT>
                    <a:lnB>
                      <a:noFill/>
                    </a:lnB>
                    <a:noFill/>
                  </a:tcPr>
                </a:tc>
                <a:tc>
                  <a:txBody>
                    <a:bodyPr/>
                    <a:lstStyle/>
                    <a:p>
                      <a:pPr>
                        <a:buNone/>
                      </a:pPr>
                      <a:r>
                        <a:rPr lang="en-US" sz="1600"/>
                        <a:t>Describe a book / trip / person</a:t>
                      </a:r>
                    </a:p>
                  </a:txBody>
                  <a:tcPr anchor="ctr">
                    <a:lnL>
                      <a:noFill/>
                    </a:lnL>
                    <a:lnR>
                      <a:noFill/>
                    </a:lnR>
                    <a:lnT>
                      <a:noFill/>
                    </a:lnT>
                    <a:lnB>
                      <a:noFill/>
                    </a:lnB>
                    <a:noFill/>
                  </a:tcPr>
                </a:tc>
                <a:extLst>
                  <a:ext uri="{0D108BD9-81ED-4DB2-BD59-A6C34878D82A}">
                    <a16:rowId xmlns:a16="http://schemas.microsoft.com/office/drawing/2014/main" val="2702910488"/>
                  </a:ext>
                </a:extLst>
              </a:tr>
              <a:tr h="492604">
                <a:tc>
                  <a:txBody>
                    <a:bodyPr/>
                    <a:lstStyle/>
                    <a:p>
                      <a:pPr>
                        <a:buNone/>
                      </a:pPr>
                      <a:r>
                        <a:rPr lang="en-US" sz="1600"/>
                        <a:t>3</a:t>
                      </a:r>
                    </a:p>
                  </a:txBody>
                  <a:tcPr anchor="ctr">
                    <a:lnL>
                      <a:noFill/>
                    </a:lnL>
                    <a:lnR>
                      <a:noFill/>
                    </a:lnR>
                    <a:lnT>
                      <a:noFill/>
                    </a:lnT>
                    <a:lnB>
                      <a:noFill/>
                    </a:lnB>
                    <a:noFill/>
                  </a:tcPr>
                </a:tc>
                <a:tc>
                  <a:txBody>
                    <a:bodyPr/>
                    <a:lstStyle/>
                    <a:p>
                      <a:pPr>
                        <a:buNone/>
                      </a:pPr>
                      <a:r>
                        <a:rPr lang="en-US" sz="1600" dirty="0"/>
                        <a:t>   Discussion</a:t>
                      </a:r>
                    </a:p>
                  </a:txBody>
                  <a:tcPr anchor="ctr">
                    <a:lnL>
                      <a:noFill/>
                    </a:lnL>
                    <a:lnR>
                      <a:noFill/>
                    </a:lnR>
                    <a:lnT>
                      <a:noFill/>
                    </a:lnT>
                    <a:lnB>
                      <a:noFill/>
                    </a:lnB>
                    <a:noFill/>
                  </a:tcPr>
                </a:tc>
                <a:tc>
                  <a:txBody>
                    <a:bodyPr/>
                    <a:lstStyle/>
                    <a:p>
                      <a:pPr>
                        <a:buNone/>
                      </a:pPr>
                      <a:r>
                        <a:rPr lang="en-US" sz="1600"/>
                        <a:t>4–5 min</a:t>
                      </a:r>
                    </a:p>
                  </a:txBody>
                  <a:tcPr anchor="ctr">
                    <a:lnL>
                      <a:noFill/>
                    </a:lnL>
                    <a:lnR>
                      <a:noFill/>
                    </a:lnR>
                    <a:lnT>
                      <a:noFill/>
                    </a:lnT>
                    <a:lnB>
                      <a:noFill/>
                    </a:lnB>
                    <a:noFill/>
                  </a:tcPr>
                </a:tc>
                <a:tc>
                  <a:txBody>
                    <a:bodyPr/>
                    <a:lstStyle/>
                    <a:p>
                      <a:pPr>
                        <a:buNone/>
                      </a:pPr>
                      <a:r>
                        <a:rPr lang="en-US" sz="1600"/>
                        <a:t>Abstract / Opinion</a:t>
                      </a:r>
                    </a:p>
                  </a:txBody>
                  <a:tcPr anchor="ctr">
                    <a:lnL>
                      <a:noFill/>
                    </a:lnL>
                    <a:lnR>
                      <a:noFill/>
                    </a:lnR>
                    <a:lnT>
                      <a:noFill/>
                    </a:lnT>
                    <a:lnB>
                      <a:noFill/>
                    </a:lnB>
                    <a:noFill/>
                  </a:tcPr>
                </a:tc>
                <a:tc>
                  <a:txBody>
                    <a:bodyPr/>
                    <a:lstStyle/>
                    <a:p>
                      <a:pPr>
                        <a:buNone/>
                      </a:pPr>
                      <a:r>
                        <a:rPr lang="en-US" sz="1600" dirty="0"/>
                        <a:t>Education, environment, culture</a:t>
                      </a:r>
                    </a:p>
                  </a:txBody>
                  <a:tcPr anchor="ctr">
                    <a:lnL>
                      <a:noFill/>
                    </a:lnL>
                    <a:lnR>
                      <a:noFill/>
                    </a:lnR>
                    <a:lnT>
                      <a:noFill/>
                    </a:lnT>
                    <a:lnB>
                      <a:noFill/>
                    </a:lnB>
                    <a:noFill/>
                  </a:tcPr>
                </a:tc>
                <a:extLst>
                  <a:ext uri="{0D108BD9-81ED-4DB2-BD59-A6C34878D82A}">
                    <a16:rowId xmlns:a16="http://schemas.microsoft.com/office/drawing/2014/main" val="2650682996"/>
                  </a:ext>
                </a:extLst>
              </a:tr>
            </a:tbl>
          </a:graphicData>
        </a:graphic>
      </p:graphicFrame>
    </p:spTree>
    <p:extLst>
      <p:ext uri="{BB962C8B-B14F-4D97-AF65-F5344CB8AC3E}">
        <p14:creationId xmlns:p14="http://schemas.microsoft.com/office/powerpoint/2010/main" val="3130209718"/>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148D35DA-D507-8CD0-D994-2B2FA3BE83B4}"/>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3E81CD57-E400-4FA3-13D3-E27016C47860}"/>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9237EF2C-C2F0-550D-A02A-D350823919D0}"/>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3C0B77EC-7CE8-9C18-FCDC-DA149CCA7EFD}"/>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4CB47251-6AA9-195D-49CF-3C9B1AC082BD}"/>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32ED6F19-4DEC-B226-24C1-3A645E416DF1}"/>
              </a:ext>
            </a:extLst>
          </p:cNvPr>
          <p:cNvSpPr txBox="1"/>
          <p:nvPr/>
        </p:nvSpPr>
        <p:spPr>
          <a:xfrm>
            <a:off x="762124" y="1401139"/>
            <a:ext cx="10490593" cy="2862292"/>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50000"/>
              </a:lnSpc>
              <a:spcBef>
                <a:spcPts val="0"/>
              </a:spcBef>
              <a:spcAft>
                <a:spcPts val="0"/>
              </a:spcAft>
              <a:buClr>
                <a:srgbClr val="000000"/>
              </a:buClr>
              <a:buSzTx/>
              <a:tabLst/>
              <a:defRPr/>
            </a:pPr>
            <a:r>
              <a:rPr kumimoji="0" lang="en-US" sz="2800" b="1" i="0" u="none" strike="noStrike" kern="0" cap="none" spc="0" normalizeH="0" baseline="0" noProof="0" dirty="0">
                <a:ln>
                  <a:noFill/>
                </a:ln>
                <a:solidFill>
                  <a:srgbClr val="FF0000"/>
                </a:solidFill>
                <a:effectLst/>
                <a:uLnTx/>
                <a:uFillTx/>
                <a:latin typeface="Arial"/>
                <a:cs typeface="Arial"/>
                <a:sym typeface="Arial"/>
              </a:rPr>
              <a:t>The Band Descriptors (simplified):</a:t>
            </a:r>
          </a:p>
          <a:p>
            <a:pPr marL="457200" marR="0" lvl="0" indent="-457200" algn="l" defTabSz="914400" rtl="0" eaLnBrk="1" fontAlgn="auto" latinLnBrk="0" hangingPunct="1">
              <a:lnSpc>
                <a:spcPct val="150000"/>
              </a:lnSpc>
              <a:spcBef>
                <a:spcPts val="0"/>
              </a:spcBef>
              <a:spcAft>
                <a:spcPts val="0"/>
              </a:spcAft>
              <a:buClr>
                <a:srgbClr val="000000"/>
              </a:buClr>
              <a:buSzTx/>
              <a:buFont typeface="+mj-lt"/>
              <a:buAutoNum type="arabicPeriod"/>
              <a:tabLst/>
              <a:defRPr/>
            </a:pPr>
            <a:r>
              <a:rPr kumimoji="0" lang="en-US" sz="2200" b="1" i="0" u="none" strike="noStrike" kern="0" cap="none" spc="0" normalizeH="0" baseline="0" noProof="0" dirty="0">
                <a:ln>
                  <a:noFill/>
                </a:ln>
                <a:solidFill>
                  <a:schemeClr val="accent1"/>
                </a:solidFill>
                <a:effectLst/>
                <a:uLnTx/>
                <a:uFillTx/>
                <a:latin typeface="Arial"/>
                <a:cs typeface="Arial"/>
                <a:sym typeface="Arial"/>
              </a:rPr>
              <a:t>Fluency &amp; Coherence:</a:t>
            </a:r>
            <a:r>
              <a:rPr kumimoji="0" lang="en-US" sz="2200" b="0" i="0" u="none" strike="noStrike" kern="0" cap="none" spc="0" normalizeH="0" baseline="0" noProof="0" dirty="0">
                <a:ln>
                  <a:noFill/>
                </a:ln>
                <a:solidFill>
                  <a:schemeClr val="accent1"/>
                </a:solidFill>
                <a:effectLst/>
                <a:uLnTx/>
                <a:uFillTx/>
                <a:latin typeface="Arial"/>
                <a:cs typeface="Arial"/>
                <a:sym typeface="Arial"/>
              </a:rPr>
              <a:t> </a:t>
            </a:r>
            <a:r>
              <a:rPr kumimoji="0" lang="en-US" sz="2200" b="0" i="0" u="none" strike="noStrike" kern="0" cap="none" spc="0" normalizeH="0" baseline="0" noProof="0" dirty="0">
                <a:ln>
                  <a:noFill/>
                </a:ln>
                <a:solidFill>
                  <a:srgbClr val="000000"/>
                </a:solidFill>
                <a:effectLst/>
                <a:uLnTx/>
                <a:uFillTx/>
                <a:latin typeface="Arial"/>
                <a:cs typeface="Arial"/>
                <a:sym typeface="Arial"/>
              </a:rPr>
              <a:t>speak smoothly, logical ideas.</a:t>
            </a:r>
          </a:p>
          <a:p>
            <a:pPr marL="457200" marR="0" lvl="0" indent="-457200" algn="l" defTabSz="914400" rtl="0" eaLnBrk="1" fontAlgn="auto" latinLnBrk="0" hangingPunct="1">
              <a:lnSpc>
                <a:spcPct val="150000"/>
              </a:lnSpc>
              <a:spcBef>
                <a:spcPts val="0"/>
              </a:spcBef>
              <a:spcAft>
                <a:spcPts val="0"/>
              </a:spcAft>
              <a:buClr>
                <a:srgbClr val="000000"/>
              </a:buClr>
              <a:buSzTx/>
              <a:buFont typeface="+mj-lt"/>
              <a:buAutoNum type="arabicPeriod"/>
              <a:tabLst/>
              <a:defRPr/>
            </a:pPr>
            <a:r>
              <a:rPr kumimoji="0" lang="en-US" sz="2200" b="1" i="0" u="none" strike="noStrike" kern="0" cap="none" spc="0" normalizeH="0" baseline="0" noProof="0" dirty="0">
                <a:ln>
                  <a:noFill/>
                </a:ln>
                <a:solidFill>
                  <a:schemeClr val="accent1"/>
                </a:solidFill>
                <a:effectLst/>
                <a:uLnTx/>
                <a:uFillTx/>
                <a:latin typeface="Arial"/>
                <a:cs typeface="Arial"/>
                <a:sym typeface="Arial"/>
              </a:rPr>
              <a:t>Lexical Resource: </a:t>
            </a:r>
            <a:r>
              <a:rPr kumimoji="0" lang="en-US" sz="2200" b="0" i="0" u="none" strike="noStrike" kern="0" cap="none" spc="0" normalizeH="0" baseline="0" noProof="0" dirty="0">
                <a:ln>
                  <a:noFill/>
                </a:ln>
                <a:solidFill>
                  <a:srgbClr val="000000"/>
                </a:solidFill>
                <a:effectLst/>
                <a:uLnTx/>
                <a:uFillTx/>
                <a:latin typeface="Arial"/>
                <a:cs typeface="Arial"/>
                <a:sym typeface="Arial"/>
              </a:rPr>
              <a:t>wide vocabulary, natural expressions.</a:t>
            </a:r>
          </a:p>
          <a:p>
            <a:pPr marL="457200" marR="0" lvl="0" indent="-457200" algn="l" defTabSz="914400" rtl="0" eaLnBrk="1" fontAlgn="auto" latinLnBrk="0" hangingPunct="1">
              <a:lnSpc>
                <a:spcPct val="150000"/>
              </a:lnSpc>
              <a:spcBef>
                <a:spcPts val="0"/>
              </a:spcBef>
              <a:spcAft>
                <a:spcPts val="0"/>
              </a:spcAft>
              <a:buClr>
                <a:srgbClr val="000000"/>
              </a:buClr>
              <a:buSzTx/>
              <a:buFont typeface="+mj-lt"/>
              <a:buAutoNum type="arabicPeriod"/>
              <a:tabLst/>
              <a:defRPr/>
            </a:pPr>
            <a:r>
              <a:rPr kumimoji="0" lang="en-US" sz="2200" b="1" i="0" u="none" strike="noStrike" kern="0" cap="none" spc="0" normalizeH="0" baseline="0" noProof="0" dirty="0">
                <a:ln>
                  <a:noFill/>
                </a:ln>
                <a:solidFill>
                  <a:schemeClr val="accent1"/>
                </a:solidFill>
                <a:effectLst/>
                <a:uLnTx/>
                <a:uFillTx/>
                <a:latin typeface="Arial"/>
                <a:cs typeface="Arial"/>
                <a:sym typeface="Arial"/>
              </a:rPr>
              <a:t>Grammatical Range &amp; Accuracy: </a:t>
            </a:r>
            <a:r>
              <a:rPr kumimoji="0" lang="en-US" sz="2200" b="0" i="0" u="none" strike="noStrike" kern="0" cap="none" spc="0" normalizeH="0" baseline="0" noProof="0" dirty="0">
                <a:ln>
                  <a:noFill/>
                </a:ln>
                <a:solidFill>
                  <a:srgbClr val="000000"/>
                </a:solidFill>
                <a:effectLst/>
                <a:uLnTx/>
                <a:uFillTx/>
                <a:latin typeface="Arial"/>
                <a:cs typeface="Arial"/>
                <a:sym typeface="Arial"/>
              </a:rPr>
              <a:t>variety of structures.</a:t>
            </a:r>
          </a:p>
          <a:p>
            <a:pPr marL="457200" marR="0" lvl="0" indent="-457200" algn="l" defTabSz="914400" rtl="0" eaLnBrk="1" fontAlgn="auto" latinLnBrk="0" hangingPunct="1">
              <a:lnSpc>
                <a:spcPct val="150000"/>
              </a:lnSpc>
              <a:spcBef>
                <a:spcPts val="0"/>
              </a:spcBef>
              <a:spcAft>
                <a:spcPts val="0"/>
              </a:spcAft>
              <a:buClr>
                <a:srgbClr val="000000"/>
              </a:buClr>
              <a:buSzTx/>
              <a:buFont typeface="+mj-lt"/>
              <a:buAutoNum type="arabicPeriod"/>
              <a:tabLst/>
              <a:defRPr/>
            </a:pPr>
            <a:r>
              <a:rPr kumimoji="0" lang="en-US" sz="2200" b="1" i="0" u="none" strike="noStrike" kern="0" cap="none" spc="0" normalizeH="0" baseline="0" noProof="0" dirty="0">
                <a:ln>
                  <a:noFill/>
                </a:ln>
                <a:solidFill>
                  <a:schemeClr val="accent1"/>
                </a:solidFill>
                <a:effectLst/>
                <a:uLnTx/>
                <a:uFillTx/>
                <a:latin typeface="Arial"/>
                <a:cs typeface="Arial"/>
                <a:sym typeface="Arial"/>
              </a:rPr>
              <a:t>Pronunciation: </a:t>
            </a:r>
            <a:r>
              <a:rPr kumimoji="0" lang="en-US" sz="2200" b="0" i="0" u="none" strike="noStrike" kern="0" cap="none" spc="0" normalizeH="0" baseline="0" noProof="0" dirty="0">
                <a:ln>
                  <a:noFill/>
                </a:ln>
                <a:solidFill>
                  <a:srgbClr val="000000"/>
                </a:solidFill>
                <a:effectLst/>
                <a:uLnTx/>
                <a:uFillTx/>
                <a:latin typeface="Arial"/>
                <a:cs typeface="Arial"/>
                <a:sym typeface="Arial"/>
              </a:rPr>
              <a:t>clear and natural sound.</a:t>
            </a:r>
          </a:p>
        </p:txBody>
      </p:sp>
    </p:spTree>
    <p:extLst>
      <p:ext uri="{BB962C8B-B14F-4D97-AF65-F5344CB8AC3E}">
        <p14:creationId xmlns:p14="http://schemas.microsoft.com/office/powerpoint/2010/main" val="1694425282"/>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7BDA5658-0883-4BE9-9596-1004675D1603}"/>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0FAC7983-0B92-CF3D-3AE2-500426A54DF2}"/>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658F8F25-72D3-57E1-076A-D8AFB7272B3A}"/>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2C430092-38A1-63FE-7B5E-0A921A7DFE14}"/>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EC0FD7C5-1332-559A-325A-5DFF01681251}"/>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948A6542-7BE5-0BE2-5D3A-28C3A4410797}"/>
              </a:ext>
            </a:extLst>
          </p:cNvPr>
          <p:cNvSpPr txBox="1"/>
          <p:nvPr/>
        </p:nvSpPr>
        <p:spPr>
          <a:xfrm>
            <a:off x="762124" y="1401139"/>
            <a:ext cx="10490593" cy="4001065"/>
          </a:xfrm>
          <a:prstGeom prst="rect">
            <a:avLst/>
          </a:prstGeom>
          <a:noFill/>
          <a:ln>
            <a:noFill/>
          </a:ln>
        </p:spPr>
        <p:txBody>
          <a:bodyPr spcFirstLastPara="1" wrap="square" lIns="91425" tIns="91425" rIns="91425" bIns="91425" anchor="t" anchorCtr="0">
            <a:spAutoFit/>
          </a:bodyPr>
          <a:lstStyle/>
          <a:p>
            <a:pPr>
              <a:lnSpc>
                <a:spcPct val="200000"/>
              </a:lnSpc>
              <a:buNone/>
            </a:pPr>
            <a:r>
              <a:rPr lang="en-US" sz="2400" b="1" dirty="0">
                <a:solidFill>
                  <a:srgbClr val="FF0000"/>
                </a:solidFill>
              </a:rPr>
              <a:t>Part 1 Practice — Interview </a:t>
            </a:r>
          </a:p>
          <a:p>
            <a:pPr>
              <a:buNone/>
            </a:pPr>
            <a:r>
              <a:rPr lang="en-US" sz="2000" b="1" dirty="0"/>
              <a:t>Model Q&amp;A:</a:t>
            </a:r>
            <a:endParaRPr lang="en-US" sz="2000" dirty="0"/>
          </a:p>
          <a:p>
            <a:pPr>
              <a:buFont typeface="Arial" panose="020B0604020202020204" pitchFamily="34" charset="0"/>
              <a:buChar char="•"/>
            </a:pPr>
            <a:r>
              <a:rPr lang="en-US" sz="2000" dirty="0"/>
              <a:t>What do you do?</a:t>
            </a:r>
          </a:p>
          <a:p>
            <a:pPr>
              <a:buFont typeface="Arial" panose="020B0604020202020204" pitchFamily="34" charset="0"/>
              <a:buChar char="•"/>
            </a:pPr>
            <a:r>
              <a:rPr lang="en-US" sz="2000" dirty="0"/>
              <a:t>Do you enjoy your work/studies? Why?</a:t>
            </a:r>
          </a:p>
          <a:p>
            <a:pPr>
              <a:buFont typeface="Arial" panose="020B0604020202020204" pitchFamily="34" charset="0"/>
              <a:buChar char="•"/>
            </a:pPr>
            <a:r>
              <a:rPr lang="en-US" sz="2000" dirty="0"/>
              <a:t>What kind of music do you like?</a:t>
            </a:r>
          </a:p>
          <a:p>
            <a:pPr>
              <a:buFont typeface="Arial" panose="020B0604020202020204" pitchFamily="34" charset="0"/>
              <a:buChar char="•"/>
            </a:pPr>
            <a:r>
              <a:rPr lang="en-US" sz="2000" dirty="0"/>
              <a:t>How often do you spend time with friends?</a:t>
            </a:r>
          </a:p>
          <a:p>
            <a:pPr>
              <a:buFont typeface="Arial" panose="020B0604020202020204" pitchFamily="34" charset="0"/>
              <a:buChar char="•"/>
            </a:pPr>
            <a:endParaRPr lang="en-US" sz="2000" dirty="0"/>
          </a:p>
          <a:p>
            <a:pPr>
              <a:buNone/>
            </a:pPr>
            <a:r>
              <a:rPr lang="en-US" sz="2000" b="1" dirty="0">
                <a:solidFill>
                  <a:srgbClr val="0070C0"/>
                </a:solidFill>
              </a:rPr>
              <a:t>Notes:</a:t>
            </a:r>
            <a:endParaRPr lang="en-US" sz="2000" dirty="0">
              <a:solidFill>
                <a:srgbClr val="0070C0"/>
              </a:solidFill>
            </a:endParaRPr>
          </a:p>
          <a:p>
            <a:pPr marL="742950" lvl="1" indent="-285750">
              <a:buFont typeface="+mj-lt"/>
              <a:buAutoNum type="arabicPeriod"/>
            </a:pPr>
            <a:r>
              <a:rPr lang="en-US" sz="2000" dirty="0"/>
              <a:t>Give full answers (✓)</a:t>
            </a:r>
          </a:p>
          <a:p>
            <a:pPr marL="742950" lvl="1" indent="-285750">
              <a:buFont typeface="+mj-lt"/>
              <a:buAutoNum type="arabicPeriod"/>
            </a:pPr>
            <a:r>
              <a:rPr lang="en-US" sz="2000" dirty="0"/>
              <a:t>Use linking words (✓)</a:t>
            </a:r>
          </a:p>
          <a:p>
            <a:pPr marL="742950" lvl="1" indent="-285750">
              <a:buFont typeface="+mj-lt"/>
              <a:buAutoNum type="arabicPeriod"/>
            </a:pPr>
            <a:r>
              <a:rPr lang="en-US" sz="2000" dirty="0"/>
              <a:t>Clear pronunciation (✓)</a:t>
            </a:r>
          </a:p>
        </p:txBody>
      </p:sp>
    </p:spTree>
    <p:extLst>
      <p:ext uri="{BB962C8B-B14F-4D97-AF65-F5344CB8AC3E}">
        <p14:creationId xmlns:p14="http://schemas.microsoft.com/office/powerpoint/2010/main" val="709545281"/>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BA077EFE-1C9A-BEA4-17B6-AD8CC750B879}"/>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052544BA-AB3B-2014-E676-7960122FF928}"/>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35773D39-4464-D393-96A9-F23E721E2144}"/>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EDFDCB9C-CB00-91B8-FAFD-0EB238CFE7F6}"/>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6370E5D6-8B37-A76C-80A5-46A9FFC6745B}"/>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69AC1C66-5008-9330-5632-9E92AA8648CF}"/>
              </a:ext>
            </a:extLst>
          </p:cNvPr>
          <p:cNvSpPr txBox="1"/>
          <p:nvPr/>
        </p:nvSpPr>
        <p:spPr>
          <a:xfrm>
            <a:off x="762124" y="1401139"/>
            <a:ext cx="10490593" cy="4493508"/>
          </a:xfrm>
          <a:prstGeom prst="rect">
            <a:avLst/>
          </a:prstGeom>
          <a:noFill/>
          <a:ln>
            <a:noFill/>
          </a:ln>
        </p:spPr>
        <p:txBody>
          <a:bodyPr spcFirstLastPara="1" wrap="square" lIns="91425" tIns="91425" rIns="91425" bIns="91425" anchor="t" anchorCtr="0">
            <a:spAutoFit/>
          </a:bodyPr>
          <a:lstStyle/>
          <a:p>
            <a:pPr>
              <a:lnSpc>
                <a:spcPct val="200000"/>
              </a:lnSpc>
              <a:buNone/>
            </a:pPr>
            <a:r>
              <a:rPr lang="en-US" sz="2000" b="1" dirty="0">
                <a:solidFill>
                  <a:srgbClr val="FF0000"/>
                </a:solidFill>
              </a:rPr>
              <a:t>Common topics for Task 1 </a:t>
            </a:r>
          </a:p>
          <a:p>
            <a:pPr>
              <a:lnSpc>
                <a:spcPct val="200000"/>
              </a:lnSpc>
              <a:buNone/>
            </a:pPr>
            <a:r>
              <a:rPr lang="en-US" sz="2000" dirty="0"/>
              <a:t>[ Work, study, Hometown, Home, Art, Birthdays, Childhood, Clothe, Computer, Daily Routine, Dictionaries, Evenings, Family, Friends, Flowers, Food, Going out, Happiness, hobbies, Internet, Leisure/free time, Music, Neighbors and Neighborhoods, Newspapers, Pets, Reading, Shopping, Sports, Transport, Weather] </a:t>
            </a:r>
            <a:br>
              <a:rPr lang="en-US" sz="2000" dirty="0"/>
            </a:br>
            <a:endParaRPr lang="en-US" sz="2000" dirty="0"/>
          </a:p>
          <a:p>
            <a:pPr>
              <a:lnSpc>
                <a:spcPct val="200000"/>
              </a:lnSpc>
              <a:buNone/>
            </a:pPr>
            <a:r>
              <a:rPr lang="en-US" sz="2000" dirty="0">
                <a:solidFill>
                  <a:srgbClr val="0070C0"/>
                </a:solidFill>
              </a:rPr>
              <a:t>It is a good idea to have these topics prepared in advance. </a:t>
            </a:r>
          </a:p>
        </p:txBody>
      </p:sp>
    </p:spTree>
    <p:extLst>
      <p:ext uri="{BB962C8B-B14F-4D97-AF65-F5344CB8AC3E}">
        <p14:creationId xmlns:p14="http://schemas.microsoft.com/office/powerpoint/2010/main" val="2937191518"/>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CE3D807E-CB22-060A-6B85-2B72215BD0BE}"/>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4706A220-BFBB-327E-5EC8-F267C234E191}"/>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5BB40B0E-AC3A-00F3-F1E1-F50A45180162}"/>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8655CAB2-B0A6-CED3-7E08-E11D3D11CAF2}"/>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478E9EE9-D8D0-702F-015B-A377F6A121BE}"/>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8AB6F80E-30CA-9001-20BE-536A83B6FBD0}"/>
              </a:ext>
            </a:extLst>
          </p:cNvPr>
          <p:cNvSpPr txBox="1"/>
          <p:nvPr/>
        </p:nvSpPr>
        <p:spPr>
          <a:xfrm>
            <a:off x="762124" y="1401139"/>
            <a:ext cx="10490593" cy="4755118"/>
          </a:xfrm>
          <a:prstGeom prst="rect">
            <a:avLst/>
          </a:prstGeom>
          <a:noFill/>
          <a:ln>
            <a:noFill/>
          </a:ln>
        </p:spPr>
        <p:txBody>
          <a:bodyPr spcFirstLastPara="1" wrap="square" lIns="91425" tIns="91425" rIns="91425" bIns="91425" anchor="t" anchorCtr="0">
            <a:spAutoFit/>
          </a:bodyPr>
          <a:lstStyle/>
          <a:p>
            <a:pPr marL="285750" indent="-285750">
              <a:lnSpc>
                <a:spcPct val="150000"/>
              </a:lnSpc>
              <a:buFont typeface="Arial" panose="020B0604020202020204" pitchFamily="34" charset="0"/>
              <a:buChar char="•"/>
            </a:pPr>
            <a:r>
              <a:rPr lang="en-US" sz="1800" b="1" dirty="0">
                <a:solidFill>
                  <a:srgbClr val="FF0000"/>
                </a:solidFill>
              </a:rPr>
              <a:t>Focus on ICC (idioms + connectors + complex) </a:t>
            </a:r>
          </a:p>
          <a:p>
            <a:pPr marL="285750" indent="-285750">
              <a:lnSpc>
                <a:spcPct val="150000"/>
              </a:lnSpc>
              <a:buFont typeface="Arial" panose="020B0604020202020204" pitchFamily="34" charset="0"/>
              <a:buChar char="•"/>
            </a:pPr>
            <a:r>
              <a:rPr lang="en-US" sz="1800" b="1" dirty="0">
                <a:solidFill>
                  <a:srgbClr val="FF0000"/>
                </a:solidFill>
              </a:rPr>
              <a:t>Focus on the use of the following complex sentences:</a:t>
            </a:r>
          </a:p>
          <a:p>
            <a:pPr marL="342900" indent="-342900">
              <a:lnSpc>
                <a:spcPct val="150000"/>
              </a:lnSpc>
              <a:buFontTx/>
              <a:buChar char="-"/>
            </a:pPr>
            <a:r>
              <a:rPr lang="en-US" sz="1800" dirty="0">
                <a:solidFill>
                  <a:srgbClr val="0070C0"/>
                </a:solidFill>
              </a:rPr>
              <a:t> - If I talk about…. </a:t>
            </a:r>
          </a:p>
          <a:p>
            <a:pPr marL="342900" indent="-342900">
              <a:lnSpc>
                <a:spcPct val="150000"/>
              </a:lnSpc>
              <a:buFontTx/>
              <a:buChar char="-"/>
            </a:pPr>
            <a:r>
              <a:rPr lang="en-US" sz="1800" dirty="0">
                <a:solidFill>
                  <a:srgbClr val="0070C0"/>
                </a:solidFill>
              </a:rPr>
              <a:t>- When it comes to… </a:t>
            </a:r>
          </a:p>
          <a:p>
            <a:pPr marL="342900" indent="-342900">
              <a:lnSpc>
                <a:spcPct val="150000"/>
              </a:lnSpc>
              <a:buFontTx/>
              <a:buChar char="-"/>
            </a:pPr>
            <a:r>
              <a:rPr lang="en-US" sz="1800" dirty="0">
                <a:solidFill>
                  <a:srgbClr val="0070C0"/>
                </a:solidFill>
              </a:rPr>
              <a:t>- If you want my honest opinion, I can say that… </a:t>
            </a:r>
          </a:p>
          <a:p>
            <a:pPr marL="342900" indent="-342900">
              <a:lnSpc>
                <a:spcPct val="150000"/>
              </a:lnSpc>
              <a:buFontTx/>
              <a:buChar char="-"/>
            </a:pPr>
            <a:r>
              <a:rPr lang="en-US" sz="1800" dirty="0">
                <a:solidFill>
                  <a:srgbClr val="0070C0"/>
                </a:solidFill>
              </a:rPr>
              <a:t>- It’s believed that…. </a:t>
            </a:r>
          </a:p>
          <a:p>
            <a:pPr marL="342900" indent="-342900">
              <a:lnSpc>
                <a:spcPct val="150000"/>
              </a:lnSpc>
              <a:buFontTx/>
              <a:buChar char="-"/>
            </a:pPr>
            <a:r>
              <a:rPr lang="en-US" sz="1800" dirty="0">
                <a:solidFill>
                  <a:srgbClr val="0070C0"/>
                </a:solidFill>
              </a:rPr>
              <a:t>- It’s crystal clear that… </a:t>
            </a:r>
          </a:p>
          <a:p>
            <a:pPr marL="342900" indent="-342900">
              <a:lnSpc>
                <a:spcPct val="150000"/>
              </a:lnSpc>
              <a:buFontTx/>
              <a:buChar char="-"/>
            </a:pPr>
            <a:r>
              <a:rPr lang="en-US" sz="1800" dirty="0">
                <a:solidFill>
                  <a:srgbClr val="0070C0"/>
                </a:solidFill>
              </a:rPr>
              <a:t>- As far as I know, </a:t>
            </a:r>
          </a:p>
          <a:p>
            <a:pPr marL="342900" indent="-342900">
              <a:lnSpc>
                <a:spcPct val="150000"/>
              </a:lnSpc>
              <a:buFontTx/>
              <a:buChar char="-"/>
            </a:pPr>
            <a:r>
              <a:rPr lang="en-US" sz="1800" dirty="0">
                <a:solidFill>
                  <a:srgbClr val="0070C0"/>
                </a:solidFill>
              </a:rPr>
              <a:t>- As far as I recall </a:t>
            </a:r>
          </a:p>
          <a:p>
            <a:pPr marL="342900" indent="-342900">
              <a:lnSpc>
                <a:spcPct val="150000"/>
              </a:lnSpc>
              <a:buFontTx/>
              <a:buChar char="-"/>
            </a:pPr>
            <a:r>
              <a:rPr lang="en-US" sz="1800" dirty="0">
                <a:solidFill>
                  <a:srgbClr val="0070C0"/>
                </a:solidFill>
              </a:rPr>
              <a:t>- If my memory serves me, </a:t>
            </a:r>
          </a:p>
          <a:p>
            <a:pPr marL="342900" indent="-342900">
              <a:lnSpc>
                <a:spcPct val="150000"/>
              </a:lnSpc>
              <a:buFontTx/>
              <a:buChar char="-"/>
            </a:pPr>
            <a:r>
              <a:rPr lang="en-US" sz="1800" dirty="0">
                <a:solidFill>
                  <a:srgbClr val="0070C0"/>
                </a:solidFill>
              </a:rPr>
              <a:t>- As far as I’m concerned</a:t>
            </a:r>
          </a:p>
        </p:txBody>
      </p:sp>
    </p:spTree>
    <p:extLst>
      <p:ext uri="{BB962C8B-B14F-4D97-AF65-F5344CB8AC3E}">
        <p14:creationId xmlns:p14="http://schemas.microsoft.com/office/powerpoint/2010/main" val="3130183395"/>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28FEFDD0-B1E3-8029-0EF4-3488FF4805BC}"/>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7CB00988-0874-AFE9-8F5D-35EF7862B419}"/>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8988C9AD-A161-1419-7AD6-47108CD4D25A}"/>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572D7E04-5A21-175F-C361-3BD38FFBA43F}"/>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070B4C60-6904-3DC8-7355-CE1A854AEA68}"/>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A268300F-32B6-2FFD-31D2-0BC76FDD9F91}"/>
              </a:ext>
            </a:extLst>
          </p:cNvPr>
          <p:cNvSpPr txBox="1"/>
          <p:nvPr/>
        </p:nvSpPr>
        <p:spPr>
          <a:xfrm>
            <a:off x="762125" y="1328741"/>
            <a:ext cx="10490593" cy="5032117"/>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entury Gothic" panose="020F0302020204030204"/>
                <a:ea typeface="+mn-ea"/>
                <a:cs typeface="+mn-cs"/>
              </a:rPr>
              <a:t>IELTS Part 1 Speaking: Answer Formation Process</a:t>
            </a:r>
            <a:endParaRPr kumimoji="0" lang="en-US" sz="1800" b="0" i="0" u="none" strike="noStrike" kern="1200" cap="none" spc="0" normalizeH="0" baseline="0" noProof="0" dirty="0">
              <a:ln>
                <a:noFill/>
              </a:ln>
              <a:solidFill>
                <a:srgbClr val="FF0000"/>
              </a:solidFill>
              <a:effectLst/>
              <a:uLnTx/>
              <a:uFillTx/>
              <a:latin typeface="Century Gothic" panose="020F03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Understand the Question (1-2 seconds):</a:t>
            </a:r>
            <a:endPar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742950" marR="0" lvl="1" indent="-28575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Listen carefully to the keywords and the tense.</a:t>
            </a:r>
          </a:p>
          <a:p>
            <a:pPr marL="742950" marR="0" lvl="1" indent="-28575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Identify the core topic.</a:t>
            </a:r>
          </a:p>
          <a:p>
            <a:pPr marL="0" marR="0" lvl="0" indent="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Formulate a Direct Answer (1 second):</a:t>
            </a:r>
            <a:endPar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742950" marR="0" lvl="1" indent="-28575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Give a clear, concise "Yes/No" or direct statement.</a:t>
            </a:r>
          </a:p>
          <a:p>
            <a:pPr marL="742950" marR="0" lvl="1" indent="-28575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0" i="1" u="none" strike="noStrike" kern="1200" cap="none" spc="0" normalizeH="0" baseline="0" noProof="0" dirty="0">
                <a:ln>
                  <a:noFill/>
                </a:ln>
                <a:solidFill>
                  <a:srgbClr val="000000"/>
                </a:solidFill>
                <a:effectLst/>
                <a:uLnTx/>
                <a:uFillTx/>
                <a:latin typeface="Century Gothic" panose="020F0302020204030204"/>
                <a:ea typeface="+mn-ea"/>
                <a:cs typeface="+mn-cs"/>
              </a:rPr>
              <a:t>Example Question:</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"Do you enjoy cooking?"</a:t>
            </a:r>
          </a:p>
          <a:p>
            <a:pPr marL="742950" marR="0" lvl="1" indent="-28575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0" i="1" u="none" strike="noStrike" kern="1200" cap="none" spc="0" normalizeH="0" baseline="0" noProof="0" dirty="0">
                <a:ln>
                  <a:noFill/>
                </a:ln>
                <a:solidFill>
                  <a:srgbClr val="000000"/>
                </a:solidFill>
                <a:effectLst/>
                <a:uLnTx/>
                <a:uFillTx/>
                <a:latin typeface="Century Gothic" panose="020F0302020204030204"/>
                <a:ea typeface="+mn-ea"/>
                <a:cs typeface="+mn-cs"/>
              </a:rPr>
              <a:t>Direct Answer Thought:</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"Yes, I do."</a:t>
            </a:r>
          </a:p>
          <a:p>
            <a:pPr marL="0" marR="0" lvl="0" indent="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Provide a Reason/Explanation (2-3 seconds):</a:t>
            </a:r>
            <a:endPar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742950" marR="0" lvl="1" indent="-28575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Briefly explain </a:t>
            </a:r>
            <a:r>
              <a:rPr kumimoji="0" lang="en-US" sz="1800" b="0" i="1" u="none" strike="noStrike" kern="1200" cap="none" spc="0" normalizeH="0" baseline="0" noProof="0" dirty="0">
                <a:ln>
                  <a:noFill/>
                </a:ln>
                <a:solidFill>
                  <a:srgbClr val="000000"/>
                </a:solidFill>
                <a:effectLst/>
                <a:uLnTx/>
                <a:uFillTx/>
                <a:latin typeface="Century Gothic" panose="020F0302020204030204"/>
                <a:ea typeface="+mn-ea"/>
                <a:cs typeface="+mn-cs"/>
              </a:rPr>
              <a:t>why</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your direct answer is true.</a:t>
            </a:r>
          </a:p>
          <a:p>
            <a:pPr marL="742950" marR="0" lvl="1" indent="-28575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Think: "Because..." or "The reason is..."</a:t>
            </a:r>
          </a:p>
          <a:p>
            <a:pPr marL="742950" marR="0" lvl="1" indent="-28575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0" i="1" u="none" strike="noStrike" kern="1200" cap="none" spc="0" normalizeH="0" baseline="0" noProof="0" dirty="0">
                <a:ln>
                  <a:noFill/>
                </a:ln>
                <a:solidFill>
                  <a:srgbClr val="000000"/>
                </a:solidFill>
                <a:effectLst/>
                <a:uLnTx/>
                <a:uFillTx/>
                <a:latin typeface="Century Gothic" panose="020F0302020204030204"/>
                <a:ea typeface="+mn-ea"/>
                <a:cs typeface="+mn-cs"/>
              </a:rPr>
              <a:t>Connecting Thought:</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"...because I find it very relaxing and creative."</a:t>
            </a:r>
          </a:p>
        </p:txBody>
      </p:sp>
    </p:spTree>
    <p:extLst>
      <p:ext uri="{BB962C8B-B14F-4D97-AF65-F5344CB8AC3E}">
        <p14:creationId xmlns:p14="http://schemas.microsoft.com/office/powerpoint/2010/main" val="3180130334"/>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71E70578-D229-14FE-E7FA-702F39044F56}"/>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79DD9E47-4FD5-545C-098B-6A5A37741A7B}"/>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CE37B560-FF88-44F2-D082-9C7EFE53182F}"/>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DE9B7893-A1E2-8A2A-B505-F51A7D42AB78}"/>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9ECB935E-EE7C-874C-CE6A-04AB3DA9CEFD}"/>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E46CD126-B12B-6729-E1EF-269079ABD77E}"/>
              </a:ext>
            </a:extLst>
          </p:cNvPr>
          <p:cNvSpPr txBox="1"/>
          <p:nvPr/>
        </p:nvSpPr>
        <p:spPr>
          <a:xfrm>
            <a:off x="762124" y="1401139"/>
            <a:ext cx="10490593" cy="3924121"/>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50000"/>
              </a:lnSpc>
              <a:spcBef>
                <a:spcPts val="0"/>
              </a:spcBef>
              <a:spcAft>
                <a:spcPts val="0"/>
              </a:spcAft>
              <a:buClrTx/>
              <a:buSzTx/>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Arial"/>
                <a:sym typeface="Arial"/>
              </a:rPr>
              <a:t>4. Add an Example or Elaboration (3-4 seconds):</a:t>
            </a:r>
            <a:endPar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Arial"/>
              <a:sym typeface="Arial"/>
            </a:endParaRPr>
          </a:p>
          <a:p>
            <a:pPr marL="742950" marR="0" lvl="1" indent="-28575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Arial"/>
                <a:sym typeface="Arial"/>
              </a:rPr>
              <a:t>Give a specific example, a brief detail, or expand slightly on your reason.</a:t>
            </a:r>
          </a:p>
          <a:p>
            <a:pPr marL="742950" marR="0" lvl="1" indent="-28575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Arial"/>
                <a:sym typeface="Arial"/>
              </a:rPr>
              <a:t>Think: "For instance...", "One reason is...", "A good example is..."</a:t>
            </a:r>
          </a:p>
          <a:p>
            <a:pPr marL="742950" marR="0" lvl="1" indent="-28575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0" i="1" u="none" strike="noStrike" kern="1200" cap="none" spc="0" normalizeH="0" baseline="0" noProof="0" dirty="0">
                <a:ln>
                  <a:noFill/>
                </a:ln>
                <a:solidFill>
                  <a:srgbClr val="000000"/>
                </a:solidFill>
                <a:effectLst/>
                <a:uLnTx/>
                <a:uFillTx/>
                <a:latin typeface="Century Gothic" panose="020F0302020204030204"/>
                <a:ea typeface="+mn-ea"/>
                <a:cs typeface="Arial"/>
                <a:sym typeface="Arial"/>
              </a:rPr>
              <a:t>Elaboration Thought:</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Arial"/>
                <a:sym typeface="Arial"/>
              </a:rPr>
              <a:t> "I especially love trying out new recipes from different cuisines."</a:t>
            </a:r>
          </a:p>
          <a:p>
            <a:pPr marL="0" marR="0" lvl="0" indent="0" algn="l" defTabSz="914400" rtl="0" eaLnBrk="1" fontAlgn="auto" latinLnBrk="0" hangingPunct="1">
              <a:lnSpc>
                <a:spcPct val="150000"/>
              </a:lnSpc>
              <a:spcBef>
                <a:spcPts val="0"/>
              </a:spcBef>
              <a:spcAft>
                <a:spcPts val="0"/>
              </a:spcAft>
              <a:buClrTx/>
              <a:buSzTx/>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Arial"/>
                <a:sym typeface="Arial"/>
              </a:rPr>
              <a:t>5. Refine and Conclude (1 second - optional):</a:t>
            </a:r>
            <a:endPar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Arial"/>
              <a:sym typeface="Arial"/>
            </a:endParaRPr>
          </a:p>
          <a:p>
            <a:pPr marL="742950" marR="0" lvl="1" indent="-28575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Arial"/>
                <a:sym typeface="Arial"/>
              </a:rPr>
              <a:t>Optionally, add a very short concluding thought or a natural linking phrase to transition if more ideas come to mind.</a:t>
            </a:r>
          </a:p>
          <a:p>
            <a:pPr marL="742950" marR="0" lvl="1" indent="-28575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1800" b="0" i="1" u="none" strike="noStrike" kern="1200" cap="none" spc="0" normalizeH="0" baseline="0" noProof="0" dirty="0">
                <a:ln>
                  <a:noFill/>
                </a:ln>
                <a:solidFill>
                  <a:srgbClr val="000000"/>
                </a:solidFill>
                <a:effectLst/>
                <a:uLnTx/>
                <a:uFillTx/>
                <a:latin typeface="Century Gothic" panose="020F0302020204030204"/>
                <a:ea typeface="+mn-ea"/>
                <a:cs typeface="Arial"/>
                <a:sym typeface="Arial"/>
              </a:rPr>
              <a:t>Overall Answer (2-4 sentences):</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Arial"/>
                <a:sym typeface="Arial"/>
              </a:rPr>
              <a:t> "Yes, I do enjoy cooking. I find it very relaxing and creative, especially when I get to try out new recipes from different cuisines."</a:t>
            </a:r>
          </a:p>
        </p:txBody>
      </p:sp>
    </p:spTree>
    <p:extLst>
      <p:ext uri="{BB962C8B-B14F-4D97-AF65-F5344CB8AC3E}">
        <p14:creationId xmlns:p14="http://schemas.microsoft.com/office/powerpoint/2010/main" val="3586072797"/>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E61963FA-725C-DEAB-ECF2-F19941D07E2D}"/>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CE695CA2-0BF6-8F6A-4559-4BA2FCF042AC}"/>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E06AAAFA-F8E6-05E4-24E0-1DB79DF117FC}"/>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9E25CCB1-7A75-3F0C-B593-8020F4E693E9}"/>
              </a:ext>
            </a:extLst>
          </p:cNvPr>
          <p:cNvSpPr txBox="1"/>
          <p:nvPr/>
        </p:nvSpPr>
        <p:spPr>
          <a:xfrm>
            <a:off x="762124" y="603341"/>
            <a:ext cx="4342582" cy="608331"/>
          </a:xfrm>
          <a:prstGeom prst="rect">
            <a:avLst/>
          </a:prstGeom>
          <a:noFill/>
          <a:ln>
            <a:noFill/>
          </a:ln>
        </p:spPr>
        <p:txBody>
          <a:bodyPr spcFirstLastPara="1" wrap="square" lIns="91425" tIns="45700" rIns="91425" bIns="45700" anchor="t" anchorCtr="0">
            <a:spAutoFit/>
          </a:bodyPr>
          <a:lstStyle/>
          <a:p>
            <a:pPr lvl="0" defTabSz="914377">
              <a:lnSpc>
                <a:spcPct val="90000"/>
              </a:lnSpc>
              <a:spcBef>
                <a:spcPts val="1000"/>
              </a:spcBef>
              <a:buClrTx/>
              <a:defRPr/>
            </a:pPr>
            <a:r>
              <a:rPr lang="en-US" sz="2800" dirty="0"/>
              <a:t>Examples of task 1 </a:t>
            </a:r>
          </a:p>
        </p:txBody>
      </p:sp>
      <p:sp>
        <p:nvSpPr>
          <p:cNvPr id="173" name="Google Shape;173;p27">
            <a:extLst>
              <a:ext uri="{FF2B5EF4-FFF2-40B4-BE49-F238E27FC236}">
                <a16:creationId xmlns:a16="http://schemas.microsoft.com/office/drawing/2014/main" id="{305B47E0-FC72-41DA-CD89-E40D2F99FF14}"/>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5E60EAB9-2D49-468C-7A06-03B8404BA4DA}"/>
              </a:ext>
            </a:extLst>
          </p:cNvPr>
          <p:cNvSpPr txBox="1"/>
          <p:nvPr/>
        </p:nvSpPr>
        <p:spPr>
          <a:xfrm>
            <a:off x="762124" y="1314623"/>
            <a:ext cx="10490593" cy="1032047"/>
          </a:xfrm>
          <a:prstGeom prst="rect">
            <a:avLst/>
          </a:prstGeom>
          <a:noFill/>
          <a:ln>
            <a:noFill/>
          </a:ln>
        </p:spPr>
        <p:txBody>
          <a:bodyPr spcFirstLastPara="1" wrap="square" lIns="91425" tIns="91425" rIns="91425" bIns="91425" anchor="t" anchorCtr="0">
            <a:spAutoFit/>
          </a:bodyPr>
          <a:lstStyle/>
          <a:p>
            <a:pPr lvl="0" defTabSz="914377">
              <a:lnSpc>
                <a:spcPct val="150000"/>
              </a:lnSpc>
              <a:spcBef>
                <a:spcPts val="1000"/>
              </a:spcBef>
              <a:buClrTx/>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Speaking Prompt that the examiner uses with transcript. </a:t>
            </a:r>
          </a:p>
          <a:p>
            <a:pPr marL="0" marR="0" lvl="0" indent="0" algn="l" defTabSz="914377" rtl="0" eaLnBrk="1" fontAlgn="auto" latinLnBrk="0" hangingPunct="1">
              <a:lnSpc>
                <a:spcPct val="90000"/>
              </a:lnSpc>
              <a:spcBef>
                <a:spcPts val="1000"/>
              </a:spcBef>
              <a:spcAft>
                <a:spcPts val="0"/>
              </a:spcAft>
              <a:buClrTx/>
              <a:buSzTx/>
              <a:buFont typeface="Arial"/>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Examples of most common topics in IELTS speaking task 1 with questions.</a:t>
            </a:r>
          </a:p>
        </p:txBody>
      </p:sp>
      <p:graphicFrame>
        <p:nvGraphicFramePr>
          <p:cNvPr id="2" name="Object 1">
            <a:extLst>
              <a:ext uri="{FF2B5EF4-FFF2-40B4-BE49-F238E27FC236}">
                <a16:creationId xmlns:a16="http://schemas.microsoft.com/office/drawing/2014/main" id="{CCF83679-F122-C14F-FB42-FD1992CA5772}"/>
              </a:ext>
            </a:extLst>
          </p:cNvPr>
          <p:cNvGraphicFramePr>
            <a:graphicFrameLocks noChangeAspect="1"/>
          </p:cNvGraphicFramePr>
          <p:nvPr>
            <p:extLst>
              <p:ext uri="{D42A27DB-BD31-4B8C-83A1-F6EECF244321}">
                <p14:modId xmlns:p14="http://schemas.microsoft.com/office/powerpoint/2010/main" val="810355592"/>
              </p:ext>
            </p:extLst>
          </p:nvPr>
        </p:nvGraphicFramePr>
        <p:xfrm>
          <a:off x="6431821" y="1338096"/>
          <a:ext cx="2079625" cy="517525"/>
        </p:xfrm>
        <a:graphic>
          <a:graphicData uri="http://schemas.openxmlformats.org/presentationml/2006/ole">
            <mc:AlternateContent xmlns:mc="http://schemas.openxmlformats.org/markup-compatibility/2006">
              <mc:Choice xmlns:v="urn:schemas-microsoft-com:vml" Requires="v">
                <p:oleObj name="Packager Shell Object" showAsIcon="1" r:id="rId3" imgW="2080154" imgH="518081" progId="Package">
                  <p:embed/>
                </p:oleObj>
              </mc:Choice>
              <mc:Fallback>
                <p:oleObj name="Packager Shell Object" showAsIcon="1" r:id="rId3" imgW="2080154" imgH="518081" progId="Package">
                  <p:embed/>
                  <p:pic>
                    <p:nvPicPr>
                      <p:cNvPr id="5" name="Object 4">
                        <a:extLst>
                          <a:ext uri="{FF2B5EF4-FFF2-40B4-BE49-F238E27FC236}">
                            <a16:creationId xmlns:a16="http://schemas.microsoft.com/office/drawing/2014/main" id="{BF874D1B-095F-49EA-88EE-EC19D5953305}"/>
                          </a:ext>
                        </a:extLst>
                      </p:cNvPr>
                      <p:cNvPicPr/>
                      <p:nvPr/>
                    </p:nvPicPr>
                    <p:blipFill>
                      <a:blip r:embed="rId4"/>
                      <a:stretch>
                        <a:fillRect/>
                      </a:stretch>
                    </p:blipFill>
                    <p:spPr>
                      <a:xfrm>
                        <a:off x="6431821" y="1338096"/>
                        <a:ext cx="2079625" cy="517525"/>
                      </a:xfrm>
                      <a:prstGeom prst="rect">
                        <a:avLst/>
                      </a:prstGeom>
                    </p:spPr>
                  </p:pic>
                </p:oleObj>
              </mc:Fallback>
            </mc:AlternateContent>
          </a:graphicData>
        </a:graphic>
      </p:graphicFrame>
      <p:graphicFrame>
        <p:nvGraphicFramePr>
          <p:cNvPr id="3" name="Object 2">
            <a:extLst>
              <a:ext uri="{FF2B5EF4-FFF2-40B4-BE49-F238E27FC236}">
                <a16:creationId xmlns:a16="http://schemas.microsoft.com/office/drawing/2014/main" id="{86857A8C-68AC-DA18-A89E-96A5EE95BD6B}"/>
              </a:ext>
            </a:extLst>
          </p:cNvPr>
          <p:cNvGraphicFramePr>
            <a:graphicFrameLocks noChangeAspect="1"/>
          </p:cNvGraphicFramePr>
          <p:nvPr>
            <p:extLst>
              <p:ext uri="{D42A27DB-BD31-4B8C-83A1-F6EECF244321}">
                <p14:modId xmlns:p14="http://schemas.microsoft.com/office/powerpoint/2010/main" val="1260719868"/>
              </p:ext>
            </p:extLst>
          </p:nvPr>
        </p:nvGraphicFramePr>
        <p:xfrm>
          <a:off x="8751876" y="1311726"/>
          <a:ext cx="1928863" cy="517525"/>
        </p:xfrm>
        <a:graphic>
          <a:graphicData uri="http://schemas.openxmlformats.org/presentationml/2006/ole">
            <mc:AlternateContent xmlns:mc="http://schemas.openxmlformats.org/markup-compatibility/2006">
              <mc:Choice xmlns:v="urn:schemas-microsoft-com:vml" Requires="v">
                <p:oleObj name="Packager Shell Object" showAsIcon="1" r:id="rId5" imgW="2194560" imgH="518081" progId="Package">
                  <p:embed/>
                </p:oleObj>
              </mc:Choice>
              <mc:Fallback>
                <p:oleObj name="Packager Shell Object" showAsIcon="1" r:id="rId5" imgW="2194560" imgH="518081" progId="Package">
                  <p:embed/>
                  <p:pic>
                    <p:nvPicPr>
                      <p:cNvPr id="6" name="Object 5">
                        <a:extLst>
                          <a:ext uri="{FF2B5EF4-FFF2-40B4-BE49-F238E27FC236}">
                            <a16:creationId xmlns:a16="http://schemas.microsoft.com/office/drawing/2014/main" id="{40B1F5EA-0EF4-40A9-AB69-9C441D8EE3C9}"/>
                          </a:ext>
                        </a:extLst>
                      </p:cNvPr>
                      <p:cNvPicPr/>
                      <p:nvPr/>
                    </p:nvPicPr>
                    <p:blipFill>
                      <a:blip r:embed="rId6"/>
                      <a:stretch>
                        <a:fillRect/>
                      </a:stretch>
                    </p:blipFill>
                    <p:spPr>
                      <a:xfrm>
                        <a:off x="8751876" y="1311726"/>
                        <a:ext cx="1928863" cy="517525"/>
                      </a:xfrm>
                      <a:prstGeom prst="rect">
                        <a:avLst/>
                      </a:prstGeom>
                    </p:spPr>
                  </p:pic>
                </p:oleObj>
              </mc:Fallback>
            </mc:AlternateContent>
          </a:graphicData>
        </a:graphic>
      </p:graphicFrame>
      <p:pic>
        <p:nvPicPr>
          <p:cNvPr id="4" name="Picture 3">
            <a:extLst>
              <a:ext uri="{FF2B5EF4-FFF2-40B4-BE49-F238E27FC236}">
                <a16:creationId xmlns:a16="http://schemas.microsoft.com/office/drawing/2014/main" id="{442845FC-5844-B656-91EB-5501A217A74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2124" y="2559396"/>
            <a:ext cx="5093448" cy="3279530"/>
          </a:xfrm>
          <a:prstGeom prst="rect">
            <a:avLst/>
          </a:prstGeom>
        </p:spPr>
      </p:pic>
      <p:pic>
        <p:nvPicPr>
          <p:cNvPr id="5" name="Picture 4">
            <a:extLst>
              <a:ext uri="{FF2B5EF4-FFF2-40B4-BE49-F238E27FC236}">
                <a16:creationId xmlns:a16="http://schemas.microsoft.com/office/drawing/2014/main" id="{6611FBB8-C0A0-9248-3BC7-307A6070759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36429" y="2559395"/>
            <a:ext cx="4830893" cy="3124636"/>
          </a:xfrm>
          <a:prstGeom prst="rect">
            <a:avLst/>
          </a:prstGeom>
        </p:spPr>
      </p:pic>
    </p:spTree>
    <p:extLst>
      <p:ext uri="{BB962C8B-B14F-4D97-AF65-F5344CB8AC3E}">
        <p14:creationId xmlns:p14="http://schemas.microsoft.com/office/powerpoint/2010/main" val="4290521694"/>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CCDC307B-A546-ABE5-E246-C741EA6DF65A}"/>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C169F1AD-C1EE-0F1E-D203-3A4324E518B4}"/>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5ABBCF1B-94F0-E81A-4DE3-CBF4A6F53A04}"/>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170629EE-E23E-7162-BF71-1E8B06476698}"/>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51737950-0A52-5821-30A0-760BEBAC3F03}"/>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pic>
        <p:nvPicPr>
          <p:cNvPr id="6" name="Picture 5">
            <a:extLst>
              <a:ext uri="{FF2B5EF4-FFF2-40B4-BE49-F238E27FC236}">
                <a16:creationId xmlns:a16="http://schemas.microsoft.com/office/drawing/2014/main" id="{1A92347C-E149-5D22-3877-E72AD9127D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124" y="2104953"/>
            <a:ext cx="5006208" cy="3777073"/>
          </a:xfrm>
          <a:prstGeom prst="rect">
            <a:avLst/>
          </a:prstGeom>
        </p:spPr>
      </p:pic>
      <p:pic>
        <p:nvPicPr>
          <p:cNvPr id="7" name="Picture 6">
            <a:extLst>
              <a:ext uri="{FF2B5EF4-FFF2-40B4-BE49-F238E27FC236}">
                <a16:creationId xmlns:a16="http://schemas.microsoft.com/office/drawing/2014/main" id="{DA66D2B1-652C-5189-11EB-5E46EA06D9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96863" y="2148339"/>
            <a:ext cx="4804481" cy="3725002"/>
          </a:xfrm>
          <a:prstGeom prst="rect">
            <a:avLst/>
          </a:prstGeom>
        </p:spPr>
      </p:pic>
    </p:spTree>
    <p:extLst>
      <p:ext uri="{BB962C8B-B14F-4D97-AF65-F5344CB8AC3E}">
        <p14:creationId xmlns:p14="http://schemas.microsoft.com/office/powerpoint/2010/main" val="853122561"/>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415644E6-EF1F-213E-78DE-724343D6178E}"/>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BB2FEAA7-80A2-9D6E-9356-CB0549CBC381}"/>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F517A6F5-7A45-E112-C9A9-0458C5B54DF2}"/>
              </a:ext>
            </a:extLst>
          </p:cNvPr>
          <p:cNvSpPr txBox="1"/>
          <p:nvPr/>
        </p:nvSpPr>
        <p:spPr>
          <a:xfrm>
            <a:off x="2503819" y="929774"/>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88969579-6BC0-DF49-C6D1-BDC6300CC5ED}"/>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A50C5CDB-B43A-9E25-7F92-7A531B9BC990}"/>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C72DC448-5ACD-9C06-359C-C2DC02490E7D}"/>
              </a:ext>
            </a:extLst>
          </p:cNvPr>
          <p:cNvSpPr txBox="1"/>
          <p:nvPr/>
        </p:nvSpPr>
        <p:spPr>
          <a:xfrm>
            <a:off x="762125" y="1317163"/>
            <a:ext cx="10490593" cy="4893617"/>
          </a:xfrm>
          <a:prstGeom prst="rect">
            <a:avLst/>
          </a:prstGeom>
          <a:noFill/>
          <a:ln>
            <a:noFill/>
          </a:ln>
        </p:spPr>
        <p:txBody>
          <a:bodyPr spcFirstLastPara="1" wrap="square" lIns="91425" tIns="91425" rIns="91425" bIns="91425" anchor="t" anchorCtr="0">
            <a:spAutoFit/>
          </a:bodyPr>
          <a:lstStyle/>
          <a:p>
            <a:pPr>
              <a:lnSpc>
                <a:spcPct val="150000"/>
              </a:lnSpc>
              <a:buNone/>
            </a:pPr>
            <a:r>
              <a:rPr lang="en-US" sz="2000" b="1" dirty="0"/>
              <a:t>🗣️ </a:t>
            </a:r>
            <a:r>
              <a:rPr lang="en-US" sz="2400" b="1" dirty="0">
                <a:solidFill>
                  <a:srgbClr val="FF0000"/>
                </a:solidFill>
              </a:rPr>
              <a:t>Part 2 – Long Turn (Cue Card) </a:t>
            </a:r>
            <a:endParaRPr lang="en-US" sz="2000" dirty="0"/>
          </a:p>
          <a:p>
            <a:pPr>
              <a:lnSpc>
                <a:spcPct val="150000"/>
              </a:lnSpc>
              <a:buFont typeface="Arial" panose="020B0604020202020204" pitchFamily="34" charset="0"/>
              <a:buChar char="•"/>
            </a:pPr>
            <a:r>
              <a:rPr lang="en-US" sz="2000" dirty="0"/>
              <a:t>1 min to prepare → 1–2 min to speak.</a:t>
            </a:r>
          </a:p>
          <a:p>
            <a:pPr>
              <a:lnSpc>
                <a:spcPct val="150000"/>
              </a:lnSpc>
              <a:buFont typeface="Arial" panose="020B0604020202020204" pitchFamily="34" charset="0"/>
              <a:buChar char="•"/>
            </a:pPr>
            <a:r>
              <a:rPr lang="en-US" sz="2000" dirty="0"/>
              <a:t>Make quick notes (who, where, when, why, feelings).</a:t>
            </a:r>
          </a:p>
          <a:p>
            <a:pPr>
              <a:lnSpc>
                <a:spcPct val="150000"/>
              </a:lnSpc>
              <a:buFont typeface="Arial" panose="020B0604020202020204" pitchFamily="34" charset="0"/>
              <a:buChar char="•"/>
            </a:pPr>
            <a:r>
              <a:rPr lang="en-US" sz="2000" dirty="0"/>
              <a:t>Structure answer: </a:t>
            </a:r>
            <a:r>
              <a:rPr lang="en-US" sz="2000" b="1" dirty="0"/>
              <a:t>Introduction → Description → Details → Opinion.</a:t>
            </a:r>
          </a:p>
          <a:p>
            <a:pPr>
              <a:buFont typeface="Arial" panose="020B0604020202020204" pitchFamily="34" charset="0"/>
              <a:buChar char="•"/>
            </a:pPr>
            <a:endParaRPr lang="en-US" sz="2000" dirty="0"/>
          </a:p>
          <a:p>
            <a:pPr>
              <a:buNone/>
            </a:pPr>
            <a:r>
              <a:rPr lang="en-US" sz="2000" b="1" dirty="0">
                <a:solidFill>
                  <a:srgbClr val="0070C0"/>
                </a:solidFill>
              </a:rPr>
              <a:t>Cue Card Example:</a:t>
            </a:r>
            <a:endParaRPr lang="en-US" sz="2000" dirty="0">
              <a:solidFill>
                <a:srgbClr val="0070C0"/>
              </a:solidFill>
            </a:endParaRPr>
          </a:p>
          <a:p>
            <a:pPr>
              <a:buNone/>
            </a:pPr>
            <a:r>
              <a:rPr lang="en-US" sz="2000" b="1" dirty="0"/>
              <a:t>Describe a book you recently read.</a:t>
            </a:r>
            <a:br>
              <a:rPr lang="en-US" sz="2000" dirty="0"/>
            </a:br>
            <a:r>
              <a:rPr lang="en-US" sz="2000" dirty="0"/>
              <a:t>You should say:</a:t>
            </a:r>
            <a:br>
              <a:rPr lang="en-US" sz="2000" dirty="0"/>
            </a:br>
            <a:r>
              <a:rPr lang="en-US" sz="2000" dirty="0"/>
              <a:t>– what book it was</a:t>
            </a:r>
            <a:br>
              <a:rPr lang="en-US" sz="2000" dirty="0"/>
            </a:br>
            <a:r>
              <a:rPr lang="en-US" sz="2000" dirty="0"/>
              <a:t>– why you decided to read it</a:t>
            </a:r>
            <a:br>
              <a:rPr lang="en-US" sz="2000" dirty="0"/>
            </a:br>
            <a:r>
              <a:rPr lang="en-US" sz="2000" dirty="0"/>
              <a:t>– what you learned from it</a:t>
            </a:r>
            <a:br>
              <a:rPr lang="en-US" sz="2000" dirty="0"/>
            </a:br>
            <a:r>
              <a:rPr lang="en-US" sz="2000" dirty="0"/>
              <a:t>and explain why you would (or would not) recommend it.</a:t>
            </a:r>
          </a:p>
          <a:p>
            <a:pPr marL="742950" lvl="1" indent="-285750">
              <a:buFont typeface="+mj-lt"/>
              <a:buAutoNum type="arabicPeriod"/>
            </a:pPr>
            <a:endParaRPr lang="en-US" sz="2000" dirty="0"/>
          </a:p>
        </p:txBody>
      </p:sp>
    </p:spTree>
    <p:extLst>
      <p:ext uri="{BB962C8B-B14F-4D97-AF65-F5344CB8AC3E}">
        <p14:creationId xmlns:p14="http://schemas.microsoft.com/office/powerpoint/2010/main" val="2900489063"/>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B8E9F8F2-0668-A1A9-4EF3-64D7E9EABA24}"/>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9749BE4B-33DB-78D4-BB21-0C37EB40984C}"/>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1A28F8CB-BC42-AC26-D03C-467EFAD93F7E}"/>
              </a:ext>
            </a:extLst>
          </p:cNvPr>
          <p:cNvSpPr txBox="1"/>
          <p:nvPr/>
        </p:nvSpPr>
        <p:spPr>
          <a:xfrm>
            <a:off x="2503819" y="929774"/>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0EEF1E53-F87D-801E-4E67-4C78D10DA597}"/>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7C7F1DA7-6C41-4F30-6659-B94F4FF26E01}"/>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FAB28CE1-4ABE-AF42-3ECF-AF3202F5540C}"/>
              </a:ext>
            </a:extLst>
          </p:cNvPr>
          <p:cNvSpPr txBox="1"/>
          <p:nvPr/>
        </p:nvSpPr>
        <p:spPr>
          <a:xfrm>
            <a:off x="762125" y="1317163"/>
            <a:ext cx="10490593" cy="4835140"/>
          </a:xfrm>
          <a:prstGeom prst="rect">
            <a:avLst/>
          </a:prstGeom>
          <a:noFill/>
          <a:ln>
            <a:noFill/>
          </a:ln>
        </p:spPr>
        <p:txBody>
          <a:bodyPr spcFirstLastPara="1" wrap="square" lIns="91425" tIns="91425" rIns="91425" bIns="91425" anchor="t" anchorCtr="0">
            <a:spAutoFit/>
          </a:bodyPr>
          <a:lstStyle/>
          <a:p>
            <a:pPr marL="0" marR="0" lvl="0" indent="0" algn="l" defTabSz="914377" rtl="0" eaLnBrk="1" fontAlgn="auto" latinLnBrk="0" hangingPunct="1">
              <a:lnSpc>
                <a:spcPct val="90000"/>
              </a:lnSpc>
              <a:spcBef>
                <a:spcPts val="1000"/>
              </a:spcBef>
              <a:spcAft>
                <a:spcPts val="0"/>
              </a:spcAft>
              <a:buClrTx/>
              <a:buSzTx/>
              <a:buFont typeface="Arial"/>
              <a:buNone/>
              <a:tabLst/>
              <a:defRPr/>
            </a:pPr>
            <a:r>
              <a:rPr kumimoji="0" lang="en-US" sz="2200" b="0" i="0" u="none" strike="noStrike" kern="1200" cap="none" spc="0" normalizeH="0" baseline="0" noProof="0" dirty="0">
                <a:ln>
                  <a:noFill/>
                </a:ln>
                <a:solidFill>
                  <a:srgbClr val="000000"/>
                </a:solidFill>
                <a:effectLst/>
                <a:uLnTx/>
                <a:uFillTx/>
                <a:latin typeface="+mn-lt"/>
                <a:ea typeface="+mn-ea"/>
                <a:cs typeface="+mn-cs"/>
              </a:rPr>
              <a:t>1- You will be given a small piece of paper with a topic and some points, an empty piece of paper and a pen. You will have one minute to prepare the topic and the points. </a:t>
            </a:r>
            <a:br>
              <a:rPr kumimoji="0" lang="en-US" sz="2200" b="0" i="0" u="none" strike="noStrike" kern="1200" cap="none" spc="0" normalizeH="0" baseline="0" noProof="0" dirty="0">
                <a:ln>
                  <a:noFill/>
                </a:ln>
                <a:solidFill>
                  <a:srgbClr val="000000"/>
                </a:solidFill>
                <a:effectLst/>
                <a:uLnTx/>
                <a:uFillTx/>
                <a:latin typeface="+mn-lt"/>
                <a:ea typeface="+mn-ea"/>
                <a:cs typeface="+mn-cs"/>
              </a:rPr>
            </a:br>
            <a:br>
              <a:rPr kumimoji="0" lang="en-US" sz="2200" b="0" i="0" u="none" strike="noStrike" kern="1200" cap="none" spc="0" normalizeH="0" baseline="0" noProof="0" dirty="0">
                <a:ln>
                  <a:noFill/>
                </a:ln>
                <a:solidFill>
                  <a:srgbClr val="000000"/>
                </a:solidFill>
                <a:effectLst/>
                <a:uLnTx/>
                <a:uFillTx/>
                <a:latin typeface="+mn-lt"/>
                <a:ea typeface="+mn-ea"/>
                <a:cs typeface="+mn-cs"/>
              </a:rPr>
            </a:br>
            <a:r>
              <a:rPr kumimoji="0" lang="en-US" sz="2200" b="0" i="0" u="none" strike="noStrike" kern="1200" cap="none" spc="0" normalizeH="0" baseline="0" noProof="0" dirty="0">
                <a:ln>
                  <a:noFill/>
                </a:ln>
                <a:solidFill>
                  <a:srgbClr val="000000"/>
                </a:solidFill>
                <a:effectLst/>
                <a:uLnTx/>
                <a:uFillTx/>
                <a:latin typeface="+mn-lt"/>
                <a:ea typeface="+mn-ea"/>
                <a:cs typeface="+mn-cs"/>
              </a:rPr>
              <a:t>2- After that, you will be asked to talk about the topic for two minutes – with a timer – the examiner might ask you a question during that time to help you continue. You should use the points written on the paper. They are also very helpful for new ideas. </a:t>
            </a:r>
            <a:br>
              <a:rPr kumimoji="0" lang="en-US" sz="2200" b="0" i="0" u="none" strike="noStrike" kern="1200" cap="none" spc="0" normalizeH="0" baseline="0" noProof="0" dirty="0">
                <a:ln>
                  <a:noFill/>
                </a:ln>
                <a:solidFill>
                  <a:srgbClr val="000000"/>
                </a:solidFill>
                <a:effectLst/>
                <a:uLnTx/>
                <a:uFillTx/>
                <a:latin typeface="+mn-lt"/>
                <a:ea typeface="+mn-ea"/>
                <a:cs typeface="+mn-cs"/>
              </a:rPr>
            </a:br>
            <a:br>
              <a:rPr kumimoji="0" lang="en-US" sz="2200" b="0" i="0" u="none" strike="noStrike" kern="1200" cap="none" spc="0" normalizeH="0" baseline="0" noProof="0" dirty="0">
                <a:ln>
                  <a:noFill/>
                </a:ln>
                <a:solidFill>
                  <a:srgbClr val="000000"/>
                </a:solidFill>
                <a:effectLst/>
                <a:uLnTx/>
                <a:uFillTx/>
                <a:latin typeface="+mn-lt"/>
                <a:ea typeface="+mn-ea"/>
                <a:cs typeface="+mn-cs"/>
              </a:rPr>
            </a:br>
            <a:r>
              <a:rPr kumimoji="0" lang="en-US" sz="2200" b="0" i="0" u="none" strike="noStrike" kern="1200" cap="none" spc="0" normalizeH="0" baseline="0" noProof="0" dirty="0">
                <a:ln>
                  <a:noFill/>
                </a:ln>
                <a:solidFill>
                  <a:srgbClr val="0070C0"/>
                </a:solidFill>
                <a:effectLst/>
                <a:uLnTx/>
                <a:uFillTx/>
                <a:latin typeface="+mn-lt"/>
                <a:ea typeface="+mn-ea"/>
                <a:cs typeface="+mn-cs"/>
              </a:rPr>
              <a:t>This part is made to assess your ability to speak at length on a specific topic. Using accurate language while staying organized is very important. </a:t>
            </a:r>
          </a:p>
          <a:p>
            <a:pPr marL="0" marR="0" lvl="0" indent="0" algn="l" defTabSz="914377" rtl="0" eaLnBrk="1" fontAlgn="auto" latinLnBrk="0" hangingPunct="1">
              <a:lnSpc>
                <a:spcPct val="90000"/>
              </a:lnSpc>
              <a:spcBef>
                <a:spcPts val="1000"/>
              </a:spcBef>
              <a:spcAft>
                <a:spcPts val="0"/>
              </a:spcAft>
              <a:buClrTx/>
              <a:buSzTx/>
              <a:buFont typeface="Arial"/>
              <a:buNone/>
              <a:tabLst/>
              <a:defRPr/>
            </a:pPr>
            <a:endParaRPr kumimoji="0" lang="en-US" sz="2200" b="0" i="0" u="none" strike="noStrike" kern="1200" cap="none" spc="0" normalizeH="0" baseline="0" noProof="0" dirty="0">
              <a:ln>
                <a:noFill/>
              </a:ln>
              <a:solidFill>
                <a:srgbClr val="0070C0"/>
              </a:solidFill>
              <a:effectLst/>
              <a:uLnTx/>
              <a:uFillTx/>
              <a:latin typeface="+mn-lt"/>
              <a:ea typeface="+mn-ea"/>
              <a:cs typeface="+mn-cs"/>
            </a:endParaRPr>
          </a:p>
          <a:p>
            <a:pPr marL="0" marR="0" lvl="0" indent="0" algn="l" defTabSz="914377" rtl="0" eaLnBrk="1" fontAlgn="auto" latinLnBrk="0" hangingPunct="1">
              <a:lnSpc>
                <a:spcPct val="90000"/>
              </a:lnSpc>
              <a:spcBef>
                <a:spcPts val="1000"/>
              </a:spcBef>
              <a:spcAft>
                <a:spcPts val="0"/>
              </a:spcAft>
              <a:buClrTx/>
              <a:buSzTx/>
              <a:buFont typeface="Arial"/>
              <a:buNone/>
              <a:tabLst/>
              <a:defRPr/>
            </a:pPr>
            <a:br>
              <a:rPr kumimoji="0" lang="en-US" sz="2200" b="0" i="0" u="none" strike="noStrike" kern="1200" cap="none" spc="0" normalizeH="0" baseline="0" noProof="0" dirty="0">
                <a:ln>
                  <a:noFill/>
                </a:ln>
                <a:solidFill>
                  <a:srgbClr val="000000"/>
                </a:solidFill>
                <a:effectLst/>
                <a:uLnTx/>
                <a:uFillTx/>
                <a:latin typeface="+mn-lt"/>
                <a:ea typeface="+mn-ea"/>
                <a:cs typeface="+mn-cs"/>
              </a:rPr>
            </a:br>
            <a:r>
              <a:rPr kumimoji="0" lang="en-US" sz="2200" b="0" i="0" u="none" strike="noStrike" kern="1200" cap="none" spc="0" normalizeH="0" baseline="0" noProof="0" dirty="0">
                <a:ln>
                  <a:noFill/>
                </a:ln>
                <a:solidFill>
                  <a:srgbClr val="000000"/>
                </a:solidFill>
                <a:effectLst/>
                <a:uLnTx/>
                <a:uFillTx/>
                <a:latin typeface="+mn-lt"/>
                <a:ea typeface="+mn-ea"/>
                <a:cs typeface="+mn-cs"/>
              </a:rPr>
              <a:t> </a:t>
            </a:r>
          </a:p>
        </p:txBody>
      </p:sp>
    </p:spTree>
    <p:extLst>
      <p:ext uri="{BB962C8B-B14F-4D97-AF65-F5344CB8AC3E}">
        <p14:creationId xmlns:p14="http://schemas.microsoft.com/office/powerpoint/2010/main" val="548567561"/>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850D3448-BA10-74EC-9224-D09C77023319}"/>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B4DC3D4D-18B2-415A-C2AE-F042E8D42C76}"/>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3EDE0E47-5000-C3E0-8360-51C9560D8211}"/>
              </a:ext>
            </a:extLst>
          </p:cNvPr>
          <p:cNvSpPr txBox="1"/>
          <p:nvPr/>
        </p:nvSpPr>
        <p:spPr>
          <a:xfrm>
            <a:off x="2503819" y="929774"/>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63B033EA-0DEB-1C2C-45BB-9B07982A3B18}"/>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7462AD9D-85F2-EAAE-BD40-0D9A8290F8F5}"/>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6AF23B1E-6B0C-5990-71C1-ABDFCB48C0CF}"/>
              </a:ext>
            </a:extLst>
          </p:cNvPr>
          <p:cNvSpPr txBox="1"/>
          <p:nvPr/>
        </p:nvSpPr>
        <p:spPr>
          <a:xfrm>
            <a:off x="762125" y="1317163"/>
            <a:ext cx="10490593" cy="1115147"/>
          </a:xfrm>
          <a:prstGeom prst="rect">
            <a:avLst/>
          </a:prstGeom>
          <a:noFill/>
          <a:ln>
            <a:noFill/>
          </a:ln>
        </p:spPr>
        <p:txBody>
          <a:bodyPr spcFirstLastPara="1" wrap="square" lIns="91425" tIns="91425" rIns="91425" bIns="91425" anchor="t" anchorCtr="0">
            <a:spAutoFit/>
          </a:bodyPr>
          <a:lstStyle/>
          <a:p>
            <a:pPr marL="0" marR="0" lvl="0" indent="0" algn="l" defTabSz="914377" rtl="0" eaLnBrk="1" fontAlgn="auto" latinLnBrk="0" hangingPunct="1">
              <a:lnSpc>
                <a:spcPct val="150000"/>
              </a:lnSpc>
              <a:spcBef>
                <a:spcPts val="1000"/>
              </a:spcBef>
              <a:spcAft>
                <a:spcPts val="0"/>
              </a:spcAft>
              <a:buClrTx/>
              <a:buSzTx/>
              <a:buFont typeface="Arial"/>
              <a:buNone/>
              <a:tabLst/>
              <a:defRPr/>
            </a:pPr>
            <a:r>
              <a:rPr kumimoji="0" lang="en-US" sz="1600" b="1" i="0" u="none" strike="noStrike" kern="1200" cap="none" spc="0" normalizeH="0" baseline="0" noProof="0" dirty="0">
                <a:ln>
                  <a:noFill/>
                </a:ln>
                <a:solidFill>
                  <a:srgbClr val="000000"/>
                </a:solidFill>
                <a:effectLst/>
                <a:uLnTx/>
                <a:uFillTx/>
                <a:latin typeface="Century Gothic" panose="020F0302020204030204"/>
                <a:ea typeface="+mj-ea"/>
                <a:cs typeface="+mj-cs"/>
              </a:rPr>
              <a:t>Examples of task 2 </a:t>
            </a:r>
          </a:p>
          <a:p>
            <a:pPr marL="0" marR="0" lvl="0" indent="0" algn="l" defTabSz="914377" rtl="0" eaLnBrk="1" fontAlgn="auto" latinLnBrk="0" hangingPunct="1">
              <a:lnSpc>
                <a:spcPct val="90000"/>
              </a:lnSpc>
              <a:spcBef>
                <a:spcPts val="1000"/>
              </a:spcBef>
              <a:spcAft>
                <a:spcPts val="0"/>
              </a:spcAft>
              <a:buClrTx/>
              <a:buSzTx/>
              <a:buFont typeface="Arial"/>
              <a:buNone/>
              <a:tabLst/>
              <a:defRPr/>
            </a:pPr>
            <a:r>
              <a:rPr kumimoji="0" lang="en-US" sz="2200" b="0" i="0" u="none" strike="noStrike" kern="1200" cap="none" spc="0" normalizeH="0" baseline="0" noProof="0" dirty="0">
                <a:ln>
                  <a:noFill/>
                </a:ln>
                <a:solidFill>
                  <a:srgbClr val="000000"/>
                </a:solidFill>
                <a:effectLst/>
                <a:uLnTx/>
                <a:uFillTx/>
                <a:latin typeface="+mn-lt"/>
                <a:ea typeface="+mn-ea"/>
                <a:cs typeface="+mn-cs"/>
              </a:rPr>
              <a:t>Speaking Prompt that the examiner uses with transcript. </a:t>
            </a:r>
          </a:p>
        </p:txBody>
      </p:sp>
      <p:graphicFrame>
        <p:nvGraphicFramePr>
          <p:cNvPr id="2" name="Object 1">
            <a:extLst>
              <a:ext uri="{FF2B5EF4-FFF2-40B4-BE49-F238E27FC236}">
                <a16:creationId xmlns:a16="http://schemas.microsoft.com/office/drawing/2014/main" id="{491423EA-765D-3FA7-7976-8B4A0C18F589}"/>
              </a:ext>
            </a:extLst>
          </p:cNvPr>
          <p:cNvGraphicFramePr>
            <a:graphicFrameLocks noChangeAspect="1"/>
          </p:cNvGraphicFramePr>
          <p:nvPr>
            <p:extLst>
              <p:ext uri="{D42A27DB-BD31-4B8C-83A1-F6EECF244321}">
                <p14:modId xmlns:p14="http://schemas.microsoft.com/office/powerpoint/2010/main" val="4039494138"/>
              </p:ext>
            </p:extLst>
          </p:nvPr>
        </p:nvGraphicFramePr>
        <p:xfrm>
          <a:off x="1545035" y="2751254"/>
          <a:ext cx="2840353" cy="536575"/>
        </p:xfrm>
        <a:graphic>
          <a:graphicData uri="http://schemas.openxmlformats.org/presentationml/2006/ole">
            <mc:AlternateContent xmlns:mc="http://schemas.openxmlformats.org/markup-compatibility/2006">
              <mc:Choice xmlns:v="urn:schemas-microsoft-com:vml" Requires="v">
                <p:oleObj name="Packager Shell Object" showAsIcon="1" r:id="rId3" imgW="2160360" imgH="536400" progId="Package">
                  <p:embed/>
                </p:oleObj>
              </mc:Choice>
              <mc:Fallback>
                <p:oleObj name="Packager Shell Object" showAsIcon="1" r:id="rId3" imgW="2160360" imgH="536400" progId="Package">
                  <p:embed/>
                  <p:pic>
                    <p:nvPicPr>
                      <p:cNvPr id="7" name="Object 6">
                        <a:extLst>
                          <a:ext uri="{FF2B5EF4-FFF2-40B4-BE49-F238E27FC236}">
                            <a16:creationId xmlns:a16="http://schemas.microsoft.com/office/drawing/2014/main" id="{702AA230-C19A-47C7-98D4-4476766A454A}"/>
                          </a:ext>
                        </a:extLst>
                      </p:cNvPr>
                      <p:cNvPicPr/>
                      <p:nvPr/>
                    </p:nvPicPr>
                    <p:blipFill>
                      <a:blip r:embed="rId4"/>
                      <a:stretch>
                        <a:fillRect/>
                      </a:stretch>
                    </p:blipFill>
                    <p:spPr>
                      <a:xfrm>
                        <a:off x="1545035" y="2751254"/>
                        <a:ext cx="2840353" cy="536575"/>
                      </a:xfrm>
                      <a:prstGeom prst="rect">
                        <a:avLst/>
                      </a:prstGeom>
                    </p:spPr>
                  </p:pic>
                </p:oleObj>
              </mc:Fallback>
            </mc:AlternateContent>
          </a:graphicData>
        </a:graphic>
      </p:graphicFrame>
      <p:graphicFrame>
        <p:nvGraphicFramePr>
          <p:cNvPr id="3" name="Object 2">
            <a:extLst>
              <a:ext uri="{FF2B5EF4-FFF2-40B4-BE49-F238E27FC236}">
                <a16:creationId xmlns:a16="http://schemas.microsoft.com/office/drawing/2014/main" id="{4E380535-527F-29F3-7694-266DA1CCDC3E}"/>
              </a:ext>
            </a:extLst>
          </p:cNvPr>
          <p:cNvGraphicFramePr>
            <a:graphicFrameLocks noChangeAspect="1"/>
          </p:cNvGraphicFramePr>
          <p:nvPr>
            <p:extLst>
              <p:ext uri="{D42A27DB-BD31-4B8C-83A1-F6EECF244321}">
                <p14:modId xmlns:p14="http://schemas.microsoft.com/office/powerpoint/2010/main" val="136468457"/>
              </p:ext>
            </p:extLst>
          </p:nvPr>
        </p:nvGraphicFramePr>
        <p:xfrm>
          <a:off x="5167128" y="2705054"/>
          <a:ext cx="2639486" cy="536575"/>
        </p:xfrm>
        <a:graphic>
          <a:graphicData uri="http://schemas.openxmlformats.org/presentationml/2006/ole">
            <mc:AlternateContent xmlns:mc="http://schemas.openxmlformats.org/markup-compatibility/2006">
              <mc:Choice xmlns:v="urn:schemas-microsoft-com:vml" Requires="v">
                <p:oleObj name="Packager Shell Object" showAsIcon="1" r:id="rId5" imgW="2289960" imgH="536400" progId="Package">
                  <p:embed/>
                </p:oleObj>
              </mc:Choice>
              <mc:Fallback>
                <p:oleObj name="Packager Shell Object" showAsIcon="1" r:id="rId5" imgW="2289960" imgH="536400" progId="Package">
                  <p:embed/>
                  <p:pic>
                    <p:nvPicPr>
                      <p:cNvPr id="8" name="Object 7">
                        <a:extLst>
                          <a:ext uri="{FF2B5EF4-FFF2-40B4-BE49-F238E27FC236}">
                            <a16:creationId xmlns:a16="http://schemas.microsoft.com/office/drawing/2014/main" id="{27875E45-D6C1-4FF2-BFD6-AE22F6B4E44C}"/>
                          </a:ext>
                        </a:extLst>
                      </p:cNvPr>
                      <p:cNvPicPr/>
                      <p:nvPr/>
                    </p:nvPicPr>
                    <p:blipFill>
                      <a:blip r:embed="rId6"/>
                      <a:stretch>
                        <a:fillRect/>
                      </a:stretch>
                    </p:blipFill>
                    <p:spPr>
                      <a:xfrm>
                        <a:off x="5167128" y="2705054"/>
                        <a:ext cx="2639486" cy="536575"/>
                      </a:xfrm>
                      <a:prstGeom prst="rect">
                        <a:avLst/>
                      </a:prstGeom>
                    </p:spPr>
                  </p:pic>
                </p:oleObj>
              </mc:Fallback>
            </mc:AlternateContent>
          </a:graphicData>
        </a:graphic>
      </p:graphicFrame>
    </p:spTree>
    <p:extLst>
      <p:ext uri="{BB962C8B-B14F-4D97-AF65-F5344CB8AC3E}">
        <p14:creationId xmlns:p14="http://schemas.microsoft.com/office/powerpoint/2010/main" val="3253627081"/>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0F647EAE-DA22-797C-1645-F8029B2E0811}"/>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7C881B05-A8B2-6B29-9AFD-04A87CEF6D52}"/>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F8BD4C64-7A57-6593-A340-489902F8D599}"/>
              </a:ext>
            </a:extLst>
          </p:cNvPr>
          <p:cNvSpPr txBox="1"/>
          <p:nvPr/>
        </p:nvSpPr>
        <p:spPr>
          <a:xfrm>
            <a:off x="889623" y="570609"/>
            <a:ext cx="4487700" cy="589865"/>
          </a:xfrm>
          <a:prstGeom prst="rect">
            <a:avLst/>
          </a:prstGeom>
          <a:noFill/>
          <a:ln>
            <a:noFill/>
          </a:ln>
        </p:spPr>
        <p:txBody>
          <a:bodyPr spcFirstLastPara="1" wrap="square" lIns="91425" tIns="45700" rIns="91425" bIns="45700" anchor="t" anchorCtr="0">
            <a:spAutoFit/>
          </a:bodyPr>
          <a:lstStyle/>
          <a:p>
            <a:pPr marL="0" marR="0" lvl="0" indent="0" algn="l" defTabSz="914377" rtl="0" eaLnBrk="1" fontAlgn="auto" latinLnBrk="0" hangingPunct="1">
              <a:lnSpc>
                <a:spcPct val="150000"/>
              </a:lnSpc>
              <a:spcBef>
                <a:spcPts val="1000"/>
              </a:spcBef>
              <a:spcAft>
                <a:spcPts val="0"/>
              </a:spcAft>
              <a:buClrTx/>
              <a:buSzTx/>
              <a:buFont typeface="Arial"/>
              <a:buNone/>
              <a:tabLst/>
              <a:defRPr/>
            </a:pPr>
            <a:r>
              <a:rPr kumimoji="0" lang="en-US" sz="1600" b="1" i="0" u="none" strike="noStrike" kern="1200" cap="none" spc="0" normalizeH="0" baseline="0" noProof="0">
                <a:ln>
                  <a:noFill/>
                </a:ln>
                <a:solidFill>
                  <a:srgbClr val="000000"/>
                </a:solidFill>
                <a:effectLst/>
                <a:uLnTx/>
                <a:uFillTx/>
                <a:latin typeface="Century Gothic" panose="020F0302020204030204"/>
                <a:ea typeface="+mj-ea"/>
                <a:cs typeface="Arial"/>
                <a:sym typeface="Arial"/>
              </a:rPr>
              <a:t>Examples of task 2 </a:t>
            </a:r>
            <a:endParaRPr kumimoji="0" lang="en-US" sz="1600" b="1" i="0" u="none" strike="noStrike" kern="1200" cap="none" spc="0" normalizeH="0" baseline="0" noProof="0" dirty="0">
              <a:ln>
                <a:noFill/>
              </a:ln>
              <a:solidFill>
                <a:srgbClr val="000000"/>
              </a:solidFill>
              <a:effectLst/>
              <a:uLnTx/>
              <a:uFillTx/>
              <a:latin typeface="Century Gothic" panose="020F0302020204030204"/>
              <a:ea typeface="+mj-ea"/>
              <a:cs typeface="Arial"/>
              <a:sym typeface="Arial"/>
            </a:endParaRPr>
          </a:p>
        </p:txBody>
      </p:sp>
      <p:sp>
        <p:nvSpPr>
          <p:cNvPr id="172" name="Google Shape;172;p27">
            <a:extLst>
              <a:ext uri="{FF2B5EF4-FFF2-40B4-BE49-F238E27FC236}">
                <a16:creationId xmlns:a16="http://schemas.microsoft.com/office/drawing/2014/main" id="{4EE96A4A-0708-77AF-09B2-811014AF9021}"/>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6556B653-FFB6-AB26-4404-76ED70A775CB}"/>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pic>
        <p:nvPicPr>
          <p:cNvPr id="4" name="Picture 3">
            <a:extLst>
              <a:ext uri="{FF2B5EF4-FFF2-40B4-BE49-F238E27FC236}">
                <a16:creationId xmlns:a16="http://schemas.microsoft.com/office/drawing/2014/main" id="{A250C955-9156-8C88-9F03-C29DF90225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275" y="1330200"/>
            <a:ext cx="5097019" cy="5029200"/>
          </a:xfrm>
          <a:prstGeom prst="rect">
            <a:avLst/>
          </a:prstGeom>
        </p:spPr>
      </p:pic>
      <p:pic>
        <p:nvPicPr>
          <p:cNvPr id="5" name="Picture 4">
            <a:extLst>
              <a:ext uri="{FF2B5EF4-FFF2-40B4-BE49-F238E27FC236}">
                <a16:creationId xmlns:a16="http://schemas.microsoft.com/office/drawing/2014/main" id="{D8E5DD0E-8A97-FE6B-6AB2-0E2039297A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41984" y="1499174"/>
            <a:ext cx="4496867" cy="4765752"/>
          </a:xfrm>
          <a:prstGeom prst="rect">
            <a:avLst/>
          </a:prstGeom>
        </p:spPr>
      </p:pic>
    </p:spTree>
    <p:extLst>
      <p:ext uri="{BB962C8B-B14F-4D97-AF65-F5344CB8AC3E}">
        <p14:creationId xmlns:p14="http://schemas.microsoft.com/office/powerpoint/2010/main" val="2496744453"/>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6DCE0307-914C-2755-AEB4-BCF6B7956714}"/>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42E71806-FD1A-FF35-7E4A-50BA4AD0EC97}"/>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E8059CFF-D7E2-D8B8-27EE-CF6A3FEA304B}"/>
              </a:ext>
            </a:extLst>
          </p:cNvPr>
          <p:cNvSpPr txBox="1"/>
          <p:nvPr/>
        </p:nvSpPr>
        <p:spPr>
          <a:xfrm>
            <a:off x="2503819" y="929774"/>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CAC0CEF7-DE64-9295-37D9-5A0BCA8F4534}"/>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92602F16-A993-9847-CBF6-BD1387D78C1D}"/>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3C586BDC-6F06-8F42-A94D-B1F6685325E3}"/>
              </a:ext>
            </a:extLst>
          </p:cNvPr>
          <p:cNvSpPr txBox="1"/>
          <p:nvPr/>
        </p:nvSpPr>
        <p:spPr>
          <a:xfrm>
            <a:off x="762125" y="1317163"/>
            <a:ext cx="10490593" cy="4247286"/>
          </a:xfrm>
          <a:prstGeom prst="rect">
            <a:avLst/>
          </a:prstGeom>
          <a:noFill/>
          <a:ln>
            <a:noFill/>
          </a:ln>
        </p:spPr>
        <p:txBody>
          <a:bodyPr spcFirstLastPara="1" wrap="square" lIns="91425" tIns="91425" rIns="91425" bIns="91425" anchor="t" anchorCtr="0">
            <a:spAutoFit/>
          </a:bodyPr>
          <a:lstStyle/>
          <a:p>
            <a:pPr>
              <a:buNone/>
            </a:pPr>
            <a:r>
              <a:rPr lang="en-US" sz="2400" b="1" dirty="0">
                <a:solidFill>
                  <a:srgbClr val="FF0000"/>
                </a:solidFill>
              </a:rPr>
              <a:t>Part 3 – Discussion </a:t>
            </a:r>
            <a:endParaRPr lang="en-US" sz="2800" b="1" dirty="0"/>
          </a:p>
          <a:p>
            <a:pPr>
              <a:lnSpc>
                <a:spcPct val="150000"/>
              </a:lnSpc>
              <a:buFont typeface="Arial" panose="020B0604020202020204" pitchFamily="34" charset="0"/>
              <a:buChar char="•"/>
            </a:pPr>
            <a:r>
              <a:rPr lang="en-US" sz="2400" dirty="0"/>
              <a:t>Questions become </a:t>
            </a:r>
            <a:r>
              <a:rPr lang="en-US" sz="2400" b="1" dirty="0"/>
              <a:t>more abstract</a:t>
            </a:r>
            <a:r>
              <a:rPr lang="en-US" sz="2400" dirty="0"/>
              <a:t> and require reasoning/opinion.</a:t>
            </a:r>
          </a:p>
          <a:p>
            <a:pPr>
              <a:lnSpc>
                <a:spcPct val="150000"/>
              </a:lnSpc>
              <a:buFont typeface="Arial" panose="020B0604020202020204" pitchFamily="34" charset="0"/>
              <a:buChar char="•"/>
            </a:pPr>
            <a:r>
              <a:rPr lang="en-US" sz="2400" dirty="0"/>
              <a:t>Examiner may interrupt or ask “Why?” / “Do you think … ?”</a:t>
            </a:r>
          </a:p>
          <a:p>
            <a:pPr>
              <a:buFont typeface="Arial" panose="020B0604020202020204" pitchFamily="34" charset="0"/>
              <a:buChar char="•"/>
            </a:pPr>
            <a:endParaRPr lang="en-US" sz="2400" dirty="0"/>
          </a:p>
          <a:p>
            <a:pPr>
              <a:lnSpc>
                <a:spcPct val="150000"/>
              </a:lnSpc>
              <a:buNone/>
            </a:pPr>
            <a:r>
              <a:rPr lang="en-US" sz="2400" b="1" dirty="0">
                <a:solidFill>
                  <a:srgbClr val="0070C0"/>
                </a:solidFill>
              </a:rPr>
              <a:t>Sample Topic: </a:t>
            </a:r>
            <a:r>
              <a:rPr lang="en-US" sz="2400" i="1" dirty="0"/>
              <a:t>Reading and Education</a:t>
            </a:r>
            <a:endParaRPr lang="en-US" sz="2400" dirty="0"/>
          </a:p>
          <a:p>
            <a:pPr>
              <a:lnSpc>
                <a:spcPct val="150000"/>
              </a:lnSpc>
              <a:buFont typeface="+mj-lt"/>
              <a:buAutoNum type="arabicPeriod"/>
            </a:pPr>
            <a:r>
              <a:rPr lang="en-US" sz="2400" dirty="0"/>
              <a:t>Do you think people read less nowadays?</a:t>
            </a:r>
          </a:p>
          <a:p>
            <a:pPr>
              <a:lnSpc>
                <a:spcPct val="150000"/>
              </a:lnSpc>
              <a:buFont typeface="+mj-lt"/>
              <a:buAutoNum type="arabicPeriod"/>
            </a:pPr>
            <a:r>
              <a:rPr lang="en-US" sz="2400" dirty="0"/>
              <a:t>How can schools encourage students to read more?</a:t>
            </a:r>
          </a:p>
          <a:p>
            <a:pPr>
              <a:lnSpc>
                <a:spcPct val="150000"/>
              </a:lnSpc>
              <a:buFont typeface="+mj-lt"/>
              <a:buAutoNum type="arabicPeriod"/>
            </a:pPr>
            <a:r>
              <a:rPr lang="en-US" sz="2400" dirty="0"/>
              <a:t>Do you believe reading habits will change in the future?</a:t>
            </a:r>
          </a:p>
        </p:txBody>
      </p:sp>
    </p:spTree>
    <p:extLst>
      <p:ext uri="{BB962C8B-B14F-4D97-AF65-F5344CB8AC3E}">
        <p14:creationId xmlns:p14="http://schemas.microsoft.com/office/powerpoint/2010/main" val="3509192287"/>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CDDBCBBE-052F-9464-B3EA-15CE0E775420}"/>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0361B72B-09BB-ED72-666F-60C809F2B979}"/>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39C358E5-312A-91C0-BEA7-46AD136699D7}"/>
              </a:ext>
            </a:extLst>
          </p:cNvPr>
          <p:cNvSpPr txBox="1"/>
          <p:nvPr/>
        </p:nvSpPr>
        <p:spPr>
          <a:xfrm>
            <a:off x="2503819" y="929774"/>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3C6410CD-6A98-9EE4-16C0-068AB055DAB9}"/>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C7185636-E257-033F-39CD-8AA44C995C2F}"/>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8284C88D-4AD0-DC7B-F7FC-48819BD64B12}"/>
              </a:ext>
            </a:extLst>
          </p:cNvPr>
          <p:cNvSpPr txBox="1"/>
          <p:nvPr/>
        </p:nvSpPr>
        <p:spPr>
          <a:xfrm>
            <a:off x="762125" y="1317163"/>
            <a:ext cx="10490593" cy="2934106"/>
          </a:xfrm>
          <a:prstGeom prst="rect">
            <a:avLst/>
          </a:prstGeom>
          <a:noFill/>
          <a:ln>
            <a:noFill/>
          </a:ln>
        </p:spPr>
        <p:txBody>
          <a:bodyPr spcFirstLastPara="1" wrap="square" lIns="91425" tIns="91425" rIns="91425" bIns="91425" anchor="t" anchorCtr="0">
            <a:spAutoFit/>
          </a:bodyPr>
          <a:lstStyle/>
          <a:p>
            <a:pPr marL="285750" marR="0" lvl="0" indent="-285750" algn="l" defTabSz="914377" rtl="0" eaLnBrk="1" fontAlgn="auto" latinLnBrk="0" hangingPunct="1">
              <a:lnSpc>
                <a:spcPct val="90000"/>
              </a:lnSpc>
              <a:spcBef>
                <a:spcPts val="1000"/>
              </a:spcBef>
              <a:spcAft>
                <a:spcPts val="0"/>
              </a:spcAft>
              <a:buClrTx/>
              <a:buSzTx/>
              <a:buFontTx/>
              <a:buChar char="-"/>
              <a:tabLst/>
              <a:defRPr/>
            </a:pPr>
            <a:r>
              <a:rPr kumimoji="0" lang="en-US" sz="2000" b="0" i="0" u="none" strike="noStrike" kern="1200" cap="none" spc="0" normalizeH="0" baseline="0" noProof="0" dirty="0">
                <a:ln>
                  <a:noFill/>
                </a:ln>
                <a:solidFill>
                  <a:srgbClr val="000000"/>
                </a:solidFill>
                <a:effectLst/>
                <a:uLnTx/>
                <a:uFillTx/>
                <a:latin typeface="+mn-lt"/>
                <a:ea typeface="+mn-ea"/>
                <a:cs typeface="+mn-cs"/>
              </a:rPr>
              <a:t>You will be asked more questions related to part 2, and you will be asked to explain, analyze, discuss, speculate justify, and express your opinion. </a:t>
            </a:r>
          </a:p>
          <a:p>
            <a:pPr marL="285750" marR="0" lvl="0" indent="-285750" algn="l" defTabSz="914377" rtl="0" eaLnBrk="1" fontAlgn="auto" latinLnBrk="0" hangingPunct="1">
              <a:lnSpc>
                <a:spcPct val="90000"/>
              </a:lnSpc>
              <a:spcBef>
                <a:spcPts val="1000"/>
              </a:spcBef>
              <a:spcAft>
                <a:spcPts val="0"/>
              </a:spcAft>
              <a:buClrTx/>
              <a:buSzTx/>
              <a:buFontTx/>
              <a:buChar char="-"/>
              <a:tabLst/>
              <a:defRPr/>
            </a:pPr>
            <a:r>
              <a:rPr kumimoji="0" lang="en-US" sz="2000" b="0" i="0" u="none" strike="noStrike" kern="1200" cap="none" spc="0" normalizeH="0" baseline="0" noProof="0" dirty="0">
                <a:ln>
                  <a:noFill/>
                </a:ln>
                <a:solidFill>
                  <a:srgbClr val="000000"/>
                </a:solidFill>
                <a:effectLst/>
                <a:uLnTx/>
                <a:uFillTx/>
                <a:latin typeface="+mn-lt"/>
                <a:ea typeface="+mn-ea"/>
                <a:cs typeface="+mn-cs"/>
              </a:rPr>
              <a:t>In this part the examiner will speak with you and ask you questions. </a:t>
            </a:r>
            <a:br>
              <a:rPr kumimoji="0" lang="en-US" sz="2000" b="0" i="0" u="none" strike="noStrike" kern="1200" cap="none" spc="0" normalizeH="0" baseline="0" noProof="0" dirty="0">
                <a:ln>
                  <a:noFill/>
                </a:ln>
                <a:solidFill>
                  <a:srgbClr val="000000"/>
                </a:solidFill>
                <a:effectLst/>
                <a:uLnTx/>
                <a:uFillTx/>
                <a:latin typeface="+mn-lt"/>
                <a:ea typeface="+mn-ea"/>
                <a:cs typeface="+mn-cs"/>
              </a:rPr>
            </a:br>
            <a:br>
              <a:rPr kumimoji="0" lang="en-US" sz="2000" b="0" i="0" u="none" strike="noStrike" kern="1200" cap="none" spc="0" normalizeH="0" baseline="0" noProof="0" dirty="0">
                <a:ln>
                  <a:noFill/>
                </a:ln>
                <a:solidFill>
                  <a:srgbClr val="000000"/>
                </a:solidFill>
                <a:effectLst/>
                <a:uLnTx/>
                <a:uFillTx/>
                <a:latin typeface="+mn-lt"/>
                <a:ea typeface="+mn-ea"/>
                <a:cs typeface="+mn-cs"/>
              </a:rPr>
            </a:br>
            <a:br>
              <a:rPr kumimoji="0" lang="en-US" sz="2000" b="0" i="0" u="none" strike="noStrike" kern="1200" cap="none" spc="0" normalizeH="0" baseline="0" noProof="0" dirty="0">
                <a:ln>
                  <a:noFill/>
                </a:ln>
                <a:solidFill>
                  <a:srgbClr val="000000"/>
                </a:solidFill>
                <a:effectLst/>
                <a:uLnTx/>
                <a:uFillTx/>
                <a:latin typeface="+mn-lt"/>
                <a:ea typeface="+mn-ea"/>
                <a:cs typeface="+mn-cs"/>
              </a:rPr>
            </a:br>
            <a:br>
              <a:rPr kumimoji="0" lang="en-US" sz="2000" b="0" i="0" u="none" strike="noStrike" kern="1200" cap="none" spc="0" normalizeH="0" baseline="0" noProof="0" dirty="0">
                <a:ln>
                  <a:noFill/>
                </a:ln>
                <a:solidFill>
                  <a:srgbClr val="000000"/>
                </a:solidFill>
                <a:effectLst/>
                <a:uLnTx/>
                <a:uFillTx/>
                <a:latin typeface="+mn-lt"/>
                <a:ea typeface="+mn-ea"/>
                <a:cs typeface="+mn-cs"/>
              </a:rPr>
            </a:br>
            <a:br>
              <a:rPr kumimoji="0" lang="en-US" sz="2000" b="0" i="0" u="none" strike="noStrike" kern="1200" cap="none" spc="0" normalizeH="0" baseline="0" noProof="0" dirty="0">
                <a:ln>
                  <a:noFill/>
                </a:ln>
                <a:solidFill>
                  <a:srgbClr val="000000"/>
                </a:solidFill>
                <a:effectLst/>
                <a:uLnTx/>
                <a:uFillTx/>
                <a:latin typeface="+mn-lt"/>
                <a:ea typeface="+mn-ea"/>
                <a:cs typeface="+mn-cs"/>
              </a:rPr>
            </a:br>
            <a:r>
              <a:rPr kumimoji="0" lang="en-US" sz="2000" b="0" i="0" u="none" strike="noStrike" kern="1200" cap="none" spc="0" normalizeH="0" baseline="0" noProof="0" dirty="0">
                <a:ln>
                  <a:noFill/>
                </a:ln>
                <a:solidFill>
                  <a:srgbClr val="0070C0"/>
                </a:solidFill>
                <a:effectLst/>
                <a:uLnTx/>
                <a:uFillTx/>
                <a:latin typeface="+mn-lt"/>
                <a:ea typeface="+mn-ea"/>
                <a:cs typeface="+mn-cs"/>
              </a:rPr>
              <a:t>This part is made to assess your ability to express ,justify your opinion and discuses and speculate issues related to general topics. </a:t>
            </a:r>
          </a:p>
        </p:txBody>
      </p:sp>
    </p:spTree>
    <p:extLst>
      <p:ext uri="{BB962C8B-B14F-4D97-AF65-F5344CB8AC3E}">
        <p14:creationId xmlns:p14="http://schemas.microsoft.com/office/powerpoint/2010/main" val="534907739"/>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4AF77564-86BE-7F20-BBF4-45AC8689A077}"/>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797832A9-52BE-248F-8AF8-D7E2B09A9B5C}"/>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9C74C316-F9FB-E3B3-DB06-5603310D704B}"/>
              </a:ext>
            </a:extLst>
          </p:cNvPr>
          <p:cNvSpPr txBox="1"/>
          <p:nvPr/>
        </p:nvSpPr>
        <p:spPr>
          <a:xfrm>
            <a:off x="2503819" y="929774"/>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0D357EDF-6445-0546-09D0-2A43E2E75C4B}"/>
              </a:ext>
            </a:extLst>
          </p:cNvPr>
          <p:cNvSpPr txBox="1"/>
          <p:nvPr/>
        </p:nvSpPr>
        <p:spPr>
          <a:xfrm>
            <a:off x="762125" y="770165"/>
            <a:ext cx="5956779" cy="461624"/>
          </a:xfrm>
          <a:prstGeom prst="rect">
            <a:avLst/>
          </a:prstGeom>
          <a:noFill/>
          <a:ln>
            <a:noFill/>
          </a:ln>
        </p:spPr>
        <p:txBody>
          <a:bodyPr spcFirstLastPara="1" wrap="square" lIns="91425" tIns="45700" rIns="91425" bIns="45700" anchor="t" anchorCtr="0">
            <a:spAutoFit/>
          </a:bodyPr>
          <a:lstStyle/>
          <a:p>
            <a:pPr lvl="0">
              <a:buClrTx/>
              <a:defRPr/>
            </a:pPr>
            <a:r>
              <a:rPr lang="en-US" sz="2400" b="1" kern="1200" dirty="0">
                <a:solidFill>
                  <a:srgbClr val="FF0000"/>
                </a:solidFill>
                <a:latin typeface="Century Gothic" panose="020F0302020204030204"/>
              </a:rPr>
              <a:t>IELTS Part 3: Simple Answer Formation</a:t>
            </a:r>
          </a:p>
        </p:txBody>
      </p:sp>
      <p:sp>
        <p:nvSpPr>
          <p:cNvPr id="173" name="Google Shape;173;p27">
            <a:extLst>
              <a:ext uri="{FF2B5EF4-FFF2-40B4-BE49-F238E27FC236}">
                <a16:creationId xmlns:a16="http://schemas.microsoft.com/office/drawing/2014/main" id="{5CCEA008-F39A-BBC9-83E1-0A4C943B4941}"/>
              </a:ext>
            </a:extLst>
          </p:cNvPr>
          <p:cNvSpPr txBox="1"/>
          <p:nvPr/>
        </p:nvSpPr>
        <p:spPr>
          <a:xfrm>
            <a:off x="617275" y="1231789"/>
            <a:ext cx="1563204"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5283810C-3813-B8F3-8632-D0A4592274B8}"/>
              </a:ext>
            </a:extLst>
          </p:cNvPr>
          <p:cNvSpPr txBox="1"/>
          <p:nvPr/>
        </p:nvSpPr>
        <p:spPr>
          <a:xfrm>
            <a:off x="762125" y="1317163"/>
            <a:ext cx="10490593" cy="4616618"/>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Part 3 is for discussing bigger ideas and opinions. Think "big picture."</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State Your Main Idea:</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Give your direct opinion or the main point.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0" i="1" u="none" strike="noStrike" kern="1200" cap="none" spc="0" normalizeH="0" baseline="0" noProof="0" dirty="0">
                <a:ln>
                  <a:noFill/>
                </a:ln>
                <a:solidFill>
                  <a:srgbClr val="000000"/>
                </a:solidFill>
                <a:effectLst/>
                <a:uLnTx/>
                <a:uFillTx/>
                <a:latin typeface="Century Gothic" panose="020F0302020204030204"/>
                <a:ea typeface="+mn-ea"/>
                <a:cs typeface="+mn-cs"/>
              </a:rPr>
              <a:t>Example:</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"Why do people live in big cities?" → "I think the main reason is career opportunities."</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Explain It:</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Tell us </a:t>
            </a:r>
            <a:r>
              <a:rPr kumimoji="0" lang="en-US" sz="1800" b="0" i="1" u="none" strike="noStrike" kern="1200" cap="none" spc="0" normalizeH="0" baseline="0" noProof="0" dirty="0">
                <a:ln>
                  <a:noFill/>
                </a:ln>
                <a:solidFill>
                  <a:srgbClr val="000000"/>
                </a:solidFill>
                <a:effectLst/>
                <a:uLnTx/>
                <a:uFillTx/>
                <a:latin typeface="Century Gothic" panose="020F0302020204030204"/>
                <a:ea typeface="+mn-ea"/>
                <a:cs typeface="+mn-cs"/>
              </a:rPr>
              <a:t>how</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or </a:t>
            </a:r>
            <a:r>
              <a:rPr kumimoji="0" lang="en-US" sz="1800" b="0" i="1" u="none" strike="noStrike" kern="1200" cap="none" spc="0" normalizeH="0" baseline="0" noProof="0" dirty="0">
                <a:ln>
                  <a:noFill/>
                </a:ln>
                <a:solidFill>
                  <a:srgbClr val="000000"/>
                </a:solidFill>
                <a:effectLst/>
                <a:uLnTx/>
                <a:uFillTx/>
                <a:latin typeface="Century Gothic" panose="020F0302020204030204"/>
                <a:ea typeface="+mn-ea"/>
                <a:cs typeface="+mn-cs"/>
              </a:rPr>
              <a:t>why</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your idea is true.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0" i="1" u="none" strike="noStrike" kern="1200" cap="none" spc="0" normalizeH="0" baseline="0" noProof="0" dirty="0">
                <a:ln>
                  <a:noFill/>
                </a:ln>
                <a:solidFill>
                  <a:srgbClr val="000000"/>
                </a:solidFill>
                <a:effectLst/>
                <a:uLnTx/>
                <a:uFillTx/>
                <a:latin typeface="Century Gothic" panose="020F0302020204030204"/>
                <a:ea typeface="+mn-ea"/>
                <a:cs typeface="+mn-cs"/>
              </a:rPr>
              <a:t>Example:</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"...because cities have more jobs and better chances for promotion."</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Give an Example/Detail:</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Provide a general illustration or a specific, brief example.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0" i="1" u="none" strike="noStrike" kern="1200" cap="none" spc="0" normalizeH="0" baseline="0" noProof="0" dirty="0">
                <a:ln>
                  <a:noFill/>
                </a:ln>
                <a:solidFill>
                  <a:srgbClr val="000000"/>
                </a:solidFill>
                <a:effectLst/>
                <a:uLnTx/>
                <a:uFillTx/>
                <a:latin typeface="Century Gothic" panose="020F0302020204030204"/>
                <a:ea typeface="+mn-ea"/>
                <a:cs typeface="+mn-cs"/>
              </a:rPr>
              <a:t>Example:</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"For instance, most large companies are based in urban areas."</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Add Another Side (Optional, but good):</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Briefly mention an opposite view or another consideration.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0" i="1" u="none" strike="noStrike" kern="1200" cap="none" spc="0" normalizeH="0" baseline="0" noProof="0" dirty="0">
                <a:ln>
                  <a:noFill/>
                </a:ln>
                <a:solidFill>
                  <a:srgbClr val="000000"/>
                </a:solidFill>
                <a:effectLst/>
                <a:uLnTx/>
                <a:uFillTx/>
                <a:latin typeface="Century Gothic" panose="020F0302020204030204"/>
                <a:ea typeface="+mn-ea"/>
                <a:cs typeface="+mn-cs"/>
              </a:rPr>
              <a:t>Example:</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"However, the high cost of living can be a problem too."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Result (4-6 sentences):</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"I think the main reason people live in big cities is career opportunities. This is because cities generally have more jobs and better chances for promotion compared to smaller towns. For instance, most large companies are based in urban areas. However, it's also true that the high cost of living can be a major problem for many."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Key Idea:</a:t>
            </a:r>
            <a:r>
              <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rPr>
              <a:t> </a:t>
            </a:r>
            <a:r>
              <a:rPr kumimoji="0" lang="en-US" sz="1800" b="1" i="0" u="none" strike="noStrike" kern="1200" cap="none" spc="0" normalizeH="0" baseline="0" noProof="0" dirty="0">
                <a:ln>
                  <a:noFill/>
                </a:ln>
                <a:solidFill>
                  <a:srgbClr val="000000"/>
                </a:solidFill>
                <a:effectLst/>
                <a:uLnTx/>
                <a:uFillTx/>
                <a:latin typeface="Century Gothic" panose="020F0302020204030204"/>
                <a:ea typeface="+mn-ea"/>
                <a:cs typeface="+mn-cs"/>
              </a:rPr>
              <a:t>Main Idea + Explain + Example (+ Other Side).</a:t>
            </a:r>
            <a:endPar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1437648161"/>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4F3F5BC7-369A-99DA-1B07-741D47AD69D3}"/>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2E9BD3E9-7FB8-F383-7CD1-37FF6F0DD355}"/>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2E26C337-047E-7C8C-6C1A-40B56B6546D6}"/>
              </a:ext>
            </a:extLst>
          </p:cNvPr>
          <p:cNvSpPr txBox="1"/>
          <p:nvPr/>
        </p:nvSpPr>
        <p:spPr>
          <a:xfrm>
            <a:off x="2503819" y="929774"/>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7B5A2019-15F2-9102-C6EB-15A05873089B}"/>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51932E38-E37F-192B-B81B-F7717C9A19E8}"/>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163413C1-725C-A352-79D8-C44AB5CD93BE}"/>
              </a:ext>
            </a:extLst>
          </p:cNvPr>
          <p:cNvSpPr txBox="1"/>
          <p:nvPr/>
        </p:nvSpPr>
        <p:spPr>
          <a:xfrm>
            <a:off x="762125" y="1317163"/>
            <a:ext cx="10490593" cy="1115147"/>
          </a:xfrm>
          <a:prstGeom prst="rect">
            <a:avLst/>
          </a:prstGeom>
          <a:noFill/>
          <a:ln>
            <a:noFill/>
          </a:ln>
        </p:spPr>
        <p:txBody>
          <a:bodyPr spcFirstLastPara="1" wrap="square" lIns="91425" tIns="91425" rIns="91425" bIns="91425" anchor="t" anchorCtr="0">
            <a:spAutoFit/>
          </a:bodyPr>
          <a:lstStyle/>
          <a:p>
            <a:pPr marL="0" marR="0" lvl="0" indent="0" algn="l" defTabSz="914377" rtl="0" eaLnBrk="1" fontAlgn="auto" latinLnBrk="0" hangingPunct="1">
              <a:lnSpc>
                <a:spcPct val="150000"/>
              </a:lnSpc>
              <a:spcBef>
                <a:spcPts val="1000"/>
              </a:spcBef>
              <a:spcAft>
                <a:spcPts val="0"/>
              </a:spcAft>
              <a:buClrTx/>
              <a:buSzTx/>
              <a:buFont typeface="Arial"/>
              <a:buNone/>
              <a:tabLst/>
              <a:defRPr/>
            </a:pPr>
            <a:r>
              <a:rPr kumimoji="0" lang="en-US" sz="1600" b="1" i="0" u="none" strike="noStrike" kern="1200" cap="none" spc="0" normalizeH="0" baseline="0" noProof="0" dirty="0">
                <a:ln>
                  <a:noFill/>
                </a:ln>
                <a:solidFill>
                  <a:srgbClr val="000000"/>
                </a:solidFill>
                <a:effectLst/>
                <a:uLnTx/>
                <a:uFillTx/>
                <a:latin typeface="Century Gothic" panose="020F0302020204030204"/>
                <a:ea typeface="+mj-ea"/>
                <a:cs typeface="+mj-cs"/>
              </a:rPr>
              <a:t>Examples of task 3 </a:t>
            </a:r>
          </a:p>
          <a:p>
            <a:pPr marL="0" marR="0" lvl="0" indent="0" algn="l" defTabSz="914377" rtl="0" eaLnBrk="1" fontAlgn="auto" latinLnBrk="0" hangingPunct="1">
              <a:lnSpc>
                <a:spcPct val="90000"/>
              </a:lnSpc>
              <a:spcBef>
                <a:spcPts val="1000"/>
              </a:spcBef>
              <a:spcAft>
                <a:spcPts val="0"/>
              </a:spcAft>
              <a:buClrTx/>
              <a:buSzTx/>
              <a:buFont typeface="Arial"/>
              <a:buNone/>
              <a:tabLst/>
              <a:defRPr/>
            </a:pPr>
            <a:r>
              <a:rPr kumimoji="0" lang="en-US" sz="2200" b="0" i="0" u="none" strike="noStrike" kern="1200" cap="none" spc="0" normalizeH="0" baseline="0" noProof="0" dirty="0">
                <a:ln>
                  <a:noFill/>
                </a:ln>
                <a:solidFill>
                  <a:srgbClr val="000000"/>
                </a:solidFill>
                <a:effectLst/>
                <a:uLnTx/>
                <a:uFillTx/>
                <a:latin typeface="+mn-lt"/>
                <a:ea typeface="+mn-ea"/>
                <a:cs typeface="+mn-cs"/>
              </a:rPr>
              <a:t>Speaking Prompt that the examiner uses with transcript. </a:t>
            </a:r>
          </a:p>
        </p:txBody>
      </p:sp>
      <p:graphicFrame>
        <p:nvGraphicFramePr>
          <p:cNvPr id="4" name="Object 3">
            <a:extLst>
              <a:ext uri="{FF2B5EF4-FFF2-40B4-BE49-F238E27FC236}">
                <a16:creationId xmlns:a16="http://schemas.microsoft.com/office/drawing/2014/main" id="{12917049-8191-8A75-36D0-8444A9BA87A5}"/>
              </a:ext>
            </a:extLst>
          </p:cNvPr>
          <p:cNvGraphicFramePr>
            <a:graphicFrameLocks noChangeAspect="1"/>
          </p:cNvGraphicFramePr>
          <p:nvPr>
            <p:extLst>
              <p:ext uri="{D42A27DB-BD31-4B8C-83A1-F6EECF244321}">
                <p14:modId xmlns:p14="http://schemas.microsoft.com/office/powerpoint/2010/main" val="3553396695"/>
              </p:ext>
            </p:extLst>
          </p:nvPr>
        </p:nvGraphicFramePr>
        <p:xfrm>
          <a:off x="1697329" y="3046658"/>
          <a:ext cx="2160588" cy="536575"/>
        </p:xfrm>
        <a:graphic>
          <a:graphicData uri="http://schemas.openxmlformats.org/presentationml/2006/ole">
            <mc:AlternateContent xmlns:mc="http://schemas.openxmlformats.org/markup-compatibility/2006">
              <mc:Choice xmlns:v="urn:schemas-microsoft-com:vml" Requires="v">
                <p:oleObj name="Packager Shell Object" showAsIcon="1" r:id="rId3" imgW="2160360" imgH="536400" progId="Package">
                  <p:embed/>
                </p:oleObj>
              </mc:Choice>
              <mc:Fallback>
                <p:oleObj name="Packager Shell Object" showAsIcon="1" r:id="rId3" imgW="2160360" imgH="536400" progId="Package">
                  <p:embed/>
                  <p:pic>
                    <p:nvPicPr>
                      <p:cNvPr id="5" name="Object 4">
                        <a:extLst>
                          <a:ext uri="{FF2B5EF4-FFF2-40B4-BE49-F238E27FC236}">
                            <a16:creationId xmlns:a16="http://schemas.microsoft.com/office/drawing/2014/main" id="{53BE182E-BDDA-49E8-90B1-2C15723750DF}"/>
                          </a:ext>
                        </a:extLst>
                      </p:cNvPr>
                      <p:cNvPicPr/>
                      <p:nvPr/>
                    </p:nvPicPr>
                    <p:blipFill>
                      <a:blip r:embed="rId4"/>
                      <a:stretch>
                        <a:fillRect/>
                      </a:stretch>
                    </p:blipFill>
                    <p:spPr>
                      <a:xfrm>
                        <a:off x="1697329" y="3046658"/>
                        <a:ext cx="2160588" cy="536575"/>
                      </a:xfrm>
                      <a:prstGeom prst="rect">
                        <a:avLst/>
                      </a:prstGeom>
                    </p:spPr>
                  </p:pic>
                </p:oleObj>
              </mc:Fallback>
            </mc:AlternateContent>
          </a:graphicData>
        </a:graphic>
      </p:graphicFrame>
      <p:graphicFrame>
        <p:nvGraphicFramePr>
          <p:cNvPr id="5" name="Object 4">
            <a:extLst>
              <a:ext uri="{FF2B5EF4-FFF2-40B4-BE49-F238E27FC236}">
                <a16:creationId xmlns:a16="http://schemas.microsoft.com/office/drawing/2014/main" id="{678133C8-2726-6EF2-6A0A-2E4CA682C667}"/>
              </a:ext>
            </a:extLst>
          </p:cNvPr>
          <p:cNvGraphicFramePr>
            <a:graphicFrameLocks noChangeAspect="1"/>
          </p:cNvGraphicFramePr>
          <p:nvPr>
            <p:extLst>
              <p:ext uri="{D42A27DB-BD31-4B8C-83A1-F6EECF244321}">
                <p14:modId xmlns:p14="http://schemas.microsoft.com/office/powerpoint/2010/main" val="3257523108"/>
              </p:ext>
            </p:extLst>
          </p:nvPr>
        </p:nvGraphicFramePr>
        <p:xfrm>
          <a:off x="5846931" y="3046657"/>
          <a:ext cx="2289175" cy="536575"/>
        </p:xfrm>
        <a:graphic>
          <a:graphicData uri="http://schemas.openxmlformats.org/presentationml/2006/ole">
            <mc:AlternateContent xmlns:mc="http://schemas.openxmlformats.org/markup-compatibility/2006">
              <mc:Choice xmlns:v="urn:schemas-microsoft-com:vml" Requires="v">
                <p:oleObj name="Packager Shell Object" showAsIcon="1" r:id="rId5" imgW="2289960" imgH="536400" progId="Package">
                  <p:embed/>
                </p:oleObj>
              </mc:Choice>
              <mc:Fallback>
                <p:oleObj name="Packager Shell Object" showAsIcon="1" r:id="rId5" imgW="2289960" imgH="536400" progId="Package">
                  <p:embed/>
                  <p:pic>
                    <p:nvPicPr>
                      <p:cNvPr id="6" name="Object 5">
                        <a:extLst>
                          <a:ext uri="{FF2B5EF4-FFF2-40B4-BE49-F238E27FC236}">
                            <a16:creationId xmlns:a16="http://schemas.microsoft.com/office/drawing/2014/main" id="{05ECD1A5-BA36-49D6-8B11-173F57C0F139}"/>
                          </a:ext>
                        </a:extLst>
                      </p:cNvPr>
                      <p:cNvPicPr/>
                      <p:nvPr/>
                    </p:nvPicPr>
                    <p:blipFill>
                      <a:blip r:embed="rId6"/>
                      <a:stretch>
                        <a:fillRect/>
                      </a:stretch>
                    </p:blipFill>
                    <p:spPr>
                      <a:xfrm>
                        <a:off x="5846931" y="3046657"/>
                        <a:ext cx="2289175" cy="536575"/>
                      </a:xfrm>
                      <a:prstGeom prst="rect">
                        <a:avLst/>
                      </a:prstGeom>
                    </p:spPr>
                  </p:pic>
                </p:oleObj>
              </mc:Fallback>
            </mc:AlternateContent>
          </a:graphicData>
        </a:graphic>
      </p:graphicFrame>
    </p:spTree>
    <p:extLst>
      <p:ext uri="{BB962C8B-B14F-4D97-AF65-F5344CB8AC3E}">
        <p14:creationId xmlns:p14="http://schemas.microsoft.com/office/powerpoint/2010/main" val="1642710925"/>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DC00C610-7CB9-123C-1BEA-C288648F7D92}"/>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6866399A-72B9-9662-D7FC-99A634F90BE5}"/>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D820E200-6C8D-EC11-7773-E69C68849680}"/>
              </a:ext>
            </a:extLst>
          </p:cNvPr>
          <p:cNvSpPr txBox="1"/>
          <p:nvPr/>
        </p:nvSpPr>
        <p:spPr>
          <a:xfrm>
            <a:off x="889623" y="570609"/>
            <a:ext cx="4487700" cy="589865"/>
          </a:xfrm>
          <a:prstGeom prst="rect">
            <a:avLst/>
          </a:prstGeom>
          <a:noFill/>
          <a:ln>
            <a:noFill/>
          </a:ln>
        </p:spPr>
        <p:txBody>
          <a:bodyPr spcFirstLastPara="1" wrap="square" lIns="91425" tIns="45700" rIns="91425" bIns="45700" anchor="t" anchorCtr="0">
            <a:spAutoFit/>
          </a:bodyPr>
          <a:lstStyle/>
          <a:p>
            <a:pPr marL="0" marR="0" lvl="0" indent="0" algn="l" defTabSz="914377" rtl="0" eaLnBrk="1" fontAlgn="auto" latinLnBrk="0" hangingPunct="1">
              <a:lnSpc>
                <a:spcPct val="150000"/>
              </a:lnSpc>
              <a:spcBef>
                <a:spcPts val="1000"/>
              </a:spcBef>
              <a:spcAft>
                <a:spcPts val="0"/>
              </a:spcAft>
              <a:buClrTx/>
              <a:buSzTx/>
              <a:buFont typeface="Arial"/>
              <a:buNone/>
              <a:tabLst/>
              <a:defRPr/>
            </a:pPr>
            <a:r>
              <a:rPr kumimoji="0" lang="en-US" sz="1600" b="1" i="0" u="none" strike="noStrike" kern="1200" cap="none" spc="0" normalizeH="0" baseline="0" noProof="0" dirty="0">
                <a:ln>
                  <a:noFill/>
                </a:ln>
                <a:solidFill>
                  <a:srgbClr val="000000"/>
                </a:solidFill>
                <a:effectLst/>
                <a:uLnTx/>
                <a:uFillTx/>
                <a:latin typeface="Century Gothic" panose="020F0302020204030204"/>
                <a:ea typeface="+mj-ea"/>
                <a:cs typeface="Arial"/>
                <a:sym typeface="Arial"/>
              </a:rPr>
              <a:t>Examples of task </a:t>
            </a:r>
            <a:r>
              <a:rPr lang="en-US" sz="1600" b="1" kern="1200" dirty="0">
                <a:latin typeface="Century Gothic" panose="020F0302020204030204"/>
                <a:ea typeface="+mj-ea"/>
              </a:rPr>
              <a:t>3</a:t>
            </a:r>
            <a:endParaRPr kumimoji="0" lang="en-US" sz="1600" b="1" i="0" u="none" strike="noStrike" kern="1200" cap="none" spc="0" normalizeH="0" baseline="0" noProof="0" dirty="0">
              <a:ln>
                <a:noFill/>
              </a:ln>
              <a:solidFill>
                <a:srgbClr val="000000"/>
              </a:solidFill>
              <a:effectLst/>
              <a:uLnTx/>
              <a:uFillTx/>
              <a:latin typeface="Century Gothic" panose="020F0302020204030204"/>
              <a:ea typeface="+mj-ea"/>
              <a:cs typeface="Arial"/>
              <a:sym typeface="Arial"/>
            </a:endParaRPr>
          </a:p>
        </p:txBody>
      </p:sp>
      <p:sp>
        <p:nvSpPr>
          <p:cNvPr id="172" name="Google Shape;172;p27">
            <a:extLst>
              <a:ext uri="{FF2B5EF4-FFF2-40B4-BE49-F238E27FC236}">
                <a16:creationId xmlns:a16="http://schemas.microsoft.com/office/drawing/2014/main" id="{7934B322-0EF0-972D-48E7-2A5C9CAE45C0}"/>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3" name="Google Shape;173;p27">
            <a:extLst>
              <a:ext uri="{FF2B5EF4-FFF2-40B4-BE49-F238E27FC236}">
                <a16:creationId xmlns:a16="http://schemas.microsoft.com/office/drawing/2014/main" id="{CB1A55C9-CC19-3E3A-4BC9-07D0AD56A87F}"/>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pic>
        <p:nvPicPr>
          <p:cNvPr id="2" name="Picture 1">
            <a:extLst>
              <a:ext uri="{FF2B5EF4-FFF2-40B4-BE49-F238E27FC236}">
                <a16:creationId xmlns:a16="http://schemas.microsoft.com/office/drawing/2014/main" id="{E3996AF6-FFC2-8C8A-9916-80C03C2108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125" y="1334277"/>
            <a:ext cx="4770928" cy="5001207"/>
          </a:xfrm>
          <a:prstGeom prst="rect">
            <a:avLst/>
          </a:prstGeom>
        </p:spPr>
      </p:pic>
      <p:pic>
        <p:nvPicPr>
          <p:cNvPr id="3" name="Picture 2">
            <a:extLst>
              <a:ext uri="{FF2B5EF4-FFF2-40B4-BE49-F238E27FC236}">
                <a16:creationId xmlns:a16="http://schemas.microsoft.com/office/drawing/2014/main" id="{35C4F441-1D8C-FD5D-9CD2-0EA0DC9633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4189" y="1334276"/>
            <a:ext cx="5136536" cy="5001209"/>
          </a:xfrm>
          <a:prstGeom prst="rect">
            <a:avLst/>
          </a:prstGeom>
        </p:spPr>
      </p:pic>
    </p:spTree>
    <p:extLst>
      <p:ext uri="{BB962C8B-B14F-4D97-AF65-F5344CB8AC3E}">
        <p14:creationId xmlns:p14="http://schemas.microsoft.com/office/powerpoint/2010/main" val="1944844729"/>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10C5635D-19B9-AA20-1A36-E9A0E51ABB05}"/>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262C6DEA-5FF6-2BB4-AE7E-32B6376F392A}"/>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06B1AD80-0C08-1776-0CF5-26FC5463B3BC}"/>
              </a:ext>
            </a:extLst>
          </p:cNvPr>
          <p:cNvSpPr txBox="1"/>
          <p:nvPr/>
        </p:nvSpPr>
        <p:spPr>
          <a:xfrm>
            <a:off x="2503819" y="929774"/>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B66A3BFD-C623-67DA-067A-C7CA20C7A107}"/>
              </a:ext>
            </a:extLst>
          </p:cNvPr>
          <p:cNvSpPr txBox="1"/>
          <p:nvPr/>
        </p:nvSpPr>
        <p:spPr>
          <a:xfrm>
            <a:off x="762125" y="770165"/>
            <a:ext cx="5956779" cy="461624"/>
          </a:xfrm>
          <a:prstGeom prst="rect">
            <a:avLst/>
          </a:prstGeom>
          <a:noFill/>
          <a:ln>
            <a:noFill/>
          </a:ln>
        </p:spPr>
        <p:txBody>
          <a:bodyPr spcFirstLastPara="1" wrap="square" lIns="91425" tIns="45700" rIns="91425" bIns="45700" anchor="t" anchorCtr="0">
            <a:spAutoFit/>
          </a:bodyPr>
          <a:lstStyle/>
          <a:p>
            <a:pPr lvl="0">
              <a:buClrTx/>
              <a:defRPr/>
            </a:pPr>
            <a:r>
              <a:rPr lang="en-US" sz="2400" b="1" kern="1200" dirty="0">
                <a:solidFill>
                  <a:srgbClr val="FF0000"/>
                </a:solidFill>
                <a:latin typeface="Century Gothic" panose="020F0302020204030204"/>
              </a:rPr>
              <a:t>General tips </a:t>
            </a:r>
          </a:p>
        </p:txBody>
      </p:sp>
      <p:sp>
        <p:nvSpPr>
          <p:cNvPr id="173" name="Google Shape;173;p27">
            <a:extLst>
              <a:ext uri="{FF2B5EF4-FFF2-40B4-BE49-F238E27FC236}">
                <a16:creationId xmlns:a16="http://schemas.microsoft.com/office/drawing/2014/main" id="{6108FBDB-DB09-5CB8-F998-E4859A8CC328}"/>
              </a:ext>
            </a:extLst>
          </p:cNvPr>
          <p:cNvSpPr txBox="1"/>
          <p:nvPr/>
        </p:nvSpPr>
        <p:spPr>
          <a:xfrm>
            <a:off x="617275" y="1231789"/>
            <a:ext cx="1563204"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01B68362-976C-00EA-59E8-EDCDDC835B46}"/>
              </a:ext>
            </a:extLst>
          </p:cNvPr>
          <p:cNvSpPr txBox="1"/>
          <p:nvPr/>
        </p:nvSpPr>
        <p:spPr>
          <a:xfrm>
            <a:off x="749809" y="1214474"/>
            <a:ext cx="10490593" cy="5237301"/>
          </a:xfrm>
          <a:prstGeom prst="rect">
            <a:avLst/>
          </a:prstGeom>
          <a:noFill/>
          <a:ln>
            <a:noFill/>
          </a:ln>
        </p:spPr>
        <p:txBody>
          <a:bodyPr spcFirstLastPara="1" wrap="square" lIns="91425" tIns="91425" rIns="91425" bIns="91425" anchor="t" anchorCtr="0">
            <a:spAutoFit/>
          </a:bodyPr>
          <a:lstStyle/>
          <a:p>
            <a:pPr marL="0" marR="0" lvl="0" indent="0" algn="l" defTabSz="914377" rtl="0" eaLnBrk="1" fontAlgn="auto" latinLnBrk="0" hangingPunct="1">
              <a:lnSpc>
                <a:spcPct val="90000"/>
              </a:lnSpc>
              <a:spcBef>
                <a:spcPts val="1000"/>
              </a:spcBef>
              <a:spcAft>
                <a:spcPts val="0"/>
              </a:spcAft>
              <a:buClrTx/>
              <a:buSzTx/>
              <a:buFont typeface="Arial"/>
              <a:buNone/>
              <a:tabLst/>
              <a:defRPr/>
            </a:pPr>
            <a:r>
              <a:rPr kumimoji="0" lang="en-US" sz="1500" b="1" i="0" u="none" strike="noStrike" kern="1200" cap="none" spc="0" normalizeH="0" baseline="0" noProof="0" dirty="0">
                <a:ln>
                  <a:noFill/>
                </a:ln>
                <a:solidFill>
                  <a:srgbClr val="000000"/>
                </a:solidFill>
                <a:effectLst/>
                <a:uLnTx/>
                <a:uFillTx/>
                <a:latin typeface="+mn-lt"/>
                <a:ea typeface="+mn-ea"/>
                <a:cs typeface="+mn-cs"/>
              </a:rPr>
              <a:t>Use connectors and linking</a:t>
            </a:r>
            <a:br>
              <a:rPr kumimoji="0" lang="en-US" sz="1500" b="0" i="0" u="none" strike="noStrike" kern="1200" cap="none" spc="0" normalizeH="0" baseline="0" noProof="0" dirty="0">
                <a:ln>
                  <a:noFill/>
                </a:ln>
                <a:solidFill>
                  <a:srgbClr val="000000"/>
                </a:solidFill>
                <a:effectLst/>
                <a:uLnTx/>
                <a:uFillTx/>
                <a:latin typeface="+mn-lt"/>
                <a:ea typeface="+mn-ea"/>
                <a:cs typeface="+mn-cs"/>
              </a:rPr>
            </a:br>
            <a:r>
              <a:rPr kumimoji="0" lang="en-US" sz="1500" b="0" i="0" u="none" strike="noStrike" kern="1200" cap="none" spc="0" normalizeH="0" baseline="0" noProof="0" dirty="0">
                <a:ln>
                  <a:noFill/>
                </a:ln>
                <a:solidFill>
                  <a:srgbClr val="000000"/>
                </a:solidFill>
                <a:effectLst/>
                <a:uLnTx/>
                <a:uFillTx/>
                <a:latin typeface="+mn-lt"/>
                <a:ea typeface="+mn-ea"/>
                <a:cs typeface="+mn-cs"/>
              </a:rPr>
              <a:t> </a:t>
            </a:r>
            <a:br>
              <a:rPr kumimoji="0" lang="en-US" sz="1500" b="0" i="0" u="none" strike="noStrike" kern="1200" cap="none" spc="0" normalizeH="0" baseline="0" noProof="0" dirty="0">
                <a:ln>
                  <a:noFill/>
                </a:ln>
                <a:solidFill>
                  <a:srgbClr val="000000"/>
                </a:solidFill>
                <a:effectLst/>
                <a:uLnTx/>
                <a:uFillTx/>
                <a:latin typeface="+mn-lt"/>
                <a:ea typeface="+mn-ea"/>
                <a:cs typeface="+mn-cs"/>
              </a:rPr>
            </a:br>
            <a:r>
              <a:rPr kumimoji="0" lang="en-US" sz="1500" b="0" i="0" u="none" strike="noStrike" kern="1200" cap="none" spc="0" normalizeH="0" baseline="0" noProof="0" dirty="0">
                <a:ln>
                  <a:noFill/>
                </a:ln>
                <a:solidFill>
                  <a:srgbClr val="000000"/>
                </a:solidFill>
                <a:effectLst/>
                <a:uLnTx/>
                <a:uFillTx/>
                <a:latin typeface="+mn-lt"/>
                <a:ea typeface="+mn-ea"/>
                <a:cs typeface="+mn-cs"/>
              </a:rPr>
              <a:t>Examples of connectors and linking for speaking</a:t>
            </a:r>
            <a:br>
              <a:rPr kumimoji="0" lang="en-US" sz="1500" b="0" i="0" u="none" strike="noStrike" kern="1200" cap="none" spc="0" normalizeH="0" baseline="0" noProof="0" dirty="0">
                <a:ln>
                  <a:noFill/>
                </a:ln>
                <a:solidFill>
                  <a:srgbClr val="000000"/>
                </a:solidFill>
                <a:effectLst/>
                <a:uLnTx/>
                <a:uFillTx/>
                <a:latin typeface="+mn-lt"/>
                <a:ea typeface="+mn-ea"/>
                <a:cs typeface="+mn-cs"/>
              </a:rPr>
            </a:br>
            <a:br>
              <a:rPr kumimoji="0" lang="en-US" sz="1500" b="0" i="0" u="none" strike="noStrike" kern="1200" cap="none" spc="0" normalizeH="0" baseline="0" noProof="0" dirty="0">
                <a:ln>
                  <a:noFill/>
                </a:ln>
                <a:solidFill>
                  <a:srgbClr val="000000"/>
                </a:solidFill>
                <a:effectLst/>
                <a:uLnTx/>
                <a:uFillTx/>
                <a:latin typeface="+mn-lt"/>
                <a:ea typeface="+mn-ea"/>
                <a:cs typeface="+mn-cs"/>
              </a:rPr>
            </a:br>
            <a:r>
              <a:rPr kumimoji="0" lang="en-US" sz="1500" b="1" i="0" u="none" strike="noStrike" kern="1200" cap="none" spc="0" normalizeH="0" baseline="0" noProof="0" dirty="0">
                <a:ln>
                  <a:noFill/>
                </a:ln>
                <a:solidFill>
                  <a:srgbClr val="000000"/>
                </a:solidFill>
                <a:effectLst/>
                <a:uLnTx/>
                <a:uFillTx/>
                <a:latin typeface="+mn-lt"/>
                <a:ea typeface="+mn-ea"/>
                <a:cs typeface="+mn-cs"/>
              </a:rPr>
              <a:t>Organizing your thoughts </a:t>
            </a:r>
          </a:p>
          <a:p>
            <a:pPr marL="0" marR="0" lvl="0" indent="0" algn="l" defTabSz="914377" rtl="0" eaLnBrk="1" fontAlgn="auto" latinLnBrk="0" hangingPunct="1">
              <a:lnSpc>
                <a:spcPct val="90000"/>
              </a:lnSpc>
              <a:spcBef>
                <a:spcPts val="1000"/>
              </a:spcBef>
              <a:spcAft>
                <a:spcPts val="0"/>
              </a:spcAft>
              <a:buClrTx/>
              <a:buSzTx/>
              <a:buFont typeface="Arial"/>
              <a:buNone/>
              <a:tabLst/>
              <a:defRPr/>
            </a:pPr>
            <a:r>
              <a:rPr kumimoji="0" lang="en-US" sz="1500" b="0" i="0" u="none" strike="noStrike" kern="1200" cap="none" spc="0" normalizeH="0" baseline="0" noProof="0" dirty="0">
                <a:ln>
                  <a:noFill/>
                </a:ln>
                <a:solidFill>
                  <a:srgbClr val="000000"/>
                </a:solidFill>
                <a:effectLst/>
                <a:uLnTx/>
                <a:uFillTx/>
                <a:latin typeface="+mn-lt"/>
                <a:ea typeface="+mn-ea"/>
                <a:cs typeface="+mn-cs"/>
              </a:rPr>
              <a:t>      [ Firstly, Secondly/ Lastly, Finally / The former, the latter ] </a:t>
            </a:r>
            <a:br>
              <a:rPr kumimoji="0" lang="en-US" sz="1500" b="0" i="0" u="none" strike="noStrike" kern="1200" cap="none" spc="0" normalizeH="0" baseline="0" noProof="0" dirty="0">
                <a:ln>
                  <a:noFill/>
                </a:ln>
                <a:solidFill>
                  <a:srgbClr val="000000"/>
                </a:solidFill>
                <a:effectLst/>
                <a:uLnTx/>
                <a:uFillTx/>
                <a:latin typeface="+mn-lt"/>
                <a:ea typeface="+mn-ea"/>
                <a:cs typeface="+mn-cs"/>
              </a:rPr>
            </a:br>
            <a:endParaRPr kumimoji="0" lang="en-US" sz="1500" b="0" i="0" u="none" strike="noStrike" kern="1200" cap="none" spc="0" normalizeH="0" baseline="0" noProof="0" dirty="0">
              <a:ln>
                <a:noFill/>
              </a:ln>
              <a:solidFill>
                <a:srgbClr val="000000"/>
              </a:solidFill>
              <a:effectLst/>
              <a:uLnTx/>
              <a:uFillTx/>
              <a:latin typeface="+mn-lt"/>
              <a:ea typeface="+mn-ea"/>
              <a:cs typeface="+mn-cs"/>
            </a:endParaRPr>
          </a:p>
          <a:p>
            <a:pPr marL="0" marR="0" lvl="0" indent="0" algn="l" defTabSz="914377" rtl="0" eaLnBrk="1" fontAlgn="auto" latinLnBrk="0" hangingPunct="1">
              <a:lnSpc>
                <a:spcPct val="90000"/>
              </a:lnSpc>
              <a:spcBef>
                <a:spcPts val="1000"/>
              </a:spcBef>
              <a:spcAft>
                <a:spcPts val="0"/>
              </a:spcAft>
              <a:buClrTx/>
              <a:buSzTx/>
              <a:buFont typeface="Arial"/>
              <a:buNone/>
              <a:tabLst/>
              <a:defRPr/>
            </a:pPr>
            <a:r>
              <a:rPr kumimoji="0" lang="en-US" sz="1500" b="1" i="0" u="none" strike="noStrike" kern="1200" cap="none" spc="0" normalizeH="0" baseline="0" noProof="0" dirty="0">
                <a:ln>
                  <a:noFill/>
                </a:ln>
                <a:solidFill>
                  <a:srgbClr val="000000"/>
                </a:solidFill>
                <a:effectLst/>
                <a:uLnTx/>
                <a:uFillTx/>
                <a:latin typeface="+mn-lt"/>
                <a:ea typeface="+mn-ea"/>
                <a:cs typeface="+mn-cs"/>
              </a:rPr>
              <a:t>Adding more information</a:t>
            </a:r>
            <a:br>
              <a:rPr kumimoji="0" lang="en-US" sz="1500" b="1" i="0" u="none" strike="noStrike" kern="1200" cap="none" spc="0" normalizeH="0" baseline="0" noProof="0" dirty="0">
                <a:ln>
                  <a:noFill/>
                </a:ln>
                <a:solidFill>
                  <a:srgbClr val="000000"/>
                </a:solidFill>
                <a:effectLst/>
                <a:uLnTx/>
                <a:uFillTx/>
                <a:latin typeface="+mn-lt"/>
                <a:ea typeface="+mn-ea"/>
                <a:cs typeface="+mn-cs"/>
              </a:rPr>
            </a:br>
            <a:br>
              <a:rPr kumimoji="0" lang="en-US" sz="1500" b="0" i="0" u="none" strike="noStrike" kern="1200" cap="none" spc="0" normalizeH="0" baseline="0" noProof="0" dirty="0">
                <a:ln>
                  <a:noFill/>
                </a:ln>
                <a:solidFill>
                  <a:srgbClr val="000000"/>
                </a:solidFill>
                <a:effectLst/>
                <a:uLnTx/>
                <a:uFillTx/>
                <a:latin typeface="+mn-lt"/>
                <a:ea typeface="+mn-ea"/>
                <a:cs typeface="+mn-cs"/>
              </a:rPr>
            </a:br>
            <a:r>
              <a:rPr kumimoji="0" lang="en-US" sz="1500" b="0" i="0" u="none" strike="noStrike" kern="1200" cap="none" spc="0" normalizeH="0" baseline="0" noProof="0" dirty="0">
                <a:ln>
                  <a:noFill/>
                </a:ln>
                <a:solidFill>
                  <a:srgbClr val="000000"/>
                </a:solidFill>
                <a:effectLst/>
                <a:uLnTx/>
                <a:uFillTx/>
                <a:latin typeface="+mn-lt"/>
                <a:ea typeface="+mn-ea"/>
                <a:cs typeface="+mn-cs"/>
              </a:rPr>
              <a:t>     Informal [What’s more, Plus, besides, and, also] </a:t>
            </a:r>
            <a:br>
              <a:rPr kumimoji="0" lang="en-US" sz="1500" b="0" i="0" u="none" strike="noStrike" kern="1200" cap="none" spc="0" normalizeH="0" baseline="0" noProof="0" dirty="0">
                <a:ln>
                  <a:noFill/>
                </a:ln>
                <a:solidFill>
                  <a:srgbClr val="000000"/>
                </a:solidFill>
                <a:effectLst/>
                <a:uLnTx/>
                <a:uFillTx/>
                <a:latin typeface="+mn-lt"/>
                <a:ea typeface="+mn-ea"/>
                <a:cs typeface="+mn-cs"/>
              </a:rPr>
            </a:br>
            <a:br>
              <a:rPr kumimoji="0" lang="en-US" sz="1500" b="0" i="0" u="none" strike="noStrike" kern="1200" cap="none" spc="0" normalizeH="0" baseline="0" noProof="0" dirty="0">
                <a:ln>
                  <a:noFill/>
                </a:ln>
                <a:solidFill>
                  <a:srgbClr val="000000"/>
                </a:solidFill>
                <a:effectLst/>
                <a:uLnTx/>
                <a:uFillTx/>
                <a:latin typeface="+mn-lt"/>
                <a:ea typeface="+mn-ea"/>
                <a:cs typeface="+mn-cs"/>
              </a:rPr>
            </a:br>
            <a:r>
              <a:rPr kumimoji="0" lang="en-US" sz="1500" b="1" i="0" u="none" strike="noStrike" kern="1200" cap="none" spc="0" normalizeH="0" baseline="0" noProof="0" dirty="0">
                <a:ln>
                  <a:noFill/>
                </a:ln>
                <a:solidFill>
                  <a:srgbClr val="000000"/>
                </a:solidFill>
                <a:effectLst/>
                <a:uLnTx/>
                <a:uFillTx/>
                <a:latin typeface="+mn-lt"/>
                <a:ea typeface="+mn-ea"/>
                <a:cs typeface="+mn-cs"/>
              </a:rPr>
              <a:t>Giving examples </a:t>
            </a:r>
          </a:p>
          <a:p>
            <a:pPr marL="0" marR="0" lvl="0" indent="0" algn="l" defTabSz="914377" rtl="0" eaLnBrk="1" fontAlgn="auto" latinLnBrk="0" hangingPunct="1">
              <a:lnSpc>
                <a:spcPct val="90000"/>
              </a:lnSpc>
              <a:spcBef>
                <a:spcPts val="1000"/>
              </a:spcBef>
              <a:spcAft>
                <a:spcPts val="0"/>
              </a:spcAft>
              <a:buClrTx/>
              <a:buSzTx/>
              <a:buFont typeface="Arial"/>
              <a:buNone/>
              <a:tabLst/>
              <a:defRPr/>
            </a:pPr>
            <a:r>
              <a:rPr kumimoji="0" lang="en-US" sz="1500" b="1" i="0" u="none" strike="noStrike" kern="1200" cap="none" spc="0" normalizeH="0" baseline="0" noProof="0" dirty="0">
                <a:ln>
                  <a:noFill/>
                </a:ln>
                <a:solidFill>
                  <a:srgbClr val="000000"/>
                </a:solidFill>
                <a:effectLst/>
                <a:uLnTx/>
                <a:uFillTx/>
                <a:latin typeface="+mn-lt"/>
                <a:ea typeface="+mn-ea"/>
                <a:cs typeface="+mn-cs"/>
              </a:rPr>
              <a:t>     </a:t>
            </a:r>
            <a:r>
              <a:rPr kumimoji="0" lang="en-US" sz="1500" b="0" i="0" u="none" strike="noStrike" kern="1200" cap="none" spc="0" normalizeH="0" baseline="0" noProof="0" dirty="0">
                <a:ln>
                  <a:noFill/>
                </a:ln>
                <a:solidFill>
                  <a:srgbClr val="000000"/>
                </a:solidFill>
                <a:effectLst/>
                <a:uLnTx/>
                <a:uFillTx/>
                <a:latin typeface="+mn-lt"/>
                <a:ea typeface="+mn-ea"/>
                <a:cs typeface="+mn-cs"/>
              </a:rPr>
              <a:t>[ For example, for instance, Namely, Such as, Like]</a:t>
            </a:r>
            <a:br>
              <a:rPr kumimoji="0" lang="en-US" sz="1500" b="0" i="0" u="none" strike="noStrike" kern="1200" cap="none" spc="0" normalizeH="0" baseline="0" noProof="0" dirty="0">
                <a:ln>
                  <a:noFill/>
                </a:ln>
                <a:solidFill>
                  <a:srgbClr val="000000"/>
                </a:solidFill>
                <a:effectLst/>
                <a:uLnTx/>
                <a:uFillTx/>
                <a:latin typeface="+mn-lt"/>
                <a:ea typeface="+mn-ea"/>
                <a:cs typeface="+mn-cs"/>
              </a:rPr>
            </a:br>
            <a:endParaRPr kumimoji="0" lang="en-US" sz="1500" b="0" i="0" u="none" strike="noStrike" kern="1200" cap="none" spc="0" normalizeH="0" baseline="0" noProof="0" dirty="0">
              <a:ln>
                <a:noFill/>
              </a:ln>
              <a:solidFill>
                <a:srgbClr val="000000"/>
              </a:solidFill>
              <a:effectLst/>
              <a:uLnTx/>
              <a:uFillTx/>
              <a:latin typeface="+mn-lt"/>
              <a:ea typeface="+mn-ea"/>
              <a:cs typeface="+mn-cs"/>
            </a:endParaRPr>
          </a:p>
          <a:p>
            <a:pPr marL="0" marR="0" lvl="0" indent="0" algn="l" defTabSz="914377" rtl="0" eaLnBrk="1" fontAlgn="auto" latinLnBrk="0" hangingPunct="1">
              <a:lnSpc>
                <a:spcPct val="90000"/>
              </a:lnSpc>
              <a:spcBef>
                <a:spcPts val="1000"/>
              </a:spcBef>
              <a:spcAft>
                <a:spcPts val="0"/>
              </a:spcAft>
              <a:buClrTx/>
              <a:buSzTx/>
              <a:buFont typeface="Arial"/>
              <a:buNone/>
              <a:tabLst/>
              <a:defRPr/>
            </a:pPr>
            <a:r>
              <a:rPr kumimoji="0" lang="en-US" sz="1500" b="1" i="0" u="none" strike="noStrike" kern="1200" cap="none" spc="0" normalizeH="0" baseline="0" noProof="0" dirty="0">
                <a:ln>
                  <a:noFill/>
                </a:ln>
                <a:solidFill>
                  <a:srgbClr val="000000"/>
                </a:solidFill>
                <a:effectLst/>
                <a:uLnTx/>
                <a:uFillTx/>
                <a:latin typeface="+mn-lt"/>
                <a:ea typeface="+mn-ea"/>
                <a:cs typeface="+mn-cs"/>
              </a:rPr>
              <a:t>Summarizing : </a:t>
            </a:r>
          </a:p>
          <a:p>
            <a:pPr marL="0" marR="0" lvl="0" indent="0" algn="l" defTabSz="914377" rtl="0" eaLnBrk="1" fontAlgn="auto" latinLnBrk="0" hangingPunct="1">
              <a:lnSpc>
                <a:spcPct val="90000"/>
              </a:lnSpc>
              <a:spcBef>
                <a:spcPts val="1000"/>
              </a:spcBef>
              <a:spcAft>
                <a:spcPts val="0"/>
              </a:spcAft>
              <a:buClrTx/>
              <a:buSzTx/>
              <a:buFont typeface="Arial"/>
              <a:buNone/>
              <a:tabLst/>
              <a:defRPr/>
            </a:pPr>
            <a:r>
              <a:rPr kumimoji="0" lang="en-US" sz="1500" b="0" i="0" u="none" strike="noStrike" kern="1200" cap="none" spc="0" normalizeH="0" baseline="0" noProof="0" dirty="0">
                <a:ln>
                  <a:noFill/>
                </a:ln>
                <a:solidFill>
                  <a:srgbClr val="000000"/>
                </a:solidFill>
                <a:effectLst/>
                <a:uLnTx/>
                <a:uFillTx/>
                <a:latin typeface="+mn-lt"/>
                <a:ea typeface="+mn-ea"/>
                <a:cs typeface="+mn-cs"/>
              </a:rPr>
              <a:t>     Informal : [ In a nutshell. To sum up]  </a:t>
            </a:r>
          </a:p>
          <a:p>
            <a:pPr marL="0" marR="0" lvl="0" indent="0" algn="l" defTabSz="914377" rtl="0" eaLnBrk="1" fontAlgn="auto" latinLnBrk="0" hangingPunct="1">
              <a:lnSpc>
                <a:spcPct val="90000"/>
              </a:lnSpc>
              <a:spcBef>
                <a:spcPts val="1000"/>
              </a:spcBef>
              <a:spcAft>
                <a:spcPts val="0"/>
              </a:spcAft>
              <a:buClrTx/>
              <a:buSzTx/>
              <a:buFont typeface="Arial"/>
              <a:buNone/>
              <a:tabLst/>
              <a:defRPr/>
            </a:pPr>
            <a:r>
              <a:rPr kumimoji="0" lang="en-US" sz="1500" b="1" i="0" u="none" strike="noStrike" kern="1200" cap="none" spc="0" normalizeH="0" baseline="0" noProof="0" dirty="0">
                <a:ln>
                  <a:noFill/>
                </a:ln>
                <a:solidFill>
                  <a:srgbClr val="000000"/>
                </a:solidFill>
                <a:effectLst/>
                <a:uLnTx/>
                <a:uFillTx/>
                <a:latin typeface="+mn-lt"/>
                <a:ea typeface="+mn-ea"/>
                <a:cs typeface="+mn-cs"/>
              </a:rPr>
              <a:t>Time Phrase </a:t>
            </a:r>
            <a:r>
              <a:rPr kumimoji="0" lang="en-US" sz="1500" b="0" i="0" u="none" strike="noStrike" kern="1200" cap="none" spc="0" normalizeH="0" baseline="0" noProof="0" dirty="0">
                <a:ln>
                  <a:noFill/>
                </a:ln>
                <a:solidFill>
                  <a:srgbClr val="000000"/>
                </a:solidFill>
                <a:effectLst/>
                <a:uLnTx/>
                <a:uFillTx/>
                <a:latin typeface="+mn-lt"/>
                <a:ea typeface="+mn-ea"/>
                <a:cs typeface="+mn-cs"/>
              </a:rPr>
              <a:t>: </a:t>
            </a:r>
            <a:br>
              <a:rPr kumimoji="0" lang="en-US" sz="1500" b="0" i="0" u="none" strike="noStrike" kern="1200" cap="none" spc="0" normalizeH="0" baseline="0" noProof="0" dirty="0">
                <a:ln>
                  <a:noFill/>
                </a:ln>
                <a:solidFill>
                  <a:srgbClr val="000000"/>
                </a:solidFill>
                <a:effectLst/>
                <a:uLnTx/>
                <a:uFillTx/>
                <a:latin typeface="+mn-lt"/>
                <a:ea typeface="+mn-ea"/>
                <a:cs typeface="+mn-cs"/>
              </a:rPr>
            </a:br>
            <a:r>
              <a:rPr kumimoji="0" lang="en-US" sz="1500" b="0" i="0" u="none" strike="noStrike" kern="1200" cap="none" spc="0" normalizeH="0" baseline="0" noProof="0" dirty="0">
                <a:ln>
                  <a:noFill/>
                </a:ln>
                <a:solidFill>
                  <a:srgbClr val="000000"/>
                </a:solidFill>
                <a:effectLst/>
                <a:uLnTx/>
                <a:uFillTx/>
                <a:latin typeface="+mn-lt"/>
                <a:ea typeface="+mn-ea"/>
                <a:cs typeface="+mn-cs"/>
              </a:rPr>
              <a:t> </a:t>
            </a:r>
            <a:br>
              <a:rPr kumimoji="0" lang="en-US" sz="1500" b="0" i="0" u="none" strike="noStrike" kern="1200" cap="none" spc="0" normalizeH="0" baseline="0" noProof="0" dirty="0">
                <a:ln>
                  <a:noFill/>
                </a:ln>
                <a:solidFill>
                  <a:srgbClr val="000000"/>
                </a:solidFill>
                <a:effectLst/>
                <a:uLnTx/>
                <a:uFillTx/>
                <a:latin typeface="+mn-lt"/>
                <a:ea typeface="+mn-ea"/>
                <a:cs typeface="+mn-cs"/>
              </a:rPr>
            </a:br>
            <a:r>
              <a:rPr kumimoji="0" lang="en-US" sz="1500" b="0" i="0" u="none" strike="noStrike" kern="1200" cap="none" spc="0" normalizeH="0" baseline="0" noProof="0" dirty="0">
                <a:ln>
                  <a:noFill/>
                </a:ln>
                <a:solidFill>
                  <a:srgbClr val="000000"/>
                </a:solidFill>
                <a:effectLst/>
                <a:uLnTx/>
                <a:uFillTx/>
                <a:latin typeface="+mn-lt"/>
                <a:ea typeface="+mn-ea"/>
                <a:cs typeface="+mn-cs"/>
              </a:rPr>
              <a:t>[ Now, At the moment, Currently, right now, these days, nowadays, in the past, before, then, at the time, years ago, When I was younger] </a:t>
            </a:r>
          </a:p>
        </p:txBody>
      </p:sp>
    </p:spTree>
    <p:extLst>
      <p:ext uri="{BB962C8B-B14F-4D97-AF65-F5344CB8AC3E}">
        <p14:creationId xmlns:p14="http://schemas.microsoft.com/office/powerpoint/2010/main" val="3741627389"/>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AEC3A160-EC13-CBF9-DEA4-7427DA840889}"/>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D1BEBA22-62CC-020A-E7DC-C5DD1CC44949}"/>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8D1C888C-BAF5-A777-EBBB-6ED4FD1463EB}"/>
              </a:ext>
            </a:extLst>
          </p:cNvPr>
          <p:cNvSpPr txBox="1"/>
          <p:nvPr/>
        </p:nvSpPr>
        <p:spPr>
          <a:xfrm>
            <a:off x="2503819" y="929774"/>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79662917-70FF-1D9F-C08C-2FA3423F1FCA}"/>
              </a:ext>
            </a:extLst>
          </p:cNvPr>
          <p:cNvSpPr txBox="1"/>
          <p:nvPr/>
        </p:nvSpPr>
        <p:spPr>
          <a:xfrm>
            <a:off x="762125" y="770165"/>
            <a:ext cx="5956779" cy="461624"/>
          </a:xfrm>
          <a:prstGeom prst="rect">
            <a:avLst/>
          </a:prstGeom>
          <a:noFill/>
          <a:ln>
            <a:noFill/>
          </a:ln>
        </p:spPr>
        <p:txBody>
          <a:bodyPr spcFirstLastPara="1" wrap="square" lIns="91425" tIns="45700" rIns="91425" bIns="45700" anchor="t" anchorCtr="0">
            <a:spAutoFit/>
          </a:bodyPr>
          <a:lstStyle/>
          <a:p>
            <a:pPr lvl="0">
              <a:buClrTx/>
              <a:defRPr/>
            </a:pPr>
            <a:r>
              <a:rPr lang="en-US" sz="2400" b="1" kern="1200" dirty="0">
                <a:solidFill>
                  <a:srgbClr val="FF0000"/>
                </a:solidFill>
                <a:latin typeface="Century Gothic" panose="020F0302020204030204"/>
              </a:rPr>
              <a:t>General tips </a:t>
            </a:r>
          </a:p>
        </p:txBody>
      </p:sp>
      <p:sp>
        <p:nvSpPr>
          <p:cNvPr id="173" name="Google Shape;173;p27">
            <a:extLst>
              <a:ext uri="{FF2B5EF4-FFF2-40B4-BE49-F238E27FC236}">
                <a16:creationId xmlns:a16="http://schemas.microsoft.com/office/drawing/2014/main" id="{F17A6B61-EDD9-6B85-22E2-39F6FA4DF7CF}"/>
              </a:ext>
            </a:extLst>
          </p:cNvPr>
          <p:cNvSpPr txBox="1"/>
          <p:nvPr/>
        </p:nvSpPr>
        <p:spPr>
          <a:xfrm>
            <a:off x="617275" y="1231789"/>
            <a:ext cx="1563204"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54213B4C-1DC0-08A8-EAA9-8825B9126444}"/>
              </a:ext>
            </a:extLst>
          </p:cNvPr>
          <p:cNvSpPr txBox="1"/>
          <p:nvPr/>
        </p:nvSpPr>
        <p:spPr>
          <a:xfrm>
            <a:off x="749809" y="1214474"/>
            <a:ext cx="10490593" cy="4779740"/>
          </a:xfrm>
          <a:prstGeom prst="rect">
            <a:avLst/>
          </a:prstGeom>
          <a:noFill/>
          <a:ln>
            <a:noFill/>
          </a:ln>
        </p:spPr>
        <p:txBody>
          <a:bodyPr spcFirstLastPara="1" wrap="square" lIns="91425" tIns="91425" rIns="91425" bIns="91425" anchor="t" anchorCtr="0">
            <a:spAutoFit/>
          </a:bodyPr>
          <a:lstStyle/>
          <a:p>
            <a:pPr marL="0" marR="0" lvl="0" indent="0" algn="l" defTabSz="914377" rtl="0" eaLnBrk="1" fontAlgn="auto" latinLnBrk="0" hangingPunct="1">
              <a:lnSpc>
                <a:spcPct val="90000"/>
              </a:lnSpc>
              <a:spcBef>
                <a:spcPts val="1000"/>
              </a:spcBef>
              <a:spcAft>
                <a:spcPts val="0"/>
              </a:spcAft>
              <a:buClrTx/>
              <a:buSzTx/>
              <a:buFont typeface="Arial"/>
              <a:buNone/>
              <a:tabLst/>
              <a:defRPr/>
            </a:pPr>
            <a:r>
              <a:rPr kumimoji="0" lang="en-US" sz="1600" b="1" i="0" u="none" strike="noStrike" kern="1200" cap="none" spc="0" normalizeH="0" baseline="0" noProof="0" dirty="0">
                <a:ln>
                  <a:noFill/>
                </a:ln>
                <a:solidFill>
                  <a:srgbClr val="000000"/>
                </a:solidFill>
                <a:effectLst/>
                <a:uLnTx/>
                <a:uFillTx/>
                <a:latin typeface="+mn-lt"/>
                <a:ea typeface="+mn-ea"/>
                <a:cs typeface="+mn-cs"/>
              </a:rPr>
              <a:t>Expressing ideas: </a:t>
            </a:r>
            <a:br>
              <a:rPr kumimoji="0" lang="en-US" sz="1600" b="1" i="0" u="none" strike="noStrike" kern="1200" cap="none" spc="0" normalizeH="0" baseline="0" noProof="0" dirty="0">
                <a:ln>
                  <a:noFill/>
                </a:ln>
                <a:solidFill>
                  <a:srgbClr val="000000"/>
                </a:solidFill>
                <a:effectLst/>
                <a:uLnTx/>
                <a:uFillTx/>
                <a:latin typeface="+mn-lt"/>
                <a:ea typeface="+mn-ea"/>
                <a:cs typeface="+mn-cs"/>
              </a:rPr>
            </a:br>
            <a:r>
              <a:rPr kumimoji="0" lang="en-US" sz="1600" b="1" i="0" u="none" strike="noStrike" kern="1200" cap="none" spc="0" normalizeH="0" baseline="0" noProof="0" dirty="0">
                <a:ln>
                  <a:noFill/>
                </a:ln>
                <a:solidFill>
                  <a:srgbClr val="000000"/>
                </a:solidFill>
                <a:effectLst/>
                <a:uLnTx/>
                <a:uFillTx/>
                <a:latin typeface="+mn-lt"/>
                <a:ea typeface="+mn-ea"/>
                <a:cs typeface="+mn-cs"/>
              </a:rPr>
              <a:t>     </a:t>
            </a:r>
            <a:br>
              <a:rPr kumimoji="0" lang="en-US" sz="1600" b="0" i="0" u="none" strike="noStrike" kern="1200" cap="none" spc="0" normalizeH="0" baseline="0" noProof="0" dirty="0">
                <a:ln>
                  <a:noFill/>
                </a:ln>
                <a:solidFill>
                  <a:srgbClr val="000000"/>
                </a:solidFill>
                <a:effectLst/>
                <a:uLnTx/>
                <a:uFillTx/>
                <a:latin typeface="+mn-lt"/>
                <a:ea typeface="+mn-ea"/>
                <a:cs typeface="+mn-cs"/>
              </a:rPr>
            </a:br>
            <a:r>
              <a:rPr kumimoji="0" lang="en-US" sz="1600" b="0" i="0" u="none" strike="noStrike" kern="1200" cap="none" spc="0" normalizeH="0" baseline="0" noProof="0" dirty="0">
                <a:ln>
                  <a:noFill/>
                </a:ln>
                <a:solidFill>
                  <a:srgbClr val="000000"/>
                </a:solidFill>
                <a:effectLst/>
                <a:uLnTx/>
                <a:uFillTx/>
                <a:latin typeface="+mn-lt"/>
                <a:ea typeface="+mn-ea"/>
                <a:cs typeface="+mn-cs"/>
              </a:rPr>
              <a:t>  [ I think one important thing is, I guess one difference is, I suppose the main difference between …. And …. Is ]</a:t>
            </a:r>
            <a:br>
              <a:rPr kumimoji="0" lang="en-US" sz="1600" b="0" i="0" u="none" strike="noStrike" kern="1200" cap="none" spc="0" normalizeH="0" baseline="0" noProof="0" dirty="0">
                <a:ln>
                  <a:noFill/>
                </a:ln>
                <a:solidFill>
                  <a:srgbClr val="000000"/>
                </a:solidFill>
                <a:effectLst/>
                <a:uLnTx/>
                <a:uFillTx/>
                <a:latin typeface="+mn-lt"/>
                <a:ea typeface="+mn-ea"/>
                <a:cs typeface="+mn-cs"/>
              </a:rPr>
            </a:br>
            <a:endParaRPr kumimoji="0" lang="en-US" sz="1600" b="0" i="0" u="none" strike="noStrike" kern="1200" cap="none" spc="0" normalizeH="0" baseline="0" noProof="0" dirty="0">
              <a:ln>
                <a:noFill/>
              </a:ln>
              <a:solidFill>
                <a:srgbClr val="000000"/>
              </a:solidFill>
              <a:effectLst/>
              <a:uLnTx/>
              <a:uFillTx/>
              <a:latin typeface="+mn-lt"/>
              <a:ea typeface="+mn-ea"/>
              <a:cs typeface="+mn-cs"/>
            </a:endParaRPr>
          </a:p>
          <a:p>
            <a:pPr marL="0" marR="0" lvl="0" indent="0" algn="l" defTabSz="914377" rtl="0" eaLnBrk="1" fontAlgn="auto" latinLnBrk="0" hangingPunct="1">
              <a:lnSpc>
                <a:spcPct val="90000"/>
              </a:lnSpc>
              <a:spcBef>
                <a:spcPts val="1000"/>
              </a:spcBef>
              <a:spcAft>
                <a:spcPts val="0"/>
              </a:spcAft>
              <a:buClrTx/>
              <a:buSzTx/>
              <a:buFont typeface="Arial"/>
              <a:buNone/>
              <a:tabLst/>
              <a:defRPr/>
            </a:pPr>
            <a:r>
              <a:rPr kumimoji="0" lang="en-US" sz="1600" b="1" i="0" u="none" strike="noStrike" kern="1200" cap="none" spc="0" normalizeH="0" baseline="0" noProof="0" dirty="0">
                <a:ln>
                  <a:noFill/>
                </a:ln>
                <a:solidFill>
                  <a:srgbClr val="000000"/>
                </a:solidFill>
                <a:effectLst/>
                <a:uLnTx/>
                <a:uFillTx/>
                <a:latin typeface="+mn-lt"/>
                <a:ea typeface="+mn-ea"/>
                <a:cs typeface="+mn-cs"/>
              </a:rPr>
              <a:t>Causes and Solutions </a:t>
            </a:r>
            <a:br>
              <a:rPr kumimoji="0" lang="en-US" sz="1600" b="1" i="0" u="none" strike="noStrike" kern="1200" cap="none" spc="0" normalizeH="0" baseline="0" noProof="0" dirty="0">
                <a:ln>
                  <a:noFill/>
                </a:ln>
                <a:solidFill>
                  <a:srgbClr val="000000"/>
                </a:solidFill>
                <a:effectLst/>
                <a:uLnTx/>
                <a:uFillTx/>
                <a:latin typeface="+mn-lt"/>
                <a:ea typeface="+mn-ea"/>
                <a:cs typeface="+mn-cs"/>
              </a:rPr>
            </a:br>
            <a:br>
              <a:rPr kumimoji="0" lang="en-US" sz="1600" b="0" i="0" u="none" strike="noStrike" kern="1200" cap="none" spc="0" normalizeH="0" baseline="0" noProof="0" dirty="0">
                <a:ln>
                  <a:noFill/>
                </a:ln>
                <a:solidFill>
                  <a:srgbClr val="000000"/>
                </a:solidFill>
                <a:effectLst/>
                <a:uLnTx/>
                <a:uFillTx/>
                <a:latin typeface="+mn-lt"/>
                <a:ea typeface="+mn-ea"/>
                <a:cs typeface="+mn-cs"/>
              </a:rPr>
            </a:br>
            <a:r>
              <a:rPr kumimoji="0" lang="en-US" sz="1600" b="0" i="0" u="none" strike="noStrike" kern="1200" cap="none" spc="0" normalizeH="0" baseline="0" noProof="0" dirty="0">
                <a:ln>
                  <a:noFill/>
                </a:ln>
                <a:solidFill>
                  <a:srgbClr val="000000"/>
                </a:solidFill>
                <a:effectLst/>
                <a:uLnTx/>
                <a:uFillTx/>
                <a:latin typeface="+mn-lt"/>
                <a:ea typeface="+mn-ea"/>
                <a:cs typeface="+mn-cs"/>
              </a:rPr>
              <a:t>  [   guess it’s because, The main reason is, It was caused by, Because, I suppose the best way to deal with this problem is, I reckon the only answer is to, The best way to solve this is] </a:t>
            </a:r>
            <a:br>
              <a:rPr kumimoji="0" lang="en-US" sz="1600" b="0" i="0" u="none" strike="noStrike" kern="1200" cap="none" spc="0" normalizeH="0" baseline="0" noProof="0" dirty="0">
                <a:ln>
                  <a:noFill/>
                </a:ln>
                <a:solidFill>
                  <a:srgbClr val="000000"/>
                </a:solidFill>
                <a:effectLst/>
                <a:uLnTx/>
                <a:uFillTx/>
                <a:latin typeface="+mn-lt"/>
                <a:ea typeface="+mn-ea"/>
                <a:cs typeface="+mn-cs"/>
              </a:rPr>
            </a:br>
            <a:r>
              <a:rPr kumimoji="0" lang="en-US" sz="1600" b="0" i="0" u="none" strike="noStrike" kern="1200" cap="none" spc="0" normalizeH="0" baseline="0" noProof="0" dirty="0">
                <a:ln>
                  <a:noFill/>
                </a:ln>
                <a:solidFill>
                  <a:srgbClr val="000000"/>
                </a:solidFill>
                <a:effectLst/>
                <a:uLnTx/>
                <a:uFillTx/>
                <a:latin typeface="+mn-lt"/>
                <a:ea typeface="+mn-ea"/>
                <a:cs typeface="+mn-cs"/>
              </a:rPr>
              <a:t> </a:t>
            </a:r>
            <a:br>
              <a:rPr kumimoji="0" lang="en-US" sz="1600" b="0" i="0" u="none" strike="noStrike" kern="1200" cap="none" spc="0" normalizeH="0" baseline="0" noProof="0" dirty="0">
                <a:ln>
                  <a:noFill/>
                </a:ln>
                <a:solidFill>
                  <a:srgbClr val="000000"/>
                </a:solidFill>
                <a:effectLst/>
                <a:uLnTx/>
                <a:uFillTx/>
                <a:latin typeface="+mn-lt"/>
                <a:ea typeface="+mn-ea"/>
                <a:cs typeface="+mn-cs"/>
              </a:rPr>
            </a:br>
            <a:r>
              <a:rPr kumimoji="0" lang="en-US" sz="1600" b="1" i="0" u="none" strike="noStrike" kern="1200" cap="none" spc="0" normalizeH="0" baseline="0" noProof="0" dirty="0">
                <a:ln>
                  <a:noFill/>
                </a:ln>
                <a:solidFill>
                  <a:srgbClr val="000000"/>
                </a:solidFill>
                <a:effectLst/>
                <a:uLnTx/>
                <a:uFillTx/>
                <a:latin typeface="+mn-lt"/>
                <a:ea typeface="+mn-ea"/>
                <a:cs typeface="+mn-cs"/>
              </a:rPr>
              <a:t>Contrasting and concessions </a:t>
            </a:r>
            <a:br>
              <a:rPr kumimoji="0" lang="en-US" sz="1600" b="0" i="0" u="none" strike="noStrike" kern="1200" cap="none" spc="0" normalizeH="0" baseline="0" noProof="0" dirty="0">
                <a:ln>
                  <a:noFill/>
                </a:ln>
                <a:solidFill>
                  <a:srgbClr val="000000"/>
                </a:solidFill>
                <a:effectLst/>
                <a:uLnTx/>
                <a:uFillTx/>
                <a:latin typeface="+mn-lt"/>
                <a:ea typeface="+mn-ea"/>
                <a:cs typeface="+mn-cs"/>
              </a:rPr>
            </a:br>
            <a:br>
              <a:rPr kumimoji="0" lang="en-US" sz="1600" b="0" i="0" u="none" strike="noStrike" kern="1200" cap="none" spc="0" normalizeH="0" baseline="0" noProof="0" dirty="0">
                <a:ln>
                  <a:noFill/>
                </a:ln>
                <a:solidFill>
                  <a:srgbClr val="000000"/>
                </a:solidFill>
                <a:effectLst/>
                <a:uLnTx/>
                <a:uFillTx/>
                <a:latin typeface="+mn-lt"/>
                <a:ea typeface="+mn-ea"/>
                <a:cs typeface="+mn-cs"/>
              </a:rPr>
            </a:br>
            <a:r>
              <a:rPr kumimoji="0" lang="en-US" sz="1600" b="0" i="0" u="none" strike="noStrike" kern="1200" cap="none" spc="0" normalizeH="0" baseline="0" noProof="0" dirty="0">
                <a:ln>
                  <a:noFill/>
                </a:ln>
                <a:solidFill>
                  <a:srgbClr val="000000"/>
                </a:solidFill>
                <a:effectLst/>
                <a:uLnTx/>
                <a:uFillTx/>
                <a:latin typeface="+mn-lt"/>
                <a:ea typeface="+mn-ea"/>
                <a:cs typeface="+mn-cs"/>
              </a:rPr>
              <a:t>[ But, yet, while, whereas, on the other hand, even though  ] </a:t>
            </a:r>
          </a:p>
          <a:p>
            <a:pPr marL="0" marR="0" lvl="0" indent="0" algn="l" defTabSz="914377" rtl="0" eaLnBrk="1" fontAlgn="auto" latinLnBrk="0" hangingPunct="1">
              <a:lnSpc>
                <a:spcPct val="90000"/>
              </a:lnSpc>
              <a:spcBef>
                <a:spcPts val="1000"/>
              </a:spcBef>
              <a:spcAft>
                <a:spcPts val="0"/>
              </a:spcAft>
              <a:buClrTx/>
              <a:buSzTx/>
              <a:buFont typeface="Arial"/>
              <a:buNone/>
              <a:tabLst/>
              <a:defRPr/>
            </a:pPr>
            <a:br>
              <a:rPr kumimoji="0" lang="en-US" sz="1600" b="1" i="0" u="none" strike="noStrike" kern="1200" cap="none" spc="0" normalizeH="0" baseline="0" noProof="0" dirty="0">
                <a:ln>
                  <a:noFill/>
                </a:ln>
                <a:solidFill>
                  <a:srgbClr val="000000"/>
                </a:solidFill>
                <a:effectLst/>
                <a:uLnTx/>
                <a:uFillTx/>
                <a:latin typeface="+mn-lt"/>
                <a:ea typeface="+mn-ea"/>
                <a:cs typeface="+mn-cs"/>
              </a:rPr>
            </a:br>
            <a:r>
              <a:rPr kumimoji="0" lang="en-US" sz="1600" b="1" i="0" u="none" strike="noStrike" kern="1200" cap="none" spc="0" normalizeH="0" baseline="0" noProof="0" dirty="0">
                <a:ln>
                  <a:noFill/>
                </a:ln>
                <a:solidFill>
                  <a:srgbClr val="000000"/>
                </a:solidFill>
                <a:effectLst/>
                <a:uLnTx/>
                <a:uFillTx/>
                <a:latin typeface="+mn-lt"/>
                <a:ea typeface="+mn-ea"/>
                <a:cs typeface="+mn-cs"/>
              </a:rPr>
              <a:t>Cause </a:t>
            </a:r>
            <a:br>
              <a:rPr kumimoji="0" lang="en-US" sz="1600" b="0" i="0" u="none" strike="noStrike" kern="1200" cap="none" spc="0" normalizeH="0" baseline="0" noProof="0" dirty="0">
                <a:ln>
                  <a:noFill/>
                </a:ln>
                <a:solidFill>
                  <a:srgbClr val="000000"/>
                </a:solidFill>
                <a:effectLst/>
                <a:uLnTx/>
                <a:uFillTx/>
                <a:latin typeface="+mn-lt"/>
                <a:ea typeface="+mn-ea"/>
                <a:cs typeface="+mn-cs"/>
              </a:rPr>
            </a:br>
            <a:r>
              <a:rPr kumimoji="0" lang="en-US" sz="1600" b="0" i="0" u="none" strike="noStrike" kern="1200" cap="none" spc="0" normalizeH="0" baseline="0" noProof="0" dirty="0">
                <a:ln>
                  <a:noFill/>
                </a:ln>
                <a:solidFill>
                  <a:srgbClr val="000000"/>
                </a:solidFill>
                <a:effectLst/>
                <a:uLnTx/>
                <a:uFillTx/>
                <a:latin typeface="+mn-lt"/>
                <a:ea typeface="+mn-ea"/>
                <a:cs typeface="+mn-cs"/>
              </a:rPr>
              <a:t>[ Because, for this, due to, therefor, that is why] </a:t>
            </a:r>
            <a:br>
              <a:rPr kumimoji="0" lang="en-US" sz="1600" b="0" i="0" u="none" strike="noStrike" kern="1200" cap="none" spc="0" normalizeH="0" baseline="0" noProof="0" dirty="0">
                <a:ln>
                  <a:noFill/>
                </a:ln>
                <a:solidFill>
                  <a:srgbClr val="000000"/>
                </a:solidFill>
                <a:effectLst/>
                <a:uLnTx/>
                <a:uFillTx/>
                <a:latin typeface="+mn-lt"/>
                <a:ea typeface="+mn-ea"/>
                <a:cs typeface="+mn-cs"/>
              </a:rPr>
            </a:br>
            <a:br>
              <a:rPr kumimoji="0" lang="en-US" sz="1600" b="1" i="0" u="none" strike="noStrike" kern="1200" cap="none" spc="0" normalizeH="0" baseline="0" noProof="0" dirty="0">
                <a:ln>
                  <a:noFill/>
                </a:ln>
                <a:solidFill>
                  <a:srgbClr val="000000"/>
                </a:solidFill>
                <a:effectLst/>
                <a:uLnTx/>
                <a:uFillTx/>
                <a:latin typeface="+mn-lt"/>
                <a:ea typeface="+mn-ea"/>
                <a:cs typeface="+mn-cs"/>
              </a:rPr>
            </a:br>
            <a:r>
              <a:rPr kumimoji="0" lang="en-US" sz="1600" b="1" i="0" u="none" strike="noStrike" kern="1200" cap="none" spc="0" normalizeH="0" baseline="0" noProof="0" dirty="0">
                <a:ln>
                  <a:noFill/>
                </a:ln>
                <a:solidFill>
                  <a:srgbClr val="000000"/>
                </a:solidFill>
                <a:effectLst/>
                <a:uLnTx/>
                <a:uFillTx/>
                <a:latin typeface="+mn-lt"/>
                <a:ea typeface="+mn-ea"/>
                <a:cs typeface="+mn-cs"/>
              </a:rPr>
              <a:t>Effect </a:t>
            </a:r>
            <a:br>
              <a:rPr kumimoji="0" lang="en-US" sz="1600" b="0" i="0" u="none" strike="noStrike" kern="1200" cap="none" spc="0" normalizeH="0" baseline="0" noProof="0" dirty="0">
                <a:ln>
                  <a:noFill/>
                </a:ln>
                <a:solidFill>
                  <a:srgbClr val="000000"/>
                </a:solidFill>
                <a:effectLst/>
                <a:uLnTx/>
                <a:uFillTx/>
                <a:latin typeface="+mn-lt"/>
                <a:ea typeface="+mn-ea"/>
                <a:cs typeface="+mn-cs"/>
              </a:rPr>
            </a:br>
            <a:br>
              <a:rPr kumimoji="0" lang="en-US" sz="1600" b="0" i="0" u="none" strike="noStrike" kern="1200" cap="none" spc="0" normalizeH="0" baseline="0" noProof="0" dirty="0">
                <a:ln>
                  <a:noFill/>
                </a:ln>
                <a:solidFill>
                  <a:srgbClr val="000000"/>
                </a:solidFill>
                <a:effectLst/>
                <a:uLnTx/>
                <a:uFillTx/>
                <a:latin typeface="+mn-lt"/>
                <a:ea typeface="+mn-ea"/>
                <a:cs typeface="+mn-cs"/>
              </a:rPr>
            </a:br>
            <a:r>
              <a:rPr kumimoji="0" lang="en-US" sz="1600" b="0" i="0" u="none" strike="noStrike" kern="1200" cap="none" spc="0" normalizeH="0" baseline="0" noProof="0" dirty="0">
                <a:ln>
                  <a:noFill/>
                </a:ln>
                <a:solidFill>
                  <a:srgbClr val="000000"/>
                </a:solidFill>
                <a:effectLst/>
                <a:uLnTx/>
                <a:uFillTx/>
                <a:latin typeface="+mn-lt"/>
                <a:ea typeface="+mn-ea"/>
                <a:cs typeface="+mn-cs"/>
              </a:rPr>
              <a:t>[ For this, that is why, so] </a:t>
            </a:r>
          </a:p>
        </p:txBody>
      </p:sp>
    </p:spTree>
    <p:extLst>
      <p:ext uri="{BB962C8B-B14F-4D97-AF65-F5344CB8AC3E}">
        <p14:creationId xmlns:p14="http://schemas.microsoft.com/office/powerpoint/2010/main" val="1758235368"/>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3217C481-161B-0C9F-04EA-DBF47140765E}"/>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D8D2C469-748C-BC15-0CD7-CCDDA6C9B3E4}"/>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B0FAC5E0-742A-0348-82BD-96FDAC8AFB52}"/>
              </a:ext>
            </a:extLst>
          </p:cNvPr>
          <p:cNvSpPr txBox="1"/>
          <p:nvPr/>
        </p:nvSpPr>
        <p:spPr>
          <a:xfrm>
            <a:off x="2503819" y="929774"/>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3" name="Google Shape;173;p27">
            <a:extLst>
              <a:ext uri="{FF2B5EF4-FFF2-40B4-BE49-F238E27FC236}">
                <a16:creationId xmlns:a16="http://schemas.microsoft.com/office/drawing/2014/main" id="{F6E11F09-150E-EB9F-210C-4AB2F47C0E4D}"/>
              </a:ext>
            </a:extLst>
          </p:cNvPr>
          <p:cNvSpPr txBox="1"/>
          <p:nvPr/>
        </p:nvSpPr>
        <p:spPr>
          <a:xfrm>
            <a:off x="617275" y="1231789"/>
            <a:ext cx="1563204"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B8463C83-8BD8-4E40-60B5-A957958EA329}"/>
              </a:ext>
            </a:extLst>
          </p:cNvPr>
          <p:cNvSpPr txBox="1"/>
          <p:nvPr/>
        </p:nvSpPr>
        <p:spPr>
          <a:xfrm>
            <a:off x="778278" y="2441565"/>
            <a:ext cx="10490593" cy="1974869"/>
          </a:xfrm>
          <a:prstGeom prst="rect">
            <a:avLst/>
          </a:prstGeom>
          <a:noFill/>
          <a:ln>
            <a:noFill/>
          </a:ln>
        </p:spPr>
        <p:txBody>
          <a:bodyPr spcFirstLastPara="1" wrap="square" lIns="91425" tIns="91425" rIns="91425" bIns="91425" anchor="t" anchorCtr="0">
            <a:spAutoFit/>
          </a:bodyPr>
          <a:lstStyle/>
          <a:p>
            <a:pPr marL="0" marR="0" lvl="0" indent="0" algn="ctr" defTabSz="914377" rtl="0" eaLnBrk="1" fontAlgn="auto" latinLnBrk="0" hangingPunct="1">
              <a:lnSpc>
                <a:spcPct val="90000"/>
              </a:lnSpc>
              <a:spcBef>
                <a:spcPts val="1000"/>
              </a:spcBef>
              <a:spcAft>
                <a:spcPts val="0"/>
              </a:spcAft>
              <a:buClrTx/>
              <a:buSzTx/>
              <a:buFont typeface="Arial"/>
              <a:buNone/>
              <a:tabLst/>
              <a:defRPr/>
            </a:pPr>
            <a:r>
              <a:rPr kumimoji="0" lang="en-US" sz="6000" b="1" i="0" u="none" strike="noStrike" kern="1200" cap="none" spc="0" normalizeH="0" baseline="0" noProof="0" dirty="0">
                <a:ln>
                  <a:noFill/>
                </a:ln>
                <a:solidFill>
                  <a:srgbClr val="FF0000"/>
                </a:solidFill>
                <a:effectLst/>
                <a:uLnTx/>
                <a:uFillTx/>
                <a:latin typeface="+mn-lt"/>
                <a:ea typeface="+mj-ea"/>
                <a:cs typeface="+mj-cs"/>
              </a:rPr>
              <a:t>How to study Speaking at home alone</a:t>
            </a:r>
            <a:endParaRPr kumimoji="0" lang="en-US" sz="1600" b="0" i="0" u="none" strike="noStrike" kern="1200" cap="none" spc="0" normalizeH="0" baseline="0" noProof="0" dirty="0">
              <a:ln>
                <a:noFill/>
              </a:ln>
              <a:solidFill>
                <a:srgbClr val="FF0000"/>
              </a:solidFill>
              <a:effectLst/>
              <a:uLnTx/>
              <a:uFillTx/>
              <a:latin typeface="+mn-lt"/>
              <a:ea typeface="+mn-ea"/>
              <a:cs typeface="+mn-cs"/>
            </a:endParaRPr>
          </a:p>
        </p:txBody>
      </p:sp>
    </p:spTree>
    <p:extLst>
      <p:ext uri="{BB962C8B-B14F-4D97-AF65-F5344CB8AC3E}">
        <p14:creationId xmlns:p14="http://schemas.microsoft.com/office/powerpoint/2010/main" val="231201266"/>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2F9DBB6B-899A-00DB-A891-EBC9B74C4A9F}"/>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B7755C6B-A4DA-C67E-EA54-180386497FD9}"/>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668A9649-7E45-4507-A240-FF4B26066094}"/>
              </a:ext>
            </a:extLst>
          </p:cNvPr>
          <p:cNvSpPr txBox="1"/>
          <p:nvPr/>
        </p:nvSpPr>
        <p:spPr>
          <a:xfrm>
            <a:off x="2503819" y="929774"/>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FDA7A96E-D5D7-8EB3-0E5C-FA10556D66B5}"/>
              </a:ext>
            </a:extLst>
          </p:cNvPr>
          <p:cNvSpPr txBox="1"/>
          <p:nvPr/>
        </p:nvSpPr>
        <p:spPr>
          <a:xfrm>
            <a:off x="762125" y="770165"/>
            <a:ext cx="5956779" cy="461624"/>
          </a:xfrm>
          <a:prstGeom prst="rect">
            <a:avLst/>
          </a:prstGeom>
          <a:noFill/>
          <a:ln>
            <a:noFill/>
          </a:ln>
        </p:spPr>
        <p:txBody>
          <a:bodyPr spcFirstLastPara="1" wrap="square" lIns="91425" tIns="45700" rIns="91425" bIns="45700" anchor="t" anchorCtr="0">
            <a:spAutoFit/>
          </a:bodyPr>
          <a:lstStyle/>
          <a:p>
            <a:pPr lvl="0">
              <a:buClrTx/>
              <a:defRPr/>
            </a:pPr>
            <a:r>
              <a:rPr lang="en-US" sz="2400" b="1" kern="1200" dirty="0">
                <a:solidFill>
                  <a:srgbClr val="FF0000"/>
                </a:solidFill>
                <a:latin typeface="Century Gothic" panose="020F0302020204030204"/>
              </a:rPr>
              <a:t>How to study Speaking alone</a:t>
            </a:r>
          </a:p>
        </p:txBody>
      </p:sp>
      <p:sp>
        <p:nvSpPr>
          <p:cNvPr id="173" name="Google Shape;173;p27">
            <a:extLst>
              <a:ext uri="{FF2B5EF4-FFF2-40B4-BE49-F238E27FC236}">
                <a16:creationId xmlns:a16="http://schemas.microsoft.com/office/drawing/2014/main" id="{BEA4547B-88C5-E381-B333-D50692602163}"/>
              </a:ext>
            </a:extLst>
          </p:cNvPr>
          <p:cNvSpPr txBox="1"/>
          <p:nvPr/>
        </p:nvSpPr>
        <p:spPr>
          <a:xfrm>
            <a:off x="617275" y="1231789"/>
            <a:ext cx="1563204"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504C8823-58D6-192A-18F7-DE6B67B581D6}"/>
              </a:ext>
            </a:extLst>
          </p:cNvPr>
          <p:cNvSpPr txBox="1"/>
          <p:nvPr/>
        </p:nvSpPr>
        <p:spPr>
          <a:xfrm>
            <a:off x="749809" y="1214474"/>
            <a:ext cx="10490593" cy="5029039"/>
          </a:xfrm>
          <a:prstGeom prst="rect">
            <a:avLst/>
          </a:prstGeom>
          <a:noFill/>
          <a:ln>
            <a:noFill/>
          </a:ln>
        </p:spPr>
        <p:txBody>
          <a:bodyPr spcFirstLastPara="1" wrap="square" lIns="91425" tIns="91425" rIns="91425" bIns="91425" anchor="t" anchorCtr="0">
            <a:spAutoFit/>
          </a:bodyPr>
          <a:lstStyle/>
          <a:p>
            <a:pPr marL="0" marR="0" lvl="0" indent="0" algn="l" defTabSz="914377" rtl="0" eaLnBrk="1" fontAlgn="auto" latinLnBrk="0" hangingPunct="1">
              <a:lnSpc>
                <a:spcPct val="107000"/>
              </a:lnSpc>
              <a:spcBef>
                <a:spcPts val="0"/>
              </a:spcBef>
              <a:spcAft>
                <a:spcPts val="800"/>
              </a:spcAft>
              <a:buClrTx/>
              <a:buSzTx/>
              <a:buFont typeface="Arial"/>
              <a:buNone/>
              <a:tabLst/>
              <a:defRPr/>
            </a:pPr>
            <a:r>
              <a:rPr kumimoji="0" lang="en-US" sz="1800" b="1" i="0" u="none" strike="noStrike" kern="1200" cap="none" spc="0" normalizeH="0" baseline="0" noProof="0" dirty="0">
                <a:ln>
                  <a:noFill/>
                </a:ln>
                <a:solidFill>
                  <a:schemeClr val="accent1"/>
                </a:solidFill>
                <a:effectLst/>
                <a:uLnTx/>
                <a:uFillTx/>
                <a:latin typeface="+mn-lt"/>
                <a:ea typeface="Calibri" panose="020F0502020204030204" pitchFamily="34" charset="0"/>
                <a:cs typeface="Arial" panose="020B0604020202020204" pitchFamily="34" charset="0"/>
              </a:rPr>
              <a:t>1- Learn how to develop ideas for them. Be able to make at least six questions for any topic you hear using question heads. </a:t>
            </a:r>
            <a:br>
              <a:rPr kumimoji="0" lang="en-US" sz="1800" b="1" i="0" u="none" strike="noStrike" kern="1200" cap="none" spc="0" normalizeH="0" baseline="0" noProof="0" dirty="0">
                <a:ln>
                  <a:noFill/>
                </a:ln>
                <a:solidFill>
                  <a:schemeClr val="accent1"/>
                </a:solidFill>
                <a:effectLst/>
                <a:uLnTx/>
                <a:uFillTx/>
                <a:latin typeface="+mn-lt"/>
                <a:ea typeface="Calibri" panose="020F0502020204030204" pitchFamily="34" charset="0"/>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for example, if the topic is transportation in your country </a:t>
            </a:r>
            <a:b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b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What transportation do we use? </a:t>
            </a:r>
            <a:b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When do we use transportation/busiest hour of the day?</a:t>
            </a:r>
            <a:b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What kind of transportation do we have? </a:t>
            </a:r>
            <a:b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where </a:t>
            </a:r>
            <a:b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How </a:t>
            </a:r>
            <a:b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Why</a:t>
            </a:r>
            <a:b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who</a:t>
            </a:r>
            <a:b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Is / Are </a:t>
            </a:r>
            <a:b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Do / Does </a:t>
            </a:r>
            <a:b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etc. </a:t>
            </a:r>
            <a:b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br>
              <a:rPr kumimoji="0" lang="en-US" sz="18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800" b="1" i="0" u="none" strike="noStrike" kern="1200" cap="none" spc="0" normalizeH="0" baseline="0" noProof="0" dirty="0">
                <a:ln>
                  <a:noFill/>
                </a:ln>
                <a:solidFill>
                  <a:schemeClr val="accent1"/>
                </a:solidFill>
                <a:effectLst/>
                <a:uLnTx/>
                <a:uFillTx/>
                <a:latin typeface="+mn-lt"/>
                <a:ea typeface="Calibri" panose="020F0502020204030204" pitchFamily="34" charset="0"/>
                <a:cs typeface="Arial" panose="020B0604020202020204" pitchFamily="34" charset="0"/>
              </a:rPr>
              <a:t>2- Learn different topics related vocabulary [ Cold, chilly, freezing]</a:t>
            </a:r>
            <a:endParaRPr kumimoji="0" lang="en-US" sz="1600" b="1" i="0" u="none" strike="noStrike" kern="1200" cap="none" spc="0" normalizeH="0" baseline="0" noProof="0" dirty="0">
              <a:ln>
                <a:noFill/>
              </a:ln>
              <a:solidFill>
                <a:schemeClr val="accent1"/>
              </a:solidFill>
              <a:effectLst/>
              <a:uLnTx/>
              <a:uFillTx/>
              <a:latin typeface="+mn-lt"/>
              <a:ea typeface="+mn-ea"/>
              <a:cs typeface="+mn-cs"/>
            </a:endParaRPr>
          </a:p>
        </p:txBody>
      </p:sp>
    </p:spTree>
    <p:extLst>
      <p:ext uri="{BB962C8B-B14F-4D97-AF65-F5344CB8AC3E}">
        <p14:creationId xmlns:p14="http://schemas.microsoft.com/office/powerpoint/2010/main" val="2926558914"/>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F59FEF57-A4C8-4DDB-DBAE-725064CE7BDC}"/>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2E4747AC-0119-8A91-3B0C-8AE0F082D1C2}"/>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AD3AE080-CDBA-CEC4-7839-A378BA5BED61}"/>
              </a:ext>
            </a:extLst>
          </p:cNvPr>
          <p:cNvSpPr txBox="1"/>
          <p:nvPr/>
        </p:nvSpPr>
        <p:spPr>
          <a:xfrm>
            <a:off x="2503819" y="929774"/>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3" name="Google Shape;173;p27">
            <a:extLst>
              <a:ext uri="{FF2B5EF4-FFF2-40B4-BE49-F238E27FC236}">
                <a16:creationId xmlns:a16="http://schemas.microsoft.com/office/drawing/2014/main" id="{C86976DA-1AFE-F294-0F9B-BD643386C388}"/>
              </a:ext>
            </a:extLst>
          </p:cNvPr>
          <p:cNvSpPr txBox="1"/>
          <p:nvPr/>
        </p:nvSpPr>
        <p:spPr>
          <a:xfrm>
            <a:off x="617275" y="1231789"/>
            <a:ext cx="1563204"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EA62D7CA-4CC3-F27E-C7C3-11ADB690515F}"/>
              </a:ext>
            </a:extLst>
          </p:cNvPr>
          <p:cNvSpPr txBox="1"/>
          <p:nvPr/>
        </p:nvSpPr>
        <p:spPr>
          <a:xfrm>
            <a:off x="749809" y="1214474"/>
            <a:ext cx="10490593" cy="5329634"/>
          </a:xfrm>
          <a:prstGeom prst="rect">
            <a:avLst/>
          </a:prstGeom>
          <a:noFill/>
          <a:ln>
            <a:noFill/>
          </a:ln>
        </p:spPr>
        <p:txBody>
          <a:bodyPr spcFirstLastPara="1" wrap="square" lIns="91425" tIns="91425" rIns="91425" bIns="91425" anchor="t" anchorCtr="0">
            <a:spAutoFit/>
          </a:bodyPr>
          <a:lstStyle/>
          <a:p>
            <a:pPr marL="0" marR="0" lvl="0" indent="0" algn="l" defTabSz="914377" rtl="0" eaLnBrk="1" fontAlgn="auto" latinLnBrk="0" hangingPunct="1">
              <a:lnSpc>
                <a:spcPct val="107000"/>
              </a:lnSpc>
              <a:spcBef>
                <a:spcPts val="0"/>
              </a:spcBef>
              <a:spcAft>
                <a:spcPts val="800"/>
              </a:spcAft>
              <a:buClrTx/>
              <a:buSzTx/>
              <a:buFont typeface="Arial"/>
              <a:buNone/>
              <a:tabLst/>
              <a:defRPr/>
            </a:pPr>
            <a:r>
              <a:rPr kumimoji="0" lang="en-US" sz="1500" b="1" i="0" u="none" strike="noStrike" kern="1200" cap="none" spc="0" normalizeH="0" baseline="0" noProof="0" dirty="0">
                <a:ln>
                  <a:noFill/>
                </a:ln>
                <a:solidFill>
                  <a:schemeClr val="accent1"/>
                </a:solidFill>
                <a:effectLst/>
                <a:uLnTx/>
                <a:uFillTx/>
                <a:latin typeface="+mn-lt"/>
                <a:ea typeface="Calibri" panose="020F0502020204030204" pitchFamily="34" charset="0"/>
                <a:cs typeface="Arial" panose="020B0604020202020204" pitchFamily="34" charset="0"/>
              </a:rPr>
              <a:t>3- Record yourself when you answer speaking, and check </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Fluency [ Worth 25% of speaking ] </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How long are your answers? </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Are your ideas organized? </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Are you doing a lot of uh, ah?</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Are you taking pauses?</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endPar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endParaRPr>
          </a:p>
          <a:p>
            <a:pPr marL="0" marR="0" lvl="0" indent="0" algn="l" defTabSz="914377" rtl="0" eaLnBrk="1" fontAlgn="auto" latinLnBrk="0" hangingPunct="1">
              <a:lnSpc>
                <a:spcPct val="107000"/>
              </a:lnSpc>
              <a:spcBef>
                <a:spcPts val="0"/>
              </a:spcBef>
              <a:spcAft>
                <a:spcPts val="800"/>
              </a:spcAft>
              <a:buClrTx/>
              <a:buSzTx/>
              <a:buFont typeface="Arial"/>
              <a:buNone/>
              <a:tabLst/>
              <a:defRPr/>
            </a:pP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Pronunciation [ Worth 25% of speaking ] </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Are you pronouncing words and sounds right [</a:t>
            </a:r>
            <a:r>
              <a:rPr kumimoji="0" lang="en-US" sz="1500" b="0" i="0" u="none" strike="noStrike" kern="1200" cap="none" spc="0" normalizeH="0" baseline="0" noProof="0" dirty="0" err="1">
                <a:ln>
                  <a:noFill/>
                </a:ln>
                <a:solidFill>
                  <a:srgbClr val="000000"/>
                </a:solidFill>
                <a:effectLst/>
                <a:uLnTx/>
                <a:uFillTx/>
                <a:latin typeface="+mn-lt"/>
                <a:ea typeface="Calibri" panose="020F0502020204030204" pitchFamily="34" charset="0"/>
                <a:cs typeface="Arial" panose="020B0604020202020204" pitchFamily="34" charset="0"/>
              </a:rPr>
              <a:t>o,p,th,j</a:t>
            </a: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check dictionaries/</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Are you using contractions?</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Are you sounding flat ?</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Vocabulary [ Worth 25% of speaking ] </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How many different words are you using? </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Are you repeating the same words over and over or are you paraphrasing it?, </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Are you using the wrong words, </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t>  Write it and put it on Grammarly</a:t>
            </a: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br>
              <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rPr>
            </a:br>
            <a:endParaRPr kumimoji="0" lang="en-US" sz="15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64916424"/>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68">
          <a:extLst>
            <a:ext uri="{FF2B5EF4-FFF2-40B4-BE49-F238E27FC236}">
              <a16:creationId xmlns:a16="http://schemas.microsoft.com/office/drawing/2014/main" id="{8261E22B-9CC4-CE7E-5937-F1A4DF159419}"/>
            </a:ext>
          </a:extLst>
        </p:cNvPr>
        <p:cNvGrpSpPr/>
        <p:nvPr/>
      </p:nvGrpSpPr>
      <p:grpSpPr>
        <a:xfrm>
          <a:off x="0" y="0"/>
          <a:ext cx="0" cy="0"/>
          <a:chOff x="0" y="0"/>
          <a:chExt cx="0" cy="0"/>
        </a:xfrm>
      </p:grpSpPr>
      <p:sp>
        <p:nvSpPr>
          <p:cNvPr id="169" name="Google Shape;169;p27">
            <a:extLst>
              <a:ext uri="{FF2B5EF4-FFF2-40B4-BE49-F238E27FC236}">
                <a16:creationId xmlns:a16="http://schemas.microsoft.com/office/drawing/2014/main" id="{A2104712-1E3C-A151-AD46-B5E145D39ADA}"/>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a:buNone/>
            </a:pPr>
            <a:endParaRPr lang="en-US" sz="2400" dirty="0"/>
          </a:p>
        </p:txBody>
      </p:sp>
      <p:sp>
        <p:nvSpPr>
          <p:cNvPr id="170" name="Google Shape;170;p27">
            <a:extLst>
              <a:ext uri="{FF2B5EF4-FFF2-40B4-BE49-F238E27FC236}">
                <a16:creationId xmlns:a16="http://schemas.microsoft.com/office/drawing/2014/main" id="{9F38FF52-273D-5E07-88B0-CF2AA969E838}"/>
              </a:ext>
            </a:extLst>
          </p:cNvPr>
          <p:cNvSpPr txBox="1"/>
          <p:nvPr/>
        </p:nvSpPr>
        <p:spPr>
          <a:xfrm>
            <a:off x="2503819" y="929774"/>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72" name="Google Shape;172;p27">
            <a:extLst>
              <a:ext uri="{FF2B5EF4-FFF2-40B4-BE49-F238E27FC236}">
                <a16:creationId xmlns:a16="http://schemas.microsoft.com/office/drawing/2014/main" id="{3AFEB13C-7A30-5747-0CCA-008156377945}"/>
              </a:ext>
            </a:extLst>
          </p:cNvPr>
          <p:cNvSpPr txBox="1"/>
          <p:nvPr/>
        </p:nvSpPr>
        <p:spPr>
          <a:xfrm>
            <a:off x="762125" y="770165"/>
            <a:ext cx="5956779" cy="461624"/>
          </a:xfrm>
          <a:prstGeom prst="rect">
            <a:avLst/>
          </a:prstGeom>
          <a:noFill/>
          <a:ln>
            <a:noFill/>
          </a:ln>
        </p:spPr>
        <p:txBody>
          <a:bodyPr spcFirstLastPara="1" wrap="square" lIns="91425" tIns="45700" rIns="91425" bIns="45700" anchor="t" anchorCtr="0">
            <a:spAutoFit/>
          </a:bodyPr>
          <a:lstStyle/>
          <a:p>
            <a:pPr lvl="0">
              <a:buClrTx/>
              <a:defRPr/>
            </a:pPr>
            <a:r>
              <a:rPr lang="en-US" sz="2400" b="1" kern="1200" dirty="0">
                <a:solidFill>
                  <a:srgbClr val="FF0000"/>
                </a:solidFill>
                <a:latin typeface="Century Gothic" panose="020F0302020204030204"/>
              </a:rPr>
              <a:t>General tips </a:t>
            </a:r>
          </a:p>
        </p:txBody>
      </p:sp>
      <p:sp>
        <p:nvSpPr>
          <p:cNvPr id="173" name="Google Shape;173;p27">
            <a:extLst>
              <a:ext uri="{FF2B5EF4-FFF2-40B4-BE49-F238E27FC236}">
                <a16:creationId xmlns:a16="http://schemas.microsoft.com/office/drawing/2014/main" id="{DD7CB46D-B217-A0DA-9767-29400939ACE0}"/>
              </a:ext>
            </a:extLst>
          </p:cNvPr>
          <p:cNvSpPr txBox="1"/>
          <p:nvPr/>
        </p:nvSpPr>
        <p:spPr>
          <a:xfrm>
            <a:off x="617275" y="1231789"/>
            <a:ext cx="1563204"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dirty="0">
              <a:solidFill>
                <a:schemeClr val="lt1"/>
              </a:solidFill>
              <a:latin typeface="Times New Roman"/>
              <a:ea typeface="Times New Roman"/>
              <a:cs typeface="Times New Roman"/>
              <a:sym typeface="Times New Roman"/>
            </a:endParaRPr>
          </a:p>
        </p:txBody>
      </p:sp>
      <p:sp>
        <p:nvSpPr>
          <p:cNvPr id="177" name="Google Shape;177;p27">
            <a:extLst>
              <a:ext uri="{FF2B5EF4-FFF2-40B4-BE49-F238E27FC236}">
                <a16:creationId xmlns:a16="http://schemas.microsoft.com/office/drawing/2014/main" id="{017964D4-CB67-6BBF-4D49-A464E1484E65}"/>
              </a:ext>
            </a:extLst>
          </p:cNvPr>
          <p:cNvSpPr txBox="1"/>
          <p:nvPr/>
        </p:nvSpPr>
        <p:spPr>
          <a:xfrm>
            <a:off x="749809" y="1214474"/>
            <a:ext cx="10490593" cy="2131515"/>
          </a:xfrm>
          <a:prstGeom prst="rect">
            <a:avLst/>
          </a:prstGeom>
          <a:noFill/>
          <a:ln>
            <a:noFill/>
          </a:ln>
        </p:spPr>
        <p:txBody>
          <a:bodyPr spcFirstLastPara="1" wrap="square" lIns="91425" tIns="91425" rIns="91425" bIns="91425" anchor="t" anchorCtr="0">
            <a:spAutoFit/>
          </a:bodyPr>
          <a:lstStyle/>
          <a:p>
            <a:pPr marL="0" marR="0" lvl="0" indent="0" algn="l" defTabSz="914377" rtl="0" eaLnBrk="1" fontAlgn="auto" latinLnBrk="0" hangingPunct="1">
              <a:lnSpc>
                <a:spcPct val="107000"/>
              </a:lnSpc>
              <a:spcBef>
                <a:spcPts val="0"/>
              </a:spcBef>
              <a:spcAft>
                <a:spcPts val="800"/>
              </a:spcAft>
              <a:buClrTx/>
              <a:buSzTx/>
              <a:buFont typeface="Arial"/>
              <a:buNone/>
              <a:tabLst/>
              <a:defRPr/>
            </a:pPr>
            <a:r>
              <a:rPr kumimoji="0" lang="en-US" sz="16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sym typeface="Arial"/>
              </a:rPr>
              <a:t>- Grammar [ Worth 25% of speaking ] </a:t>
            </a:r>
            <a:br>
              <a:rPr kumimoji="0" lang="en-US" sz="16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sym typeface="Arial"/>
              </a:rPr>
            </a:br>
            <a:r>
              <a:rPr kumimoji="0" lang="en-US" sz="16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sym typeface="Arial"/>
              </a:rPr>
              <a:t>  How many different tense are you using ?</a:t>
            </a:r>
            <a:br>
              <a:rPr kumimoji="0" lang="en-US" sz="16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sym typeface="Arial"/>
              </a:rPr>
            </a:br>
            <a:r>
              <a:rPr kumimoji="0" lang="en-US" sz="16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sym typeface="Arial"/>
              </a:rPr>
              <a:t>  Are you using model verbs or not? Are your sentences only simple? </a:t>
            </a:r>
            <a:br>
              <a:rPr kumimoji="0" lang="en-US" sz="16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sym typeface="Arial"/>
              </a:rPr>
            </a:br>
            <a:r>
              <a:rPr kumimoji="0" lang="en-US" sz="16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sym typeface="Arial"/>
              </a:rPr>
              <a:t>        Example: “we wear a lot of light colored clothe because The weather is normally very hot in Egypt, especially last month, it was scorching sometime it feels like you might melt”</a:t>
            </a:r>
            <a:br>
              <a:rPr kumimoji="0" lang="en-US" sz="16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sym typeface="Arial"/>
              </a:rPr>
            </a:br>
            <a:br>
              <a:rPr kumimoji="0" lang="en-US" sz="16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sym typeface="Arial"/>
              </a:rPr>
            </a:br>
            <a:endParaRPr kumimoji="0" lang="en-US" sz="1600" b="0" i="0" u="none" strike="noStrike" kern="1200" cap="none" spc="0" normalizeH="0" baseline="0" noProof="0" dirty="0">
              <a:ln>
                <a:noFill/>
              </a:ln>
              <a:solidFill>
                <a:srgbClr val="000000"/>
              </a:solidFill>
              <a:effectLst/>
              <a:uLnTx/>
              <a:uFillTx/>
              <a:latin typeface="+mn-l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26867713"/>
      </p:ext>
    </p:extLst>
  </p:cSld>
  <p:clrMapOvr>
    <a:masterClrMapping/>
  </p:clrMapOvr>
  <mc:AlternateContent xmlns:mc="http://schemas.openxmlformats.org/markup-compatibility/2006">
    <mc:Choice xmlns:p14="http://schemas.microsoft.com/office/powerpoint/2010/main" Requires="p14">
      <p:transition spd="slow" p14:dur="2000" advTm="282030"/>
    </mc:Choice>
    <mc:Fallback>
      <p:transition spd="slow" advTm="2820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9E4DAE90-8021-BDD0-38DC-01EEE14A2B7E}"/>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57652666-2345-0582-9CA1-FE73C81937F3}"/>
              </a:ext>
            </a:extLst>
          </p:cNvPr>
          <p:cNvSpPr/>
          <p:nvPr/>
        </p:nvSpPr>
        <p:spPr>
          <a:xfrm>
            <a:off x="139959" y="1231800"/>
            <a:ext cx="11289916"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25" name="Google Shape;125;p24">
            <a:extLst>
              <a:ext uri="{FF2B5EF4-FFF2-40B4-BE49-F238E27FC236}">
                <a16:creationId xmlns:a16="http://schemas.microsoft.com/office/drawing/2014/main" id="{940AAD86-C94C-AAD5-FEA6-827E8D78EA8B}"/>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15000"/>
              </a:lnSpc>
              <a:spcBef>
                <a:spcPts val="0"/>
              </a:spcBef>
              <a:spcAft>
                <a:spcPts val="1000"/>
              </a:spcAft>
              <a:buClr>
                <a:srgbClr val="000000"/>
              </a:buClr>
              <a:buSzPts val="1100"/>
              <a:buFont typeface="Arial"/>
              <a:buNone/>
              <a:tabLst/>
              <a:defRPr/>
            </a:pPr>
            <a:endParaRPr kumimoji="0" sz="31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7" name="Google Shape;127;p24">
            <a:extLst>
              <a:ext uri="{FF2B5EF4-FFF2-40B4-BE49-F238E27FC236}">
                <a16:creationId xmlns:a16="http://schemas.microsoft.com/office/drawing/2014/main" id="{26DE05E8-ABDA-10FF-7E1E-27C696DAC58D}"/>
              </a:ext>
            </a:extLst>
          </p:cNvPr>
          <p:cNvSpPr txBox="1"/>
          <p:nvPr/>
        </p:nvSpPr>
        <p:spPr>
          <a:xfrm>
            <a:off x="200392" y="534863"/>
            <a:ext cx="8961236" cy="461624"/>
          </a:xfrm>
          <a:prstGeom prst="rect">
            <a:avLst/>
          </a:prstGeom>
          <a:noFill/>
          <a:ln>
            <a:noFill/>
          </a:ln>
        </p:spPr>
        <p:txBody>
          <a:bodyPr spcFirstLastPara="1" wrap="square" lIns="91425" tIns="45700" rIns="91425" bIns="45700" anchor="t" anchorCtr="0">
            <a:spAutoFit/>
          </a:bodyPr>
          <a:lstStyle/>
          <a:p>
            <a:r>
              <a:rPr lang="en-US" sz="2400" b="1" dirty="0">
                <a:solidFill>
                  <a:srgbClr val="FF0000"/>
                </a:solidFill>
              </a:rPr>
              <a:t>Assignment</a:t>
            </a:r>
            <a:endParaRPr lang="en-US" sz="2400" b="1" dirty="0">
              <a:solidFill>
                <a:schemeClr val="accent1"/>
              </a:solidFill>
            </a:endParaRPr>
          </a:p>
        </p:txBody>
      </p:sp>
      <p:sp>
        <p:nvSpPr>
          <p:cNvPr id="128" name="Google Shape;128;p24">
            <a:extLst>
              <a:ext uri="{FF2B5EF4-FFF2-40B4-BE49-F238E27FC236}">
                <a16:creationId xmlns:a16="http://schemas.microsoft.com/office/drawing/2014/main" id="{A8DB6279-4736-AE7B-77DA-10C97EECCAE7}"/>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11F5FF82-BBB0-44ED-97C3-7C339EC719CA}"/>
              </a:ext>
            </a:extLst>
          </p:cNvPr>
          <p:cNvSpPr txBox="1"/>
          <p:nvPr/>
        </p:nvSpPr>
        <p:spPr>
          <a:xfrm>
            <a:off x="450461" y="1303775"/>
            <a:ext cx="9862800" cy="4770496"/>
          </a:xfrm>
          <a:prstGeom prst="rect">
            <a:avLst/>
          </a:prstGeom>
          <a:noFill/>
          <a:ln>
            <a:noFill/>
          </a:ln>
        </p:spPr>
        <p:txBody>
          <a:bodyPr spcFirstLastPara="1" wrap="square" lIns="91425" tIns="45700" rIns="91425" bIns="45700" anchor="ctr" anchorCtr="0">
            <a:spAutoFit/>
          </a:bodyPr>
          <a:lstStyle/>
          <a:p>
            <a:pPr marL="0" marR="0" lvl="0" indent="0"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chemeClr val="tx1"/>
                </a:solidFill>
                <a:effectLst/>
                <a:uLnTx/>
                <a:uFillTx/>
                <a:latin typeface="Arial"/>
                <a:cs typeface="Arial"/>
                <a:sym typeface="Arial"/>
              </a:rPr>
              <a:t>1- Record a 2-minute response to the following cue card:</a:t>
            </a:r>
          </a:p>
          <a:p>
            <a:pPr marL="0" marR="0" lvl="0" indent="0" defTabSz="914400" rtl="0" eaLnBrk="1" fontAlgn="auto" latinLnBrk="0" hangingPunct="1">
              <a:lnSpc>
                <a:spcPct val="100000"/>
              </a:lnSpc>
              <a:spcBef>
                <a:spcPts val="0"/>
              </a:spcBef>
              <a:spcAft>
                <a:spcPts val="0"/>
              </a:spcAft>
              <a:buClr>
                <a:srgbClr val="000000"/>
              </a:buClr>
              <a:buSzTx/>
              <a:buFont typeface="Arial"/>
              <a:buNone/>
              <a:tabLst/>
              <a:defRPr/>
            </a:pPr>
            <a:endParaRPr lang="en-US" sz="2800" b="1" dirty="0">
              <a:solidFill>
                <a:schemeClr val="tx1"/>
              </a:solidFill>
            </a:endParaRPr>
          </a:p>
          <a:p>
            <a:pPr marL="0" marR="0" lvl="0" indent="0"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chemeClr val="tx1"/>
              </a:solidFill>
              <a:effectLst/>
              <a:uLnTx/>
              <a:uFillTx/>
              <a:latin typeface="Arial"/>
              <a:cs typeface="Arial"/>
              <a:sym typeface="Arial"/>
            </a:endParaRPr>
          </a:p>
          <a:p>
            <a:pPr marL="0" marR="0" lvl="0" indent="0" defTabSz="914400" rtl="0" eaLnBrk="1" fontAlgn="auto" latinLnBrk="0" hangingPunct="1">
              <a:lnSpc>
                <a:spcPct val="100000"/>
              </a:lnSpc>
              <a:spcBef>
                <a:spcPts val="0"/>
              </a:spcBef>
              <a:spcAft>
                <a:spcPts val="0"/>
              </a:spcAft>
              <a:buClr>
                <a:srgbClr val="000000"/>
              </a:buClr>
              <a:buSzTx/>
              <a:buFont typeface="Arial"/>
              <a:buNone/>
              <a:tabLst/>
              <a:defRPr/>
            </a:pPr>
            <a:endParaRPr lang="en-US" sz="2800" b="1" dirty="0">
              <a:solidFill>
                <a:schemeClr val="tx1"/>
              </a:solidFill>
            </a:endParaRPr>
          </a:p>
          <a:p>
            <a:pPr marL="0" marR="0" lvl="0" indent="0"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chemeClr val="tx1"/>
              </a:solidFill>
              <a:effectLst/>
              <a:uLnTx/>
              <a:uFillTx/>
              <a:latin typeface="Arial"/>
              <a:cs typeface="Arial"/>
              <a:sym typeface="Arial"/>
            </a:endParaRPr>
          </a:p>
          <a:p>
            <a:pPr marL="0" marR="0" lvl="0" indent="0"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chemeClr val="tx1"/>
              </a:solidFill>
              <a:effectLst/>
              <a:uLnTx/>
              <a:uFillTx/>
              <a:latin typeface="Arial"/>
              <a:cs typeface="Arial"/>
              <a:sym typeface="Arial"/>
            </a:endParaRPr>
          </a:p>
          <a:p>
            <a:pPr marL="0" marR="0" lvl="0" indent="0" defTabSz="914400" rtl="0" eaLnBrk="1" fontAlgn="auto" latinLnBrk="0" hangingPunct="1">
              <a:lnSpc>
                <a:spcPct val="100000"/>
              </a:lnSpc>
              <a:spcBef>
                <a:spcPts val="0"/>
              </a:spcBef>
              <a:spcAft>
                <a:spcPts val="0"/>
              </a:spcAft>
              <a:buClr>
                <a:srgbClr val="000000"/>
              </a:buClr>
              <a:buSzTx/>
              <a:buFont typeface="Arial"/>
              <a:buNone/>
              <a:tabLst/>
              <a:defRPr/>
            </a:pPr>
            <a:endParaRPr lang="en-US" sz="2800" b="1" dirty="0">
              <a:solidFill>
                <a:schemeClr val="tx1"/>
              </a:solidFill>
            </a:endParaRPr>
          </a:p>
          <a:p>
            <a:pPr marL="0" marR="0" lvl="0" indent="0"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chemeClr val="tx1"/>
              </a:solidFill>
              <a:effectLst/>
              <a:uLnTx/>
              <a:uFillTx/>
              <a:latin typeface="Arial"/>
              <a:cs typeface="Arial"/>
              <a:sym typeface="Arial"/>
            </a:endParaRPr>
          </a:p>
          <a:p>
            <a:pPr marL="0" marR="0" lvl="0" indent="0"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chemeClr val="tx1"/>
              </a:solidFill>
              <a:effectLst/>
              <a:uLnTx/>
              <a:uFillTx/>
              <a:latin typeface="Arial"/>
              <a:cs typeface="Arial"/>
              <a:sym typeface="Arial"/>
            </a:endParaRPr>
          </a:p>
          <a:p>
            <a:pPr marL="0" marR="0" lvl="0" indent="0"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chemeClr val="tx1"/>
              </a:solidFill>
              <a:effectLst/>
              <a:uLnTx/>
              <a:uFillTx/>
              <a:latin typeface="Arial"/>
              <a:cs typeface="Arial"/>
              <a:sym typeface="Arial"/>
            </a:endParaRPr>
          </a:p>
          <a:p>
            <a:pPr marL="0" marR="0" lvl="0" indent="0" defTabSz="914400" rtl="0" eaLnBrk="1" fontAlgn="auto" latinLnBrk="0" hangingPunct="1">
              <a:lnSpc>
                <a:spcPct val="100000"/>
              </a:lnSpc>
              <a:spcBef>
                <a:spcPts val="0"/>
              </a:spcBef>
              <a:spcAft>
                <a:spcPts val="0"/>
              </a:spcAft>
              <a:buClr>
                <a:srgbClr val="000000"/>
              </a:buClr>
              <a:buSzTx/>
              <a:buFont typeface="Arial"/>
              <a:buNone/>
              <a:tabLst/>
              <a:defRPr/>
            </a:pPr>
            <a:endParaRPr lang="en-US" sz="2000" b="1" dirty="0">
              <a:solidFill>
                <a:schemeClr val="tx1"/>
              </a:solidFill>
            </a:endParaRPr>
          </a:p>
          <a:p>
            <a:pPr marL="0" marR="0" lvl="0" indent="0"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chemeClr val="tx1"/>
                </a:solidFill>
                <a:effectLst/>
                <a:uLnTx/>
                <a:uFillTx/>
                <a:latin typeface="Arial"/>
                <a:cs typeface="Arial"/>
                <a:sym typeface="Arial"/>
              </a:rPr>
              <a:t>2- Write 3 Part 3 questions about “Travel and Tourism.”</a:t>
            </a:r>
          </a:p>
        </p:txBody>
      </p:sp>
      <p:pic>
        <p:nvPicPr>
          <p:cNvPr id="2" name="Picture 1">
            <a:extLst>
              <a:ext uri="{FF2B5EF4-FFF2-40B4-BE49-F238E27FC236}">
                <a16:creationId xmlns:a16="http://schemas.microsoft.com/office/drawing/2014/main" id="{60E2580D-7CAD-3DE2-1517-70DCCC5F0F44}"/>
              </a:ext>
            </a:extLst>
          </p:cNvPr>
          <p:cNvPicPr>
            <a:picLocks noChangeAspect="1"/>
          </p:cNvPicPr>
          <p:nvPr/>
        </p:nvPicPr>
        <p:blipFill>
          <a:blip r:embed="rId3">
            <a:extLst>
              <a:ext uri="{28A0092B-C50C-407E-A947-70E740481C1C}">
                <a14:useLocalDpi xmlns:a14="http://schemas.microsoft.com/office/drawing/2010/main" val="0"/>
              </a:ext>
            </a:extLst>
          </a:blip>
          <a:srcRect b="57326"/>
          <a:stretch>
            <a:fillRect/>
          </a:stretch>
        </p:blipFill>
        <p:spPr>
          <a:xfrm>
            <a:off x="1281509" y="2044586"/>
            <a:ext cx="6584197" cy="3348508"/>
          </a:xfrm>
          <a:prstGeom prst="rect">
            <a:avLst/>
          </a:prstGeom>
        </p:spPr>
      </p:pic>
    </p:spTree>
    <p:extLst>
      <p:ext uri="{BB962C8B-B14F-4D97-AF65-F5344CB8AC3E}">
        <p14:creationId xmlns:p14="http://schemas.microsoft.com/office/powerpoint/2010/main" val="407452952"/>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pic>
        <p:nvPicPr>
          <p:cNvPr id="657" name="Google Shape;657;p59"/>
          <p:cNvPicPr preferRelativeResize="0"/>
          <p:nvPr/>
        </p:nvPicPr>
        <p:blipFill rotWithShape="1">
          <a:blip r:embed="rId3">
            <a:alphaModFix/>
          </a:blip>
          <a:srcRect/>
          <a:stretch/>
        </p:blipFill>
        <p:spPr>
          <a:xfrm>
            <a:off x="9576180" y="6168740"/>
            <a:ext cx="2279266" cy="384052"/>
          </a:xfrm>
          <a:prstGeom prst="rect">
            <a:avLst/>
          </a:prstGeom>
          <a:noFill/>
          <a:ln>
            <a:noFill/>
          </a:ln>
        </p:spPr>
      </p:pic>
      <p:sp>
        <p:nvSpPr>
          <p:cNvPr id="659" name="Google Shape;659;p59"/>
          <p:cNvSpPr txBox="1"/>
          <p:nvPr/>
        </p:nvSpPr>
        <p:spPr>
          <a:xfrm>
            <a:off x="534381" y="5945200"/>
            <a:ext cx="4524600" cy="708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chemeClr val="dk1"/>
                </a:solidFill>
                <a:latin typeface="Times New Roman"/>
                <a:ea typeface="Times New Roman"/>
                <a:cs typeface="Times New Roman"/>
                <a:sym typeface="Times New Roman"/>
              </a:rPr>
              <a:t>Thank You</a:t>
            </a:r>
            <a:endParaRPr sz="1400" b="0" i="0" u="none" strike="noStrike" cap="none">
              <a:solidFill>
                <a:schemeClr val="dk1"/>
              </a:solidFill>
              <a:latin typeface="Arial"/>
              <a:ea typeface="Arial"/>
              <a:cs typeface="Arial"/>
              <a:sym typeface="Arial"/>
            </a:endParaRPr>
          </a:p>
        </p:txBody>
      </p:sp>
      <p:sp>
        <p:nvSpPr>
          <p:cNvPr id="660" name="Google Shape;660;p59"/>
          <p:cNvSpPr/>
          <p:nvPr/>
        </p:nvSpPr>
        <p:spPr>
          <a:xfrm>
            <a:off x="1340017" y="1410088"/>
            <a:ext cx="9652637" cy="4308315"/>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1" name="Google Shape;661;p59"/>
          <p:cNvSpPr/>
          <p:nvPr/>
        </p:nvSpPr>
        <p:spPr>
          <a:xfrm>
            <a:off x="1468709" y="1526062"/>
            <a:ext cx="9473700" cy="4142400"/>
          </a:xfrm>
          <a:prstGeom prst="rect">
            <a:avLst/>
          </a:prstGeom>
          <a:blipFill rotWithShape="1">
            <a:blip r:embed="rId4">
              <a:alphaModFix/>
            </a:blip>
            <a:tile tx="0" ty="-381000" sx="99000" sy="98002" flip="none" algn="ctr"/>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advTm="23863"/>
    </mc:Choice>
    <mc:Fallback xmlns="">
      <p:transition spd="slow" advTm="23863"/>
    </mc:Fallback>
  </mc:AlternateContent>
</p:sld>
</file>

<file path=ppt/theme/theme1.xml><?xml version="1.0" encoding="utf-8"?>
<a:theme xmlns:a="http://schemas.openxmlformats.org/drawingml/2006/main" name="2024">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24">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0ADF439-FFF0-40EA-82F7-58455F7B8162}">
  <ds:schemaRefs>
    <ds:schemaRef ds:uri="http://schemas.microsoft.com/sharepoint/v3/contenttype/forms"/>
  </ds:schemaRefs>
</ds:datastoreItem>
</file>

<file path=customXml/itemProps2.xml><?xml version="1.0" encoding="utf-8"?>
<ds:datastoreItem xmlns:ds="http://schemas.openxmlformats.org/officeDocument/2006/customXml" ds:itemID="{E1DE3784-5867-4F8E-B2C1-7B06E2ADE6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6F6CA7E-F5EE-4565-BB91-CC6321F6B587}">
  <ds:schemaRefs>
    <ds:schemaRef ds:uri="d13aca44-ef33-4cf4-9980-7f0b00e6eeb9"/>
    <ds:schemaRef ds:uri="http://schemas.microsoft.com/office/2006/documentManagement/types"/>
    <ds:schemaRef ds:uri="49100919-8a76-4266-be0c-7dc583902cb4"/>
    <ds:schemaRef ds:uri="http://purl.org/dc/elements/1.1/"/>
    <ds:schemaRef ds:uri="http://schemas.microsoft.com/office/infopath/2007/PartnerControls"/>
    <ds:schemaRef ds:uri="http://purl.org/dc/terms/"/>
    <ds:schemaRef ds:uri="http://schemas.microsoft.com/office/2006/metadata/properties"/>
    <ds:schemaRef ds:uri="http://www.w3.org/XML/1998/namespace"/>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1500</TotalTime>
  <Words>1977</Words>
  <Application>Microsoft Office PowerPoint</Application>
  <PresentationFormat>Widescreen</PresentationFormat>
  <Paragraphs>162</Paragraphs>
  <Slides>30</Slides>
  <Notes>30</Notes>
  <HiddenSlides>0</HiddenSlides>
  <MMClips>0</MMClips>
  <ScaleCrop>false</ScaleCrop>
  <HeadingPairs>
    <vt:vector size="8" baseType="variant">
      <vt:variant>
        <vt:lpstr>Fonts Used</vt:lpstr>
      </vt:variant>
      <vt:variant>
        <vt:i4>4</vt:i4>
      </vt:variant>
      <vt:variant>
        <vt:lpstr>Theme</vt:lpstr>
      </vt:variant>
      <vt:variant>
        <vt:i4>2</vt:i4>
      </vt:variant>
      <vt:variant>
        <vt:lpstr>Embedded OLE Servers</vt:lpstr>
      </vt:variant>
      <vt:variant>
        <vt:i4>2</vt:i4>
      </vt:variant>
      <vt:variant>
        <vt:lpstr>Slide Titles</vt:lpstr>
      </vt:variant>
      <vt:variant>
        <vt:i4>30</vt:i4>
      </vt:variant>
    </vt:vector>
  </HeadingPairs>
  <TitlesOfParts>
    <vt:vector size="38" baseType="lpstr">
      <vt:lpstr>Arial</vt:lpstr>
      <vt:lpstr>Calibri</vt:lpstr>
      <vt:lpstr>Century Gothic</vt:lpstr>
      <vt:lpstr>Times New Roman</vt:lpstr>
      <vt:lpstr>2024</vt:lpstr>
      <vt:lpstr>1_2024</vt:lpstr>
      <vt:lpstr>Package</vt:lpstr>
      <vt:lpstr>Packager Shell Object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مجد</dc:creator>
  <cp:lastModifiedBy>lenovo</cp:lastModifiedBy>
  <cp:revision>37</cp:revision>
  <dcterms:modified xsi:type="dcterms:W3CDTF">2025-11-09T18:10:38Z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