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480" r:id="rId2"/>
    <p:sldId id="303" r:id="rId3"/>
    <p:sldId id="271" r:id="rId4"/>
    <p:sldId id="313" r:id="rId5"/>
    <p:sldId id="276" r:id="rId6"/>
    <p:sldId id="482" r:id="rId7"/>
    <p:sldId id="483" r:id="rId8"/>
    <p:sldId id="484" r:id="rId9"/>
    <p:sldId id="485" r:id="rId10"/>
    <p:sldId id="486" r:id="rId11"/>
    <p:sldId id="487" r:id="rId12"/>
    <p:sldId id="488" r:id="rId13"/>
    <p:sldId id="481" r:id="rId14"/>
    <p:sldId id="489" r:id="rId15"/>
    <p:sldId id="490" r:id="rId16"/>
    <p:sldId id="491" r:id="rId17"/>
    <p:sldId id="492" r:id="rId18"/>
    <p:sldId id="493" r:id="rId19"/>
    <p:sldId id="494" r:id="rId20"/>
    <p:sldId id="495" r:id="rId21"/>
    <p:sldId id="496" r:id="rId22"/>
    <p:sldId id="497" r:id="rId23"/>
    <p:sldId id="498" r:id="rId24"/>
    <p:sldId id="306" r:id="rId25"/>
    <p:sldId id="499" r:id="rId26"/>
    <p:sldId id="500" r:id="rId27"/>
    <p:sldId id="501" r:id="rId28"/>
    <p:sldId id="502" r:id="rId29"/>
    <p:sldId id="503" r:id="rId30"/>
    <p:sldId id="34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82"/>
            <p14:sldId id="483"/>
            <p14:sldId id="484"/>
            <p14:sldId id="485"/>
            <p14:sldId id="486"/>
            <p14:sldId id="487"/>
            <p14:sldId id="488"/>
            <p14:sldId id="481"/>
            <p14:sldId id="489"/>
            <p14:sldId id="490"/>
            <p14:sldId id="491"/>
            <p14:sldId id="492"/>
            <p14:sldId id="493"/>
            <p14:sldId id="494"/>
            <p14:sldId id="495"/>
            <p14:sldId id="496"/>
            <p14:sldId id="497"/>
            <p14:sldId id="498"/>
            <p14:sldId id="306"/>
            <p14:sldId id="499"/>
            <p14:sldId id="500"/>
            <p14:sldId id="501"/>
            <p14:sldId id="502"/>
            <p14:sldId id="503"/>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showAnimation="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41" autoAdjust="0"/>
    <p:restoredTop sz="93738" autoAdjust="0"/>
  </p:normalViewPr>
  <p:slideViewPr>
    <p:cSldViewPr snapToGrid="0">
      <p:cViewPr>
        <p:scale>
          <a:sx n="80" d="100"/>
          <a:sy n="80" d="100"/>
        </p:scale>
        <p:origin x="-324"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10/26/2023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dirty="0"/>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10/26/2023</a:t>
            </a:fld>
            <a:endParaRPr lang="en-US" dirty="0"/>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10/26/2023</a:t>
            </a:fld>
            <a:endParaRPr lang="en-US" dirty="0"/>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10/26/2023</a:t>
            </a:fld>
            <a:endParaRPr lang="en-US" dirty="0"/>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10/26/2023</a:t>
            </a:fld>
            <a:endParaRPr lang="en-US" dirty="0"/>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10/26/2023</a:t>
            </a:fld>
            <a:endParaRPr lang="en-US" dirty="0"/>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10/26/2023</a:t>
            </a:fld>
            <a:endParaRPr lang="en-US" dirty="0"/>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10/26/2023</a:t>
            </a:fld>
            <a:endParaRPr lang="en-US" dirty="0"/>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10/26/2023</a:t>
            </a:fld>
            <a:endParaRPr lang="en-US" dirty="0"/>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10/26/2023</a:t>
            </a:fld>
            <a:endParaRPr lang="en-US" dirty="0"/>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10/26/2023</a:t>
            </a:fld>
            <a:endParaRPr lang="en-US" dirty="0"/>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10/26/2023</a:t>
            </a:fld>
            <a:endParaRPr lang="en-US" dirty="0"/>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10/26/2023</a:t>
            </a:fld>
            <a:endParaRPr lang="en-US" dirty="0"/>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7" name="Picture 6">
            <a:extLst>
              <a:ext uri="{FF2B5EF4-FFF2-40B4-BE49-F238E27FC236}">
                <a16:creationId xmlns:a16="http://schemas.microsoft.com/office/drawing/2014/main" xmlns="" id="{BF267E06-EB1E-9B34-38B9-64519A68A913}"/>
              </a:ext>
            </a:extLst>
          </p:cNvPr>
          <p:cNvPicPr>
            <a:picLocks noChangeAspect="1"/>
          </p:cNvPicPr>
          <p:nvPr userDrawn="1"/>
        </p:nvPicPr>
        <p:blipFill>
          <a:blip r:embed="rId21" cstate="print">
            <a:extLst>
              <a:ext uri="{28A0092B-C50C-407E-A947-70E740481C1C}">
                <a14:useLocalDpi xmlns:a14="http://schemas.microsoft.com/office/drawing/2010/main" val="0"/>
              </a:ext>
            </a:extLst>
          </a:blip>
          <a:srcRect/>
          <a:stretch/>
        </p:blipFill>
        <p:spPr>
          <a:xfrm>
            <a:off x="9691058" y="87721"/>
            <a:ext cx="2383737" cy="1125123"/>
          </a:xfrm>
          <a:prstGeom prst="rect">
            <a:avLst/>
          </a:prstGeom>
        </p:spPr>
      </p:pic>
      <p:sp>
        <p:nvSpPr>
          <p:cNvPr id="8" name="Rectangle 7">
            <a:extLst>
              <a:ext uri="{FF2B5EF4-FFF2-40B4-BE49-F238E27FC236}">
                <a16:creationId xmlns:a16="http://schemas.microsoft.com/office/drawing/2014/main" xmlns="" id="{ADB57316-93DF-55FF-871F-F7A63A9FF2F0}"/>
              </a:ext>
            </a:extLst>
          </p:cNvPr>
          <p:cNvSpPr/>
          <p:nvPr userDrawn="1"/>
        </p:nvSpPr>
        <p:spPr>
          <a:xfrm flipV="1">
            <a:off x="-124683"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6.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Galal Elmasry</a:t>
            </a: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556395" y="2424037"/>
            <a:ext cx="3430747" cy="1446550"/>
          </a:xfrm>
          <a:prstGeom prst="rect">
            <a:avLst/>
          </a:prstGeom>
          <a:noFill/>
        </p:spPr>
        <p:txBody>
          <a:bodyPr wrap="none" rtlCol="0">
            <a:spAutoFit/>
          </a:bodyPr>
          <a:lstStyle/>
          <a:p>
            <a:pPr algn="ctr"/>
            <a:r>
              <a:rPr lang="ar-EG" sz="4400" b="1" dirty="0">
                <a:solidFill>
                  <a:srgbClr val="00B0F0"/>
                </a:solidFill>
                <a:latin typeface="Times New Roman" panose="02020603050405020304" pitchFamily="18" charset="0"/>
                <a:cs typeface="Times New Roman" panose="02020603050405020304" pitchFamily="18" charset="0"/>
              </a:rPr>
              <a:t>التنظيم القانوني </a:t>
            </a:r>
          </a:p>
          <a:p>
            <a:pPr algn="ctr"/>
            <a:r>
              <a:rPr lang="ar-EG" sz="4400" b="1" dirty="0">
                <a:solidFill>
                  <a:srgbClr val="00B0F0"/>
                </a:solidFill>
                <a:latin typeface="Times New Roman" panose="02020603050405020304" pitchFamily="18" charset="0"/>
                <a:cs typeface="Times New Roman" panose="02020603050405020304" pitchFamily="18" charset="0"/>
              </a:rPr>
              <a:t>للذكاء الاصطناعي</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64592"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4</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xmlns="" id="{FA59789B-D841-DB76-25B9-1348B202C2B5}"/>
              </a:ext>
            </a:extLst>
          </p:cNvPr>
          <p:cNvSpPr txBox="1"/>
          <p:nvPr/>
        </p:nvSpPr>
        <p:spPr>
          <a:xfrm>
            <a:off x="329269" y="5104240"/>
            <a:ext cx="1133965" cy="400110"/>
          </a:xfrm>
          <a:prstGeom prst="rect">
            <a:avLst/>
          </a:prstGeom>
          <a:noFill/>
        </p:spPr>
        <p:txBody>
          <a:bodyPr wrap="none" rtlCol="0">
            <a:spAutoFit/>
          </a:bodyPr>
          <a:lstStyle/>
          <a:p>
            <a:r>
              <a:rPr lang="en-US" sz="2000" dirty="0" smtClean="0">
                <a:solidFill>
                  <a:schemeClr val="bg1"/>
                </a:solidFill>
                <a:latin typeface="Times New Roman" panose="02020603050405020304" pitchFamily="18" charset="0"/>
                <a:cs typeface="Times New Roman" panose="02020603050405020304" pitchFamily="18" charset="0"/>
              </a:rPr>
              <a:t>LAW626</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755649" y="2785710"/>
            <a:ext cx="3430747" cy="1446550"/>
          </a:xfrm>
          <a:prstGeom prst="rect">
            <a:avLst/>
          </a:prstGeom>
          <a:noFill/>
        </p:spPr>
        <p:txBody>
          <a:bodyPr wrap="none" rtlCol="0">
            <a:spAutoFit/>
          </a:bodyPr>
          <a:lstStyle/>
          <a:p>
            <a:pPr algn="ctr"/>
            <a:r>
              <a:rPr lang="ar-EG" sz="4400" b="1" dirty="0">
                <a:solidFill>
                  <a:srgbClr val="00B0F0"/>
                </a:solidFill>
                <a:latin typeface="Times New Roman" panose="02020603050405020304" pitchFamily="18" charset="0"/>
                <a:cs typeface="Times New Roman" panose="02020603050405020304" pitchFamily="18" charset="0"/>
              </a:rPr>
              <a:t>التنظيم القانوني </a:t>
            </a:r>
          </a:p>
          <a:p>
            <a:pPr algn="ctr"/>
            <a:r>
              <a:rPr lang="ar-EG" sz="4400" b="1" dirty="0">
                <a:solidFill>
                  <a:srgbClr val="00B0F0"/>
                </a:solidFill>
                <a:latin typeface="Times New Roman" panose="02020603050405020304" pitchFamily="18" charset="0"/>
                <a:cs typeface="Times New Roman" panose="02020603050405020304" pitchFamily="18" charset="0"/>
              </a:rPr>
              <a:t>للذكاء الاصطناعي</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4</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6370224" y="4802552"/>
            <a:ext cx="1189749"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LAW626</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Galal Elmasry</a:t>
            </a: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xmlns="" id="{5A075604-73CD-4507-8013-424F369DFDEB}"/>
              </a:ext>
            </a:extLst>
          </p:cNvPr>
          <p:cNvSpPr/>
          <p:nvPr/>
        </p:nvSpPr>
        <p:spPr>
          <a:xfrm>
            <a:off x="44172" y="672613"/>
            <a:ext cx="1562100"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34" name="Rectangle 33">
            <a:extLst>
              <a:ext uri="{FF2B5EF4-FFF2-40B4-BE49-F238E27FC236}">
                <a16:creationId xmlns:a16="http://schemas.microsoft.com/office/drawing/2014/main" xmlns="" id="{FFBC9732-D32E-DCF9-3982-D4B68F971747}"/>
              </a:ext>
            </a:extLst>
          </p:cNvPr>
          <p:cNvSpPr/>
          <p:nvPr/>
        </p:nvSpPr>
        <p:spPr>
          <a:xfrm>
            <a:off x="44172" y="2064989"/>
            <a:ext cx="12147828" cy="2529923"/>
          </a:xfrm>
          <a:prstGeom prst="rect">
            <a:avLst/>
          </a:prstGeom>
          <a:noFill/>
        </p:spPr>
        <p:txBody>
          <a:bodyPr wrap="square">
            <a:spAutoFit/>
          </a:bodyPr>
          <a:lstStyle/>
          <a:p>
            <a:pPr algn="r" rtl="1">
              <a:lnSpc>
                <a:spcPct val="120000"/>
              </a:lnSpc>
            </a:pPr>
            <a:r>
              <a:rPr lang="ar-EG" sz="2800" b="1" u="sng" dirty="0" smtClean="0">
                <a:solidFill>
                  <a:schemeClr val="bg1"/>
                </a:solidFill>
                <a:latin typeface="Times New Roman" panose="02020603050405020304" pitchFamily="18" charset="0"/>
              </a:rPr>
              <a:t>أهم المحاور الأساسية للمحاضرة:</a:t>
            </a:r>
          </a:p>
          <a:p>
            <a:pPr algn="r" rtl="1">
              <a:lnSpc>
                <a:spcPct val="120000"/>
              </a:lnSpc>
            </a:pPr>
            <a:r>
              <a:rPr lang="ar-EG" sz="2800" b="1" dirty="0" smtClean="0">
                <a:solidFill>
                  <a:schemeClr val="bg1"/>
                </a:solidFill>
                <a:latin typeface="Times New Roman" panose="02020603050405020304" pitchFamily="18" charset="0"/>
              </a:rPr>
              <a:t>1- </a:t>
            </a:r>
            <a:r>
              <a:rPr lang="ar-EG" sz="2800" b="1" dirty="0">
                <a:solidFill>
                  <a:schemeClr val="bg1"/>
                </a:solidFill>
                <a:latin typeface="Times New Roman" panose="02020603050405020304" pitchFamily="18" charset="0"/>
              </a:rPr>
              <a:t>الاعتبار الشخصي للذكاء الاصطناعي.</a:t>
            </a:r>
            <a:endParaRPr lang="ar-EG" sz="2800" b="1" dirty="0" smtClean="0">
              <a:solidFill>
                <a:schemeClr val="bg1"/>
              </a:solidFill>
              <a:latin typeface="Times New Roman" panose="02020603050405020304" pitchFamily="18" charset="0"/>
            </a:endParaRPr>
          </a:p>
          <a:p>
            <a:pPr algn="r" rtl="1">
              <a:lnSpc>
                <a:spcPct val="120000"/>
              </a:lnSpc>
            </a:pPr>
            <a:r>
              <a:rPr lang="ar-EG" sz="2800" b="1" dirty="0" smtClean="0">
                <a:solidFill>
                  <a:schemeClr val="bg1"/>
                </a:solidFill>
                <a:latin typeface="Times New Roman" panose="02020603050405020304" pitchFamily="18" charset="0"/>
              </a:rPr>
              <a:t>2- </a:t>
            </a:r>
            <a:r>
              <a:rPr lang="ar-EG" sz="2800" b="1" dirty="0">
                <a:solidFill>
                  <a:schemeClr val="bg1"/>
                </a:solidFill>
                <a:latin typeface="Times New Roman" panose="02020603050405020304" pitchFamily="18" charset="0"/>
              </a:rPr>
              <a:t>مقومات الشخصية الافتراضية للذكاء الاصطناعي. </a:t>
            </a:r>
            <a:endParaRPr lang="ar-EG" sz="2800" b="1" dirty="0" smtClean="0">
              <a:solidFill>
                <a:schemeClr val="bg1"/>
              </a:solidFill>
              <a:latin typeface="Times New Roman" panose="02020603050405020304" pitchFamily="18" charset="0"/>
            </a:endParaRPr>
          </a:p>
          <a:p>
            <a:pPr>
              <a:lnSpc>
                <a:spcPct val="120000"/>
              </a:lnSpc>
            </a:pPr>
            <a:endParaRPr lang="en-US" sz="3200" dirty="0">
              <a:solidFill>
                <a:schemeClr val="bg1"/>
              </a:solidFill>
              <a:latin typeface="Times New Roman" panose="02020603050405020304" pitchFamily="18" charset="0"/>
              <a:cs typeface="Times New Roman" panose="02020603050405020304" pitchFamily="18" charset="0"/>
            </a:endParaRP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3594739" y="658046"/>
            <a:ext cx="4350871" cy="523220"/>
          </a:xfrm>
          <a:prstGeom prst="rect">
            <a:avLst/>
          </a:prstGeom>
          <a:noFill/>
        </p:spPr>
        <p:txBody>
          <a:bodyPr wrap="none" rtlCol="0">
            <a:spAutoFit/>
          </a:bodyPr>
          <a:lstStyle/>
          <a:p>
            <a:pPr algn="r"/>
            <a:r>
              <a:rPr lang="ar-EG" sz="2800" b="1" dirty="0" smtClean="0">
                <a:solidFill>
                  <a:srgbClr val="00B0F0"/>
                </a:solidFill>
                <a:latin typeface="Times New Roman" panose="02020603050405020304" pitchFamily="18" charset="0"/>
                <a:cs typeface="Times New Roman" panose="02020603050405020304" pitchFamily="18" charset="0"/>
              </a:rPr>
              <a:t>الطبيعة الشخصية للذكاء الاصطناعي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44172" y="658046"/>
            <a:ext cx="1224558"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185142" y="927973"/>
            <a:ext cx="94261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30245" y="718482"/>
            <a:ext cx="4718050" cy="523220"/>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الطبيعة الشخصية للذكاء الاصطناعي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49795" y="2043588"/>
            <a:ext cx="12192000" cy="4524315"/>
          </a:xfrm>
          <a:prstGeom prst="rect">
            <a:avLst/>
          </a:prstGeom>
          <a:noFill/>
        </p:spPr>
        <p:txBody>
          <a:bodyPr wrap="square" rtlCol="0">
            <a:spAutoFit/>
          </a:bodyPr>
          <a:lstStyle/>
          <a:p>
            <a:pPr indent="-457200" algn="just" rtl="1">
              <a:lnSpc>
                <a:spcPct val="120000"/>
              </a:lnSpc>
              <a:buFont typeface="Wingdings" pitchFamily="2" charset="2"/>
              <a:buChar char="q"/>
            </a:pPr>
            <a:r>
              <a:rPr lang="ar-EG" sz="2400" b="1" dirty="0">
                <a:solidFill>
                  <a:schemeClr val="bg1"/>
                </a:solidFill>
                <a:latin typeface="Arial" pitchFamily="34" charset="0"/>
                <a:cs typeface="Arial" pitchFamily="34" charset="0"/>
              </a:rPr>
              <a:t>بعد التطور التقني الهائل الذي دخل في مجال العلوم والتكنلوجيا، أخذ المجتمع بالتحول شيئاً فشيئاً من مجتمع مادي يعتمد على الآلات التقليدية والحاسب الآلي البسيط، إلى مجتمع آخر لا وجود له في الواقع المادي، يعتمد في ذلك على مجموعة من النظم والبرامج الرقمية التي تعمل بالذكاء الاصطناعي، وهذا بدوره انعكس على ما هو موجود فعلاً في العالم المادي، فالآلة التقليدية بعد أن وضع فيها العقل الصناعي، أصبح بإمكانها أداء مهامها كالبشر، بل أفضل منه احياناً؛ وبعد ظهور الانترنت، أصبحت بإمكان النظم الذكية التعامل وابرام التصرفات القانونية في الداخل والخارج بدلاً من العنصر البشري، فظهرت لدينا الشركات الالكترونية، وإدارتها بواسطة الأنظمة الذكية، وأصبح انتاج النظم والتطبيقات والآلات الذكية محل انتاج كبريات الشركات العالمية، وهذا بالتأكيد سينعكس على النظام القانوني السائد، باعتبار أن تلك النظم والاختراعات عند تجسيدها في مجسم مادي وجعله يتصرف بشكل تلقائي دون الرجوع للبشر، </a:t>
            </a:r>
            <a:r>
              <a:rPr lang="ar-EG" sz="2400" b="1" u="sng" dirty="0">
                <a:solidFill>
                  <a:schemeClr val="bg1"/>
                </a:solidFill>
                <a:latin typeface="Arial" pitchFamily="34" charset="0"/>
                <a:cs typeface="Arial" pitchFamily="34" charset="0"/>
              </a:rPr>
              <a:t>سيشكل إشكالية قانونية تتعلق بمعرفة طبيعة هذا الكائن الجديد، وهل من الممكن أن يتمتع بالشخصية القانونية فقط لأنه يتمتع بصفة الاستقلالية في أداء مهامه؟</a:t>
            </a:r>
            <a:endParaRPr lang="en-US" sz="1400" b="1" u="sng" dirty="0">
              <a:solidFill>
                <a:schemeClr val="bg1"/>
              </a:solidFill>
              <a:latin typeface="Arial" pitchFamily="34" charset="0"/>
              <a:cs typeface="Arial" pitchFamily="34"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0" y="-365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49795" y="0"/>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185750" y="18248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3205633" y="829860"/>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الاعتبار الشخصي للذكاء الاصطناعي:</a:t>
            </a: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09050" y="1866774"/>
            <a:ext cx="11661840" cy="4555093"/>
          </a:xfrm>
          <a:prstGeom prst="rect">
            <a:avLst/>
          </a:prstGeom>
          <a:noFill/>
        </p:spPr>
        <p:txBody>
          <a:bodyPr wrap="square" rtlCol="0">
            <a:spAutoFit/>
          </a:bodyPr>
          <a:lstStyle/>
          <a:p>
            <a:pPr algn="just" rtl="1"/>
            <a:r>
              <a:rPr lang="ar-EG" sz="2600" dirty="0" smtClean="0">
                <a:solidFill>
                  <a:srgbClr val="2D3956"/>
                </a:solidFill>
                <a:latin typeface="Times New Roman" panose="02020603050405020304" pitchFamily="18" charset="0"/>
              </a:rPr>
              <a:t>- </a:t>
            </a:r>
            <a:r>
              <a:rPr lang="ar-EG" sz="2400" dirty="0" smtClean="0">
                <a:solidFill>
                  <a:srgbClr val="2D3956"/>
                </a:solidFill>
                <a:latin typeface="Times New Roman" panose="02020603050405020304" pitchFamily="18" charset="0"/>
              </a:rPr>
              <a:t>يقوم </a:t>
            </a:r>
            <a:r>
              <a:rPr lang="ar-EG" sz="2400" dirty="0">
                <a:solidFill>
                  <a:srgbClr val="2D3956"/>
                </a:solidFill>
                <a:latin typeface="Times New Roman" panose="02020603050405020304" pitchFamily="18" charset="0"/>
              </a:rPr>
              <a:t>البناء القانوني في إطار القانون الخاص على حماية الحقوق والمراكز القانونية، </a:t>
            </a:r>
            <a:r>
              <a:rPr lang="ar-EG" sz="2400" b="1" u="sng" dirty="0">
                <a:solidFill>
                  <a:srgbClr val="2D3956"/>
                </a:solidFill>
                <a:latin typeface="Times New Roman" panose="02020603050405020304" pitchFamily="18" charset="0"/>
              </a:rPr>
              <a:t>وحتى تتحقق تلك الحماية لابد من توفر أركانها، والتي من أبرزها هو مدى تمتع الكيان الطبيعي أو المعنوي بالشخصية القانونية</a:t>
            </a:r>
            <a:r>
              <a:rPr lang="ar-EG" sz="2400" dirty="0">
                <a:solidFill>
                  <a:srgbClr val="2D3956"/>
                </a:solidFill>
                <a:latin typeface="Times New Roman" panose="02020603050405020304" pitchFamily="18" charset="0"/>
              </a:rPr>
              <a:t>، فمتى كانت له تلك الشخصية، فإن ذلك يعني اعترافاً قانونياً بحقوق ذلك الشخص، وبما أن التطور التكنلوجي في الوقت الحاضر يقوم على ثورة من الغليان العلمي والصناعي، مما أدى إلى ظهور آلات وكيانات الكترونية لم تكن موجودة مسبقاً بفعل الذكاء الاصطناعي، </a:t>
            </a:r>
            <a:r>
              <a:rPr lang="ar-EG" sz="2400" b="1" u="sng" dirty="0">
                <a:solidFill>
                  <a:srgbClr val="2D3956"/>
                </a:solidFill>
                <a:latin typeface="Times New Roman" panose="02020603050405020304" pitchFamily="18" charset="0"/>
              </a:rPr>
              <a:t>فهل يمكن منحها الحقوق التي تمنحها التشريعات للكيانات الموجودة مسبقا؟ وهل يمكن تطبيق أحكام الشخصية القانونية على الكيانات الجديدة؟ </a:t>
            </a:r>
            <a:r>
              <a:rPr lang="ar-EG" sz="2400" dirty="0">
                <a:solidFill>
                  <a:srgbClr val="2D3956"/>
                </a:solidFill>
                <a:latin typeface="Times New Roman" panose="02020603050405020304" pitchFamily="18" charset="0"/>
              </a:rPr>
              <a:t>هذا ما سنجيب </a:t>
            </a:r>
            <a:r>
              <a:rPr lang="ar-EG" sz="2400" dirty="0" smtClean="0">
                <a:solidFill>
                  <a:srgbClr val="2D3956"/>
                </a:solidFill>
                <a:latin typeface="Times New Roman" panose="02020603050405020304" pitchFamily="18" charset="0"/>
              </a:rPr>
              <a:t>عنه على النحو التالي:</a:t>
            </a:r>
          </a:p>
          <a:p>
            <a:pPr algn="just" rtl="1"/>
            <a:r>
              <a:rPr lang="ar-EG" sz="2400" b="1" u="sng" dirty="0" smtClean="0">
                <a:latin typeface="Times New Roman" panose="02020603050405020304" pitchFamily="18" charset="0"/>
              </a:rPr>
              <a:t>أولاً: تعريف </a:t>
            </a:r>
            <a:r>
              <a:rPr lang="ar-EG" sz="2400" b="1" u="sng" dirty="0">
                <a:latin typeface="Times New Roman" panose="02020603050405020304" pitchFamily="18" charset="0"/>
              </a:rPr>
              <a:t>الشخصية القانونية وموقع الذكاء الاصطناعي </a:t>
            </a:r>
            <a:r>
              <a:rPr lang="ar-EG" sz="2400" b="1" u="sng" dirty="0" smtClean="0">
                <a:latin typeface="Times New Roman" panose="02020603050405020304" pitchFamily="18" charset="0"/>
              </a:rPr>
              <a:t>منها: </a:t>
            </a:r>
          </a:p>
          <a:p>
            <a:pPr algn="just" rtl="1"/>
            <a:r>
              <a:rPr lang="ar-EG" sz="2400" dirty="0" smtClean="0">
                <a:latin typeface="Times New Roman" panose="02020603050405020304" pitchFamily="18" charset="0"/>
              </a:rPr>
              <a:t>- إن </a:t>
            </a:r>
            <a:r>
              <a:rPr lang="ar-EG" sz="2400" dirty="0">
                <a:latin typeface="Times New Roman" panose="02020603050405020304" pitchFamily="18" charset="0"/>
              </a:rPr>
              <a:t>اكتساب الشخصية القانونية أمر مهم للغاية، لاسيما لجهة اكتساب الحقوق المالية وتحمل الالتزامات؛ لأنه ابتداءً من اكتساب الشخصية القانونية يصبح للشخص ذمة مالية مستقلة، عملا بالنظرية الشخصية التي ذهبت إلى أنه لا وجود للذمة المالية من دون وجود شخص من أشخاص القانون تكون مستندة إليه، </a:t>
            </a:r>
            <a:r>
              <a:rPr lang="ar-EG" sz="2400" b="1" u="sng" dirty="0">
                <a:latin typeface="Times New Roman" panose="02020603050405020304" pitchFamily="18" charset="0"/>
              </a:rPr>
              <a:t>فالشخصية القانونية هي صلاحية الشخص لاكتساب الحقوق وتحمل الالتزامات، فهي إذن وصف قانوني يقصد به كل من كان صالحاً لاكتساب الحقوق وتحمل الالتزامات، وهذه الشخصية كما تثبت للشخص الطبيعي، فإنها يمكن أن تثبت لمشخص المعنوي أو </a:t>
            </a:r>
            <a:r>
              <a:rPr lang="ar-EG" sz="2400" b="1" u="sng" dirty="0" smtClean="0">
                <a:latin typeface="Times New Roman" panose="02020603050405020304" pitchFamily="18" charset="0"/>
              </a:rPr>
              <a:t>الاعتباري</a:t>
            </a:r>
            <a:r>
              <a:rPr lang="ar-EG" sz="2400" dirty="0" smtClean="0">
                <a:latin typeface="Times New Roman" panose="02020603050405020304" pitchFamily="18" charset="0"/>
              </a:rPr>
              <a:t>.</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3205633" y="829860"/>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الاعتبار الشخصي للذكاء الاصطناعي:</a:t>
            </a: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09050" y="2134787"/>
            <a:ext cx="11661840" cy="3785652"/>
          </a:xfrm>
          <a:prstGeom prst="rect">
            <a:avLst/>
          </a:prstGeom>
          <a:noFill/>
        </p:spPr>
        <p:txBody>
          <a:bodyPr wrap="square" rtlCol="0">
            <a:spAutoFit/>
          </a:bodyPr>
          <a:lstStyle/>
          <a:p>
            <a:pPr algn="just" rtl="1"/>
            <a:r>
              <a:rPr lang="ar-EG" sz="2400" b="1" u="sng" dirty="0" smtClean="0">
                <a:latin typeface="Times New Roman" panose="02020603050405020304" pitchFamily="18" charset="0"/>
              </a:rPr>
              <a:t>أولاً: تعريف </a:t>
            </a:r>
            <a:r>
              <a:rPr lang="ar-EG" sz="2400" b="1" u="sng" dirty="0">
                <a:latin typeface="Times New Roman" panose="02020603050405020304" pitchFamily="18" charset="0"/>
              </a:rPr>
              <a:t>الشخصية القانونية وموقع الذكاء الاصطناعي </a:t>
            </a:r>
            <a:r>
              <a:rPr lang="ar-EG" sz="2400" b="1" u="sng" dirty="0" smtClean="0">
                <a:latin typeface="Times New Roman" panose="02020603050405020304" pitchFamily="18" charset="0"/>
              </a:rPr>
              <a:t>منها: </a:t>
            </a:r>
          </a:p>
          <a:p>
            <a:pPr algn="just" rtl="1"/>
            <a:r>
              <a:rPr lang="ar-EG" sz="2400" dirty="0" smtClean="0">
                <a:latin typeface="Times New Roman" panose="02020603050405020304" pitchFamily="18" charset="0"/>
              </a:rPr>
              <a:t>- مع </a:t>
            </a:r>
            <a:r>
              <a:rPr lang="ar-EG" sz="2400" dirty="0">
                <a:latin typeface="Times New Roman" panose="02020603050405020304" pitchFamily="18" charset="0"/>
              </a:rPr>
              <a:t>هذا المفهوم للشخصية القانونية قد تناغمت تعريفات فقهاء القانون الذين عرفوها بتعريفات مختلفة، فمنهم من عرفها بأنها: كل ما يمكن نسبه الحقوق والواجبات </a:t>
            </a:r>
            <a:r>
              <a:rPr lang="ar-EG" sz="2400" dirty="0" smtClean="0">
                <a:latin typeface="Times New Roman" panose="02020603050405020304" pitchFamily="18" charset="0"/>
              </a:rPr>
              <a:t>إليه.</a:t>
            </a:r>
            <a:endParaRPr lang="ar-EG" sz="2400" dirty="0">
              <a:latin typeface="Times New Roman" panose="02020603050405020304" pitchFamily="18" charset="0"/>
            </a:endParaRPr>
          </a:p>
          <a:p>
            <a:pPr algn="just" rtl="1"/>
            <a:r>
              <a:rPr lang="ar-EG" sz="2400" b="1" u="sng" dirty="0">
                <a:latin typeface="Times New Roman" panose="02020603050405020304" pitchFamily="18" charset="0"/>
              </a:rPr>
              <a:t>وقال آخر بأنها: </a:t>
            </a:r>
            <a:r>
              <a:rPr lang="ar-EG" sz="2400" dirty="0">
                <a:latin typeface="Times New Roman" panose="02020603050405020304" pitchFamily="18" charset="0"/>
              </a:rPr>
              <a:t>تلك الكيانات التي تنصب عليها الآثار القانونية، أو هي كل كائن يمكن أن ينسب إليه الحق، سواء أكان الطرف الإيجابي، أي صاحب الحق أم كان الطرف السلبي، أي المدين به أم الملتزم </a:t>
            </a:r>
            <a:r>
              <a:rPr lang="ar-EG" sz="2400" dirty="0" smtClean="0">
                <a:latin typeface="Times New Roman" panose="02020603050405020304" pitchFamily="18" charset="0"/>
              </a:rPr>
              <a:t>باحترامه.</a:t>
            </a:r>
            <a:endParaRPr lang="ar-EG" sz="2400" dirty="0">
              <a:latin typeface="Times New Roman" panose="02020603050405020304" pitchFamily="18" charset="0"/>
            </a:endParaRPr>
          </a:p>
          <a:p>
            <a:pPr algn="just" rtl="1"/>
            <a:r>
              <a:rPr lang="ar-EG" sz="2400" b="1" u="sng" dirty="0">
                <a:latin typeface="Times New Roman" panose="02020603050405020304" pitchFamily="18" charset="0"/>
              </a:rPr>
              <a:t>فهذه التعريفات للشخصية القانونية قد انصبت على الجانب الأهم الذي راعاه المشرع الوضعي، ألا وهو جانب الحقوق والالتزامات التي تكون للشخص القانوني أو عليه، والذي هو محور الاهتمام القانوني بغض النظر عن الصفة الإنسانية</a:t>
            </a:r>
            <a:r>
              <a:rPr lang="ar-EG" sz="2400" b="1" u="sng" dirty="0" smtClean="0">
                <a:latin typeface="Times New Roman" panose="02020603050405020304" pitchFamily="18" charset="0"/>
              </a:rPr>
              <a:t>.</a:t>
            </a:r>
          </a:p>
          <a:p>
            <a:pPr algn="just" rtl="1"/>
            <a:r>
              <a:rPr lang="ar-EG" sz="2400" b="1" dirty="0" smtClean="0">
                <a:latin typeface="Times New Roman" panose="02020603050405020304" pitchFamily="18" charset="0"/>
              </a:rPr>
              <a:t>- وطبقاً </a:t>
            </a:r>
            <a:r>
              <a:rPr lang="ar-EG" sz="2400" b="1" dirty="0">
                <a:latin typeface="Times New Roman" panose="02020603050405020304" pitchFamily="18" charset="0"/>
              </a:rPr>
              <a:t>للتشريعات المدنية، فالشخصية القانونية تمنح للشخص الطبيعي، كما تمنح للشخص المعنوي، وهو ما سنبينه فيما يأتي</a:t>
            </a:r>
            <a:r>
              <a:rPr lang="ar-EG" sz="2400" b="1" dirty="0" smtClean="0">
                <a:latin typeface="Times New Roman" panose="02020603050405020304" pitchFamily="18" charset="0"/>
              </a:rPr>
              <a:t>:</a:t>
            </a:r>
            <a:endParaRPr lang="ar-EG" sz="2400" b="1" dirty="0">
              <a:latin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9903556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3205633" y="829860"/>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الاعتبار الشخصي للذكاء الاصطناعي:</a:t>
            </a: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09050" y="2063714"/>
            <a:ext cx="11661840" cy="3046988"/>
          </a:xfrm>
          <a:prstGeom prst="rect">
            <a:avLst/>
          </a:prstGeom>
          <a:noFill/>
        </p:spPr>
        <p:txBody>
          <a:bodyPr wrap="square" rtlCol="0">
            <a:spAutoFit/>
          </a:bodyPr>
          <a:lstStyle/>
          <a:p>
            <a:pPr algn="just" rtl="1"/>
            <a:r>
              <a:rPr lang="ar-EG" sz="2400" b="1" u="sng" dirty="0" smtClean="0">
                <a:latin typeface="Times New Roman" panose="02020603050405020304" pitchFamily="18" charset="0"/>
              </a:rPr>
              <a:t>1-الشخصية </a:t>
            </a:r>
            <a:r>
              <a:rPr lang="ar-EG" sz="2400" b="1" u="sng" dirty="0">
                <a:latin typeface="Times New Roman" panose="02020603050405020304" pitchFamily="18" charset="0"/>
              </a:rPr>
              <a:t>القانونية الممنوحة للشخص الطبيعي</a:t>
            </a:r>
            <a:r>
              <a:rPr lang="ar-EG" sz="2400" b="1" u="sng" dirty="0" smtClean="0">
                <a:latin typeface="Times New Roman" panose="02020603050405020304" pitchFamily="18" charset="0"/>
              </a:rPr>
              <a:t>:</a:t>
            </a:r>
          </a:p>
          <a:p>
            <a:pPr algn="just" rtl="1"/>
            <a:r>
              <a:rPr lang="ar-EG" sz="2400" dirty="0" smtClean="0">
                <a:latin typeface="Times New Roman" panose="02020603050405020304" pitchFamily="18" charset="0"/>
              </a:rPr>
              <a:t>- </a:t>
            </a:r>
            <a:r>
              <a:rPr lang="ar-EG" sz="2400" b="1" u="sng" dirty="0" smtClean="0">
                <a:latin typeface="Times New Roman" panose="02020603050405020304" pitchFamily="18" charset="0"/>
              </a:rPr>
              <a:t>يقصد </a:t>
            </a:r>
            <a:r>
              <a:rPr lang="ar-EG" sz="2400" b="1" u="sng" dirty="0">
                <a:latin typeface="Times New Roman" panose="02020603050405020304" pitchFamily="18" charset="0"/>
              </a:rPr>
              <a:t>بالشخص الطبيعي الإنسان وهو</a:t>
            </a:r>
            <a:r>
              <a:rPr lang="ar-EG" sz="2400" dirty="0">
                <a:latin typeface="Times New Roman" panose="02020603050405020304" pitchFamily="18" charset="0"/>
              </a:rPr>
              <a:t>: من تتقرر له الشخصية القانونية بمجرد الولادة التي بمقتضاها يستطيع اكتساب الحقوق وتحمل </a:t>
            </a:r>
            <a:r>
              <a:rPr lang="ar-EG" sz="2400" dirty="0" smtClean="0">
                <a:latin typeface="Times New Roman" panose="02020603050405020304" pitchFamily="18" charset="0"/>
              </a:rPr>
              <a:t>الالتزامات.</a:t>
            </a:r>
          </a:p>
          <a:p>
            <a:pPr algn="just" rtl="1"/>
            <a:r>
              <a:rPr lang="ar-EG" sz="2400" dirty="0" smtClean="0">
                <a:latin typeface="Times New Roman" panose="02020603050405020304" pitchFamily="18" charset="0"/>
              </a:rPr>
              <a:t>- أي </a:t>
            </a:r>
            <a:r>
              <a:rPr lang="ar-EG" sz="2400" dirty="0">
                <a:latin typeface="Times New Roman" panose="02020603050405020304" pitchFamily="18" charset="0"/>
              </a:rPr>
              <a:t>تثبت له الشخصية القانونية باعتباره كائناً اجتماعياً متميزاً تشرع القواعد القانونية لتنظيم شؤونه، فهو علة وجود القانون والغاية منه، </a:t>
            </a:r>
            <a:r>
              <a:rPr lang="ar-EG" sz="2400" b="1" u="sng" dirty="0">
                <a:latin typeface="Times New Roman" panose="02020603050405020304" pitchFamily="18" charset="0"/>
              </a:rPr>
              <a:t>وتبدأ الشخصية القانونية للإنسان بواقعة قانونية تتمثل في ولادته حياً</a:t>
            </a:r>
            <a:r>
              <a:rPr lang="ar-EG" sz="2400" dirty="0">
                <a:latin typeface="Times New Roman" panose="02020603050405020304" pitchFamily="18" charset="0"/>
              </a:rPr>
              <a:t>، أي انفصال المولود عن أمه انفصالا تاما شرط أن يؤدي الانفصال على هذا النحو إلى أن يولد الإنسان حياً، ولو للحظة واحدة بعد الولادة، أما إذا ولد ميتاً فلا تثبت له الشخصية القانونية، والشخص الطبيعي هو كائن حي بشري له كيان حسي ملموس وذلك على عكس الشخص </a:t>
            </a:r>
            <a:r>
              <a:rPr lang="ar-EG" sz="2400" dirty="0" smtClean="0">
                <a:latin typeface="Times New Roman" panose="02020603050405020304" pitchFamily="18" charset="0"/>
              </a:rPr>
              <a:t>المعنوي.</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707028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3205633" y="829860"/>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الاعتبار الشخصي للذكاء الاصطناعي:</a:t>
            </a: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09050" y="2063714"/>
            <a:ext cx="11661840" cy="3785652"/>
          </a:xfrm>
          <a:prstGeom prst="rect">
            <a:avLst/>
          </a:prstGeom>
          <a:noFill/>
        </p:spPr>
        <p:txBody>
          <a:bodyPr wrap="square" rtlCol="0">
            <a:spAutoFit/>
          </a:bodyPr>
          <a:lstStyle/>
          <a:p>
            <a:pPr algn="just" rtl="1"/>
            <a:r>
              <a:rPr lang="ar-EG" sz="2400" b="1" u="sng" dirty="0" smtClean="0">
                <a:latin typeface="Times New Roman" panose="02020603050405020304" pitchFamily="18" charset="0"/>
              </a:rPr>
              <a:t>2-الشخصية </a:t>
            </a:r>
            <a:r>
              <a:rPr lang="ar-EG" sz="2400" b="1" u="sng" dirty="0">
                <a:latin typeface="Times New Roman" panose="02020603050405020304" pitchFamily="18" charset="0"/>
              </a:rPr>
              <a:t>القانونية الممنوحة للشخص </a:t>
            </a:r>
            <a:r>
              <a:rPr lang="ar-EG" sz="2400" b="1" u="sng" dirty="0" smtClean="0">
                <a:latin typeface="Times New Roman" panose="02020603050405020304" pitchFamily="18" charset="0"/>
              </a:rPr>
              <a:t>المعنوي: </a:t>
            </a:r>
            <a:endParaRPr lang="ar-EG" sz="2400" b="1" u="sng" dirty="0">
              <a:latin typeface="Times New Roman" panose="02020603050405020304" pitchFamily="18" charset="0"/>
            </a:endParaRPr>
          </a:p>
          <a:p>
            <a:pPr algn="just" rtl="1"/>
            <a:r>
              <a:rPr lang="ar-EG" sz="2400" b="1" u="sng" dirty="0" smtClean="0">
                <a:latin typeface="Times New Roman" panose="02020603050405020304" pitchFamily="18" charset="0"/>
              </a:rPr>
              <a:t>- يقصد </a:t>
            </a:r>
            <a:r>
              <a:rPr lang="ar-EG" sz="2400" b="1" u="sng" dirty="0">
                <a:latin typeface="Times New Roman" panose="02020603050405020304" pitchFamily="18" charset="0"/>
              </a:rPr>
              <a:t>بالشخص المعنوي هو: </a:t>
            </a:r>
            <a:r>
              <a:rPr lang="ar-EG" sz="2400" dirty="0">
                <a:latin typeface="Times New Roman" panose="02020603050405020304" pitchFamily="18" charset="0"/>
              </a:rPr>
              <a:t>مجموعة الأشخاص والأموال التي تهدف إلى تحقيق غرض معين، ويعترف القانون لها بالشخصية القانونية بالقدر اللازم لتحقيق ذلك الغرض، فيمنحها المشرع تلك الصفة القانونية الاعتبارية لكي تتمكن من ممارسة حقوق وتلتزم بواجبات في سبيل تحقيق أهدافها</a:t>
            </a:r>
            <a:r>
              <a:rPr lang="ar-EG" sz="2400" dirty="0" smtClean="0">
                <a:latin typeface="Times New Roman" panose="02020603050405020304" pitchFamily="18" charset="0"/>
              </a:rPr>
              <a:t>".</a:t>
            </a:r>
          </a:p>
          <a:p>
            <a:pPr algn="just" rtl="1"/>
            <a:r>
              <a:rPr lang="ar-EG" sz="2400" b="1" u="sng" dirty="0" smtClean="0">
                <a:latin typeface="Times New Roman" panose="02020603050405020304" pitchFamily="18" charset="0"/>
              </a:rPr>
              <a:t>- تقسم </a:t>
            </a:r>
            <a:r>
              <a:rPr lang="ar-EG" sz="2400" b="1" u="sng" dirty="0">
                <a:latin typeface="Times New Roman" panose="02020603050405020304" pitchFamily="18" charset="0"/>
              </a:rPr>
              <a:t>الأشخاص المعنوية إلى قسمين هما: الشخص المعنوي العام: </a:t>
            </a:r>
            <a:r>
              <a:rPr lang="ar-EG" sz="2400" dirty="0">
                <a:latin typeface="Times New Roman" panose="02020603050405020304" pitchFamily="18" charset="0"/>
              </a:rPr>
              <a:t>كالدولة والبلدية، والشخص المعنوي الخاص: كشركات الأموال والجمعيات، فتبدأ الشخصية المعنوية للدولة من يوم تكامل عناصرها الثلاثة من شعب وإقليم وحكومة ذات سيادة، واعتراف الدول بها كعضو في المجتمع الدولي وفرد من أشخاص القانون الدولي العام، وان كان الاعتراف لا يؤثر في وجودها، والبلدية بصدور قرار إنشائها من السلطة </a:t>
            </a:r>
            <a:r>
              <a:rPr lang="ar-EG" sz="2400" dirty="0" smtClean="0">
                <a:latin typeface="Times New Roman" panose="02020603050405020304" pitchFamily="18" charset="0"/>
              </a:rPr>
              <a:t>التنفيذية، أما </a:t>
            </a:r>
            <a:r>
              <a:rPr lang="ar-EG" sz="2400" dirty="0">
                <a:latin typeface="Times New Roman" panose="02020603050405020304" pitchFamily="18" charset="0"/>
              </a:rPr>
              <a:t>بالنسبة إلى الأنواع المحددة قانوناً من الشركات فتكتسب شخصيتها القانونية من تاريخ تسجيلها في السجل التجاري وفقاً للأحكام التي نظمتها التشريعات التجارية والمدنية </a:t>
            </a:r>
            <a:r>
              <a:rPr lang="ar-EG" sz="2400" dirty="0" smtClean="0">
                <a:latin typeface="Times New Roman" panose="02020603050405020304" pitchFamily="18" charset="0"/>
              </a:rPr>
              <a:t>المختصة.</a:t>
            </a:r>
            <a:endParaRPr lang="ar-EG" sz="2400" dirty="0">
              <a:latin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1601186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3205633" y="829860"/>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الاعتبار الشخصي للذكاء الاصطناعي:</a:t>
            </a: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09050" y="2063714"/>
            <a:ext cx="11661840" cy="4154984"/>
          </a:xfrm>
          <a:prstGeom prst="rect">
            <a:avLst/>
          </a:prstGeom>
          <a:noFill/>
        </p:spPr>
        <p:txBody>
          <a:bodyPr wrap="square" rtlCol="0">
            <a:spAutoFit/>
          </a:bodyPr>
          <a:lstStyle/>
          <a:p>
            <a:pPr algn="just" rtl="1"/>
            <a:r>
              <a:rPr lang="ar-EG" sz="2400" dirty="0" smtClean="0">
                <a:latin typeface="Times New Roman" panose="02020603050405020304" pitchFamily="18" charset="0"/>
              </a:rPr>
              <a:t>- </a:t>
            </a:r>
            <a:r>
              <a:rPr lang="ar-EG" sz="2400" b="1" dirty="0" smtClean="0">
                <a:latin typeface="Times New Roman" panose="02020603050405020304" pitchFamily="18" charset="0"/>
              </a:rPr>
              <a:t>تطرح </a:t>
            </a:r>
            <a:r>
              <a:rPr lang="ar-EG" sz="2400" b="1" dirty="0">
                <a:latin typeface="Times New Roman" panose="02020603050405020304" pitchFamily="18" charset="0"/>
              </a:rPr>
              <a:t>فكرة منح الشخصية القانونية للذكاء الاصطناعي العديد من التساؤلات والإشكاليات القانونية المعقدة. </a:t>
            </a:r>
            <a:r>
              <a:rPr lang="ar-EG" sz="2400" dirty="0" smtClean="0">
                <a:latin typeface="Times New Roman" panose="02020603050405020304" pitchFamily="18" charset="0"/>
              </a:rPr>
              <a:t>فالشخصية </a:t>
            </a:r>
            <a:r>
              <a:rPr lang="ar-EG" sz="2400" dirty="0">
                <a:latin typeface="Times New Roman" panose="02020603050405020304" pitchFamily="18" charset="0"/>
              </a:rPr>
              <a:t>القانونية هي مفهوم ابتدعه الفقه القانوني وكرسه المشرع ليمثل كيانات غير ملموسة لها مصلحة مشتركة كالدولة والشركات والجمعيات. وقد جاء هذا المفهوم ليلبي حاجة اجتماعية واقتصادية </a:t>
            </a:r>
            <a:r>
              <a:rPr lang="ar-EG" sz="2400" dirty="0" smtClean="0">
                <a:latin typeface="Times New Roman" panose="02020603050405020304" pitchFamily="18" charset="0"/>
              </a:rPr>
              <a:t>معينة. وتختلف </a:t>
            </a:r>
            <a:r>
              <a:rPr lang="ar-EG" sz="2400" dirty="0">
                <a:latin typeface="Times New Roman" panose="02020603050405020304" pitchFamily="18" charset="0"/>
              </a:rPr>
              <a:t>شخصية هذه الكيانات عن شخصية الإنسان الطبيعية، فهي مجرد شكل قانوني يسمح بظهور مصلحة معينة. كما أنها تنتهي بزوال سبب وجودها أو بقانون يلغيها</a:t>
            </a:r>
            <a:r>
              <a:rPr lang="ar-EG" sz="2400" dirty="0" smtClean="0">
                <a:latin typeface="Times New Roman" panose="02020603050405020304" pitchFamily="18" charset="0"/>
              </a:rPr>
              <a:t>.</a:t>
            </a:r>
            <a:endParaRPr lang="ar-EG" sz="2400" dirty="0">
              <a:latin typeface="Times New Roman" panose="02020603050405020304" pitchFamily="18" charset="0"/>
            </a:endParaRPr>
          </a:p>
          <a:p>
            <a:pPr algn="just" rtl="1"/>
            <a:r>
              <a:rPr lang="ar-EG" sz="2400" b="1" dirty="0" smtClean="0">
                <a:latin typeface="Times New Roman" panose="02020603050405020304" pitchFamily="18" charset="0"/>
              </a:rPr>
              <a:t>- وبالرغم </a:t>
            </a:r>
            <a:r>
              <a:rPr lang="ar-EG" sz="2400" b="1" dirty="0">
                <a:latin typeface="Times New Roman" panose="02020603050405020304" pitchFamily="18" charset="0"/>
              </a:rPr>
              <a:t>من أن الشخص المعنوي يتمتع بالأهلية إلا أنه لا يستطيع التصرف إلا عبر ممثله. كما تثير طبيعته إشكالية تحديد المسؤولية القانونية عن أعماله. </a:t>
            </a:r>
          </a:p>
          <a:p>
            <a:pPr algn="just" rtl="1"/>
            <a:r>
              <a:rPr lang="ar-EG" sz="2400" dirty="0">
                <a:latin typeface="Times New Roman" panose="02020603050405020304" pitchFamily="18" charset="0"/>
              </a:rPr>
              <a:t>وعليه، فمنح الشخصية القانونية للذكاء الاصطناعي يتطلب تحقق مجموعة من الشروط الموضوعية من حيث وجود مصلحة مشروعة تبرر هذا الاعتراف، ووجود كيان إداري قادر على التعبير عن إرادته وتمثيله، إضافة إلى تحديد المسؤولية القانونية عن أفعاله. </a:t>
            </a:r>
            <a:r>
              <a:rPr lang="ar-EG" sz="2400" b="1" dirty="0">
                <a:latin typeface="Times New Roman" panose="02020603050405020304" pitchFamily="18" charset="0"/>
              </a:rPr>
              <a:t>لذا يتعين توخي الحذر والحيطة قبل الاعتراف القانوني بهذا الكيان غير المألوف وما يترتب على ذلك من آثار.</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7864847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3205633" y="829860"/>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الاعتبار الشخصي للذكاء الاصطناعي:</a:t>
            </a: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09050" y="2063714"/>
            <a:ext cx="11661840" cy="3785652"/>
          </a:xfrm>
          <a:prstGeom prst="rect">
            <a:avLst/>
          </a:prstGeom>
          <a:noFill/>
        </p:spPr>
        <p:txBody>
          <a:bodyPr wrap="square" rtlCol="0">
            <a:spAutoFit/>
          </a:bodyPr>
          <a:lstStyle/>
          <a:p>
            <a:pPr algn="just" rtl="1"/>
            <a:r>
              <a:rPr lang="ar-EG" sz="2400" dirty="0" smtClean="0">
                <a:latin typeface="Times New Roman" panose="02020603050405020304" pitchFamily="18" charset="0"/>
              </a:rPr>
              <a:t>- و</a:t>
            </a:r>
            <a:r>
              <a:rPr lang="ar-EG" sz="2400" b="1" dirty="0" smtClean="0">
                <a:latin typeface="Times New Roman" panose="02020603050405020304" pitchFamily="18" charset="0"/>
              </a:rPr>
              <a:t>هنا </a:t>
            </a:r>
            <a:r>
              <a:rPr lang="ar-EG" sz="2400" b="1" dirty="0">
                <a:latin typeface="Times New Roman" panose="02020603050405020304" pitchFamily="18" charset="0"/>
              </a:rPr>
              <a:t>لابد من الإجابة عن تساؤلات مهمة وهي: </a:t>
            </a:r>
            <a:r>
              <a:rPr lang="ar-EG" sz="2400" b="1" u="sng" dirty="0">
                <a:latin typeface="Times New Roman" panose="02020603050405020304" pitchFamily="18" charset="0"/>
              </a:rPr>
              <a:t>هل ترتبط الشخصية القانونية بالصفة الإنسانية؟ وما هو سبب ظهور الشخصية الاعتبارية</a:t>
            </a:r>
            <a:r>
              <a:rPr lang="ar-EG" sz="2400" b="1" u="sng" dirty="0" smtClean="0">
                <a:latin typeface="Times New Roman" panose="02020603050405020304" pitchFamily="18" charset="0"/>
              </a:rPr>
              <a:t>؟.</a:t>
            </a:r>
          </a:p>
          <a:p>
            <a:pPr algn="just" rtl="1"/>
            <a:r>
              <a:rPr lang="ar-EG" sz="2400" b="1" u="sng" dirty="0">
                <a:latin typeface="Times New Roman" panose="02020603050405020304" pitchFamily="18" charset="0"/>
              </a:rPr>
              <a:t>- ذهب جانب من </a:t>
            </a:r>
            <a:r>
              <a:rPr lang="ar-EG" sz="2400" b="1" u="sng" dirty="0" smtClean="0">
                <a:latin typeface="Times New Roman" panose="02020603050405020304" pitchFamily="18" charset="0"/>
              </a:rPr>
              <a:t>الفقه في </a:t>
            </a:r>
            <a:r>
              <a:rPr lang="ar-EG" sz="2400" b="1" u="sng" dirty="0">
                <a:latin typeface="Times New Roman" panose="02020603050405020304" pitchFamily="18" charset="0"/>
              </a:rPr>
              <a:t>الإجابة على ذلك قائلاً: </a:t>
            </a:r>
            <a:r>
              <a:rPr lang="ar-EG" sz="2400" dirty="0">
                <a:latin typeface="Times New Roman" panose="02020603050405020304" pitchFamily="18" charset="0"/>
              </a:rPr>
              <a:t>بأنه مع غياب أي تصورات فلسفية لقيام الشخصية بمعزل عن الأنسنة، كان الربط يقوم على اقتصار الشخصية القانونية على الإنسان، فلا شخصية إلا للإنسان، ولا شخصية قانونية إلا للإنسان، </a:t>
            </a:r>
            <a:r>
              <a:rPr lang="ar-EG" sz="2400" b="1" dirty="0">
                <a:latin typeface="Times New Roman" panose="02020603050405020304" pitchFamily="18" charset="0"/>
              </a:rPr>
              <a:t>مضيفين بأن هذه الشخصية رغم ارتباطها بالإنسان لم تكن تمنح لكل إنسان</a:t>
            </a:r>
            <a:r>
              <a:rPr lang="ar-EG" sz="2400" dirty="0">
                <a:latin typeface="Times New Roman" panose="02020603050405020304" pitchFamily="18" charset="0"/>
              </a:rPr>
              <a:t>، بل فقط لمن يعترف له القانون بصفة الإنسان، </a:t>
            </a:r>
            <a:r>
              <a:rPr lang="ar-EG" sz="2400" b="1" u="sng" dirty="0">
                <a:latin typeface="Times New Roman" panose="02020603050405020304" pitchFamily="18" charset="0"/>
              </a:rPr>
              <a:t>والدليل على ذلك أن </a:t>
            </a:r>
            <a:r>
              <a:rPr lang="ar-EG" sz="2400" dirty="0">
                <a:latin typeface="Times New Roman" panose="02020603050405020304" pitchFamily="18" charset="0"/>
              </a:rPr>
              <a:t>الإنسان في مرحلة العبودية بالرغم من تحقق صفة الأنسنة فيه، لم تكن له شخصية طبيعية أو قانونية، وإنما يعد بحكم الأشياء، من هنا بدأ الفصل بين الشخصية الطبيعية ونظيرتها القانونية، وهو ما أيده رأي آخر من الفقه، وهو على حق، قائلاً: "إنه إن كانت الشخصية الطبيعية قد منحت للإنسان باعتباره إنسانا، فإن الشخصية القانونية، إنما منحت له باعتباره أهلاً للحقوق والالتزامات، وحالما يصبح حراً يكتسب الشخصية الطبيعية، وعندما يكون أهلاً لاكتساب الحقوق وتحمل الالتزامات، يكتسب الشخصية </a:t>
            </a:r>
            <a:r>
              <a:rPr lang="ar-EG" sz="2400" dirty="0" smtClean="0">
                <a:latin typeface="Times New Roman" panose="02020603050405020304" pitchFamily="18" charset="0"/>
              </a:rPr>
              <a:t>القانونية«.</a:t>
            </a:r>
            <a:endParaRPr lang="ar-EG" sz="2400" dirty="0">
              <a:latin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5008017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3205633" y="829860"/>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الاعتبار الشخصي للذكاء الاصطناعي:</a:t>
            </a: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09050" y="2063714"/>
            <a:ext cx="11661840" cy="4154984"/>
          </a:xfrm>
          <a:prstGeom prst="rect">
            <a:avLst/>
          </a:prstGeom>
          <a:noFill/>
        </p:spPr>
        <p:txBody>
          <a:bodyPr wrap="square" rtlCol="0">
            <a:spAutoFit/>
          </a:bodyPr>
          <a:lstStyle/>
          <a:p>
            <a:pPr algn="just" rtl="1"/>
            <a:r>
              <a:rPr lang="ar-EG" sz="2400" dirty="0" smtClean="0">
                <a:latin typeface="Times New Roman" panose="02020603050405020304" pitchFamily="18" charset="0"/>
              </a:rPr>
              <a:t>- ويثار هنا تساؤل </a:t>
            </a:r>
            <a:r>
              <a:rPr lang="ar-EG" sz="2400" dirty="0">
                <a:latin typeface="Times New Roman" panose="02020603050405020304" pitchFamily="18" charset="0"/>
              </a:rPr>
              <a:t>مهم: </a:t>
            </a:r>
            <a:r>
              <a:rPr lang="ar-EG" sz="2400" b="1" u="sng" dirty="0">
                <a:latin typeface="Times New Roman" panose="02020603050405020304" pitchFamily="18" charset="0"/>
              </a:rPr>
              <a:t>هل تتفق طبيعة التطبيقات الصناعية الذكية من الناحية الوجودية مع حقيقة الشخص الطبيعي </a:t>
            </a:r>
            <a:r>
              <a:rPr lang="ar-EG" sz="2400" b="1" u="sng" dirty="0" smtClean="0">
                <a:latin typeface="Times New Roman" panose="02020603050405020304" pitchFamily="18" charset="0"/>
              </a:rPr>
              <a:t>أم </a:t>
            </a:r>
            <a:r>
              <a:rPr lang="ar-EG" sz="2400" b="1" u="sng" dirty="0">
                <a:latin typeface="Times New Roman" panose="02020603050405020304" pitchFamily="18" charset="0"/>
              </a:rPr>
              <a:t>مع طبيعة الشخص الاعتباري</a:t>
            </a:r>
            <a:r>
              <a:rPr lang="ar-EG" sz="2400" b="1" u="sng" dirty="0" smtClean="0">
                <a:latin typeface="Times New Roman" panose="02020603050405020304" pitchFamily="18" charset="0"/>
              </a:rPr>
              <a:t>؟</a:t>
            </a:r>
          </a:p>
          <a:p>
            <a:pPr algn="just" rtl="1"/>
            <a:r>
              <a:rPr lang="ar-EG" sz="2400" b="1" dirty="0">
                <a:latin typeface="Times New Roman" panose="02020603050405020304" pitchFamily="18" charset="0"/>
              </a:rPr>
              <a:t>- </a:t>
            </a:r>
            <a:r>
              <a:rPr lang="ar-EG" sz="2400" b="1" u="sng" dirty="0">
                <a:latin typeface="Times New Roman" panose="02020603050405020304" pitchFamily="18" charset="0"/>
              </a:rPr>
              <a:t>يمكن الإجابة عن ذلك بأنه انطلاقاً من الاعتبار المادي الملموس لتطبيقات الذكاء الاصطناعي الذكية وخاصة الروبوتات</a:t>
            </a:r>
            <a:r>
              <a:rPr lang="ar-EG" sz="2400" dirty="0">
                <a:latin typeface="Times New Roman" panose="02020603050405020304" pitchFamily="18" charset="0"/>
              </a:rPr>
              <a:t>، وهذا ما يجعلها شبيها بالشخص الطبيعي للوهلة الأولى، من حيث الجسم المادي الخارجي المرئي والمحسوس، فالإنسان لا يمكن القول بوجوده الافتراضي، وإنما له وجود مادي </a:t>
            </a:r>
            <a:r>
              <a:rPr lang="ar-EG" sz="2400" dirty="0" smtClean="0">
                <a:latin typeface="Times New Roman" panose="02020603050405020304" pitchFamily="18" charset="0"/>
              </a:rPr>
              <a:t>محسوس، </a:t>
            </a:r>
            <a:r>
              <a:rPr lang="ar-EG" sz="2400" dirty="0">
                <a:latin typeface="Times New Roman" panose="02020603050405020304" pitchFamily="18" charset="0"/>
              </a:rPr>
              <a:t>ولكن بالتمعن في التركيب لداخلي للروبوتات الذكية نجدها تختلف عن تركيبة الإنسان، فوجودها المادي الملموس يختلف عن نظيره الإنساني، ما يجعل من غير الممكن تصنيفها تحته فيما لو أردنا منحه الشخصية القانونية؛ كونه كائناً شيئياً مادياً ملموساً ليس من دم ولحم، وما يترتب على ذلك من اختلاف بين الاثنين من حيث طريقة وجود كل منهما وانتهائه.</a:t>
            </a:r>
          </a:p>
          <a:p>
            <a:pPr algn="just" rtl="1"/>
            <a:r>
              <a:rPr lang="ar-EG" sz="2400" dirty="0" smtClean="0">
                <a:latin typeface="Times New Roman" panose="02020603050405020304" pitchFamily="18" charset="0"/>
              </a:rPr>
              <a:t>- </a:t>
            </a:r>
            <a:r>
              <a:rPr lang="ar-EG" sz="2400" b="1" u="sng" dirty="0" smtClean="0">
                <a:latin typeface="Times New Roman" panose="02020603050405020304" pitchFamily="18" charset="0"/>
              </a:rPr>
              <a:t>كما </a:t>
            </a:r>
            <a:r>
              <a:rPr lang="ar-EG" sz="2400" b="1" u="sng" dirty="0">
                <a:latin typeface="Times New Roman" panose="02020603050405020304" pitchFamily="18" charset="0"/>
              </a:rPr>
              <a:t>أن هذا الوجود المادي يخرج التطبيقات الذكية من دائرة الشخص الاعتباري أو الافتراضي، </a:t>
            </a:r>
            <a:r>
              <a:rPr lang="ar-EG" sz="2400" dirty="0">
                <a:latin typeface="Times New Roman" panose="02020603050405020304" pitchFamily="18" charset="0"/>
              </a:rPr>
              <a:t>كوننا نراه ونشعر به من حولنا، ومن ثم لا يمكن القول بأن لها وجوداً اعتباريا أو افتراضياً من حيث الوجود المادي، لا من حيث الشخصية القانونية، ومن ثم فإن الروبوت يخرج من دائرة الكيانات الافتراضية الغير ملموسة إلى دائرة الكيانات المادية </a:t>
            </a:r>
            <a:r>
              <a:rPr lang="ar-EG" sz="2400" dirty="0" smtClean="0">
                <a:latin typeface="Times New Roman" panose="02020603050405020304" pitchFamily="18" charset="0"/>
              </a:rPr>
              <a:t>الملموسة.</a:t>
            </a:r>
            <a:endParaRPr lang="ar-EG" sz="2400" dirty="0">
              <a:latin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0555849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2097214"/>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3205633" y="829860"/>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الاعتبار الشخصي للذكاء الاصطناعي:</a:t>
            </a: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09050" y="2063714"/>
            <a:ext cx="11661840" cy="4524315"/>
          </a:xfrm>
          <a:prstGeom prst="rect">
            <a:avLst/>
          </a:prstGeom>
          <a:noFill/>
        </p:spPr>
        <p:txBody>
          <a:bodyPr wrap="square" rtlCol="0">
            <a:spAutoFit/>
          </a:bodyPr>
          <a:lstStyle/>
          <a:p>
            <a:pPr algn="just" rtl="1"/>
            <a:r>
              <a:rPr lang="ar-EG" sz="2400" dirty="0">
                <a:latin typeface="Times New Roman" panose="02020603050405020304" pitchFamily="18" charset="0"/>
              </a:rPr>
              <a:t>- </a:t>
            </a:r>
            <a:r>
              <a:rPr lang="ar-EG" sz="2400" b="1" u="sng" dirty="0">
                <a:latin typeface="Times New Roman" panose="02020603050405020304" pitchFamily="18" charset="0"/>
              </a:rPr>
              <a:t>والسؤال الذي يثار هنا هل تمنح الشخصية القانونية لكل ما هو مادي وملموس؟ </a:t>
            </a:r>
            <a:r>
              <a:rPr lang="ar-EG" sz="2400" dirty="0">
                <a:latin typeface="Times New Roman" panose="02020603050405020304" pitchFamily="18" charset="0"/>
              </a:rPr>
              <a:t>ذهب جانب من فقها </a:t>
            </a:r>
            <a:r>
              <a:rPr lang="ar-EG" sz="2400" dirty="0" smtClean="0">
                <a:latin typeface="Times New Roman" panose="02020603050405020304" pitchFamily="18" charset="0"/>
              </a:rPr>
              <a:t>القانون في </a:t>
            </a:r>
            <a:r>
              <a:rPr lang="ar-EG" sz="2400" dirty="0">
                <a:latin typeface="Times New Roman" panose="02020603050405020304" pitchFamily="18" charset="0"/>
              </a:rPr>
              <a:t>الإجابة عن ذلك بالنفي، </a:t>
            </a:r>
            <a:r>
              <a:rPr lang="ar-EG" sz="2400" b="1" dirty="0">
                <a:latin typeface="Times New Roman" panose="02020603050405020304" pitchFamily="18" charset="0"/>
              </a:rPr>
              <a:t>قائلين: </a:t>
            </a:r>
            <a:r>
              <a:rPr lang="ar-EG" sz="2400" dirty="0">
                <a:latin typeface="Times New Roman" panose="02020603050405020304" pitchFamily="18" charset="0"/>
              </a:rPr>
              <a:t>بأن هنالك الكثير من الأشياء المادية المحسوسة لا تتمتع باي شخصية قانونية، وإنما يكيفها القانون بوصفها شيء لينفي عنها الشخصية القانونية، جاعلاً منها محلاً للحق امتلاكاً واستغلالاً، وما إلى ذلك</a:t>
            </a:r>
            <a:r>
              <a:rPr lang="ar-EG" sz="2400" b="1" u="sng" dirty="0">
                <a:latin typeface="Times New Roman" panose="02020603050405020304" pitchFamily="18" charset="0"/>
              </a:rPr>
              <a:t>، وأضافوا: </a:t>
            </a:r>
            <a:r>
              <a:rPr lang="ar-EG" sz="2400" dirty="0">
                <a:latin typeface="Times New Roman" panose="02020603050405020304" pitchFamily="18" charset="0"/>
              </a:rPr>
              <a:t>بأن السبب الذي دفع المشرعين في بعض الدول الأوربية </a:t>
            </a:r>
            <a:r>
              <a:rPr lang="ar-EG" sz="2400" dirty="0" smtClean="0">
                <a:latin typeface="Times New Roman" panose="02020603050405020304" pitchFamily="18" charset="0"/>
              </a:rPr>
              <a:t>خاصة إلى </a:t>
            </a:r>
            <a:r>
              <a:rPr lang="ar-EG" sz="2400" dirty="0">
                <a:latin typeface="Times New Roman" panose="02020603050405020304" pitchFamily="18" charset="0"/>
              </a:rPr>
              <a:t>البحث عن حقيقة الذكاء الاصطناعي، وخاصة تطبيقاته ذات التعلم الذاتي كالإنسان الآلي، </a:t>
            </a:r>
            <a:r>
              <a:rPr lang="ar-EG" sz="2400" b="1" u="sng" dirty="0">
                <a:latin typeface="Times New Roman" panose="02020603050405020304" pitchFamily="18" charset="0"/>
              </a:rPr>
              <a:t>لا يكمن في الصفة الإنسانية لتلك التطبيقات وقربها من حيث الجسم الخارجي للإنسان، وإنما الحاجة هي من دفعت المشرعين في البحث عن إمكانية منها الشخصية القانونية لتمكين تلك الكائنات الجديدة من تلقي الحقوق وتحمل الالتزامات،</a:t>
            </a:r>
            <a:r>
              <a:rPr lang="ar-EG" sz="2400" dirty="0">
                <a:latin typeface="Times New Roman" panose="02020603050405020304" pitchFamily="18" charset="0"/>
              </a:rPr>
              <a:t> فالحاجة هي من تملي على المشرع منح الشخصية لهذا الطرف أو ذاك تبعاً لاعتبارات اجتماعية واقتصادية وسياسية وتقنية وانسانية معينة دون مراعاة صفة الانسنة والوجود المادي بالنسبة للأشياء التي سوف يتم منحها الشخصية القانونية، كالشركات وباقي المؤسسات العامة والخاصة الربحية وغير الربحية، والتي لم تمنح لها الشخصية القانونية لطابعها المادي أو الإنساني، وإنما لاعتبارات تتعلق بممارسة اعمالها التجارية أو لتحقيق غايات اجتماعية نبيلة وما إلى ذلك، وهي لا تستطيع ممارسة عملها وتلقي الحقوق وتحمل الالتزامات الا بمنحها الشخصية القانونية.</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1556827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203200" y="1964267"/>
            <a:ext cx="11650133"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203199" y="2005141"/>
            <a:ext cx="11650133" cy="3785652"/>
          </a:xfrm>
          <a:prstGeom prst="rect">
            <a:avLst/>
          </a:prstGeom>
          <a:noFill/>
        </p:spPr>
        <p:txBody>
          <a:bodyPr wrap="square" rtlCol="0">
            <a:spAutoFit/>
          </a:bodyPr>
          <a:lstStyle/>
          <a:p>
            <a:pPr lvl="0" algn="r" rtl="1"/>
            <a:r>
              <a:rPr lang="ar-EG" sz="2400" b="1" u="sng" dirty="0" smtClean="0">
                <a:solidFill>
                  <a:srgbClr val="2D3956"/>
                </a:solidFill>
                <a:latin typeface="Times New Roman" panose="02020603050405020304" pitchFamily="18" charset="0"/>
              </a:rPr>
              <a:t>ثانياً: مدى </a:t>
            </a:r>
            <a:r>
              <a:rPr lang="ar-EG" sz="2400" b="1" u="sng" dirty="0">
                <a:solidFill>
                  <a:srgbClr val="2D3956"/>
                </a:solidFill>
                <a:latin typeface="Times New Roman" panose="02020603050405020304" pitchFamily="18" charset="0"/>
              </a:rPr>
              <a:t>إمكانية الاعتبار الشخصي لروبوتات الذكاء </a:t>
            </a:r>
            <a:r>
              <a:rPr lang="ar-EG" sz="2400" b="1" u="sng" dirty="0" smtClean="0">
                <a:solidFill>
                  <a:srgbClr val="2D3956"/>
                </a:solidFill>
                <a:latin typeface="Times New Roman" panose="02020603050405020304" pitchFamily="18" charset="0"/>
              </a:rPr>
              <a:t>الاصطناعي:</a:t>
            </a:r>
          </a:p>
          <a:p>
            <a:pPr lvl="0" algn="just" rtl="1"/>
            <a:r>
              <a:rPr lang="ar-EG" sz="2400" dirty="0" smtClean="0">
                <a:solidFill>
                  <a:srgbClr val="2D3956"/>
                </a:solidFill>
                <a:latin typeface="Times New Roman" panose="02020603050405020304" pitchFamily="18" charset="0"/>
              </a:rPr>
              <a:t>- بالرجوع </a:t>
            </a:r>
            <a:r>
              <a:rPr lang="ar-EG" sz="2400" dirty="0">
                <a:solidFill>
                  <a:srgbClr val="2D3956"/>
                </a:solidFill>
                <a:latin typeface="Times New Roman" panose="02020603050405020304" pitchFamily="18" charset="0"/>
              </a:rPr>
              <a:t>إلى مفهوم الشخصية القانونية </a:t>
            </a:r>
            <a:r>
              <a:rPr lang="ar-EG" sz="2400" b="1" u="sng" dirty="0">
                <a:solidFill>
                  <a:srgbClr val="2D3956"/>
                </a:solidFill>
                <a:latin typeface="Times New Roman" panose="02020603050405020304" pitchFamily="18" charset="0"/>
              </a:rPr>
              <a:t>فما هي إلا وسيلة لجأ إليها المشرع لإعطاء الحقوق وتحمل الواجبات سواء للشخص الطبيعي أم الشخص الاعتباري،</a:t>
            </a:r>
            <a:r>
              <a:rPr lang="ar-EG" sz="2400" dirty="0">
                <a:solidFill>
                  <a:srgbClr val="2D3956"/>
                </a:solidFill>
                <a:latin typeface="Times New Roman" panose="02020603050405020304" pitchFamily="18" charset="0"/>
              </a:rPr>
              <a:t> وقد عرفت القوانين المدنية نوعين من الأشخاص (الطبيعي والمعنوي)، ولكل منهما مركزاً قانونياً له طبيعته وخصوصيته، ولكن اليوم يصادفنا وضع مستجد، لم يكن له وجود فيما سبق، ألا وهو تطبيقات الذكاء الاصطناعي الذكية تلقائية التصرف، التي تمثل التحدي الجديد للقانون بصورة عامة، فهذا التوصيف القانوني لفكرة الشخصية القانونية، هل من الممكن أن يتسع ليمنح الشخصية القانونية للذكاء الاصطناعي مقارنة بالشخصية الممنوحة للشخص الطبيعي والمعنوي</a:t>
            </a:r>
            <a:r>
              <a:rPr lang="ar-EG" sz="2400" dirty="0" smtClean="0">
                <a:solidFill>
                  <a:srgbClr val="2D3956"/>
                </a:solidFill>
                <a:latin typeface="Times New Roman" panose="02020603050405020304" pitchFamily="18" charset="0"/>
              </a:rPr>
              <a:t>؟</a:t>
            </a:r>
          </a:p>
          <a:p>
            <a:pPr lvl="0" algn="just" rtl="1"/>
            <a:r>
              <a:rPr lang="ar-EG" sz="2400" dirty="0">
                <a:solidFill>
                  <a:srgbClr val="2D3956"/>
                </a:solidFill>
                <a:latin typeface="Times New Roman" panose="02020603050405020304" pitchFamily="18" charset="0"/>
              </a:rPr>
              <a:t>- </a:t>
            </a:r>
            <a:r>
              <a:rPr lang="ar-EG" sz="2400" b="1" u="sng" dirty="0">
                <a:solidFill>
                  <a:srgbClr val="2D3956"/>
                </a:solidFill>
                <a:latin typeface="Times New Roman" panose="02020603050405020304" pitchFamily="18" charset="0"/>
              </a:rPr>
              <a:t>لقد اختلفت التشريعات المدنية، وكذلك آراء فقهاء في الإجابة عن تلك التساؤلات، </a:t>
            </a:r>
            <a:r>
              <a:rPr lang="ar-EG" sz="2400" dirty="0">
                <a:solidFill>
                  <a:srgbClr val="2D3956"/>
                </a:solidFill>
                <a:latin typeface="Times New Roman" panose="02020603050405020304" pitchFamily="18" charset="0"/>
              </a:rPr>
              <a:t>فمنهم من يعارض إعطاء كل الذكاء الاصطناعي الشخصية القانونية، ومنهم من يقول بضرورة الاعتراف له بالشخصية القانونية والتي أصبحت اليوم من الأساسيات، ولكل رأي مبرراته </a:t>
            </a:r>
            <a:r>
              <a:rPr lang="ar-EG" sz="2400" dirty="0" smtClean="0">
                <a:solidFill>
                  <a:srgbClr val="2D3956"/>
                </a:solidFill>
                <a:latin typeface="Times New Roman" panose="02020603050405020304" pitchFamily="18" charset="0"/>
              </a:rPr>
              <a:t>وأسسه، ونشير لذلك على النحو التالي: </a:t>
            </a:r>
            <a:endParaRPr lang="ar-EG" sz="2400" dirty="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F9A80F9F-74DB-1D57-04E8-E20E92A09B0A}"/>
              </a:ext>
            </a:extLst>
          </p:cNvPr>
          <p:cNvSpPr txBox="1"/>
          <p:nvPr/>
        </p:nvSpPr>
        <p:spPr>
          <a:xfrm>
            <a:off x="3631301" y="737893"/>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الاعتبار الشخصي للذكاء الاصطناعي:</a:t>
            </a: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803719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203200" y="1964267"/>
            <a:ext cx="11650133"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203199" y="2005141"/>
            <a:ext cx="11650133" cy="4524315"/>
          </a:xfrm>
          <a:prstGeom prst="rect">
            <a:avLst/>
          </a:prstGeom>
          <a:noFill/>
        </p:spPr>
        <p:txBody>
          <a:bodyPr wrap="square" rtlCol="0">
            <a:spAutoFit/>
          </a:bodyPr>
          <a:lstStyle/>
          <a:p>
            <a:pPr lvl="0" algn="r" rtl="1"/>
            <a:r>
              <a:rPr lang="ar-EG" sz="2400" b="1" u="sng" dirty="0" smtClean="0">
                <a:solidFill>
                  <a:srgbClr val="2D3956"/>
                </a:solidFill>
                <a:latin typeface="Times New Roman" panose="02020603050405020304" pitchFamily="18" charset="0"/>
              </a:rPr>
              <a:t>1- معارضة </a:t>
            </a:r>
            <a:r>
              <a:rPr lang="ar-EG" sz="2400" b="1" u="sng" dirty="0">
                <a:solidFill>
                  <a:srgbClr val="2D3956"/>
                </a:solidFill>
                <a:latin typeface="Times New Roman" panose="02020603050405020304" pitchFamily="18" charset="0"/>
              </a:rPr>
              <a:t>إعطاء الشخصية القانونية للذكاء </a:t>
            </a:r>
            <a:r>
              <a:rPr lang="ar-EG" sz="2400" b="1" u="sng" dirty="0" smtClean="0">
                <a:solidFill>
                  <a:srgbClr val="2D3956"/>
                </a:solidFill>
                <a:latin typeface="Times New Roman" panose="02020603050405020304" pitchFamily="18" charset="0"/>
              </a:rPr>
              <a:t>الاصطناعي:</a:t>
            </a:r>
          </a:p>
          <a:p>
            <a:pPr lvl="0" algn="just" rtl="1"/>
            <a:r>
              <a:rPr lang="ar-EG" sz="2400" b="1" dirty="0" smtClean="0">
                <a:solidFill>
                  <a:srgbClr val="2D3956"/>
                </a:solidFill>
                <a:latin typeface="Times New Roman" panose="02020603050405020304" pitchFamily="18" charset="0"/>
              </a:rPr>
              <a:t>- ذهب </a:t>
            </a:r>
            <a:r>
              <a:rPr lang="ar-EG" sz="2400" b="1" dirty="0">
                <a:solidFill>
                  <a:srgbClr val="2D3956"/>
                </a:solidFill>
                <a:latin typeface="Times New Roman" panose="02020603050405020304" pitchFamily="18" charset="0"/>
              </a:rPr>
              <a:t>جانب من الفقه </a:t>
            </a:r>
            <a:r>
              <a:rPr lang="ar-EG" sz="2400" b="1" dirty="0" smtClean="0">
                <a:solidFill>
                  <a:srgbClr val="2D3956"/>
                </a:solidFill>
                <a:latin typeface="Times New Roman" panose="02020603050405020304" pitchFamily="18" charset="0"/>
              </a:rPr>
              <a:t>الفرنسي المعارض </a:t>
            </a:r>
            <a:r>
              <a:rPr lang="ar-EG" sz="2400" b="1" dirty="0">
                <a:solidFill>
                  <a:srgbClr val="2D3956"/>
                </a:solidFill>
                <a:latin typeface="Times New Roman" panose="02020603050405020304" pitchFamily="18" charset="0"/>
              </a:rPr>
              <a:t>إلى عدم جدوى الاعتبار الشخصي للذكاء الاصطناعي</a:t>
            </a:r>
            <a:r>
              <a:rPr lang="ar-EG" sz="2400" dirty="0">
                <a:solidFill>
                  <a:srgbClr val="2D3956"/>
                </a:solidFill>
                <a:latin typeface="Times New Roman" panose="02020603050405020304" pitchFamily="18" charset="0"/>
              </a:rPr>
              <a:t>، بل هو خطوة خطرة من الناحية القانونية، </a:t>
            </a:r>
            <a:r>
              <a:rPr lang="ar-EG" sz="2400" b="1" dirty="0">
                <a:solidFill>
                  <a:srgbClr val="2D3956"/>
                </a:solidFill>
                <a:latin typeface="Times New Roman" panose="02020603050405020304" pitchFamily="18" charset="0"/>
              </a:rPr>
              <a:t>مشيرين إلى أن إشكاليات جمة ممكن أن تحدث في حال الاعتراف لتطبيقات الذكاء الاصطناعي وخاصة الروبوتات الذكية منها بالشخصية القانونية</a:t>
            </a:r>
            <a:r>
              <a:rPr lang="ar-EG" sz="2400" dirty="0">
                <a:solidFill>
                  <a:srgbClr val="2D3956"/>
                </a:solidFill>
                <a:latin typeface="Times New Roman" panose="02020603050405020304" pitchFamily="18" charset="0"/>
              </a:rPr>
              <a:t>، وإن من شأن هذا الاعتراف أن يؤدي إلى عدم مسؤولية منتجي ومصممي التطبيقات التكنلوجية والروبوتات الذكية، وهذا بدوره يؤدي إلى تكاسل المنتجين وعدم مراعاتهم الدقة في إنتاج واستعمال التطبيقات والروبوتات الذكية التي يفترض أن تكون آمنة، لأنهم لا يتحملون </a:t>
            </a:r>
            <a:r>
              <a:rPr lang="ar-EG" sz="2400" dirty="0" smtClean="0">
                <a:solidFill>
                  <a:srgbClr val="2D3956"/>
                </a:solidFill>
                <a:latin typeface="Times New Roman" panose="02020603050405020304" pitchFamily="18" charset="0"/>
              </a:rPr>
              <a:t>أي </a:t>
            </a:r>
            <a:r>
              <a:rPr lang="ar-EG" sz="2400" dirty="0">
                <a:solidFill>
                  <a:srgbClr val="2D3956"/>
                </a:solidFill>
                <a:latin typeface="Times New Roman" panose="02020603050405020304" pitchFamily="18" charset="0"/>
              </a:rPr>
              <a:t>مسؤولية عن تلك التطبيقات، بل هي من ستتحمل المسؤولية على رأي القائلين بالشخصية القانونية للروبوتات </a:t>
            </a:r>
            <a:r>
              <a:rPr lang="ar-EG" sz="2400" dirty="0" smtClean="0">
                <a:solidFill>
                  <a:srgbClr val="2D3956"/>
                </a:solidFill>
                <a:latin typeface="Times New Roman" panose="02020603050405020304" pitchFamily="18" charset="0"/>
              </a:rPr>
              <a:t>الذكية.</a:t>
            </a:r>
          </a:p>
          <a:p>
            <a:pPr lvl="0" algn="just" rtl="1"/>
            <a:r>
              <a:rPr lang="ar-EG" sz="2400" b="1" dirty="0" smtClean="0">
                <a:solidFill>
                  <a:srgbClr val="2D3956"/>
                </a:solidFill>
                <a:latin typeface="Times New Roman" panose="02020603050405020304" pitchFamily="18" charset="0"/>
              </a:rPr>
              <a:t>- وذهب رأي، </a:t>
            </a:r>
            <a:r>
              <a:rPr lang="ar-EG" sz="2400" dirty="0">
                <a:solidFill>
                  <a:srgbClr val="2D3956"/>
                </a:solidFill>
                <a:latin typeface="Times New Roman" panose="02020603050405020304" pitchFamily="18" charset="0"/>
              </a:rPr>
              <a:t>إلى أن الأنظمة الآلية الحالية ليست ذكية بالقدر الكافي لكي تستحق الشخصية القانونية، فلم يتطور الذكاء الاصطناعي إلى درجة البرمجة الوضع الموجود عليه البشر، أضف إلى ذلك فإن الوضع الحالي للتشريعات الوضعية عاجزة عن قبول أو الاعتراف بروبوتات الذكاء الاصطناعي كشخص قانوني إلكتروني. كما استند أصحاب هذا الاتجاه على أن فكرة الشخصية، هي فكرة من تصور الإنسان ومن الإنسان وذلك لتنظيم العلاقات الإنسانية، لذلك من الغير المعقول أن نطبقها على الروبوت الذكي </a:t>
            </a:r>
            <a:r>
              <a:rPr lang="ar-EG" sz="2400" dirty="0" smtClean="0">
                <a:solidFill>
                  <a:srgbClr val="2D3956"/>
                </a:solidFill>
                <a:latin typeface="Times New Roman" panose="02020603050405020304" pitchFamily="18" charset="0"/>
              </a:rPr>
              <a:t>مثلاً.</a:t>
            </a:r>
            <a:endParaRPr lang="ar-EG" sz="2400" dirty="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F9A80F9F-74DB-1D57-04E8-E20E92A09B0A}"/>
              </a:ext>
            </a:extLst>
          </p:cNvPr>
          <p:cNvSpPr txBox="1"/>
          <p:nvPr/>
        </p:nvSpPr>
        <p:spPr>
          <a:xfrm>
            <a:off x="3631301" y="737893"/>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الاعتبار الشخصي للذكاء الاصطناعي:</a:t>
            </a: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14922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203200" y="1964267"/>
            <a:ext cx="11650133"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203199" y="2005141"/>
            <a:ext cx="11650133" cy="3046988"/>
          </a:xfrm>
          <a:prstGeom prst="rect">
            <a:avLst/>
          </a:prstGeom>
          <a:noFill/>
        </p:spPr>
        <p:txBody>
          <a:bodyPr wrap="square" rtlCol="0">
            <a:spAutoFit/>
          </a:bodyPr>
          <a:lstStyle/>
          <a:p>
            <a:pPr lvl="0" algn="just" rtl="1"/>
            <a:r>
              <a:rPr lang="ar-EG" sz="2400" dirty="0" smtClean="0">
                <a:solidFill>
                  <a:srgbClr val="2D3956"/>
                </a:solidFill>
                <a:latin typeface="Times New Roman" panose="02020603050405020304" pitchFamily="18" charset="0"/>
              </a:rPr>
              <a:t>- </a:t>
            </a:r>
            <a:r>
              <a:rPr lang="ar-EG" sz="2400" b="1" u="sng" dirty="0" smtClean="0">
                <a:solidFill>
                  <a:srgbClr val="2D3956"/>
                </a:solidFill>
                <a:latin typeface="Times New Roman" panose="02020603050405020304" pitchFamily="18" charset="0"/>
              </a:rPr>
              <a:t>وهناك </a:t>
            </a:r>
            <a:r>
              <a:rPr lang="ar-EG" sz="2400" b="1" u="sng" dirty="0">
                <a:solidFill>
                  <a:srgbClr val="2D3956"/>
                </a:solidFill>
                <a:latin typeface="Times New Roman" panose="02020603050405020304" pitchFamily="18" charset="0"/>
              </a:rPr>
              <a:t>من الفقه الفرنسي من أيد ذلك، قائلاً: </a:t>
            </a:r>
            <a:r>
              <a:rPr lang="ar-EG" sz="2400" dirty="0">
                <a:solidFill>
                  <a:srgbClr val="2D3956"/>
                </a:solidFill>
                <a:latin typeface="Times New Roman" panose="02020603050405020304" pitchFamily="18" charset="0"/>
              </a:rPr>
              <a:t>بأن الاعتراف بشخصية قانونية خاصة بالحيوانات يمكن أن تتشابه أسباب نفيها مع نموذج الشخصية الاصطناعية، فالحيوانات لا يحق لها ممارسة الحقوق بالمعنى القانوني، فلا فائدة لها من الشخصية القانونية، </a:t>
            </a:r>
            <a:r>
              <a:rPr lang="ar-EG" sz="2400" b="1" u="sng" dirty="0">
                <a:solidFill>
                  <a:srgbClr val="2D3956"/>
                </a:solidFill>
                <a:latin typeface="Times New Roman" panose="02020603050405020304" pitchFamily="18" charset="0"/>
              </a:rPr>
              <a:t>فيتبين أن الغرض من هذا الاقتراح هو منح الحيوانات القيمة الرمزية لحالة صاحب الحق الذي يعلو عن </a:t>
            </a:r>
            <a:r>
              <a:rPr lang="ar-EG" sz="2400" b="1" u="sng" dirty="0" smtClean="0">
                <a:solidFill>
                  <a:srgbClr val="2D3956"/>
                </a:solidFill>
                <a:latin typeface="Times New Roman" panose="02020603050405020304" pitchFamily="18" charset="0"/>
              </a:rPr>
              <a:t>المال</a:t>
            </a:r>
            <a:r>
              <a:rPr lang="ar-EG" sz="2400" dirty="0" smtClean="0">
                <a:solidFill>
                  <a:srgbClr val="2D3956"/>
                </a:solidFill>
                <a:latin typeface="Times New Roman" panose="02020603050405020304" pitchFamily="18" charset="0"/>
              </a:rPr>
              <a:t>، كذلك </a:t>
            </a:r>
            <a:r>
              <a:rPr lang="ar-EG" sz="2400" dirty="0">
                <a:solidFill>
                  <a:srgbClr val="2D3956"/>
                </a:solidFill>
                <a:latin typeface="Times New Roman" panose="02020603050405020304" pitchFamily="18" charset="0"/>
              </a:rPr>
              <a:t>الأمر مماثل فيما يتعلق بأنظمة الذكاء الاصطناعي، لا توجد فائدة جدية في جعلها صاحبة حق، ولا لإسناد المسؤولية إليها مباشرة ومسائلتها عن الضرر الذي يلحق بالغير، فأنظمة الذكاء الاصطناعي، هي تقنيات لها وظيفة تكميلية وتحسينية، على الرغم من كونها في بعض الأحوال قد تستبدل العمل البشري، لكنها مع ذلك أدوات صممها البشر، لكن الاستقلالية المتزايدة لبعض الأجهزة التي تعمل بالذكاء الاصطناعي قد تنعكس سلباً على العلاقة مع البشر،، خاصة في النشاطات </a:t>
            </a:r>
            <a:r>
              <a:rPr lang="ar-EG" sz="2400" dirty="0" smtClean="0">
                <a:solidFill>
                  <a:srgbClr val="2D3956"/>
                </a:solidFill>
                <a:latin typeface="Times New Roman" panose="02020603050405020304" pitchFamily="18" charset="0"/>
              </a:rPr>
              <a:t>المهنية</a:t>
            </a:r>
            <a:r>
              <a:rPr lang="ar-EG" sz="2400" dirty="0">
                <a:solidFill>
                  <a:srgbClr val="2D3956"/>
                </a:solidFill>
                <a:latin typeface="Times New Roman" panose="02020603050405020304" pitchFamily="18" charset="0"/>
              </a:rPr>
              <a:t>.</a:t>
            </a:r>
          </a:p>
        </p:txBody>
      </p:sp>
      <p:sp>
        <p:nvSpPr>
          <p:cNvPr id="6" name="TextBox 5">
            <a:extLst>
              <a:ext uri="{FF2B5EF4-FFF2-40B4-BE49-F238E27FC236}">
                <a16:creationId xmlns:a16="http://schemas.microsoft.com/office/drawing/2014/main" xmlns="" id="{F9A80F9F-74DB-1D57-04E8-E20E92A09B0A}"/>
              </a:ext>
            </a:extLst>
          </p:cNvPr>
          <p:cNvSpPr txBox="1"/>
          <p:nvPr/>
        </p:nvSpPr>
        <p:spPr>
          <a:xfrm>
            <a:off x="3631301" y="737893"/>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الاعتبار الشخصي للذكاء الاصطناعي:</a:t>
            </a: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60985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203200" y="1964267"/>
            <a:ext cx="11650133"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203199" y="2005141"/>
            <a:ext cx="11650133" cy="3785652"/>
          </a:xfrm>
          <a:prstGeom prst="rect">
            <a:avLst/>
          </a:prstGeom>
          <a:noFill/>
        </p:spPr>
        <p:txBody>
          <a:bodyPr wrap="square" rtlCol="0">
            <a:spAutoFit/>
          </a:bodyPr>
          <a:lstStyle/>
          <a:p>
            <a:pPr lvl="0" algn="just" rtl="1"/>
            <a:r>
              <a:rPr lang="ar-EG" sz="2400" b="1" u="sng" dirty="0" smtClean="0">
                <a:solidFill>
                  <a:srgbClr val="2D3956"/>
                </a:solidFill>
                <a:latin typeface="Times New Roman" panose="02020603050405020304" pitchFamily="18" charset="0"/>
              </a:rPr>
              <a:t>2- ضرورة </a:t>
            </a:r>
            <a:r>
              <a:rPr lang="ar-EG" sz="2400" b="1" u="sng" dirty="0">
                <a:solidFill>
                  <a:srgbClr val="2D3956"/>
                </a:solidFill>
                <a:latin typeface="Times New Roman" panose="02020603050405020304" pitchFamily="18" charset="0"/>
              </a:rPr>
              <a:t>الاعتراف بالشخصية القانونية لروبوتات الذكاء </a:t>
            </a:r>
            <a:r>
              <a:rPr lang="ar-EG" sz="2400" b="1" u="sng" dirty="0" smtClean="0">
                <a:solidFill>
                  <a:srgbClr val="2D3956"/>
                </a:solidFill>
                <a:latin typeface="Times New Roman" panose="02020603050405020304" pitchFamily="18" charset="0"/>
              </a:rPr>
              <a:t>الاصطناعي: </a:t>
            </a:r>
          </a:p>
          <a:p>
            <a:pPr lvl="0" algn="just" rtl="1"/>
            <a:r>
              <a:rPr lang="ar-EG" sz="2400" dirty="0" smtClean="0">
                <a:solidFill>
                  <a:srgbClr val="2D3956"/>
                </a:solidFill>
                <a:latin typeface="Times New Roman" panose="02020603050405020304" pitchFamily="18" charset="0"/>
              </a:rPr>
              <a:t>- نظراً </a:t>
            </a:r>
            <a:r>
              <a:rPr lang="ar-EG" sz="2400" dirty="0">
                <a:solidFill>
                  <a:srgbClr val="2D3956"/>
                </a:solidFill>
                <a:latin typeface="Times New Roman" panose="02020603050405020304" pitchFamily="18" charset="0"/>
              </a:rPr>
              <a:t>للانتقادات الموجهة للرأي الرافض لإعطاء الشخصية القانونية لروبوتات الذكاء الاصطناعي، ظهر اتجاه آخر شجع على إعطاء الشخصية القانونية للروبوت الذكي، ويستند هذا الاتجاه على الفكرة التالية: " أنه كل البشر هم أشخاص لكن ليس كل الأشخاص ببشر، وفق هذا الرأي فإنه يجوز لنا أن نعترف للشخص الافتراضي الذكي بالشخصية القانونية والذي أصبح من الأساسيات الوقت الحالي، فنكون أمام نوع جديد من الأشخاص والقانون لا يعرفها، وأن الروبوت ليس إنسان وليس حيوان، إنما هو نوع جديد، والنوع الجديد يعني فئة قانونية </a:t>
            </a:r>
            <a:r>
              <a:rPr lang="ar-EG" sz="2400" dirty="0" smtClean="0">
                <a:solidFill>
                  <a:srgbClr val="2D3956"/>
                </a:solidFill>
                <a:latin typeface="Times New Roman" panose="02020603050405020304" pitchFamily="18" charset="0"/>
              </a:rPr>
              <a:t>جديدة.</a:t>
            </a:r>
          </a:p>
          <a:p>
            <a:pPr lvl="0" algn="just" rtl="1"/>
            <a:r>
              <a:rPr lang="ar-EG" sz="2400" b="1" u="sng" dirty="0" smtClean="0">
                <a:solidFill>
                  <a:srgbClr val="2D3956"/>
                </a:solidFill>
                <a:latin typeface="Times New Roman" panose="02020603050405020304" pitchFamily="18" charset="0"/>
              </a:rPr>
              <a:t>- وهناك </a:t>
            </a:r>
            <a:r>
              <a:rPr lang="ar-EG" sz="2400" b="1" u="sng" dirty="0">
                <a:solidFill>
                  <a:srgbClr val="2D3956"/>
                </a:solidFill>
                <a:latin typeface="Times New Roman" panose="02020603050405020304" pitchFamily="18" charset="0"/>
              </a:rPr>
              <a:t>من قال: </a:t>
            </a:r>
            <a:r>
              <a:rPr lang="ar-EG" sz="2400" dirty="0">
                <a:solidFill>
                  <a:srgbClr val="2D3956"/>
                </a:solidFill>
                <a:latin typeface="Times New Roman" panose="02020603050405020304" pitchFamily="18" charset="0"/>
              </a:rPr>
              <a:t>لما لا يمنح الشخصية القانونية للشخص الافتراضي، في حين هناك من اعتبر أن الجهاز الإلكتروني الذي يتم بواسطته إبرام العقد ذي شخصية قانونية وما يتبعها من أهلية قانونية وصلاحية في إبرام العقود، لكن رغم ذلك أنتقد هذا الرأي على أساس أنه من يتمتع بالشخصية القانونية يتمتع بالذمة المالية، ومن ليس له ذمة مالية لا تثبت له الشخصية </a:t>
            </a:r>
            <a:r>
              <a:rPr lang="ar-EG" sz="2400" dirty="0" smtClean="0">
                <a:solidFill>
                  <a:srgbClr val="2D3956"/>
                </a:solidFill>
                <a:latin typeface="Times New Roman" panose="02020603050405020304" pitchFamily="18" charset="0"/>
              </a:rPr>
              <a:t>القانونية.</a:t>
            </a:r>
            <a:endParaRPr lang="ar-EG" sz="2400" dirty="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F9A80F9F-74DB-1D57-04E8-E20E92A09B0A}"/>
              </a:ext>
            </a:extLst>
          </p:cNvPr>
          <p:cNvSpPr txBox="1"/>
          <p:nvPr/>
        </p:nvSpPr>
        <p:spPr>
          <a:xfrm>
            <a:off x="3631301" y="737893"/>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الاعتبار الشخصي للذكاء الاصطناعي:</a:t>
            </a: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255222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203200" y="1964267"/>
            <a:ext cx="11650133"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203199" y="2005141"/>
            <a:ext cx="11650133" cy="4154984"/>
          </a:xfrm>
          <a:prstGeom prst="rect">
            <a:avLst/>
          </a:prstGeom>
          <a:noFill/>
        </p:spPr>
        <p:txBody>
          <a:bodyPr wrap="square" rtlCol="0">
            <a:spAutoFit/>
          </a:bodyPr>
          <a:lstStyle/>
          <a:p>
            <a:pPr lvl="0" algn="just" rtl="1"/>
            <a:r>
              <a:rPr lang="ar-EG" sz="2400" b="1" u="sng" dirty="0" smtClean="0">
                <a:solidFill>
                  <a:srgbClr val="2D3956"/>
                </a:solidFill>
                <a:latin typeface="Times New Roman" panose="02020603050405020304" pitchFamily="18" charset="0"/>
              </a:rPr>
              <a:t>ثالثاً: نطاق </a:t>
            </a:r>
            <a:r>
              <a:rPr lang="ar-EG" sz="2400" b="1" u="sng" dirty="0">
                <a:solidFill>
                  <a:srgbClr val="2D3956"/>
                </a:solidFill>
                <a:latin typeface="Times New Roman" panose="02020603050405020304" pitchFamily="18" charset="0"/>
              </a:rPr>
              <a:t>الشخصية الافتراضية للذكاء </a:t>
            </a:r>
            <a:r>
              <a:rPr lang="ar-EG" sz="2400" b="1" u="sng" dirty="0" smtClean="0">
                <a:solidFill>
                  <a:srgbClr val="2D3956"/>
                </a:solidFill>
                <a:latin typeface="Times New Roman" panose="02020603050405020304" pitchFamily="18" charset="0"/>
              </a:rPr>
              <a:t>الاصطناعي:</a:t>
            </a:r>
          </a:p>
          <a:p>
            <a:pPr lvl="0" algn="just" rtl="1"/>
            <a:r>
              <a:rPr lang="ar-EG" sz="2400" b="1" u="sng" dirty="0" smtClean="0">
                <a:solidFill>
                  <a:srgbClr val="2D3956"/>
                </a:solidFill>
                <a:latin typeface="Times New Roman" panose="02020603050405020304" pitchFamily="18" charset="0"/>
              </a:rPr>
              <a:t>- ويثارفي </a:t>
            </a:r>
            <a:r>
              <a:rPr lang="ar-EG" sz="2400" b="1" u="sng" dirty="0">
                <a:solidFill>
                  <a:srgbClr val="2D3956"/>
                </a:solidFill>
                <a:latin typeface="Times New Roman" panose="02020603050405020304" pitchFamily="18" charset="0"/>
              </a:rPr>
              <a:t>هذا الصدد </a:t>
            </a:r>
            <a:r>
              <a:rPr lang="ar-EG" sz="2400" b="1" u="sng" dirty="0" smtClean="0">
                <a:solidFill>
                  <a:srgbClr val="2D3956"/>
                </a:solidFill>
                <a:latin typeface="Times New Roman" panose="02020603050405020304" pitchFamily="18" charset="0"/>
              </a:rPr>
              <a:t>تساؤل </a:t>
            </a:r>
            <a:r>
              <a:rPr lang="ar-EG" sz="2400" b="1" u="sng" dirty="0">
                <a:solidFill>
                  <a:srgbClr val="2D3956"/>
                </a:solidFill>
                <a:latin typeface="Times New Roman" panose="02020603050405020304" pitchFamily="18" charset="0"/>
              </a:rPr>
              <a:t>مهم مفاده، هل تمنح الشخصية القانونية للذكاء الاصطناعي بصورة عامة، أو تقتصر على بعض تطبيقاته؟</a:t>
            </a:r>
          </a:p>
          <a:p>
            <a:pPr lvl="0" algn="just" rtl="1"/>
            <a:r>
              <a:rPr lang="ar-EG" sz="2400" dirty="0">
                <a:solidFill>
                  <a:srgbClr val="2D3956"/>
                </a:solidFill>
                <a:latin typeface="Times New Roman" panose="02020603050405020304" pitchFamily="18" charset="0"/>
              </a:rPr>
              <a:t>في ظل غياب التنظيم القانوني الكافي للذكاء الاصطناعي </a:t>
            </a:r>
            <a:r>
              <a:rPr lang="ar-EG" sz="2400" dirty="0" smtClean="0">
                <a:solidFill>
                  <a:srgbClr val="2D3956"/>
                </a:solidFill>
                <a:latin typeface="Times New Roman" panose="02020603050405020304" pitchFamily="18" charset="0"/>
              </a:rPr>
              <a:t>في التشريعات </a:t>
            </a:r>
            <a:r>
              <a:rPr lang="ar-EG" sz="2400" dirty="0">
                <a:solidFill>
                  <a:srgbClr val="2D3956"/>
                </a:solidFill>
                <a:latin typeface="Times New Roman" panose="02020603050405020304" pitchFamily="18" charset="0"/>
              </a:rPr>
              <a:t>المقارنة كالتشريع المصري والفرنسي، فإن أفضل إجابة للتساؤل أعلاه في تحديد نطاق الشخصية الافتراضية للذكاء الاصطناعي </a:t>
            </a:r>
            <a:r>
              <a:rPr lang="ar-EG" sz="2400" b="1" u="sng" dirty="0" smtClean="0">
                <a:solidFill>
                  <a:srgbClr val="2D3956"/>
                </a:solidFill>
                <a:latin typeface="Times New Roman" panose="02020603050405020304" pitchFamily="18" charset="0"/>
              </a:rPr>
              <a:t>نجدها </a:t>
            </a:r>
            <a:r>
              <a:rPr lang="ar-EG" sz="2400" b="1" u="sng" dirty="0">
                <a:solidFill>
                  <a:srgbClr val="2D3956"/>
                </a:solidFill>
                <a:latin typeface="Times New Roman" panose="02020603050405020304" pitchFamily="18" charset="0"/>
              </a:rPr>
              <a:t>في ظل التشريع الأوربي للإنسآلة، </a:t>
            </a:r>
            <a:r>
              <a:rPr lang="ar-EG" sz="2400" dirty="0">
                <a:solidFill>
                  <a:srgbClr val="2D3956"/>
                </a:solidFill>
                <a:latin typeface="Times New Roman" panose="02020603050405020304" pitchFamily="18" charset="0"/>
              </a:rPr>
              <a:t>فالمطلع على نصوص القرار الأوربي المتعلق بقواعد القانون المدني للإنسآلة يدرك بوضوح أن المشرع الأوربي لم يوص بمنح هذه الشخصية لمختلف آلات الذكاء الاصطناعي وإنما للبعض منها، الأكثر تقنية والتي تعمل بمفهوم التعلم </a:t>
            </a:r>
            <a:r>
              <a:rPr lang="ar-EG" sz="2400" dirty="0" smtClean="0">
                <a:solidFill>
                  <a:srgbClr val="2D3956"/>
                </a:solidFill>
                <a:latin typeface="Times New Roman" panose="02020603050405020304" pitchFamily="18" charset="0"/>
              </a:rPr>
              <a:t>العميق</a:t>
            </a:r>
            <a:r>
              <a:rPr lang="en-US" sz="2400" dirty="0" smtClean="0">
                <a:solidFill>
                  <a:srgbClr val="2D3956"/>
                </a:solidFill>
                <a:latin typeface="Times New Roman" panose="02020603050405020304" pitchFamily="18" charset="0"/>
              </a:rPr>
              <a:t>، </a:t>
            </a:r>
            <a:r>
              <a:rPr lang="ar-EG" sz="2400" dirty="0">
                <a:solidFill>
                  <a:srgbClr val="2D3956"/>
                </a:solidFill>
                <a:latin typeface="Times New Roman" panose="02020603050405020304" pitchFamily="18" charset="0"/>
              </a:rPr>
              <a:t>مشيراً إلى أن منح (الإنسآلة) تلك الشخصية يجب أنْ يتم وفق ما يتناسب مع احتياجات وطبيعة الإنسآلة، لكن ليس في إطار الحق في الانفصال عن الإنسان، على الأقل في الوقت الراهن، ولكن في إطار الحماية القانونية </a:t>
            </a:r>
            <a:r>
              <a:rPr lang="ar-EG" sz="2400" dirty="0" smtClean="0">
                <a:solidFill>
                  <a:srgbClr val="2D3956"/>
                </a:solidFill>
                <a:latin typeface="Times New Roman" panose="02020603050405020304" pitchFamily="18" charset="0"/>
              </a:rPr>
              <a:t>لها.</a:t>
            </a:r>
            <a:endParaRPr lang="ar-EG" sz="2400" dirty="0">
              <a:solidFill>
                <a:srgbClr val="2D3956"/>
              </a:solidFill>
              <a:latin typeface="Times New Roman" panose="02020603050405020304" pitchFamily="18" charset="0"/>
            </a:endParaRPr>
          </a:p>
          <a:p>
            <a:pPr lvl="0" algn="just" rtl="1"/>
            <a:endParaRPr lang="ar-EG" sz="2400" dirty="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F9A80F9F-74DB-1D57-04E8-E20E92A09B0A}"/>
              </a:ext>
            </a:extLst>
          </p:cNvPr>
          <p:cNvSpPr txBox="1"/>
          <p:nvPr/>
        </p:nvSpPr>
        <p:spPr>
          <a:xfrm>
            <a:off x="3631301" y="737893"/>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الاعتبار الشخصي للذكاء الاصطناعي:</a:t>
            </a: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5334646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203200" y="1964267"/>
            <a:ext cx="11650133"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203199" y="2005141"/>
            <a:ext cx="11650133" cy="3785652"/>
          </a:xfrm>
          <a:prstGeom prst="rect">
            <a:avLst/>
          </a:prstGeom>
          <a:noFill/>
        </p:spPr>
        <p:txBody>
          <a:bodyPr wrap="square" rtlCol="0">
            <a:spAutoFit/>
          </a:bodyPr>
          <a:lstStyle/>
          <a:p>
            <a:pPr lvl="0" algn="just" rtl="1"/>
            <a:r>
              <a:rPr lang="ar-EG" sz="2400" b="1" u="sng" dirty="0" smtClean="0">
                <a:solidFill>
                  <a:srgbClr val="2D3956"/>
                </a:solidFill>
                <a:latin typeface="Times New Roman" panose="02020603050405020304" pitchFamily="18" charset="0"/>
              </a:rPr>
              <a:t>ثالثاً: نطاق </a:t>
            </a:r>
            <a:r>
              <a:rPr lang="ar-EG" sz="2400" b="1" u="sng" dirty="0">
                <a:solidFill>
                  <a:srgbClr val="2D3956"/>
                </a:solidFill>
                <a:latin typeface="Times New Roman" panose="02020603050405020304" pitchFamily="18" charset="0"/>
              </a:rPr>
              <a:t>الشخصية الافتراضية للذكاء </a:t>
            </a:r>
            <a:r>
              <a:rPr lang="ar-EG" sz="2400" b="1" u="sng" dirty="0" smtClean="0">
                <a:solidFill>
                  <a:srgbClr val="2D3956"/>
                </a:solidFill>
                <a:latin typeface="Times New Roman" panose="02020603050405020304" pitchFamily="18" charset="0"/>
              </a:rPr>
              <a:t>الاصطناعي:</a:t>
            </a:r>
          </a:p>
          <a:p>
            <a:pPr lvl="0" algn="just" rtl="1"/>
            <a:r>
              <a:rPr lang="ar-EG" sz="2400" dirty="0" smtClean="0">
                <a:solidFill>
                  <a:srgbClr val="2D3956"/>
                </a:solidFill>
                <a:latin typeface="Times New Roman" panose="02020603050405020304" pitchFamily="18" charset="0"/>
              </a:rPr>
              <a:t>- واستناداً </a:t>
            </a:r>
            <a:r>
              <a:rPr lang="ar-EG" sz="2400" dirty="0">
                <a:solidFill>
                  <a:srgbClr val="2D3956"/>
                </a:solidFill>
                <a:latin typeface="Times New Roman" panose="02020603050405020304" pitchFamily="18" charset="0"/>
              </a:rPr>
              <a:t>إلى العناصر التي يتمتع بها الذكاء الاصطناعي، </a:t>
            </a:r>
            <a:r>
              <a:rPr lang="ar-EG" sz="2400" b="1" u="sng" dirty="0">
                <a:solidFill>
                  <a:srgbClr val="2D3956"/>
                </a:solidFill>
                <a:latin typeface="Times New Roman" panose="02020603050405020304" pitchFamily="18" charset="0"/>
              </a:rPr>
              <a:t>تصبح الشخصية الافتراضية له محصورة بأنظمته التي تتمتع بدرجة عالية من الاستقلالية، والتي تتضاعف من خلال قدرات التعلم الذاتي والتكيف مع البيئة</a:t>
            </a:r>
            <a:r>
              <a:rPr lang="ar-EG" sz="2400" dirty="0">
                <a:solidFill>
                  <a:srgbClr val="2D3956"/>
                </a:solidFill>
                <a:latin typeface="Times New Roman" panose="02020603050405020304" pitchFamily="18" charset="0"/>
              </a:rPr>
              <a:t>، وتلك التي تتجسد بغلاف مادي، ومن بين الروبوتات التي تستوفي هذه  المعايير، يمكن منح الشخصية للأنظمة الأكثر تطورا منها فقط، والتي تعمل بالتعلم العميق ذات الهيكل المادي المحاكي للجسد </a:t>
            </a:r>
            <a:r>
              <a:rPr lang="ar-EG" sz="2400" dirty="0" smtClean="0">
                <a:solidFill>
                  <a:srgbClr val="2D3956"/>
                </a:solidFill>
                <a:latin typeface="Times New Roman" panose="02020603050405020304" pitchFamily="18" charset="0"/>
              </a:rPr>
              <a:t>البشري.</a:t>
            </a:r>
          </a:p>
          <a:p>
            <a:pPr lvl="0" algn="just" rtl="1"/>
            <a:r>
              <a:rPr lang="ar-EG" sz="2400" dirty="0" smtClean="0">
                <a:solidFill>
                  <a:srgbClr val="2D3956"/>
                </a:solidFill>
                <a:latin typeface="Times New Roman" panose="02020603050405020304" pitchFamily="18" charset="0"/>
              </a:rPr>
              <a:t>- </a:t>
            </a:r>
            <a:r>
              <a:rPr lang="ar-EG" sz="2400" b="1" u="sng" dirty="0" smtClean="0">
                <a:solidFill>
                  <a:srgbClr val="2D3956"/>
                </a:solidFill>
                <a:latin typeface="Times New Roman" panose="02020603050405020304" pitchFamily="18" charset="0"/>
              </a:rPr>
              <a:t>مع </a:t>
            </a:r>
            <a:r>
              <a:rPr lang="ar-EG" sz="2400" b="1" u="sng" dirty="0">
                <a:solidFill>
                  <a:srgbClr val="2D3956"/>
                </a:solidFill>
                <a:latin typeface="Times New Roman" panose="02020603050405020304" pitchFamily="18" charset="0"/>
              </a:rPr>
              <a:t>ملاحظة أنه في مرحلة تطور وتقدم تقنيات الذكاء الاصطناعي، </a:t>
            </a:r>
            <a:r>
              <a:rPr lang="ar-EG" sz="2400" dirty="0">
                <a:solidFill>
                  <a:srgbClr val="2D3956"/>
                </a:solidFill>
                <a:latin typeface="Times New Roman" panose="02020603050405020304" pitchFamily="18" charset="0"/>
              </a:rPr>
              <a:t>من الصعب جداً توخي الدقة في تحديد المعايير التي على أساسها يتم منح الشخصية الافتراضية للذكاء الاصطناعي، ومن ثم يجب التمهل بانتقاء تلك المعايير التي على أساسها تمنح الشخصية القانونية، لتجنب القول بأن الأمر مستحيل، وبذلك فان الشخصية الافتراضية لا يمكن تصورها على الأرجح الا بالنسبة إلى الروبوتات المستقلة جسدياً كأجهزة الاستشعار أو الروبوتات ذات القدرة على الحركة الذاتية، بدلاً من كافة أنظمة الذكاء الاصطناعي التي قد تتخذ طبيعة معلوماتية.</a:t>
            </a:r>
          </a:p>
        </p:txBody>
      </p:sp>
      <p:sp>
        <p:nvSpPr>
          <p:cNvPr id="6" name="TextBox 5">
            <a:extLst>
              <a:ext uri="{FF2B5EF4-FFF2-40B4-BE49-F238E27FC236}">
                <a16:creationId xmlns:a16="http://schemas.microsoft.com/office/drawing/2014/main" xmlns="" id="{F9A80F9F-74DB-1D57-04E8-E20E92A09B0A}"/>
              </a:ext>
            </a:extLst>
          </p:cNvPr>
          <p:cNvSpPr txBox="1"/>
          <p:nvPr/>
        </p:nvSpPr>
        <p:spPr>
          <a:xfrm>
            <a:off x="3631301" y="737893"/>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الاعتبار الشخصي للذكاء الاصطناعي:</a:t>
            </a: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772383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5" y="1728530"/>
            <a:ext cx="10949153" cy="3046988"/>
          </a:xfrm>
          <a:prstGeom prst="rect">
            <a:avLst/>
          </a:prstGeom>
          <a:noFill/>
        </p:spPr>
        <p:txBody>
          <a:bodyPr wrap="square" rtlCol="0">
            <a:spAutoFit/>
          </a:bodyPr>
          <a:lstStyle/>
          <a:p>
            <a:pPr algn="just" rtl="1"/>
            <a:r>
              <a:rPr lang="ar-EG" sz="2400" dirty="0" smtClean="0">
                <a:solidFill>
                  <a:srgbClr val="2D3956"/>
                </a:solidFill>
                <a:latin typeface="Times New Roman" panose="02020603050405020304" pitchFamily="18" charset="0"/>
              </a:rPr>
              <a:t>- لابد </a:t>
            </a:r>
            <a:r>
              <a:rPr lang="ar-EG" sz="2400" dirty="0">
                <a:solidFill>
                  <a:srgbClr val="2D3956"/>
                </a:solidFill>
                <a:latin typeface="Times New Roman" panose="02020603050405020304" pitchFamily="18" charset="0"/>
              </a:rPr>
              <a:t>أ</a:t>
            </a:r>
            <a:r>
              <a:rPr lang="ar-EG" sz="2400" dirty="0" smtClean="0">
                <a:solidFill>
                  <a:srgbClr val="2D3956"/>
                </a:solidFill>
                <a:latin typeface="Times New Roman" panose="02020603050405020304" pitchFamily="18" charset="0"/>
              </a:rPr>
              <a:t>ن نبين هنا </a:t>
            </a:r>
            <a:r>
              <a:rPr lang="ar-EG" sz="2400" dirty="0">
                <a:solidFill>
                  <a:srgbClr val="2D3956"/>
                </a:solidFill>
                <a:latin typeface="Times New Roman" panose="02020603050405020304" pitchFamily="18" charset="0"/>
              </a:rPr>
              <a:t>مقومات تلك الشخصية، من حيث أنواعها وخصائصها، ومدى إمكانية منحها الحقوق </a:t>
            </a:r>
            <a:r>
              <a:rPr lang="ar-EG" sz="2400" dirty="0" smtClean="0">
                <a:solidFill>
                  <a:srgbClr val="2D3956"/>
                </a:solidFill>
                <a:latin typeface="Times New Roman" panose="02020603050405020304" pitchFamily="18" charset="0"/>
              </a:rPr>
              <a:t>أسوة </a:t>
            </a:r>
            <a:r>
              <a:rPr lang="ar-EG" sz="2400" dirty="0">
                <a:solidFill>
                  <a:srgbClr val="2D3956"/>
                </a:solidFill>
                <a:latin typeface="Times New Roman" panose="02020603050405020304" pitchFamily="18" charset="0"/>
              </a:rPr>
              <a:t>بنظيراتها من الأشخاص الافتراضية الأخرى، فكل شخص يتولى المشرع الاعتراف به لابد له من مقومات وقواعد وأحكام، </a:t>
            </a:r>
            <a:r>
              <a:rPr lang="ar-EG" sz="2400" b="1" dirty="0">
                <a:solidFill>
                  <a:srgbClr val="2D3956"/>
                </a:solidFill>
                <a:latin typeface="Times New Roman" panose="02020603050405020304" pitchFamily="18" charset="0"/>
              </a:rPr>
              <a:t>فهل يمكن ايجاد ذلك بالنسبة للشخصية الممنوحة لروبوتات الذكاء الاصطناعي</a:t>
            </a:r>
            <a:r>
              <a:rPr lang="ar-EG" sz="2400" b="1" dirty="0" smtClean="0">
                <a:solidFill>
                  <a:srgbClr val="2D3956"/>
                </a:solidFill>
                <a:latin typeface="Times New Roman" panose="02020603050405020304" pitchFamily="18" charset="0"/>
              </a:rPr>
              <a:t>؟ </a:t>
            </a:r>
            <a:r>
              <a:rPr lang="ar-EG" sz="2400" dirty="0">
                <a:solidFill>
                  <a:srgbClr val="2D3956"/>
                </a:solidFill>
                <a:latin typeface="Times New Roman" panose="02020603050405020304" pitchFamily="18" charset="0"/>
              </a:rPr>
              <a:t>هذا ما سنتولى </a:t>
            </a:r>
            <a:r>
              <a:rPr lang="ar-EG" sz="2400" dirty="0" smtClean="0">
                <a:solidFill>
                  <a:srgbClr val="2D3956"/>
                </a:solidFill>
                <a:latin typeface="Times New Roman" panose="02020603050405020304" pitchFamily="18" charset="0"/>
              </a:rPr>
              <a:t>بيانه على النحو التالي:</a:t>
            </a:r>
          </a:p>
          <a:p>
            <a:pPr algn="just" rtl="1"/>
            <a:r>
              <a:rPr lang="ar-EG" sz="2400" b="1" u="sng" dirty="0" smtClean="0">
                <a:solidFill>
                  <a:srgbClr val="2D3956"/>
                </a:solidFill>
                <a:latin typeface="Times New Roman" panose="02020603050405020304" pitchFamily="18" charset="0"/>
              </a:rPr>
              <a:t>أولاً:مراحل </a:t>
            </a:r>
            <a:r>
              <a:rPr lang="ar-EG" sz="2400" b="1" u="sng" dirty="0">
                <a:solidFill>
                  <a:srgbClr val="2D3956"/>
                </a:solidFill>
                <a:latin typeface="Times New Roman" panose="02020603050405020304" pitchFamily="18" charset="0"/>
              </a:rPr>
              <a:t>الشخصية القانونية لروبوتات الذكاء </a:t>
            </a:r>
            <a:r>
              <a:rPr lang="ar-EG" sz="2400" b="1" u="sng" dirty="0" smtClean="0">
                <a:solidFill>
                  <a:srgbClr val="2D3956"/>
                </a:solidFill>
                <a:latin typeface="Times New Roman" panose="02020603050405020304" pitchFamily="18" charset="0"/>
              </a:rPr>
              <a:t>الاصطناعي:</a:t>
            </a:r>
          </a:p>
          <a:p>
            <a:pPr algn="just" rtl="1"/>
            <a:r>
              <a:rPr lang="ar-EG" sz="2400" dirty="0" smtClean="0">
                <a:solidFill>
                  <a:srgbClr val="2D3956"/>
                </a:solidFill>
                <a:latin typeface="Times New Roman" panose="02020603050405020304" pitchFamily="18" charset="0"/>
              </a:rPr>
              <a:t>- الشخصية </a:t>
            </a:r>
            <a:r>
              <a:rPr lang="ar-EG" sz="2400" dirty="0">
                <a:solidFill>
                  <a:srgbClr val="2D3956"/>
                </a:solidFill>
                <a:latin typeface="Times New Roman" panose="02020603050405020304" pitchFamily="18" charset="0"/>
              </a:rPr>
              <a:t>القانونية الافتراضية لروبوتات الذكاء الاصطناعي، لم تظهر دفعة واحدة على رأي القائلين بوجودها، وإنما مرت بعدة مراحل، تبعاً لإمكانية مسائلة كل منها من جهة، وتبعاً لدرجة ذكائها من جهة أخرى، والتي سنبينها فيما يأتي:</a:t>
            </a: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F9A80F9F-74DB-1D57-04E8-E20E92A09B0A}"/>
              </a:ext>
            </a:extLst>
          </p:cNvPr>
          <p:cNvSpPr txBox="1"/>
          <p:nvPr/>
        </p:nvSpPr>
        <p:spPr>
          <a:xfrm>
            <a:off x="1907628" y="737893"/>
            <a:ext cx="7378262"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2- مقومات الشخصية الافتراضية للذكاء الاصطناعي:</a:t>
            </a: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557744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5" y="1728530"/>
            <a:ext cx="10949153" cy="4524315"/>
          </a:xfrm>
          <a:prstGeom prst="rect">
            <a:avLst/>
          </a:prstGeom>
          <a:noFill/>
        </p:spPr>
        <p:txBody>
          <a:bodyPr wrap="square" rtlCol="0">
            <a:spAutoFit/>
          </a:bodyPr>
          <a:lstStyle/>
          <a:p>
            <a:pPr algn="just" rtl="1"/>
            <a:r>
              <a:rPr lang="ar-EG" sz="2400" b="1" u="sng" dirty="0">
                <a:solidFill>
                  <a:srgbClr val="2D3956"/>
                </a:solidFill>
                <a:latin typeface="Times New Roman" panose="02020603050405020304" pitchFamily="18" charset="0"/>
              </a:rPr>
              <a:t>- المرحلة الأولى: الشخصية القانونية للروبوت في مرحلة الذكاء </a:t>
            </a:r>
            <a:r>
              <a:rPr lang="ar-EG" sz="2400" b="1" u="sng" dirty="0" smtClean="0">
                <a:solidFill>
                  <a:srgbClr val="2D3956"/>
                </a:solidFill>
                <a:latin typeface="Times New Roman" panose="02020603050405020304" pitchFamily="18" charset="0"/>
              </a:rPr>
              <a:t>الاصطناعي: </a:t>
            </a:r>
            <a:endParaRPr lang="ar-EG" sz="2400" b="1" u="sng" dirty="0">
              <a:solidFill>
                <a:srgbClr val="2D3956"/>
              </a:solidFill>
              <a:latin typeface="Times New Roman" panose="02020603050405020304" pitchFamily="18" charset="0"/>
            </a:endParaRPr>
          </a:p>
          <a:p>
            <a:pPr algn="just" rtl="1"/>
            <a:r>
              <a:rPr lang="ar-EG" sz="2400" dirty="0" smtClean="0">
                <a:solidFill>
                  <a:srgbClr val="2D3956"/>
                </a:solidFill>
                <a:latin typeface="Times New Roman" panose="02020603050405020304" pitchFamily="18" charset="0"/>
              </a:rPr>
              <a:t>- على </a:t>
            </a:r>
            <a:r>
              <a:rPr lang="ar-EG" sz="2400" dirty="0">
                <a:solidFill>
                  <a:srgbClr val="2D3956"/>
                </a:solidFill>
                <a:latin typeface="Times New Roman" panose="02020603050405020304" pitchFamily="18" charset="0"/>
              </a:rPr>
              <a:t>الرغم من هذا الذكاء الاصطناعي المتطور الذي يهدف إلى محاكاة السلوك البشري المتميز بالذكاء والقدرة على التفكير واتخاذ القرار بصورة مستقلة عن الإنسان، لم تنظر التشريعات الوضعية إليه وكأنه شيء تقليدي أصم، وهذا الموقف التشريعي ناشئ عن التغير المفاجئ في مقدرات الآلات الذكية التي باتت تعقل بما يشبه منطق البشر، وكان دافع التغيير صعوبة مواكبة العمل التشريعي للمرحلة التقنية، إلا أن الاستمرار في تطبيق فلسفة الشيء على الروبوت يعني أن الذكاء الاصطناعي بنظر القانون هو والعدم سواء؛ فهذا الموقف لا يرتقي قانونيا إلى منزلة شخصية الآلة الذكية التي تتمتع بالذكاء، ولا من القواعد التي تحكم انشطتها، ولا حتى يغير جذريا في موضوع المسؤولية المدنية سواء أكانت ضد الروبوت أم </a:t>
            </a:r>
            <a:r>
              <a:rPr lang="ar-EG" sz="2400" dirty="0" smtClean="0">
                <a:solidFill>
                  <a:srgbClr val="2D3956"/>
                </a:solidFill>
                <a:latin typeface="Times New Roman" panose="02020603050405020304" pitchFamily="18" charset="0"/>
              </a:rPr>
              <a:t>مصلحته.فالخدمات </a:t>
            </a:r>
            <a:r>
              <a:rPr lang="ar-EG" sz="2400" dirty="0">
                <a:solidFill>
                  <a:srgbClr val="2D3956"/>
                </a:solidFill>
                <a:latin typeface="Times New Roman" panose="02020603050405020304" pitchFamily="18" charset="0"/>
              </a:rPr>
              <a:t>التي يقدمها روبوت الذكاء الاصطناعي اكسبته أهمية كبيرة جداً، لاسيما بعد الاعتماد عليه وإدخاله في مجالات الحياة المختلفة، </a:t>
            </a:r>
            <a:r>
              <a:rPr lang="ar-EG" sz="2400" b="1" dirty="0">
                <a:solidFill>
                  <a:srgbClr val="2D3956"/>
                </a:solidFill>
                <a:latin typeface="Times New Roman" panose="02020603050405020304" pitchFamily="18" charset="0"/>
              </a:rPr>
              <a:t>وهذا ما يثير العديد من الاشكاليات القانونية بصدده، والتي من أبرزها الاضرار الناجمة عنه سواء المادية منها أو الجسدية، التي تؤدي إلى خداع مخيلة الإنسان وقيادة إدراكه نحو صورة </a:t>
            </a:r>
            <a:r>
              <a:rPr lang="ar-EG" sz="2400" b="1" dirty="0" smtClean="0">
                <a:solidFill>
                  <a:srgbClr val="2D3956"/>
                </a:solidFill>
                <a:latin typeface="Times New Roman" panose="02020603050405020304" pitchFamily="18" charset="0"/>
              </a:rPr>
              <a:t>مضللة، </a:t>
            </a:r>
            <a:r>
              <a:rPr lang="ar-EG" sz="2400" b="1" dirty="0">
                <a:solidFill>
                  <a:srgbClr val="2D3956"/>
                </a:solidFill>
                <a:latin typeface="Times New Roman" panose="02020603050405020304" pitchFamily="18" charset="0"/>
              </a:rPr>
              <a:t>لذلك كان على القانون مواجهة هذا الواقع المستجد، خاصة إذا خرج عن نظام برمجته أو تشغيله الالكتروني </a:t>
            </a:r>
            <a:r>
              <a:rPr lang="ar-EG" sz="2400" b="1" dirty="0" smtClean="0">
                <a:solidFill>
                  <a:srgbClr val="2D3956"/>
                </a:solidFill>
                <a:latin typeface="Times New Roman" panose="02020603050405020304" pitchFamily="18" charset="0"/>
              </a:rPr>
              <a:t>الآلي.</a:t>
            </a:r>
            <a:endParaRPr lang="ar-EG" sz="2400" b="1" dirty="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F9A80F9F-74DB-1D57-04E8-E20E92A09B0A}"/>
              </a:ext>
            </a:extLst>
          </p:cNvPr>
          <p:cNvSpPr txBox="1"/>
          <p:nvPr/>
        </p:nvSpPr>
        <p:spPr>
          <a:xfrm>
            <a:off x="1907628" y="737893"/>
            <a:ext cx="7378262"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2- مقومات الشخصية الافتراضية للذكاء الاصطناعي:</a:t>
            </a: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519672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5" y="1756813"/>
            <a:ext cx="11083159" cy="4893647"/>
          </a:xfrm>
          <a:prstGeom prst="rect">
            <a:avLst/>
          </a:prstGeom>
          <a:noFill/>
        </p:spPr>
        <p:txBody>
          <a:bodyPr wrap="square" rtlCol="0">
            <a:spAutoFit/>
          </a:bodyPr>
          <a:lstStyle/>
          <a:p>
            <a:pPr algn="just" rtl="1"/>
            <a:r>
              <a:rPr lang="ar-EG" sz="2400" b="1" u="sng" dirty="0">
                <a:solidFill>
                  <a:srgbClr val="2D3956"/>
                </a:solidFill>
                <a:latin typeface="Times New Roman" panose="02020603050405020304" pitchFamily="18" charset="0"/>
              </a:rPr>
              <a:t>المرحلة الثانية: الشخصية القانونية للروبوت في مرحلة عدم التمييز:</a:t>
            </a:r>
          </a:p>
          <a:p>
            <a:pPr algn="just" rtl="1"/>
            <a:r>
              <a:rPr lang="ar-EG" sz="2400" dirty="0" smtClean="0">
                <a:solidFill>
                  <a:srgbClr val="2D3956"/>
                </a:solidFill>
                <a:latin typeface="Times New Roman" panose="02020603050405020304" pitchFamily="18" charset="0"/>
              </a:rPr>
              <a:t>- الإنسان </a:t>
            </a:r>
            <a:r>
              <a:rPr lang="ar-EG" sz="2400" dirty="0">
                <a:solidFill>
                  <a:srgbClr val="2D3956"/>
                </a:solidFill>
                <a:latin typeface="Times New Roman" panose="02020603050405020304" pitchFamily="18" charset="0"/>
              </a:rPr>
              <a:t>باعتباره شخص طبيعي فإنه يرتقي في مراحل شخصيته القانونية، فينتقل من العدم إلى </a:t>
            </a:r>
            <a:r>
              <a:rPr lang="ar-EG" sz="2400" dirty="0" smtClean="0">
                <a:solidFill>
                  <a:srgbClr val="2D3956"/>
                </a:solidFill>
                <a:latin typeface="Times New Roman" panose="02020603050405020304" pitchFamily="18" charset="0"/>
              </a:rPr>
              <a:t>مرحلة </a:t>
            </a:r>
            <a:r>
              <a:rPr lang="ar-EG" sz="2400" dirty="0">
                <a:solidFill>
                  <a:srgbClr val="2D3956"/>
                </a:solidFill>
                <a:latin typeface="Times New Roman" panose="02020603050405020304" pitchFamily="18" charset="0"/>
              </a:rPr>
              <a:t>أعلى من حيث الحقوق والالتزامات يطلق عليها (مرحلة انعدام التمييز)؛ أي أن هذا الشخص موجود ومعترف به كشخص من الناحية </a:t>
            </a:r>
            <a:r>
              <a:rPr lang="ar-EG" sz="2400" dirty="0" smtClean="0">
                <a:solidFill>
                  <a:srgbClr val="2D3956"/>
                </a:solidFill>
                <a:latin typeface="Times New Roman" panose="02020603050405020304" pitchFamily="18" charset="0"/>
              </a:rPr>
              <a:t>القانونية، </a:t>
            </a:r>
            <a:r>
              <a:rPr lang="ar-EG" sz="2400" dirty="0">
                <a:solidFill>
                  <a:srgbClr val="2D3956"/>
                </a:solidFill>
                <a:latin typeface="Times New Roman" panose="02020603050405020304" pitchFamily="18" charset="0"/>
              </a:rPr>
              <a:t>ولكن تعوزه الملكات الفكرية المطلوبة حتى يميز بين تصرفاته النافعة منها والضارة؛ فإن تم منحه الشخصية القانونية الكاملة أصاب نفسه وغيره بأضرار جسيمة</a:t>
            </a:r>
            <a:r>
              <a:rPr lang="ar-EG" sz="2400" dirty="0" smtClean="0">
                <a:solidFill>
                  <a:srgbClr val="2D3956"/>
                </a:solidFill>
                <a:latin typeface="Times New Roman" panose="02020603050405020304" pitchFamily="18" charset="0"/>
              </a:rPr>
              <a:t>.</a:t>
            </a:r>
          </a:p>
          <a:p>
            <a:pPr algn="just" rtl="1"/>
            <a:r>
              <a:rPr lang="ar-EG" sz="2400" dirty="0" smtClean="0">
                <a:solidFill>
                  <a:srgbClr val="2D3956"/>
                </a:solidFill>
                <a:latin typeface="Times New Roman" panose="02020603050405020304" pitchFamily="18" charset="0"/>
              </a:rPr>
              <a:t>- بإسقاط </a:t>
            </a:r>
            <a:r>
              <a:rPr lang="ar-EG" sz="2400" dirty="0">
                <a:solidFill>
                  <a:srgbClr val="2D3956"/>
                </a:solidFill>
                <a:latin typeface="Times New Roman" panose="02020603050405020304" pitchFamily="18" charset="0"/>
              </a:rPr>
              <a:t>تلك المسائل على الشخصية الافتراضية الاصطناعية للروبوتات الذكية، فقد قال </a:t>
            </a:r>
            <a:r>
              <a:rPr lang="ar-EG" sz="2400" dirty="0" smtClean="0">
                <a:solidFill>
                  <a:srgbClr val="2D3956"/>
                </a:solidFill>
                <a:latin typeface="Times New Roman" panose="02020603050405020304" pitchFamily="18" charset="0"/>
              </a:rPr>
              <a:t>بعض </a:t>
            </a:r>
            <a:r>
              <a:rPr lang="ar-EG" sz="2400" dirty="0">
                <a:solidFill>
                  <a:srgbClr val="2D3956"/>
                </a:solidFill>
                <a:latin typeface="Times New Roman" panose="02020603050405020304" pitchFamily="18" charset="0"/>
              </a:rPr>
              <a:t>الفقه الفرنسي: بإمكانية الانتقال من الذكاء الاصطناعي إلى الشخص </a:t>
            </a:r>
            <a:r>
              <a:rPr lang="ar-EG" sz="2400" dirty="0" smtClean="0">
                <a:solidFill>
                  <a:srgbClr val="2D3956"/>
                </a:solidFill>
                <a:latin typeface="Times New Roman" panose="02020603050405020304" pitchFamily="18" charset="0"/>
              </a:rPr>
              <a:t>الافتراضي، إذ </a:t>
            </a:r>
            <a:r>
              <a:rPr lang="ar-EG" sz="2400" dirty="0">
                <a:solidFill>
                  <a:srgbClr val="2D3956"/>
                </a:solidFill>
                <a:latin typeface="Times New Roman" panose="02020603050405020304" pitchFamily="18" charset="0"/>
              </a:rPr>
              <a:t>إن قدرة الروبوت على القيام بالكثير من المهام التي يقوم بها البشر وبما يُحاكي الذكاء البشري قد أصبح حقيقة </a:t>
            </a:r>
            <a:r>
              <a:rPr lang="ar-EG" sz="2400" dirty="0" smtClean="0">
                <a:solidFill>
                  <a:srgbClr val="2D3956"/>
                </a:solidFill>
                <a:latin typeface="Times New Roman" panose="02020603050405020304" pitchFamily="18" charset="0"/>
              </a:rPr>
              <a:t>قائمة.</a:t>
            </a:r>
          </a:p>
          <a:p>
            <a:pPr algn="just" rtl="1"/>
            <a:r>
              <a:rPr lang="ar-EG" sz="2400" dirty="0" smtClean="0">
                <a:solidFill>
                  <a:srgbClr val="2D3956"/>
                </a:solidFill>
                <a:latin typeface="Times New Roman" panose="02020603050405020304" pitchFamily="18" charset="0"/>
              </a:rPr>
              <a:t>- </a:t>
            </a:r>
            <a:r>
              <a:rPr lang="ar-EG" sz="2400" b="1" dirty="0" smtClean="0">
                <a:solidFill>
                  <a:srgbClr val="2D3956"/>
                </a:solidFill>
                <a:latin typeface="Times New Roman" panose="02020603050405020304" pitchFamily="18" charset="0"/>
              </a:rPr>
              <a:t>وبناءً </a:t>
            </a:r>
            <a:r>
              <a:rPr lang="ar-EG" sz="2400" b="1" dirty="0">
                <a:solidFill>
                  <a:srgbClr val="2D3956"/>
                </a:solidFill>
                <a:latin typeface="Times New Roman" panose="02020603050405020304" pitchFamily="18" charset="0"/>
              </a:rPr>
              <a:t>على ذلك فإنه من غير المفاجئ مستقبلاً أن </a:t>
            </a:r>
            <a:r>
              <a:rPr lang="ar-EG" sz="2400" dirty="0">
                <a:solidFill>
                  <a:srgbClr val="2D3956"/>
                </a:solidFill>
                <a:latin typeface="Times New Roman" panose="02020603050405020304" pitchFamily="18" charset="0"/>
              </a:rPr>
              <a:t>يتم منح الشخصية القانونية ((المعنوية غير المميزة)) للروبوت غير المميز بغرض جعله أهلاً لملكية ذمة مالية مسجلة باسمه بشكل رسمي، من شأنها ان تثقله بالالتزامات التي تنشأ عن أعمال الروبوتات المضرة، ورصيداً لثمار أعماله النافعة؛ حيث إن أجيال الذكاء الاصطناعي الحالية، باتت قادرة على العمل والإنتاج والإبداع وهذا من شأنه تمكينها من تقاضي اجوراً يتم ادخالها في ذمتها </a:t>
            </a:r>
            <a:r>
              <a:rPr lang="ar-EG" sz="2400" dirty="0" smtClean="0">
                <a:solidFill>
                  <a:srgbClr val="2D3956"/>
                </a:solidFill>
                <a:latin typeface="Times New Roman" panose="02020603050405020304" pitchFamily="18" charset="0"/>
              </a:rPr>
              <a:t>المالية.</a:t>
            </a:r>
            <a:endParaRPr lang="ar-EG" sz="2400" dirty="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F9A80F9F-74DB-1D57-04E8-E20E92A09B0A}"/>
              </a:ext>
            </a:extLst>
          </p:cNvPr>
          <p:cNvSpPr txBox="1"/>
          <p:nvPr/>
        </p:nvSpPr>
        <p:spPr>
          <a:xfrm>
            <a:off x="1907628" y="737893"/>
            <a:ext cx="7378262"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2- مقومات الشخصية الافتراضية للذكاء الاصطناعي:</a:t>
            </a: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7125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5" y="1756813"/>
            <a:ext cx="11083159" cy="3785652"/>
          </a:xfrm>
          <a:prstGeom prst="rect">
            <a:avLst/>
          </a:prstGeom>
          <a:noFill/>
        </p:spPr>
        <p:txBody>
          <a:bodyPr wrap="square" rtlCol="0">
            <a:spAutoFit/>
          </a:bodyPr>
          <a:lstStyle/>
          <a:p>
            <a:pPr algn="just" rtl="1"/>
            <a:r>
              <a:rPr lang="ar-EG" sz="2400" b="1" u="sng" dirty="0">
                <a:solidFill>
                  <a:srgbClr val="2D3956"/>
                </a:solidFill>
                <a:latin typeface="Times New Roman" panose="02020603050405020304" pitchFamily="18" charset="0"/>
              </a:rPr>
              <a:t>المرحلة الثالثة: الشخصية الافتراضية المميزة للذكاء الاصطناعي:</a:t>
            </a:r>
          </a:p>
          <a:p>
            <a:pPr algn="just" rtl="1"/>
            <a:r>
              <a:rPr lang="ar-EG" sz="2400" dirty="0" smtClean="0">
                <a:solidFill>
                  <a:srgbClr val="2D3956"/>
                </a:solidFill>
                <a:latin typeface="Times New Roman" panose="02020603050405020304" pitchFamily="18" charset="0"/>
              </a:rPr>
              <a:t>- تعد </a:t>
            </a:r>
            <a:r>
              <a:rPr lang="ar-EG" sz="2400" dirty="0">
                <a:solidFill>
                  <a:srgbClr val="2D3956"/>
                </a:solidFill>
                <a:latin typeface="Times New Roman" panose="02020603050405020304" pitchFamily="18" charset="0"/>
              </a:rPr>
              <a:t>مرحلة التمييز، المرحلة </a:t>
            </a:r>
            <a:r>
              <a:rPr lang="ar-EG" sz="2400" dirty="0" smtClean="0">
                <a:solidFill>
                  <a:srgbClr val="2D3956"/>
                </a:solidFill>
                <a:latin typeface="Times New Roman" panose="02020603050405020304" pitchFamily="18" charset="0"/>
              </a:rPr>
              <a:t>الفصلية </a:t>
            </a:r>
            <a:r>
              <a:rPr lang="ar-EG" sz="2400" dirty="0">
                <a:solidFill>
                  <a:srgbClr val="2D3956"/>
                </a:solidFill>
                <a:latin typeface="Times New Roman" panose="02020603050405020304" pitchFamily="18" charset="0"/>
              </a:rPr>
              <a:t>في حياة الشخص من الناحية القانونية؛ فهي النقطة الزمنية التي ينتقل فيها من الأهلية شبه المعدومة والمقتصرة على تلقي الحقوق والالتزامات بقوة القانون (عدم التمييز) إلى المرحلة التي يسمح فيها للشخص إبرام التصرفات التي ينشأ عنها تلك الحقوق والالتزامات (التمييز</a:t>
            </a:r>
            <a:r>
              <a:rPr lang="ar-EG" sz="2400" dirty="0" smtClean="0">
                <a:solidFill>
                  <a:srgbClr val="2D3956"/>
                </a:solidFill>
                <a:latin typeface="Times New Roman" panose="02020603050405020304" pitchFamily="18" charset="0"/>
              </a:rPr>
              <a:t>). </a:t>
            </a:r>
            <a:r>
              <a:rPr lang="ar-EG" sz="2400" b="1" u="sng" dirty="0">
                <a:solidFill>
                  <a:srgbClr val="2D3956"/>
                </a:solidFill>
                <a:latin typeface="Times New Roman" panose="02020603050405020304" pitchFamily="18" charset="0"/>
              </a:rPr>
              <a:t>والسؤال هنا: هل يمكن للروبوت أن ينتقل بعد منحه الشخصية المعنوية إلى شخصية تتمتع بالتمييز كالتي يحضى بها الإنسان</a:t>
            </a:r>
            <a:r>
              <a:rPr lang="ar-EG" sz="2400" b="1" u="sng" dirty="0" smtClean="0">
                <a:solidFill>
                  <a:srgbClr val="2D3956"/>
                </a:solidFill>
                <a:latin typeface="Times New Roman" panose="02020603050405020304" pitchFamily="18" charset="0"/>
              </a:rPr>
              <a:t>؟</a:t>
            </a:r>
          </a:p>
          <a:p>
            <a:pPr algn="just" rtl="1"/>
            <a:r>
              <a:rPr lang="ar-EG" sz="2400" dirty="0" smtClean="0">
                <a:solidFill>
                  <a:srgbClr val="2D3956"/>
                </a:solidFill>
                <a:latin typeface="Times New Roman" panose="02020603050405020304" pitchFamily="18" charset="0"/>
              </a:rPr>
              <a:t>- لقد </a:t>
            </a:r>
            <a:r>
              <a:rPr lang="ar-EG" sz="2400" dirty="0">
                <a:solidFill>
                  <a:srgbClr val="2D3956"/>
                </a:solidFill>
                <a:latin typeface="Times New Roman" panose="02020603050405020304" pitchFamily="18" charset="0"/>
              </a:rPr>
              <a:t>أجاب عن ذلك الفقيه </a:t>
            </a:r>
            <a:r>
              <a:rPr lang="ar-EG" sz="2400" dirty="0" smtClean="0">
                <a:solidFill>
                  <a:srgbClr val="2D3956"/>
                </a:solidFill>
                <a:latin typeface="Times New Roman" panose="02020603050405020304" pitchFamily="18" charset="0"/>
              </a:rPr>
              <a:t>الفرنسي</a:t>
            </a:r>
            <a:r>
              <a:rPr lang="en-US" sz="2400" dirty="0" smtClean="0">
                <a:solidFill>
                  <a:srgbClr val="2D3956"/>
                </a:solidFill>
                <a:latin typeface="Times New Roman" panose="02020603050405020304" pitchFamily="18" charset="0"/>
              </a:rPr>
              <a:t>GRANDJEAN</a:t>
            </a:r>
            <a:r>
              <a:rPr lang="ar-EG" sz="2400" dirty="0" smtClean="0">
                <a:solidFill>
                  <a:srgbClr val="2D3956"/>
                </a:solidFill>
                <a:latin typeface="Times New Roman" panose="02020603050405020304" pitchFamily="18" charset="0"/>
              </a:rPr>
              <a:t>بشكل </a:t>
            </a:r>
            <a:r>
              <a:rPr lang="ar-EG" sz="2400" dirty="0">
                <a:solidFill>
                  <a:srgbClr val="2D3956"/>
                </a:solidFill>
                <a:latin typeface="Times New Roman" panose="02020603050405020304" pitchFamily="18" charset="0"/>
              </a:rPr>
              <a:t>ضمني، </a:t>
            </a:r>
            <a:r>
              <a:rPr lang="ar-EG" sz="2400" dirty="0" smtClean="0">
                <a:solidFill>
                  <a:srgbClr val="2D3956"/>
                </a:solidFill>
                <a:latin typeface="Times New Roman" panose="02020603050405020304" pitchFamily="18" charset="0"/>
              </a:rPr>
              <a:t>عندما أكد </a:t>
            </a:r>
            <a:r>
              <a:rPr lang="ar-EG" sz="2400" dirty="0">
                <a:solidFill>
                  <a:srgbClr val="2D3956"/>
                </a:solidFill>
                <a:latin typeface="Times New Roman" panose="02020603050405020304" pitchFamily="18" charset="0"/>
              </a:rPr>
              <a:t>على أن عنصر الخصائص الوظيفية للشخصية </a:t>
            </a:r>
            <a:r>
              <a:rPr lang="ar-EG" sz="2400" dirty="0" smtClean="0">
                <a:solidFill>
                  <a:srgbClr val="2D3956"/>
                </a:solidFill>
                <a:latin typeface="Times New Roman" panose="02020603050405020304" pitchFamily="18" charset="0"/>
              </a:rPr>
              <a:t>المعنوية</a:t>
            </a:r>
            <a:r>
              <a:rPr lang="en-US" sz="2400" dirty="0" smtClean="0">
                <a:solidFill>
                  <a:srgbClr val="2D3956"/>
                </a:solidFill>
                <a:latin typeface="Times New Roman" panose="02020603050405020304" pitchFamily="18" charset="0"/>
              </a:rPr>
              <a:t>، </a:t>
            </a:r>
            <a:r>
              <a:rPr lang="ar-EG" sz="2400" dirty="0">
                <a:solidFill>
                  <a:srgbClr val="2D3956"/>
                </a:solidFill>
                <a:latin typeface="Times New Roman" panose="02020603050405020304" pitchFamily="18" charset="0"/>
              </a:rPr>
              <a:t>هي أحد أهم العناصر التي تقوم عليها دراسة هذه الشخصية، ولكون أهم خواص الشخصية المعنوية هي ادارة مواردها واموالها بشكل محدود، فهي إذا وصلت بتلك الخصيصة إلى مرحلة معينة من الاستقلالية، فقد تنتقل بها نحو الشخصية الإنسانية المميزة ذات الاستقلال الكامل في </a:t>
            </a:r>
            <a:r>
              <a:rPr lang="ar-EG" sz="2400" dirty="0" smtClean="0">
                <a:solidFill>
                  <a:srgbClr val="2D3956"/>
                </a:solidFill>
                <a:latin typeface="Times New Roman" panose="02020603050405020304" pitchFamily="18" charset="0"/>
              </a:rPr>
              <a:t>إدارة أموالها.</a:t>
            </a:r>
          </a:p>
          <a:p>
            <a:pPr algn="just" rtl="1"/>
            <a:endParaRPr lang="ar-EG" sz="2400" dirty="0" smtClean="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F9A80F9F-74DB-1D57-04E8-E20E92A09B0A}"/>
              </a:ext>
            </a:extLst>
          </p:cNvPr>
          <p:cNvSpPr txBox="1"/>
          <p:nvPr/>
        </p:nvSpPr>
        <p:spPr>
          <a:xfrm>
            <a:off x="1907628" y="737893"/>
            <a:ext cx="7378262"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2- مقومات الشخصية الافتراضية للذكاء الاصطناعي:</a:t>
            </a: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32747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5" y="1756813"/>
            <a:ext cx="11083159" cy="2308324"/>
          </a:xfrm>
          <a:prstGeom prst="rect">
            <a:avLst/>
          </a:prstGeom>
          <a:noFill/>
        </p:spPr>
        <p:txBody>
          <a:bodyPr wrap="square" rtlCol="0">
            <a:spAutoFit/>
          </a:bodyPr>
          <a:lstStyle/>
          <a:p>
            <a:pPr algn="just" rtl="1"/>
            <a:r>
              <a:rPr lang="ar-EG" sz="2400" b="1" u="sng" dirty="0">
                <a:solidFill>
                  <a:srgbClr val="2D3956"/>
                </a:solidFill>
                <a:latin typeface="Times New Roman" panose="02020603050405020304" pitchFamily="18" charset="0"/>
              </a:rPr>
              <a:t>المرحلة الثالثة: الشخصية الافتراضية المميزة للذكاء الاصطناعي:</a:t>
            </a:r>
          </a:p>
          <a:p>
            <a:pPr algn="just" rtl="1"/>
            <a:r>
              <a:rPr lang="ar-EG" sz="2400" dirty="0">
                <a:solidFill>
                  <a:srgbClr val="2D3956"/>
                </a:solidFill>
                <a:latin typeface="Times New Roman" panose="02020603050405020304" pitchFamily="18" charset="0"/>
              </a:rPr>
              <a:t>- وبتطبيق ذلك على الشخصية الافتراضية الاصطناعية، </a:t>
            </a:r>
            <a:r>
              <a:rPr lang="ar-EG" sz="2400" b="1" u="sng" dirty="0">
                <a:solidFill>
                  <a:srgbClr val="2D3956"/>
                </a:solidFill>
                <a:latin typeface="Times New Roman" panose="02020603050405020304" pitchFamily="18" charset="0"/>
              </a:rPr>
              <a:t>فيبدو الأمر بصدد الشخصية المميزة أكثر صعوبة على التأصيل القانوني السليم؛</a:t>
            </a:r>
            <a:r>
              <a:rPr lang="ar-EG" sz="2400" dirty="0">
                <a:solidFill>
                  <a:srgbClr val="2D3956"/>
                </a:solidFill>
                <a:latin typeface="Times New Roman" panose="02020603050405020304" pitchFamily="18" charset="0"/>
              </a:rPr>
              <a:t> إذ إن التمييز يعني القدرة على اتخاذ القرار بنطاق جيد من الحرية في إدارة الذمة المالية، وهو ما يتطلب إمكانيات ذهنية تتجاوز حدود الاستقلال الذاتي في الحركة أو المحاكاة المنطقية البسيطة، إلى القدرة على التكيف في مواقف الحياة بمخاطرها المالية، فالاستقلال غير كاف للقول بوصول الشخص الافتراضي إلى مرحلة التمييز هذا الواقع ليس ببعيد عن التحقيق بصدد الذكاء </a:t>
            </a:r>
            <a:r>
              <a:rPr lang="ar-EG" sz="2400" dirty="0" smtClean="0">
                <a:solidFill>
                  <a:srgbClr val="2D3956"/>
                </a:solidFill>
                <a:latin typeface="Times New Roman" panose="02020603050405020304" pitchFamily="18" charset="0"/>
              </a:rPr>
              <a:t>الاصطناعي.</a:t>
            </a:r>
            <a:endParaRPr lang="ar-EG" sz="2400" dirty="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F9A80F9F-74DB-1D57-04E8-E20E92A09B0A}"/>
              </a:ext>
            </a:extLst>
          </p:cNvPr>
          <p:cNvSpPr txBox="1"/>
          <p:nvPr/>
        </p:nvSpPr>
        <p:spPr>
          <a:xfrm>
            <a:off x="1907628" y="737893"/>
            <a:ext cx="7378262"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2- مقومات الشخصية الافتراضية للذكاء الاصطناعي:</a:t>
            </a: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16442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268014" y="1710371"/>
            <a:ext cx="11401897" cy="4154984"/>
          </a:xfrm>
          <a:prstGeom prst="rect">
            <a:avLst/>
          </a:prstGeom>
        </p:spPr>
        <p:txBody>
          <a:bodyPr wrap="square">
            <a:spAutoFit/>
          </a:bodyPr>
          <a:lstStyle/>
          <a:p>
            <a:pPr algn="just" rtl="1">
              <a:lnSpc>
                <a:spcPct val="120000"/>
              </a:lnSpc>
            </a:pPr>
            <a:r>
              <a:rPr lang="ar-EG" sz="2800" b="1" u="sng" dirty="0" smtClean="0">
                <a:solidFill>
                  <a:srgbClr val="000000"/>
                </a:solidFill>
                <a:latin typeface="Times New Roman" panose="02020603050405020304" pitchFamily="18" charset="0"/>
              </a:rPr>
              <a:t>ثانياً: </a:t>
            </a:r>
            <a:r>
              <a:rPr lang="ar-EG" sz="2800" b="1" u="sng" dirty="0">
                <a:solidFill>
                  <a:srgbClr val="000000"/>
                </a:solidFill>
                <a:latin typeface="Times New Roman" panose="02020603050405020304" pitchFamily="18" charset="0"/>
              </a:rPr>
              <a:t>خصائص الشخصية الافتراضية لروبوتات للذكاء الاصطناعي: </a:t>
            </a:r>
            <a:endParaRPr lang="ar-EG" sz="2800" b="1" u="sng" dirty="0" smtClean="0">
              <a:solidFill>
                <a:srgbClr val="000000"/>
              </a:solidFill>
              <a:latin typeface="Times New Roman" panose="02020603050405020304" pitchFamily="18" charset="0"/>
            </a:endParaRPr>
          </a:p>
          <a:p>
            <a:pPr algn="just" rtl="1">
              <a:lnSpc>
                <a:spcPct val="120000"/>
              </a:lnSpc>
            </a:pPr>
            <a:r>
              <a:rPr lang="ar-EG" sz="2400" dirty="0" smtClean="0">
                <a:solidFill>
                  <a:srgbClr val="000000"/>
                </a:solidFill>
                <a:latin typeface="Times New Roman" panose="02020603050405020304" pitchFamily="18" charset="0"/>
              </a:rPr>
              <a:t>- يقوم </a:t>
            </a:r>
            <a:r>
              <a:rPr lang="ar-EG" sz="2400" dirty="0">
                <a:solidFill>
                  <a:srgbClr val="000000"/>
                </a:solidFill>
                <a:latin typeface="Times New Roman" panose="02020603050405020304" pitchFamily="18" charset="0"/>
              </a:rPr>
              <a:t>القانون الخاص على التفرقة الأساسية ما بين الأشخاص والأشياء، ويعتبر القانون الروماني مصدراً لهذه التفرقة، ومن بين الأشخاص التي يعرفها القانون نجد الشخص الطبيعي والشخص المعنوي، فكلاهما بتوفر شروط حددها القانون يتمتع بالشخصية القانونية، لكن مع </a:t>
            </a:r>
            <a:r>
              <a:rPr lang="ar-EG" sz="2400" dirty="0" smtClean="0">
                <a:solidFill>
                  <a:srgbClr val="000000"/>
                </a:solidFill>
                <a:latin typeface="Times New Roman" panose="02020603050405020304" pitchFamily="18" charset="0"/>
              </a:rPr>
              <a:t>ذلك </a:t>
            </a:r>
            <a:r>
              <a:rPr lang="ar-EG" sz="2400" dirty="0">
                <a:solidFill>
                  <a:srgbClr val="000000"/>
                </a:solidFill>
                <a:latin typeface="Times New Roman" panose="02020603050405020304" pitchFamily="18" charset="0"/>
              </a:rPr>
              <a:t>التطور ظهر ما يسمى بالشخص الافتراضي </a:t>
            </a:r>
            <a:r>
              <a:rPr lang="ar-EG" sz="2400" dirty="0" smtClean="0">
                <a:solidFill>
                  <a:srgbClr val="000000"/>
                </a:solidFill>
                <a:latin typeface="Times New Roman" panose="02020603050405020304" pitchFamily="18" charset="0"/>
              </a:rPr>
              <a:t>وما </a:t>
            </a:r>
            <a:r>
              <a:rPr lang="ar-EG" sz="2400" dirty="0">
                <a:solidFill>
                  <a:srgbClr val="000000"/>
                </a:solidFill>
                <a:latin typeface="Times New Roman" panose="02020603050405020304" pitchFamily="18" charset="0"/>
              </a:rPr>
              <a:t>يسمى بالروبوتات الذكية، وهذه لا يمكن تصنيفها وفق التصنيف السابق، أي التصنيف الثنائي فهي ليست إنسان ولا شيء، فالقواعد القانونية الموجودة لا تستطيع فرض سيطرتها على هذه الكائنات الجديدة والتي أصبح لها الدور الفعال في المجتمعات الحالية</a:t>
            </a:r>
            <a:r>
              <a:rPr lang="ar-EG" sz="2400" dirty="0" smtClean="0">
                <a:solidFill>
                  <a:srgbClr val="000000"/>
                </a:solidFill>
                <a:latin typeface="Times New Roman" panose="02020603050405020304" pitchFamily="18" charset="0"/>
              </a:rPr>
              <a:t>.</a:t>
            </a:r>
          </a:p>
          <a:p>
            <a:pPr algn="just" rtl="1">
              <a:lnSpc>
                <a:spcPct val="120000"/>
              </a:lnSpc>
            </a:pPr>
            <a:r>
              <a:rPr lang="ar-EG" sz="2400" b="1" dirty="0" smtClean="0">
                <a:solidFill>
                  <a:srgbClr val="000000"/>
                </a:solidFill>
                <a:latin typeface="Times New Roman" panose="02020603050405020304" pitchFamily="18" charset="0"/>
              </a:rPr>
              <a:t>- فما </a:t>
            </a:r>
            <a:r>
              <a:rPr lang="ar-EG" sz="2400" b="1" dirty="0">
                <a:solidFill>
                  <a:srgbClr val="000000"/>
                </a:solidFill>
                <a:latin typeface="Times New Roman" panose="02020603050405020304" pitchFamily="18" charset="0"/>
              </a:rPr>
              <a:t>هو وضع الشخص الافتراضي من الناحية القانونية علما أنه القانون الخاص بالتحديد لا يعرف هذا المفهوم، فالشخص الافتراضي </a:t>
            </a:r>
            <a:r>
              <a:rPr lang="ar-EG" sz="2400" b="1" dirty="0" smtClean="0">
                <a:solidFill>
                  <a:srgbClr val="000000"/>
                </a:solidFill>
                <a:latin typeface="Times New Roman" panose="02020603050405020304" pitchFamily="18" charset="0"/>
              </a:rPr>
              <a:t>شخص </a:t>
            </a:r>
            <a:r>
              <a:rPr lang="ar-EG" sz="2400" b="1" dirty="0">
                <a:solidFill>
                  <a:srgbClr val="000000"/>
                </a:solidFill>
                <a:latin typeface="Times New Roman" panose="02020603050405020304" pitchFamily="18" charset="0"/>
              </a:rPr>
              <a:t>رقمي، ولكنه موجود وجديد وحقيقة)، </a:t>
            </a:r>
            <a:r>
              <a:rPr lang="ar-EG" sz="2400" b="1" dirty="0" smtClean="0">
                <a:solidFill>
                  <a:srgbClr val="000000"/>
                </a:solidFill>
                <a:latin typeface="Times New Roman" panose="02020603050405020304" pitchFamily="18" charset="0"/>
              </a:rPr>
              <a:t>ونشير لذلك على النحو التالي:</a:t>
            </a:r>
            <a:endParaRPr lang="ar-EG" sz="2400" b="1" dirty="0">
              <a:solidFill>
                <a:srgbClr val="000000"/>
              </a:solidFill>
              <a:latin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1560786" y="714921"/>
            <a:ext cx="793005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2- مقومات الشخصية الافتراضية للذكاء الاصطناعي:</a:t>
            </a: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07848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144517" y="1573561"/>
            <a:ext cx="11401897" cy="4557401"/>
          </a:xfrm>
          <a:prstGeom prst="rect">
            <a:avLst/>
          </a:prstGeom>
        </p:spPr>
        <p:txBody>
          <a:bodyPr wrap="square">
            <a:spAutoFit/>
          </a:bodyPr>
          <a:lstStyle/>
          <a:p>
            <a:pPr algn="just" rtl="1">
              <a:lnSpc>
                <a:spcPct val="120000"/>
              </a:lnSpc>
            </a:pPr>
            <a:r>
              <a:rPr lang="ar-EG" sz="2800" b="1" u="sng" dirty="0" smtClean="0">
                <a:solidFill>
                  <a:srgbClr val="000000"/>
                </a:solidFill>
                <a:latin typeface="Times New Roman" panose="02020603050405020304" pitchFamily="18" charset="0"/>
              </a:rPr>
              <a:t>1- الشخص </a:t>
            </a:r>
            <a:r>
              <a:rPr lang="ar-EG" sz="2800" b="1" u="sng" dirty="0">
                <a:solidFill>
                  <a:srgbClr val="000000"/>
                </a:solidFill>
                <a:latin typeface="Times New Roman" panose="02020603050405020304" pitchFamily="18" charset="0"/>
              </a:rPr>
              <a:t>الاصطناعي شخص رقمي</a:t>
            </a:r>
            <a:r>
              <a:rPr lang="ar-EG" sz="2800" b="1" u="sng" dirty="0" smtClean="0">
                <a:solidFill>
                  <a:srgbClr val="000000"/>
                </a:solidFill>
                <a:latin typeface="Times New Roman" panose="02020603050405020304" pitchFamily="18" charset="0"/>
              </a:rPr>
              <a:t>:</a:t>
            </a:r>
          </a:p>
          <a:p>
            <a:pPr algn="just" rtl="1">
              <a:lnSpc>
                <a:spcPct val="120000"/>
              </a:lnSpc>
            </a:pPr>
            <a:r>
              <a:rPr lang="ar-EG" sz="2400" dirty="0" smtClean="0">
                <a:solidFill>
                  <a:srgbClr val="000000"/>
                </a:solidFill>
                <a:latin typeface="Times New Roman" panose="02020603050405020304" pitchFamily="18" charset="0"/>
              </a:rPr>
              <a:t>- إن </a:t>
            </a:r>
            <a:r>
              <a:rPr lang="ar-EG" sz="2400" dirty="0">
                <a:solidFill>
                  <a:srgbClr val="000000"/>
                </a:solidFill>
                <a:latin typeface="Times New Roman" panose="02020603050405020304" pitchFamily="18" charset="0"/>
              </a:rPr>
              <a:t>مفهوم الشخص القانوني أما ان يكون في صورة شخص طبيعي أو شخص معنوي (أي اعتباري)، لكن ما تولد عن التقنيات التكنولوجية الرقمية من كائنات أصبحت لها وجود في الواقع وذلك من خلال التطور الذي عرفه المجتمع والذي جسدته أنامل المخترع بتوظيف قدراته الفكرية الذكية، </a:t>
            </a:r>
            <a:r>
              <a:rPr lang="ar-EG" sz="2400" b="1" u="sng" dirty="0">
                <a:solidFill>
                  <a:srgbClr val="000000"/>
                </a:solidFill>
                <a:latin typeface="Times New Roman" panose="02020603050405020304" pitchFamily="18" charset="0"/>
              </a:rPr>
              <a:t>فأصبح من الضروري ايجاد نظام قانوني لتحديد الآثار المترتبة على هذه التكنولوجيا الجديدة المحملة بالذكاء الاصطناعي خاصة إذا ما أصبحت مصدراً للضرر الذي قد يمس الأشخاص والأموال،</a:t>
            </a:r>
            <a:r>
              <a:rPr lang="ar-EG" sz="2400" dirty="0">
                <a:solidFill>
                  <a:srgbClr val="000000"/>
                </a:solidFill>
                <a:latin typeface="Times New Roman" panose="02020603050405020304" pitchFamily="18" charset="0"/>
              </a:rPr>
              <a:t> والشخص الافتراضي </a:t>
            </a:r>
            <a:r>
              <a:rPr lang="ar-EG" sz="2400" dirty="0" smtClean="0">
                <a:solidFill>
                  <a:srgbClr val="000000"/>
                </a:solidFill>
                <a:latin typeface="Times New Roman" panose="02020603050405020304" pitchFamily="18" charset="0"/>
              </a:rPr>
              <a:t>الرقمي</a:t>
            </a:r>
            <a:r>
              <a:rPr lang="en-US" sz="2400" dirty="0" smtClean="0">
                <a:solidFill>
                  <a:srgbClr val="000000"/>
                </a:solidFill>
                <a:latin typeface="Times New Roman" panose="02020603050405020304" pitchFamily="18" charset="0"/>
              </a:rPr>
              <a:t>، </a:t>
            </a:r>
            <a:r>
              <a:rPr lang="ar-EG" sz="2400" dirty="0">
                <a:solidFill>
                  <a:srgbClr val="000000"/>
                </a:solidFill>
                <a:latin typeface="Times New Roman" panose="02020603050405020304" pitchFamily="18" charset="0"/>
              </a:rPr>
              <a:t>مفهوم غامض، ومن ثم التالي لا يمكن اطلاقه على كل شخص يتفحص الانترنت أو هو جزء من الشبكة العنكبوتية، </a:t>
            </a:r>
            <a:r>
              <a:rPr lang="ar-EG" sz="2400" b="1" dirty="0">
                <a:solidFill>
                  <a:srgbClr val="000000"/>
                </a:solidFill>
                <a:latin typeface="Times New Roman" panose="02020603050405020304" pitchFamily="18" charset="0"/>
              </a:rPr>
              <a:t>فقد جاء في تعريف الشخص الافتراضي وفق علم النفس الافتراضي أنه:</a:t>
            </a:r>
            <a:r>
              <a:rPr lang="ar-EG" sz="2400" dirty="0">
                <a:solidFill>
                  <a:srgbClr val="000000"/>
                </a:solidFill>
                <a:latin typeface="Times New Roman" panose="02020603050405020304" pitchFamily="18" charset="0"/>
              </a:rPr>
              <a:t> "كل من يحتفظ بمعرف واحد يتفاعل به مع كل من يشاركونه الاهتمام على الشبكة أو يقدمون له خدمات أو يستفيدون من تفاعله معهم بأية صورة قابلة للضبط لتحديد تفاعل الشخص مع الجماعات أو الأفراد"، </a:t>
            </a:r>
            <a:r>
              <a:rPr lang="ar-EG" sz="2400" b="1" u="sng" dirty="0">
                <a:solidFill>
                  <a:srgbClr val="000000"/>
                </a:solidFill>
                <a:latin typeface="Times New Roman" panose="02020603050405020304" pitchFamily="18" charset="0"/>
              </a:rPr>
              <a:t>أو هو</a:t>
            </a:r>
            <a:r>
              <a:rPr lang="ar-EG" sz="2400" dirty="0">
                <a:solidFill>
                  <a:srgbClr val="000000"/>
                </a:solidFill>
                <a:latin typeface="Times New Roman" panose="02020603050405020304" pitchFamily="18" charset="0"/>
              </a:rPr>
              <a:t>: عبارة عن هوية تخرق حدود الهوية الطبيعية مع الاحتفاظ بخاصية التفاعل معها لحصول المنفعة </a:t>
            </a:r>
            <a:r>
              <a:rPr lang="ar-EG" sz="2400" dirty="0" smtClean="0">
                <a:solidFill>
                  <a:srgbClr val="000000"/>
                </a:solidFill>
                <a:latin typeface="Times New Roman" panose="02020603050405020304" pitchFamily="18" charset="0"/>
              </a:rPr>
              <a:t>الطبيعية.</a:t>
            </a:r>
            <a:endParaRPr lang="ar-EG" sz="2400" dirty="0">
              <a:solidFill>
                <a:srgbClr val="000000"/>
              </a:solidFill>
              <a:latin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1560786" y="714921"/>
            <a:ext cx="793005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2- مقومات الشخصية الافتراضية للذكاء الاصطناعي:</a:t>
            </a: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32920319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144517" y="1573561"/>
            <a:ext cx="11401897" cy="3711785"/>
          </a:xfrm>
          <a:prstGeom prst="rect">
            <a:avLst/>
          </a:prstGeom>
        </p:spPr>
        <p:txBody>
          <a:bodyPr wrap="square">
            <a:spAutoFit/>
          </a:bodyPr>
          <a:lstStyle/>
          <a:p>
            <a:pPr algn="just" rtl="1">
              <a:lnSpc>
                <a:spcPct val="120000"/>
              </a:lnSpc>
            </a:pPr>
            <a:r>
              <a:rPr lang="ar-EG" sz="2800" b="1" u="sng" dirty="0" smtClean="0">
                <a:solidFill>
                  <a:srgbClr val="000000"/>
                </a:solidFill>
                <a:latin typeface="Times New Roman" panose="02020603050405020304" pitchFamily="18" charset="0"/>
              </a:rPr>
              <a:t>1- الشخص </a:t>
            </a:r>
            <a:r>
              <a:rPr lang="ar-EG" sz="2800" b="1" u="sng" dirty="0">
                <a:solidFill>
                  <a:srgbClr val="000000"/>
                </a:solidFill>
                <a:latin typeface="Times New Roman" panose="02020603050405020304" pitchFamily="18" charset="0"/>
              </a:rPr>
              <a:t>الاصطناعي شخص رقمي</a:t>
            </a:r>
            <a:r>
              <a:rPr lang="ar-EG" sz="2800" b="1" u="sng" dirty="0" smtClean="0">
                <a:solidFill>
                  <a:srgbClr val="000000"/>
                </a:solidFill>
                <a:latin typeface="Times New Roman" panose="02020603050405020304" pitchFamily="18" charset="0"/>
              </a:rPr>
              <a:t>:</a:t>
            </a:r>
          </a:p>
          <a:p>
            <a:pPr algn="just" rtl="1">
              <a:lnSpc>
                <a:spcPct val="120000"/>
              </a:lnSpc>
            </a:pPr>
            <a:r>
              <a:rPr lang="ar-EG" sz="2400" dirty="0">
                <a:solidFill>
                  <a:srgbClr val="000000"/>
                </a:solidFill>
                <a:latin typeface="Times New Roman" panose="02020603050405020304" pitchFamily="18" charset="0"/>
              </a:rPr>
              <a:t>- فالشخص الافتراضي يمكن أن نراه أنه شخص رقمي، إذا نظرنا إليه باعتباره: مجموعة معلومات رقمية متداولة في الشبكة، والتي يتحول بمقتضاه الشخص الطبيعي في شكل غير مادي (روحي</a:t>
            </a:r>
            <a:r>
              <a:rPr lang="ar-EG" sz="2400" dirty="0" smtClean="0">
                <a:solidFill>
                  <a:srgbClr val="000000"/>
                </a:solidFill>
                <a:latin typeface="Times New Roman" panose="02020603050405020304" pitchFamily="18" charset="0"/>
              </a:rPr>
              <a:t>).</a:t>
            </a:r>
            <a:endParaRPr lang="ar-EG" sz="2400" dirty="0">
              <a:solidFill>
                <a:srgbClr val="000000"/>
              </a:solidFill>
              <a:latin typeface="Times New Roman" panose="02020603050405020304" pitchFamily="18" charset="0"/>
            </a:endParaRPr>
          </a:p>
          <a:p>
            <a:pPr algn="just" rtl="1">
              <a:lnSpc>
                <a:spcPct val="120000"/>
              </a:lnSpc>
            </a:pPr>
            <a:r>
              <a:rPr lang="ar-EG" sz="2400" b="1" u="sng" dirty="0" smtClean="0">
                <a:solidFill>
                  <a:srgbClr val="000000"/>
                </a:solidFill>
                <a:latin typeface="Times New Roman" panose="02020603050405020304" pitchFamily="18" charset="0"/>
              </a:rPr>
              <a:t>- يتبين </a:t>
            </a:r>
            <a:r>
              <a:rPr lang="ar-EG" sz="2400" b="1" u="sng" dirty="0">
                <a:solidFill>
                  <a:srgbClr val="000000"/>
                </a:solidFill>
                <a:latin typeface="Times New Roman" panose="02020603050405020304" pitchFamily="18" charset="0"/>
              </a:rPr>
              <a:t>مما تقدم أن </a:t>
            </a:r>
            <a:r>
              <a:rPr lang="ar-EG" sz="2400" dirty="0">
                <a:solidFill>
                  <a:srgbClr val="000000"/>
                </a:solidFill>
                <a:latin typeface="Times New Roman" panose="02020603050405020304" pitchFamily="18" charset="0"/>
              </a:rPr>
              <a:t>الشخص الافتراضي هو كيان رقمي ينفرد بخصائص ومميزات عن الكائنات الموجودة في العام الافتراضي أي المتواجدون على الشبكة، إضافة إلى أن الشخص الافتراضي هو الشخص الرقمي سواءً أكانت له هوية متطابقة مع الهوية الواقعية أم غير متطابقة مع الهوية الواقعية هذا من جهة، ومن جهة أخرى فإن الشخص الافتراضي الذي حل محل الإنسان في العالم الافتراضي لا يعني أن العالم الحقيقي أصبح افتراضي بل أنه يوجد عالم آخر فأصبحت الحقيقة لها شكل آخر، ولا يمكن إنكارها. </a:t>
            </a: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1560786" y="714921"/>
            <a:ext cx="793005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2- مقومات الشخصية الافتراضية للذكاء الاصطناعي:</a:t>
            </a: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842269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144517" y="1573561"/>
            <a:ext cx="11401897" cy="3711785"/>
          </a:xfrm>
          <a:prstGeom prst="rect">
            <a:avLst/>
          </a:prstGeom>
        </p:spPr>
        <p:txBody>
          <a:bodyPr wrap="square">
            <a:spAutoFit/>
          </a:bodyPr>
          <a:lstStyle/>
          <a:p>
            <a:pPr algn="just" rtl="1">
              <a:lnSpc>
                <a:spcPct val="120000"/>
              </a:lnSpc>
            </a:pPr>
            <a:r>
              <a:rPr lang="ar-EG" sz="2800" b="1" u="sng" dirty="0" smtClean="0">
                <a:solidFill>
                  <a:srgbClr val="000000"/>
                </a:solidFill>
                <a:latin typeface="Times New Roman" panose="02020603050405020304" pitchFamily="18" charset="0"/>
              </a:rPr>
              <a:t>2- الشخص الافتراضي موجود حقيقة:</a:t>
            </a:r>
          </a:p>
          <a:p>
            <a:pPr algn="just" rtl="1">
              <a:lnSpc>
                <a:spcPct val="120000"/>
              </a:lnSpc>
            </a:pPr>
            <a:r>
              <a:rPr lang="ar-EG" sz="2400" dirty="0">
                <a:solidFill>
                  <a:srgbClr val="000000"/>
                </a:solidFill>
                <a:latin typeface="Times New Roman" panose="02020603050405020304" pitchFamily="18" charset="0"/>
              </a:rPr>
              <a:t>- </a:t>
            </a:r>
            <a:r>
              <a:rPr lang="ar-EG" sz="2400" b="1" dirty="0">
                <a:solidFill>
                  <a:srgbClr val="000000"/>
                </a:solidFill>
                <a:latin typeface="Times New Roman" panose="02020603050405020304" pitchFamily="18" charset="0"/>
              </a:rPr>
              <a:t>لا يمكن لأحد أن ينكر وجود ما يسمى بالشخص الافتراضي أو ما يطلق عليه بالشخص الرقمي</a:t>
            </a:r>
            <a:r>
              <a:rPr lang="ar-EG" sz="2400" dirty="0">
                <a:solidFill>
                  <a:srgbClr val="000000"/>
                </a:solidFill>
                <a:latin typeface="Times New Roman" panose="02020603050405020304" pitchFamily="18" charset="0"/>
              </a:rPr>
              <a:t>، لكن لابد التمييز ما بين نوعين من الأشخاص الرقمية، منها ما هي محدودة ويتحكم فيها مستعملها بمعنى تبقى السيطرة للشخص الطبيعي من جانب، وفي الجانب الآخر نجد ما يسمى بالشخص الافتراضي الذكي، حيث مع التطور المستمر قد تصل هذه التكنولوجيات المحملة بالذكاء الاصطناعي إلى درجة متطورة، بحيث تصبح قادرة على القيام بمختلف الأعمال بأقل حاجة من التوجيه الإنساني البشري، على سبيل المثال </a:t>
            </a:r>
            <a:r>
              <a:rPr lang="ar-EG" sz="2400" b="1" dirty="0">
                <a:solidFill>
                  <a:srgbClr val="000000"/>
                </a:solidFill>
                <a:latin typeface="Times New Roman" panose="02020603050405020304" pitchFamily="18" charset="0"/>
              </a:rPr>
              <a:t>(الروبوت صوفيا</a:t>
            </a:r>
            <a:r>
              <a:rPr lang="ar-EG" sz="2400" b="1" dirty="0" smtClean="0">
                <a:solidFill>
                  <a:srgbClr val="000000"/>
                </a:solidFill>
                <a:latin typeface="Times New Roman" panose="02020603050405020304" pitchFamily="18" charset="0"/>
              </a:rPr>
              <a:t>). </a:t>
            </a:r>
            <a:r>
              <a:rPr lang="ar-EG" sz="2400" dirty="0">
                <a:solidFill>
                  <a:srgbClr val="000000"/>
                </a:solidFill>
                <a:latin typeface="Times New Roman" panose="02020603050405020304" pitchFamily="18" charset="0"/>
              </a:rPr>
              <a:t>وهو آخر ما توصل إليه الذكاء الاصطناعي لحد الساعة والقادر على التواصل والتفاعل مع الأشخاص دون تدخل بشري، إضافة لتمتع هذا الروبوت بسرعة البديهة، وبذلك يضل الذكاء الاصطناعي في تطور مستمر وهذه هي ميزة المجتمع الحالي (المجتمع المعلوماتي).</a:t>
            </a: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1560786" y="714921"/>
            <a:ext cx="793005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2- مقومات الشخصية الافتراضية للذكاء الاصطناعي:</a:t>
            </a: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0680702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144517" y="1573561"/>
            <a:ext cx="11401897" cy="3268587"/>
          </a:xfrm>
          <a:prstGeom prst="rect">
            <a:avLst/>
          </a:prstGeom>
        </p:spPr>
        <p:txBody>
          <a:bodyPr wrap="square">
            <a:spAutoFit/>
          </a:bodyPr>
          <a:lstStyle/>
          <a:p>
            <a:pPr algn="just" rtl="1">
              <a:lnSpc>
                <a:spcPct val="120000"/>
              </a:lnSpc>
            </a:pPr>
            <a:r>
              <a:rPr lang="ar-EG" sz="2800" b="1" u="sng" dirty="0" smtClean="0">
                <a:solidFill>
                  <a:srgbClr val="000000"/>
                </a:solidFill>
                <a:latin typeface="Times New Roman" panose="02020603050405020304" pitchFamily="18" charset="0"/>
              </a:rPr>
              <a:t>2- الشخص الافتراضي موجود حقيقة:</a:t>
            </a:r>
          </a:p>
          <a:p>
            <a:pPr algn="just" rtl="1">
              <a:lnSpc>
                <a:spcPct val="120000"/>
              </a:lnSpc>
            </a:pPr>
            <a:r>
              <a:rPr lang="ar-EG" sz="2400" dirty="0" smtClean="0">
                <a:solidFill>
                  <a:srgbClr val="000000"/>
                </a:solidFill>
                <a:latin typeface="Times New Roman" panose="02020603050405020304" pitchFamily="18" charset="0"/>
              </a:rPr>
              <a:t>- </a:t>
            </a:r>
            <a:r>
              <a:rPr lang="ar-EG" sz="2400" b="1" dirty="0" smtClean="0">
                <a:solidFill>
                  <a:srgbClr val="000000"/>
                </a:solidFill>
                <a:latin typeface="Times New Roman" panose="02020603050405020304" pitchFamily="18" charset="0"/>
              </a:rPr>
              <a:t>وإضافة </a:t>
            </a:r>
            <a:r>
              <a:rPr lang="ar-EG" sz="2400" b="1" dirty="0">
                <a:solidFill>
                  <a:srgbClr val="000000"/>
                </a:solidFill>
                <a:latin typeface="Times New Roman" panose="02020603050405020304" pitchFamily="18" charset="0"/>
              </a:rPr>
              <a:t>لما تم طرحه فالشخص الافتراضي حقيقة بالنظر </a:t>
            </a:r>
            <a:r>
              <a:rPr lang="ar-EG" sz="2400" b="1" dirty="0" smtClean="0">
                <a:solidFill>
                  <a:srgbClr val="000000"/>
                </a:solidFill>
                <a:latin typeface="Times New Roman" panose="02020603050405020304" pitchFamily="18" charset="0"/>
              </a:rPr>
              <a:t>لتفوقه على </a:t>
            </a:r>
            <a:r>
              <a:rPr lang="ar-EG" sz="2400" b="1" dirty="0">
                <a:solidFill>
                  <a:srgbClr val="000000"/>
                </a:solidFill>
                <a:latin typeface="Times New Roman" panose="02020603050405020304" pitchFamily="18" charset="0"/>
              </a:rPr>
              <a:t>الشخصيات الحقيقية</a:t>
            </a:r>
            <a:r>
              <a:rPr lang="ar-EG" sz="2400" dirty="0">
                <a:solidFill>
                  <a:srgbClr val="000000"/>
                </a:solidFill>
                <a:latin typeface="Times New Roman" panose="02020603050405020304" pitchFamily="18" charset="0"/>
              </a:rPr>
              <a:t>، وما تمتاز به هذه الشخصية الافتراضية في أنها حقيقة تكنولوجية، إذ إنه مع التطور التكنولوجي أصبح للعالم الافتراضي حيزاً واضحاً وكبيراً في حياتنا اليومية والمهنية، هذا ما دفع المتخصصين في كافة العلوم الإنسانية إلى ضرورة ملاحقة هذا العالم الافتراضي، ومن بينها الدراسات القانونية التي حقيقة أنها تفتقر إلى النصوص القانونية المنظمة لهذا العالم الافتراضي وبالتحديد الشخص الافتراضي، فلقواعد القانونية عرفت الشخص الطبيعي والشخص الاعتباري و لا ثالث لهما، وما عرفه خارج هذا التقسيم صنفه </a:t>
            </a:r>
            <a:r>
              <a:rPr lang="ar-EG" sz="2400" dirty="0" smtClean="0">
                <a:solidFill>
                  <a:srgbClr val="000000"/>
                </a:solidFill>
                <a:latin typeface="Times New Roman" panose="02020603050405020304" pitchFamily="18" charset="0"/>
              </a:rPr>
              <a:t>كحالات فقط.</a:t>
            </a: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1560786" y="714921"/>
            <a:ext cx="793005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2- مقومات الشخصية الافتراضية للذكاء الاصطناعي:</a:t>
            </a: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168722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144517" y="1573561"/>
            <a:ext cx="11401897" cy="5041380"/>
          </a:xfrm>
          <a:prstGeom prst="rect">
            <a:avLst/>
          </a:prstGeom>
        </p:spPr>
        <p:txBody>
          <a:bodyPr wrap="square">
            <a:spAutoFit/>
          </a:bodyPr>
          <a:lstStyle/>
          <a:p>
            <a:pPr algn="just" rtl="1">
              <a:lnSpc>
                <a:spcPct val="120000"/>
              </a:lnSpc>
            </a:pPr>
            <a:r>
              <a:rPr lang="ar-EG" sz="2800" b="1" u="sng" dirty="0" smtClean="0">
                <a:solidFill>
                  <a:srgbClr val="000000"/>
                </a:solidFill>
                <a:latin typeface="Times New Roman" panose="02020603050405020304" pitchFamily="18" charset="0"/>
              </a:rPr>
              <a:t>ثالثاً: نتائج </a:t>
            </a:r>
            <a:r>
              <a:rPr lang="ar-EG" sz="2800" b="1" u="sng" dirty="0">
                <a:solidFill>
                  <a:srgbClr val="000000"/>
                </a:solidFill>
                <a:latin typeface="Times New Roman" panose="02020603050405020304" pitchFamily="18" charset="0"/>
              </a:rPr>
              <a:t>خلق فئة جديدة من الأشخاص </a:t>
            </a:r>
            <a:r>
              <a:rPr lang="ar-EG" sz="2800" b="1" u="sng" dirty="0" smtClean="0">
                <a:solidFill>
                  <a:srgbClr val="000000"/>
                </a:solidFill>
                <a:latin typeface="Times New Roman" panose="02020603050405020304" pitchFamily="18" charset="0"/>
              </a:rPr>
              <a:t>الاعتباريين: </a:t>
            </a:r>
          </a:p>
          <a:p>
            <a:pPr algn="just" rtl="1">
              <a:lnSpc>
                <a:spcPct val="120000"/>
              </a:lnSpc>
            </a:pPr>
            <a:r>
              <a:rPr lang="ar-EG" sz="2400" dirty="0" smtClean="0">
                <a:solidFill>
                  <a:srgbClr val="000000"/>
                </a:solidFill>
                <a:latin typeface="Times New Roman" panose="02020603050405020304" pitchFamily="18" charset="0"/>
              </a:rPr>
              <a:t>- يؤدي </a:t>
            </a:r>
            <a:r>
              <a:rPr lang="ar-EG" sz="2400" dirty="0">
                <a:solidFill>
                  <a:srgbClr val="000000"/>
                </a:solidFill>
                <a:latin typeface="Times New Roman" panose="02020603050405020304" pitchFamily="18" charset="0"/>
              </a:rPr>
              <a:t>منح الشخصية الاعتبارية إلى قدرة الكيان الذي يستفيد منها على اكتساب الحقوق وتحمل الالتزامات بنفسه، في هذا الصدد، تشكل أهلية التمتع صفة لا يمكن فصلها عن الشخصية القانونية، وفيما يتعلق بأنظمة الذكاء الاصطناعي، فمن المتوقع أن تنمو قدرتها إلى حد قد يمكنها من الحصول على الشخصية القانونية بناء على نموذج الأشخاص المعنويين، محصورة بالأعمال المفيدة لتحقيق أهدافها، بالتوافق مع الوظائف المتنظرة من الأنظمة </a:t>
            </a:r>
            <a:r>
              <a:rPr lang="ar-EG" sz="2400" dirty="0" smtClean="0">
                <a:solidFill>
                  <a:srgbClr val="000000"/>
                </a:solidFill>
                <a:latin typeface="Times New Roman" panose="02020603050405020304" pitchFamily="18" charset="0"/>
              </a:rPr>
              <a:t>الذكية.</a:t>
            </a:r>
            <a:endParaRPr lang="ar-EG" sz="2400" dirty="0">
              <a:solidFill>
                <a:srgbClr val="000000"/>
              </a:solidFill>
              <a:latin typeface="Times New Roman" panose="02020603050405020304" pitchFamily="18" charset="0"/>
            </a:endParaRPr>
          </a:p>
          <a:p>
            <a:pPr algn="just" rtl="1">
              <a:lnSpc>
                <a:spcPct val="120000"/>
              </a:lnSpc>
            </a:pPr>
            <a:r>
              <a:rPr lang="ar-EG" sz="2400" dirty="0" smtClean="0">
                <a:solidFill>
                  <a:srgbClr val="000000"/>
                </a:solidFill>
                <a:latin typeface="Times New Roman" panose="02020603050405020304" pitchFamily="18" charset="0"/>
              </a:rPr>
              <a:t>- أما </a:t>
            </a:r>
            <a:r>
              <a:rPr lang="ar-EG" sz="2400" dirty="0">
                <a:solidFill>
                  <a:srgbClr val="000000"/>
                </a:solidFill>
                <a:latin typeface="Times New Roman" panose="02020603050405020304" pitchFamily="18" charset="0"/>
              </a:rPr>
              <a:t>بالنسبة إلى الذمة المالية المستقلة للذكاء الاصطناعي، فهناك من ذهب إلى أن المالك أو المستخدم سيقوم بفتح حساب مصرفي لاحتياجات نشاط الذكاء الاصطناعي، كتمويل المشتريات التي سيقوم بها مثلاً، فهو عملياً لن يمارس بنفسه الحقوق التي سيكتسبها، علما أن نظام الذكاء الاصطناعي يمكن أن يعمل دون امتلاك أية أصول مالية، على شكل برنامج وسيط يجري المعاملات وينظمها، لحساب من يشغله، مثل إجراء السحوبات المالية تلقائيا، بشكل دوري، من الحساب المصرفي للزبون، لتسديد بدل اشتراك </a:t>
            </a:r>
            <a:r>
              <a:rPr lang="ar-EG" sz="2400" dirty="0" smtClean="0">
                <a:solidFill>
                  <a:srgbClr val="000000"/>
                </a:solidFill>
                <a:latin typeface="Times New Roman" panose="02020603050405020304" pitchFamily="18" charset="0"/>
              </a:rPr>
              <a:t>شهري. </a:t>
            </a:r>
            <a:endParaRPr lang="ar-EG" sz="2400" dirty="0">
              <a:solidFill>
                <a:srgbClr val="000000"/>
              </a:solidFill>
              <a:latin typeface="Times New Roman" panose="02020603050405020304" pitchFamily="18" charset="0"/>
            </a:endParaRPr>
          </a:p>
          <a:p>
            <a:pPr algn="just" rtl="1">
              <a:lnSpc>
                <a:spcPct val="120000"/>
              </a:lnSpc>
            </a:pPr>
            <a:endParaRPr lang="ar-EG" sz="2400" dirty="0" smtClean="0">
              <a:solidFill>
                <a:srgbClr val="000000"/>
              </a:solidFill>
              <a:latin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1560786" y="714921"/>
            <a:ext cx="793005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2- مقومات الشخصية الافتراضية للذكاء الاصطناعي:</a:t>
            </a: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483276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5" y="656998"/>
            <a:ext cx="2758843" cy="753090"/>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7"/>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1533</TotalTime>
  <Words>4410</Words>
  <Application>Microsoft Office PowerPoint</Application>
  <PresentationFormat>Custom</PresentationFormat>
  <Paragraphs>197</Paragraphs>
  <Slides>30</Slides>
  <Notes>4</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oo</cp:lastModifiedBy>
  <cp:revision>298</cp:revision>
  <dcterms:created xsi:type="dcterms:W3CDTF">2023-04-29T09:08:23Z</dcterms:created>
  <dcterms:modified xsi:type="dcterms:W3CDTF">2023-10-26T08:56:16Z</dcterms:modified>
</cp:coreProperties>
</file>