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
          <a:latin typeface="Big Caslon Medium"/>
          <a:ea typeface="Big Caslon Medium"/>
          <a:cs typeface="Big Caslon Medium"/>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Big Caslon Medium"/>
          <a:ea typeface="Big Caslon Medium"/>
          <a:cs typeface="Big Caslon Medium"/>
        </a:font>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 styleId="{BBFC77FB-9ED0-4EC9-95AA-A1379042E648}" styleName="">
    <a:tblBg/>
    <a:wholeTbl>
      <a:tcTxStyle b="off" i="off">
        <a:font>
          <a:latin typeface="Bodoni SvtyTwo ITC TT-Book"/>
          <a:ea typeface="Bodoni SvtyTwo ITC TT-Book"/>
          <a:cs typeface="Bodoni SvtyTwo ITC TT-Book"/>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ff" i="off">
        <a:fontRef idx="major">
          <a:srgbClr val="FFFFFF"/>
        </a:fontRef>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68" name="Shape 368"/>
          <p:cNvSpPr/>
          <p:nvPr>
            <p:ph type="sldImg"/>
          </p:nvPr>
        </p:nvSpPr>
        <p:spPr>
          <a:xfrm>
            <a:off x="1143000" y="685800"/>
            <a:ext cx="4572000" cy="3429000"/>
          </a:xfrm>
          <a:prstGeom prst="rect">
            <a:avLst/>
          </a:prstGeom>
        </p:spPr>
        <p:txBody>
          <a:bodyPr/>
          <a:lstStyle/>
          <a:p>
            <a:pPr/>
          </a:p>
        </p:txBody>
      </p:sp>
      <p:sp>
        <p:nvSpPr>
          <p:cNvPr id="369" name="Shape 36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jpeg"/><Relationship Id="rId6" Type="http://schemas.openxmlformats.org/officeDocument/2006/relationships/image" Target="../media/image4.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8.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10.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1.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15.png"/><Relationship Id="rId5" Type="http://schemas.openxmlformats.org/officeDocument/2006/relationships/image" Target="../media/image16.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4.jpe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2.png"/><Relationship Id="rId4" Type="http://schemas.openxmlformats.org/officeDocument/2006/relationships/image" Target="../media/image19.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3.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4.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5.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2.png"/><Relationship Id="rId5" Type="http://schemas.openxmlformats.org/officeDocument/2006/relationships/image" Target="../media/image26.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png"/><Relationship Id="rId3" Type="http://schemas.openxmlformats.org/officeDocument/2006/relationships/image" Target="../media/image22.png"/><Relationship Id="rId4" Type="http://schemas.openxmlformats.org/officeDocument/2006/relationships/image" Target="../media/image28.png"/><Relationship Id="rId5" Type="http://schemas.openxmlformats.org/officeDocument/2006/relationships/image" Target="../media/image29.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 Id="rId3" Type="http://schemas.openxmlformats.org/officeDocument/2006/relationships/image" Target="../media/image30.png"/><Relationship Id="rId4" Type="http://schemas.openxmlformats.org/officeDocument/2006/relationships/image" Target="../media/image31.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29.png"/><Relationship Id="rId4" Type="http://schemas.openxmlformats.org/officeDocument/2006/relationships/image" Target="../media/image32.png"/></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 Id="rId3" Type="http://schemas.openxmlformats.org/officeDocument/2006/relationships/image" Target="../media/image7.png"/><Relationship Id="rId4" Type="http://schemas.openxmlformats.org/officeDocument/2006/relationships/image" Target="../media/image23.png"/><Relationship Id="rId5" Type="http://schemas.openxmlformats.org/officeDocument/2006/relationships/image" Target="../media/image29.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29.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copy 11">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2" name="Oval 17"/>
          <p:cNvSpPr/>
          <p:nvPr/>
        </p:nvSpPr>
        <p:spPr>
          <a:xfrm>
            <a:off x="6424191" y="-209666"/>
            <a:ext cx="6039034" cy="595608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3" name="TextBox 29"/>
          <p:cNvSpPr txBox="1"/>
          <p:nvPr/>
        </p:nvSpPr>
        <p:spPr>
          <a:xfrm>
            <a:off x="775754" y="327933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chemeClr val="accent1">
                    <a:satOff val="-19091"/>
                    <a:lumOff val="-11921"/>
                  </a:schemeClr>
                </a:solidFill>
                <a:latin typeface="Times New Roman"/>
                <a:ea typeface="Times New Roman"/>
                <a:cs typeface="Times New Roman"/>
                <a:sym typeface="Times New Roman"/>
              </a:defRPr>
            </a:lvl1pPr>
          </a:lstStyle>
          <a:p>
            <a:pPr/>
            <a:r>
              <a:t>Prepared by Dr. Mahmoud Ibrahim </a:t>
            </a:r>
          </a:p>
        </p:txBody>
      </p:sp>
      <p:sp>
        <p:nvSpPr>
          <p:cNvPr id="14"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chemeClr val="accent1">
                    <a:satOff val="-19091"/>
                    <a:lumOff val="-11921"/>
                  </a:schemeClr>
                </a:solidFill>
                <a:latin typeface="Times New Roman"/>
                <a:ea typeface="Times New Roman"/>
                <a:cs typeface="Times New Roman"/>
                <a:sym typeface="Times New Roman"/>
              </a:defRPr>
            </a:lvl1pPr>
          </a:lstStyle>
          <a:p>
            <a:pPr/>
            <a:r>
              <a:t>MGM415</a:t>
            </a:r>
          </a:p>
        </p:txBody>
      </p:sp>
      <p:sp>
        <p:nvSpPr>
          <p:cNvPr id="15" name="Oval 13"/>
          <p:cNvSpPr/>
          <p:nvPr/>
        </p:nvSpPr>
        <p:spPr>
          <a:xfrm>
            <a:off x="6511334" y="-209666"/>
            <a:ext cx="5578571" cy="5740068"/>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p>
        </p:txBody>
      </p:sp>
      <p:sp>
        <p:nvSpPr>
          <p:cNvPr id="16" name="Rounded Rectangle"/>
          <p:cNvSpPr/>
          <p:nvPr/>
        </p:nvSpPr>
        <p:spPr>
          <a:xfrm>
            <a:off x="32130" y="5041234"/>
            <a:ext cx="8741617" cy="1720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w="12700">
            <a:solidFill>
              <a:schemeClr val="accent1"/>
            </a:solidFill>
            <a:miter/>
          </a:ln>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p>
        </p:txBody>
      </p:sp>
      <p:sp>
        <p:nvSpPr>
          <p:cNvPr id="17"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18" name="Body Level One…"/>
          <p:cNvSpPr txBox="1"/>
          <p:nvPr>
            <p:ph type="body" sz="quarter" idx="1"/>
          </p:nvPr>
        </p:nvSpPr>
        <p:spPr>
          <a:xfrm>
            <a:off x="136452" y="5423316"/>
            <a:ext cx="8153281" cy="1357800"/>
          </a:xfrm>
          <a:prstGeom prst="rect">
            <a:avLst/>
          </a:prstGeom>
        </p:spPr>
        <p:txBody>
          <a:bodyPr anchor="ctr"/>
          <a:lstStyle>
            <a:lvl1pPr marL="0" indent="0">
              <a:buSzTx/>
              <a:buFontTx/>
              <a:buNone/>
              <a:defRPr sz="2400">
                <a:latin typeface="Big Caslon Medium"/>
                <a:ea typeface="Big Caslon Medium"/>
                <a:cs typeface="Big Caslon Medium"/>
                <a:sym typeface="Big Caslon Medium"/>
              </a:defRPr>
            </a:lvl1pPr>
            <a:lvl2pPr marL="0" indent="457200">
              <a:buSzTx/>
              <a:buFontTx/>
              <a:buNone/>
              <a:defRPr sz="2400">
                <a:latin typeface="Big Caslon Medium"/>
                <a:ea typeface="Big Caslon Medium"/>
                <a:cs typeface="Big Caslon Medium"/>
                <a:sym typeface="Big Caslon Medium"/>
              </a:defRPr>
            </a:lvl2pPr>
            <a:lvl3pPr marL="0" indent="914400">
              <a:buSzTx/>
              <a:buFontTx/>
              <a:buNone/>
              <a:defRPr sz="2400">
                <a:latin typeface="Big Caslon Medium"/>
                <a:ea typeface="Big Caslon Medium"/>
                <a:cs typeface="Big Caslon Medium"/>
                <a:sym typeface="Big Caslon Medium"/>
              </a:defRPr>
            </a:lvl3pPr>
            <a:lvl4pPr marL="0" indent="1371600">
              <a:buSzTx/>
              <a:buFontTx/>
              <a:buNone/>
              <a:defRPr sz="2400">
                <a:latin typeface="Big Caslon Medium"/>
                <a:ea typeface="Big Caslon Medium"/>
                <a:cs typeface="Big Caslon Medium"/>
                <a:sym typeface="Big Caslon Medium"/>
              </a:defRPr>
            </a:lvl4pPr>
            <a:lvl5pPr marL="0" indent="1828800">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2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 name="Image" descr="Image"/>
          <p:cNvPicPr>
            <a:picLocks noChangeAspect="1"/>
          </p:cNvPicPr>
          <p:nvPr/>
        </p:nvPicPr>
        <p:blipFill>
          <a:blip r:embed="rId4">
            <a:extLst/>
          </a:blip>
          <a:srcRect l="0" t="0" r="26225" b="0"/>
          <a:stretch>
            <a:fillRect/>
          </a:stretch>
        </p:blipFill>
        <p:spPr>
          <a:xfrm>
            <a:off x="-155037" y="1485115"/>
            <a:ext cx="3377870" cy="6705517"/>
          </a:xfrm>
          <a:prstGeom prst="rect">
            <a:avLst/>
          </a:prstGeom>
          <a:ln w="12700">
            <a:miter lim="400000"/>
          </a:ln>
        </p:spPr>
      </p:pic>
      <p:sp>
        <p:nvSpPr>
          <p:cNvPr id="29"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0"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grpSp>
        <p:nvGrpSpPr>
          <p:cNvPr id="33" name="Picture Placeholder 4"/>
          <p:cNvGrpSpPr/>
          <p:nvPr/>
        </p:nvGrpSpPr>
        <p:grpSpPr>
          <a:xfrm>
            <a:off x="6520123" y="2421740"/>
            <a:ext cx="4962147" cy="2495551"/>
            <a:chOff x="0" y="0"/>
            <a:chExt cx="4962145" cy="2495550"/>
          </a:xfrm>
        </p:grpSpPr>
        <p:sp>
          <p:nvSpPr>
            <p:cNvPr id="31"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2" name="image15.jpeg" descr="image15.jpeg"/>
            <p:cNvPicPr>
              <a:picLocks noChangeAspect="1"/>
            </p:cNvPicPr>
            <p:nvPr/>
          </p:nvPicPr>
          <p:blipFill>
            <a:blip r:embed="rId5">
              <a:extLst/>
            </a:blip>
            <a:srcRect l="0" t="12314" r="0" b="12314"/>
            <a:stretch>
              <a:fillRect/>
            </a:stretch>
          </p:blipFill>
          <p:spPr>
            <a:xfrm>
              <a:off x="0" y="0"/>
              <a:ext cx="4962146" cy="2495550"/>
            </a:xfrm>
            <a:prstGeom prst="rect">
              <a:avLst/>
            </a:prstGeom>
            <a:ln w="12700" cap="flat">
              <a:noFill/>
              <a:miter lim="400000"/>
            </a:ln>
            <a:effectLst/>
          </p:spPr>
        </p:pic>
      </p:grpSp>
      <p:sp>
        <p:nvSpPr>
          <p:cNvPr id="34"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35" name="Rectangle Rectangle" descr="Rectangle Rectangle"/>
          <p:cNvPicPr>
            <a:picLocks noChangeAspect="0"/>
          </p:cNvPicPr>
          <p:nvPr/>
        </p:nvPicPr>
        <p:blipFill>
          <a:blip r:embed="rId6">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36"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37"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nchor="b"/>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38" name="Body Level One…"/>
          <p:cNvSpPr txBox="1"/>
          <p:nvPr>
            <p:ph type="body" sz="quarter" idx="1"/>
          </p:nvPr>
        </p:nvSpPr>
        <p:spPr>
          <a:xfrm>
            <a:off x="804691" y="2539413"/>
            <a:ext cx="4897899" cy="2206748"/>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9" name="Slide Number"/>
          <p:cNvSpPr txBox="1"/>
          <p:nvPr>
            <p:ph type="sldNum" sz="quarter" idx="2"/>
          </p:nvPr>
        </p:nvSpPr>
        <p:spPr>
          <a:xfrm>
            <a:off x="5966688" y="6173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6"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4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48"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 name="Rectangle Rectangle" descr="Rectangle Rectangle"/>
          <p:cNvPicPr>
            <a:picLocks noChangeAspect="0"/>
          </p:cNvPicPr>
          <p:nvPr/>
        </p:nvPicPr>
        <p:blipFill>
          <a:blip r:embed="rId6">
            <a:extLst/>
          </a:blip>
          <a:stretch>
            <a:fillRect/>
          </a:stretch>
        </p:blipFill>
        <p:spPr>
          <a:xfrm>
            <a:off x="1205486" y="2967066"/>
            <a:ext cx="10014704" cy="3003155"/>
          </a:xfrm>
          <a:prstGeom prst="rect">
            <a:avLst/>
          </a:prstGeom>
          <a:effectLst>
            <a:outerShdw sx="100000" sy="100000" kx="0" ky="0" algn="b" rotWithShape="0" blurRad="190500" dist="101600" dir="5400000">
              <a:schemeClr val="accent5">
                <a:alpha val="49461"/>
              </a:schemeClr>
            </a:outerShdw>
          </a:effectLst>
        </p:spPr>
      </p:pic>
      <p:sp>
        <p:nvSpPr>
          <p:cNvPr id="51" name="Title Text"/>
          <p:cNvSpPr txBox="1"/>
          <p:nvPr>
            <p:ph type="title"/>
          </p:nvPr>
        </p:nvSpPr>
        <p:spPr>
          <a:xfrm>
            <a:off x="1706857" y="1521130"/>
            <a:ext cx="8760491" cy="970460"/>
          </a:xfrm>
          <a:prstGeom prst="rect">
            <a:avLst/>
          </a:prstGeom>
        </p:spPr>
        <p:txBody>
          <a:bodyPr/>
          <a:lstStyle>
            <a:lvl1pPr algn="ctr">
              <a:defRPr sz="6000">
                <a:solidFill>
                  <a:srgbClr val="941100"/>
                </a:solidFill>
                <a:latin typeface="Bodoni SvtyTwo ITC TT-Book"/>
                <a:ea typeface="Bodoni SvtyTwo ITC TT-Book"/>
                <a:cs typeface="Bodoni SvtyTwo ITC TT-Book"/>
                <a:sym typeface="Bodoni SvtyTwo ITC TT-Book"/>
              </a:defRPr>
            </a:lvl1pPr>
          </a:lstStyle>
          <a:p>
            <a:pPr/>
            <a:r>
              <a:t>Title Text</a:t>
            </a:r>
          </a:p>
        </p:txBody>
      </p:sp>
      <p:sp>
        <p:nvSpPr>
          <p:cNvPr id="52" name="Body Level One…"/>
          <p:cNvSpPr txBox="1"/>
          <p:nvPr>
            <p:ph type="body" sz="half" idx="1"/>
          </p:nvPr>
        </p:nvSpPr>
        <p:spPr>
          <a:xfrm>
            <a:off x="1515102" y="3087320"/>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9">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59"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6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61"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 name="Rectangle Rectangle" descr="Rectangle Rectangle"/>
          <p:cNvPicPr>
            <a:picLocks noChangeAspect="0"/>
          </p:cNvPicPr>
          <p:nvPr/>
        </p:nvPicPr>
        <p:blipFill>
          <a:blip r:embed="rId5">
            <a:extLst/>
          </a:blip>
          <a:stretch>
            <a:fillRect/>
          </a:stretch>
        </p:blipFill>
        <p:spPr>
          <a:xfrm>
            <a:off x="1079751" y="2069386"/>
            <a:ext cx="10014703" cy="3003155"/>
          </a:xfrm>
          <a:prstGeom prst="rect">
            <a:avLst/>
          </a:prstGeom>
          <a:effectLst>
            <a:outerShdw sx="100000" sy="100000" kx="0" ky="0" algn="b" rotWithShape="0" blurRad="190500" dist="101600" dir="5400000">
              <a:schemeClr val="accent5">
                <a:alpha val="49461"/>
              </a:schemeClr>
            </a:outerShdw>
          </a:effectLst>
        </p:spPr>
      </p:pic>
      <p:sp>
        <p:nvSpPr>
          <p:cNvPr id="63" name="Body Level One…"/>
          <p:cNvSpPr txBox="1"/>
          <p:nvPr>
            <p:ph type="body" sz="half" idx="1"/>
          </p:nvPr>
        </p:nvSpPr>
        <p:spPr>
          <a:xfrm>
            <a:off x="1623744" y="2245348"/>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70"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71"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72"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73" name="Title Text"/>
          <p:cNvSpPr txBox="1"/>
          <p:nvPr>
            <p:ph type="title"/>
          </p:nvPr>
        </p:nvSpPr>
        <p:spPr>
          <a:xfrm>
            <a:off x="1575308" y="942107"/>
            <a:ext cx="8915006" cy="770394"/>
          </a:xfrm>
          <a:prstGeom prst="rect">
            <a:avLst/>
          </a:prstGeom>
        </p:spPr>
        <p:txBody>
          <a:bodyPr anchor="b"/>
          <a:lstStyle>
            <a:lvl1pPr algn="ctr">
              <a:defRPr sz="6000"/>
            </a:lvl1pPr>
          </a:lstStyle>
          <a:p>
            <a:pPr/>
            <a:r>
              <a:t>Title Text</a:t>
            </a:r>
          </a:p>
        </p:txBody>
      </p:sp>
      <p:sp>
        <p:nvSpPr>
          <p:cNvPr id="74" name="Body Level One…"/>
          <p:cNvSpPr txBox="1"/>
          <p:nvPr>
            <p:ph type="body" idx="1"/>
          </p:nvPr>
        </p:nvSpPr>
        <p:spPr>
          <a:xfrm>
            <a:off x="440166" y="2026991"/>
            <a:ext cx="10854378" cy="4283184"/>
          </a:xfrm>
          <a:prstGeom prst="rect">
            <a:avLst/>
          </a:prstGeom>
        </p:spPr>
        <p:txBody>
          <a:bodyPr/>
          <a:lstStyle>
            <a:lvl1pPr marL="0" indent="0">
              <a:buSzTx/>
              <a:buFontTx/>
              <a:buNone/>
              <a:defRPr sz="2500">
                <a:latin typeface="Bodoni SvtyTwo ITC TT-Book"/>
                <a:ea typeface="Bodoni SvtyTwo ITC TT-Book"/>
                <a:cs typeface="Bodoni SvtyTwo ITC TT-Book"/>
                <a:sym typeface="Bodoni SvtyTwo ITC TT-Book"/>
              </a:defRPr>
            </a:lvl1pPr>
            <a:lvl2pPr marL="0" indent="457200">
              <a:buSzTx/>
              <a:buFontTx/>
              <a:buNone/>
              <a:defRPr sz="2500">
                <a:latin typeface="Bodoni SvtyTwo ITC TT-Book"/>
                <a:ea typeface="Bodoni SvtyTwo ITC TT-Book"/>
                <a:cs typeface="Bodoni SvtyTwo ITC TT-Book"/>
                <a:sym typeface="Bodoni SvtyTwo ITC TT-Book"/>
              </a:defRPr>
            </a:lvl2pPr>
            <a:lvl3pPr marL="0" indent="914400">
              <a:buSzTx/>
              <a:buFontTx/>
              <a:buNone/>
              <a:defRPr sz="2500">
                <a:latin typeface="Bodoni SvtyTwo ITC TT-Book"/>
                <a:ea typeface="Bodoni SvtyTwo ITC TT-Book"/>
                <a:cs typeface="Bodoni SvtyTwo ITC TT-Book"/>
                <a:sym typeface="Bodoni SvtyTwo ITC TT-Book"/>
              </a:defRPr>
            </a:lvl3pPr>
            <a:lvl4pPr marL="0" indent="1371600">
              <a:buSzTx/>
              <a:buFontTx/>
              <a:buNone/>
              <a:defRPr sz="2500">
                <a:latin typeface="Bodoni SvtyTwo ITC TT-Book"/>
                <a:ea typeface="Bodoni SvtyTwo ITC TT-Book"/>
                <a:cs typeface="Bodoni SvtyTwo ITC TT-Book"/>
                <a:sym typeface="Bodoni SvtyTwo ITC TT-Book"/>
              </a:defRPr>
            </a:lvl4pPr>
            <a:lvl5pPr marL="0" indent="1828800">
              <a:buSzTx/>
              <a:buFontTx/>
              <a:buNone/>
              <a:defRPr sz="25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75" name="Slide Number"/>
          <p:cNvSpPr txBox="1"/>
          <p:nvPr>
            <p:ph type="sldNum" sz="quarter" idx="2"/>
          </p:nvPr>
        </p:nvSpPr>
        <p:spPr>
          <a:xfrm>
            <a:off x="11095176" y="6439518"/>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82"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83" name="Rectangle 27"/>
          <p:cNvSpPr/>
          <p:nvPr/>
        </p:nvSpPr>
        <p:spPr>
          <a:xfrm>
            <a:off x="5553245" y="367051"/>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84" name="Image" descr="Image"/>
          <p:cNvPicPr>
            <a:picLocks noChangeAspect="1"/>
          </p:cNvPicPr>
          <p:nvPr/>
        </p:nvPicPr>
        <p:blipFill>
          <a:blip r:embed="rId4">
            <a:extLst/>
          </a:blip>
          <a:srcRect l="0" t="0" r="26225" b="0"/>
          <a:stretch>
            <a:fillRect/>
          </a:stretch>
        </p:blipFill>
        <p:spPr>
          <a:xfrm>
            <a:off x="315335" y="1675245"/>
            <a:ext cx="2400774" cy="4765853"/>
          </a:xfrm>
          <a:prstGeom prst="rect">
            <a:avLst/>
          </a:prstGeom>
          <a:ln w="12700">
            <a:miter lim="400000"/>
          </a:ln>
        </p:spPr>
      </p:pic>
      <p:pic>
        <p:nvPicPr>
          <p:cNvPr id="85" name="Rectangle Rectangle" descr="Rectangle Rectangle"/>
          <p:cNvPicPr>
            <a:picLocks noChangeAspect="0"/>
          </p:cNvPicPr>
          <p:nvPr/>
        </p:nvPicPr>
        <p:blipFill>
          <a:blip r:embed="rId5">
            <a:extLst/>
          </a:blip>
          <a:stretch>
            <a:fillRect/>
          </a:stretch>
        </p:blipFill>
        <p:spPr>
          <a:xfrm>
            <a:off x="5023741" y="2996401"/>
            <a:ext cx="6018388" cy="937493"/>
          </a:xfrm>
          <a:prstGeom prst="rect">
            <a:avLst/>
          </a:prstGeom>
          <a:effectLst>
            <a:outerShdw sx="100000" sy="100000" kx="0" ky="0" algn="b" rotWithShape="0" blurRad="190500" dist="50800" dir="5400000">
              <a:schemeClr val="accent5">
                <a:alpha val="49461"/>
              </a:schemeClr>
            </a:outerShdw>
          </a:effectLst>
        </p:spPr>
      </p:pic>
      <p:sp>
        <p:nvSpPr>
          <p:cNvPr id="86" name="Title Text"/>
          <p:cNvSpPr txBox="1"/>
          <p:nvPr>
            <p:ph type="title"/>
          </p:nvPr>
        </p:nvSpPr>
        <p:spPr>
          <a:xfrm>
            <a:off x="5104690" y="3009101"/>
            <a:ext cx="5856489" cy="912093"/>
          </a:xfrm>
          <a:prstGeom prst="rect">
            <a:avLst/>
          </a:prstGeom>
        </p:spPr>
        <p:txBody>
          <a:bodyPr/>
          <a:lstStyle>
            <a:lvl1pPr algn="ctr">
              <a:defRPr sz="6000">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Title Text</a:t>
            </a:r>
          </a:p>
        </p:txBody>
      </p:sp>
      <p:sp>
        <p:nvSpPr>
          <p:cNvPr id="87" name="Slide Number"/>
          <p:cNvSpPr txBox="1"/>
          <p:nvPr>
            <p:ph type="sldNum" sz="quarter" idx="2"/>
          </p:nvPr>
        </p:nvSpPr>
        <p:spPr>
          <a:xfrm>
            <a:off x="5966688" y="59321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8">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95"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96"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97" name="Slide Number"/>
          <p:cNvSpPr txBox="1"/>
          <p:nvPr>
            <p:ph type="sldNum" sz="quarter" idx="2"/>
          </p:nvPr>
        </p:nvSpPr>
        <p:spPr>
          <a:xfrm>
            <a:off x="5966688" y="6236960"/>
            <a:ext cx="258624" cy="248305"/>
          </a:xfrm>
          <a:prstGeom prst="rect">
            <a:avLst/>
          </a:prstGeom>
        </p:spPr>
        <p:txBody>
          <a:bodyPr/>
          <a:lstStyle/>
          <a:p>
            <a:pPr/>
            <a:fld id="{86CB4B4D-7CA3-9044-876B-883B54F8677D}" type="slidenum"/>
          </a:p>
        </p:txBody>
      </p:sp>
      <p:pic>
        <p:nvPicPr>
          <p:cNvPr id="98" name="Title Text Title Text" descr="Title Text Title Text"/>
          <p:cNvPicPr>
            <a:picLocks noChangeAspect="0"/>
          </p:cNvPicPr>
          <p:nvPr/>
        </p:nvPicPr>
        <p:blipFill>
          <a:blip r:embed="rId4">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99" name="Body Level One… Body Level OneBody Level TwoBody Level ThreeBody Level FourBody Level Five" descr="Body Level One… Body Level OneBody Level TwoBody Level ThreeBody Level FourBody Level Five"/>
          <p:cNvPicPr>
            <a:picLocks noChangeAspect="0"/>
          </p:cNvPicPr>
          <p:nvPr/>
        </p:nvPicPr>
        <p:blipFill>
          <a:blip r:embed="rId5">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6">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0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08"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09"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1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11" name="Image" descr="Image"/>
          <p:cNvPicPr>
            <a:picLocks noChangeAspect="1"/>
          </p:cNvPicPr>
          <p:nvPr/>
        </p:nvPicPr>
        <p:blipFill>
          <a:blip r:embed="rId4">
            <a:extLst/>
          </a:blip>
          <a:srcRect l="0" t="0" r="26225" b="0"/>
          <a:stretch>
            <a:fillRect/>
          </a:stretch>
        </p:blipFill>
        <p:spPr>
          <a:xfrm>
            <a:off x="305623" y="1639144"/>
            <a:ext cx="2400774" cy="4765852"/>
          </a:xfrm>
          <a:prstGeom prst="rect">
            <a:avLst/>
          </a:prstGeom>
          <a:ln w="12700">
            <a:miter lim="400000"/>
          </a:ln>
        </p:spPr>
      </p:pic>
      <p:sp>
        <p:nvSpPr>
          <p:cNvPr id="112" name="TextBox 32"/>
          <p:cNvSpPr txBox="1"/>
          <p:nvPr/>
        </p:nvSpPr>
        <p:spPr>
          <a:xfrm>
            <a:off x="3482052" y="1637530"/>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13" name="Image" descr="Image"/>
          <p:cNvPicPr>
            <a:picLocks noChangeAspect="1"/>
          </p:cNvPicPr>
          <p:nvPr/>
        </p:nvPicPr>
        <p:blipFill>
          <a:blip r:embed="rId5">
            <a:extLst/>
          </a:blip>
          <a:stretch>
            <a:fillRect/>
          </a:stretch>
        </p:blipFill>
        <p:spPr>
          <a:xfrm>
            <a:off x="-21192" y="-121171"/>
            <a:ext cx="3054327" cy="1449700"/>
          </a:xfrm>
          <a:prstGeom prst="rect">
            <a:avLst/>
          </a:prstGeom>
          <a:ln w="12700">
            <a:miter lim="400000"/>
          </a:ln>
        </p:spPr>
      </p:pic>
      <p:sp>
        <p:nvSpPr>
          <p:cNvPr id="114"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15"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ct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16" name="Slide Number"/>
          <p:cNvSpPr txBox="1"/>
          <p:nvPr>
            <p:ph type="sldNum" sz="quarter" idx="2"/>
          </p:nvPr>
        </p:nvSpPr>
        <p:spPr>
          <a:xfrm>
            <a:off x="5966688" y="6536310"/>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124" name="Rectangle Rectangle" descr="Rectangle Rectangle"/>
          <p:cNvPicPr>
            <a:picLocks noChangeAspect="0"/>
          </p:cNvPicPr>
          <p:nvPr/>
        </p:nvPicPr>
        <p:blipFill>
          <a:blip r:embed="rId4">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25" name="Body Level One…"/>
          <p:cNvSpPr txBox="1"/>
          <p:nvPr>
            <p:ph type="body" sz="half" idx="1"/>
          </p:nvPr>
        </p:nvSpPr>
        <p:spPr>
          <a:xfrm>
            <a:off x="1552143" y="2261909"/>
            <a:ext cx="9069920" cy="3128058"/>
          </a:xfrm>
          <a:prstGeom prst="rect">
            <a:avLst/>
          </a:prstGeom>
        </p:spPr>
        <p:txBody>
          <a:bodyP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12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27" name="Title Text"/>
          <p:cNvSpPr txBox="1"/>
          <p:nvPr>
            <p:ph type="title"/>
          </p:nvPr>
        </p:nvSpPr>
        <p:spPr>
          <a:xfrm>
            <a:off x="2063836" y="886166"/>
            <a:ext cx="7223230" cy="882276"/>
          </a:xfrm>
          <a:prstGeom prst="rect">
            <a:avLst/>
          </a:prstGeom>
        </p:spPr>
        <p:txBody>
          <a:bodyPr/>
          <a:lstStyle>
            <a:lvl1pPr algn="ctr">
              <a:defRPr sz="6000">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28" name="Rectangle Rectangle" descr="Rectangle Rectangle"/>
          <p:cNvPicPr>
            <a:picLocks noChangeAspect="0"/>
          </p:cNvPicPr>
          <p:nvPr/>
        </p:nvPicPr>
        <p:blipFill>
          <a:blip r:embed="rId5">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35"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36"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37"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8"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3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40"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141"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1pPr>
            <a:lvl2pPr marL="0" indent="4572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2pPr>
            <a:lvl3pPr marL="0" indent="9144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3pPr>
            <a:lvl4pPr marL="0" indent="13716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4pPr>
            <a:lvl5pPr marL="0" indent="18288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48"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49"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0"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5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7">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58"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59"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60" name="Rectangle 4"/>
          <p:cNvSpPr/>
          <p:nvPr/>
        </p:nvSpPr>
        <p:spPr>
          <a:xfrm>
            <a:off x="1693169" y="11901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161" name="Text"/>
          <p:cNvSpPr txBox="1"/>
          <p:nvPr/>
        </p:nvSpPr>
        <p:spPr>
          <a:xfrm>
            <a:off x="6763657" y="62242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62"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16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70"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71" name="Rectangle Rectangle" descr="Rectangle Rectangle"/>
          <p:cNvPicPr>
            <a:picLocks noChangeAspect="0"/>
          </p:cNvPicPr>
          <p:nvPr/>
        </p:nvPicPr>
        <p:blipFill>
          <a:blip r:embed="rId4">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172" name="Title Text"/>
          <p:cNvSpPr txBox="1"/>
          <p:nvPr>
            <p:ph type="title"/>
          </p:nvPr>
        </p:nvSpPr>
        <p:spPr>
          <a:xfrm>
            <a:off x="3306769" y="2470582"/>
            <a:ext cx="5578462" cy="1681835"/>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7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17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8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82"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83"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84" name="Slide Number"/>
          <p:cNvSpPr txBox="1"/>
          <p:nvPr>
            <p:ph type="sldNum" sz="quarter" idx="2"/>
          </p:nvPr>
        </p:nvSpPr>
        <p:spPr>
          <a:xfrm>
            <a:off x="6243776" y="6313160"/>
            <a:ext cx="258624" cy="248305"/>
          </a:xfrm>
          <a:prstGeom prst="rect">
            <a:avLst/>
          </a:prstGeom>
        </p:spPr>
        <p:txBody>
          <a:bodyPr/>
          <a:lstStyle/>
          <a:p>
            <a:pPr/>
            <a:fld id="{86CB4B4D-7CA3-9044-876B-883B54F8677D}" type="slidenum"/>
          </a:p>
        </p:txBody>
      </p:sp>
      <p:sp>
        <p:nvSpPr>
          <p:cNvPr id="185"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sz="41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86"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93"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pic>
        <p:nvPicPr>
          <p:cNvPr id="194"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195"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196" name="Rectangle Rectangle" descr="Rectangle Rectangle"/>
          <p:cNvPicPr>
            <a:picLocks noChangeAspect="0"/>
          </p:cNvPicPr>
          <p:nvPr/>
        </p:nvPicPr>
        <p:blipFill>
          <a:blip r:embed="rId6">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
        <p:nvSpPr>
          <p:cNvPr id="197" name="Title Text"/>
          <p:cNvSpPr txBox="1"/>
          <p:nvPr>
            <p:ph type="title"/>
          </p:nvPr>
        </p:nvSpPr>
        <p:spPr>
          <a:xfrm>
            <a:off x="1524000" y="1489059"/>
            <a:ext cx="9144000" cy="928704"/>
          </a:xfrm>
          <a:prstGeom prst="rect">
            <a:avLst/>
          </a:prstGeom>
        </p:spPr>
        <p:txBody>
          <a:bodyPr anchor="b"/>
          <a:lstStyle>
            <a:lvl1pPr algn="ctr">
              <a:defRPr sz="6000">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198" name="Body Level One…"/>
          <p:cNvSpPr txBox="1"/>
          <p:nvPr>
            <p:ph type="body" sz="quarter" idx="1"/>
          </p:nvPr>
        </p:nvSpPr>
        <p:spPr>
          <a:xfrm>
            <a:off x="1515102" y="3087320"/>
            <a:ext cx="9144001" cy="1655763"/>
          </a:xfrm>
          <a:prstGeom prst="rect">
            <a:avLst/>
          </a:prstGeom>
        </p:spPr>
        <p:txBody>
          <a:bodyPr anchor="ctr"/>
          <a:lstStyle>
            <a:lvl1pPr marL="0" indent="0">
              <a:buSzTx/>
              <a:buFontTx/>
              <a:buNone/>
              <a:defRPr sz="2000">
                <a:latin typeface="Big Caslon Medium"/>
                <a:ea typeface="Big Caslon Medium"/>
                <a:cs typeface="Big Caslon Medium"/>
                <a:sym typeface="Big Caslon Medium"/>
              </a:defRPr>
            </a:lvl1pPr>
            <a:lvl2pPr marL="0" indent="457200">
              <a:buSzTx/>
              <a:buFontTx/>
              <a:buNone/>
              <a:defRPr sz="2000">
                <a:latin typeface="Big Caslon Medium"/>
                <a:ea typeface="Big Caslon Medium"/>
                <a:cs typeface="Big Caslon Medium"/>
                <a:sym typeface="Big Caslon Medium"/>
              </a:defRPr>
            </a:lvl2pPr>
            <a:lvl3pPr marL="0" indent="914400">
              <a:buSzTx/>
              <a:buFontTx/>
              <a:buNone/>
              <a:defRPr sz="2000">
                <a:latin typeface="Big Caslon Medium"/>
                <a:ea typeface="Big Caslon Medium"/>
                <a:cs typeface="Big Caslon Medium"/>
                <a:sym typeface="Big Caslon Medium"/>
              </a:defRPr>
            </a:lvl3pPr>
            <a:lvl4pPr marL="0" indent="1371600">
              <a:buSzTx/>
              <a:buFontTx/>
              <a:buNone/>
              <a:defRPr sz="2000">
                <a:latin typeface="Big Caslon Medium"/>
                <a:ea typeface="Big Caslon Medium"/>
                <a:cs typeface="Big Caslon Medium"/>
                <a:sym typeface="Big Caslon Medium"/>
              </a:defRPr>
            </a:lvl4pPr>
            <a:lvl5pPr marL="0" indent="1828800">
              <a:buSzTx/>
              <a:buFontTx/>
              <a:buNone/>
              <a:defRPr sz="20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9" name="Slide Number"/>
          <p:cNvSpPr txBox="1"/>
          <p:nvPr>
            <p:ph type="sldNum" sz="quarter" idx="2"/>
          </p:nvPr>
        </p:nvSpPr>
        <p:spPr>
          <a:xfrm>
            <a:off x="5811976" y="6300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06" name="Image" descr="Image"/>
          <p:cNvPicPr>
            <a:picLocks noChangeAspect="0"/>
          </p:cNvPicPr>
          <p:nvPr/>
        </p:nvPicPr>
        <p:blipFill>
          <a:blip r:embed="rId3">
            <a:extLst/>
          </a:blip>
          <a:stretch>
            <a:fillRect/>
          </a:stretch>
        </p:blipFill>
        <p:spPr>
          <a:xfrm>
            <a:off x="-7886" y="-175419"/>
            <a:ext cx="13439672" cy="7272183"/>
          </a:xfrm>
          <a:prstGeom prst="rect">
            <a:avLst/>
          </a:prstGeom>
        </p:spPr>
      </p:pic>
      <p:pic>
        <p:nvPicPr>
          <p:cNvPr id="207"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08"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09" name="Rectangle Rectangle" descr="Rectangle Rectangle"/>
          <p:cNvPicPr>
            <a:picLocks noChangeAspect="0"/>
          </p:cNvPicPr>
          <p:nvPr/>
        </p:nvPicPr>
        <p:blipFill>
          <a:blip r:embed="rId6">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21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1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12" name="Title Text"/>
          <p:cNvSpPr txBox="1"/>
          <p:nvPr>
            <p:ph type="title"/>
          </p:nvPr>
        </p:nvSpPr>
        <p:spPr>
          <a:xfrm>
            <a:off x="1524000" y="1612989"/>
            <a:ext cx="9144000" cy="783656"/>
          </a:xfrm>
          <a:prstGeom prst="rect">
            <a:avLst/>
          </a:prstGeom>
        </p:spPr>
        <p:txBody>
          <a:bodyPr anchor="b"/>
          <a:lstStyle>
            <a:lvl1pPr algn="ctr">
              <a:defRPr sz="6000">
                <a:solidFill>
                  <a:srgbClr val="941100"/>
                </a:solidFill>
              </a:defRPr>
            </a:lvl1pPr>
          </a:lstStyle>
          <a:p>
            <a:pPr/>
            <a:r>
              <a:t>Title Text</a:t>
            </a:r>
          </a:p>
        </p:txBody>
      </p:sp>
      <p:sp>
        <p:nvSpPr>
          <p:cNvPr id="213" name="Body Level One…"/>
          <p:cNvSpPr txBox="1"/>
          <p:nvPr>
            <p:ph type="body" sz="half" idx="1"/>
          </p:nvPr>
        </p:nvSpPr>
        <p:spPr>
          <a:xfrm>
            <a:off x="1341427" y="3098615"/>
            <a:ext cx="9509146" cy="2469351"/>
          </a:xfrm>
          <a:prstGeom prst="rect">
            <a:avLst/>
          </a:prstGeom>
          <a:ln w="9525">
            <a:round/>
          </a:ln>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20" name="Image" descr="Image"/>
          <p:cNvPicPr>
            <a:picLocks noChangeAspect="1"/>
          </p:cNvPicPr>
          <p:nvPr/>
        </p:nvPicPr>
        <p:blipFill>
          <a:blip r:embed="rId3">
            <a:extLst/>
          </a:blip>
          <a:srcRect l="0" t="0" r="0" b="9331"/>
          <a:stretch>
            <a:fillRect/>
          </a:stretch>
        </p:blipFill>
        <p:spPr>
          <a:xfrm>
            <a:off x="-7886" y="-162719"/>
            <a:ext cx="13452372" cy="7183282"/>
          </a:xfrm>
          <a:prstGeom prst="rect">
            <a:avLst/>
          </a:prstGeom>
          <a:ln w="12700">
            <a:miter lim="400000"/>
          </a:ln>
        </p:spPr>
      </p:pic>
      <p:pic>
        <p:nvPicPr>
          <p:cNvPr id="221"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22" name="Rectangle Rectangle" descr="Rectangle Rectangle"/>
          <p:cNvPicPr>
            <a:picLocks noChangeAspect="0"/>
          </p:cNvPicPr>
          <p:nvPr/>
        </p:nvPicPr>
        <p:blipFill>
          <a:blip r:embed="rId5">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22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2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25" name="Body Level One…"/>
          <p:cNvSpPr txBox="1"/>
          <p:nvPr>
            <p:ph type="body" sz="half" idx="1"/>
          </p:nvPr>
        </p:nvSpPr>
        <p:spPr>
          <a:xfrm>
            <a:off x="1782534" y="1749944"/>
            <a:ext cx="9284514" cy="2658009"/>
          </a:xfrm>
          <a:prstGeom prst="rect">
            <a:avLst/>
          </a:prstGeom>
          <a:ln w="9525">
            <a:round/>
          </a:ln>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8">
    <p:bg>
      <p:bgPr>
        <a:noFill/>
      </p:bgPr>
    </p:bg>
    <p:spTree>
      <p:nvGrpSpPr>
        <p:cNvPr id="1" name=""/>
        <p:cNvGrpSpPr/>
        <p:nvPr/>
      </p:nvGrpSpPr>
      <p:grpSpPr>
        <a:xfrm>
          <a:off x="0" y="0"/>
          <a:ext cx="0" cy="0"/>
          <a:chOff x="0" y="0"/>
          <a:chExt cx="0" cy="0"/>
        </a:xfrm>
      </p:grpSpPr>
      <p:pic>
        <p:nvPicPr>
          <p:cNvPr id="232" name="Image" descr="Image"/>
          <p:cNvPicPr>
            <a:picLocks noChangeAspect="1"/>
          </p:cNvPicPr>
          <p:nvPr/>
        </p:nvPicPr>
        <p:blipFill>
          <a:blip r:embed="rId2">
            <a:extLst/>
          </a:blip>
          <a:stretch>
            <a:fillRect/>
          </a:stretch>
        </p:blipFill>
        <p:spPr>
          <a:xfrm>
            <a:off x="-65474" y="-74458"/>
            <a:ext cx="12322948" cy="7006916"/>
          </a:xfrm>
          <a:prstGeom prst="rect">
            <a:avLst/>
          </a:prstGeom>
          <a:ln w="12700">
            <a:miter lim="400000"/>
          </a:ln>
        </p:spPr>
      </p:pic>
      <p:sp>
        <p:nvSpPr>
          <p:cNvPr id="23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8">
    <p:spTree>
      <p:nvGrpSpPr>
        <p:cNvPr id="1" name=""/>
        <p:cNvGrpSpPr/>
        <p:nvPr/>
      </p:nvGrpSpPr>
      <p:grpSpPr>
        <a:xfrm>
          <a:off x="0" y="0"/>
          <a:ext cx="0" cy="0"/>
          <a:chOff x="0" y="0"/>
          <a:chExt cx="0" cy="0"/>
        </a:xfrm>
      </p:grpSpPr>
      <p:sp>
        <p:nvSpPr>
          <p:cNvPr id="240"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4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42" name="Rectangle Rectangle" descr="Rectangle Rectangle"/>
          <p:cNvPicPr>
            <a:picLocks noChangeAspect="0"/>
          </p:cNvPicPr>
          <p:nvPr/>
        </p:nvPicPr>
        <p:blipFill>
          <a:blip r:embed="rId2">
            <a:extLst/>
          </a:blip>
          <a:stretch>
            <a:fillRect/>
          </a:stretch>
        </p:blipFill>
        <p:spPr>
          <a:xfrm>
            <a:off x="2550595" y="244407"/>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43" name="Welcome  on board  of the professional PM  track"/>
          <p:cNvSpPr txBox="1"/>
          <p:nvPr/>
        </p:nvSpPr>
        <p:spPr>
          <a:xfrm>
            <a:off x="3173358" y="474146"/>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244" name="Rectangle: Rounded Corners 22" descr="Rectangle: Rounded Corners 22"/>
          <p:cNvPicPr>
            <a:picLocks noChangeAspect="0"/>
          </p:cNvPicPr>
          <p:nvPr/>
        </p:nvPicPr>
        <p:blipFill>
          <a:blip r:embed="rId3">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45" name="Rectangle: Rounded Corners 24" descr="Rectangle: Rounded Corners 24"/>
          <p:cNvPicPr>
            <a:picLocks noChangeAspect="0"/>
          </p:cNvPicPr>
          <p:nvPr/>
        </p:nvPicPr>
        <p:blipFill>
          <a:blip r:embed="rId4">
            <a:extLst/>
          </a:blip>
          <a:stretch>
            <a:fillRect/>
          </a:stretch>
        </p:blipFill>
        <p:spPr>
          <a:xfrm>
            <a:off x="2960466" y="2186247"/>
            <a:ext cx="4478492"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46" name="Body Level One…"/>
          <p:cNvSpPr txBox="1"/>
          <p:nvPr>
            <p:ph type="body" sz="quarter" idx="1"/>
          </p:nvPr>
        </p:nvSpPr>
        <p:spPr>
          <a:xfrm>
            <a:off x="7468151" y="2279792"/>
            <a:ext cx="3177419" cy="2929392"/>
          </a:xfrm>
          <a:prstGeom prst="rect">
            <a:avLst/>
          </a:prstGeom>
        </p:spPr>
        <p:txBody>
          <a:bodyPr anchor="ctr"/>
          <a:lstStyle>
            <a:lvl1pPr marL="0" indent="0">
              <a:buSzTx/>
              <a:buFontTx/>
              <a:buNone/>
            </a:lvl1pPr>
            <a:lvl2pPr marL="0" indent="228600">
              <a:buSzTx/>
              <a:buFontTx/>
              <a:buNone/>
            </a:lvl2pPr>
            <a:lvl3pPr marL="0" indent="457200">
              <a:buSzTx/>
              <a:buFontTx/>
              <a:buNone/>
            </a:lvl3pPr>
            <a:lvl4pPr marL="0" indent="685800">
              <a:buSzTx/>
              <a:buFontTx/>
              <a:buNone/>
            </a:lvl4pPr>
            <a:lvl5pPr marL="0" indent="914400">
              <a:buSzTx/>
              <a:buFontTx/>
              <a:buNone/>
            </a:lvl5pPr>
          </a:lstStyle>
          <a:p>
            <a:pPr/>
            <a:r>
              <a:t>Body Level One</a:t>
            </a:r>
          </a:p>
          <a:p>
            <a:pPr lvl="1"/>
            <a:r>
              <a:t>Body Level Two</a:t>
            </a:r>
          </a:p>
          <a:p>
            <a:pPr lvl="2"/>
            <a:r>
              <a:t>Body Level Three</a:t>
            </a:r>
          </a:p>
          <a:p>
            <a:pPr lvl="3"/>
            <a:r>
              <a:t>Body Level Four</a:t>
            </a:r>
          </a:p>
          <a:p>
            <a:pPr lvl="4"/>
            <a:r>
              <a:t>Body Level Five</a:t>
            </a:r>
          </a:p>
        </p:txBody>
      </p:sp>
      <p:sp>
        <p:nvSpPr>
          <p:cNvPr id="247" name="Slide Number"/>
          <p:cNvSpPr txBox="1"/>
          <p:nvPr>
            <p:ph type="sldNum" sz="quarter" idx="2"/>
          </p:nvPr>
        </p:nvSpPr>
        <p:spPr>
          <a:prstGeom prst="rect">
            <a:avLst/>
          </a:prstGeom>
        </p:spPr>
        <p:txBody>
          <a:bodyPr/>
          <a:lstStyle/>
          <a:p>
            <a:pPr/>
            <a:fld id="{86CB4B4D-7CA3-9044-876B-883B54F8677D}" type="slidenum"/>
          </a:p>
        </p:txBody>
      </p:sp>
      <p:sp>
        <p:nvSpPr>
          <p:cNvPr id="24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49"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4">
    <p:spTree>
      <p:nvGrpSpPr>
        <p:cNvPr id="1" name=""/>
        <p:cNvGrpSpPr/>
        <p:nvPr/>
      </p:nvGrpSpPr>
      <p:grpSpPr>
        <a:xfrm>
          <a:off x="0" y="0"/>
          <a:ext cx="0" cy="0"/>
          <a:chOff x="0" y="0"/>
          <a:chExt cx="0" cy="0"/>
        </a:xfrm>
      </p:grpSpPr>
      <p:sp>
        <p:nvSpPr>
          <p:cNvPr id="256"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5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58"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5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60"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61"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62" name="Rectangle: Rounded Corners 24"/>
          <p:cNvSpPr/>
          <p:nvPr/>
        </p:nvSpPr>
        <p:spPr>
          <a:xfrm>
            <a:off x="2443547" y="1766138"/>
            <a:ext cx="9345750" cy="2826658"/>
          </a:xfrm>
          <a:prstGeom prst="roundRect">
            <a:avLst>
              <a:gd name="adj" fmla="val 9313"/>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63"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64" name="Slide Number"/>
          <p:cNvSpPr txBox="1"/>
          <p:nvPr>
            <p:ph type="sldNum" sz="quarter" idx="2"/>
          </p:nvPr>
        </p:nvSpPr>
        <p:spPr>
          <a:prstGeom prst="rect">
            <a:avLst/>
          </a:prstGeom>
        </p:spPr>
        <p:txBody>
          <a:bodyPr/>
          <a:lstStyle/>
          <a:p>
            <a:pPr/>
            <a:fld id="{86CB4B4D-7CA3-9044-876B-883B54F8677D}" type="slidenum"/>
          </a:p>
        </p:txBody>
      </p:sp>
      <p:sp>
        <p:nvSpPr>
          <p:cNvPr id="265" name="Title Text"/>
          <p:cNvSpPr txBox="1"/>
          <p:nvPr>
            <p:ph type="title"/>
          </p:nvPr>
        </p:nvSpPr>
        <p:spPr>
          <a:xfrm>
            <a:off x="2457636" y="693258"/>
            <a:ext cx="9593938" cy="679759"/>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66" name="Body Level One…"/>
          <p:cNvSpPr txBox="1"/>
          <p:nvPr>
            <p:ph type="body" sz="half" idx="1"/>
          </p:nvPr>
        </p:nvSpPr>
        <p:spPr>
          <a:xfrm>
            <a:off x="2557434" y="1864720"/>
            <a:ext cx="9117976" cy="2629494"/>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6">
    <p:spTree>
      <p:nvGrpSpPr>
        <p:cNvPr id="1" name=""/>
        <p:cNvGrpSpPr/>
        <p:nvPr/>
      </p:nvGrpSpPr>
      <p:grpSpPr>
        <a:xfrm>
          <a:off x="0" y="0"/>
          <a:ext cx="0" cy="0"/>
          <a:chOff x="0" y="0"/>
          <a:chExt cx="0" cy="0"/>
        </a:xfrm>
      </p:grpSpPr>
      <p:sp>
        <p:nvSpPr>
          <p:cNvPr id="273"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7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5"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7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7"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78"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79"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80" name="Slide Number"/>
          <p:cNvSpPr txBox="1"/>
          <p:nvPr>
            <p:ph type="sldNum" sz="quarter" idx="2"/>
          </p:nvPr>
        </p:nvSpPr>
        <p:spPr>
          <a:prstGeom prst="rect">
            <a:avLst/>
          </a:prstGeom>
        </p:spPr>
        <p:txBody>
          <a:bodyPr/>
          <a:lstStyle/>
          <a:p>
            <a:pPr/>
            <a:fld id="{86CB4B4D-7CA3-9044-876B-883B54F8677D}" type="slidenum"/>
          </a:p>
        </p:txBody>
      </p:sp>
      <p:pic>
        <p:nvPicPr>
          <p:cNvPr id="281" name="Title Text Title Text" descr="Title Text Title Text"/>
          <p:cNvPicPr>
            <a:picLocks noChangeAspect="0"/>
          </p:cNvPicPr>
          <p:nvPr/>
        </p:nvPicPr>
        <p:blipFill>
          <a:blip r:embed="rId3">
            <a:extLst/>
          </a:blip>
          <a:stretch>
            <a:fillRect/>
          </a:stretch>
        </p:blipFill>
        <p:spPr>
          <a:xfrm>
            <a:off x="1460500" y="1425559"/>
            <a:ext cx="9271000" cy="1055704"/>
          </a:xfrm>
          <a:prstGeom prst="rect">
            <a:avLst/>
          </a:prstGeom>
          <a:effectLst>
            <a:outerShdw sx="100000" sy="100000" kx="0" ky="0" algn="b" rotWithShape="0" blurRad="190500" dist="101600" dir="5400000">
              <a:srgbClr val="941751"/>
            </a:outerShdw>
          </a:effectLst>
        </p:spPr>
      </p:pic>
      <p:pic>
        <p:nvPicPr>
          <p:cNvPr id="282" name="Rectangle Rectangle" descr="Rectangle Rectangle"/>
          <p:cNvPicPr>
            <a:picLocks noChangeAspect="0"/>
          </p:cNvPicPr>
          <p:nvPr/>
        </p:nvPicPr>
        <p:blipFill>
          <a:blip r:embed="rId4">
            <a:extLst/>
          </a:blip>
          <a:stretch>
            <a:fillRect/>
          </a:stretch>
        </p:blipFill>
        <p:spPr>
          <a:xfrm>
            <a:off x="1464302" y="3036520"/>
            <a:ext cx="9245601" cy="2589259"/>
          </a:xfrm>
          <a:prstGeom prst="rect">
            <a:avLst/>
          </a:prstGeom>
          <a:effectLst>
            <a:outerShdw sx="100000" sy="100000" kx="0" ky="0" algn="b" rotWithShape="0" blurRad="190500" dist="50800" dir="5400000">
              <a:schemeClr val="accent5">
                <a:alpha val="49461"/>
              </a:schemeClr>
            </a:outerShdw>
          </a:effectLst>
        </p:spPr>
      </p:pic>
      <p:sp>
        <p:nvSpPr>
          <p:cNvPr id="283" name="Body Level One…"/>
          <p:cNvSpPr txBox="1"/>
          <p:nvPr>
            <p:ph type="body" sz="half" idx="1"/>
          </p:nvPr>
        </p:nvSpPr>
        <p:spPr>
          <a:xfrm>
            <a:off x="1537012" y="3005634"/>
            <a:ext cx="9117976" cy="2629495"/>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7">
    <p:spTree>
      <p:nvGrpSpPr>
        <p:cNvPr id="1" name=""/>
        <p:cNvGrpSpPr/>
        <p:nvPr/>
      </p:nvGrpSpPr>
      <p:grpSpPr>
        <a:xfrm>
          <a:off x="0" y="0"/>
          <a:ext cx="0" cy="0"/>
          <a:chOff x="0" y="0"/>
          <a:chExt cx="0" cy="0"/>
        </a:xfrm>
      </p:grpSpPr>
      <p:sp>
        <p:nvSpPr>
          <p:cNvPr id="290"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9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92"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9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94"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95"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96"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97" name="Slide Number"/>
          <p:cNvSpPr txBox="1"/>
          <p:nvPr>
            <p:ph type="sldNum" sz="quarter" idx="2"/>
          </p:nvPr>
        </p:nvSpPr>
        <p:spPr>
          <a:prstGeom prst="rect">
            <a:avLst/>
          </a:prstGeom>
        </p:spPr>
        <p:txBody>
          <a:bodyPr/>
          <a:lstStyle/>
          <a:p>
            <a:pPr/>
            <a:fld id="{86CB4B4D-7CA3-9044-876B-883B54F8677D}" type="slidenum"/>
          </a:p>
        </p:txBody>
      </p:sp>
      <p:sp>
        <p:nvSpPr>
          <p:cNvPr id="298" name="Title Text"/>
          <p:cNvSpPr txBox="1"/>
          <p:nvPr>
            <p:ph type="title"/>
          </p:nvPr>
        </p:nvSpPr>
        <p:spPr>
          <a:xfrm>
            <a:off x="1820381" y="3089121"/>
            <a:ext cx="9593939" cy="679758"/>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5">
    <p:spTree>
      <p:nvGrpSpPr>
        <p:cNvPr id="1" name=""/>
        <p:cNvGrpSpPr/>
        <p:nvPr/>
      </p:nvGrpSpPr>
      <p:grpSpPr>
        <a:xfrm>
          <a:off x="0" y="0"/>
          <a:ext cx="0" cy="0"/>
          <a:chOff x="0" y="0"/>
          <a:chExt cx="0" cy="0"/>
        </a:xfrm>
      </p:grpSpPr>
      <p:sp>
        <p:nvSpPr>
          <p:cNvPr id="305"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0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7"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0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9"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10"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11" name="Rectangle: Rounded Corners 24"/>
          <p:cNvSpPr/>
          <p:nvPr/>
        </p:nvSpPr>
        <p:spPr>
          <a:xfrm>
            <a:off x="1181062" y="1285191"/>
            <a:ext cx="9345750" cy="4287617"/>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12"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13" name="Slide Number"/>
          <p:cNvSpPr txBox="1"/>
          <p:nvPr>
            <p:ph type="sldNum" sz="quarter" idx="2"/>
          </p:nvPr>
        </p:nvSpPr>
        <p:spPr>
          <a:prstGeom prst="rect">
            <a:avLst/>
          </a:prstGeom>
        </p:spPr>
        <p:txBody>
          <a:bodyPr/>
          <a:lstStyle/>
          <a:p>
            <a:pPr/>
            <a:fld id="{86CB4B4D-7CA3-9044-876B-883B54F8677D}" type="slidenum"/>
          </a:p>
        </p:txBody>
      </p:sp>
      <p:sp>
        <p:nvSpPr>
          <p:cNvPr id="314" name="Body Level One…"/>
          <p:cNvSpPr txBox="1"/>
          <p:nvPr>
            <p:ph type="body" sz="half" idx="1"/>
          </p:nvPr>
        </p:nvSpPr>
        <p:spPr>
          <a:xfrm>
            <a:off x="1496452" y="1485900"/>
            <a:ext cx="8409548" cy="374701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2">
    <p:spTree>
      <p:nvGrpSpPr>
        <p:cNvPr id="1" name=""/>
        <p:cNvGrpSpPr/>
        <p:nvPr/>
      </p:nvGrpSpPr>
      <p:grpSpPr>
        <a:xfrm>
          <a:off x="0" y="0"/>
          <a:ext cx="0" cy="0"/>
          <a:chOff x="0" y="0"/>
          <a:chExt cx="0" cy="0"/>
        </a:xfrm>
      </p:grpSpPr>
      <p:sp>
        <p:nvSpPr>
          <p:cNvPr id="3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9">
    <p:spTree>
      <p:nvGrpSpPr>
        <p:cNvPr id="1" name=""/>
        <p:cNvGrpSpPr/>
        <p:nvPr/>
      </p:nvGrpSpPr>
      <p:grpSpPr>
        <a:xfrm>
          <a:off x="0" y="0"/>
          <a:ext cx="0" cy="0"/>
          <a:chOff x="0" y="0"/>
          <a:chExt cx="0" cy="0"/>
        </a:xfrm>
      </p:grpSpPr>
      <p:sp>
        <p:nvSpPr>
          <p:cNvPr id="328" name="Oval 17"/>
          <p:cNvSpPr/>
          <p:nvPr/>
        </p:nvSpPr>
        <p:spPr>
          <a:xfrm>
            <a:off x="6987960" y="-2856"/>
            <a:ext cx="6969065" cy="6625587"/>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329" name="TextBox 29"/>
          <p:cNvSpPr txBox="1"/>
          <p:nvPr/>
        </p:nvSpPr>
        <p:spPr>
          <a:xfrm>
            <a:off x="1764123" y="3945811"/>
            <a:ext cx="4795023"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atin typeface="Times New Roman"/>
                <a:ea typeface="Times New Roman"/>
                <a:cs typeface="Times New Roman"/>
                <a:sym typeface="Times New Roman"/>
              </a:defRPr>
            </a:lvl1pPr>
          </a:lstStyle>
          <a:p>
            <a:pPr/>
            <a:r>
              <a:t>Prepared by Dr. Mahmoud Ibrahim </a:t>
            </a:r>
          </a:p>
        </p:txBody>
      </p:sp>
      <p:sp>
        <p:nvSpPr>
          <p:cNvPr id="330" name="TextBox 30"/>
          <p:cNvSpPr txBox="1"/>
          <p:nvPr/>
        </p:nvSpPr>
        <p:spPr>
          <a:xfrm>
            <a:off x="1469179" y="3120407"/>
            <a:ext cx="5384911" cy="715402"/>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00B0F0"/>
                </a:solidFill>
                <a:latin typeface="Times New Roman"/>
                <a:ea typeface="Times New Roman"/>
                <a:cs typeface="Times New Roman"/>
                <a:sym typeface="Times New Roman"/>
              </a:defRPr>
            </a:lvl1pPr>
          </a:lstStyle>
          <a:p>
            <a:pPr/>
            <a:r>
              <a:t>Project ..Management</a:t>
            </a:r>
          </a:p>
        </p:txBody>
      </p:sp>
      <p:sp>
        <p:nvSpPr>
          <p:cNvPr id="331" name="TextBox 45"/>
          <p:cNvSpPr txBox="1"/>
          <p:nvPr/>
        </p:nvSpPr>
        <p:spPr>
          <a:xfrm>
            <a:off x="976172" y="4608186"/>
            <a:ext cx="1099181" cy="6648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latin typeface="Times New Roman"/>
                <a:ea typeface="Times New Roman"/>
                <a:cs typeface="Times New Roman"/>
                <a:sym typeface="Times New Roman"/>
              </a:defRPr>
            </a:lvl1pPr>
          </a:lstStyle>
          <a:p>
            <a:pPr/>
            <a:r>
              <a:t>PMG 615</a:t>
            </a:r>
          </a:p>
        </p:txBody>
      </p:sp>
      <p:sp>
        <p:nvSpPr>
          <p:cNvPr id="332" name="Oval 13"/>
          <p:cNvSpPr/>
          <p:nvPr/>
        </p:nvSpPr>
        <p:spPr>
          <a:xfrm>
            <a:off x="7150699" y="294989"/>
            <a:ext cx="6643585" cy="6029898"/>
          </a:xfrm>
          <a:prstGeom prst="ellipse">
            <a:avLst/>
          </a:prstGeom>
          <a:blipFill>
            <a:blip r:embed="rId2"/>
            <a:stretch>
              <a:fillRect/>
            </a:stretch>
          </a:blipFill>
          <a:ln w="12700">
            <a:solidFill>
              <a:srgbClr val="1D3053"/>
            </a:solidFill>
            <a:miter/>
          </a:ln>
        </p:spPr>
        <p:txBody>
          <a:bodyPr lIns="45719" rIns="45719" anchor="ctr"/>
          <a:lstStyle/>
          <a:p>
            <a:pPr algn="ctr">
              <a:defRPr>
                <a:solidFill>
                  <a:srgbClr val="FFFFFF"/>
                </a:solidFill>
              </a:defRPr>
            </a:pPr>
          </a:p>
        </p:txBody>
      </p:sp>
      <p:pic>
        <p:nvPicPr>
          <p:cNvPr id="333" name="Graphic 21" descr="Graphic 21"/>
          <p:cNvPicPr>
            <a:picLocks noChangeAspect="1"/>
          </p:cNvPicPr>
          <p:nvPr/>
        </p:nvPicPr>
        <p:blipFill>
          <a:blip r:embed="rId3">
            <a:extLst/>
          </a:blip>
          <a:srcRect l="0" t="27877" r="0" b="25429"/>
          <a:stretch>
            <a:fillRect/>
          </a:stretch>
        </p:blipFill>
        <p:spPr>
          <a:xfrm>
            <a:off x="314853" y="34383"/>
            <a:ext cx="2954656" cy="1379623"/>
          </a:xfrm>
          <a:prstGeom prst="rect">
            <a:avLst/>
          </a:prstGeom>
          <a:ln w="12700">
            <a:miter lim="400000"/>
          </a:ln>
        </p:spPr>
      </p:pic>
      <p:pic>
        <p:nvPicPr>
          <p:cNvPr id="334" name="Image" descr="Image"/>
          <p:cNvPicPr>
            <a:picLocks noChangeAspect="1"/>
          </p:cNvPicPr>
          <p:nvPr/>
        </p:nvPicPr>
        <p:blipFill>
          <a:blip r:embed="rId4">
            <a:extLst/>
          </a:blip>
          <a:stretch>
            <a:fillRect/>
          </a:stretch>
        </p:blipFill>
        <p:spPr>
          <a:xfrm>
            <a:off x="-22808" y="6628466"/>
            <a:ext cx="12420121" cy="1829321"/>
          </a:xfrm>
          <a:prstGeom prst="rect">
            <a:avLst/>
          </a:prstGeom>
          <a:ln w="12700">
            <a:miter lim="400000"/>
          </a:ln>
        </p:spPr>
      </p:pic>
      <p:grpSp>
        <p:nvGrpSpPr>
          <p:cNvPr id="337" name="Rectangle: Rounded Corners 33"/>
          <p:cNvGrpSpPr/>
          <p:nvPr/>
        </p:nvGrpSpPr>
        <p:grpSpPr>
          <a:xfrm>
            <a:off x="60918" y="5542295"/>
            <a:ext cx="7456304" cy="1122000"/>
            <a:chOff x="0" y="0"/>
            <a:chExt cx="7456303" cy="1121998"/>
          </a:xfrm>
        </p:grpSpPr>
        <p:sp>
          <p:nvSpPr>
            <p:cNvPr id="335" name="Rounded Rectangle"/>
            <p:cNvSpPr/>
            <p:nvPr/>
          </p:nvSpPr>
          <p:spPr>
            <a:xfrm>
              <a:off x="0" y="0"/>
              <a:ext cx="7456304" cy="1121999"/>
            </a:xfrm>
            <a:prstGeom prst="roundRect">
              <a:avLst>
                <a:gd name="adj" fmla="val 16667"/>
              </a:avLst>
            </a:prstGeom>
            <a:solidFill>
              <a:srgbClr val="00B0F0"/>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36" name="Lecture 11"/>
            <p:cNvSpPr txBox="1"/>
            <p:nvPr/>
          </p:nvSpPr>
          <p:spPr>
            <a:xfrm>
              <a:off x="151712" y="49226"/>
              <a:ext cx="7152877" cy="10235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lvl1pPr algn="ctr">
                <a:defRPr b="1" sz="2800">
                  <a:solidFill>
                    <a:srgbClr val="FFFFFF"/>
                  </a:solidFill>
                  <a:latin typeface="Times New Roman"/>
                  <a:ea typeface="Times New Roman"/>
                  <a:cs typeface="Times New Roman"/>
                  <a:sym typeface="Times New Roman"/>
                </a:defRPr>
              </a:lvl1pPr>
            </a:lstStyle>
            <a:p>
              <a:pPr/>
              <a:r>
                <a:t>Lecture 11</a:t>
              </a:r>
            </a:p>
          </p:txBody>
        </p:sp>
      </p:grpSp>
      <p:sp>
        <p:nvSpPr>
          <p:cNvPr id="33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3">
    <p:spTree>
      <p:nvGrpSpPr>
        <p:cNvPr id="1" name=""/>
        <p:cNvGrpSpPr/>
        <p:nvPr/>
      </p:nvGrpSpPr>
      <p:grpSpPr>
        <a:xfrm>
          <a:off x="0" y="0"/>
          <a:ext cx="0" cy="0"/>
          <a:chOff x="0" y="0"/>
          <a:chExt cx="0" cy="0"/>
        </a:xfrm>
      </p:grpSpPr>
      <p:pic>
        <p:nvPicPr>
          <p:cNvPr id="345" name="Rectangle: Rounded Corners 22" descr="Rectangle: Rounded Corners 22"/>
          <p:cNvPicPr>
            <a:picLocks noChangeAspect="0"/>
          </p:cNvPicPr>
          <p:nvPr/>
        </p:nvPicPr>
        <p:blipFill>
          <a:blip r:embed="rId2">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46" name="Rectangle Rectangle" descr="Rectangle Rectangle"/>
          <p:cNvPicPr>
            <a:picLocks noChangeAspect="0"/>
          </p:cNvPicPr>
          <p:nvPr/>
        </p:nvPicPr>
        <p:blipFill>
          <a:blip r:embed="rId3">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47" name="Rectangle Rectangle" descr="Rectangle Rectangle"/>
          <p:cNvPicPr>
            <a:picLocks noChangeAspect="0"/>
          </p:cNvPicPr>
          <p:nvPr/>
        </p:nvPicPr>
        <p:blipFill>
          <a:blip r:embed="rId4">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pic>
        <p:nvPicPr>
          <p:cNvPr id="348"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
        <p:nvSpPr>
          <p:cNvPr id="34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p:spTree>
      <p:nvGrpSpPr>
        <p:cNvPr id="1" name=""/>
        <p:cNvGrpSpPr/>
        <p:nvPr/>
      </p:nvGrpSpPr>
      <p:grpSpPr>
        <a:xfrm>
          <a:off x="0" y="0"/>
          <a:ext cx="0" cy="0"/>
          <a:chOff x="0" y="0"/>
          <a:chExt cx="0" cy="0"/>
        </a:xfrm>
      </p:grpSpPr>
      <p:sp>
        <p:nvSpPr>
          <p:cNvPr id="357"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5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59" name="Rectangle 4"/>
          <p:cNvSpPr/>
          <p:nvPr/>
        </p:nvSpPr>
        <p:spPr>
          <a:xfrm flipH="1" rot="10800000">
            <a:off x="2668776" y="364112"/>
            <a:ext cx="975269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pic>
        <p:nvPicPr>
          <p:cNvPr id="360" name="Image" descr="Image"/>
          <p:cNvPicPr>
            <a:picLocks noChangeAspect="1"/>
          </p:cNvPicPr>
          <p:nvPr/>
        </p:nvPicPr>
        <p:blipFill>
          <a:blip r:embed="rId2">
            <a:extLst/>
          </a:blip>
          <a:stretch>
            <a:fillRect/>
          </a:stretch>
        </p:blipFill>
        <p:spPr>
          <a:xfrm>
            <a:off x="-29497" y="1260874"/>
            <a:ext cx="4526250" cy="5183287"/>
          </a:xfrm>
          <a:prstGeom prst="rect">
            <a:avLst/>
          </a:prstGeom>
          <a:ln w="12700">
            <a:miter lim="400000"/>
          </a:ln>
        </p:spPr>
      </p:pic>
      <p:pic>
        <p:nvPicPr>
          <p:cNvPr id="361"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36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 Id="rId19" Type="http://schemas.openxmlformats.org/officeDocument/2006/relationships/slideLayout" Target="../slideLayouts/slideLayout17.xml"/><Relationship Id="rId20" Type="http://schemas.openxmlformats.org/officeDocument/2006/relationships/slideLayout" Target="../slideLayouts/slideLayout18.xml"/><Relationship Id="rId21" Type="http://schemas.openxmlformats.org/officeDocument/2006/relationships/slideLayout" Target="../slideLayouts/slideLayout19.xml"/><Relationship Id="rId22" Type="http://schemas.openxmlformats.org/officeDocument/2006/relationships/slideLayout" Target="../slideLayouts/slideLayout20.xml"/><Relationship Id="rId23" Type="http://schemas.openxmlformats.org/officeDocument/2006/relationships/slideLayout" Target="../slideLayouts/slideLayout21.xml"/><Relationship Id="rId24" Type="http://schemas.openxmlformats.org/officeDocument/2006/relationships/slideLayout" Target="../slideLayouts/slideLayout22.xml"/><Relationship Id="rId25" Type="http://schemas.openxmlformats.org/officeDocument/2006/relationships/slideLayout" Target="../slideLayouts/slideLayout23.xml"/><Relationship Id="rId26" Type="http://schemas.openxmlformats.org/officeDocument/2006/relationships/slideLayout" Target="../slideLayouts/slideLayout24.xml"/><Relationship Id="rId27" Type="http://schemas.openxmlformats.org/officeDocument/2006/relationships/slideLayout" Target="../slideLayouts/slideLayout25.xml"/><Relationship Id="rId28" Type="http://schemas.openxmlformats.org/officeDocument/2006/relationships/slideLayout" Target="../slideLayouts/slideLayout26.xml"/><Relationship Id="rId2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33.png"/><Relationship Id="rId3" Type="http://schemas.openxmlformats.org/officeDocument/2006/relationships/image" Target="../media/image27.png"/><Relationship Id="rId4" Type="http://schemas.openxmlformats.org/officeDocument/2006/relationships/image" Target="../media/image22.png"/><Relationship Id="rId5" Type="http://schemas.openxmlformats.org/officeDocument/2006/relationships/image" Target="../media/image28.png"/><Relationship Id="rId6" Type="http://schemas.openxmlformats.org/officeDocument/2006/relationships/image" Target="../media/image29.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0.png"/><Relationship Id="rId3" Type="http://schemas.openxmlformats.org/officeDocument/2006/relationships/image" Target="../media/image22.png"/><Relationship Id="rId4" Type="http://schemas.openxmlformats.org/officeDocument/2006/relationships/image" Target="../media/image26.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0.png"/><Relationship Id="rId3" Type="http://schemas.openxmlformats.org/officeDocument/2006/relationships/image" Target="../media/image22.png"/><Relationship Id="rId4" Type="http://schemas.openxmlformats.org/officeDocument/2006/relationships/image" Target="../media/image26.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 Id="rId6" Type="http://schemas.openxmlformats.org/officeDocument/2006/relationships/image" Target="../media/image3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1" name="Lecture 7 : PJOMP and project planning phase"/>
          <p:cNvSpPr txBox="1"/>
          <p:nvPr>
            <p:ph type="subTitle" sz="quarter" idx="1"/>
          </p:nvPr>
        </p:nvSpPr>
        <p:spPr>
          <a:xfrm>
            <a:off x="326298" y="5222627"/>
            <a:ext cx="8153281" cy="1357800"/>
          </a:xfrm>
          <a:prstGeom prst="rect">
            <a:avLst/>
          </a:prstGeom>
        </p:spPr>
        <p:txBody>
          <a:bodyPr/>
          <a:lstStyle/>
          <a:p>
            <a:pPr/>
            <a:r>
              <a:t>Lecture 7 : PJOMP and project planning phase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73"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37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375" name="Rectangle Rectangle" descr="Rectangle Rectangle"/>
          <p:cNvPicPr>
            <a:picLocks noChangeAspect="0"/>
          </p:cNvPicPr>
          <p:nvPr/>
        </p:nvPicPr>
        <p:blipFill>
          <a:blip r:embed="rId3">
            <a:extLst/>
          </a:blip>
          <a:stretch>
            <a:fillRect/>
          </a:stretch>
        </p:blipFill>
        <p:spPr>
          <a:xfrm>
            <a:off x="2550595" y="244407"/>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376" name="Welcome  on board  of the professional PM  track"/>
          <p:cNvSpPr txBox="1"/>
          <p:nvPr/>
        </p:nvSpPr>
        <p:spPr>
          <a:xfrm>
            <a:off x="3173358" y="474146"/>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377" name="Rectangle: Rounded Corners 22" descr="Rectangle: Rounded Corners 22"/>
          <p:cNvPicPr>
            <a:picLocks noChangeAspect="0"/>
          </p:cNvPicPr>
          <p:nvPr/>
        </p:nvPicPr>
        <p:blipFill>
          <a:blip r:embed="rId4">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78" name="Rectangle: Rounded Corners 24" descr="Rectangle: Rounded Corners 24"/>
          <p:cNvPicPr>
            <a:picLocks noChangeAspect="0"/>
          </p:cNvPicPr>
          <p:nvPr/>
        </p:nvPicPr>
        <p:blipFill>
          <a:blip r:embed="rId5">
            <a:extLst/>
          </a:blip>
          <a:stretch>
            <a:fillRect/>
          </a:stretch>
        </p:blipFill>
        <p:spPr>
          <a:xfrm>
            <a:off x="2960466" y="2186247"/>
            <a:ext cx="4478492"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379" name="After initiating  the project operations compliance  of the PJOMP at the initiation  phase"/>
          <p:cNvSpPr txBox="1"/>
          <p:nvPr>
            <p:ph type="body" sz="quarter" idx="1"/>
          </p:nvPr>
        </p:nvSpPr>
        <p:spPr>
          <a:prstGeom prst="rect">
            <a:avLst/>
          </a:prstGeom>
        </p:spPr>
        <p:txBody>
          <a:bodyPr/>
          <a:lstStyle/>
          <a:p>
            <a:pPr/>
            <a:r>
              <a:t>After initiating  the project operations compliance  of the PJOMP at the initiation  phase </a:t>
            </a:r>
          </a:p>
        </p:txBody>
      </p:sp>
      <p:sp>
        <p:nvSpPr>
          <p:cNvPr id="3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8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382" name="Graphic 21" descr="Graphic 21"/>
          <p:cNvPicPr>
            <a:picLocks noChangeAspect="1"/>
          </p:cNvPicPr>
          <p:nvPr/>
        </p:nvPicPr>
        <p:blipFill>
          <a:blip r:embed="rId6">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4" name="Contents"/>
          <p:cNvSpPr txBox="1"/>
          <p:nvPr>
            <p:ph type="title"/>
          </p:nvPr>
        </p:nvSpPr>
        <p:spPr>
          <a:prstGeom prst="rect">
            <a:avLst/>
          </a:prstGeom>
        </p:spPr>
        <p:txBody>
          <a:bodyPr/>
          <a:lstStyle>
            <a:lvl1pPr defTabSz="850391">
              <a:defRPr sz="5580"/>
            </a:lvl1pPr>
          </a:lstStyle>
          <a:p>
            <a:pPr/>
            <a:r>
              <a:t>Contents </a:t>
            </a:r>
          </a:p>
        </p:txBody>
      </p:sp>
      <p:sp>
        <p:nvSpPr>
          <p:cNvPr id="385" name="Some critical (PJFT)-Tasks during the Planning Phase…"/>
          <p:cNvSpPr txBox="1"/>
          <p:nvPr>
            <p:ph type="body" sz="quarter" idx="1"/>
          </p:nvPr>
        </p:nvSpPr>
        <p:spPr>
          <a:prstGeom prst="rect">
            <a:avLst/>
          </a:prstGeom>
        </p:spPr>
        <p:txBody>
          <a:bodyPr/>
          <a:lstStyle/>
          <a:p>
            <a:pPr marL="228600" indent="-228600">
              <a:buSzPct val="100000"/>
              <a:buAutoNum type="arabicPeriod" startAt="1"/>
            </a:pPr>
            <a:r>
              <a:t> Some critical (PJFT)-Tasks during the Planning Phase</a:t>
            </a:r>
          </a:p>
          <a:p>
            <a:pPr marL="228600" indent="-228600">
              <a:buSzPct val="100000"/>
              <a:buAutoNum type="arabicPeriod" startAt="1"/>
            </a:pPr>
            <a:r>
              <a:t>Some of Project Operations Compliance Tasks during the Planning Phase</a:t>
            </a:r>
          </a:p>
          <a:p>
            <a:pPr marL="228600" indent="-228600">
              <a:buSzPct val="100000"/>
              <a:buAutoNum type="arabicPeriod" startAt="1"/>
            </a:pPr>
            <a:r>
              <a:t>key measures for PJFT tasks </a:t>
            </a:r>
          </a:p>
          <a:p>
            <a:pPr marL="228600" indent="-228600">
              <a:buSzPct val="100000"/>
              <a:buAutoNum type="arabicPeriod" startAt="1"/>
            </a:pPr>
            <a:r>
              <a:t>Some of Project Operations Compliance Tasks during the Planning Phase</a:t>
            </a:r>
          </a:p>
        </p:txBody>
      </p:sp>
      <p:sp>
        <p:nvSpPr>
          <p:cNvPr id="386" name="Slide Number"/>
          <p:cNvSpPr txBox="1"/>
          <p:nvPr>
            <p:ph type="sldNum" sz="quarter" idx="2"/>
          </p:nvPr>
        </p:nvSpPr>
        <p:spPr>
          <a:xfrm>
            <a:off x="5889218" y="63004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Lecture'sTarget"/>
          <p:cNvSpPr txBox="1"/>
          <p:nvPr>
            <p:ph type="title"/>
          </p:nvPr>
        </p:nvSpPr>
        <p:spPr>
          <a:prstGeom prst="rect">
            <a:avLst/>
          </a:prstGeom>
        </p:spPr>
        <p:txBody>
          <a:bodyPr/>
          <a:lstStyle>
            <a:lvl1pPr defTabSz="850391">
              <a:defRPr sz="5580"/>
            </a:lvl1pPr>
          </a:lstStyle>
          <a:p>
            <a:pPr/>
            <a:r>
              <a:t>Lecture'sTarget</a:t>
            </a:r>
          </a:p>
        </p:txBody>
      </p:sp>
      <p:sp>
        <p:nvSpPr>
          <p:cNvPr id="389" name="The integration of the project operations compliance plan with the project operations  tasks of the planning stage"/>
          <p:cNvSpPr txBox="1"/>
          <p:nvPr>
            <p:ph type="body" sz="quarter" idx="1"/>
          </p:nvPr>
        </p:nvSpPr>
        <p:spPr>
          <a:prstGeom prst="rect">
            <a:avLst/>
          </a:prstGeom>
        </p:spPr>
        <p:txBody>
          <a:bodyPr/>
          <a:lstStyle/>
          <a:p>
            <a:pPr/>
            <a:r>
              <a:t>The integration of the project operations compliance plan with the project operations  tasks of the planning stage</a:t>
            </a:r>
          </a:p>
        </p:txBody>
      </p:sp>
      <p:sp>
        <p:nvSpPr>
          <p:cNvPr id="390" name="Slide Number"/>
          <p:cNvSpPr txBox="1"/>
          <p:nvPr>
            <p:ph type="sldNum" sz="quarter" idx="2"/>
          </p:nvPr>
        </p:nvSpPr>
        <p:spPr>
          <a:xfrm>
            <a:off x="5889218" y="63004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2" name="Some critical (PJFT)…"/>
          <p:cNvSpPr txBox="1"/>
          <p:nvPr>
            <p:ph type="title"/>
          </p:nvPr>
        </p:nvSpPr>
        <p:spPr>
          <a:prstGeom prst="rect">
            <a:avLst/>
          </a:prstGeom>
        </p:spPr>
        <p:txBody>
          <a:bodyPr/>
          <a:lstStyle/>
          <a:p>
            <a:pPr defTabSz="475487">
              <a:defRPr sz="3120"/>
            </a:pPr>
            <a:r>
              <a:t> Some critical (PJFT)</a:t>
            </a:r>
          </a:p>
          <a:p>
            <a:pPr defTabSz="475487">
              <a:defRPr sz="3120"/>
            </a:pPr>
            <a:r>
              <a:t> Tasks during the Planning Phase</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9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39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9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9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39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99"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0" name="1.   Project Objectives breaking down :"/>
          <p:cNvSpPr txBox="1"/>
          <p:nvPr>
            <p:ph type="title"/>
          </p:nvPr>
        </p:nvSpPr>
        <p:spPr>
          <a:prstGeom prst="rect">
            <a:avLst/>
          </a:prstGeom>
        </p:spPr>
        <p:txBody>
          <a:bodyPr/>
          <a:lstStyle>
            <a:lvl1pPr defTabSz="694944">
              <a:defRPr sz="4560"/>
            </a:lvl1pPr>
          </a:lstStyle>
          <a:p>
            <a:pPr/>
            <a:r>
              <a:t>1.   Project Objectives breaking down :</a:t>
            </a:r>
          </a:p>
        </p:txBody>
      </p:sp>
      <p:sp>
        <p:nvSpPr>
          <p:cNvPr id="401" name="This task involves clearly effective the project's objectives, such as improving operational efficiency, developing a new product, or implementing a system upgrade. The objectives should be specific, measurable, achievable, relevant, and time-bound (SMAR"/>
          <p:cNvSpPr txBox="1"/>
          <p:nvPr>
            <p:ph type="body" sz="half" idx="1"/>
          </p:nvPr>
        </p:nvSpPr>
        <p:spPr>
          <a:prstGeom prst="rect">
            <a:avLst/>
          </a:prstGeom>
        </p:spPr>
        <p:txBody>
          <a:bodyPr/>
          <a:lstStyle/>
          <a:p>
            <a:pPr/>
            <a:r>
              <a:t>This task involves clearly effective the project's objectives, such as improving operational efficiency, developing a new product, or implementing a system upgrade. The objectives should be specific, measurable, achievable, relevant, and time-bound (SMART) ,based on the given the planned project baselines at the BPP planning stage</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0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0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0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0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0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08"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9" name="2.   Project Scope planning :"/>
          <p:cNvSpPr txBox="1"/>
          <p:nvPr>
            <p:ph type="title"/>
          </p:nvPr>
        </p:nvSpPr>
        <p:spPr>
          <a:prstGeom prst="rect">
            <a:avLst/>
          </a:prstGeom>
        </p:spPr>
        <p:txBody>
          <a:bodyPr/>
          <a:lstStyle>
            <a:lvl1pPr defTabSz="841247">
              <a:defRPr sz="5520"/>
            </a:lvl1pPr>
          </a:lstStyle>
          <a:p>
            <a:pPr/>
            <a:r>
              <a:t>2.   Project Scope planning :</a:t>
            </a:r>
          </a:p>
        </p:txBody>
      </p:sp>
      <p:sp>
        <p:nvSpPr>
          <p:cNvPr id="410" name="Project Scope planning ,after  establishing the boundaries of the project by defining what is included and excluded.This task involves  identifying the project's deliverables, setting boundaries and constraints, and documenting any assumptions made durin"/>
          <p:cNvSpPr txBox="1"/>
          <p:nvPr>
            <p:ph type="body" sz="half" idx="1"/>
          </p:nvPr>
        </p:nvSpPr>
        <p:spPr>
          <a:prstGeom prst="rect">
            <a:avLst/>
          </a:prstGeom>
        </p:spPr>
        <p:txBody>
          <a:bodyPr/>
          <a:lstStyle/>
          <a:p>
            <a:pPr/>
            <a:r>
              <a:t> Project Scope planning ,after  establishing the boundaries of the project by defining what is included and excluded.This task involves  identifying the project's deliverables, setting boundaries and constraints, and documenting any assumptions made during the planning phase.</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1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1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1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1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1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8" name="3. Work Breakdown Structure (WBS):"/>
          <p:cNvSpPr txBox="1"/>
          <p:nvPr>
            <p:ph type="title"/>
          </p:nvPr>
        </p:nvSpPr>
        <p:spPr>
          <a:prstGeom prst="rect">
            <a:avLst/>
          </a:prstGeom>
        </p:spPr>
        <p:txBody>
          <a:bodyPr/>
          <a:lstStyle>
            <a:lvl1pPr defTabSz="722376">
              <a:defRPr sz="4740"/>
            </a:lvl1pPr>
          </a:lstStyle>
          <a:p>
            <a:pPr/>
            <a:r>
              <a:t>3. Work Breakdown Structure (WBS): </a:t>
            </a:r>
          </a:p>
        </p:txBody>
      </p:sp>
      <p:sp>
        <p:nvSpPr>
          <p:cNvPr id="419" name="The WBS is a hierarchical decomposition of the project deliverables and activities. It breaks down the project into smaller, more manageable components, such as work packages, tasks, and sub-tasks. The WBS helps in organizing and understanding the projec"/>
          <p:cNvSpPr txBox="1"/>
          <p:nvPr>
            <p:ph type="body" sz="half" idx="1"/>
          </p:nvPr>
        </p:nvSpPr>
        <p:spPr>
          <a:prstGeom prst="rect">
            <a:avLst/>
          </a:prstGeom>
        </p:spPr>
        <p:txBody>
          <a:bodyPr/>
          <a:lstStyle/>
          <a:p>
            <a:pPr/>
          </a:p>
          <a:p>
            <a:pPr/>
            <a:r>
              <a:t>The WBS is a hierarchical decomposition of the project deliverables and activities. It breaks down the project into smaller, more manageable components, such as work packages, tasks, and sub-tasks. The WBS helps in organizing and understanding the project's structure.</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2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2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2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2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26"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7" name="4.  Project Activity Sequencing:"/>
          <p:cNvSpPr txBox="1"/>
          <p:nvPr>
            <p:ph type="title"/>
          </p:nvPr>
        </p:nvSpPr>
        <p:spPr>
          <a:prstGeom prst="rect">
            <a:avLst/>
          </a:prstGeom>
        </p:spPr>
        <p:txBody>
          <a:bodyPr/>
          <a:lstStyle>
            <a:lvl1pPr defTabSz="841247">
              <a:defRPr sz="5520"/>
            </a:lvl1pPr>
          </a:lstStyle>
          <a:p>
            <a:pPr/>
            <a:r>
              <a:t>4.  Project Activity Sequencing: </a:t>
            </a:r>
          </a:p>
        </p:txBody>
      </p:sp>
      <p:sp>
        <p:nvSpPr>
          <p:cNvPr id="428" name="This task involves determining the logical order and dependencies of project activities. It establishes the sequence in which tasks need to be executed to achieve project objectives. Dependencies can be of various types, such as finish-to-start, start-to"/>
          <p:cNvSpPr txBox="1"/>
          <p:nvPr>
            <p:ph type="body" sz="half" idx="1"/>
          </p:nvPr>
        </p:nvSpPr>
        <p:spPr>
          <a:prstGeom prst="rect">
            <a:avLst/>
          </a:prstGeom>
        </p:spPr>
        <p:txBody>
          <a:bodyPr/>
          <a:lstStyle/>
          <a:p>
            <a:pPr/>
            <a:r>
              <a:t>This task involves determining the logical order and dependencies of project activities. It establishes the sequence in which tasks need to be executed to achieve project objectives. Dependencies can be of various types, such as finish-to-start, start-to-start, finish-to-finish, or start-to-finish.</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3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3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3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3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6" name="5.  Project Resource Planning:"/>
          <p:cNvSpPr txBox="1"/>
          <p:nvPr>
            <p:ph type="title"/>
          </p:nvPr>
        </p:nvSpPr>
        <p:spPr>
          <a:prstGeom prst="rect">
            <a:avLst/>
          </a:prstGeom>
        </p:spPr>
        <p:txBody>
          <a:bodyPr/>
          <a:lstStyle>
            <a:lvl1pPr defTabSz="841247">
              <a:defRPr sz="5520"/>
            </a:lvl1pPr>
          </a:lstStyle>
          <a:p>
            <a:pPr/>
            <a:r>
              <a:t>5.  Project Resource Planning: </a:t>
            </a:r>
          </a:p>
        </p:txBody>
      </p:sp>
      <p:sp>
        <p:nvSpPr>
          <p:cNvPr id="437" name="Resource planning involves identifying the types and quantities of resources required for the project. This includes human resources, equipment, materials, and facilities. Resource availability and allocation are considered to ensure that the right resou"/>
          <p:cNvSpPr txBox="1"/>
          <p:nvPr>
            <p:ph type="body" sz="half" idx="1"/>
          </p:nvPr>
        </p:nvSpPr>
        <p:spPr>
          <a:prstGeom prst="rect">
            <a:avLst/>
          </a:prstGeom>
        </p:spPr>
        <p:txBody>
          <a:bodyPr/>
          <a:lstStyle/>
          <a:p>
            <a:pPr/>
            <a:r>
              <a:t>Resource planning involves identifying the types and quantities of resources required for the project. This includes human resources, equipment, materials, and facilities. Resource availability and allocation are considered to ensure that the right resources are available at the right time.</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4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4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4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4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5" name="6.  Project Time Estimation:"/>
          <p:cNvSpPr txBox="1"/>
          <p:nvPr>
            <p:ph type="title"/>
          </p:nvPr>
        </p:nvSpPr>
        <p:spPr>
          <a:prstGeom prst="rect">
            <a:avLst/>
          </a:prstGeom>
        </p:spPr>
        <p:txBody>
          <a:bodyPr/>
          <a:lstStyle>
            <a:lvl1pPr defTabSz="841247">
              <a:defRPr sz="5520"/>
            </a:lvl1pPr>
          </a:lstStyle>
          <a:p>
            <a:pPr/>
            <a:r>
              <a:t>6.  Project Time Estimation: </a:t>
            </a:r>
          </a:p>
        </p:txBody>
      </p:sp>
      <p:sp>
        <p:nvSpPr>
          <p:cNvPr id="446" name="Time estimation involves estimating the duration of each activity in the project. It considers factors such as resource availability, dependencies, and constraints. Techniques such as expert judgment, historical data analysis, and parametric estimation a"/>
          <p:cNvSpPr txBox="1"/>
          <p:nvPr>
            <p:ph type="body" sz="half" idx="1"/>
          </p:nvPr>
        </p:nvSpPr>
        <p:spPr>
          <a:prstGeom prst="rect">
            <a:avLst/>
          </a:prstGeom>
        </p:spPr>
        <p:txBody>
          <a:bodyPr/>
          <a:lstStyle/>
          <a:p>
            <a:pPr/>
            <a:r>
              <a:t>Time estimation involves estimating the duration of each activity in the project. It considers factors such as resource availability, dependencies, and constraints. Techniques such as expert judgment, historical data analysis, and parametric estimation are used to estimate activity durations.</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4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5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5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5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4" name="7. Project Risk Identification:"/>
          <p:cNvSpPr txBox="1"/>
          <p:nvPr>
            <p:ph type="title"/>
          </p:nvPr>
        </p:nvSpPr>
        <p:spPr>
          <a:prstGeom prst="rect">
            <a:avLst/>
          </a:prstGeom>
        </p:spPr>
        <p:txBody>
          <a:bodyPr/>
          <a:lstStyle>
            <a:lvl1pPr defTabSz="841247">
              <a:defRPr sz="5520"/>
            </a:lvl1pPr>
          </a:lstStyle>
          <a:p>
            <a:pPr/>
            <a:r>
              <a:t>7. Project Risk Identification:</a:t>
            </a:r>
          </a:p>
        </p:txBody>
      </p:sp>
      <p:sp>
        <p:nvSpPr>
          <p:cNvPr id="455" name="Risk identification involves identifying potential risks and uncertainties that may impact the project's success. Risks can arise from various sources, such as technological uncertainties, market changes, or resource constraints. A comprehensive risk reg"/>
          <p:cNvSpPr txBox="1"/>
          <p:nvPr>
            <p:ph type="body" sz="half" idx="1"/>
          </p:nvPr>
        </p:nvSpPr>
        <p:spPr>
          <a:prstGeom prst="rect">
            <a:avLst/>
          </a:prstGeom>
        </p:spPr>
        <p:txBody>
          <a:bodyPr/>
          <a:lstStyle/>
          <a:p>
            <a:pPr/>
            <a:r>
              <a:t>Risk identification involves identifying potential risks and uncertainties that may impact the project's success. Risks can arise from various sources, such as technological uncertainties, market changes, or resource constraints. A comprehensive risk register is developed to document identified risks.</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5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5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6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63" name="8. Project  Cost Estimation and Budgeting:"/>
          <p:cNvSpPr txBox="1"/>
          <p:nvPr>
            <p:ph type="title"/>
          </p:nvPr>
        </p:nvSpPr>
        <p:spPr>
          <a:prstGeom prst="rect">
            <a:avLst/>
          </a:prstGeom>
        </p:spPr>
        <p:txBody>
          <a:bodyPr/>
          <a:lstStyle>
            <a:lvl1pPr defTabSz="630936">
              <a:defRPr sz="4140"/>
            </a:lvl1pPr>
          </a:lstStyle>
          <a:p>
            <a:pPr/>
            <a:r>
              <a:t>8. Project  Cost Estimation and Budgeting:</a:t>
            </a:r>
          </a:p>
        </p:txBody>
      </p:sp>
      <p:sp>
        <p:nvSpPr>
          <p:cNvPr id="464" name="Cost estimation involves estimating the overall cost of the project, including labor, materials, equipment, and other expenses. This task helps in determining the project's financial feasibility. Once the costs are estimated, a budget is created to alloc"/>
          <p:cNvSpPr txBox="1"/>
          <p:nvPr>
            <p:ph type="body" sz="half" idx="1"/>
          </p:nvPr>
        </p:nvSpPr>
        <p:spPr>
          <a:prstGeom prst="rect">
            <a:avLst/>
          </a:prstGeom>
        </p:spPr>
        <p:txBody>
          <a:bodyPr/>
          <a:lstStyle/>
          <a:p>
            <a:pPr/>
          </a:p>
          <a:p>
            <a:pPr/>
            <a:r>
              <a:t>Cost estimation involves estimating the overall cost of the project, including labor, materials, equipment, and other expenses. This task helps in determining the project's financial feasibility. Once the costs are estimated, a budget is created to allocate funds to different project activities.</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6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6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6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7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7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2" name="9. Project Quality Planning:"/>
          <p:cNvSpPr txBox="1"/>
          <p:nvPr>
            <p:ph type="title"/>
          </p:nvPr>
        </p:nvSpPr>
        <p:spPr>
          <a:prstGeom prst="rect">
            <a:avLst/>
          </a:prstGeom>
        </p:spPr>
        <p:txBody>
          <a:bodyPr/>
          <a:lstStyle>
            <a:lvl1pPr defTabSz="841247">
              <a:defRPr sz="5520"/>
            </a:lvl1pPr>
          </a:lstStyle>
          <a:p>
            <a:pPr/>
            <a:r>
              <a:t>9. Project Quality Planning:</a:t>
            </a:r>
          </a:p>
        </p:txBody>
      </p:sp>
      <p:sp>
        <p:nvSpPr>
          <p:cNvPr id="473" name="Quality planning involves defining the quality standards and requirements for the project deliverables. This task includes identifying quality metrics, specifying acceptance criteria, and developing quality assurance and control processes to ensure that "/>
          <p:cNvSpPr txBox="1"/>
          <p:nvPr>
            <p:ph type="body" sz="half" idx="1"/>
          </p:nvPr>
        </p:nvSpPr>
        <p:spPr>
          <a:prstGeom prst="rect">
            <a:avLst/>
          </a:prstGeom>
        </p:spPr>
        <p:txBody>
          <a:bodyPr/>
          <a:lstStyle/>
          <a:p>
            <a:pPr/>
            <a:r>
              <a:t>Quality planning involves defining the quality standards and requirements for the project deliverables. This task includes identifying quality metrics, specifying acceptance criteria, and developing quality assurance and control processes to ensure that the project meets the desired quality standards.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7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7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7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7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7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1" name="10. Project Communication Planning"/>
          <p:cNvSpPr txBox="1"/>
          <p:nvPr>
            <p:ph type="title"/>
          </p:nvPr>
        </p:nvSpPr>
        <p:spPr>
          <a:prstGeom prst="rect">
            <a:avLst/>
          </a:prstGeom>
        </p:spPr>
        <p:txBody>
          <a:bodyPr/>
          <a:lstStyle>
            <a:lvl1pPr defTabSz="731520">
              <a:defRPr sz="4800"/>
            </a:lvl1pPr>
          </a:lstStyle>
          <a:p>
            <a:pPr/>
            <a:r>
              <a:t>10. Project Communication Planning</a:t>
            </a:r>
          </a:p>
        </p:txBody>
      </p:sp>
      <p:sp>
        <p:nvSpPr>
          <p:cNvPr id="482" name="Communication planning involves identifying the project stakeholders, understanding their communication needs, and determining the most effective channels and methods for communication. A communication plan is developed to ensure that the right informati"/>
          <p:cNvSpPr txBox="1"/>
          <p:nvPr>
            <p:ph type="body" sz="half" idx="1"/>
          </p:nvPr>
        </p:nvSpPr>
        <p:spPr>
          <a:prstGeom prst="rect">
            <a:avLst/>
          </a:prstGeom>
        </p:spPr>
        <p:txBody>
          <a:bodyPr/>
          <a:lstStyle/>
          <a:p>
            <a:pPr/>
            <a:r>
              <a:t>Communication planning involves identifying the project stakeholders, understanding their communication needs, and determining the most effective channels and methods for communication. A communication plan is developed to ensure that the right information is shared with the right stakeholders at the right time.</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4" name="Some of Project Operations Compliance Tasks during the Planning Phase:"/>
          <p:cNvSpPr txBox="1"/>
          <p:nvPr>
            <p:ph type="title"/>
          </p:nvPr>
        </p:nvSpPr>
        <p:spPr>
          <a:prstGeom prst="rect">
            <a:avLst/>
          </a:prstGeom>
        </p:spPr>
        <p:txBody>
          <a:bodyPr/>
          <a:lstStyle>
            <a:lvl1pPr defTabSz="557784">
              <a:defRPr sz="3660"/>
            </a:lvl1pPr>
          </a:lstStyle>
          <a:p>
            <a:pPr/>
            <a:r>
              <a:t>Some of Project Operations Compliance Tasks during the Planning Phase:</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6"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48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88"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48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9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1" name="The  tasks and compliance requirements are essential for successful project planning. By addressing them effectively, project managers can set a solid foundation for the project and minimize risks and compliance issues that may arise later in the project"/>
          <p:cNvSpPr txBox="1"/>
          <p:nvPr>
            <p:ph type="body" sz="half" idx="1"/>
          </p:nvPr>
        </p:nvSpPr>
        <p:spPr>
          <a:prstGeom prst="rect">
            <a:avLst/>
          </a:prstGeom>
        </p:spPr>
        <p:txBody>
          <a:bodyPr/>
          <a:lstStyle/>
          <a:p>
            <a:pPr/>
            <a:r>
              <a:t>The  tasks and compliance requirements are essential for successful project planning. By addressing them effectively, project managers can set</a:t>
            </a:r>
            <a:r>
              <a:rPr b="1"/>
              <a:t> a solid foundation</a:t>
            </a:r>
            <a:r>
              <a:t> for the project and minimize risks and compliance issues that may arise later in the project lifecycle.</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9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9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9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9" name="1. Legal and Regulatory Compliance:"/>
          <p:cNvSpPr txBox="1"/>
          <p:nvPr>
            <p:ph type="title"/>
          </p:nvPr>
        </p:nvSpPr>
        <p:spPr>
          <a:prstGeom prst="rect">
            <a:avLst/>
          </a:prstGeom>
        </p:spPr>
        <p:txBody>
          <a:bodyPr/>
          <a:lstStyle>
            <a:lvl1pPr defTabSz="722376">
              <a:defRPr sz="4740"/>
            </a:lvl1pPr>
          </a:lstStyle>
          <a:p>
            <a:pPr/>
            <a:r>
              <a:t> 1. Legal and Regulatory Compliance: </a:t>
            </a:r>
          </a:p>
        </p:txBody>
      </p:sp>
      <p:sp>
        <p:nvSpPr>
          <p:cNvPr id="500" name="Compliance with legal and regulatory requirements is crucial for project success. This task involves identifying the applicable laws, regulations, permits, and licenses that the project must comply with. The project plan is reviewed to ensure that it ali"/>
          <p:cNvSpPr txBox="1"/>
          <p:nvPr>
            <p:ph type="body" sz="half" idx="1"/>
          </p:nvPr>
        </p:nvSpPr>
        <p:spPr>
          <a:prstGeom prst="rect">
            <a:avLst/>
          </a:prstGeom>
        </p:spPr>
        <p:txBody>
          <a:bodyPr/>
          <a:lstStyle/>
          <a:p>
            <a:pPr/>
            <a:r>
              <a:t>Compliance with legal and regulatory requirements is crucial for project success. This task involves identifying the applicable laws, regulations, permits, and licenses that the project must comply with. </a:t>
            </a:r>
            <a:r>
              <a:rPr u="sng"/>
              <a:t>The project plan is reviewed to ensure that it aligns with these compliance  requirements.</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0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0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0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0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08" name="2. Health, Safety, and Environmental Compliance:"/>
          <p:cNvSpPr txBox="1"/>
          <p:nvPr>
            <p:ph type="title"/>
          </p:nvPr>
        </p:nvSpPr>
        <p:spPr>
          <a:prstGeom prst="rect">
            <a:avLst/>
          </a:prstGeom>
        </p:spPr>
        <p:txBody>
          <a:bodyPr/>
          <a:lstStyle>
            <a:lvl1pPr defTabSz="539495">
              <a:defRPr sz="3539"/>
            </a:lvl1pPr>
          </a:lstStyle>
          <a:p>
            <a:pPr/>
            <a:r>
              <a:t>2. Health, Safety, and Environmental Compliance: </a:t>
            </a:r>
          </a:p>
        </p:txBody>
      </p:sp>
      <p:sp>
        <p:nvSpPr>
          <p:cNvPr id="509" name="This task involves assessing potential health, safety, and environmental risks associated with the project. It includes identifying hazards, evaluating risks, and developing plans and procedures to mitigate or control them.…"/>
          <p:cNvSpPr txBox="1"/>
          <p:nvPr>
            <p:ph type="body" sz="half" idx="1"/>
          </p:nvPr>
        </p:nvSpPr>
        <p:spPr>
          <a:prstGeom prst="rect">
            <a:avLst/>
          </a:prstGeom>
        </p:spPr>
        <p:txBody>
          <a:bodyPr/>
          <a:lstStyle/>
          <a:p>
            <a:pPr/>
            <a:r>
              <a:t>This task involves assessing potential health, safety, and environmental risks associated with the project. It includes identifying hazards, evaluating risks, and developing plans and procedures to mitigate or control them. </a:t>
            </a:r>
          </a:p>
          <a:p>
            <a:pPr/>
            <a:r>
              <a:t>Compliance with relevant health, safety, and environmental regulations </a:t>
            </a:r>
            <a:r>
              <a:rPr u="sng"/>
              <a:t>is essential to protect the well-being of project personnel and the environment.</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1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1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1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1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1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7" name="3. Ethical Compliance:"/>
          <p:cNvSpPr txBox="1"/>
          <p:nvPr>
            <p:ph type="title"/>
          </p:nvPr>
        </p:nvSpPr>
        <p:spPr>
          <a:prstGeom prst="rect">
            <a:avLst/>
          </a:prstGeom>
        </p:spPr>
        <p:txBody>
          <a:bodyPr/>
          <a:lstStyle>
            <a:lvl1pPr defTabSz="841247">
              <a:defRPr sz="5520"/>
            </a:lvl1pPr>
          </a:lstStyle>
          <a:p>
            <a:pPr/>
            <a:r>
              <a:t>3. Ethical Compliance: </a:t>
            </a:r>
          </a:p>
        </p:txBody>
      </p:sp>
      <p:sp>
        <p:nvSpPr>
          <p:cNvPr id="518" name="Ethical compliance focuses on ensuring that project activities are conducted in an ethical and responsible manner. This involves establishing ethical guidelines and standards for the project team and stakeholders.…"/>
          <p:cNvSpPr txBox="1"/>
          <p:nvPr>
            <p:ph type="body" sz="half" idx="1"/>
          </p:nvPr>
        </p:nvSpPr>
        <p:spPr>
          <a:prstGeom prst="rect">
            <a:avLst/>
          </a:prstGeom>
        </p:spPr>
        <p:txBody>
          <a:bodyPr/>
          <a:lstStyle/>
          <a:p>
            <a:pPr/>
            <a:r>
              <a:t>Ethical compliance focuses on ensuring that project activities are conducted in an ethical and responsible manner. This involves </a:t>
            </a:r>
            <a:r>
              <a:rPr u="sng"/>
              <a:t>establishing ethical guidelines and standards for the project team and stakeholders. </a:t>
            </a:r>
            <a:endParaRPr u="sng"/>
          </a:p>
          <a:p>
            <a:pPr/>
            <a:r>
              <a:t>Ethical considerations may include issues such as fair competition, privacy protection, confidentiality, and conflict of interest management.</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2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2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2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2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2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2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26" name="4. Organizational Compliance:"/>
          <p:cNvSpPr txBox="1"/>
          <p:nvPr>
            <p:ph type="title"/>
          </p:nvPr>
        </p:nvSpPr>
        <p:spPr>
          <a:prstGeom prst="rect">
            <a:avLst/>
          </a:prstGeom>
        </p:spPr>
        <p:txBody>
          <a:bodyPr/>
          <a:lstStyle>
            <a:lvl1pPr defTabSz="841247">
              <a:defRPr sz="5520"/>
            </a:lvl1pPr>
          </a:lstStyle>
          <a:p>
            <a:pPr/>
            <a:r>
              <a:t>4. Organizational Compliance:</a:t>
            </a:r>
          </a:p>
        </p:txBody>
      </p:sp>
      <p:sp>
        <p:nvSpPr>
          <p:cNvPr id="527" name="Organizational compliance refers to aligning the project plan with the policies, procedures, and guidelines of the organization.…"/>
          <p:cNvSpPr txBox="1"/>
          <p:nvPr>
            <p:ph type="body" sz="half" idx="1"/>
          </p:nvPr>
        </p:nvSpPr>
        <p:spPr>
          <a:prstGeom prst="rect">
            <a:avLst/>
          </a:prstGeom>
        </p:spPr>
        <p:txBody>
          <a:bodyPr/>
          <a:lstStyle/>
          <a:p>
            <a:pPr/>
            <a:r>
              <a:t>Organizational compliance refers to aligning the project plan with the policies, procedures, and guidelines of the organization. </a:t>
            </a:r>
          </a:p>
          <a:p>
            <a:pPr/>
            <a:r>
              <a:t>This task ensures that the project operates within the framework established by the organization and its compliance with project management methodologies, governance frameworks, and internal control requirements.</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9" name="Here are some key measures for PJFT…"/>
          <p:cNvSpPr txBox="1"/>
          <p:nvPr>
            <p:ph type="title"/>
          </p:nvPr>
        </p:nvSpPr>
        <p:spPr>
          <a:prstGeom prst="rect">
            <a:avLst/>
          </a:prstGeom>
        </p:spPr>
        <p:txBody>
          <a:bodyPr/>
          <a:lstStyle/>
          <a:p>
            <a:pPr defTabSz="557784">
              <a:defRPr sz="3660"/>
            </a:pPr>
            <a:r>
              <a:t>Here are some key measures for PJFT </a:t>
            </a:r>
          </a:p>
          <a:p>
            <a:pPr defTabSz="557784">
              <a:defRPr sz="3660"/>
            </a:pPr>
            <a:r>
              <a:t>tasks :</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31"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53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33"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53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6" name="It's important to  regularly track and analyze the data to measure efficiency accurately.…"/>
          <p:cNvSpPr txBox="1"/>
          <p:nvPr>
            <p:ph type="body" sz="half" idx="1"/>
          </p:nvPr>
        </p:nvSpPr>
        <p:spPr>
          <a:prstGeom prst="rect">
            <a:avLst/>
          </a:prstGeom>
        </p:spPr>
        <p:txBody>
          <a:bodyPr/>
          <a:lstStyle/>
          <a:p>
            <a:pPr/>
            <a:r>
              <a:t>It's important to  regularly track and analyze the data to measure efficiency accurately. </a:t>
            </a:r>
          </a:p>
          <a:p>
            <a:pPr/>
            <a:r>
              <a:t>These measures provide insights into the effectiveness of project operations tasks and compliance efforts, enabling project managers to take corrective actions and make informed decisions during the planning phase.</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3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3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4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4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4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4" name="1. PJFT planning Task Completion assessment:"/>
          <p:cNvSpPr txBox="1"/>
          <p:nvPr>
            <p:ph type="title"/>
          </p:nvPr>
        </p:nvSpPr>
        <p:spPr>
          <a:prstGeom prst="rect">
            <a:avLst/>
          </a:prstGeom>
        </p:spPr>
        <p:txBody>
          <a:bodyPr/>
          <a:lstStyle>
            <a:lvl1pPr defTabSz="585215">
              <a:defRPr sz="3839"/>
            </a:lvl1pPr>
          </a:lstStyle>
          <a:p>
            <a:pPr/>
            <a:r>
              <a:t>1. PJFT planning Task Completion assessment:</a:t>
            </a:r>
          </a:p>
        </p:txBody>
      </p:sp>
      <p:sp>
        <p:nvSpPr>
          <p:cNvPr id="545" name="Milestone Achievement: Track the completion of key project milestones to assess progress and ensure timely task completion.…"/>
          <p:cNvSpPr txBox="1"/>
          <p:nvPr>
            <p:ph type="body" sz="half" idx="1"/>
          </p:nvPr>
        </p:nvSpPr>
        <p:spPr>
          <a:prstGeom prst="rect">
            <a:avLst/>
          </a:prstGeom>
        </p:spPr>
        <p:txBody>
          <a:bodyPr/>
          <a:lstStyle/>
          <a:p>
            <a:pPr marL="228600" indent="-228600">
              <a:buSzPct val="100000"/>
              <a:buAutoNum type="arabicPeriod" startAt="1"/>
            </a:pPr>
            <a:r>
              <a:t>Milestone Achievement: Track the completion of key project milestones to assess progress and ensure timely task completion.</a:t>
            </a:r>
          </a:p>
          <a:p>
            <a:pPr marL="228600" indent="-228600">
              <a:buSzPct val="100000"/>
              <a:buAutoNum type="arabicPeriod" startAt="1"/>
            </a:pPr>
            <a:r>
              <a:t>Deliverable Completion: Monitor the completion of project deliverables to evaluate the efficiency of task execution.</a:t>
            </a:r>
          </a:p>
          <a:p>
            <a:pPr marL="228600" indent="-228600">
              <a:buSzPct val="100000"/>
              <a:buAutoNum type="arabicPeriod" startAt="1"/>
            </a:pPr>
            <a:r>
              <a:t>Schedule Variance: Measure the variance between planned and actual task durations to identify any delays or deviations.</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4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4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4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5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5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5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3" name="2.  PJFT planning  resource Utilization assessment:"/>
          <p:cNvSpPr txBox="1"/>
          <p:nvPr>
            <p:ph type="title"/>
          </p:nvPr>
        </p:nvSpPr>
        <p:spPr>
          <a:prstGeom prst="rect">
            <a:avLst/>
          </a:prstGeom>
        </p:spPr>
        <p:txBody>
          <a:bodyPr/>
          <a:lstStyle>
            <a:lvl1pPr defTabSz="530351">
              <a:defRPr sz="3480"/>
            </a:lvl1pPr>
          </a:lstStyle>
          <a:p>
            <a:pPr/>
            <a:r>
              <a:t>2.  PJFT planning  resource Utilization assessment:</a:t>
            </a:r>
          </a:p>
        </p:txBody>
      </p:sp>
      <p:sp>
        <p:nvSpPr>
          <p:cNvPr id="554" name="Resource Allocation: Assess the allocation of resources to tasks and evaluate whether they are utilized efficiently.…"/>
          <p:cNvSpPr txBox="1"/>
          <p:nvPr>
            <p:ph type="body" sz="half" idx="1"/>
          </p:nvPr>
        </p:nvSpPr>
        <p:spPr>
          <a:prstGeom prst="rect">
            <a:avLst/>
          </a:prstGeom>
        </p:spPr>
        <p:txBody>
          <a:bodyPr/>
          <a:lstStyle/>
          <a:p>
            <a:pPr marL="228600" indent="-228600">
              <a:buSzPct val="100000"/>
              <a:buAutoNum type="arabicPeriod" startAt="1"/>
            </a:pPr>
            <a:r>
              <a:t>Resource Allocation: Assess the allocation of resources to tasks and evaluate whether they are utilized efficiently.</a:t>
            </a:r>
          </a:p>
          <a:p>
            <a:pPr marL="228600" indent="-228600">
              <a:buSzPct val="100000"/>
              <a:buAutoNum type="arabicPeriod" startAt="1"/>
            </a:pPr>
            <a:r>
              <a:t>Resource Productivity: Measure the output or work completed per unit of resource input to gauge resource efficiency.</a:t>
            </a:r>
          </a:p>
          <a:p>
            <a:pPr marL="228600" indent="-228600">
              <a:buSzPct val="100000"/>
              <a:buAutoNum type="arabicPeriod" startAt="1"/>
            </a:pPr>
            <a:r>
              <a:t>Resource Availability: Monitor the availability and accessibility of resources to ensure they are effectively utilized.</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5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5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5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5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6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6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62" name="3. PJFT planning Cost Performance assessment :"/>
          <p:cNvSpPr txBox="1"/>
          <p:nvPr>
            <p:ph type="title"/>
          </p:nvPr>
        </p:nvSpPr>
        <p:spPr>
          <a:prstGeom prst="rect">
            <a:avLst/>
          </a:prstGeom>
        </p:spPr>
        <p:txBody>
          <a:bodyPr/>
          <a:lstStyle>
            <a:lvl1pPr defTabSz="557784">
              <a:defRPr sz="3660"/>
            </a:lvl1pPr>
          </a:lstStyle>
          <a:p>
            <a:pPr/>
            <a:r>
              <a:t>3. PJFT planning Cost Performance assessment :</a:t>
            </a:r>
          </a:p>
        </p:txBody>
      </p:sp>
      <p:sp>
        <p:nvSpPr>
          <p:cNvPr id="563" name="Cost Variance: Compare planned costs against actual costs to determine if the project is within the allocated budget.…"/>
          <p:cNvSpPr txBox="1"/>
          <p:nvPr>
            <p:ph type="body" sz="half" idx="1"/>
          </p:nvPr>
        </p:nvSpPr>
        <p:spPr>
          <a:prstGeom prst="rect">
            <a:avLst/>
          </a:prstGeom>
        </p:spPr>
        <p:txBody>
          <a:bodyPr/>
          <a:lstStyle/>
          <a:p>
            <a:pPr marL="228600" indent="-228600">
              <a:buSzPct val="100000"/>
              <a:buAutoNum type="arabicPeriod" startAt="1"/>
            </a:pPr>
            <a:r>
              <a:t>Cost Variance: Compare planned costs against actual costs to determine if the project is within the allocated budget.</a:t>
            </a:r>
          </a:p>
          <a:p>
            <a:pPr marL="228600" indent="-228600">
              <a:buSzPct val="100000"/>
              <a:buAutoNum type="arabicPeriod" startAt="1"/>
            </a:pPr>
            <a:r>
              <a:t>Cost Efficiency: Evaluate the cost-effectiveness of project operations tasks by assessing the value derived from the resources invested.</a:t>
            </a:r>
          </a:p>
          <a:p>
            <a:pPr marL="228600" indent="-228600">
              <a:buSzPct val="100000"/>
              <a:buAutoNum type="arabicPeriod" startAt="1"/>
            </a:pPr>
            <a:r>
              <a:t>Cost Estimation Accuracy: Measure the accuracy of cost estimates made during the planning phase by comparing them with actual costs incurred.</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6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6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6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6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6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7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1" name="4. PJFT planning Risk Management assessment:"/>
          <p:cNvSpPr txBox="1"/>
          <p:nvPr>
            <p:ph type="title"/>
          </p:nvPr>
        </p:nvSpPr>
        <p:spPr>
          <a:prstGeom prst="rect">
            <a:avLst/>
          </a:prstGeom>
        </p:spPr>
        <p:txBody>
          <a:bodyPr/>
          <a:lstStyle>
            <a:lvl1pPr defTabSz="566927">
              <a:defRPr sz="3720"/>
            </a:lvl1pPr>
          </a:lstStyle>
          <a:p>
            <a:pPr/>
            <a:r>
              <a:t>4. PJFT planning Risk Management assessment:</a:t>
            </a:r>
          </a:p>
        </p:txBody>
      </p:sp>
      <p:sp>
        <p:nvSpPr>
          <p:cNvPr id="572" name="Risk Mitigation: Measure the effectiveness of risk management strategies by assessing the identification and mitigation of potential risks.…"/>
          <p:cNvSpPr txBox="1"/>
          <p:nvPr>
            <p:ph type="body" sz="half" idx="1"/>
          </p:nvPr>
        </p:nvSpPr>
        <p:spPr>
          <a:prstGeom prst="rect">
            <a:avLst/>
          </a:prstGeom>
        </p:spPr>
        <p:txBody>
          <a:bodyPr/>
          <a:lstStyle/>
          <a:p>
            <a:pPr marL="228600" indent="-228600">
              <a:buSzPct val="100000"/>
              <a:buAutoNum type="arabicPeriod" startAt="1"/>
            </a:pPr>
            <a:r>
              <a:t>Risk Mitigation: Measure the effectiveness of risk management strategies by assessing the identification and mitigation of potential risks.</a:t>
            </a:r>
          </a:p>
          <a:p>
            <a:pPr marL="228600" indent="-228600">
              <a:buSzPct val="100000"/>
              <a:buAutoNum type="arabicPeriod" startAt="1"/>
            </a:pPr>
            <a:r>
              <a:t>Risk Response Time: Evaluate the timeliness of responses to identified risks to minimize their impact on the project.</a:t>
            </a:r>
          </a:p>
          <a:p>
            <a:pPr marL="228600" indent="-228600">
              <a:buSzPct val="100000"/>
              <a:buAutoNum type="arabicPeriod" startAt="1"/>
            </a:pPr>
            <a:r>
              <a:t>Risk Impact: Assess the severity of risks and their potential impact on project objectives to prioritize risk management efforts.</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7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7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7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7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7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0" name="5. PJFT planning Compliance assessment:"/>
          <p:cNvSpPr txBox="1"/>
          <p:nvPr>
            <p:ph type="title"/>
          </p:nvPr>
        </p:nvSpPr>
        <p:spPr>
          <a:prstGeom prst="rect">
            <a:avLst/>
          </a:prstGeom>
        </p:spPr>
        <p:txBody>
          <a:bodyPr/>
          <a:lstStyle>
            <a:lvl1pPr defTabSz="649223">
              <a:defRPr sz="4260"/>
            </a:lvl1pPr>
          </a:lstStyle>
          <a:p>
            <a:pPr/>
            <a:r>
              <a:t>5. PJFT planning Compliance assessment:</a:t>
            </a:r>
          </a:p>
        </p:txBody>
      </p:sp>
      <p:sp>
        <p:nvSpPr>
          <p:cNvPr id="581" name="Adherence to Regulations: Measure the extent to which the project complies with legal, regulatory, health, safety, and environmental requirements.…"/>
          <p:cNvSpPr txBox="1"/>
          <p:nvPr>
            <p:ph type="body" sz="half" idx="1"/>
          </p:nvPr>
        </p:nvSpPr>
        <p:spPr>
          <a:prstGeom prst="rect">
            <a:avLst/>
          </a:prstGeom>
        </p:spPr>
        <p:txBody>
          <a:bodyPr/>
          <a:lstStyle/>
          <a:p>
            <a:pPr marL="219455" indent="-219455" defTabSz="877823">
              <a:spcBef>
                <a:spcPts val="900"/>
              </a:spcBef>
              <a:buSzPct val="100000"/>
              <a:buAutoNum type="arabicPeriod" startAt="1"/>
              <a:defRPr sz="2304"/>
            </a:pPr>
            <a:r>
              <a:t> Adherence to Regulations: Measure the extent to which the project complies with legal, regulatory, health, safety, and environmental requirements.</a:t>
            </a:r>
          </a:p>
          <a:p>
            <a:pPr marL="219455" indent="-219455" defTabSz="877823">
              <a:spcBef>
                <a:spcPts val="900"/>
              </a:spcBef>
              <a:buSzPct val="100000"/>
              <a:buAutoNum type="arabicPeriod" startAt="1"/>
              <a:defRPr sz="2304"/>
            </a:pPr>
            <a:r>
              <a:t>Ethical Compliance: Evaluate the adherence to ethical guidelines and standards throughout the project planning phase.</a:t>
            </a:r>
          </a:p>
          <a:p>
            <a:pPr marL="219455" indent="-219455" defTabSz="877823">
              <a:spcBef>
                <a:spcPts val="900"/>
              </a:spcBef>
              <a:buSzPct val="100000"/>
              <a:buAutoNum type="arabicPeriod" startAt="1"/>
              <a:defRPr sz="2304"/>
            </a:pPr>
            <a:r>
              <a:t>Organizational Compliance: Assess the alignment of the project plan with the organization's policies, procedures, and guidelines.</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8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8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8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8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8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9" name="6.  PJFT planning Stakeholder Satisfaction assessment:"/>
          <p:cNvSpPr txBox="1"/>
          <p:nvPr>
            <p:ph type="title"/>
          </p:nvPr>
        </p:nvSpPr>
        <p:spPr>
          <a:prstGeom prst="rect">
            <a:avLst/>
          </a:prstGeom>
        </p:spPr>
        <p:txBody>
          <a:bodyPr/>
          <a:lstStyle>
            <a:lvl1pPr defTabSz="484631">
              <a:defRPr sz="3180"/>
            </a:lvl1pPr>
          </a:lstStyle>
          <a:p>
            <a:pPr/>
            <a:r>
              <a:t> 6.  PJFT planning Stakeholder Satisfaction assessment:</a:t>
            </a:r>
          </a:p>
        </p:txBody>
      </p:sp>
      <p:sp>
        <p:nvSpPr>
          <p:cNvPr id="590" name="Stakeholder Engagement: Measure the level of stakeholder involvement, satisfaction, and support during the planning phase.…"/>
          <p:cNvSpPr txBox="1"/>
          <p:nvPr>
            <p:ph type="body" sz="half" idx="1"/>
          </p:nvPr>
        </p:nvSpPr>
        <p:spPr>
          <a:prstGeom prst="rect">
            <a:avLst/>
          </a:prstGeom>
        </p:spPr>
        <p:txBody>
          <a:bodyPr/>
          <a:lstStyle/>
          <a:p>
            <a:pPr marL="228600" indent="-228600">
              <a:buSzPct val="100000"/>
              <a:buAutoNum type="arabicPeriod" startAt="1"/>
            </a:pPr>
            <a:r>
              <a:t>Stakeholder Engagement: Measure the level of stakeholder involvement, satisfaction, and support during the planning phase.</a:t>
            </a:r>
          </a:p>
          <a:p>
            <a:pPr marL="228600" indent="-228600">
              <a:buSzPct val="100000"/>
              <a:buAutoNum type="arabicPeriod" startAt="1"/>
            </a:pPr>
            <a:r>
              <a:t>Communication Effectiveness: Assess the efficiency and effectiveness of communication channels and methods used to engage stakeholders.</a:t>
            </a:r>
          </a:p>
          <a:p>
            <a:pPr marL="228600" indent="-228600">
              <a:buSzPct val="100000"/>
              <a:buAutoNum type="arabicPeriod" startAt="1"/>
            </a:pPr>
            <a:r>
              <a:t>Stakeholder Compliance: Evaluate the stakeholders' adherence to project objectives, requirements, and guidelines.</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2" name="Some of compliance performance indicators for the project planning  phase"/>
          <p:cNvSpPr txBox="1"/>
          <p:nvPr>
            <p:ph type="title"/>
          </p:nvPr>
        </p:nvSpPr>
        <p:spPr>
          <a:prstGeom prst="rect">
            <a:avLst/>
          </a:prstGeom>
        </p:spPr>
        <p:txBody>
          <a:bodyPr/>
          <a:lstStyle>
            <a:lvl1pPr defTabSz="557784">
              <a:defRPr sz="3660"/>
            </a:lvl1pPr>
          </a:lstStyle>
          <a:p>
            <a:pPr/>
            <a:r>
              <a:t> Some of compliance performance indicators for the project planning  phase</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9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9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9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9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9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9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0" name="1. Regulatory Compliance assessment :"/>
          <p:cNvSpPr txBox="1"/>
          <p:nvPr>
            <p:ph type="title"/>
          </p:nvPr>
        </p:nvSpPr>
        <p:spPr>
          <a:prstGeom prst="rect">
            <a:avLst/>
          </a:prstGeom>
        </p:spPr>
        <p:txBody>
          <a:bodyPr/>
          <a:lstStyle>
            <a:lvl1pPr defTabSz="685800">
              <a:defRPr sz="4500"/>
            </a:lvl1pPr>
          </a:lstStyle>
          <a:p>
            <a:pPr/>
            <a:r>
              <a:t>1. Regulatory Compliance assessment : </a:t>
            </a:r>
          </a:p>
        </p:txBody>
      </p:sp>
      <p:sp>
        <p:nvSpPr>
          <p:cNvPr id="601" name="This indicator measures adherence to applicable laws, regulations, permits, and licenses. It evaluates whether the project planning phase complies with legal requirements and avoids any violations. Examples of regulatory compliance indicators include:…"/>
          <p:cNvSpPr txBox="1"/>
          <p:nvPr>
            <p:ph type="body" sz="half" idx="1"/>
          </p:nvPr>
        </p:nvSpPr>
        <p:spPr>
          <a:prstGeom prst="rect">
            <a:avLst/>
          </a:prstGeom>
        </p:spPr>
        <p:txBody>
          <a:bodyPr/>
          <a:lstStyle/>
          <a:p>
            <a:pPr defTabSz="658368">
              <a:spcBef>
                <a:spcPts val="700"/>
              </a:spcBef>
              <a:defRPr sz="1728"/>
            </a:pPr>
            <a:r>
              <a:t>This indicator measures adherence to applicable laws, regulations, permits, and licenses. It evaluates whether the project planning phase complies with legal requirements and avoids any violations. Examples of regulatory compliance indicators include:</a:t>
            </a:r>
          </a:p>
          <a:p>
            <a:pPr defTabSz="658368">
              <a:spcBef>
                <a:spcPts val="700"/>
              </a:spcBef>
              <a:defRPr sz="1728"/>
            </a:pPr>
          </a:p>
          <a:p>
            <a:pPr defTabSz="658368">
              <a:spcBef>
                <a:spcPts val="700"/>
              </a:spcBef>
              <a:defRPr sz="1728"/>
            </a:pPr>
            <a:r>
              <a:t>   - Completion of necessary permits and licenses required for the project.</a:t>
            </a:r>
          </a:p>
          <a:p>
            <a:pPr defTabSz="658368">
              <a:spcBef>
                <a:spcPts val="700"/>
              </a:spcBef>
              <a:defRPr sz="1728"/>
            </a:pPr>
            <a:r>
              <a:t>   - Compliance with environmental regulations.</a:t>
            </a:r>
          </a:p>
          <a:p>
            <a:pPr defTabSz="658368">
              <a:spcBef>
                <a:spcPts val="700"/>
              </a:spcBef>
              <a:defRPr sz="1728"/>
            </a:pPr>
            <a:r>
              <a:t>   - Adherence to health and safety regulations.</a:t>
            </a:r>
          </a:p>
          <a:p>
            <a:pPr defTabSz="658368">
              <a:spcBef>
                <a:spcPts val="700"/>
              </a:spcBef>
              <a:defRPr sz="1728"/>
            </a:pPr>
            <a:r>
              <a:t>   - Compliance with data protection and privacy laws.</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0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0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0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0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0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9" name="2- Adherence to Regulations:"/>
          <p:cNvSpPr txBox="1"/>
          <p:nvPr>
            <p:ph type="title"/>
          </p:nvPr>
        </p:nvSpPr>
        <p:spPr>
          <a:prstGeom prst="rect">
            <a:avLst/>
          </a:prstGeom>
        </p:spPr>
        <p:txBody>
          <a:bodyPr/>
          <a:lstStyle>
            <a:lvl1pPr defTabSz="841247">
              <a:defRPr sz="5520"/>
            </a:lvl1pPr>
          </a:lstStyle>
          <a:p>
            <a:pPr/>
            <a:r>
              <a:t>2- Adherence to Regulations: </a:t>
            </a:r>
          </a:p>
        </p:txBody>
      </p:sp>
      <p:sp>
        <p:nvSpPr>
          <p:cNvPr id="610" name="Evaluate the project's compliance with legal, regulatory, health, safety, and environmental requirements. Monitor whether the project plan aligns with applicable regulations and standards to ensure efficient compliance."/>
          <p:cNvSpPr txBox="1"/>
          <p:nvPr>
            <p:ph type="body" sz="half" idx="1"/>
          </p:nvPr>
        </p:nvSpPr>
        <p:spPr>
          <a:prstGeom prst="rect">
            <a:avLst/>
          </a:prstGeom>
        </p:spPr>
        <p:txBody>
          <a:bodyPr/>
          <a:lstStyle/>
          <a:p>
            <a:pPr/>
            <a:r>
              <a:t>Evaluate the project's compliance with legal, regulatory, health, safety, and environmental requirements. Monitor whether the project plan aligns with applicable regulations and standards to ensure efficient compliance.</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1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1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1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1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1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8" name="3. Stakeholder Compliance assessment :"/>
          <p:cNvSpPr txBox="1"/>
          <p:nvPr>
            <p:ph type="title"/>
          </p:nvPr>
        </p:nvSpPr>
        <p:spPr>
          <a:prstGeom prst="rect">
            <a:avLst/>
          </a:prstGeom>
        </p:spPr>
        <p:txBody>
          <a:bodyPr/>
          <a:lstStyle>
            <a:lvl1pPr defTabSz="667512">
              <a:defRPr sz="4380"/>
            </a:lvl1pPr>
          </a:lstStyle>
          <a:p>
            <a:pPr/>
            <a:r>
              <a:t>3. Stakeholder Compliance assessment :</a:t>
            </a:r>
          </a:p>
        </p:txBody>
      </p:sp>
      <p:sp>
        <p:nvSpPr>
          <p:cNvPr id="619" name="."/>
          <p:cNvSpPr txBox="1"/>
          <p:nvPr>
            <p:ph type="body" sz="half" idx="1"/>
          </p:nvPr>
        </p:nvSpPr>
        <p:spPr>
          <a:prstGeom prst="rect">
            <a:avLst/>
          </a:prstGeom>
        </p:spPr>
        <p:txBody>
          <a:bodyPr/>
          <a:lstStyle>
            <a:lvl1pPr algn="l" defTabSz="457200">
              <a:lnSpc>
                <a:spcPct val="100000"/>
              </a:lnSpc>
              <a:spcBef>
                <a:spcPts val="0"/>
              </a:spcBef>
              <a:defRPr sz="1100">
                <a:latin typeface="Helvetica Neue"/>
                <a:ea typeface="Helvetica Neue"/>
                <a:cs typeface="Helvetica Neue"/>
                <a:sym typeface="Helvetica Neue"/>
              </a:defRPr>
            </a:lvl1pPr>
          </a:lstStyle>
          <a:p>
            <a:pPr/>
            <a:r>
              <a:t>.</a:t>
            </a:r>
          </a:p>
        </p:txBody>
      </p:sp>
      <p:pic>
        <p:nvPicPr>
          <p:cNvPr id="620" name="Assess the stakeholders' adherence to project objectives, requirements, and guidelines. Measure their compliance with project milestones, deliverables, and feedback requirements to ensure efficient collaboration and stakeholder satisfaction. Assess the s" descr="Assess the stakeholders' adherence to project objectives, requirements, and guidelines. Measure their compliance with project milestones, deliverables, and feedback requirements to ensure efficient collaboration and stakeholder satisfaction. Assess the stakeholders' adherence to project objectives, requirements, and guidelines. Measure their compliance with project milestones, deliverables, and feedback requirements to ensure efficient collaboration and stakeholder satisfaction."/>
          <p:cNvPicPr>
            <a:picLocks noChangeAspect="0"/>
          </p:cNvPicPr>
          <p:nvPr/>
        </p:nvPicPr>
        <p:blipFill>
          <a:blip r:embed="rId6">
            <a:extLst/>
          </a:blip>
          <a:stretch>
            <a:fillRect/>
          </a:stretch>
        </p:blipFill>
        <p:spPr>
          <a:xfrm>
            <a:off x="1049327" y="2755715"/>
            <a:ext cx="10093346" cy="3129751"/>
          </a:xfrm>
          <a:prstGeom prst="rect">
            <a:avLst/>
          </a:prstGeom>
        </p:spPr>
      </p:pic>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2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2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2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2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8" name="4. Risk Management:"/>
          <p:cNvSpPr txBox="1"/>
          <p:nvPr>
            <p:ph type="title"/>
          </p:nvPr>
        </p:nvSpPr>
        <p:spPr>
          <a:prstGeom prst="rect">
            <a:avLst/>
          </a:prstGeom>
        </p:spPr>
        <p:txBody>
          <a:bodyPr/>
          <a:lstStyle>
            <a:lvl1pPr defTabSz="841247">
              <a:defRPr sz="5520"/>
            </a:lvl1pPr>
          </a:lstStyle>
          <a:p>
            <a:pPr/>
            <a:r>
              <a:t>4. Risk Management:</a:t>
            </a:r>
          </a:p>
        </p:txBody>
      </p:sp>
      <p:sp>
        <p:nvSpPr>
          <p:cNvPr id="629" name="this indicator evaluates the effectiveness of risk management efforts during the project planning phase. It assesses whether risks are properly identified, analyzed, and mitigated. Examples of risk management indicators include:…"/>
          <p:cNvSpPr txBox="1"/>
          <p:nvPr>
            <p:ph type="body" sz="half" idx="1"/>
          </p:nvPr>
        </p:nvSpPr>
        <p:spPr>
          <a:prstGeom prst="rect">
            <a:avLst/>
          </a:prstGeom>
        </p:spPr>
        <p:txBody>
          <a:bodyPr/>
          <a:lstStyle/>
          <a:p>
            <a:pPr defTabSz="749808">
              <a:spcBef>
                <a:spcPts val="800"/>
              </a:spcBef>
              <a:defRPr sz="1968"/>
            </a:pPr>
            <a:r>
              <a:t>this indicator evaluates the effectiveness of risk management efforts during the project planning phase. It assesses whether risks are properly identified, analyzed, and mitigated. Examples of risk management indicators include:</a:t>
            </a:r>
          </a:p>
          <a:p>
            <a:pPr defTabSz="749808">
              <a:spcBef>
                <a:spcPts val="800"/>
              </a:spcBef>
              <a:defRPr sz="1968"/>
            </a:pPr>
            <a:r>
              <a:t>   - Completion of a comprehensive risk assessment.</a:t>
            </a:r>
          </a:p>
          <a:p>
            <a:pPr defTabSz="749808">
              <a:spcBef>
                <a:spcPts val="800"/>
              </a:spcBef>
              <a:defRPr sz="1968"/>
            </a:pPr>
            <a:r>
              <a:t>   - Compliance with risk management plans and strategies.</a:t>
            </a:r>
          </a:p>
          <a:p>
            <a:pPr defTabSz="749808">
              <a:spcBef>
                <a:spcPts val="800"/>
              </a:spcBef>
              <a:defRPr sz="1968"/>
            </a:pPr>
            <a:r>
              <a:t>   - Implementation of risk mitigation measures.</a:t>
            </a:r>
          </a:p>
          <a:p>
            <a:pPr defTabSz="749808">
              <a:spcBef>
                <a:spcPts val="800"/>
              </a:spcBef>
              <a:defRPr sz="1968"/>
            </a:pPr>
            <a:r>
              <a:t>   - Documentation of risk management activities and decisions.</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3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3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3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3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3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37" name="5. Documentation and Record-Keeping:"/>
          <p:cNvSpPr txBox="1"/>
          <p:nvPr>
            <p:ph type="title"/>
          </p:nvPr>
        </p:nvSpPr>
        <p:spPr>
          <a:prstGeom prst="rect">
            <a:avLst/>
          </a:prstGeom>
        </p:spPr>
        <p:txBody>
          <a:bodyPr/>
          <a:lstStyle>
            <a:lvl1pPr defTabSz="676655">
              <a:defRPr sz="4440"/>
            </a:lvl1pPr>
          </a:lstStyle>
          <a:p>
            <a:pPr/>
            <a:r>
              <a:t>5. Documentation and Record-Keeping:</a:t>
            </a:r>
          </a:p>
        </p:txBody>
      </p:sp>
      <p:sp>
        <p:nvSpPr>
          <p:cNvPr id="638" name="This indicator focuses on compliance with documentation and record-keeping requirements. It ensures that project planning activities are adequately documented and records are maintained. Examples of documentation and record-keeping indicators include:…"/>
          <p:cNvSpPr txBox="1"/>
          <p:nvPr>
            <p:ph type="body" sz="half" idx="1"/>
          </p:nvPr>
        </p:nvSpPr>
        <p:spPr>
          <a:prstGeom prst="rect">
            <a:avLst/>
          </a:prstGeom>
        </p:spPr>
        <p:txBody>
          <a:bodyPr/>
          <a:lstStyle/>
          <a:p>
            <a:pPr defTabSz="749808">
              <a:spcBef>
                <a:spcPts val="800"/>
              </a:spcBef>
              <a:defRPr sz="1968"/>
            </a:pPr>
            <a:r>
              <a:t>This indicator focuses on compliance with documentation and record-keeping requirements. It ensures that project planning activities are adequately documented and records are maintained. Examples of documentation and record-keeping indicators include:</a:t>
            </a:r>
          </a:p>
          <a:p>
            <a:pPr defTabSz="749808">
              <a:spcBef>
                <a:spcPts val="800"/>
              </a:spcBef>
              <a:defRPr sz="1968"/>
            </a:pPr>
            <a:r>
              <a:t>   - Availability of a project charter or initiation document.</a:t>
            </a:r>
          </a:p>
          <a:p>
            <a:pPr defTabSz="749808">
              <a:spcBef>
                <a:spcPts val="800"/>
              </a:spcBef>
              <a:defRPr sz="1968"/>
            </a:pPr>
            <a:r>
              <a:t>   - Documentation of project objectives, scope, and deliverables.</a:t>
            </a:r>
          </a:p>
          <a:p>
            <a:pPr defTabSz="749808">
              <a:spcBef>
                <a:spcPts val="800"/>
              </a:spcBef>
              <a:defRPr sz="1968"/>
            </a:pPr>
            <a:r>
              <a:t>   - Maintenance of project planning records, including meeting minutes and decisions.</a:t>
            </a:r>
          </a:p>
          <a:p>
            <a:pPr defTabSz="749808">
              <a:spcBef>
                <a:spcPts val="800"/>
              </a:spcBef>
              <a:defRPr sz="1968"/>
            </a:pPr>
            <a:r>
              <a:t>   - Compliance with document current  policies.</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4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4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4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4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46" name="6-Ethical Compliance assessment :"/>
          <p:cNvSpPr txBox="1"/>
          <p:nvPr>
            <p:ph type="title"/>
          </p:nvPr>
        </p:nvSpPr>
        <p:spPr>
          <a:prstGeom prst="rect">
            <a:avLst/>
          </a:prstGeom>
        </p:spPr>
        <p:txBody>
          <a:bodyPr/>
          <a:lstStyle>
            <a:lvl1pPr defTabSz="777240">
              <a:defRPr sz="5100"/>
            </a:lvl1pPr>
          </a:lstStyle>
          <a:p>
            <a:pPr/>
            <a:r>
              <a:t>6-Ethical Compliance assessment : </a:t>
            </a:r>
          </a:p>
        </p:txBody>
      </p:sp>
      <p:sp>
        <p:nvSpPr>
          <p:cNvPr id="647" name="Assess the adherence to ethical guidelines and standards throughout the project planning phase. Monitor ethical considerations such as fair competition, confidentiality, and conflict of interest management to ensure efficient and responsible operations."/>
          <p:cNvSpPr txBox="1"/>
          <p:nvPr>
            <p:ph type="body" sz="half" idx="1"/>
          </p:nvPr>
        </p:nvSpPr>
        <p:spPr>
          <a:prstGeom prst="rect">
            <a:avLst/>
          </a:prstGeom>
        </p:spPr>
        <p:txBody>
          <a:bodyPr/>
          <a:lstStyle/>
          <a:p>
            <a:pPr/>
            <a:r>
              <a:t>Assess the adherence to ethical guidelines and standards throughout the project planning phase. Monitor ethical considerations such as fair competition, confidentiality, and conflict of interest management to ensure efficient and responsible operations.</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5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5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5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5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5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5" name="7-Organizational Compliance assessment :"/>
          <p:cNvSpPr txBox="1"/>
          <p:nvPr>
            <p:ph type="title"/>
          </p:nvPr>
        </p:nvSpPr>
        <p:spPr>
          <a:prstGeom prst="rect">
            <a:avLst/>
          </a:prstGeom>
        </p:spPr>
        <p:txBody>
          <a:bodyPr/>
          <a:lstStyle>
            <a:lvl1pPr defTabSz="621791">
              <a:defRPr sz="4080"/>
            </a:lvl1pPr>
          </a:lstStyle>
          <a:p>
            <a:pPr/>
            <a:r>
              <a:t> 7-Organizational Compliance assessment : </a:t>
            </a:r>
          </a:p>
        </p:txBody>
      </p:sp>
      <p:sp>
        <p:nvSpPr>
          <p:cNvPr id="656" name="Evaluate the alignment of the project plan with the organization's policies, procedures, and guidelines.…"/>
          <p:cNvSpPr txBox="1"/>
          <p:nvPr>
            <p:ph type="body" sz="half" idx="1"/>
          </p:nvPr>
        </p:nvSpPr>
        <p:spPr>
          <a:prstGeom prst="rect">
            <a:avLst/>
          </a:prstGeom>
        </p:spPr>
        <p:txBody>
          <a:bodyPr/>
          <a:lstStyle/>
          <a:p>
            <a:pPr/>
            <a:r>
              <a:rPr u="sng"/>
              <a:t>Evaluate</a:t>
            </a:r>
            <a:r>
              <a:t> the alignment of the project plan with the organization's policies, procedures, and guidelines. </a:t>
            </a:r>
          </a:p>
          <a:p>
            <a:pPr/>
            <a:r>
              <a:rPr u="sng"/>
              <a:t>Measure</a:t>
            </a:r>
            <a:r>
              <a:t> whether the project is compliant with the organization's internal control requirements and governance frameworks.</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5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5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6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6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6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6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4" name="8- Communication assessment :"/>
          <p:cNvSpPr txBox="1"/>
          <p:nvPr>
            <p:ph type="title"/>
          </p:nvPr>
        </p:nvSpPr>
        <p:spPr>
          <a:prstGeom prst="rect">
            <a:avLst/>
          </a:prstGeom>
        </p:spPr>
        <p:txBody>
          <a:bodyPr/>
          <a:lstStyle>
            <a:lvl1pPr defTabSz="841247">
              <a:defRPr sz="5520"/>
            </a:lvl1pPr>
          </a:lstStyle>
          <a:p>
            <a:pPr/>
            <a:r>
              <a:t>8- Communication assessment : </a:t>
            </a:r>
          </a:p>
        </p:txBody>
      </p:sp>
      <p:sp>
        <p:nvSpPr>
          <p:cNvPr id="665" name="Evaluate the efficiency and effectiveness of communication channels and methods used to engage stakeholders. Measure factors such as the clarity of communication, timeliness of information exchange, and stakeholders' understanding of project objectives a"/>
          <p:cNvSpPr txBox="1"/>
          <p:nvPr>
            <p:ph type="body" sz="half" idx="1"/>
          </p:nvPr>
        </p:nvSpPr>
        <p:spPr>
          <a:prstGeom prst="rect">
            <a:avLst/>
          </a:prstGeom>
        </p:spPr>
        <p:txBody>
          <a:bodyPr/>
          <a:lstStyle/>
          <a:p>
            <a:pPr/>
            <a:r>
              <a:t>Evaluate the efficiency and effectiveness of communication channels and methods used to engage stakeholders. Measure factors such as the clarity of communication, timeliness of information exchange, and stakeholders' understanding of project objectives and requirements.</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