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webextensions/taskpanes.xml" ContentType="application/vnd.ms-office.webextensiontaskpanes+xml"/>
  <Override PartName="/ppt/changesInfos/changesInfo1.xml" ContentType="application/vnd.ms-powerpoint.changesinfo+xml"/>
  <Override PartName="/ppt/revisionInfo.xml" ContentType="application/vnd.ms-powerpoint.revisioninfo+xml"/>
  <Override PartName="/ppt/webextensions/webextension2.xml" ContentType="application/vnd.ms-office.webextension+xml"/>
  <Override PartName="/ppt/webextensions/webextension1.xml" ContentType="application/vnd.ms-office.webextension+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4"/>
    <p:sldMasterId id="2147483685" r:id="rId5"/>
  </p:sldMasterIdLst>
  <p:notesMasterIdLst>
    <p:notesMasterId r:id="rId47"/>
  </p:notesMasterIdLst>
  <p:sldIdLst>
    <p:sldId id="533" r:id="rId6"/>
    <p:sldId id="256" r:id="rId7"/>
    <p:sldId id="481" r:id="rId8"/>
    <p:sldId id="520" r:id="rId9"/>
    <p:sldId id="483" r:id="rId10"/>
    <p:sldId id="496" r:id="rId11"/>
    <p:sldId id="495" r:id="rId12"/>
    <p:sldId id="497" r:id="rId13"/>
    <p:sldId id="498" r:id="rId14"/>
    <p:sldId id="503" r:id="rId15"/>
    <p:sldId id="500" r:id="rId16"/>
    <p:sldId id="501" r:id="rId17"/>
    <p:sldId id="502" r:id="rId18"/>
    <p:sldId id="504" r:id="rId19"/>
    <p:sldId id="505" r:id="rId20"/>
    <p:sldId id="510" r:id="rId21"/>
    <p:sldId id="507" r:id="rId22"/>
    <p:sldId id="519" r:id="rId23"/>
    <p:sldId id="521" r:id="rId24"/>
    <p:sldId id="522" r:id="rId25"/>
    <p:sldId id="518" r:id="rId26"/>
    <p:sldId id="511" r:id="rId27"/>
    <p:sldId id="508" r:id="rId28"/>
    <p:sldId id="512" r:id="rId29"/>
    <p:sldId id="513" r:id="rId30"/>
    <p:sldId id="531" r:id="rId31"/>
    <p:sldId id="486" r:id="rId32"/>
    <p:sldId id="493" r:id="rId33"/>
    <p:sldId id="494" r:id="rId34"/>
    <p:sldId id="491" r:id="rId35"/>
    <p:sldId id="514" r:id="rId36"/>
    <p:sldId id="515" r:id="rId37"/>
    <p:sldId id="523" r:id="rId38"/>
    <p:sldId id="517" r:id="rId39"/>
    <p:sldId id="530" r:id="rId40"/>
    <p:sldId id="524" r:id="rId41"/>
    <p:sldId id="527" r:id="rId42"/>
    <p:sldId id="525" r:id="rId43"/>
    <p:sldId id="529" r:id="rId44"/>
    <p:sldId id="509"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3"/>
            <p14:sldId id="256"/>
            <p14:sldId id="481"/>
            <p14:sldId id="520"/>
            <p14:sldId id="483"/>
            <p14:sldId id="496"/>
            <p14:sldId id="495"/>
            <p14:sldId id="497"/>
            <p14:sldId id="498"/>
            <p14:sldId id="503"/>
            <p14:sldId id="500"/>
            <p14:sldId id="501"/>
            <p14:sldId id="502"/>
            <p14:sldId id="504"/>
            <p14:sldId id="505"/>
            <p14:sldId id="510"/>
            <p14:sldId id="507"/>
            <p14:sldId id="519"/>
            <p14:sldId id="521"/>
            <p14:sldId id="522"/>
            <p14:sldId id="518"/>
            <p14:sldId id="511"/>
            <p14:sldId id="508"/>
            <p14:sldId id="512"/>
            <p14:sldId id="513"/>
            <p14:sldId id="531"/>
            <p14:sldId id="486"/>
            <p14:sldId id="493"/>
            <p14:sldId id="494"/>
            <p14:sldId id="491"/>
            <p14:sldId id="514"/>
            <p14:sldId id="515"/>
            <p14:sldId id="523"/>
            <p14:sldId id="517"/>
            <p14:sldId id="530"/>
            <p14:sldId id="524"/>
            <p14:sldId id="527"/>
            <p14:sldId id="525"/>
            <p14:sldId id="529"/>
            <p14:sldId id="509"/>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63B95E1-3D35-E633-6C38-226A850E2E09}" v="38" dt="2024-02-15T22:11:02.7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70" d="100"/>
          <a:sy n="70" d="100"/>
        </p:scale>
        <p:origin x="-72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baZiad" userId="S::heba.ziad@midocean.edu.km::0891bf16-13e0-4c75-a792-3cb8ec3b5e1f" providerId="AD" clId="Web-{A63B95E1-3D35-E633-6C38-226A850E2E09}"/>
    <pc:docChg chg="modSld">
      <pc:chgData name="HebaZiad" userId="S::heba.ziad@midocean.edu.km::0891bf16-13e0-4c75-a792-3cb8ec3b5e1f" providerId="AD" clId="Web-{A63B95E1-3D35-E633-6C38-226A850E2E09}" dt="2024-02-15T22:09:57.400" v="22" actId="20577"/>
      <pc:docMkLst>
        <pc:docMk/>
      </pc:docMkLst>
      <pc:sldChg chg="modSp">
        <pc:chgData name="HebaZiad" userId="S::heba.ziad@midocean.edu.km::0891bf16-13e0-4c75-a792-3cb8ec3b5e1f" providerId="AD" clId="Web-{A63B95E1-3D35-E633-6C38-226A850E2E09}" dt="2024-02-15T22:09:57.400" v="22" actId="20577"/>
        <pc:sldMkLst>
          <pc:docMk/>
          <pc:sldMk cId="3434396648" sldId="256"/>
        </pc:sldMkLst>
        <pc:spChg chg="mod">
          <ac:chgData name="HebaZiad" userId="S::heba.ziad@midocean.edu.km::0891bf16-13e0-4c75-a792-3cb8ec3b5e1f" providerId="AD" clId="Web-{A63B95E1-3D35-E633-6C38-226A850E2E09}" dt="2024-02-15T22:09:57.400" v="22" actId="20577"/>
          <ac:spMkLst>
            <pc:docMk/>
            <pc:sldMk cId="3434396648" sldId="256"/>
            <ac:spMk id="8" creationId="{3432BE3F-C35E-72A5-5E12-D5F69CE7C716}"/>
          </ac:spMkLst>
        </pc:spChg>
      </pc:sldChg>
      <pc:sldChg chg="modSp">
        <pc:chgData name="HebaZiad" userId="S::heba.ziad@midocean.edu.km::0891bf16-13e0-4c75-a792-3cb8ec3b5e1f" providerId="AD" clId="Web-{A63B95E1-3D35-E633-6C38-226A850E2E09}" dt="2024-02-15T22:05:55.422" v="1" actId="20577"/>
        <pc:sldMkLst>
          <pc:docMk/>
          <pc:sldMk cId="3774984797" sldId="480"/>
        </pc:sldMkLst>
        <pc:spChg chg="mod">
          <ac:chgData name="HebaZiad" userId="S::heba.ziad@midocean.edu.km::0891bf16-13e0-4c75-a792-3cb8ec3b5e1f" providerId="AD" clId="Web-{A63B95E1-3D35-E633-6C38-226A850E2E09}" dt="2024-02-15T22:05:55.422" v="1" actId="20577"/>
          <ac:spMkLst>
            <pc:docMk/>
            <pc:sldMk cId="3774984797" sldId="480"/>
            <ac:spMk id="31" creationId="{16E4CC76-2D0D-6204-3FBC-B0856D8E883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2/16/2024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BDECD83-48AA-693C-171D-76A45FA8ED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E44D00D3-417E-81AD-E1EE-8B11DD604A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52E711DE-6EFB-0A7E-F736-0819F0E0B47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A3C15527-AC4C-1A35-D841-31A0D36DD543}"/>
              </a:ext>
            </a:extLst>
          </p:cNvPr>
          <p:cNvSpPr>
            <a:spLocks noGrp="1"/>
          </p:cNvSpPr>
          <p:nvPr>
            <p:ph type="sldNum" sz="quarter" idx="5"/>
          </p:nvPr>
        </p:nvSpPr>
        <p:spPr/>
        <p:txBody>
          <a:bodyPr/>
          <a:lstStyle/>
          <a:p>
            <a:fld id="{E88088B5-5D3D-41C5-9929-9FAB3A249D9E}" type="slidenum">
              <a:rPr lang="en-US" smtClean="0"/>
              <a:t>16</a:t>
            </a:fld>
            <a:endParaRPr lang="en-US" dirty="0"/>
          </a:p>
        </p:txBody>
      </p:sp>
    </p:spTree>
    <p:extLst>
      <p:ext uri="{BB962C8B-B14F-4D97-AF65-F5344CB8AC3E}">
        <p14:creationId xmlns:p14="http://schemas.microsoft.com/office/powerpoint/2010/main" val="38529773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dirty="0"/>
          </a:p>
        </p:txBody>
      </p:sp>
    </p:spTree>
    <p:extLst>
      <p:ext uri="{BB962C8B-B14F-4D97-AF65-F5344CB8AC3E}">
        <p14:creationId xmlns:p14="http://schemas.microsoft.com/office/powerpoint/2010/main" val="13143898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D08C598-2684-8D81-8983-978EDD1511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D07AABF9-34D1-3C14-C988-253AC4A2BB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F03BDBC2-B49E-A41D-4488-1AF23226CD1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603F3982-56C5-4267-43FD-F7B361E90BBD}"/>
              </a:ext>
            </a:extLst>
          </p:cNvPr>
          <p:cNvSpPr>
            <a:spLocks noGrp="1"/>
          </p:cNvSpPr>
          <p:nvPr>
            <p:ph type="sldNum" sz="quarter" idx="5"/>
          </p:nvPr>
        </p:nvSpPr>
        <p:spPr/>
        <p:txBody>
          <a:bodyPr/>
          <a:lstStyle/>
          <a:p>
            <a:fld id="{E88088B5-5D3D-41C5-9929-9FAB3A249D9E}" type="slidenum">
              <a:rPr lang="en-US" smtClean="0"/>
              <a:t>18</a:t>
            </a:fld>
            <a:endParaRPr lang="en-US" dirty="0"/>
          </a:p>
        </p:txBody>
      </p:sp>
    </p:spTree>
    <p:extLst>
      <p:ext uri="{BB962C8B-B14F-4D97-AF65-F5344CB8AC3E}">
        <p14:creationId xmlns:p14="http://schemas.microsoft.com/office/powerpoint/2010/main" val="7758010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B2CBE23-6A9E-9057-A86C-6F67DBECEB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42277A91-9E51-43BA-5CBD-E441F883BC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21044F87-AFCD-1E25-11D9-F8C46623573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2FE22B5B-5DB3-83DC-E9F1-BF72F7A18461}"/>
              </a:ext>
            </a:extLst>
          </p:cNvPr>
          <p:cNvSpPr>
            <a:spLocks noGrp="1"/>
          </p:cNvSpPr>
          <p:nvPr>
            <p:ph type="sldNum" sz="quarter" idx="5"/>
          </p:nvPr>
        </p:nvSpPr>
        <p:spPr/>
        <p:txBody>
          <a:bodyPr/>
          <a:lstStyle/>
          <a:p>
            <a:fld id="{E88088B5-5D3D-41C5-9929-9FAB3A249D9E}" type="slidenum">
              <a:rPr lang="en-US" smtClean="0"/>
              <a:t>19</a:t>
            </a:fld>
            <a:endParaRPr lang="en-US" dirty="0"/>
          </a:p>
        </p:txBody>
      </p:sp>
    </p:spTree>
    <p:extLst>
      <p:ext uri="{BB962C8B-B14F-4D97-AF65-F5344CB8AC3E}">
        <p14:creationId xmlns:p14="http://schemas.microsoft.com/office/powerpoint/2010/main" val="33103873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5913984-E5FC-B91F-E9C3-5C93D0701D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6332040B-6619-BCFC-7852-A790ED9809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0245F046-6052-753D-B549-8EB27871186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F5BC1A51-89B7-9562-3F25-448DD76EB77C}"/>
              </a:ext>
            </a:extLst>
          </p:cNvPr>
          <p:cNvSpPr>
            <a:spLocks noGrp="1"/>
          </p:cNvSpPr>
          <p:nvPr>
            <p:ph type="sldNum" sz="quarter" idx="5"/>
          </p:nvPr>
        </p:nvSpPr>
        <p:spPr/>
        <p:txBody>
          <a:bodyPr/>
          <a:lstStyle/>
          <a:p>
            <a:fld id="{E88088B5-5D3D-41C5-9929-9FAB3A249D9E}" type="slidenum">
              <a:rPr lang="en-US" smtClean="0"/>
              <a:t>20</a:t>
            </a:fld>
            <a:endParaRPr lang="en-US" dirty="0"/>
          </a:p>
        </p:txBody>
      </p:sp>
    </p:spTree>
    <p:extLst>
      <p:ext uri="{BB962C8B-B14F-4D97-AF65-F5344CB8AC3E}">
        <p14:creationId xmlns:p14="http://schemas.microsoft.com/office/powerpoint/2010/main" val="34025919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8B85D41-7C49-C18B-ED32-60DB31C8F7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90415845-0EB3-AD26-B6CD-909314B394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381EBF5A-E92D-2D3E-E012-D3F75BAF926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538F72F3-E6D6-8353-190E-BEFC5F98DE82}"/>
              </a:ext>
            </a:extLst>
          </p:cNvPr>
          <p:cNvSpPr>
            <a:spLocks noGrp="1"/>
          </p:cNvSpPr>
          <p:nvPr>
            <p:ph type="sldNum" sz="quarter" idx="5"/>
          </p:nvPr>
        </p:nvSpPr>
        <p:spPr/>
        <p:txBody>
          <a:bodyPr/>
          <a:lstStyle/>
          <a:p>
            <a:fld id="{E88088B5-5D3D-41C5-9929-9FAB3A249D9E}" type="slidenum">
              <a:rPr lang="en-US" smtClean="0"/>
              <a:t>21</a:t>
            </a:fld>
            <a:endParaRPr lang="en-US" dirty="0"/>
          </a:p>
        </p:txBody>
      </p:sp>
    </p:spTree>
    <p:extLst>
      <p:ext uri="{BB962C8B-B14F-4D97-AF65-F5344CB8AC3E}">
        <p14:creationId xmlns:p14="http://schemas.microsoft.com/office/powerpoint/2010/main" val="33960400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8C85D89-0B07-2652-6561-B60C70D13D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D5318E1F-2554-9899-C57F-EFA2B58AAC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B16B7086-D1F0-4E33-FF4C-5F687A5D8C6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A20805E4-4E02-7161-B52E-4013E3339AF6}"/>
              </a:ext>
            </a:extLst>
          </p:cNvPr>
          <p:cNvSpPr>
            <a:spLocks noGrp="1"/>
          </p:cNvSpPr>
          <p:nvPr>
            <p:ph type="sldNum" sz="quarter" idx="5"/>
          </p:nvPr>
        </p:nvSpPr>
        <p:spPr/>
        <p:txBody>
          <a:bodyPr/>
          <a:lstStyle/>
          <a:p>
            <a:fld id="{E88088B5-5D3D-41C5-9929-9FAB3A249D9E}" type="slidenum">
              <a:rPr lang="en-US" smtClean="0"/>
              <a:t>22</a:t>
            </a:fld>
            <a:endParaRPr lang="en-US" dirty="0"/>
          </a:p>
        </p:txBody>
      </p:sp>
    </p:spTree>
    <p:extLst>
      <p:ext uri="{BB962C8B-B14F-4D97-AF65-F5344CB8AC3E}">
        <p14:creationId xmlns:p14="http://schemas.microsoft.com/office/powerpoint/2010/main" val="15822924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dirty="0"/>
          </a:p>
        </p:txBody>
      </p:sp>
    </p:spTree>
    <p:extLst>
      <p:ext uri="{BB962C8B-B14F-4D97-AF65-F5344CB8AC3E}">
        <p14:creationId xmlns:p14="http://schemas.microsoft.com/office/powerpoint/2010/main" val="1571877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CBD9AC5-4C2F-6383-6D6C-47637147C9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AF1E70B5-6563-DAF2-68AC-1D692C4D3B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AEAC51A0-403F-5AAE-B66D-AA18B22FBCF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28B5EBC2-BC90-7821-8997-7C5123121AA4}"/>
              </a:ext>
            </a:extLst>
          </p:cNvPr>
          <p:cNvSpPr>
            <a:spLocks noGrp="1"/>
          </p:cNvSpPr>
          <p:nvPr>
            <p:ph type="sldNum" sz="quarter" idx="5"/>
          </p:nvPr>
        </p:nvSpPr>
        <p:spPr/>
        <p:txBody>
          <a:bodyPr/>
          <a:lstStyle/>
          <a:p>
            <a:fld id="{E88088B5-5D3D-41C5-9929-9FAB3A249D9E}" type="slidenum">
              <a:rPr lang="en-US" smtClean="0"/>
              <a:t>24</a:t>
            </a:fld>
            <a:endParaRPr lang="en-US" dirty="0"/>
          </a:p>
        </p:txBody>
      </p:sp>
    </p:spTree>
    <p:extLst>
      <p:ext uri="{BB962C8B-B14F-4D97-AF65-F5344CB8AC3E}">
        <p14:creationId xmlns:p14="http://schemas.microsoft.com/office/powerpoint/2010/main" val="27977553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49BD65E-DA54-6DA9-B2D9-12FADF7C6D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4F95CC6A-FE2B-F83D-8061-3C76159902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F35F4A4B-01B2-E50B-3104-1D80F9A4FEA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397E7B93-FE41-CF8A-4F71-D392D7DB535D}"/>
              </a:ext>
            </a:extLst>
          </p:cNvPr>
          <p:cNvSpPr>
            <a:spLocks noGrp="1"/>
          </p:cNvSpPr>
          <p:nvPr>
            <p:ph type="sldNum" sz="quarter" idx="5"/>
          </p:nvPr>
        </p:nvSpPr>
        <p:spPr/>
        <p:txBody>
          <a:bodyPr/>
          <a:lstStyle/>
          <a:p>
            <a:fld id="{E88088B5-5D3D-41C5-9929-9FAB3A249D9E}" type="slidenum">
              <a:rPr lang="en-US" smtClean="0"/>
              <a:t>25</a:t>
            </a:fld>
            <a:endParaRPr lang="en-US" dirty="0"/>
          </a:p>
        </p:txBody>
      </p:sp>
    </p:spTree>
    <p:extLst>
      <p:ext uri="{BB962C8B-B14F-4D97-AF65-F5344CB8AC3E}">
        <p14:creationId xmlns:p14="http://schemas.microsoft.com/office/powerpoint/2010/main" val="10497345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FDFAB7C-5002-42D6-7C99-416305FE11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036BDC31-40D0-4B4E-D8DF-D9E0BA2936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F9992EFF-5E8E-039E-8C3D-155B8D0CE76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BED92518-B631-F407-6252-A1C2EFA0DB0A}"/>
              </a:ext>
            </a:extLst>
          </p:cNvPr>
          <p:cNvSpPr>
            <a:spLocks noGrp="1"/>
          </p:cNvSpPr>
          <p:nvPr>
            <p:ph type="sldNum" sz="quarter" idx="5"/>
          </p:nvPr>
        </p:nvSpPr>
        <p:spPr/>
        <p:txBody>
          <a:bodyPr/>
          <a:lstStyle/>
          <a:p>
            <a:fld id="{E88088B5-5D3D-41C5-9929-9FAB3A249D9E}" type="slidenum">
              <a:rPr lang="en-US" smtClean="0"/>
              <a:t>26</a:t>
            </a:fld>
            <a:endParaRPr lang="en-US" dirty="0"/>
          </a:p>
        </p:txBody>
      </p:sp>
    </p:spTree>
    <p:extLst>
      <p:ext uri="{BB962C8B-B14F-4D97-AF65-F5344CB8AC3E}">
        <p14:creationId xmlns:p14="http://schemas.microsoft.com/office/powerpoint/2010/main" val="29622820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dirty="0"/>
          </a:p>
        </p:txBody>
      </p:sp>
    </p:spTree>
    <p:extLst>
      <p:ext uri="{BB962C8B-B14F-4D97-AF65-F5344CB8AC3E}">
        <p14:creationId xmlns:p14="http://schemas.microsoft.com/office/powerpoint/2010/main" val="34413815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131CC94-A878-788C-5E3C-452564BFFE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3071DC3C-064B-E1ED-8775-7099441DC1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4082F585-1E01-4C74-12CA-89EDD282AC3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33CADDAD-656E-FECE-38BD-C65AB3C9B1DC}"/>
              </a:ext>
            </a:extLst>
          </p:cNvPr>
          <p:cNvSpPr>
            <a:spLocks noGrp="1"/>
          </p:cNvSpPr>
          <p:nvPr>
            <p:ph type="sldNum" sz="quarter" idx="5"/>
          </p:nvPr>
        </p:nvSpPr>
        <p:spPr/>
        <p:txBody>
          <a:bodyPr/>
          <a:lstStyle/>
          <a:p>
            <a:fld id="{E88088B5-5D3D-41C5-9929-9FAB3A249D9E}" type="slidenum">
              <a:rPr lang="en-US" smtClean="0"/>
              <a:t>31</a:t>
            </a:fld>
            <a:endParaRPr lang="en-US" dirty="0"/>
          </a:p>
        </p:txBody>
      </p:sp>
    </p:spTree>
    <p:extLst>
      <p:ext uri="{BB962C8B-B14F-4D97-AF65-F5344CB8AC3E}">
        <p14:creationId xmlns:p14="http://schemas.microsoft.com/office/powerpoint/2010/main" val="35721066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F5C50A3-4017-8810-56E6-F6041D5FBA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568E774B-3E31-F801-2379-BB1895D30B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317C35E8-EC73-5A04-61F2-FCE4CB600F6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CDF989B0-B1C7-8015-8BD1-107F0A1204F9}"/>
              </a:ext>
            </a:extLst>
          </p:cNvPr>
          <p:cNvSpPr>
            <a:spLocks noGrp="1"/>
          </p:cNvSpPr>
          <p:nvPr>
            <p:ph type="sldNum" sz="quarter" idx="5"/>
          </p:nvPr>
        </p:nvSpPr>
        <p:spPr/>
        <p:txBody>
          <a:bodyPr/>
          <a:lstStyle/>
          <a:p>
            <a:fld id="{E88088B5-5D3D-41C5-9929-9FAB3A249D9E}" type="slidenum">
              <a:rPr lang="en-US" smtClean="0"/>
              <a:t>32</a:t>
            </a:fld>
            <a:endParaRPr lang="en-US" dirty="0"/>
          </a:p>
        </p:txBody>
      </p:sp>
    </p:spTree>
    <p:extLst>
      <p:ext uri="{BB962C8B-B14F-4D97-AF65-F5344CB8AC3E}">
        <p14:creationId xmlns:p14="http://schemas.microsoft.com/office/powerpoint/2010/main" val="22993855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DB5DB33-52C5-0400-8EEC-EF96247294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BBE6FC78-31F3-F032-ADD0-3D46914B9B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A2518AA5-4D2F-8FE0-B607-708957196C8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39F54BB2-769D-FDBA-80A4-5F0538CEE842}"/>
              </a:ext>
            </a:extLst>
          </p:cNvPr>
          <p:cNvSpPr>
            <a:spLocks noGrp="1"/>
          </p:cNvSpPr>
          <p:nvPr>
            <p:ph type="sldNum" sz="quarter" idx="5"/>
          </p:nvPr>
        </p:nvSpPr>
        <p:spPr/>
        <p:txBody>
          <a:bodyPr/>
          <a:lstStyle/>
          <a:p>
            <a:fld id="{E88088B5-5D3D-41C5-9929-9FAB3A249D9E}" type="slidenum">
              <a:rPr lang="en-US" smtClean="0"/>
              <a:t>33</a:t>
            </a:fld>
            <a:endParaRPr lang="en-US" dirty="0"/>
          </a:p>
        </p:txBody>
      </p:sp>
    </p:spTree>
    <p:extLst>
      <p:ext uri="{BB962C8B-B14F-4D97-AF65-F5344CB8AC3E}">
        <p14:creationId xmlns:p14="http://schemas.microsoft.com/office/powerpoint/2010/main" val="15276254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dirty="0"/>
          </a:p>
        </p:txBody>
      </p:sp>
    </p:spTree>
    <p:extLst>
      <p:ext uri="{BB962C8B-B14F-4D97-AF65-F5344CB8AC3E}">
        <p14:creationId xmlns:p14="http://schemas.microsoft.com/office/powerpoint/2010/main" val="4429839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90E172B-15C1-FADE-FC9E-490D4264DD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5AD4121B-331F-D80B-E33B-10E5BE71F7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95658166-77CE-CBD4-5188-BB3CE35E395B}"/>
              </a:ext>
            </a:extLst>
          </p:cNvPr>
          <p:cNvSpPr>
            <a:spLocks noGrp="1"/>
          </p:cNvSpPr>
          <p:nvPr>
            <p:ph type="dt" sz="half" idx="10"/>
          </p:nvPr>
        </p:nvSpPr>
        <p:spPr/>
        <p:txBody>
          <a:bodyPr/>
          <a:lstStyle/>
          <a:p>
            <a:fld id="{7AD86B2E-B702-4422-B277-3A08C7449694}" type="datetimeFigureOut">
              <a:rPr lang="en-US" smtClean="0"/>
              <a:t>2/16/2024</a:t>
            </a:fld>
            <a:endParaRPr lang="en-US" dirty="0"/>
          </a:p>
        </p:txBody>
      </p:sp>
      <p:sp>
        <p:nvSpPr>
          <p:cNvPr id="5" name="Footer Placeholder 4">
            <a:extLst>
              <a:ext uri="{FF2B5EF4-FFF2-40B4-BE49-F238E27FC236}">
                <a16:creationId xmlns:a16="http://schemas.microsoft.com/office/drawing/2014/main" xmlns="" id="{35B677D1-DB04-313A-CE7E-E36F48FCA55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69E07A12-DC91-1B14-8697-40428E3E73C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2725937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D27B417-1012-C25C-E800-E6AF7ACEF6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8DF492C9-BB96-2BEC-5E82-F5934DB9F81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B1573475-515E-9603-B740-BAE8BDF6504D}"/>
              </a:ext>
            </a:extLst>
          </p:cNvPr>
          <p:cNvSpPr>
            <a:spLocks noGrp="1"/>
          </p:cNvSpPr>
          <p:nvPr>
            <p:ph type="dt" sz="half" idx="10"/>
          </p:nvPr>
        </p:nvSpPr>
        <p:spPr/>
        <p:txBody>
          <a:bodyPr/>
          <a:lstStyle/>
          <a:p>
            <a:fld id="{7AD86B2E-B702-4422-B277-3A08C7449694}" type="datetimeFigureOut">
              <a:rPr lang="en-US" smtClean="0"/>
              <a:t>2/16/2024</a:t>
            </a:fld>
            <a:endParaRPr lang="en-US" dirty="0"/>
          </a:p>
        </p:txBody>
      </p:sp>
      <p:sp>
        <p:nvSpPr>
          <p:cNvPr id="5" name="Footer Placeholder 4">
            <a:extLst>
              <a:ext uri="{FF2B5EF4-FFF2-40B4-BE49-F238E27FC236}">
                <a16:creationId xmlns:a16="http://schemas.microsoft.com/office/drawing/2014/main" xmlns="" id="{559DA31D-5FB0-EDB5-5E6E-FB738D1027C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5B02ACD9-088D-0D5D-1DC3-03ED37C1C0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8273364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B9EA7E7-4359-30A9-F2D9-FA9DF454A5D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4886F298-C556-2742-839E-0CBE69635C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5514C05F-8FC9-56E2-43C8-791A24C45A3B}"/>
              </a:ext>
            </a:extLst>
          </p:cNvPr>
          <p:cNvSpPr>
            <a:spLocks noGrp="1"/>
          </p:cNvSpPr>
          <p:nvPr>
            <p:ph type="dt" sz="half" idx="10"/>
          </p:nvPr>
        </p:nvSpPr>
        <p:spPr/>
        <p:txBody>
          <a:bodyPr/>
          <a:lstStyle/>
          <a:p>
            <a:fld id="{7AD86B2E-B702-4422-B277-3A08C7449694}" type="datetimeFigureOut">
              <a:rPr lang="en-US" smtClean="0"/>
              <a:t>2/16/2024</a:t>
            </a:fld>
            <a:endParaRPr lang="en-US" dirty="0"/>
          </a:p>
        </p:txBody>
      </p:sp>
      <p:sp>
        <p:nvSpPr>
          <p:cNvPr id="5" name="Footer Placeholder 4">
            <a:extLst>
              <a:ext uri="{FF2B5EF4-FFF2-40B4-BE49-F238E27FC236}">
                <a16:creationId xmlns:a16="http://schemas.microsoft.com/office/drawing/2014/main" xmlns="" id="{BB80419C-31DA-39F7-9A20-4F9394C4780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5094A733-6F15-1765-DDE1-3DAD6727A93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3418523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2CFCF1B-5765-DCDC-D5DB-CAE1861E635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0A807630-D54A-B1C1-A6CB-77AA7847AEE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8EEBBC78-9AA4-BF23-3423-54339BEBA99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99255C6A-040E-1C77-C94F-E5D84F3F5840}"/>
              </a:ext>
            </a:extLst>
          </p:cNvPr>
          <p:cNvSpPr>
            <a:spLocks noGrp="1"/>
          </p:cNvSpPr>
          <p:nvPr>
            <p:ph type="dt" sz="half" idx="10"/>
          </p:nvPr>
        </p:nvSpPr>
        <p:spPr/>
        <p:txBody>
          <a:bodyPr/>
          <a:lstStyle/>
          <a:p>
            <a:fld id="{7AD86B2E-B702-4422-B277-3A08C7449694}" type="datetimeFigureOut">
              <a:rPr lang="en-US" smtClean="0"/>
              <a:t>2/16/2024</a:t>
            </a:fld>
            <a:endParaRPr lang="en-US" dirty="0"/>
          </a:p>
        </p:txBody>
      </p:sp>
      <p:sp>
        <p:nvSpPr>
          <p:cNvPr id="6" name="Footer Placeholder 5">
            <a:extLst>
              <a:ext uri="{FF2B5EF4-FFF2-40B4-BE49-F238E27FC236}">
                <a16:creationId xmlns:a16="http://schemas.microsoft.com/office/drawing/2014/main" xmlns="" id="{01607C27-52A0-6401-1DC4-75D3C28B474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A22E9270-7C30-5078-647D-0AA1BB7AA7CC}"/>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6100448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2C4B6FD-0F2E-DF52-3365-A38403670FB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0B63304F-BCA8-09A9-1AF6-F6BD30F9318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1D3EC8F0-C42A-64D0-8CCA-4C33BB8826F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A0707DFB-1F88-C2DD-69B3-16026F773D5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AD91EE65-B9E6-9560-3DE5-4F87E4D441F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5A2F435C-CCCD-D405-6D69-98BCF5EDE777}"/>
              </a:ext>
            </a:extLst>
          </p:cNvPr>
          <p:cNvSpPr>
            <a:spLocks noGrp="1"/>
          </p:cNvSpPr>
          <p:nvPr>
            <p:ph type="dt" sz="half" idx="10"/>
          </p:nvPr>
        </p:nvSpPr>
        <p:spPr/>
        <p:txBody>
          <a:bodyPr/>
          <a:lstStyle/>
          <a:p>
            <a:fld id="{7AD86B2E-B702-4422-B277-3A08C7449694}" type="datetimeFigureOut">
              <a:rPr lang="en-US" smtClean="0"/>
              <a:t>2/16/2024</a:t>
            </a:fld>
            <a:endParaRPr lang="en-US" dirty="0"/>
          </a:p>
        </p:txBody>
      </p:sp>
      <p:sp>
        <p:nvSpPr>
          <p:cNvPr id="8" name="Footer Placeholder 7">
            <a:extLst>
              <a:ext uri="{FF2B5EF4-FFF2-40B4-BE49-F238E27FC236}">
                <a16:creationId xmlns:a16="http://schemas.microsoft.com/office/drawing/2014/main" xmlns="" id="{6849380B-6D49-85ED-634C-FCC43D39CF0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xmlns="" id="{47CEC562-D540-1E20-EA4C-7BEC510E861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280865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E0737C4-102D-89CE-B92B-A2676701D65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C065BC08-6E69-A340-9D00-8720649CEAF9}"/>
              </a:ext>
            </a:extLst>
          </p:cNvPr>
          <p:cNvSpPr>
            <a:spLocks noGrp="1"/>
          </p:cNvSpPr>
          <p:nvPr>
            <p:ph type="dt" sz="half" idx="10"/>
          </p:nvPr>
        </p:nvSpPr>
        <p:spPr/>
        <p:txBody>
          <a:bodyPr/>
          <a:lstStyle/>
          <a:p>
            <a:fld id="{7AD86B2E-B702-4422-B277-3A08C7449694}" type="datetimeFigureOut">
              <a:rPr lang="en-US" smtClean="0"/>
              <a:t>2/16/2024</a:t>
            </a:fld>
            <a:endParaRPr lang="en-US" dirty="0"/>
          </a:p>
        </p:txBody>
      </p:sp>
      <p:sp>
        <p:nvSpPr>
          <p:cNvPr id="4" name="Footer Placeholder 3">
            <a:extLst>
              <a:ext uri="{FF2B5EF4-FFF2-40B4-BE49-F238E27FC236}">
                <a16:creationId xmlns:a16="http://schemas.microsoft.com/office/drawing/2014/main" xmlns="" id="{42517349-5659-52E7-D5AD-A5BAFAB1679E}"/>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xmlns="" id="{90ADEFDD-2D69-7523-3DAB-14772C846D8E}"/>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2418371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7F48A0B4-CA68-5A66-779E-EC9F3559D096}"/>
              </a:ext>
            </a:extLst>
          </p:cNvPr>
          <p:cNvSpPr>
            <a:spLocks noGrp="1"/>
          </p:cNvSpPr>
          <p:nvPr>
            <p:ph type="dt" sz="half" idx="10"/>
          </p:nvPr>
        </p:nvSpPr>
        <p:spPr/>
        <p:txBody>
          <a:bodyPr/>
          <a:lstStyle/>
          <a:p>
            <a:fld id="{7AD86B2E-B702-4422-B277-3A08C7449694}" type="datetimeFigureOut">
              <a:rPr lang="en-US" smtClean="0"/>
              <a:t>2/16/2024</a:t>
            </a:fld>
            <a:endParaRPr lang="en-US" dirty="0"/>
          </a:p>
        </p:txBody>
      </p:sp>
      <p:sp>
        <p:nvSpPr>
          <p:cNvPr id="3" name="Footer Placeholder 2">
            <a:extLst>
              <a:ext uri="{FF2B5EF4-FFF2-40B4-BE49-F238E27FC236}">
                <a16:creationId xmlns:a16="http://schemas.microsoft.com/office/drawing/2014/main" xmlns="" id="{605E9475-071F-3068-ABBE-F0FAEDCD305D}"/>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xmlns="" id="{4F39A7E5-33C8-49E7-38D4-2419CBFDD32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33625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FC92E62-F313-F8AD-07E6-2F91F33CE9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AAB875A1-6131-BC35-B567-6496C51BF4F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B5F7A6B-0BB4-6D1D-5ABE-0185ADDFEB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C97847E8-D7FC-044D-A7EE-43AF4E00CFA7}"/>
              </a:ext>
            </a:extLst>
          </p:cNvPr>
          <p:cNvSpPr>
            <a:spLocks noGrp="1"/>
          </p:cNvSpPr>
          <p:nvPr>
            <p:ph type="dt" sz="half" idx="10"/>
          </p:nvPr>
        </p:nvSpPr>
        <p:spPr/>
        <p:txBody>
          <a:bodyPr/>
          <a:lstStyle/>
          <a:p>
            <a:fld id="{7AD86B2E-B702-4422-B277-3A08C7449694}" type="datetimeFigureOut">
              <a:rPr lang="en-US" smtClean="0"/>
              <a:t>2/16/2024</a:t>
            </a:fld>
            <a:endParaRPr lang="en-US" dirty="0"/>
          </a:p>
        </p:txBody>
      </p:sp>
      <p:sp>
        <p:nvSpPr>
          <p:cNvPr id="6" name="Footer Placeholder 5">
            <a:extLst>
              <a:ext uri="{FF2B5EF4-FFF2-40B4-BE49-F238E27FC236}">
                <a16:creationId xmlns:a16="http://schemas.microsoft.com/office/drawing/2014/main" xmlns="" id="{DE1D2E1E-B202-9B3B-D4F1-5648BA50F7D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0886A749-3DDE-6280-19D4-9841D182699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269364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D8BC62B-EA2F-277C-40A6-D44014BA484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82BE8E54-2F5E-05A1-D893-C13980E5F9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xmlns="" id="{049A43BF-6C2C-F3EC-53E7-976A6AEF65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551CB1FF-9CE6-A95C-F062-AF09CA0F0763}"/>
              </a:ext>
            </a:extLst>
          </p:cNvPr>
          <p:cNvSpPr>
            <a:spLocks noGrp="1"/>
          </p:cNvSpPr>
          <p:nvPr>
            <p:ph type="dt" sz="half" idx="10"/>
          </p:nvPr>
        </p:nvSpPr>
        <p:spPr/>
        <p:txBody>
          <a:bodyPr/>
          <a:lstStyle/>
          <a:p>
            <a:fld id="{7AD86B2E-B702-4422-B277-3A08C7449694}" type="datetimeFigureOut">
              <a:rPr lang="en-US" smtClean="0"/>
              <a:t>2/16/2024</a:t>
            </a:fld>
            <a:endParaRPr lang="en-US" dirty="0"/>
          </a:p>
        </p:txBody>
      </p:sp>
      <p:sp>
        <p:nvSpPr>
          <p:cNvPr id="6" name="Footer Placeholder 5">
            <a:extLst>
              <a:ext uri="{FF2B5EF4-FFF2-40B4-BE49-F238E27FC236}">
                <a16:creationId xmlns:a16="http://schemas.microsoft.com/office/drawing/2014/main" xmlns="" id="{B3B451D9-3268-338D-19A0-107AFC4AB32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8D3B3D09-8BB9-E479-58BD-ECDA6B64494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750506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647EAB7-6BF6-4A31-7DED-F2E77E62480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F66797F-AF2C-9DB1-FFB7-3EEBF99193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A4354251-ABAA-509C-770B-8A637B32A897}"/>
              </a:ext>
            </a:extLst>
          </p:cNvPr>
          <p:cNvSpPr>
            <a:spLocks noGrp="1"/>
          </p:cNvSpPr>
          <p:nvPr>
            <p:ph type="dt" sz="half" idx="10"/>
          </p:nvPr>
        </p:nvSpPr>
        <p:spPr/>
        <p:txBody>
          <a:bodyPr/>
          <a:lstStyle/>
          <a:p>
            <a:fld id="{7AD86B2E-B702-4422-B277-3A08C7449694}" type="datetimeFigureOut">
              <a:rPr lang="en-US" smtClean="0"/>
              <a:t>2/16/2024</a:t>
            </a:fld>
            <a:endParaRPr lang="en-US" dirty="0"/>
          </a:p>
        </p:txBody>
      </p:sp>
      <p:sp>
        <p:nvSpPr>
          <p:cNvPr id="5" name="Footer Placeholder 4">
            <a:extLst>
              <a:ext uri="{FF2B5EF4-FFF2-40B4-BE49-F238E27FC236}">
                <a16:creationId xmlns:a16="http://schemas.microsoft.com/office/drawing/2014/main" xmlns="" id="{7F78477A-17E5-AABA-0CF7-58B89B6E164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772BB085-B63C-078B-470B-C88331E6A41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8779185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BEF575B8-F2EF-C158-2E99-216DAA2A7D0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740A9B0D-6FEB-7A3B-CF27-989F399E4E8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87F2FAC9-5171-58C0-F1D4-22043A994272}"/>
              </a:ext>
            </a:extLst>
          </p:cNvPr>
          <p:cNvSpPr>
            <a:spLocks noGrp="1"/>
          </p:cNvSpPr>
          <p:nvPr>
            <p:ph type="dt" sz="half" idx="10"/>
          </p:nvPr>
        </p:nvSpPr>
        <p:spPr/>
        <p:txBody>
          <a:bodyPr/>
          <a:lstStyle/>
          <a:p>
            <a:fld id="{7AD86B2E-B702-4422-B277-3A08C7449694}" type="datetimeFigureOut">
              <a:rPr lang="en-US" smtClean="0"/>
              <a:t>2/16/2024</a:t>
            </a:fld>
            <a:endParaRPr lang="en-US" dirty="0"/>
          </a:p>
        </p:txBody>
      </p:sp>
      <p:sp>
        <p:nvSpPr>
          <p:cNvPr id="5" name="Footer Placeholder 4">
            <a:extLst>
              <a:ext uri="{FF2B5EF4-FFF2-40B4-BE49-F238E27FC236}">
                <a16:creationId xmlns:a16="http://schemas.microsoft.com/office/drawing/2014/main" xmlns="" id="{72FB02EE-A822-41D3-9970-A17D3D0E3E4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5284BCED-36A1-7695-8763-C8405815C2C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459394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473207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65634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14205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2/16/2024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914836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2/16/2024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161020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2/16/2024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404761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2/16/2024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1789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2/16/2024</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828477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2/16/2024</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847752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2/16/2024</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951905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2/16/2024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2001042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2/16/2024</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1254228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2/16/2024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3808624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2/16/2024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1701902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1543708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39599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02807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65987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686026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57292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69111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theme" Target="../theme/theme2.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1E7F07DD-34EC-3A43-508A-D61EAAFA610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4A82A922-13DF-7E27-F373-A98785623A1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82FD384-346C-8D2F-564C-162E7B9EAB1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2/16/2024</a:t>
            </a:fld>
            <a:endParaRPr lang="en-US" dirty="0"/>
          </a:p>
        </p:txBody>
      </p:sp>
      <p:sp>
        <p:nvSpPr>
          <p:cNvPr id="5" name="Footer Placeholder 4">
            <a:extLst>
              <a:ext uri="{FF2B5EF4-FFF2-40B4-BE49-F238E27FC236}">
                <a16:creationId xmlns:a16="http://schemas.microsoft.com/office/drawing/2014/main" xmlns="" id="{148586B6-803F-7E3A-4800-AEFFE2734E9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xmlns="" id="{61182E87-BA5D-521A-5445-EF6B776F4D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2199662320"/>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3" r:id="rId13"/>
    <p:sldLayoutId id="214748368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2/16/2024</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56676686"/>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 id="2147483700" r:id="rId15"/>
    <p:sldLayoutId id="2147483701" r:id="rId16"/>
    <p:sldLayoutId id="2147483702" r:id="rId17"/>
    <p:sldLayoutId id="2147483703"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26.png"/></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7.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30.png"/></Relationships>
</file>

<file path=ppt/slides/_rels/slide41.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27.svg"/><Relationship Id="rId2" Type="http://schemas.openxmlformats.org/officeDocument/2006/relationships/image" Target="../media/image31.jpeg"/><Relationship Id="rId1" Type="http://schemas.openxmlformats.org/officeDocument/2006/relationships/slideLayout" Target="../slideLayouts/slideLayout14.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ar-JO" sz="2800" b="1" dirty="0">
                <a:solidFill>
                  <a:prstClr val="white"/>
                </a:solidFill>
                <a:latin typeface="Times New Roman" panose="02020603050405020304" pitchFamily="18" charset="0"/>
                <a:cs typeface="Times New Roman" panose="02020603050405020304" pitchFamily="18" charset="0"/>
              </a:rPr>
              <a:t>المحاضرة الثالثة</a:t>
            </a:r>
            <a:endParaRPr lang="en-US" sz="2800" b="1" dirty="0">
              <a:solidFill>
                <a:prstClr val="white"/>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xmlns="" id="{1BBD67B8-DB49-942C-018D-7F74C671F260}"/>
              </a:ext>
            </a:extLst>
          </p:cNvPr>
          <p:cNvSpPr txBox="1"/>
          <p:nvPr/>
        </p:nvSpPr>
        <p:spPr>
          <a:xfrm>
            <a:off x="533111" y="3401637"/>
            <a:ext cx="4886463" cy="461665"/>
          </a:xfrm>
          <a:prstGeom prst="rect">
            <a:avLst/>
          </a:prstGeom>
          <a:noFill/>
        </p:spPr>
        <p:txBody>
          <a:bodyPr wrap="square" rtlCol="0">
            <a:spAutoFit/>
          </a:bodyPr>
          <a:lstStyle/>
          <a:p>
            <a:pPr algn="ctr"/>
            <a:r>
              <a:rPr lang="ar-EG" sz="2400" b="1" dirty="0">
                <a:latin typeface="Times New Roman" panose="02020603050405020304" pitchFamily="18" charset="0"/>
                <a:cs typeface="Times New Roman" panose="02020603050405020304" pitchFamily="18" charset="0"/>
              </a:rPr>
              <a:t>إ</a:t>
            </a:r>
            <a:r>
              <a:rPr lang="ar-JO" sz="2400" b="1" dirty="0" smtClean="0">
                <a:latin typeface="Times New Roman" panose="02020603050405020304" pitchFamily="18" charset="0"/>
                <a:cs typeface="Times New Roman" panose="02020603050405020304" pitchFamily="18" charset="0"/>
              </a:rPr>
              <a:t>عداد الدكتور</a:t>
            </a:r>
            <a:r>
              <a:rPr lang="ar-EG" sz="2400" b="1" dirty="0" smtClean="0">
                <a:latin typeface="Times New Roman" panose="02020603050405020304" pitchFamily="18" charset="0"/>
                <a:cs typeface="Times New Roman" panose="02020603050405020304" pitchFamily="18" charset="0"/>
              </a:rPr>
              <a:t>ة/ </a:t>
            </a:r>
            <a:r>
              <a:rPr lang="ar-JO" sz="2400" b="1" dirty="0" smtClean="0">
                <a:latin typeface="Times New Roman" panose="02020603050405020304" pitchFamily="18" charset="0"/>
                <a:cs typeface="Times New Roman" panose="02020603050405020304" pitchFamily="18" charset="0"/>
              </a:rPr>
              <a:t> </a:t>
            </a:r>
            <a:r>
              <a:rPr lang="ar-JO" sz="2400" b="1" dirty="0">
                <a:latin typeface="Times New Roman" panose="02020603050405020304" pitchFamily="18" charset="0"/>
                <a:cs typeface="Times New Roman" panose="02020603050405020304" pitchFamily="18" charset="0"/>
              </a:rPr>
              <a:t>هبة زياد</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171729" y="2266591"/>
            <a:ext cx="5609228" cy="646331"/>
          </a:xfrm>
          <a:prstGeom prst="rect">
            <a:avLst/>
          </a:prstGeom>
        </p:spPr>
        <p:txBody>
          <a:bodyPr wrap="none">
            <a:spAutoFit/>
          </a:bodyPr>
          <a:lstStyle/>
          <a:p>
            <a:pPr lvl="0" algn="ctr" rtl="1"/>
            <a:r>
              <a:rPr lang="ar-JO" sz="3600" dirty="0">
                <a:solidFill>
                  <a:srgbClr val="00B0F0"/>
                </a:solidFill>
                <a:ea typeface="+mn-lt"/>
                <a:cs typeface="Calibri"/>
              </a:rPr>
              <a:t>قوانين وأخلاقيات الإعلان والتسويق </a:t>
            </a:r>
            <a:endParaRPr lang="en-US" dirty="0">
              <a:solidFill>
                <a:prstClr val="black"/>
              </a:solidFill>
            </a:endParaRPr>
          </a:p>
        </p:txBody>
      </p:sp>
    </p:spTree>
    <p:extLst>
      <p:ext uri="{BB962C8B-B14F-4D97-AF65-F5344CB8AC3E}">
        <p14:creationId xmlns:p14="http://schemas.microsoft.com/office/powerpoint/2010/main" val="2868245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7015533" cy="11255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3432BE3F-C35E-72A5-5E12-D5F69CE7C716}"/>
              </a:ext>
            </a:extLst>
          </p:cNvPr>
          <p:cNvSpPr txBox="1"/>
          <p:nvPr/>
        </p:nvSpPr>
        <p:spPr>
          <a:xfrm>
            <a:off x="4728055" y="382887"/>
            <a:ext cx="7157277" cy="6370975"/>
          </a:xfrm>
          <a:prstGeom prst="rect">
            <a:avLst/>
          </a:prstGeom>
          <a:noFill/>
        </p:spPr>
        <p:txBody>
          <a:bodyPr wrap="square" lIns="91440" tIns="45720" rIns="91440" bIns="45720" anchor="t">
            <a:spAutoFit/>
          </a:bodyPr>
          <a:lstStyle/>
          <a:p>
            <a:pPr algn="r" rtl="1"/>
            <a:r>
              <a:rPr lang="ar-JO" sz="2400" b="1" dirty="0"/>
              <a:t>المحاور الرئيسية </a:t>
            </a:r>
            <a:endParaRPr lang="en-US" sz="2400" b="1" dirty="0"/>
          </a:p>
          <a:p>
            <a:pPr algn="r" rtl="1"/>
            <a:endParaRPr lang="en-US" sz="1200" b="1" dirty="0"/>
          </a:p>
          <a:p>
            <a:pPr algn="r" rtl="1"/>
            <a:r>
              <a:rPr lang="ar-JO" sz="1200" dirty="0">
                <a:cs typeface="Arial"/>
              </a:rPr>
              <a:t>أنواع</a:t>
            </a:r>
            <a:r>
              <a:rPr lang="ar-JO" sz="1200" dirty="0">
                <a:ea typeface="+mn-lt"/>
                <a:cs typeface="+mn-lt"/>
              </a:rPr>
              <a:t> الإعلانات غير الأخلاقية </a:t>
            </a:r>
            <a:br>
              <a:rPr lang="ar-JO" sz="1200" dirty="0">
                <a:ea typeface="+mn-lt"/>
                <a:cs typeface="+mn-lt"/>
              </a:rPr>
            </a:br>
            <a:r>
              <a:rPr lang="ar-JO" sz="1200" dirty="0">
                <a:ea typeface="+mn-lt"/>
                <a:cs typeface="+mn-lt"/>
              </a:rPr>
              <a:t/>
            </a:r>
            <a:br>
              <a:rPr lang="ar-JO" sz="1200" dirty="0">
                <a:ea typeface="+mn-lt"/>
                <a:cs typeface="+mn-lt"/>
              </a:rPr>
            </a:br>
            <a:r>
              <a:rPr lang="ar-JO" sz="1200" dirty="0">
                <a:ea typeface="+mn-lt"/>
                <a:cs typeface="+mn-lt"/>
              </a:rPr>
              <a:t>أمثلة على الإعلانات غير الأخلاقية. </a:t>
            </a:r>
            <a:br>
              <a:rPr lang="ar-JO" sz="1200" dirty="0">
                <a:ea typeface="+mn-lt"/>
                <a:cs typeface="+mn-lt"/>
              </a:rPr>
            </a:br>
            <a:r>
              <a:rPr lang="ar-JO" sz="1200" dirty="0">
                <a:ea typeface="+mn-lt"/>
                <a:cs typeface="+mn-lt"/>
              </a:rPr>
              <a:t/>
            </a:r>
            <a:br>
              <a:rPr lang="ar-JO" sz="1200" dirty="0">
                <a:ea typeface="+mn-lt"/>
                <a:cs typeface="+mn-lt"/>
              </a:rPr>
            </a:br>
            <a:r>
              <a:rPr lang="ar-JO" sz="1200" dirty="0">
                <a:ea typeface="+mn-lt"/>
                <a:cs typeface="+mn-lt"/>
              </a:rPr>
              <a:t>تقديم ادعاءات مبالغ فيها </a:t>
            </a:r>
            <a:br>
              <a:rPr lang="ar-JO" sz="1200" dirty="0">
                <a:ea typeface="+mn-lt"/>
                <a:cs typeface="+mn-lt"/>
              </a:rPr>
            </a:br>
            <a:r>
              <a:rPr lang="ar-JO" sz="1200" dirty="0">
                <a:ea typeface="+mn-lt"/>
                <a:cs typeface="+mn-lt"/>
              </a:rPr>
              <a:t/>
            </a:r>
            <a:br>
              <a:rPr lang="ar-JO" sz="1200" dirty="0">
                <a:ea typeface="+mn-lt"/>
                <a:cs typeface="+mn-lt"/>
              </a:rPr>
            </a:br>
            <a:r>
              <a:rPr lang="ar-JO" sz="1200" dirty="0">
                <a:ea typeface="+mn-lt"/>
                <a:cs typeface="+mn-lt"/>
              </a:rPr>
              <a:t>عدم الكشف عن الآثار الجانبية للمنتج. </a:t>
            </a:r>
            <a:br>
              <a:rPr lang="ar-JO" sz="1200" dirty="0">
                <a:ea typeface="+mn-lt"/>
                <a:cs typeface="+mn-lt"/>
              </a:rPr>
            </a:br>
            <a:r>
              <a:rPr lang="ar-JO" sz="1200" dirty="0">
                <a:ea typeface="+mn-lt"/>
                <a:cs typeface="+mn-lt"/>
              </a:rPr>
              <a:t/>
            </a:r>
            <a:br>
              <a:rPr lang="ar-JO" sz="1200" dirty="0">
                <a:ea typeface="+mn-lt"/>
                <a:cs typeface="+mn-lt"/>
              </a:rPr>
            </a:br>
            <a:r>
              <a:rPr lang="ar-EG" sz="1200" dirty="0" smtClean="0">
                <a:ea typeface="+mn-lt"/>
                <a:cs typeface="+mn-lt"/>
              </a:rPr>
              <a:t>التعارض </a:t>
            </a:r>
            <a:r>
              <a:rPr lang="ar-JO" sz="1200" dirty="0" smtClean="0">
                <a:ea typeface="+mn-lt"/>
                <a:cs typeface="+mn-lt"/>
              </a:rPr>
              <a:t>مع </a:t>
            </a:r>
            <a:r>
              <a:rPr lang="ar-JO" sz="1200" dirty="0">
                <a:ea typeface="+mn-lt"/>
                <a:cs typeface="+mn-lt"/>
              </a:rPr>
              <a:t>المصلحة العامة أو الوطنية. </a:t>
            </a:r>
            <a:br>
              <a:rPr lang="ar-JO" sz="1200" dirty="0">
                <a:ea typeface="+mn-lt"/>
                <a:cs typeface="+mn-lt"/>
              </a:rPr>
            </a:br>
            <a:r>
              <a:rPr lang="ar-JO" sz="1200" dirty="0">
                <a:ea typeface="+mn-lt"/>
                <a:cs typeface="+mn-lt"/>
              </a:rPr>
              <a:t/>
            </a:r>
            <a:br>
              <a:rPr lang="ar-JO" sz="1200" dirty="0">
                <a:ea typeface="+mn-lt"/>
                <a:cs typeface="+mn-lt"/>
              </a:rPr>
            </a:br>
            <a:r>
              <a:rPr lang="ar-JO" sz="1200" dirty="0">
                <a:ea typeface="+mn-lt"/>
                <a:cs typeface="+mn-lt"/>
              </a:rPr>
              <a:t>استغلال المهمشين أو الفئات المحرومة. </a:t>
            </a:r>
            <a:br>
              <a:rPr lang="ar-JO" sz="1200" dirty="0">
                <a:ea typeface="+mn-lt"/>
                <a:cs typeface="+mn-lt"/>
              </a:rPr>
            </a:br>
            <a:r>
              <a:rPr lang="ar-JO" sz="1200" dirty="0">
                <a:ea typeface="+mn-lt"/>
                <a:cs typeface="+mn-lt"/>
              </a:rPr>
              <a:t/>
            </a:r>
            <a:br>
              <a:rPr lang="ar-JO" sz="1200" dirty="0">
                <a:ea typeface="+mn-lt"/>
                <a:cs typeface="+mn-lt"/>
              </a:rPr>
            </a:br>
            <a:r>
              <a:rPr lang="ar-JO" sz="1200" dirty="0">
                <a:ea typeface="+mn-lt"/>
                <a:cs typeface="+mn-lt"/>
              </a:rPr>
              <a:t>استخدام مواد غير لائقة أو مسيئة. </a:t>
            </a:r>
            <a:br>
              <a:rPr lang="ar-JO" sz="1200" dirty="0">
                <a:ea typeface="+mn-lt"/>
                <a:cs typeface="+mn-lt"/>
              </a:rPr>
            </a:br>
            <a:r>
              <a:rPr lang="ar-JO" sz="1200" dirty="0">
                <a:ea typeface="+mn-lt"/>
                <a:cs typeface="+mn-lt"/>
              </a:rPr>
              <a:t/>
            </a:r>
            <a:br>
              <a:rPr lang="ar-JO" sz="1200" dirty="0">
                <a:ea typeface="+mn-lt"/>
                <a:cs typeface="+mn-lt"/>
              </a:rPr>
            </a:br>
            <a:r>
              <a:rPr lang="ar-JO" sz="1200" dirty="0">
                <a:ea typeface="+mn-lt"/>
                <a:cs typeface="+mn-lt"/>
              </a:rPr>
              <a:t>الإدلاء بإشارات مهينة للجنس، أو العمر أو الدين أو العرق. </a:t>
            </a:r>
            <a:br>
              <a:rPr lang="ar-JO" sz="1200" dirty="0">
                <a:ea typeface="+mn-lt"/>
                <a:cs typeface="+mn-lt"/>
              </a:rPr>
            </a:br>
            <a:r>
              <a:rPr lang="ar-JO" sz="1200" dirty="0">
                <a:ea typeface="+mn-lt"/>
                <a:cs typeface="+mn-lt"/>
              </a:rPr>
              <a:t/>
            </a:r>
            <a:br>
              <a:rPr lang="ar-JO" sz="1200" dirty="0">
                <a:ea typeface="+mn-lt"/>
                <a:cs typeface="+mn-lt"/>
              </a:rPr>
            </a:br>
            <a:r>
              <a:rPr lang="ar-JO" sz="1200" dirty="0">
                <a:ea typeface="+mn-lt"/>
                <a:cs typeface="+mn-lt"/>
              </a:rPr>
              <a:t>استخدام أساليب التخويف </a:t>
            </a:r>
            <a:br>
              <a:rPr lang="ar-JO" sz="1200" dirty="0">
                <a:ea typeface="+mn-lt"/>
                <a:cs typeface="+mn-lt"/>
              </a:rPr>
            </a:br>
            <a:r>
              <a:rPr lang="ar-JO" sz="1200" dirty="0">
                <a:ea typeface="+mn-lt"/>
                <a:cs typeface="+mn-lt"/>
              </a:rPr>
              <a:t/>
            </a:r>
            <a:br>
              <a:rPr lang="ar-JO" sz="1200" dirty="0">
                <a:ea typeface="+mn-lt"/>
                <a:cs typeface="+mn-lt"/>
              </a:rPr>
            </a:br>
            <a:r>
              <a:rPr lang="ar-JO" sz="1200" dirty="0">
                <a:ea typeface="+mn-lt"/>
                <a:cs typeface="+mn-lt"/>
              </a:rPr>
              <a:t>سرقة الحملات التسويقية </a:t>
            </a:r>
            <a:br>
              <a:rPr lang="ar-JO" sz="1200" dirty="0">
                <a:ea typeface="+mn-lt"/>
                <a:cs typeface="+mn-lt"/>
              </a:rPr>
            </a:br>
            <a:r>
              <a:rPr lang="ar-JO" sz="1200" dirty="0">
                <a:ea typeface="+mn-lt"/>
                <a:cs typeface="+mn-lt"/>
              </a:rPr>
              <a:t/>
            </a:r>
            <a:br>
              <a:rPr lang="ar-JO" sz="1200" dirty="0">
                <a:ea typeface="+mn-lt"/>
                <a:cs typeface="+mn-lt"/>
              </a:rPr>
            </a:br>
            <a:r>
              <a:rPr lang="ar-JO" sz="1200" dirty="0">
                <a:ea typeface="+mn-lt"/>
                <a:cs typeface="+mn-lt"/>
              </a:rPr>
              <a:t>تشويه الحقائق لتضليل المشترين </a:t>
            </a:r>
            <a:br>
              <a:rPr lang="ar-JO" sz="1200" dirty="0">
                <a:ea typeface="+mn-lt"/>
                <a:cs typeface="+mn-lt"/>
              </a:rPr>
            </a:br>
            <a:r>
              <a:rPr lang="ar-JO" sz="1200" dirty="0">
                <a:ea typeface="+mn-lt"/>
                <a:cs typeface="+mn-lt"/>
              </a:rPr>
              <a:t/>
            </a:r>
            <a:br>
              <a:rPr lang="ar-JO" sz="1200" dirty="0">
                <a:ea typeface="+mn-lt"/>
                <a:cs typeface="+mn-lt"/>
              </a:rPr>
            </a:br>
            <a:r>
              <a:rPr lang="ar-JO" sz="1200" dirty="0">
                <a:ea typeface="+mn-lt"/>
                <a:cs typeface="+mn-lt"/>
              </a:rPr>
              <a:t>إرسال رسائل غير مرغوب فيها إلى العملاء. </a:t>
            </a:r>
            <a:br>
              <a:rPr lang="ar-JO" sz="1200" dirty="0">
                <a:ea typeface="+mn-lt"/>
                <a:cs typeface="+mn-lt"/>
              </a:rPr>
            </a:br>
            <a:r>
              <a:rPr lang="ar-JO" sz="1200" dirty="0">
                <a:ea typeface="+mn-lt"/>
                <a:cs typeface="+mn-lt"/>
              </a:rPr>
              <a:t/>
            </a:r>
            <a:br>
              <a:rPr lang="ar-JO" sz="1200" dirty="0">
                <a:ea typeface="+mn-lt"/>
                <a:cs typeface="+mn-lt"/>
              </a:rPr>
            </a:br>
            <a:r>
              <a:rPr lang="ar-JO" sz="1200" dirty="0">
                <a:ea typeface="+mn-lt"/>
                <a:cs typeface="+mn-lt"/>
              </a:rPr>
              <a:t>الاعتماد على الصور النمطية لتوضيح وجهة نظرك. </a:t>
            </a:r>
            <a:br>
              <a:rPr lang="ar-JO" sz="1200" dirty="0">
                <a:ea typeface="+mn-lt"/>
                <a:cs typeface="+mn-lt"/>
              </a:rPr>
            </a:br>
            <a:r>
              <a:rPr lang="ar-JO" sz="1200" dirty="0">
                <a:ea typeface="+mn-lt"/>
                <a:cs typeface="+mn-lt"/>
              </a:rPr>
              <a:t/>
            </a:r>
            <a:br>
              <a:rPr lang="ar-JO" sz="1200" dirty="0">
                <a:ea typeface="+mn-lt"/>
                <a:cs typeface="+mn-lt"/>
              </a:rPr>
            </a:br>
            <a:r>
              <a:rPr lang="ar-JO" sz="1200" dirty="0">
                <a:ea typeface="+mn-lt"/>
                <a:cs typeface="+mn-lt"/>
              </a:rPr>
              <a:t>التمييز ضد المنتجات المنافسة </a:t>
            </a:r>
            <a:br>
              <a:rPr lang="ar-JO" sz="1200" dirty="0">
                <a:ea typeface="+mn-lt"/>
                <a:cs typeface="+mn-lt"/>
              </a:rPr>
            </a:br>
            <a:r>
              <a:rPr lang="ar-JO" sz="1200" dirty="0">
                <a:ea typeface="+mn-lt"/>
                <a:cs typeface="+mn-lt"/>
              </a:rPr>
              <a:t/>
            </a:r>
            <a:br>
              <a:rPr lang="ar-JO" sz="1200" dirty="0">
                <a:ea typeface="+mn-lt"/>
                <a:cs typeface="+mn-lt"/>
              </a:rPr>
            </a:br>
            <a:r>
              <a:rPr lang="ar-JO" sz="1200" dirty="0">
                <a:ea typeface="+mn-lt"/>
                <a:cs typeface="+mn-lt"/>
              </a:rPr>
              <a:t>ما المقصود بالدعاية السلبية؟ وما الفرق بينها وبين التشهير؟</a:t>
            </a:r>
            <a:r>
              <a:rPr lang="ar-JO" sz="1100" dirty="0">
                <a:ea typeface="+mn-lt"/>
                <a:cs typeface="+mn-lt"/>
              </a:rPr>
              <a:t> </a:t>
            </a:r>
          </a:p>
          <a:p>
            <a:pPr algn="r" rtl="1"/>
            <a:endParaRPr lang="ar-JO" sz="2400" b="1" dirty="0">
              <a:ea typeface="Calibri" panose="020F0502020204030204"/>
            </a:endParaRPr>
          </a:p>
        </p:txBody>
      </p:sp>
      <p:pic>
        <p:nvPicPr>
          <p:cNvPr id="3" name="Picture 2">
            <a:extLst>
              <a:ext uri="{FF2B5EF4-FFF2-40B4-BE49-F238E27FC236}">
                <a16:creationId xmlns:a16="http://schemas.microsoft.com/office/drawing/2014/main" xmlns="" id="{0043DBCA-B873-6F08-2A08-44039AE4027D}"/>
              </a:ext>
            </a:extLst>
          </p:cNvPr>
          <p:cNvPicPr>
            <a:picLocks noChangeAspect="1"/>
          </p:cNvPicPr>
          <p:nvPr/>
        </p:nvPicPr>
        <p:blipFill>
          <a:blip r:embed="rId3"/>
          <a:stretch>
            <a:fillRect/>
          </a:stretch>
        </p:blipFill>
        <p:spPr>
          <a:xfrm>
            <a:off x="180431" y="1281112"/>
            <a:ext cx="4021179" cy="5212285"/>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86AC53E5-155B-B557-5D16-7C3583657949}"/>
              </a:ext>
            </a:extLst>
          </p:cNvPr>
          <p:cNvPicPr>
            <a:picLocks noChangeAspect="1"/>
          </p:cNvPicPr>
          <p:nvPr/>
        </p:nvPicPr>
        <p:blipFill>
          <a:blip r:embed="rId2"/>
          <a:stretch>
            <a:fillRect/>
          </a:stretch>
        </p:blipFill>
        <p:spPr>
          <a:xfrm>
            <a:off x="0" y="0"/>
            <a:ext cx="12192000" cy="6857999"/>
          </a:xfrm>
          <a:prstGeom prst="rect">
            <a:avLst/>
          </a:prstGeom>
        </p:spPr>
      </p:pic>
      <p:sp>
        <p:nvSpPr>
          <p:cNvPr id="2" name="TextBox 1">
            <a:extLst>
              <a:ext uri="{FF2B5EF4-FFF2-40B4-BE49-F238E27FC236}">
                <a16:creationId xmlns:a16="http://schemas.microsoft.com/office/drawing/2014/main" xmlns="" id="{6C96370C-0E93-23F8-01E6-0F65F4C191D2}"/>
              </a:ext>
            </a:extLst>
          </p:cNvPr>
          <p:cNvSpPr txBox="1"/>
          <p:nvPr/>
        </p:nvSpPr>
        <p:spPr>
          <a:xfrm>
            <a:off x="-155530" y="6457889"/>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704559"/>
            <a:ext cx="2305141" cy="1076343"/>
          </a:xfrm>
          <a:prstGeom prst="rect">
            <a:avLst/>
          </a:prstGeom>
        </p:spPr>
      </p:pic>
      <p:sp>
        <p:nvSpPr>
          <p:cNvPr id="7" name="TextBox 6">
            <a:extLst>
              <a:ext uri="{FF2B5EF4-FFF2-40B4-BE49-F238E27FC236}">
                <a16:creationId xmlns:a16="http://schemas.microsoft.com/office/drawing/2014/main" xmlns="" id="{8C506474-74C3-8D2D-D69B-FECF3DB9CFBA}"/>
              </a:ext>
            </a:extLst>
          </p:cNvPr>
          <p:cNvSpPr txBox="1"/>
          <p:nvPr/>
        </p:nvSpPr>
        <p:spPr>
          <a:xfrm>
            <a:off x="5918522" y="1519292"/>
            <a:ext cx="3584293" cy="523220"/>
          </a:xfrm>
          <a:prstGeom prst="rect">
            <a:avLst/>
          </a:prstGeom>
          <a:solidFill>
            <a:srgbClr val="FF0000"/>
          </a:solidFill>
        </p:spPr>
        <p:txBody>
          <a:bodyPr wrap="square">
            <a:spAutoFit/>
          </a:bodyPr>
          <a:lstStyle/>
          <a:p>
            <a:pPr algn="l"/>
            <a:r>
              <a:rPr lang="ar-JO" sz="2800" b="1" i="0" dirty="0">
                <a:solidFill>
                  <a:schemeClr val="bg1"/>
                </a:solidFill>
                <a:effectLst/>
                <a:latin typeface="sohne"/>
              </a:rPr>
              <a:t>تقديم </a:t>
            </a:r>
            <a:r>
              <a:rPr lang="ar-JO" sz="2800" b="1" i="0" dirty="0">
                <a:solidFill>
                  <a:schemeClr val="bg1"/>
                </a:solidFill>
                <a:effectLst/>
                <a:latin typeface="Arial" panose="020B0604020202020204" pitchFamily="34" charset="0"/>
                <a:cs typeface="Arial" panose="020B0604020202020204" pitchFamily="34" charset="0"/>
              </a:rPr>
              <a:t>ا</a:t>
            </a:r>
            <a:r>
              <a:rPr lang="ar-JO" sz="2800" b="1" i="0" dirty="0">
                <a:solidFill>
                  <a:schemeClr val="bg1"/>
                </a:solidFill>
                <a:effectLst/>
                <a:latin typeface="sohne"/>
              </a:rPr>
              <a:t>دعاءات مبالغ فيها</a:t>
            </a:r>
          </a:p>
        </p:txBody>
      </p:sp>
    </p:spTree>
    <p:extLst>
      <p:ext uri="{BB962C8B-B14F-4D97-AF65-F5344CB8AC3E}">
        <p14:creationId xmlns:p14="http://schemas.microsoft.com/office/powerpoint/2010/main" val="696549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EA6CBCB-C816-78B2-13D6-C7B07FDDD6E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7E406453-CD20-15E0-E4B8-B6314ABC926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xmlns="" id="{F0E42404-63E7-1C5C-5C8C-08FB343A95E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xmlns="" id="{E645F574-C99E-7721-2233-1227A71C56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104794AC-89EE-C82C-DEF7-A82A6700DB41}"/>
              </a:ext>
            </a:extLst>
          </p:cNvPr>
          <p:cNvSpPr txBox="1"/>
          <p:nvPr/>
        </p:nvSpPr>
        <p:spPr>
          <a:xfrm>
            <a:off x="2141316" y="1486842"/>
            <a:ext cx="8206450" cy="5109091"/>
          </a:xfrm>
          <a:prstGeom prst="rect">
            <a:avLst/>
          </a:prstGeom>
          <a:noFill/>
        </p:spPr>
        <p:txBody>
          <a:bodyPr wrap="square">
            <a:spAutoFit/>
          </a:bodyPr>
          <a:lstStyle/>
          <a:p>
            <a:pPr algn="just" rtl="1"/>
            <a:r>
              <a:rPr lang="ar-JO" sz="2400" dirty="0"/>
              <a:t>تهدف كل علامة تجارية إلى تعزيز مبيعات منتجاتها من خلال إبداع إعلانات فعّالة ونصوص قائمة على الحقائق. ومع ذلك، ينبغي أن تظل هذه العملية مستندة إلى الحقائق والأخلاق. على الرغم من أن التسويق لفوائد المنتج قد يكون ضروريًا، يجب تجنب التضليل أو المبالغة في الادعاءات بهدف توجيه فهم غير دقيق للمستهلكين.</a:t>
            </a:r>
          </a:p>
          <a:p>
            <a:pPr algn="just" rtl="1"/>
            <a:endParaRPr lang="ar-JO" sz="2400" dirty="0"/>
          </a:p>
          <a:p>
            <a:pPr algn="just" rtl="1"/>
            <a:r>
              <a:rPr lang="ar-JO" sz="2400" dirty="0"/>
              <a:t>تقديم ادعاءات مبالغ فيها يعني تقديم بيانات أو تصريحات تحتوي على تضخيم أو تحجيم للواقع، بهدف توجيه انطباع غير دقيق حول المنتج أو الخدمة. يمكن أن يتضمن ذلك تكديس الفوائد أو تقديم معلومات مغلوطة لتحقيق جذب أكبر للجمهور.</a:t>
            </a:r>
          </a:p>
          <a:p>
            <a:pPr algn="just" rtl="1"/>
            <a:endParaRPr lang="ar-JO" sz="2400" dirty="0"/>
          </a:p>
          <a:p>
            <a:pPr algn="just" rtl="1"/>
            <a:r>
              <a:rPr lang="ar-JO" sz="2400" dirty="0"/>
              <a:t>يُعتبر هذا النوع من السلوك غير أخلاقي وقد يتعارض مع القوانين التي تنظم ممارسات الإعلان والتسويق. يجب أن يكون الهدف من أي حملة تسويقية هو توفير معلومات دقيقة وشفافة للمستهلكين دون اللجوء إلى التضليل.</a:t>
            </a:r>
          </a:p>
          <a:p>
            <a:pPr algn="just" rtl="1"/>
            <a:endParaRPr lang="ar-JO" sz="2000" dirty="0"/>
          </a:p>
          <a:p>
            <a:endParaRPr lang="ar-JO" dirty="0"/>
          </a:p>
        </p:txBody>
      </p:sp>
    </p:spTree>
    <p:extLst>
      <p:ext uri="{BB962C8B-B14F-4D97-AF65-F5344CB8AC3E}">
        <p14:creationId xmlns:p14="http://schemas.microsoft.com/office/powerpoint/2010/main" val="28415398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46FDA696-E0DD-A5EB-9995-3959AA4974F4}"/>
              </a:ext>
            </a:extLst>
          </p:cNvPr>
          <p:cNvPicPr>
            <a:picLocks noChangeAspect="1"/>
          </p:cNvPicPr>
          <p:nvPr/>
        </p:nvPicPr>
        <p:blipFill>
          <a:blip r:embed="rId2"/>
          <a:stretch>
            <a:fillRect/>
          </a:stretch>
        </p:blipFill>
        <p:spPr>
          <a:xfrm>
            <a:off x="0" y="1"/>
            <a:ext cx="12192000" cy="6857999"/>
          </a:xfrm>
          <a:prstGeom prst="rect">
            <a:avLst/>
          </a:prstGeom>
        </p:spPr>
      </p:pic>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xmlns=""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xmlns="" id="{9E2D4076-17ED-0606-9EEA-9B0B4141C8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98FA2FC0-965D-75AF-5C5B-7A20AA6EA775}"/>
              </a:ext>
            </a:extLst>
          </p:cNvPr>
          <p:cNvSpPr txBox="1"/>
          <p:nvPr/>
        </p:nvSpPr>
        <p:spPr>
          <a:xfrm>
            <a:off x="180431" y="1047518"/>
            <a:ext cx="5236521" cy="4154984"/>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rtl="1"/>
            <a:r>
              <a:rPr lang="ar-JO" sz="2400" dirty="0">
                <a:cs typeface="+mj-cs"/>
              </a:rPr>
              <a:t>مثال ملحوظ في إعلان كولجيت عن معجون أسنان ماكس وايت وان أوبتيك، حيث ادعت العلامة التجارية أن المنتج سيجعل الأسنان على الفور "ناعمة ونظيفة ولامعة". ورغم وجود أدلة علمية تشير إلى قدرة معجون الأسنان على تنظيف وتبييض الأسنان، إلا أن الادعاء بنتائج فورية كان مبالغة.</a:t>
            </a:r>
          </a:p>
          <a:p>
            <a:pPr algn="just"/>
            <a:endParaRPr lang="ar-JO" sz="2400" dirty="0">
              <a:cs typeface="+mj-cs"/>
            </a:endParaRPr>
          </a:p>
          <a:p>
            <a:pPr algn="just" rtl="1"/>
            <a:r>
              <a:rPr lang="ar-JO" sz="2400" dirty="0">
                <a:cs typeface="+mj-cs"/>
              </a:rPr>
              <a:t>وبناء على ذلك، أمرت هيئة معايير الإعلان </a:t>
            </a:r>
            <a:r>
              <a:rPr lang="en-US" sz="2400" dirty="0">
                <a:cs typeface="+mj-cs"/>
              </a:rPr>
              <a:t>ASA)</a:t>
            </a:r>
            <a:r>
              <a:rPr lang="ar-JO" sz="2400" dirty="0">
                <a:cs typeface="+mj-cs"/>
              </a:rPr>
              <a:t> )</a:t>
            </a:r>
            <a:r>
              <a:rPr lang="en-US" sz="2400" dirty="0">
                <a:cs typeface="+mj-cs"/>
              </a:rPr>
              <a:t> </a:t>
            </a:r>
            <a:r>
              <a:rPr lang="ar-JO" sz="2400" dirty="0">
                <a:cs typeface="+mj-cs"/>
              </a:rPr>
              <a:t>بإزالة هذه المبالغة من جميع المواد الترويجية المتعلقة بالمنتج، مما يؤكد أهمية التمثيل الصادق في الممارسات الإعلانية.</a:t>
            </a:r>
          </a:p>
        </p:txBody>
      </p:sp>
    </p:spTree>
    <p:extLst>
      <p:ext uri="{BB962C8B-B14F-4D97-AF65-F5344CB8AC3E}">
        <p14:creationId xmlns:p14="http://schemas.microsoft.com/office/powerpoint/2010/main" val="28938089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12269"/>
            <a:ext cx="2305141" cy="1076343"/>
          </a:xfrm>
          <a:prstGeom prst="rect">
            <a:avLst/>
          </a:prstGeom>
        </p:spPr>
      </p:pic>
      <p:pic>
        <p:nvPicPr>
          <p:cNvPr id="3" name="Picture 2">
            <a:extLst>
              <a:ext uri="{FF2B5EF4-FFF2-40B4-BE49-F238E27FC236}">
                <a16:creationId xmlns:a16="http://schemas.microsoft.com/office/drawing/2014/main" xmlns="" id="{7B2D4E92-2E2F-2705-E02E-105D1A7ED1DB}"/>
              </a:ext>
            </a:extLst>
          </p:cNvPr>
          <p:cNvPicPr>
            <a:picLocks noChangeAspect="1"/>
          </p:cNvPicPr>
          <p:nvPr/>
        </p:nvPicPr>
        <p:blipFill>
          <a:blip r:embed="rId3"/>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xmlns="" id="{49270C65-0535-D9D0-1017-0DEBBDA8FED8}"/>
              </a:ext>
            </a:extLst>
          </p:cNvPr>
          <p:cNvSpPr txBox="1"/>
          <p:nvPr/>
        </p:nvSpPr>
        <p:spPr>
          <a:xfrm>
            <a:off x="4045338" y="1885299"/>
            <a:ext cx="4132162" cy="461665"/>
          </a:xfrm>
          <a:prstGeom prst="rect">
            <a:avLst/>
          </a:prstGeom>
          <a:solidFill>
            <a:schemeClr val="bg1"/>
          </a:solidFill>
        </p:spPr>
        <p:txBody>
          <a:bodyPr wrap="square">
            <a:spAutoFit/>
          </a:bodyPr>
          <a:lstStyle/>
          <a:p>
            <a:pPr algn="l"/>
            <a:r>
              <a:rPr lang="ar-JO" sz="2400" b="1" i="0" dirty="0">
                <a:solidFill>
                  <a:srgbClr val="242424"/>
                </a:solidFill>
                <a:effectLst/>
                <a:latin typeface="sohne"/>
              </a:rPr>
              <a:t>عدم الكشف عن الآثار الجانبية للمنتج</a:t>
            </a:r>
          </a:p>
        </p:txBody>
      </p:sp>
    </p:spTree>
    <p:extLst>
      <p:ext uri="{BB962C8B-B14F-4D97-AF65-F5344CB8AC3E}">
        <p14:creationId xmlns:p14="http://schemas.microsoft.com/office/powerpoint/2010/main" val="25124774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3" name="TextBox 2">
            <a:extLst>
              <a:ext uri="{FF2B5EF4-FFF2-40B4-BE49-F238E27FC236}">
                <a16:creationId xmlns:a16="http://schemas.microsoft.com/office/drawing/2014/main" xmlns="" id="{FA160188-D601-B7B6-6367-44C5B1B2FA20}"/>
              </a:ext>
            </a:extLst>
          </p:cNvPr>
          <p:cNvSpPr txBox="1"/>
          <p:nvPr/>
        </p:nvSpPr>
        <p:spPr>
          <a:xfrm>
            <a:off x="8331511" y="4292833"/>
            <a:ext cx="3110695" cy="584775"/>
          </a:xfrm>
          <a:prstGeom prst="rect">
            <a:avLst/>
          </a:prstGeom>
          <a:noFill/>
        </p:spPr>
        <p:txBody>
          <a:bodyPr wrap="square">
            <a:spAutoFit/>
          </a:bodyPr>
          <a:lstStyle/>
          <a:p>
            <a:pPr algn="l"/>
            <a:r>
              <a:rPr lang="ar-JO" sz="2400" b="1" i="0" dirty="0">
                <a:solidFill>
                  <a:schemeClr val="bg1"/>
                </a:solidFill>
                <a:effectLst/>
                <a:latin typeface="sohne"/>
                <a:cs typeface="+mj-cs"/>
              </a:rPr>
              <a:t>2</a:t>
            </a:r>
            <a:r>
              <a:rPr lang="ar-JO" sz="3200" b="1" i="0" dirty="0">
                <a:solidFill>
                  <a:schemeClr val="bg1"/>
                </a:solidFill>
                <a:effectLst/>
                <a:latin typeface="sohne"/>
                <a:cs typeface="+mj-cs"/>
              </a:rPr>
              <a:t>. نشر معلومات كاذبة</a:t>
            </a:r>
          </a:p>
        </p:txBody>
      </p:sp>
      <p:sp>
        <p:nvSpPr>
          <p:cNvPr id="4" name="TextBox 3">
            <a:extLst>
              <a:ext uri="{FF2B5EF4-FFF2-40B4-BE49-F238E27FC236}">
                <a16:creationId xmlns:a16="http://schemas.microsoft.com/office/drawing/2014/main" xmlns="" id="{24C57FB9-84B2-5CB3-E2A3-267947E7C3D7}"/>
              </a:ext>
            </a:extLst>
          </p:cNvPr>
          <p:cNvSpPr txBox="1"/>
          <p:nvPr/>
        </p:nvSpPr>
        <p:spPr>
          <a:xfrm>
            <a:off x="3672068" y="635235"/>
            <a:ext cx="6094070" cy="461665"/>
          </a:xfrm>
          <a:prstGeom prst="rect">
            <a:avLst/>
          </a:prstGeom>
          <a:noFill/>
        </p:spPr>
        <p:txBody>
          <a:bodyPr wrap="square">
            <a:spAutoFit/>
          </a:bodyPr>
          <a:lstStyle/>
          <a:p>
            <a:pPr algn="l"/>
            <a:r>
              <a:rPr lang="ar-JO" sz="2400" b="1" i="0" dirty="0">
                <a:solidFill>
                  <a:srgbClr val="242424"/>
                </a:solidFill>
                <a:effectLst/>
                <a:latin typeface="sohne"/>
              </a:rPr>
              <a:t>عدم الكشف عن الآثار الجانبية للمنتج</a:t>
            </a:r>
          </a:p>
        </p:txBody>
      </p:sp>
      <p:sp>
        <p:nvSpPr>
          <p:cNvPr id="8" name="TextBox 7">
            <a:extLst>
              <a:ext uri="{FF2B5EF4-FFF2-40B4-BE49-F238E27FC236}">
                <a16:creationId xmlns:a16="http://schemas.microsoft.com/office/drawing/2014/main" xmlns="" id="{7FA07242-9F8A-3E76-ACFC-1363F56A77D7}"/>
              </a:ext>
            </a:extLst>
          </p:cNvPr>
          <p:cNvSpPr txBox="1"/>
          <p:nvPr/>
        </p:nvSpPr>
        <p:spPr>
          <a:xfrm>
            <a:off x="1334465" y="1590554"/>
            <a:ext cx="9523070" cy="4524315"/>
          </a:xfrm>
          <a:prstGeom prst="rect">
            <a:avLst/>
          </a:prstGeom>
          <a:noFill/>
        </p:spPr>
        <p:txBody>
          <a:bodyPr wrap="square">
            <a:spAutoFit/>
          </a:bodyPr>
          <a:lstStyle/>
          <a:p>
            <a:pPr algn="just" rtl="1"/>
            <a:r>
              <a:rPr lang="ar-JO" sz="2400" dirty="0"/>
              <a:t>كمصنع، فإن الرغبة في تسويق المنتج بشكل إيجابي وجذب العملاء تعتبر أمراً طبيعياً. ومع ذلك، يعد حجب المعلومات حول الآثار الجانبية المحتملة أو الجوانب السلبية للمنتج خطأً أخلاقيًا كبيرًا. عدم الكشف عن هذه المعلومات يُعتبر خداعاً للعملاء ويعد ممارسة غير أخلاقية.</a:t>
            </a:r>
          </a:p>
          <a:p>
            <a:pPr algn="just" rtl="1"/>
            <a:endParaRPr lang="ar-JO" sz="2400" dirty="0"/>
          </a:p>
          <a:p>
            <a:pPr algn="just" rtl="1"/>
            <a:r>
              <a:rPr lang="ar-JO" sz="2400" dirty="0"/>
              <a:t>يمكن أن تؤدي مثل هذه السلوكيات إلى غضب العملاء وزيادة المخاطر القانونية، خاصةً إذا كانوا يتعرضون للآثار الجانبية دون تحذير مسبق. تكون هذه الممارسات شائعة في صناعات العلاجات الطبيعية والصحة، حيث يختار بعض المصنعين عدم الكشف عن الآثار السلبية المحتملة تحت غطاء المنتجات "الطبيعية" أو "الصحية".</a:t>
            </a:r>
          </a:p>
          <a:p>
            <a:pPr algn="just" rtl="1"/>
            <a:endParaRPr lang="ar-JO" sz="2400" dirty="0"/>
          </a:p>
          <a:p>
            <a:pPr algn="just" rtl="1"/>
            <a:r>
              <a:rPr lang="ar-JO" sz="2400" dirty="0"/>
              <a:t>مثلاً، شركة جلاكسو سميث كلاين ودواء تريكسيميت للصداع النصفي واجهت إنذاراً من إدارة الغذاء والدواء بسبب إهمالها الكشف عن الآثار الجانبية في إعلان رقمي. يُسلط هذا الحادث الضوء على أهمية الشفافية في الإعلانات، خاصةً في الصناعات التي تتعلق بصحة المستهلكين وسلامتهم.</a:t>
            </a:r>
            <a:endParaRPr lang="en-US" sz="2400" dirty="0"/>
          </a:p>
        </p:txBody>
      </p:sp>
    </p:spTree>
    <p:extLst>
      <p:ext uri="{BB962C8B-B14F-4D97-AF65-F5344CB8AC3E}">
        <p14:creationId xmlns:p14="http://schemas.microsoft.com/office/powerpoint/2010/main" val="23813038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xmlns="" id="{87DDA028-875D-B05F-260A-0B2CF1F69059}"/>
              </a:ext>
            </a:extLst>
          </p:cNvPr>
          <p:cNvPicPr>
            <a:picLocks noChangeAspect="1"/>
          </p:cNvPicPr>
          <p:nvPr/>
        </p:nvPicPr>
        <p:blipFill>
          <a:blip r:embed="rId2"/>
          <a:stretch>
            <a:fillRect/>
          </a:stretch>
        </p:blipFill>
        <p:spPr>
          <a:xfrm>
            <a:off x="0" y="14836"/>
            <a:ext cx="12192000" cy="6828328"/>
          </a:xfrm>
          <a:prstGeom prst="rect">
            <a:avLst/>
          </a:prstGeom>
        </p:spPr>
      </p:pic>
      <p:sp>
        <p:nvSpPr>
          <p:cNvPr id="4" name="TextBox 3">
            <a:extLst>
              <a:ext uri="{FF2B5EF4-FFF2-40B4-BE49-F238E27FC236}">
                <a16:creationId xmlns:a16="http://schemas.microsoft.com/office/drawing/2014/main" xmlns=""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71440" y="5766821"/>
            <a:ext cx="2305141" cy="1076343"/>
          </a:xfrm>
          <a:prstGeom prst="rect">
            <a:avLst/>
          </a:prstGeom>
        </p:spPr>
      </p:pic>
      <p:sp>
        <p:nvSpPr>
          <p:cNvPr id="6" name="TextBox 5">
            <a:extLst>
              <a:ext uri="{FF2B5EF4-FFF2-40B4-BE49-F238E27FC236}">
                <a16:creationId xmlns:a16="http://schemas.microsoft.com/office/drawing/2014/main" xmlns="" id="{0AEB9500-1768-8AAC-AB19-ED7F954CCDDF}"/>
              </a:ext>
            </a:extLst>
          </p:cNvPr>
          <p:cNvSpPr txBox="1"/>
          <p:nvPr/>
        </p:nvSpPr>
        <p:spPr>
          <a:xfrm>
            <a:off x="4096563" y="2712451"/>
            <a:ext cx="6094070" cy="46166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ctr"/>
            <a:r>
              <a:rPr lang="ar-JO" sz="2400" b="1" i="0" dirty="0">
                <a:solidFill>
                  <a:srgbClr val="242424"/>
                </a:solidFill>
                <a:effectLst/>
                <a:latin typeface="sohne"/>
              </a:rPr>
              <a:t> </a:t>
            </a:r>
            <a:r>
              <a:rPr lang="ar-EG" sz="2400" b="1" i="0" dirty="0" smtClean="0">
                <a:solidFill>
                  <a:srgbClr val="242424"/>
                </a:solidFill>
                <a:effectLst/>
                <a:latin typeface="sohne"/>
              </a:rPr>
              <a:t>التعارض </a:t>
            </a:r>
            <a:r>
              <a:rPr lang="ar-JO" sz="2400" b="1" i="0" dirty="0" smtClean="0">
                <a:solidFill>
                  <a:srgbClr val="242424"/>
                </a:solidFill>
                <a:effectLst/>
                <a:latin typeface="sohne"/>
              </a:rPr>
              <a:t>مع </a:t>
            </a:r>
            <a:r>
              <a:rPr lang="ar-JO" sz="2400" b="1" i="0" dirty="0">
                <a:solidFill>
                  <a:srgbClr val="242424"/>
                </a:solidFill>
                <a:effectLst/>
                <a:latin typeface="sohne"/>
              </a:rPr>
              <a:t>المصلحة العامة أو الوطنية</a:t>
            </a:r>
          </a:p>
        </p:txBody>
      </p:sp>
    </p:spTree>
    <p:extLst>
      <p:ext uri="{BB962C8B-B14F-4D97-AF65-F5344CB8AC3E}">
        <p14:creationId xmlns:p14="http://schemas.microsoft.com/office/powerpoint/2010/main" val="34230798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0"/>
            <a:ext cx="2305141" cy="1076343"/>
          </a:xfrm>
          <a:prstGeom prst="rect">
            <a:avLst/>
          </a:prstGeom>
        </p:spPr>
      </p:pic>
      <p:sp>
        <p:nvSpPr>
          <p:cNvPr id="6" name="TextBox 5">
            <a:extLst>
              <a:ext uri="{FF2B5EF4-FFF2-40B4-BE49-F238E27FC236}">
                <a16:creationId xmlns:a16="http://schemas.microsoft.com/office/drawing/2014/main" xmlns="" id="{1D791F0B-A2BA-E742-04D6-A54251F43E74}"/>
              </a:ext>
            </a:extLst>
          </p:cNvPr>
          <p:cNvSpPr txBox="1"/>
          <p:nvPr/>
        </p:nvSpPr>
        <p:spPr>
          <a:xfrm>
            <a:off x="526635" y="1238390"/>
            <a:ext cx="11169568" cy="4154984"/>
          </a:xfrm>
          <a:prstGeom prst="rect">
            <a:avLst/>
          </a:prstGeom>
          <a:noFill/>
        </p:spPr>
        <p:txBody>
          <a:bodyPr wrap="square">
            <a:spAutoFit/>
          </a:bodyPr>
          <a:lstStyle/>
          <a:p>
            <a:pPr algn="just" rtl="1"/>
            <a:r>
              <a:rPr lang="ar-JO" sz="2400" b="0" i="0" dirty="0">
                <a:solidFill>
                  <a:srgbClr val="242424"/>
                </a:solidFill>
                <a:effectLst/>
                <a:latin typeface="source-serif-pro"/>
              </a:rPr>
              <a:t>الإعلانات ليست عزلة عن المجتمع الذي تستهدفه، بل ترتبط بشكل معقد بالديناميات الاجتماعية والقضايا والمشاعر والمصالح العامة. يتطلب ذلك حساسية تجاه القضايا والمشاعر والقيم السائدة في المجتمع.</a:t>
            </a:r>
          </a:p>
          <a:p>
            <a:pPr algn="just" rtl="1"/>
            <a:endParaRPr lang="ar-JO" sz="2400" b="0" i="0" dirty="0">
              <a:solidFill>
                <a:srgbClr val="242424"/>
              </a:solidFill>
              <a:effectLst/>
              <a:latin typeface="source-serif-pro"/>
            </a:endParaRPr>
          </a:p>
          <a:p>
            <a:pPr algn="just" rtl="1"/>
            <a:r>
              <a:rPr lang="ar-JO" sz="2400" b="0" i="0" dirty="0">
                <a:solidFill>
                  <a:srgbClr val="242424"/>
                </a:solidFill>
                <a:effectLst/>
                <a:latin typeface="source-serif-pro"/>
              </a:rPr>
              <a:t>في محاولة لتكون استفزازية أو جريئة، تميل بعض العلامات التجارية إلى تجاوز الحدود ودفعها إلى أبعد من اللازم، مما يجعلها تخترق الخطوط التي يفترض أن تظل دون تجاوز. ومن بين الأمثلة البارزة على ذلك كان إعلان شركة بريستول جين في عام 2020 خلال فترة احتجاجات واسعة في الولايات المتحدة.</a:t>
            </a:r>
          </a:p>
          <a:p>
            <a:pPr algn="just" rtl="1"/>
            <a:endParaRPr lang="ar-JO" sz="2400" b="0" i="0" dirty="0">
              <a:solidFill>
                <a:srgbClr val="242424"/>
              </a:solidFill>
              <a:effectLst/>
              <a:latin typeface="source-serif-pro"/>
            </a:endParaRPr>
          </a:p>
          <a:p>
            <a:pPr algn="just" rtl="1"/>
            <a:r>
              <a:rPr lang="ar-JO" sz="2400" b="0" i="0" dirty="0">
                <a:solidFill>
                  <a:srgbClr val="242424"/>
                </a:solidFill>
                <a:effectLst/>
                <a:latin typeface="source-serif-pro"/>
              </a:rPr>
              <a:t>اختارت بريستول جين تسويق منتجها كخيار أفضل لمثيري الشغب بسبب قوته الفائقة. ومع ذلك، كانت استجابة الجمهور سلبية للغاية، حيث اعتبروا الإعلان غير لائق وغير </a:t>
            </a:r>
            <a:r>
              <a:rPr lang="ar-EG" sz="2400" b="0" i="0" dirty="0" smtClean="0">
                <a:effectLst/>
                <a:latin typeface="source-serif-pro"/>
              </a:rPr>
              <a:t>مناسب</a:t>
            </a:r>
            <a:r>
              <a:rPr lang="ar-EG" sz="2400" b="0" i="0" dirty="0" smtClean="0">
                <a:solidFill>
                  <a:srgbClr val="FF0000"/>
                </a:solidFill>
                <a:effectLst/>
                <a:latin typeface="source-serif-pro"/>
              </a:rPr>
              <a:t> </a:t>
            </a:r>
            <a:r>
              <a:rPr lang="ar-JO" sz="2400" b="0" i="0" dirty="0" smtClean="0">
                <a:solidFill>
                  <a:srgbClr val="242424"/>
                </a:solidFill>
                <a:effectLst/>
                <a:latin typeface="source-serif-pro"/>
              </a:rPr>
              <a:t>للسياق</a:t>
            </a:r>
            <a:r>
              <a:rPr lang="ar-JO" sz="2400" b="0" i="0" dirty="0">
                <a:solidFill>
                  <a:srgbClr val="242424"/>
                </a:solidFill>
                <a:effectLst/>
                <a:latin typeface="source-serif-pro"/>
              </a:rPr>
              <a:t>. واجهت الشركة ردود فعل عنيفة، مما أدى إلى إنهاء عقود التوزيع مع العديد من الموزعين. وعلى الرغم من الاعتذار الرسمي الذي أصدرته الشركة لاحقًا، فإنها لم تتمكن من تصحيح الأوضاع وإزالة الأثر السلبي الناجم عن هذا الإعلان غير الحكيم.</a:t>
            </a:r>
          </a:p>
        </p:txBody>
      </p:sp>
    </p:spTree>
    <p:extLst>
      <p:ext uri="{BB962C8B-B14F-4D97-AF65-F5344CB8AC3E}">
        <p14:creationId xmlns:p14="http://schemas.microsoft.com/office/powerpoint/2010/main" val="19862628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220026E8-630D-F9EC-63C4-08099EBD5D61}"/>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xmlns="" id="{2A0093AB-51AE-B39B-C48E-5EAB2FE9BF64}"/>
              </a:ext>
            </a:extLst>
          </p:cNvPr>
          <p:cNvSpPr txBox="1"/>
          <p:nvPr/>
        </p:nvSpPr>
        <p:spPr>
          <a:xfrm>
            <a:off x="3000849" y="627662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44926"/>
            <a:ext cx="2305141" cy="1076343"/>
          </a:xfrm>
          <a:prstGeom prst="rect">
            <a:avLst/>
          </a:prstGeom>
        </p:spPr>
      </p:pic>
      <p:sp>
        <p:nvSpPr>
          <p:cNvPr id="3" name="TextBox 2">
            <a:extLst>
              <a:ext uri="{FF2B5EF4-FFF2-40B4-BE49-F238E27FC236}">
                <a16:creationId xmlns:a16="http://schemas.microsoft.com/office/drawing/2014/main" xmlns="" id="{B8B2C71C-4EBA-37ED-C279-F8535A35CC59}"/>
              </a:ext>
            </a:extLst>
          </p:cNvPr>
          <p:cNvSpPr txBox="1"/>
          <p:nvPr/>
        </p:nvSpPr>
        <p:spPr>
          <a:xfrm>
            <a:off x="2485650" y="3167390"/>
            <a:ext cx="6094070" cy="52322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ar-JO" sz="2800" b="1" dirty="0"/>
              <a:t>استغلال المهمشين أو الفئات المحرومة</a:t>
            </a:r>
            <a:endParaRPr lang="en-US" sz="2800" b="1" dirty="0"/>
          </a:p>
        </p:txBody>
      </p:sp>
    </p:spTree>
    <p:extLst>
      <p:ext uri="{BB962C8B-B14F-4D97-AF65-F5344CB8AC3E}">
        <p14:creationId xmlns:p14="http://schemas.microsoft.com/office/powerpoint/2010/main" val="10239410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1959429" cy="1076343"/>
          </a:xfrm>
          <a:prstGeom prst="rect">
            <a:avLst/>
          </a:prstGeom>
        </p:spPr>
      </p:pic>
      <p:sp>
        <p:nvSpPr>
          <p:cNvPr id="4" name="TextBox 3">
            <a:extLst>
              <a:ext uri="{FF2B5EF4-FFF2-40B4-BE49-F238E27FC236}">
                <a16:creationId xmlns:a16="http://schemas.microsoft.com/office/drawing/2014/main" xmlns="" id="{7954F82D-9C28-1072-CFB7-8B60682A77A0}"/>
              </a:ext>
            </a:extLst>
          </p:cNvPr>
          <p:cNvSpPr txBox="1"/>
          <p:nvPr/>
        </p:nvSpPr>
        <p:spPr>
          <a:xfrm>
            <a:off x="1529787" y="1204063"/>
            <a:ext cx="9132425" cy="5262979"/>
          </a:xfrm>
          <a:prstGeom prst="rect">
            <a:avLst/>
          </a:prstGeom>
          <a:noFill/>
        </p:spPr>
        <p:txBody>
          <a:bodyPr wrap="square">
            <a:spAutoFit/>
          </a:bodyPr>
          <a:lstStyle/>
          <a:p>
            <a:pPr algn="just" rtl="1"/>
            <a:r>
              <a:rPr lang="ar-JO" sz="2400" dirty="0"/>
              <a:t>في عالم التسويق، يعتبر جذب مشاعر العملاء طريقة فعّالة لتعزيز تأثير رسائل التسويق، حيث يمكن لهذه الرسائل أن تتردد بشكل قوي مع الجمهور على المستوى الشخصي والحميم. يُستخدم هذا النهج بشكل شائع في حملات التسويق الخيري والاجتماعي، حيث يهدف إلى تشجيع الناس على المشاركة في القضايا الإنسانية وتقديم المساعدة للمحتاجين. يتم تنفيذ هذا النهج بشكل أخلاقي لتحقيق غايات نبيلة وتحقيق فوائد حقيقية للمشاركين، مع تجنب التلاعب أو استغلال الأفراد المحرومين.</a:t>
            </a:r>
          </a:p>
          <a:p>
            <a:endParaRPr lang="ar-JO" sz="2400" dirty="0"/>
          </a:p>
          <a:p>
            <a:pPr algn="just" rtl="1"/>
            <a:r>
              <a:rPr lang="ar-JO" sz="2400" dirty="0"/>
              <a:t>ومع ذلك، تصبح هذه الممارسة غير أخلاقية عندما يتم استغلال الأفراد المحرومين بشكل مبالغ فيه في الإعلانات، أو عند استخدام مشاعرهم بطريقة تهدف فقط إلى إثارة الغضب أو الحزن للترويج لمنتج أو خدمة. مثال على هذا النوع من التسويق </a:t>
            </a:r>
            <a:r>
              <a:rPr lang="ar-JO" sz="2400" dirty="0" smtClean="0"/>
              <a:t>غير </a:t>
            </a:r>
            <a:r>
              <a:rPr lang="ar-EG" sz="2400" dirty="0" smtClean="0"/>
              <a:t>ال</a:t>
            </a:r>
            <a:r>
              <a:rPr lang="ar-JO" sz="2400" dirty="0" smtClean="0"/>
              <a:t>أخلاقي </a:t>
            </a:r>
            <a:r>
              <a:rPr lang="ar-JO" sz="2400" dirty="0"/>
              <a:t>كان إعلان ماكدونالدز الجدلي "الأب الميت" في بريطانيا، حيث تم استغلال موضوع حساس متمثل في فقدان الأطفال لأحد والديهم للترويج لمنتج جديد، وهو فيليه أو فيش. واجه هذا الإعلان انتقادات حادة، مما دفع العلامة التجارية إلى سحب الإعلان بسبب ردود الفعل السلبية من الجمهور.</a:t>
            </a:r>
            <a:endParaRPr lang="en-US" sz="2400" dirty="0"/>
          </a:p>
        </p:txBody>
      </p:sp>
    </p:spTree>
    <p:extLst>
      <p:ext uri="{BB962C8B-B14F-4D97-AF65-F5344CB8AC3E}">
        <p14:creationId xmlns:p14="http://schemas.microsoft.com/office/powerpoint/2010/main" val="7681246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A4C9B662-9A5B-16E4-397C-7C85C5C69AD3}"/>
              </a:ext>
            </a:extLst>
          </p:cNvPr>
          <p:cNvPicPr>
            <a:picLocks noChangeAspect="1"/>
          </p:cNvPicPr>
          <p:nvPr/>
        </p:nvPicPr>
        <p:blipFill>
          <a:blip r:embed="rId2"/>
          <a:stretch>
            <a:fillRect/>
          </a:stretch>
        </p:blipFill>
        <p:spPr>
          <a:xfrm>
            <a:off x="0" y="0"/>
            <a:ext cx="12192000" cy="6857999"/>
          </a:xfrm>
          <a:prstGeom prst="rect">
            <a:avLst/>
          </a:prstGeom>
        </p:spPr>
      </p:pic>
      <p:sp>
        <p:nvSpPr>
          <p:cNvPr id="4" name="TextBox 3">
            <a:extLst>
              <a:ext uri="{FF2B5EF4-FFF2-40B4-BE49-F238E27FC236}">
                <a16:creationId xmlns:a16="http://schemas.microsoft.com/office/drawing/2014/main" xmlns=""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1959429" cy="1076343"/>
          </a:xfrm>
          <a:prstGeom prst="rect">
            <a:avLst/>
          </a:prstGeom>
        </p:spPr>
      </p:pic>
      <p:sp>
        <p:nvSpPr>
          <p:cNvPr id="6" name="TextBox 5">
            <a:extLst>
              <a:ext uri="{FF2B5EF4-FFF2-40B4-BE49-F238E27FC236}">
                <a16:creationId xmlns:a16="http://schemas.microsoft.com/office/drawing/2014/main" xmlns="" id="{282DF120-9F35-8998-08F5-D4062BE2E7DB}"/>
              </a:ext>
            </a:extLst>
          </p:cNvPr>
          <p:cNvSpPr txBox="1"/>
          <p:nvPr/>
        </p:nvSpPr>
        <p:spPr>
          <a:xfrm>
            <a:off x="3064384" y="4578316"/>
            <a:ext cx="6094070" cy="52322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ar-JO" sz="2800" b="1" dirty="0"/>
              <a:t>استخدام مواد غير لائقة أو مسيئة</a:t>
            </a:r>
            <a:endParaRPr lang="en-US" sz="2800" b="1" dirty="0"/>
          </a:p>
        </p:txBody>
      </p:sp>
    </p:spTree>
    <p:extLst>
      <p:ext uri="{BB962C8B-B14F-4D97-AF65-F5344CB8AC3E}">
        <p14:creationId xmlns:p14="http://schemas.microsoft.com/office/powerpoint/2010/main" val="18924578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2A0093AB-51AE-B39B-C48E-5EAB2FE9BF64}"/>
              </a:ext>
            </a:extLst>
          </p:cNvPr>
          <p:cNvSpPr txBox="1"/>
          <p:nvPr/>
        </p:nvSpPr>
        <p:spPr>
          <a:xfrm>
            <a:off x="3382813" y="6273622"/>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1959429" cy="1076343"/>
          </a:xfrm>
          <a:prstGeom prst="rect">
            <a:avLst/>
          </a:prstGeom>
        </p:spPr>
      </p:pic>
      <p:sp>
        <p:nvSpPr>
          <p:cNvPr id="3" name="TextBox 2">
            <a:extLst>
              <a:ext uri="{FF2B5EF4-FFF2-40B4-BE49-F238E27FC236}">
                <a16:creationId xmlns:a16="http://schemas.microsoft.com/office/drawing/2014/main" xmlns="" id="{7839A56A-FC79-7721-B321-6240A6FBE992}"/>
              </a:ext>
            </a:extLst>
          </p:cNvPr>
          <p:cNvSpPr txBox="1"/>
          <p:nvPr/>
        </p:nvSpPr>
        <p:spPr>
          <a:xfrm>
            <a:off x="856512" y="1010643"/>
            <a:ext cx="10116274" cy="5262979"/>
          </a:xfrm>
          <a:prstGeom prst="rect">
            <a:avLst/>
          </a:prstGeom>
          <a:noFill/>
        </p:spPr>
        <p:txBody>
          <a:bodyPr wrap="square">
            <a:spAutoFit/>
          </a:bodyPr>
          <a:lstStyle/>
          <a:p>
            <a:pPr algn="just" rtl="1"/>
            <a:r>
              <a:rPr lang="ar-JO" sz="2400" dirty="0"/>
              <a:t>الإعلان الأخلاقي يتجنب إهانة أي فرد أو مجموعة أو التمييز ضدهم في توصيل رسالته، ويتطلب وعيًا بالتصريحات المستخدمة، سواء كانت مباشرة أو غير مباشرة. إذا فشلت فكرتك في اجتياز اختبار الحساسية، يجب إعادة تقييم نهج الحملة الإعلانية.</a:t>
            </a:r>
          </a:p>
          <a:p>
            <a:pPr algn="just" rtl="1"/>
            <a:endParaRPr lang="ar-JO" sz="2400" dirty="0"/>
          </a:p>
          <a:p>
            <a:pPr algn="just" rtl="1"/>
            <a:r>
              <a:rPr lang="ar-JO" sz="2400" dirty="0"/>
              <a:t>يجب تجنب أي رسائل قد تؤدي إلى الإساءة أو الأذى لفئة معينة. </a:t>
            </a:r>
            <a:r>
              <a:rPr lang="ar-EG" sz="2400" dirty="0" smtClean="0"/>
              <a:t>كما أن </a:t>
            </a:r>
            <a:r>
              <a:rPr lang="ar-JO" sz="2400" dirty="0" smtClean="0"/>
              <a:t>الاستهزاء </a:t>
            </a:r>
            <a:r>
              <a:rPr lang="ar-JO" sz="2400" dirty="0"/>
              <a:t>بالأفراد أو سخريتهم من جوانب حياتهم غير مقبول ويتعارض مع المعايير الأخلاقية.</a:t>
            </a:r>
          </a:p>
          <a:p>
            <a:pPr algn="just" rtl="1"/>
            <a:endParaRPr lang="ar-JO" sz="2400" dirty="0"/>
          </a:p>
          <a:p>
            <a:pPr algn="just" rtl="1"/>
            <a:r>
              <a:rPr lang="ar-JO" sz="2400" dirty="0"/>
              <a:t>مثال بارز على هذا الخطأ حدث مع مجموعة حقوق الحيوان </a:t>
            </a:r>
            <a:r>
              <a:rPr lang="en-US" sz="2400" dirty="0"/>
              <a:t>PETA، </a:t>
            </a:r>
            <a:r>
              <a:rPr lang="ar-JO" sz="2400" dirty="0"/>
              <a:t>حيث واجهت انتقادات حادة بعد إصدار إعلان غير حساس يهين الأفراد الذين يعانون من زيادة الوزن، ويشجعهم على التحول إلى نظام نباتي لإنقاذ الكوكب. أدى الرفض الشديد لهذا الإعلان إلى استبدال لوحات الإعلان المسيئة، مما أبرز أهمية احترام الحساسيات وتجنب الرسائل الضارة في الإعلانات.</a:t>
            </a:r>
          </a:p>
          <a:p>
            <a:pPr algn="just" rtl="1"/>
            <a:endParaRPr lang="ar-JO" sz="2400" dirty="0"/>
          </a:p>
          <a:p>
            <a:pPr algn="just" rtl="1"/>
            <a:r>
              <a:rPr lang="ar-JO" sz="2400" dirty="0"/>
              <a:t>تكتسب الحملات الإعلانية التي تتسم بالأخلاقية والاحترام أكبر جاذبية للجمهور وتعزز سمعة العلامة التجارية بشكل إيجابي.</a:t>
            </a:r>
            <a:endParaRPr lang="en-US" sz="2400" dirty="0"/>
          </a:p>
        </p:txBody>
      </p:sp>
    </p:spTree>
    <p:extLst>
      <p:ext uri="{BB962C8B-B14F-4D97-AF65-F5344CB8AC3E}">
        <p14:creationId xmlns:p14="http://schemas.microsoft.com/office/powerpoint/2010/main" val="30927119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xmlns="" id="{75BD9820-5F4A-28E8-B15C-92D58B6F926E}"/>
              </a:ext>
            </a:extLst>
          </p:cNvPr>
          <p:cNvPicPr>
            <a:picLocks noChangeAspect="1"/>
          </p:cNvPicPr>
          <p:nvPr/>
        </p:nvPicPr>
        <p:blipFill>
          <a:blip r:embed="rId2"/>
          <a:stretch>
            <a:fillRect/>
          </a:stretch>
        </p:blipFill>
        <p:spPr>
          <a:xfrm>
            <a:off x="0" y="0"/>
            <a:ext cx="12192000" cy="6858000"/>
          </a:xfrm>
          <a:prstGeom prst="rect">
            <a:avLst/>
          </a:prstGeom>
        </p:spPr>
      </p:pic>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226" y="-108857"/>
            <a:ext cx="1989455" cy="999236"/>
          </a:xfrm>
          <a:prstGeom prst="rect">
            <a:avLst/>
          </a:prstGeom>
        </p:spPr>
      </p:pic>
      <p:sp>
        <p:nvSpPr>
          <p:cNvPr id="4" name="TextBox 3">
            <a:extLst>
              <a:ext uri="{FF2B5EF4-FFF2-40B4-BE49-F238E27FC236}">
                <a16:creationId xmlns:a16="http://schemas.microsoft.com/office/drawing/2014/main" xmlns="" id="{2A0093AB-51AE-B39B-C48E-5EAB2FE9BF64}"/>
              </a:ext>
            </a:extLst>
          </p:cNvPr>
          <p:cNvSpPr txBox="1"/>
          <p:nvPr/>
        </p:nvSpPr>
        <p:spPr>
          <a:xfrm>
            <a:off x="3689348" y="6295363"/>
            <a:ext cx="5063673"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xmlns="" id="{E42126B6-40BF-7253-4767-B1164E4E71BD}"/>
              </a:ext>
            </a:extLst>
          </p:cNvPr>
          <p:cNvSpPr txBox="1"/>
          <p:nvPr/>
        </p:nvSpPr>
        <p:spPr>
          <a:xfrm>
            <a:off x="3269849" y="428714"/>
            <a:ext cx="6146156" cy="461665"/>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r>
              <a:rPr lang="ar-JO" sz="2400" b="1" dirty="0"/>
              <a:t>الإدلاء بإشارات مهينة للجنس أو العمر أو الدين أو العرق</a:t>
            </a:r>
            <a:endParaRPr lang="en-US" sz="2400" b="1" dirty="0"/>
          </a:p>
        </p:txBody>
      </p:sp>
    </p:spTree>
    <p:extLst>
      <p:ext uri="{BB962C8B-B14F-4D97-AF65-F5344CB8AC3E}">
        <p14:creationId xmlns:p14="http://schemas.microsoft.com/office/powerpoint/2010/main" val="30025237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63018"/>
            <a:ext cx="1989455" cy="999236"/>
          </a:xfrm>
          <a:prstGeom prst="rect">
            <a:avLst/>
          </a:prstGeom>
        </p:spPr>
      </p:pic>
      <p:sp>
        <p:nvSpPr>
          <p:cNvPr id="4" name="TextBox 3">
            <a:extLst>
              <a:ext uri="{FF2B5EF4-FFF2-40B4-BE49-F238E27FC236}">
                <a16:creationId xmlns:a16="http://schemas.microsoft.com/office/drawing/2014/main" xmlns="" id="{2A0093AB-51AE-B39B-C48E-5EAB2FE9BF64}"/>
              </a:ext>
            </a:extLst>
          </p:cNvPr>
          <p:cNvSpPr txBox="1"/>
          <p:nvPr/>
        </p:nvSpPr>
        <p:spPr>
          <a:xfrm>
            <a:off x="3689348" y="6295363"/>
            <a:ext cx="5063673" cy="400110"/>
          </a:xfrm>
          <a:prstGeom prst="rect">
            <a:avLst/>
          </a:prstGeom>
          <a:noFill/>
        </p:spPr>
        <p:txBody>
          <a:bodyPr wrap="square" rtlCol="0">
            <a:spAutoFit/>
          </a:bodyPr>
          <a:lstStyle/>
          <a:p>
            <a:pPr algn="ctr"/>
            <a:r>
              <a:rPr lang="en-US" sz="2000" b="1" dirty="0"/>
              <a:t>www.midocean.ae</a:t>
            </a:r>
          </a:p>
        </p:txBody>
      </p:sp>
      <p:sp>
        <p:nvSpPr>
          <p:cNvPr id="3" name="TextBox 2">
            <a:extLst>
              <a:ext uri="{FF2B5EF4-FFF2-40B4-BE49-F238E27FC236}">
                <a16:creationId xmlns:a16="http://schemas.microsoft.com/office/drawing/2014/main" xmlns="" id="{D84D0D4D-2E7D-4CD0-CF9B-F892076EC87E}"/>
              </a:ext>
            </a:extLst>
          </p:cNvPr>
          <p:cNvSpPr txBox="1"/>
          <p:nvPr/>
        </p:nvSpPr>
        <p:spPr>
          <a:xfrm>
            <a:off x="1709195" y="982176"/>
            <a:ext cx="8773610" cy="4893647"/>
          </a:xfrm>
          <a:prstGeom prst="rect">
            <a:avLst/>
          </a:prstGeom>
          <a:noFill/>
        </p:spPr>
        <p:txBody>
          <a:bodyPr wrap="square">
            <a:spAutoFit/>
          </a:bodyPr>
          <a:lstStyle/>
          <a:p>
            <a:pPr algn="just" rtl="1"/>
            <a:r>
              <a:rPr lang="ar-JO" sz="2400" dirty="0"/>
              <a:t>عند تصميم حملة تسويقية أو إعلان، يجب تجنب المواضيع الحساسة مثل الدين والجنس والسياسة والعمر والعرق. في حال اختيار دمج هذه المواضيع في الإعلان، يتعين التأكد من أن المحتوى لا يظهر </a:t>
            </a:r>
            <a:r>
              <a:rPr lang="ar-JO" sz="2400" dirty="0" smtClean="0"/>
              <a:t>كتمييز </a:t>
            </a:r>
            <a:r>
              <a:rPr lang="ar-JO" sz="2400" dirty="0"/>
              <a:t>أو مهين تجاه فئات معينة.</a:t>
            </a:r>
          </a:p>
          <a:p>
            <a:pPr algn="just"/>
            <a:endParaRPr lang="ar-JO" sz="2400" dirty="0"/>
          </a:p>
          <a:p>
            <a:pPr algn="just" rtl="1"/>
            <a:r>
              <a:rPr lang="ar-JO" sz="2400" dirty="0"/>
              <a:t>عدم الالتزام بهذا المبدأ يمكن أن يؤدي إلى عدم احترام وإساءة بين جزء كبير من جمهور المنتج أو الخدمة، مما قد يؤدي إلى توقف استخدامهم. مثال واقعي يوضح هذا النهج الإعلاني الإشكالي هو إعلان  </a:t>
            </a:r>
            <a:r>
              <a:rPr lang="en-US" sz="2400" dirty="0"/>
              <a:t>Dove Body Wash Ad</a:t>
            </a:r>
            <a:r>
              <a:rPr lang="ar-JO" sz="2400" dirty="0"/>
              <a:t>.</a:t>
            </a:r>
          </a:p>
          <a:p>
            <a:pPr algn="just"/>
            <a:endParaRPr lang="ar-JO" sz="2400" dirty="0"/>
          </a:p>
          <a:p>
            <a:pPr algn="just" rtl="1"/>
            <a:r>
              <a:rPr lang="ar-JO" sz="2400" dirty="0"/>
              <a:t>ظهرت في الإعلان امرأة سوداء تتحول إلى امرأة بيضاء بعد استخدام غسول الجسم، مما أثار انتقادات حادة واتهامات بالعنصرية. واجه الإعلان ردود فعل عنيفة، حيث قرر العديد من العملاء مقاطعة العلامة التجارية، وانتشر وسم    # </a:t>
            </a:r>
            <a:r>
              <a:rPr lang="en-US" sz="2400" dirty="0"/>
              <a:t> </a:t>
            </a:r>
            <a:r>
              <a:rPr lang="ar-JO" sz="2400" dirty="0"/>
              <a:t>DoneWithDoveلفترة طويلة، مما يبرز استياء الجمهور ويؤكد على أهمية تجنب المحتوى الذي يمكن تفسيره على أنه غير حساس أو </a:t>
            </a:r>
            <a:r>
              <a:rPr lang="ar-JO" sz="2400" dirty="0" smtClean="0"/>
              <a:t>تمييز </a:t>
            </a:r>
            <a:r>
              <a:rPr lang="ar-JO" sz="2400" dirty="0"/>
              <a:t>من الناحية العنصرية.</a:t>
            </a:r>
            <a:endParaRPr lang="en-US" sz="2400" dirty="0"/>
          </a:p>
        </p:txBody>
      </p:sp>
    </p:spTree>
    <p:extLst>
      <p:ext uri="{BB962C8B-B14F-4D97-AF65-F5344CB8AC3E}">
        <p14:creationId xmlns:p14="http://schemas.microsoft.com/office/powerpoint/2010/main" val="1403781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9A93C83-8920-4EFE-E237-1F4429CB7669}"/>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xmlns="" id="{994A3996-7D72-07E9-695C-FBDD396F8AFB}"/>
              </a:ext>
            </a:extLst>
          </p:cNvPr>
          <p:cNvPicPr>
            <a:picLocks noChangeAspect="1"/>
          </p:cNvPicPr>
          <p:nvPr/>
        </p:nvPicPr>
        <p:blipFill>
          <a:blip r:embed="rId3"/>
          <a:stretch>
            <a:fillRect/>
          </a:stretch>
        </p:blipFill>
        <p:spPr>
          <a:xfrm>
            <a:off x="0" y="0"/>
            <a:ext cx="12192000" cy="6857999"/>
          </a:xfrm>
          <a:prstGeom prst="rect">
            <a:avLst/>
          </a:prstGeom>
        </p:spPr>
      </p:pic>
      <p:sp>
        <p:nvSpPr>
          <p:cNvPr id="3" name="TextBox 2">
            <a:extLst>
              <a:ext uri="{FF2B5EF4-FFF2-40B4-BE49-F238E27FC236}">
                <a16:creationId xmlns:a16="http://schemas.microsoft.com/office/drawing/2014/main" xmlns="" id="{2EE85E37-7822-9A2A-DC50-FF7A540D145C}"/>
              </a:ext>
            </a:extLst>
          </p:cNvPr>
          <p:cNvSpPr txBox="1"/>
          <p:nvPr/>
        </p:nvSpPr>
        <p:spPr>
          <a:xfrm>
            <a:off x="0" y="6401889"/>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59F6A1E3-742B-81E6-10C6-61C67E82352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E9167BA8-BB28-375A-7DA4-1B51FE435CA0}"/>
              </a:ext>
            </a:extLst>
          </p:cNvPr>
          <p:cNvSpPr txBox="1"/>
          <p:nvPr/>
        </p:nvSpPr>
        <p:spPr>
          <a:xfrm>
            <a:off x="3301679" y="187067"/>
            <a:ext cx="6094070" cy="58477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ctr"/>
            <a:r>
              <a:rPr lang="ar-JO" sz="3200" dirty="0">
                <a:cs typeface="+mj-cs"/>
              </a:rPr>
              <a:t>استخدام أساليب التخويف</a:t>
            </a:r>
          </a:p>
        </p:txBody>
      </p:sp>
    </p:spTree>
    <p:extLst>
      <p:ext uri="{BB962C8B-B14F-4D97-AF65-F5344CB8AC3E}">
        <p14:creationId xmlns:p14="http://schemas.microsoft.com/office/powerpoint/2010/main" val="20049048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34E7560-2826-295A-607D-FDF83C320490}"/>
              </a:ext>
            </a:extLst>
          </p:cNvPr>
          <p:cNvSpPr txBox="1"/>
          <p:nvPr/>
        </p:nvSpPr>
        <p:spPr>
          <a:xfrm>
            <a:off x="4787900" y="633296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362" y="28947"/>
            <a:ext cx="2305141" cy="1076343"/>
          </a:xfrm>
          <a:prstGeom prst="rect">
            <a:avLst/>
          </a:prstGeom>
        </p:spPr>
      </p:pic>
      <p:sp>
        <p:nvSpPr>
          <p:cNvPr id="5" name="TextBox 4">
            <a:extLst>
              <a:ext uri="{FF2B5EF4-FFF2-40B4-BE49-F238E27FC236}">
                <a16:creationId xmlns:a16="http://schemas.microsoft.com/office/drawing/2014/main" xmlns="" id="{64A16E2B-8211-62C9-A646-383E50FECF65}"/>
              </a:ext>
            </a:extLst>
          </p:cNvPr>
          <p:cNvSpPr txBox="1"/>
          <p:nvPr/>
        </p:nvSpPr>
        <p:spPr>
          <a:xfrm>
            <a:off x="1458410" y="1105290"/>
            <a:ext cx="8687282" cy="4154984"/>
          </a:xfrm>
          <a:prstGeom prst="rect">
            <a:avLst/>
          </a:prstGeom>
          <a:noFill/>
        </p:spPr>
        <p:txBody>
          <a:bodyPr wrap="square">
            <a:spAutoFit/>
          </a:bodyPr>
          <a:lstStyle/>
          <a:p>
            <a:pPr algn="just" rtl="1"/>
            <a:r>
              <a:rPr lang="ar-JO" sz="2400" dirty="0"/>
              <a:t>استخدام التكتيكات القائمة على إثارة الخوف في رسائل التسويق يمكن أن يسهم بشكل إيجابي في قوة الإقناع، ومع ذلك، يتسبب هذا النهج في التحديات الأخلاقية. يُفضل تجنب إحداث قلق للجمهور المستهدف أو التطرق إلى مواضيع حساسة قد تثير استياءهم، من خلال تجنب إيجاد سياق يشعرهم بالخوف من عواقب عدم اعتماد منتجك أو خدمتك.</a:t>
            </a:r>
          </a:p>
          <a:p>
            <a:pPr algn="just"/>
            <a:endParaRPr lang="ar-JO" sz="2400" dirty="0"/>
          </a:p>
          <a:p>
            <a:pPr algn="just" rtl="1"/>
            <a:r>
              <a:rPr lang="ar-JO" sz="2400" dirty="0"/>
              <a:t>مثال على ذلك يمكن العثور عليه في إعلان </a:t>
            </a:r>
            <a:r>
              <a:rPr lang="en-US" sz="2400" dirty="0"/>
              <a:t>Listerine </a:t>
            </a:r>
            <a:r>
              <a:rPr lang="ar-JO" sz="2400" dirty="0"/>
              <a:t> حول رائحة الفم الكريهة في العشرينيات من القرن الماضي، حيث يلمح الإعلان إلى أن الأفراد الذين يعانون من هذه المشكلة قد يتعرضون لعزلة اجتماعية ما لم يلتزموا باستخدام منتج </a:t>
            </a:r>
            <a:r>
              <a:rPr lang="en-US" sz="2400" dirty="0" smtClean="0"/>
              <a:t>Listerine</a:t>
            </a:r>
            <a:endParaRPr lang="en-US" sz="2400" dirty="0"/>
          </a:p>
          <a:p>
            <a:pPr algn="just" rtl="1"/>
            <a:r>
              <a:rPr lang="ar-JO" sz="2400" dirty="0"/>
              <a:t>بدلاً من ذلك، يُفضل التركيز على تقديم فوائد منتجك بشكل إيجابي أو تشجيع العملاء على البحث عن حلول لاحتياجاتهم. يسهم هذا النهج في إقامة علاقة إيجابية مع العملاء وتحقيق تأثير فعّال في استجابتهم.</a:t>
            </a:r>
            <a:endParaRPr lang="en-US" sz="2400" dirty="0"/>
          </a:p>
        </p:txBody>
      </p:sp>
    </p:spTree>
    <p:extLst>
      <p:ext uri="{BB962C8B-B14F-4D97-AF65-F5344CB8AC3E}">
        <p14:creationId xmlns:p14="http://schemas.microsoft.com/office/powerpoint/2010/main" val="31227775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2DC5F52-3CB8-3844-9544-F940530033DB}"/>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xmlns="" id="{AF68C8E8-04EE-5CFA-8D0A-EA0D5DD33821}"/>
              </a:ext>
            </a:extLst>
          </p:cNvPr>
          <p:cNvPicPr>
            <a:picLocks noChangeAspect="1"/>
          </p:cNvPicPr>
          <p:nvPr/>
        </p:nvPicPr>
        <p:blipFill>
          <a:blip r:embed="rId3"/>
          <a:stretch>
            <a:fillRect/>
          </a:stretch>
        </p:blipFill>
        <p:spPr>
          <a:xfrm>
            <a:off x="0" y="-1"/>
            <a:ext cx="12192000" cy="6858001"/>
          </a:xfrm>
          <a:prstGeom prst="rect">
            <a:avLst/>
          </a:prstGeom>
        </p:spPr>
      </p:pic>
      <p:sp>
        <p:nvSpPr>
          <p:cNvPr id="3" name="TextBox 2">
            <a:extLst>
              <a:ext uri="{FF2B5EF4-FFF2-40B4-BE49-F238E27FC236}">
                <a16:creationId xmlns:a16="http://schemas.microsoft.com/office/drawing/2014/main" xmlns="" id="{E2724EDD-D29E-F3AD-F348-79938F46C4F4}"/>
              </a:ext>
            </a:extLst>
          </p:cNvPr>
          <p:cNvSpPr txBox="1"/>
          <p:nvPr/>
        </p:nvSpPr>
        <p:spPr>
          <a:xfrm>
            <a:off x="4868923" y="629330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EAFD2688-91FA-64F3-1DF1-1D264748BD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362" y="28947"/>
            <a:ext cx="2305141" cy="1076343"/>
          </a:xfrm>
          <a:prstGeom prst="rect">
            <a:avLst/>
          </a:prstGeom>
        </p:spPr>
      </p:pic>
      <p:sp>
        <p:nvSpPr>
          <p:cNvPr id="6" name="TextBox 5">
            <a:extLst>
              <a:ext uri="{FF2B5EF4-FFF2-40B4-BE49-F238E27FC236}">
                <a16:creationId xmlns:a16="http://schemas.microsoft.com/office/drawing/2014/main" xmlns="" id="{A6E79E0B-20B4-0C7F-375D-51A18E42904F}"/>
              </a:ext>
            </a:extLst>
          </p:cNvPr>
          <p:cNvSpPr txBox="1"/>
          <p:nvPr/>
        </p:nvSpPr>
        <p:spPr>
          <a:xfrm>
            <a:off x="3025816" y="5365394"/>
            <a:ext cx="6140368" cy="46166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r-JO" sz="2400" b="1" dirty="0"/>
              <a:t>سرقة الحملات التسويقية</a:t>
            </a:r>
            <a:endParaRPr lang="en-US" sz="2400" b="1" dirty="0"/>
          </a:p>
        </p:txBody>
      </p:sp>
    </p:spTree>
    <p:extLst>
      <p:ext uri="{BB962C8B-B14F-4D97-AF65-F5344CB8AC3E}">
        <p14:creationId xmlns:p14="http://schemas.microsoft.com/office/powerpoint/2010/main" val="10431430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C582BBF-8763-6607-26E9-08AA90A6308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A11C482C-A1AE-4AE8-D897-77F57F20232C}"/>
              </a:ext>
            </a:extLst>
          </p:cNvPr>
          <p:cNvSpPr txBox="1"/>
          <p:nvPr/>
        </p:nvSpPr>
        <p:spPr>
          <a:xfrm>
            <a:off x="4868923" y="629330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02A23681-0BED-50CA-D3AB-7C6CF46AB22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362" y="28947"/>
            <a:ext cx="2305141" cy="1076343"/>
          </a:xfrm>
          <a:prstGeom prst="rect">
            <a:avLst/>
          </a:prstGeom>
        </p:spPr>
      </p:pic>
      <p:sp>
        <p:nvSpPr>
          <p:cNvPr id="4" name="TextBox 3">
            <a:extLst>
              <a:ext uri="{FF2B5EF4-FFF2-40B4-BE49-F238E27FC236}">
                <a16:creationId xmlns:a16="http://schemas.microsoft.com/office/drawing/2014/main" xmlns="" id="{3352C97B-A214-8B3A-8720-086BDB2EF2CD}"/>
              </a:ext>
            </a:extLst>
          </p:cNvPr>
          <p:cNvSpPr txBox="1"/>
          <p:nvPr/>
        </p:nvSpPr>
        <p:spPr>
          <a:xfrm>
            <a:off x="1898248" y="982176"/>
            <a:ext cx="8053085" cy="4893647"/>
          </a:xfrm>
          <a:prstGeom prst="rect">
            <a:avLst/>
          </a:prstGeom>
          <a:noFill/>
        </p:spPr>
        <p:txBody>
          <a:bodyPr wrap="square">
            <a:spAutoFit/>
          </a:bodyPr>
          <a:lstStyle/>
          <a:p>
            <a:pPr algn="just" rtl="1"/>
            <a:r>
              <a:rPr lang="ar-JO" sz="2400" dirty="0"/>
              <a:t>تعد السرقة الأدبية في مجال الإعلانات من الممارسات غير الأخلاقية، ويُعتبر من غير المقبول سرقة أفكار الآخرين واستخدامها كأفكار خاصة بك في مجال الإعلان. يُعتبر الإبداع أساسًا حيويًا في الإعلان، مما يجعل من الضروري احترام أصالة أعمال الآخرين.</a:t>
            </a:r>
          </a:p>
          <a:p>
            <a:pPr algn="just" rtl="1"/>
            <a:endParaRPr lang="ar-JO" sz="2400" dirty="0"/>
          </a:p>
          <a:p>
            <a:pPr algn="just" rtl="1"/>
            <a:r>
              <a:rPr lang="ar-JO" sz="2400" dirty="0"/>
              <a:t>على الرغم من أنه يمكن أن يكون الإلهام من إعلان تسويقي لعلامة تجارية أخرى أمرًا مقبولًا، إلا أنه لا يُنصح بشدة بنسخه مباشرة للترويج لمنتجاتك أو خدماتك. يُعتبر المشاركة في هذا النوع من السلوك ضارًا بسمعة شركتك.</a:t>
            </a:r>
          </a:p>
          <a:p>
            <a:pPr algn="just" rtl="1"/>
            <a:endParaRPr lang="ar-JO" sz="2400" dirty="0"/>
          </a:p>
          <a:p>
            <a:pPr algn="just" rtl="1"/>
            <a:r>
              <a:rPr lang="ar-JO" sz="2400" dirty="0"/>
              <a:t>مثال بارز على السرقة الأدبية يشمل شركة ماكدونالدز، حيث قامت بتكرار سلسلة من الصور من حفل زفاف مشترك </a:t>
            </a:r>
            <a:r>
              <a:rPr lang="ar-JO" sz="2400" dirty="0" smtClean="0"/>
              <a:t>لزوجين. </a:t>
            </a:r>
            <a:r>
              <a:rPr lang="ar-JO" sz="2400" dirty="0"/>
              <a:t>وبعد تلقيها لردود فعل عنيفة على وسائل التواصل الاجتماعي وانتقادات عامة، اتخذت الشركة خطوات فورية لإزالة الإعلانات وأصدرت اعتذارًا رسميًا للزوجين وعملائهم.</a:t>
            </a:r>
            <a:endParaRPr lang="en-US" sz="2400" dirty="0"/>
          </a:p>
        </p:txBody>
      </p:sp>
    </p:spTree>
    <p:extLst>
      <p:ext uri="{BB962C8B-B14F-4D97-AF65-F5344CB8AC3E}">
        <p14:creationId xmlns:p14="http://schemas.microsoft.com/office/powerpoint/2010/main" val="18100379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2066278-0439-0841-6913-2E64F16D553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xmlns="" id="{F71F54E3-0849-0FB9-F997-C231052924ED}"/>
              </a:ext>
            </a:extLst>
          </p:cNvPr>
          <p:cNvPicPr>
            <a:picLocks noChangeAspect="1"/>
          </p:cNvPicPr>
          <p:nvPr/>
        </p:nvPicPr>
        <p:blipFill>
          <a:blip r:embed="rId3"/>
          <a:stretch>
            <a:fillRect/>
          </a:stretch>
        </p:blipFill>
        <p:spPr>
          <a:xfrm>
            <a:off x="0" y="-7110"/>
            <a:ext cx="12192000" cy="6857999"/>
          </a:xfrm>
          <a:prstGeom prst="rect">
            <a:avLst/>
          </a:prstGeom>
        </p:spPr>
      </p:pic>
      <p:sp>
        <p:nvSpPr>
          <p:cNvPr id="3" name="TextBox 2">
            <a:extLst>
              <a:ext uri="{FF2B5EF4-FFF2-40B4-BE49-F238E27FC236}">
                <a16:creationId xmlns:a16="http://schemas.microsoft.com/office/drawing/2014/main" xmlns="" id="{BF59E0F4-C004-FC68-9BA0-EE2AEE1F8780}"/>
              </a:ext>
            </a:extLst>
          </p:cNvPr>
          <p:cNvSpPr txBox="1"/>
          <p:nvPr/>
        </p:nvSpPr>
        <p:spPr>
          <a:xfrm>
            <a:off x="4868923" y="629330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46070F01-FEC3-FF90-D356-1A53EA0AACA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362" y="28947"/>
            <a:ext cx="2305141" cy="1076343"/>
          </a:xfrm>
          <a:prstGeom prst="rect">
            <a:avLst/>
          </a:prstGeom>
        </p:spPr>
      </p:pic>
      <p:sp>
        <p:nvSpPr>
          <p:cNvPr id="4" name="TextBox 3">
            <a:extLst>
              <a:ext uri="{FF2B5EF4-FFF2-40B4-BE49-F238E27FC236}">
                <a16:creationId xmlns:a16="http://schemas.microsoft.com/office/drawing/2014/main" xmlns="" id="{B1E88EBE-400F-609A-51B5-595808EBC663}"/>
              </a:ext>
            </a:extLst>
          </p:cNvPr>
          <p:cNvSpPr txBox="1"/>
          <p:nvPr/>
        </p:nvSpPr>
        <p:spPr>
          <a:xfrm>
            <a:off x="2977588" y="3247227"/>
            <a:ext cx="6140368" cy="52322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r-JO" sz="2800" b="1" dirty="0"/>
              <a:t>تشويه الحقائق لتضليل المشترين</a:t>
            </a:r>
          </a:p>
        </p:txBody>
      </p:sp>
    </p:spTree>
    <p:extLst>
      <p:ext uri="{BB962C8B-B14F-4D97-AF65-F5344CB8AC3E}">
        <p14:creationId xmlns:p14="http://schemas.microsoft.com/office/powerpoint/2010/main" val="2335751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E1EC7A9-FA6A-115B-53D4-087E8C9C8CC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C84A2E85-6605-2615-0717-047D6D396839}"/>
              </a:ext>
            </a:extLst>
          </p:cNvPr>
          <p:cNvSpPr txBox="1"/>
          <p:nvPr/>
        </p:nvSpPr>
        <p:spPr>
          <a:xfrm>
            <a:off x="5725449" y="6251937"/>
            <a:ext cx="2616200" cy="400110"/>
          </a:xfrm>
          <a:prstGeom prst="rect">
            <a:avLst/>
          </a:prstGeom>
          <a:noFill/>
        </p:spPr>
        <p:txBody>
          <a:bodyPr wrap="square" rtlCol="0">
            <a:spAutoFit/>
          </a:bodyPr>
          <a:lstStyle/>
          <a:p>
            <a:pPr algn="ctr"/>
            <a:r>
              <a:rPr lang="en-US" sz="2000" b="1" dirty="0">
                <a:solidFill>
                  <a:schemeClr val="bg1"/>
                </a:solidFill>
              </a:rPr>
              <a:t>www</a:t>
            </a:r>
            <a:r>
              <a:rPr lang="en-US" sz="2000" b="1" dirty="0"/>
              <a:t>.</a:t>
            </a:r>
            <a:r>
              <a:rPr lang="en-US" sz="2000" b="1" dirty="0">
                <a:solidFill>
                  <a:schemeClr val="bg1"/>
                </a:solidFill>
              </a:rPr>
              <a:t>midocean.ae</a:t>
            </a:r>
          </a:p>
        </p:txBody>
      </p:sp>
      <p:pic>
        <p:nvPicPr>
          <p:cNvPr id="8" name="Graphic 21">
            <a:extLst>
              <a:ext uri="{FF2B5EF4-FFF2-40B4-BE49-F238E27FC236}">
                <a16:creationId xmlns:a16="http://schemas.microsoft.com/office/drawing/2014/main" xmlns="" id="{5A5DF651-E62F-ECCE-B29F-7E656AE1804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362" y="28947"/>
            <a:ext cx="2305141" cy="1076343"/>
          </a:xfrm>
          <a:prstGeom prst="rect">
            <a:avLst/>
          </a:prstGeom>
        </p:spPr>
      </p:pic>
      <p:sp>
        <p:nvSpPr>
          <p:cNvPr id="4" name="TextBox 3">
            <a:extLst>
              <a:ext uri="{FF2B5EF4-FFF2-40B4-BE49-F238E27FC236}">
                <a16:creationId xmlns:a16="http://schemas.microsoft.com/office/drawing/2014/main" xmlns="" id="{6B31AF20-EB72-7BEF-FE58-3B3C4E79FE2D}"/>
              </a:ext>
            </a:extLst>
          </p:cNvPr>
          <p:cNvSpPr txBox="1"/>
          <p:nvPr/>
        </p:nvSpPr>
        <p:spPr>
          <a:xfrm>
            <a:off x="1936348" y="1572866"/>
            <a:ext cx="8319303" cy="4154984"/>
          </a:xfrm>
          <a:prstGeom prst="rect">
            <a:avLst/>
          </a:prstGeom>
          <a:noFill/>
        </p:spPr>
        <p:txBody>
          <a:bodyPr wrap="square">
            <a:spAutoFit/>
          </a:bodyPr>
          <a:lstStyle/>
          <a:p>
            <a:pPr algn="just" rtl="1"/>
            <a:r>
              <a:rPr lang="ar-JO" sz="2400" dirty="0"/>
              <a:t>حتى في حالة عدم قيام الشركة بإصدار تصريحات زائفة بشكل واضح حول منتجها، يُعتبر تحريف الحقائق لتتناسب مع القصة التي تحاول نقلها أمرًا غير مقبول. يُعتبر هذا النهج شكلاً من أشكال الخداع ويُصنف ضمن الإعلانات غير الأخلاقية، ويجب على الشركات تجنبه بشكل كامل.</a:t>
            </a:r>
          </a:p>
          <a:p>
            <a:pPr algn="just" rtl="1"/>
            <a:endParaRPr lang="ar-JO" sz="2400" dirty="0"/>
          </a:p>
          <a:p>
            <a:pPr algn="just" rtl="1"/>
            <a:r>
              <a:rPr lang="ar-JO" sz="2400" dirty="0"/>
              <a:t>مثال بارز على هذا السلوك الخادع يتعلق بشركة </a:t>
            </a:r>
            <a:r>
              <a:rPr lang="en-US" sz="2400" dirty="0"/>
              <a:t>Vitamin Water، </a:t>
            </a:r>
            <a:r>
              <a:rPr lang="ar-JO" sz="2400" dirty="0"/>
              <a:t>التابعة لشركة </a:t>
            </a:r>
            <a:r>
              <a:rPr lang="en-US" sz="2400" dirty="0"/>
              <a:t>Coca-Cola، </a:t>
            </a:r>
            <a:r>
              <a:rPr lang="ar-JO" sz="2400" dirty="0"/>
              <a:t>حيث واجهت انتقادات حادة بسبب الإعلانات الزائفة. تم الكشف عن أن مشروبات الفيتامين، التي تسوق على أنها بديل صحي للصودا، تحتوي في الواقع على كميات كبيرة من السكر. فشلت الشركة في الكشف عن هذه المعلومات الهامة، حيث أعلنت عن منتجاتها بشعار مضلل "الفيتامينات + الماء = كل ما تحتاجه". أدى هذا التلاعب بالحقائق إلى </a:t>
            </a:r>
            <a:r>
              <a:rPr lang="ar-EG" sz="2400" dirty="0" smtClean="0"/>
              <a:t>إ</a:t>
            </a:r>
            <a:r>
              <a:rPr lang="ar-JO" sz="2400" dirty="0" smtClean="0"/>
              <a:t>ندلاع </a:t>
            </a:r>
            <a:r>
              <a:rPr lang="ar-JO" sz="2400" dirty="0"/>
              <a:t>جدل كبير واستياء عام.</a:t>
            </a:r>
            <a:endParaRPr lang="en-US" sz="2400" dirty="0"/>
          </a:p>
        </p:txBody>
      </p:sp>
    </p:spTree>
    <p:extLst>
      <p:ext uri="{BB962C8B-B14F-4D97-AF65-F5344CB8AC3E}">
        <p14:creationId xmlns:p14="http://schemas.microsoft.com/office/powerpoint/2010/main" val="1632631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9F720E7-AC90-A361-5DA8-568365CA9BF9}"/>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xmlns="" id="{B24DD90F-036B-498A-E038-84CDF6C18DFD}"/>
              </a:ext>
            </a:extLst>
          </p:cNvPr>
          <p:cNvPicPr>
            <a:picLocks noChangeAspect="1"/>
          </p:cNvPicPr>
          <p:nvPr/>
        </p:nvPicPr>
        <p:blipFill>
          <a:blip r:embed="rId3"/>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xmlns="" id="{C8D13E5C-AD13-162F-84B0-C9537B8DD8EE}"/>
              </a:ext>
            </a:extLst>
          </p:cNvPr>
          <p:cNvSpPr txBox="1"/>
          <p:nvPr/>
        </p:nvSpPr>
        <p:spPr>
          <a:xfrm>
            <a:off x="1158272" y="595699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C64BF27E-1ED2-C7B2-FA10-52A9EB2DB96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37272"/>
            <a:ext cx="1944547" cy="1076343"/>
          </a:xfrm>
          <a:prstGeom prst="rect">
            <a:avLst/>
          </a:prstGeom>
        </p:spPr>
      </p:pic>
      <p:sp>
        <p:nvSpPr>
          <p:cNvPr id="5" name="TextBox 4">
            <a:extLst>
              <a:ext uri="{FF2B5EF4-FFF2-40B4-BE49-F238E27FC236}">
                <a16:creationId xmlns:a16="http://schemas.microsoft.com/office/drawing/2014/main" xmlns="" id="{F11AF9C3-0258-F988-6D95-7AAABB8830EF}"/>
              </a:ext>
            </a:extLst>
          </p:cNvPr>
          <p:cNvSpPr txBox="1"/>
          <p:nvPr/>
        </p:nvSpPr>
        <p:spPr>
          <a:xfrm>
            <a:off x="2572474" y="500899"/>
            <a:ext cx="6094070" cy="52322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ar-JO" sz="2800" b="1" i="0" dirty="0">
                <a:solidFill>
                  <a:srgbClr val="242424"/>
                </a:solidFill>
                <a:effectLst/>
                <a:latin typeface="sohne"/>
              </a:rPr>
              <a:t>إرسال رسائل غير مرغوب فيها إلى العملاء</a:t>
            </a:r>
          </a:p>
        </p:txBody>
      </p:sp>
    </p:spTree>
    <p:extLst>
      <p:ext uri="{BB962C8B-B14F-4D97-AF65-F5344CB8AC3E}">
        <p14:creationId xmlns:p14="http://schemas.microsoft.com/office/powerpoint/2010/main" val="38221109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xmlns="" id="{25E018C8-E6D9-8F68-BAC6-E298E84AEBAC}"/>
              </a:ext>
            </a:extLst>
          </p:cNvPr>
          <p:cNvSpPr/>
          <p:nvPr/>
        </p:nvSpPr>
        <p:spPr>
          <a:xfrm>
            <a:off x="2637065" y="86012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A34E7560-2826-295A-607D-FDF83C320490}"/>
              </a:ext>
            </a:extLst>
          </p:cNvPr>
          <p:cNvSpPr txBox="1"/>
          <p:nvPr/>
        </p:nvSpPr>
        <p:spPr>
          <a:xfrm>
            <a:off x="4787900" y="6212114"/>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41338"/>
            <a:ext cx="2002971" cy="1076343"/>
          </a:xfrm>
          <a:prstGeom prst="rect">
            <a:avLst/>
          </a:prstGeom>
        </p:spPr>
      </p:pic>
      <p:sp>
        <p:nvSpPr>
          <p:cNvPr id="5" name="TextBox 4">
            <a:extLst>
              <a:ext uri="{FF2B5EF4-FFF2-40B4-BE49-F238E27FC236}">
                <a16:creationId xmlns:a16="http://schemas.microsoft.com/office/drawing/2014/main" xmlns="" id="{70F0CE5F-487D-D215-C6D4-041B98C27D6F}"/>
              </a:ext>
            </a:extLst>
          </p:cNvPr>
          <p:cNvSpPr txBox="1"/>
          <p:nvPr/>
        </p:nvSpPr>
        <p:spPr>
          <a:xfrm>
            <a:off x="1730083" y="1666155"/>
            <a:ext cx="8330878" cy="3785652"/>
          </a:xfrm>
          <a:prstGeom prst="rect">
            <a:avLst/>
          </a:prstGeom>
          <a:noFill/>
        </p:spPr>
        <p:txBody>
          <a:bodyPr wrap="square">
            <a:spAutoFit/>
          </a:bodyPr>
          <a:lstStyle/>
          <a:p>
            <a:pPr algn="just" rtl="1"/>
            <a:r>
              <a:rPr lang="ar-JO" sz="2400" dirty="0"/>
              <a:t>تأخذ جهود التسويق والترويج لمنتجات الشركة مكانًا مهمًا في إطار استراتيجيات العمل التجاري. يعتبر العرض المستمر للعروض والخصومات أمرًا أساسيًا للوصول إلى العملاء المحتملين وتعزيز وعيهم بعلامة الشركة عند اتخاذهم لقرارات الشراء. ورغم أهمية هذه الجهود، يجب أن تتم </a:t>
            </a:r>
            <a:r>
              <a:rPr lang="ar-JO" sz="2400" dirty="0" smtClean="0"/>
              <a:t>بر</a:t>
            </a:r>
            <a:r>
              <a:rPr lang="ar-EG" sz="2400" dirty="0" smtClean="0"/>
              <a:t>ؤ</a:t>
            </a:r>
            <a:r>
              <a:rPr lang="ar-JO" sz="2400" dirty="0" smtClean="0"/>
              <a:t>ية </a:t>
            </a:r>
            <a:r>
              <a:rPr lang="ar-JO" sz="2400" dirty="0"/>
              <a:t>وبدون إغراق العملاء بالرسائل التسويقية غير المرغوب فيها.</a:t>
            </a:r>
          </a:p>
          <a:p>
            <a:pPr algn="just" rtl="1"/>
            <a:endParaRPr lang="ar-JO" sz="2400" dirty="0"/>
          </a:p>
          <a:p>
            <a:pPr algn="just" rtl="1"/>
            <a:r>
              <a:rPr lang="ar-JO" sz="2400" dirty="0"/>
              <a:t>يتطلب الحفاظ على تواصل فعّال مع الجمهور تجنب إرسال كميات كبيرة من الرسائل التسويقية، سواء كان ذلك من خلال الرسائل النصية، المكالمات الهاتفية، أو رسائل البريد الإلكتروني. من المهم تجنب الترويج بشكل مفرط والحفاظ على تواصل محترم ومتوازن لتجنب التجاوز وتفادي تنفير الجمهور من العلامة التجارية.</a:t>
            </a:r>
            <a:endParaRPr lang="en-US" sz="2400" dirty="0"/>
          </a:p>
        </p:txBody>
      </p:sp>
    </p:spTree>
    <p:extLst>
      <p:ext uri="{BB962C8B-B14F-4D97-AF65-F5344CB8AC3E}">
        <p14:creationId xmlns:p14="http://schemas.microsoft.com/office/powerpoint/2010/main" val="35002053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BF906A3-2F47-2ED0-E420-B4E0E74A9882}"/>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xmlns="" id="{422A86AE-C753-E0B9-B2F5-E731EA154CAA}"/>
              </a:ext>
            </a:extLst>
          </p:cNvPr>
          <p:cNvPicPr>
            <a:picLocks noChangeAspect="1"/>
          </p:cNvPicPr>
          <p:nvPr/>
        </p:nvPicPr>
        <p:blipFill>
          <a:blip r:embed="rId3"/>
          <a:stretch>
            <a:fillRect/>
          </a:stretch>
        </p:blipFill>
        <p:spPr>
          <a:xfrm>
            <a:off x="0" y="0"/>
            <a:ext cx="12192000" cy="6858000"/>
          </a:xfrm>
          <a:prstGeom prst="rect">
            <a:avLst/>
          </a:prstGeom>
        </p:spPr>
      </p:pic>
      <p:sp>
        <p:nvSpPr>
          <p:cNvPr id="29" name="Rectangle 28">
            <a:extLst>
              <a:ext uri="{FF2B5EF4-FFF2-40B4-BE49-F238E27FC236}">
                <a16:creationId xmlns:a16="http://schemas.microsoft.com/office/drawing/2014/main" xmlns="" id="{6AB1DA32-97B5-C267-E0FE-6E6CE8EF9938}"/>
              </a:ext>
            </a:extLst>
          </p:cNvPr>
          <p:cNvSpPr/>
          <p:nvPr/>
        </p:nvSpPr>
        <p:spPr>
          <a:xfrm>
            <a:off x="2637065" y="86012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937C2283-4472-42C0-E609-9515904FE198}"/>
              </a:ext>
            </a:extLst>
          </p:cNvPr>
          <p:cNvSpPr txBox="1"/>
          <p:nvPr/>
        </p:nvSpPr>
        <p:spPr>
          <a:xfrm>
            <a:off x="4787900" y="6316286"/>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xmlns="" id="{B5433E02-9968-B325-0714-CF3FAE696AF7}"/>
              </a:ext>
            </a:extLst>
          </p:cNvPr>
          <p:cNvSpPr txBox="1"/>
          <p:nvPr/>
        </p:nvSpPr>
        <p:spPr>
          <a:xfrm>
            <a:off x="5767087" y="4335247"/>
            <a:ext cx="6094070" cy="46166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ctr"/>
            <a:r>
              <a:rPr lang="ar-JO" dirty="0"/>
              <a:t> </a:t>
            </a:r>
            <a:r>
              <a:rPr lang="ar-JO" sz="2400" b="1" dirty="0"/>
              <a:t>الاعتماد على الصور النمطية لتوضيح وجهة نظرك</a:t>
            </a:r>
            <a:endParaRPr lang="en-US" b="1" dirty="0"/>
          </a:p>
        </p:txBody>
      </p:sp>
      <p:sp>
        <p:nvSpPr>
          <p:cNvPr id="2" name="TextBox 1">
            <a:extLst>
              <a:ext uri="{FF2B5EF4-FFF2-40B4-BE49-F238E27FC236}">
                <a16:creationId xmlns:a16="http://schemas.microsoft.com/office/drawing/2014/main" xmlns="" id="{51A8554C-26EB-5877-CBB6-7A6DED4AC539}"/>
              </a:ext>
            </a:extLst>
          </p:cNvPr>
          <p:cNvSpPr txBox="1"/>
          <p:nvPr/>
        </p:nvSpPr>
        <p:spPr>
          <a:xfrm>
            <a:off x="337112" y="2091458"/>
            <a:ext cx="2546432" cy="347787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rtl="1"/>
            <a:r>
              <a:rPr lang="ar-JO" sz="2000" dirty="0">
                <a:solidFill>
                  <a:schemeClr val="tx1"/>
                </a:solidFill>
              </a:rPr>
              <a:t>الصورة النمطية هو مفهوم للتعميم على فئة محددة من الناس وعليه يتم التوقع بأن يكون كل الناس من هذه الفئة المحددة تصرفاتهم واحدة وسلوكياتهم واحدة وطبعا هذا خطأ كبير. وأصبحت القوالب النمطية تعمم في كل الأوقات وهي غير دقيقة ، وتضع علينا حاجز في الحصول على أي معلومات جديدة .</a:t>
            </a:r>
            <a:endParaRPr lang="en-US" sz="2000" dirty="0">
              <a:solidFill>
                <a:schemeClr val="tx1"/>
              </a:solidFill>
            </a:endParaRPr>
          </a:p>
        </p:txBody>
      </p:sp>
    </p:spTree>
    <p:extLst>
      <p:ext uri="{BB962C8B-B14F-4D97-AF65-F5344CB8AC3E}">
        <p14:creationId xmlns:p14="http://schemas.microsoft.com/office/powerpoint/2010/main" val="37356786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A47DA2C-82C3-AB69-2E26-E979F5DDE0C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826199C1-E117-55F3-0271-00A167338779}"/>
              </a:ext>
            </a:extLst>
          </p:cNvPr>
          <p:cNvSpPr/>
          <p:nvPr/>
        </p:nvSpPr>
        <p:spPr>
          <a:xfrm>
            <a:off x="2637065" y="86012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6D402593-3538-42D0-5FBA-38D389FA3649}"/>
              </a:ext>
            </a:extLst>
          </p:cNvPr>
          <p:cNvSpPr txBox="1"/>
          <p:nvPr/>
        </p:nvSpPr>
        <p:spPr>
          <a:xfrm>
            <a:off x="4787900" y="6212114"/>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A20BE60D-1A5B-0F8A-38A4-C5874C480F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41338"/>
            <a:ext cx="2002971" cy="1076343"/>
          </a:xfrm>
          <a:prstGeom prst="rect">
            <a:avLst/>
          </a:prstGeom>
        </p:spPr>
      </p:pic>
      <p:sp>
        <p:nvSpPr>
          <p:cNvPr id="4" name="TextBox 3">
            <a:extLst>
              <a:ext uri="{FF2B5EF4-FFF2-40B4-BE49-F238E27FC236}">
                <a16:creationId xmlns:a16="http://schemas.microsoft.com/office/drawing/2014/main" xmlns="" id="{E001D7F8-10C8-0316-C3C4-EBF751C5ECA3}"/>
              </a:ext>
            </a:extLst>
          </p:cNvPr>
          <p:cNvSpPr txBox="1"/>
          <p:nvPr/>
        </p:nvSpPr>
        <p:spPr>
          <a:xfrm>
            <a:off x="1147822" y="1408601"/>
            <a:ext cx="9896355" cy="4924425"/>
          </a:xfrm>
          <a:prstGeom prst="rect">
            <a:avLst/>
          </a:prstGeom>
          <a:noFill/>
        </p:spPr>
        <p:txBody>
          <a:bodyPr wrap="square">
            <a:spAutoFit/>
          </a:bodyPr>
          <a:lstStyle/>
          <a:p>
            <a:pPr algn="just" rtl="1"/>
            <a:r>
              <a:rPr lang="ar-JO" sz="2000" dirty="0"/>
              <a:t>الصور النمطية الإعلانية تعبر عن المعتقدات والانطباعات التي يحملها الأفراد حيال فئات مختلفة من الناس أو المجتمعات، وتظهر هذه الصور في الإعلانات. على مر الزمن، استُخدمت الصور النمطية في الإعلانات لتشجيع السلوكيات المجتمعية، وكأداة تعكس الثقافة وتكون مرآة لها.</a:t>
            </a:r>
          </a:p>
          <a:p>
            <a:pPr algn="just" rtl="1"/>
            <a:endParaRPr lang="ar-JO" sz="2000" dirty="0"/>
          </a:p>
          <a:p>
            <a:pPr algn="just" rtl="1"/>
            <a:r>
              <a:rPr lang="ar-JO" sz="2000" dirty="0"/>
              <a:t>تأتي هذه الفترة </a:t>
            </a:r>
            <a:r>
              <a:rPr lang="ar-JO" sz="2000" dirty="0" smtClean="0"/>
              <a:t>تحذي</a:t>
            </a:r>
            <a:r>
              <a:rPr lang="ar-EG" sz="2000" dirty="0" smtClean="0"/>
              <a:t>رات</a:t>
            </a:r>
            <a:r>
              <a:rPr lang="ar-JO" sz="2000" dirty="0" smtClean="0"/>
              <a:t> </a:t>
            </a:r>
            <a:r>
              <a:rPr lang="ar-JO" sz="2000" dirty="0"/>
              <a:t>بشأن تجنب الرسائل الترويجية التي تعزز الصور النمطية الضارة، والتركيز على عرض جوانب إيجابية ومتنوعة للافراد والمجتمعات. ُيعتبر تجنب التمييز وتعزيز التنوع والشمول جزءًا أساسيًا من استراتيجيات التسويق الحديثة. </a:t>
            </a:r>
          </a:p>
          <a:p>
            <a:pPr algn="r" rtl="1"/>
            <a:endParaRPr lang="ar-JO" sz="2000" dirty="0"/>
          </a:p>
          <a:p>
            <a:pPr algn="r" rtl="1"/>
            <a:endParaRPr lang="ar-JO" sz="2000" dirty="0"/>
          </a:p>
          <a:p>
            <a:pPr algn="ctr" rtl="1"/>
            <a:r>
              <a:rPr lang="ar-JO" sz="2000" b="1" dirty="0"/>
              <a:t>اما </a:t>
            </a:r>
            <a:r>
              <a:rPr lang="ar-JO" sz="2000" b="1" i="0" dirty="0">
                <a:solidFill>
                  <a:srgbClr val="0D0D0D"/>
                </a:solidFill>
                <a:effectLst/>
                <a:latin typeface="Söhne"/>
              </a:rPr>
              <a:t>الإعلانات غير النمطية تهدف إلى كسر التقاليد وتقديم مفهوم جديد أو طريقة فريدة للتواصل مع الجمهور</a:t>
            </a:r>
          </a:p>
          <a:p>
            <a:pPr algn="ctr" rtl="1"/>
            <a:endParaRPr lang="ar-JO" sz="2000" b="1" i="0" dirty="0">
              <a:solidFill>
                <a:srgbClr val="0D0D0D"/>
              </a:solidFill>
              <a:effectLst/>
              <a:latin typeface="Söhne"/>
            </a:endParaRPr>
          </a:p>
          <a:p>
            <a:pPr algn="ctr" rtl="1"/>
            <a:r>
              <a:rPr lang="ar-JO" sz="2000" b="1" i="0" dirty="0">
                <a:solidFill>
                  <a:srgbClr val="0D0D0D"/>
                </a:solidFill>
                <a:effectLst/>
                <a:latin typeface="Söhne"/>
              </a:rPr>
              <a:t>اما الإعلانات </a:t>
            </a:r>
            <a:r>
              <a:rPr lang="ar-JO" sz="2000" b="1" i="0" dirty="0" smtClean="0">
                <a:solidFill>
                  <a:srgbClr val="0D0D0D"/>
                </a:solidFill>
                <a:effectLst/>
                <a:latin typeface="Söhne"/>
              </a:rPr>
              <a:t>غير </a:t>
            </a:r>
            <a:r>
              <a:rPr lang="ar-EG" sz="2000" b="1" i="0" dirty="0" smtClean="0">
                <a:solidFill>
                  <a:srgbClr val="0D0D0D"/>
                </a:solidFill>
                <a:effectLst/>
                <a:latin typeface="Söhne"/>
              </a:rPr>
              <a:t>ال</a:t>
            </a:r>
            <a:r>
              <a:rPr lang="ar-JO" sz="2000" b="1" i="0" dirty="0" smtClean="0">
                <a:solidFill>
                  <a:srgbClr val="0D0D0D"/>
                </a:solidFill>
                <a:effectLst/>
                <a:latin typeface="Söhne"/>
              </a:rPr>
              <a:t>نمطية </a:t>
            </a:r>
            <a:r>
              <a:rPr lang="ar-JO" sz="2000" b="1" i="0" dirty="0">
                <a:solidFill>
                  <a:srgbClr val="0D0D0D"/>
                </a:solidFill>
                <a:effectLst/>
                <a:latin typeface="Söhne"/>
              </a:rPr>
              <a:t>السلبية قد تختلف في درجة التأثير والأسلوب، وقد يكون لديها رسائل جريئة أو تأثيرات غير متوقعة سلبية. </a:t>
            </a:r>
            <a:endParaRPr lang="ar-JO" sz="2000" dirty="0"/>
          </a:p>
          <a:p>
            <a:pPr algn="ctr" rtl="1"/>
            <a:endParaRPr lang="ar-JO" sz="2000" dirty="0"/>
          </a:p>
          <a:p>
            <a:pPr algn="ctr" rtl="1"/>
            <a:endParaRPr lang="ar-JO" dirty="0"/>
          </a:p>
          <a:p>
            <a:pPr algn="r" rtl="1"/>
            <a:endParaRPr lang="en-US" dirty="0"/>
          </a:p>
        </p:txBody>
      </p:sp>
    </p:spTree>
    <p:extLst>
      <p:ext uri="{BB962C8B-B14F-4D97-AF65-F5344CB8AC3E}">
        <p14:creationId xmlns:p14="http://schemas.microsoft.com/office/powerpoint/2010/main" val="1955590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B81E7A6-8C9B-5D88-A60B-3EA083E1274E}"/>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xmlns="" id="{137192E4-90A2-F896-8486-26B049D21309}"/>
              </a:ext>
            </a:extLst>
          </p:cNvPr>
          <p:cNvPicPr>
            <a:picLocks noChangeAspect="1"/>
          </p:cNvPicPr>
          <p:nvPr/>
        </p:nvPicPr>
        <p:blipFill>
          <a:blip r:embed="rId3"/>
          <a:stretch>
            <a:fillRect/>
          </a:stretch>
        </p:blipFill>
        <p:spPr>
          <a:xfrm>
            <a:off x="0" y="0"/>
            <a:ext cx="12192000" cy="6858000"/>
          </a:xfrm>
          <a:prstGeom prst="rect">
            <a:avLst/>
          </a:prstGeom>
        </p:spPr>
        <p:style>
          <a:lnRef idx="2">
            <a:schemeClr val="accent4"/>
          </a:lnRef>
          <a:fillRef idx="1">
            <a:schemeClr val="lt1"/>
          </a:fillRef>
          <a:effectRef idx="0">
            <a:schemeClr val="accent4"/>
          </a:effectRef>
          <a:fontRef idx="minor">
            <a:schemeClr val="dk1"/>
          </a:fontRef>
        </p:style>
      </p:pic>
      <p:sp>
        <p:nvSpPr>
          <p:cNvPr id="29" name="Rectangle 28">
            <a:extLst>
              <a:ext uri="{FF2B5EF4-FFF2-40B4-BE49-F238E27FC236}">
                <a16:creationId xmlns:a16="http://schemas.microsoft.com/office/drawing/2014/main" xmlns="" id="{87D894F1-3A8D-D032-2EC9-F022D48CF7E8}"/>
              </a:ext>
            </a:extLst>
          </p:cNvPr>
          <p:cNvSpPr/>
          <p:nvPr/>
        </p:nvSpPr>
        <p:spPr>
          <a:xfrm>
            <a:off x="2637065" y="86012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5557A2F8-4AA5-18CC-CC3E-719A8D07D329}"/>
              </a:ext>
            </a:extLst>
          </p:cNvPr>
          <p:cNvSpPr txBox="1"/>
          <p:nvPr/>
        </p:nvSpPr>
        <p:spPr>
          <a:xfrm>
            <a:off x="4787900" y="6212114"/>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9D27404E-4718-7453-1DEB-824278E2C3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41338"/>
            <a:ext cx="2002971" cy="1076343"/>
          </a:xfrm>
          <a:prstGeom prst="rect">
            <a:avLst/>
          </a:prstGeom>
        </p:spPr>
      </p:pic>
      <p:sp>
        <p:nvSpPr>
          <p:cNvPr id="12" name="TextBox 11">
            <a:extLst>
              <a:ext uri="{FF2B5EF4-FFF2-40B4-BE49-F238E27FC236}">
                <a16:creationId xmlns:a16="http://schemas.microsoft.com/office/drawing/2014/main" xmlns="" id="{A58EF1D4-B440-C92D-293E-F12E6F19606C}"/>
              </a:ext>
            </a:extLst>
          </p:cNvPr>
          <p:cNvSpPr txBox="1"/>
          <p:nvPr/>
        </p:nvSpPr>
        <p:spPr>
          <a:xfrm>
            <a:off x="852668" y="1375375"/>
            <a:ext cx="9610846" cy="101566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rtl="1"/>
            <a:r>
              <a:rPr lang="ar-JO" sz="2000" dirty="0" smtClean="0"/>
              <a:t>كثي</a:t>
            </a:r>
            <a:r>
              <a:rPr lang="ar-EG" sz="2000" dirty="0" smtClean="0"/>
              <a:t>راً</a:t>
            </a:r>
            <a:r>
              <a:rPr lang="ar-JO" sz="2000" dirty="0" smtClean="0"/>
              <a:t> </a:t>
            </a:r>
            <a:r>
              <a:rPr lang="ar-JO" sz="2000" dirty="0"/>
              <a:t>ما نرى  المرأه في وسائل </a:t>
            </a:r>
            <a:r>
              <a:rPr lang="ar-EG" sz="2000" dirty="0" smtClean="0"/>
              <a:t>الإعلام </a:t>
            </a:r>
            <a:r>
              <a:rPr lang="ar-JO" sz="2000" dirty="0" smtClean="0"/>
              <a:t>بصورة </a:t>
            </a:r>
            <a:r>
              <a:rPr lang="ar-JO" sz="2000" dirty="0"/>
              <a:t>نمطية سلبية تسيئ اليها فتعرضها كسلعة تسويقية من خلال التركيز على شكلها وجمالها كرمز من رموز الجذب والترويج </a:t>
            </a:r>
            <a:r>
              <a:rPr lang="ar-EG" sz="2000" dirty="0" smtClean="0"/>
              <a:t> </a:t>
            </a:r>
            <a:r>
              <a:rPr lang="ar-JO" sz="2000" dirty="0" smtClean="0"/>
              <a:t>لزيادة </a:t>
            </a:r>
            <a:r>
              <a:rPr lang="ar-JO" sz="2000" dirty="0"/>
              <a:t>المبيعات </a:t>
            </a:r>
            <a:r>
              <a:rPr lang="ar-JO" sz="2000" dirty="0" smtClean="0"/>
              <a:t>و</a:t>
            </a:r>
            <a:r>
              <a:rPr lang="ar-EG" sz="2000" dirty="0" smtClean="0"/>
              <a:t>إ</a:t>
            </a:r>
            <a:r>
              <a:rPr lang="ar-JO" sz="2000" dirty="0" smtClean="0"/>
              <a:t>همال </a:t>
            </a:r>
            <a:r>
              <a:rPr lang="ar-JO" sz="2000" dirty="0"/>
              <a:t>الموضوعات التي تخاطب عقلها وفكرها ودورها التنموي الايجابي في المجتمع </a:t>
            </a:r>
            <a:endParaRPr lang="en-US" sz="2000" dirty="0"/>
          </a:p>
        </p:txBody>
      </p:sp>
    </p:spTree>
    <p:extLst>
      <p:ext uri="{BB962C8B-B14F-4D97-AF65-F5344CB8AC3E}">
        <p14:creationId xmlns:p14="http://schemas.microsoft.com/office/powerpoint/2010/main" val="14768191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0"/>
            <a:ext cx="2305141" cy="1076343"/>
          </a:xfrm>
          <a:prstGeom prst="rect">
            <a:avLst/>
          </a:prstGeom>
        </p:spPr>
      </p:pic>
      <p:sp>
        <p:nvSpPr>
          <p:cNvPr id="5" name="TextBox 4">
            <a:extLst>
              <a:ext uri="{FF2B5EF4-FFF2-40B4-BE49-F238E27FC236}">
                <a16:creationId xmlns:a16="http://schemas.microsoft.com/office/drawing/2014/main" xmlns="" id="{6FABCF86-ECEF-DA76-4020-9B0E07413F93}"/>
              </a:ext>
            </a:extLst>
          </p:cNvPr>
          <p:cNvSpPr txBox="1"/>
          <p:nvPr/>
        </p:nvSpPr>
        <p:spPr>
          <a:xfrm>
            <a:off x="4123482" y="612522"/>
            <a:ext cx="3712579" cy="523220"/>
          </a:xfrm>
          <a:prstGeom prst="rect">
            <a:avLst/>
          </a:prstGeom>
          <a:noFill/>
        </p:spPr>
        <p:txBody>
          <a:bodyPr wrap="square">
            <a:spAutoFit/>
          </a:bodyPr>
          <a:lstStyle/>
          <a:p>
            <a:pPr algn="l"/>
            <a:r>
              <a:rPr lang="ar-JO" sz="2800" b="1" i="0" dirty="0">
                <a:solidFill>
                  <a:srgbClr val="242424"/>
                </a:solidFill>
                <a:effectLst/>
                <a:latin typeface="sohne"/>
              </a:rPr>
              <a:t> التمييز ضد المنتجات المنافسة</a:t>
            </a:r>
            <a:endParaRPr lang="ar-JO" b="1" i="0" dirty="0">
              <a:solidFill>
                <a:srgbClr val="242424"/>
              </a:solidFill>
              <a:effectLst/>
              <a:latin typeface="sohne"/>
            </a:endParaRPr>
          </a:p>
        </p:txBody>
      </p:sp>
      <p:sp>
        <p:nvSpPr>
          <p:cNvPr id="9" name="TextBox 8">
            <a:extLst>
              <a:ext uri="{FF2B5EF4-FFF2-40B4-BE49-F238E27FC236}">
                <a16:creationId xmlns:a16="http://schemas.microsoft.com/office/drawing/2014/main" xmlns="" id="{A9ACE62F-3456-960A-3ADF-6AE72BEB2D97}"/>
              </a:ext>
            </a:extLst>
          </p:cNvPr>
          <p:cNvSpPr txBox="1"/>
          <p:nvPr/>
        </p:nvSpPr>
        <p:spPr>
          <a:xfrm>
            <a:off x="972273" y="1532082"/>
            <a:ext cx="9624211" cy="4678204"/>
          </a:xfrm>
          <a:prstGeom prst="rect">
            <a:avLst/>
          </a:prstGeom>
          <a:noFill/>
        </p:spPr>
        <p:txBody>
          <a:bodyPr wrap="square">
            <a:spAutoFit/>
          </a:bodyPr>
          <a:lstStyle/>
          <a:p>
            <a:pPr algn="just" rtl="1"/>
            <a:r>
              <a:rPr lang="ar-JO" sz="2800" dirty="0">
                <a:cs typeface="+mj-cs"/>
              </a:rPr>
              <a:t>من الطبيعي أن تسعى الشركات لتسليط الضوء على تفوق منتجاتها في مقارنة مع منافسيها في إعلاناتها. ومع ذلك، يُعتبر الاستخفاف بالعلامة التجارية أو المنتج الخاص بالمنافسين بشكل علني أمرًا غير أخلاقيًا، ويتضمن محاولة تحويل العملاء ضدهم بهدف الترويج لمنتجات الشركة الخاصة.</a:t>
            </a:r>
          </a:p>
          <a:p>
            <a:pPr algn="just" rtl="1"/>
            <a:endParaRPr lang="ar-JO" sz="2800" dirty="0">
              <a:cs typeface="+mj-cs"/>
            </a:endParaRPr>
          </a:p>
          <a:p>
            <a:pPr algn="just" rtl="1"/>
            <a:r>
              <a:rPr lang="ar-JO" sz="2800" dirty="0">
                <a:cs typeface="+mj-cs"/>
              </a:rPr>
              <a:t>على الرغم من الطابع غير الأخلاقي لهذه الاستراتيجية، إلا أنها لا تزال تستخدم بشكل شائع في صناعة الإعلان. </a:t>
            </a:r>
            <a:r>
              <a:rPr lang="ar-EG" sz="2800" dirty="0" smtClean="0">
                <a:cs typeface="+mj-cs"/>
              </a:rPr>
              <a:t>ت</a:t>
            </a:r>
            <a:r>
              <a:rPr lang="ar-JO" sz="2800" dirty="0" smtClean="0">
                <a:cs typeface="+mj-cs"/>
              </a:rPr>
              <a:t>حاول </a:t>
            </a:r>
            <a:r>
              <a:rPr lang="ar-JO" sz="2800" dirty="0">
                <a:cs typeface="+mj-cs"/>
              </a:rPr>
              <a:t>بعض العلامات التجارية تناول هذا الموضوع بشكل غير مباشر من خلال التلميح إلى منتجات المنافسين بدلاً من الإشارة المباشرة إليها. ومع ذلك، يمكن أن يؤدي هذا النهج إلى نتائج عكسية، حيث قد يتعرض المعلن لانتقادات حادة.</a:t>
            </a:r>
            <a:endParaRPr lang="ar-JO" dirty="0"/>
          </a:p>
          <a:p>
            <a:endParaRPr lang="ar-JO" dirty="0"/>
          </a:p>
        </p:txBody>
      </p:sp>
    </p:spTree>
    <p:extLst>
      <p:ext uri="{BB962C8B-B14F-4D97-AF65-F5344CB8AC3E}">
        <p14:creationId xmlns:p14="http://schemas.microsoft.com/office/powerpoint/2010/main" val="8135548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2947"/>
            <a:ext cx="2305141" cy="1076343"/>
          </a:xfrm>
          <a:prstGeom prst="rect">
            <a:avLst/>
          </a:prstGeom>
        </p:spPr>
      </p:pic>
      <p:pic>
        <p:nvPicPr>
          <p:cNvPr id="8" name="Picture 7">
            <a:extLst>
              <a:ext uri="{FF2B5EF4-FFF2-40B4-BE49-F238E27FC236}">
                <a16:creationId xmlns:a16="http://schemas.microsoft.com/office/drawing/2014/main" xmlns="" id="{1B3D6586-73B7-8D89-9B47-D794E6982718}"/>
              </a:ext>
            </a:extLst>
          </p:cNvPr>
          <p:cNvPicPr>
            <a:picLocks noChangeAspect="1"/>
          </p:cNvPicPr>
          <p:nvPr/>
        </p:nvPicPr>
        <p:blipFill>
          <a:blip r:embed="rId3"/>
          <a:stretch>
            <a:fillRect/>
          </a:stretch>
        </p:blipFill>
        <p:spPr>
          <a:xfrm>
            <a:off x="15419" y="7937"/>
            <a:ext cx="12192000" cy="6850063"/>
          </a:xfrm>
          <a:prstGeom prst="rect">
            <a:avLst/>
          </a:prstGeom>
        </p:spPr>
      </p:pic>
      <p:sp>
        <p:nvSpPr>
          <p:cNvPr id="6" name="TextBox 5">
            <a:extLst>
              <a:ext uri="{FF2B5EF4-FFF2-40B4-BE49-F238E27FC236}">
                <a16:creationId xmlns:a16="http://schemas.microsoft.com/office/drawing/2014/main" xmlns="" id="{CC19049F-25E9-985A-A8DB-68585607BBBC}"/>
              </a:ext>
            </a:extLst>
          </p:cNvPr>
          <p:cNvSpPr txBox="1"/>
          <p:nvPr/>
        </p:nvSpPr>
        <p:spPr>
          <a:xfrm>
            <a:off x="2563793" y="801786"/>
            <a:ext cx="6215604" cy="523220"/>
          </a:xfrm>
          <a:prstGeom prst="rect">
            <a:avLst/>
          </a:prstGeom>
          <a:noFill/>
        </p:spPr>
        <p:txBody>
          <a:bodyPr wrap="square">
            <a:spAutoFit/>
          </a:bodyPr>
          <a:lstStyle/>
          <a:p>
            <a:pPr algn="ctr"/>
            <a:r>
              <a:rPr lang="ar-JO" sz="2800" b="1" dirty="0">
                <a:solidFill>
                  <a:schemeClr val="bg1"/>
                </a:solidFill>
              </a:rPr>
              <a:t>حرب عمالقة الصودا التاريخية</a:t>
            </a:r>
          </a:p>
        </p:txBody>
      </p:sp>
    </p:spTree>
    <p:extLst>
      <p:ext uri="{BB962C8B-B14F-4D97-AF65-F5344CB8AC3E}">
        <p14:creationId xmlns:p14="http://schemas.microsoft.com/office/powerpoint/2010/main" val="29572499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xmlns="" id="{6B00BCAF-BA65-C0C1-DD79-D08F85BAE653}"/>
              </a:ext>
            </a:extLst>
          </p:cNvPr>
          <p:cNvSpPr txBox="1"/>
          <p:nvPr/>
        </p:nvSpPr>
        <p:spPr>
          <a:xfrm>
            <a:off x="530025" y="1070417"/>
            <a:ext cx="10882613" cy="5262979"/>
          </a:xfrm>
          <a:prstGeom prst="rect">
            <a:avLst/>
          </a:prstGeom>
          <a:noFill/>
        </p:spPr>
        <p:txBody>
          <a:bodyPr wrap="square">
            <a:spAutoFit/>
          </a:bodyPr>
          <a:lstStyle/>
          <a:p>
            <a:pPr algn="r" rtl="1"/>
            <a:r>
              <a:rPr lang="ar-JO" sz="2400" b="1" dirty="0"/>
              <a:t>حرب عمالقة الصودا التاريخية</a:t>
            </a:r>
          </a:p>
          <a:p>
            <a:pPr algn="just" rtl="1"/>
            <a:r>
              <a:rPr lang="ar-JO" sz="2400" dirty="0"/>
              <a:t>تلعب تصورات العلامة التجارية دورًا رئيسًا في تحديد مدى نجاح الشركات داخل القطاع الذي تخدمه. وأكبر دليل على ذلك، ما حدث خلال ثمانينيات القرن الماضي، أثناء اندلاع «حرب الصودا» بين العلامتين التجاريتين الأشهر في قطاع المشروبات الغازية غير الكحولية. فقد حاولت كلٌّ من شركتيْ كوكاكولا وبيبسي الحصول على حصة سوقية أكبر بالاعتماد على القيمة المتصوَّرة للعلامة التجارية. </a:t>
            </a:r>
          </a:p>
          <a:p>
            <a:pPr algn="just" rtl="1"/>
            <a:endParaRPr lang="ar-JO" sz="2400" dirty="0"/>
          </a:p>
          <a:p>
            <a:pPr algn="just" rtl="1"/>
            <a:r>
              <a:rPr lang="ar-JO" sz="2400" dirty="0"/>
              <a:t>ما حدث أنَّ فريق التسويق في بيبسي لجأ إلى تحدي الرشفة عن طريق مختبري التذوق، أو ما عرف بـ«اختبار التذوق الأعمى» </a:t>
            </a:r>
            <a:r>
              <a:rPr lang="en-US" sz="2400" dirty="0"/>
              <a:t> (Blind Taste Test). </a:t>
            </a:r>
            <a:r>
              <a:rPr lang="ar-JO" sz="2400" dirty="0"/>
              <a:t>في الأصل أُعدَّ «تحدي بيبسي» كتجربة تذوق للمستهلكين، بتقديم كوبين أحدهما يحتوي على مشروب بيبسي والآخر يحتوي على مشروب كوكاكولا، بهدف تقييم المذاق وتحديد المشروب الأفضل. </a:t>
            </a:r>
          </a:p>
          <a:p>
            <a:pPr algn="just" rtl="1"/>
            <a:endParaRPr lang="ar-JO" sz="2400" dirty="0"/>
          </a:p>
          <a:p>
            <a:pPr algn="just" rtl="1"/>
            <a:r>
              <a:rPr lang="ar-JO" sz="2400" dirty="0"/>
              <a:t>أوردت نتائج الاختبار، كما ذكرها كتاب «طرفة عين» للكاتب مالكوم قلادويل، أنَّ مشروب بيبسي المميز بنكهة الحمضيات هو المشروب المفضل للمجموعة. فهو أخف لسعة وأحلى مذاقًا بالمقارنة مع مشروب كوكاكولا المميز بنكهة الفانيلا والزبيب. وهكذا فازت بيبسي بالتحدي.</a:t>
            </a:r>
          </a:p>
        </p:txBody>
      </p:sp>
    </p:spTree>
    <p:extLst>
      <p:ext uri="{BB962C8B-B14F-4D97-AF65-F5344CB8AC3E}">
        <p14:creationId xmlns:p14="http://schemas.microsoft.com/office/powerpoint/2010/main" val="37881219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D32EF062-C1B4-CCE2-B74D-8D354A5FA171}"/>
              </a:ext>
            </a:extLst>
          </p:cNvPr>
          <p:cNvPicPr>
            <a:picLocks noChangeAspect="1"/>
          </p:cNvPicPr>
          <p:nvPr/>
        </p:nvPicPr>
        <p:blipFill>
          <a:blip r:embed="rId3"/>
          <a:stretch>
            <a:fillRect/>
          </a:stretch>
        </p:blipFill>
        <p:spPr>
          <a:xfrm>
            <a:off x="0" y="0"/>
            <a:ext cx="12192000" cy="6858000"/>
          </a:xfrm>
          <a:prstGeom prst="rect">
            <a:avLst/>
          </a:prstGeom>
        </p:spPr>
      </p:pic>
      <p:sp>
        <p:nvSpPr>
          <p:cNvPr id="29" name="Rectangle 28">
            <a:extLst>
              <a:ext uri="{FF2B5EF4-FFF2-40B4-BE49-F238E27FC236}">
                <a16:creationId xmlns:a16="http://schemas.microsoft.com/office/drawing/2014/main" xmlns=""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8" name="Graphic 21">
            <a:extLst>
              <a:ext uri="{FF2B5EF4-FFF2-40B4-BE49-F238E27FC236}">
                <a16:creationId xmlns:a16="http://schemas.microsoft.com/office/drawing/2014/main" xmlns="" id="{F5021F36-CB82-9C6B-0D35-27D2BBDD8DD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xmlns="" id="{ABE33CF2-509E-79B2-E99F-1FD0D593E249}"/>
              </a:ext>
            </a:extLst>
          </p:cNvPr>
          <p:cNvSpPr txBox="1"/>
          <p:nvPr/>
        </p:nvSpPr>
        <p:spPr>
          <a:xfrm>
            <a:off x="3141401" y="1180410"/>
            <a:ext cx="6209818" cy="461665"/>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lgn="ctr"/>
            <a:r>
              <a:rPr lang="ar-JO" sz="2400" b="1" dirty="0"/>
              <a:t>ما المقصود بالدعاية السلبية؟ وما الفرق بينها وبين التشهير؟</a:t>
            </a:r>
            <a:endParaRPr lang="en-US" sz="2400" b="1" dirty="0"/>
          </a:p>
        </p:txBody>
      </p:sp>
    </p:spTree>
    <p:extLst>
      <p:ext uri="{BB962C8B-B14F-4D97-AF65-F5344CB8AC3E}">
        <p14:creationId xmlns:p14="http://schemas.microsoft.com/office/powerpoint/2010/main" val="37732252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174F962-8960-093E-87D2-8068B4DA662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F0D04330-4D28-5877-E149-22DC3714AE2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19C889CD-CA36-0163-253C-0625A6277758}"/>
              </a:ext>
            </a:extLst>
          </p:cNvPr>
          <p:cNvSpPr txBox="1"/>
          <p:nvPr/>
        </p:nvSpPr>
        <p:spPr>
          <a:xfrm>
            <a:off x="4225563" y="6251937"/>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968929C3-9C2F-DF57-7AD1-600D267A52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xmlns="" id="{A87C2FC3-EE3A-7049-8A61-3ED52B8E6CA5}"/>
              </a:ext>
            </a:extLst>
          </p:cNvPr>
          <p:cNvSpPr txBox="1"/>
          <p:nvPr/>
        </p:nvSpPr>
        <p:spPr>
          <a:xfrm>
            <a:off x="668615" y="1569672"/>
            <a:ext cx="10257885" cy="3416320"/>
          </a:xfrm>
          <a:prstGeom prst="rect">
            <a:avLst/>
          </a:prstGeom>
          <a:noFill/>
        </p:spPr>
        <p:txBody>
          <a:bodyPr wrap="square">
            <a:spAutoFit/>
          </a:bodyPr>
          <a:lstStyle/>
          <a:p>
            <a:pPr algn="just" rtl="1">
              <a:lnSpc>
                <a:spcPct val="150000"/>
              </a:lnSpc>
            </a:pPr>
            <a:r>
              <a:rPr lang="ar-JO" sz="2400" dirty="0"/>
              <a:t>تعد الدعاية السلبية فرع من فروع مجال الدعاية والإعلان، وفيه تلجأ المؤسسات إلى طرق غير مباشرة في استمالة العملاء التابعين للمنافسين بدون أن تظهر هي في الحدث بشكل </a:t>
            </a:r>
            <a:r>
              <a:rPr lang="ar-JO" sz="2400" dirty="0" smtClean="0"/>
              <a:t>رئيسي</a:t>
            </a:r>
            <a:r>
              <a:rPr lang="ar-EG" sz="2400" dirty="0"/>
              <a:t>.</a:t>
            </a:r>
            <a:endParaRPr lang="ar-JO" sz="2400" dirty="0"/>
          </a:p>
          <a:p>
            <a:pPr algn="just" rtl="1">
              <a:lnSpc>
                <a:spcPct val="150000"/>
              </a:lnSpc>
            </a:pPr>
            <a:r>
              <a:rPr lang="ar-JO" sz="2400" dirty="0"/>
              <a:t>أى أن الدعاية السلبية هي عملية نشر متعمد لمعلومات سلبية عن المنافس بطريقة مباشرة أو غير مباشرة، وفيها يتم إظهار نقاط الضعف </a:t>
            </a:r>
            <a:r>
              <a:rPr lang="ar-JO" sz="2400" dirty="0" smtClean="0"/>
              <a:t>ال</a:t>
            </a:r>
            <a:r>
              <a:rPr lang="ar-EG" sz="2400" dirty="0" smtClean="0"/>
              <a:t>تي</a:t>
            </a:r>
            <a:r>
              <a:rPr lang="ar-JO" sz="2400" dirty="0" smtClean="0"/>
              <a:t> </a:t>
            </a:r>
            <a:r>
              <a:rPr lang="ar-JO" sz="2400" dirty="0"/>
              <a:t>يمتلكها المنافس بطريقة واضحة، أو كشف الستار عن عدم كفاءته أو نزاهته المعروفة، وإعادة برمجة الصورة النمطية التي كونها العملاء عنه، بحيث تدفعهم هذه الدعاية </a:t>
            </a:r>
            <a:r>
              <a:rPr lang="ar-EG" sz="2400" dirty="0" smtClean="0"/>
              <a:t>للتوجه </a:t>
            </a:r>
            <a:r>
              <a:rPr lang="ar-JO" sz="2400" dirty="0" smtClean="0"/>
              <a:t>إلى </a:t>
            </a:r>
            <a:r>
              <a:rPr lang="ar-JO" sz="2400" dirty="0"/>
              <a:t>الشركة المسؤولة عن إدارة هذه الحملة والارتباط معها بشكل وثيق.</a:t>
            </a:r>
            <a:endParaRPr lang="en-US" sz="2400" dirty="0"/>
          </a:p>
        </p:txBody>
      </p:sp>
      <p:sp>
        <p:nvSpPr>
          <p:cNvPr id="10" name="TextBox 9">
            <a:extLst>
              <a:ext uri="{FF2B5EF4-FFF2-40B4-BE49-F238E27FC236}">
                <a16:creationId xmlns:a16="http://schemas.microsoft.com/office/drawing/2014/main" xmlns="" id="{0FFBB978-2AA0-50DA-C08A-AAADEEA9FC70}"/>
              </a:ext>
            </a:extLst>
          </p:cNvPr>
          <p:cNvSpPr txBox="1"/>
          <p:nvPr/>
        </p:nvSpPr>
        <p:spPr>
          <a:xfrm>
            <a:off x="2580914" y="1021756"/>
            <a:ext cx="6516913" cy="461665"/>
          </a:xfrm>
          <a:prstGeom prst="rect">
            <a:avLst/>
          </a:prstGeom>
          <a:noFill/>
        </p:spPr>
        <p:txBody>
          <a:bodyPr wrap="square">
            <a:spAutoFit/>
          </a:bodyPr>
          <a:lstStyle/>
          <a:p>
            <a:pPr algn="r" rtl="1"/>
            <a:r>
              <a:rPr lang="ar-JO" sz="2400" b="1" i="0" dirty="0">
                <a:solidFill>
                  <a:srgbClr val="000000"/>
                </a:solidFill>
                <a:effectLst/>
                <a:latin typeface="Tajawal"/>
              </a:rPr>
              <a:t>ما المقصود بالدعاية السلبية؟ وما الفرق بينها وبين التشهير؟</a:t>
            </a:r>
            <a:endParaRPr lang="ar-JO" b="0" i="0" dirty="0">
              <a:solidFill>
                <a:srgbClr val="000000"/>
              </a:solidFill>
              <a:effectLst/>
              <a:latin typeface="Tajawal"/>
            </a:endParaRPr>
          </a:p>
        </p:txBody>
      </p:sp>
    </p:spTree>
    <p:extLst>
      <p:ext uri="{BB962C8B-B14F-4D97-AF65-F5344CB8AC3E}">
        <p14:creationId xmlns:p14="http://schemas.microsoft.com/office/powerpoint/2010/main" val="2597183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8776927-793A-D79B-6BF3-8829D7499E08}"/>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xmlns="" id="{099FC5F1-98F6-FDB5-E73C-3300457C636D}"/>
              </a:ext>
            </a:extLst>
          </p:cNvPr>
          <p:cNvPicPr>
            <a:picLocks noChangeAspect="1"/>
          </p:cNvPicPr>
          <p:nvPr/>
        </p:nvPicPr>
        <p:blipFill>
          <a:blip r:embed="rId3"/>
          <a:stretch>
            <a:fillRect/>
          </a:stretch>
        </p:blipFill>
        <p:spPr>
          <a:xfrm>
            <a:off x="-1929" y="0"/>
            <a:ext cx="12192000" cy="6857999"/>
          </a:xfrm>
          <a:prstGeom prst="rect">
            <a:avLst/>
          </a:prstGeom>
        </p:spPr>
      </p:pic>
      <p:sp>
        <p:nvSpPr>
          <p:cNvPr id="29" name="Rectangle 28">
            <a:extLst>
              <a:ext uri="{FF2B5EF4-FFF2-40B4-BE49-F238E27FC236}">
                <a16:creationId xmlns:a16="http://schemas.microsoft.com/office/drawing/2014/main" xmlns="" id="{17A871B3-A045-76D1-614C-FED70088AB94}"/>
              </a:ext>
            </a:extLst>
          </p:cNvPr>
          <p:cNvSpPr/>
          <p:nvPr/>
        </p:nvSpPr>
        <p:spPr>
          <a:xfrm>
            <a:off x="2626179" y="95231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35DDD47C-EE8A-F08F-C2F8-11EEBD398EFA}"/>
              </a:ext>
            </a:extLst>
          </p:cNvPr>
          <p:cNvSpPr txBox="1"/>
          <p:nvPr/>
        </p:nvSpPr>
        <p:spPr>
          <a:xfrm>
            <a:off x="4688551" y="6298236"/>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D5B8007A-B91D-94B7-DA30-F46F860D0B9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0208" y="5781656"/>
            <a:ext cx="1879863" cy="1076343"/>
          </a:xfrm>
          <a:prstGeom prst="rect">
            <a:avLst/>
          </a:prstGeom>
        </p:spPr>
      </p:pic>
      <p:sp>
        <p:nvSpPr>
          <p:cNvPr id="6" name="TextBox 5">
            <a:extLst>
              <a:ext uri="{FF2B5EF4-FFF2-40B4-BE49-F238E27FC236}">
                <a16:creationId xmlns:a16="http://schemas.microsoft.com/office/drawing/2014/main" xmlns="" id="{D3F2487C-7CB2-71A1-B964-258F57EC06F0}"/>
              </a:ext>
            </a:extLst>
          </p:cNvPr>
          <p:cNvSpPr txBox="1"/>
          <p:nvPr/>
        </p:nvSpPr>
        <p:spPr>
          <a:xfrm>
            <a:off x="379071" y="159654"/>
            <a:ext cx="11235159" cy="1477328"/>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ctr" rtl="1"/>
            <a:r>
              <a:rPr lang="ar-JO" sz="6600" b="1" i="0" dirty="0">
                <a:solidFill>
                  <a:srgbClr val="000000"/>
                </a:solidFill>
                <a:effectLst/>
                <a:latin typeface="Tajawal"/>
              </a:rPr>
              <a:t>ما الفرق بين الدعاية السلبية والتشهير؟</a:t>
            </a:r>
          </a:p>
          <a:p>
            <a:pPr algn="ctr" rtl="1"/>
            <a:endParaRPr lang="ar-JO" sz="2400" b="0" i="0" dirty="0">
              <a:solidFill>
                <a:srgbClr val="000000"/>
              </a:solidFill>
              <a:effectLst/>
              <a:latin typeface="Tajawal"/>
            </a:endParaRPr>
          </a:p>
        </p:txBody>
      </p:sp>
    </p:spTree>
    <p:extLst>
      <p:ext uri="{BB962C8B-B14F-4D97-AF65-F5344CB8AC3E}">
        <p14:creationId xmlns:p14="http://schemas.microsoft.com/office/powerpoint/2010/main" val="27455472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3813DB3-E2CC-1E4C-6E65-10757DE4685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xmlns="" id="{C9685430-3928-D170-A0D0-DA60EFF5F3B3}"/>
              </a:ext>
            </a:extLst>
          </p:cNvPr>
          <p:cNvSpPr/>
          <p:nvPr/>
        </p:nvSpPr>
        <p:spPr>
          <a:xfrm>
            <a:off x="2626179" y="95231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B6EA167E-4080-8BC8-609F-960C52A4FDCF}"/>
              </a:ext>
            </a:extLst>
          </p:cNvPr>
          <p:cNvSpPr txBox="1"/>
          <p:nvPr/>
        </p:nvSpPr>
        <p:spPr>
          <a:xfrm>
            <a:off x="4688551" y="6298236"/>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D7D0DBBF-98FE-71A3-3E70-E0B5E3F261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4107" y="148974"/>
            <a:ext cx="1879863" cy="1076343"/>
          </a:xfrm>
          <a:prstGeom prst="rect">
            <a:avLst/>
          </a:prstGeom>
        </p:spPr>
      </p:pic>
      <p:sp>
        <p:nvSpPr>
          <p:cNvPr id="4" name="TextBox 3">
            <a:extLst>
              <a:ext uri="{FF2B5EF4-FFF2-40B4-BE49-F238E27FC236}">
                <a16:creationId xmlns:a16="http://schemas.microsoft.com/office/drawing/2014/main" xmlns="" id="{401D9155-5E2C-79D8-970B-4F7CB995D62F}"/>
              </a:ext>
            </a:extLst>
          </p:cNvPr>
          <p:cNvSpPr txBox="1"/>
          <p:nvPr/>
        </p:nvSpPr>
        <p:spPr>
          <a:xfrm>
            <a:off x="532267" y="1297146"/>
            <a:ext cx="11109278" cy="5262979"/>
          </a:xfrm>
          <a:prstGeom prst="rect">
            <a:avLst/>
          </a:prstGeom>
          <a:noFill/>
        </p:spPr>
        <p:txBody>
          <a:bodyPr wrap="square">
            <a:spAutoFit/>
          </a:bodyPr>
          <a:lstStyle/>
          <a:p>
            <a:pPr algn="ctr" rtl="1">
              <a:lnSpc>
                <a:spcPct val="150000"/>
              </a:lnSpc>
            </a:pPr>
            <a:r>
              <a:rPr lang="ar-JO" sz="2400" b="1" dirty="0"/>
              <a:t>يخلط البعض بين مفهومي التشهير والدعاية السلبية، لتشابه الهدف النهائي وهو العمل على إقصاء المنافس ودفعه بعيدًا عن </a:t>
            </a:r>
            <a:r>
              <a:rPr lang="ar-JO" sz="2400" b="1" dirty="0" smtClean="0"/>
              <a:t>الساحة</a:t>
            </a:r>
            <a:endParaRPr lang="ar-JO" sz="2400" b="1" dirty="0"/>
          </a:p>
          <a:p>
            <a:pPr algn="just" rtl="1">
              <a:lnSpc>
                <a:spcPct val="150000"/>
              </a:lnSpc>
            </a:pPr>
            <a:r>
              <a:rPr lang="ar-JO" sz="2000" b="1" dirty="0"/>
              <a:t>النقطة الرئيسية التي تجعل الدعاية السلبية تختلف كثيرًا عن التشهير، </a:t>
            </a:r>
            <a:r>
              <a:rPr lang="ar-JO" sz="2000" dirty="0"/>
              <a:t>هو أن الأولى قائمة بشكل كلي على معلومات حقيقية يتم استغلالها بطريقة صحيحة وأخلاقية لجذب العملاء، أما الثانية فلا يمانع ممارسيها من استخدام معلومات مضللة أو حقائق مزيفة أو وسائل دنيئة وغير أخلاقية، وذلك كله بهدف إضعاف </a:t>
            </a:r>
            <a:r>
              <a:rPr lang="ar-JO" sz="2000" dirty="0" smtClean="0"/>
              <a:t>الخصم</a:t>
            </a:r>
            <a:r>
              <a:rPr lang="ar-EG" sz="2000" dirty="0" smtClean="0"/>
              <a:t> </a:t>
            </a:r>
            <a:r>
              <a:rPr lang="ar-JO" sz="2000" dirty="0" smtClean="0"/>
              <a:t>والعمل </a:t>
            </a:r>
            <a:r>
              <a:rPr lang="ar-JO" sz="2000" dirty="0"/>
              <a:t>على كسب حصته السوقية من العملاء.</a:t>
            </a:r>
          </a:p>
          <a:p>
            <a:pPr algn="r" rtl="1">
              <a:lnSpc>
                <a:spcPct val="150000"/>
              </a:lnSpc>
            </a:pPr>
            <a:endParaRPr lang="ar-JO" sz="2000" b="1" dirty="0"/>
          </a:p>
          <a:p>
            <a:pPr algn="just" rtl="1">
              <a:lnSpc>
                <a:spcPct val="150000"/>
              </a:lnSpc>
            </a:pPr>
            <a:r>
              <a:rPr lang="ar-JO" sz="2000" b="1" dirty="0"/>
              <a:t>الفرق أيضًا بين الدعاية السلبية والتشهير </a:t>
            </a:r>
            <a:r>
              <a:rPr lang="ar-JO" sz="2000" dirty="0"/>
              <a:t>هو أن الدعاية السلبية لا يجب أن تكون غير مباشرة في جميع الحالات، بل أن البعض منها قد يمارس بطريقة مباشرة بل ومضحكة كذلك وتحت أعين الجهات القانونية والرقابية، أما عملية التشهير فتتم بغياب المشهر عن الصورة وبطريقة غير مباشرة وبعيدًا كليًا عن أعين الجهات الرقابية المختلفة، بل أن الكشف عنها يهدد صاحبها بالدخول في دوامات قضائية مختلفة وصارمة.</a:t>
            </a:r>
          </a:p>
          <a:p>
            <a:pPr algn="r" rtl="1"/>
            <a:endParaRPr lang="ar-JO" sz="2400" dirty="0"/>
          </a:p>
        </p:txBody>
      </p:sp>
    </p:spTree>
    <p:extLst>
      <p:ext uri="{BB962C8B-B14F-4D97-AF65-F5344CB8AC3E}">
        <p14:creationId xmlns:p14="http://schemas.microsoft.com/office/powerpoint/2010/main" val="41473612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0D623DF-51DE-47D1-D986-1F823EAC2A8C}"/>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xmlns="" id="{61A6B799-B295-C1E1-DCC0-F97A97808BAD}"/>
              </a:ext>
            </a:extLst>
          </p:cNvPr>
          <p:cNvPicPr>
            <a:picLocks noChangeAspect="1"/>
          </p:cNvPicPr>
          <p:nvPr/>
        </p:nvPicPr>
        <p:blipFill>
          <a:blip r:embed="rId2"/>
          <a:stretch>
            <a:fillRect/>
          </a:stretch>
        </p:blipFill>
        <p:spPr>
          <a:xfrm>
            <a:off x="1" y="1782502"/>
            <a:ext cx="2002420" cy="3941180"/>
          </a:xfrm>
          <a:prstGeom prst="rect">
            <a:avLst/>
          </a:prstGeom>
        </p:spPr>
      </p:pic>
      <p:sp>
        <p:nvSpPr>
          <p:cNvPr id="4" name="TextBox 3">
            <a:extLst>
              <a:ext uri="{FF2B5EF4-FFF2-40B4-BE49-F238E27FC236}">
                <a16:creationId xmlns:a16="http://schemas.microsoft.com/office/drawing/2014/main" xmlns="" id="{5DB22611-154E-5063-4D44-F0294EB0F7F7}"/>
              </a:ext>
            </a:extLst>
          </p:cNvPr>
          <p:cNvSpPr txBox="1"/>
          <p:nvPr/>
        </p:nvSpPr>
        <p:spPr>
          <a:xfrm>
            <a:off x="3382814" y="6323409"/>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327AF9A4-F486-4A1A-376C-CDA9801A64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6" name="TextBox 5">
            <a:extLst>
              <a:ext uri="{FF2B5EF4-FFF2-40B4-BE49-F238E27FC236}">
                <a16:creationId xmlns:a16="http://schemas.microsoft.com/office/drawing/2014/main" xmlns="" id="{B05670DF-8BD9-571F-A0F2-01063E468D01}"/>
              </a:ext>
            </a:extLst>
          </p:cNvPr>
          <p:cNvSpPr txBox="1"/>
          <p:nvPr/>
        </p:nvSpPr>
        <p:spPr>
          <a:xfrm>
            <a:off x="2002421" y="1568698"/>
            <a:ext cx="9815256" cy="4154984"/>
          </a:xfrm>
          <a:prstGeom prst="rect">
            <a:avLst/>
          </a:prstGeom>
          <a:noFill/>
        </p:spPr>
        <p:txBody>
          <a:bodyPr wrap="square">
            <a:spAutoFit/>
          </a:bodyPr>
          <a:lstStyle/>
          <a:p>
            <a:pPr algn="just" rtl="1"/>
            <a:r>
              <a:rPr lang="ar-JO" sz="2400" dirty="0"/>
              <a:t>تستخدم الدعاية السلبية بكثرة في كثير من المجالات الترفيهية والتجارية والصناعية وكذلك </a:t>
            </a:r>
            <a:r>
              <a:rPr lang="ar-JO" sz="2400" dirty="0" smtClean="0"/>
              <a:t>الخدمية</a:t>
            </a:r>
            <a:r>
              <a:rPr lang="ar-EG" sz="2400" dirty="0" smtClean="0"/>
              <a:t>.</a:t>
            </a:r>
            <a:r>
              <a:rPr lang="ar-JO" sz="2400" dirty="0" smtClean="0"/>
              <a:t> </a:t>
            </a:r>
            <a:endParaRPr lang="ar-JO" sz="2400" dirty="0"/>
          </a:p>
          <a:p>
            <a:pPr algn="just" rtl="1"/>
            <a:endParaRPr lang="ar-JO" sz="2400" dirty="0"/>
          </a:p>
          <a:p>
            <a:pPr algn="just" rtl="1"/>
            <a:r>
              <a:rPr lang="ar-JO" sz="2400" dirty="0"/>
              <a:t>في المجال التسويقي، يتم استخدام الدعاية السلبية </a:t>
            </a:r>
            <a:r>
              <a:rPr lang="ar-JO" sz="2400" dirty="0" smtClean="0"/>
              <a:t>بإضافة </a:t>
            </a:r>
            <a:r>
              <a:rPr lang="ar-JO" sz="2400" dirty="0"/>
              <a:t>بعض من النكهات المرحة عليها، بحيث لا تظهر العلامة التجارية بصورة الضعيفة التي تستغل ضعف منافسيها في النمو، وفي نفس الوقت لا تتسبب للعميل في نوع من الاستجابة العكسية التي تجعله يشعر بالاشمئزاز منها.</a:t>
            </a:r>
          </a:p>
          <a:p>
            <a:pPr algn="just" rtl="1"/>
            <a:endParaRPr lang="ar-JO" sz="2400" dirty="0"/>
          </a:p>
          <a:p>
            <a:pPr algn="just" rtl="1"/>
            <a:r>
              <a:rPr lang="ar-JO" sz="2400" dirty="0"/>
              <a:t>وهي في ذلك تقوم بالإشارة </a:t>
            </a:r>
            <a:r>
              <a:rPr lang="ar-JO" sz="2400" dirty="0" smtClean="0"/>
              <a:t>غير </a:t>
            </a:r>
            <a:r>
              <a:rPr lang="ar-EG" sz="2400" dirty="0" smtClean="0"/>
              <a:t>ال</a:t>
            </a:r>
            <a:r>
              <a:rPr lang="ar-JO" sz="2400" dirty="0" smtClean="0"/>
              <a:t>مباشرة </a:t>
            </a:r>
            <a:r>
              <a:rPr lang="ar-JO" sz="2400" dirty="0"/>
              <a:t>للمنافس من خلال استخدام الكيانات والاستعارات اللفظية، أو استخدام نفس الألوان الخاصة به، أو في التركيز على ميزة أو شعار يعرفه الناس من خلاله، فمن ناحية تقوم بجذب عملائه الأوفياء إليها من خلال كشف الضباب عما لا يبصرونه من سلبيات، وفي نفس الوقت تمنح عملائها نوع من المرح التسويقي الذي يجعلهم يشعرون بنوع من التفوق النفسي كونهم عملاء لهذه العلامة التجارية لا الأخرى التي يتم الاستهزاء بها أو إظهار نقاط ضعفهم للعوام</a:t>
            </a:r>
            <a:r>
              <a:rPr lang="ar-JO" sz="2000" dirty="0"/>
              <a:t>.</a:t>
            </a:r>
          </a:p>
        </p:txBody>
      </p:sp>
    </p:spTree>
    <p:extLst>
      <p:ext uri="{BB962C8B-B14F-4D97-AF65-F5344CB8AC3E}">
        <p14:creationId xmlns:p14="http://schemas.microsoft.com/office/powerpoint/2010/main" val="42659729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1412A91C-E6AA-3392-00C8-02111BAE704A}"/>
              </a:ext>
            </a:extLst>
          </p:cNvPr>
          <p:cNvPicPr>
            <a:picLocks noChangeAspect="1"/>
          </p:cNvPicPr>
          <p:nvPr/>
        </p:nvPicPr>
        <p:blipFill>
          <a:blip r:embed="rId2"/>
          <a:stretch>
            <a:fillRect/>
          </a:stretch>
        </p:blipFill>
        <p:spPr>
          <a:xfrm>
            <a:off x="0" y="0"/>
            <a:ext cx="12191999" cy="6858000"/>
          </a:xfrm>
          <a:prstGeom prst="rect">
            <a:avLst/>
          </a:prstGeom>
        </p:spPr>
      </p:pic>
      <p:sp>
        <p:nvSpPr>
          <p:cNvPr id="5" name="TextBox 4">
            <a:extLst>
              <a:ext uri="{FF2B5EF4-FFF2-40B4-BE49-F238E27FC236}">
                <a16:creationId xmlns:a16="http://schemas.microsoft.com/office/drawing/2014/main" xmlns="" id="{045DD6B1-B9F3-5AB5-581F-5FBB15BDF03D}"/>
              </a:ext>
            </a:extLst>
          </p:cNvPr>
          <p:cNvSpPr txBox="1"/>
          <p:nvPr/>
        </p:nvSpPr>
        <p:spPr>
          <a:xfrm>
            <a:off x="454306" y="2778452"/>
            <a:ext cx="4395487" cy="769441"/>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r>
              <a:rPr lang="ar-JO" sz="4400" dirty="0"/>
              <a:t>مميزات الدعاية السلبية</a:t>
            </a:r>
          </a:p>
        </p:txBody>
      </p:sp>
    </p:spTree>
    <p:extLst>
      <p:ext uri="{BB962C8B-B14F-4D97-AF65-F5344CB8AC3E}">
        <p14:creationId xmlns:p14="http://schemas.microsoft.com/office/powerpoint/2010/main" val="8718699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0A4578C-BDDA-0E30-BF5B-EFF8286F043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xmlns="" id="{C7C4FA8D-7D39-839B-05DD-EDD26D413246}"/>
              </a:ext>
            </a:extLst>
          </p:cNvPr>
          <p:cNvSpPr txBox="1"/>
          <p:nvPr/>
        </p:nvSpPr>
        <p:spPr>
          <a:xfrm>
            <a:off x="3382814" y="6323409"/>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06E90869-67AD-7574-B57F-B2B2BD57E0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3" name="TextBox 2">
            <a:extLst>
              <a:ext uri="{FF2B5EF4-FFF2-40B4-BE49-F238E27FC236}">
                <a16:creationId xmlns:a16="http://schemas.microsoft.com/office/drawing/2014/main" xmlns="" id="{7A6C320A-D49E-560D-ADA5-FFB1548BC4A5}"/>
              </a:ext>
            </a:extLst>
          </p:cNvPr>
          <p:cNvSpPr txBox="1"/>
          <p:nvPr/>
        </p:nvSpPr>
        <p:spPr>
          <a:xfrm>
            <a:off x="2225346" y="543166"/>
            <a:ext cx="6094070" cy="523220"/>
          </a:xfrm>
          <a:prstGeom prst="rect">
            <a:avLst/>
          </a:prstGeom>
          <a:noFill/>
        </p:spPr>
        <p:txBody>
          <a:bodyPr wrap="square">
            <a:spAutoFit/>
          </a:bodyPr>
          <a:lstStyle/>
          <a:p>
            <a:pPr algn="ctr"/>
            <a:r>
              <a:rPr lang="ar-JO" sz="2800" b="1" dirty="0"/>
              <a:t>مميزات الدعاية السلبية</a:t>
            </a:r>
            <a:endParaRPr lang="en-US" sz="2800" dirty="0"/>
          </a:p>
        </p:txBody>
      </p:sp>
      <p:sp>
        <p:nvSpPr>
          <p:cNvPr id="6" name="TextBox 5">
            <a:extLst>
              <a:ext uri="{FF2B5EF4-FFF2-40B4-BE49-F238E27FC236}">
                <a16:creationId xmlns:a16="http://schemas.microsoft.com/office/drawing/2014/main" xmlns="" id="{E4A06504-9F46-5DC8-07B6-EF749DABC2A4}"/>
              </a:ext>
            </a:extLst>
          </p:cNvPr>
          <p:cNvSpPr txBox="1"/>
          <p:nvPr/>
        </p:nvSpPr>
        <p:spPr>
          <a:xfrm>
            <a:off x="279722" y="1188923"/>
            <a:ext cx="11632555" cy="5632311"/>
          </a:xfrm>
          <a:prstGeom prst="rect">
            <a:avLst/>
          </a:prstGeom>
          <a:noFill/>
        </p:spPr>
        <p:txBody>
          <a:bodyPr wrap="square">
            <a:spAutoFit/>
          </a:bodyPr>
          <a:lstStyle/>
          <a:p>
            <a:pPr algn="just" rtl="1">
              <a:lnSpc>
                <a:spcPct val="150000"/>
              </a:lnSpc>
              <a:buFont typeface="+mj-lt"/>
              <a:buAutoNum type="arabicPeriod"/>
            </a:pPr>
            <a:r>
              <a:rPr lang="ar-JO" sz="2400" b="0" i="0" dirty="0">
                <a:solidFill>
                  <a:srgbClr val="000000"/>
                </a:solidFill>
                <a:effectLst/>
                <a:latin typeface="Tajawal"/>
                <a:cs typeface="+mj-cs"/>
              </a:rPr>
              <a:t>جذب المنافسين: تساعد الدعاية السلبية في كشف نقاط الضعف للمنافسين، مما يساعد في جذبهم للشركات المنافسة الأخرى.</a:t>
            </a:r>
          </a:p>
          <a:p>
            <a:pPr algn="just" rtl="1">
              <a:lnSpc>
                <a:spcPct val="150000"/>
              </a:lnSpc>
              <a:buFont typeface="+mj-lt"/>
              <a:buAutoNum type="arabicPeriod"/>
            </a:pPr>
            <a:r>
              <a:rPr lang="ar-JO" sz="2400" b="0" i="0" dirty="0">
                <a:solidFill>
                  <a:srgbClr val="000000"/>
                </a:solidFill>
                <a:effectLst/>
                <a:latin typeface="Tajawal"/>
                <a:cs typeface="+mj-cs"/>
              </a:rPr>
              <a:t>تأثير وانتشار أكبر: تمتلك الدعاية السلبية نسبة أكبر في التأثير والانتشار مقارنة بأنواع الدعاية الأخرى.</a:t>
            </a:r>
          </a:p>
          <a:p>
            <a:pPr algn="just" rtl="1">
              <a:lnSpc>
                <a:spcPct val="150000"/>
              </a:lnSpc>
              <a:buFont typeface="+mj-lt"/>
              <a:buAutoNum type="arabicPeriod"/>
            </a:pPr>
            <a:r>
              <a:rPr lang="ar-JO" sz="2400" b="0" i="0" dirty="0">
                <a:solidFill>
                  <a:srgbClr val="000000"/>
                </a:solidFill>
                <a:effectLst/>
                <a:latin typeface="Tajawal"/>
                <a:cs typeface="+mj-cs"/>
              </a:rPr>
              <a:t>تأثير طويل الأمد: يظل تأثير الدعاية السلبية في الذاكرة لفترة أطول من أي نوع آخر من الدعاية التسويقية.</a:t>
            </a:r>
          </a:p>
          <a:p>
            <a:pPr algn="just" rtl="1">
              <a:lnSpc>
                <a:spcPct val="150000"/>
              </a:lnSpc>
              <a:buFont typeface="+mj-lt"/>
              <a:buAutoNum type="arabicPeriod"/>
            </a:pPr>
            <a:r>
              <a:rPr lang="ar-JO" sz="2400" b="0" i="0" dirty="0">
                <a:solidFill>
                  <a:srgbClr val="000000"/>
                </a:solidFill>
                <a:effectLst/>
                <a:latin typeface="Tajawal"/>
                <a:cs typeface="+mj-cs"/>
              </a:rPr>
              <a:t>انتشار سريع وتكلفة أقل: تنتشر الدعاية السلبية بسرعة عبر الكلام، مما يجعلها تكون الأقل تكلفة ماديًا.</a:t>
            </a:r>
          </a:p>
          <a:p>
            <a:pPr algn="just" rtl="1">
              <a:lnSpc>
                <a:spcPct val="150000"/>
              </a:lnSpc>
              <a:buFont typeface="+mj-lt"/>
              <a:buAutoNum type="arabicPeriod"/>
            </a:pPr>
            <a:r>
              <a:rPr lang="ar-JO" sz="2400" b="0" i="0" dirty="0">
                <a:solidFill>
                  <a:srgbClr val="000000"/>
                </a:solidFill>
                <a:effectLst/>
                <a:latin typeface="Tajawal"/>
                <a:cs typeface="+mj-cs"/>
              </a:rPr>
              <a:t>برمجة الصورة النمطية: تساعد الدعاية السلبية في برمجة الصورة النمطية المثالية عن المنافس وجذب العملاء بسهولة.</a:t>
            </a:r>
          </a:p>
          <a:p>
            <a:pPr algn="just" rtl="1">
              <a:lnSpc>
                <a:spcPct val="150000"/>
              </a:lnSpc>
              <a:buFont typeface="+mj-lt"/>
              <a:buAutoNum type="arabicPeriod"/>
            </a:pPr>
            <a:r>
              <a:rPr lang="ar-JO" sz="2400" b="0" i="0" dirty="0">
                <a:solidFill>
                  <a:srgbClr val="000000"/>
                </a:solidFill>
                <a:effectLst/>
                <a:latin typeface="Tajawal"/>
                <a:cs typeface="+mj-cs"/>
              </a:rPr>
              <a:t>تقوية العلاقة بالعميل: تقوم الدعاية السلبية بتعزيز العلاقة بين العميل والشركة، حيث يرى العميل أن شركته هي الأفضل.</a:t>
            </a:r>
          </a:p>
          <a:p>
            <a:pPr algn="just" rtl="1">
              <a:lnSpc>
                <a:spcPct val="150000"/>
              </a:lnSpc>
              <a:buFont typeface="+mj-lt"/>
              <a:buAutoNum type="arabicPeriod"/>
            </a:pPr>
            <a:r>
              <a:rPr lang="ar-JO" sz="2400" b="0" i="0" dirty="0">
                <a:solidFill>
                  <a:srgbClr val="000000"/>
                </a:solidFill>
                <a:effectLst/>
                <a:latin typeface="Tajawal"/>
                <a:cs typeface="+mj-cs"/>
              </a:rPr>
              <a:t>تحفيز المنافسين: تشجع الدعاية السلبية المنافسين على الرد بشكل إبداعي، مما يؤدي إلى تنافس إيجابي يستفيد </a:t>
            </a:r>
            <a:r>
              <a:rPr lang="ar-EG" sz="2400" b="0" i="0" dirty="0" smtClean="0">
                <a:solidFill>
                  <a:srgbClr val="000000"/>
                </a:solidFill>
                <a:effectLst/>
                <a:latin typeface="Tajawal"/>
                <a:cs typeface="+mj-cs"/>
              </a:rPr>
              <a:t>منه </a:t>
            </a:r>
            <a:r>
              <a:rPr lang="ar-JO" sz="2400" b="0" i="0" dirty="0" smtClean="0">
                <a:solidFill>
                  <a:srgbClr val="000000"/>
                </a:solidFill>
                <a:effectLst/>
                <a:latin typeface="Tajawal"/>
                <a:cs typeface="+mj-cs"/>
              </a:rPr>
              <a:t>الجمهور</a:t>
            </a:r>
            <a:r>
              <a:rPr lang="ar-JO" sz="2400" b="0" i="0" dirty="0">
                <a:solidFill>
                  <a:srgbClr val="000000"/>
                </a:solidFill>
                <a:effectLst/>
                <a:latin typeface="Tajawal"/>
                <a:cs typeface="+mj-cs"/>
              </a:rPr>
              <a:t>.</a:t>
            </a:r>
            <a:endParaRPr lang="ar-JO" sz="3200" b="0" i="0" dirty="0">
              <a:solidFill>
                <a:srgbClr val="000000"/>
              </a:solidFill>
              <a:effectLst/>
              <a:latin typeface="Tajawal"/>
              <a:cs typeface="+mj-cs"/>
            </a:endParaRPr>
          </a:p>
        </p:txBody>
      </p:sp>
    </p:spTree>
    <p:extLst>
      <p:ext uri="{BB962C8B-B14F-4D97-AF65-F5344CB8AC3E}">
        <p14:creationId xmlns:p14="http://schemas.microsoft.com/office/powerpoint/2010/main" val="24646450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C6B8799-3957-E204-40CB-502CAF2F8E1E}"/>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xmlns="" id="{53E9F4F3-D93F-9C4C-C87D-3A871090BC3D}"/>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xmlns="" id="{C0C46AA7-9ABF-C947-329E-A021D54325FC}"/>
              </a:ext>
            </a:extLst>
          </p:cNvPr>
          <p:cNvSpPr txBox="1"/>
          <p:nvPr/>
        </p:nvSpPr>
        <p:spPr>
          <a:xfrm>
            <a:off x="3382814" y="6323409"/>
            <a:ext cx="5063673" cy="400110"/>
          </a:xfrm>
          <a:prstGeom prst="rect">
            <a:avLst/>
          </a:prstGeom>
          <a:noFill/>
        </p:spPr>
        <p:txBody>
          <a:bodyPr wrap="square" rtlCol="0">
            <a:spAutoFit/>
          </a:bodyPr>
          <a:lstStyle/>
          <a:p>
            <a:pPr algn="ctr"/>
            <a:r>
              <a:rPr lang="en-US" sz="2000" b="1" dirty="0"/>
              <a:t>www.midocean.ae</a:t>
            </a:r>
          </a:p>
        </p:txBody>
      </p:sp>
      <p:sp>
        <p:nvSpPr>
          <p:cNvPr id="8" name="TextBox 7">
            <a:extLst>
              <a:ext uri="{FF2B5EF4-FFF2-40B4-BE49-F238E27FC236}">
                <a16:creationId xmlns:a16="http://schemas.microsoft.com/office/drawing/2014/main" xmlns="" id="{A6635FBF-517F-3304-8005-8F81312DA96F}"/>
              </a:ext>
            </a:extLst>
          </p:cNvPr>
          <p:cNvSpPr txBox="1"/>
          <p:nvPr/>
        </p:nvSpPr>
        <p:spPr>
          <a:xfrm>
            <a:off x="685800" y="1528385"/>
            <a:ext cx="4360762" cy="646331"/>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ctr"/>
            <a:r>
              <a:rPr lang="ar-JO" sz="3600" b="1" dirty="0">
                <a:cs typeface="+mj-cs"/>
              </a:rPr>
              <a:t>سلبيات الدعاية السلبية</a:t>
            </a:r>
          </a:p>
        </p:txBody>
      </p:sp>
    </p:spTree>
    <p:extLst>
      <p:ext uri="{BB962C8B-B14F-4D97-AF65-F5344CB8AC3E}">
        <p14:creationId xmlns:p14="http://schemas.microsoft.com/office/powerpoint/2010/main" val="410911970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917276B-5700-7D8C-A992-AEE6991BE334}"/>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xmlns="" id="{2374EFF4-C81A-C7E3-203A-9BBD58C608BB}"/>
              </a:ext>
            </a:extLst>
          </p:cNvPr>
          <p:cNvSpPr txBox="1"/>
          <p:nvPr/>
        </p:nvSpPr>
        <p:spPr>
          <a:xfrm>
            <a:off x="3382814" y="6323409"/>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01A6B89D-8E1F-4A91-05AC-804E16A122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xmlns="" id="{A202A1E6-EC3C-01DD-34CD-C8E43AD734AE}"/>
              </a:ext>
            </a:extLst>
          </p:cNvPr>
          <p:cNvSpPr txBox="1"/>
          <p:nvPr/>
        </p:nvSpPr>
        <p:spPr>
          <a:xfrm>
            <a:off x="1283584" y="1380900"/>
            <a:ext cx="9624832" cy="4278094"/>
          </a:xfrm>
          <a:prstGeom prst="rect">
            <a:avLst/>
          </a:prstGeom>
          <a:noFill/>
        </p:spPr>
        <p:txBody>
          <a:bodyPr wrap="square">
            <a:spAutoFit/>
          </a:bodyPr>
          <a:lstStyle/>
          <a:p>
            <a:pPr algn="just" rtl="1">
              <a:lnSpc>
                <a:spcPct val="150000"/>
              </a:lnSpc>
            </a:pPr>
            <a:r>
              <a:rPr lang="ar-JO" b="0" i="0" dirty="0">
                <a:solidFill>
                  <a:srgbClr val="000000"/>
                </a:solidFill>
                <a:effectLst/>
                <a:latin typeface="Tajawal"/>
              </a:rPr>
              <a:t>1</a:t>
            </a:r>
            <a:r>
              <a:rPr lang="ar-JO" sz="2400" b="0" i="0" dirty="0">
                <a:solidFill>
                  <a:srgbClr val="000000"/>
                </a:solidFill>
                <a:effectLst/>
                <a:latin typeface="Tajawal"/>
              </a:rPr>
              <a:t>. </a:t>
            </a:r>
            <a:r>
              <a:rPr lang="ar-JO" sz="2400" b="1" i="0" dirty="0">
                <a:solidFill>
                  <a:srgbClr val="000000"/>
                </a:solidFill>
                <a:effectLst/>
                <a:latin typeface="Tajawal"/>
              </a:rPr>
              <a:t>تأثير عكسي: </a:t>
            </a:r>
            <a:r>
              <a:rPr lang="ar-JO" sz="2400" b="0" i="0" dirty="0">
                <a:solidFill>
                  <a:srgbClr val="000000"/>
                </a:solidFill>
                <a:effectLst/>
                <a:latin typeface="Tajawal"/>
              </a:rPr>
              <a:t>الدعاية السلبية قد تؤدي إلى فقدان العملاء الحاليين بدلاً من جذب عملاء المنافس.</a:t>
            </a:r>
          </a:p>
          <a:p>
            <a:pPr algn="just" rtl="1">
              <a:lnSpc>
                <a:spcPct val="150000"/>
              </a:lnSpc>
            </a:pPr>
            <a:r>
              <a:rPr lang="ar-JO" sz="2400" b="0" i="0" dirty="0">
                <a:solidFill>
                  <a:srgbClr val="000000"/>
                </a:solidFill>
                <a:effectLst/>
                <a:latin typeface="Tajawal"/>
              </a:rPr>
              <a:t>2. </a:t>
            </a:r>
            <a:r>
              <a:rPr lang="ar-JO" sz="2400" b="1" i="0" dirty="0">
                <a:solidFill>
                  <a:srgbClr val="000000"/>
                </a:solidFill>
                <a:effectLst/>
                <a:latin typeface="Tajawal"/>
              </a:rPr>
              <a:t>ضعف الاحترافية: </a:t>
            </a:r>
            <a:r>
              <a:rPr lang="ar-JO" sz="2400" b="0" i="0" dirty="0">
                <a:solidFill>
                  <a:srgbClr val="000000"/>
                </a:solidFill>
                <a:effectLst/>
                <a:latin typeface="Tajawal"/>
              </a:rPr>
              <a:t>يمكن أن تظهر الدعاية السلبية على شكل ضعف في </a:t>
            </a:r>
            <a:r>
              <a:rPr lang="ar-JO" sz="2400" b="0" i="0" dirty="0" smtClean="0">
                <a:solidFill>
                  <a:srgbClr val="000000"/>
                </a:solidFill>
                <a:effectLst/>
                <a:latin typeface="Tajawal"/>
              </a:rPr>
              <a:t>الاحترافية</a:t>
            </a:r>
            <a:r>
              <a:rPr lang="ar-EG" sz="2400" b="0" i="0" dirty="0" smtClean="0">
                <a:solidFill>
                  <a:srgbClr val="000000"/>
                </a:solidFill>
                <a:effectLst/>
                <a:latin typeface="Tajawal"/>
              </a:rPr>
              <a:t>.</a:t>
            </a:r>
            <a:endParaRPr lang="ar-JO" sz="2400" b="0" i="0" dirty="0" smtClean="0">
              <a:solidFill>
                <a:srgbClr val="FF0000"/>
              </a:solidFill>
              <a:effectLst/>
              <a:latin typeface="Tajawal"/>
            </a:endParaRPr>
          </a:p>
          <a:p>
            <a:pPr algn="just" rtl="1">
              <a:lnSpc>
                <a:spcPct val="150000"/>
              </a:lnSpc>
            </a:pPr>
            <a:r>
              <a:rPr lang="ar-JO" sz="2400" b="0" i="0" dirty="0" smtClean="0">
                <a:solidFill>
                  <a:srgbClr val="000000"/>
                </a:solidFill>
                <a:effectLst/>
                <a:latin typeface="Tajawal"/>
              </a:rPr>
              <a:t>3. </a:t>
            </a:r>
            <a:r>
              <a:rPr lang="ar-JO" sz="2400" b="1" i="0" dirty="0" smtClean="0">
                <a:solidFill>
                  <a:srgbClr val="000000"/>
                </a:solidFill>
                <a:effectLst/>
                <a:latin typeface="Tajawal"/>
              </a:rPr>
              <a:t>استخدام غير أخلاقي: </a:t>
            </a:r>
            <a:r>
              <a:rPr lang="ar-JO" sz="2400" b="0" i="0" dirty="0" smtClean="0">
                <a:solidFill>
                  <a:srgbClr val="000000"/>
                </a:solidFill>
                <a:effectLst/>
                <a:latin typeface="Tajawal"/>
              </a:rPr>
              <a:t>بعض من يمارسون الدعاية السلبية قد يتجاوزون الحدود الأخلاقية والقانونية لكشف حقائق قد تضر بالمنافس.</a:t>
            </a:r>
          </a:p>
          <a:p>
            <a:pPr algn="just" rtl="1">
              <a:lnSpc>
                <a:spcPct val="150000"/>
              </a:lnSpc>
            </a:pPr>
            <a:r>
              <a:rPr lang="ar-JO" sz="2400" b="0" i="0" dirty="0" smtClean="0">
                <a:solidFill>
                  <a:srgbClr val="000000"/>
                </a:solidFill>
                <a:effectLst/>
                <a:latin typeface="Tajawal"/>
              </a:rPr>
              <a:t>4</a:t>
            </a:r>
            <a:r>
              <a:rPr lang="ar-JO" sz="2400" b="0" i="0" dirty="0">
                <a:solidFill>
                  <a:srgbClr val="000000"/>
                </a:solidFill>
                <a:effectLst/>
                <a:latin typeface="Tajawal"/>
              </a:rPr>
              <a:t>. </a:t>
            </a:r>
            <a:r>
              <a:rPr lang="ar-JO" sz="2400" b="1" i="0" dirty="0">
                <a:solidFill>
                  <a:srgbClr val="000000"/>
                </a:solidFill>
                <a:effectLst/>
                <a:latin typeface="Tajawal"/>
              </a:rPr>
              <a:t>تأثير ثنائي: </a:t>
            </a:r>
            <a:r>
              <a:rPr lang="ar-JO" sz="2400" b="0" i="0" dirty="0">
                <a:solidFill>
                  <a:srgbClr val="000000"/>
                </a:solidFill>
                <a:effectLst/>
                <a:latin typeface="Tajawal"/>
              </a:rPr>
              <a:t>يمكن للدعاية السلبية أن تخلق مشاعر سلبية جديدة بين العميل والمنتج نفسه.</a:t>
            </a:r>
          </a:p>
          <a:p>
            <a:pPr algn="just" rtl="1">
              <a:lnSpc>
                <a:spcPct val="150000"/>
              </a:lnSpc>
            </a:pPr>
            <a:r>
              <a:rPr lang="ar-JO" sz="2400" b="0" i="0" dirty="0">
                <a:solidFill>
                  <a:srgbClr val="000000"/>
                </a:solidFill>
                <a:effectLst/>
                <a:latin typeface="Tajawal"/>
              </a:rPr>
              <a:t>5. </a:t>
            </a:r>
            <a:r>
              <a:rPr lang="ar-JO" sz="2400" b="1" i="0" dirty="0">
                <a:solidFill>
                  <a:srgbClr val="000000"/>
                </a:solidFill>
                <a:effectLst/>
                <a:latin typeface="Tajawal"/>
              </a:rPr>
              <a:t>هجوم عكسي: </a:t>
            </a:r>
            <a:r>
              <a:rPr lang="ar-JO" sz="2400" b="0" i="0" dirty="0">
                <a:solidFill>
                  <a:srgbClr val="000000"/>
                </a:solidFill>
                <a:effectLst/>
                <a:latin typeface="Tajawal"/>
              </a:rPr>
              <a:t>إذا كانت الدعاية السلبية تحتوي على احتقار للآخرين، فإنها قد تؤدي إلى فقدان الجمهور الحالي أيضًا.</a:t>
            </a:r>
          </a:p>
          <a:p>
            <a:pPr algn="r" rtl="1"/>
            <a:endParaRPr lang="ar-JO" sz="2000" b="0" i="0" dirty="0">
              <a:solidFill>
                <a:srgbClr val="000000"/>
              </a:solidFill>
              <a:effectLst/>
              <a:latin typeface="Tajawal"/>
            </a:endParaRPr>
          </a:p>
        </p:txBody>
      </p:sp>
    </p:spTree>
    <p:extLst>
      <p:ext uri="{BB962C8B-B14F-4D97-AF65-F5344CB8AC3E}">
        <p14:creationId xmlns:p14="http://schemas.microsoft.com/office/powerpoint/2010/main" val="411159647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44331CD-2D58-9F10-4A7A-37151D606293}"/>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xmlns="" id="{54A023A1-04D9-0555-5270-49DE93CB29A3}"/>
              </a:ext>
            </a:extLst>
          </p:cNvPr>
          <p:cNvSpPr txBox="1"/>
          <p:nvPr/>
        </p:nvSpPr>
        <p:spPr>
          <a:xfrm>
            <a:off x="3382814" y="6323409"/>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9BCB6C40-C4C0-CD5F-3295-27B5EB4E2A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xmlns="" id="{1A6D58CC-CE86-1B9A-C2B1-19C97CE076A5}"/>
              </a:ext>
            </a:extLst>
          </p:cNvPr>
          <p:cNvSpPr txBox="1"/>
          <p:nvPr/>
        </p:nvSpPr>
        <p:spPr>
          <a:xfrm>
            <a:off x="254643" y="1638230"/>
            <a:ext cx="11123271" cy="3416320"/>
          </a:xfrm>
          <a:prstGeom prst="rect">
            <a:avLst/>
          </a:prstGeom>
          <a:noFill/>
        </p:spPr>
        <p:txBody>
          <a:bodyPr wrap="square">
            <a:spAutoFit/>
          </a:bodyPr>
          <a:lstStyle/>
          <a:p>
            <a:pPr algn="just" rtl="1">
              <a:lnSpc>
                <a:spcPct val="150000"/>
              </a:lnSpc>
            </a:pPr>
            <a:r>
              <a:rPr lang="ar-JO" sz="2400" b="0" i="0" dirty="0" smtClean="0">
                <a:solidFill>
                  <a:srgbClr val="000000"/>
                </a:solidFill>
                <a:effectLst/>
                <a:latin typeface="Tajawal"/>
              </a:rPr>
              <a:t>6</a:t>
            </a:r>
            <a:r>
              <a:rPr lang="ar-JO" sz="2400" b="0" i="0" dirty="0">
                <a:solidFill>
                  <a:srgbClr val="000000"/>
                </a:solidFill>
                <a:effectLst/>
                <a:latin typeface="Tajawal"/>
              </a:rPr>
              <a:t>. </a:t>
            </a:r>
            <a:r>
              <a:rPr lang="ar-JO" sz="2400" b="1" i="0" dirty="0">
                <a:solidFill>
                  <a:srgbClr val="000000"/>
                </a:solidFill>
                <a:effectLst/>
                <a:latin typeface="Tajawal"/>
              </a:rPr>
              <a:t>إعادة برمجة الصورة النمطية: </a:t>
            </a:r>
            <a:r>
              <a:rPr lang="ar-JO" sz="2400" b="0" i="0" dirty="0">
                <a:solidFill>
                  <a:srgbClr val="000000"/>
                </a:solidFill>
                <a:effectLst/>
                <a:latin typeface="Tajawal"/>
              </a:rPr>
              <a:t>قد تؤدي الدعاية السلبية إلى ربط العلامة التجارية بالضعف في ذهن العميل.</a:t>
            </a:r>
          </a:p>
          <a:p>
            <a:pPr algn="just" rtl="1">
              <a:lnSpc>
                <a:spcPct val="150000"/>
              </a:lnSpc>
            </a:pPr>
            <a:r>
              <a:rPr lang="ar-JO" sz="2400" b="0" i="0" dirty="0">
                <a:solidFill>
                  <a:srgbClr val="000000"/>
                </a:solidFill>
                <a:effectLst/>
                <a:latin typeface="Tajawal"/>
              </a:rPr>
              <a:t>7. </a:t>
            </a:r>
            <a:r>
              <a:rPr lang="ar-JO" sz="2400" b="1" i="0" dirty="0">
                <a:solidFill>
                  <a:srgbClr val="000000"/>
                </a:solidFill>
                <a:effectLst/>
                <a:latin typeface="Tajawal"/>
              </a:rPr>
              <a:t>خسائر مالية: </a:t>
            </a:r>
            <a:r>
              <a:rPr lang="ar-JO" sz="2400" b="0" i="0" dirty="0">
                <a:solidFill>
                  <a:srgbClr val="000000"/>
                </a:solidFill>
                <a:effectLst/>
                <a:latin typeface="Tajawal"/>
              </a:rPr>
              <a:t>يمكن أن تتسبب الدعاية السلبية في خسائر مالية كبيرة إذا تم استغلالها من قبل منافسين للفوز بحصص في السوق.</a:t>
            </a:r>
          </a:p>
          <a:p>
            <a:pPr algn="just" rtl="1">
              <a:lnSpc>
                <a:spcPct val="150000"/>
              </a:lnSpc>
            </a:pPr>
            <a:r>
              <a:rPr lang="ar-JO" sz="2400" b="0" i="0" dirty="0">
                <a:solidFill>
                  <a:srgbClr val="000000"/>
                </a:solidFill>
                <a:effectLst/>
                <a:latin typeface="Tajawal"/>
              </a:rPr>
              <a:t>8. </a:t>
            </a:r>
            <a:r>
              <a:rPr lang="ar-JO" sz="2400" b="1" i="0" dirty="0">
                <a:solidFill>
                  <a:srgbClr val="000000"/>
                </a:solidFill>
                <a:effectLst/>
                <a:latin typeface="Tajawal"/>
              </a:rPr>
              <a:t>فقدان الثقة: </a:t>
            </a:r>
            <a:r>
              <a:rPr lang="ar-JO" sz="2400" b="0" i="0" dirty="0">
                <a:solidFill>
                  <a:srgbClr val="000000"/>
                </a:solidFill>
                <a:effectLst/>
                <a:latin typeface="Tajawal"/>
              </a:rPr>
              <a:t>استخدام الدعاية السلبية بكثرة يمكن أن يؤدي إلى فقدان الثقة، حتى إذا كانت المعلومات صحيحة.</a:t>
            </a:r>
          </a:p>
          <a:p>
            <a:pPr algn="just" rtl="1">
              <a:lnSpc>
                <a:spcPct val="150000"/>
              </a:lnSpc>
            </a:pPr>
            <a:r>
              <a:rPr lang="ar-JO" sz="2400" b="0" i="0" dirty="0">
                <a:solidFill>
                  <a:srgbClr val="000000"/>
                </a:solidFill>
                <a:effectLst/>
                <a:latin typeface="Tajawal"/>
              </a:rPr>
              <a:t>9. </a:t>
            </a:r>
            <a:r>
              <a:rPr lang="ar-JO" sz="2400" b="1" i="0" dirty="0">
                <a:solidFill>
                  <a:srgbClr val="000000"/>
                </a:solidFill>
                <a:effectLst/>
                <a:latin typeface="Tajawal"/>
              </a:rPr>
              <a:t>عزوف العملاء: </a:t>
            </a:r>
            <a:r>
              <a:rPr lang="ar-JO" sz="2400" b="0" i="0" dirty="0">
                <a:solidFill>
                  <a:srgbClr val="000000"/>
                </a:solidFill>
                <a:effectLst/>
                <a:latin typeface="Tajawal"/>
              </a:rPr>
              <a:t>استخدام الدعاية السلبية بشكل متكرر يمكن أن يؤدي إلى عزوف العملاء حتى إذا كانت المعلومات صحيحة.</a:t>
            </a:r>
          </a:p>
        </p:txBody>
      </p:sp>
    </p:spTree>
    <p:extLst>
      <p:ext uri="{BB962C8B-B14F-4D97-AF65-F5344CB8AC3E}">
        <p14:creationId xmlns:p14="http://schemas.microsoft.com/office/powerpoint/2010/main" val="26833435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xmlns=""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BE970EA9-B8A8-2DEA-43C8-6AAF75FE6BE1}"/>
              </a:ext>
            </a:extLst>
          </p:cNvPr>
          <p:cNvSpPr txBox="1"/>
          <p:nvPr/>
        </p:nvSpPr>
        <p:spPr>
          <a:xfrm>
            <a:off x="180431" y="1673984"/>
            <a:ext cx="7173686" cy="830997"/>
          </a:xfrm>
          <a:prstGeom prst="rect">
            <a:avLst/>
          </a:prstGeom>
          <a:noFill/>
        </p:spPr>
        <p:txBody>
          <a:bodyPr wrap="square">
            <a:spAutoFit/>
          </a:bodyPr>
          <a:lstStyle/>
          <a:p>
            <a:pPr algn="r" rtl="1"/>
            <a:r>
              <a:rPr lang="ar-JO" sz="2400" b="1" dirty="0"/>
              <a:t>ملخص</a:t>
            </a:r>
          </a:p>
          <a:p>
            <a:pPr marL="342900" indent="-342900" algn="r" rtl="1">
              <a:buFont typeface="Courier New" panose="02070309020205020404" pitchFamily="49" charset="0"/>
              <a:buChar char="o"/>
            </a:pPr>
            <a:endParaRPr lang="ar-JO" sz="2400" b="1" dirty="0"/>
          </a:p>
        </p:txBody>
      </p:sp>
      <p:pic>
        <p:nvPicPr>
          <p:cNvPr id="2" name="Picture 1">
            <a:extLst>
              <a:ext uri="{FF2B5EF4-FFF2-40B4-BE49-F238E27FC236}">
                <a16:creationId xmlns:a16="http://schemas.microsoft.com/office/drawing/2014/main" xmlns="" id="{72E8EEBF-D93F-3408-0A13-EFF85D0A5727}"/>
              </a:ext>
            </a:extLst>
          </p:cNvPr>
          <p:cNvPicPr>
            <a:picLocks noChangeAspect="1"/>
          </p:cNvPicPr>
          <p:nvPr/>
        </p:nvPicPr>
        <p:blipFill>
          <a:blip r:embed="rId4"/>
          <a:stretch>
            <a:fillRect/>
          </a:stretch>
        </p:blipFill>
        <p:spPr>
          <a:xfrm>
            <a:off x="7354117" y="1155869"/>
            <a:ext cx="4848225" cy="5715000"/>
          </a:xfrm>
          <a:prstGeom prst="rect">
            <a:avLst/>
          </a:prstGeom>
        </p:spPr>
      </p:pic>
      <p:sp>
        <p:nvSpPr>
          <p:cNvPr id="6" name="TextBox 5">
            <a:extLst>
              <a:ext uri="{FF2B5EF4-FFF2-40B4-BE49-F238E27FC236}">
                <a16:creationId xmlns:a16="http://schemas.microsoft.com/office/drawing/2014/main" xmlns="" id="{E1FCF7CF-AF45-07A5-FD92-B0777533349B}"/>
              </a:ext>
            </a:extLst>
          </p:cNvPr>
          <p:cNvSpPr txBox="1"/>
          <p:nvPr/>
        </p:nvSpPr>
        <p:spPr>
          <a:xfrm>
            <a:off x="410901" y="1832785"/>
            <a:ext cx="6099858" cy="4524315"/>
          </a:xfrm>
          <a:prstGeom prst="rect">
            <a:avLst/>
          </a:prstGeom>
          <a:noFill/>
        </p:spPr>
        <p:txBody>
          <a:bodyPr wrap="square">
            <a:spAutoFit/>
          </a:bodyPr>
          <a:lstStyle/>
          <a:p>
            <a:pPr algn="r" rtl="1"/>
            <a:endParaRPr lang="ar-JO" dirty="0"/>
          </a:p>
          <a:p>
            <a:pPr marL="285750" indent="-285750" algn="r" rtl="1">
              <a:buFont typeface="Wingdings" panose="05000000000000000000" pitchFamily="2" charset="2"/>
              <a:buChar char="ü"/>
            </a:pPr>
            <a:r>
              <a:rPr lang="ar-JO" dirty="0"/>
              <a:t>أنواع الإعلانات غير الأخلاقية</a:t>
            </a:r>
          </a:p>
          <a:p>
            <a:pPr marL="285750" indent="-285750" algn="r" rtl="1">
              <a:buFont typeface="Wingdings" panose="05000000000000000000" pitchFamily="2" charset="2"/>
              <a:buChar char="ü"/>
            </a:pPr>
            <a:r>
              <a:rPr lang="ar-JO" dirty="0"/>
              <a:t>أمثلة على الإعلانات غير الأخلاقية</a:t>
            </a:r>
          </a:p>
          <a:p>
            <a:pPr marL="285750" indent="-285750" algn="r" rtl="1">
              <a:buFont typeface="Wingdings" panose="05000000000000000000" pitchFamily="2" charset="2"/>
              <a:buChar char="ü"/>
            </a:pPr>
            <a:r>
              <a:rPr lang="ar-JO" dirty="0"/>
              <a:t>تقديم ادعاءات مبالغ فيها</a:t>
            </a:r>
          </a:p>
          <a:p>
            <a:pPr marL="285750" indent="-285750" algn="r" rtl="1">
              <a:buFont typeface="Wingdings" panose="05000000000000000000" pitchFamily="2" charset="2"/>
              <a:buChar char="ü"/>
            </a:pPr>
            <a:r>
              <a:rPr lang="ar-JO" dirty="0"/>
              <a:t>عدم الكشف عن الآثار الجانبية للمنتج</a:t>
            </a:r>
          </a:p>
          <a:p>
            <a:pPr marL="285750" indent="-285750" algn="r" rtl="1">
              <a:buFont typeface="Wingdings" panose="05000000000000000000" pitchFamily="2" charset="2"/>
              <a:buChar char="ü"/>
            </a:pPr>
            <a:r>
              <a:rPr lang="ar-EG" dirty="0" smtClean="0"/>
              <a:t>التعارض </a:t>
            </a:r>
            <a:r>
              <a:rPr lang="ar-JO" dirty="0" smtClean="0"/>
              <a:t>مع </a:t>
            </a:r>
            <a:r>
              <a:rPr lang="ar-JO" dirty="0"/>
              <a:t>المصلحة العامة أو الوطنية</a:t>
            </a:r>
          </a:p>
          <a:p>
            <a:pPr marL="285750" indent="-285750" algn="r" rtl="1">
              <a:buFont typeface="Wingdings" panose="05000000000000000000" pitchFamily="2" charset="2"/>
              <a:buChar char="ü"/>
            </a:pPr>
            <a:r>
              <a:rPr lang="ar-JO" dirty="0"/>
              <a:t>استغلال المهمشين أو الفئات المحرومة</a:t>
            </a:r>
          </a:p>
          <a:p>
            <a:pPr marL="285750" indent="-285750" algn="r" rtl="1">
              <a:buFont typeface="Wingdings" panose="05000000000000000000" pitchFamily="2" charset="2"/>
              <a:buChar char="ü"/>
            </a:pPr>
            <a:r>
              <a:rPr lang="ar-JO" dirty="0"/>
              <a:t>استخدام مواد غير لائقة أو مسيئة</a:t>
            </a:r>
          </a:p>
          <a:p>
            <a:pPr marL="285750" indent="-285750" algn="r" rtl="1">
              <a:buFont typeface="Wingdings" panose="05000000000000000000" pitchFamily="2" charset="2"/>
              <a:buChar char="ü"/>
            </a:pPr>
            <a:r>
              <a:rPr lang="ar-JO" dirty="0"/>
              <a:t>الإدلاء بإشارات مهينة للجنس أو العمر أو الدين أو العرق</a:t>
            </a:r>
          </a:p>
          <a:p>
            <a:pPr marL="285750" indent="-285750" algn="r" rtl="1">
              <a:buFont typeface="Wingdings" panose="05000000000000000000" pitchFamily="2" charset="2"/>
              <a:buChar char="ü"/>
            </a:pPr>
            <a:r>
              <a:rPr lang="ar-JO" dirty="0"/>
              <a:t>استخدام أساليب التخويف</a:t>
            </a:r>
          </a:p>
          <a:p>
            <a:pPr marL="285750" indent="-285750" algn="r" rtl="1">
              <a:buFont typeface="Wingdings" panose="05000000000000000000" pitchFamily="2" charset="2"/>
              <a:buChar char="ü"/>
            </a:pPr>
            <a:r>
              <a:rPr lang="ar-JO" dirty="0"/>
              <a:t>سرقة الحملات التسويقية</a:t>
            </a:r>
          </a:p>
          <a:p>
            <a:pPr marL="285750" indent="-285750" algn="r" rtl="1">
              <a:buFont typeface="Wingdings" panose="05000000000000000000" pitchFamily="2" charset="2"/>
              <a:buChar char="ü"/>
            </a:pPr>
            <a:r>
              <a:rPr lang="ar-JO" dirty="0"/>
              <a:t>تشويه الحقائق لتضليل المشترين</a:t>
            </a:r>
          </a:p>
          <a:p>
            <a:pPr marL="285750" indent="-285750" algn="r" rtl="1">
              <a:buFont typeface="Wingdings" panose="05000000000000000000" pitchFamily="2" charset="2"/>
              <a:buChar char="ü"/>
            </a:pPr>
            <a:r>
              <a:rPr lang="ar-JO" dirty="0"/>
              <a:t>إرسال رسائل غير مرغوب فيها إلى العملاء</a:t>
            </a:r>
          </a:p>
          <a:p>
            <a:pPr marL="285750" indent="-285750" algn="r" rtl="1">
              <a:buFont typeface="Wingdings" panose="05000000000000000000" pitchFamily="2" charset="2"/>
              <a:buChar char="ü"/>
            </a:pPr>
            <a:r>
              <a:rPr lang="ar-JO" dirty="0"/>
              <a:t>الاعتماد على الصور النمطية لتوضيح وجهة نظرك</a:t>
            </a:r>
          </a:p>
          <a:p>
            <a:pPr marL="285750" indent="-285750" algn="r" rtl="1">
              <a:buFont typeface="Wingdings" panose="05000000000000000000" pitchFamily="2" charset="2"/>
              <a:buChar char="ü"/>
            </a:pPr>
            <a:r>
              <a:rPr lang="ar-JO" dirty="0"/>
              <a:t>التمييز ضد المنتجات المنافسة</a:t>
            </a:r>
          </a:p>
          <a:p>
            <a:pPr marL="285750" indent="-285750" algn="r" rtl="1">
              <a:buFont typeface="Wingdings" panose="05000000000000000000" pitchFamily="2" charset="2"/>
              <a:buChar char="ü"/>
            </a:pPr>
            <a:r>
              <a:rPr lang="ar-JO" dirty="0"/>
              <a:t>ما المقصود بالدعاية السلبية؟ وما الفرق بينها وبين التشهير؟</a:t>
            </a:r>
          </a:p>
        </p:txBody>
      </p:sp>
    </p:spTree>
    <p:extLst>
      <p:ext uri="{BB962C8B-B14F-4D97-AF65-F5344CB8AC3E}">
        <p14:creationId xmlns:p14="http://schemas.microsoft.com/office/powerpoint/2010/main" val="7533032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3">
    <wetp:webextensionref xmlns:r="http://schemas.openxmlformats.org/officeDocument/2006/relationships" r:id="rId1"/>
  </wetp:taskpane>
  <wetp:taskpane dockstate="right" visibility="0" width="525"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891BE57D-C414-47CE-9009-2E226F20946B}">
  <we:reference id="wa200005566" version="3.0.0.2" store="en-US" storeType="OMEX"/>
  <we:alternateReferences>
    <we:reference id="wa200005566" version="3.0.0.2"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E0048199-49F2-49C0-A1AA-7D7CC79BBDDA}">
  <we:reference id="wa104380587" version="1.0.0.1" store="en-US" storeType="OMEX"/>
  <we:alternateReferences>
    <we:reference id="WA104380587" version="1.0.0.1" store="WA10438058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94d26e34a1e5bbd4833c5df3fc15272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d55269a033fd16b9cbe5fca74ebeda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39DFF5E-71F4-4D1A-85C2-2808F39FBB9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5889DBA-B0F3-4435-808A-4EE045CE5B1A}">
  <ds:schemaRefs>
    <ds:schemaRef ds:uri="http://schemas.microsoft.com/sharepoint/v3/contenttype/forms"/>
  </ds:schemaRefs>
</ds:datastoreItem>
</file>

<file path=customXml/itemProps3.xml><?xml version="1.0" encoding="utf-8"?>
<ds:datastoreItem xmlns:ds="http://schemas.openxmlformats.org/officeDocument/2006/customXml" ds:itemID="{4AB09936-AD3C-4117-A900-66317D430821}">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emplate/>
  <TotalTime>3647</TotalTime>
  <Words>2958</Words>
  <Application>Microsoft Office PowerPoint</Application>
  <PresentationFormat>Custom</PresentationFormat>
  <Paragraphs>193</Paragraphs>
  <Slides>41</Slides>
  <Notes>17</Notes>
  <HiddenSlides>0</HiddenSlides>
  <MMClips>0</MMClips>
  <ScaleCrop>false</ScaleCrop>
  <HeadingPairs>
    <vt:vector size="4" baseType="variant">
      <vt:variant>
        <vt:lpstr>Theme</vt:lpstr>
      </vt:variant>
      <vt:variant>
        <vt:i4>2</vt:i4>
      </vt:variant>
      <vt:variant>
        <vt:lpstr>Slide Titles</vt:lpstr>
      </vt:variant>
      <vt:variant>
        <vt:i4>41</vt:i4>
      </vt:variant>
    </vt:vector>
  </HeadingPairs>
  <TitlesOfParts>
    <vt:vector size="43" baseType="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pc</cp:lastModifiedBy>
  <cp:revision>454</cp:revision>
  <dcterms:created xsi:type="dcterms:W3CDTF">2023-04-29T09:08:23Z</dcterms:created>
  <dcterms:modified xsi:type="dcterms:W3CDTF">2024-02-16T12:55:51Z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