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6"/>
  </p:notesMasterIdLst>
  <p:sldIdLst>
    <p:sldId id="480" r:id="rId2"/>
    <p:sldId id="303" r:id="rId3"/>
    <p:sldId id="313" r:id="rId4"/>
    <p:sldId id="357" r:id="rId5"/>
    <p:sldId id="281" r:id="rId6"/>
    <p:sldId id="282" r:id="rId7"/>
    <p:sldId id="287" r:id="rId8"/>
    <p:sldId id="283" r:id="rId9"/>
    <p:sldId id="286" r:id="rId10"/>
    <p:sldId id="315" r:id="rId11"/>
    <p:sldId id="288" r:id="rId12"/>
    <p:sldId id="356" r:id="rId13"/>
    <p:sldId id="355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7"/>
            <p14:sldId id="281"/>
            <p14:sldId id="282"/>
            <p14:sldId id="287"/>
            <p14:sldId id="283"/>
            <p14:sldId id="286"/>
            <p14:sldId id="315"/>
            <p14:sldId id="288"/>
            <p14:sldId id="356"/>
            <p14:sldId id="3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9"/>
    <p:restoredTop sz="95616" autoAdjust="0"/>
  </p:normalViewPr>
  <p:slideViewPr>
    <p:cSldViewPr snapToGrid="0">
      <p:cViewPr varScale="1">
        <p:scale>
          <a:sx n="117" d="100"/>
          <a:sy n="117" d="100"/>
        </p:scale>
        <p:origin x="856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510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014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05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6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80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31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804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44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2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771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228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777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566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838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886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437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26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33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1739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354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40"/>
    </mc:Choice>
    <mc:Fallback xmlns="">
      <p:transition spd="slow" advTm="1904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222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354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24"/>
    </mc:Choice>
    <mc:Fallback xmlns="">
      <p:transition spd="slow" advTm="1462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Academic Agenda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Course Description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Online Lecture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Course Objectives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Learning Outcomes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Course Topics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Areas of Discussion</a:t>
            </a:r>
          </a:p>
          <a:p>
            <a:pPr marL="358775" indent="-222250">
              <a:buFont typeface="Wingdings" panose="05000000000000000000" pitchFamily="2" charset="2"/>
              <a:buChar char="Ø"/>
            </a:pPr>
            <a:r>
              <a:rPr lang="en-US" sz="1400" dirty="0"/>
              <a:t>Reference</a:t>
            </a: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72"/>
    </mc:Choice>
    <mc:Fallback xmlns="">
      <p:transition spd="slow" advTm="8227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DE0376C-9A4A-4161-9554-805D8839014E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9" name="Rectangle: Rounded Corners 24">
              <a:extLst>
                <a:ext uri="{FF2B5EF4-FFF2-40B4-BE49-F238E27FC236}">
                  <a16:creationId xmlns:a16="http://schemas.microsoft.com/office/drawing/2014/main" id="{0DC02FF9-2AE9-B2AB-D580-56676ED9ACB7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36CF879-C47C-76C3-848E-FB6861A5CC41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Academic Agenda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1E94DDA-A19A-028A-EB52-8ABD96D12F8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544F59-24FF-1ECB-0AC7-F596543AE1E2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DD3DE9-81CC-E060-A12D-60CE3480874C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4" name="Graphic 21">
              <a:extLst>
                <a:ext uri="{FF2B5EF4-FFF2-40B4-BE49-F238E27FC236}">
                  <a16:creationId xmlns:a16="http://schemas.microsoft.com/office/drawing/2014/main" id="{5F88B356-C681-2433-0646-D978E231DC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8E5822F5-9ED6-40BE-E6FE-A51FE3B83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50" y="1775258"/>
            <a:ext cx="6583907" cy="419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0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424"/>
    </mc:Choice>
    <mc:Fallback xmlns="">
      <p:transition spd="slow" advTm="17942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C6D7890-0351-A9E7-3CDD-AC72DB6381CA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AB976BA6-C000-A8B9-9861-2DB872F3DE43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1CF9FEF-D8CA-91CE-6233-4B745EA420F7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Course Description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BB552B-01C4-98AD-AB67-6B1191F9334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7FB7E17-FADE-9A3E-CF19-0B77B1D900A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674373-ADB1-62EE-6F4C-65EE0B31CC4D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DAC48A24-3A26-159E-C3A9-769E16DD21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449" y="2244602"/>
            <a:ext cx="9491024" cy="4934138"/>
          </a:xfrm>
        </p:spPr>
        <p:txBody>
          <a:bodyPr>
            <a:normAutofit/>
          </a:bodyPr>
          <a:lstStyle/>
          <a:p>
            <a:pPr marL="0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1600" dirty="0">
                <a:latin typeface="Alexandria" charset="0"/>
              </a:rPr>
              <a:t>Credit Hours: 3 Credit Hours 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 The materials and reference for this course will be:</a:t>
            </a:r>
          </a:p>
          <a:p>
            <a:pPr marL="0"/>
            <a:r>
              <a:rPr lang="en-US" sz="1600" dirty="0">
                <a:latin typeface="Alexandria" charset="0"/>
              </a:rPr>
              <a:t> Textbook, Project Quality Management, Second Edition: Why, What and How by Kenneth Rose</a:t>
            </a:r>
            <a:r>
              <a:rPr lang="en-EG" sz="1600" dirty="0">
                <a:latin typeface="Alexandria" charset="0"/>
              </a:rPr>
              <a:t> </a:t>
            </a:r>
            <a:endParaRPr lang="en-US" sz="1600" dirty="0">
              <a:latin typeface="Alexandria" charset="0"/>
            </a:endParaRPr>
          </a:p>
          <a:p>
            <a:pPr marL="0"/>
            <a:r>
              <a:rPr lang="en-US" sz="1600" dirty="0">
                <a:latin typeface="Alexandria" charset="0"/>
              </a:rPr>
              <a:t>Lecture notes and slides</a:t>
            </a:r>
          </a:p>
        </p:txBody>
      </p:sp>
      <p:pic>
        <p:nvPicPr>
          <p:cNvPr id="1026" name="Picture 2" descr="The Key Elements of Project Quality Management - Concept Projects Group">
            <a:extLst>
              <a:ext uri="{FF2B5EF4-FFF2-40B4-BE49-F238E27FC236}">
                <a16:creationId xmlns:a16="http://schemas.microsoft.com/office/drawing/2014/main" id="{8EBDEA69-EFF8-59B1-A932-1324625C6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864" y="3796144"/>
            <a:ext cx="3175681" cy="211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28"/>
    </mc:Choice>
    <mc:Fallback xmlns="">
      <p:transition spd="slow" advTm="5212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76C2D53-CF81-AE91-EE1A-BF619021A49C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6B1FF5B0-6132-08E7-38D4-E16323F06E5E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91AD7C3-58C0-2B68-5B43-4A7B136C96B2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Online Lecture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03867B7-4F52-C4EB-A8A6-BC8DC5CC3DA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8049866-AF6C-BDD3-39A2-06E1AC888D0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0FDA963-AB3B-C213-D3B3-2A3B76CB288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9C202A48-B71F-8E8F-B68D-34AA85DCE3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40" y="2292388"/>
            <a:ext cx="10515600" cy="4351338"/>
          </a:xfrm>
        </p:spPr>
        <p:txBody>
          <a:bodyPr/>
          <a:lstStyle/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Answer your questions/inquiries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 Solve different issues/problems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 Discuss your opinions with the instructor/classmates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 Trigger activities related to previous session topics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0"/>
    </mc:Choice>
    <mc:Fallback xmlns="">
      <p:transition spd="slow" advTm="3584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CA64C32-DC46-E314-DD2A-F3463FEF20CD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2EB50319-7EE4-ABF8-7DFD-498771B4404A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1BE50F6-6DCF-3408-AC69-E74F071B7626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Course Objectives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87E2DD1-9088-CE5A-0620-055A567562E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C0E48E6-EBA1-A736-0498-AA08C970FE5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6E7366-DCE9-F7F7-A5FC-FAFC7C5D787C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8B60EC70-0E98-76D4-D854-15A22A8EEE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44602"/>
            <a:ext cx="10515600" cy="4351338"/>
          </a:xfrm>
        </p:spPr>
        <p:txBody>
          <a:bodyPr>
            <a:normAutofit/>
          </a:bodyPr>
          <a:lstStyle/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Introducing the foundations and concepts of quality in general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Introducing the main tools for quality assurance and quality control of the project  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Identifying the main milestones of the project from start to end</a:t>
            </a:r>
            <a:endParaRPr lang="ar-SA" sz="1600" dirty="0">
              <a:latin typeface="Alexandria" charset="0"/>
            </a:endParaRP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Identifying the project charter. </a:t>
            </a:r>
          </a:p>
          <a:p>
            <a:pPr marL="0"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Identifying the main elements of Quality Management plan to make sure the project will deliver the intended outcome.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72"/>
    </mc:Choice>
    <mc:Fallback xmlns="">
      <p:transition spd="slow" advTm="12547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F6B7E70B-7C60-E7BF-3C5F-015257DB1996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5835CABF-EE13-B38E-99A6-8E0F98190B23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9F2151A-E415-5005-3FD4-B83AC3DC232C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Learning Outcomes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8C2A9CD-AE10-E02C-12DE-739FA87C021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56D06D6-03E9-CAA7-6B62-B10C60E6D0D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A12AAB2-E491-1C41-3DFF-39AFE6B1903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8D26E62D-77FF-2DD2-6EF2-01CCA68429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37699"/>
            <a:ext cx="10515600" cy="4351338"/>
          </a:xfrm>
        </p:spPr>
        <p:txBody>
          <a:bodyPr>
            <a:normAutofit/>
          </a:bodyPr>
          <a:lstStyle/>
          <a:p>
            <a:pPr marL="0" lvl="0" indent="0">
              <a:spcAft>
                <a:spcPts val="800"/>
              </a:spcAft>
              <a:buNone/>
            </a:pPr>
            <a:r>
              <a:rPr lang="en-US" sz="1600" dirty="0">
                <a:latin typeface="Alexandria" charset="0"/>
              </a:rPr>
              <a:t>At the end of this subject, each student will be able to:</a:t>
            </a:r>
            <a:endParaRPr lang="en-EG" sz="1600" dirty="0">
              <a:latin typeface="Alexandria" charset="0"/>
            </a:endParaRPr>
          </a:p>
          <a:p>
            <a:pPr marL="0" lv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Evaluate the core quality processes and explain the role of each process in planning and managing projects.</a:t>
            </a:r>
            <a:endParaRPr lang="en-EG" sz="1600" dirty="0">
              <a:latin typeface="Alexandria" charset="0"/>
            </a:endParaRPr>
          </a:p>
          <a:p>
            <a:pPr marL="0" lv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Given a project scenario with a well‐defined goal and scope, construct a comprehensive quality plan that addresses the stakeholders’ needs.</a:t>
            </a:r>
            <a:endParaRPr lang="en-EG" sz="1600" dirty="0">
              <a:latin typeface="Alexandria" charset="0"/>
            </a:endParaRPr>
          </a:p>
          <a:p>
            <a:pPr marL="0" lv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Apply appropriate quality‐control tools and techniques to a given scenario where improvement is warranted as a result of the project’s quality‐control data.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96"/>
    </mc:Choice>
    <mc:Fallback xmlns="">
      <p:transition spd="slow" advTm="728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FA18EE22-A295-CD35-ECB9-406AA2806F39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75E61A9F-9BC4-5AC0-CF67-ADC280E92366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B0184A5-BC05-0A02-AA87-40A569A54076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Course Topics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40BBD98-E4B2-94FB-4E92-D3DCEE6CDB83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0BC3837-D0DD-98E7-8159-839B0D72D59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1BADE82-4ED2-78BF-CF75-B3C62712269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5D27B7BF-E1EE-B299-57FA-ADDDF45C02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41454"/>
            <a:ext cx="10515600" cy="4351338"/>
          </a:xfrm>
        </p:spPr>
        <p:txBody>
          <a:bodyPr>
            <a:normAutofit/>
          </a:bodyPr>
          <a:lstStyle/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Quality fundamentals and concepts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Quality auditing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Ishikawa basic seven tools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Statistical quality control – part 1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Statistical quality control – part 2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24"/>
    </mc:Choice>
    <mc:Fallback xmlns="">
      <p:transition spd="slow" advTm="1002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73A7D6-EAC8-E6D7-1A4A-91BFF6CFFBFE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Course Topics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430761-5AB3-C7F3-E742-2952BFAF4037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2" name="Rectangle: Rounded Corners 24">
              <a:extLst>
                <a:ext uri="{FF2B5EF4-FFF2-40B4-BE49-F238E27FC236}">
                  <a16:creationId xmlns:a16="http://schemas.microsoft.com/office/drawing/2014/main" id="{6A660096-6421-CDD3-51D0-938640D0F2FB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681F32-56BA-7C24-4A19-CDDC6A5F96B1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Course Topics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E391605-4AAA-8A64-E1C1-B791C5DC134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B221101-2CF4-11D7-EEED-E0DB4E91F44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241BEB6-531E-BCDC-EBC3-8E24DE31ADE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7" name="Graphic 21">
              <a:extLst>
                <a:ext uri="{FF2B5EF4-FFF2-40B4-BE49-F238E27FC236}">
                  <a16:creationId xmlns:a16="http://schemas.microsoft.com/office/drawing/2014/main" id="{0175EC2C-3B56-A784-9505-7CE22E2DF1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0BD5-74E6-B59B-D5BD-BF145353F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92388"/>
            <a:ext cx="10515600" cy="4351338"/>
          </a:xfrm>
        </p:spPr>
        <p:txBody>
          <a:bodyPr>
            <a:normAutofit/>
          </a:bodyPr>
          <a:lstStyle/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Project philosophy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Initiating the project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Developing the project schedule – part 1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Developing the project schedule – part 2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Developing a quality management plan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86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56"/>
    </mc:Choice>
    <mc:Fallback xmlns="">
      <p:transition spd="slow" advTm="5225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37F3A22-E223-E293-2440-71DFF7626EEE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3D2E2DB2-34F4-4D98-ECB1-435CD0F4F908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1EA8598-047C-FEF6-5FF7-36A3F6F91459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Areas of Discussion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F256839-5A7B-B269-B68F-D22F6995832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FEED8C2-1E53-7B5F-E560-259E5586AB6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D4EE06-43BD-CB2D-E728-C1FA514978E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89883A0A-D429-9D62-B158-B97295E51E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55954"/>
            <a:ext cx="10515600" cy="4351338"/>
          </a:xfrm>
        </p:spPr>
        <p:txBody>
          <a:bodyPr>
            <a:normAutofit/>
          </a:bodyPr>
          <a:lstStyle/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What does Quality mean?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Characteristics of quality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The difference between quality assurance and quality control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The main stages of Audit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What are the common quality control used?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What are the main stages of the project?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How can we create a comprehensive project charter?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0"/>
    </mc:Choice>
    <mc:Fallback xmlns="">
      <p:transition spd="slow" advTm="8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103EA52-467A-5881-A407-09278502613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Areas of Discussion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6D34B91-E17F-7256-DA9E-3CBCA45A8DF4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1" name="Rectangle: Rounded Corners 24">
              <a:extLst>
                <a:ext uri="{FF2B5EF4-FFF2-40B4-BE49-F238E27FC236}">
                  <a16:creationId xmlns:a16="http://schemas.microsoft.com/office/drawing/2014/main" id="{9F77B069-E539-382B-C6B2-A885FA79BBDC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D923BA-507B-7BC1-4298-9EF61246FE53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Areas of Discussion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50BC55-0449-5DAD-BF9B-F19D9FB4FF7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808F988-906E-531C-DBD1-571AF28DBAB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95CBDDB-78EC-DD40-B10E-4E1DBF7AACF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6" name="Graphic 21">
              <a:extLst>
                <a:ext uri="{FF2B5EF4-FFF2-40B4-BE49-F238E27FC236}">
                  <a16:creationId xmlns:a16="http://schemas.microsoft.com/office/drawing/2014/main" id="{796F6F63-42DC-8BDC-0125-981320152C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80" y="2271497"/>
            <a:ext cx="10515600" cy="4351338"/>
          </a:xfrm>
        </p:spPr>
        <p:txBody>
          <a:bodyPr>
            <a:normAutofit/>
          </a:bodyPr>
          <a:lstStyle/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What are the responsibilities of project manager?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How can we create the quality management plan to make sure that the project delivers the intended outcome?  </a:t>
            </a:r>
          </a:p>
          <a:p>
            <a:pPr marL="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</a:rPr>
              <a:t>Open discussion on what are the main barrier that the project team may face during the execution of project and how can be overcome.</a:t>
            </a:r>
          </a:p>
        </p:txBody>
      </p:sp>
    </p:spTree>
    <p:extLst>
      <p:ext uri="{BB962C8B-B14F-4D97-AF65-F5344CB8AC3E}">
        <p14:creationId xmlns:p14="http://schemas.microsoft.com/office/powerpoint/2010/main" val="405518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04"/>
    </mc:Choice>
    <mc:Fallback xmlns="">
      <p:transition spd="slow" advTm="3990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04E580E0-6AAF-C349-079C-3D45D9FB4E88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7" name="Rectangle: Rounded Corners 24">
              <a:extLst>
                <a:ext uri="{FF2B5EF4-FFF2-40B4-BE49-F238E27FC236}">
                  <a16:creationId xmlns:a16="http://schemas.microsoft.com/office/drawing/2014/main" id="{5774BE67-CC9E-EFF0-DD6E-CC5C8090B25C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8906CC-E414-8E67-F021-F0BA645A185C}"/>
                </a:ext>
              </a:extLst>
            </p:cNvPr>
            <p:cNvSpPr txBox="1"/>
            <p:nvPr/>
          </p:nvSpPr>
          <p:spPr>
            <a:xfrm>
              <a:off x="2513150" y="1019069"/>
              <a:ext cx="39020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Reference</a:t>
              </a:r>
              <a:endParaRPr lang="en-US" sz="2800" b="1" dirty="0">
                <a:latin typeface="Alexandria" charset="0"/>
                <a:cs typeface="Alexandria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C51B4C5-99C2-8A8B-0F70-4D0CC777A66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6155151-3BD9-D557-EE40-7653E582A85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E1C2F80-E92F-B58F-29D2-821EEE5FAC8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94823338-A384-3527-78EE-92D5C6681B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1026" name="Picture 2" descr="Project Quality Management, Second Edition: Why, What and How">
            <a:extLst>
              <a:ext uri="{FF2B5EF4-FFF2-40B4-BE49-F238E27FC236}">
                <a16:creationId xmlns:a16="http://schemas.microsoft.com/office/drawing/2014/main" id="{A8E0EDEA-1284-4462-192F-15919E2D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855" y="1784592"/>
            <a:ext cx="3801707" cy="417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12"/>
    </mc:Choice>
    <mc:Fallback xmlns="">
      <p:transition spd="slow" advTm="205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86"/>
    </mc:Choice>
    <mc:Fallback xmlns="">
      <p:transition spd="slow" advTm="22086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559F495-96EB-4D14-8E95-976176161BD8}"/>
</file>

<file path=customXml/itemProps2.xml><?xml version="1.0" encoding="utf-8"?>
<ds:datastoreItem xmlns:ds="http://schemas.openxmlformats.org/officeDocument/2006/customXml" ds:itemID="{CC798409-7EF1-464F-9A7E-AE44B7AC6174}"/>
</file>

<file path=customXml/itemProps3.xml><?xml version="1.0" encoding="utf-8"?>
<ds:datastoreItem xmlns:ds="http://schemas.openxmlformats.org/officeDocument/2006/customXml" ds:itemID="{655771A9-CFFD-44A8-9023-4B0E698739B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1697</TotalTime>
  <Words>457</Words>
  <Application>Microsoft Macintosh PowerPoint</Application>
  <PresentationFormat>Widescreen</PresentationFormat>
  <Paragraphs>96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Alexandria</vt:lpstr>
      <vt:lpstr>Arial</vt:lpstr>
      <vt:lpstr>Calibri</vt:lpstr>
      <vt:lpstr>Calibri Light</vt:lpstr>
      <vt:lpstr>Roboto Light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34</cp:revision>
  <dcterms:created xsi:type="dcterms:W3CDTF">2023-04-29T09:08:23Z</dcterms:created>
  <dcterms:modified xsi:type="dcterms:W3CDTF">2026-05-23T11:44:35Z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