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262ACA-F6C5-4009-8B0A-565A12AAA0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DC798F-F534-4BB4-A59B-F0F27818E5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E3B3F8-EBD1-42B4-8945-5DE2F2717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897B6-8E58-48B9-B37C-652AA3C62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D7ED23-9EFA-4E11-93E7-1B1F6E409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250007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16AFA-56C6-4581-B0F8-AAF1C28BF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0E7F8-DCAF-42C4-B351-0261EC7B2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6A8EC7-8D68-4CA1-8819-F347EFAF6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54D8B-E82B-4CAF-AF48-23FB21F00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6B87-C04D-4585-B324-95134CB7C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51378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F68095-08EB-41D9-A5BC-E808C28F1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D7D790-A191-4E12-B31D-2450F962C8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99C91-950A-4732-A534-DD9FA0D3D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A8F65-00EF-4249-BAD2-A3A371C13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ABDA09-11DB-407E-BD33-B142C436F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985354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F3082-FBAC-45EF-A15A-5B28D3A19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BF0E1-C541-4C5D-B579-8F227B137D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7953B2-F7B6-4B0A-8BA9-BA2E28FA4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CD44D0-F6F8-4366-885D-DD2C61A90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3D00D-4B8E-4E7B-B9C2-38AFA1A7C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23A280-0B4B-4F8F-B4BC-C812E26F5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262129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1EE51-4C70-4E45-A3E1-17669DC3F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ABBF0-0547-4B5A-B505-2471A530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46DE37-DA69-4779-B0B9-44A18FFE79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160E70-9349-4C0F-AF56-CE9664261A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BA7562-667C-4544-A963-9AC3A8454B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67ACC2-A400-4069-9809-4BD076A4A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D5F38E-314C-4298-A1AF-08F977D95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41139B-3AAC-4B25-BFA9-E53DDAB7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988768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E422B7-FAF0-4500-A559-0E09B7A6A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BD12B6-C726-4BCC-BE0F-A39A5941D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3A2216-319F-42F4-865A-CD5EC306B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28F37F-89D8-4597-9248-A713401BA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730803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A73602-0328-48C0-85B4-19AE0A5CD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1048D4-C685-4B6F-8BDF-AC360F9409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3B0995-EC62-4479-8B50-98868435C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005741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D74F1-5966-4A74-89C9-3849CEAE2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4B967-DEA8-41B5-95FA-C4038BE0B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57D9A9-96BC-4F13-81FC-734E62A8C6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482B2E-512A-4F52-8FF6-1D23C579E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2E3E55-A76B-41C0-969B-B2A9E159E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610C79-A5B4-4C09-AAAC-C0D27758C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757971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69CAB1-6427-4EBF-8518-104B3563D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0099174-47C1-48ED-84CE-17E40CA685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1E6AA-3D7B-4F61-BF31-871980F886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EE1E9B-D339-4333-BB19-B2B766D4E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28E74F-B945-42B5-A76D-0EA01A4FA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E0832-1048-4A8D-9951-2E6CFE4FD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071376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87926-8A35-4462-AD37-3A4CAFC63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90073C-724E-4713-BB39-D37BE7798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13707-AE61-4F5C-9DA3-B175E60BB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49C23-D003-4A9D-9FAD-A05FFDF81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1DBA0-3A1F-4000-9EA5-FDF58471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528441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CFD9EAA-C65F-4808-8438-60D845D681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B72FCD-59EC-404D-9257-87FE7E74E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28E6F-B204-4953-A45B-89AE2FDF3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5D2E6-5A06-4153-B183-90D7AE09F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A6517A-94E2-4C47-88DC-7D8574EA1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92041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60F6C6-0A40-46C1-A07C-5F61B654C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5C7960-9AFB-453F-8C15-7480BC522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5042F-AC21-467D-A7D1-C0788B7F31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D3D23-7025-44B5-93A7-D4A210087EC2}" type="datetimeFigureOut">
              <a:rPr lang="en-AE" smtClean="0"/>
              <a:t>25/03/2023</a:t>
            </a:fld>
            <a:endParaRPr lang="en-A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46DD5-AF46-45DF-A653-793F85DE44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38A83-DAF1-4660-BC7F-006269572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33623-C669-4256-A3AD-8838B27AD0A3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98351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6520E-68DA-4ABA-B243-F8D90CCB7B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AE" dirty="0"/>
              <a:t>مصدر قوة </a:t>
            </a:r>
            <a:r>
              <a:rPr lang="ar-AE"/>
              <a:t>وسائل الإعلام -1</a:t>
            </a:r>
            <a:endParaRPr lang="en-A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FAA611-5209-4901-9148-4E326851B9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28833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9CEE2-740A-471E-9A1C-03C9B21F8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ar-AE" dirty="0"/>
              <a:t>أغراض متابعتنا لوسائل الإعلام المعاصرة  </a:t>
            </a:r>
            <a:br>
              <a:rPr lang="ar-AE" dirty="0"/>
            </a:br>
            <a:r>
              <a:rPr lang="ar-AE" dirty="0"/>
              <a:t>نحن نستخدم وسائل الإعلام لأغراض عديدة و متنوعة منها :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5941B-7872-42CC-962A-CC186FA1C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buNone/>
            </a:pPr>
            <a:r>
              <a:rPr lang="ar-AE" dirty="0"/>
              <a:t>1- الحصول على المعلومات</a:t>
            </a:r>
          </a:p>
          <a:p>
            <a:pPr marL="0" indent="0" algn="r">
              <a:buNone/>
            </a:pPr>
            <a:r>
              <a:rPr lang="ar-AE" dirty="0"/>
              <a:t>2- توجيه الفهم </a:t>
            </a:r>
          </a:p>
          <a:p>
            <a:pPr marL="0" indent="0" algn="r">
              <a:buNone/>
            </a:pPr>
            <a:r>
              <a:rPr lang="ar-AE" dirty="0"/>
              <a:t>3- توجيه السلوك اليومي </a:t>
            </a:r>
          </a:p>
          <a:p>
            <a:pPr marL="0" indent="0" algn="r">
              <a:buNone/>
            </a:pPr>
            <a:r>
              <a:rPr lang="ar-AE" dirty="0"/>
              <a:t>4- فهم الذات</a:t>
            </a:r>
          </a:p>
          <a:p>
            <a:pPr marL="0" indent="0" algn="r">
              <a:buNone/>
            </a:pPr>
            <a:r>
              <a:rPr lang="ar-AE" dirty="0"/>
              <a:t>5- تسهيل التفاعل الاجتماعي </a:t>
            </a:r>
          </a:p>
          <a:p>
            <a:pPr marL="0" indent="0" algn="r">
              <a:buNone/>
            </a:pPr>
            <a:r>
              <a:rPr lang="ar-AE" dirty="0"/>
              <a:t>6- استخدامها كبديل للتفاعل الاجتماعي </a:t>
            </a:r>
          </a:p>
          <a:p>
            <a:pPr marL="0" indent="0" algn="r">
              <a:buNone/>
            </a:pPr>
            <a:r>
              <a:rPr lang="ar-AE" dirty="0"/>
              <a:t>7- التحرر العاطفي أو التسلية و الترفيه </a:t>
            </a:r>
          </a:p>
          <a:p>
            <a:pPr marL="0" indent="0" algn="r">
              <a:buNone/>
            </a:pPr>
            <a:r>
              <a:rPr lang="ar-AE" b="1" dirty="0"/>
              <a:t>( أنظر: كتاب فهد عبد الرحمن ، التربية الإعلامية : كيف نتعامل مع الإعلام ، الرياض ، مكتبة املك فهد الوطنية ، 2010 ، ص 39 و ما بعدها )</a:t>
            </a:r>
            <a:endParaRPr lang="en-AE" b="1" dirty="0"/>
          </a:p>
        </p:txBody>
      </p:sp>
    </p:spTree>
    <p:extLst>
      <p:ext uri="{BB962C8B-B14F-4D97-AF65-F5344CB8AC3E}">
        <p14:creationId xmlns:p14="http://schemas.microsoft.com/office/powerpoint/2010/main" val="753568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B72A1-766C-4D79-B873-466042172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أسباب قدرة وسائل الإعلام المعاصرة على التأثير</a:t>
            </a:r>
            <a:br>
              <a:rPr lang="ar-AE" dirty="0"/>
            </a:br>
            <a:r>
              <a:rPr lang="ar-AE" dirty="0"/>
              <a:t>( أو مصدر قوة وسائل الإعلام في المجتمع ) 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404168-99AE-444D-AE68-32359B6D92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914400" lvl="2" indent="0" algn="r">
              <a:buNone/>
            </a:pPr>
            <a:r>
              <a:rPr lang="ar-AE" dirty="0"/>
              <a:t> 1- التنوع </a:t>
            </a:r>
          </a:p>
          <a:p>
            <a:pPr marL="914400" lvl="2" indent="0" algn="r">
              <a:buNone/>
            </a:pPr>
            <a:r>
              <a:rPr lang="ar-AE" dirty="0"/>
              <a:t>2- الجاذبية </a:t>
            </a:r>
          </a:p>
          <a:p>
            <a:pPr marL="914400" lvl="2" indent="0" algn="r">
              <a:buNone/>
            </a:pPr>
            <a:r>
              <a:rPr lang="ar-AE" dirty="0"/>
              <a:t>3- التفاعلية</a:t>
            </a:r>
          </a:p>
          <a:p>
            <a:pPr marL="914400" lvl="2" indent="0" algn="r">
              <a:buNone/>
            </a:pPr>
            <a:r>
              <a:rPr lang="ar-AE" dirty="0"/>
              <a:t>4- الوفرة</a:t>
            </a:r>
          </a:p>
          <a:p>
            <a:pPr marL="914400" lvl="2" indent="0" algn="r">
              <a:buNone/>
            </a:pPr>
            <a:r>
              <a:rPr lang="ar-AE" dirty="0"/>
              <a:t>5- سهولة التواصل </a:t>
            </a:r>
          </a:p>
          <a:p>
            <a:pPr marL="914400" lvl="2" indent="0" algn="r">
              <a:buNone/>
            </a:pPr>
            <a:r>
              <a:rPr lang="ar-AE" dirty="0"/>
              <a:t>6- الخصوصية </a:t>
            </a:r>
          </a:p>
          <a:p>
            <a:pPr marL="914400" lvl="2" indent="0" algn="r">
              <a:buNone/>
            </a:pPr>
            <a:r>
              <a:rPr lang="ar-AE" dirty="0"/>
              <a:t>7- عدم الالتزام</a:t>
            </a:r>
          </a:p>
          <a:p>
            <a:pPr marL="914400" lvl="2" indent="0" algn="r">
              <a:buNone/>
            </a:pPr>
            <a:r>
              <a:rPr lang="ar-AE" dirty="0"/>
              <a:t>8- الاختراق </a:t>
            </a:r>
          </a:p>
          <a:p>
            <a:pPr marL="914400" lvl="2" indent="0" algn="r">
              <a:buNone/>
            </a:pPr>
            <a:r>
              <a:rPr lang="ar-AE" b="1" dirty="0"/>
              <a:t>( أنظر الكتاب نفسه ، ص 40 و ما بعدها )</a:t>
            </a:r>
            <a:endParaRPr lang="en-AE" b="1" dirty="0"/>
          </a:p>
        </p:txBody>
      </p:sp>
    </p:spTree>
    <p:extLst>
      <p:ext uri="{BB962C8B-B14F-4D97-AF65-F5344CB8AC3E}">
        <p14:creationId xmlns:p14="http://schemas.microsoft.com/office/powerpoint/2010/main" val="1709365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BEB05-E6A9-49EF-A10C-2FB16B61D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نحن مستهدفون من وسائل الإعلام المعاصرة 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D44A0-11F6-4268-A418-4C41F952E4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ar-AE" dirty="0"/>
              <a:t>الإعلام صناعة ذات أهداف محددة يبيع السلع و الخدمات و الأفكار </a:t>
            </a:r>
          </a:p>
          <a:p>
            <a:pPr marL="0" indent="0" algn="ctr">
              <a:buNone/>
            </a:pPr>
            <a:r>
              <a:rPr lang="ar-AE" dirty="0"/>
              <a:t>و الجمهور هو المشتري و هو العميل المستهدف 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462147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9E6CA-5233-435A-BBDA-C2F4998F5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هل هناك إعلام محايد ؟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67268-D6C5-4E02-BE02-018EE968F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ar-AE" dirty="0"/>
              <a:t> الإعلام المعاصر هو بالضرورة إعلام منتمي إما لثقافة أو لوطن أو مصلحة تجارية أو مزيج من الانتماءات ، فليس صحيحا ما يردده البعض بأن الحيادية هي أساس عمل وسائل الإعلام .</a:t>
            </a:r>
          </a:p>
          <a:p>
            <a:pPr marL="0" indent="0" algn="r">
              <a:buNone/>
            </a:pPr>
            <a:r>
              <a:rPr lang="ar-AE" dirty="0"/>
              <a:t>و هناك بالطبع من يتحكم في الإعلام المعاصر و يقوم بتوجيهه ، و هم ملاك وسائل الإعلام الذين يقومون بتأسيسها و الإنفاق عليها و تحمل تكاليفها ، فهم الذين يقررون المادة التي نتلقاها عبر وسائل الإعلام و يضعون أهدافهم الثابتة و المتغيرة و يصوغون المضمون الإعلامي و يسوقون له و يرسمون له طرق الوصول للمتلقي المستهدف و يقومون بتوظيف الكوادر المهنية التي تقوم بذلك .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97142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B6490-F5CF-4E5D-AB60-C4B03E027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أهمية معرفة ملاك وسائل الاتصال و أهدافهم 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FBAAA-109E-4975-8824-94CC5C8205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ar-AE" dirty="0"/>
              <a:t>أول خطوات الوعي الإعلامي هي معرفة ملاك وسائل الإعلام و محاولة التعرف على أهدافهم سواء كانت معلنة أو مضمرة في ثنايا الخطاب الإعلامي .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621373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5B945-8A98-4BA4-AB51-3C8A9186F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أنماط الإعلام و أنواعه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16E791-006C-4FED-AF92-D349F893A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916" y="1846891"/>
            <a:ext cx="10515600" cy="4351338"/>
          </a:xfrm>
        </p:spPr>
        <p:txBody>
          <a:bodyPr/>
          <a:lstStyle/>
          <a:p>
            <a:pPr marL="0" indent="0" algn="r">
              <a:buNone/>
            </a:pPr>
            <a:r>
              <a:rPr lang="ar-AE" dirty="0"/>
              <a:t>التصنيف وفقا للانتماء الجغرافي</a:t>
            </a:r>
          </a:p>
          <a:p>
            <a:pPr marL="0" indent="0" algn="r">
              <a:buNone/>
            </a:pPr>
            <a:r>
              <a:rPr lang="ar-AE" dirty="0"/>
              <a:t>التصنيف وفقا للملكية </a:t>
            </a:r>
          </a:p>
          <a:p>
            <a:pPr marL="0" indent="0" algn="r">
              <a:buNone/>
            </a:pPr>
            <a:r>
              <a:rPr lang="ar-AE" dirty="0"/>
              <a:t>التصنيف بالتخصص</a:t>
            </a:r>
          </a:p>
          <a:p>
            <a:pPr marL="0" indent="0" algn="r">
              <a:buNone/>
            </a:pPr>
            <a:r>
              <a:rPr lang="ar-AE" dirty="0"/>
              <a:t>التصنيف بالاتجاهات </a:t>
            </a:r>
          </a:p>
          <a:p>
            <a:pPr marL="0" indent="0" algn="r">
              <a:buNone/>
            </a:pPr>
            <a:r>
              <a:rPr lang="ar-AE" dirty="0"/>
              <a:t>الإعلام مجالات واسعة و أنواع متغيرة و مقاييس مختلفة و معايير متباينة </a:t>
            </a:r>
          </a:p>
          <a:p>
            <a:pPr marL="0" indent="0" algn="r">
              <a:buNone/>
            </a:pPr>
            <a:r>
              <a:rPr lang="ar-AE" b="1" dirty="0"/>
              <a:t>أنظر الكتاب نفسه ، ص 52 و ما بعدها .</a:t>
            </a:r>
            <a:endParaRPr lang="en-AE" b="1" dirty="0"/>
          </a:p>
        </p:txBody>
      </p:sp>
    </p:spTree>
    <p:extLst>
      <p:ext uri="{BB962C8B-B14F-4D97-AF65-F5344CB8AC3E}">
        <p14:creationId xmlns:p14="http://schemas.microsoft.com/office/powerpoint/2010/main" val="2561039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452AC-2E09-4ED6-A18A-CCCE8DCB1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055" y="500062"/>
            <a:ext cx="10515600" cy="1325563"/>
          </a:xfrm>
        </p:spPr>
        <p:txBody>
          <a:bodyPr/>
          <a:lstStyle/>
          <a:p>
            <a:pPr algn="ctr"/>
            <a:r>
              <a:rPr lang="ar-AE" dirty="0"/>
              <a:t>العوامل المؤثرة في فعالية وسائل الإعلام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37615-B9F4-4837-812C-7F7AB82C0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ar-AE" dirty="0"/>
              <a:t>1- متغيرات البيئة </a:t>
            </a:r>
          </a:p>
          <a:p>
            <a:pPr marL="0" indent="0" algn="r">
              <a:buNone/>
            </a:pPr>
            <a:r>
              <a:rPr lang="ar-AE" dirty="0"/>
              <a:t>2- متغيرات الوسيلة</a:t>
            </a:r>
          </a:p>
          <a:p>
            <a:pPr marL="0" indent="0" algn="r">
              <a:buNone/>
            </a:pPr>
            <a:r>
              <a:rPr lang="ar-AE" dirty="0"/>
              <a:t>3- متغيرات المحتوى </a:t>
            </a:r>
          </a:p>
          <a:p>
            <a:pPr marL="0" indent="0" algn="r">
              <a:buNone/>
            </a:pPr>
            <a:r>
              <a:rPr lang="ar-AE" dirty="0"/>
              <a:t>4- متغيرات الجمهور </a:t>
            </a:r>
          </a:p>
          <a:p>
            <a:pPr marL="0" indent="0" algn="r">
              <a:buNone/>
            </a:pPr>
            <a:r>
              <a:rPr lang="ar-AE" dirty="0"/>
              <a:t>5- متغيرات التفاعل </a:t>
            </a:r>
          </a:p>
          <a:p>
            <a:pPr marL="0" indent="0" algn="r">
              <a:buNone/>
            </a:pPr>
            <a:r>
              <a:rPr lang="ar-AE" b="1" dirty="0"/>
              <a:t>أنظر الكتاب نفسه ص 59 و ما بعدها .</a:t>
            </a:r>
            <a:endParaRPr lang="en-AE" b="1" dirty="0"/>
          </a:p>
        </p:txBody>
      </p:sp>
    </p:spTree>
    <p:extLst>
      <p:ext uri="{BB962C8B-B14F-4D97-AF65-F5344CB8AC3E}">
        <p14:creationId xmlns:p14="http://schemas.microsoft.com/office/powerpoint/2010/main" val="3767046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35D70-82B6-48A0-9234-8FDAC6AF26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AE" dirty="0"/>
              <a:t>تأثيرات وسائل الإعلام وفقا للمدى الزمني </a:t>
            </a:r>
            <a:endParaRPr lang="en-A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4B0A7-712F-4910-86E3-1264F165B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>
              <a:buNone/>
            </a:pPr>
            <a:r>
              <a:rPr lang="ar-AE" dirty="0"/>
              <a:t>1- الاستثارة</a:t>
            </a:r>
          </a:p>
          <a:p>
            <a:pPr marL="0" indent="0" algn="r">
              <a:buNone/>
            </a:pPr>
            <a:r>
              <a:rPr lang="ar-AE" dirty="0"/>
              <a:t>2- التأثير قصير المدى </a:t>
            </a:r>
          </a:p>
          <a:p>
            <a:pPr marL="0" indent="0" algn="r">
              <a:buNone/>
            </a:pPr>
            <a:r>
              <a:rPr lang="ar-AE" dirty="0"/>
              <a:t>3- التأثير بعيد المد</a:t>
            </a:r>
            <a:r>
              <a:rPr lang="ar-EG" dirty="0"/>
              <a:t>ى</a:t>
            </a:r>
          </a:p>
          <a:p>
            <a:pPr marL="0" indent="0" algn="r">
              <a:buNone/>
            </a:pPr>
            <a:r>
              <a:rPr lang="ar-EG" dirty="0"/>
              <a:t>أنظر الكتاب نفسه ص61</a:t>
            </a:r>
            <a:r>
              <a:rPr lang="ar-AE" dirty="0"/>
              <a:t> </a:t>
            </a:r>
            <a:r>
              <a:rPr lang="ar-EG"/>
              <a:t>.</a:t>
            </a:r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817208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53FB3E365DFE418945D16052C74B89" ma:contentTypeVersion="4" ma:contentTypeDescription="Create a new document." ma:contentTypeScope="" ma:versionID="37f45c4be1dd2e322952061240642d00">
  <xsd:schema xmlns:xsd="http://www.w3.org/2001/XMLSchema" xmlns:xs="http://www.w3.org/2001/XMLSchema" xmlns:p="http://schemas.microsoft.com/office/2006/metadata/properties" xmlns:ns2="e8147d0a-3829-44cd-8689-78afd686e307" targetNamespace="http://schemas.microsoft.com/office/2006/metadata/properties" ma:root="true" ma:fieldsID="3aeafe20a6f98b938abb633f40f0e357" ns2:_="">
    <xsd:import namespace="e8147d0a-3829-44cd-8689-78afd686e30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147d0a-3829-44cd-8689-78afd686e3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463CCD6-0F89-42AC-85AE-8EF05DF6CAB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380EF5-B24D-4C25-8F09-246F64CE54B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FC87920-D6C1-43F4-90DB-FDC569C91ABD}"/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377</Words>
  <Application>Microsoft Office PowerPoint</Application>
  <PresentationFormat>Widescreen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مصدر قوة وسائل الإعلام -1</vt:lpstr>
      <vt:lpstr>أغراض متابعتنا لوسائل الإعلام المعاصرة   نحن نستخدم وسائل الإعلام لأغراض عديدة و متنوعة منها :</vt:lpstr>
      <vt:lpstr>أسباب قدرة وسائل الإعلام المعاصرة على التأثير ( أو مصدر قوة وسائل الإعلام في المجتمع ) </vt:lpstr>
      <vt:lpstr>نحن مستهدفون من وسائل الإعلام المعاصرة </vt:lpstr>
      <vt:lpstr>هل هناك إعلام محايد ؟</vt:lpstr>
      <vt:lpstr>أهمية معرفة ملاك وسائل الاتصال و أهدافهم </vt:lpstr>
      <vt:lpstr>أنماط الإعلام و أنواعه</vt:lpstr>
      <vt:lpstr>العوامل المؤثرة في فعالية وسائل الإعلام</vt:lpstr>
      <vt:lpstr>تأثيرات وسائل الإعلام وفقا للمدى الزمني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مصدر قوة وسائل الإعلام</dc:title>
  <dc:creator>hesham mohamed</dc:creator>
  <cp:lastModifiedBy>DELL</cp:lastModifiedBy>
  <cp:revision>5</cp:revision>
  <dcterms:created xsi:type="dcterms:W3CDTF">2022-03-30T21:44:28Z</dcterms:created>
  <dcterms:modified xsi:type="dcterms:W3CDTF">2023-03-25T10:22:56Z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0x010100F253FB3E365DFE418945D16052C74B89</vt:lpwstr>
  </property>
</Properties>
</file>