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29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emf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emf"/><Relationship Id="rId7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7.emf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7.emf"/><Relationship Id="rId7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114671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9940"/>
            <a:ext cx="8552985" cy="1947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2313" y="3338986"/>
            <a:ext cx="9024731" cy="97193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971607" y="3244334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EG" dirty="0"/>
              <a:t> 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1478"/>
            <a:ext cx="964627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9518"/>
                </a:solidFill>
                <a:latin typeface="Calibri" panose="020F0502020204030204" pitchFamily="34" charset="0"/>
              </a:rPr>
              <a:t>RHSA (Admin 1) </a:t>
            </a:r>
            <a:r>
              <a:rPr lang="de-DE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Red Hat Enterprise Linux 8 Essentials</a:t>
            </a:r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 </a:t>
            </a:r>
            <a:endParaRPr lang="en-US" sz="2800" b="1" dirty="0" smtClean="0">
              <a:solidFill>
                <a:srgbClr val="FF9518"/>
              </a:solidFill>
              <a:latin typeface="Calibri" panose="020F0502020204030204" pitchFamily="34" charset="0"/>
            </a:endParaRPr>
          </a:p>
          <a:p>
            <a:r>
              <a:rPr lang="en-US" sz="2800" b="1" dirty="0">
                <a:solidFill>
                  <a:srgbClr val="FF9518"/>
                </a:solidFill>
                <a:latin typeface="Calibri" panose="020F0502020204030204" pitchFamily="34" charset="0"/>
              </a:rPr>
              <a:t>       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  </a:t>
            </a:r>
            <a:endParaRPr lang="en-US" sz="2800" b="1" dirty="0" smtClean="0">
              <a:solidFill>
                <a:srgbClr val="FFC000"/>
              </a:solidFill>
              <a:latin typeface="Tajawal"/>
            </a:endParaRPr>
          </a:p>
          <a:p>
            <a:r>
              <a:rPr lang="en-US" sz="2800" b="1" dirty="0" smtClean="0">
                <a:solidFill>
                  <a:srgbClr val="FFC000"/>
                </a:solidFill>
                <a:latin typeface="Tajawal"/>
              </a:rPr>
              <a:t>Prepared </a:t>
            </a:r>
            <a:r>
              <a:rPr lang="en-US" sz="2800" b="1" dirty="0">
                <a:solidFill>
                  <a:srgbClr val="FFC000"/>
                </a:solidFill>
                <a:latin typeface="Tajawal"/>
              </a:rPr>
              <a:t>by</a:t>
            </a:r>
            <a:r>
              <a:rPr lang="en-US" sz="2800" b="1" dirty="0">
                <a:solidFill>
                  <a:srgbClr val="24A9E1"/>
                </a:solidFill>
                <a:latin typeface="Tajawal"/>
              </a:rPr>
              <a:t> Eng. Taghreed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Elsayed</a:t>
            </a:r>
          </a:p>
          <a:p>
            <a:pPr algn="ctr"/>
            <a:r>
              <a:rPr lang="en-US" sz="2800" b="1" dirty="0">
                <a:solidFill>
                  <a:srgbClr val="24A9E1"/>
                </a:solidFill>
                <a:latin typeface="Tajawal"/>
              </a:rPr>
              <a:t> </a:t>
            </a:r>
            <a:r>
              <a:rPr lang="en-US" sz="2800" b="1" dirty="0" smtClean="0">
                <a:solidFill>
                  <a:srgbClr val="24A9E1"/>
                </a:solidFill>
                <a:latin typeface="Tajawal"/>
              </a:rPr>
              <a:t>                                           </a:t>
            </a:r>
            <a:r>
              <a:rPr lang="en-US" sz="2800" b="1" dirty="0" smtClean="0">
                <a:solidFill>
                  <a:srgbClr val="FF9518"/>
                </a:solidFill>
                <a:latin typeface="Tajawal"/>
              </a:rPr>
              <a:t>Lecture 6</a:t>
            </a:r>
            <a:endParaRPr lang="en-US" sz="2800" dirty="0"/>
          </a:p>
          <a:p>
            <a:r>
              <a:rPr lang="en-US" dirty="0"/>
              <a:t/>
            </a:r>
            <a:br>
              <a:rPr lang="en-US" dirty="0"/>
            </a:br>
            <a:endParaRPr lang="ar-EG" dirty="0"/>
          </a:p>
        </p:txBody>
      </p:sp>
      <p:sp>
        <p:nvSpPr>
          <p:cNvPr id="3" name="Rectangle 2"/>
          <p:cNvSpPr/>
          <p:nvPr/>
        </p:nvSpPr>
        <p:spPr>
          <a:xfrm>
            <a:off x="3811502" y="3532566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52514" y="1468943"/>
            <a:ext cx="7736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DENTIFYING AUTOMATICALLY STARTED SYSTEM PROCESSES</a:t>
            </a:r>
            <a:endParaRPr lang="ar-EG" sz="2400" b="1" dirty="0">
              <a:solidFill>
                <a:schemeClr val="accent6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200" y="2123413"/>
            <a:ext cx="1104711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FF0000"/>
                </a:solidFill>
              </a:rPr>
              <a:t>Daemons</a:t>
            </a:r>
            <a:r>
              <a:rPr lang="en-US" sz="2400" dirty="0"/>
              <a:t> are processes that wait or run in the background performing various tasks.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Generally</a:t>
            </a:r>
            <a:r>
              <a:rPr lang="en-US" sz="2400" dirty="0"/>
              <a:t>, </a:t>
            </a:r>
            <a:r>
              <a:rPr lang="en-US" sz="2400" b="1" dirty="0">
                <a:solidFill>
                  <a:srgbClr val="FF0000"/>
                </a:solidFill>
              </a:rPr>
              <a:t>daemons </a:t>
            </a:r>
            <a:r>
              <a:rPr lang="en-US" sz="2400" dirty="0">
                <a:solidFill>
                  <a:schemeClr val="accent1"/>
                </a:solidFill>
              </a:rPr>
              <a:t>start automatically at boot time and continue to run until shutdown or until they are manually stopped.</a:t>
            </a:r>
            <a:r>
              <a:rPr lang="en-US" sz="2400" dirty="0"/>
              <a:t> By convention, the names of many daemon programs end in the letter "</a:t>
            </a:r>
            <a:r>
              <a:rPr lang="en-US" sz="2400" dirty="0" smtClean="0"/>
              <a:t>d“.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7030A0"/>
                </a:solidFill>
              </a:rPr>
              <a:t>A service </a:t>
            </a:r>
            <a:r>
              <a:rPr lang="en-US" sz="2400" dirty="0"/>
              <a:t>often refers to one or more daemons, but starting or stopping a service may instead make a one-time change to the state of the system, which does not involve leaving a daemon process running afterward (called </a:t>
            </a:r>
            <a:r>
              <a:rPr lang="en-US" sz="2400" dirty="0" err="1"/>
              <a:t>oneshot</a:t>
            </a:r>
            <a:r>
              <a:rPr lang="en-US" sz="2400" dirty="0" smtClean="0"/>
              <a:t>).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dirty="0" err="1">
                <a:solidFill>
                  <a:srgbClr val="FF9518"/>
                </a:solidFill>
              </a:rPr>
              <a:t>systemctl</a:t>
            </a:r>
            <a:r>
              <a:rPr lang="en-US" sz="2400" b="1" dirty="0">
                <a:solidFill>
                  <a:srgbClr val="FF9518"/>
                </a:solidFill>
              </a:rPr>
              <a:t> and </a:t>
            </a:r>
            <a:r>
              <a:rPr lang="en-US" sz="2400" b="1" dirty="0" err="1">
                <a:solidFill>
                  <a:srgbClr val="FF9518"/>
                </a:solidFill>
              </a:rPr>
              <a:t>systemd</a:t>
            </a:r>
            <a:r>
              <a:rPr lang="en-US" sz="2400" b="1" dirty="0">
                <a:solidFill>
                  <a:srgbClr val="FF9518"/>
                </a:solidFill>
              </a:rPr>
              <a:t> </a:t>
            </a:r>
            <a:r>
              <a:rPr lang="en-US" sz="2400" dirty="0"/>
              <a:t>units The </a:t>
            </a:r>
            <a:r>
              <a:rPr lang="en-US" sz="2400" dirty="0" err="1"/>
              <a:t>systemctl</a:t>
            </a:r>
            <a:r>
              <a:rPr lang="en-US" sz="2400" dirty="0"/>
              <a:t> command is used to manage different types of </a:t>
            </a:r>
            <a:r>
              <a:rPr lang="en-US" sz="2400" dirty="0" err="1"/>
              <a:t>systemd</a:t>
            </a:r>
            <a:r>
              <a:rPr lang="en-US" sz="2400" dirty="0"/>
              <a:t> objects, called units. A list of available unit types can be displayed with </a:t>
            </a:r>
            <a:r>
              <a:rPr lang="en-US" sz="2400" dirty="0" err="1"/>
              <a:t>systemctl</a:t>
            </a:r>
            <a:r>
              <a:rPr lang="en-US" sz="2400" dirty="0"/>
              <a:t> -t help. 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6667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0087" y="1594148"/>
            <a:ext cx="114366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6"/>
                </a:solidFill>
              </a:rPr>
              <a:t>Service states </a:t>
            </a:r>
            <a:endParaRPr lang="en-US" sz="2400" dirty="0">
              <a:solidFill>
                <a:schemeClr val="accent6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 smtClean="0"/>
              <a:t>The </a:t>
            </a:r>
            <a:r>
              <a:rPr lang="en-US" sz="2400" dirty="0"/>
              <a:t>status of a service can be viewed with </a:t>
            </a:r>
            <a:r>
              <a:rPr lang="en-US" sz="2400" dirty="0" err="1"/>
              <a:t>systemctl</a:t>
            </a:r>
            <a:r>
              <a:rPr lang="en-US" sz="2400" dirty="0"/>
              <a:t> status </a:t>
            </a:r>
            <a:r>
              <a:rPr lang="en-US" sz="2400" dirty="0" err="1"/>
              <a:t>name.type</a:t>
            </a:r>
            <a:r>
              <a:rPr lang="en-US" sz="2400" dirty="0"/>
              <a:t>.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 smtClean="0"/>
              <a:t>If </a:t>
            </a:r>
            <a:r>
              <a:rPr lang="en-US" sz="2400" dirty="0"/>
              <a:t>the unit type is not provided, </a:t>
            </a:r>
            <a:r>
              <a:rPr lang="en-US" sz="2400" dirty="0" err="1"/>
              <a:t>systemctl</a:t>
            </a:r>
            <a:r>
              <a:rPr lang="en-US" sz="2400" dirty="0"/>
              <a:t> will show the status of a service unit, if one exists.</a:t>
            </a:r>
            <a:endParaRPr lang="ar-EG" sz="2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0353" y="2839223"/>
            <a:ext cx="7963701" cy="366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69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212" y="1688084"/>
            <a:ext cx="117831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6"/>
                </a:solidFill>
              </a:rPr>
              <a:t>Several keywords indicating the state of the service can be found in the status output: </a:t>
            </a:r>
            <a:endParaRPr lang="ar-EG" sz="2400" b="1" dirty="0">
              <a:solidFill>
                <a:schemeClr val="accent6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8300" y="2512150"/>
            <a:ext cx="8926284" cy="250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2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0109" y="1610200"/>
            <a:ext cx="8461330" cy="261002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11212" y="4463391"/>
            <a:ext cx="114469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LISTING UNIT FILES WITH </a:t>
            </a:r>
            <a:r>
              <a:rPr lang="en-US" sz="2400" b="1" dirty="0" err="1"/>
              <a:t>systemctl</a:t>
            </a:r>
            <a:r>
              <a:rPr lang="en-US" sz="2400" b="1" dirty="0"/>
              <a:t> </a:t>
            </a:r>
            <a:r>
              <a:rPr lang="en-US" sz="2400" b="1" dirty="0" smtClean="0"/>
              <a:t>:</a:t>
            </a:r>
          </a:p>
          <a:p>
            <a:endParaRPr lang="en-US" sz="2400" b="1" dirty="0"/>
          </a:p>
          <a:p>
            <a:r>
              <a:rPr lang="en-US" sz="2400" dirty="0"/>
              <a:t>NOTE Notice that the </a:t>
            </a:r>
            <a:r>
              <a:rPr lang="en-US" sz="2400" dirty="0" err="1"/>
              <a:t>systemctl</a:t>
            </a:r>
            <a:r>
              <a:rPr lang="en-US" sz="2400" dirty="0"/>
              <a:t> command will automatically paginate the output with less.</a:t>
            </a:r>
            <a:endParaRPr lang="ar-EG" sz="2400" b="1" dirty="0"/>
          </a:p>
        </p:txBody>
      </p:sp>
    </p:spTree>
    <p:extLst>
      <p:ext uri="{BB962C8B-B14F-4D97-AF65-F5344CB8AC3E}">
        <p14:creationId xmlns:p14="http://schemas.microsoft.com/office/powerpoint/2010/main" val="323492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71553" y="1525576"/>
            <a:ext cx="5041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b="1" dirty="0" smtClean="0"/>
              <a:t>1.List </a:t>
            </a:r>
            <a:r>
              <a:rPr lang="en-US" sz="2400" b="1" dirty="0"/>
              <a:t>all service units on the system</a:t>
            </a:r>
            <a:endParaRPr lang="ar-EG" sz="24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1553" y="2002865"/>
            <a:ext cx="6027422" cy="99693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022758" y="3255036"/>
            <a:ext cx="76915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/>
              <a:t>2.List </a:t>
            </a:r>
            <a:r>
              <a:rPr lang="en-US" sz="2400" b="1" dirty="0"/>
              <a:t>all socket units, active and inactive, on the system</a:t>
            </a:r>
            <a:r>
              <a:rPr lang="en-US" dirty="0"/>
              <a:t>.</a:t>
            </a:r>
            <a:endParaRPr lang="ar-EG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553" y="3914140"/>
            <a:ext cx="6942359" cy="79880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353650" y="4984496"/>
            <a:ext cx="101909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/>
              <a:t>3.Explore </a:t>
            </a:r>
            <a:r>
              <a:rPr lang="en-US" sz="2400" b="1" dirty="0"/>
              <a:t>the status of the </a:t>
            </a:r>
            <a:r>
              <a:rPr lang="en-US" sz="2400" b="1" dirty="0" err="1"/>
              <a:t>chronyd</a:t>
            </a:r>
            <a:r>
              <a:rPr lang="en-US" sz="2400" b="1" dirty="0"/>
              <a:t> service. This service is used for network time synchronization (NTP</a:t>
            </a:r>
            <a:r>
              <a:rPr lang="en-US" sz="2400" b="1" dirty="0" smtClean="0"/>
              <a:t>).</a:t>
            </a:r>
          </a:p>
          <a:p>
            <a:r>
              <a:rPr lang="en-US" sz="2400" dirty="0" smtClean="0"/>
              <a:t> </a:t>
            </a:r>
            <a:r>
              <a:rPr lang="en-US" sz="2400" dirty="0">
                <a:solidFill>
                  <a:srgbClr val="FF0000"/>
                </a:solidFill>
              </a:rPr>
              <a:t>3.1. Display the status of the </a:t>
            </a:r>
            <a:r>
              <a:rPr lang="en-US" sz="2400" dirty="0" err="1">
                <a:solidFill>
                  <a:srgbClr val="FF0000"/>
                </a:solidFill>
              </a:rPr>
              <a:t>chronyd</a:t>
            </a:r>
            <a:r>
              <a:rPr lang="en-US" sz="2400" dirty="0">
                <a:solidFill>
                  <a:srgbClr val="FF0000"/>
                </a:solidFill>
              </a:rPr>
              <a:t> service. Note the process ID of any active daemons.</a:t>
            </a:r>
            <a:endParaRPr lang="ar-EG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56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0957" y="1461901"/>
            <a:ext cx="6411740" cy="84365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60957" y="2485299"/>
            <a:ext cx="4897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3.2. Confirm that the listed daemons are running.</a:t>
            </a:r>
            <a:endParaRPr lang="ar-EG" b="1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0637" y="2980717"/>
            <a:ext cx="5921727" cy="77795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14365" y="4099291"/>
            <a:ext cx="11058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4.Explore </a:t>
            </a:r>
            <a:r>
              <a:rPr lang="en-US" sz="2400" dirty="0"/>
              <a:t>the status of the </a:t>
            </a:r>
            <a:r>
              <a:rPr lang="en-US" sz="2400" dirty="0" err="1"/>
              <a:t>sshd</a:t>
            </a:r>
            <a:r>
              <a:rPr lang="en-US" sz="2400" dirty="0"/>
              <a:t> service. This service is used for secure encrypted communication between </a:t>
            </a:r>
            <a:r>
              <a:rPr lang="en-US" sz="2400" dirty="0" smtClean="0"/>
              <a:t>systems.</a:t>
            </a:r>
          </a:p>
          <a:p>
            <a:r>
              <a:rPr lang="en-US" sz="2400" dirty="0">
                <a:solidFill>
                  <a:srgbClr val="FF0000"/>
                </a:solidFill>
              </a:rPr>
              <a:t>4.1. Determine if the </a:t>
            </a:r>
            <a:r>
              <a:rPr lang="en-US" sz="2400" dirty="0" err="1">
                <a:solidFill>
                  <a:srgbClr val="FF0000"/>
                </a:solidFill>
              </a:rPr>
              <a:t>sshd</a:t>
            </a:r>
            <a:r>
              <a:rPr lang="en-US" sz="2400" dirty="0">
                <a:solidFill>
                  <a:srgbClr val="FF0000"/>
                </a:solidFill>
              </a:rPr>
              <a:t> service is enabled to start at system boot.</a:t>
            </a:r>
            <a:endParaRPr lang="ar-EG" sz="2400" dirty="0">
              <a:solidFill>
                <a:srgbClr val="FF0000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2338" y="5442130"/>
            <a:ext cx="7295531" cy="82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52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966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4123" y="1826548"/>
            <a:ext cx="979330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4.2. Determine if the </a:t>
            </a:r>
            <a:r>
              <a:rPr lang="en-US" b="1" dirty="0" err="1"/>
              <a:t>sshd</a:t>
            </a:r>
            <a:r>
              <a:rPr lang="en-US" b="1" dirty="0"/>
              <a:t> service is active without displaying all of the status information</a:t>
            </a:r>
            <a:r>
              <a:rPr lang="en-US" b="1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 </a:t>
            </a:r>
          </a:p>
          <a:p>
            <a:endParaRPr lang="en-US" dirty="0" smtClean="0"/>
          </a:p>
          <a:p>
            <a:r>
              <a:rPr lang="en-US" b="1" dirty="0" smtClean="0"/>
              <a:t>4.3</a:t>
            </a:r>
            <a:r>
              <a:rPr lang="en-US" b="1" dirty="0"/>
              <a:t>. Display the status of the </a:t>
            </a:r>
            <a:r>
              <a:rPr lang="en-US" b="1" dirty="0" err="1"/>
              <a:t>sshd</a:t>
            </a:r>
            <a:r>
              <a:rPr lang="en-US" b="1" dirty="0"/>
              <a:t> service.</a:t>
            </a:r>
            <a:endParaRPr lang="ar-EG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4021" y="3559589"/>
            <a:ext cx="5098884" cy="9568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8775" y="2234583"/>
            <a:ext cx="5620164" cy="8148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4021" y="5482779"/>
            <a:ext cx="6020810" cy="79469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392651" y="4944583"/>
            <a:ext cx="5554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5. List the enabled or disabled states of all service units. </a:t>
            </a:r>
            <a:endParaRPr lang="ar-EG" b="1" dirty="0"/>
          </a:p>
        </p:txBody>
      </p:sp>
    </p:spTree>
    <p:extLst>
      <p:ext uri="{BB962C8B-B14F-4D97-AF65-F5344CB8AC3E}">
        <p14:creationId xmlns:p14="http://schemas.microsoft.com/office/powerpoint/2010/main" val="137889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65876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19087" y="1360965"/>
            <a:ext cx="43623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smtClean="0">
                <a:solidFill>
                  <a:srgbClr val="92D050"/>
                </a:solidFill>
              </a:rPr>
              <a:t>CONTROLLING SYSTEM SERVICES</a:t>
            </a:r>
            <a:endParaRPr lang="ar-EG" sz="2400" b="1" dirty="0">
              <a:solidFill>
                <a:srgbClr val="92D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1212" y="1803331"/>
            <a:ext cx="107425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b="1" dirty="0" smtClean="0"/>
              <a:t> To control system daemons and network services using </a:t>
            </a:r>
            <a:r>
              <a:rPr lang="en-US" sz="2400" b="1" dirty="0" err="1" smtClean="0"/>
              <a:t>systemctl</a:t>
            </a:r>
            <a:r>
              <a:rPr lang="en-US" sz="2400" b="1" dirty="0" smtClean="0"/>
              <a:t>.</a:t>
            </a:r>
          </a:p>
          <a:p>
            <a:endParaRPr lang="en-US" sz="2400" b="1" dirty="0" smtClean="0">
              <a:solidFill>
                <a:srgbClr val="24A9E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rgbClr val="24A9E1"/>
                </a:solidFill>
              </a:rPr>
              <a:t>STARTING </a:t>
            </a:r>
            <a:r>
              <a:rPr lang="en-US" sz="2400" b="1" dirty="0">
                <a:solidFill>
                  <a:srgbClr val="24A9E1"/>
                </a:solidFill>
              </a:rPr>
              <a:t>AND STOPPING SYSTEM DAEMONS ON A RUNNING </a:t>
            </a:r>
            <a:r>
              <a:rPr lang="en-US" sz="2400" b="1" dirty="0" smtClean="0">
                <a:solidFill>
                  <a:srgbClr val="24A9E1"/>
                </a:solidFill>
              </a:rPr>
              <a:t>SYSTEM</a:t>
            </a:r>
          </a:p>
          <a:p>
            <a:r>
              <a:rPr lang="en-US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/>
              <a:t>Changes </a:t>
            </a:r>
            <a:r>
              <a:rPr lang="en-US" sz="2400" dirty="0"/>
              <a:t>to a configuration file or other updates to a service may require that the service be restarted. A service that is no longer used may be stopped before removing the software. A service that is not frequently used may be manually started by an administrator only when it is needed</a:t>
            </a:r>
            <a:r>
              <a:rPr lang="en-US" sz="2400" dirty="0" smtClean="0"/>
              <a:t>.</a:t>
            </a:r>
          </a:p>
          <a:p>
            <a:endParaRPr lang="en-US" sz="2400" b="1" dirty="0" smtClean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     Managing </a:t>
            </a:r>
            <a:r>
              <a:rPr lang="en-US" sz="2400" b="1" dirty="0">
                <a:solidFill>
                  <a:srgbClr val="FF0000"/>
                </a:solidFill>
              </a:rPr>
              <a:t>services on a running system. 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q"/>
            </a:pPr>
            <a:r>
              <a:rPr lang="en-US" sz="2400" dirty="0"/>
              <a:t>1. View the status of a service. 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ar-EG" sz="2400" b="1" dirty="0">
              <a:solidFill>
                <a:srgbClr val="24A9E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0962" y="5627585"/>
            <a:ext cx="5505172" cy="91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06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6" y="668963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72097" y="1601193"/>
            <a:ext cx="40770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2. Verify that the process is running. </a:t>
            </a:r>
            <a:endParaRPr lang="ar-EG" sz="20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7304" y="2073555"/>
            <a:ext cx="5092801" cy="82842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304349" y="3127838"/>
            <a:ext cx="45052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3. Stop the service and verify the status. </a:t>
            </a:r>
            <a:endParaRPr lang="ar-EG" sz="20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7304" y="3638981"/>
            <a:ext cx="6312569" cy="12201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951272" y="5015085"/>
            <a:ext cx="76830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4</a:t>
            </a:r>
            <a:r>
              <a:rPr lang="en-US" sz="2000" b="1" dirty="0"/>
              <a:t>. Start the service and view the status. The process ID has changed.</a:t>
            </a:r>
            <a:endParaRPr lang="ar-EG" sz="20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67304" y="5415195"/>
            <a:ext cx="6434818" cy="123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2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54365" y="1553935"/>
            <a:ext cx="56135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5. Stop, then start, the service in a single command</a:t>
            </a:r>
            <a:endParaRPr lang="ar-EG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742122" y="3224705"/>
            <a:ext cx="111848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6. Issue instructions for a service to read and reload its configuration file without a complete stop and start. The process ID will not change.</a:t>
            </a:r>
            <a:endParaRPr lang="ar-EG" sz="20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0365" y="3932591"/>
            <a:ext cx="6319792" cy="12945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4365" y="1965023"/>
            <a:ext cx="5710192" cy="1056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1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5977" y="665316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5700" y="1988192"/>
            <a:ext cx="11580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For </a:t>
            </a:r>
            <a:r>
              <a:rPr lang="en-US" sz="2400" dirty="0"/>
              <a:t>example, a file placed into the print spool directory will cause the cups print service to be started if it is not running</a:t>
            </a:r>
            <a:r>
              <a:rPr lang="en-US" sz="2400" dirty="0" smtClean="0"/>
              <a:t>.</a:t>
            </a:r>
            <a:endParaRPr lang="ar-EG" sz="2400" dirty="0"/>
          </a:p>
        </p:txBody>
      </p:sp>
      <p:sp>
        <p:nvSpPr>
          <p:cNvPr id="9" name="Rectangle 8"/>
          <p:cNvSpPr/>
          <p:nvPr/>
        </p:nvSpPr>
        <p:spPr>
          <a:xfrm>
            <a:off x="3872765" y="1439067"/>
            <a:ext cx="2576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Unit dependencies</a:t>
            </a:r>
            <a:endParaRPr lang="ar-EG" sz="2400" b="1" dirty="0">
              <a:solidFill>
                <a:srgbClr val="FF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751" y="2819189"/>
            <a:ext cx="7590495" cy="108797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29252" y="4044063"/>
            <a:ext cx="107672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rgbClr val="00B0F0"/>
                </a:solidFill>
              </a:rPr>
              <a:t>To completely stop printing services on a system, stop all three units. Disabling the service will disable the dependencies. </a:t>
            </a:r>
            <a:endParaRPr lang="en-US" sz="2000" b="1" dirty="0" smtClean="0">
              <a:solidFill>
                <a:srgbClr val="00B0F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 smtClean="0"/>
              <a:t>The </a:t>
            </a:r>
            <a:r>
              <a:rPr lang="en-US" sz="2000" b="1" dirty="0" err="1">
                <a:solidFill>
                  <a:srgbClr val="FF0000"/>
                </a:solidFill>
              </a:rPr>
              <a:t>systemctl</a:t>
            </a:r>
            <a:r>
              <a:rPr lang="en-US" sz="2000" b="1" dirty="0">
                <a:solidFill>
                  <a:srgbClr val="FF0000"/>
                </a:solidFill>
              </a:rPr>
              <a:t> list-dependencies UNIT </a:t>
            </a:r>
            <a:r>
              <a:rPr lang="en-US" sz="2000" b="1" dirty="0"/>
              <a:t>command can be used to print out a tree of what other units must be started if the specified unit is started. </a:t>
            </a:r>
            <a:endParaRPr lang="en-US" sz="2000" b="1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 smtClean="0">
                <a:solidFill>
                  <a:srgbClr val="7030A0"/>
                </a:solidFill>
              </a:rPr>
              <a:t>Depending </a:t>
            </a:r>
            <a:r>
              <a:rPr lang="en-US" sz="2000" b="1" dirty="0">
                <a:solidFill>
                  <a:srgbClr val="7030A0"/>
                </a:solidFill>
              </a:rPr>
              <a:t>on the exact dependency, the other unit may need to be running before or after the specified unit starts. </a:t>
            </a:r>
            <a:endParaRPr lang="en-US" sz="2000" b="1" dirty="0" smtClean="0">
              <a:solidFill>
                <a:srgbClr val="7030A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2000" b="1" dirty="0" smtClean="0"/>
              <a:t>The </a:t>
            </a:r>
            <a:r>
              <a:rPr lang="en-US" sz="2000" b="1" dirty="0">
                <a:solidFill>
                  <a:srgbClr val="FF9518"/>
                </a:solidFill>
              </a:rPr>
              <a:t>--reverse </a:t>
            </a:r>
            <a:r>
              <a:rPr lang="en-US" sz="2000" b="1" dirty="0"/>
              <a:t>option to this command will show what units need to have the specified unit started in order to run.</a:t>
            </a:r>
            <a:endParaRPr lang="ar-EG" sz="2000" b="1" dirty="0"/>
          </a:p>
        </p:txBody>
      </p:sp>
    </p:spTree>
    <p:extLst>
      <p:ext uri="{BB962C8B-B14F-4D97-AF65-F5344CB8AC3E}">
        <p14:creationId xmlns:p14="http://schemas.microsoft.com/office/powerpoint/2010/main" val="2529658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64551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93519" y="1502037"/>
            <a:ext cx="7707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9518"/>
                </a:solidFill>
              </a:rPr>
              <a:t>ENABLING SYSTEM DAEMONS TO START OR STOP AT BOOT </a:t>
            </a:r>
            <a:endParaRPr lang="ar-EG" sz="2400" b="1" dirty="0">
              <a:solidFill>
                <a:srgbClr val="FF9518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6834" y="2014750"/>
            <a:ext cx="1124390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Starting a service on a running system does not guarantee that the service will be started when the system </a:t>
            </a:r>
            <a:r>
              <a:rPr lang="en-US" sz="2400" dirty="0" smtClean="0"/>
              <a:t>reboots.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 smtClean="0"/>
              <a:t> </a:t>
            </a:r>
            <a:r>
              <a:rPr lang="en-US" sz="2400" b="1" dirty="0">
                <a:solidFill>
                  <a:srgbClr val="FF0000"/>
                </a:solidFill>
              </a:rPr>
              <a:t>Similarly, stopping </a:t>
            </a:r>
            <a:r>
              <a:rPr lang="en-US" sz="2400" dirty="0"/>
              <a:t>a service on a running system will not keep it from starting again when the system reboots.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 smtClean="0"/>
              <a:t>Services </a:t>
            </a:r>
            <a:r>
              <a:rPr lang="en-US" sz="2400" dirty="0"/>
              <a:t>are started at boot time when links are created in the appropriate </a:t>
            </a:r>
            <a:r>
              <a:rPr lang="en-US" sz="2400" dirty="0" err="1">
                <a:solidFill>
                  <a:srgbClr val="FF0000"/>
                </a:solidFill>
              </a:rPr>
              <a:t>systemd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configuration directories.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 smtClean="0"/>
              <a:t>These </a:t>
            </a:r>
            <a:r>
              <a:rPr lang="en-US" sz="2400" dirty="0"/>
              <a:t>links are created and removed with </a:t>
            </a:r>
            <a:r>
              <a:rPr lang="en-US" sz="2400" b="1" dirty="0" err="1">
                <a:solidFill>
                  <a:schemeClr val="accent1"/>
                </a:solidFill>
              </a:rPr>
              <a:t>systemctl</a:t>
            </a:r>
            <a:r>
              <a:rPr lang="en-US" sz="2400" dirty="0"/>
              <a:t> commands.</a:t>
            </a:r>
            <a:endParaRPr lang="ar-EG" sz="2400" dirty="0"/>
          </a:p>
        </p:txBody>
      </p:sp>
      <p:sp>
        <p:nvSpPr>
          <p:cNvPr id="11" name="Rectangle 10"/>
          <p:cNvSpPr/>
          <p:nvPr/>
        </p:nvSpPr>
        <p:spPr>
          <a:xfrm>
            <a:off x="2910354" y="4784252"/>
            <a:ext cx="4558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rgbClr val="FF0000"/>
                </a:solidFill>
              </a:rPr>
              <a:t>Enabling </a:t>
            </a:r>
            <a:r>
              <a:rPr lang="en-US" sz="2400" b="1" dirty="0">
                <a:solidFill>
                  <a:srgbClr val="FF0000"/>
                </a:solidFill>
              </a:rPr>
              <a:t>and disabling services.</a:t>
            </a:r>
            <a:endParaRPr lang="ar-EG" sz="2400" b="1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479355" y="5468904"/>
            <a:ext cx="34207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1. View the status of a service.</a:t>
            </a:r>
            <a:endParaRPr lang="ar-EG" sz="20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2501" y="5918512"/>
            <a:ext cx="4434663" cy="69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0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3621" y="1732647"/>
            <a:ext cx="109217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2. Disable the service and verify the status. Note that disabling a service does not stop the service.</a:t>
            </a:r>
            <a:endParaRPr lang="ar-EG" b="1" dirty="0"/>
          </a:p>
        </p:txBody>
      </p:sp>
      <p:sp>
        <p:nvSpPr>
          <p:cNvPr id="9" name="Rectangle 8"/>
          <p:cNvSpPr/>
          <p:nvPr/>
        </p:nvSpPr>
        <p:spPr>
          <a:xfrm>
            <a:off x="799551" y="3578435"/>
            <a:ext cx="4221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3. Enable the service and verify the status.</a:t>
            </a:r>
            <a:endParaRPr lang="ar-EG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063" y="4153674"/>
            <a:ext cx="5326203" cy="1052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365" y="2246312"/>
            <a:ext cx="4444199" cy="1187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89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6667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927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55090" y="1245074"/>
            <a:ext cx="50472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</a:rPr>
              <a:t>SUMMARY OF </a:t>
            </a:r>
            <a:r>
              <a:rPr lang="en-US" sz="2400" b="1" dirty="0" err="1"/>
              <a:t>systemctl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C000"/>
                </a:solidFill>
              </a:rPr>
              <a:t>COMMANDS</a:t>
            </a:r>
            <a:r>
              <a:rPr lang="en-US" sz="2400" b="1" dirty="0">
                <a:solidFill>
                  <a:schemeClr val="accent1"/>
                </a:solidFill>
              </a:rPr>
              <a:t> </a:t>
            </a:r>
            <a:endParaRPr lang="ar-EG" sz="2400" b="1" dirty="0">
              <a:solidFill>
                <a:schemeClr val="accent1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484249" y="1648062"/>
            <a:ext cx="6752516" cy="5050534"/>
            <a:chOff x="1755380" y="-1275432"/>
            <a:chExt cx="6966710" cy="524003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788707" y="-1275432"/>
              <a:ext cx="6873944" cy="460667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755380" y="3393102"/>
              <a:ext cx="6966710" cy="5715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755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66789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41076" y="1468943"/>
            <a:ext cx="5214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USING </a:t>
            </a:r>
            <a:r>
              <a:rPr lang="en-US" sz="2400" b="1" dirty="0" err="1">
                <a:solidFill>
                  <a:srgbClr val="FF0000"/>
                </a:solidFill>
              </a:rPr>
              <a:t>systemctl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chemeClr val="accent1"/>
                </a:solidFill>
              </a:rPr>
              <a:t>TO MANAGE SERVICES</a:t>
            </a:r>
            <a:endParaRPr lang="ar-EG" sz="2400" b="1" dirty="0">
              <a:solidFill>
                <a:schemeClr val="accen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8873" y="2261455"/>
            <a:ext cx="95789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F0000"/>
                </a:solidFill>
              </a:rPr>
              <a:t>The </a:t>
            </a:r>
            <a:r>
              <a:rPr lang="en-US" sz="2400" b="1" dirty="0" err="1"/>
              <a:t>chronyd</a:t>
            </a:r>
            <a:r>
              <a:rPr lang="en-US" sz="2400" b="1" dirty="0">
                <a:solidFill>
                  <a:srgbClr val="FF0000"/>
                </a:solidFill>
              </a:rPr>
              <a:t> service is disabled and no longer running on the system.</a:t>
            </a:r>
            <a:endParaRPr lang="ar-EG" sz="2400" b="1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4364" y="2921175"/>
            <a:ext cx="108860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000" b="1" dirty="0" smtClean="0"/>
              <a:t>Observe </a:t>
            </a:r>
            <a:r>
              <a:rPr lang="en-US" sz="2000" b="1" dirty="0"/>
              <a:t>the results of </a:t>
            </a:r>
            <a:r>
              <a:rPr lang="en-US" sz="2000" b="1" dirty="0" err="1"/>
              <a:t>systemctl</a:t>
            </a:r>
            <a:r>
              <a:rPr lang="en-US" sz="2000" b="1" dirty="0"/>
              <a:t> restart and </a:t>
            </a:r>
            <a:r>
              <a:rPr lang="en-US" sz="2000" b="1" dirty="0" err="1"/>
              <a:t>systemctl</a:t>
            </a:r>
            <a:r>
              <a:rPr lang="en-US" sz="2000" b="1" dirty="0"/>
              <a:t> reload commands. </a:t>
            </a:r>
            <a:endParaRPr lang="en-US" sz="2000" b="1" dirty="0" smtClean="0"/>
          </a:p>
          <a:p>
            <a:r>
              <a:rPr lang="en-US" sz="2000" b="1" dirty="0"/>
              <a:t> </a:t>
            </a:r>
            <a:r>
              <a:rPr lang="en-US" sz="2000" b="1" dirty="0" smtClean="0"/>
              <a:t>      1.1</a:t>
            </a:r>
            <a:r>
              <a:rPr lang="en-US" sz="2000" b="1" dirty="0"/>
              <a:t>. Display the status of the </a:t>
            </a:r>
            <a:r>
              <a:rPr lang="en-US" sz="2000" b="1" dirty="0" err="1"/>
              <a:t>sshd</a:t>
            </a:r>
            <a:r>
              <a:rPr lang="en-US" sz="2000" b="1" dirty="0"/>
              <a:t> service. Note the process ID of the daemon</a:t>
            </a:r>
            <a:endParaRPr lang="ar-EG" sz="20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9546" y="3827115"/>
            <a:ext cx="5885504" cy="73727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575011" y="4999632"/>
            <a:ext cx="104692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1.2. Restart the </a:t>
            </a:r>
            <a:r>
              <a:rPr lang="en-US" sz="2000" b="1" dirty="0" err="1">
                <a:solidFill>
                  <a:srgbClr val="24A9E1"/>
                </a:solidFill>
              </a:rPr>
              <a:t>sshd</a:t>
            </a:r>
            <a:r>
              <a:rPr lang="en-US" sz="2000" b="1" dirty="0">
                <a:solidFill>
                  <a:srgbClr val="24A9E1"/>
                </a:solidFill>
              </a:rPr>
              <a:t> </a:t>
            </a:r>
            <a:r>
              <a:rPr lang="en-US" sz="2000" b="1" dirty="0"/>
              <a:t>service and view the status. The </a:t>
            </a:r>
            <a:r>
              <a:rPr lang="en-US" sz="2000" b="1" dirty="0">
                <a:solidFill>
                  <a:srgbClr val="92D050"/>
                </a:solidFill>
              </a:rPr>
              <a:t>process ID </a:t>
            </a:r>
            <a:r>
              <a:rPr lang="en-US" sz="2000" b="1" dirty="0"/>
              <a:t>of the daemon has changed.</a:t>
            </a:r>
            <a:endParaRPr lang="ar-EG" sz="20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5865" y="5399742"/>
            <a:ext cx="4963561" cy="1157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1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8449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7215" y="1506022"/>
            <a:ext cx="49373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2. Verify that the </a:t>
            </a:r>
            <a:r>
              <a:rPr lang="en-US" sz="2000" b="1" dirty="0" err="1" smtClean="0">
                <a:solidFill>
                  <a:srgbClr val="FF0000"/>
                </a:solidFill>
              </a:rPr>
              <a:t>chronyd</a:t>
            </a:r>
            <a:r>
              <a:rPr lang="en-US" sz="2000" b="1" dirty="0" smtClean="0"/>
              <a:t> service is running. </a:t>
            </a:r>
            <a:endParaRPr lang="ar-EG" sz="20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3990" y="2034088"/>
            <a:ext cx="5077166" cy="86130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375325" y="3191325"/>
            <a:ext cx="52622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3. Stop the </a:t>
            </a:r>
            <a:r>
              <a:rPr lang="en-US" sz="2000" b="1" dirty="0" err="1">
                <a:solidFill>
                  <a:srgbClr val="FF0000"/>
                </a:solidFill>
              </a:rPr>
              <a:t>chronyd</a:t>
            </a:r>
            <a:r>
              <a:rPr lang="en-US" sz="2000" b="1" dirty="0"/>
              <a:t> service and view the status.</a:t>
            </a:r>
            <a:endParaRPr lang="ar-EG" sz="20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7186" y="3674559"/>
            <a:ext cx="5329849" cy="1239797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858507" y="5006079"/>
            <a:ext cx="79348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4. Determine if the </a:t>
            </a:r>
            <a:r>
              <a:rPr lang="en-US" sz="2000" b="1" dirty="0" err="1">
                <a:solidFill>
                  <a:srgbClr val="92D050"/>
                </a:solidFill>
              </a:rPr>
              <a:t>chronyd</a:t>
            </a:r>
            <a:r>
              <a:rPr lang="en-US" sz="2000" b="1" dirty="0"/>
              <a:t> service is enabled to start at system boot.</a:t>
            </a:r>
            <a:endParaRPr lang="ar-EG" sz="2000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77186" y="5529426"/>
            <a:ext cx="5331273" cy="93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4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09601" y="1846924"/>
            <a:ext cx="91174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5. Reboot the system, then view the status of the </a:t>
            </a:r>
            <a:r>
              <a:rPr lang="en-US" sz="2000" b="1" dirty="0" err="1" smtClean="0">
                <a:solidFill>
                  <a:srgbClr val="FF0000"/>
                </a:solidFill>
              </a:rPr>
              <a:t>chronyd</a:t>
            </a:r>
            <a:r>
              <a:rPr lang="en-US" sz="2000" b="1" dirty="0" smtClean="0"/>
              <a:t> service.</a:t>
            </a:r>
            <a:endParaRPr lang="ar-EG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609601" y="3434226"/>
            <a:ext cx="117017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6. Disable the </a:t>
            </a:r>
            <a:r>
              <a:rPr lang="en-US" sz="2000" b="1" dirty="0" err="1">
                <a:solidFill>
                  <a:srgbClr val="FF0000"/>
                </a:solidFill>
              </a:rPr>
              <a:t>chronyd</a:t>
            </a:r>
            <a:r>
              <a:rPr lang="en-US" sz="2000" b="1" dirty="0"/>
              <a:t> service so that it does not start at system boot, then view the status of the service.</a:t>
            </a:r>
            <a:endParaRPr lang="ar-EG" sz="20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4670" y="2345642"/>
            <a:ext cx="6310144" cy="8237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4781" y="4144536"/>
            <a:ext cx="5855976" cy="117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6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758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65027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223" y="2305551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80052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3" name="Rectangle 12"/>
          <p:cNvSpPr/>
          <p:nvPr/>
        </p:nvSpPr>
        <p:spPr>
          <a:xfrm>
            <a:off x="2910354" y="512712"/>
            <a:ext cx="70775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CONTROLLING SERVICES AND DAEMONS</a:t>
            </a:r>
            <a:endParaRPr 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22425" y="1881656"/>
            <a:ext cx="87654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7. Reboot the system, then view the status of the </a:t>
            </a:r>
            <a:r>
              <a:rPr lang="en-US" sz="2000" b="1" dirty="0" err="1"/>
              <a:t>chronyd</a:t>
            </a:r>
            <a:r>
              <a:rPr lang="en-US" sz="2000" b="1" dirty="0"/>
              <a:t> service.</a:t>
            </a:r>
            <a:endParaRPr lang="ar-EG" sz="20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2402812"/>
            <a:ext cx="5885227" cy="81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4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6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6272</TotalTime>
  <Words>1052</Words>
  <Application>Microsoft Office PowerPoint</Application>
  <PresentationFormat>Widescreen</PresentationFormat>
  <Paragraphs>146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Tajawal</vt:lpstr>
      <vt:lpstr>Tajawal Medium</vt:lpstr>
      <vt:lpstr>Times New Roman</vt:lpstr>
      <vt:lpstr>Wingdings</vt:lpstr>
      <vt:lpstr>Office Theme</vt:lpstr>
      <vt:lpstr>PowerPoint Presentation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BLUE</cp:lastModifiedBy>
  <cp:revision>374</cp:revision>
  <dcterms:created xsi:type="dcterms:W3CDTF">2021-08-03T13:03:26Z</dcterms:created>
  <dcterms:modified xsi:type="dcterms:W3CDTF">2022-10-31T20:40:04Z</dcterms:modified>
</cp:coreProperties>
</file>