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41" r:id="rId4"/>
    <p:sldId id="406" r:id="rId5"/>
    <p:sldId id="342" r:id="rId6"/>
    <p:sldId id="343" r:id="rId7"/>
    <p:sldId id="407" r:id="rId8"/>
    <p:sldId id="345" r:id="rId9"/>
    <p:sldId id="408" r:id="rId10"/>
    <p:sldId id="409" r:id="rId11"/>
    <p:sldId id="344" r:id="rId12"/>
    <p:sldId id="346" r:id="rId13"/>
    <p:sldId id="410" r:id="rId14"/>
    <p:sldId id="347" r:id="rId15"/>
    <p:sldId id="411" r:id="rId16"/>
    <p:sldId id="412" r:id="rId17"/>
    <p:sldId id="349" r:id="rId18"/>
    <p:sldId id="350" r:id="rId19"/>
    <p:sldId id="351" r:id="rId20"/>
    <p:sldId id="352" r:id="rId21"/>
    <p:sldId id="355" r:id="rId22"/>
    <p:sldId id="356" r:id="rId23"/>
    <p:sldId id="353" r:id="rId24"/>
    <p:sldId id="369" r:id="rId25"/>
    <p:sldId id="370" r:id="rId26"/>
    <p:sldId id="377" r:id="rId27"/>
    <p:sldId id="348" r:id="rId28"/>
    <p:sldId id="414" r:id="rId29"/>
    <p:sldId id="395" r:id="rId30"/>
    <p:sldId id="415" r:id="rId31"/>
    <p:sldId id="396" r:id="rId32"/>
    <p:sldId id="397" r:id="rId33"/>
    <p:sldId id="398" r:id="rId34"/>
    <p:sldId id="360" r:id="rId35"/>
    <p:sldId id="366" r:id="rId36"/>
    <p:sldId id="403" r:id="rId37"/>
    <p:sldId id="404" r:id="rId38"/>
    <p:sldId id="405" r:id="rId39"/>
    <p:sldId id="399" r:id="rId40"/>
    <p:sldId id="363" r:id="rId41"/>
    <p:sldId id="416" r:id="rId42"/>
    <p:sldId id="400" r:id="rId43"/>
    <p:sldId id="401" r:id="rId44"/>
    <p:sldId id="402" r:id="rId45"/>
    <p:sldId id="417" r:id="rId46"/>
    <p:sldId id="364" r:id="rId47"/>
    <p:sldId id="419" r:id="rId48"/>
    <p:sldId id="365" r:id="rId49"/>
    <p:sldId id="362" r:id="rId50"/>
    <p:sldId id="371" r:id="rId51"/>
    <p:sldId id="42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13" Type="http://schemas.openxmlformats.org/officeDocument/2006/relationships/hyperlink" Target="https://www.crowdstrike.com/cybersecurity-101/adware/" TargetMode="External"/><Relationship Id="rId18" Type="http://schemas.openxmlformats.org/officeDocument/2006/relationships/hyperlink" Target="https://www.crowdstrike.com/cybersecurity-101/botnets/" TargetMode="External"/><Relationship Id="rId3" Type="http://schemas.openxmlformats.org/officeDocument/2006/relationships/image" Target="../media/image7.png"/><Relationship Id="rId7" Type="http://schemas.openxmlformats.org/officeDocument/2006/relationships/image" Target="../media/image11.emf"/><Relationship Id="rId12" Type="http://schemas.openxmlformats.org/officeDocument/2006/relationships/hyperlink" Target="https://www.crowdstrike.com/cybersecurity-101/what-is-spyware/" TargetMode="External"/><Relationship Id="rId17" Type="http://schemas.openxmlformats.org/officeDocument/2006/relationships/hyperlink" Target="https://www.crowdstrike.com/cybersecurity-101/attack-types/keylogger/" TargetMode="External"/><Relationship Id="rId2" Type="http://schemas.openxmlformats.org/officeDocument/2006/relationships/image" Target="../media/image6.emf"/><Relationship Id="rId16" Type="http://schemas.openxmlformats.org/officeDocument/2006/relationships/hyperlink" Target="https://www.crowdstrike.com/cybersecurity-101/malware/rootkits/" TargetMode="External"/><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hyperlink" Target="https://www.crowdstrike.com/cybersecurity-101/malware/fileless-malware/" TargetMode="External"/><Relationship Id="rId5" Type="http://schemas.openxmlformats.org/officeDocument/2006/relationships/image" Target="../media/image9.emf"/><Relationship Id="rId15" Type="http://schemas.openxmlformats.org/officeDocument/2006/relationships/hyperlink" Target="https://www.crowdstrike.com/blog/meet-crowdstrikes-adversary-of-the-month-for-february-mummy-spider/" TargetMode="External"/><Relationship Id="rId10" Type="http://schemas.openxmlformats.org/officeDocument/2006/relationships/hyperlink" Target="https://www.crowdstrike.com/blog/big-game-hunting-with-ryuk-another-lucrative-targeted-ransomware/" TargetMode="External"/><Relationship Id="rId19" Type="http://schemas.openxmlformats.org/officeDocument/2006/relationships/hyperlink" Target="https://www.crowdstrike.com/cybersecurity-101/malware/mobile-malware/" TargetMode="External"/><Relationship Id="rId4" Type="http://schemas.openxmlformats.org/officeDocument/2006/relationships/image" Target="../media/image8.emf"/><Relationship Id="rId9" Type="http://schemas.openxmlformats.org/officeDocument/2006/relationships/hyperlink" Target="https://www.crowdstrike.com/cybersecurity-101/ransomware/" TargetMode="External"/><Relationship Id="rId14" Type="http://schemas.openxmlformats.org/officeDocument/2006/relationships/hyperlink" Target="https://www.crowdstrike.com/cybersecurity-101/malware/trojans/"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jpeg"/></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png"/></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7.png"/></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8.png"/></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9.png"/></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1.png"/></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2.png"/></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3.emf"/><Relationship Id="rId4" Type="http://schemas.openxmlformats.org/officeDocument/2006/relationships/image" Target="../media/image8.emf"/><Relationship Id="rId9" Type="http://schemas.openxmlformats.org/officeDocument/2006/relationships/hyperlink" Target="https://www.virustotal/" TargetMode="External"/></Relationships>
</file>

<file path=ppt/slides/_rels/slide5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emf"/></Relationships>
</file>

<file path=ppt/slides/_rels/slide5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4839017" cy="1692771"/>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Master of Cybersecurity </a:t>
            </a:r>
          </a:p>
          <a:p>
            <a:r>
              <a:rPr lang="en-US" sz="2600" dirty="0">
                <a:solidFill>
                  <a:schemeClr val="bg1"/>
                </a:solidFill>
                <a:latin typeface="Tajawal Medium" panose="00000600000000000000" pitchFamily="2" charset="-78"/>
                <a:cs typeface="Tajawal Medium" panose="00000600000000000000" pitchFamily="2" charset="-78"/>
              </a:rPr>
              <a:t>Network scanning</a:t>
            </a:r>
          </a:p>
          <a:p>
            <a:r>
              <a:rPr lang="en-US" sz="2600" dirty="0">
                <a:solidFill>
                  <a:srgbClr val="24A9E1"/>
                </a:solidFill>
                <a:latin typeface="Tajawal Medium" panose="00000600000000000000" pitchFamily="2" charset="-78"/>
                <a:cs typeface="Tajawal Medium" panose="00000600000000000000" pitchFamily="2" charset="-78"/>
              </a:rPr>
              <a:t>Prepared by Dr. Nermin Hamza</a:t>
            </a:r>
          </a:p>
          <a:p>
            <a:r>
              <a:rPr lang="en-US" sz="26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601562" y="3154728"/>
            <a:ext cx="5921814" cy="954107"/>
          </a:xfrm>
          <a:prstGeom prst="rect">
            <a:avLst/>
          </a:prstGeom>
          <a:noFill/>
        </p:spPr>
        <p:txBody>
          <a:bodyPr wrap="none" rtlCol="0">
            <a:spAutoFit/>
          </a:bodyPr>
          <a:lstStyle/>
          <a:p>
            <a:r>
              <a:rPr lang="en-US" sz="2700" dirty="0">
                <a:solidFill>
                  <a:schemeClr val="bg1"/>
                </a:solidFill>
                <a:latin typeface="Tajawal Medium" panose="00000600000000000000" pitchFamily="2" charset="-78"/>
                <a:cs typeface="Tajawal Medium" panose="00000600000000000000" pitchFamily="2" charset="-78"/>
              </a:rPr>
              <a:t>CYB740</a:t>
            </a:r>
          </a:p>
          <a:p>
            <a:r>
              <a:rPr lang="en-US" sz="2700" dirty="0">
                <a:solidFill>
                  <a:schemeClr val="bg1"/>
                </a:solidFill>
                <a:latin typeface="Tajawal Medium" panose="00000600000000000000" pitchFamily="2" charset="-78"/>
                <a:cs typeface="Tajawal Medium" panose="00000600000000000000" pitchFamily="2" charset="-78"/>
              </a:rPr>
              <a:t>Penetration test and Ethical hacking</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4893647"/>
          </a:xfrm>
          <a:prstGeom prst="rect">
            <a:avLst/>
          </a:prstGeom>
          <a:noFill/>
        </p:spPr>
        <p:txBody>
          <a:bodyPr wrap="square">
            <a:spAutoFit/>
          </a:bodyPr>
          <a:lstStyle/>
          <a:p>
            <a:pPr marL="285750" indent="-285750">
              <a:buFont typeface="Arial" panose="020B0604020202020204" pitchFamily="34" charset="0"/>
              <a:buChar char="•"/>
            </a:pPr>
            <a:r>
              <a:rPr lang="en-US" sz="2400" dirty="0"/>
              <a:t>Introduction to Exploitation </a:t>
            </a:r>
          </a:p>
          <a:p>
            <a:pPr marL="285750" indent="-285750">
              <a:buFont typeface="Arial" panose="020B0604020202020204" pitchFamily="34" charset="0"/>
              <a:buChar char="•"/>
            </a:pPr>
            <a:r>
              <a:rPr lang="en-US" sz="2400" dirty="0"/>
              <a:t>Different types of Exploits </a:t>
            </a:r>
          </a:p>
          <a:p>
            <a:pPr marL="285750" indent="-285750">
              <a:buFont typeface="Arial" panose="020B0604020202020204" pitchFamily="34" charset="0"/>
              <a:buChar char="•"/>
            </a:pPr>
            <a:r>
              <a:rPr lang="en-US" sz="2400" dirty="0"/>
              <a:t>Exploits classification </a:t>
            </a:r>
          </a:p>
          <a:p>
            <a:pPr marL="285750" indent="-285750">
              <a:buFont typeface="Arial" panose="020B0604020202020204" pitchFamily="34" charset="0"/>
              <a:buChar char="•"/>
            </a:pPr>
            <a:r>
              <a:rPr lang="en-US" sz="2400" dirty="0"/>
              <a:t>How Do Exploitation Occur?</a:t>
            </a:r>
          </a:p>
          <a:p>
            <a:pPr marL="285750" indent="-285750">
              <a:buFont typeface="Arial" panose="020B0604020202020204" pitchFamily="34" charset="0"/>
              <a:buChar char="•"/>
            </a:pPr>
            <a:r>
              <a:rPr lang="en-US" sz="2400" dirty="0"/>
              <a:t>Malware </a:t>
            </a:r>
          </a:p>
          <a:p>
            <a:pPr marL="742950" lvl="1" indent="-285750">
              <a:buFont typeface="Arial" panose="020B0604020202020204" pitchFamily="34" charset="0"/>
              <a:buChar char="•"/>
            </a:pPr>
            <a:r>
              <a:rPr lang="en-US" sz="2400" dirty="0"/>
              <a:t>Trojans</a:t>
            </a:r>
          </a:p>
          <a:p>
            <a:pPr marL="742950" lvl="1" indent="-285750">
              <a:buFont typeface="Arial" panose="020B0604020202020204" pitchFamily="34" charset="0"/>
              <a:buChar char="•"/>
            </a:pPr>
            <a:r>
              <a:rPr lang="en-US" sz="2400" dirty="0"/>
              <a:t>Viruses </a:t>
            </a:r>
          </a:p>
          <a:p>
            <a:pPr marL="742950" lvl="1" indent="-285750">
              <a:buFont typeface="Arial" panose="020B0604020202020204" pitchFamily="34" charset="0"/>
              <a:buChar char="•"/>
            </a:pPr>
            <a:r>
              <a:rPr lang="en-US" sz="2400" dirty="0"/>
              <a:t>Ransomware </a:t>
            </a:r>
          </a:p>
          <a:p>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251333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2825160" cy="1569660"/>
          </a:xfrm>
          <a:prstGeom prst="rect">
            <a:avLst/>
          </a:prstGeom>
          <a:noFill/>
        </p:spPr>
        <p:txBody>
          <a:bodyPr wrap="square">
            <a:spAutoFit/>
          </a:bodyPr>
          <a:lstStyle/>
          <a:p>
            <a:pPr marL="285750" indent="-285750" algn="just">
              <a:buFont typeface="Arial" panose="020B0604020202020204" pitchFamily="34" charset="0"/>
              <a:buChar char="•"/>
            </a:pPr>
            <a:r>
              <a:rPr lang="en-US" sz="2400" dirty="0"/>
              <a:t>Exploitation is the process of gaining control over a system</a:t>
            </a:r>
          </a:p>
        </p:txBody>
      </p:sp>
      <p:pic>
        <p:nvPicPr>
          <p:cNvPr id="12" name="Picture 11">
            <a:extLst>
              <a:ext uri="{FF2B5EF4-FFF2-40B4-BE49-F238E27FC236}">
                <a16:creationId xmlns:a16="http://schemas.microsoft.com/office/drawing/2014/main" id="{5F2DC2ED-8CE8-8EB1-F740-2EF96CE740A9}"/>
              </a:ext>
            </a:extLst>
          </p:cNvPr>
          <p:cNvPicPr>
            <a:picLocks noChangeAspect="1"/>
          </p:cNvPicPr>
          <p:nvPr/>
        </p:nvPicPr>
        <p:blipFill>
          <a:blip r:embed="rId9"/>
          <a:stretch>
            <a:fillRect/>
          </a:stretch>
        </p:blipFill>
        <p:spPr>
          <a:xfrm>
            <a:off x="4806646" y="1275444"/>
            <a:ext cx="7197987" cy="4106065"/>
          </a:xfrm>
          <a:prstGeom prst="rect">
            <a:avLst/>
          </a:prstGeom>
        </p:spPr>
      </p:pic>
    </p:spTree>
    <p:extLst>
      <p:ext uri="{BB962C8B-B14F-4D97-AF65-F5344CB8AC3E}">
        <p14:creationId xmlns:p14="http://schemas.microsoft.com/office/powerpoint/2010/main" val="2131919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246769"/>
          </a:xfrm>
          <a:prstGeom prst="rect">
            <a:avLst/>
          </a:prstGeom>
          <a:noFill/>
        </p:spPr>
        <p:txBody>
          <a:bodyPr wrap="square">
            <a:spAutoFit/>
          </a:bodyPr>
          <a:lstStyle/>
          <a:p>
            <a:pPr marL="285750" indent="-285750">
              <a:buFont typeface="Arial" panose="020B0604020202020204" pitchFamily="34" charset="0"/>
              <a:buChar char="•"/>
            </a:pPr>
            <a:r>
              <a:rPr lang="en-US" sz="2800" dirty="0"/>
              <a:t>It is important to understand that not every exploit leads to total system compromise.</a:t>
            </a:r>
          </a:p>
          <a:p>
            <a:pPr marL="285750" indent="-285750">
              <a:buFont typeface="Arial" panose="020B0604020202020204" pitchFamily="34" charset="0"/>
              <a:buChar char="•"/>
            </a:pPr>
            <a:r>
              <a:rPr lang="en-US" sz="2800" dirty="0"/>
              <a:t>In many ways, </a:t>
            </a:r>
            <a:r>
              <a:rPr lang="en-US" sz="2800" b="1" dirty="0"/>
              <a:t>exploitation is an attempt to turn the target machine into a puppet </a:t>
            </a:r>
            <a:r>
              <a:rPr lang="ar-EG" sz="2800" dirty="0"/>
              <a:t>دمية </a:t>
            </a:r>
            <a:r>
              <a:rPr lang="en-US" sz="2800" dirty="0"/>
              <a:t>that</a:t>
            </a:r>
            <a:r>
              <a:rPr lang="ar-EG" sz="2800" dirty="0"/>
              <a:t> </a:t>
            </a:r>
            <a:r>
              <a:rPr lang="en-US" sz="2800" dirty="0"/>
              <a:t> will execute your commands.</a:t>
            </a:r>
          </a:p>
        </p:txBody>
      </p:sp>
    </p:spTree>
    <p:extLst>
      <p:ext uri="{BB962C8B-B14F-4D97-AF65-F5344CB8AC3E}">
        <p14:creationId xmlns:p14="http://schemas.microsoft.com/office/powerpoint/2010/main" val="1790763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677656"/>
          </a:xfrm>
          <a:prstGeom prst="rect">
            <a:avLst/>
          </a:prstGeom>
          <a:noFill/>
        </p:spPr>
        <p:txBody>
          <a:bodyPr wrap="square">
            <a:spAutoFit/>
          </a:bodyPr>
          <a:lstStyle/>
          <a:p>
            <a:pPr marL="285750" indent="-285750" algn="just">
              <a:buFont typeface="Arial" panose="020B0604020202020204" pitchFamily="34" charset="0"/>
              <a:buChar char="•"/>
            </a:pPr>
            <a:r>
              <a:rPr lang="en-US" sz="2800" dirty="0"/>
              <a:t>Just to be clear, exploitation is the process of launching an exploit.</a:t>
            </a:r>
          </a:p>
          <a:p>
            <a:pPr marL="285750" indent="-285750" algn="just">
              <a:buFont typeface="Arial" panose="020B0604020202020204" pitchFamily="34" charset="0"/>
              <a:buChar char="•"/>
            </a:pPr>
            <a:r>
              <a:rPr lang="en-US" sz="2800" dirty="0"/>
              <a:t>Exploits are issues or bugs in the software code that give a hacker or attacker the ability to launch or execute a payload against the target system</a:t>
            </a:r>
          </a:p>
        </p:txBody>
      </p:sp>
    </p:spTree>
    <p:extLst>
      <p:ext uri="{BB962C8B-B14F-4D97-AF65-F5344CB8AC3E}">
        <p14:creationId xmlns:p14="http://schemas.microsoft.com/office/powerpoint/2010/main" val="2055860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108543"/>
          </a:xfrm>
          <a:prstGeom prst="rect">
            <a:avLst/>
          </a:prstGeom>
          <a:noFill/>
        </p:spPr>
        <p:txBody>
          <a:bodyPr wrap="square">
            <a:spAutoFit/>
          </a:bodyPr>
          <a:lstStyle/>
          <a:p>
            <a:pPr marL="285750" indent="-285750" algn="just">
              <a:buFont typeface="Arial" panose="020B0604020202020204" pitchFamily="34" charset="0"/>
              <a:buChar char="•"/>
            </a:pPr>
            <a:r>
              <a:rPr lang="en-US" sz="2800" dirty="0"/>
              <a:t>After gathering enough information about the target, the next and third phase of ethical hacking and penetration test  is to </a:t>
            </a:r>
            <a:r>
              <a:rPr lang="en-US" sz="2800" u="sng" dirty="0"/>
              <a:t>gain access to the target by exploiting the vulnerabilities and weak points </a:t>
            </a:r>
            <a:r>
              <a:rPr lang="en-US" sz="2800" dirty="0"/>
              <a:t>in targets identified during reconnaissance and scanning.</a:t>
            </a:r>
          </a:p>
          <a:p>
            <a:pPr algn="just"/>
            <a:endParaRPr lang="en-US" sz="2800" dirty="0"/>
          </a:p>
        </p:txBody>
      </p:sp>
    </p:spTree>
    <p:extLst>
      <p:ext uri="{BB962C8B-B14F-4D97-AF65-F5344CB8AC3E}">
        <p14:creationId xmlns:p14="http://schemas.microsoft.com/office/powerpoint/2010/main" val="705061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t>A successful vulnerability </a:t>
            </a:r>
            <a:r>
              <a:rPr lang="en-US" sz="2400" b="1" dirty="0"/>
              <a:t>exploit grants the control of the target to penetration </a:t>
            </a:r>
            <a:r>
              <a:rPr lang="en-US" sz="2400" dirty="0"/>
              <a:t>testers. </a:t>
            </a:r>
          </a:p>
          <a:p>
            <a:pPr marL="285750" indent="-285750" algn="just">
              <a:buFont typeface="Arial" panose="020B0604020202020204" pitchFamily="34" charset="0"/>
              <a:buChar char="•"/>
            </a:pPr>
            <a:r>
              <a:rPr lang="en-US" sz="2400" dirty="0"/>
              <a:t>For example, an ethical hacker that identifies open FTP ports on the target during the scanning phase may be able to exploit the FTP service to plant malware.</a:t>
            </a:r>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2938945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391886" y="1744981"/>
            <a:ext cx="8061649" cy="3785652"/>
          </a:xfrm>
          <a:prstGeom prst="rect">
            <a:avLst/>
          </a:prstGeom>
          <a:noFill/>
        </p:spPr>
        <p:txBody>
          <a:bodyPr wrap="square">
            <a:spAutoFit/>
          </a:bodyPr>
          <a:lstStyle/>
          <a:p>
            <a:pPr algn="just"/>
            <a:r>
              <a:rPr lang="en-US" sz="2400" b="1" u="sng" dirty="0"/>
              <a:t>Different types of Exploits :</a:t>
            </a:r>
          </a:p>
          <a:p>
            <a:pPr marL="285750" indent="-285750" algn="just">
              <a:buFont typeface="Arial" panose="020B0604020202020204" pitchFamily="34" charset="0"/>
              <a:buChar char="•"/>
            </a:pPr>
            <a:r>
              <a:rPr lang="en-US" sz="2400" b="1" dirty="0"/>
              <a:t>Known vulnerabilities</a:t>
            </a:r>
            <a:r>
              <a:rPr lang="en-US" sz="2400" dirty="0"/>
              <a:t>: Exploits security researchers know about and have documented. Exploits that target known vulnerabilities are often already patched but still remain a viable threat because of slow patching. </a:t>
            </a:r>
          </a:p>
          <a:p>
            <a:pPr marL="285750" indent="-285750" algn="just">
              <a:buFont typeface="Arial" panose="020B0604020202020204" pitchFamily="34" charset="0"/>
              <a:buChar char="•"/>
            </a:pPr>
            <a:r>
              <a:rPr lang="en-US" sz="2400" b="1" dirty="0"/>
              <a:t>Zero-day exploits</a:t>
            </a:r>
            <a:r>
              <a:rPr lang="en-US" sz="2400" dirty="0"/>
              <a:t>: Vulnerabilities that have not been reported to the public or listed . This means cybercriminals have found the exploit before developers have been able to issue a patch, in some cases the developer may not even know of the vulnerability. </a:t>
            </a:r>
          </a:p>
        </p:txBody>
      </p:sp>
    </p:spTree>
    <p:extLst>
      <p:ext uri="{BB962C8B-B14F-4D97-AF65-F5344CB8AC3E}">
        <p14:creationId xmlns:p14="http://schemas.microsoft.com/office/powerpoint/2010/main" val="779771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238564" y="1480540"/>
            <a:ext cx="8308429" cy="4478149"/>
          </a:xfrm>
          <a:prstGeom prst="rect">
            <a:avLst/>
          </a:prstGeom>
          <a:noFill/>
        </p:spPr>
        <p:txBody>
          <a:bodyPr wrap="square">
            <a:spAutoFit/>
          </a:bodyPr>
          <a:lstStyle/>
          <a:p>
            <a:pPr algn="just"/>
            <a:r>
              <a:rPr lang="en-US" sz="1900" b="1" u="sng" dirty="0"/>
              <a:t>Exploits can be classified into five broad categories:</a:t>
            </a:r>
            <a:endParaRPr lang="en-US" sz="1900" dirty="0"/>
          </a:p>
          <a:p>
            <a:pPr marL="285750" indent="-285750" algn="just">
              <a:buFont typeface="Arial" panose="020B0604020202020204" pitchFamily="34" charset="0"/>
              <a:buChar char="•"/>
            </a:pPr>
            <a:r>
              <a:rPr lang="en-US" sz="1900" b="1" dirty="0"/>
              <a:t>Hardware</a:t>
            </a:r>
            <a:r>
              <a:rPr lang="en-US" sz="1900" dirty="0"/>
              <a:t>: Poor encryption, lack of configuration management or firmware vulnerability. </a:t>
            </a:r>
          </a:p>
          <a:p>
            <a:pPr marL="285750" indent="-285750" algn="just">
              <a:buFont typeface="Arial" panose="020B0604020202020204" pitchFamily="34" charset="0"/>
              <a:buChar char="•"/>
            </a:pPr>
            <a:r>
              <a:rPr lang="en-US" sz="1900" b="1" dirty="0"/>
              <a:t>Software</a:t>
            </a:r>
            <a:r>
              <a:rPr lang="en-US" sz="1900" dirty="0"/>
              <a:t>: Memory safety violations (buffer overflows, over-reads, dangling pointers), input validation errors (code injection, cross-site scripting (XSS), directory traversal, email injection, format string attacks, HTTP header injection, HTTP response splitting, SQL injection).</a:t>
            </a:r>
          </a:p>
          <a:p>
            <a:pPr marL="285750" indent="-285750" algn="just">
              <a:buFont typeface="Arial" panose="020B0604020202020204" pitchFamily="34" charset="0"/>
              <a:buChar char="•"/>
            </a:pPr>
            <a:r>
              <a:rPr lang="en-US" sz="1900" b="1" dirty="0"/>
              <a:t>Network</a:t>
            </a:r>
            <a:r>
              <a:rPr lang="en-US" sz="1900" dirty="0"/>
              <a:t>: Unencrypted communication lines, man-in-the-middle attacks, domain hijacking, poor network security, lack of authentication or default passwords. </a:t>
            </a:r>
          </a:p>
          <a:p>
            <a:pPr marL="285750" indent="-285750" algn="just">
              <a:buFont typeface="Arial" panose="020B0604020202020204" pitchFamily="34" charset="0"/>
              <a:buChar char="•"/>
            </a:pPr>
            <a:r>
              <a:rPr lang="en-US" sz="1900" b="1" dirty="0"/>
              <a:t>Personnel</a:t>
            </a:r>
            <a:r>
              <a:rPr lang="en-US" sz="1900" dirty="0"/>
              <a:t>: Poor setting policy and process, lack of security awareness </a:t>
            </a:r>
            <a:r>
              <a:rPr lang="en-US" sz="1900"/>
              <a:t>training,, </a:t>
            </a:r>
            <a:r>
              <a:rPr lang="en-US" sz="1900" dirty="0"/>
              <a:t>poor password management or falling for common social engineering attacks like phishing.</a:t>
            </a:r>
          </a:p>
          <a:p>
            <a:pPr marL="285750" indent="-285750" algn="just">
              <a:buFont typeface="Arial" panose="020B0604020202020204" pitchFamily="34" charset="0"/>
              <a:buChar char="•"/>
            </a:pPr>
            <a:r>
              <a:rPr lang="en-US" sz="1900" b="1" dirty="0"/>
              <a:t>Physical site</a:t>
            </a:r>
            <a:r>
              <a:rPr lang="en-US" sz="1900" dirty="0"/>
              <a:t>: Poor physical security and lack of keycard access control. </a:t>
            </a:r>
          </a:p>
          <a:p>
            <a:pPr marL="285750" indent="-285750" algn="just">
              <a:buFont typeface="Arial" panose="020B0604020202020204" pitchFamily="34" charset="0"/>
              <a:buChar char="•"/>
            </a:pPr>
            <a:endParaRPr lang="en-US" sz="1900" dirty="0"/>
          </a:p>
        </p:txBody>
      </p:sp>
    </p:spTree>
    <p:extLst>
      <p:ext uri="{BB962C8B-B14F-4D97-AF65-F5344CB8AC3E}">
        <p14:creationId xmlns:p14="http://schemas.microsoft.com/office/powerpoint/2010/main" val="2471357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86A9A366-29BB-36CE-74E2-681DB96764AA}"/>
              </a:ext>
            </a:extLst>
          </p:cNvPr>
          <p:cNvSpPr txBox="1"/>
          <p:nvPr/>
        </p:nvSpPr>
        <p:spPr>
          <a:xfrm>
            <a:off x="238564" y="1582340"/>
            <a:ext cx="7851853" cy="3816429"/>
          </a:xfrm>
          <a:prstGeom prst="rect">
            <a:avLst/>
          </a:prstGeom>
          <a:noFill/>
        </p:spPr>
        <p:txBody>
          <a:bodyPr wrap="square">
            <a:spAutoFit/>
          </a:bodyPr>
          <a:lstStyle/>
          <a:p>
            <a:pPr algn="just"/>
            <a:r>
              <a:rPr lang="en-US" sz="2200" b="1" dirty="0"/>
              <a:t>How Do Exploits Occur?</a:t>
            </a:r>
          </a:p>
          <a:p>
            <a:pPr algn="just"/>
            <a:r>
              <a:rPr lang="en-US" sz="2200" dirty="0"/>
              <a:t>There are several ways exploits occur:</a:t>
            </a:r>
          </a:p>
          <a:p>
            <a:pPr marL="285750" indent="-285750" algn="just">
              <a:buFont typeface="Arial" panose="020B0604020202020204" pitchFamily="34" charset="0"/>
              <a:buChar char="•"/>
            </a:pPr>
            <a:endParaRPr lang="en-US" sz="2200" dirty="0"/>
          </a:p>
          <a:p>
            <a:pPr marL="285750" indent="-285750" algn="just">
              <a:buFont typeface="Arial" panose="020B0604020202020204" pitchFamily="34" charset="0"/>
              <a:buChar char="•"/>
            </a:pPr>
            <a:r>
              <a:rPr lang="en-US" sz="2200" b="1" dirty="0"/>
              <a:t>Remote exploits</a:t>
            </a:r>
            <a:r>
              <a:rPr lang="en-US" sz="2200" dirty="0"/>
              <a:t>: Works over a network and exploits the vulnerability without prior access to the vulnerable system.</a:t>
            </a:r>
          </a:p>
          <a:p>
            <a:pPr marL="285750" indent="-285750" algn="just">
              <a:buFont typeface="Arial" panose="020B0604020202020204" pitchFamily="34" charset="0"/>
              <a:buChar char="•"/>
            </a:pPr>
            <a:r>
              <a:rPr lang="en-US" sz="2200" b="1" dirty="0"/>
              <a:t>Local exploits</a:t>
            </a:r>
            <a:r>
              <a:rPr lang="en-US" sz="2200" dirty="0"/>
              <a:t>: Requires prior access to the vulnerable system and increases the privilege of the attacker past those granted by the security administrator. </a:t>
            </a:r>
          </a:p>
          <a:p>
            <a:pPr marL="285750" indent="-285750" algn="just">
              <a:buFont typeface="Arial" panose="020B0604020202020204" pitchFamily="34" charset="0"/>
              <a:buChar char="•"/>
            </a:pPr>
            <a:r>
              <a:rPr lang="en-US" sz="2200" b="1" dirty="0"/>
              <a:t>Client exploits</a:t>
            </a:r>
            <a:r>
              <a:rPr lang="en-US" sz="2200" dirty="0"/>
              <a:t>: Exploits against client applications exist and usually consist of modified servers that send an exploit when accessed with a client application. </a:t>
            </a:r>
          </a:p>
        </p:txBody>
      </p:sp>
    </p:spTree>
    <p:extLst>
      <p:ext uri="{BB962C8B-B14F-4D97-AF65-F5344CB8AC3E}">
        <p14:creationId xmlns:p14="http://schemas.microsoft.com/office/powerpoint/2010/main" val="2486954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441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Exploitation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438539" y="1744981"/>
            <a:ext cx="7931019" cy="3416320"/>
          </a:xfrm>
          <a:prstGeom prst="rect">
            <a:avLst/>
          </a:prstGeom>
          <a:noFill/>
        </p:spPr>
        <p:txBody>
          <a:bodyPr wrap="square">
            <a:spAutoFit/>
          </a:bodyPr>
          <a:lstStyle/>
          <a:p>
            <a:r>
              <a:rPr lang="en-US" sz="2400" dirty="0"/>
              <a:t>Hackers typically use many hacking tools and techniques to simulate attempted unauthorized access, including:</a:t>
            </a:r>
          </a:p>
          <a:p>
            <a:pPr marL="285750" indent="-285750">
              <a:buFont typeface="Arial" panose="020B0604020202020204" pitchFamily="34" charset="0"/>
              <a:buChar char="•"/>
            </a:pPr>
            <a:r>
              <a:rPr lang="en-US" sz="2400" dirty="0"/>
              <a:t>Malware </a:t>
            </a:r>
          </a:p>
          <a:p>
            <a:pPr marL="285750" indent="-285750">
              <a:buFont typeface="Arial" panose="020B0604020202020204" pitchFamily="34" charset="0"/>
              <a:buChar char="•"/>
            </a:pPr>
            <a:r>
              <a:rPr lang="en-US" sz="2400" dirty="0"/>
              <a:t>Password crack </a:t>
            </a:r>
          </a:p>
          <a:p>
            <a:pPr marL="285750" indent="-285750">
              <a:buFont typeface="Arial" panose="020B0604020202020204" pitchFamily="34" charset="0"/>
              <a:buChar char="•"/>
            </a:pPr>
            <a:r>
              <a:rPr lang="en-US" sz="2400" dirty="0"/>
              <a:t>Remote exploitation</a:t>
            </a:r>
          </a:p>
          <a:p>
            <a:pPr marL="285750" indent="-285750">
              <a:buFont typeface="Arial" panose="020B0604020202020204" pitchFamily="34" charset="0"/>
              <a:buChar char="•"/>
            </a:pPr>
            <a:r>
              <a:rPr lang="en-US" sz="2400" dirty="0"/>
              <a:t>Client exploitation  </a:t>
            </a:r>
          </a:p>
          <a:p>
            <a:pPr marL="285750" indent="-285750">
              <a:buFont typeface="Arial" panose="020B0604020202020204" pitchFamily="34" charset="0"/>
              <a:buChar char="•"/>
            </a:pPr>
            <a:r>
              <a:rPr lang="en-US" sz="2400" dirty="0"/>
              <a:t>Sniffing  and Phishing</a:t>
            </a:r>
          </a:p>
          <a:p>
            <a:pPr marL="285750" indent="-285750">
              <a:buFont typeface="Arial" panose="020B0604020202020204" pitchFamily="34" charset="0"/>
              <a:buChar char="•"/>
            </a:pPr>
            <a:r>
              <a:rPr lang="en-US" sz="2400" dirty="0"/>
              <a:t>Injection attacks</a:t>
            </a:r>
          </a:p>
          <a:p>
            <a:pPr marL="285750" indent="-285750">
              <a:buFont typeface="Arial" panose="020B0604020202020204" pitchFamily="34" charset="0"/>
              <a:buChar char="•"/>
            </a:pPr>
            <a:r>
              <a:rPr lang="en-US" sz="2400" dirty="0"/>
              <a:t>Web hacking</a:t>
            </a:r>
          </a:p>
        </p:txBody>
      </p:sp>
    </p:spTree>
    <p:extLst>
      <p:ext uri="{BB962C8B-B14F-4D97-AF65-F5344CB8AC3E}">
        <p14:creationId xmlns:p14="http://schemas.microsoft.com/office/powerpoint/2010/main" val="3498368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295536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12311" y="3085876"/>
            <a:ext cx="164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Malware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622222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64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Malware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0333"/>
            <a:ext cx="7287958" cy="1815882"/>
          </a:xfrm>
          <a:prstGeom prst="rect">
            <a:avLst/>
          </a:prstGeom>
          <a:noFill/>
        </p:spPr>
        <p:txBody>
          <a:bodyPr wrap="square">
            <a:spAutoFit/>
          </a:bodyPr>
          <a:lstStyle/>
          <a:p>
            <a:pPr marL="285750" indent="-285750" algn="just">
              <a:buFont typeface="Arial" panose="020B0604020202020204" pitchFamily="34" charset="0"/>
              <a:buChar char="•"/>
            </a:pPr>
            <a:r>
              <a:rPr lang="en-US" sz="2800" dirty="0"/>
              <a:t>Malware is malicious software that damages or disables computer systems and gives limited or full control of the system to the malware creator .</a:t>
            </a:r>
          </a:p>
        </p:txBody>
      </p:sp>
    </p:spTree>
    <p:extLst>
      <p:ext uri="{BB962C8B-B14F-4D97-AF65-F5344CB8AC3E}">
        <p14:creationId xmlns:p14="http://schemas.microsoft.com/office/powerpoint/2010/main" val="374763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Malware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graphicFrame>
        <p:nvGraphicFramePr>
          <p:cNvPr id="33" name="Table 32">
            <a:extLst>
              <a:ext uri="{FF2B5EF4-FFF2-40B4-BE49-F238E27FC236}">
                <a16:creationId xmlns:a16="http://schemas.microsoft.com/office/drawing/2014/main" id="{067D7003-DC21-5649-4925-976C94117099}"/>
              </a:ext>
            </a:extLst>
          </p:cNvPr>
          <p:cNvGraphicFramePr>
            <a:graphicFrameLocks noGrp="1"/>
          </p:cNvGraphicFramePr>
          <p:nvPr>
            <p:extLst>
              <p:ext uri="{D42A27DB-BD31-4B8C-83A1-F6EECF244321}">
                <p14:modId xmlns:p14="http://schemas.microsoft.com/office/powerpoint/2010/main" val="3614128205"/>
              </p:ext>
            </p:extLst>
          </p:nvPr>
        </p:nvGraphicFramePr>
        <p:xfrm>
          <a:off x="449344" y="1444229"/>
          <a:ext cx="7886868" cy="4847636"/>
        </p:xfrm>
        <a:graphic>
          <a:graphicData uri="http://schemas.openxmlformats.org/drawingml/2006/table">
            <a:tbl>
              <a:tblPr/>
              <a:tblGrid>
                <a:gridCol w="1600148">
                  <a:extLst>
                    <a:ext uri="{9D8B030D-6E8A-4147-A177-3AD203B41FA5}">
                      <a16:colId xmlns:a16="http://schemas.microsoft.com/office/drawing/2014/main" val="1143974245"/>
                    </a:ext>
                  </a:extLst>
                </a:gridCol>
                <a:gridCol w="4637203">
                  <a:extLst>
                    <a:ext uri="{9D8B030D-6E8A-4147-A177-3AD203B41FA5}">
                      <a16:colId xmlns:a16="http://schemas.microsoft.com/office/drawing/2014/main" val="3773996949"/>
                    </a:ext>
                  </a:extLst>
                </a:gridCol>
                <a:gridCol w="1649517">
                  <a:extLst>
                    <a:ext uri="{9D8B030D-6E8A-4147-A177-3AD203B41FA5}">
                      <a16:colId xmlns:a16="http://schemas.microsoft.com/office/drawing/2014/main" val="479370716"/>
                    </a:ext>
                  </a:extLst>
                </a:gridCol>
              </a:tblGrid>
              <a:tr h="185822">
                <a:tc>
                  <a:txBody>
                    <a:bodyPr/>
                    <a:lstStyle/>
                    <a:p>
                      <a:pPr algn="l" fontAlgn="ctr"/>
                      <a:r>
                        <a:rPr lang="en-US" sz="1500" b="1">
                          <a:solidFill>
                            <a:srgbClr val="FFFFFF"/>
                          </a:solidFill>
                          <a:effectLst/>
                        </a:rPr>
                        <a:t>Type</a:t>
                      </a:r>
                    </a:p>
                  </a:txBody>
                  <a:tcPr marL="46456" marR="46456" marT="23228" marB="23228" anchor="ctr">
                    <a:lnL>
                      <a:noFill/>
                    </a:lnL>
                    <a:lnR>
                      <a:noFill/>
                    </a:lnR>
                    <a:lnT>
                      <a:noFill/>
                    </a:lnT>
                    <a:lnB w="7620" cap="flat" cmpd="sng" algn="ctr">
                      <a:solidFill>
                        <a:srgbClr val="DDDDDD"/>
                      </a:solidFill>
                      <a:prstDash val="solid"/>
                      <a:round/>
                      <a:headEnd type="none" w="med" len="med"/>
                      <a:tailEnd type="none" w="med" len="med"/>
                    </a:lnB>
                    <a:solidFill>
                      <a:srgbClr val="2F2F2F"/>
                    </a:solidFill>
                  </a:tcPr>
                </a:tc>
                <a:tc>
                  <a:txBody>
                    <a:bodyPr/>
                    <a:lstStyle/>
                    <a:p>
                      <a:pPr algn="l" fontAlgn="ctr"/>
                      <a:r>
                        <a:rPr lang="en-US" sz="1500" b="1" dirty="0">
                          <a:solidFill>
                            <a:srgbClr val="FFFFFF"/>
                          </a:solidFill>
                          <a:effectLst/>
                        </a:rPr>
                        <a:t>What It Does</a:t>
                      </a:r>
                    </a:p>
                  </a:txBody>
                  <a:tcPr marL="46456" marR="46456" marT="23228" marB="23228" anchor="ctr">
                    <a:lnL>
                      <a:noFill/>
                    </a:lnL>
                    <a:lnR>
                      <a:noFill/>
                    </a:lnR>
                    <a:lnT>
                      <a:noFill/>
                    </a:lnT>
                    <a:lnB w="7620" cap="flat" cmpd="sng" algn="ctr">
                      <a:solidFill>
                        <a:srgbClr val="DDDDDD"/>
                      </a:solidFill>
                      <a:prstDash val="solid"/>
                      <a:round/>
                      <a:headEnd type="none" w="med" len="med"/>
                      <a:tailEnd type="none" w="med" len="med"/>
                    </a:lnB>
                    <a:solidFill>
                      <a:srgbClr val="2F2F2F"/>
                    </a:solidFill>
                  </a:tcPr>
                </a:tc>
                <a:tc>
                  <a:txBody>
                    <a:bodyPr/>
                    <a:lstStyle/>
                    <a:p>
                      <a:pPr algn="l" fontAlgn="ctr"/>
                      <a:r>
                        <a:rPr lang="en-US" sz="1500" b="1">
                          <a:solidFill>
                            <a:srgbClr val="FFFFFF"/>
                          </a:solidFill>
                          <a:effectLst/>
                        </a:rPr>
                        <a:t>Real-World Example</a:t>
                      </a:r>
                    </a:p>
                  </a:txBody>
                  <a:tcPr marL="46456" marR="46456" marT="23228" marB="23228" anchor="ctr">
                    <a:lnL>
                      <a:noFill/>
                    </a:lnL>
                    <a:lnR>
                      <a:noFill/>
                    </a:lnR>
                    <a:lnT>
                      <a:noFill/>
                    </a:lnT>
                    <a:lnB w="7620" cap="flat" cmpd="sng" algn="ctr">
                      <a:solidFill>
                        <a:srgbClr val="DDDDDD"/>
                      </a:solidFill>
                      <a:prstDash val="solid"/>
                      <a:round/>
                      <a:headEnd type="none" w="med" len="med"/>
                      <a:tailEnd type="none" w="med" len="med"/>
                    </a:lnB>
                    <a:solidFill>
                      <a:srgbClr val="2F2F2F"/>
                    </a:solidFill>
                  </a:tcPr>
                </a:tc>
                <a:extLst>
                  <a:ext uri="{0D108BD9-81ED-4DB2-BD59-A6C34878D82A}">
                    <a16:rowId xmlns:a16="http://schemas.microsoft.com/office/drawing/2014/main" val="4099338785"/>
                  </a:ext>
                </a:extLst>
              </a:tr>
              <a:tr h="340674">
                <a:tc>
                  <a:txBody>
                    <a:bodyPr/>
                    <a:lstStyle/>
                    <a:p>
                      <a:pPr algn="l" fontAlgn="t"/>
                      <a:r>
                        <a:rPr lang="en-US" sz="1500" b="0" u="none" strike="noStrike">
                          <a:solidFill>
                            <a:srgbClr val="2E8BAA"/>
                          </a:solidFill>
                          <a:effectLst/>
                          <a:hlinkClick r:id="rId9"/>
                        </a:rPr>
                        <a:t>Ransomware</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disables victim's access to data until ransom is paid</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u="none" strike="noStrike">
                          <a:solidFill>
                            <a:srgbClr val="2E8BAA"/>
                          </a:solidFill>
                          <a:effectLst/>
                          <a:hlinkClick r:id="rId10"/>
                        </a:rPr>
                        <a:t>RYUK</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603938059"/>
                  </a:ext>
                </a:extLst>
              </a:tr>
              <a:tr h="340674">
                <a:tc>
                  <a:txBody>
                    <a:bodyPr/>
                    <a:lstStyle/>
                    <a:p>
                      <a:pPr algn="l" fontAlgn="t"/>
                      <a:r>
                        <a:rPr lang="en-US" sz="1500" b="0" u="none" strike="noStrike">
                          <a:solidFill>
                            <a:srgbClr val="2E8BAA"/>
                          </a:solidFill>
                          <a:effectLst/>
                          <a:hlinkClick r:id="rId11"/>
                        </a:rPr>
                        <a:t>Fileless Malware</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makes changes to files that are native to the OS</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Astaroth</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2150474229"/>
                  </a:ext>
                </a:extLst>
              </a:tr>
              <a:tr h="340674">
                <a:tc>
                  <a:txBody>
                    <a:bodyPr/>
                    <a:lstStyle/>
                    <a:p>
                      <a:pPr algn="l" fontAlgn="t"/>
                      <a:r>
                        <a:rPr lang="en-US" sz="1500" b="0" u="none" strike="noStrike">
                          <a:solidFill>
                            <a:srgbClr val="2E8BAA"/>
                          </a:solidFill>
                          <a:effectLst/>
                          <a:hlinkClick r:id="rId12"/>
                        </a:rPr>
                        <a:t>Spyware</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collects user activity data without their knowledge</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DarkHotel</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28636143"/>
                  </a:ext>
                </a:extLst>
              </a:tr>
              <a:tr h="340674">
                <a:tc>
                  <a:txBody>
                    <a:bodyPr/>
                    <a:lstStyle/>
                    <a:p>
                      <a:pPr algn="l" fontAlgn="t"/>
                      <a:r>
                        <a:rPr lang="en-US" sz="1500" b="0" u="none" strike="noStrike">
                          <a:solidFill>
                            <a:srgbClr val="2E8BAA"/>
                          </a:solidFill>
                          <a:effectLst/>
                          <a:hlinkClick r:id="rId13"/>
                        </a:rPr>
                        <a:t>Adware</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serves unwanted advertisements</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Fireball</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554100845"/>
                  </a:ext>
                </a:extLst>
              </a:tr>
              <a:tr h="340674">
                <a:tc>
                  <a:txBody>
                    <a:bodyPr/>
                    <a:lstStyle/>
                    <a:p>
                      <a:pPr algn="l" fontAlgn="t"/>
                      <a:r>
                        <a:rPr lang="en-US" sz="1500" b="0" u="none" strike="noStrike">
                          <a:solidFill>
                            <a:srgbClr val="2E8BAA"/>
                          </a:solidFill>
                          <a:effectLst/>
                          <a:hlinkClick r:id="rId14"/>
                        </a:rPr>
                        <a:t>Trojans</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disguises itself as desirable code</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u="none" strike="noStrike">
                          <a:solidFill>
                            <a:srgbClr val="2E8BAA"/>
                          </a:solidFill>
                          <a:effectLst/>
                          <a:hlinkClick r:id="rId15"/>
                        </a:rPr>
                        <a:t>Emotet</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570509609"/>
                  </a:ext>
                </a:extLst>
              </a:tr>
              <a:tr h="480041">
                <a:tc>
                  <a:txBody>
                    <a:bodyPr/>
                    <a:lstStyle/>
                    <a:p>
                      <a:pPr algn="l" fontAlgn="t"/>
                      <a:r>
                        <a:rPr lang="en-US" sz="1500" b="0">
                          <a:effectLst/>
                        </a:rPr>
                        <a:t>Worms</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spreads through a network by replicating itself</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Stuxnet</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409661034"/>
                  </a:ext>
                </a:extLst>
              </a:tr>
              <a:tr h="480041">
                <a:tc>
                  <a:txBody>
                    <a:bodyPr/>
                    <a:lstStyle/>
                    <a:p>
                      <a:pPr algn="l" fontAlgn="t"/>
                      <a:r>
                        <a:rPr lang="en-US" sz="1500" b="0" u="none" strike="noStrike">
                          <a:solidFill>
                            <a:srgbClr val="2E8BAA"/>
                          </a:solidFill>
                          <a:effectLst/>
                          <a:hlinkClick r:id="rId16"/>
                        </a:rPr>
                        <a:t>Rootkits</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gives hackers remote control of a victim's device</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Zacinlo</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2177108231"/>
                  </a:ext>
                </a:extLst>
              </a:tr>
              <a:tr h="201307">
                <a:tc>
                  <a:txBody>
                    <a:bodyPr/>
                    <a:lstStyle/>
                    <a:p>
                      <a:pPr algn="l" fontAlgn="t"/>
                      <a:r>
                        <a:rPr lang="en-US" sz="1500" b="0" u="none" strike="noStrike">
                          <a:solidFill>
                            <a:srgbClr val="2E8BAA"/>
                          </a:solidFill>
                          <a:effectLst/>
                          <a:hlinkClick r:id="rId17"/>
                        </a:rPr>
                        <a:t>Keyloggers</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monitors users' keystrokes</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Olympic Vision</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4052389461"/>
                  </a:ext>
                </a:extLst>
              </a:tr>
              <a:tr h="340674">
                <a:tc>
                  <a:txBody>
                    <a:bodyPr/>
                    <a:lstStyle/>
                    <a:p>
                      <a:pPr algn="l" fontAlgn="t"/>
                      <a:r>
                        <a:rPr lang="en-US" sz="1500" b="0" u="none" strike="noStrike">
                          <a:solidFill>
                            <a:srgbClr val="2E8BAA"/>
                          </a:solidFill>
                          <a:effectLst/>
                          <a:hlinkClick r:id="rId18"/>
                        </a:rPr>
                        <a:t>Bots</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launches a broad flood of attacks</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tc>
                  <a:txBody>
                    <a:bodyPr/>
                    <a:lstStyle/>
                    <a:p>
                      <a:pPr algn="l" fontAlgn="t"/>
                      <a:r>
                        <a:rPr lang="en-US" sz="1500" b="0">
                          <a:effectLst/>
                        </a:rPr>
                        <a:t>Echobot</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597773149"/>
                  </a:ext>
                </a:extLst>
              </a:tr>
              <a:tr h="201307">
                <a:tc>
                  <a:txBody>
                    <a:bodyPr/>
                    <a:lstStyle/>
                    <a:p>
                      <a:pPr algn="l" fontAlgn="t"/>
                      <a:r>
                        <a:rPr lang="en-US" sz="1500" b="0" u="none" strike="noStrike">
                          <a:solidFill>
                            <a:srgbClr val="2E8BAA"/>
                          </a:solidFill>
                          <a:effectLst/>
                          <a:hlinkClick r:id="rId19"/>
                        </a:rPr>
                        <a:t>Mobile Malware</a:t>
                      </a:r>
                      <a:endParaRPr lang="en-US" sz="1500" b="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infects mobile devices</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tc>
                  <a:txBody>
                    <a:bodyPr/>
                    <a:lstStyle/>
                    <a:p>
                      <a:pPr algn="l" fontAlgn="t"/>
                      <a:r>
                        <a:rPr lang="en-US" sz="1500" b="0">
                          <a:effectLst/>
                        </a:rPr>
                        <a:t>Triada</a:t>
                      </a:r>
                    </a:p>
                  </a:txBody>
                  <a:tcPr marL="30970" marR="30970" marT="30970" marB="30970">
                    <a:lnL>
                      <a:noFill/>
                    </a:lnL>
                    <a:lnR>
                      <a:noFill/>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2674612544"/>
                  </a:ext>
                </a:extLst>
              </a:tr>
              <a:tr h="758774">
                <a:tc>
                  <a:txBody>
                    <a:bodyPr/>
                    <a:lstStyle/>
                    <a:p>
                      <a:pPr algn="l" fontAlgn="t"/>
                      <a:r>
                        <a:rPr lang="en-US" sz="1500" b="0">
                          <a:effectLst/>
                        </a:rPr>
                        <a:t>Wiper Malware</a:t>
                      </a:r>
                    </a:p>
                  </a:txBody>
                  <a:tcPr marL="30970" marR="30970" marT="30970" marB="30970">
                    <a:lnL>
                      <a:noFill/>
                    </a:lnL>
                    <a:lnR>
                      <a:noFill/>
                    </a:lnR>
                    <a:lnT w="7620" cap="flat" cmpd="sng" algn="ctr">
                      <a:solidFill>
                        <a:srgbClr val="DDDDDD"/>
                      </a:solidFill>
                      <a:prstDash val="solid"/>
                      <a:round/>
                      <a:headEnd type="none" w="med" len="med"/>
                      <a:tailEnd type="none" w="med" len="med"/>
                    </a:lnT>
                    <a:lnB>
                      <a:noFill/>
                    </a:lnB>
                    <a:solidFill>
                      <a:srgbClr val="FFFFFF"/>
                    </a:solidFill>
                  </a:tcPr>
                </a:tc>
                <a:tc>
                  <a:txBody>
                    <a:bodyPr/>
                    <a:lstStyle/>
                    <a:p>
                      <a:pPr algn="l" fontAlgn="t"/>
                      <a:r>
                        <a:rPr lang="en-US" sz="1500" b="0" dirty="0">
                          <a:effectLst/>
                        </a:rPr>
                        <a:t>A wiper is a type of malware with a single purpose: to erase user data beyond recoverability.</a:t>
                      </a:r>
                    </a:p>
                  </a:txBody>
                  <a:tcPr marL="30970" marR="30970" marT="30970" marB="30970">
                    <a:lnL>
                      <a:noFill/>
                    </a:lnL>
                    <a:lnR>
                      <a:noFill/>
                    </a:lnR>
                    <a:lnT w="7620" cap="flat" cmpd="sng" algn="ctr">
                      <a:solidFill>
                        <a:srgbClr val="DDDDDD"/>
                      </a:solidFill>
                      <a:prstDash val="solid"/>
                      <a:round/>
                      <a:headEnd type="none" w="med" len="med"/>
                      <a:tailEnd type="none" w="med" len="med"/>
                    </a:lnT>
                    <a:lnB>
                      <a:noFill/>
                    </a:lnB>
                    <a:solidFill>
                      <a:srgbClr val="FFFFFF"/>
                    </a:solidFill>
                  </a:tcPr>
                </a:tc>
                <a:tc>
                  <a:txBody>
                    <a:bodyPr/>
                    <a:lstStyle/>
                    <a:p>
                      <a:pPr algn="l" fontAlgn="t"/>
                      <a:r>
                        <a:rPr lang="en-US" sz="1500" b="0" dirty="0" err="1">
                          <a:effectLst/>
                        </a:rPr>
                        <a:t>WhisperGate</a:t>
                      </a:r>
                      <a:endParaRPr lang="en-US" sz="1500" b="0" dirty="0">
                        <a:effectLst/>
                      </a:endParaRPr>
                    </a:p>
                  </a:txBody>
                  <a:tcPr marL="30970" marR="30970" marT="30970" marB="30970">
                    <a:lnL>
                      <a:noFill/>
                    </a:lnL>
                    <a:lnR>
                      <a:noFill/>
                    </a:lnR>
                    <a:lnT w="7620" cap="flat" cmpd="sng" algn="ctr">
                      <a:solidFill>
                        <a:srgbClr val="DDDDDD"/>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4115429410"/>
                  </a:ext>
                </a:extLst>
              </a:tr>
            </a:tbl>
          </a:graphicData>
        </a:graphic>
      </p:graphicFrame>
    </p:spTree>
    <p:extLst>
      <p:ext uri="{BB962C8B-B14F-4D97-AF65-F5344CB8AC3E}">
        <p14:creationId xmlns:p14="http://schemas.microsoft.com/office/powerpoint/2010/main" val="3966368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456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Malware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4154984"/>
          </a:xfrm>
          <a:prstGeom prst="rect">
            <a:avLst/>
          </a:prstGeom>
          <a:noFill/>
        </p:spPr>
        <p:txBody>
          <a:bodyPr wrap="square">
            <a:spAutoFit/>
          </a:bodyPr>
          <a:lstStyle/>
          <a:p>
            <a:pPr algn="just"/>
            <a:r>
              <a:rPr lang="en-US" sz="2400" b="1" dirty="0"/>
              <a:t>How can Malware get into a system</a:t>
            </a:r>
          </a:p>
          <a:p>
            <a:pPr marL="285750" indent="-285750" algn="just">
              <a:buFont typeface="Arial" panose="020B0604020202020204" pitchFamily="34" charset="0"/>
              <a:buChar char="•"/>
            </a:pPr>
            <a:r>
              <a:rPr lang="en-US" sz="2400" dirty="0"/>
              <a:t>Removable devices</a:t>
            </a:r>
          </a:p>
          <a:p>
            <a:pPr marL="285750" indent="-285750" algn="just">
              <a:buFont typeface="Arial" panose="020B0604020202020204" pitchFamily="34" charset="0"/>
              <a:buChar char="•"/>
            </a:pPr>
            <a:r>
              <a:rPr lang="en-US" sz="2400" dirty="0"/>
              <a:t>Attachments </a:t>
            </a:r>
          </a:p>
          <a:p>
            <a:pPr marL="285750" indent="-285750" algn="just">
              <a:buFont typeface="Arial" panose="020B0604020202020204" pitchFamily="34" charset="0"/>
              <a:buChar char="•"/>
            </a:pPr>
            <a:r>
              <a:rPr lang="en-US" sz="2400" dirty="0"/>
              <a:t>Browser and email software bugs</a:t>
            </a:r>
          </a:p>
          <a:p>
            <a:pPr marL="285750" indent="-285750" algn="just">
              <a:buFont typeface="Arial" panose="020B0604020202020204" pitchFamily="34" charset="0"/>
              <a:buChar char="•"/>
            </a:pPr>
            <a:r>
              <a:rPr lang="en-US" sz="2400" dirty="0"/>
              <a:t>Legitimate “shrink-wrapped” software packaged by a disgruntled employee</a:t>
            </a:r>
          </a:p>
          <a:p>
            <a:pPr marL="285750" indent="-285750" algn="just">
              <a:buFont typeface="Arial" panose="020B0604020202020204" pitchFamily="34" charset="0"/>
              <a:buChar char="•"/>
            </a:pPr>
            <a:r>
              <a:rPr lang="en-US" sz="2400" dirty="0"/>
              <a:t>Instant Message applications</a:t>
            </a:r>
          </a:p>
          <a:p>
            <a:pPr marL="285750" indent="-285750" algn="just">
              <a:buFont typeface="Arial" panose="020B0604020202020204" pitchFamily="34" charset="0"/>
              <a:buChar char="•"/>
            </a:pPr>
            <a:r>
              <a:rPr lang="en-US" sz="2400" dirty="0"/>
              <a:t>Downloading files , games  from the internet </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616226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03312" y="273290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82599" y="2891626"/>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03010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938992"/>
          </a:xfrm>
          <a:prstGeom prst="rect">
            <a:avLst/>
          </a:prstGeom>
          <a:noFill/>
        </p:spPr>
        <p:txBody>
          <a:bodyPr wrap="square">
            <a:spAutoFit/>
          </a:bodyPr>
          <a:lstStyle/>
          <a:p>
            <a:pPr marL="285750" indent="-285750">
              <a:buFont typeface="Arial" panose="020B0604020202020204" pitchFamily="34" charset="0"/>
              <a:buChar char="•"/>
            </a:pPr>
            <a:r>
              <a:rPr lang="en-US" sz="2400" dirty="0"/>
              <a:t>Hiding payload inside of some legitimate program that would run normally, with the payload running in the background.</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026" name="Picture 2" descr="Is There Any Truth In The Tale Of Troy? | HistoryExtra">
            <a:extLst>
              <a:ext uri="{FF2B5EF4-FFF2-40B4-BE49-F238E27FC236}">
                <a16:creationId xmlns:a16="http://schemas.microsoft.com/office/drawing/2014/main" id="{627F7CED-6783-5B87-D96B-44BBC1B02CA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53305" y="3429000"/>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7061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5726" y="1586883"/>
            <a:ext cx="8461268" cy="4493538"/>
          </a:xfrm>
          <a:prstGeom prst="rect">
            <a:avLst/>
          </a:prstGeom>
          <a:noFill/>
        </p:spPr>
        <p:txBody>
          <a:bodyPr wrap="square">
            <a:spAutoFit/>
          </a:bodyPr>
          <a:lstStyle/>
          <a:p>
            <a:r>
              <a:rPr lang="en-US" sz="2200" b="1" dirty="0"/>
              <a:t>How Much Damage Can Trojans Do?</a:t>
            </a:r>
          </a:p>
          <a:p>
            <a:pPr marL="285750" indent="-285750">
              <a:buFont typeface="Arial" panose="020B0604020202020204" pitchFamily="34" charset="0"/>
              <a:buChar char="•"/>
            </a:pPr>
            <a:r>
              <a:rPr lang="en-US" sz="2200" dirty="0"/>
              <a:t>So, still thinking that the attachment was legitimate, you unwittingly downloaded and installed a Trojan. </a:t>
            </a:r>
            <a:endParaRPr lang="ar-EG" sz="2200" dirty="0"/>
          </a:p>
          <a:p>
            <a:pPr marL="285750" indent="-285750">
              <a:buFont typeface="Arial" panose="020B0604020202020204" pitchFamily="34" charset="0"/>
              <a:buChar char="•"/>
            </a:pPr>
            <a:r>
              <a:rPr lang="en-US" sz="2200" dirty="0"/>
              <a:t>What happens now? The malware executes and starts damaging your computer, but the amount of damage depends on how the hacker designed the Trojan. </a:t>
            </a:r>
            <a:endParaRPr lang="ar-EG" sz="2200" dirty="0"/>
          </a:p>
          <a:p>
            <a:pPr marL="285750" indent="-285750">
              <a:buFont typeface="Arial" panose="020B0604020202020204" pitchFamily="34" charset="0"/>
              <a:buChar char="•"/>
            </a:pPr>
            <a:r>
              <a:rPr lang="en-US" sz="2200" dirty="0"/>
              <a:t>In general, Trojan malware can:</a:t>
            </a:r>
          </a:p>
          <a:p>
            <a:pPr marL="742950" lvl="1" indent="-285750">
              <a:buFont typeface="Arial" panose="020B0604020202020204" pitchFamily="34" charset="0"/>
              <a:buChar char="•"/>
            </a:pPr>
            <a:r>
              <a:rPr lang="en-US" sz="2200" dirty="0"/>
              <a:t>Delete your files</a:t>
            </a:r>
          </a:p>
          <a:p>
            <a:pPr marL="742950" lvl="1" indent="-285750">
              <a:buFont typeface="Arial" panose="020B0604020202020204" pitchFamily="34" charset="0"/>
              <a:buChar char="•"/>
            </a:pPr>
            <a:r>
              <a:rPr lang="en-US" sz="2200" dirty="0"/>
              <a:t>Install additional malware</a:t>
            </a:r>
          </a:p>
          <a:p>
            <a:pPr marL="742950" lvl="1" indent="-285750">
              <a:buFont typeface="Arial" panose="020B0604020202020204" pitchFamily="34" charset="0"/>
              <a:buChar char="•"/>
            </a:pPr>
            <a:r>
              <a:rPr lang="en-US" sz="2200" dirty="0"/>
              <a:t>Modify data on your device</a:t>
            </a:r>
          </a:p>
          <a:p>
            <a:pPr marL="742950" lvl="1" indent="-285750">
              <a:buFont typeface="Arial" panose="020B0604020202020204" pitchFamily="34" charset="0"/>
              <a:buChar char="•"/>
            </a:pPr>
            <a:r>
              <a:rPr lang="en-US" sz="2200" dirty="0"/>
              <a:t>Copy your data</a:t>
            </a:r>
          </a:p>
          <a:p>
            <a:pPr marL="742950" lvl="1" indent="-285750">
              <a:buFont typeface="Arial" panose="020B0604020202020204" pitchFamily="34" charset="0"/>
              <a:buChar char="•"/>
            </a:pPr>
            <a:r>
              <a:rPr lang="en-US" sz="2200" dirty="0"/>
              <a:t>Disrupt your device’s performance</a:t>
            </a:r>
          </a:p>
          <a:p>
            <a:pPr marL="742950" lvl="1" indent="-285750">
              <a:buFont typeface="Arial" panose="020B0604020202020204" pitchFamily="34" charset="0"/>
              <a:buChar char="•"/>
            </a:pPr>
            <a:r>
              <a:rPr lang="en-US" sz="2200" dirty="0"/>
              <a:t>Steal your personal information</a:t>
            </a:r>
          </a:p>
        </p:txBody>
      </p:sp>
    </p:spTree>
    <p:extLst>
      <p:ext uri="{BB962C8B-B14F-4D97-AF65-F5344CB8AC3E}">
        <p14:creationId xmlns:p14="http://schemas.microsoft.com/office/powerpoint/2010/main" val="496388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407608" y="1521065"/>
            <a:ext cx="7287958" cy="2677656"/>
          </a:xfrm>
          <a:prstGeom prst="rect">
            <a:avLst/>
          </a:prstGeom>
          <a:noFill/>
        </p:spPr>
        <p:txBody>
          <a:bodyPr wrap="square">
            <a:spAutoFit/>
          </a:bodyPr>
          <a:lstStyle/>
          <a:p>
            <a:r>
              <a:rPr lang="en-US" sz="2400" b="1" dirty="0"/>
              <a:t>How  to infect systems by Trojan</a:t>
            </a:r>
          </a:p>
          <a:p>
            <a:pPr marL="285750" indent="-285750">
              <a:buFont typeface="Arial" panose="020B0604020202020204" pitchFamily="34" charset="0"/>
              <a:buChar char="•"/>
            </a:pPr>
            <a:r>
              <a:rPr lang="en-US" sz="2400" dirty="0"/>
              <a:t>Prepare Trojan </a:t>
            </a:r>
          </a:p>
          <a:p>
            <a:pPr marL="285750" indent="-285750">
              <a:buFont typeface="Arial" panose="020B0604020202020204" pitchFamily="34" charset="0"/>
              <a:buChar char="•"/>
            </a:pPr>
            <a:r>
              <a:rPr lang="en-US" sz="2400" dirty="0"/>
              <a:t>Create Wrapper (using Wrapper Tool)</a:t>
            </a:r>
          </a:p>
          <a:p>
            <a:pPr marL="285750" indent="-285750">
              <a:buFont typeface="Arial" panose="020B0604020202020204" pitchFamily="34" charset="0"/>
              <a:buChar char="•"/>
            </a:pPr>
            <a:r>
              <a:rPr lang="en-US" sz="2400" dirty="0"/>
              <a:t>Execute Damage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33" name="Picture 32">
            <a:extLst>
              <a:ext uri="{FF2B5EF4-FFF2-40B4-BE49-F238E27FC236}">
                <a16:creationId xmlns:a16="http://schemas.microsoft.com/office/drawing/2014/main" id="{30425FD0-1A1A-9627-2FDD-F0F3D3D20206}"/>
              </a:ext>
            </a:extLst>
          </p:cNvPr>
          <p:cNvPicPr>
            <a:picLocks noChangeAspect="1"/>
          </p:cNvPicPr>
          <p:nvPr/>
        </p:nvPicPr>
        <p:blipFill>
          <a:blip r:embed="rId9"/>
          <a:stretch>
            <a:fillRect/>
          </a:stretch>
        </p:blipFill>
        <p:spPr>
          <a:xfrm>
            <a:off x="1212687" y="3429000"/>
            <a:ext cx="7191375" cy="1800225"/>
          </a:xfrm>
          <a:prstGeom prst="rect">
            <a:avLst/>
          </a:prstGeom>
        </p:spPr>
      </p:pic>
    </p:spTree>
    <p:extLst>
      <p:ext uri="{BB962C8B-B14F-4D97-AF65-F5344CB8AC3E}">
        <p14:creationId xmlns:p14="http://schemas.microsoft.com/office/powerpoint/2010/main" val="439473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59" y="1744981"/>
            <a:ext cx="5542309"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A wrapper binds a Trojan executable with an innocent looking .exe application such as games or office applications.</a:t>
            </a:r>
          </a:p>
          <a:p>
            <a:pPr marL="285750" indent="-285750" algn="just">
              <a:buFont typeface="Arial" panose="020B0604020202020204" pitchFamily="34" charset="0"/>
              <a:buChar char="•"/>
            </a:pPr>
            <a:r>
              <a:rPr lang="en-US" sz="2400" dirty="0"/>
              <a:t>When the user runs the wrapped EXE, it first installs the Trojan in the background and then runs the wrapping application in the foreground .</a:t>
            </a:r>
          </a:p>
          <a:p>
            <a:pPr marL="285750" indent="-285750" algn="just">
              <a:buFont typeface="Arial" panose="020B0604020202020204" pitchFamily="34" charset="0"/>
              <a:buChar char="•"/>
            </a:pPr>
            <a:r>
              <a:rPr lang="en-US" sz="2400" dirty="0"/>
              <a:t>The two programs are Wrapped together into a single file.</a:t>
            </a:r>
          </a:p>
        </p:txBody>
      </p:sp>
      <p:pic>
        <p:nvPicPr>
          <p:cNvPr id="19" name="Picture 18">
            <a:extLst>
              <a:ext uri="{FF2B5EF4-FFF2-40B4-BE49-F238E27FC236}">
                <a16:creationId xmlns:a16="http://schemas.microsoft.com/office/drawing/2014/main" id="{DB9BEECB-2857-7CC4-6A32-77C308CD4396}"/>
              </a:ext>
            </a:extLst>
          </p:cNvPr>
          <p:cNvPicPr>
            <a:picLocks noChangeAspect="1"/>
          </p:cNvPicPr>
          <p:nvPr/>
        </p:nvPicPr>
        <p:blipFill>
          <a:blip r:embed="rId9"/>
          <a:stretch>
            <a:fillRect/>
          </a:stretch>
        </p:blipFill>
        <p:spPr>
          <a:xfrm>
            <a:off x="6531055" y="1476617"/>
            <a:ext cx="2314575" cy="3457575"/>
          </a:xfrm>
          <a:prstGeom prst="rect">
            <a:avLst/>
          </a:prstGeom>
        </p:spPr>
      </p:pic>
    </p:spTree>
    <p:extLst>
      <p:ext uri="{BB962C8B-B14F-4D97-AF65-F5344CB8AC3E}">
        <p14:creationId xmlns:p14="http://schemas.microsoft.com/office/powerpoint/2010/main" val="3956725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0919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 Proxy Trojan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677656"/>
          </a:xfrm>
          <a:prstGeom prst="rect">
            <a:avLst/>
          </a:prstGeom>
          <a:noFill/>
        </p:spPr>
        <p:txBody>
          <a:bodyPr wrap="square">
            <a:spAutoFit/>
          </a:bodyPr>
          <a:lstStyle/>
          <a:p>
            <a:pPr marL="342900" indent="-342900">
              <a:buFont typeface="Arial" panose="020B0604020202020204" pitchFamily="34" charset="0"/>
              <a:buChar char="•"/>
            </a:pPr>
            <a:r>
              <a:rPr lang="en-US" sz="2400" dirty="0"/>
              <a:t>Proxy Trojan : is usually a standalone application that allows remote attackers to use the victim’s computer as proxy to connect to the internet.</a:t>
            </a:r>
          </a:p>
          <a:p>
            <a:pPr marL="342900" indent="-342900">
              <a:buFont typeface="Arial" panose="020B0604020202020204" pitchFamily="34" charset="0"/>
              <a:buChar char="•"/>
            </a:pPr>
            <a:r>
              <a:rPr lang="en-US" sz="2400" dirty="0"/>
              <a:t>Proxy server Trojan when infected starts a hidden proxy server on the victim’s computer </a:t>
            </a:r>
          </a:p>
          <a:p>
            <a:pPr marL="342900" indent="-342900">
              <a:buFont typeface="Arial" panose="020B0604020202020204" pitchFamily="34" charset="0"/>
              <a:buChar char="•"/>
            </a:pPr>
            <a:r>
              <a:rPr lang="en-US" sz="2400" dirty="0"/>
              <a:t>Many machines on the internet are infected with proxy server using this techniques.</a:t>
            </a:r>
          </a:p>
        </p:txBody>
      </p:sp>
      <p:pic>
        <p:nvPicPr>
          <p:cNvPr id="19" name="Picture 18">
            <a:extLst>
              <a:ext uri="{FF2B5EF4-FFF2-40B4-BE49-F238E27FC236}">
                <a16:creationId xmlns:a16="http://schemas.microsoft.com/office/drawing/2014/main" id="{1BC44635-BB9E-45F9-447D-8FE8EB20CAF5}"/>
              </a:ext>
            </a:extLst>
          </p:cNvPr>
          <p:cNvPicPr>
            <a:picLocks noChangeAspect="1"/>
          </p:cNvPicPr>
          <p:nvPr/>
        </p:nvPicPr>
        <p:blipFill>
          <a:blip r:embed="rId9"/>
          <a:stretch>
            <a:fillRect/>
          </a:stretch>
        </p:blipFill>
        <p:spPr>
          <a:xfrm>
            <a:off x="1480339" y="4639834"/>
            <a:ext cx="6496050" cy="1133475"/>
          </a:xfrm>
          <a:prstGeom prst="rect">
            <a:avLst/>
          </a:prstGeom>
        </p:spPr>
      </p:pic>
    </p:spTree>
    <p:extLst>
      <p:ext uri="{BB962C8B-B14F-4D97-AF65-F5344CB8AC3E}">
        <p14:creationId xmlns:p14="http://schemas.microsoft.com/office/powerpoint/2010/main" val="29333266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07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Trojans: FTP Trojans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046988"/>
          </a:xfrm>
          <a:prstGeom prst="rect">
            <a:avLst/>
          </a:prstGeom>
          <a:noFill/>
        </p:spPr>
        <p:txBody>
          <a:bodyPr wrap="square">
            <a:spAutoFit/>
          </a:bodyPr>
          <a:lstStyle/>
          <a:p>
            <a:pPr marL="285750" indent="-285750">
              <a:buFont typeface="Arial" panose="020B0604020202020204" pitchFamily="34" charset="0"/>
              <a:buChar char="•"/>
            </a:pPr>
            <a:r>
              <a:rPr lang="en-US" sz="2400" dirty="0"/>
              <a:t>FTP Trojans install an FTP server on the victim’s machine which open FTP ports</a:t>
            </a:r>
          </a:p>
          <a:p>
            <a:pPr marL="285750" indent="-285750">
              <a:buFont typeface="Arial" panose="020B0604020202020204" pitchFamily="34" charset="0"/>
              <a:buChar char="•"/>
            </a:pPr>
            <a:r>
              <a:rPr lang="en-US" sz="2400" dirty="0"/>
              <a:t>An attacker  can then connect to the victim’s machine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Using FTP port to download any files that exist on the victim’s computer</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9" name="Picture 18">
            <a:extLst>
              <a:ext uri="{FF2B5EF4-FFF2-40B4-BE49-F238E27FC236}">
                <a16:creationId xmlns:a16="http://schemas.microsoft.com/office/drawing/2014/main" id="{AE1C0283-7BFD-5235-D6D5-E9639F4CC87E}"/>
              </a:ext>
            </a:extLst>
          </p:cNvPr>
          <p:cNvPicPr>
            <a:picLocks noChangeAspect="1"/>
          </p:cNvPicPr>
          <p:nvPr/>
        </p:nvPicPr>
        <p:blipFill>
          <a:blip r:embed="rId9"/>
          <a:stretch>
            <a:fillRect/>
          </a:stretch>
        </p:blipFill>
        <p:spPr>
          <a:xfrm>
            <a:off x="1014365" y="4155563"/>
            <a:ext cx="7439170" cy="1076325"/>
          </a:xfrm>
          <a:prstGeom prst="rect">
            <a:avLst/>
          </a:prstGeom>
        </p:spPr>
      </p:pic>
    </p:spTree>
    <p:extLst>
      <p:ext uri="{BB962C8B-B14F-4D97-AF65-F5344CB8AC3E}">
        <p14:creationId xmlns:p14="http://schemas.microsoft.com/office/powerpoint/2010/main" val="1623598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49816" y="581686"/>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727815" y="1744981"/>
            <a:ext cx="7287958" cy="2677656"/>
          </a:xfrm>
          <a:prstGeom prst="rect">
            <a:avLst/>
          </a:prstGeom>
          <a:noFill/>
        </p:spPr>
        <p:txBody>
          <a:bodyPr wrap="square">
            <a:spAutoFit/>
          </a:bodyPr>
          <a:lstStyle/>
          <a:p>
            <a:pPr marL="285750" indent="-285750">
              <a:buFont typeface="Arial" panose="020B0604020202020204" pitchFamily="34" charset="0"/>
              <a:buChar char="•"/>
            </a:pPr>
            <a:r>
              <a:rPr lang="en-US" sz="2400" dirty="0"/>
              <a:t>How to use </a:t>
            </a:r>
            <a:r>
              <a:rPr lang="en-US" sz="2400" dirty="0" err="1"/>
              <a:t>nc</a:t>
            </a:r>
            <a:r>
              <a:rPr lang="en-US" sz="2400" dirty="0"/>
              <a:t> command to give control to another machine</a:t>
            </a:r>
          </a:p>
          <a:p>
            <a:pPr marL="285750" indent="-285750">
              <a:buFont typeface="Arial" panose="020B0604020202020204" pitchFamily="34" charset="0"/>
              <a:buChar char="•"/>
            </a:pPr>
            <a:r>
              <a:rPr lang="en-US" sz="2400" dirty="0"/>
              <a:t>Trojan server is installed on the victim’s machine , which opens a ports for attacker to connect </a:t>
            </a:r>
          </a:p>
          <a:p>
            <a:pPr marL="285750" indent="-285750">
              <a:buFont typeface="Arial" panose="020B0604020202020204" pitchFamily="34" charset="0"/>
              <a:buChar char="•"/>
            </a:pPr>
            <a:r>
              <a:rPr lang="en-US" sz="2400" dirty="0"/>
              <a:t>The client is installed on the attacker’s machine</a:t>
            </a:r>
          </a:p>
          <a:p>
            <a:r>
              <a:rPr lang="en-US" sz="2400" dirty="0"/>
              <a:t>, which is used to launch a command shell on the victim’s machine.</a:t>
            </a:r>
          </a:p>
        </p:txBody>
      </p:sp>
      <p:pic>
        <p:nvPicPr>
          <p:cNvPr id="12" name="Picture 11">
            <a:extLst>
              <a:ext uri="{FF2B5EF4-FFF2-40B4-BE49-F238E27FC236}">
                <a16:creationId xmlns:a16="http://schemas.microsoft.com/office/drawing/2014/main" id="{628C93CB-C831-BE21-5B1C-6B95919FE073}"/>
              </a:ext>
            </a:extLst>
          </p:cNvPr>
          <p:cNvPicPr>
            <a:picLocks noChangeAspect="1"/>
          </p:cNvPicPr>
          <p:nvPr/>
        </p:nvPicPr>
        <p:blipFill>
          <a:blip r:embed="rId9"/>
          <a:stretch>
            <a:fillRect/>
          </a:stretch>
        </p:blipFill>
        <p:spPr>
          <a:xfrm>
            <a:off x="4650181" y="4024302"/>
            <a:ext cx="6134100" cy="2076450"/>
          </a:xfrm>
          <a:prstGeom prst="rect">
            <a:avLst/>
          </a:prstGeom>
        </p:spPr>
      </p:pic>
    </p:spTree>
    <p:extLst>
      <p:ext uri="{BB962C8B-B14F-4D97-AF65-F5344CB8AC3E}">
        <p14:creationId xmlns:p14="http://schemas.microsoft.com/office/powerpoint/2010/main" val="639014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938992"/>
          </a:xfrm>
          <a:prstGeom prst="rect">
            <a:avLst/>
          </a:prstGeom>
          <a:noFill/>
        </p:spPr>
        <p:txBody>
          <a:bodyPr wrap="square">
            <a:spAutoFit/>
          </a:bodyPr>
          <a:lstStyle/>
          <a:p>
            <a:r>
              <a:rPr lang="en-US" sz="2400" b="1" dirty="0"/>
              <a:t>Note that : </a:t>
            </a:r>
          </a:p>
          <a:p>
            <a:pPr marL="285750" indent="-285750">
              <a:buFont typeface="Arial" panose="020B0604020202020204" pitchFamily="34" charset="0"/>
              <a:buChar char="•"/>
            </a:pPr>
            <a:r>
              <a:rPr lang="en-US" sz="2400" dirty="0"/>
              <a:t>Trojans spread more slowly than other malware because they don’t self-replicate.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610333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17413" y="527742"/>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677656"/>
          </a:xfrm>
          <a:prstGeom prst="rect">
            <a:avLst/>
          </a:prstGeom>
          <a:noFill/>
        </p:spPr>
        <p:txBody>
          <a:bodyPr wrap="square">
            <a:spAutoFit/>
          </a:bodyPr>
          <a:lstStyle/>
          <a:p>
            <a:r>
              <a:rPr lang="en-US" sz="2400" dirty="0"/>
              <a:t>Here are a few examples:</a:t>
            </a:r>
          </a:p>
          <a:p>
            <a:pPr marL="285750" indent="-285750">
              <a:buFont typeface="Arial" panose="020B0604020202020204" pitchFamily="34" charset="0"/>
              <a:buChar char="•"/>
            </a:pPr>
            <a:r>
              <a:rPr lang="en-US" sz="2400" b="1" dirty="0" err="1"/>
              <a:t>SubSeven</a:t>
            </a:r>
            <a:r>
              <a:rPr lang="en-US" sz="2400" dirty="0"/>
              <a:t>: </a:t>
            </a:r>
          </a:p>
          <a:p>
            <a:pPr marL="285750" indent="-285750">
              <a:buFont typeface="Arial" panose="020B0604020202020204" pitchFamily="34" charset="0"/>
              <a:buChar char="•"/>
            </a:pPr>
            <a:r>
              <a:rPr lang="en-US" sz="2400" dirty="0"/>
              <a:t>The </a:t>
            </a:r>
            <a:r>
              <a:rPr lang="en-US" sz="2400" dirty="0" err="1"/>
              <a:t>SubSeven</a:t>
            </a:r>
            <a:r>
              <a:rPr lang="en-US" sz="2400" dirty="0"/>
              <a:t> Trojan is a RAT, which gives hackers remote control over Windows computers and networks. When it infiltrates a computer, </a:t>
            </a:r>
            <a:r>
              <a:rPr lang="en-US" sz="2400" dirty="0" err="1"/>
              <a:t>SubSeven</a:t>
            </a:r>
            <a:r>
              <a:rPr lang="en-US" sz="2400" dirty="0"/>
              <a:t> modifies system files and registries, causing the Trojan to execute upon startup. </a:t>
            </a:r>
          </a:p>
        </p:txBody>
      </p:sp>
    </p:spTree>
    <p:extLst>
      <p:ext uri="{BB962C8B-B14F-4D97-AF65-F5344CB8AC3E}">
        <p14:creationId xmlns:p14="http://schemas.microsoft.com/office/powerpoint/2010/main" val="4287826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549816" y="547888"/>
            <a:ext cx="11924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785652"/>
          </a:xfrm>
          <a:prstGeom prst="rect">
            <a:avLst/>
          </a:prstGeom>
          <a:noFill/>
        </p:spPr>
        <p:txBody>
          <a:bodyPr wrap="square">
            <a:spAutoFit/>
          </a:bodyPr>
          <a:lstStyle/>
          <a:p>
            <a:pPr marL="285750" indent="-285750">
              <a:buFont typeface="Arial" panose="020B0604020202020204" pitchFamily="34" charset="0"/>
              <a:buChar char="•"/>
            </a:pPr>
            <a:r>
              <a:rPr lang="en-US" sz="2400" b="1" dirty="0"/>
              <a:t>Zeus (</a:t>
            </a:r>
            <a:r>
              <a:rPr lang="en-US" sz="2400" b="1" dirty="0" err="1"/>
              <a:t>Zbot</a:t>
            </a:r>
            <a:r>
              <a:rPr lang="en-US" sz="2400" b="1" dirty="0"/>
              <a:t>): </a:t>
            </a:r>
            <a:r>
              <a:rPr lang="en-US" sz="2400" dirty="0"/>
              <a:t>Originally, the Zeus Trojan stole financial information from its targets by logging keystrokes to steal passwords. </a:t>
            </a:r>
          </a:p>
          <a:p>
            <a:pPr marL="285750" indent="-285750">
              <a:buFont typeface="Arial" panose="020B0604020202020204" pitchFamily="34" charset="0"/>
              <a:buChar char="•"/>
            </a:pPr>
            <a:r>
              <a:rPr lang="en-US" sz="2400" dirty="0"/>
              <a:t>Instead of performing the attacks himself, the maker of Zeus sold its source code to cybercriminals, which is partly why Zeus became widespread. However, since the developer’s retirement in 2010, the source code became available publicly.</a:t>
            </a:r>
          </a:p>
          <a:p>
            <a:pPr marL="285750" indent="-285750">
              <a:buFont typeface="Arial" panose="020B0604020202020204" pitchFamily="34" charset="0"/>
              <a:buChar char="•"/>
            </a:pPr>
            <a:r>
              <a:rPr lang="en-US" sz="2400" dirty="0"/>
              <a:t> That means that the development of new variants of Zeus continues to this day.</a:t>
            </a:r>
          </a:p>
        </p:txBody>
      </p:sp>
    </p:spTree>
    <p:extLst>
      <p:ext uri="{BB962C8B-B14F-4D97-AF65-F5344CB8AC3E}">
        <p14:creationId xmlns:p14="http://schemas.microsoft.com/office/powerpoint/2010/main" val="2679828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69256" cy="954107"/>
          </a:xfrm>
          <a:prstGeom prst="rect">
            <a:avLst/>
          </a:prstGeom>
          <a:noFill/>
        </p:spPr>
        <p:txBody>
          <a:bodyPr wrap="none" rtlCol="0">
            <a:spAutoFit/>
          </a:bodyPr>
          <a:lstStyle/>
          <a:p>
            <a:r>
              <a:rPr lang="en-US" sz="2800" err="1">
                <a:solidFill>
                  <a:schemeClr val="bg1"/>
                </a:solidFill>
                <a:latin typeface="Tajawal Medium" panose="00000600000000000000" pitchFamily="2" charset="-78"/>
                <a:cs typeface="Tajawal Medium" panose="00000600000000000000" pitchFamily="2" charset="-78"/>
              </a:rPr>
              <a:t>Trojan</a:t>
            </a:r>
            <a:r>
              <a:rPr lang="en-US" sz="2800">
                <a:solidFill>
                  <a:schemeClr val="bg1"/>
                </a:solidFill>
                <a:latin typeface="Tajawal Medium" panose="00000600000000000000" pitchFamily="2" charset="-78"/>
                <a:cs typeface="Tajawal Medium" panose="00000600000000000000" pitchFamily="2" charset="-78"/>
              </a:rPr>
              <a:t>: Prevention </a:t>
            </a:r>
            <a:r>
              <a:rPr lang="en-US" sz="2800" dirty="0">
                <a:solidFill>
                  <a:schemeClr val="bg1"/>
                </a:solidFill>
                <a:latin typeface="Tajawal Medium" panose="00000600000000000000" pitchFamily="2" charset="-78"/>
                <a:cs typeface="Tajawal Medium" panose="00000600000000000000" pitchFamily="2" charset="-78"/>
              </a:rPr>
              <a:t>Tips: </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785652"/>
          </a:xfrm>
          <a:prstGeom prst="rect">
            <a:avLst/>
          </a:prstGeom>
          <a:noFill/>
        </p:spPr>
        <p:txBody>
          <a:bodyPr wrap="square">
            <a:spAutoFit/>
          </a:bodyPr>
          <a:lstStyle/>
          <a:p>
            <a:pPr algn="just"/>
            <a:r>
              <a:rPr lang="en-US" sz="2400" b="1" dirty="0"/>
              <a:t>How to Remove a Trojan Virus</a:t>
            </a:r>
          </a:p>
          <a:p>
            <a:pPr marL="285750" indent="-285750" algn="just">
              <a:buFont typeface="Arial" panose="020B0604020202020204" pitchFamily="34" charset="0"/>
              <a:buChar char="•"/>
            </a:pPr>
            <a:r>
              <a:rPr lang="en-US" sz="2400" dirty="0"/>
              <a:t>Before you discover all the places a Trojan can invade your computer, let’s first learn how to get rid of them. </a:t>
            </a:r>
          </a:p>
          <a:p>
            <a:pPr marL="285750" indent="-285750" algn="just">
              <a:buFont typeface="Arial" panose="020B0604020202020204" pitchFamily="34" charset="0"/>
              <a:buChar char="•"/>
            </a:pPr>
            <a:r>
              <a:rPr lang="en-US" sz="2400" dirty="0"/>
              <a:t>You can remove some Trojans by disabling startup items on your computer which don’t come from trusted sources. </a:t>
            </a:r>
          </a:p>
          <a:p>
            <a:pPr marL="285750" indent="-285750" algn="just">
              <a:buFont typeface="Arial" panose="020B0604020202020204" pitchFamily="34" charset="0"/>
              <a:buChar char="•"/>
            </a:pPr>
            <a:r>
              <a:rPr lang="en-US" sz="2400" dirty="0"/>
              <a:t>For the best results, first reboot your device into safe mode so that the virus can’t stop you from removing it.</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endParaRPr lang="en-US" sz="2400" dirty="0"/>
          </a:p>
        </p:txBody>
      </p:sp>
    </p:spTree>
    <p:extLst>
      <p:ext uri="{BB962C8B-B14F-4D97-AF65-F5344CB8AC3E}">
        <p14:creationId xmlns:p14="http://schemas.microsoft.com/office/powerpoint/2010/main" val="10871573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719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Trojans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303885" y="1744981"/>
            <a:ext cx="7956206" cy="2800767"/>
          </a:xfrm>
          <a:prstGeom prst="rect">
            <a:avLst/>
          </a:prstGeom>
          <a:noFill/>
        </p:spPr>
        <p:txBody>
          <a:bodyPr wrap="square">
            <a:spAutoFit/>
          </a:bodyPr>
          <a:lstStyle/>
          <a:p>
            <a:pPr marL="342900" indent="-342900">
              <a:buFont typeface="Arial" panose="020B0604020202020204" pitchFamily="34" charset="0"/>
              <a:buChar char="•"/>
            </a:pPr>
            <a:r>
              <a:rPr lang="en-US" sz="2200" dirty="0"/>
              <a:t>Please carefully ensure you know which specific programs you’re removing because you could slow, disable or cripple your system if you remove basic programs your computer needs to function. </a:t>
            </a:r>
          </a:p>
          <a:p>
            <a:pPr marL="342900" indent="-342900">
              <a:buFont typeface="Arial" panose="020B0604020202020204" pitchFamily="34" charset="0"/>
              <a:buChar char="•"/>
            </a:pPr>
            <a:r>
              <a:rPr lang="en-US" sz="2200" dirty="0"/>
              <a:t>Installing and using a trusted antivirus solution is also one of the top ways to get rid of trojans. </a:t>
            </a:r>
          </a:p>
          <a:p>
            <a:pPr marL="342900" indent="-342900">
              <a:buFont typeface="Arial" panose="020B0604020202020204" pitchFamily="34" charset="0"/>
              <a:buChar char="•"/>
            </a:pPr>
            <a:r>
              <a:rPr lang="en-US" sz="2200" dirty="0"/>
              <a:t>An effective antivirus program searches for valid trust and app behavior, as well as trojan signatures in files in order to detect, isolate and then promptly remove them. </a:t>
            </a:r>
          </a:p>
        </p:txBody>
      </p:sp>
    </p:spTree>
    <p:extLst>
      <p:ext uri="{BB962C8B-B14F-4D97-AF65-F5344CB8AC3E}">
        <p14:creationId xmlns:p14="http://schemas.microsoft.com/office/powerpoint/2010/main" val="34452498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861250" y="277507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499341" y="2963707"/>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18133780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970318"/>
          </a:xfrm>
          <a:prstGeom prst="rect">
            <a:avLst/>
          </a:prstGeom>
          <a:noFill/>
        </p:spPr>
        <p:txBody>
          <a:bodyPr wrap="square">
            <a:spAutoFit/>
          </a:bodyPr>
          <a:lstStyle/>
          <a:p>
            <a:pPr algn="just"/>
            <a:r>
              <a:rPr lang="en-US" sz="2800" b="1" dirty="0"/>
              <a:t>What is a virus?</a:t>
            </a:r>
          </a:p>
          <a:p>
            <a:pPr marL="285750" indent="-285750" algn="just">
              <a:buFont typeface="Arial" panose="020B0604020202020204" pitchFamily="34" charset="0"/>
              <a:buChar char="•"/>
            </a:pPr>
            <a:r>
              <a:rPr lang="en-US" sz="2800" dirty="0"/>
              <a:t>A Computer Virus  is one of the malware.</a:t>
            </a:r>
          </a:p>
          <a:p>
            <a:pPr marL="285750" indent="-285750" algn="just">
              <a:buFont typeface="Arial" panose="020B0604020202020204" pitchFamily="34" charset="0"/>
              <a:buChar char="•"/>
            </a:pPr>
            <a:r>
              <a:rPr lang="en-US" sz="2800" dirty="0"/>
              <a:t>It is computer program that spreads or replicates by copying itself.</a:t>
            </a:r>
          </a:p>
          <a:p>
            <a:pPr marL="285750" indent="-285750" algn="just">
              <a:buFont typeface="Arial" panose="020B0604020202020204" pitchFamily="34" charset="0"/>
              <a:buChar char="•"/>
            </a:pPr>
            <a:r>
              <a:rPr lang="en-US" sz="2800" dirty="0"/>
              <a:t>The main parts of a virus’ code are :-</a:t>
            </a:r>
          </a:p>
          <a:p>
            <a:pPr marL="742950" lvl="1" indent="-285750" algn="just">
              <a:buFont typeface="Arial" panose="020B0604020202020204" pitchFamily="34" charset="0"/>
              <a:buChar char="•"/>
            </a:pPr>
            <a:r>
              <a:rPr lang="en-US" sz="2800" dirty="0"/>
              <a:t>The replication routine.</a:t>
            </a:r>
          </a:p>
          <a:p>
            <a:pPr marL="742950" lvl="1" indent="-285750" algn="just">
              <a:buFont typeface="Arial" panose="020B0604020202020204" pitchFamily="34" charset="0"/>
              <a:buChar char="•"/>
            </a:pPr>
            <a:r>
              <a:rPr lang="en-US" sz="2800" dirty="0"/>
              <a:t> The payload routine.</a:t>
            </a:r>
          </a:p>
          <a:p>
            <a:pPr marL="285750" indent="-285750" algn="just">
              <a:buFont typeface="Arial" panose="020B0604020202020204" pitchFamily="34" charset="0"/>
              <a:buChar char="•"/>
            </a:pPr>
            <a:endParaRPr lang="en-US" sz="2800" dirty="0"/>
          </a:p>
          <a:p>
            <a:pPr marL="285750" indent="-285750" algn="just">
              <a:buFont typeface="Arial" panose="020B0604020202020204" pitchFamily="34" charset="0"/>
              <a:buChar char="•"/>
            </a:pPr>
            <a:endParaRPr lang="en-US" sz="2800" dirty="0"/>
          </a:p>
        </p:txBody>
      </p:sp>
    </p:spTree>
    <p:extLst>
      <p:ext uri="{BB962C8B-B14F-4D97-AF65-F5344CB8AC3E}">
        <p14:creationId xmlns:p14="http://schemas.microsoft.com/office/powerpoint/2010/main" val="34094311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308324"/>
          </a:xfrm>
          <a:prstGeom prst="rect">
            <a:avLst/>
          </a:prstGeom>
          <a:noFill/>
        </p:spPr>
        <p:txBody>
          <a:bodyPr wrap="square">
            <a:spAutoFit/>
          </a:bodyPr>
          <a:lstStyle/>
          <a:p>
            <a:pPr marL="285750" indent="-285750" algn="just">
              <a:buFont typeface="Arial" panose="020B0604020202020204" pitchFamily="34" charset="0"/>
              <a:buChar char="•"/>
            </a:pPr>
            <a:r>
              <a:rPr lang="en-US" sz="2400" dirty="0"/>
              <a:t>The typical life-cycle of a computer virus takes place in four stages;</a:t>
            </a:r>
          </a:p>
          <a:p>
            <a:pPr marL="457200" indent="-457200" algn="just">
              <a:buFont typeface="+mj-lt"/>
              <a:buAutoNum type="arabicPeriod"/>
            </a:pPr>
            <a:r>
              <a:rPr lang="en-US" sz="2400" dirty="0"/>
              <a:t>The dormant phase   </a:t>
            </a:r>
            <a:r>
              <a:rPr lang="ar-EG" sz="2400" dirty="0"/>
              <a:t>خامل</a:t>
            </a:r>
            <a:r>
              <a:rPr lang="en-US" sz="2400" dirty="0"/>
              <a:t>  </a:t>
            </a:r>
            <a:endParaRPr lang="ar-EG" sz="2400" dirty="0"/>
          </a:p>
          <a:p>
            <a:pPr marL="457200" indent="-457200" algn="just">
              <a:buFont typeface="+mj-lt"/>
              <a:buAutoNum type="arabicPeriod"/>
            </a:pPr>
            <a:r>
              <a:rPr lang="en-US" sz="2400" dirty="0"/>
              <a:t>Propagation phase </a:t>
            </a:r>
            <a:r>
              <a:rPr lang="ar-EG" sz="2400" dirty="0"/>
              <a:t>التكاثر</a:t>
            </a:r>
            <a:endParaRPr lang="en-US" sz="2400" dirty="0"/>
          </a:p>
          <a:p>
            <a:pPr marL="457200" indent="-457200" algn="just">
              <a:buFont typeface="+mj-lt"/>
              <a:buAutoNum type="arabicPeriod"/>
            </a:pPr>
            <a:r>
              <a:rPr lang="en-US" sz="2400" dirty="0"/>
              <a:t>The triggering phase </a:t>
            </a:r>
            <a:r>
              <a:rPr lang="ar-EG" sz="2400" dirty="0"/>
              <a:t>المشغل</a:t>
            </a:r>
          </a:p>
          <a:p>
            <a:pPr marL="457200" indent="-457200" algn="just">
              <a:buFont typeface="+mj-lt"/>
              <a:buAutoNum type="arabicPeriod"/>
            </a:pPr>
            <a:r>
              <a:rPr lang="en-US" sz="2400" dirty="0"/>
              <a:t>And the execution phase </a:t>
            </a:r>
            <a:r>
              <a:rPr lang="ar-EG" sz="2400" dirty="0"/>
              <a:t>التنفيذ.</a:t>
            </a:r>
            <a:endParaRPr lang="en-US" sz="2400" dirty="0"/>
          </a:p>
        </p:txBody>
      </p:sp>
    </p:spTree>
    <p:extLst>
      <p:ext uri="{BB962C8B-B14F-4D97-AF65-F5344CB8AC3E}">
        <p14:creationId xmlns:p14="http://schemas.microsoft.com/office/powerpoint/2010/main" val="8372501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200329"/>
          </a:xfrm>
          <a:prstGeom prst="rect">
            <a:avLst/>
          </a:prstGeom>
          <a:noFill/>
        </p:spPr>
        <p:txBody>
          <a:bodyPr wrap="square">
            <a:spAutoFit/>
          </a:bodyPr>
          <a:lstStyle/>
          <a:p>
            <a:r>
              <a:rPr lang="en-US" sz="2400" b="1" dirty="0"/>
              <a:t>Dormant phase</a:t>
            </a:r>
          </a:p>
          <a:p>
            <a:pPr marL="285750" indent="-285750">
              <a:buFont typeface="Arial" panose="020B0604020202020204" pitchFamily="34" charset="0"/>
              <a:buChar char="•"/>
            </a:pPr>
            <a:r>
              <a:rPr lang="en-US" sz="2400" dirty="0"/>
              <a:t>The virus is idle in the dormant phase. It has accessed the target device but does not take any action.</a:t>
            </a:r>
          </a:p>
        </p:txBody>
      </p:sp>
      <p:sp>
        <p:nvSpPr>
          <p:cNvPr id="12" name="TextBox 11">
            <a:extLst>
              <a:ext uri="{FF2B5EF4-FFF2-40B4-BE49-F238E27FC236}">
                <a16:creationId xmlns:a16="http://schemas.microsoft.com/office/drawing/2014/main" id="{7A7B551F-92AB-2E3C-B22F-6D447ADF2320}"/>
              </a:ext>
            </a:extLst>
          </p:cNvPr>
          <p:cNvSpPr txBox="1"/>
          <p:nvPr/>
        </p:nvSpPr>
        <p:spPr>
          <a:xfrm>
            <a:off x="802460" y="3056753"/>
            <a:ext cx="7585760" cy="2677656"/>
          </a:xfrm>
          <a:prstGeom prst="rect">
            <a:avLst/>
          </a:prstGeom>
          <a:noFill/>
        </p:spPr>
        <p:txBody>
          <a:bodyPr wrap="square">
            <a:spAutoFit/>
          </a:bodyPr>
          <a:lstStyle/>
          <a:p>
            <a:r>
              <a:rPr lang="en-US" sz="2400" b="1" dirty="0"/>
              <a:t>Propagation phase</a:t>
            </a:r>
          </a:p>
          <a:p>
            <a:pPr marL="342900" indent="-342900">
              <a:buFont typeface="Arial" panose="020B0604020202020204" pitchFamily="34" charset="0"/>
              <a:buChar char="•"/>
            </a:pPr>
            <a:r>
              <a:rPr lang="en-US" sz="2400" dirty="0"/>
              <a:t>In the propagation phase, the virus starts propagating by replicating itself. </a:t>
            </a:r>
            <a:endParaRPr lang="ar-EG" sz="2400" dirty="0"/>
          </a:p>
          <a:p>
            <a:pPr marL="342900" indent="-342900">
              <a:buFont typeface="Arial" panose="020B0604020202020204" pitchFamily="34" charset="0"/>
              <a:buChar char="•"/>
            </a:pPr>
            <a:r>
              <a:rPr lang="en-US" sz="2400" dirty="0"/>
              <a:t>The virus places a copy of itself into other programs or accomplishes certain system areas on the disk.</a:t>
            </a:r>
            <a:endParaRPr lang="ar-EG" sz="2400" dirty="0"/>
          </a:p>
          <a:p>
            <a:pPr marL="342900" indent="-342900">
              <a:buFont typeface="Arial" panose="020B0604020202020204" pitchFamily="34" charset="0"/>
              <a:buChar char="•"/>
            </a:pPr>
            <a:r>
              <a:rPr lang="en-US" sz="2400" dirty="0"/>
              <a:t> Each infected program will contain a clone of the virus, which will enter its own propagation phase as well.</a:t>
            </a:r>
          </a:p>
        </p:txBody>
      </p:sp>
    </p:spTree>
    <p:extLst>
      <p:ext uri="{BB962C8B-B14F-4D97-AF65-F5344CB8AC3E}">
        <p14:creationId xmlns:p14="http://schemas.microsoft.com/office/powerpoint/2010/main" val="2508743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281632" y="1744981"/>
            <a:ext cx="7808786" cy="2308324"/>
          </a:xfrm>
          <a:prstGeom prst="rect">
            <a:avLst/>
          </a:prstGeom>
          <a:noFill/>
        </p:spPr>
        <p:txBody>
          <a:bodyPr wrap="square">
            <a:spAutoFit/>
          </a:bodyPr>
          <a:lstStyle/>
          <a:p>
            <a:pPr algn="just"/>
            <a:r>
              <a:rPr lang="en-US" sz="2400" b="1" dirty="0"/>
              <a:t>Triggering phase</a:t>
            </a:r>
          </a:p>
          <a:p>
            <a:pPr marL="285750" indent="-285750" algn="just">
              <a:buFont typeface="Arial" panose="020B0604020202020204" pitchFamily="34" charset="0"/>
              <a:buChar char="•"/>
            </a:pPr>
            <a:r>
              <a:rPr lang="en-US" sz="2400" dirty="0"/>
              <a:t>The triggering phase starts when the dormant virus is activated. It will perform the actions it is supposed to accomplish. This phase can be caused by various system events like the count of the times the virus has cloned or after a set time interval has elapsed.</a:t>
            </a:r>
          </a:p>
        </p:txBody>
      </p:sp>
      <p:sp>
        <p:nvSpPr>
          <p:cNvPr id="12" name="TextBox 11">
            <a:extLst>
              <a:ext uri="{FF2B5EF4-FFF2-40B4-BE49-F238E27FC236}">
                <a16:creationId xmlns:a16="http://schemas.microsoft.com/office/drawing/2014/main" id="{89CBA5F5-3F28-B6BF-401C-BB074BF91A28}"/>
              </a:ext>
            </a:extLst>
          </p:cNvPr>
          <p:cNvSpPr txBox="1"/>
          <p:nvPr/>
        </p:nvSpPr>
        <p:spPr>
          <a:xfrm>
            <a:off x="341107" y="4053305"/>
            <a:ext cx="8205733" cy="1569660"/>
          </a:xfrm>
          <a:prstGeom prst="rect">
            <a:avLst/>
          </a:prstGeom>
          <a:noFill/>
        </p:spPr>
        <p:txBody>
          <a:bodyPr wrap="square">
            <a:spAutoFit/>
          </a:bodyPr>
          <a:lstStyle/>
          <a:p>
            <a:pPr algn="just"/>
            <a:r>
              <a:rPr lang="en-US" sz="2400" b="1" dirty="0"/>
              <a:t>Execution phase</a:t>
            </a:r>
          </a:p>
          <a:p>
            <a:pPr marL="342900" indent="-342900" algn="just">
              <a:buFont typeface="Arial" panose="020B0604020202020204" pitchFamily="34" charset="0"/>
              <a:buChar char="•"/>
            </a:pPr>
            <a:r>
              <a:rPr lang="en-US" sz="2400" dirty="0"/>
              <a:t>In the execution phase, the payload will be released. It can harm deleting files, crashing the system, and so on. It can be harmless too and pop some humorous messages on screen.</a:t>
            </a:r>
          </a:p>
        </p:txBody>
      </p:sp>
    </p:spTree>
    <p:extLst>
      <p:ext uri="{BB962C8B-B14F-4D97-AF65-F5344CB8AC3E}">
        <p14:creationId xmlns:p14="http://schemas.microsoft.com/office/powerpoint/2010/main" val="28671180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1938992"/>
          </a:xfrm>
          <a:prstGeom prst="rect">
            <a:avLst/>
          </a:prstGeom>
          <a:noFill/>
        </p:spPr>
        <p:txBody>
          <a:bodyPr wrap="square">
            <a:spAutoFit/>
          </a:bodyPr>
          <a:lstStyle/>
          <a:p>
            <a:pPr marL="285750" indent="-285750">
              <a:buFont typeface="Arial" panose="020B0604020202020204" pitchFamily="34" charset="0"/>
              <a:buChar char="•"/>
            </a:pPr>
            <a:r>
              <a:rPr lang="en-US" sz="2400" dirty="0"/>
              <a:t>Infection Phase : the virus replicates itself and attaches to an ---.exe file in the system </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9" name="Picture 18">
            <a:extLst>
              <a:ext uri="{FF2B5EF4-FFF2-40B4-BE49-F238E27FC236}">
                <a16:creationId xmlns:a16="http://schemas.microsoft.com/office/drawing/2014/main" id="{A9A31DD2-EBB0-89EB-56DC-91062DC830AD}"/>
              </a:ext>
            </a:extLst>
          </p:cNvPr>
          <p:cNvPicPr>
            <a:picLocks noChangeAspect="1"/>
          </p:cNvPicPr>
          <p:nvPr/>
        </p:nvPicPr>
        <p:blipFill>
          <a:blip r:embed="rId9"/>
          <a:stretch>
            <a:fillRect/>
          </a:stretch>
        </p:blipFill>
        <p:spPr>
          <a:xfrm>
            <a:off x="1315321" y="2617450"/>
            <a:ext cx="7621420" cy="3182442"/>
          </a:xfrm>
          <a:prstGeom prst="rect">
            <a:avLst/>
          </a:prstGeom>
        </p:spPr>
      </p:pic>
    </p:spTree>
    <p:extLst>
      <p:ext uri="{BB962C8B-B14F-4D97-AF65-F5344CB8AC3E}">
        <p14:creationId xmlns:p14="http://schemas.microsoft.com/office/powerpoint/2010/main" val="3108409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789434" y="1606960"/>
            <a:ext cx="7287958" cy="2862322"/>
          </a:xfrm>
          <a:prstGeom prst="rect">
            <a:avLst/>
          </a:prstGeom>
          <a:noFill/>
        </p:spPr>
        <p:txBody>
          <a:bodyPr wrap="square">
            <a:spAutoFit/>
          </a:bodyPr>
          <a:lstStyle/>
          <a:p>
            <a:pPr algn="just"/>
            <a:r>
              <a:rPr lang="en-US" sz="2000" b="1" dirty="0"/>
              <a:t>What is a Boot Sector Virus? </a:t>
            </a:r>
          </a:p>
          <a:p>
            <a:pPr marL="285750" indent="-285750" algn="just">
              <a:buFont typeface="Arial" panose="020B0604020202020204" pitchFamily="34" charset="0"/>
              <a:buChar char="•"/>
            </a:pPr>
            <a:r>
              <a:rPr lang="en-US" sz="2000" dirty="0"/>
              <a:t>Boot sector viruses are a type of malware that infects a system’s boot partition or the master boot record (MBR) of a hard disk. A boot sector is the section of a disk containing the code and data needed to start the operating system (OS) of a computer. While the computer is starting up and before security software is engaged, the virus executes its malicious code. </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endParaRPr lang="en-US" sz="2000" dirty="0"/>
          </a:p>
        </p:txBody>
      </p:sp>
      <p:pic>
        <p:nvPicPr>
          <p:cNvPr id="15" name="Picture 14">
            <a:extLst>
              <a:ext uri="{FF2B5EF4-FFF2-40B4-BE49-F238E27FC236}">
                <a16:creationId xmlns:a16="http://schemas.microsoft.com/office/drawing/2014/main" id="{E3483ACC-52F9-2A40-7C0B-AEF883EBED75}"/>
              </a:ext>
            </a:extLst>
          </p:cNvPr>
          <p:cNvPicPr>
            <a:picLocks noChangeAspect="1"/>
          </p:cNvPicPr>
          <p:nvPr/>
        </p:nvPicPr>
        <p:blipFill>
          <a:blip r:embed="rId9"/>
          <a:stretch>
            <a:fillRect/>
          </a:stretch>
        </p:blipFill>
        <p:spPr>
          <a:xfrm>
            <a:off x="1256317" y="4149019"/>
            <a:ext cx="7538765" cy="1800225"/>
          </a:xfrm>
          <a:prstGeom prst="rect">
            <a:avLst/>
          </a:prstGeom>
        </p:spPr>
      </p:pic>
    </p:spTree>
    <p:extLst>
      <p:ext uri="{BB962C8B-B14F-4D97-AF65-F5344CB8AC3E}">
        <p14:creationId xmlns:p14="http://schemas.microsoft.com/office/powerpoint/2010/main" val="1832815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8822F106-F914-6733-D75F-8CDA22639075}"/>
              </a:ext>
            </a:extLst>
          </p:cNvPr>
          <p:cNvSpPr txBox="1"/>
          <p:nvPr/>
        </p:nvSpPr>
        <p:spPr>
          <a:xfrm>
            <a:off x="501833" y="1533465"/>
            <a:ext cx="6682738" cy="3170099"/>
          </a:xfrm>
          <a:prstGeom prst="rect">
            <a:avLst/>
          </a:prstGeom>
          <a:noFill/>
        </p:spPr>
        <p:txBody>
          <a:bodyPr wrap="square">
            <a:spAutoFit/>
          </a:bodyPr>
          <a:lstStyle/>
          <a:p>
            <a:pPr algn="just"/>
            <a:r>
              <a:rPr lang="en-US" sz="2000" b="1" dirty="0"/>
              <a:t>How do Computers become Infected?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MBR is on the first sector of your hard drive and executes whenever you power up your computer. This means that even if you try to remove boot sector viruses using an antivirus, they get loaded back into your computer’s memory on your next boot.  </a:t>
            </a:r>
          </a:p>
          <a:p>
            <a:pPr marL="342900" indent="-342900" algn="just">
              <a:buFont typeface="Arial" panose="020B0604020202020204" pitchFamily="34" charset="0"/>
              <a:buChar char="•"/>
            </a:pPr>
            <a:r>
              <a:rPr lang="en-US" sz="2000" dirty="0"/>
              <a:t>Originating from your boot sector, these viruses will then spread to all the disks on your computer. This makes boot sector viruses tough to remove. </a:t>
            </a:r>
          </a:p>
        </p:txBody>
      </p:sp>
    </p:spTree>
    <p:extLst>
      <p:ext uri="{BB962C8B-B14F-4D97-AF65-F5344CB8AC3E}">
        <p14:creationId xmlns:p14="http://schemas.microsoft.com/office/powerpoint/2010/main" val="4936351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9973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Virus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32876E1-2357-94A2-277D-41EE98F71F8C}"/>
              </a:ext>
            </a:extLst>
          </p:cNvPr>
          <p:cNvSpPr txBox="1"/>
          <p:nvPr/>
        </p:nvSpPr>
        <p:spPr>
          <a:xfrm>
            <a:off x="303883" y="1543745"/>
            <a:ext cx="8157383" cy="3477875"/>
          </a:xfrm>
          <a:prstGeom prst="rect">
            <a:avLst/>
          </a:prstGeom>
          <a:noFill/>
        </p:spPr>
        <p:txBody>
          <a:bodyPr wrap="square">
            <a:spAutoFit/>
          </a:bodyPr>
          <a:lstStyle/>
          <a:p>
            <a:r>
              <a:rPr lang="en-US" sz="2200" b="1" dirty="0"/>
              <a:t>Symptoms of a Boot Sector Virus </a:t>
            </a:r>
          </a:p>
          <a:p>
            <a:pPr marL="342900" indent="-342900">
              <a:buFont typeface="Arial" panose="020B0604020202020204" pitchFamily="34" charset="0"/>
              <a:buChar char="•"/>
            </a:pPr>
            <a:r>
              <a:rPr lang="en-US" sz="2200" dirty="0"/>
              <a:t>Users are unlikely to know if they have a boot sector virus until they run an antivirus solution or conduct a malware scan. There are a few different signs that a computer has been infected with a boot sector virus. Here are some examples: </a:t>
            </a:r>
          </a:p>
          <a:p>
            <a:pPr marL="800100" lvl="1" indent="-342900">
              <a:buFont typeface="Arial" panose="020B0604020202020204" pitchFamily="34" charset="0"/>
              <a:buChar char="•"/>
            </a:pPr>
            <a:r>
              <a:rPr lang="en-US" sz="2200" dirty="0"/>
              <a:t>Boot sector viruses, like most others, can cause your computer to slow down </a:t>
            </a:r>
          </a:p>
          <a:p>
            <a:pPr marL="800100" lvl="1" indent="-342900">
              <a:buFont typeface="Arial" panose="020B0604020202020204" pitchFamily="34" charset="0"/>
              <a:buChar char="•"/>
            </a:pPr>
            <a:r>
              <a:rPr lang="en-US" sz="2200" dirty="0"/>
              <a:t>Boot sector viruses can cause a computer to be unable to boot, it may boot to a blue screen, or the OS will not start, or a black screen with an error message may occur </a:t>
            </a:r>
          </a:p>
        </p:txBody>
      </p:sp>
    </p:spTree>
    <p:extLst>
      <p:ext uri="{BB962C8B-B14F-4D97-AF65-F5344CB8AC3E}">
        <p14:creationId xmlns:p14="http://schemas.microsoft.com/office/powerpoint/2010/main" val="31887782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753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Prevention Tips: Virus</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09D18F2E-F986-755D-B85B-E458535C69D3}"/>
              </a:ext>
            </a:extLst>
          </p:cNvPr>
          <p:cNvSpPr txBox="1"/>
          <p:nvPr/>
        </p:nvSpPr>
        <p:spPr>
          <a:xfrm>
            <a:off x="511598" y="1533127"/>
            <a:ext cx="7519234" cy="3416320"/>
          </a:xfrm>
          <a:prstGeom prst="rect">
            <a:avLst/>
          </a:prstGeom>
          <a:noFill/>
        </p:spPr>
        <p:txBody>
          <a:bodyPr wrap="square">
            <a:spAutoFit/>
          </a:bodyPr>
          <a:lstStyle/>
          <a:p>
            <a:pPr marL="342900" indent="-342900" algn="just">
              <a:buFont typeface="Arial" panose="020B0604020202020204" pitchFamily="34" charset="0"/>
              <a:buChar char="•"/>
            </a:pPr>
            <a:endParaRPr lang="en-US" sz="2400" dirty="0"/>
          </a:p>
          <a:p>
            <a:pPr marL="342900" indent="-342900" algn="just">
              <a:buFont typeface="Arial" panose="020B0604020202020204" pitchFamily="34" charset="0"/>
              <a:buChar char="•"/>
            </a:pPr>
            <a:r>
              <a:rPr lang="en-US" sz="2400" dirty="0"/>
              <a:t>Use strong, up to date, antivirus software to scan your device for suspicious activity </a:t>
            </a:r>
          </a:p>
          <a:p>
            <a:pPr marL="342900" indent="-342900" algn="just">
              <a:buFont typeface="Arial" panose="020B0604020202020204" pitchFamily="34" charset="0"/>
              <a:buChar char="•"/>
            </a:pPr>
            <a:r>
              <a:rPr lang="en-US" sz="2400" dirty="0"/>
              <a:t>When using removable storage devices, such as USB drives, scan it with an antivirus tool before accessing any of the files stored on it </a:t>
            </a:r>
          </a:p>
          <a:p>
            <a:pPr marL="342900" indent="-342900" algn="just">
              <a:buFont typeface="Arial" panose="020B0604020202020204" pitchFamily="34" charset="0"/>
              <a:buChar char="•"/>
            </a:pPr>
            <a:r>
              <a:rPr lang="en-US" sz="2400" dirty="0"/>
              <a:t>Avoid using storage devices that you don’t know the content of </a:t>
            </a:r>
          </a:p>
          <a:p>
            <a:pPr marL="342900" indent="-342900" algn="just">
              <a:buFont typeface="Arial" panose="020B0604020202020204" pitchFamily="34" charset="0"/>
              <a:buChar char="•"/>
            </a:pPr>
            <a:r>
              <a:rPr lang="en-US" sz="2400" dirty="0"/>
              <a:t>Don’t download files from emails you weren’t expecting </a:t>
            </a:r>
          </a:p>
        </p:txBody>
      </p:sp>
    </p:spTree>
    <p:extLst>
      <p:ext uri="{BB962C8B-B14F-4D97-AF65-F5344CB8AC3E}">
        <p14:creationId xmlns:p14="http://schemas.microsoft.com/office/powerpoint/2010/main" val="16634646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03378" y="288491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381888" y="3056866"/>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29368542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extBox 18">
            <a:extLst>
              <a:ext uri="{FF2B5EF4-FFF2-40B4-BE49-F238E27FC236}">
                <a16:creationId xmlns:a16="http://schemas.microsoft.com/office/drawing/2014/main" id="{E8F22E80-4F39-AA86-CC9B-9C1BAEBD0296}"/>
              </a:ext>
            </a:extLst>
          </p:cNvPr>
          <p:cNvSpPr txBox="1"/>
          <p:nvPr/>
        </p:nvSpPr>
        <p:spPr>
          <a:xfrm>
            <a:off x="495389" y="1623074"/>
            <a:ext cx="8051604"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t>Ransom malware, or ransomware, is a type of malware that prevents users from accessing their system or personal files and demands ransom payment in order to regain access. </a:t>
            </a:r>
          </a:p>
          <a:p>
            <a:pPr marL="342900" indent="-342900" algn="just">
              <a:buFont typeface="Arial" panose="020B0604020202020204" pitchFamily="34" charset="0"/>
              <a:buChar char="•"/>
            </a:pPr>
            <a:endParaRPr lang="en-US" sz="2400" dirty="0"/>
          </a:p>
          <a:p>
            <a:pPr marL="342900" indent="-342900" algn="just">
              <a:buFont typeface="Arial" panose="020B0604020202020204" pitchFamily="34" charset="0"/>
              <a:buChar char="•"/>
            </a:pPr>
            <a:r>
              <a:rPr lang="en-US" sz="2400" dirty="0"/>
              <a:t>While some people might think "a virus locked my computer," ransomware would typically be classified as a different form of malware than a virus. The earliest variants of ransomware were developed in the late 1980s, and payment was to be sent via snail mail. </a:t>
            </a:r>
          </a:p>
        </p:txBody>
      </p:sp>
    </p:spTree>
    <p:extLst>
      <p:ext uri="{BB962C8B-B14F-4D97-AF65-F5344CB8AC3E}">
        <p14:creationId xmlns:p14="http://schemas.microsoft.com/office/powerpoint/2010/main" val="13776308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extBox 18">
            <a:extLst>
              <a:ext uri="{FF2B5EF4-FFF2-40B4-BE49-F238E27FC236}">
                <a16:creationId xmlns:a16="http://schemas.microsoft.com/office/drawing/2014/main" id="{E8F22E80-4F39-AA86-CC9B-9C1BAEBD0296}"/>
              </a:ext>
            </a:extLst>
          </p:cNvPr>
          <p:cNvSpPr txBox="1"/>
          <p:nvPr/>
        </p:nvSpPr>
        <p:spPr>
          <a:xfrm>
            <a:off x="495389" y="1623074"/>
            <a:ext cx="8051604" cy="1200329"/>
          </a:xfrm>
          <a:prstGeom prst="rect">
            <a:avLst/>
          </a:prstGeom>
          <a:noFill/>
        </p:spPr>
        <p:txBody>
          <a:bodyPr wrap="square">
            <a:spAutoFit/>
          </a:bodyPr>
          <a:lstStyle/>
          <a:p>
            <a:pPr marL="342900" indent="-342900" algn="just">
              <a:buFont typeface="Arial" panose="020B0604020202020204" pitchFamily="34" charset="0"/>
              <a:buChar char="•"/>
            </a:pPr>
            <a:r>
              <a:rPr lang="en-US" sz="2400" dirty="0"/>
              <a:t>Today, ransomware authors order that payment be sent via cryptocurrency or credit card, and attackers target individuals, businesses, and organizations of all kinds. </a:t>
            </a:r>
          </a:p>
        </p:txBody>
      </p:sp>
    </p:spTree>
    <p:extLst>
      <p:ext uri="{BB962C8B-B14F-4D97-AF65-F5344CB8AC3E}">
        <p14:creationId xmlns:p14="http://schemas.microsoft.com/office/powerpoint/2010/main" val="16132992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AC49CCD1-EDC6-5201-6847-70A4AEA004CE}"/>
              </a:ext>
            </a:extLst>
          </p:cNvPr>
          <p:cNvSpPr txBox="1"/>
          <p:nvPr/>
        </p:nvSpPr>
        <p:spPr>
          <a:xfrm>
            <a:off x="523665" y="2041704"/>
            <a:ext cx="7736426" cy="3046988"/>
          </a:xfrm>
          <a:prstGeom prst="rect">
            <a:avLst/>
          </a:prstGeom>
          <a:noFill/>
        </p:spPr>
        <p:txBody>
          <a:bodyPr wrap="square">
            <a:spAutoFit/>
          </a:bodyPr>
          <a:lstStyle/>
          <a:p>
            <a:pPr algn="just"/>
            <a:r>
              <a:rPr lang="en-US" sz="2400" b="1" dirty="0"/>
              <a:t>Ransomware attacks</a:t>
            </a:r>
          </a:p>
          <a:p>
            <a:pPr algn="just"/>
            <a:r>
              <a:rPr lang="en-US" sz="2400" dirty="0"/>
              <a:t>How exactly does a threat actor carry out a ransomware attack? </a:t>
            </a:r>
          </a:p>
          <a:p>
            <a:pPr algn="just"/>
            <a:r>
              <a:rPr lang="en-US" sz="2400" dirty="0"/>
              <a:t>First, they must gain access to a device or network. Having access enables them to utilize the malware needed to encrypt, or lock up, your device and data. </a:t>
            </a:r>
          </a:p>
          <a:p>
            <a:pPr algn="just"/>
            <a:r>
              <a:rPr lang="en-US" sz="2400" dirty="0"/>
              <a:t>There are several different ways that ransomware can infect your computer</a:t>
            </a:r>
          </a:p>
        </p:txBody>
      </p:sp>
    </p:spTree>
    <p:extLst>
      <p:ext uri="{BB962C8B-B14F-4D97-AF65-F5344CB8AC3E}">
        <p14:creationId xmlns:p14="http://schemas.microsoft.com/office/powerpoint/2010/main" val="37072089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C00B90E1-9072-93A7-36B9-5A328863351F}"/>
              </a:ext>
            </a:extLst>
          </p:cNvPr>
          <p:cNvSpPr txBox="1"/>
          <p:nvPr/>
        </p:nvSpPr>
        <p:spPr>
          <a:xfrm>
            <a:off x="523664" y="1533873"/>
            <a:ext cx="7351373" cy="3416320"/>
          </a:xfrm>
          <a:prstGeom prst="rect">
            <a:avLst/>
          </a:prstGeom>
          <a:noFill/>
        </p:spPr>
        <p:txBody>
          <a:bodyPr wrap="square">
            <a:spAutoFit/>
          </a:bodyPr>
          <a:lstStyle/>
          <a:p>
            <a:pPr algn="just"/>
            <a:r>
              <a:rPr lang="en-US" sz="2400" b="1" dirty="0"/>
              <a:t>Types of ransomware</a:t>
            </a:r>
          </a:p>
          <a:p>
            <a:pPr algn="just"/>
            <a:r>
              <a:rPr lang="en-US" sz="2400" dirty="0"/>
              <a:t>Three main types of ransomware include scareware, screen lockers, and encrypting ransomware:</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b="1" dirty="0"/>
              <a:t>Scareware</a:t>
            </a:r>
            <a:r>
              <a:rPr lang="en-US" sz="2400" dirty="0"/>
              <a:t>:</a:t>
            </a:r>
          </a:p>
          <a:p>
            <a:pPr algn="just"/>
            <a:r>
              <a:rPr lang="en-US" sz="2400" dirty="0"/>
              <a:t>It includes rogue security software and tech support scams. You might receive a pop-up message claiming that malware was discovered and the only way to get rid of it is to pay up.</a:t>
            </a:r>
          </a:p>
        </p:txBody>
      </p:sp>
    </p:spTree>
    <p:extLst>
      <p:ext uri="{BB962C8B-B14F-4D97-AF65-F5344CB8AC3E}">
        <p14:creationId xmlns:p14="http://schemas.microsoft.com/office/powerpoint/2010/main" val="14917977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29139" y="17138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97899" y="409755"/>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D4E87B92-5AF6-A2EC-F20F-B93D3A104D8E}"/>
              </a:ext>
            </a:extLst>
          </p:cNvPr>
          <p:cNvSpPr txBox="1"/>
          <p:nvPr/>
        </p:nvSpPr>
        <p:spPr>
          <a:xfrm>
            <a:off x="303884" y="1664327"/>
            <a:ext cx="8222139" cy="4154984"/>
          </a:xfrm>
          <a:prstGeom prst="rect">
            <a:avLst/>
          </a:prstGeom>
          <a:noFill/>
        </p:spPr>
        <p:txBody>
          <a:bodyPr wrap="square">
            <a:spAutoFit/>
          </a:bodyPr>
          <a:lstStyle/>
          <a:p>
            <a:pPr algn="just"/>
            <a:r>
              <a:rPr lang="en-US" sz="2400" b="1" dirty="0"/>
              <a:t>Screen</a:t>
            </a:r>
            <a:r>
              <a:rPr lang="en-US" sz="2400" dirty="0"/>
              <a:t> </a:t>
            </a:r>
            <a:r>
              <a:rPr lang="en-US" sz="2400" b="1" dirty="0"/>
              <a:t>lockers</a:t>
            </a:r>
            <a:r>
              <a:rPr lang="en-US" sz="2400" dirty="0"/>
              <a:t>: </a:t>
            </a:r>
          </a:p>
          <a:p>
            <a:pPr algn="just"/>
            <a:r>
              <a:rPr lang="en-US" sz="2400" dirty="0"/>
              <a:t>When lock-screen ransomware gets on your computer, it means you’re frozen out of your PC entirely. Upon starting up your computer, a full-size window will appear, often accompanied by an official-looking FBI or US Department of Justice seal saying illegal activity has been detected on your computer and you must pay a fine. However, the FBI would not freeze you out of your computer or demand payment for illegal activity. If they suspected you of piracy, child pornography, or other cybercrimes, they would go through the appropriate legal channels.</a:t>
            </a:r>
          </a:p>
        </p:txBody>
      </p:sp>
    </p:spTree>
    <p:extLst>
      <p:ext uri="{BB962C8B-B14F-4D97-AF65-F5344CB8AC3E}">
        <p14:creationId xmlns:p14="http://schemas.microsoft.com/office/powerpoint/2010/main" val="2121659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29139" y="17138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054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Ransomware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TextBox 11">
            <a:extLst>
              <a:ext uri="{FF2B5EF4-FFF2-40B4-BE49-F238E27FC236}">
                <a16:creationId xmlns:a16="http://schemas.microsoft.com/office/drawing/2014/main" id="{D4E87B92-5AF6-A2EC-F20F-B93D3A104D8E}"/>
              </a:ext>
            </a:extLst>
          </p:cNvPr>
          <p:cNvSpPr txBox="1"/>
          <p:nvPr/>
        </p:nvSpPr>
        <p:spPr>
          <a:xfrm>
            <a:off x="605049" y="1560494"/>
            <a:ext cx="7222541" cy="4154984"/>
          </a:xfrm>
          <a:prstGeom prst="rect">
            <a:avLst/>
          </a:prstGeom>
          <a:noFill/>
        </p:spPr>
        <p:txBody>
          <a:bodyPr wrap="square">
            <a:spAutoFit/>
          </a:bodyPr>
          <a:lstStyle/>
          <a:p>
            <a:pPr algn="just"/>
            <a:r>
              <a:rPr lang="en-US" sz="2400" b="1" dirty="0"/>
              <a:t>Encrypting ransomware</a:t>
            </a:r>
            <a:r>
              <a:rPr lang="en-US" sz="2400" dirty="0"/>
              <a:t>: </a:t>
            </a:r>
          </a:p>
          <a:p>
            <a:pPr algn="just"/>
            <a:r>
              <a:rPr lang="en-US" sz="2400" dirty="0"/>
              <a:t>These are the guys who snatch up your files and encrypt them, demanding payment in order to decrypt and redeliver. </a:t>
            </a:r>
          </a:p>
          <a:p>
            <a:pPr algn="just"/>
            <a:r>
              <a:rPr lang="en-US" sz="2400" dirty="0"/>
              <a:t>The reason why this type of ransomware is so dangerous is because once cybercriminals get ahold of your files, no security software or system restore can return them to you.</a:t>
            </a:r>
          </a:p>
          <a:p>
            <a:pPr algn="just"/>
            <a:r>
              <a:rPr lang="en-US" sz="2400" dirty="0"/>
              <a:t> Unless you pay the ransom—for the most part, they’re gone. And even if you do pay up, there’s no guarantee the cybercriminals will give you those files back.</a:t>
            </a:r>
          </a:p>
        </p:txBody>
      </p:sp>
    </p:spTree>
    <p:extLst>
      <p:ext uri="{BB962C8B-B14F-4D97-AF65-F5344CB8AC3E}">
        <p14:creationId xmlns:p14="http://schemas.microsoft.com/office/powerpoint/2010/main" val="17300324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183937" y="1744981"/>
            <a:ext cx="7906481" cy="461665"/>
          </a:xfrm>
          <a:prstGeom prst="rect">
            <a:avLst/>
          </a:prstGeom>
          <a:noFill/>
        </p:spPr>
        <p:txBody>
          <a:bodyPr wrap="square">
            <a:spAutoFit/>
          </a:bodyPr>
          <a:lstStyle/>
          <a:p>
            <a:pPr marL="285750" indent="-285750">
              <a:buFont typeface="Arial" panose="020B0604020202020204" pitchFamily="34" charset="0"/>
              <a:buChar char="•"/>
            </a:pPr>
            <a:r>
              <a:rPr lang="en-US" sz="2400" dirty="0"/>
              <a:t>https://www.comparitech.com/ransomware-attack-map/</a:t>
            </a:r>
          </a:p>
        </p:txBody>
      </p:sp>
      <p:pic>
        <p:nvPicPr>
          <p:cNvPr id="26" name="Picture 25">
            <a:extLst>
              <a:ext uri="{FF2B5EF4-FFF2-40B4-BE49-F238E27FC236}">
                <a16:creationId xmlns:a16="http://schemas.microsoft.com/office/drawing/2014/main" id="{2AA5DCA3-6523-0EF2-9066-787A368831C2}"/>
              </a:ext>
            </a:extLst>
          </p:cNvPr>
          <p:cNvPicPr>
            <a:picLocks noChangeAspect="1"/>
          </p:cNvPicPr>
          <p:nvPr/>
        </p:nvPicPr>
        <p:blipFill>
          <a:blip r:embed="rId9"/>
          <a:stretch>
            <a:fillRect/>
          </a:stretch>
        </p:blipFill>
        <p:spPr>
          <a:xfrm>
            <a:off x="466504" y="2254064"/>
            <a:ext cx="11725495" cy="4160813"/>
          </a:xfrm>
          <a:prstGeom prst="rect">
            <a:avLst/>
          </a:prstGeom>
        </p:spPr>
      </p:pic>
    </p:spTree>
    <p:extLst>
      <p:ext uri="{BB962C8B-B14F-4D97-AF65-F5344CB8AC3E}">
        <p14:creationId xmlns:p14="http://schemas.microsoft.com/office/powerpoint/2010/main" val="37527754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130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Antivirus Applications Work</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2677656"/>
          </a:xfrm>
          <a:prstGeom prst="rect">
            <a:avLst/>
          </a:prstGeom>
          <a:noFill/>
        </p:spPr>
        <p:txBody>
          <a:bodyPr wrap="square">
            <a:spAutoFit/>
          </a:bodyPr>
          <a:lstStyle/>
          <a:p>
            <a:pPr marL="285750" indent="-285750">
              <a:buFont typeface="Arial" panose="020B0604020202020204" pitchFamily="34" charset="0"/>
              <a:buChar char="•"/>
            </a:pPr>
            <a:r>
              <a:rPr lang="en-US" sz="2400" dirty="0"/>
              <a:t>Most antivirus solutions start by comparing potentially dangerous code to a set of patterns and rules that make up the antivirus definitions, which match known malicious code. </a:t>
            </a:r>
          </a:p>
          <a:p>
            <a:pPr marL="285750" indent="-285750">
              <a:buFont typeface="Arial" panose="020B0604020202020204" pitchFamily="34" charset="0"/>
              <a:buChar char="•"/>
            </a:pPr>
            <a:r>
              <a:rPr lang="en-US" sz="2400" dirty="0"/>
              <a:t>Antivirus definitions are updated regularly as new malware is identified by each vendor. </a:t>
            </a:r>
          </a:p>
          <a:p>
            <a:pPr marL="285750" indent="-285750">
              <a:buFont typeface="Arial" panose="020B0604020202020204" pitchFamily="34" charset="0"/>
              <a:buChar char="•"/>
            </a:pPr>
            <a:r>
              <a:rPr lang="en-US" sz="2400" dirty="0"/>
              <a:t>This sort of identification is called </a:t>
            </a:r>
            <a:r>
              <a:rPr lang="en-US" sz="2400" b="1" dirty="0"/>
              <a:t>static analysis</a:t>
            </a:r>
            <a:r>
              <a:rPr lang="en-US" sz="2400" dirty="0"/>
              <a:t>.</a:t>
            </a:r>
          </a:p>
        </p:txBody>
      </p:sp>
    </p:spTree>
    <p:extLst>
      <p:ext uri="{BB962C8B-B14F-4D97-AF65-F5344CB8AC3E}">
        <p14:creationId xmlns:p14="http://schemas.microsoft.com/office/powerpoint/2010/main" val="37875988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130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Antivirus Applications Work</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523664" y="1666763"/>
            <a:ext cx="7287958" cy="3416320"/>
          </a:xfrm>
          <a:prstGeom prst="rect">
            <a:avLst/>
          </a:prstGeom>
          <a:noFill/>
        </p:spPr>
        <p:txBody>
          <a:bodyPr wrap="square">
            <a:spAutoFit/>
          </a:bodyPr>
          <a:lstStyle/>
          <a:p>
            <a:pPr marL="285750" indent="-285750" algn="just">
              <a:buFont typeface="Arial" panose="020B0604020202020204" pitchFamily="34" charset="0"/>
              <a:buChar char="•"/>
            </a:pPr>
            <a:r>
              <a:rPr lang="en-US" sz="2400" dirty="0"/>
              <a:t>In addition to static analysis against a set of signatures, more advanced  antivirus solutions also test for malicious activity, called </a:t>
            </a:r>
            <a:r>
              <a:rPr lang="en-US" sz="2400" b="1" dirty="0"/>
              <a:t>dynamic analysis</a:t>
            </a:r>
            <a:r>
              <a:rPr lang="en-US" sz="2400" dirty="0"/>
              <a:t>. </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For example, a program that tries to replace every file on the hard drive or connects to a known botnet command and control server every 30 seconds is exhibiting potentially malicious activity and may be flagged.</a:t>
            </a:r>
          </a:p>
        </p:txBody>
      </p:sp>
    </p:spTree>
    <p:extLst>
      <p:ext uri="{BB962C8B-B14F-4D97-AF65-F5344CB8AC3E}">
        <p14:creationId xmlns:p14="http://schemas.microsoft.com/office/powerpoint/2010/main" val="1815877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C0A39024-BECA-D869-7AFB-B09D941DB9F3}"/>
              </a:ext>
            </a:extLst>
          </p:cNvPr>
          <p:cNvSpPr txBox="1"/>
          <p:nvPr/>
        </p:nvSpPr>
        <p:spPr>
          <a:xfrm>
            <a:off x="802460" y="1744981"/>
            <a:ext cx="7287958" cy="3416320"/>
          </a:xfrm>
          <a:prstGeom prst="rect">
            <a:avLst/>
          </a:prstGeom>
          <a:noFill/>
        </p:spPr>
        <p:txBody>
          <a:bodyPr wrap="square">
            <a:spAutoFit/>
          </a:bodyPr>
          <a:lstStyle/>
          <a:p>
            <a:pPr marL="285750" indent="-285750">
              <a:buFont typeface="Arial" panose="020B0604020202020204" pitchFamily="34" charset="0"/>
              <a:buChar char="•"/>
            </a:pPr>
            <a:r>
              <a:rPr lang="en-US" sz="2400" dirty="0"/>
              <a:t>One way to see which antivirus solutions will flag a program as malicious is to upload the file in question to the </a:t>
            </a:r>
            <a:r>
              <a:rPr lang="en-US" sz="2400" dirty="0" err="1"/>
              <a:t>VirusTotal</a:t>
            </a:r>
            <a:r>
              <a:rPr lang="en-US" sz="2400" dirty="0"/>
              <a:t> website (</a:t>
            </a:r>
            <a:r>
              <a:rPr lang="en-US" sz="2400" dirty="0">
                <a:hlinkClick r:id="rId9"/>
              </a:rPr>
              <a:t>https://www.virustotal</a:t>
            </a:r>
            <a:r>
              <a:rPr lang="en-US" sz="2400" dirty="0"/>
              <a:t> .com/).</a:t>
            </a:r>
          </a:p>
          <a:p>
            <a:pPr marL="285750" indent="-285750">
              <a:buFont typeface="Arial" panose="020B0604020202020204" pitchFamily="34" charset="0"/>
              <a:buChar char="•"/>
            </a:pPr>
            <a:r>
              <a:rPr lang="en-US" sz="2400" dirty="0"/>
              <a:t> As of this writing, </a:t>
            </a:r>
            <a:r>
              <a:rPr lang="en-US" sz="2400" dirty="0" err="1"/>
              <a:t>VirusTotal</a:t>
            </a:r>
            <a:r>
              <a:rPr lang="en-US" sz="2400" dirty="0"/>
              <a:t> scans uploaded files with about 51 antivirus programs and reports which ones detect malware</a:t>
            </a:r>
          </a:p>
          <a:p>
            <a:pPr marL="285750" indent="-285750">
              <a:buFont typeface="Arial" panose="020B0604020202020204" pitchFamily="34" charset="0"/>
              <a:buChar char="•"/>
            </a:pPr>
            <a:endParaRPr lang="en-US" sz="2400" dirty="0"/>
          </a:p>
          <a:p>
            <a:pPr marL="285750" indent="-285750">
              <a:buFont typeface="Arial" panose="020B0604020202020204" pitchFamily="34" charset="0"/>
              <a:buChar char="•"/>
            </a:pPr>
            <a:endParaRPr lang="en-US" sz="2400" dirty="0"/>
          </a:p>
        </p:txBody>
      </p:sp>
      <p:pic>
        <p:nvPicPr>
          <p:cNvPr id="15" name="Picture 14">
            <a:extLst>
              <a:ext uri="{FF2B5EF4-FFF2-40B4-BE49-F238E27FC236}">
                <a16:creationId xmlns:a16="http://schemas.microsoft.com/office/drawing/2014/main" id="{8D313DC5-B028-9437-E082-F70224F2F644}"/>
              </a:ext>
            </a:extLst>
          </p:cNvPr>
          <p:cNvPicPr>
            <a:picLocks noChangeAspect="1"/>
          </p:cNvPicPr>
          <p:nvPr/>
        </p:nvPicPr>
        <p:blipFill>
          <a:blip r:embed="rId10"/>
          <a:stretch>
            <a:fillRect/>
          </a:stretch>
        </p:blipFill>
        <p:spPr>
          <a:xfrm>
            <a:off x="6361444" y="4036832"/>
            <a:ext cx="5376231" cy="2660573"/>
          </a:xfrm>
          <a:prstGeom prst="rect">
            <a:avLst/>
          </a:prstGeom>
        </p:spPr>
      </p:pic>
    </p:spTree>
    <p:extLst>
      <p:ext uri="{BB962C8B-B14F-4D97-AF65-F5344CB8AC3E}">
        <p14:creationId xmlns:p14="http://schemas.microsoft.com/office/powerpoint/2010/main" val="19408066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03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Outlines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2" name="Picture 11">
            <a:extLst>
              <a:ext uri="{FF2B5EF4-FFF2-40B4-BE49-F238E27FC236}">
                <a16:creationId xmlns:a16="http://schemas.microsoft.com/office/drawing/2014/main" id="{4910DCFD-CB1E-93CA-10C5-38A9BC87CDB4}"/>
              </a:ext>
            </a:extLst>
          </p:cNvPr>
          <p:cNvPicPr>
            <a:picLocks noChangeAspect="1"/>
          </p:cNvPicPr>
          <p:nvPr/>
        </p:nvPicPr>
        <p:blipFill>
          <a:blip r:embed="rId9"/>
          <a:stretch>
            <a:fillRect/>
          </a:stretch>
        </p:blipFill>
        <p:spPr>
          <a:xfrm>
            <a:off x="1103312" y="1425967"/>
            <a:ext cx="10625268" cy="5126588"/>
          </a:xfrm>
          <a:prstGeom prst="rect">
            <a:avLst/>
          </a:prstGeom>
        </p:spPr>
      </p:pic>
    </p:spTree>
    <p:extLst>
      <p:ext uri="{BB962C8B-B14F-4D97-AF65-F5344CB8AC3E}">
        <p14:creationId xmlns:p14="http://schemas.microsoft.com/office/powerpoint/2010/main" val="11170352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4069" y="313925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58523"/>
            <a:ext cx="1222425" cy="64666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71659" y="3291227"/>
            <a:ext cx="25218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Any Questions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Tree>
    <p:extLst>
      <p:ext uri="{BB962C8B-B14F-4D97-AF65-F5344CB8AC3E}">
        <p14:creationId xmlns:p14="http://schemas.microsoft.com/office/powerpoint/2010/main" val="4237219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11267</TotalTime>
  <Words>2677</Words>
  <Application>Microsoft Office PowerPoint</Application>
  <PresentationFormat>Widescreen</PresentationFormat>
  <Paragraphs>355</Paragraphs>
  <Slides>51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302</cp:revision>
  <dcterms:created xsi:type="dcterms:W3CDTF">2021-08-03T13:03:26Z</dcterms:created>
  <dcterms:modified xsi:type="dcterms:W3CDTF">2023-02-22T12:01:54Z</dcterms:modified>
</cp:coreProperties>
</file>