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notesSlides/notesSlide1.xml" ContentType="application/vnd.openxmlformats-officedocument.presentationml.notesSlide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6" r:id="rId2"/>
  </p:sldMasterIdLst>
  <p:notesMasterIdLst>
    <p:notesMasterId r:id="rId58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419" r:id="rId16"/>
    <p:sldId id="270" r:id="rId17"/>
    <p:sldId id="271" r:id="rId18"/>
    <p:sldId id="272" r:id="rId19"/>
    <p:sldId id="430" r:id="rId20"/>
    <p:sldId id="274" r:id="rId21"/>
    <p:sldId id="429" r:id="rId22"/>
    <p:sldId id="276" r:id="rId23"/>
    <p:sldId id="432" r:id="rId24"/>
    <p:sldId id="278" r:id="rId25"/>
    <p:sldId id="279" r:id="rId26"/>
    <p:sldId id="280" r:id="rId27"/>
    <p:sldId id="435" r:id="rId28"/>
    <p:sldId id="437" r:id="rId29"/>
    <p:sldId id="283" r:id="rId30"/>
    <p:sldId id="436" r:id="rId31"/>
    <p:sldId id="1018" r:id="rId32"/>
    <p:sldId id="1023" r:id="rId33"/>
    <p:sldId id="1020" r:id="rId34"/>
    <p:sldId id="1021" r:id="rId35"/>
    <p:sldId id="1022" r:id="rId36"/>
    <p:sldId id="1024" r:id="rId37"/>
    <p:sldId id="1025" r:id="rId38"/>
    <p:sldId id="1026" r:id="rId39"/>
    <p:sldId id="1059" r:id="rId40"/>
    <p:sldId id="1058" r:id="rId41"/>
    <p:sldId id="295" r:id="rId42"/>
    <p:sldId id="296" r:id="rId43"/>
    <p:sldId id="1054" r:id="rId44"/>
    <p:sldId id="1062" r:id="rId45"/>
    <p:sldId id="1063" r:id="rId46"/>
    <p:sldId id="1064" r:id="rId47"/>
    <p:sldId id="434" r:id="rId48"/>
    <p:sldId id="1066" r:id="rId49"/>
    <p:sldId id="1065" r:id="rId50"/>
    <p:sldId id="1072" r:id="rId51"/>
    <p:sldId id="1073" r:id="rId52"/>
    <p:sldId id="1076" r:id="rId53"/>
    <p:sldId id="1068" r:id="rId54"/>
    <p:sldId id="1069" r:id="rId55"/>
    <p:sldId id="1078" r:id="rId56"/>
    <p:sldId id="494" r:id="rId5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94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61" Type="http://schemas.openxmlformats.org/officeDocument/2006/relationships/theme" Target="theme/theme1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AC88CC-68EC-45B4-8EB3-2D7F32159334}" type="datetimeFigureOut">
              <a:rPr lang="en-US" smtClean="0"/>
              <a:t>7/31/2024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5B786F-7B4C-42E3-8C7B-0A3AB8B023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2054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t>47</a:t>
            </a:fld>
            <a:endParaRPr kumimoji="0" lang="en-US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143801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647496-4AF2-AE55-4DB5-D3BAFD6580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60C521E-D61A-9054-CDE8-35632C6940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37857-834F-425E-9962-77271829686E}" type="datetimeFigureOut">
              <a:rPr lang="en-US" smtClean="0"/>
              <a:t>7/31/2024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ACF8489-401C-2ECE-D958-4807F85F82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A45CE9-FD32-3764-0421-A617EDF4F4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C5EF6-EEB9-46FE-A592-474759D486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70443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 userDrawn="1">
  <p:cSld name="29_Title Slide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61;p5">
            <a:extLst>
              <a:ext uri="{FF2B5EF4-FFF2-40B4-BE49-F238E27FC236}">
                <a16:creationId xmlns:a16="http://schemas.microsoft.com/office/drawing/2014/main" id="{A1F3E9D5-4715-1D92-FFB5-2A77D0B78234}"/>
              </a:ext>
            </a:extLst>
          </p:cNvPr>
          <p:cNvSpPr/>
          <p:nvPr userDrawn="1"/>
        </p:nvSpPr>
        <p:spPr>
          <a:xfrm>
            <a:off x="234043" y="938580"/>
            <a:ext cx="11723914" cy="5460434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B892816D-CF31-D6A0-BE9B-9DE0C28B18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62661" y="6481442"/>
            <a:ext cx="2667000" cy="294289"/>
          </a:xfrm>
          <a:prstGeom prst="rect">
            <a:avLst/>
          </a:prstGeom>
        </p:spPr>
        <p:txBody>
          <a:bodyPr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BDBACC2-E59C-4C76-9B43-ACFA72B85B7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Google Shape;10;p10">
            <a:extLst>
              <a:ext uri="{FF2B5EF4-FFF2-40B4-BE49-F238E27FC236}">
                <a16:creationId xmlns:a16="http://schemas.microsoft.com/office/drawing/2014/main" id="{618E2B20-27FA-AF59-2CF1-0BF4BAB4E82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34044" y="82269"/>
            <a:ext cx="9456608" cy="731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3200" b="0" i="0" u="none" strike="noStrike" cap="none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 dirty="0"/>
          </a:p>
        </p:txBody>
      </p:sp>
      <p:sp>
        <p:nvSpPr>
          <p:cNvPr id="4" name="Google Shape;11;p10">
            <a:extLst>
              <a:ext uri="{FF2B5EF4-FFF2-40B4-BE49-F238E27FC236}">
                <a16:creationId xmlns:a16="http://schemas.microsoft.com/office/drawing/2014/main" id="{283E618B-3D74-A212-BEA0-89B68258A133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479148" y="1124622"/>
            <a:ext cx="11233704" cy="50972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D4317A4C-E141-EE2C-39B0-352933CAEAC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396316" y="50702"/>
            <a:ext cx="2667000" cy="896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9120415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 userDrawn="1">
  <p:cSld name="23_Title 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16;p2">
            <a:extLst>
              <a:ext uri="{FF2B5EF4-FFF2-40B4-BE49-F238E27FC236}">
                <a16:creationId xmlns:a16="http://schemas.microsoft.com/office/drawing/2014/main" id="{F400C1C9-9B73-EC4D-032E-341FBE5973FD}"/>
              </a:ext>
            </a:extLst>
          </p:cNvPr>
          <p:cNvSpPr/>
          <p:nvPr userDrawn="1"/>
        </p:nvSpPr>
        <p:spPr>
          <a:xfrm rot="10800000" flipH="1">
            <a:off x="-1" y="-8803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" name="Google Shape;121;p2">
            <a:extLst>
              <a:ext uri="{FF2B5EF4-FFF2-40B4-BE49-F238E27FC236}">
                <a16:creationId xmlns:a16="http://schemas.microsoft.com/office/drawing/2014/main" id="{247D4DF8-734F-B095-E576-F46C8BEA76A9}"/>
              </a:ext>
            </a:extLst>
          </p:cNvPr>
          <p:cNvSpPr txBox="1"/>
          <p:nvPr userDrawn="1"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Dr. Shahira Ahmed</a:t>
            </a:r>
            <a:endParaRPr dirty="0"/>
          </a:p>
        </p:txBody>
      </p:sp>
      <p:pic>
        <p:nvPicPr>
          <p:cNvPr id="7" name="Google Shape;123;p2">
            <a:extLst>
              <a:ext uri="{FF2B5EF4-FFF2-40B4-BE49-F238E27FC236}">
                <a16:creationId xmlns:a16="http://schemas.microsoft.com/office/drawing/2014/main" id="{071BEA49-58F6-D7F4-0093-3C46A991F58A}"/>
              </a:ext>
            </a:extLst>
          </p:cNvPr>
          <p:cNvPicPr preferRelativeResize="0"/>
          <p:nvPr userDrawn="1"/>
        </p:nvPicPr>
        <p:blipFill rotWithShape="1">
          <a:blip r:embed="rId2">
            <a:alphaModFix/>
          </a:blip>
          <a:srcRect/>
          <a:stretch/>
        </p:blipFill>
        <p:spPr>
          <a:xfrm>
            <a:off x="313679" y="372325"/>
            <a:ext cx="2457656" cy="670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124;p2">
            <a:extLst>
              <a:ext uri="{FF2B5EF4-FFF2-40B4-BE49-F238E27FC236}">
                <a16:creationId xmlns:a16="http://schemas.microsoft.com/office/drawing/2014/main" id="{54C53AC9-751C-4F4B-E3B7-D674DBBA66BD}"/>
              </a:ext>
            </a:extLst>
          </p:cNvPr>
          <p:cNvPicPr preferRelativeResize="0"/>
          <p:nvPr userDrawn="1"/>
        </p:nvPicPr>
        <p:blipFill rotWithShape="1">
          <a:blip r:embed="rId3">
            <a:alphaModFix/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Google Shape;125;p2">
            <a:extLst>
              <a:ext uri="{FF2B5EF4-FFF2-40B4-BE49-F238E27FC236}">
                <a16:creationId xmlns:a16="http://schemas.microsoft.com/office/drawing/2014/main" id="{04121993-1518-4CD4-6E8E-F8E823990FD2}"/>
              </a:ext>
            </a:extLst>
          </p:cNvPr>
          <p:cNvSpPr txBox="1"/>
          <p:nvPr userDrawn="1"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sp>
        <p:nvSpPr>
          <p:cNvPr id="10" name="Google Shape;42;p20">
            <a:extLst>
              <a:ext uri="{FF2B5EF4-FFF2-40B4-BE49-F238E27FC236}">
                <a16:creationId xmlns:a16="http://schemas.microsoft.com/office/drawing/2014/main" id="{E68EF1AB-E68D-C974-107C-2F081C9E5A6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3128" y="2002632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702048913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 userDrawn="1">
  <p:cSld name="23_Title 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16;p2">
            <a:extLst>
              <a:ext uri="{FF2B5EF4-FFF2-40B4-BE49-F238E27FC236}">
                <a16:creationId xmlns:a16="http://schemas.microsoft.com/office/drawing/2014/main" id="{F400C1C9-9B73-EC4D-032E-341FBE5973FD}"/>
              </a:ext>
            </a:extLst>
          </p:cNvPr>
          <p:cNvSpPr/>
          <p:nvPr userDrawn="1"/>
        </p:nvSpPr>
        <p:spPr>
          <a:xfrm rot="10800000" flipH="1">
            <a:off x="0" y="-9498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" name="Google Shape;118;p2">
            <a:extLst>
              <a:ext uri="{FF2B5EF4-FFF2-40B4-BE49-F238E27FC236}">
                <a16:creationId xmlns:a16="http://schemas.microsoft.com/office/drawing/2014/main" id="{922B60B1-84AE-60B8-7A06-98798F6970B9}"/>
              </a:ext>
            </a:extLst>
          </p:cNvPr>
          <p:cNvSpPr txBox="1"/>
          <p:nvPr userDrawn="1"/>
        </p:nvSpPr>
        <p:spPr>
          <a:xfrm>
            <a:off x="5983356" y="2813245"/>
            <a:ext cx="6208641" cy="1446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 dirty="0">
                <a:solidFill>
                  <a:srgbClr val="00B0F0"/>
                </a:solidFill>
                <a:latin typeface="Times New Roman"/>
                <a:cs typeface="Times New Roman"/>
                <a:sym typeface="Times New Roman"/>
              </a:rPr>
              <a:t>Discrete Mathematics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 dirty="0">
                <a:solidFill>
                  <a:srgbClr val="00B0F0"/>
                </a:solidFill>
                <a:latin typeface="Times New Roman"/>
                <a:cs typeface="Times New Roman"/>
                <a:sym typeface="Times New Roman"/>
              </a:rPr>
              <a:t>IT241</a:t>
            </a:r>
            <a:endParaRPr lang="en-US" dirty="0"/>
          </a:p>
        </p:txBody>
      </p:sp>
      <p:sp>
        <p:nvSpPr>
          <p:cNvPr id="6" name="Google Shape;121;p2">
            <a:extLst>
              <a:ext uri="{FF2B5EF4-FFF2-40B4-BE49-F238E27FC236}">
                <a16:creationId xmlns:a16="http://schemas.microsoft.com/office/drawing/2014/main" id="{247D4DF8-734F-B095-E576-F46C8BEA76A9}"/>
              </a:ext>
            </a:extLst>
          </p:cNvPr>
          <p:cNvSpPr txBox="1"/>
          <p:nvPr userDrawn="1"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Dr. Shahira Ahmed</a:t>
            </a:r>
            <a:endParaRPr dirty="0"/>
          </a:p>
        </p:txBody>
      </p:sp>
      <p:sp>
        <p:nvSpPr>
          <p:cNvPr id="9" name="Google Shape;125;p2">
            <a:extLst>
              <a:ext uri="{FF2B5EF4-FFF2-40B4-BE49-F238E27FC236}">
                <a16:creationId xmlns:a16="http://schemas.microsoft.com/office/drawing/2014/main" id="{04121993-1518-4CD4-6E8E-F8E823990FD2}"/>
              </a:ext>
            </a:extLst>
          </p:cNvPr>
          <p:cNvSpPr txBox="1"/>
          <p:nvPr userDrawn="1"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85928BD-A09E-B54E-07FA-A75C29E14ACE}"/>
              </a:ext>
            </a:extLst>
          </p:cNvPr>
          <p:cNvSpPr txBox="1"/>
          <p:nvPr userDrawn="1"/>
        </p:nvSpPr>
        <p:spPr>
          <a:xfrm>
            <a:off x="6457286" y="4259754"/>
            <a:ext cx="473102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9 : Algorithms</a:t>
            </a:r>
          </a:p>
          <a:p>
            <a:pPr algn="ctr"/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34747B51-6602-AEBA-1A0B-67EFC02C1B7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396316" y="50702"/>
            <a:ext cx="2667000" cy="896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7321130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 preserve="1" userDrawn="1">
  <p:cSld name="24_Title 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16;p2">
            <a:extLst>
              <a:ext uri="{FF2B5EF4-FFF2-40B4-BE49-F238E27FC236}">
                <a16:creationId xmlns:a16="http://schemas.microsoft.com/office/drawing/2014/main" id="{F400C1C9-9B73-EC4D-032E-341FBE5973FD}"/>
              </a:ext>
            </a:extLst>
          </p:cNvPr>
          <p:cNvSpPr/>
          <p:nvPr userDrawn="1"/>
        </p:nvSpPr>
        <p:spPr>
          <a:xfrm rot="10800000" flipH="1">
            <a:off x="-1" y="-8803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" name="Google Shape;121;p2">
            <a:extLst>
              <a:ext uri="{FF2B5EF4-FFF2-40B4-BE49-F238E27FC236}">
                <a16:creationId xmlns:a16="http://schemas.microsoft.com/office/drawing/2014/main" id="{247D4DF8-734F-B095-E576-F46C8BEA76A9}"/>
              </a:ext>
            </a:extLst>
          </p:cNvPr>
          <p:cNvSpPr txBox="1"/>
          <p:nvPr userDrawn="1"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Dr. Shahira Ahmed</a:t>
            </a:r>
            <a:endParaRPr dirty="0"/>
          </a:p>
        </p:txBody>
      </p:sp>
      <p:pic>
        <p:nvPicPr>
          <p:cNvPr id="7" name="Google Shape;123;p2">
            <a:extLst>
              <a:ext uri="{FF2B5EF4-FFF2-40B4-BE49-F238E27FC236}">
                <a16:creationId xmlns:a16="http://schemas.microsoft.com/office/drawing/2014/main" id="{071BEA49-58F6-D7F4-0093-3C46A991F58A}"/>
              </a:ext>
            </a:extLst>
          </p:cNvPr>
          <p:cNvPicPr preferRelativeResize="0"/>
          <p:nvPr userDrawn="1"/>
        </p:nvPicPr>
        <p:blipFill rotWithShape="1">
          <a:blip r:embed="rId2">
            <a:alphaModFix/>
          </a:blip>
          <a:srcRect/>
          <a:stretch/>
        </p:blipFill>
        <p:spPr>
          <a:xfrm>
            <a:off x="313679" y="372325"/>
            <a:ext cx="2457656" cy="670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124;p2">
            <a:extLst>
              <a:ext uri="{FF2B5EF4-FFF2-40B4-BE49-F238E27FC236}">
                <a16:creationId xmlns:a16="http://schemas.microsoft.com/office/drawing/2014/main" id="{54C53AC9-751C-4F4B-E3B7-D674DBBA66BD}"/>
              </a:ext>
            </a:extLst>
          </p:cNvPr>
          <p:cNvPicPr preferRelativeResize="0"/>
          <p:nvPr userDrawn="1"/>
        </p:nvPicPr>
        <p:blipFill rotWithShape="1">
          <a:blip r:embed="rId3">
            <a:alphaModFix/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Google Shape;125;p2">
            <a:extLst>
              <a:ext uri="{FF2B5EF4-FFF2-40B4-BE49-F238E27FC236}">
                <a16:creationId xmlns:a16="http://schemas.microsoft.com/office/drawing/2014/main" id="{04121993-1518-4CD4-6E8E-F8E823990FD2}"/>
              </a:ext>
            </a:extLst>
          </p:cNvPr>
          <p:cNvSpPr txBox="1"/>
          <p:nvPr userDrawn="1"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sp>
        <p:nvSpPr>
          <p:cNvPr id="10" name="Google Shape;42;p20">
            <a:extLst>
              <a:ext uri="{FF2B5EF4-FFF2-40B4-BE49-F238E27FC236}">
                <a16:creationId xmlns:a16="http://schemas.microsoft.com/office/drawing/2014/main" id="{E68EF1AB-E68D-C974-107C-2F081C9E5A6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3128" y="2002632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008866140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20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43" name="Google Shape;43;p20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4" name="Google Shape;44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025987762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 Content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2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2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0" name="Google Shape;50;p21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1" name="Google Shape;51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130241003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Comparison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2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2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7" name="Google Shape;57;p22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8" name="Google Shape;58;p22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9" name="Google Shape;59;p22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0" name="Google Shape;60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0435182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2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2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30893158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Content with Caption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25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25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75" name="Google Shape;75;p25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2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2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558350960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 with Caption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26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26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2" name="Google Shape;82;p26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83" name="Google Shape;83;p2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2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2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80686264"/>
      </p:ext>
    </p:extLst>
  </p:cSld>
  <p:clrMapOvr>
    <a:masterClrMapping/>
  </p:clrMapOvr>
  <p:transition spd="slow">
    <p:wip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Title and Vertical Text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27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 dirty="0"/>
          </a:p>
        </p:txBody>
      </p:sp>
      <p:sp>
        <p:nvSpPr>
          <p:cNvPr id="89" name="Google Shape;89;p2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2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2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9822437"/>
      </p:ext>
    </p:extLst>
  </p:cSld>
  <p:clrMapOvr>
    <a:masterClrMapping/>
  </p:clrMapOvr>
  <p:transition spd="slow">
    <p:wip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 Title and Text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8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28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5" name="Google Shape;95;p2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2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2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73167156"/>
      </p:ext>
    </p:extLst>
  </p:cSld>
  <p:clrMapOvr>
    <a:masterClrMapping/>
  </p:clrMapOvr>
  <p:transition spd="slow">
    <p:wip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 userDrawn="1">
  <p:cSld name="29_Title Slide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61;p5">
            <a:extLst>
              <a:ext uri="{FF2B5EF4-FFF2-40B4-BE49-F238E27FC236}">
                <a16:creationId xmlns:a16="http://schemas.microsoft.com/office/drawing/2014/main" id="{A1F3E9D5-4715-1D92-FFB5-2A77D0B78234}"/>
              </a:ext>
            </a:extLst>
          </p:cNvPr>
          <p:cNvSpPr/>
          <p:nvPr userDrawn="1"/>
        </p:nvSpPr>
        <p:spPr>
          <a:xfrm>
            <a:off x="234043" y="938580"/>
            <a:ext cx="11723914" cy="5460434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B892816D-CF31-D6A0-BE9B-9DE0C28B18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62661" y="6481442"/>
            <a:ext cx="2667000" cy="294289"/>
          </a:xfrm>
          <a:prstGeom prst="rect">
            <a:avLst/>
          </a:prstGeom>
        </p:spPr>
        <p:txBody>
          <a:bodyPr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BDBACC2-E59C-4C76-9B43-ACFA72B85B7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Google Shape;10;p10">
            <a:extLst>
              <a:ext uri="{FF2B5EF4-FFF2-40B4-BE49-F238E27FC236}">
                <a16:creationId xmlns:a16="http://schemas.microsoft.com/office/drawing/2014/main" id="{618E2B20-27FA-AF59-2CF1-0BF4BAB4E82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34044" y="82269"/>
            <a:ext cx="9456608" cy="731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3200" b="0" i="0" u="none" strike="noStrike" cap="none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 dirty="0"/>
          </a:p>
        </p:txBody>
      </p:sp>
      <p:sp>
        <p:nvSpPr>
          <p:cNvPr id="4" name="Google Shape;11;p10">
            <a:extLst>
              <a:ext uri="{FF2B5EF4-FFF2-40B4-BE49-F238E27FC236}">
                <a16:creationId xmlns:a16="http://schemas.microsoft.com/office/drawing/2014/main" id="{283E618B-3D74-A212-BEA0-89B68258A133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479148" y="1124622"/>
            <a:ext cx="11233704" cy="50972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D4317A4C-E141-EE2C-39B0-352933CAEAC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396316" y="50702"/>
            <a:ext cx="2667000" cy="896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0387513"/>
      </p:ext>
    </p:extLst>
  </p:cSld>
  <p:clrMapOvr>
    <a:masterClrMapping/>
  </p:clrMapOvr>
  <p:transition spd="slow">
    <p:wip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031583654"/>
      </p:ext>
    </p:extLst>
  </p:cSld>
  <p:clrMapOvr>
    <a:masterClrMapping/>
  </p:clrMapOvr>
  <p:transition spd="slow">
    <p:wip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711200" y="1371600"/>
            <a:ext cx="10468864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548804594"/>
      </p:ext>
    </p:extLst>
  </p:cSld>
  <p:clrMapOvr>
    <a:masterClrMapping/>
  </p:clrMapOvr>
  <p:transition spd="slow">
    <p:wip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3205524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2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2" name="Google Shape;207;p9">
            <a:extLst>
              <a:ext uri="{FF2B5EF4-FFF2-40B4-BE49-F238E27FC236}">
                <a16:creationId xmlns:a16="http://schemas.microsoft.com/office/drawing/2014/main" id="{C260948F-A017-4B81-2C22-50D412FC8495}"/>
              </a:ext>
            </a:extLst>
          </p:cNvPr>
          <p:cNvPicPr preferRelativeResize="0"/>
          <p:nvPr userDrawn="1"/>
        </p:nvPicPr>
        <p:blipFill rotWithShape="1">
          <a:blip r:embed="rId2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Google Shape;211;p9">
            <a:extLst>
              <a:ext uri="{FF2B5EF4-FFF2-40B4-BE49-F238E27FC236}">
                <a16:creationId xmlns:a16="http://schemas.microsoft.com/office/drawing/2014/main" id="{8F519622-5BA7-0B54-346A-68D54A5ED854}"/>
              </a:ext>
            </a:extLst>
          </p:cNvPr>
          <p:cNvSpPr/>
          <p:nvPr userDrawn="1"/>
        </p:nvSpPr>
        <p:spPr>
          <a:xfrm>
            <a:off x="1340017" y="1410088"/>
            <a:ext cx="9661358" cy="4312207"/>
          </a:xfrm>
          <a:custGeom>
            <a:avLst/>
            <a:gdLst/>
            <a:ahLst/>
            <a:cxnLst/>
            <a:rect l="l" t="t" r="r" b="b"/>
            <a:pathLst>
              <a:path w="10296146" h="4595536" extrusionOk="0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26" name="Picture 2" descr="How To Write A Thank You Note In Five Easy Steps">
            <a:extLst>
              <a:ext uri="{FF2B5EF4-FFF2-40B4-BE49-F238E27FC236}">
                <a16:creationId xmlns:a16="http://schemas.microsoft.com/office/drawing/2014/main" id="{451FC468-B203-87BF-B828-8973D4A7F4A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3802" y="1911784"/>
            <a:ext cx="4727092" cy="2656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4351B025-3D0F-4BB4-27DD-1D8E90337AA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396316" y="50702"/>
            <a:ext cx="2667000" cy="896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7773381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6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5.xml"/><Relationship Id="rId2" Type="http://schemas.openxmlformats.org/officeDocument/2006/relationships/slideLayout" Target="../slideLayouts/slideLayout5.xml"/><Relationship Id="rId16" Type="http://schemas.openxmlformats.org/officeDocument/2006/relationships/theme" Target="../theme/theme2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Relationship Id="rId14" Type="http://schemas.openxmlformats.org/officeDocument/2006/relationships/slideLayout" Target="../slideLayouts/slideLayout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276AF6F-BEED-FF45-0A9C-4F6B1046FB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9AEE55-549F-FED7-D1E1-14CCA05EC8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E73A5B-E8D7-6C52-2596-96E2F668626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0937857-834F-425E-9962-77271829686E}" type="datetimeFigureOut">
              <a:rPr lang="en-US" smtClean="0"/>
              <a:t>7/31/2024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6C8090-A9D7-40A8-C562-83273AC4A6F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EC6BDC-F52A-C856-CECA-BBC1681788C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70C5EF6-EEB9-46FE-A592-474759D486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779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  <p:sldLayoutId id="2147483672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 dirty="0"/>
          </a:p>
        </p:txBody>
      </p:sp>
      <p:sp>
        <p:nvSpPr>
          <p:cNvPr id="8" name="Google Shape;168;p5">
            <a:extLst>
              <a:ext uri="{FF2B5EF4-FFF2-40B4-BE49-F238E27FC236}">
                <a16:creationId xmlns:a16="http://schemas.microsoft.com/office/drawing/2014/main" id="{ABF31F51-9C70-97EA-DC33-056806E1DBFE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11" name="Google Shape;11;p10"/>
          <p:cNvSpPr txBox="1">
            <a:spLocks noGrp="1"/>
          </p:cNvSpPr>
          <p:nvPr>
            <p:ph type="body" idx="1"/>
          </p:nvPr>
        </p:nvSpPr>
        <p:spPr>
          <a:xfrm>
            <a:off x="838200" y="1870058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4050991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  <p:sldLayoutId id="2147483668" r:id="rId12"/>
    <p:sldLayoutId id="2147483669" r:id="rId13"/>
    <p:sldLayoutId id="2147483670" r:id="rId14"/>
    <p:sldLayoutId id="2147483671" r:id="rId15"/>
  </p:sldLayoutIdLst>
  <p:transition spd="slow">
    <p:wipe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Brush Script MT" panose="03060802040406070304" pitchFamily="66" charset="0"/>
          <a:ea typeface="Brush Script MT" panose="03060802040406070304" pitchFamily="66" charset="0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image" Target="../media/image33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tags" Target="../tags/tag13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tags" Target="../tags/tag14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tags" Target="../tags/tag15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tags" Target="../tags/tag16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1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tags" Target="../tags/tag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tags" Target="../tags/tag19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tags" Target="../tags/tag20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tags" Target="../tags/tag2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tags" Target="../tags/tag2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442827D-DBDF-FF56-9E5E-02368CC9FB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1D10DC-A47B-0981-847E-F0C7A8FEB0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679382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F68933-2FDA-A5A9-DFE0-FD9871AEF5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73708E-0DC9-4F67-28C5-A6A68BEEF8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0668103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39D509-3CB1-B580-42BA-2C2ABF8D22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DF1303-453C-A74B-3F9F-4612B11FB4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0689278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F5DB17-CAAA-FDE5-BC09-1F7741BA93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88981E-9002-DAC4-993D-449EC2F4FC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2323322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BFADF93-3961-C1DC-6C15-7DCB0BF5E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Problems and Algorithms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2A8743-64A0-1898-1B13-440709AFFA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835188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B58B965-5C2C-85A4-3826-B76C01C2AC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Algorithms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2BBF9D-2F26-8768-C785-4FB45B1D5B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6545506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8A07ABF-EC0C-C3C7-146C-ECE99F3C7E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Algorithms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86D35F-9B6B-AA42-7977-7C27E4BE24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4232114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B3129E-5B98-D77D-0141-08DA4D8A74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History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F4651C-6466-676C-5949-146D9F7CA3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0020176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63058C-9387-07B4-D4BE-4B59F718FC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History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A6CD0A-C294-6029-EB12-39C9377EF6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793287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FAA2B8-3ED0-785E-E82B-4F92F0F10E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Algorithm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1003EF-A003-EE6A-FCEB-0623EE5B6A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1956941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45C1144-495A-9609-2D0D-88B9A4FAE3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Specifying Algorithms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A8D456-9E9E-0267-3B8C-3BA2593E87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1052526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A2A3013-47EF-0A12-FE26-45A18AC850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Properties of Algorithms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E24928-5782-51F5-F61E-BA98A694D2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4500730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2784D4-4990-3E9B-F15E-F9FFE18F36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Searching Problems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8A608B-4476-6DE1-0D7A-903C4C6437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7358980"/>
      </p:ext>
    </p:extLst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E15657-F471-61B1-65FD-40C1A6951A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Linear vs Binary Search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5FA6AB-6D6E-B686-A8FE-BDFEFAE9F4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https://www.youtube.com/watch?v=YzT8zDPihmc</a:t>
            </a:r>
          </a:p>
        </p:txBody>
      </p:sp>
    </p:spTree>
    <p:extLst>
      <p:ext uri="{BB962C8B-B14F-4D97-AF65-F5344CB8AC3E}">
        <p14:creationId xmlns:p14="http://schemas.microsoft.com/office/powerpoint/2010/main" val="3338468254"/>
      </p:ext>
    </p:extLst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952269-B217-70B2-4EAF-54DA4ED69F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Linear Search Algorithm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5DFD7D-AD11-9D34-F87F-092422535D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8808445"/>
      </p:ext>
    </p:extLst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532CEFA-249F-2FC5-9964-A98C02F602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Binary Search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978665-4EA1-AD23-3AD6-0E6605AA9F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5536820"/>
      </p:ext>
    </p:extLst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939E3CC-3B5D-C6A2-797D-9A9525621E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Binary Search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35C3D4-63A5-D31E-DB37-CA43FEBCB2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8319844"/>
      </p:ext>
    </p:extLst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D65468-CE24-758A-E074-E050517E97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Linear Search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54556E-35A2-2A40-C5BB-182295D1EC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052" name="Picture 4" descr="linear search">
            <a:extLst>
              <a:ext uri="{FF2B5EF4-FFF2-40B4-BE49-F238E27FC236}">
                <a16:creationId xmlns:a16="http://schemas.microsoft.com/office/drawing/2014/main" id="{84B2BB0F-A3BD-6212-CB85-74E367729D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1303" y="1911423"/>
            <a:ext cx="6054498" cy="3109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9736184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C0EF67F-EB2E-9DAF-90ED-D7F5F574A7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Linear Search vs Binary Search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16AB4A-6421-C6A3-B6EE-97AAE8A6E4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573275"/>
      </p:ext>
    </p:extLst>
  </p:cSld>
  <p:clrMapOvr>
    <a:masterClrMapping/>
  </p:clrMapOvr>
  <p:transition spd="slow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14C851-DA37-2EE7-B502-EECB9933D1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Binary Search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661542-34D5-E220-96E2-8B43F7BB28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5" name="Picture 2" descr="A gif showing a &lt;strong&gt;binary search&lt;/strong&gt; for the number &lt;strong&gt;47&lt;/strong&gt; in the given list.">
            <a:extLst>
              <a:ext uri="{FF2B5EF4-FFF2-40B4-BE49-F238E27FC236}">
                <a16:creationId xmlns:a16="http://schemas.microsoft.com/office/drawing/2014/main" id="{B08633E8-F92C-EDF7-077C-B9EA6B1C1D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4588" y="1495425"/>
            <a:ext cx="7362825" cy="386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8208105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38967C6-486A-8C81-A379-51C8EE9180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5D31A9-20AA-619E-2FD6-361753EFA0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798703"/>
      </p:ext>
    </p:extLst>
  </p:cSld>
  <p:clrMapOvr>
    <a:masterClrMapping/>
  </p:clrMapOvr>
  <p:transition spd="slow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419799-C809-D12A-50CE-22E462F7CA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Linear vs Binary Search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23C29B-2DFF-E38A-A47F-D43FEB947E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4" name="Picture 2" descr="Binary search gif">
            <a:extLst>
              <a:ext uri="{FF2B5EF4-FFF2-40B4-BE49-F238E27FC236}">
                <a16:creationId xmlns:a16="http://schemas.microsoft.com/office/drawing/2014/main" id="{DDE18A35-A418-2F52-7B12-14F8A6B75D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1028700"/>
            <a:ext cx="7620000" cy="48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3550209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1647BBF-E758-0D7A-608A-5E8CB2024B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Logarithm function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78166A-84D3-69BA-1891-836FDBF847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1826522"/>
      </p:ext>
    </p:extLst>
  </p:cSld>
  <p:clrMapOvr>
    <a:masterClrMapping/>
  </p:clrMapOvr>
  <p:transition spd="slow"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89FCBE5-86B7-E568-E513-1DB6943589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B0FBF0-DEE7-97C8-20B1-50D09ADE89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375209"/>
      </p:ext>
    </p:extLst>
  </p:cSld>
  <p:clrMapOvr>
    <a:masterClrMapping/>
  </p:clrMapOvr>
  <p:transition spd="slow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48BB95-7B91-7CFE-202C-D182A80DCC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Sorting Algorithm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C1C817-F8FE-3054-4C58-9A1F3BF036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4167609"/>
      </p:ext>
    </p:extLst>
  </p:cSld>
  <p:clrMapOvr>
    <a:masterClrMapping/>
  </p:clrMapOvr>
  <p:transition spd="slow">
    <p:wip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9DC5BF-4E2A-F936-5CD2-B19CC64DBA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Bubble sort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4D4BEA3-C03B-4668-F21C-B5F9070F0A9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1478" y="1726746"/>
            <a:ext cx="5674180" cy="3404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5CF7B2A-56A8-5632-5672-10A766807D48}"/>
              </a:ext>
            </a:extLst>
          </p:cNvPr>
          <p:cNvSpPr txBox="1"/>
          <p:nvPr/>
        </p:nvSpPr>
        <p:spPr>
          <a:xfrm>
            <a:off x="764721" y="6035775"/>
            <a:ext cx="9086850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dirty="0"/>
              <a:t>https://upload.wikimedia.org/wikipedia/commons/c/c8/Bubble-sort-example-300px.gif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662006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E9BC7D-BFB7-72C4-E9FA-0794989C2F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Bubble Sort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3CE0B3-84D1-CC6D-FED5-7E26C7D15F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https://www.youtube.com/watch?v=14La4BKNoqc</a:t>
            </a:r>
          </a:p>
        </p:txBody>
      </p:sp>
    </p:spTree>
    <p:extLst>
      <p:ext uri="{BB962C8B-B14F-4D97-AF65-F5344CB8AC3E}">
        <p14:creationId xmlns:p14="http://schemas.microsoft.com/office/powerpoint/2010/main" val="1987373916"/>
      </p:ext>
    </p:extLst>
  </p:cSld>
  <p:clrMapOvr>
    <a:masterClrMapping/>
  </p:clrMapOvr>
  <p:transition spd="slow">
    <p:wip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994AB1-7524-FE3E-77C2-BBD63EA885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Bubble Sort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72D8CC-45D0-8606-FF8A-6AB6A5228AB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824585"/>
      </p:ext>
    </p:extLst>
  </p:cSld>
  <p:clrMapOvr>
    <a:masterClrMapping/>
  </p:clrMapOvr>
  <p:transition spd="slow">
    <p:wip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F6C003-A402-C615-E9F5-C1D1477605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Selection Sort</a:t>
            </a:r>
          </a:p>
        </p:txBody>
      </p:sp>
      <p:pic>
        <p:nvPicPr>
          <p:cNvPr id="2050" name="Picture 2" descr="Insertion Sort, Selection Sort, and Bubble Sort | by Sharad Satsangi |  Medium">
            <a:extLst>
              <a:ext uri="{FF2B5EF4-FFF2-40B4-BE49-F238E27FC236}">
                <a16:creationId xmlns:a16="http://schemas.microsoft.com/office/drawing/2014/main" id="{1D99A6B2-DF91-871C-E9A0-96FA635F13D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2250" y="1767681"/>
            <a:ext cx="66675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9320705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210517-4B15-D34D-7F78-A51C4E5D1B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Selection Sort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FC31925-0D01-EC9E-68A3-F1CE322C2808}"/>
              </a:ext>
            </a:extLst>
          </p:cNvPr>
          <p:cNvSpPr txBox="1"/>
          <p:nvPr/>
        </p:nvSpPr>
        <p:spPr>
          <a:xfrm>
            <a:off x="598714" y="6078781"/>
            <a:ext cx="6096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tx1"/>
                </a:solidFill>
              </a:rPr>
              <a:t>https://www.youtube.com/watch?v=0-W8OEwLebQ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EEDB9AF-19F1-E237-EF89-7E99BEA026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7050398"/>
      </p:ext>
    </p:extLst>
  </p:cSld>
  <p:clrMapOvr>
    <a:masterClrMapping/>
  </p:clrMapOvr>
  <p:transition spd="slow">
    <p:wip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3F40B7-EA76-8519-F80B-F9BB379724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Insertion Sort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A772A76B-E742-1915-CB90-B30C2C01A89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982"/>
          <a:stretch/>
        </p:blipFill>
        <p:spPr bwMode="auto">
          <a:xfrm>
            <a:off x="429986" y="1259786"/>
            <a:ext cx="10287000" cy="4807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24F42DF-FA20-76A2-CD9F-8A00E0C6A21A}"/>
              </a:ext>
            </a:extLst>
          </p:cNvPr>
          <p:cNvSpPr txBox="1"/>
          <p:nvPr/>
        </p:nvSpPr>
        <p:spPr>
          <a:xfrm>
            <a:off x="914400" y="5913636"/>
            <a:ext cx="6096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https://blog.devgenius.io/insertion-sort-algorithm-c8c6aee65c8c</a:t>
            </a:r>
          </a:p>
        </p:txBody>
      </p:sp>
      <p:pic>
        <p:nvPicPr>
          <p:cNvPr id="6146" name="Picture 2" descr="Jeu de 52 cartes extra large : Amazon.co.uk: Toys &amp; Games">
            <a:extLst>
              <a:ext uri="{FF2B5EF4-FFF2-40B4-BE49-F238E27FC236}">
                <a16:creationId xmlns:a16="http://schemas.microsoft.com/office/drawing/2014/main" id="{C0DD312C-399B-D819-35AD-A9DA4391B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1449" y="2865477"/>
            <a:ext cx="3348037" cy="2958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7378652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D106C-A807-7E75-9924-B341AC7CCF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Insertion Sort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AA8817B-6F36-3163-E6C0-B33CF945AD9B}"/>
              </a:ext>
            </a:extLst>
          </p:cNvPr>
          <p:cNvSpPr txBox="1"/>
          <p:nvPr/>
        </p:nvSpPr>
        <p:spPr>
          <a:xfrm>
            <a:off x="914400" y="5913636"/>
            <a:ext cx="6096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https://blog.devgenius.io/insertion-sort-algorithm-c8c6aee65c8c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B2C0DB-4659-967A-4F41-909C1A83E718}"/>
              </a:ext>
            </a:extLst>
          </p:cNvPr>
          <p:cNvSpPr txBox="1"/>
          <p:nvPr/>
        </p:nvSpPr>
        <p:spPr>
          <a:xfrm>
            <a:off x="914400" y="1344033"/>
            <a:ext cx="930728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 i="0" dirty="0">
                <a:solidFill>
                  <a:srgbClr val="2424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Step 1 </a:t>
            </a:r>
            <a:r>
              <a:rPr lang="en-US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200" b="0" i="0" dirty="0">
                <a:solidFill>
                  <a:srgbClr val="2424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Divide this array into two part :- Sorted Array and Unsorted Array 👍 </a:t>
            </a:r>
            <a:endParaRPr lang="en-US" sz="2200" dirty="0">
              <a:solidFill>
                <a:srgbClr val="24242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sz="2200" b="0" i="0" dirty="0">
                <a:solidFill>
                  <a:srgbClr val="2424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Note : First element of the array is always sorted 🤪</a:t>
            </a:r>
          </a:p>
        </p:txBody>
      </p:sp>
      <p:sp>
        <p:nvSpPr>
          <p:cNvPr id="22" name="Content Placeholder 21">
            <a:extLst>
              <a:ext uri="{FF2B5EF4-FFF2-40B4-BE49-F238E27FC236}">
                <a16:creationId xmlns:a16="http://schemas.microsoft.com/office/drawing/2014/main" id="{C620B750-C843-7251-0B04-60C70BF010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8714" y="1124623"/>
            <a:ext cx="11114138" cy="4514178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EE6A05A7-A175-19AA-4285-AC2798C0EA8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743"/>
          <a:stretch/>
        </p:blipFill>
        <p:spPr bwMode="auto">
          <a:xfrm>
            <a:off x="815775" y="2113474"/>
            <a:ext cx="10287000" cy="3721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0921612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D106C-A807-7E75-9924-B341AC7CCF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Insertion Sort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AA8817B-6F36-3163-E6C0-B33CF945AD9B}"/>
              </a:ext>
            </a:extLst>
          </p:cNvPr>
          <p:cNvSpPr txBox="1"/>
          <p:nvPr/>
        </p:nvSpPr>
        <p:spPr>
          <a:xfrm>
            <a:off x="914400" y="5913636"/>
            <a:ext cx="6096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https://blog.devgenius.io/insertion-sort-algorithm-c8c6aee65c8c</a:t>
            </a:r>
          </a:p>
        </p:txBody>
      </p:sp>
      <p:pic>
        <p:nvPicPr>
          <p:cNvPr id="2054" name="Picture 6">
            <a:extLst>
              <a:ext uri="{FF2B5EF4-FFF2-40B4-BE49-F238E27FC236}">
                <a16:creationId xmlns:a16="http://schemas.microsoft.com/office/drawing/2014/main" id="{A27E4E2D-2435-3889-12DF-F1F120E9927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" b="17099"/>
          <a:stretch/>
        </p:blipFill>
        <p:spPr bwMode="auto">
          <a:xfrm>
            <a:off x="952500" y="1420537"/>
            <a:ext cx="10287000" cy="4800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611CF05-D8D9-CC5E-5851-585D837318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2061" y="1124140"/>
            <a:ext cx="11233704" cy="5097273"/>
          </a:xfrm>
        </p:spPr>
        <p:txBody>
          <a:bodyPr/>
          <a:lstStyle/>
          <a:p>
            <a:r>
              <a:rPr lang="en-US" b="1" dirty="0">
                <a:solidFill>
                  <a:schemeClr val="accent5">
                    <a:lumMod val="75000"/>
                  </a:schemeClr>
                </a:solidFill>
              </a:rPr>
              <a:t>Step 2 </a:t>
            </a:r>
            <a:r>
              <a:rPr lang="en-US" dirty="0"/>
              <a:t>: Store the first element of unsorted array in a constant (Name of constant : key)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E511A024-7543-BB41-CB73-DB6BECF12BC2}"/>
              </a:ext>
            </a:extLst>
          </p:cNvPr>
          <p:cNvSpPr txBox="1"/>
          <p:nvPr/>
        </p:nvSpPr>
        <p:spPr>
          <a:xfrm>
            <a:off x="1066800" y="6066036"/>
            <a:ext cx="6096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https://blog.devgenius.io/insertion-sort-algorithm-c8c6aee65c8c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69801446"/>
      </p:ext>
    </p:extLst>
  </p:cSld>
  <p:clrMapOvr>
    <a:masterClrMapping/>
  </p:clrMapOvr>
  <p:transition spd="slow">
    <p:wip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D106C-A807-7E75-9924-B341AC7CCF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Insertion Sort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AA8817B-6F36-3163-E6C0-B33CF945AD9B}"/>
              </a:ext>
            </a:extLst>
          </p:cNvPr>
          <p:cNvSpPr txBox="1"/>
          <p:nvPr/>
        </p:nvSpPr>
        <p:spPr>
          <a:xfrm>
            <a:off x="914400" y="5913636"/>
            <a:ext cx="6096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https://blog.devgenius.io/insertion-sort-algorithm-c8c6aee65c8c</a:t>
            </a:r>
          </a:p>
        </p:txBody>
      </p:sp>
      <p:pic>
        <p:nvPicPr>
          <p:cNvPr id="5126" name="Picture 6">
            <a:extLst>
              <a:ext uri="{FF2B5EF4-FFF2-40B4-BE49-F238E27FC236}">
                <a16:creationId xmlns:a16="http://schemas.microsoft.com/office/drawing/2014/main" id="{911DA9D4-53A0-2D64-7259-D3AE20C79A4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70"/>
          <a:stretch/>
        </p:blipFill>
        <p:spPr bwMode="auto">
          <a:xfrm>
            <a:off x="952500" y="1001484"/>
            <a:ext cx="10287000" cy="5312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" name="TextBox 53">
            <a:extLst>
              <a:ext uri="{FF2B5EF4-FFF2-40B4-BE49-F238E27FC236}">
                <a16:creationId xmlns:a16="http://schemas.microsoft.com/office/drawing/2014/main" id="{B2399723-99DD-5ED3-3603-DE1D36EEAF3F}"/>
              </a:ext>
            </a:extLst>
          </p:cNvPr>
          <p:cNvSpPr txBox="1"/>
          <p:nvPr/>
        </p:nvSpPr>
        <p:spPr>
          <a:xfrm>
            <a:off x="1066800" y="6066036"/>
            <a:ext cx="6096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https://blog.devgenius.io/insertion-sort-algorithm-c8c6aee65c8c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9491722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D106C-A807-7E75-9924-B341AC7CCF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Insertion Sort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14DBEB2-CD0A-BA82-810D-8AAE3B0652DD}"/>
              </a:ext>
            </a:extLst>
          </p:cNvPr>
          <p:cNvSpPr txBox="1"/>
          <p:nvPr/>
        </p:nvSpPr>
        <p:spPr>
          <a:xfrm>
            <a:off x="604157" y="6114793"/>
            <a:ext cx="615042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https://www.youtube.com/watch?v=EdIKIf9mHk0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12367606"/>
      </p:ext>
    </p:extLst>
  </p:cSld>
  <p:clrMapOvr>
    <a:masterClrMapping/>
  </p:clrMapOvr>
  <p:transition spd="slow">
    <p:wip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91BC07-534A-CA43-1B6D-EB6CE96063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Merge Sort</a:t>
            </a:r>
          </a:p>
        </p:txBody>
      </p:sp>
      <p:pic>
        <p:nvPicPr>
          <p:cNvPr id="8194" name="Picture 2" descr="Will Rosenbaum | MergeSort Animation">
            <a:extLst>
              <a:ext uri="{FF2B5EF4-FFF2-40B4-BE49-F238E27FC236}">
                <a16:creationId xmlns:a16="http://schemas.microsoft.com/office/drawing/2014/main" id="{82F7A1B9-64CE-8CF0-BD86-440CBC7B47B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8030" y="1123950"/>
            <a:ext cx="8155940" cy="5097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FF3B4E8-EA25-3FA3-1C3B-B77A77451577}"/>
              </a:ext>
            </a:extLst>
          </p:cNvPr>
          <p:cNvSpPr txBox="1"/>
          <p:nvPr/>
        </p:nvSpPr>
        <p:spPr>
          <a:xfrm>
            <a:off x="816429" y="6067524"/>
            <a:ext cx="6096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https://willrosenbaum.com/blog/2022/merge-sort/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2880344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31BDD5-59D3-C4ED-B63B-2291F2CAC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Merge Sort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1998403-05A2-DE1C-074A-1D054A744C8A}"/>
              </a:ext>
            </a:extLst>
          </p:cNvPr>
          <p:cNvSpPr txBox="1"/>
          <p:nvPr/>
        </p:nvSpPr>
        <p:spPr>
          <a:xfrm>
            <a:off x="500743" y="6188144"/>
            <a:ext cx="6096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https://www.youtube.com/watch?v=dENca26N6V4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9A0E6A8-2619-EF10-E252-F91C8CD77C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7742247"/>
      </p:ext>
    </p:extLst>
  </p:cSld>
  <p:clrMapOvr>
    <a:masterClrMapping/>
  </p:clrMapOvr>
  <p:transition spd="slow">
    <p:wip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0BEE80-706D-1387-4FF9-7A9B93CC82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Using Timer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0414B9-6978-26A2-81F0-5558C3D9E4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Timer to measure efficiency of a program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E2984D1-DA96-C442-9158-1BD7AF40F4D2}"/>
              </a:ext>
            </a:extLst>
          </p:cNvPr>
          <p:cNvSpPr txBox="1"/>
          <p:nvPr/>
        </p:nvSpPr>
        <p:spPr>
          <a:xfrm>
            <a:off x="718457" y="5991098"/>
            <a:ext cx="6096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https://www.pinterest.com/pin/708261478892553559/</a:t>
            </a:r>
          </a:p>
        </p:txBody>
      </p:sp>
      <p:pic>
        <p:nvPicPr>
          <p:cNvPr id="7" name="Picture 6" descr="A stopwatch with a black and white face&#10;&#10;Description automatically generated">
            <a:extLst>
              <a:ext uri="{FF2B5EF4-FFF2-40B4-BE49-F238E27FC236}">
                <a16:creationId xmlns:a16="http://schemas.microsoft.com/office/drawing/2014/main" id="{4EE682D9-6121-23B1-473A-6DEDEFEC06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53719" y="2117233"/>
            <a:ext cx="3873865" cy="387386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7028869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4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A28360-F45E-E2A6-1EDF-BE7EB55A8A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Use your stopwatch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B99935D-18F5-6533-E170-CF7FC69A3C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5354823"/>
      </p:ext>
    </p:extLst>
  </p:cSld>
  <p:clrMapOvr>
    <a:masterClrMapping/>
  </p:clrMapOvr>
  <p:transition spd="slow">
    <p:wip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16970CB-DD8C-EFDF-D155-EDA05C3C36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Why?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238198-5DBA-6C5D-3300-4FA14DF4C4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1884628"/>
      </p:ext>
    </p:extLst>
  </p:cSld>
  <p:clrMapOvr>
    <a:masterClrMapping/>
  </p:clrMapOvr>
  <p:transition spd="slow">
    <p:wip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353E945-EF3C-90CB-8A5B-BFDF0DDC53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How Can I Measure Efficiency of An algorithm?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D1E856-D4FD-A307-1FE4-82957F57AE0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3395752"/>
      </p:ext>
    </p:extLst>
  </p:cSld>
  <p:clrMapOvr>
    <a:masterClrMapping/>
  </p:clrMapOvr>
  <p:transition spd="slow">
    <p:wip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848D7BC-C665-4EE8-5DEF-7AB2BDF17F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Recap</a:t>
            </a:r>
          </a:p>
        </p:txBody>
      </p:sp>
    </p:spTree>
    <p:extLst>
      <p:ext uri="{BB962C8B-B14F-4D97-AF65-F5344CB8AC3E}">
        <p14:creationId xmlns:p14="http://schemas.microsoft.com/office/powerpoint/2010/main" val="669676469"/>
      </p:ext>
    </p:extLst>
  </p:cSld>
  <p:clrMapOvr>
    <a:masterClrMapping/>
  </p:clrMapOvr>
  <p:transition spd="slow">
    <p:wip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D3E05E-B911-BEF3-B9D2-3258058745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E5DB39-8ABB-E510-8F9D-BECBBF0407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indent="-4572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</a:pPr>
            <a:r>
              <a:rPr lang="en-US" sz="24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 </a:t>
            </a:r>
            <a:r>
              <a:rPr lang="en-US" sz="2400" b="1" kern="100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Linear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Search: How many </a:t>
            </a:r>
            <a:r>
              <a:rPr lang="en-US" sz="24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iterations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in 32 element array?</a:t>
            </a:r>
          </a:p>
          <a:p>
            <a:pPr indent="-4572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</a:pPr>
            <a:r>
              <a:rPr lang="en-US" sz="24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 </a:t>
            </a:r>
            <a:r>
              <a:rPr lang="en-US" sz="2400" b="1" kern="100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Binary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Sarch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How many </a:t>
            </a:r>
            <a:r>
              <a:rPr lang="en-US" sz="24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iterations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in 32 element array?</a:t>
            </a:r>
          </a:p>
          <a:p>
            <a:pPr indent="-4572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</a:pPr>
            <a:r>
              <a:rPr lang="en-US" sz="24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 </a:t>
            </a:r>
            <a:r>
              <a:rPr lang="en-US" sz="2400" b="1" kern="100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Linear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Search: How many </a:t>
            </a:r>
            <a:r>
              <a:rPr lang="en-US" sz="24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iterations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in </a:t>
            </a:r>
            <a:r>
              <a:rPr lang="en-US" sz="2400" b="0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32768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element array?</a:t>
            </a:r>
          </a:p>
          <a:p>
            <a:pPr indent="-4572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</a:pPr>
            <a:r>
              <a:rPr lang="en-US" sz="24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 </a:t>
            </a:r>
            <a:r>
              <a:rPr lang="en-US" sz="2400" b="1" kern="100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Binary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Sarch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How many </a:t>
            </a:r>
            <a:r>
              <a:rPr lang="en-US" sz="24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iterations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in </a:t>
            </a:r>
            <a:r>
              <a:rPr lang="en-US" sz="2400" b="0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32768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element array?</a:t>
            </a:r>
          </a:p>
          <a:p>
            <a:pPr indent="-4572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</a:pP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Which algorithm is more </a:t>
            </a:r>
            <a:r>
              <a:rPr lang="en-US" sz="24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efficient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to search for an element in an </a:t>
            </a:r>
            <a:r>
              <a:rPr lang="en-US" sz="24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unsorted</a:t>
            </a:r>
            <a:r>
              <a:rPr lang="en-US" sz="24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list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 </a:t>
            </a:r>
          </a:p>
          <a:p>
            <a:pPr indent="-4572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</a:pP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Which algorithm is more </a:t>
            </a:r>
            <a:r>
              <a:rPr lang="en-US" sz="24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efficient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to search for an element in an </a:t>
            </a:r>
            <a:r>
              <a:rPr lang="en-US" sz="24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sorted</a:t>
            </a:r>
            <a:r>
              <a:rPr lang="en-US" sz="24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list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 </a:t>
            </a:r>
          </a:p>
          <a:p>
            <a:pPr indent="-4572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</a:pP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Which algorithm requires the list to be </a:t>
            </a:r>
            <a:r>
              <a:rPr lang="en-US" sz="24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sorted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prior to searching?</a:t>
            </a:r>
          </a:p>
          <a:p>
            <a:pPr marL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24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Solution</a:t>
            </a:r>
          </a:p>
          <a:p>
            <a:pPr indent="-4572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</a:pP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32          2. 5         3. 32</a:t>
            </a:r>
            <a:r>
              <a:rPr lang="en-US" sz="24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768          4.15      5.  Linear           6.Binary       7. Binary</a:t>
            </a:r>
            <a:endParaRPr lang="en-US" sz="24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endParaRPr lang="en-US" sz="24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4572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</a:pPr>
            <a:endParaRPr lang="en-US" sz="24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65150" indent="-514350">
              <a:buFont typeface="+mj-lt"/>
              <a:buAutoNum type="arabicParenR"/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0112009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9D11FD-06E7-B520-C7EE-7C555E519A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C45E24-ED7B-EECD-8CB6-A34F164675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080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________</a:t>
            </a:r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“Step by Step procedure for solving a problem”</a:t>
            </a:r>
          </a:p>
          <a:p>
            <a:pPr marL="5080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________</a:t>
            </a:r>
            <a:r>
              <a:rPr lang="en-US" sz="22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Sort: </a:t>
            </a:r>
            <a:r>
              <a:rPr lang="en-US" sz="2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largest element always bubbles up to the end of the array in each iteration</a:t>
            </a:r>
          </a:p>
          <a:p>
            <a:pPr marL="5080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2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_____Sort :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sma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llest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element always bubbles up to the end of the array in each iteration</a:t>
            </a:r>
          </a:p>
          <a:p>
            <a:pPr marL="5080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________sort: 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divides the array into two halves, sorts them separately,  and then merges them.</a:t>
            </a:r>
          </a:p>
          <a:p>
            <a:pPr marL="5080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(T/F)Time complexity of an algorithm measure: The actual execution time of the algorithm</a:t>
            </a:r>
          </a:p>
          <a:p>
            <a:pPr marL="5080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Solution 1. Algorithm   2. Bubble     3. Selection      4. Merge       </a:t>
            </a:r>
          </a:p>
          <a:p>
            <a:pPr marL="5080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  5.False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number of operations or steps the algorithm takes to complete task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5441805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14FACB-1A7E-EBA2-AACD-0917B2B3D5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427825-1875-F64D-DEB0-BE04147AA5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080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 insertion sort, each element is compared and inserted into its correct position in the</a:t>
            </a:r>
          </a:p>
          <a:p>
            <a:pPr marL="558800" lvl="2" indent="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22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a) Sorted portion of the array</a:t>
            </a:r>
          </a:p>
          <a:p>
            <a:pPr marL="558800" lvl="2" indent="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22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b) Unsorted portion of the array</a:t>
            </a:r>
          </a:p>
          <a:p>
            <a:pPr marL="558800" lvl="2" indent="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22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c) Middle of the array</a:t>
            </a:r>
          </a:p>
          <a:p>
            <a:pPr marL="558800" lvl="2" indent="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22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d) End of the array</a:t>
            </a:r>
            <a:r>
              <a:rPr lang="en-US" sz="2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5080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_____________The algorithm's growth rate as the input size increases</a:t>
            </a:r>
          </a:p>
          <a:p>
            <a:pPr marL="50800" indent="0">
              <a:lnSpc>
                <a:spcPct val="150000"/>
              </a:lnSpc>
              <a:buNone/>
            </a:pP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Solution 1. a</a:t>
            </a:r>
          </a:p>
          <a:p>
            <a:pPr marL="50800" indent="0">
              <a:lnSpc>
                <a:spcPct val="150000"/>
              </a:lnSpc>
              <a:buNone/>
            </a:pP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2. Time Complexity</a:t>
            </a:r>
          </a:p>
          <a:p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8579527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5C9BA2-73C8-D562-720B-5B39A8E4A5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07BA49-0DFA-E5F5-5CF8-8AF63CF131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Which is better : Linear Search or Binary Search</a:t>
            </a:r>
          </a:p>
          <a:p>
            <a:pPr marL="99060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Worst case scenario, sorted array</a:t>
            </a:r>
          </a:p>
          <a:p>
            <a:pPr marL="99060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Best case scenario, sorted array</a:t>
            </a:r>
          </a:p>
          <a:p>
            <a:pPr marL="99060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Worst case scenario, unsorted array</a:t>
            </a:r>
          </a:p>
          <a:p>
            <a:pPr marL="99060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Best case scenario, unsorted array</a:t>
            </a:r>
          </a:p>
          <a:p>
            <a:pPr marL="533400" lvl="1" indent="0">
              <a:lnSpc>
                <a:spcPct val="15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</a:p>
          <a:p>
            <a:pPr marL="533400" lvl="1" indent="0">
              <a:lnSpc>
                <a:spcPct val="15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1. Binary   2.Linear  3. Linear    4. Linear</a:t>
            </a:r>
          </a:p>
          <a:p>
            <a:pPr marL="533400" lvl="1" indent="0">
              <a:lnSpc>
                <a:spcPct val="150000"/>
              </a:lnSpc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90600" lvl="1" indent="-457200">
              <a:lnSpc>
                <a:spcPct val="150000"/>
              </a:lnSpc>
              <a:buFont typeface="+mj-lt"/>
              <a:buAutoNum type="arabicPeriod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90600" lvl="1" indent="-457200">
              <a:lnSpc>
                <a:spcPct val="150000"/>
              </a:lnSpc>
              <a:buFont typeface="+mj-lt"/>
              <a:buAutoNum type="arabicPeriod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33400" lvl="1" indent="0">
              <a:lnSpc>
                <a:spcPct val="150000"/>
              </a:lnSpc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90600" lvl="1" indent="-457200">
              <a:lnSpc>
                <a:spcPct val="150000"/>
              </a:lnSpc>
              <a:buFont typeface="+mj-lt"/>
              <a:buAutoNum type="arabicPeriod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90600" lvl="1" indent="-457200">
              <a:lnSpc>
                <a:spcPct val="150000"/>
              </a:lnSpc>
              <a:buFont typeface="+mj-lt"/>
              <a:buAutoNum type="arabicPeriod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8470513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83C2F4-6DF2-7512-CCFF-E932095CBC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A5EBB2-DD8A-A21F-FC77-CCE15359B7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the bubble sort [10,22,3]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is a swap between 10,22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the second path (iteration) ,There is a swap between 22,3</a:t>
            </a:r>
          </a:p>
          <a:p>
            <a:pPr lvl="1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the bubble sort [300,212,3]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is a swap between 300,212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the second path (iteration), There is a swap between 3,300</a:t>
            </a:r>
          </a:p>
          <a:p>
            <a:pPr lvl="1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No, yes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Yes , Yes</a:t>
            </a:r>
          </a:p>
          <a:p>
            <a:pPr lvl="1"/>
            <a:endParaRPr lang="en-US" dirty="0"/>
          </a:p>
          <a:p>
            <a:endParaRPr lang="en-US" dirty="0"/>
          </a:p>
          <a:p>
            <a:pPr lvl="1"/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7230069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5A2558-A505-134C-980D-FFD7BDE600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A892C4-DE6A-2121-14DF-B70C3A5231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65150" indent="-514350" algn="l" rtl="0">
              <a:buFont typeface="+mj-lt"/>
              <a:buAutoNum type="arabicPeriod"/>
            </a:pPr>
            <a:r>
              <a:rPr lang="en-US" b="0" i="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how many comparison to find 5 in the list [2,12,444,5</a:t>
            </a:r>
            <a:r>
              <a:rPr lang="en-US" dirty="0">
                <a:solidFill>
                  <a:srgbClr val="21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] using Linear Search</a:t>
            </a:r>
          </a:p>
          <a:p>
            <a:pPr marL="565150" indent="-514350">
              <a:buFont typeface="+mj-lt"/>
              <a:buAutoNum type="arabicPeriod"/>
            </a:pPr>
            <a:r>
              <a:rPr lang="en-US" b="0" i="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how many comparison to find 5 in the list [2,12,444,5</a:t>
            </a:r>
            <a:r>
              <a:rPr lang="en-US" dirty="0">
                <a:solidFill>
                  <a:srgbClr val="21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] using Binary Search</a:t>
            </a:r>
          </a:p>
          <a:p>
            <a:pPr marL="565150" indent="-514350" algn="l" rtl="0">
              <a:buFont typeface="+mj-lt"/>
              <a:buAutoNum type="arabicPeriod"/>
            </a:pPr>
            <a:r>
              <a:rPr lang="en-US" b="0" i="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how many comparison to find 5 in the list [2,3,5,7,8</a:t>
            </a:r>
            <a:r>
              <a:rPr lang="en-US" dirty="0">
                <a:solidFill>
                  <a:srgbClr val="21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] using Linear Search</a:t>
            </a:r>
          </a:p>
          <a:p>
            <a:pPr marL="565150" indent="-514350">
              <a:buFont typeface="+mj-lt"/>
              <a:buAutoNum type="arabicPeriod"/>
            </a:pPr>
            <a:r>
              <a:rPr lang="en-US" b="0" i="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how many comparison to find 5 in the list [2,3,5,7,8</a:t>
            </a:r>
            <a:r>
              <a:rPr lang="en-US" dirty="0">
                <a:solidFill>
                  <a:srgbClr val="21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] using Binary Search</a:t>
            </a:r>
          </a:p>
          <a:p>
            <a:pPr marL="565150" indent="-514350">
              <a:buFont typeface="+mj-lt"/>
              <a:buAutoNum type="arabicPeriod"/>
            </a:pPr>
            <a:endParaRPr lang="en-US" dirty="0">
              <a:solidFill>
                <a:srgbClr val="21212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0800" indent="0">
              <a:buNone/>
            </a:pPr>
            <a:r>
              <a:rPr lang="en-US" dirty="0">
                <a:solidFill>
                  <a:srgbClr val="21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</a:p>
          <a:p>
            <a:pPr marL="50800" indent="0">
              <a:buNone/>
            </a:pPr>
            <a:r>
              <a:rPr lang="en-US" dirty="0">
                <a:solidFill>
                  <a:srgbClr val="21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4      2.We cannot use binary search          3.3          4.1</a:t>
            </a:r>
          </a:p>
          <a:p>
            <a:pPr algn="l" rtl="0"/>
            <a:endParaRPr lang="en-US" b="0" i="0" dirty="0">
              <a:solidFill>
                <a:srgbClr val="21212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 rtl="0"/>
            <a:endParaRPr lang="en-US" b="0" i="0" dirty="0">
              <a:solidFill>
                <a:srgbClr val="21212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 rtl="0"/>
            <a:endParaRPr lang="ar-EG" b="0" i="0" dirty="0">
              <a:solidFill>
                <a:srgbClr val="212121"/>
              </a:solidFill>
              <a:effectLst/>
              <a:latin typeface="Poppins" panose="00000500000000000000" pitchFamily="2" charset="0"/>
            </a:endParaRPr>
          </a:p>
          <a:p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3422300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88372B-F880-E16C-B8E2-36A6EC3DE8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Choose sort algorithm(part of the iterations)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5E9B4C-549F-7516-8EC6-C8A4D083E0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3, 1, 5, 7, 4,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 the end of the first pass: 1, 3, 5, 4, 7; 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 the end of the second pass: 1, 3, 4, 5, 7;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at the end of the third pass: 1, 3, 4, 5, 7; 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 the end of the fourth pass: 1, 3, 4, 5, 7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Solution: Bubble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3414724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841EFA-42B7-FDE0-3510-64A053FFD8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Choose sort algorithm(part of the iterations)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F58588-23E0-0F03-C7F0-FD00CD33C2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/>
              <a:t>1, 5, 4, 3, 2;</a:t>
            </a:r>
          </a:p>
          <a:p>
            <a:r>
              <a:rPr lang="en-US" dirty="0"/>
              <a:t>At the end of the first pass </a:t>
            </a:r>
            <a:r>
              <a:rPr lang="pt-BR" dirty="0"/>
              <a:t>1, 2, 4, 3, 5;</a:t>
            </a:r>
          </a:p>
          <a:p>
            <a:r>
              <a:rPr lang="en-US" dirty="0"/>
              <a:t>At the end of the second pass</a:t>
            </a:r>
            <a:r>
              <a:rPr lang="pt-BR" dirty="0"/>
              <a:t> 1, 2, 3, 4, 5; </a:t>
            </a:r>
          </a:p>
          <a:p>
            <a:r>
              <a:rPr lang="en-US" dirty="0"/>
              <a:t>At the end of the third pass</a:t>
            </a:r>
            <a:r>
              <a:rPr lang="pt-BR" dirty="0"/>
              <a:t> 1, 2, 3, 4, 5 </a:t>
            </a:r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pPr marL="50800" indent="0">
              <a:buNone/>
            </a:pPr>
            <a:r>
              <a:rPr lang="pt-BR" dirty="0" err="1"/>
              <a:t>Solution</a:t>
            </a:r>
            <a:r>
              <a:rPr lang="pt-BR" dirty="0"/>
              <a:t>: </a:t>
            </a:r>
            <a:r>
              <a:rPr lang="pt-BR" dirty="0" err="1"/>
              <a:t>Selection</a:t>
            </a:r>
            <a:endParaRPr lang="pt-BR" dirty="0"/>
          </a:p>
          <a:p>
            <a:pPr marL="50800" indent="0">
              <a:buNone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7866833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7ABCF3-9C81-CA07-D9EA-1E0106B7C5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Choose sort algorithm(part of the iterations)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A32D5D-E597-4788-A338-513E41BDF6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3, 2, 4, 1, 5</a:t>
            </a:r>
          </a:p>
          <a:p>
            <a:r>
              <a:rPr lang="en-US" dirty="0"/>
              <a:t>2, 3, 1, 4, 5.</a:t>
            </a:r>
          </a:p>
          <a:p>
            <a:r>
              <a:rPr lang="en-US" dirty="0"/>
              <a:t>2, 1, 3, 4, 5.</a:t>
            </a:r>
          </a:p>
          <a:p>
            <a:r>
              <a:rPr lang="en-US" dirty="0"/>
              <a:t>1, 2, 3, 4, 5.</a:t>
            </a:r>
          </a:p>
          <a:p>
            <a:r>
              <a:rPr lang="en-US" dirty="0"/>
              <a:t>1, 2, 3, 4, 5.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Bubble</a:t>
            </a:r>
          </a:p>
        </p:txBody>
      </p:sp>
    </p:spTree>
    <p:extLst>
      <p:ext uri="{BB962C8B-B14F-4D97-AF65-F5344CB8AC3E}">
        <p14:creationId xmlns:p14="http://schemas.microsoft.com/office/powerpoint/2010/main" val="415037737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AE23E4-1345-DBF5-4FDA-44327E2D1A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Choose sort algorithm(part of the iterations)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980833-083A-A111-0E8A-B5C4C72638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3, 1, 5, 7, 4,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 the end of the first passes: 1, 3, 5, 7, 4;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 the end of the second passes: 1, 3, 5, 7, 4;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 the end of the third passes: 1, 3, 5, 7, 4;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 the end of the fourth pass: 1, 3, 4, 5, 7</a:t>
            </a:r>
          </a:p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Solution Insertion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979349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88372B-F880-E16C-B8E2-36A6EC3DE8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Choose sort algorithm(part of the iterations)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5E9B4C-549F-7516-8EC6-C8A4D083E0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3, 5, 4, 1, 2</a:t>
            </a:r>
            <a:endParaRPr lang="en-US" dirty="0">
              <a:solidFill>
                <a:srgbClr val="00B050"/>
              </a:solidFill>
            </a:endParaRPr>
          </a:p>
          <a:p>
            <a:r>
              <a:rPr lang="en-US" dirty="0"/>
              <a:t>At the end of the 1 pass </a:t>
            </a:r>
            <a:r>
              <a:rPr lang="pl-PL" dirty="0"/>
              <a:t>1, 5, 4, 3, 2;</a:t>
            </a:r>
          </a:p>
          <a:p>
            <a:r>
              <a:rPr lang="en-US" dirty="0"/>
              <a:t>At the end of the 2 pass </a:t>
            </a:r>
            <a:r>
              <a:rPr lang="pl-PL" dirty="0"/>
              <a:t>1, 2, 4, 3, 5;</a:t>
            </a:r>
            <a:endParaRPr lang="en-US" dirty="0"/>
          </a:p>
          <a:p>
            <a:r>
              <a:rPr lang="en-US" dirty="0"/>
              <a:t>At the end of the 3 pass</a:t>
            </a:r>
            <a:r>
              <a:rPr lang="pl-PL" dirty="0"/>
              <a:t> 1, 2, 3, 4, 5; </a:t>
            </a:r>
            <a:endParaRPr lang="en-US" dirty="0"/>
          </a:p>
          <a:p>
            <a:r>
              <a:rPr lang="en-US" dirty="0"/>
              <a:t>At the end of the 4 pass </a:t>
            </a:r>
            <a:r>
              <a:rPr lang="pl-PL" dirty="0"/>
              <a:t>1, 2, 3, 4, 5</a:t>
            </a:r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Solution: Selection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6131140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88372B-F880-E16C-B8E2-36A6EC3DE8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Choose sort algorithm(part of the iterations)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5E9B4C-549F-7516-8EC6-C8A4D083E0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3, 2, 4, 1, 5</a:t>
            </a:r>
            <a:endParaRPr lang="en-US" dirty="0">
              <a:solidFill>
                <a:srgbClr val="00B050"/>
              </a:solidFill>
            </a:endParaRPr>
          </a:p>
          <a:p>
            <a:r>
              <a:rPr lang="en-US" dirty="0"/>
              <a:t>At the end of the 1 pass </a:t>
            </a:r>
            <a:r>
              <a:rPr lang="pl-PL" dirty="0"/>
              <a:t>2, 3, 4, 1, 5;</a:t>
            </a:r>
          </a:p>
          <a:p>
            <a:r>
              <a:rPr lang="en-US" dirty="0"/>
              <a:t>At the end of the 2 pass 2, 3, 4, 1, 5 </a:t>
            </a:r>
            <a:r>
              <a:rPr lang="pl-PL" dirty="0"/>
              <a:t>;</a:t>
            </a:r>
            <a:endParaRPr lang="en-US" dirty="0"/>
          </a:p>
          <a:p>
            <a:r>
              <a:rPr lang="en-US" dirty="0"/>
              <a:t>At the end of the 3 pass</a:t>
            </a:r>
            <a:r>
              <a:rPr lang="pl-PL" dirty="0"/>
              <a:t> 1, 2, 3, 4, 5; </a:t>
            </a:r>
            <a:endParaRPr lang="en-US" dirty="0"/>
          </a:p>
          <a:p>
            <a:r>
              <a:rPr lang="en-US" dirty="0"/>
              <a:t>At the end of the 4 pass </a:t>
            </a:r>
            <a:r>
              <a:rPr lang="pl-PL" dirty="0"/>
              <a:t>1, 2, 3, 4, 5.</a:t>
            </a:r>
            <a:endParaRPr lang="en-US" dirty="0"/>
          </a:p>
          <a:p>
            <a:endParaRPr lang="en-US" dirty="0"/>
          </a:p>
          <a:p>
            <a:r>
              <a:rPr lang="en-US" dirty="0"/>
              <a:t>Solution: Insertion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1611558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57113781"/>
      </p:ext>
    </p:extLst>
  </p:cSld>
  <p:clrMapOvr>
    <a:masterClrMapping/>
  </p:clrMapOvr>
  <p:transition spd="slow">
    <p:wipe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3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2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0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1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0.6|28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9.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9.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55.9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8.1|23.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40.9|71.2|21.7|20.7|35.6|17.9|16.7|1.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8.9|42|11.3|10.9|20.5|1.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56.1|1.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2|57.1|41|1.5|12.4|0.8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1.8|2.2|1.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8.2|0.6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9.6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1.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1.9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1.9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1271</Words>
  <Application>Microsoft Office PowerPoint</Application>
  <PresentationFormat>Widescreen</PresentationFormat>
  <Paragraphs>174</Paragraphs>
  <Slides>55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55</vt:i4>
      </vt:variant>
    </vt:vector>
  </HeadingPairs>
  <TitlesOfParts>
    <vt:vector size="64" baseType="lpstr">
      <vt:lpstr>Aptos</vt:lpstr>
      <vt:lpstr>Aptos Display</vt:lpstr>
      <vt:lpstr>Arial</vt:lpstr>
      <vt:lpstr>Brush Script MT</vt:lpstr>
      <vt:lpstr>Calibri</vt:lpstr>
      <vt:lpstr>Poppins</vt:lpstr>
      <vt:lpstr>Times New Roman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Problems and Algorithms</vt:lpstr>
      <vt:lpstr>Algorithms</vt:lpstr>
      <vt:lpstr>Algorithms</vt:lpstr>
      <vt:lpstr>History</vt:lpstr>
      <vt:lpstr>History</vt:lpstr>
      <vt:lpstr>Algorithm</vt:lpstr>
      <vt:lpstr>Specifying Algorithms</vt:lpstr>
      <vt:lpstr>Properties of Algorithms</vt:lpstr>
      <vt:lpstr>Searching Problems</vt:lpstr>
      <vt:lpstr>Linear vs Binary Search</vt:lpstr>
      <vt:lpstr>Linear Search Algorithm</vt:lpstr>
      <vt:lpstr>Binary Search</vt:lpstr>
      <vt:lpstr>Binary Search</vt:lpstr>
      <vt:lpstr>Linear Search</vt:lpstr>
      <vt:lpstr>Linear Search vs Binary Search</vt:lpstr>
      <vt:lpstr>Binary Search</vt:lpstr>
      <vt:lpstr>Quiz</vt:lpstr>
      <vt:lpstr>Linear vs Binary Search</vt:lpstr>
      <vt:lpstr>Logarithm function</vt:lpstr>
      <vt:lpstr>Quiz</vt:lpstr>
      <vt:lpstr>Sorting Algorithm</vt:lpstr>
      <vt:lpstr>Bubble sort</vt:lpstr>
      <vt:lpstr>Bubble Sort</vt:lpstr>
      <vt:lpstr>Bubble Sort</vt:lpstr>
      <vt:lpstr>Selection Sort</vt:lpstr>
      <vt:lpstr>Selection Sort</vt:lpstr>
      <vt:lpstr>Insertion Sort</vt:lpstr>
      <vt:lpstr>Insertion Sort</vt:lpstr>
      <vt:lpstr>Insertion Sort</vt:lpstr>
      <vt:lpstr>Insertion Sort</vt:lpstr>
      <vt:lpstr>Insertion Sort</vt:lpstr>
      <vt:lpstr>Merge Sort</vt:lpstr>
      <vt:lpstr>Merge Sort</vt:lpstr>
      <vt:lpstr>Using Timer </vt:lpstr>
      <vt:lpstr>Use your stopwatch</vt:lpstr>
      <vt:lpstr>Why?</vt:lpstr>
      <vt:lpstr>How Can I Measure Efficiency of An algorithm?</vt:lpstr>
      <vt:lpstr>Recap</vt:lpstr>
      <vt:lpstr>Quiz</vt:lpstr>
      <vt:lpstr>Quiz</vt:lpstr>
      <vt:lpstr>Quiz</vt:lpstr>
      <vt:lpstr>Quiz</vt:lpstr>
      <vt:lpstr>Quiz</vt:lpstr>
      <vt:lpstr>Quiz</vt:lpstr>
      <vt:lpstr>Choose sort algorithm(part of the iterations)</vt:lpstr>
      <vt:lpstr>Choose sort algorithm(part of the iterations)</vt:lpstr>
      <vt:lpstr>Choose sort algorithm(part of the iterations)</vt:lpstr>
      <vt:lpstr>Choose sort algorithm(part of the iterations)</vt:lpstr>
      <vt:lpstr>Choose sort algorithm(part of the iterations)</vt:lpstr>
      <vt:lpstr>Choose sort algorithm(part of the iterations)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Shahira azazy</dc:creator>
  <cp:lastModifiedBy>Shahira azazy</cp:lastModifiedBy>
  <cp:revision>2</cp:revision>
  <dcterms:created xsi:type="dcterms:W3CDTF">2024-07-31T03:24:35Z</dcterms:created>
  <dcterms:modified xsi:type="dcterms:W3CDTF">2024-07-31T03:31:47Z</dcterms:modified>
</cp:coreProperties>
</file>