
<file path=[Content_Types].xml><?xml version="1.0" encoding="utf-8"?>
<Types xmlns="http://schemas.openxmlformats.org/package/2006/content-types">
  <Default Extension="png" ContentType="image/png"/>
  <Default Extension="tmp"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72"/>
  </p:notesMasterIdLst>
  <p:sldIdLst>
    <p:sldId id="480" r:id="rId5"/>
    <p:sldId id="303" r:id="rId6"/>
    <p:sldId id="573" r:id="rId7"/>
    <p:sldId id="276" r:id="rId8"/>
    <p:sldId id="497" r:id="rId9"/>
    <p:sldId id="498" r:id="rId10"/>
    <p:sldId id="503" r:id="rId11"/>
    <p:sldId id="519" r:id="rId12"/>
    <p:sldId id="521" r:id="rId13"/>
    <p:sldId id="523" r:id="rId14"/>
    <p:sldId id="540" r:id="rId15"/>
    <p:sldId id="541" r:id="rId16"/>
    <p:sldId id="559" r:id="rId17"/>
    <p:sldId id="569" r:id="rId18"/>
    <p:sldId id="570" r:id="rId19"/>
    <p:sldId id="574" r:id="rId20"/>
    <p:sldId id="542" r:id="rId21"/>
    <p:sldId id="543" r:id="rId22"/>
    <p:sldId id="525" r:id="rId23"/>
    <p:sldId id="544" r:id="rId24"/>
    <p:sldId id="545" r:id="rId25"/>
    <p:sldId id="546" r:id="rId26"/>
    <p:sldId id="547" r:id="rId27"/>
    <p:sldId id="548" r:id="rId28"/>
    <p:sldId id="550" r:id="rId29"/>
    <p:sldId id="551" r:id="rId30"/>
    <p:sldId id="552" r:id="rId31"/>
    <p:sldId id="553" r:id="rId32"/>
    <p:sldId id="561" r:id="rId33"/>
    <p:sldId id="562" r:id="rId34"/>
    <p:sldId id="563" r:id="rId35"/>
    <p:sldId id="557" r:id="rId36"/>
    <p:sldId id="558" r:id="rId37"/>
    <p:sldId id="549" r:id="rId38"/>
    <p:sldId id="526" r:id="rId39"/>
    <p:sldId id="527" r:id="rId40"/>
    <p:sldId id="528" r:id="rId41"/>
    <p:sldId id="532" r:id="rId42"/>
    <p:sldId id="571" r:id="rId43"/>
    <p:sldId id="572" r:id="rId44"/>
    <p:sldId id="529" r:id="rId45"/>
    <p:sldId id="530" r:id="rId46"/>
    <p:sldId id="531" r:id="rId47"/>
    <p:sldId id="502" r:id="rId48"/>
    <p:sldId id="539" r:id="rId49"/>
    <p:sldId id="520" r:id="rId50"/>
    <p:sldId id="510" r:id="rId51"/>
    <p:sldId id="511" r:id="rId52"/>
    <p:sldId id="513" r:id="rId53"/>
    <p:sldId id="514" r:id="rId54"/>
    <p:sldId id="516" r:id="rId55"/>
    <p:sldId id="517" r:id="rId56"/>
    <p:sldId id="533" r:id="rId57"/>
    <p:sldId id="534" r:id="rId58"/>
    <p:sldId id="535" r:id="rId59"/>
    <p:sldId id="536" r:id="rId60"/>
    <p:sldId id="537" r:id="rId61"/>
    <p:sldId id="538" r:id="rId62"/>
    <p:sldId id="554" r:id="rId63"/>
    <p:sldId id="555" r:id="rId64"/>
    <p:sldId id="556" r:id="rId65"/>
    <p:sldId id="567" r:id="rId66"/>
    <p:sldId id="568" r:id="rId67"/>
    <p:sldId id="560" r:id="rId68"/>
    <p:sldId id="565" r:id="rId69"/>
    <p:sldId id="564" r:id="rId70"/>
    <p:sldId id="349" r:id="rId7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3"/>
            <p14:sldId id="276"/>
            <p14:sldId id="497"/>
            <p14:sldId id="498"/>
            <p14:sldId id="503"/>
            <p14:sldId id="519"/>
            <p14:sldId id="521"/>
            <p14:sldId id="523"/>
            <p14:sldId id="540"/>
            <p14:sldId id="541"/>
            <p14:sldId id="559"/>
            <p14:sldId id="569"/>
            <p14:sldId id="570"/>
            <p14:sldId id="574"/>
            <p14:sldId id="542"/>
            <p14:sldId id="543"/>
            <p14:sldId id="525"/>
            <p14:sldId id="544"/>
            <p14:sldId id="545"/>
            <p14:sldId id="546"/>
            <p14:sldId id="547"/>
            <p14:sldId id="548"/>
            <p14:sldId id="550"/>
            <p14:sldId id="551"/>
            <p14:sldId id="552"/>
            <p14:sldId id="553"/>
            <p14:sldId id="561"/>
            <p14:sldId id="562"/>
            <p14:sldId id="563"/>
            <p14:sldId id="557"/>
            <p14:sldId id="558"/>
            <p14:sldId id="549"/>
            <p14:sldId id="526"/>
            <p14:sldId id="527"/>
            <p14:sldId id="528"/>
            <p14:sldId id="532"/>
            <p14:sldId id="571"/>
            <p14:sldId id="572"/>
            <p14:sldId id="529"/>
            <p14:sldId id="530"/>
            <p14:sldId id="531"/>
            <p14:sldId id="502"/>
            <p14:sldId id="539"/>
            <p14:sldId id="520"/>
            <p14:sldId id="510"/>
            <p14:sldId id="511"/>
            <p14:sldId id="513"/>
            <p14:sldId id="514"/>
            <p14:sldId id="516"/>
            <p14:sldId id="517"/>
            <p14:sldId id="533"/>
            <p14:sldId id="534"/>
            <p14:sldId id="535"/>
            <p14:sldId id="536"/>
            <p14:sldId id="537"/>
            <p14:sldId id="538"/>
            <p14:sldId id="554"/>
            <p14:sldId id="555"/>
            <p14:sldId id="556"/>
            <p14:sldId id="567"/>
            <p14:sldId id="568"/>
            <p14:sldId id="560"/>
            <p14:sldId id="565"/>
            <p14:sldId id="56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1" d="100"/>
          <a:sy n="81" d="100"/>
        </p:scale>
        <p:origin x="420"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ableStyles" Target="tableStyles.xml"/><Relationship Id="rId7" Type="http://schemas.openxmlformats.org/officeDocument/2006/relationships/slide" Target="slides/slide3.xml"/><Relationship Id="rId71" Type="http://schemas.openxmlformats.org/officeDocument/2006/relationships/slide" Target="slides/slide67.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43B13B8-3AFA-48BF-8080-909711F5F72B}" type="doc">
      <dgm:prSet loTypeId="urn:microsoft.com/office/officeart/2005/8/layout/chevron2" loCatId="list" qsTypeId="urn:microsoft.com/office/officeart/2005/8/quickstyle/simple5" qsCatId="simple" csTypeId="urn:microsoft.com/office/officeart/2005/8/colors/colorful4" csCatId="colorful" phldr="1"/>
      <dgm:spPr/>
      <dgm:t>
        <a:bodyPr/>
        <a:lstStyle/>
        <a:p>
          <a:endParaRPr lang="en-GB"/>
        </a:p>
      </dgm:t>
    </dgm:pt>
    <dgm:pt modelId="{BCBF54E3-425A-46F5-8F61-0341727A03AF}">
      <dgm:prSet phldrT="[نص]"/>
      <dgm:spPr/>
      <dgm:t>
        <a:bodyPr/>
        <a:lstStyle/>
        <a:p>
          <a:r>
            <a:rPr lang="ar-SA" dirty="0"/>
            <a:t> 1</a:t>
          </a:r>
          <a:endParaRPr lang="en-GB" dirty="0"/>
        </a:p>
      </dgm:t>
    </dgm:pt>
    <dgm:pt modelId="{CB8881DE-B520-4481-9F69-6709BB07D5F8}" type="parTrans" cxnId="{6E6E22A9-14EA-4DA8-A868-EE6382160FFF}">
      <dgm:prSet/>
      <dgm:spPr/>
      <dgm:t>
        <a:bodyPr/>
        <a:lstStyle/>
        <a:p>
          <a:endParaRPr lang="en-GB"/>
        </a:p>
      </dgm:t>
    </dgm:pt>
    <dgm:pt modelId="{FBBC632E-DF2F-4A64-9006-5160A7996E2A}" type="sibTrans" cxnId="{6E6E22A9-14EA-4DA8-A868-EE6382160FFF}">
      <dgm:prSet/>
      <dgm:spPr/>
      <dgm:t>
        <a:bodyPr/>
        <a:lstStyle/>
        <a:p>
          <a:endParaRPr lang="en-GB"/>
        </a:p>
      </dgm:t>
    </dgm:pt>
    <dgm:pt modelId="{D0B936B5-4391-4725-A3E1-CF479C4B5AE2}">
      <dgm:prSet phldrT="[نص]"/>
      <dgm:spPr/>
      <dgm:t>
        <a:bodyPr/>
        <a:lstStyle/>
        <a:p>
          <a:r>
            <a:rPr lang="ar-SA" dirty="0"/>
            <a:t> 2</a:t>
          </a:r>
          <a:endParaRPr lang="en-GB" dirty="0"/>
        </a:p>
      </dgm:t>
    </dgm:pt>
    <dgm:pt modelId="{DB6DAF26-FC76-4730-BB44-5211EC1A9A50}" type="parTrans" cxnId="{E65BD072-5172-4B3E-8C2C-31EAF794151A}">
      <dgm:prSet/>
      <dgm:spPr/>
      <dgm:t>
        <a:bodyPr/>
        <a:lstStyle/>
        <a:p>
          <a:endParaRPr lang="en-GB"/>
        </a:p>
      </dgm:t>
    </dgm:pt>
    <dgm:pt modelId="{3888B1FD-C4FD-41FE-9EF9-28873CDA61A8}" type="sibTrans" cxnId="{E65BD072-5172-4B3E-8C2C-31EAF794151A}">
      <dgm:prSet/>
      <dgm:spPr/>
      <dgm:t>
        <a:bodyPr/>
        <a:lstStyle/>
        <a:p>
          <a:endParaRPr lang="en-GB"/>
        </a:p>
      </dgm:t>
    </dgm:pt>
    <dgm:pt modelId="{9CE37155-1A66-43E8-84A1-7B0B37D565B4}">
      <dgm:prSet phldrT="[نص]" custT="1"/>
      <dgm:spPr/>
      <dgm:t>
        <a:bodyPr/>
        <a:lstStyle/>
        <a:p>
          <a:pPr rtl="1"/>
          <a:r>
            <a:rPr lang="ar-SA" sz="1600" dirty="0">
              <a:latin typeface="Alexandria" pitchFamily="2" charset="-78"/>
              <a:cs typeface="Alexandria" pitchFamily="2" charset="-78"/>
            </a:rPr>
            <a:t>جملة أو جملتين لشرح طريقة العمل المستخدمة للوصول إلى الهدف المعلن من الدراسة</a:t>
          </a:r>
          <a:endParaRPr lang="en-GB" sz="1600" dirty="0">
            <a:latin typeface="Alexandria" pitchFamily="2" charset="-78"/>
            <a:cs typeface="Alexandria" pitchFamily="2" charset="-78"/>
          </a:endParaRPr>
        </a:p>
      </dgm:t>
    </dgm:pt>
    <dgm:pt modelId="{EBE246DF-AD0A-472D-9EA9-293CD5C496DF}" type="parTrans" cxnId="{2818A046-D8C4-4F95-844E-A64CC1166EDD}">
      <dgm:prSet/>
      <dgm:spPr/>
      <dgm:t>
        <a:bodyPr/>
        <a:lstStyle/>
        <a:p>
          <a:endParaRPr lang="en-GB"/>
        </a:p>
      </dgm:t>
    </dgm:pt>
    <dgm:pt modelId="{AEE06446-1E87-47F3-B5F2-30B69E2E1894}" type="sibTrans" cxnId="{2818A046-D8C4-4F95-844E-A64CC1166EDD}">
      <dgm:prSet/>
      <dgm:spPr/>
      <dgm:t>
        <a:bodyPr/>
        <a:lstStyle/>
        <a:p>
          <a:endParaRPr lang="en-GB"/>
        </a:p>
      </dgm:t>
    </dgm:pt>
    <dgm:pt modelId="{4AD80306-98E2-43D4-BF4F-855F2B7C3531}">
      <dgm:prSet phldrT="[نص]"/>
      <dgm:spPr/>
      <dgm:t>
        <a:bodyPr/>
        <a:lstStyle/>
        <a:p>
          <a:r>
            <a:rPr lang="ar-SA" dirty="0"/>
            <a:t> 3</a:t>
          </a:r>
          <a:endParaRPr lang="en-GB" dirty="0"/>
        </a:p>
      </dgm:t>
    </dgm:pt>
    <dgm:pt modelId="{C2CAB97D-60F4-45FC-927C-254A4BC02FDF}" type="parTrans" cxnId="{77CE7F58-7A56-422A-8F3B-C3F9C344CB0A}">
      <dgm:prSet/>
      <dgm:spPr/>
      <dgm:t>
        <a:bodyPr/>
        <a:lstStyle/>
        <a:p>
          <a:endParaRPr lang="en-GB"/>
        </a:p>
      </dgm:t>
    </dgm:pt>
    <dgm:pt modelId="{3F5A0792-6474-49F9-A3B1-40A694714A9F}" type="sibTrans" cxnId="{77CE7F58-7A56-422A-8F3B-C3F9C344CB0A}">
      <dgm:prSet/>
      <dgm:spPr/>
      <dgm:t>
        <a:bodyPr/>
        <a:lstStyle/>
        <a:p>
          <a:endParaRPr lang="en-GB"/>
        </a:p>
      </dgm:t>
    </dgm:pt>
    <dgm:pt modelId="{A95AFEC0-440A-4DCD-B9AC-AA1D2D1D0655}">
      <dgm:prSet phldrT="[نص]" custT="1"/>
      <dgm:spPr/>
      <dgm:t>
        <a:bodyPr/>
        <a:lstStyle/>
        <a:p>
          <a:pPr rtl="1"/>
          <a:r>
            <a:rPr lang="ar-SA" sz="1600" dirty="0">
              <a:latin typeface="Alexandria" pitchFamily="2" charset="-78"/>
              <a:cs typeface="Alexandria" pitchFamily="2" charset="-78"/>
            </a:rPr>
            <a:t>جملة أو جملتين لبيان أهم النتائج</a:t>
          </a:r>
          <a:endParaRPr lang="en-GB" sz="1600" dirty="0">
            <a:latin typeface="Alexandria" pitchFamily="2" charset="-78"/>
            <a:cs typeface="Alexandria" pitchFamily="2" charset="-78"/>
          </a:endParaRPr>
        </a:p>
      </dgm:t>
    </dgm:pt>
    <dgm:pt modelId="{3412C28D-92CA-490C-A2E7-5D24CE160D13}" type="parTrans" cxnId="{3046DC34-164E-463C-A9E0-BB7E0D6E7660}">
      <dgm:prSet/>
      <dgm:spPr/>
      <dgm:t>
        <a:bodyPr/>
        <a:lstStyle/>
        <a:p>
          <a:endParaRPr lang="en-GB"/>
        </a:p>
      </dgm:t>
    </dgm:pt>
    <dgm:pt modelId="{157FC3A6-8541-4FC8-9B29-6DC866029C4E}" type="sibTrans" cxnId="{3046DC34-164E-463C-A9E0-BB7E0D6E7660}">
      <dgm:prSet/>
      <dgm:spPr/>
      <dgm:t>
        <a:bodyPr/>
        <a:lstStyle/>
        <a:p>
          <a:endParaRPr lang="en-GB"/>
        </a:p>
      </dgm:t>
    </dgm:pt>
    <dgm:pt modelId="{CEDE6E37-4AE9-40BA-9B37-0A5B2CC1A48A}">
      <dgm:prSet phldrT="[نص]" custT="1"/>
      <dgm:spPr/>
      <dgm:t>
        <a:bodyPr/>
        <a:lstStyle/>
        <a:p>
          <a:pPr rtl="1"/>
          <a:r>
            <a:rPr lang="ar-SA" sz="1400" dirty="0">
              <a:latin typeface="Alexandria" pitchFamily="2" charset="-78"/>
              <a:cs typeface="Alexandria" pitchFamily="2" charset="-78"/>
            </a:rPr>
            <a:t>جملة أو جملتين للتعريف بموضوع الدراسة وبيان لماذا تمت دراسته</a:t>
          </a:r>
          <a:endParaRPr lang="en-GB" sz="1400" dirty="0">
            <a:latin typeface="Alexandria" pitchFamily="2" charset="-78"/>
            <a:cs typeface="Alexandria" pitchFamily="2" charset="-78"/>
          </a:endParaRPr>
        </a:p>
      </dgm:t>
    </dgm:pt>
    <dgm:pt modelId="{94DF6E20-02D3-4D8F-88B7-E89D58AF7B84}" type="sibTrans" cxnId="{3808009F-AF8E-4FA7-B3F9-65B33EA69B3D}">
      <dgm:prSet/>
      <dgm:spPr/>
      <dgm:t>
        <a:bodyPr/>
        <a:lstStyle/>
        <a:p>
          <a:endParaRPr lang="en-GB"/>
        </a:p>
      </dgm:t>
    </dgm:pt>
    <dgm:pt modelId="{0E15BD8E-F060-4099-B1D1-0F583891E3A7}" type="parTrans" cxnId="{3808009F-AF8E-4FA7-B3F9-65B33EA69B3D}">
      <dgm:prSet/>
      <dgm:spPr/>
      <dgm:t>
        <a:bodyPr/>
        <a:lstStyle/>
        <a:p>
          <a:endParaRPr lang="en-GB"/>
        </a:p>
      </dgm:t>
    </dgm:pt>
    <dgm:pt modelId="{7FAEF435-8129-4D4B-A713-0C082CBC0C8B}">
      <dgm:prSet phldrT="[نص]" custT="1"/>
      <dgm:spPr/>
      <dgm:t>
        <a:bodyPr/>
        <a:lstStyle/>
        <a:p>
          <a:pPr algn="just" rtl="1">
            <a:lnSpc>
              <a:spcPct val="150000"/>
            </a:lnSpc>
          </a:pPr>
          <a:r>
            <a:rPr lang="ar-SA" sz="1500" dirty="0">
              <a:latin typeface="Alexandria" pitchFamily="2" charset="-78"/>
              <a:cs typeface="Alexandria" pitchFamily="2" charset="-78"/>
            </a:rPr>
            <a:t>جملة أو جملتين عن الاستنتاج العام لما يمكن أن تعنيه النتائج ومدلولاتها، أو لما قد تقترحه من دراسات مستقبلية للإجابة عن أسئلة جديدة طرحتها الدراسة الحالية</a:t>
          </a:r>
          <a:endParaRPr lang="en-GB" sz="1500" dirty="0">
            <a:latin typeface="Alexandria" pitchFamily="2" charset="-78"/>
            <a:cs typeface="Alexandria" pitchFamily="2" charset="-78"/>
          </a:endParaRPr>
        </a:p>
      </dgm:t>
    </dgm:pt>
    <dgm:pt modelId="{6E664F89-6754-48D7-BD4C-68C98A98E5BA}" type="parTrans" cxnId="{31A572DB-5560-425A-819E-9952F03B3255}">
      <dgm:prSet/>
      <dgm:spPr/>
      <dgm:t>
        <a:bodyPr/>
        <a:lstStyle/>
        <a:p>
          <a:endParaRPr lang="en-GB"/>
        </a:p>
      </dgm:t>
    </dgm:pt>
    <dgm:pt modelId="{8341C260-ECF9-4386-96B8-477729EEB785}" type="sibTrans" cxnId="{31A572DB-5560-425A-819E-9952F03B3255}">
      <dgm:prSet/>
      <dgm:spPr/>
      <dgm:t>
        <a:bodyPr/>
        <a:lstStyle/>
        <a:p>
          <a:endParaRPr lang="en-GB"/>
        </a:p>
      </dgm:t>
    </dgm:pt>
    <dgm:pt modelId="{5AA9B7FF-57C3-4D97-99B7-63D89FB23C63}">
      <dgm:prSet phldrT="[نص]"/>
      <dgm:spPr/>
      <dgm:t>
        <a:bodyPr/>
        <a:lstStyle/>
        <a:p>
          <a:r>
            <a:rPr lang="ar-SA" dirty="0"/>
            <a:t>4</a:t>
          </a:r>
          <a:endParaRPr lang="en-GB" dirty="0"/>
        </a:p>
      </dgm:t>
    </dgm:pt>
    <dgm:pt modelId="{CFC7D503-8FA8-49D3-BA86-C89489F6BF3B}" type="parTrans" cxnId="{EE627BEC-3E61-4A14-839E-EEE542208EC9}">
      <dgm:prSet/>
      <dgm:spPr/>
      <dgm:t>
        <a:bodyPr/>
        <a:lstStyle/>
        <a:p>
          <a:endParaRPr lang="en-GB"/>
        </a:p>
      </dgm:t>
    </dgm:pt>
    <dgm:pt modelId="{3A6F0D26-4431-4F9B-B835-5D903BA1B0D2}" type="sibTrans" cxnId="{EE627BEC-3E61-4A14-839E-EEE542208EC9}">
      <dgm:prSet/>
      <dgm:spPr/>
      <dgm:t>
        <a:bodyPr/>
        <a:lstStyle/>
        <a:p>
          <a:endParaRPr lang="en-GB"/>
        </a:p>
      </dgm:t>
    </dgm:pt>
    <dgm:pt modelId="{506055D8-5477-4B62-B0B4-EE7BA73AF4C3}" type="pres">
      <dgm:prSet presAssocID="{E43B13B8-3AFA-48BF-8080-909711F5F72B}" presName="linearFlow" presStyleCnt="0">
        <dgm:presLayoutVars>
          <dgm:dir val="rev"/>
          <dgm:animLvl val="lvl"/>
          <dgm:resizeHandles val="exact"/>
        </dgm:presLayoutVars>
      </dgm:prSet>
      <dgm:spPr/>
      <dgm:t>
        <a:bodyPr/>
        <a:lstStyle/>
        <a:p>
          <a:endParaRPr lang="en-US"/>
        </a:p>
      </dgm:t>
    </dgm:pt>
    <dgm:pt modelId="{76360465-A5A0-411F-9095-176E586E8E0F}" type="pres">
      <dgm:prSet presAssocID="{BCBF54E3-425A-46F5-8F61-0341727A03AF}" presName="composite" presStyleCnt="0"/>
      <dgm:spPr/>
    </dgm:pt>
    <dgm:pt modelId="{D1C667EC-A7D5-4694-A03C-D863B6A60745}" type="pres">
      <dgm:prSet presAssocID="{BCBF54E3-425A-46F5-8F61-0341727A03AF}" presName="parentText" presStyleLbl="alignNode1" presStyleIdx="0" presStyleCnt="4">
        <dgm:presLayoutVars>
          <dgm:chMax val="1"/>
          <dgm:bulletEnabled val="1"/>
        </dgm:presLayoutVars>
      </dgm:prSet>
      <dgm:spPr/>
      <dgm:t>
        <a:bodyPr/>
        <a:lstStyle/>
        <a:p>
          <a:endParaRPr lang="en-US"/>
        </a:p>
      </dgm:t>
    </dgm:pt>
    <dgm:pt modelId="{920B7265-222E-463A-A7B2-760A579F25F3}" type="pres">
      <dgm:prSet presAssocID="{BCBF54E3-425A-46F5-8F61-0341727A03AF}" presName="descendantText" presStyleLbl="alignAcc1" presStyleIdx="0" presStyleCnt="4">
        <dgm:presLayoutVars>
          <dgm:bulletEnabled val="1"/>
        </dgm:presLayoutVars>
      </dgm:prSet>
      <dgm:spPr/>
      <dgm:t>
        <a:bodyPr/>
        <a:lstStyle/>
        <a:p>
          <a:endParaRPr lang="en-US"/>
        </a:p>
      </dgm:t>
    </dgm:pt>
    <dgm:pt modelId="{BFE11AB6-4241-43B6-84C9-57C41BA24530}" type="pres">
      <dgm:prSet presAssocID="{FBBC632E-DF2F-4A64-9006-5160A7996E2A}" presName="sp" presStyleCnt="0"/>
      <dgm:spPr/>
    </dgm:pt>
    <dgm:pt modelId="{12C79674-8392-4997-8396-1DE216072860}" type="pres">
      <dgm:prSet presAssocID="{D0B936B5-4391-4725-A3E1-CF479C4B5AE2}" presName="composite" presStyleCnt="0"/>
      <dgm:spPr/>
    </dgm:pt>
    <dgm:pt modelId="{25B24539-AAD0-4788-85E0-11A963EEFD6D}" type="pres">
      <dgm:prSet presAssocID="{D0B936B5-4391-4725-A3E1-CF479C4B5AE2}" presName="parentText" presStyleLbl="alignNode1" presStyleIdx="1" presStyleCnt="4">
        <dgm:presLayoutVars>
          <dgm:chMax val="1"/>
          <dgm:bulletEnabled val="1"/>
        </dgm:presLayoutVars>
      </dgm:prSet>
      <dgm:spPr/>
      <dgm:t>
        <a:bodyPr/>
        <a:lstStyle/>
        <a:p>
          <a:endParaRPr lang="en-US"/>
        </a:p>
      </dgm:t>
    </dgm:pt>
    <dgm:pt modelId="{3EB18506-37CF-4F2A-906E-959D97FEC433}" type="pres">
      <dgm:prSet presAssocID="{D0B936B5-4391-4725-A3E1-CF479C4B5AE2}" presName="descendantText" presStyleLbl="alignAcc1" presStyleIdx="1" presStyleCnt="4">
        <dgm:presLayoutVars>
          <dgm:bulletEnabled val="1"/>
        </dgm:presLayoutVars>
      </dgm:prSet>
      <dgm:spPr/>
      <dgm:t>
        <a:bodyPr/>
        <a:lstStyle/>
        <a:p>
          <a:endParaRPr lang="en-US"/>
        </a:p>
      </dgm:t>
    </dgm:pt>
    <dgm:pt modelId="{52A440A4-0697-4FA4-A98B-B149B61E08CA}" type="pres">
      <dgm:prSet presAssocID="{3888B1FD-C4FD-41FE-9EF9-28873CDA61A8}" presName="sp" presStyleCnt="0"/>
      <dgm:spPr/>
    </dgm:pt>
    <dgm:pt modelId="{300097BD-E8CE-49A6-94DD-39155A50E866}" type="pres">
      <dgm:prSet presAssocID="{4AD80306-98E2-43D4-BF4F-855F2B7C3531}" presName="composite" presStyleCnt="0"/>
      <dgm:spPr/>
    </dgm:pt>
    <dgm:pt modelId="{DC5004C4-0BFB-46C9-AF76-83B65DE99B96}" type="pres">
      <dgm:prSet presAssocID="{4AD80306-98E2-43D4-BF4F-855F2B7C3531}" presName="parentText" presStyleLbl="alignNode1" presStyleIdx="2" presStyleCnt="4">
        <dgm:presLayoutVars>
          <dgm:chMax val="1"/>
          <dgm:bulletEnabled val="1"/>
        </dgm:presLayoutVars>
      </dgm:prSet>
      <dgm:spPr/>
      <dgm:t>
        <a:bodyPr/>
        <a:lstStyle/>
        <a:p>
          <a:endParaRPr lang="en-US"/>
        </a:p>
      </dgm:t>
    </dgm:pt>
    <dgm:pt modelId="{1FF7ACAB-4031-47D9-9FFB-AC17101A5EAA}" type="pres">
      <dgm:prSet presAssocID="{4AD80306-98E2-43D4-BF4F-855F2B7C3531}" presName="descendantText" presStyleLbl="alignAcc1" presStyleIdx="2" presStyleCnt="4">
        <dgm:presLayoutVars>
          <dgm:bulletEnabled val="1"/>
        </dgm:presLayoutVars>
      </dgm:prSet>
      <dgm:spPr/>
      <dgm:t>
        <a:bodyPr/>
        <a:lstStyle/>
        <a:p>
          <a:endParaRPr lang="en-US"/>
        </a:p>
      </dgm:t>
    </dgm:pt>
    <dgm:pt modelId="{390B71CA-C338-4088-A6A4-48651162844F}" type="pres">
      <dgm:prSet presAssocID="{3F5A0792-6474-49F9-A3B1-40A694714A9F}" presName="sp" presStyleCnt="0"/>
      <dgm:spPr/>
    </dgm:pt>
    <dgm:pt modelId="{7AC5101A-056A-4F92-BB1F-17E0AD1487C5}" type="pres">
      <dgm:prSet presAssocID="{5AA9B7FF-57C3-4D97-99B7-63D89FB23C63}" presName="composite" presStyleCnt="0"/>
      <dgm:spPr/>
    </dgm:pt>
    <dgm:pt modelId="{C8B0A3E3-C34A-4BDD-A4C0-D562B500C0F1}" type="pres">
      <dgm:prSet presAssocID="{5AA9B7FF-57C3-4D97-99B7-63D89FB23C63}" presName="parentText" presStyleLbl="alignNode1" presStyleIdx="3" presStyleCnt="4">
        <dgm:presLayoutVars>
          <dgm:chMax val="1"/>
          <dgm:bulletEnabled val="1"/>
        </dgm:presLayoutVars>
      </dgm:prSet>
      <dgm:spPr/>
      <dgm:t>
        <a:bodyPr/>
        <a:lstStyle/>
        <a:p>
          <a:endParaRPr lang="en-US"/>
        </a:p>
      </dgm:t>
    </dgm:pt>
    <dgm:pt modelId="{2EC73676-08A7-4A19-BFB4-1CBA222F7050}" type="pres">
      <dgm:prSet presAssocID="{5AA9B7FF-57C3-4D97-99B7-63D89FB23C63}" presName="descendantText" presStyleLbl="alignAcc1" presStyleIdx="3" presStyleCnt="4">
        <dgm:presLayoutVars>
          <dgm:bulletEnabled val="1"/>
        </dgm:presLayoutVars>
      </dgm:prSet>
      <dgm:spPr/>
      <dgm:t>
        <a:bodyPr/>
        <a:lstStyle/>
        <a:p>
          <a:endParaRPr lang="en-US"/>
        </a:p>
      </dgm:t>
    </dgm:pt>
  </dgm:ptLst>
  <dgm:cxnLst>
    <dgm:cxn modelId="{3808009F-AF8E-4FA7-B3F9-65B33EA69B3D}" srcId="{BCBF54E3-425A-46F5-8F61-0341727A03AF}" destId="{CEDE6E37-4AE9-40BA-9B37-0A5B2CC1A48A}" srcOrd="0" destOrd="0" parTransId="{0E15BD8E-F060-4099-B1D1-0F583891E3A7}" sibTransId="{94DF6E20-02D3-4D8F-88B7-E89D58AF7B84}"/>
    <dgm:cxn modelId="{31A572DB-5560-425A-819E-9952F03B3255}" srcId="{5AA9B7FF-57C3-4D97-99B7-63D89FB23C63}" destId="{7FAEF435-8129-4D4B-A713-0C082CBC0C8B}" srcOrd="0" destOrd="0" parTransId="{6E664F89-6754-48D7-BD4C-68C98A98E5BA}" sibTransId="{8341C260-ECF9-4386-96B8-477729EEB785}"/>
    <dgm:cxn modelId="{9B5A48A6-0F88-4B44-9C1D-3052BE5DE523}" type="presOf" srcId="{7FAEF435-8129-4D4B-A713-0C082CBC0C8B}" destId="{2EC73676-08A7-4A19-BFB4-1CBA222F7050}" srcOrd="0" destOrd="0" presId="urn:microsoft.com/office/officeart/2005/8/layout/chevron2"/>
    <dgm:cxn modelId="{8063A565-84C7-42ED-880C-5B7251861CD1}" type="presOf" srcId="{4AD80306-98E2-43D4-BF4F-855F2B7C3531}" destId="{DC5004C4-0BFB-46C9-AF76-83B65DE99B96}" srcOrd="0" destOrd="0" presId="urn:microsoft.com/office/officeart/2005/8/layout/chevron2"/>
    <dgm:cxn modelId="{6E6E22A9-14EA-4DA8-A868-EE6382160FFF}" srcId="{E43B13B8-3AFA-48BF-8080-909711F5F72B}" destId="{BCBF54E3-425A-46F5-8F61-0341727A03AF}" srcOrd="0" destOrd="0" parTransId="{CB8881DE-B520-4481-9F69-6709BB07D5F8}" sibTransId="{FBBC632E-DF2F-4A64-9006-5160A7996E2A}"/>
    <dgm:cxn modelId="{77CE7F58-7A56-422A-8F3B-C3F9C344CB0A}" srcId="{E43B13B8-3AFA-48BF-8080-909711F5F72B}" destId="{4AD80306-98E2-43D4-BF4F-855F2B7C3531}" srcOrd="2" destOrd="0" parTransId="{C2CAB97D-60F4-45FC-927C-254A4BC02FDF}" sibTransId="{3F5A0792-6474-49F9-A3B1-40A694714A9F}"/>
    <dgm:cxn modelId="{EF599DA1-96F2-4E80-BF27-52156C148588}" type="presOf" srcId="{BCBF54E3-425A-46F5-8F61-0341727A03AF}" destId="{D1C667EC-A7D5-4694-A03C-D863B6A60745}" srcOrd="0" destOrd="0" presId="urn:microsoft.com/office/officeart/2005/8/layout/chevron2"/>
    <dgm:cxn modelId="{3046DC34-164E-463C-A9E0-BB7E0D6E7660}" srcId="{4AD80306-98E2-43D4-BF4F-855F2B7C3531}" destId="{A95AFEC0-440A-4DCD-B9AC-AA1D2D1D0655}" srcOrd="0" destOrd="0" parTransId="{3412C28D-92CA-490C-A2E7-5D24CE160D13}" sibTransId="{157FC3A6-8541-4FC8-9B29-6DC866029C4E}"/>
    <dgm:cxn modelId="{EE627BEC-3E61-4A14-839E-EEE542208EC9}" srcId="{E43B13B8-3AFA-48BF-8080-909711F5F72B}" destId="{5AA9B7FF-57C3-4D97-99B7-63D89FB23C63}" srcOrd="3" destOrd="0" parTransId="{CFC7D503-8FA8-49D3-BA86-C89489F6BF3B}" sibTransId="{3A6F0D26-4431-4F9B-B835-5D903BA1B0D2}"/>
    <dgm:cxn modelId="{E65BD072-5172-4B3E-8C2C-31EAF794151A}" srcId="{E43B13B8-3AFA-48BF-8080-909711F5F72B}" destId="{D0B936B5-4391-4725-A3E1-CF479C4B5AE2}" srcOrd="1" destOrd="0" parTransId="{DB6DAF26-FC76-4730-BB44-5211EC1A9A50}" sibTransId="{3888B1FD-C4FD-41FE-9EF9-28873CDA61A8}"/>
    <dgm:cxn modelId="{A0B716BE-3B0D-428F-9CB1-1825985A8B03}" type="presOf" srcId="{CEDE6E37-4AE9-40BA-9B37-0A5B2CC1A48A}" destId="{920B7265-222E-463A-A7B2-760A579F25F3}" srcOrd="0" destOrd="0" presId="urn:microsoft.com/office/officeart/2005/8/layout/chevron2"/>
    <dgm:cxn modelId="{41AEAC48-532B-40D9-A15D-31D9977FAB7E}" type="presOf" srcId="{5AA9B7FF-57C3-4D97-99B7-63D89FB23C63}" destId="{C8B0A3E3-C34A-4BDD-A4C0-D562B500C0F1}" srcOrd="0" destOrd="0" presId="urn:microsoft.com/office/officeart/2005/8/layout/chevron2"/>
    <dgm:cxn modelId="{B89D719F-D453-4A82-857D-DF22751CFECC}" type="presOf" srcId="{D0B936B5-4391-4725-A3E1-CF479C4B5AE2}" destId="{25B24539-AAD0-4788-85E0-11A963EEFD6D}" srcOrd="0" destOrd="0" presId="urn:microsoft.com/office/officeart/2005/8/layout/chevron2"/>
    <dgm:cxn modelId="{C1ADC01B-D7FC-4466-9872-BF42A0473332}" type="presOf" srcId="{A95AFEC0-440A-4DCD-B9AC-AA1D2D1D0655}" destId="{1FF7ACAB-4031-47D9-9FFB-AC17101A5EAA}" srcOrd="0" destOrd="0" presId="urn:microsoft.com/office/officeart/2005/8/layout/chevron2"/>
    <dgm:cxn modelId="{966D6F4F-ACF3-4800-AF2C-44F389C14C3E}" type="presOf" srcId="{E43B13B8-3AFA-48BF-8080-909711F5F72B}" destId="{506055D8-5477-4B62-B0B4-EE7BA73AF4C3}" srcOrd="0" destOrd="0" presId="urn:microsoft.com/office/officeart/2005/8/layout/chevron2"/>
    <dgm:cxn modelId="{4093D75C-E446-492E-B375-BBF1B0747CFC}" type="presOf" srcId="{9CE37155-1A66-43E8-84A1-7B0B37D565B4}" destId="{3EB18506-37CF-4F2A-906E-959D97FEC433}" srcOrd="0" destOrd="0" presId="urn:microsoft.com/office/officeart/2005/8/layout/chevron2"/>
    <dgm:cxn modelId="{2818A046-D8C4-4F95-844E-A64CC1166EDD}" srcId="{D0B936B5-4391-4725-A3E1-CF479C4B5AE2}" destId="{9CE37155-1A66-43E8-84A1-7B0B37D565B4}" srcOrd="0" destOrd="0" parTransId="{EBE246DF-AD0A-472D-9EA9-293CD5C496DF}" sibTransId="{AEE06446-1E87-47F3-B5F2-30B69E2E1894}"/>
    <dgm:cxn modelId="{96915144-CC0C-461C-A7EA-88B4478B38D5}" type="presParOf" srcId="{506055D8-5477-4B62-B0B4-EE7BA73AF4C3}" destId="{76360465-A5A0-411F-9095-176E586E8E0F}" srcOrd="0" destOrd="0" presId="urn:microsoft.com/office/officeart/2005/8/layout/chevron2"/>
    <dgm:cxn modelId="{03F1910E-A33D-470E-8A54-C1E2E700FF05}" type="presParOf" srcId="{76360465-A5A0-411F-9095-176E586E8E0F}" destId="{D1C667EC-A7D5-4694-A03C-D863B6A60745}" srcOrd="0" destOrd="0" presId="urn:microsoft.com/office/officeart/2005/8/layout/chevron2"/>
    <dgm:cxn modelId="{D7A88D14-FC0A-4D63-BC59-C932FBBFAF56}" type="presParOf" srcId="{76360465-A5A0-411F-9095-176E586E8E0F}" destId="{920B7265-222E-463A-A7B2-760A579F25F3}" srcOrd="1" destOrd="0" presId="urn:microsoft.com/office/officeart/2005/8/layout/chevron2"/>
    <dgm:cxn modelId="{EE20F46D-5DCC-4E56-B15F-B7B66E30F445}" type="presParOf" srcId="{506055D8-5477-4B62-B0B4-EE7BA73AF4C3}" destId="{BFE11AB6-4241-43B6-84C9-57C41BA24530}" srcOrd="1" destOrd="0" presId="urn:microsoft.com/office/officeart/2005/8/layout/chevron2"/>
    <dgm:cxn modelId="{FBFC7B04-3EBC-40BF-A5B5-0AE32994DC0A}" type="presParOf" srcId="{506055D8-5477-4B62-B0B4-EE7BA73AF4C3}" destId="{12C79674-8392-4997-8396-1DE216072860}" srcOrd="2" destOrd="0" presId="urn:microsoft.com/office/officeart/2005/8/layout/chevron2"/>
    <dgm:cxn modelId="{DF3DDBE6-929B-40AB-8DEA-7B611B1818DB}" type="presParOf" srcId="{12C79674-8392-4997-8396-1DE216072860}" destId="{25B24539-AAD0-4788-85E0-11A963EEFD6D}" srcOrd="0" destOrd="0" presId="urn:microsoft.com/office/officeart/2005/8/layout/chevron2"/>
    <dgm:cxn modelId="{AA60C198-12D2-4191-AF5E-1A8CFFAA9B64}" type="presParOf" srcId="{12C79674-8392-4997-8396-1DE216072860}" destId="{3EB18506-37CF-4F2A-906E-959D97FEC433}" srcOrd="1" destOrd="0" presId="urn:microsoft.com/office/officeart/2005/8/layout/chevron2"/>
    <dgm:cxn modelId="{D8882061-1D55-4A3A-B05B-B79563EB2C12}" type="presParOf" srcId="{506055D8-5477-4B62-B0B4-EE7BA73AF4C3}" destId="{52A440A4-0697-4FA4-A98B-B149B61E08CA}" srcOrd="3" destOrd="0" presId="urn:microsoft.com/office/officeart/2005/8/layout/chevron2"/>
    <dgm:cxn modelId="{00B5B708-E661-45A9-A48E-757556FCBB77}" type="presParOf" srcId="{506055D8-5477-4B62-B0B4-EE7BA73AF4C3}" destId="{300097BD-E8CE-49A6-94DD-39155A50E866}" srcOrd="4" destOrd="0" presId="urn:microsoft.com/office/officeart/2005/8/layout/chevron2"/>
    <dgm:cxn modelId="{74F9D343-CC54-4604-971B-FFDF046EBC34}" type="presParOf" srcId="{300097BD-E8CE-49A6-94DD-39155A50E866}" destId="{DC5004C4-0BFB-46C9-AF76-83B65DE99B96}" srcOrd="0" destOrd="0" presId="urn:microsoft.com/office/officeart/2005/8/layout/chevron2"/>
    <dgm:cxn modelId="{D09E98AA-1004-4D70-9114-06442066C7F7}" type="presParOf" srcId="{300097BD-E8CE-49A6-94DD-39155A50E866}" destId="{1FF7ACAB-4031-47D9-9FFB-AC17101A5EAA}" srcOrd="1" destOrd="0" presId="urn:microsoft.com/office/officeart/2005/8/layout/chevron2"/>
    <dgm:cxn modelId="{A8698DA5-C39A-4A39-BA52-0BDBA7F13EF1}" type="presParOf" srcId="{506055D8-5477-4B62-B0B4-EE7BA73AF4C3}" destId="{390B71CA-C338-4088-A6A4-48651162844F}" srcOrd="5" destOrd="0" presId="urn:microsoft.com/office/officeart/2005/8/layout/chevron2"/>
    <dgm:cxn modelId="{F51CC878-67C3-4507-9E87-58018527ED04}" type="presParOf" srcId="{506055D8-5477-4B62-B0B4-EE7BA73AF4C3}" destId="{7AC5101A-056A-4F92-BB1F-17E0AD1487C5}" srcOrd="6" destOrd="0" presId="urn:microsoft.com/office/officeart/2005/8/layout/chevron2"/>
    <dgm:cxn modelId="{37C8A5EB-BCF4-44B8-B6EE-39037E1E5582}" type="presParOf" srcId="{7AC5101A-056A-4F92-BB1F-17E0AD1487C5}" destId="{C8B0A3E3-C34A-4BDD-A4C0-D562B500C0F1}" srcOrd="0" destOrd="0" presId="urn:microsoft.com/office/officeart/2005/8/layout/chevron2"/>
    <dgm:cxn modelId="{86DBACD2-C65B-4DBE-A674-30CEE7B81A7C}" type="presParOf" srcId="{7AC5101A-056A-4F92-BB1F-17E0AD1487C5}" destId="{2EC73676-08A7-4A19-BFB4-1CBA222F7050}"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43B13B8-3AFA-48BF-8080-909711F5F72B}" type="doc">
      <dgm:prSet loTypeId="urn:microsoft.com/office/officeart/2005/8/layout/chevron2" loCatId="list" qsTypeId="urn:microsoft.com/office/officeart/2005/8/quickstyle/simple5" qsCatId="simple" csTypeId="urn:microsoft.com/office/officeart/2005/8/colors/colorful5" csCatId="colorful" phldr="1"/>
      <dgm:spPr/>
      <dgm:t>
        <a:bodyPr/>
        <a:lstStyle/>
        <a:p>
          <a:endParaRPr lang="en-GB"/>
        </a:p>
      </dgm:t>
    </dgm:pt>
    <dgm:pt modelId="{BCBF54E3-425A-46F5-8F61-0341727A03AF}">
      <dgm:prSet phldrT="[نص]" custT="1"/>
      <dgm:spPr/>
      <dgm:t>
        <a:bodyPr/>
        <a:lstStyle/>
        <a:p>
          <a:pPr>
            <a:lnSpc>
              <a:spcPct val="150000"/>
            </a:lnSpc>
          </a:pPr>
          <a:r>
            <a:rPr lang="ar-SA" sz="1400" dirty="0">
              <a:latin typeface="Alexandria" pitchFamily="2" charset="-78"/>
              <a:cs typeface="Alexandria" pitchFamily="2" charset="-78"/>
            </a:rPr>
            <a:t> 1</a:t>
          </a:r>
          <a:endParaRPr lang="en-GB" sz="1400" dirty="0">
            <a:latin typeface="Alexandria" pitchFamily="2" charset="-78"/>
            <a:cs typeface="Alexandria" pitchFamily="2" charset="-78"/>
          </a:endParaRPr>
        </a:p>
      </dgm:t>
    </dgm:pt>
    <dgm:pt modelId="{CB8881DE-B520-4481-9F69-6709BB07D5F8}" type="parTrans" cxnId="{6E6E22A9-14EA-4DA8-A868-EE6382160FFF}">
      <dgm:prSet/>
      <dgm:spPr/>
      <dgm:t>
        <a:bodyPr/>
        <a:lstStyle/>
        <a:p>
          <a:pPr>
            <a:lnSpc>
              <a:spcPct val="150000"/>
            </a:lnSpc>
          </a:pPr>
          <a:endParaRPr lang="en-GB" sz="1400">
            <a:latin typeface="Alexandria" pitchFamily="2" charset="-78"/>
            <a:cs typeface="Alexandria" pitchFamily="2" charset="-78"/>
          </a:endParaRPr>
        </a:p>
      </dgm:t>
    </dgm:pt>
    <dgm:pt modelId="{FBBC632E-DF2F-4A64-9006-5160A7996E2A}" type="sibTrans" cxnId="{6E6E22A9-14EA-4DA8-A868-EE6382160FFF}">
      <dgm:prSet/>
      <dgm:spPr/>
      <dgm:t>
        <a:bodyPr/>
        <a:lstStyle/>
        <a:p>
          <a:pPr>
            <a:lnSpc>
              <a:spcPct val="150000"/>
            </a:lnSpc>
          </a:pPr>
          <a:endParaRPr lang="en-GB" sz="1400">
            <a:latin typeface="Alexandria" pitchFamily="2" charset="-78"/>
            <a:cs typeface="Alexandria" pitchFamily="2" charset="-78"/>
          </a:endParaRPr>
        </a:p>
      </dgm:t>
    </dgm:pt>
    <dgm:pt modelId="{D0B936B5-4391-4725-A3E1-CF479C4B5AE2}">
      <dgm:prSet phldrT="[نص]" custT="1"/>
      <dgm:spPr/>
      <dgm:t>
        <a:bodyPr/>
        <a:lstStyle/>
        <a:p>
          <a:pPr>
            <a:lnSpc>
              <a:spcPct val="150000"/>
            </a:lnSpc>
          </a:pPr>
          <a:r>
            <a:rPr lang="ar-SA" sz="1400" dirty="0">
              <a:latin typeface="Alexandria" pitchFamily="2" charset="-78"/>
              <a:cs typeface="Alexandria" pitchFamily="2" charset="-78"/>
            </a:rPr>
            <a:t> 2</a:t>
          </a:r>
          <a:endParaRPr lang="en-GB" sz="1400" dirty="0">
            <a:latin typeface="Alexandria" pitchFamily="2" charset="-78"/>
            <a:cs typeface="Alexandria" pitchFamily="2" charset="-78"/>
          </a:endParaRPr>
        </a:p>
      </dgm:t>
    </dgm:pt>
    <dgm:pt modelId="{DB6DAF26-FC76-4730-BB44-5211EC1A9A50}" type="parTrans" cxnId="{E65BD072-5172-4B3E-8C2C-31EAF794151A}">
      <dgm:prSet/>
      <dgm:spPr/>
      <dgm:t>
        <a:bodyPr/>
        <a:lstStyle/>
        <a:p>
          <a:pPr>
            <a:lnSpc>
              <a:spcPct val="150000"/>
            </a:lnSpc>
          </a:pPr>
          <a:endParaRPr lang="en-GB" sz="1400">
            <a:latin typeface="Alexandria" pitchFamily="2" charset="-78"/>
            <a:cs typeface="Alexandria" pitchFamily="2" charset="-78"/>
          </a:endParaRPr>
        </a:p>
      </dgm:t>
    </dgm:pt>
    <dgm:pt modelId="{3888B1FD-C4FD-41FE-9EF9-28873CDA61A8}" type="sibTrans" cxnId="{E65BD072-5172-4B3E-8C2C-31EAF794151A}">
      <dgm:prSet/>
      <dgm:spPr/>
      <dgm:t>
        <a:bodyPr/>
        <a:lstStyle/>
        <a:p>
          <a:pPr>
            <a:lnSpc>
              <a:spcPct val="150000"/>
            </a:lnSpc>
          </a:pPr>
          <a:endParaRPr lang="en-GB" sz="1400">
            <a:latin typeface="Alexandria" pitchFamily="2" charset="-78"/>
            <a:cs typeface="Alexandria" pitchFamily="2" charset="-78"/>
          </a:endParaRPr>
        </a:p>
      </dgm:t>
    </dgm:pt>
    <dgm:pt modelId="{9CE37155-1A66-43E8-84A1-7B0B37D565B4}">
      <dgm:prSet phldrT="[نص]" custT="1"/>
      <dgm:spPr/>
      <dgm:t>
        <a:bodyPr/>
        <a:lstStyle/>
        <a:p>
          <a:pPr algn="just" rtl="1">
            <a:lnSpc>
              <a:spcPct val="150000"/>
            </a:lnSpc>
          </a:pPr>
          <a:r>
            <a:rPr lang="ar-SA" sz="1400" dirty="0">
              <a:latin typeface="Alexandria" pitchFamily="2" charset="-78"/>
              <a:cs typeface="Alexandria" pitchFamily="2" charset="-78"/>
            </a:rPr>
            <a:t>ما هي أهمية هذه النتائج في ضوء المعرفة العلمية المتاحة، وهل النتائج التي تم الحصول عليها تتطابق أم تتعارض مع الفرضية التي تم طرحها في المقدمة</a:t>
          </a:r>
          <a:endParaRPr lang="en-GB" sz="1400" dirty="0">
            <a:latin typeface="Alexandria" pitchFamily="2" charset="-78"/>
            <a:cs typeface="Alexandria" pitchFamily="2" charset="-78"/>
          </a:endParaRPr>
        </a:p>
      </dgm:t>
    </dgm:pt>
    <dgm:pt modelId="{EBE246DF-AD0A-472D-9EA9-293CD5C496DF}" type="parTrans" cxnId="{2818A046-D8C4-4F95-844E-A64CC1166EDD}">
      <dgm:prSet/>
      <dgm:spPr/>
      <dgm:t>
        <a:bodyPr/>
        <a:lstStyle/>
        <a:p>
          <a:pPr>
            <a:lnSpc>
              <a:spcPct val="150000"/>
            </a:lnSpc>
          </a:pPr>
          <a:endParaRPr lang="en-GB" sz="1400">
            <a:latin typeface="Alexandria" pitchFamily="2" charset="-78"/>
            <a:cs typeface="Alexandria" pitchFamily="2" charset="-78"/>
          </a:endParaRPr>
        </a:p>
      </dgm:t>
    </dgm:pt>
    <dgm:pt modelId="{AEE06446-1E87-47F3-B5F2-30B69E2E1894}" type="sibTrans" cxnId="{2818A046-D8C4-4F95-844E-A64CC1166EDD}">
      <dgm:prSet/>
      <dgm:spPr/>
      <dgm:t>
        <a:bodyPr/>
        <a:lstStyle/>
        <a:p>
          <a:pPr>
            <a:lnSpc>
              <a:spcPct val="150000"/>
            </a:lnSpc>
          </a:pPr>
          <a:endParaRPr lang="en-GB" sz="1400">
            <a:latin typeface="Alexandria" pitchFamily="2" charset="-78"/>
            <a:cs typeface="Alexandria" pitchFamily="2" charset="-78"/>
          </a:endParaRPr>
        </a:p>
      </dgm:t>
    </dgm:pt>
    <dgm:pt modelId="{4AD80306-98E2-43D4-BF4F-855F2B7C3531}">
      <dgm:prSet phldrT="[نص]" custT="1"/>
      <dgm:spPr/>
      <dgm:t>
        <a:bodyPr/>
        <a:lstStyle/>
        <a:p>
          <a:pPr>
            <a:lnSpc>
              <a:spcPct val="150000"/>
            </a:lnSpc>
          </a:pPr>
          <a:r>
            <a:rPr lang="ar-SA" sz="1400" dirty="0">
              <a:latin typeface="Alexandria" pitchFamily="2" charset="-78"/>
              <a:cs typeface="Alexandria" pitchFamily="2" charset="-78"/>
            </a:rPr>
            <a:t> 3</a:t>
          </a:r>
          <a:endParaRPr lang="en-GB" sz="1400" dirty="0">
            <a:latin typeface="Alexandria" pitchFamily="2" charset="-78"/>
            <a:cs typeface="Alexandria" pitchFamily="2" charset="-78"/>
          </a:endParaRPr>
        </a:p>
      </dgm:t>
    </dgm:pt>
    <dgm:pt modelId="{C2CAB97D-60F4-45FC-927C-254A4BC02FDF}" type="parTrans" cxnId="{77CE7F58-7A56-422A-8F3B-C3F9C344CB0A}">
      <dgm:prSet/>
      <dgm:spPr/>
      <dgm:t>
        <a:bodyPr/>
        <a:lstStyle/>
        <a:p>
          <a:pPr>
            <a:lnSpc>
              <a:spcPct val="150000"/>
            </a:lnSpc>
          </a:pPr>
          <a:endParaRPr lang="en-GB" sz="1400">
            <a:latin typeface="Alexandria" pitchFamily="2" charset="-78"/>
            <a:cs typeface="Alexandria" pitchFamily="2" charset="-78"/>
          </a:endParaRPr>
        </a:p>
      </dgm:t>
    </dgm:pt>
    <dgm:pt modelId="{3F5A0792-6474-49F9-A3B1-40A694714A9F}" type="sibTrans" cxnId="{77CE7F58-7A56-422A-8F3B-C3F9C344CB0A}">
      <dgm:prSet/>
      <dgm:spPr/>
      <dgm:t>
        <a:bodyPr/>
        <a:lstStyle/>
        <a:p>
          <a:pPr>
            <a:lnSpc>
              <a:spcPct val="150000"/>
            </a:lnSpc>
          </a:pPr>
          <a:endParaRPr lang="en-GB" sz="1400">
            <a:latin typeface="Alexandria" pitchFamily="2" charset="-78"/>
            <a:cs typeface="Alexandria" pitchFamily="2" charset="-78"/>
          </a:endParaRPr>
        </a:p>
      </dgm:t>
    </dgm:pt>
    <dgm:pt modelId="{A95AFEC0-440A-4DCD-B9AC-AA1D2D1D0655}">
      <dgm:prSet phldrT="[نص]" custT="1"/>
      <dgm:spPr/>
      <dgm:t>
        <a:bodyPr/>
        <a:lstStyle/>
        <a:p>
          <a:pPr algn="just" rtl="1">
            <a:lnSpc>
              <a:spcPct val="150000"/>
            </a:lnSpc>
          </a:pPr>
          <a:r>
            <a:rPr lang="ar-SA" sz="1400" dirty="0">
              <a:latin typeface="Alexandria" pitchFamily="2" charset="-78"/>
              <a:cs typeface="Alexandria" pitchFamily="2" charset="-78"/>
            </a:rPr>
            <a:t>هل تؤكد النتائج، أم تتعارض مع نتائج دراسات أخرى مشابهة من خلال المقارنة مع ما هو منشور عن نفس الموضوع؟</a:t>
          </a:r>
          <a:endParaRPr lang="en-GB" sz="1400" dirty="0">
            <a:latin typeface="Alexandria" pitchFamily="2" charset="-78"/>
            <a:cs typeface="Alexandria" pitchFamily="2" charset="-78"/>
          </a:endParaRPr>
        </a:p>
      </dgm:t>
    </dgm:pt>
    <dgm:pt modelId="{3412C28D-92CA-490C-A2E7-5D24CE160D13}" type="parTrans" cxnId="{3046DC34-164E-463C-A9E0-BB7E0D6E7660}">
      <dgm:prSet/>
      <dgm:spPr/>
      <dgm:t>
        <a:bodyPr/>
        <a:lstStyle/>
        <a:p>
          <a:pPr>
            <a:lnSpc>
              <a:spcPct val="150000"/>
            </a:lnSpc>
          </a:pPr>
          <a:endParaRPr lang="en-GB" sz="1400">
            <a:latin typeface="Alexandria" pitchFamily="2" charset="-78"/>
            <a:cs typeface="Alexandria" pitchFamily="2" charset="-78"/>
          </a:endParaRPr>
        </a:p>
      </dgm:t>
    </dgm:pt>
    <dgm:pt modelId="{157FC3A6-8541-4FC8-9B29-6DC866029C4E}" type="sibTrans" cxnId="{3046DC34-164E-463C-A9E0-BB7E0D6E7660}">
      <dgm:prSet/>
      <dgm:spPr/>
      <dgm:t>
        <a:bodyPr/>
        <a:lstStyle/>
        <a:p>
          <a:pPr>
            <a:lnSpc>
              <a:spcPct val="150000"/>
            </a:lnSpc>
          </a:pPr>
          <a:endParaRPr lang="en-GB" sz="1400">
            <a:latin typeface="Alexandria" pitchFamily="2" charset="-78"/>
            <a:cs typeface="Alexandria" pitchFamily="2" charset="-78"/>
          </a:endParaRPr>
        </a:p>
      </dgm:t>
    </dgm:pt>
    <dgm:pt modelId="{CEDE6E37-4AE9-40BA-9B37-0A5B2CC1A48A}">
      <dgm:prSet phldrT="[نص]" custT="1"/>
      <dgm:spPr/>
      <dgm:t>
        <a:bodyPr/>
        <a:lstStyle/>
        <a:p>
          <a:pPr algn="just" rtl="1">
            <a:lnSpc>
              <a:spcPct val="150000"/>
            </a:lnSpc>
          </a:pPr>
          <a:r>
            <a:rPr lang="ar-SA" sz="1400" dirty="0">
              <a:latin typeface="Alexandria" pitchFamily="2" charset="-78"/>
              <a:cs typeface="Alexandria" pitchFamily="2" charset="-78"/>
            </a:rPr>
            <a:t>تقديم شرح واضح ومفصل لما يمكن أن تعنيه النتائج، وما هو تفسير حدوثها بالطريقة التي تمت.</a:t>
          </a:r>
          <a:endParaRPr lang="en-GB" sz="1400" dirty="0">
            <a:latin typeface="Alexandria" pitchFamily="2" charset="-78"/>
            <a:cs typeface="Alexandria" pitchFamily="2" charset="-78"/>
          </a:endParaRPr>
        </a:p>
      </dgm:t>
    </dgm:pt>
    <dgm:pt modelId="{94DF6E20-02D3-4D8F-88B7-E89D58AF7B84}" type="sibTrans" cxnId="{3808009F-AF8E-4FA7-B3F9-65B33EA69B3D}">
      <dgm:prSet/>
      <dgm:spPr/>
      <dgm:t>
        <a:bodyPr/>
        <a:lstStyle/>
        <a:p>
          <a:pPr>
            <a:lnSpc>
              <a:spcPct val="150000"/>
            </a:lnSpc>
          </a:pPr>
          <a:endParaRPr lang="en-GB" sz="1400">
            <a:latin typeface="Alexandria" pitchFamily="2" charset="-78"/>
            <a:cs typeface="Alexandria" pitchFamily="2" charset="-78"/>
          </a:endParaRPr>
        </a:p>
      </dgm:t>
    </dgm:pt>
    <dgm:pt modelId="{0E15BD8E-F060-4099-B1D1-0F583891E3A7}" type="parTrans" cxnId="{3808009F-AF8E-4FA7-B3F9-65B33EA69B3D}">
      <dgm:prSet/>
      <dgm:spPr/>
      <dgm:t>
        <a:bodyPr/>
        <a:lstStyle/>
        <a:p>
          <a:pPr>
            <a:lnSpc>
              <a:spcPct val="150000"/>
            </a:lnSpc>
          </a:pPr>
          <a:endParaRPr lang="en-GB" sz="1400">
            <a:latin typeface="Alexandria" pitchFamily="2" charset="-78"/>
            <a:cs typeface="Alexandria" pitchFamily="2" charset="-78"/>
          </a:endParaRPr>
        </a:p>
      </dgm:t>
    </dgm:pt>
    <dgm:pt modelId="{7FAEF435-8129-4D4B-A713-0C082CBC0C8B}">
      <dgm:prSet phldrT="[نص]" custT="1"/>
      <dgm:spPr/>
      <dgm:t>
        <a:bodyPr/>
        <a:lstStyle/>
        <a:p>
          <a:pPr algn="just" rtl="1">
            <a:lnSpc>
              <a:spcPct val="150000"/>
            </a:lnSpc>
          </a:pPr>
          <a:r>
            <a:rPr lang="ar-SA" sz="1400" dirty="0">
              <a:latin typeface="Alexandria" pitchFamily="2" charset="-78"/>
              <a:cs typeface="Alexandria" pitchFamily="2" charset="-78"/>
            </a:rPr>
            <a:t>ما هي سلبيات وايجابيات الدراسة التي تمت، والنتائج التي تم الحصول عليها، وكيف يمكن تفادي السلبيات لمن يريد تكرار نفس التجربة أو إجراء تجارب مشابهة.</a:t>
          </a:r>
          <a:endParaRPr lang="en-GB" sz="1400" dirty="0">
            <a:latin typeface="Alexandria" pitchFamily="2" charset="-78"/>
            <a:cs typeface="Alexandria" pitchFamily="2" charset="-78"/>
          </a:endParaRPr>
        </a:p>
      </dgm:t>
    </dgm:pt>
    <dgm:pt modelId="{6E664F89-6754-48D7-BD4C-68C98A98E5BA}" type="parTrans" cxnId="{31A572DB-5560-425A-819E-9952F03B3255}">
      <dgm:prSet/>
      <dgm:spPr/>
      <dgm:t>
        <a:bodyPr/>
        <a:lstStyle/>
        <a:p>
          <a:pPr>
            <a:lnSpc>
              <a:spcPct val="150000"/>
            </a:lnSpc>
          </a:pPr>
          <a:endParaRPr lang="en-GB" sz="1400">
            <a:latin typeface="Alexandria" pitchFamily="2" charset="-78"/>
            <a:cs typeface="Alexandria" pitchFamily="2" charset="-78"/>
          </a:endParaRPr>
        </a:p>
      </dgm:t>
    </dgm:pt>
    <dgm:pt modelId="{8341C260-ECF9-4386-96B8-477729EEB785}" type="sibTrans" cxnId="{31A572DB-5560-425A-819E-9952F03B3255}">
      <dgm:prSet/>
      <dgm:spPr/>
      <dgm:t>
        <a:bodyPr/>
        <a:lstStyle/>
        <a:p>
          <a:pPr>
            <a:lnSpc>
              <a:spcPct val="150000"/>
            </a:lnSpc>
          </a:pPr>
          <a:endParaRPr lang="en-GB" sz="1400">
            <a:latin typeface="Alexandria" pitchFamily="2" charset="-78"/>
            <a:cs typeface="Alexandria" pitchFamily="2" charset="-78"/>
          </a:endParaRPr>
        </a:p>
      </dgm:t>
    </dgm:pt>
    <dgm:pt modelId="{5AA9B7FF-57C3-4D97-99B7-63D89FB23C63}">
      <dgm:prSet phldrT="[نص]" custT="1"/>
      <dgm:spPr/>
      <dgm:t>
        <a:bodyPr/>
        <a:lstStyle/>
        <a:p>
          <a:pPr>
            <a:lnSpc>
              <a:spcPct val="150000"/>
            </a:lnSpc>
          </a:pPr>
          <a:r>
            <a:rPr lang="ar-SA" sz="1400" dirty="0">
              <a:latin typeface="Alexandria" pitchFamily="2" charset="-78"/>
              <a:cs typeface="Alexandria" pitchFamily="2" charset="-78"/>
            </a:rPr>
            <a:t>4</a:t>
          </a:r>
          <a:endParaRPr lang="en-GB" sz="1400" dirty="0">
            <a:latin typeface="Alexandria" pitchFamily="2" charset="-78"/>
            <a:cs typeface="Alexandria" pitchFamily="2" charset="-78"/>
          </a:endParaRPr>
        </a:p>
      </dgm:t>
    </dgm:pt>
    <dgm:pt modelId="{CFC7D503-8FA8-49D3-BA86-C89489F6BF3B}" type="parTrans" cxnId="{EE627BEC-3E61-4A14-839E-EEE542208EC9}">
      <dgm:prSet/>
      <dgm:spPr/>
      <dgm:t>
        <a:bodyPr/>
        <a:lstStyle/>
        <a:p>
          <a:pPr>
            <a:lnSpc>
              <a:spcPct val="150000"/>
            </a:lnSpc>
          </a:pPr>
          <a:endParaRPr lang="en-GB" sz="1400">
            <a:latin typeface="Alexandria" pitchFamily="2" charset="-78"/>
            <a:cs typeface="Alexandria" pitchFamily="2" charset="-78"/>
          </a:endParaRPr>
        </a:p>
      </dgm:t>
    </dgm:pt>
    <dgm:pt modelId="{3A6F0D26-4431-4F9B-B835-5D903BA1B0D2}" type="sibTrans" cxnId="{EE627BEC-3E61-4A14-839E-EEE542208EC9}">
      <dgm:prSet/>
      <dgm:spPr/>
      <dgm:t>
        <a:bodyPr/>
        <a:lstStyle/>
        <a:p>
          <a:pPr>
            <a:lnSpc>
              <a:spcPct val="150000"/>
            </a:lnSpc>
          </a:pPr>
          <a:endParaRPr lang="en-GB" sz="1400">
            <a:latin typeface="Alexandria" pitchFamily="2" charset="-78"/>
            <a:cs typeface="Alexandria" pitchFamily="2" charset="-78"/>
          </a:endParaRPr>
        </a:p>
      </dgm:t>
    </dgm:pt>
    <dgm:pt modelId="{AA0EF0D1-EC43-404D-B567-3C35911F7021}">
      <dgm:prSet phldrT="[نص]" custT="1"/>
      <dgm:spPr/>
      <dgm:t>
        <a:bodyPr/>
        <a:lstStyle/>
        <a:p>
          <a:pPr algn="ctr" rtl="1">
            <a:lnSpc>
              <a:spcPct val="150000"/>
            </a:lnSpc>
          </a:pPr>
          <a:r>
            <a:rPr lang="ar-SA" sz="1400" dirty="0">
              <a:latin typeface="Alexandria" pitchFamily="2" charset="-78"/>
              <a:cs typeface="Alexandria" pitchFamily="2" charset="-78"/>
            </a:rPr>
            <a:t>5</a:t>
          </a:r>
          <a:endParaRPr lang="en-GB" sz="1400" dirty="0">
            <a:latin typeface="Alexandria" pitchFamily="2" charset="-78"/>
            <a:cs typeface="Alexandria" pitchFamily="2" charset="-78"/>
          </a:endParaRPr>
        </a:p>
      </dgm:t>
    </dgm:pt>
    <dgm:pt modelId="{C0944938-F439-47D7-930E-66785652B32F}" type="parTrans" cxnId="{C82E2B23-BAAD-4B52-AC26-5A6558709DBF}">
      <dgm:prSet/>
      <dgm:spPr/>
      <dgm:t>
        <a:bodyPr/>
        <a:lstStyle/>
        <a:p>
          <a:pPr>
            <a:lnSpc>
              <a:spcPct val="150000"/>
            </a:lnSpc>
          </a:pPr>
          <a:endParaRPr lang="en-GB" sz="1400">
            <a:latin typeface="Alexandria" pitchFamily="2" charset="-78"/>
            <a:cs typeface="Alexandria" pitchFamily="2" charset="-78"/>
          </a:endParaRPr>
        </a:p>
      </dgm:t>
    </dgm:pt>
    <dgm:pt modelId="{33258DC2-6392-49C3-8BD0-0D2A0841F6C4}" type="sibTrans" cxnId="{C82E2B23-BAAD-4B52-AC26-5A6558709DBF}">
      <dgm:prSet/>
      <dgm:spPr/>
      <dgm:t>
        <a:bodyPr/>
        <a:lstStyle/>
        <a:p>
          <a:pPr>
            <a:lnSpc>
              <a:spcPct val="150000"/>
            </a:lnSpc>
          </a:pPr>
          <a:endParaRPr lang="en-GB" sz="1400">
            <a:latin typeface="Alexandria" pitchFamily="2" charset="-78"/>
            <a:cs typeface="Alexandria" pitchFamily="2" charset="-78"/>
          </a:endParaRPr>
        </a:p>
      </dgm:t>
    </dgm:pt>
    <dgm:pt modelId="{470AB92E-03E5-4148-A75F-EB1F9CDC09E0}">
      <dgm:prSet phldrT="[نص]" custT="1"/>
      <dgm:spPr/>
      <dgm:t>
        <a:bodyPr/>
        <a:lstStyle/>
        <a:p>
          <a:pPr algn="just" rtl="1">
            <a:lnSpc>
              <a:spcPct val="150000"/>
            </a:lnSpc>
          </a:pPr>
          <a:r>
            <a:rPr lang="ar-SA" sz="1400" dirty="0">
              <a:latin typeface="Alexandria" pitchFamily="2" charset="-78"/>
              <a:cs typeface="Alexandria" pitchFamily="2" charset="-78"/>
            </a:rPr>
            <a:t>اقتراح تجارب أو بحوث مستقبلية بناءً على نتائج الدراسة الحالية.</a:t>
          </a:r>
          <a:endParaRPr lang="en-GB" sz="1400" dirty="0">
            <a:latin typeface="Alexandria" pitchFamily="2" charset="-78"/>
            <a:cs typeface="Alexandria" pitchFamily="2" charset="-78"/>
          </a:endParaRPr>
        </a:p>
      </dgm:t>
    </dgm:pt>
    <dgm:pt modelId="{3845150D-9AF2-411D-A03F-9A4BB525237A}" type="parTrans" cxnId="{6849073A-1A9B-4280-AE96-6C67D817304E}">
      <dgm:prSet/>
      <dgm:spPr/>
      <dgm:t>
        <a:bodyPr/>
        <a:lstStyle/>
        <a:p>
          <a:pPr>
            <a:lnSpc>
              <a:spcPct val="150000"/>
            </a:lnSpc>
          </a:pPr>
          <a:endParaRPr lang="en-GB" sz="1400">
            <a:latin typeface="Alexandria" pitchFamily="2" charset="-78"/>
            <a:cs typeface="Alexandria" pitchFamily="2" charset="-78"/>
          </a:endParaRPr>
        </a:p>
      </dgm:t>
    </dgm:pt>
    <dgm:pt modelId="{85CD6381-55E8-4B68-B89D-8BADD6B34E87}" type="sibTrans" cxnId="{6849073A-1A9B-4280-AE96-6C67D817304E}">
      <dgm:prSet/>
      <dgm:spPr/>
      <dgm:t>
        <a:bodyPr/>
        <a:lstStyle/>
        <a:p>
          <a:pPr>
            <a:lnSpc>
              <a:spcPct val="150000"/>
            </a:lnSpc>
          </a:pPr>
          <a:endParaRPr lang="en-GB" sz="1400">
            <a:latin typeface="Alexandria" pitchFamily="2" charset="-78"/>
            <a:cs typeface="Alexandria" pitchFamily="2" charset="-78"/>
          </a:endParaRPr>
        </a:p>
      </dgm:t>
    </dgm:pt>
    <dgm:pt modelId="{506055D8-5477-4B62-B0B4-EE7BA73AF4C3}" type="pres">
      <dgm:prSet presAssocID="{E43B13B8-3AFA-48BF-8080-909711F5F72B}" presName="linearFlow" presStyleCnt="0">
        <dgm:presLayoutVars>
          <dgm:dir val="rev"/>
          <dgm:animLvl val="lvl"/>
          <dgm:resizeHandles val="exact"/>
        </dgm:presLayoutVars>
      </dgm:prSet>
      <dgm:spPr/>
      <dgm:t>
        <a:bodyPr/>
        <a:lstStyle/>
        <a:p>
          <a:endParaRPr lang="en-US"/>
        </a:p>
      </dgm:t>
    </dgm:pt>
    <dgm:pt modelId="{76360465-A5A0-411F-9095-176E586E8E0F}" type="pres">
      <dgm:prSet presAssocID="{BCBF54E3-425A-46F5-8F61-0341727A03AF}" presName="composite" presStyleCnt="0"/>
      <dgm:spPr/>
    </dgm:pt>
    <dgm:pt modelId="{D1C667EC-A7D5-4694-A03C-D863B6A60745}" type="pres">
      <dgm:prSet presAssocID="{BCBF54E3-425A-46F5-8F61-0341727A03AF}" presName="parentText" presStyleLbl="alignNode1" presStyleIdx="0" presStyleCnt="5">
        <dgm:presLayoutVars>
          <dgm:chMax val="1"/>
          <dgm:bulletEnabled val="1"/>
        </dgm:presLayoutVars>
      </dgm:prSet>
      <dgm:spPr/>
      <dgm:t>
        <a:bodyPr/>
        <a:lstStyle/>
        <a:p>
          <a:endParaRPr lang="en-US"/>
        </a:p>
      </dgm:t>
    </dgm:pt>
    <dgm:pt modelId="{920B7265-222E-463A-A7B2-760A579F25F3}" type="pres">
      <dgm:prSet presAssocID="{BCBF54E3-425A-46F5-8F61-0341727A03AF}" presName="descendantText" presStyleLbl="alignAcc1" presStyleIdx="0" presStyleCnt="5">
        <dgm:presLayoutVars>
          <dgm:bulletEnabled val="1"/>
        </dgm:presLayoutVars>
      </dgm:prSet>
      <dgm:spPr/>
      <dgm:t>
        <a:bodyPr/>
        <a:lstStyle/>
        <a:p>
          <a:endParaRPr lang="en-US"/>
        </a:p>
      </dgm:t>
    </dgm:pt>
    <dgm:pt modelId="{BFE11AB6-4241-43B6-84C9-57C41BA24530}" type="pres">
      <dgm:prSet presAssocID="{FBBC632E-DF2F-4A64-9006-5160A7996E2A}" presName="sp" presStyleCnt="0"/>
      <dgm:spPr/>
    </dgm:pt>
    <dgm:pt modelId="{12C79674-8392-4997-8396-1DE216072860}" type="pres">
      <dgm:prSet presAssocID="{D0B936B5-4391-4725-A3E1-CF479C4B5AE2}" presName="composite" presStyleCnt="0"/>
      <dgm:spPr/>
    </dgm:pt>
    <dgm:pt modelId="{25B24539-AAD0-4788-85E0-11A963EEFD6D}" type="pres">
      <dgm:prSet presAssocID="{D0B936B5-4391-4725-A3E1-CF479C4B5AE2}" presName="parentText" presStyleLbl="alignNode1" presStyleIdx="1" presStyleCnt="5">
        <dgm:presLayoutVars>
          <dgm:chMax val="1"/>
          <dgm:bulletEnabled val="1"/>
        </dgm:presLayoutVars>
      </dgm:prSet>
      <dgm:spPr/>
      <dgm:t>
        <a:bodyPr/>
        <a:lstStyle/>
        <a:p>
          <a:endParaRPr lang="en-US"/>
        </a:p>
      </dgm:t>
    </dgm:pt>
    <dgm:pt modelId="{3EB18506-37CF-4F2A-906E-959D97FEC433}" type="pres">
      <dgm:prSet presAssocID="{D0B936B5-4391-4725-A3E1-CF479C4B5AE2}" presName="descendantText" presStyleLbl="alignAcc1" presStyleIdx="1" presStyleCnt="5">
        <dgm:presLayoutVars>
          <dgm:bulletEnabled val="1"/>
        </dgm:presLayoutVars>
      </dgm:prSet>
      <dgm:spPr/>
      <dgm:t>
        <a:bodyPr/>
        <a:lstStyle/>
        <a:p>
          <a:endParaRPr lang="en-US"/>
        </a:p>
      </dgm:t>
    </dgm:pt>
    <dgm:pt modelId="{52A440A4-0697-4FA4-A98B-B149B61E08CA}" type="pres">
      <dgm:prSet presAssocID="{3888B1FD-C4FD-41FE-9EF9-28873CDA61A8}" presName="sp" presStyleCnt="0"/>
      <dgm:spPr/>
    </dgm:pt>
    <dgm:pt modelId="{300097BD-E8CE-49A6-94DD-39155A50E866}" type="pres">
      <dgm:prSet presAssocID="{4AD80306-98E2-43D4-BF4F-855F2B7C3531}" presName="composite" presStyleCnt="0"/>
      <dgm:spPr/>
    </dgm:pt>
    <dgm:pt modelId="{DC5004C4-0BFB-46C9-AF76-83B65DE99B96}" type="pres">
      <dgm:prSet presAssocID="{4AD80306-98E2-43D4-BF4F-855F2B7C3531}" presName="parentText" presStyleLbl="alignNode1" presStyleIdx="2" presStyleCnt="5">
        <dgm:presLayoutVars>
          <dgm:chMax val="1"/>
          <dgm:bulletEnabled val="1"/>
        </dgm:presLayoutVars>
      </dgm:prSet>
      <dgm:spPr/>
      <dgm:t>
        <a:bodyPr/>
        <a:lstStyle/>
        <a:p>
          <a:endParaRPr lang="en-US"/>
        </a:p>
      </dgm:t>
    </dgm:pt>
    <dgm:pt modelId="{1FF7ACAB-4031-47D9-9FFB-AC17101A5EAA}" type="pres">
      <dgm:prSet presAssocID="{4AD80306-98E2-43D4-BF4F-855F2B7C3531}" presName="descendantText" presStyleLbl="alignAcc1" presStyleIdx="2" presStyleCnt="5">
        <dgm:presLayoutVars>
          <dgm:bulletEnabled val="1"/>
        </dgm:presLayoutVars>
      </dgm:prSet>
      <dgm:spPr/>
      <dgm:t>
        <a:bodyPr/>
        <a:lstStyle/>
        <a:p>
          <a:endParaRPr lang="en-US"/>
        </a:p>
      </dgm:t>
    </dgm:pt>
    <dgm:pt modelId="{390B71CA-C338-4088-A6A4-48651162844F}" type="pres">
      <dgm:prSet presAssocID="{3F5A0792-6474-49F9-A3B1-40A694714A9F}" presName="sp" presStyleCnt="0"/>
      <dgm:spPr/>
    </dgm:pt>
    <dgm:pt modelId="{7AC5101A-056A-4F92-BB1F-17E0AD1487C5}" type="pres">
      <dgm:prSet presAssocID="{5AA9B7FF-57C3-4D97-99B7-63D89FB23C63}" presName="composite" presStyleCnt="0"/>
      <dgm:spPr/>
    </dgm:pt>
    <dgm:pt modelId="{C8B0A3E3-C34A-4BDD-A4C0-D562B500C0F1}" type="pres">
      <dgm:prSet presAssocID="{5AA9B7FF-57C3-4D97-99B7-63D89FB23C63}" presName="parentText" presStyleLbl="alignNode1" presStyleIdx="3" presStyleCnt="5">
        <dgm:presLayoutVars>
          <dgm:chMax val="1"/>
          <dgm:bulletEnabled val="1"/>
        </dgm:presLayoutVars>
      </dgm:prSet>
      <dgm:spPr/>
      <dgm:t>
        <a:bodyPr/>
        <a:lstStyle/>
        <a:p>
          <a:endParaRPr lang="en-US"/>
        </a:p>
      </dgm:t>
    </dgm:pt>
    <dgm:pt modelId="{2EC73676-08A7-4A19-BFB4-1CBA222F7050}" type="pres">
      <dgm:prSet presAssocID="{5AA9B7FF-57C3-4D97-99B7-63D89FB23C63}" presName="descendantText" presStyleLbl="alignAcc1" presStyleIdx="3" presStyleCnt="5">
        <dgm:presLayoutVars>
          <dgm:bulletEnabled val="1"/>
        </dgm:presLayoutVars>
      </dgm:prSet>
      <dgm:spPr/>
      <dgm:t>
        <a:bodyPr/>
        <a:lstStyle/>
        <a:p>
          <a:endParaRPr lang="en-US"/>
        </a:p>
      </dgm:t>
    </dgm:pt>
    <dgm:pt modelId="{FF61D58B-A6DE-4A4D-9D92-7452D3EB464D}" type="pres">
      <dgm:prSet presAssocID="{3A6F0D26-4431-4F9B-B835-5D903BA1B0D2}" presName="sp" presStyleCnt="0"/>
      <dgm:spPr/>
    </dgm:pt>
    <dgm:pt modelId="{B4332B61-BDD5-4A2E-A786-0223E964A91F}" type="pres">
      <dgm:prSet presAssocID="{AA0EF0D1-EC43-404D-B567-3C35911F7021}" presName="composite" presStyleCnt="0"/>
      <dgm:spPr/>
    </dgm:pt>
    <dgm:pt modelId="{F4D5FF00-ACBF-418E-8873-F45CEC6FCF45}" type="pres">
      <dgm:prSet presAssocID="{AA0EF0D1-EC43-404D-B567-3C35911F7021}" presName="parentText" presStyleLbl="alignNode1" presStyleIdx="4" presStyleCnt="5">
        <dgm:presLayoutVars>
          <dgm:chMax val="1"/>
          <dgm:bulletEnabled val="1"/>
        </dgm:presLayoutVars>
      </dgm:prSet>
      <dgm:spPr/>
      <dgm:t>
        <a:bodyPr/>
        <a:lstStyle/>
        <a:p>
          <a:endParaRPr lang="en-US"/>
        </a:p>
      </dgm:t>
    </dgm:pt>
    <dgm:pt modelId="{9C2A1668-CEFB-42B5-B320-381BA91804A9}" type="pres">
      <dgm:prSet presAssocID="{AA0EF0D1-EC43-404D-B567-3C35911F7021}" presName="descendantText" presStyleLbl="alignAcc1" presStyleIdx="4" presStyleCnt="5">
        <dgm:presLayoutVars>
          <dgm:bulletEnabled val="1"/>
        </dgm:presLayoutVars>
      </dgm:prSet>
      <dgm:spPr/>
      <dgm:t>
        <a:bodyPr/>
        <a:lstStyle/>
        <a:p>
          <a:endParaRPr lang="en-US"/>
        </a:p>
      </dgm:t>
    </dgm:pt>
  </dgm:ptLst>
  <dgm:cxnLst>
    <dgm:cxn modelId="{3808009F-AF8E-4FA7-B3F9-65B33EA69B3D}" srcId="{BCBF54E3-425A-46F5-8F61-0341727A03AF}" destId="{CEDE6E37-4AE9-40BA-9B37-0A5B2CC1A48A}" srcOrd="0" destOrd="0" parTransId="{0E15BD8E-F060-4099-B1D1-0F583891E3A7}" sibTransId="{94DF6E20-02D3-4D8F-88B7-E89D58AF7B84}"/>
    <dgm:cxn modelId="{31A572DB-5560-425A-819E-9952F03B3255}" srcId="{5AA9B7FF-57C3-4D97-99B7-63D89FB23C63}" destId="{7FAEF435-8129-4D4B-A713-0C082CBC0C8B}" srcOrd="0" destOrd="0" parTransId="{6E664F89-6754-48D7-BD4C-68C98A98E5BA}" sibTransId="{8341C260-ECF9-4386-96B8-477729EEB785}"/>
    <dgm:cxn modelId="{9B5A48A6-0F88-4B44-9C1D-3052BE5DE523}" type="presOf" srcId="{7FAEF435-8129-4D4B-A713-0C082CBC0C8B}" destId="{2EC73676-08A7-4A19-BFB4-1CBA222F7050}" srcOrd="0" destOrd="0" presId="urn:microsoft.com/office/officeart/2005/8/layout/chevron2"/>
    <dgm:cxn modelId="{8063A565-84C7-42ED-880C-5B7251861CD1}" type="presOf" srcId="{4AD80306-98E2-43D4-BF4F-855F2B7C3531}" destId="{DC5004C4-0BFB-46C9-AF76-83B65DE99B96}" srcOrd="0" destOrd="0" presId="urn:microsoft.com/office/officeart/2005/8/layout/chevron2"/>
    <dgm:cxn modelId="{6E6E22A9-14EA-4DA8-A868-EE6382160FFF}" srcId="{E43B13B8-3AFA-48BF-8080-909711F5F72B}" destId="{BCBF54E3-425A-46F5-8F61-0341727A03AF}" srcOrd="0" destOrd="0" parTransId="{CB8881DE-B520-4481-9F69-6709BB07D5F8}" sibTransId="{FBBC632E-DF2F-4A64-9006-5160A7996E2A}"/>
    <dgm:cxn modelId="{77CE7F58-7A56-422A-8F3B-C3F9C344CB0A}" srcId="{E43B13B8-3AFA-48BF-8080-909711F5F72B}" destId="{4AD80306-98E2-43D4-BF4F-855F2B7C3531}" srcOrd="2" destOrd="0" parTransId="{C2CAB97D-60F4-45FC-927C-254A4BC02FDF}" sibTransId="{3F5A0792-6474-49F9-A3B1-40A694714A9F}"/>
    <dgm:cxn modelId="{EF599DA1-96F2-4E80-BF27-52156C148588}" type="presOf" srcId="{BCBF54E3-425A-46F5-8F61-0341727A03AF}" destId="{D1C667EC-A7D5-4694-A03C-D863B6A60745}" srcOrd="0" destOrd="0" presId="urn:microsoft.com/office/officeart/2005/8/layout/chevron2"/>
    <dgm:cxn modelId="{BFD96A1E-5135-4152-8FEA-908B5BFFC040}" type="presOf" srcId="{470AB92E-03E5-4148-A75F-EB1F9CDC09E0}" destId="{9C2A1668-CEFB-42B5-B320-381BA91804A9}" srcOrd="0" destOrd="0" presId="urn:microsoft.com/office/officeart/2005/8/layout/chevron2"/>
    <dgm:cxn modelId="{6849073A-1A9B-4280-AE96-6C67D817304E}" srcId="{AA0EF0D1-EC43-404D-B567-3C35911F7021}" destId="{470AB92E-03E5-4148-A75F-EB1F9CDC09E0}" srcOrd="0" destOrd="0" parTransId="{3845150D-9AF2-411D-A03F-9A4BB525237A}" sibTransId="{85CD6381-55E8-4B68-B89D-8BADD6B34E87}"/>
    <dgm:cxn modelId="{3046DC34-164E-463C-A9E0-BB7E0D6E7660}" srcId="{4AD80306-98E2-43D4-BF4F-855F2B7C3531}" destId="{A95AFEC0-440A-4DCD-B9AC-AA1D2D1D0655}" srcOrd="0" destOrd="0" parTransId="{3412C28D-92CA-490C-A2E7-5D24CE160D13}" sibTransId="{157FC3A6-8541-4FC8-9B29-6DC866029C4E}"/>
    <dgm:cxn modelId="{EE627BEC-3E61-4A14-839E-EEE542208EC9}" srcId="{E43B13B8-3AFA-48BF-8080-909711F5F72B}" destId="{5AA9B7FF-57C3-4D97-99B7-63D89FB23C63}" srcOrd="3" destOrd="0" parTransId="{CFC7D503-8FA8-49D3-BA86-C89489F6BF3B}" sibTransId="{3A6F0D26-4431-4F9B-B835-5D903BA1B0D2}"/>
    <dgm:cxn modelId="{E65BD072-5172-4B3E-8C2C-31EAF794151A}" srcId="{E43B13B8-3AFA-48BF-8080-909711F5F72B}" destId="{D0B936B5-4391-4725-A3E1-CF479C4B5AE2}" srcOrd="1" destOrd="0" parTransId="{DB6DAF26-FC76-4730-BB44-5211EC1A9A50}" sibTransId="{3888B1FD-C4FD-41FE-9EF9-28873CDA61A8}"/>
    <dgm:cxn modelId="{A0B716BE-3B0D-428F-9CB1-1825985A8B03}" type="presOf" srcId="{CEDE6E37-4AE9-40BA-9B37-0A5B2CC1A48A}" destId="{920B7265-222E-463A-A7B2-760A579F25F3}" srcOrd="0" destOrd="0" presId="urn:microsoft.com/office/officeart/2005/8/layout/chevron2"/>
    <dgm:cxn modelId="{14502C57-3413-49D2-949F-2ED775DAB313}" type="presOf" srcId="{AA0EF0D1-EC43-404D-B567-3C35911F7021}" destId="{F4D5FF00-ACBF-418E-8873-F45CEC6FCF45}" srcOrd="0" destOrd="0" presId="urn:microsoft.com/office/officeart/2005/8/layout/chevron2"/>
    <dgm:cxn modelId="{41AEAC48-532B-40D9-A15D-31D9977FAB7E}" type="presOf" srcId="{5AA9B7FF-57C3-4D97-99B7-63D89FB23C63}" destId="{C8B0A3E3-C34A-4BDD-A4C0-D562B500C0F1}" srcOrd="0" destOrd="0" presId="urn:microsoft.com/office/officeart/2005/8/layout/chevron2"/>
    <dgm:cxn modelId="{B89D719F-D453-4A82-857D-DF22751CFECC}" type="presOf" srcId="{D0B936B5-4391-4725-A3E1-CF479C4B5AE2}" destId="{25B24539-AAD0-4788-85E0-11A963EEFD6D}" srcOrd="0" destOrd="0" presId="urn:microsoft.com/office/officeart/2005/8/layout/chevron2"/>
    <dgm:cxn modelId="{C1ADC01B-D7FC-4466-9872-BF42A0473332}" type="presOf" srcId="{A95AFEC0-440A-4DCD-B9AC-AA1D2D1D0655}" destId="{1FF7ACAB-4031-47D9-9FFB-AC17101A5EAA}" srcOrd="0" destOrd="0" presId="urn:microsoft.com/office/officeart/2005/8/layout/chevron2"/>
    <dgm:cxn modelId="{C82E2B23-BAAD-4B52-AC26-5A6558709DBF}" srcId="{E43B13B8-3AFA-48BF-8080-909711F5F72B}" destId="{AA0EF0D1-EC43-404D-B567-3C35911F7021}" srcOrd="4" destOrd="0" parTransId="{C0944938-F439-47D7-930E-66785652B32F}" sibTransId="{33258DC2-6392-49C3-8BD0-0D2A0841F6C4}"/>
    <dgm:cxn modelId="{966D6F4F-ACF3-4800-AF2C-44F389C14C3E}" type="presOf" srcId="{E43B13B8-3AFA-48BF-8080-909711F5F72B}" destId="{506055D8-5477-4B62-B0B4-EE7BA73AF4C3}" srcOrd="0" destOrd="0" presId="urn:microsoft.com/office/officeart/2005/8/layout/chevron2"/>
    <dgm:cxn modelId="{4093D75C-E446-492E-B375-BBF1B0747CFC}" type="presOf" srcId="{9CE37155-1A66-43E8-84A1-7B0B37D565B4}" destId="{3EB18506-37CF-4F2A-906E-959D97FEC433}" srcOrd="0" destOrd="0" presId="urn:microsoft.com/office/officeart/2005/8/layout/chevron2"/>
    <dgm:cxn modelId="{2818A046-D8C4-4F95-844E-A64CC1166EDD}" srcId="{D0B936B5-4391-4725-A3E1-CF479C4B5AE2}" destId="{9CE37155-1A66-43E8-84A1-7B0B37D565B4}" srcOrd="0" destOrd="0" parTransId="{EBE246DF-AD0A-472D-9EA9-293CD5C496DF}" sibTransId="{AEE06446-1E87-47F3-B5F2-30B69E2E1894}"/>
    <dgm:cxn modelId="{96915144-CC0C-461C-A7EA-88B4478B38D5}" type="presParOf" srcId="{506055D8-5477-4B62-B0B4-EE7BA73AF4C3}" destId="{76360465-A5A0-411F-9095-176E586E8E0F}" srcOrd="0" destOrd="0" presId="urn:microsoft.com/office/officeart/2005/8/layout/chevron2"/>
    <dgm:cxn modelId="{03F1910E-A33D-470E-8A54-C1E2E700FF05}" type="presParOf" srcId="{76360465-A5A0-411F-9095-176E586E8E0F}" destId="{D1C667EC-A7D5-4694-A03C-D863B6A60745}" srcOrd="0" destOrd="0" presId="urn:microsoft.com/office/officeart/2005/8/layout/chevron2"/>
    <dgm:cxn modelId="{D7A88D14-FC0A-4D63-BC59-C932FBBFAF56}" type="presParOf" srcId="{76360465-A5A0-411F-9095-176E586E8E0F}" destId="{920B7265-222E-463A-A7B2-760A579F25F3}" srcOrd="1" destOrd="0" presId="urn:microsoft.com/office/officeart/2005/8/layout/chevron2"/>
    <dgm:cxn modelId="{EE20F46D-5DCC-4E56-B15F-B7B66E30F445}" type="presParOf" srcId="{506055D8-5477-4B62-B0B4-EE7BA73AF4C3}" destId="{BFE11AB6-4241-43B6-84C9-57C41BA24530}" srcOrd="1" destOrd="0" presId="urn:microsoft.com/office/officeart/2005/8/layout/chevron2"/>
    <dgm:cxn modelId="{FBFC7B04-3EBC-40BF-A5B5-0AE32994DC0A}" type="presParOf" srcId="{506055D8-5477-4B62-B0B4-EE7BA73AF4C3}" destId="{12C79674-8392-4997-8396-1DE216072860}" srcOrd="2" destOrd="0" presId="urn:microsoft.com/office/officeart/2005/8/layout/chevron2"/>
    <dgm:cxn modelId="{DF3DDBE6-929B-40AB-8DEA-7B611B1818DB}" type="presParOf" srcId="{12C79674-8392-4997-8396-1DE216072860}" destId="{25B24539-AAD0-4788-85E0-11A963EEFD6D}" srcOrd="0" destOrd="0" presId="urn:microsoft.com/office/officeart/2005/8/layout/chevron2"/>
    <dgm:cxn modelId="{AA60C198-12D2-4191-AF5E-1A8CFFAA9B64}" type="presParOf" srcId="{12C79674-8392-4997-8396-1DE216072860}" destId="{3EB18506-37CF-4F2A-906E-959D97FEC433}" srcOrd="1" destOrd="0" presId="urn:microsoft.com/office/officeart/2005/8/layout/chevron2"/>
    <dgm:cxn modelId="{D8882061-1D55-4A3A-B05B-B79563EB2C12}" type="presParOf" srcId="{506055D8-5477-4B62-B0B4-EE7BA73AF4C3}" destId="{52A440A4-0697-4FA4-A98B-B149B61E08CA}" srcOrd="3" destOrd="0" presId="urn:microsoft.com/office/officeart/2005/8/layout/chevron2"/>
    <dgm:cxn modelId="{00B5B708-E661-45A9-A48E-757556FCBB77}" type="presParOf" srcId="{506055D8-5477-4B62-B0B4-EE7BA73AF4C3}" destId="{300097BD-E8CE-49A6-94DD-39155A50E866}" srcOrd="4" destOrd="0" presId="urn:microsoft.com/office/officeart/2005/8/layout/chevron2"/>
    <dgm:cxn modelId="{74F9D343-CC54-4604-971B-FFDF046EBC34}" type="presParOf" srcId="{300097BD-E8CE-49A6-94DD-39155A50E866}" destId="{DC5004C4-0BFB-46C9-AF76-83B65DE99B96}" srcOrd="0" destOrd="0" presId="urn:microsoft.com/office/officeart/2005/8/layout/chevron2"/>
    <dgm:cxn modelId="{D09E98AA-1004-4D70-9114-06442066C7F7}" type="presParOf" srcId="{300097BD-E8CE-49A6-94DD-39155A50E866}" destId="{1FF7ACAB-4031-47D9-9FFB-AC17101A5EAA}" srcOrd="1" destOrd="0" presId="urn:microsoft.com/office/officeart/2005/8/layout/chevron2"/>
    <dgm:cxn modelId="{A8698DA5-C39A-4A39-BA52-0BDBA7F13EF1}" type="presParOf" srcId="{506055D8-5477-4B62-B0B4-EE7BA73AF4C3}" destId="{390B71CA-C338-4088-A6A4-48651162844F}" srcOrd="5" destOrd="0" presId="urn:microsoft.com/office/officeart/2005/8/layout/chevron2"/>
    <dgm:cxn modelId="{F51CC878-67C3-4507-9E87-58018527ED04}" type="presParOf" srcId="{506055D8-5477-4B62-B0B4-EE7BA73AF4C3}" destId="{7AC5101A-056A-4F92-BB1F-17E0AD1487C5}" srcOrd="6" destOrd="0" presId="urn:microsoft.com/office/officeart/2005/8/layout/chevron2"/>
    <dgm:cxn modelId="{37C8A5EB-BCF4-44B8-B6EE-39037E1E5582}" type="presParOf" srcId="{7AC5101A-056A-4F92-BB1F-17E0AD1487C5}" destId="{C8B0A3E3-C34A-4BDD-A4C0-D562B500C0F1}" srcOrd="0" destOrd="0" presId="urn:microsoft.com/office/officeart/2005/8/layout/chevron2"/>
    <dgm:cxn modelId="{86DBACD2-C65B-4DBE-A674-30CEE7B81A7C}" type="presParOf" srcId="{7AC5101A-056A-4F92-BB1F-17E0AD1487C5}" destId="{2EC73676-08A7-4A19-BFB4-1CBA222F7050}" srcOrd="1" destOrd="0" presId="urn:microsoft.com/office/officeart/2005/8/layout/chevron2"/>
    <dgm:cxn modelId="{ACDD023F-CF28-4747-9041-48C563C20EB1}" type="presParOf" srcId="{506055D8-5477-4B62-B0B4-EE7BA73AF4C3}" destId="{FF61D58B-A6DE-4A4D-9D92-7452D3EB464D}" srcOrd="7" destOrd="0" presId="urn:microsoft.com/office/officeart/2005/8/layout/chevron2"/>
    <dgm:cxn modelId="{1A67BA4C-F457-4780-93C5-A0E49D4A9E92}" type="presParOf" srcId="{506055D8-5477-4B62-B0B4-EE7BA73AF4C3}" destId="{B4332B61-BDD5-4A2E-A786-0223E964A91F}" srcOrd="8" destOrd="0" presId="urn:microsoft.com/office/officeart/2005/8/layout/chevron2"/>
    <dgm:cxn modelId="{D9E3DC49-F704-4084-90FE-F86904D47200}" type="presParOf" srcId="{B4332B61-BDD5-4A2E-A786-0223E964A91F}" destId="{F4D5FF00-ACBF-418E-8873-F45CEC6FCF45}" srcOrd="0" destOrd="0" presId="urn:microsoft.com/office/officeart/2005/8/layout/chevron2"/>
    <dgm:cxn modelId="{9D79C68B-3643-44A9-93F4-FB0FFCE505C1}" type="presParOf" srcId="{B4332B61-BDD5-4A2E-A786-0223E964A91F}" destId="{9C2A1668-CEFB-42B5-B320-381BA91804A9}"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43B13B8-3AFA-48BF-8080-909711F5F72B}" type="doc">
      <dgm:prSet loTypeId="urn:microsoft.com/office/officeart/2005/8/layout/chevron2" loCatId="list" qsTypeId="urn:microsoft.com/office/officeart/2005/8/quickstyle/simple5" qsCatId="simple" csTypeId="urn:microsoft.com/office/officeart/2005/8/colors/colorful4" csCatId="colorful" phldr="1"/>
      <dgm:spPr/>
      <dgm:t>
        <a:bodyPr/>
        <a:lstStyle/>
        <a:p>
          <a:endParaRPr lang="en-GB"/>
        </a:p>
      </dgm:t>
    </dgm:pt>
    <dgm:pt modelId="{BCBF54E3-425A-46F5-8F61-0341727A03AF}">
      <dgm:prSet phldrT="[نص]"/>
      <dgm:spPr/>
      <dgm:t>
        <a:bodyPr/>
        <a:lstStyle/>
        <a:p>
          <a:r>
            <a:rPr lang="ar-SA" dirty="0"/>
            <a:t> 1</a:t>
          </a:r>
          <a:endParaRPr lang="en-GB" dirty="0"/>
        </a:p>
      </dgm:t>
    </dgm:pt>
    <dgm:pt modelId="{CB8881DE-B520-4481-9F69-6709BB07D5F8}" type="parTrans" cxnId="{6E6E22A9-14EA-4DA8-A868-EE6382160FFF}">
      <dgm:prSet/>
      <dgm:spPr/>
      <dgm:t>
        <a:bodyPr/>
        <a:lstStyle/>
        <a:p>
          <a:endParaRPr lang="en-GB"/>
        </a:p>
      </dgm:t>
    </dgm:pt>
    <dgm:pt modelId="{FBBC632E-DF2F-4A64-9006-5160A7996E2A}" type="sibTrans" cxnId="{6E6E22A9-14EA-4DA8-A868-EE6382160FFF}">
      <dgm:prSet/>
      <dgm:spPr/>
      <dgm:t>
        <a:bodyPr/>
        <a:lstStyle/>
        <a:p>
          <a:endParaRPr lang="en-GB"/>
        </a:p>
      </dgm:t>
    </dgm:pt>
    <dgm:pt modelId="{D0B936B5-4391-4725-A3E1-CF479C4B5AE2}">
      <dgm:prSet phldrT="[نص]"/>
      <dgm:spPr/>
      <dgm:t>
        <a:bodyPr/>
        <a:lstStyle/>
        <a:p>
          <a:r>
            <a:rPr lang="ar-SA" dirty="0"/>
            <a:t> 2</a:t>
          </a:r>
          <a:endParaRPr lang="en-GB" dirty="0"/>
        </a:p>
      </dgm:t>
    </dgm:pt>
    <dgm:pt modelId="{DB6DAF26-FC76-4730-BB44-5211EC1A9A50}" type="parTrans" cxnId="{E65BD072-5172-4B3E-8C2C-31EAF794151A}">
      <dgm:prSet/>
      <dgm:spPr/>
      <dgm:t>
        <a:bodyPr/>
        <a:lstStyle/>
        <a:p>
          <a:endParaRPr lang="en-GB"/>
        </a:p>
      </dgm:t>
    </dgm:pt>
    <dgm:pt modelId="{3888B1FD-C4FD-41FE-9EF9-28873CDA61A8}" type="sibTrans" cxnId="{E65BD072-5172-4B3E-8C2C-31EAF794151A}">
      <dgm:prSet/>
      <dgm:spPr/>
      <dgm:t>
        <a:bodyPr/>
        <a:lstStyle/>
        <a:p>
          <a:endParaRPr lang="en-GB"/>
        </a:p>
      </dgm:t>
    </dgm:pt>
    <dgm:pt modelId="{9CE37155-1A66-43E8-84A1-7B0B37D565B4}">
      <dgm:prSet phldrT="[نص]" custT="1"/>
      <dgm:spPr/>
      <dgm:t>
        <a:bodyPr/>
        <a:lstStyle/>
        <a:p>
          <a:pPr algn="just" rtl="1">
            <a:lnSpc>
              <a:spcPct val="150000"/>
            </a:lnSpc>
          </a:pPr>
          <a:r>
            <a:rPr lang="ar-SA" sz="1400" dirty="0">
              <a:latin typeface="Alexandria" pitchFamily="2" charset="-78"/>
              <a:cs typeface="Alexandria" pitchFamily="2" charset="-78"/>
            </a:rPr>
            <a:t>أن تكون المراجع مكتوبة بطريقة صحيحة، وخالية من الأخطاء اللغوية والإملائية، كما هو الحال لبقية أبواب المقالة.</a:t>
          </a:r>
          <a:endParaRPr lang="en-GB" sz="1400" dirty="0">
            <a:latin typeface="Alexandria" pitchFamily="2" charset="-78"/>
            <a:cs typeface="Alexandria" pitchFamily="2" charset="-78"/>
          </a:endParaRPr>
        </a:p>
      </dgm:t>
    </dgm:pt>
    <dgm:pt modelId="{EBE246DF-AD0A-472D-9EA9-293CD5C496DF}" type="parTrans" cxnId="{2818A046-D8C4-4F95-844E-A64CC1166EDD}">
      <dgm:prSet/>
      <dgm:spPr/>
      <dgm:t>
        <a:bodyPr/>
        <a:lstStyle/>
        <a:p>
          <a:endParaRPr lang="en-GB"/>
        </a:p>
      </dgm:t>
    </dgm:pt>
    <dgm:pt modelId="{AEE06446-1E87-47F3-B5F2-30B69E2E1894}" type="sibTrans" cxnId="{2818A046-D8C4-4F95-844E-A64CC1166EDD}">
      <dgm:prSet/>
      <dgm:spPr/>
      <dgm:t>
        <a:bodyPr/>
        <a:lstStyle/>
        <a:p>
          <a:endParaRPr lang="en-GB"/>
        </a:p>
      </dgm:t>
    </dgm:pt>
    <dgm:pt modelId="{4AD80306-98E2-43D4-BF4F-855F2B7C3531}">
      <dgm:prSet phldrT="[نص]"/>
      <dgm:spPr/>
      <dgm:t>
        <a:bodyPr/>
        <a:lstStyle/>
        <a:p>
          <a:r>
            <a:rPr lang="ar-SA" dirty="0"/>
            <a:t> 3</a:t>
          </a:r>
          <a:endParaRPr lang="en-GB" dirty="0"/>
        </a:p>
      </dgm:t>
    </dgm:pt>
    <dgm:pt modelId="{C2CAB97D-60F4-45FC-927C-254A4BC02FDF}" type="parTrans" cxnId="{77CE7F58-7A56-422A-8F3B-C3F9C344CB0A}">
      <dgm:prSet/>
      <dgm:spPr/>
      <dgm:t>
        <a:bodyPr/>
        <a:lstStyle/>
        <a:p>
          <a:endParaRPr lang="en-GB"/>
        </a:p>
      </dgm:t>
    </dgm:pt>
    <dgm:pt modelId="{3F5A0792-6474-49F9-A3B1-40A694714A9F}" type="sibTrans" cxnId="{77CE7F58-7A56-422A-8F3B-C3F9C344CB0A}">
      <dgm:prSet/>
      <dgm:spPr/>
      <dgm:t>
        <a:bodyPr/>
        <a:lstStyle/>
        <a:p>
          <a:endParaRPr lang="en-GB"/>
        </a:p>
      </dgm:t>
    </dgm:pt>
    <dgm:pt modelId="{A95AFEC0-440A-4DCD-B9AC-AA1D2D1D0655}">
      <dgm:prSet phldrT="[نص]" custT="1"/>
      <dgm:spPr/>
      <dgm:t>
        <a:bodyPr/>
        <a:lstStyle/>
        <a:p>
          <a:pPr algn="just" rtl="1">
            <a:lnSpc>
              <a:spcPct val="150000"/>
            </a:lnSpc>
          </a:pPr>
          <a:r>
            <a:rPr lang="ar-SA" sz="1400" dirty="0">
              <a:latin typeface="Alexandria" pitchFamily="2" charset="-78"/>
              <a:cs typeface="Alexandria" pitchFamily="2" charset="-78"/>
            </a:rPr>
            <a:t>يجب ذكر المصدر بكل أمانة وصدق وشفافية، وتجنب الأسلوب الصحفي في إيراد الأخبار مثل (نقلاً عن مصدر مسؤول فضل عدم الكشف عن اسمه!) أو (وكالات) أو (مواقع إنترنت) أو (مصادر متعددة، إلخ).</a:t>
          </a:r>
          <a:endParaRPr lang="en-GB" sz="1400" dirty="0">
            <a:latin typeface="Alexandria" pitchFamily="2" charset="-78"/>
            <a:cs typeface="Alexandria" pitchFamily="2" charset="-78"/>
          </a:endParaRPr>
        </a:p>
      </dgm:t>
    </dgm:pt>
    <dgm:pt modelId="{3412C28D-92CA-490C-A2E7-5D24CE160D13}" type="parTrans" cxnId="{3046DC34-164E-463C-A9E0-BB7E0D6E7660}">
      <dgm:prSet/>
      <dgm:spPr/>
      <dgm:t>
        <a:bodyPr/>
        <a:lstStyle/>
        <a:p>
          <a:endParaRPr lang="en-GB"/>
        </a:p>
      </dgm:t>
    </dgm:pt>
    <dgm:pt modelId="{157FC3A6-8541-4FC8-9B29-6DC866029C4E}" type="sibTrans" cxnId="{3046DC34-164E-463C-A9E0-BB7E0D6E7660}">
      <dgm:prSet/>
      <dgm:spPr/>
      <dgm:t>
        <a:bodyPr/>
        <a:lstStyle/>
        <a:p>
          <a:endParaRPr lang="en-GB"/>
        </a:p>
      </dgm:t>
    </dgm:pt>
    <dgm:pt modelId="{CEDE6E37-4AE9-40BA-9B37-0A5B2CC1A48A}">
      <dgm:prSet phldrT="[نص]" custT="1"/>
      <dgm:spPr/>
      <dgm:t>
        <a:bodyPr/>
        <a:lstStyle/>
        <a:p>
          <a:pPr algn="just" rtl="1">
            <a:lnSpc>
              <a:spcPct val="150000"/>
            </a:lnSpc>
          </a:pPr>
          <a:r>
            <a:rPr lang="ar-SA" sz="1400" dirty="0">
              <a:latin typeface="Alexandria" pitchFamily="2" charset="-78"/>
              <a:cs typeface="Alexandria" pitchFamily="2" charset="-78"/>
            </a:rPr>
            <a:t>ذكر المراجع المتعلقة بموضوع الدراسة فقط، التي تم الاعتماد عليها وتجنب ذكر المراجع التي لم يستشهد بها في نص المقالة.</a:t>
          </a:r>
          <a:endParaRPr lang="en-GB" sz="1400" dirty="0">
            <a:latin typeface="Alexandria" pitchFamily="2" charset="-78"/>
            <a:cs typeface="Alexandria" pitchFamily="2" charset="-78"/>
          </a:endParaRPr>
        </a:p>
      </dgm:t>
    </dgm:pt>
    <dgm:pt modelId="{94DF6E20-02D3-4D8F-88B7-E89D58AF7B84}" type="sibTrans" cxnId="{3808009F-AF8E-4FA7-B3F9-65B33EA69B3D}">
      <dgm:prSet/>
      <dgm:spPr/>
      <dgm:t>
        <a:bodyPr/>
        <a:lstStyle/>
        <a:p>
          <a:endParaRPr lang="en-GB"/>
        </a:p>
      </dgm:t>
    </dgm:pt>
    <dgm:pt modelId="{0E15BD8E-F060-4099-B1D1-0F583891E3A7}" type="parTrans" cxnId="{3808009F-AF8E-4FA7-B3F9-65B33EA69B3D}">
      <dgm:prSet/>
      <dgm:spPr/>
      <dgm:t>
        <a:bodyPr/>
        <a:lstStyle/>
        <a:p>
          <a:endParaRPr lang="en-GB"/>
        </a:p>
      </dgm:t>
    </dgm:pt>
    <dgm:pt modelId="{506055D8-5477-4B62-B0B4-EE7BA73AF4C3}" type="pres">
      <dgm:prSet presAssocID="{E43B13B8-3AFA-48BF-8080-909711F5F72B}" presName="linearFlow" presStyleCnt="0">
        <dgm:presLayoutVars>
          <dgm:dir val="rev"/>
          <dgm:animLvl val="lvl"/>
          <dgm:resizeHandles val="exact"/>
        </dgm:presLayoutVars>
      </dgm:prSet>
      <dgm:spPr/>
      <dgm:t>
        <a:bodyPr/>
        <a:lstStyle/>
        <a:p>
          <a:endParaRPr lang="en-US"/>
        </a:p>
      </dgm:t>
    </dgm:pt>
    <dgm:pt modelId="{76360465-A5A0-411F-9095-176E586E8E0F}" type="pres">
      <dgm:prSet presAssocID="{BCBF54E3-425A-46F5-8F61-0341727A03AF}" presName="composite" presStyleCnt="0"/>
      <dgm:spPr/>
    </dgm:pt>
    <dgm:pt modelId="{D1C667EC-A7D5-4694-A03C-D863B6A60745}" type="pres">
      <dgm:prSet presAssocID="{BCBF54E3-425A-46F5-8F61-0341727A03AF}" presName="parentText" presStyleLbl="alignNode1" presStyleIdx="0" presStyleCnt="3">
        <dgm:presLayoutVars>
          <dgm:chMax val="1"/>
          <dgm:bulletEnabled val="1"/>
        </dgm:presLayoutVars>
      </dgm:prSet>
      <dgm:spPr/>
      <dgm:t>
        <a:bodyPr/>
        <a:lstStyle/>
        <a:p>
          <a:endParaRPr lang="en-US"/>
        </a:p>
      </dgm:t>
    </dgm:pt>
    <dgm:pt modelId="{920B7265-222E-463A-A7B2-760A579F25F3}" type="pres">
      <dgm:prSet presAssocID="{BCBF54E3-425A-46F5-8F61-0341727A03AF}" presName="descendantText" presStyleLbl="alignAcc1" presStyleIdx="0" presStyleCnt="3">
        <dgm:presLayoutVars>
          <dgm:bulletEnabled val="1"/>
        </dgm:presLayoutVars>
      </dgm:prSet>
      <dgm:spPr/>
      <dgm:t>
        <a:bodyPr/>
        <a:lstStyle/>
        <a:p>
          <a:endParaRPr lang="en-US"/>
        </a:p>
      </dgm:t>
    </dgm:pt>
    <dgm:pt modelId="{BFE11AB6-4241-43B6-84C9-57C41BA24530}" type="pres">
      <dgm:prSet presAssocID="{FBBC632E-DF2F-4A64-9006-5160A7996E2A}" presName="sp" presStyleCnt="0"/>
      <dgm:spPr/>
    </dgm:pt>
    <dgm:pt modelId="{12C79674-8392-4997-8396-1DE216072860}" type="pres">
      <dgm:prSet presAssocID="{D0B936B5-4391-4725-A3E1-CF479C4B5AE2}" presName="composite" presStyleCnt="0"/>
      <dgm:spPr/>
    </dgm:pt>
    <dgm:pt modelId="{25B24539-AAD0-4788-85E0-11A963EEFD6D}" type="pres">
      <dgm:prSet presAssocID="{D0B936B5-4391-4725-A3E1-CF479C4B5AE2}" presName="parentText" presStyleLbl="alignNode1" presStyleIdx="1" presStyleCnt="3">
        <dgm:presLayoutVars>
          <dgm:chMax val="1"/>
          <dgm:bulletEnabled val="1"/>
        </dgm:presLayoutVars>
      </dgm:prSet>
      <dgm:spPr/>
      <dgm:t>
        <a:bodyPr/>
        <a:lstStyle/>
        <a:p>
          <a:endParaRPr lang="en-US"/>
        </a:p>
      </dgm:t>
    </dgm:pt>
    <dgm:pt modelId="{3EB18506-37CF-4F2A-906E-959D97FEC433}" type="pres">
      <dgm:prSet presAssocID="{D0B936B5-4391-4725-A3E1-CF479C4B5AE2}" presName="descendantText" presStyleLbl="alignAcc1" presStyleIdx="1" presStyleCnt="3">
        <dgm:presLayoutVars>
          <dgm:bulletEnabled val="1"/>
        </dgm:presLayoutVars>
      </dgm:prSet>
      <dgm:spPr/>
      <dgm:t>
        <a:bodyPr/>
        <a:lstStyle/>
        <a:p>
          <a:endParaRPr lang="en-US"/>
        </a:p>
      </dgm:t>
    </dgm:pt>
    <dgm:pt modelId="{52A440A4-0697-4FA4-A98B-B149B61E08CA}" type="pres">
      <dgm:prSet presAssocID="{3888B1FD-C4FD-41FE-9EF9-28873CDA61A8}" presName="sp" presStyleCnt="0"/>
      <dgm:spPr/>
    </dgm:pt>
    <dgm:pt modelId="{300097BD-E8CE-49A6-94DD-39155A50E866}" type="pres">
      <dgm:prSet presAssocID="{4AD80306-98E2-43D4-BF4F-855F2B7C3531}" presName="composite" presStyleCnt="0"/>
      <dgm:spPr/>
    </dgm:pt>
    <dgm:pt modelId="{DC5004C4-0BFB-46C9-AF76-83B65DE99B96}" type="pres">
      <dgm:prSet presAssocID="{4AD80306-98E2-43D4-BF4F-855F2B7C3531}" presName="parentText" presStyleLbl="alignNode1" presStyleIdx="2" presStyleCnt="3">
        <dgm:presLayoutVars>
          <dgm:chMax val="1"/>
          <dgm:bulletEnabled val="1"/>
        </dgm:presLayoutVars>
      </dgm:prSet>
      <dgm:spPr/>
      <dgm:t>
        <a:bodyPr/>
        <a:lstStyle/>
        <a:p>
          <a:endParaRPr lang="en-US"/>
        </a:p>
      </dgm:t>
    </dgm:pt>
    <dgm:pt modelId="{1FF7ACAB-4031-47D9-9FFB-AC17101A5EAA}" type="pres">
      <dgm:prSet presAssocID="{4AD80306-98E2-43D4-BF4F-855F2B7C3531}" presName="descendantText" presStyleLbl="alignAcc1" presStyleIdx="2" presStyleCnt="3" custScaleY="144537">
        <dgm:presLayoutVars>
          <dgm:bulletEnabled val="1"/>
        </dgm:presLayoutVars>
      </dgm:prSet>
      <dgm:spPr/>
      <dgm:t>
        <a:bodyPr/>
        <a:lstStyle/>
        <a:p>
          <a:endParaRPr lang="en-US"/>
        </a:p>
      </dgm:t>
    </dgm:pt>
  </dgm:ptLst>
  <dgm:cxnLst>
    <dgm:cxn modelId="{3808009F-AF8E-4FA7-B3F9-65B33EA69B3D}" srcId="{BCBF54E3-425A-46F5-8F61-0341727A03AF}" destId="{CEDE6E37-4AE9-40BA-9B37-0A5B2CC1A48A}" srcOrd="0" destOrd="0" parTransId="{0E15BD8E-F060-4099-B1D1-0F583891E3A7}" sibTransId="{94DF6E20-02D3-4D8F-88B7-E89D58AF7B84}"/>
    <dgm:cxn modelId="{8063A565-84C7-42ED-880C-5B7251861CD1}" type="presOf" srcId="{4AD80306-98E2-43D4-BF4F-855F2B7C3531}" destId="{DC5004C4-0BFB-46C9-AF76-83B65DE99B96}" srcOrd="0" destOrd="0" presId="urn:microsoft.com/office/officeart/2005/8/layout/chevron2"/>
    <dgm:cxn modelId="{6E6E22A9-14EA-4DA8-A868-EE6382160FFF}" srcId="{E43B13B8-3AFA-48BF-8080-909711F5F72B}" destId="{BCBF54E3-425A-46F5-8F61-0341727A03AF}" srcOrd="0" destOrd="0" parTransId="{CB8881DE-B520-4481-9F69-6709BB07D5F8}" sibTransId="{FBBC632E-DF2F-4A64-9006-5160A7996E2A}"/>
    <dgm:cxn modelId="{77CE7F58-7A56-422A-8F3B-C3F9C344CB0A}" srcId="{E43B13B8-3AFA-48BF-8080-909711F5F72B}" destId="{4AD80306-98E2-43D4-BF4F-855F2B7C3531}" srcOrd="2" destOrd="0" parTransId="{C2CAB97D-60F4-45FC-927C-254A4BC02FDF}" sibTransId="{3F5A0792-6474-49F9-A3B1-40A694714A9F}"/>
    <dgm:cxn modelId="{EF599DA1-96F2-4E80-BF27-52156C148588}" type="presOf" srcId="{BCBF54E3-425A-46F5-8F61-0341727A03AF}" destId="{D1C667EC-A7D5-4694-A03C-D863B6A60745}" srcOrd="0" destOrd="0" presId="urn:microsoft.com/office/officeart/2005/8/layout/chevron2"/>
    <dgm:cxn modelId="{3046DC34-164E-463C-A9E0-BB7E0D6E7660}" srcId="{4AD80306-98E2-43D4-BF4F-855F2B7C3531}" destId="{A95AFEC0-440A-4DCD-B9AC-AA1D2D1D0655}" srcOrd="0" destOrd="0" parTransId="{3412C28D-92CA-490C-A2E7-5D24CE160D13}" sibTransId="{157FC3A6-8541-4FC8-9B29-6DC866029C4E}"/>
    <dgm:cxn modelId="{E65BD072-5172-4B3E-8C2C-31EAF794151A}" srcId="{E43B13B8-3AFA-48BF-8080-909711F5F72B}" destId="{D0B936B5-4391-4725-A3E1-CF479C4B5AE2}" srcOrd="1" destOrd="0" parTransId="{DB6DAF26-FC76-4730-BB44-5211EC1A9A50}" sibTransId="{3888B1FD-C4FD-41FE-9EF9-28873CDA61A8}"/>
    <dgm:cxn modelId="{A0B716BE-3B0D-428F-9CB1-1825985A8B03}" type="presOf" srcId="{CEDE6E37-4AE9-40BA-9B37-0A5B2CC1A48A}" destId="{920B7265-222E-463A-A7B2-760A579F25F3}" srcOrd="0" destOrd="0" presId="urn:microsoft.com/office/officeart/2005/8/layout/chevron2"/>
    <dgm:cxn modelId="{B89D719F-D453-4A82-857D-DF22751CFECC}" type="presOf" srcId="{D0B936B5-4391-4725-A3E1-CF479C4B5AE2}" destId="{25B24539-AAD0-4788-85E0-11A963EEFD6D}" srcOrd="0" destOrd="0" presId="urn:microsoft.com/office/officeart/2005/8/layout/chevron2"/>
    <dgm:cxn modelId="{C1ADC01B-D7FC-4466-9872-BF42A0473332}" type="presOf" srcId="{A95AFEC0-440A-4DCD-B9AC-AA1D2D1D0655}" destId="{1FF7ACAB-4031-47D9-9FFB-AC17101A5EAA}" srcOrd="0" destOrd="0" presId="urn:microsoft.com/office/officeart/2005/8/layout/chevron2"/>
    <dgm:cxn modelId="{966D6F4F-ACF3-4800-AF2C-44F389C14C3E}" type="presOf" srcId="{E43B13B8-3AFA-48BF-8080-909711F5F72B}" destId="{506055D8-5477-4B62-B0B4-EE7BA73AF4C3}" srcOrd="0" destOrd="0" presId="urn:microsoft.com/office/officeart/2005/8/layout/chevron2"/>
    <dgm:cxn modelId="{4093D75C-E446-492E-B375-BBF1B0747CFC}" type="presOf" srcId="{9CE37155-1A66-43E8-84A1-7B0B37D565B4}" destId="{3EB18506-37CF-4F2A-906E-959D97FEC433}" srcOrd="0" destOrd="0" presId="urn:microsoft.com/office/officeart/2005/8/layout/chevron2"/>
    <dgm:cxn modelId="{2818A046-D8C4-4F95-844E-A64CC1166EDD}" srcId="{D0B936B5-4391-4725-A3E1-CF479C4B5AE2}" destId="{9CE37155-1A66-43E8-84A1-7B0B37D565B4}" srcOrd="0" destOrd="0" parTransId="{EBE246DF-AD0A-472D-9EA9-293CD5C496DF}" sibTransId="{AEE06446-1E87-47F3-B5F2-30B69E2E1894}"/>
    <dgm:cxn modelId="{96915144-CC0C-461C-A7EA-88B4478B38D5}" type="presParOf" srcId="{506055D8-5477-4B62-B0B4-EE7BA73AF4C3}" destId="{76360465-A5A0-411F-9095-176E586E8E0F}" srcOrd="0" destOrd="0" presId="urn:microsoft.com/office/officeart/2005/8/layout/chevron2"/>
    <dgm:cxn modelId="{03F1910E-A33D-470E-8A54-C1E2E700FF05}" type="presParOf" srcId="{76360465-A5A0-411F-9095-176E586E8E0F}" destId="{D1C667EC-A7D5-4694-A03C-D863B6A60745}" srcOrd="0" destOrd="0" presId="urn:microsoft.com/office/officeart/2005/8/layout/chevron2"/>
    <dgm:cxn modelId="{D7A88D14-FC0A-4D63-BC59-C932FBBFAF56}" type="presParOf" srcId="{76360465-A5A0-411F-9095-176E586E8E0F}" destId="{920B7265-222E-463A-A7B2-760A579F25F3}" srcOrd="1" destOrd="0" presId="urn:microsoft.com/office/officeart/2005/8/layout/chevron2"/>
    <dgm:cxn modelId="{EE20F46D-5DCC-4E56-B15F-B7B66E30F445}" type="presParOf" srcId="{506055D8-5477-4B62-B0B4-EE7BA73AF4C3}" destId="{BFE11AB6-4241-43B6-84C9-57C41BA24530}" srcOrd="1" destOrd="0" presId="urn:microsoft.com/office/officeart/2005/8/layout/chevron2"/>
    <dgm:cxn modelId="{FBFC7B04-3EBC-40BF-A5B5-0AE32994DC0A}" type="presParOf" srcId="{506055D8-5477-4B62-B0B4-EE7BA73AF4C3}" destId="{12C79674-8392-4997-8396-1DE216072860}" srcOrd="2" destOrd="0" presId="urn:microsoft.com/office/officeart/2005/8/layout/chevron2"/>
    <dgm:cxn modelId="{DF3DDBE6-929B-40AB-8DEA-7B611B1818DB}" type="presParOf" srcId="{12C79674-8392-4997-8396-1DE216072860}" destId="{25B24539-AAD0-4788-85E0-11A963EEFD6D}" srcOrd="0" destOrd="0" presId="urn:microsoft.com/office/officeart/2005/8/layout/chevron2"/>
    <dgm:cxn modelId="{AA60C198-12D2-4191-AF5E-1A8CFFAA9B64}" type="presParOf" srcId="{12C79674-8392-4997-8396-1DE216072860}" destId="{3EB18506-37CF-4F2A-906E-959D97FEC433}" srcOrd="1" destOrd="0" presId="urn:microsoft.com/office/officeart/2005/8/layout/chevron2"/>
    <dgm:cxn modelId="{D8882061-1D55-4A3A-B05B-B79563EB2C12}" type="presParOf" srcId="{506055D8-5477-4B62-B0B4-EE7BA73AF4C3}" destId="{52A440A4-0697-4FA4-A98B-B149B61E08CA}" srcOrd="3" destOrd="0" presId="urn:microsoft.com/office/officeart/2005/8/layout/chevron2"/>
    <dgm:cxn modelId="{00B5B708-E661-45A9-A48E-757556FCBB77}" type="presParOf" srcId="{506055D8-5477-4B62-B0B4-EE7BA73AF4C3}" destId="{300097BD-E8CE-49A6-94DD-39155A50E866}" srcOrd="4" destOrd="0" presId="urn:microsoft.com/office/officeart/2005/8/layout/chevron2"/>
    <dgm:cxn modelId="{74F9D343-CC54-4604-971B-FFDF046EBC34}" type="presParOf" srcId="{300097BD-E8CE-49A6-94DD-39155A50E866}" destId="{DC5004C4-0BFB-46C9-AF76-83B65DE99B96}" srcOrd="0" destOrd="0" presId="urn:microsoft.com/office/officeart/2005/8/layout/chevron2"/>
    <dgm:cxn modelId="{D09E98AA-1004-4D70-9114-06442066C7F7}" type="presParOf" srcId="{300097BD-E8CE-49A6-94DD-39155A50E866}" destId="{1FF7ACAB-4031-47D9-9FFB-AC17101A5EAA}"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C667EC-A7D5-4694-A03C-D863B6A60745}">
      <dsp:nvSpPr>
        <dsp:cNvPr id="0" name=""/>
        <dsp:cNvSpPr/>
      </dsp:nvSpPr>
      <dsp:spPr>
        <a:xfrm rot="5400000">
          <a:off x="6999347" y="171488"/>
          <a:ext cx="1126024" cy="788217"/>
        </a:xfrm>
        <a:prstGeom prst="chevron">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3970" tIns="13970" rIns="13970" bIns="13970" numCol="1" spcCol="1270" anchor="ctr" anchorCtr="0">
          <a:noAutofit/>
        </a:bodyPr>
        <a:lstStyle/>
        <a:p>
          <a:pPr lvl="0" algn="ctr" defTabSz="977900">
            <a:lnSpc>
              <a:spcPct val="90000"/>
            </a:lnSpc>
            <a:spcBef>
              <a:spcPct val="0"/>
            </a:spcBef>
            <a:spcAft>
              <a:spcPct val="35000"/>
            </a:spcAft>
          </a:pPr>
          <a:r>
            <a:rPr lang="ar-SA" sz="2200" kern="1200" dirty="0"/>
            <a:t> 1</a:t>
          </a:r>
          <a:endParaRPr lang="en-GB" sz="2200" kern="1200" dirty="0"/>
        </a:p>
      </dsp:txBody>
      <dsp:txXfrm rot="-5400000">
        <a:off x="7168251" y="396694"/>
        <a:ext cx="788217" cy="337807"/>
      </dsp:txXfrm>
    </dsp:sp>
    <dsp:sp modelId="{920B7265-222E-463A-A7B2-760A579F25F3}">
      <dsp:nvSpPr>
        <dsp:cNvPr id="0" name=""/>
        <dsp:cNvSpPr/>
      </dsp:nvSpPr>
      <dsp:spPr>
        <a:xfrm rot="16200000">
          <a:off x="3218167" y="-3215582"/>
          <a:ext cx="731915" cy="7168250"/>
        </a:xfrm>
        <a:prstGeom prst="round2Same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8890" tIns="8890" rIns="99568" bIns="8890" numCol="1" spcCol="1270" anchor="ctr" anchorCtr="0">
          <a:noAutofit/>
        </a:bodyPr>
        <a:lstStyle/>
        <a:p>
          <a:pPr marL="114300" lvl="1" indent="-114300" algn="r" defTabSz="622300" rtl="1">
            <a:lnSpc>
              <a:spcPct val="90000"/>
            </a:lnSpc>
            <a:spcBef>
              <a:spcPct val="0"/>
            </a:spcBef>
            <a:spcAft>
              <a:spcPct val="15000"/>
            </a:spcAft>
            <a:buChar char="••"/>
          </a:pPr>
          <a:r>
            <a:rPr lang="ar-SA" sz="1400" kern="1200" dirty="0">
              <a:latin typeface="Alexandria" pitchFamily="2" charset="-78"/>
              <a:cs typeface="Alexandria" pitchFamily="2" charset="-78"/>
            </a:rPr>
            <a:t>جملة أو جملتين للتعريف بموضوع الدراسة وبيان لماذا تمت دراسته</a:t>
          </a:r>
          <a:endParaRPr lang="en-GB" sz="1400" kern="1200" dirty="0">
            <a:latin typeface="Alexandria" pitchFamily="2" charset="-78"/>
            <a:cs typeface="Alexandria" pitchFamily="2" charset="-78"/>
          </a:endParaRPr>
        </a:p>
      </dsp:txBody>
      <dsp:txXfrm rot="5400000">
        <a:off x="35729" y="38314"/>
        <a:ext cx="7132521" cy="660457"/>
      </dsp:txXfrm>
    </dsp:sp>
    <dsp:sp modelId="{25B24539-AAD0-4788-85E0-11A963EEFD6D}">
      <dsp:nvSpPr>
        <dsp:cNvPr id="0" name=""/>
        <dsp:cNvSpPr/>
      </dsp:nvSpPr>
      <dsp:spPr>
        <a:xfrm rot="5400000">
          <a:off x="6999347" y="1149090"/>
          <a:ext cx="1126024" cy="788217"/>
        </a:xfrm>
        <a:prstGeom prst="chevron">
          <a:avLst/>
        </a:prstGeom>
        <a:gradFill rotWithShape="0">
          <a:gsLst>
            <a:gs pos="0">
              <a:schemeClr val="accent4">
                <a:hueOff val="3266964"/>
                <a:satOff val="-13592"/>
                <a:lumOff val="3203"/>
                <a:alphaOff val="0"/>
                <a:satMod val="103000"/>
                <a:lumMod val="102000"/>
                <a:tint val="94000"/>
              </a:schemeClr>
            </a:gs>
            <a:gs pos="50000">
              <a:schemeClr val="accent4">
                <a:hueOff val="3266964"/>
                <a:satOff val="-13592"/>
                <a:lumOff val="3203"/>
                <a:alphaOff val="0"/>
                <a:satMod val="110000"/>
                <a:lumMod val="100000"/>
                <a:shade val="100000"/>
              </a:schemeClr>
            </a:gs>
            <a:gs pos="100000">
              <a:schemeClr val="accent4">
                <a:hueOff val="3266964"/>
                <a:satOff val="-13592"/>
                <a:lumOff val="3203"/>
                <a:alphaOff val="0"/>
                <a:lumMod val="99000"/>
                <a:satMod val="120000"/>
                <a:shade val="78000"/>
              </a:schemeClr>
            </a:gs>
          </a:gsLst>
          <a:lin ang="5400000" scaled="0"/>
        </a:gradFill>
        <a:ln w="6350" cap="flat" cmpd="sng" algn="ctr">
          <a:solidFill>
            <a:schemeClr val="accent4">
              <a:hueOff val="3266964"/>
              <a:satOff val="-13592"/>
              <a:lumOff val="3203"/>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3970" tIns="13970" rIns="13970" bIns="13970" numCol="1" spcCol="1270" anchor="ctr" anchorCtr="0">
          <a:noAutofit/>
        </a:bodyPr>
        <a:lstStyle/>
        <a:p>
          <a:pPr lvl="0" algn="ctr" defTabSz="977900">
            <a:lnSpc>
              <a:spcPct val="90000"/>
            </a:lnSpc>
            <a:spcBef>
              <a:spcPct val="0"/>
            </a:spcBef>
            <a:spcAft>
              <a:spcPct val="35000"/>
            </a:spcAft>
          </a:pPr>
          <a:r>
            <a:rPr lang="ar-SA" sz="2200" kern="1200" dirty="0"/>
            <a:t> 2</a:t>
          </a:r>
          <a:endParaRPr lang="en-GB" sz="2200" kern="1200" dirty="0"/>
        </a:p>
      </dsp:txBody>
      <dsp:txXfrm rot="-5400000">
        <a:off x="7168251" y="1374296"/>
        <a:ext cx="788217" cy="337807"/>
      </dsp:txXfrm>
    </dsp:sp>
    <dsp:sp modelId="{3EB18506-37CF-4F2A-906E-959D97FEC433}">
      <dsp:nvSpPr>
        <dsp:cNvPr id="0" name=""/>
        <dsp:cNvSpPr/>
      </dsp:nvSpPr>
      <dsp:spPr>
        <a:xfrm rot="16200000">
          <a:off x="3218167" y="-2237980"/>
          <a:ext cx="731915" cy="7168250"/>
        </a:xfrm>
        <a:prstGeom prst="round2SameRect">
          <a:avLst/>
        </a:prstGeom>
        <a:solidFill>
          <a:schemeClr val="lt1">
            <a:alpha val="90000"/>
            <a:hueOff val="0"/>
            <a:satOff val="0"/>
            <a:lumOff val="0"/>
            <a:alphaOff val="0"/>
          </a:schemeClr>
        </a:solidFill>
        <a:ln w="6350" cap="flat" cmpd="sng" algn="ctr">
          <a:solidFill>
            <a:schemeClr val="accent4">
              <a:hueOff val="3266964"/>
              <a:satOff val="-13592"/>
              <a:lumOff val="3203"/>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0160" tIns="10160" rIns="113792" bIns="10160" numCol="1" spcCol="1270" anchor="ctr" anchorCtr="0">
          <a:noAutofit/>
        </a:bodyPr>
        <a:lstStyle/>
        <a:p>
          <a:pPr marL="171450" lvl="1" indent="-171450" algn="r" defTabSz="711200" rtl="1">
            <a:lnSpc>
              <a:spcPct val="90000"/>
            </a:lnSpc>
            <a:spcBef>
              <a:spcPct val="0"/>
            </a:spcBef>
            <a:spcAft>
              <a:spcPct val="15000"/>
            </a:spcAft>
            <a:buChar char="••"/>
          </a:pPr>
          <a:r>
            <a:rPr lang="ar-SA" sz="1600" kern="1200" dirty="0">
              <a:latin typeface="Alexandria" pitchFamily="2" charset="-78"/>
              <a:cs typeface="Alexandria" pitchFamily="2" charset="-78"/>
            </a:rPr>
            <a:t>جملة أو جملتين لشرح طريقة العمل المستخدمة للوصول إلى الهدف المعلن من الدراسة</a:t>
          </a:r>
          <a:endParaRPr lang="en-GB" sz="1600" kern="1200" dirty="0">
            <a:latin typeface="Alexandria" pitchFamily="2" charset="-78"/>
            <a:cs typeface="Alexandria" pitchFamily="2" charset="-78"/>
          </a:endParaRPr>
        </a:p>
      </dsp:txBody>
      <dsp:txXfrm rot="5400000">
        <a:off x="35729" y="1015916"/>
        <a:ext cx="7132521" cy="660457"/>
      </dsp:txXfrm>
    </dsp:sp>
    <dsp:sp modelId="{DC5004C4-0BFB-46C9-AF76-83B65DE99B96}">
      <dsp:nvSpPr>
        <dsp:cNvPr id="0" name=""/>
        <dsp:cNvSpPr/>
      </dsp:nvSpPr>
      <dsp:spPr>
        <a:xfrm rot="5400000">
          <a:off x="6999347" y="2126692"/>
          <a:ext cx="1126024" cy="788217"/>
        </a:xfrm>
        <a:prstGeom prst="chevron">
          <a:avLst/>
        </a:prstGeom>
        <a:gradFill rotWithShape="0">
          <a:gsLst>
            <a:gs pos="0">
              <a:schemeClr val="accent4">
                <a:hueOff val="6533927"/>
                <a:satOff val="-27185"/>
                <a:lumOff val="6405"/>
                <a:alphaOff val="0"/>
                <a:satMod val="103000"/>
                <a:lumMod val="102000"/>
                <a:tint val="94000"/>
              </a:schemeClr>
            </a:gs>
            <a:gs pos="50000">
              <a:schemeClr val="accent4">
                <a:hueOff val="6533927"/>
                <a:satOff val="-27185"/>
                <a:lumOff val="6405"/>
                <a:alphaOff val="0"/>
                <a:satMod val="110000"/>
                <a:lumMod val="100000"/>
                <a:shade val="100000"/>
              </a:schemeClr>
            </a:gs>
            <a:gs pos="100000">
              <a:schemeClr val="accent4">
                <a:hueOff val="6533927"/>
                <a:satOff val="-27185"/>
                <a:lumOff val="6405"/>
                <a:alphaOff val="0"/>
                <a:lumMod val="99000"/>
                <a:satMod val="120000"/>
                <a:shade val="78000"/>
              </a:schemeClr>
            </a:gs>
          </a:gsLst>
          <a:lin ang="5400000" scaled="0"/>
        </a:gradFill>
        <a:ln w="6350" cap="flat" cmpd="sng" algn="ctr">
          <a:solidFill>
            <a:schemeClr val="accent4">
              <a:hueOff val="6533927"/>
              <a:satOff val="-27185"/>
              <a:lumOff val="6405"/>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3970" tIns="13970" rIns="13970" bIns="13970" numCol="1" spcCol="1270" anchor="ctr" anchorCtr="0">
          <a:noAutofit/>
        </a:bodyPr>
        <a:lstStyle/>
        <a:p>
          <a:pPr lvl="0" algn="ctr" defTabSz="977900">
            <a:lnSpc>
              <a:spcPct val="90000"/>
            </a:lnSpc>
            <a:spcBef>
              <a:spcPct val="0"/>
            </a:spcBef>
            <a:spcAft>
              <a:spcPct val="35000"/>
            </a:spcAft>
          </a:pPr>
          <a:r>
            <a:rPr lang="ar-SA" sz="2200" kern="1200" dirty="0"/>
            <a:t> 3</a:t>
          </a:r>
          <a:endParaRPr lang="en-GB" sz="2200" kern="1200" dirty="0"/>
        </a:p>
      </dsp:txBody>
      <dsp:txXfrm rot="-5400000">
        <a:off x="7168251" y="2351898"/>
        <a:ext cx="788217" cy="337807"/>
      </dsp:txXfrm>
    </dsp:sp>
    <dsp:sp modelId="{1FF7ACAB-4031-47D9-9FFB-AC17101A5EAA}">
      <dsp:nvSpPr>
        <dsp:cNvPr id="0" name=""/>
        <dsp:cNvSpPr/>
      </dsp:nvSpPr>
      <dsp:spPr>
        <a:xfrm rot="16200000">
          <a:off x="3218167" y="-1260378"/>
          <a:ext cx="731915" cy="7168250"/>
        </a:xfrm>
        <a:prstGeom prst="round2SameRect">
          <a:avLst/>
        </a:prstGeom>
        <a:solidFill>
          <a:schemeClr val="lt1">
            <a:alpha val="90000"/>
            <a:hueOff val="0"/>
            <a:satOff val="0"/>
            <a:lumOff val="0"/>
            <a:alphaOff val="0"/>
          </a:schemeClr>
        </a:solidFill>
        <a:ln w="6350" cap="flat" cmpd="sng" algn="ctr">
          <a:solidFill>
            <a:schemeClr val="accent4">
              <a:hueOff val="6533927"/>
              <a:satOff val="-27185"/>
              <a:lumOff val="6405"/>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0160" tIns="10160" rIns="113792" bIns="10160" numCol="1" spcCol="1270" anchor="ctr" anchorCtr="0">
          <a:noAutofit/>
        </a:bodyPr>
        <a:lstStyle/>
        <a:p>
          <a:pPr marL="171450" lvl="1" indent="-171450" algn="r" defTabSz="711200" rtl="1">
            <a:lnSpc>
              <a:spcPct val="90000"/>
            </a:lnSpc>
            <a:spcBef>
              <a:spcPct val="0"/>
            </a:spcBef>
            <a:spcAft>
              <a:spcPct val="15000"/>
            </a:spcAft>
            <a:buChar char="••"/>
          </a:pPr>
          <a:r>
            <a:rPr lang="ar-SA" sz="1600" kern="1200" dirty="0">
              <a:latin typeface="Alexandria" pitchFamily="2" charset="-78"/>
              <a:cs typeface="Alexandria" pitchFamily="2" charset="-78"/>
            </a:rPr>
            <a:t>جملة أو جملتين لبيان أهم النتائج</a:t>
          </a:r>
          <a:endParaRPr lang="en-GB" sz="1600" kern="1200" dirty="0">
            <a:latin typeface="Alexandria" pitchFamily="2" charset="-78"/>
            <a:cs typeface="Alexandria" pitchFamily="2" charset="-78"/>
          </a:endParaRPr>
        </a:p>
      </dsp:txBody>
      <dsp:txXfrm rot="5400000">
        <a:off x="35729" y="1993518"/>
        <a:ext cx="7132521" cy="660457"/>
      </dsp:txXfrm>
    </dsp:sp>
    <dsp:sp modelId="{C8B0A3E3-C34A-4BDD-A4C0-D562B500C0F1}">
      <dsp:nvSpPr>
        <dsp:cNvPr id="0" name=""/>
        <dsp:cNvSpPr/>
      </dsp:nvSpPr>
      <dsp:spPr>
        <a:xfrm rot="5400000">
          <a:off x="6999347" y="3104294"/>
          <a:ext cx="1126024" cy="788217"/>
        </a:xfrm>
        <a:prstGeom prst="chevron">
          <a:avLst/>
        </a:prstGeom>
        <a:gradFill rotWithShape="0">
          <a:gsLst>
            <a:gs pos="0">
              <a:schemeClr val="accent4">
                <a:hueOff val="9800891"/>
                <a:satOff val="-40777"/>
                <a:lumOff val="9608"/>
                <a:alphaOff val="0"/>
                <a:satMod val="103000"/>
                <a:lumMod val="102000"/>
                <a:tint val="94000"/>
              </a:schemeClr>
            </a:gs>
            <a:gs pos="50000">
              <a:schemeClr val="accent4">
                <a:hueOff val="9800891"/>
                <a:satOff val="-40777"/>
                <a:lumOff val="9608"/>
                <a:alphaOff val="0"/>
                <a:satMod val="110000"/>
                <a:lumMod val="100000"/>
                <a:shade val="100000"/>
              </a:schemeClr>
            </a:gs>
            <a:gs pos="100000">
              <a:schemeClr val="accent4">
                <a:hueOff val="9800891"/>
                <a:satOff val="-40777"/>
                <a:lumOff val="9608"/>
                <a:alphaOff val="0"/>
                <a:lumMod val="99000"/>
                <a:satMod val="120000"/>
                <a:shade val="78000"/>
              </a:schemeClr>
            </a:gs>
          </a:gsLst>
          <a:lin ang="5400000" scaled="0"/>
        </a:gradFill>
        <a:ln w="6350" cap="flat" cmpd="sng" algn="ctr">
          <a:solidFill>
            <a:schemeClr val="accent4">
              <a:hueOff val="9800891"/>
              <a:satOff val="-40777"/>
              <a:lumOff val="9608"/>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3970" tIns="13970" rIns="13970" bIns="13970" numCol="1" spcCol="1270" anchor="ctr" anchorCtr="0">
          <a:noAutofit/>
        </a:bodyPr>
        <a:lstStyle/>
        <a:p>
          <a:pPr lvl="0" algn="ctr" defTabSz="977900">
            <a:lnSpc>
              <a:spcPct val="90000"/>
            </a:lnSpc>
            <a:spcBef>
              <a:spcPct val="0"/>
            </a:spcBef>
            <a:spcAft>
              <a:spcPct val="35000"/>
            </a:spcAft>
          </a:pPr>
          <a:r>
            <a:rPr lang="ar-SA" sz="2200" kern="1200" dirty="0"/>
            <a:t>4</a:t>
          </a:r>
          <a:endParaRPr lang="en-GB" sz="2200" kern="1200" dirty="0"/>
        </a:p>
      </dsp:txBody>
      <dsp:txXfrm rot="-5400000">
        <a:off x="7168251" y="3329500"/>
        <a:ext cx="788217" cy="337807"/>
      </dsp:txXfrm>
    </dsp:sp>
    <dsp:sp modelId="{2EC73676-08A7-4A19-BFB4-1CBA222F7050}">
      <dsp:nvSpPr>
        <dsp:cNvPr id="0" name=""/>
        <dsp:cNvSpPr/>
      </dsp:nvSpPr>
      <dsp:spPr>
        <a:xfrm rot="16200000">
          <a:off x="3218167" y="-282776"/>
          <a:ext cx="731915" cy="7168250"/>
        </a:xfrm>
        <a:prstGeom prst="round2SameRect">
          <a:avLst/>
        </a:prstGeom>
        <a:solidFill>
          <a:schemeClr val="lt1">
            <a:alpha val="90000"/>
            <a:hueOff val="0"/>
            <a:satOff val="0"/>
            <a:lumOff val="0"/>
            <a:alphaOff val="0"/>
          </a:schemeClr>
        </a:solidFill>
        <a:ln w="6350" cap="flat" cmpd="sng" algn="ctr">
          <a:solidFill>
            <a:schemeClr val="accent4">
              <a:hueOff val="9800891"/>
              <a:satOff val="-40777"/>
              <a:lumOff val="9608"/>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9525" tIns="9525" rIns="106680" bIns="9525" numCol="1" spcCol="1270" anchor="ctr" anchorCtr="0">
          <a:noAutofit/>
        </a:bodyPr>
        <a:lstStyle/>
        <a:p>
          <a:pPr marL="114300" lvl="1" indent="-114300" algn="just" defTabSz="666750" rtl="1">
            <a:lnSpc>
              <a:spcPct val="150000"/>
            </a:lnSpc>
            <a:spcBef>
              <a:spcPct val="0"/>
            </a:spcBef>
            <a:spcAft>
              <a:spcPct val="15000"/>
            </a:spcAft>
            <a:buChar char="••"/>
          </a:pPr>
          <a:r>
            <a:rPr lang="ar-SA" sz="1500" kern="1200" dirty="0">
              <a:latin typeface="Alexandria" pitchFamily="2" charset="-78"/>
              <a:cs typeface="Alexandria" pitchFamily="2" charset="-78"/>
            </a:rPr>
            <a:t>جملة أو جملتين عن الاستنتاج العام لما يمكن أن تعنيه النتائج ومدلولاتها، أو لما قد تقترحه من دراسات مستقبلية للإجابة عن أسئلة جديدة طرحتها الدراسة الحالية</a:t>
          </a:r>
          <a:endParaRPr lang="en-GB" sz="1500" kern="1200" dirty="0">
            <a:latin typeface="Alexandria" pitchFamily="2" charset="-78"/>
            <a:cs typeface="Alexandria" pitchFamily="2" charset="-78"/>
          </a:endParaRPr>
        </a:p>
      </dsp:txBody>
      <dsp:txXfrm rot="5400000">
        <a:off x="35729" y="2971120"/>
        <a:ext cx="7132521" cy="66045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C667EC-A7D5-4694-A03C-D863B6A60745}">
      <dsp:nvSpPr>
        <dsp:cNvPr id="0" name=""/>
        <dsp:cNvSpPr/>
      </dsp:nvSpPr>
      <dsp:spPr>
        <a:xfrm rot="5400000">
          <a:off x="7646399" y="139728"/>
          <a:ext cx="906964" cy="634875"/>
        </a:xfrm>
        <a:prstGeom prst="chevron">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150000"/>
            </a:lnSpc>
            <a:spcBef>
              <a:spcPct val="0"/>
            </a:spcBef>
            <a:spcAft>
              <a:spcPct val="35000"/>
            </a:spcAft>
          </a:pPr>
          <a:r>
            <a:rPr lang="ar-SA" sz="1400" kern="1200" dirty="0">
              <a:latin typeface="Alexandria" pitchFamily="2" charset="-78"/>
              <a:cs typeface="Alexandria" pitchFamily="2" charset="-78"/>
            </a:rPr>
            <a:t> 1</a:t>
          </a:r>
          <a:endParaRPr lang="en-GB" sz="1400" kern="1200" dirty="0">
            <a:latin typeface="Alexandria" pitchFamily="2" charset="-78"/>
            <a:cs typeface="Alexandria" pitchFamily="2" charset="-78"/>
          </a:endParaRPr>
        </a:p>
      </dsp:txBody>
      <dsp:txXfrm rot="-5400000">
        <a:off x="7782444" y="321122"/>
        <a:ext cx="634875" cy="272089"/>
      </dsp:txXfrm>
    </dsp:sp>
    <dsp:sp modelId="{920B7265-222E-463A-A7B2-760A579F25F3}">
      <dsp:nvSpPr>
        <dsp:cNvPr id="0" name=""/>
        <dsp:cNvSpPr/>
      </dsp:nvSpPr>
      <dsp:spPr>
        <a:xfrm rot="16200000">
          <a:off x="3596303" y="-3592620"/>
          <a:ext cx="589837" cy="7782444"/>
        </a:xfrm>
        <a:prstGeom prst="round2SameRect">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8890" tIns="8890" rIns="99568" bIns="8890" numCol="1" spcCol="1270" anchor="ctr" anchorCtr="0">
          <a:noAutofit/>
        </a:bodyPr>
        <a:lstStyle/>
        <a:p>
          <a:pPr marL="114300" lvl="1" indent="-114300" algn="just" defTabSz="622300" rtl="1">
            <a:lnSpc>
              <a:spcPct val="150000"/>
            </a:lnSpc>
            <a:spcBef>
              <a:spcPct val="0"/>
            </a:spcBef>
            <a:spcAft>
              <a:spcPct val="15000"/>
            </a:spcAft>
            <a:buChar char="••"/>
          </a:pPr>
          <a:r>
            <a:rPr lang="ar-SA" sz="1400" kern="1200" dirty="0">
              <a:latin typeface="Alexandria" pitchFamily="2" charset="-78"/>
              <a:cs typeface="Alexandria" pitchFamily="2" charset="-78"/>
            </a:rPr>
            <a:t>تقديم شرح واضح ومفصل لما يمكن أن تعنيه النتائج، وما هو تفسير حدوثها بالطريقة التي تمت.</a:t>
          </a:r>
          <a:endParaRPr lang="en-GB" sz="1400" kern="1200" dirty="0">
            <a:latin typeface="Alexandria" pitchFamily="2" charset="-78"/>
            <a:cs typeface="Alexandria" pitchFamily="2" charset="-78"/>
          </a:endParaRPr>
        </a:p>
      </dsp:txBody>
      <dsp:txXfrm rot="5400000">
        <a:off x="28793" y="32476"/>
        <a:ext cx="7753651" cy="532251"/>
      </dsp:txXfrm>
    </dsp:sp>
    <dsp:sp modelId="{25B24539-AAD0-4788-85E0-11A963EEFD6D}">
      <dsp:nvSpPr>
        <dsp:cNvPr id="0" name=""/>
        <dsp:cNvSpPr/>
      </dsp:nvSpPr>
      <dsp:spPr>
        <a:xfrm rot="5400000">
          <a:off x="7646399" y="927145"/>
          <a:ext cx="906964" cy="634875"/>
        </a:xfrm>
        <a:prstGeom prst="chevron">
          <a:avLst/>
        </a:prstGeom>
        <a:gradFill rotWithShape="0">
          <a:gsLst>
            <a:gs pos="0">
              <a:schemeClr val="accent5">
                <a:hueOff val="-1689636"/>
                <a:satOff val="-4355"/>
                <a:lumOff val="-2941"/>
                <a:alphaOff val="0"/>
                <a:satMod val="103000"/>
                <a:lumMod val="102000"/>
                <a:tint val="94000"/>
              </a:schemeClr>
            </a:gs>
            <a:gs pos="50000">
              <a:schemeClr val="accent5">
                <a:hueOff val="-1689636"/>
                <a:satOff val="-4355"/>
                <a:lumOff val="-2941"/>
                <a:alphaOff val="0"/>
                <a:satMod val="110000"/>
                <a:lumMod val="100000"/>
                <a:shade val="100000"/>
              </a:schemeClr>
            </a:gs>
            <a:gs pos="100000">
              <a:schemeClr val="accent5">
                <a:hueOff val="-1689636"/>
                <a:satOff val="-4355"/>
                <a:lumOff val="-2941"/>
                <a:alphaOff val="0"/>
                <a:lumMod val="99000"/>
                <a:satMod val="120000"/>
                <a:shade val="78000"/>
              </a:schemeClr>
            </a:gs>
          </a:gsLst>
          <a:lin ang="5400000" scaled="0"/>
        </a:gradFill>
        <a:ln w="6350" cap="flat" cmpd="sng" algn="ctr">
          <a:solidFill>
            <a:schemeClr val="accent5">
              <a:hueOff val="-1689636"/>
              <a:satOff val="-4355"/>
              <a:lumOff val="-2941"/>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150000"/>
            </a:lnSpc>
            <a:spcBef>
              <a:spcPct val="0"/>
            </a:spcBef>
            <a:spcAft>
              <a:spcPct val="35000"/>
            </a:spcAft>
          </a:pPr>
          <a:r>
            <a:rPr lang="ar-SA" sz="1400" kern="1200" dirty="0">
              <a:latin typeface="Alexandria" pitchFamily="2" charset="-78"/>
              <a:cs typeface="Alexandria" pitchFamily="2" charset="-78"/>
            </a:rPr>
            <a:t> 2</a:t>
          </a:r>
          <a:endParaRPr lang="en-GB" sz="1400" kern="1200" dirty="0">
            <a:latin typeface="Alexandria" pitchFamily="2" charset="-78"/>
            <a:cs typeface="Alexandria" pitchFamily="2" charset="-78"/>
          </a:endParaRPr>
        </a:p>
      </dsp:txBody>
      <dsp:txXfrm rot="-5400000">
        <a:off x="7782444" y="1108539"/>
        <a:ext cx="634875" cy="272089"/>
      </dsp:txXfrm>
    </dsp:sp>
    <dsp:sp modelId="{3EB18506-37CF-4F2A-906E-959D97FEC433}">
      <dsp:nvSpPr>
        <dsp:cNvPr id="0" name=""/>
        <dsp:cNvSpPr/>
      </dsp:nvSpPr>
      <dsp:spPr>
        <a:xfrm rot="16200000">
          <a:off x="3596458" y="-2805358"/>
          <a:ext cx="589527" cy="7782444"/>
        </a:xfrm>
        <a:prstGeom prst="round2SameRect">
          <a:avLst/>
        </a:prstGeom>
        <a:solidFill>
          <a:schemeClr val="lt1">
            <a:alpha val="90000"/>
            <a:hueOff val="0"/>
            <a:satOff val="0"/>
            <a:lumOff val="0"/>
            <a:alphaOff val="0"/>
          </a:schemeClr>
        </a:solidFill>
        <a:ln w="6350" cap="flat" cmpd="sng" algn="ctr">
          <a:solidFill>
            <a:schemeClr val="accent5">
              <a:hueOff val="-1689636"/>
              <a:satOff val="-4355"/>
              <a:lumOff val="-2941"/>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8890" tIns="8890" rIns="99568" bIns="8890" numCol="1" spcCol="1270" anchor="ctr" anchorCtr="0">
          <a:noAutofit/>
        </a:bodyPr>
        <a:lstStyle/>
        <a:p>
          <a:pPr marL="114300" lvl="1" indent="-114300" algn="just" defTabSz="622300" rtl="1">
            <a:lnSpc>
              <a:spcPct val="150000"/>
            </a:lnSpc>
            <a:spcBef>
              <a:spcPct val="0"/>
            </a:spcBef>
            <a:spcAft>
              <a:spcPct val="15000"/>
            </a:spcAft>
            <a:buChar char="••"/>
          </a:pPr>
          <a:r>
            <a:rPr lang="ar-SA" sz="1400" kern="1200" dirty="0">
              <a:latin typeface="Alexandria" pitchFamily="2" charset="-78"/>
              <a:cs typeface="Alexandria" pitchFamily="2" charset="-78"/>
            </a:rPr>
            <a:t>ما هي أهمية هذه النتائج في ضوء المعرفة العلمية المتاحة، وهل النتائج التي تم الحصول عليها تتطابق أم تتعارض مع الفرضية التي تم طرحها في المقدمة</a:t>
          </a:r>
          <a:endParaRPr lang="en-GB" sz="1400" kern="1200" dirty="0">
            <a:latin typeface="Alexandria" pitchFamily="2" charset="-78"/>
            <a:cs typeface="Alexandria" pitchFamily="2" charset="-78"/>
          </a:endParaRPr>
        </a:p>
      </dsp:txBody>
      <dsp:txXfrm rot="5400000">
        <a:off x="28778" y="819878"/>
        <a:ext cx="7753666" cy="531971"/>
      </dsp:txXfrm>
    </dsp:sp>
    <dsp:sp modelId="{DC5004C4-0BFB-46C9-AF76-83B65DE99B96}">
      <dsp:nvSpPr>
        <dsp:cNvPr id="0" name=""/>
        <dsp:cNvSpPr/>
      </dsp:nvSpPr>
      <dsp:spPr>
        <a:xfrm rot="5400000">
          <a:off x="7646399" y="1714562"/>
          <a:ext cx="906964" cy="634875"/>
        </a:xfrm>
        <a:prstGeom prst="chevron">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w="6350" cap="flat" cmpd="sng" algn="ctr">
          <a:solidFill>
            <a:schemeClr val="accent5">
              <a:hueOff val="-3379271"/>
              <a:satOff val="-8710"/>
              <a:lumOff val="-5883"/>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150000"/>
            </a:lnSpc>
            <a:spcBef>
              <a:spcPct val="0"/>
            </a:spcBef>
            <a:spcAft>
              <a:spcPct val="35000"/>
            </a:spcAft>
          </a:pPr>
          <a:r>
            <a:rPr lang="ar-SA" sz="1400" kern="1200" dirty="0">
              <a:latin typeface="Alexandria" pitchFamily="2" charset="-78"/>
              <a:cs typeface="Alexandria" pitchFamily="2" charset="-78"/>
            </a:rPr>
            <a:t> 3</a:t>
          </a:r>
          <a:endParaRPr lang="en-GB" sz="1400" kern="1200" dirty="0">
            <a:latin typeface="Alexandria" pitchFamily="2" charset="-78"/>
            <a:cs typeface="Alexandria" pitchFamily="2" charset="-78"/>
          </a:endParaRPr>
        </a:p>
      </dsp:txBody>
      <dsp:txXfrm rot="-5400000">
        <a:off x="7782444" y="1895956"/>
        <a:ext cx="634875" cy="272089"/>
      </dsp:txXfrm>
    </dsp:sp>
    <dsp:sp modelId="{1FF7ACAB-4031-47D9-9FFB-AC17101A5EAA}">
      <dsp:nvSpPr>
        <dsp:cNvPr id="0" name=""/>
        <dsp:cNvSpPr/>
      </dsp:nvSpPr>
      <dsp:spPr>
        <a:xfrm rot="16200000">
          <a:off x="3596458" y="-2017941"/>
          <a:ext cx="589527" cy="7782444"/>
        </a:xfrm>
        <a:prstGeom prst="round2SameRect">
          <a:avLst/>
        </a:prstGeom>
        <a:solidFill>
          <a:schemeClr val="lt1">
            <a:alpha val="90000"/>
            <a:hueOff val="0"/>
            <a:satOff val="0"/>
            <a:lumOff val="0"/>
            <a:alphaOff val="0"/>
          </a:schemeClr>
        </a:solidFill>
        <a:ln w="6350" cap="flat" cmpd="sng" algn="ctr">
          <a:solidFill>
            <a:schemeClr val="accent5">
              <a:hueOff val="-3379271"/>
              <a:satOff val="-8710"/>
              <a:lumOff val="-5883"/>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8890" tIns="8890" rIns="99568" bIns="8890" numCol="1" spcCol="1270" anchor="ctr" anchorCtr="0">
          <a:noAutofit/>
        </a:bodyPr>
        <a:lstStyle/>
        <a:p>
          <a:pPr marL="114300" lvl="1" indent="-114300" algn="just" defTabSz="622300" rtl="1">
            <a:lnSpc>
              <a:spcPct val="150000"/>
            </a:lnSpc>
            <a:spcBef>
              <a:spcPct val="0"/>
            </a:spcBef>
            <a:spcAft>
              <a:spcPct val="15000"/>
            </a:spcAft>
            <a:buChar char="••"/>
          </a:pPr>
          <a:r>
            <a:rPr lang="ar-SA" sz="1400" kern="1200" dirty="0">
              <a:latin typeface="Alexandria" pitchFamily="2" charset="-78"/>
              <a:cs typeface="Alexandria" pitchFamily="2" charset="-78"/>
            </a:rPr>
            <a:t>هل تؤكد النتائج، أم تتعارض مع نتائج دراسات أخرى مشابهة من خلال المقارنة مع ما هو منشور عن نفس الموضوع؟</a:t>
          </a:r>
          <a:endParaRPr lang="en-GB" sz="1400" kern="1200" dirty="0">
            <a:latin typeface="Alexandria" pitchFamily="2" charset="-78"/>
            <a:cs typeface="Alexandria" pitchFamily="2" charset="-78"/>
          </a:endParaRPr>
        </a:p>
      </dsp:txBody>
      <dsp:txXfrm rot="5400000">
        <a:off x="28778" y="1607295"/>
        <a:ext cx="7753666" cy="531971"/>
      </dsp:txXfrm>
    </dsp:sp>
    <dsp:sp modelId="{C8B0A3E3-C34A-4BDD-A4C0-D562B500C0F1}">
      <dsp:nvSpPr>
        <dsp:cNvPr id="0" name=""/>
        <dsp:cNvSpPr/>
      </dsp:nvSpPr>
      <dsp:spPr>
        <a:xfrm rot="5400000">
          <a:off x="7646399" y="2501979"/>
          <a:ext cx="906964" cy="634875"/>
        </a:xfrm>
        <a:prstGeom prst="chevron">
          <a:avLst/>
        </a:prstGeom>
        <a:gradFill rotWithShape="0">
          <a:gsLst>
            <a:gs pos="0">
              <a:schemeClr val="accent5">
                <a:hueOff val="-5068907"/>
                <a:satOff val="-13064"/>
                <a:lumOff val="-8824"/>
                <a:alphaOff val="0"/>
                <a:satMod val="103000"/>
                <a:lumMod val="102000"/>
                <a:tint val="94000"/>
              </a:schemeClr>
            </a:gs>
            <a:gs pos="50000">
              <a:schemeClr val="accent5">
                <a:hueOff val="-5068907"/>
                <a:satOff val="-13064"/>
                <a:lumOff val="-8824"/>
                <a:alphaOff val="0"/>
                <a:satMod val="110000"/>
                <a:lumMod val="100000"/>
                <a:shade val="100000"/>
              </a:schemeClr>
            </a:gs>
            <a:gs pos="100000">
              <a:schemeClr val="accent5">
                <a:hueOff val="-5068907"/>
                <a:satOff val="-13064"/>
                <a:lumOff val="-8824"/>
                <a:alphaOff val="0"/>
                <a:lumMod val="99000"/>
                <a:satMod val="120000"/>
                <a:shade val="78000"/>
              </a:schemeClr>
            </a:gs>
          </a:gsLst>
          <a:lin ang="5400000" scaled="0"/>
        </a:gradFill>
        <a:ln w="6350" cap="flat" cmpd="sng" algn="ctr">
          <a:solidFill>
            <a:schemeClr val="accent5">
              <a:hueOff val="-5068907"/>
              <a:satOff val="-13064"/>
              <a:lumOff val="-8824"/>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150000"/>
            </a:lnSpc>
            <a:spcBef>
              <a:spcPct val="0"/>
            </a:spcBef>
            <a:spcAft>
              <a:spcPct val="35000"/>
            </a:spcAft>
          </a:pPr>
          <a:r>
            <a:rPr lang="ar-SA" sz="1400" kern="1200" dirty="0">
              <a:latin typeface="Alexandria" pitchFamily="2" charset="-78"/>
              <a:cs typeface="Alexandria" pitchFamily="2" charset="-78"/>
            </a:rPr>
            <a:t>4</a:t>
          </a:r>
          <a:endParaRPr lang="en-GB" sz="1400" kern="1200" dirty="0">
            <a:latin typeface="Alexandria" pitchFamily="2" charset="-78"/>
            <a:cs typeface="Alexandria" pitchFamily="2" charset="-78"/>
          </a:endParaRPr>
        </a:p>
      </dsp:txBody>
      <dsp:txXfrm rot="-5400000">
        <a:off x="7782444" y="2683373"/>
        <a:ext cx="634875" cy="272089"/>
      </dsp:txXfrm>
    </dsp:sp>
    <dsp:sp modelId="{2EC73676-08A7-4A19-BFB4-1CBA222F7050}">
      <dsp:nvSpPr>
        <dsp:cNvPr id="0" name=""/>
        <dsp:cNvSpPr/>
      </dsp:nvSpPr>
      <dsp:spPr>
        <a:xfrm rot="16200000">
          <a:off x="3596458" y="-1230524"/>
          <a:ext cx="589527" cy="7782444"/>
        </a:xfrm>
        <a:prstGeom prst="round2SameRect">
          <a:avLst/>
        </a:prstGeom>
        <a:solidFill>
          <a:schemeClr val="lt1">
            <a:alpha val="90000"/>
            <a:hueOff val="0"/>
            <a:satOff val="0"/>
            <a:lumOff val="0"/>
            <a:alphaOff val="0"/>
          </a:schemeClr>
        </a:solidFill>
        <a:ln w="6350" cap="flat" cmpd="sng" algn="ctr">
          <a:solidFill>
            <a:schemeClr val="accent5">
              <a:hueOff val="-5068907"/>
              <a:satOff val="-13064"/>
              <a:lumOff val="-8824"/>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8890" tIns="8890" rIns="99568" bIns="8890" numCol="1" spcCol="1270" anchor="ctr" anchorCtr="0">
          <a:noAutofit/>
        </a:bodyPr>
        <a:lstStyle/>
        <a:p>
          <a:pPr marL="114300" lvl="1" indent="-114300" algn="just" defTabSz="622300" rtl="1">
            <a:lnSpc>
              <a:spcPct val="150000"/>
            </a:lnSpc>
            <a:spcBef>
              <a:spcPct val="0"/>
            </a:spcBef>
            <a:spcAft>
              <a:spcPct val="15000"/>
            </a:spcAft>
            <a:buChar char="••"/>
          </a:pPr>
          <a:r>
            <a:rPr lang="ar-SA" sz="1400" kern="1200" dirty="0">
              <a:latin typeface="Alexandria" pitchFamily="2" charset="-78"/>
              <a:cs typeface="Alexandria" pitchFamily="2" charset="-78"/>
            </a:rPr>
            <a:t>ما هي سلبيات وايجابيات الدراسة التي تمت، والنتائج التي تم الحصول عليها، وكيف يمكن تفادي السلبيات لمن يريد تكرار نفس التجربة أو إجراء تجارب مشابهة.</a:t>
          </a:r>
          <a:endParaRPr lang="en-GB" sz="1400" kern="1200" dirty="0">
            <a:latin typeface="Alexandria" pitchFamily="2" charset="-78"/>
            <a:cs typeface="Alexandria" pitchFamily="2" charset="-78"/>
          </a:endParaRPr>
        </a:p>
      </dsp:txBody>
      <dsp:txXfrm rot="5400000">
        <a:off x="28778" y="2394712"/>
        <a:ext cx="7753666" cy="531971"/>
      </dsp:txXfrm>
    </dsp:sp>
    <dsp:sp modelId="{F4D5FF00-ACBF-418E-8873-F45CEC6FCF45}">
      <dsp:nvSpPr>
        <dsp:cNvPr id="0" name=""/>
        <dsp:cNvSpPr/>
      </dsp:nvSpPr>
      <dsp:spPr>
        <a:xfrm rot="5400000">
          <a:off x="7646399" y="3289396"/>
          <a:ext cx="906964" cy="634875"/>
        </a:xfrm>
        <a:prstGeom prst="chevron">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w="6350" cap="flat" cmpd="sng" algn="ctr">
          <a:solidFill>
            <a:schemeClr val="accent5">
              <a:hueOff val="-6758543"/>
              <a:satOff val="-17419"/>
              <a:lumOff val="-11765"/>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rtl="1">
            <a:lnSpc>
              <a:spcPct val="150000"/>
            </a:lnSpc>
            <a:spcBef>
              <a:spcPct val="0"/>
            </a:spcBef>
            <a:spcAft>
              <a:spcPct val="35000"/>
            </a:spcAft>
          </a:pPr>
          <a:r>
            <a:rPr lang="ar-SA" sz="1400" kern="1200" dirty="0">
              <a:latin typeface="Alexandria" pitchFamily="2" charset="-78"/>
              <a:cs typeface="Alexandria" pitchFamily="2" charset="-78"/>
            </a:rPr>
            <a:t>5</a:t>
          </a:r>
          <a:endParaRPr lang="en-GB" sz="1400" kern="1200" dirty="0">
            <a:latin typeface="Alexandria" pitchFamily="2" charset="-78"/>
            <a:cs typeface="Alexandria" pitchFamily="2" charset="-78"/>
          </a:endParaRPr>
        </a:p>
      </dsp:txBody>
      <dsp:txXfrm rot="-5400000">
        <a:off x="7782444" y="3470790"/>
        <a:ext cx="634875" cy="272089"/>
      </dsp:txXfrm>
    </dsp:sp>
    <dsp:sp modelId="{9C2A1668-CEFB-42B5-B320-381BA91804A9}">
      <dsp:nvSpPr>
        <dsp:cNvPr id="0" name=""/>
        <dsp:cNvSpPr/>
      </dsp:nvSpPr>
      <dsp:spPr>
        <a:xfrm rot="16200000">
          <a:off x="3596458" y="-443107"/>
          <a:ext cx="589527" cy="7782444"/>
        </a:xfrm>
        <a:prstGeom prst="round2SameRect">
          <a:avLst/>
        </a:prstGeom>
        <a:solidFill>
          <a:schemeClr val="lt1">
            <a:alpha val="90000"/>
            <a:hueOff val="0"/>
            <a:satOff val="0"/>
            <a:lumOff val="0"/>
            <a:alphaOff val="0"/>
          </a:schemeClr>
        </a:solidFill>
        <a:ln w="6350" cap="flat" cmpd="sng" algn="ctr">
          <a:solidFill>
            <a:schemeClr val="accent5">
              <a:hueOff val="-6758543"/>
              <a:satOff val="-17419"/>
              <a:lumOff val="-11765"/>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8890" tIns="8890" rIns="99568" bIns="8890" numCol="1" spcCol="1270" anchor="ctr" anchorCtr="0">
          <a:noAutofit/>
        </a:bodyPr>
        <a:lstStyle/>
        <a:p>
          <a:pPr marL="114300" lvl="1" indent="-114300" algn="just" defTabSz="622300" rtl="1">
            <a:lnSpc>
              <a:spcPct val="150000"/>
            </a:lnSpc>
            <a:spcBef>
              <a:spcPct val="0"/>
            </a:spcBef>
            <a:spcAft>
              <a:spcPct val="15000"/>
            </a:spcAft>
            <a:buChar char="••"/>
          </a:pPr>
          <a:r>
            <a:rPr lang="ar-SA" sz="1400" kern="1200" dirty="0">
              <a:latin typeface="Alexandria" pitchFamily="2" charset="-78"/>
              <a:cs typeface="Alexandria" pitchFamily="2" charset="-78"/>
            </a:rPr>
            <a:t>اقتراح تجارب أو بحوث مستقبلية بناءً على نتائج الدراسة الحالية.</a:t>
          </a:r>
          <a:endParaRPr lang="en-GB" sz="1400" kern="1200" dirty="0">
            <a:latin typeface="Alexandria" pitchFamily="2" charset="-78"/>
            <a:cs typeface="Alexandria" pitchFamily="2" charset="-78"/>
          </a:endParaRPr>
        </a:p>
      </dsp:txBody>
      <dsp:txXfrm rot="5400000">
        <a:off x="28778" y="3182129"/>
        <a:ext cx="7753666" cy="53197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C667EC-A7D5-4694-A03C-D863B6A60745}">
      <dsp:nvSpPr>
        <dsp:cNvPr id="0" name=""/>
        <dsp:cNvSpPr/>
      </dsp:nvSpPr>
      <dsp:spPr>
        <a:xfrm rot="5400000">
          <a:off x="7209030" y="183321"/>
          <a:ext cx="1200670" cy="840469"/>
        </a:xfrm>
        <a:prstGeom prst="chevron">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ar-SA" sz="2300" kern="1200" dirty="0"/>
            <a:t> 1</a:t>
          </a:r>
          <a:endParaRPr lang="en-GB" sz="2300" kern="1200" dirty="0"/>
        </a:p>
      </dsp:txBody>
      <dsp:txXfrm rot="-5400000">
        <a:off x="7389131" y="423456"/>
        <a:ext cx="840469" cy="360201"/>
      </dsp:txXfrm>
    </dsp:sp>
    <dsp:sp modelId="{920B7265-222E-463A-A7B2-760A579F25F3}">
      <dsp:nvSpPr>
        <dsp:cNvPr id="0" name=""/>
        <dsp:cNvSpPr/>
      </dsp:nvSpPr>
      <dsp:spPr>
        <a:xfrm rot="16200000">
          <a:off x="3304347" y="-3301127"/>
          <a:ext cx="780435" cy="7389130"/>
        </a:xfrm>
        <a:prstGeom prst="round2Same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8890" tIns="8890" rIns="99568" bIns="8890" numCol="1" spcCol="1270" anchor="ctr" anchorCtr="0">
          <a:noAutofit/>
        </a:bodyPr>
        <a:lstStyle/>
        <a:p>
          <a:pPr marL="114300" lvl="1" indent="-114300" algn="just" defTabSz="622300" rtl="1">
            <a:lnSpc>
              <a:spcPct val="150000"/>
            </a:lnSpc>
            <a:spcBef>
              <a:spcPct val="0"/>
            </a:spcBef>
            <a:spcAft>
              <a:spcPct val="15000"/>
            </a:spcAft>
            <a:buChar char="••"/>
          </a:pPr>
          <a:r>
            <a:rPr lang="ar-SA" sz="1400" kern="1200" dirty="0">
              <a:latin typeface="Alexandria" pitchFamily="2" charset="-78"/>
              <a:cs typeface="Alexandria" pitchFamily="2" charset="-78"/>
            </a:rPr>
            <a:t>ذكر المراجع المتعلقة بموضوع الدراسة فقط، التي تم الاعتماد عليها وتجنب ذكر المراجع التي لم يستشهد بها في نص المقالة.</a:t>
          </a:r>
          <a:endParaRPr lang="en-GB" sz="1400" kern="1200" dirty="0">
            <a:latin typeface="Alexandria" pitchFamily="2" charset="-78"/>
            <a:cs typeface="Alexandria" pitchFamily="2" charset="-78"/>
          </a:endParaRPr>
        </a:p>
      </dsp:txBody>
      <dsp:txXfrm rot="5400000">
        <a:off x="38098" y="41318"/>
        <a:ext cx="7351032" cy="704239"/>
      </dsp:txXfrm>
    </dsp:sp>
    <dsp:sp modelId="{25B24539-AAD0-4788-85E0-11A963EEFD6D}">
      <dsp:nvSpPr>
        <dsp:cNvPr id="0" name=""/>
        <dsp:cNvSpPr/>
      </dsp:nvSpPr>
      <dsp:spPr>
        <a:xfrm rot="5400000">
          <a:off x="7209030" y="1195066"/>
          <a:ext cx="1200670" cy="840469"/>
        </a:xfrm>
        <a:prstGeom prst="chevron">
          <a:avLst/>
        </a:prstGeom>
        <a:gradFill rotWithShape="0">
          <a:gsLst>
            <a:gs pos="0">
              <a:schemeClr val="accent4">
                <a:hueOff val="4900445"/>
                <a:satOff val="-20388"/>
                <a:lumOff val="4804"/>
                <a:alphaOff val="0"/>
                <a:satMod val="103000"/>
                <a:lumMod val="102000"/>
                <a:tint val="94000"/>
              </a:schemeClr>
            </a:gs>
            <a:gs pos="50000">
              <a:schemeClr val="accent4">
                <a:hueOff val="4900445"/>
                <a:satOff val="-20388"/>
                <a:lumOff val="4804"/>
                <a:alphaOff val="0"/>
                <a:satMod val="110000"/>
                <a:lumMod val="100000"/>
                <a:shade val="100000"/>
              </a:schemeClr>
            </a:gs>
            <a:gs pos="100000">
              <a:schemeClr val="accent4">
                <a:hueOff val="4900445"/>
                <a:satOff val="-20388"/>
                <a:lumOff val="4804"/>
                <a:alphaOff val="0"/>
                <a:lumMod val="99000"/>
                <a:satMod val="120000"/>
                <a:shade val="78000"/>
              </a:schemeClr>
            </a:gs>
          </a:gsLst>
          <a:lin ang="5400000" scaled="0"/>
        </a:gradFill>
        <a:ln w="6350" cap="flat" cmpd="sng" algn="ctr">
          <a:solidFill>
            <a:schemeClr val="accent4">
              <a:hueOff val="4900445"/>
              <a:satOff val="-20388"/>
              <a:lumOff val="4804"/>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ar-SA" sz="2300" kern="1200" dirty="0"/>
            <a:t> 2</a:t>
          </a:r>
          <a:endParaRPr lang="en-GB" sz="2300" kern="1200" dirty="0"/>
        </a:p>
      </dsp:txBody>
      <dsp:txXfrm rot="-5400000">
        <a:off x="7389131" y="1435201"/>
        <a:ext cx="840469" cy="360201"/>
      </dsp:txXfrm>
    </dsp:sp>
    <dsp:sp modelId="{3EB18506-37CF-4F2A-906E-959D97FEC433}">
      <dsp:nvSpPr>
        <dsp:cNvPr id="0" name=""/>
        <dsp:cNvSpPr/>
      </dsp:nvSpPr>
      <dsp:spPr>
        <a:xfrm rot="16200000">
          <a:off x="3304347" y="-2289381"/>
          <a:ext cx="780435" cy="7389130"/>
        </a:xfrm>
        <a:prstGeom prst="round2SameRect">
          <a:avLst/>
        </a:prstGeom>
        <a:solidFill>
          <a:schemeClr val="lt1">
            <a:alpha val="90000"/>
            <a:hueOff val="0"/>
            <a:satOff val="0"/>
            <a:lumOff val="0"/>
            <a:alphaOff val="0"/>
          </a:schemeClr>
        </a:solidFill>
        <a:ln w="6350" cap="flat" cmpd="sng" algn="ctr">
          <a:solidFill>
            <a:schemeClr val="accent4">
              <a:hueOff val="4900445"/>
              <a:satOff val="-20388"/>
              <a:lumOff val="4804"/>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8890" tIns="8890" rIns="99568" bIns="8890" numCol="1" spcCol="1270" anchor="ctr" anchorCtr="0">
          <a:noAutofit/>
        </a:bodyPr>
        <a:lstStyle/>
        <a:p>
          <a:pPr marL="114300" lvl="1" indent="-114300" algn="just" defTabSz="622300" rtl="1">
            <a:lnSpc>
              <a:spcPct val="150000"/>
            </a:lnSpc>
            <a:spcBef>
              <a:spcPct val="0"/>
            </a:spcBef>
            <a:spcAft>
              <a:spcPct val="15000"/>
            </a:spcAft>
            <a:buChar char="••"/>
          </a:pPr>
          <a:r>
            <a:rPr lang="ar-SA" sz="1400" kern="1200" dirty="0">
              <a:latin typeface="Alexandria" pitchFamily="2" charset="-78"/>
              <a:cs typeface="Alexandria" pitchFamily="2" charset="-78"/>
            </a:rPr>
            <a:t>أن تكون المراجع مكتوبة بطريقة صحيحة، وخالية من الأخطاء اللغوية والإملائية، كما هو الحال لبقية أبواب المقالة.</a:t>
          </a:r>
          <a:endParaRPr lang="en-GB" sz="1400" kern="1200" dirty="0">
            <a:latin typeface="Alexandria" pitchFamily="2" charset="-78"/>
            <a:cs typeface="Alexandria" pitchFamily="2" charset="-78"/>
          </a:endParaRPr>
        </a:p>
      </dsp:txBody>
      <dsp:txXfrm rot="5400000">
        <a:off x="38098" y="1053064"/>
        <a:ext cx="7351032" cy="704239"/>
      </dsp:txXfrm>
    </dsp:sp>
    <dsp:sp modelId="{DC5004C4-0BFB-46C9-AF76-83B65DE99B96}">
      <dsp:nvSpPr>
        <dsp:cNvPr id="0" name=""/>
        <dsp:cNvSpPr/>
      </dsp:nvSpPr>
      <dsp:spPr>
        <a:xfrm rot="5400000">
          <a:off x="7209030" y="2380602"/>
          <a:ext cx="1200670" cy="840469"/>
        </a:xfrm>
        <a:prstGeom prst="chevron">
          <a:avLst/>
        </a:prstGeom>
        <a:gradFill rotWithShape="0">
          <a:gsLst>
            <a:gs pos="0">
              <a:schemeClr val="accent4">
                <a:hueOff val="9800891"/>
                <a:satOff val="-40777"/>
                <a:lumOff val="9608"/>
                <a:alphaOff val="0"/>
                <a:satMod val="103000"/>
                <a:lumMod val="102000"/>
                <a:tint val="94000"/>
              </a:schemeClr>
            </a:gs>
            <a:gs pos="50000">
              <a:schemeClr val="accent4">
                <a:hueOff val="9800891"/>
                <a:satOff val="-40777"/>
                <a:lumOff val="9608"/>
                <a:alphaOff val="0"/>
                <a:satMod val="110000"/>
                <a:lumMod val="100000"/>
                <a:shade val="100000"/>
              </a:schemeClr>
            </a:gs>
            <a:gs pos="100000">
              <a:schemeClr val="accent4">
                <a:hueOff val="9800891"/>
                <a:satOff val="-40777"/>
                <a:lumOff val="9608"/>
                <a:alphaOff val="0"/>
                <a:lumMod val="99000"/>
                <a:satMod val="120000"/>
                <a:shade val="78000"/>
              </a:schemeClr>
            </a:gs>
          </a:gsLst>
          <a:lin ang="5400000" scaled="0"/>
        </a:gradFill>
        <a:ln w="6350" cap="flat" cmpd="sng" algn="ctr">
          <a:solidFill>
            <a:schemeClr val="accent4">
              <a:hueOff val="9800891"/>
              <a:satOff val="-40777"/>
              <a:lumOff val="9608"/>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ar-SA" sz="2300" kern="1200" dirty="0"/>
            <a:t> 3</a:t>
          </a:r>
          <a:endParaRPr lang="en-GB" sz="2300" kern="1200" dirty="0"/>
        </a:p>
      </dsp:txBody>
      <dsp:txXfrm rot="-5400000">
        <a:off x="7389131" y="2620737"/>
        <a:ext cx="840469" cy="360201"/>
      </dsp:txXfrm>
    </dsp:sp>
    <dsp:sp modelId="{1FF7ACAB-4031-47D9-9FFB-AC17101A5EAA}">
      <dsp:nvSpPr>
        <dsp:cNvPr id="0" name=""/>
        <dsp:cNvSpPr/>
      </dsp:nvSpPr>
      <dsp:spPr>
        <a:xfrm rot="16200000">
          <a:off x="3130556" y="-1103845"/>
          <a:ext cx="1128018" cy="7389130"/>
        </a:xfrm>
        <a:prstGeom prst="round2SameRect">
          <a:avLst/>
        </a:prstGeom>
        <a:solidFill>
          <a:schemeClr val="lt1">
            <a:alpha val="90000"/>
            <a:hueOff val="0"/>
            <a:satOff val="0"/>
            <a:lumOff val="0"/>
            <a:alphaOff val="0"/>
          </a:schemeClr>
        </a:solidFill>
        <a:ln w="6350" cap="flat" cmpd="sng" algn="ctr">
          <a:solidFill>
            <a:schemeClr val="accent4">
              <a:hueOff val="9800891"/>
              <a:satOff val="-40777"/>
              <a:lumOff val="9608"/>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8890" tIns="8890" rIns="99568" bIns="8890" numCol="1" spcCol="1270" anchor="ctr" anchorCtr="0">
          <a:noAutofit/>
        </a:bodyPr>
        <a:lstStyle/>
        <a:p>
          <a:pPr marL="114300" lvl="1" indent="-114300" algn="just" defTabSz="622300" rtl="1">
            <a:lnSpc>
              <a:spcPct val="150000"/>
            </a:lnSpc>
            <a:spcBef>
              <a:spcPct val="0"/>
            </a:spcBef>
            <a:spcAft>
              <a:spcPct val="15000"/>
            </a:spcAft>
            <a:buChar char="••"/>
          </a:pPr>
          <a:r>
            <a:rPr lang="ar-SA" sz="1400" kern="1200" dirty="0">
              <a:latin typeface="Alexandria" pitchFamily="2" charset="-78"/>
              <a:cs typeface="Alexandria" pitchFamily="2" charset="-78"/>
            </a:rPr>
            <a:t>يجب ذكر المصدر بكل أمانة وصدق وشفافية، وتجنب الأسلوب الصحفي في إيراد الأخبار مثل (نقلاً عن مصدر مسؤول فضل عدم الكشف عن اسمه!) أو (وكالات) أو (مواقع إنترنت) أو (مصادر متعددة، إلخ).</a:t>
          </a:r>
          <a:endParaRPr lang="en-GB" sz="1400" kern="1200" dirty="0">
            <a:latin typeface="Alexandria" pitchFamily="2" charset="-78"/>
            <a:cs typeface="Alexandria" pitchFamily="2" charset="-78"/>
          </a:endParaRPr>
        </a:p>
      </dsp:txBody>
      <dsp:txXfrm rot="5400000">
        <a:off x="55066" y="2081775"/>
        <a:ext cx="7334065" cy="1017888"/>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2823201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381607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cwauthors.com/article/Reference-Citation-Including-accurate-citations-and-references-in-your-research-paper"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https://link.springer.com/" TargetMode="External"/><Relationship Id="rId2" Type="http://schemas.openxmlformats.org/officeDocument/2006/relationships/hyperlink" Target="https://l.facebook.com/l.php?u=https://www.scimagojr.com/index.php&amp;h=AT2yeT5xUYr1M4bvdq3O4SLg8Qlbqih4Ag5vBMUYx0O-vyglPIW7WHdEGELQZEev2U-8DPbMsClsI2pvYm4y2piZhV3MzMKTDdWmOp9B1iZqbGjPTCoizN6v1-3IGVA6-6gvYgkOqASNp61IFaLQ&amp;__tn__=-UK-R&amp;c%5b0%5d=AT3WduayhsZqGktghlQrO8bRKNU9ZdlXGwdDB1El3ycv1ddPGM2dLaxYpCLHj38Cu9W1F-jd7BuPOMy_fAOpAiazbSgGK95MDLOrXygLwUTV8v1BgVliE5lY8V9NH8xTHfohqeW5ghFoPcfAu89O82EBpRJYhqSv9zzN8JgI4-YzclpWTB6sQmk" TargetMode="Externa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hyperlink" Target="https://onlinelibrary.wiley.com/" TargetMode="External"/><Relationship Id="rId2" Type="http://schemas.openxmlformats.org/officeDocument/2006/relationships/hyperlink" Target="https://l.facebook.com/l.php?u=https://www.wiley.com/wiley-blackwell&amp;h=AT0Gg5l3QNLmcg6GtwTXWuR6DFtR1HXvPL-s_zwB8HKFIapniL3rxUkhtuJq72ZhEX0ShMfui_A_q-aEl_A7ynKrujoeYsT0rE-0FvPU9pefGAba79EW1-IBpzPh1tSUngx0Mp4ToGtM2ylMzOTD&amp;__tn__=-UK-R&amp;c%5b0%5d=AT3WduayhsZqGktghlQrO8bRKNU9ZdlXGwdDB1El3ycv1ddPGM2dLaxYpCLHj38Cu9W1F-jd7BuPOMy_fAOpAiazbSgGK95MDLOrXygLwUTV8v1BgVliE5lY8V9NH8xTHfohqeW5ghFoPcfAu89O82EBpRJYhqSv9zzN8JgI4-YzclpWTB6sQmk" TargetMode="Externa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hyperlink" Target="https://us.sagepub.com/en-us/nam/home"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3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hyperlink" Target="https://ijssp.com/" TargetMode="External"/><Relationship Id="rId2" Type="http://schemas.openxmlformats.org/officeDocument/2006/relationships/hyperlink" Target="http://ajsp.net/" TargetMode="Externa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hyperlink" Target="http://mejsp.com/" TargetMode="External"/></Relationships>
</file>

<file path=ppt/slides/_rels/slide33.xml.rels><?xml version="1.0" encoding="UTF-8" standalone="yes"?>
<Relationships xmlns="http://schemas.openxmlformats.org/package/2006/relationships"><Relationship Id="rId3" Type="http://schemas.openxmlformats.org/officeDocument/2006/relationships/hyperlink" Target="https://asjp.cerist.dz/" TargetMode="External"/><Relationship Id="rId2" Type="http://schemas.openxmlformats.org/officeDocument/2006/relationships/hyperlink" Target="https://journals.ju.edu.jo/" TargetMode="Externa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hyperlink" Target="https://cba.ksu.edu.sa/" TargetMode="Externa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17.tmp"/><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5.xml"/><Relationship Id="rId5" Type="http://schemas.openxmlformats.org/officeDocument/2006/relationships/image" Target="../media/image2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Fayez </a:t>
            </a:r>
            <a:r>
              <a:rPr lang="en-US" sz="2000" dirty="0" err="1" smtClean="0">
                <a:latin typeface="Alexandria" charset="0"/>
                <a:cs typeface="Alexandria" charset="0"/>
              </a:rPr>
              <a:t>Jrad</a:t>
            </a:r>
            <a:endParaRPr lang="en-US" sz="2000" dirty="0">
              <a:latin typeface="Alexandria" charset="0"/>
              <a:cs typeface="Alexandria" charset="0"/>
            </a:endParaRPr>
          </a:p>
        </p:txBody>
      </p:sp>
      <p:sp>
        <p:nvSpPr>
          <p:cNvPr id="31" name="TextBox 30"/>
          <p:cNvSpPr txBox="1"/>
          <p:nvPr/>
        </p:nvSpPr>
        <p:spPr>
          <a:xfrm>
            <a:off x="673669" y="2424037"/>
            <a:ext cx="3494867" cy="707886"/>
          </a:xfrm>
          <a:prstGeom prst="rect">
            <a:avLst/>
          </a:prstGeom>
          <a:noFill/>
        </p:spPr>
        <p:txBody>
          <a:bodyPr wrap="none" rtlCol="0">
            <a:spAutoFit/>
          </a:bodyPr>
          <a:lstStyle/>
          <a:p>
            <a:r>
              <a:rPr lang="en-US" sz="4000" b="1" dirty="0" smtClean="0">
                <a:solidFill>
                  <a:srgbClr val="00B0F0"/>
                </a:solidFill>
                <a:latin typeface="Alexandria" charset="0"/>
                <a:cs typeface="Alexandria" charset="0"/>
              </a:rPr>
              <a:t>Final Project</a:t>
            </a:r>
            <a:endParaRPr lang="en-US" sz="4000" b="1" dirty="0">
              <a:solidFill>
                <a:srgbClr val="00B0F0"/>
              </a:solidFill>
              <a:latin typeface="Alexandria" charset="0"/>
              <a:cs typeface="Alexandria"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04</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3440365" cy="769441"/>
          </a:xfrm>
          <a:prstGeom prst="rect">
            <a:avLst/>
          </a:prstGeom>
          <a:noFill/>
        </p:spPr>
        <p:txBody>
          <a:bodyPr wrap="none" rtlCol="0">
            <a:spAutoFit/>
          </a:bodyPr>
          <a:lstStyle/>
          <a:p>
            <a:endParaRPr lang="en-US" sz="2000" dirty="0">
              <a:latin typeface="Alexandria" charset="0"/>
              <a:cs typeface="Alexandria" charset="0"/>
            </a:endParaRPr>
          </a:p>
          <a:p>
            <a:r>
              <a:rPr lang="en-US" sz="2400" b="1" dirty="0" smtClean="0">
                <a:latin typeface="Alexandria" pitchFamily="2" charset="-78"/>
                <a:cs typeface="Alexandria" pitchFamily="2" charset="-78"/>
              </a:rPr>
              <a:t>Scientific Publishing</a:t>
            </a:r>
            <a:endParaRPr lang="en-US" sz="2400" b="1" dirty="0">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11" name="TextBox 10"/>
          <p:cNvSpPr txBox="1"/>
          <p:nvPr/>
        </p:nvSpPr>
        <p:spPr>
          <a:xfrm>
            <a:off x="329269" y="5104240"/>
            <a:ext cx="1510350" cy="400110"/>
          </a:xfrm>
          <a:prstGeom prst="rect">
            <a:avLst/>
          </a:prstGeom>
          <a:noFill/>
        </p:spPr>
        <p:txBody>
          <a:bodyPr wrap="none" rtlCol="0">
            <a:spAutoFit/>
          </a:bodyPr>
          <a:lstStyle/>
          <a:p>
            <a:r>
              <a:rPr lang="en-US" sz="2000" b="1" dirty="0">
                <a:latin typeface="Alexandria" pitchFamily="2" charset="-78"/>
                <a:cs typeface="Alexandria" pitchFamily="2" charset="-78"/>
              </a:rPr>
              <a:t>(PMG </a:t>
            </a:r>
            <a:r>
              <a:rPr lang="ar-SY" sz="2000" b="1" dirty="0" smtClean="0">
                <a:latin typeface="Alexandria" pitchFamily="2" charset="-78"/>
                <a:cs typeface="Alexandria" pitchFamily="2" charset="-78"/>
              </a:rPr>
              <a:t>697</a:t>
            </a:r>
            <a:r>
              <a:rPr lang="en-US" sz="2000" b="1" dirty="0" smtClean="0">
                <a:latin typeface="Alexandria" pitchFamily="2" charset="-78"/>
                <a:cs typeface="Alexandria" pitchFamily="2" charset="-78"/>
              </a:rPr>
              <a:t>)</a:t>
            </a:r>
            <a:endParaRPr lang="en-US" sz="2000" b="1" dirty="0">
              <a:latin typeface="Alexandria" pitchFamily="2" charset="-78"/>
              <a:cs typeface="Alexandria" pitchFamily="2" charset="-78"/>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825086"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Final Project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en-US" sz="2800" b="1" dirty="0" smtClean="0">
                <a:solidFill>
                  <a:schemeClr val="tx1"/>
                </a:solidFill>
                <a:latin typeface="Alexandria" charset="0"/>
                <a:cs typeface="Alexandria" charset="0"/>
              </a:rPr>
              <a:t>04</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2900153" cy="707886"/>
          </a:xfrm>
          <a:prstGeom prst="rect">
            <a:avLst/>
          </a:prstGeom>
          <a:noFill/>
        </p:spPr>
        <p:txBody>
          <a:bodyPr wrap="none" rtlCol="0">
            <a:spAutoFit/>
          </a:bodyPr>
          <a:lstStyle/>
          <a:p>
            <a:r>
              <a:rPr lang="en-US" sz="2000" b="1" dirty="0">
                <a:latin typeface="Alexandria" pitchFamily="2" charset="-78"/>
                <a:cs typeface="Alexandria" pitchFamily="2" charset="-78"/>
              </a:rPr>
              <a:t>(PMG </a:t>
            </a:r>
            <a:r>
              <a:rPr lang="ar-SY" sz="2000" b="1" dirty="0">
                <a:latin typeface="Alexandria" pitchFamily="2" charset="-78"/>
                <a:cs typeface="Alexandria" pitchFamily="2" charset="-78"/>
              </a:rPr>
              <a:t>697</a:t>
            </a:r>
            <a:r>
              <a:rPr lang="en-US" sz="2000" b="1" dirty="0">
                <a:latin typeface="Alexandria" pitchFamily="2" charset="-78"/>
                <a:cs typeface="Alexandria" pitchFamily="2" charset="-78"/>
              </a:rPr>
              <a:t>)</a:t>
            </a:r>
          </a:p>
          <a:p>
            <a:r>
              <a:rPr lang="en-US" sz="2000" b="1" dirty="0">
                <a:latin typeface="Alexandria" pitchFamily="2" charset="-78"/>
                <a:cs typeface="Alexandria" pitchFamily="2" charset="-78"/>
              </a:rPr>
              <a:t>Scientific Publishing</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smtClean="0">
                <a:solidFill>
                  <a:srgbClr val="00B0F0"/>
                </a:solidFill>
                <a:latin typeface="Alexandria" charset="0"/>
                <a:cs typeface="Alexandria" charset="0"/>
              </a:rPr>
              <a:t>Fayez </a:t>
            </a:r>
            <a:r>
              <a:rPr lang="en-US" sz="2800" b="1" dirty="0" err="1" smtClean="0">
                <a:solidFill>
                  <a:srgbClr val="00B0F0"/>
                </a:solidFill>
                <a:latin typeface="Alexandria" charset="0"/>
                <a:cs typeface="Alexandria" charset="0"/>
              </a:rPr>
              <a:t>Jrad</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4849551" cy="461665"/>
          </a:xfrm>
          <a:prstGeom prst="rect">
            <a:avLst/>
          </a:prstGeom>
          <a:noFill/>
        </p:spPr>
        <p:txBody>
          <a:bodyPr wrap="square" rtlCol="0">
            <a:spAutoFit/>
          </a:bodyPr>
          <a:lstStyle/>
          <a:p>
            <a:pPr lvl="0" eaLnBrk="0" fontAlgn="base" hangingPunct="0">
              <a:spcBef>
                <a:spcPct val="0"/>
              </a:spcBef>
              <a:spcAft>
                <a:spcPct val="0"/>
              </a:spcAft>
            </a:pPr>
            <a:r>
              <a:rPr lang="en-US" altLang="en-US" sz="2400" b="1" dirty="0">
                <a:solidFill>
                  <a:srgbClr val="202124"/>
                </a:solidFill>
                <a:latin typeface="Alexandria" pitchFamily="2" charset="-78"/>
                <a:cs typeface="Alexandria" pitchFamily="2" charset="-78"/>
              </a:rPr>
              <a:t>Important Notes</a:t>
            </a:r>
            <a:endParaRPr lang="en-US" altLang="en-US" sz="2400" b="1" dirty="0">
              <a:latin typeface="Alexandria" pitchFamily="2" charset="-78"/>
              <a:cs typeface="Alexandria" pitchFamily="2" charset="-78"/>
            </a:endParaRPr>
          </a:p>
        </p:txBody>
      </p:sp>
      <p:sp>
        <p:nvSpPr>
          <p:cNvPr id="4" name="TextBox 3"/>
          <p:cNvSpPr txBox="1"/>
          <p:nvPr/>
        </p:nvSpPr>
        <p:spPr>
          <a:xfrm>
            <a:off x="889000" y="2088275"/>
            <a:ext cx="10541000" cy="2308324"/>
          </a:xfrm>
          <a:prstGeom prst="rect">
            <a:avLst/>
          </a:prstGeom>
          <a:noFill/>
        </p:spPr>
        <p:txBody>
          <a:bodyPr wrap="square" rtlCol="0">
            <a:spAutoFit/>
          </a:bodyPr>
          <a:lstStyle/>
          <a:p>
            <a:pPr marL="285750" lvl="0" indent="-285750" algn="just" rtl="1">
              <a:lnSpc>
                <a:spcPct val="200000"/>
              </a:lnSpc>
              <a:buFont typeface="Arial" panose="020B0604020202020204" pitchFamily="34" charset="0"/>
              <a:buChar char="•"/>
            </a:pPr>
            <a:r>
              <a:rPr lang="ar-SY" altLang="en-US" dirty="0" smtClean="0">
                <a:latin typeface="Alexandria" pitchFamily="2" charset="-78"/>
                <a:cs typeface="Alexandria" pitchFamily="2" charset="-78"/>
              </a:rPr>
              <a:t>يحصل الطالب على 10 درجات من تقييم الرسالة للنشر.</a:t>
            </a:r>
          </a:p>
          <a:p>
            <a:pPr marL="285750" lvl="0" indent="-285750" algn="just" rtl="1">
              <a:lnSpc>
                <a:spcPct val="200000"/>
              </a:lnSpc>
              <a:buFont typeface="Arial" panose="020B0604020202020204" pitchFamily="34" charset="0"/>
              <a:buChar char="•"/>
            </a:pPr>
            <a:r>
              <a:rPr lang="ar-SY" altLang="en-US" dirty="0" smtClean="0">
                <a:latin typeface="Alexandria" pitchFamily="2" charset="-78"/>
                <a:cs typeface="Alexandria" pitchFamily="2" charset="-78"/>
              </a:rPr>
              <a:t>شرط الحصول على درجة النشر (10 درجات) ارفاق افادة مبدئية بالموافقة على قبول النشر.</a:t>
            </a:r>
          </a:p>
          <a:p>
            <a:pPr marL="285750" lvl="0" indent="-285750" algn="just" rtl="1">
              <a:lnSpc>
                <a:spcPct val="200000"/>
              </a:lnSpc>
              <a:buFont typeface="Arial" panose="020B0604020202020204" pitchFamily="34" charset="0"/>
              <a:buChar char="•"/>
            </a:pPr>
            <a:r>
              <a:rPr lang="ar-SY" altLang="en-US" dirty="0" smtClean="0">
                <a:latin typeface="Alexandria" pitchFamily="2" charset="-78"/>
                <a:cs typeface="Alexandria" pitchFamily="2" charset="-78"/>
              </a:rPr>
              <a:t>الانتباه لمدة الرد من المجلة على موافقة النشر قبل ارسال البحث للمجلة، وهي مسؤولية تقع على عاتق الباحث.</a:t>
            </a: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8144241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Alexandria" pitchFamily="2" charset="-78"/>
                <a:cs typeface="Alexandria" pitchFamily="2" charset="-78"/>
              </a:rPr>
              <a:t>Contents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b="1" dirty="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8" name="TextBox 47"/>
          <p:cNvSpPr txBox="1"/>
          <p:nvPr/>
        </p:nvSpPr>
        <p:spPr>
          <a:xfrm>
            <a:off x="889000" y="2391844"/>
            <a:ext cx="10541000" cy="3416320"/>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US" dirty="0">
                <a:latin typeface="Alexandria" pitchFamily="2" charset="-78"/>
                <a:cs typeface="Alexandria" pitchFamily="2" charset="-78"/>
              </a:rPr>
              <a:t>The importance of scientific </a:t>
            </a:r>
            <a:r>
              <a:rPr lang="en-US" dirty="0" smtClean="0">
                <a:latin typeface="Alexandria" pitchFamily="2" charset="-78"/>
                <a:cs typeface="Alexandria" pitchFamily="2" charset="-78"/>
              </a:rPr>
              <a:t>publishing.</a:t>
            </a:r>
            <a:endParaRPr lang="en-US" dirty="0">
              <a:latin typeface="Alexandria" pitchFamily="2" charset="-78"/>
              <a:cs typeface="Alexandria" pitchFamily="2" charset="-78"/>
            </a:endParaRPr>
          </a:p>
          <a:p>
            <a:pPr marL="285750" indent="-285750">
              <a:lnSpc>
                <a:spcPct val="200000"/>
              </a:lnSpc>
              <a:buFont typeface="Arial" panose="020B0604020202020204" pitchFamily="34" charset="0"/>
              <a:buChar char="•"/>
            </a:pPr>
            <a:r>
              <a:rPr lang="en-US" dirty="0">
                <a:latin typeface="Alexandria" pitchFamily="2" charset="-78"/>
                <a:cs typeface="Alexandria" pitchFamily="2" charset="-78"/>
              </a:rPr>
              <a:t>Journal Ranking and </a:t>
            </a:r>
            <a:r>
              <a:rPr lang="en-US" dirty="0" smtClean="0">
                <a:latin typeface="Alexandria" pitchFamily="2" charset="-78"/>
                <a:cs typeface="Alexandria" pitchFamily="2" charset="-78"/>
              </a:rPr>
              <a:t>classification.</a:t>
            </a:r>
            <a:endParaRPr lang="en-US" dirty="0">
              <a:latin typeface="Alexandria" pitchFamily="2" charset="-78"/>
              <a:cs typeface="Alexandria" pitchFamily="2" charset="-78"/>
            </a:endParaRPr>
          </a:p>
          <a:p>
            <a:pPr marL="285750" indent="-285750">
              <a:lnSpc>
                <a:spcPct val="200000"/>
              </a:lnSpc>
              <a:buFont typeface="Arial" panose="020B0604020202020204" pitchFamily="34" charset="0"/>
              <a:buChar char="•"/>
            </a:pPr>
            <a:r>
              <a:rPr lang="en-US" dirty="0">
                <a:latin typeface="Alexandria" pitchFamily="2" charset="-78"/>
                <a:cs typeface="Alexandria" pitchFamily="2" charset="-78"/>
              </a:rPr>
              <a:t>Selecting journals to </a:t>
            </a:r>
            <a:r>
              <a:rPr lang="en-US" dirty="0" smtClean="0">
                <a:latin typeface="Alexandria" pitchFamily="2" charset="-78"/>
                <a:cs typeface="Alexandria" pitchFamily="2" charset="-78"/>
              </a:rPr>
              <a:t>publish.</a:t>
            </a:r>
            <a:endParaRPr lang="en-US" dirty="0">
              <a:latin typeface="Alexandria" pitchFamily="2" charset="-78"/>
              <a:cs typeface="Alexandria" pitchFamily="2" charset="-78"/>
            </a:endParaRPr>
          </a:p>
          <a:p>
            <a:pPr marL="285750" indent="-285750">
              <a:lnSpc>
                <a:spcPct val="200000"/>
              </a:lnSpc>
              <a:buFont typeface="Arial" panose="020B0604020202020204" pitchFamily="34" charset="0"/>
              <a:buChar char="•"/>
            </a:pPr>
            <a:r>
              <a:rPr lang="en-US" dirty="0">
                <a:latin typeface="Alexandria" pitchFamily="2" charset="-78"/>
                <a:cs typeface="Alexandria" pitchFamily="2" charset="-78"/>
              </a:rPr>
              <a:t>The steps for publishing in scientific </a:t>
            </a:r>
            <a:r>
              <a:rPr lang="en-US" dirty="0" smtClean="0">
                <a:latin typeface="Alexandria" pitchFamily="2" charset="-78"/>
                <a:cs typeface="Alexandria" pitchFamily="2" charset="-78"/>
              </a:rPr>
              <a:t>Journals.</a:t>
            </a:r>
            <a:endParaRPr lang="en-US" dirty="0">
              <a:latin typeface="Alexandria" pitchFamily="2" charset="-78"/>
              <a:cs typeface="Alexandria" pitchFamily="2" charset="-78"/>
            </a:endParaRPr>
          </a:p>
          <a:p>
            <a:pPr marL="285750" indent="-285750">
              <a:lnSpc>
                <a:spcPct val="200000"/>
              </a:lnSpc>
              <a:buFont typeface="Arial" panose="020B0604020202020204" pitchFamily="34" charset="0"/>
              <a:buChar char="•"/>
            </a:pPr>
            <a:r>
              <a:rPr lang="en-US" dirty="0">
                <a:latin typeface="Alexandria" pitchFamily="2" charset="-78"/>
                <a:cs typeface="Alexandria" pitchFamily="2" charset="-78"/>
              </a:rPr>
              <a:t>How to Structure a Scientific </a:t>
            </a:r>
            <a:r>
              <a:rPr lang="en-US" dirty="0" smtClean="0">
                <a:latin typeface="Alexandria" pitchFamily="2" charset="-78"/>
                <a:cs typeface="Alexandria" pitchFamily="2" charset="-78"/>
              </a:rPr>
              <a:t>Article.</a:t>
            </a:r>
            <a:endParaRPr lang="en-US" dirty="0">
              <a:latin typeface="Alexandria" pitchFamily="2" charset="-78"/>
              <a:cs typeface="Alexandria" pitchFamily="2" charset="-78"/>
            </a:endParaRPr>
          </a:p>
          <a:p>
            <a:pPr marL="285750" indent="-285750">
              <a:lnSpc>
                <a:spcPct val="200000"/>
              </a:lnSpc>
              <a:buFont typeface="Arial" panose="020B0604020202020204" pitchFamily="34" charset="0"/>
              <a:buChar char="•"/>
            </a:pPr>
            <a:r>
              <a:rPr lang="en-US" dirty="0">
                <a:latin typeface="Alexandria" pitchFamily="2" charset="-78"/>
                <a:cs typeface="Alexandria" pitchFamily="2" charset="-78"/>
              </a:rPr>
              <a:t>How to Submit a </a:t>
            </a:r>
            <a:r>
              <a:rPr lang="en-US" dirty="0" smtClean="0">
                <a:latin typeface="Alexandria" pitchFamily="2" charset="-78"/>
                <a:cs typeface="Alexandria" pitchFamily="2" charset="-78"/>
              </a:rPr>
              <a:t>Manuscript.</a:t>
            </a:r>
            <a:endParaRPr lang="en-US"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4849551" cy="553998"/>
          </a:xfrm>
          <a:prstGeom prst="rect">
            <a:avLst/>
          </a:prstGeom>
          <a:noFill/>
        </p:spPr>
        <p:txBody>
          <a:bodyPr wrap="square" rtlCol="0">
            <a:spAutoFit/>
          </a:bodyPr>
          <a:lstStyle/>
          <a:p>
            <a:pPr lvl="0" algn="ctr">
              <a:lnSpc>
                <a:spcPct val="150000"/>
              </a:lnSpc>
            </a:pPr>
            <a:r>
              <a:rPr lang="en-US" sz="2000" b="1" dirty="0">
                <a:solidFill>
                  <a:prstClr val="black"/>
                </a:solidFill>
                <a:latin typeface="Alexandria" pitchFamily="2" charset="-78"/>
                <a:cs typeface="Alexandria" pitchFamily="2" charset="-78"/>
              </a:rPr>
              <a:t>Learning objectives and skills</a:t>
            </a:r>
          </a:p>
        </p:txBody>
      </p:sp>
      <p:sp>
        <p:nvSpPr>
          <p:cNvPr id="4" name="TextBox 3"/>
          <p:cNvSpPr txBox="1"/>
          <p:nvPr/>
        </p:nvSpPr>
        <p:spPr>
          <a:xfrm>
            <a:off x="889000" y="2088275"/>
            <a:ext cx="10364216" cy="3831818"/>
          </a:xfrm>
          <a:prstGeom prst="rect">
            <a:avLst/>
          </a:prstGeom>
          <a:noFill/>
        </p:spPr>
        <p:txBody>
          <a:bodyPr wrap="square" rtlCol="0">
            <a:spAutoFit/>
          </a:bodyPr>
          <a:lstStyle/>
          <a:p>
            <a:pPr lvl="0" algn="just">
              <a:lnSpc>
                <a:spcPct val="150000"/>
              </a:lnSpc>
            </a:pPr>
            <a:r>
              <a:rPr lang="en-US" b="1" u="sng" dirty="0">
                <a:solidFill>
                  <a:prstClr val="black"/>
                </a:solidFill>
                <a:latin typeface="Alexandria" pitchFamily="2" charset="-78"/>
                <a:cs typeface="Alexandria" pitchFamily="2" charset="-78"/>
              </a:rPr>
              <a:t>By the end of this chapter, you will be able to understand the following knowledge:</a:t>
            </a:r>
          </a:p>
          <a:p>
            <a:pPr marL="285750" indent="-285750" algn="just">
              <a:lnSpc>
                <a:spcPct val="150000"/>
              </a:lnSpc>
              <a:buFont typeface="Wingdings" panose="05000000000000000000" pitchFamily="2" charset="2"/>
              <a:buChar char="§"/>
            </a:pPr>
            <a:r>
              <a:rPr lang="en-US" dirty="0" smtClean="0">
                <a:solidFill>
                  <a:prstClr val="black"/>
                </a:solidFill>
                <a:latin typeface="Alexandria" pitchFamily="2" charset="-78"/>
                <a:cs typeface="Alexandria" pitchFamily="2" charset="-78"/>
              </a:rPr>
              <a:t>The concept of </a:t>
            </a:r>
            <a:r>
              <a:rPr lang="en-US" dirty="0" smtClean="0">
                <a:latin typeface="Alexandria" pitchFamily="2" charset="-78"/>
                <a:cs typeface="Alexandria" pitchFamily="2" charset="-78"/>
              </a:rPr>
              <a:t>scientific publishing </a:t>
            </a:r>
            <a:r>
              <a:rPr lang="en-US" dirty="0" smtClean="0">
                <a:solidFill>
                  <a:prstClr val="black"/>
                </a:solidFill>
                <a:latin typeface="Alexandria" pitchFamily="2" charset="-78"/>
                <a:cs typeface="Alexandria" pitchFamily="2" charset="-78"/>
              </a:rPr>
              <a:t>and its importance in scientific research.</a:t>
            </a:r>
          </a:p>
          <a:p>
            <a:pPr marL="285750" lvl="0" indent="-285750" algn="just">
              <a:lnSpc>
                <a:spcPct val="150000"/>
              </a:lnSpc>
              <a:buFont typeface="Wingdings" panose="05000000000000000000" pitchFamily="2" charset="2"/>
              <a:buChar char="§"/>
            </a:pPr>
            <a:r>
              <a:rPr lang="en-US" dirty="0" smtClean="0">
                <a:latin typeface="Alexandria" pitchFamily="2" charset="-78"/>
                <a:cs typeface="Alexandria" pitchFamily="2" charset="-78"/>
              </a:rPr>
              <a:t>Identify </a:t>
            </a:r>
            <a:r>
              <a:rPr lang="en-US" dirty="0">
                <a:latin typeface="Alexandria" pitchFamily="2" charset="-78"/>
                <a:cs typeface="Alexandria" pitchFamily="2" charset="-78"/>
              </a:rPr>
              <a:t>the types of local and international scientific journals in management sciences and how they are </a:t>
            </a:r>
            <a:r>
              <a:rPr lang="en-US" dirty="0" smtClean="0">
                <a:latin typeface="Alexandria" pitchFamily="2" charset="-78"/>
                <a:cs typeface="Alexandria" pitchFamily="2" charset="-78"/>
              </a:rPr>
              <a:t>classified.</a:t>
            </a:r>
            <a:endParaRPr lang="ar-SY" dirty="0" smtClean="0">
              <a:latin typeface="Alexandria" pitchFamily="2" charset="-78"/>
              <a:cs typeface="Alexandria" pitchFamily="2" charset="-78"/>
            </a:endParaRPr>
          </a:p>
          <a:p>
            <a:pPr marL="285750" lvl="0" indent="-285750" eaLnBrk="0" fontAlgn="base" hangingPunct="0">
              <a:lnSpc>
                <a:spcPct val="150000"/>
              </a:lnSpc>
              <a:spcBef>
                <a:spcPct val="0"/>
              </a:spcBef>
              <a:spcAft>
                <a:spcPct val="0"/>
              </a:spcAft>
              <a:buFont typeface="Wingdings" panose="05000000000000000000" pitchFamily="2" charset="2"/>
              <a:buChar char="§"/>
            </a:pPr>
            <a:r>
              <a:rPr lang="en-US" altLang="en-US" dirty="0">
                <a:solidFill>
                  <a:srgbClr val="202124"/>
                </a:solidFill>
                <a:latin typeface="Alexandria" pitchFamily="2" charset="-78"/>
                <a:cs typeface="Alexandria" pitchFamily="2" charset="-78"/>
              </a:rPr>
              <a:t>Identify the </a:t>
            </a:r>
            <a:r>
              <a:rPr lang="en-US" altLang="en-US" dirty="0" smtClean="0">
                <a:solidFill>
                  <a:srgbClr val="202124"/>
                </a:solidFill>
                <a:latin typeface="Alexandria" pitchFamily="2" charset="-78"/>
                <a:cs typeface="Alexandria" pitchFamily="2" charset="-78"/>
              </a:rPr>
              <a:t>main steps of scientific publishing in accredited journals.</a:t>
            </a:r>
            <a:r>
              <a:rPr lang="en-US" altLang="en-US" dirty="0" smtClean="0">
                <a:latin typeface="Alexandria" pitchFamily="2" charset="-78"/>
                <a:cs typeface="Alexandria" pitchFamily="2" charset="-78"/>
              </a:rPr>
              <a:t> </a:t>
            </a:r>
          </a:p>
          <a:p>
            <a:pPr marL="285750" lvl="0" indent="-285750" eaLnBrk="0" fontAlgn="base" hangingPunct="0">
              <a:lnSpc>
                <a:spcPct val="150000"/>
              </a:lnSpc>
              <a:spcBef>
                <a:spcPct val="0"/>
              </a:spcBef>
              <a:spcAft>
                <a:spcPct val="0"/>
              </a:spcAft>
              <a:buFont typeface="Wingdings" panose="05000000000000000000" pitchFamily="2" charset="2"/>
              <a:buChar char="§"/>
            </a:pPr>
            <a:r>
              <a:rPr lang="en-US" altLang="en-US" dirty="0" smtClean="0">
                <a:solidFill>
                  <a:srgbClr val="202124"/>
                </a:solidFill>
                <a:latin typeface="Alexandria" pitchFamily="2" charset="-78"/>
                <a:cs typeface="Alexandria" pitchFamily="2" charset="-78"/>
              </a:rPr>
              <a:t>Identify the contents of a scientific article and how each part of the article can be written.</a:t>
            </a:r>
            <a:r>
              <a:rPr lang="en-US" altLang="en-US" dirty="0" smtClean="0">
                <a:latin typeface="Alexandria" pitchFamily="2" charset="-78"/>
                <a:cs typeface="Alexandria" pitchFamily="2" charset="-78"/>
              </a:rPr>
              <a:t> </a:t>
            </a:r>
          </a:p>
          <a:p>
            <a:pPr marL="285750" lvl="0" indent="-285750" eaLnBrk="0" fontAlgn="base" hangingPunct="0">
              <a:lnSpc>
                <a:spcPct val="150000"/>
              </a:lnSpc>
              <a:spcBef>
                <a:spcPct val="0"/>
              </a:spcBef>
              <a:spcAft>
                <a:spcPct val="0"/>
              </a:spcAft>
              <a:buFont typeface="Wingdings" panose="05000000000000000000" pitchFamily="2" charset="2"/>
              <a:buChar char="§"/>
            </a:pPr>
            <a:r>
              <a:rPr lang="en-US" altLang="en-US" dirty="0" smtClean="0">
                <a:solidFill>
                  <a:srgbClr val="202124"/>
                </a:solidFill>
                <a:latin typeface="Alexandria" pitchFamily="2" charset="-78"/>
                <a:cs typeface="Alexandria" pitchFamily="2" charset="-78"/>
              </a:rPr>
              <a:t>Possessing the necessary knowledge and experience required to submit research electronically to the journal.</a:t>
            </a:r>
            <a:r>
              <a:rPr lang="en-US" altLang="en-US" dirty="0" smtClean="0">
                <a:latin typeface="Alexandria" pitchFamily="2" charset="-78"/>
                <a:cs typeface="Alexandria" pitchFamily="2" charset="-78"/>
              </a:rPr>
              <a:t> </a:t>
            </a:r>
            <a:endParaRPr lang="en-US" altLang="en-US" dirty="0">
              <a:latin typeface="Alexandria" pitchFamily="2" charset="-78"/>
              <a:cs typeface="Alexandria" pitchFamily="2" charset="-78"/>
            </a:endParaRP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56397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4849551" cy="553998"/>
          </a:xfrm>
          <a:prstGeom prst="rect">
            <a:avLst/>
          </a:prstGeom>
          <a:noFill/>
        </p:spPr>
        <p:txBody>
          <a:bodyPr wrap="square" rtlCol="0">
            <a:spAutoFit/>
          </a:bodyPr>
          <a:lstStyle/>
          <a:p>
            <a:pPr lvl="0" algn="ctr">
              <a:lnSpc>
                <a:spcPct val="150000"/>
              </a:lnSpc>
            </a:pPr>
            <a:r>
              <a:rPr lang="en-US" sz="2000" b="1" dirty="0">
                <a:solidFill>
                  <a:prstClr val="black"/>
                </a:solidFill>
                <a:latin typeface="Alexandria" pitchFamily="2" charset="-78"/>
                <a:cs typeface="Alexandria" pitchFamily="2" charset="-78"/>
              </a:rPr>
              <a:t>Learning objectives and skills</a:t>
            </a:r>
          </a:p>
        </p:txBody>
      </p:sp>
      <p:sp>
        <p:nvSpPr>
          <p:cNvPr id="4" name="TextBox 3"/>
          <p:cNvSpPr txBox="1"/>
          <p:nvPr/>
        </p:nvSpPr>
        <p:spPr>
          <a:xfrm>
            <a:off x="889000" y="1913256"/>
            <a:ext cx="10541000" cy="3970318"/>
          </a:xfrm>
          <a:prstGeom prst="rect">
            <a:avLst/>
          </a:prstGeom>
          <a:noFill/>
        </p:spPr>
        <p:txBody>
          <a:bodyPr wrap="square" rtlCol="0">
            <a:spAutoFit/>
          </a:bodyPr>
          <a:lstStyle/>
          <a:p>
            <a:pPr lvl="0" algn="just">
              <a:lnSpc>
                <a:spcPct val="200000"/>
              </a:lnSpc>
            </a:pPr>
            <a:r>
              <a:rPr lang="en-US" b="1" u="sng" dirty="0">
                <a:solidFill>
                  <a:prstClr val="black"/>
                </a:solidFill>
                <a:latin typeface="Alexandria" pitchFamily="2" charset="-78"/>
                <a:cs typeface="Alexandria" pitchFamily="2" charset="-78"/>
              </a:rPr>
              <a:t>By the end of this chapter, you will possess the following Skills:</a:t>
            </a:r>
            <a:endParaRPr lang="en-US" dirty="0">
              <a:solidFill>
                <a:prstClr val="black"/>
              </a:solidFill>
              <a:latin typeface="Alexandria" pitchFamily="2" charset="-78"/>
              <a:cs typeface="Alexandria" pitchFamily="2" charset="-78"/>
            </a:endParaRPr>
          </a:p>
          <a:p>
            <a:pPr marL="285750" lvl="0" indent="-285750" eaLnBrk="0" fontAlgn="base" hangingPunct="0">
              <a:lnSpc>
                <a:spcPct val="200000"/>
              </a:lnSpc>
              <a:spcBef>
                <a:spcPct val="0"/>
              </a:spcBef>
              <a:spcAft>
                <a:spcPct val="0"/>
              </a:spcAft>
              <a:buFont typeface="Arial" panose="020B0604020202020204" pitchFamily="34" charset="0"/>
              <a:buChar char="•"/>
            </a:pPr>
            <a:r>
              <a:rPr lang="en-US" altLang="en-US" dirty="0">
                <a:solidFill>
                  <a:srgbClr val="202124"/>
                </a:solidFill>
                <a:latin typeface="Alexandria" pitchFamily="2" charset="-78"/>
                <a:cs typeface="Alexandria" pitchFamily="2" charset="-78"/>
              </a:rPr>
              <a:t>The </a:t>
            </a:r>
            <a:r>
              <a:rPr lang="en-US" altLang="en-US" dirty="0" smtClean="0">
                <a:solidFill>
                  <a:srgbClr val="202124"/>
                </a:solidFill>
                <a:latin typeface="Alexandria" pitchFamily="2" charset="-78"/>
                <a:cs typeface="Alexandria" pitchFamily="2" charset="-78"/>
              </a:rPr>
              <a:t>ability </a:t>
            </a:r>
            <a:r>
              <a:rPr lang="en-US" altLang="en-US" dirty="0">
                <a:solidFill>
                  <a:srgbClr val="202124"/>
                </a:solidFill>
                <a:latin typeface="Alexandria" pitchFamily="2" charset="-78"/>
                <a:cs typeface="Alexandria" pitchFamily="2" charset="-78"/>
              </a:rPr>
              <a:t>to choose the appropriate scientific journal to publish the </a:t>
            </a:r>
            <a:r>
              <a:rPr lang="en-US" altLang="en-US" dirty="0" smtClean="0">
                <a:solidFill>
                  <a:srgbClr val="202124"/>
                </a:solidFill>
                <a:latin typeface="Alexandria" pitchFamily="2" charset="-78"/>
                <a:cs typeface="Alexandria" pitchFamily="2" charset="-78"/>
              </a:rPr>
              <a:t>research.</a:t>
            </a:r>
            <a:r>
              <a:rPr lang="en-US" altLang="en-US" dirty="0" smtClean="0">
                <a:latin typeface="Alexandria" pitchFamily="2" charset="-78"/>
                <a:cs typeface="Alexandria" pitchFamily="2" charset="-78"/>
              </a:rPr>
              <a:t> </a:t>
            </a:r>
            <a:endParaRPr lang="ar-SY" altLang="en-US" dirty="0" smtClean="0">
              <a:latin typeface="Alexandria" pitchFamily="2" charset="-78"/>
              <a:cs typeface="Alexandria" pitchFamily="2" charset="-78"/>
            </a:endParaRPr>
          </a:p>
          <a:p>
            <a:pPr marL="285750" indent="-285750" eaLnBrk="0" fontAlgn="base" hangingPunct="0">
              <a:lnSpc>
                <a:spcPct val="200000"/>
              </a:lnSpc>
              <a:spcBef>
                <a:spcPct val="0"/>
              </a:spcBef>
              <a:spcAft>
                <a:spcPct val="0"/>
              </a:spcAft>
              <a:buFont typeface="Arial" panose="020B0604020202020204" pitchFamily="34" charset="0"/>
              <a:buChar char="•"/>
            </a:pPr>
            <a:r>
              <a:rPr lang="en-US" altLang="en-US" dirty="0">
                <a:solidFill>
                  <a:srgbClr val="202124"/>
                </a:solidFill>
                <a:latin typeface="Alexandria" pitchFamily="2" charset="-78"/>
                <a:cs typeface="Alexandria" pitchFamily="2" charset="-78"/>
              </a:rPr>
              <a:t>The </a:t>
            </a:r>
            <a:r>
              <a:rPr lang="en-US" altLang="en-US" dirty="0" smtClean="0">
                <a:solidFill>
                  <a:srgbClr val="202124"/>
                </a:solidFill>
                <a:latin typeface="Alexandria" pitchFamily="2" charset="-78"/>
                <a:cs typeface="Alexandria" pitchFamily="2" charset="-78"/>
              </a:rPr>
              <a:t>ability </a:t>
            </a:r>
            <a:r>
              <a:rPr lang="en-US" altLang="en-US" dirty="0">
                <a:solidFill>
                  <a:srgbClr val="202124"/>
                </a:solidFill>
                <a:latin typeface="Alexandria" pitchFamily="2" charset="-78"/>
                <a:cs typeface="Alexandria" pitchFamily="2" charset="-78"/>
              </a:rPr>
              <a:t>to write a scientific article with all its contents, taking into account publication </a:t>
            </a:r>
            <a:r>
              <a:rPr lang="en-US" altLang="en-US" dirty="0" smtClean="0">
                <a:solidFill>
                  <a:srgbClr val="202124"/>
                </a:solidFill>
                <a:latin typeface="Alexandria" pitchFamily="2" charset="-78"/>
                <a:cs typeface="Alexandria" pitchFamily="2" charset="-78"/>
              </a:rPr>
              <a:t>requirements</a:t>
            </a:r>
            <a:r>
              <a:rPr lang="en-US" altLang="en-US" dirty="0" smtClean="0">
                <a:latin typeface="Alexandria" pitchFamily="2" charset="-78"/>
                <a:cs typeface="Alexandria" pitchFamily="2" charset="-78"/>
              </a:rPr>
              <a:t> .</a:t>
            </a:r>
            <a:endParaRPr lang="ar-SY" altLang="en-US" dirty="0" smtClean="0">
              <a:latin typeface="Alexandria" pitchFamily="2" charset="-78"/>
              <a:cs typeface="Alexandria" pitchFamily="2" charset="-78"/>
            </a:endParaRPr>
          </a:p>
          <a:p>
            <a:pPr marL="285750" indent="-285750" eaLnBrk="0" fontAlgn="base" hangingPunct="0">
              <a:lnSpc>
                <a:spcPct val="200000"/>
              </a:lnSpc>
              <a:spcBef>
                <a:spcPct val="0"/>
              </a:spcBef>
              <a:spcAft>
                <a:spcPct val="0"/>
              </a:spcAft>
              <a:buFont typeface="Arial" panose="020B0604020202020204" pitchFamily="34" charset="0"/>
              <a:buChar char="•"/>
            </a:pPr>
            <a:r>
              <a:rPr lang="en-US" altLang="en-US" dirty="0" smtClean="0">
                <a:latin typeface="Alexandria" pitchFamily="2" charset="-78"/>
                <a:cs typeface="Alexandria" pitchFamily="2" charset="-78"/>
              </a:rPr>
              <a:t>T</a:t>
            </a:r>
            <a:r>
              <a:rPr lang="en-US" altLang="en-US" dirty="0" smtClean="0">
                <a:solidFill>
                  <a:srgbClr val="202124"/>
                </a:solidFill>
                <a:latin typeface="Alexandria" pitchFamily="2" charset="-78"/>
                <a:cs typeface="Alexandria" pitchFamily="2" charset="-78"/>
              </a:rPr>
              <a:t>he ability to submit research to the journal and deal with the responses of the journal’s editorial board and the changes required by the reviewers to submit the final version of the research.</a:t>
            </a:r>
            <a:r>
              <a:rPr lang="en-US" altLang="en-US" dirty="0" smtClean="0">
                <a:latin typeface="Alexandria" pitchFamily="2" charset="-78"/>
                <a:cs typeface="Alexandria" pitchFamily="2" charset="-78"/>
              </a:rPr>
              <a:t> </a:t>
            </a:r>
            <a:endParaRPr lang="en-US" altLang="en-US" dirty="0">
              <a:latin typeface="Alexandria" pitchFamily="2" charset="-78"/>
              <a:cs typeface="Alexandria" pitchFamily="2" charset="-78"/>
            </a:endParaRP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9678692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246909" y="1019069"/>
            <a:ext cx="8110847" cy="400110"/>
          </a:xfrm>
          <a:prstGeom prst="rect">
            <a:avLst/>
          </a:prstGeom>
          <a:noFill/>
        </p:spPr>
        <p:txBody>
          <a:bodyPr wrap="square" rtlCol="0">
            <a:spAutoFit/>
          </a:bodyPr>
          <a:lstStyle/>
          <a:p>
            <a:pPr algn="ctr"/>
            <a:r>
              <a:rPr lang="en-US" sz="2000" b="1" dirty="0" smtClean="0">
                <a:latin typeface="Alexandria" pitchFamily="2" charset="-78"/>
                <a:cs typeface="Alexandria" pitchFamily="2" charset="-78"/>
              </a:rPr>
              <a:t>Scientific Publishing</a:t>
            </a:r>
            <a:endParaRPr lang="en-US" sz="2000" b="1" dirty="0">
              <a:latin typeface="Alexandria" pitchFamily="2" charset="-78"/>
              <a:cs typeface="Alexandria" pitchFamily="2" charset="-78"/>
            </a:endParaRPr>
          </a:p>
        </p:txBody>
      </p:sp>
      <p:sp>
        <p:nvSpPr>
          <p:cNvPr id="4" name="TextBox 3"/>
          <p:cNvSpPr txBox="1"/>
          <p:nvPr/>
        </p:nvSpPr>
        <p:spPr>
          <a:xfrm>
            <a:off x="889000" y="1913256"/>
            <a:ext cx="10541000" cy="5124480"/>
          </a:xfrm>
          <a:prstGeom prst="rect">
            <a:avLst/>
          </a:prstGeom>
          <a:noFill/>
        </p:spPr>
        <p:txBody>
          <a:bodyPr wrap="square" rtlCol="0">
            <a:spAutoFit/>
          </a:bodyPr>
          <a:lstStyle/>
          <a:p>
            <a:pPr marL="342900" lvl="0" indent="-342900" algn="just">
              <a:lnSpc>
                <a:spcPct val="200000"/>
              </a:lnSpc>
              <a:buFont typeface="Wingdings" panose="05000000000000000000" pitchFamily="2" charset="2"/>
              <a:buChar char="q"/>
            </a:pPr>
            <a:endParaRPr lang="ar-SY" sz="1000" dirty="0" smtClean="0">
              <a:latin typeface="Alexandria" pitchFamily="2" charset="-78"/>
              <a:cs typeface="Alexandria" pitchFamily="2" charset="-78"/>
            </a:endParaRPr>
          </a:p>
          <a:p>
            <a:pPr lvl="0" algn="r" rtl="1" eaLnBrk="0" fontAlgn="base" hangingPunct="0">
              <a:lnSpc>
                <a:spcPct val="150000"/>
              </a:lnSpc>
              <a:spcBef>
                <a:spcPct val="0"/>
              </a:spcBef>
              <a:spcAft>
                <a:spcPct val="0"/>
              </a:spcAft>
            </a:pPr>
            <a:r>
              <a:rPr lang="ar-SA" altLang="en-US" sz="1400" b="1" dirty="0">
                <a:solidFill>
                  <a:srgbClr val="7030A0"/>
                </a:solidFill>
                <a:latin typeface="Alexandria" pitchFamily="2" charset="-78"/>
                <a:cs typeface="Alexandria" pitchFamily="2" charset="-78"/>
              </a:rPr>
              <a:t>تعريف النشر العلمي في اللغة</a:t>
            </a:r>
            <a:r>
              <a:rPr lang="ar-SA" altLang="en-US" sz="1400" b="1" dirty="0" smtClean="0">
                <a:solidFill>
                  <a:srgbClr val="7030A0"/>
                </a:solidFill>
                <a:latin typeface="Alexandria" pitchFamily="2" charset="-78"/>
                <a:cs typeface="Alexandria" pitchFamily="2" charset="-78"/>
              </a:rPr>
              <a:t>:</a:t>
            </a:r>
            <a:r>
              <a:rPr lang="ar-SA" altLang="en-US" sz="1400" dirty="0" smtClean="0">
                <a:solidFill>
                  <a:srgbClr val="212529"/>
                </a:solidFill>
                <a:latin typeface="Alexandria" pitchFamily="2" charset="-78"/>
                <a:cs typeface="Alexandria" pitchFamily="2" charset="-78"/>
              </a:rPr>
              <a:t> </a:t>
            </a:r>
            <a:r>
              <a:rPr lang="ar-SA" altLang="en-US" sz="1400" dirty="0">
                <a:solidFill>
                  <a:srgbClr val="212529"/>
                </a:solidFill>
                <a:latin typeface="Alexandria" pitchFamily="2" charset="-78"/>
                <a:cs typeface="Alexandria" pitchFamily="2" charset="-78"/>
              </a:rPr>
              <a:t>هو جعل البحث العلمي </a:t>
            </a:r>
            <a:r>
              <a:rPr lang="ar-SA" altLang="en-US" sz="1400" dirty="0" smtClean="0">
                <a:solidFill>
                  <a:srgbClr val="212529"/>
                </a:solidFill>
                <a:latin typeface="Alexandria" pitchFamily="2" charset="-78"/>
                <a:cs typeface="Alexandria" pitchFamily="2" charset="-78"/>
              </a:rPr>
              <a:t>معلو</a:t>
            </a:r>
            <a:r>
              <a:rPr lang="ar-SY" altLang="en-US" sz="1400" dirty="0" smtClean="0">
                <a:solidFill>
                  <a:srgbClr val="212529"/>
                </a:solidFill>
                <a:latin typeface="Alexandria" pitchFamily="2" charset="-78"/>
                <a:cs typeface="Alexandria" pitchFamily="2" charset="-78"/>
              </a:rPr>
              <a:t>ماً</a:t>
            </a:r>
            <a:r>
              <a:rPr lang="ar-SA" altLang="en-US" sz="1400" dirty="0" smtClean="0">
                <a:solidFill>
                  <a:srgbClr val="212529"/>
                </a:solidFill>
                <a:latin typeface="Alexandria" pitchFamily="2" charset="-78"/>
                <a:cs typeface="Alexandria" pitchFamily="2" charset="-78"/>
              </a:rPr>
              <a:t> </a:t>
            </a:r>
            <a:r>
              <a:rPr lang="ar-SA" altLang="en-US" sz="1400" dirty="0">
                <a:solidFill>
                  <a:srgbClr val="212529"/>
                </a:solidFill>
                <a:latin typeface="Alexandria" pitchFamily="2" charset="-78"/>
                <a:cs typeface="Alexandria" pitchFamily="2" charset="-78"/>
              </a:rPr>
              <a:t>لدى الناس.</a:t>
            </a:r>
            <a:endParaRPr lang="en-US" altLang="en-US" sz="1400" dirty="0">
              <a:latin typeface="Alexandria" pitchFamily="2" charset="-78"/>
              <a:cs typeface="Alexandria" pitchFamily="2" charset="-78"/>
            </a:endParaRPr>
          </a:p>
          <a:p>
            <a:pPr lvl="0" algn="r" rtl="1" eaLnBrk="0" fontAlgn="base" hangingPunct="0">
              <a:lnSpc>
                <a:spcPct val="150000"/>
              </a:lnSpc>
              <a:spcBef>
                <a:spcPct val="0"/>
              </a:spcBef>
              <a:spcAft>
                <a:spcPct val="0"/>
              </a:spcAft>
            </a:pPr>
            <a:r>
              <a:rPr lang="ar-SA" altLang="en-US" sz="1400" b="1" dirty="0">
                <a:solidFill>
                  <a:srgbClr val="7030A0"/>
                </a:solidFill>
                <a:latin typeface="Alexandria" pitchFamily="2" charset="-78"/>
                <a:cs typeface="Alexandria" pitchFamily="2" charset="-78"/>
              </a:rPr>
              <a:t>تعريف النشر العلمي في الاصطلاح: </a:t>
            </a:r>
            <a:r>
              <a:rPr lang="ar-SA" altLang="en-US" sz="1400" dirty="0">
                <a:solidFill>
                  <a:srgbClr val="212529"/>
                </a:solidFill>
                <a:latin typeface="Alexandria" pitchFamily="2" charset="-78"/>
                <a:cs typeface="Alexandria" pitchFamily="2" charset="-78"/>
              </a:rPr>
              <a:t>هو إيصال الرسالة الفكرية التي يبتكرها الباحث ويبدع فيها إلى العديد من الناس المهتمين بموضوع تلك الرسالة الفكرية أو هو النشاط الذي يشمل عملية اختيار وإعداد وتوزيع البحث العلمي، فهو ليس فقط عملية إذاعة النتاج الفكري بل يتضمن ثلاث عمليات رئيسية وهذه العمليات هي كتابة البحث، وإعداده للنشر ثم توزيعه.</a:t>
            </a:r>
            <a:endParaRPr lang="en-US" altLang="en-US" sz="1400" dirty="0">
              <a:latin typeface="Alexandria" pitchFamily="2" charset="-78"/>
              <a:cs typeface="Alexandria" pitchFamily="2" charset="-78"/>
            </a:endParaRPr>
          </a:p>
          <a:p>
            <a:pPr lvl="0" algn="r" rtl="1" eaLnBrk="0" fontAlgn="base" hangingPunct="0">
              <a:lnSpc>
                <a:spcPct val="150000"/>
              </a:lnSpc>
              <a:spcBef>
                <a:spcPct val="0"/>
              </a:spcBef>
              <a:spcAft>
                <a:spcPct val="0"/>
              </a:spcAft>
            </a:pPr>
            <a:r>
              <a:rPr lang="ar-SA" altLang="en-US" sz="1400" b="1" dirty="0">
                <a:solidFill>
                  <a:srgbClr val="7030A0"/>
                </a:solidFill>
                <a:latin typeface="Alexandria" pitchFamily="2" charset="-78"/>
                <a:cs typeface="Alexandria" pitchFamily="2" charset="-78"/>
              </a:rPr>
              <a:t>تعريف النشر العلمي الإجرائي:</a:t>
            </a:r>
            <a:r>
              <a:rPr lang="ar-SA" altLang="en-US" sz="1400" dirty="0">
                <a:solidFill>
                  <a:srgbClr val="7030A0"/>
                </a:solidFill>
                <a:latin typeface="Alexandria" pitchFamily="2" charset="-78"/>
                <a:cs typeface="Alexandria" pitchFamily="2" charset="-78"/>
              </a:rPr>
              <a:t> </a:t>
            </a:r>
            <a:r>
              <a:rPr lang="ar-SA" altLang="en-US" sz="1400" dirty="0">
                <a:solidFill>
                  <a:srgbClr val="212529"/>
                </a:solidFill>
                <a:latin typeface="Alexandria" pitchFamily="2" charset="-78"/>
                <a:cs typeface="Alexandria" pitchFamily="2" charset="-78"/>
              </a:rPr>
              <a:t>هو العملية التي يتم من خلالها إثراء المعارف العلمية في مجالات متعددة، باستخدام قنوات اتصال محكمة ومعترف بها، لكي تمنح الإنتاج الفكري الأصالة وحقوق الملكية الفكرية، بالإضافة إلى تحقيق المنفعة للبشرية عن طريق نشر العلم والمعرفة.</a:t>
            </a:r>
            <a:endParaRPr lang="ar-SA" altLang="en-US" sz="1400" dirty="0">
              <a:latin typeface="Alexandria" pitchFamily="2" charset="-78"/>
              <a:cs typeface="Alexandria" pitchFamily="2" charset="-78"/>
            </a:endParaRPr>
          </a:p>
          <a:p>
            <a:pPr marL="342900" lvl="0" indent="-342900" algn="just">
              <a:lnSpc>
                <a:spcPct val="200000"/>
              </a:lnSpc>
              <a:buFont typeface="Wingdings" panose="05000000000000000000" pitchFamily="2" charset="2"/>
              <a:buChar char="q"/>
            </a:pPr>
            <a:r>
              <a:rPr lang="en-US" sz="1600" dirty="0">
                <a:latin typeface="Alexandria" pitchFamily="2" charset="-78"/>
                <a:cs typeface="Alexandria" pitchFamily="2" charset="-78"/>
              </a:rPr>
              <a:t>Final step in the research process .</a:t>
            </a:r>
          </a:p>
          <a:p>
            <a:pPr marL="342900" lvl="0" indent="-342900" algn="just">
              <a:lnSpc>
                <a:spcPct val="200000"/>
              </a:lnSpc>
              <a:buFont typeface="Wingdings" panose="05000000000000000000" pitchFamily="2" charset="2"/>
              <a:buChar char="q"/>
            </a:pPr>
            <a:r>
              <a:rPr lang="en-US" sz="1600" dirty="0">
                <a:latin typeface="Alexandria" pitchFamily="2" charset="-78"/>
                <a:cs typeface="Alexandria" pitchFamily="2" charset="-78"/>
              </a:rPr>
              <a:t> Phases in the research process: PRP P = Planning; R = Research; P = Presentation (final step) </a:t>
            </a:r>
          </a:p>
          <a:p>
            <a:pPr marL="342900" lvl="0" indent="-342900" algn="just">
              <a:lnSpc>
                <a:spcPct val="200000"/>
              </a:lnSpc>
              <a:buFont typeface="Wingdings" panose="05000000000000000000" pitchFamily="2" charset="2"/>
              <a:buChar char="q"/>
            </a:pPr>
            <a:r>
              <a:rPr lang="en-US" sz="1600">
                <a:latin typeface="Alexandria" pitchFamily="2" charset="-78"/>
                <a:cs typeface="Alexandria" pitchFamily="2" charset="-78"/>
              </a:rPr>
              <a:t>Research findings are worth nothing unless they are shared = PUBLISHED!</a:t>
            </a:r>
          </a:p>
          <a:p>
            <a:pPr marL="342900" lvl="0" indent="-342900" algn="just">
              <a:lnSpc>
                <a:spcPct val="200000"/>
              </a:lnSpc>
              <a:buFont typeface="Wingdings" panose="05000000000000000000" pitchFamily="2" charset="2"/>
              <a:buChar char="q"/>
            </a:pPr>
            <a:endParaRPr lang="ar-SY" sz="1600" dirty="0" smtClean="0">
              <a:latin typeface="Alexandria" pitchFamily="2" charset="-78"/>
              <a:cs typeface="Alexandria" pitchFamily="2" charset="-78"/>
            </a:endParaRPr>
          </a:p>
          <a:p>
            <a:pPr marL="342900" lvl="0" indent="-342900" algn="just">
              <a:lnSpc>
                <a:spcPct val="200000"/>
              </a:lnSpc>
              <a:buFont typeface="Wingdings" panose="05000000000000000000" pitchFamily="2" charset="2"/>
              <a:buChar char="q"/>
            </a:pPr>
            <a:endParaRPr lang="en-US" sz="1600" b="1" dirty="0">
              <a:solidFill>
                <a:prstClr val="black"/>
              </a:solidFill>
              <a:latin typeface="Alexandria" pitchFamily="2" charset="-78"/>
              <a:cs typeface="Alexandria" pitchFamily="2" charset="-78"/>
            </a:endParaRP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0263452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989496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dirty="0"/>
          </a:p>
        </p:txBody>
      </p:sp>
      <p:sp>
        <p:nvSpPr>
          <p:cNvPr id="5" name="TextBox 4"/>
          <p:cNvSpPr txBox="1"/>
          <p:nvPr/>
        </p:nvSpPr>
        <p:spPr>
          <a:xfrm>
            <a:off x="1675976" y="1468531"/>
            <a:ext cx="8417320" cy="4154984"/>
          </a:xfrm>
          <a:prstGeom prst="rect">
            <a:avLst/>
          </a:prstGeom>
          <a:noFill/>
        </p:spPr>
        <p:txBody>
          <a:bodyPr wrap="square" rtlCol="0">
            <a:spAutoFit/>
          </a:bodyPr>
          <a:lstStyle/>
          <a:p>
            <a:pPr algn="just">
              <a:lnSpc>
                <a:spcPct val="150000"/>
              </a:lnSpc>
            </a:pPr>
            <a:r>
              <a:rPr lang="en-US" sz="1600" b="1" dirty="0">
                <a:latin typeface="Alexandria" pitchFamily="2" charset="-78"/>
                <a:cs typeface="Alexandria" pitchFamily="2" charset="-78"/>
              </a:rPr>
              <a:t>Why publish?</a:t>
            </a:r>
            <a:endParaRPr lang="en-US" sz="1600" dirty="0" smtClean="0">
              <a:latin typeface="Alexandria" pitchFamily="2" charset="-78"/>
              <a:cs typeface="Alexandria" pitchFamily="2" charset="-78"/>
            </a:endParaRPr>
          </a:p>
          <a:p>
            <a:pPr marL="285750" indent="-285750" algn="just">
              <a:lnSpc>
                <a:spcPct val="150000"/>
              </a:lnSpc>
              <a:buFont typeface="Arial" panose="020B0604020202020204" pitchFamily="34" charset="0"/>
              <a:buChar char="•"/>
            </a:pPr>
            <a:r>
              <a:rPr lang="en-US" sz="1600" dirty="0" smtClean="0">
                <a:latin typeface="Alexandria" pitchFamily="2" charset="-78"/>
                <a:cs typeface="Alexandria" pitchFamily="2" charset="-78"/>
              </a:rPr>
              <a:t>You </a:t>
            </a:r>
            <a:r>
              <a:rPr lang="en-US" sz="1600" dirty="0">
                <a:latin typeface="Alexandria" pitchFamily="2" charset="-78"/>
                <a:cs typeface="Alexandria" pitchFamily="2" charset="-78"/>
              </a:rPr>
              <a:t>may want to publish your research as part of your quest for </a:t>
            </a:r>
            <a:r>
              <a:rPr lang="en-US" sz="1600" dirty="0" smtClean="0">
                <a:latin typeface="Alexandria" pitchFamily="2" charset="-78"/>
                <a:cs typeface="Alexandria" pitchFamily="2" charset="-78"/>
              </a:rPr>
              <a:t>fame and </a:t>
            </a:r>
            <a:r>
              <a:rPr lang="en-US" sz="1600" dirty="0">
                <a:latin typeface="Alexandria" pitchFamily="2" charset="-78"/>
                <a:cs typeface="Alexandria" pitchFamily="2" charset="-78"/>
              </a:rPr>
              <a:t>fortune or, at the very least, for tenure, but the only truly </a:t>
            </a:r>
            <a:r>
              <a:rPr lang="en-US" sz="1600" dirty="0" smtClean="0">
                <a:latin typeface="Alexandria" pitchFamily="2" charset="-78"/>
                <a:cs typeface="Alexandria" pitchFamily="2" charset="-78"/>
              </a:rPr>
              <a:t>appropriate reason </a:t>
            </a:r>
            <a:r>
              <a:rPr lang="en-US" sz="1600" dirty="0">
                <a:latin typeface="Alexandria" pitchFamily="2" charset="-78"/>
                <a:cs typeface="Alexandria" pitchFamily="2" charset="-78"/>
              </a:rPr>
              <a:t>for publishing your research is to tell others about it.</a:t>
            </a:r>
          </a:p>
          <a:p>
            <a:pPr marL="285750" indent="-285750" algn="just">
              <a:lnSpc>
                <a:spcPct val="150000"/>
              </a:lnSpc>
              <a:buFont typeface="Arial" panose="020B0604020202020204" pitchFamily="34" charset="0"/>
              <a:buChar char="•"/>
            </a:pPr>
            <a:r>
              <a:rPr lang="en-US" sz="1600" dirty="0">
                <a:latin typeface="Alexandria" pitchFamily="2" charset="-78"/>
                <a:cs typeface="Alexandria" pitchFamily="2" charset="-78"/>
              </a:rPr>
              <a:t>The purpose of your paper is to explain why you did a piece of work</a:t>
            </a:r>
            <a:r>
              <a:rPr lang="en-US" sz="1600" dirty="0" smtClean="0">
                <a:latin typeface="Alexandria" pitchFamily="2" charset="-78"/>
                <a:cs typeface="Alexandria" pitchFamily="2" charset="-78"/>
              </a:rPr>
              <a:t>, how </a:t>
            </a:r>
            <a:r>
              <a:rPr lang="en-US" sz="1600" dirty="0">
                <a:latin typeface="Alexandria" pitchFamily="2" charset="-78"/>
                <a:cs typeface="Alexandria" pitchFamily="2" charset="-78"/>
              </a:rPr>
              <a:t>you did it, what you found, and what your findings might mean</a:t>
            </a:r>
            <a:r>
              <a:rPr lang="en-US" sz="1600" dirty="0" smtClean="0">
                <a:latin typeface="Alexandria" pitchFamily="2" charset="-78"/>
                <a:cs typeface="Alexandria" pitchFamily="2" charset="-78"/>
              </a:rPr>
              <a:t>. </a:t>
            </a:r>
            <a:endParaRPr lang="en-US" sz="1600" dirty="0">
              <a:latin typeface="Alexandria" pitchFamily="2" charset="-78"/>
              <a:cs typeface="Alexandria" pitchFamily="2" charset="-78"/>
            </a:endParaRPr>
          </a:p>
          <a:p>
            <a:pPr marL="285750" indent="-285750" algn="just">
              <a:lnSpc>
                <a:spcPct val="150000"/>
              </a:lnSpc>
              <a:buFont typeface="Arial" panose="020B0604020202020204" pitchFamily="34" charset="0"/>
              <a:buChar char="•"/>
            </a:pPr>
            <a:r>
              <a:rPr lang="en-US" sz="1600" dirty="0">
                <a:latin typeface="Alexandria" pitchFamily="2" charset="-78"/>
                <a:cs typeface="Alexandria" pitchFamily="2" charset="-78"/>
              </a:rPr>
              <a:t>The explanation of your methodology should be sufficiently </a:t>
            </a:r>
            <a:r>
              <a:rPr lang="en-US" sz="1600" dirty="0" smtClean="0">
                <a:latin typeface="Alexandria" pitchFamily="2" charset="-78"/>
                <a:cs typeface="Alexandria" pitchFamily="2" charset="-78"/>
              </a:rPr>
              <a:t>detailed to </a:t>
            </a:r>
            <a:r>
              <a:rPr lang="en-US" sz="1600" dirty="0">
                <a:latin typeface="Alexandria" pitchFamily="2" charset="-78"/>
                <a:cs typeface="Alexandria" pitchFamily="2" charset="-78"/>
              </a:rPr>
              <a:t>allow the scientists in your field to repeat your work exactly, </a:t>
            </a:r>
            <a:r>
              <a:rPr lang="en-US" sz="1600" dirty="0" smtClean="0">
                <a:latin typeface="Alexandria" pitchFamily="2" charset="-78"/>
                <a:cs typeface="Alexandria" pitchFamily="2" charset="-78"/>
              </a:rPr>
              <a:t>if they </a:t>
            </a:r>
            <a:r>
              <a:rPr lang="en-US" sz="1600" dirty="0">
                <a:latin typeface="Alexandria" pitchFamily="2" charset="-78"/>
                <a:cs typeface="Alexandria" pitchFamily="2" charset="-78"/>
              </a:rPr>
              <a:t>so choose. Your work is the foundation on which other </a:t>
            </a:r>
            <a:r>
              <a:rPr lang="en-US" sz="1600" dirty="0" smtClean="0">
                <a:latin typeface="Alexandria" pitchFamily="2" charset="-78"/>
                <a:cs typeface="Alexandria" pitchFamily="2" charset="-78"/>
              </a:rPr>
              <a:t>researchers will </a:t>
            </a:r>
            <a:r>
              <a:rPr lang="en-US" sz="1600" dirty="0">
                <a:latin typeface="Alexandria" pitchFamily="2" charset="-78"/>
                <a:cs typeface="Alexandria" pitchFamily="2" charset="-78"/>
              </a:rPr>
              <a:t>base their future work and, as you must surely recognize, </a:t>
            </a:r>
            <a:r>
              <a:rPr lang="en-US" sz="1600" dirty="0" smtClean="0">
                <a:latin typeface="Alexandria" pitchFamily="2" charset="-78"/>
                <a:cs typeface="Alexandria" pitchFamily="2" charset="-78"/>
              </a:rPr>
              <a:t>your work </a:t>
            </a:r>
            <a:r>
              <a:rPr lang="en-US" sz="1600" dirty="0">
                <a:latin typeface="Alexandria" pitchFamily="2" charset="-78"/>
                <a:cs typeface="Alexandria" pitchFamily="2" charset="-78"/>
              </a:rPr>
              <a:t>is based on the earlier research of others.</a:t>
            </a:r>
            <a:endParaRPr lang="en-US" sz="1600" b="1"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algn="ctr"/>
            <a:r>
              <a:rPr lang="en-US" sz="2000" b="1" dirty="0">
                <a:latin typeface="Alexandria" pitchFamily="2" charset="-78"/>
                <a:cs typeface="Alexandria" pitchFamily="2" charset="-78"/>
              </a:rPr>
              <a:t>Scientific Publishing</a:t>
            </a:r>
          </a:p>
        </p:txBody>
      </p:sp>
    </p:spTree>
    <p:extLst>
      <p:ext uri="{BB962C8B-B14F-4D97-AF65-F5344CB8AC3E}">
        <p14:creationId xmlns:p14="http://schemas.microsoft.com/office/powerpoint/2010/main" val="108849677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554517"/>
          </a:xfrm>
          <a:prstGeom prst="rect">
            <a:avLst/>
          </a:prstGeom>
          <a:noFill/>
        </p:spPr>
        <p:txBody>
          <a:bodyPr wrap="square" rtlCol="0">
            <a:spAutoFit/>
          </a:bodyPr>
          <a:lstStyle/>
          <a:p>
            <a:pPr algn="r" rtl="1">
              <a:lnSpc>
                <a:spcPct val="150000"/>
              </a:lnSpc>
            </a:pPr>
            <a:r>
              <a:rPr lang="ar-SY" sz="1500" dirty="0" smtClean="0">
                <a:latin typeface="Alexandria" pitchFamily="2" charset="-78"/>
                <a:cs typeface="Alexandria" pitchFamily="2" charset="-78"/>
              </a:rPr>
              <a:t>للنشر </a:t>
            </a:r>
            <a:r>
              <a:rPr lang="ar-SY" sz="1500" dirty="0">
                <a:latin typeface="Alexandria" pitchFamily="2" charset="-78"/>
                <a:cs typeface="Alexandria" pitchFamily="2" charset="-78"/>
              </a:rPr>
              <a:t>العلمي أهمية كبرى سواء كانت تلك الأهمية تعود بالنفع على الباحث أو المجال العلمي الذي تم البحث فيه، وأهمية النشر العلمي تكمن في تبادل العلم والمعرفة، كما أن له الكثير من الأهمية يمكن توضيحها فيما يلي</a:t>
            </a:r>
            <a:r>
              <a:rPr lang="ar-SY" sz="1500" dirty="0" smtClean="0">
                <a:latin typeface="Alexandria" pitchFamily="2" charset="-78"/>
                <a:cs typeface="Alexandria" pitchFamily="2" charset="-78"/>
              </a:rPr>
              <a:t>:</a:t>
            </a:r>
          </a:p>
          <a:p>
            <a:pPr algn="r" rtl="1">
              <a:lnSpc>
                <a:spcPct val="150000"/>
              </a:lnSpc>
            </a:pPr>
            <a:r>
              <a:rPr lang="ar-SA" sz="1500" dirty="0" smtClean="0">
                <a:latin typeface="Alexandria" pitchFamily="2" charset="-78"/>
                <a:cs typeface="Alexandria" pitchFamily="2" charset="-78"/>
              </a:rPr>
              <a:t>١- </a:t>
            </a:r>
            <a:r>
              <a:rPr lang="ar-SA" sz="1500" dirty="0">
                <a:latin typeface="Alexandria" pitchFamily="2" charset="-78"/>
                <a:cs typeface="Alexandria" pitchFamily="2" charset="-78"/>
              </a:rPr>
              <a:t>يساعد النشر العلمي على زيادة شهرة الباحث وتألقه في المجال الذي بحث فيه.</a:t>
            </a:r>
          </a:p>
          <a:p>
            <a:pPr algn="r" rtl="1">
              <a:lnSpc>
                <a:spcPct val="150000"/>
              </a:lnSpc>
            </a:pPr>
            <a:r>
              <a:rPr lang="ar-SA" sz="1500" dirty="0">
                <a:latin typeface="Alexandria" pitchFamily="2" charset="-78"/>
                <a:cs typeface="Alexandria" pitchFamily="2" charset="-78"/>
              </a:rPr>
              <a:t>٢- يساعد على وصول الأبحاث العلمية إلى العديد من الأشخاص المهتمون بمجال البحث.</a:t>
            </a:r>
          </a:p>
          <a:p>
            <a:pPr algn="r" rtl="1">
              <a:lnSpc>
                <a:spcPct val="150000"/>
              </a:lnSpc>
            </a:pPr>
            <a:r>
              <a:rPr lang="ar-SA" sz="1500" dirty="0">
                <a:latin typeface="Alexandria" pitchFamily="2" charset="-78"/>
                <a:cs typeface="Alexandria" pitchFamily="2" charset="-78"/>
              </a:rPr>
              <a:t>٣- يعد النشر العلمي للأبحاث دافع فعال لزيادة ثقة الباحث بنفسه، خاصة إذا تم نشر بحثه في إحدى المجلات المحكمة، حيث أنها لا تقوم بنشر إلا الأبحاث الصحيحة الجيدة.</a:t>
            </a:r>
          </a:p>
          <a:p>
            <a:pPr algn="r" rtl="1">
              <a:lnSpc>
                <a:spcPct val="150000"/>
              </a:lnSpc>
            </a:pPr>
            <a:r>
              <a:rPr lang="ar-SA" sz="1500" dirty="0">
                <a:latin typeface="Alexandria" pitchFamily="2" charset="-78"/>
                <a:cs typeface="Alexandria" pitchFamily="2" charset="-78"/>
              </a:rPr>
              <a:t>٤- يساعد النشر العلمي في إضافة فائدة وقيمة للبحث، كما أنه يساعد على الاستمرار في البحث</a:t>
            </a:r>
            <a:r>
              <a:rPr lang="ar-SA" sz="1500" dirty="0" smtClean="0">
                <a:latin typeface="Alexandria" pitchFamily="2" charset="-78"/>
                <a:cs typeface="Alexandria" pitchFamily="2" charset="-78"/>
              </a:rPr>
              <a:t>.</a:t>
            </a:r>
            <a:endParaRPr lang="ar-SY" sz="1500" dirty="0" smtClean="0">
              <a:latin typeface="Alexandria" pitchFamily="2" charset="-78"/>
              <a:cs typeface="Alexandria" pitchFamily="2" charset="-78"/>
            </a:endParaRPr>
          </a:p>
          <a:p>
            <a:pPr algn="r" rtl="1">
              <a:lnSpc>
                <a:spcPct val="150000"/>
              </a:lnSpc>
            </a:pPr>
            <a:r>
              <a:rPr lang="ar-SA" sz="1500" dirty="0">
                <a:latin typeface="Alexandria" pitchFamily="2" charset="-78"/>
                <a:cs typeface="Alexandria" pitchFamily="2" charset="-78"/>
              </a:rPr>
              <a:t>٥- يساعد الباحث في الوصول إلى الدرجة العلمية المراد الحصول عليها.</a:t>
            </a:r>
          </a:p>
          <a:p>
            <a:pPr algn="r" rtl="1">
              <a:lnSpc>
                <a:spcPct val="150000"/>
              </a:lnSpc>
            </a:pPr>
            <a:r>
              <a:rPr lang="ar-SA" sz="1500" dirty="0">
                <a:latin typeface="Alexandria" pitchFamily="2" charset="-78"/>
                <a:cs typeface="Alexandria" pitchFamily="2" charset="-78"/>
              </a:rPr>
              <a:t>٦- يساعد النشر العلمي في وصول البحث إلى الفئة المستهدفة منه.</a:t>
            </a:r>
          </a:p>
          <a:p>
            <a:pPr algn="r" rtl="1">
              <a:lnSpc>
                <a:spcPct val="150000"/>
              </a:lnSpc>
            </a:pPr>
            <a:r>
              <a:rPr lang="ar-SA" sz="1500" dirty="0">
                <a:latin typeface="Alexandria" pitchFamily="2" charset="-78"/>
                <a:cs typeface="Alexandria" pitchFamily="2" charset="-78"/>
              </a:rPr>
              <a:t>٧- تحديد درجة جودة البحث الذي تم نشره من خلال الاطلاع على الأبحاث </a:t>
            </a:r>
            <a:r>
              <a:rPr lang="ar-SA" sz="1500" dirty="0" smtClean="0">
                <a:latin typeface="Alexandria" pitchFamily="2" charset="-78"/>
                <a:cs typeface="Alexandria" pitchFamily="2" charset="-78"/>
              </a:rPr>
              <a:t>السابقة</a:t>
            </a:r>
            <a:r>
              <a:rPr lang="ar-SY" sz="1500" dirty="0" smtClean="0">
                <a:latin typeface="Alexandria" pitchFamily="2" charset="-78"/>
                <a:cs typeface="Alexandria" pitchFamily="2" charset="-78"/>
              </a:rPr>
              <a:t>.</a:t>
            </a:r>
            <a:endParaRPr lang="ar-SA" sz="1500" dirty="0">
              <a:latin typeface="Alexandria" pitchFamily="2" charset="-78"/>
              <a:cs typeface="Alexandria" pitchFamily="2" charset="-78"/>
            </a:endParaRPr>
          </a:p>
          <a:p>
            <a:pPr algn="r" rtl="1">
              <a:lnSpc>
                <a:spcPct val="150000"/>
              </a:lnSpc>
            </a:pPr>
            <a:endParaRPr lang="ar-SA" sz="1500" dirty="0">
              <a:latin typeface="Alexandria" pitchFamily="2" charset="-78"/>
              <a:cs typeface="Alexandria" pitchFamily="2" charset="-78"/>
            </a:endParaRPr>
          </a:p>
          <a:p>
            <a:pPr algn="r" rtl="1">
              <a:lnSpc>
                <a:spcPct val="150000"/>
              </a:lnSpc>
            </a:pPr>
            <a:endParaRPr lang="en-US" sz="15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lvl="0" algn="ctr"/>
            <a:r>
              <a:rPr lang="en-US" sz="2000" b="1" dirty="0">
                <a:latin typeface="Alexandria" pitchFamily="2" charset="-78"/>
                <a:cs typeface="Alexandria" pitchFamily="2" charset="-78"/>
              </a:rPr>
              <a:t>The importance of scientific publishing</a:t>
            </a:r>
            <a:endParaRPr lang="en-US" sz="2000" b="1" dirty="0">
              <a:solidFill>
                <a:prstClr val="black"/>
              </a:solidFill>
              <a:latin typeface="Alexandria" pitchFamily="2" charset="-78"/>
              <a:cs typeface="Alexandria" pitchFamily="2" charset="-78"/>
            </a:endParaRPr>
          </a:p>
        </p:txBody>
      </p:sp>
    </p:spTree>
    <p:extLst>
      <p:ext uri="{BB962C8B-B14F-4D97-AF65-F5344CB8AC3E}">
        <p14:creationId xmlns:p14="http://schemas.microsoft.com/office/powerpoint/2010/main" val="261996532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211761" y="127470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417320" cy="3670236"/>
          </a:xfrm>
          <a:prstGeom prst="rect">
            <a:avLst/>
          </a:prstGeom>
          <a:noFill/>
        </p:spPr>
        <p:txBody>
          <a:bodyPr wrap="square" rtlCol="0">
            <a:spAutoFit/>
          </a:bodyPr>
          <a:lstStyle/>
          <a:p>
            <a:pPr algn="ctr" rtl="1">
              <a:lnSpc>
                <a:spcPct val="150000"/>
              </a:lnSpc>
            </a:pPr>
            <a:r>
              <a:rPr lang="ar-SY" sz="1500" b="1" dirty="0">
                <a:latin typeface="Alexandria" pitchFamily="2" charset="-78"/>
                <a:cs typeface="Alexandria" pitchFamily="2" charset="-78"/>
              </a:rPr>
              <a:t>أ</a:t>
            </a:r>
            <a:r>
              <a:rPr lang="ar-SA" sz="1500" b="1" dirty="0" err="1" smtClean="0">
                <a:latin typeface="Alexandria" pitchFamily="2" charset="-78"/>
                <a:cs typeface="Alexandria" pitchFamily="2" charset="-78"/>
              </a:rPr>
              <a:t>همية</a:t>
            </a:r>
            <a:r>
              <a:rPr lang="ar-SA" sz="1500" b="1" dirty="0" smtClean="0">
                <a:latin typeface="Alexandria" pitchFamily="2" charset="-78"/>
                <a:cs typeface="Alexandria" pitchFamily="2" charset="-78"/>
              </a:rPr>
              <a:t> </a:t>
            </a:r>
            <a:r>
              <a:rPr lang="ar-SA" sz="1500" b="1" dirty="0">
                <a:latin typeface="Alexandria" pitchFamily="2" charset="-78"/>
                <a:cs typeface="Alexandria" pitchFamily="2" charset="-78"/>
              </a:rPr>
              <a:t>النشر العلمي للباحث</a:t>
            </a:r>
            <a:endParaRPr lang="ar-SA" sz="1500" dirty="0">
              <a:latin typeface="Alexandria" pitchFamily="2" charset="-78"/>
              <a:cs typeface="Alexandria" pitchFamily="2" charset="-78"/>
            </a:endParaRPr>
          </a:p>
          <a:p>
            <a:pPr marL="342900" indent="-342900" algn="r" rtl="1">
              <a:lnSpc>
                <a:spcPct val="150000"/>
              </a:lnSpc>
              <a:buFont typeface="+mj-lt"/>
              <a:buAutoNum type="arabicPeriod"/>
            </a:pPr>
            <a:r>
              <a:rPr lang="ar-SY" sz="1400" dirty="0" smtClean="0">
                <a:latin typeface="Alexandria" pitchFamily="2" charset="-78"/>
                <a:cs typeface="Alexandria" pitchFamily="2" charset="-78"/>
              </a:rPr>
              <a:t>ي</a:t>
            </a:r>
            <a:r>
              <a:rPr lang="ar-SA" sz="1400" dirty="0" smtClean="0">
                <a:latin typeface="Alexandria" pitchFamily="2" charset="-78"/>
                <a:cs typeface="Alexandria" pitchFamily="2" charset="-78"/>
              </a:rPr>
              <a:t>مكن </a:t>
            </a:r>
            <a:r>
              <a:rPr lang="ar-SA" sz="1400" dirty="0">
                <a:latin typeface="Alexandria" pitchFamily="2" charset="-78"/>
                <a:cs typeface="Alexandria" pitchFamily="2" charset="-78"/>
              </a:rPr>
              <a:t>أن يسهم النشر العلمي في زيادة فرص الحصول على وظائف أكاديمية وفرص العمل في مجالات البحث العلمي.</a:t>
            </a:r>
          </a:p>
          <a:p>
            <a:pPr marL="342900" indent="-342900" algn="r" rtl="1">
              <a:lnSpc>
                <a:spcPct val="150000"/>
              </a:lnSpc>
              <a:buFont typeface="+mj-lt"/>
              <a:buAutoNum type="arabicPeriod"/>
            </a:pPr>
            <a:r>
              <a:rPr lang="ar-SY" sz="1400" dirty="0">
                <a:latin typeface="Alexandria" pitchFamily="2" charset="-78"/>
                <a:cs typeface="Alexandria" pitchFamily="2" charset="-78"/>
              </a:rPr>
              <a:t>ي</a:t>
            </a:r>
            <a:r>
              <a:rPr lang="ar-SA" sz="1400" dirty="0" smtClean="0">
                <a:latin typeface="Alexandria" pitchFamily="2" charset="-78"/>
                <a:cs typeface="Alexandria" pitchFamily="2" charset="-78"/>
              </a:rPr>
              <a:t>عمل </a:t>
            </a:r>
            <a:r>
              <a:rPr lang="ar-SA" sz="1400" dirty="0">
                <a:latin typeface="Alexandria" pitchFamily="2" charset="-78"/>
                <a:cs typeface="Alexandria" pitchFamily="2" charset="-78"/>
              </a:rPr>
              <a:t>على تحسين مهارة الباحث في </a:t>
            </a:r>
            <a:r>
              <a:rPr lang="ar-SA" sz="1400" dirty="0" smtClean="0">
                <a:latin typeface="Alexandria" pitchFamily="2" charset="-78"/>
                <a:cs typeface="Alexandria" pitchFamily="2" charset="-78"/>
              </a:rPr>
              <a:t>الكتابة</a:t>
            </a:r>
            <a:r>
              <a:rPr lang="ar-SY" sz="1400" dirty="0">
                <a:latin typeface="Alexandria" pitchFamily="2" charset="-78"/>
                <a:cs typeface="Alexandria" pitchFamily="2" charset="-78"/>
              </a:rPr>
              <a:t> </a:t>
            </a:r>
            <a:r>
              <a:rPr lang="ar-SY" sz="1400" dirty="0" smtClean="0">
                <a:latin typeface="Alexandria" pitchFamily="2" charset="-78"/>
                <a:cs typeface="Alexandria" pitchFamily="2" charset="-78"/>
              </a:rPr>
              <a:t>و</a:t>
            </a:r>
            <a:r>
              <a:rPr lang="ar-SA" sz="1400" dirty="0" smtClean="0">
                <a:latin typeface="Alexandria" pitchFamily="2" charset="-78"/>
                <a:cs typeface="Alexandria" pitchFamily="2" charset="-78"/>
              </a:rPr>
              <a:t>يساهم </a:t>
            </a:r>
            <a:r>
              <a:rPr lang="ar-SA" sz="1400" dirty="0">
                <a:latin typeface="Alexandria" pitchFamily="2" charset="-78"/>
                <a:cs typeface="Alexandria" pitchFamily="2" charset="-78"/>
              </a:rPr>
              <a:t>في تطوير المعرفة لدى الباحث.</a:t>
            </a:r>
          </a:p>
          <a:p>
            <a:pPr marL="342900" indent="-342900" algn="r" rtl="1">
              <a:lnSpc>
                <a:spcPct val="150000"/>
              </a:lnSpc>
              <a:buFont typeface="+mj-lt"/>
              <a:buAutoNum type="arabicPeriod"/>
            </a:pPr>
            <a:r>
              <a:rPr lang="ar-SA" sz="1400" dirty="0" smtClean="0">
                <a:latin typeface="Alexandria" pitchFamily="2" charset="-78"/>
                <a:cs typeface="Alexandria" pitchFamily="2" charset="-78"/>
              </a:rPr>
              <a:t>يعلم </a:t>
            </a:r>
            <a:r>
              <a:rPr lang="ar-SA" sz="1400" dirty="0">
                <a:latin typeface="Alexandria" pitchFamily="2" charset="-78"/>
                <a:cs typeface="Alexandria" pitchFamily="2" charset="-78"/>
              </a:rPr>
              <a:t>النشر العلمي الباحث أسلوب المسح الأدبي أو ما يسمى المراجعة الأدبية.</a:t>
            </a:r>
          </a:p>
          <a:p>
            <a:pPr marL="342900" indent="-342900" algn="r" rtl="1">
              <a:lnSpc>
                <a:spcPct val="150000"/>
              </a:lnSpc>
              <a:buFont typeface="+mj-lt"/>
              <a:buAutoNum type="arabicPeriod"/>
            </a:pPr>
            <a:r>
              <a:rPr lang="ar-SA" sz="1400" dirty="0" smtClean="0">
                <a:latin typeface="Alexandria" pitchFamily="2" charset="-78"/>
                <a:cs typeface="Alexandria" pitchFamily="2" charset="-78"/>
              </a:rPr>
              <a:t>يجعل </a:t>
            </a:r>
            <a:r>
              <a:rPr lang="ar-SA" sz="1400" dirty="0">
                <a:latin typeface="Alexandria" pitchFamily="2" charset="-78"/>
                <a:cs typeface="Alexandria" pitchFamily="2" charset="-78"/>
              </a:rPr>
              <a:t>الباحث يشعر بالفخر والثقة لكونه قدم جديدا لم يقدمه أحدا من قبل في مجال بحثه.</a:t>
            </a:r>
          </a:p>
          <a:p>
            <a:pPr marL="342900" indent="-342900" algn="r" rtl="1">
              <a:lnSpc>
                <a:spcPct val="150000"/>
              </a:lnSpc>
              <a:buFont typeface="+mj-lt"/>
              <a:buAutoNum type="arabicPeriod"/>
            </a:pPr>
            <a:r>
              <a:rPr lang="ar-SA" sz="1400" dirty="0" smtClean="0">
                <a:latin typeface="Alexandria" pitchFamily="2" charset="-78"/>
                <a:cs typeface="Alexandria" pitchFamily="2" charset="-78"/>
              </a:rPr>
              <a:t>يجعل </a:t>
            </a:r>
            <a:r>
              <a:rPr lang="ar-SA" sz="1400" dirty="0">
                <a:latin typeface="Alexandria" pitchFamily="2" charset="-78"/>
                <a:cs typeface="Alexandria" pitchFamily="2" charset="-78"/>
              </a:rPr>
              <a:t>النشر العلمي الباحث يشارك معرفته واكتشافاته مع الباحثين الأخرين، ومناقشتهم في البحث</a:t>
            </a:r>
            <a:r>
              <a:rPr lang="ar-SA" sz="1400" dirty="0" smtClean="0">
                <a:latin typeface="Alexandria" pitchFamily="2" charset="-78"/>
                <a:cs typeface="Alexandria" pitchFamily="2" charset="-78"/>
              </a:rPr>
              <a:t>.</a:t>
            </a:r>
            <a:endParaRPr lang="ar-SY" sz="1400" dirty="0" smtClean="0">
              <a:latin typeface="Alexandria" pitchFamily="2" charset="-78"/>
              <a:cs typeface="Alexandria" pitchFamily="2" charset="-78"/>
            </a:endParaRPr>
          </a:p>
          <a:p>
            <a:pPr marL="342900" indent="-342900" algn="r" rtl="1">
              <a:lnSpc>
                <a:spcPct val="150000"/>
              </a:lnSpc>
              <a:buFont typeface="+mj-lt"/>
              <a:buAutoNum type="arabicPeriod"/>
            </a:pPr>
            <a:r>
              <a:rPr lang="ar-SA" sz="1400" dirty="0" smtClean="0">
                <a:latin typeface="Alexandria" pitchFamily="2" charset="-78"/>
                <a:cs typeface="Alexandria" pitchFamily="2" charset="-78"/>
              </a:rPr>
              <a:t>يعمل </a:t>
            </a:r>
            <a:r>
              <a:rPr lang="ar-SA" sz="1400" dirty="0">
                <a:latin typeface="Alexandria" pitchFamily="2" charset="-78"/>
                <a:cs typeface="Alexandria" pitchFamily="2" charset="-78"/>
              </a:rPr>
              <a:t>النشر العلمي على دفع الآخرين إلى البحث.</a:t>
            </a:r>
          </a:p>
          <a:p>
            <a:pPr marL="342900" indent="-342900" algn="r" rtl="1">
              <a:lnSpc>
                <a:spcPct val="150000"/>
              </a:lnSpc>
              <a:buFont typeface="+mj-lt"/>
              <a:buAutoNum type="arabicPeriod"/>
            </a:pPr>
            <a:r>
              <a:rPr lang="ar-SA" sz="1400" dirty="0" smtClean="0">
                <a:latin typeface="Alexandria" pitchFamily="2" charset="-78"/>
                <a:cs typeface="Alexandria" pitchFamily="2" charset="-78"/>
              </a:rPr>
              <a:t>مساعدة </a:t>
            </a:r>
            <a:r>
              <a:rPr lang="ar-SA" sz="1400" dirty="0">
                <a:latin typeface="Alexandria" pitchFamily="2" charset="-78"/>
                <a:cs typeface="Alexandria" pitchFamily="2" charset="-78"/>
              </a:rPr>
              <a:t>الباحث على نشر أفكاره وإبداعاته بغرض جعلها مشروعات جديدة.</a:t>
            </a:r>
          </a:p>
          <a:p>
            <a:pPr marL="342900" indent="-342900" algn="r" rtl="1">
              <a:lnSpc>
                <a:spcPct val="150000"/>
              </a:lnSpc>
              <a:buFont typeface="+mj-lt"/>
              <a:buAutoNum type="arabicPeriod"/>
            </a:pPr>
            <a:r>
              <a:rPr lang="ar-SA" sz="1400" dirty="0" smtClean="0">
                <a:latin typeface="Alexandria" pitchFamily="2" charset="-78"/>
                <a:cs typeface="Alexandria" pitchFamily="2" charset="-78"/>
              </a:rPr>
              <a:t>أهمية </a:t>
            </a:r>
            <a:r>
              <a:rPr lang="ar-SA" sz="1400" dirty="0">
                <a:latin typeface="Alexandria" pitchFamily="2" charset="-78"/>
                <a:cs typeface="Alexandria" pitchFamily="2" charset="-78"/>
              </a:rPr>
              <a:t>النشر العلمي العظمى العائدة على الباحث هي رفع المستوى الثقافي له.</a:t>
            </a:r>
          </a:p>
          <a:p>
            <a:pPr marL="342900" indent="-342900" algn="r" rtl="1">
              <a:lnSpc>
                <a:spcPct val="150000"/>
              </a:lnSpc>
              <a:buFont typeface="+mj-lt"/>
              <a:buAutoNum type="arabicPeriod"/>
            </a:pPr>
            <a:r>
              <a:rPr lang="ar-SA" sz="1400" dirty="0" smtClean="0">
                <a:latin typeface="Alexandria" pitchFamily="2" charset="-78"/>
                <a:cs typeface="Alexandria" pitchFamily="2" charset="-78"/>
              </a:rPr>
              <a:t>مساعدة </a:t>
            </a:r>
            <a:r>
              <a:rPr lang="ar-SA" sz="1400" dirty="0">
                <a:latin typeface="Alexandria" pitchFamily="2" charset="-78"/>
                <a:cs typeface="Alexandria" pitchFamily="2" charset="-78"/>
              </a:rPr>
              <a:t>الباحث على تكوين علاقات اجتماعية مع الباحثين العالميين الذين يهمهم مجال البحث.</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lvl="0" algn="ctr"/>
            <a:r>
              <a:rPr lang="en-US" sz="2000" b="1" dirty="0">
                <a:latin typeface="Alexandria" pitchFamily="2" charset="-78"/>
                <a:cs typeface="Alexandria" pitchFamily="2" charset="-78"/>
              </a:rPr>
              <a:t>The importance of scientific publishing</a:t>
            </a:r>
            <a:endParaRPr lang="en-US" sz="2000" b="1" dirty="0">
              <a:solidFill>
                <a:prstClr val="black"/>
              </a:solidFill>
              <a:latin typeface="Alexandria" pitchFamily="2" charset="-78"/>
              <a:cs typeface="Alexandria" pitchFamily="2" charset="-78"/>
            </a:endParaRPr>
          </a:p>
        </p:txBody>
      </p:sp>
    </p:spTree>
    <p:extLst>
      <p:ext uri="{BB962C8B-B14F-4D97-AF65-F5344CB8AC3E}">
        <p14:creationId xmlns:p14="http://schemas.microsoft.com/office/powerpoint/2010/main" val="132167514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211761" y="127470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417320" cy="424731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SY" sz="1500" dirty="0" smtClean="0">
                <a:latin typeface="Alexandria" pitchFamily="2" charset="-78"/>
                <a:cs typeface="Alexandria" pitchFamily="2" charset="-78"/>
              </a:rPr>
              <a:t>يمكن تصنيف المجلات بطرق مختلفة ، </a:t>
            </a:r>
            <a:r>
              <a:rPr lang="ar-SY" sz="1500" b="1" dirty="0" smtClean="0">
                <a:latin typeface="Alexandria" pitchFamily="2" charset="-78"/>
                <a:cs typeface="Alexandria" pitchFamily="2" charset="-78"/>
              </a:rPr>
              <a:t>بحسب دار النشر </a:t>
            </a:r>
            <a:r>
              <a:rPr lang="ar-SY" sz="1500" dirty="0" smtClean="0">
                <a:latin typeface="Alexandria" pitchFamily="2" charset="-78"/>
                <a:cs typeface="Alexandria" pitchFamily="2" charset="-78"/>
              </a:rPr>
              <a:t>التي تصدر عنها فمثلا:</a:t>
            </a:r>
          </a:p>
          <a:p>
            <a:pPr marL="285750" indent="-285750" algn="just" rtl="1">
              <a:lnSpc>
                <a:spcPct val="200000"/>
              </a:lnSpc>
              <a:buFont typeface="Arial" panose="020B0604020202020204" pitchFamily="34" charset="0"/>
              <a:buChar char="•"/>
            </a:pPr>
            <a:r>
              <a:rPr lang="ar-SY" sz="1500" dirty="0" smtClean="0">
                <a:latin typeface="Alexandria" pitchFamily="2" charset="-78"/>
                <a:cs typeface="Alexandria" pitchFamily="2" charset="-78"/>
              </a:rPr>
              <a:t> هناك مجلات محلية (</a:t>
            </a:r>
            <a:r>
              <a:rPr lang="en-US" sz="1500" dirty="0" smtClean="0">
                <a:latin typeface="Alexandria" pitchFamily="2" charset="-78"/>
                <a:cs typeface="Alexandria" pitchFamily="2" charset="-78"/>
              </a:rPr>
              <a:t>Local journals</a:t>
            </a:r>
            <a:r>
              <a:rPr lang="ar-SY" sz="1500" dirty="0" smtClean="0">
                <a:latin typeface="Alexandria" pitchFamily="2" charset="-78"/>
                <a:cs typeface="Alexandria" pitchFamily="2" charset="-78"/>
              </a:rPr>
              <a:t> ) والتي تصدر عن المؤسسات التعليمية او مراكز البحوث في البلد</a:t>
            </a:r>
          </a:p>
          <a:p>
            <a:pPr marL="285750" indent="-285750" algn="just" rtl="1">
              <a:lnSpc>
                <a:spcPct val="200000"/>
              </a:lnSpc>
              <a:buFont typeface="Arial" panose="020B0604020202020204" pitchFamily="34" charset="0"/>
              <a:buChar char="•"/>
            </a:pPr>
            <a:r>
              <a:rPr lang="ar-SY" sz="1500" dirty="0" smtClean="0">
                <a:latin typeface="Alexandria" pitchFamily="2" charset="-78"/>
                <a:cs typeface="Alexandria" pitchFamily="2" charset="-78"/>
              </a:rPr>
              <a:t>مجلات عالمية (</a:t>
            </a:r>
            <a:r>
              <a:rPr lang="en-US" sz="1500" dirty="0" smtClean="0">
                <a:latin typeface="Alexandria" pitchFamily="2" charset="-78"/>
                <a:cs typeface="Alexandria" pitchFamily="2" charset="-78"/>
              </a:rPr>
              <a:t>International Journals</a:t>
            </a:r>
            <a:r>
              <a:rPr lang="ar-SY" sz="1500" dirty="0" smtClean="0">
                <a:latin typeface="Alexandria" pitchFamily="2" charset="-78"/>
                <a:cs typeface="Alexandria" pitchFamily="2" charset="-78"/>
              </a:rPr>
              <a:t>) </a:t>
            </a:r>
          </a:p>
          <a:p>
            <a:pPr marL="285750" indent="-285750" algn="just" rtl="1">
              <a:lnSpc>
                <a:spcPct val="200000"/>
              </a:lnSpc>
              <a:buFont typeface="Arial" panose="020B0604020202020204" pitchFamily="34" charset="0"/>
              <a:buChar char="•"/>
            </a:pPr>
            <a:r>
              <a:rPr lang="ar-SY" sz="1500" dirty="0" smtClean="0">
                <a:latin typeface="Alexandria" pitchFamily="2" charset="-78"/>
                <a:cs typeface="Alexandria" pitchFamily="2" charset="-78"/>
              </a:rPr>
              <a:t>يمكن ان تصنف المجلات بحسب انضمامها للاعتمادية العالمية مثل دار نشر </a:t>
            </a:r>
            <a:r>
              <a:rPr lang="en-US" sz="1500" dirty="0" smtClean="0">
                <a:latin typeface="Alexandria" pitchFamily="2" charset="-78"/>
                <a:cs typeface="Alexandria" pitchFamily="2" charset="-78"/>
              </a:rPr>
              <a:t>Scopus </a:t>
            </a:r>
            <a:r>
              <a:rPr lang="ar-SY" sz="1500" dirty="0" smtClean="0">
                <a:latin typeface="Alexandria" pitchFamily="2" charset="-78"/>
                <a:cs typeface="Alexandria" pitchFamily="2" charset="-78"/>
              </a:rPr>
              <a:t> والتي تضم الاف المجلات من دور نشر مختلفة</a:t>
            </a:r>
          </a:p>
          <a:p>
            <a:pPr marL="285750" indent="-285750" algn="just" rtl="1">
              <a:lnSpc>
                <a:spcPct val="200000"/>
              </a:lnSpc>
              <a:buFont typeface="Arial" panose="020B0604020202020204" pitchFamily="34" charset="0"/>
              <a:buChar char="•"/>
            </a:pPr>
            <a:r>
              <a:rPr lang="ar-SY" sz="1500" dirty="0" smtClean="0">
                <a:latin typeface="Alexandria" pitchFamily="2" charset="-78"/>
                <a:cs typeface="Alexandria" pitchFamily="2" charset="-78"/>
              </a:rPr>
              <a:t>هناك </a:t>
            </a:r>
            <a:r>
              <a:rPr lang="en-US" sz="1500" dirty="0" err="1" smtClean="0">
                <a:latin typeface="Alexandria" pitchFamily="2" charset="-78"/>
                <a:cs typeface="Alexandria" pitchFamily="2" charset="-78"/>
              </a:rPr>
              <a:t>Clarivate</a:t>
            </a:r>
            <a:r>
              <a:rPr lang="en-US" sz="1500" dirty="0" smtClean="0">
                <a:latin typeface="Alexandria" pitchFamily="2" charset="-78"/>
                <a:cs typeface="Alexandria" pitchFamily="2" charset="-78"/>
              </a:rPr>
              <a:t> Analytics </a:t>
            </a:r>
            <a:r>
              <a:rPr lang="ar-SY" sz="1500" dirty="0" smtClean="0">
                <a:latin typeface="Alexandria" pitchFamily="2" charset="-78"/>
                <a:cs typeface="Alexandria" pitchFamily="2" charset="-78"/>
              </a:rPr>
              <a:t>  أو </a:t>
            </a:r>
            <a:r>
              <a:rPr lang="en-US" sz="1500" dirty="0" smtClean="0">
                <a:latin typeface="Alexandria" pitchFamily="2" charset="-78"/>
                <a:cs typeface="Alexandria" pitchFamily="2" charset="-78"/>
              </a:rPr>
              <a:t>web of science </a:t>
            </a:r>
            <a:r>
              <a:rPr lang="ar-SY" sz="1500" dirty="0" smtClean="0">
                <a:latin typeface="Alexandria" pitchFamily="2" charset="-78"/>
                <a:cs typeface="Alexandria" pitchFamily="2" charset="-78"/>
              </a:rPr>
              <a:t> وتضم الاف المجلات وقد تكون بعض هذه المجلات موجوده في </a:t>
            </a:r>
            <a:r>
              <a:rPr lang="en-US" sz="1500" dirty="0" smtClean="0">
                <a:latin typeface="Alexandria" pitchFamily="2" charset="-78"/>
                <a:cs typeface="Alexandria" pitchFamily="2" charset="-78"/>
              </a:rPr>
              <a:t>Scopus</a:t>
            </a:r>
            <a:r>
              <a:rPr lang="ar-SY" sz="1500" dirty="0" smtClean="0">
                <a:latin typeface="Alexandria" pitchFamily="2" charset="-78"/>
                <a:cs typeface="Alexandria" pitchFamily="2" charset="-78"/>
              </a:rPr>
              <a:t> أيضا وعادة المجلات المعتمدة في </a:t>
            </a:r>
            <a:r>
              <a:rPr lang="en-US" sz="1500" dirty="0" err="1" smtClean="0">
                <a:latin typeface="Alexandria" pitchFamily="2" charset="-78"/>
                <a:cs typeface="Alexandria" pitchFamily="2" charset="-78"/>
              </a:rPr>
              <a:t>Clarivate</a:t>
            </a:r>
            <a:r>
              <a:rPr lang="ar-SY" sz="1500" dirty="0" smtClean="0">
                <a:latin typeface="Alexandria" pitchFamily="2" charset="-78"/>
                <a:cs typeface="Alexandria" pitchFamily="2" charset="-78"/>
              </a:rPr>
              <a:t> عادة أكثر جوده</a:t>
            </a:r>
          </a:p>
          <a:p>
            <a:pPr marL="285750" indent="-285750" algn="ctr" rtl="1">
              <a:lnSpc>
                <a:spcPct val="200000"/>
              </a:lnSpc>
              <a:buFont typeface="Arial" panose="020B0604020202020204" pitchFamily="34" charset="0"/>
              <a:buChar char="•"/>
            </a:pPr>
            <a:endParaRPr lang="ar-SA" sz="15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algn="ctr"/>
            <a:r>
              <a:rPr lang="en-US" sz="2000" b="1" dirty="0" smtClean="0">
                <a:latin typeface="Alexandria" pitchFamily="2" charset="-78"/>
                <a:cs typeface="Alexandria" pitchFamily="2" charset="-78"/>
              </a:rPr>
              <a:t>Journals Ranking and classification</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352518856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211761" y="127470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417320" cy="4401205"/>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SY" sz="1400" dirty="0" smtClean="0">
                <a:latin typeface="Alexandria" pitchFamily="2" charset="-78"/>
                <a:cs typeface="Alexandria" pitchFamily="2" charset="-78"/>
              </a:rPr>
              <a:t>المجلات المفترسة (</a:t>
            </a:r>
            <a:r>
              <a:rPr lang="en-US" sz="1400" dirty="0" smtClean="0">
                <a:latin typeface="Alexandria" pitchFamily="2" charset="-78"/>
                <a:cs typeface="Alexandria" pitchFamily="2" charset="-78"/>
              </a:rPr>
              <a:t>Predatory Journals</a:t>
            </a:r>
            <a:r>
              <a:rPr lang="ar-SY" sz="1400" dirty="0" smtClean="0">
                <a:latin typeface="Alexandria" pitchFamily="2" charset="-78"/>
                <a:cs typeface="Alexandria" pitchFamily="2" charset="-78"/>
              </a:rPr>
              <a:t> ) : هي مجلات وهمية تأخذ اسم مجلات عالمية مرموقة او تغير حرف او حرفين بالاسم لخداع الباحث حيث تنشر مقابل مبالغ مالية و لا تخضع الابحاث فيها لعملية تقييم فعلية</a:t>
            </a:r>
            <a:r>
              <a:rPr lang="en-US" sz="1400" dirty="0" smtClean="0">
                <a:latin typeface="Alexandria" pitchFamily="2" charset="-78"/>
                <a:cs typeface="Alexandria" pitchFamily="2" charset="-78"/>
              </a:rPr>
              <a:t>.</a:t>
            </a:r>
            <a:endParaRPr lang="ar-SY" sz="1400" dirty="0" smtClean="0">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r>
              <a:rPr lang="ar-SY" sz="1400" dirty="0" smtClean="0">
                <a:latin typeface="Alexandria" pitchFamily="2" charset="-78"/>
                <a:cs typeface="Alexandria" pitchFamily="2" charset="-78"/>
              </a:rPr>
              <a:t>يمكن تصنيف المجلات </a:t>
            </a:r>
            <a:r>
              <a:rPr lang="ar-SY" sz="1400" b="1" dirty="0" smtClean="0">
                <a:latin typeface="Alexandria" pitchFamily="2" charset="-78"/>
                <a:cs typeface="Alexandria" pitchFamily="2" charset="-78"/>
              </a:rPr>
              <a:t>بحسب طبيعة النشر </a:t>
            </a:r>
            <a:r>
              <a:rPr lang="ar-SY" sz="1400" dirty="0" smtClean="0">
                <a:latin typeface="Alexandria" pitchFamily="2" charset="-78"/>
                <a:cs typeface="Alexandria" pitchFamily="2" charset="-78"/>
              </a:rPr>
              <a:t>(</a:t>
            </a:r>
            <a:r>
              <a:rPr lang="en-US" sz="1400" dirty="0" err="1" smtClean="0">
                <a:latin typeface="Alexandria" pitchFamily="2" charset="-78"/>
                <a:cs typeface="Alexandria" pitchFamily="2" charset="-78"/>
              </a:rPr>
              <a:t>Regral</a:t>
            </a:r>
            <a:r>
              <a:rPr lang="en-US" sz="1400" dirty="0" smtClean="0">
                <a:latin typeface="Alexandria" pitchFamily="2" charset="-78"/>
                <a:cs typeface="Alexandria" pitchFamily="2" charset="-78"/>
              </a:rPr>
              <a:t> Publication</a:t>
            </a:r>
            <a:r>
              <a:rPr lang="ar-SY" sz="1400" dirty="0" smtClean="0">
                <a:latin typeface="Alexandria" pitchFamily="2" charset="-78"/>
                <a:cs typeface="Alexandria" pitchFamily="2" charset="-78"/>
              </a:rPr>
              <a:t>  ) يتم النشر فيها بشكل مجاني من قبل الباحث والمجلة هي التي تقوم ببيع هذا النتاج من خلال عرضه على الشبكة ولا نستطيع الحصول على هذا البحث او تنزيله الا اذا تم الدفع والريع يعود للمجلة</a:t>
            </a:r>
            <a:r>
              <a:rPr lang="en-US" sz="1400" dirty="0" smtClean="0">
                <a:latin typeface="Alexandria" pitchFamily="2" charset="-78"/>
                <a:cs typeface="Alexandria" pitchFamily="2" charset="-78"/>
              </a:rPr>
              <a:t>.</a:t>
            </a:r>
            <a:endParaRPr lang="ar-SY" sz="1400" dirty="0" smtClean="0">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r>
              <a:rPr lang="ar-SY" sz="1400" dirty="0" smtClean="0">
                <a:latin typeface="Alexandria" pitchFamily="2" charset="-78"/>
                <a:cs typeface="Alexandria" pitchFamily="2" charset="-78"/>
              </a:rPr>
              <a:t>هناك نوع من النشر (</a:t>
            </a:r>
            <a:r>
              <a:rPr lang="en-US" sz="1400" dirty="0" smtClean="0">
                <a:latin typeface="Alexandria" pitchFamily="2" charset="-78"/>
                <a:cs typeface="Alexandria" pitchFamily="2" charset="-78"/>
              </a:rPr>
              <a:t>Open Access</a:t>
            </a:r>
            <a:r>
              <a:rPr lang="ar-SY" sz="1400" dirty="0" smtClean="0">
                <a:latin typeface="Alexandria" pitchFamily="2" charset="-78"/>
                <a:cs typeface="Alexandria" pitchFamily="2" charset="-78"/>
              </a:rPr>
              <a:t> ) حيث يتكفل الباحث بأجور النشر  ويكون البحث متاح مجانا على الانترنت ويستفيد الباحث من عدد </a:t>
            </a:r>
            <a:r>
              <a:rPr lang="ar-SY" sz="1400" dirty="0" err="1" smtClean="0">
                <a:latin typeface="Alexandria" pitchFamily="2" charset="-78"/>
                <a:cs typeface="Alexandria" pitchFamily="2" charset="-78"/>
              </a:rPr>
              <a:t>الاستشهادات</a:t>
            </a:r>
            <a:r>
              <a:rPr lang="ar-SY" sz="1400" dirty="0" smtClean="0">
                <a:latin typeface="Alexandria" pitchFamily="2" charset="-78"/>
                <a:cs typeface="Alexandria" pitchFamily="2" charset="-78"/>
              </a:rPr>
              <a:t> وبالتالي انتشار البحث لأنه متاح مجانا.</a:t>
            </a:r>
          </a:p>
          <a:p>
            <a:pPr marL="285750" indent="-285750" algn="just" rtl="1">
              <a:lnSpc>
                <a:spcPct val="200000"/>
              </a:lnSpc>
              <a:buFont typeface="Arial" panose="020B0604020202020204" pitchFamily="34" charset="0"/>
              <a:buChar char="•"/>
            </a:pPr>
            <a:r>
              <a:rPr lang="ar-SY" sz="1400" dirty="0" smtClean="0">
                <a:latin typeface="Alexandria" pitchFamily="2" charset="-78"/>
                <a:cs typeface="Alexandria" pitchFamily="2" charset="-78"/>
              </a:rPr>
              <a:t>تصنف المجلات بحسب قوة المجلة ورصانتها (</a:t>
            </a:r>
            <a:r>
              <a:rPr lang="en-US" sz="1400" dirty="0" smtClean="0">
                <a:latin typeface="Alexandria" pitchFamily="2" charset="-78"/>
                <a:cs typeface="Alexandria" pitchFamily="2" charset="-78"/>
              </a:rPr>
              <a:t>Q1, Q2,Q3, Q4</a:t>
            </a:r>
            <a:r>
              <a:rPr lang="ar-SY" sz="1400" dirty="0" smtClean="0">
                <a:latin typeface="Alexandria" pitchFamily="2" charset="-78"/>
                <a:cs typeface="Alexandria" pitchFamily="2" charset="-78"/>
              </a:rPr>
              <a:t>)</a:t>
            </a:r>
          </a:p>
          <a:p>
            <a:pPr marL="285750" indent="-285750" algn="ctr" rtl="1">
              <a:lnSpc>
                <a:spcPct val="200000"/>
              </a:lnSpc>
              <a:buFont typeface="Arial" panose="020B0604020202020204" pitchFamily="34" charset="0"/>
              <a:buChar char="•"/>
            </a:pPr>
            <a:endParaRPr lang="ar-SA" sz="14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algn="ctr"/>
            <a:r>
              <a:rPr lang="en-US" sz="2000" b="1" dirty="0">
                <a:latin typeface="Alexandria" pitchFamily="2" charset="-78"/>
                <a:cs typeface="Alexandria" pitchFamily="2" charset="-78"/>
              </a:rPr>
              <a:t>Journal Ranking and classification</a:t>
            </a:r>
          </a:p>
        </p:txBody>
      </p:sp>
    </p:spTree>
    <p:extLst>
      <p:ext uri="{BB962C8B-B14F-4D97-AF65-F5344CB8AC3E}">
        <p14:creationId xmlns:p14="http://schemas.microsoft.com/office/powerpoint/2010/main" val="414134191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3208571"/>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1500" dirty="0" smtClean="0">
                <a:latin typeface="Alexandria" pitchFamily="2" charset="-78"/>
                <a:cs typeface="Alexandria" pitchFamily="2" charset="-78"/>
              </a:rPr>
              <a:t>Journals </a:t>
            </a:r>
            <a:r>
              <a:rPr lang="en-US" sz="1500" dirty="0">
                <a:latin typeface="Alexandria" pitchFamily="2" charset="-78"/>
                <a:cs typeface="Alexandria" pitchFamily="2" charset="-78"/>
              </a:rPr>
              <a:t>are </a:t>
            </a:r>
            <a:r>
              <a:rPr lang="en-US" sz="1500" dirty="0" smtClean="0">
                <a:latin typeface="Alexandria" pitchFamily="2" charset="-78"/>
                <a:cs typeface="Alexandria" pitchFamily="2" charset="-78"/>
              </a:rPr>
              <a:t>categorized </a:t>
            </a:r>
            <a:r>
              <a:rPr lang="en-US" sz="1500" dirty="0">
                <a:latin typeface="Alexandria" pitchFamily="2" charset="-78"/>
                <a:cs typeface="Alexandria" pitchFamily="2" charset="-78"/>
              </a:rPr>
              <a:t>into four </a:t>
            </a:r>
            <a:r>
              <a:rPr lang="en-US" sz="1500" b="1" dirty="0">
                <a:latin typeface="Alexandria" pitchFamily="2" charset="-78"/>
                <a:cs typeface="Alexandria" pitchFamily="2" charset="-78"/>
              </a:rPr>
              <a:t>quartiles</a:t>
            </a:r>
            <a:r>
              <a:rPr lang="en-US" sz="1500" dirty="0">
                <a:latin typeface="Alexandria" pitchFamily="2" charset="-78"/>
                <a:cs typeface="Alexandria" pitchFamily="2" charset="-78"/>
              </a:rPr>
              <a:t>: Q1, Q2, Q3 and Q4. Journals in Q1 and Q2 are considered top-tier journals while the lower-tier journals are classified as Q3 and Q4. </a:t>
            </a:r>
          </a:p>
          <a:p>
            <a:pPr marL="285750" indent="-285750">
              <a:lnSpc>
                <a:spcPct val="150000"/>
              </a:lnSpc>
              <a:buFont typeface="Arial" panose="020B0604020202020204" pitchFamily="34" charset="0"/>
              <a:buChar char="•"/>
            </a:pPr>
            <a:r>
              <a:rPr lang="en-US" sz="1500" dirty="0">
                <a:latin typeface="Alexandria" pitchFamily="2" charset="-78"/>
                <a:cs typeface="Alexandria" pitchFamily="2" charset="-78"/>
              </a:rPr>
              <a:t>Q1 and Q2 journals have a higher impact factor than Q3 and Q4 ranked journals. </a:t>
            </a:r>
          </a:p>
          <a:p>
            <a:pPr marL="285750" indent="-285750">
              <a:lnSpc>
                <a:spcPct val="150000"/>
              </a:lnSpc>
              <a:buFont typeface="Arial" panose="020B0604020202020204" pitchFamily="34" charset="0"/>
              <a:buChar char="•"/>
            </a:pPr>
            <a:r>
              <a:rPr lang="en-US" sz="1500" dirty="0">
                <a:latin typeface="Alexandria" pitchFamily="2" charset="-78"/>
                <a:cs typeface="Alexandria" pitchFamily="2" charset="-78"/>
              </a:rPr>
              <a:t>Some of the factors considered in the </a:t>
            </a:r>
            <a:r>
              <a:rPr lang="en-US" sz="1500" dirty="0" smtClean="0">
                <a:latin typeface="Alexandria" pitchFamily="2" charset="-78"/>
                <a:cs typeface="Alexandria" pitchFamily="2" charset="-78"/>
              </a:rPr>
              <a:t>categorization </a:t>
            </a:r>
            <a:r>
              <a:rPr lang="en-US" sz="1500" dirty="0">
                <a:latin typeface="Alexandria" pitchFamily="2" charset="-78"/>
                <a:cs typeface="Alexandria" pitchFamily="2" charset="-78"/>
              </a:rPr>
              <a:t>include the aim and scope of the journal, the quality of its board, the impact factor, external opinions about the journal and quality of the papers. </a:t>
            </a:r>
          </a:p>
          <a:p>
            <a:pPr marL="285750" indent="-285750">
              <a:lnSpc>
                <a:spcPct val="150000"/>
              </a:lnSpc>
              <a:buFont typeface="Arial" panose="020B0604020202020204" pitchFamily="34" charset="0"/>
              <a:buChar char="•"/>
            </a:pPr>
            <a:r>
              <a:rPr lang="en-US" sz="1500" dirty="0">
                <a:latin typeface="Alexandria" pitchFamily="2" charset="-78"/>
                <a:cs typeface="Alexandria" pitchFamily="2" charset="-78"/>
              </a:rPr>
              <a:t>The number of </a:t>
            </a:r>
            <a:r>
              <a:rPr lang="en-US" sz="1500" u="sng" dirty="0">
                <a:latin typeface="Alexandria" pitchFamily="2" charset="-78"/>
                <a:cs typeface="Alexandria" pitchFamily="2" charset="-78"/>
                <a:hlinkClick r:id="rId2"/>
              </a:rPr>
              <a:t>citations</a:t>
            </a:r>
            <a:r>
              <a:rPr lang="en-US" sz="1500" dirty="0">
                <a:latin typeface="Alexandria" pitchFamily="2" charset="-78"/>
                <a:cs typeface="Alexandria" pitchFamily="2" charset="-78"/>
              </a:rPr>
              <a:t> for journal publications is an influencing factor, called the impact factor, which is used to rank journal ranks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7"/>
          <p:cNvSpPr/>
          <p:nvPr/>
        </p:nvSpPr>
        <p:spPr>
          <a:xfrm>
            <a:off x="3201420" y="786145"/>
            <a:ext cx="4269117" cy="369332"/>
          </a:xfrm>
          <a:prstGeom prst="rect">
            <a:avLst/>
          </a:prstGeom>
        </p:spPr>
        <p:txBody>
          <a:bodyPr wrap="none">
            <a:spAutoFit/>
          </a:bodyPr>
          <a:lstStyle/>
          <a:p>
            <a:pPr algn="ctr"/>
            <a:r>
              <a:rPr lang="en-US" b="1" dirty="0">
                <a:latin typeface="Alexandria" pitchFamily="2" charset="-78"/>
                <a:cs typeface="Alexandria" pitchFamily="2" charset="-78"/>
              </a:rPr>
              <a:t>Journal Ranking and classification</a:t>
            </a:r>
          </a:p>
        </p:txBody>
      </p:sp>
    </p:spTree>
    <p:extLst>
      <p:ext uri="{BB962C8B-B14F-4D97-AF65-F5344CB8AC3E}">
        <p14:creationId xmlns:p14="http://schemas.microsoft.com/office/powerpoint/2010/main" val="116578007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321140"/>
            <a:ext cx="8417320" cy="4259692"/>
          </a:xfrm>
          <a:prstGeom prst="rect">
            <a:avLst/>
          </a:prstGeom>
          <a:noFill/>
        </p:spPr>
        <p:txBody>
          <a:bodyPr wrap="square" rtlCol="0">
            <a:spAutoFit/>
          </a:bodyPr>
          <a:lstStyle/>
          <a:p>
            <a:pPr marL="285750" indent="-285750" algn="just" rtl="1">
              <a:lnSpc>
                <a:spcPct val="150000"/>
              </a:lnSpc>
            </a:pPr>
            <a:r>
              <a:rPr lang="ar-SY" sz="1300" b="1" dirty="0" smtClean="0">
                <a:latin typeface="Alexandria" pitchFamily="2" charset="-78"/>
                <a:cs typeface="Alexandria" pitchFamily="2" charset="-78"/>
              </a:rPr>
              <a:t>1- </a:t>
            </a:r>
            <a:r>
              <a:rPr lang="en-US" sz="1300" b="1" dirty="0">
                <a:latin typeface="Alexandria" pitchFamily="2" charset="-78"/>
                <a:cs typeface="Alexandria" pitchFamily="2" charset="-78"/>
              </a:rPr>
              <a:t>Elsevier</a:t>
            </a:r>
          </a:p>
          <a:p>
            <a:pPr marL="285750" indent="-285750" algn="just" rtl="1">
              <a:lnSpc>
                <a:spcPct val="150000"/>
              </a:lnSpc>
            </a:pPr>
            <a:r>
              <a:rPr lang="ar-SY" sz="1300" dirty="0" smtClean="0">
                <a:latin typeface="Alexandria" pitchFamily="2" charset="-78"/>
                <a:cs typeface="Alexandria" pitchFamily="2" charset="-78"/>
              </a:rPr>
              <a:t>	دار </a:t>
            </a:r>
            <a:r>
              <a:rPr lang="ar-SY" sz="1300" dirty="0">
                <a:latin typeface="Alexandria" pitchFamily="2" charset="-78"/>
                <a:cs typeface="Alexandria" pitchFamily="2" charset="-78"/>
              </a:rPr>
              <a:t>نشر هولندية من أكبر دور النشر العلمية في العالم أنشئت سنة 1880 وتقدر إيراداتها في 2018 بما يعادل تقريبا 2.5 مليار جنية </a:t>
            </a:r>
            <a:r>
              <a:rPr lang="ar-SY" sz="1300" dirty="0" smtClean="0">
                <a:latin typeface="Alexandria" pitchFamily="2" charset="-78"/>
                <a:cs typeface="Alexandria" pitchFamily="2" charset="-78"/>
              </a:rPr>
              <a:t>إسترليني وتعرض </a:t>
            </a:r>
            <a:r>
              <a:rPr lang="ar-SY" sz="1300" dirty="0">
                <a:latin typeface="Alexandria" pitchFamily="2" charset="-78"/>
                <a:cs typeface="Alexandria" pitchFamily="2" charset="-78"/>
              </a:rPr>
              <a:t>ابحاثها على موقع </a:t>
            </a:r>
            <a:r>
              <a:rPr lang="en-US" sz="1300" dirty="0" err="1" smtClean="0">
                <a:latin typeface="Alexandria" pitchFamily="2" charset="-78"/>
                <a:cs typeface="Alexandria" pitchFamily="2" charset="-78"/>
              </a:rPr>
              <a:t>ScienceDirect</a:t>
            </a:r>
            <a:r>
              <a:rPr lang="ar-SY" sz="1300" dirty="0" smtClean="0">
                <a:latin typeface="Alexandria" pitchFamily="2" charset="-78"/>
                <a:cs typeface="Alexandria" pitchFamily="2" charset="-78"/>
              </a:rPr>
              <a:t> ، ومن </a:t>
            </a:r>
            <a:r>
              <a:rPr lang="ar-SY" sz="1300" dirty="0">
                <a:latin typeface="Alexandria" pitchFamily="2" charset="-78"/>
                <a:cs typeface="Alexandria" pitchFamily="2" charset="-78"/>
              </a:rPr>
              <a:t>أهم قواعد بياناتها </a:t>
            </a:r>
            <a:r>
              <a:rPr lang="en-US" sz="1300" dirty="0">
                <a:latin typeface="Alexandria" pitchFamily="2" charset="-78"/>
                <a:cs typeface="Alexandria" pitchFamily="2" charset="-78"/>
              </a:rPr>
              <a:t>Scopus </a:t>
            </a:r>
            <a:r>
              <a:rPr lang="ar-SY" sz="1300" dirty="0" smtClean="0">
                <a:latin typeface="Alexandria" pitchFamily="2" charset="-78"/>
                <a:cs typeface="Alexandria" pitchFamily="2" charset="-78"/>
              </a:rPr>
              <a:t> وهي </a:t>
            </a:r>
            <a:r>
              <a:rPr lang="ar-SY" sz="1300" dirty="0">
                <a:latin typeface="Alexandria" pitchFamily="2" charset="-78"/>
                <a:cs typeface="Alexandria" pitchFamily="2" charset="-78"/>
              </a:rPr>
              <a:t>قاعدة بيانات لملخصات الأبحاث وبيانات الاقتباسات الخاص بالأبحاث ، أسست في 2004 ويقع تحت مظلتها ما يقرب 11678 ناشر عالمي للمجلات والكتب العلمية في مجال علوم الحياة ، العلوم الاجتماعية ، العلوم الفيزيائية والعلوم الطبية.</a:t>
            </a:r>
          </a:p>
          <a:p>
            <a:pPr marL="285750" indent="-285750" algn="just" rtl="1">
              <a:lnSpc>
                <a:spcPct val="150000"/>
              </a:lnSpc>
            </a:pPr>
            <a:r>
              <a:rPr lang="ar-SY" sz="1300" dirty="0" smtClean="0">
                <a:latin typeface="Alexandria" pitchFamily="2" charset="-78"/>
                <a:cs typeface="Alexandria" pitchFamily="2" charset="-78"/>
              </a:rPr>
              <a:t>	وتوجد </a:t>
            </a:r>
            <a:r>
              <a:rPr lang="ar-SY" sz="1300" dirty="0">
                <a:latin typeface="Alexandria" pitchFamily="2" charset="-78"/>
                <a:cs typeface="Alexandria" pitchFamily="2" charset="-78"/>
              </a:rPr>
              <a:t>قائمة المجلات والكتب كاملة في موقع </a:t>
            </a:r>
            <a:r>
              <a:rPr lang="ar-SY" sz="1300" dirty="0" smtClean="0">
                <a:latin typeface="Alexandria" pitchFamily="2" charset="-78"/>
                <a:cs typeface="Alexandria" pitchFamily="2" charset="-78"/>
              </a:rPr>
              <a:t> </a:t>
            </a:r>
            <a:r>
              <a:rPr lang="en-US" sz="1300" dirty="0" err="1" smtClean="0">
                <a:latin typeface="Alexandria" pitchFamily="2" charset="-78"/>
                <a:cs typeface="Alexandria" pitchFamily="2" charset="-78"/>
              </a:rPr>
              <a:t>SCImago</a:t>
            </a:r>
            <a:r>
              <a:rPr lang="en-US" sz="1300" dirty="0" smtClean="0">
                <a:latin typeface="Alexandria" pitchFamily="2" charset="-78"/>
                <a:cs typeface="Alexandria" pitchFamily="2" charset="-78"/>
              </a:rPr>
              <a:t> </a:t>
            </a:r>
            <a:r>
              <a:rPr lang="en-US" sz="1300" dirty="0">
                <a:latin typeface="Alexandria" pitchFamily="2" charset="-78"/>
                <a:cs typeface="Alexandria" pitchFamily="2" charset="-78"/>
              </a:rPr>
              <a:t>Journal Rank (</a:t>
            </a:r>
            <a:r>
              <a:rPr lang="en-US" sz="1300" dirty="0" smtClean="0">
                <a:latin typeface="Alexandria" pitchFamily="2" charset="-78"/>
                <a:cs typeface="Alexandria" pitchFamily="2" charset="-78"/>
              </a:rPr>
              <a:t>SJR)</a:t>
            </a:r>
            <a:r>
              <a:rPr lang="ar-SY" sz="1300" dirty="0" smtClean="0">
                <a:latin typeface="Alexandria" pitchFamily="2" charset="-78"/>
                <a:cs typeface="Alexandria" pitchFamily="2" charset="-78"/>
              </a:rPr>
              <a:t> من خلا</a:t>
            </a:r>
            <a:r>
              <a:rPr lang="ar-SY" sz="1300" dirty="0">
                <a:latin typeface="Alexandria" pitchFamily="2" charset="-78"/>
                <a:cs typeface="Alexandria" pitchFamily="2" charset="-78"/>
              </a:rPr>
              <a:t>ل</a:t>
            </a:r>
            <a:r>
              <a:rPr lang="ar-SY" sz="1300" dirty="0" smtClean="0">
                <a:latin typeface="Alexandria" pitchFamily="2" charset="-78"/>
                <a:cs typeface="Alexandria" pitchFamily="2" charset="-78"/>
              </a:rPr>
              <a:t> </a:t>
            </a:r>
            <a:r>
              <a:rPr lang="ar-SY" sz="1300" dirty="0">
                <a:latin typeface="Alexandria" pitchFamily="2" charset="-78"/>
                <a:cs typeface="Alexandria" pitchFamily="2" charset="-78"/>
              </a:rPr>
              <a:t>هذا الموقع يمكن معرفة التأثير العلمي للمجلة من خلال عدد الاقتباسات وكذلك معرفة أهمية ومكانة المجلة بين نظرائها في نفس المجال (</a:t>
            </a:r>
            <a:r>
              <a:rPr lang="en-US" sz="1300" dirty="0">
                <a:latin typeface="Alexandria" pitchFamily="2" charset="-78"/>
                <a:cs typeface="Alexandria" pitchFamily="2" charset="-78"/>
              </a:rPr>
              <a:t>Q1, Q2, Q3, or Q4</a:t>
            </a:r>
            <a:r>
              <a:rPr lang="en-US" sz="1300" dirty="0" smtClean="0">
                <a:latin typeface="Alexandria" pitchFamily="2" charset="-78"/>
                <a:cs typeface="Alexandria" pitchFamily="2" charset="-78"/>
              </a:rPr>
              <a:t>)</a:t>
            </a:r>
            <a:r>
              <a:rPr lang="ar-SY" sz="1300" dirty="0" smtClean="0">
                <a:latin typeface="Alexandria" pitchFamily="2" charset="-78"/>
                <a:cs typeface="Alexandria" pitchFamily="2" charset="-78"/>
              </a:rPr>
              <a:t>   </a:t>
            </a:r>
            <a:r>
              <a:rPr lang="en-US" sz="1300" dirty="0" smtClean="0">
                <a:latin typeface="Alexandria" pitchFamily="2" charset="-78"/>
                <a:cs typeface="Alexandria" pitchFamily="2" charset="-78"/>
                <a:hlinkClick r:id="rId2"/>
              </a:rPr>
              <a:t>https</a:t>
            </a:r>
            <a:r>
              <a:rPr lang="en-US" sz="1300" dirty="0">
                <a:latin typeface="Alexandria" pitchFamily="2" charset="-78"/>
                <a:cs typeface="Alexandria" pitchFamily="2" charset="-78"/>
                <a:hlinkClick r:id="rId2"/>
              </a:rPr>
              <a:t>://www.scimagojr.com/index.php</a:t>
            </a:r>
            <a:endParaRPr lang="en-US" sz="1300" dirty="0">
              <a:latin typeface="Alexandria" pitchFamily="2" charset="-78"/>
              <a:cs typeface="Alexandria" pitchFamily="2" charset="-78"/>
            </a:endParaRPr>
          </a:p>
          <a:p>
            <a:pPr marL="285750" indent="-285750" algn="just" rtl="1">
              <a:lnSpc>
                <a:spcPct val="150000"/>
              </a:lnSpc>
            </a:pPr>
            <a:r>
              <a:rPr lang="ar-SY" sz="1300" b="1" dirty="0" smtClean="0">
                <a:latin typeface="Alexandria" pitchFamily="2" charset="-78"/>
                <a:cs typeface="Alexandria" pitchFamily="2" charset="-78"/>
              </a:rPr>
              <a:t>2-</a:t>
            </a:r>
            <a:r>
              <a:rPr lang="en-US" sz="1300" b="1" dirty="0" smtClean="0">
                <a:latin typeface="Alexandria" pitchFamily="2" charset="-78"/>
                <a:cs typeface="Alexandria" pitchFamily="2" charset="-78"/>
              </a:rPr>
              <a:t>Springe</a:t>
            </a:r>
            <a:r>
              <a:rPr lang="en-US" sz="1300" b="1" dirty="0">
                <a:latin typeface="Alexandria" pitchFamily="2" charset="-78"/>
                <a:cs typeface="Alexandria" pitchFamily="2" charset="-78"/>
              </a:rPr>
              <a:t>r</a:t>
            </a:r>
            <a:r>
              <a:rPr lang="ar-SY" sz="1300" b="1" dirty="0" smtClean="0">
                <a:latin typeface="Alexandria" pitchFamily="2" charset="-78"/>
                <a:cs typeface="Alexandria" pitchFamily="2" charset="-78"/>
              </a:rPr>
              <a:t> </a:t>
            </a:r>
            <a:endParaRPr lang="en-US" sz="1300" b="1" dirty="0">
              <a:latin typeface="Alexandria" pitchFamily="2" charset="-78"/>
              <a:cs typeface="Alexandria" pitchFamily="2" charset="-78"/>
            </a:endParaRPr>
          </a:p>
          <a:p>
            <a:pPr marL="285750" indent="-285750" algn="just" rtl="1">
              <a:lnSpc>
                <a:spcPct val="150000"/>
              </a:lnSpc>
            </a:pPr>
            <a:r>
              <a:rPr lang="ar-SY" sz="1300" dirty="0">
                <a:latin typeface="Alexandria" pitchFamily="2" charset="-78"/>
                <a:cs typeface="Alexandria" pitchFamily="2" charset="-78"/>
              </a:rPr>
              <a:t>دار نشر ألمانية أقدم من </a:t>
            </a:r>
            <a:r>
              <a:rPr lang="ar-SY" sz="1300" dirty="0" err="1">
                <a:latin typeface="Alexandria" pitchFamily="2" charset="-78"/>
                <a:cs typeface="Alexandria" pitchFamily="2" charset="-78"/>
              </a:rPr>
              <a:t>السيفير</a:t>
            </a:r>
            <a:r>
              <a:rPr lang="ar-SY" sz="1300" dirty="0">
                <a:latin typeface="Alexandria" pitchFamily="2" charset="-78"/>
                <a:cs typeface="Alexandria" pitchFamily="2" charset="-78"/>
              </a:rPr>
              <a:t> أنشئت سنة </a:t>
            </a:r>
            <a:r>
              <a:rPr lang="ar-SY" sz="1300" dirty="0" err="1">
                <a:latin typeface="Alexandria" pitchFamily="2" charset="-78"/>
                <a:cs typeface="Alexandria" pitchFamily="2" charset="-78"/>
              </a:rPr>
              <a:t>سنة</a:t>
            </a:r>
            <a:r>
              <a:rPr lang="ar-SY" sz="1300" dirty="0">
                <a:latin typeface="Alexandria" pitchFamily="2" charset="-78"/>
                <a:cs typeface="Alexandria" pitchFamily="2" charset="-78"/>
              </a:rPr>
              <a:t> 1842 تنشر مجلات وكتب في عدة مجالات منها العلمية والطبية والاجتماعية والتكنولوجية</a:t>
            </a:r>
            <a:r>
              <a:rPr lang="ar-SY" sz="1300" dirty="0" smtClean="0">
                <a:latin typeface="Alexandria" pitchFamily="2" charset="-78"/>
                <a:cs typeface="Alexandria" pitchFamily="2" charset="-78"/>
              </a:rPr>
              <a:t>. بها </a:t>
            </a:r>
            <a:r>
              <a:rPr lang="ar-SY" sz="1300" dirty="0">
                <a:latin typeface="Alexandria" pitchFamily="2" charset="-78"/>
                <a:cs typeface="Alexandria" pitchFamily="2" charset="-78"/>
              </a:rPr>
              <a:t>عدد من قواعد البيانات مثل </a:t>
            </a:r>
            <a:r>
              <a:rPr lang="en-US" sz="1300" dirty="0" err="1">
                <a:latin typeface="Alexandria" pitchFamily="2" charset="-78"/>
                <a:cs typeface="Alexandria" pitchFamily="2" charset="-78"/>
              </a:rPr>
              <a:t>SpringerLink</a:t>
            </a:r>
            <a:r>
              <a:rPr lang="en-US" sz="1300" dirty="0">
                <a:latin typeface="Alexandria" pitchFamily="2" charset="-78"/>
                <a:cs typeface="Alexandria" pitchFamily="2" charset="-78"/>
              </a:rPr>
              <a:t> (</a:t>
            </a:r>
            <a:r>
              <a:rPr lang="en-US" sz="1300" dirty="0">
                <a:latin typeface="Alexandria" pitchFamily="2" charset="-78"/>
                <a:cs typeface="Alexandria" pitchFamily="2" charset="-78"/>
                <a:hlinkClick r:id="rId3"/>
              </a:rPr>
              <a:t>https://link.springer.com/</a:t>
            </a:r>
            <a:r>
              <a:rPr lang="en-US" sz="1300" dirty="0">
                <a:latin typeface="Alexandria" pitchFamily="2" charset="-78"/>
                <a:cs typeface="Alexandria" pitchFamily="2" charset="-78"/>
              </a:rPr>
              <a:t>)</a:t>
            </a:r>
          </a:p>
          <a:p>
            <a:pPr marL="285750" indent="-285750" algn="just" rtl="1">
              <a:lnSpc>
                <a:spcPct val="150000"/>
              </a:lnSpc>
            </a:pPr>
            <a:r>
              <a:rPr lang="ar-SY" sz="1300" b="1" dirty="0" smtClean="0">
                <a:latin typeface="Alexandria" pitchFamily="2" charset="-78"/>
                <a:cs typeface="Alexandria" pitchFamily="2" charset="-78"/>
              </a:rPr>
              <a:t> 3- </a:t>
            </a:r>
            <a:r>
              <a:rPr lang="en-US" sz="1300" b="1" dirty="0" err="1">
                <a:latin typeface="Alexandria" pitchFamily="2" charset="-78"/>
                <a:cs typeface="Alexandria" pitchFamily="2" charset="-78"/>
              </a:rPr>
              <a:t>Springernature</a:t>
            </a:r>
            <a:endParaRPr lang="en-US" sz="1300" b="1" dirty="0">
              <a:latin typeface="Alexandria" pitchFamily="2" charset="-78"/>
              <a:cs typeface="Alexandria" pitchFamily="2" charset="-78"/>
            </a:endParaRPr>
          </a:p>
          <a:p>
            <a:pPr marL="285750" indent="-285750" algn="just" rtl="1">
              <a:lnSpc>
                <a:spcPct val="150000"/>
              </a:lnSpc>
            </a:pPr>
            <a:r>
              <a:rPr lang="ar-SY" sz="1300" dirty="0">
                <a:latin typeface="Alexandria" pitchFamily="2" charset="-78"/>
                <a:cs typeface="Alexandria" pitchFamily="2" charset="-78"/>
              </a:rPr>
              <a:t>أنشئت سنة 2015 بدمج </a:t>
            </a:r>
            <a:r>
              <a:rPr lang="ar-SY" sz="1300" dirty="0" err="1">
                <a:latin typeface="Alexandria" pitchFamily="2" charset="-78"/>
                <a:cs typeface="Alexandria" pitchFamily="2" charset="-78"/>
              </a:rPr>
              <a:t>سبرنجر</a:t>
            </a:r>
            <a:r>
              <a:rPr lang="ar-SY" sz="1300" dirty="0">
                <a:latin typeface="Alexandria" pitchFamily="2" charset="-78"/>
                <a:cs typeface="Alexandria" pitchFamily="2" charset="-78"/>
              </a:rPr>
              <a:t> مع مجموعات شركات </a:t>
            </a:r>
            <a:r>
              <a:rPr lang="ar-SY" sz="1300" dirty="0" smtClean="0">
                <a:latin typeface="Alexandria" pitchFamily="2" charset="-78"/>
                <a:cs typeface="Alexandria" pitchFamily="2" charset="-78"/>
              </a:rPr>
              <a:t>أخرى</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7"/>
          <p:cNvSpPr/>
          <p:nvPr/>
        </p:nvSpPr>
        <p:spPr>
          <a:xfrm>
            <a:off x="4291351" y="679265"/>
            <a:ext cx="2754280" cy="369332"/>
          </a:xfrm>
          <a:prstGeom prst="rect">
            <a:avLst/>
          </a:prstGeom>
        </p:spPr>
        <p:txBody>
          <a:bodyPr wrap="none">
            <a:spAutoFit/>
          </a:bodyPr>
          <a:lstStyle/>
          <a:p>
            <a:pPr algn="ctr"/>
            <a:r>
              <a:rPr lang="ar-SY" b="1" dirty="0" smtClean="0">
                <a:latin typeface="Alexandria" pitchFamily="2" charset="-78"/>
                <a:cs typeface="Alexandria" pitchFamily="2" charset="-78"/>
              </a:rPr>
              <a:t>أشهر دور النشر العالمي</a:t>
            </a:r>
            <a:endParaRPr lang="en-US" b="1" dirty="0">
              <a:latin typeface="Alexandria" pitchFamily="2" charset="-78"/>
              <a:cs typeface="Alexandria" pitchFamily="2" charset="-78"/>
            </a:endParaRPr>
          </a:p>
        </p:txBody>
      </p:sp>
    </p:spTree>
    <p:extLst>
      <p:ext uri="{BB962C8B-B14F-4D97-AF65-F5344CB8AC3E}">
        <p14:creationId xmlns:p14="http://schemas.microsoft.com/office/powerpoint/2010/main" val="110985477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3647152"/>
          </a:xfrm>
          <a:prstGeom prst="rect">
            <a:avLst/>
          </a:prstGeom>
          <a:noFill/>
        </p:spPr>
        <p:txBody>
          <a:bodyPr wrap="square" rtlCol="0">
            <a:spAutoFit/>
          </a:bodyPr>
          <a:lstStyle/>
          <a:p>
            <a:pPr algn="r" rtl="1">
              <a:lnSpc>
                <a:spcPct val="150000"/>
              </a:lnSpc>
            </a:pPr>
            <a:r>
              <a:rPr lang="ar-SY" sz="1400" dirty="0" smtClean="0">
                <a:solidFill>
                  <a:srgbClr val="050505"/>
                </a:solidFill>
                <a:latin typeface="Alexandria" pitchFamily="2" charset="-78"/>
                <a:cs typeface="Alexandria" pitchFamily="2" charset="-78"/>
              </a:rPr>
              <a:t>4- </a:t>
            </a:r>
            <a:r>
              <a:rPr lang="en-US" sz="1400" dirty="0">
                <a:solidFill>
                  <a:srgbClr val="050505"/>
                </a:solidFill>
                <a:latin typeface="Alexandria" pitchFamily="2" charset="-78"/>
                <a:cs typeface="Alexandria" pitchFamily="2" charset="-78"/>
              </a:rPr>
              <a:t>Wiley-Blackwell</a:t>
            </a:r>
          </a:p>
          <a:p>
            <a:pPr algn="r" rtl="1">
              <a:lnSpc>
                <a:spcPct val="150000"/>
              </a:lnSpc>
            </a:pPr>
            <a:r>
              <a:rPr lang="ar-SY" sz="1400" dirty="0" smtClean="0">
                <a:solidFill>
                  <a:srgbClr val="050505"/>
                </a:solidFill>
                <a:latin typeface="Alexandria" pitchFamily="2" charset="-78"/>
                <a:cs typeface="Alexandria" pitchFamily="2" charset="-78"/>
              </a:rPr>
              <a:t>شركة </a:t>
            </a:r>
            <a:r>
              <a:rPr lang="ar-SY" sz="1400" dirty="0">
                <a:solidFill>
                  <a:srgbClr val="050505"/>
                </a:solidFill>
                <a:latin typeface="Alexandria" pitchFamily="2" charset="-78"/>
                <a:cs typeface="Alexandria" pitchFamily="2" charset="-78"/>
              </a:rPr>
              <a:t>أمريكية أنشئت سنة 1922 تنشر في المجال العلمي والطبي والتقني والعلوم الاجتماعية والإنسانية </a:t>
            </a:r>
            <a:r>
              <a:rPr lang="ar-SY" sz="1400" dirty="0" smtClean="0">
                <a:solidFill>
                  <a:srgbClr val="050505"/>
                </a:solidFill>
                <a:latin typeface="Alexandria" pitchFamily="2" charset="-78"/>
                <a:cs typeface="Alexandria" pitchFamily="2" charset="-78"/>
              </a:rPr>
              <a:t>وغيرها      </a:t>
            </a:r>
            <a:r>
              <a:rPr lang="en-US" sz="1400" dirty="0" smtClean="0">
                <a:solidFill>
                  <a:srgbClr val="050505"/>
                </a:solidFill>
                <a:latin typeface="Alexandria" pitchFamily="2" charset="-78"/>
                <a:cs typeface="Alexandria" pitchFamily="2" charset="-78"/>
                <a:hlinkClick r:id="rId2"/>
              </a:rPr>
              <a:t>www.wiley.com/wiley-blackwell</a:t>
            </a:r>
            <a:endParaRPr lang="en-US" sz="1400" dirty="0">
              <a:solidFill>
                <a:srgbClr val="050505"/>
              </a:solidFill>
              <a:latin typeface="Alexandria" pitchFamily="2" charset="-78"/>
              <a:cs typeface="Alexandria" pitchFamily="2" charset="-78"/>
            </a:endParaRPr>
          </a:p>
          <a:p>
            <a:pPr algn="r" rtl="1">
              <a:lnSpc>
                <a:spcPct val="150000"/>
              </a:lnSpc>
            </a:pPr>
            <a:r>
              <a:rPr lang="ar-SY" sz="1400" dirty="0">
                <a:solidFill>
                  <a:srgbClr val="050505"/>
                </a:solidFill>
                <a:latin typeface="Alexandria" pitchFamily="2" charset="-78"/>
                <a:cs typeface="Alexandria" pitchFamily="2" charset="-78"/>
              </a:rPr>
              <a:t>تعرض منشوراتها اونلاين على </a:t>
            </a:r>
            <a:r>
              <a:rPr lang="en-US" sz="1400" dirty="0">
                <a:solidFill>
                  <a:srgbClr val="050505"/>
                </a:solidFill>
                <a:latin typeface="Alexandria" pitchFamily="2" charset="-78"/>
                <a:cs typeface="Alexandria" pitchFamily="2" charset="-78"/>
              </a:rPr>
              <a:t>Wiley Online Library,</a:t>
            </a:r>
          </a:p>
          <a:p>
            <a:pPr algn="r" rtl="1">
              <a:lnSpc>
                <a:spcPct val="150000"/>
              </a:lnSpc>
            </a:pPr>
            <a:r>
              <a:rPr lang="en-US" sz="1400" dirty="0">
                <a:solidFill>
                  <a:srgbClr val="050505"/>
                </a:solidFill>
                <a:latin typeface="Alexandria" pitchFamily="2" charset="-78"/>
                <a:cs typeface="Alexandria" pitchFamily="2" charset="-78"/>
                <a:hlinkClick r:id="rId3"/>
              </a:rPr>
              <a:t>https://onlinelibrary.wiley.com/</a:t>
            </a:r>
            <a:endParaRPr lang="en-US" sz="1400" dirty="0">
              <a:solidFill>
                <a:srgbClr val="050505"/>
              </a:solidFill>
              <a:latin typeface="Alexandria" pitchFamily="2" charset="-78"/>
              <a:cs typeface="Alexandria" pitchFamily="2" charset="-78"/>
            </a:endParaRPr>
          </a:p>
          <a:p>
            <a:pPr algn="r" rtl="1">
              <a:lnSpc>
                <a:spcPct val="150000"/>
              </a:lnSpc>
            </a:pPr>
            <a:r>
              <a:rPr lang="ar-SY" sz="1400" dirty="0" smtClean="0">
                <a:solidFill>
                  <a:srgbClr val="050505"/>
                </a:solidFill>
                <a:latin typeface="Alexandria" pitchFamily="2" charset="-78"/>
                <a:cs typeface="Alexandria" pitchFamily="2" charset="-78"/>
              </a:rPr>
              <a:t>5- </a:t>
            </a:r>
            <a:r>
              <a:rPr lang="en-US" sz="1400" dirty="0">
                <a:solidFill>
                  <a:srgbClr val="050505"/>
                </a:solidFill>
                <a:latin typeface="Alexandria" pitchFamily="2" charset="-78"/>
                <a:cs typeface="Alexandria" pitchFamily="2" charset="-78"/>
              </a:rPr>
              <a:t>Taylor &amp; Francis</a:t>
            </a:r>
          </a:p>
          <a:p>
            <a:pPr algn="r" rtl="1">
              <a:lnSpc>
                <a:spcPct val="150000"/>
              </a:lnSpc>
            </a:pPr>
            <a:r>
              <a:rPr lang="ar-SY" sz="1400" dirty="0" smtClean="0">
                <a:solidFill>
                  <a:srgbClr val="050505"/>
                </a:solidFill>
                <a:latin typeface="Alexandria" pitchFamily="2" charset="-78"/>
                <a:cs typeface="Alexandria" pitchFamily="2" charset="-78"/>
              </a:rPr>
              <a:t>دار </a:t>
            </a:r>
            <a:r>
              <a:rPr lang="ar-SY" sz="1400" dirty="0">
                <a:solidFill>
                  <a:srgbClr val="050505"/>
                </a:solidFill>
                <a:latin typeface="Alexandria" pitchFamily="2" charset="-78"/>
                <a:cs typeface="Alexandria" pitchFamily="2" charset="-78"/>
              </a:rPr>
              <a:t>نشر بريطانية أنشئت سنة </a:t>
            </a:r>
            <a:r>
              <a:rPr lang="ar-SY" sz="1400" dirty="0" smtClean="0">
                <a:solidFill>
                  <a:srgbClr val="050505"/>
                </a:solidFill>
                <a:latin typeface="Alexandria" pitchFamily="2" charset="-78"/>
                <a:cs typeface="Alexandria" pitchFamily="2" charset="-78"/>
              </a:rPr>
              <a:t>1852 تنشر </a:t>
            </a:r>
            <a:r>
              <a:rPr lang="ar-SY" sz="1400" dirty="0">
                <a:solidFill>
                  <a:srgbClr val="050505"/>
                </a:solidFill>
                <a:latin typeface="Alexandria" pitchFamily="2" charset="-78"/>
                <a:cs typeface="Alexandria" pitchFamily="2" charset="-78"/>
              </a:rPr>
              <a:t>في الزراعة والكيمياء والتعليم والهندسة والجغرافيا والقانون والرياضيات والطب والعلوم الاجتماعية.</a:t>
            </a:r>
          </a:p>
          <a:p>
            <a:pPr algn="r" rtl="1">
              <a:lnSpc>
                <a:spcPct val="150000"/>
              </a:lnSpc>
            </a:pPr>
            <a:r>
              <a:rPr lang="ar-SY" sz="1400" dirty="0">
                <a:solidFill>
                  <a:srgbClr val="050505"/>
                </a:solidFill>
                <a:latin typeface="Alexandria" pitchFamily="2" charset="-78"/>
                <a:cs typeface="Alexandria" pitchFamily="2" charset="-78"/>
              </a:rPr>
              <a:t>6- </a:t>
            </a:r>
            <a:r>
              <a:rPr lang="en-US" sz="1400" dirty="0">
                <a:solidFill>
                  <a:srgbClr val="050505"/>
                </a:solidFill>
                <a:latin typeface="Alexandria" pitchFamily="2" charset="-78"/>
                <a:cs typeface="Alexandria" pitchFamily="2" charset="-78"/>
              </a:rPr>
              <a:t>SAGE</a:t>
            </a:r>
          </a:p>
          <a:p>
            <a:pPr algn="r" rtl="1">
              <a:lnSpc>
                <a:spcPct val="150000"/>
              </a:lnSpc>
            </a:pPr>
            <a:r>
              <a:rPr lang="ar-SY" sz="1400" dirty="0">
                <a:solidFill>
                  <a:srgbClr val="050505"/>
                </a:solidFill>
                <a:latin typeface="Alexandria" pitchFamily="2" charset="-78"/>
                <a:cs typeface="Alexandria" pitchFamily="2" charset="-78"/>
              </a:rPr>
              <a:t>دار نشر أمريكية أنشئت سنة 1965 تنشر في مجال العلوم الإنسانية ، العلوم الاجتماعية ، العلوم ، التكنولوجية </a:t>
            </a:r>
            <a:r>
              <a:rPr lang="ar-SY" sz="1400" dirty="0" smtClean="0">
                <a:solidFill>
                  <a:srgbClr val="050505"/>
                </a:solidFill>
                <a:latin typeface="Alexandria" pitchFamily="2" charset="-78"/>
                <a:cs typeface="Alexandria" pitchFamily="2" charset="-78"/>
              </a:rPr>
              <a:t>والطب  موقعها </a:t>
            </a:r>
            <a:r>
              <a:rPr lang="en-US" sz="1400" dirty="0">
                <a:solidFill>
                  <a:srgbClr val="050505"/>
                </a:solidFill>
                <a:latin typeface="Alexandria" pitchFamily="2" charset="-78"/>
                <a:cs typeface="Alexandria" pitchFamily="2" charset="-78"/>
                <a:hlinkClick r:id="rId4"/>
              </a:rPr>
              <a:t>https://</a:t>
            </a:r>
            <a:r>
              <a:rPr lang="en-US" sz="1400" dirty="0" smtClean="0">
                <a:solidFill>
                  <a:srgbClr val="050505"/>
                </a:solidFill>
                <a:latin typeface="Alexandria" pitchFamily="2" charset="-78"/>
                <a:cs typeface="Alexandria" pitchFamily="2" charset="-78"/>
                <a:hlinkClick r:id="rId4"/>
              </a:rPr>
              <a:t>us.sagepub.com/en-us/nam/home</a:t>
            </a:r>
            <a:endParaRPr lang="en-US" sz="1400" dirty="0">
              <a:solidFill>
                <a:srgbClr val="050505"/>
              </a:solidFill>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7"/>
          <p:cNvSpPr/>
          <p:nvPr/>
        </p:nvSpPr>
        <p:spPr>
          <a:xfrm>
            <a:off x="4291351" y="679265"/>
            <a:ext cx="2754280" cy="369332"/>
          </a:xfrm>
          <a:prstGeom prst="rect">
            <a:avLst/>
          </a:prstGeom>
        </p:spPr>
        <p:txBody>
          <a:bodyPr wrap="none">
            <a:spAutoFit/>
          </a:bodyPr>
          <a:lstStyle/>
          <a:p>
            <a:pPr algn="ctr"/>
            <a:r>
              <a:rPr lang="ar-SY" b="1" dirty="0" smtClean="0">
                <a:latin typeface="Alexandria" pitchFamily="2" charset="-78"/>
                <a:cs typeface="Alexandria" pitchFamily="2" charset="-78"/>
              </a:rPr>
              <a:t>أشهر دور النشر العالمي</a:t>
            </a:r>
            <a:endParaRPr lang="en-US" b="1" dirty="0">
              <a:latin typeface="Alexandria" pitchFamily="2" charset="-78"/>
              <a:cs typeface="Alexandria" pitchFamily="2" charset="-78"/>
            </a:endParaRPr>
          </a:p>
        </p:txBody>
      </p:sp>
    </p:spTree>
    <p:extLst>
      <p:ext uri="{BB962C8B-B14F-4D97-AF65-F5344CB8AC3E}">
        <p14:creationId xmlns:p14="http://schemas.microsoft.com/office/powerpoint/2010/main" val="313878599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211761" y="127470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417320" cy="89075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SY" sz="1400" dirty="0" smtClean="0">
                <a:latin typeface="Alexandria" pitchFamily="2" charset="-78"/>
                <a:cs typeface="Alexandria" pitchFamily="2" charset="-78"/>
              </a:rPr>
              <a:t>للبحث عن المجلات ندخل الى موقع مثلا </a:t>
            </a:r>
            <a:r>
              <a:rPr lang="en-US" sz="1400" dirty="0">
                <a:latin typeface="Alexandria" pitchFamily="2" charset="-78"/>
                <a:cs typeface="Alexandria" pitchFamily="2" charset="-78"/>
              </a:rPr>
              <a:t>https://journalfinder.elsevier.com/</a:t>
            </a:r>
            <a:endParaRPr lang="ar-SY" sz="1400" dirty="0" smtClean="0">
              <a:latin typeface="Alexandria" pitchFamily="2" charset="-78"/>
              <a:cs typeface="Alexandria" pitchFamily="2" charset="-78"/>
            </a:endParaRPr>
          </a:p>
          <a:p>
            <a:pPr marL="285750" indent="-285750" algn="ctr" rtl="1">
              <a:lnSpc>
                <a:spcPct val="200000"/>
              </a:lnSpc>
              <a:buFont typeface="Arial" panose="020B0604020202020204" pitchFamily="34" charset="0"/>
              <a:buChar char="•"/>
            </a:pPr>
            <a:endParaRPr lang="ar-SA" sz="14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algn="ctr"/>
            <a:r>
              <a:rPr lang="en-US" sz="2000" b="1" dirty="0">
                <a:latin typeface="Alexandria" pitchFamily="2" charset="-78"/>
                <a:cs typeface="Alexandria" pitchFamily="2" charset="-78"/>
              </a:rPr>
              <a:t>Journal Ranking and classification</a:t>
            </a:r>
          </a:p>
        </p:txBody>
      </p:sp>
      <p:pic>
        <p:nvPicPr>
          <p:cNvPr id="10" name="Picture 9"/>
          <p:cNvPicPr>
            <a:picLocks noChangeAspect="1"/>
          </p:cNvPicPr>
          <p:nvPr/>
        </p:nvPicPr>
        <p:blipFill rotWithShape="1">
          <a:blip r:embed="rId3"/>
          <a:srcRect r="42988" b="20726"/>
          <a:stretch/>
        </p:blipFill>
        <p:spPr>
          <a:xfrm>
            <a:off x="1992486" y="1818909"/>
            <a:ext cx="8100810" cy="4873832"/>
          </a:xfrm>
          <a:prstGeom prst="rect">
            <a:avLst/>
          </a:prstGeom>
        </p:spPr>
      </p:pic>
    </p:spTree>
    <p:extLst>
      <p:ext uri="{BB962C8B-B14F-4D97-AF65-F5344CB8AC3E}">
        <p14:creationId xmlns:p14="http://schemas.microsoft.com/office/powerpoint/2010/main" val="237090344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211761" y="127470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417320" cy="89075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SY" sz="1400" dirty="0" smtClean="0">
                <a:latin typeface="Alexandria" pitchFamily="2" charset="-78"/>
                <a:cs typeface="Alexandria" pitchFamily="2" charset="-78"/>
              </a:rPr>
              <a:t>للبحث عن المجلات ندخل الى موقع مثلا </a:t>
            </a:r>
            <a:r>
              <a:rPr lang="en-US" sz="1400" dirty="0">
                <a:latin typeface="Alexandria" pitchFamily="2" charset="-78"/>
                <a:cs typeface="Alexandria" pitchFamily="2" charset="-78"/>
              </a:rPr>
              <a:t>https://journalfinder.elsevier.com/</a:t>
            </a:r>
            <a:endParaRPr lang="ar-SY" sz="1400" dirty="0" smtClean="0">
              <a:latin typeface="Alexandria" pitchFamily="2" charset="-78"/>
              <a:cs typeface="Alexandria" pitchFamily="2" charset="-78"/>
            </a:endParaRPr>
          </a:p>
          <a:p>
            <a:pPr marL="285750" indent="-285750" algn="ctr" rtl="1">
              <a:lnSpc>
                <a:spcPct val="200000"/>
              </a:lnSpc>
              <a:buFont typeface="Arial" panose="020B0604020202020204" pitchFamily="34" charset="0"/>
              <a:buChar char="•"/>
            </a:pPr>
            <a:endParaRPr lang="ar-SA" sz="14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algn="ctr"/>
            <a:r>
              <a:rPr lang="en-US" sz="2000" b="1" dirty="0">
                <a:latin typeface="Alexandria" pitchFamily="2" charset="-78"/>
                <a:cs typeface="Alexandria" pitchFamily="2" charset="-78"/>
              </a:rPr>
              <a:t>Journal Ranking and classification</a:t>
            </a:r>
          </a:p>
        </p:txBody>
      </p:sp>
      <p:pic>
        <p:nvPicPr>
          <p:cNvPr id="9" name="Picture 8"/>
          <p:cNvPicPr>
            <a:picLocks noChangeAspect="1"/>
          </p:cNvPicPr>
          <p:nvPr/>
        </p:nvPicPr>
        <p:blipFill rotWithShape="1">
          <a:blip r:embed="rId3"/>
          <a:srcRect b="24338"/>
          <a:stretch/>
        </p:blipFill>
        <p:spPr>
          <a:xfrm>
            <a:off x="1437887" y="1983872"/>
            <a:ext cx="8721539" cy="4124320"/>
          </a:xfrm>
          <a:prstGeom prst="rect">
            <a:avLst/>
          </a:prstGeom>
        </p:spPr>
      </p:pic>
    </p:spTree>
    <p:extLst>
      <p:ext uri="{BB962C8B-B14F-4D97-AF65-F5344CB8AC3E}">
        <p14:creationId xmlns:p14="http://schemas.microsoft.com/office/powerpoint/2010/main" val="326928785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b="5746"/>
          <a:stretch/>
        </p:blipFill>
        <p:spPr>
          <a:xfrm>
            <a:off x="652272" y="304799"/>
            <a:ext cx="10674096" cy="6287957"/>
          </a:xfrm>
          <a:prstGeom prst="rect">
            <a:avLst/>
          </a:prstGeom>
        </p:spPr>
      </p:pic>
      <p:sp>
        <p:nvSpPr>
          <p:cNvPr id="3" name="TextBox 2"/>
          <p:cNvSpPr txBox="1"/>
          <p:nvPr/>
        </p:nvSpPr>
        <p:spPr>
          <a:xfrm>
            <a:off x="1675976" y="126623"/>
            <a:ext cx="8417320" cy="89075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SY" sz="1400" dirty="0" smtClean="0">
                <a:latin typeface="Alexandria" pitchFamily="2" charset="-78"/>
                <a:cs typeface="Alexandria" pitchFamily="2" charset="-78"/>
              </a:rPr>
              <a:t>المجلات التي تظهر والتي لها علاقة بموضوع البحث</a:t>
            </a:r>
          </a:p>
          <a:p>
            <a:pPr marL="285750" indent="-285750" algn="ctr" rtl="1">
              <a:lnSpc>
                <a:spcPct val="200000"/>
              </a:lnSpc>
              <a:buFont typeface="Arial" panose="020B0604020202020204" pitchFamily="34" charset="0"/>
              <a:buChar char="•"/>
            </a:pPr>
            <a:endParaRPr lang="ar-SA" sz="1400" dirty="0">
              <a:latin typeface="Alexandria" pitchFamily="2" charset="-78"/>
              <a:cs typeface="Alexandria" pitchFamily="2" charset="-78"/>
            </a:endParaRPr>
          </a:p>
        </p:txBody>
      </p:sp>
    </p:spTree>
    <p:extLst>
      <p:ext uri="{BB962C8B-B14F-4D97-AF65-F5344CB8AC3E}">
        <p14:creationId xmlns:p14="http://schemas.microsoft.com/office/powerpoint/2010/main" val="348232299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374642"/>
          </a:xfrm>
          <a:prstGeom prst="rect">
            <a:avLst/>
          </a:prstGeom>
          <a:noFill/>
        </p:spPr>
        <p:txBody>
          <a:bodyPr wrap="square" rtlCol="0">
            <a:spAutoFit/>
          </a:bodyPr>
          <a:lstStyle/>
          <a:p>
            <a:pPr algn="just">
              <a:lnSpc>
                <a:spcPct val="150000"/>
              </a:lnSpc>
            </a:pPr>
            <a:r>
              <a:rPr lang="en-US" sz="1600" b="1" dirty="0">
                <a:latin typeface="Alexandria" pitchFamily="2" charset="-78"/>
                <a:cs typeface="Alexandria" pitchFamily="2" charset="-78"/>
              </a:rPr>
              <a:t>The selection of journals</a:t>
            </a:r>
            <a:r>
              <a:rPr lang="en-US" sz="1600" dirty="0">
                <a:latin typeface="Alexandria" pitchFamily="2" charset="-78"/>
                <a:cs typeface="Alexandria" pitchFamily="2" charset="-78"/>
              </a:rPr>
              <a:t>, in order of trying to publish our work in them, </a:t>
            </a:r>
            <a:r>
              <a:rPr lang="en-US" sz="1600" b="1" dirty="0">
                <a:latin typeface="Alexandria" pitchFamily="2" charset="-78"/>
                <a:cs typeface="Alexandria" pitchFamily="2" charset="-78"/>
              </a:rPr>
              <a:t>is a process that can be done proactively or reactively</a:t>
            </a:r>
            <a:r>
              <a:rPr lang="en-US" sz="1600" dirty="0">
                <a:latin typeface="Alexandria" pitchFamily="2" charset="-78"/>
                <a:cs typeface="Alexandria" pitchFamily="2" charset="-78"/>
              </a:rPr>
              <a:t>. Like everything in life, proactivity is always recommended, allowing planning from the first moment and therefore a natural adaptation of the content (our work) to the medium (the journal). But beware; we do not research to publish in a certain journal. The research process is due to the objectives / results, not the medium in which they were communicated, something quite secondary. What definitely does not make sense is to investigate something knowing a priori that nobody would publish it to us</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lvl="0" algn="ctr"/>
            <a:r>
              <a:rPr lang="en-US" sz="2000" b="1" dirty="0">
                <a:latin typeface="Alexandria" pitchFamily="2" charset="-78"/>
                <a:cs typeface="Alexandria" pitchFamily="2" charset="-78"/>
              </a:rPr>
              <a:t>Selecting journals to publish</a:t>
            </a:r>
            <a:endParaRPr lang="en-US" sz="2000" b="1" dirty="0">
              <a:solidFill>
                <a:prstClr val="black"/>
              </a:solidFill>
              <a:latin typeface="Alexandria" pitchFamily="2" charset="-78"/>
              <a:cs typeface="Alexandria" pitchFamily="2" charset="-78"/>
            </a:endParaRPr>
          </a:p>
        </p:txBody>
      </p:sp>
    </p:spTree>
    <p:extLst>
      <p:ext uri="{BB962C8B-B14F-4D97-AF65-F5344CB8AC3E}">
        <p14:creationId xmlns:p14="http://schemas.microsoft.com/office/powerpoint/2010/main" val="379278968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201150"/>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t> </a:t>
            </a:r>
            <a:r>
              <a:rPr lang="en-US" sz="1600" dirty="0">
                <a:latin typeface="Alexandria" pitchFamily="2" charset="-78"/>
                <a:cs typeface="Alexandria" pitchFamily="2" charset="-78"/>
              </a:rPr>
              <a:t>The most obvious and simple answer is, “we will try to have our work published in those journals whose work we have used.” This is because, logically, our work will be well adapted to them. For this, a good exercise is the revision of our bibliography, in order to identify which sources we quote most frequently. However, we must also take into account other aspects:</a:t>
            </a:r>
          </a:p>
          <a:p>
            <a:pPr marL="285750" indent="-285750" algn="just">
              <a:lnSpc>
                <a:spcPct val="150000"/>
              </a:lnSpc>
              <a:buFont typeface="Arial" panose="020B0604020202020204" pitchFamily="34" charset="0"/>
              <a:buChar char="•"/>
            </a:pPr>
            <a:r>
              <a:rPr lang="en-US" sz="1600" dirty="0">
                <a:latin typeface="Alexandria" pitchFamily="2" charset="-78"/>
                <a:cs typeface="Alexandria" pitchFamily="2" charset="-78"/>
              </a:rPr>
              <a:t>Regarding to the characteristics of our work, the choice of a journal can be determined by:</a:t>
            </a:r>
          </a:p>
          <a:p>
            <a:pPr marL="285750" indent="-285750" algn="just">
              <a:lnSpc>
                <a:spcPct val="150000"/>
              </a:lnSpc>
            </a:pPr>
            <a:r>
              <a:rPr lang="en-US" sz="1600" dirty="0" smtClean="0">
                <a:latin typeface="Alexandria" pitchFamily="2" charset="-78"/>
                <a:cs typeface="Alexandria" pitchFamily="2" charset="-78"/>
              </a:rPr>
              <a:t>1. Thematic</a:t>
            </a:r>
            <a:r>
              <a:rPr lang="en-US" sz="1600" dirty="0">
                <a:latin typeface="Alexandria" pitchFamily="2" charset="-78"/>
                <a:cs typeface="Alexandria" pitchFamily="2" charset="-78"/>
              </a:rPr>
              <a:t>. Thematic is the first criterion for the selection of a journal. In principle, we will try to publish in those journals of high specialization in our area, because it is where best place will have our works. However, we can also do it in “broad spectrum” journals, the major area journals. </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lvl="0" algn="ctr"/>
            <a:r>
              <a:rPr lang="en-US" sz="2000" b="1" dirty="0">
                <a:latin typeface="Alexandria" pitchFamily="2" charset="-78"/>
                <a:cs typeface="Alexandria" pitchFamily="2" charset="-78"/>
              </a:rPr>
              <a:t>Selecting journals to publish</a:t>
            </a:r>
            <a:endParaRPr lang="en-US" sz="2000" b="1" dirty="0">
              <a:solidFill>
                <a:prstClr val="black"/>
              </a:solidFill>
              <a:latin typeface="Alexandria" pitchFamily="2" charset="-78"/>
              <a:cs typeface="Alexandria" pitchFamily="2" charset="-78"/>
            </a:endParaRPr>
          </a:p>
        </p:txBody>
      </p:sp>
    </p:spTree>
    <p:extLst>
      <p:ext uri="{BB962C8B-B14F-4D97-AF65-F5344CB8AC3E}">
        <p14:creationId xmlns:p14="http://schemas.microsoft.com/office/powerpoint/2010/main" val="356882936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154984"/>
          </a:xfrm>
          <a:prstGeom prst="rect">
            <a:avLst/>
          </a:prstGeom>
          <a:noFill/>
        </p:spPr>
        <p:txBody>
          <a:bodyPr wrap="square" rtlCol="0">
            <a:spAutoFit/>
          </a:bodyPr>
          <a:lstStyle/>
          <a:p>
            <a:pPr marL="225425" lvl="0" indent="-225425" algn="just">
              <a:lnSpc>
                <a:spcPct val="150000"/>
              </a:lnSpc>
            </a:pPr>
            <a:r>
              <a:rPr lang="en-US" sz="1600" dirty="0" smtClean="0">
                <a:latin typeface="Alexandria" pitchFamily="2" charset="-78"/>
                <a:cs typeface="Alexandria" pitchFamily="2" charset="-78"/>
              </a:rPr>
              <a:t>2. Methodology</a:t>
            </a:r>
            <a:r>
              <a:rPr lang="en-US" sz="1600" dirty="0">
                <a:latin typeface="Alexandria" pitchFamily="2" charset="-78"/>
                <a:cs typeface="Alexandria" pitchFamily="2" charset="-78"/>
              </a:rPr>
              <a:t>. If our work uses a striking research methodology or suggests some progress in the methodological field, we could also try to publish in journals thematically the methodology itself, for example the REDES magazine that publishes works of multiple areas whose common element is </a:t>
            </a:r>
            <a:r>
              <a:rPr lang="en-US" sz="1600" dirty="0" err="1" smtClean="0">
                <a:latin typeface="Alexandria" pitchFamily="2" charset="-78"/>
                <a:cs typeface="Alexandria" pitchFamily="2" charset="-78"/>
              </a:rPr>
              <a:t>Sociometry</a:t>
            </a:r>
            <a:r>
              <a:rPr lang="en-US" sz="1600" dirty="0" smtClean="0">
                <a:latin typeface="Alexandria" pitchFamily="2" charset="-78"/>
                <a:cs typeface="Alexandria" pitchFamily="2" charset="-78"/>
              </a:rPr>
              <a:t>.</a:t>
            </a:r>
          </a:p>
          <a:p>
            <a:pPr marL="225425" lvl="0" indent="-225425" algn="just">
              <a:lnSpc>
                <a:spcPct val="150000"/>
              </a:lnSpc>
            </a:pPr>
            <a:r>
              <a:rPr lang="en-US" sz="1600" dirty="0" smtClean="0">
                <a:latin typeface="Alexandria" pitchFamily="2" charset="-78"/>
                <a:cs typeface="Alexandria" pitchFamily="2" charset="-78"/>
              </a:rPr>
              <a:t>3. Object </a:t>
            </a:r>
            <a:r>
              <a:rPr lang="en-US" sz="1600" dirty="0">
                <a:latin typeface="Alexandria" pitchFamily="2" charset="-78"/>
                <a:cs typeface="Alexandria" pitchFamily="2" charset="-78"/>
              </a:rPr>
              <a:t>of Study. The object of study can also determine the environment in which a paper is going to be published, since there are specialized journals in geographic areas or a certain part of the population. A clear example is the studies of women. A paper titled “Analysis of Social Networks of women in positions of responsibility in Spanish universities” could be published in a journal of Education (main subject), a methodology journal on </a:t>
            </a:r>
            <a:r>
              <a:rPr lang="en-US" sz="1600" dirty="0" err="1">
                <a:latin typeface="Alexandria" pitchFamily="2" charset="-78"/>
                <a:cs typeface="Alexandria" pitchFamily="2" charset="-78"/>
              </a:rPr>
              <a:t>Sociometry</a:t>
            </a:r>
            <a:r>
              <a:rPr lang="en-US" sz="1600" dirty="0">
                <a:latin typeface="Alexandria" pitchFamily="2" charset="-78"/>
                <a:cs typeface="Alexandria" pitchFamily="2" charset="-78"/>
              </a:rPr>
              <a:t> (Methodology) or a journal of </a:t>
            </a:r>
            <a:r>
              <a:rPr lang="en-US" sz="1600" i="1" dirty="0">
                <a:latin typeface="Alexandria" pitchFamily="2" charset="-78"/>
                <a:cs typeface="Alexandria" pitchFamily="2" charset="-78"/>
              </a:rPr>
              <a:t>Gender Studies</a:t>
            </a:r>
            <a:r>
              <a:rPr lang="en-US" sz="1600" dirty="0">
                <a:latin typeface="Alexandria" pitchFamily="2" charset="-78"/>
                <a:cs typeface="Alexandria" pitchFamily="2" charset="-78"/>
              </a:rPr>
              <a:t> (Object study).</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lvl="0" algn="ctr"/>
            <a:r>
              <a:rPr lang="en-US" sz="2000" b="1" dirty="0">
                <a:latin typeface="Alexandria" pitchFamily="2" charset="-78"/>
                <a:cs typeface="Alexandria" pitchFamily="2" charset="-78"/>
              </a:rPr>
              <a:t>Selecting journals to publish</a:t>
            </a:r>
            <a:endParaRPr lang="en-US" sz="2000" b="1" dirty="0">
              <a:solidFill>
                <a:prstClr val="black"/>
              </a:solidFill>
              <a:latin typeface="Alexandria" pitchFamily="2" charset="-78"/>
              <a:cs typeface="Alexandria" pitchFamily="2" charset="-78"/>
            </a:endParaRPr>
          </a:p>
        </p:txBody>
      </p:sp>
    </p:spTree>
    <p:extLst>
      <p:ext uri="{BB962C8B-B14F-4D97-AF65-F5344CB8AC3E}">
        <p14:creationId xmlns:p14="http://schemas.microsoft.com/office/powerpoint/2010/main" val="21117524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154984"/>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sz="1600" b="1" dirty="0">
                <a:latin typeface="Alexandria" pitchFamily="2" charset="-78"/>
                <a:cs typeface="Alexandria" pitchFamily="2" charset="-78"/>
              </a:rPr>
              <a:t>Regarding to the characteristics of the journals </a:t>
            </a:r>
            <a:r>
              <a:rPr lang="en-US" sz="1600" b="1" dirty="0" smtClean="0">
                <a:latin typeface="Alexandria" pitchFamily="2" charset="-78"/>
                <a:cs typeface="Alexandria" pitchFamily="2" charset="-78"/>
              </a:rPr>
              <a:t>themselves</a:t>
            </a:r>
            <a:r>
              <a:rPr lang="en-US" sz="1600" b="1" dirty="0">
                <a:latin typeface="Alexandria" pitchFamily="2" charset="-78"/>
                <a:cs typeface="Alexandria" pitchFamily="2" charset="-78"/>
              </a:rPr>
              <a:t>:</a:t>
            </a:r>
            <a:endParaRPr lang="en-US" sz="1600" dirty="0">
              <a:latin typeface="Alexandria" pitchFamily="2" charset="-78"/>
              <a:cs typeface="Alexandria" pitchFamily="2" charset="-78"/>
            </a:endParaRPr>
          </a:p>
          <a:p>
            <a:pPr marL="285750" lvl="0" indent="-285750" algn="just">
              <a:lnSpc>
                <a:spcPct val="150000"/>
              </a:lnSpc>
              <a:buFont typeface="Arial" panose="020B0604020202020204" pitchFamily="34" charset="0"/>
              <a:buChar char="•"/>
            </a:pPr>
            <a:r>
              <a:rPr lang="en-US" sz="1600" dirty="0">
                <a:latin typeface="Alexandria" pitchFamily="2" charset="-78"/>
                <a:cs typeface="Alexandria" pitchFamily="2" charset="-78"/>
              </a:rPr>
              <a:t>Scientific Impact. Impact Factor journals are those </a:t>
            </a:r>
            <a:r>
              <a:rPr lang="en-US" sz="1600" b="1" dirty="0">
                <a:latin typeface="Alexandria" pitchFamily="2" charset="-78"/>
                <a:cs typeface="Alexandria" pitchFamily="2" charset="-78"/>
              </a:rPr>
              <a:t>indexed in the Web of Science Journal Citation Reports.</a:t>
            </a:r>
            <a:r>
              <a:rPr lang="en-US" sz="1600" dirty="0">
                <a:latin typeface="Alexandria" pitchFamily="2" charset="-78"/>
                <a:cs typeface="Alexandria" pitchFamily="2" charset="-78"/>
              </a:rPr>
              <a:t> </a:t>
            </a:r>
            <a:r>
              <a:rPr lang="en-US" sz="1600" b="1" dirty="0">
                <a:latin typeface="Alexandria" pitchFamily="2" charset="-78"/>
                <a:cs typeface="Alexandria" pitchFamily="2" charset="-78"/>
              </a:rPr>
              <a:t>They are considered the best magazines in the world in each area.</a:t>
            </a:r>
            <a:r>
              <a:rPr lang="en-US" sz="1600" dirty="0">
                <a:latin typeface="Alexandria" pitchFamily="2" charset="-78"/>
                <a:cs typeface="Alexandria" pitchFamily="2" charset="-78"/>
              </a:rPr>
              <a:t> The mere fact of publishing an article in them is a merit recognized by research </a:t>
            </a:r>
            <a:r>
              <a:rPr lang="en-US" sz="1600" dirty="0" smtClean="0">
                <a:latin typeface="Alexandria" pitchFamily="2" charset="-78"/>
                <a:cs typeface="Alexandria" pitchFamily="2" charset="-78"/>
              </a:rPr>
              <a:t>agencies.</a:t>
            </a:r>
            <a:endParaRPr lang="en-US" sz="1600" dirty="0">
              <a:latin typeface="Alexandria" pitchFamily="2" charset="-78"/>
              <a:cs typeface="Alexandria" pitchFamily="2" charset="-78"/>
            </a:endParaRPr>
          </a:p>
          <a:p>
            <a:pPr marL="285750" lvl="0" indent="-285750" algn="just">
              <a:lnSpc>
                <a:spcPct val="150000"/>
              </a:lnSpc>
              <a:buFont typeface="Arial" panose="020B0604020202020204" pitchFamily="34" charset="0"/>
              <a:buChar char="•"/>
            </a:pPr>
            <a:r>
              <a:rPr lang="en-US" sz="1600" b="1" dirty="0">
                <a:latin typeface="Alexandria" pitchFamily="2" charset="-78"/>
                <a:cs typeface="Alexandria" pitchFamily="2" charset="-78"/>
              </a:rPr>
              <a:t>Indexing in Databases</a:t>
            </a:r>
            <a:r>
              <a:rPr lang="en-US" sz="1600" dirty="0">
                <a:latin typeface="Alexandria" pitchFamily="2" charset="-78"/>
                <a:cs typeface="Alexandria" pitchFamily="2" charset="-78"/>
              </a:rPr>
              <a:t>. The first function of this indexation is </a:t>
            </a:r>
            <a:r>
              <a:rPr lang="en-US" sz="1600" b="1" dirty="0">
                <a:latin typeface="Alexandria" pitchFamily="2" charset="-78"/>
                <a:cs typeface="Alexandria" pitchFamily="2" charset="-78"/>
              </a:rPr>
              <a:t>to increase the diffusion of the papers;</a:t>
            </a:r>
            <a:r>
              <a:rPr lang="en-US" sz="1600" dirty="0">
                <a:latin typeface="Alexandria" pitchFamily="2" charset="-78"/>
                <a:cs typeface="Alexandria" pitchFamily="2" charset="-78"/>
              </a:rPr>
              <a:t> nevertheless there is a second, evaluative role, which indicates that the best journals are present in the most demanding databases, since they are able to comply with first-order evaluative processes order. There are generic databases (Web of Science, Scopus, </a:t>
            </a:r>
            <a:r>
              <a:rPr lang="en-US" sz="1600" dirty="0" err="1">
                <a:latin typeface="Alexandria" pitchFamily="2" charset="-78"/>
                <a:cs typeface="Alexandria" pitchFamily="2" charset="-78"/>
              </a:rPr>
              <a:t>Latindex</a:t>
            </a:r>
            <a:r>
              <a:rPr lang="en-US" sz="1600" dirty="0">
                <a:latin typeface="Alexandria" pitchFamily="2" charset="-78"/>
                <a:cs typeface="Alexandria" pitchFamily="2" charset="-78"/>
              </a:rPr>
              <a:t>) or specialized by </a:t>
            </a:r>
            <a:r>
              <a:rPr lang="en-US" sz="1600" dirty="0" smtClean="0">
                <a:latin typeface="Alexandria" pitchFamily="2" charset="-78"/>
                <a:cs typeface="Alexandria" pitchFamily="2" charset="-78"/>
              </a:rPr>
              <a:t>area.</a:t>
            </a:r>
            <a:endParaRPr lang="en-US" sz="16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lvl="0" algn="ctr"/>
            <a:r>
              <a:rPr lang="en-US" sz="2000" b="1" dirty="0">
                <a:latin typeface="Alexandria" pitchFamily="2" charset="-78"/>
                <a:cs typeface="Alexandria" pitchFamily="2" charset="-78"/>
              </a:rPr>
              <a:t>Selecting journals to publish</a:t>
            </a:r>
            <a:endParaRPr lang="en-US" sz="2000" b="1" dirty="0">
              <a:solidFill>
                <a:prstClr val="black"/>
              </a:solidFill>
              <a:latin typeface="Alexandria" pitchFamily="2" charset="-78"/>
              <a:cs typeface="Alexandria" pitchFamily="2" charset="-78"/>
            </a:endParaRPr>
          </a:p>
        </p:txBody>
      </p:sp>
    </p:spTree>
    <p:extLst>
      <p:ext uri="{BB962C8B-B14F-4D97-AF65-F5344CB8AC3E}">
        <p14:creationId xmlns:p14="http://schemas.microsoft.com/office/powerpoint/2010/main" val="40001400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154984"/>
          </a:xfrm>
          <a:prstGeom prst="rect">
            <a:avLst/>
          </a:prstGeom>
          <a:noFill/>
        </p:spPr>
        <p:txBody>
          <a:bodyPr wrap="square" rtlCol="0">
            <a:spAutoFit/>
          </a:bodyPr>
          <a:lstStyle/>
          <a:p>
            <a:pPr marL="285750" lvl="0" indent="-285750" algn="just">
              <a:lnSpc>
                <a:spcPct val="150000"/>
              </a:lnSpc>
              <a:buFont typeface="Arial" panose="020B0604020202020204" pitchFamily="34" charset="0"/>
              <a:buChar char="•"/>
            </a:pPr>
            <a:r>
              <a:rPr lang="en-US" sz="1600" b="1" dirty="0">
                <a:latin typeface="Alexandria" pitchFamily="2" charset="-78"/>
                <a:cs typeface="Alexandria" pitchFamily="2" charset="-78"/>
              </a:rPr>
              <a:t>good researcher</a:t>
            </a:r>
            <a:r>
              <a:rPr lang="en-US" sz="1600" dirty="0">
                <a:latin typeface="Alexandria" pitchFamily="2" charset="-78"/>
                <a:cs typeface="Alexandria" pitchFamily="2" charset="-78"/>
              </a:rPr>
              <a:t>. For that reason, a simple analysis of the research career of the editorial team will give us a reliable approximation of the scientific quality of the journal.</a:t>
            </a:r>
          </a:p>
          <a:p>
            <a:pPr marL="285750" lvl="0" indent="-285750" algn="just">
              <a:lnSpc>
                <a:spcPct val="150000"/>
              </a:lnSpc>
              <a:buFont typeface="Arial" panose="020B0604020202020204" pitchFamily="34" charset="0"/>
              <a:buChar char="•"/>
            </a:pPr>
            <a:r>
              <a:rPr lang="en-US" sz="1600" b="1" dirty="0">
                <a:latin typeface="Alexandria" pitchFamily="2" charset="-78"/>
                <a:cs typeface="Alexandria" pitchFamily="2" charset="-78"/>
              </a:rPr>
              <a:t>Editorial Prestige.</a:t>
            </a:r>
            <a:r>
              <a:rPr lang="en-US" sz="1600" dirty="0">
                <a:latin typeface="Alexandria" pitchFamily="2" charset="-78"/>
                <a:cs typeface="Alexandria" pitchFamily="2" charset="-78"/>
              </a:rPr>
              <a:t> It is very important to know the editorial behind the magazines, economic solvency, specialization, editorial professionalization, etc. This is the guarantor of the quality of the processes, the selection of the technical equipment and the continuity of the same. </a:t>
            </a:r>
            <a:endParaRPr lang="en-US" sz="1600" dirty="0" smtClean="0">
              <a:latin typeface="Alexandria" pitchFamily="2" charset="-78"/>
              <a:cs typeface="Alexandria" pitchFamily="2" charset="-78"/>
            </a:endParaRPr>
          </a:p>
          <a:p>
            <a:pPr marL="285750" lvl="0" indent="-285750" algn="just">
              <a:lnSpc>
                <a:spcPct val="150000"/>
              </a:lnSpc>
              <a:buFont typeface="Arial" panose="020B0604020202020204" pitchFamily="34" charset="0"/>
              <a:buChar char="•"/>
            </a:pPr>
            <a:r>
              <a:rPr lang="en-US" sz="1600" b="1" dirty="0" smtClean="0">
                <a:latin typeface="Alexandria" pitchFamily="2" charset="-78"/>
                <a:cs typeface="Alexandria" pitchFamily="2" charset="-78"/>
              </a:rPr>
              <a:t>History </a:t>
            </a:r>
            <a:r>
              <a:rPr lang="en-US" sz="1600" b="1" dirty="0">
                <a:latin typeface="Alexandria" pitchFamily="2" charset="-78"/>
                <a:cs typeface="Alexandria" pitchFamily="2" charset="-78"/>
              </a:rPr>
              <a:t>of the Journal.</a:t>
            </a:r>
            <a:r>
              <a:rPr lang="en-US" sz="1600" dirty="0">
                <a:latin typeface="Alexandria" pitchFamily="2" charset="-78"/>
                <a:cs typeface="Alexandria" pitchFamily="2" charset="-78"/>
              </a:rPr>
              <a:t> The age of the journal is already very indicative, we will try to publish in journals that we assume consolidated. Likewise, the analysis of its history allows us to see if it is a journal with progression, fulfillment of periodicity, etc.</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lvl="0" algn="ctr"/>
            <a:r>
              <a:rPr lang="en-US" sz="2000" b="1" dirty="0">
                <a:latin typeface="Alexandria" pitchFamily="2" charset="-78"/>
                <a:cs typeface="Alexandria" pitchFamily="2" charset="-78"/>
              </a:rPr>
              <a:t>Selecting journals to publish</a:t>
            </a:r>
            <a:endParaRPr lang="en-US" sz="2000" b="1" dirty="0">
              <a:solidFill>
                <a:prstClr val="black"/>
              </a:solidFill>
              <a:latin typeface="Alexandria" pitchFamily="2" charset="-78"/>
              <a:cs typeface="Alexandria" pitchFamily="2" charset="-78"/>
            </a:endParaRPr>
          </a:p>
        </p:txBody>
      </p:sp>
    </p:spTree>
    <p:extLst>
      <p:ext uri="{BB962C8B-B14F-4D97-AF65-F5344CB8AC3E}">
        <p14:creationId xmlns:p14="http://schemas.microsoft.com/office/powerpoint/2010/main" val="7463857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154984"/>
          </a:xfrm>
          <a:prstGeom prst="rect">
            <a:avLst/>
          </a:prstGeom>
          <a:noFill/>
        </p:spPr>
        <p:txBody>
          <a:bodyPr wrap="square" rtlCol="0">
            <a:spAutoFit/>
          </a:bodyPr>
          <a:lstStyle/>
          <a:p>
            <a:pPr marL="285750" lvl="0" indent="-285750">
              <a:lnSpc>
                <a:spcPct val="150000"/>
              </a:lnSpc>
              <a:buFont typeface="Arial" panose="020B0604020202020204" pitchFamily="34" charset="0"/>
              <a:buChar char="•"/>
            </a:pPr>
            <a:r>
              <a:rPr lang="en-US" sz="1600" b="1" dirty="0">
                <a:latin typeface="Alexandria" pitchFamily="2" charset="-78"/>
                <a:cs typeface="Alexandria" pitchFamily="2" charset="-78"/>
              </a:rPr>
              <a:t>Formal requirements.</a:t>
            </a:r>
            <a:r>
              <a:rPr lang="en-US" sz="1600" dirty="0">
                <a:latin typeface="Alexandria" pitchFamily="2" charset="-78"/>
                <a:cs typeface="Alexandria" pitchFamily="2" charset="-78"/>
              </a:rPr>
              <a:t> Logically, we have to verify that </a:t>
            </a:r>
            <a:r>
              <a:rPr lang="en-US" sz="1600" b="1" dirty="0">
                <a:latin typeface="Alexandria" pitchFamily="2" charset="-78"/>
                <a:cs typeface="Alexandria" pitchFamily="2" charset="-78"/>
              </a:rPr>
              <a:t>our work is able to fulfill the formal requirements demanded by the journals</a:t>
            </a:r>
            <a:r>
              <a:rPr lang="en-US" sz="1600" dirty="0">
                <a:latin typeface="Alexandria" pitchFamily="2" charset="-78"/>
                <a:cs typeface="Alexandria" pitchFamily="2" charset="-78"/>
              </a:rPr>
              <a:t> (extension of the document, number of figures, number of authors, style of citation, etc.).</a:t>
            </a:r>
          </a:p>
          <a:p>
            <a:pPr marL="285750" lvl="0" indent="-285750">
              <a:lnSpc>
                <a:spcPct val="150000"/>
              </a:lnSpc>
              <a:buFont typeface="Arial" panose="020B0604020202020204" pitchFamily="34" charset="0"/>
              <a:buChar char="•"/>
            </a:pPr>
            <a:r>
              <a:rPr lang="en-US" sz="1600" dirty="0">
                <a:latin typeface="Alexandria" pitchFamily="2" charset="-78"/>
                <a:cs typeface="Alexandria" pitchFamily="2" charset="-78"/>
              </a:rPr>
              <a:t>The </a:t>
            </a:r>
            <a:r>
              <a:rPr lang="en-US" sz="1600" b="1" dirty="0">
                <a:latin typeface="Alexandria" pitchFamily="2" charset="-78"/>
                <a:cs typeface="Alexandria" pitchFamily="2" charset="-78"/>
              </a:rPr>
              <a:t>periodicity</a:t>
            </a:r>
            <a:r>
              <a:rPr lang="en-US" sz="1600" dirty="0">
                <a:latin typeface="Alexandria" pitchFamily="2" charset="-78"/>
                <a:cs typeface="Alexandria" pitchFamily="2" charset="-78"/>
              </a:rPr>
              <a:t> as already mentioned is fundamental, the authors are interested in publishing in </a:t>
            </a:r>
            <a:r>
              <a:rPr lang="en-US" sz="1600" b="1" dirty="0">
                <a:latin typeface="Alexandria" pitchFamily="2" charset="-78"/>
                <a:cs typeface="Alexandria" pitchFamily="2" charset="-78"/>
              </a:rPr>
              <a:t>journals that declare and commit themselves with reasonable evaluation times.</a:t>
            </a:r>
            <a:endParaRPr lang="en-US" sz="1600" dirty="0">
              <a:latin typeface="Alexandria" pitchFamily="2" charset="-78"/>
              <a:cs typeface="Alexandria" pitchFamily="2" charset="-78"/>
            </a:endParaRPr>
          </a:p>
          <a:p>
            <a:pPr marL="285750" lvl="0" indent="-285750">
              <a:lnSpc>
                <a:spcPct val="150000"/>
              </a:lnSpc>
              <a:buFont typeface="Arial" panose="020B0604020202020204" pitchFamily="34" charset="0"/>
              <a:buChar char="•"/>
            </a:pPr>
            <a:r>
              <a:rPr lang="en-US" sz="1600" b="1" dirty="0">
                <a:latin typeface="Alexandria" pitchFamily="2" charset="-78"/>
                <a:cs typeface="Alexandria" pitchFamily="2" charset="-78"/>
              </a:rPr>
              <a:t>Rights of authors.</a:t>
            </a:r>
            <a:r>
              <a:rPr lang="en-US" sz="1600" dirty="0">
                <a:latin typeface="Alexandria" pitchFamily="2" charset="-78"/>
                <a:cs typeface="Alexandria" pitchFamily="2" charset="-78"/>
              </a:rPr>
              <a:t> Another aspect to consider should be the rights of the author. Usually, authors have the right to, once the works have been published, to store their works in their personal pages and in scientific repositories, in order to help disseminate them, however, not all journals allow </a:t>
            </a:r>
            <a:r>
              <a:rPr lang="en-US" sz="1600" dirty="0" smtClean="0">
                <a:latin typeface="Alexandria" pitchFamily="2" charset="-78"/>
                <a:cs typeface="Alexandria" pitchFamily="2" charset="-78"/>
              </a:rPr>
              <a:t>it.</a:t>
            </a:r>
            <a:endParaRPr lang="en-US" sz="16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lvl="0" algn="ctr"/>
            <a:r>
              <a:rPr lang="en-US" sz="2000" b="1" dirty="0">
                <a:latin typeface="Alexandria" pitchFamily="2" charset="-78"/>
                <a:cs typeface="Alexandria" pitchFamily="2" charset="-78"/>
              </a:rPr>
              <a:t>Selecting journals to publish</a:t>
            </a:r>
            <a:endParaRPr lang="en-US" sz="2000" b="1" dirty="0">
              <a:solidFill>
                <a:prstClr val="black"/>
              </a:solidFill>
              <a:latin typeface="Alexandria" pitchFamily="2" charset="-78"/>
              <a:cs typeface="Alexandria" pitchFamily="2" charset="-78"/>
            </a:endParaRPr>
          </a:p>
        </p:txBody>
      </p:sp>
    </p:spTree>
    <p:extLst>
      <p:ext uri="{BB962C8B-B14F-4D97-AF65-F5344CB8AC3E}">
        <p14:creationId xmlns:p14="http://schemas.microsoft.com/office/powerpoint/2010/main" val="10347992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lvl="0" algn="ctr"/>
            <a:r>
              <a:rPr lang="ar-SY" sz="2000" b="1" dirty="0" smtClean="0">
                <a:latin typeface="Alexandria" pitchFamily="2" charset="-78"/>
                <a:cs typeface="Alexandria" pitchFamily="2" charset="-78"/>
              </a:rPr>
              <a:t>البحث عن تصنيف المجلة</a:t>
            </a:r>
            <a:endParaRPr lang="en-US" sz="2000" b="1" dirty="0">
              <a:solidFill>
                <a:prstClr val="black"/>
              </a:solidFill>
              <a:latin typeface="Alexandria" pitchFamily="2" charset="-78"/>
              <a:cs typeface="Alexandria" pitchFamily="2" charset="-78"/>
            </a:endParaRPr>
          </a:p>
        </p:txBody>
      </p:sp>
      <p:pic>
        <p:nvPicPr>
          <p:cNvPr id="9" name="Picture 8"/>
          <p:cNvPicPr>
            <a:picLocks noChangeAspect="1"/>
          </p:cNvPicPr>
          <p:nvPr/>
        </p:nvPicPr>
        <p:blipFill rotWithShape="1">
          <a:blip r:embed="rId4"/>
          <a:srcRect l="1840" t="9529" r="10516" b="17512"/>
          <a:stretch/>
        </p:blipFill>
        <p:spPr>
          <a:xfrm>
            <a:off x="1181062" y="1274702"/>
            <a:ext cx="10658257" cy="5545320"/>
          </a:xfrm>
          <a:prstGeom prst="rect">
            <a:avLst/>
          </a:prstGeom>
        </p:spPr>
      </p:pic>
    </p:spTree>
    <p:extLst>
      <p:ext uri="{BB962C8B-B14F-4D97-AF65-F5344CB8AC3E}">
        <p14:creationId xmlns:p14="http://schemas.microsoft.com/office/powerpoint/2010/main" val="354596449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1306663" y="665452"/>
            <a:ext cx="8110847" cy="400110"/>
          </a:xfrm>
          <a:prstGeom prst="rect">
            <a:avLst/>
          </a:prstGeom>
          <a:noFill/>
        </p:spPr>
        <p:txBody>
          <a:bodyPr wrap="square" rtlCol="0">
            <a:spAutoFit/>
          </a:bodyPr>
          <a:lstStyle/>
          <a:p>
            <a:pPr lvl="0" algn="ctr"/>
            <a:r>
              <a:rPr lang="ar-SY" sz="2000" b="1" dirty="0" smtClean="0">
                <a:latin typeface="Alexandria" pitchFamily="2" charset="-78"/>
                <a:cs typeface="Alexandria" pitchFamily="2" charset="-78"/>
              </a:rPr>
              <a:t>البحث عن تصنيف المجلة</a:t>
            </a:r>
            <a:endParaRPr lang="en-US" sz="2000" b="1" dirty="0">
              <a:solidFill>
                <a:prstClr val="black"/>
              </a:solidFill>
              <a:latin typeface="Alexandria" pitchFamily="2" charset="-78"/>
              <a:cs typeface="Alexandria" pitchFamily="2" charset="-78"/>
            </a:endParaRPr>
          </a:p>
        </p:txBody>
      </p:sp>
      <p:pic>
        <p:nvPicPr>
          <p:cNvPr id="9" name="Picture 8"/>
          <p:cNvPicPr>
            <a:picLocks noChangeAspect="1"/>
          </p:cNvPicPr>
          <p:nvPr/>
        </p:nvPicPr>
        <p:blipFill rotWithShape="1">
          <a:blip r:embed="rId3"/>
          <a:srcRect b="18278"/>
          <a:stretch/>
        </p:blipFill>
        <p:spPr>
          <a:xfrm>
            <a:off x="1002927" y="1274702"/>
            <a:ext cx="9702019" cy="4955410"/>
          </a:xfrm>
          <a:prstGeom prst="rect">
            <a:avLst/>
          </a:prstGeom>
        </p:spPr>
      </p:pic>
    </p:spTree>
    <p:extLst>
      <p:ext uri="{BB962C8B-B14F-4D97-AF65-F5344CB8AC3E}">
        <p14:creationId xmlns:p14="http://schemas.microsoft.com/office/powerpoint/2010/main" val="87173434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b="15250"/>
          <a:stretch/>
        </p:blipFill>
        <p:spPr>
          <a:xfrm>
            <a:off x="1174090" y="1597430"/>
            <a:ext cx="10432694" cy="5260570"/>
          </a:xfrm>
          <a:prstGeom prst="rect">
            <a:avLst/>
          </a:prstGeom>
        </p:spPr>
      </p:pic>
      <p:sp>
        <p:nvSpPr>
          <p:cNvPr id="3" name="Rectangle 2"/>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extBox 4"/>
          <p:cNvSpPr txBox="1"/>
          <p:nvPr/>
        </p:nvSpPr>
        <p:spPr>
          <a:xfrm>
            <a:off x="1306663" y="665452"/>
            <a:ext cx="8110847" cy="400110"/>
          </a:xfrm>
          <a:prstGeom prst="rect">
            <a:avLst/>
          </a:prstGeom>
          <a:noFill/>
        </p:spPr>
        <p:txBody>
          <a:bodyPr wrap="square" rtlCol="0">
            <a:spAutoFit/>
          </a:bodyPr>
          <a:lstStyle/>
          <a:p>
            <a:pPr lvl="0" algn="ctr"/>
            <a:r>
              <a:rPr lang="ar-SY" sz="2000" b="1" dirty="0" smtClean="0">
                <a:latin typeface="Alexandria" pitchFamily="2" charset="-78"/>
                <a:cs typeface="Alexandria" pitchFamily="2" charset="-78"/>
              </a:rPr>
              <a:t>البحث عن تصنيف المجلة</a:t>
            </a:r>
            <a:endParaRPr lang="en-US" sz="2000" b="1" dirty="0">
              <a:solidFill>
                <a:prstClr val="black"/>
              </a:solidFill>
              <a:latin typeface="Alexandria" pitchFamily="2" charset="-78"/>
              <a:cs typeface="Alexandria" pitchFamily="2" charset="-78"/>
            </a:endParaRPr>
          </a:p>
        </p:txBody>
      </p:sp>
    </p:spTree>
    <p:extLst>
      <p:ext uri="{BB962C8B-B14F-4D97-AF65-F5344CB8AC3E}">
        <p14:creationId xmlns:p14="http://schemas.microsoft.com/office/powerpoint/2010/main" val="369074639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306663" y="665452"/>
            <a:ext cx="8110847" cy="400110"/>
          </a:xfrm>
          <a:prstGeom prst="rect">
            <a:avLst/>
          </a:prstGeom>
          <a:noFill/>
        </p:spPr>
        <p:txBody>
          <a:bodyPr wrap="square" rtlCol="0">
            <a:spAutoFit/>
          </a:bodyPr>
          <a:lstStyle/>
          <a:p>
            <a:pPr lvl="0" algn="ctr"/>
            <a:r>
              <a:rPr lang="ar-SY" sz="2000" b="1" dirty="0" smtClean="0">
                <a:latin typeface="Alexandria" pitchFamily="2" charset="-78"/>
                <a:cs typeface="Alexandria" pitchFamily="2" charset="-78"/>
              </a:rPr>
              <a:t>البحث عن تصنيف المجلة</a:t>
            </a:r>
            <a:endParaRPr lang="en-US" sz="2000" b="1" dirty="0">
              <a:solidFill>
                <a:prstClr val="black"/>
              </a:solidFill>
              <a:latin typeface="Alexandria" pitchFamily="2" charset="-78"/>
              <a:cs typeface="Alexandria" pitchFamily="2" charset="-78"/>
            </a:endParaRPr>
          </a:p>
        </p:txBody>
      </p:sp>
      <p:pic>
        <p:nvPicPr>
          <p:cNvPr id="5" name="Picture 4"/>
          <p:cNvPicPr>
            <a:picLocks noChangeAspect="1"/>
          </p:cNvPicPr>
          <p:nvPr/>
        </p:nvPicPr>
        <p:blipFill rotWithShape="1">
          <a:blip r:embed="rId3"/>
          <a:srcRect b="18886"/>
          <a:stretch/>
        </p:blipFill>
        <p:spPr>
          <a:xfrm>
            <a:off x="725424" y="1274702"/>
            <a:ext cx="10856976" cy="5504050"/>
          </a:xfrm>
          <a:prstGeom prst="rect">
            <a:avLst/>
          </a:prstGeom>
        </p:spPr>
      </p:pic>
    </p:spTree>
    <p:extLst>
      <p:ext uri="{BB962C8B-B14F-4D97-AF65-F5344CB8AC3E}">
        <p14:creationId xmlns:p14="http://schemas.microsoft.com/office/powerpoint/2010/main" val="236249057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369332"/>
          </a:xfrm>
          <a:prstGeom prst="rect">
            <a:avLst/>
          </a:prstGeom>
          <a:noFill/>
        </p:spPr>
        <p:txBody>
          <a:bodyPr wrap="square" rtlCol="0">
            <a:spAutoFit/>
          </a:bodyPr>
          <a:lstStyle/>
          <a:p>
            <a:pPr lvl="0" algn="ctr"/>
            <a:r>
              <a:rPr lang="ar-SY" b="1" dirty="0" smtClean="0">
                <a:solidFill>
                  <a:prstClr val="black"/>
                </a:solidFill>
                <a:latin typeface="Alexandria" pitchFamily="2" charset="-78"/>
                <a:cs typeface="Alexandria" pitchFamily="2" charset="-78"/>
              </a:rPr>
              <a:t>دليل النشر خطوة بخطوة</a:t>
            </a:r>
            <a:endParaRPr lang="en-US" b="1" dirty="0">
              <a:solidFill>
                <a:prstClr val="black"/>
              </a:solidFill>
              <a:latin typeface="Alexandria" pitchFamily="2" charset="-78"/>
              <a:cs typeface="Alexandria" pitchFamily="2" charset="-78"/>
            </a:endParaRPr>
          </a:p>
        </p:txBody>
      </p:sp>
      <p:pic>
        <p:nvPicPr>
          <p:cNvPr id="9" name="Picture 8"/>
          <p:cNvPicPr>
            <a:picLocks noChangeAspect="1"/>
          </p:cNvPicPr>
          <p:nvPr/>
        </p:nvPicPr>
        <p:blipFill rotWithShape="1">
          <a:blip r:embed="rId4"/>
          <a:srcRect t="4453" r="1556" b="6232"/>
          <a:stretch/>
        </p:blipFill>
        <p:spPr>
          <a:xfrm>
            <a:off x="611754" y="1193240"/>
            <a:ext cx="10787766" cy="5664760"/>
          </a:xfrm>
          <a:prstGeom prst="rect">
            <a:avLst/>
          </a:prstGeom>
        </p:spPr>
      </p:pic>
    </p:spTree>
    <p:extLst>
      <p:ext uri="{BB962C8B-B14F-4D97-AF65-F5344CB8AC3E}">
        <p14:creationId xmlns:p14="http://schemas.microsoft.com/office/powerpoint/2010/main" val="346641068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t="4985" r="42" b="4622"/>
          <a:stretch/>
        </p:blipFill>
        <p:spPr>
          <a:xfrm>
            <a:off x="0" y="121920"/>
            <a:ext cx="11734800" cy="6632448"/>
          </a:xfrm>
          <a:prstGeom prst="rect">
            <a:avLst/>
          </a:prstGeom>
        </p:spPr>
      </p:pic>
    </p:spTree>
    <p:extLst>
      <p:ext uri="{BB962C8B-B14F-4D97-AF65-F5344CB8AC3E}">
        <p14:creationId xmlns:p14="http://schemas.microsoft.com/office/powerpoint/2010/main" val="321082193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 t="4739" r="312" b="3955"/>
          <a:stretch/>
        </p:blipFill>
        <p:spPr>
          <a:xfrm>
            <a:off x="519119" y="182880"/>
            <a:ext cx="11351844" cy="6498336"/>
          </a:xfrm>
          <a:prstGeom prst="rect">
            <a:avLst/>
          </a:prstGeom>
        </p:spPr>
      </p:pic>
    </p:spTree>
    <p:extLst>
      <p:ext uri="{BB962C8B-B14F-4D97-AF65-F5344CB8AC3E}">
        <p14:creationId xmlns:p14="http://schemas.microsoft.com/office/powerpoint/2010/main" val="160655131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02281"/>
            <a:ext cx="8417320" cy="4939814"/>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SY" sz="1300" b="1" dirty="0" smtClean="0">
                <a:latin typeface="Alexandria" pitchFamily="2" charset="-78"/>
                <a:cs typeface="Alexandria" pitchFamily="2" charset="-78"/>
              </a:rPr>
              <a:t> المجلة العربية للنشر العلمي </a:t>
            </a:r>
            <a:r>
              <a:rPr lang="en-US" sz="1300" b="1" dirty="0" smtClean="0">
                <a:latin typeface="Alexandria" pitchFamily="2" charset="-78"/>
                <a:cs typeface="Alexandria" pitchFamily="2" charset="-78"/>
              </a:rPr>
              <a:t>AJSP  </a:t>
            </a:r>
            <a:endParaRPr lang="en-US" sz="1300" dirty="0" smtClean="0">
              <a:latin typeface="Alexandria" pitchFamily="2" charset="-78"/>
              <a:cs typeface="Alexandria" pitchFamily="2" charset="-78"/>
            </a:endParaRPr>
          </a:p>
          <a:p>
            <a:pPr algn="just" rtl="1">
              <a:lnSpc>
                <a:spcPct val="150000"/>
              </a:lnSpc>
            </a:pPr>
            <a:r>
              <a:rPr lang="ar-SY" sz="1300" b="1" dirty="0" smtClean="0">
                <a:latin typeface="Alexandria" pitchFamily="2" charset="-78"/>
                <a:cs typeface="Alexandria" pitchFamily="2" charset="-78"/>
              </a:rPr>
              <a:t>نشر الأبحاث المتعلقة بالأعمال والإدارة العامة , صدر العدد الأول منها عام  2018 ، تتميز المجلة العربية للنشر العلمي بعامل تأثير عالي (5,044)  لعام 2019.</a:t>
            </a:r>
          </a:p>
          <a:p>
            <a:pPr algn="just" rtl="1">
              <a:lnSpc>
                <a:spcPct val="150000"/>
              </a:lnSpc>
            </a:pPr>
            <a:r>
              <a:rPr lang="ar-SY" sz="1300" b="1" dirty="0" smtClean="0">
                <a:latin typeface="Alexandria" pitchFamily="2" charset="-78"/>
                <a:cs typeface="Alexandria" pitchFamily="2" charset="-78"/>
              </a:rPr>
              <a:t>رابط </a:t>
            </a:r>
            <a:r>
              <a:rPr lang="ar-SY" sz="1300" b="1" dirty="0">
                <a:latin typeface="Alexandria" pitchFamily="2" charset="-78"/>
                <a:cs typeface="Alexandria" pitchFamily="2" charset="-78"/>
              </a:rPr>
              <a:t>المجلة : </a:t>
            </a:r>
            <a:r>
              <a:rPr lang="en-US" sz="1300" b="1" dirty="0">
                <a:latin typeface="Alexandria" pitchFamily="2" charset="-78"/>
                <a:cs typeface="Alexandria" pitchFamily="2" charset="-78"/>
                <a:hlinkClick r:id="rId2"/>
              </a:rPr>
              <a:t>http://</a:t>
            </a:r>
            <a:r>
              <a:rPr lang="en-US" sz="1300" b="1" dirty="0" smtClean="0">
                <a:latin typeface="Alexandria" pitchFamily="2" charset="-78"/>
                <a:cs typeface="Alexandria" pitchFamily="2" charset="-78"/>
                <a:hlinkClick r:id="rId2"/>
              </a:rPr>
              <a:t>ajsp.net</a:t>
            </a:r>
            <a:endParaRPr lang="ar-SY" sz="1300" b="1" dirty="0" smtClean="0">
              <a:latin typeface="Alexandria" pitchFamily="2" charset="-78"/>
              <a:cs typeface="Alexandria" pitchFamily="2" charset="-78"/>
            </a:endParaRPr>
          </a:p>
          <a:p>
            <a:pPr algn="just" rtl="1">
              <a:lnSpc>
                <a:spcPct val="150000"/>
              </a:lnSpc>
            </a:pPr>
            <a:endParaRPr lang="ar-SY" sz="1300" b="1" dirty="0" smtClean="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SY" sz="1300" b="1" dirty="0">
                <a:latin typeface="Alexandria" pitchFamily="2" charset="-78"/>
                <a:cs typeface="Alexandria" pitchFamily="2" charset="-78"/>
              </a:rPr>
              <a:t>المجلة الدولية لنشر الدراسات العلمية</a:t>
            </a:r>
            <a:r>
              <a:rPr lang="en-US" sz="1300" b="1" dirty="0">
                <a:latin typeface="Alexandria" pitchFamily="2" charset="-78"/>
                <a:cs typeface="Alexandria" pitchFamily="2" charset="-78"/>
              </a:rPr>
              <a:t>IJSSP </a:t>
            </a:r>
            <a:r>
              <a:rPr lang="ar-SY" sz="1300" b="1" dirty="0">
                <a:latin typeface="Alexandria" pitchFamily="2" charset="-78"/>
                <a:cs typeface="Alexandria" pitchFamily="2" charset="-78"/>
              </a:rPr>
              <a:t> </a:t>
            </a:r>
          </a:p>
          <a:p>
            <a:pPr algn="just" rtl="1">
              <a:lnSpc>
                <a:spcPct val="150000"/>
              </a:lnSpc>
            </a:pPr>
            <a:r>
              <a:rPr lang="ar-SY" sz="1300" b="1" dirty="0">
                <a:latin typeface="Alexandria" pitchFamily="2" charset="-78"/>
                <a:cs typeface="Alexandria" pitchFamily="2" charset="-78"/>
              </a:rPr>
              <a:t>مجلة علمية محكّمة مصنفة في</a:t>
            </a:r>
            <a:r>
              <a:rPr lang="en-US" sz="1300" b="1" dirty="0">
                <a:latin typeface="Alexandria" pitchFamily="2" charset="-78"/>
                <a:cs typeface="Alexandria" pitchFamily="2" charset="-78"/>
              </a:rPr>
              <a:t>ISI </a:t>
            </a:r>
            <a:r>
              <a:rPr lang="ar-SY" sz="1300" b="1" dirty="0">
                <a:latin typeface="Alexandria" pitchFamily="2" charset="-78"/>
                <a:cs typeface="Alexandria" pitchFamily="2" charset="-78"/>
              </a:rPr>
              <a:t>وذات عامل تأثير مرتفع 5,883 لعام2020 تهتم بالنشر بمختلف التخصصات العلمية ومن أهمها الإدارة بمختلف تخصصاتها من إدارة الأعمال و إدارة الموارد البشرية موقع </a:t>
            </a:r>
            <a:r>
              <a:rPr lang="ar-SY" sz="1300" b="1" dirty="0" smtClean="0">
                <a:latin typeface="Alexandria" pitchFamily="2" charset="-78"/>
                <a:cs typeface="Alexandria" pitchFamily="2" charset="-78"/>
              </a:rPr>
              <a:t>المجلة</a:t>
            </a:r>
            <a:r>
              <a:rPr lang="en-US" sz="1300" b="1" dirty="0" smtClean="0">
                <a:latin typeface="Alexandria" pitchFamily="2" charset="-78"/>
                <a:cs typeface="Alexandria" pitchFamily="2" charset="-78"/>
              </a:rPr>
              <a:t>: </a:t>
            </a:r>
            <a:r>
              <a:rPr lang="ar-SY" sz="1300" b="1" dirty="0" smtClean="0">
                <a:latin typeface="Alexandria" pitchFamily="2" charset="-78"/>
                <a:cs typeface="Alexandria" pitchFamily="2" charset="-78"/>
              </a:rPr>
              <a:t> رابط </a:t>
            </a:r>
            <a:r>
              <a:rPr lang="ar-SY" sz="1300" b="1" dirty="0">
                <a:latin typeface="Alexandria" pitchFamily="2" charset="-78"/>
                <a:cs typeface="Alexandria" pitchFamily="2" charset="-78"/>
              </a:rPr>
              <a:t>المجلة : : </a:t>
            </a:r>
            <a:r>
              <a:rPr lang="en-US" sz="1300" b="1" dirty="0">
                <a:latin typeface="Alexandria" pitchFamily="2" charset="-78"/>
                <a:cs typeface="Alexandria" pitchFamily="2" charset="-78"/>
                <a:hlinkClick r:id="rId3"/>
              </a:rPr>
              <a:t>https://</a:t>
            </a:r>
            <a:r>
              <a:rPr lang="en-US" sz="1300" b="1" dirty="0" smtClean="0">
                <a:latin typeface="Alexandria" pitchFamily="2" charset="-78"/>
                <a:cs typeface="Alexandria" pitchFamily="2" charset="-78"/>
                <a:hlinkClick r:id="rId3"/>
              </a:rPr>
              <a:t>ijssp.com</a:t>
            </a:r>
            <a:endParaRPr lang="en-US" sz="1300" b="1" dirty="0" smtClean="0">
              <a:latin typeface="Alexandria" pitchFamily="2" charset="-78"/>
              <a:cs typeface="Alexandria" pitchFamily="2" charset="-78"/>
            </a:endParaRPr>
          </a:p>
          <a:p>
            <a:pPr algn="just" rtl="1">
              <a:lnSpc>
                <a:spcPct val="150000"/>
              </a:lnSpc>
            </a:pPr>
            <a:endParaRPr lang="en-US" sz="1300" b="1"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SY" sz="1300" b="1" dirty="0">
                <a:latin typeface="Alexandria" pitchFamily="2" charset="-78"/>
                <a:cs typeface="Alexandria" pitchFamily="2" charset="-78"/>
              </a:rPr>
              <a:t> مجلة الشرق الأوسط للنشر العلمي </a:t>
            </a:r>
            <a:r>
              <a:rPr lang="en-US" sz="1300" b="1" dirty="0">
                <a:latin typeface="Alexandria" pitchFamily="2" charset="-78"/>
                <a:cs typeface="Alexandria" pitchFamily="2" charset="-78"/>
              </a:rPr>
              <a:t>MEJSP  </a:t>
            </a:r>
          </a:p>
          <a:p>
            <a:pPr algn="just" rtl="1">
              <a:lnSpc>
                <a:spcPct val="150000"/>
              </a:lnSpc>
            </a:pPr>
            <a:r>
              <a:rPr lang="ar-SY" sz="1300" b="1" dirty="0">
                <a:latin typeface="Alexandria" pitchFamily="2" charset="-78"/>
                <a:cs typeface="Alexandria" pitchFamily="2" charset="-78"/>
              </a:rPr>
              <a:t>مجلة الشرق الأوسط للنشر العلمي من أهم المجلات الأكاديمية العلمية المعتمدة عالمياً و هي مجلة دورية تصدر كل اربع أشهر باللغة الإنجليزية فقط  تنشر الأبحاث في كافة مجالات الحياة ومنها علوم الإدارة العامة</a:t>
            </a:r>
            <a:r>
              <a:rPr lang="en-US" sz="1300" b="1" dirty="0">
                <a:latin typeface="Alexandria" pitchFamily="2" charset="-78"/>
                <a:cs typeface="Alexandria" pitchFamily="2" charset="-78"/>
              </a:rPr>
              <a:t>.</a:t>
            </a:r>
            <a:r>
              <a:rPr lang="ar-SY" sz="1300" b="1" dirty="0">
                <a:latin typeface="Alexandria" pitchFamily="2" charset="-78"/>
                <a:cs typeface="Alexandria" pitchFamily="2" charset="-78"/>
              </a:rPr>
              <a:t> موقع رابط المجلة : </a:t>
            </a:r>
            <a:r>
              <a:rPr lang="en-US" sz="1300" b="1" dirty="0">
                <a:latin typeface="Alexandria" pitchFamily="2" charset="-78"/>
                <a:cs typeface="Alexandria" pitchFamily="2" charset="-78"/>
                <a:hlinkClick r:id="rId4"/>
              </a:rPr>
              <a:t>http://mejsp.com</a:t>
            </a:r>
            <a:endParaRPr lang="en-US" sz="1300" b="1" dirty="0">
              <a:latin typeface="Alexandria" pitchFamily="2" charset="-78"/>
              <a:cs typeface="Alexandria" pitchFamily="2" charset="-78"/>
            </a:endParaRPr>
          </a:p>
          <a:p>
            <a:pPr algn="just" rtl="1">
              <a:lnSpc>
                <a:spcPct val="150000"/>
              </a:lnSpc>
            </a:pPr>
            <a:endParaRPr lang="ar-SY" sz="1400" b="1" dirty="0">
              <a:latin typeface="Alexandria" pitchFamily="2" charset="-78"/>
              <a:cs typeface="Alexandria" pitchFamily="2" charset="-78"/>
            </a:endParaRPr>
          </a:p>
          <a:p>
            <a:pPr algn="just" rtl="1">
              <a:lnSpc>
                <a:spcPct val="150000"/>
              </a:lnSpc>
            </a:pPr>
            <a:endParaRPr lang="ar-SY" sz="14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369332"/>
          </a:xfrm>
          <a:prstGeom prst="rect">
            <a:avLst/>
          </a:prstGeom>
          <a:noFill/>
        </p:spPr>
        <p:txBody>
          <a:bodyPr wrap="square" rtlCol="0">
            <a:spAutoFit/>
          </a:bodyPr>
          <a:lstStyle/>
          <a:p>
            <a:pPr lvl="0" algn="ctr"/>
            <a:r>
              <a:rPr lang="ar-SY" b="1" dirty="0">
                <a:latin typeface="Alexandria" pitchFamily="2" charset="-78"/>
                <a:cs typeface="Alexandria" pitchFamily="2" charset="-78"/>
              </a:rPr>
              <a:t> </a:t>
            </a:r>
            <a:r>
              <a:rPr lang="ar-SY" b="1" dirty="0" smtClean="0">
                <a:latin typeface="Alexandria" pitchFamily="2" charset="-78"/>
                <a:cs typeface="Alexandria" pitchFamily="2" charset="-78"/>
              </a:rPr>
              <a:t>بعض المجلات </a:t>
            </a:r>
            <a:r>
              <a:rPr lang="ar-SY" b="1" dirty="0">
                <a:latin typeface="Alexandria" pitchFamily="2" charset="-78"/>
                <a:cs typeface="Alexandria" pitchFamily="2" charset="-78"/>
              </a:rPr>
              <a:t>العلمية المحكّمة في علوم الإدارة</a:t>
            </a:r>
            <a:endParaRPr lang="en-US" b="1" dirty="0">
              <a:solidFill>
                <a:prstClr val="black"/>
              </a:solidFill>
              <a:latin typeface="Alexandria" pitchFamily="2" charset="-78"/>
              <a:cs typeface="Alexandria" pitchFamily="2" charset="-78"/>
            </a:endParaRPr>
          </a:p>
        </p:txBody>
      </p:sp>
    </p:spTree>
    <p:extLst>
      <p:ext uri="{BB962C8B-B14F-4D97-AF65-F5344CB8AC3E}">
        <p14:creationId xmlns:p14="http://schemas.microsoft.com/office/powerpoint/2010/main" val="84069240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02281"/>
            <a:ext cx="8417320" cy="4962897"/>
          </a:xfrm>
          <a:prstGeom prst="rect">
            <a:avLst/>
          </a:prstGeom>
          <a:noFill/>
        </p:spPr>
        <p:txBody>
          <a:bodyPr wrap="square" rtlCol="0">
            <a:spAutoFit/>
          </a:bodyPr>
          <a:lstStyle/>
          <a:p>
            <a:pPr indent="225425" algn="just" rtl="1">
              <a:lnSpc>
                <a:spcPct val="150000"/>
              </a:lnSpc>
              <a:buFont typeface="Arial" panose="020B0604020202020204" pitchFamily="34" charset="0"/>
              <a:buChar char="•"/>
            </a:pPr>
            <a:r>
              <a:rPr lang="ar-SY" sz="1400" b="1" dirty="0">
                <a:latin typeface="Alexandria" pitchFamily="2" charset="-78"/>
                <a:cs typeface="Alexandria" pitchFamily="2" charset="-78"/>
              </a:rPr>
              <a:t> المجلة الأردنية في إدارة الأعمال </a:t>
            </a:r>
          </a:p>
          <a:p>
            <a:pPr indent="225425" algn="just" rtl="1">
              <a:lnSpc>
                <a:spcPct val="150000"/>
              </a:lnSpc>
            </a:pPr>
            <a:r>
              <a:rPr lang="ar-SY" sz="1300" b="1" dirty="0" smtClean="0">
                <a:latin typeface="Alexandria" pitchFamily="2" charset="-78"/>
                <a:cs typeface="Alexandria" pitchFamily="2" charset="-78"/>
              </a:rPr>
              <a:t>من </a:t>
            </a:r>
            <a:r>
              <a:rPr lang="ar-SY" sz="1300" b="1" dirty="0">
                <a:latin typeface="Alexandria" pitchFamily="2" charset="-78"/>
                <a:cs typeface="Alexandria" pitchFamily="2" charset="-78"/>
              </a:rPr>
              <a:t>المجلات العلمية المحكمة المختصة في الإدارة العامة وإدارة الأعمال بالإضافة لنظم المعلومات الإدارية , تنشر باللغتين العربية والإنجليزية </a:t>
            </a:r>
            <a:r>
              <a:rPr lang="en-US" sz="1300" b="1" dirty="0" smtClean="0">
                <a:latin typeface="Alexandria" pitchFamily="2" charset="-78"/>
                <a:cs typeface="Alexandria" pitchFamily="2" charset="-78"/>
              </a:rPr>
              <a:t>:</a:t>
            </a:r>
            <a:endParaRPr lang="en-US" sz="1300" dirty="0">
              <a:latin typeface="Alexandria" pitchFamily="2" charset="-78"/>
              <a:cs typeface="Alexandria" pitchFamily="2" charset="-78"/>
            </a:endParaRPr>
          </a:p>
          <a:p>
            <a:pPr indent="225425" algn="just" rtl="1">
              <a:lnSpc>
                <a:spcPct val="150000"/>
              </a:lnSpc>
            </a:pPr>
            <a:r>
              <a:rPr lang="ar-SY" sz="1300" b="1" dirty="0">
                <a:latin typeface="Alexandria" pitchFamily="2" charset="-78"/>
                <a:cs typeface="Alexandria" pitchFamily="2" charset="-78"/>
              </a:rPr>
              <a:t>رابط المجلة : </a:t>
            </a:r>
            <a:r>
              <a:rPr lang="en-US" sz="1300" b="1" dirty="0">
                <a:latin typeface="Alexandria" pitchFamily="2" charset="-78"/>
                <a:cs typeface="Alexandria" pitchFamily="2" charset="-78"/>
                <a:hlinkClick r:id="rId2"/>
              </a:rPr>
              <a:t>https://journals.ju.edu.jo</a:t>
            </a:r>
            <a:endParaRPr lang="en-US" sz="1300" dirty="0">
              <a:latin typeface="Alexandria" pitchFamily="2" charset="-78"/>
              <a:cs typeface="Alexandria" pitchFamily="2" charset="-78"/>
            </a:endParaRPr>
          </a:p>
          <a:p>
            <a:pPr indent="225425" algn="just" rtl="1">
              <a:lnSpc>
                <a:spcPct val="150000"/>
              </a:lnSpc>
              <a:buFont typeface="Arial" panose="020B0604020202020204" pitchFamily="34" charset="0"/>
              <a:buChar char="•"/>
            </a:pPr>
            <a:r>
              <a:rPr lang="ar-SY" sz="1400" b="1" dirty="0">
                <a:latin typeface="Alexandria" pitchFamily="2" charset="-78"/>
                <a:cs typeface="Alexandria" pitchFamily="2" charset="-78"/>
              </a:rPr>
              <a:t>مجلة العلوم الإدارية والمالية </a:t>
            </a:r>
            <a:r>
              <a:rPr lang="en-US" sz="1400" b="1" dirty="0">
                <a:latin typeface="Alexandria" pitchFamily="2" charset="-78"/>
                <a:cs typeface="Alexandria" pitchFamily="2" charset="-78"/>
              </a:rPr>
              <a:t>ASJP</a:t>
            </a:r>
            <a:endParaRPr lang="en-US" sz="1400" dirty="0">
              <a:latin typeface="Alexandria" pitchFamily="2" charset="-78"/>
              <a:cs typeface="Alexandria" pitchFamily="2" charset="-78"/>
            </a:endParaRPr>
          </a:p>
          <a:p>
            <a:pPr indent="225425" algn="just" rtl="1">
              <a:lnSpc>
                <a:spcPct val="150000"/>
              </a:lnSpc>
            </a:pPr>
            <a:r>
              <a:rPr lang="ar-SY" sz="1300" b="1" dirty="0" smtClean="0">
                <a:latin typeface="Alexandria" pitchFamily="2" charset="-78"/>
                <a:cs typeface="Alexandria" pitchFamily="2" charset="-78"/>
              </a:rPr>
              <a:t>مجلة </a:t>
            </a:r>
            <a:r>
              <a:rPr lang="ar-SY" sz="1300" b="1" dirty="0">
                <a:latin typeface="Alexandria" pitchFamily="2" charset="-78"/>
                <a:cs typeface="Alexandria" pitchFamily="2" charset="-78"/>
              </a:rPr>
              <a:t>أكاديمية علمية محكّمة دولية تصدر </a:t>
            </a:r>
            <a:r>
              <a:rPr lang="ar-SY" sz="1300" b="1" dirty="0" smtClean="0">
                <a:latin typeface="Alexandria" pitchFamily="2" charset="-78"/>
                <a:cs typeface="Alexandria" pitchFamily="2" charset="-78"/>
              </a:rPr>
              <a:t>عن </a:t>
            </a:r>
            <a:r>
              <a:rPr lang="ar-SY" sz="1300" b="1" dirty="0">
                <a:latin typeface="Alexandria" pitchFamily="2" charset="-78"/>
                <a:cs typeface="Alexandria" pitchFamily="2" charset="-78"/>
              </a:rPr>
              <a:t>كلية العلوم الاقتصادية والتجارية / الجزائر </a:t>
            </a:r>
            <a:r>
              <a:rPr lang="ar-SY" sz="1300" b="1" dirty="0" smtClean="0">
                <a:latin typeface="Alexandria" pitchFamily="2" charset="-78"/>
                <a:cs typeface="Alexandria" pitchFamily="2" charset="-78"/>
              </a:rPr>
              <a:t>تنشر </a:t>
            </a:r>
            <a:r>
              <a:rPr lang="ar-SY" sz="1300" b="1" dirty="0">
                <a:latin typeface="Alexandria" pitchFamily="2" charset="-78"/>
                <a:cs typeface="Alexandria" pitchFamily="2" charset="-78"/>
              </a:rPr>
              <a:t>بثلاث لغات (العربية والإنجليزية والفرنسية) متخصصة في عدد من المجالات منها العلوم التجارية و الاقتصادية والمحاسبة .</a:t>
            </a:r>
            <a:endParaRPr lang="ar-SY" sz="1300" dirty="0">
              <a:latin typeface="Alexandria" pitchFamily="2" charset="-78"/>
              <a:cs typeface="Alexandria" pitchFamily="2" charset="-78"/>
            </a:endParaRPr>
          </a:p>
          <a:p>
            <a:pPr indent="225425" algn="just" rtl="1">
              <a:lnSpc>
                <a:spcPct val="150000"/>
              </a:lnSpc>
            </a:pPr>
            <a:r>
              <a:rPr lang="ar-SY" sz="1400" b="1" dirty="0" smtClean="0">
                <a:latin typeface="Alexandria" pitchFamily="2" charset="-78"/>
                <a:cs typeface="Alexandria" pitchFamily="2" charset="-78"/>
              </a:rPr>
              <a:t>موقع </a:t>
            </a:r>
            <a:r>
              <a:rPr lang="ar-SY" sz="1400" b="1" dirty="0">
                <a:latin typeface="Alexandria" pitchFamily="2" charset="-78"/>
                <a:cs typeface="Alexandria" pitchFamily="2" charset="-78"/>
              </a:rPr>
              <a:t>المجلة : </a:t>
            </a:r>
            <a:r>
              <a:rPr lang="en-US" sz="1400" b="1" dirty="0">
                <a:latin typeface="Alexandria" pitchFamily="2" charset="-78"/>
                <a:cs typeface="Alexandria" pitchFamily="2" charset="-78"/>
                <a:hlinkClick r:id="rId3"/>
              </a:rPr>
              <a:t>https://asjp.cerist.dz</a:t>
            </a:r>
            <a:endParaRPr lang="en-US" sz="1400" dirty="0">
              <a:latin typeface="Alexandria" pitchFamily="2" charset="-78"/>
              <a:cs typeface="Alexandria" pitchFamily="2" charset="-78"/>
            </a:endParaRPr>
          </a:p>
          <a:p>
            <a:pPr indent="225425" algn="just" rtl="1">
              <a:lnSpc>
                <a:spcPct val="150000"/>
              </a:lnSpc>
              <a:buFont typeface="Arial" panose="020B0604020202020204" pitchFamily="34" charset="0"/>
              <a:buChar char="•"/>
            </a:pPr>
            <a:r>
              <a:rPr lang="ar-SY" sz="1300" b="1" dirty="0">
                <a:latin typeface="Alexandria" pitchFamily="2" charset="-78"/>
                <a:cs typeface="Alexandria" pitchFamily="2" charset="-78"/>
              </a:rPr>
              <a:t>مجلة العلوم الإدارية / كلية الإدارة جامعة الملك سعود </a:t>
            </a:r>
            <a:endParaRPr lang="ar-SY" sz="1300" dirty="0">
              <a:latin typeface="Alexandria" pitchFamily="2" charset="-78"/>
              <a:cs typeface="Alexandria" pitchFamily="2" charset="-78"/>
            </a:endParaRPr>
          </a:p>
          <a:p>
            <a:pPr indent="225425" algn="just" rtl="1">
              <a:lnSpc>
                <a:spcPct val="150000"/>
              </a:lnSpc>
            </a:pPr>
            <a:r>
              <a:rPr lang="ar-SY" sz="1300" b="1" dirty="0">
                <a:latin typeface="Alexandria" pitchFamily="2" charset="-78"/>
                <a:cs typeface="Alexandria" pitchFamily="2" charset="-78"/>
              </a:rPr>
              <a:t>مجلة فصلية محكّمة مختصة بالعلوم الإدارية مثل الإدارة العامة والمحاسبة و نظم الإدارة ,ذات تاريخ راسخ في الوطن العربي , تنشر باللغتين العربية والإنجليزية وتشجع على نشر البحوث النظرية والتطبيقية الأصيلة .</a:t>
            </a:r>
            <a:endParaRPr lang="ar-SY" sz="1300" dirty="0">
              <a:latin typeface="Alexandria" pitchFamily="2" charset="-78"/>
              <a:cs typeface="Alexandria" pitchFamily="2" charset="-78"/>
            </a:endParaRPr>
          </a:p>
          <a:p>
            <a:pPr indent="225425" algn="just" rtl="1">
              <a:lnSpc>
                <a:spcPct val="150000"/>
              </a:lnSpc>
            </a:pPr>
            <a:r>
              <a:rPr lang="ar-SY" sz="1300" b="1" dirty="0">
                <a:latin typeface="Alexandria" pitchFamily="2" charset="-78"/>
                <a:cs typeface="Alexandria" pitchFamily="2" charset="-78"/>
              </a:rPr>
              <a:t>موقع المجلة : </a:t>
            </a:r>
            <a:r>
              <a:rPr lang="en-US" sz="1300" b="1" dirty="0">
                <a:latin typeface="Alexandria" pitchFamily="2" charset="-78"/>
                <a:cs typeface="Alexandria" pitchFamily="2" charset="-78"/>
                <a:hlinkClick r:id="rId4"/>
              </a:rPr>
              <a:t>https://cba.ksu.edu.sa</a:t>
            </a:r>
            <a:endParaRPr lang="en-US" sz="1300" dirty="0">
              <a:latin typeface="Alexandria" pitchFamily="2" charset="-78"/>
              <a:cs typeface="Alexandria" pitchFamily="2" charset="-78"/>
            </a:endParaRPr>
          </a:p>
          <a:p>
            <a:pPr algn="just" rtl="1">
              <a:lnSpc>
                <a:spcPct val="150000"/>
              </a:lnSpc>
            </a:pPr>
            <a:endParaRPr lang="ar-SY" sz="1300" b="1" dirty="0">
              <a:latin typeface="Alexandria" pitchFamily="2" charset="-78"/>
              <a:cs typeface="Alexandria" pitchFamily="2" charset="-78"/>
            </a:endParaRPr>
          </a:p>
          <a:p>
            <a:pPr algn="just" rtl="1">
              <a:lnSpc>
                <a:spcPct val="150000"/>
              </a:lnSpc>
            </a:pPr>
            <a:endParaRPr lang="ar-SY" sz="13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369332"/>
          </a:xfrm>
          <a:prstGeom prst="rect">
            <a:avLst/>
          </a:prstGeom>
          <a:noFill/>
        </p:spPr>
        <p:txBody>
          <a:bodyPr wrap="square" rtlCol="0">
            <a:spAutoFit/>
          </a:bodyPr>
          <a:lstStyle/>
          <a:p>
            <a:pPr lvl="0" algn="ctr"/>
            <a:r>
              <a:rPr lang="ar-SY" b="1" dirty="0">
                <a:latin typeface="Alexandria" pitchFamily="2" charset="-78"/>
                <a:cs typeface="Alexandria" pitchFamily="2" charset="-78"/>
              </a:rPr>
              <a:t> </a:t>
            </a:r>
            <a:r>
              <a:rPr lang="ar-SY" b="1" dirty="0" smtClean="0">
                <a:latin typeface="Alexandria" pitchFamily="2" charset="-78"/>
                <a:cs typeface="Alexandria" pitchFamily="2" charset="-78"/>
              </a:rPr>
              <a:t>بعض المجلات </a:t>
            </a:r>
            <a:r>
              <a:rPr lang="ar-SY" b="1" dirty="0">
                <a:latin typeface="Alexandria" pitchFamily="2" charset="-78"/>
                <a:cs typeface="Alexandria" pitchFamily="2" charset="-78"/>
              </a:rPr>
              <a:t>العلمية المحكّمة في علوم الإدارة</a:t>
            </a:r>
            <a:endParaRPr lang="en-US" b="1" dirty="0">
              <a:solidFill>
                <a:prstClr val="black"/>
              </a:solidFill>
              <a:latin typeface="Alexandria" pitchFamily="2" charset="-78"/>
              <a:cs typeface="Alexandria" pitchFamily="2" charset="-78"/>
            </a:endParaRPr>
          </a:p>
        </p:txBody>
      </p:sp>
    </p:spTree>
    <p:extLst>
      <p:ext uri="{BB962C8B-B14F-4D97-AF65-F5344CB8AC3E}">
        <p14:creationId xmlns:p14="http://schemas.microsoft.com/office/powerpoint/2010/main" val="304101435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524315"/>
          </a:xfrm>
          <a:prstGeom prst="rect">
            <a:avLst/>
          </a:prstGeom>
          <a:noFill/>
        </p:spPr>
        <p:txBody>
          <a:bodyPr wrap="square" rtlCol="0">
            <a:spAutoFit/>
          </a:bodyPr>
          <a:lstStyle/>
          <a:p>
            <a:pPr marL="342900" lvl="0" indent="-342900">
              <a:lnSpc>
                <a:spcPct val="200000"/>
              </a:lnSpc>
              <a:buFont typeface="+mj-lt"/>
              <a:buAutoNum type="arabicPeriod"/>
            </a:pPr>
            <a:r>
              <a:rPr lang="en-US" sz="1600" dirty="0" smtClean="0">
                <a:latin typeface="Alexandria" pitchFamily="2" charset="-78"/>
                <a:cs typeface="Alexandria" pitchFamily="2" charset="-78"/>
              </a:rPr>
              <a:t>Complete the research  </a:t>
            </a:r>
            <a:r>
              <a:rPr lang="ar-SY" sz="1600" dirty="0" smtClean="0">
                <a:latin typeface="Alexandria" pitchFamily="2" charset="-78"/>
                <a:cs typeface="Alexandria" pitchFamily="2" charset="-78"/>
              </a:rPr>
              <a:t>                                      </a:t>
            </a:r>
            <a:r>
              <a:rPr lang="en-US" sz="1600" dirty="0" smtClean="0">
                <a:latin typeface="Alexandria" pitchFamily="2" charset="-78"/>
                <a:cs typeface="Alexandria" pitchFamily="2" charset="-78"/>
              </a:rPr>
              <a:t> </a:t>
            </a:r>
            <a:r>
              <a:rPr lang="ar-SY" sz="1600" dirty="0" smtClean="0">
                <a:latin typeface="Alexandria" pitchFamily="2" charset="-78"/>
                <a:cs typeface="Alexandria" pitchFamily="2" charset="-78"/>
              </a:rPr>
              <a:t>اكتمال البحث</a:t>
            </a:r>
            <a:endParaRPr lang="en-US" sz="1600" dirty="0" smtClean="0">
              <a:latin typeface="Alexandria" pitchFamily="2" charset="-78"/>
              <a:cs typeface="Alexandria" pitchFamily="2" charset="-78"/>
            </a:endParaRPr>
          </a:p>
          <a:p>
            <a:pPr marL="342900" lvl="0" indent="-342900">
              <a:lnSpc>
                <a:spcPct val="200000"/>
              </a:lnSpc>
              <a:buFont typeface="+mj-lt"/>
              <a:buAutoNum type="arabicPeriod"/>
            </a:pPr>
            <a:r>
              <a:rPr lang="en-US" sz="1600" dirty="0" smtClean="0">
                <a:latin typeface="Alexandria" pitchFamily="2" charset="-78"/>
                <a:cs typeface="Alexandria" pitchFamily="2" charset="-78"/>
              </a:rPr>
              <a:t>Find journal</a:t>
            </a:r>
            <a:r>
              <a:rPr lang="ar-SY" sz="1600" dirty="0" smtClean="0">
                <a:latin typeface="Alexandria" pitchFamily="2" charset="-78"/>
                <a:cs typeface="Alexandria" pitchFamily="2" charset="-78"/>
              </a:rPr>
              <a:t> اختيار المجلة                                                               </a:t>
            </a:r>
            <a:endParaRPr lang="en-US" sz="1600" dirty="0" smtClean="0">
              <a:latin typeface="Alexandria" pitchFamily="2" charset="-78"/>
              <a:cs typeface="Alexandria" pitchFamily="2" charset="-78"/>
            </a:endParaRPr>
          </a:p>
          <a:p>
            <a:pPr marL="342900" lvl="0" indent="-342900">
              <a:lnSpc>
                <a:spcPct val="200000"/>
              </a:lnSpc>
              <a:buFont typeface="+mj-lt"/>
              <a:buAutoNum type="arabicPeriod"/>
            </a:pPr>
            <a:r>
              <a:rPr lang="en-US" sz="1600" dirty="0" smtClean="0">
                <a:latin typeface="Alexandria" pitchFamily="2" charset="-78"/>
                <a:cs typeface="Alexandria" pitchFamily="2" charset="-78"/>
              </a:rPr>
              <a:t>Journal guidelines</a:t>
            </a:r>
            <a:r>
              <a:rPr lang="ar-SY" sz="1600" dirty="0" smtClean="0">
                <a:latin typeface="Alexandria" pitchFamily="2" charset="-78"/>
                <a:cs typeface="Alexandria" pitchFamily="2" charset="-78"/>
              </a:rPr>
              <a:t>  شروط وقواعد النشر                                          </a:t>
            </a:r>
            <a:endParaRPr lang="en-US" sz="1600" dirty="0" smtClean="0">
              <a:latin typeface="Alexandria" pitchFamily="2" charset="-78"/>
              <a:cs typeface="Alexandria" pitchFamily="2" charset="-78"/>
            </a:endParaRPr>
          </a:p>
          <a:p>
            <a:pPr marL="342900" lvl="0" indent="-342900">
              <a:lnSpc>
                <a:spcPct val="200000"/>
              </a:lnSpc>
              <a:buFont typeface="+mj-lt"/>
              <a:buAutoNum type="arabicPeriod"/>
            </a:pPr>
            <a:r>
              <a:rPr lang="en-US" sz="1600" dirty="0" smtClean="0">
                <a:latin typeface="Alexandria" pitchFamily="2" charset="-78"/>
                <a:cs typeface="Alexandria" pitchFamily="2" charset="-78"/>
              </a:rPr>
              <a:t>Editing , spelling and grammar</a:t>
            </a:r>
            <a:r>
              <a:rPr lang="ar-SY" sz="1600" dirty="0" smtClean="0">
                <a:latin typeface="Alexandria" pitchFamily="2" charset="-78"/>
                <a:cs typeface="Alexandria" pitchFamily="2" charset="-78"/>
              </a:rPr>
              <a:t>    التعديل والتدقيق الاملائي واللغوي                  </a:t>
            </a:r>
            <a:endParaRPr lang="en-US" sz="1600" dirty="0" smtClean="0">
              <a:latin typeface="Alexandria" pitchFamily="2" charset="-78"/>
              <a:cs typeface="Alexandria" pitchFamily="2" charset="-78"/>
            </a:endParaRPr>
          </a:p>
          <a:p>
            <a:pPr marL="342900" lvl="0" indent="-342900">
              <a:lnSpc>
                <a:spcPct val="200000"/>
              </a:lnSpc>
              <a:buFont typeface="+mj-lt"/>
              <a:buAutoNum type="arabicPeriod"/>
            </a:pPr>
            <a:r>
              <a:rPr lang="en-US" sz="1600" dirty="0" smtClean="0">
                <a:latin typeface="Alexandria" pitchFamily="2" charset="-78"/>
                <a:cs typeface="Alexandria" pitchFamily="2" charset="-78"/>
              </a:rPr>
              <a:t>Submitting</a:t>
            </a:r>
            <a:r>
              <a:rPr lang="ar-SY" sz="1600" dirty="0" smtClean="0">
                <a:latin typeface="Alexandria" pitchFamily="2" charset="-78"/>
                <a:cs typeface="Alexandria" pitchFamily="2" charset="-78"/>
              </a:rPr>
              <a:t> ارسال البحث للمجلة                                                           </a:t>
            </a:r>
            <a:endParaRPr lang="en-US" sz="1600" dirty="0" smtClean="0">
              <a:latin typeface="Alexandria" pitchFamily="2" charset="-78"/>
              <a:cs typeface="Alexandria" pitchFamily="2" charset="-78"/>
            </a:endParaRPr>
          </a:p>
          <a:p>
            <a:pPr marL="342900" lvl="0" indent="-342900">
              <a:lnSpc>
                <a:spcPct val="200000"/>
              </a:lnSpc>
              <a:buFont typeface="+mj-lt"/>
              <a:buAutoNum type="arabicPeriod"/>
            </a:pPr>
            <a:r>
              <a:rPr lang="en-US" sz="1600" dirty="0" smtClean="0">
                <a:latin typeface="Alexandria" pitchFamily="2" charset="-78"/>
                <a:cs typeface="Alexandria" pitchFamily="2" charset="-78"/>
              </a:rPr>
              <a:t>Revision</a:t>
            </a:r>
            <a:r>
              <a:rPr lang="ar-SY" sz="1600" dirty="0" smtClean="0">
                <a:latin typeface="Alexandria" pitchFamily="2" charset="-78"/>
                <a:cs typeface="Alexandria" pitchFamily="2" charset="-78"/>
              </a:rPr>
              <a:t> التعديلات والملاحظات المطلوبة                                                  </a:t>
            </a:r>
            <a:endParaRPr lang="en-US" sz="1600" dirty="0" smtClean="0">
              <a:latin typeface="Alexandria" pitchFamily="2" charset="-78"/>
              <a:cs typeface="Alexandria" pitchFamily="2" charset="-78"/>
            </a:endParaRPr>
          </a:p>
          <a:p>
            <a:pPr marL="342900" lvl="0" indent="-342900">
              <a:lnSpc>
                <a:spcPct val="200000"/>
              </a:lnSpc>
              <a:buFont typeface="+mj-lt"/>
              <a:buAutoNum type="arabicPeriod"/>
            </a:pPr>
            <a:r>
              <a:rPr lang="en-US" sz="1600" dirty="0" smtClean="0">
                <a:latin typeface="Alexandria" pitchFamily="2" charset="-78"/>
                <a:cs typeface="Alexandria" pitchFamily="2" charset="-78"/>
              </a:rPr>
              <a:t>Acceptance and Publishing</a:t>
            </a:r>
            <a:r>
              <a:rPr lang="ar-SY" sz="1600" dirty="0" smtClean="0">
                <a:latin typeface="Alexandria" pitchFamily="2" charset="-78"/>
                <a:cs typeface="Alexandria" pitchFamily="2" charset="-78"/>
              </a:rPr>
              <a:t> قبول البحث                                             </a:t>
            </a:r>
            <a:endParaRPr lang="en-US" sz="1600" dirty="0" smtClean="0">
              <a:latin typeface="Alexandria" pitchFamily="2" charset="-78"/>
              <a:cs typeface="Alexandria" pitchFamily="2" charset="-78"/>
            </a:endParaRPr>
          </a:p>
          <a:p>
            <a:pPr marL="342900" lvl="0" indent="-342900">
              <a:lnSpc>
                <a:spcPct val="200000"/>
              </a:lnSpc>
              <a:buFont typeface="+mj-lt"/>
              <a:buAutoNum type="arabicPeriod"/>
            </a:pPr>
            <a:r>
              <a:rPr lang="en-US" sz="1600" dirty="0" smtClean="0">
                <a:latin typeface="Alexandria" pitchFamily="2" charset="-78"/>
                <a:cs typeface="Alexandria" pitchFamily="2" charset="-78"/>
              </a:rPr>
              <a:t>Promote your work</a:t>
            </a:r>
            <a:r>
              <a:rPr lang="ar-SY" sz="1600" dirty="0" smtClean="0">
                <a:latin typeface="Alexandria" pitchFamily="2" charset="-78"/>
                <a:cs typeface="Alexandria" pitchFamily="2" charset="-78"/>
              </a:rPr>
              <a:t>  المشاركة والترويج للعمل                                                  </a:t>
            </a:r>
            <a:endParaRPr lang="en-US" sz="1600" dirty="0" smtClean="0">
              <a:latin typeface="Alexandria" pitchFamily="2" charset="-78"/>
              <a:cs typeface="Alexandria" pitchFamily="2" charset="-78"/>
            </a:endParaRPr>
          </a:p>
          <a:p>
            <a:pPr lvl="0">
              <a:lnSpc>
                <a:spcPct val="200000"/>
              </a:lnSpc>
            </a:pPr>
            <a:endParaRPr lang="en-US" sz="1600" dirty="0" smtClean="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lvl="0" algn="ctr"/>
            <a:r>
              <a:rPr lang="en-US" sz="2000" b="1" dirty="0" smtClean="0">
                <a:latin typeface="Alexandria" pitchFamily="2" charset="-78"/>
                <a:cs typeface="Alexandria" pitchFamily="2" charset="-78"/>
              </a:rPr>
              <a:t>The steps for publishing in scientific Journals</a:t>
            </a:r>
            <a:endParaRPr lang="en-US" sz="2000" b="1" dirty="0">
              <a:solidFill>
                <a:prstClr val="black"/>
              </a:solidFill>
              <a:latin typeface="Alexandria" pitchFamily="2" charset="-78"/>
              <a:cs typeface="Alexandria" pitchFamily="2" charset="-78"/>
            </a:endParaRPr>
          </a:p>
        </p:txBody>
      </p:sp>
    </p:spTree>
    <p:extLst>
      <p:ext uri="{BB962C8B-B14F-4D97-AF65-F5344CB8AC3E}">
        <p14:creationId xmlns:p14="http://schemas.microsoft.com/office/powerpoint/2010/main" val="271792610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79359" y="135907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306663" y="1468531"/>
            <a:ext cx="8786633" cy="3554819"/>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SY" sz="1500" dirty="0">
                <a:latin typeface="Alexandria" pitchFamily="2" charset="-78"/>
                <a:cs typeface="Alexandria" pitchFamily="2" charset="-78"/>
              </a:rPr>
              <a:t>المقالة العلمية هي المنتج النهائي مكتوباً لعمل يدوي أو آلي أو مخبري أو حقلي أو فكري، نظري </a:t>
            </a:r>
            <a:r>
              <a:rPr lang="ar-SY" sz="1500" dirty="0" smtClean="0">
                <a:latin typeface="Alexandria" pitchFamily="2" charset="-78"/>
                <a:cs typeface="Alexandria" pitchFamily="2" charset="-78"/>
              </a:rPr>
              <a:t>أو عملي</a:t>
            </a:r>
            <a:r>
              <a:rPr lang="ar-SY" sz="1500" dirty="0">
                <a:latin typeface="Alexandria" pitchFamily="2" charset="-78"/>
                <a:cs typeface="Alexandria" pitchFamily="2" charset="-78"/>
              </a:rPr>
              <a:t>، أو لمزيج منها جميعاً أو </a:t>
            </a:r>
            <a:r>
              <a:rPr lang="ar-SY" sz="1500" dirty="0" smtClean="0">
                <a:latin typeface="Alexandria" pitchFamily="2" charset="-78"/>
                <a:cs typeface="Alexandria" pitchFamily="2" charset="-78"/>
              </a:rPr>
              <a:t>بعضاً، </a:t>
            </a:r>
            <a:r>
              <a:rPr lang="ar-SY" sz="1500" dirty="0">
                <a:latin typeface="Alexandria" pitchFamily="2" charset="-78"/>
                <a:cs typeface="Alexandria" pitchFamily="2" charset="-78"/>
              </a:rPr>
              <a:t>ينتج عن التحليل والتمحيص والمقارنة. وقد يستغرق الكاتب </a:t>
            </a:r>
            <a:r>
              <a:rPr lang="ar-SY" sz="1500" dirty="0" smtClean="0">
                <a:latin typeface="Alexandria" pitchFamily="2" charset="-78"/>
                <a:cs typeface="Alexandria" pitchFamily="2" charset="-78"/>
              </a:rPr>
              <a:t>وقتاً طويلاً </a:t>
            </a:r>
            <a:r>
              <a:rPr lang="ar-SY" sz="1500" dirty="0">
                <a:latin typeface="Alexandria" pitchFamily="2" charset="-78"/>
                <a:cs typeface="Alexandria" pitchFamily="2" charset="-78"/>
              </a:rPr>
              <a:t>أو </a:t>
            </a:r>
            <a:r>
              <a:rPr lang="ar-SY" sz="1500" dirty="0" smtClean="0">
                <a:latin typeface="Alexandria" pitchFamily="2" charset="-78"/>
                <a:cs typeface="Alexandria" pitchFamily="2" charset="-78"/>
              </a:rPr>
              <a:t>قصيراً، </a:t>
            </a:r>
            <a:r>
              <a:rPr lang="ar-SY" sz="1500" dirty="0">
                <a:latin typeface="Alexandria" pitchFamily="2" charset="-78"/>
                <a:cs typeface="Alexandria" pitchFamily="2" charset="-78"/>
              </a:rPr>
              <a:t>لإيصال نتائجه وأفكاره على شكل مقالة مكتوبة، وذلك حسب طبيعة البحث </a:t>
            </a:r>
            <a:r>
              <a:rPr lang="ar-SY" sz="1500" dirty="0" smtClean="0">
                <a:latin typeface="Alexandria" pitchFamily="2" charset="-78"/>
                <a:cs typeface="Alexandria" pitchFamily="2" charset="-78"/>
              </a:rPr>
              <a:t>المنجز وظروفه </a:t>
            </a:r>
            <a:r>
              <a:rPr lang="ar-SY" sz="1500" dirty="0">
                <a:latin typeface="Alexandria" pitchFamily="2" charset="-78"/>
                <a:cs typeface="Alexandria" pitchFamily="2" charset="-78"/>
              </a:rPr>
              <a:t>والخبرة المكتسبة وموضوع المقالة نفسها</a:t>
            </a:r>
            <a:r>
              <a:rPr lang="ar-SY" sz="1500" dirty="0" smtClean="0">
                <a:latin typeface="Alexandria" pitchFamily="2" charset="-78"/>
                <a:cs typeface="Alexandria" pitchFamily="2" charset="-78"/>
              </a:rPr>
              <a:t>.</a:t>
            </a:r>
          </a:p>
          <a:p>
            <a:pPr marL="285750" indent="-285750" algn="just" rtl="1">
              <a:lnSpc>
                <a:spcPct val="150000"/>
              </a:lnSpc>
              <a:buFont typeface="Arial" panose="020B0604020202020204" pitchFamily="34" charset="0"/>
              <a:buChar char="•"/>
            </a:pPr>
            <a:r>
              <a:rPr lang="ar-SY" sz="1500" dirty="0" smtClean="0">
                <a:latin typeface="Alexandria" pitchFamily="2" charset="-78"/>
                <a:cs typeface="Alexandria" pitchFamily="2" charset="-78"/>
              </a:rPr>
              <a:t> </a:t>
            </a:r>
            <a:r>
              <a:rPr lang="ar-SY" sz="1500" dirty="0">
                <a:latin typeface="Alexandria" pitchFamily="2" charset="-78"/>
                <a:cs typeface="Alexandria" pitchFamily="2" charset="-78"/>
              </a:rPr>
              <a:t>وبعد انتشار الدوريات العلمية المتخصصة في </a:t>
            </a:r>
            <a:r>
              <a:rPr lang="ar-SY" sz="1500" dirty="0" smtClean="0">
                <a:latin typeface="Alexandria" pitchFamily="2" charset="-78"/>
                <a:cs typeface="Alexandria" pitchFamily="2" charset="-78"/>
              </a:rPr>
              <a:t>كل المجالات </a:t>
            </a:r>
            <a:r>
              <a:rPr lang="ar-SY" sz="1500" dirty="0">
                <a:latin typeface="Alexandria" pitchFamily="2" charset="-78"/>
                <a:cs typeface="Alexandria" pitchFamily="2" charset="-78"/>
              </a:rPr>
              <a:t>تقريباً، ظهرت الحاجة إلى تنظيم وتأطير الكتابة العلمية ضمن قوالب أو نماذج معينة خاصة </a:t>
            </a:r>
            <a:r>
              <a:rPr lang="ar-SY" sz="1500" dirty="0" smtClean="0">
                <a:latin typeface="Alexandria" pitchFamily="2" charset="-78"/>
                <a:cs typeface="Alexandria" pitchFamily="2" charset="-78"/>
              </a:rPr>
              <a:t>بكل دورية</a:t>
            </a:r>
            <a:r>
              <a:rPr lang="ar-SY" sz="1500" dirty="0">
                <a:latin typeface="Alexandria" pitchFamily="2" charset="-78"/>
                <a:cs typeface="Alexandria" pitchFamily="2" charset="-78"/>
              </a:rPr>
              <a:t>. </a:t>
            </a:r>
            <a:endParaRPr lang="ar-SY" sz="1500" dirty="0" smtClean="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SY" sz="1500" dirty="0" smtClean="0">
                <a:latin typeface="Alexandria" pitchFamily="2" charset="-78"/>
                <a:cs typeface="Alexandria" pitchFamily="2" charset="-78"/>
              </a:rPr>
              <a:t>وتختلف </a:t>
            </a:r>
            <a:r>
              <a:rPr lang="ar-SY" sz="1500" dirty="0">
                <a:latin typeface="Alexandria" pitchFamily="2" charset="-78"/>
                <a:cs typeface="Alexandria" pitchFamily="2" charset="-78"/>
              </a:rPr>
              <a:t>تلك النماذج بالشكل، ولكنها تتفق بالمضمون والهدف، وهو نشر المعرفة العلمية وايصال</a:t>
            </a:r>
          </a:p>
          <a:p>
            <a:pPr marL="285750" indent="-285750" algn="just" rtl="1">
              <a:lnSpc>
                <a:spcPct val="150000"/>
              </a:lnSpc>
              <a:buFont typeface="Arial" panose="020B0604020202020204" pitchFamily="34" charset="0"/>
              <a:buChar char="•"/>
            </a:pPr>
            <a:r>
              <a:rPr lang="ar-SY" sz="1500" dirty="0">
                <a:latin typeface="Alexandria" pitchFamily="2" charset="-78"/>
                <a:cs typeface="Alexandria" pitchFamily="2" charset="-78"/>
              </a:rPr>
              <a:t>الفكرة أو النتيجة بطريقة مفهومة وواضحة لا غموض فيها ولا إبهام. وعلى الرغم من أن هذا التأطير </a:t>
            </a:r>
            <a:r>
              <a:rPr lang="ar-SY" sz="1500" dirty="0" smtClean="0">
                <a:latin typeface="Alexandria" pitchFamily="2" charset="-78"/>
                <a:cs typeface="Alexandria" pitchFamily="2" charset="-78"/>
              </a:rPr>
              <a:t>ليس ثابتاً</a:t>
            </a:r>
            <a:r>
              <a:rPr lang="ar-SY" sz="1500" dirty="0">
                <a:latin typeface="Alexandria" pitchFamily="2" charset="-78"/>
                <a:cs typeface="Alexandria" pitchFamily="2" charset="-78"/>
              </a:rPr>
              <a:t>، ولكنه يسهل نوعاً ما عملية التواصل بين الباحثين في نفس المجال، أو في مجالات متقاربة </a:t>
            </a:r>
            <a:r>
              <a:rPr lang="ar-SY" sz="1500" dirty="0" smtClean="0">
                <a:latin typeface="Alexandria" pitchFamily="2" charset="-78"/>
                <a:cs typeface="Alexandria" pitchFamily="2" charset="-78"/>
              </a:rPr>
              <a:t>لإعادة انتاج </a:t>
            </a:r>
            <a:r>
              <a:rPr lang="ar-SY" sz="1500" dirty="0">
                <a:latin typeface="Alexandria" pitchFamily="2" charset="-78"/>
                <a:cs typeface="Alexandria" pitchFamily="2" charset="-78"/>
              </a:rPr>
              <a:t>نفس العمل لتأكيد </a:t>
            </a:r>
            <a:r>
              <a:rPr lang="ar-SY" sz="1500" dirty="0" smtClean="0">
                <a:latin typeface="Alexandria" pitchFamily="2" charset="-78"/>
                <a:cs typeface="Alexandria" pitchFamily="2" charset="-78"/>
              </a:rPr>
              <a:t>المزاعم العلمية </a:t>
            </a:r>
            <a:r>
              <a:rPr lang="ar-SY" sz="1500" dirty="0">
                <a:latin typeface="Alexandria" pitchFamily="2" charset="-78"/>
                <a:cs typeface="Alexandria" pitchFamily="2" charset="-78"/>
              </a:rPr>
              <a:t>ومطابقة </a:t>
            </a:r>
            <a:r>
              <a:rPr lang="ar-SY" sz="1500" dirty="0" smtClean="0">
                <a:latin typeface="Alexandria" pitchFamily="2" charset="-78"/>
                <a:cs typeface="Alexandria" pitchFamily="2" charset="-78"/>
              </a:rPr>
              <a:t>النتائج (</a:t>
            </a:r>
            <a:r>
              <a:rPr lang="en-US" sz="1500" dirty="0">
                <a:latin typeface="Alexandria" pitchFamily="2" charset="-78"/>
                <a:cs typeface="Alexandria" pitchFamily="2" charset="-78"/>
              </a:rPr>
              <a:t>reproducibility </a:t>
            </a:r>
            <a:r>
              <a:rPr lang="ar-SY" sz="1500" dirty="0" smtClean="0">
                <a:latin typeface="Alexandria" pitchFamily="2" charset="-78"/>
                <a:cs typeface="Alexandria" pitchFamily="2" charset="-78"/>
              </a:rPr>
              <a:t>).</a:t>
            </a:r>
            <a:endParaRPr lang="en-US" sz="15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algn="ctr"/>
            <a:r>
              <a:rPr lang="en-US" sz="2000" b="1" dirty="0">
                <a:latin typeface="Alexandria" pitchFamily="2" charset="-78"/>
                <a:cs typeface="Alexandria" pitchFamily="2" charset="-78"/>
              </a:rPr>
              <a:t>How to Structure a Scientific Article</a:t>
            </a:r>
            <a:endParaRPr lang="ar-SA" altLang="en-US" sz="2000" b="1" dirty="0">
              <a:latin typeface="Alexandria" pitchFamily="2" charset="-78"/>
              <a:cs typeface="Alexandria" pitchFamily="2" charset="-78"/>
            </a:endParaRPr>
          </a:p>
        </p:txBody>
      </p:sp>
    </p:spTree>
    <p:extLst>
      <p:ext uri="{BB962C8B-B14F-4D97-AF65-F5344CB8AC3E}">
        <p14:creationId xmlns:p14="http://schemas.microsoft.com/office/powerpoint/2010/main" val="282678784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585871"/>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SA" altLang="en-US" sz="1600" dirty="0">
                <a:latin typeface="Alexandria" pitchFamily="2" charset="-78"/>
                <a:cs typeface="Alexandria" pitchFamily="2" charset="-78"/>
              </a:rPr>
              <a:t>من أكثر النماذج شيوعاً في كتابة وترتيب المقالات العلمية، التي تنتج عن عمل تجريبي (بحثي)،</a:t>
            </a:r>
            <a:r>
              <a:rPr lang="en-GB" altLang="en-US" sz="1600" dirty="0">
                <a:latin typeface="Alexandria" pitchFamily="2" charset="-78"/>
                <a:cs typeface="Alexandria" pitchFamily="2" charset="-78"/>
              </a:rPr>
              <a:t> </a:t>
            </a:r>
            <a:r>
              <a:rPr lang="ar-SA" altLang="en-US" sz="1600" dirty="0">
                <a:latin typeface="Alexandria" pitchFamily="2" charset="-78"/>
                <a:cs typeface="Alexandria" pitchFamily="2" charset="-78"/>
              </a:rPr>
              <a:t>هو النموذج الذي يعرف اختصاراً بـ </a:t>
            </a:r>
            <a:r>
              <a:rPr lang="en-GB" altLang="en-US" sz="1600" dirty="0">
                <a:latin typeface="Alexandria" pitchFamily="2" charset="-78"/>
                <a:cs typeface="Alexandria" pitchFamily="2" charset="-78"/>
              </a:rPr>
              <a:t>‘IMRAD’’</a:t>
            </a:r>
            <a:r>
              <a:rPr lang="ar-SA" altLang="en-US" sz="1600" dirty="0">
                <a:latin typeface="Alexandria" pitchFamily="2" charset="-78"/>
                <a:cs typeface="Alexandria" pitchFamily="2" charset="-78"/>
              </a:rPr>
              <a:t> والمشتق من دمج الحروف الأولى للأقسام الأربعة الرئيسية للمقالة العلمية وهي:</a:t>
            </a:r>
          </a:p>
          <a:p>
            <a:pPr marL="1200150" lvl="2" indent="-285750" algn="just" rtl="1">
              <a:lnSpc>
                <a:spcPct val="200000"/>
              </a:lnSpc>
              <a:buFont typeface="Arial" panose="020B0604020202020204" pitchFamily="34" charset="0"/>
              <a:buChar char="•"/>
            </a:pPr>
            <a:r>
              <a:rPr lang="ar-SA" altLang="en-US" sz="1600" dirty="0">
                <a:latin typeface="Alexandria" pitchFamily="2" charset="-78"/>
                <a:cs typeface="Alexandria" pitchFamily="2" charset="-78"/>
              </a:rPr>
              <a:t>المقدمة </a:t>
            </a:r>
            <a:r>
              <a:rPr lang="en-GB" altLang="en-US" sz="1600" dirty="0">
                <a:latin typeface="Alexandria" pitchFamily="2" charset="-78"/>
                <a:cs typeface="Alexandria" pitchFamily="2" charset="-78"/>
              </a:rPr>
              <a:t>Introduction</a:t>
            </a:r>
            <a:endParaRPr lang="ar-SA" altLang="en-US" sz="1600" dirty="0">
              <a:latin typeface="Alexandria" pitchFamily="2" charset="-78"/>
              <a:cs typeface="Alexandria" pitchFamily="2" charset="-78"/>
            </a:endParaRPr>
          </a:p>
          <a:p>
            <a:pPr marL="1200150" lvl="2" indent="-285750" algn="just" rtl="1">
              <a:lnSpc>
                <a:spcPct val="200000"/>
              </a:lnSpc>
              <a:buFont typeface="Arial" panose="020B0604020202020204" pitchFamily="34" charset="0"/>
              <a:buChar char="•"/>
            </a:pPr>
            <a:r>
              <a:rPr lang="ar-SA" altLang="en-US" sz="1600" dirty="0">
                <a:latin typeface="Alexandria" pitchFamily="2" charset="-78"/>
                <a:cs typeface="Alexandria" pitchFamily="2" charset="-78"/>
              </a:rPr>
              <a:t>طرق البحث </a:t>
            </a:r>
            <a:r>
              <a:rPr lang="en-GB" altLang="en-US" sz="1600" dirty="0">
                <a:latin typeface="Alexandria" pitchFamily="2" charset="-78"/>
                <a:cs typeface="Alexandria" pitchFamily="2" charset="-78"/>
              </a:rPr>
              <a:t>methods</a:t>
            </a:r>
            <a:endParaRPr lang="ar-SA" altLang="en-US" sz="1600" dirty="0">
              <a:latin typeface="Alexandria" pitchFamily="2" charset="-78"/>
              <a:cs typeface="Alexandria" pitchFamily="2" charset="-78"/>
            </a:endParaRPr>
          </a:p>
          <a:p>
            <a:pPr marL="1200150" lvl="2" indent="-285750" algn="just" rtl="1">
              <a:lnSpc>
                <a:spcPct val="200000"/>
              </a:lnSpc>
              <a:buFont typeface="Arial" panose="020B0604020202020204" pitchFamily="34" charset="0"/>
              <a:buChar char="•"/>
            </a:pPr>
            <a:r>
              <a:rPr lang="ar-SA" altLang="en-US" sz="1600" dirty="0">
                <a:latin typeface="Alexandria" pitchFamily="2" charset="-78"/>
                <a:cs typeface="Alexandria" pitchFamily="2" charset="-78"/>
              </a:rPr>
              <a:t>النتائج </a:t>
            </a:r>
            <a:r>
              <a:rPr lang="en-GB" altLang="en-US" sz="1600" dirty="0">
                <a:latin typeface="Alexandria" pitchFamily="2" charset="-78"/>
                <a:cs typeface="Alexandria" pitchFamily="2" charset="-78"/>
              </a:rPr>
              <a:t>results</a:t>
            </a:r>
            <a:endParaRPr lang="ar-SA" altLang="en-US" sz="1600" dirty="0">
              <a:latin typeface="Alexandria" pitchFamily="2" charset="-78"/>
              <a:cs typeface="Alexandria" pitchFamily="2" charset="-78"/>
            </a:endParaRPr>
          </a:p>
          <a:p>
            <a:pPr marL="1200150" lvl="2" indent="-285750" algn="just" rtl="1">
              <a:lnSpc>
                <a:spcPct val="200000"/>
              </a:lnSpc>
              <a:buFont typeface="Arial" panose="020B0604020202020204" pitchFamily="34" charset="0"/>
              <a:buChar char="•"/>
            </a:pPr>
            <a:r>
              <a:rPr lang="ar-SA" altLang="en-US" sz="1600" dirty="0">
                <a:latin typeface="Alexandria" pitchFamily="2" charset="-78"/>
                <a:cs typeface="Alexandria" pitchFamily="2" charset="-78"/>
              </a:rPr>
              <a:t>المناقشة </a:t>
            </a:r>
            <a:r>
              <a:rPr lang="en-GB" altLang="en-US" sz="1600" dirty="0">
                <a:latin typeface="Alexandria" pitchFamily="2" charset="-78"/>
                <a:cs typeface="Alexandria" pitchFamily="2" charset="-78"/>
              </a:rPr>
              <a:t> </a:t>
            </a:r>
            <a:r>
              <a:rPr lang="en-GB" altLang="en-US" sz="1600" dirty="0" smtClean="0">
                <a:latin typeface="Alexandria" pitchFamily="2" charset="-78"/>
                <a:cs typeface="Alexandria" pitchFamily="2" charset="-78"/>
              </a:rPr>
              <a:t>discussion</a:t>
            </a:r>
            <a:endParaRPr lang="ar-SY" altLang="en-US" sz="1600" dirty="0" smtClean="0">
              <a:latin typeface="Alexandria" pitchFamily="2" charset="-78"/>
              <a:cs typeface="Alexandria" pitchFamily="2" charset="-78"/>
            </a:endParaRPr>
          </a:p>
          <a:p>
            <a:pPr marL="1200150" lvl="2" indent="-285750" algn="just" rtl="1">
              <a:lnSpc>
                <a:spcPct val="200000"/>
              </a:lnSpc>
              <a:buFont typeface="Arial" panose="020B0604020202020204" pitchFamily="34" charset="0"/>
              <a:buChar char="•"/>
            </a:pPr>
            <a:r>
              <a:rPr lang="en-GB" altLang="en-US" b="1" dirty="0">
                <a:solidFill>
                  <a:srgbClr val="FF0000"/>
                </a:solidFill>
                <a:latin typeface="Alexandria" pitchFamily="2" charset="-78"/>
                <a:cs typeface="Alexandria" pitchFamily="2" charset="-78"/>
              </a:rPr>
              <a:t>I</a:t>
            </a:r>
            <a:r>
              <a:rPr lang="en-GB" altLang="en-US" b="1" dirty="0">
                <a:latin typeface="Alexandria" pitchFamily="2" charset="-78"/>
                <a:cs typeface="Alexandria" pitchFamily="2" charset="-78"/>
              </a:rPr>
              <a:t>ntroduction, </a:t>
            </a:r>
            <a:r>
              <a:rPr lang="en-GB" altLang="en-US" b="1" dirty="0">
                <a:solidFill>
                  <a:srgbClr val="FF0000"/>
                </a:solidFill>
                <a:latin typeface="Alexandria" pitchFamily="2" charset="-78"/>
                <a:cs typeface="Alexandria" pitchFamily="2" charset="-78"/>
              </a:rPr>
              <a:t>M</a:t>
            </a:r>
            <a:r>
              <a:rPr lang="en-GB" altLang="en-US" b="1" dirty="0">
                <a:latin typeface="Alexandria" pitchFamily="2" charset="-78"/>
                <a:cs typeface="Alexandria" pitchFamily="2" charset="-78"/>
              </a:rPr>
              <a:t>ethods, </a:t>
            </a:r>
            <a:r>
              <a:rPr lang="en-GB" altLang="en-US" b="1" dirty="0">
                <a:solidFill>
                  <a:srgbClr val="FF0000"/>
                </a:solidFill>
                <a:latin typeface="Alexandria" pitchFamily="2" charset="-78"/>
                <a:cs typeface="Alexandria" pitchFamily="2" charset="-78"/>
              </a:rPr>
              <a:t>R</a:t>
            </a:r>
            <a:r>
              <a:rPr lang="en-GB" altLang="en-US" b="1" dirty="0">
                <a:latin typeface="Alexandria" pitchFamily="2" charset="-78"/>
                <a:cs typeface="Alexandria" pitchFamily="2" charset="-78"/>
              </a:rPr>
              <a:t>esults and </a:t>
            </a:r>
            <a:r>
              <a:rPr lang="en-GB" altLang="en-US" b="1" dirty="0">
                <a:solidFill>
                  <a:srgbClr val="FF0000"/>
                </a:solidFill>
                <a:latin typeface="Alexandria" pitchFamily="2" charset="-78"/>
                <a:cs typeface="Alexandria" pitchFamily="2" charset="-78"/>
              </a:rPr>
              <a:t>D</a:t>
            </a:r>
            <a:r>
              <a:rPr lang="en-GB" altLang="en-US" b="1" dirty="0">
                <a:latin typeface="Alexandria" pitchFamily="2" charset="-78"/>
                <a:cs typeface="Alexandria" pitchFamily="2" charset="-78"/>
              </a:rPr>
              <a:t>iscussion (IMRAD)</a:t>
            </a:r>
            <a:endParaRPr lang="ar-SY" altLang="en-US" b="1" dirty="0">
              <a:latin typeface="Alexandria" pitchFamily="2" charset="-78"/>
              <a:cs typeface="Alexandria" pitchFamily="2" charset="-78"/>
            </a:endParaRPr>
          </a:p>
          <a:p>
            <a:pPr marL="1200150" lvl="2" indent="-285750" algn="just" rtl="1">
              <a:lnSpc>
                <a:spcPct val="200000"/>
              </a:lnSpc>
              <a:buFont typeface="Arial" panose="020B0604020202020204" pitchFamily="34" charset="0"/>
              <a:buChar char="•"/>
            </a:pPr>
            <a:endParaRPr lang="ar-SA" altLang="en-US" sz="16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algn="ctr"/>
            <a:r>
              <a:rPr lang="en-US" sz="2000" b="1" dirty="0">
                <a:latin typeface="Alexandria" pitchFamily="2" charset="-78"/>
                <a:cs typeface="Alexandria" pitchFamily="2" charset="-78"/>
              </a:rPr>
              <a:t>How to Structure a Scientific Article</a:t>
            </a:r>
            <a:endParaRPr lang="ar-SA" altLang="en-US" sz="2000" b="1" dirty="0">
              <a:latin typeface="Alexandria" pitchFamily="2" charset="-78"/>
              <a:cs typeface="Alexandria" pitchFamily="2" charset="-78"/>
            </a:endParaRPr>
          </a:p>
        </p:txBody>
      </p:sp>
    </p:spTree>
    <p:extLst>
      <p:ext uri="{BB962C8B-B14F-4D97-AF65-F5344CB8AC3E}">
        <p14:creationId xmlns:p14="http://schemas.microsoft.com/office/powerpoint/2010/main" val="50216300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1180451"/>
          </a:xfrm>
          <a:prstGeom prst="rect">
            <a:avLst/>
          </a:prstGeom>
          <a:noFill/>
        </p:spPr>
        <p:txBody>
          <a:bodyPr wrap="square" rtlCol="0">
            <a:spAutoFit/>
          </a:bodyPr>
          <a:lstStyle/>
          <a:p>
            <a:pPr marL="342900" indent="-342900" algn="just" rtl="1">
              <a:buFont typeface="Arial" panose="020B0604020202020204" pitchFamily="34" charset="0"/>
              <a:buChar char="•"/>
            </a:pPr>
            <a:r>
              <a:rPr lang="ar-SY" sz="2000" dirty="0" smtClean="0"/>
              <a:t>هناك </a:t>
            </a:r>
            <a:r>
              <a:rPr lang="ar-SY" sz="2000" dirty="0"/>
              <a:t>أقسام أخرى فرعية تأتي سابقاً أو لاحقاً في المقالة، نوردها فيما</a:t>
            </a:r>
            <a:r>
              <a:rPr lang="ar-SA" sz="2000" dirty="0"/>
              <a:t> </a:t>
            </a:r>
            <a:r>
              <a:rPr lang="ar-SY" sz="2000" dirty="0"/>
              <a:t>يلي، وبنفس الترتيب الذي غالباً ما تظهر به في كثير من المجلات المتخصصة:</a:t>
            </a:r>
          </a:p>
          <a:p>
            <a:pPr algn="just">
              <a:lnSpc>
                <a:spcPct val="200000"/>
              </a:lnSpc>
            </a:pPr>
            <a:endParaRPr lang="ar-SA" altLang="en-US"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algn="ctr"/>
            <a:r>
              <a:rPr lang="en-US" sz="2000" b="1" dirty="0">
                <a:latin typeface="Alexandria" pitchFamily="2" charset="-78"/>
                <a:cs typeface="Alexandria" pitchFamily="2" charset="-78"/>
              </a:rPr>
              <a:t>Structure of Scientific Articles</a:t>
            </a:r>
            <a:endParaRPr lang="en-US" altLang="en-US" sz="2000" b="1" dirty="0">
              <a:latin typeface="Alexandria" pitchFamily="2" charset="-78"/>
              <a:cs typeface="Alexandria" pitchFamily="2" charset="-78"/>
            </a:endParaRPr>
          </a:p>
        </p:txBody>
      </p:sp>
      <p:sp>
        <p:nvSpPr>
          <p:cNvPr id="11" name="AutoShape 43">
            <a:extLst>
              <a:ext uri="{FF2B5EF4-FFF2-40B4-BE49-F238E27FC236}">
                <a16:creationId xmlns:a16="http://schemas.microsoft.com/office/drawing/2014/main" id="{5CD5A681-27CE-113F-0325-D6BD4E2F4302}"/>
              </a:ext>
            </a:extLst>
          </p:cNvPr>
          <p:cNvSpPr>
            <a:spLocks noChangeArrowheads="1"/>
          </p:cNvSpPr>
          <p:nvPr/>
        </p:nvSpPr>
        <p:spPr bwMode="gray">
          <a:xfrm>
            <a:off x="1066800" y="5029200"/>
            <a:ext cx="5379720" cy="365760"/>
          </a:xfrm>
          <a:prstGeom prst="roundRect">
            <a:avLst>
              <a:gd name="adj" fmla="val 50000"/>
            </a:avLst>
          </a:prstGeom>
          <a:noFill/>
          <a:ln w="28575" algn="ctr">
            <a:solidFill>
              <a:schemeClr val="bg2"/>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lvl="1" algn="r" rtl="1"/>
            <a:r>
              <a:rPr lang="ar-SY" dirty="0">
                <a:solidFill>
                  <a:schemeClr val="tx1"/>
                </a:solidFill>
                <a:latin typeface="Alexandria" pitchFamily="2" charset="-78"/>
                <a:cs typeface="Alexandria" pitchFamily="2" charset="-78"/>
              </a:rPr>
              <a:t>مواد وطرق البحث</a:t>
            </a:r>
            <a:r>
              <a:rPr lang="ar-SA" dirty="0">
                <a:solidFill>
                  <a:schemeClr val="tx1"/>
                </a:solidFill>
                <a:latin typeface="Alexandria" pitchFamily="2" charset="-78"/>
                <a:cs typeface="Alexandria" pitchFamily="2" charset="-78"/>
              </a:rPr>
              <a:t> </a:t>
            </a:r>
            <a:r>
              <a:rPr lang="en-GB" dirty="0">
                <a:solidFill>
                  <a:schemeClr val="tx1"/>
                </a:solidFill>
                <a:latin typeface="Alexandria" pitchFamily="2" charset="-78"/>
                <a:cs typeface="Alexandria" pitchFamily="2" charset="-78"/>
              </a:rPr>
              <a:t>materials and methods</a:t>
            </a:r>
            <a:r>
              <a:rPr lang="ar-SA" dirty="0">
                <a:solidFill>
                  <a:schemeClr val="tx1"/>
                </a:solidFill>
                <a:latin typeface="Alexandria" pitchFamily="2" charset="-78"/>
                <a:cs typeface="Alexandria" pitchFamily="2" charset="-78"/>
              </a:rPr>
              <a:t>	</a:t>
            </a:r>
            <a:endParaRPr lang="ar-SY" dirty="0">
              <a:solidFill>
                <a:schemeClr val="tx1"/>
              </a:solidFill>
              <a:latin typeface="Alexandria" pitchFamily="2" charset="-78"/>
              <a:cs typeface="Alexandria" pitchFamily="2" charset="-78"/>
            </a:endParaRPr>
          </a:p>
        </p:txBody>
      </p:sp>
      <p:sp>
        <p:nvSpPr>
          <p:cNvPr id="12" name="AutoShape 43">
            <a:extLst>
              <a:ext uri="{FF2B5EF4-FFF2-40B4-BE49-F238E27FC236}">
                <a16:creationId xmlns:a16="http://schemas.microsoft.com/office/drawing/2014/main" id="{20C06279-3A3A-53A1-8BC0-252015640417}"/>
              </a:ext>
            </a:extLst>
          </p:cNvPr>
          <p:cNvSpPr>
            <a:spLocks noChangeArrowheads="1"/>
          </p:cNvSpPr>
          <p:nvPr/>
        </p:nvSpPr>
        <p:spPr bwMode="gray">
          <a:xfrm>
            <a:off x="1465429" y="4412334"/>
            <a:ext cx="5379720" cy="418471"/>
          </a:xfrm>
          <a:prstGeom prst="roundRect">
            <a:avLst>
              <a:gd name="adj" fmla="val 50000"/>
            </a:avLst>
          </a:prstGeom>
          <a:noFill/>
          <a:ln w="28575" algn="ctr">
            <a:solidFill>
              <a:schemeClr val="bg2"/>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lvl="1" algn="r" rtl="1"/>
            <a:r>
              <a:rPr lang="ar-SY" altLang="en-US" dirty="0">
                <a:solidFill>
                  <a:schemeClr val="tx1"/>
                </a:solidFill>
                <a:latin typeface="Alexandria" pitchFamily="2" charset="-78"/>
                <a:cs typeface="Alexandria" pitchFamily="2" charset="-78"/>
              </a:rPr>
              <a:t>المقدمة</a:t>
            </a:r>
            <a:r>
              <a:rPr lang="ar-SA" altLang="en-US" dirty="0">
                <a:solidFill>
                  <a:schemeClr val="tx1"/>
                </a:solidFill>
                <a:latin typeface="Alexandria" pitchFamily="2" charset="-78"/>
                <a:cs typeface="Alexandria" pitchFamily="2" charset="-78"/>
              </a:rPr>
              <a:t> </a:t>
            </a:r>
            <a:r>
              <a:rPr lang="en-GB" altLang="en-US" dirty="0">
                <a:solidFill>
                  <a:schemeClr val="tx1"/>
                </a:solidFill>
                <a:latin typeface="Alexandria" pitchFamily="2" charset="-78"/>
                <a:cs typeface="Alexandria" pitchFamily="2" charset="-78"/>
              </a:rPr>
              <a:t>introduction</a:t>
            </a:r>
            <a:endParaRPr lang="ar-SY" altLang="en-US" dirty="0">
              <a:solidFill>
                <a:schemeClr val="tx1"/>
              </a:solidFill>
              <a:latin typeface="Alexandria" pitchFamily="2" charset="-78"/>
              <a:cs typeface="Alexandria" pitchFamily="2" charset="-78"/>
            </a:endParaRPr>
          </a:p>
        </p:txBody>
      </p:sp>
      <p:sp>
        <p:nvSpPr>
          <p:cNvPr id="13" name="AutoShape 45">
            <a:extLst>
              <a:ext uri="{FF2B5EF4-FFF2-40B4-BE49-F238E27FC236}">
                <a16:creationId xmlns:a16="http://schemas.microsoft.com/office/drawing/2014/main" id="{E3D04C61-63B9-8031-A605-B099CC496F6B}"/>
              </a:ext>
            </a:extLst>
          </p:cNvPr>
          <p:cNvSpPr>
            <a:spLocks noChangeArrowheads="1"/>
          </p:cNvSpPr>
          <p:nvPr/>
        </p:nvSpPr>
        <p:spPr bwMode="gray">
          <a:xfrm>
            <a:off x="1958058" y="3802734"/>
            <a:ext cx="5449251" cy="365760"/>
          </a:xfrm>
          <a:prstGeom prst="roundRect">
            <a:avLst>
              <a:gd name="adj" fmla="val 50000"/>
            </a:avLst>
          </a:prstGeom>
          <a:noFill/>
          <a:ln w="28575" algn="ctr">
            <a:solidFill>
              <a:schemeClr val="bg2"/>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lvl="1" algn="r" rtl="1"/>
            <a:r>
              <a:rPr lang="ar-SY" dirty="0">
                <a:solidFill>
                  <a:schemeClr val="tx1"/>
                </a:solidFill>
                <a:latin typeface="Alexandria" pitchFamily="2" charset="-78"/>
                <a:cs typeface="Alexandria" pitchFamily="2" charset="-78"/>
              </a:rPr>
              <a:t>ملخص البحث</a:t>
            </a:r>
            <a:r>
              <a:rPr lang="ar-SA" dirty="0">
                <a:solidFill>
                  <a:schemeClr val="tx1"/>
                </a:solidFill>
                <a:latin typeface="Alexandria" pitchFamily="2" charset="-78"/>
                <a:cs typeface="Alexandria" pitchFamily="2" charset="-78"/>
              </a:rPr>
              <a:t> </a:t>
            </a:r>
            <a:r>
              <a:rPr lang="en-GB" dirty="0">
                <a:solidFill>
                  <a:schemeClr val="tx1"/>
                </a:solidFill>
                <a:latin typeface="Alexandria" pitchFamily="2" charset="-78"/>
                <a:cs typeface="Alexandria" pitchFamily="2" charset="-78"/>
              </a:rPr>
              <a:t>abstract</a:t>
            </a:r>
            <a:endParaRPr lang="ar-SY" dirty="0">
              <a:solidFill>
                <a:schemeClr val="tx1"/>
              </a:solidFill>
              <a:latin typeface="Alexandria" pitchFamily="2" charset="-78"/>
              <a:cs typeface="Alexandria" pitchFamily="2" charset="-78"/>
            </a:endParaRPr>
          </a:p>
        </p:txBody>
      </p:sp>
      <p:sp>
        <p:nvSpPr>
          <p:cNvPr id="14" name="AutoShape 46">
            <a:extLst>
              <a:ext uri="{FF2B5EF4-FFF2-40B4-BE49-F238E27FC236}">
                <a16:creationId xmlns:a16="http://schemas.microsoft.com/office/drawing/2014/main" id="{2C1BB1F6-165D-3E17-3972-F789B90832AC}"/>
              </a:ext>
            </a:extLst>
          </p:cNvPr>
          <p:cNvSpPr>
            <a:spLocks noChangeArrowheads="1"/>
          </p:cNvSpPr>
          <p:nvPr/>
        </p:nvSpPr>
        <p:spPr bwMode="gray">
          <a:xfrm>
            <a:off x="2354284" y="3198197"/>
            <a:ext cx="5425556" cy="365760"/>
          </a:xfrm>
          <a:prstGeom prst="roundRect">
            <a:avLst>
              <a:gd name="adj" fmla="val 50000"/>
            </a:avLst>
          </a:prstGeom>
          <a:noFill/>
          <a:ln w="28575" algn="ctr">
            <a:solidFill>
              <a:schemeClr val="bg2"/>
            </a:solidFill>
            <a:round/>
            <a:headEnd/>
            <a:tailEnd/>
          </a:ln>
          <a:effectLst/>
          <a:extLst>
            <a:ext uri="{909E8E84-426E-40DD-AFC4-6F175D3DCCD1}">
              <a14:hiddenFill xmlns:a14="http://schemas.microsoft.com/office/drawing/2010/main">
                <a:gradFill rotWithShape="1">
                  <a:gsLst>
                    <a:gs pos="0">
                      <a:schemeClr val="hlink">
                        <a:gamma/>
                        <a:tint val="0"/>
                        <a:invGamma/>
                      </a:schemeClr>
                    </a:gs>
                    <a:gs pos="100000">
                      <a:schemeClr val="hlink"/>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lvl="1" algn="r" rtl="1"/>
            <a:r>
              <a:rPr lang="ar-SA" altLang="en-US" dirty="0">
                <a:solidFill>
                  <a:schemeClr val="tx1"/>
                </a:solidFill>
                <a:latin typeface="Alexandria" pitchFamily="2" charset="-78"/>
                <a:cs typeface="Alexandria" pitchFamily="2" charset="-78"/>
              </a:rPr>
              <a:t>المؤلف/المؤلفون </a:t>
            </a:r>
            <a:r>
              <a:rPr lang="en-GB" altLang="en-US" dirty="0">
                <a:solidFill>
                  <a:schemeClr val="tx1"/>
                </a:solidFill>
                <a:latin typeface="Alexandria" pitchFamily="2" charset="-78"/>
                <a:cs typeface="Alexandria" pitchFamily="2" charset="-78"/>
              </a:rPr>
              <a:t>author(s)</a:t>
            </a:r>
            <a:endParaRPr lang="ar-SA" altLang="en-US" dirty="0">
              <a:solidFill>
                <a:schemeClr val="tx1"/>
              </a:solidFill>
              <a:latin typeface="Alexandria" pitchFamily="2" charset="-78"/>
              <a:cs typeface="Alexandria" pitchFamily="2" charset="-78"/>
            </a:endParaRPr>
          </a:p>
        </p:txBody>
      </p:sp>
      <p:sp>
        <p:nvSpPr>
          <p:cNvPr id="15" name="AutoShape 47">
            <a:extLst>
              <a:ext uri="{FF2B5EF4-FFF2-40B4-BE49-F238E27FC236}">
                <a16:creationId xmlns:a16="http://schemas.microsoft.com/office/drawing/2014/main" id="{DE9A2E3A-7E3C-DED5-8270-AF6ABA28091C}"/>
              </a:ext>
            </a:extLst>
          </p:cNvPr>
          <p:cNvSpPr>
            <a:spLocks noChangeArrowheads="1"/>
          </p:cNvSpPr>
          <p:nvPr/>
        </p:nvSpPr>
        <p:spPr bwMode="gray">
          <a:xfrm>
            <a:off x="2803996" y="2583534"/>
            <a:ext cx="5379720" cy="365760"/>
          </a:xfrm>
          <a:prstGeom prst="roundRect">
            <a:avLst>
              <a:gd name="adj" fmla="val 50000"/>
            </a:avLst>
          </a:prstGeom>
          <a:noFill/>
          <a:ln w="28575" algn="ctr">
            <a:solidFill>
              <a:schemeClr val="bg2"/>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lvl="1" algn="r" rtl="1"/>
            <a:r>
              <a:rPr lang="ar-SY" dirty="0">
                <a:solidFill>
                  <a:schemeClr val="tx1"/>
                </a:solidFill>
                <a:latin typeface="Alexandria" pitchFamily="2" charset="-78"/>
                <a:cs typeface="Alexandria" pitchFamily="2" charset="-78"/>
              </a:rPr>
              <a:t>العنوان </a:t>
            </a:r>
            <a:r>
              <a:rPr lang="en-GB" dirty="0">
                <a:solidFill>
                  <a:schemeClr val="tx1"/>
                </a:solidFill>
                <a:latin typeface="Alexandria" pitchFamily="2" charset="-78"/>
                <a:cs typeface="Alexandria" pitchFamily="2" charset="-78"/>
              </a:rPr>
              <a:t>title</a:t>
            </a:r>
            <a:endParaRPr lang="ar-SY" dirty="0">
              <a:solidFill>
                <a:schemeClr val="tx1"/>
              </a:solidFill>
              <a:latin typeface="Alexandria" pitchFamily="2" charset="-78"/>
              <a:cs typeface="Alexandria" pitchFamily="2" charset="-78"/>
            </a:endParaRPr>
          </a:p>
        </p:txBody>
      </p:sp>
      <p:grpSp>
        <p:nvGrpSpPr>
          <p:cNvPr id="16" name="Group 15">
            <a:extLst>
              <a:ext uri="{FF2B5EF4-FFF2-40B4-BE49-F238E27FC236}">
                <a16:creationId xmlns:a16="http://schemas.microsoft.com/office/drawing/2014/main" id="{A7791E84-5C1A-EB6F-7962-2D302A5CA751}"/>
              </a:ext>
            </a:extLst>
          </p:cNvPr>
          <p:cNvGrpSpPr>
            <a:grpSpLocks/>
          </p:cNvGrpSpPr>
          <p:nvPr/>
        </p:nvGrpSpPr>
        <p:grpSpPr bwMode="auto">
          <a:xfrm>
            <a:off x="7993334" y="2514411"/>
            <a:ext cx="381000" cy="519245"/>
            <a:chOff x="2078" y="1387"/>
            <a:chExt cx="1615" cy="2201"/>
          </a:xfrm>
        </p:grpSpPr>
        <p:sp>
          <p:nvSpPr>
            <p:cNvPr id="17" name="Oval 16">
              <a:extLst>
                <a:ext uri="{FF2B5EF4-FFF2-40B4-BE49-F238E27FC236}">
                  <a16:creationId xmlns:a16="http://schemas.microsoft.com/office/drawing/2014/main" id="{0EFAFA62-FD97-EBFC-14FA-879E5E4BA260}"/>
                </a:ext>
              </a:extLst>
            </p:cNvPr>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r" rtl="1"/>
              <a:endParaRPr lang="en-US"/>
            </a:p>
          </p:txBody>
        </p:sp>
        <p:sp>
          <p:nvSpPr>
            <p:cNvPr id="18" name="Oval 17">
              <a:extLst>
                <a:ext uri="{FF2B5EF4-FFF2-40B4-BE49-F238E27FC236}">
                  <a16:creationId xmlns:a16="http://schemas.microsoft.com/office/drawing/2014/main" id="{0F02B7CB-A66F-911D-ABE4-FA7F7CE8C7D3}"/>
                </a:ext>
              </a:extLst>
            </p:cNvPr>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r" rtl="1"/>
              <a:endParaRPr lang="en-US"/>
            </a:p>
          </p:txBody>
        </p:sp>
        <p:sp>
          <p:nvSpPr>
            <p:cNvPr id="19" name="Oval 18">
              <a:extLst>
                <a:ext uri="{FF2B5EF4-FFF2-40B4-BE49-F238E27FC236}">
                  <a16:creationId xmlns:a16="http://schemas.microsoft.com/office/drawing/2014/main" id="{075CA7EB-7F43-7BE0-20AE-6A589C103094}"/>
                </a:ext>
              </a:extLst>
            </p:cNvPr>
            <p:cNvSpPr>
              <a:spLocks noChangeArrowheads="1"/>
            </p:cNvSpPr>
            <p:nvPr/>
          </p:nvSpPr>
          <p:spPr bwMode="gray">
            <a:xfrm>
              <a:off x="2415"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lgn="r" rtl="1"/>
              <a:endParaRPr lang="en-US"/>
            </a:p>
          </p:txBody>
        </p:sp>
        <p:sp>
          <p:nvSpPr>
            <p:cNvPr id="20" name="Oval 19">
              <a:extLst>
                <a:ext uri="{FF2B5EF4-FFF2-40B4-BE49-F238E27FC236}">
                  <a16:creationId xmlns:a16="http://schemas.microsoft.com/office/drawing/2014/main" id="{DD27F50D-BCDA-CA60-AEFE-8983E164F102}"/>
                </a:ext>
              </a:extLst>
            </p:cNvPr>
            <p:cNvSpPr>
              <a:spLocks noChangeArrowheads="1"/>
            </p:cNvSpPr>
            <p:nvPr/>
          </p:nvSpPr>
          <p:spPr bwMode="gray">
            <a:xfrm>
              <a:off x="2415" y="1387"/>
              <a:ext cx="1101" cy="2201"/>
            </a:xfrm>
            <a:prstGeom prst="ellipse">
              <a:avLst/>
            </a:prstGeom>
            <a:gradFill rotWithShape="1">
              <a:gsLst>
                <a:gs pos="0">
                  <a:srgbClr val="FFCC00">
                    <a:gamma/>
                    <a:shade val="0"/>
                    <a:invGamma/>
                  </a:srgbClr>
                </a:gs>
                <a:gs pos="100000">
                  <a:srgbClr val="FFCC00"/>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lgn="r" rtl="1"/>
              <a:endParaRPr lang="en-US"/>
            </a:p>
          </p:txBody>
        </p:sp>
        <p:sp>
          <p:nvSpPr>
            <p:cNvPr id="21" name="Oval 20">
              <a:extLst>
                <a:ext uri="{FF2B5EF4-FFF2-40B4-BE49-F238E27FC236}">
                  <a16:creationId xmlns:a16="http://schemas.microsoft.com/office/drawing/2014/main" id="{F78F42BF-26CD-8A65-4640-2FC1852F799B}"/>
                </a:ext>
              </a:extLst>
            </p:cNvPr>
            <p:cNvSpPr>
              <a:spLocks noChangeArrowheads="1"/>
            </p:cNvSpPr>
            <p:nvPr/>
          </p:nvSpPr>
          <p:spPr bwMode="gray">
            <a:xfrm>
              <a:off x="2337" y="1387"/>
              <a:ext cx="1096"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algn="r" rtl="1"/>
              <a:endParaRPr lang="en-US"/>
            </a:p>
          </p:txBody>
        </p:sp>
        <p:sp>
          <p:nvSpPr>
            <p:cNvPr id="22" name="Oval 21">
              <a:extLst>
                <a:ext uri="{FF2B5EF4-FFF2-40B4-BE49-F238E27FC236}">
                  <a16:creationId xmlns:a16="http://schemas.microsoft.com/office/drawing/2014/main" id="{390AE63B-F44C-794A-5535-A9367FC20E84}"/>
                </a:ext>
              </a:extLst>
            </p:cNvPr>
            <p:cNvSpPr>
              <a:spLocks noChangeArrowheads="1"/>
            </p:cNvSpPr>
            <p:nvPr/>
          </p:nvSpPr>
          <p:spPr bwMode="gray">
            <a:xfrm>
              <a:off x="2337" y="1755"/>
              <a:ext cx="1096" cy="1468"/>
            </a:xfrm>
            <a:prstGeom prst="ellipse">
              <a:avLst/>
            </a:prstGeom>
            <a:gradFill rotWithShape="1">
              <a:gsLst>
                <a:gs pos="0">
                  <a:srgbClr val="FFCC00"/>
                </a:gs>
                <a:gs pos="100000">
                  <a:srgbClr val="FFCC00">
                    <a:gamma/>
                    <a:shade val="48627"/>
                    <a:invGamma/>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algn="r" rtl="1"/>
              <a:r>
                <a:rPr lang="en-US" sz="1000" dirty="0">
                  <a:ln w="18415" cmpd="sng">
                    <a:solidFill>
                      <a:srgbClr val="FFFFFF"/>
                    </a:solidFill>
                    <a:prstDash val="solid"/>
                  </a:ln>
                  <a:solidFill>
                    <a:srgbClr val="FFFFFF"/>
                  </a:solidFill>
                  <a:effectLst>
                    <a:outerShdw blurRad="63500" dir="3600000" algn="tl" rotWithShape="0">
                      <a:srgbClr val="000000">
                        <a:alpha val="70000"/>
                      </a:srgbClr>
                    </a:outerShdw>
                  </a:effectLst>
                </a:rPr>
                <a:t>1</a:t>
              </a:r>
            </a:p>
          </p:txBody>
        </p:sp>
      </p:grpSp>
      <p:grpSp>
        <p:nvGrpSpPr>
          <p:cNvPr id="23" name="Group 22">
            <a:extLst>
              <a:ext uri="{FF2B5EF4-FFF2-40B4-BE49-F238E27FC236}">
                <a16:creationId xmlns:a16="http://schemas.microsoft.com/office/drawing/2014/main" id="{19B542BE-2C64-FCA1-8A1B-1D11DE3CCB8B}"/>
              </a:ext>
            </a:extLst>
          </p:cNvPr>
          <p:cNvGrpSpPr>
            <a:grpSpLocks/>
          </p:cNvGrpSpPr>
          <p:nvPr/>
        </p:nvGrpSpPr>
        <p:grpSpPr bwMode="auto">
          <a:xfrm>
            <a:off x="7604596" y="3118649"/>
            <a:ext cx="381000" cy="519245"/>
            <a:chOff x="2078" y="1387"/>
            <a:chExt cx="1615" cy="2201"/>
          </a:xfrm>
        </p:grpSpPr>
        <p:sp>
          <p:nvSpPr>
            <p:cNvPr id="24" name="Oval 23">
              <a:extLst>
                <a:ext uri="{FF2B5EF4-FFF2-40B4-BE49-F238E27FC236}">
                  <a16:creationId xmlns:a16="http://schemas.microsoft.com/office/drawing/2014/main" id="{96FB0C11-99E7-926E-95C8-F879C0877475}"/>
                </a:ext>
              </a:extLst>
            </p:cNvPr>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r" rtl="1"/>
              <a:endParaRPr lang="en-US"/>
            </a:p>
          </p:txBody>
        </p:sp>
        <p:sp>
          <p:nvSpPr>
            <p:cNvPr id="25" name="Oval 24">
              <a:extLst>
                <a:ext uri="{FF2B5EF4-FFF2-40B4-BE49-F238E27FC236}">
                  <a16:creationId xmlns:a16="http://schemas.microsoft.com/office/drawing/2014/main" id="{9A141278-FB59-3C39-1C19-929D5F8ECED4}"/>
                </a:ext>
              </a:extLst>
            </p:cNvPr>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r" rtl="1"/>
              <a:endParaRPr lang="en-US"/>
            </a:p>
          </p:txBody>
        </p:sp>
        <p:sp>
          <p:nvSpPr>
            <p:cNvPr id="26" name="Oval 25">
              <a:extLst>
                <a:ext uri="{FF2B5EF4-FFF2-40B4-BE49-F238E27FC236}">
                  <a16:creationId xmlns:a16="http://schemas.microsoft.com/office/drawing/2014/main" id="{6BC11493-9F8C-B7BD-CEFC-A2AE5F5391D4}"/>
                </a:ext>
              </a:extLst>
            </p:cNvPr>
            <p:cNvSpPr>
              <a:spLocks noChangeArrowheads="1"/>
            </p:cNvSpPr>
            <p:nvPr/>
          </p:nvSpPr>
          <p:spPr bwMode="gray">
            <a:xfrm>
              <a:off x="2415"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lgn="r" rtl="1"/>
              <a:endParaRPr lang="en-US"/>
            </a:p>
          </p:txBody>
        </p:sp>
        <p:sp>
          <p:nvSpPr>
            <p:cNvPr id="27" name="Oval 26">
              <a:extLst>
                <a:ext uri="{FF2B5EF4-FFF2-40B4-BE49-F238E27FC236}">
                  <a16:creationId xmlns:a16="http://schemas.microsoft.com/office/drawing/2014/main" id="{E3F11CCB-53E4-3914-7E56-192F984CCCDC}"/>
                </a:ext>
              </a:extLst>
            </p:cNvPr>
            <p:cNvSpPr>
              <a:spLocks noChangeArrowheads="1"/>
            </p:cNvSpPr>
            <p:nvPr/>
          </p:nvSpPr>
          <p:spPr bwMode="gray">
            <a:xfrm>
              <a:off x="2415" y="1387"/>
              <a:ext cx="1101" cy="2201"/>
            </a:xfrm>
            <a:prstGeom prst="ellipse">
              <a:avLst/>
            </a:prstGeom>
            <a:gradFill rotWithShape="1">
              <a:gsLst>
                <a:gs pos="0">
                  <a:srgbClr val="48BE67">
                    <a:gamma/>
                    <a:shade val="0"/>
                    <a:invGamma/>
                  </a:srgbClr>
                </a:gs>
                <a:gs pos="100000">
                  <a:srgbClr val="48BE67"/>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lgn="r" rtl="1"/>
              <a:endParaRPr lang="en-US"/>
            </a:p>
          </p:txBody>
        </p:sp>
        <p:sp>
          <p:nvSpPr>
            <p:cNvPr id="28" name="Oval 27">
              <a:extLst>
                <a:ext uri="{FF2B5EF4-FFF2-40B4-BE49-F238E27FC236}">
                  <a16:creationId xmlns:a16="http://schemas.microsoft.com/office/drawing/2014/main" id="{3FE49C3B-6B16-6F0B-C5F8-D5202E37AFF6}"/>
                </a:ext>
              </a:extLst>
            </p:cNvPr>
            <p:cNvSpPr>
              <a:spLocks noChangeArrowheads="1"/>
            </p:cNvSpPr>
            <p:nvPr/>
          </p:nvSpPr>
          <p:spPr bwMode="gray">
            <a:xfrm>
              <a:off x="2337" y="1387"/>
              <a:ext cx="1096"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algn="r" rtl="1"/>
              <a:endParaRPr lang="en-US"/>
            </a:p>
          </p:txBody>
        </p:sp>
        <p:sp>
          <p:nvSpPr>
            <p:cNvPr id="29" name="Oval 28">
              <a:extLst>
                <a:ext uri="{FF2B5EF4-FFF2-40B4-BE49-F238E27FC236}">
                  <a16:creationId xmlns:a16="http://schemas.microsoft.com/office/drawing/2014/main" id="{3AA8A6E8-F164-15C8-0FBF-F8523F0C2D08}"/>
                </a:ext>
              </a:extLst>
            </p:cNvPr>
            <p:cNvSpPr>
              <a:spLocks noChangeArrowheads="1"/>
            </p:cNvSpPr>
            <p:nvPr/>
          </p:nvSpPr>
          <p:spPr bwMode="gray">
            <a:xfrm>
              <a:off x="2337" y="1754"/>
              <a:ext cx="1096" cy="1468"/>
            </a:xfrm>
            <a:prstGeom prst="ellipse">
              <a:avLst/>
            </a:prstGeom>
            <a:gradFill rotWithShape="1">
              <a:gsLst>
                <a:gs pos="0">
                  <a:srgbClr val="48BE67"/>
                </a:gs>
                <a:gs pos="100000">
                  <a:srgbClr val="48BE67">
                    <a:gamma/>
                    <a:shade val="48627"/>
                    <a:invGamma/>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algn="r" rtl="1"/>
              <a:r>
                <a:rPr lang="en-US" sz="1000" dirty="0">
                  <a:ln w="18415" cmpd="sng">
                    <a:solidFill>
                      <a:srgbClr val="FFFFFF"/>
                    </a:solidFill>
                    <a:prstDash val="solid"/>
                  </a:ln>
                  <a:solidFill>
                    <a:srgbClr val="FFFFFF"/>
                  </a:solidFill>
                  <a:effectLst>
                    <a:outerShdw blurRad="63500" dir="3600000" algn="tl" rotWithShape="0">
                      <a:srgbClr val="000000">
                        <a:alpha val="70000"/>
                      </a:srgbClr>
                    </a:outerShdw>
                  </a:effectLst>
                </a:rPr>
                <a:t>2</a:t>
              </a:r>
            </a:p>
          </p:txBody>
        </p:sp>
      </p:grpSp>
      <p:grpSp>
        <p:nvGrpSpPr>
          <p:cNvPr id="30" name="Group 29">
            <a:extLst>
              <a:ext uri="{FF2B5EF4-FFF2-40B4-BE49-F238E27FC236}">
                <a16:creationId xmlns:a16="http://schemas.microsoft.com/office/drawing/2014/main" id="{8551860C-72DF-53E2-101D-A30D67738AD9}"/>
              </a:ext>
            </a:extLst>
          </p:cNvPr>
          <p:cNvGrpSpPr>
            <a:grpSpLocks/>
          </p:cNvGrpSpPr>
          <p:nvPr/>
        </p:nvGrpSpPr>
        <p:grpSpPr bwMode="auto">
          <a:xfrm>
            <a:off x="7147396" y="3741412"/>
            <a:ext cx="381000" cy="519245"/>
            <a:chOff x="2078" y="1387"/>
            <a:chExt cx="1615" cy="2201"/>
          </a:xfrm>
        </p:grpSpPr>
        <p:sp>
          <p:nvSpPr>
            <p:cNvPr id="31" name="Oval 30">
              <a:extLst>
                <a:ext uri="{FF2B5EF4-FFF2-40B4-BE49-F238E27FC236}">
                  <a16:creationId xmlns:a16="http://schemas.microsoft.com/office/drawing/2014/main" id="{E27A29D3-E15C-188A-330E-F87A395F3742}"/>
                </a:ext>
              </a:extLst>
            </p:cNvPr>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r" rtl="1"/>
              <a:endParaRPr lang="en-US"/>
            </a:p>
          </p:txBody>
        </p:sp>
        <p:sp>
          <p:nvSpPr>
            <p:cNvPr id="32" name="Oval 31">
              <a:extLst>
                <a:ext uri="{FF2B5EF4-FFF2-40B4-BE49-F238E27FC236}">
                  <a16:creationId xmlns:a16="http://schemas.microsoft.com/office/drawing/2014/main" id="{524C64E6-8965-5458-5237-908A4C550DB6}"/>
                </a:ext>
              </a:extLst>
            </p:cNvPr>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r" rtl="1"/>
              <a:endParaRPr lang="en-US"/>
            </a:p>
          </p:txBody>
        </p:sp>
        <p:sp>
          <p:nvSpPr>
            <p:cNvPr id="33" name="Oval 32">
              <a:extLst>
                <a:ext uri="{FF2B5EF4-FFF2-40B4-BE49-F238E27FC236}">
                  <a16:creationId xmlns:a16="http://schemas.microsoft.com/office/drawing/2014/main" id="{7D59FB51-5142-ADAB-1B9D-C251039F0D10}"/>
                </a:ext>
              </a:extLst>
            </p:cNvPr>
            <p:cNvSpPr>
              <a:spLocks noChangeArrowheads="1"/>
            </p:cNvSpPr>
            <p:nvPr/>
          </p:nvSpPr>
          <p:spPr bwMode="gray">
            <a:xfrm>
              <a:off x="2415"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lgn="r" rtl="1"/>
              <a:endParaRPr lang="en-US"/>
            </a:p>
          </p:txBody>
        </p:sp>
        <p:sp>
          <p:nvSpPr>
            <p:cNvPr id="34" name="Oval 33">
              <a:extLst>
                <a:ext uri="{FF2B5EF4-FFF2-40B4-BE49-F238E27FC236}">
                  <a16:creationId xmlns:a16="http://schemas.microsoft.com/office/drawing/2014/main" id="{5AEB4A6A-F236-45F2-FCE8-921202359CC6}"/>
                </a:ext>
              </a:extLst>
            </p:cNvPr>
            <p:cNvSpPr>
              <a:spLocks noChangeArrowheads="1"/>
            </p:cNvSpPr>
            <p:nvPr/>
          </p:nvSpPr>
          <p:spPr bwMode="gray">
            <a:xfrm>
              <a:off x="2415" y="1387"/>
              <a:ext cx="1101" cy="2201"/>
            </a:xfrm>
            <a:prstGeom prst="ellipse">
              <a:avLst/>
            </a:prstGeom>
            <a:gradFill rotWithShape="1">
              <a:gsLst>
                <a:gs pos="0">
                  <a:srgbClr val="21B3E1"/>
                </a:gs>
                <a:gs pos="100000">
                  <a:srgbClr val="21B3E1">
                    <a:gamma/>
                    <a:shade val="46275"/>
                    <a:invGamma/>
                  </a:srgbClr>
                </a:gs>
              </a:gsLst>
              <a:lin ang="54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lgn="r" rtl="1"/>
              <a:endParaRPr lang="en-US"/>
            </a:p>
          </p:txBody>
        </p:sp>
        <p:sp>
          <p:nvSpPr>
            <p:cNvPr id="35" name="Oval 34">
              <a:extLst>
                <a:ext uri="{FF2B5EF4-FFF2-40B4-BE49-F238E27FC236}">
                  <a16:creationId xmlns:a16="http://schemas.microsoft.com/office/drawing/2014/main" id="{C30A78FD-2775-06C2-03E2-C15E78E8AEFA}"/>
                </a:ext>
              </a:extLst>
            </p:cNvPr>
            <p:cNvSpPr>
              <a:spLocks noChangeArrowheads="1"/>
            </p:cNvSpPr>
            <p:nvPr/>
          </p:nvSpPr>
          <p:spPr bwMode="gray">
            <a:xfrm>
              <a:off x="2337" y="1387"/>
              <a:ext cx="1096"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algn="r" rtl="1"/>
              <a:endParaRPr lang="en-US"/>
            </a:p>
          </p:txBody>
        </p:sp>
        <p:sp>
          <p:nvSpPr>
            <p:cNvPr id="36" name="Oval 35">
              <a:extLst>
                <a:ext uri="{FF2B5EF4-FFF2-40B4-BE49-F238E27FC236}">
                  <a16:creationId xmlns:a16="http://schemas.microsoft.com/office/drawing/2014/main" id="{C988900F-3EF1-04FD-820F-2F721A64F038}"/>
                </a:ext>
              </a:extLst>
            </p:cNvPr>
            <p:cNvSpPr>
              <a:spLocks noChangeArrowheads="1"/>
            </p:cNvSpPr>
            <p:nvPr/>
          </p:nvSpPr>
          <p:spPr bwMode="gray">
            <a:xfrm>
              <a:off x="2337" y="1754"/>
              <a:ext cx="1096" cy="1468"/>
            </a:xfrm>
            <a:prstGeom prst="ellipse">
              <a:avLst/>
            </a:prstGeom>
            <a:gradFill rotWithShape="1">
              <a:gsLst>
                <a:gs pos="0">
                  <a:srgbClr val="21B3E1"/>
                </a:gs>
                <a:gs pos="100000">
                  <a:srgbClr val="21B3E1">
                    <a:gamma/>
                    <a:shade val="48627"/>
                    <a:invGamma/>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algn="r" rtl="1"/>
              <a:r>
                <a:rPr lang="en-US" sz="1000" dirty="0">
                  <a:ln w="18415" cmpd="sng">
                    <a:solidFill>
                      <a:srgbClr val="FFFFFF"/>
                    </a:solidFill>
                    <a:prstDash val="solid"/>
                  </a:ln>
                  <a:solidFill>
                    <a:srgbClr val="FFFFFF"/>
                  </a:solidFill>
                  <a:effectLst>
                    <a:outerShdw blurRad="63500" dir="3600000" algn="tl" rotWithShape="0">
                      <a:srgbClr val="000000">
                        <a:alpha val="70000"/>
                      </a:srgbClr>
                    </a:outerShdw>
                  </a:effectLst>
                </a:rPr>
                <a:t>3</a:t>
              </a:r>
            </a:p>
          </p:txBody>
        </p:sp>
      </p:grpSp>
      <p:grpSp>
        <p:nvGrpSpPr>
          <p:cNvPr id="37" name="Group 36">
            <a:extLst>
              <a:ext uri="{FF2B5EF4-FFF2-40B4-BE49-F238E27FC236}">
                <a16:creationId xmlns:a16="http://schemas.microsoft.com/office/drawing/2014/main" id="{22479CC7-A64E-ADC5-1939-D79D401A76A8}"/>
              </a:ext>
            </a:extLst>
          </p:cNvPr>
          <p:cNvGrpSpPr>
            <a:grpSpLocks/>
          </p:cNvGrpSpPr>
          <p:nvPr/>
        </p:nvGrpSpPr>
        <p:grpSpPr bwMode="auto">
          <a:xfrm>
            <a:off x="6309196" y="4952811"/>
            <a:ext cx="381000" cy="519245"/>
            <a:chOff x="2078" y="1387"/>
            <a:chExt cx="1615" cy="2201"/>
          </a:xfrm>
        </p:grpSpPr>
        <p:sp>
          <p:nvSpPr>
            <p:cNvPr id="38" name="Oval 37">
              <a:extLst>
                <a:ext uri="{FF2B5EF4-FFF2-40B4-BE49-F238E27FC236}">
                  <a16:creationId xmlns:a16="http://schemas.microsoft.com/office/drawing/2014/main" id="{04CAAD41-CE96-4F00-8D7C-EC804F88EF85}"/>
                </a:ext>
              </a:extLst>
            </p:cNvPr>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r" rtl="1"/>
              <a:endParaRPr lang="en-US"/>
            </a:p>
          </p:txBody>
        </p:sp>
        <p:sp>
          <p:nvSpPr>
            <p:cNvPr id="39" name="Oval 38">
              <a:extLst>
                <a:ext uri="{FF2B5EF4-FFF2-40B4-BE49-F238E27FC236}">
                  <a16:creationId xmlns:a16="http://schemas.microsoft.com/office/drawing/2014/main" id="{B469D1F3-02FA-17F2-6F88-DC773F7EED70}"/>
                </a:ext>
              </a:extLst>
            </p:cNvPr>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r" rtl="1"/>
              <a:endParaRPr lang="en-US"/>
            </a:p>
          </p:txBody>
        </p:sp>
        <p:sp>
          <p:nvSpPr>
            <p:cNvPr id="40" name="Oval 39">
              <a:extLst>
                <a:ext uri="{FF2B5EF4-FFF2-40B4-BE49-F238E27FC236}">
                  <a16:creationId xmlns:a16="http://schemas.microsoft.com/office/drawing/2014/main" id="{B2D9F744-4602-1ED9-6A14-98130AD5BAAF}"/>
                </a:ext>
              </a:extLst>
            </p:cNvPr>
            <p:cNvSpPr>
              <a:spLocks noChangeArrowheads="1"/>
            </p:cNvSpPr>
            <p:nvPr/>
          </p:nvSpPr>
          <p:spPr bwMode="gray">
            <a:xfrm>
              <a:off x="2415"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lgn="r" rtl="1"/>
              <a:endParaRPr lang="en-US"/>
            </a:p>
          </p:txBody>
        </p:sp>
        <p:sp>
          <p:nvSpPr>
            <p:cNvPr id="41" name="Oval 40">
              <a:extLst>
                <a:ext uri="{FF2B5EF4-FFF2-40B4-BE49-F238E27FC236}">
                  <a16:creationId xmlns:a16="http://schemas.microsoft.com/office/drawing/2014/main" id="{171E6146-7242-D059-645B-9453B29C4447}"/>
                </a:ext>
              </a:extLst>
            </p:cNvPr>
            <p:cNvSpPr>
              <a:spLocks noChangeArrowheads="1"/>
            </p:cNvSpPr>
            <p:nvPr/>
          </p:nvSpPr>
          <p:spPr bwMode="gray">
            <a:xfrm>
              <a:off x="2415" y="1387"/>
              <a:ext cx="1101" cy="2201"/>
            </a:xfrm>
            <a:prstGeom prst="ellipse">
              <a:avLst/>
            </a:prstGeom>
            <a:gradFill rotWithShape="1">
              <a:gsLst>
                <a:gs pos="0">
                  <a:srgbClr val="8D67E1">
                    <a:gamma/>
                    <a:shade val="0"/>
                    <a:invGamma/>
                  </a:srgbClr>
                </a:gs>
                <a:gs pos="100000">
                  <a:srgbClr val="8D67E1"/>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lgn="r" rtl="1"/>
              <a:endParaRPr lang="en-US"/>
            </a:p>
          </p:txBody>
        </p:sp>
        <p:sp>
          <p:nvSpPr>
            <p:cNvPr id="42" name="Oval 41">
              <a:extLst>
                <a:ext uri="{FF2B5EF4-FFF2-40B4-BE49-F238E27FC236}">
                  <a16:creationId xmlns:a16="http://schemas.microsoft.com/office/drawing/2014/main" id="{78CB1E78-E30F-4B86-B872-19FC9B3D686E}"/>
                </a:ext>
              </a:extLst>
            </p:cNvPr>
            <p:cNvSpPr>
              <a:spLocks noChangeArrowheads="1"/>
            </p:cNvSpPr>
            <p:nvPr/>
          </p:nvSpPr>
          <p:spPr bwMode="gray">
            <a:xfrm>
              <a:off x="2337" y="1387"/>
              <a:ext cx="1096"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algn="r" rtl="1"/>
              <a:endParaRPr lang="en-US"/>
            </a:p>
          </p:txBody>
        </p:sp>
        <p:sp>
          <p:nvSpPr>
            <p:cNvPr id="43" name="Oval 42">
              <a:extLst>
                <a:ext uri="{FF2B5EF4-FFF2-40B4-BE49-F238E27FC236}">
                  <a16:creationId xmlns:a16="http://schemas.microsoft.com/office/drawing/2014/main" id="{82A3BDF2-BE6C-8501-28B0-5875D3FFD87B}"/>
                </a:ext>
              </a:extLst>
            </p:cNvPr>
            <p:cNvSpPr>
              <a:spLocks noChangeArrowheads="1"/>
            </p:cNvSpPr>
            <p:nvPr/>
          </p:nvSpPr>
          <p:spPr bwMode="gray">
            <a:xfrm>
              <a:off x="2337" y="1754"/>
              <a:ext cx="1096" cy="1468"/>
            </a:xfrm>
            <a:prstGeom prst="ellipse">
              <a:avLst/>
            </a:prstGeom>
            <a:gradFill rotWithShape="1">
              <a:gsLst>
                <a:gs pos="0">
                  <a:srgbClr val="8D67E1"/>
                </a:gs>
                <a:gs pos="100000">
                  <a:srgbClr val="8D67E1">
                    <a:gamma/>
                    <a:shade val="48627"/>
                    <a:invGamma/>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algn="r" rtl="1"/>
              <a:r>
                <a:rPr lang="en-US" sz="1000" dirty="0">
                  <a:ln w="18415" cmpd="sng">
                    <a:solidFill>
                      <a:srgbClr val="FFFFFF"/>
                    </a:solidFill>
                    <a:prstDash val="solid"/>
                  </a:ln>
                  <a:solidFill>
                    <a:srgbClr val="FFFFFF"/>
                  </a:solidFill>
                  <a:effectLst>
                    <a:outerShdw blurRad="63500" dir="3600000" algn="tl" rotWithShape="0">
                      <a:srgbClr val="000000">
                        <a:alpha val="70000"/>
                      </a:srgbClr>
                    </a:outerShdw>
                  </a:effectLst>
                </a:rPr>
                <a:t>5</a:t>
              </a:r>
            </a:p>
          </p:txBody>
        </p:sp>
      </p:grpSp>
      <p:grpSp>
        <p:nvGrpSpPr>
          <p:cNvPr id="44" name="Group 43">
            <a:extLst>
              <a:ext uri="{FF2B5EF4-FFF2-40B4-BE49-F238E27FC236}">
                <a16:creationId xmlns:a16="http://schemas.microsoft.com/office/drawing/2014/main" id="{FE8E477E-414C-2A25-21A0-F7C9D6C13DAA}"/>
              </a:ext>
            </a:extLst>
          </p:cNvPr>
          <p:cNvGrpSpPr>
            <a:grpSpLocks/>
          </p:cNvGrpSpPr>
          <p:nvPr/>
        </p:nvGrpSpPr>
        <p:grpSpPr bwMode="auto">
          <a:xfrm>
            <a:off x="6715596" y="4345072"/>
            <a:ext cx="355600" cy="519245"/>
            <a:chOff x="2078" y="1387"/>
            <a:chExt cx="1615" cy="2201"/>
          </a:xfrm>
        </p:grpSpPr>
        <p:sp>
          <p:nvSpPr>
            <p:cNvPr id="45" name="Oval 44">
              <a:extLst>
                <a:ext uri="{FF2B5EF4-FFF2-40B4-BE49-F238E27FC236}">
                  <a16:creationId xmlns:a16="http://schemas.microsoft.com/office/drawing/2014/main" id="{9EEF9B2B-FF50-F3D5-05F6-C764C34E3AFA}"/>
                </a:ext>
              </a:extLst>
            </p:cNvPr>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r" rtl="1"/>
              <a:endParaRPr lang="en-US"/>
            </a:p>
          </p:txBody>
        </p:sp>
        <p:sp>
          <p:nvSpPr>
            <p:cNvPr id="46" name="Oval 45">
              <a:extLst>
                <a:ext uri="{FF2B5EF4-FFF2-40B4-BE49-F238E27FC236}">
                  <a16:creationId xmlns:a16="http://schemas.microsoft.com/office/drawing/2014/main" id="{32CBB09A-ABE3-D96E-883D-876125C0BF57}"/>
                </a:ext>
              </a:extLst>
            </p:cNvPr>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r" rtl="1"/>
              <a:endParaRPr lang="en-US"/>
            </a:p>
          </p:txBody>
        </p:sp>
        <p:sp>
          <p:nvSpPr>
            <p:cNvPr id="47" name="Oval 46">
              <a:extLst>
                <a:ext uri="{FF2B5EF4-FFF2-40B4-BE49-F238E27FC236}">
                  <a16:creationId xmlns:a16="http://schemas.microsoft.com/office/drawing/2014/main" id="{09690D54-3197-D19A-6B72-03676DA337C0}"/>
                </a:ext>
              </a:extLst>
            </p:cNvPr>
            <p:cNvSpPr>
              <a:spLocks noChangeArrowheads="1"/>
            </p:cNvSpPr>
            <p:nvPr/>
          </p:nvSpPr>
          <p:spPr bwMode="gray">
            <a:xfrm>
              <a:off x="2336" y="1387"/>
              <a:ext cx="1180"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lgn="r" rtl="1"/>
              <a:endParaRPr lang="en-US"/>
            </a:p>
          </p:txBody>
        </p:sp>
        <p:sp>
          <p:nvSpPr>
            <p:cNvPr id="48" name="Oval 47">
              <a:extLst>
                <a:ext uri="{FF2B5EF4-FFF2-40B4-BE49-F238E27FC236}">
                  <a16:creationId xmlns:a16="http://schemas.microsoft.com/office/drawing/2014/main" id="{32AA239E-0BEB-77DB-50D9-30BBC9BF2AC7}"/>
                </a:ext>
              </a:extLst>
            </p:cNvPr>
            <p:cNvSpPr>
              <a:spLocks noChangeArrowheads="1"/>
            </p:cNvSpPr>
            <p:nvPr/>
          </p:nvSpPr>
          <p:spPr bwMode="gray">
            <a:xfrm>
              <a:off x="2336" y="1387"/>
              <a:ext cx="1180" cy="2201"/>
            </a:xfrm>
            <a:prstGeom prst="ellipse">
              <a:avLst/>
            </a:prstGeom>
            <a:gradFill rotWithShape="1">
              <a:gsLst>
                <a:gs pos="0">
                  <a:srgbClr val="E35E23">
                    <a:gamma/>
                    <a:shade val="0"/>
                    <a:invGamma/>
                  </a:srgbClr>
                </a:gs>
                <a:gs pos="100000">
                  <a:srgbClr val="E35E23"/>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lgn="r" rtl="1"/>
              <a:endParaRPr lang="en-US"/>
            </a:p>
          </p:txBody>
        </p:sp>
        <p:sp>
          <p:nvSpPr>
            <p:cNvPr id="49" name="Oval 48">
              <a:extLst>
                <a:ext uri="{FF2B5EF4-FFF2-40B4-BE49-F238E27FC236}">
                  <a16:creationId xmlns:a16="http://schemas.microsoft.com/office/drawing/2014/main" id="{1A75E8DD-59D6-764D-4032-12C9FA528AD2}"/>
                </a:ext>
              </a:extLst>
            </p:cNvPr>
            <p:cNvSpPr>
              <a:spLocks noChangeArrowheads="1"/>
            </p:cNvSpPr>
            <p:nvPr/>
          </p:nvSpPr>
          <p:spPr bwMode="gray">
            <a:xfrm>
              <a:off x="2337" y="1387"/>
              <a:ext cx="1096"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algn="r" rtl="1"/>
              <a:endParaRPr lang="en-US"/>
            </a:p>
          </p:txBody>
        </p:sp>
        <p:sp>
          <p:nvSpPr>
            <p:cNvPr id="50" name="Oval 82">
              <a:extLst>
                <a:ext uri="{FF2B5EF4-FFF2-40B4-BE49-F238E27FC236}">
                  <a16:creationId xmlns:a16="http://schemas.microsoft.com/office/drawing/2014/main" id="{CBFCA853-2247-83F3-B475-0E9A6E1122F7}"/>
                </a:ext>
              </a:extLst>
            </p:cNvPr>
            <p:cNvSpPr>
              <a:spLocks noChangeArrowheads="1"/>
            </p:cNvSpPr>
            <p:nvPr/>
          </p:nvSpPr>
          <p:spPr bwMode="gray">
            <a:xfrm>
              <a:off x="2337" y="1754"/>
              <a:ext cx="1096" cy="1468"/>
            </a:xfrm>
            <a:prstGeom prst="ellipse">
              <a:avLst/>
            </a:prstGeom>
            <a:gradFill rotWithShape="1">
              <a:gsLst>
                <a:gs pos="0">
                  <a:srgbClr val="E35E23"/>
                </a:gs>
                <a:gs pos="100000">
                  <a:srgbClr val="E35E23">
                    <a:gamma/>
                    <a:shade val="48627"/>
                    <a:invGamma/>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algn="r" rtl="1"/>
              <a:r>
                <a:rPr lang="en-US" sz="1000" dirty="0">
                  <a:ln w="18415" cmpd="sng">
                    <a:solidFill>
                      <a:srgbClr val="FFFFFF"/>
                    </a:solidFill>
                    <a:prstDash val="solid"/>
                  </a:ln>
                  <a:solidFill>
                    <a:srgbClr val="FFFFFF"/>
                  </a:solidFill>
                  <a:effectLst>
                    <a:outerShdw blurRad="63500" dir="3600000" algn="tl" rotWithShape="0">
                      <a:srgbClr val="000000">
                        <a:alpha val="70000"/>
                      </a:srgbClr>
                    </a:outerShdw>
                  </a:effectLst>
                </a:rPr>
                <a:t>4</a:t>
              </a:r>
            </a:p>
          </p:txBody>
        </p:sp>
      </p:grpSp>
    </p:spTree>
    <p:extLst>
      <p:ext uri="{BB962C8B-B14F-4D97-AF65-F5344CB8AC3E}">
        <p14:creationId xmlns:p14="http://schemas.microsoft.com/office/powerpoint/2010/main" val="4152057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1000" fill="hold"/>
                                        <p:tgtEl>
                                          <p:spTgt spid="16"/>
                                        </p:tgtEl>
                                        <p:attrNameLst>
                                          <p:attrName>ppt_x</p:attrName>
                                        </p:attrNameLst>
                                      </p:cBhvr>
                                      <p:tavLst>
                                        <p:tav tm="0">
                                          <p:val>
                                            <p:strVal val="1+#ppt_w/2"/>
                                          </p:val>
                                        </p:tav>
                                        <p:tav tm="100000">
                                          <p:val>
                                            <p:strVal val="#ppt_x"/>
                                          </p:val>
                                        </p:tav>
                                      </p:tavLst>
                                    </p:anim>
                                    <p:anim calcmode="lin" valueType="num">
                                      <p:cBhvr additive="base">
                                        <p:cTn id="8" dur="1000" fill="hold"/>
                                        <p:tgtEl>
                                          <p:spTgt spid="16"/>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5">
                                            <p:txEl>
                                              <p:pRg st="0" end="0"/>
                                            </p:txEl>
                                          </p:spTgt>
                                        </p:tgtEl>
                                        <p:attrNameLst>
                                          <p:attrName>style.visibility</p:attrName>
                                        </p:attrNameLst>
                                      </p:cBhvr>
                                      <p:to>
                                        <p:strVal val="visible"/>
                                      </p:to>
                                    </p:set>
                                    <p:anim calcmode="lin" valueType="num">
                                      <p:cBhvr additive="base">
                                        <p:cTn id="11" dur="1000" fill="hold"/>
                                        <p:tgtEl>
                                          <p:spTgt spid="15">
                                            <p:txEl>
                                              <p:pRg st="0" end="0"/>
                                            </p:txEl>
                                          </p:spTgt>
                                        </p:tgtEl>
                                        <p:attrNameLst>
                                          <p:attrName>ppt_x</p:attrName>
                                        </p:attrNameLst>
                                      </p:cBhvr>
                                      <p:tavLst>
                                        <p:tav tm="0">
                                          <p:val>
                                            <p:strVal val="0-#ppt_w/2"/>
                                          </p:val>
                                        </p:tav>
                                        <p:tav tm="100000">
                                          <p:val>
                                            <p:strVal val="#ppt_x"/>
                                          </p:val>
                                        </p:tav>
                                      </p:tavLst>
                                    </p:anim>
                                    <p:anim calcmode="lin" valueType="num">
                                      <p:cBhvr additive="base">
                                        <p:cTn id="12" dur="1000" fill="hold"/>
                                        <p:tgtEl>
                                          <p:spTgt spid="15">
                                            <p:txEl>
                                              <p:pRg st="0" end="0"/>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0-#ppt_w/2"/>
                                          </p:val>
                                        </p:tav>
                                        <p:tav tm="100000">
                                          <p:val>
                                            <p:strVal val="#ppt_x"/>
                                          </p:val>
                                        </p:tav>
                                      </p:tavLst>
                                    </p:anim>
                                    <p:anim calcmode="lin" valueType="num">
                                      <p:cBhvr additive="base">
                                        <p:cTn id="16" dur="1000" fill="hold"/>
                                        <p:tgtEl>
                                          <p:spTgt spid="15"/>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2" presetClass="entr" presetSubtype="2" fill="hold" nodeType="afterEffect">
                                  <p:stCondLst>
                                    <p:cond delay="0"/>
                                  </p:stCondLst>
                                  <p:childTnLst>
                                    <p:set>
                                      <p:cBhvr>
                                        <p:cTn id="19" dur="1" fill="hold">
                                          <p:stCondLst>
                                            <p:cond delay="0"/>
                                          </p:stCondLst>
                                        </p:cTn>
                                        <p:tgtEl>
                                          <p:spTgt spid="23"/>
                                        </p:tgtEl>
                                        <p:attrNameLst>
                                          <p:attrName>style.visibility</p:attrName>
                                        </p:attrNameLst>
                                      </p:cBhvr>
                                      <p:to>
                                        <p:strVal val="visible"/>
                                      </p:to>
                                    </p:set>
                                    <p:anim calcmode="lin" valueType="num">
                                      <p:cBhvr additive="base">
                                        <p:cTn id="20" dur="1000" fill="hold"/>
                                        <p:tgtEl>
                                          <p:spTgt spid="23"/>
                                        </p:tgtEl>
                                        <p:attrNameLst>
                                          <p:attrName>ppt_x</p:attrName>
                                        </p:attrNameLst>
                                      </p:cBhvr>
                                      <p:tavLst>
                                        <p:tav tm="0">
                                          <p:val>
                                            <p:strVal val="1+#ppt_w/2"/>
                                          </p:val>
                                        </p:tav>
                                        <p:tav tm="100000">
                                          <p:val>
                                            <p:strVal val="#ppt_x"/>
                                          </p:val>
                                        </p:tav>
                                      </p:tavLst>
                                    </p:anim>
                                    <p:anim calcmode="lin" valueType="num">
                                      <p:cBhvr additive="base">
                                        <p:cTn id="21" dur="1000" fill="hold"/>
                                        <p:tgtEl>
                                          <p:spTgt spid="23"/>
                                        </p:tgtEl>
                                        <p:attrNameLst>
                                          <p:attrName>ppt_y</p:attrName>
                                        </p:attrNameLst>
                                      </p:cBhvr>
                                      <p:tavLst>
                                        <p:tav tm="0">
                                          <p:val>
                                            <p:strVal val="#ppt_y"/>
                                          </p:val>
                                        </p:tav>
                                        <p:tav tm="100000">
                                          <p:val>
                                            <p:strVal val="#ppt_y"/>
                                          </p:val>
                                        </p:tav>
                                      </p:tavLst>
                                    </p:anim>
                                  </p:childTnLst>
                                </p:cTn>
                              </p:par>
                              <p:par>
                                <p:cTn id="22" presetID="2" presetClass="entr" presetSubtype="8" fill="hold" grpId="0" nodeType="withEffect">
                                  <p:stCondLst>
                                    <p:cond delay="0"/>
                                  </p:stCondLst>
                                  <p:childTnLst>
                                    <p:set>
                                      <p:cBhvr>
                                        <p:cTn id="23" dur="1" fill="hold">
                                          <p:stCondLst>
                                            <p:cond delay="0"/>
                                          </p:stCondLst>
                                        </p:cTn>
                                        <p:tgtEl>
                                          <p:spTgt spid="14"/>
                                        </p:tgtEl>
                                        <p:attrNameLst>
                                          <p:attrName>style.visibility</p:attrName>
                                        </p:attrNameLst>
                                      </p:cBhvr>
                                      <p:to>
                                        <p:strVal val="visible"/>
                                      </p:to>
                                    </p:set>
                                    <p:anim calcmode="lin" valueType="num">
                                      <p:cBhvr additive="base">
                                        <p:cTn id="24" dur="1000" fill="hold"/>
                                        <p:tgtEl>
                                          <p:spTgt spid="14"/>
                                        </p:tgtEl>
                                        <p:attrNameLst>
                                          <p:attrName>ppt_x</p:attrName>
                                        </p:attrNameLst>
                                      </p:cBhvr>
                                      <p:tavLst>
                                        <p:tav tm="0">
                                          <p:val>
                                            <p:strVal val="0-#ppt_w/2"/>
                                          </p:val>
                                        </p:tav>
                                        <p:tav tm="100000">
                                          <p:val>
                                            <p:strVal val="#ppt_x"/>
                                          </p:val>
                                        </p:tav>
                                      </p:tavLst>
                                    </p:anim>
                                    <p:anim calcmode="lin" valueType="num">
                                      <p:cBhvr additive="base">
                                        <p:cTn id="25" dur="1000" fill="hold"/>
                                        <p:tgtEl>
                                          <p:spTgt spid="14"/>
                                        </p:tgtEl>
                                        <p:attrNameLst>
                                          <p:attrName>ppt_y</p:attrName>
                                        </p:attrNameLst>
                                      </p:cBhvr>
                                      <p:tavLst>
                                        <p:tav tm="0">
                                          <p:val>
                                            <p:strVal val="#ppt_y"/>
                                          </p:val>
                                        </p:tav>
                                        <p:tav tm="100000">
                                          <p:val>
                                            <p:strVal val="#ppt_y"/>
                                          </p:val>
                                        </p:tav>
                                      </p:tavLst>
                                    </p:anim>
                                  </p:childTnLst>
                                </p:cTn>
                              </p:par>
                            </p:childTnLst>
                          </p:cTn>
                        </p:par>
                        <p:par>
                          <p:cTn id="26" fill="hold">
                            <p:stCondLst>
                              <p:cond delay="2000"/>
                            </p:stCondLst>
                            <p:childTnLst>
                              <p:par>
                                <p:cTn id="27" presetID="2" presetClass="entr" presetSubtype="2" fill="hold" nodeType="afterEffect">
                                  <p:stCondLst>
                                    <p:cond delay="0"/>
                                  </p:stCondLst>
                                  <p:childTnLst>
                                    <p:set>
                                      <p:cBhvr>
                                        <p:cTn id="28" dur="1" fill="hold">
                                          <p:stCondLst>
                                            <p:cond delay="0"/>
                                          </p:stCondLst>
                                        </p:cTn>
                                        <p:tgtEl>
                                          <p:spTgt spid="30"/>
                                        </p:tgtEl>
                                        <p:attrNameLst>
                                          <p:attrName>style.visibility</p:attrName>
                                        </p:attrNameLst>
                                      </p:cBhvr>
                                      <p:to>
                                        <p:strVal val="visible"/>
                                      </p:to>
                                    </p:set>
                                    <p:anim calcmode="lin" valueType="num">
                                      <p:cBhvr additive="base">
                                        <p:cTn id="29" dur="1000" fill="hold"/>
                                        <p:tgtEl>
                                          <p:spTgt spid="30"/>
                                        </p:tgtEl>
                                        <p:attrNameLst>
                                          <p:attrName>ppt_x</p:attrName>
                                        </p:attrNameLst>
                                      </p:cBhvr>
                                      <p:tavLst>
                                        <p:tav tm="0">
                                          <p:val>
                                            <p:strVal val="1+#ppt_w/2"/>
                                          </p:val>
                                        </p:tav>
                                        <p:tav tm="100000">
                                          <p:val>
                                            <p:strVal val="#ppt_x"/>
                                          </p:val>
                                        </p:tav>
                                      </p:tavLst>
                                    </p:anim>
                                    <p:anim calcmode="lin" valueType="num">
                                      <p:cBhvr additive="base">
                                        <p:cTn id="30" dur="1000" fill="hold"/>
                                        <p:tgtEl>
                                          <p:spTgt spid="30"/>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1000" fill="hold"/>
                                        <p:tgtEl>
                                          <p:spTgt spid="13"/>
                                        </p:tgtEl>
                                        <p:attrNameLst>
                                          <p:attrName>ppt_x</p:attrName>
                                        </p:attrNameLst>
                                      </p:cBhvr>
                                      <p:tavLst>
                                        <p:tav tm="0">
                                          <p:val>
                                            <p:strVal val="0-#ppt_w/2"/>
                                          </p:val>
                                        </p:tav>
                                        <p:tav tm="100000">
                                          <p:val>
                                            <p:strVal val="#ppt_x"/>
                                          </p:val>
                                        </p:tav>
                                      </p:tavLst>
                                    </p:anim>
                                    <p:anim calcmode="lin" valueType="num">
                                      <p:cBhvr additive="base">
                                        <p:cTn id="34" dur="1000" fill="hold"/>
                                        <p:tgtEl>
                                          <p:spTgt spid="13"/>
                                        </p:tgtEl>
                                        <p:attrNameLst>
                                          <p:attrName>ppt_y</p:attrName>
                                        </p:attrNameLst>
                                      </p:cBhvr>
                                      <p:tavLst>
                                        <p:tav tm="0">
                                          <p:val>
                                            <p:strVal val="#ppt_y"/>
                                          </p:val>
                                        </p:tav>
                                        <p:tav tm="100000">
                                          <p:val>
                                            <p:strVal val="#ppt_y"/>
                                          </p:val>
                                        </p:tav>
                                      </p:tavLst>
                                    </p:anim>
                                  </p:childTnLst>
                                </p:cTn>
                              </p:par>
                            </p:childTnLst>
                          </p:cTn>
                        </p:par>
                        <p:par>
                          <p:cTn id="35" fill="hold">
                            <p:stCondLst>
                              <p:cond delay="3000"/>
                            </p:stCondLst>
                            <p:childTnLst>
                              <p:par>
                                <p:cTn id="36" presetID="2" presetClass="entr" presetSubtype="2" fill="hold" nodeType="afterEffect">
                                  <p:stCondLst>
                                    <p:cond delay="0"/>
                                  </p:stCondLst>
                                  <p:childTnLst>
                                    <p:set>
                                      <p:cBhvr>
                                        <p:cTn id="37" dur="1" fill="hold">
                                          <p:stCondLst>
                                            <p:cond delay="0"/>
                                          </p:stCondLst>
                                        </p:cTn>
                                        <p:tgtEl>
                                          <p:spTgt spid="44"/>
                                        </p:tgtEl>
                                        <p:attrNameLst>
                                          <p:attrName>style.visibility</p:attrName>
                                        </p:attrNameLst>
                                      </p:cBhvr>
                                      <p:to>
                                        <p:strVal val="visible"/>
                                      </p:to>
                                    </p:set>
                                    <p:anim calcmode="lin" valueType="num">
                                      <p:cBhvr additive="base">
                                        <p:cTn id="38" dur="1000" fill="hold"/>
                                        <p:tgtEl>
                                          <p:spTgt spid="44"/>
                                        </p:tgtEl>
                                        <p:attrNameLst>
                                          <p:attrName>ppt_x</p:attrName>
                                        </p:attrNameLst>
                                      </p:cBhvr>
                                      <p:tavLst>
                                        <p:tav tm="0">
                                          <p:val>
                                            <p:strVal val="1+#ppt_w/2"/>
                                          </p:val>
                                        </p:tav>
                                        <p:tav tm="100000">
                                          <p:val>
                                            <p:strVal val="#ppt_x"/>
                                          </p:val>
                                        </p:tav>
                                      </p:tavLst>
                                    </p:anim>
                                    <p:anim calcmode="lin" valueType="num">
                                      <p:cBhvr additive="base">
                                        <p:cTn id="39" dur="1000" fill="hold"/>
                                        <p:tgtEl>
                                          <p:spTgt spid="44"/>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1000" fill="hold"/>
                                        <p:tgtEl>
                                          <p:spTgt spid="12"/>
                                        </p:tgtEl>
                                        <p:attrNameLst>
                                          <p:attrName>ppt_x</p:attrName>
                                        </p:attrNameLst>
                                      </p:cBhvr>
                                      <p:tavLst>
                                        <p:tav tm="0">
                                          <p:val>
                                            <p:strVal val="0-#ppt_w/2"/>
                                          </p:val>
                                        </p:tav>
                                        <p:tav tm="100000">
                                          <p:val>
                                            <p:strVal val="#ppt_x"/>
                                          </p:val>
                                        </p:tav>
                                      </p:tavLst>
                                    </p:anim>
                                    <p:anim calcmode="lin" valueType="num">
                                      <p:cBhvr additive="base">
                                        <p:cTn id="43" dur="1000" fill="hold"/>
                                        <p:tgtEl>
                                          <p:spTgt spid="12"/>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2" presetClass="entr" presetSubtype="2" fill="hold" nodeType="afterEffect">
                                  <p:stCondLst>
                                    <p:cond delay="0"/>
                                  </p:stCondLst>
                                  <p:childTnLst>
                                    <p:set>
                                      <p:cBhvr>
                                        <p:cTn id="46" dur="1" fill="hold">
                                          <p:stCondLst>
                                            <p:cond delay="0"/>
                                          </p:stCondLst>
                                        </p:cTn>
                                        <p:tgtEl>
                                          <p:spTgt spid="37"/>
                                        </p:tgtEl>
                                        <p:attrNameLst>
                                          <p:attrName>style.visibility</p:attrName>
                                        </p:attrNameLst>
                                      </p:cBhvr>
                                      <p:to>
                                        <p:strVal val="visible"/>
                                      </p:to>
                                    </p:set>
                                    <p:anim calcmode="lin" valueType="num">
                                      <p:cBhvr additive="base">
                                        <p:cTn id="47" dur="1000" fill="hold"/>
                                        <p:tgtEl>
                                          <p:spTgt spid="37"/>
                                        </p:tgtEl>
                                        <p:attrNameLst>
                                          <p:attrName>ppt_x</p:attrName>
                                        </p:attrNameLst>
                                      </p:cBhvr>
                                      <p:tavLst>
                                        <p:tav tm="0">
                                          <p:val>
                                            <p:strVal val="1+#ppt_w/2"/>
                                          </p:val>
                                        </p:tav>
                                        <p:tav tm="100000">
                                          <p:val>
                                            <p:strVal val="#ppt_x"/>
                                          </p:val>
                                        </p:tav>
                                      </p:tavLst>
                                    </p:anim>
                                    <p:anim calcmode="lin" valueType="num">
                                      <p:cBhvr additive="base">
                                        <p:cTn id="48" dur="1000" fill="hold"/>
                                        <p:tgtEl>
                                          <p:spTgt spid="37"/>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1000" fill="hold"/>
                                        <p:tgtEl>
                                          <p:spTgt spid="11"/>
                                        </p:tgtEl>
                                        <p:attrNameLst>
                                          <p:attrName>ppt_x</p:attrName>
                                        </p:attrNameLst>
                                      </p:cBhvr>
                                      <p:tavLst>
                                        <p:tav tm="0">
                                          <p:val>
                                            <p:strVal val="0-#ppt_w/2"/>
                                          </p:val>
                                        </p:tav>
                                        <p:tav tm="100000">
                                          <p:val>
                                            <p:strVal val="#ppt_x"/>
                                          </p:val>
                                        </p:tav>
                                      </p:tavLst>
                                    </p:anim>
                                    <p:anim calcmode="lin" valueType="num">
                                      <p:cBhvr additive="base">
                                        <p:cTn id="52"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algn="ctr"/>
            <a:r>
              <a:rPr lang="en-US" sz="2000" b="1" dirty="0">
                <a:latin typeface="Alexandria" pitchFamily="2" charset="-78"/>
                <a:cs typeface="Alexandria" pitchFamily="2" charset="-78"/>
              </a:rPr>
              <a:t>Structure of Scientific Articles</a:t>
            </a:r>
            <a:endParaRPr lang="en-US" altLang="en-US" sz="2000" b="1" dirty="0">
              <a:latin typeface="Alexandria" pitchFamily="2" charset="-78"/>
              <a:cs typeface="Alexandria" pitchFamily="2" charset="-78"/>
            </a:endParaRPr>
          </a:p>
        </p:txBody>
      </p:sp>
      <p:sp>
        <p:nvSpPr>
          <p:cNvPr id="51" name="AutoShape 43"/>
          <p:cNvSpPr>
            <a:spLocks noChangeArrowheads="1"/>
          </p:cNvSpPr>
          <p:nvPr/>
        </p:nvSpPr>
        <p:spPr bwMode="gray">
          <a:xfrm>
            <a:off x="2875411" y="1451811"/>
            <a:ext cx="5404989" cy="339540"/>
          </a:xfrm>
          <a:prstGeom prst="roundRect">
            <a:avLst>
              <a:gd name="adj" fmla="val 50000"/>
            </a:avLst>
          </a:prstGeom>
          <a:noFill/>
          <a:ln w="28575" algn="ctr">
            <a:solidFill>
              <a:schemeClr val="bg2"/>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lvl="1" algn="r" rtl="1"/>
            <a:r>
              <a:rPr lang="ar-SY" dirty="0">
                <a:solidFill>
                  <a:schemeClr val="tx1"/>
                </a:solidFill>
                <a:latin typeface="Alexandria" pitchFamily="2" charset="-78"/>
                <a:cs typeface="Alexandria" pitchFamily="2" charset="-78"/>
              </a:rPr>
              <a:t>النتائج</a:t>
            </a:r>
            <a:r>
              <a:rPr lang="ar-SA" dirty="0">
                <a:solidFill>
                  <a:schemeClr val="tx1"/>
                </a:solidFill>
                <a:latin typeface="Alexandria" pitchFamily="2" charset="-78"/>
                <a:cs typeface="Alexandria" pitchFamily="2" charset="-78"/>
              </a:rPr>
              <a:t> </a:t>
            </a:r>
            <a:r>
              <a:rPr lang="en-GB" dirty="0">
                <a:solidFill>
                  <a:schemeClr val="tx1"/>
                </a:solidFill>
                <a:latin typeface="Alexandria" pitchFamily="2" charset="-78"/>
                <a:cs typeface="Alexandria" pitchFamily="2" charset="-78"/>
              </a:rPr>
              <a:t>results</a:t>
            </a:r>
            <a:endParaRPr lang="ar-SY" dirty="0">
              <a:solidFill>
                <a:schemeClr val="tx1"/>
              </a:solidFill>
              <a:latin typeface="Alexandria" pitchFamily="2" charset="-78"/>
              <a:cs typeface="Alexandria" pitchFamily="2" charset="-78"/>
            </a:endParaRPr>
          </a:p>
        </p:txBody>
      </p:sp>
      <p:grpSp>
        <p:nvGrpSpPr>
          <p:cNvPr id="52" name="Group 76"/>
          <p:cNvGrpSpPr>
            <a:grpSpLocks/>
          </p:cNvGrpSpPr>
          <p:nvPr/>
        </p:nvGrpSpPr>
        <p:grpSpPr bwMode="auto">
          <a:xfrm>
            <a:off x="8102600" y="1344486"/>
            <a:ext cx="355600" cy="519245"/>
            <a:chOff x="2078" y="1387"/>
            <a:chExt cx="1615" cy="2201"/>
          </a:xfrm>
        </p:grpSpPr>
        <p:sp>
          <p:nvSpPr>
            <p:cNvPr id="53" name="Oval 77"/>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r" rtl="1"/>
              <a:endParaRPr lang="en-US"/>
            </a:p>
          </p:txBody>
        </p:sp>
        <p:sp>
          <p:nvSpPr>
            <p:cNvPr id="54" name="Oval 78"/>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r" rtl="1"/>
              <a:endParaRPr lang="en-US"/>
            </a:p>
          </p:txBody>
        </p:sp>
        <p:sp>
          <p:nvSpPr>
            <p:cNvPr id="55" name="Oval 79"/>
            <p:cNvSpPr>
              <a:spLocks noChangeArrowheads="1"/>
            </p:cNvSpPr>
            <p:nvPr/>
          </p:nvSpPr>
          <p:spPr bwMode="gray">
            <a:xfrm>
              <a:off x="2336" y="1387"/>
              <a:ext cx="1180"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lgn="r" rtl="1"/>
              <a:endParaRPr lang="en-US"/>
            </a:p>
          </p:txBody>
        </p:sp>
        <p:sp>
          <p:nvSpPr>
            <p:cNvPr id="56" name="Oval 80"/>
            <p:cNvSpPr>
              <a:spLocks noChangeArrowheads="1"/>
            </p:cNvSpPr>
            <p:nvPr/>
          </p:nvSpPr>
          <p:spPr bwMode="gray">
            <a:xfrm>
              <a:off x="2336" y="1387"/>
              <a:ext cx="1180" cy="2201"/>
            </a:xfrm>
            <a:prstGeom prst="ellipse">
              <a:avLst/>
            </a:prstGeom>
            <a:gradFill rotWithShape="1">
              <a:gsLst>
                <a:gs pos="0">
                  <a:srgbClr val="E35E23">
                    <a:gamma/>
                    <a:shade val="0"/>
                    <a:invGamma/>
                  </a:srgbClr>
                </a:gs>
                <a:gs pos="100000">
                  <a:srgbClr val="E35E23"/>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lgn="r" rtl="1"/>
              <a:endParaRPr lang="en-US"/>
            </a:p>
          </p:txBody>
        </p:sp>
        <p:sp>
          <p:nvSpPr>
            <p:cNvPr id="57" name="Oval 81"/>
            <p:cNvSpPr>
              <a:spLocks noChangeArrowheads="1"/>
            </p:cNvSpPr>
            <p:nvPr/>
          </p:nvSpPr>
          <p:spPr bwMode="gray">
            <a:xfrm>
              <a:off x="2337" y="1387"/>
              <a:ext cx="1096"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algn="r" rtl="1"/>
              <a:endParaRPr lang="en-US"/>
            </a:p>
          </p:txBody>
        </p:sp>
        <p:sp>
          <p:nvSpPr>
            <p:cNvPr id="58" name="Oval 82"/>
            <p:cNvSpPr>
              <a:spLocks noChangeArrowheads="1"/>
            </p:cNvSpPr>
            <p:nvPr/>
          </p:nvSpPr>
          <p:spPr bwMode="gray">
            <a:xfrm>
              <a:off x="2337" y="1754"/>
              <a:ext cx="1096" cy="1468"/>
            </a:xfrm>
            <a:prstGeom prst="ellipse">
              <a:avLst/>
            </a:prstGeom>
            <a:gradFill rotWithShape="1">
              <a:gsLst>
                <a:gs pos="0">
                  <a:srgbClr val="E35E23"/>
                </a:gs>
                <a:gs pos="100000">
                  <a:srgbClr val="E35E23">
                    <a:gamma/>
                    <a:shade val="48627"/>
                    <a:invGamma/>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algn="r" rtl="1"/>
              <a:r>
                <a:rPr lang="ar-SY" sz="1000" dirty="0">
                  <a:ln w="18415" cmpd="sng">
                    <a:solidFill>
                      <a:srgbClr val="FFFFFF"/>
                    </a:solidFill>
                    <a:prstDash val="solid"/>
                  </a:ln>
                  <a:solidFill>
                    <a:srgbClr val="FFFFFF"/>
                  </a:solidFill>
                  <a:effectLst>
                    <a:outerShdw blurRad="63500" dir="3600000" algn="tl" rotWithShape="0">
                      <a:srgbClr val="000000">
                        <a:alpha val="70000"/>
                      </a:srgbClr>
                    </a:outerShdw>
                  </a:effectLst>
                </a:rPr>
                <a:t>6</a:t>
              </a:r>
              <a:endParaRPr lang="en-US" sz="1000" dirty="0"/>
            </a:p>
          </p:txBody>
        </p:sp>
      </p:grpSp>
      <p:sp>
        <p:nvSpPr>
          <p:cNvPr id="59" name="AutoShape 43"/>
          <p:cNvSpPr>
            <a:spLocks noChangeArrowheads="1"/>
          </p:cNvSpPr>
          <p:nvPr/>
        </p:nvSpPr>
        <p:spPr bwMode="gray">
          <a:xfrm>
            <a:off x="1706880" y="3305455"/>
            <a:ext cx="5379720" cy="365760"/>
          </a:xfrm>
          <a:prstGeom prst="roundRect">
            <a:avLst>
              <a:gd name="adj" fmla="val 50000"/>
            </a:avLst>
          </a:prstGeom>
          <a:noFill/>
          <a:ln w="28575" algn="ctr">
            <a:solidFill>
              <a:schemeClr val="bg2"/>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lvl="1" algn="r" rtl="1"/>
            <a:r>
              <a:rPr lang="ar-SY" dirty="0">
                <a:solidFill>
                  <a:schemeClr val="tx1"/>
                </a:solidFill>
                <a:latin typeface="Alexandria" pitchFamily="2" charset="-78"/>
                <a:cs typeface="Alexandria" pitchFamily="2" charset="-78"/>
              </a:rPr>
              <a:t>الشكر والتنويه</a:t>
            </a:r>
            <a:r>
              <a:rPr lang="ar-SA" dirty="0">
                <a:solidFill>
                  <a:schemeClr val="tx1"/>
                </a:solidFill>
                <a:latin typeface="Alexandria" pitchFamily="2" charset="-78"/>
                <a:cs typeface="Alexandria" pitchFamily="2" charset="-78"/>
              </a:rPr>
              <a:t> </a:t>
            </a:r>
            <a:r>
              <a:rPr lang="en-GB" dirty="0">
                <a:solidFill>
                  <a:schemeClr val="tx1"/>
                </a:solidFill>
                <a:latin typeface="Alexandria" pitchFamily="2" charset="-78"/>
                <a:cs typeface="Alexandria" pitchFamily="2" charset="-78"/>
              </a:rPr>
              <a:t>acknowledgement</a:t>
            </a:r>
            <a:r>
              <a:rPr lang="ar-SA" dirty="0">
                <a:solidFill>
                  <a:schemeClr val="tx1"/>
                </a:solidFill>
                <a:latin typeface="Alexandria" pitchFamily="2" charset="-78"/>
                <a:cs typeface="Alexandria" pitchFamily="2" charset="-78"/>
              </a:rPr>
              <a:t> </a:t>
            </a:r>
            <a:endParaRPr lang="ar-SY" dirty="0">
              <a:solidFill>
                <a:schemeClr val="tx1"/>
              </a:solidFill>
              <a:latin typeface="Alexandria" pitchFamily="2" charset="-78"/>
              <a:cs typeface="Alexandria" pitchFamily="2" charset="-78"/>
            </a:endParaRPr>
          </a:p>
        </p:txBody>
      </p:sp>
      <p:sp>
        <p:nvSpPr>
          <p:cNvPr id="60" name="AutoShape 43"/>
          <p:cNvSpPr>
            <a:spLocks noChangeArrowheads="1"/>
          </p:cNvSpPr>
          <p:nvPr/>
        </p:nvSpPr>
        <p:spPr bwMode="gray">
          <a:xfrm>
            <a:off x="1339833" y="3924402"/>
            <a:ext cx="5404989" cy="339540"/>
          </a:xfrm>
          <a:prstGeom prst="roundRect">
            <a:avLst>
              <a:gd name="adj" fmla="val 50000"/>
            </a:avLst>
          </a:prstGeom>
          <a:noFill/>
          <a:ln w="28575" algn="ctr">
            <a:solidFill>
              <a:schemeClr val="bg2"/>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lvl="1" algn="r" rtl="1"/>
            <a:r>
              <a:rPr lang="ar-SA" dirty="0">
                <a:solidFill>
                  <a:schemeClr val="tx1"/>
                </a:solidFill>
                <a:latin typeface="Alexandria" pitchFamily="2" charset="-78"/>
                <a:cs typeface="Alexandria" pitchFamily="2" charset="-78"/>
              </a:rPr>
              <a:t>المراجع </a:t>
            </a:r>
            <a:r>
              <a:rPr lang="en-GB" dirty="0">
                <a:solidFill>
                  <a:schemeClr val="tx1"/>
                </a:solidFill>
                <a:latin typeface="Alexandria" pitchFamily="2" charset="-78"/>
                <a:cs typeface="Alexandria" pitchFamily="2" charset="-78"/>
              </a:rPr>
              <a:t>references</a:t>
            </a:r>
            <a:endParaRPr lang="ar-SY" dirty="0">
              <a:solidFill>
                <a:schemeClr val="tx1"/>
              </a:solidFill>
              <a:latin typeface="Alexandria" pitchFamily="2" charset="-78"/>
              <a:cs typeface="Alexandria" pitchFamily="2" charset="-78"/>
            </a:endParaRPr>
          </a:p>
        </p:txBody>
      </p:sp>
      <p:sp>
        <p:nvSpPr>
          <p:cNvPr id="61" name="AutoShape 43"/>
          <p:cNvSpPr>
            <a:spLocks noChangeArrowheads="1"/>
          </p:cNvSpPr>
          <p:nvPr/>
        </p:nvSpPr>
        <p:spPr bwMode="gray">
          <a:xfrm>
            <a:off x="2133600" y="2688589"/>
            <a:ext cx="5379720" cy="341576"/>
          </a:xfrm>
          <a:prstGeom prst="roundRect">
            <a:avLst>
              <a:gd name="adj" fmla="val 50000"/>
            </a:avLst>
          </a:prstGeom>
          <a:noFill/>
          <a:ln w="28575" algn="ctr">
            <a:solidFill>
              <a:schemeClr val="bg2"/>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lvl="1" algn="r" rtl="1"/>
            <a:r>
              <a:rPr lang="ar-SY" altLang="en-US" dirty="0">
                <a:solidFill>
                  <a:schemeClr val="tx1"/>
                </a:solidFill>
                <a:latin typeface="Alexandria" pitchFamily="2" charset="-78"/>
                <a:cs typeface="Alexandria" pitchFamily="2" charset="-78"/>
              </a:rPr>
              <a:t>الخاتمة</a:t>
            </a:r>
            <a:r>
              <a:rPr lang="ar-SA" altLang="en-US" dirty="0">
                <a:solidFill>
                  <a:schemeClr val="tx1"/>
                </a:solidFill>
                <a:latin typeface="Alexandria" pitchFamily="2" charset="-78"/>
                <a:cs typeface="Alexandria" pitchFamily="2" charset="-78"/>
              </a:rPr>
              <a:t> </a:t>
            </a:r>
            <a:r>
              <a:rPr lang="en-GB" altLang="en-US" dirty="0">
                <a:solidFill>
                  <a:schemeClr val="tx1"/>
                </a:solidFill>
                <a:latin typeface="Alexandria" pitchFamily="2" charset="-78"/>
                <a:cs typeface="Alexandria" pitchFamily="2" charset="-78"/>
              </a:rPr>
              <a:t>conclusion</a:t>
            </a:r>
            <a:endParaRPr lang="ar-SY" altLang="en-US" dirty="0">
              <a:solidFill>
                <a:schemeClr val="tx1"/>
              </a:solidFill>
              <a:latin typeface="Alexandria" pitchFamily="2" charset="-78"/>
              <a:cs typeface="Alexandria" pitchFamily="2" charset="-78"/>
            </a:endParaRPr>
          </a:p>
        </p:txBody>
      </p:sp>
      <p:sp>
        <p:nvSpPr>
          <p:cNvPr id="62" name="AutoShape 45"/>
          <p:cNvSpPr>
            <a:spLocks noChangeArrowheads="1"/>
          </p:cNvSpPr>
          <p:nvPr/>
        </p:nvSpPr>
        <p:spPr bwMode="gray">
          <a:xfrm>
            <a:off x="2532262" y="2035988"/>
            <a:ext cx="5449251" cy="365760"/>
          </a:xfrm>
          <a:prstGeom prst="roundRect">
            <a:avLst>
              <a:gd name="adj" fmla="val 50000"/>
            </a:avLst>
          </a:prstGeom>
          <a:noFill/>
          <a:ln w="28575" algn="ctr">
            <a:solidFill>
              <a:schemeClr val="bg2"/>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lvl="1" algn="r" rtl="1"/>
            <a:r>
              <a:rPr lang="ar-SY" dirty="0">
                <a:solidFill>
                  <a:schemeClr val="tx1"/>
                </a:solidFill>
                <a:latin typeface="Alexandria" pitchFamily="2" charset="-78"/>
                <a:cs typeface="Alexandria" pitchFamily="2" charset="-78"/>
              </a:rPr>
              <a:t>المناقشة</a:t>
            </a:r>
            <a:r>
              <a:rPr lang="ar-SA" dirty="0">
                <a:solidFill>
                  <a:schemeClr val="tx1"/>
                </a:solidFill>
                <a:latin typeface="Alexandria" pitchFamily="2" charset="-78"/>
                <a:cs typeface="Alexandria" pitchFamily="2" charset="-78"/>
              </a:rPr>
              <a:t> </a:t>
            </a:r>
            <a:r>
              <a:rPr lang="en-GB" dirty="0">
                <a:solidFill>
                  <a:schemeClr val="tx1"/>
                </a:solidFill>
                <a:latin typeface="Alexandria" pitchFamily="2" charset="-78"/>
                <a:cs typeface="Alexandria" pitchFamily="2" charset="-78"/>
              </a:rPr>
              <a:t>discussion</a:t>
            </a:r>
            <a:r>
              <a:rPr lang="ar-SA" dirty="0">
                <a:solidFill>
                  <a:schemeClr val="tx1"/>
                </a:solidFill>
                <a:latin typeface="Alexandria" pitchFamily="2" charset="-78"/>
                <a:cs typeface="Alexandria" pitchFamily="2" charset="-78"/>
              </a:rPr>
              <a:t> </a:t>
            </a:r>
            <a:endParaRPr lang="ar-SY" dirty="0">
              <a:solidFill>
                <a:schemeClr val="tx1"/>
              </a:solidFill>
              <a:latin typeface="Alexandria" pitchFamily="2" charset="-78"/>
              <a:cs typeface="Alexandria" pitchFamily="2" charset="-78"/>
            </a:endParaRPr>
          </a:p>
        </p:txBody>
      </p:sp>
      <p:grpSp>
        <p:nvGrpSpPr>
          <p:cNvPr id="63" name="Group 62"/>
          <p:cNvGrpSpPr>
            <a:grpSpLocks/>
          </p:cNvGrpSpPr>
          <p:nvPr/>
        </p:nvGrpSpPr>
        <p:grpSpPr bwMode="auto">
          <a:xfrm>
            <a:off x="7721600" y="1974666"/>
            <a:ext cx="381000" cy="519245"/>
            <a:chOff x="2078" y="1387"/>
            <a:chExt cx="1615" cy="2201"/>
          </a:xfrm>
        </p:grpSpPr>
        <p:sp>
          <p:nvSpPr>
            <p:cNvPr id="64" name="Oval 63"/>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r" rtl="1"/>
              <a:endParaRPr lang="en-US"/>
            </a:p>
          </p:txBody>
        </p:sp>
        <p:sp>
          <p:nvSpPr>
            <p:cNvPr id="65" name="Oval 64"/>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r" rtl="1"/>
              <a:endParaRPr lang="en-US"/>
            </a:p>
          </p:txBody>
        </p:sp>
        <p:sp>
          <p:nvSpPr>
            <p:cNvPr id="66" name="Oval 65"/>
            <p:cNvSpPr>
              <a:spLocks noChangeArrowheads="1"/>
            </p:cNvSpPr>
            <p:nvPr/>
          </p:nvSpPr>
          <p:spPr bwMode="gray">
            <a:xfrm>
              <a:off x="2415"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lgn="r" rtl="1"/>
              <a:endParaRPr lang="en-US"/>
            </a:p>
          </p:txBody>
        </p:sp>
        <p:sp>
          <p:nvSpPr>
            <p:cNvPr id="67" name="Oval 66"/>
            <p:cNvSpPr>
              <a:spLocks noChangeArrowheads="1"/>
            </p:cNvSpPr>
            <p:nvPr/>
          </p:nvSpPr>
          <p:spPr bwMode="gray">
            <a:xfrm>
              <a:off x="2415" y="1387"/>
              <a:ext cx="1101" cy="2201"/>
            </a:xfrm>
            <a:prstGeom prst="ellipse">
              <a:avLst/>
            </a:prstGeom>
            <a:gradFill rotWithShape="1">
              <a:gsLst>
                <a:gs pos="0">
                  <a:srgbClr val="21B3E1"/>
                </a:gs>
                <a:gs pos="100000">
                  <a:srgbClr val="21B3E1">
                    <a:gamma/>
                    <a:shade val="46275"/>
                    <a:invGamma/>
                  </a:srgbClr>
                </a:gs>
              </a:gsLst>
              <a:lin ang="54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lgn="r" rtl="1"/>
              <a:endParaRPr lang="en-US"/>
            </a:p>
          </p:txBody>
        </p:sp>
        <p:sp>
          <p:nvSpPr>
            <p:cNvPr id="68" name="Oval 67"/>
            <p:cNvSpPr>
              <a:spLocks noChangeArrowheads="1"/>
            </p:cNvSpPr>
            <p:nvPr/>
          </p:nvSpPr>
          <p:spPr bwMode="gray">
            <a:xfrm>
              <a:off x="2337" y="1387"/>
              <a:ext cx="1096"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algn="r" rtl="1"/>
              <a:endParaRPr lang="en-US"/>
            </a:p>
          </p:txBody>
        </p:sp>
        <p:sp>
          <p:nvSpPr>
            <p:cNvPr id="69" name="Oval 68"/>
            <p:cNvSpPr>
              <a:spLocks noChangeArrowheads="1"/>
            </p:cNvSpPr>
            <p:nvPr/>
          </p:nvSpPr>
          <p:spPr bwMode="gray">
            <a:xfrm>
              <a:off x="2337" y="1754"/>
              <a:ext cx="1096" cy="1468"/>
            </a:xfrm>
            <a:prstGeom prst="ellipse">
              <a:avLst/>
            </a:prstGeom>
            <a:gradFill rotWithShape="1">
              <a:gsLst>
                <a:gs pos="0">
                  <a:srgbClr val="21B3E1"/>
                </a:gs>
                <a:gs pos="100000">
                  <a:srgbClr val="21B3E1">
                    <a:gamma/>
                    <a:shade val="48627"/>
                    <a:invGamma/>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algn="r" rtl="1"/>
              <a:r>
                <a:rPr lang="ar-SY" sz="1000" dirty="0">
                  <a:ln w="18415" cmpd="sng">
                    <a:solidFill>
                      <a:srgbClr val="FFFFFF"/>
                    </a:solidFill>
                    <a:prstDash val="solid"/>
                  </a:ln>
                  <a:solidFill>
                    <a:srgbClr val="FFFFFF"/>
                  </a:solidFill>
                  <a:effectLst>
                    <a:outerShdw blurRad="63500" dir="3600000" algn="tl" rotWithShape="0">
                      <a:srgbClr val="000000">
                        <a:alpha val="70000"/>
                      </a:srgbClr>
                    </a:outerShdw>
                  </a:effectLst>
                </a:rPr>
                <a:t>7</a:t>
              </a:r>
              <a:endParaRPr lang="en-US" sz="10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grpSp>
        <p:nvGrpSpPr>
          <p:cNvPr id="70" name="Group 69"/>
          <p:cNvGrpSpPr>
            <a:grpSpLocks/>
          </p:cNvGrpSpPr>
          <p:nvPr/>
        </p:nvGrpSpPr>
        <p:grpSpPr bwMode="auto">
          <a:xfrm>
            <a:off x="6957880" y="3229066"/>
            <a:ext cx="381000" cy="519245"/>
            <a:chOff x="2078" y="1387"/>
            <a:chExt cx="1615" cy="2201"/>
          </a:xfrm>
        </p:grpSpPr>
        <p:sp>
          <p:nvSpPr>
            <p:cNvPr id="71" name="Oval 70"/>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r" rtl="1"/>
              <a:endParaRPr lang="en-US"/>
            </a:p>
          </p:txBody>
        </p:sp>
        <p:sp>
          <p:nvSpPr>
            <p:cNvPr id="72" name="Oval 71"/>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r" rtl="1"/>
              <a:endParaRPr lang="en-US"/>
            </a:p>
          </p:txBody>
        </p:sp>
        <p:sp>
          <p:nvSpPr>
            <p:cNvPr id="73" name="Oval 72"/>
            <p:cNvSpPr>
              <a:spLocks noChangeArrowheads="1"/>
            </p:cNvSpPr>
            <p:nvPr/>
          </p:nvSpPr>
          <p:spPr bwMode="gray">
            <a:xfrm>
              <a:off x="2415"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lgn="r" rtl="1"/>
              <a:endParaRPr lang="en-US"/>
            </a:p>
          </p:txBody>
        </p:sp>
        <p:sp>
          <p:nvSpPr>
            <p:cNvPr id="74" name="Oval 73"/>
            <p:cNvSpPr>
              <a:spLocks noChangeArrowheads="1"/>
            </p:cNvSpPr>
            <p:nvPr/>
          </p:nvSpPr>
          <p:spPr bwMode="gray">
            <a:xfrm>
              <a:off x="2415" y="1387"/>
              <a:ext cx="1101" cy="2201"/>
            </a:xfrm>
            <a:prstGeom prst="ellipse">
              <a:avLst/>
            </a:prstGeom>
            <a:gradFill rotWithShape="1">
              <a:gsLst>
                <a:gs pos="0">
                  <a:srgbClr val="8D67E1">
                    <a:gamma/>
                    <a:shade val="0"/>
                    <a:invGamma/>
                  </a:srgbClr>
                </a:gs>
                <a:gs pos="100000">
                  <a:srgbClr val="8D67E1"/>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lgn="r" rtl="1"/>
              <a:endParaRPr lang="en-US"/>
            </a:p>
          </p:txBody>
        </p:sp>
        <p:sp>
          <p:nvSpPr>
            <p:cNvPr id="75" name="Oval 74"/>
            <p:cNvSpPr>
              <a:spLocks noChangeArrowheads="1"/>
            </p:cNvSpPr>
            <p:nvPr/>
          </p:nvSpPr>
          <p:spPr bwMode="gray">
            <a:xfrm>
              <a:off x="2337" y="1387"/>
              <a:ext cx="1096"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algn="r" rtl="1"/>
              <a:endParaRPr lang="en-US"/>
            </a:p>
          </p:txBody>
        </p:sp>
        <p:sp>
          <p:nvSpPr>
            <p:cNvPr id="76" name="Oval 75"/>
            <p:cNvSpPr>
              <a:spLocks noChangeArrowheads="1"/>
            </p:cNvSpPr>
            <p:nvPr/>
          </p:nvSpPr>
          <p:spPr bwMode="gray">
            <a:xfrm>
              <a:off x="2337" y="1754"/>
              <a:ext cx="1096" cy="1468"/>
            </a:xfrm>
            <a:prstGeom prst="ellipse">
              <a:avLst/>
            </a:prstGeom>
            <a:gradFill rotWithShape="1">
              <a:gsLst>
                <a:gs pos="0">
                  <a:srgbClr val="8D67E1"/>
                </a:gs>
                <a:gs pos="100000">
                  <a:srgbClr val="8D67E1">
                    <a:gamma/>
                    <a:shade val="48627"/>
                    <a:invGamma/>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algn="r" rtl="1"/>
              <a:r>
                <a:rPr lang="ar-SY" sz="1000" dirty="0">
                  <a:ln w="18415" cmpd="sng">
                    <a:solidFill>
                      <a:srgbClr val="FFFFFF"/>
                    </a:solidFill>
                    <a:prstDash val="solid"/>
                  </a:ln>
                  <a:solidFill>
                    <a:srgbClr val="FFFFFF"/>
                  </a:solidFill>
                  <a:effectLst>
                    <a:outerShdw blurRad="63500" dir="3600000" algn="tl" rotWithShape="0">
                      <a:srgbClr val="000000">
                        <a:alpha val="70000"/>
                      </a:srgbClr>
                    </a:outerShdw>
                  </a:effectLst>
                </a:rPr>
                <a:t>9</a:t>
              </a:r>
              <a:endParaRPr lang="en-US" sz="10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grpSp>
        <p:nvGrpSpPr>
          <p:cNvPr id="77" name="Group 76"/>
          <p:cNvGrpSpPr>
            <a:grpSpLocks/>
          </p:cNvGrpSpPr>
          <p:nvPr/>
        </p:nvGrpSpPr>
        <p:grpSpPr bwMode="auto">
          <a:xfrm>
            <a:off x="7389680" y="2584053"/>
            <a:ext cx="355600" cy="519245"/>
            <a:chOff x="2078" y="1387"/>
            <a:chExt cx="1615" cy="2201"/>
          </a:xfrm>
        </p:grpSpPr>
        <p:sp>
          <p:nvSpPr>
            <p:cNvPr id="78" name="Oval 77"/>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r" rtl="1"/>
              <a:endParaRPr lang="en-US"/>
            </a:p>
          </p:txBody>
        </p:sp>
        <p:sp>
          <p:nvSpPr>
            <p:cNvPr id="79" name="Oval 78"/>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r" rtl="1"/>
              <a:endParaRPr lang="en-US"/>
            </a:p>
          </p:txBody>
        </p:sp>
        <p:sp>
          <p:nvSpPr>
            <p:cNvPr id="80" name="Oval 79"/>
            <p:cNvSpPr>
              <a:spLocks noChangeArrowheads="1"/>
            </p:cNvSpPr>
            <p:nvPr/>
          </p:nvSpPr>
          <p:spPr bwMode="gray">
            <a:xfrm>
              <a:off x="2336" y="1387"/>
              <a:ext cx="1180"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lgn="r" rtl="1"/>
              <a:endParaRPr lang="en-US"/>
            </a:p>
          </p:txBody>
        </p:sp>
        <p:sp>
          <p:nvSpPr>
            <p:cNvPr id="81" name="Oval 80"/>
            <p:cNvSpPr>
              <a:spLocks noChangeArrowheads="1"/>
            </p:cNvSpPr>
            <p:nvPr/>
          </p:nvSpPr>
          <p:spPr bwMode="gray">
            <a:xfrm>
              <a:off x="2336" y="1387"/>
              <a:ext cx="1180" cy="2201"/>
            </a:xfrm>
            <a:prstGeom prst="ellipse">
              <a:avLst/>
            </a:prstGeom>
            <a:gradFill rotWithShape="1">
              <a:gsLst>
                <a:gs pos="0">
                  <a:srgbClr val="E35E23">
                    <a:gamma/>
                    <a:shade val="0"/>
                    <a:invGamma/>
                  </a:srgbClr>
                </a:gs>
                <a:gs pos="100000">
                  <a:srgbClr val="E35E23"/>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lgn="r" rtl="1"/>
              <a:endParaRPr lang="en-US"/>
            </a:p>
          </p:txBody>
        </p:sp>
        <p:sp>
          <p:nvSpPr>
            <p:cNvPr id="82" name="Oval 81"/>
            <p:cNvSpPr>
              <a:spLocks noChangeArrowheads="1"/>
            </p:cNvSpPr>
            <p:nvPr/>
          </p:nvSpPr>
          <p:spPr bwMode="gray">
            <a:xfrm>
              <a:off x="2337" y="1387"/>
              <a:ext cx="1096"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algn="r" rtl="1"/>
              <a:endParaRPr lang="en-US"/>
            </a:p>
          </p:txBody>
        </p:sp>
        <p:sp>
          <p:nvSpPr>
            <p:cNvPr id="83" name="Oval 82"/>
            <p:cNvSpPr>
              <a:spLocks noChangeArrowheads="1"/>
            </p:cNvSpPr>
            <p:nvPr/>
          </p:nvSpPr>
          <p:spPr bwMode="gray">
            <a:xfrm>
              <a:off x="2337" y="1754"/>
              <a:ext cx="1096" cy="1468"/>
            </a:xfrm>
            <a:prstGeom prst="ellipse">
              <a:avLst/>
            </a:prstGeom>
            <a:gradFill rotWithShape="1">
              <a:gsLst>
                <a:gs pos="0">
                  <a:srgbClr val="E35E23"/>
                </a:gs>
                <a:gs pos="100000">
                  <a:srgbClr val="E35E23">
                    <a:gamma/>
                    <a:shade val="48627"/>
                    <a:invGamma/>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algn="r" rtl="1"/>
              <a:r>
                <a:rPr lang="ar-SY" sz="1000" dirty="0">
                  <a:ln w="18415" cmpd="sng">
                    <a:solidFill>
                      <a:srgbClr val="FFFFFF"/>
                    </a:solidFill>
                    <a:prstDash val="solid"/>
                  </a:ln>
                  <a:solidFill>
                    <a:srgbClr val="FFFFFF"/>
                  </a:solidFill>
                  <a:effectLst>
                    <a:outerShdw blurRad="63500" dir="3600000" algn="tl" rotWithShape="0">
                      <a:srgbClr val="000000">
                        <a:alpha val="70000"/>
                      </a:srgbClr>
                    </a:outerShdw>
                  </a:effectLst>
                </a:rPr>
                <a:t>8</a:t>
              </a:r>
              <a:endParaRPr lang="en-US" sz="10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grpSp>
        <p:nvGrpSpPr>
          <p:cNvPr id="84" name="Group 76"/>
          <p:cNvGrpSpPr>
            <a:grpSpLocks/>
          </p:cNvGrpSpPr>
          <p:nvPr/>
        </p:nvGrpSpPr>
        <p:grpSpPr bwMode="auto">
          <a:xfrm>
            <a:off x="6503389" y="3817077"/>
            <a:ext cx="476262" cy="519245"/>
            <a:chOff x="1789" y="1387"/>
            <a:chExt cx="2163" cy="2201"/>
          </a:xfrm>
        </p:grpSpPr>
        <p:sp>
          <p:nvSpPr>
            <p:cNvPr id="85" name="Oval 77"/>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r" rtl="1"/>
              <a:endParaRPr lang="en-US"/>
            </a:p>
          </p:txBody>
        </p:sp>
        <p:sp>
          <p:nvSpPr>
            <p:cNvPr id="86" name="Oval 78"/>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r" rtl="1"/>
              <a:endParaRPr lang="en-US"/>
            </a:p>
          </p:txBody>
        </p:sp>
        <p:sp>
          <p:nvSpPr>
            <p:cNvPr id="87" name="Oval 79"/>
            <p:cNvSpPr>
              <a:spLocks noChangeArrowheads="1"/>
            </p:cNvSpPr>
            <p:nvPr/>
          </p:nvSpPr>
          <p:spPr bwMode="gray">
            <a:xfrm>
              <a:off x="2336" y="1387"/>
              <a:ext cx="1180"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lgn="r" rtl="1"/>
              <a:endParaRPr lang="en-US"/>
            </a:p>
          </p:txBody>
        </p:sp>
        <p:sp>
          <p:nvSpPr>
            <p:cNvPr id="88" name="Oval 80"/>
            <p:cNvSpPr>
              <a:spLocks noChangeArrowheads="1"/>
            </p:cNvSpPr>
            <p:nvPr/>
          </p:nvSpPr>
          <p:spPr bwMode="gray">
            <a:xfrm>
              <a:off x="2336" y="1387"/>
              <a:ext cx="1180" cy="2201"/>
            </a:xfrm>
            <a:prstGeom prst="ellipse">
              <a:avLst/>
            </a:prstGeom>
            <a:gradFill rotWithShape="1">
              <a:gsLst>
                <a:gs pos="0">
                  <a:srgbClr val="E35E23">
                    <a:gamma/>
                    <a:shade val="0"/>
                    <a:invGamma/>
                  </a:srgbClr>
                </a:gs>
                <a:gs pos="100000">
                  <a:srgbClr val="E35E23"/>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lgn="r" rtl="1"/>
              <a:endParaRPr lang="en-US"/>
            </a:p>
          </p:txBody>
        </p:sp>
        <p:sp>
          <p:nvSpPr>
            <p:cNvPr id="89" name="Oval 81"/>
            <p:cNvSpPr>
              <a:spLocks noChangeArrowheads="1"/>
            </p:cNvSpPr>
            <p:nvPr/>
          </p:nvSpPr>
          <p:spPr bwMode="gray">
            <a:xfrm>
              <a:off x="2337" y="1387"/>
              <a:ext cx="1096"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algn="r" rtl="1"/>
              <a:endParaRPr lang="en-US"/>
            </a:p>
          </p:txBody>
        </p:sp>
        <p:sp>
          <p:nvSpPr>
            <p:cNvPr id="90" name="Oval 82"/>
            <p:cNvSpPr>
              <a:spLocks noChangeArrowheads="1"/>
            </p:cNvSpPr>
            <p:nvPr/>
          </p:nvSpPr>
          <p:spPr bwMode="gray">
            <a:xfrm>
              <a:off x="1789" y="1778"/>
              <a:ext cx="2163" cy="1376"/>
            </a:xfrm>
            <a:prstGeom prst="ellipse">
              <a:avLst/>
            </a:prstGeom>
            <a:no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pPr algn="r" rtl="1"/>
              <a:r>
                <a:rPr lang="ar-SY" sz="900" dirty="0">
                  <a:ln w="18415" cmpd="sng">
                    <a:solidFill>
                      <a:srgbClr val="FFFFFF"/>
                    </a:solidFill>
                    <a:prstDash val="solid"/>
                  </a:ln>
                  <a:solidFill>
                    <a:srgbClr val="FFFFFF"/>
                  </a:solidFill>
                  <a:effectLst>
                    <a:outerShdw blurRad="63500" dir="3600000" algn="tl" rotWithShape="0">
                      <a:srgbClr val="000000">
                        <a:alpha val="70000"/>
                      </a:srgbClr>
                    </a:outerShdw>
                  </a:effectLst>
                </a:rPr>
                <a:t>10</a:t>
              </a:r>
              <a:endParaRPr lang="en-US" sz="900" dirty="0"/>
            </a:p>
          </p:txBody>
        </p:sp>
      </p:grpSp>
      <p:sp>
        <p:nvSpPr>
          <p:cNvPr id="91" name="عنصر نائب للمحتوى 2">
            <a:extLst>
              <a:ext uri="{FF2B5EF4-FFF2-40B4-BE49-F238E27FC236}">
                <a16:creationId xmlns:a16="http://schemas.microsoft.com/office/drawing/2014/main" id="{847BDCB0-4070-EEC0-C0CD-152538C7DFDF}"/>
              </a:ext>
            </a:extLst>
          </p:cNvPr>
          <p:cNvSpPr txBox="1">
            <a:spLocks/>
          </p:cNvSpPr>
          <p:nvPr/>
        </p:nvSpPr>
        <p:spPr>
          <a:xfrm>
            <a:off x="1339833" y="4422011"/>
            <a:ext cx="8229600" cy="1258497"/>
          </a:xfrm>
          <a:prstGeom prst="rect">
            <a:avLst/>
          </a:prstGeom>
        </p:spPr>
        <p:txBody>
          <a:bodyPr/>
          <a:lstStyle>
            <a:lvl1pPr marL="342900" indent="-342900" algn="l" rtl="0" eaLnBrk="1" fontAlgn="base" hangingPunct="1">
              <a:spcBef>
                <a:spcPct val="20000"/>
              </a:spcBef>
              <a:spcAft>
                <a:spcPct val="0"/>
              </a:spcAft>
              <a:buClr>
                <a:schemeClr val="hlink"/>
              </a:buClr>
              <a:buFont typeface="Wingdings" panose="05000000000000000000" pitchFamily="2" charset="2"/>
              <a:buChar char="v"/>
              <a:defRPr sz="2800" b="1" kern="1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anose="05000000000000000000" pitchFamily="2" charset="2"/>
              <a:buChar char="§"/>
              <a:defRPr sz="2800" kern="1200">
                <a:solidFill>
                  <a:schemeClr val="tx1"/>
                </a:solidFill>
                <a:latin typeface="+mj-lt"/>
                <a:ea typeface="+mn-ea"/>
                <a:cs typeface="+mn-cs"/>
              </a:defRPr>
            </a:lvl2pPr>
            <a:lvl3pPr marL="1143000" indent="-228600" algn="l" rtl="0" eaLnBrk="1" fontAlgn="base" hangingPunct="1">
              <a:spcBef>
                <a:spcPct val="20000"/>
              </a:spcBef>
              <a:spcAft>
                <a:spcPct val="0"/>
              </a:spcAft>
              <a:buClr>
                <a:schemeClr val="tx1"/>
              </a:buClr>
              <a:buChar char="•"/>
              <a:defRPr sz="2400" kern="1200">
                <a:solidFill>
                  <a:schemeClr val="tx1"/>
                </a:solidFill>
                <a:latin typeface="+mj-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j-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j-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lnSpc>
                <a:spcPct val="150000"/>
              </a:lnSpc>
            </a:pPr>
            <a:r>
              <a:rPr lang="ar-SY" sz="1400" b="0" dirty="0">
                <a:latin typeface="Alexandria" pitchFamily="2" charset="-78"/>
                <a:cs typeface="Alexandria" pitchFamily="2" charset="-78"/>
              </a:rPr>
              <a:t>ويختلف ترتيب هذه الأقسام باختلاف الدورية أو المجلة العلمية. فبعض الدوريات تدمج النتائج</a:t>
            </a:r>
            <a:r>
              <a:rPr lang="ar-SA" sz="1400" b="0" dirty="0">
                <a:latin typeface="Alexandria" pitchFamily="2" charset="-78"/>
                <a:cs typeface="Alexandria" pitchFamily="2" charset="-78"/>
              </a:rPr>
              <a:t> </a:t>
            </a:r>
            <a:r>
              <a:rPr lang="ar-SY" sz="1400" b="0" dirty="0">
                <a:latin typeface="Alexandria" pitchFamily="2" charset="-78"/>
                <a:cs typeface="Alexandria" pitchFamily="2" charset="-78"/>
              </a:rPr>
              <a:t>والمناقشة في قسم واحد، وبعضها الآخر يضع قسم "المواد وطرق البحث" في نهاية المقالة، قبل المر</a:t>
            </a:r>
            <a:r>
              <a:rPr lang="ar-SA" sz="1400" b="0" dirty="0">
                <a:latin typeface="Alexandria" pitchFamily="2" charset="-78"/>
                <a:cs typeface="Alexandria" pitchFamily="2" charset="-78"/>
              </a:rPr>
              <a:t>ا</a:t>
            </a:r>
            <a:r>
              <a:rPr lang="ar-SY" sz="1400" b="0" dirty="0">
                <a:latin typeface="Alexandria" pitchFamily="2" charset="-78"/>
                <a:cs typeface="Alexandria" pitchFamily="2" charset="-78"/>
              </a:rPr>
              <a:t>جع</a:t>
            </a:r>
            <a:r>
              <a:rPr lang="ar-SA" sz="1400" b="0" dirty="0">
                <a:latin typeface="Alexandria" pitchFamily="2" charset="-78"/>
                <a:cs typeface="Alexandria" pitchFamily="2" charset="-78"/>
              </a:rPr>
              <a:t> </a:t>
            </a:r>
            <a:r>
              <a:rPr lang="ar-SY" sz="1400" b="0" dirty="0">
                <a:latin typeface="Alexandria" pitchFamily="2" charset="-78"/>
                <a:cs typeface="Alexandria" pitchFamily="2" charset="-78"/>
              </a:rPr>
              <a:t>أو بعد النتائج</a:t>
            </a:r>
            <a:r>
              <a:rPr lang="ar-SA" sz="1400" b="0" dirty="0">
                <a:latin typeface="Alexandria" pitchFamily="2" charset="-78"/>
                <a:cs typeface="Alexandria" pitchFamily="2" charset="-78"/>
              </a:rPr>
              <a:t>...</a:t>
            </a:r>
            <a:r>
              <a:rPr lang="ar-SY" sz="1400" b="0" dirty="0">
                <a:latin typeface="Alexandria" pitchFamily="2" charset="-78"/>
                <a:cs typeface="Alexandria" pitchFamily="2" charset="-78"/>
              </a:rPr>
              <a:t> </a:t>
            </a:r>
            <a:r>
              <a:rPr lang="ar-SA" sz="1400" b="0" dirty="0">
                <a:latin typeface="Alexandria" pitchFamily="2" charset="-78"/>
                <a:cs typeface="Alexandria" pitchFamily="2" charset="-78"/>
              </a:rPr>
              <a:t>الخ</a:t>
            </a:r>
            <a:r>
              <a:rPr lang="ar-SY" sz="1400" b="0" dirty="0">
                <a:latin typeface="Alexandria" pitchFamily="2" charset="-78"/>
                <a:cs typeface="Alexandria" pitchFamily="2" charset="-78"/>
              </a:rPr>
              <a:t>.</a:t>
            </a:r>
          </a:p>
        </p:txBody>
      </p:sp>
    </p:spTree>
    <p:extLst>
      <p:ext uri="{BB962C8B-B14F-4D97-AF65-F5344CB8AC3E}">
        <p14:creationId xmlns:p14="http://schemas.microsoft.com/office/powerpoint/2010/main" val="1225062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1000" fill="hold"/>
                                        <p:tgtEl>
                                          <p:spTgt spid="52"/>
                                        </p:tgtEl>
                                        <p:attrNameLst>
                                          <p:attrName>ppt_x</p:attrName>
                                        </p:attrNameLst>
                                      </p:cBhvr>
                                      <p:tavLst>
                                        <p:tav tm="0">
                                          <p:val>
                                            <p:strVal val="1+#ppt_w/2"/>
                                          </p:val>
                                        </p:tav>
                                        <p:tav tm="100000">
                                          <p:val>
                                            <p:strVal val="#ppt_x"/>
                                          </p:val>
                                        </p:tav>
                                      </p:tavLst>
                                    </p:anim>
                                    <p:anim calcmode="lin" valueType="num">
                                      <p:cBhvr additive="base">
                                        <p:cTn id="8" dur="1000" fill="hold"/>
                                        <p:tgtEl>
                                          <p:spTgt spid="5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1"/>
                                        </p:tgtEl>
                                        <p:attrNameLst>
                                          <p:attrName>style.visibility</p:attrName>
                                        </p:attrNameLst>
                                      </p:cBhvr>
                                      <p:to>
                                        <p:strVal val="visible"/>
                                      </p:to>
                                    </p:set>
                                    <p:anim calcmode="lin" valueType="num">
                                      <p:cBhvr additive="base">
                                        <p:cTn id="11" dur="1000" fill="hold"/>
                                        <p:tgtEl>
                                          <p:spTgt spid="51"/>
                                        </p:tgtEl>
                                        <p:attrNameLst>
                                          <p:attrName>ppt_x</p:attrName>
                                        </p:attrNameLst>
                                      </p:cBhvr>
                                      <p:tavLst>
                                        <p:tav tm="0">
                                          <p:val>
                                            <p:strVal val="0-#ppt_w/2"/>
                                          </p:val>
                                        </p:tav>
                                        <p:tav tm="100000">
                                          <p:val>
                                            <p:strVal val="#ppt_x"/>
                                          </p:val>
                                        </p:tav>
                                      </p:tavLst>
                                    </p:anim>
                                    <p:anim calcmode="lin" valueType="num">
                                      <p:cBhvr additive="base">
                                        <p:cTn id="12" dur="1000" fill="hold"/>
                                        <p:tgtEl>
                                          <p:spTgt spid="51"/>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2" fill="hold" nodeType="afterEffect">
                                  <p:stCondLst>
                                    <p:cond delay="0"/>
                                  </p:stCondLst>
                                  <p:childTnLst>
                                    <p:set>
                                      <p:cBhvr>
                                        <p:cTn id="15" dur="1" fill="hold">
                                          <p:stCondLst>
                                            <p:cond delay="0"/>
                                          </p:stCondLst>
                                        </p:cTn>
                                        <p:tgtEl>
                                          <p:spTgt spid="63"/>
                                        </p:tgtEl>
                                        <p:attrNameLst>
                                          <p:attrName>style.visibility</p:attrName>
                                        </p:attrNameLst>
                                      </p:cBhvr>
                                      <p:to>
                                        <p:strVal val="visible"/>
                                      </p:to>
                                    </p:set>
                                    <p:anim calcmode="lin" valueType="num">
                                      <p:cBhvr additive="base">
                                        <p:cTn id="16" dur="1000" fill="hold"/>
                                        <p:tgtEl>
                                          <p:spTgt spid="63"/>
                                        </p:tgtEl>
                                        <p:attrNameLst>
                                          <p:attrName>ppt_x</p:attrName>
                                        </p:attrNameLst>
                                      </p:cBhvr>
                                      <p:tavLst>
                                        <p:tav tm="0">
                                          <p:val>
                                            <p:strVal val="1+#ppt_w/2"/>
                                          </p:val>
                                        </p:tav>
                                        <p:tav tm="100000">
                                          <p:val>
                                            <p:strVal val="#ppt_x"/>
                                          </p:val>
                                        </p:tav>
                                      </p:tavLst>
                                    </p:anim>
                                    <p:anim calcmode="lin" valueType="num">
                                      <p:cBhvr additive="base">
                                        <p:cTn id="17" dur="1000" fill="hold"/>
                                        <p:tgtEl>
                                          <p:spTgt spid="63"/>
                                        </p:tgtEl>
                                        <p:attrNameLst>
                                          <p:attrName>ppt_y</p:attrName>
                                        </p:attrNameLst>
                                      </p:cBhvr>
                                      <p:tavLst>
                                        <p:tav tm="0">
                                          <p:val>
                                            <p:strVal val="#ppt_y"/>
                                          </p:val>
                                        </p:tav>
                                        <p:tav tm="100000">
                                          <p:val>
                                            <p:strVal val="#ppt_y"/>
                                          </p:val>
                                        </p:tav>
                                      </p:tavLst>
                                    </p:anim>
                                  </p:childTnLst>
                                </p:cTn>
                              </p:par>
                              <p:par>
                                <p:cTn id="18" presetID="2" presetClass="entr" presetSubtype="8" fill="hold" grpId="0" nodeType="withEffect">
                                  <p:stCondLst>
                                    <p:cond delay="0"/>
                                  </p:stCondLst>
                                  <p:childTnLst>
                                    <p:set>
                                      <p:cBhvr>
                                        <p:cTn id="19" dur="1" fill="hold">
                                          <p:stCondLst>
                                            <p:cond delay="0"/>
                                          </p:stCondLst>
                                        </p:cTn>
                                        <p:tgtEl>
                                          <p:spTgt spid="62"/>
                                        </p:tgtEl>
                                        <p:attrNameLst>
                                          <p:attrName>style.visibility</p:attrName>
                                        </p:attrNameLst>
                                      </p:cBhvr>
                                      <p:to>
                                        <p:strVal val="visible"/>
                                      </p:to>
                                    </p:set>
                                    <p:anim calcmode="lin" valueType="num">
                                      <p:cBhvr additive="base">
                                        <p:cTn id="20" dur="1000" fill="hold"/>
                                        <p:tgtEl>
                                          <p:spTgt spid="62"/>
                                        </p:tgtEl>
                                        <p:attrNameLst>
                                          <p:attrName>ppt_x</p:attrName>
                                        </p:attrNameLst>
                                      </p:cBhvr>
                                      <p:tavLst>
                                        <p:tav tm="0">
                                          <p:val>
                                            <p:strVal val="0-#ppt_w/2"/>
                                          </p:val>
                                        </p:tav>
                                        <p:tav tm="100000">
                                          <p:val>
                                            <p:strVal val="#ppt_x"/>
                                          </p:val>
                                        </p:tav>
                                      </p:tavLst>
                                    </p:anim>
                                    <p:anim calcmode="lin" valueType="num">
                                      <p:cBhvr additive="base">
                                        <p:cTn id="21" dur="1000" fill="hold"/>
                                        <p:tgtEl>
                                          <p:spTgt spid="62"/>
                                        </p:tgtEl>
                                        <p:attrNameLst>
                                          <p:attrName>ppt_y</p:attrName>
                                        </p:attrNameLst>
                                      </p:cBhvr>
                                      <p:tavLst>
                                        <p:tav tm="0">
                                          <p:val>
                                            <p:strVal val="#ppt_y"/>
                                          </p:val>
                                        </p:tav>
                                        <p:tav tm="100000">
                                          <p:val>
                                            <p:strVal val="#ppt_y"/>
                                          </p:val>
                                        </p:tav>
                                      </p:tavLst>
                                    </p:anim>
                                  </p:childTnLst>
                                </p:cTn>
                              </p:par>
                            </p:childTnLst>
                          </p:cTn>
                        </p:par>
                        <p:par>
                          <p:cTn id="22" fill="hold">
                            <p:stCondLst>
                              <p:cond delay="2000"/>
                            </p:stCondLst>
                            <p:childTnLst>
                              <p:par>
                                <p:cTn id="23" presetID="2" presetClass="entr" presetSubtype="2" fill="hold" nodeType="afterEffect">
                                  <p:stCondLst>
                                    <p:cond delay="0"/>
                                  </p:stCondLst>
                                  <p:childTnLst>
                                    <p:set>
                                      <p:cBhvr>
                                        <p:cTn id="24" dur="1" fill="hold">
                                          <p:stCondLst>
                                            <p:cond delay="0"/>
                                          </p:stCondLst>
                                        </p:cTn>
                                        <p:tgtEl>
                                          <p:spTgt spid="77"/>
                                        </p:tgtEl>
                                        <p:attrNameLst>
                                          <p:attrName>style.visibility</p:attrName>
                                        </p:attrNameLst>
                                      </p:cBhvr>
                                      <p:to>
                                        <p:strVal val="visible"/>
                                      </p:to>
                                    </p:set>
                                    <p:anim calcmode="lin" valueType="num">
                                      <p:cBhvr additive="base">
                                        <p:cTn id="25" dur="1000" fill="hold"/>
                                        <p:tgtEl>
                                          <p:spTgt spid="77"/>
                                        </p:tgtEl>
                                        <p:attrNameLst>
                                          <p:attrName>ppt_x</p:attrName>
                                        </p:attrNameLst>
                                      </p:cBhvr>
                                      <p:tavLst>
                                        <p:tav tm="0">
                                          <p:val>
                                            <p:strVal val="1+#ppt_w/2"/>
                                          </p:val>
                                        </p:tav>
                                        <p:tav tm="100000">
                                          <p:val>
                                            <p:strVal val="#ppt_x"/>
                                          </p:val>
                                        </p:tav>
                                      </p:tavLst>
                                    </p:anim>
                                    <p:anim calcmode="lin" valueType="num">
                                      <p:cBhvr additive="base">
                                        <p:cTn id="26" dur="1000" fill="hold"/>
                                        <p:tgtEl>
                                          <p:spTgt spid="7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61"/>
                                        </p:tgtEl>
                                        <p:attrNameLst>
                                          <p:attrName>style.visibility</p:attrName>
                                        </p:attrNameLst>
                                      </p:cBhvr>
                                      <p:to>
                                        <p:strVal val="visible"/>
                                      </p:to>
                                    </p:set>
                                    <p:anim calcmode="lin" valueType="num">
                                      <p:cBhvr additive="base">
                                        <p:cTn id="29" dur="1000" fill="hold"/>
                                        <p:tgtEl>
                                          <p:spTgt spid="61"/>
                                        </p:tgtEl>
                                        <p:attrNameLst>
                                          <p:attrName>ppt_x</p:attrName>
                                        </p:attrNameLst>
                                      </p:cBhvr>
                                      <p:tavLst>
                                        <p:tav tm="0">
                                          <p:val>
                                            <p:strVal val="0-#ppt_w/2"/>
                                          </p:val>
                                        </p:tav>
                                        <p:tav tm="100000">
                                          <p:val>
                                            <p:strVal val="#ppt_x"/>
                                          </p:val>
                                        </p:tav>
                                      </p:tavLst>
                                    </p:anim>
                                    <p:anim calcmode="lin" valueType="num">
                                      <p:cBhvr additive="base">
                                        <p:cTn id="30" dur="1000" fill="hold"/>
                                        <p:tgtEl>
                                          <p:spTgt spid="61"/>
                                        </p:tgtEl>
                                        <p:attrNameLst>
                                          <p:attrName>ppt_y</p:attrName>
                                        </p:attrNameLst>
                                      </p:cBhvr>
                                      <p:tavLst>
                                        <p:tav tm="0">
                                          <p:val>
                                            <p:strVal val="#ppt_y"/>
                                          </p:val>
                                        </p:tav>
                                        <p:tav tm="100000">
                                          <p:val>
                                            <p:strVal val="#ppt_y"/>
                                          </p:val>
                                        </p:tav>
                                      </p:tavLst>
                                    </p:anim>
                                  </p:childTnLst>
                                </p:cTn>
                              </p:par>
                            </p:childTnLst>
                          </p:cTn>
                        </p:par>
                        <p:par>
                          <p:cTn id="31" fill="hold">
                            <p:stCondLst>
                              <p:cond delay="3000"/>
                            </p:stCondLst>
                            <p:childTnLst>
                              <p:par>
                                <p:cTn id="32" presetID="2" presetClass="entr" presetSubtype="2" fill="hold" nodeType="afterEffect">
                                  <p:stCondLst>
                                    <p:cond delay="0"/>
                                  </p:stCondLst>
                                  <p:childTnLst>
                                    <p:set>
                                      <p:cBhvr>
                                        <p:cTn id="33" dur="1" fill="hold">
                                          <p:stCondLst>
                                            <p:cond delay="0"/>
                                          </p:stCondLst>
                                        </p:cTn>
                                        <p:tgtEl>
                                          <p:spTgt spid="70"/>
                                        </p:tgtEl>
                                        <p:attrNameLst>
                                          <p:attrName>style.visibility</p:attrName>
                                        </p:attrNameLst>
                                      </p:cBhvr>
                                      <p:to>
                                        <p:strVal val="visible"/>
                                      </p:to>
                                    </p:set>
                                    <p:anim calcmode="lin" valueType="num">
                                      <p:cBhvr additive="base">
                                        <p:cTn id="34" dur="1000" fill="hold"/>
                                        <p:tgtEl>
                                          <p:spTgt spid="70"/>
                                        </p:tgtEl>
                                        <p:attrNameLst>
                                          <p:attrName>ppt_x</p:attrName>
                                        </p:attrNameLst>
                                      </p:cBhvr>
                                      <p:tavLst>
                                        <p:tav tm="0">
                                          <p:val>
                                            <p:strVal val="1+#ppt_w/2"/>
                                          </p:val>
                                        </p:tav>
                                        <p:tav tm="100000">
                                          <p:val>
                                            <p:strVal val="#ppt_x"/>
                                          </p:val>
                                        </p:tav>
                                      </p:tavLst>
                                    </p:anim>
                                    <p:anim calcmode="lin" valueType="num">
                                      <p:cBhvr additive="base">
                                        <p:cTn id="35" dur="1000" fill="hold"/>
                                        <p:tgtEl>
                                          <p:spTgt spid="7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59"/>
                                        </p:tgtEl>
                                        <p:attrNameLst>
                                          <p:attrName>style.visibility</p:attrName>
                                        </p:attrNameLst>
                                      </p:cBhvr>
                                      <p:to>
                                        <p:strVal val="visible"/>
                                      </p:to>
                                    </p:set>
                                    <p:anim calcmode="lin" valueType="num">
                                      <p:cBhvr additive="base">
                                        <p:cTn id="38" dur="1000" fill="hold"/>
                                        <p:tgtEl>
                                          <p:spTgt spid="59"/>
                                        </p:tgtEl>
                                        <p:attrNameLst>
                                          <p:attrName>ppt_x</p:attrName>
                                        </p:attrNameLst>
                                      </p:cBhvr>
                                      <p:tavLst>
                                        <p:tav tm="0">
                                          <p:val>
                                            <p:strVal val="0-#ppt_w/2"/>
                                          </p:val>
                                        </p:tav>
                                        <p:tav tm="100000">
                                          <p:val>
                                            <p:strVal val="#ppt_x"/>
                                          </p:val>
                                        </p:tav>
                                      </p:tavLst>
                                    </p:anim>
                                    <p:anim calcmode="lin" valueType="num">
                                      <p:cBhvr additive="base">
                                        <p:cTn id="39" dur="1000" fill="hold"/>
                                        <p:tgtEl>
                                          <p:spTgt spid="59"/>
                                        </p:tgtEl>
                                        <p:attrNameLst>
                                          <p:attrName>ppt_y</p:attrName>
                                        </p:attrNameLst>
                                      </p:cBhvr>
                                      <p:tavLst>
                                        <p:tav tm="0">
                                          <p:val>
                                            <p:strVal val="#ppt_y"/>
                                          </p:val>
                                        </p:tav>
                                        <p:tav tm="100000">
                                          <p:val>
                                            <p:strVal val="#ppt_y"/>
                                          </p:val>
                                        </p:tav>
                                      </p:tavLst>
                                    </p:anim>
                                  </p:childTnLst>
                                </p:cTn>
                              </p:par>
                            </p:childTnLst>
                          </p:cTn>
                        </p:par>
                        <p:par>
                          <p:cTn id="40" fill="hold">
                            <p:stCondLst>
                              <p:cond delay="4000"/>
                            </p:stCondLst>
                            <p:childTnLst>
                              <p:par>
                                <p:cTn id="41" presetID="2" presetClass="entr" presetSubtype="2" fill="hold" nodeType="afterEffect">
                                  <p:stCondLst>
                                    <p:cond delay="0"/>
                                  </p:stCondLst>
                                  <p:childTnLst>
                                    <p:set>
                                      <p:cBhvr>
                                        <p:cTn id="42" dur="1" fill="hold">
                                          <p:stCondLst>
                                            <p:cond delay="0"/>
                                          </p:stCondLst>
                                        </p:cTn>
                                        <p:tgtEl>
                                          <p:spTgt spid="84"/>
                                        </p:tgtEl>
                                        <p:attrNameLst>
                                          <p:attrName>style.visibility</p:attrName>
                                        </p:attrNameLst>
                                      </p:cBhvr>
                                      <p:to>
                                        <p:strVal val="visible"/>
                                      </p:to>
                                    </p:set>
                                    <p:anim calcmode="lin" valueType="num">
                                      <p:cBhvr additive="base">
                                        <p:cTn id="43" dur="1000" fill="hold"/>
                                        <p:tgtEl>
                                          <p:spTgt spid="84"/>
                                        </p:tgtEl>
                                        <p:attrNameLst>
                                          <p:attrName>ppt_x</p:attrName>
                                        </p:attrNameLst>
                                      </p:cBhvr>
                                      <p:tavLst>
                                        <p:tav tm="0">
                                          <p:val>
                                            <p:strVal val="1+#ppt_w/2"/>
                                          </p:val>
                                        </p:tav>
                                        <p:tav tm="100000">
                                          <p:val>
                                            <p:strVal val="#ppt_x"/>
                                          </p:val>
                                        </p:tav>
                                      </p:tavLst>
                                    </p:anim>
                                    <p:anim calcmode="lin" valueType="num">
                                      <p:cBhvr additive="base">
                                        <p:cTn id="44" dur="1000" fill="hold"/>
                                        <p:tgtEl>
                                          <p:spTgt spid="84"/>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60"/>
                                        </p:tgtEl>
                                        <p:attrNameLst>
                                          <p:attrName>style.visibility</p:attrName>
                                        </p:attrNameLst>
                                      </p:cBhvr>
                                      <p:to>
                                        <p:strVal val="visible"/>
                                      </p:to>
                                    </p:set>
                                    <p:anim calcmode="lin" valueType="num">
                                      <p:cBhvr additive="base">
                                        <p:cTn id="47" dur="1000" fill="hold"/>
                                        <p:tgtEl>
                                          <p:spTgt spid="60"/>
                                        </p:tgtEl>
                                        <p:attrNameLst>
                                          <p:attrName>ppt_x</p:attrName>
                                        </p:attrNameLst>
                                      </p:cBhvr>
                                      <p:tavLst>
                                        <p:tav tm="0">
                                          <p:val>
                                            <p:strVal val="0-#ppt_w/2"/>
                                          </p:val>
                                        </p:tav>
                                        <p:tav tm="100000">
                                          <p:val>
                                            <p:strVal val="#ppt_x"/>
                                          </p:val>
                                        </p:tav>
                                      </p:tavLst>
                                    </p:anim>
                                    <p:anim calcmode="lin" valueType="num">
                                      <p:cBhvr additive="base">
                                        <p:cTn id="48" dur="1000" fill="hold"/>
                                        <p:tgtEl>
                                          <p:spTgt spid="60"/>
                                        </p:tgtEl>
                                        <p:attrNameLst>
                                          <p:attrName>ppt_y</p:attrName>
                                        </p:attrNameLst>
                                      </p:cBhvr>
                                      <p:tavLst>
                                        <p:tav tm="0">
                                          <p:val>
                                            <p:strVal val="#ppt_y"/>
                                          </p:val>
                                        </p:tav>
                                        <p:tav tm="100000">
                                          <p:val>
                                            <p:strVal val="#ppt_y"/>
                                          </p:val>
                                        </p:tav>
                                      </p:tavLst>
                                    </p:anim>
                                  </p:childTnLst>
                                </p:cTn>
                              </p:par>
                            </p:childTnLst>
                          </p:cTn>
                        </p:par>
                        <p:par>
                          <p:cTn id="49" fill="hold">
                            <p:stCondLst>
                              <p:cond delay="5000"/>
                            </p:stCondLst>
                            <p:childTnLst>
                              <p:par>
                                <p:cTn id="50" presetID="22" presetClass="entr" presetSubtype="2" fill="hold" grpId="0" nodeType="afterEffect">
                                  <p:stCondLst>
                                    <p:cond delay="0"/>
                                  </p:stCondLst>
                                  <p:childTnLst>
                                    <p:set>
                                      <p:cBhvr>
                                        <p:cTn id="51" dur="1" fill="hold">
                                          <p:stCondLst>
                                            <p:cond delay="0"/>
                                          </p:stCondLst>
                                        </p:cTn>
                                        <p:tgtEl>
                                          <p:spTgt spid="91"/>
                                        </p:tgtEl>
                                        <p:attrNameLst>
                                          <p:attrName>style.visibility</p:attrName>
                                        </p:attrNameLst>
                                      </p:cBhvr>
                                      <p:to>
                                        <p:strVal val="visible"/>
                                      </p:to>
                                    </p:set>
                                    <p:animEffect transition="in" filter="wipe(right)">
                                      <p:cBhvr>
                                        <p:cTn id="52" dur="1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59" grpId="0" animBg="1"/>
      <p:bldP spid="60" grpId="0" animBg="1"/>
      <p:bldP spid="61" grpId="0" animBg="1"/>
      <p:bldP spid="62" grpId="0" animBg="1"/>
      <p:bldP spid="91"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959417"/>
          </a:xfrm>
          <a:prstGeom prst="rect">
            <a:avLst/>
          </a:prstGeom>
          <a:noFill/>
        </p:spPr>
        <p:txBody>
          <a:bodyPr wrap="square" rtlCol="0">
            <a:spAutoFit/>
          </a:bodyPr>
          <a:lstStyle/>
          <a:p>
            <a:pPr marL="285750" indent="-285750" algn="just">
              <a:lnSpc>
                <a:spcPct val="200000"/>
              </a:lnSpc>
              <a:buClr>
                <a:schemeClr val="accent6"/>
              </a:buClr>
              <a:buFont typeface="Arial" panose="020B0604020202020204" pitchFamily="34" charset="0"/>
              <a:buChar char="•"/>
            </a:pPr>
            <a:r>
              <a:rPr lang="en-US" sz="1600" dirty="0">
                <a:latin typeface="Alexandria" pitchFamily="2" charset="-78"/>
                <a:cs typeface="Alexandria" pitchFamily="2" charset="-78"/>
              </a:rPr>
              <a:t>The title is, arguably, one of the most important parts of a paper. The title is not only printed first (or very close to the top) in an article; it is the part that will be read by most people. These readers must then decide whether the paper contains information that is relevant or interesting for them. The main requirements of a good title can be formulated briefly and sharply: be precise, simple, and short. The best title is one that gives the most accurate information about the content of the paper with the fewest possible words</a:t>
            </a:r>
            <a:r>
              <a:rPr lang="en-US" sz="1600" dirty="0" smtClean="0">
                <a:latin typeface="Alexandria" pitchFamily="2" charset="-78"/>
                <a:cs typeface="Alexandria" pitchFamily="2" charset="-78"/>
              </a:rPr>
              <a:t>.</a:t>
            </a:r>
          </a:p>
          <a:p>
            <a:pPr algn="just">
              <a:lnSpc>
                <a:spcPct val="200000"/>
              </a:lnSpc>
              <a:buClr>
                <a:schemeClr val="accent6"/>
              </a:buClr>
            </a:pPr>
            <a:endParaRPr lang="ar-SY" sz="16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algn="ctr"/>
            <a:r>
              <a:rPr lang="en-US" sz="2000" b="1" dirty="0">
                <a:latin typeface="Alexandria" pitchFamily="2" charset="-78"/>
                <a:cs typeface="Alexandria" pitchFamily="2" charset="-78"/>
              </a:rPr>
              <a:t>How to Construct a Winning Title</a:t>
            </a:r>
            <a:endParaRPr lang="en-US" altLang="en-US" sz="2000" b="1" dirty="0">
              <a:latin typeface="Alexandria" pitchFamily="2" charset="-78"/>
              <a:cs typeface="Alexandria" pitchFamily="2" charset="-78"/>
            </a:endParaRPr>
          </a:p>
        </p:txBody>
      </p:sp>
    </p:spTree>
    <p:extLst>
      <p:ext uri="{BB962C8B-B14F-4D97-AF65-F5344CB8AC3E}">
        <p14:creationId xmlns:p14="http://schemas.microsoft.com/office/powerpoint/2010/main" val="193757860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974532"/>
          </a:xfrm>
          <a:prstGeom prst="rect">
            <a:avLst/>
          </a:prstGeom>
          <a:noFill/>
        </p:spPr>
        <p:txBody>
          <a:bodyPr wrap="square" rtlCol="0">
            <a:spAutoFit/>
          </a:bodyPr>
          <a:lstStyle/>
          <a:p>
            <a:pPr marL="285750" indent="-285750" algn="just">
              <a:lnSpc>
                <a:spcPct val="200000"/>
              </a:lnSpc>
              <a:buClr>
                <a:schemeClr val="accent6"/>
              </a:buClr>
              <a:buFont typeface="Arial" panose="020B0604020202020204" pitchFamily="34" charset="0"/>
              <a:buChar char="•"/>
            </a:pPr>
            <a:r>
              <a:rPr lang="en-US" sz="1600" dirty="0" smtClean="0">
                <a:latin typeface="Alexandria" pitchFamily="2" charset="-78"/>
                <a:cs typeface="Alexandria" pitchFamily="2" charset="-78"/>
              </a:rPr>
              <a:t>Generally</a:t>
            </a:r>
            <a:r>
              <a:rPr lang="en-US" sz="1600" dirty="0">
                <a:latin typeface="Alexandria" pitchFamily="2" charset="-78"/>
                <a:cs typeface="Alexandria" pitchFamily="2" charset="-78"/>
              </a:rPr>
              <a:t>, the title should indicate answers to the important basic questions: </a:t>
            </a:r>
            <a:r>
              <a:rPr lang="en-US" sz="1600" i="1" dirty="0">
                <a:latin typeface="Alexandria" pitchFamily="2" charset="-78"/>
                <a:cs typeface="Alexandria" pitchFamily="2" charset="-78"/>
              </a:rPr>
              <a:t>What? Where? How? </a:t>
            </a:r>
            <a:r>
              <a:rPr lang="en-US" sz="1600" dirty="0">
                <a:latin typeface="Alexandria" pitchFamily="2" charset="-78"/>
                <a:cs typeface="Alexandria" pitchFamily="2" charset="-78"/>
              </a:rPr>
              <a:t>What was studied: an organism, a mechanism, a community, a molecule? What was measured? And what methods were used? Where: in the laboratory, or in the field? How was the study organism or phenomenon examined? A good title indicates all these elements, so that readers can judge what to expect in the paper.</a:t>
            </a:r>
            <a:endParaRPr lang="ar-SY" sz="16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algn="ctr"/>
            <a:r>
              <a:rPr lang="en-US" sz="2000" b="1" dirty="0">
                <a:latin typeface="Alexandria" pitchFamily="2" charset="-78"/>
                <a:cs typeface="Alexandria" pitchFamily="2" charset="-78"/>
              </a:rPr>
              <a:t>How to Construct a Winning Title</a:t>
            </a:r>
            <a:endParaRPr lang="en-US" altLang="en-US" sz="2000" b="1" dirty="0">
              <a:latin typeface="Alexandria" pitchFamily="2" charset="-78"/>
              <a:cs typeface="Alexandria" pitchFamily="2" charset="-78"/>
            </a:endParaRPr>
          </a:p>
        </p:txBody>
      </p:sp>
    </p:spTree>
    <p:extLst>
      <p:ext uri="{BB962C8B-B14F-4D97-AF65-F5344CB8AC3E}">
        <p14:creationId xmlns:p14="http://schemas.microsoft.com/office/powerpoint/2010/main" val="197723596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974532"/>
          </a:xfrm>
          <a:prstGeom prst="rect">
            <a:avLst/>
          </a:prstGeom>
          <a:noFill/>
        </p:spPr>
        <p:txBody>
          <a:bodyPr wrap="square" rtlCol="0">
            <a:spAutoFit/>
          </a:bodyPr>
          <a:lstStyle/>
          <a:p>
            <a:pPr marL="285750" indent="-285750" algn="just" rtl="1">
              <a:lnSpc>
                <a:spcPct val="200000"/>
              </a:lnSpc>
              <a:buClr>
                <a:schemeClr val="accent6"/>
              </a:buClr>
              <a:buFont typeface="Arial" panose="020B0604020202020204" pitchFamily="34" charset="0"/>
              <a:buChar char="•"/>
            </a:pPr>
            <a:r>
              <a:rPr lang="ar-SY" sz="1600" dirty="0">
                <a:latin typeface="Alexandria" pitchFamily="2" charset="-78"/>
                <a:cs typeface="Alexandria" pitchFamily="2" charset="-78"/>
              </a:rPr>
              <a:t>تكمن أهمية العنوان في كونه أول ما يلفت انتباه القارئ ليقرر ما إذا كانت المقالة تقع ضمن اهتماماته</a:t>
            </a:r>
            <a:r>
              <a:rPr lang="ar-SA" sz="1600" dirty="0">
                <a:latin typeface="Alexandria" pitchFamily="2" charset="-78"/>
                <a:cs typeface="Alexandria" pitchFamily="2" charset="-78"/>
              </a:rPr>
              <a:t> </a:t>
            </a:r>
            <a:r>
              <a:rPr lang="ar-SY" sz="1600" dirty="0">
                <a:latin typeface="Alexandria" pitchFamily="2" charset="-78"/>
                <a:cs typeface="Alexandria" pitchFamily="2" charset="-78"/>
              </a:rPr>
              <a:t>أم لا.</a:t>
            </a:r>
            <a:endParaRPr lang="ar-SA" sz="1600" dirty="0">
              <a:latin typeface="Alexandria" pitchFamily="2" charset="-78"/>
              <a:cs typeface="Alexandria" pitchFamily="2" charset="-78"/>
            </a:endParaRPr>
          </a:p>
          <a:p>
            <a:pPr marL="285750" indent="-285750" algn="just" rtl="1">
              <a:lnSpc>
                <a:spcPct val="200000"/>
              </a:lnSpc>
              <a:buClr>
                <a:schemeClr val="accent6"/>
              </a:buClr>
              <a:buFont typeface="Arial" panose="020B0604020202020204" pitchFamily="34" charset="0"/>
              <a:buChar char="•"/>
            </a:pPr>
            <a:r>
              <a:rPr lang="ar-SY" sz="1600" dirty="0">
                <a:latin typeface="Alexandria" pitchFamily="2" charset="-78"/>
                <a:cs typeface="Alexandria" pitchFamily="2" charset="-78"/>
              </a:rPr>
              <a:t>ينصح بأن يكون العنوان قصير</a:t>
            </a:r>
            <a:r>
              <a:rPr lang="ar-SA" sz="1600" dirty="0">
                <a:latin typeface="Alexandria" pitchFamily="2" charset="-78"/>
                <a:cs typeface="Alexandria" pitchFamily="2" charset="-78"/>
              </a:rPr>
              <a:t>ا</a:t>
            </a:r>
            <a:r>
              <a:rPr lang="ar-SY" sz="1600" dirty="0">
                <a:latin typeface="Alexandria" pitchFamily="2" charset="-78"/>
                <a:cs typeface="Alexandria" pitchFamily="2" charset="-78"/>
              </a:rPr>
              <a:t>ً جزلاً ملفتاً للانتباه ومعب</a:t>
            </a:r>
            <a:r>
              <a:rPr lang="ar-SA" sz="1600" dirty="0">
                <a:latin typeface="Alexandria" pitchFamily="2" charset="-78"/>
                <a:cs typeface="Alexandria" pitchFamily="2" charset="-78"/>
              </a:rPr>
              <a:t>ر</a:t>
            </a:r>
            <a:r>
              <a:rPr lang="ar-SY" sz="1600" dirty="0">
                <a:latin typeface="Alexandria" pitchFamily="2" charset="-78"/>
                <a:cs typeface="Alexandria" pitchFamily="2" charset="-78"/>
              </a:rPr>
              <a:t>اً عن حقيقة ومحتوى المقالة وفكرتها</a:t>
            </a:r>
            <a:r>
              <a:rPr lang="ar-SA" sz="1600" dirty="0">
                <a:latin typeface="Alexandria" pitchFamily="2" charset="-78"/>
                <a:cs typeface="Alexandria" pitchFamily="2" charset="-78"/>
              </a:rPr>
              <a:t> </a:t>
            </a:r>
            <a:r>
              <a:rPr lang="ar-SY" sz="1600" dirty="0">
                <a:latin typeface="Alexandria" pitchFamily="2" charset="-78"/>
                <a:cs typeface="Alexandria" pitchFamily="2" charset="-78"/>
              </a:rPr>
              <a:t>الرئيسية</a:t>
            </a:r>
            <a:r>
              <a:rPr lang="ar-SA" sz="1600" dirty="0">
                <a:latin typeface="Alexandria" pitchFamily="2" charset="-78"/>
                <a:cs typeface="Alexandria" pitchFamily="2" charset="-78"/>
              </a:rPr>
              <a:t>.</a:t>
            </a:r>
          </a:p>
          <a:p>
            <a:pPr marL="285750" indent="-285750" algn="just" rtl="1">
              <a:lnSpc>
                <a:spcPct val="200000"/>
              </a:lnSpc>
              <a:buClr>
                <a:schemeClr val="accent6"/>
              </a:buClr>
              <a:buFont typeface="Arial" panose="020B0604020202020204" pitchFamily="34" charset="0"/>
              <a:buChar char="•"/>
            </a:pPr>
            <a:r>
              <a:rPr lang="ar-SY" sz="1600" dirty="0">
                <a:latin typeface="Alexandria" pitchFamily="2" charset="-78"/>
                <a:cs typeface="Alexandria" pitchFamily="2" charset="-78"/>
              </a:rPr>
              <a:t> وخالياً قدر الإمكان من العبا</a:t>
            </a:r>
            <a:r>
              <a:rPr lang="ar-SA" sz="1600" dirty="0">
                <a:latin typeface="Alexandria" pitchFamily="2" charset="-78"/>
                <a:cs typeface="Alexandria" pitchFamily="2" charset="-78"/>
              </a:rPr>
              <a:t>ر</a:t>
            </a:r>
            <a:r>
              <a:rPr lang="ar-SY" sz="1600" dirty="0">
                <a:latin typeface="Alexandria" pitchFamily="2" charset="-78"/>
                <a:cs typeface="Alexandria" pitchFamily="2" charset="-78"/>
              </a:rPr>
              <a:t>ات التقنية أو المصطلحات الصعبة التي لا يفهمها إلا المختصون.</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algn="ctr"/>
            <a:r>
              <a:rPr lang="en-US" sz="2000" b="1" dirty="0">
                <a:latin typeface="Alexandria" pitchFamily="2" charset="-78"/>
                <a:cs typeface="Alexandria" pitchFamily="2" charset="-78"/>
              </a:rPr>
              <a:t>How to Construct a Winning Title</a:t>
            </a:r>
            <a:endParaRPr lang="en-US" altLang="en-US" sz="2000" b="1" dirty="0">
              <a:latin typeface="Alexandria" pitchFamily="2" charset="-78"/>
              <a:cs typeface="Alexandria" pitchFamily="2" charset="-78"/>
            </a:endParaRPr>
          </a:p>
        </p:txBody>
      </p:sp>
    </p:spTree>
    <p:extLst>
      <p:ext uri="{BB962C8B-B14F-4D97-AF65-F5344CB8AC3E}">
        <p14:creationId xmlns:p14="http://schemas.microsoft.com/office/powerpoint/2010/main" val="422726150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306663" y="1468531"/>
            <a:ext cx="8786633" cy="4095480"/>
          </a:xfrm>
          <a:prstGeom prst="rect">
            <a:avLst/>
          </a:prstGeom>
          <a:noFill/>
        </p:spPr>
        <p:txBody>
          <a:bodyPr wrap="square" rtlCol="0">
            <a:spAutoFit/>
          </a:bodyPr>
          <a:lstStyle/>
          <a:p>
            <a:pPr marL="285750" indent="-285750" algn="just">
              <a:lnSpc>
                <a:spcPct val="150000"/>
              </a:lnSpc>
              <a:buClr>
                <a:srgbClr val="0070C0"/>
              </a:buClr>
              <a:buFont typeface="Arial" panose="020B0604020202020204" pitchFamily="34" charset="0"/>
              <a:buChar char="•"/>
            </a:pPr>
            <a:r>
              <a:rPr lang="en-US" sz="1500" dirty="0">
                <a:latin typeface="Alexandria" pitchFamily="2" charset="-78"/>
                <a:cs typeface="Alexandria" pitchFamily="2" charset="-78"/>
              </a:rPr>
              <a:t>After the title of the publication, the author names are given on the next line, usually abbreviating the first names. It is customary for the first named author to be the principal author and, upon request, the corresponding author of the paper. Or a subsequent author is given as corresponding author. The names are followed by the addresses. If not all authors have the same address, </a:t>
            </a:r>
            <a:r>
              <a:rPr lang="en-US" sz="1500" dirty="0" smtClean="0">
                <a:latin typeface="Alexandria" pitchFamily="2" charset="-78"/>
                <a:cs typeface="Alexandria" pitchFamily="2" charset="-78"/>
              </a:rPr>
              <a:t>the </a:t>
            </a:r>
            <a:r>
              <a:rPr lang="en-US" sz="1500" dirty="0">
                <a:latin typeface="Alexandria" pitchFamily="2" charset="-78"/>
                <a:cs typeface="Alexandria" pitchFamily="2" charset="-78"/>
              </a:rPr>
              <a:t>distinction can be made by superscript asterisks or numbers by the name</a:t>
            </a:r>
            <a:r>
              <a:rPr lang="en-US" sz="1500" dirty="0" smtClean="0">
                <a:latin typeface="Alexandria" pitchFamily="2" charset="-78"/>
                <a:cs typeface="Alexandria" pitchFamily="2" charset="-78"/>
              </a:rPr>
              <a:t>.</a:t>
            </a:r>
          </a:p>
          <a:p>
            <a:pPr marL="285750" indent="-285750" algn="just">
              <a:lnSpc>
                <a:spcPct val="150000"/>
              </a:lnSpc>
              <a:buClr>
                <a:srgbClr val="0070C0"/>
              </a:buClr>
              <a:buFont typeface="Arial" panose="020B0604020202020204" pitchFamily="34" charset="0"/>
              <a:buChar char="•"/>
            </a:pPr>
            <a:endParaRPr lang="en-US" sz="1500" dirty="0">
              <a:latin typeface="Alexandria" pitchFamily="2" charset="-78"/>
              <a:cs typeface="Alexandria" pitchFamily="2" charset="-78"/>
            </a:endParaRPr>
          </a:p>
          <a:p>
            <a:pPr marL="285750" indent="-285750" algn="just" rtl="1">
              <a:lnSpc>
                <a:spcPct val="150000"/>
              </a:lnSpc>
              <a:buClr>
                <a:srgbClr val="0070C0"/>
              </a:buClr>
              <a:buFont typeface="Arial" panose="020B0604020202020204" pitchFamily="34" charset="0"/>
              <a:buChar char="•"/>
            </a:pPr>
            <a:r>
              <a:rPr lang="ar-SY" sz="1400" dirty="0" smtClean="0">
                <a:latin typeface="Alexandria" pitchFamily="2" charset="-78"/>
                <a:cs typeface="Alexandria" pitchFamily="2" charset="-78"/>
              </a:rPr>
              <a:t>يتضمن </a:t>
            </a:r>
            <a:r>
              <a:rPr lang="ar-SY" sz="1400" dirty="0">
                <a:latin typeface="Alexandria" pitchFamily="2" charset="-78"/>
                <a:cs typeface="Alexandria" pitchFamily="2" charset="-78"/>
              </a:rPr>
              <a:t>هذا الباب اسم المؤلف </a:t>
            </a:r>
            <a:r>
              <a:rPr lang="ar-SA" sz="1400" dirty="0">
                <a:latin typeface="Alexandria" pitchFamily="2" charset="-78"/>
                <a:cs typeface="Alexandria" pitchFamily="2" charset="-78"/>
              </a:rPr>
              <a:t>(</a:t>
            </a:r>
            <a:r>
              <a:rPr lang="ar-SY" sz="1400" dirty="0">
                <a:latin typeface="Alexandria" pitchFamily="2" charset="-78"/>
                <a:cs typeface="Alexandria" pitchFamily="2" charset="-78"/>
              </a:rPr>
              <a:t>أو المؤلفين</a:t>
            </a:r>
            <a:r>
              <a:rPr lang="ar-SA" sz="1400" dirty="0">
                <a:latin typeface="Alexandria" pitchFamily="2" charset="-78"/>
                <a:cs typeface="Alexandria" pitchFamily="2" charset="-78"/>
              </a:rPr>
              <a:t>)</a:t>
            </a:r>
            <a:r>
              <a:rPr lang="ar-SY" sz="1400" dirty="0">
                <a:latin typeface="Alexandria" pitchFamily="2" charset="-78"/>
                <a:cs typeface="Alexandria" pitchFamily="2" charset="-78"/>
              </a:rPr>
              <a:t> الذين شاركوا في إنجاز العمل، تبعاً لدرجة المساهمة في</a:t>
            </a:r>
            <a:r>
              <a:rPr lang="ar-SA" sz="1400" dirty="0">
                <a:latin typeface="Alexandria" pitchFamily="2" charset="-78"/>
                <a:cs typeface="Alexandria" pitchFamily="2" charset="-78"/>
              </a:rPr>
              <a:t> </a:t>
            </a:r>
            <a:r>
              <a:rPr lang="ar-SY" sz="1400" dirty="0">
                <a:latin typeface="Alexandria" pitchFamily="2" charset="-78"/>
                <a:cs typeface="Alexandria" pitchFamily="2" charset="-78"/>
              </a:rPr>
              <a:t>تصميم الدر</a:t>
            </a:r>
            <a:r>
              <a:rPr lang="ar-SA" sz="1400" dirty="0">
                <a:latin typeface="Alexandria" pitchFamily="2" charset="-78"/>
                <a:cs typeface="Alexandria" pitchFamily="2" charset="-78"/>
              </a:rPr>
              <a:t>ا</a:t>
            </a:r>
            <a:r>
              <a:rPr lang="ar-SY" sz="1400" dirty="0" err="1">
                <a:latin typeface="Alexandria" pitchFamily="2" charset="-78"/>
                <a:cs typeface="Alexandria" pitchFamily="2" charset="-78"/>
              </a:rPr>
              <a:t>سة</a:t>
            </a:r>
            <a:r>
              <a:rPr lang="ar-SY" sz="1400" dirty="0">
                <a:latin typeface="Alexandria" pitchFamily="2" charset="-78"/>
                <a:cs typeface="Alexandria" pitchFamily="2" charset="-78"/>
              </a:rPr>
              <a:t> وتنفيذها وكتابتها</a:t>
            </a:r>
            <a:r>
              <a:rPr lang="ar-SA" sz="1400" dirty="0">
                <a:latin typeface="Alexandria" pitchFamily="2" charset="-78"/>
                <a:cs typeface="Alexandria" pitchFamily="2" charset="-78"/>
              </a:rPr>
              <a:t>.</a:t>
            </a:r>
          </a:p>
          <a:p>
            <a:pPr marL="285750" indent="-285750" algn="just" rtl="1">
              <a:lnSpc>
                <a:spcPct val="150000"/>
              </a:lnSpc>
              <a:buClr>
                <a:srgbClr val="0070C0"/>
              </a:buClr>
              <a:buFont typeface="Arial" panose="020B0604020202020204" pitchFamily="34" charset="0"/>
              <a:buChar char="•"/>
            </a:pPr>
            <a:r>
              <a:rPr lang="ar-SY" sz="1400" dirty="0">
                <a:latin typeface="Alexandria" pitchFamily="2" charset="-78"/>
                <a:cs typeface="Alexandria" pitchFamily="2" charset="-78"/>
              </a:rPr>
              <a:t> علماً أن ترتيب المؤلفين في قائمة التأليف يتحدد غالباً بالاتفاق فيما بينهم،</a:t>
            </a:r>
            <a:r>
              <a:rPr lang="ar-SA" sz="1400" dirty="0">
                <a:latin typeface="Alexandria" pitchFamily="2" charset="-78"/>
                <a:cs typeface="Alexandria" pitchFamily="2" charset="-78"/>
              </a:rPr>
              <a:t> </a:t>
            </a:r>
            <a:r>
              <a:rPr lang="ar-SY" sz="1400" dirty="0">
                <a:latin typeface="Alexandria" pitchFamily="2" charset="-78"/>
                <a:cs typeface="Alexandria" pitchFamily="2" charset="-78"/>
              </a:rPr>
              <a:t>وبنسبة مساهمة كل مؤلف</a:t>
            </a:r>
            <a:r>
              <a:rPr lang="ar-SA" sz="1400" dirty="0">
                <a:latin typeface="Alexandria" pitchFamily="2" charset="-78"/>
                <a:cs typeface="Alexandria" pitchFamily="2" charset="-78"/>
              </a:rPr>
              <a:t>.</a:t>
            </a:r>
          </a:p>
          <a:p>
            <a:pPr marL="285750" indent="-285750" algn="just" rtl="1">
              <a:lnSpc>
                <a:spcPct val="150000"/>
              </a:lnSpc>
              <a:buClr>
                <a:srgbClr val="0070C0"/>
              </a:buClr>
              <a:buFont typeface="Arial" panose="020B0604020202020204" pitchFamily="34" charset="0"/>
              <a:buChar char="•"/>
            </a:pPr>
            <a:r>
              <a:rPr lang="ar-SY" sz="1400" dirty="0">
                <a:latin typeface="Alexandria" pitchFamily="2" charset="-78"/>
                <a:cs typeface="Alexandria" pitchFamily="2" charset="-78"/>
              </a:rPr>
              <a:t>وهذا بالطبع لا يعكس حقيقة العمل العلمي، لأن المساهمة العلمية والكتابية لا يمكن قياسها</a:t>
            </a:r>
            <a:r>
              <a:rPr lang="ar-SA" sz="1400" dirty="0">
                <a:latin typeface="Alexandria" pitchFamily="2" charset="-78"/>
                <a:cs typeface="Alexandria" pitchFamily="2" charset="-78"/>
              </a:rPr>
              <a:t> </a:t>
            </a:r>
            <a:r>
              <a:rPr lang="ar-SY" sz="1400" dirty="0">
                <a:latin typeface="Alexandria" pitchFamily="2" charset="-78"/>
                <a:cs typeface="Alexandria" pitchFamily="2" charset="-78"/>
              </a:rPr>
              <a:t>مادياً وبدقة</a:t>
            </a:r>
            <a:r>
              <a:rPr lang="ar-SA" sz="1400" dirty="0">
                <a:latin typeface="Alexandria" pitchFamily="2" charset="-78"/>
                <a:cs typeface="Alexandria" pitchFamily="2" charset="-78"/>
              </a:rPr>
              <a:t>.</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algn="ctr"/>
            <a:r>
              <a:rPr lang="en-US" sz="2000" b="1" dirty="0">
                <a:latin typeface="Alexandria" pitchFamily="2" charset="-78"/>
                <a:cs typeface="Alexandria" pitchFamily="2" charset="-78"/>
              </a:rPr>
              <a:t>Authors and Addresses</a:t>
            </a:r>
            <a:endParaRPr lang="en-US" altLang="en-US" sz="2000" b="1" dirty="0">
              <a:latin typeface="Alexandria" pitchFamily="2" charset="-78"/>
              <a:cs typeface="Alexandria" pitchFamily="2" charset="-78"/>
            </a:endParaRPr>
          </a:p>
        </p:txBody>
      </p:sp>
    </p:spTree>
    <p:extLst>
      <p:ext uri="{BB962C8B-B14F-4D97-AF65-F5344CB8AC3E}">
        <p14:creationId xmlns:p14="http://schemas.microsoft.com/office/powerpoint/2010/main" val="182377440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515771"/>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sz="1500" dirty="0">
                <a:latin typeface="Alexandria" pitchFamily="2" charset="-78"/>
                <a:cs typeface="Alexandria" pitchFamily="2" charset="-78"/>
              </a:rPr>
              <a:t>The abstract is a brief overview of the content of the article. It should not be more than about five lines long, so that it is not overlooked by readers in a hurry. It should describe the content of the paper, what was investigated with what, and the main result. It should by no means contain all conclusions or a complete summary of the article should be offered as an abstract. Also, a detailed discussion or citations are out of place here.</a:t>
            </a:r>
          </a:p>
          <a:p>
            <a:pPr marL="285750" indent="-285750" algn="just">
              <a:lnSpc>
                <a:spcPct val="150000"/>
              </a:lnSpc>
              <a:buFont typeface="Arial" panose="020B0604020202020204" pitchFamily="34" charset="0"/>
              <a:buChar char="•"/>
            </a:pPr>
            <a:r>
              <a:rPr lang="en-US" sz="1500" dirty="0">
                <a:latin typeface="Alexandria" pitchFamily="2" charset="-78"/>
                <a:cs typeface="Alexandria" pitchFamily="2" charset="-78"/>
              </a:rPr>
              <a:t>Like the title the abstract also has an informative and interest arousing function. The reader should feel motivated to want to read more of the article. Therefore, the abstract must be very thoroughly formulated and clearly present the essential aspects of the publication to the reader. </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algn="ctr"/>
            <a:r>
              <a:rPr lang="en-US" sz="2000" b="1" dirty="0">
                <a:latin typeface="Alexandria" pitchFamily="2" charset="-78"/>
                <a:cs typeface="Alexandria" pitchFamily="2" charset="-78"/>
              </a:rPr>
              <a:t>Abstract</a:t>
            </a:r>
            <a:endParaRPr lang="ar-SA" altLang="en-US" sz="2000" b="1" dirty="0">
              <a:latin typeface="Alexandria" pitchFamily="2" charset="-78"/>
              <a:cs typeface="Alexandria" pitchFamily="2" charset="-78"/>
            </a:endParaRPr>
          </a:p>
        </p:txBody>
      </p:sp>
    </p:spTree>
    <p:extLst>
      <p:ext uri="{BB962C8B-B14F-4D97-AF65-F5344CB8AC3E}">
        <p14:creationId xmlns:p14="http://schemas.microsoft.com/office/powerpoint/2010/main" val="342809141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369512"/>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pitchFamily="2" charset="-78"/>
                <a:cs typeface="Alexandria" pitchFamily="2" charset="-78"/>
              </a:rPr>
              <a:t>Just like the title, the abstract should be formulated only at the end, when you know how you have presented everything</a:t>
            </a:r>
            <a:r>
              <a:rPr lang="en-US" dirty="0" smtClean="0">
                <a:latin typeface="Alexandria" pitchFamily="2" charset="-78"/>
                <a:cs typeface="Alexandria" pitchFamily="2" charset="-78"/>
              </a:rPr>
              <a:t>.</a:t>
            </a:r>
          </a:p>
          <a:p>
            <a:pPr algn="just">
              <a:lnSpc>
                <a:spcPct val="150000"/>
              </a:lnSpc>
            </a:pPr>
            <a:endParaRPr lang="en-US" dirty="0">
              <a:latin typeface="Alexandria" pitchFamily="2" charset="-78"/>
              <a:cs typeface="Alexandria" pitchFamily="2" charset="-78"/>
            </a:endParaRPr>
          </a:p>
          <a:p>
            <a:pPr marL="285750" indent="-285750" algn="just">
              <a:lnSpc>
                <a:spcPct val="150000"/>
              </a:lnSpc>
              <a:buFont typeface="Arial" panose="020B0604020202020204" pitchFamily="34" charset="0"/>
              <a:buChar char="•"/>
            </a:pPr>
            <a:r>
              <a:rPr lang="en-US" dirty="0">
                <a:latin typeface="Alexandria" pitchFamily="2" charset="-78"/>
                <a:cs typeface="Alexandria" pitchFamily="2" charset="-78"/>
              </a:rPr>
              <a:t>Be aware that the title and abstract should be considered as one unit of information. as a single unit of information. This means that you should under no circumstances repeat the content of the title again in the abstract. By the way, this is a typical mistake of inexperienced authors, which is punished by attentive reviewers.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D885D89B-712D-B76B-9E7F-80204B9052C0}"/>
              </a:ext>
            </a:extLst>
          </p:cNvPr>
          <p:cNvSpPr txBox="1"/>
          <p:nvPr/>
        </p:nvSpPr>
        <p:spPr>
          <a:xfrm>
            <a:off x="4478943" y="678911"/>
            <a:ext cx="1326004" cy="400110"/>
          </a:xfrm>
          <a:prstGeom prst="rect">
            <a:avLst/>
          </a:prstGeom>
          <a:noFill/>
        </p:spPr>
        <p:txBody>
          <a:bodyPr wrap="none" rtlCol="0">
            <a:spAutoFit/>
          </a:bodyPr>
          <a:lstStyle/>
          <a:p>
            <a:pPr algn="ctr"/>
            <a:r>
              <a:rPr lang="en-US" sz="2000" b="1" dirty="0">
                <a:latin typeface="Alexandria" pitchFamily="2" charset="-78"/>
                <a:cs typeface="Alexandria" pitchFamily="2" charset="-78"/>
              </a:rPr>
              <a:t>Abstract</a:t>
            </a:r>
            <a:endParaRPr lang="ar-SA" altLang="en-US" sz="2400" b="1" dirty="0">
              <a:latin typeface="Alexandria" pitchFamily="2" charset="-78"/>
              <a:cs typeface="Alexandria" pitchFamily="2" charset="-78"/>
            </a:endParaRPr>
          </a:p>
        </p:txBody>
      </p:sp>
    </p:spTree>
    <p:extLst>
      <p:ext uri="{BB962C8B-B14F-4D97-AF65-F5344CB8AC3E}">
        <p14:creationId xmlns:p14="http://schemas.microsoft.com/office/powerpoint/2010/main" val="327453028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95941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SY" sz="1600" dirty="0">
                <a:latin typeface="Alexandria" pitchFamily="2" charset="-78"/>
                <a:cs typeface="Alexandria" pitchFamily="2" charset="-78"/>
              </a:rPr>
              <a:t>يهدف ملخص البحث إلى تقديم عرض موجز لبقية أقسام المقالة باقتضاب، مع التركيز على أهم النتائج</a:t>
            </a:r>
            <a:r>
              <a:rPr lang="ar-SA" sz="1600" dirty="0">
                <a:latin typeface="Alexandria" pitchFamily="2" charset="-78"/>
                <a:cs typeface="Alexandria" pitchFamily="2" charset="-78"/>
              </a:rPr>
              <a:t> </a:t>
            </a:r>
            <a:r>
              <a:rPr lang="ar-SY" sz="1600" dirty="0">
                <a:latin typeface="Alexandria" pitchFamily="2" charset="-78"/>
                <a:cs typeface="Alexandria" pitchFamily="2" charset="-78"/>
              </a:rPr>
              <a:t>وما تعنيه أو تمثله من قيمة علمية وفكرية.</a:t>
            </a:r>
            <a:endParaRPr lang="ar-SA" sz="1600" dirty="0">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r>
              <a:rPr lang="ar-SY" sz="1600" dirty="0">
                <a:latin typeface="Alexandria" pitchFamily="2" charset="-78"/>
                <a:cs typeface="Alexandria" pitchFamily="2" charset="-78"/>
              </a:rPr>
              <a:t> بمعنى آخر، الملخص هو صورة مصغرة للمقالة كاملة، ولكن</a:t>
            </a:r>
            <a:r>
              <a:rPr lang="ar-SA" sz="1600" dirty="0">
                <a:latin typeface="Alexandria" pitchFamily="2" charset="-78"/>
                <a:cs typeface="Alexandria" pitchFamily="2" charset="-78"/>
              </a:rPr>
              <a:t> </a:t>
            </a:r>
            <a:r>
              <a:rPr lang="ar-SY" sz="1600" dirty="0">
                <a:latin typeface="Alexandria" pitchFamily="2" charset="-78"/>
                <a:cs typeface="Alexandria" pitchFamily="2" charset="-78"/>
              </a:rPr>
              <a:t>مضغوطة في بضع جمل فقط لإيصال الفكرة والنتيجة الرئيسية من العمل،</a:t>
            </a:r>
            <a:endParaRPr lang="ar-SA" sz="1600" dirty="0">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r>
              <a:rPr lang="ar-SY" sz="1600" dirty="0">
                <a:latin typeface="Alexandria" pitchFamily="2" charset="-78"/>
                <a:cs typeface="Alexandria" pitchFamily="2" charset="-78"/>
              </a:rPr>
              <a:t>وكما هي الحال بالنسبة للعنوان، يفضل ألا</a:t>
            </a:r>
            <a:r>
              <a:rPr lang="ar-SA" sz="1600" dirty="0">
                <a:latin typeface="Alexandria" pitchFamily="2" charset="-78"/>
                <a:cs typeface="Alexandria" pitchFamily="2" charset="-78"/>
              </a:rPr>
              <a:t> يحتوي الملخص على أي مصطلحات تقنية أو مفاهيم معقدة يصعب فهمها أو تحتاج إلى البحث عن معلومات إضافية للاستدلال عليها أو فهمها.</a:t>
            </a:r>
          </a:p>
          <a:p>
            <a:pPr marL="285750" indent="-285750" algn="just" rtl="1">
              <a:lnSpc>
                <a:spcPct val="200000"/>
              </a:lnSpc>
              <a:buFont typeface="Arial" panose="020B0604020202020204" pitchFamily="34" charset="0"/>
              <a:buChar char="•"/>
            </a:pPr>
            <a:r>
              <a:rPr lang="ar-SA" sz="1600" dirty="0">
                <a:latin typeface="Alexandria" pitchFamily="2" charset="-78"/>
                <a:cs typeface="Alexandria" pitchFamily="2" charset="-78"/>
              </a:rPr>
              <a:t>ومن الناحية العملية، يمكن كتابة الملخص كما يلي:</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D885D89B-712D-B76B-9E7F-80204B9052C0}"/>
              </a:ext>
            </a:extLst>
          </p:cNvPr>
          <p:cNvSpPr txBox="1"/>
          <p:nvPr/>
        </p:nvSpPr>
        <p:spPr>
          <a:xfrm>
            <a:off x="4478943" y="678911"/>
            <a:ext cx="1326004" cy="400110"/>
          </a:xfrm>
          <a:prstGeom prst="rect">
            <a:avLst/>
          </a:prstGeom>
          <a:noFill/>
        </p:spPr>
        <p:txBody>
          <a:bodyPr wrap="none" rtlCol="0">
            <a:spAutoFit/>
          </a:bodyPr>
          <a:lstStyle/>
          <a:p>
            <a:pPr algn="ctr"/>
            <a:r>
              <a:rPr lang="en-US" sz="2000" b="1" dirty="0">
                <a:latin typeface="Alexandria" pitchFamily="2" charset="-78"/>
                <a:cs typeface="Alexandria" pitchFamily="2" charset="-78"/>
              </a:rPr>
              <a:t>Abstract</a:t>
            </a:r>
            <a:endParaRPr lang="ar-SA" altLang="en-US" sz="2400" b="1" dirty="0">
              <a:latin typeface="Alexandria" pitchFamily="2" charset="-78"/>
              <a:cs typeface="Alexandria" pitchFamily="2" charset="-78"/>
            </a:endParaRPr>
          </a:p>
        </p:txBody>
      </p:sp>
    </p:spTree>
    <p:extLst>
      <p:ext uri="{BB962C8B-B14F-4D97-AF65-F5344CB8AC3E}">
        <p14:creationId xmlns:p14="http://schemas.microsoft.com/office/powerpoint/2010/main" val="417127387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D885D89B-712D-B76B-9E7F-80204B9052C0}"/>
              </a:ext>
            </a:extLst>
          </p:cNvPr>
          <p:cNvSpPr txBox="1"/>
          <p:nvPr/>
        </p:nvSpPr>
        <p:spPr>
          <a:xfrm>
            <a:off x="4478943" y="678911"/>
            <a:ext cx="1326004" cy="400110"/>
          </a:xfrm>
          <a:prstGeom prst="rect">
            <a:avLst/>
          </a:prstGeom>
          <a:noFill/>
        </p:spPr>
        <p:txBody>
          <a:bodyPr wrap="none" rtlCol="0">
            <a:spAutoFit/>
          </a:bodyPr>
          <a:lstStyle/>
          <a:p>
            <a:pPr algn="ctr"/>
            <a:r>
              <a:rPr lang="en-US" sz="2000" b="1" dirty="0">
                <a:latin typeface="Alexandria" pitchFamily="2" charset="-78"/>
                <a:cs typeface="Alexandria" pitchFamily="2" charset="-78"/>
              </a:rPr>
              <a:t>Abstract</a:t>
            </a:r>
            <a:endParaRPr lang="ar-SA" altLang="en-US" sz="2000" b="1" dirty="0">
              <a:latin typeface="Alexandria" pitchFamily="2" charset="-78"/>
              <a:cs typeface="Alexandria" pitchFamily="2" charset="-78"/>
            </a:endParaRPr>
          </a:p>
        </p:txBody>
      </p:sp>
      <p:graphicFrame>
        <p:nvGraphicFramePr>
          <p:cNvPr id="11" name="رسم تخطيطي 1">
            <a:extLst>
              <a:ext uri="{FF2B5EF4-FFF2-40B4-BE49-F238E27FC236}">
                <a16:creationId xmlns:a16="http://schemas.microsoft.com/office/drawing/2014/main" id="{E814CCEC-07A6-C1E4-3672-F55E5E009C85}"/>
              </a:ext>
            </a:extLst>
          </p:cNvPr>
          <p:cNvGraphicFramePr/>
          <p:nvPr>
            <p:extLst>
              <p:ext uri="{D42A27DB-BD31-4B8C-83A1-F6EECF244321}">
                <p14:modId xmlns:p14="http://schemas.microsoft.com/office/powerpoint/2010/main" val="372736900"/>
              </p:ext>
            </p:extLst>
          </p:nvPr>
        </p:nvGraphicFramePr>
        <p:xfrm>
          <a:off x="1698171" y="1411368"/>
          <a:ext cx="7956468"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18001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1">
                                            <p:graphicEl>
                                              <a:dgm id="{D1C667EC-A7D5-4694-A03C-D863B6A60745}"/>
                                            </p:graphicEl>
                                          </p:spTgt>
                                        </p:tgtEl>
                                        <p:attrNameLst>
                                          <p:attrName>style.visibility</p:attrName>
                                        </p:attrNameLst>
                                      </p:cBhvr>
                                      <p:to>
                                        <p:strVal val="visible"/>
                                      </p:to>
                                    </p:set>
                                    <p:animEffect transition="in" filter="fade">
                                      <p:cBhvr>
                                        <p:cTn id="7" dur="1000"/>
                                        <p:tgtEl>
                                          <p:spTgt spid="11">
                                            <p:graphicEl>
                                              <a:dgm id="{D1C667EC-A7D5-4694-A03C-D863B6A60745}"/>
                                            </p:graphicEl>
                                          </p:spTgt>
                                        </p:tgtEl>
                                      </p:cBhvr>
                                    </p:animEffect>
                                    <p:anim calcmode="lin" valueType="num">
                                      <p:cBhvr>
                                        <p:cTn id="8" dur="1000" fill="hold"/>
                                        <p:tgtEl>
                                          <p:spTgt spid="11">
                                            <p:graphicEl>
                                              <a:dgm id="{D1C667EC-A7D5-4694-A03C-D863B6A60745}"/>
                                            </p:graphicEl>
                                          </p:spTgt>
                                        </p:tgtEl>
                                        <p:attrNameLst>
                                          <p:attrName>ppt_x</p:attrName>
                                        </p:attrNameLst>
                                      </p:cBhvr>
                                      <p:tavLst>
                                        <p:tav tm="0">
                                          <p:val>
                                            <p:strVal val="#ppt_x"/>
                                          </p:val>
                                        </p:tav>
                                        <p:tav tm="100000">
                                          <p:val>
                                            <p:strVal val="#ppt_x"/>
                                          </p:val>
                                        </p:tav>
                                      </p:tavLst>
                                    </p:anim>
                                    <p:anim calcmode="lin" valueType="num">
                                      <p:cBhvr>
                                        <p:cTn id="9" dur="1000" fill="hold"/>
                                        <p:tgtEl>
                                          <p:spTgt spid="11">
                                            <p:graphicEl>
                                              <a:dgm id="{D1C667EC-A7D5-4694-A03C-D863B6A60745}"/>
                                            </p:graphic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1">
                                            <p:graphicEl>
                                              <a:dgm id="{920B7265-222E-463A-A7B2-760A579F25F3}"/>
                                            </p:graphicEl>
                                          </p:spTgt>
                                        </p:tgtEl>
                                        <p:attrNameLst>
                                          <p:attrName>style.visibility</p:attrName>
                                        </p:attrNameLst>
                                      </p:cBhvr>
                                      <p:to>
                                        <p:strVal val="visible"/>
                                      </p:to>
                                    </p:set>
                                    <p:animEffect transition="in" filter="fade">
                                      <p:cBhvr>
                                        <p:cTn id="13" dur="1000"/>
                                        <p:tgtEl>
                                          <p:spTgt spid="11">
                                            <p:graphicEl>
                                              <a:dgm id="{920B7265-222E-463A-A7B2-760A579F25F3}"/>
                                            </p:graphicEl>
                                          </p:spTgt>
                                        </p:tgtEl>
                                      </p:cBhvr>
                                    </p:animEffect>
                                    <p:anim calcmode="lin" valueType="num">
                                      <p:cBhvr>
                                        <p:cTn id="14" dur="1000" fill="hold"/>
                                        <p:tgtEl>
                                          <p:spTgt spid="11">
                                            <p:graphicEl>
                                              <a:dgm id="{920B7265-222E-463A-A7B2-760A579F25F3}"/>
                                            </p:graphicEl>
                                          </p:spTgt>
                                        </p:tgtEl>
                                        <p:attrNameLst>
                                          <p:attrName>ppt_x</p:attrName>
                                        </p:attrNameLst>
                                      </p:cBhvr>
                                      <p:tavLst>
                                        <p:tav tm="0">
                                          <p:val>
                                            <p:strVal val="#ppt_x"/>
                                          </p:val>
                                        </p:tav>
                                        <p:tav tm="100000">
                                          <p:val>
                                            <p:strVal val="#ppt_x"/>
                                          </p:val>
                                        </p:tav>
                                      </p:tavLst>
                                    </p:anim>
                                    <p:anim calcmode="lin" valueType="num">
                                      <p:cBhvr>
                                        <p:cTn id="15" dur="1000" fill="hold"/>
                                        <p:tgtEl>
                                          <p:spTgt spid="11">
                                            <p:graphicEl>
                                              <a:dgm id="{920B7265-222E-463A-A7B2-760A579F25F3}"/>
                                            </p:graphic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11">
                                            <p:graphicEl>
                                              <a:dgm id="{25B24539-AAD0-4788-85E0-11A963EEFD6D}"/>
                                            </p:graphicEl>
                                          </p:spTgt>
                                        </p:tgtEl>
                                        <p:attrNameLst>
                                          <p:attrName>style.visibility</p:attrName>
                                        </p:attrNameLst>
                                      </p:cBhvr>
                                      <p:to>
                                        <p:strVal val="visible"/>
                                      </p:to>
                                    </p:set>
                                    <p:animEffect transition="in" filter="fade">
                                      <p:cBhvr>
                                        <p:cTn id="19" dur="1000"/>
                                        <p:tgtEl>
                                          <p:spTgt spid="11">
                                            <p:graphicEl>
                                              <a:dgm id="{25B24539-AAD0-4788-85E0-11A963EEFD6D}"/>
                                            </p:graphicEl>
                                          </p:spTgt>
                                        </p:tgtEl>
                                      </p:cBhvr>
                                    </p:animEffect>
                                    <p:anim calcmode="lin" valueType="num">
                                      <p:cBhvr>
                                        <p:cTn id="20" dur="1000" fill="hold"/>
                                        <p:tgtEl>
                                          <p:spTgt spid="11">
                                            <p:graphicEl>
                                              <a:dgm id="{25B24539-AAD0-4788-85E0-11A963EEFD6D}"/>
                                            </p:graphicEl>
                                          </p:spTgt>
                                        </p:tgtEl>
                                        <p:attrNameLst>
                                          <p:attrName>ppt_x</p:attrName>
                                        </p:attrNameLst>
                                      </p:cBhvr>
                                      <p:tavLst>
                                        <p:tav tm="0">
                                          <p:val>
                                            <p:strVal val="#ppt_x"/>
                                          </p:val>
                                        </p:tav>
                                        <p:tav tm="100000">
                                          <p:val>
                                            <p:strVal val="#ppt_x"/>
                                          </p:val>
                                        </p:tav>
                                      </p:tavLst>
                                    </p:anim>
                                    <p:anim calcmode="lin" valueType="num">
                                      <p:cBhvr>
                                        <p:cTn id="21" dur="1000" fill="hold"/>
                                        <p:tgtEl>
                                          <p:spTgt spid="11">
                                            <p:graphicEl>
                                              <a:dgm id="{25B24539-AAD0-4788-85E0-11A963EEFD6D}"/>
                                            </p:graphicEl>
                                          </p:spTgt>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11">
                                            <p:graphicEl>
                                              <a:dgm id="{3EB18506-37CF-4F2A-906E-959D97FEC433}"/>
                                            </p:graphicEl>
                                          </p:spTgt>
                                        </p:tgtEl>
                                        <p:attrNameLst>
                                          <p:attrName>style.visibility</p:attrName>
                                        </p:attrNameLst>
                                      </p:cBhvr>
                                      <p:to>
                                        <p:strVal val="visible"/>
                                      </p:to>
                                    </p:set>
                                    <p:animEffect transition="in" filter="fade">
                                      <p:cBhvr>
                                        <p:cTn id="25" dur="1000"/>
                                        <p:tgtEl>
                                          <p:spTgt spid="11">
                                            <p:graphicEl>
                                              <a:dgm id="{3EB18506-37CF-4F2A-906E-959D97FEC433}"/>
                                            </p:graphicEl>
                                          </p:spTgt>
                                        </p:tgtEl>
                                      </p:cBhvr>
                                    </p:animEffect>
                                    <p:anim calcmode="lin" valueType="num">
                                      <p:cBhvr>
                                        <p:cTn id="26" dur="1000" fill="hold"/>
                                        <p:tgtEl>
                                          <p:spTgt spid="11">
                                            <p:graphicEl>
                                              <a:dgm id="{3EB18506-37CF-4F2A-906E-959D97FEC433}"/>
                                            </p:graphicEl>
                                          </p:spTgt>
                                        </p:tgtEl>
                                        <p:attrNameLst>
                                          <p:attrName>ppt_x</p:attrName>
                                        </p:attrNameLst>
                                      </p:cBhvr>
                                      <p:tavLst>
                                        <p:tav tm="0">
                                          <p:val>
                                            <p:strVal val="#ppt_x"/>
                                          </p:val>
                                        </p:tav>
                                        <p:tav tm="100000">
                                          <p:val>
                                            <p:strVal val="#ppt_x"/>
                                          </p:val>
                                        </p:tav>
                                      </p:tavLst>
                                    </p:anim>
                                    <p:anim calcmode="lin" valueType="num">
                                      <p:cBhvr>
                                        <p:cTn id="27" dur="1000" fill="hold"/>
                                        <p:tgtEl>
                                          <p:spTgt spid="11">
                                            <p:graphicEl>
                                              <a:dgm id="{3EB18506-37CF-4F2A-906E-959D97FEC433}"/>
                                            </p:graphicEl>
                                          </p:spTgt>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11">
                                            <p:graphicEl>
                                              <a:dgm id="{DC5004C4-0BFB-46C9-AF76-83B65DE99B96}"/>
                                            </p:graphicEl>
                                          </p:spTgt>
                                        </p:tgtEl>
                                        <p:attrNameLst>
                                          <p:attrName>style.visibility</p:attrName>
                                        </p:attrNameLst>
                                      </p:cBhvr>
                                      <p:to>
                                        <p:strVal val="visible"/>
                                      </p:to>
                                    </p:set>
                                    <p:animEffect transition="in" filter="fade">
                                      <p:cBhvr>
                                        <p:cTn id="31" dur="1000"/>
                                        <p:tgtEl>
                                          <p:spTgt spid="11">
                                            <p:graphicEl>
                                              <a:dgm id="{DC5004C4-0BFB-46C9-AF76-83B65DE99B96}"/>
                                            </p:graphicEl>
                                          </p:spTgt>
                                        </p:tgtEl>
                                      </p:cBhvr>
                                    </p:animEffect>
                                    <p:anim calcmode="lin" valueType="num">
                                      <p:cBhvr>
                                        <p:cTn id="32" dur="1000" fill="hold"/>
                                        <p:tgtEl>
                                          <p:spTgt spid="11">
                                            <p:graphicEl>
                                              <a:dgm id="{DC5004C4-0BFB-46C9-AF76-83B65DE99B96}"/>
                                            </p:graphicEl>
                                          </p:spTgt>
                                        </p:tgtEl>
                                        <p:attrNameLst>
                                          <p:attrName>ppt_x</p:attrName>
                                        </p:attrNameLst>
                                      </p:cBhvr>
                                      <p:tavLst>
                                        <p:tav tm="0">
                                          <p:val>
                                            <p:strVal val="#ppt_x"/>
                                          </p:val>
                                        </p:tav>
                                        <p:tav tm="100000">
                                          <p:val>
                                            <p:strVal val="#ppt_x"/>
                                          </p:val>
                                        </p:tav>
                                      </p:tavLst>
                                    </p:anim>
                                    <p:anim calcmode="lin" valueType="num">
                                      <p:cBhvr>
                                        <p:cTn id="33" dur="1000" fill="hold"/>
                                        <p:tgtEl>
                                          <p:spTgt spid="11">
                                            <p:graphicEl>
                                              <a:dgm id="{DC5004C4-0BFB-46C9-AF76-83B65DE99B96}"/>
                                            </p:graphicEl>
                                          </p:spTgt>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11">
                                            <p:graphicEl>
                                              <a:dgm id="{1FF7ACAB-4031-47D9-9FFB-AC17101A5EAA}"/>
                                            </p:graphicEl>
                                          </p:spTgt>
                                        </p:tgtEl>
                                        <p:attrNameLst>
                                          <p:attrName>style.visibility</p:attrName>
                                        </p:attrNameLst>
                                      </p:cBhvr>
                                      <p:to>
                                        <p:strVal val="visible"/>
                                      </p:to>
                                    </p:set>
                                    <p:animEffect transition="in" filter="fade">
                                      <p:cBhvr>
                                        <p:cTn id="37" dur="1000"/>
                                        <p:tgtEl>
                                          <p:spTgt spid="11">
                                            <p:graphicEl>
                                              <a:dgm id="{1FF7ACAB-4031-47D9-9FFB-AC17101A5EAA}"/>
                                            </p:graphicEl>
                                          </p:spTgt>
                                        </p:tgtEl>
                                      </p:cBhvr>
                                    </p:animEffect>
                                    <p:anim calcmode="lin" valueType="num">
                                      <p:cBhvr>
                                        <p:cTn id="38" dur="1000" fill="hold"/>
                                        <p:tgtEl>
                                          <p:spTgt spid="11">
                                            <p:graphicEl>
                                              <a:dgm id="{1FF7ACAB-4031-47D9-9FFB-AC17101A5EAA}"/>
                                            </p:graphicEl>
                                          </p:spTgt>
                                        </p:tgtEl>
                                        <p:attrNameLst>
                                          <p:attrName>ppt_x</p:attrName>
                                        </p:attrNameLst>
                                      </p:cBhvr>
                                      <p:tavLst>
                                        <p:tav tm="0">
                                          <p:val>
                                            <p:strVal val="#ppt_x"/>
                                          </p:val>
                                        </p:tav>
                                        <p:tav tm="100000">
                                          <p:val>
                                            <p:strVal val="#ppt_x"/>
                                          </p:val>
                                        </p:tav>
                                      </p:tavLst>
                                    </p:anim>
                                    <p:anim calcmode="lin" valueType="num">
                                      <p:cBhvr>
                                        <p:cTn id="39" dur="1000" fill="hold"/>
                                        <p:tgtEl>
                                          <p:spTgt spid="11">
                                            <p:graphicEl>
                                              <a:dgm id="{1FF7ACAB-4031-47D9-9FFB-AC17101A5EAA}"/>
                                            </p:graphicEl>
                                          </p:spTgt>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11">
                                            <p:graphicEl>
                                              <a:dgm id="{C8B0A3E3-C34A-4BDD-A4C0-D562B500C0F1}"/>
                                            </p:graphicEl>
                                          </p:spTgt>
                                        </p:tgtEl>
                                        <p:attrNameLst>
                                          <p:attrName>style.visibility</p:attrName>
                                        </p:attrNameLst>
                                      </p:cBhvr>
                                      <p:to>
                                        <p:strVal val="visible"/>
                                      </p:to>
                                    </p:set>
                                    <p:animEffect transition="in" filter="fade">
                                      <p:cBhvr>
                                        <p:cTn id="43" dur="1000"/>
                                        <p:tgtEl>
                                          <p:spTgt spid="11">
                                            <p:graphicEl>
                                              <a:dgm id="{C8B0A3E3-C34A-4BDD-A4C0-D562B500C0F1}"/>
                                            </p:graphicEl>
                                          </p:spTgt>
                                        </p:tgtEl>
                                      </p:cBhvr>
                                    </p:animEffect>
                                    <p:anim calcmode="lin" valueType="num">
                                      <p:cBhvr>
                                        <p:cTn id="44" dur="1000" fill="hold"/>
                                        <p:tgtEl>
                                          <p:spTgt spid="11">
                                            <p:graphicEl>
                                              <a:dgm id="{C8B0A3E3-C34A-4BDD-A4C0-D562B500C0F1}"/>
                                            </p:graphicEl>
                                          </p:spTgt>
                                        </p:tgtEl>
                                        <p:attrNameLst>
                                          <p:attrName>ppt_x</p:attrName>
                                        </p:attrNameLst>
                                      </p:cBhvr>
                                      <p:tavLst>
                                        <p:tav tm="0">
                                          <p:val>
                                            <p:strVal val="#ppt_x"/>
                                          </p:val>
                                        </p:tav>
                                        <p:tav tm="100000">
                                          <p:val>
                                            <p:strVal val="#ppt_x"/>
                                          </p:val>
                                        </p:tav>
                                      </p:tavLst>
                                    </p:anim>
                                    <p:anim calcmode="lin" valueType="num">
                                      <p:cBhvr>
                                        <p:cTn id="45" dur="1000" fill="hold"/>
                                        <p:tgtEl>
                                          <p:spTgt spid="11">
                                            <p:graphicEl>
                                              <a:dgm id="{C8B0A3E3-C34A-4BDD-A4C0-D562B500C0F1}"/>
                                            </p:graphicEl>
                                          </p:spTgt>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2" presetClass="entr" presetSubtype="0" fill="hold" grpId="0" nodeType="afterEffect">
                                  <p:stCondLst>
                                    <p:cond delay="0"/>
                                  </p:stCondLst>
                                  <p:childTnLst>
                                    <p:set>
                                      <p:cBhvr>
                                        <p:cTn id="48" dur="1" fill="hold">
                                          <p:stCondLst>
                                            <p:cond delay="0"/>
                                          </p:stCondLst>
                                        </p:cTn>
                                        <p:tgtEl>
                                          <p:spTgt spid="11">
                                            <p:graphicEl>
                                              <a:dgm id="{2EC73676-08A7-4A19-BFB4-1CBA222F7050}"/>
                                            </p:graphicEl>
                                          </p:spTgt>
                                        </p:tgtEl>
                                        <p:attrNameLst>
                                          <p:attrName>style.visibility</p:attrName>
                                        </p:attrNameLst>
                                      </p:cBhvr>
                                      <p:to>
                                        <p:strVal val="visible"/>
                                      </p:to>
                                    </p:set>
                                    <p:animEffect transition="in" filter="fade">
                                      <p:cBhvr>
                                        <p:cTn id="49" dur="1000"/>
                                        <p:tgtEl>
                                          <p:spTgt spid="11">
                                            <p:graphicEl>
                                              <a:dgm id="{2EC73676-08A7-4A19-BFB4-1CBA222F7050}"/>
                                            </p:graphicEl>
                                          </p:spTgt>
                                        </p:tgtEl>
                                      </p:cBhvr>
                                    </p:animEffect>
                                    <p:anim calcmode="lin" valueType="num">
                                      <p:cBhvr>
                                        <p:cTn id="50" dur="1000" fill="hold"/>
                                        <p:tgtEl>
                                          <p:spTgt spid="11">
                                            <p:graphicEl>
                                              <a:dgm id="{2EC73676-08A7-4A19-BFB4-1CBA222F7050}"/>
                                            </p:graphicEl>
                                          </p:spTgt>
                                        </p:tgtEl>
                                        <p:attrNameLst>
                                          <p:attrName>ppt_x</p:attrName>
                                        </p:attrNameLst>
                                      </p:cBhvr>
                                      <p:tavLst>
                                        <p:tav tm="0">
                                          <p:val>
                                            <p:strVal val="#ppt_x"/>
                                          </p:val>
                                        </p:tav>
                                        <p:tav tm="100000">
                                          <p:val>
                                            <p:strVal val="#ppt_x"/>
                                          </p:val>
                                        </p:tav>
                                      </p:tavLst>
                                    </p:anim>
                                    <p:anim calcmode="lin" valueType="num">
                                      <p:cBhvr>
                                        <p:cTn id="51" dur="1000" fill="hold"/>
                                        <p:tgtEl>
                                          <p:spTgt spid="11">
                                            <p:graphicEl>
                                              <a:dgm id="{2EC73676-08A7-4A19-BFB4-1CBA222F7050}"/>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uiExpand="1">
        <p:bldSub>
          <a:bldDgm bld="one"/>
        </p:bldSub>
      </p:bldGraphic>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198964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SY" sz="1600" dirty="0">
                <a:latin typeface="Alexandria" pitchFamily="2" charset="-78"/>
                <a:cs typeface="Alexandria" pitchFamily="2" charset="-78"/>
              </a:rPr>
              <a:t>ويتفاوت طول ملخص البحث، ما بين </a:t>
            </a:r>
            <a:r>
              <a:rPr lang="ar-SA" sz="1600" dirty="0">
                <a:latin typeface="Alexandria" pitchFamily="2" charset="-78"/>
                <a:cs typeface="Alexandria" pitchFamily="2" charset="-78"/>
              </a:rPr>
              <a:t>100</a:t>
            </a:r>
            <a:r>
              <a:rPr lang="ar-SY" sz="1600" dirty="0">
                <a:latin typeface="Alexandria" pitchFamily="2" charset="-78"/>
                <a:cs typeface="Alexandria" pitchFamily="2" charset="-78"/>
              </a:rPr>
              <a:t> إلى 3</a:t>
            </a:r>
            <a:r>
              <a:rPr lang="ar-SA" sz="1600" dirty="0">
                <a:latin typeface="Alexandria" pitchFamily="2" charset="-78"/>
                <a:cs typeface="Alexandria" pitchFamily="2" charset="-78"/>
              </a:rPr>
              <a:t>00</a:t>
            </a:r>
            <a:r>
              <a:rPr lang="ar-SY" sz="1600" dirty="0">
                <a:latin typeface="Alexandria" pitchFamily="2" charset="-78"/>
                <a:cs typeface="Alexandria" pitchFamily="2" charset="-78"/>
              </a:rPr>
              <a:t> كلمة، تبعاً للدورية</a:t>
            </a:r>
            <a:r>
              <a:rPr lang="ar-SA" sz="1600" dirty="0">
                <a:latin typeface="Alexandria" pitchFamily="2" charset="-78"/>
                <a:cs typeface="Alexandria" pitchFamily="2" charset="-78"/>
              </a:rPr>
              <a:t>. ويكتب عادة ضمن فقرة واحدة خالية من المراجع.</a:t>
            </a:r>
          </a:p>
          <a:p>
            <a:pPr marL="285750" indent="-285750" algn="just" rtl="1">
              <a:lnSpc>
                <a:spcPct val="200000"/>
              </a:lnSpc>
              <a:buFont typeface="Arial" panose="020B0604020202020204" pitchFamily="34" charset="0"/>
              <a:buChar char="•"/>
            </a:pPr>
            <a:r>
              <a:rPr lang="ar-SA" sz="1600" dirty="0">
                <a:latin typeface="Alexandria" pitchFamily="2" charset="-78"/>
                <a:cs typeface="Alexandria" pitchFamily="2" charset="-78"/>
              </a:rPr>
              <a:t>ومع ذلك، بعض أنواع المقالات لا تحتوي على ملخص، وانما تتم مناقشة الموضوع المدروس مباشرة لتوفير مساحة الطباعة أو لاعتبارات أخرى خاصة بالمجلة الناشرة.</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D885D89B-712D-B76B-9E7F-80204B9052C0}"/>
              </a:ext>
            </a:extLst>
          </p:cNvPr>
          <p:cNvSpPr txBox="1"/>
          <p:nvPr/>
        </p:nvSpPr>
        <p:spPr>
          <a:xfrm>
            <a:off x="4478943" y="678911"/>
            <a:ext cx="1326004" cy="400110"/>
          </a:xfrm>
          <a:prstGeom prst="rect">
            <a:avLst/>
          </a:prstGeom>
          <a:noFill/>
        </p:spPr>
        <p:txBody>
          <a:bodyPr wrap="none" rtlCol="0">
            <a:spAutoFit/>
          </a:bodyPr>
          <a:lstStyle/>
          <a:p>
            <a:pPr algn="ctr"/>
            <a:r>
              <a:rPr lang="en-US" sz="2000" b="1" dirty="0">
                <a:latin typeface="Alexandria" pitchFamily="2" charset="-78"/>
                <a:cs typeface="Alexandria" pitchFamily="2" charset="-78"/>
              </a:rPr>
              <a:t>Abstract</a:t>
            </a:r>
            <a:endParaRPr lang="ar-SA" altLang="en-US" sz="2000" b="1" dirty="0">
              <a:latin typeface="Alexandria" pitchFamily="2" charset="-78"/>
              <a:cs typeface="Alexandria" pitchFamily="2" charset="-78"/>
            </a:endParaRPr>
          </a:p>
        </p:txBody>
      </p:sp>
    </p:spTree>
    <p:extLst>
      <p:ext uri="{BB962C8B-B14F-4D97-AF65-F5344CB8AC3E}">
        <p14:creationId xmlns:p14="http://schemas.microsoft.com/office/powerpoint/2010/main" val="381276085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413165" y="1468531"/>
            <a:ext cx="8775864" cy="3046988"/>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1600" dirty="0">
                <a:latin typeface="Alexandria" pitchFamily="2" charset="-78"/>
                <a:cs typeface="Alexandria" pitchFamily="2" charset="-78"/>
              </a:rPr>
              <a:t>It is customary to include three to six keywords after an abstract. This is </a:t>
            </a:r>
            <a:r>
              <a:rPr lang="en-US" sz="1600" dirty="0" smtClean="0">
                <a:latin typeface="Alexandria" pitchFamily="2" charset="-78"/>
                <a:cs typeface="Alexandria" pitchFamily="2" charset="-78"/>
              </a:rPr>
              <a:t>also applicable </a:t>
            </a:r>
            <a:r>
              <a:rPr lang="en-US" sz="1600" dirty="0">
                <a:latin typeface="Alexandria" pitchFamily="2" charset="-78"/>
                <a:cs typeface="Alexandria" pitchFamily="2" charset="-78"/>
              </a:rPr>
              <a:t>to conference’s abstract, where during the submission process, you </a:t>
            </a:r>
            <a:r>
              <a:rPr lang="en-US" sz="1600" dirty="0" smtClean="0">
                <a:latin typeface="Alexandria" pitchFamily="2" charset="-78"/>
                <a:cs typeface="Alexandria" pitchFamily="2" charset="-78"/>
              </a:rPr>
              <a:t>will be </a:t>
            </a:r>
            <a:r>
              <a:rPr lang="en-US" sz="1600" dirty="0">
                <a:latin typeface="Alexandria" pitchFamily="2" charset="-78"/>
                <a:cs typeface="Alexandria" pitchFamily="2" charset="-78"/>
              </a:rPr>
              <a:t>asked to provide relevant keywords.</a:t>
            </a:r>
          </a:p>
          <a:p>
            <a:pPr marL="285750" indent="-285750" algn="just">
              <a:lnSpc>
                <a:spcPct val="200000"/>
              </a:lnSpc>
              <a:buFont typeface="Arial" panose="020B0604020202020204" pitchFamily="34" charset="0"/>
              <a:buChar char="•"/>
            </a:pPr>
            <a:r>
              <a:rPr lang="en-US" sz="1600" dirty="0">
                <a:latin typeface="Alexandria" pitchFamily="2" charset="-78"/>
                <a:cs typeface="Alexandria" pitchFamily="2" charset="-78"/>
              </a:rPr>
              <a:t>Honestly, I have always thought of this section as a dilemma. What </a:t>
            </a:r>
            <a:r>
              <a:rPr lang="en-US" sz="1600" dirty="0" smtClean="0">
                <a:latin typeface="Alexandria" pitchFamily="2" charset="-78"/>
                <a:cs typeface="Alexandria" pitchFamily="2" charset="-78"/>
              </a:rPr>
              <a:t>are keywords</a:t>
            </a:r>
            <a:r>
              <a:rPr lang="en-US" sz="1600" dirty="0">
                <a:latin typeface="Alexandria" pitchFamily="2" charset="-78"/>
                <a:cs typeface="Alexandria" pitchFamily="2" charset="-78"/>
              </a:rPr>
              <a:t>? These are words used to describe your article in a word or two </a:t>
            </a:r>
            <a:r>
              <a:rPr lang="en-US" sz="1600" dirty="0" smtClean="0">
                <a:latin typeface="Alexandria" pitchFamily="2" charset="-78"/>
                <a:cs typeface="Alexandria" pitchFamily="2" charset="-78"/>
              </a:rPr>
              <a:t>that </a:t>
            </a:r>
            <a:r>
              <a:rPr lang="en-US" sz="1600" dirty="0">
                <a:latin typeface="Alexandria" pitchFamily="2" charset="-78"/>
                <a:cs typeface="Alexandria" pitchFamily="2" charset="-78"/>
              </a:rPr>
              <a:t>enables your article to be identifiable during literature searches done by </a:t>
            </a:r>
            <a:r>
              <a:rPr lang="en-US" sz="1600" dirty="0" smtClean="0">
                <a:latin typeface="Alexandria" pitchFamily="2" charset="-78"/>
                <a:cs typeface="Alexandria" pitchFamily="2" charset="-78"/>
              </a:rPr>
              <a:t>other scholars</a:t>
            </a:r>
            <a:r>
              <a:rPr lang="en-US" sz="1600" dirty="0">
                <a:latin typeface="Alexandria" pitchFamily="2" charset="-78"/>
                <a:cs typeface="Alexandria" pitchFamily="2" charset="-78"/>
              </a:rPr>
              <a:t>. </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D885D89B-712D-B76B-9E7F-80204B9052C0}"/>
              </a:ext>
            </a:extLst>
          </p:cNvPr>
          <p:cNvSpPr txBox="1"/>
          <p:nvPr/>
        </p:nvSpPr>
        <p:spPr>
          <a:xfrm>
            <a:off x="4454898" y="678911"/>
            <a:ext cx="1374094" cy="369332"/>
          </a:xfrm>
          <a:prstGeom prst="rect">
            <a:avLst/>
          </a:prstGeom>
          <a:noFill/>
        </p:spPr>
        <p:txBody>
          <a:bodyPr wrap="none" rtlCol="0">
            <a:spAutoFit/>
          </a:bodyPr>
          <a:lstStyle/>
          <a:p>
            <a:pPr algn="ctr"/>
            <a:r>
              <a:rPr lang="en-US" b="1" dirty="0">
                <a:latin typeface="Alexandria" pitchFamily="2" charset="-78"/>
                <a:cs typeface="Alexandria" pitchFamily="2" charset="-78"/>
              </a:rPr>
              <a:t>Keywords</a:t>
            </a:r>
            <a:endParaRPr lang="ar-SA" altLang="en-US" sz="2000" b="1" dirty="0">
              <a:latin typeface="Alexandria" pitchFamily="2" charset="-78"/>
              <a:cs typeface="Alexandria" pitchFamily="2" charset="-78"/>
            </a:endParaRPr>
          </a:p>
        </p:txBody>
      </p:sp>
    </p:spTree>
    <p:extLst>
      <p:ext uri="{BB962C8B-B14F-4D97-AF65-F5344CB8AC3E}">
        <p14:creationId xmlns:p14="http://schemas.microsoft.com/office/powerpoint/2010/main" val="280759229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785652"/>
          </a:xfrm>
          <a:prstGeom prst="rect">
            <a:avLst/>
          </a:prstGeom>
          <a:noFill/>
        </p:spPr>
        <p:txBody>
          <a:bodyPr wrap="square" rtlCol="0">
            <a:spAutoFit/>
          </a:bodyPr>
          <a:lstStyle/>
          <a:p>
            <a:pPr marL="285750" indent="-285750" algn="just" rtl="1">
              <a:lnSpc>
                <a:spcPct val="150000"/>
              </a:lnSpc>
              <a:buClr>
                <a:srgbClr val="145232"/>
              </a:buClr>
              <a:buFont typeface="Arial" panose="020B0604020202020204" pitchFamily="34" charset="0"/>
              <a:buChar char="•"/>
            </a:pPr>
            <a:r>
              <a:rPr lang="ar-SY" sz="1600" dirty="0">
                <a:latin typeface="Alexandria" pitchFamily="2" charset="-78"/>
                <a:cs typeface="Alexandria" pitchFamily="2" charset="-78"/>
              </a:rPr>
              <a:t>تهدف المقدمة إلى تمهيد</a:t>
            </a:r>
            <a:r>
              <a:rPr lang="ar-SA" sz="1600" dirty="0">
                <a:latin typeface="Alexandria" pitchFamily="2" charset="-78"/>
                <a:cs typeface="Alexandria" pitchFamily="2" charset="-78"/>
              </a:rPr>
              <a:t> </a:t>
            </a:r>
            <a:r>
              <a:rPr lang="ar-SY" sz="1600" dirty="0">
                <a:latin typeface="Alexandria" pitchFamily="2" charset="-78"/>
                <a:cs typeface="Alexandria" pitchFamily="2" charset="-78"/>
              </a:rPr>
              <a:t>الدخول إلى لب الموضوع، وإعطاء</a:t>
            </a:r>
            <a:r>
              <a:rPr lang="ar-SA" sz="1600" dirty="0">
                <a:latin typeface="Alexandria" pitchFamily="2" charset="-78"/>
                <a:cs typeface="Alexandria" pitchFamily="2" charset="-78"/>
              </a:rPr>
              <a:t> </a:t>
            </a:r>
            <a:r>
              <a:rPr lang="ar-SY" sz="1600" dirty="0">
                <a:latin typeface="Alexandria" pitchFamily="2" charset="-78"/>
                <a:cs typeface="Alexandria" pitchFamily="2" charset="-78"/>
              </a:rPr>
              <a:t>تبرير مقنع لأهميته وسبب </a:t>
            </a:r>
            <a:r>
              <a:rPr lang="ar-SY" sz="1600" dirty="0" smtClean="0">
                <a:latin typeface="Alexandria" pitchFamily="2" charset="-78"/>
                <a:cs typeface="Alexandria" pitchFamily="2" charset="-78"/>
              </a:rPr>
              <a:t>اختيار</a:t>
            </a:r>
            <a:r>
              <a:rPr lang="ar-SY" sz="1600" dirty="0">
                <a:latin typeface="Alexandria" pitchFamily="2" charset="-78"/>
                <a:cs typeface="Alexandria" pitchFamily="2" charset="-78"/>
              </a:rPr>
              <a:t>ك</a:t>
            </a:r>
            <a:r>
              <a:rPr lang="ar-SA" sz="1600" dirty="0" smtClean="0">
                <a:latin typeface="Alexandria" pitchFamily="2" charset="-78"/>
                <a:cs typeface="Alexandria" pitchFamily="2" charset="-78"/>
              </a:rPr>
              <a:t> </a:t>
            </a:r>
            <a:r>
              <a:rPr lang="ar-SY" sz="1600" dirty="0">
                <a:latin typeface="Alexandria" pitchFamily="2" charset="-78"/>
                <a:cs typeface="Alexandria" pitchFamily="2" charset="-78"/>
              </a:rPr>
              <a:t>للد</a:t>
            </a:r>
            <a:r>
              <a:rPr lang="ar-SA" sz="1600" dirty="0">
                <a:latin typeface="Alexandria" pitchFamily="2" charset="-78"/>
                <a:cs typeface="Alexandria" pitchFamily="2" charset="-78"/>
              </a:rPr>
              <a:t>را</a:t>
            </a:r>
            <a:r>
              <a:rPr lang="ar-SY" sz="1600" dirty="0" err="1">
                <a:latin typeface="Alexandria" pitchFamily="2" charset="-78"/>
                <a:cs typeface="Alexandria" pitchFamily="2" charset="-78"/>
              </a:rPr>
              <a:t>سة</a:t>
            </a:r>
            <a:r>
              <a:rPr lang="ar-SY" sz="1600" dirty="0">
                <a:latin typeface="Alexandria" pitchFamily="2" charset="-78"/>
                <a:cs typeface="Alexandria" pitchFamily="2" charset="-78"/>
              </a:rPr>
              <a:t>.</a:t>
            </a:r>
            <a:endParaRPr lang="ar-SA" sz="1600" dirty="0">
              <a:latin typeface="Alexandria" pitchFamily="2" charset="-78"/>
              <a:cs typeface="Alexandria" pitchFamily="2" charset="-78"/>
            </a:endParaRPr>
          </a:p>
          <a:p>
            <a:pPr marL="285750" indent="-285750" algn="just" rtl="1">
              <a:lnSpc>
                <a:spcPct val="150000"/>
              </a:lnSpc>
              <a:buClr>
                <a:srgbClr val="145232"/>
              </a:buClr>
              <a:buFont typeface="Arial" panose="020B0604020202020204" pitchFamily="34" charset="0"/>
              <a:buChar char="•"/>
            </a:pPr>
            <a:r>
              <a:rPr lang="ar-SY" sz="1600" dirty="0">
                <a:latin typeface="Alexandria" pitchFamily="2" charset="-78"/>
                <a:cs typeface="Alexandria" pitchFamily="2" charset="-78"/>
              </a:rPr>
              <a:t>من أهم قواعد كتابة</a:t>
            </a:r>
            <a:r>
              <a:rPr lang="ar-SA" sz="1600" dirty="0">
                <a:latin typeface="Alexandria" pitchFamily="2" charset="-78"/>
                <a:cs typeface="Alexandria" pitchFamily="2" charset="-78"/>
              </a:rPr>
              <a:t> </a:t>
            </a:r>
            <a:r>
              <a:rPr lang="ar-SY" sz="1600" dirty="0">
                <a:latin typeface="Alexandria" pitchFamily="2" charset="-78"/>
                <a:cs typeface="Alexandria" pitchFamily="2" charset="-78"/>
              </a:rPr>
              <a:t>المقدمة هي البدء بالعموميات ثم</a:t>
            </a:r>
            <a:r>
              <a:rPr lang="ar-SA" sz="1600" dirty="0">
                <a:latin typeface="Alexandria" pitchFamily="2" charset="-78"/>
                <a:cs typeface="Alexandria" pitchFamily="2" charset="-78"/>
              </a:rPr>
              <a:t> </a:t>
            </a:r>
            <a:r>
              <a:rPr lang="ar-SY" sz="1600" dirty="0">
                <a:latin typeface="Alexandria" pitchFamily="2" charset="-78"/>
                <a:cs typeface="Alexandria" pitchFamily="2" charset="-78"/>
              </a:rPr>
              <a:t>التدرج إلى خصوصيات</a:t>
            </a:r>
            <a:r>
              <a:rPr lang="ar-SA" sz="1600" dirty="0">
                <a:latin typeface="Alexandria" pitchFamily="2" charset="-78"/>
                <a:cs typeface="Alexandria" pitchFamily="2" charset="-78"/>
              </a:rPr>
              <a:t> </a:t>
            </a:r>
            <a:r>
              <a:rPr lang="ar-SY" sz="1600" dirty="0">
                <a:latin typeface="Alexandria" pitchFamily="2" charset="-78"/>
                <a:cs typeface="Alexandria" pitchFamily="2" charset="-78"/>
              </a:rPr>
              <a:t>الموضوع المدروس وفكرته</a:t>
            </a:r>
            <a:r>
              <a:rPr lang="ar-SA" sz="1600" dirty="0">
                <a:latin typeface="Alexandria" pitchFamily="2" charset="-78"/>
                <a:cs typeface="Alexandria" pitchFamily="2" charset="-78"/>
              </a:rPr>
              <a:t> </a:t>
            </a:r>
            <a:r>
              <a:rPr lang="ar-SY" sz="1600" dirty="0">
                <a:latin typeface="Alexandria" pitchFamily="2" charset="-78"/>
                <a:cs typeface="Alexandria" pitchFamily="2" charset="-78"/>
              </a:rPr>
              <a:t>الأساسية</a:t>
            </a:r>
            <a:r>
              <a:rPr lang="ar-SA" sz="1600" dirty="0">
                <a:latin typeface="Alexandria" pitchFamily="2" charset="-78"/>
                <a:cs typeface="Alexandria" pitchFamily="2" charset="-78"/>
              </a:rPr>
              <a:t>.</a:t>
            </a:r>
          </a:p>
          <a:p>
            <a:pPr marL="285750" indent="-285750" algn="just" rtl="1">
              <a:lnSpc>
                <a:spcPct val="150000"/>
              </a:lnSpc>
              <a:buClr>
                <a:srgbClr val="145232"/>
              </a:buClr>
              <a:buFont typeface="Arial" panose="020B0604020202020204" pitchFamily="34" charset="0"/>
              <a:buChar char="•"/>
            </a:pPr>
            <a:r>
              <a:rPr lang="ar-SA" sz="1600" dirty="0">
                <a:latin typeface="Alexandria" pitchFamily="2" charset="-78"/>
                <a:cs typeface="Alexandria" pitchFamily="2" charset="-78"/>
              </a:rPr>
              <a:t>تعتمد المقدمة على تقديم إطار عام لمشكلة البحث المدروسة، وموقعها بالنسبة للمعرفة العلمية بالعودة إلى المراجع ذات الصلة، والمقالات المنشورة حول الموضوع المدروس.</a:t>
            </a:r>
          </a:p>
          <a:p>
            <a:pPr marL="285750" indent="-285750" algn="just" rtl="1">
              <a:lnSpc>
                <a:spcPct val="150000"/>
              </a:lnSpc>
              <a:buClr>
                <a:srgbClr val="145232"/>
              </a:buClr>
              <a:buFont typeface="Arial" panose="020B0604020202020204" pitchFamily="34" charset="0"/>
              <a:buChar char="•"/>
            </a:pPr>
            <a:r>
              <a:rPr lang="ar-SA" sz="1600" dirty="0">
                <a:latin typeface="Alexandria" pitchFamily="2" charset="-78"/>
                <a:cs typeface="Alexandria" pitchFamily="2" charset="-78"/>
              </a:rPr>
              <a:t>ثم الانتقال إلى تحديد الثغرة أو الفجوة العلمية التي دعت إلى الدراسة الحالية للمساعدة على سد تلك الثغرة. </a:t>
            </a:r>
          </a:p>
          <a:p>
            <a:pPr marL="285750" indent="-285750" algn="just" rtl="1">
              <a:lnSpc>
                <a:spcPct val="150000"/>
              </a:lnSpc>
              <a:buClr>
                <a:srgbClr val="145232"/>
              </a:buClr>
              <a:buFont typeface="Arial" panose="020B0604020202020204" pitchFamily="34" charset="0"/>
              <a:buChar char="•"/>
            </a:pPr>
            <a:r>
              <a:rPr lang="ar-SA" sz="1600" dirty="0">
                <a:latin typeface="Alexandria" pitchFamily="2" charset="-78"/>
                <a:cs typeface="Alexandria" pitchFamily="2" charset="-78"/>
              </a:rPr>
              <a:t>كما يمكن الإشارة في المقدمة إلى ما هو متوقع من الدراسة.</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D885D89B-712D-B76B-9E7F-80204B9052C0}"/>
              </a:ext>
            </a:extLst>
          </p:cNvPr>
          <p:cNvSpPr txBox="1"/>
          <p:nvPr/>
        </p:nvSpPr>
        <p:spPr>
          <a:xfrm>
            <a:off x="3772019" y="678911"/>
            <a:ext cx="2400016" cy="400110"/>
          </a:xfrm>
          <a:prstGeom prst="rect">
            <a:avLst/>
          </a:prstGeom>
          <a:noFill/>
        </p:spPr>
        <p:txBody>
          <a:bodyPr wrap="none" rtlCol="0">
            <a:spAutoFit/>
          </a:bodyPr>
          <a:lstStyle/>
          <a:p>
            <a:r>
              <a:rPr lang="en-US" sz="2000" b="1" dirty="0">
                <a:latin typeface="Alexandria" pitchFamily="2" charset="-78"/>
                <a:cs typeface="Alexandria" pitchFamily="2" charset="-78"/>
              </a:rPr>
              <a:t>The Introduction</a:t>
            </a:r>
            <a:endParaRPr lang="ar-SA" altLang="en-US" sz="2000" b="1" dirty="0">
              <a:latin typeface="Alexandria" pitchFamily="2" charset="-78"/>
              <a:cs typeface="Alexandria" pitchFamily="2" charset="-78"/>
            </a:endParaRPr>
          </a:p>
        </p:txBody>
      </p:sp>
      <p:sp>
        <p:nvSpPr>
          <p:cNvPr id="9" name="Rectangle 1"/>
          <p:cNvSpPr>
            <a:spLocks noChangeArrowheads="1"/>
          </p:cNvSpPr>
          <p:nvPr/>
        </p:nvSpPr>
        <p:spPr bwMode="auto">
          <a:xfrm>
            <a:off x="10784499" y="-193956"/>
            <a:ext cx="1407501" cy="845113"/>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5870" rIns="0" bIns="-1587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100" b="0" i="0" u="none" strike="noStrike" cap="none" normalizeH="0" baseline="0" smtClean="0">
                <a:ln>
                  <a:noFill/>
                </a:ln>
                <a:solidFill>
                  <a:srgbClr val="202124"/>
                </a:solidFill>
                <a:effectLst/>
                <a:latin typeface="inherit"/>
                <a:cs typeface="Arial" panose="020B0604020202020204" pitchFamily="34" charset="0"/>
              </a:rPr>
              <a:t>الطريقة الوصفية</a:t>
            </a:r>
            <a:endParaRPr kumimoji="0" lang="en-US" altLang="en-US" sz="1000" b="0" i="0" u="none" strike="noStrike" cap="none" normalizeH="0" baseline="0" smtClean="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smtClean="0">
                <a:ln>
                  <a:noFill/>
                </a:ln>
                <a:solidFill>
                  <a:srgbClr val="202124"/>
                </a:solidFill>
                <a:effectLst/>
                <a:latin typeface="Arial" panose="020B0604020202020204" pitchFamily="34" charset="0"/>
                <a:cs typeface="Arial" panose="020B0604020202020204" pitchFamily="34" charset="0"/>
              </a:rPr>
              <a:t/>
            </a:r>
            <a:br>
              <a:rPr kumimoji="0" lang="en-US" altLang="en-US" b="0" i="0" u="none" strike="noStrike" cap="none" normalizeH="0" baseline="0" smtClean="0">
                <a:ln>
                  <a:noFill/>
                </a:ln>
                <a:solidFill>
                  <a:srgbClr val="202124"/>
                </a:solidFill>
                <a:effectLst/>
                <a:latin typeface="Arial" panose="020B0604020202020204" pitchFamily="34" charset="0"/>
                <a:cs typeface="Arial" panose="020B0604020202020204" pitchFamily="34" charset="0"/>
              </a:rPr>
            </a:b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36102943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484415" y="1468531"/>
            <a:ext cx="8799615" cy="3416320"/>
          </a:xfrm>
          <a:prstGeom prst="rect">
            <a:avLst/>
          </a:prstGeom>
          <a:noFill/>
        </p:spPr>
        <p:txBody>
          <a:bodyPr wrap="square" rtlCol="0">
            <a:spAutoFit/>
          </a:bodyPr>
          <a:lstStyle/>
          <a:p>
            <a:pPr marL="285750" indent="-285750" algn="just" rtl="1">
              <a:lnSpc>
                <a:spcPct val="150000"/>
              </a:lnSpc>
              <a:buClr>
                <a:srgbClr val="0070C0"/>
              </a:buClr>
              <a:buFont typeface="Arial" panose="020B0604020202020204" pitchFamily="34" charset="0"/>
              <a:buChar char="•"/>
            </a:pPr>
            <a:r>
              <a:rPr lang="ar-SY" sz="1600" dirty="0">
                <a:latin typeface="Alexandria" pitchFamily="2" charset="-78"/>
                <a:cs typeface="Alexandria" pitchFamily="2" charset="-78"/>
              </a:rPr>
              <a:t>يهدف هذا القسم إلى إعطاء تسلسل منطقي ومعلومات كافية عن المواد والطرق التي تم إنجاز العمل</a:t>
            </a:r>
            <a:r>
              <a:rPr lang="ar-SA" sz="1600" dirty="0">
                <a:latin typeface="Alexandria" pitchFamily="2" charset="-78"/>
                <a:cs typeface="Alexandria" pitchFamily="2" charset="-78"/>
              </a:rPr>
              <a:t> </a:t>
            </a:r>
            <a:r>
              <a:rPr lang="ar-SY" sz="1600" dirty="0">
                <a:latin typeface="Alexandria" pitchFamily="2" charset="-78"/>
                <a:cs typeface="Alexandria" pitchFamily="2" charset="-78"/>
              </a:rPr>
              <a:t>بها</a:t>
            </a:r>
            <a:r>
              <a:rPr lang="ar-SA" sz="1600" dirty="0">
                <a:latin typeface="Alexandria" pitchFamily="2" charset="-78"/>
                <a:cs typeface="Alexandria" pitchFamily="2" charset="-78"/>
              </a:rPr>
              <a:t>.</a:t>
            </a:r>
          </a:p>
          <a:p>
            <a:pPr marL="285750" indent="-285750" algn="just" rtl="1">
              <a:lnSpc>
                <a:spcPct val="150000"/>
              </a:lnSpc>
              <a:buClr>
                <a:srgbClr val="0070C0"/>
              </a:buClr>
              <a:buFont typeface="Arial" panose="020B0604020202020204" pitchFamily="34" charset="0"/>
              <a:buChar char="•"/>
            </a:pPr>
            <a:r>
              <a:rPr lang="ar-SA" sz="1600" dirty="0">
                <a:latin typeface="Alexandria" pitchFamily="2" charset="-78"/>
                <a:cs typeface="Alexandria" pitchFamily="2" charset="-78"/>
              </a:rPr>
              <a:t>ي</a:t>
            </a:r>
            <a:r>
              <a:rPr lang="ar-SY" sz="1600" dirty="0">
                <a:latin typeface="Alexandria" pitchFamily="2" charset="-78"/>
                <a:cs typeface="Alexandria" pitchFamily="2" charset="-78"/>
              </a:rPr>
              <a:t>ستحسن تفادي ذكر أي نتائج في هذا القسم</a:t>
            </a:r>
            <a:r>
              <a:rPr lang="ar-SA" sz="1600" dirty="0">
                <a:latin typeface="Alexandria" pitchFamily="2" charset="-78"/>
                <a:cs typeface="Alexandria" pitchFamily="2" charset="-78"/>
              </a:rPr>
              <a:t> </a:t>
            </a:r>
            <a:r>
              <a:rPr lang="ar-SY" sz="1600" dirty="0">
                <a:latin typeface="Alexandria" pitchFamily="2" charset="-78"/>
                <a:cs typeface="Alexandria" pitchFamily="2" charset="-78"/>
              </a:rPr>
              <a:t>وتخصيصه فقط لسرد المواد المستخدمة ووصف طريقة وخطوات العمل بوضوح.</a:t>
            </a:r>
            <a:endParaRPr lang="ar-SA" sz="1600" dirty="0">
              <a:latin typeface="Alexandria" pitchFamily="2" charset="-78"/>
              <a:cs typeface="Alexandria" pitchFamily="2" charset="-78"/>
            </a:endParaRPr>
          </a:p>
          <a:p>
            <a:pPr marL="285750" indent="-285750" algn="just" rtl="1">
              <a:lnSpc>
                <a:spcPct val="150000"/>
              </a:lnSpc>
              <a:buClr>
                <a:srgbClr val="0070C0"/>
              </a:buClr>
              <a:buFont typeface="Arial" panose="020B0604020202020204" pitchFamily="34" charset="0"/>
              <a:buChar char="•"/>
            </a:pPr>
            <a:r>
              <a:rPr lang="ar-SY" sz="1600" dirty="0">
                <a:latin typeface="Alexandria" pitchFamily="2" charset="-78"/>
                <a:cs typeface="Alexandria" pitchFamily="2" charset="-78"/>
              </a:rPr>
              <a:t>وفي حال كانت خطوات</a:t>
            </a:r>
            <a:r>
              <a:rPr lang="ar-SA" sz="1600" dirty="0">
                <a:latin typeface="Alexandria" pitchFamily="2" charset="-78"/>
                <a:cs typeface="Alexandria" pitchFamily="2" charset="-78"/>
              </a:rPr>
              <a:t> </a:t>
            </a:r>
            <a:r>
              <a:rPr lang="ar-SY" sz="1600" dirty="0">
                <a:latin typeface="Alexandria" pitchFamily="2" charset="-78"/>
                <a:cs typeface="Alexandria" pitchFamily="2" charset="-78"/>
              </a:rPr>
              <a:t>العمل طويلة ومعقدة، فإنه يمكن الاستعانة بتوضيحات أو صور ورسومات لتبسيط مبدأ التجربة وتسهيل</a:t>
            </a:r>
            <a:r>
              <a:rPr lang="ar-SA" sz="1600" dirty="0">
                <a:latin typeface="Alexandria" pitchFamily="2" charset="-78"/>
                <a:cs typeface="Alexandria" pitchFamily="2" charset="-78"/>
              </a:rPr>
              <a:t> </a:t>
            </a:r>
            <a:r>
              <a:rPr lang="ar-SY" sz="1600" dirty="0">
                <a:latin typeface="Alexandria" pitchFamily="2" charset="-78"/>
                <a:cs typeface="Alexandria" pitchFamily="2" charset="-78"/>
              </a:rPr>
              <a:t>فهمها وتطبيقها عملياً.</a:t>
            </a:r>
            <a:endParaRPr lang="ar-SA" sz="1600" dirty="0">
              <a:latin typeface="Alexandria" pitchFamily="2" charset="-78"/>
              <a:cs typeface="Alexandria" pitchFamily="2" charset="-78"/>
            </a:endParaRPr>
          </a:p>
          <a:p>
            <a:pPr marL="285750" indent="-285750" algn="just" rtl="1">
              <a:lnSpc>
                <a:spcPct val="150000"/>
              </a:lnSpc>
              <a:buClr>
                <a:srgbClr val="0070C0"/>
              </a:buClr>
              <a:buFont typeface="Arial" panose="020B0604020202020204" pitchFamily="34" charset="0"/>
              <a:buChar char="•"/>
            </a:pPr>
            <a:r>
              <a:rPr lang="ar-SA" sz="1600" dirty="0">
                <a:latin typeface="Alexandria" pitchFamily="2" charset="-78"/>
                <a:cs typeface="Alexandria" pitchFamily="2" charset="-78"/>
              </a:rPr>
              <a:t>يتفاوت طول هذا القسم ما بين الاقتضاب والإسهاب، تبعاً للدوريات العلمية، </a:t>
            </a:r>
          </a:p>
          <a:p>
            <a:pPr marL="285750" indent="-285750" algn="just" rtl="1">
              <a:lnSpc>
                <a:spcPct val="150000"/>
              </a:lnSpc>
              <a:buClr>
                <a:srgbClr val="0070C0"/>
              </a:buClr>
              <a:buFont typeface="Arial" panose="020B0604020202020204" pitchFamily="34" charset="0"/>
              <a:buChar char="•"/>
            </a:pPr>
            <a:r>
              <a:rPr lang="ar-SA" sz="1600" dirty="0">
                <a:latin typeface="Alexandria" pitchFamily="2" charset="-78"/>
                <a:cs typeface="Alexandria" pitchFamily="2" charset="-78"/>
              </a:rPr>
              <a:t>يجب ذكر المراجع والمصادر والمواد الضرورية التي تمكن من إجراء وإعادة نفس التجارب المشار إليها في الدراسة</a:t>
            </a:r>
            <a:r>
              <a:rPr lang="ar-SA" sz="1600" dirty="0" smtClean="0">
                <a:latin typeface="Alexandria" pitchFamily="2" charset="-78"/>
                <a:cs typeface="Alexandria" pitchFamily="2" charset="-78"/>
              </a:rPr>
              <a:t>.</a:t>
            </a:r>
            <a:endParaRPr lang="ar-SA" sz="16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8B27BAE3-E1F9-7C4D-7193-E98B66E5D46B}"/>
              </a:ext>
            </a:extLst>
          </p:cNvPr>
          <p:cNvSpPr txBox="1"/>
          <p:nvPr/>
        </p:nvSpPr>
        <p:spPr>
          <a:xfrm>
            <a:off x="3780728" y="820421"/>
            <a:ext cx="3756156" cy="400110"/>
          </a:xfrm>
          <a:prstGeom prst="rect">
            <a:avLst/>
          </a:prstGeom>
          <a:noFill/>
        </p:spPr>
        <p:txBody>
          <a:bodyPr wrap="none" rtlCol="0">
            <a:spAutoFit/>
          </a:bodyPr>
          <a:lstStyle/>
          <a:p>
            <a:r>
              <a:rPr lang="en-US" sz="2000" b="1" dirty="0">
                <a:latin typeface="Alexandria" pitchFamily="2" charset="-78"/>
                <a:cs typeface="Alexandria" pitchFamily="2" charset="-78"/>
              </a:rPr>
              <a:t>The Materials and Methods</a:t>
            </a:r>
            <a:endParaRPr lang="ar-SA" altLang="en-US" sz="2000" b="1" dirty="0">
              <a:latin typeface="Alexandria" pitchFamily="2" charset="-78"/>
              <a:cs typeface="Alexandria" pitchFamily="2" charset="-78"/>
            </a:endParaRPr>
          </a:p>
        </p:txBody>
      </p:sp>
    </p:spTree>
    <p:extLst>
      <p:ext uri="{BB962C8B-B14F-4D97-AF65-F5344CB8AC3E}">
        <p14:creationId xmlns:p14="http://schemas.microsoft.com/office/powerpoint/2010/main" val="1840557191"/>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785652"/>
          </a:xfrm>
          <a:prstGeom prst="rect">
            <a:avLst/>
          </a:prstGeom>
          <a:noFill/>
        </p:spPr>
        <p:txBody>
          <a:bodyPr wrap="square" rtlCol="0">
            <a:spAutoFit/>
          </a:bodyPr>
          <a:lstStyle/>
          <a:p>
            <a:pPr marL="285750" indent="-285750" algn="just" rtl="1">
              <a:lnSpc>
                <a:spcPct val="150000"/>
              </a:lnSpc>
              <a:buClr>
                <a:srgbClr val="00B050"/>
              </a:buClr>
              <a:buFont typeface="Arial" panose="020B0604020202020204" pitchFamily="34" charset="0"/>
              <a:buChar char="•"/>
            </a:pPr>
            <a:r>
              <a:rPr lang="ar-SY" sz="1600" dirty="0">
                <a:latin typeface="Alexandria" pitchFamily="2" charset="-78"/>
                <a:cs typeface="Alexandria" pitchFamily="2" charset="-78"/>
              </a:rPr>
              <a:t>تسرد في هذا القسم النتائج التي تم الحصول عليها مدع</a:t>
            </a:r>
            <a:r>
              <a:rPr lang="ar-SA" sz="1600" dirty="0">
                <a:latin typeface="Alexandria" pitchFamily="2" charset="-78"/>
                <a:cs typeface="Alexandria" pitchFamily="2" charset="-78"/>
              </a:rPr>
              <a:t>و</a:t>
            </a:r>
            <a:r>
              <a:rPr lang="ar-SY" sz="1600" dirty="0" err="1">
                <a:latin typeface="Alexandria" pitchFamily="2" charset="-78"/>
                <a:cs typeface="Alexandria" pitchFamily="2" charset="-78"/>
              </a:rPr>
              <a:t>مة</a:t>
            </a:r>
            <a:r>
              <a:rPr lang="ar-SY" sz="1600" dirty="0">
                <a:latin typeface="Alexandria" pitchFamily="2" charset="-78"/>
                <a:cs typeface="Alexandria" pitchFamily="2" charset="-78"/>
              </a:rPr>
              <a:t>، إن أمكن، ببيانات كمية </a:t>
            </a:r>
            <a:r>
              <a:rPr lang="ar-SA" sz="1600" dirty="0">
                <a:latin typeface="Alexandria" pitchFamily="2" charset="-78"/>
                <a:cs typeface="Alexandria" pitchFamily="2" charset="-78"/>
              </a:rPr>
              <a:t>(</a:t>
            </a:r>
            <a:r>
              <a:rPr lang="ar-SY" sz="1600" dirty="0">
                <a:latin typeface="Alexandria" pitchFamily="2" charset="-78"/>
                <a:cs typeface="Alexandria" pitchFamily="2" charset="-78"/>
              </a:rPr>
              <a:t>أعداد، أرقام،</a:t>
            </a:r>
            <a:r>
              <a:rPr lang="ar-SA" sz="1600" dirty="0">
                <a:latin typeface="Alexandria" pitchFamily="2" charset="-78"/>
                <a:cs typeface="Alexandria" pitchFamily="2" charset="-78"/>
              </a:rPr>
              <a:t> </a:t>
            </a:r>
            <a:r>
              <a:rPr lang="ar-SY" sz="1600" dirty="0">
                <a:latin typeface="Alexandria" pitchFamily="2" charset="-78"/>
                <a:cs typeface="Alexandria" pitchFamily="2" charset="-78"/>
              </a:rPr>
              <a:t>حجوم، أوز</a:t>
            </a:r>
            <a:r>
              <a:rPr lang="ar-SA" sz="1600" dirty="0">
                <a:latin typeface="Alexandria" pitchFamily="2" charset="-78"/>
                <a:cs typeface="Alexandria" pitchFamily="2" charset="-78"/>
              </a:rPr>
              <a:t>ا</a:t>
            </a:r>
            <a:r>
              <a:rPr lang="ar-SY" sz="1600" dirty="0">
                <a:latin typeface="Alexandria" pitchFamily="2" charset="-78"/>
                <a:cs typeface="Alexandria" pitchFamily="2" charset="-78"/>
              </a:rPr>
              <a:t>ن...</a:t>
            </a:r>
            <a:r>
              <a:rPr lang="ar-SA" sz="1600" dirty="0">
                <a:latin typeface="Alexandria" pitchFamily="2" charset="-78"/>
                <a:cs typeface="Alexandria" pitchFamily="2" charset="-78"/>
              </a:rPr>
              <a:t>)</a:t>
            </a:r>
            <a:r>
              <a:rPr lang="ar-SY" sz="1600" dirty="0">
                <a:latin typeface="Alexandria" pitchFamily="2" charset="-78"/>
                <a:cs typeface="Alexandria" pitchFamily="2" charset="-78"/>
              </a:rPr>
              <a:t> أو نوعية </a:t>
            </a:r>
            <a:r>
              <a:rPr lang="ar-SA" sz="1600" dirty="0">
                <a:latin typeface="Alexandria" pitchFamily="2" charset="-78"/>
                <a:cs typeface="Alexandria" pitchFamily="2" charset="-78"/>
              </a:rPr>
              <a:t>(</a:t>
            </a:r>
            <a:r>
              <a:rPr lang="ar-SY" sz="1600" dirty="0">
                <a:latin typeface="Alexandria" pitchFamily="2" charset="-78"/>
                <a:cs typeface="Alexandria" pitchFamily="2" charset="-78"/>
              </a:rPr>
              <a:t>ألوان، أشكال،...</a:t>
            </a:r>
            <a:r>
              <a:rPr lang="ar-SA" sz="1600" dirty="0">
                <a:latin typeface="Alexandria" pitchFamily="2" charset="-78"/>
                <a:cs typeface="Alexandria" pitchFamily="2" charset="-78"/>
              </a:rPr>
              <a:t>).</a:t>
            </a:r>
          </a:p>
          <a:p>
            <a:pPr marL="285750" indent="-285750" algn="just" rtl="1">
              <a:lnSpc>
                <a:spcPct val="150000"/>
              </a:lnSpc>
              <a:buClr>
                <a:srgbClr val="00B050"/>
              </a:buClr>
              <a:buFont typeface="Arial" panose="020B0604020202020204" pitchFamily="34" charset="0"/>
              <a:buChar char="•"/>
            </a:pPr>
            <a:r>
              <a:rPr lang="ar-SY" sz="1600" dirty="0">
                <a:latin typeface="Alexandria" pitchFamily="2" charset="-78"/>
                <a:cs typeface="Alexandria" pitchFamily="2" charset="-78"/>
              </a:rPr>
              <a:t>عند الاستعانة بجداول أو أشكال، فيجب</a:t>
            </a:r>
            <a:r>
              <a:rPr lang="ar-SA" sz="1600" dirty="0">
                <a:latin typeface="Alexandria" pitchFamily="2" charset="-78"/>
                <a:cs typeface="Alexandria" pitchFamily="2" charset="-78"/>
              </a:rPr>
              <a:t> </a:t>
            </a:r>
            <a:r>
              <a:rPr lang="ar-SY" sz="1600" dirty="0">
                <a:latin typeface="Alexandria" pitchFamily="2" charset="-78"/>
                <a:cs typeface="Alexandria" pitchFamily="2" charset="-78"/>
              </a:rPr>
              <a:t>ترقيمها تسلسلياً مع بيان محتوى كل جدول في أعلى الجدول، بالإضافة إلى وحدات القياس المستخدمة، إن</a:t>
            </a:r>
            <a:r>
              <a:rPr lang="ar-SA" sz="1600" dirty="0">
                <a:latin typeface="Alexandria" pitchFamily="2" charset="-78"/>
                <a:cs typeface="Alexandria" pitchFamily="2" charset="-78"/>
              </a:rPr>
              <a:t> </a:t>
            </a:r>
            <a:r>
              <a:rPr lang="ar-SY" sz="1600" dirty="0">
                <a:latin typeface="Alexandria" pitchFamily="2" charset="-78"/>
                <a:cs typeface="Alexandria" pitchFamily="2" charset="-78"/>
              </a:rPr>
              <a:t>وجدت، وشرح الاختصار</a:t>
            </a:r>
            <a:r>
              <a:rPr lang="ar-SA" sz="1600" dirty="0">
                <a:latin typeface="Alexandria" pitchFamily="2" charset="-78"/>
                <a:cs typeface="Alexandria" pitchFamily="2" charset="-78"/>
              </a:rPr>
              <a:t>ا</a:t>
            </a:r>
            <a:r>
              <a:rPr lang="ar-SY" sz="1600" dirty="0">
                <a:latin typeface="Alexandria" pitchFamily="2" charset="-78"/>
                <a:cs typeface="Alexandria" pitchFamily="2" charset="-78"/>
              </a:rPr>
              <a:t>ت في حواشٍ، أسفل الجدول.</a:t>
            </a:r>
            <a:endParaRPr lang="ar-SA" sz="1600" dirty="0">
              <a:latin typeface="Alexandria" pitchFamily="2" charset="-78"/>
              <a:cs typeface="Alexandria" pitchFamily="2" charset="-78"/>
            </a:endParaRPr>
          </a:p>
          <a:p>
            <a:pPr marL="285750" indent="-285750" algn="just" rtl="1">
              <a:lnSpc>
                <a:spcPct val="150000"/>
              </a:lnSpc>
              <a:buClr>
                <a:srgbClr val="00B050"/>
              </a:buClr>
              <a:buFont typeface="Arial" panose="020B0604020202020204" pitchFamily="34" charset="0"/>
              <a:buChar char="•"/>
            </a:pPr>
            <a:r>
              <a:rPr lang="ar-SY" sz="1600" dirty="0">
                <a:latin typeface="Alexandria" pitchFamily="2" charset="-78"/>
                <a:cs typeface="Alexandria" pitchFamily="2" charset="-78"/>
              </a:rPr>
              <a:t>أما عند استخدام أشكال أو رسوم، فيوضع الشرح</a:t>
            </a:r>
            <a:r>
              <a:rPr lang="ar-SA" sz="1600" dirty="0">
                <a:latin typeface="Alexandria" pitchFamily="2" charset="-78"/>
                <a:cs typeface="Alexandria" pitchFamily="2" charset="-78"/>
              </a:rPr>
              <a:t> </a:t>
            </a:r>
            <a:r>
              <a:rPr lang="ar-SY" sz="1600" dirty="0">
                <a:latin typeface="Alexandria" pitchFamily="2" charset="-78"/>
                <a:cs typeface="Alexandria" pitchFamily="2" charset="-78"/>
              </a:rPr>
              <a:t>أسفل الشكل </a:t>
            </a:r>
            <a:r>
              <a:rPr lang="ar-SA" sz="1600" dirty="0">
                <a:latin typeface="Alexandria" pitchFamily="2" charset="-78"/>
                <a:cs typeface="Alexandria" pitchFamily="2" charset="-78"/>
              </a:rPr>
              <a:t>(</a:t>
            </a:r>
            <a:r>
              <a:rPr lang="ar-SY" sz="1600" dirty="0">
                <a:latin typeface="Alexandria" pitchFamily="2" charset="-78"/>
                <a:cs typeface="Alexandria" pitchFamily="2" charset="-78"/>
              </a:rPr>
              <a:t>على عكس الجدول حيث يوضع الشرح أعلاه</a:t>
            </a:r>
            <a:r>
              <a:rPr lang="ar-SA" sz="1600" dirty="0">
                <a:latin typeface="Alexandria" pitchFamily="2" charset="-78"/>
                <a:cs typeface="Alexandria" pitchFamily="2" charset="-78"/>
              </a:rPr>
              <a:t>)</a:t>
            </a:r>
            <a:r>
              <a:rPr lang="ar-SY" sz="1600" dirty="0">
                <a:latin typeface="Alexandria" pitchFamily="2" charset="-78"/>
                <a:cs typeface="Alexandria" pitchFamily="2" charset="-78"/>
              </a:rPr>
              <a:t> مع مر</a:t>
            </a:r>
            <a:r>
              <a:rPr lang="ar-SA" sz="1600" dirty="0">
                <a:latin typeface="Alexandria" pitchFamily="2" charset="-78"/>
                <a:cs typeface="Alexandria" pitchFamily="2" charset="-78"/>
              </a:rPr>
              <a:t>ا</a:t>
            </a:r>
            <a:r>
              <a:rPr lang="ar-SY" sz="1600" dirty="0" err="1">
                <a:latin typeface="Alexandria" pitchFamily="2" charset="-78"/>
                <a:cs typeface="Alexandria" pitchFamily="2" charset="-78"/>
              </a:rPr>
              <a:t>عاة</a:t>
            </a:r>
            <a:r>
              <a:rPr lang="ar-SY" sz="1600" dirty="0">
                <a:latin typeface="Alexandria" pitchFamily="2" charset="-78"/>
                <a:cs typeface="Alexandria" pitchFamily="2" charset="-78"/>
              </a:rPr>
              <a:t> تسمية المحاور والخطوط البيانية بشكل واضح</a:t>
            </a:r>
            <a:r>
              <a:rPr lang="ar-SA" sz="1600" dirty="0">
                <a:latin typeface="Alexandria" pitchFamily="2" charset="-78"/>
                <a:cs typeface="Alexandria" pitchFamily="2" charset="-78"/>
              </a:rPr>
              <a:t>، حيث يمكن فهم الشكل دون الرجوع إلى النص.</a:t>
            </a:r>
          </a:p>
          <a:p>
            <a:pPr marL="285750" indent="-285750" algn="just" rtl="1">
              <a:lnSpc>
                <a:spcPct val="150000"/>
              </a:lnSpc>
              <a:buClr>
                <a:srgbClr val="00B050"/>
              </a:buClr>
              <a:buFont typeface="Arial" panose="020B0604020202020204" pitchFamily="34" charset="0"/>
              <a:buChar char="•"/>
            </a:pPr>
            <a:r>
              <a:rPr lang="ar-SA" sz="1600" dirty="0">
                <a:latin typeface="Alexandria" pitchFamily="2" charset="-78"/>
                <a:cs typeface="Alexandria" pitchFamily="2" charset="-78"/>
              </a:rPr>
              <a:t>كما يمكن تجزئة قسم النتائج إلى أبواب فرعية أو فقرات تبعاً لأهميتها واستقلاليتها، وهذا خاضع لتعليمات كل دورية ورغبة كل مؤلف ونوعية وكمية النتائج.</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8B27BAE3-E1F9-7C4D-7193-E98B66E5D46B}"/>
              </a:ext>
            </a:extLst>
          </p:cNvPr>
          <p:cNvSpPr txBox="1"/>
          <p:nvPr/>
        </p:nvSpPr>
        <p:spPr>
          <a:xfrm>
            <a:off x="4351351" y="768179"/>
            <a:ext cx="1710725" cy="400110"/>
          </a:xfrm>
          <a:prstGeom prst="rect">
            <a:avLst/>
          </a:prstGeom>
          <a:noFill/>
        </p:spPr>
        <p:txBody>
          <a:bodyPr wrap="none" rtlCol="0">
            <a:spAutoFit/>
          </a:bodyPr>
          <a:lstStyle/>
          <a:p>
            <a:r>
              <a:rPr lang="en-US" sz="2000" b="1" dirty="0">
                <a:latin typeface="Alexandria" pitchFamily="2" charset="-78"/>
                <a:cs typeface="Alexandria" pitchFamily="2" charset="-78"/>
              </a:rPr>
              <a:t>The Results</a:t>
            </a:r>
            <a:endParaRPr lang="ar-SA" altLang="en-US" sz="2000" b="1" dirty="0">
              <a:latin typeface="Alexandria" pitchFamily="2" charset="-78"/>
              <a:cs typeface="Alexandria" pitchFamily="2" charset="-78"/>
            </a:endParaRPr>
          </a:p>
        </p:txBody>
      </p:sp>
    </p:spTree>
    <p:extLst>
      <p:ext uri="{BB962C8B-B14F-4D97-AF65-F5344CB8AC3E}">
        <p14:creationId xmlns:p14="http://schemas.microsoft.com/office/powerpoint/2010/main" val="273677276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20042" y="1385406"/>
            <a:ext cx="8573254" cy="4247317"/>
          </a:xfrm>
          <a:prstGeom prst="rect">
            <a:avLst/>
          </a:prstGeom>
          <a:noFill/>
        </p:spPr>
        <p:txBody>
          <a:bodyPr wrap="square" rtlCol="0">
            <a:spAutoFit/>
          </a:bodyPr>
          <a:lstStyle/>
          <a:p>
            <a:pPr marL="285750" indent="-285750" algn="just" rtl="1">
              <a:lnSpc>
                <a:spcPct val="200000"/>
              </a:lnSpc>
              <a:buClr>
                <a:srgbClr val="00B050"/>
              </a:buClr>
              <a:buFont typeface="Arial" panose="020B0604020202020204" pitchFamily="34" charset="0"/>
              <a:buChar char="•"/>
            </a:pPr>
            <a:r>
              <a:rPr lang="ar-SY" sz="1500" dirty="0">
                <a:latin typeface="Alexandria" pitchFamily="2" charset="-78"/>
                <a:cs typeface="Alexandria" pitchFamily="2" charset="-78"/>
              </a:rPr>
              <a:t>وفي معظم الحالات، يستحسن</a:t>
            </a:r>
            <a:r>
              <a:rPr lang="ar-SA" sz="1500" dirty="0">
                <a:latin typeface="Alexandria" pitchFamily="2" charset="-78"/>
                <a:cs typeface="Alexandria" pitchFamily="2" charset="-78"/>
              </a:rPr>
              <a:t> </a:t>
            </a:r>
            <a:r>
              <a:rPr lang="ar-SY" sz="1500" dirty="0">
                <a:latin typeface="Alexandria" pitchFamily="2" charset="-78"/>
                <a:cs typeface="Alexandria" pitchFamily="2" charset="-78"/>
              </a:rPr>
              <a:t>عدم الخوض في تفسير النتائج في هذا القسم إلا إذا كانت النتائج</a:t>
            </a:r>
            <a:r>
              <a:rPr lang="ar-SA" sz="1500" dirty="0">
                <a:latin typeface="Alexandria" pitchFamily="2" charset="-78"/>
                <a:cs typeface="Alexandria" pitchFamily="2" charset="-78"/>
              </a:rPr>
              <a:t> </a:t>
            </a:r>
            <a:r>
              <a:rPr lang="ar-SY" sz="1500" dirty="0">
                <a:latin typeface="Alexandria" pitchFamily="2" charset="-78"/>
                <a:cs typeface="Alexandria" pitchFamily="2" charset="-78"/>
              </a:rPr>
              <a:t>والمناقشة مدمجة في قسم واحد </a:t>
            </a:r>
            <a:r>
              <a:rPr lang="ar-SA" sz="1500" dirty="0">
                <a:latin typeface="Alexandria" pitchFamily="2" charset="-78"/>
                <a:cs typeface="Alexandria" pitchFamily="2" charset="-78"/>
              </a:rPr>
              <a:t>(</a:t>
            </a:r>
            <a:r>
              <a:rPr lang="ar-SY" sz="1500" dirty="0">
                <a:latin typeface="Alexandria" pitchFamily="2" charset="-78"/>
                <a:cs typeface="Alexandria" pitchFamily="2" charset="-78"/>
              </a:rPr>
              <a:t>نتائج ومناقشة</a:t>
            </a:r>
            <a:r>
              <a:rPr lang="ar-SA" sz="1500" dirty="0">
                <a:latin typeface="Alexandria" pitchFamily="2" charset="-78"/>
                <a:cs typeface="Alexandria" pitchFamily="2" charset="-78"/>
              </a:rPr>
              <a:t>)</a:t>
            </a:r>
            <a:r>
              <a:rPr lang="ar-SY" sz="1500" dirty="0">
                <a:latin typeface="Alexandria" pitchFamily="2" charset="-78"/>
                <a:cs typeface="Alexandria" pitchFamily="2" charset="-78"/>
              </a:rPr>
              <a:t>.</a:t>
            </a:r>
            <a:endParaRPr lang="ar-SA" sz="1500" dirty="0">
              <a:latin typeface="Alexandria" pitchFamily="2" charset="-78"/>
              <a:cs typeface="Alexandria" pitchFamily="2" charset="-78"/>
            </a:endParaRPr>
          </a:p>
          <a:p>
            <a:pPr marL="285750" indent="-285750" algn="just" rtl="1">
              <a:lnSpc>
                <a:spcPct val="200000"/>
              </a:lnSpc>
              <a:buClr>
                <a:srgbClr val="00B050"/>
              </a:buClr>
              <a:buFont typeface="Arial" panose="020B0604020202020204" pitchFamily="34" charset="0"/>
              <a:buChar char="•"/>
            </a:pPr>
            <a:r>
              <a:rPr lang="ar-SA" sz="1500" dirty="0">
                <a:latin typeface="Alexandria" pitchFamily="2" charset="-78"/>
                <a:cs typeface="Alexandria" pitchFamily="2" charset="-78"/>
              </a:rPr>
              <a:t>وتجدر الإشارة هنا أيضاً إلى أنه يجب عدم إخفاء النتائج السلبية أو نتائج لا تؤكد فرضية المؤلف أو تعارض ما ذهب إليه. بمعنى آخر، ينبغي الحرص على الشفافية التامة في نقل النتائج وليس الاقتصار على ما يخدم هدف الدارس أو المؤلف أو انحيازه لنتيجة ما.</a:t>
            </a:r>
          </a:p>
          <a:p>
            <a:pPr marL="285750" indent="-285750" algn="just" rtl="1">
              <a:lnSpc>
                <a:spcPct val="200000"/>
              </a:lnSpc>
              <a:buClr>
                <a:srgbClr val="00B050"/>
              </a:buClr>
              <a:buFont typeface="Arial" panose="020B0604020202020204" pitchFamily="34" charset="0"/>
              <a:buChar char="•"/>
            </a:pPr>
            <a:r>
              <a:rPr lang="ar-SA" sz="1500" dirty="0">
                <a:latin typeface="Alexandria" pitchFamily="2" charset="-78"/>
                <a:cs typeface="Alexandria" pitchFamily="2" charset="-78"/>
              </a:rPr>
              <a:t>ومن أهم فوائد الحديث عن النتائج السلبية هو مساعدة العاملين في نفس المجال على فهم أو تفادي ارتكاب نفس الأخطاء، أو عدم إضاعة الوقت لإجراء تجارب لم تثبت فعاليتها. وفي هذا الباب، ينصح أيضاً بعدم التعويل على نتائج لم يتم إظهارها أو تأكيدها برسم أو بيانات مناسبة، كالقول مثلا "نتائج غير معروضة".</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8B27BAE3-E1F9-7C4D-7193-E98B66E5D46B}"/>
              </a:ext>
            </a:extLst>
          </p:cNvPr>
          <p:cNvSpPr txBox="1"/>
          <p:nvPr/>
        </p:nvSpPr>
        <p:spPr>
          <a:xfrm>
            <a:off x="4041170" y="729958"/>
            <a:ext cx="1710725" cy="400110"/>
          </a:xfrm>
          <a:prstGeom prst="rect">
            <a:avLst/>
          </a:prstGeom>
          <a:noFill/>
        </p:spPr>
        <p:txBody>
          <a:bodyPr wrap="none" rtlCol="0">
            <a:spAutoFit/>
          </a:bodyPr>
          <a:lstStyle/>
          <a:p>
            <a:r>
              <a:rPr lang="en-US" sz="2000" b="1" dirty="0">
                <a:latin typeface="Alexandria" pitchFamily="2" charset="-78"/>
                <a:cs typeface="Alexandria" pitchFamily="2" charset="-78"/>
              </a:rPr>
              <a:t>The Results</a:t>
            </a:r>
            <a:endParaRPr lang="ar-SA" altLang="en-US" sz="2400" b="1" dirty="0">
              <a:latin typeface="Alexandria" pitchFamily="2" charset="-78"/>
              <a:cs typeface="Alexandria" pitchFamily="2" charset="-78"/>
            </a:endParaRPr>
          </a:p>
        </p:txBody>
      </p:sp>
    </p:spTree>
    <p:extLst>
      <p:ext uri="{BB962C8B-B14F-4D97-AF65-F5344CB8AC3E}">
        <p14:creationId xmlns:p14="http://schemas.microsoft.com/office/powerpoint/2010/main" val="118769383"/>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959417"/>
          </a:xfrm>
          <a:prstGeom prst="rect">
            <a:avLst/>
          </a:prstGeom>
          <a:noFill/>
        </p:spPr>
        <p:txBody>
          <a:bodyPr wrap="square" rtlCol="0">
            <a:spAutoFit/>
          </a:bodyPr>
          <a:lstStyle/>
          <a:p>
            <a:pPr marL="285750" indent="-285750" algn="just" rtl="1">
              <a:lnSpc>
                <a:spcPct val="200000"/>
              </a:lnSpc>
              <a:buClr>
                <a:srgbClr val="00B0F0"/>
              </a:buClr>
              <a:buFont typeface="Arial" panose="020B0604020202020204" pitchFamily="34" charset="0"/>
              <a:buChar char="•"/>
            </a:pPr>
            <a:r>
              <a:rPr lang="ar-SY" sz="1600" dirty="0">
                <a:latin typeface="Alexandria" pitchFamily="2" charset="-78"/>
                <a:cs typeface="Alexandria" pitchFamily="2" charset="-78"/>
              </a:rPr>
              <a:t>يعتبر قسم المناقشة من أصعب أقسام كتابة المقالة العلمية، لما يتضمنه من تفسير</a:t>
            </a:r>
            <a:r>
              <a:rPr lang="ar-SA" sz="1600" dirty="0">
                <a:latin typeface="Alexandria" pitchFamily="2" charset="-78"/>
                <a:cs typeface="Alexandria" pitchFamily="2" charset="-78"/>
              </a:rPr>
              <a:t>ا</a:t>
            </a:r>
            <a:r>
              <a:rPr lang="ar-SY" sz="1600" dirty="0">
                <a:latin typeface="Alexandria" pitchFamily="2" charset="-78"/>
                <a:cs typeface="Alexandria" pitchFamily="2" charset="-78"/>
              </a:rPr>
              <a:t>ت وشروحات قد</a:t>
            </a:r>
            <a:r>
              <a:rPr lang="en-GB" sz="1600" dirty="0">
                <a:latin typeface="Alexandria" pitchFamily="2" charset="-78"/>
                <a:cs typeface="Alexandria" pitchFamily="2" charset="-78"/>
              </a:rPr>
              <a:t> </a:t>
            </a:r>
            <a:r>
              <a:rPr lang="ar-SY" sz="1600" dirty="0">
                <a:latin typeface="Alexandria" pitchFamily="2" charset="-78"/>
                <a:cs typeface="Alexandria" pitchFamily="2" charset="-78"/>
              </a:rPr>
              <a:t>تكون شخصية أو حدسية، يبني عليها المؤلف استنتاجات غير موضوعية أو خاطئة أو مبالغ فيها. </a:t>
            </a:r>
            <a:endParaRPr lang="ar-SA" sz="1600" dirty="0">
              <a:latin typeface="Alexandria" pitchFamily="2" charset="-78"/>
              <a:cs typeface="Alexandria" pitchFamily="2" charset="-78"/>
            </a:endParaRPr>
          </a:p>
          <a:p>
            <a:pPr marL="285750" indent="-285750" algn="just" rtl="1">
              <a:lnSpc>
                <a:spcPct val="200000"/>
              </a:lnSpc>
              <a:buClr>
                <a:srgbClr val="00B0F0"/>
              </a:buClr>
              <a:buFont typeface="Arial" panose="020B0604020202020204" pitchFamily="34" charset="0"/>
              <a:buChar char="•"/>
            </a:pPr>
            <a:r>
              <a:rPr lang="ar-SY" sz="1600" dirty="0">
                <a:latin typeface="Alexandria" pitchFamily="2" charset="-78"/>
                <a:cs typeface="Alexandria" pitchFamily="2" charset="-78"/>
              </a:rPr>
              <a:t>من</a:t>
            </a:r>
            <a:r>
              <a:rPr lang="en-GB" sz="1600" dirty="0">
                <a:latin typeface="Alexandria" pitchFamily="2" charset="-78"/>
                <a:cs typeface="Alexandria" pitchFamily="2" charset="-78"/>
              </a:rPr>
              <a:t> </a:t>
            </a:r>
            <a:r>
              <a:rPr lang="ar-SY" sz="1600" dirty="0">
                <a:latin typeface="Alexandria" pitchFamily="2" charset="-78"/>
                <a:cs typeface="Alexandria" pitchFamily="2" charset="-78"/>
              </a:rPr>
              <a:t>الناحية العملية، ي</a:t>
            </a:r>
            <a:r>
              <a:rPr lang="ar-SA" sz="1600" dirty="0">
                <a:latin typeface="Alexandria" pitchFamily="2" charset="-78"/>
                <a:cs typeface="Alexandria" pitchFamily="2" charset="-78"/>
              </a:rPr>
              <a:t>ُ</a:t>
            </a:r>
            <a:r>
              <a:rPr lang="ar-SY" sz="1600" dirty="0">
                <a:latin typeface="Alexandria" pitchFamily="2" charset="-78"/>
                <a:cs typeface="Alexandria" pitchFamily="2" charset="-78"/>
              </a:rPr>
              <a:t>كتب قسم المناقشة بطريقة معاكسة لطريقة كتابة المقدمة. بمعنى آخر، تبدأ</a:t>
            </a:r>
            <a:r>
              <a:rPr lang="en-GB" sz="1600" dirty="0">
                <a:latin typeface="Alexandria" pitchFamily="2" charset="-78"/>
                <a:cs typeface="Alexandria" pitchFamily="2" charset="-78"/>
              </a:rPr>
              <a:t> </a:t>
            </a:r>
            <a:r>
              <a:rPr lang="ar-SY" sz="1600" dirty="0">
                <a:latin typeface="Alexandria" pitchFamily="2" charset="-78"/>
                <a:cs typeface="Alexandria" pitchFamily="2" charset="-78"/>
              </a:rPr>
              <a:t>المناقشة من معالجة النتائج وخصوصية الموضوع المدروس، والمخرجات التي تم الحصول عليها إلى</a:t>
            </a:r>
            <a:r>
              <a:rPr lang="en-GB" sz="1600" dirty="0">
                <a:latin typeface="Alexandria" pitchFamily="2" charset="-78"/>
                <a:cs typeface="Alexandria" pitchFamily="2" charset="-78"/>
              </a:rPr>
              <a:t> </a:t>
            </a:r>
            <a:r>
              <a:rPr lang="ar-SY" sz="1600" dirty="0">
                <a:latin typeface="Alexandria" pitchFamily="2" charset="-78"/>
                <a:cs typeface="Alexandria" pitchFamily="2" charset="-78"/>
              </a:rPr>
              <a:t>العموميات ضمن السياق العام للمعرفة العلمية المرتبطة بالموضوع نفسه. </a:t>
            </a:r>
            <a:endParaRPr lang="ar-SA" sz="1600" dirty="0">
              <a:latin typeface="Alexandria" pitchFamily="2" charset="-78"/>
              <a:cs typeface="Alexandria" pitchFamily="2" charset="-78"/>
            </a:endParaRPr>
          </a:p>
          <a:p>
            <a:pPr marL="285750" indent="-285750" algn="just" rtl="1">
              <a:lnSpc>
                <a:spcPct val="200000"/>
              </a:lnSpc>
              <a:buClr>
                <a:srgbClr val="00B0F0"/>
              </a:buClr>
              <a:buFont typeface="Arial" panose="020B0604020202020204" pitchFamily="34" charset="0"/>
              <a:buChar char="•"/>
            </a:pPr>
            <a:r>
              <a:rPr lang="ar-SY" sz="1600" dirty="0">
                <a:latin typeface="Alexandria" pitchFamily="2" charset="-78"/>
                <a:cs typeface="Alexandria" pitchFamily="2" charset="-78"/>
              </a:rPr>
              <a:t>وبصورة عامة، ينبغي أن تعالج</a:t>
            </a:r>
            <a:r>
              <a:rPr lang="en-GB" sz="1600" dirty="0">
                <a:latin typeface="Alexandria" pitchFamily="2" charset="-78"/>
                <a:cs typeface="Alexandria" pitchFamily="2" charset="-78"/>
              </a:rPr>
              <a:t> </a:t>
            </a:r>
            <a:r>
              <a:rPr lang="ar-SY" sz="1600" dirty="0">
                <a:latin typeface="Alexandria" pitchFamily="2" charset="-78"/>
                <a:cs typeface="Alexandria" pitchFamily="2" charset="-78"/>
              </a:rPr>
              <a:t>المناقشة النقاط التالية:</a:t>
            </a:r>
            <a:endParaRPr lang="ar-SA" sz="16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8B27BAE3-E1F9-7C4D-7193-E98B66E5D46B}"/>
              </a:ext>
            </a:extLst>
          </p:cNvPr>
          <p:cNvSpPr txBox="1"/>
          <p:nvPr/>
        </p:nvSpPr>
        <p:spPr>
          <a:xfrm>
            <a:off x="4041170" y="729958"/>
            <a:ext cx="2146742" cy="400110"/>
          </a:xfrm>
          <a:prstGeom prst="rect">
            <a:avLst/>
          </a:prstGeom>
          <a:noFill/>
        </p:spPr>
        <p:txBody>
          <a:bodyPr wrap="none" rtlCol="0">
            <a:spAutoFit/>
          </a:bodyPr>
          <a:lstStyle/>
          <a:p>
            <a:r>
              <a:rPr lang="en-US" sz="2000" b="1" dirty="0">
                <a:latin typeface="Alexandria" pitchFamily="2" charset="-78"/>
                <a:cs typeface="Alexandria" pitchFamily="2" charset="-78"/>
              </a:rPr>
              <a:t>The Discussion</a:t>
            </a:r>
            <a:endParaRPr lang="ar-SA" altLang="en-US" sz="2000" b="1" dirty="0">
              <a:latin typeface="Alexandria" pitchFamily="2" charset="-78"/>
              <a:cs typeface="Alexandria" pitchFamily="2" charset="-78"/>
            </a:endParaRPr>
          </a:p>
        </p:txBody>
      </p:sp>
    </p:spTree>
    <p:extLst>
      <p:ext uri="{BB962C8B-B14F-4D97-AF65-F5344CB8AC3E}">
        <p14:creationId xmlns:p14="http://schemas.microsoft.com/office/powerpoint/2010/main" val="253911645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8B27BAE3-E1F9-7C4D-7193-E98B66E5D46B}"/>
              </a:ext>
            </a:extLst>
          </p:cNvPr>
          <p:cNvSpPr txBox="1"/>
          <p:nvPr/>
        </p:nvSpPr>
        <p:spPr>
          <a:xfrm>
            <a:off x="4041170" y="729958"/>
            <a:ext cx="2146742" cy="400110"/>
          </a:xfrm>
          <a:prstGeom prst="rect">
            <a:avLst/>
          </a:prstGeom>
          <a:noFill/>
        </p:spPr>
        <p:txBody>
          <a:bodyPr wrap="none" rtlCol="0">
            <a:spAutoFit/>
          </a:bodyPr>
          <a:lstStyle/>
          <a:p>
            <a:r>
              <a:rPr lang="en-US" sz="2000" b="1" dirty="0">
                <a:latin typeface="Alexandria" pitchFamily="2" charset="-78"/>
                <a:cs typeface="Alexandria" pitchFamily="2" charset="-78"/>
              </a:rPr>
              <a:t>The Discussion</a:t>
            </a:r>
            <a:endParaRPr lang="ar-SA" altLang="en-US" sz="2000" b="1" dirty="0">
              <a:latin typeface="Alexandria" pitchFamily="2" charset="-78"/>
              <a:cs typeface="Alexandria" pitchFamily="2" charset="-78"/>
            </a:endParaRPr>
          </a:p>
        </p:txBody>
      </p:sp>
      <p:graphicFrame>
        <p:nvGraphicFramePr>
          <p:cNvPr id="10" name="رسم تخطيطي 8">
            <a:extLst>
              <a:ext uri="{FF2B5EF4-FFF2-40B4-BE49-F238E27FC236}">
                <a16:creationId xmlns:a16="http://schemas.microsoft.com/office/drawing/2014/main" id="{70532DA8-8095-CDA0-6B07-B4ED0D9E41E3}"/>
              </a:ext>
            </a:extLst>
          </p:cNvPr>
          <p:cNvGraphicFramePr/>
          <p:nvPr>
            <p:extLst>
              <p:ext uri="{D42A27DB-BD31-4B8C-83A1-F6EECF244321}">
                <p14:modId xmlns:p14="http://schemas.microsoft.com/office/powerpoint/2010/main" val="4045924179"/>
              </p:ext>
            </p:extLst>
          </p:nvPr>
        </p:nvGraphicFramePr>
        <p:xfrm>
          <a:off x="1675976" y="1396999"/>
          <a:ext cx="841732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6868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0">
                                            <p:graphicEl>
                                              <a:dgm id="{D1C667EC-A7D5-4694-A03C-D863B6A60745}"/>
                                            </p:graphicEl>
                                          </p:spTgt>
                                        </p:tgtEl>
                                        <p:attrNameLst>
                                          <p:attrName>style.visibility</p:attrName>
                                        </p:attrNameLst>
                                      </p:cBhvr>
                                      <p:to>
                                        <p:strVal val="visible"/>
                                      </p:to>
                                    </p:set>
                                    <p:animEffect transition="in" filter="fade">
                                      <p:cBhvr>
                                        <p:cTn id="7" dur="1000"/>
                                        <p:tgtEl>
                                          <p:spTgt spid="10">
                                            <p:graphicEl>
                                              <a:dgm id="{D1C667EC-A7D5-4694-A03C-D863B6A60745}"/>
                                            </p:graphicEl>
                                          </p:spTgt>
                                        </p:tgtEl>
                                      </p:cBhvr>
                                    </p:animEffect>
                                    <p:anim calcmode="lin" valueType="num">
                                      <p:cBhvr>
                                        <p:cTn id="8" dur="1000" fill="hold"/>
                                        <p:tgtEl>
                                          <p:spTgt spid="10">
                                            <p:graphicEl>
                                              <a:dgm id="{D1C667EC-A7D5-4694-A03C-D863B6A60745}"/>
                                            </p:graphicEl>
                                          </p:spTgt>
                                        </p:tgtEl>
                                        <p:attrNameLst>
                                          <p:attrName>ppt_x</p:attrName>
                                        </p:attrNameLst>
                                      </p:cBhvr>
                                      <p:tavLst>
                                        <p:tav tm="0">
                                          <p:val>
                                            <p:strVal val="#ppt_x"/>
                                          </p:val>
                                        </p:tav>
                                        <p:tav tm="100000">
                                          <p:val>
                                            <p:strVal val="#ppt_x"/>
                                          </p:val>
                                        </p:tav>
                                      </p:tavLst>
                                    </p:anim>
                                    <p:anim calcmode="lin" valueType="num">
                                      <p:cBhvr>
                                        <p:cTn id="9" dur="1000" fill="hold"/>
                                        <p:tgtEl>
                                          <p:spTgt spid="10">
                                            <p:graphicEl>
                                              <a:dgm id="{D1C667EC-A7D5-4694-A03C-D863B6A60745}"/>
                                            </p:graphic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0">
                                            <p:graphicEl>
                                              <a:dgm id="{920B7265-222E-463A-A7B2-760A579F25F3}"/>
                                            </p:graphicEl>
                                          </p:spTgt>
                                        </p:tgtEl>
                                        <p:attrNameLst>
                                          <p:attrName>style.visibility</p:attrName>
                                        </p:attrNameLst>
                                      </p:cBhvr>
                                      <p:to>
                                        <p:strVal val="visible"/>
                                      </p:to>
                                    </p:set>
                                    <p:animEffect transition="in" filter="fade">
                                      <p:cBhvr>
                                        <p:cTn id="13" dur="1000"/>
                                        <p:tgtEl>
                                          <p:spTgt spid="10">
                                            <p:graphicEl>
                                              <a:dgm id="{920B7265-222E-463A-A7B2-760A579F25F3}"/>
                                            </p:graphicEl>
                                          </p:spTgt>
                                        </p:tgtEl>
                                      </p:cBhvr>
                                    </p:animEffect>
                                    <p:anim calcmode="lin" valueType="num">
                                      <p:cBhvr>
                                        <p:cTn id="14" dur="1000" fill="hold"/>
                                        <p:tgtEl>
                                          <p:spTgt spid="10">
                                            <p:graphicEl>
                                              <a:dgm id="{920B7265-222E-463A-A7B2-760A579F25F3}"/>
                                            </p:graphicEl>
                                          </p:spTgt>
                                        </p:tgtEl>
                                        <p:attrNameLst>
                                          <p:attrName>ppt_x</p:attrName>
                                        </p:attrNameLst>
                                      </p:cBhvr>
                                      <p:tavLst>
                                        <p:tav tm="0">
                                          <p:val>
                                            <p:strVal val="#ppt_x"/>
                                          </p:val>
                                        </p:tav>
                                        <p:tav tm="100000">
                                          <p:val>
                                            <p:strVal val="#ppt_x"/>
                                          </p:val>
                                        </p:tav>
                                      </p:tavLst>
                                    </p:anim>
                                    <p:anim calcmode="lin" valueType="num">
                                      <p:cBhvr>
                                        <p:cTn id="15" dur="1000" fill="hold"/>
                                        <p:tgtEl>
                                          <p:spTgt spid="10">
                                            <p:graphicEl>
                                              <a:dgm id="{920B7265-222E-463A-A7B2-760A579F25F3}"/>
                                            </p:graphic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10">
                                            <p:graphicEl>
                                              <a:dgm id="{25B24539-AAD0-4788-85E0-11A963EEFD6D}"/>
                                            </p:graphicEl>
                                          </p:spTgt>
                                        </p:tgtEl>
                                        <p:attrNameLst>
                                          <p:attrName>style.visibility</p:attrName>
                                        </p:attrNameLst>
                                      </p:cBhvr>
                                      <p:to>
                                        <p:strVal val="visible"/>
                                      </p:to>
                                    </p:set>
                                    <p:animEffect transition="in" filter="fade">
                                      <p:cBhvr>
                                        <p:cTn id="19" dur="1000"/>
                                        <p:tgtEl>
                                          <p:spTgt spid="10">
                                            <p:graphicEl>
                                              <a:dgm id="{25B24539-AAD0-4788-85E0-11A963EEFD6D}"/>
                                            </p:graphicEl>
                                          </p:spTgt>
                                        </p:tgtEl>
                                      </p:cBhvr>
                                    </p:animEffect>
                                    <p:anim calcmode="lin" valueType="num">
                                      <p:cBhvr>
                                        <p:cTn id="20" dur="1000" fill="hold"/>
                                        <p:tgtEl>
                                          <p:spTgt spid="10">
                                            <p:graphicEl>
                                              <a:dgm id="{25B24539-AAD0-4788-85E0-11A963EEFD6D}"/>
                                            </p:graphicEl>
                                          </p:spTgt>
                                        </p:tgtEl>
                                        <p:attrNameLst>
                                          <p:attrName>ppt_x</p:attrName>
                                        </p:attrNameLst>
                                      </p:cBhvr>
                                      <p:tavLst>
                                        <p:tav tm="0">
                                          <p:val>
                                            <p:strVal val="#ppt_x"/>
                                          </p:val>
                                        </p:tav>
                                        <p:tav tm="100000">
                                          <p:val>
                                            <p:strVal val="#ppt_x"/>
                                          </p:val>
                                        </p:tav>
                                      </p:tavLst>
                                    </p:anim>
                                    <p:anim calcmode="lin" valueType="num">
                                      <p:cBhvr>
                                        <p:cTn id="21" dur="1000" fill="hold"/>
                                        <p:tgtEl>
                                          <p:spTgt spid="10">
                                            <p:graphicEl>
                                              <a:dgm id="{25B24539-AAD0-4788-85E0-11A963EEFD6D}"/>
                                            </p:graphicEl>
                                          </p:spTgt>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10">
                                            <p:graphicEl>
                                              <a:dgm id="{3EB18506-37CF-4F2A-906E-959D97FEC433}"/>
                                            </p:graphicEl>
                                          </p:spTgt>
                                        </p:tgtEl>
                                        <p:attrNameLst>
                                          <p:attrName>style.visibility</p:attrName>
                                        </p:attrNameLst>
                                      </p:cBhvr>
                                      <p:to>
                                        <p:strVal val="visible"/>
                                      </p:to>
                                    </p:set>
                                    <p:animEffect transition="in" filter="fade">
                                      <p:cBhvr>
                                        <p:cTn id="25" dur="1000"/>
                                        <p:tgtEl>
                                          <p:spTgt spid="10">
                                            <p:graphicEl>
                                              <a:dgm id="{3EB18506-37CF-4F2A-906E-959D97FEC433}"/>
                                            </p:graphicEl>
                                          </p:spTgt>
                                        </p:tgtEl>
                                      </p:cBhvr>
                                    </p:animEffect>
                                    <p:anim calcmode="lin" valueType="num">
                                      <p:cBhvr>
                                        <p:cTn id="26" dur="1000" fill="hold"/>
                                        <p:tgtEl>
                                          <p:spTgt spid="10">
                                            <p:graphicEl>
                                              <a:dgm id="{3EB18506-37CF-4F2A-906E-959D97FEC433}"/>
                                            </p:graphicEl>
                                          </p:spTgt>
                                        </p:tgtEl>
                                        <p:attrNameLst>
                                          <p:attrName>ppt_x</p:attrName>
                                        </p:attrNameLst>
                                      </p:cBhvr>
                                      <p:tavLst>
                                        <p:tav tm="0">
                                          <p:val>
                                            <p:strVal val="#ppt_x"/>
                                          </p:val>
                                        </p:tav>
                                        <p:tav tm="100000">
                                          <p:val>
                                            <p:strVal val="#ppt_x"/>
                                          </p:val>
                                        </p:tav>
                                      </p:tavLst>
                                    </p:anim>
                                    <p:anim calcmode="lin" valueType="num">
                                      <p:cBhvr>
                                        <p:cTn id="27" dur="1000" fill="hold"/>
                                        <p:tgtEl>
                                          <p:spTgt spid="10">
                                            <p:graphicEl>
                                              <a:dgm id="{3EB18506-37CF-4F2A-906E-959D97FEC433}"/>
                                            </p:graphicEl>
                                          </p:spTgt>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10">
                                            <p:graphicEl>
                                              <a:dgm id="{DC5004C4-0BFB-46C9-AF76-83B65DE99B96}"/>
                                            </p:graphicEl>
                                          </p:spTgt>
                                        </p:tgtEl>
                                        <p:attrNameLst>
                                          <p:attrName>style.visibility</p:attrName>
                                        </p:attrNameLst>
                                      </p:cBhvr>
                                      <p:to>
                                        <p:strVal val="visible"/>
                                      </p:to>
                                    </p:set>
                                    <p:animEffect transition="in" filter="fade">
                                      <p:cBhvr>
                                        <p:cTn id="31" dur="1000"/>
                                        <p:tgtEl>
                                          <p:spTgt spid="10">
                                            <p:graphicEl>
                                              <a:dgm id="{DC5004C4-0BFB-46C9-AF76-83B65DE99B96}"/>
                                            </p:graphicEl>
                                          </p:spTgt>
                                        </p:tgtEl>
                                      </p:cBhvr>
                                    </p:animEffect>
                                    <p:anim calcmode="lin" valueType="num">
                                      <p:cBhvr>
                                        <p:cTn id="32" dur="1000" fill="hold"/>
                                        <p:tgtEl>
                                          <p:spTgt spid="10">
                                            <p:graphicEl>
                                              <a:dgm id="{DC5004C4-0BFB-46C9-AF76-83B65DE99B96}"/>
                                            </p:graphicEl>
                                          </p:spTgt>
                                        </p:tgtEl>
                                        <p:attrNameLst>
                                          <p:attrName>ppt_x</p:attrName>
                                        </p:attrNameLst>
                                      </p:cBhvr>
                                      <p:tavLst>
                                        <p:tav tm="0">
                                          <p:val>
                                            <p:strVal val="#ppt_x"/>
                                          </p:val>
                                        </p:tav>
                                        <p:tav tm="100000">
                                          <p:val>
                                            <p:strVal val="#ppt_x"/>
                                          </p:val>
                                        </p:tav>
                                      </p:tavLst>
                                    </p:anim>
                                    <p:anim calcmode="lin" valueType="num">
                                      <p:cBhvr>
                                        <p:cTn id="33" dur="1000" fill="hold"/>
                                        <p:tgtEl>
                                          <p:spTgt spid="10">
                                            <p:graphicEl>
                                              <a:dgm id="{DC5004C4-0BFB-46C9-AF76-83B65DE99B96}"/>
                                            </p:graphicEl>
                                          </p:spTgt>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10">
                                            <p:graphicEl>
                                              <a:dgm id="{1FF7ACAB-4031-47D9-9FFB-AC17101A5EAA}"/>
                                            </p:graphicEl>
                                          </p:spTgt>
                                        </p:tgtEl>
                                        <p:attrNameLst>
                                          <p:attrName>style.visibility</p:attrName>
                                        </p:attrNameLst>
                                      </p:cBhvr>
                                      <p:to>
                                        <p:strVal val="visible"/>
                                      </p:to>
                                    </p:set>
                                    <p:animEffect transition="in" filter="fade">
                                      <p:cBhvr>
                                        <p:cTn id="37" dur="1000"/>
                                        <p:tgtEl>
                                          <p:spTgt spid="10">
                                            <p:graphicEl>
                                              <a:dgm id="{1FF7ACAB-4031-47D9-9FFB-AC17101A5EAA}"/>
                                            </p:graphicEl>
                                          </p:spTgt>
                                        </p:tgtEl>
                                      </p:cBhvr>
                                    </p:animEffect>
                                    <p:anim calcmode="lin" valueType="num">
                                      <p:cBhvr>
                                        <p:cTn id="38" dur="1000" fill="hold"/>
                                        <p:tgtEl>
                                          <p:spTgt spid="10">
                                            <p:graphicEl>
                                              <a:dgm id="{1FF7ACAB-4031-47D9-9FFB-AC17101A5EAA}"/>
                                            </p:graphicEl>
                                          </p:spTgt>
                                        </p:tgtEl>
                                        <p:attrNameLst>
                                          <p:attrName>ppt_x</p:attrName>
                                        </p:attrNameLst>
                                      </p:cBhvr>
                                      <p:tavLst>
                                        <p:tav tm="0">
                                          <p:val>
                                            <p:strVal val="#ppt_x"/>
                                          </p:val>
                                        </p:tav>
                                        <p:tav tm="100000">
                                          <p:val>
                                            <p:strVal val="#ppt_x"/>
                                          </p:val>
                                        </p:tav>
                                      </p:tavLst>
                                    </p:anim>
                                    <p:anim calcmode="lin" valueType="num">
                                      <p:cBhvr>
                                        <p:cTn id="39" dur="1000" fill="hold"/>
                                        <p:tgtEl>
                                          <p:spTgt spid="10">
                                            <p:graphicEl>
                                              <a:dgm id="{1FF7ACAB-4031-47D9-9FFB-AC17101A5EAA}"/>
                                            </p:graphicEl>
                                          </p:spTgt>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10">
                                            <p:graphicEl>
                                              <a:dgm id="{C8B0A3E3-C34A-4BDD-A4C0-D562B500C0F1}"/>
                                            </p:graphicEl>
                                          </p:spTgt>
                                        </p:tgtEl>
                                        <p:attrNameLst>
                                          <p:attrName>style.visibility</p:attrName>
                                        </p:attrNameLst>
                                      </p:cBhvr>
                                      <p:to>
                                        <p:strVal val="visible"/>
                                      </p:to>
                                    </p:set>
                                    <p:animEffect transition="in" filter="fade">
                                      <p:cBhvr>
                                        <p:cTn id="43" dur="1000"/>
                                        <p:tgtEl>
                                          <p:spTgt spid="10">
                                            <p:graphicEl>
                                              <a:dgm id="{C8B0A3E3-C34A-4BDD-A4C0-D562B500C0F1}"/>
                                            </p:graphicEl>
                                          </p:spTgt>
                                        </p:tgtEl>
                                      </p:cBhvr>
                                    </p:animEffect>
                                    <p:anim calcmode="lin" valueType="num">
                                      <p:cBhvr>
                                        <p:cTn id="44" dur="1000" fill="hold"/>
                                        <p:tgtEl>
                                          <p:spTgt spid="10">
                                            <p:graphicEl>
                                              <a:dgm id="{C8B0A3E3-C34A-4BDD-A4C0-D562B500C0F1}"/>
                                            </p:graphicEl>
                                          </p:spTgt>
                                        </p:tgtEl>
                                        <p:attrNameLst>
                                          <p:attrName>ppt_x</p:attrName>
                                        </p:attrNameLst>
                                      </p:cBhvr>
                                      <p:tavLst>
                                        <p:tav tm="0">
                                          <p:val>
                                            <p:strVal val="#ppt_x"/>
                                          </p:val>
                                        </p:tav>
                                        <p:tav tm="100000">
                                          <p:val>
                                            <p:strVal val="#ppt_x"/>
                                          </p:val>
                                        </p:tav>
                                      </p:tavLst>
                                    </p:anim>
                                    <p:anim calcmode="lin" valueType="num">
                                      <p:cBhvr>
                                        <p:cTn id="45" dur="1000" fill="hold"/>
                                        <p:tgtEl>
                                          <p:spTgt spid="10">
                                            <p:graphicEl>
                                              <a:dgm id="{C8B0A3E3-C34A-4BDD-A4C0-D562B500C0F1}"/>
                                            </p:graphicEl>
                                          </p:spTgt>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2" presetClass="entr" presetSubtype="0" fill="hold" grpId="0" nodeType="afterEffect">
                                  <p:stCondLst>
                                    <p:cond delay="0"/>
                                  </p:stCondLst>
                                  <p:childTnLst>
                                    <p:set>
                                      <p:cBhvr>
                                        <p:cTn id="48" dur="1" fill="hold">
                                          <p:stCondLst>
                                            <p:cond delay="0"/>
                                          </p:stCondLst>
                                        </p:cTn>
                                        <p:tgtEl>
                                          <p:spTgt spid="10">
                                            <p:graphicEl>
                                              <a:dgm id="{2EC73676-08A7-4A19-BFB4-1CBA222F7050}"/>
                                            </p:graphicEl>
                                          </p:spTgt>
                                        </p:tgtEl>
                                        <p:attrNameLst>
                                          <p:attrName>style.visibility</p:attrName>
                                        </p:attrNameLst>
                                      </p:cBhvr>
                                      <p:to>
                                        <p:strVal val="visible"/>
                                      </p:to>
                                    </p:set>
                                    <p:animEffect transition="in" filter="fade">
                                      <p:cBhvr>
                                        <p:cTn id="49" dur="1000"/>
                                        <p:tgtEl>
                                          <p:spTgt spid="10">
                                            <p:graphicEl>
                                              <a:dgm id="{2EC73676-08A7-4A19-BFB4-1CBA222F7050}"/>
                                            </p:graphicEl>
                                          </p:spTgt>
                                        </p:tgtEl>
                                      </p:cBhvr>
                                    </p:animEffect>
                                    <p:anim calcmode="lin" valueType="num">
                                      <p:cBhvr>
                                        <p:cTn id="50" dur="1000" fill="hold"/>
                                        <p:tgtEl>
                                          <p:spTgt spid="10">
                                            <p:graphicEl>
                                              <a:dgm id="{2EC73676-08A7-4A19-BFB4-1CBA222F7050}"/>
                                            </p:graphicEl>
                                          </p:spTgt>
                                        </p:tgtEl>
                                        <p:attrNameLst>
                                          <p:attrName>ppt_x</p:attrName>
                                        </p:attrNameLst>
                                      </p:cBhvr>
                                      <p:tavLst>
                                        <p:tav tm="0">
                                          <p:val>
                                            <p:strVal val="#ppt_x"/>
                                          </p:val>
                                        </p:tav>
                                        <p:tav tm="100000">
                                          <p:val>
                                            <p:strVal val="#ppt_x"/>
                                          </p:val>
                                        </p:tav>
                                      </p:tavLst>
                                    </p:anim>
                                    <p:anim calcmode="lin" valueType="num">
                                      <p:cBhvr>
                                        <p:cTn id="51" dur="1000" fill="hold"/>
                                        <p:tgtEl>
                                          <p:spTgt spid="10">
                                            <p:graphicEl>
                                              <a:dgm id="{2EC73676-08A7-4A19-BFB4-1CBA222F7050}"/>
                                            </p:graphicEl>
                                          </p:spTgt>
                                        </p:tgtEl>
                                        <p:attrNameLst>
                                          <p:attrName>ppt_y</p:attrName>
                                        </p:attrNameLst>
                                      </p:cBhvr>
                                      <p:tavLst>
                                        <p:tav tm="0">
                                          <p:val>
                                            <p:strVal val="#ppt_y+.1"/>
                                          </p:val>
                                        </p:tav>
                                        <p:tav tm="100000">
                                          <p:val>
                                            <p:strVal val="#ppt_y"/>
                                          </p:val>
                                        </p:tav>
                                      </p:tavLst>
                                    </p:anim>
                                  </p:childTnLst>
                                </p:cTn>
                              </p:par>
                            </p:childTnLst>
                          </p:cTn>
                        </p:par>
                        <p:par>
                          <p:cTn id="52" fill="hold">
                            <p:stCondLst>
                              <p:cond delay="8000"/>
                            </p:stCondLst>
                            <p:childTnLst>
                              <p:par>
                                <p:cTn id="53" presetID="42" presetClass="entr" presetSubtype="0" fill="hold" grpId="0" nodeType="afterEffect">
                                  <p:stCondLst>
                                    <p:cond delay="0"/>
                                  </p:stCondLst>
                                  <p:childTnLst>
                                    <p:set>
                                      <p:cBhvr>
                                        <p:cTn id="54" dur="1" fill="hold">
                                          <p:stCondLst>
                                            <p:cond delay="0"/>
                                          </p:stCondLst>
                                        </p:cTn>
                                        <p:tgtEl>
                                          <p:spTgt spid="10">
                                            <p:graphicEl>
                                              <a:dgm id="{F4D5FF00-ACBF-418E-8873-F45CEC6FCF45}"/>
                                            </p:graphicEl>
                                          </p:spTgt>
                                        </p:tgtEl>
                                        <p:attrNameLst>
                                          <p:attrName>style.visibility</p:attrName>
                                        </p:attrNameLst>
                                      </p:cBhvr>
                                      <p:to>
                                        <p:strVal val="visible"/>
                                      </p:to>
                                    </p:set>
                                    <p:animEffect transition="in" filter="fade">
                                      <p:cBhvr>
                                        <p:cTn id="55" dur="1000"/>
                                        <p:tgtEl>
                                          <p:spTgt spid="10">
                                            <p:graphicEl>
                                              <a:dgm id="{F4D5FF00-ACBF-418E-8873-F45CEC6FCF45}"/>
                                            </p:graphicEl>
                                          </p:spTgt>
                                        </p:tgtEl>
                                      </p:cBhvr>
                                    </p:animEffect>
                                    <p:anim calcmode="lin" valueType="num">
                                      <p:cBhvr>
                                        <p:cTn id="56" dur="1000" fill="hold"/>
                                        <p:tgtEl>
                                          <p:spTgt spid="10">
                                            <p:graphicEl>
                                              <a:dgm id="{F4D5FF00-ACBF-418E-8873-F45CEC6FCF45}"/>
                                            </p:graphicEl>
                                          </p:spTgt>
                                        </p:tgtEl>
                                        <p:attrNameLst>
                                          <p:attrName>ppt_x</p:attrName>
                                        </p:attrNameLst>
                                      </p:cBhvr>
                                      <p:tavLst>
                                        <p:tav tm="0">
                                          <p:val>
                                            <p:strVal val="#ppt_x"/>
                                          </p:val>
                                        </p:tav>
                                        <p:tav tm="100000">
                                          <p:val>
                                            <p:strVal val="#ppt_x"/>
                                          </p:val>
                                        </p:tav>
                                      </p:tavLst>
                                    </p:anim>
                                    <p:anim calcmode="lin" valueType="num">
                                      <p:cBhvr>
                                        <p:cTn id="57" dur="1000" fill="hold"/>
                                        <p:tgtEl>
                                          <p:spTgt spid="10">
                                            <p:graphicEl>
                                              <a:dgm id="{F4D5FF00-ACBF-418E-8873-F45CEC6FCF45}"/>
                                            </p:graphicEl>
                                          </p:spTgt>
                                        </p:tgtEl>
                                        <p:attrNameLst>
                                          <p:attrName>ppt_y</p:attrName>
                                        </p:attrNameLst>
                                      </p:cBhvr>
                                      <p:tavLst>
                                        <p:tav tm="0">
                                          <p:val>
                                            <p:strVal val="#ppt_y+.1"/>
                                          </p:val>
                                        </p:tav>
                                        <p:tav tm="100000">
                                          <p:val>
                                            <p:strVal val="#ppt_y"/>
                                          </p:val>
                                        </p:tav>
                                      </p:tavLst>
                                    </p:anim>
                                  </p:childTnLst>
                                </p:cTn>
                              </p:par>
                            </p:childTnLst>
                          </p:cTn>
                        </p:par>
                        <p:par>
                          <p:cTn id="58" fill="hold">
                            <p:stCondLst>
                              <p:cond delay="9000"/>
                            </p:stCondLst>
                            <p:childTnLst>
                              <p:par>
                                <p:cTn id="59" presetID="42" presetClass="entr" presetSubtype="0" fill="hold" grpId="0" nodeType="afterEffect">
                                  <p:stCondLst>
                                    <p:cond delay="0"/>
                                  </p:stCondLst>
                                  <p:childTnLst>
                                    <p:set>
                                      <p:cBhvr>
                                        <p:cTn id="60" dur="1" fill="hold">
                                          <p:stCondLst>
                                            <p:cond delay="0"/>
                                          </p:stCondLst>
                                        </p:cTn>
                                        <p:tgtEl>
                                          <p:spTgt spid="10">
                                            <p:graphicEl>
                                              <a:dgm id="{9C2A1668-CEFB-42B5-B320-381BA91804A9}"/>
                                            </p:graphicEl>
                                          </p:spTgt>
                                        </p:tgtEl>
                                        <p:attrNameLst>
                                          <p:attrName>style.visibility</p:attrName>
                                        </p:attrNameLst>
                                      </p:cBhvr>
                                      <p:to>
                                        <p:strVal val="visible"/>
                                      </p:to>
                                    </p:set>
                                    <p:animEffect transition="in" filter="fade">
                                      <p:cBhvr>
                                        <p:cTn id="61" dur="1000"/>
                                        <p:tgtEl>
                                          <p:spTgt spid="10">
                                            <p:graphicEl>
                                              <a:dgm id="{9C2A1668-CEFB-42B5-B320-381BA91804A9}"/>
                                            </p:graphicEl>
                                          </p:spTgt>
                                        </p:tgtEl>
                                      </p:cBhvr>
                                    </p:animEffect>
                                    <p:anim calcmode="lin" valueType="num">
                                      <p:cBhvr>
                                        <p:cTn id="62" dur="1000" fill="hold"/>
                                        <p:tgtEl>
                                          <p:spTgt spid="10">
                                            <p:graphicEl>
                                              <a:dgm id="{9C2A1668-CEFB-42B5-B320-381BA91804A9}"/>
                                            </p:graphicEl>
                                          </p:spTgt>
                                        </p:tgtEl>
                                        <p:attrNameLst>
                                          <p:attrName>ppt_x</p:attrName>
                                        </p:attrNameLst>
                                      </p:cBhvr>
                                      <p:tavLst>
                                        <p:tav tm="0">
                                          <p:val>
                                            <p:strVal val="#ppt_x"/>
                                          </p:val>
                                        </p:tav>
                                        <p:tav tm="100000">
                                          <p:val>
                                            <p:strVal val="#ppt_x"/>
                                          </p:val>
                                        </p:tav>
                                      </p:tavLst>
                                    </p:anim>
                                    <p:anim calcmode="lin" valueType="num">
                                      <p:cBhvr>
                                        <p:cTn id="63" dur="1000" fill="hold"/>
                                        <p:tgtEl>
                                          <p:spTgt spid="10">
                                            <p:graphicEl>
                                              <a:dgm id="{9C2A1668-CEFB-42B5-B320-381BA91804A9}"/>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uiExpand="1">
        <p:bldSub>
          <a:bldDgm bld="one"/>
        </p:bldSub>
      </p:bldGraphic>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60554" cy="4678204"/>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1500" dirty="0">
                <a:latin typeface="Alexandria" pitchFamily="2" charset="-78"/>
                <a:cs typeface="Alexandria" pitchFamily="2" charset="-78"/>
              </a:rPr>
              <a:t>This is a critical paragraph that “brings the study’s findings home.” The </a:t>
            </a:r>
            <a:r>
              <a:rPr lang="en-US" sz="1500" dirty="0" smtClean="0">
                <a:latin typeface="Alexandria" pitchFamily="2" charset="-78"/>
                <a:cs typeface="Alexandria" pitchFamily="2" charset="-78"/>
              </a:rPr>
              <a:t>conclusion should </a:t>
            </a:r>
            <a:r>
              <a:rPr lang="en-US" sz="1500" dirty="0">
                <a:latin typeface="Alexandria" pitchFamily="2" charset="-78"/>
                <a:cs typeface="Alexandria" pitchFamily="2" charset="-78"/>
              </a:rPr>
              <a:t>be a brief paragraph that portrays the important messages established </a:t>
            </a:r>
            <a:r>
              <a:rPr lang="en-US" sz="1500" dirty="0" smtClean="0">
                <a:latin typeface="Alexandria" pitchFamily="2" charset="-78"/>
                <a:cs typeface="Alexandria" pitchFamily="2" charset="-78"/>
              </a:rPr>
              <a:t>from this </a:t>
            </a:r>
            <a:r>
              <a:rPr lang="en-US" sz="1500" dirty="0">
                <a:latin typeface="Alexandria" pitchFamily="2" charset="-78"/>
                <a:cs typeface="Alexandria" pitchFamily="2" charset="-78"/>
              </a:rPr>
              <a:t>study. It is not the place to bring in new results or discussion. Short, concise, </a:t>
            </a:r>
            <a:r>
              <a:rPr lang="en-US" sz="1500" dirty="0" smtClean="0">
                <a:latin typeface="Alexandria" pitchFamily="2" charset="-78"/>
                <a:cs typeface="Alexandria" pitchFamily="2" charset="-78"/>
              </a:rPr>
              <a:t>and to </a:t>
            </a:r>
            <a:r>
              <a:rPr lang="en-US" sz="1500" dirty="0">
                <a:latin typeface="Alexandria" pitchFamily="2" charset="-78"/>
                <a:cs typeface="Alexandria" pitchFamily="2" charset="-78"/>
              </a:rPr>
              <a:t>the point are the key steps to success. In fact, anyone reading the conclusion on </a:t>
            </a:r>
            <a:r>
              <a:rPr lang="en-US" sz="1500" dirty="0" smtClean="0">
                <a:latin typeface="Alexandria" pitchFamily="2" charset="-78"/>
                <a:cs typeface="Alexandria" pitchFamily="2" charset="-78"/>
              </a:rPr>
              <a:t>its own </a:t>
            </a:r>
            <a:r>
              <a:rPr lang="en-US" sz="1500" dirty="0">
                <a:latin typeface="Alexandria" pitchFamily="2" charset="-78"/>
                <a:cs typeface="Alexandria" pitchFamily="2" charset="-78"/>
              </a:rPr>
              <a:t>would know exactly what the study was all about and its main messages</a:t>
            </a:r>
            <a:r>
              <a:rPr lang="en-US" sz="1500" dirty="0" smtClean="0">
                <a:latin typeface="Alexandria" pitchFamily="2" charset="-78"/>
                <a:cs typeface="Alexandria" pitchFamily="2" charset="-78"/>
              </a:rPr>
              <a:t>.</a:t>
            </a:r>
          </a:p>
          <a:p>
            <a:pPr marL="285750" indent="-285750" algn="just">
              <a:lnSpc>
                <a:spcPct val="200000"/>
              </a:lnSpc>
              <a:buFont typeface="Arial" panose="020B0604020202020204" pitchFamily="34" charset="0"/>
              <a:buChar char="•"/>
            </a:pPr>
            <a:r>
              <a:rPr lang="en-US" sz="1500" dirty="0" smtClean="0">
                <a:latin typeface="Alexandria" pitchFamily="2" charset="-78"/>
                <a:cs typeface="Alexandria" pitchFamily="2" charset="-78"/>
              </a:rPr>
              <a:t>Different </a:t>
            </a:r>
            <a:r>
              <a:rPr lang="en-US" sz="1500" dirty="0">
                <a:latin typeface="Alexandria" pitchFamily="2" charset="-78"/>
                <a:cs typeface="Alexandria" pitchFamily="2" charset="-78"/>
              </a:rPr>
              <a:t>journals would advise different settings for the conclusion section</a:t>
            </a:r>
            <a:r>
              <a:rPr lang="en-US" sz="1500" dirty="0" smtClean="0">
                <a:latin typeface="Alexandria" pitchFamily="2" charset="-78"/>
                <a:cs typeface="Alexandria" pitchFamily="2" charset="-78"/>
              </a:rPr>
              <a:t>. While </a:t>
            </a:r>
            <a:r>
              <a:rPr lang="en-US" sz="1500" dirty="0">
                <a:latin typeface="Alexandria" pitchFamily="2" charset="-78"/>
                <a:cs typeface="Alexandria" pitchFamily="2" charset="-78"/>
              </a:rPr>
              <a:t>some will want the conclusion as a separate section after the discussion</a:t>
            </a:r>
            <a:r>
              <a:rPr lang="en-US" sz="1500" dirty="0" smtClean="0">
                <a:latin typeface="Alexandria" pitchFamily="2" charset="-78"/>
                <a:cs typeface="Alexandria" pitchFamily="2" charset="-78"/>
              </a:rPr>
              <a:t>, some will opt for it to be the last paragraph of the discussion section..</a:t>
            </a:r>
          </a:p>
          <a:p>
            <a:pPr marL="285750" indent="-285750" algn="just" rtl="1">
              <a:lnSpc>
                <a:spcPct val="200000"/>
              </a:lnSpc>
              <a:buFont typeface="Arial" panose="020B0604020202020204" pitchFamily="34" charset="0"/>
              <a:buChar char="•"/>
            </a:pPr>
            <a:r>
              <a:rPr lang="ar-SA" sz="1400" b="1" dirty="0" smtClean="0">
                <a:latin typeface="Alexandria" pitchFamily="2" charset="-78"/>
                <a:cs typeface="Alexandria" pitchFamily="2" charset="-78"/>
              </a:rPr>
              <a:t>إعادة </a:t>
            </a:r>
            <a:r>
              <a:rPr lang="ar-SA" sz="1400" b="1" dirty="0">
                <a:latin typeface="Alexandria" pitchFamily="2" charset="-78"/>
                <a:cs typeface="Alexandria" pitchFamily="2" charset="-78"/>
              </a:rPr>
              <a:t>التأكيد على أهم النتائج ومدلولاتها وكيف تم الحصول عليها، وماذا يمكن الاستفادة منها.</a:t>
            </a:r>
          </a:p>
          <a:p>
            <a:pPr marL="285750" indent="-285750" algn="just">
              <a:lnSpc>
                <a:spcPct val="200000"/>
              </a:lnSpc>
              <a:buFont typeface="Arial" panose="020B0604020202020204" pitchFamily="34" charset="0"/>
              <a:buChar char="•"/>
            </a:pPr>
            <a:endParaRPr lang="en-US" sz="15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8B27BAE3-E1F9-7C4D-7193-E98B66E5D46B}"/>
              </a:ext>
            </a:extLst>
          </p:cNvPr>
          <p:cNvSpPr txBox="1"/>
          <p:nvPr/>
        </p:nvSpPr>
        <p:spPr>
          <a:xfrm>
            <a:off x="4041170" y="729958"/>
            <a:ext cx="2000869" cy="369332"/>
          </a:xfrm>
          <a:prstGeom prst="rect">
            <a:avLst/>
          </a:prstGeom>
          <a:noFill/>
        </p:spPr>
        <p:txBody>
          <a:bodyPr wrap="none" rtlCol="0">
            <a:spAutoFit/>
          </a:bodyPr>
          <a:lstStyle/>
          <a:p>
            <a:r>
              <a:rPr lang="en-US" b="1" dirty="0">
                <a:latin typeface="Alexandria" pitchFamily="2" charset="-78"/>
                <a:cs typeface="Alexandria" pitchFamily="2" charset="-78"/>
              </a:rPr>
              <a:t>The Conclusion</a:t>
            </a:r>
            <a:endParaRPr lang="ar-SA" altLang="en-US" sz="2000" b="1" dirty="0">
              <a:latin typeface="Alexandria" pitchFamily="2" charset="-78"/>
              <a:cs typeface="Alexandria" pitchFamily="2" charset="-78"/>
            </a:endParaRPr>
          </a:p>
        </p:txBody>
      </p:sp>
    </p:spTree>
    <p:extLst>
      <p:ext uri="{BB962C8B-B14F-4D97-AF65-F5344CB8AC3E}">
        <p14:creationId xmlns:p14="http://schemas.microsoft.com/office/powerpoint/2010/main" val="246582143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1989647"/>
          </a:xfrm>
          <a:prstGeom prst="rect">
            <a:avLst/>
          </a:prstGeom>
          <a:noFill/>
        </p:spPr>
        <p:txBody>
          <a:bodyPr wrap="square" rtlCol="0">
            <a:spAutoFit/>
          </a:bodyPr>
          <a:lstStyle/>
          <a:p>
            <a:pPr marL="285750" indent="-285750" algn="just" rtl="1">
              <a:lnSpc>
                <a:spcPct val="200000"/>
              </a:lnSpc>
              <a:buClr>
                <a:srgbClr val="7030A0"/>
              </a:buClr>
              <a:buFont typeface="Arial" panose="020B0604020202020204" pitchFamily="34" charset="0"/>
              <a:buChar char="•"/>
            </a:pPr>
            <a:r>
              <a:rPr lang="ar-SA" sz="1600" dirty="0">
                <a:latin typeface="Alexandria" pitchFamily="2" charset="-78"/>
                <a:cs typeface="Alexandria" pitchFamily="2" charset="-78"/>
              </a:rPr>
              <a:t>قسم اختياري أيضاً في أغلب الأحيان، و يخصص لشكر الأفراد أو الجهة أو المؤسسة، إن وجدت، ممن دعموا العمل مادياً أو معنوياً.</a:t>
            </a:r>
          </a:p>
          <a:p>
            <a:pPr marL="285750" indent="-285750" algn="just" rtl="1">
              <a:lnSpc>
                <a:spcPct val="200000"/>
              </a:lnSpc>
              <a:buClr>
                <a:srgbClr val="7030A0"/>
              </a:buClr>
              <a:buFont typeface="Arial" panose="020B0604020202020204" pitchFamily="34" charset="0"/>
              <a:buChar char="•"/>
            </a:pPr>
            <a:r>
              <a:rPr lang="ar-SA" sz="1600" dirty="0">
                <a:latin typeface="Alexandria" pitchFamily="2" charset="-78"/>
                <a:cs typeface="Alexandria" pitchFamily="2" charset="-78"/>
              </a:rPr>
              <a:t>وهو المكان الملائم أيضاً لذكر أو توضيح أي أمر يتعلق بتعارض أو تلاق المصالح المرتبطة بالعمل </a:t>
            </a:r>
            <a:r>
              <a:rPr lang="en-GB" sz="1600" dirty="0">
                <a:latin typeface="Alexandria" pitchFamily="2" charset="-78"/>
                <a:cs typeface="Alexandria" pitchFamily="2" charset="-78"/>
              </a:rPr>
              <a:t>(conflicts of interest)</a:t>
            </a:r>
            <a:endParaRPr lang="ar-SA" sz="16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8B27BAE3-E1F9-7C4D-7193-E98B66E5D46B}"/>
              </a:ext>
            </a:extLst>
          </p:cNvPr>
          <p:cNvSpPr txBox="1"/>
          <p:nvPr/>
        </p:nvSpPr>
        <p:spPr>
          <a:xfrm>
            <a:off x="4041170" y="729958"/>
            <a:ext cx="2707793" cy="400110"/>
          </a:xfrm>
          <a:prstGeom prst="rect">
            <a:avLst/>
          </a:prstGeom>
          <a:noFill/>
        </p:spPr>
        <p:txBody>
          <a:bodyPr wrap="none" rtlCol="0">
            <a:spAutoFit/>
          </a:bodyPr>
          <a:lstStyle/>
          <a:p>
            <a:r>
              <a:rPr lang="en-GB" sz="2000" b="1" dirty="0" smtClean="0">
                <a:latin typeface="Alexandria" pitchFamily="2" charset="-78"/>
                <a:cs typeface="Alexandria" pitchFamily="2" charset="-78"/>
              </a:rPr>
              <a:t>Acknowledgement</a:t>
            </a:r>
            <a:endParaRPr lang="ar-SA" altLang="en-US" sz="2000" b="1" dirty="0">
              <a:latin typeface="Alexandria" pitchFamily="2" charset="-78"/>
              <a:cs typeface="Alexandria" pitchFamily="2" charset="-78"/>
            </a:endParaRPr>
          </a:p>
        </p:txBody>
      </p:sp>
    </p:spTree>
    <p:extLst>
      <p:ext uri="{BB962C8B-B14F-4D97-AF65-F5344CB8AC3E}">
        <p14:creationId xmlns:p14="http://schemas.microsoft.com/office/powerpoint/2010/main" val="346230639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8B27BAE3-E1F9-7C4D-7193-E98B66E5D46B}"/>
              </a:ext>
            </a:extLst>
          </p:cNvPr>
          <p:cNvSpPr txBox="1"/>
          <p:nvPr/>
        </p:nvSpPr>
        <p:spPr>
          <a:xfrm>
            <a:off x="4365573" y="729958"/>
            <a:ext cx="1781258" cy="400110"/>
          </a:xfrm>
          <a:prstGeom prst="rect">
            <a:avLst/>
          </a:prstGeom>
          <a:noFill/>
        </p:spPr>
        <p:txBody>
          <a:bodyPr wrap="none" rtlCol="0">
            <a:spAutoFit/>
          </a:bodyPr>
          <a:lstStyle/>
          <a:p>
            <a:pPr algn="ctr"/>
            <a:r>
              <a:rPr lang="en-US" sz="2000" b="1" dirty="0">
                <a:latin typeface="Alexandria" pitchFamily="2" charset="-78"/>
                <a:cs typeface="Alexandria" pitchFamily="2" charset="-78"/>
              </a:rPr>
              <a:t>Referencing</a:t>
            </a:r>
            <a:endParaRPr lang="ar-SA" altLang="en-US" sz="2000" b="1" dirty="0">
              <a:latin typeface="Alexandria" pitchFamily="2" charset="-78"/>
              <a:cs typeface="Alexandria" pitchFamily="2" charset="-78"/>
            </a:endParaRPr>
          </a:p>
        </p:txBody>
      </p:sp>
      <p:sp>
        <p:nvSpPr>
          <p:cNvPr id="10" name="عنصر نائب للمحتوى 2">
            <a:extLst>
              <a:ext uri="{FF2B5EF4-FFF2-40B4-BE49-F238E27FC236}">
                <a16:creationId xmlns:a16="http://schemas.microsoft.com/office/drawing/2014/main" id="{847BDCB0-4070-EEC0-C0CD-152538C7DFDF}"/>
              </a:ext>
            </a:extLst>
          </p:cNvPr>
          <p:cNvSpPr txBox="1">
            <a:spLocks/>
          </p:cNvSpPr>
          <p:nvPr/>
        </p:nvSpPr>
        <p:spPr>
          <a:xfrm>
            <a:off x="1628279" y="1339208"/>
            <a:ext cx="8229600" cy="4289425"/>
          </a:xfrm>
          <a:prstGeom prst="rect">
            <a:avLst/>
          </a:prstGeom>
        </p:spPr>
        <p:txBody>
          <a:bodyPr/>
          <a:lstStyle>
            <a:lvl1pPr marL="342900" indent="-342900" algn="l" rtl="0" eaLnBrk="1" fontAlgn="base" hangingPunct="1">
              <a:spcBef>
                <a:spcPct val="20000"/>
              </a:spcBef>
              <a:spcAft>
                <a:spcPct val="0"/>
              </a:spcAft>
              <a:buClr>
                <a:schemeClr val="hlink"/>
              </a:buClr>
              <a:buFont typeface="Wingdings" panose="05000000000000000000" pitchFamily="2" charset="2"/>
              <a:buChar char="v"/>
              <a:defRPr sz="2800" b="1" kern="1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anose="05000000000000000000" pitchFamily="2" charset="2"/>
              <a:buChar char="§"/>
              <a:defRPr sz="2800" kern="1200">
                <a:solidFill>
                  <a:schemeClr val="tx1"/>
                </a:solidFill>
                <a:latin typeface="+mj-lt"/>
                <a:ea typeface="+mn-ea"/>
                <a:cs typeface="+mn-cs"/>
              </a:defRPr>
            </a:lvl2pPr>
            <a:lvl3pPr marL="1143000" indent="-228600" algn="l" rtl="0" eaLnBrk="1" fontAlgn="base" hangingPunct="1">
              <a:spcBef>
                <a:spcPct val="20000"/>
              </a:spcBef>
              <a:spcAft>
                <a:spcPct val="0"/>
              </a:spcAft>
              <a:buClr>
                <a:schemeClr val="tx1"/>
              </a:buClr>
              <a:buChar char="•"/>
              <a:defRPr sz="2400" kern="1200">
                <a:solidFill>
                  <a:schemeClr val="tx1"/>
                </a:solidFill>
                <a:latin typeface="+mj-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j-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j-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lnSpc>
                <a:spcPct val="120000"/>
              </a:lnSpc>
              <a:buClr>
                <a:srgbClr val="035107"/>
              </a:buClr>
            </a:pPr>
            <a:r>
              <a:rPr lang="ar-SA" sz="1600" b="0" dirty="0">
                <a:latin typeface="Alexandria" pitchFamily="2" charset="-78"/>
                <a:cs typeface="Alexandria" pitchFamily="2" charset="-78"/>
              </a:rPr>
              <a:t>لكل مجلة أو دورية أسلوبها الخاص في طريقة عرض وترتيب المراجع، هجائياً أو حسب ترتيب ورودها في النص، ولكن تكاد تتفق جميعاً في النقاط التالية:</a:t>
            </a:r>
          </a:p>
        </p:txBody>
      </p:sp>
      <p:graphicFrame>
        <p:nvGraphicFramePr>
          <p:cNvPr id="11" name="رسم تخطيطي 8">
            <a:extLst>
              <a:ext uri="{FF2B5EF4-FFF2-40B4-BE49-F238E27FC236}">
                <a16:creationId xmlns:a16="http://schemas.microsoft.com/office/drawing/2014/main" id="{F59678C9-3D97-AC02-5123-18886D949061}"/>
              </a:ext>
            </a:extLst>
          </p:cNvPr>
          <p:cNvGraphicFramePr/>
          <p:nvPr>
            <p:extLst>
              <p:ext uri="{D42A27DB-BD31-4B8C-83A1-F6EECF244321}">
                <p14:modId xmlns:p14="http://schemas.microsoft.com/office/powerpoint/2010/main" val="3118179212"/>
              </p:ext>
            </p:extLst>
          </p:nvPr>
        </p:nvGraphicFramePr>
        <p:xfrm>
          <a:off x="1628279" y="2267895"/>
          <a:ext cx="8229600" cy="34043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16081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right)">
                                      <p:cBhvr>
                                        <p:cTn id="7" dur="500"/>
                                        <p:tgtEl>
                                          <p:spTgt spid="10"/>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1">
                                            <p:graphicEl>
                                              <a:dgm id="{D1C667EC-A7D5-4694-A03C-D863B6A60745}"/>
                                            </p:graphicEl>
                                          </p:spTgt>
                                        </p:tgtEl>
                                        <p:attrNameLst>
                                          <p:attrName>style.visibility</p:attrName>
                                        </p:attrNameLst>
                                      </p:cBhvr>
                                      <p:to>
                                        <p:strVal val="visible"/>
                                      </p:to>
                                    </p:set>
                                    <p:animEffect transition="in" filter="fade">
                                      <p:cBhvr>
                                        <p:cTn id="11" dur="1000"/>
                                        <p:tgtEl>
                                          <p:spTgt spid="11">
                                            <p:graphicEl>
                                              <a:dgm id="{D1C667EC-A7D5-4694-A03C-D863B6A60745}"/>
                                            </p:graphicEl>
                                          </p:spTgt>
                                        </p:tgtEl>
                                      </p:cBhvr>
                                    </p:animEffect>
                                    <p:anim calcmode="lin" valueType="num">
                                      <p:cBhvr>
                                        <p:cTn id="12" dur="1000" fill="hold"/>
                                        <p:tgtEl>
                                          <p:spTgt spid="11">
                                            <p:graphicEl>
                                              <a:dgm id="{D1C667EC-A7D5-4694-A03C-D863B6A60745}"/>
                                            </p:graphicEl>
                                          </p:spTgt>
                                        </p:tgtEl>
                                        <p:attrNameLst>
                                          <p:attrName>ppt_x</p:attrName>
                                        </p:attrNameLst>
                                      </p:cBhvr>
                                      <p:tavLst>
                                        <p:tav tm="0">
                                          <p:val>
                                            <p:strVal val="#ppt_x"/>
                                          </p:val>
                                        </p:tav>
                                        <p:tav tm="100000">
                                          <p:val>
                                            <p:strVal val="#ppt_x"/>
                                          </p:val>
                                        </p:tav>
                                      </p:tavLst>
                                    </p:anim>
                                    <p:anim calcmode="lin" valueType="num">
                                      <p:cBhvr>
                                        <p:cTn id="13" dur="1000" fill="hold"/>
                                        <p:tgtEl>
                                          <p:spTgt spid="11">
                                            <p:graphicEl>
                                              <a:dgm id="{D1C667EC-A7D5-4694-A03C-D863B6A60745}"/>
                                            </p:graphicEl>
                                          </p:spTgt>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11">
                                            <p:graphicEl>
                                              <a:dgm id="{920B7265-222E-463A-A7B2-760A579F25F3}"/>
                                            </p:graphicEl>
                                          </p:spTgt>
                                        </p:tgtEl>
                                        <p:attrNameLst>
                                          <p:attrName>style.visibility</p:attrName>
                                        </p:attrNameLst>
                                      </p:cBhvr>
                                      <p:to>
                                        <p:strVal val="visible"/>
                                      </p:to>
                                    </p:set>
                                    <p:animEffect transition="in" filter="fade">
                                      <p:cBhvr>
                                        <p:cTn id="17" dur="1000"/>
                                        <p:tgtEl>
                                          <p:spTgt spid="11">
                                            <p:graphicEl>
                                              <a:dgm id="{920B7265-222E-463A-A7B2-760A579F25F3}"/>
                                            </p:graphicEl>
                                          </p:spTgt>
                                        </p:tgtEl>
                                      </p:cBhvr>
                                    </p:animEffect>
                                    <p:anim calcmode="lin" valueType="num">
                                      <p:cBhvr>
                                        <p:cTn id="18" dur="1000" fill="hold"/>
                                        <p:tgtEl>
                                          <p:spTgt spid="11">
                                            <p:graphicEl>
                                              <a:dgm id="{920B7265-222E-463A-A7B2-760A579F25F3}"/>
                                            </p:graphicEl>
                                          </p:spTgt>
                                        </p:tgtEl>
                                        <p:attrNameLst>
                                          <p:attrName>ppt_x</p:attrName>
                                        </p:attrNameLst>
                                      </p:cBhvr>
                                      <p:tavLst>
                                        <p:tav tm="0">
                                          <p:val>
                                            <p:strVal val="#ppt_x"/>
                                          </p:val>
                                        </p:tav>
                                        <p:tav tm="100000">
                                          <p:val>
                                            <p:strVal val="#ppt_x"/>
                                          </p:val>
                                        </p:tav>
                                      </p:tavLst>
                                    </p:anim>
                                    <p:anim calcmode="lin" valueType="num">
                                      <p:cBhvr>
                                        <p:cTn id="19" dur="1000" fill="hold"/>
                                        <p:tgtEl>
                                          <p:spTgt spid="11">
                                            <p:graphicEl>
                                              <a:dgm id="{920B7265-222E-463A-A7B2-760A579F25F3}"/>
                                            </p:graphicEl>
                                          </p:spTgt>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42" presetClass="entr" presetSubtype="0" fill="hold" grpId="0" nodeType="afterEffect">
                                  <p:stCondLst>
                                    <p:cond delay="0"/>
                                  </p:stCondLst>
                                  <p:childTnLst>
                                    <p:set>
                                      <p:cBhvr>
                                        <p:cTn id="22" dur="1" fill="hold">
                                          <p:stCondLst>
                                            <p:cond delay="0"/>
                                          </p:stCondLst>
                                        </p:cTn>
                                        <p:tgtEl>
                                          <p:spTgt spid="11">
                                            <p:graphicEl>
                                              <a:dgm id="{25B24539-AAD0-4788-85E0-11A963EEFD6D}"/>
                                            </p:graphicEl>
                                          </p:spTgt>
                                        </p:tgtEl>
                                        <p:attrNameLst>
                                          <p:attrName>style.visibility</p:attrName>
                                        </p:attrNameLst>
                                      </p:cBhvr>
                                      <p:to>
                                        <p:strVal val="visible"/>
                                      </p:to>
                                    </p:set>
                                    <p:animEffect transition="in" filter="fade">
                                      <p:cBhvr>
                                        <p:cTn id="23" dur="1000"/>
                                        <p:tgtEl>
                                          <p:spTgt spid="11">
                                            <p:graphicEl>
                                              <a:dgm id="{25B24539-AAD0-4788-85E0-11A963EEFD6D}"/>
                                            </p:graphicEl>
                                          </p:spTgt>
                                        </p:tgtEl>
                                      </p:cBhvr>
                                    </p:animEffect>
                                    <p:anim calcmode="lin" valueType="num">
                                      <p:cBhvr>
                                        <p:cTn id="24" dur="1000" fill="hold"/>
                                        <p:tgtEl>
                                          <p:spTgt spid="11">
                                            <p:graphicEl>
                                              <a:dgm id="{25B24539-AAD0-4788-85E0-11A963EEFD6D}"/>
                                            </p:graphicEl>
                                          </p:spTgt>
                                        </p:tgtEl>
                                        <p:attrNameLst>
                                          <p:attrName>ppt_x</p:attrName>
                                        </p:attrNameLst>
                                      </p:cBhvr>
                                      <p:tavLst>
                                        <p:tav tm="0">
                                          <p:val>
                                            <p:strVal val="#ppt_x"/>
                                          </p:val>
                                        </p:tav>
                                        <p:tav tm="100000">
                                          <p:val>
                                            <p:strVal val="#ppt_x"/>
                                          </p:val>
                                        </p:tav>
                                      </p:tavLst>
                                    </p:anim>
                                    <p:anim calcmode="lin" valueType="num">
                                      <p:cBhvr>
                                        <p:cTn id="25" dur="1000" fill="hold"/>
                                        <p:tgtEl>
                                          <p:spTgt spid="11">
                                            <p:graphicEl>
                                              <a:dgm id="{25B24539-AAD0-4788-85E0-11A963EEFD6D}"/>
                                            </p:graphicEl>
                                          </p:spTgt>
                                        </p:tgtEl>
                                        <p:attrNameLst>
                                          <p:attrName>ppt_y</p:attrName>
                                        </p:attrNameLst>
                                      </p:cBhvr>
                                      <p:tavLst>
                                        <p:tav tm="0">
                                          <p:val>
                                            <p:strVal val="#ppt_y+.1"/>
                                          </p:val>
                                        </p:tav>
                                        <p:tav tm="100000">
                                          <p:val>
                                            <p:strVal val="#ppt_y"/>
                                          </p:val>
                                        </p:tav>
                                      </p:tavLst>
                                    </p:anim>
                                  </p:childTnLst>
                                </p:cTn>
                              </p:par>
                            </p:childTnLst>
                          </p:cTn>
                        </p:par>
                        <p:par>
                          <p:cTn id="26" fill="hold">
                            <p:stCondLst>
                              <p:cond delay="3500"/>
                            </p:stCondLst>
                            <p:childTnLst>
                              <p:par>
                                <p:cTn id="27" presetID="42" presetClass="entr" presetSubtype="0" fill="hold" grpId="0" nodeType="afterEffect">
                                  <p:stCondLst>
                                    <p:cond delay="0"/>
                                  </p:stCondLst>
                                  <p:childTnLst>
                                    <p:set>
                                      <p:cBhvr>
                                        <p:cTn id="28" dur="1" fill="hold">
                                          <p:stCondLst>
                                            <p:cond delay="0"/>
                                          </p:stCondLst>
                                        </p:cTn>
                                        <p:tgtEl>
                                          <p:spTgt spid="11">
                                            <p:graphicEl>
                                              <a:dgm id="{3EB18506-37CF-4F2A-906E-959D97FEC433}"/>
                                            </p:graphicEl>
                                          </p:spTgt>
                                        </p:tgtEl>
                                        <p:attrNameLst>
                                          <p:attrName>style.visibility</p:attrName>
                                        </p:attrNameLst>
                                      </p:cBhvr>
                                      <p:to>
                                        <p:strVal val="visible"/>
                                      </p:to>
                                    </p:set>
                                    <p:animEffect transition="in" filter="fade">
                                      <p:cBhvr>
                                        <p:cTn id="29" dur="1000"/>
                                        <p:tgtEl>
                                          <p:spTgt spid="11">
                                            <p:graphicEl>
                                              <a:dgm id="{3EB18506-37CF-4F2A-906E-959D97FEC433}"/>
                                            </p:graphicEl>
                                          </p:spTgt>
                                        </p:tgtEl>
                                      </p:cBhvr>
                                    </p:animEffect>
                                    <p:anim calcmode="lin" valueType="num">
                                      <p:cBhvr>
                                        <p:cTn id="30" dur="1000" fill="hold"/>
                                        <p:tgtEl>
                                          <p:spTgt spid="11">
                                            <p:graphicEl>
                                              <a:dgm id="{3EB18506-37CF-4F2A-906E-959D97FEC433}"/>
                                            </p:graphicEl>
                                          </p:spTgt>
                                        </p:tgtEl>
                                        <p:attrNameLst>
                                          <p:attrName>ppt_x</p:attrName>
                                        </p:attrNameLst>
                                      </p:cBhvr>
                                      <p:tavLst>
                                        <p:tav tm="0">
                                          <p:val>
                                            <p:strVal val="#ppt_x"/>
                                          </p:val>
                                        </p:tav>
                                        <p:tav tm="100000">
                                          <p:val>
                                            <p:strVal val="#ppt_x"/>
                                          </p:val>
                                        </p:tav>
                                      </p:tavLst>
                                    </p:anim>
                                    <p:anim calcmode="lin" valueType="num">
                                      <p:cBhvr>
                                        <p:cTn id="31" dur="1000" fill="hold"/>
                                        <p:tgtEl>
                                          <p:spTgt spid="11">
                                            <p:graphicEl>
                                              <a:dgm id="{3EB18506-37CF-4F2A-906E-959D97FEC433}"/>
                                            </p:graphicEl>
                                          </p:spTgt>
                                        </p:tgtEl>
                                        <p:attrNameLst>
                                          <p:attrName>ppt_y</p:attrName>
                                        </p:attrNameLst>
                                      </p:cBhvr>
                                      <p:tavLst>
                                        <p:tav tm="0">
                                          <p:val>
                                            <p:strVal val="#ppt_y+.1"/>
                                          </p:val>
                                        </p:tav>
                                        <p:tav tm="100000">
                                          <p:val>
                                            <p:strVal val="#ppt_y"/>
                                          </p:val>
                                        </p:tav>
                                      </p:tavLst>
                                    </p:anim>
                                  </p:childTnLst>
                                </p:cTn>
                              </p:par>
                            </p:childTnLst>
                          </p:cTn>
                        </p:par>
                        <p:par>
                          <p:cTn id="32" fill="hold">
                            <p:stCondLst>
                              <p:cond delay="4500"/>
                            </p:stCondLst>
                            <p:childTnLst>
                              <p:par>
                                <p:cTn id="33" presetID="42" presetClass="entr" presetSubtype="0" fill="hold" grpId="0" nodeType="afterEffect">
                                  <p:stCondLst>
                                    <p:cond delay="0"/>
                                  </p:stCondLst>
                                  <p:childTnLst>
                                    <p:set>
                                      <p:cBhvr>
                                        <p:cTn id="34" dur="1" fill="hold">
                                          <p:stCondLst>
                                            <p:cond delay="0"/>
                                          </p:stCondLst>
                                        </p:cTn>
                                        <p:tgtEl>
                                          <p:spTgt spid="11">
                                            <p:graphicEl>
                                              <a:dgm id="{DC5004C4-0BFB-46C9-AF76-83B65DE99B96}"/>
                                            </p:graphicEl>
                                          </p:spTgt>
                                        </p:tgtEl>
                                        <p:attrNameLst>
                                          <p:attrName>style.visibility</p:attrName>
                                        </p:attrNameLst>
                                      </p:cBhvr>
                                      <p:to>
                                        <p:strVal val="visible"/>
                                      </p:to>
                                    </p:set>
                                    <p:animEffect transition="in" filter="fade">
                                      <p:cBhvr>
                                        <p:cTn id="35" dur="1000"/>
                                        <p:tgtEl>
                                          <p:spTgt spid="11">
                                            <p:graphicEl>
                                              <a:dgm id="{DC5004C4-0BFB-46C9-AF76-83B65DE99B96}"/>
                                            </p:graphicEl>
                                          </p:spTgt>
                                        </p:tgtEl>
                                      </p:cBhvr>
                                    </p:animEffect>
                                    <p:anim calcmode="lin" valueType="num">
                                      <p:cBhvr>
                                        <p:cTn id="36" dur="1000" fill="hold"/>
                                        <p:tgtEl>
                                          <p:spTgt spid="11">
                                            <p:graphicEl>
                                              <a:dgm id="{DC5004C4-0BFB-46C9-AF76-83B65DE99B96}"/>
                                            </p:graphicEl>
                                          </p:spTgt>
                                        </p:tgtEl>
                                        <p:attrNameLst>
                                          <p:attrName>ppt_x</p:attrName>
                                        </p:attrNameLst>
                                      </p:cBhvr>
                                      <p:tavLst>
                                        <p:tav tm="0">
                                          <p:val>
                                            <p:strVal val="#ppt_x"/>
                                          </p:val>
                                        </p:tav>
                                        <p:tav tm="100000">
                                          <p:val>
                                            <p:strVal val="#ppt_x"/>
                                          </p:val>
                                        </p:tav>
                                      </p:tavLst>
                                    </p:anim>
                                    <p:anim calcmode="lin" valueType="num">
                                      <p:cBhvr>
                                        <p:cTn id="37" dur="1000" fill="hold"/>
                                        <p:tgtEl>
                                          <p:spTgt spid="11">
                                            <p:graphicEl>
                                              <a:dgm id="{DC5004C4-0BFB-46C9-AF76-83B65DE99B96}"/>
                                            </p:graphicEl>
                                          </p:spTgt>
                                        </p:tgtEl>
                                        <p:attrNameLst>
                                          <p:attrName>ppt_y</p:attrName>
                                        </p:attrNameLst>
                                      </p:cBhvr>
                                      <p:tavLst>
                                        <p:tav tm="0">
                                          <p:val>
                                            <p:strVal val="#ppt_y+.1"/>
                                          </p:val>
                                        </p:tav>
                                        <p:tav tm="100000">
                                          <p:val>
                                            <p:strVal val="#ppt_y"/>
                                          </p:val>
                                        </p:tav>
                                      </p:tavLst>
                                    </p:anim>
                                  </p:childTnLst>
                                </p:cTn>
                              </p:par>
                            </p:childTnLst>
                          </p:cTn>
                        </p:par>
                        <p:par>
                          <p:cTn id="38" fill="hold">
                            <p:stCondLst>
                              <p:cond delay="5500"/>
                            </p:stCondLst>
                            <p:childTnLst>
                              <p:par>
                                <p:cTn id="39" presetID="42" presetClass="entr" presetSubtype="0" fill="hold" grpId="0" nodeType="afterEffect">
                                  <p:stCondLst>
                                    <p:cond delay="0"/>
                                  </p:stCondLst>
                                  <p:childTnLst>
                                    <p:set>
                                      <p:cBhvr>
                                        <p:cTn id="40" dur="1" fill="hold">
                                          <p:stCondLst>
                                            <p:cond delay="0"/>
                                          </p:stCondLst>
                                        </p:cTn>
                                        <p:tgtEl>
                                          <p:spTgt spid="11">
                                            <p:graphicEl>
                                              <a:dgm id="{1FF7ACAB-4031-47D9-9FFB-AC17101A5EAA}"/>
                                            </p:graphicEl>
                                          </p:spTgt>
                                        </p:tgtEl>
                                        <p:attrNameLst>
                                          <p:attrName>style.visibility</p:attrName>
                                        </p:attrNameLst>
                                      </p:cBhvr>
                                      <p:to>
                                        <p:strVal val="visible"/>
                                      </p:to>
                                    </p:set>
                                    <p:animEffect transition="in" filter="fade">
                                      <p:cBhvr>
                                        <p:cTn id="41" dur="1000"/>
                                        <p:tgtEl>
                                          <p:spTgt spid="11">
                                            <p:graphicEl>
                                              <a:dgm id="{1FF7ACAB-4031-47D9-9FFB-AC17101A5EAA}"/>
                                            </p:graphicEl>
                                          </p:spTgt>
                                        </p:tgtEl>
                                      </p:cBhvr>
                                    </p:animEffect>
                                    <p:anim calcmode="lin" valueType="num">
                                      <p:cBhvr>
                                        <p:cTn id="42" dur="1000" fill="hold"/>
                                        <p:tgtEl>
                                          <p:spTgt spid="11">
                                            <p:graphicEl>
                                              <a:dgm id="{1FF7ACAB-4031-47D9-9FFB-AC17101A5EAA}"/>
                                            </p:graphicEl>
                                          </p:spTgt>
                                        </p:tgtEl>
                                        <p:attrNameLst>
                                          <p:attrName>ppt_x</p:attrName>
                                        </p:attrNameLst>
                                      </p:cBhvr>
                                      <p:tavLst>
                                        <p:tav tm="0">
                                          <p:val>
                                            <p:strVal val="#ppt_x"/>
                                          </p:val>
                                        </p:tav>
                                        <p:tav tm="100000">
                                          <p:val>
                                            <p:strVal val="#ppt_x"/>
                                          </p:val>
                                        </p:tav>
                                      </p:tavLst>
                                    </p:anim>
                                    <p:anim calcmode="lin" valueType="num">
                                      <p:cBhvr>
                                        <p:cTn id="43" dur="1000" fill="hold"/>
                                        <p:tgtEl>
                                          <p:spTgt spid="11">
                                            <p:graphicEl>
                                              <a:dgm id="{1FF7ACAB-4031-47D9-9FFB-AC17101A5EAA}"/>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Graphic spid="11" grpId="0" uiExpand="1">
        <p:bldSub>
          <a:bldDgm bld="one"/>
        </p:bldSub>
      </p:bldGraphic>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476080"/>
          </a:xfrm>
          <a:prstGeom prst="rect">
            <a:avLst/>
          </a:prstGeom>
          <a:noFill/>
        </p:spPr>
        <p:txBody>
          <a:bodyPr wrap="square" rtlCol="0">
            <a:spAutoFit/>
          </a:bodyPr>
          <a:lstStyle/>
          <a:p>
            <a:pPr marL="285750" indent="-285750" algn="just" rtl="1">
              <a:lnSpc>
                <a:spcPct val="200000"/>
              </a:lnSpc>
              <a:buClr>
                <a:srgbClr val="035107"/>
              </a:buClr>
              <a:buFont typeface="Arial" panose="020B0604020202020204" pitchFamily="34" charset="0"/>
              <a:buChar char="•"/>
            </a:pPr>
            <a:r>
              <a:rPr lang="ar-SA" sz="1400" dirty="0">
                <a:latin typeface="Alexandria" pitchFamily="2" charset="-78"/>
                <a:cs typeface="Alexandria" pitchFamily="2" charset="-78"/>
              </a:rPr>
              <a:t>يجب ذكر المصدر بكل صدق وشفافية لتحقيق فائدتين مهمتين:</a:t>
            </a:r>
          </a:p>
          <a:p>
            <a:pPr marL="742950" lvl="1" indent="-285750" algn="just" rtl="1">
              <a:lnSpc>
                <a:spcPct val="200000"/>
              </a:lnSpc>
              <a:buClr>
                <a:srgbClr val="035107"/>
              </a:buClr>
              <a:buFont typeface="Arial" panose="020B0604020202020204" pitchFamily="34" charset="0"/>
              <a:buChar char="•"/>
            </a:pPr>
            <a:r>
              <a:rPr lang="ar-SA" sz="1400" dirty="0">
                <a:latin typeface="Alexandria" pitchFamily="2" charset="-78"/>
                <a:cs typeface="Alexandria" pitchFamily="2" charset="-78"/>
              </a:rPr>
              <a:t>أولاً: تبرئة ذمة الكاتب في حال وجود خطأ أو تفسير لما تتم الإشارة إليه، أو اقتباسه.</a:t>
            </a:r>
          </a:p>
          <a:p>
            <a:pPr marL="742950" lvl="1" indent="-285750" algn="just" rtl="1">
              <a:lnSpc>
                <a:spcPct val="200000"/>
              </a:lnSpc>
              <a:buClr>
                <a:srgbClr val="035107"/>
              </a:buClr>
              <a:buFont typeface="Arial" panose="020B0604020202020204" pitchFamily="34" charset="0"/>
              <a:buChar char="•"/>
            </a:pPr>
            <a:r>
              <a:rPr lang="ar-SA" sz="1400" dirty="0">
                <a:latin typeface="Alexandria" pitchFamily="2" charset="-78"/>
                <a:cs typeface="Alexandria" pitchFamily="2" charset="-78"/>
              </a:rPr>
              <a:t>ثانياً: احتراماً للأمانة العلمية لأن انتحال الفضل، أو غمط الآخرين حقهم، هو أسلوب فج لا يليق بالدارس ويسيء إلى المنتحل أكثر منه إلى المنتحل عنه، علاوة على إمكانية انفضاح أمر المنتحل بسهولة، خاصة في ظل توفر أدوات البحث التي تسهل اكتشاف أي محاولة غش وخداع أو انتحال.</a:t>
            </a:r>
          </a:p>
          <a:p>
            <a:pPr marL="285750" indent="-285750" algn="just" rtl="1">
              <a:lnSpc>
                <a:spcPct val="200000"/>
              </a:lnSpc>
              <a:buClr>
                <a:srgbClr val="035107"/>
              </a:buClr>
              <a:buFont typeface="Arial" panose="020B0604020202020204" pitchFamily="34" charset="0"/>
              <a:buChar char="•"/>
            </a:pPr>
            <a:r>
              <a:rPr lang="ar-SA" sz="1400" dirty="0">
                <a:latin typeface="Alexandria" pitchFamily="2" charset="-78"/>
                <a:cs typeface="Alexandria" pitchFamily="2" charset="-78"/>
              </a:rPr>
              <a:t>إذا كانت الفكرة شائعة ومعروفة من قبل عدد كبير من الناس والمختصين، فلا بأس من عدم ذكر المرجع، ولكن شريطة عدم استخدام نفس الكلام حرفياً أو نفس العبارات المأخوذة من مصدرها دون الإشارة إليه،</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8B27BAE3-E1F9-7C4D-7193-E98B66E5D46B}"/>
              </a:ext>
            </a:extLst>
          </p:cNvPr>
          <p:cNvSpPr txBox="1"/>
          <p:nvPr/>
        </p:nvSpPr>
        <p:spPr>
          <a:xfrm>
            <a:off x="4532490" y="729958"/>
            <a:ext cx="1781257" cy="400110"/>
          </a:xfrm>
          <a:prstGeom prst="rect">
            <a:avLst/>
          </a:prstGeom>
          <a:noFill/>
        </p:spPr>
        <p:txBody>
          <a:bodyPr wrap="none" rtlCol="0">
            <a:spAutoFit/>
          </a:bodyPr>
          <a:lstStyle/>
          <a:p>
            <a:pPr algn="ctr"/>
            <a:r>
              <a:rPr lang="en-US" sz="2000" b="1" dirty="0">
                <a:latin typeface="Alexandria" pitchFamily="2" charset="-78"/>
                <a:cs typeface="Alexandria" pitchFamily="2" charset="-78"/>
              </a:rPr>
              <a:t>Referencing</a:t>
            </a:r>
            <a:endParaRPr lang="ar-SA" altLang="en-US" sz="2000" b="1" dirty="0">
              <a:latin typeface="Alexandria" pitchFamily="2" charset="-78"/>
              <a:cs typeface="Alexandria" pitchFamily="2" charset="-78"/>
            </a:endParaRPr>
          </a:p>
        </p:txBody>
      </p:sp>
    </p:spTree>
    <p:extLst>
      <p:ext uri="{BB962C8B-B14F-4D97-AF65-F5344CB8AC3E}">
        <p14:creationId xmlns:p14="http://schemas.microsoft.com/office/powerpoint/2010/main" val="274639725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8B27BAE3-E1F9-7C4D-7193-E98B66E5D46B}"/>
              </a:ext>
            </a:extLst>
          </p:cNvPr>
          <p:cNvSpPr txBox="1"/>
          <p:nvPr/>
        </p:nvSpPr>
        <p:spPr>
          <a:xfrm>
            <a:off x="3944189" y="729958"/>
            <a:ext cx="2957861" cy="400110"/>
          </a:xfrm>
          <a:prstGeom prst="rect">
            <a:avLst/>
          </a:prstGeom>
          <a:noFill/>
        </p:spPr>
        <p:txBody>
          <a:bodyPr wrap="none" rtlCol="0">
            <a:spAutoFit/>
          </a:bodyPr>
          <a:lstStyle/>
          <a:p>
            <a:pPr algn="ctr"/>
            <a:r>
              <a:rPr lang="ar-SA" altLang="en-US" sz="2000" dirty="0">
                <a:effectLst>
                  <a:outerShdw blurRad="38100" dist="38100" dir="2700000" algn="tl">
                    <a:srgbClr val="000000">
                      <a:alpha val="43137"/>
                    </a:srgbClr>
                  </a:outerShdw>
                </a:effectLst>
                <a:latin typeface="Alexandria" pitchFamily="2" charset="-78"/>
                <a:ea typeface="Monotype Koufi" pitchFamily="2" charset="-78"/>
                <a:cs typeface="Alexandria" pitchFamily="2" charset="-78"/>
              </a:rPr>
              <a:t>ملخص محتويات المقالة</a:t>
            </a:r>
          </a:p>
        </p:txBody>
      </p:sp>
      <p:pic>
        <p:nvPicPr>
          <p:cNvPr id="9" name="صورة 2">
            <a:extLst>
              <a:ext uri="{FF2B5EF4-FFF2-40B4-BE49-F238E27FC236}">
                <a16:creationId xmlns:a16="http://schemas.microsoft.com/office/drawing/2014/main" id="{8CD5F5CA-381E-3458-2171-2B32F1B85C33}"/>
              </a:ext>
            </a:extLst>
          </p:cNvPr>
          <p:cNvPicPr>
            <a:picLocks noChangeAspect="1"/>
          </p:cNvPicPr>
          <p:nvPr/>
        </p:nvPicPr>
        <p:blipFill rotWithShape="1">
          <a:blip r:embed="rId3">
            <a:extLst>
              <a:ext uri="{28A0092B-C50C-407E-A947-70E740481C1C}">
                <a14:useLocalDpi xmlns:a14="http://schemas.microsoft.com/office/drawing/2010/main" val="0"/>
              </a:ext>
            </a:extLst>
          </a:blip>
          <a:srcRect l="14166" t="25233" r="11667" b="3562"/>
          <a:stretch/>
        </p:blipFill>
        <p:spPr>
          <a:xfrm>
            <a:off x="1947030" y="1339208"/>
            <a:ext cx="7813813" cy="4038601"/>
          </a:xfrm>
          <a:prstGeom prst="rect">
            <a:avLst/>
          </a:prstGeom>
          <a:ln>
            <a:solidFill>
              <a:schemeClr val="tx1"/>
            </a:solidFill>
          </a:ln>
        </p:spPr>
      </p:pic>
    </p:spTree>
    <p:extLst>
      <p:ext uri="{BB962C8B-B14F-4D97-AF65-F5344CB8AC3E}">
        <p14:creationId xmlns:p14="http://schemas.microsoft.com/office/powerpoint/2010/main" val="2680604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59869"/>
          </a:xfrm>
          <a:prstGeom prst="rect">
            <a:avLst/>
          </a:prstGeom>
          <a:noFill/>
        </p:spPr>
        <p:txBody>
          <a:bodyPr wrap="square" rtlCol="0">
            <a:spAutoFit/>
          </a:bodyPr>
          <a:lstStyle/>
          <a:p>
            <a:pPr marL="285750" indent="-285750" algn="just" rtl="1">
              <a:lnSpc>
                <a:spcPct val="200000"/>
              </a:lnSpc>
              <a:buClr>
                <a:srgbClr val="035107"/>
              </a:buClr>
              <a:buFont typeface="Arial" panose="020B0604020202020204" pitchFamily="34" charset="0"/>
              <a:buChar char="•"/>
            </a:pPr>
            <a:endParaRPr lang="ar-SA" sz="14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8B27BAE3-E1F9-7C4D-7193-E98B66E5D46B}"/>
              </a:ext>
            </a:extLst>
          </p:cNvPr>
          <p:cNvSpPr txBox="1"/>
          <p:nvPr/>
        </p:nvSpPr>
        <p:spPr>
          <a:xfrm>
            <a:off x="2826093" y="729958"/>
            <a:ext cx="5194051" cy="400110"/>
          </a:xfrm>
          <a:prstGeom prst="rect">
            <a:avLst/>
          </a:prstGeom>
          <a:noFill/>
        </p:spPr>
        <p:txBody>
          <a:bodyPr wrap="none" rtlCol="0">
            <a:spAutoFit/>
          </a:bodyPr>
          <a:lstStyle/>
          <a:p>
            <a:pPr algn="ctr"/>
            <a:r>
              <a:rPr lang="ar-SA" altLang="en-US" sz="2000" dirty="0">
                <a:effectLst>
                  <a:outerShdw blurRad="38100" dist="38100" dir="2700000" algn="tl">
                    <a:srgbClr val="000000">
                      <a:alpha val="43137"/>
                    </a:srgbClr>
                  </a:outerShdw>
                </a:effectLst>
                <a:latin typeface="Alexandria" pitchFamily="2" charset="-78"/>
                <a:ea typeface="Monotype Koufi" pitchFamily="2" charset="-78"/>
                <a:cs typeface="Alexandria" pitchFamily="2" charset="-78"/>
              </a:rPr>
              <a:t>الأمور التي يجب مراعاتها عند الكتابة العلمية </a:t>
            </a:r>
          </a:p>
        </p:txBody>
      </p:sp>
      <p:sp>
        <p:nvSpPr>
          <p:cNvPr id="9" name="عنصر نائب للمحتوى 2">
            <a:extLst>
              <a:ext uri="{FF2B5EF4-FFF2-40B4-BE49-F238E27FC236}">
                <a16:creationId xmlns:a16="http://schemas.microsoft.com/office/drawing/2014/main" id="{847BDCB0-4070-EEC0-C0CD-152538C7DFDF}"/>
              </a:ext>
            </a:extLst>
          </p:cNvPr>
          <p:cNvSpPr txBox="1">
            <a:spLocks/>
          </p:cNvSpPr>
          <p:nvPr/>
        </p:nvSpPr>
        <p:spPr>
          <a:xfrm>
            <a:off x="1912253" y="1392382"/>
            <a:ext cx="8229600" cy="652706"/>
          </a:xfrm>
          <a:prstGeom prst="rect">
            <a:avLst/>
          </a:prstGeom>
        </p:spPr>
        <p:txBody>
          <a:bodyPr/>
          <a:lstStyle>
            <a:lvl1pPr marL="342900" indent="-342900" algn="l" rtl="0" eaLnBrk="1" fontAlgn="base" hangingPunct="1">
              <a:spcBef>
                <a:spcPct val="20000"/>
              </a:spcBef>
              <a:spcAft>
                <a:spcPct val="0"/>
              </a:spcAft>
              <a:buClr>
                <a:schemeClr val="hlink"/>
              </a:buClr>
              <a:buFont typeface="Wingdings" panose="05000000000000000000" pitchFamily="2" charset="2"/>
              <a:buChar char="v"/>
              <a:defRPr sz="2800" b="1" kern="1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anose="05000000000000000000" pitchFamily="2" charset="2"/>
              <a:buChar char="§"/>
              <a:defRPr sz="2800" kern="1200">
                <a:solidFill>
                  <a:schemeClr val="tx1"/>
                </a:solidFill>
                <a:latin typeface="+mj-lt"/>
                <a:ea typeface="+mn-ea"/>
                <a:cs typeface="+mn-cs"/>
              </a:defRPr>
            </a:lvl2pPr>
            <a:lvl3pPr marL="1143000" indent="-228600" algn="l" rtl="0" eaLnBrk="1" fontAlgn="base" hangingPunct="1">
              <a:spcBef>
                <a:spcPct val="20000"/>
              </a:spcBef>
              <a:spcAft>
                <a:spcPct val="0"/>
              </a:spcAft>
              <a:buClr>
                <a:schemeClr val="tx1"/>
              </a:buClr>
              <a:buChar char="•"/>
              <a:defRPr sz="2400" kern="1200">
                <a:solidFill>
                  <a:schemeClr val="tx1"/>
                </a:solidFill>
                <a:latin typeface="+mj-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j-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j-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lnSpc>
                <a:spcPct val="120000"/>
              </a:lnSpc>
              <a:buClr>
                <a:srgbClr val="035107"/>
              </a:buClr>
            </a:pPr>
            <a:r>
              <a:rPr lang="ar-SA" sz="1400" dirty="0">
                <a:latin typeface="Alexandria" pitchFamily="2" charset="-78"/>
                <a:cs typeface="Alexandria" pitchFamily="2" charset="-78"/>
              </a:rPr>
              <a:t>يجب مراعاة الأمور التالية للمساعدة على فهم واستيعاب الفكرة المدروسة بسهولة:</a:t>
            </a:r>
          </a:p>
        </p:txBody>
      </p:sp>
      <p:sp>
        <p:nvSpPr>
          <p:cNvPr id="10" name="مستطيل: زوايا مستديرة 8">
            <a:extLst>
              <a:ext uri="{FF2B5EF4-FFF2-40B4-BE49-F238E27FC236}">
                <a16:creationId xmlns:a16="http://schemas.microsoft.com/office/drawing/2014/main" id="{C617F220-11EA-46DB-4411-675113F9B37D}"/>
              </a:ext>
            </a:extLst>
          </p:cNvPr>
          <p:cNvSpPr/>
          <p:nvPr/>
        </p:nvSpPr>
        <p:spPr bwMode="auto">
          <a:xfrm>
            <a:off x="2253339" y="1849300"/>
            <a:ext cx="7315200" cy="838200"/>
          </a:xfrm>
          <a:prstGeom prst="roundRect">
            <a:avLst>
              <a:gd name="adj" fmla="val 50000"/>
            </a:avLst>
          </a:prstGeom>
          <a:solidFill>
            <a:srgbClr val="145232">
              <a:alpha val="21000"/>
            </a:srgbClr>
          </a:solidFill>
          <a:ln w="9525" cap="flat" cmpd="sng" algn="ctr">
            <a:solidFill>
              <a:srgbClr val="FFC000"/>
            </a:solidFill>
            <a:prstDash val="solid"/>
            <a:round/>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none" lIns="91440" tIns="45720" rIns="91440" bIns="45720" numCol="1" rtlCol="0" anchor="t" anchorCtr="0" compatLnSpc="1">
            <a:prstTxWarp prst="textNoShape">
              <a:avLst/>
            </a:prstTxWarp>
            <a:spAutoFit/>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000" b="1" i="0" u="none" strike="noStrike" cap="none" normalizeH="0" baseline="0">
              <a:ln>
                <a:noFill/>
              </a:ln>
              <a:solidFill>
                <a:schemeClr val="bg1"/>
              </a:solidFill>
              <a:effectLst/>
              <a:latin typeface="Arial" panose="020B0604020202020204" pitchFamily="34" charset="0"/>
            </a:endParaRPr>
          </a:p>
        </p:txBody>
      </p:sp>
      <p:sp>
        <p:nvSpPr>
          <p:cNvPr id="11" name="مربع نص 9">
            <a:extLst>
              <a:ext uri="{FF2B5EF4-FFF2-40B4-BE49-F238E27FC236}">
                <a16:creationId xmlns:a16="http://schemas.microsoft.com/office/drawing/2014/main" id="{1E43FB0A-1C5B-C46D-60C8-E21C37D2EA5C}"/>
              </a:ext>
            </a:extLst>
          </p:cNvPr>
          <p:cNvSpPr txBox="1"/>
          <p:nvPr/>
        </p:nvSpPr>
        <p:spPr>
          <a:xfrm>
            <a:off x="2253339" y="1914457"/>
            <a:ext cx="7315200" cy="702244"/>
          </a:xfrm>
          <a:prstGeom prst="rect">
            <a:avLst/>
          </a:prstGeom>
          <a:noFill/>
          <a:ln>
            <a:noFill/>
          </a:ln>
        </p:spPr>
        <p:txBody>
          <a:bodyPr wrap="square" rtlCol="0">
            <a:spAutoFit/>
          </a:bodyPr>
          <a:lstStyle/>
          <a:p>
            <a:pPr algn="just" rtl="1">
              <a:lnSpc>
                <a:spcPct val="150000"/>
              </a:lnSpc>
            </a:pPr>
            <a:r>
              <a:rPr lang="ar-SY" sz="1400" dirty="0">
                <a:solidFill>
                  <a:schemeClr val="tx1"/>
                </a:solidFill>
                <a:latin typeface="Alexandria" pitchFamily="2" charset="-78"/>
                <a:cs typeface="Alexandria" pitchFamily="2" charset="-78"/>
              </a:rPr>
              <a:t>الكتابة بأسلوب علمي ولغوي مفهوم وواضح خالٍ من الأخطاء اللغوية والإملائية والاختصار</a:t>
            </a:r>
            <a:r>
              <a:rPr lang="ar-SA" sz="1400" dirty="0">
                <a:solidFill>
                  <a:schemeClr val="tx1"/>
                </a:solidFill>
                <a:latin typeface="Alexandria" pitchFamily="2" charset="-78"/>
                <a:cs typeface="Alexandria" pitchFamily="2" charset="-78"/>
              </a:rPr>
              <a:t>ا</a:t>
            </a:r>
            <a:r>
              <a:rPr lang="ar-SY" sz="1400" dirty="0">
                <a:solidFill>
                  <a:schemeClr val="tx1"/>
                </a:solidFill>
                <a:latin typeface="Alexandria" pitchFamily="2" charset="-78"/>
                <a:cs typeface="Alexandria" pitchFamily="2" charset="-78"/>
              </a:rPr>
              <a:t>ت</a:t>
            </a:r>
            <a:r>
              <a:rPr lang="ar-SA" sz="1400" dirty="0">
                <a:solidFill>
                  <a:schemeClr val="tx1"/>
                </a:solidFill>
                <a:latin typeface="Alexandria" pitchFamily="2" charset="-78"/>
                <a:cs typeface="Alexandria" pitchFamily="2" charset="-78"/>
              </a:rPr>
              <a:t> </a:t>
            </a:r>
            <a:r>
              <a:rPr lang="ar-SY" sz="1400" dirty="0">
                <a:solidFill>
                  <a:schemeClr val="tx1"/>
                </a:solidFill>
                <a:latin typeface="Alexandria" pitchFamily="2" charset="-78"/>
                <a:cs typeface="Alexandria" pitchFamily="2" charset="-78"/>
              </a:rPr>
              <a:t>غير الضرورية قدر الإمكان، وبعيداً </a:t>
            </a:r>
            <a:r>
              <a:rPr lang="ar-SA" sz="1400" dirty="0">
                <a:solidFill>
                  <a:schemeClr val="tx1"/>
                </a:solidFill>
                <a:latin typeface="Alexandria" pitchFamily="2" charset="-78"/>
                <a:cs typeface="Alexandria" pitchFamily="2" charset="-78"/>
              </a:rPr>
              <a:t>عن </a:t>
            </a:r>
            <a:r>
              <a:rPr lang="ar-SY" sz="1400" dirty="0">
                <a:solidFill>
                  <a:schemeClr val="tx1"/>
                </a:solidFill>
                <a:latin typeface="Alexandria" pitchFamily="2" charset="-78"/>
                <a:cs typeface="Alexandria" pitchFamily="2" charset="-78"/>
              </a:rPr>
              <a:t>الإطناب الممل أو التقصير المخل</a:t>
            </a:r>
            <a:endParaRPr lang="en-US" sz="1400" dirty="0">
              <a:solidFill>
                <a:schemeClr val="tx1"/>
              </a:solidFill>
              <a:latin typeface="Alexandria" pitchFamily="2" charset="-78"/>
              <a:cs typeface="Alexandria" pitchFamily="2" charset="-78"/>
            </a:endParaRPr>
          </a:p>
        </p:txBody>
      </p:sp>
      <p:sp>
        <p:nvSpPr>
          <p:cNvPr id="12" name="مستطيل: زوايا مستديرة 10">
            <a:extLst>
              <a:ext uri="{FF2B5EF4-FFF2-40B4-BE49-F238E27FC236}">
                <a16:creationId xmlns:a16="http://schemas.microsoft.com/office/drawing/2014/main" id="{37B79489-3BF6-7B35-E18E-017D82408A44}"/>
              </a:ext>
            </a:extLst>
          </p:cNvPr>
          <p:cNvSpPr/>
          <p:nvPr/>
        </p:nvSpPr>
        <p:spPr bwMode="auto">
          <a:xfrm>
            <a:off x="2253339" y="2847707"/>
            <a:ext cx="7315200" cy="838200"/>
          </a:xfrm>
          <a:prstGeom prst="roundRect">
            <a:avLst>
              <a:gd name="adj" fmla="val 50000"/>
            </a:avLst>
          </a:prstGeom>
          <a:solidFill>
            <a:srgbClr val="145232">
              <a:alpha val="21000"/>
            </a:srgbClr>
          </a:solidFill>
          <a:ln w="9525" cap="flat" cmpd="sng" algn="ctr">
            <a:solidFill>
              <a:srgbClr val="FFC000"/>
            </a:solidFill>
            <a:prstDash val="solid"/>
            <a:round/>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none" lIns="91440" tIns="45720" rIns="91440" bIns="45720" numCol="1" rtlCol="0" anchor="t" anchorCtr="0" compatLnSpc="1">
            <a:prstTxWarp prst="textNoShape">
              <a:avLst/>
            </a:prstTxWarp>
            <a:spAutoFit/>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000" b="1" i="0" u="none" strike="noStrike" cap="none" normalizeH="0" baseline="0">
              <a:ln>
                <a:noFill/>
              </a:ln>
              <a:solidFill>
                <a:schemeClr val="bg1"/>
              </a:solidFill>
              <a:effectLst/>
              <a:latin typeface="Arial" panose="020B0604020202020204" pitchFamily="34" charset="0"/>
            </a:endParaRPr>
          </a:p>
        </p:txBody>
      </p:sp>
      <p:sp>
        <p:nvSpPr>
          <p:cNvPr id="13" name="مربع نص 11">
            <a:extLst>
              <a:ext uri="{FF2B5EF4-FFF2-40B4-BE49-F238E27FC236}">
                <a16:creationId xmlns:a16="http://schemas.microsoft.com/office/drawing/2014/main" id="{86FE38C5-831C-8449-EE3F-4498FF5C6400}"/>
              </a:ext>
            </a:extLst>
          </p:cNvPr>
          <p:cNvSpPr txBox="1"/>
          <p:nvPr/>
        </p:nvSpPr>
        <p:spPr>
          <a:xfrm>
            <a:off x="2253339" y="2912864"/>
            <a:ext cx="7315200" cy="702244"/>
          </a:xfrm>
          <a:prstGeom prst="rect">
            <a:avLst/>
          </a:prstGeom>
          <a:noFill/>
          <a:ln>
            <a:noFill/>
          </a:ln>
        </p:spPr>
        <p:txBody>
          <a:bodyPr wrap="square" rtlCol="0">
            <a:spAutoFit/>
          </a:bodyPr>
          <a:lstStyle/>
          <a:p>
            <a:pPr algn="just" rtl="1">
              <a:lnSpc>
                <a:spcPct val="150000"/>
              </a:lnSpc>
            </a:pPr>
            <a:r>
              <a:rPr lang="ar-SY" sz="1400" dirty="0">
                <a:latin typeface="Alexandria" pitchFamily="2" charset="-78"/>
                <a:cs typeface="Alexandria" pitchFamily="2" charset="-78"/>
              </a:rPr>
              <a:t>معالجة فكرة واحدة ضمن المقطع الواحد أو الفقرة الواحدة، وربط المقطع اللاحق بالسابق إن</a:t>
            </a:r>
            <a:r>
              <a:rPr lang="ar-SA" sz="1400" dirty="0">
                <a:latin typeface="Alexandria" pitchFamily="2" charset="-78"/>
                <a:cs typeface="Alexandria" pitchFamily="2" charset="-78"/>
              </a:rPr>
              <a:t> </a:t>
            </a:r>
            <a:r>
              <a:rPr lang="ar-SY" sz="1400" dirty="0">
                <a:latin typeface="Alexandria" pitchFamily="2" charset="-78"/>
                <a:cs typeface="Alexandria" pitchFamily="2" charset="-78"/>
              </a:rPr>
              <a:t>كان بينهما </a:t>
            </a:r>
            <a:r>
              <a:rPr lang="ar-SA" sz="1400" dirty="0">
                <a:latin typeface="Alexandria" pitchFamily="2" charset="-78"/>
                <a:cs typeface="Alexandria" pitchFamily="2" charset="-78"/>
              </a:rPr>
              <a:t>را</a:t>
            </a:r>
            <a:r>
              <a:rPr lang="ar-SY" sz="1400" dirty="0">
                <a:latin typeface="Alexandria" pitchFamily="2" charset="-78"/>
                <a:cs typeface="Alexandria" pitchFamily="2" charset="-78"/>
              </a:rPr>
              <a:t>بط ما.</a:t>
            </a:r>
          </a:p>
        </p:txBody>
      </p:sp>
      <p:sp>
        <p:nvSpPr>
          <p:cNvPr id="14" name="مستطيل: زوايا مستديرة 12">
            <a:extLst>
              <a:ext uri="{FF2B5EF4-FFF2-40B4-BE49-F238E27FC236}">
                <a16:creationId xmlns:a16="http://schemas.microsoft.com/office/drawing/2014/main" id="{371D6E11-53D2-782B-B4EF-2DCDAA29DF1E}"/>
              </a:ext>
            </a:extLst>
          </p:cNvPr>
          <p:cNvSpPr/>
          <p:nvPr/>
        </p:nvSpPr>
        <p:spPr bwMode="auto">
          <a:xfrm>
            <a:off x="2285996" y="3837855"/>
            <a:ext cx="7315200" cy="838200"/>
          </a:xfrm>
          <a:prstGeom prst="roundRect">
            <a:avLst>
              <a:gd name="adj" fmla="val 50000"/>
            </a:avLst>
          </a:prstGeom>
          <a:solidFill>
            <a:srgbClr val="145232">
              <a:alpha val="21000"/>
            </a:srgbClr>
          </a:solidFill>
          <a:ln w="9525" cap="flat" cmpd="sng" algn="ctr">
            <a:solidFill>
              <a:srgbClr val="FFC000"/>
            </a:solidFill>
            <a:prstDash val="solid"/>
            <a:round/>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none" lIns="91440" tIns="45720" rIns="91440" bIns="45720" numCol="1" rtlCol="0" anchor="t" anchorCtr="0" compatLnSpc="1">
            <a:prstTxWarp prst="textNoShape">
              <a:avLst/>
            </a:prstTxWarp>
            <a:spAutoFit/>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000" b="1" i="0" u="none" strike="noStrike" cap="none" normalizeH="0" baseline="0">
              <a:ln>
                <a:noFill/>
              </a:ln>
              <a:solidFill>
                <a:schemeClr val="bg1"/>
              </a:solidFill>
              <a:effectLst/>
              <a:latin typeface="Arial" panose="020B0604020202020204" pitchFamily="34" charset="0"/>
            </a:endParaRPr>
          </a:p>
        </p:txBody>
      </p:sp>
      <p:sp>
        <p:nvSpPr>
          <p:cNvPr id="15" name="مربع نص 18">
            <a:extLst>
              <a:ext uri="{FF2B5EF4-FFF2-40B4-BE49-F238E27FC236}">
                <a16:creationId xmlns:a16="http://schemas.microsoft.com/office/drawing/2014/main" id="{41E17857-7333-1704-7E72-873438C8948D}"/>
              </a:ext>
            </a:extLst>
          </p:cNvPr>
          <p:cNvSpPr txBox="1"/>
          <p:nvPr/>
        </p:nvSpPr>
        <p:spPr>
          <a:xfrm>
            <a:off x="2285996" y="3981000"/>
            <a:ext cx="7315200" cy="702244"/>
          </a:xfrm>
          <a:prstGeom prst="rect">
            <a:avLst/>
          </a:prstGeom>
          <a:noFill/>
          <a:ln>
            <a:noFill/>
          </a:ln>
        </p:spPr>
        <p:txBody>
          <a:bodyPr wrap="square" rtlCol="0">
            <a:spAutoFit/>
          </a:bodyPr>
          <a:lstStyle/>
          <a:p>
            <a:pPr algn="just" rtl="1">
              <a:lnSpc>
                <a:spcPct val="150000"/>
              </a:lnSpc>
            </a:pPr>
            <a:r>
              <a:rPr lang="ar-SY" sz="1400" dirty="0">
                <a:latin typeface="Alexandria" pitchFamily="2" charset="-78"/>
                <a:cs typeface="Alexandria" pitchFamily="2" charset="-78"/>
              </a:rPr>
              <a:t>الابتعاد عن استخدام رموز كثيرة دون إعطاء شرح لما تعنيه عند ذكرها أول مرة.</a:t>
            </a:r>
            <a:r>
              <a:rPr lang="ar-SA" sz="1400" dirty="0">
                <a:latin typeface="Alexandria" pitchFamily="2" charset="-78"/>
                <a:cs typeface="Alexandria" pitchFamily="2" charset="-78"/>
              </a:rPr>
              <a:t> و</a:t>
            </a:r>
            <a:r>
              <a:rPr lang="ar-SY" sz="1400" dirty="0">
                <a:latin typeface="Alexandria" pitchFamily="2" charset="-78"/>
                <a:cs typeface="Alexandria" pitchFamily="2" charset="-78"/>
              </a:rPr>
              <a:t>تفادي كثرة الاختصار</a:t>
            </a:r>
            <a:r>
              <a:rPr lang="ar-SA" sz="1400" dirty="0">
                <a:latin typeface="Alexandria" pitchFamily="2" charset="-78"/>
                <a:cs typeface="Alexandria" pitchFamily="2" charset="-78"/>
              </a:rPr>
              <a:t>ا</a:t>
            </a:r>
            <a:r>
              <a:rPr lang="ar-SY" sz="1400" dirty="0">
                <a:latin typeface="Alexandria" pitchFamily="2" charset="-78"/>
                <a:cs typeface="Alexandria" pitchFamily="2" charset="-78"/>
              </a:rPr>
              <a:t>ت غير الشائعة</a:t>
            </a:r>
            <a:r>
              <a:rPr lang="ar-SA" sz="1400" dirty="0">
                <a:latin typeface="Alexandria" pitchFamily="2" charset="-78"/>
                <a:cs typeface="Alexandria" pitchFamily="2" charset="-78"/>
              </a:rPr>
              <a:t>.</a:t>
            </a:r>
            <a:r>
              <a:rPr lang="ar-SY" sz="1400" dirty="0">
                <a:latin typeface="Alexandria" pitchFamily="2" charset="-78"/>
                <a:cs typeface="Alexandria" pitchFamily="2" charset="-78"/>
              </a:rPr>
              <a:t> </a:t>
            </a:r>
            <a:r>
              <a:rPr lang="ar-SA" sz="1400" dirty="0">
                <a:latin typeface="Alexandria" pitchFamily="2" charset="-78"/>
                <a:cs typeface="Alexandria" pitchFamily="2" charset="-78"/>
              </a:rPr>
              <a:t>علماً أ</a:t>
            </a:r>
            <a:r>
              <a:rPr lang="ar-SY" sz="1400" dirty="0">
                <a:latin typeface="Alexandria" pitchFamily="2" charset="-78"/>
                <a:cs typeface="Alexandria" pitchFamily="2" charset="-78"/>
              </a:rPr>
              <a:t>ن الوضوح أبلغ ضرورة من الاختصار.</a:t>
            </a:r>
            <a:r>
              <a:rPr lang="ar-SA" sz="1400" dirty="0">
                <a:latin typeface="Alexandria" pitchFamily="2" charset="-78"/>
                <a:cs typeface="Alexandria" pitchFamily="2" charset="-78"/>
              </a:rPr>
              <a:t> </a:t>
            </a:r>
            <a:endParaRPr lang="ar-SY" sz="1400" dirty="0">
              <a:latin typeface="Alexandria" pitchFamily="2" charset="-78"/>
              <a:cs typeface="Alexandria" pitchFamily="2" charset="-78"/>
            </a:endParaRPr>
          </a:p>
        </p:txBody>
      </p:sp>
      <p:sp>
        <p:nvSpPr>
          <p:cNvPr id="16" name="مستطيل: زوايا مستديرة 19">
            <a:extLst>
              <a:ext uri="{FF2B5EF4-FFF2-40B4-BE49-F238E27FC236}">
                <a16:creationId xmlns:a16="http://schemas.microsoft.com/office/drawing/2014/main" id="{AA970434-CE62-1F4C-679A-06485A51F338}"/>
              </a:ext>
            </a:extLst>
          </p:cNvPr>
          <p:cNvSpPr/>
          <p:nvPr/>
        </p:nvSpPr>
        <p:spPr bwMode="auto">
          <a:xfrm>
            <a:off x="2275110" y="4770798"/>
            <a:ext cx="7315200" cy="838200"/>
          </a:xfrm>
          <a:prstGeom prst="roundRect">
            <a:avLst>
              <a:gd name="adj" fmla="val 50000"/>
            </a:avLst>
          </a:prstGeom>
          <a:solidFill>
            <a:srgbClr val="145232">
              <a:alpha val="21000"/>
            </a:srgbClr>
          </a:solidFill>
          <a:ln w="9525" cap="flat" cmpd="sng" algn="ctr">
            <a:solidFill>
              <a:srgbClr val="FFC000"/>
            </a:solidFill>
            <a:prstDash val="solid"/>
            <a:round/>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none" lIns="91440" tIns="45720" rIns="91440" bIns="45720" numCol="1" rtlCol="0" anchor="t" anchorCtr="0" compatLnSpc="1">
            <a:prstTxWarp prst="textNoShape">
              <a:avLst/>
            </a:prstTxWarp>
            <a:spAutoFit/>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000" b="1" i="0" u="none" strike="noStrike" cap="none" normalizeH="0" baseline="0">
              <a:ln>
                <a:noFill/>
              </a:ln>
              <a:solidFill>
                <a:schemeClr val="bg1"/>
              </a:solidFill>
              <a:effectLst/>
              <a:latin typeface="Arial" panose="020B0604020202020204" pitchFamily="34" charset="0"/>
            </a:endParaRPr>
          </a:p>
        </p:txBody>
      </p:sp>
      <p:sp>
        <p:nvSpPr>
          <p:cNvPr id="17" name="مربع نص 20">
            <a:extLst>
              <a:ext uri="{FF2B5EF4-FFF2-40B4-BE49-F238E27FC236}">
                <a16:creationId xmlns:a16="http://schemas.microsoft.com/office/drawing/2014/main" id="{7E224DFA-1142-5F68-46ED-A171F2CEF914}"/>
              </a:ext>
            </a:extLst>
          </p:cNvPr>
          <p:cNvSpPr txBox="1"/>
          <p:nvPr/>
        </p:nvSpPr>
        <p:spPr>
          <a:xfrm>
            <a:off x="2102264" y="4882710"/>
            <a:ext cx="7315200" cy="702244"/>
          </a:xfrm>
          <a:prstGeom prst="rect">
            <a:avLst/>
          </a:prstGeom>
          <a:noFill/>
          <a:ln>
            <a:noFill/>
          </a:ln>
        </p:spPr>
        <p:txBody>
          <a:bodyPr wrap="square" rtlCol="0">
            <a:spAutoFit/>
          </a:bodyPr>
          <a:lstStyle/>
          <a:p>
            <a:pPr algn="r" rtl="1">
              <a:lnSpc>
                <a:spcPct val="150000"/>
              </a:lnSpc>
            </a:pPr>
            <a:r>
              <a:rPr lang="ar-SY" sz="1400" dirty="0">
                <a:latin typeface="Alexandria" pitchFamily="2" charset="-78"/>
                <a:cs typeface="Alexandria" pitchFamily="2" charset="-78"/>
              </a:rPr>
              <a:t>الابتعاد عن التهويل والتضخيم والمبالغة في تفسير النتائج والتعويل عليها، لأن ما قد يبدو</a:t>
            </a:r>
            <a:r>
              <a:rPr lang="ar-SA" sz="1400" dirty="0">
                <a:latin typeface="Alexandria" pitchFamily="2" charset="-78"/>
                <a:cs typeface="Alexandria" pitchFamily="2" charset="-78"/>
              </a:rPr>
              <a:t> </a:t>
            </a:r>
            <a:r>
              <a:rPr lang="ar-SY" sz="1400" dirty="0">
                <a:latin typeface="Alexandria" pitchFamily="2" charset="-78"/>
                <a:cs typeface="Alexandria" pitchFamily="2" charset="-78"/>
              </a:rPr>
              <a:t>صحيحاً اليوم قد لا يكون غداً، والعكس صحيح.</a:t>
            </a:r>
          </a:p>
        </p:txBody>
      </p:sp>
    </p:spTree>
    <p:extLst>
      <p:ext uri="{BB962C8B-B14F-4D97-AF65-F5344CB8AC3E}">
        <p14:creationId xmlns:p14="http://schemas.microsoft.com/office/powerpoint/2010/main" val="3619396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anim calcmode="lin" valueType="num">
                                      <p:cBhvr>
                                        <p:cTn id="12" dur="1000" fill="hold"/>
                                        <p:tgtEl>
                                          <p:spTgt spid="10"/>
                                        </p:tgtEl>
                                        <p:attrNameLst>
                                          <p:attrName>ppt_x</p:attrName>
                                        </p:attrNameLst>
                                      </p:cBhvr>
                                      <p:tavLst>
                                        <p:tav tm="0">
                                          <p:val>
                                            <p:strVal val="#ppt_x"/>
                                          </p:val>
                                        </p:tav>
                                        <p:tav tm="100000">
                                          <p:val>
                                            <p:strVal val="#ppt_x"/>
                                          </p:val>
                                        </p:tav>
                                      </p:tavLst>
                                    </p:anim>
                                    <p:anim calcmode="lin" valueType="num">
                                      <p:cBhvr>
                                        <p:cTn id="13" dur="1000" fill="hold"/>
                                        <p:tgtEl>
                                          <p:spTgt spid="10"/>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anim calcmode="lin" valueType="num">
                                      <p:cBhvr>
                                        <p:cTn id="17" dur="1000" fill="hold"/>
                                        <p:tgtEl>
                                          <p:spTgt spid="11"/>
                                        </p:tgtEl>
                                        <p:attrNameLst>
                                          <p:attrName>ppt_x</p:attrName>
                                        </p:attrNameLst>
                                      </p:cBhvr>
                                      <p:tavLst>
                                        <p:tav tm="0">
                                          <p:val>
                                            <p:strVal val="#ppt_x"/>
                                          </p:val>
                                        </p:tav>
                                        <p:tav tm="100000">
                                          <p:val>
                                            <p:strVal val="#ppt_x"/>
                                          </p:val>
                                        </p:tav>
                                      </p:tavLst>
                                    </p:anim>
                                    <p:anim calcmode="lin" valueType="num">
                                      <p:cBhvr>
                                        <p:cTn id="18" dur="1000" fill="hold"/>
                                        <p:tgtEl>
                                          <p:spTgt spid="11"/>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42" presetClass="entr" presetSubtype="0"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1000"/>
                                        <p:tgtEl>
                                          <p:spTgt spid="13"/>
                                        </p:tgtEl>
                                      </p:cBhvr>
                                    </p:animEffect>
                                    <p:anim calcmode="lin" valueType="num">
                                      <p:cBhvr>
                                        <p:cTn id="28" dur="1000" fill="hold"/>
                                        <p:tgtEl>
                                          <p:spTgt spid="13"/>
                                        </p:tgtEl>
                                        <p:attrNameLst>
                                          <p:attrName>ppt_x</p:attrName>
                                        </p:attrNameLst>
                                      </p:cBhvr>
                                      <p:tavLst>
                                        <p:tav tm="0">
                                          <p:val>
                                            <p:strVal val="#ppt_x"/>
                                          </p:val>
                                        </p:tav>
                                        <p:tav tm="100000">
                                          <p:val>
                                            <p:strVal val="#ppt_x"/>
                                          </p:val>
                                        </p:tav>
                                      </p:tavLst>
                                    </p:anim>
                                    <p:anim calcmode="lin" valueType="num">
                                      <p:cBhvr>
                                        <p:cTn id="29" dur="1000" fill="hold"/>
                                        <p:tgtEl>
                                          <p:spTgt spid="13"/>
                                        </p:tgtEl>
                                        <p:attrNameLst>
                                          <p:attrName>ppt_y</p:attrName>
                                        </p:attrNameLst>
                                      </p:cBhvr>
                                      <p:tavLst>
                                        <p:tav tm="0">
                                          <p:val>
                                            <p:strVal val="#ppt_y+.1"/>
                                          </p:val>
                                        </p:tav>
                                        <p:tav tm="100000">
                                          <p:val>
                                            <p:strVal val="#ppt_y"/>
                                          </p:val>
                                        </p:tav>
                                      </p:tavLst>
                                    </p:anim>
                                  </p:childTnLst>
                                </p:cTn>
                              </p:par>
                            </p:childTnLst>
                          </p:cTn>
                        </p:par>
                        <p:par>
                          <p:cTn id="30" fill="hold">
                            <p:stCondLst>
                              <p:cond delay="2500"/>
                            </p:stCondLst>
                            <p:childTnLst>
                              <p:par>
                                <p:cTn id="31" presetID="42" presetClass="entr" presetSubtype="0"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1000"/>
                                        <p:tgtEl>
                                          <p:spTgt spid="14"/>
                                        </p:tgtEl>
                                      </p:cBhvr>
                                    </p:animEffect>
                                    <p:anim calcmode="lin" valueType="num">
                                      <p:cBhvr>
                                        <p:cTn id="34" dur="1000" fill="hold"/>
                                        <p:tgtEl>
                                          <p:spTgt spid="14"/>
                                        </p:tgtEl>
                                        <p:attrNameLst>
                                          <p:attrName>ppt_x</p:attrName>
                                        </p:attrNameLst>
                                      </p:cBhvr>
                                      <p:tavLst>
                                        <p:tav tm="0">
                                          <p:val>
                                            <p:strVal val="#ppt_x"/>
                                          </p:val>
                                        </p:tav>
                                        <p:tav tm="100000">
                                          <p:val>
                                            <p:strVal val="#ppt_x"/>
                                          </p:val>
                                        </p:tav>
                                      </p:tavLst>
                                    </p:anim>
                                    <p:anim calcmode="lin" valueType="num">
                                      <p:cBhvr>
                                        <p:cTn id="35" dur="1000" fill="hold"/>
                                        <p:tgtEl>
                                          <p:spTgt spid="14"/>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1000"/>
                                        <p:tgtEl>
                                          <p:spTgt spid="15"/>
                                        </p:tgtEl>
                                      </p:cBhvr>
                                    </p:animEffect>
                                    <p:anim calcmode="lin" valueType="num">
                                      <p:cBhvr>
                                        <p:cTn id="39" dur="1000" fill="hold"/>
                                        <p:tgtEl>
                                          <p:spTgt spid="15"/>
                                        </p:tgtEl>
                                        <p:attrNameLst>
                                          <p:attrName>ppt_x</p:attrName>
                                        </p:attrNameLst>
                                      </p:cBhvr>
                                      <p:tavLst>
                                        <p:tav tm="0">
                                          <p:val>
                                            <p:strVal val="#ppt_x"/>
                                          </p:val>
                                        </p:tav>
                                        <p:tav tm="100000">
                                          <p:val>
                                            <p:strVal val="#ppt_x"/>
                                          </p:val>
                                        </p:tav>
                                      </p:tavLst>
                                    </p:anim>
                                    <p:anim calcmode="lin" valueType="num">
                                      <p:cBhvr>
                                        <p:cTn id="40" dur="1000" fill="hold"/>
                                        <p:tgtEl>
                                          <p:spTgt spid="15"/>
                                        </p:tgtEl>
                                        <p:attrNameLst>
                                          <p:attrName>ppt_y</p:attrName>
                                        </p:attrNameLst>
                                      </p:cBhvr>
                                      <p:tavLst>
                                        <p:tav tm="0">
                                          <p:val>
                                            <p:strVal val="#ppt_y+.1"/>
                                          </p:val>
                                        </p:tav>
                                        <p:tav tm="100000">
                                          <p:val>
                                            <p:strVal val="#ppt_y"/>
                                          </p:val>
                                        </p:tav>
                                      </p:tavLst>
                                    </p:anim>
                                  </p:childTnLst>
                                </p:cTn>
                              </p:par>
                            </p:childTnLst>
                          </p:cTn>
                        </p:par>
                        <p:par>
                          <p:cTn id="41" fill="hold">
                            <p:stCondLst>
                              <p:cond delay="3500"/>
                            </p:stCondLst>
                            <p:childTnLst>
                              <p:par>
                                <p:cTn id="42" presetID="42" presetClass="entr" presetSubtype="0" fill="hold" grpId="0" nodeType="after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fade">
                                      <p:cBhvr>
                                        <p:cTn id="44" dur="1000"/>
                                        <p:tgtEl>
                                          <p:spTgt spid="16"/>
                                        </p:tgtEl>
                                      </p:cBhvr>
                                    </p:animEffect>
                                    <p:anim calcmode="lin" valueType="num">
                                      <p:cBhvr>
                                        <p:cTn id="45" dur="1000" fill="hold"/>
                                        <p:tgtEl>
                                          <p:spTgt spid="16"/>
                                        </p:tgtEl>
                                        <p:attrNameLst>
                                          <p:attrName>ppt_x</p:attrName>
                                        </p:attrNameLst>
                                      </p:cBhvr>
                                      <p:tavLst>
                                        <p:tav tm="0">
                                          <p:val>
                                            <p:strVal val="#ppt_x"/>
                                          </p:val>
                                        </p:tav>
                                        <p:tav tm="100000">
                                          <p:val>
                                            <p:strVal val="#ppt_x"/>
                                          </p:val>
                                        </p:tav>
                                      </p:tavLst>
                                    </p:anim>
                                    <p:anim calcmode="lin" valueType="num">
                                      <p:cBhvr>
                                        <p:cTn id="46" dur="1000" fill="hold"/>
                                        <p:tgtEl>
                                          <p:spTgt spid="16"/>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1000"/>
                                        <p:tgtEl>
                                          <p:spTgt spid="17"/>
                                        </p:tgtEl>
                                      </p:cBhvr>
                                    </p:animEffect>
                                    <p:anim calcmode="lin" valueType="num">
                                      <p:cBhvr>
                                        <p:cTn id="50" dur="1000" fill="hold"/>
                                        <p:tgtEl>
                                          <p:spTgt spid="17"/>
                                        </p:tgtEl>
                                        <p:attrNameLst>
                                          <p:attrName>ppt_x</p:attrName>
                                        </p:attrNameLst>
                                      </p:cBhvr>
                                      <p:tavLst>
                                        <p:tav tm="0">
                                          <p:val>
                                            <p:strVal val="#ppt_x"/>
                                          </p:val>
                                        </p:tav>
                                        <p:tav tm="100000">
                                          <p:val>
                                            <p:strVal val="#ppt_x"/>
                                          </p:val>
                                        </p:tav>
                                      </p:tavLst>
                                    </p:anim>
                                    <p:anim calcmode="lin" valueType="num">
                                      <p:cBhvr>
                                        <p:cTn id="51"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p:bldP spid="12" grpId="0" animBg="1"/>
      <p:bldP spid="13" grpId="0"/>
      <p:bldP spid="14" grpId="0" animBg="1"/>
      <p:bldP spid="15" grpId="0"/>
      <p:bldP spid="16" grpId="0" animBg="1"/>
      <p:bldP spid="17"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32138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8B27BAE3-E1F9-7C4D-7193-E98B66E5D46B}"/>
              </a:ext>
            </a:extLst>
          </p:cNvPr>
          <p:cNvSpPr txBox="1"/>
          <p:nvPr/>
        </p:nvSpPr>
        <p:spPr>
          <a:xfrm>
            <a:off x="2826093" y="729958"/>
            <a:ext cx="5194051" cy="400110"/>
          </a:xfrm>
          <a:prstGeom prst="rect">
            <a:avLst/>
          </a:prstGeom>
          <a:noFill/>
        </p:spPr>
        <p:txBody>
          <a:bodyPr wrap="none" rtlCol="0">
            <a:spAutoFit/>
          </a:bodyPr>
          <a:lstStyle/>
          <a:p>
            <a:pPr algn="ctr"/>
            <a:r>
              <a:rPr lang="ar-SA" altLang="en-US" sz="2000" dirty="0">
                <a:effectLst>
                  <a:outerShdw blurRad="38100" dist="38100" dir="2700000" algn="tl">
                    <a:srgbClr val="000000">
                      <a:alpha val="43137"/>
                    </a:srgbClr>
                  </a:outerShdw>
                </a:effectLst>
                <a:latin typeface="Alexandria" pitchFamily="2" charset="-78"/>
                <a:ea typeface="Monotype Koufi" pitchFamily="2" charset="-78"/>
                <a:cs typeface="Alexandria" pitchFamily="2" charset="-78"/>
              </a:rPr>
              <a:t>الأمور التي يجب مراعاتها عند الكتابة العلمية </a:t>
            </a:r>
          </a:p>
        </p:txBody>
      </p:sp>
      <p:sp>
        <p:nvSpPr>
          <p:cNvPr id="10" name="مستطيل: زوايا مستديرة 8">
            <a:extLst>
              <a:ext uri="{FF2B5EF4-FFF2-40B4-BE49-F238E27FC236}">
                <a16:creationId xmlns:a16="http://schemas.microsoft.com/office/drawing/2014/main" id="{C617F220-11EA-46DB-4411-675113F9B37D}"/>
              </a:ext>
            </a:extLst>
          </p:cNvPr>
          <p:cNvSpPr/>
          <p:nvPr/>
        </p:nvSpPr>
        <p:spPr bwMode="auto">
          <a:xfrm>
            <a:off x="2253339" y="1528671"/>
            <a:ext cx="7315200" cy="838200"/>
          </a:xfrm>
          <a:prstGeom prst="roundRect">
            <a:avLst>
              <a:gd name="adj" fmla="val 50000"/>
            </a:avLst>
          </a:prstGeom>
          <a:solidFill>
            <a:srgbClr val="145232">
              <a:alpha val="21000"/>
            </a:srgbClr>
          </a:solidFill>
          <a:ln w="9525" cap="flat" cmpd="sng" algn="ctr">
            <a:solidFill>
              <a:srgbClr val="FFC000"/>
            </a:solidFill>
            <a:prstDash val="solid"/>
            <a:round/>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none" lIns="91440" tIns="45720" rIns="91440" bIns="45720" numCol="1" rtlCol="0" anchor="t" anchorCtr="0" compatLnSpc="1">
            <a:prstTxWarp prst="textNoShape">
              <a:avLst/>
            </a:prstTxWarp>
            <a:spAutoFit/>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000" b="1" i="0" u="none" strike="noStrike" cap="none" normalizeH="0" baseline="0">
              <a:ln>
                <a:noFill/>
              </a:ln>
              <a:solidFill>
                <a:schemeClr val="bg1"/>
              </a:solidFill>
              <a:effectLst/>
              <a:latin typeface="Arial" panose="020B0604020202020204" pitchFamily="34" charset="0"/>
            </a:endParaRPr>
          </a:p>
        </p:txBody>
      </p:sp>
      <p:sp>
        <p:nvSpPr>
          <p:cNvPr id="11" name="مربع نص 9">
            <a:extLst>
              <a:ext uri="{FF2B5EF4-FFF2-40B4-BE49-F238E27FC236}">
                <a16:creationId xmlns:a16="http://schemas.microsoft.com/office/drawing/2014/main" id="{1E43FB0A-1C5B-C46D-60C8-E21C37D2EA5C}"/>
              </a:ext>
            </a:extLst>
          </p:cNvPr>
          <p:cNvSpPr txBox="1"/>
          <p:nvPr/>
        </p:nvSpPr>
        <p:spPr>
          <a:xfrm>
            <a:off x="2253339" y="1593828"/>
            <a:ext cx="7315200" cy="992579"/>
          </a:xfrm>
          <a:prstGeom prst="rect">
            <a:avLst/>
          </a:prstGeom>
          <a:noFill/>
          <a:ln>
            <a:noFill/>
          </a:ln>
        </p:spPr>
        <p:txBody>
          <a:bodyPr wrap="square" rtlCol="0">
            <a:spAutoFit/>
          </a:bodyPr>
          <a:lstStyle/>
          <a:p>
            <a:pPr algn="r" rtl="1">
              <a:lnSpc>
                <a:spcPct val="150000"/>
              </a:lnSpc>
            </a:pPr>
            <a:r>
              <a:rPr lang="ar-SY" sz="1300" dirty="0">
                <a:latin typeface="Alexandria" pitchFamily="2" charset="-78"/>
                <a:cs typeface="Alexandria" pitchFamily="2" charset="-78"/>
              </a:rPr>
              <a:t>مر</a:t>
            </a:r>
            <a:r>
              <a:rPr lang="ar-SA" sz="1300" dirty="0">
                <a:latin typeface="Alexandria" pitchFamily="2" charset="-78"/>
                <a:cs typeface="Alexandria" pitchFamily="2" charset="-78"/>
              </a:rPr>
              <a:t>ا</a:t>
            </a:r>
            <a:r>
              <a:rPr lang="ar-SY" sz="1300" dirty="0" err="1">
                <a:latin typeface="Alexandria" pitchFamily="2" charset="-78"/>
                <a:cs typeface="Alexandria" pitchFamily="2" charset="-78"/>
              </a:rPr>
              <a:t>عاة</a:t>
            </a:r>
            <a:r>
              <a:rPr lang="ar-SY" sz="1300" dirty="0">
                <a:latin typeface="Alexandria" pitchFamily="2" charset="-78"/>
                <a:cs typeface="Alexandria" pitchFamily="2" charset="-78"/>
              </a:rPr>
              <a:t> استخدام علامات الترقيم إن أمكن لأنها تساعد على تمييز وفهم المقاصد والمعاني وتحاشي اللبس والغموض أو الخلط بين</a:t>
            </a:r>
            <a:r>
              <a:rPr lang="ar-SA" sz="1300" dirty="0">
                <a:latin typeface="Alexandria" pitchFamily="2" charset="-78"/>
                <a:cs typeface="Alexandria" pitchFamily="2" charset="-78"/>
              </a:rPr>
              <a:t> </a:t>
            </a:r>
            <a:r>
              <a:rPr lang="ar-SY" sz="1300" dirty="0">
                <a:latin typeface="Alexandria" pitchFamily="2" charset="-78"/>
                <a:cs typeface="Alexandria" pitchFamily="2" charset="-78"/>
              </a:rPr>
              <a:t>الأفكار، مع ضرورة عدم </a:t>
            </a:r>
            <a:r>
              <a:rPr lang="ar-SY" sz="1300" dirty="0" err="1">
                <a:latin typeface="Alexandria" pitchFamily="2" charset="-78"/>
                <a:cs typeface="Alexandria" pitchFamily="2" charset="-78"/>
              </a:rPr>
              <a:t>الإسر</a:t>
            </a:r>
            <a:r>
              <a:rPr lang="ar-SA" sz="1300" dirty="0">
                <a:latin typeface="Alexandria" pitchFamily="2" charset="-78"/>
                <a:cs typeface="Alexandria" pitchFamily="2" charset="-78"/>
              </a:rPr>
              <a:t>ا</a:t>
            </a:r>
            <a:r>
              <a:rPr lang="ar-SY" sz="1300" dirty="0">
                <a:latin typeface="Alexandria" pitchFamily="2" charset="-78"/>
                <a:cs typeface="Alexandria" pitchFamily="2" charset="-78"/>
              </a:rPr>
              <a:t>ف فيها أو تكر</a:t>
            </a:r>
            <a:r>
              <a:rPr lang="ar-SA" sz="1300" dirty="0">
                <a:latin typeface="Alexandria" pitchFamily="2" charset="-78"/>
                <a:cs typeface="Alexandria" pitchFamily="2" charset="-78"/>
              </a:rPr>
              <a:t>ا</a:t>
            </a:r>
            <a:r>
              <a:rPr lang="ar-SY" sz="1300" dirty="0">
                <a:latin typeface="Alexandria" pitchFamily="2" charset="-78"/>
                <a:cs typeface="Alexandria" pitchFamily="2" charset="-78"/>
              </a:rPr>
              <a:t>رها أكثر من مرة في نفس الموضع، مثل تكر</a:t>
            </a:r>
            <a:r>
              <a:rPr lang="ar-SA" sz="1300" dirty="0">
                <a:latin typeface="Alexandria" pitchFamily="2" charset="-78"/>
                <a:cs typeface="Alexandria" pitchFamily="2" charset="-78"/>
              </a:rPr>
              <a:t>ا</a:t>
            </a:r>
            <a:r>
              <a:rPr lang="ar-SY" sz="1300" dirty="0">
                <a:latin typeface="Alexandria" pitchFamily="2" charset="-78"/>
                <a:cs typeface="Alexandria" pitchFamily="2" charset="-78"/>
              </a:rPr>
              <a:t>ر</a:t>
            </a:r>
            <a:r>
              <a:rPr lang="ar-SA" sz="1300" dirty="0">
                <a:latin typeface="Alexandria" pitchFamily="2" charset="-78"/>
                <a:cs typeface="Alexandria" pitchFamily="2" charset="-78"/>
              </a:rPr>
              <a:t> </a:t>
            </a:r>
            <a:r>
              <a:rPr lang="ar-SY" sz="1300" dirty="0">
                <a:latin typeface="Alexandria" pitchFamily="2" charset="-78"/>
                <a:cs typeface="Alexandria" pitchFamily="2" charset="-78"/>
              </a:rPr>
              <a:t>إشارة التعجب </a:t>
            </a:r>
            <a:r>
              <a:rPr lang="ar-SA" sz="1300" dirty="0">
                <a:latin typeface="Alexandria" pitchFamily="2" charset="-78"/>
                <a:cs typeface="Alexandria" pitchFamily="2" charset="-78"/>
              </a:rPr>
              <a:t>(</a:t>
            </a:r>
            <a:r>
              <a:rPr lang="ar-SY" sz="1300" dirty="0">
                <a:latin typeface="Alexandria" pitchFamily="2" charset="-78"/>
                <a:cs typeface="Alexandria" pitchFamily="2" charset="-78"/>
              </a:rPr>
              <a:t>!!!</a:t>
            </a:r>
            <a:r>
              <a:rPr lang="ar-SA" sz="1300" dirty="0">
                <a:latin typeface="Alexandria" pitchFamily="2" charset="-78"/>
                <a:cs typeface="Alexandria" pitchFamily="2" charset="-78"/>
              </a:rPr>
              <a:t>)</a:t>
            </a:r>
            <a:r>
              <a:rPr lang="ar-SY" sz="1300" dirty="0">
                <a:latin typeface="Alexandria" pitchFamily="2" charset="-78"/>
                <a:cs typeface="Alexandria" pitchFamily="2" charset="-78"/>
              </a:rPr>
              <a:t> أو الاستفهام </a:t>
            </a:r>
            <a:r>
              <a:rPr lang="ar-SA" sz="1300" dirty="0">
                <a:latin typeface="Alexandria" pitchFamily="2" charset="-78"/>
                <a:cs typeface="Alexandria" pitchFamily="2" charset="-78"/>
              </a:rPr>
              <a:t>(</a:t>
            </a:r>
            <a:r>
              <a:rPr lang="ar-SY" sz="1300" dirty="0">
                <a:latin typeface="Alexandria" pitchFamily="2" charset="-78"/>
                <a:cs typeface="Alexandria" pitchFamily="2" charset="-78"/>
              </a:rPr>
              <a:t>؟؟؟؟</a:t>
            </a:r>
            <a:r>
              <a:rPr lang="ar-SA" sz="1300" dirty="0">
                <a:latin typeface="Alexandria" pitchFamily="2" charset="-78"/>
                <a:cs typeface="Alexandria" pitchFamily="2" charset="-78"/>
              </a:rPr>
              <a:t>).</a:t>
            </a:r>
            <a:endParaRPr lang="en-US" sz="1300" dirty="0">
              <a:latin typeface="Alexandria" pitchFamily="2" charset="-78"/>
              <a:cs typeface="Alexandria" pitchFamily="2" charset="-78"/>
            </a:endParaRPr>
          </a:p>
        </p:txBody>
      </p:sp>
      <p:sp>
        <p:nvSpPr>
          <p:cNvPr id="12" name="مستطيل: زوايا مستديرة 10">
            <a:extLst>
              <a:ext uri="{FF2B5EF4-FFF2-40B4-BE49-F238E27FC236}">
                <a16:creationId xmlns:a16="http://schemas.microsoft.com/office/drawing/2014/main" id="{37B79489-3BF6-7B35-E18E-017D82408A44}"/>
              </a:ext>
            </a:extLst>
          </p:cNvPr>
          <p:cNvSpPr/>
          <p:nvPr/>
        </p:nvSpPr>
        <p:spPr bwMode="auto">
          <a:xfrm>
            <a:off x="2253339" y="2847707"/>
            <a:ext cx="7315200" cy="838200"/>
          </a:xfrm>
          <a:prstGeom prst="roundRect">
            <a:avLst>
              <a:gd name="adj" fmla="val 50000"/>
            </a:avLst>
          </a:prstGeom>
          <a:solidFill>
            <a:srgbClr val="145232">
              <a:alpha val="21000"/>
            </a:srgbClr>
          </a:solidFill>
          <a:ln w="9525" cap="flat" cmpd="sng" algn="ctr">
            <a:solidFill>
              <a:srgbClr val="FFC000"/>
            </a:solidFill>
            <a:prstDash val="solid"/>
            <a:round/>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none" lIns="91440" tIns="45720" rIns="91440" bIns="45720" numCol="1" rtlCol="0" anchor="t" anchorCtr="0" compatLnSpc="1">
            <a:prstTxWarp prst="textNoShape">
              <a:avLst/>
            </a:prstTxWarp>
            <a:spAutoFit/>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000" b="1" i="0" u="none" strike="noStrike" cap="none" normalizeH="0" baseline="0">
              <a:ln>
                <a:noFill/>
              </a:ln>
              <a:solidFill>
                <a:schemeClr val="bg1"/>
              </a:solidFill>
              <a:effectLst/>
              <a:latin typeface="Arial" panose="020B0604020202020204" pitchFamily="34" charset="0"/>
            </a:endParaRPr>
          </a:p>
        </p:txBody>
      </p:sp>
      <p:sp>
        <p:nvSpPr>
          <p:cNvPr id="13" name="مربع نص 11">
            <a:extLst>
              <a:ext uri="{FF2B5EF4-FFF2-40B4-BE49-F238E27FC236}">
                <a16:creationId xmlns:a16="http://schemas.microsoft.com/office/drawing/2014/main" id="{86FE38C5-831C-8449-EE3F-4498FF5C6400}"/>
              </a:ext>
            </a:extLst>
          </p:cNvPr>
          <p:cNvSpPr txBox="1"/>
          <p:nvPr/>
        </p:nvSpPr>
        <p:spPr>
          <a:xfrm>
            <a:off x="2253339" y="2912864"/>
            <a:ext cx="7315200" cy="702244"/>
          </a:xfrm>
          <a:prstGeom prst="rect">
            <a:avLst/>
          </a:prstGeom>
          <a:noFill/>
          <a:ln>
            <a:noFill/>
          </a:ln>
        </p:spPr>
        <p:txBody>
          <a:bodyPr wrap="square" rtlCol="0">
            <a:spAutoFit/>
          </a:bodyPr>
          <a:lstStyle/>
          <a:p>
            <a:pPr algn="just" rtl="1">
              <a:lnSpc>
                <a:spcPct val="150000"/>
              </a:lnSpc>
            </a:pPr>
            <a:r>
              <a:rPr lang="ar-SY" sz="1400" dirty="0">
                <a:latin typeface="Alexandria" pitchFamily="2" charset="-78"/>
                <a:cs typeface="Alexandria" pitchFamily="2" charset="-78"/>
              </a:rPr>
              <a:t>الابتعاد عن النزعة الجديدة لدى بعض المؤلفين في كتابة الفاصلة في النصوص العربية بنفس</a:t>
            </a:r>
            <a:r>
              <a:rPr lang="ar-SA" sz="1400" dirty="0">
                <a:latin typeface="Alexandria" pitchFamily="2" charset="-78"/>
                <a:cs typeface="Alexandria" pitchFamily="2" charset="-78"/>
              </a:rPr>
              <a:t> </a:t>
            </a:r>
            <a:r>
              <a:rPr lang="ar-SY" sz="1400" dirty="0">
                <a:latin typeface="Alexandria" pitchFamily="2" charset="-78"/>
                <a:cs typeface="Alexandria" pitchFamily="2" charset="-78"/>
              </a:rPr>
              <a:t>طريقة كتابتها في النصوص اللاتينية، أي متجهة نحو الأسفل </a:t>
            </a:r>
            <a:r>
              <a:rPr lang="ar-SA" sz="1400" dirty="0">
                <a:latin typeface="Alexandria" pitchFamily="2" charset="-78"/>
                <a:cs typeface="Alexandria" pitchFamily="2" charset="-78"/>
              </a:rPr>
              <a:t>(</a:t>
            </a:r>
            <a:r>
              <a:rPr lang="ar-SY" sz="1400" dirty="0">
                <a:latin typeface="Alexandria" pitchFamily="2" charset="-78"/>
                <a:cs typeface="Alexandria" pitchFamily="2" charset="-78"/>
              </a:rPr>
              <a:t>,</a:t>
            </a:r>
            <a:r>
              <a:rPr lang="ar-SA" sz="1400" dirty="0">
                <a:latin typeface="Alexandria" pitchFamily="2" charset="-78"/>
                <a:cs typeface="Alexandria" pitchFamily="2" charset="-78"/>
              </a:rPr>
              <a:t>).</a:t>
            </a:r>
            <a:endParaRPr lang="ar-SY" sz="1400" dirty="0">
              <a:latin typeface="Alexandria" pitchFamily="2" charset="-78"/>
              <a:cs typeface="Alexandria" pitchFamily="2" charset="-78"/>
            </a:endParaRPr>
          </a:p>
        </p:txBody>
      </p:sp>
      <p:sp>
        <p:nvSpPr>
          <p:cNvPr id="14" name="مستطيل: زوايا مستديرة 12">
            <a:extLst>
              <a:ext uri="{FF2B5EF4-FFF2-40B4-BE49-F238E27FC236}">
                <a16:creationId xmlns:a16="http://schemas.microsoft.com/office/drawing/2014/main" id="{371D6E11-53D2-782B-B4EF-2DCDAA29DF1E}"/>
              </a:ext>
            </a:extLst>
          </p:cNvPr>
          <p:cNvSpPr/>
          <p:nvPr/>
        </p:nvSpPr>
        <p:spPr bwMode="auto">
          <a:xfrm>
            <a:off x="2285996" y="3837855"/>
            <a:ext cx="7315200" cy="838200"/>
          </a:xfrm>
          <a:prstGeom prst="roundRect">
            <a:avLst>
              <a:gd name="adj" fmla="val 50000"/>
            </a:avLst>
          </a:prstGeom>
          <a:solidFill>
            <a:srgbClr val="145232">
              <a:alpha val="21000"/>
            </a:srgbClr>
          </a:solidFill>
          <a:ln w="9525" cap="flat" cmpd="sng" algn="ctr">
            <a:solidFill>
              <a:srgbClr val="FFC000"/>
            </a:solidFill>
            <a:prstDash val="solid"/>
            <a:round/>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none" lIns="91440" tIns="45720" rIns="91440" bIns="45720" numCol="1" rtlCol="0" anchor="t" anchorCtr="0" compatLnSpc="1">
            <a:prstTxWarp prst="textNoShape">
              <a:avLst/>
            </a:prstTxWarp>
            <a:spAutoFit/>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000" b="1" i="0" u="none" strike="noStrike" cap="none" normalizeH="0" baseline="0">
              <a:ln>
                <a:noFill/>
              </a:ln>
              <a:solidFill>
                <a:schemeClr val="bg1"/>
              </a:solidFill>
              <a:effectLst/>
              <a:latin typeface="Arial" panose="020B0604020202020204" pitchFamily="34" charset="0"/>
            </a:endParaRPr>
          </a:p>
        </p:txBody>
      </p:sp>
      <p:sp>
        <p:nvSpPr>
          <p:cNvPr id="15" name="مربع نص 18">
            <a:extLst>
              <a:ext uri="{FF2B5EF4-FFF2-40B4-BE49-F238E27FC236}">
                <a16:creationId xmlns:a16="http://schemas.microsoft.com/office/drawing/2014/main" id="{41E17857-7333-1704-7E72-873438C8948D}"/>
              </a:ext>
            </a:extLst>
          </p:cNvPr>
          <p:cNvSpPr txBox="1"/>
          <p:nvPr/>
        </p:nvSpPr>
        <p:spPr>
          <a:xfrm>
            <a:off x="2285996" y="3981000"/>
            <a:ext cx="7315200" cy="702244"/>
          </a:xfrm>
          <a:prstGeom prst="rect">
            <a:avLst/>
          </a:prstGeom>
          <a:noFill/>
          <a:ln>
            <a:noFill/>
          </a:ln>
        </p:spPr>
        <p:txBody>
          <a:bodyPr wrap="square" rtlCol="0">
            <a:spAutoFit/>
          </a:bodyPr>
          <a:lstStyle/>
          <a:p>
            <a:pPr algn="just" rtl="1">
              <a:lnSpc>
                <a:spcPct val="150000"/>
              </a:lnSpc>
            </a:pPr>
            <a:r>
              <a:rPr lang="ar-SY" sz="1400" dirty="0">
                <a:latin typeface="Alexandria" pitchFamily="2" charset="-78"/>
                <a:cs typeface="Alexandria" pitchFamily="2" charset="-78"/>
              </a:rPr>
              <a:t>في حال الكتابة العلمية باللسان العربي فلا ضير إن تم الابتداء بالفاعل ثم الفعل كنوع من</a:t>
            </a:r>
          </a:p>
          <a:p>
            <a:pPr algn="just" rtl="1">
              <a:lnSpc>
                <a:spcPct val="150000"/>
              </a:lnSpc>
            </a:pPr>
            <a:r>
              <a:rPr lang="ar-SY" sz="1400" dirty="0">
                <a:latin typeface="Alexandria" pitchFamily="2" charset="-78"/>
                <a:cs typeface="Alexandria" pitchFamily="2" charset="-78"/>
              </a:rPr>
              <a:t>تر</a:t>
            </a:r>
            <a:r>
              <a:rPr lang="ar-SA" sz="1400" dirty="0">
                <a:latin typeface="Alexandria" pitchFamily="2" charset="-78"/>
                <a:cs typeface="Alexandria" pitchFamily="2" charset="-78"/>
              </a:rPr>
              <a:t>ا</a:t>
            </a:r>
            <a:r>
              <a:rPr lang="ar-SY" sz="1400" dirty="0">
                <a:latin typeface="Alexandria" pitchFamily="2" charset="-78"/>
                <a:cs typeface="Alexandria" pitchFamily="2" charset="-78"/>
              </a:rPr>
              <a:t>كيب الجملة الاسمية في اللغة العربية، مع ضرورة اتباع الخيار</a:t>
            </a:r>
            <a:r>
              <a:rPr lang="ar-SA" sz="1400" dirty="0">
                <a:latin typeface="Alexandria" pitchFamily="2" charset="-78"/>
                <a:cs typeface="Alexandria" pitchFamily="2" charset="-78"/>
              </a:rPr>
              <a:t> المألوف</a:t>
            </a:r>
            <a:r>
              <a:rPr lang="ar-SY" sz="1400" dirty="0">
                <a:latin typeface="Alexandria" pitchFamily="2" charset="-78"/>
                <a:cs typeface="Alexandria" pitchFamily="2" charset="-78"/>
              </a:rPr>
              <a:t> قدر الإمكان.</a:t>
            </a:r>
          </a:p>
        </p:txBody>
      </p:sp>
      <p:sp>
        <p:nvSpPr>
          <p:cNvPr id="16" name="مستطيل: زوايا مستديرة 19">
            <a:extLst>
              <a:ext uri="{FF2B5EF4-FFF2-40B4-BE49-F238E27FC236}">
                <a16:creationId xmlns:a16="http://schemas.microsoft.com/office/drawing/2014/main" id="{AA970434-CE62-1F4C-679A-06485A51F338}"/>
              </a:ext>
            </a:extLst>
          </p:cNvPr>
          <p:cNvSpPr/>
          <p:nvPr/>
        </p:nvSpPr>
        <p:spPr bwMode="auto">
          <a:xfrm>
            <a:off x="2275110" y="4770798"/>
            <a:ext cx="7315200" cy="838200"/>
          </a:xfrm>
          <a:prstGeom prst="roundRect">
            <a:avLst>
              <a:gd name="adj" fmla="val 50000"/>
            </a:avLst>
          </a:prstGeom>
          <a:solidFill>
            <a:srgbClr val="145232">
              <a:alpha val="21000"/>
            </a:srgbClr>
          </a:solidFill>
          <a:ln w="9525" cap="flat" cmpd="sng" algn="ctr">
            <a:solidFill>
              <a:srgbClr val="FFC000"/>
            </a:solidFill>
            <a:prstDash val="solid"/>
            <a:round/>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none" lIns="91440" tIns="45720" rIns="91440" bIns="45720" numCol="1" rtlCol="0" anchor="t" anchorCtr="0" compatLnSpc="1">
            <a:prstTxWarp prst="textNoShape">
              <a:avLst/>
            </a:prstTxWarp>
            <a:spAutoFit/>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000" b="1" i="0" u="none" strike="noStrike" cap="none" normalizeH="0" baseline="0">
              <a:ln>
                <a:noFill/>
              </a:ln>
              <a:solidFill>
                <a:schemeClr val="bg1"/>
              </a:solidFill>
              <a:effectLst/>
              <a:latin typeface="Arial" panose="020B0604020202020204" pitchFamily="34" charset="0"/>
            </a:endParaRPr>
          </a:p>
        </p:txBody>
      </p:sp>
      <p:sp>
        <p:nvSpPr>
          <p:cNvPr id="17" name="مربع نص 20">
            <a:extLst>
              <a:ext uri="{FF2B5EF4-FFF2-40B4-BE49-F238E27FC236}">
                <a16:creationId xmlns:a16="http://schemas.microsoft.com/office/drawing/2014/main" id="{7E224DFA-1142-5F68-46ED-A171F2CEF914}"/>
              </a:ext>
            </a:extLst>
          </p:cNvPr>
          <p:cNvSpPr txBox="1"/>
          <p:nvPr/>
        </p:nvSpPr>
        <p:spPr>
          <a:xfrm>
            <a:off x="2102264" y="4882710"/>
            <a:ext cx="7315200" cy="702244"/>
          </a:xfrm>
          <a:prstGeom prst="rect">
            <a:avLst/>
          </a:prstGeom>
          <a:noFill/>
          <a:ln>
            <a:noFill/>
          </a:ln>
        </p:spPr>
        <p:txBody>
          <a:bodyPr wrap="square" rtlCol="0">
            <a:spAutoFit/>
          </a:bodyPr>
          <a:lstStyle/>
          <a:p>
            <a:pPr algn="r" rtl="1">
              <a:lnSpc>
                <a:spcPct val="150000"/>
              </a:lnSpc>
            </a:pPr>
            <a:r>
              <a:rPr lang="ar-SY" sz="1400" dirty="0">
                <a:latin typeface="Alexandria" pitchFamily="2" charset="-78"/>
                <a:cs typeface="Alexandria" pitchFamily="2" charset="-78"/>
              </a:rPr>
              <a:t>تسهيلاً للفهم في المجال العلمي والتقني،</a:t>
            </a:r>
            <a:r>
              <a:rPr lang="ar-SA" sz="1400" dirty="0">
                <a:latin typeface="Alexandria" pitchFamily="2" charset="-78"/>
                <a:cs typeface="Alexandria" pitchFamily="2" charset="-78"/>
              </a:rPr>
              <a:t> وتحاشياً للتعقيد يُنصح بتجزئة الجمل الطويلة إلى جمل قصيرة وربطها، إن كان بينها رابط، بأداة عطف أو وصل مناسبة.</a:t>
            </a:r>
            <a:endParaRPr lang="ar-SY" sz="1400" dirty="0">
              <a:latin typeface="Alexandria" pitchFamily="2" charset="-78"/>
              <a:cs typeface="Alexandria" pitchFamily="2" charset="-78"/>
            </a:endParaRPr>
          </a:p>
        </p:txBody>
      </p:sp>
    </p:spTree>
    <p:extLst>
      <p:ext uri="{BB962C8B-B14F-4D97-AF65-F5344CB8AC3E}">
        <p14:creationId xmlns:p14="http://schemas.microsoft.com/office/powerpoint/2010/main" val="1513669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1000"/>
                                        <p:tgtEl>
                                          <p:spTgt spid="12"/>
                                        </p:tgtEl>
                                      </p:cBhvr>
                                    </p:animEffect>
                                    <p:anim calcmode="lin" valueType="num">
                                      <p:cBhvr>
                                        <p:cTn id="19" dur="1000" fill="hold"/>
                                        <p:tgtEl>
                                          <p:spTgt spid="12"/>
                                        </p:tgtEl>
                                        <p:attrNameLst>
                                          <p:attrName>ppt_x</p:attrName>
                                        </p:attrNameLst>
                                      </p:cBhvr>
                                      <p:tavLst>
                                        <p:tav tm="0">
                                          <p:val>
                                            <p:strVal val="#ppt_x"/>
                                          </p:val>
                                        </p:tav>
                                        <p:tav tm="100000">
                                          <p:val>
                                            <p:strVal val="#ppt_x"/>
                                          </p:val>
                                        </p:tav>
                                      </p:tavLst>
                                    </p:anim>
                                    <p:anim calcmode="lin" valueType="num">
                                      <p:cBhvr>
                                        <p:cTn id="20" dur="1000" fill="hold"/>
                                        <p:tgtEl>
                                          <p:spTgt spid="12"/>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1000"/>
                                        <p:tgtEl>
                                          <p:spTgt spid="13"/>
                                        </p:tgtEl>
                                      </p:cBhvr>
                                    </p:animEffect>
                                    <p:anim calcmode="lin" valueType="num">
                                      <p:cBhvr>
                                        <p:cTn id="24" dur="1000" fill="hold"/>
                                        <p:tgtEl>
                                          <p:spTgt spid="13"/>
                                        </p:tgtEl>
                                        <p:attrNameLst>
                                          <p:attrName>ppt_x</p:attrName>
                                        </p:attrNameLst>
                                      </p:cBhvr>
                                      <p:tavLst>
                                        <p:tav tm="0">
                                          <p:val>
                                            <p:strVal val="#ppt_x"/>
                                          </p:val>
                                        </p:tav>
                                        <p:tav tm="100000">
                                          <p:val>
                                            <p:strVal val="#ppt_x"/>
                                          </p:val>
                                        </p:tav>
                                      </p:tavLst>
                                    </p:anim>
                                    <p:anim calcmode="lin" valueType="num">
                                      <p:cBhvr>
                                        <p:cTn id="25" dur="1000" fill="hold"/>
                                        <p:tgtEl>
                                          <p:spTgt spid="13"/>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1000"/>
                                        <p:tgtEl>
                                          <p:spTgt spid="14"/>
                                        </p:tgtEl>
                                      </p:cBhvr>
                                    </p:animEffect>
                                    <p:anim calcmode="lin" valueType="num">
                                      <p:cBhvr>
                                        <p:cTn id="30" dur="1000" fill="hold"/>
                                        <p:tgtEl>
                                          <p:spTgt spid="14"/>
                                        </p:tgtEl>
                                        <p:attrNameLst>
                                          <p:attrName>ppt_x</p:attrName>
                                        </p:attrNameLst>
                                      </p:cBhvr>
                                      <p:tavLst>
                                        <p:tav tm="0">
                                          <p:val>
                                            <p:strVal val="#ppt_x"/>
                                          </p:val>
                                        </p:tav>
                                        <p:tav tm="100000">
                                          <p:val>
                                            <p:strVal val="#ppt_x"/>
                                          </p:val>
                                        </p:tav>
                                      </p:tavLst>
                                    </p:anim>
                                    <p:anim calcmode="lin" valueType="num">
                                      <p:cBhvr>
                                        <p:cTn id="31" dur="1000" fill="hold"/>
                                        <p:tgtEl>
                                          <p:spTgt spid="14"/>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1000"/>
                                        <p:tgtEl>
                                          <p:spTgt spid="15"/>
                                        </p:tgtEl>
                                      </p:cBhvr>
                                    </p:animEffect>
                                    <p:anim calcmode="lin" valueType="num">
                                      <p:cBhvr>
                                        <p:cTn id="35" dur="1000" fill="hold"/>
                                        <p:tgtEl>
                                          <p:spTgt spid="15"/>
                                        </p:tgtEl>
                                        <p:attrNameLst>
                                          <p:attrName>ppt_x</p:attrName>
                                        </p:attrNameLst>
                                      </p:cBhvr>
                                      <p:tavLst>
                                        <p:tav tm="0">
                                          <p:val>
                                            <p:strVal val="#ppt_x"/>
                                          </p:val>
                                        </p:tav>
                                        <p:tav tm="100000">
                                          <p:val>
                                            <p:strVal val="#ppt_x"/>
                                          </p:val>
                                        </p:tav>
                                      </p:tavLst>
                                    </p:anim>
                                    <p:anim calcmode="lin" valueType="num">
                                      <p:cBhvr>
                                        <p:cTn id="36" dur="1000" fill="hold"/>
                                        <p:tgtEl>
                                          <p:spTgt spid="15"/>
                                        </p:tgtEl>
                                        <p:attrNameLst>
                                          <p:attrName>ppt_y</p:attrName>
                                        </p:attrNameLst>
                                      </p:cBhvr>
                                      <p:tavLst>
                                        <p:tav tm="0">
                                          <p:val>
                                            <p:strVal val="#ppt_y+.1"/>
                                          </p:val>
                                        </p:tav>
                                        <p:tav tm="100000">
                                          <p:val>
                                            <p:strVal val="#ppt_y"/>
                                          </p:val>
                                        </p:tav>
                                      </p:tavLst>
                                    </p:anim>
                                  </p:childTnLst>
                                </p:cTn>
                              </p:par>
                            </p:childTnLst>
                          </p:cTn>
                        </p:par>
                        <p:par>
                          <p:cTn id="37" fill="hold">
                            <p:stCondLst>
                              <p:cond delay="3000"/>
                            </p:stCondLst>
                            <p:childTnLst>
                              <p:par>
                                <p:cTn id="38" presetID="42" presetClass="entr" presetSubtype="0" fill="hold" grpId="0"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1000"/>
                                        <p:tgtEl>
                                          <p:spTgt spid="16"/>
                                        </p:tgtEl>
                                      </p:cBhvr>
                                    </p:animEffect>
                                    <p:anim calcmode="lin" valueType="num">
                                      <p:cBhvr>
                                        <p:cTn id="41" dur="1000" fill="hold"/>
                                        <p:tgtEl>
                                          <p:spTgt spid="16"/>
                                        </p:tgtEl>
                                        <p:attrNameLst>
                                          <p:attrName>ppt_x</p:attrName>
                                        </p:attrNameLst>
                                      </p:cBhvr>
                                      <p:tavLst>
                                        <p:tav tm="0">
                                          <p:val>
                                            <p:strVal val="#ppt_x"/>
                                          </p:val>
                                        </p:tav>
                                        <p:tav tm="100000">
                                          <p:val>
                                            <p:strVal val="#ppt_x"/>
                                          </p:val>
                                        </p:tav>
                                      </p:tavLst>
                                    </p:anim>
                                    <p:anim calcmode="lin" valueType="num">
                                      <p:cBhvr>
                                        <p:cTn id="42" dur="1000" fill="hold"/>
                                        <p:tgtEl>
                                          <p:spTgt spid="16"/>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fade">
                                      <p:cBhvr>
                                        <p:cTn id="45" dur="1000"/>
                                        <p:tgtEl>
                                          <p:spTgt spid="17"/>
                                        </p:tgtEl>
                                      </p:cBhvr>
                                    </p:animEffect>
                                    <p:anim calcmode="lin" valueType="num">
                                      <p:cBhvr>
                                        <p:cTn id="46" dur="1000" fill="hold"/>
                                        <p:tgtEl>
                                          <p:spTgt spid="17"/>
                                        </p:tgtEl>
                                        <p:attrNameLst>
                                          <p:attrName>ppt_x</p:attrName>
                                        </p:attrNameLst>
                                      </p:cBhvr>
                                      <p:tavLst>
                                        <p:tav tm="0">
                                          <p:val>
                                            <p:strVal val="#ppt_x"/>
                                          </p:val>
                                        </p:tav>
                                        <p:tav tm="100000">
                                          <p:val>
                                            <p:strVal val="#ppt_x"/>
                                          </p:val>
                                        </p:tav>
                                      </p:tavLst>
                                    </p:anim>
                                    <p:anim calcmode="lin" valueType="num">
                                      <p:cBhvr>
                                        <p:cTn id="47"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animBg="1"/>
      <p:bldP spid="13" grpId="0"/>
      <p:bldP spid="14" grpId="0" animBg="1"/>
      <p:bldP spid="15" grpId="0"/>
      <p:bldP spid="16" grpId="0" animBg="1"/>
      <p:bldP spid="17"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524315"/>
          </a:xfrm>
          <a:prstGeom prst="rect">
            <a:avLst/>
          </a:prstGeom>
          <a:noFill/>
        </p:spPr>
        <p:txBody>
          <a:bodyPr wrap="square" rtlCol="0">
            <a:spAutoFit/>
          </a:bodyPr>
          <a:lstStyle/>
          <a:p>
            <a:pPr marL="285750" indent="-285750" algn="just" rtl="1">
              <a:lnSpc>
                <a:spcPct val="200000"/>
              </a:lnSpc>
              <a:buClr>
                <a:srgbClr val="00B0F0"/>
              </a:buClr>
              <a:buFont typeface="Arial" panose="020B0604020202020204" pitchFamily="34" charset="0"/>
              <a:buChar char="•"/>
            </a:pPr>
            <a:r>
              <a:rPr lang="ar-SY" sz="1600" dirty="0" smtClean="0">
                <a:latin typeface="Alexandria" pitchFamily="2" charset="-78"/>
                <a:cs typeface="Alexandria" pitchFamily="2" charset="-78"/>
              </a:rPr>
              <a:t>لكل مجلة نموذج تقديم خاص بها وتتقاطع المجلات في نقاط عدة منها</a:t>
            </a:r>
          </a:p>
          <a:p>
            <a:pPr marL="285750" indent="-285750" algn="just" rtl="1">
              <a:lnSpc>
                <a:spcPct val="200000"/>
              </a:lnSpc>
              <a:buClr>
                <a:srgbClr val="00B0F0"/>
              </a:buClr>
              <a:buFont typeface="Arial" panose="020B0604020202020204" pitchFamily="34" charset="0"/>
              <a:buChar char="•"/>
            </a:pPr>
            <a:r>
              <a:rPr lang="ar-SY" sz="1600" dirty="0" smtClean="0">
                <a:latin typeface="Alexandria" pitchFamily="2" charset="-78"/>
                <a:cs typeface="Alexandria" pitchFamily="2" charset="-78"/>
              </a:rPr>
              <a:t>رفع </a:t>
            </a:r>
            <a:r>
              <a:rPr lang="en-US" sz="1600" dirty="0" smtClean="0">
                <a:latin typeface="Alexandria" pitchFamily="2" charset="-78"/>
                <a:cs typeface="Alexandria" pitchFamily="2" charset="-78"/>
              </a:rPr>
              <a:t>Manuscript</a:t>
            </a:r>
            <a:r>
              <a:rPr lang="ar-SY" sz="1600" dirty="0" smtClean="0">
                <a:latin typeface="Alexandria" pitchFamily="2" charset="-78"/>
                <a:cs typeface="Alexandria" pitchFamily="2" charset="-78"/>
              </a:rPr>
              <a:t> ملف البحث كاملا</a:t>
            </a:r>
            <a:r>
              <a:rPr lang="en-US" sz="1600" dirty="0" smtClean="0">
                <a:latin typeface="Alexandria" pitchFamily="2" charset="-78"/>
                <a:cs typeface="Alexandria" pitchFamily="2" charset="-78"/>
              </a:rPr>
              <a:t> </a:t>
            </a:r>
            <a:r>
              <a:rPr lang="ar-SY" sz="1600" dirty="0" smtClean="0">
                <a:latin typeface="Alexandria" pitchFamily="2" charset="-78"/>
                <a:cs typeface="Alexandria" pitchFamily="2" charset="-78"/>
              </a:rPr>
              <a:t>.</a:t>
            </a:r>
            <a:endParaRPr lang="en-US" sz="1600" dirty="0" smtClean="0">
              <a:latin typeface="Alexandria" pitchFamily="2" charset="-78"/>
              <a:cs typeface="Alexandria" pitchFamily="2" charset="-78"/>
            </a:endParaRPr>
          </a:p>
          <a:p>
            <a:pPr marL="285750" indent="-285750" algn="just" rtl="1">
              <a:lnSpc>
                <a:spcPct val="200000"/>
              </a:lnSpc>
              <a:buClr>
                <a:srgbClr val="00B0F0"/>
              </a:buClr>
              <a:buFont typeface="Arial" panose="020B0604020202020204" pitchFamily="34" charset="0"/>
              <a:buChar char="•"/>
            </a:pPr>
            <a:r>
              <a:rPr lang="ar-SY" sz="1600" dirty="0" smtClean="0">
                <a:latin typeface="Alexandria" pitchFamily="2" charset="-78"/>
                <a:cs typeface="Alexandria" pitchFamily="2" charset="-78"/>
              </a:rPr>
              <a:t>بعض المجلات لرفع أكثر من ملف </a:t>
            </a:r>
            <a:r>
              <a:rPr lang="ar-SY" sz="1600" dirty="0" err="1" smtClean="0">
                <a:latin typeface="Alexandria" pitchFamily="2" charset="-78"/>
                <a:cs typeface="Alexandria" pitchFamily="2" charset="-78"/>
              </a:rPr>
              <a:t>ملف</a:t>
            </a:r>
            <a:r>
              <a:rPr lang="ar-SY" sz="1600" dirty="0" smtClean="0">
                <a:latin typeface="Alexandria" pitchFamily="2" charset="-78"/>
                <a:cs typeface="Alexandria" pitchFamily="2" charset="-78"/>
              </a:rPr>
              <a:t> </a:t>
            </a:r>
            <a:r>
              <a:rPr lang="en-US" sz="1600" dirty="0" smtClean="0">
                <a:latin typeface="Alexandria" pitchFamily="2" charset="-78"/>
                <a:cs typeface="Alexandria" pitchFamily="2" charset="-78"/>
              </a:rPr>
              <a:t>text</a:t>
            </a:r>
            <a:r>
              <a:rPr lang="ar-SY" sz="1600" dirty="0" smtClean="0">
                <a:latin typeface="Alexandria" pitchFamily="2" charset="-78"/>
                <a:cs typeface="Alexandria" pitchFamily="2" charset="-78"/>
              </a:rPr>
              <a:t> وملف </a:t>
            </a:r>
            <a:r>
              <a:rPr lang="en-US" sz="1600" dirty="0" err="1" smtClean="0">
                <a:latin typeface="Alexandria" pitchFamily="2" charset="-78"/>
                <a:cs typeface="Alexandria" pitchFamily="2" charset="-78"/>
              </a:rPr>
              <a:t>Figuers</a:t>
            </a:r>
            <a:endParaRPr lang="en-US" sz="1600" dirty="0" smtClean="0">
              <a:latin typeface="Alexandria" pitchFamily="2" charset="-78"/>
              <a:cs typeface="Alexandria" pitchFamily="2" charset="-78"/>
            </a:endParaRPr>
          </a:p>
          <a:p>
            <a:pPr marL="285750" indent="-285750" algn="just" rtl="1">
              <a:lnSpc>
                <a:spcPct val="200000"/>
              </a:lnSpc>
              <a:buClr>
                <a:srgbClr val="00B0F0"/>
              </a:buClr>
              <a:buFont typeface="Arial" panose="020B0604020202020204" pitchFamily="34" charset="0"/>
              <a:buChar char="•"/>
            </a:pPr>
            <a:r>
              <a:rPr lang="ar-SY" sz="1600" dirty="0" smtClean="0">
                <a:latin typeface="Alexandria" pitchFamily="2" charset="-78"/>
                <a:cs typeface="Alexandria" pitchFamily="2" charset="-78"/>
              </a:rPr>
              <a:t>رسالة الى هيئة التحرير  </a:t>
            </a:r>
            <a:r>
              <a:rPr lang="en-US" sz="1600" dirty="0" smtClean="0">
                <a:latin typeface="Alexandria" pitchFamily="2" charset="-78"/>
                <a:cs typeface="Alexandria" pitchFamily="2" charset="-78"/>
              </a:rPr>
              <a:t>cover Letter</a:t>
            </a:r>
            <a:r>
              <a:rPr lang="ar-SY" sz="1600" dirty="0" smtClean="0">
                <a:latin typeface="Alexandria" pitchFamily="2" charset="-78"/>
                <a:cs typeface="Alexandria" pitchFamily="2" charset="-78"/>
              </a:rPr>
              <a:t> تطلب النشر وموجز مختصر عن البحث وبانه لم ينشر سابقا ولم يرسل لمجلة أخرى.</a:t>
            </a:r>
          </a:p>
          <a:p>
            <a:pPr marL="285750" indent="-285750" algn="just" rtl="1">
              <a:lnSpc>
                <a:spcPct val="200000"/>
              </a:lnSpc>
              <a:buClr>
                <a:srgbClr val="00B0F0"/>
              </a:buClr>
              <a:buFont typeface="Arial" panose="020B0604020202020204" pitchFamily="34" charset="0"/>
              <a:buChar char="•"/>
            </a:pPr>
            <a:r>
              <a:rPr lang="ar-SY" sz="1600" dirty="0" smtClean="0">
                <a:latin typeface="Alexandria" pitchFamily="2" charset="-78"/>
                <a:cs typeface="Alexandria" pitchFamily="2" charset="-78"/>
              </a:rPr>
              <a:t>بعض المجلات تتطلب </a:t>
            </a:r>
            <a:r>
              <a:rPr lang="en-US" sz="1600" dirty="0" smtClean="0">
                <a:latin typeface="Alexandria" pitchFamily="2" charset="-78"/>
                <a:cs typeface="Alexandria" pitchFamily="2" charset="-78"/>
              </a:rPr>
              <a:t>High light</a:t>
            </a:r>
            <a:r>
              <a:rPr lang="ar-SY" sz="1600" dirty="0" smtClean="0">
                <a:latin typeface="Alexandria" pitchFamily="2" charset="-78"/>
                <a:cs typeface="Alexandria" pitchFamily="2" charset="-78"/>
              </a:rPr>
              <a:t> موجز البحث وما يتضمنه بثلاث أو أربعة أسطر.</a:t>
            </a:r>
          </a:p>
          <a:p>
            <a:pPr marL="285750" indent="-285750" algn="just" rtl="1">
              <a:lnSpc>
                <a:spcPct val="200000"/>
              </a:lnSpc>
              <a:buClr>
                <a:srgbClr val="00B0F0"/>
              </a:buClr>
              <a:buFont typeface="Arial" panose="020B0604020202020204" pitchFamily="34" charset="0"/>
              <a:buChar char="•"/>
            </a:pPr>
            <a:r>
              <a:rPr lang="en-US" sz="1600" dirty="0" smtClean="0">
                <a:latin typeface="Alexandria" pitchFamily="2" charset="-78"/>
                <a:cs typeface="Alexandria" pitchFamily="2" charset="-78"/>
              </a:rPr>
              <a:t>conflict </a:t>
            </a:r>
            <a:r>
              <a:rPr lang="en-US" sz="1600" dirty="0">
                <a:latin typeface="Alexandria" pitchFamily="2" charset="-78"/>
                <a:cs typeface="Alexandria" pitchFamily="2" charset="-78"/>
              </a:rPr>
              <a:t>of </a:t>
            </a:r>
            <a:r>
              <a:rPr lang="en-US" sz="1600" dirty="0" smtClean="0">
                <a:latin typeface="Alexandria" pitchFamily="2" charset="-78"/>
                <a:cs typeface="Alexandria" pitchFamily="2" charset="-78"/>
              </a:rPr>
              <a:t>interest</a:t>
            </a:r>
            <a:r>
              <a:rPr lang="ar-SY" sz="1600" dirty="0" smtClean="0">
                <a:latin typeface="Alexandria" pitchFamily="2" charset="-78"/>
                <a:cs typeface="Alexandria" pitchFamily="2" charset="-78"/>
              </a:rPr>
              <a:t> تضارب المصالح .</a:t>
            </a:r>
          </a:p>
          <a:p>
            <a:pPr marL="285750" indent="-285750" algn="just" rtl="1">
              <a:lnSpc>
                <a:spcPct val="200000"/>
              </a:lnSpc>
              <a:buClr>
                <a:srgbClr val="00B0F0"/>
              </a:buClr>
              <a:buFont typeface="Arial" panose="020B0604020202020204" pitchFamily="34" charset="0"/>
              <a:buChar char="•"/>
            </a:pPr>
            <a:r>
              <a:rPr lang="ar-SY" sz="1600" dirty="0" smtClean="0">
                <a:latin typeface="Alexandria" pitchFamily="2" charset="-78"/>
                <a:cs typeface="Alexandria" pitchFamily="2" charset="-78"/>
              </a:rPr>
              <a:t>اقتراح مقيمين </a:t>
            </a:r>
            <a:r>
              <a:rPr lang="en-US" sz="1600" dirty="0" smtClean="0">
                <a:latin typeface="Alexandria" pitchFamily="2" charset="-78"/>
                <a:cs typeface="Alexandria" pitchFamily="2" charset="-78"/>
              </a:rPr>
              <a:t>suggested Reviewer</a:t>
            </a:r>
          </a:p>
          <a:p>
            <a:pPr marL="285750" indent="-285750" algn="just" rtl="1">
              <a:lnSpc>
                <a:spcPct val="200000"/>
              </a:lnSpc>
              <a:buClr>
                <a:srgbClr val="00B0F0"/>
              </a:buClr>
              <a:buFont typeface="Arial" panose="020B0604020202020204" pitchFamily="34" charset="0"/>
              <a:buChar char="•"/>
            </a:pPr>
            <a:endParaRPr lang="ar-SA" sz="16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8B27BAE3-E1F9-7C4D-7193-E98B66E5D46B}"/>
              </a:ext>
            </a:extLst>
          </p:cNvPr>
          <p:cNvSpPr txBox="1"/>
          <p:nvPr/>
        </p:nvSpPr>
        <p:spPr>
          <a:xfrm>
            <a:off x="3709349" y="729958"/>
            <a:ext cx="2810385" cy="400110"/>
          </a:xfrm>
          <a:prstGeom prst="rect">
            <a:avLst/>
          </a:prstGeom>
          <a:noFill/>
        </p:spPr>
        <p:txBody>
          <a:bodyPr wrap="none" rtlCol="0">
            <a:spAutoFit/>
          </a:bodyPr>
          <a:lstStyle/>
          <a:p>
            <a:pPr algn="ctr"/>
            <a:r>
              <a:rPr lang="en-US" altLang="en-US" sz="2000" b="1" dirty="0">
                <a:latin typeface="Alexandria" pitchFamily="2" charset="-78"/>
                <a:cs typeface="Alexandria" pitchFamily="2" charset="-78"/>
              </a:rPr>
              <a:t>Articles Submission</a:t>
            </a:r>
            <a:endParaRPr lang="ar-SA" altLang="en-US" sz="2000" b="1" dirty="0">
              <a:latin typeface="Alexandria" pitchFamily="2" charset="-78"/>
              <a:cs typeface="Alexandria" pitchFamily="2" charset="-78"/>
            </a:endParaRPr>
          </a:p>
        </p:txBody>
      </p:sp>
    </p:spTree>
    <p:extLst>
      <p:ext uri="{BB962C8B-B14F-4D97-AF65-F5344CB8AC3E}">
        <p14:creationId xmlns:p14="http://schemas.microsoft.com/office/powerpoint/2010/main" val="228280117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40844" t="40151" r="25289" b="3528"/>
          <a:stretch/>
        </p:blipFill>
        <p:spPr>
          <a:xfrm>
            <a:off x="1877567" y="0"/>
            <a:ext cx="6598227" cy="6858000"/>
          </a:xfrm>
          <a:prstGeom prst="rect">
            <a:avLst/>
          </a:prstGeom>
        </p:spPr>
      </p:pic>
    </p:spTree>
    <p:extLst>
      <p:ext uri="{BB962C8B-B14F-4D97-AF65-F5344CB8AC3E}">
        <p14:creationId xmlns:p14="http://schemas.microsoft.com/office/powerpoint/2010/main" val="201809631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8B27BAE3-E1F9-7C4D-7193-E98B66E5D46B}"/>
              </a:ext>
            </a:extLst>
          </p:cNvPr>
          <p:cNvSpPr txBox="1"/>
          <p:nvPr/>
        </p:nvSpPr>
        <p:spPr>
          <a:xfrm>
            <a:off x="4017930" y="729958"/>
            <a:ext cx="2810385" cy="400110"/>
          </a:xfrm>
          <a:prstGeom prst="rect">
            <a:avLst/>
          </a:prstGeom>
          <a:noFill/>
        </p:spPr>
        <p:txBody>
          <a:bodyPr wrap="none" rtlCol="0">
            <a:spAutoFit/>
          </a:bodyPr>
          <a:lstStyle/>
          <a:p>
            <a:pPr algn="ctr"/>
            <a:r>
              <a:rPr lang="en-US" altLang="en-US" sz="2000" b="1" dirty="0" smtClean="0">
                <a:latin typeface="Alexandria" pitchFamily="2" charset="-78"/>
                <a:cs typeface="Alexandria" pitchFamily="2" charset="-78"/>
              </a:rPr>
              <a:t>Articles Submission</a:t>
            </a:r>
            <a:endParaRPr lang="ar-SA" altLang="en-US" sz="2000" b="1" dirty="0">
              <a:latin typeface="Alexandria" pitchFamily="2" charset="-78"/>
              <a:cs typeface="Alexandria" pitchFamily="2" charset="-78"/>
            </a:endParaRPr>
          </a:p>
        </p:txBody>
      </p:sp>
      <p:pic>
        <p:nvPicPr>
          <p:cNvPr id="9" name="Picture 8"/>
          <p:cNvPicPr>
            <a:picLocks noChangeAspect="1"/>
          </p:cNvPicPr>
          <p:nvPr/>
        </p:nvPicPr>
        <p:blipFill rotWithShape="1">
          <a:blip r:embed="rId3"/>
          <a:srcRect t="3763" r="28" b="15962"/>
          <a:stretch/>
        </p:blipFill>
        <p:spPr>
          <a:xfrm>
            <a:off x="725424" y="1155869"/>
            <a:ext cx="11466576" cy="5754624"/>
          </a:xfrm>
          <a:prstGeom prst="rect">
            <a:avLst/>
          </a:prstGeom>
        </p:spPr>
      </p:pic>
    </p:spTree>
    <p:extLst>
      <p:ext uri="{BB962C8B-B14F-4D97-AF65-F5344CB8AC3E}">
        <p14:creationId xmlns:p14="http://schemas.microsoft.com/office/powerpoint/2010/main" val="384276928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533" t="3600" r="21467" b="8365"/>
          <a:stretch/>
        </p:blipFill>
        <p:spPr>
          <a:xfrm>
            <a:off x="1947473" y="461370"/>
            <a:ext cx="10272235" cy="6396630"/>
          </a:xfrm>
          <a:prstGeom prst="rect">
            <a:avLst/>
          </a:prstGeom>
        </p:spPr>
      </p:pic>
      <p:sp>
        <p:nvSpPr>
          <p:cNvPr id="3" name="TextBox 2">
            <a:extLst>
              <a:ext uri="{FF2B5EF4-FFF2-40B4-BE49-F238E27FC236}">
                <a16:creationId xmlns:a16="http://schemas.microsoft.com/office/drawing/2014/main" id="{8B27BAE3-E1F9-7C4D-7193-E98B66E5D46B}"/>
              </a:ext>
            </a:extLst>
          </p:cNvPr>
          <p:cNvSpPr txBox="1"/>
          <p:nvPr/>
        </p:nvSpPr>
        <p:spPr>
          <a:xfrm>
            <a:off x="4029805" y="64943"/>
            <a:ext cx="2810385" cy="400110"/>
          </a:xfrm>
          <a:prstGeom prst="rect">
            <a:avLst/>
          </a:prstGeom>
          <a:noFill/>
        </p:spPr>
        <p:txBody>
          <a:bodyPr wrap="none" rtlCol="0">
            <a:spAutoFit/>
          </a:bodyPr>
          <a:lstStyle/>
          <a:p>
            <a:pPr algn="ctr"/>
            <a:r>
              <a:rPr lang="en-US" altLang="en-US" sz="2000" b="1" dirty="0" smtClean="0">
                <a:latin typeface="Alexandria" pitchFamily="2" charset="-78"/>
                <a:cs typeface="Alexandria" pitchFamily="2" charset="-78"/>
              </a:rPr>
              <a:t>Articles Submission</a:t>
            </a:r>
            <a:endParaRPr lang="ar-SA" altLang="en-US" sz="2000" b="1" dirty="0">
              <a:latin typeface="Alexandria" pitchFamily="2" charset="-78"/>
              <a:cs typeface="Alexandria" pitchFamily="2" charset="-78"/>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4510841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 t="5434" r="336" b="4213"/>
          <a:stretch/>
        </p:blipFill>
        <p:spPr>
          <a:xfrm>
            <a:off x="1434143" y="426720"/>
            <a:ext cx="10844784" cy="6144768"/>
          </a:xfrm>
          <a:prstGeom prst="rect">
            <a:avLst/>
          </a:prstGeom>
        </p:spPr>
      </p:pic>
      <p:pic>
        <p:nvPicPr>
          <p:cNvPr id="3"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06" y="20151"/>
            <a:ext cx="2305141" cy="1076343"/>
          </a:xfrm>
          <a:prstGeom prst="rect">
            <a:avLst/>
          </a:prstGeom>
        </p:spPr>
      </p:pic>
      <p:sp>
        <p:nvSpPr>
          <p:cNvPr id="4" name="TextBox 3">
            <a:extLst>
              <a:ext uri="{FF2B5EF4-FFF2-40B4-BE49-F238E27FC236}">
                <a16:creationId xmlns:a16="http://schemas.microsoft.com/office/drawing/2014/main" id="{8B27BAE3-E1F9-7C4D-7193-E98B66E5D46B}"/>
              </a:ext>
            </a:extLst>
          </p:cNvPr>
          <p:cNvSpPr txBox="1"/>
          <p:nvPr/>
        </p:nvSpPr>
        <p:spPr>
          <a:xfrm>
            <a:off x="4160433" y="26610"/>
            <a:ext cx="2810385" cy="400110"/>
          </a:xfrm>
          <a:prstGeom prst="rect">
            <a:avLst/>
          </a:prstGeom>
          <a:noFill/>
        </p:spPr>
        <p:txBody>
          <a:bodyPr wrap="none" rtlCol="0">
            <a:spAutoFit/>
          </a:bodyPr>
          <a:lstStyle/>
          <a:p>
            <a:pPr algn="ctr"/>
            <a:r>
              <a:rPr lang="en-US" altLang="en-US" sz="2000" b="1" dirty="0" smtClean="0">
                <a:latin typeface="Alexandria" pitchFamily="2" charset="-78"/>
                <a:cs typeface="Alexandria" pitchFamily="2" charset="-78"/>
              </a:rPr>
              <a:t>Articles Submission</a:t>
            </a:r>
            <a:endParaRPr lang="ar-SA" altLang="en-US" sz="2000" b="1" dirty="0">
              <a:latin typeface="Alexandria" pitchFamily="2" charset="-78"/>
              <a:cs typeface="Alexandria" pitchFamily="2" charset="-78"/>
            </a:endParaRPr>
          </a:p>
        </p:txBody>
      </p:sp>
    </p:spTree>
    <p:extLst>
      <p:ext uri="{BB962C8B-B14F-4D97-AF65-F5344CB8AC3E}">
        <p14:creationId xmlns:p14="http://schemas.microsoft.com/office/powerpoint/2010/main" val="93714220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openxmlformats.org/package/2006/metadata/core-properties"/>
    <ds:schemaRef ds:uri="http://schemas.microsoft.com/office/2006/metadata/properties"/>
    <ds:schemaRef ds:uri="688354b5-287c-4cda-825e-1d7935aea40e"/>
    <ds:schemaRef ds:uri="http://purl.org/dc/terms/"/>
    <ds:schemaRef ds:uri="http://www.w3.org/XML/1998/namespace"/>
    <ds:schemaRef ds:uri="http://schemas.microsoft.com/office/2006/documentManagement/types"/>
    <ds:schemaRef ds:uri="http://purl.org/dc/dcmitype/"/>
    <ds:schemaRef ds:uri="http://purl.org/dc/elements/1.1/"/>
    <ds:schemaRef ds:uri="http://schemas.microsoft.com/office/infopath/2007/PartnerControls"/>
    <ds:schemaRef ds:uri="aca13214-df29-4e3c-a050-857c0bf7bd8e"/>
  </ds:schemaRefs>
</ds:datastoreItem>
</file>

<file path=customXml/itemProps2.xml><?xml version="1.0" encoding="utf-8"?>
<ds:datastoreItem xmlns:ds="http://schemas.openxmlformats.org/officeDocument/2006/customXml" ds:itemID="{9EFAC67F-6404-44CB-A939-5FA13AA0E400}"/>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1767</TotalTime>
  <Words>4166</Words>
  <Application>Microsoft Office PowerPoint</Application>
  <PresentationFormat>Widescreen</PresentationFormat>
  <Paragraphs>384</Paragraphs>
  <Slides>67</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67</vt:i4>
      </vt:variant>
    </vt:vector>
  </HeadingPairs>
  <TitlesOfParts>
    <vt:vector size="76" baseType="lpstr">
      <vt:lpstr>Alexandria</vt:lpstr>
      <vt:lpstr>Arial</vt:lpstr>
      <vt:lpstr>Calibri</vt:lpstr>
      <vt:lpstr>Calibri Light</vt:lpstr>
      <vt:lpstr>inherit</vt:lpstr>
      <vt:lpstr>Monotype Koufi</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ASUS</cp:lastModifiedBy>
  <cp:revision>148</cp:revision>
  <dcterms:created xsi:type="dcterms:W3CDTF">2023-04-29T09:08:00Z</dcterms:created>
  <dcterms:modified xsi:type="dcterms:W3CDTF">2024-07-12T07:46:51Z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