
<file path=[Content_Types].xml><?xml version="1.0" encoding="utf-8"?>
<Types xmlns="http://schemas.openxmlformats.org/package/2006/content-types">
  <Default Extension="gif" ContentType="image/gif"/>
  <Default Extension="jpeg" ContentType="image/jpeg"/>
  <Default Extension="jpg" ContentType="image/jp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37.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22.xml" ContentType="application/vnd.openxmlformats-officedocument.presentationml.slide+xml"/>
  <Override PartName="/ppt/slides/slide36.xml" ContentType="application/vnd.openxmlformats-officedocument.presentationml.slide+xml"/>
  <Override PartName="/ppt/slides/slide24.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30.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45.xml" ContentType="application/vnd.openxmlformats-officedocument.presentationml.slide+xml"/>
  <Override PartName="/ppt/slides/slide31.xml" ContentType="application/vnd.openxmlformats-officedocument.presentationml.slide+xml"/>
  <Override PartName="/ppt/slides/slide43.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59.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58.xml" ContentType="application/vnd.openxmlformats-officedocument.presentationml.slide+xml"/>
  <Override PartName="/ppt/slides/slide52.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Masters/slideMaster1.xml" ContentType="application/vnd.openxmlformats-officedocument.presentationml.slideMaster+xml"/>
  <Override PartName="/ppt/slideMasters/slideMaster3.xml" ContentType="application/vnd.openxmlformats-officedocument.presentationml.slideMaster+xml"/>
  <Override PartName="/ppt/slideMasters/slideMaster2.xml" ContentType="application/vnd.openxmlformats-officedocument.presentationml.slideMaster+xml"/>
  <Override PartName="/ppt/slideLayouts/slideLayout23.xml" ContentType="application/vnd.openxmlformats-officedocument.presentationml.slideLayout+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32.xml" ContentType="application/vnd.openxmlformats-officedocument.presentationml.slideLayout+xml"/>
  <Override PartName="/ppt/slideLayouts/slideLayout31.xml" ContentType="application/vnd.openxmlformats-officedocument.presentationml.slideLayout+xml"/>
  <Override PartName="/ppt/slideLayouts/slideLayout30.xml" ContentType="application/vnd.openxmlformats-officedocument.presentationml.slideLayout+xml"/>
  <Override PartName="/ppt/slideLayouts/slideLayout29.xml" ContentType="application/vnd.openxmlformats-officedocument.presentationml.slideLayout+xml"/>
  <Override PartName="/ppt/slideLayouts/slideLayout28.xml" ContentType="application/vnd.openxmlformats-officedocument.presentationml.slideLayout+xml"/>
  <Override PartName="/ppt/slideLayouts/slideLayout2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notesSlides/notesSlide3.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slideLayouts/slideLayout43.xml" ContentType="application/vnd.openxmlformats-officedocument.presentationml.slideLayout+xml"/>
  <Override PartName="/ppt/slideLayouts/slideLayout42.xml" ContentType="application/vnd.openxmlformats-officedocument.presentationml.slideLayout+xml"/>
  <Override PartName="/ppt/slideLayouts/slideLayout41.xml" ContentType="application/vnd.openxmlformats-officedocument.presentationml.slideLayout+xml"/>
  <Override PartName="/ppt/slideLayouts/slideLayout40.xml" ContentType="application/vnd.openxmlformats-officedocument.presentationml.slideLayout+xml"/>
  <Override PartName="/ppt/slideLayouts/slideLayout39.xml" ContentType="application/vnd.openxmlformats-officedocument.presentationml.slideLayout+xml"/>
  <Override PartName="/ppt/slideLayouts/slideLayout38.xml" ContentType="application/vnd.openxmlformats-officedocument.presentationml.slideLayout+xml"/>
  <Override PartName="/ppt/slideLayouts/slideLayout37.xml" ContentType="application/vnd.openxmlformats-officedocument.presentationml.slideLayout+xml"/>
  <Override PartName="/ppt/slideLayouts/slideLayout36.xml" ContentType="application/vnd.openxmlformats-officedocument.presentationml.slideLayout+xml"/>
  <Override PartName="/ppt/notesSlides/notesSlide2.xml" ContentType="application/vnd.openxmlformats-officedocument.presentationml.notesSlide+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4.xml" ContentType="application/vnd.openxmlformats-officedocument.theme+xml"/>
  <Override PartName="/ppt/ink/inkAction1.xml" ContentType="application/vnd.ms-office.inkAction+xml"/>
  <Override PartName="/ppt/theme/theme2.xml" ContentType="application/vnd.openxmlformats-officedocument.theme+xml"/>
  <Override PartName="/ppt/theme/theme3.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 id="2147483680" r:id="rId3"/>
  </p:sldMasterIdLst>
  <p:notesMasterIdLst>
    <p:notesMasterId r:id="rId63"/>
  </p:notesMasterIdLst>
  <p:sldIdLst>
    <p:sldId id="480" r:id="rId4"/>
    <p:sldId id="303" r:id="rId5"/>
    <p:sldId id="609" r:id="rId6"/>
    <p:sldId id="590" r:id="rId7"/>
    <p:sldId id="1047" r:id="rId8"/>
    <p:sldId id="1114" r:id="rId9"/>
    <p:sldId id="1254" r:id="rId10"/>
    <p:sldId id="1408" r:id="rId11"/>
    <p:sldId id="1409" r:id="rId12"/>
    <p:sldId id="1410" r:id="rId13"/>
    <p:sldId id="1411" r:id="rId14"/>
    <p:sldId id="1412" r:id="rId15"/>
    <p:sldId id="1414" r:id="rId16"/>
    <p:sldId id="1415" r:id="rId17"/>
    <p:sldId id="1416" r:id="rId18"/>
    <p:sldId id="1443" r:id="rId19"/>
    <p:sldId id="1419" r:id="rId20"/>
    <p:sldId id="1445" r:id="rId21"/>
    <p:sldId id="1446" r:id="rId22"/>
    <p:sldId id="1447" r:id="rId23"/>
    <p:sldId id="1418" r:id="rId24"/>
    <p:sldId id="1417" r:id="rId25"/>
    <p:sldId id="1423" r:id="rId26"/>
    <p:sldId id="1424" r:id="rId27"/>
    <p:sldId id="1448" r:id="rId28"/>
    <p:sldId id="1421" r:id="rId29"/>
    <p:sldId id="1430" r:id="rId30"/>
    <p:sldId id="1449" r:id="rId31"/>
    <p:sldId id="1450" r:id="rId32"/>
    <p:sldId id="1451" r:id="rId33"/>
    <p:sldId id="1452" r:id="rId34"/>
    <p:sldId id="1436" r:id="rId35"/>
    <p:sldId id="1437" r:id="rId36"/>
    <p:sldId id="1438" r:id="rId37"/>
    <p:sldId id="1439" r:id="rId38"/>
    <p:sldId id="1440" r:id="rId39"/>
    <p:sldId id="1441" r:id="rId40"/>
    <p:sldId id="1453" r:id="rId41"/>
    <p:sldId id="1283" r:id="rId42"/>
    <p:sldId id="1284" r:id="rId43"/>
    <p:sldId id="1285" r:id="rId44"/>
    <p:sldId id="1286" r:id="rId45"/>
    <p:sldId id="1287" r:id="rId46"/>
    <p:sldId id="1288" r:id="rId47"/>
    <p:sldId id="1289" r:id="rId48"/>
    <p:sldId id="1290" r:id="rId49"/>
    <p:sldId id="1291" r:id="rId50"/>
    <p:sldId id="1292" r:id="rId51"/>
    <p:sldId id="1293" r:id="rId52"/>
    <p:sldId id="1294" r:id="rId53"/>
    <p:sldId id="1295" r:id="rId54"/>
    <p:sldId id="1296" r:id="rId55"/>
    <p:sldId id="1297" r:id="rId56"/>
    <p:sldId id="1298" r:id="rId57"/>
    <p:sldId id="1299" r:id="rId58"/>
    <p:sldId id="1300" r:id="rId59"/>
    <p:sldId id="1301" r:id="rId60"/>
    <p:sldId id="1302" r:id="rId61"/>
    <p:sldId id="1112"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09"/>
            <p14:sldId id="590"/>
            <p14:sldId id="1047"/>
            <p14:sldId id="1114"/>
            <p14:sldId id="1254"/>
            <p14:sldId id="1408"/>
            <p14:sldId id="1409"/>
            <p14:sldId id="1410"/>
            <p14:sldId id="1411"/>
            <p14:sldId id="1412"/>
            <p14:sldId id="1414"/>
            <p14:sldId id="1415"/>
            <p14:sldId id="1416"/>
            <p14:sldId id="1443"/>
            <p14:sldId id="1419"/>
            <p14:sldId id="1445"/>
            <p14:sldId id="1446"/>
            <p14:sldId id="1447"/>
            <p14:sldId id="1418"/>
            <p14:sldId id="1417"/>
            <p14:sldId id="1423"/>
            <p14:sldId id="1424"/>
            <p14:sldId id="1448"/>
            <p14:sldId id="1421"/>
            <p14:sldId id="1430"/>
            <p14:sldId id="1449"/>
            <p14:sldId id="1450"/>
            <p14:sldId id="1451"/>
            <p14:sldId id="1452"/>
            <p14:sldId id="1436"/>
            <p14:sldId id="1437"/>
            <p14:sldId id="1438"/>
            <p14:sldId id="1439"/>
            <p14:sldId id="1440"/>
            <p14:sldId id="1441"/>
            <p14:sldId id="1453"/>
            <p14:sldId id="1283"/>
            <p14:sldId id="1284"/>
            <p14:sldId id="1285"/>
            <p14:sldId id="1286"/>
            <p14:sldId id="1287"/>
            <p14:sldId id="1288"/>
            <p14:sldId id="1289"/>
            <p14:sldId id="1290"/>
            <p14:sldId id="1291"/>
            <p14:sldId id="1292"/>
            <p14:sldId id="1293"/>
            <p14:sldId id="1294"/>
            <p14:sldId id="1295"/>
            <p14:sldId id="1296"/>
            <p14:sldId id="1297"/>
            <p14:sldId id="1298"/>
            <p14:sldId id="1299"/>
            <p14:sldId id="1300"/>
            <p14:sldId id="1301"/>
            <p14:sldId id="1302"/>
            <p14:sldId id="1112"/>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3738" autoAdjust="0"/>
  </p:normalViewPr>
  <p:slideViewPr>
    <p:cSldViewPr snapToGrid="0">
      <p:cViewPr varScale="1">
        <p:scale>
          <a:sx n="84" d="100"/>
          <a:sy n="84" d="100"/>
        </p:scale>
        <p:origin x="581"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notesMaster" Target="notesMasters/notesMaster1.xml"/><Relationship Id="rId68" Type="http://schemas.openxmlformats.org/officeDocument/2006/relationships/customXml" Target="../customXml/item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theme" Target="theme/theme1.xml"/><Relationship Id="rId5" Type="http://schemas.openxmlformats.org/officeDocument/2006/relationships/slide" Target="slides/slide2.xml"/><Relationship Id="rId61" Type="http://schemas.openxmlformats.org/officeDocument/2006/relationships/slide" Target="slides/slide58.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presProps" Target="presProps.xml"/><Relationship Id="rId69" Type="http://schemas.openxmlformats.org/officeDocument/2006/relationships/customXml" Target="../customXml/item2.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tableStyles" Target="tableStyle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s>
</file>

<file path=ppt/ink/inkAction1.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3-19T23:40:28.509"/>
    </inkml:context>
    <inkml:brush xml:id="br0">
      <inkml:brushProperty name="width" value="0.05292" units="cm"/>
      <inkml:brushProperty name="height" value="0.05292" units="cm"/>
      <inkml:brushProperty name="color" value="#FF0000"/>
    </inkml:brush>
  </inkml:definitions>
  <iact:action type="add" startTime="3446">
    <iact:property name="dataType"/>
    <iact:actionData xml:id="d0">
      <inkml:trace xmlns:inkml="http://www.w3.org/2003/InkML" xml:id="stk0" contextRef="#ctx0" brushRef="#br0">16651 16739 0,'35'0'73,"89"0"-63,88 0-5,-36 0 0,36 0 5,-18 0-1,-18 0-4,0 0 6,-17 0-6,-71 0 6,-17 0-1,-53 0-4,17 0-1,-18 0 6</inkml:trace>
    </iact:actionData>
  </iact:action>
</iact:action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Arial" pitchFamily="-84" charset="0"/>
                <a:ea typeface="ＭＳ Ｐゴシック" pitchFamily="-84" charset="-128"/>
                <a:cs typeface="ＭＳ Ｐゴシック" pitchFamily="-84" charset="-128"/>
              </a:rPr>
              <a:t> Figure 6.1 shows the overall structure of the AES encryption process. The cipher takes a plaintext block size of 128 bits, or 16 bytes. The key length can be 16, 24, or 32 bytes (128, 192, or 256 bits). The algorithm is referred to as AES-128, AES-192, or AES-256, depending on the key length.</a:t>
            </a:r>
            <a:endParaRPr lang="en-US" dirty="0">
              <a:latin typeface="Arial" pitchFamily="-84" charset="0"/>
              <a:ea typeface="Arial" pitchFamily="-84" charset="0"/>
              <a:cs typeface="Arial" pitchFamily="-84" charset="0"/>
            </a:endParaRPr>
          </a:p>
          <a:p>
            <a:endParaRPr lang="en-US" dirty="0">
              <a:latin typeface="Arial" pitchFamily="-1" charset="0"/>
              <a:ea typeface="ＭＳ Ｐゴシック" pitchFamily="-1" charset="-128"/>
              <a:cs typeface="ＭＳ Ｐゴシック" pitchFamily="-1" charset="-128"/>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16</a:t>
            </a:fld>
            <a:endParaRPr lang="en-US" dirty="0"/>
          </a:p>
        </p:txBody>
      </p:sp>
    </p:spTree>
    <p:extLst>
      <p:ext uri="{BB962C8B-B14F-4D97-AF65-F5344CB8AC3E}">
        <p14:creationId xmlns:p14="http://schemas.microsoft.com/office/powerpoint/2010/main" val="29822982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dirty="0"/>
              <a:t> The cipher consists of </a:t>
            </a:r>
            <a:r>
              <a:rPr lang="en-US" i="1" dirty="0"/>
              <a:t>N</a:t>
            </a:r>
            <a:r>
              <a:rPr lang="en-US" dirty="0"/>
              <a:t>  rounds, where the number of rounds depends on the key length: 10 rounds for a 16-byte key, 12 rounds for a 24-byte key, and 14 rounds for a 32-byte key (Table 6.1). The first </a:t>
            </a:r>
            <a:r>
              <a:rPr lang="en-US" i="1" dirty="0"/>
              <a:t>N</a:t>
            </a:r>
            <a:r>
              <a:rPr lang="en-US" dirty="0"/>
              <a:t> -  1 rounds consist of four distinct transformation functions: </a:t>
            </a:r>
            <a:r>
              <a:rPr lang="en-US" dirty="0" err="1"/>
              <a:t>SubBytes</a:t>
            </a:r>
            <a:r>
              <a:rPr lang="en-US" dirty="0"/>
              <a:t>, </a:t>
            </a:r>
            <a:r>
              <a:rPr lang="en-US" dirty="0" err="1"/>
              <a:t>ShiftRows</a:t>
            </a:r>
            <a:r>
              <a:rPr lang="en-US" dirty="0"/>
              <a:t>, </a:t>
            </a:r>
            <a:r>
              <a:rPr lang="en-US" dirty="0" err="1"/>
              <a:t>MixColumns</a:t>
            </a:r>
            <a:r>
              <a:rPr lang="en-US" dirty="0"/>
              <a:t>, and </a:t>
            </a:r>
            <a:r>
              <a:rPr lang="en-US" dirty="0" err="1"/>
              <a:t>AddRoundKey</a:t>
            </a:r>
            <a:r>
              <a:rPr lang="en-US" dirty="0"/>
              <a:t>, which are described subsequently. The final round contains only three transformations, and</a:t>
            </a:r>
          </a:p>
          <a:p>
            <a:pPr>
              <a:defRPr/>
            </a:pPr>
            <a:r>
              <a:rPr lang="en-US" dirty="0"/>
              <a:t>there is a initial single transformation (</a:t>
            </a:r>
            <a:r>
              <a:rPr lang="en-US" dirty="0" err="1"/>
              <a:t>AddRoundKey</a:t>
            </a:r>
            <a:r>
              <a:rPr lang="en-US" dirty="0"/>
              <a:t>) before the first round, which can be considered Round 0. Each transformation takes one or more 4 *  4 matrices  as input and produces a 4 *  4 matrix as output. Figure 6.1 shows that the output of each round is a 4 *  4 matrix, with the output of the final round being the </a:t>
            </a:r>
            <a:r>
              <a:rPr lang="en-US" dirty="0" err="1"/>
              <a:t>ciphertext</a:t>
            </a:r>
            <a:r>
              <a:rPr lang="en-US" dirty="0"/>
              <a:t>. Also, the key expansion function generates N +  1 round keys, each of which is a distinct 4 *  4 matrix. Each round key serves as one of the inputs to the </a:t>
            </a:r>
            <a:r>
              <a:rPr lang="en-US" dirty="0" err="1"/>
              <a:t>AddRoundKey</a:t>
            </a:r>
            <a:r>
              <a:rPr lang="en-US" dirty="0"/>
              <a:t> transformation in each round.</a:t>
            </a:r>
          </a:p>
          <a:p>
            <a:endParaRPr lang="en-US" dirty="0">
              <a:effectLst/>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18</a:t>
            </a:fld>
            <a:endParaRPr lang="en-US" dirty="0"/>
          </a:p>
        </p:txBody>
      </p:sp>
    </p:spTree>
    <p:extLst>
      <p:ext uri="{BB962C8B-B14F-4D97-AF65-F5344CB8AC3E}">
        <p14:creationId xmlns:p14="http://schemas.microsoft.com/office/powerpoint/2010/main" val="8627796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Arial" pitchFamily="-84" charset="0"/>
                <a:ea typeface="ＭＳ Ｐゴシック" pitchFamily="-84" charset="-128"/>
                <a:cs typeface="ＭＳ Ｐゴシック" pitchFamily="-84" charset="-128"/>
              </a:rPr>
              <a:t> Before delving into details, we can make several comments about the overall AES structure.</a:t>
            </a:r>
          </a:p>
          <a:p>
            <a:endParaRPr lang="en-US" dirty="0">
              <a:latin typeface="Arial" pitchFamily="-84" charset="0"/>
              <a:ea typeface="ＭＳ Ｐゴシック" pitchFamily="-84" charset="-128"/>
              <a:cs typeface="ＭＳ Ｐゴシック" pitchFamily="-84" charset="-128"/>
            </a:endParaRPr>
          </a:p>
          <a:p>
            <a:r>
              <a:rPr lang="en-US" dirty="0">
                <a:latin typeface="Arial" pitchFamily="-84" charset="0"/>
                <a:ea typeface="ＭＳ Ｐゴシック" pitchFamily="-84" charset="-128"/>
                <a:cs typeface="ＭＳ Ｐゴシック" pitchFamily="-84" charset="-128"/>
              </a:rPr>
              <a:t>1.  One noteworthy feature of this structure is that it is not a Feistel structure. Recall that, in the classic Feistel structure, half of the data block is used to modify the other half of the data block and then the halves are swapped. AES instead processes the entire data block as a single matrix during each round using substitutions and permutation.</a:t>
            </a:r>
          </a:p>
          <a:p>
            <a:endParaRPr lang="en-US" dirty="0">
              <a:latin typeface="Arial" pitchFamily="-84" charset="0"/>
              <a:ea typeface="ＭＳ Ｐゴシック" pitchFamily="-84" charset="-128"/>
              <a:cs typeface="ＭＳ Ｐゴシック" pitchFamily="-84" charset="-128"/>
            </a:endParaRPr>
          </a:p>
          <a:p>
            <a:r>
              <a:rPr lang="en-US" dirty="0">
                <a:latin typeface="Arial" pitchFamily="-84" charset="0"/>
                <a:ea typeface="ＭＳ Ｐゴシック" pitchFamily="-84" charset="-128"/>
                <a:cs typeface="ＭＳ Ｐゴシック" pitchFamily="-84" charset="-128"/>
              </a:rPr>
              <a:t>2.  The key that is provided as input is expanded into an array of forty-four 32-bit words, w [</a:t>
            </a:r>
            <a:r>
              <a:rPr lang="en-US" dirty="0" err="1">
                <a:latin typeface="Arial" pitchFamily="-84" charset="0"/>
                <a:ea typeface="ＭＳ Ｐゴシック" pitchFamily="-84" charset="-128"/>
                <a:cs typeface="ＭＳ Ｐゴシック" pitchFamily="-84" charset="-128"/>
              </a:rPr>
              <a:t>i</a:t>
            </a:r>
            <a:r>
              <a:rPr lang="en-US" dirty="0">
                <a:latin typeface="Arial" pitchFamily="-84" charset="0"/>
                <a:ea typeface="ＭＳ Ｐゴシック" pitchFamily="-84" charset="-128"/>
                <a:cs typeface="ＭＳ Ｐゴシック" pitchFamily="-84" charset="-128"/>
              </a:rPr>
              <a:t> ]. Four distinct words (128 bits) serve as a round key for each round; these are indicated in Figure 6.3.</a:t>
            </a:r>
          </a:p>
          <a:p>
            <a:endParaRPr lang="en-US" dirty="0">
              <a:latin typeface="Arial" pitchFamily="-84" charset="0"/>
              <a:ea typeface="ＭＳ Ｐゴシック" pitchFamily="-84" charset="-128"/>
              <a:cs typeface="ＭＳ Ｐゴシック" pitchFamily="-84" charset="-128"/>
            </a:endParaRPr>
          </a:p>
          <a:p>
            <a:r>
              <a:rPr lang="en-US" dirty="0">
                <a:latin typeface="Arial" pitchFamily="-84" charset="0"/>
                <a:ea typeface="ＭＳ Ｐゴシック" pitchFamily="-84" charset="-128"/>
                <a:cs typeface="ＭＳ Ｐゴシック" pitchFamily="-84" charset="-128"/>
              </a:rPr>
              <a:t>3.  Four different stages are used, one of permutation and three of substitution:</a:t>
            </a:r>
          </a:p>
          <a:p>
            <a:endParaRPr lang="en-US" dirty="0">
              <a:latin typeface="Arial" pitchFamily="-84" charset="0"/>
              <a:ea typeface="ＭＳ Ｐゴシック" pitchFamily="-84" charset="-128"/>
              <a:cs typeface="ＭＳ Ｐゴシック" pitchFamily="-84" charset="-128"/>
            </a:endParaRPr>
          </a:p>
          <a:p>
            <a:r>
              <a:rPr lang="en-US" dirty="0">
                <a:latin typeface="Arial" pitchFamily="-84" charset="0"/>
                <a:ea typeface="ＭＳ Ｐゴシック" pitchFamily="-84" charset="-128"/>
                <a:cs typeface="ＭＳ Ｐゴシック" pitchFamily="-84" charset="-128"/>
              </a:rPr>
              <a:t>• </a:t>
            </a:r>
            <a:r>
              <a:rPr lang="en-US" b="1" dirty="0">
                <a:latin typeface="Arial" pitchFamily="-84" charset="0"/>
                <a:ea typeface="ＭＳ Ｐゴシック" pitchFamily="-84" charset="-128"/>
                <a:cs typeface="ＭＳ Ｐゴシック" pitchFamily="-84" charset="-128"/>
              </a:rPr>
              <a:t>Substitute bytes</a:t>
            </a:r>
            <a:r>
              <a:rPr lang="en-US" dirty="0">
                <a:latin typeface="Arial" pitchFamily="-84" charset="0"/>
                <a:ea typeface="ＭＳ Ｐゴシック" pitchFamily="-84" charset="-128"/>
                <a:cs typeface="ＭＳ Ｐゴシック" pitchFamily="-84" charset="-128"/>
              </a:rPr>
              <a:t>:  Uses an S-box to perform a byte-by-byte substitution of the block</a:t>
            </a:r>
          </a:p>
          <a:p>
            <a:endParaRPr lang="en-US" dirty="0">
              <a:latin typeface="Arial" pitchFamily="-84" charset="0"/>
              <a:ea typeface="ＭＳ Ｐゴシック" pitchFamily="-84" charset="-128"/>
              <a:cs typeface="ＭＳ Ｐゴシック" pitchFamily="-84" charset="-128"/>
            </a:endParaRPr>
          </a:p>
          <a:p>
            <a:r>
              <a:rPr lang="en-US" b="1" dirty="0">
                <a:latin typeface="Arial" pitchFamily="-84" charset="0"/>
                <a:ea typeface="ＭＳ Ｐゴシック" pitchFamily="-84" charset="-128"/>
                <a:cs typeface="ＭＳ Ｐゴシック" pitchFamily="-84" charset="-128"/>
              </a:rPr>
              <a:t>• </a:t>
            </a:r>
            <a:r>
              <a:rPr lang="en-US" b="1" dirty="0" err="1">
                <a:latin typeface="Arial" pitchFamily="-84" charset="0"/>
                <a:ea typeface="ＭＳ Ｐゴシック" pitchFamily="-84" charset="-128"/>
                <a:cs typeface="ＭＳ Ｐゴシック" pitchFamily="-84" charset="-128"/>
              </a:rPr>
              <a:t>ShiftRows</a:t>
            </a:r>
            <a:r>
              <a:rPr lang="en-US" dirty="0">
                <a:latin typeface="Arial" pitchFamily="-84" charset="0"/>
                <a:ea typeface="ＭＳ Ｐゴシック" pitchFamily="-84" charset="-128"/>
                <a:cs typeface="ＭＳ Ｐゴシック" pitchFamily="-84" charset="-128"/>
              </a:rPr>
              <a:t>:  A simple permutation</a:t>
            </a:r>
          </a:p>
          <a:p>
            <a:endParaRPr lang="en-US" dirty="0">
              <a:latin typeface="Arial" pitchFamily="-84" charset="0"/>
              <a:ea typeface="ＭＳ Ｐゴシック" pitchFamily="-84" charset="-128"/>
              <a:cs typeface="ＭＳ Ｐゴシック" pitchFamily="-84" charset="-128"/>
            </a:endParaRPr>
          </a:p>
          <a:p>
            <a:r>
              <a:rPr lang="en-US" b="1" dirty="0">
                <a:latin typeface="Arial" pitchFamily="-84" charset="0"/>
                <a:ea typeface="ＭＳ Ｐゴシック" pitchFamily="-84" charset="-128"/>
                <a:cs typeface="ＭＳ Ｐゴシック" pitchFamily="-84" charset="-128"/>
              </a:rPr>
              <a:t>• </a:t>
            </a:r>
            <a:r>
              <a:rPr lang="en-US" b="1" dirty="0" err="1">
                <a:latin typeface="Arial" pitchFamily="-84" charset="0"/>
                <a:ea typeface="ＭＳ Ｐゴシック" pitchFamily="-84" charset="-128"/>
                <a:cs typeface="ＭＳ Ｐゴシック" pitchFamily="-84" charset="-128"/>
              </a:rPr>
              <a:t>MixColumns</a:t>
            </a:r>
            <a:r>
              <a:rPr lang="en-US" b="1" dirty="0">
                <a:latin typeface="Arial" pitchFamily="-84" charset="0"/>
                <a:ea typeface="ＭＳ Ｐゴシック" pitchFamily="-84" charset="-128"/>
                <a:cs typeface="ＭＳ Ｐゴシック" pitchFamily="-84" charset="-128"/>
              </a:rPr>
              <a:t>:  </a:t>
            </a:r>
            <a:r>
              <a:rPr lang="en-US" dirty="0">
                <a:latin typeface="Arial" pitchFamily="-84" charset="0"/>
                <a:ea typeface="ＭＳ Ｐゴシック" pitchFamily="-84" charset="-128"/>
                <a:cs typeface="ＭＳ Ｐゴシック" pitchFamily="-84" charset="-128"/>
              </a:rPr>
              <a:t>A substitution that makes use of arithmetic over GF(2</a:t>
            </a:r>
            <a:r>
              <a:rPr lang="en-US" baseline="30000" dirty="0">
                <a:latin typeface="Arial" pitchFamily="-84" charset="0"/>
                <a:ea typeface="ＭＳ Ｐゴシック" pitchFamily="-84" charset="-128"/>
                <a:cs typeface="ＭＳ Ｐゴシック" pitchFamily="-84" charset="-128"/>
              </a:rPr>
              <a:t>8</a:t>
            </a:r>
            <a:r>
              <a:rPr lang="en-US" dirty="0">
                <a:latin typeface="Arial" pitchFamily="-84" charset="0"/>
                <a:ea typeface="ＭＳ Ｐゴシック" pitchFamily="-84" charset="-128"/>
                <a:cs typeface="ＭＳ Ｐゴシック" pitchFamily="-84" charset="-128"/>
              </a:rPr>
              <a:t> )</a:t>
            </a:r>
          </a:p>
          <a:p>
            <a:endParaRPr lang="en-US" dirty="0">
              <a:latin typeface="Arial" pitchFamily="-84" charset="0"/>
              <a:ea typeface="ＭＳ Ｐゴシック" pitchFamily="-84" charset="-128"/>
              <a:cs typeface="ＭＳ Ｐゴシック" pitchFamily="-84" charset="-128"/>
            </a:endParaRPr>
          </a:p>
          <a:p>
            <a:r>
              <a:rPr lang="en-US" b="1" dirty="0">
                <a:latin typeface="Arial" pitchFamily="-84" charset="0"/>
                <a:ea typeface="ＭＳ Ｐゴシック" pitchFamily="-84" charset="-128"/>
                <a:cs typeface="ＭＳ Ｐゴシック" pitchFamily="-84" charset="-128"/>
              </a:rPr>
              <a:t>• </a:t>
            </a:r>
            <a:r>
              <a:rPr lang="en-US" b="1" dirty="0" err="1">
                <a:latin typeface="Arial" pitchFamily="-84" charset="0"/>
                <a:ea typeface="ＭＳ Ｐゴシック" pitchFamily="-84" charset="-128"/>
                <a:cs typeface="ＭＳ Ｐゴシック" pitchFamily="-84" charset="-128"/>
              </a:rPr>
              <a:t>AddRoundKey</a:t>
            </a:r>
            <a:r>
              <a:rPr lang="en-US" b="1" dirty="0">
                <a:latin typeface="Arial" pitchFamily="-84" charset="0"/>
                <a:ea typeface="ＭＳ Ｐゴシック" pitchFamily="-84" charset="-128"/>
                <a:cs typeface="ＭＳ Ｐゴシック" pitchFamily="-84" charset="-128"/>
              </a:rPr>
              <a:t>:  </a:t>
            </a:r>
            <a:r>
              <a:rPr lang="en-US" dirty="0">
                <a:latin typeface="Arial" pitchFamily="-84" charset="0"/>
                <a:ea typeface="ＭＳ Ｐゴシック" pitchFamily="-84" charset="-128"/>
                <a:cs typeface="ＭＳ Ｐゴシック" pitchFamily="-84" charset="-128"/>
              </a:rPr>
              <a:t>A simple bitwise XOR of the current block with a portion of the expanded key</a:t>
            </a:r>
          </a:p>
          <a:p>
            <a:endParaRPr lang="en-US" dirty="0">
              <a:latin typeface="Arial" pitchFamily="-84" charset="0"/>
              <a:ea typeface="ＭＳ Ｐゴシック" pitchFamily="-84" charset="-128"/>
              <a:cs typeface="ＭＳ Ｐゴシック" pitchFamily="-84" charset="-128"/>
            </a:endParaRPr>
          </a:p>
          <a:p>
            <a:r>
              <a:rPr lang="en-US" dirty="0">
                <a:latin typeface="Arial" pitchFamily="-84" charset="0"/>
                <a:ea typeface="ＭＳ Ｐゴシック" pitchFamily="-84" charset="-128"/>
                <a:cs typeface="ＭＳ Ｐゴシック" pitchFamily="-84" charset="-128"/>
              </a:rPr>
              <a:t>4.  The structure is quite simple. For both encryption and decryption, the cipher begins with an </a:t>
            </a:r>
            <a:r>
              <a:rPr lang="en-US" dirty="0" err="1">
                <a:latin typeface="Arial" pitchFamily="-84" charset="0"/>
                <a:ea typeface="ＭＳ Ｐゴシック" pitchFamily="-84" charset="-128"/>
                <a:cs typeface="ＭＳ Ｐゴシック" pitchFamily="-84" charset="-128"/>
              </a:rPr>
              <a:t>AddRoundKey</a:t>
            </a:r>
            <a:r>
              <a:rPr lang="en-US" dirty="0">
                <a:latin typeface="Arial" pitchFamily="-84" charset="0"/>
                <a:ea typeface="ＭＳ Ｐゴシック" pitchFamily="-84" charset="-128"/>
                <a:cs typeface="ＭＳ Ｐゴシック" pitchFamily="-84" charset="-128"/>
              </a:rPr>
              <a:t> stage, followed by nine rounds that each includes all four stages, followed by a tenth round of three stages. </a:t>
            </a:r>
          </a:p>
          <a:p>
            <a:endParaRPr lang="en-US" dirty="0">
              <a:latin typeface="Arial" pitchFamily="-84" charset="0"/>
              <a:ea typeface="ＭＳ Ｐゴシック" pitchFamily="-84" charset="-128"/>
              <a:cs typeface="ＭＳ Ｐゴシック" pitchFamily="-84" charset="-128"/>
            </a:endParaRPr>
          </a:p>
          <a:p>
            <a:r>
              <a:rPr lang="en-US" dirty="0">
                <a:latin typeface="Arial" pitchFamily="-84" charset="0"/>
                <a:ea typeface="ＭＳ Ｐゴシック" pitchFamily="-84" charset="-128"/>
                <a:cs typeface="ＭＳ Ｐゴシック" pitchFamily="-84" charset="-128"/>
              </a:rPr>
              <a:t>5.  Only the </a:t>
            </a:r>
            <a:r>
              <a:rPr lang="en-US" dirty="0" err="1">
                <a:latin typeface="Arial" pitchFamily="-84" charset="0"/>
                <a:ea typeface="ＭＳ Ｐゴシック" pitchFamily="-84" charset="-128"/>
                <a:cs typeface="ＭＳ Ｐゴシック" pitchFamily="-84" charset="-128"/>
              </a:rPr>
              <a:t>AddRoundKey</a:t>
            </a:r>
            <a:r>
              <a:rPr lang="en-US" dirty="0">
                <a:latin typeface="Arial" pitchFamily="-84" charset="0"/>
                <a:ea typeface="ＭＳ Ｐゴシック" pitchFamily="-84" charset="-128"/>
                <a:cs typeface="ＭＳ Ｐゴシック" pitchFamily="-84" charset="-128"/>
              </a:rPr>
              <a:t> stage makes use of the key. For this reason, the cipher begins and ends with an </a:t>
            </a:r>
            <a:r>
              <a:rPr lang="en-US" dirty="0" err="1">
                <a:latin typeface="Arial" pitchFamily="-84" charset="0"/>
                <a:ea typeface="ＭＳ Ｐゴシック" pitchFamily="-84" charset="-128"/>
                <a:cs typeface="ＭＳ Ｐゴシック" pitchFamily="-84" charset="-128"/>
              </a:rPr>
              <a:t>AddRoundKey</a:t>
            </a:r>
            <a:r>
              <a:rPr lang="en-US" dirty="0">
                <a:latin typeface="Arial" pitchFamily="-84" charset="0"/>
                <a:ea typeface="ＭＳ Ｐゴシック" pitchFamily="-84" charset="-128"/>
                <a:cs typeface="ＭＳ Ｐゴシック" pitchFamily="-84" charset="-128"/>
              </a:rPr>
              <a:t> stage. Any other stage, applied at the beginning or end, is reversible without knowledge of the key and so would add no security.</a:t>
            </a:r>
          </a:p>
          <a:p>
            <a:endParaRPr lang="en-US" dirty="0">
              <a:latin typeface="Arial" pitchFamily="-84" charset="0"/>
              <a:ea typeface="ＭＳ Ｐゴシック" pitchFamily="-84" charset="-128"/>
              <a:cs typeface="ＭＳ Ｐゴシック" pitchFamily="-84" charset="-128"/>
            </a:endParaRPr>
          </a:p>
          <a:p>
            <a:r>
              <a:rPr lang="en-US" dirty="0">
                <a:latin typeface="Arial" pitchFamily="-84" charset="0"/>
                <a:ea typeface="ＭＳ Ｐゴシック" pitchFamily="-84" charset="-128"/>
                <a:cs typeface="ＭＳ Ｐゴシック" pitchFamily="-84" charset="-128"/>
              </a:rPr>
              <a:t>6.  The </a:t>
            </a:r>
            <a:r>
              <a:rPr lang="en-US" dirty="0" err="1">
                <a:latin typeface="Arial" pitchFamily="-84" charset="0"/>
                <a:ea typeface="ＭＳ Ｐゴシック" pitchFamily="-84" charset="-128"/>
                <a:cs typeface="ＭＳ Ｐゴシック" pitchFamily="-84" charset="-128"/>
              </a:rPr>
              <a:t>AddRoundKey</a:t>
            </a:r>
            <a:r>
              <a:rPr lang="en-US" dirty="0">
                <a:latin typeface="Arial" pitchFamily="-84" charset="0"/>
                <a:ea typeface="ＭＳ Ｐゴシック" pitchFamily="-84" charset="-128"/>
                <a:cs typeface="ＭＳ Ｐゴシック" pitchFamily="-84" charset="-128"/>
              </a:rPr>
              <a:t> stage is, in effect, a form of </a:t>
            </a:r>
            <a:r>
              <a:rPr lang="en-US" dirty="0" err="1">
                <a:latin typeface="Arial" pitchFamily="-84" charset="0"/>
                <a:ea typeface="ＭＳ Ｐゴシック" pitchFamily="-84" charset="-128"/>
                <a:cs typeface="ＭＳ Ｐゴシック" pitchFamily="-84" charset="-128"/>
              </a:rPr>
              <a:t>Vernam</a:t>
            </a:r>
            <a:r>
              <a:rPr lang="en-US" dirty="0">
                <a:latin typeface="Arial" pitchFamily="-84" charset="0"/>
                <a:ea typeface="ＭＳ Ｐゴシック" pitchFamily="-84" charset="-128"/>
                <a:cs typeface="ＭＳ Ｐゴシック" pitchFamily="-84" charset="-128"/>
              </a:rPr>
              <a:t> cipher and by itself would not be formidable. The other three stages together provide confusion, diffusion, and nonlinearity, but by themselves would provide no security because they do not use the key. We can view the cipher as alternating operations of XOR encryption (</a:t>
            </a:r>
            <a:r>
              <a:rPr lang="en-US" dirty="0" err="1">
                <a:latin typeface="Arial" pitchFamily="-84" charset="0"/>
                <a:ea typeface="ＭＳ Ｐゴシック" pitchFamily="-84" charset="-128"/>
                <a:cs typeface="ＭＳ Ｐゴシック" pitchFamily="-84" charset="-128"/>
              </a:rPr>
              <a:t>AddRoundKey</a:t>
            </a:r>
            <a:r>
              <a:rPr lang="en-US" dirty="0">
                <a:latin typeface="Arial" pitchFamily="-84" charset="0"/>
                <a:ea typeface="ＭＳ Ｐゴシック" pitchFamily="-84" charset="-128"/>
                <a:cs typeface="ＭＳ Ｐゴシック" pitchFamily="-84" charset="-128"/>
              </a:rPr>
              <a:t>) of a block, followed by scrambling  of the block (the other three stages), followed by XOR encryption, and so on. This scheme is both efficient and highly secure.</a:t>
            </a:r>
          </a:p>
          <a:p>
            <a:endParaRPr lang="en-US" dirty="0">
              <a:latin typeface="Arial" pitchFamily="-84" charset="0"/>
              <a:ea typeface="ＭＳ Ｐゴシック" pitchFamily="-84" charset="-128"/>
              <a:cs typeface="ＭＳ Ｐゴシック" pitchFamily="-84" charset="-128"/>
            </a:endParaRPr>
          </a:p>
          <a:p>
            <a:r>
              <a:rPr lang="en-US" dirty="0">
                <a:latin typeface="Arial" pitchFamily="-84" charset="0"/>
                <a:ea typeface="ＭＳ Ｐゴシック" pitchFamily="-84" charset="-128"/>
                <a:cs typeface="ＭＳ Ｐゴシック" pitchFamily="-84" charset="-128"/>
              </a:rPr>
              <a:t>7.  Each stage is easily reversible. For the Substitute Byte, </a:t>
            </a:r>
            <a:r>
              <a:rPr lang="en-US" dirty="0" err="1">
                <a:latin typeface="Arial" pitchFamily="-84" charset="0"/>
                <a:ea typeface="ＭＳ Ｐゴシック" pitchFamily="-84" charset="-128"/>
                <a:cs typeface="ＭＳ Ｐゴシック" pitchFamily="-84" charset="-128"/>
              </a:rPr>
              <a:t>ShiftRows</a:t>
            </a:r>
            <a:r>
              <a:rPr lang="en-US" dirty="0">
                <a:latin typeface="Arial" pitchFamily="-84" charset="0"/>
                <a:ea typeface="ＭＳ Ｐゴシック" pitchFamily="-84" charset="-128"/>
                <a:cs typeface="ＭＳ Ｐゴシック" pitchFamily="-84" charset="-128"/>
              </a:rPr>
              <a:t>, and </a:t>
            </a:r>
            <a:r>
              <a:rPr lang="en-US" dirty="0" err="1">
                <a:latin typeface="Arial" pitchFamily="-84" charset="0"/>
                <a:ea typeface="ＭＳ Ｐゴシック" pitchFamily="-84" charset="-128"/>
                <a:cs typeface="ＭＳ Ｐゴシック" pitchFamily="-84" charset="-128"/>
              </a:rPr>
              <a:t>MixColumns</a:t>
            </a:r>
            <a:r>
              <a:rPr lang="en-US" dirty="0">
                <a:latin typeface="Arial" pitchFamily="-84" charset="0"/>
                <a:ea typeface="ＭＳ Ｐゴシック" pitchFamily="-84" charset="-128"/>
                <a:cs typeface="ＭＳ Ｐゴシック" pitchFamily="-84" charset="-128"/>
              </a:rPr>
              <a:t> stages, an inverse function is used in the decryption algorithm. For the </a:t>
            </a:r>
            <a:r>
              <a:rPr lang="en-US" dirty="0" err="1">
                <a:latin typeface="Arial" pitchFamily="-84" charset="0"/>
                <a:ea typeface="ＭＳ Ｐゴシック" pitchFamily="-84" charset="-128"/>
                <a:cs typeface="ＭＳ Ｐゴシック" pitchFamily="-84" charset="-128"/>
              </a:rPr>
              <a:t>AddRoundKey</a:t>
            </a:r>
            <a:r>
              <a:rPr lang="en-US" dirty="0">
                <a:latin typeface="Arial" pitchFamily="-84" charset="0"/>
                <a:ea typeface="ＭＳ Ｐゴシック" pitchFamily="-84" charset="-128"/>
                <a:cs typeface="ＭＳ Ｐゴシック" pitchFamily="-84" charset="-128"/>
              </a:rPr>
              <a:t> stage, the inverse is achieved by XORing the same round key to the block.</a:t>
            </a:r>
          </a:p>
          <a:p>
            <a:endParaRPr lang="en-US" dirty="0">
              <a:latin typeface="Arial" pitchFamily="-84" charset="0"/>
              <a:ea typeface="ＭＳ Ｐゴシック" pitchFamily="-84" charset="-128"/>
              <a:cs typeface="ＭＳ Ｐゴシック" pitchFamily="-84" charset="-128"/>
            </a:endParaRPr>
          </a:p>
          <a:p>
            <a:r>
              <a:rPr lang="en-US" dirty="0">
                <a:latin typeface="Arial" pitchFamily="-84" charset="0"/>
                <a:ea typeface="ＭＳ Ｐゴシック" pitchFamily="-84" charset="-128"/>
                <a:cs typeface="ＭＳ Ｐゴシック" pitchFamily="-84" charset="-128"/>
              </a:rPr>
              <a:t>8.  As with most block ciphers, the decryption algorithm makes use of the expanded key in reverse order. However, the decryption algorithm is not  identical to the encryption algorithm. This is a consequence of the particular structure of AES.</a:t>
            </a:r>
          </a:p>
          <a:p>
            <a:endParaRPr lang="en-US" dirty="0">
              <a:latin typeface="Arial" pitchFamily="-84" charset="0"/>
              <a:ea typeface="ＭＳ Ｐゴシック" pitchFamily="-84" charset="-128"/>
              <a:cs typeface="ＭＳ Ｐゴシック" pitchFamily="-84" charset="-128"/>
            </a:endParaRPr>
          </a:p>
          <a:p>
            <a:r>
              <a:rPr lang="en-US" dirty="0">
                <a:latin typeface="Arial" pitchFamily="-84" charset="0"/>
                <a:ea typeface="ＭＳ Ｐゴシック" pitchFamily="-84" charset="-128"/>
                <a:cs typeface="ＭＳ Ｐゴシック" pitchFamily="-84" charset="-128"/>
              </a:rPr>
              <a:t>9.  Once it is established that all four stages are reversible, it is easy to verify that decryption does recover the plaintext. Figure 6.3 lays out encryption and decryption going in opposite vertical directions. At each horizontal point (e.g., the dashed line in the figure), </a:t>
            </a:r>
            <a:r>
              <a:rPr lang="en-US" b="1" dirty="0">
                <a:latin typeface="Arial" pitchFamily="-84" charset="0"/>
                <a:ea typeface="ＭＳ Ｐゴシック" pitchFamily="-84" charset="-128"/>
                <a:cs typeface="ＭＳ Ｐゴシック" pitchFamily="-84" charset="-128"/>
              </a:rPr>
              <a:t>State</a:t>
            </a:r>
            <a:r>
              <a:rPr lang="en-US" dirty="0">
                <a:latin typeface="Arial" pitchFamily="-84" charset="0"/>
                <a:ea typeface="ＭＳ Ｐゴシック" pitchFamily="-84" charset="-128"/>
                <a:cs typeface="ＭＳ Ｐゴシック" pitchFamily="-84" charset="-128"/>
              </a:rPr>
              <a:t>  is the same for both encryption and decryption.</a:t>
            </a:r>
          </a:p>
          <a:p>
            <a:endParaRPr lang="en-US" dirty="0">
              <a:latin typeface="Arial" pitchFamily="-84" charset="0"/>
              <a:ea typeface="ＭＳ Ｐゴシック" pitchFamily="-84" charset="-128"/>
              <a:cs typeface="ＭＳ Ｐゴシック" pitchFamily="-84" charset="-128"/>
            </a:endParaRPr>
          </a:p>
          <a:p>
            <a:r>
              <a:rPr lang="en-US" dirty="0">
                <a:latin typeface="Arial" pitchFamily="-84" charset="0"/>
                <a:ea typeface="ＭＳ Ｐゴシック" pitchFamily="-84" charset="-128"/>
                <a:cs typeface="ＭＳ Ｐゴシック" pitchFamily="-84" charset="-128"/>
              </a:rPr>
              <a:t>10.  The final round of both encryption and decryption consists of only three stages. Again, this is a consequence of the particular structure of AES and is required to make the cipher reversible.</a:t>
            </a:r>
            <a:endParaRPr lang="en-AU" dirty="0">
              <a:latin typeface="Arial" pitchFamily="-84" charset="0"/>
              <a:ea typeface="Arial" pitchFamily="-84" charset="0"/>
              <a:cs typeface="Arial" pitchFamily="-84" charset="0"/>
            </a:endParaRPr>
          </a:p>
          <a:p>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20</a:t>
            </a:fld>
            <a:endParaRPr lang="en-US" dirty="0"/>
          </a:p>
        </p:txBody>
      </p:sp>
    </p:spTree>
    <p:extLst>
      <p:ext uri="{BB962C8B-B14F-4D97-AF65-F5344CB8AC3E}">
        <p14:creationId xmlns:p14="http://schemas.microsoft.com/office/powerpoint/2010/main" val="25389784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876546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242647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1"/>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3962401"/>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Footer Placeholder 4"/>
          <p:cNvSpPr>
            <a:spLocks noGrp="1"/>
          </p:cNvSpPr>
          <p:nvPr>
            <p:ph type="ftr" sz="quarter" idx="11"/>
          </p:nvPr>
        </p:nvSpPr>
        <p:spPr>
          <a:xfrm>
            <a:off x="101600" y="6172201"/>
            <a:ext cx="1146048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t>3/20/2024</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
        <p:nvSpPr>
          <p:cNvPr id="10" name="Picture Placeholder 9"/>
          <p:cNvSpPr>
            <a:spLocks noGrp="1"/>
          </p:cNvSpPr>
          <p:nvPr>
            <p:ph type="pic" sz="quarter" idx="14"/>
          </p:nvPr>
        </p:nvSpPr>
        <p:spPr>
          <a:xfrm>
            <a:off x="609600" y="5257800"/>
            <a:ext cx="10972800" cy="762000"/>
          </a:xfrm>
        </p:spPr>
        <p:txBody>
          <a:bodyPr/>
          <a:lstStyle/>
          <a:p>
            <a:endParaRPr lang="en-US"/>
          </a:p>
        </p:txBody>
      </p:sp>
      <p:sp>
        <p:nvSpPr>
          <p:cNvPr id="5" name="Picture Placeholder 4"/>
          <p:cNvSpPr>
            <a:spLocks noGrp="1"/>
          </p:cNvSpPr>
          <p:nvPr>
            <p:ph type="pic" sz="quarter" idx="15"/>
          </p:nvPr>
        </p:nvSpPr>
        <p:spPr>
          <a:xfrm>
            <a:off x="1219200" y="3581400"/>
            <a:ext cx="9347200" cy="914400"/>
          </a:xfrm>
        </p:spPr>
        <p:txBody>
          <a:bodyPr/>
          <a:lstStyle/>
          <a:p>
            <a:endParaRPr lang="en-US"/>
          </a:p>
        </p:txBody>
      </p:sp>
    </p:spTree>
    <p:extLst>
      <p:ext uri="{BB962C8B-B14F-4D97-AF65-F5344CB8AC3E}">
        <p14:creationId xmlns:p14="http://schemas.microsoft.com/office/powerpoint/2010/main" val="7021069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Date Placeholder 6">
            <a:extLst>
              <a:ext uri="{FF2B5EF4-FFF2-40B4-BE49-F238E27FC236}">
                <a16:creationId xmlns:a16="http://schemas.microsoft.com/office/drawing/2014/main" id="{22B01FC6-699F-49B7-8F9C-25701234BAC8}"/>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5" name="Footer Placeholder 7">
            <a:extLst>
              <a:ext uri="{FF2B5EF4-FFF2-40B4-BE49-F238E27FC236}">
                <a16:creationId xmlns:a16="http://schemas.microsoft.com/office/drawing/2014/main" id="{B3117957-4102-4152-9511-6A2D8452FBFA}"/>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6" name="Slide Number Placeholder 8">
            <a:extLst>
              <a:ext uri="{FF2B5EF4-FFF2-40B4-BE49-F238E27FC236}">
                <a16:creationId xmlns:a16="http://schemas.microsoft.com/office/drawing/2014/main" id="{CB761CE8-5ACF-4086-B319-DF28CF6107EA}"/>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2E2123DC-DFBA-4B53-859F-D576C850A326}"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22171649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6">
            <a:extLst>
              <a:ext uri="{FF2B5EF4-FFF2-40B4-BE49-F238E27FC236}">
                <a16:creationId xmlns:a16="http://schemas.microsoft.com/office/drawing/2014/main" id="{D011C0F4-A3D7-43F1-BAEF-9F4DBE6C772C}"/>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5" name="Footer Placeholder 7">
            <a:extLst>
              <a:ext uri="{FF2B5EF4-FFF2-40B4-BE49-F238E27FC236}">
                <a16:creationId xmlns:a16="http://schemas.microsoft.com/office/drawing/2014/main" id="{58583683-79E4-4784-ABE4-70446FD5D890}"/>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6" name="Slide Number Placeholder 8">
            <a:extLst>
              <a:ext uri="{FF2B5EF4-FFF2-40B4-BE49-F238E27FC236}">
                <a16:creationId xmlns:a16="http://schemas.microsoft.com/office/drawing/2014/main" id="{CFA437EA-A9A6-4B5C-B95E-437257CE38D4}"/>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68664E48-8EBF-45D4-86A6-5BE608535861}"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361051586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6">
            <a:extLst>
              <a:ext uri="{FF2B5EF4-FFF2-40B4-BE49-F238E27FC236}">
                <a16:creationId xmlns:a16="http://schemas.microsoft.com/office/drawing/2014/main" id="{EE064036-A042-4113-975C-D76A3649AA85}"/>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5" name="Footer Placeholder 7">
            <a:extLst>
              <a:ext uri="{FF2B5EF4-FFF2-40B4-BE49-F238E27FC236}">
                <a16:creationId xmlns:a16="http://schemas.microsoft.com/office/drawing/2014/main" id="{9B147E8E-F86A-4774-8D73-6FE3C77D3D0E}"/>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6" name="Slide Number Placeholder 8">
            <a:extLst>
              <a:ext uri="{FF2B5EF4-FFF2-40B4-BE49-F238E27FC236}">
                <a16:creationId xmlns:a16="http://schemas.microsoft.com/office/drawing/2014/main" id="{64EEA2EB-317C-4B1E-B1C8-0E0FC2C81CBE}"/>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86ED179D-0692-4F36-8F87-24A7D81E41EB}"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413329533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548217" y="1143000"/>
            <a:ext cx="5444067" cy="5181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5484" y="1143000"/>
            <a:ext cx="5444067" cy="5181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6">
            <a:extLst>
              <a:ext uri="{FF2B5EF4-FFF2-40B4-BE49-F238E27FC236}">
                <a16:creationId xmlns:a16="http://schemas.microsoft.com/office/drawing/2014/main" id="{A7971844-4CB4-4ECB-9E1C-A3DF3AF7BD57}"/>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6" name="Footer Placeholder 7">
            <a:extLst>
              <a:ext uri="{FF2B5EF4-FFF2-40B4-BE49-F238E27FC236}">
                <a16:creationId xmlns:a16="http://schemas.microsoft.com/office/drawing/2014/main" id="{EBAC8536-041E-402E-A442-25C4A80B7395}"/>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7" name="Slide Number Placeholder 8">
            <a:extLst>
              <a:ext uri="{FF2B5EF4-FFF2-40B4-BE49-F238E27FC236}">
                <a16:creationId xmlns:a16="http://schemas.microsoft.com/office/drawing/2014/main" id="{44090ABC-BA65-4379-91B6-854FBE19703C}"/>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0C8406F3-FDF8-41E1-AD13-82948F2FCA49}"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115212761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F1859B0-126F-4BFF-B699-BE2C691177FE}"/>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8" name="Footer Placeholder 7">
            <a:extLst>
              <a:ext uri="{FF2B5EF4-FFF2-40B4-BE49-F238E27FC236}">
                <a16:creationId xmlns:a16="http://schemas.microsoft.com/office/drawing/2014/main" id="{F7B6A513-321A-4EA0-AE52-91FAD8FD924F}"/>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9" name="Slide Number Placeholder 8">
            <a:extLst>
              <a:ext uri="{FF2B5EF4-FFF2-40B4-BE49-F238E27FC236}">
                <a16:creationId xmlns:a16="http://schemas.microsoft.com/office/drawing/2014/main" id="{34C8DDFD-33AF-4D51-A783-6BF653EA3CC4}"/>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3C40B3D3-437E-4EF5-8B9B-4613008D4C09}"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4113534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6">
            <a:extLst>
              <a:ext uri="{FF2B5EF4-FFF2-40B4-BE49-F238E27FC236}">
                <a16:creationId xmlns:a16="http://schemas.microsoft.com/office/drawing/2014/main" id="{4A136CB0-DB4A-456D-8188-F53955535DA6}"/>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4" name="Footer Placeholder 7">
            <a:extLst>
              <a:ext uri="{FF2B5EF4-FFF2-40B4-BE49-F238E27FC236}">
                <a16:creationId xmlns:a16="http://schemas.microsoft.com/office/drawing/2014/main" id="{B61944C8-6F59-4CE6-91A8-8DE1B11B26BE}"/>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5" name="Slide Number Placeholder 8">
            <a:extLst>
              <a:ext uri="{FF2B5EF4-FFF2-40B4-BE49-F238E27FC236}">
                <a16:creationId xmlns:a16="http://schemas.microsoft.com/office/drawing/2014/main" id="{BD66B6DA-5BBB-4267-A1CA-1AB7006C75D2}"/>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B3762368-7041-4862-85B1-46B2CE22961F}"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228979826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6">
            <a:extLst>
              <a:ext uri="{FF2B5EF4-FFF2-40B4-BE49-F238E27FC236}">
                <a16:creationId xmlns:a16="http://schemas.microsoft.com/office/drawing/2014/main" id="{1CC76518-94F5-430B-8269-487369ED66B6}"/>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3" name="Footer Placeholder 7">
            <a:extLst>
              <a:ext uri="{FF2B5EF4-FFF2-40B4-BE49-F238E27FC236}">
                <a16:creationId xmlns:a16="http://schemas.microsoft.com/office/drawing/2014/main" id="{61D03084-C5B2-4825-80A0-9C8CF8CD292C}"/>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4" name="Slide Number Placeholder 8">
            <a:extLst>
              <a:ext uri="{FF2B5EF4-FFF2-40B4-BE49-F238E27FC236}">
                <a16:creationId xmlns:a16="http://schemas.microsoft.com/office/drawing/2014/main" id="{60C2E84D-775D-40F9-AF46-5C2567F4A41C}"/>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A54C5D0A-68C6-4F5E-8CA4-09CFA6B2E277}"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229774656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6">
            <a:extLst>
              <a:ext uri="{FF2B5EF4-FFF2-40B4-BE49-F238E27FC236}">
                <a16:creationId xmlns:a16="http://schemas.microsoft.com/office/drawing/2014/main" id="{560DB81E-E90B-415B-8CEB-3AD41C9137E2}"/>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6" name="Footer Placeholder 7">
            <a:extLst>
              <a:ext uri="{FF2B5EF4-FFF2-40B4-BE49-F238E27FC236}">
                <a16:creationId xmlns:a16="http://schemas.microsoft.com/office/drawing/2014/main" id="{948A6511-7667-462C-AB86-CB62951BA9CD}"/>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7" name="Slide Number Placeholder 8">
            <a:extLst>
              <a:ext uri="{FF2B5EF4-FFF2-40B4-BE49-F238E27FC236}">
                <a16:creationId xmlns:a16="http://schemas.microsoft.com/office/drawing/2014/main" id="{D7A10B0C-2780-4D92-A33E-15513B7CB8DB}"/>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E5FE8911-AB9F-4C99-AEC6-0A0FC62501BF}"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370872398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6">
            <a:extLst>
              <a:ext uri="{FF2B5EF4-FFF2-40B4-BE49-F238E27FC236}">
                <a16:creationId xmlns:a16="http://schemas.microsoft.com/office/drawing/2014/main" id="{DE2E6433-A668-4571-8366-99B3FC5BC2CB}"/>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6" name="Footer Placeholder 7">
            <a:extLst>
              <a:ext uri="{FF2B5EF4-FFF2-40B4-BE49-F238E27FC236}">
                <a16:creationId xmlns:a16="http://schemas.microsoft.com/office/drawing/2014/main" id="{FD44604E-C32E-4096-B1BF-25ADE7A2E449}"/>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7" name="Slide Number Placeholder 8">
            <a:extLst>
              <a:ext uri="{FF2B5EF4-FFF2-40B4-BE49-F238E27FC236}">
                <a16:creationId xmlns:a16="http://schemas.microsoft.com/office/drawing/2014/main" id="{04170D21-281D-43C0-9E15-4498BD3C751C}"/>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6989B355-62F4-4B95-9A45-052A9753D3A6}"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314882638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6">
            <a:extLst>
              <a:ext uri="{FF2B5EF4-FFF2-40B4-BE49-F238E27FC236}">
                <a16:creationId xmlns:a16="http://schemas.microsoft.com/office/drawing/2014/main" id="{5AD772FD-3338-4EDA-AD8B-5BF72CD2F267}"/>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5" name="Footer Placeholder 7">
            <a:extLst>
              <a:ext uri="{FF2B5EF4-FFF2-40B4-BE49-F238E27FC236}">
                <a16:creationId xmlns:a16="http://schemas.microsoft.com/office/drawing/2014/main" id="{29F2BB22-BFF5-4FB2-B7D4-11CF281F4BBA}"/>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6" name="Slide Number Placeholder 8">
            <a:extLst>
              <a:ext uri="{FF2B5EF4-FFF2-40B4-BE49-F238E27FC236}">
                <a16:creationId xmlns:a16="http://schemas.microsoft.com/office/drawing/2014/main" id="{0227B879-3707-4624-A2EA-7AA1989D68F3}"/>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674B62A1-22B8-42FD-9E04-8138F77E95EA}"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280943863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58251" y="152400"/>
            <a:ext cx="2781300" cy="61722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508000" y="152400"/>
            <a:ext cx="8147051" cy="6172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6">
            <a:extLst>
              <a:ext uri="{FF2B5EF4-FFF2-40B4-BE49-F238E27FC236}">
                <a16:creationId xmlns:a16="http://schemas.microsoft.com/office/drawing/2014/main" id="{71E59568-71B5-40E4-820C-9A24BD1C5C3B}"/>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5" name="Footer Placeholder 7">
            <a:extLst>
              <a:ext uri="{FF2B5EF4-FFF2-40B4-BE49-F238E27FC236}">
                <a16:creationId xmlns:a16="http://schemas.microsoft.com/office/drawing/2014/main" id="{0578E8C8-960B-4B8D-8F0A-66346630A9BB}"/>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6" name="Slide Number Placeholder 8">
            <a:extLst>
              <a:ext uri="{FF2B5EF4-FFF2-40B4-BE49-F238E27FC236}">
                <a16:creationId xmlns:a16="http://schemas.microsoft.com/office/drawing/2014/main" id="{D4559B14-3CDC-4C94-A4A1-C6E75B4B3D4E}"/>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125B7742-315A-4223-A578-4A01A42EE72E}"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267500475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08000" y="152400"/>
            <a:ext cx="11040533" cy="533400"/>
          </a:xfrm>
        </p:spPr>
        <p:txBody>
          <a:bodyPr/>
          <a:lstStyle/>
          <a:p>
            <a:r>
              <a:rPr lang="en-US"/>
              <a:t>Click to edit Master title style</a:t>
            </a:r>
          </a:p>
        </p:txBody>
      </p:sp>
      <p:sp>
        <p:nvSpPr>
          <p:cNvPr id="3" name="Text Placeholder 2"/>
          <p:cNvSpPr>
            <a:spLocks noGrp="1"/>
          </p:cNvSpPr>
          <p:nvPr>
            <p:ph type="body" sz="half" idx="1"/>
          </p:nvPr>
        </p:nvSpPr>
        <p:spPr>
          <a:xfrm>
            <a:off x="548217" y="1143000"/>
            <a:ext cx="5444067" cy="5181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5484" y="1143000"/>
            <a:ext cx="5444067" cy="5181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6">
            <a:extLst>
              <a:ext uri="{FF2B5EF4-FFF2-40B4-BE49-F238E27FC236}">
                <a16:creationId xmlns:a16="http://schemas.microsoft.com/office/drawing/2014/main" id="{5EC695CA-D314-40D9-A89D-EB35F49A1C4E}"/>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6" name="Footer Placeholder 7">
            <a:extLst>
              <a:ext uri="{FF2B5EF4-FFF2-40B4-BE49-F238E27FC236}">
                <a16:creationId xmlns:a16="http://schemas.microsoft.com/office/drawing/2014/main" id="{9EDD70CF-0016-4814-B9EA-199B604CD314}"/>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7" name="Slide Number Placeholder 8">
            <a:extLst>
              <a:ext uri="{FF2B5EF4-FFF2-40B4-BE49-F238E27FC236}">
                <a16:creationId xmlns:a16="http://schemas.microsoft.com/office/drawing/2014/main" id="{2A0872A6-FCE4-442D-974F-9A0EF4954B9D}"/>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9EA7EB2A-6236-4A15-9E28-8DA517D22E33}"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429168939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508000" y="152400"/>
            <a:ext cx="11040533" cy="533400"/>
          </a:xfrm>
        </p:spPr>
        <p:txBody>
          <a:bodyPr/>
          <a:lstStyle/>
          <a:p>
            <a:r>
              <a:rPr lang="en-US"/>
              <a:t>Click to edit Master title style</a:t>
            </a:r>
          </a:p>
        </p:txBody>
      </p:sp>
      <p:sp>
        <p:nvSpPr>
          <p:cNvPr id="3" name="Text Placeholder 2"/>
          <p:cNvSpPr>
            <a:spLocks noGrp="1"/>
          </p:cNvSpPr>
          <p:nvPr>
            <p:ph type="body" sz="half" idx="1"/>
          </p:nvPr>
        </p:nvSpPr>
        <p:spPr>
          <a:xfrm>
            <a:off x="548217" y="1143000"/>
            <a:ext cx="5444067" cy="5181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5484" y="1143000"/>
            <a:ext cx="5444067" cy="2514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5484" y="3810000"/>
            <a:ext cx="5444067" cy="2514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6">
            <a:extLst>
              <a:ext uri="{FF2B5EF4-FFF2-40B4-BE49-F238E27FC236}">
                <a16:creationId xmlns:a16="http://schemas.microsoft.com/office/drawing/2014/main" id="{502A3E25-37E2-4EBF-AA00-20427AD6B332}"/>
              </a:ext>
            </a:extLst>
          </p:cNvPr>
          <p:cNvSpPr>
            <a:spLocks noGrp="1"/>
          </p:cNvSpPr>
          <p:nvPr>
            <p:ph type="dt" sz="half" idx="10"/>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7" name="Footer Placeholder 7">
            <a:extLst>
              <a:ext uri="{FF2B5EF4-FFF2-40B4-BE49-F238E27FC236}">
                <a16:creationId xmlns:a16="http://schemas.microsoft.com/office/drawing/2014/main" id="{3D181E6C-6CD9-453F-9DFC-071F945A883C}"/>
              </a:ext>
            </a:extLst>
          </p:cNvPr>
          <p:cNvSpPr>
            <a:spLocks noGrp="1"/>
          </p:cNvSpPr>
          <p:nvPr>
            <p:ph type="ftr" sz="quarter" idx="11"/>
          </p:nvPr>
        </p:nvSpPr>
        <p:spPr/>
        <p:txBody>
          <a:bodyPr/>
          <a:lstStyle>
            <a:lvl1pPr>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8" name="Slide Number Placeholder 8">
            <a:extLst>
              <a:ext uri="{FF2B5EF4-FFF2-40B4-BE49-F238E27FC236}">
                <a16:creationId xmlns:a16="http://schemas.microsoft.com/office/drawing/2014/main" id="{8EC058AC-8AA5-4208-8257-0025469E51ED}"/>
              </a:ext>
            </a:extLst>
          </p:cNvPr>
          <p:cNvSpPr>
            <a:spLocks noGrp="1"/>
          </p:cNvSpPr>
          <p:nvPr>
            <p:ph type="sldNum" sz="quarter" idx="12"/>
          </p:nvPr>
        </p:nvSpPr>
        <p:spPr/>
        <p:txBody>
          <a:bodyPr/>
          <a:lstStyle>
            <a:lvl1pPr>
              <a:defRPr/>
            </a:lvl1pPr>
          </a:lstStyle>
          <a:p>
            <a:pPr eaLnBrk="0" fontAlgn="base" hangingPunct="0">
              <a:spcBef>
                <a:spcPct val="0"/>
              </a:spcBef>
              <a:spcAft>
                <a:spcPct val="0"/>
              </a:spcAft>
            </a:pPr>
            <a:fld id="{5A323DAB-C2B0-4648-82BD-93DD305D8B00}"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391764888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p:cSld name="3_Title Slide-animated gradient">
    <p:bg>
      <p:bgPr>
        <a:solidFill>
          <a:schemeClr val="accent5"/>
        </a:solid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6" name="Subtitle 2"/>
          <p:cNvSpPr>
            <a:spLocks noGrp="1"/>
          </p:cNvSpPr>
          <p:nvPr>
            <p:ph type="subTitle" idx="1"/>
          </p:nvPr>
        </p:nvSpPr>
        <p:spPr>
          <a:xfrm>
            <a:off x="625995" y="5079369"/>
            <a:ext cx="5758807" cy="384175"/>
          </a:xfrm>
          <a:prstGeom prst="rect">
            <a:avLst/>
          </a:prstGeom>
        </p:spPr>
        <p:txBody>
          <a:bodyPr lIns="91420" tIns="45710" rIns="91420" bIns="45710" anchor="b" anchorCtr="0">
            <a:noAutofit/>
          </a:bodyPr>
          <a:lstStyle>
            <a:lvl1pPr marL="0" indent="0" algn="l">
              <a:buNone/>
              <a:defRPr sz="1600" b="0" i="0">
                <a:solidFill>
                  <a:schemeClr val="accent5"/>
                </a:solidFill>
                <a:latin typeface="+mn-lt"/>
                <a:cs typeface="CiscoSans"/>
              </a:defRPr>
            </a:lvl1pPr>
            <a:lvl2pPr marL="457130" indent="0" algn="ctr">
              <a:buNone/>
              <a:defRPr>
                <a:solidFill>
                  <a:schemeClr val="tx1">
                    <a:tint val="75000"/>
                  </a:schemeClr>
                </a:solidFill>
              </a:defRPr>
            </a:lvl2pPr>
            <a:lvl3pPr marL="914270" indent="0" algn="ctr">
              <a:buNone/>
              <a:defRPr>
                <a:solidFill>
                  <a:schemeClr val="tx1">
                    <a:tint val="75000"/>
                  </a:schemeClr>
                </a:solidFill>
              </a:defRPr>
            </a:lvl3pPr>
            <a:lvl4pPr marL="1371404" indent="0" algn="ctr">
              <a:buNone/>
              <a:defRPr>
                <a:solidFill>
                  <a:schemeClr val="tx1">
                    <a:tint val="75000"/>
                  </a:schemeClr>
                </a:solidFill>
              </a:defRPr>
            </a:lvl4pPr>
            <a:lvl5pPr marL="1828542" indent="0" algn="ctr">
              <a:buNone/>
              <a:defRPr>
                <a:solidFill>
                  <a:schemeClr val="tx1">
                    <a:tint val="75000"/>
                  </a:schemeClr>
                </a:solidFill>
              </a:defRPr>
            </a:lvl5pPr>
            <a:lvl6pPr marL="2285672" indent="0" algn="ctr">
              <a:buNone/>
              <a:defRPr>
                <a:solidFill>
                  <a:schemeClr val="tx1">
                    <a:tint val="75000"/>
                  </a:schemeClr>
                </a:solidFill>
              </a:defRPr>
            </a:lvl6pPr>
            <a:lvl7pPr marL="2742813" indent="0" algn="ctr">
              <a:buNone/>
              <a:defRPr>
                <a:solidFill>
                  <a:schemeClr val="tx1">
                    <a:tint val="75000"/>
                  </a:schemeClr>
                </a:solidFill>
              </a:defRPr>
            </a:lvl7pPr>
            <a:lvl8pPr marL="3199947" indent="0" algn="ctr">
              <a:buNone/>
              <a:defRPr>
                <a:solidFill>
                  <a:schemeClr val="tx1">
                    <a:tint val="75000"/>
                  </a:schemeClr>
                </a:solidFill>
              </a:defRPr>
            </a:lvl8pPr>
            <a:lvl9pPr marL="3657085" indent="0" algn="ctr">
              <a:buNone/>
              <a:defRPr>
                <a:solidFill>
                  <a:schemeClr val="tx1">
                    <a:tint val="75000"/>
                  </a:schemeClr>
                </a:solidFill>
              </a:defRPr>
            </a:lvl9pPr>
          </a:lstStyle>
          <a:p>
            <a:r>
              <a:rPr lang="en-US" dirty="0"/>
              <a:t>Click to edit Master subtitle style</a:t>
            </a:r>
          </a:p>
        </p:txBody>
      </p:sp>
      <p:sp>
        <p:nvSpPr>
          <p:cNvPr id="17" name="Text Placeholder 38"/>
          <p:cNvSpPr>
            <a:spLocks noGrp="1"/>
          </p:cNvSpPr>
          <p:nvPr>
            <p:ph type="body" sz="quarter" idx="11"/>
          </p:nvPr>
        </p:nvSpPr>
        <p:spPr>
          <a:xfrm>
            <a:off x="625995" y="5399365"/>
            <a:ext cx="5758807" cy="384175"/>
          </a:xfrm>
          <a:prstGeom prst="rect">
            <a:avLst/>
          </a:prstGeom>
        </p:spPr>
        <p:txBody>
          <a:bodyPr lIns="91420" tIns="45710" rIns="91420" bIns="45710"/>
          <a:lstStyle>
            <a:lvl1pPr marL="0" indent="0" algn="l">
              <a:buFontTx/>
              <a:buNone/>
              <a:defRPr lang="en-US" sz="1600" b="0" i="0" kern="1200" dirty="0" smtClean="0">
                <a:solidFill>
                  <a:schemeClr val="accent5"/>
                </a:solidFill>
                <a:latin typeface="+mn-lt"/>
                <a:ea typeface="+mn-ea"/>
                <a:cs typeface="CiscoSans ExtraLight" pitchFamily="34" charset="0"/>
              </a:defRPr>
            </a:lvl1pPr>
            <a:lvl2pPr>
              <a:buFontTx/>
              <a:buNone/>
              <a:defRPr lang="en-US" sz="2000" kern="1200" dirty="0" smtClean="0">
                <a:solidFill>
                  <a:schemeClr val="bg1"/>
                </a:solidFill>
                <a:latin typeface="+mj-lt"/>
                <a:ea typeface="+mn-ea"/>
                <a:cs typeface="+mn-cs"/>
              </a:defRPr>
            </a:lvl2pPr>
            <a:lvl3pPr>
              <a:buFontTx/>
              <a:buNone/>
              <a:defRPr lang="en-US" sz="2000" kern="1200" dirty="0" smtClean="0">
                <a:solidFill>
                  <a:schemeClr val="bg1"/>
                </a:solidFill>
                <a:latin typeface="+mj-lt"/>
                <a:ea typeface="+mn-ea"/>
                <a:cs typeface="+mn-cs"/>
              </a:defRPr>
            </a:lvl3pPr>
            <a:lvl4pPr>
              <a:buFontTx/>
              <a:buNone/>
              <a:defRPr lang="en-US" sz="2000" kern="1200" dirty="0" smtClean="0">
                <a:solidFill>
                  <a:schemeClr val="bg1"/>
                </a:solidFill>
                <a:latin typeface="+mj-lt"/>
                <a:ea typeface="+mn-ea"/>
                <a:cs typeface="+mn-cs"/>
              </a:defRPr>
            </a:lvl4pPr>
            <a:lvl5pPr>
              <a:buFontTx/>
              <a:buNone/>
              <a:defRPr lang="en-US" sz="2000" kern="1200" dirty="0" smtClean="0">
                <a:solidFill>
                  <a:schemeClr val="bg1"/>
                </a:solidFill>
                <a:latin typeface="+mj-lt"/>
                <a:ea typeface="+mn-ea"/>
                <a:cs typeface="+mn-cs"/>
              </a:defRPr>
            </a:lvl5pPr>
          </a:lstStyle>
          <a:p>
            <a:pPr lvl="0"/>
            <a:r>
              <a:rPr lang="en-US"/>
              <a:t>Click to edit Master text styles</a:t>
            </a:r>
          </a:p>
        </p:txBody>
      </p:sp>
      <p:sp>
        <p:nvSpPr>
          <p:cNvPr id="18" name="Text Placeholder 40"/>
          <p:cNvSpPr>
            <a:spLocks noGrp="1"/>
          </p:cNvSpPr>
          <p:nvPr>
            <p:ph type="body" sz="quarter" idx="12"/>
          </p:nvPr>
        </p:nvSpPr>
        <p:spPr>
          <a:xfrm>
            <a:off x="625995" y="5719361"/>
            <a:ext cx="5758807" cy="384175"/>
          </a:xfrm>
          <a:prstGeom prst="rect">
            <a:avLst/>
          </a:prstGeom>
        </p:spPr>
        <p:txBody>
          <a:bodyPr lIns="91420" tIns="45710" rIns="91420" bIns="45710"/>
          <a:lstStyle>
            <a:lvl1pPr marL="0" indent="0" algn="l">
              <a:buFontTx/>
              <a:buNone/>
              <a:defRPr lang="en-US" sz="1600" b="0" i="0" kern="1200" dirty="0" smtClean="0">
                <a:solidFill>
                  <a:schemeClr val="accent5"/>
                </a:solidFill>
                <a:latin typeface="+mn-lt"/>
                <a:ea typeface="+mn-ea"/>
                <a:cs typeface="CiscoSans ExtraLight" pitchFamily="34" charset="0"/>
              </a:defRPr>
            </a:lvl1pPr>
            <a:lvl2pPr>
              <a:buFontTx/>
              <a:buNone/>
              <a:defRPr lang="en-US" sz="2000" kern="1200" dirty="0" smtClean="0">
                <a:solidFill>
                  <a:schemeClr val="bg1"/>
                </a:solidFill>
                <a:latin typeface="+mj-lt"/>
                <a:ea typeface="+mn-ea"/>
                <a:cs typeface="+mn-cs"/>
              </a:defRPr>
            </a:lvl2pPr>
            <a:lvl3pPr>
              <a:buFontTx/>
              <a:buNone/>
              <a:defRPr lang="en-US" sz="2000" kern="1200" dirty="0" smtClean="0">
                <a:solidFill>
                  <a:schemeClr val="bg1"/>
                </a:solidFill>
                <a:latin typeface="+mj-lt"/>
                <a:ea typeface="+mn-ea"/>
                <a:cs typeface="+mn-cs"/>
              </a:defRPr>
            </a:lvl3pPr>
            <a:lvl4pPr>
              <a:buFontTx/>
              <a:buNone/>
              <a:defRPr lang="en-US" sz="2000" kern="1200" dirty="0" smtClean="0">
                <a:solidFill>
                  <a:schemeClr val="bg1"/>
                </a:solidFill>
                <a:latin typeface="+mj-lt"/>
                <a:ea typeface="+mn-ea"/>
                <a:cs typeface="+mn-cs"/>
              </a:defRPr>
            </a:lvl4pPr>
            <a:lvl5pPr>
              <a:buFontTx/>
              <a:buNone/>
              <a:defRPr lang="en-US" sz="2000" kern="1200" dirty="0" smtClean="0">
                <a:solidFill>
                  <a:schemeClr val="bg1"/>
                </a:solidFill>
                <a:latin typeface="+mj-lt"/>
                <a:ea typeface="+mn-ea"/>
                <a:cs typeface="+mn-cs"/>
              </a:defRPr>
            </a:lvl5pPr>
          </a:lstStyle>
          <a:p>
            <a:pPr lvl="0"/>
            <a:r>
              <a:rPr lang="en-US"/>
              <a:t>Click to edit Master text styles</a:t>
            </a:r>
          </a:p>
        </p:txBody>
      </p:sp>
      <p:sp>
        <p:nvSpPr>
          <p:cNvPr id="19" name="Text Placeholder 2"/>
          <p:cNvSpPr>
            <a:spLocks noGrp="1"/>
          </p:cNvSpPr>
          <p:nvPr>
            <p:ph type="body" sz="quarter" idx="13"/>
          </p:nvPr>
        </p:nvSpPr>
        <p:spPr>
          <a:xfrm>
            <a:off x="617723" y="3829649"/>
            <a:ext cx="7900328" cy="398668"/>
          </a:xfrm>
          <a:prstGeom prst="rect">
            <a:avLst/>
          </a:prstGeom>
        </p:spPr>
        <p:txBody>
          <a:bodyPr lIns="91420" tIns="45710" rIns="91420" bIns="45710"/>
          <a:lstStyle>
            <a:lvl1pPr marL="0" indent="0">
              <a:buFont typeface="Arial" panose="020B0604020202020204" pitchFamily="34" charset="0"/>
              <a:buNone/>
              <a:defRPr sz="2667" baseline="0">
                <a:solidFill>
                  <a:schemeClr val="bg2"/>
                </a:solidFill>
                <a:latin typeface="+mj-lt"/>
              </a:defRPr>
            </a:lvl1pPr>
            <a:lvl2pPr marL="406365" indent="0">
              <a:buNone/>
              <a:defRPr/>
            </a:lvl2pPr>
            <a:lvl3pPr marL="569854" indent="0">
              <a:buNone/>
              <a:defRPr/>
            </a:lvl3pPr>
            <a:lvl4pPr marL="688908" indent="0">
              <a:buNone/>
              <a:defRPr/>
            </a:lvl4pPr>
            <a:lvl5pPr marL="801608" indent="0">
              <a:buNone/>
              <a:defRPr/>
            </a:lvl5pPr>
          </a:lstStyle>
          <a:p>
            <a:pPr lvl="0"/>
            <a:r>
              <a:rPr lang="en-US" dirty="0"/>
              <a:t>Click to edit Master text styles</a:t>
            </a:r>
          </a:p>
        </p:txBody>
      </p:sp>
      <p:sp>
        <p:nvSpPr>
          <p:cNvPr id="20" name="Title 1"/>
          <p:cNvSpPr>
            <a:spLocks noGrp="1"/>
          </p:cNvSpPr>
          <p:nvPr>
            <p:ph type="ctrTitle"/>
          </p:nvPr>
        </p:nvSpPr>
        <p:spPr>
          <a:xfrm>
            <a:off x="567687" y="3067667"/>
            <a:ext cx="7940684" cy="859640"/>
          </a:xfrm>
          <a:prstGeom prst="rect">
            <a:avLst/>
          </a:prstGeom>
        </p:spPr>
        <p:txBody>
          <a:bodyPr anchor="b"/>
          <a:lstStyle>
            <a:lvl1pPr marL="0" indent="0" algn="l">
              <a:lnSpc>
                <a:spcPct val="90000"/>
              </a:lnSpc>
              <a:buFont typeface="Arial" panose="020B0604020202020204" pitchFamily="34" charset="0"/>
              <a:buNone/>
              <a:defRPr sz="4800" b="0" i="0" spc="0" baseline="0">
                <a:solidFill>
                  <a:srgbClr val="38C6F4"/>
                </a:solidFill>
                <a:latin typeface="+mj-lt"/>
                <a:cs typeface="CiscoSans Thin"/>
              </a:defRPr>
            </a:lvl1pPr>
          </a:lstStyle>
          <a:p>
            <a:r>
              <a:rPr lang="en-US" dirty="0"/>
              <a:t>Click to edit Master title style</a:t>
            </a:r>
          </a:p>
        </p:txBody>
      </p:sp>
      <p:grpSp>
        <p:nvGrpSpPr>
          <p:cNvPr id="6" name="Group 4"/>
          <p:cNvGrpSpPr>
            <a:grpSpLocks noChangeAspect="1"/>
          </p:cNvGrpSpPr>
          <p:nvPr userDrawn="1"/>
        </p:nvGrpSpPr>
        <p:grpSpPr bwMode="auto">
          <a:xfrm>
            <a:off x="656167" y="527051"/>
            <a:ext cx="1062565" cy="565151"/>
            <a:chOff x="310" y="249"/>
            <a:chExt cx="502" cy="267"/>
          </a:xfrm>
          <a:solidFill>
            <a:schemeClr val="accent5"/>
          </a:solidFill>
        </p:grpSpPr>
        <p:sp>
          <p:nvSpPr>
            <p:cNvPr id="9"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0"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2"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3"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4"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5"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grpSp>
    </p:spTree>
    <p:extLst>
      <p:ext uri="{BB962C8B-B14F-4D97-AF65-F5344CB8AC3E}">
        <p14:creationId xmlns:p14="http://schemas.microsoft.com/office/powerpoint/2010/main" val="549196630"/>
      </p:ext>
    </p:extLst>
  </p:cSld>
  <p:clrMapOvr>
    <a:masterClrMapping/>
  </p:clrMapOvr>
  <p:transition spd="slow">
    <p:wipe/>
  </p:transition>
  <p:extLst mod="1">
    <p:ext uri="{DCECCB84-F9BA-43D5-87BE-67443E8EF086}">
      <p15:sldGuideLst xmlns:p15="http://schemas.microsoft.com/office/powerpoint/2012/main">
        <p15:guide id="1" orient="horz" pos="228">
          <p15:clr>
            <a:srgbClr val="FBAE40"/>
          </p15:clr>
        </p15:guide>
        <p15:guide id="2" pos="360">
          <p15:clr>
            <a:srgbClr val="FBAE40"/>
          </p15:clr>
        </p15:guide>
        <p15:guide id="3" orient="horz" pos="518">
          <p15:clr>
            <a:srgbClr val="FBAE40"/>
          </p15:clr>
        </p15:guide>
        <p15:guide id="4" pos="812">
          <p15:clr>
            <a:srgbClr val="FBAE40"/>
          </p15:clr>
        </p15:guide>
        <p15:guide id="5" pos="311">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5_Title Slide-animated gradient">
    <p:bg>
      <p:bgPr>
        <a:solidFill>
          <a:schemeClr val="accent5"/>
        </a:solidFill>
        <a:effectLst/>
      </p:bgPr>
    </p:bg>
    <p:spTree>
      <p:nvGrpSpPr>
        <p:cNvPr id="1" name=""/>
        <p:cNvGrpSpPr/>
        <p:nvPr/>
      </p:nvGrpSpPr>
      <p:grpSpPr>
        <a:xfrm>
          <a:off x="0" y="0"/>
          <a:ext cx="0" cy="0"/>
          <a:chOff x="0" y="0"/>
          <a:chExt cx="0" cy="0"/>
        </a:xfrm>
      </p:grpSpPr>
      <p:sp>
        <p:nvSpPr>
          <p:cNvPr id="16" name="Subtitle 2"/>
          <p:cNvSpPr>
            <a:spLocks noGrp="1"/>
          </p:cNvSpPr>
          <p:nvPr>
            <p:ph type="subTitle" idx="1"/>
          </p:nvPr>
        </p:nvSpPr>
        <p:spPr>
          <a:xfrm>
            <a:off x="625995" y="5079369"/>
            <a:ext cx="5758807" cy="384175"/>
          </a:xfrm>
          <a:prstGeom prst="rect">
            <a:avLst/>
          </a:prstGeom>
        </p:spPr>
        <p:txBody>
          <a:bodyPr lIns="91420" tIns="45710" rIns="91420" bIns="45710" anchor="b" anchorCtr="0">
            <a:noAutofit/>
          </a:bodyPr>
          <a:lstStyle>
            <a:lvl1pPr marL="0" indent="0" algn="l">
              <a:buNone/>
              <a:defRPr sz="1600" b="0" i="0">
                <a:solidFill>
                  <a:schemeClr val="accent1"/>
                </a:solidFill>
                <a:latin typeface="+mn-lt"/>
                <a:cs typeface="CiscoSans"/>
              </a:defRPr>
            </a:lvl1pPr>
            <a:lvl2pPr marL="457130" indent="0" algn="ctr">
              <a:buNone/>
              <a:defRPr>
                <a:solidFill>
                  <a:schemeClr val="tx1">
                    <a:tint val="75000"/>
                  </a:schemeClr>
                </a:solidFill>
              </a:defRPr>
            </a:lvl2pPr>
            <a:lvl3pPr marL="914270" indent="0" algn="ctr">
              <a:buNone/>
              <a:defRPr>
                <a:solidFill>
                  <a:schemeClr val="tx1">
                    <a:tint val="75000"/>
                  </a:schemeClr>
                </a:solidFill>
              </a:defRPr>
            </a:lvl3pPr>
            <a:lvl4pPr marL="1371404" indent="0" algn="ctr">
              <a:buNone/>
              <a:defRPr>
                <a:solidFill>
                  <a:schemeClr val="tx1">
                    <a:tint val="75000"/>
                  </a:schemeClr>
                </a:solidFill>
              </a:defRPr>
            </a:lvl4pPr>
            <a:lvl5pPr marL="1828542" indent="0" algn="ctr">
              <a:buNone/>
              <a:defRPr>
                <a:solidFill>
                  <a:schemeClr val="tx1">
                    <a:tint val="75000"/>
                  </a:schemeClr>
                </a:solidFill>
              </a:defRPr>
            </a:lvl5pPr>
            <a:lvl6pPr marL="2285672" indent="0" algn="ctr">
              <a:buNone/>
              <a:defRPr>
                <a:solidFill>
                  <a:schemeClr val="tx1">
                    <a:tint val="75000"/>
                  </a:schemeClr>
                </a:solidFill>
              </a:defRPr>
            </a:lvl6pPr>
            <a:lvl7pPr marL="2742813" indent="0" algn="ctr">
              <a:buNone/>
              <a:defRPr>
                <a:solidFill>
                  <a:schemeClr val="tx1">
                    <a:tint val="75000"/>
                  </a:schemeClr>
                </a:solidFill>
              </a:defRPr>
            </a:lvl7pPr>
            <a:lvl8pPr marL="3199947" indent="0" algn="ctr">
              <a:buNone/>
              <a:defRPr>
                <a:solidFill>
                  <a:schemeClr val="tx1">
                    <a:tint val="75000"/>
                  </a:schemeClr>
                </a:solidFill>
              </a:defRPr>
            </a:lvl8pPr>
            <a:lvl9pPr marL="3657085" indent="0" algn="ctr">
              <a:buNone/>
              <a:defRPr>
                <a:solidFill>
                  <a:schemeClr val="tx1">
                    <a:tint val="75000"/>
                  </a:schemeClr>
                </a:solidFill>
              </a:defRPr>
            </a:lvl9pPr>
          </a:lstStyle>
          <a:p>
            <a:r>
              <a:rPr lang="en-US" dirty="0"/>
              <a:t>Click to edit Master subtitle style</a:t>
            </a:r>
          </a:p>
        </p:txBody>
      </p:sp>
      <p:sp>
        <p:nvSpPr>
          <p:cNvPr id="17" name="Text Placeholder 38"/>
          <p:cNvSpPr>
            <a:spLocks noGrp="1"/>
          </p:cNvSpPr>
          <p:nvPr>
            <p:ph type="body" sz="quarter" idx="11"/>
          </p:nvPr>
        </p:nvSpPr>
        <p:spPr>
          <a:xfrm>
            <a:off x="625995" y="5399365"/>
            <a:ext cx="5758807" cy="384175"/>
          </a:xfrm>
          <a:prstGeom prst="rect">
            <a:avLst/>
          </a:prstGeom>
        </p:spPr>
        <p:txBody>
          <a:bodyPr lIns="91420" tIns="45710" rIns="91420" bIns="45710"/>
          <a:lstStyle>
            <a:lvl1pPr marL="0" indent="0" algn="l">
              <a:buFontTx/>
              <a:buNone/>
              <a:defRPr lang="en-US" sz="1600" b="0" i="0" kern="1200" dirty="0" smtClean="0">
                <a:solidFill>
                  <a:schemeClr val="accent1"/>
                </a:solidFill>
                <a:latin typeface="+mn-lt"/>
                <a:ea typeface="+mn-ea"/>
                <a:cs typeface="CiscoSans ExtraLight" pitchFamily="34" charset="0"/>
              </a:defRPr>
            </a:lvl1pPr>
            <a:lvl2pPr>
              <a:buFontTx/>
              <a:buNone/>
              <a:defRPr lang="en-US" sz="2000" kern="1200" dirty="0" smtClean="0">
                <a:solidFill>
                  <a:schemeClr val="bg1"/>
                </a:solidFill>
                <a:latin typeface="+mj-lt"/>
                <a:ea typeface="+mn-ea"/>
                <a:cs typeface="+mn-cs"/>
              </a:defRPr>
            </a:lvl2pPr>
            <a:lvl3pPr>
              <a:buFontTx/>
              <a:buNone/>
              <a:defRPr lang="en-US" sz="2000" kern="1200" dirty="0" smtClean="0">
                <a:solidFill>
                  <a:schemeClr val="bg1"/>
                </a:solidFill>
                <a:latin typeface="+mj-lt"/>
                <a:ea typeface="+mn-ea"/>
                <a:cs typeface="+mn-cs"/>
              </a:defRPr>
            </a:lvl3pPr>
            <a:lvl4pPr>
              <a:buFontTx/>
              <a:buNone/>
              <a:defRPr lang="en-US" sz="2000" kern="1200" dirty="0" smtClean="0">
                <a:solidFill>
                  <a:schemeClr val="bg1"/>
                </a:solidFill>
                <a:latin typeface="+mj-lt"/>
                <a:ea typeface="+mn-ea"/>
                <a:cs typeface="+mn-cs"/>
              </a:defRPr>
            </a:lvl4pPr>
            <a:lvl5pPr>
              <a:buFontTx/>
              <a:buNone/>
              <a:defRPr lang="en-US" sz="2000" kern="1200" dirty="0" smtClean="0">
                <a:solidFill>
                  <a:schemeClr val="bg1"/>
                </a:solidFill>
                <a:latin typeface="+mj-lt"/>
                <a:ea typeface="+mn-ea"/>
                <a:cs typeface="+mn-cs"/>
              </a:defRPr>
            </a:lvl5pPr>
          </a:lstStyle>
          <a:p>
            <a:pPr lvl="0"/>
            <a:r>
              <a:rPr lang="en-US"/>
              <a:t>Click to edit Master text styles</a:t>
            </a:r>
          </a:p>
        </p:txBody>
      </p:sp>
      <p:sp>
        <p:nvSpPr>
          <p:cNvPr id="18" name="Text Placeholder 40"/>
          <p:cNvSpPr>
            <a:spLocks noGrp="1"/>
          </p:cNvSpPr>
          <p:nvPr>
            <p:ph type="body" sz="quarter" idx="12"/>
          </p:nvPr>
        </p:nvSpPr>
        <p:spPr>
          <a:xfrm>
            <a:off x="625995" y="5719361"/>
            <a:ext cx="5758807" cy="384175"/>
          </a:xfrm>
          <a:prstGeom prst="rect">
            <a:avLst/>
          </a:prstGeom>
        </p:spPr>
        <p:txBody>
          <a:bodyPr lIns="91420" tIns="45710" rIns="91420" bIns="45710"/>
          <a:lstStyle>
            <a:lvl1pPr marL="0" indent="0" algn="l">
              <a:buFontTx/>
              <a:buNone/>
              <a:defRPr lang="en-US" sz="1600" b="0" i="0" kern="1200" dirty="0" smtClean="0">
                <a:solidFill>
                  <a:schemeClr val="accent1"/>
                </a:solidFill>
                <a:latin typeface="+mn-lt"/>
                <a:ea typeface="+mn-ea"/>
                <a:cs typeface="CiscoSans ExtraLight" pitchFamily="34" charset="0"/>
              </a:defRPr>
            </a:lvl1pPr>
            <a:lvl2pPr>
              <a:buFontTx/>
              <a:buNone/>
              <a:defRPr lang="en-US" sz="2000" kern="1200" dirty="0" smtClean="0">
                <a:solidFill>
                  <a:schemeClr val="bg1"/>
                </a:solidFill>
                <a:latin typeface="+mj-lt"/>
                <a:ea typeface="+mn-ea"/>
                <a:cs typeface="+mn-cs"/>
              </a:defRPr>
            </a:lvl2pPr>
            <a:lvl3pPr>
              <a:buFontTx/>
              <a:buNone/>
              <a:defRPr lang="en-US" sz="2000" kern="1200" dirty="0" smtClean="0">
                <a:solidFill>
                  <a:schemeClr val="bg1"/>
                </a:solidFill>
                <a:latin typeface="+mj-lt"/>
                <a:ea typeface="+mn-ea"/>
                <a:cs typeface="+mn-cs"/>
              </a:defRPr>
            </a:lvl3pPr>
            <a:lvl4pPr>
              <a:buFontTx/>
              <a:buNone/>
              <a:defRPr lang="en-US" sz="2000" kern="1200" dirty="0" smtClean="0">
                <a:solidFill>
                  <a:schemeClr val="bg1"/>
                </a:solidFill>
                <a:latin typeface="+mj-lt"/>
                <a:ea typeface="+mn-ea"/>
                <a:cs typeface="+mn-cs"/>
              </a:defRPr>
            </a:lvl4pPr>
            <a:lvl5pPr>
              <a:buFontTx/>
              <a:buNone/>
              <a:defRPr lang="en-US" sz="2000" kern="1200" dirty="0" smtClean="0">
                <a:solidFill>
                  <a:schemeClr val="bg1"/>
                </a:solidFill>
                <a:latin typeface="+mj-lt"/>
                <a:ea typeface="+mn-ea"/>
                <a:cs typeface="+mn-cs"/>
              </a:defRPr>
            </a:lvl5pPr>
          </a:lstStyle>
          <a:p>
            <a:pPr lvl="0"/>
            <a:r>
              <a:rPr lang="en-US"/>
              <a:t>Click to edit Master text styles</a:t>
            </a:r>
          </a:p>
        </p:txBody>
      </p:sp>
      <p:grpSp>
        <p:nvGrpSpPr>
          <p:cNvPr id="6" name="Group 4"/>
          <p:cNvGrpSpPr>
            <a:grpSpLocks noChangeAspect="1"/>
          </p:cNvGrpSpPr>
          <p:nvPr userDrawn="1"/>
        </p:nvGrpSpPr>
        <p:grpSpPr bwMode="auto">
          <a:xfrm>
            <a:off x="656167" y="527051"/>
            <a:ext cx="1062565" cy="565151"/>
            <a:chOff x="310" y="249"/>
            <a:chExt cx="502" cy="267"/>
          </a:xfrm>
          <a:solidFill>
            <a:srgbClr val="004C69"/>
          </a:solidFill>
        </p:grpSpPr>
        <p:sp>
          <p:nvSpPr>
            <p:cNvPr id="9"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0"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2"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3"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4"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5"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grpSp>
      <p:sp>
        <p:nvSpPr>
          <p:cNvPr id="29" name="Text Placeholder 2"/>
          <p:cNvSpPr>
            <a:spLocks noGrp="1"/>
          </p:cNvSpPr>
          <p:nvPr>
            <p:ph type="body" sz="quarter" idx="13"/>
          </p:nvPr>
        </p:nvSpPr>
        <p:spPr>
          <a:xfrm>
            <a:off x="617723" y="3829649"/>
            <a:ext cx="7900328" cy="398668"/>
          </a:xfrm>
          <a:prstGeom prst="rect">
            <a:avLst/>
          </a:prstGeom>
        </p:spPr>
        <p:txBody>
          <a:bodyPr lIns="91420" tIns="45710" rIns="91420" bIns="45710"/>
          <a:lstStyle>
            <a:lvl1pPr marL="0" indent="0">
              <a:buFont typeface="Arial" panose="020B0604020202020204" pitchFamily="34" charset="0"/>
              <a:buNone/>
              <a:defRPr sz="2667" baseline="0">
                <a:solidFill>
                  <a:schemeClr val="accent1"/>
                </a:solidFill>
                <a:latin typeface="+mj-lt"/>
              </a:defRPr>
            </a:lvl1pPr>
            <a:lvl2pPr marL="406365" indent="0">
              <a:buNone/>
              <a:defRPr/>
            </a:lvl2pPr>
            <a:lvl3pPr marL="569854" indent="0">
              <a:buNone/>
              <a:defRPr/>
            </a:lvl3pPr>
            <a:lvl4pPr marL="688908" indent="0">
              <a:buNone/>
              <a:defRPr/>
            </a:lvl4pPr>
            <a:lvl5pPr marL="801608" indent="0">
              <a:buNone/>
              <a:defRPr/>
            </a:lvl5pPr>
          </a:lstStyle>
          <a:p>
            <a:pPr lvl="0"/>
            <a:r>
              <a:rPr lang="en-US" dirty="0"/>
              <a:t>Click to edit Master text styles</a:t>
            </a:r>
          </a:p>
        </p:txBody>
      </p:sp>
      <p:sp>
        <p:nvSpPr>
          <p:cNvPr id="30" name="Title 1"/>
          <p:cNvSpPr>
            <a:spLocks noGrp="1"/>
          </p:cNvSpPr>
          <p:nvPr>
            <p:ph type="ctrTitle"/>
          </p:nvPr>
        </p:nvSpPr>
        <p:spPr>
          <a:xfrm>
            <a:off x="567687" y="3067667"/>
            <a:ext cx="7940684" cy="859640"/>
          </a:xfrm>
          <a:prstGeom prst="rect">
            <a:avLst/>
          </a:prstGeom>
        </p:spPr>
        <p:txBody>
          <a:bodyPr anchor="b"/>
          <a:lstStyle>
            <a:lvl1pPr marL="0" indent="0" algn="l">
              <a:lnSpc>
                <a:spcPct val="90000"/>
              </a:lnSpc>
              <a:buFont typeface="Arial" panose="020B0604020202020204" pitchFamily="34" charset="0"/>
              <a:buNone/>
              <a:defRPr sz="4800" b="0" i="0" spc="0" baseline="0">
                <a:solidFill>
                  <a:schemeClr val="accent1"/>
                </a:solidFill>
                <a:latin typeface="+mj-lt"/>
                <a:cs typeface="CiscoSans Thin"/>
              </a:defRPr>
            </a:lvl1pPr>
          </a:lstStyle>
          <a:p>
            <a:r>
              <a:rPr lang="en-US" dirty="0"/>
              <a:t>Click to edit Master title style</a:t>
            </a:r>
          </a:p>
        </p:txBody>
      </p:sp>
    </p:spTree>
    <p:extLst>
      <p:ext uri="{BB962C8B-B14F-4D97-AF65-F5344CB8AC3E}">
        <p14:creationId xmlns:p14="http://schemas.microsoft.com/office/powerpoint/2010/main" val="2464015188"/>
      </p:ext>
    </p:extLst>
  </p:cSld>
  <p:clrMapOvr>
    <a:masterClrMapping/>
  </p:clrMapOvr>
  <p:transition spd="slow">
    <p:wipe/>
  </p:transition>
  <p:extLst mod="1">
    <p:ext uri="{DCECCB84-F9BA-43D5-87BE-67443E8EF086}">
      <p15:sldGuideLst xmlns:p15="http://schemas.microsoft.com/office/powerpoint/2012/main">
        <p15:guide id="1" orient="horz" pos="228">
          <p15:clr>
            <a:srgbClr val="FBAE40"/>
          </p15:clr>
        </p15:guide>
        <p15:guide id="2" pos="360">
          <p15:clr>
            <a:srgbClr val="FBAE40"/>
          </p15:clr>
        </p15:guide>
        <p15:guide id="3" orient="horz" pos="518">
          <p15:clr>
            <a:srgbClr val="FBAE40"/>
          </p15:clr>
        </p15:guide>
        <p15:guide id="4" pos="812">
          <p15:clr>
            <a:srgbClr val="FBAE40"/>
          </p15:clr>
        </p15:guide>
        <p15:guide id="5" pos="311">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userDrawn="1">
  <p:cSld name="6_Title Slide-animated gradient">
    <p:bg>
      <p:bgPr>
        <a:solidFill>
          <a:schemeClr val="accent5"/>
        </a:solidFill>
        <a:effectLst/>
      </p:bgPr>
    </p:bg>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FFFFFF"/>
              </a:solidFill>
              <a:effectLst/>
              <a:uLnTx/>
              <a:uFillTx/>
              <a:latin typeface="Arial"/>
              <a:ea typeface="+mn-ea"/>
              <a:cs typeface="+mn-cs"/>
            </a:endParaRPr>
          </a:p>
        </p:txBody>
      </p:sp>
      <p:sp>
        <p:nvSpPr>
          <p:cNvPr id="16" name="Subtitle 2"/>
          <p:cNvSpPr>
            <a:spLocks noGrp="1"/>
          </p:cNvSpPr>
          <p:nvPr>
            <p:ph type="subTitle" idx="1"/>
          </p:nvPr>
        </p:nvSpPr>
        <p:spPr>
          <a:xfrm>
            <a:off x="625995" y="5079369"/>
            <a:ext cx="5758807" cy="384175"/>
          </a:xfrm>
          <a:prstGeom prst="rect">
            <a:avLst/>
          </a:prstGeom>
        </p:spPr>
        <p:txBody>
          <a:bodyPr lIns="91420" tIns="45710" rIns="91420" bIns="45710" anchor="b" anchorCtr="0">
            <a:noAutofit/>
          </a:bodyPr>
          <a:lstStyle>
            <a:lvl1pPr marL="0" indent="0" algn="l">
              <a:buNone/>
              <a:defRPr sz="1600" b="0" i="0">
                <a:solidFill>
                  <a:schemeClr val="accent5"/>
                </a:solidFill>
                <a:latin typeface="+mn-lt"/>
                <a:cs typeface="CiscoSans"/>
              </a:defRPr>
            </a:lvl1pPr>
            <a:lvl2pPr marL="457130" indent="0" algn="ctr">
              <a:buNone/>
              <a:defRPr>
                <a:solidFill>
                  <a:schemeClr val="tx1">
                    <a:tint val="75000"/>
                  </a:schemeClr>
                </a:solidFill>
              </a:defRPr>
            </a:lvl2pPr>
            <a:lvl3pPr marL="914270" indent="0" algn="ctr">
              <a:buNone/>
              <a:defRPr>
                <a:solidFill>
                  <a:schemeClr val="tx1">
                    <a:tint val="75000"/>
                  </a:schemeClr>
                </a:solidFill>
              </a:defRPr>
            </a:lvl3pPr>
            <a:lvl4pPr marL="1371404" indent="0" algn="ctr">
              <a:buNone/>
              <a:defRPr>
                <a:solidFill>
                  <a:schemeClr val="tx1">
                    <a:tint val="75000"/>
                  </a:schemeClr>
                </a:solidFill>
              </a:defRPr>
            </a:lvl4pPr>
            <a:lvl5pPr marL="1828542" indent="0" algn="ctr">
              <a:buNone/>
              <a:defRPr>
                <a:solidFill>
                  <a:schemeClr val="tx1">
                    <a:tint val="75000"/>
                  </a:schemeClr>
                </a:solidFill>
              </a:defRPr>
            </a:lvl5pPr>
            <a:lvl6pPr marL="2285672" indent="0" algn="ctr">
              <a:buNone/>
              <a:defRPr>
                <a:solidFill>
                  <a:schemeClr val="tx1">
                    <a:tint val="75000"/>
                  </a:schemeClr>
                </a:solidFill>
              </a:defRPr>
            </a:lvl6pPr>
            <a:lvl7pPr marL="2742813" indent="0" algn="ctr">
              <a:buNone/>
              <a:defRPr>
                <a:solidFill>
                  <a:schemeClr val="tx1">
                    <a:tint val="75000"/>
                  </a:schemeClr>
                </a:solidFill>
              </a:defRPr>
            </a:lvl7pPr>
            <a:lvl8pPr marL="3199947" indent="0" algn="ctr">
              <a:buNone/>
              <a:defRPr>
                <a:solidFill>
                  <a:schemeClr val="tx1">
                    <a:tint val="75000"/>
                  </a:schemeClr>
                </a:solidFill>
              </a:defRPr>
            </a:lvl8pPr>
            <a:lvl9pPr marL="3657085" indent="0" algn="ctr">
              <a:buNone/>
              <a:defRPr>
                <a:solidFill>
                  <a:schemeClr val="tx1">
                    <a:tint val="75000"/>
                  </a:schemeClr>
                </a:solidFill>
              </a:defRPr>
            </a:lvl9pPr>
          </a:lstStyle>
          <a:p>
            <a:r>
              <a:rPr lang="en-US" dirty="0"/>
              <a:t>Click to edit Master subtitle style</a:t>
            </a:r>
          </a:p>
        </p:txBody>
      </p:sp>
      <p:sp>
        <p:nvSpPr>
          <p:cNvPr id="17" name="Text Placeholder 38"/>
          <p:cNvSpPr>
            <a:spLocks noGrp="1"/>
          </p:cNvSpPr>
          <p:nvPr>
            <p:ph type="body" sz="quarter" idx="11"/>
          </p:nvPr>
        </p:nvSpPr>
        <p:spPr>
          <a:xfrm>
            <a:off x="625995" y="5399365"/>
            <a:ext cx="5758807" cy="384175"/>
          </a:xfrm>
          <a:prstGeom prst="rect">
            <a:avLst/>
          </a:prstGeom>
        </p:spPr>
        <p:txBody>
          <a:bodyPr lIns="91420" tIns="45710" rIns="91420" bIns="45710"/>
          <a:lstStyle>
            <a:lvl1pPr marL="0" indent="0" algn="l">
              <a:buFontTx/>
              <a:buNone/>
              <a:defRPr lang="en-US" sz="1600" b="0" i="0" kern="1200" dirty="0" smtClean="0">
                <a:solidFill>
                  <a:schemeClr val="accent5"/>
                </a:solidFill>
                <a:latin typeface="+mn-lt"/>
                <a:ea typeface="+mn-ea"/>
                <a:cs typeface="CiscoSans ExtraLight" pitchFamily="34" charset="0"/>
              </a:defRPr>
            </a:lvl1pPr>
            <a:lvl2pPr>
              <a:buFontTx/>
              <a:buNone/>
              <a:defRPr lang="en-US" sz="2000" kern="1200" dirty="0" smtClean="0">
                <a:solidFill>
                  <a:schemeClr val="bg1"/>
                </a:solidFill>
                <a:latin typeface="+mj-lt"/>
                <a:ea typeface="+mn-ea"/>
                <a:cs typeface="+mn-cs"/>
              </a:defRPr>
            </a:lvl2pPr>
            <a:lvl3pPr>
              <a:buFontTx/>
              <a:buNone/>
              <a:defRPr lang="en-US" sz="2000" kern="1200" dirty="0" smtClean="0">
                <a:solidFill>
                  <a:schemeClr val="bg1"/>
                </a:solidFill>
                <a:latin typeface="+mj-lt"/>
                <a:ea typeface="+mn-ea"/>
                <a:cs typeface="+mn-cs"/>
              </a:defRPr>
            </a:lvl3pPr>
            <a:lvl4pPr>
              <a:buFontTx/>
              <a:buNone/>
              <a:defRPr lang="en-US" sz="2000" kern="1200" dirty="0" smtClean="0">
                <a:solidFill>
                  <a:schemeClr val="bg1"/>
                </a:solidFill>
                <a:latin typeface="+mj-lt"/>
                <a:ea typeface="+mn-ea"/>
                <a:cs typeface="+mn-cs"/>
              </a:defRPr>
            </a:lvl4pPr>
            <a:lvl5pPr>
              <a:buFontTx/>
              <a:buNone/>
              <a:defRPr lang="en-US" sz="2000" kern="1200" dirty="0" smtClean="0">
                <a:solidFill>
                  <a:schemeClr val="bg1"/>
                </a:solidFill>
                <a:latin typeface="+mj-lt"/>
                <a:ea typeface="+mn-ea"/>
                <a:cs typeface="+mn-cs"/>
              </a:defRPr>
            </a:lvl5pPr>
          </a:lstStyle>
          <a:p>
            <a:pPr lvl="0"/>
            <a:r>
              <a:rPr lang="en-US"/>
              <a:t>Click to edit Master text styles</a:t>
            </a:r>
          </a:p>
        </p:txBody>
      </p:sp>
      <p:sp>
        <p:nvSpPr>
          <p:cNvPr id="18" name="Text Placeholder 40"/>
          <p:cNvSpPr>
            <a:spLocks noGrp="1"/>
          </p:cNvSpPr>
          <p:nvPr>
            <p:ph type="body" sz="quarter" idx="12"/>
          </p:nvPr>
        </p:nvSpPr>
        <p:spPr>
          <a:xfrm>
            <a:off x="625995" y="5719361"/>
            <a:ext cx="5758807" cy="384175"/>
          </a:xfrm>
          <a:prstGeom prst="rect">
            <a:avLst/>
          </a:prstGeom>
        </p:spPr>
        <p:txBody>
          <a:bodyPr lIns="91420" tIns="45710" rIns="91420" bIns="45710"/>
          <a:lstStyle>
            <a:lvl1pPr marL="0" indent="0" algn="l">
              <a:buFontTx/>
              <a:buNone/>
              <a:defRPr lang="en-US" sz="1600" b="0" i="0" kern="1200" dirty="0" smtClean="0">
                <a:solidFill>
                  <a:schemeClr val="accent5"/>
                </a:solidFill>
                <a:latin typeface="+mn-lt"/>
                <a:ea typeface="+mn-ea"/>
                <a:cs typeface="CiscoSans ExtraLight" pitchFamily="34" charset="0"/>
              </a:defRPr>
            </a:lvl1pPr>
            <a:lvl2pPr>
              <a:buFontTx/>
              <a:buNone/>
              <a:defRPr lang="en-US" sz="2000" kern="1200" dirty="0" smtClean="0">
                <a:solidFill>
                  <a:schemeClr val="bg1"/>
                </a:solidFill>
                <a:latin typeface="+mj-lt"/>
                <a:ea typeface="+mn-ea"/>
                <a:cs typeface="+mn-cs"/>
              </a:defRPr>
            </a:lvl2pPr>
            <a:lvl3pPr>
              <a:buFontTx/>
              <a:buNone/>
              <a:defRPr lang="en-US" sz="2000" kern="1200" dirty="0" smtClean="0">
                <a:solidFill>
                  <a:schemeClr val="bg1"/>
                </a:solidFill>
                <a:latin typeface="+mj-lt"/>
                <a:ea typeface="+mn-ea"/>
                <a:cs typeface="+mn-cs"/>
              </a:defRPr>
            </a:lvl3pPr>
            <a:lvl4pPr>
              <a:buFontTx/>
              <a:buNone/>
              <a:defRPr lang="en-US" sz="2000" kern="1200" dirty="0" smtClean="0">
                <a:solidFill>
                  <a:schemeClr val="bg1"/>
                </a:solidFill>
                <a:latin typeface="+mj-lt"/>
                <a:ea typeface="+mn-ea"/>
                <a:cs typeface="+mn-cs"/>
              </a:defRPr>
            </a:lvl4pPr>
            <a:lvl5pPr>
              <a:buFontTx/>
              <a:buNone/>
              <a:defRPr lang="en-US" sz="2000" kern="1200" dirty="0" smtClean="0">
                <a:solidFill>
                  <a:schemeClr val="bg1"/>
                </a:solidFill>
                <a:latin typeface="+mj-lt"/>
                <a:ea typeface="+mn-ea"/>
                <a:cs typeface="+mn-cs"/>
              </a:defRPr>
            </a:lvl5pPr>
          </a:lstStyle>
          <a:p>
            <a:pPr lvl="0"/>
            <a:r>
              <a:rPr lang="en-US"/>
              <a:t>Click to edit Master text styles</a:t>
            </a:r>
          </a:p>
        </p:txBody>
      </p:sp>
      <p:grpSp>
        <p:nvGrpSpPr>
          <p:cNvPr id="6" name="Group 4"/>
          <p:cNvGrpSpPr>
            <a:grpSpLocks noChangeAspect="1"/>
          </p:cNvGrpSpPr>
          <p:nvPr userDrawn="1"/>
        </p:nvGrpSpPr>
        <p:grpSpPr bwMode="auto">
          <a:xfrm>
            <a:off x="656167" y="527051"/>
            <a:ext cx="1062565" cy="565151"/>
            <a:chOff x="310" y="249"/>
            <a:chExt cx="502" cy="267"/>
          </a:xfrm>
          <a:solidFill>
            <a:schemeClr val="accent5"/>
          </a:solidFill>
        </p:grpSpPr>
        <p:sp>
          <p:nvSpPr>
            <p:cNvPr id="9"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0"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2"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3"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4"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5"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grpSp>
      <p:sp>
        <p:nvSpPr>
          <p:cNvPr id="29" name="Text Placeholder 2"/>
          <p:cNvSpPr>
            <a:spLocks noGrp="1"/>
          </p:cNvSpPr>
          <p:nvPr>
            <p:ph type="body" sz="quarter" idx="13"/>
          </p:nvPr>
        </p:nvSpPr>
        <p:spPr>
          <a:xfrm>
            <a:off x="617723" y="3829649"/>
            <a:ext cx="7900328" cy="398668"/>
          </a:xfrm>
          <a:prstGeom prst="rect">
            <a:avLst/>
          </a:prstGeom>
        </p:spPr>
        <p:txBody>
          <a:bodyPr lIns="91420" tIns="45710" rIns="91420" bIns="45710"/>
          <a:lstStyle>
            <a:lvl1pPr marL="0" indent="0">
              <a:buFont typeface="Arial" panose="020B0604020202020204" pitchFamily="34" charset="0"/>
              <a:buNone/>
              <a:defRPr sz="2667" baseline="0">
                <a:solidFill>
                  <a:schemeClr val="bg2"/>
                </a:solidFill>
                <a:latin typeface="+mj-lt"/>
              </a:defRPr>
            </a:lvl1pPr>
            <a:lvl2pPr marL="406365" indent="0">
              <a:buNone/>
              <a:defRPr/>
            </a:lvl2pPr>
            <a:lvl3pPr marL="569854" indent="0">
              <a:buNone/>
              <a:defRPr/>
            </a:lvl3pPr>
            <a:lvl4pPr marL="688908" indent="0">
              <a:buNone/>
              <a:defRPr/>
            </a:lvl4pPr>
            <a:lvl5pPr marL="801608" indent="0">
              <a:buNone/>
              <a:defRPr/>
            </a:lvl5pPr>
          </a:lstStyle>
          <a:p>
            <a:pPr lvl="0"/>
            <a:r>
              <a:rPr lang="en-US" dirty="0"/>
              <a:t>Click to edit Master text styles</a:t>
            </a:r>
          </a:p>
        </p:txBody>
      </p:sp>
      <p:sp>
        <p:nvSpPr>
          <p:cNvPr id="30" name="Title 1"/>
          <p:cNvSpPr>
            <a:spLocks noGrp="1"/>
          </p:cNvSpPr>
          <p:nvPr>
            <p:ph type="ctrTitle"/>
          </p:nvPr>
        </p:nvSpPr>
        <p:spPr>
          <a:xfrm>
            <a:off x="567687" y="3067667"/>
            <a:ext cx="7940684" cy="859640"/>
          </a:xfrm>
          <a:prstGeom prst="rect">
            <a:avLst/>
          </a:prstGeom>
        </p:spPr>
        <p:txBody>
          <a:bodyPr anchor="b"/>
          <a:lstStyle>
            <a:lvl1pPr marL="0" indent="0" algn="l">
              <a:lnSpc>
                <a:spcPct val="90000"/>
              </a:lnSpc>
              <a:buFont typeface="Arial" panose="020B0604020202020204" pitchFamily="34" charset="0"/>
              <a:buNone/>
              <a:defRPr sz="4800" b="0" i="0" spc="0" baseline="0">
                <a:solidFill>
                  <a:srgbClr val="38C6F4"/>
                </a:solidFill>
                <a:latin typeface="+mj-lt"/>
                <a:cs typeface="CiscoSans Thin"/>
              </a:defRPr>
            </a:lvl1pPr>
          </a:lstStyle>
          <a:p>
            <a:r>
              <a:rPr lang="en-US" dirty="0"/>
              <a:t>Click to edit Master title style</a:t>
            </a:r>
          </a:p>
        </p:txBody>
      </p:sp>
    </p:spTree>
    <p:extLst>
      <p:ext uri="{BB962C8B-B14F-4D97-AF65-F5344CB8AC3E}">
        <p14:creationId xmlns:p14="http://schemas.microsoft.com/office/powerpoint/2010/main" val="3480634310"/>
      </p:ext>
    </p:extLst>
  </p:cSld>
  <p:clrMapOvr>
    <a:masterClrMapping/>
  </p:clrMapOvr>
  <p:transition spd="slow">
    <p:wipe/>
  </p:transition>
  <p:extLst mod="1">
    <p:ext uri="{DCECCB84-F9BA-43D5-87BE-67443E8EF086}">
      <p15:sldGuideLst xmlns:p15="http://schemas.microsoft.com/office/powerpoint/2012/main">
        <p15:guide id="1" orient="horz" pos="228">
          <p15:clr>
            <a:srgbClr val="FBAE40"/>
          </p15:clr>
        </p15:guide>
        <p15:guide id="2" pos="360">
          <p15:clr>
            <a:srgbClr val="FBAE40"/>
          </p15:clr>
        </p15:guide>
        <p15:guide id="3" orient="horz" pos="518">
          <p15:clr>
            <a:srgbClr val="FBAE40"/>
          </p15:clr>
        </p15:guide>
        <p15:guide id="4" pos="812">
          <p15:clr>
            <a:srgbClr val="FBAE40"/>
          </p15:clr>
        </p15:guide>
        <p15:guide id="5" pos="311">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p:cSld name="3_Segue">
    <p:bg>
      <p:bgPr>
        <a:solidFill>
          <a:schemeClr val="bg1"/>
        </a:solidFill>
        <a:effectLst/>
      </p:bgPr>
    </p:bg>
    <p:spTree>
      <p:nvGrpSpPr>
        <p:cNvPr id="1" name=""/>
        <p:cNvGrpSpPr/>
        <p:nvPr/>
      </p:nvGrpSpPr>
      <p:grpSpPr>
        <a:xfrm>
          <a:off x="0" y="0"/>
          <a:ext cx="0" cy="0"/>
          <a:chOff x="0" y="0"/>
          <a:chExt cx="0" cy="0"/>
        </a:xfrm>
      </p:grpSpPr>
      <p:sp>
        <p:nvSpPr>
          <p:cNvPr id="7" name="Rectangle 6"/>
          <p:cNvSpPr/>
          <p:nvPr userDrawn="1"/>
        </p:nvSpPr>
        <p:spPr>
          <a:xfrm>
            <a:off x="0" y="1"/>
            <a:ext cx="12192000" cy="6857999"/>
          </a:xfrm>
          <a:prstGeom prst="rect">
            <a:avLst/>
          </a:prstGeom>
          <a:solidFill>
            <a:srgbClr val="00394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FFFFFF"/>
              </a:solidFill>
              <a:effectLst/>
              <a:uLnTx/>
              <a:uFillTx/>
              <a:latin typeface="Arial"/>
              <a:ea typeface="+mn-ea"/>
              <a:cs typeface="+mn-cs"/>
            </a:endParaRPr>
          </a:p>
        </p:txBody>
      </p:sp>
      <p:sp>
        <p:nvSpPr>
          <p:cNvPr id="6" name="Title 1"/>
          <p:cNvSpPr>
            <a:spLocks noGrp="1"/>
          </p:cNvSpPr>
          <p:nvPr>
            <p:ph type="ctrTitle"/>
          </p:nvPr>
        </p:nvSpPr>
        <p:spPr>
          <a:xfrm>
            <a:off x="555233" y="1220545"/>
            <a:ext cx="10130723" cy="3426595"/>
          </a:xfrm>
          <a:prstGeom prst="rect">
            <a:avLst/>
          </a:prstGeom>
        </p:spPr>
        <p:txBody>
          <a:bodyPr anchor="b">
            <a:noAutofit/>
          </a:bodyPr>
          <a:lstStyle>
            <a:lvl1pPr marL="0" indent="0" algn="l">
              <a:lnSpc>
                <a:spcPct val="90000"/>
              </a:lnSpc>
              <a:buFont typeface="Arial" panose="020B0604020202020204" pitchFamily="34" charset="0"/>
              <a:buNone/>
              <a:defRPr sz="6133" b="0" i="0" spc="0" baseline="0">
                <a:solidFill>
                  <a:schemeClr val="accent5"/>
                </a:solidFill>
                <a:latin typeface="+mj-lt"/>
                <a:cs typeface="CiscoSans Thin"/>
              </a:defRPr>
            </a:lvl1pPr>
          </a:lstStyle>
          <a:p>
            <a:r>
              <a:rPr lang="en-US" dirty="0"/>
              <a:t>Click to edit Master title style</a:t>
            </a:r>
          </a:p>
        </p:txBody>
      </p:sp>
      <p:sp>
        <p:nvSpPr>
          <p:cNvPr id="8" name="Rectangle 7"/>
          <p:cNvSpPr>
            <a:spLocks noChangeArrowheads="1"/>
          </p:cNvSpPr>
          <p:nvPr userDrawn="1"/>
        </p:nvSpPr>
        <p:spPr bwMode="ltGray">
          <a:xfrm>
            <a:off x="11354627" y="6323876"/>
            <a:ext cx="290868" cy="206025"/>
          </a:xfrm>
          <a:prstGeom prst="rect">
            <a:avLst/>
          </a:prstGeom>
          <a:noFill/>
          <a:ln w="9525" algn="ctr">
            <a:noFill/>
            <a:miter lim="800000"/>
            <a:headEnd/>
            <a:tailEnd/>
          </a:ln>
          <a:effectLst/>
        </p:spPr>
        <p:txBody>
          <a:bodyPr wrap="none" lIns="82115" tIns="41056" rIns="82115" bIns="41056" anchor="b">
            <a:spAutoFit/>
          </a:bodyPr>
          <a:lstStyle/>
          <a:p>
            <a:pPr marL="0" marR="0" lvl="0" indent="0" algn="r" defTabSz="814305" rtl="0" eaLnBrk="1" fontAlgn="auto" latinLnBrk="0" hangingPunct="1">
              <a:lnSpc>
                <a:spcPct val="100000"/>
              </a:lnSpc>
              <a:spcBef>
                <a:spcPts val="0"/>
              </a:spcBef>
              <a:spcAft>
                <a:spcPts val="0"/>
              </a:spcAft>
              <a:buClrTx/>
              <a:buSzTx/>
              <a:buFontTx/>
              <a:buNone/>
              <a:tabLst/>
              <a:defRPr/>
            </a:pPr>
            <a:fld id="{6A1E46DC-7EF6-4EA2-B285-14272867D133}" type="slidenum">
              <a:rPr kumimoji="0" lang="en-US" sz="800" b="0" i="0" u="none" strike="noStrike" kern="1200" cap="none" spc="0" normalizeH="0" baseline="0" noProof="0">
                <a:ln>
                  <a:noFill/>
                </a:ln>
                <a:solidFill>
                  <a:srgbClr val="38C6F4">
                    <a:lumMod val="50000"/>
                  </a:srgbClr>
                </a:solidFill>
                <a:effectLst/>
                <a:uLnTx/>
                <a:uFillTx/>
                <a:latin typeface="Arial"/>
                <a:ea typeface="ＭＳ Ｐゴシック" pitchFamily="34" charset="-128"/>
                <a:cs typeface="CiscoSans Thin"/>
              </a:rPr>
              <a:pPr marL="0" marR="0" lvl="0" indent="0" algn="r" defTabSz="814305"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38C6F4">
                  <a:lumMod val="50000"/>
                </a:srgbClr>
              </a:solidFill>
              <a:effectLst/>
              <a:uLnTx/>
              <a:uFillTx/>
              <a:latin typeface="Arial"/>
              <a:ea typeface="ＭＳ Ｐゴシック" pitchFamily="34" charset="-128"/>
              <a:cs typeface="CiscoSans Thin"/>
            </a:endParaRPr>
          </a:p>
        </p:txBody>
      </p:sp>
      <p:sp>
        <p:nvSpPr>
          <p:cNvPr id="9" name="Rectangle 4"/>
          <p:cNvSpPr>
            <a:spLocks noChangeArrowheads="1"/>
          </p:cNvSpPr>
          <p:nvPr userDrawn="1"/>
        </p:nvSpPr>
        <p:spPr bwMode="ltGray">
          <a:xfrm>
            <a:off x="7823344" y="6322205"/>
            <a:ext cx="3544024" cy="206025"/>
          </a:xfrm>
          <a:prstGeom prst="rect">
            <a:avLst/>
          </a:prstGeom>
          <a:noFill/>
          <a:ln w="9525">
            <a:noFill/>
            <a:miter lim="800000"/>
            <a:headEnd/>
            <a:tailEnd/>
          </a:ln>
          <a:effectLst/>
        </p:spPr>
        <p:txBody>
          <a:bodyPr lIns="82115" tIns="41056" rIns="82115" bIns="41056" anchor="b">
            <a:spAutoFit/>
          </a:bodyPr>
          <a:lstStyle/>
          <a:p>
            <a:pPr marL="0" marR="0" lvl="0" indent="0" algn="l" defTabSz="814305"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8C6F4">
                    <a:lumMod val="50000"/>
                  </a:srgbClr>
                </a:solidFill>
                <a:effectLst/>
                <a:uLnTx/>
                <a:uFillTx/>
                <a:latin typeface="Arial"/>
                <a:ea typeface="ＭＳ Ｐゴシック" pitchFamily="34" charset="-128"/>
                <a:cs typeface="CiscoSans Thin"/>
              </a:rPr>
              <a:t>© 2016  Cisco and/or its affiliates. All rights reserved.   Cisco Confidential</a:t>
            </a:r>
          </a:p>
        </p:txBody>
      </p:sp>
      <p:grpSp>
        <p:nvGrpSpPr>
          <p:cNvPr id="11" name="Group 4"/>
          <p:cNvGrpSpPr>
            <a:grpSpLocks noChangeAspect="1"/>
          </p:cNvGrpSpPr>
          <p:nvPr userDrawn="1"/>
        </p:nvGrpSpPr>
        <p:grpSpPr bwMode="auto">
          <a:xfrm>
            <a:off x="677386" y="6286929"/>
            <a:ext cx="453676" cy="241299"/>
            <a:chOff x="310" y="249"/>
            <a:chExt cx="502" cy="267"/>
          </a:xfrm>
          <a:solidFill>
            <a:srgbClr val="086D8E"/>
          </a:solidFill>
        </p:grpSpPr>
        <p:sp>
          <p:nvSpPr>
            <p:cNvPr id="12"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3"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4"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5"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6"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7"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8"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9"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0"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1"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2"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3"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4"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5"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grpSp>
    </p:spTree>
    <p:extLst>
      <p:ext uri="{BB962C8B-B14F-4D97-AF65-F5344CB8AC3E}">
        <p14:creationId xmlns:p14="http://schemas.microsoft.com/office/powerpoint/2010/main" val="3953559652"/>
      </p:ext>
    </p:extLst>
  </p:cSld>
  <p:clrMapOvr>
    <a:masterClrMapping/>
  </p:clrMapOvr>
  <p:transition spd="slow">
    <p:wip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Multi_Slide">
    <p:spTree>
      <p:nvGrpSpPr>
        <p:cNvPr id="1" name=""/>
        <p:cNvGrpSpPr/>
        <p:nvPr/>
      </p:nvGrpSpPr>
      <p:grpSpPr>
        <a:xfrm>
          <a:off x="0" y="0"/>
          <a:ext cx="0" cy="0"/>
          <a:chOff x="0" y="0"/>
          <a:chExt cx="0" cy="0"/>
        </a:xfrm>
      </p:grpSpPr>
      <p:sp>
        <p:nvSpPr>
          <p:cNvPr id="5" name="Content Placeholder 2"/>
          <p:cNvSpPr>
            <a:spLocks noGrp="1"/>
          </p:cNvSpPr>
          <p:nvPr>
            <p:ph idx="1"/>
          </p:nvPr>
        </p:nvSpPr>
        <p:spPr>
          <a:xfrm>
            <a:off x="632883" y="1797051"/>
            <a:ext cx="11040076" cy="4098595"/>
          </a:xfrm>
          <a:prstGeom prst="rect">
            <a:avLst/>
          </a:prstGeom>
        </p:spPr>
        <p:txBody>
          <a:bodyPr lIns="91420" tIns="45710" rIns="91420" bIns="45710">
            <a:noAutofit/>
          </a:bodyPr>
          <a:lstStyle>
            <a:lvl1pPr marL="380910" marR="0" indent="-380910" algn="ctr" defTabSz="609458" rtl="0" eaLnBrk="1" fontAlgn="auto" latinLnBrk="0" hangingPunct="1">
              <a:lnSpc>
                <a:spcPct val="100000"/>
              </a:lnSpc>
              <a:spcBef>
                <a:spcPct val="20000"/>
              </a:spcBef>
              <a:spcAft>
                <a:spcPts val="0"/>
              </a:spcAft>
              <a:buClrTx/>
              <a:buSzTx/>
              <a:buFont typeface="Arial"/>
              <a:buNone/>
              <a:tabLst/>
              <a:defRPr sz="2667" b="0" i="0" baseline="0">
                <a:solidFill>
                  <a:schemeClr val="bg1"/>
                </a:solidFill>
                <a:latin typeface="+mn-lt"/>
                <a:cs typeface="CiscoSans ExtraLight"/>
              </a:defRPr>
            </a:lvl1pPr>
          </a:lstStyle>
          <a:p>
            <a:pPr lvl="0"/>
            <a:r>
              <a:rPr lang="en-US"/>
              <a:t>Click to edit Master text styles</a:t>
            </a:r>
          </a:p>
        </p:txBody>
      </p:sp>
      <p:sp>
        <p:nvSpPr>
          <p:cNvPr id="4" name="Title Placeholder 5"/>
          <p:cNvSpPr>
            <a:spLocks noGrp="1"/>
          </p:cNvSpPr>
          <p:nvPr>
            <p:ph type="title"/>
          </p:nvPr>
        </p:nvSpPr>
        <p:spPr bwMode="auto">
          <a:xfrm>
            <a:off x="583688" y="455085"/>
            <a:ext cx="11127317" cy="975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rgbClr val="004C69"/>
                </a:solidFill>
              </a:defRPr>
            </a:lvl1pPr>
          </a:lstStyle>
          <a:p>
            <a:pPr lvl="0"/>
            <a:r>
              <a:rPr lang="en-US" dirty="0"/>
              <a:t>Click to edit Master title style</a:t>
            </a:r>
            <a:endParaRPr lang="en-GB" dirty="0"/>
          </a:p>
        </p:txBody>
      </p:sp>
    </p:spTree>
    <p:extLst>
      <p:ext uri="{BB962C8B-B14F-4D97-AF65-F5344CB8AC3E}">
        <p14:creationId xmlns:p14="http://schemas.microsoft.com/office/powerpoint/2010/main" val="10044685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12428280"/>
      </p:ext>
    </p:extLst>
  </p:cSld>
  <p:clrMapOvr>
    <a:overrideClrMapping bg1="lt1" tx1="dk1" bg2="lt2" tx2="dk2" accent1="accent1" accent2="accent2" accent3="accent3" accent4="accent4" accent5="accent5" accent6="accent6" hlink="hlink" folHlink="folHlink"/>
  </p:clrMapOvr>
  <p:transition spd="med">
    <p:fad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2_Circled_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1"/>
                </a:solidFill>
              </a:defRPr>
            </a:lvl1pPr>
          </a:lstStyle>
          <a:p>
            <a:r>
              <a:rPr lang="en-US" dirty="0"/>
              <a:t>Click to edit Master title style</a:t>
            </a:r>
          </a:p>
        </p:txBody>
      </p:sp>
      <p:sp>
        <p:nvSpPr>
          <p:cNvPr id="12" name="Oval 11"/>
          <p:cNvSpPr/>
          <p:nvPr/>
        </p:nvSpPr>
        <p:spPr>
          <a:xfrm>
            <a:off x="767480" y="3403400"/>
            <a:ext cx="931499" cy="931499"/>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5333" b="0" i="0" u="none" strike="noStrike" kern="1200" cap="none" spc="0" normalizeH="0" baseline="0" noProof="0" dirty="0">
              <a:ln>
                <a:noFill/>
              </a:ln>
              <a:solidFill>
                <a:srgbClr val="FFFFFF"/>
              </a:solidFill>
              <a:effectLst/>
              <a:uLnTx/>
              <a:uFillTx/>
              <a:latin typeface="Arial"/>
              <a:ea typeface="+mn-ea"/>
              <a:cs typeface="Arial"/>
            </a:endParaRPr>
          </a:p>
        </p:txBody>
      </p:sp>
      <p:sp>
        <p:nvSpPr>
          <p:cNvPr id="15" name="Oval 14"/>
          <p:cNvSpPr/>
          <p:nvPr/>
        </p:nvSpPr>
        <p:spPr>
          <a:xfrm>
            <a:off x="767480" y="1902143"/>
            <a:ext cx="931499" cy="931499"/>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5333" b="0" i="0" u="none" strike="noStrike" kern="1200" cap="none" spc="0" normalizeH="0" baseline="0" noProof="0" dirty="0">
              <a:ln>
                <a:solidFill>
                  <a:srgbClr val="81C569"/>
                </a:solidFill>
              </a:ln>
              <a:solidFill>
                <a:srgbClr val="FFFFFF"/>
              </a:solidFill>
              <a:effectLst/>
              <a:uLnTx/>
              <a:uFillTx/>
              <a:latin typeface="Arial"/>
              <a:ea typeface="+mn-ea"/>
              <a:cs typeface="Arial"/>
            </a:endParaRPr>
          </a:p>
        </p:txBody>
      </p:sp>
      <p:sp>
        <p:nvSpPr>
          <p:cNvPr id="22" name="Oval 21"/>
          <p:cNvSpPr/>
          <p:nvPr/>
        </p:nvSpPr>
        <p:spPr>
          <a:xfrm>
            <a:off x="767480" y="4870791"/>
            <a:ext cx="931499" cy="931499"/>
          </a:xfrm>
          <a:prstGeom prst="ellipse">
            <a:avLst/>
          </a:prstGeom>
          <a:solidFill>
            <a:schemeClr val="accent5"/>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5333" b="0" i="0" u="none" strike="noStrike" kern="1200" cap="none" spc="0" normalizeH="0" baseline="0" noProof="0" dirty="0">
              <a:ln>
                <a:noFill/>
              </a:ln>
              <a:solidFill>
                <a:srgbClr val="049FD9"/>
              </a:solidFill>
              <a:effectLst/>
              <a:uLnTx/>
              <a:uFillTx/>
              <a:latin typeface="Arial"/>
              <a:ea typeface="+mn-ea"/>
              <a:cs typeface="Arial"/>
            </a:endParaRPr>
          </a:p>
        </p:txBody>
      </p:sp>
      <p:sp>
        <p:nvSpPr>
          <p:cNvPr id="24" name="Text Placeholder 17"/>
          <p:cNvSpPr>
            <a:spLocks noGrp="1"/>
          </p:cNvSpPr>
          <p:nvPr>
            <p:ph type="body" sz="quarter" idx="13"/>
          </p:nvPr>
        </p:nvSpPr>
        <p:spPr>
          <a:xfrm>
            <a:off x="1820333" y="1910030"/>
            <a:ext cx="7298267" cy="924508"/>
          </a:xfrm>
          <a:prstGeom prst="rect">
            <a:avLst/>
          </a:prstGeom>
        </p:spPr>
        <p:txBody>
          <a:bodyPr lIns="91420" tIns="45710" rIns="91420" bIns="45710" anchor="ctr" anchorCtr="0">
            <a:noAutofit/>
          </a:bodyPr>
          <a:lstStyle>
            <a:lvl1pPr marL="0" indent="0" algn="l">
              <a:buNone/>
              <a:defRPr sz="2667"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Click to edit Master text styles</a:t>
            </a:r>
          </a:p>
        </p:txBody>
      </p:sp>
      <p:sp>
        <p:nvSpPr>
          <p:cNvPr id="25" name="Text Placeholder 17"/>
          <p:cNvSpPr>
            <a:spLocks noGrp="1"/>
          </p:cNvSpPr>
          <p:nvPr>
            <p:ph type="body" sz="quarter" idx="14"/>
          </p:nvPr>
        </p:nvSpPr>
        <p:spPr>
          <a:xfrm>
            <a:off x="1820333" y="3410391"/>
            <a:ext cx="7298267" cy="924508"/>
          </a:xfrm>
          <a:prstGeom prst="rect">
            <a:avLst/>
          </a:prstGeom>
        </p:spPr>
        <p:txBody>
          <a:bodyPr lIns="91420" tIns="45710" rIns="91420" bIns="45710" anchor="ctr" anchorCtr="0">
            <a:noAutofit/>
          </a:bodyPr>
          <a:lstStyle>
            <a:lvl1pPr marL="0" indent="0" algn="l">
              <a:buNone/>
              <a:defRPr sz="2667"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6" name="Text Placeholder 17"/>
          <p:cNvSpPr>
            <a:spLocks noGrp="1"/>
          </p:cNvSpPr>
          <p:nvPr>
            <p:ph type="body" sz="quarter" idx="15"/>
          </p:nvPr>
        </p:nvSpPr>
        <p:spPr>
          <a:xfrm>
            <a:off x="1820333" y="4870791"/>
            <a:ext cx="7298267" cy="924508"/>
          </a:xfrm>
          <a:prstGeom prst="rect">
            <a:avLst/>
          </a:prstGeom>
        </p:spPr>
        <p:txBody>
          <a:bodyPr lIns="91420" tIns="45710" rIns="91420" bIns="45710" anchor="ctr" anchorCtr="0">
            <a:noAutofit/>
          </a:bodyPr>
          <a:lstStyle>
            <a:lvl1pPr marL="0" indent="0" algn="l">
              <a:buNone/>
              <a:defRPr sz="2667"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8" name="Text Placeholder 17"/>
          <p:cNvSpPr>
            <a:spLocks noGrp="1"/>
          </p:cNvSpPr>
          <p:nvPr>
            <p:ph type="body" sz="quarter" idx="17" hasCustomPrompt="1"/>
          </p:nvPr>
        </p:nvSpPr>
        <p:spPr>
          <a:xfrm>
            <a:off x="767480" y="3403401"/>
            <a:ext cx="931499" cy="924508"/>
          </a:xfrm>
          <a:prstGeom prst="rect">
            <a:avLst/>
          </a:prstGeom>
        </p:spPr>
        <p:txBody>
          <a:bodyPr lIns="91420" tIns="45710" rIns="91420" bIns="45710" anchor="ctr" anchorCtr="0">
            <a:noAutofit/>
          </a:bodyPr>
          <a:lstStyle>
            <a:lvl1pPr marL="0" indent="0" algn="ctr">
              <a:buNone/>
              <a:defRPr sz="5333"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2</a:t>
            </a:r>
          </a:p>
        </p:txBody>
      </p:sp>
      <p:sp>
        <p:nvSpPr>
          <p:cNvPr id="29" name="Text Placeholder 17"/>
          <p:cNvSpPr>
            <a:spLocks noGrp="1"/>
          </p:cNvSpPr>
          <p:nvPr>
            <p:ph type="body" sz="quarter" idx="18" hasCustomPrompt="1"/>
          </p:nvPr>
        </p:nvSpPr>
        <p:spPr>
          <a:xfrm>
            <a:off x="767481" y="4868187"/>
            <a:ext cx="931499" cy="924508"/>
          </a:xfrm>
          <a:prstGeom prst="rect">
            <a:avLst/>
          </a:prstGeom>
          <a:ln>
            <a:noFill/>
          </a:ln>
        </p:spPr>
        <p:txBody>
          <a:bodyPr lIns="91420" tIns="45710" rIns="91420" bIns="45710" anchor="ctr" anchorCtr="0">
            <a:noAutofit/>
          </a:bodyPr>
          <a:lstStyle>
            <a:lvl1pPr marL="0" indent="0" algn="ctr">
              <a:buNone/>
              <a:defRPr sz="5333"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3</a:t>
            </a:r>
          </a:p>
        </p:txBody>
      </p:sp>
      <p:sp>
        <p:nvSpPr>
          <p:cNvPr id="13" name="Text Placeholder 17"/>
          <p:cNvSpPr>
            <a:spLocks noGrp="1"/>
          </p:cNvSpPr>
          <p:nvPr>
            <p:ph type="body" sz="quarter" idx="19" hasCustomPrompt="1"/>
          </p:nvPr>
        </p:nvSpPr>
        <p:spPr>
          <a:xfrm>
            <a:off x="767480" y="1902998"/>
            <a:ext cx="931499" cy="924508"/>
          </a:xfrm>
          <a:prstGeom prst="rect">
            <a:avLst/>
          </a:prstGeom>
        </p:spPr>
        <p:txBody>
          <a:bodyPr lIns="91420" tIns="45710" rIns="91420" bIns="45710" anchor="ctr" anchorCtr="0">
            <a:noAutofit/>
          </a:bodyPr>
          <a:lstStyle>
            <a:lvl1pPr marL="0" indent="0" algn="ctr">
              <a:buNone/>
              <a:defRPr sz="5333"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a:t>
            </a:r>
          </a:p>
        </p:txBody>
      </p:sp>
    </p:spTree>
    <p:extLst>
      <p:ext uri="{BB962C8B-B14F-4D97-AF65-F5344CB8AC3E}">
        <p14:creationId xmlns:p14="http://schemas.microsoft.com/office/powerpoint/2010/main" val="392566474"/>
      </p:ext>
    </p:extLst>
  </p:cSld>
  <p:clrMapOvr>
    <a:masterClrMapping/>
  </p:clrMapOvr>
  <p:transition spd="slow">
    <p:wip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5_Circled_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1"/>
                </a:solidFill>
              </a:defRPr>
            </a:lvl1pPr>
          </a:lstStyle>
          <a:p>
            <a:r>
              <a:rPr lang="en-US" dirty="0"/>
              <a:t>Click to edit Master title style</a:t>
            </a:r>
          </a:p>
        </p:txBody>
      </p:sp>
      <p:sp>
        <p:nvSpPr>
          <p:cNvPr id="12" name="Oval 11"/>
          <p:cNvSpPr/>
          <p:nvPr/>
        </p:nvSpPr>
        <p:spPr>
          <a:xfrm>
            <a:off x="767482" y="2639092"/>
            <a:ext cx="619753" cy="619753"/>
          </a:xfrm>
          <a:prstGeom prst="ellipse">
            <a:avLst/>
          </a:prstGeom>
          <a:solidFill>
            <a:srgbClr val="38C6F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5333" b="0" i="0" u="none" strike="noStrike" kern="1200" cap="none" spc="0" normalizeH="0" baseline="0" noProof="0" dirty="0">
              <a:ln>
                <a:solidFill>
                  <a:srgbClr val="81C569"/>
                </a:solidFill>
              </a:ln>
              <a:solidFill>
                <a:srgbClr val="38C6F4"/>
              </a:solidFill>
              <a:effectLst/>
              <a:uLnTx/>
              <a:uFillTx/>
              <a:latin typeface="Arial"/>
              <a:ea typeface="+mn-ea"/>
              <a:cs typeface="Arial"/>
            </a:endParaRPr>
          </a:p>
        </p:txBody>
      </p:sp>
      <p:sp>
        <p:nvSpPr>
          <p:cNvPr id="15" name="Oval 14"/>
          <p:cNvSpPr/>
          <p:nvPr/>
        </p:nvSpPr>
        <p:spPr>
          <a:xfrm>
            <a:off x="767481" y="1771904"/>
            <a:ext cx="619753" cy="619753"/>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5333" b="0" i="0" u="none" strike="noStrike" kern="1200" cap="none" spc="0" normalizeH="0" baseline="0" noProof="0" dirty="0">
              <a:ln>
                <a:solidFill>
                  <a:srgbClr val="81C569"/>
                </a:solidFill>
              </a:ln>
              <a:solidFill>
                <a:srgbClr val="38C6F4"/>
              </a:solidFill>
              <a:effectLst/>
              <a:uLnTx/>
              <a:uFillTx/>
              <a:latin typeface="Arial"/>
              <a:ea typeface="+mn-ea"/>
              <a:cs typeface="Arial"/>
            </a:endParaRPr>
          </a:p>
        </p:txBody>
      </p:sp>
      <p:sp>
        <p:nvSpPr>
          <p:cNvPr id="22" name="Oval 21"/>
          <p:cNvSpPr/>
          <p:nvPr/>
        </p:nvSpPr>
        <p:spPr>
          <a:xfrm>
            <a:off x="767482" y="3503262"/>
            <a:ext cx="619753" cy="619753"/>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5333" b="0" i="0" u="none" strike="noStrike" kern="1200" cap="none" spc="0" normalizeH="0" baseline="0" noProof="0" dirty="0">
              <a:ln>
                <a:solidFill>
                  <a:srgbClr val="81C569"/>
                </a:solidFill>
              </a:ln>
              <a:solidFill>
                <a:srgbClr val="38C6F4"/>
              </a:solidFill>
              <a:effectLst/>
              <a:uLnTx/>
              <a:uFillTx/>
              <a:latin typeface="Arial"/>
              <a:ea typeface="+mn-ea"/>
              <a:cs typeface="Arial"/>
            </a:endParaRPr>
          </a:p>
        </p:txBody>
      </p:sp>
      <p:sp>
        <p:nvSpPr>
          <p:cNvPr id="24" name="Text Placeholder 17"/>
          <p:cNvSpPr>
            <a:spLocks noGrp="1"/>
          </p:cNvSpPr>
          <p:nvPr>
            <p:ph type="body" sz="quarter" idx="13"/>
          </p:nvPr>
        </p:nvSpPr>
        <p:spPr>
          <a:xfrm>
            <a:off x="1563179" y="1779790"/>
            <a:ext cx="7571664" cy="615103"/>
          </a:xfrm>
          <a:prstGeom prst="rect">
            <a:avLst/>
          </a:prstGeom>
        </p:spPr>
        <p:txBody>
          <a:bodyPr lIns="91420" tIns="45710" rIns="91420" bIns="45710" anchor="ctr" anchorCtr="0">
            <a:noAutofit/>
          </a:bodyPr>
          <a:lstStyle>
            <a:lvl1pPr marL="0" indent="0" algn="l">
              <a:buNone/>
              <a:defRPr sz="2667"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Click to edit Master text styles</a:t>
            </a:r>
          </a:p>
        </p:txBody>
      </p:sp>
      <p:sp>
        <p:nvSpPr>
          <p:cNvPr id="25" name="Text Placeholder 17"/>
          <p:cNvSpPr>
            <a:spLocks noGrp="1"/>
          </p:cNvSpPr>
          <p:nvPr>
            <p:ph type="body" sz="quarter" idx="14"/>
          </p:nvPr>
        </p:nvSpPr>
        <p:spPr>
          <a:xfrm>
            <a:off x="1563180" y="2646082"/>
            <a:ext cx="7571664" cy="615103"/>
          </a:xfrm>
          <a:prstGeom prst="rect">
            <a:avLst/>
          </a:prstGeom>
        </p:spPr>
        <p:txBody>
          <a:bodyPr lIns="91420" tIns="45710" rIns="91420" bIns="45710" anchor="ctr" anchorCtr="0">
            <a:noAutofit/>
          </a:bodyPr>
          <a:lstStyle>
            <a:lvl1pPr marL="0" indent="0" algn="l">
              <a:buNone/>
              <a:defRPr sz="2667"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6" name="Text Placeholder 17"/>
          <p:cNvSpPr>
            <a:spLocks noGrp="1"/>
          </p:cNvSpPr>
          <p:nvPr>
            <p:ph type="body" sz="quarter" idx="15"/>
          </p:nvPr>
        </p:nvSpPr>
        <p:spPr>
          <a:xfrm>
            <a:off x="1563180" y="3503262"/>
            <a:ext cx="7571664" cy="615103"/>
          </a:xfrm>
          <a:prstGeom prst="rect">
            <a:avLst/>
          </a:prstGeom>
        </p:spPr>
        <p:txBody>
          <a:bodyPr lIns="91420" tIns="45710" rIns="91420" bIns="45710" anchor="ctr" anchorCtr="0">
            <a:noAutofit/>
          </a:bodyPr>
          <a:lstStyle>
            <a:lvl1pPr marL="0" indent="0" algn="l">
              <a:buNone/>
              <a:defRPr sz="2667"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7" name="Text Placeholder 17"/>
          <p:cNvSpPr>
            <a:spLocks noGrp="1"/>
          </p:cNvSpPr>
          <p:nvPr>
            <p:ph type="body" sz="quarter" idx="16" hasCustomPrompt="1"/>
          </p:nvPr>
        </p:nvSpPr>
        <p:spPr>
          <a:xfrm>
            <a:off x="767482" y="1770029"/>
            <a:ext cx="619753" cy="615103"/>
          </a:xfrm>
          <a:prstGeom prst="rect">
            <a:avLst/>
          </a:prstGeom>
          <a:noFill/>
          <a:ln>
            <a:noFill/>
          </a:ln>
        </p:spPr>
        <p:txBody>
          <a:bodyPr lIns="91420" tIns="45710" rIns="91420" bIns="45710" anchor="ctr" anchorCtr="0">
            <a:noAutofit/>
          </a:bodyPr>
          <a:lstStyle>
            <a:lvl1pPr marL="0" indent="0" algn="ctr">
              <a:buNone/>
              <a:defRPr sz="2667"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a:t>
            </a:r>
          </a:p>
        </p:txBody>
      </p:sp>
      <p:sp>
        <p:nvSpPr>
          <p:cNvPr id="28" name="Text Placeholder 17"/>
          <p:cNvSpPr>
            <a:spLocks noGrp="1"/>
          </p:cNvSpPr>
          <p:nvPr>
            <p:ph type="body" sz="quarter" idx="17" hasCustomPrompt="1"/>
          </p:nvPr>
        </p:nvSpPr>
        <p:spPr>
          <a:xfrm>
            <a:off x="767482" y="2639091"/>
            <a:ext cx="619753" cy="615103"/>
          </a:xfrm>
          <a:prstGeom prst="rect">
            <a:avLst/>
          </a:prstGeom>
          <a:noFill/>
          <a:ln>
            <a:noFill/>
          </a:ln>
        </p:spPr>
        <p:txBody>
          <a:bodyPr lIns="91420" tIns="45710" rIns="91420" bIns="45710" anchor="ctr" anchorCtr="0">
            <a:noAutofit/>
          </a:bodyPr>
          <a:lstStyle>
            <a:lvl1pPr marL="0" indent="0" algn="ctr">
              <a:buNone/>
              <a:defRPr sz="2667"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2</a:t>
            </a:r>
          </a:p>
        </p:txBody>
      </p:sp>
      <p:sp>
        <p:nvSpPr>
          <p:cNvPr id="29" name="Text Placeholder 17"/>
          <p:cNvSpPr>
            <a:spLocks noGrp="1"/>
          </p:cNvSpPr>
          <p:nvPr>
            <p:ph type="body" sz="quarter" idx="18" hasCustomPrompt="1"/>
          </p:nvPr>
        </p:nvSpPr>
        <p:spPr>
          <a:xfrm>
            <a:off x="767484" y="3500658"/>
            <a:ext cx="619753" cy="615103"/>
          </a:xfrm>
          <a:prstGeom prst="rect">
            <a:avLst/>
          </a:prstGeom>
          <a:noFill/>
          <a:ln>
            <a:noFill/>
          </a:ln>
        </p:spPr>
        <p:txBody>
          <a:bodyPr lIns="91420" tIns="45710" rIns="91420" bIns="45710" anchor="ctr" anchorCtr="0">
            <a:noAutofit/>
          </a:bodyPr>
          <a:lstStyle>
            <a:lvl1pPr marL="0" indent="0" algn="ctr">
              <a:buNone/>
              <a:defRPr sz="2667"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3</a:t>
            </a:r>
          </a:p>
        </p:txBody>
      </p:sp>
      <p:sp>
        <p:nvSpPr>
          <p:cNvPr id="13" name="Oval 12"/>
          <p:cNvSpPr/>
          <p:nvPr/>
        </p:nvSpPr>
        <p:spPr>
          <a:xfrm>
            <a:off x="767484" y="4366109"/>
            <a:ext cx="619753" cy="619753"/>
          </a:xfrm>
          <a:prstGeom prst="ellipse">
            <a:avLst/>
          </a:prstGeom>
          <a:solidFill>
            <a:schemeClr val="accent6"/>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5333" b="0" i="0" u="none" strike="noStrike" kern="1200" cap="none" spc="0" normalizeH="0" baseline="0" noProof="0" dirty="0">
              <a:ln>
                <a:solidFill>
                  <a:srgbClr val="81C569"/>
                </a:solidFill>
              </a:ln>
              <a:solidFill>
                <a:srgbClr val="38C6F4"/>
              </a:solidFill>
              <a:effectLst/>
              <a:uLnTx/>
              <a:uFillTx/>
              <a:latin typeface="Arial"/>
              <a:ea typeface="+mn-ea"/>
              <a:cs typeface="Arial"/>
            </a:endParaRPr>
          </a:p>
        </p:txBody>
      </p:sp>
      <p:sp>
        <p:nvSpPr>
          <p:cNvPr id="14" name="Text Placeholder 17"/>
          <p:cNvSpPr>
            <a:spLocks noGrp="1"/>
          </p:cNvSpPr>
          <p:nvPr>
            <p:ph type="body" sz="quarter" idx="19"/>
          </p:nvPr>
        </p:nvSpPr>
        <p:spPr>
          <a:xfrm>
            <a:off x="1563181" y="4366109"/>
            <a:ext cx="7571664" cy="615103"/>
          </a:xfrm>
          <a:prstGeom prst="rect">
            <a:avLst/>
          </a:prstGeom>
        </p:spPr>
        <p:txBody>
          <a:bodyPr lIns="91420" tIns="45710" rIns="91420" bIns="45710" anchor="ctr" anchorCtr="0">
            <a:noAutofit/>
          </a:bodyPr>
          <a:lstStyle>
            <a:lvl1pPr marL="0" indent="0" algn="l">
              <a:buNone/>
              <a:defRPr sz="2667"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16" name="Text Placeholder 17"/>
          <p:cNvSpPr>
            <a:spLocks noGrp="1"/>
          </p:cNvSpPr>
          <p:nvPr>
            <p:ph type="body" sz="quarter" idx="20" hasCustomPrompt="1"/>
          </p:nvPr>
        </p:nvSpPr>
        <p:spPr>
          <a:xfrm>
            <a:off x="767485" y="4363505"/>
            <a:ext cx="619753" cy="615103"/>
          </a:xfrm>
          <a:prstGeom prst="rect">
            <a:avLst/>
          </a:prstGeom>
          <a:noFill/>
          <a:ln>
            <a:noFill/>
          </a:ln>
        </p:spPr>
        <p:txBody>
          <a:bodyPr lIns="91420" tIns="45710" rIns="91420" bIns="45710" anchor="ctr" anchorCtr="0">
            <a:noAutofit/>
          </a:bodyPr>
          <a:lstStyle>
            <a:lvl1pPr marL="0" indent="0" algn="ctr">
              <a:buNone/>
              <a:defRPr sz="2667"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4</a:t>
            </a:r>
          </a:p>
        </p:txBody>
      </p:sp>
      <p:sp>
        <p:nvSpPr>
          <p:cNvPr id="17" name="Oval 16"/>
          <p:cNvSpPr/>
          <p:nvPr/>
        </p:nvSpPr>
        <p:spPr>
          <a:xfrm>
            <a:off x="767485" y="5228956"/>
            <a:ext cx="619753" cy="619753"/>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5333" b="0" i="0" u="none" strike="noStrike" kern="1200" cap="none" spc="0" normalizeH="0" baseline="0" noProof="0" dirty="0">
              <a:ln>
                <a:solidFill>
                  <a:srgbClr val="81C569"/>
                </a:solidFill>
              </a:ln>
              <a:solidFill>
                <a:srgbClr val="38C6F4"/>
              </a:solidFill>
              <a:effectLst/>
              <a:uLnTx/>
              <a:uFillTx/>
              <a:latin typeface="Arial"/>
              <a:ea typeface="+mn-ea"/>
              <a:cs typeface="Arial"/>
            </a:endParaRPr>
          </a:p>
        </p:txBody>
      </p:sp>
      <p:sp>
        <p:nvSpPr>
          <p:cNvPr id="18" name="Text Placeholder 17"/>
          <p:cNvSpPr>
            <a:spLocks noGrp="1"/>
          </p:cNvSpPr>
          <p:nvPr>
            <p:ph type="body" sz="quarter" idx="21"/>
          </p:nvPr>
        </p:nvSpPr>
        <p:spPr>
          <a:xfrm>
            <a:off x="1563183" y="5228955"/>
            <a:ext cx="7571664" cy="615103"/>
          </a:xfrm>
          <a:prstGeom prst="rect">
            <a:avLst/>
          </a:prstGeom>
        </p:spPr>
        <p:txBody>
          <a:bodyPr lIns="91420" tIns="45710" rIns="91420" bIns="45710" anchor="ctr" anchorCtr="0">
            <a:noAutofit/>
          </a:bodyPr>
          <a:lstStyle>
            <a:lvl1pPr marL="0" indent="0" algn="l">
              <a:buNone/>
              <a:defRPr sz="2667"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19" name="Text Placeholder 17"/>
          <p:cNvSpPr>
            <a:spLocks noGrp="1"/>
          </p:cNvSpPr>
          <p:nvPr>
            <p:ph type="body" sz="quarter" idx="22" hasCustomPrompt="1"/>
          </p:nvPr>
        </p:nvSpPr>
        <p:spPr>
          <a:xfrm>
            <a:off x="767486" y="5226351"/>
            <a:ext cx="619753" cy="615103"/>
          </a:xfrm>
          <a:prstGeom prst="rect">
            <a:avLst/>
          </a:prstGeom>
          <a:ln>
            <a:noFill/>
          </a:ln>
        </p:spPr>
        <p:txBody>
          <a:bodyPr lIns="91420" tIns="45710" rIns="91420" bIns="45710" anchor="ctr" anchorCtr="0">
            <a:noAutofit/>
          </a:bodyPr>
          <a:lstStyle>
            <a:lvl1pPr marL="0" indent="0" algn="ctr">
              <a:buNone/>
              <a:defRPr sz="2667"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5</a:t>
            </a:r>
          </a:p>
        </p:txBody>
      </p:sp>
    </p:spTree>
    <p:extLst>
      <p:ext uri="{BB962C8B-B14F-4D97-AF65-F5344CB8AC3E}">
        <p14:creationId xmlns:p14="http://schemas.microsoft.com/office/powerpoint/2010/main" val="2391311663"/>
      </p:ext>
    </p:extLst>
  </p:cSld>
  <p:clrMapOvr>
    <a:masterClrMapping/>
  </p:clrMapOvr>
  <p:transition spd="slow">
    <p:wip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6_Circled_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004C69"/>
                </a:solidFill>
              </a:defRPr>
            </a:lvl1pPr>
          </a:lstStyle>
          <a:p>
            <a:r>
              <a:rPr lang="en-US" dirty="0"/>
              <a:t>Click to edit Master title style</a:t>
            </a:r>
          </a:p>
        </p:txBody>
      </p:sp>
      <p:sp>
        <p:nvSpPr>
          <p:cNvPr id="42" name="Oval 41"/>
          <p:cNvSpPr/>
          <p:nvPr/>
        </p:nvSpPr>
        <p:spPr>
          <a:xfrm>
            <a:off x="767482" y="2639092"/>
            <a:ext cx="619753" cy="619753"/>
          </a:xfrm>
          <a:prstGeom prst="ellipse">
            <a:avLst/>
          </a:prstGeom>
          <a:solidFill>
            <a:srgbClr val="38C6F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81C569"/>
              </a:solidFill>
              <a:effectLst/>
              <a:uLnTx/>
              <a:uFillTx/>
              <a:latin typeface="Arial"/>
              <a:ea typeface="+mn-ea"/>
              <a:cs typeface="Arial"/>
            </a:endParaRPr>
          </a:p>
        </p:txBody>
      </p:sp>
      <p:sp>
        <p:nvSpPr>
          <p:cNvPr id="43" name="Oval 42"/>
          <p:cNvSpPr/>
          <p:nvPr/>
        </p:nvSpPr>
        <p:spPr>
          <a:xfrm>
            <a:off x="767481" y="1771904"/>
            <a:ext cx="619753" cy="619753"/>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FFFFFF"/>
              </a:solidFill>
              <a:effectLst/>
              <a:uLnTx/>
              <a:uFillTx/>
              <a:latin typeface="Arial"/>
              <a:ea typeface="+mn-ea"/>
              <a:cs typeface="Arial"/>
            </a:endParaRPr>
          </a:p>
        </p:txBody>
      </p:sp>
      <p:sp>
        <p:nvSpPr>
          <p:cNvPr id="44" name="Oval 43"/>
          <p:cNvSpPr/>
          <p:nvPr/>
        </p:nvSpPr>
        <p:spPr>
          <a:xfrm>
            <a:off x="767482" y="3503262"/>
            <a:ext cx="619753" cy="619753"/>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81C569"/>
              </a:solidFill>
              <a:effectLst/>
              <a:uLnTx/>
              <a:uFillTx/>
              <a:latin typeface="Arial"/>
              <a:ea typeface="+mn-ea"/>
              <a:cs typeface="Arial"/>
            </a:endParaRPr>
          </a:p>
        </p:txBody>
      </p:sp>
      <p:sp>
        <p:nvSpPr>
          <p:cNvPr id="45" name="Text Placeholder 17"/>
          <p:cNvSpPr>
            <a:spLocks noGrp="1"/>
          </p:cNvSpPr>
          <p:nvPr>
            <p:ph type="body" sz="quarter" idx="13"/>
          </p:nvPr>
        </p:nvSpPr>
        <p:spPr>
          <a:xfrm>
            <a:off x="1563179" y="1779790"/>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Click to edit Master text styles</a:t>
            </a:r>
          </a:p>
        </p:txBody>
      </p:sp>
      <p:sp>
        <p:nvSpPr>
          <p:cNvPr id="46" name="Text Placeholder 17"/>
          <p:cNvSpPr>
            <a:spLocks noGrp="1"/>
          </p:cNvSpPr>
          <p:nvPr>
            <p:ph type="body" sz="quarter" idx="14"/>
          </p:nvPr>
        </p:nvSpPr>
        <p:spPr>
          <a:xfrm>
            <a:off x="1563180" y="2646082"/>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47" name="Text Placeholder 17"/>
          <p:cNvSpPr>
            <a:spLocks noGrp="1"/>
          </p:cNvSpPr>
          <p:nvPr>
            <p:ph type="body" sz="quarter" idx="15"/>
          </p:nvPr>
        </p:nvSpPr>
        <p:spPr>
          <a:xfrm>
            <a:off x="1563180" y="3503262"/>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48" name="Text Placeholder 17"/>
          <p:cNvSpPr>
            <a:spLocks noGrp="1"/>
          </p:cNvSpPr>
          <p:nvPr>
            <p:ph type="body" sz="quarter" idx="16" hasCustomPrompt="1"/>
          </p:nvPr>
        </p:nvSpPr>
        <p:spPr>
          <a:xfrm>
            <a:off x="767482" y="1770029"/>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a:t>
            </a:r>
          </a:p>
        </p:txBody>
      </p:sp>
      <p:sp>
        <p:nvSpPr>
          <p:cNvPr id="49" name="Text Placeholder 17"/>
          <p:cNvSpPr>
            <a:spLocks noGrp="1"/>
          </p:cNvSpPr>
          <p:nvPr>
            <p:ph type="body" sz="quarter" idx="17" hasCustomPrompt="1"/>
          </p:nvPr>
        </p:nvSpPr>
        <p:spPr>
          <a:xfrm>
            <a:off x="767482" y="2639091"/>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2</a:t>
            </a:r>
          </a:p>
        </p:txBody>
      </p:sp>
      <p:sp>
        <p:nvSpPr>
          <p:cNvPr id="50" name="Text Placeholder 17"/>
          <p:cNvSpPr>
            <a:spLocks noGrp="1"/>
          </p:cNvSpPr>
          <p:nvPr>
            <p:ph type="body" sz="quarter" idx="18" hasCustomPrompt="1"/>
          </p:nvPr>
        </p:nvSpPr>
        <p:spPr>
          <a:xfrm>
            <a:off x="767484" y="3500658"/>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3</a:t>
            </a:r>
          </a:p>
        </p:txBody>
      </p:sp>
      <p:sp>
        <p:nvSpPr>
          <p:cNvPr id="51" name="Oval 50"/>
          <p:cNvSpPr/>
          <p:nvPr/>
        </p:nvSpPr>
        <p:spPr>
          <a:xfrm>
            <a:off x="767484" y="4366109"/>
            <a:ext cx="619753" cy="619753"/>
          </a:xfrm>
          <a:prstGeom prst="ellipse">
            <a:avLst/>
          </a:prstGeom>
          <a:solidFill>
            <a:schemeClr val="accent6"/>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81C569"/>
              </a:solidFill>
              <a:effectLst/>
              <a:uLnTx/>
              <a:uFillTx/>
              <a:latin typeface="Arial"/>
              <a:ea typeface="+mn-ea"/>
              <a:cs typeface="Arial"/>
            </a:endParaRPr>
          </a:p>
        </p:txBody>
      </p:sp>
      <p:sp>
        <p:nvSpPr>
          <p:cNvPr id="52" name="Text Placeholder 17"/>
          <p:cNvSpPr>
            <a:spLocks noGrp="1"/>
          </p:cNvSpPr>
          <p:nvPr>
            <p:ph type="body" sz="quarter" idx="19"/>
          </p:nvPr>
        </p:nvSpPr>
        <p:spPr>
          <a:xfrm>
            <a:off x="1563182" y="4366109"/>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53" name="Text Placeholder 17"/>
          <p:cNvSpPr>
            <a:spLocks noGrp="1"/>
          </p:cNvSpPr>
          <p:nvPr>
            <p:ph type="body" sz="quarter" idx="20" hasCustomPrompt="1"/>
          </p:nvPr>
        </p:nvSpPr>
        <p:spPr>
          <a:xfrm>
            <a:off x="767485" y="4363505"/>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4</a:t>
            </a:r>
          </a:p>
        </p:txBody>
      </p:sp>
      <p:sp>
        <p:nvSpPr>
          <p:cNvPr id="54" name="Oval 53"/>
          <p:cNvSpPr/>
          <p:nvPr/>
        </p:nvSpPr>
        <p:spPr>
          <a:xfrm>
            <a:off x="767485" y="5228956"/>
            <a:ext cx="619753" cy="619753"/>
          </a:xfrm>
          <a:prstGeom prst="ellipse">
            <a:avLst/>
          </a:prstGeom>
          <a:solidFill>
            <a:schemeClr val="accent1">
              <a:lumMod val="75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81C569"/>
              </a:solidFill>
              <a:effectLst/>
              <a:uLnTx/>
              <a:uFillTx/>
              <a:latin typeface="Arial"/>
              <a:ea typeface="+mn-ea"/>
              <a:cs typeface="Arial"/>
            </a:endParaRPr>
          </a:p>
        </p:txBody>
      </p:sp>
      <p:sp>
        <p:nvSpPr>
          <p:cNvPr id="55" name="Text Placeholder 17"/>
          <p:cNvSpPr>
            <a:spLocks noGrp="1"/>
          </p:cNvSpPr>
          <p:nvPr>
            <p:ph type="body" sz="quarter" idx="21"/>
          </p:nvPr>
        </p:nvSpPr>
        <p:spPr>
          <a:xfrm>
            <a:off x="1563183" y="5228955"/>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56" name="Text Placeholder 17"/>
          <p:cNvSpPr>
            <a:spLocks noGrp="1"/>
          </p:cNvSpPr>
          <p:nvPr>
            <p:ph type="body" sz="quarter" idx="22" hasCustomPrompt="1"/>
          </p:nvPr>
        </p:nvSpPr>
        <p:spPr>
          <a:xfrm>
            <a:off x="767486" y="5226351"/>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5</a:t>
            </a:r>
          </a:p>
        </p:txBody>
      </p:sp>
      <p:sp>
        <p:nvSpPr>
          <p:cNvPr id="57" name="Oval 56"/>
          <p:cNvSpPr/>
          <p:nvPr/>
        </p:nvSpPr>
        <p:spPr>
          <a:xfrm>
            <a:off x="5886102" y="2644113"/>
            <a:ext cx="619753" cy="619753"/>
          </a:xfrm>
          <a:prstGeom prst="ellipse">
            <a:avLst/>
          </a:prstGeom>
          <a:solidFill>
            <a:schemeClr val="accent6"/>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81C569"/>
              </a:solidFill>
              <a:effectLst/>
              <a:uLnTx/>
              <a:uFillTx/>
              <a:latin typeface="Arial"/>
              <a:ea typeface="+mn-ea"/>
              <a:cs typeface="Arial"/>
            </a:endParaRPr>
          </a:p>
        </p:txBody>
      </p:sp>
      <p:sp>
        <p:nvSpPr>
          <p:cNvPr id="58" name="Oval 57"/>
          <p:cNvSpPr/>
          <p:nvPr/>
        </p:nvSpPr>
        <p:spPr>
          <a:xfrm>
            <a:off x="5886101" y="1776925"/>
            <a:ext cx="619753" cy="619753"/>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81C569"/>
              </a:solidFill>
              <a:effectLst/>
              <a:uLnTx/>
              <a:uFillTx/>
              <a:latin typeface="Arial"/>
              <a:ea typeface="+mn-ea"/>
              <a:cs typeface="Arial"/>
            </a:endParaRPr>
          </a:p>
        </p:txBody>
      </p:sp>
      <p:sp>
        <p:nvSpPr>
          <p:cNvPr id="59" name="Oval 58"/>
          <p:cNvSpPr/>
          <p:nvPr/>
        </p:nvSpPr>
        <p:spPr>
          <a:xfrm>
            <a:off x="5886102" y="3508284"/>
            <a:ext cx="619753" cy="619753"/>
          </a:xfrm>
          <a:prstGeom prst="ellipse">
            <a:avLst/>
          </a:prstGeom>
          <a:solidFill>
            <a:schemeClr val="accent5"/>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81C569"/>
              </a:solidFill>
              <a:effectLst/>
              <a:uLnTx/>
              <a:uFillTx/>
              <a:latin typeface="Arial"/>
              <a:ea typeface="+mn-ea"/>
              <a:cs typeface="Arial"/>
            </a:endParaRPr>
          </a:p>
        </p:txBody>
      </p:sp>
      <p:sp>
        <p:nvSpPr>
          <p:cNvPr id="60" name="Text Placeholder 17"/>
          <p:cNvSpPr>
            <a:spLocks noGrp="1"/>
          </p:cNvSpPr>
          <p:nvPr>
            <p:ph type="body" sz="quarter" idx="23"/>
          </p:nvPr>
        </p:nvSpPr>
        <p:spPr>
          <a:xfrm>
            <a:off x="6681799" y="1784811"/>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1" name="Text Placeholder 17"/>
          <p:cNvSpPr>
            <a:spLocks noGrp="1"/>
          </p:cNvSpPr>
          <p:nvPr>
            <p:ph type="body" sz="quarter" idx="24"/>
          </p:nvPr>
        </p:nvSpPr>
        <p:spPr>
          <a:xfrm>
            <a:off x="6681800" y="2651103"/>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2" name="Text Placeholder 17"/>
          <p:cNvSpPr>
            <a:spLocks noGrp="1"/>
          </p:cNvSpPr>
          <p:nvPr>
            <p:ph type="body" sz="quarter" idx="25"/>
          </p:nvPr>
        </p:nvSpPr>
        <p:spPr>
          <a:xfrm>
            <a:off x="6681800" y="3508283"/>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3" name="Text Placeholder 17"/>
          <p:cNvSpPr>
            <a:spLocks noGrp="1"/>
          </p:cNvSpPr>
          <p:nvPr>
            <p:ph type="body" sz="quarter" idx="26" hasCustomPrompt="1"/>
          </p:nvPr>
        </p:nvSpPr>
        <p:spPr>
          <a:xfrm>
            <a:off x="5886102" y="1775050"/>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6</a:t>
            </a:r>
          </a:p>
        </p:txBody>
      </p:sp>
      <p:sp>
        <p:nvSpPr>
          <p:cNvPr id="64" name="Text Placeholder 17"/>
          <p:cNvSpPr>
            <a:spLocks noGrp="1"/>
          </p:cNvSpPr>
          <p:nvPr>
            <p:ph type="body" sz="quarter" idx="27" hasCustomPrompt="1"/>
          </p:nvPr>
        </p:nvSpPr>
        <p:spPr>
          <a:xfrm>
            <a:off x="5886102" y="2644113"/>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7</a:t>
            </a:r>
          </a:p>
        </p:txBody>
      </p:sp>
      <p:sp>
        <p:nvSpPr>
          <p:cNvPr id="65" name="Text Placeholder 17"/>
          <p:cNvSpPr>
            <a:spLocks noGrp="1"/>
          </p:cNvSpPr>
          <p:nvPr>
            <p:ph type="body" sz="quarter" idx="28" hasCustomPrompt="1"/>
          </p:nvPr>
        </p:nvSpPr>
        <p:spPr>
          <a:xfrm>
            <a:off x="5886104" y="3505679"/>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8</a:t>
            </a:r>
          </a:p>
        </p:txBody>
      </p:sp>
      <p:sp>
        <p:nvSpPr>
          <p:cNvPr id="66" name="Oval 65"/>
          <p:cNvSpPr/>
          <p:nvPr/>
        </p:nvSpPr>
        <p:spPr>
          <a:xfrm>
            <a:off x="5886104" y="4371130"/>
            <a:ext cx="619753" cy="619753"/>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81C569"/>
              </a:solidFill>
              <a:effectLst/>
              <a:uLnTx/>
              <a:uFillTx/>
              <a:latin typeface="Arial"/>
              <a:ea typeface="+mn-ea"/>
              <a:cs typeface="Arial"/>
            </a:endParaRPr>
          </a:p>
        </p:txBody>
      </p:sp>
      <p:sp>
        <p:nvSpPr>
          <p:cNvPr id="67" name="Text Placeholder 17"/>
          <p:cNvSpPr>
            <a:spLocks noGrp="1"/>
          </p:cNvSpPr>
          <p:nvPr>
            <p:ph type="body" sz="quarter" idx="29"/>
          </p:nvPr>
        </p:nvSpPr>
        <p:spPr>
          <a:xfrm>
            <a:off x="6681801" y="4371130"/>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8" name="Text Placeholder 17"/>
          <p:cNvSpPr>
            <a:spLocks noGrp="1"/>
          </p:cNvSpPr>
          <p:nvPr>
            <p:ph type="body" sz="quarter" idx="30" hasCustomPrompt="1"/>
          </p:nvPr>
        </p:nvSpPr>
        <p:spPr>
          <a:xfrm>
            <a:off x="5886105" y="4368526"/>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9</a:t>
            </a:r>
          </a:p>
        </p:txBody>
      </p:sp>
      <p:sp>
        <p:nvSpPr>
          <p:cNvPr id="69" name="Oval 68"/>
          <p:cNvSpPr/>
          <p:nvPr/>
        </p:nvSpPr>
        <p:spPr>
          <a:xfrm>
            <a:off x="5886105" y="5233977"/>
            <a:ext cx="619753" cy="619753"/>
          </a:xfrm>
          <a:prstGeom prst="ellipse">
            <a:avLst/>
          </a:prstGeom>
          <a:solidFill>
            <a:schemeClr val="accent1">
              <a:lumMod val="75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121920" rtlCol="0" anchor="ctr" anchorCtr="0"/>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81C569"/>
                </a:solidFill>
              </a:ln>
              <a:solidFill>
                <a:srgbClr val="81C569"/>
              </a:solidFill>
              <a:effectLst/>
              <a:uLnTx/>
              <a:uFillTx/>
              <a:latin typeface="Arial"/>
              <a:ea typeface="+mn-ea"/>
              <a:cs typeface="Arial"/>
            </a:endParaRPr>
          </a:p>
        </p:txBody>
      </p:sp>
      <p:sp>
        <p:nvSpPr>
          <p:cNvPr id="70" name="Text Placeholder 17"/>
          <p:cNvSpPr>
            <a:spLocks noGrp="1"/>
          </p:cNvSpPr>
          <p:nvPr>
            <p:ph type="body" sz="quarter" idx="31"/>
          </p:nvPr>
        </p:nvSpPr>
        <p:spPr>
          <a:xfrm>
            <a:off x="6681803" y="5233977"/>
            <a:ext cx="2901181" cy="615103"/>
          </a:xfrm>
          <a:prstGeom prst="rect">
            <a:avLst/>
          </a:prstGeom>
        </p:spPr>
        <p:txBody>
          <a:bodyPr lIns="91420" tIns="45710" rIns="91420" bIns="45710" anchor="ctr" anchorCtr="0">
            <a:noAutofit/>
          </a:bodyPr>
          <a:lstStyle>
            <a:lvl1pPr marL="0" indent="0" algn="l">
              <a:buNone/>
              <a:defRPr sz="24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71" name="Text Placeholder 17"/>
          <p:cNvSpPr>
            <a:spLocks noGrp="1"/>
          </p:cNvSpPr>
          <p:nvPr>
            <p:ph type="body" sz="quarter" idx="32" hasCustomPrompt="1"/>
          </p:nvPr>
        </p:nvSpPr>
        <p:spPr>
          <a:xfrm>
            <a:off x="5886106" y="5231373"/>
            <a:ext cx="619753" cy="615103"/>
          </a:xfrm>
          <a:prstGeom prst="rect">
            <a:avLst/>
          </a:prstGeom>
          <a:noFill/>
          <a:ln>
            <a:noFill/>
          </a:ln>
        </p:spPr>
        <p:txBody>
          <a:bodyPr lIns="91420" tIns="45710" rIns="91420" bIns="45710" anchor="ctr" anchorCtr="0">
            <a:noAutofit/>
          </a:bodyPr>
          <a:lstStyle>
            <a:lvl1pPr marL="0" indent="0" algn="ctr">
              <a:buNone/>
              <a:defRPr sz="24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10</a:t>
            </a:r>
          </a:p>
        </p:txBody>
      </p:sp>
    </p:spTree>
    <p:extLst>
      <p:ext uri="{BB962C8B-B14F-4D97-AF65-F5344CB8AC3E}">
        <p14:creationId xmlns:p14="http://schemas.microsoft.com/office/powerpoint/2010/main" val="3512689462"/>
      </p:ext>
    </p:extLst>
  </p:cSld>
  <p:clrMapOvr>
    <a:masterClrMapping/>
  </p:clrMapOvr>
  <p:transition spd="slow">
    <p:wip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p:cSld name="1_Closing Slide">
    <p:bg>
      <p:bgPr>
        <a:solidFill>
          <a:schemeClr val="accent5"/>
        </a:solid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 y="1"/>
            <a:ext cx="12191999" cy="6887832"/>
          </a:xfrm>
          <a:prstGeom prst="rect">
            <a:avLst/>
          </a:prstGeom>
        </p:spPr>
      </p:pic>
      <p:grpSp>
        <p:nvGrpSpPr>
          <p:cNvPr id="4" name="Group 4"/>
          <p:cNvGrpSpPr>
            <a:grpSpLocks noChangeAspect="1"/>
          </p:cNvGrpSpPr>
          <p:nvPr userDrawn="1"/>
        </p:nvGrpSpPr>
        <p:grpSpPr bwMode="auto">
          <a:xfrm>
            <a:off x="4995059" y="2839808"/>
            <a:ext cx="2157259" cy="1147389"/>
            <a:chOff x="310" y="249"/>
            <a:chExt cx="502" cy="267"/>
          </a:xfrm>
          <a:solidFill>
            <a:schemeClr val="accent5"/>
          </a:solidFill>
        </p:grpSpPr>
        <p:sp>
          <p:nvSpPr>
            <p:cNvPr id="5"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6"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7"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8"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9"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0"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grpSp>
    </p:spTree>
    <p:extLst>
      <p:ext uri="{BB962C8B-B14F-4D97-AF65-F5344CB8AC3E}">
        <p14:creationId xmlns:p14="http://schemas.microsoft.com/office/powerpoint/2010/main" val="437780387"/>
      </p:ext>
    </p:extLst>
  </p:cSld>
  <p:clrMapOvr>
    <a:masterClrMapping/>
  </p:clrMapOvr>
  <p:transition spd="slow">
    <p:wipe/>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preserve="1">
  <p:cSld name="Closing Slide">
    <p:bg>
      <p:bgPr>
        <a:solidFill>
          <a:schemeClr val="accent5"/>
        </a:solidFill>
        <a:effectLst/>
      </p:bgPr>
    </p:bg>
    <p:spTree>
      <p:nvGrpSpPr>
        <p:cNvPr id="1" name=""/>
        <p:cNvGrpSpPr/>
        <p:nvPr/>
      </p:nvGrpSpPr>
      <p:grpSpPr>
        <a:xfrm>
          <a:off x="0" y="0"/>
          <a:ext cx="0" cy="0"/>
          <a:chOff x="0" y="0"/>
          <a:chExt cx="0" cy="0"/>
        </a:xfrm>
      </p:grpSpPr>
      <p:sp>
        <p:nvSpPr>
          <p:cNvPr id="3" name="Rectangle 2"/>
          <p:cNvSpPr/>
          <p:nvPr userDrawn="1"/>
        </p:nvSpPr>
        <p:spPr>
          <a:xfrm>
            <a:off x="0" y="0"/>
            <a:ext cx="12192000" cy="6858000"/>
          </a:xfrm>
          <a:prstGeom prst="rect">
            <a:avLst/>
          </a:prstGeom>
          <a:solidFill>
            <a:srgbClr val="00394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FFFFFF"/>
              </a:solidFill>
              <a:effectLst/>
              <a:uLnTx/>
              <a:uFillTx/>
              <a:latin typeface="Arial"/>
              <a:ea typeface="+mn-ea"/>
              <a:cs typeface="+mn-cs"/>
            </a:endParaRPr>
          </a:p>
        </p:txBody>
      </p:sp>
      <p:grpSp>
        <p:nvGrpSpPr>
          <p:cNvPr id="4" name="Group 4"/>
          <p:cNvGrpSpPr>
            <a:grpSpLocks noChangeAspect="1"/>
          </p:cNvGrpSpPr>
          <p:nvPr userDrawn="1"/>
        </p:nvGrpSpPr>
        <p:grpSpPr bwMode="auto">
          <a:xfrm>
            <a:off x="4995059" y="2839808"/>
            <a:ext cx="2157259" cy="1147389"/>
            <a:chOff x="310" y="249"/>
            <a:chExt cx="502" cy="267"/>
          </a:xfrm>
          <a:solidFill>
            <a:schemeClr val="accent5"/>
          </a:solidFill>
        </p:grpSpPr>
        <p:sp>
          <p:nvSpPr>
            <p:cNvPr id="5"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6"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7"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8"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9"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0"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grpSp>
    </p:spTree>
    <p:extLst>
      <p:ext uri="{BB962C8B-B14F-4D97-AF65-F5344CB8AC3E}">
        <p14:creationId xmlns:p14="http://schemas.microsoft.com/office/powerpoint/2010/main" val="12097845"/>
      </p:ext>
    </p:extLst>
  </p:cSld>
  <p:clrMapOvr>
    <a:masterClrMapping/>
  </p:clrMapOvr>
  <p:transition spd="slow">
    <p:wipe/>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p:cSld name="3_Closing Slide">
    <p:bg>
      <p:bgPr>
        <a:solidFill>
          <a:schemeClr val="accent5"/>
        </a:solidFill>
        <a:effectLst/>
      </p:bgPr>
    </p:bg>
    <p:spTree>
      <p:nvGrpSpPr>
        <p:cNvPr id="1" name=""/>
        <p:cNvGrpSpPr/>
        <p:nvPr/>
      </p:nvGrpSpPr>
      <p:grpSpPr>
        <a:xfrm>
          <a:off x="0" y="0"/>
          <a:ext cx="0" cy="0"/>
          <a:chOff x="0" y="0"/>
          <a:chExt cx="0" cy="0"/>
        </a:xfrm>
      </p:grpSpPr>
      <p:grpSp>
        <p:nvGrpSpPr>
          <p:cNvPr id="4" name="Group 4"/>
          <p:cNvGrpSpPr>
            <a:grpSpLocks noChangeAspect="1"/>
          </p:cNvGrpSpPr>
          <p:nvPr userDrawn="1"/>
        </p:nvGrpSpPr>
        <p:grpSpPr bwMode="auto">
          <a:xfrm>
            <a:off x="4995059" y="2839808"/>
            <a:ext cx="2157259" cy="1147389"/>
            <a:chOff x="310" y="249"/>
            <a:chExt cx="502" cy="267"/>
          </a:xfrm>
          <a:solidFill>
            <a:schemeClr val="accent1">
              <a:lumMod val="75000"/>
            </a:schemeClr>
          </a:solidFill>
        </p:grpSpPr>
        <p:sp>
          <p:nvSpPr>
            <p:cNvPr id="5"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6"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7"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8"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9"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0"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grpSp>
    </p:spTree>
    <p:extLst>
      <p:ext uri="{BB962C8B-B14F-4D97-AF65-F5344CB8AC3E}">
        <p14:creationId xmlns:p14="http://schemas.microsoft.com/office/powerpoint/2010/main" val="3323992623"/>
      </p:ext>
    </p:extLst>
  </p:cSld>
  <p:clrMapOvr>
    <a:masterClrMapping/>
  </p:clrMapOvr>
  <p:transition spd="slow">
    <p:wipe/>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2512252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8.xml"/><Relationship Id="rId13" Type="http://schemas.openxmlformats.org/officeDocument/2006/relationships/slideLayout" Target="../slideLayouts/slideLayout43.xml"/><Relationship Id="rId3" Type="http://schemas.openxmlformats.org/officeDocument/2006/relationships/slideLayout" Target="../slideLayouts/slideLayout33.xml"/><Relationship Id="rId7" Type="http://schemas.openxmlformats.org/officeDocument/2006/relationships/slideLayout" Target="../slideLayouts/slideLayout37.xml"/><Relationship Id="rId12" Type="http://schemas.openxmlformats.org/officeDocument/2006/relationships/slideLayout" Target="../slideLayouts/slideLayout42.xml"/><Relationship Id="rId2" Type="http://schemas.openxmlformats.org/officeDocument/2006/relationships/slideLayout" Target="../slideLayouts/slideLayout32.xml"/><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5" Type="http://schemas.openxmlformats.org/officeDocument/2006/relationships/slideLayout" Target="../slideLayouts/slideLayout35.xml"/><Relationship Id="rId10" Type="http://schemas.openxmlformats.org/officeDocument/2006/relationships/slideLayout" Target="../slideLayouts/slideLayout40.xml"/><Relationship Id="rId4" Type="http://schemas.openxmlformats.org/officeDocument/2006/relationships/slideLayout" Target="../slideLayouts/slideLayout34.xml"/><Relationship Id="rId9" Type="http://schemas.openxmlformats.org/officeDocument/2006/relationships/slideLayout" Target="../slideLayouts/slideLayout39.xml"/><Relationship Id="rId14"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95" r:id="rId15"/>
    <p:sldLayoutId id="2147483727" r:id="rId16"/>
    <p:sldLayoutId id="214748373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D1D03D88-203D-4D90-A5F8-3075BB602DE8}"/>
              </a:ext>
            </a:extLst>
          </p:cNvPr>
          <p:cNvSpPr>
            <a:spLocks noGrp="1" noChangeArrowheads="1"/>
          </p:cNvSpPr>
          <p:nvPr>
            <p:ph type="title"/>
          </p:nvPr>
        </p:nvSpPr>
        <p:spPr bwMode="auto">
          <a:xfrm>
            <a:off x="508000" y="152400"/>
            <a:ext cx="11040533"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0488" tIns="44450" rIns="90488" bIns="44450" numCol="1" anchor="b"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9C337DF7-7AE7-4A85-9AB5-C0754317839D}"/>
              </a:ext>
            </a:extLst>
          </p:cNvPr>
          <p:cNvSpPr>
            <a:spLocks noGrp="1" noChangeArrowheads="1"/>
          </p:cNvSpPr>
          <p:nvPr>
            <p:ph type="body" idx="1"/>
          </p:nvPr>
        </p:nvSpPr>
        <p:spPr bwMode="auto">
          <a:xfrm>
            <a:off x="548218" y="1143000"/>
            <a:ext cx="11091333" cy="518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 Third Level</a:t>
            </a:r>
          </a:p>
        </p:txBody>
      </p:sp>
      <p:grpSp>
        <p:nvGrpSpPr>
          <p:cNvPr id="1028" name="Group 16">
            <a:extLst>
              <a:ext uri="{FF2B5EF4-FFF2-40B4-BE49-F238E27FC236}">
                <a16:creationId xmlns:a16="http://schemas.microsoft.com/office/drawing/2014/main" id="{79A345F1-6B59-44A5-A4AB-70C24FF0D873}"/>
              </a:ext>
            </a:extLst>
          </p:cNvPr>
          <p:cNvGrpSpPr>
            <a:grpSpLocks/>
          </p:cNvGrpSpPr>
          <p:nvPr userDrawn="1"/>
        </p:nvGrpSpPr>
        <p:grpSpPr bwMode="auto">
          <a:xfrm>
            <a:off x="406400" y="838200"/>
            <a:ext cx="11379200" cy="152400"/>
            <a:chOff x="264" y="788"/>
            <a:chExt cx="5232" cy="124"/>
          </a:xfrm>
        </p:grpSpPr>
        <p:sp>
          <p:nvSpPr>
            <p:cNvPr id="1032" name="Rectangle 17">
              <a:extLst>
                <a:ext uri="{FF2B5EF4-FFF2-40B4-BE49-F238E27FC236}">
                  <a16:creationId xmlns:a16="http://schemas.microsoft.com/office/drawing/2014/main" id="{BD383B36-B313-4AA9-9734-0C1E41612BDC}"/>
                </a:ext>
              </a:extLst>
            </p:cNvPr>
            <p:cNvSpPr>
              <a:spLocks noChangeArrowheads="1"/>
            </p:cNvSpPr>
            <p:nvPr/>
          </p:nvSpPr>
          <p:spPr bwMode="auto">
            <a:xfrm>
              <a:off x="264" y="788"/>
              <a:ext cx="5232" cy="61"/>
            </a:xfrm>
            <a:prstGeom prst="rect">
              <a:avLst/>
            </a:prstGeom>
            <a:gradFill rotWithShape="0">
              <a:gsLst>
                <a:gs pos="0">
                  <a:srgbClr val="0E9BBA"/>
                </a:gs>
                <a:gs pos="50000">
                  <a:srgbClr val="12C2E9"/>
                </a:gs>
                <a:gs pos="100000">
                  <a:srgbClr val="0E9BBA"/>
                </a:gs>
              </a:gsLst>
              <a:lin ang="5400000" scaled="1"/>
            </a:gradFill>
            <a:ln>
              <a:noFill/>
            </a:ln>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sz="1400" b="1">
                  <a:solidFill>
                    <a:schemeClr val="tx1"/>
                  </a:solidFill>
                  <a:latin typeface="Arial" pitchFamily="34" charset="0"/>
                </a:defRPr>
              </a:lvl1pPr>
              <a:lvl2pPr marL="742950" indent="-285750">
                <a:defRPr sz="1400" b="1">
                  <a:solidFill>
                    <a:schemeClr val="tx1"/>
                  </a:solidFill>
                  <a:latin typeface="Arial" pitchFamily="34" charset="0"/>
                </a:defRPr>
              </a:lvl2pPr>
              <a:lvl3pPr marL="1143000" indent="-228600">
                <a:defRPr sz="1400" b="1">
                  <a:solidFill>
                    <a:schemeClr val="tx1"/>
                  </a:solidFill>
                  <a:latin typeface="Arial" pitchFamily="34" charset="0"/>
                </a:defRPr>
              </a:lvl3pPr>
              <a:lvl4pPr marL="1600200" indent="-228600">
                <a:defRPr sz="1400" b="1">
                  <a:solidFill>
                    <a:schemeClr val="tx1"/>
                  </a:solidFill>
                  <a:latin typeface="Arial" pitchFamily="34" charset="0"/>
                </a:defRPr>
              </a:lvl4pPr>
              <a:lvl5pPr marL="2057400" indent="-228600">
                <a:defRPr sz="1400" b="1">
                  <a:solidFill>
                    <a:schemeClr val="tx1"/>
                  </a:solidFill>
                  <a:latin typeface="Arial" pitchFamily="34" charset="0"/>
                </a:defRPr>
              </a:lvl5pPr>
              <a:lvl6pPr marL="2514600" indent="-228600" eaLnBrk="0" fontAlgn="base" hangingPunct="0">
                <a:spcBef>
                  <a:spcPct val="0"/>
                </a:spcBef>
                <a:spcAft>
                  <a:spcPct val="0"/>
                </a:spcAft>
                <a:defRPr sz="1400" b="1">
                  <a:solidFill>
                    <a:schemeClr val="tx1"/>
                  </a:solidFill>
                  <a:latin typeface="Arial" pitchFamily="34" charset="0"/>
                </a:defRPr>
              </a:lvl6pPr>
              <a:lvl7pPr marL="2971800" indent="-228600" eaLnBrk="0" fontAlgn="base" hangingPunct="0">
                <a:spcBef>
                  <a:spcPct val="0"/>
                </a:spcBef>
                <a:spcAft>
                  <a:spcPct val="0"/>
                </a:spcAft>
                <a:defRPr sz="1400" b="1">
                  <a:solidFill>
                    <a:schemeClr val="tx1"/>
                  </a:solidFill>
                  <a:latin typeface="Arial" pitchFamily="34" charset="0"/>
                </a:defRPr>
              </a:lvl7pPr>
              <a:lvl8pPr marL="3429000" indent="-228600" eaLnBrk="0" fontAlgn="base" hangingPunct="0">
                <a:spcBef>
                  <a:spcPct val="0"/>
                </a:spcBef>
                <a:spcAft>
                  <a:spcPct val="0"/>
                </a:spcAft>
                <a:defRPr sz="1400" b="1">
                  <a:solidFill>
                    <a:schemeClr val="tx1"/>
                  </a:solidFill>
                  <a:latin typeface="Arial" pitchFamily="34" charset="0"/>
                </a:defRPr>
              </a:lvl8pPr>
              <a:lvl9pPr marL="3886200" indent="-228600" eaLnBrk="0" fontAlgn="base" hangingPunct="0">
                <a:spcBef>
                  <a:spcPct val="0"/>
                </a:spcBef>
                <a:spcAft>
                  <a:spcPct val="0"/>
                </a:spcAft>
                <a:defRPr sz="1400" b="1">
                  <a:solidFill>
                    <a:schemeClr val="tx1"/>
                  </a:solidFill>
                  <a:latin typeface="Arial"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1"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1033" name="Rectangle 18">
              <a:extLst>
                <a:ext uri="{FF2B5EF4-FFF2-40B4-BE49-F238E27FC236}">
                  <a16:creationId xmlns:a16="http://schemas.microsoft.com/office/drawing/2014/main" id="{D2E097D8-70EE-4739-BF27-511BF22A6090}"/>
                </a:ext>
              </a:extLst>
            </p:cNvPr>
            <p:cNvSpPr>
              <a:spLocks noChangeArrowheads="1"/>
            </p:cNvSpPr>
            <p:nvPr/>
          </p:nvSpPr>
          <p:spPr bwMode="auto">
            <a:xfrm>
              <a:off x="264" y="881"/>
              <a:ext cx="5232" cy="31"/>
            </a:xfrm>
            <a:prstGeom prst="rect">
              <a:avLst/>
            </a:prstGeom>
            <a:gradFill rotWithShape="0">
              <a:gsLst>
                <a:gs pos="0">
                  <a:srgbClr val="B200B2"/>
                </a:gs>
                <a:gs pos="50000">
                  <a:srgbClr val="FF00FF"/>
                </a:gs>
                <a:gs pos="100000">
                  <a:srgbClr val="B200B2"/>
                </a:gs>
              </a:gsLst>
              <a:lin ang="0" scaled="1"/>
            </a:gradFill>
            <a:ln>
              <a:noFill/>
            </a:ln>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defRPr sz="1400" b="1">
                  <a:solidFill>
                    <a:schemeClr val="tx1"/>
                  </a:solidFill>
                  <a:latin typeface="Arial" pitchFamily="34" charset="0"/>
                </a:defRPr>
              </a:lvl1pPr>
              <a:lvl2pPr marL="742950" indent="-285750">
                <a:defRPr sz="1400" b="1">
                  <a:solidFill>
                    <a:schemeClr val="tx1"/>
                  </a:solidFill>
                  <a:latin typeface="Arial" pitchFamily="34" charset="0"/>
                </a:defRPr>
              </a:lvl2pPr>
              <a:lvl3pPr marL="1143000" indent="-228600">
                <a:defRPr sz="1400" b="1">
                  <a:solidFill>
                    <a:schemeClr val="tx1"/>
                  </a:solidFill>
                  <a:latin typeface="Arial" pitchFamily="34" charset="0"/>
                </a:defRPr>
              </a:lvl3pPr>
              <a:lvl4pPr marL="1600200" indent="-228600">
                <a:defRPr sz="1400" b="1">
                  <a:solidFill>
                    <a:schemeClr val="tx1"/>
                  </a:solidFill>
                  <a:latin typeface="Arial" pitchFamily="34" charset="0"/>
                </a:defRPr>
              </a:lvl4pPr>
              <a:lvl5pPr marL="2057400" indent="-228600">
                <a:defRPr sz="1400" b="1">
                  <a:solidFill>
                    <a:schemeClr val="tx1"/>
                  </a:solidFill>
                  <a:latin typeface="Arial" pitchFamily="34" charset="0"/>
                </a:defRPr>
              </a:lvl5pPr>
              <a:lvl6pPr marL="2514600" indent="-228600" eaLnBrk="0" fontAlgn="base" hangingPunct="0">
                <a:spcBef>
                  <a:spcPct val="0"/>
                </a:spcBef>
                <a:spcAft>
                  <a:spcPct val="0"/>
                </a:spcAft>
                <a:defRPr sz="1400" b="1">
                  <a:solidFill>
                    <a:schemeClr val="tx1"/>
                  </a:solidFill>
                  <a:latin typeface="Arial" pitchFamily="34" charset="0"/>
                </a:defRPr>
              </a:lvl6pPr>
              <a:lvl7pPr marL="2971800" indent="-228600" eaLnBrk="0" fontAlgn="base" hangingPunct="0">
                <a:spcBef>
                  <a:spcPct val="0"/>
                </a:spcBef>
                <a:spcAft>
                  <a:spcPct val="0"/>
                </a:spcAft>
                <a:defRPr sz="1400" b="1">
                  <a:solidFill>
                    <a:schemeClr val="tx1"/>
                  </a:solidFill>
                  <a:latin typeface="Arial" pitchFamily="34" charset="0"/>
                </a:defRPr>
              </a:lvl7pPr>
              <a:lvl8pPr marL="3429000" indent="-228600" eaLnBrk="0" fontAlgn="base" hangingPunct="0">
                <a:spcBef>
                  <a:spcPct val="0"/>
                </a:spcBef>
                <a:spcAft>
                  <a:spcPct val="0"/>
                </a:spcAft>
                <a:defRPr sz="1400" b="1">
                  <a:solidFill>
                    <a:schemeClr val="tx1"/>
                  </a:solidFill>
                  <a:latin typeface="Arial" pitchFamily="34" charset="0"/>
                </a:defRPr>
              </a:lvl8pPr>
              <a:lvl9pPr marL="3886200" indent="-228600" eaLnBrk="0" fontAlgn="base" hangingPunct="0">
                <a:spcBef>
                  <a:spcPct val="0"/>
                </a:spcBef>
                <a:spcAft>
                  <a:spcPct val="0"/>
                </a:spcAft>
                <a:defRPr sz="1400" b="1">
                  <a:solidFill>
                    <a:schemeClr val="tx1"/>
                  </a:solidFill>
                  <a:latin typeface="Arial"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1"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grpSp>
      <p:sp>
        <p:nvSpPr>
          <p:cNvPr id="7" name="Date Placeholder 6">
            <a:extLst>
              <a:ext uri="{FF2B5EF4-FFF2-40B4-BE49-F238E27FC236}">
                <a16:creationId xmlns:a16="http://schemas.microsoft.com/office/drawing/2014/main" id="{39BAA8FC-8B9A-4F89-B53E-DA8A7806106B}"/>
              </a:ext>
            </a:extLst>
          </p:cNvPr>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smtClean="0">
                <a:solidFill>
                  <a:schemeClr val="tx1">
                    <a:tint val="75000"/>
                  </a:schemeClr>
                </a:solidFill>
                <a:latin typeface="Arial" charset="0"/>
              </a:defRPr>
            </a:lvl1pPr>
          </a:lstStyle>
          <a:p>
            <a:pPr eaLnBrk="0" fontAlgn="base" hangingPunct="0">
              <a:spcBef>
                <a:spcPct val="0"/>
              </a:spcBef>
              <a:spcAft>
                <a:spcPct val="0"/>
              </a:spcAft>
              <a:defRPr/>
            </a:pPr>
            <a:r>
              <a:rPr lang="en-US" b="1" smtClean="0">
                <a:solidFill>
                  <a:srgbClr val="000000">
                    <a:tint val="75000"/>
                  </a:srgbClr>
                </a:solidFill>
              </a:rPr>
              <a:t>09/09/2020</a:t>
            </a:r>
            <a:endParaRPr lang="en-US" b="1" dirty="0">
              <a:solidFill>
                <a:srgbClr val="000000">
                  <a:tint val="75000"/>
                </a:srgbClr>
              </a:solidFill>
            </a:endParaRPr>
          </a:p>
        </p:txBody>
      </p:sp>
      <p:sp>
        <p:nvSpPr>
          <p:cNvPr id="8" name="Footer Placeholder 7">
            <a:extLst>
              <a:ext uri="{FF2B5EF4-FFF2-40B4-BE49-F238E27FC236}">
                <a16:creationId xmlns:a16="http://schemas.microsoft.com/office/drawing/2014/main" id="{AEB32BAC-A326-4F1C-931E-786ECA1439D3}"/>
              </a:ext>
            </a:extLst>
          </p:cNvPr>
          <p:cNvSpPr>
            <a:spLocks noGrp="1"/>
          </p:cNvSpPr>
          <p:nvPr>
            <p:ph type="ftr" sz="quarter" idx="3"/>
          </p:nvPr>
        </p:nvSpPr>
        <p:spPr>
          <a:xfrm>
            <a:off x="4064000" y="6356351"/>
            <a:ext cx="4165600" cy="365125"/>
          </a:xfrm>
          <a:prstGeom prst="rect">
            <a:avLst/>
          </a:prstGeom>
        </p:spPr>
        <p:txBody>
          <a:bodyPr vert="horz" lIns="91440" tIns="45720" rIns="91440" bIns="45720" rtlCol="0" anchor="ctr"/>
          <a:lstStyle>
            <a:lvl1pPr algn="ctr">
              <a:defRPr sz="1200">
                <a:solidFill>
                  <a:schemeClr val="tx1">
                    <a:tint val="75000"/>
                  </a:schemeClr>
                </a:solidFill>
                <a:latin typeface="Arial" charset="0"/>
              </a:defRPr>
            </a:lvl1pPr>
          </a:lstStyle>
          <a:p>
            <a:pPr eaLnBrk="0" fontAlgn="base" hangingPunct="0">
              <a:spcBef>
                <a:spcPct val="0"/>
              </a:spcBef>
              <a:spcAft>
                <a:spcPct val="0"/>
              </a:spcAft>
              <a:defRPr/>
            </a:pPr>
            <a:r>
              <a:rPr lang="en-US" b="1" smtClean="0">
                <a:solidFill>
                  <a:srgbClr val="000000">
                    <a:tint val="75000"/>
                  </a:srgbClr>
                </a:solidFill>
              </a:rPr>
              <a:t>Introduction to Data Mining, 2nd Edition   Tan, Steinbach, Karpatne, Kumar</a:t>
            </a:r>
            <a:endParaRPr lang="en-US" b="1" dirty="0">
              <a:solidFill>
                <a:srgbClr val="000000">
                  <a:tint val="75000"/>
                </a:srgbClr>
              </a:solidFill>
            </a:endParaRPr>
          </a:p>
        </p:txBody>
      </p:sp>
      <p:sp>
        <p:nvSpPr>
          <p:cNvPr id="9" name="Slide Number Placeholder 8">
            <a:extLst>
              <a:ext uri="{FF2B5EF4-FFF2-40B4-BE49-F238E27FC236}">
                <a16:creationId xmlns:a16="http://schemas.microsoft.com/office/drawing/2014/main" id="{5303D021-AF87-4F25-983B-0FADEE54523B}"/>
              </a:ext>
            </a:extLst>
          </p:cNvPr>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eaLnBrk="0" fontAlgn="base" hangingPunct="0">
              <a:spcBef>
                <a:spcPct val="0"/>
              </a:spcBef>
              <a:spcAft>
                <a:spcPct val="0"/>
              </a:spcAft>
            </a:pPr>
            <a:fld id="{4E630134-C3B3-4B59-A84B-52E65CCBE6D9}" type="slidenum">
              <a:rPr lang="en-US" altLang="en-US" b="1" smtClean="0"/>
              <a:pPr eaLnBrk="0" fontAlgn="base" hangingPunct="0">
                <a:spcBef>
                  <a:spcPct val="0"/>
                </a:spcBef>
                <a:spcAft>
                  <a:spcPct val="0"/>
                </a:spcAft>
              </a:pPr>
              <a:t>‹#›</a:t>
            </a:fld>
            <a:endParaRPr lang="en-US" altLang="en-US" b="1"/>
          </a:p>
        </p:txBody>
      </p:sp>
    </p:spTree>
    <p:extLst>
      <p:ext uri="{BB962C8B-B14F-4D97-AF65-F5344CB8AC3E}">
        <p14:creationId xmlns:p14="http://schemas.microsoft.com/office/powerpoint/2010/main" val="1436986552"/>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Lst>
  <p:hf hdr="0" ftr="0" dt="0"/>
  <p:txStyles>
    <p:titleStyle>
      <a:lvl1pPr algn="l" rtl="0" eaLnBrk="0" fontAlgn="base" hangingPunct="0">
        <a:lnSpc>
          <a:spcPts val="3600"/>
        </a:lnSpc>
        <a:spcBef>
          <a:spcPct val="0"/>
        </a:spcBef>
        <a:spcAft>
          <a:spcPct val="0"/>
        </a:spcAft>
        <a:defRPr sz="3200" b="1">
          <a:solidFill>
            <a:schemeClr val="tx1"/>
          </a:solidFill>
          <a:latin typeface="+mj-lt"/>
          <a:ea typeface="+mj-ea"/>
          <a:cs typeface="+mj-cs"/>
        </a:defRPr>
      </a:lvl1pPr>
      <a:lvl2pPr algn="l" rtl="0" eaLnBrk="0" fontAlgn="base" hangingPunct="0">
        <a:lnSpc>
          <a:spcPts val="3600"/>
        </a:lnSpc>
        <a:spcBef>
          <a:spcPct val="0"/>
        </a:spcBef>
        <a:spcAft>
          <a:spcPct val="0"/>
        </a:spcAft>
        <a:defRPr sz="3200" b="1">
          <a:solidFill>
            <a:schemeClr val="tx1"/>
          </a:solidFill>
          <a:latin typeface="Tahoma" pitchFamily="34" charset="0"/>
        </a:defRPr>
      </a:lvl2pPr>
      <a:lvl3pPr algn="l" rtl="0" eaLnBrk="0" fontAlgn="base" hangingPunct="0">
        <a:lnSpc>
          <a:spcPts val="3600"/>
        </a:lnSpc>
        <a:spcBef>
          <a:spcPct val="0"/>
        </a:spcBef>
        <a:spcAft>
          <a:spcPct val="0"/>
        </a:spcAft>
        <a:defRPr sz="3200" b="1">
          <a:solidFill>
            <a:schemeClr val="tx1"/>
          </a:solidFill>
          <a:latin typeface="Tahoma" pitchFamily="34" charset="0"/>
        </a:defRPr>
      </a:lvl3pPr>
      <a:lvl4pPr algn="l" rtl="0" eaLnBrk="0" fontAlgn="base" hangingPunct="0">
        <a:lnSpc>
          <a:spcPts val="3600"/>
        </a:lnSpc>
        <a:spcBef>
          <a:spcPct val="0"/>
        </a:spcBef>
        <a:spcAft>
          <a:spcPct val="0"/>
        </a:spcAft>
        <a:defRPr sz="3200" b="1">
          <a:solidFill>
            <a:schemeClr val="tx1"/>
          </a:solidFill>
          <a:latin typeface="Tahoma" pitchFamily="34" charset="0"/>
        </a:defRPr>
      </a:lvl4pPr>
      <a:lvl5pPr algn="l" rtl="0" eaLnBrk="0" fontAlgn="base" hangingPunct="0">
        <a:lnSpc>
          <a:spcPts val="3600"/>
        </a:lnSpc>
        <a:spcBef>
          <a:spcPct val="0"/>
        </a:spcBef>
        <a:spcAft>
          <a:spcPct val="0"/>
        </a:spcAft>
        <a:defRPr sz="3200" b="1">
          <a:solidFill>
            <a:schemeClr val="tx1"/>
          </a:solidFill>
          <a:latin typeface="Tahoma" pitchFamily="34" charset="0"/>
        </a:defRPr>
      </a:lvl5pPr>
      <a:lvl6pPr marL="457200" algn="l" rtl="0" eaLnBrk="0" fontAlgn="base" hangingPunct="0">
        <a:lnSpc>
          <a:spcPts val="3600"/>
        </a:lnSpc>
        <a:spcBef>
          <a:spcPct val="0"/>
        </a:spcBef>
        <a:spcAft>
          <a:spcPct val="0"/>
        </a:spcAft>
        <a:defRPr sz="3200" b="1">
          <a:solidFill>
            <a:schemeClr val="tx1"/>
          </a:solidFill>
          <a:latin typeface="Tahoma" pitchFamily="34" charset="0"/>
        </a:defRPr>
      </a:lvl6pPr>
      <a:lvl7pPr marL="914400" algn="l" rtl="0" eaLnBrk="0" fontAlgn="base" hangingPunct="0">
        <a:lnSpc>
          <a:spcPts val="3600"/>
        </a:lnSpc>
        <a:spcBef>
          <a:spcPct val="0"/>
        </a:spcBef>
        <a:spcAft>
          <a:spcPct val="0"/>
        </a:spcAft>
        <a:defRPr sz="3200" b="1">
          <a:solidFill>
            <a:schemeClr val="tx1"/>
          </a:solidFill>
          <a:latin typeface="Tahoma" pitchFamily="34" charset="0"/>
        </a:defRPr>
      </a:lvl7pPr>
      <a:lvl8pPr marL="1371600" algn="l" rtl="0" eaLnBrk="0" fontAlgn="base" hangingPunct="0">
        <a:lnSpc>
          <a:spcPts val="3600"/>
        </a:lnSpc>
        <a:spcBef>
          <a:spcPct val="0"/>
        </a:spcBef>
        <a:spcAft>
          <a:spcPct val="0"/>
        </a:spcAft>
        <a:defRPr sz="3200" b="1">
          <a:solidFill>
            <a:schemeClr val="tx1"/>
          </a:solidFill>
          <a:latin typeface="Tahoma" pitchFamily="34" charset="0"/>
        </a:defRPr>
      </a:lvl8pPr>
      <a:lvl9pPr marL="1828800" algn="l" rtl="0" eaLnBrk="0" fontAlgn="base" hangingPunct="0">
        <a:lnSpc>
          <a:spcPts val="3600"/>
        </a:lnSpc>
        <a:spcBef>
          <a:spcPct val="0"/>
        </a:spcBef>
        <a:spcAft>
          <a:spcPct val="0"/>
        </a:spcAft>
        <a:defRPr sz="3200" b="1">
          <a:solidFill>
            <a:schemeClr val="tx1"/>
          </a:solidFill>
          <a:latin typeface="Tahoma" pitchFamily="34" charset="0"/>
        </a:defRPr>
      </a:lvl9pPr>
    </p:titleStyle>
    <p:bodyStyle>
      <a:lvl1pPr marL="292100" indent="-292100" algn="l" rtl="0" eaLnBrk="0" fontAlgn="base" hangingPunct="0">
        <a:spcBef>
          <a:spcPct val="10000"/>
        </a:spcBef>
        <a:spcAft>
          <a:spcPts val="400"/>
        </a:spcAft>
        <a:buClr>
          <a:srgbClr val="0C7B9C"/>
        </a:buClr>
        <a:buSzPct val="75000"/>
        <a:buFont typeface="Monotype Sorts" pitchFamily="2" charset="2"/>
        <a:buChar char="l"/>
        <a:defRPr sz="2800">
          <a:solidFill>
            <a:schemeClr val="tx1"/>
          </a:solidFill>
          <a:latin typeface="+mn-lt"/>
          <a:ea typeface="+mn-ea"/>
          <a:cs typeface="+mn-cs"/>
        </a:defRPr>
      </a:lvl1pPr>
      <a:lvl2pPr marL="800100" indent="-342900" algn="l" rtl="0" eaLnBrk="0" fontAlgn="base" hangingPunct="0">
        <a:spcBef>
          <a:spcPct val="10000"/>
        </a:spcBef>
        <a:spcAft>
          <a:spcPts val="400"/>
        </a:spcAft>
        <a:buClr>
          <a:srgbClr val="0C7B9C"/>
        </a:buClr>
        <a:buSzPct val="100000"/>
        <a:buFont typeface="Arial" panose="020B0604020202020204" pitchFamily="34" charset="0"/>
        <a:buChar char="–"/>
        <a:defRPr sz="2800">
          <a:solidFill>
            <a:schemeClr val="tx1"/>
          </a:solidFill>
          <a:latin typeface="+mn-lt"/>
        </a:defRPr>
      </a:lvl2pPr>
      <a:lvl3pPr marL="914400" algn="l" rtl="0" eaLnBrk="0" fontAlgn="base" hangingPunct="0">
        <a:spcBef>
          <a:spcPct val="10000"/>
        </a:spcBef>
        <a:spcAft>
          <a:spcPts val="400"/>
        </a:spcAft>
        <a:buClr>
          <a:srgbClr val="0C7B9C"/>
        </a:buClr>
        <a:buSzPct val="70000"/>
        <a:buFont typeface="Wingdings" panose="05000000000000000000" pitchFamily="2" charset="2"/>
        <a:buChar char="u"/>
        <a:defRPr sz="2400">
          <a:solidFill>
            <a:schemeClr val="tx1"/>
          </a:solidFill>
          <a:latin typeface="+mn-lt"/>
        </a:defRPr>
      </a:lvl3pPr>
      <a:lvl4pPr marL="1600200" indent="-228600" algn="l" rtl="0" eaLnBrk="0" fontAlgn="base" hangingPunct="0">
        <a:spcBef>
          <a:spcPct val="20000"/>
        </a:spcBef>
        <a:spcAft>
          <a:spcPct val="0"/>
        </a:spcAft>
        <a:buSzPct val="100000"/>
        <a:buChar char="–"/>
        <a:defRPr sz="2000">
          <a:solidFill>
            <a:schemeClr val="tx1"/>
          </a:solidFill>
          <a:latin typeface="Times New Roman" pitchFamily="18" charset="0"/>
        </a:defRPr>
      </a:lvl4pPr>
      <a:lvl5pPr marL="2057400" indent="-228600" algn="l" rtl="0" eaLnBrk="0" fontAlgn="base" hangingPunct="0">
        <a:spcBef>
          <a:spcPct val="20000"/>
        </a:spcBef>
        <a:spcAft>
          <a:spcPct val="0"/>
        </a:spcAft>
        <a:buSzPct val="100000"/>
        <a:buChar char="•"/>
        <a:defRPr sz="2000">
          <a:solidFill>
            <a:schemeClr val="tx1"/>
          </a:solidFill>
          <a:latin typeface="Times New Roman" pitchFamily="18" charset="0"/>
        </a:defRPr>
      </a:lvl5pPr>
      <a:lvl6pPr marL="2514600" indent="-228600" algn="l" rtl="0" eaLnBrk="0" fontAlgn="base" hangingPunct="0">
        <a:spcBef>
          <a:spcPct val="20000"/>
        </a:spcBef>
        <a:spcAft>
          <a:spcPct val="0"/>
        </a:spcAft>
        <a:buSzPct val="100000"/>
        <a:buChar char="•"/>
        <a:defRPr sz="2000">
          <a:solidFill>
            <a:schemeClr val="tx1"/>
          </a:solidFill>
          <a:latin typeface="Times New Roman" pitchFamily="18" charset="0"/>
        </a:defRPr>
      </a:lvl6pPr>
      <a:lvl7pPr marL="2971800" indent="-228600" algn="l" rtl="0" eaLnBrk="0" fontAlgn="base" hangingPunct="0">
        <a:spcBef>
          <a:spcPct val="20000"/>
        </a:spcBef>
        <a:spcAft>
          <a:spcPct val="0"/>
        </a:spcAft>
        <a:buSzPct val="100000"/>
        <a:buChar char="•"/>
        <a:defRPr sz="2000">
          <a:solidFill>
            <a:schemeClr val="tx1"/>
          </a:solidFill>
          <a:latin typeface="Times New Roman" pitchFamily="18" charset="0"/>
        </a:defRPr>
      </a:lvl7pPr>
      <a:lvl8pPr marL="3429000" indent="-228600" algn="l" rtl="0" eaLnBrk="0" fontAlgn="base" hangingPunct="0">
        <a:spcBef>
          <a:spcPct val="20000"/>
        </a:spcBef>
        <a:spcAft>
          <a:spcPct val="0"/>
        </a:spcAft>
        <a:buSzPct val="100000"/>
        <a:buChar char="•"/>
        <a:defRPr sz="2000">
          <a:solidFill>
            <a:schemeClr val="tx1"/>
          </a:solidFill>
          <a:latin typeface="Times New Roman" pitchFamily="18" charset="0"/>
        </a:defRPr>
      </a:lvl8pPr>
      <a:lvl9pPr marL="3886200" indent="-228600" algn="l" rtl="0" eaLnBrk="0" fontAlgn="base" hangingPunct="0">
        <a:spcBef>
          <a:spcPct val="20000"/>
        </a:spcBef>
        <a:spcAft>
          <a:spcPct val="0"/>
        </a:spcAft>
        <a:buSzPct val="100000"/>
        <a:buChar char="•"/>
        <a:defRPr sz="2000">
          <a:solidFill>
            <a:schemeClr val="tx1"/>
          </a:solidFill>
          <a:latin typeface="Times New Roman" pitchFamily="18"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5"/>
          <p:cNvSpPr>
            <a:spLocks noGrp="1"/>
          </p:cNvSpPr>
          <p:nvPr>
            <p:ph type="title"/>
          </p:nvPr>
        </p:nvSpPr>
        <p:spPr bwMode="auto">
          <a:xfrm>
            <a:off x="584200" y="455085"/>
            <a:ext cx="11127317" cy="975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ctr" anchorCtr="0" compatLnSpc="1">
            <a:prstTxWarp prst="textNoShape">
              <a:avLst/>
            </a:prstTxWarp>
          </a:bodyPr>
          <a:lstStyle/>
          <a:p>
            <a:pPr lvl="0"/>
            <a:r>
              <a:rPr lang="en-GB" altLang="en-US" dirty="0"/>
              <a:t>Title Goes Here</a:t>
            </a:r>
          </a:p>
        </p:txBody>
      </p:sp>
      <p:sp>
        <p:nvSpPr>
          <p:cNvPr id="12" name="Rectangle 7"/>
          <p:cNvSpPr>
            <a:spLocks noChangeArrowheads="1"/>
          </p:cNvSpPr>
          <p:nvPr/>
        </p:nvSpPr>
        <p:spPr bwMode="ltGray">
          <a:xfrm>
            <a:off x="11354627" y="6323876"/>
            <a:ext cx="290868" cy="206025"/>
          </a:xfrm>
          <a:prstGeom prst="rect">
            <a:avLst/>
          </a:prstGeom>
          <a:noFill/>
          <a:ln w="9525" algn="ctr">
            <a:noFill/>
            <a:miter lim="800000"/>
            <a:headEnd/>
            <a:tailEnd/>
          </a:ln>
          <a:effectLst/>
        </p:spPr>
        <p:txBody>
          <a:bodyPr wrap="none" lIns="82115" tIns="41056" rIns="82115" bIns="41056" anchor="b">
            <a:spAutoFit/>
          </a:bodyPr>
          <a:lstStyle/>
          <a:p>
            <a:pPr marL="0" marR="0" lvl="0" indent="0" algn="r" defTabSz="814305" rtl="0" eaLnBrk="1" fontAlgn="auto" latinLnBrk="0" hangingPunct="1">
              <a:lnSpc>
                <a:spcPct val="100000"/>
              </a:lnSpc>
              <a:spcBef>
                <a:spcPts val="0"/>
              </a:spcBef>
              <a:spcAft>
                <a:spcPts val="0"/>
              </a:spcAft>
              <a:buClrTx/>
              <a:buSzTx/>
              <a:buFontTx/>
              <a:buNone/>
              <a:tabLst/>
              <a:defRPr/>
            </a:pPr>
            <a:fld id="{6A1E46DC-7EF6-4EA2-B285-14272867D133}" type="slidenum">
              <a:rPr kumimoji="0" lang="en-US" sz="800" b="0" i="0" u="none" strike="noStrike" kern="1200" cap="none" spc="0" normalizeH="0" baseline="0" noProof="0">
                <a:ln>
                  <a:noFill/>
                </a:ln>
                <a:solidFill>
                  <a:srgbClr val="FFFFFF">
                    <a:lumMod val="85000"/>
                  </a:srgbClr>
                </a:solidFill>
                <a:effectLst/>
                <a:uLnTx/>
                <a:uFillTx/>
                <a:latin typeface="Arial"/>
                <a:ea typeface="ＭＳ Ｐゴシック" pitchFamily="34" charset="-128"/>
                <a:cs typeface="CiscoSans Thin"/>
              </a:rPr>
              <a:pPr marL="0" marR="0" lvl="0" indent="0" algn="r" defTabSz="814305"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FFFFFF">
                  <a:lumMod val="85000"/>
                </a:srgbClr>
              </a:solidFill>
              <a:effectLst/>
              <a:uLnTx/>
              <a:uFillTx/>
              <a:latin typeface="Arial"/>
              <a:ea typeface="ＭＳ Ｐゴシック" pitchFamily="34" charset="-128"/>
              <a:cs typeface="CiscoSans Thin"/>
            </a:endParaRPr>
          </a:p>
        </p:txBody>
      </p:sp>
      <p:sp>
        <p:nvSpPr>
          <p:cNvPr id="13" name="Rectangle 4"/>
          <p:cNvSpPr>
            <a:spLocks noChangeArrowheads="1"/>
          </p:cNvSpPr>
          <p:nvPr/>
        </p:nvSpPr>
        <p:spPr bwMode="ltGray">
          <a:xfrm>
            <a:off x="7823344" y="6322205"/>
            <a:ext cx="3544024" cy="206025"/>
          </a:xfrm>
          <a:prstGeom prst="rect">
            <a:avLst/>
          </a:prstGeom>
          <a:noFill/>
          <a:ln w="9525">
            <a:noFill/>
            <a:miter lim="800000"/>
            <a:headEnd/>
            <a:tailEnd/>
          </a:ln>
          <a:effectLst/>
        </p:spPr>
        <p:txBody>
          <a:bodyPr lIns="82115" tIns="41056" rIns="82115" bIns="41056" anchor="b">
            <a:spAutoFit/>
          </a:bodyPr>
          <a:lstStyle/>
          <a:p>
            <a:pPr marL="0" marR="0" lvl="0" indent="0" algn="l" defTabSz="814305"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FFFFFF">
                    <a:lumMod val="85000"/>
                  </a:srgbClr>
                </a:solidFill>
                <a:effectLst/>
                <a:uLnTx/>
                <a:uFillTx/>
                <a:latin typeface="Arial"/>
                <a:ea typeface="ＭＳ Ｐゴシック" pitchFamily="34" charset="-128"/>
                <a:cs typeface="CiscoSans Thin"/>
              </a:rPr>
              <a:t>© 2016  Cisco and/or its affiliates. All rights reserved.   Cisco Confidential</a:t>
            </a:r>
          </a:p>
        </p:txBody>
      </p:sp>
      <p:grpSp>
        <p:nvGrpSpPr>
          <p:cNvPr id="6" name="Group 4"/>
          <p:cNvGrpSpPr>
            <a:grpSpLocks noChangeAspect="1"/>
          </p:cNvGrpSpPr>
          <p:nvPr/>
        </p:nvGrpSpPr>
        <p:grpSpPr bwMode="auto">
          <a:xfrm>
            <a:off x="677386" y="6286929"/>
            <a:ext cx="453676" cy="241299"/>
            <a:chOff x="310" y="249"/>
            <a:chExt cx="502" cy="267"/>
          </a:xfrm>
          <a:solidFill>
            <a:schemeClr val="accent5"/>
          </a:solidFill>
        </p:grpSpPr>
        <p:sp>
          <p:nvSpPr>
            <p:cNvPr id="7"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8"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9"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0"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1"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4"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5"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6"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7"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8"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19"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0"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1"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sp>
          <p:nvSpPr>
            <p:cNvPr id="22"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09585"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58585B"/>
                </a:solidFill>
                <a:effectLst/>
                <a:uLnTx/>
                <a:uFillTx/>
                <a:latin typeface="Arial" charset="0"/>
                <a:ea typeface="ＭＳ Ｐゴシック" pitchFamily="34" charset="-128"/>
                <a:cs typeface="+mn-cs"/>
              </a:endParaRPr>
            </a:p>
          </p:txBody>
        </p:sp>
      </p:grpSp>
    </p:spTree>
    <p:extLst>
      <p:ext uri="{BB962C8B-B14F-4D97-AF65-F5344CB8AC3E}">
        <p14:creationId xmlns:p14="http://schemas.microsoft.com/office/powerpoint/2010/main" val="3905708659"/>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4" r:id="rId13"/>
  </p:sldLayoutIdLst>
  <p:transition spd="slow">
    <p:wipe/>
  </p:transition>
  <p:txStyles>
    <p:titleStyle>
      <a:lvl1pPr algn="l" defTabSz="912261" rtl="0" eaLnBrk="1" fontAlgn="base" hangingPunct="1">
        <a:lnSpc>
          <a:spcPct val="80000"/>
        </a:lnSpc>
        <a:spcBef>
          <a:spcPct val="0"/>
        </a:spcBef>
        <a:spcAft>
          <a:spcPct val="0"/>
        </a:spcAft>
        <a:defRPr lang="en-US" sz="4267" kern="1200" dirty="0">
          <a:solidFill>
            <a:schemeClr val="accent4"/>
          </a:solidFill>
          <a:latin typeface="+mj-lt"/>
          <a:ea typeface="ＭＳ Ｐゴシック" charset="0"/>
          <a:cs typeface="CiscoSans"/>
        </a:defRPr>
      </a:lvl1pPr>
      <a:lvl2pPr algn="l" defTabSz="912261" rtl="0" eaLnBrk="1" fontAlgn="base" hangingPunct="1">
        <a:lnSpc>
          <a:spcPct val="80000"/>
        </a:lnSpc>
        <a:spcBef>
          <a:spcPct val="0"/>
        </a:spcBef>
        <a:spcAft>
          <a:spcPct val="0"/>
        </a:spcAft>
        <a:defRPr sz="4267">
          <a:solidFill>
            <a:srgbClr val="676767"/>
          </a:solidFill>
          <a:latin typeface="Arial" charset="0"/>
          <a:ea typeface="ＭＳ Ｐゴシック" charset="0"/>
          <a:cs typeface="CiscoSans" pitchFamily="34" charset="0"/>
        </a:defRPr>
      </a:lvl2pPr>
      <a:lvl3pPr algn="l" defTabSz="912261" rtl="0" eaLnBrk="1" fontAlgn="base" hangingPunct="1">
        <a:lnSpc>
          <a:spcPct val="80000"/>
        </a:lnSpc>
        <a:spcBef>
          <a:spcPct val="0"/>
        </a:spcBef>
        <a:spcAft>
          <a:spcPct val="0"/>
        </a:spcAft>
        <a:defRPr sz="4267">
          <a:solidFill>
            <a:srgbClr val="676767"/>
          </a:solidFill>
          <a:latin typeface="Arial" charset="0"/>
          <a:ea typeface="ＭＳ Ｐゴシック" charset="0"/>
          <a:cs typeface="CiscoSans" pitchFamily="34" charset="0"/>
        </a:defRPr>
      </a:lvl3pPr>
      <a:lvl4pPr algn="l" defTabSz="912261" rtl="0" eaLnBrk="1" fontAlgn="base" hangingPunct="1">
        <a:lnSpc>
          <a:spcPct val="80000"/>
        </a:lnSpc>
        <a:spcBef>
          <a:spcPct val="0"/>
        </a:spcBef>
        <a:spcAft>
          <a:spcPct val="0"/>
        </a:spcAft>
        <a:defRPr sz="4267">
          <a:solidFill>
            <a:srgbClr val="676767"/>
          </a:solidFill>
          <a:latin typeface="Arial" charset="0"/>
          <a:ea typeface="ＭＳ Ｐゴシック" charset="0"/>
          <a:cs typeface="CiscoSans" pitchFamily="34" charset="0"/>
        </a:defRPr>
      </a:lvl4pPr>
      <a:lvl5pPr algn="l" defTabSz="912261" rtl="0" eaLnBrk="1" fontAlgn="base" hangingPunct="1">
        <a:lnSpc>
          <a:spcPct val="80000"/>
        </a:lnSpc>
        <a:spcBef>
          <a:spcPct val="0"/>
        </a:spcBef>
        <a:spcAft>
          <a:spcPct val="0"/>
        </a:spcAft>
        <a:defRPr sz="4267">
          <a:solidFill>
            <a:srgbClr val="676767"/>
          </a:solidFill>
          <a:latin typeface="Arial" charset="0"/>
          <a:ea typeface="ＭＳ Ｐゴシック" charset="0"/>
          <a:cs typeface="CiscoSans" pitchFamily="34" charset="0"/>
        </a:defRPr>
      </a:lvl5pPr>
      <a:lvl6pPr marL="609585" algn="l" defTabSz="912261" rtl="0" eaLnBrk="1" fontAlgn="base" hangingPunct="1">
        <a:lnSpc>
          <a:spcPct val="80000"/>
        </a:lnSpc>
        <a:spcBef>
          <a:spcPct val="0"/>
        </a:spcBef>
        <a:spcAft>
          <a:spcPct val="0"/>
        </a:spcAft>
        <a:defRPr sz="4267">
          <a:solidFill>
            <a:srgbClr val="676767"/>
          </a:solidFill>
          <a:latin typeface="Arial" charset="0"/>
          <a:ea typeface="ＭＳ Ｐゴシック" charset="0"/>
        </a:defRPr>
      </a:lvl6pPr>
      <a:lvl7pPr marL="1219170" algn="l" defTabSz="912261" rtl="0" eaLnBrk="1" fontAlgn="base" hangingPunct="1">
        <a:lnSpc>
          <a:spcPct val="80000"/>
        </a:lnSpc>
        <a:spcBef>
          <a:spcPct val="0"/>
        </a:spcBef>
        <a:spcAft>
          <a:spcPct val="0"/>
        </a:spcAft>
        <a:defRPr sz="4267">
          <a:solidFill>
            <a:srgbClr val="676767"/>
          </a:solidFill>
          <a:latin typeface="Arial" charset="0"/>
          <a:ea typeface="ＭＳ Ｐゴシック" charset="0"/>
        </a:defRPr>
      </a:lvl7pPr>
      <a:lvl8pPr marL="1828754" algn="l" defTabSz="912261" rtl="0" eaLnBrk="1" fontAlgn="base" hangingPunct="1">
        <a:lnSpc>
          <a:spcPct val="80000"/>
        </a:lnSpc>
        <a:spcBef>
          <a:spcPct val="0"/>
        </a:spcBef>
        <a:spcAft>
          <a:spcPct val="0"/>
        </a:spcAft>
        <a:defRPr sz="4267">
          <a:solidFill>
            <a:srgbClr val="676767"/>
          </a:solidFill>
          <a:latin typeface="Arial" charset="0"/>
          <a:ea typeface="ＭＳ Ｐゴシック" charset="0"/>
        </a:defRPr>
      </a:lvl8pPr>
      <a:lvl9pPr marL="2438339" algn="l" defTabSz="912261" rtl="0" eaLnBrk="1" fontAlgn="base" hangingPunct="1">
        <a:lnSpc>
          <a:spcPct val="80000"/>
        </a:lnSpc>
        <a:spcBef>
          <a:spcPct val="0"/>
        </a:spcBef>
        <a:spcAft>
          <a:spcPct val="0"/>
        </a:spcAft>
        <a:defRPr sz="4267">
          <a:solidFill>
            <a:srgbClr val="676767"/>
          </a:solidFill>
          <a:latin typeface="Arial" charset="0"/>
          <a:ea typeface="ＭＳ Ｐゴシック" charset="0"/>
        </a:defRPr>
      </a:lvl9pPr>
    </p:titleStyle>
    <p:bodyStyle>
      <a:lvl1pPr marL="226478" indent="-226478" algn="l" defTabSz="912261" rtl="0" eaLnBrk="1" fontAlgn="base" hangingPunct="1">
        <a:lnSpc>
          <a:spcPct val="95000"/>
        </a:lnSpc>
        <a:spcBef>
          <a:spcPts val="1433"/>
        </a:spcBef>
        <a:spcAft>
          <a:spcPct val="0"/>
        </a:spcAft>
        <a:buClr>
          <a:schemeClr val="tx2"/>
        </a:buClr>
        <a:buSzPct val="90000"/>
        <a:buFont typeface="Arial" charset="0"/>
        <a:buChar char="•"/>
        <a:defRPr lang="en-US" sz="2000" kern="1200" dirty="0">
          <a:solidFill>
            <a:schemeClr val="tx1"/>
          </a:solidFill>
          <a:latin typeface="+mn-lt"/>
          <a:ea typeface="ＭＳ Ｐゴシック" charset="0"/>
          <a:cs typeface="CiscoSans"/>
        </a:defRPr>
      </a:lvl1pPr>
      <a:lvl2pPr marL="478355" indent="-287859" algn="l" defTabSz="912261" rtl="0" eaLnBrk="1" fontAlgn="base" hangingPunct="1">
        <a:lnSpc>
          <a:spcPct val="95000"/>
        </a:lnSpc>
        <a:spcBef>
          <a:spcPts val="800"/>
        </a:spcBef>
        <a:spcAft>
          <a:spcPct val="0"/>
        </a:spcAft>
        <a:buClr>
          <a:schemeClr val="tx2"/>
        </a:buClr>
        <a:buFont typeface="Arial" charset="0"/>
        <a:buChar char="•"/>
        <a:defRPr lang="en-US" sz="1867" kern="1200" dirty="0">
          <a:solidFill>
            <a:schemeClr val="tx1"/>
          </a:solidFill>
          <a:latin typeface="+mn-lt"/>
          <a:ea typeface="ＭＳ Ｐゴシック" charset="0"/>
          <a:cs typeface="CiscoSans"/>
        </a:defRPr>
      </a:lvl2pPr>
      <a:lvl3pPr marL="575719" indent="-226478" algn="l" defTabSz="912261" rtl="0" eaLnBrk="1" fontAlgn="base" hangingPunct="1">
        <a:lnSpc>
          <a:spcPct val="95000"/>
        </a:lnSpc>
        <a:spcBef>
          <a:spcPts val="833"/>
        </a:spcBef>
        <a:spcAft>
          <a:spcPct val="0"/>
        </a:spcAft>
        <a:buFont typeface="Arial" charset="0"/>
        <a:buChar char="•"/>
        <a:defRPr lang="en-US" sz="1600" kern="1200" dirty="0">
          <a:solidFill>
            <a:schemeClr val="tx1"/>
          </a:solidFill>
          <a:latin typeface="+mn-lt"/>
          <a:ea typeface="ＭＳ Ｐゴシック" charset="0"/>
          <a:cs typeface="CiscoSans"/>
        </a:defRPr>
      </a:lvl3pPr>
      <a:lvl4pPr marL="670967" indent="-226478" algn="l" defTabSz="912261" rtl="0" eaLnBrk="1" fontAlgn="base" hangingPunct="1">
        <a:lnSpc>
          <a:spcPct val="95000"/>
        </a:lnSpc>
        <a:spcBef>
          <a:spcPts val="833"/>
        </a:spcBef>
        <a:spcAft>
          <a:spcPct val="0"/>
        </a:spcAft>
        <a:buFont typeface="Arial" charset="0"/>
        <a:buChar char="•"/>
        <a:defRPr lang="en-US" sz="1467" kern="1200" dirty="0">
          <a:solidFill>
            <a:schemeClr val="tx1"/>
          </a:solidFill>
          <a:latin typeface="+mn-lt"/>
          <a:ea typeface="ＭＳ Ｐゴシック" charset="0"/>
          <a:cs typeface="CiscoSans"/>
        </a:defRPr>
      </a:lvl4pPr>
      <a:lvl5pPr marL="766214" indent="-226478" algn="l" defTabSz="912261" rtl="0" eaLnBrk="1" fontAlgn="base" hangingPunct="1">
        <a:lnSpc>
          <a:spcPct val="95000"/>
        </a:lnSpc>
        <a:spcBef>
          <a:spcPts val="833"/>
        </a:spcBef>
        <a:spcAft>
          <a:spcPct val="0"/>
        </a:spcAft>
        <a:buFont typeface="Arial" charset="0"/>
        <a:buChar char="•"/>
        <a:defRPr lang="en-US" sz="1467" kern="1200" dirty="0">
          <a:solidFill>
            <a:schemeClr val="tx1"/>
          </a:solidFill>
          <a:latin typeface="+mn-lt"/>
          <a:ea typeface="ＭＳ Ｐゴシック" charset="0"/>
          <a:cs typeface="CiscoSans"/>
        </a:defRPr>
      </a:lvl5pPr>
      <a:lvl6pPr marL="1151779" indent="-228588" algn="l" defTabSz="914346" rtl="0" eaLnBrk="1" latinLnBrk="0" hangingPunct="1">
        <a:spcBef>
          <a:spcPts val="800"/>
        </a:spcBef>
        <a:buFont typeface="Arial" pitchFamily="34" charset="0"/>
        <a:buChar char="•"/>
        <a:defRPr sz="1200" kern="1200" baseline="0">
          <a:solidFill>
            <a:schemeClr val="tx1"/>
          </a:solidFill>
          <a:latin typeface="+mn-lt"/>
          <a:ea typeface="+mn-ea"/>
          <a:cs typeface="+mn-cs"/>
        </a:defRPr>
      </a:lvl6pPr>
      <a:lvl7pPr marL="1247761" indent="-228557" algn="l" defTabSz="914346" rtl="0" eaLnBrk="1" latinLnBrk="0" hangingPunct="1">
        <a:spcBef>
          <a:spcPts val="800"/>
        </a:spcBef>
        <a:buFont typeface="Arial" pitchFamily="34" charset="0"/>
        <a:buChar char="•"/>
        <a:defRPr sz="1067" kern="1200" baseline="0">
          <a:solidFill>
            <a:schemeClr val="tx1"/>
          </a:solidFill>
          <a:latin typeface="+mn-lt"/>
          <a:ea typeface="+mn-ea"/>
          <a:cs typeface="+mn-cs"/>
        </a:defRPr>
      </a:lvl7pPr>
      <a:lvl8pPr marL="3200213" indent="0" algn="l" defTabSz="914346" rtl="0" eaLnBrk="1" latinLnBrk="0" hangingPunct="1">
        <a:spcBef>
          <a:spcPct val="20000"/>
        </a:spcBef>
        <a:buFont typeface="Arial" pitchFamily="34" charset="0"/>
        <a:buNone/>
        <a:defRPr sz="2000" kern="1200">
          <a:solidFill>
            <a:schemeClr val="tx1"/>
          </a:solidFill>
          <a:latin typeface="+mn-lt"/>
          <a:ea typeface="+mn-ea"/>
          <a:cs typeface="+mn-cs"/>
        </a:defRPr>
      </a:lvl8pPr>
      <a:lvl9pPr marL="3885974" indent="-228588" algn="l" defTabSz="914346"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46" rtl="0" eaLnBrk="1" latinLnBrk="0" hangingPunct="1">
        <a:defRPr sz="1867" kern="1200">
          <a:solidFill>
            <a:schemeClr val="tx1"/>
          </a:solidFill>
          <a:latin typeface="+mn-lt"/>
          <a:ea typeface="+mn-ea"/>
          <a:cs typeface="+mn-cs"/>
        </a:defRPr>
      </a:lvl1pPr>
      <a:lvl2pPr marL="457170" algn="l" defTabSz="914346" rtl="0" eaLnBrk="1" latinLnBrk="0" hangingPunct="1">
        <a:defRPr sz="1867" kern="1200">
          <a:solidFill>
            <a:schemeClr val="tx1"/>
          </a:solidFill>
          <a:latin typeface="+mn-lt"/>
          <a:ea typeface="+mn-ea"/>
          <a:cs typeface="+mn-cs"/>
        </a:defRPr>
      </a:lvl2pPr>
      <a:lvl3pPr marL="914346" algn="l" defTabSz="914346" rtl="0" eaLnBrk="1" latinLnBrk="0" hangingPunct="1">
        <a:defRPr sz="1867" kern="1200">
          <a:solidFill>
            <a:schemeClr val="tx1"/>
          </a:solidFill>
          <a:latin typeface="+mn-lt"/>
          <a:ea typeface="+mn-ea"/>
          <a:cs typeface="+mn-cs"/>
        </a:defRPr>
      </a:lvl3pPr>
      <a:lvl4pPr marL="1371519" algn="l" defTabSz="914346" rtl="0" eaLnBrk="1" latinLnBrk="0" hangingPunct="1">
        <a:defRPr sz="1867" kern="1200">
          <a:solidFill>
            <a:schemeClr val="tx1"/>
          </a:solidFill>
          <a:latin typeface="+mn-lt"/>
          <a:ea typeface="+mn-ea"/>
          <a:cs typeface="+mn-cs"/>
        </a:defRPr>
      </a:lvl4pPr>
      <a:lvl5pPr marL="1828694" algn="l" defTabSz="914346" rtl="0" eaLnBrk="1" latinLnBrk="0" hangingPunct="1">
        <a:defRPr sz="1867" kern="1200">
          <a:solidFill>
            <a:schemeClr val="tx1"/>
          </a:solidFill>
          <a:latin typeface="+mn-lt"/>
          <a:ea typeface="+mn-ea"/>
          <a:cs typeface="+mn-cs"/>
        </a:defRPr>
      </a:lvl5pPr>
      <a:lvl6pPr marL="2285864" algn="l" defTabSz="914346" rtl="0" eaLnBrk="1" latinLnBrk="0" hangingPunct="1">
        <a:defRPr sz="1867" kern="1200">
          <a:solidFill>
            <a:schemeClr val="tx1"/>
          </a:solidFill>
          <a:latin typeface="+mn-lt"/>
          <a:ea typeface="+mn-ea"/>
          <a:cs typeface="+mn-cs"/>
        </a:defRPr>
      </a:lvl6pPr>
      <a:lvl7pPr marL="2743041" algn="l" defTabSz="914346" rtl="0" eaLnBrk="1" latinLnBrk="0" hangingPunct="1">
        <a:defRPr sz="1867" kern="1200">
          <a:solidFill>
            <a:schemeClr val="tx1"/>
          </a:solidFill>
          <a:latin typeface="+mn-lt"/>
          <a:ea typeface="+mn-ea"/>
          <a:cs typeface="+mn-cs"/>
        </a:defRPr>
      </a:lvl7pPr>
      <a:lvl8pPr marL="3200213" algn="l" defTabSz="914346" rtl="0" eaLnBrk="1" latinLnBrk="0" hangingPunct="1">
        <a:defRPr sz="1867" kern="1200">
          <a:solidFill>
            <a:schemeClr val="tx1"/>
          </a:solidFill>
          <a:latin typeface="+mn-lt"/>
          <a:ea typeface="+mn-ea"/>
          <a:cs typeface="+mn-cs"/>
        </a:defRPr>
      </a:lvl8pPr>
      <a:lvl9pPr marL="3657389" algn="l" defTabSz="914346" rtl="0" eaLnBrk="1" latinLnBrk="0" hangingPunct="1">
        <a:defRPr sz="1867"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620">
          <p15:clr>
            <a:srgbClr val="F26B43"/>
          </p15:clr>
        </p15:guide>
        <p15:guide id="2" pos="336">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7.jpeg"/><Relationship Id="rId9"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9.xml"/><Relationship Id="rId5" Type="http://schemas.openxmlformats.org/officeDocument/2006/relationships/image" Target="../media/image13.gif"/><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4.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17.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31.png"/></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17.png"/></Relationships>
</file>

<file path=ppt/slides/_rels/slide39.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image" Target="../media/image33.png"/><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 Id="rId9" Type="http://schemas.openxmlformats.org/officeDocument/2006/relationships/image" Target="../media/image40.png"/></Relationships>
</file>

<file path=ppt/slides/_rels/slide40.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image" Target="../media/image33.png"/><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 Id="rId9" Type="http://schemas.openxmlformats.org/officeDocument/2006/relationships/image" Target="../media/image40.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image" Target="../media/image33.png"/><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 Id="rId9" Type="http://schemas.openxmlformats.org/officeDocument/2006/relationships/image" Target="../media/image40.png"/></Relationships>
</file>

<file path=ppt/slides/_rels/slide43.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image" Target="../media/image52.png"/><Relationship Id="rId18" Type="http://schemas.openxmlformats.org/officeDocument/2006/relationships/image" Target="../media/image57.png"/><Relationship Id="rId3" Type="http://schemas.openxmlformats.org/officeDocument/2006/relationships/image" Target="../media/image42.png"/><Relationship Id="rId21" Type="http://schemas.openxmlformats.org/officeDocument/2006/relationships/image" Target="../media/image60.png"/><Relationship Id="rId7" Type="http://schemas.openxmlformats.org/officeDocument/2006/relationships/image" Target="../media/image46.png"/><Relationship Id="rId12" Type="http://schemas.openxmlformats.org/officeDocument/2006/relationships/image" Target="../media/image51.png"/><Relationship Id="rId17" Type="http://schemas.openxmlformats.org/officeDocument/2006/relationships/image" Target="../media/image56.png"/><Relationship Id="rId2" Type="http://schemas.openxmlformats.org/officeDocument/2006/relationships/image" Target="../media/image41.png"/><Relationship Id="rId16" Type="http://schemas.openxmlformats.org/officeDocument/2006/relationships/image" Target="../media/image55.png"/><Relationship Id="rId20" Type="http://schemas.openxmlformats.org/officeDocument/2006/relationships/image" Target="../media/image59.png"/><Relationship Id="rId1" Type="http://schemas.openxmlformats.org/officeDocument/2006/relationships/slideLayout" Target="../slideLayouts/slideLayout7.xml"/><Relationship Id="rId6" Type="http://schemas.openxmlformats.org/officeDocument/2006/relationships/image" Target="../media/image45.png"/><Relationship Id="rId11" Type="http://schemas.openxmlformats.org/officeDocument/2006/relationships/image" Target="../media/image50.png"/><Relationship Id="rId5" Type="http://schemas.openxmlformats.org/officeDocument/2006/relationships/image" Target="../media/image44.png"/><Relationship Id="rId15" Type="http://schemas.openxmlformats.org/officeDocument/2006/relationships/image" Target="../media/image54.png"/><Relationship Id="rId10" Type="http://schemas.openxmlformats.org/officeDocument/2006/relationships/image" Target="../media/image49.png"/><Relationship Id="rId19" Type="http://schemas.openxmlformats.org/officeDocument/2006/relationships/image" Target="../media/image58.png"/><Relationship Id="rId4" Type="http://schemas.openxmlformats.org/officeDocument/2006/relationships/image" Target="../media/image43.png"/><Relationship Id="rId9" Type="http://schemas.openxmlformats.org/officeDocument/2006/relationships/image" Target="../media/image48.png"/><Relationship Id="rId14" Type="http://schemas.openxmlformats.org/officeDocument/2006/relationships/image" Target="../media/image53.png"/><Relationship Id="rId22" Type="http://schemas.openxmlformats.org/officeDocument/2006/relationships/image" Target="../media/image61.png"/></Relationships>
</file>

<file path=ppt/slides/_rels/slide44.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image" Target="../media/image63.png"/><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image" Target="../media/image35.png"/><Relationship Id="rId10" Type="http://schemas.openxmlformats.org/officeDocument/2006/relationships/image" Target="../media/image40.png"/><Relationship Id="rId4" Type="http://schemas.openxmlformats.org/officeDocument/2006/relationships/image" Target="../media/image34.png"/><Relationship Id="rId9" Type="http://schemas.openxmlformats.org/officeDocument/2006/relationships/image" Target="../media/image39.png"/></Relationships>
</file>

<file path=ppt/slides/_rels/slide46.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image" Target="../media/image54.png"/><Relationship Id="rId7" Type="http://schemas.openxmlformats.org/officeDocument/2006/relationships/image" Target="../media/image46.png"/><Relationship Id="rId2" Type="http://schemas.openxmlformats.org/officeDocument/2006/relationships/image" Target="../media/image64.png"/><Relationship Id="rId1" Type="http://schemas.openxmlformats.org/officeDocument/2006/relationships/slideLayout" Target="../slideLayouts/slideLayout2.xml"/><Relationship Id="rId6" Type="http://schemas.openxmlformats.org/officeDocument/2006/relationships/image" Target="../media/image42.png"/><Relationship Id="rId5" Type="http://schemas.openxmlformats.org/officeDocument/2006/relationships/image" Target="../media/image56.png"/><Relationship Id="rId4" Type="http://schemas.openxmlformats.org/officeDocument/2006/relationships/image" Target="../media/image55.png"/></Relationships>
</file>

<file path=ppt/slides/_rels/slide47.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image" Target="../media/image54.png"/><Relationship Id="rId7" Type="http://schemas.openxmlformats.org/officeDocument/2006/relationships/image" Target="../media/image46.png"/><Relationship Id="rId2" Type="http://schemas.openxmlformats.org/officeDocument/2006/relationships/image" Target="../media/image64.png"/><Relationship Id="rId1" Type="http://schemas.openxmlformats.org/officeDocument/2006/relationships/slideLayout" Target="../slideLayouts/slideLayout2.xml"/><Relationship Id="rId6" Type="http://schemas.openxmlformats.org/officeDocument/2006/relationships/image" Target="../media/image42.png"/><Relationship Id="rId5" Type="http://schemas.openxmlformats.org/officeDocument/2006/relationships/image" Target="../media/image56.png"/><Relationship Id="rId4" Type="http://schemas.openxmlformats.org/officeDocument/2006/relationships/image" Target="../media/image55.png"/></Relationships>
</file>

<file path=ppt/slides/_rels/slide48.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image" Target="../media/image54.png"/><Relationship Id="rId7" Type="http://schemas.openxmlformats.org/officeDocument/2006/relationships/image" Target="../media/image46.png"/><Relationship Id="rId2" Type="http://schemas.openxmlformats.org/officeDocument/2006/relationships/image" Target="../media/image64.png"/><Relationship Id="rId1" Type="http://schemas.openxmlformats.org/officeDocument/2006/relationships/slideLayout" Target="../slideLayouts/slideLayout2.xml"/><Relationship Id="rId6" Type="http://schemas.openxmlformats.org/officeDocument/2006/relationships/image" Target="../media/image42.png"/><Relationship Id="rId5" Type="http://schemas.openxmlformats.org/officeDocument/2006/relationships/image" Target="../media/image56.png"/><Relationship Id="rId4" Type="http://schemas.openxmlformats.org/officeDocument/2006/relationships/image" Target="../media/image55.png"/></Relationships>
</file>

<file path=ppt/slides/_rels/slide50.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4.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4.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image" Target="../media/image54.png"/><Relationship Id="rId7" Type="http://schemas.openxmlformats.org/officeDocument/2006/relationships/image" Target="../media/image46.png"/><Relationship Id="rId2" Type="http://schemas.openxmlformats.org/officeDocument/2006/relationships/image" Target="../media/image64.png"/><Relationship Id="rId1" Type="http://schemas.openxmlformats.org/officeDocument/2006/relationships/slideLayout" Target="../slideLayouts/slideLayout2.xml"/><Relationship Id="rId6" Type="http://schemas.openxmlformats.org/officeDocument/2006/relationships/image" Target="../media/image42.png"/><Relationship Id="rId5" Type="http://schemas.openxmlformats.org/officeDocument/2006/relationships/image" Target="../media/image56.png"/><Relationship Id="rId4" Type="http://schemas.openxmlformats.org/officeDocument/2006/relationships/image" Target="../media/image55.png"/></Relationships>
</file>

<file path=ppt/slides/_rels/slide53.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image" Target="../media/image54.png"/><Relationship Id="rId7" Type="http://schemas.openxmlformats.org/officeDocument/2006/relationships/image" Target="../media/image46.png"/><Relationship Id="rId12" Type="http://schemas.openxmlformats.org/officeDocument/2006/relationships/image" Target="../media/image100.png"/><Relationship Id="rId2" Type="http://schemas.openxmlformats.org/officeDocument/2006/relationships/image" Target="../media/image64.png"/><Relationship Id="rId1" Type="http://schemas.openxmlformats.org/officeDocument/2006/relationships/slideLayout" Target="../slideLayouts/slideLayout2.xml"/><Relationship Id="rId6" Type="http://schemas.openxmlformats.org/officeDocument/2006/relationships/image" Target="../media/image42.png"/><Relationship Id="rId5" Type="http://schemas.openxmlformats.org/officeDocument/2006/relationships/image" Target="../media/image56.png"/><Relationship Id="rId4" Type="http://schemas.openxmlformats.org/officeDocument/2006/relationships/image" Target="../media/image55.png"/><Relationship Id="rId9" Type="http://schemas.microsoft.com/office/2011/relationships/inkAction" Target="../ink/inkAction1.xml"/></Relationships>
</file>

<file path=ppt/slides/_rels/slide56.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2.xml"/><Relationship Id="rId4" Type="http://schemas.openxmlformats.org/officeDocument/2006/relationships/image" Target="../media/image69.png"/></Relationships>
</file>

<file path=ppt/slides/_rels/slide57.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image" Target="../media/image54.png"/><Relationship Id="rId7" Type="http://schemas.openxmlformats.org/officeDocument/2006/relationships/image" Target="../media/image46.png"/><Relationship Id="rId2" Type="http://schemas.openxmlformats.org/officeDocument/2006/relationships/image" Target="../media/image64.png"/><Relationship Id="rId1" Type="http://schemas.openxmlformats.org/officeDocument/2006/relationships/slideLayout" Target="../slideLayouts/slideLayout2.xml"/><Relationship Id="rId6" Type="http://schemas.openxmlformats.org/officeDocument/2006/relationships/image" Target="../media/image42.png"/><Relationship Id="rId5" Type="http://schemas.openxmlformats.org/officeDocument/2006/relationships/image" Target="../media/image56.png"/><Relationship Id="rId4" Type="http://schemas.openxmlformats.org/officeDocument/2006/relationships/image" Target="../media/image55.png"/></Relationships>
</file>

<file path=ppt/slides/_rels/slide58.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4.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72.png"/><Relationship Id="rId7" Type="http://schemas.openxmlformats.org/officeDocument/2006/relationships/image" Target="../media/image73.png"/><Relationship Id="rId2" Type="http://schemas.openxmlformats.org/officeDocument/2006/relationships/image" Target="../media/image71.jpeg"/><Relationship Id="rId1" Type="http://schemas.openxmlformats.org/officeDocument/2006/relationships/slideLayout" Target="../slideLayouts/slideLayout16.xml"/><Relationship Id="rId6" Type="http://schemas.openxmlformats.org/officeDocument/2006/relationships/image" Target="../media/image13.svg"/><Relationship Id="rId9"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1240923" y="3774442"/>
            <a:ext cx="4886463" cy="461665"/>
          </a:xfrm>
          <a:prstGeom prst="rect">
            <a:avLst/>
          </a:prstGeom>
          <a:noFill/>
        </p:spPr>
        <p:txBody>
          <a:bodyPr wrap="square" rtlCol="0">
            <a:spAutoFit/>
          </a:bodyPr>
          <a:lstStyle/>
          <a:p>
            <a:r>
              <a:rPr lang="en-US" sz="2400" dirty="0">
                <a:latin typeface="Alexandria" pitchFamily="2" charset="-78"/>
                <a:cs typeface="Alexandria" pitchFamily="2" charset="-78"/>
              </a:rPr>
              <a:t>Prepared by Dr. </a:t>
            </a:r>
            <a:r>
              <a:rPr lang="en-US" sz="2400" dirty="0" smtClean="0">
                <a:latin typeface="Alexandria" pitchFamily="2" charset="-78"/>
                <a:cs typeface="Alexandria" pitchFamily="2" charset="-78"/>
              </a:rPr>
              <a:t>Diaa Salama</a:t>
            </a:r>
            <a:endParaRPr lang="en-US" sz="2400" dirty="0">
              <a:latin typeface="Alexandria" pitchFamily="2" charset="-78"/>
              <a:cs typeface="Alexandria" pitchFamily="2" charset="-78"/>
            </a:endParaRPr>
          </a:p>
        </p:txBody>
      </p:sp>
      <p:sp>
        <p:nvSpPr>
          <p:cNvPr id="31" name="TextBox 30"/>
          <p:cNvSpPr txBox="1"/>
          <p:nvPr/>
        </p:nvSpPr>
        <p:spPr>
          <a:xfrm>
            <a:off x="1108644" y="2424037"/>
            <a:ext cx="3591048" cy="1200329"/>
          </a:xfrm>
          <a:prstGeom prst="rect">
            <a:avLst/>
          </a:prstGeom>
          <a:noFill/>
        </p:spPr>
        <p:txBody>
          <a:bodyPr wrap="none" rtlCol="0">
            <a:spAutoFit/>
          </a:bodyPr>
          <a:lstStyle/>
          <a:p>
            <a:r>
              <a:rPr lang="en-US" sz="3600" b="1" dirty="0" smtClean="0">
                <a:solidFill>
                  <a:srgbClr val="00B0F0"/>
                </a:solidFill>
                <a:latin typeface="Alexandria" pitchFamily="2" charset="-78"/>
                <a:cs typeface="Alexandria" pitchFamily="2" charset="-78"/>
              </a:rPr>
              <a:t>Cybersecurity </a:t>
            </a:r>
            <a:endParaRPr lang="ar-EG" sz="3600" b="1" dirty="0" smtClean="0">
              <a:solidFill>
                <a:srgbClr val="00B0F0"/>
              </a:solidFill>
              <a:latin typeface="Alexandria" pitchFamily="2" charset="-78"/>
              <a:cs typeface="Alexandria" pitchFamily="2" charset="-78"/>
            </a:endParaRPr>
          </a:p>
          <a:p>
            <a:r>
              <a:rPr lang="en-US" sz="3600" b="1" dirty="0" smtClean="0">
                <a:solidFill>
                  <a:srgbClr val="00B0F0"/>
                </a:solidFill>
                <a:latin typeface="Alexandria" pitchFamily="2" charset="-78"/>
                <a:cs typeface="Alexandria" pitchFamily="2" charset="-78"/>
              </a:rPr>
              <a:t>Concepts</a:t>
            </a:r>
            <a:endParaRPr lang="en-US" sz="3600" b="1" dirty="0">
              <a:solidFill>
                <a:srgbClr val="00B0F0"/>
              </a:solidFill>
              <a:latin typeface="Alexandria" pitchFamily="2" charset="-78"/>
              <a:cs typeface="Alexandria" pitchFamily="2" charset="-78"/>
            </a:endParaRPr>
          </a:p>
        </p:txBody>
      </p:sp>
      <p:sp>
        <p:nvSpPr>
          <p:cNvPr id="34" name="Rectangle: Rounded Corners 33"/>
          <p:cNvSpPr/>
          <p:nvPr/>
        </p:nvSpPr>
        <p:spPr>
          <a:xfrm>
            <a:off x="102149" y="587985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Black" pitchFamily="2" charset="-78"/>
                <a:cs typeface="Alexandria Black" pitchFamily="2" charset="-78"/>
              </a:rPr>
              <a:t>Lecture </a:t>
            </a:r>
            <a:r>
              <a:rPr lang="en-US" sz="2400" b="1" dirty="0" smtClean="0">
                <a:solidFill>
                  <a:schemeClr val="bg1"/>
                </a:solidFill>
                <a:latin typeface="Alexandria Black" pitchFamily="2" charset="-78"/>
                <a:cs typeface="Alexandria Black" pitchFamily="2" charset="-78"/>
              </a:rPr>
              <a:t>8</a:t>
            </a:r>
            <a:endParaRPr lang="en-US" sz="2400" b="1" dirty="0">
              <a:solidFill>
                <a:schemeClr val="bg1"/>
              </a:solidFill>
              <a:latin typeface="Alexandria Black" pitchFamily="2" charset="-78"/>
              <a:cs typeface="Alexandria Black" pitchFamily="2" charset="-78"/>
            </a:endParaRPr>
          </a:p>
        </p:txBody>
      </p:sp>
      <p:sp>
        <p:nvSpPr>
          <p:cNvPr id="46" name="TextBox 45"/>
          <p:cNvSpPr txBox="1"/>
          <p:nvPr/>
        </p:nvSpPr>
        <p:spPr>
          <a:xfrm>
            <a:off x="329268" y="5104240"/>
            <a:ext cx="6194645" cy="584775"/>
          </a:xfrm>
          <a:prstGeom prst="rect">
            <a:avLst/>
          </a:prstGeom>
          <a:noFill/>
        </p:spPr>
        <p:txBody>
          <a:bodyPr wrap="square" rtlCol="0">
            <a:spAutoFit/>
          </a:bodyPr>
          <a:lstStyle/>
          <a:p>
            <a:r>
              <a:rPr lang="en-US" sz="1600" dirty="0" smtClean="0">
                <a:latin typeface="Alexandria" pitchFamily="2" charset="-78"/>
                <a:cs typeface="Alexandria" pitchFamily="2" charset="-78"/>
              </a:rPr>
              <a:t>FNT625</a:t>
            </a:r>
            <a:r>
              <a:rPr lang="ar-EG" sz="1600" dirty="0" smtClean="0">
                <a:latin typeface="Alexandria" pitchFamily="2" charset="-78"/>
                <a:cs typeface="Alexandria" pitchFamily="2" charset="-78"/>
              </a:rPr>
              <a:t> </a:t>
            </a:r>
          </a:p>
          <a:p>
            <a:r>
              <a:rPr lang="en-US" sz="1600" b="1" dirty="0" smtClean="0">
                <a:latin typeface="Alexandria" pitchFamily="2" charset="-78"/>
                <a:cs typeface="Alexandria" pitchFamily="2" charset="-78"/>
              </a:rPr>
              <a:t>Advanced </a:t>
            </a:r>
            <a:r>
              <a:rPr lang="en-US" sz="1600" b="1" dirty="0">
                <a:latin typeface="Alexandria" pitchFamily="2" charset="-78"/>
                <a:cs typeface="Alexandria" pitchFamily="2" charset="-78"/>
              </a:rPr>
              <a:t>Encryption Standard (AES)</a:t>
            </a:r>
            <a:endParaRPr lang="en-US" sz="1600" b="1" dirty="0">
              <a:solidFill>
                <a:srgbClr val="FF0000"/>
              </a:solidFill>
              <a:latin typeface="Alexandria" pitchFamily="2" charset="-78"/>
              <a:cs typeface="Alexandria" pitchFamily="2" charset="-78"/>
            </a:endParaRPr>
          </a:p>
        </p:txBody>
      </p:sp>
      <p:sp>
        <p:nvSpPr>
          <p:cNvPr id="14" name="Oval 13"/>
          <p:cNvSpPr/>
          <p:nvPr/>
        </p:nvSpPr>
        <p:spPr>
          <a:xfrm>
            <a:off x="6240382" y="-636588"/>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0593"/>
    </mc:Choice>
    <mc:Fallback xmlns="">
      <p:transition spd="slow" advTm="190593"/>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591048" cy="1877437"/>
          </a:xfrm>
          <a:prstGeom prst="rect">
            <a:avLst/>
          </a:prstGeom>
          <a:noFill/>
        </p:spPr>
        <p:txBody>
          <a:bodyPr wrap="none" rtlCol="0">
            <a:spAutoFit/>
          </a:bodyPr>
          <a:lstStyle/>
          <a:p>
            <a:pPr lvl="0"/>
            <a:r>
              <a:rPr lang="en-US" sz="3600" b="1" dirty="0" smtClean="0">
                <a:solidFill>
                  <a:srgbClr val="00B0F0"/>
                </a:solidFill>
                <a:latin typeface="Alexandria" pitchFamily="2" charset="-78"/>
                <a:cs typeface="Alexandria" pitchFamily="2" charset="-78"/>
              </a:rPr>
              <a:t>Cybersecurity </a:t>
            </a:r>
            <a:endParaRPr lang="ar-EG" sz="3600" b="1" dirty="0">
              <a:solidFill>
                <a:srgbClr val="00B0F0"/>
              </a:solidFill>
              <a:latin typeface="Alexandria" pitchFamily="2" charset="-78"/>
              <a:cs typeface="Alexandria" pitchFamily="2" charset="-78"/>
            </a:endParaRPr>
          </a:p>
          <a:p>
            <a:pPr lvl="0"/>
            <a:r>
              <a:rPr lang="en-US" sz="3600" b="1" dirty="0">
                <a:solidFill>
                  <a:srgbClr val="00B0F0"/>
                </a:solidFill>
                <a:latin typeface="Alexandria" pitchFamily="2" charset="-78"/>
                <a:cs typeface="Alexandria" pitchFamily="2" charset="-78"/>
              </a:rPr>
              <a:t>Concepts</a:t>
            </a: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latin typeface="Alexandria" pitchFamily="2" charset="-78"/>
                <a:cs typeface="Alexandria" pitchFamily="2" charset="-78"/>
              </a:rPr>
              <a:t>Lecture </a:t>
            </a:r>
            <a:r>
              <a:rPr lang="en-US" sz="2400" b="1" dirty="0" smtClean="0">
                <a:solidFill>
                  <a:schemeClr val="tx1"/>
                </a:solidFill>
                <a:latin typeface="Alexandria" pitchFamily="2" charset="-78"/>
                <a:cs typeface="Alexandria" pitchFamily="2" charset="-78"/>
              </a:rPr>
              <a:t>8</a:t>
            </a:r>
            <a:endParaRPr lang="en-US" sz="2400" b="1" dirty="0">
              <a:solidFill>
                <a:schemeClr val="tx1"/>
              </a:solidFill>
              <a:latin typeface="Alexandria" pitchFamily="2" charset="-78"/>
              <a:cs typeface="Alexandria" pitchFamily="2" charset="-78"/>
            </a:endParaRPr>
          </a:p>
        </p:txBody>
      </p:sp>
      <p:sp>
        <p:nvSpPr>
          <p:cNvPr id="11" name="TextBox 10"/>
          <p:cNvSpPr txBox="1"/>
          <p:nvPr/>
        </p:nvSpPr>
        <p:spPr>
          <a:xfrm>
            <a:off x="5808549" y="4832070"/>
            <a:ext cx="4124847" cy="584775"/>
          </a:xfrm>
          <a:prstGeom prst="rect">
            <a:avLst/>
          </a:prstGeom>
          <a:noFill/>
        </p:spPr>
        <p:txBody>
          <a:bodyPr wrap="none" rtlCol="0">
            <a:spAutoFit/>
          </a:bodyPr>
          <a:lstStyle/>
          <a:p>
            <a:r>
              <a:rPr lang="en-US" sz="1600" dirty="0">
                <a:latin typeface="Alexandria" pitchFamily="2" charset="-78"/>
                <a:cs typeface="Alexandria" pitchFamily="2" charset="-78"/>
              </a:rPr>
              <a:t>FNT625 </a:t>
            </a:r>
            <a:endParaRPr lang="en-US" sz="1600" dirty="0" smtClean="0">
              <a:latin typeface="Alexandria" pitchFamily="2" charset="-78"/>
              <a:cs typeface="Alexandria" pitchFamily="2" charset="-78"/>
            </a:endParaRPr>
          </a:p>
          <a:p>
            <a:r>
              <a:rPr lang="en-US" sz="1600" b="1" dirty="0" smtClean="0">
                <a:latin typeface="Alexandria" pitchFamily="2" charset="-78"/>
                <a:cs typeface="Alexandria" pitchFamily="2" charset="-78"/>
              </a:rPr>
              <a:t>Advanced </a:t>
            </a:r>
            <a:r>
              <a:rPr lang="en-US" sz="1600" b="1" dirty="0">
                <a:latin typeface="Alexandria" pitchFamily="2" charset="-78"/>
                <a:cs typeface="Alexandria" pitchFamily="2" charset="-78"/>
              </a:rPr>
              <a:t>Encryption Standard (AES)</a:t>
            </a:r>
            <a:endParaRPr lang="en-US" sz="1600" dirty="0">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Diaa Salama</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2064"/>
    </mc:Choice>
    <mc:Fallback xmlns="">
      <p:transition spd="slow" advTm="102064"/>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7842D80-A21C-481D-8BBB-E852B8012BE9}"/>
              </a:ext>
            </a:extLst>
          </p:cNvPr>
          <p:cNvSpPr>
            <a:spLocks noGrp="1"/>
          </p:cNvSpPr>
          <p:nvPr>
            <p:ph type="sldNum" sz="quarter" idx="12"/>
          </p:nvPr>
        </p:nvSpPr>
        <p:spPr/>
        <p:txBody>
          <a:bodyPr/>
          <a:lstStyle/>
          <a:p>
            <a:pPr eaLnBrk="0" fontAlgn="base" hangingPunct="0">
              <a:spcBef>
                <a:spcPct val="0"/>
              </a:spcBef>
              <a:spcAft>
                <a:spcPct val="0"/>
              </a:spcAft>
            </a:pPr>
            <a:fld id="{68664E48-8EBF-45D4-86A6-5BE608535861}" type="slidenum">
              <a:rPr lang="en-US" altLang="en-US" b="1">
                <a:latin typeface="Arial" panose="020B0604020202020204" pitchFamily="34" charset="0"/>
              </a:rPr>
              <a:pPr eaLnBrk="0" fontAlgn="base" hangingPunct="0">
                <a:spcBef>
                  <a:spcPct val="0"/>
                </a:spcBef>
                <a:spcAft>
                  <a:spcPct val="0"/>
                </a:spcAft>
              </a:pPr>
              <a:t>3</a:t>
            </a:fld>
            <a:endParaRPr lang="en-US" altLang="en-US" b="1" dirty="0">
              <a:latin typeface="Arial" panose="020B0604020202020204" pitchFamily="34" charset="0"/>
            </a:endParaRPr>
          </a:p>
        </p:txBody>
      </p:sp>
      <p:pic>
        <p:nvPicPr>
          <p:cNvPr id="6" name="Picture 4" descr="http://www.clker.com/cliparts/e/e/4/f/">
            <a:extLst>
              <a:ext uri="{FF2B5EF4-FFF2-40B4-BE49-F238E27FC236}">
                <a16:creationId xmlns:a16="http://schemas.microsoft.com/office/drawing/2014/main" id="{E46A29D7-9008-4B50-945F-8A1413BDD5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68194" y="3599816"/>
            <a:ext cx="2114006" cy="211400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530E66A9-3341-4690-8FF2-0A841814489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62200" y="3581401"/>
            <a:ext cx="1981200" cy="2437221"/>
          </a:xfrm>
          <a:prstGeom prst="rect">
            <a:avLst/>
          </a:prstGeom>
        </p:spPr>
      </p:pic>
      <p:pic>
        <p:nvPicPr>
          <p:cNvPr id="8" name="Picture 7">
            <a:extLst>
              <a:ext uri="{FF2B5EF4-FFF2-40B4-BE49-F238E27FC236}">
                <a16:creationId xmlns:a16="http://schemas.microsoft.com/office/drawing/2014/main" id="{A095C8F0-5825-4065-AE00-D5069761834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64653" y="1066800"/>
            <a:ext cx="2862695" cy="2209800"/>
          </a:xfrm>
          <a:prstGeom prst="rect">
            <a:avLst/>
          </a:prstGeom>
        </p:spPr>
      </p:pic>
      <p:pic>
        <p:nvPicPr>
          <p:cNvPr id="9" name="Picture 2" descr="ÙØªÙØ¬Ø© Ø¨Ø­Ø« Ø§ÙØµÙØ± Ø¹Ù âªgif Countdown 10â¬â">
            <a:extLst>
              <a:ext uri="{FF2B5EF4-FFF2-40B4-BE49-F238E27FC236}">
                <a16:creationId xmlns:a16="http://schemas.microsoft.com/office/drawing/2014/main" id="{17D1AA2E-649B-489D-B8E3-E4CECEA25782}"/>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5143500" y="3704319"/>
            <a:ext cx="1905000" cy="1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1132399"/>
      </p:ext>
    </p:extLst>
  </p:cSld>
  <p:clrMapOvr>
    <a:masterClrMapping/>
  </p:clrMapOvr>
  <mc:AlternateContent xmlns:mc="http://schemas.openxmlformats.org/markup-compatibility/2006" xmlns:p14="http://schemas.microsoft.com/office/powerpoint/2010/main">
    <mc:Choice Requires="p14">
      <p:transition spd="slow" p14:dur="2000" advTm="10757"/>
    </mc:Choice>
    <mc:Fallback xmlns="">
      <p:transition spd="slow" advTm="10757"/>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p:cNvSpPr/>
          <p:nvPr/>
        </p:nvSpPr>
        <p:spPr>
          <a:xfrm>
            <a:off x="1127760" y="4884389"/>
            <a:ext cx="4747323" cy="1227837"/>
          </a:xfrm>
          <a:prstGeom prst="rect">
            <a:avLst/>
          </a:prstGeom>
          <a:noFill/>
        </p:spPr>
        <p:txBody>
          <a:bodyPr wrap="square">
            <a:spAutoFit/>
          </a:bodyPr>
          <a:lstStyle/>
          <a:p>
            <a:pPr>
              <a:lnSpc>
                <a:spcPct val="120000"/>
              </a:lnSpc>
            </a:pPr>
            <a:r>
              <a:rPr lang="en-US" sz="3200" b="1" dirty="0" smtClean="0">
                <a:solidFill>
                  <a:srgbClr val="00B0F0"/>
                </a:solidFill>
                <a:latin typeface="Alexandria" pitchFamily="2" charset="-78"/>
                <a:cs typeface="Alexandria" pitchFamily="2" charset="-78"/>
              </a:rPr>
              <a:t>Advanced </a:t>
            </a:r>
            <a:r>
              <a:rPr lang="en-US" sz="3200" b="1" dirty="0">
                <a:solidFill>
                  <a:srgbClr val="00B0F0"/>
                </a:solidFill>
                <a:latin typeface="Alexandria" pitchFamily="2" charset="-78"/>
                <a:cs typeface="Alexandria" pitchFamily="2" charset="-78"/>
              </a:rPr>
              <a:t>Encryption Standard (AES)</a:t>
            </a:r>
            <a:endParaRPr lang="en-US" sz="3200" b="1" dirty="0">
              <a:solidFill>
                <a:srgbClr val="FF0000"/>
              </a:solidFill>
              <a:latin typeface="Alexandria" pitchFamily="2" charset="-78"/>
              <a:cs typeface="Alexandria" pitchFamily="2" charset="-78"/>
            </a:endParaRPr>
          </a:p>
        </p:txBody>
      </p:sp>
      <p:sp>
        <p:nvSpPr>
          <p:cNvPr id="41" name="TextBox 40"/>
          <p:cNvSpPr txBox="1"/>
          <p:nvPr/>
        </p:nvSpPr>
        <p:spPr>
          <a:xfrm>
            <a:off x="6301339" y="1259391"/>
            <a:ext cx="4265911" cy="400110"/>
          </a:xfrm>
          <a:prstGeom prst="rect">
            <a:avLst/>
          </a:prstGeom>
          <a:noFill/>
        </p:spPr>
        <p:txBody>
          <a:bodyPr wrap="none" rtlCol="0">
            <a:spAutoFit/>
          </a:bodyPr>
          <a:lstStyle/>
          <a:p>
            <a:r>
              <a:rPr lang="en-US" sz="2000" b="1" dirty="0" smtClean="0">
                <a:solidFill>
                  <a:srgbClr val="00B0F0"/>
                </a:solidFill>
                <a:latin typeface="Alexandria Black" pitchFamily="2" charset="-78"/>
                <a:cs typeface="Alexandria Black" pitchFamily="2" charset="-78"/>
              </a:rPr>
              <a:t>Lets Start the Eighth Lecture </a:t>
            </a:r>
            <a:endParaRPr lang="en-US" sz="2000" b="1" dirty="0">
              <a:solidFill>
                <a:srgbClr val="00B0F0"/>
              </a:solidFill>
              <a:latin typeface="Alexandria Black" pitchFamily="2" charset="-78"/>
              <a:cs typeface="Alexandria Black"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93808"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60547640"/>
      </p:ext>
    </p:extLst>
  </p:cSld>
  <p:clrMapOvr>
    <a:masterClrMapping/>
  </p:clrMapOvr>
  <mc:AlternateContent xmlns:mc="http://schemas.openxmlformats.org/markup-compatibility/2006" xmlns:p14="http://schemas.microsoft.com/office/powerpoint/2010/main">
    <mc:Choice Requires="p14">
      <p:transition spd="slow" p14:dur="2000" advTm="44464"/>
    </mc:Choice>
    <mc:Fallback xmlns="">
      <p:transition spd="slow" advTm="444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p:cNvGrpSpPr/>
          <p:nvPr/>
        </p:nvGrpSpPr>
        <p:grpSpPr>
          <a:xfrm>
            <a:off x="1292698" y="2228403"/>
            <a:ext cx="9593586" cy="1854711"/>
            <a:chOff x="1372648" y="911667"/>
            <a:chExt cx="9593586" cy="1854711"/>
          </a:xfrm>
        </p:grpSpPr>
        <p:grpSp>
          <p:nvGrpSpPr>
            <p:cNvPr id="3" name="object 3"/>
            <p:cNvGrpSpPr/>
            <p:nvPr/>
          </p:nvGrpSpPr>
          <p:grpSpPr>
            <a:xfrm>
              <a:off x="1372648" y="911667"/>
              <a:ext cx="9593586" cy="1854711"/>
              <a:chOff x="1254252" y="949448"/>
              <a:chExt cx="9593586" cy="1854711"/>
            </a:xfrm>
          </p:grpSpPr>
          <p:pic>
            <p:nvPicPr>
              <p:cNvPr id="4" name="object 4"/>
              <p:cNvPicPr/>
              <p:nvPr/>
            </p:nvPicPr>
            <p:blipFill>
              <a:blip r:embed="rId2" cstate="print"/>
              <a:stretch>
                <a:fillRect/>
              </a:stretch>
            </p:blipFill>
            <p:spPr>
              <a:xfrm>
                <a:off x="1336540" y="949448"/>
                <a:ext cx="9511298" cy="867174"/>
              </a:xfrm>
              <a:prstGeom prst="rect">
                <a:avLst/>
              </a:prstGeom>
            </p:spPr>
          </p:pic>
          <p:pic>
            <p:nvPicPr>
              <p:cNvPr id="5" name="object 5"/>
              <p:cNvPicPr/>
              <p:nvPr/>
            </p:nvPicPr>
            <p:blipFill>
              <a:blip r:embed="rId3" cstate="print"/>
              <a:stretch>
                <a:fillRect/>
              </a:stretch>
            </p:blipFill>
            <p:spPr>
              <a:xfrm>
                <a:off x="1254252" y="969251"/>
                <a:ext cx="4514088" cy="899172"/>
              </a:xfrm>
              <a:prstGeom prst="rect">
                <a:avLst/>
              </a:prstGeom>
            </p:spPr>
          </p:pic>
          <p:sp>
            <p:nvSpPr>
              <p:cNvPr id="6" name="object 6"/>
              <p:cNvSpPr/>
              <p:nvPr/>
            </p:nvSpPr>
            <p:spPr>
              <a:xfrm>
                <a:off x="1370076" y="96316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dirty="0"/>
              </a:p>
            </p:txBody>
          </p:sp>
          <p:pic>
            <p:nvPicPr>
              <p:cNvPr id="7" name="object 7"/>
              <p:cNvPicPr/>
              <p:nvPr/>
            </p:nvPicPr>
            <p:blipFill>
              <a:blip r:embed="rId2" cstate="print"/>
              <a:stretch>
                <a:fillRect/>
              </a:stretch>
            </p:blipFill>
            <p:spPr>
              <a:xfrm>
                <a:off x="1336540" y="1886708"/>
                <a:ext cx="9511298" cy="867174"/>
              </a:xfrm>
              <a:prstGeom prst="rect">
                <a:avLst/>
              </a:prstGeom>
            </p:spPr>
          </p:pic>
          <p:pic>
            <p:nvPicPr>
              <p:cNvPr id="8" name="object 8"/>
              <p:cNvPicPr/>
              <p:nvPr/>
            </p:nvPicPr>
            <p:blipFill>
              <a:blip r:embed="rId4" cstate="print"/>
              <a:stretch>
                <a:fillRect/>
              </a:stretch>
            </p:blipFill>
            <p:spPr>
              <a:xfrm>
                <a:off x="1254252" y="1904987"/>
                <a:ext cx="4718304" cy="899172"/>
              </a:xfrm>
              <a:prstGeom prst="rect">
                <a:avLst/>
              </a:prstGeom>
            </p:spPr>
          </p:pic>
          <p:sp>
            <p:nvSpPr>
              <p:cNvPr id="9" name="object 9"/>
              <p:cNvSpPr/>
              <p:nvPr/>
            </p:nvSpPr>
            <p:spPr>
              <a:xfrm>
                <a:off x="1370076" y="190042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dirty="0"/>
              </a:p>
            </p:txBody>
          </p:sp>
        </p:grpSp>
        <p:sp>
          <p:nvSpPr>
            <p:cNvPr id="26" name="Rectangle 25"/>
            <p:cNvSpPr/>
            <p:nvPr/>
          </p:nvSpPr>
          <p:spPr>
            <a:xfrm>
              <a:off x="1782885" y="1078523"/>
              <a:ext cx="5089855" cy="523220"/>
            </a:xfrm>
            <a:prstGeom prst="rect">
              <a:avLst/>
            </a:prstGeom>
          </p:spPr>
          <p:txBody>
            <a:bodyPr wrap="none">
              <a:spAutoFit/>
            </a:bodyPr>
            <a:lstStyle/>
            <a:p>
              <a:pPr marL="12700">
                <a:lnSpc>
                  <a:spcPct val="100000"/>
                </a:lnSpc>
                <a:spcBef>
                  <a:spcPts val="105"/>
                </a:spcBef>
              </a:pPr>
              <a:r>
                <a:rPr lang="en-US" sz="2800" b="1" dirty="0" smtClean="0">
                  <a:solidFill>
                    <a:srgbClr val="FFFFFF"/>
                  </a:solidFill>
                  <a:latin typeface="Times New Roman" panose="02020603050405020304" pitchFamily="18" charset="0"/>
                  <a:cs typeface="Times New Roman" panose="02020603050405020304" pitchFamily="18" charset="0"/>
                </a:rPr>
                <a:t>Advanced </a:t>
              </a:r>
              <a:r>
                <a:rPr lang="en-US" sz="2800" b="1" dirty="0">
                  <a:solidFill>
                    <a:srgbClr val="FFFFFF"/>
                  </a:solidFill>
                  <a:latin typeface="Times New Roman" panose="02020603050405020304" pitchFamily="18" charset="0"/>
                  <a:cs typeface="Times New Roman" panose="02020603050405020304" pitchFamily="18" charset="0"/>
                </a:rPr>
                <a:t>Encryption </a:t>
              </a:r>
              <a:r>
                <a:rPr lang="en-US" sz="2800" b="1" dirty="0" smtClean="0">
                  <a:solidFill>
                    <a:srgbClr val="FFFFFF"/>
                  </a:solidFill>
                  <a:latin typeface="Times New Roman" panose="02020603050405020304" pitchFamily="18" charset="0"/>
                  <a:cs typeface="Times New Roman" panose="02020603050405020304" pitchFamily="18" charset="0"/>
                </a:rPr>
                <a:t>Standard</a:t>
              </a:r>
              <a:endParaRPr lang="en-US" sz="2800" b="1" dirty="0">
                <a:solidFill>
                  <a:srgbClr val="FFFFFF"/>
                </a:solidFill>
                <a:latin typeface="Times New Roman" panose="02020603050405020304" pitchFamily="18" charset="0"/>
                <a:cs typeface="Times New Roman" panose="02020603050405020304" pitchFamily="18" charset="0"/>
              </a:endParaRPr>
            </a:p>
          </p:txBody>
        </p:sp>
        <p:sp>
          <p:nvSpPr>
            <p:cNvPr id="27" name="Rectangle 26"/>
            <p:cNvSpPr/>
            <p:nvPr/>
          </p:nvSpPr>
          <p:spPr>
            <a:xfrm>
              <a:off x="1787629" y="1902023"/>
              <a:ext cx="7758599" cy="523220"/>
            </a:xfrm>
            <a:prstGeom prst="rect">
              <a:avLst/>
            </a:prstGeom>
          </p:spPr>
          <p:txBody>
            <a:bodyPr wrap="none">
              <a:spAutoFit/>
            </a:bodyPr>
            <a:lstStyle/>
            <a:p>
              <a:pPr marR="5080"/>
              <a:r>
                <a:rPr lang="en-US" sz="2800" b="1" dirty="0">
                  <a:solidFill>
                    <a:srgbClr val="FFFFFF"/>
                  </a:solidFill>
                  <a:latin typeface="Times New Roman" panose="02020603050405020304" pitchFamily="18" charset="0"/>
                  <a:cs typeface="Times New Roman" panose="02020603050405020304" pitchFamily="18" charset="0"/>
                </a:rPr>
                <a:t>Simplified Advanced Encryption Standard (AES)</a:t>
              </a:r>
            </a:p>
          </p:txBody>
        </p:sp>
      </p:grpSp>
      <p:sp>
        <p:nvSpPr>
          <p:cNvPr id="31" name="TextBox 30"/>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33714" y="18493"/>
            <a:ext cx="2305141" cy="1076343"/>
          </a:xfrm>
          <a:prstGeom prst="rect">
            <a:avLst/>
          </a:prstGeom>
        </p:spPr>
      </p:pic>
    </p:spTree>
    <p:extLst>
      <p:ext uri="{BB962C8B-B14F-4D97-AF65-F5344CB8AC3E}">
        <p14:creationId xmlns:p14="http://schemas.microsoft.com/office/powerpoint/2010/main" val="118933953"/>
      </p:ext>
    </p:extLst>
  </p:cSld>
  <p:clrMapOvr>
    <a:masterClrMapping/>
  </p:clrMapOvr>
  <mc:AlternateContent xmlns:mc="http://schemas.openxmlformats.org/markup-compatibility/2006" xmlns:p14="http://schemas.microsoft.com/office/powerpoint/2010/main">
    <mc:Choice Requires="p14">
      <p:transition spd="slow" p14:dur="2000" advTm="46834"/>
    </mc:Choice>
    <mc:Fallback xmlns="">
      <p:transition spd="slow" advTm="46834"/>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1095" y="-4697"/>
            <a:ext cx="2305141" cy="1076343"/>
          </a:xfrm>
          <a:prstGeom prst="rect">
            <a:avLst/>
          </a:prstGeom>
        </p:spPr>
      </p:pic>
      <p:grpSp>
        <p:nvGrpSpPr>
          <p:cNvPr id="23" name="Group 22"/>
          <p:cNvGrpSpPr/>
          <p:nvPr/>
        </p:nvGrpSpPr>
        <p:grpSpPr>
          <a:xfrm>
            <a:off x="1292698" y="2228403"/>
            <a:ext cx="9593586" cy="1854711"/>
            <a:chOff x="1372648" y="911667"/>
            <a:chExt cx="9593586" cy="1854711"/>
          </a:xfrm>
        </p:grpSpPr>
        <p:grpSp>
          <p:nvGrpSpPr>
            <p:cNvPr id="24" name="object 3"/>
            <p:cNvGrpSpPr/>
            <p:nvPr/>
          </p:nvGrpSpPr>
          <p:grpSpPr>
            <a:xfrm>
              <a:off x="1372648" y="911667"/>
              <a:ext cx="9593586" cy="1854711"/>
              <a:chOff x="1254252" y="949448"/>
              <a:chExt cx="9593586" cy="1854711"/>
            </a:xfrm>
          </p:grpSpPr>
          <p:pic>
            <p:nvPicPr>
              <p:cNvPr id="33" name="object 4"/>
              <p:cNvPicPr/>
              <p:nvPr/>
            </p:nvPicPr>
            <p:blipFill>
              <a:blip r:embed="rId3" cstate="print"/>
              <a:stretch>
                <a:fillRect/>
              </a:stretch>
            </p:blipFill>
            <p:spPr>
              <a:xfrm>
                <a:off x="1336540" y="949448"/>
                <a:ext cx="9511298" cy="867174"/>
              </a:xfrm>
              <a:prstGeom prst="rect">
                <a:avLst/>
              </a:prstGeom>
            </p:spPr>
          </p:pic>
          <p:pic>
            <p:nvPicPr>
              <p:cNvPr id="34" name="object 5"/>
              <p:cNvPicPr/>
              <p:nvPr/>
            </p:nvPicPr>
            <p:blipFill>
              <a:blip r:embed="rId4" cstate="print"/>
              <a:stretch>
                <a:fillRect/>
              </a:stretch>
            </p:blipFill>
            <p:spPr>
              <a:xfrm>
                <a:off x="1254252" y="969251"/>
                <a:ext cx="4514088" cy="899172"/>
              </a:xfrm>
              <a:prstGeom prst="rect">
                <a:avLst/>
              </a:prstGeom>
            </p:spPr>
          </p:pic>
          <p:sp>
            <p:nvSpPr>
              <p:cNvPr id="35" name="object 6"/>
              <p:cNvSpPr/>
              <p:nvPr/>
            </p:nvSpPr>
            <p:spPr>
              <a:xfrm>
                <a:off x="1370076" y="96316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chemeClr val="accent6"/>
              </a:solidFill>
            </p:spPr>
            <p:txBody>
              <a:bodyPr wrap="square" lIns="0" tIns="0" rIns="0" bIns="0" rtlCol="0"/>
              <a:lstStyle/>
              <a:p>
                <a:endParaRPr dirty="0"/>
              </a:p>
            </p:txBody>
          </p:sp>
          <p:pic>
            <p:nvPicPr>
              <p:cNvPr id="36" name="object 7"/>
              <p:cNvPicPr/>
              <p:nvPr/>
            </p:nvPicPr>
            <p:blipFill>
              <a:blip r:embed="rId3" cstate="print"/>
              <a:stretch>
                <a:fillRect/>
              </a:stretch>
            </p:blipFill>
            <p:spPr>
              <a:xfrm>
                <a:off x="1336540" y="1886708"/>
                <a:ext cx="9511298" cy="867174"/>
              </a:xfrm>
              <a:prstGeom prst="rect">
                <a:avLst/>
              </a:prstGeom>
            </p:spPr>
          </p:pic>
          <p:pic>
            <p:nvPicPr>
              <p:cNvPr id="37" name="object 8"/>
              <p:cNvPicPr/>
              <p:nvPr/>
            </p:nvPicPr>
            <p:blipFill>
              <a:blip r:embed="rId5" cstate="print"/>
              <a:stretch>
                <a:fillRect/>
              </a:stretch>
            </p:blipFill>
            <p:spPr>
              <a:xfrm>
                <a:off x="1254252" y="1904987"/>
                <a:ext cx="4718304" cy="899172"/>
              </a:xfrm>
              <a:prstGeom prst="rect">
                <a:avLst/>
              </a:prstGeom>
            </p:spPr>
          </p:pic>
          <p:sp>
            <p:nvSpPr>
              <p:cNvPr id="38" name="object 9"/>
              <p:cNvSpPr/>
              <p:nvPr/>
            </p:nvSpPr>
            <p:spPr>
              <a:xfrm>
                <a:off x="1370076" y="190042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dirty="0"/>
              </a:p>
            </p:txBody>
          </p:sp>
        </p:grpSp>
        <p:sp>
          <p:nvSpPr>
            <p:cNvPr id="25" name="Rectangle 24"/>
            <p:cNvSpPr/>
            <p:nvPr/>
          </p:nvSpPr>
          <p:spPr>
            <a:xfrm>
              <a:off x="1782885" y="1078523"/>
              <a:ext cx="6118983" cy="523220"/>
            </a:xfrm>
            <a:prstGeom prst="rect">
              <a:avLst/>
            </a:prstGeom>
          </p:spPr>
          <p:txBody>
            <a:bodyPr wrap="none">
              <a:spAutoFit/>
            </a:bodyPr>
            <a:lstStyle/>
            <a:p>
              <a:pPr marL="12700">
                <a:lnSpc>
                  <a:spcPct val="100000"/>
                </a:lnSpc>
                <a:spcBef>
                  <a:spcPts val="105"/>
                </a:spcBef>
              </a:pPr>
              <a:r>
                <a:rPr lang="en-US" sz="2800" b="1" dirty="0" smtClean="0">
                  <a:solidFill>
                    <a:srgbClr val="FFFFFF"/>
                  </a:solidFill>
                  <a:latin typeface="Times New Roman" panose="02020603050405020304" pitchFamily="18" charset="0"/>
                  <a:cs typeface="Times New Roman" panose="02020603050405020304" pitchFamily="18" charset="0"/>
                </a:rPr>
                <a:t>Advanced </a:t>
              </a:r>
              <a:r>
                <a:rPr lang="en-US" sz="2800" b="1" dirty="0">
                  <a:solidFill>
                    <a:srgbClr val="FFFFFF"/>
                  </a:solidFill>
                  <a:latin typeface="Times New Roman" panose="02020603050405020304" pitchFamily="18" charset="0"/>
                  <a:cs typeface="Times New Roman" panose="02020603050405020304" pitchFamily="18" charset="0"/>
                </a:rPr>
                <a:t>Encryption Standard (AES)</a:t>
              </a:r>
            </a:p>
          </p:txBody>
        </p:sp>
        <p:sp>
          <p:nvSpPr>
            <p:cNvPr id="30" name="Rectangle 29"/>
            <p:cNvSpPr/>
            <p:nvPr/>
          </p:nvSpPr>
          <p:spPr>
            <a:xfrm>
              <a:off x="1787629" y="1902023"/>
              <a:ext cx="6729471" cy="523220"/>
            </a:xfrm>
            <a:prstGeom prst="rect">
              <a:avLst/>
            </a:prstGeom>
          </p:spPr>
          <p:txBody>
            <a:bodyPr wrap="none">
              <a:spAutoFit/>
            </a:bodyPr>
            <a:lstStyle/>
            <a:p>
              <a:pPr marR="5080"/>
              <a:r>
                <a:rPr lang="en-US" sz="2800" b="1" dirty="0" smtClean="0">
                  <a:solidFill>
                    <a:srgbClr val="FFFFFF"/>
                  </a:solidFill>
                  <a:latin typeface="Times New Roman" panose="02020603050405020304" pitchFamily="18" charset="0"/>
                  <a:cs typeface="Times New Roman" panose="02020603050405020304" pitchFamily="18" charset="0"/>
                </a:rPr>
                <a:t>Simplified Advanced </a:t>
              </a:r>
              <a:r>
                <a:rPr lang="en-US" sz="2800" b="1" dirty="0">
                  <a:solidFill>
                    <a:srgbClr val="FFFFFF"/>
                  </a:solidFill>
                  <a:latin typeface="Times New Roman" panose="02020603050405020304" pitchFamily="18" charset="0"/>
                  <a:cs typeface="Times New Roman" panose="02020603050405020304" pitchFamily="18" charset="0"/>
                </a:rPr>
                <a:t>Encryption Standard</a:t>
              </a:r>
            </a:p>
          </p:txBody>
        </p:sp>
      </p:grpSp>
    </p:spTree>
    <p:extLst>
      <p:ext uri="{BB962C8B-B14F-4D97-AF65-F5344CB8AC3E}">
        <p14:creationId xmlns:p14="http://schemas.microsoft.com/office/powerpoint/2010/main" val="1305927555"/>
      </p:ext>
    </p:extLst>
  </p:cSld>
  <p:clrMapOvr>
    <a:masterClrMapping/>
  </p:clrMapOvr>
  <mc:AlternateContent xmlns:mc="http://schemas.openxmlformats.org/markup-compatibility/2006" xmlns:p14="http://schemas.microsoft.com/office/powerpoint/2010/main">
    <mc:Choice Requires="p14">
      <p:transition spd="slow" p14:dur="2000" advTm="175148"/>
    </mc:Choice>
    <mc:Fallback xmlns="">
      <p:transition spd="slow" advTm="175148"/>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3150" y="1414237"/>
            <a:ext cx="10812720" cy="46915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2712501" y="1559258"/>
            <a:ext cx="9801891" cy="379591"/>
          </a:xfrm>
          <a:prstGeom prst="rect">
            <a:avLst/>
          </a:prstGeom>
        </p:spPr>
        <p:txBody>
          <a:bodyPr vert="horz" wrap="square" lIns="0" tIns="10795" rIns="0" bIns="0" rtlCol="0">
            <a:spAutoFit/>
          </a:bodyPr>
          <a:lstStyle/>
          <a:p>
            <a:pPr>
              <a:lnSpc>
                <a:spcPct val="150000"/>
              </a:lnSpc>
            </a:pPr>
            <a:r>
              <a:rPr lang="en-US" dirty="0" smtClean="0">
                <a:latin typeface="Alexandria" pitchFamily="2" charset="-78"/>
                <a:cs typeface="Alexandria" pitchFamily="2" charset="-78"/>
              </a:rPr>
              <a:t>Advanced </a:t>
            </a:r>
            <a:r>
              <a:rPr lang="en-US" dirty="0">
                <a:latin typeface="Alexandria" pitchFamily="2" charset="-78"/>
                <a:cs typeface="Alexandria" pitchFamily="2" charset="-78"/>
              </a:rPr>
              <a:t>Encryption Standard (AES)</a:t>
            </a:r>
          </a:p>
        </p:txBody>
      </p:sp>
      <p:sp>
        <p:nvSpPr>
          <p:cNvPr id="11" name="Title 1"/>
          <p:cNvSpPr txBox="1">
            <a:spLocks/>
          </p:cNvSpPr>
          <p:nvPr/>
        </p:nvSpPr>
        <p:spPr>
          <a:xfrm>
            <a:off x="2557606" y="672711"/>
            <a:ext cx="822960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a:latin typeface="Alexandria Black" pitchFamily="2" charset="-78"/>
                <a:ea typeface="ヒラギノ角ゴ Pro W3" charset="-128"/>
                <a:cs typeface="Alexandria Black" pitchFamily="2" charset="-78"/>
              </a:rPr>
              <a:t>Cryptography and Network Security</a:t>
            </a:r>
            <a:endParaRPr lang="en-US" sz="2200" dirty="0">
              <a:latin typeface="Alexandria Black" pitchFamily="2" charset="-78"/>
              <a:cs typeface="Alexandria Black" pitchFamily="2" charset="-78"/>
            </a:endParaRPr>
          </a:p>
        </p:txBody>
      </p:sp>
      <p:pic>
        <p:nvPicPr>
          <p:cNvPr id="12" name="object 3"/>
          <p:cNvPicPr/>
          <p:nvPr/>
        </p:nvPicPr>
        <p:blipFill>
          <a:blip r:embed="rId3" cstate="print"/>
          <a:stretch>
            <a:fillRect/>
          </a:stretch>
        </p:blipFill>
        <p:spPr>
          <a:xfrm>
            <a:off x="1374562" y="2710117"/>
            <a:ext cx="8304288" cy="2624361"/>
          </a:xfrm>
          <a:prstGeom prst="rect">
            <a:avLst/>
          </a:prstGeom>
        </p:spPr>
      </p:pic>
    </p:spTree>
    <p:extLst>
      <p:ext uri="{BB962C8B-B14F-4D97-AF65-F5344CB8AC3E}">
        <p14:creationId xmlns:p14="http://schemas.microsoft.com/office/powerpoint/2010/main" val="1148484129"/>
      </p:ext>
    </p:extLst>
  </p:cSld>
  <p:clrMapOvr>
    <a:masterClrMapping/>
  </p:clrMapOvr>
  <mc:AlternateContent xmlns:mc="http://schemas.openxmlformats.org/markup-compatibility/2006" xmlns:p14="http://schemas.microsoft.com/office/powerpoint/2010/main">
    <mc:Choice Requires="p14">
      <p:transition p14:dur="10" advTm="187412"/>
    </mc:Choice>
    <mc:Fallback xmlns="">
      <p:transition advTm="187412"/>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8870" y="1255488"/>
            <a:ext cx="10812720" cy="48783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350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907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6465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1029529" y="1682394"/>
            <a:ext cx="9801891" cy="3894015"/>
          </a:xfrm>
          <a:prstGeom prst="rect">
            <a:avLst/>
          </a:prstGeom>
        </p:spPr>
        <p:txBody>
          <a:bodyPr vert="horz" wrap="square" lIns="0" tIns="10795" rIns="0" bIns="0" rtlCol="0">
            <a:spAutoFit/>
          </a:bodyPr>
          <a:lstStyle/>
          <a:p>
            <a:pPr marL="356278" lvl="0" indent="-343531" algn="just">
              <a:spcBef>
                <a:spcPts val="276"/>
              </a:spcBef>
              <a:buClr>
                <a:srgbClr val="CC9A00"/>
              </a:buClr>
              <a:buSzPct val="62500"/>
              <a:buFont typeface="Wingdings"/>
              <a:buChar char=""/>
              <a:tabLst>
                <a:tab pos="356278" algn="l"/>
              </a:tabLst>
            </a:pPr>
            <a:r>
              <a:rPr lang="en-US" b="1" dirty="0" smtClean="0">
                <a:solidFill>
                  <a:srgbClr val="3B822F"/>
                </a:solidFill>
                <a:latin typeface="Alexandria" pitchFamily="2" charset="-78"/>
                <a:cs typeface="Alexandria" pitchFamily="2" charset="-78"/>
              </a:rPr>
              <a:t>1999</a:t>
            </a:r>
            <a:r>
              <a:rPr lang="en-US" b="1" dirty="0">
                <a:solidFill>
                  <a:srgbClr val="3B822F"/>
                </a:solidFill>
                <a:latin typeface="Alexandria" pitchFamily="2" charset="-78"/>
                <a:cs typeface="Alexandria" pitchFamily="2" charset="-78"/>
              </a:rPr>
              <a:t>:</a:t>
            </a:r>
            <a:r>
              <a:rPr lang="en-US" b="1" spc="-30" dirty="0">
                <a:solidFill>
                  <a:srgbClr val="3B822F"/>
                </a:solidFill>
                <a:latin typeface="Alexandria" pitchFamily="2" charset="-78"/>
                <a:cs typeface="Alexandria" pitchFamily="2" charset="-78"/>
              </a:rPr>
              <a:t> </a:t>
            </a:r>
            <a:r>
              <a:rPr lang="en-US" b="1" dirty="0">
                <a:solidFill>
                  <a:srgbClr val="3B822F"/>
                </a:solidFill>
                <a:latin typeface="Alexandria" pitchFamily="2" charset="-78"/>
                <a:cs typeface="Alexandria" pitchFamily="2" charset="-78"/>
              </a:rPr>
              <a:t>NIST</a:t>
            </a:r>
            <a:r>
              <a:rPr lang="en-US" b="1" spc="-25" dirty="0">
                <a:solidFill>
                  <a:srgbClr val="3B822F"/>
                </a:solidFill>
                <a:latin typeface="Alexandria" pitchFamily="2" charset="-78"/>
                <a:cs typeface="Alexandria" pitchFamily="2" charset="-78"/>
              </a:rPr>
              <a:t> </a:t>
            </a:r>
            <a:r>
              <a:rPr lang="en-US" b="1" dirty="0">
                <a:solidFill>
                  <a:srgbClr val="3B822F"/>
                </a:solidFill>
                <a:latin typeface="Alexandria" pitchFamily="2" charset="-78"/>
                <a:cs typeface="Alexandria" pitchFamily="2" charset="-78"/>
              </a:rPr>
              <a:t>indicates</a:t>
            </a:r>
            <a:r>
              <a:rPr lang="en-US" b="1" spc="-25" dirty="0">
                <a:solidFill>
                  <a:srgbClr val="3B822F"/>
                </a:solidFill>
                <a:latin typeface="Alexandria" pitchFamily="2" charset="-78"/>
                <a:cs typeface="Alexandria" pitchFamily="2" charset="-78"/>
              </a:rPr>
              <a:t> </a:t>
            </a:r>
            <a:r>
              <a:rPr lang="en-US" b="1" dirty="0">
                <a:solidFill>
                  <a:srgbClr val="3B822F"/>
                </a:solidFill>
                <a:latin typeface="Alexandria" pitchFamily="2" charset="-78"/>
                <a:cs typeface="Alexandria" pitchFamily="2" charset="-78"/>
              </a:rPr>
              <a:t>that</a:t>
            </a:r>
            <a:r>
              <a:rPr lang="en-US" b="1" spc="-25" dirty="0">
                <a:solidFill>
                  <a:srgbClr val="3B822F"/>
                </a:solidFill>
                <a:latin typeface="Alexandria" pitchFamily="2" charset="-78"/>
                <a:cs typeface="Alexandria" pitchFamily="2" charset="-78"/>
              </a:rPr>
              <a:t> </a:t>
            </a:r>
            <a:r>
              <a:rPr lang="en-US" b="1" dirty="0">
                <a:solidFill>
                  <a:srgbClr val="3B822F"/>
                </a:solidFill>
                <a:latin typeface="Alexandria" pitchFamily="2" charset="-78"/>
                <a:cs typeface="Alexandria" pitchFamily="2" charset="-78"/>
              </a:rPr>
              <a:t>DES</a:t>
            </a:r>
            <a:r>
              <a:rPr lang="en-US" b="1" spc="-25" dirty="0">
                <a:solidFill>
                  <a:srgbClr val="3B822F"/>
                </a:solidFill>
                <a:latin typeface="Alexandria" pitchFamily="2" charset="-78"/>
                <a:cs typeface="Alexandria" pitchFamily="2" charset="-78"/>
              </a:rPr>
              <a:t> </a:t>
            </a:r>
            <a:r>
              <a:rPr lang="en-US" b="1" dirty="0">
                <a:solidFill>
                  <a:srgbClr val="3B822F"/>
                </a:solidFill>
                <a:latin typeface="Alexandria" pitchFamily="2" charset="-78"/>
                <a:cs typeface="Alexandria" pitchFamily="2" charset="-78"/>
              </a:rPr>
              <a:t>should</a:t>
            </a:r>
            <a:r>
              <a:rPr lang="en-US" b="1" spc="-25" dirty="0">
                <a:solidFill>
                  <a:srgbClr val="3B822F"/>
                </a:solidFill>
                <a:latin typeface="Alexandria" pitchFamily="2" charset="-78"/>
                <a:cs typeface="Alexandria" pitchFamily="2" charset="-78"/>
              </a:rPr>
              <a:t> </a:t>
            </a:r>
            <a:r>
              <a:rPr lang="en-US" b="1" dirty="0">
                <a:solidFill>
                  <a:srgbClr val="3B822F"/>
                </a:solidFill>
                <a:latin typeface="Alexandria" pitchFamily="2" charset="-78"/>
                <a:cs typeface="Alexandria" pitchFamily="2" charset="-78"/>
              </a:rPr>
              <a:t>be</a:t>
            </a:r>
            <a:r>
              <a:rPr lang="en-US" b="1" spc="-25" dirty="0">
                <a:solidFill>
                  <a:srgbClr val="3B822F"/>
                </a:solidFill>
                <a:latin typeface="Alexandria" pitchFamily="2" charset="-78"/>
                <a:cs typeface="Alexandria" pitchFamily="2" charset="-78"/>
              </a:rPr>
              <a:t> </a:t>
            </a:r>
            <a:r>
              <a:rPr lang="en-US" b="1" dirty="0">
                <a:solidFill>
                  <a:srgbClr val="3B822F"/>
                </a:solidFill>
                <a:latin typeface="Alexandria" pitchFamily="2" charset="-78"/>
                <a:cs typeface="Alexandria" pitchFamily="2" charset="-78"/>
              </a:rPr>
              <a:t>replaced</a:t>
            </a:r>
            <a:r>
              <a:rPr lang="en-US" b="1" spc="-30" dirty="0">
                <a:solidFill>
                  <a:srgbClr val="3B822F"/>
                </a:solidFill>
                <a:latin typeface="Alexandria" pitchFamily="2" charset="-78"/>
                <a:cs typeface="Alexandria" pitchFamily="2" charset="-78"/>
              </a:rPr>
              <a:t> </a:t>
            </a:r>
            <a:r>
              <a:rPr lang="en-US" b="1" dirty="0">
                <a:solidFill>
                  <a:srgbClr val="3B822F"/>
                </a:solidFill>
                <a:latin typeface="Alexandria" pitchFamily="2" charset="-78"/>
                <a:cs typeface="Alexandria" pitchFamily="2" charset="-78"/>
              </a:rPr>
              <a:t>as</a:t>
            </a:r>
            <a:r>
              <a:rPr lang="en-US" b="1" spc="-25" dirty="0">
                <a:solidFill>
                  <a:srgbClr val="3B822F"/>
                </a:solidFill>
                <a:latin typeface="Alexandria" pitchFamily="2" charset="-78"/>
                <a:cs typeface="Alexandria" pitchFamily="2" charset="-78"/>
              </a:rPr>
              <a:t> </a:t>
            </a:r>
            <a:r>
              <a:rPr lang="en-US" b="1" dirty="0">
                <a:solidFill>
                  <a:srgbClr val="3B822F"/>
                </a:solidFill>
                <a:latin typeface="Alexandria" pitchFamily="2" charset="-78"/>
                <a:cs typeface="Alexandria" pitchFamily="2" charset="-78"/>
              </a:rPr>
              <a:t>a</a:t>
            </a:r>
            <a:r>
              <a:rPr lang="en-US" b="1" spc="-25" dirty="0">
                <a:solidFill>
                  <a:srgbClr val="3B822F"/>
                </a:solidFill>
                <a:latin typeface="Alexandria" pitchFamily="2" charset="-78"/>
                <a:cs typeface="Alexandria" pitchFamily="2" charset="-78"/>
              </a:rPr>
              <a:t> </a:t>
            </a:r>
            <a:r>
              <a:rPr lang="en-US" b="1" spc="-10" dirty="0">
                <a:solidFill>
                  <a:srgbClr val="3B822F"/>
                </a:solidFill>
                <a:latin typeface="Alexandria" pitchFamily="2" charset="-78"/>
                <a:cs typeface="Alexandria" pitchFamily="2" charset="-78"/>
              </a:rPr>
              <a:t>standard</a:t>
            </a:r>
            <a:endParaRPr lang="en-US" b="1" dirty="0">
              <a:solidFill>
                <a:prstClr val="black"/>
              </a:solidFill>
              <a:latin typeface="Alexandria" pitchFamily="2" charset="-78"/>
              <a:cs typeface="Alexandria" pitchFamily="2" charset="-78"/>
            </a:endParaRPr>
          </a:p>
          <a:p>
            <a:pPr marL="757809" lvl="1" indent="-286170" algn="just">
              <a:spcBef>
                <a:spcPts val="156"/>
              </a:spcBef>
              <a:buClr>
                <a:srgbClr val="3B822F"/>
              </a:buClr>
              <a:buSzPct val="57142"/>
              <a:buFont typeface="Wingdings"/>
              <a:buChar char=""/>
              <a:tabLst>
                <a:tab pos="757809" algn="l"/>
              </a:tabLst>
            </a:pPr>
            <a:r>
              <a:rPr lang="en-US" dirty="0">
                <a:latin typeface="Alexandria" pitchFamily="2" charset="-78"/>
                <a:cs typeface="Alexandria" pitchFamily="2" charset="-78"/>
              </a:rPr>
              <a:t>have theoretical attacks that can break it</a:t>
            </a:r>
          </a:p>
          <a:p>
            <a:pPr marL="757809" lvl="1" indent="-286170" algn="just">
              <a:spcBef>
                <a:spcPts val="176"/>
              </a:spcBef>
              <a:buClr>
                <a:srgbClr val="3B822F"/>
              </a:buClr>
              <a:buSzPct val="57142"/>
              <a:buFont typeface="Wingdings"/>
              <a:buChar char=""/>
              <a:tabLst>
                <a:tab pos="757809" algn="l"/>
              </a:tabLst>
            </a:pPr>
            <a:r>
              <a:rPr lang="en-US" dirty="0">
                <a:latin typeface="Alexandria" pitchFamily="2" charset="-78"/>
                <a:cs typeface="Alexandria" pitchFamily="2" charset="-78"/>
              </a:rPr>
              <a:t>have demonstrated exhaustive key search attacks</a:t>
            </a:r>
          </a:p>
          <a:p>
            <a:pPr marL="356278" indent="-343531" algn="just">
              <a:spcBef>
                <a:spcPts val="276"/>
              </a:spcBef>
              <a:buClr>
                <a:srgbClr val="CC9A00"/>
              </a:buClr>
              <a:buSzPct val="62500"/>
              <a:buFont typeface="Wingdings"/>
              <a:buChar char=""/>
              <a:tabLst>
                <a:tab pos="356278" algn="l"/>
              </a:tabLst>
            </a:pPr>
            <a:r>
              <a:rPr lang="en-US" b="1" dirty="0">
                <a:solidFill>
                  <a:srgbClr val="3B822F"/>
                </a:solidFill>
                <a:latin typeface="Alexandria" pitchFamily="2" charset="-78"/>
                <a:cs typeface="Alexandria" pitchFamily="2" charset="-78"/>
              </a:rPr>
              <a:t>Triple-DES should be used before a new standard is approved</a:t>
            </a:r>
          </a:p>
          <a:p>
            <a:pPr marL="757809" lvl="1" indent="-286170" algn="just">
              <a:spcBef>
                <a:spcPts val="151"/>
              </a:spcBef>
              <a:buClr>
                <a:srgbClr val="3B822F"/>
              </a:buClr>
              <a:buSzPct val="57142"/>
              <a:buFont typeface="Wingdings"/>
              <a:buChar char=""/>
              <a:tabLst>
                <a:tab pos="757809" algn="l"/>
              </a:tabLst>
            </a:pPr>
            <a:r>
              <a:rPr lang="en-US" dirty="0">
                <a:latin typeface="Alexandria" pitchFamily="2" charset="-78"/>
                <a:cs typeface="Alexandria" pitchFamily="2" charset="-78"/>
              </a:rPr>
              <a:t>3DES has 168-bit key: brute-force attack is infeasible</a:t>
            </a:r>
          </a:p>
          <a:p>
            <a:pPr marL="757809" lvl="1" indent="-286170" algn="just">
              <a:spcBef>
                <a:spcPts val="176"/>
              </a:spcBef>
              <a:buClr>
                <a:srgbClr val="3B822F"/>
              </a:buClr>
              <a:buSzPct val="57142"/>
              <a:buFont typeface="Wingdings"/>
              <a:buChar char=""/>
              <a:tabLst>
                <a:tab pos="757809" algn="l"/>
              </a:tabLst>
            </a:pPr>
            <a:r>
              <a:rPr lang="en-US" dirty="0">
                <a:latin typeface="Alexandria" pitchFamily="2" charset="-78"/>
                <a:cs typeface="Alexandria" pitchFamily="2" charset="-78"/>
              </a:rPr>
              <a:t>Same engine as for DES is running – software/hardware can be reused</a:t>
            </a:r>
          </a:p>
          <a:p>
            <a:pPr marL="757809" lvl="1" indent="-286170" algn="just">
              <a:spcBef>
                <a:spcPts val="166"/>
              </a:spcBef>
              <a:buClr>
                <a:srgbClr val="3B822F"/>
              </a:buClr>
              <a:buSzPct val="57142"/>
              <a:buFont typeface="Wingdings"/>
              <a:buChar char=""/>
              <a:tabLst>
                <a:tab pos="757809" algn="l"/>
              </a:tabLst>
            </a:pPr>
            <a:r>
              <a:rPr lang="en-US" dirty="0">
                <a:latin typeface="Alexandria" pitchFamily="2" charset="-78"/>
                <a:cs typeface="Alexandria" pitchFamily="2" charset="-78"/>
              </a:rPr>
              <a:t>Confident that no effective attack exists: DES has been around for a long time</a:t>
            </a:r>
          </a:p>
          <a:p>
            <a:pPr marL="757809" lvl="1" indent="-286170" algn="just">
              <a:spcBef>
                <a:spcPts val="171"/>
              </a:spcBef>
              <a:buClr>
                <a:srgbClr val="3B822F"/>
              </a:buClr>
              <a:buSzPct val="57142"/>
              <a:buFont typeface="Wingdings"/>
              <a:buChar char=""/>
              <a:tabLst>
                <a:tab pos="757809" algn="l"/>
              </a:tabLst>
            </a:pPr>
            <a:r>
              <a:rPr lang="en-US" dirty="0">
                <a:latin typeface="Alexandria" pitchFamily="2" charset="-78"/>
                <a:cs typeface="Alexandria" pitchFamily="2" charset="-78"/>
              </a:rPr>
              <a:t>As far as security is concerned, 3DES is ideal to replace DES</a:t>
            </a:r>
          </a:p>
          <a:p>
            <a:pPr marL="356278" indent="-343531" algn="just">
              <a:spcBef>
                <a:spcPts val="276"/>
              </a:spcBef>
              <a:buClr>
                <a:srgbClr val="CC9A00"/>
              </a:buClr>
              <a:buSzPct val="62500"/>
              <a:buFont typeface="Wingdings"/>
              <a:buChar char=""/>
              <a:tabLst>
                <a:tab pos="356278" algn="l"/>
              </a:tabLst>
            </a:pPr>
            <a:r>
              <a:rPr lang="en-US" b="1" dirty="0">
                <a:solidFill>
                  <a:srgbClr val="3B822F"/>
                </a:solidFill>
                <a:latin typeface="Alexandria" pitchFamily="2" charset="-78"/>
                <a:cs typeface="Alexandria" pitchFamily="2" charset="-78"/>
              </a:rPr>
              <a:t>Drawbacks of 3DES</a:t>
            </a:r>
          </a:p>
          <a:p>
            <a:pPr marL="757809" lvl="1" indent="-286170" algn="just">
              <a:spcBef>
                <a:spcPts val="161"/>
              </a:spcBef>
              <a:buClr>
                <a:srgbClr val="3B822F"/>
              </a:buClr>
              <a:buSzPct val="57142"/>
              <a:buFont typeface="Wingdings"/>
              <a:buChar char=""/>
              <a:tabLst>
                <a:tab pos="757809" algn="l"/>
              </a:tabLst>
            </a:pPr>
            <a:r>
              <a:rPr lang="en-US" dirty="0">
                <a:latin typeface="Alexandria" pitchFamily="2" charset="-78"/>
                <a:cs typeface="Alexandria" pitchFamily="2" charset="-78"/>
              </a:rPr>
              <a:t>Relatively slow software implementations – DES was designed for 1970’s hardware</a:t>
            </a:r>
          </a:p>
          <a:p>
            <a:pPr marL="757809" lvl="1" indent="-286170" algn="just">
              <a:spcBef>
                <a:spcPts val="166"/>
              </a:spcBef>
              <a:buClr>
                <a:srgbClr val="3B822F"/>
              </a:buClr>
              <a:buSzPct val="57142"/>
              <a:buFont typeface="Wingdings"/>
              <a:buChar char=""/>
              <a:tabLst>
                <a:tab pos="757809" algn="l"/>
              </a:tabLst>
            </a:pPr>
            <a:r>
              <a:rPr lang="en-US" dirty="0">
                <a:latin typeface="Alexandria" pitchFamily="2" charset="-78"/>
                <a:cs typeface="Alexandria" pitchFamily="2" charset="-78"/>
              </a:rPr>
              <a:t>DES and 3DES use 64-bit blocks: for efficiency and security, larger blocks should be used</a:t>
            </a:r>
          </a:p>
        </p:txBody>
      </p:sp>
      <p:sp>
        <p:nvSpPr>
          <p:cNvPr id="11" name="Title 1"/>
          <p:cNvSpPr txBox="1">
            <a:spLocks/>
          </p:cNvSpPr>
          <p:nvPr/>
        </p:nvSpPr>
        <p:spPr>
          <a:xfrm>
            <a:off x="2557606" y="672711"/>
            <a:ext cx="822960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Origin </a:t>
            </a:r>
            <a:r>
              <a:rPr lang="en-US" altLang="en-US" sz="2200" dirty="0">
                <a:latin typeface="Alexandria Black" pitchFamily="2" charset="-78"/>
                <a:ea typeface="ヒラギノ角ゴ Pro W3" charset="-128"/>
                <a:cs typeface="Alexandria Black" pitchFamily="2" charset="-78"/>
              </a:rPr>
              <a:t>of AES</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2384005283"/>
      </p:ext>
    </p:extLst>
  </p:cSld>
  <p:clrMapOvr>
    <a:masterClrMapping/>
  </p:clrMapOvr>
  <mc:AlternateContent xmlns:mc="http://schemas.openxmlformats.org/markup-compatibility/2006" xmlns:p14="http://schemas.microsoft.com/office/powerpoint/2010/main">
    <mc:Choice Requires="p14">
      <p:transition p14:dur="10" advTm="300493"/>
    </mc:Choice>
    <mc:Fallback xmlns="">
      <p:transition advTm="300493"/>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6302" y="1204741"/>
            <a:ext cx="10812720" cy="48783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350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907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6465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1214179" y="2421488"/>
            <a:ext cx="9801891" cy="2998898"/>
          </a:xfrm>
          <a:prstGeom prst="rect">
            <a:avLst/>
          </a:prstGeom>
        </p:spPr>
        <p:txBody>
          <a:bodyPr vert="horz" wrap="square" lIns="0" tIns="10795" rIns="0" bIns="0" rtlCol="0">
            <a:spAutoFit/>
          </a:bodyPr>
          <a:lstStyle/>
          <a:p>
            <a:pPr marL="356278" lvl="0" indent="-343531" algn="just">
              <a:spcBef>
                <a:spcPts val="276"/>
              </a:spcBef>
              <a:buClr>
                <a:srgbClr val="CC9A00"/>
              </a:buClr>
              <a:buSzPct val="62500"/>
              <a:buFont typeface="Wingdings"/>
              <a:buChar char=""/>
              <a:tabLst>
                <a:tab pos="356278" algn="l"/>
              </a:tabLst>
            </a:pPr>
            <a:r>
              <a:rPr lang="en-US" b="1" spc="-10" dirty="0" smtClean="0">
                <a:solidFill>
                  <a:srgbClr val="3B822F"/>
                </a:solidFill>
                <a:latin typeface="Alexandria" pitchFamily="2" charset="-78"/>
                <a:cs typeface="Alexandria" pitchFamily="2" charset="-78"/>
              </a:rPr>
              <a:t>US </a:t>
            </a:r>
            <a:r>
              <a:rPr lang="en-US" b="1" spc="-10" dirty="0">
                <a:solidFill>
                  <a:srgbClr val="3B822F"/>
                </a:solidFill>
                <a:latin typeface="Alexandria" pitchFamily="2" charset="-78"/>
                <a:cs typeface="Alexandria" pitchFamily="2" charset="-78"/>
              </a:rPr>
              <a:t>NIST issued call for ciphers in 1997</a:t>
            </a:r>
          </a:p>
          <a:p>
            <a:pPr marL="356278" lvl="0" indent="-343531" algn="just">
              <a:spcBef>
                <a:spcPts val="276"/>
              </a:spcBef>
              <a:buClr>
                <a:srgbClr val="CC9A00"/>
              </a:buClr>
              <a:buSzPct val="62500"/>
              <a:buFont typeface="Wingdings"/>
              <a:buChar char=""/>
              <a:tabLst>
                <a:tab pos="356278" algn="l"/>
              </a:tabLst>
            </a:pPr>
            <a:endParaRPr lang="en-US" b="1" dirty="0">
              <a:solidFill>
                <a:prstClr val="black"/>
              </a:solidFill>
              <a:latin typeface="Alexandria" pitchFamily="2" charset="-78"/>
              <a:cs typeface="Alexandria" pitchFamily="2" charset="-78"/>
            </a:endParaRPr>
          </a:p>
          <a:p>
            <a:pPr marL="757809" lvl="1" indent="-286170" algn="just">
              <a:lnSpc>
                <a:spcPct val="150000"/>
              </a:lnSpc>
              <a:spcBef>
                <a:spcPts val="156"/>
              </a:spcBef>
              <a:buClr>
                <a:srgbClr val="3B822F"/>
              </a:buClr>
              <a:buSzPct val="57142"/>
              <a:buFont typeface="Wingdings"/>
              <a:buChar char=""/>
              <a:tabLst>
                <a:tab pos="757809" algn="l"/>
              </a:tabLst>
            </a:pPr>
            <a:r>
              <a:rPr lang="en-US" dirty="0" smtClean="0">
                <a:latin typeface="Alexandria" pitchFamily="2" charset="-78"/>
                <a:cs typeface="Alexandria" pitchFamily="2" charset="-78"/>
              </a:rPr>
              <a:t>15 </a:t>
            </a:r>
            <a:r>
              <a:rPr lang="en-US" dirty="0">
                <a:latin typeface="Alexandria" pitchFamily="2" charset="-78"/>
                <a:cs typeface="Alexandria" pitchFamily="2" charset="-78"/>
              </a:rPr>
              <a:t>candidates accepted in Jun 98</a:t>
            </a:r>
          </a:p>
          <a:p>
            <a:pPr marL="757809" lvl="1" indent="-286170" algn="just">
              <a:lnSpc>
                <a:spcPct val="150000"/>
              </a:lnSpc>
              <a:spcBef>
                <a:spcPts val="156"/>
              </a:spcBef>
              <a:buClr>
                <a:srgbClr val="3B822F"/>
              </a:buClr>
              <a:buSzPct val="57142"/>
              <a:buFont typeface="Wingdings"/>
              <a:buChar char=""/>
              <a:tabLst>
                <a:tab pos="757809" algn="l"/>
              </a:tabLst>
            </a:pPr>
            <a:r>
              <a:rPr lang="en-US" dirty="0">
                <a:latin typeface="Alexandria" pitchFamily="2" charset="-78"/>
                <a:cs typeface="Alexandria" pitchFamily="2" charset="-78"/>
              </a:rPr>
              <a:t>5 were shortlisted in Aug-99</a:t>
            </a:r>
          </a:p>
          <a:p>
            <a:pPr marL="757809" lvl="1" indent="-286170" algn="just">
              <a:lnSpc>
                <a:spcPct val="150000"/>
              </a:lnSpc>
              <a:spcBef>
                <a:spcPts val="156"/>
              </a:spcBef>
              <a:buClr>
                <a:srgbClr val="3B822F"/>
              </a:buClr>
              <a:buSzPct val="57142"/>
              <a:buFont typeface="Wingdings"/>
              <a:buChar char=""/>
              <a:tabLst>
                <a:tab pos="757809" algn="l"/>
              </a:tabLst>
            </a:pPr>
            <a:r>
              <a:rPr lang="en-US" dirty="0" err="1">
                <a:latin typeface="Alexandria" pitchFamily="2" charset="-78"/>
                <a:cs typeface="Alexandria" pitchFamily="2" charset="-78"/>
              </a:rPr>
              <a:t>Rijndael</a:t>
            </a:r>
            <a:r>
              <a:rPr lang="en-US" dirty="0">
                <a:latin typeface="Alexandria" pitchFamily="2" charset="-78"/>
                <a:cs typeface="Alexandria" pitchFamily="2" charset="-78"/>
              </a:rPr>
              <a:t> was selected as the AES in Oct-2000</a:t>
            </a:r>
          </a:p>
          <a:p>
            <a:pPr marL="757809" lvl="1" indent="-286170" algn="just">
              <a:lnSpc>
                <a:spcPct val="150000"/>
              </a:lnSpc>
              <a:spcBef>
                <a:spcPts val="156"/>
              </a:spcBef>
              <a:buClr>
                <a:srgbClr val="3B822F"/>
              </a:buClr>
              <a:buSzPct val="57142"/>
              <a:buFont typeface="Wingdings"/>
              <a:buChar char=""/>
              <a:tabLst>
                <a:tab pos="757809" algn="l"/>
              </a:tabLst>
            </a:pPr>
            <a:r>
              <a:rPr lang="en-US" dirty="0">
                <a:latin typeface="Alexandria" pitchFamily="2" charset="-78"/>
                <a:cs typeface="Alexandria" pitchFamily="2" charset="-78"/>
              </a:rPr>
              <a:t>issued as FIPS PUB 197 standard in Nov-2001</a:t>
            </a:r>
          </a:p>
          <a:p>
            <a:pPr marL="356278" indent="-343531" algn="just">
              <a:spcBef>
                <a:spcPts val="276"/>
              </a:spcBef>
              <a:buClr>
                <a:srgbClr val="CC9A00"/>
              </a:buClr>
              <a:buSzPct val="62500"/>
              <a:buFont typeface="Wingdings"/>
              <a:buChar char=""/>
              <a:tabLst>
                <a:tab pos="356278" algn="l"/>
              </a:tabLst>
            </a:pPr>
            <a:endParaRPr lang="en-US" b="1" dirty="0" smtClean="0">
              <a:solidFill>
                <a:srgbClr val="3B822F"/>
              </a:solidFill>
              <a:latin typeface="Alexandria" pitchFamily="2" charset="-78"/>
              <a:cs typeface="Alexandria" pitchFamily="2" charset="-78"/>
            </a:endParaRPr>
          </a:p>
          <a:p>
            <a:pPr marL="356278" indent="-343531" algn="just">
              <a:spcBef>
                <a:spcPts val="276"/>
              </a:spcBef>
              <a:buClr>
                <a:srgbClr val="CC9A00"/>
              </a:buClr>
              <a:buSzPct val="62500"/>
              <a:buFont typeface="Wingdings"/>
              <a:buChar char=""/>
              <a:tabLst>
                <a:tab pos="356278" algn="l"/>
              </a:tabLst>
            </a:pPr>
            <a:endParaRPr lang="en-US" b="1" dirty="0">
              <a:solidFill>
                <a:srgbClr val="3B822F"/>
              </a:solidFill>
              <a:latin typeface="Alexandria" pitchFamily="2" charset="-78"/>
              <a:cs typeface="Alexandria" pitchFamily="2" charset="-78"/>
            </a:endParaRPr>
          </a:p>
        </p:txBody>
      </p:sp>
      <p:sp>
        <p:nvSpPr>
          <p:cNvPr id="11" name="Title 1"/>
          <p:cNvSpPr txBox="1">
            <a:spLocks/>
          </p:cNvSpPr>
          <p:nvPr/>
        </p:nvSpPr>
        <p:spPr>
          <a:xfrm>
            <a:off x="2557606" y="672711"/>
            <a:ext cx="822960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Origin </a:t>
            </a:r>
            <a:r>
              <a:rPr lang="en-US" altLang="en-US" sz="2200" dirty="0">
                <a:latin typeface="Alexandria Black" pitchFamily="2" charset="-78"/>
                <a:ea typeface="ヒラギノ角ゴ Pro W3" charset="-128"/>
                <a:cs typeface="Alexandria Black" pitchFamily="2" charset="-78"/>
              </a:rPr>
              <a:t>of AES</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720932869"/>
      </p:ext>
    </p:extLst>
  </p:cSld>
  <p:clrMapOvr>
    <a:masterClrMapping/>
  </p:clrMapOvr>
  <mc:AlternateContent xmlns:mc="http://schemas.openxmlformats.org/markup-compatibility/2006" xmlns:p14="http://schemas.microsoft.com/office/powerpoint/2010/main">
    <mc:Choice Requires="p14">
      <p:transition p14:dur="10" advTm="111586"/>
    </mc:Choice>
    <mc:Fallback xmlns="">
      <p:transition advTm="111586"/>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2566" y="1163838"/>
            <a:ext cx="10812720" cy="48783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350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907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6465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999383" y="1749054"/>
            <a:ext cx="9801891" cy="3150221"/>
          </a:xfrm>
          <a:prstGeom prst="rect">
            <a:avLst/>
          </a:prstGeom>
        </p:spPr>
        <p:txBody>
          <a:bodyPr vert="horz" wrap="square" lIns="0" tIns="10795" rIns="0" bIns="0" rtlCol="0">
            <a:spAutoFit/>
          </a:bodyPr>
          <a:lstStyle/>
          <a:p>
            <a:pPr marL="356278" lvl="0" indent="-343531" algn="just">
              <a:lnSpc>
                <a:spcPct val="150000"/>
              </a:lnSpc>
              <a:spcBef>
                <a:spcPts val="276"/>
              </a:spcBef>
              <a:buClr>
                <a:srgbClr val="CC9A00"/>
              </a:buClr>
              <a:buSzPct val="62500"/>
              <a:buFont typeface="Wingdings"/>
              <a:buChar char=""/>
              <a:tabLst>
                <a:tab pos="356278" algn="l"/>
              </a:tabLst>
            </a:pPr>
            <a:r>
              <a:rPr lang="en-US" b="1" spc="-10" dirty="0" smtClean="0">
                <a:solidFill>
                  <a:srgbClr val="3B822F"/>
                </a:solidFill>
                <a:latin typeface="Alexandria" pitchFamily="2" charset="-78"/>
                <a:cs typeface="Alexandria" pitchFamily="2" charset="-78"/>
              </a:rPr>
              <a:t>Private </a:t>
            </a:r>
            <a:r>
              <a:rPr lang="en-US" b="1" spc="-10" dirty="0">
                <a:solidFill>
                  <a:srgbClr val="3B822F"/>
                </a:solidFill>
                <a:latin typeface="Alexandria" pitchFamily="2" charset="-78"/>
                <a:cs typeface="Alexandria" pitchFamily="2" charset="-78"/>
              </a:rPr>
              <a:t>key symmetric block cipher</a:t>
            </a:r>
          </a:p>
          <a:p>
            <a:pPr marL="356278" lvl="0" indent="-343531" algn="just">
              <a:lnSpc>
                <a:spcPct val="150000"/>
              </a:lnSpc>
              <a:spcBef>
                <a:spcPts val="276"/>
              </a:spcBef>
              <a:buClr>
                <a:srgbClr val="CC9A00"/>
              </a:buClr>
              <a:buSzPct val="62500"/>
              <a:buFont typeface="Wingdings"/>
              <a:buChar char=""/>
              <a:tabLst>
                <a:tab pos="356278" algn="l"/>
              </a:tabLst>
            </a:pPr>
            <a:r>
              <a:rPr lang="en-US" b="1" spc="-10" dirty="0">
                <a:solidFill>
                  <a:srgbClr val="3B822F"/>
                </a:solidFill>
                <a:latin typeface="Alexandria" pitchFamily="2" charset="-78"/>
                <a:cs typeface="Alexandria" pitchFamily="2" charset="-78"/>
              </a:rPr>
              <a:t>128-bit data, 128/192/256-bit keys</a:t>
            </a:r>
          </a:p>
          <a:p>
            <a:pPr marL="356278" lvl="0" indent="-343531" algn="just">
              <a:lnSpc>
                <a:spcPct val="150000"/>
              </a:lnSpc>
              <a:spcBef>
                <a:spcPts val="276"/>
              </a:spcBef>
              <a:buClr>
                <a:srgbClr val="CC9A00"/>
              </a:buClr>
              <a:buSzPct val="62500"/>
              <a:buFont typeface="Wingdings"/>
              <a:buChar char=""/>
              <a:tabLst>
                <a:tab pos="356278" algn="l"/>
              </a:tabLst>
            </a:pPr>
            <a:r>
              <a:rPr lang="en-US" b="1" spc="-10" dirty="0">
                <a:solidFill>
                  <a:srgbClr val="3B822F"/>
                </a:solidFill>
                <a:latin typeface="Alexandria" pitchFamily="2" charset="-78"/>
                <a:cs typeface="Alexandria" pitchFamily="2" charset="-78"/>
              </a:rPr>
              <a:t>Stronger and faster than 3DES</a:t>
            </a:r>
          </a:p>
          <a:p>
            <a:pPr marL="356278" lvl="0" indent="-343531" algn="just">
              <a:lnSpc>
                <a:spcPct val="150000"/>
              </a:lnSpc>
              <a:spcBef>
                <a:spcPts val="276"/>
              </a:spcBef>
              <a:buClr>
                <a:srgbClr val="CC9A00"/>
              </a:buClr>
              <a:buSzPct val="62500"/>
              <a:buFont typeface="Wingdings"/>
              <a:buChar char=""/>
              <a:tabLst>
                <a:tab pos="356278" algn="l"/>
              </a:tabLst>
            </a:pPr>
            <a:r>
              <a:rPr lang="en-US" b="1" spc="-10" dirty="0">
                <a:solidFill>
                  <a:srgbClr val="3B822F"/>
                </a:solidFill>
                <a:latin typeface="Alexandria" pitchFamily="2" charset="-78"/>
                <a:cs typeface="Alexandria" pitchFamily="2" charset="-78"/>
              </a:rPr>
              <a:t>Active life of 20-30 years (+ archival use)</a:t>
            </a:r>
          </a:p>
          <a:p>
            <a:pPr marL="356278" lvl="0" indent="-343531" algn="just">
              <a:lnSpc>
                <a:spcPct val="150000"/>
              </a:lnSpc>
              <a:spcBef>
                <a:spcPts val="276"/>
              </a:spcBef>
              <a:buClr>
                <a:srgbClr val="CC9A00"/>
              </a:buClr>
              <a:buSzPct val="62500"/>
              <a:buFont typeface="Wingdings"/>
              <a:buChar char=""/>
              <a:tabLst>
                <a:tab pos="356278" algn="l"/>
              </a:tabLst>
            </a:pPr>
            <a:r>
              <a:rPr lang="en-US" b="1" spc="-10" dirty="0">
                <a:solidFill>
                  <a:srgbClr val="3B822F"/>
                </a:solidFill>
                <a:latin typeface="Alexandria" pitchFamily="2" charset="-78"/>
                <a:cs typeface="Alexandria" pitchFamily="2" charset="-78"/>
              </a:rPr>
              <a:t>Provide full specification and design details</a:t>
            </a:r>
          </a:p>
          <a:p>
            <a:pPr marL="356278" lvl="0" indent="-343531" algn="just">
              <a:lnSpc>
                <a:spcPct val="150000"/>
              </a:lnSpc>
              <a:spcBef>
                <a:spcPts val="276"/>
              </a:spcBef>
              <a:buClr>
                <a:srgbClr val="CC9A00"/>
              </a:buClr>
              <a:buSzPct val="62500"/>
              <a:buFont typeface="Wingdings"/>
              <a:buChar char=""/>
              <a:tabLst>
                <a:tab pos="356278" algn="l"/>
              </a:tabLst>
            </a:pPr>
            <a:r>
              <a:rPr lang="en-US" b="1" spc="-10" dirty="0">
                <a:solidFill>
                  <a:srgbClr val="3B822F"/>
                </a:solidFill>
                <a:latin typeface="Alexandria" pitchFamily="2" charset="-78"/>
                <a:cs typeface="Alexandria" pitchFamily="2" charset="-78"/>
              </a:rPr>
              <a:t>Both C and Java implementations</a:t>
            </a:r>
          </a:p>
          <a:p>
            <a:pPr marL="356278" lvl="0" indent="-343531" algn="just">
              <a:lnSpc>
                <a:spcPct val="150000"/>
              </a:lnSpc>
              <a:spcBef>
                <a:spcPts val="276"/>
              </a:spcBef>
              <a:buClr>
                <a:srgbClr val="CC9A00"/>
              </a:buClr>
              <a:buSzPct val="62500"/>
              <a:buFont typeface="Wingdings"/>
              <a:buChar char=""/>
              <a:tabLst>
                <a:tab pos="356278" algn="l"/>
              </a:tabLst>
            </a:pPr>
            <a:r>
              <a:rPr lang="en-US" b="1" spc="-10" dirty="0">
                <a:solidFill>
                  <a:srgbClr val="3B822F"/>
                </a:solidFill>
                <a:latin typeface="Alexandria" pitchFamily="2" charset="-78"/>
                <a:cs typeface="Alexandria" pitchFamily="2" charset="-78"/>
              </a:rPr>
              <a:t>NIST have released all submissions &amp; unclassified </a:t>
            </a:r>
            <a:r>
              <a:rPr lang="en-US" b="1" spc="-10" dirty="0" smtClean="0">
                <a:solidFill>
                  <a:srgbClr val="3B822F"/>
                </a:solidFill>
                <a:latin typeface="Alexandria" pitchFamily="2" charset="-78"/>
                <a:cs typeface="Alexandria" pitchFamily="2" charset="-78"/>
              </a:rPr>
              <a:t>analyses</a:t>
            </a:r>
            <a:endParaRPr lang="en-US" b="1" spc="-10" dirty="0">
              <a:solidFill>
                <a:srgbClr val="3B822F"/>
              </a:solidFill>
              <a:latin typeface="Alexandria" pitchFamily="2" charset="-78"/>
              <a:cs typeface="Alexandria" pitchFamily="2" charset="-78"/>
            </a:endParaRPr>
          </a:p>
        </p:txBody>
      </p:sp>
      <p:sp>
        <p:nvSpPr>
          <p:cNvPr id="11" name="Title 1"/>
          <p:cNvSpPr txBox="1">
            <a:spLocks/>
          </p:cNvSpPr>
          <p:nvPr/>
        </p:nvSpPr>
        <p:spPr>
          <a:xfrm>
            <a:off x="2557606" y="672711"/>
            <a:ext cx="822960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Requirements </a:t>
            </a:r>
            <a:r>
              <a:rPr lang="en-US" altLang="en-US" sz="2200" dirty="0">
                <a:latin typeface="Alexandria Black" pitchFamily="2" charset="-78"/>
                <a:ea typeface="ヒラギノ角ゴ Pro W3" charset="-128"/>
                <a:cs typeface="Alexandria Black" pitchFamily="2" charset="-78"/>
              </a:rPr>
              <a:t>for the new standard</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2601245806"/>
      </p:ext>
    </p:extLst>
  </p:cSld>
  <p:clrMapOvr>
    <a:masterClrMapping/>
  </p:clrMapOvr>
  <mc:AlternateContent xmlns:mc="http://schemas.openxmlformats.org/markup-compatibility/2006" xmlns:p14="http://schemas.microsoft.com/office/powerpoint/2010/main">
    <mc:Choice Requires="p14">
      <p:transition p14:dur="10" advTm="182744"/>
    </mc:Choice>
    <mc:Fallback xmlns="">
      <p:transition advTm="182744"/>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6302" y="1177308"/>
            <a:ext cx="10812720" cy="5580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350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907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6465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985315" y="2397031"/>
            <a:ext cx="9801891" cy="2757806"/>
          </a:xfrm>
          <a:prstGeom prst="rect">
            <a:avLst/>
          </a:prstGeom>
        </p:spPr>
        <p:txBody>
          <a:bodyPr vert="horz" wrap="square" lIns="0" tIns="10795" rIns="0" bIns="0" rtlCol="0">
            <a:spAutoFit/>
          </a:bodyPr>
          <a:lstStyle/>
          <a:p>
            <a:pPr marL="356278" lvl="0" indent="-343531" algn="just">
              <a:spcBef>
                <a:spcPts val="276"/>
              </a:spcBef>
              <a:buClr>
                <a:srgbClr val="CC9A00"/>
              </a:buClr>
              <a:buSzPct val="62500"/>
              <a:buFont typeface="Wingdings"/>
              <a:buChar char=""/>
              <a:tabLst>
                <a:tab pos="356278" algn="l"/>
              </a:tabLst>
            </a:pPr>
            <a:r>
              <a:rPr lang="en-US" b="1" spc="-10" dirty="0" smtClean="0">
                <a:solidFill>
                  <a:srgbClr val="3B822F"/>
                </a:solidFill>
                <a:latin typeface="Alexandria" pitchFamily="2" charset="-78"/>
                <a:cs typeface="Alexandria" pitchFamily="2" charset="-78"/>
              </a:rPr>
              <a:t>Initial </a:t>
            </a:r>
            <a:r>
              <a:rPr lang="en-US" b="1" spc="-10" dirty="0">
                <a:solidFill>
                  <a:srgbClr val="3B822F"/>
                </a:solidFill>
                <a:latin typeface="Alexandria" pitchFamily="2" charset="-78"/>
                <a:cs typeface="Alexandria" pitchFamily="2" charset="-78"/>
              </a:rPr>
              <a:t>criteria</a:t>
            </a:r>
            <a:r>
              <a:rPr lang="en-US" b="1" spc="-10" dirty="0" smtClean="0">
                <a:solidFill>
                  <a:srgbClr val="3B822F"/>
                </a:solidFill>
                <a:latin typeface="Alexandria" pitchFamily="2" charset="-78"/>
                <a:cs typeface="Alexandria" pitchFamily="2" charset="-78"/>
              </a:rPr>
              <a:t>:</a:t>
            </a:r>
            <a:endParaRPr lang="en-US" b="1" dirty="0">
              <a:solidFill>
                <a:prstClr val="black"/>
              </a:solidFill>
              <a:latin typeface="Alexandria" pitchFamily="2" charset="-78"/>
              <a:cs typeface="Alexandria" pitchFamily="2" charset="-78"/>
            </a:endParaRPr>
          </a:p>
          <a:p>
            <a:pPr marL="757809" lvl="1" indent="-286170" algn="just">
              <a:lnSpc>
                <a:spcPct val="150000"/>
              </a:lnSpc>
              <a:spcBef>
                <a:spcPts val="156"/>
              </a:spcBef>
              <a:buClr>
                <a:srgbClr val="3B822F"/>
              </a:buClr>
              <a:buSzPct val="57142"/>
              <a:buFont typeface="Wingdings"/>
              <a:buChar char=""/>
              <a:tabLst>
                <a:tab pos="757809" algn="l"/>
              </a:tabLst>
            </a:pPr>
            <a:r>
              <a:rPr lang="en-US" dirty="0" smtClean="0">
                <a:latin typeface="Alexandria" pitchFamily="2" charset="-78"/>
                <a:cs typeface="Alexandria" pitchFamily="2" charset="-78"/>
              </a:rPr>
              <a:t>security </a:t>
            </a:r>
            <a:r>
              <a:rPr lang="en-US" dirty="0">
                <a:latin typeface="Alexandria" pitchFamily="2" charset="-78"/>
                <a:cs typeface="Alexandria" pitchFamily="2" charset="-78"/>
              </a:rPr>
              <a:t>– effort to practically cryptanalyze</a:t>
            </a:r>
          </a:p>
          <a:p>
            <a:pPr marL="757809" lvl="1" indent="-286170" algn="just">
              <a:lnSpc>
                <a:spcPct val="150000"/>
              </a:lnSpc>
              <a:spcBef>
                <a:spcPts val="156"/>
              </a:spcBef>
              <a:buClr>
                <a:srgbClr val="3B822F"/>
              </a:buClr>
              <a:buSzPct val="57142"/>
              <a:buFont typeface="Wingdings"/>
              <a:buChar char=""/>
              <a:tabLst>
                <a:tab pos="757809" algn="l"/>
              </a:tabLst>
            </a:pPr>
            <a:r>
              <a:rPr lang="en-US" dirty="0">
                <a:latin typeface="Alexandria" pitchFamily="2" charset="-78"/>
                <a:cs typeface="Alexandria" pitchFamily="2" charset="-78"/>
              </a:rPr>
              <a:t>cost – computational efficiency, so as to be used in high-speed applications, such as broadband links</a:t>
            </a:r>
          </a:p>
          <a:p>
            <a:pPr marL="757809" lvl="1" indent="-286170" algn="just">
              <a:lnSpc>
                <a:spcPct val="150000"/>
              </a:lnSpc>
              <a:spcBef>
                <a:spcPts val="156"/>
              </a:spcBef>
              <a:buClr>
                <a:srgbClr val="3B822F"/>
              </a:buClr>
              <a:buSzPct val="57142"/>
              <a:buFont typeface="Wingdings"/>
              <a:buChar char=""/>
              <a:tabLst>
                <a:tab pos="757809" algn="l"/>
              </a:tabLst>
            </a:pPr>
            <a:r>
              <a:rPr lang="en-US" dirty="0">
                <a:latin typeface="Alexandria" pitchFamily="2" charset="-78"/>
                <a:cs typeface="Alexandria" pitchFamily="2" charset="-78"/>
              </a:rPr>
              <a:t>algorithm and implementation characteristics: should be suitable for a variety of soft/hard implementations, simple enough to make analysis </a:t>
            </a:r>
            <a:r>
              <a:rPr lang="en-US" dirty="0" smtClean="0">
                <a:latin typeface="Alexandria" pitchFamily="2" charset="-78"/>
                <a:cs typeface="Alexandria" pitchFamily="2" charset="-78"/>
              </a:rPr>
              <a:t>straightforward</a:t>
            </a:r>
            <a:endParaRPr lang="en-US" b="1" dirty="0" smtClean="0">
              <a:solidFill>
                <a:srgbClr val="3B822F"/>
              </a:solidFill>
              <a:latin typeface="Alexandria" pitchFamily="2" charset="-78"/>
              <a:cs typeface="Alexandria" pitchFamily="2" charset="-78"/>
            </a:endParaRPr>
          </a:p>
          <a:p>
            <a:pPr marL="356278" indent="-343531" algn="just">
              <a:spcBef>
                <a:spcPts val="276"/>
              </a:spcBef>
              <a:buClr>
                <a:srgbClr val="CC9A00"/>
              </a:buClr>
              <a:buSzPct val="62500"/>
              <a:buFont typeface="Wingdings"/>
              <a:buChar char=""/>
              <a:tabLst>
                <a:tab pos="356278" algn="l"/>
              </a:tabLst>
            </a:pPr>
            <a:endParaRPr lang="en-US" b="1" dirty="0">
              <a:solidFill>
                <a:srgbClr val="3B822F"/>
              </a:solidFill>
              <a:latin typeface="Alexandria" pitchFamily="2" charset="-78"/>
              <a:cs typeface="Alexandria" pitchFamily="2" charset="-78"/>
            </a:endParaRPr>
          </a:p>
        </p:txBody>
      </p:sp>
      <p:sp>
        <p:nvSpPr>
          <p:cNvPr id="11" name="Title 1"/>
          <p:cNvSpPr txBox="1">
            <a:spLocks/>
          </p:cNvSpPr>
          <p:nvPr/>
        </p:nvSpPr>
        <p:spPr>
          <a:xfrm>
            <a:off x="2557606" y="672711"/>
            <a:ext cx="822960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AES </a:t>
            </a:r>
            <a:r>
              <a:rPr lang="en-US" altLang="en-US" sz="2200" dirty="0">
                <a:latin typeface="Alexandria Black" pitchFamily="2" charset="-78"/>
                <a:ea typeface="ヒラギノ角ゴ Pro W3" charset="-128"/>
                <a:cs typeface="Alexandria Black" pitchFamily="2" charset="-78"/>
              </a:rPr>
              <a:t>Evaluation Criteria</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1095107198"/>
      </p:ext>
    </p:extLst>
  </p:cSld>
  <p:clrMapOvr>
    <a:masterClrMapping/>
  </p:clrMapOvr>
  <mc:AlternateContent xmlns:mc="http://schemas.openxmlformats.org/markup-compatibility/2006" xmlns:p14="http://schemas.microsoft.com/office/powerpoint/2010/main">
    <mc:Choice Requires="p14">
      <p:transition p14:dur="10" advTm="76357"/>
    </mc:Choice>
    <mc:Fallback xmlns="">
      <p:transition advTm="76357"/>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6302" y="1177308"/>
            <a:ext cx="10812720" cy="5580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350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907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6465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942308" y="1549803"/>
            <a:ext cx="9801891" cy="4496744"/>
          </a:xfrm>
          <a:prstGeom prst="rect">
            <a:avLst/>
          </a:prstGeom>
        </p:spPr>
        <p:txBody>
          <a:bodyPr vert="horz" wrap="square" lIns="0" tIns="10795" rIns="0" bIns="0" rtlCol="0">
            <a:spAutoFit/>
          </a:bodyPr>
          <a:lstStyle/>
          <a:p>
            <a:pPr marL="356278" lvl="0" indent="-343531" algn="just">
              <a:spcBef>
                <a:spcPts val="276"/>
              </a:spcBef>
              <a:buClr>
                <a:srgbClr val="CC9A00"/>
              </a:buClr>
              <a:buSzPct val="62500"/>
              <a:buFont typeface="Wingdings"/>
              <a:buChar char=""/>
              <a:tabLst>
                <a:tab pos="356278" algn="l"/>
              </a:tabLst>
            </a:pPr>
            <a:r>
              <a:rPr lang="en-US" b="1" spc="-10" dirty="0" smtClean="0">
                <a:solidFill>
                  <a:srgbClr val="3B822F"/>
                </a:solidFill>
                <a:latin typeface="Alexandria" pitchFamily="2" charset="-78"/>
                <a:cs typeface="Alexandria" pitchFamily="2" charset="-78"/>
              </a:rPr>
              <a:t>Final </a:t>
            </a:r>
            <a:r>
              <a:rPr lang="en-US" b="1" spc="-10" dirty="0">
                <a:solidFill>
                  <a:srgbClr val="3B822F"/>
                </a:solidFill>
                <a:latin typeface="Alexandria" pitchFamily="2" charset="-78"/>
                <a:cs typeface="Alexandria" pitchFamily="2" charset="-78"/>
              </a:rPr>
              <a:t>criteria:</a:t>
            </a:r>
            <a:endParaRPr lang="en-US" b="1" dirty="0">
              <a:solidFill>
                <a:prstClr val="black"/>
              </a:solidFill>
              <a:latin typeface="Alexandria" pitchFamily="2" charset="-78"/>
              <a:cs typeface="Alexandria" pitchFamily="2" charset="-78"/>
            </a:endParaRPr>
          </a:p>
          <a:p>
            <a:pPr marL="757809" lvl="1" indent="-286170" algn="just">
              <a:lnSpc>
                <a:spcPct val="150000"/>
              </a:lnSpc>
              <a:spcBef>
                <a:spcPts val="156"/>
              </a:spcBef>
              <a:buClr>
                <a:srgbClr val="3B822F"/>
              </a:buClr>
              <a:buSzPct val="57142"/>
              <a:buFont typeface="Wingdings"/>
              <a:buChar char=""/>
              <a:tabLst>
                <a:tab pos="757809" algn="l"/>
              </a:tabLst>
            </a:pPr>
            <a:r>
              <a:rPr lang="en-US" dirty="0" smtClean="0">
                <a:latin typeface="Alexandria" pitchFamily="2" charset="-78"/>
                <a:cs typeface="Alexandria" pitchFamily="2" charset="-78"/>
              </a:rPr>
              <a:t> </a:t>
            </a:r>
            <a:r>
              <a:rPr lang="en-US" dirty="0">
                <a:latin typeface="Alexandria" pitchFamily="2" charset="-78"/>
                <a:cs typeface="Alexandria" pitchFamily="2" charset="-78"/>
              </a:rPr>
              <a:t>general security: this was conducted by the public (academic) cryptographic community: people published various attacks and weaknesses of the candidates</a:t>
            </a:r>
          </a:p>
          <a:p>
            <a:pPr marL="757809" lvl="1" indent="-286170" algn="just">
              <a:lnSpc>
                <a:spcPct val="150000"/>
              </a:lnSpc>
              <a:spcBef>
                <a:spcPts val="156"/>
              </a:spcBef>
              <a:buClr>
                <a:srgbClr val="3B822F"/>
              </a:buClr>
              <a:buSzPct val="57142"/>
              <a:buFont typeface="Wingdings"/>
              <a:buChar char=""/>
              <a:tabLst>
                <a:tab pos="757809" algn="l"/>
              </a:tabLst>
            </a:pPr>
            <a:r>
              <a:rPr lang="en-US" dirty="0">
                <a:latin typeface="Alexandria" pitchFamily="2" charset="-78"/>
                <a:cs typeface="Alexandria" pitchFamily="2" charset="-78"/>
              </a:rPr>
              <a:t>software and hardware implementation ease: execution speed, performance on various platforms, variation of speed with key size</a:t>
            </a:r>
          </a:p>
          <a:p>
            <a:pPr marL="757809" lvl="1" indent="-286170" algn="just">
              <a:lnSpc>
                <a:spcPct val="150000"/>
              </a:lnSpc>
              <a:spcBef>
                <a:spcPts val="156"/>
              </a:spcBef>
              <a:buClr>
                <a:srgbClr val="3B822F"/>
              </a:buClr>
              <a:buSzPct val="57142"/>
              <a:buFont typeface="Wingdings"/>
              <a:buChar char=""/>
              <a:tabLst>
                <a:tab pos="757809" algn="l"/>
              </a:tabLst>
            </a:pPr>
            <a:r>
              <a:rPr lang="en-US" dirty="0">
                <a:latin typeface="Alexandria" pitchFamily="2" charset="-78"/>
                <a:cs typeface="Alexandria" pitchFamily="2" charset="-78"/>
              </a:rPr>
              <a:t>Attacks on implementation: timing attacks and power analysis</a:t>
            </a:r>
          </a:p>
          <a:p>
            <a:pPr marL="757809" lvl="1" indent="-286170" algn="just">
              <a:lnSpc>
                <a:spcPct val="150000"/>
              </a:lnSpc>
              <a:spcBef>
                <a:spcPts val="156"/>
              </a:spcBef>
              <a:buClr>
                <a:srgbClr val="3B822F"/>
              </a:buClr>
              <a:buSzPct val="57142"/>
              <a:buFont typeface="Wingdings"/>
              <a:buChar char=""/>
              <a:tabLst>
                <a:tab pos="757809" algn="l"/>
              </a:tabLst>
            </a:pPr>
            <a:r>
              <a:rPr lang="en-US" dirty="0">
                <a:latin typeface="Alexandria" pitchFamily="2" charset="-78"/>
                <a:cs typeface="Alexandria" pitchFamily="2" charset="-78"/>
              </a:rPr>
              <a:t>Multiplication consumes more power and takes more time than addition</a:t>
            </a:r>
          </a:p>
          <a:p>
            <a:pPr marL="757809" lvl="1" indent="-286170" algn="just">
              <a:lnSpc>
                <a:spcPct val="150000"/>
              </a:lnSpc>
              <a:spcBef>
                <a:spcPts val="156"/>
              </a:spcBef>
              <a:buClr>
                <a:srgbClr val="3B822F"/>
              </a:buClr>
              <a:buSzPct val="57142"/>
              <a:buFont typeface="Wingdings"/>
              <a:buChar char=""/>
              <a:tabLst>
                <a:tab pos="757809" algn="l"/>
              </a:tabLst>
            </a:pPr>
            <a:r>
              <a:rPr lang="en-US" dirty="0">
                <a:latin typeface="Alexandria" pitchFamily="2" charset="-78"/>
                <a:cs typeface="Alexandria" pitchFamily="2" charset="-78"/>
              </a:rPr>
              <a:t>Writing 1s consumes more power and takes more time than writing 0s</a:t>
            </a:r>
          </a:p>
          <a:p>
            <a:pPr marL="757809" lvl="1" indent="-286170" algn="just">
              <a:lnSpc>
                <a:spcPct val="150000"/>
              </a:lnSpc>
              <a:spcBef>
                <a:spcPts val="156"/>
              </a:spcBef>
              <a:buClr>
                <a:srgbClr val="3B822F"/>
              </a:buClr>
              <a:buSzPct val="57142"/>
              <a:buFont typeface="Wingdings"/>
              <a:buChar char=""/>
              <a:tabLst>
                <a:tab pos="757809" algn="l"/>
              </a:tabLst>
            </a:pPr>
            <a:r>
              <a:rPr lang="en-US" dirty="0">
                <a:latin typeface="Alexandria" pitchFamily="2" charset="-78"/>
                <a:cs typeface="Alexandria" pitchFamily="2" charset="-78"/>
              </a:rPr>
              <a:t>Flexibility (in encryption/decryption, key change, other factors)</a:t>
            </a:r>
          </a:p>
          <a:p>
            <a:pPr marL="356278" indent="-343531" algn="just">
              <a:spcBef>
                <a:spcPts val="276"/>
              </a:spcBef>
              <a:buClr>
                <a:srgbClr val="CC9A00"/>
              </a:buClr>
              <a:buSzPct val="62500"/>
              <a:buFont typeface="Wingdings"/>
              <a:buChar char=""/>
              <a:tabLst>
                <a:tab pos="356278" algn="l"/>
              </a:tabLst>
            </a:pPr>
            <a:endParaRPr lang="en-US" b="1" dirty="0">
              <a:solidFill>
                <a:srgbClr val="3B822F"/>
              </a:solidFill>
              <a:latin typeface="Alexandria" pitchFamily="2" charset="-78"/>
              <a:cs typeface="Alexandria" pitchFamily="2" charset="-78"/>
            </a:endParaRPr>
          </a:p>
        </p:txBody>
      </p:sp>
      <p:sp>
        <p:nvSpPr>
          <p:cNvPr id="11" name="Title 1"/>
          <p:cNvSpPr txBox="1">
            <a:spLocks/>
          </p:cNvSpPr>
          <p:nvPr/>
        </p:nvSpPr>
        <p:spPr>
          <a:xfrm>
            <a:off x="2557606" y="672711"/>
            <a:ext cx="822960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AES </a:t>
            </a:r>
            <a:r>
              <a:rPr lang="en-US" altLang="en-US" sz="2200" dirty="0">
                <a:latin typeface="Alexandria Black" pitchFamily="2" charset="-78"/>
                <a:ea typeface="ヒラギノ角ゴ Pro W3" charset="-128"/>
                <a:cs typeface="Alexandria Black" pitchFamily="2" charset="-78"/>
              </a:rPr>
              <a:t>Evaluation Criteria</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3646573026"/>
      </p:ext>
    </p:extLst>
  </p:cSld>
  <p:clrMapOvr>
    <a:masterClrMapping/>
  </p:clrMapOvr>
  <mc:AlternateContent xmlns:mc="http://schemas.openxmlformats.org/markup-compatibility/2006" xmlns:p14="http://schemas.microsoft.com/office/powerpoint/2010/main">
    <mc:Choice Requires="p14">
      <p:transition p14:dur="10" advTm="72182"/>
    </mc:Choice>
    <mc:Fallback xmlns="">
      <p:transition advTm="72182"/>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6302" y="1177308"/>
            <a:ext cx="10812720" cy="5580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350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907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6465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942308" y="1549803"/>
            <a:ext cx="9801891" cy="5317481"/>
          </a:xfrm>
          <a:prstGeom prst="rect">
            <a:avLst/>
          </a:prstGeom>
        </p:spPr>
        <p:txBody>
          <a:bodyPr vert="horz" wrap="square" lIns="0" tIns="10795" rIns="0" bIns="0" rtlCol="0">
            <a:spAutoFit/>
          </a:bodyPr>
          <a:lstStyle/>
          <a:p>
            <a:pPr marL="356278" lvl="0" indent="-343531" algn="just">
              <a:spcBef>
                <a:spcPts val="276"/>
              </a:spcBef>
              <a:buClr>
                <a:srgbClr val="CC9A00"/>
              </a:buClr>
              <a:buSzPct val="62500"/>
              <a:buFont typeface="Wingdings"/>
              <a:buChar char=""/>
              <a:tabLst>
                <a:tab pos="356278" algn="l"/>
              </a:tabLst>
            </a:pPr>
            <a:r>
              <a:rPr lang="en-US" b="1" spc="-10" dirty="0" smtClean="0">
                <a:solidFill>
                  <a:srgbClr val="3B822F"/>
                </a:solidFill>
                <a:latin typeface="Alexandria" pitchFamily="2" charset="-78"/>
                <a:cs typeface="Alexandria" pitchFamily="2" charset="-78"/>
              </a:rPr>
              <a:t>After </a:t>
            </a:r>
            <a:r>
              <a:rPr lang="en-US" b="1" spc="-10" dirty="0">
                <a:solidFill>
                  <a:srgbClr val="3B822F"/>
                </a:solidFill>
                <a:latin typeface="Alexandria" pitchFamily="2" charset="-78"/>
                <a:cs typeface="Alexandria" pitchFamily="2" charset="-78"/>
              </a:rPr>
              <a:t>testing and evaluation, shortlist in Aug-99:</a:t>
            </a:r>
          </a:p>
          <a:p>
            <a:pPr marL="1215009" lvl="2" indent="-286170" algn="just">
              <a:lnSpc>
                <a:spcPct val="150000"/>
              </a:lnSpc>
              <a:spcBef>
                <a:spcPts val="156"/>
              </a:spcBef>
              <a:buClr>
                <a:srgbClr val="3B822F"/>
              </a:buClr>
              <a:buSzPct val="57142"/>
              <a:buFont typeface="Wingdings"/>
              <a:buChar char=""/>
              <a:tabLst>
                <a:tab pos="757809" algn="l"/>
              </a:tabLst>
            </a:pPr>
            <a:r>
              <a:rPr lang="en-US" dirty="0" smtClean="0">
                <a:latin typeface="Alexandria" pitchFamily="2" charset="-78"/>
                <a:cs typeface="Alexandria" pitchFamily="2" charset="-78"/>
              </a:rPr>
              <a:t>MARS </a:t>
            </a:r>
            <a:r>
              <a:rPr lang="en-US" dirty="0">
                <a:latin typeface="Alexandria" pitchFamily="2" charset="-78"/>
                <a:cs typeface="Alexandria" pitchFamily="2" charset="-78"/>
              </a:rPr>
              <a:t>(IBM) - complex, fast, high security margin</a:t>
            </a:r>
          </a:p>
          <a:p>
            <a:pPr marL="1215009" lvl="2" indent="-286170" algn="just">
              <a:lnSpc>
                <a:spcPct val="150000"/>
              </a:lnSpc>
              <a:spcBef>
                <a:spcPts val="156"/>
              </a:spcBef>
              <a:buClr>
                <a:srgbClr val="3B822F"/>
              </a:buClr>
              <a:buSzPct val="57142"/>
              <a:buFont typeface="Wingdings"/>
              <a:buChar char=""/>
              <a:tabLst>
                <a:tab pos="757809" algn="l"/>
              </a:tabLst>
            </a:pPr>
            <a:r>
              <a:rPr lang="en-US" dirty="0">
                <a:latin typeface="Alexandria" pitchFamily="2" charset="-78"/>
                <a:cs typeface="Alexandria" pitchFamily="2" charset="-78"/>
              </a:rPr>
              <a:t>RC6 (USA) - v. simple, v. fast, low security margin</a:t>
            </a:r>
          </a:p>
          <a:p>
            <a:pPr marL="1215009" lvl="2" indent="-286170" algn="just">
              <a:lnSpc>
                <a:spcPct val="150000"/>
              </a:lnSpc>
              <a:spcBef>
                <a:spcPts val="156"/>
              </a:spcBef>
              <a:buClr>
                <a:srgbClr val="3B822F"/>
              </a:buClr>
              <a:buSzPct val="57142"/>
              <a:buFont typeface="Wingdings"/>
              <a:buChar char=""/>
              <a:tabLst>
                <a:tab pos="757809" algn="l"/>
              </a:tabLst>
            </a:pPr>
            <a:r>
              <a:rPr lang="en-US" dirty="0" err="1">
                <a:latin typeface="Alexandria" pitchFamily="2" charset="-78"/>
                <a:cs typeface="Alexandria" pitchFamily="2" charset="-78"/>
              </a:rPr>
              <a:t>Rijndael</a:t>
            </a:r>
            <a:r>
              <a:rPr lang="en-US" dirty="0">
                <a:latin typeface="Alexandria" pitchFamily="2" charset="-78"/>
                <a:cs typeface="Alexandria" pitchFamily="2" charset="-78"/>
              </a:rPr>
              <a:t> (Belgium) - clean, fast, good security margin</a:t>
            </a:r>
          </a:p>
          <a:p>
            <a:pPr marL="1215009" lvl="2" indent="-286170" algn="just">
              <a:lnSpc>
                <a:spcPct val="150000"/>
              </a:lnSpc>
              <a:spcBef>
                <a:spcPts val="156"/>
              </a:spcBef>
              <a:buClr>
                <a:srgbClr val="3B822F"/>
              </a:buClr>
              <a:buSzPct val="57142"/>
              <a:buFont typeface="Wingdings"/>
              <a:buChar char=""/>
              <a:tabLst>
                <a:tab pos="757809" algn="l"/>
              </a:tabLst>
            </a:pPr>
            <a:r>
              <a:rPr lang="en-US" dirty="0">
                <a:latin typeface="Alexandria" pitchFamily="2" charset="-78"/>
                <a:cs typeface="Alexandria" pitchFamily="2" charset="-78"/>
              </a:rPr>
              <a:t>Serpent (Euro) - slow, clean, v. high security margin</a:t>
            </a:r>
          </a:p>
          <a:p>
            <a:pPr marL="1215009" lvl="2" indent="-286170" algn="just">
              <a:lnSpc>
                <a:spcPct val="150000"/>
              </a:lnSpc>
              <a:spcBef>
                <a:spcPts val="156"/>
              </a:spcBef>
              <a:buClr>
                <a:srgbClr val="3B822F"/>
              </a:buClr>
              <a:buSzPct val="57142"/>
              <a:buFont typeface="Wingdings"/>
              <a:buChar char=""/>
              <a:tabLst>
                <a:tab pos="757809" algn="l"/>
              </a:tabLst>
            </a:pPr>
            <a:r>
              <a:rPr lang="en-US" dirty="0" err="1">
                <a:latin typeface="Alexandria" pitchFamily="2" charset="-78"/>
                <a:cs typeface="Alexandria" pitchFamily="2" charset="-78"/>
              </a:rPr>
              <a:t>Twofish</a:t>
            </a:r>
            <a:r>
              <a:rPr lang="en-US" dirty="0">
                <a:latin typeface="Alexandria" pitchFamily="2" charset="-78"/>
                <a:cs typeface="Alexandria" pitchFamily="2" charset="-78"/>
              </a:rPr>
              <a:t> (USA) - complex, v. fast, high security </a:t>
            </a:r>
            <a:r>
              <a:rPr lang="en-US" dirty="0" smtClean="0">
                <a:latin typeface="Alexandria" pitchFamily="2" charset="-78"/>
                <a:cs typeface="Alexandria" pitchFamily="2" charset="-78"/>
              </a:rPr>
              <a:t>margin</a:t>
            </a:r>
          </a:p>
          <a:p>
            <a:pPr marL="757809" lvl="1" indent="-286170" algn="just">
              <a:lnSpc>
                <a:spcPct val="150000"/>
              </a:lnSpc>
              <a:spcBef>
                <a:spcPts val="156"/>
              </a:spcBef>
              <a:buClr>
                <a:srgbClr val="3B822F"/>
              </a:buClr>
              <a:buSzPct val="57142"/>
              <a:buFont typeface="Wingdings"/>
              <a:buChar char=""/>
              <a:tabLst>
                <a:tab pos="757809" algn="l"/>
              </a:tabLst>
            </a:pPr>
            <a:r>
              <a:rPr lang="en-US" b="1" spc="-10" dirty="0" smtClean="0">
                <a:solidFill>
                  <a:srgbClr val="3B822F"/>
                </a:solidFill>
                <a:latin typeface="Alexandria" pitchFamily="2" charset="-78"/>
                <a:cs typeface="Alexandria" pitchFamily="2" charset="-78"/>
              </a:rPr>
              <a:t>Then </a:t>
            </a:r>
            <a:r>
              <a:rPr lang="en-US" b="1" spc="-10" dirty="0">
                <a:solidFill>
                  <a:srgbClr val="3B822F"/>
                </a:solidFill>
                <a:latin typeface="Alexandria" pitchFamily="2" charset="-78"/>
                <a:cs typeface="Alexandria" pitchFamily="2" charset="-78"/>
              </a:rPr>
              <a:t>subject to further analysis &amp; comment</a:t>
            </a:r>
          </a:p>
          <a:p>
            <a:pPr marL="757809" lvl="1" indent="-286170" algn="just">
              <a:lnSpc>
                <a:spcPct val="150000"/>
              </a:lnSpc>
              <a:spcBef>
                <a:spcPts val="156"/>
              </a:spcBef>
              <a:buClr>
                <a:srgbClr val="3B822F"/>
              </a:buClr>
              <a:buSzPct val="57142"/>
              <a:buFont typeface="Wingdings"/>
              <a:buChar char=""/>
              <a:tabLst>
                <a:tab pos="757809" algn="l"/>
              </a:tabLst>
            </a:pPr>
            <a:r>
              <a:rPr lang="en-US" b="1" spc="-10" dirty="0" err="1">
                <a:solidFill>
                  <a:srgbClr val="3B822F"/>
                </a:solidFill>
                <a:latin typeface="Alexandria" pitchFamily="2" charset="-78"/>
                <a:cs typeface="Alexandria" pitchFamily="2" charset="-78"/>
              </a:rPr>
              <a:t>Analysed</a:t>
            </a:r>
            <a:r>
              <a:rPr lang="en-US" b="1" spc="-10" dirty="0">
                <a:solidFill>
                  <a:srgbClr val="3B822F"/>
                </a:solidFill>
                <a:latin typeface="Alexandria" pitchFamily="2" charset="-78"/>
                <a:cs typeface="Alexandria" pitchFamily="2" charset="-78"/>
              </a:rPr>
              <a:t> contrast between algorithms </a:t>
            </a:r>
            <a:r>
              <a:rPr lang="en-US" b="1" spc="-10" dirty="0" smtClean="0">
                <a:solidFill>
                  <a:srgbClr val="3B822F"/>
                </a:solidFill>
                <a:latin typeface="Alexandria" pitchFamily="2" charset="-78"/>
                <a:cs typeface="Alexandria" pitchFamily="2" charset="-78"/>
              </a:rPr>
              <a:t>with</a:t>
            </a:r>
          </a:p>
          <a:p>
            <a:pPr marL="1215009" lvl="2" indent="-286170" algn="just">
              <a:lnSpc>
                <a:spcPct val="150000"/>
              </a:lnSpc>
              <a:spcBef>
                <a:spcPts val="156"/>
              </a:spcBef>
              <a:buClr>
                <a:srgbClr val="3B822F"/>
              </a:buClr>
              <a:buSzPct val="57142"/>
              <a:buFont typeface="Wingdings"/>
              <a:buChar char=""/>
              <a:tabLst>
                <a:tab pos="757809" algn="l"/>
              </a:tabLst>
            </a:pPr>
            <a:r>
              <a:rPr lang="en-US" dirty="0" smtClean="0">
                <a:latin typeface="Alexandria" pitchFamily="2" charset="-78"/>
                <a:cs typeface="Alexandria" pitchFamily="2" charset="-78"/>
              </a:rPr>
              <a:t>few </a:t>
            </a:r>
            <a:r>
              <a:rPr lang="en-US" dirty="0">
                <a:latin typeface="Alexandria" pitchFamily="2" charset="-78"/>
                <a:cs typeface="Alexandria" pitchFamily="2" charset="-78"/>
              </a:rPr>
              <a:t>complex rounds vs. many simple rounds</a:t>
            </a:r>
          </a:p>
          <a:p>
            <a:pPr marL="1215009" lvl="2" indent="-286170">
              <a:spcBef>
                <a:spcPts val="441"/>
              </a:spcBef>
              <a:buClr>
                <a:srgbClr val="3B822F"/>
              </a:buClr>
              <a:buSzPct val="61111"/>
              <a:buFont typeface="Wingdings"/>
              <a:buChar char=""/>
              <a:tabLst>
                <a:tab pos="757809" algn="l"/>
              </a:tabLst>
            </a:pPr>
            <a:r>
              <a:rPr lang="en-US" dirty="0">
                <a:latin typeface="Alexandria" pitchFamily="2" charset="-78"/>
                <a:cs typeface="Alexandria" pitchFamily="2" charset="-78"/>
              </a:rPr>
              <a:t>which refined existing ciphers vs. new proposals</a:t>
            </a:r>
          </a:p>
          <a:p>
            <a:pPr marL="757809" lvl="1" indent="-286170" algn="just">
              <a:lnSpc>
                <a:spcPct val="150000"/>
              </a:lnSpc>
              <a:spcBef>
                <a:spcPts val="156"/>
              </a:spcBef>
              <a:buClr>
                <a:srgbClr val="3B822F"/>
              </a:buClr>
              <a:buSzPct val="57142"/>
              <a:buFont typeface="Wingdings"/>
              <a:buChar char=""/>
              <a:tabLst>
                <a:tab pos="757809" algn="l"/>
              </a:tabLst>
            </a:pPr>
            <a:endParaRPr lang="en-US" b="1" spc="-10" dirty="0">
              <a:solidFill>
                <a:srgbClr val="3B822F"/>
              </a:solidFill>
              <a:latin typeface="Alexandria" pitchFamily="2" charset="-78"/>
              <a:cs typeface="Alexandria" pitchFamily="2" charset="-78"/>
            </a:endParaRPr>
          </a:p>
          <a:p>
            <a:pPr marL="757809" lvl="1" indent="-286170" algn="just">
              <a:lnSpc>
                <a:spcPct val="150000"/>
              </a:lnSpc>
              <a:spcBef>
                <a:spcPts val="156"/>
              </a:spcBef>
              <a:buClr>
                <a:srgbClr val="3B822F"/>
              </a:buClr>
              <a:buSzPct val="57142"/>
              <a:buFont typeface="Wingdings"/>
              <a:buChar char=""/>
              <a:tabLst>
                <a:tab pos="757809" algn="l"/>
              </a:tabLst>
            </a:pPr>
            <a:endParaRPr lang="en-US" dirty="0">
              <a:latin typeface="Alexandria" pitchFamily="2" charset="-78"/>
              <a:cs typeface="Alexandria" pitchFamily="2" charset="-78"/>
            </a:endParaRPr>
          </a:p>
          <a:p>
            <a:pPr marL="356278" indent="-343531" algn="just">
              <a:spcBef>
                <a:spcPts val="276"/>
              </a:spcBef>
              <a:buClr>
                <a:srgbClr val="CC9A00"/>
              </a:buClr>
              <a:buSzPct val="62500"/>
              <a:buFont typeface="Wingdings"/>
              <a:buChar char=""/>
              <a:tabLst>
                <a:tab pos="356278" algn="l"/>
              </a:tabLst>
            </a:pPr>
            <a:endParaRPr lang="en-US" b="1" dirty="0">
              <a:solidFill>
                <a:srgbClr val="3B822F"/>
              </a:solidFill>
              <a:latin typeface="Alexandria" pitchFamily="2" charset="-78"/>
              <a:cs typeface="Alexandria" pitchFamily="2" charset="-78"/>
            </a:endParaRPr>
          </a:p>
        </p:txBody>
      </p:sp>
      <p:sp>
        <p:nvSpPr>
          <p:cNvPr id="11" name="Title 1"/>
          <p:cNvSpPr txBox="1">
            <a:spLocks/>
          </p:cNvSpPr>
          <p:nvPr/>
        </p:nvSpPr>
        <p:spPr>
          <a:xfrm>
            <a:off x="2557606" y="672711"/>
            <a:ext cx="822960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AES </a:t>
            </a:r>
            <a:r>
              <a:rPr lang="en-US" altLang="en-US" sz="2200" dirty="0">
                <a:latin typeface="Alexandria Black" pitchFamily="2" charset="-78"/>
                <a:ea typeface="ヒラギノ角ゴ Pro W3" charset="-128"/>
                <a:cs typeface="Alexandria Black" pitchFamily="2" charset="-78"/>
              </a:rPr>
              <a:t>Shortlist</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2254133160"/>
      </p:ext>
    </p:extLst>
  </p:cSld>
  <p:clrMapOvr>
    <a:masterClrMapping/>
  </p:clrMapOvr>
  <mc:AlternateContent xmlns:mc="http://schemas.openxmlformats.org/markup-compatibility/2006" xmlns:p14="http://schemas.microsoft.com/office/powerpoint/2010/main">
    <mc:Choice Requires="p14">
      <p:transition p14:dur="10" advTm="141065"/>
    </mc:Choice>
    <mc:Fallback xmlns="">
      <p:transition advTm="141065"/>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6302" y="1177308"/>
            <a:ext cx="10812720" cy="5580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350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907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78325" y="66186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942308" y="1549803"/>
            <a:ext cx="9801891" cy="5876609"/>
          </a:xfrm>
          <a:prstGeom prst="rect">
            <a:avLst/>
          </a:prstGeom>
        </p:spPr>
        <p:txBody>
          <a:bodyPr vert="horz" wrap="square" lIns="0" tIns="10795" rIns="0" bIns="0" rtlCol="0">
            <a:spAutoFit/>
          </a:bodyPr>
          <a:lstStyle/>
          <a:p>
            <a:pPr marL="356278" lvl="0" indent="-343531">
              <a:lnSpc>
                <a:spcPct val="150000"/>
              </a:lnSpc>
              <a:spcBef>
                <a:spcPts val="582"/>
              </a:spcBef>
              <a:buClr>
                <a:srgbClr val="CC9A00"/>
              </a:buClr>
              <a:buSzPct val="65000"/>
              <a:buFont typeface="Wingdings"/>
              <a:buChar char=""/>
              <a:tabLst>
                <a:tab pos="356278" algn="l"/>
              </a:tabLst>
            </a:pPr>
            <a:r>
              <a:rPr lang="en-US" b="1" dirty="0" smtClean="0">
                <a:solidFill>
                  <a:srgbClr val="3B822F"/>
                </a:solidFill>
                <a:latin typeface="Alexandria" pitchFamily="2" charset="-78"/>
                <a:cs typeface="Alexandria" pitchFamily="2" charset="-78"/>
              </a:rPr>
              <a:t>Designed</a:t>
            </a:r>
            <a:r>
              <a:rPr lang="en-US" b="1" spc="-55" dirty="0" smtClean="0">
                <a:solidFill>
                  <a:srgbClr val="3B822F"/>
                </a:solidFill>
                <a:latin typeface="Alexandria" pitchFamily="2" charset="-78"/>
                <a:cs typeface="Alexandria" pitchFamily="2" charset="-78"/>
              </a:rPr>
              <a:t> </a:t>
            </a:r>
            <a:r>
              <a:rPr lang="en-US" b="1" dirty="0">
                <a:solidFill>
                  <a:srgbClr val="3B822F"/>
                </a:solidFill>
                <a:latin typeface="Alexandria" pitchFamily="2" charset="-78"/>
                <a:cs typeface="Alexandria" pitchFamily="2" charset="-78"/>
              </a:rPr>
              <a:t>by</a:t>
            </a:r>
            <a:r>
              <a:rPr lang="en-US" b="1" spc="-50" dirty="0">
                <a:solidFill>
                  <a:srgbClr val="3B822F"/>
                </a:solidFill>
                <a:latin typeface="Alexandria" pitchFamily="2" charset="-78"/>
                <a:cs typeface="Alexandria" pitchFamily="2" charset="-78"/>
              </a:rPr>
              <a:t> </a:t>
            </a:r>
            <a:r>
              <a:rPr lang="en-US" b="1" spc="-10" dirty="0" err="1">
                <a:solidFill>
                  <a:srgbClr val="3B822F"/>
                </a:solidFill>
                <a:latin typeface="Alexandria" pitchFamily="2" charset="-78"/>
                <a:cs typeface="Alexandria" pitchFamily="2" charset="-78"/>
              </a:rPr>
              <a:t>Rijmen-</a:t>
            </a:r>
            <a:r>
              <a:rPr lang="en-US" b="1" dirty="0" err="1">
                <a:solidFill>
                  <a:srgbClr val="3B822F"/>
                </a:solidFill>
                <a:latin typeface="Alexandria" pitchFamily="2" charset="-78"/>
                <a:cs typeface="Alexandria" pitchFamily="2" charset="-78"/>
              </a:rPr>
              <a:t>Daemen</a:t>
            </a:r>
            <a:r>
              <a:rPr lang="en-US" b="1" spc="-55" dirty="0">
                <a:solidFill>
                  <a:srgbClr val="3B822F"/>
                </a:solidFill>
                <a:latin typeface="Alexandria" pitchFamily="2" charset="-78"/>
                <a:cs typeface="Alexandria" pitchFamily="2" charset="-78"/>
              </a:rPr>
              <a:t> </a:t>
            </a:r>
            <a:r>
              <a:rPr lang="en-US" b="1" dirty="0">
                <a:solidFill>
                  <a:srgbClr val="3B822F"/>
                </a:solidFill>
                <a:latin typeface="Alexandria" pitchFamily="2" charset="-78"/>
                <a:cs typeface="Alexandria" pitchFamily="2" charset="-78"/>
              </a:rPr>
              <a:t>in</a:t>
            </a:r>
            <a:r>
              <a:rPr lang="en-US" b="1" spc="-50" dirty="0">
                <a:solidFill>
                  <a:srgbClr val="3B822F"/>
                </a:solidFill>
                <a:latin typeface="Alexandria" pitchFamily="2" charset="-78"/>
                <a:cs typeface="Alexandria" pitchFamily="2" charset="-78"/>
              </a:rPr>
              <a:t> </a:t>
            </a:r>
            <a:r>
              <a:rPr lang="en-US" b="1" spc="-10" dirty="0">
                <a:solidFill>
                  <a:srgbClr val="3B822F"/>
                </a:solidFill>
                <a:latin typeface="Alexandria" pitchFamily="2" charset="-78"/>
                <a:cs typeface="Alexandria" pitchFamily="2" charset="-78"/>
              </a:rPr>
              <a:t>Belgium</a:t>
            </a:r>
            <a:endParaRPr lang="en-US" b="1" dirty="0">
              <a:solidFill>
                <a:prstClr val="black"/>
              </a:solidFill>
              <a:latin typeface="Alexandria" pitchFamily="2" charset="-78"/>
              <a:cs typeface="Alexandria" pitchFamily="2" charset="-78"/>
            </a:endParaRPr>
          </a:p>
          <a:p>
            <a:pPr marL="356278" lvl="0" indent="-343531">
              <a:lnSpc>
                <a:spcPct val="150000"/>
              </a:lnSpc>
              <a:spcBef>
                <a:spcPts val="482"/>
              </a:spcBef>
              <a:buClr>
                <a:srgbClr val="CC9A00"/>
              </a:buClr>
              <a:buSzPct val="65000"/>
              <a:buFont typeface="Wingdings"/>
              <a:buChar char=""/>
              <a:tabLst>
                <a:tab pos="356278" algn="l"/>
              </a:tabLst>
            </a:pPr>
            <a:r>
              <a:rPr lang="en-US" b="1" spc="-20" dirty="0">
                <a:solidFill>
                  <a:srgbClr val="3B822F"/>
                </a:solidFill>
                <a:latin typeface="Alexandria" pitchFamily="2" charset="-78"/>
                <a:cs typeface="Alexandria" pitchFamily="2" charset="-78"/>
              </a:rPr>
              <a:t>128/192/256-</a:t>
            </a:r>
            <a:r>
              <a:rPr lang="en-US" b="1" dirty="0">
                <a:solidFill>
                  <a:srgbClr val="3B822F"/>
                </a:solidFill>
                <a:latin typeface="Alexandria" pitchFamily="2" charset="-78"/>
                <a:cs typeface="Alexandria" pitchFamily="2" charset="-78"/>
              </a:rPr>
              <a:t>bit</a:t>
            </a:r>
            <a:r>
              <a:rPr lang="en-US" b="1" spc="-25" dirty="0">
                <a:solidFill>
                  <a:srgbClr val="3B822F"/>
                </a:solidFill>
                <a:latin typeface="Alexandria" pitchFamily="2" charset="-78"/>
                <a:cs typeface="Alexandria" pitchFamily="2" charset="-78"/>
              </a:rPr>
              <a:t> </a:t>
            </a:r>
            <a:r>
              <a:rPr lang="en-US" b="1" dirty="0">
                <a:solidFill>
                  <a:srgbClr val="3B822F"/>
                </a:solidFill>
                <a:latin typeface="Alexandria" pitchFamily="2" charset="-78"/>
                <a:cs typeface="Alexandria" pitchFamily="2" charset="-78"/>
              </a:rPr>
              <a:t>keys,</a:t>
            </a:r>
            <a:r>
              <a:rPr lang="en-US" b="1" spc="-20" dirty="0">
                <a:solidFill>
                  <a:srgbClr val="3B822F"/>
                </a:solidFill>
                <a:latin typeface="Alexandria" pitchFamily="2" charset="-78"/>
                <a:cs typeface="Alexandria" pitchFamily="2" charset="-78"/>
              </a:rPr>
              <a:t> </a:t>
            </a:r>
            <a:r>
              <a:rPr lang="en-US" b="1" dirty="0">
                <a:solidFill>
                  <a:srgbClr val="3B822F"/>
                </a:solidFill>
                <a:latin typeface="Alexandria" pitchFamily="2" charset="-78"/>
                <a:cs typeface="Alexandria" pitchFamily="2" charset="-78"/>
              </a:rPr>
              <a:t>128</a:t>
            </a:r>
            <a:r>
              <a:rPr lang="en-US" b="1" spc="-20" dirty="0">
                <a:solidFill>
                  <a:srgbClr val="3B822F"/>
                </a:solidFill>
                <a:latin typeface="Alexandria" pitchFamily="2" charset="-78"/>
                <a:cs typeface="Alexandria" pitchFamily="2" charset="-78"/>
              </a:rPr>
              <a:t> </a:t>
            </a:r>
            <a:r>
              <a:rPr lang="en-US" b="1" dirty="0">
                <a:solidFill>
                  <a:srgbClr val="3B822F"/>
                </a:solidFill>
                <a:latin typeface="Alexandria" pitchFamily="2" charset="-78"/>
                <a:cs typeface="Alexandria" pitchFamily="2" charset="-78"/>
              </a:rPr>
              <a:t>bit</a:t>
            </a:r>
            <a:r>
              <a:rPr lang="en-US" b="1" spc="-20" dirty="0">
                <a:solidFill>
                  <a:srgbClr val="3B822F"/>
                </a:solidFill>
                <a:latin typeface="Alexandria" pitchFamily="2" charset="-78"/>
                <a:cs typeface="Alexandria" pitchFamily="2" charset="-78"/>
              </a:rPr>
              <a:t> data</a:t>
            </a:r>
            <a:endParaRPr lang="en-US" b="1" dirty="0">
              <a:solidFill>
                <a:prstClr val="black"/>
              </a:solidFill>
              <a:latin typeface="Alexandria" pitchFamily="2" charset="-78"/>
              <a:cs typeface="Alexandria" pitchFamily="2" charset="-78"/>
            </a:endParaRPr>
          </a:p>
          <a:p>
            <a:pPr marL="356278" lvl="0" indent="-343531">
              <a:lnSpc>
                <a:spcPct val="150000"/>
              </a:lnSpc>
              <a:spcBef>
                <a:spcPts val="477"/>
              </a:spcBef>
              <a:buClr>
                <a:srgbClr val="CC9A00"/>
              </a:buClr>
              <a:buSzPct val="65000"/>
              <a:buFont typeface="Wingdings"/>
              <a:buChar char=""/>
              <a:tabLst>
                <a:tab pos="356278" algn="l"/>
              </a:tabLst>
            </a:pPr>
            <a:r>
              <a:rPr lang="en-US" b="1" dirty="0">
                <a:solidFill>
                  <a:srgbClr val="3B822F"/>
                </a:solidFill>
                <a:latin typeface="Alexandria" pitchFamily="2" charset="-78"/>
                <a:cs typeface="Alexandria" pitchFamily="2" charset="-78"/>
              </a:rPr>
              <a:t>Does</a:t>
            </a:r>
            <a:r>
              <a:rPr lang="en-US" b="1" spc="-50" dirty="0">
                <a:solidFill>
                  <a:srgbClr val="3B822F"/>
                </a:solidFill>
                <a:latin typeface="Alexandria" pitchFamily="2" charset="-78"/>
                <a:cs typeface="Alexandria" pitchFamily="2" charset="-78"/>
              </a:rPr>
              <a:t> </a:t>
            </a:r>
            <a:r>
              <a:rPr lang="en-US" b="1" dirty="0">
                <a:solidFill>
                  <a:srgbClr val="3B822F"/>
                </a:solidFill>
                <a:latin typeface="Alexandria" pitchFamily="2" charset="-78"/>
                <a:cs typeface="Alexandria" pitchFamily="2" charset="-78"/>
              </a:rPr>
              <a:t>not</a:t>
            </a:r>
            <a:r>
              <a:rPr lang="en-US" b="1" spc="-45" dirty="0">
                <a:solidFill>
                  <a:srgbClr val="3B822F"/>
                </a:solidFill>
                <a:latin typeface="Alexandria" pitchFamily="2" charset="-78"/>
                <a:cs typeface="Alexandria" pitchFamily="2" charset="-78"/>
              </a:rPr>
              <a:t> </a:t>
            </a:r>
            <a:r>
              <a:rPr lang="en-US" b="1" dirty="0">
                <a:solidFill>
                  <a:srgbClr val="3B822F"/>
                </a:solidFill>
                <a:latin typeface="Alexandria" pitchFamily="2" charset="-78"/>
                <a:cs typeface="Alexandria" pitchFamily="2" charset="-78"/>
              </a:rPr>
              <a:t>have</a:t>
            </a:r>
            <a:r>
              <a:rPr lang="en-US" b="1" spc="-45" dirty="0">
                <a:solidFill>
                  <a:srgbClr val="3B822F"/>
                </a:solidFill>
                <a:latin typeface="Alexandria" pitchFamily="2" charset="-78"/>
                <a:cs typeface="Alexandria" pitchFamily="2" charset="-78"/>
              </a:rPr>
              <a:t> </a:t>
            </a:r>
            <a:r>
              <a:rPr lang="en-US" b="1" dirty="0">
                <a:solidFill>
                  <a:srgbClr val="3B822F"/>
                </a:solidFill>
                <a:latin typeface="Alexandria" pitchFamily="2" charset="-78"/>
                <a:cs typeface="Alexandria" pitchFamily="2" charset="-78"/>
              </a:rPr>
              <a:t>the</a:t>
            </a:r>
            <a:r>
              <a:rPr lang="en-US" b="1" spc="-45" dirty="0">
                <a:solidFill>
                  <a:srgbClr val="3B822F"/>
                </a:solidFill>
                <a:latin typeface="Alexandria" pitchFamily="2" charset="-78"/>
                <a:cs typeface="Alexandria" pitchFamily="2" charset="-78"/>
              </a:rPr>
              <a:t> </a:t>
            </a:r>
            <a:r>
              <a:rPr lang="en-US" b="1" dirty="0">
                <a:solidFill>
                  <a:srgbClr val="3B822F"/>
                </a:solidFill>
                <a:latin typeface="Alexandria" pitchFamily="2" charset="-78"/>
                <a:cs typeface="Alexandria" pitchFamily="2" charset="-78"/>
              </a:rPr>
              <a:t>structure</a:t>
            </a:r>
            <a:r>
              <a:rPr lang="en-US" b="1" spc="-45" dirty="0">
                <a:solidFill>
                  <a:srgbClr val="3B822F"/>
                </a:solidFill>
                <a:latin typeface="Alexandria" pitchFamily="2" charset="-78"/>
                <a:cs typeface="Alexandria" pitchFamily="2" charset="-78"/>
              </a:rPr>
              <a:t> </a:t>
            </a:r>
            <a:r>
              <a:rPr lang="en-US" b="1" dirty="0">
                <a:solidFill>
                  <a:srgbClr val="3B822F"/>
                </a:solidFill>
                <a:latin typeface="Alexandria" pitchFamily="2" charset="-78"/>
                <a:cs typeface="Alexandria" pitchFamily="2" charset="-78"/>
              </a:rPr>
              <a:t>of</a:t>
            </a:r>
            <a:r>
              <a:rPr lang="en-US" b="1" spc="-45" dirty="0">
                <a:solidFill>
                  <a:srgbClr val="3B822F"/>
                </a:solidFill>
                <a:latin typeface="Alexandria" pitchFamily="2" charset="-78"/>
                <a:cs typeface="Alexandria" pitchFamily="2" charset="-78"/>
              </a:rPr>
              <a:t> </a:t>
            </a:r>
            <a:r>
              <a:rPr lang="en-US" b="1" dirty="0">
                <a:solidFill>
                  <a:srgbClr val="3B822F"/>
                </a:solidFill>
                <a:latin typeface="Alexandria" pitchFamily="2" charset="-78"/>
                <a:cs typeface="Alexandria" pitchFamily="2" charset="-78"/>
              </a:rPr>
              <a:t>a</a:t>
            </a:r>
            <a:r>
              <a:rPr lang="en-US" b="1" spc="-45" dirty="0">
                <a:solidFill>
                  <a:srgbClr val="3B822F"/>
                </a:solidFill>
                <a:latin typeface="Alexandria" pitchFamily="2" charset="-78"/>
                <a:cs typeface="Alexandria" pitchFamily="2" charset="-78"/>
              </a:rPr>
              <a:t> </a:t>
            </a:r>
            <a:r>
              <a:rPr lang="en-US" b="1" dirty="0">
                <a:solidFill>
                  <a:srgbClr val="3B822F"/>
                </a:solidFill>
                <a:latin typeface="Alexandria" pitchFamily="2" charset="-78"/>
                <a:cs typeface="Alexandria" pitchFamily="2" charset="-78"/>
              </a:rPr>
              <a:t>classical</a:t>
            </a:r>
            <a:r>
              <a:rPr lang="en-US" b="1" spc="-30" dirty="0">
                <a:solidFill>
                  <a:srgbClr val="3B822F"/>
                </a:solidFill>
                <a:latin typeface="Alexandria" pitchFamily="2" charset="-78"/>
                <a:cs typeface="Alexandria" pitchFamily="2" charset="-78"/>
              </a:rPr>
              <a:t> </a:t>
            </a:r>
            <a:r>
              <a:rPr lang="en-US" b="1" i="1" dirty="0" err="1">
                <a:solidFill>
                  <a:srgbClr val="3B822F"/>
                </a:solidFill>
                <a:latin typeface="Alexandria" pitchFamily="2" charset="-78"/>
                <a:cs typeface="Alexandria" pitchFamily="2" charset="-78"/>
              </a:rPr>
              <a:t>feistel</a:t>
            </a:r>
            <a:r>
              <a:rPr lang="en-US" b="1" i="1" spc="-35" dirty="0">
                <a:solidFill>
                  <a:srgbClr val="3B822F"/>
                </a:solidFill>
                <a:latin typeface="Alexandria" pitchFamily="2" charset="-78"/>
                <a:cs typeface="Alexandria" pitchFamily="2" charset="-78"/>
              </a:rPr>
              <a:t> </a:t>
            </a:r>
            <a:r>
              <a:rPr lang="en-US" b="1" spc="-10" dirty="0">
                <a:solidFill>
                  <a:srgbClr val="3B822F"/>
                </a:solidFill>
                <a:latin typeface="Alexandria" pitchFamily="2" charset="-78"/>
                <a:cs typeface="Alexandria" pitchFamily="2" charset="-78"/>
              </a:rPr>
              <a:t>cipher</a:t>
            </a:r>
            <a:endParaRPr lang="en-US" b="1" dirty="0">
              <a:solidFill>
                <a:prstClr val="black"/>
              </a:solidFill>
              <a:latin typeface="Alexandria" pitchFamily="2" charset="-78"/>
              <a:cs typeface="Alexandria" pitchFamily="2" charset="-78"/>
            </a:endParaRPr>
          </a:p>
          <a:p>
            <a:pPr marL="757809" lvl="1" indent="-286170">
              <a:lnSpc>
                <a:spcPct val="150000"/>
              </a:lnSpc>
              <a:spcBef>
                <a:spcPts val="432"/>
              </a:spcBef>
              <a:buClr>
                <a:srgbClr val="3B822F"/>
              </a:buClr>
              <a:buSzPct val="61111"/>
              <a:buFont typeface="Wingdings"/>
              <a:buChar char=""/>
              <a:tabLst>
                <a:tab pos="757809" algn="l"/>
              </a:tabLst>
            </a:pPr>
            <a:r>
              <a:rPr lang="en-US" dirty="0">
                <a:solidFill>
                  <a:prstClr val="black"/>
                </a:solidFill>
                <a:latin typeface="Alexandria" pitchFamily="2" charset="-78"/>
                <a:cs typeface="Alexandria" pitchFamily="2" charset="-78"/>
              </a:rPr>
              <a:t>treats</a:t>
            </a:r>
            <a:r>
              <a:rPr lang="en-US" spc="-20" dirty="0">
                <a:solidFill>
                  <a:prstClr val="black"/>
                </a:solidFill>
                <a:latin typeface="Alexandria" pitchFamily="2" charset="-78"/>
                <a:cs typeface="Alexandria" pitchFamily="2" charset="-78"/>
              </a:rPr>
              <a:t> </a:t>
            </a:r>
            <a:r>
              <a:rPr lang="en-US" dirty="0">
                <a:solidFill>
                  <a:prstClr val="black"/>
                </a:solidFill>
                <a:latin typeface="Alexandria" pitchFamily="2" charset="-78"/>
                <a:cs typeface="Alexandria" pitchFamily="2" charset="-78"/>
              </a:rPr>
              <a:t>data</a:t>
            </a:r>
            <a:r>
              <a:rPr lang="en-US" spc="-15" dirty="0">
                <a:solidFill>
                  <a:prstClr val="black"/>
                </a:solidFill>
                <a:latin typeface="Alexandria" pitchFamily="2" charset="-78"/>
                <a:cs typeface="Alexandria" pitchFamily="2" charset="-78"/>
              </a:rPr>
              <a:t> </a:t>
            </a:r>
            <a:r>
              <a:rPr lang="en-US" dirty="0">
                <a:solidFill>
                  <a:prstClr val="black"/>
                </a:solidFill>
                <a:latin typeface="Alexandria" pitchFamily="2" charset="-78"/>
                <a:cs typeface="Alexandria" pitchFamily="2" charset="-78"/>
              </a:rPr>
              <a:t>in</a:t>
            </a:r>
            <a:r>
              <a:rPr lang="en-US" spc="-15" dirty="0">
                <a:solidFill>
                  <a:prstClr val="black"/>
                </a:solidFill>
                <a:latin typeface="Alexandria" pitchFamily="2" charset="-78"/>
                <a:cs typeface="Alexandria" pitchFamily="2" charset="-78"/>
              </a:rPr>
              <a:t> </a:t>
            </a:r>
            <a:r>
              <a:rPr lang="en-US" dirty="0">
                <a:solidFill>
                  <a:prstClr val="black"/>
                </a:solidFill>
                <a:latin typeface="Alexandria" pitchFamily="2" charset="-78"/>
                <a:cs typeface="Alexandria" pitchFamily="2" charset="-78"/>
              </a:rPr>
              <a:t>4</a:t>
            </a:r>
            <a:r>
              <a:rPr lang="en-US" spc="-15" dirty="0">
                <a:solidFill>
                  <a:prstClr val="black"/>
                </a:solidFill>
                <a:latin typeface="Alexandria" pitchFamily="2" charset="-78"/>
                <a:cs typeface="Alexandria" pitchFamily="2" charset="-78"/>
              </a:rPr>
              <a:t> </a:t>
            </a:r>
            <a:r>
              <a:rPr lang="en-US" dirty="0">
                <a:solidFill>
                  <a:prstClr val="black"/>
                </a:solidFill>
                <a:latin typeface="Alexandria" pitchFamily="2" charset="-78"/>
                <a:cs typeface="Alexandria" pitchFamily="2" charset="-78"/>
              </a:rPr>
              <a:t>groups</a:t>
            </a:r>
            <a:r>
              <a:rPr lang="en-US" spc="-15" dirty="0">
                <a:solidFill>
                  <a:prstClr val="black"/>
                </a:solidFill>
                <a:latin typeface="Alexandria" pitchFamily="2" charset="-78"/>
                <a:cs typeface="Alexandria" pitchFamily="2" charset="-78"/>
              </a:rPr>
              <a:t> </a:t>
            </a:r>
            <a:r>
              <a:rPr lang="en-US" dirty="0">
                <a:solidFill>
                  <a:prstClr val="black"/>
                </a:solidFill>
                <a:latin typeface="Alexandria" pitchFamily="2" charset="-78"/>
                <a:cs typeface="Alexandria" pitchFamily="2" charset="-78"/>
              </a:rPr>
              <a:t>of</a:t>
            </a:r>
            <a:r>
              <a:rPr lang="en-US" spc="-15" dirty="0">
                <a:solidFill>
                  <a:prstClr val="black"/>
                </a:solidFill>
                <a:latin typeface="Alexandria" pitchFamily="2" charset="-78"/>
                <a:cs typeface="Alexandria" pitchFamily="2" charset="-78"/>
              </a:rPr>
              <a:t> </a:t>
            </a:r>
            <a:r>
              <a:rPr lang="en-US" dirty="0">
                <a:solidFill>
                  <a:prstClr val="black"/>
                </a:solidFill>
                <a:latin typeface="Alexandria" pitchFamily="2" charset="-78"/>
                <a:cs typeface="Alexandria" pitchFamily="2" charset="-78"/>
              </a:rPr>
              <a:t>4</a:t>
            </a:r>
            <a:r>
              <a:rPr lang="en-US" spc="-15" dirty="0">
                <a:solidFill>
                  <a:prstClr val="black"/>
                </a:solidFill>
                <a:latin typeface="Alexandria" pitchFamily="2" charset="-78"/>
                <a:cs typeface="Alexandria" pitchFamily="2" charset="-78"/>
              </a:rPr>
              <a:t> </a:t>
            </a:r>
            <a:r>
              <a:rPr lang="en-US" spc="-10" dirty="0">
                <a:solidFill>
                  <a:prstClr val="black"/>
                </a:solidFill>
                <a:latin typeface="Alexandria" pitchFamily="2" charset="-78"/>
                <a:cs typeface="Alexandria" pitchFamily="2" charset="-78"/>
              </a:rPr>
              <a:t>bytes</a:t>
            </a:r>
            <a:endParaRPr lang="en-US" dirty="0">
              <a:solidFill>
                <a:prstClr val="black"/>
              </a:solidFill>
              <a:latin typeface="Alexandria" pitchFamily="2" charset="-78"/>
              <a:cs typeface="Alexandria" pitchFamily="2" charset="-78"/>
            </a:endParaRPr>
          </a:p>
          <a:p>
            <a:pPr marL="757809" lvl="1" indent="-286170">
              <a:lnSpc>
                <a:spcPct val="150000"/>
              </a:lnSpc>
              <a:spcBef>
                <a:spcPts val="442"/>
              </a:spcBef>
              <a:buClr>
                <a:srgbClr val="3B822F"/>
              </a:buClr>
              <a:buSzPct val="61111"/>
              <a:buFont typeface="Wingdings"/>
              <a:buChar char=""/>
              <a:tabLst>
                <a:tab pos="757809" algn="l"/>
              </a:tabLst>
            </a:pPr>
            <a:r>
              <a:rPr lang="en-US" dirty="0">
                <a:solidFill>
                  <a:prstClr val="black"/>
                </a:solidFill>
                <a:latin typeface="Alexandria" pitchFamily="2" charset="-78"/>
                <a:cs typeface="Alexandria" pitchFamily="2" charset="-78"/>
              </a:rPr>
              <a:t>operates</a:t>
            </a:r>
            <a:r>
              <a:rPr lang="en-US" spc="-35" dirty="0">
                <a:solidFill>
                  <a:prstClr val="black"/>
                </a:solidFill>
                <a:latin typeface="Alexandria" pitchFamily="2" charset="-78"/>
                <a:cs typeface="Alexandria" pitchFamily="2" charset="-78"/>
              </a:rPr>
              <a:t> </a:t>
            </a:r>
            <a:r>
              <a:rPr lang="en-US" dirty="0">
                <a:solidFill>
                  <a:prstClr val="black"/>
                </a:solidFill>
                <a:latin typeface="Alexandria" pitchFamily="2" charset="-78"/>
                <a:cs typeface="Alexandria" pitchFamily="2" charset="-78"/>
              </a:rPr>
              <a:t>an</a:t>
            </a:r>
            <a:r>
              <a:rPr lang="en-US" spc="-25" dirty="0">
                <a:solidFill>
                  <a:prstClr val="black"/>
                </a:solidFill>
                <a:latin typeface="Alexandria" pitchFamily="2" charset="-78"/>
                <a:cs typeface="Alexandria" pitchFamily="2" charset="-78"/>
              </a:rPr>
              <a:t> </a:t>
            </a:r>
            <a:r>
              <a:rPr lang="en-US" dirty="0">
                <a:solidFill>
                  <a:prstClr val="black"/>
                </a:solidFill>
                <a:latin typeface="Alexandria" pitchFamily="2" charset="-78"/>
                <a:cs typeface="Alexandria" pitchFamily="2" charset="-78"/>
              </a:rPr>
              <a:t>entire</a:t>
            </a:r>
            <a:r>
              <a:rPr lang="en-US" spc="-20" dirty="0">
                <a:solidFill>
                  <a:prstClr val="black"/>
                </a:solidFill>
                <a:latin typeface="Alexandria" pitchFamily="2" charset="-78"/>
                <a:cs typeface="Alexandria" pitchFamily="2" charset="-78"/>
              </a:rPr>
              <a:t> </a:t>
            </a:r>
            <a:r>
              <a:rPr lang="en-US" dirty="0">
                <a:solidFill>
                  <a:prstClr val="black"/>
                </a:solidFill>
                <a:latin typeface="Alexandria" pitchFamily="2" charset="-78"/>
                <a:cs typeface="Alexandria" pitchFamily="2" charset="-78"/>
              </a:rPr>
              <a:t>block</a:t>
            </a:r>
            <a:r>
              <a:rPr lang="en-US" spc="-25" dirty="0">
                <a:solidFill>
                  <a:prstClr val="black"/>
                </a:solidFill>
                <a:latin typeface="Alexandria" pitchFamily="2" charset="-78"/>
                <a:cs typeface="Alexandria" pitchFamily="2" charset="-78"/>
              </a:rPr>
              <a:t> </a:t>
            </a:r>
            <a:r>
              <a:rPr lang="en-US" dirty="0">
                <a:solidFill>
                  <a:prstClr val="black"/>
                </a:solidFill>
                <a:latin typeface="Alexandria" pitchFamily="2" charset="-78"/>
                <a:cs typeface="Alexandria" pitchFamily="2" charset="-78"/>
              </a:rPr>
              <a:t>in</a:t>
            </a:r>
            <a:r>
              <a:rPr lang="en-US" spc="-25" dirty="0">
                <a:solidFill>
                  <a:prstClr val="black"/>
                </a:solidFill>
                <a:latin typeface="Alexandria" pitchFamily="2" charset="-78"/>
                <a:cs typeface="Alexandria" pitchFamily="2" charset="-78"/>
              </a:rPr>
              <a:t> </a:t>
            </a:r>
            <a:r>
              <a:rPr lang="en-US" dirty="0">
                <a:solidFill>
                  <a:prstClr val="black"/>
                </a:solidFill>
                <a:latin typeface="Alexandria" pitchFamily="2" charset="-78"/>
                <a:cs typeface="Alexandria" pitchFamily="2" charset="-78"/>
              </a:rPr>
              <a:t>every</a:t>
            </a:r>
            <a:r>
              <a:rPr lang="en-US" spc="-20" dirty="0">
                <a:solidFill>
                  <a:prstClr val="black"/>
                </a:solidFill>
                <a:latin typeface="Alexandria" pitchFamily="2" charset="-78"/>
                <a:cs typeface="Alexandria" pitchFamily="2" charset="-78"/>
              </a:rPr>
              <a:t> </a:t>
            </a:r>
            <a:r>
              <a:rPr lang="en-US" spc="-10" dirty="0">
                <a:solidFill>
                  <a:prstClr val="black"/>
                </a:solidFill>
                <a:latin typeface="Alexandria" pitchFamily="2" charset="-78"/>
                <a:cs typeface="Alexandria" pitchFamily="2" charset="-78"/>
              </a:rPr>
              <a:t>round</a:t>
            </a:r>
            <a:endParaRPr lang="en-US" dirty="0">
              <a:solidFill>
                <a:prstClr val="black"/>
              </a:solidFill>
              <a:latin typeface="Alexandria" pitchFamily="2" charset="-78"/>
              <a:cs typeface="Alexandria" pitchFamily="2" charset="-78"/>
            </a:endParaRPr>
          </a:p>
          <a:p>
            <a:pPr marL="356278" lvl="0" indent="-343531">
              <a:lnSpc>
                <a:spcPct val="150000"/>
              </a:lnSpc>
              <a:spcBef>
                <a:spcPts val="486"/>
              </a:spcBef>
              <a:buClr>
                <a:srgbClr val="CC9A00"/>
              </a:buClr>
              <a:buSzPct val="65000"/>
              <a:buFont typeface="Wingdings"/>
              <a:buChar char=""/>
              <a:tabLst>
                <a:tab pos="356278" algn="l"/>
              </a:tabLst>
            </a:pPr>
            <a:r>
              <a:rPr lang="en-US" b="1" dirty="0">
                <a:solidFill>
                  <a:srgbClr val="3B822F"/>
                </a:solidFill>
                <a:latin typeface="Alexandria" pitchFamily="2" charset="-78"/>
                <a:cs typeface="Alexandria" pitchFamily="2" charset="-78"/>
              </a:rPr>
              <a:t>Designed to be:</a:t>
            </a:r>
          </a:p>
          <a:p>
            <a:pPr marL="757809" lvl="1" indent="-286170">
              <a:lnSpc>
                <a:spcPct val="150000"/>
              </a:lnSpc>
              <a:spcBef>
                <a:spcPts val="436"/>
              </a:spcBef>
              <a:buClr>
                <a:srgbClr val="3B822F"/>
              </a:buClr>
              <a:buSzPct val="61111"/>
              <a:buFont typeface="Wingdings"/>
              <a:buChar char=""/>
              <a:tabLst>
                <a:tab pos="757809" algn="l"/>
              </a:tabLst>
            </a:pPr>
            <a:r>
              <a:rPr lang="en-US" dirty="0">
                <a:solidFill>
                  <a:prstClr val="black"/>
                </a:solidFill>
                <a:latin typeface="Alexandria" pitchFamily="2" charset="-78"/>
                <a:cs typeface="Alexandria" pitchFamily="2" charset="-78"/>
              </a:rPr>
              <a:t>resistant</a:t>
            </a:r>
            <a:r>
              <a:rPr lang="en-US" spc="-35" dirty="0">
                <a:solidFill>
                  <a:prstClr val="black"/>
                </a:solidFill>
                <a:latin typeface="Alexandria" pitchFamily="2" charset="-78"/>
                <a:cs typeface="Alexandria" pitchFamily="2" charset="-78"/>
              </a:rPr>
              <a:t> </a:t>
            </a:r>
            <a:r>
              <a:rPr lang="en-US" dirty="0">
                <a:solidFill>
                  <a:prstClr val="black"/>
                </a:solidFill>
                <a:latin typeface="Alexandria" pitchFamily="2" charset="-78"/>
                <a:cs typeface="Alexandria" pitchFamily="2" charset="-78"/>
              </a:rPr>
              <a:t>against</a:t>
            </a:r>
            <a:r>
              <a:rPr lang="en-US" spc="-35" dirty="0">
                <a:solidFill>
                  <a:prstClr val="black"/>
                </a:solidFill>
                <a:latin typeface="Alexandria" pitchFamily="2" charset="-78"/>
                <a:cs typeface="Alexandria" pitchFamily="2" charset="-78"/>
              </a:rPr>
              <a:t> </a:t>
            </a:r>
            <a:r>
              <a:rPr lang="en-US" dirty="0">
                <a:solidFill>
                  <a:prstClr val="black"/>
                </a:solidFill>
                <a:latin typeface="Alexandria" pitchFamily="2" charset="-78"/>
                <a:cs typeface="Alexandria" pitchFamily="2" charset="-78"/>
              </a:rPr>
              <a:t>known</a:t>
            </a:r>
            <a:r>
              <a:rPr lang="en-US" spc="-35" dirty="0">
                <a:solidFill>
                  <a:prstClr val="black"/>
                </a:solidFill>
                <a:latin typeface="Alexandria" pitchFamily="2" charset="-78"/>
                <a:cs typeface="Alexandria" pitchFamily="2" charset="-78"/>
              </a:rPr>
              <a:t> </a:t>
            </a:r>
            <a:r>
              <a:rPr lang="en-US" spc="-10" dirty="0">
                <a:solidFill>
                  <a:prstClr val="black"/>
                </a:solidFill>
                <a:latin typeface="Alexandria" pitchFamily="2" charset="-78"/>
                <a:cs typeface="Alexandria" pitchFamily="2" charset="-78"/>
              </a:rPr>
              <a:t>attacks</a:t>
            </a:r>
            <a:endParaRPr lang="en-US" dirty="0">
              <a:solidFill>
                <a:prstClr val="black"/>
              </a:solidFill>
              <a:latin typeface="Alexandria" pitchFamily="2" charset="-78"/>
              <a:cs typeface="Alexandria" pitchFamily="2" charset="-78"/>
            </a:endParaRPr>
          </a:p>
          <a:p>
            <a:pPr marL="757809" lvl="1" indent="-286170">
              <a:lnSpc>
                <a:spcPct val="150000"/>
              </a:lnSpc>
              <a:spcBef>
                <a:spcPts val="436"/>
              </a:spcBef>
              <a:buClr>
                <a:srgbClr val="3B822F"/>
              </a:buClr>
              <a:buSzPct val="61111"/>
              <a:buFont typeface="Wingdings"/>
              <a:buChar char=""/>
              <a:tabLst>
                <a:tab pos="757809" algn="l"/>
              </a:tabLst>
            </a:pPr>
            <a:r>
              <a:rPr lang="en-US" dirty="0">
                <a:solidFill>
                  <a:prstClr val="black"/>
                </a:solidFill>
                <a:latin typeface="Alexandria" pitchFamily="2" charset="-78"/>
                <a:cs typeface="Alexandria" pitchFamily="2" charset="-78"/>
              </a:rPr>
              <a:t>speed</a:t>
            </a:r>
            <a:r>
              <a:rPr lang="en-US" spc="-25" dirty="0">
                <a:solidFill>
                  <a:prstClr val="black"/>
                </a:solidFill>
                <a:latin typeface="Alexandria" pitchFamily="2" charset="-78"/>
                <a:cs typeface="Alexandria" pitchFamily="2" charset="-78"/>
              </a:rPr>
              <a:t> </a:t>
            </a:r>
            <a:r>
              <a:rPr lang="en-US" dirty="0">
                <a:solidFill>
                  <a:prstClr val="black"/>
                </a:solidFill>
                <a:latin typeface="Alexandria" pitchFamily="2" charset="-78"/>
                <a:cs typeface="Alexandria" pitchFamily="2" charset="-78"/>
              </a:rPr>
              <a:t>and</a:t>
            </a:r>
            <a:r>
              <a:rPr lang="en-US" spc="-25" dirty="0">
                <a:solidFill>
                  <a:prstClr val="black"/>
                </a:solidFill>
                <a:latin typeface="Alexandria" pitchFamily="2" charset="-78"/>
                <a:cs typeface="Alexandria" pitchFamily="2" charset="-78"/>
              </a:rPr>
              <a:t> </a:t>
            </a:r>
            <a:r>
              <a:rPr lang="en-US" dirty="0">
                <a:solidFill>
                  <a:prstClr val="black"/>
                </a:solidFill>
                <a:latin typeface="Alexandria" pitchFamily="2" charset="-78"/>
                <a:cs typeface="Alexandria" pitchFamily="2" charset="-78"/>
              </a:rPr>
              <a:t>code</a:t>
            </a:r>
            <a:r>
              <a:rPr lang="en-US" spc="-25" dirty="0">
                <a:solidFill>
                  <a:prstClr val="black"/>
                </a:solidFill>
                <a:latin typeface="Alexandria" pitchFamily="2" charset="-78"/>
                <a:cs typeface="Alexandria" pitchFamily="2" charset="-78"/>
              </a:rPr>
              <a:t> </a:t>
            </a:r>
            <a:r>
              <a:rPr lang="en-US" dirty="0">
                <a:solidFill>
                  <a:prstClr val="black"/>
                </a:solidFill>
                <a:latin typeface="Alexandria" pitchFamily="2" charset="-78"/>
                <a:cs typeface="Alexandria" pitchFamily="2" charset="-78"/>
              </a:rPr>
              <a:t>compactness</a:t>
            </a:r>
            <a:r>
              <a:rPr lang="en-US" spc="-25" dirty="0">
                <a:solidFill>
                  <a:prstClr val="black"/>
                </a:solidFill>
                <a:latin typeface="Alexandria" pitchFamily="2" charset="-78"/>
                <a:cs typeface="Alexandria" pitchFamily="2" charset="-78"/>
              </a:rPr>
              <a:t> </a:t>
            </a:r>
            <a:r>
              <a:rPr lang="en-US" dirty="0">
                <a:solidFill>
                  <a:prstClr val="black"/>
                </a:solidFill>
                <a:latin typeface="Alexandria" pitchFamily="2" charset="-78"/>
                <a:cs typeface="Alexandria" pitchFamily="2" charset="-78"/>
              </a:rPr>
              <a:t>on</a:t>
            </a:r>
            <a:r>
              <a:rPr lang="en-US" spc="-25" dirty="0">
                <a:solidFill>
                  <a:prstClr val="black"/>
                </a:solidFill>
                <a:latin typeface="Alexandria" pitchFamily="2" charset="-78"/>
                <a:cs typeface="Alexandria" pitchFamily="2" charset="-78"/>
              </a:rPr>
              <a:t> </a:t>
            </a:r>
            <a:r>
              <a:rPr lang="en-US" dirty="0">
                <a:solidFill>
                  <a:prstClr val="black"/>
                </a:solidFill>
                <a:latin typeface="Alexandria" pitchFamily="2" charset="-78"/>
                <a:cs typeface="Alexandria" pitchFamily="2" charset="-78"/>
              </a:rPr>
              <a:t>many</a:t>
            </a:r>
            <a:r>
              <a:rPr lang="en-US" spc="-20" dirty="0">
                <a:solidFill>
                  <a:prstClr val="black"/>
                </a:solidFill>
                <a:latin typeface="Alexandria" pitchFamily="2" charset="-78"/>
                <a:cs typeface="Alexandria" pitchFamily="2" charset="-78"/>
              </a:rPr>
              <a:t> </a:t>
            </a:r>
            <a:r>
              <a:rPr lang="en-US" spc="-10" dirty="0">
                <a:solidFill>
                  <a:prstClr val="black"/>
                </a:solidFill>
                <a:latin typeface="Alexandria" pitchFamily="2" charset="-78"/>
                <a:cs typeface="Alexandria" pitchFamily="2" charset="-78"/>
              </a:rPr>
              <a:t>platforms</a:t>
            </a:r>
            <a:endParaRPr lang="en-US" dirty="0">
              <a:solidFill>
                <a:prstClr val="black"/>
              </a:solidFill>
              <a:latin typeface="Alexandria" pitchFamily="2" charset="-78"/>
              <a:cs typeface="Alexandria" pitchFamily="2" charset="-78"/>
            </a:endParaRPr>
          </a:p>
          <a:p>
            <a:pPr marL="757809" lvl="1" indent="-286170">
              <a:lnSpc>
                <a:spcPct val="150000"/>
              </a:lnSpc>
              <a:spcBef>
                <a:spcPts val="447"/>
              </a:spcBef>
              <a:buClr>
                <a:srgbClr val="3B822F"/>
              </a:buClr>
              <a:buSzPct val="61111"/>
              <a:buFont typeface="Wingdings"/>
              <a:buChar char=""/>
              <a:tabLst>
                <a:tab pos="757809" algn="l"/>
              </a:tabLst>
            </a:pPr>
            <a:r>
              <a:rPr lang="en-US" dirty="0">
                <a:solidFill>
                  <a:prstClr val="black"/>
                </a:solidFill>
                <a:latin typeface="Alexandria" pitchFamily="2" charset="-78"/>
                <a:cs typeface="Alexandria" pitchFamily="2" charset="-78"/>
              </a:rPr>
              <a:t>design</a:t>
            </a:r>
            <a:r>
              <a:rPr lang="en-US" spc="-30" dirty="0">
                <a:solidFill>
                  <a:prstClr val="black"/>
                </a:solidFill>
                <a:latin typeface="Alexandria" pitchFamily="2" charset="-78"/>
                <a:cs typeface="Alexandria" pitchFamily="2" charset="-78"/>
              </a:rPr>
              <a:t> </a:t>
            </a:r>
            <a:r>
              <a:rPr lang="en-US" spc="-10" dirty="0">
                <a:solidFill>
                  <a:prstClr val="black"/>
                </a:solidFill>
                <a:latin typeface="Alexandria" pitchFamily="2" charset="-78"/>
                <a:cs typeface="Alexandria" pitchFamily="2" charset="-78"/>
              </a:rPr>
              <a:t>simplicity</a:t>
            </a:r>
            <a:endParaRPr lang="en-US" dirty="0">
              <a:solidFill>
                <a:prstClr val="black"/>
              </a:solidFill>
              <a:latin typeface="Alexandria" pitchFamily="2" charset="-78"/>
              <a:cs typeface="Alexandria" pitchFamily="2" charset="-78"/>
            </a:endParaRPr>
          </a:p>
          <a:p>
            <a:pPr marL="356278" lvl="0" indent="-343531">
              <a:lnSpc>
                <a:spcPct val="150000"/>
              </a:lnSpc>
              <a:spcBef>
                <a:spcPts val="482"/>
              </a:spcBef>
              <a:buClr>
                <a:srgbClr val="CC9A00"/>
              </a:buClr>
              <a:buSzPct val="65000"/>
              <a:buFont typeface="Wingdings"/>
              <a:buChar char=""/>
              <a:tabLst>
                <a:tab pos="356278" algn="l"/>
              </a:tabLst>
            </a:pPr>
            <a:r>
              <a:rPr lang="en-US" b="1" dirty="0">
                <a:solidFill>
                  <a:srgbClr val="3B822F"/>
                </a:solidFill>
                <a:latin typeface="Alexandria" pitchFamily="2" charset="-78"/>
                <a:cs typeface="Alexandria" pitchFamily="2" charset="-78"/>
              </a:rPr>
              <a:t>Decryption algorithm different than the encryption</a:t>
            </a:r>
          </a:p>
          <a:p>
            <a:pPr marL="757809" lvl="1" indent="-286170" algn="just">
              <a:lnSpc>
                <a:spcPct val="150000"/>
              </a:lnSpc>
              <a:spcBef>
                <a:spcPts val="156"/>
              </a:spcBef>
              <a:buClr>
                <a:srgbClr val="3B822F"/>
              </a:buClr>
              <a:buSzPct val="57142"/>
              <a:buFont typeface="Wingdings"/>
              <a:buChar char=""/>
              <a:tabLst>
                <a:tab pos="757809" algn="l"/>
              </a:tabLst>
            </a:pPr>
            <a:endParaRPr lang="en-US" b="1" spc="-10" dirty="0">
              <a:solidFill>
                <a:srgbClr val="3B822F"/>
              </a:solidFill>
              <a:latin typeface="Alexandria" pitchFamily="2" charset="-78"/>
              <a:cs typeface="Alexandria" pitchFamily="2" charset="-78"/>
            </a:endParaRPr>
          </a:p>
          <a:p>
            <a:pPr marL="757809" lvl="1" indent="-286170" algn="just">
              <a:lnSpc>
                <a:spcPct val="150000"/>
              </a:lnSpc>
              <a:spcBef>
                <a:spcPts val="156"/>
              </a:spcBef>
              <a:buClr>
                <a:srgbClr val="3B822F"/>
              </a:buClr>
              <a:buSzPct val="57142"/>
              <a:buFont typeface="Wingdings"/>
              <a:buChar char=""/>
              <a:tabLst>
                <a:tab pos="757809" algn="l"/>
              </a:tabLst>
            </a:pPr>
            <a:endParaRPr lang="en-US" dirty="0">
              <a:latin typeface="Alexandria" pitchFamily="2" charset="-78"/>
              <a:cs typeface="Alexandria" pitchFamily="2" charset="-78"/>
            </a:endParaRPr>
          </a:p>
          <a:p>
            <a:pPr marL="356278" indent="-343531" algn="just">
              <a:spcBef>
                <a:spcPts val="276"/>
              </a:spcBef>
              <a:buClr>
                <a:srgbClr val="CC9A00"/>
              </a:buClr>
              <a:buSzPct val="62500"/>
              <a:buFont typeface="Wingdings"/>
              <a:buChar char=""/>
              <a:tabLst>
                <a:tab pos="356278" algn="l"/>
              </a:tabLst>
            </a:pPr>
            <a:endParaRPr lang="en-US" b="1" dirty="0">
              <a:solidFill>
                <a:srgbClr val="3B822F"/>
              </a:solidFill>
              <a:latin typeface="Alexandria" pitchFamily="2" charset="-78"/>
              <a:cs typeface="Alexandria" pitchFamily="2" charset="-78"/>
            </a:endParaRPr>
          </a:p>
        </p:txBody>
      </p:sp>
      <p:sp>
        <p:nvSpPr>
          <p:cNvPr id="11" name="Title 1"/>
          <p:cNvSpPr txBox="1">
            <a:spLocks/>
          </p:cNvSpPr>
          <p:nvPr/>
        </p:nvSpPr>
        <p:spPr>
          <a:xfrm>
            <a:off x="2557606" y="672711"/>
            <a:ext cx="822960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The </a:t>
            </a:r>
            <a:r>
              <a:rPr lang="en-US" altLang="en-US" sz="2200" dirty="0">
                <a:latin typeface="Alexandria Black" pitchFamily="2" charset="-78"/>
                <a:ea typeface="ヒラギノ角ゴ Pro W3" charset="-128"/>
                <a:cs typeface="Alexandria Black" pitchFamily="2" charset="-78"/>
              </a:rPr>
              <a:t>AES Cipher – </a:t>
            </a:r>
            <a:r>
              <a:rPr lang="en-US" altLang="en-US" sz="2200" dirty="0" err="1">
                <a:latin typeface="Alexandria Black" pitchFamily="2" charset="-78"/>
                <a:ea typeface="ヒラギノ角ゴ Pro W3" charset="-128"/>
                <a:cs typeface="Alexandria Black" pitchFamily="2" charset="-78"/>
              </a:rPr>
              <a:t>Rijndael</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549618621"/>
      </p:ext>
    </p:extLst>
  </p:cSld>
  <p:clrMapOvr>
    <a:masterClrMapping/>
  </p:clrMapOvr>
  <mc:AlternateContent xmlns:mc="http://schemas.openxmlformats.org/markup-compatibility/2006" xmlns:p14="http://schemas.microsoft.com/office/powerpoint/2010/main">
    <mc:Choice Requires="p14">
      <p:transition p14:dur="10" advTm="134671"/>
    </mc:Choice>
    <mc:Fallback xmlns="">
      <p:transition advTm="134671"/>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6302" y="1177308"/>
            <a:ext cx="10812720" cy="5580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350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907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6465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942308" y="1549803"/>
            <a:ext cx="9801891" cy="5161606"/>
          </a:xfrm>
          <a:prstGeom prst="rect">
            <a:avLst/>
          </a:prstGeom>
        </p:spPr>
        <p:txBody>
          <a:bodyPr vert="horz" wrap="square" lIns="0" tIns="10795" rIns="0" bIns="0" rtlCol="0">
            <a:spAutoFit/>
          </a:bodyPr>
          <a:lstStyle/>
          <a:p>
            <a:pPr marL="381772" lvl="0" indent="-343531">
              <a:spcBef>
                <a:spcPts val="537"/>
              </a:spcBef>
              <a:buClr>
                <a:srgbClr val="CC9A00"/>
              </a:buClr>
              <a:buSzPct val="66666"/>
              <a:buFont typeface="Wingdings"/>
              <a:buChar char=""/>
              <a:tabLst>
                <a:tab pos="381772" algn="l"/>
              </a:tabLst>
            </a:pPr>
            <a:r>
              <a:rPr lang="en-US" sz="1807" dirty="0">
                <a:solidFill>
                  <a:srgbClr val="3B822F"/>
                </a:solidFill>
                <a:latin typeface="Arial MT"/>
                <a:cs typeface="Arial MT"/>
              </a:rPr>
              <a:t>Processes</a:t>
            </a:r>
            <a:r>
              <a:rPr lang="en-US" sz="1807" spc="-25" dirty="0">
                <a:solidFill>
                  <a:srgbClr val="3B822F"/>
                </a:solidFill>
                <a:latin typeface="Arial MT"/>
                <a:cs typeface="Arial MT"/>
              </a:rPr>
              <a:t> </a:t>
            </a:r>
            <a:r>
              <a:rPr lang="en-US" sz="1807" dirty="0">
                <a:solidFill>
                  <a:srgbClr val="3B822F"/>
                </a:solidFill>
                <a:latin typeface="Arial MT"/>
                <a:cs typeface="Arial MT"/>
              </a:rPr>
              <a:t>data</a:t>
            </a:r>
            <a:r>
              <a:rPr lang="en-US" sz="1807" spc="-15" dirty="0">
                <a:solidFill>
                  <a:srgbClr val="3B822F"/>
                </a:solidFill>
                <a:latin typeface="Arial MT"/>
                <a:cs typeface="Arial MT"/>
              </a:rPr>
              <a:t> </a:t>
            </a:r>
            <a:r>
              <a:rPr lang="en-US" sz="1807" dirty="0">
                <a:solidFill>
                  <a:srgbClr val="3B822F"/>
                </a:solidFill>
                <a:latin typeface="Arial MT"/>
                <a:cs typeface="Arial MT"/>
              </a:rPr>
              <a:t>as</a:t>
            </a:r>
            <a:r>
              <a:rPr lang="en-US" sz="1807" spc="-15" dirty="0">
                <a:solidFill>
                  <a:srgbClr val="3B822F"/>
                </a:solidFill>
                <a:latin typeface="Arial MT"/>
                <a:cs typeface="Arial MT"/>
              </a:rPr>
              <a:t> </a:t>
            </a:r>
            <a:r>
              <a:rPr lang="en-US" sz="1807" dirty="0">
                <a:solidFill>
                  <a:srgbClr val="3B822F"/>
                </a:solidFill>
                <a:latin typeface="Arial MT"/>
                <a:cs typeface="Arial MT"/>
              </a:rPr>
              <a:t>4</a:t>
            </a:r>
            <a:r>
              <a:rPr lang="en-US" sz="1807" spc="-15" dirty="0">
                <a:solidFill>
                  <a:srgbClr val="3B822F"/>
                </a:solidFill>
                <a:latin typeface="Arial MT"/>
                <a:cs typeface="Arial MT"/>
              </a:rPr>
              <a:t> </a:t>
            </a:r>
            <a:r>
              <a:rPr lang="en-US" sz="1807" dirty="0">
                <a:solidFill>
                  <a:srgbClr val="3B822F"/>
                </a:solidFill>
                <a:latin typeface="Arial MT"/>
                <a:cs typeface="Arial MT"/>
              </a:rPr>
              <a:t>groups</a:t>
            </a:r>
            <a:r>
              <a:rPr lang="en-US" sz="1807" spc="-15" dirty="0">
                <a:solidFill>
                  <a:srgbClr val="3B822F"/>
                </a:solidFill>
                <a:latin typeface="Arial MT"/>
                <a:cs typeface="Arial MT"/>
              </a:rPr>
              <a:t> </a:t>
            </a:r>
            <a:r>
              <a:rPr lang="en-US" sz="1807" dirty="0">
                <a:solidFill>
                  <a:srgbClr val="3B822F"/>
                </a:solidFill>
                <a:latin typeface="Arial MT"/>
                <a:cs typeface="Arial MT"/>
              </a:rPr>
              <a:t>of</a:t>
            </a:r>
            <a:r>
              <a:rPr lang="en-US" sz="1807" spc="-15" dirty="0">
                <a:solidFill>
                  <a:srgbClr val="3B822F"/>
                </a:solidFill>
                <a:latin typeface="Arial MT"/>
                <a:cs typeface="Arial MT"/>
              </a:rPr>
              <a:t> </a:t>
            </a:r>
            <a:r>
              <a:rPr lang="en-US" sz="1807" dirty="0">
                <a:solidFill>
                  <a:srgbClr val="3B822F"/>
                </a:solidFill>
                <a:latin typeface="Arial MT"/>
                <a:cs typeface="Arial MT"/>
              </a:rPr>
              <a:t>4</a:t>
            </a:r>
            <a:r>
              <a:rPr lang="en-US" sz="1807" spc="-15" dirty="0">
                <a:solidFill>
                  <a:srgbClr val="3B822F"/>
                </a:solidFill>
                <a:latin typeface="Arial MT"/>
                <a:cs typeface="Arial MT"/>
              </a:rPr>
              <a:t> </a:t>
            </a:r>
            <a:r>
              <a:rPr lang="en-US" sz="1807" dirty="0">
                <a:solidFill>
                  <a:srgbClr val="3B822F"/>
                </a:solidFill>
                <a:latin typeface="Arial MT"/>
                <a:cs typeface="Arial MT"/>
              </a:rPr>
              <a:t>bytes</a:t>
            </a:r>
            <a:r>
              <a:rPr lang="en-US" sz="1807" spc="-15" dirty="0">
                <a:solidFill>
                  <a:srgbClr val="3B822F"/>
                </a:solidFill>
                <a:latin typeface="Arial MT"/>
                <a:cs typeface="Arial MT"/>
              </a:rPr>
              <a:t> </a:t>
            </a:r>
            <a:r>
              <a:rPr lang="en-US" sz="1807" dirty="0">
                <a:solidFill>
                  <a:srgbClr val="3B822F"/>
                </a:solidFill>
                <a:latin typeface="Arial MT"/>
                <a:cs typeface="Arial MT"/>
              </a:rPr>
              <a:t>–</a:t>
            </a:r>
            <a:r>
              <a:rPr lang="en-US" sz="1807" spc="-15" dirty="0">
                <a:solidFill>
                  <a:srgbClr val="3B822F"/>
                </a:solidFill>
                <a:latin typeface="Arial MT"/>
                <a:cs typeface="Arial MT"/>
              </a:rPr>
              <a:t> </a:t>
            </a:r>
            <a:r>
              <a:rPr lang="en-US" sz="1807" spc="-10" dirty="0">
                <a:solidFill>
                  <a:srgbClr val="3B822F"/>
                </a:solidFill>
                <a:latin typeface="Arial MT"/>
                <a:cs typeface="Arial MT"/>
              </a:rPr>
              <a:t>128-</a:t>
            </a:r>
            <a:r>
              <a:rPr lang="en-US" sz="1807" dirty="0">
                <a:solidFill>
                  <a:srgbClr val="3B822F"/>
                </a:solidFill>
                <a:latin typeface="Arial MT"/>
                <a:cs typeface="Arial MT"/>
              </a:rPr>
              <a:t>bit</a:t>
            </a:r>
            <a:r>
              <a:rPr lang="en-US" sz="1807" spc="-10" dirty="0">
                <a:solidFill>
                  <a:srgbClr val="3B822F"/>
                </a:solidFill>
                <a:latin typeface="Arial MT"/>
                <a:cs typeface="Arial MT"/>
              </a:rPr>
              <a:t> block</a:t>
            </a:r>
            <a:endParaRPr lang="en-US" sz="1807" dirty="0">
              <a:solidFill>
                <a:prstClr val="black"/>
              </a:solidFill>
              <a:latin typeface="Arial MT"/>
              <a:cs typeface="Arial MT"/>
            </a:endParaRPr>
          </a:p>
          <a:p>
            <a:pPr marL="381772" marR="196941" lvl="0" indent="-344169">
              <a:spcBef>
                <a:spcPts val="442"/>
              </a:spcBef>
              <a:buClr>
                <a:srgbClr val="CC9A00"/>
              </a:buClr>
              <a:buSzPct val="66666"/>
              <a:buFont typeface="Wingdings"/>
              <a:buChar char=""/>
              <a:tabLst>
                <a:tab pos="381772" algn="l"/>
              </a:tabLst>
            </a:pPr>
            <a:r>
              <a:rPr lang="en-US" sz="1807" dirty="0">
                <a:solidFill>
                  <a:srgbClr val="3B822F"/>
                </a:solidFill>
                <a:latin typeface="Arial MT"/>
                <a:cs typeface="Arial MT"/>
              </a:rPr>
              <a:t>Input</a:t>
            </a:r>
            <a:r>
              <a:rPr lang="en-US" sz="1807" spc="-30" dirty="0">
                <a:solidFill>
                  <a:srgbClr val="3B822F"/>
                </a:solidFill>
                <a:latin typeface="Arial MT"/>
                <a:cs typeface="Arial MT"/>
              </a:rPr>
              <a:t> </a:t>
            </a:r>
            <a:r>
              <a:rPr lang="en-US" sz="1807" dirty="0">
                <a:solidFill>
                  <a:srgbClr val="3B822F"/>
                </a:solidFill>
                <a:latin typeface="Arial MT"/>
                <a:cs typeface="Arial MT"/>
              </a:rPr>
              <a:t>block</a:t>
            </a:r>
            <a:r>
              <a:rPr lang="en-US" sz="1807" spc="-20" dirty="0">
                <a:solidFill>
                  <a:srgbClr val="3B822F"/>
                </a:solidFill>
                <a:latin typeface="Arial MT"/>
                <a:cs typeface="Arial MT"/>
              </a:rPr>
              <a:t> </a:t>
            </a:r>
            <a:r>
              <a:rPr lang="en-US" sz="1807" dirty="0">
                <a:solidFill>
                  <a:srgbClr val="3B822F"/>
                </a:solidFill>
                <a:latin typeface="Arial MT"/>
                <a:cs typeface="Arial MT"/>
              </a:rPr>
              <a:t>copied</a:t>
            </a:r>
            <a:r>
              <a:rPr lang="en-US" sz="1807" spc="-20" dirty="0">
                <a:solidFill>
                  <a:srgbClr val="3B822F"/>
                </a:solidFill>
                <a:latin typeface="Arial MT"/>
                <a:cs typeface="Arial MT"/>
              </a:rPr>
              <a:t> </a:t>
            </a:r>
            <a:r>
              <a:rPr lang="en-US" sz="1807" dirty="0">
                <a:solidFill>
                  <a:srgbClr val="3B822F"/>
                </a:solidFill>
                <a:latin typeface="Arial MT"/>
                <a:cs typeface="Arial MT"/>
              </a:rPr>
              <a:t>into</a:t>
            </a:r>
            <a:r>
              <a:rPr lang="en-US" sz="1807" spc="-20" dirty="0">
                <a:solidFill>
                  <a:srgbClr val="3B822F"/>
                </a:solidFill>
                <a:latin typeface="Arial MT"/>
                <a:cs typeface="Arial MT"/>
              </a:rPr>
              <a:t> </a:t>
            </a:r>
            <a:r>
              <a:rPr lang="en-US" sz="1807" b="1" dirty="0">
                <a:solidFill>
                  <a:srgbClr val="3B822F"/>
                </a:solidFill>
                <a:latin typeface="Arial"/>
                <a:cs typeface="Arial"/>
              </a:rPr>
              <a:t>State</a:t>
            </a:r>
            <a:r>
              <a:rPr lang="en-US" sz="1807" b="1" spc="-25" dirty="0">
                <a:solidFill>
                  <a:srgbClr val="3B822F"/>
                </a:solidFill>
                <a:latin typeface="Arial"/>
                <a:cs typeface="Arial"/>
              </a:rPr>
              <a:t> </a:t>
            </a:r>
            <a:r>
              <a:rPr lang="en-US" sz="1807" dirty="0">
                <a:solidFill>
                  <a:srgbClr val="3B822F"/>
                </a:solidFill>
                <a:latin typeface="Arial MT"/>
                <a:cs typeface="Arial MT"/>
              </a:rPr>
              <a:t>array,</a:t>
            </a:r>
            <a:r>
              <a:rPr lang="en-US" sz="1807" spc="-15" dirty="0">
                <a:solidFill>
                  <a:srgbClr val="3B822F"/>
                </a:solidFill>
                <a:latin typeface="Arial MT"/>
                <a:cs typeface="Arial MT"/>
              </a:rPr>
              <a:t> </a:t>
            </a:r>
            <a:r>
              <a:rPr lang="en-US" sz="1807" dirty="0">
                <a:solidFill>
                  <a:srgbClr val="3B822F"/>
                </a:solidFill>
                <a:latin typeface="Arial MT"/>
                <a:cs typeface="Arial MT"/>
              </a:rPr>
              <a:t>modified</a:t>
            </a:r>
            <a:r>
              <a:rPr lang="en-US" sz="1807" spc="-20" dirty="0">
                <a:solidFill>
                  <a:srgbClr val="3B822F"/>
                </a:solidFill>
                <a:latin typeface="Arial MT"/>
                <a:cs typeface="Arial MT"/>
              </a:rPr>
              <a:t> </a:t>
            </a:r>
            <a:r>
              <a:rPr lang="en-US" sz="1807" dirty="0">
                <a:solidFill>
                  <a:srgbClr val="3B822F"/>
                </a:solidFill>
                <a:latin typeface="Arial MT"/>
                <a:cs typeface="Arial MT"/>
              </a:rPr>
              <a:t>at</a:t>
            </a:r>
            <a:r>
              <a:rPr lang="en-US" sz="1807" spc="-20" dirty="0">
                <a:solidFill>
                  <a:srgbClr val="3B822F"/>
                </a:solidFill>
                <a:latin typeface="Arial MT"/>
                <a:cs typeface="Arial MT"/>
              </a:rPr>
              <a:t> </a:t>
            </a:r>
            <a:r>
              <a:rPr lang="en-US" sz="1807" dirty="0">
                <a:solidFill>
                  <a:srgbClr val="3B822F"/>
                </a:solidFill>
                <a:latin typeface="Arial MT"/>
                <a:cs typeface="Arial MT"/>
              </a:rPr>
              <a:t>each</a:t>
            </a:r>
            <a:r>
              <a:rPr lang="en-US" sz="1807" spc="-20" dirty="0">
                <a:solidFill>
                  <a:srgbClr val="3B822F"/>
                </a:solidFill>
                <a:latin typeface="Arial MT"/>
                <a:cs typeface="Arial MT"/>
              </a:rPr>
              <a:t> </a:t>
            </a:r>
            <a:r>
              <a:rPr lang="en-US" sz="1807" dirty="0">
                <a:solidFill>
                  <a:srgbClr val="3B822F"/>
                </a:solidFill>
                <a:latin typeface="Arial MT"/>
                <a:cs typeface="Arial MT"/>
              </a:rPr>
              <a:t>stage</a:t>
            </a:r>
            <a:r>
              <a:rPr lang="en-US" sz="1807" spc="-20" dirty="0">
                <a:solidFill>
                  <a:srgbClr val="3B822F"/>
                </a:solidFill>
                <a:latin typeface="Arial MT"/>
                <a:cs typeface="Arial MT"/>
              </a:rPr>
              <a:t> </a:t>
            </a:r>
            <a:r>
              <a:rPr lang="en-US" sz="1807" dirty="0">
                <a:solidFill>
                  <a:srgbClr val="3B822F"/>
                </a:solidFill>
                <a:latin typeface="Arial MT"/>
                <a:cs typeface="Arial MT"/>
              </a:rPr>
              <a:t>of</a:t>
            </a:r>
            <a:r>
              <a:rPr lang="en-US" sz="1807" spc="-15" dirty="0">
                <a:solidFill>
                  <a:srgbClr val="3B822F"/>
                </a:solidFill>
                <a:latin typeface="Arial MT"/>
                <a:cs typeface="Arial MT"/>
              </a:rPr>
              <a:t> </a:t>
            </a:r>
            <a:r>
              <a:rPr lang="en-US" sz="1807" spc="-10" dirty="0">
                <a:solidFill>
                  <a:srgbClr val="3B822F"/>
                </a:solidFill>
                <a:latin typeface="Arial MT"/>
                <a:cs typeface="Arial MT"/>
              </a:rPr>
              <a:t>encryption </a:t>
            </a:r>
            <a:r>
              <a:rPr lang="en-US" sz="1807" dirty="0">
                <a:solidFill>
                  <a:srgbClr val="3B822F"/>
                </a:solidFill>
                <a:latin typeface="Arial MT"/>
                <a:cs typeface="Arial MT"/>
              </a:rPr>
              <a:t>or</a:t>
            </a:r>
            <a:r>
              <a:rPr lang="en-US" sz="1807" spc="-35" dirty="0">
                <a:solidFill>
                  <a:srgbClr val="3B822F"/>
                </a:solidFill>
                <a:latin typeface="Arial MT"/>
                <a:cs typeface="Arial MT"/>
              </a:rPr>
              <a:t> </a:t>
            </a:r>
            <a:r>
              <a:rPr lang="en-US" sz="1807" dirty="0">
                <a:solidFill>
                  <a:srgbClr val="3B822F"/>
                </a:solidFill>
                <a:latin typeface="Arial MT"/>
                <a:cs typeface="Arial MT"/>
              </a:rPr>
              <a:t>decryption</a:t>
            </a:r>
            <a:r>
              <a:rPr lang="en-US" sz="1807" spc="-20" dirty="0">
                <a:solidFill>
                  <a:srgbClr val="3B822F"/>
                </a:solidFill>
                <a:latin typeface="Arial MT"/>
                <a:cs typeface="Arial MT"/>
              </a:rPr>
              <a:t> </a:t>
            </a:r>
            <a:r>
              <a:rPr lang="en-US" sz="1807" dirty="0">
                <a:solidFill>
                  <a:srgbClr val="3B822F"/>
                </a:solidFill>
                <a:latin typeface="Arial MT"/>
                <a:cs typeface="Arial MT"/>
              </a:rPr>
              <a:t>and</a:t>
            </a:r>
            <a:r>
              <a:rPr lang="en-US" sz="1807" spc="-20" dirty="0">
                <a:solidFill>
                  <a:srgbClr val="3B822F"/>
                </a:solidFill>
                <a:latin typeface="Arial MT"/>
                <a:cs typeface="Arial MT"/>
              </a:rPr>
              <a:t> </a:t>
            </a:r>
            <a:r>
              <a:rPr lang="en-US" sz="1807" dirty="0">
                <a:solidFill>
                  <a:srgbClr val="3B822F"/>
                </a:solidFill>
                <a:latin typeface="Arial MT"/>
                <a:cs typeface="Arial MT"/>
              </a:rPr>
              <a:t>copied</a:t>
            </a:r>
            <a:r>
              <a:rPr lang="en-US" sz="1807" spc="-20" dirty="0">
                <a:solidFill>
                  <a:srgbClr val="3B822F"/>
                </a:solidFill>
                <a:latin typeface="Arial MT"/>
                <a:cs typeface="Arial MT"/>
              </a:rPr>
              <a:t> </a:t>
            </a:r>
            <a:r>
              <a:rPr lang="en-US" sz="1807" dirty="0">
                <a:solidFill>
                  <a:srgbClr val="3B822F"/>
                </a:solidFill>
                <a:latin typeface="Arial MT"/>
                <a:cs typeface="Arial MT"/>
              </a:rPr>
              <a:t>to</a:t>
            </a:r>
            <a:r>
              <a:rPr lang="en-US" sz="1807" spc="-20" dirty="0">
                <a:solidFill>
                  <a:srgbClr val="3B822F"/>
                </a:solidFill>
                <a:latin typeface="Arial MT"/>
                <a:cs typeface="Arial MT"/>
              </a:rPr>
              <a:t> </a:t>
            </a:r>
            <a:r>
              <a:rPr lang="en-US" sz="1807" dirty="0">
                <a:solidFill>
                  <a:srgbClr val="3B822F"/>
                </a:solidFill>
                <a:latin typeface="Arial MT"/>
                <a:cs typeface="Arial MT"/>
              </a:rPr>
              <a:t>the</a:t>
            </a:r>
            <a:r>
              <a:rPr lang="en-US" sz="1807" spc="-25" dirty="0">
                <a:solidFill>
                  <a:srgbClr val="3B822F"/>
                </a:solidFill>
                <a:latin typeface="Arial MT"/>
                <a:cs typeface="Arial MT"/>
              </a:rPr>
              <a:t> </a:t>
            </a:r>
            <a:r>
              <a:rPr lang="en-US" sz="1807" dirty="0">
                <a:solidFill>
                  <a:srgbClr val="3B822F"/>
                </a:solidFill>
                <a:latin typeface="Arial MT"/>
                <a:cs typeface="Arial MT"/>
              </a:rPr>
              <a:t>output</a:t>
            </a:r>
            <a:r>
              <a:rPr lang="en-US" sz="1807" spc="-20" dirty="0">
                <a:solidFill>
                  <a:srgbClr val="3B822F"/>
                </a:solidFill>
                <a:latin typeface="Arial MT"/>
                <a:cs typeface="Arial MT"/>
              </a:rPr>
              <a:t> </a:t>
            </a:r>
            <a:r>
              <a:rPr lang="en-US" sz="1807" dirty="0">
                <a:solidFill>
                  <a:srgbClr val="3B822F"/>
                </a:solidFill>
                <a:latin typeface="Arial MT"/>
                <a:cs typeface="Arial MT"/>
              </a:rPr>
              <a:t>matrix</a:t>
            </a:r>
            <a:r>
              <a:rPr lang="en-US" sz="1807" spc="-20" dirty="0">
                <a:solidFill>
                  <a:srgbClr val="3B822F"/>
                </a:solidFill>
                <a:latin typeface="Arial MT"/>
                <a:cs typeface="Arial MT"/>
              </a:rPr>
              <a:t> </a:t>
            </a:r>
            <a:r>
              <a:rPr lang="en-US" sz="1807" dirty="0">
                <a:solidFill>
                  <a:srgbClr val="3B822F"/>
                </a:solidFill>
                <a:latin typeface="Arial MT"/>
                <a:cs typeface="Arial MT"/>
              </a:rPr>
              <a:t>after</a:t>
            </a:r>
            <a:r>
              <a:rPr lang="en-US" sz="1807" spc="-20" dirty="0">
                <a:solidFill>
                  <a:srgbClr val="3B822F"/>
                </a:solidFill>
                <a:latin typeface="Arial MT"/>
                <a:cs typeface="Arial MT"/>
              </a:rPr>
              <a:t> </a:t>
            </a:r>
            <a:r>
              <a:rPr lang="en-US" sz="1807" dirty="0">
                <a:solidFill>
                  <a:srgbClr val="3B822F"/>
                </a:solidFill>
                <a:latin typeface="Arial MT"/>
                <a:cs typeface="Arial MT"/>
              </a:rPr>
              <a:t>the</a:t>
            </a:r>
            <a:r>
              <a:rPr lang="en-US" sz="1807" spc="-20" dirty="0">
                <a:solidFill>
                  <a:srgbClr val="3B822F"/>
                </a:solidFill>
                <a:latin typeface="Arial MT"/>
                <a:cs typeface="Arial MT"/>
              </a:rPr>
              <a:t> </a:t>
            </a:r>
            <a:r>
              <a:rPr lang="en-US" sz="1807" dirty="0">
                <a:solidFill>
                  <a:srgbClr val="3B822F"/>
                </a:solidFill>
                <a:latin typeface="Arial MT"/>
                <a:cs typeface="Arial MT"/>
              </a:rPr>
              <a:t>final</a:t>
            </a:r>
            <a:r>
              <a:rPr lang="en-US" sz="1807" spc="-20" dirty="0">
                <a:solidFill>
                  <a:srgbClr val="3B822F"/>
                </a:solidFill>
                <a:latin typeface="Arial MT"/>
                <a:cs typeface="Arial MT"/>
              </a:rPr>
              <a:t> </a:t>
            </a:r>
            <a:r>
              <a:rPr lang="en-US" sz="1807" spc="-10" dirty="0">
                <a:solidFill>
                  <a:srgbClr val="3B822F"/>
                </a:solidFill>
                <a:latin typeface="Arial MT"/>
                <a:cs typeface="Arial MT"/>
              </a:rPr>
              <a:t>round</a:t>
            </a:r>
            <a:endParaRPr lang="en-US" sz="1807" dirty="0">
              <a:solidFill>
                <a:prstClr val="black"/>
              </a:solidFill>
              <a:latin typeface="Arial MT"/>
              <a:cs typeface="Arial MT"/>
            </a:endParaRPr>
          </a:p>
          <a:p>
            <a:pPr marL="381772" lvl="0" indent="-343531">
              <a:spcBef>
                <a:spcPts val="447"/>
              </a:spcBef>
              <a:buClr>
                <a:srgbClr val="CC9A00"/>
              </a:buClr>
              <a:buSzPct val="66666"/>
              <a:buFont typeface="Wingdings"/>
              <a:buChar char=""/>
              <a:tabLst>
                <a:tab pos="381772" algn="l"/>
              </a:tabLst>
            </a:pPr>
            <a:r>
              <a:rPr lang="en-US" sz="1807" dirty="0">
                <a:solidFill>
                  <a:srgbClr val="3B822F"/>
                </a:solidFill>
                <a:latin typeface="Arial MT"/>
                <a:cs typeface="Arial MT"/>
              </a:rPr>
              <a:t>has</a:t>
            </a:r>
            <a:r>
              <a:rPr lang="en-US" sz="1807" spc="-35" dirty="0">
                <a:solidFill>
                  <a:srgbClr val="3B822F"/>
                </a:solidFill>
                <a:latin typeface="Arial MT"/>
                <a:cs typeface="Arial MT"/>
              </a:rPr>
              <a:t> </a:t>
            </a:r>
            <a:r>
              <a:rPr lang="en-US" sz="1807" dirty="0">
                <a:solidFill>
                  <a:srgbClr val="3B822F"/>
                </a:solidFill>
                <a:latin typeface="Arial MT"/>
                <a:cs typeface="Arial MT"/>
              </a:rPr>
              <a:t>9/11/13</a:t>
            </a:r>
            <a:r>
              <a:rPr lang="en-US" sz="1807" spc="-25" dirty="0">
                <a:solidFill>
                  <a:srgbClr val="3B822F"/>
                </a:solidFill>
                <a:latin typeface="Arial MT"/>
                <a:cs typeface="Arial MT"/>
              </a:rPr>
              <a:t> </a:t>
            </a:r>
            <a:r>
              <a:rPr lang="en-US" sz="1807" dirty="0">
                <a:solidFill>
                  <a:srgbClr val="3B822F"/>
                </a:solidFill>
                <a:latin typeface="Arial MT"/>
                <a:cs typeface="Arial MT"/>
              </a:rPr>
              <a:t>rounds</a:t>
            </a:r>
            <a:r>
              <a:rPr lang="en-US" sz="1807" spc="-25" dirty="0">
                <a:solidFill>
                  <a:srgbClr val="3B822F"/>
                </a:solidFill>
                <a:latin typeface="Arial MT"/>
                <a:cs typeface="Arial MT"/>
              </a:rPr>
              <a:t> </a:t>
            </a:r>
            <a:r>
              <a:rPr lang="en-US" sz="1807" dirty="0">
                <a:solidFill>
                  <a:srgbClr val="3B822F"/>
                </a:solidFill>
                <a:latin typeface="Arial MT"/>
                <a:cs typeface="Arial MT"/>
              </a:rPr>
              <a:t>(depending</a:t>
            </a:r>
            <a:r>
              <a:rPr lang="en-US" sz="1807" spc="-25" dirty="0">
                <a:solidFill>
                  <a:srgbClr val="3B822F"/>
                </a:solidFill>
                <a:latin typeface="Arial MT"/>
                <a:cs typeface="Arial MT"/>
              </a:rPr>
              <a:t> </a:t>
            </a:r>
            <a:r>
              <a:rPr lang="en-US" sz="1807" dirty="0">
                <a:solidFill>
                  <a:srgbClr val="3B822F"/>
                </a:solidFill>
                <a:latin typeface="Arial MT"/>
                <a:cs typeface="Arial MT"/>
              </a:rPr>
              <a:t>on</a:t>
            </a:r>
            <a:r>
              <a:rPr lang="en-US" sz="1807" spc="-25" dirty="0">
                <a:solidFill>
                  <a:srgbClr val="3B822F"/>
                </a:solidFill>
                <a:latin typeface="Arial MT"/>
                <a:cs typeface="Arial MT"/>
              </a:rPr>
              <a:t> </a:t>
            </a:r>
            <a:r>
              <a:rPr lang="en-US" sz="1807" dirty="0">
                <a:solidFill>
                  <a:srgbClr val="3B822F"/>
                </a:solidFill>
                <a:latin typeface="Arial MT"/>
                <a:cs typeface="Arial MT"/>
              </a:rPr>
              <a:t>which</a:t>
            </a:r>
            <a:r>
              <a:rPr lang="en-US" sz="1807" spc="-20" dirty="0">
                <a:solidFill>
                  <a:srgbClr val="3B822F"/>
                </a:solidFill>
                <a:latin typeface="Arial MT"/>
                <a:cs typeface="Arial MT"/>
              </a:rPr>
              <a:t> </a:t>
            </a:r>
            <a:r>
              <a:rPr lang="en-US" sz="1807" dirty="0">
                <a:solidFill>
                  <a:srgbClr val="3B822F"/>
                </a:solidFill>
                <a:latin typeface="Arial MT"/>
                <a:cs typeface="Arial MT"/>
              </a:rPr>
              <a:t>variant</a:t>
            </a:r>
            <a:r>
              <a:rPr lang="en-US" sz="1807" spc="-25" dirty="0">
                <a:solidFill>
                  <a:srgbClr val="3B822F"/>
                </a:solidFill>
                <a:latin typeface="Arial MT"/>
                <a:cs typeface="Arial MT"/>
              </a:rPr>
              <a:t> </a:t>
            </a:r>
            <a:r>
              <a:rPr lang="en-US" sz="1807" dirty="0">
                <a:solidFill>
                  <a:srgbClr val="3B822F"/>
                </a:solidFill>
                <a:latin typeface="Arial MT"/>
                <a:cs typeface="Arial MT"/>
              </a:rPr>
              <a:t>is</a:t>
            </a:r>
            <a:r>
              <a:rPr lang="en-US" sz="1807" spc="-25" dirty="0">
                <a:solidFill>
                  <a:srgbClr val="3B822F"/>
                </a:solidFill>
                <a:latin typeface="Arial MT"/>
                <a:cs typeface="Arial MT"/>
              </a:rPr>
              <a:t> </a:t>
            </a:r>
            <a:r>
              <a:rPr lang="en-US" sz="1807" dirty="0">
                <a:solidFill>
                  <a:srgbClr val="3B822F"/>
                </a:solidFill>
                <a:latin typeface="Arial MT"/>
                <a:cs typeface="Arial MT"/>
              </a:rPr>
              <a:t>used)</a:t>
            </a:r>
            <a:r>
              <a:rPr lang="en-US" sz="1807" spc="-25" dirty="0">
                <a:solidFill>
                  <a:srgbClr val="3B822F"/>
                </a:solidFill>
                <a:latin typeface="Arial MT"/>
                <a:cs typeface="Arial MT"/>
              </a:rPr>
              <a:t> </a:t>
            </a:r>
            <a:r>
              <a:rPr lang="en-US" sz="1807" dirty="0">
                <a:solidFill>
                  <a:srgbClr val="3B822F"/>
                </a:solidFill>
                <a:latin typeface="Arial MT"/>
                <a:cs typeface="Arial MT"/>
              </a:rPr>
              <a:t>in</a:t>
            </a:r>
            <a:r>
              <a:rPr lang="en-US" sz="1807" spc="-25" dirty="0">
                <a:solidFill>
                  <a:srgbClr val="3B822F"/>
                </a:solidFill>
                <a:latin typeface="Arial MT"/>
                <a:cs typeface="Arial MT"/>
              </a:rPr>
              <a:t> </a:t>
            </a:r>
            <a:r>
              <a:rPr lang="en-US" sz="1807" dirty="0">
                <a:solidFill>
                  <a:srgbClr val="3B822F"/>
                </a:solidFill>
                <a:latin typeface="Arial MT"/>
                <a:cs typeface="Arial MT"/>
              </a:rPr>
              <a:t>which</a:t>
            </a:r>
            <a:r>
              <a:rPr lang="en-US" sz="1807" spc="-15" dirty="0">
                <a:solidFill>
                  <a:srgbClr val="3B822F"/>
                </a:solidFill>
                <a:latin typeface="Arial MT"/>
                <a:cs typeface="Arial MT"/>
              </a:rPr>
              <a:t> </a:t>
            </a:r>
            <a:r>
              <a:rPr lang="en-US" sz="1807" b="1" spc="-10" dirty="0">
                <a:solidFill>
                  <a:srgbClr val="3B822F"/>
                </a:solidFill>
                <a:latin typeface="Arial"/>
                <a:cs typeface="Arial"/>
              </a:rPr>
              <a:t>State</a:t>
            </a:r>
            <a:endParaRPr lang="en-US" sz="1807" dirty="0">
              <a:solidFill>
                <a:prstClr val="black"/>
              </a:solidFill>
              <a:latin typeface="Arial"/>
              <a:cs typeface="Arial"/>
            </a:endParaRPr>
          </a:p>
          <a:p>
            <a:pPr marL="381772" lvl="0"/>
            <a:r>
              <a:rPr lang="en-US" sz="1807" spc="-10" dirty="0">
                <a:solidFill>
                  <a:srgbClr val="3B822F"/>
                </a:solidFill>
                <a:latin typeface="Arial MT"/>
                <a:cs typeface="Arial MT"/>
              </a:rPr>
              <a:t>undergoes:</a:t>
            </a:r>
            <a:endParaRPr lang="en-US" sz="1807" dirty="0">
              <a:solidFill>
                <a:prstClr val="black"/>
              </a:solidFill>
              <a:latin typeface="Arial MT"/>
              <a:cs typeface="Arial MT"/>
            </a:endParaRPr>
          </a:p>
          <a:p>
            <a:pPr marL="783303" lvl="1" indent="-286170">
              <a:spcBef>
                <a:spcPts val="411"/>
              </a:spcBef>
              <a:buClr>
                <a:srgbClr val="3B822F"/>
              </a:buClr>
              <a:buSzPct val="62500"/>
              <a:buFont typeface="Wingdings"/>
              <a:buChar char=""/>
              <a:tabLst>
                <a:tab pos="783303" algn="l"/>
              </a:tabLst>
            </a:pPr>
            <a:r>
              <a:rPr lang="en-US" sz="1606" dirty="0">
                <a:solidFill>
                  <a:prstClr val="black"/>
                </a:solidFill>
                <a:latin typeface="Arial MT"/>
                <a:cs typeface="Arial MT"/>
              </a:rPr>
              <a:t>byte</a:t>
            </a:r>
            <a:r>
              <a:rPr lang="en-US" sz="1606" spc="-20" dirty="0">
                <a:solidFill>
                  <a:prstClr val="black"/>
                </a:solidFill>
                <a:latin typeface="Arial MT"/>
                <a:cs typeface="Arial MT"/>
              </a:rPr>
              <a:t> </a:t>
            </a:r>
            <a:r>
              <a:rPr lang="en-US" sz="1606" dirty="0">
                <a:solidFill>
                  <a:prstClr val="black"/>
                </a:solidFill>
                <a:latin typeface="Arial MT"/>
                <a:cs typeface="Arial MT"/>
              </a:rPr>
              <a:t>substitution</a:t>
            </a:r>
            <a:r>
              <a:rPr lang="en-US" sz="1606" spc="-20" dirty="0">
                <a:solidFill>
                  <a:prstClr val="black"/>
                </a:solidFill>
                <a:latin typeface="Arial MT"/>
                <a:cs typeface="Arial MT"/>
              </a:rPr>
              <a:t> </a:t>
            </a:r>
            <a:r>
              <a:rPr lang="en-US" sz="1606" dirty="0">
                <a:solidFill>
                  <a:prstClr val="black"/>
                </a:solidFill>
                <a:latin typeface="Arial MT"/>
                <a:cs typeface="Arial MT"/>
              </a:rPr>
              <a:t>(one</a:t>
            </a:r>
            <a:r>
              <a:rPr lang="en-US" sz="1606" spc="-20" dirty="0">
                <a:solidFill>
                  <a:prstClr val="black"/>
                </a:solidFill>
                <a:latin typeface="Arial MT"/>
                <a:cs typeface="Arial MT"/>
              </a:rPr>
              <a:t> </a:t>
            </a:r>
            <a:r>
              <a:rPr lang="en-US" sz="1606" dirty="0">
                <a:solidFill>
                  <a:prstClr val="black"/>
                </a:solidFill>
                <a:latin typeface="Arial MT"/>
                <a:cs typeface="Arial MT"/>
              </a:rPr>
              <a:t>S-box</a:t>
            </a:r>
            <a:r>
              <a:rPr lang="en-US" sz="1606" spc="-25" dirty="0">
                <a:solidFill>
                  <a:prstClr val="black"/>
                </a:solidFill>
                <a:latin typeface="Arial MT"/>
                <a:cs typeface="Arial MT"/>
              </a:rPr>
              <a:t> </a:t>
            </a:r>
            <a:r>
              <a:rPr lang="en-US" sz="1606" dirty="0">
                <a:solidFill>
                  <a:prstClr val="black"/>
                </a:solidFill>
                <a:latin typeface="Arial MT"/>
                <a:cs typeface="Arial MT"/>
              </a:rPr>
              <a:t>used</a:t>
            </a:r>
            <a:r>
              <a:rPr lang="en-US" sz="1606" spc="-25" dirty="0">
                <a:solidFill>
                  <a:prstClr val="black"/>
                </a:solidFill>
                <a:latin typeface="Arial MT"/>
                <a:cs typeface="Arial MT"/>
              </a:rPr>
              <a:t> </a:t>
            </a:r>
            <a:r>
              <a:rPr lang="en-US" sz="1606" dirty="0">
                <a:solidFill>
                  <a:prstClr val="black"/>
                </a:solidFill>
                <a:latin typeface="Arial MT"/>
                <a:cs typeface="Arial MT"/>
              </a:rPr>
              <a:t>on</a:t>
            </a:r>
            <a:r>
              <a:rPr lang="en-US" sz="1606" spc="-25" dirty="0">
                <a:solidFill>
                  <a:prstClr val="black"/>
                </a:solidFill>
                <a:latin typeface="Arial MT"/>
                <a:cs typeface="Arial MT"/>
              </a:rPr>
              <a:t> </a:t>
            </a:r>
            <a:r>
              <a:rPr lang="en-US" sz="1606" dirty="0">
                <a:solidFill>
                  <a:prstClr val="black"/>
                </a:solidFill>
                <a:latin typeface="Arial MT"/>
                <a:cs typeface="Arial MT"/>
              </a:rPr>
              <a:t>every</a:t>
            </a:r>
            <a:r>
              <a:rPr lang="en-US" sz="1606" spc="-20" dirty="0">
                <a:solidFill>
                  <a:prstClr val="black"/>
                </a:solidFill>
                <a:latin typeface="Arial MT"/>
                <a:cs typeface="Arial MT"/>
              </a:rPr>
              <a:t> </a:t>
            </a:r>
            <a:r>
              <a:rPr lang="en-US" sz="1606" spc="-10" dirty="0">
                <a:solidFill>
                  <a:prstClr val="black"/>
                </a:solidFill>
                <a:latin typeface="Arial MT"/>
                <a:cs typeface="Arial MT"/>
              </a:rPr>
              <a:t>byte)</a:t>
            </a:r>
            <a:endParaRPr lang="en-US" sz="1606" dirty="0">
              <a:solidFill>
                <a:prstClr val="black"/>
              </a:solidFill>
              <a:latin typeface="Arial MT"/>
              <a:cs typeface="Arial MT"/>
            </a:endParaRPr>
          </a:p>
          <a:p>
            <a:pPr marL="783303" lvl="1" indent="-286170">
              <a:spcBef>
                <a:spcPts val="391"/>
              </a:spcBef>
              <a:buClr>
                <a:srgbClr val="3B822F"/>
              </a:buClr>
              <a:buSzPct val="62500"/>
              <a:buFont typeface="Wingdings"/>
              <a:buChar char=""/>
              <a:tabLst>
                <a:tab pos="783303" algn="l"/>
              </a:tabLst>
            </a:pPr>
            <a:r>
              <a:rPr lang="en-US" sz="1606" dirty="0">
                <a:solidFill>
                  <a:prstClr val="black"/>
                </a:solidFill>
                <a:latin typeface="Arial MT"/>
                <a:cs typeface="Arial MT"/>
              </a:rPr>
              <a:t>shift</a:t>
            </a:r>
            <a:r>
              <a:rPr lang="en-US" sz="1606" spc="-20" dirty="0">
                <a:solidFill>
                  <a:prstClr val="black"/>
                </a:solidFill>
                <a:latin typeface="Arial MT"/>
                <a:cs typeface="Arial MT"/>
              </a:rPr>
              <a:t> </a:t>
            </a:r>
            <a:r>
              <a:rPr lang="en-US" sz="1606" dirty="0">
                <a:solidFill>
                  <a:prstClr val="black"/>
                </a:solidFill>
                <a:latin typeface="Arial MT"/>
                <a:cs typeface="Arial MT"/>
              </a:rPr>
              <a:t>rows:</a:t>
            </a:r>
            <a:r>
              <a:rPr lang="en-US" sz="1606" spc="-10" dirty="0">
                <a:solidFill>
                  <a:prstClr val="black"/>
                </a:solidFill>
                <a:latin typeface="Arial MT"/>
                <a:cs typeface="Arial MT"/>
              </a:rPr>
              <a:t> </a:t>
            </a:r>
            <a:r>
              <a:rPr lang="en-US" sz="1606" dirty="0">
                <a:solidFill>
                  <a:prstClr val="black"/>
                </a:solidFill>
                <a:latin typeface="Arial MT"/>
                <a:cs typeface="Arial MT"/>
              </a:rPr>
              <a:t>a</a:t>
            </a:r>
            <a:r>
              <a:rPr lang="en-US" sz="1606" spc="-10" dirty="0">
                <a:solidFill>
                  <a:prstClr val="black"/>
                </a:solidFill>
                <a:latin typeface="Arial MT"/>
                <a:cs typeface="Arial MT"/>
              </a:rPr>
              <a:t> </a:t>
            </a:r>
            <a:r>
              <a:rPr lang="en-US" sz="1606" dirty="0">
                <a:solidFill>
                  <a:prstClr val="black"/>
                </a:solidFill>
                <a:latin typeface="Arial MT"/>
                <a:cs typeface="Arial MT"/>
              </a:rPr>
              <a:t>simple</a:t>
            </a:r>
            <a:r>
              <a:rPr lang="en-US" sz="1606" spc="-10" dirty="0">
                <a:solidFill>
                  <a:prstClr val="black"/>
                </a:solidFill>
                <a:latin typeface="Arial MT"/>
                <a:cs typeface="Arial MT"/>
              </a:rPr>
              <a:t> permutation</a:t>
            </a:r>
            <a:endParaRPr lang="en-US" sz="1606" dirty="0">
              <a:solidFill>
                <a:prstClr val="black"/>
              </a:solidFill>
              <a:latin typeface="Arial MT"/>
              <a:cs typeface="Arial MT"/>
            </a:endParaRPr>
          </a:p>
          <a:p>
            <a:pPr marL="783303" lvl="1" indent="-286170">
              <a:spcBef>
                <a:spcPts val="396"/>
              </a:spcBef>
              <a:buClr>
                <a:srgbClr val="3B822F"/>
              </a:buClr>
              <a:buSzPct val="62500"/>
              <a:buFont typeface="Wingdings"/>
              <a:buChar char=""/>
              <a:tabLst>
                <a:tab pos="783303" algn="l"/>
              </a:tabLst>
            </a:pPr>
            <a:r>
              <a:rPr lang="en-US" sz="1606" dirty="0">
                <a:solidFill>
                  <a:prstClr val="black"/>
                </a:solidFill>
                <a:latin typeface="Arial MT"/>
                <a:cs typeface="Arial MT"/>
              </a:rPr>
              <a:t>mix</a:t>
            </a:r>
            <a:r>
              <a:rPr lang="en-US" sz="1606" spc="-35" dirty="0">
                <a:solidFill>
                  <a:prstClr val="black"/>
                </a:solidFill>
                <a:latin typeface="Arial MT"/>
                <a:cs typeface="Arial MT"/>
              </a:rPr>
              <a:t> </a:t>
            </a:r>
            <a:r>
              <a:rPr lang="en-US" sz="1606" dirty="0">
                <a:solidFill>
                  <a:prstClr val="black"/>
                </a:solidFill>
                <a:latin typeface="Arial MT"/>
                <a:cs typeface="Arial MT"/>
              </a:rPr>
              <a:t>columns:</a:t>
            </a:r>
            <a:r>
              <a:rPr lang="en-US" sz="1606" spc="-35" dirty="0">
                <a:solidFill>
                  <a:prstClr val="black"/>
                </a:solidFill>
                <a:latin typeface="Arial MT"/>
                <a:cs typeface="Arial MT"/>
              </a:rPr>
              <a:t> </a:t>
            </a:r>
            <a:r>
              <a:rPr lang="en-US" sz="1606" dirty="0">
                <a:solidFill>
                  <a:prstClr val="black"/>
                </a:solidFill>
                <a:latin typeface="Arial MT"/>
                <a:cs typeface="Arial MT"/>
              </a:rPr>
              <a:t>substitution</a:t>
            </a:r>
            <a:r>
              <a:rPr lang="en-US" sz="1606" spc="-30" dirty="0">
                <a:solidFill>
                  <a:prstClr val="black"/>
                </a:solidFill>
                <a:latin typeface="Arial MT"/>
                <a:cs typeface="Arial MT"/>
              </a:rPr>
              <a:t> </a:t>
            </a:r>
            <a:r>
              <a:rPr lang="en-US" sz="1606" dirty="0">
                <a:solidFill>
                  <a:prstClr val="black"/>
                </a:solidFill>
                <a:latin typeface="Arial MT"/>
                <a:cs typeface="Arial MT"/>
              </a:rPr>
              <a:t>using</a:t>
            </a:r>
            <a:r>
              <a:rPr lang="en-US" sz="1606" spc="-35" dirty="0">
                <a:solidFill>
                  <a:prstClr val="black"/>
                </a:solidFill>
                <a:latin typeface="Arial MT"/>
                <a:cs typeface="Arial MT"/>
              </a:rPr>
              <a:t> </a:t>
            </a:r>
            <a:r>
              <a:rPr lang="en-US" sz="1606" dirty="0">
                <a:solidFill>
                  <a:prstClr val="black"/>
                </a:solidFill>
                <a:latin typeface="Arial MT"/>
                <a:cs typeface="Arial MT"/>
              </a:rPr>
              <a:t>arithmetic</a:t>
            </a:r>
            <a:r>
              <a:rPr lang="en-US" sz="1606" spc="-35" dirty="0">
                <a:solidFill>
                  <a:prstClr val="black"/>
                </a:solidFill>
                <a:latin typeface="Arial MT"/>
                <a:cs typeface="Arial MT"/>
              </a:rPr>
              <a:t> </a:t>
            </a:r>
            <a:r>
              <a:rPr lang="en-US" sz="1606" dirty="0">
                <a:solidFill>
                  <a:prstClr val="black"/>
                </a:solidFill>
                <a:latin typeface="Arial MT"/>
                <a:cs typeface="Arial MT"/>
              </a:rPr>
              <a:t>in</a:t>
            </a:r>
            <a:r>
              <a:rPr lang="en-US" sz="1606" spc="-30" dirty="0">
                <a:solidFill>
                  <a:prstClr val="black"/>
                </a:solidFill>
                <a:latin typeface="Arial MT"/>
                <a:cs typeface="Arial MT"/>
              </a:rPr>
              <a:t> </a:t>
            </a:r>
            <a:r>
              <a:rPr lang="en-US" sz="1606" spc="-10" dirty="0">
                <a:solidFill>
                  <a:prstClr val="black"/>
                </a:solidFill>
                <a:latin typeface="Arial MT"/>
                <a:cs typeface="Arial MT"/>
              </a:rPr>
              <a:t>GF(2</a:t>
            </a:r>
            <a:r>
              <a:rPr lang="en-US" sz="1656" spc="-15" baseline="25252" dirty="0">
                <a:solidFill>
                  <a:prstClr val="black"/>
                </a:solidFill>
                <a:latin typeface="Arial MT"/>
                <a:cs typeface="Arial MT"/>
              </a:rPr>
              <a:t>8</a:t>
            </a:r>
            <a:r>
              <a:rPr lang="en-US" sz="1606" spc="-10" dirty="0">
                <a:solidFill>
                  <a:prstClr val="black"/>
                </a:solidFill>
                <a:latin typeface="Arial MT"/>
                <a:cs typeface="Arial MT"/>
              </a:rPr>
              <a:t>)</a:t>
            </a:r>
            <a:endParaRPr lang="en-US" sz="1606" dirty="0">
              <a:solidFill>
                <a:prstClr val="black"/>
              </a:solidFill>
              <a:latin typeface="Arial MT"/>
              <a:cs typeface="Arial MT"/>
            </a:endParaRPr>
          </a:p>
          <a:p>
            <a:pPr marL="783303" lvl="1" indent="-286170">
              <a:spcBef>
                <a:spcPts val="391"/>
              </a:spcBef>
              <a:buClr>
                <a:srgbClr val="3B822F"/>
              </a:buClr>
              <a:buSzPct val="62500"/>
              <a:buFont typeface="Wingdings"/>
              <a:buChar char=""/>
              <a:tabLst>
                <a:tab pos="783303" algn="l"/>
              </a:tabLst>
            </a:pPr>
            <a:r>
              <a:rPr lang="en-US" sz="1606" dirty="0">
                <a:solidFill>
                  <a:prstClr val="black"/>
                </a:solidFill>
                <a:latin typeface="Arial MT"/>
                <a:cs typeface="Arial MT"/>
              </a:rPr>
              <a:t>add</a:t>
            </a:r>
            <a:r>
              <a:rPr lang="en-US" sz="1606" spc="-20" dirty="0">
                <a:solidFill>
                  <a:prstClr val="black"/>
                </a:solidFill>
                <a:latin typeface="Arial MT"/>
                <a:cs typeface="Arial MT"/>
              </a:rPr>
              <a:t> </a:t>
            </a:r>
            <a:r>
              <a:rPr lang="en-US" sz="1606" dirty="0">
                <a:solidFill>
                  <a:prstClr val="black"/>
                </a:solidFill>
                <a:latin typeface="Arial MT"/>
                <a:cs typeface="Arial MT"/>
              </a:rPr>
              <a:t>round</a:t>
            </a:r>
            <a:r>
              <a:rPr lang="en-US" sz="1606" spc="-20" dirty="0">
                <a:solidFill>
                  <a:prstClr val="black"/>
                </a:solidFill>
                <a:latin typeface="Arial MT"/>
                <a:cs typeface="Arial MT"/>
              </a:rPr>
              <a:t> </a:t>
            </a:r>
            <a:r>
              <a:rPr lang="en-US" sz="1606" dirty="0">
                <a:solidFill>
                  <a:prstClr val="black"/>
                </a:solidFill>
                <a:latin typeface="Arial MT"/>
                <a:cs typeface="Arial MT"/>
              </a:rPr>
              <a:t>key</a:t>
            </a:r>
            <a:r>
              <a:rPr lang="en-US" sz="1606" spc="-20" dirty="0">
                <a:solidFill>
                  <a:prstClr val="black"/>
                </a:solidFill>
                <a:latin typeface="Arial MT"/>
                <a:cs typeface="Arial MT"/>
              </a:rPr>
              <a:t> </a:t>
            </a:r>
            <a:r>
              <a:rPr lang="en-US" sz="1606" dirty="0">
                <a:solidFill>
                  <a:prstClr val="black"/>
                </a:solidFill>
                <a:latin typeface="Arial MT"/>
                <a:cs typeface="Arial MT"/>
              </a:rPr>
              <a:t>(XOR</a:t>
            </a:r>
            <a:r>
              <a:rPr lang="en-US" sz="1606" spc="-20" dirty="0">
                <a:solidFill>
                  <a:prstClr val="black"/>
                </a:solidFill>
                <a:latin typeface="Arial MT"/>
                <a:cs typeface="Arial MT"/>
              </a:rPr>
              <a:t> </a:t>
            </a:r>
            <a:r>
              <a:rPr lang="en-US" sz="1606" b="1" dirty="0">
                <a:solidFill>
                  <a:prstClr val="black"/>
                </a:solidFill>
                <a:latin typeface="Arial"/>
                <a:cs typeface="Arial"/>
              </a:rPr>
              <a:t>State</a:t>
            </a:r>
            <a:r>
              <a:rPr lang="en-US" sz="1606" b="1" spc="-20" dirty="0">
                <a:solidFill>
                  <a:prstClr val="black"/>
                </a:solidFill>
                <a:latin typeface="Arial"/>
                <a:cs typeface="Arial"/>
              </a:rPr>
              <a:t> </a:t>
            </a:r>
            <a:r>
              <a:rPr lang="en-US" sz="1606" dirty="0">
                <a:solidFill>
                  <a:prstClr val="black"/>
                </a:solidFill>
                <a:latin typeface="Arial MT"/>
                <a:cs typeface="Arial MT"/>
              </a:rPr>
              <a:t>with</a:t>
            </a:r>
            <a:r>
              <a:rPr lang="en-US" sz="1606" spc="-15" dirty="0">
                <a:solidFill>
                  <a:prstClr val="black"/>
                </a:solidFill>
                <a:latin typeface="Arial MT"/>
                <a:cs typeface="Arial MT"/>
              </a:rPr>
              <a:t> </a:t>
            </a:r>
            <a:r>
              <a:rPr lang="en-US" sz="1606" dirty="0">
                <a:solidFill>
                  <a:prstClr val="black"/>
                </a:solidFill>
                <a:latin typeface="Arial MT"/>
                <a:cs typeface="Arial MT"/>
              </a:rPr>
              <a:t>the</a:t>
            </a:r>
            <a:r>
              <a:rPr lang="en-US" sz="1606" spc="-15" dirty="0">
                <a:solidFill>
                  <a:prstClr val="black"/>
                </a:solidFill>
                <a:latin typeface="Arial MT"/>
                <a:cs typeface="Arial MT"/>
              </a:rPr>
              <a:t> </a:t>
            </a:r>
            <a:r>
              <a:rPr lang="en-US" sz="1606" dirty="0">
                <a:solidFill>
                  <a:prstClr val="black"/>
                </a:solidFill>
                <a:latin typeface="Arial MT"/>
                <a:cs typeface="Arial MT"/>
              </a:rPr>
              <a:t>round</a:t>
            </a:r>
            <a:r>
              <a:rPr lang="en-US" sz="1606" spc="-15" dirty="0">
                <a:solidFill>
                  <a:prstClr val="black"/>
                </a:solidFill>
                <a:latin typeface="Arial MT"/>
                <a:cs typeface="Arial MT"/>
              </a:rPr>
              <a:t> </a:t>
            </a:r>
            <a:r>
              <a:rPr lang="en-US" sz="1606" spc="-20" dirty="0">
                <a:solidFill>
                  <a:prstClr val="black"/>
                </a:solidFill>
                <a:latin typeface="Arial MT"/>
                <a:cs typeface="Arial MT"/>
              </a:rPr>
              <a:t>key)</a:t>
            </a:r>
            <a:endParaRPr lang="en-US" sz="1606" dirty="0">
              <a:solidFill>
                <a:prstClr val="black"/>
              </a:solidFill>
              <a:latin typeface="Arial MT"/>
              <a:cs typeface="Arial MT"/>
            </a:endParaRPr>
          </a:p>
          <a:p>
            <a:pPr marL="381772" lvl="0" indent="-343531">
              <a:spcBef>
                <a:spcPts val="427"/>
              </a:spcBef>
              <a:buClr>
                <a:srgbClr val="CC9A00"/>
              </a:buClr>
              <a:buSzPct val="66666"/>
              <a:buFont typeface="Wingdings"/>
              <a:buChar char=""/>
              <a:tabLst>
                <a:tab pos="381772" algn="l"/>
              </a:tabLst>
            </a:pPr>
            <a:r>
              <a:rPr lang="en-US" sz="1807" dirty="0">
                <a:solidFill>
                  <a:srgbClr val="3B822F"/>
                </a:solidFill>
                <a:latin typeface="Arial MT"/>
                <a:cs typeface="Arial MT"/>
              </a:rPr>
              <a:t>initial</a:t>
            </a:r>
            <a:r>
              <a:rPr lang="en-US" sz="1807" spc="-15" dirty="0">
                <a:solidFill>
                  <a:srgbClr val="3B822F"/>
                </a:solidFill>
                <a:latin typeface="Arial MT"/>
                <a:cs typeface="Arial MT"/>
              </a:rPr>
              <a:t> </a:t>
            </a:r>
            <a:r>
              <a:rPr lang="en-US" sz="1807" dirty="0">
                <a:solidFill>
                  <a:srgbClr val="3B822F"/>
                </a:solidFill>
                <a:latin typeface="Arial MT"/>
                <a:cs typeface="Arial MT"/>
              </a:rPr>
              <a:t>XOR</a:t>
            </a:r>
            <a:r>
              <a:rPr lang="en-US" sz="1807" spc="-15" dirty="0">
                <a:solidFill>
                  <a:srgbClr val="3B822F"/>
                </a:solidFill>
                <a:latin typeface="Arial MT"/>
                <a:cs typeface="Arial MT"/>
              </a:rPr>
              <a:t> </a:t>
            </a:r>
            <a:r>
              <a:rPr lang="en-US" sz="1807" dirty="0">
                <a:solidFill>
                  <a:srgbClr val="3B822F"/>
                </a:solidFill>
                <a:latin typeface="Arial MT"/>
                <a:cs typeface="Arial MT"/>
              </a:rPr>
              <a:t>of</a:t>
            </a:r>
            <a:r>
              <a:rPr lang="en-US" sz="1807" spc="-15" dirty="0">
                <a:solidFill>
                  <a:srgbClr val="3B822F"/>
                </a:solidFill>
                <a:latin typeface="Arial MT"/>
                <a:cs typeface="Arial MT"/>
              </a:rPr>
              <a:t> </a:t>
            </a:r>
            <a:r>
              <a:rPr lang="en-US" sz="1807" dirty="0">
                <a:solidFill>
                  <a:srgbClr val="3B822F"/>
                </a:solidFill>
                <a:latin typeface="Arial MT"/>
                <a:cs typeface="Arial MT"/>
              </a:rPr>
              <a:t>the</a:t>
            </a:r>
            <a:r>
              <a:rPr lang="en-US" sz="1807" spc="-15" dirty="0">
                <a:solidFill>
                  <a:srgbClr val="3B822F"/>
                </a:solidFill>
                <a:latin typeface="Arial MT"/>
                <a:cs typeface="Arial MT"/>
              </a:rPr>
              <a:t> </a:t>
            </a:r>
            <a:r>
              <a:rPr lang="en-US" sz="1807" dirty="0">
                <a:solidFill>
                  <a:srgbClr val="3B822F"/>
                </a:solidFill>
                <a:latin typeface="Arial MT"/>
                <a:cs typeface="Arial MT"/>
              </a:rPr>
              <a:t>plaintext</a:t>
            </a:r>
            <a:r>
              <a:rPr lang="en-US" sz="1807" spc="-15" dirty="0">
                <a:solidFill>
                  <a:srgbClr val="3B822F"/>
                </a:solidFill>
                <a:latin typeface="Arial MT"/>
                <a:cs typeface="Arial MT"/>
              </a:rPr>
              <a:t> </a:t>
            </a:r>
            <a:r>
              <a:rPr lang="en-US" sz="1807" dirty="0">
                <a:solidFill>
                  <a:srgbClr val="3B822F"/>
                </a:solidFill>
                <a:latin typeface="Arial MT"/>
                <a:cs typeface="Arial MT"/>
              </a:rPr>
              <a:t>with</a:t>
            </a:r>
            <a:r>
              <a:rPr lang="en-US" sz="1807" spc="-15" dirty="0">
                <a:solidFill>
                  <a:srgbClr val="3B822F"/>
                </a:solidFill>
                <a:latin typeface="Arial MT"/>
                <a:cs typeface="Arial MT"/>
              </a:rPr>
              <a:t> </a:t>
            </a:r>
            <a:r>
              <a:rPr lang="en-US" sz="1807" dirty="0">
                <a:solidFill>
                  <a:srgbClr val="3B822F"/>
                </a:solidFill>
                <a:latin typeface="Arial MT"/>
                <a:cs typeface="Arial MT"/>
              </a:rPr>
              <a:t>a</a:t>
            </a:r>
            <a:r>
              <a:rPr lang="en-US" sz="1807" spc="-15" dirty="0">
                <a:solidFill>
                  <a:srgbClr val="3B822F"/>
                </a:solidFill>
                <a:latin typeface="Arial MT"/>
                <a:cs typeface="Arial MT"/>
              </a:rPr>
              <a:t> </a:t>
            </a:r>
            <a:r>
              <a:rPr lang="en-US" sz="1807" dirty="0">
                <a:solidFill>
                  <a:srgbClr val="3B822F"/>
                </a:solidFill>
                <a:latin typeface="Arial MT"/>
                <a:cs typeface="Arial MT"/>
              </a:rPr>
              <a:t>round</a:t>
            </a:r>
            <a:r>
              <a:rPr lang="en-US" sz="1807" spc="-10" dirty="0">
                <a:solidFill>
                  <a:srgbClr val="3B822F"/>
                </a:solidFill>
                <a:latin typeface="Arial MT"/>
                <a:cs typeface="Arial MT"/>
              </a:rPr>
              <a:t> </a:t>
            </a:r>
            <a:r>
              <a:rPr lang="en-US" sz="1807" spc="-25" dirty="0">
                <a:solidFill>
                  <a:srgbClr val="3B822F"/>
                </a:solidFill>
                <a:latin typeface="Arial MT"/>
                <a:cs typeface="Arial MT"/>
              </a:rPr>
              <a:t>key</a:t>
            </a:r>
            <a:endParaRPr lang="en-US" sz="1807" dirty="0">
              <a:solidFill>
                <a:prstClr val="black"/>
              </a:solidFill>
              <a:latin typeface="Arial MT"/>
              <a:cs typeface="Arial MT"/>
            </a:endParaRPr>
          </a:p>
          <a:p>
            <a:pPr marL="381772" lvl="0" indent="-343531">
              <a:spcBef>
                <a:spcPts val="447"/>
              </a:spcBef>
              <a:buClr>
                <a:srgbClr val="CC9A00"/>
              </a:buClr>
              <a:buSzPct val="66666"/>
              <a:buFont typeface="Wingdings"/>
              <a:buChar char=""/>
              <a:tabLst>
                <a:tab pos="381772" algn="l"/>
              </a:tabLst>
            </a:pPr>
            <a:r>
              <a:rPr lang="en-US" sz="1807" dirty="0">
                <a:solidFill>
                  <a:srgbClr val="3B822F"/>
                </a:solidFill>
                <a:latin typeface="Arial MT"/>
                <a:cs typeface="Arial MT"/>
              </a:rPr>
              <a:t>There</a:t>
            </a:r>
            <a:r>
              <a:rPr lang="en-US" sz="1807" spc="-35" dirty="0">
                <a:solidFill>
                  <a:srgbClr val="3B822F"/>
                </a:solidFill>
                <a:latin typeface="Arial MT"/>
                <a:cs typeface="Arial MT"/>
              </a:rPr>
              <a:t> </a:t>
            </a:r>
            <a:r>
              <a:rPr lang="en-US" sz="1807" dirty="0">
                <a:solidFill>
                  <a:srgbClr val="3B822F"/>
                </a:solidFill>
                <a:latin typeface="Arial MT"/>
                <a:cs typeface="Arial MT"/>
              </a:rPr>
              <a:t>is</a:t>
            </a:r>
            <a:r>
              <a:rPr lang="en-US" sz="1807" spc="-20" dirty="0">
                <a:solidFill>
                  <a:srgbClr val="3B822F"/>
                </a:solidFill>
                <a:latin typeface="Arial MT"/>
                <a:cs typeface="Arial MT"/>
              </a:rPr>
              <a:t> </a:t>
            </a:r>
            <a:r>
              <a:rPr lang="en-US" sz="1807" dirty="0">
                <a:solidFill>
                  <a:srgbClr val="3B822F"/>
                </a:solidFill>
                <a:latin typeface="Arial MT"/>
                <a:cs typeface="Arial MT"/>
              </a:rPr>
              <a:t>an</a:t>
            </a:r>
            <a:r>
              <a:rPr lang="en-US" sz="1807" spc="-20" dirty="0">
                <a:solidFill>
                  <a:srgbClr val="3B822F"/>
                </a:solidFill>
                <a:latin typeface="Arial MT"/>
                <a:cs typeface="Arial MT"/>
              </a:rPr>
              <a:t> </a:t>
            </a:r>
            <a:r>
              <a:rPr lang="en-US" sz="1807" dirty="0">
                <a:solidFill>
                  <a:srgbClr val="3B822F"/>
                </a:solidFill>
                <a:latin typeface="Arial MT"/>
                <a:cs typeface="Arial MT"/>
              </a:rPr>
              <a:t>incomplete</a:t>
            </a:r>
            <a:r>
              <a:rPr lang="en-US" sz="1807" spc="-20" dirty="0">
                <a:solidFill>
                  <a:srgbClr val="3B822F"/>
                </a:solidFill>
                <a:latin typeface="Arial MT"/>
                <a:cs typeface="Arial MT"/>
              </a:rPr>
              <a:t> </a:t>
            </a:r>
            <a:r>
              <a:rPr lang="en-US" sz="1807" dirty="0">
                <a:solidFill>
                  <a:srgbClr val="3B822F"/>
                </a:solidFill>
                <a:latin typeface="Arial MT"/>
                <a:cs typeface="Arial MT"/>
              </a:rPr>
              <a:t>last</a:t>
            </a:r>
            <a:r>
              <a:rPr lang="en-US" sz="1807" spc="-20" dirty="0">
                <a:solidFill>
                  <a:srgbClr val="3B822F"/>
                </a:solidFill>
                <a:latin typeface="Arial MT"/>
                <a:cs typeface="Arial MT"/>
              </a:rPr>
              <a:t> </a:t>
            </a:r>
            <a:r>
              <a:rPr lang="en-US" sz="1807" dirty="0">
                <a:solidFill>
                  <a:srgbClr val="3B822F"/>
                </a:solidFill>
                <a:latin typeface="Arial MT"/>
                <a:cs typeface="Arial MT"/>
              </a:rPr>
              <a:t>round</a:t>
            </a:r>
            <a:r>
              <a:rPr lang="en-US" sz="1807" spc="-20" dirty="0">
                <a:solidFill>
                  <a:srgbClr val="3B822F"/>
                </a:solidFill>
                <a:latin typeface="Arial MT"/>
                <a:cs typeface="Arial MT"/>
              </a:rPr>
              <a:t> </a:t>
            </a:r>
            <a:r>
              <a:rPr lang="en-US" sz="1807" dirty="0">
                <a:solidFill>
                  <a:srgbClr val="3B822F"/>
                </a:solidFill>
                <a:latin typeface="Arial MT"/>
                <a:cs typeface="Arial MT"/>
              </a:rPr>
              <a:t>(the</a:t>
            </a:r>
            <a:r>
              <a:rPr lang="en-US" sz="1807" spc="-20" dirty="0">
                <a:solidFill>
                  <a:srgbClr val="3B822F"/>
                </a:solidFill>
                <a:latin typeface="Arial MT"/>
                <a:cs typeface="Arial MT"/>
              </a:rPr>
              <a:t> </a:t>
            </a:r>
            <a:r>
              <a:rPr lang="en-US" sz="1807" spc="-10" dirty="0">
                <a:solidFill>
                  <a:srgbClr val="3B822F"/>
                </a:solidFill>
                <a:latin typeface="Arial MT"/>
                <a:cs typeface="Arial MT"/>
              </a:rPr>
              <a:t>10</a:t>
            </a:r>
            <a:r>
              <a:rPr lang="en-US" sz="1807" spc="-15" baseline="23148" dirty="0">
                <a:solidFill>
                  <a:srgbClr val="3B822F"/>
                </a:solidFill>
                <a:latin typeface="Arial MT"/>
                <a:cs typeface="Arial MT"/>
              </a:rPr>
              <a:t>th</a:t>
            </a:r>
            <a:r>
              <a:rPr lang="en-US" sz="1807" spc="-10" dirty="0">
                <a:solidFill>
                  <a:srgbClr val="3B822F"/>
                </a:solidFill>
                <a:latin typeface="Arial MT"/>
                <a:cs typeface="Arial MT"/>
              </a:rPr>
              <a:t>/12</a:t>
            </a:r>
            <a:r>
              <a:rPr lang="en-US" sz="1807" spc="-15" baseline="23148" dirty="0">
                <a:solidFill>
                  <a:srgbClr val="3B822F"/>
                </a:solidFill>
                <a:latin typeface="Arial MT"/>
                <a:cs typeface="Arial MT"/>
              </a:rPr>
              <a:t>th</a:t>
            </a:r>
            <a:r>
              <a:rPr lang="en-US" sz="1807" spc="-10" dirty="0">
                <a:solidFill>
                  <a:srgbClr val="3B822F"/>
                </a:solidFill>
                <a:latin typeface="Arial MT"/>
                <a:cs typeface="Arial MT"/>
              </a:rPr>
              <a:t>/14</a:t>
            </a:r>
            <a:r>
              <a:rPr lang="en-US" sz="1807" spc="-15" baseline="23148" dirty="0">
                <a:solidFill>
                  <a:srgbClr val="3B822F"/>
                </a:solidFill>
                <a:latin typeface="Arial MT"/>
                <a:cs typeface="Arial MT"/>
              </a:rPr>
              <a:t>th</a:t>
            </a:r>
            <a:r>
              <a:rPr lang="en-US" sz="1807" spc="-10" dirty="0">
                <a:solidFill>
                  <a:srgbClr val="3B822F"/>
                </a:solidFill>
                <a:latin typeface="Arial MT"/>
                <a:cs typeface="Arial MT"/>
              </a:rPr>
              <a:t>)</a:t>
            </a:r>
            <a:endParaRPr lang="en-US" sz="1807" dirty="0">
              <a:solidFill>
                <a:prstClr val="black"/>
              </a:solidFill>
              <a:latin typeface="Arial MT"/>
              <a:cs typeface="Arial MT"/>
            </a:endParaRPr>
          </a:p>
          <a:p>
            <a:pPr marL="382410" marR="30593" lvl="0" indent="-344169">
              <a:spcBef>
                <a:spcPts val="436"/>
              </a:spcBef>
              <a:buClr>
                <a:srgbClr val="CC9A00"/>
              </a:buClr>
              <a:buSzPct val="66666"/>
              <a:buFont typeface="Wingdings"/>
              <a:buChar char=""/>
              <a:tabLst>
                <a:tab pos="382410" algn="l"/>
              </a:tabLst>
            </a:pPr>
            <a:r>
              <a:rPr lang="en-US" sz="1807" dirty="0">
                <a:solidFill>
                  <a:srgbClr val="3B822F"/>
                </a:solidFill>
                <a:latin typeface="Arial MT"/>
                <a:cs typeface="Arial MT"/>
              </a:rPr>
              <a:t>Note:</a:t>
            </a:r>
            <a:r>
              <a:rPr lang="en-US" sz="1807" spc="-15" dirty="0">
                <a:solidFill>
                  <a:srgbClr val="3B822F"/>
                </a:solidFill>
                <a:latin typeface="Arial MT"/>
                <a:cs typeface="Arial MT"/>
              </a:rPr>
              <a:t> </a:t>
            </a:r>
            <a:r>
              <a:rPr lang="en-US" sz="1807" dirty="0">
                <a:solidFill>
                  <a:srgbClr val="3B822F"/>
                </a:solidFill>
                <a:latin typeface="Arial MT"/>
                <a:cs typeface="Arial MT"/>
              </a:rPr>
              <a:t>all</a:t>
            </a:r>
            <a:r>
              <a:rPr lang="en-US" sz="1807" spc="-15" dirty="0">
                <a:solidFill>
                  <a:srgbClr val="3B822F"/>
                </a:solidFill>
                <a:latin typeface="Arial MT"/>
                <a:cs typeface="Arial MT"/>
              </a:rPr>
              <a:t> </a:t>
            </a:r>
            <a:r>
              <a:rPr lang="en-US" sz="1807" dirty="0">
                <a:solidFill>
                  <a:srgbClr val="3B822F"/>
                </a:solidFill>
                <a:latin typeface="Arial MT"/>
                <a:cs typeface="Arial MT"/>
              </a:rPr>
              <a:t>operations</a:t>
            </a:r>
            <a:r>
              <a:rPr lang="en-US" sz="1807" spc="-15" dirty="0">
                <a:solidFill>
                  <a:srgbClr val="3B822F"/>
                </a:solidFill>
                <a:latin typeface="Arial MT"/>
                <a:cs typeface="Arial MT"/>
              </a:rPr>
              <a:t> </a:t>
            </a:r>
            <a:r>
              <a:rPr lang="en-US" sz="1807" dirty="0">
                <a:solidFill>
                  <a:srgbClr val="3B822F"/>
                </a:solidFill>
                <a:latin typeface="Arial MT"/>
                <a:cs typeface="Arial MT"/>
              </a:rPr>
              <a:t>can</a:t>
            </a:r>
            <a:r>
              <a:rPr lang="en-US" sz="1807" spc="-15" dirty="0">
                <a:solidFill>
                  <a:srgbClr val="3B822F"/>
                </a:solidFill>
                <a:latin typeface="Arial MT"/>
                <a:cs typeface="Arial MT"/>
              </a:rPr>
              <a:t> </a:t>
            </a:r>
            <a:r>
              <a:rPr lang="en-US" sz="1807" dirty="0">
                <a:solidFill>
                  <a:srgbClr val="3B822F"/>
                </a:solidFill>
                <a:latin typeface="Arial MT"/>
                <a:cs typeface="Arial MT"/>
              </a:rPr>
              <a:t>be</a:t>
            </a:r>
            <a:r>
              <a:rPr lang="en-US" sz="1807" spc="-15" dirty="0">
                <a:solidFill>
                  <a:srgbClr val="3B822F"/>
                </a:solidFill>
                <a:latin typeface="Arial MT"/>
                <a:cs typeface="Arial MT"/>
              </a:rPr>
              <a:t> </a:t>
            </a:r>
            <a:r>
              <a:rPr lang="en-US" sz="1807" dirty="0">
                <a:solidFill>
                  <a:srgbClr val="3B822F"/>
                </a:solidFill>
                <a:latin typeface="Arial MT"/>
                <a:cs typeface="Arial MT"/>
              </a:rPr>
              <a:t>combined</a:t>
            </a:r>
            <a:r>
              <a:rPr lang="en-US" sz="1807" spc="-15" dirty="0">
                <a:solidFill>
                  <a:srgbClr val="3B822F"/>
                </a:solidFill>
                <a:latin typeface="Arial MT"/>
                <a:cs typeface="Arial MT"/>
              </a:rPr>
              <a:t> </a:t>
            </a:r>
            <a:r>
              <a:rPr lang="en-US" sz="1807" dirty="0">
                <a:solidFill>
                  <a:srgbClr val="3B822F"/>
                </a:solidFill>
                <a:latin typeface="Arial MT"/>
                <a:cs typeface="Arial MT"/>
              </a:rPr>
              <a:t>into</a:t>
            </a:r>
            <a:r>
              <a:rPr lang="en-US" sz="1807" spc="-10" dirty="0">
                <a:solidFill>
                  <a:srgbClr val="3B822F"/>
                </a:solidFill>
                <a:latin typeface="Arial MT"/>
                <a:cs typeface="Arial MT"/>
              </a:rPr>
              <a:t> </a:t>
            </a:r>
            <a:r>
              <a:rPr lang="en-US" sz="1807" dirty="0">
                <a:solidFill>
                  <a:srgbClr val="3B822F"/>
                </a:solidFill>
                <a:latin typeface="Arial MT"/>
                <a:cs typeface="Arial MT"/>
              </a:rPr>
              <a:t>XOR</a:t>
            </a:r>
            <a:r>
              <a:rPr lang="en-US" sz="1807" spc="-15" dirty="0">
                <a:solidFill>
                  <a:srgbClr val="3B822F"/>
                </a:solidFill>
                <a:latin typeface="Arial MT"/>
                <a:cs typeface="Arial MT"/>
              </a:rPr>
              <a:t> </a:t>
            </a:r>
            <a:r>
              <a:rPr lang="en-US" sz="1807" dirty="0">
                <a:solidFill>
                  <a:srgbClr val="3B822F"/>
                </a:solidFill>
                <a:latin typeface="Arial MT"/>
                <a:cs typeface="Arial MT"/>
              </a:rPr>
              <a:t>and</a:t>
            </a:r>
            <a:r>
              <a:rPr lang="en-US" sz="1807" spc="-15" dirty="0">
                <a:solidFill>
                  <a:srgbClr val="3B822F"/>
                </a:solidFill>
                <a:latin typeface="Arial MT"/>
                <a:cs typeface="Arial MT"/>
              </a:rPr>
              <a:t> </a:t>
            </a:r>
            <a:r>
              <a:rPr lang="en-US" sz="1807" dirty="0">
                <a:solidFill>
                  <a:srgbClr val="3B822F"/>
                </a:solidFill>
                <a:latin typeface="Arial MT"/>
                <a:cs typeface="Arial MT"/>
              </a:rPr>
              <a:t>table</a:t>
            </a:r>
            <a:r>
              <a:rPr lang="en-US" sz="1807" spc="-15" dirty="0">
                <a:solidFill>
                  <a:srgbClr val="3B822F"/>
                </a:solidFill>
                <a:latin typeface="Arial MT"/>
                <a:cs typeface="Arial MT"/>
              </a:rPr>
              <a:t> </a:t>
            </a:r>
            <a:r>
              <a:rPr lang="en-US" sz="1807" dirty="0">
                <a:solidFill>
                  <a:srgbClr val="3B822F"/>
                </a:solidFill>
                <a:latin typeface="Arial MT"/>
                <a:cs typeface="Arial MT"/>
              </a:rPr>
              <a:t>lookups</a:t>
            </a:r>
            <a:r>
              <a:rPr lang="en-US" sz="1807" spc="-15" dirty="0">
                <a:solidFill>
                  <a:srgbClr val="3B822F"/>
                </a:solidFill>
                <a:latin typeface="Arial MT"/>
                <a:cs typeface="Arial MT"/>
              </a:rPr>
              <a:t> </a:t>
            </a:r>
            <a:r>
              <a:rPr lang="en-US" sz="1807" dirty="0">
                <a:solidFill>
                  <a:srgbClr val="3B822F"/>
                </a:solidFill>
                <a:latin typeface="Arial MT"/>
                <a:cs typeface="Arial MT"/>
              </a:rPr>
              <a:t>-</a:t>
            </a:r>
            <a:r>
              <a:rPr lang="en-US" sz="1807" spc="-15" dirty="0">
                <a:solidFill>
                  <a:srgbClr val="3B822F"/>
                </a:solidFill>
                <a:latin typeface="Arial MT"/>
                <a:cs typeface="Arial MT"/>
              </a:rPr>
              <a:t> </a:t>
            </a:r>
            <a:r>
              <a:rPr lang="en-US" sz="1807" spc="-10" dirty="0">
                <a:solidFill>
                  <a:srgbClr val="3B822F"/>
                </a:solidFill>
                <a:latin typeface="Arial MT"/>
                <a:cs typeface="Arial MT"/>
              </a:rPr>
              <a:t>hence </a:t>
            </a:r>
            <a:r>
              <a:rPr lang="en-US" sz="1807" dirty="0">
                <a:solidFill>
                  <a:srgbClr val="3B822F"/>
                </a:solidFill>
                <a:latin typeface="Arial MT"/>
                <a:cs typeface="Arial MT"/>
              </a:rPr>
              <a:t>very</a:t>
            </a:r>
            <a:r>
              <a:rPr lang="en-US" sz="1807" spc="-20" dirty="0">
                <a:solidFill>
                  <a:srgbClr val="3B822F"/>
                </a:solidFill>
                <a:latin typeface="Arial MT"/>
                <a:cs typeface="Arial MT"/>
              </a:rPr>
              <a:t> </a:t>
            </a:r>
            <a:r>
              <a:rPr lang="en-US" sz="1807" dirty="0">
                <a:solidFill>
                  <a:srgbClr val="3B822F"/>
                </a:solidFill>
                <a:latin typeface="Arial MT"/>
                <a:cs typeface="Arial MT"/>
              </a:rPr>
              <a:t>fast</a:t>
            </a:r>
            <a:r>
              <a:rPr lang="en-US" sz="1807" spc="-20" dirty="0">
                <a:solidFill>
                  <a:srgbClr val="3B822F"/>
                </a:solidFill>
                <a:latin typeface="Arial MT"/>
                <a:cs typeface="Arial MT"/>
              </a:rPr>
              <a:t> </a:t>
            </a:r>
            <a:r>
              <a:rPr lang="en-US" sz="1807" dirty="0">
                <a:solidFill>
                  <a:srgbClr val="3B822F"/>
                </a:solidFill>
                <a:latin typeface="Arial MT"/>
                <a:cs typeface="Arial MT"/>
              </a:rPr>
              <a:t>and</a:t>
            </a:r>
            <a:r>
              <a:rPr lang="en-US" sz="1807" spc="-15" dirty="0">
                <a:solidFill>
                  <a:srgbClr val="3B822F"/>
                </a:solidFill>
                <a:latin typeface="Arial MT"/>
                <a:cs typeface="Arial MT"/>
              </a:rPr>
              <a:t> </a:t>
            </a:r>
            <a:r>
              <a:rPr lang="en-US" sz="1807" spc="-10" dirty="0">
                <a:solidFill>
                  <a:srgbClr val="3B822F"/>
                </a:solidFill>
                <a:latin typeface="Arial MT"/>
                <a:cs typeface="Arial MT"/>
              </a:rPr>
              <a:t>efficient</a:t>
            </a:r>
            <a:endParaRPr lang="en-US" sz="1807" dirty="0">
              <a:solidFill>
                <a:prstClr val="black"/>
              </a:solidFill>
              <a:latin typeface="Arial MT"/>
              <a:cs typeface="Arial MT"/>
            </a:endParaRPr>
          </a:p>
          <a:p>
            <a:pPr marL="757809" lvl="1" indent="-286170" algn="just">
              <a:lnSpc>
                <a:spcPct val="150000"/>
              </a:lnSpc>
              <a:spcBef>
                <a:spcPts val="156"/>
              </a:spcBef>
              <a:buClr>
                <a:srgbClr val="3B822F"/>
              </a:buClr>
              <a:buSzPct val="57142"/>
              <a:buFont typeface="Wingdings"/>
              <a:buChar char=""/>
              <a:tabLst>
                <a:tab pos="757809" algn="l"/>
              </a:tabLst>
            </a:pPr>
            <a:endParaRPr lang="en-US" b="1" spc="-10" dirty="0">
              <a:solidFill>
                <a:srgbClr val="3B822F"/>
              </a:solidFill>
              <a:latin typeface="Alexandria" pitchFamily="2" charset="-78"/>
              <a:cs typeface="Alexandria" pitchFamily="2" charset="-78"/>
            </a:endParaRPr>
          </a:p>
          <a:p>
            <a:pPr marL="757809" lvl="1" indent="-286170" algn="just">
              <a:lnSpc>
                <a:spcPct val="150000"/>
              </a:lnSpc>
              <a:spcBef>
                <a:spcPts val="156"/>
              </a:spcBef>
              <a:buClr>
                <a:srgbClr val="3B822F"/>
              </a:buClr>
              <a:buSzPct val="57142"/>
              <a:buFont typeface="Wingdings"/>
              <a:buChar char=""/>
              <a:tabLst>
                <a:tab pos="757809" algn="l"/>
              </a:tabLst>
            </a:pPr>
            <a:endParaRPr lang="en-US" dirty="0">
              <a:latin typeface="Alexandria" pitchFamily="2" charset="-78"/>
              <a:cs typeface="Alexandria" pitchFamily="2" charset="-78"/>
            </a:endParaRPr>
          </a:p>
          <a:p>
            <a:pPr marL="356278" indent="-343531" algn="just">
              <a:spcBef>
                <a:spcPts val="276"/>
              </a:spcBef>
              <a:buClr>
                <a:srgbClr val="CC9A00"/>
              </a:buClr>
              <a:buSzPct val="62500"/>
              <a:buFont typeface="Wingdings"/>
              <a:buChar char=""/>
              <a:tabLst>
                <a:tab pos="356278" algn="l"/>
              </a:tabLst>
            </a:pPr>
            <a:endParaRPr lang="en-US" b="1" dirty="0">
              <a:solidFill>
                <a:srgbClr val="3B822F"/>
              </a:solidFill>
              <a:latin typeface="Alexandria" pitchFamily="2" charset="-78"/>
              <a:cs typeface="Alexandria" pitchFamily="2" charset="-78"/>
            </a:endParaRPr>
          </a:p>
        </p:txBody>
      </p:sp>
      <p:sp>
        <p:nvSpPr>
          <p:cNvPr id="11" name="Title 1"/>
          <p:cNvSpPr txBox="1">
            <a:spLocks/>
          </p:cNvSpPr>
          <p:nvPr/>
        </p:nvSpPr>
        <p:spPr>
          <a:xfrm>
            <a:off x="2557606" y="672711"/>
            <a:ext cx="822960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err="1" smtClean="0">
                <a:latin typeface="Alexandria Black" pitchFamily="2" charset="-78"/>
                <a:ea typeface="ヒラギノ角ゴ Pro W3" charset="-128"/>
                <a:cs typeface="Alexandria Black" pitchFamily="2" charset="-78"/>
              </a:rPr>
              <a:t>Rijndael</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3246636879"/>
      </p:ext>
    </p:extLst>
  </p:cSld>
  <p:clrMapOvr>
    <a:masterClrMapping/>
  </p:clrMapOvr>
  <mc:AlternateContent xmlns:mc="http://schemas.openxmlformats.org/markup-compatibility/2006" xmlns:p14="http://schemas.microsoft.com/office/powerpoint/2010/main">
    <mc:Choice Requires="p14">
      <p:transition p14:dur="10" advTm="242929"/>
    </mc:Choice>
    <mc:Fallback xmlns="">
      <p:transition advTm="242929"/>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07327" y="158524"/>
            <a:ext cx="6286500" cy="424732"/>
          </a:xfrm>
        </p:spPr>
        <p:txBody>
          <a:bodyPr wrap="square">
            <a:spAutoFit/>
          </a:bodyPr>
          <a:lstStyle/>
          <a:p>
            <a:r>
              <a:rPr lang="en-IN" altLang="en-US" sz="2400" dirty="0">
                <a:latin typeface="Alexandria Black" pitchFamily="2" charset="-78"/>
                <a:ea typeface="ヒラギノ角ゴ Pro W3" charset="-128"/>
                <a:cs typeface="Alexandria Black" pitchFamily="2" charset="-78"/>
              </a:rPr>
              <a:t>Figure 6.1 </a:t>
            </a:r>
            <a:r>
              <a:rPr lang="en-IN" altLang="en-US" sz="2400" spc="-400" dirty="0">
                <a:latin typeface="Alexandria Black" pitchFamily="2" charset="-78"/>
                <a:ea typeface="ヒラギノ角ゴ Pro W3" charset="-128"/>
                <a:cs typeface="Alexandria Black" pitchFamily="2" charset="-78"/>
              </a:rPr>
              <a:t>A E </a:t>
            </a:r>
            <a:r>
              <a:rPr lang="en-IN" altLang="en-US" sz="2400" dirty="0">
                <a:latin typeface="Alexandria Black" pitchFamily="2" charset="-78"/>
                <a:ea typeface="ヒラギノ角ゴ Pro W3" charset="-128"/>
                <a:cs typeface="Alexandria Black" pitchFamily="2" charset="-78"/>
              </a:rPr>
              <a:t>S Encryption Process</a:t>
            </a:r>
            <a:endParaRPr lang="en-US" sz="1800" dirty="0">
              <a:latin typeface="Alexandria Black" pitchFamily="2" charset="-78"/>
              <a:cs typeface="Alexandria Black" pitchFamily="2" charset="-78"/>
            </a:endParaRPr>
          </a:p>
        </p:txBody>
      </p:sp>
      <p:pic>
        <p:nvPicPr>
          <p:cNvPr id="11" name="Picture 2" descr="A diagram illustrates a process from plaintext (16 bytes, 128 bits), depicted as a line of 16 squares, to input state (16 bytes), depicted as the 16 squares organized into a large square. The process continues through initial transformation to get another large square as state after initial transformation (16 bytes). The process continues through Rounds 1 and N minus 1, each with 4 transformations and each producing output state with 16 bytes in a square. From N minus 1, the process continues to Round N (3 transformations) with final state as square of 16 bytes, leading to cipher text of 16 bytes (128 bits) illustrated as a line of squares.Meanwhile, the key begins as M bytes depicted as a row of squares and then depicted as a square, which enters key expansion, sending 16-byte keys to the initial transformation and each round."/>
          <p:cNvPicPr>
            <a:picLocks noGrp="1" noChangeAspect="1" noChangeArrowheads="1"/>
          </p:cNvPicPr>
          <p:nvPr>
            <p:ph type="pic" sz="quarter" idx="14"/>
          </p:nvPr>
        </p:nvPicPr>
        <p:blipFill>
          <a:blip r:embed="rId3">
            <a:extLst>
              <a:ext uri="{28A0092B-C50C-407E-A947-70E740481C1C}">
                <a14:useLocalDpi xmlns:a14="http://schemas.microsoft.com/office/drawing/2010/main" val="0"/>
              </a:ext>
            </a:extLst>
          </a:blip>
          <a:stretch>
            <a:fillRect/>
          </a:stretch>
        </p:blipFill>
        <p:spPr bwMode="auto">
          <a:xfrm>
            <a:off x="3290556" y="713980"/>
            <a:ext cx="5320043" cy="60394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83146633"/>
      </p:ext>
    </p:extLst>
  </p:cSld>
  <p:clrMapOvr>
    <a:masterClrMapping/>
  </p:clrMapOvr>
  <mc:AlternateContent xmlns:mc="http://schemas.openxmlformats.org/markup-compatibility/2006" xmlns:p14="http://schemas.microsoft.com/office/powerpoint/2010/main">
    <mc:Choice Requires="p14">
      <p:transition spd="slow" p14:dur="2000" advTm="233413"/>
    </mc:Choice>
    <mc:Fallback xmlns="">
      <p:transition spd="slow" advTm="233413"/>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6302" y="1177308"/>
            <a:ext cx="10812720" cy="5580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350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907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6465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557606" y="672711"/>
            <a:ext cx="822960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err="1">
                <a:latin typeface="Alexandria Black" pitchFamily="2" charset="-78"/>
                <a:ea typeface="ヒラギノ角ゴ Pro W3" charset="-128"/>
                <a:cs typeface="Alexandria Black" pitchFamily="2" charset="-78"/>
              </a:rPr>
              <a:t>Rijndael</a:t>
            </a:r>
            <a:r>
              <a:rPr lang="en-US" altLang="en-US" sz="2200" dirty="0">
                <a:latin typeface="Alexandria Black" pitchFamily="2" charset="-78"/>
                <a:ea typeface="ヒラギノ角ゴ Pro W3" charset="-128"/>
                <a:cs typeface="Alexandria Black" pitchFamily="2" charset="-78"/>
              </a:rPr>
              <a:t> data structures</a:t>
            </a:r>
            <a:endParaRPr lang="en-US" sz="2200" dirty="0">
              <a:latin typeface="Alexandria Black" pitchFamily="2" charset="-78"/>
              <a:cs typeface="Alexandria Black" pitchFamily="2" charset="-78"/>
            </a:endParaRPr>
          </a:p>
        </p:txBody>
      </p:sp>
      <p:pic>
        <p:nvPicPr>
          <p:cNvPr id="14" name="Picture 2" descr="a. A flow is depicted through large squares composed of 16 smaller squares, each with columns 1 and 3 shaded, from input to two state arrays to output, as summarized below.&#10;o Input: squares are numbered from in sub 0 through in sub 15, down each column from left to right. Below this square is an arrow mark pointing downward to the first square of state array placed below it.&#10;o State array has two large squares from where a dotted line with an arrow points to the second square from the first square. The squares are numbered s sub 0,0 to s sub 3,0 in column 1; s sub 0,1 through s sub 3,1 in column 2; s sub 0,2 through s sub 3,2 in column 3; and s sub 0,3 to s sub 3,3 in column 4.&#10;o Output: Squares are numbered from out sub 0 through out sub 15, down each column from left to right.&#10;b. A flow is depicted from a large square composed of 16 smaller squares, numbered small k sub 0 through k sub 15 down each column from left to right, to a row of rectangles numbered w sub 0, w sub 1, w sub 2, and so on through w sub 43 from left to right.&#10;"/>
          <p:cNvPicPr>
            <a:picLocks noGrp="1" noChangeAspect="1" noChangeArrowheads="1"/>
          </p:cNvPicPr>
          <p:nvPr>
            <p:ph type="pic" sz="quarter" idx="4294967295"/>
          </p:nvPr>
        </p:nvPicPr>
        <p:blipFill>
          <a:blip r:embed="rId3">
            <a:extLst>
              <a:ext uri="{28A0092B-C50C-407E-A947-70E740481C1C}">
                <a14:useLocalDpi xmlns:a14="http://schemas.microsoft.com/office/drawing/2010/main" val="0"/>
              </a:ext>
            </a:extLst>
          </a:blip>
          <a:stretch>
            <a:fillRect/>
          </a:stretch>
        </p:blipFill>
        <p:spPr bwMode="auto">
          <a:xfrm>
            <a:off x="3484959" y="1345306"/>
            <a:ext cx="4855406" cy="54495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75704991"/>
      </p:ext>
    </p:extLst>
  </p:cSld>
  <p:clrMapOvr>
    <a:masterClrMapping/>
  </p:clrMapOvr>
  <mc:AlternateContent xmlns:mc="http://schemas.openxmlformats.org/markup-compatibility/2006" xmlns:p14="http://schemas.microsoft.com/office/powerpoint/2010/main">
    <mc:Choice Requires="p14">
      <p:transition p14:dur="10" advTm="53850"/>
    </mc:Choice>
    <mc:Fallback xmlns="">
      <p:transition advTm="5385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79810"/>
            <a:ext cx="8229600" cy="480131"/>
          </a:xfrm>
        </p:spPr>
        <p:txBody>
          <a:bodyPr wrap="square">
            <a:spAutoFit/>
          </a:bodyPr>
          <a:lstStyle/>
          <a:p>
            <a:r>
              <a:rPr lang="en-IN" sz="2800" dirty="0">
                <a:latin typeface="Alexandria Black" pitchFamily="2" charset="-78"/>
                <a:cs typeface="Alexandria Black" pitchFamily="2" charset="-78"/>
              </a:rPr>
              <a:t>Table 6.1 </a:t>
            </a:r>
            <a:r>
              <a:rPr lang="en-IN" sz="2800" spc="-400" dirty="0">
                <a:latin typeface="Alexandria Black" pitchFamily="2" charset="-78"/>
                <a:cs typeface="Alexandria Black" pitchFamily="2" charset="-78"/>
              </a:rPr>
              <a:t>A E </a:t>
            </a:r>
            <a:r>
              <a:rPr lang="en-IN" sz="2800" dirty="0">
                <a:latin typeface="Alexandria Black" pitchFamily="2" charset="-78"/>
                <a:cs typeface="Alexandria Black" pitchFamily="2" charset="-78"/>
              </a:rPr>
              <a:t>S Parameters</a:t>
            </a:r>
          </a:p>
        </p:txBody>
      </p:sp>
      <p:graphicFrame>
        <p:nvGraphicFramePr>
          <p:cNvPr id="7" name="Table 6"/>
          <p:cNvGraphicFramePr>
            <a:graphicFrameLocks noGrp="1"/>
          </p:cNvGraphicFramePr>
          <p:nvPr>
            <p:extLst/>
          </p:nvPr>
        </p:nvGraphicFramePr>
        <p:xfrm>
          <a:off x="2166256" y="2362200"/>
          <a:ext cx="7848600" cy="2286000"/>
        </p:xfrm>
        <a:graphic>
          <a:graphicData uri="http://schemas.openxmlformats.org/drawingml/2006/table">
            <a:tbl>
              <a:tblPr firstRow="1" bandRow="1">
                <a:tableStyleId>{3B4B98B0-60AC-42C2-AFA5-B58CD77FA1E5}</a:tableStyleId>
              </a:tblPr>
              <a:tblGrid>
                <a:gridCol w="3733800">
                  <a:extLst>
                    <a:ext uri="{9D8B030D-6E8A-4147-A177-3AD203B41FA5}">
                      <a16:colId xmlns:a16="http://schemas.microsoft.com/office/drawing/2014/main" val="20000"/>
                    </a:ext>
                  </a:extLst>
                </a:gridCol>
                <a:gridCol w="1371600">
                  <a:extLst>
                    <a:ext uri="{9D8B030D-6E8A-4147-A177-3AD203B41FA5}">
                      <a16:colId xmlns:a16="http://schemas.microsoft.com/office/drawing/2014/main" val="20001"/>
                    </a:ext>
                  </a:extLst>
                </a:gridCol>
                <a:gridCol w="1524000">
                  <a:extLst>
                    <a:ext uri="{9D8B030D-6E8A-4147-A177-3AD203B41FA5}">
                      <a16:colId xmlns:a16="http://schemas.microsoft.com/office/drawing/2014/main" val="20002"/>
                    </a:ext>
                  </a:extLst>
                </a:gridCol>
                <a:gridCol w="1219200">
                  <a:extLst>
                    <a:ext uri="{9D8B030D-6E8A-4147-A177-3AD203B41FA5}">
                      <a16:colId xmlns:a16="http://schemas.microsoft.com/office/drawing/2014/main" val="20003"/>
                    </a:ext>
                  </a:extLst>
                </a:gridCol>
              </a:tblGrid>
              <a:tr h="454461">
                <a:tc>
                  <a:txBody>
                    <a:bodyPr/>
                    <a:lstStyle/>
                    <a:p>
                      <a:r>
                        <a:rPr lang="en-IN" sz="1400" b="1" dirty="0"/>
                        <a:t>Key Size (words/bytes/bits)</a:t>
                      </a:r>
                    </a:p>
                  </a:txBody>
                  <a:tcPr marT="47105" marB="47105">
                    <a:lnL>
                      <a:noFill/>
                    </a:lnL>
                    <a:lnR>
                      <a:noFill/>
                    </a:lnR>
                    <a:lnT w="12700" cmpd="sng">
                      <a:noFill/>
                    </a:lnT>
                    <a:lnB w="12700" cmpd="sng">
                      <a:noFill/>
                    </a:lnB>
                    <a:lnTlToBr w="12700" cmpd="sng">
                      <a:noFill/>
                      <a:prstDash val="solid"/>
                    </a:lnTlToBr>
                    <a:lnBlToTr w="12700" cmpd="sng">
                      <a:noFill/>
                      <a:prstDash val="solid"/>
                    </a:lnBlToTr>
                    <a:solidFill>
                      <a:srgbClr val="D4EAE4"/>
                    </a:solidFill>
                  </a:tcPr>
                </a:tc>
                <a:tc>
                  <a:txBody>
                    <a:bodyPr/>
                    <a:lstStyle/>
                    <a:p>
                      <a:pPr algn="ctr"/>
                      <a:r>
                        <a:rPr lang="en-IN" sz="1400" b="0" i="0" u="none" strike="noStrike" kern="1200" baseline="0" dirty="0">
                          <a:solidFill>
                            <a:schemeClr val="tx1"/>
                          </a:solidFill>
                          <a:latin typeface="+mn-lt"/>
                          <a:ea typeface="+mn-ea"/>
                          <a:cs typeface="+mn-cs"/>
                        </a:rPr>
                        <a:t>4/16/128</a:t>
                      </a:r>
                      <a:endParaRPr lang="en-IN" sz="1400" dirty="0"/>
                    </a:p>
                  </a:txBody>
                  <a:tcPr marT="47105" marB="47105">
                    <a:lnL>
                      <a:noFill/>
                    </a:lnL>
                    <a:lnR>
                      <a:noFill/>
                    </a:lnR>
                    <a:lnT w="12700" cmpd="sng">
                      <a:noFill/>
                    </a:lnT>
                    <a:lnB w="12700" cmpd="sng">
                      <a:noFill/>
                    </a:lnB>
                    <a:lnTlToBr w="12700" cmpd="sng">
                      <a:noFill/>
                      <a:prstDash val="solid"/>
                    </a:lnTlToBr>
                    <a:lnBlToTr w="12700" cmpd="sng">
                      <a:noFill/>
                      <a:prstDash val="solid"/>
                    </a:lnBlToTr>
                    <a:solidFill>
                      <a:srgbClr val="D4EAE4"/>
                    </a:solidFill>
                  </a:tcPr>
                </a:tc>
                <a:tc>
                  <a:txBody>
                    <a:bodyPr/>
                    <a:lstStyle/>
                    <a:p>
                      <a:pPr algn="ctr"/>
                      <a:r>
                        <a:rPr lang="en-IN" sz="1400" b="0" i="0" u="none" strike="noStrike" kern="1200" baseline="0" dirty="0">
                          <a:solidFill>
                            <a:schemeClr val="tx1"/>
                          </a:solidFill>
                          <a:latin typeface="+mn-lt"/>
                          <a:ea typeface="+mn-ea"/>
                          <a:cs typeface="+mn-cs"/>
                        </a:rPr>
                        <a:t>6/24/192</a:t>
                      </a:r>
                      <a:endParaRPr lang="en-IN" sz="1400" dirty="0"/>
                    </a:p>
                  </a:txBody>
                  <a:tcPr marT="47105" marB="47105">
                    <a:lnL>
                      <a:noFill/>
                    </a:lnL>
                    <a:lnR>
                      <a:noFill/>
                    </a:lnR>
                    <a:lnT w="12700" cmpd="sng">
                      <a:noFill/>
                    </a:lnT>
                    <a:lnB w="12700" cmpd="sng">
                      <a:noFill/>
                    </a:lnB>
                    <a:lnTlToBr w="12700" cmpd="sng">
                      <a:noFill/>
                      <a:prstDash val="solid"/>
                    </a:lnTlToBr>
                    <a:lnBlToTr w="12700" cmpd="sng">
                      <a:noFill/>
                      <a:prstDash val="solid"/>
                    </a:lnBlToTr>
                    <a:solidFill>
                      <a:srgbClr val="D4EAE4"/>
                    </a:solidFill>
                  </a:tcPr>
                </a:tc>
                <a:tc>
                  <a:txBody>
                    <a:bodyPr/>
                    <a:lstStyle/>
                    <a:p>
                      <a:pPr algn="ctr"/>
                      <a:r>
                        <a:rPr lang="en-IN" sz="1400" b="0" i="0" u="none" strike="noStrike" kern="1200" baseline="0" dirty="0">
                          <a:solidFill>
                            <a:schemeClr val="tx1"/>
                          </a:solidFill>
                          <a:latin typeface="+mn-lt"/>
                          <a:ea typeface="+mn-ea"/>
                          <a:cs typeface="+mn-cs"/>
                        </a:rPr>
                        <a:t>8/32/256</a:t>
                      </a:r>
                    </a:p>
                  </a:txBody>
                  <a:tcPr marT="47105" marB="47105">
                    <a:lnL>
                      <a:noFill/>
                    </a:lnL>
                    <a:lnR>
                      <a:noFill/>
                    </a:lnR>
                    <a:lnT w="12700" cmpd="sng">
                      <a:noFill/>
                    </a:lnT>
                    <a:lnB w="12700" cmpd="sng">
                      <a:noFill/>
                    </a:lnB>
                    <a:lnTlToBr w="12700" cmpd="sng">
                      <a:noFill/>
                      <a:prstDash val="solid"/>
                    </a:lnTlToBr>
                    <a:lnBlToTr w="12700" cmpd="sng">
                      <a:noFill/>
                      <a:prstDash val="solid"/>
                    </a:lnBlToTr>
                    <a:solidFill>
                      <a:srgbClr val="D4EAE4"/>
                    </a:solidFill>
                  </a:tcPr>
                </a:tc>
                <a:extLst>
                  <a:ext uri="{0D108BD9-81ED-4DB2-BD59-A6C34878D82A}">
                    <a16:rowId xmlns:a16="http://schemas.microsoft.com/office/drawing/2014/main" val="10000"/>
                  </a:ext>
                </a:extLst>
              </a:tr>
              <a:tr h="468156">
                <a:tc>
                  <a:txBody>
                    <a:bodyPr/>
                    <a:lstStyle/>
                    <a:p>
                      <a:r>
                        <a:rPr lang="en-IN" sz="1400" b="1" i="0" u="none" strike="noStrike" kern="1200" baseline="0" dirty="0">
                          <a:solidFill>
                            <a:schemeClr val="tx1"/>
                          </a:solidFill>
                          <a:latin typeface="+mn-lt"/>
                          <a:ea typeface="+mn-ea"/>
                          <a:cs typeface="+mn-cs"/>
                        </a:rPr>
                        <a:t>Plaintext Block Size (words/bytes/bits)</a:t>
                      </a:r>
                      <a:endParaRPr lang="en-IN" sz="1400" b="1" dirty="0"/>
                    </a:p>
                  </a:txBody>
                  <a:tcPr marT="47105" marB="47105">
                    <a:lnL>
                      <a:noFill/>
                    </a:lnL>
                    <a:lnR>
                      <a:noFill/>
                    </a:lnR>
                    <a:lnT w="12700" cmpd="sng">
                      <a:noFill/>
                    </a:lnT>
                    <a:lnB>
                      <a:noFill/>
                    </a:lnB>
                    <a:lnTlToBr w="12700" cmpd="sng">
                      <a:noFill/>
                      <a:prstDash val="solid"/>
                    </a:lnTlToBr>
                    <a:lnBlToTr w="12700" cmpd="sng">
                      <a:noFill/>
                      <a:prstDash val="solid"/>
                    </a:lnBlToTr>
                    <a:solidFill>
                      <a:srgbClr val="D4EAE4"/>
                    </a:solidFill>
                  </a:tcPr>
                </a:tc>
                <a:tc>
                  <a:txBody>
                    <a:bodyPr/>
                    <a:lstStyle/>
                    <a:p>
                      <a:pPr algn="ctr"/>
                      <a:r>
                        <a:rPr lang="en-IN" sz="1400" b="0" i="0" u="none" strike="noStrike" kern="1200" baseline="0" dirty="0">
                          <a:solidFill>
                            <a:schemeClr val="tx1"/>
                          </a:solidFill>
                          <a:latin typeface="+mn-lt"/>
                          <a:ea typeface="+mn-ea"/>
                          <a:cs typeface="+mn-cs"/>
                        </a:rPr>
                        <a:t>4/16/128</a:t>
                      </a:r>
                      <a:endParaRPr lang="en-IN" sz="1400" dirty="0"/>
                    </a:p>
                  </a:txBody>
                  <a:tcPr marT="47105" marB="47105">
                    <a:lnL>
                      <a:noFill/>
                    </a:lnL>
                    <a:lnR>
                      <a:noFill/>
                    </a:lnR>
                    <a:lnT w="12700" cmpd="sng">
                      <a:noFill/>
                    </a:lnT>
                    <a:lnB>
                      <a:noFill/>
                    </a:lnB>
                    <a:lnTlToBr w="12700" cmpd="sng">
                      <a:noFill/>
                      <a:prstDash val="solid"/>
                    </a:lnTlToBr>
                    <a:lnBlToTr w="12700" cmpd="sng">
                      <a:noFill/>
                      <a:prstDash val="solid"/>
                    </a:lnBlToTr>
                    <a:solidFill>
                      <a:srgbClr val="D4EAE4"/>
                    </a:solidFill>
                  </a:tcPr>
                </a:tc>
                <a:tc>
                  <a:txBody>
                    <a:bodyPr/>
                    <a:lstStyle/>
                    <a:p>
                      <a:pPr algn="ctr"/>
                      <a:r>
                        <a:rPr lang="en-IN" sz="1400" b="0" i="0" u="none" strike="noStrike" kern="1200" baseline="0" dirty="0">
                          <a:solidFill>
                            <a:schemeClr val="tx1"/>
                          </a:solidFill>
                          <a:latin typeface="+mn-lt"/>
                          <a:ea typeface="+mn-ea"/>
                          <a:cs typeface="+mn-cs"/>
                        </a:rPr>
                        <a:t>4/16/128</a:t>
                      </a:r>
                      <a:endParaRPr lang="en-IN" sz="1400" dirty="0"/>
                    </a:p>
                  </a:txBody>
                  <a:tcPr marT="47105" marB="47105">
                    <a:lnL>
                      <a:noFill/>
                    </a:lnL>
                    <a:lnR>
                      <a:noFill/>
                    </a:lnR>
                    <a:lnT w="12700" cmpd="sng">
                      <a:noFill/>
                    </a:lnT>
                    <a:lnB>
                      <a:noFill/>
                    </a:lnB>
                    <a:lnTlToBr w="12700" cmpd="sng">
                      <a:noFill/>
                      <a:prstDash val="solid"/>
                    </a:lnTlToBr>
                    <a:lnBlToTr w="12700" cmpd="sng">
                      <a:noFill/>
                      <a:prstDash val="solid"/>
                    </a:lnBlToTr>
                    <a:solidFill>
                      <a:srgbClr val="D4EAE4"/>
                    </a:solidFill>
                  </a:tcPr>
                </a:tc>
                <a:tc>
                  <a:txBody>
                    <a:bodyPr/>
                    <a:lstStyle/>
                    <a:p>
                      <a:pPr algn="ctr"/>
                      <a:r>
                        <a:rPr lang="en-IN" sz="1400" b="0" i="0" u="none" strike="noStrike" kern="1200" baseline="0" dirty="0">
                          <a:solidFill>
                            <a:schemeClr val="tx1"/>
                          </a:solidFill>
                          <a:latin typeface="+mn-lt"/>
                          <a:ea typeface="+mn-ea"/>
                          <a:cs typeface="+mn-cs"/>
                        </a:rPr>
                        <a:t>4/16/128</a:t>
                      </a:r>
                      <a:endParaRPr lang="en-IN" sz="1400" dirty="0"/>
                    </a:p>
                  </a:txBody>
                  <a:tcPr marT="47105" marB="47105">
                    <a:lnL>
                      <a:noFill/>
                    </a:lnL>
                    <a:lnR>
                      <a:noFill/>
                    </a:lnR>
                    <a:lnT w="12700" cmpd="sng">
                      <a:noFill/>
                    </a:lnT>
                    <a:lnB>
                      <a:noFill/>
                    </a:lnB>
                    <a:lnTlToBr w="12700" cmpd="sng">
                      <a:noFill/>
                      <a:prstDash val="solid"/>
                    </a:lnTlToBr>
                    <a:lnBlToTr w="12700" cmpd="sng">
                      <a:noFill/>
                      <a:prstDash val="solid"/>
                    </a:lnBlToTr>
                    <a:solidFill>
                      <a:srgbClr val="D4EAE4"/>
                    </a:solidFill>
                  </a:tcPr>
                </a:tc>
                <a:extLst>
                  <a:ext uri="{0D108BD9-81ED-4DB2-BD59-A6C34878D82A}">
                    <a16:rowId xmlns:a16="http://schemas.microsoft.com/office/drawing/2014/main" val="10001"/>
                  </a:ext>
                </a:extLst>
              </a:tr>
              <a:tr h="454461">
                <a:tc>
                  <a:txBody>
                    <a:bodyPr/>
                    <a:lstStyle/>
                    <a:p>
                      <a:r>
                        <a:rPr lang="en-IN" sz="1400" b="1" i="0" u="none" strike="noStrike" kern="1200" baseline="0" dirty="0">
                          <a:solidFill>
                            <a:schemeClr val="tx1"/>
                          </a:solidFill>
                          <a:latin typeface="+mn-lt"/>
                          <a:ea typeface="+mn-ea"/>
                          <a:cs typeface="+mn-cs"/>
                        </a:rPr>
                        <a:t>Number of Rounds</a:t>
                      </a:r>
                    </a:p>
                  </a:txBody>
                  <a:tcPr marT="47105" marB="47105">
                    <a:lnL>
                      <a:noFill/>
                    </a:lnL>
                    <a:lnR>
                      <a:noFill/>
                    </a:lnR>
                    <a:lnT>
                      <a:noFill/>
                    </a:lnT>
                    <a:lnB>
                      <a:noFill/>
                    </a:lnB>
                    <a:lnTlToBr w="12700" cmpd="sng">
                      <a:noFill/>
                      <a:prstDash val="solid"/>
                    </a:lnTlToBr>
                    <a:lnBlToTr w="12700" cmpd="sng">
                      <a:noFill/>
                      <a:prstDash val="solid"/>
                    </a:lnBlToTr>
                    <a:solidFill>
                      <a:srgbClr val="D4EAE4"/>
                    </a:solidFill>
                  </a:tcPr>
                </a:tc>
                <a:tc>
                  <a:txBody>
                    <a:bodyPr/>
                    <a:lstStyle/>
                    <a:p>
                      <a:pPr algn="ctr"/>
                      <a:r>
                        <a:rPr lang="en-IN" sz="1400" dirty="0"/>
                        <a:t>10</a:t>
                      </a:r>
                    </a:p>
                  </a:txBody>
                  <a:tcPr marT="47105" marB="47105">
                    <a:lnL>
                      <a:noFill/>
                    </a:lnL>
                    <a:lnR>
                      <a:noFill/>
                    </a:lnR>
                    <a:lnT>
                      <a:noFill/>
                    </a:lnT>
                    <a:lnB>
                      <a:noFill/>
                    </a:lnB>
                    <a:lnTlToBr w="12700" cmpd="sng">
                      <a:noFill/>
                      <a:prstDash val="solid"/>
                    </a:lnTlToBr>
                    <a:lnBlToTr w="12700" cmpd="sng">
                      <a:noFill/>
                      <a:prstDash val="solid"/>
                    </a:lnBlToTr>
                    <a:solidFill>
                      <a:srgbClr val="D4EAE4"/>
                    </a:solidFill>
                  </a:tcPr>
                </a:tc>
                <a:tc>
                  <a:txBody>
                    <a:bodyPr/>
                    <a:lstStyle/>
                    <a:p>
                      <a:pPr algn="ctr"/>
                      <a:r>
                        <a:rPr lang="en-IN" sz="1400" b="0" i="0" u="none" strike="noStrike" kern="1200" baseline="0" dirty="0">
                          <a:solidFill>
                            <a:schemeClr val="tx1"/>
                          </a:solidFill>
                          <a:latin typeface="+mn-lt"/>
                          <a:ea typeface="+mn-ea"/>
                          <a:cs typeface="+mn-cs"/>
                        </a:rPr>
                        <a:t>12</a:t>
                      </a:r>
                      <a:endParaRPr lang="en-IN" sz="1400" dirty="0"/>
                    </a:p>
                  </a:txBody>
                  <a:tcPr marT="47105" marB="47105">
                    <a:lnL>
                      <a:noFill/>
                    </a:lnL>
                    <a:lnR>
                      <a:noFill/>
                    </a:lnR>
                    <a:lnT>
                      <a:noFill/>
                    </a:lnT>
                    <a:lnB>
                      <a:noFill/>
                    </a:lnB>
                    <a:lnTlToBr w="12700" cmpd="sng">
                      <a:noFill/>
                      <a:prstDash val="solid"/>
                    </a:lnTlToBr>
                    <a:lnBlToTr w="12700" cmpd="sng">
                      <a:noFill/>
                      <a:prstDash val="solid"/>
                    </a:lnBlToTr>
                    <a:solidFill>
                      <a:srgbClr val="D4EAE4"/>
                    </a:solidFill>
                  </a:tcPr>
                </a:tc>
                <a:tc>
                  <a:txBody>
                    <a:bodyPr/>
                    <a:lstStyle/>
                    <a:p>
                      <a:pPr algn="ctr"/>
                      <a:r>
                        <a:rPr lang="en-US" sz="1400" dirty="0"/>
                        <a:t>14</a:t>
                      </a:r>
                      <a:endParaRPr lang="en-IN" sz="1400" dirty="0"/>
                    </a:p>
                  </a:txBody>
                  <a:tcPr marT="47105" marB="47105">
                    <a:lnL>
                      <a:noFill/>
                    </a:lnL>
                    <a:lnR>
                      <a:noFill/>
                    </a:lnR>
                    <a:lnT>
                      <a:noFill/>
                    </a:lnT>
                    <a:lnB>
                      <a:noFill/>
                    </a:lnB>
                    <a:lnTlToBr w="12700" cmpd="sng">
                      <a:noFill/>
                      <a:prstDash val="solid"/>
                    </a:lnTlToBr>
                    <a:lnBlToTr w="12700" cmpd="sng">
                      <a:noFill/>
                      <a:prstDash val="solid"/>
                    </a:lnBlToTr>
                    <a:solidFill>
                      <a:srgbClr val="D4EAE4"/>
                    </a:solidFill>
                  </a:tcPr>
                </a:tc>
                <a:extLst>
                  <a:ext uri="{0D108BD9-81ED-4DB2-BD59-A6C34878D82A}">
                    <a16:rowId xmlns:a16="http://schemas.microsoft.com/office/drawing/2014/main" val="10002"/>
                  </a:ext>
                </a:extLst>
              </a:tr>
              <a:tr h="454461">
                <a:tc>
                  <a:txBody>
                    <a:bodyPr/>
                    <a:lstStyle/>
                    <a:p>
                      <a:r>
                        <a:rPr lang="en-IN" sz="1400" b="1" i="0" u="none" strike="noStrike" kern="1200" baseline="0" dirty="0">
                          <a:solidFill>
                            <a:schemeClr val="tx1"/>
                          </a:solidFill>
                          <a:latin typeface="+mn-lt"/>
                          <a:ea typeface="+mn-ea"/>
                          <a:cs typeface="+mn-cs"/>
                        </a:rPr>
                        <a:t>Round Key Size (words/bytes/bits)</a:t>
                      </a:r>
                      <a:endParaRPr lang="en-IN" sz="1400" b="1" dirty="0"/>
                    </a:p>
                  </a:txBody>
                  <a:tcPr marT="47105" marB="47105">
                    <a:lnL>
                      <a:noFill/>
                    </a:lnL>
                    <a:lnR>
                      <a:noFill/>
                    </a:lnR>
                    <a:lnT>
                      <a:noFill/>
                    </a:lnT>
                    <a:lnB>
                      <a:noFill/>
                    </a:lnB>
                    <a:lnTlToBr w="12700" cmpd="sng">
                      <a:noFill/>
                      <a:prstDash val="solid"/>
                    </a:lnTlToBr>
                    <a:lnBlToTr w="12700" cmpd="sng">
                      <a:noFill/>
                      <a:prstDash val="solid"/>
                    </a:lnBlToTr>
                    <a:solidFill>
                      <a:srgbClr val="D4EAE4"/>
                    </a:solidFill>
                  </a:tcPr>
                </a:tc>
                <a:tc>
                  <a:txBody>
                    <a:bodyPr/>
                    <a:lstStyle/>
                    <a:p>
                      <a:pPr algn="ctr"/>
                      <a:r>
                        <a:rPr lang="en-IN" sz="1400" dirty="0"/>
                        <a:t>4/16/128</a:t>
                      </a:r>
                    </a:p>
                  </a:txBody>
                  <a:tcPr marT="47105" marB="47105">
                    <a:lnL>
                      <a:noFill/>
                    </a:lnL>
                    <a:lnR>
                      <a:noFill/>
                    </a:lnR>
                    <a:lnT>
                      <a:noFill/>
                    </a:lnT>
                    <a:lnB>
                      <a:noFill/>
                    </a:lnB>
                    <a:lnTlToBr w="12700" cmpd="sng">
                      <a:noFill/>
                      <a:prstDash val="solid"/>
                    </a:lnTlToBr>
                    <a:lnBlToTr w="12700" cmpd="sng">
                      <a:noFill/>
                      <a:prstDash val="solid"/>
                    </a:lnBlToTr>
                    <a:solidFill>
                      <a:srgbClr val="D4EAE4"/>
                    </a:solidFill>
                  </a:tcPr>
                </a:tc>
                <a:tc>
                  <a:txBody>
                    <a:bodyPr/>
                    <a:lstStyle/>
                    <a:p>
                      <a:pPr algn="ctr"/>
                      <a:r>
                        <a:rPr lang="en-IN" sz="1400" dirty="0"/>
                        <a:t>4/16/128</a:t>
                      </a:r>
                    </a:p>
                  </a:txBody>
                  <a:tcPr marT="47105" marB="47105">
                    <a:lnL>
                      <a:noFill/>
                    </a:lnL>
                    <a:lnR>
                      <a:noFill/>
                    </a:lnR>
                    <a:lnT>
                      <a:noFill/>
                    </a:lnT>
                    <a:lnB>
                      <a:noFill/>
                    </a:lnB>
                    <a:lnTlToBr w="12700" cmpd="sng">
                      <a:noFill/>
                      <a:prstDash val="solid"/>
                    </a:lnTlToBr>
                    <a:lnBlToTr w="12700" cmpd="sng">
                      <a:noFill/>
                      <a:prstDash val="solid"/>
                    </a:lnBlToTr>
                    <a:solidFill>
                      <a:srgbClr val="D4EAE4"/>
                    </a:solidFill>
                  </a:tcPr>
                </a:tc>
                <a:tc>
                  <a:txBody>
                    <a:bodyPr/>
                    <a:lstStyle/>
                    <a:p>
                      <a:pPr algn="ctr"/>
                      <a:r>
                        <a:rPr lang="en-IN" sz="1400" b="0" i="0" u="none" strike="noStrike" kern="1200" baseline="0" dirty="0">
                          <a:solidFill>
                            <a:schemeClr val="tx1"/>
                          </a:solidFill>
                          <a:latin typeface="+mn-lt"/>
                          <a:ea typeface="+mn-ea"/>
                          <a:cs typeface="+mn-cs"/>
                        </a:rPr>
                        <a:t>4/16/128</a:t>
                      </a:r>
                      <a:endParaRPr lang="en-IN" sz="1400" dirty="0"/>
                    </a:p>
                  </a:txBody>
                  <a:tcPr marT="47105" marB="47105">
                    <a:lnL>
                      <a:noFill/>
                    </a:lnL>
                    <a:lnR>
                      <a:noFill/>
                    </a:lnR>
                    <a:lnT>
                      <a:noFill/>
                    </a:lnT>
                    <a:lnB>
                      <a:noFill/>
                    </a:lnB>
                    <a:lnTlToBr w="12700" cmpd="sng">
                      <a:noFill/>
                      <a:prstDash val="solid"/>
                    </a:lnTlToBr>
                    <a:lnBlToTr w="12700" cmpd="sng">
                      <a:noFill/>
                      <a:prstDash val="solid"/>
                    </a:lnBlToTr>
                    <a:solidFill>
                      <a:srgbClr val="D4EAE4"/>
                    </a:solidFill>
                  </a:tcPr>
                </a:tc>
                <a:extLst>
                  <a:ext uri="{0D108BD9-81ED-4DB2-BD59-A6C34878D82A}">
                    <a16:rowId xmlns:a16="http://schemas.microsoft.com/office/drawing/2014/main" val="10003"/>
                  </a:ext>
                </a:extLst>
              </a:tr>
              <a:tr h="454461">
                <a:tc>
                  <a:txBody>
                    <a:bodyPr/>
                    <a:lstStyle/>
                    <a:p>
                      <a:r>
                        <a:rPr lang="en-IN" sz="1400" b="1" dirty="0"/>
                        <a:t>Expanded Key Size (words/bytes)</a:t>
                      </a:r>
                    </a:p>
                  </a:txBody>
                  <a:tcPr marT="47105" marB="47105">
                    <a:lnL>
                      <a:noFill/>
                    </a:lnL>
                    <a:lnR>
                      <a:noFill/>
                    </a:lnR>
                    <a:lnT>
                      <a:noFill/>
                    </a:lnT>
                    <a:lnB w="12700" cmpd="sng">
                      <a:noFill/>
                    </a:lnB>
                    <a:lnTlToBr w="12700" cmpd="sng">
                      <a:noFill/>
                      <a:prstDash val="solid"/>
                    </a:lnTlToBr>
                    <a:lnBlToTr w="12700" cmpd="sng">
                      <a:noFill/>
                      <a:prstDash val="solid"/>
                    </a:lnBlToTr>
                    <a:solidFill>
                      <a:srgbClr val="D4EAE4"/>
                    </a:solidFill>
                  </a:tcPr>
                </a:tc>
                <a:tc>
                  <a:txBody>
                    <a:bodyPr/>
                    <a:lstStyle/>
                    <a:p>
                      <a:pPr algn="ctr"/>
                      <a:r>
                        <a:rPr lang="en-IN" sz="1400" b="0" i="0" u="none" strike="noStrike" kern="1200" baseline="0" dirty="0">
                          <a:solidFill>
                            <a:schemeClr val="tx1"/>
                          </a:solidFill>
                          <a:latin typeface="+mn-lt"/>
                          <a:ea typeface="+mn-ea"/>
                          <a:cs typeface="+mn-cs"/>
                        </a:rPr>
                        <a:t>44/176</a:t>
                      </a:r>
                      <a:endParaRPr lang="en-IN" sz="1400" dirty="0"/>
                    </a:p>
                  </a:txBody>
                  <a:tcPr marT="47105" marB="47105">
                    <a:lnL>
                      <a:noFill/>
                    </a:lnL>
                    <a:lnR>
                      <a:noFill/>
                    </a:lnR>
                    <a:lnT>
                      <a:noFill/>
                    </a:lnT>
                    <a:lnB w="12700" cmpd="sng">
                      <a:noFill/>
                    </a:lnB>
                    <a:lnTlToBr w="12700" cmpd="sng">
                      <a:noFill/>
                      <a:prstDash val="solid"/>
                    </a:lnTlToBr>
                    <a:lnBlToTr w="12700" cmpd="sng">
                      <a:noFill/>
                      <a:prstDash val="solid"/>
                    </a:lnBlToTr>
                    <a:solidFill>
                      <a:srgbClr val="D4EAE4"/>
                    </a:solidFill>
                  </a:tcPr>
                </a:tc>
                <a:tc>
                  <a:txBody>
                    <a:bodyPr/>
                    <a:lstStyle/>
                    <a:p>
                      <a:pPr algn="ctr"/>
                      <a:r>
                        <a:rPr lang="en-IN" sz="1400" b="0" i="0" u="none" strike="noStrike" kern="1200" baseline="0" dirty="0">
                          <a:solidFill>
                            <a:schemeClr val="tx1"/>
                          </a:solidFill>
                          <a:latin typeface="+mn-lt"/>
                          <a:ea typeface="+mn-ea"/>
                          <a:cs typeface="+mn-cs"/>
                        </a:rPr>
                        <a:t>52/208</a:t>
                      </a:r>
                      <a:endParaRPr lang="en-IN" sz="1400" dirty="0"/>
                    </a:p>
                  </a:txBody>
                  <a:tcPr marT="47105" marB="47105">
                    <a:lnL>
                      <a:noFill/>
                    </a:lnL>
                    <a:lnR>
                      <a:noFill/>
                    </a:lnR>
                    <a:lnT>
                      <a:noFill/>
                    </a:lnT>
                    <a:lnB w="12700" cmpd="sng">
                      <a:noFill/>
                    </a:lnB>
                    <a:lnTlToBr w="12700" cmpd="sng">
                      <a:noFill/>
                      <a:prstDash val="solid"/>
                    </a:lnTlToBr>
                    <a:lnBlToTr w="12700" cmpd="sng">
                      <a:noFill/>
                      <a:prstDash val="solid"/>
                    </a:lnBlToTr>
                    <a:solidFill>
                      <a:srgbClr val="D4EAE4"/>
                    </a:solidFill>
                  </a:tcPr>
                </a:tc>
                <a:tc>
                  <a:txBody>
                    <a:bodyPr/>
                    <a:lstStyle/>
                    <a:p>
                      <a:pPr algn="ctr"/>
                      <a:r>
                        <a:rPr lang="en-IN" sz="1400" dirty="0"/>
                        <a:t>60/240</a:t>
                      </a:r>
                    </a:p>
                  </a:txBody>
                  <a:tcPr marT="47105" marB="47105">
                    <a:lnL>
                      <a:noFill/>
                    </a:lnL>
                    <a:lnR>
                      <a:noFill/>
                    </a:lnR>
                    <a:lnT>
                      <a:noFill/>
                    </a:lnT>
                    <a:lnB w="12700" cmpd="sng">
                      <a:noFill/>
                    </a:lnB>
                    <a:lnTlToBr w="12700" cmpd="sng">
                      <a:noFill/>
                      <a:prstDash val="solid"/>
                    </a:lnTlToBr>
                    <a:lnBlToTr w="12700" cmpd="sng">
                      <a:noFill/>
                      <a:prstDash val="solid"/>
                    </a:lnBlToTr>
                    <a:solidFill>
                      <a:srgbClr val="D4EAE4"/>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939904521"/>
      </p:ext>
    </p:extLst>
  </p:cSld>
  <p:clrMapOvr>
    <a:masterClrMapping/>
  </p:clrMapOvr>
  <mc:AlternateContent xmlns:mc="http://schemas.openxmlformats.org/markup-compatibility/2006" xmlns:p14="http://schemas.microsoft.com/office/powerpoint/2010/main">
    <mc:Choice Requires="p14">
      <p:transition spd="slow" p14:dur="2000" advTm="116801"/>
    </mc:Choice>
    <mc:Fallback xmlns="">
      <p:transition spd="slow" advTm="11680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6302" y="1177308"/>
            <a:ext cx="10812720" cy="5580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350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907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6465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557606" y="672711"/>
            <a:ext cx="822960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err="1">
                <a:latin typeface="Alexandria Black" pitchFamily="2" charset="-78"/>
                <a:ea typeface="ヒラギノ角ゴ Pro W3" charset="-128"/>
                <a:cs typeface="Alexandria Black" pitchFamily="2" charset="-78"/>
              </a:rPr>
              <a:t>Rijndael</a:t>
            </a:r>
            <a:r>
              <a:rPr lang="en-US" altLang="en-US" sz="2200" dirty="0">
                <a:latin typeface="Alexandria Black" pitchFamily="2" charset="-78"/>
                <a:ea typeface="ヒラギノ角ゴ Pro W3" charset="-128"/>
                <a:cs typeface="Alexandria Black" pitchFamily="2" charset="-78"/>
              </a:rPr>
              <a:t> </a:t>
            </a:r>
            <a:endParaRPr lang="en-US" sz="2200" dirty="0">
              <a:latin typeface="Alexandria Black" pitchFamily="2" charset="-78"/>
              <a:cs typeface="Alexandria Black" pitchFamily="2" charset="-78"/>
            </a:endParaRPr>
          </a:p>
        </p:txBody>
      </p:sp>
      <p:pic>
        <p:nvPicPr>
          <p:cNvPr id="14" name="Picture 2" descr="a. A flow is depicted from plaintext (16 bytes) to Add round key, and then through 10 rounds. Each round, 1 through 9, has flow through substitute bytes, shift rows, mix columns, and add round key. Flow through round 10 passes through substitute bytes, shift rows, and add round key, with output ciphertext (16 bytes). A key (16 bytes) passes through expand key, resulting in w[0, 3], leading to first add round key in encryption, w[4, 7], leading to add round key in encryption round 1, w[36, 39], leading to add round key in round 9, and w[40, 43], to add round key in round 10.&#10;b. A flow is depicted from cipher text (16 bytes) to Add round key, and then through 10 rounds. Each round, 1 through 9, has flow through inverse shift rows, inverse sub bytes, add round key, and inverse mix columns. Flow through round 10 passes through inverse shift rows, inverse sub bytes, and add round key, with output plaintext (16 bytes). The key (16 bytes) passes through expand key, resulting in the same values in encryption leading to the corresponding rounds in encryption (e.g., w[4, 7] to encryption round 1 and decryption round 9).&#10;"/>
          <p:cNvPicPr>
            <a:picLocks noGrp="1" noChangeAspect="1" noChangeArrowheads="1"/>
          </p:cNvPicPr>
          <p:nvPr>
            <p:ph type="pic" sz="quarter" idx="4294967295"/>
          </p:nvPr>
        </p:nvPicPr>
        <p:blipFill>
          <a:blip r:embed="rId3">
            <a:extLst>
              <a:ext uri="{28A0092B-C50C-407E-A947-70E740481C1C}">
                <a14:useLocalDpi xmlns:a14="http://schemas.microsoft.com/office/drawing/2010/main" val="0"/>
              </a:ext>
            </a:extLst>
          </a:blip>
          <a:stretch>
            <a:fillRect/>
          </a:stretch>
        </p:blipFill>
        <p:spPr bwMode="auto">
          <a:xfrm>
            <a:off x="4681571" y="575423"/>
            <a:ext cx="5131900" cy="65749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873838" y="2616983"/>
            <a:ext cx="3099856" cy="2062103"/>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IN" altLang="en-US" sz="3200" b="1" i="0" u="none" strike="noStrike" kern="0" cap="none" spc="0" normalizeH="0" baseline="0" noProof="0" dirty="0" smtClean="0">
                <a:ln>
                  <a:noFill/>
                </a:ln>
                <a:solidFill>
                  <a:srgbClr val="007FA3"/>
                </a:solidFill>
                <a:effectLst/>
                <a:uLnTx/>
                <a:uFillTx/>
                <a:latin typeface="Arial"/>
                <a:ea typeface="ヒラギノ角ゴ Pro W3" charset="-128"/>
                <a:cs typeface="Times New Roman" panose="02020603050405020304" pitchFamily="18" charset="0"/>
              </a:rPr>
              <a:t>Figure 6.3 </a:t>
            </a:r>
            <a:r>
              <a:rPr kumimoji="0" lang="en-IN" altLang="en-US" sz="3200" b="1" i="0" u="none" strike="noStrike" kern="0" cap="none" spc="-400" normalizeH="0" baseline="0" noProof="0" dirty="0" smtClean="0">
                <a:ln>
                  <a:noFill/>
                </a:ln>
                <a:solidFill>
                  <a:srgbClr val="007FA3"/>
                </a:solidFill>
                <a:effectLst/>
                <a:uLnTx/>
                <a:uFillTx/>
                <a:latin typeface="Arial"/>
                <a:ea typeface="ヒラギノ角ゴ Pro W3" charset="-128"/>
                <a:cs typeface="Times New Roman" panose="02020603050405020304" pitchFamily="18" charset="0"/>
              </a:rPr>
              <a:t>A E </a:t>
            </a:r>
            <a:r>
              <a:rPr kumimoji="0" lang="en-IN" altLang="en-US" sz="3200" b="1" i="0" u="none" strike="noStrike" kern="0" cap="none" spc="0" normalizeH="0" baseline="0" noProof="0" dirty="0" smtClean="0">
                <a:ln>
                  <a:noFill/>
                </a:ln>
                <a:solidFill>
                  <a:srgbClr val="007FA3"/>
                </a:solidFill>
                <a:effectLst/>
                <a:uLnTx/>
                <a:uFillTx/>
                <a:latin typeface="Arial"/>
                <a:ea typeface="ヒラギノ角ゴ Pro W3" charset="-128"/>
                <a:cs typeface="Times New Roman" panose="02020603050405020304" pitchFamily="18" charset="0"/>
              </a:rPr>
              <a:t>S Encryption and Decryption</a:t>
            </a:r>
            <a:endParaRPr kumimoji="0" lang="en-US" sz="1800" b="0" i="0" u="none" strike="noStrike" kern="0" cap="none" spc="0" normalizeH="0" baseline="0" noProof="0" dirty="0" smtClean="0">
              <a:ln>
                <a:noFill/>
              </a:ln>
              <a:solidFill>
                <a:sysClr val="windowText" lastClr="000000"/>
              </a:solidFill>
              <a:effectLst/>
              <a:uLnTx/>
              <a:uFillTx/>
            </a:endParaRPr>
          </a:p>
        </p:txBody>
      </p:sp>
    </p:spTree>
    <p:extLst>
      <p:ext uri="{BB962C8B-B14F-4D97-AF65-F5344CB8AC3E}">
        <p14:creationId xmlns:p14="http://schemas.microsoft.com/office/powerpoint/2010/main" val="3766697201"/>
      </p:ext>
    </p:extLst>
  </p:cSld>
  <p:clrMapOvr>
    <a:masterClrMapping/>
  </p:clrMapOvr>
  <mc:AlternateContent xmlns:mc="http://schemas.openxmlformats.org/markup-compatibility/2006" xmlns:p14="http://schemas.microsoft.com/office/powerpoint/2010/main">
    <mc:Choice Requires="p14">
      <p:transition p14:dur="10" advTm="383045"/>
    </mc:Choice>
    <mc:Fallback xmlns="">
      <p:transition advTm="383045"/>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9811"/>
            <a:ext cx="8229600" cy="397032"/>
          </a:xfrm>
        </p:spPr>
        <p:txBody>
          <a:bodyPr wrap="square">
            <a:spAutoFit/>
          </a:bodyPr>
          <a:lstStyle/>
          <a:p>
            <a:r>
              <a:rPr lang="en-IN" altLang="en-US" sz="2200" dirty="0">
                <a:latin typeface="Alexandria Black" pitchFamily="2" charset="-78"/>
                <a:ea typeface="ヒラギノ角ゴ Pro W3" charset="-128"/>
                <a:cs typeface="Alexandria Black" pitchFamily="2" charset="-78"/>
              </a:rPr>
              <a:t>Detailed Structure (1 of 2)</a:t>
            </a:r>
            <a:endParaRPr lang="en-US" sz="2200" dirty="0">
              <a:latin typeface="Alexandria Black" pitchFamily="2" charset="-78"/>
              <a:cs typeface="Alexandria Black" pitchFamily="2" charset="-78"/>
            </a:endParaRPr>
          </a:p>
        </p:txBody>
      </p:sp>
      <p:sp>
        <p:nvSpPr>
          <p:cNvPr id="3" name="Content Placeholder 2"/>
          <p:cNvSpPr>
            <a:spLocks noGrp="1"/>
          </p:cNvSpPr>
          <p:nvPr>
            <p:ph idx="1"/>
          </p:nvPr>
        </p:nvSpPr>
        <p:spPr>
          <a:xfrm>
            <a:off x="1981200" y="991172"/>
            <a:ext cx="8229600" cy="4893647"/>
          </a:xfrm>
        </p:spPr>
        <p:txBody>
          <a:bodyPr>
            <a:noAutofit/>
          </a:bodyPr>
          <a:lstStyle/>
          <a:p>
            <a:pPr>
              <a:spcBef>
                <a:spcPts val="600"/>
              </a:spcBef>
              <a:buSzPct val="100000"/>
            </a:pPr>
            <a:r>
              <a:rPr lang="en-IN" sz="2400" dirty="0"/>
              <a:t>Processes the entire data block as a single matrix during each round using substitutions and permutation</a:t>
            </a:r>
          </a:p>
          <a:p>
            <a:pPr>
              <a:spcBef>
                <a:spcPts val="600"/>
              </a:spcBef>
              <a:buSzPct val="100000"/>
            </a:pPr>
            <a:r>
              <a:rPr lang="en-IN" sz="2400" dirty="0"/>
              <a:t>The key that is provided as input is expanded into an array of forty-four 32-bit words, </a:t>
            </a:r>
            <a:r>
              <a:rPr lang="en-IN" sz="2400" i="1" dirty="0"/>
              <a:t>w[</a:t>
            </a:r>
            <a:r>
              <a:rPr lang="en-IN" sz="2400" i="1" dirty="0" err="1"/>
              <a:t>i</a:t>
            </a:r>
            <a:r>
              <a:rPr lang="en-IN" sz="2400" i="1" dirty="0"/>
              <a:t>]</a:t>
            </a:r>
          </a:p>
          <a:p>
            <a:pPr>
              <a:spcBef>
                <a:spcPts val="600"/>
              </a:spcBef>
              <a:buSzPct val="100000"/>
            </a:pPr>
            <a:r>
              <a:rPr lang="en-IN" sz="2400" dirty="0"/>
              <a:t>Four different stages are used:</a:t>
            </a:r>
          </a:p>
          <a:p>
            <a:pPr lvl="1">
              <a:buSzPct val="100000"/>
            </a:pPr>
            <a:r>
              <a:rPr lang="en-IN" sz="2400" dirty="0"/>
              <a:t>Substitute bytes – uses an S-box to perform a byte-by-byte substitution of the block</a:t>
            </a:r>
          </a:p>
          <a:p>
            <a:pPr lvl="1">
              <a:buSzPct val="100000"/>
            </a:pPr>
            <a:r>
              <a:rPr lang="en-IN" sz="2400" dirty="0" err="1"/>
              <a:t>ShiftRows</a:t>
            </a:r>
            <a:r>
              <a:rPr lang="en-IN" sz="2400" dirty="0"/>
              <a:t> – a simple permutation</a:t>
            </a:r>
          </a:p>
          <a:p>
            <a:pPr lvl="1">
              <a:buSzPct val="100000"/>
            </a:pPr>
            <a:r>
              <a:rPr lang="en-IN" sz="2400" dirty="0" err="1"/>
              <a:t>MixColumns</a:t>
            </a:r>
            <a:r>
              <a:rPr lang="en-IN" sz="2400" dirty="0"/>
              <a:t> – a substitution that makes use of arithmetic over GF(2</a:t>
            </a:r>
            <a:r>
              <a:rPr lang="en-IN" sz="2400" baseline="30000" dirty="0"/>
              <a:t>8</a:t>
            </a:r>
            <a:r>
              <a:rPr lang="en-IN" sz="2400" dirty="0"/>
              <a:t>)</a:t>
            </a:r>
          </a:p>
          <a:p>
            <a:pPr lvl="1">
              <a:buSzPct val="100000"/>
            </a:pPr>
            <a:r>
              <a:rPr lang="en-IN" sz="2400" dirty="0" err="1"/>
              <a:t>AddRoundKey</a:t>
            </a:r>
            <a:r>
              <a:rPr lang="en-IN" sz="2400" dirty="0"/>
              <a:t> – a simple bitwise </a:t>
            </a:r>
            <a:r>
              <a:rPr lang="en-IN" sz="2400" spc="-200" dirty="0"/>
              <a:t>X O </a:t>
            </a:r>
            <a:r>
              <a:rPr lang="en-IN" sz="2400" dirty="0"/>
              <a:t>R of the current block with a portion of the expanded key</a:t>
            </a:r>
          </a:p>
        </p:txBody>
      </p:sp>
    </p:spTree>
    <p:extLst>
      <p:ext uri="{BB962C8B-B14F-4D97-AF65-F5344CB8AC3E}">
        <p14:creationId xmlns:p14="http://schemas.microsoft.com/office/powerpoint/2010/main" val="1511691784"/>
      </p:ext>
    </p:extLst>
  </p:cSld>
  <p:clrMapOvr>
    <a:masterClrMapping/>
  </p:clrMapOvr>
  <mc:AlternateContent xmlns:mc="http://schemas.openxmlformats.org/markup-compatibility/2006" xmlns:p14="http://schemas.microsoft.com/office/powerpoint/2010/main">
    <mc:Choice Requires="p14">
      <p:transition spd="slow" p14:dur="2000" advTm="41868"/>
    </mc:Choice>
    <mc:Fallback xmlns="">
      <p:transition spd="slow" advTm="41868"/>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6302" y="1177308"/>
            <a:ext cx="10812720" cy="5580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350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907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6465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942308" y="1549803"/>
            <a:ext cx="9801891" cy="3922036"/>
          </a:xfrm>
          <a:prstGeom prst="rect">
            <a:avLst/>
          </a:prstGeom>
        </p:spPr>
        <p:txBody>
          <a:bodyPr vert="horz" wrap="square" lIns="0" tIns="10795" rIns="0" bIns="0" rtlCol="0">
            <a:spAutoFit/>
          </a:bodyPr>
          <a:lstStyle/>
          <a:p>
            <a:pPr marL="381772" lvl="0" indent="-343531">
              <a:spcBef>
                <a:spcPts val="326"/>
              </a:spcBef>
              <a:buClr>
                <a:srgbClr val="CC9A00"/>
              </a:buClr>
              <a:buSzPct val="66666"/>
              <a:buFont typeface="Wingdings"/>
              <a:buChar char=""/>
              <a:tabLst>
                <a:tab pos="381772" algn="l"/>
              </a:tabLst>
            </a:pPr>
            <a:r>
              <a:rPr lang="en-US" sz="1807" dirty="0">
                <a:solidFill>
                  <a:srgbClr val="3B822F"/>
                </a:solidFill>
                <a:latin typeface="Arial MT"/>
                <a:cs typeface="Arial MT"/>
              </a:rPr>
              <a:t>Discuss</a:t>
            </a:r>
            <a:r>
              <a:rPr lang="en-US" sz="1807" spc="-15" dirty="0">
                <a:solidFill>
                  <a:srgbClr val="3B822F"/>
                </a:solidFill>
                <a:latin typeface="Arial MT"/>
                <a:cs typeface="Arial MT"/>
              </a:rPr>
              <a:t> </a:t>
            </a:r>
            <a:r>
              <a:rPr lang="en-US" sz="1807" dirty="0">
                <a:solidFill>
                  <a:srgbClr val="3B822F"/>
                </a:solidFill>
                <a:latin typeface="Arial MT"/>
                <a:cs typeface="Arial MT"/>
              </a:rPr>
              <a:t>each</a:t>
            </a:r>
            <a:r>
              <a:rPr lang="en-US" sz="1807" spc="-10" dirty="0">
                <a:solidFill>
                  <a:srgbClr val="3B822F"/>
                </a:solidFill>
                <a:latin typeface="Arial MT"/>
                <a:cs typeface="Arial MT"/>
              </a:rPr>
              <a:t> </a:t>
            </a:r>
            <a:r>
              <a:rPr lang="en-US" sz="1807" dirty="0">
                <a:solidFill>
                  <a:srgbClr val="3B822F"/>
                </a:solidFill>
                <a:latin typeface="Arial MT"/>
                <a:cs typeface="Arial MT"/>
              </a:rPr>
              <a:t>of</a:t>
            </a:r>
            <a:r>
              <a:rPr lang="en-US" sz="1807" spc="-10" dirty="0">
                <a:solidFill>
                  <a:srgbClr val="3B822F"/>
                </a:solidFill>
                <a:latin typeface="Arial MT"/>
                <a:cs typeface="Arial MT"/>
              </a:rPr>
              <a:t> </a:t>
            </a:r>
            <a:r>
              <a:rPr lang="en-US" sz="1807" dirty="0">
                <a:solidFill>
                  <a:srgbClr val="3B822F"/>
                </a:solidFill>
                <a:latin typeface="Arial MT"/>
                <a:cs typeface="Arial MT"/>
              </a:rPr>
              <a:t>the</a:t>
            </a:r>
            <a:r>
              <a:rPr lang="en-US" sz="1807" spc="-10" dirty="0">
                <a:solidFill>
                  <a:srgbClr val="3B822F"/>
                </a:solidFill>
                <a:latin typeface="Arial MT"/>
                <a:cs typeface="Arial MT"/>
              </a:rPr>
              <a:t> </a:t>
            </a:r>
            <a:r>
              <a:rPr lang="en-US" sz="1807" dirty="0">
                <a:solidFill>
                  <a:srgbClr val="3B822F"/>
                </a:solidFill>
                <a:latin typeface="Arial MT"/>
                <a:cs typeface="Arial MT"/>
              </a:rPr>
              <a:t>four</a:t>
            </a:r>
            <a:r>
              <a:rPr lang="en-US" sz="1807" spc="-10" dirty="0">
                <a:solidFill>
                  <a:srgbClr val="3B822F"/>
                </a:solidFill>
                <a:latin typeface="Arial MT"/>
                <a:cs typeface="Arial MT"/>
              </a:rPr>
              <a:t> </a:t>
            </a:r>
            <a:r>
              <a:rPr lang="en-US" sz="1807" dirty="0">
                <a:solidFill>
                  <a:srgbClr val="3B822F"/>
                </a:solidFill>
                <a:latin typeface="Arial MT"/>
                <a:cs typeface="Arial MT"/>
              </a:rPr>
              <a:t>stages</a:t>
            </a:r>
            <a:r>
              <a:rPr lang="en-US" sz="1807" spc="-10" dirty="0">
                <a:solidFill>
                  <a:srgbClr val="3B822F"/>
                </a:solidFill>
                <a:latin typeface="Arial MT"/>
                <a:cs typeface="Arial MT"/>
              </a:rPr>
              <a:t> </a:t>
            </a:r>
            <a:r>
              <a:rPr lang="en-US" sz="1807" dirty="0">
                <a:solidFill>
                  <a:srgbClr val="3B822F"/>
                </a:solidFill>
                <a:latin typeface="Arial MT"/>
                <a:cs typeface="Arial MT"/>
              </a:rPr>
              <a:t>in</a:t>
            </a:r>
            <a:r>
              <a:rPr lang="en-US" sz="1807" spc="-10" dirty="0">
                <a:solidFill>
                  <a:srgbClr val="3B822F"/>
                </a:solidFill>
                <a:latin typeface="Arial MT"/>
                <a:cs typeface="Arial MT"/>
              </a:rPr>
              <a:t> </a:t>
            </a:r>
            <a:r>
              <a:rPr lang="en-US" sz="1807" dirty="0">
                <a:solidFill>
                  <a:srgbClr val="3B822F"/>
                </a:solidFill>
                <a:latin typeface="Arial MT"/>
                <a:cs typeface="Arial MT"/>
              </a:rPr>
              <a:t>each</a:t>
            </a:r>
            <a:r>
              <a:rPr lang="en-US" sz="1807" spc="-10" dirty="0">
                <a:solidFill>
                  <a:srgbClr val="3B822F"/>
                </a:solidFill>
                <a:latin typeface="Arial MT"/>
                <a:cs typeface="Arial MT"/>
              </a:rPr>
              <a:t> round</a:t>
            </a:r>
            <a:endParaRPr lang="en-US" sz="1807" dirty="0">
              <a:solidFill>
                <a:prstClr val="black"/>
              </a:solidFill>
              <a:latin typeface="Arial MT"/>
              <a:cs typeface="Arial MT"/>
            </a:endParaRPr>
          </a:p>
          <a:p>
            <a:pPr marL="381772" lvl="0" indent="-343531">
              <a:spcBef>
                <a:spcPts val="230"/>
              </a:spcBef>
              <a:buClr>
                <a:srgbClr val="CC9A00"/>
              </a:buClr>
              <a:buSzPct val="66666"/>
              <a:buFont typeface="Wingdings"/>
              <a:buChar char=""/>
              <a:tabLst>
                <a:tab pos="381772" algn="l"/>
              </a:tabLst>
            </a:pPr>
            <a:r>
              <a:rPr lang="en-US" sz="1807" dirty="0">
                <a:solidFill>
                  <a:srgbClr val="3B822F"/>
                </a:solidFill>
                <a:latin typeface="Arial MT"/>
                <a:cs typeface="Arial MT"/>
              </a:rPr>
              <a:t>For</a:t>
            </a:r>
            <a:r>
              <a:rPr lang="en-US" sz="1807" spc="-30" dirty="0">
                <a:solidFill>
                  <a:srgbClr val="3B822F"/>
                </a:solidFill>
                <a:latin typeface="Arial MT"/>
                <a:cs typeface="Arial MT"/>
              </a:rPr>
              <a:t> </a:t>
            </a:r>
            <a:r>
              <a:rPr lang="en-US" sz="1807" dirty="0">
                <a:solidFill>
                  <a:srgbClr val="3B822F"/>
                </a:solidFill>
                <a:latin typeface="Arial MT"/>
                <a:cs typeface="Arial MT"/>
              </a:rPr>
              <a:t>each</a:t>
            </a:r>
            <a:r>
              <a:rPr lang="en-US" sz="1807" spc="-30" dirty="0">
                <a:solidFill>
                  <a:srgbClr val="3B822F"/>
                </a:solidFill>
                <a:latin typeface="Arial MT"/>
                <a:cs typeface="Arial MT"/>
              </a:rPr>
              <a:t> </a:t>
            </a:r>
            <a:r>
              <a:rPr lang="en-US" sz="1807" dirty="0">
                <a:solidFill>
                  <a:srgbClr val="3B822F"/>
                </a:solidFill>
                <a:latin typeface="Arial MT"/>
                <a:cs typeface="Arial MT"/>
              </a:rPr>
              <a:t>stage,</a:t>
            </a:r>
            <a:r>
              <a:rPr lang="en-US" sz="1807" spc="-30" dirty="0">
                <a:solidFill>
                  <a:srgbClr val="3B822F"/>
                </a:solidFill>
                <a:latin typeface="Arial MT"/>
                <a:cs typeface="Arial MT"/>
              </a:rPr>
              <a:t> </a:t>
            </a:r>
            <a:r>
              <a:rPr lang="en-US" sz="1807" dirty="0">
                <a:solidFill>
                  <a:srgbClr val="3B822F"/>
                </a:solidFill>
                <a:latin typeface="Arial MT"/>
                <a:cs typeface="Arial MT"/>
              </a:rPr>
              <a:t>describe</a:t>
            </a:r>
            <a:r>
              <a:rPr lang="en-US" sz="1807" spc="-30" dirty="0">
                <a:solidFill>
                  <a:srgbClr val="3B822F"/>
                </a:solidFill>
                <a:latin typeface="Arial MT"/>
                <a:cs typeface="Arial MT"/>
              </a:rPr>
              <a:t> </a:t>
            </a:r>
            <a:r>
              <a:rPr lang="en-US" sz="1807" dirty="0">
                <a:solidFill>
                  <a:srgbClr val="3B822F"/>
                </a:solidFill>
                <a:latin typeface="Arial MT"/>
                <a:cs typeface="Arial MT"/>
              </a:rPr>
              <a:t>the</a:t>
            </a:r>
            <a:r>
              <a:rPr lang="en-US" sz="1807" spc="-30" dirty="0">
                <a:solidFill>
                  <a:srgbClr val="3B822F"/>
                </a:solidFill>
                <a:latin typeface="Arial MT"/>
                <a:cs typeface="Arial MT"/>
              </a:rPr>
              <a:t> </a:t>
            </a:r>
            <a:r>
              <a:rPr lang="en-US" sz="1807" dirty="0">
                <a:solidFill>
                  <a:srgbClr val="3B822F"/>
                </a:solidFill>
                <a:latin typeface="Arial MT"/>
                <a:cs typeface="Arial MT"/>
              </a:rPr>
              <a:t>encryption</a:t>
            </a:r>
            <a:r>
              <a:rPr lang="en-US" sz="1807" spc="-30" dirty="0">
                <a:solidFill>
                  <a:srgbClr val="3B822F"/>
                </a:solidFill>
                <a:latin typeface="Arial MT"/>
                <a:cs typeface="Arial MT"/>
              </a:rPr>
              <a:t> </a:t>
            </a:r>
            <a:r>
              <a:rPr lang="en-US" sz="1807" dirty="0">
                <a:solidFill>
                  <a:srgbClr val="3B822F"/>
                </a:solidFill>
                <a:latin typeface="Arial MT"/>
                <a:cs typeface="Arial MT"/>
              </a:rPr>
              <a:t>and</a:t>
            </a:r>
            <a:r>
              <a:rPr lang="en-US" sz="1807" spc="-30" dirty="0">
                <a:solidFill>
                  <a:srgbClr val="3B822F"/>
                </a:solidFill>
                <a:latin typeface="Arial MT"/>
                <a:cs typeface="Arial MT"/>
              </a:rPr>
              <a:t> </a:t>
            </a:r>
            <a:r>
              <a:rPr lang="en-US" sz="1807" dirty="0">
                <a:solidFill>
                  <a:srgbClr val="3B822F"/>
                </a:solidFill>
                <a:latin typeface="Arial MT"/>
                <a:cs typeface="Arial MT"/>
              </a:rPr>
              <a:t>decryption</a:t>
            </a:r>
            <a:r>
              <a:rPr lang="en-US" sz="1807" spc="-25" dirty="0">
                <a:solidFill>
                  <a:srgbClr val="3B822F"/>
                </a:solidFill>
                <a:latin typeface="Arial MT"/>
                <a:cs typeface="Arial MT"/>
              </a:rPr>
              <a:t> </a:t>
            </a:r>
            <a:r>
              <a:rPr lang="en-US" sz="1807" spc="-10" dirty="0">
                <a:solidFill>
                  <a:srgbClr val="3B822F"/>
                </a:solidFill>
                <a:latin typeface="Arial MT"/>
                <a:cs typeface="Arial MT"/>
              </a:rPr>
              <a:t>algorithms</a:t>
            </a:r>
            <a:endParaRPr lang="en-US" sz="1807" dirty="0">
              <a:solidFill>
                <a:prstClr val="black"/>
              </a:solidFill>
              <a:latin typeface="Arial MT"/>
              <a:cs typeface="Arial MT"/>
            </a:endParaRPr>
          </a:p>
          <a:p>
            <a:pPr marL="381772" lvl="0" indent="-343531">
              <a:spcBef>
                <a:spcPts val="226"/>
              </a:spcBef>
              <a:buClr>
                <a:srgbClr val="CC9A00"/>
              </a:buClr>
              <a:buSzPct val="66666"/>
              <a:buFont typeface="Wingdings"/>
              <a:buChar char=""/>
              <a:tabLst>
                <a:tab pos="381772" algn="l"/>
              </a:tabLst>
            </a:pPr>
            <a:r>
              <a:rPr lang="en-US" sz="1807" dirty="0">
                <a:solidFill>
                  <a:srgbClr val="3B822F"/>
                </a:solidFill>
                <a:latin typeface="Arial MT"/>
                <a:cs typeface="Arial MT"/>
              </a:rPr>
              <a:t>Describe</a:t>
            </a:r>
            <a:r>
              <a:rPr lang="en-US" sz="1807" spc="-25" dirty="0">
                <a:solidFill>
                  <a:srgbClr val="3B822F"/>
                </a:solidFill>
                <a:latin typeface="Arial MT"/>
                <a:cs typeface="Arial MT"/>
              </a:rPr>
              <a:t> </a:t>
            </a:r>
            <a:r>
              <a:rPr lang="en-US" sz="1807" dirty="0">
                <a:solidFill>
                  <a:srgbClr val="3B822F"/>
                </a:solidFill>
                <a:latin typeface="Arial MT"/>
                <a:cs typeface="Arial MT"/>
              </a:rPr>
              <a:t>the</a:t>
            </a:r>
            <a:r>
              <a:rPr lang="en-US" sz="1807" spc="-25" dirty="0">
                <a:solidFill>
                  <a:srgbClr val="3B822F"/>
                </a:solidFill>
                <a:latin typeface="Arial MT"/>
                <a:cs typeface="Arial MT"/>
              </a:rPr>
              <a:t> </a:t>
            </a:r>
            <a:r>
              <a:rPr lang="en-US" sz="1807" dirty="0">
                <a:solidFill>
                  <a:srgbClr val="3B822F"/>
                </a:solidFill>
                <a:latin typeface="Arial MT"/>
                <a:cs typeface="Arial MT"/>
              </a:rPr>
              <a:t>rationale</a:t>
            </a:r>
            <a:r>
              <a:rPr lang="en-US" sz="1807" spc="-25" dirty="0">
                <a:solidFill>
                  <a:srgbClr val="3B822F"/>
                </a:solidFill>
                <a:latin typeface="Arial MT"/>
                <a:cs typeface="Arial MT"/>
              </a:rPr>
              <a:t> </a:t>
            </a:r>
            <a:r>
              <a:rPr lang="en-US" sz="1807" dirty="0">
                <a:solidFill>
                  <a:srgbClr val="3B822F"/>
                </a:solidFill>
                <a:latin typeface="Arial MT"/>
                <a:cs typeface="Arial MT"/>
              </a:rPr>
              <a:t>of</a:t>
            </a:r>
            <a:r>
              <a:rPr lang="en-US" sz="1807" spc="-25" dirty="0">
                <a:solidFill>
                  <a:srgbClr val="3B822F"/>
                </a:solidFill>
                <a:latin typeface="Arial MT"/>
                <a:cs typeface="Arial MT"/>
              </a:rPr>
              <a:t> </a:t>
            </a:r>
            <a:r>
              <a:rPr lang="en-US" sz="1807" dirty="0">
                <a:solidFill>
                  <a:srgbClr val="3B822F"/>
                </a:solidFill>
                <a:latin typeface="Arial MT"/>
                <a:cs typeface="Arial MT"/>
              </a:rPr>
              <a:t>each</a:t>
            </a:r>
            <a:r>
              <a:rPr lang="en-US" sz="1807" spc="-25" dirty="0">
                <a:solidFill>
                  <a:srgbClr val="3B822F"/>
                </a:solidFill>
                <a:latin typeface="Arial MT"/>
                <a:cs typeface="Arial MT"/>
              </a:rPr>
              <a:t> </a:t>
            </a:r>
            <a:r>
              <a:rPr lang="en-US" sz="1807" spc="-10" dirty="0">
                <a:solidFill>
                  <a:srgbClr val="3B822F"/>
                </a:solidFill>
                <a:latin typeface="Arial MT"/>
                <a:cs typeface="Arial MT"/>
              </a:rPr>
              <a:t>stage</a:t>
            </a:r>
            <a:endParaRPr lang="en-US" sz="1807" dirty="0">
              <a:solidFill>
                <a:prstClr val="black"/>
              </a:solidFill>
              <a:latin typeface="Arial MT"/>
              <a:cs typeface="Arial MT"/>
            </a:endParaRPr>
          </a:p>
          <a:p>
            <a:pPr marL="381772" lvl="0" indent="-343531">
              <a:spcBef>
                <a:spcPts val="230"/>
              </a:spcBef>
              <a:buClr>
                <a:srgbClr val="CC9A00"/>
              </a:buClr>
              <a:buSzPct val="66666"/>
              <a:buFont typeface="Wingdings"/>
              <a:buChar char=""/>
              <a:tabLst>
                <a:tab pos="381772" algn="l"/>
              </a:tabLst>
            </a:pPr>
            <a:r>
              <a:rPr lang="en-US" sz="1807" dirty="0">
                <a:solidFill>
                  <a:srgbClr val="3B822F"/>
                </a:solidFill>
                <a:latin typeface="Arial MT"/>
                <a:cs typeface="Arial MT"/>
              </a:rPr>
              <a:t>Describe</a:t>
            </a:r>
            <a:r>
              <a:rPr lang="en-US" sz="1807" spc="-25" dirty="0">
                <a:solidFill>
                  <a:srgbClr val="3B822F"/>
                </a:solidFill>
                <a:latin typeface="Arial MT"/>
                <a:cs typeface="Arial MT"/>
              </a:rPr>
              <a:t> </a:t>
            </a:r>
            <a:r>
              <a:rPr lang="en-US" sz="1807" dirty="0">
                <a:solidFill>
                  <a:srgbClr val="3B822F"/>
                </a:solidFill>
                <a:latin typeface="Arial MT"/>
                <a:cs typeface="Arial MT"/>
              </a:rPr>
              <a:t>key</a:t>
            </a:r>
            <a:r>
              <a:rPr lang="en-US" sz="1807" spc="-20" dirty="0">
                <a:solidFill>
                  <a:srgbClr val="3B822F"/>
                </a:solidFill>
                <a:latin typeface="Arial MT"/>
                <a:cs typeface="Arial MT"/>
              </a:rPr>
              <a:t> </a:t>
            </a:r>
            <a:r>
              <a:rPr lang="en-US" sz="1807" spc="-10" dirty="0">
                <a:solidFill>
                  <a:srgbClr val="3B822F"/>
                </a:solidFill>
                <a:latin typeface="Arial MT"/>
                <a:cs typeface="Arial MT"/>
              </a:rPr>
              <a:t>expansion</a:t>
            </a:r>
            <a:endParaRPr lang="en-US" sz="1807" dirty="0">
              <a:solidFill>
                <a:prstClr val="black"/>
              </a:solidFill>
              <a:latin typeface="Arial MT"/>
              <a:cs typeface="Arial MT"/>
            </a:endParaRPr>
          </a:p>
          <a:p>
            <a:pPr marL="382410" marR="96240" lvl="0" indent="-344806">
              <a:lnSpc>
                <a:spcPts val="1957"/>
              </a:lnSpc>
              <a:spcBef>
                <a:spcPts val="472"/>
              </a:spcBef>
              <a:buClr>
                <a:srgbClr val="CC9A00"/>
              </a:buClr>
              <a:buSzPct val="66666"/>
              <a:buFont typeface="Wingdings"/>
              <a:buChar char=""/>
              <a:tabLst>
                <a:tab pos="382410" algn="l"/>
              </a:tabLst>
            </a:pPr>
            <a:r>
              <a:rPr lang="en-US" sz="1807" dirty="0">
                <a:solidFill>
                  <a:srgbClr val="3B822F"/>
                </a:solidFill>
                <a:latin typeface="Arial MT"/>
                <a:cs typeface="Arial MT"/>
              </a:rPr>
              <a:t>Each</a:t>
            </a:r>
            <a:r>
              <a:rPr lang="en-US" sz="1807" spc="-30" dirty="0">
                <a:solidFill>
                  <a:srgbClr val="3B822F"/>
                </a:solidFill>
                <a:latin typeface="Arial MT"/>
                <a:cs typeface="Arial MT"/>
              </a:rPr>
              <a:t> </a:t>
            </a:r>
            <a:r>
              <a:rPr lang="en-US" sz="1807" dirty="0">
                <a:solidFill>
                  <a:srgbClr val="3B822F"/>
                </a:solidFill>
                <a:latin typeface="Arial MT"/>
                <a:cs typeface="Arial MT"/>
              </a:rPr>
              <a:t>stage</a:t>
            </a:r>
            <a:r>
              <a:rPr lang="en-US" sz="1807" spc="-15" dirty="0">
                <a:solidFill>
                  <a:srgbClr val="3B822F"/>
                </a:solidFill>
                <a:latin typeface="Arial MT"/>
                <a:cs typeface="Arial MT"/>
              </a:rPr>
              <a:t> </a:t>
            </a:r>
            <a:r>
              <a:rPr lang="en-US" sz="1807" dirty="0">
                <a:solidFill>
                  <a:srgbClr val="3B822F"/>
                </a:solidFill>
                <a:latin typeface="Arial MT"/>
                <a:cs typeface="Arial MT"/>
              </a:rPr>
              <a:t>operates</a:t>
            </a:r>
            <a:r>
              <a:rPr lang="en-US" sz="1807" spc="-15" dirty="0">
                <a:solidFill>
                  <a:srgbClr val="3B822F"/>
                </a:solidFill>
                <a:latin typeface="Arial MT"/>
                <a:cs typeface="Arial MT"/>
              </a:rPr>
              <a:t> </a:t>
            </a:r>
            <a:r>
              <a:rPr lang="en-US" sz="1807" dirty="0">
                <a:solidFill>
                  <a:srgbClr val="3B822F"/>
                </a:solidFill>
                <a:latin typeface="Arial MT"/>
                <a:cs typeface="Arial MT"/>
              </a:rPr>
              <a:t>on</a:t>
            </a:r>
            <a:r>
              <a:rPr lang="en-US" sz="1807" spc="-15" dirty="0">
                <a:solidFill>
                  <a:srgbClr val="3B822F"/>
                </a:solidFill>
                <a:latin typeface="Arial MT"/>
                <a:cs typeface="Arial MT"/>
              </a:rPr>
              <a:t> </a:t>
            </a:r>
            <a:r>
              <a:rPr lang="en-US" sz="1807" dirty="0">
                <a:solidFill>
                  <a:srgbClr val="3B822F"/>
                </a:solidFill>
                <a:latin typeface="Arial MT"/>
                <a:cs typeface="Arial MT"/>
              </a:rPr>
              <a:t>the</a:t>
            </a:r>
            <a:r>
              <a:rPr lang="en-US" sz="1807" spc="-20" dirty="0">
                <a:solidFill>
                  <a:srgbClr val="3B822F"/>
                </a:solidFill>
                <a:latin typeface="Arial MT"/>
                <a:cs typeface="Arial MT"/>
              </a:rPr>
              <a:t> </a:t>
            </a:r>
            <a:r>
              <a:rPr lang="en-US" sz="1807" dirty="0">
                <a:solidFill>
                  <a:srgbClr val="3B822F"/>
                </a:solidFill>
                <a:latin typeface="Arial MT"/>
                <a:cs typeface="Arial MT"/>
              </a:rPr>
              <a:t>128-bit</a:t>
            </a:r>
            <a:r>
              <a:rPr lang="en-US" sz="1807" spc="-10" dirty="0">
                <a:solidFill>
                  <a:srgbClr val="3B822F"/>
                </a:solidFill>
                <a:latin typeface="Arial MT"/>
                <a:cs typeface="Arial MT"/>
              </a:rPr>
              <a:t> </a:t>
            </a:r>
            <a:r>
              <a:rPr lang="en-US" sz="1807" b="1" dirty="0">
                <a:solidFill>
                  <a:srgbClr val="3B822F"/>
                </a:solidFill>
                <a:latin typeface="Arial"/>
                <a:cs typeface="Arial"/>
              </a:rPr>
              <a:t>State</a:t>
            </a:r>
            <a:r>
              <a:rPr lang="en-US" sz="1807" dirty="0">
                <a:solidFill>
                  <a:srgbClr val="3B822F"/>
                </a:solidFill>
                <a:latin typeface="Arial MT"/>
                <a:cs typeface="Arial MT"/>
              </a:rPr>
              <a:t>,</a:t>
            </a:r>
            <a:r>
              <a:rPr lang="en-US" sz="1807" spc="-15" dirty="0">
                <a:solidFill>
                  <a:srgbClr val="3B822F"/>
                </a:solidFill>
                <a:latin typeface="Arial MT"/>
                <a:cs typeface="Arial MT"/>
              </a:rPr>
              <a:t> </a:t>
            </a:r>
            <a:r>
              <a:rPr lang="en-US" sz="1807" dirty="0">
                <a:solidFill>
                  <a:srgbClr val="3B822F"/>
                </a:solidFill>
                <a:latin typeface="Arial MT"/>
                <a:cs typeface="Arial MT"/>
              </a:rPr>
              <a:t>i.e.,</a:t>
            </a:r>
            <a:r>
              <a:rPr lang="en-US" sz="1807" spc="-15" dirty="0">
                <a:solidFill>
                  <a:srgbClr val="3B822F"/>
                </a:solidFill>
                <a:latin typeface="Arial MT"/>
                <a:cs typeface="Arial MT"/>
              </a:rPr>
              <a:t> </a:t>
            </a:r>
            <a:r>
              <a:rPr lang="en-US" sz="1807" dirty="0">
                <a:solidFill>
                  <a:srgbClr val="3B822F"/>
                </a:solidFill>
                <a:latin typeface="Arial MT"/>
                <a:cs typeface="Arial MT"/>
              </a:rPr>
              <a:t>16</a:t>
            </a:r>
            <a:r>
              <a:rPr lang="en-US" sz="1807" spc="-20" dirty="0">
                <a:solidFill>
                  <a:srgbClr val="3B822F"/>
                </a:solidFill>
                <a:latin typeface="Arial MT"/>
                <a:cs typeface="Arial MT"/>
              </a:rPr>
              <a:t> </a:t>
            </a:r>
            <a:r>
              <a:rPr lang="en-US" sz="1807" dirty="0">
                <a:solidFill>
                  <a:srgbClr val="3B822F"/>
                </a:solidFill>
                <a:latin typeface="Arial MT"/>
                <a:cs typeface="Arial MT"/>
              </a:rPr>
              <a:t>bytes</a:t>
            </a:r>
            <a:r>
              <a:rPr lang="en-US" sz="1807" spc="-15" dirty="0">
                <a:solidFill>
                  <a:srgbClr val="3B822F"/>
                </a:solidFill>
                <a:latin typeface="Arial MT"/>
                <a:cs typeface="Arial MT"/>
              </a:rPr>
              <a:t> </a:t>
            </a:r>
            <a:r>
              <a:rPr lang="en-US" sz="1807" dirty="0">
                <a:solidFill>
                  <a:srgbClr val="3B822F"/>
                </a:solidFill>
                <a:latin typeface="Arial MT"/>
                <a:cs typeface="Arial MT"/>
              </a:rPr>
              <a:t>–</a:t>
            </a:r>
            <a:r>
              <a:rPr lang="en-US" sz="1807" spc="-15" dirty="0">
                <a:solidFill>
                  <a:srgbClr val="3B822F"/>
                </a:solidFill>
                <a:latin typeface="Arial MT"/>
                <a:cs typeface="Arial MT"/>
              </a:rPr>
              <a:t> </a:t>
            </a:r>
            <a:r>
              <a:rPr lang="en-US" sz="1807" dirty="0">
                <a:solidFill>
                  <a:srgbClr val="3B822F"/>
                </a:solidFill>
                <a:latin typeface="Arial MT"/>
                <a:cs typeface="Arial MT"/>
              </a:rPr>
              <a:t>these</a:t>
            </a:r>
            <a:r>
              <a:rPr lang="en-US" sz="1807" spc="-15" dirty="0">
                <a:solidFill>
                  <a:srgbClr val="3B822F"/>
                </a:solidFill>
                <a:latin typeface="Arial MT"/>
                <a:cs typeface="Arial MT"/>
              </a:rPr>
              <a:t> </a:t>
            </a:r>
            <a:r>
              <a:rPr lang="en-US" sz="1807" dirty="0">
                <a:solidFill>
                  <a:srgbClr val="3B822F"/>
                </a:solidFill>
                <a:latin typeface="Arial MT"/>
                <a:cs typeface="Arial MT"/>
              </a:rPr>
              <a:t>will</a:t>
            </a:r>
            <a:r>
              <a:rPr lang="en-US" sz="1807" spc="-15" dirty="0">
                <a:solidFill>
                  <a:srgbClr val="3B822F"/>
                </a:solidFill>
                <a:latin typeface="Arial MT"/>
                <a:cs typeface="Arial MT"/>
              </a:rPr>
              <a:t> </a:t>
            </a:r>
            <a:r>
              <a:rPr lang="en-US" sz="1807" spc="-25" dirty="0">
                <a:solidFill>
                  <a:srgbClr val="3B822F"/>
                </a:solidFill>
                <a:latin typeface="Arial MT"/>
                <a:cs typeface="Arial MT"/>
              </a:rPr>
              <a:t>be </a:t>
            </a:r>
            <a:r>
              <a:rPr lang="en-US" sz="1807" dirty="0">
                <a:solidFill>
                  <a:srgbClr val="3B822F"/>
                </a:solidFill>
                <a:latin typeface="Arial MT"/>
                <a:cs typeface="Arial MT"/>
              </a:rPr>
              <a:t>treated</a:t>
            </a:r>
            <a:r>
              <a:rPr lang="en-US" sz="1807" spc="-20" dirty="0">
                <a:solidFill>
                  <a:srgbClr val="3B822F"/>
                </a:solidFill>
                <a:latin typeface="Arial MT"/>
                <a:cs typeface="Arial MT"/>
              </a:rPr>
              <a:t> </a:t>
            </a:r>
            <a:r>
              <a:rPr lang="en-US" sz="1807" dirty="0">
                <a:solidFill>
                  <a:srgbClr val="3B822F"/>
                </a:solidFill>
                <a:latin typeface="Arial MT"/>
                <a:cs typeface="Arial MT"/>
              </a:rPr>
              <a:t>as</a:t>
            </a:r>
            <a:r>
              <a:rPr lang="en-US" sz="1807" spc="-10" dirty="0">
                <a:solidFill>
                  <a:srgbClr val="3B822F"/>
                </a:solidFill>
                <a:latin typeface="Arial MT"/>
                <a:cs typeface="Arial MT"/>
              </a:rPr>
              <a:t> </a:t>
            </a:r>
            <a:r>
              <a:rPr lang="en-US" sz="1807" dirty="0">
                <a:solidFill>
                  <a:srgbClr val="3B822F"/>
                </a:solidFill>
                <a:latin typeface="Arial MT"/>
                <a:cs typeface="Arial MT"/>
              </a:rPr>
              <a:t>a</a:t>
            </a:r>
            <a:r>
              <a:rPr lang="en-US" sz="1807" spc="-10" dirty="0">
                <a:solidFill>
                  <a:srgbClr val="3B822F"/>
                </a:solidFill>
                <a:latin typeface="Arial MT"/>
                <a:cs typeface="Arial MT"/>
              </a:rPr>
              <a:t> </a:t>
            </a:r>
            <a:r>
              <a:rPr lang="en-US" sz="1807" dirty="0">
                <a:solidFill>
                  <a:srgbClr val="3B822F"/>
                </a:solidFill>
                <a:latin typeface="Arial MT"/>
                <a:cs typeface="Arial MT"/>
              </a:rPr>
              <a:t>4x4</a:t>
            </a:r>
            <a:r>
              <a:rPr lang="en-US" sz="1807" spc="-10" dirty="0">
                <a:solidFill>
                  <a:srgbClr val="3B822F"/>
                </a:solidFill>
                <a:latin typeface="Arial MT"/>
                <a:cs typeface="Arial MT"/>
              </a:rPr>
              <a:t> </a:t>
            </a:r>
            <a:r>
              <a:rPr lang="en-US" sz="1807" dirty="0">
                <a:solidFill>
                  <a:srgbClr val="3B822F"/>
                </a:solidFill>
                <a:latin typeface="Arial MT"/>
                <a:cs typeface="Arial MT"/>
              </a:rPr>
              <a:t>matrix</a:t>
            </a:r>
            <a:r>
              <a:rPr lang="en-US" sz="1807" spc="-10" dirty="0">
                <a:solidFill>
                  <a:srgbClr val="3B822F"/>
                </a:solidFill>
                <a:latin typeface="Arial MT"/>
                <a:cs typeface="Arial MT"/>
              </a:rPr>
              <a:t> </a:t>
            </a:r>
            <a:r>
              <a:rPr lang="en-US" sz="1807" dirty="0">
                <a:solidFill>
                  <a:srgbClr val="3B822F"/>
                </a:solidFill>
                <a:latin typeface="Arial MT"/>
                <a:cs typeface="Arial MT"/>
              </a:rPr>
              <a:t>of</a:t>
            </a:r>
            <a:r>
              <a:rPr lang="en-US" sz="1807" spc="-10" dirty="0">
                <a:solidFill>
                  <a:srgbClr val="3B822F"/>
                </a:solidFill>
                <a:latin typeface="Arial MT"/>
                <a:cs typeface="Arial MT"/>
              </a:rPr>
              <a:t> bytes</a:t>
            </a:r>
            <a:endParaRPr lang="en-US" sz="1807" dirty="0">
              <a:solidFill>
                <a:prstClr val="black"/>
              </a:solidFill>
              <a:latin typeface="Arial MT"/>
              <a:cs typeface="Arial MT"/>
            </a:endParaRPr>
          </a:p>
          <a:p>
            <a:pPr marL="783303" marR="307840" lvl="1" indent="-286807">
              <a:lnSpc>
                <a:spcPts val="1745"/>
              </a:lnSpc>
              <a:spcBef>
                <a:spcPts val="396"/>
              </a:spcBef>
              <a:buClr>
                <a:srgbClr val="3B822F"/>
              </a:buClr>
              <a:buSzPct val="62500"/>
              <a:buFont typeface="Wingdings"/>
              <a:buChar char=""/>
              <a:tabLst>
                <a:tab pos="783303" algn="l"/>
              </a:tabLst>
            </a:pPr>
            <a:r>
              <a:rPr lang="en-US" sz="1606" dirty="0">
                <a:solidFill>
                  <a:prstClr val="black"/>
                </a:solidFill>
                <a:latin typeface="Arial MT"/>
                <a:cs typeface="Arial MT"/>
              </a:rPr>
              <a:t>The</a:t>
            </a:r>
            <a:r>
              <a:rPr lang="en-US" sz="1606" spc="-20" dirty="0">
                <a:solidFill>
                  <a:prstClr val="black"/>
                </a:solidFill>
                <a:latin typeface="Arial MT"/>
                <a:cs typeface="Arial MT"/>
              </a:rPr>
              <a:t> </a:t>
            </a:r>
            <a:r>
              <a:rPr lang="en-US" sz="1606" dirty="0">
                <a:solidFill>
                  <a:prstClr val="black"/>
                </a:solidFill>
                <a:latin typeface="Arial MT"/>
                <a:cs typeface="Arial MT"/>
              </a:rPr>
              <a:t>first</a:t>
            </a:r>
            <a:r>
              <a:rPr lang="en-US" sz="1606" spc="-15" dirty="0">
                <a:solidFill>
                  <a:prstClr val="black"/>
                </a:solidFill>
                <a:latin typeface="Arial MT"/>
                <a:cs typeface="Arial MT"/>
              </a:rPr>
              <a:t> </a:t>
            </a:r>
            <a:r>
              <a:rPr lang="en-US" sz="1606" dirty="0">
                <a:solidFill>
                  <a:prstClr val="black"/>
                </a:solidFill>
                <a:latin typeface="Arial MT"/>
                <a:cs typeface="Arial MT"/>
              </a:rPr>
              <a:t>four</a:t>
            </a:r>
            <a:r>
              <a:rPr lang="en-US" sz="1606" spc="-10" dirty="0">
                <a:solidFill>
                  <a:prstClr val="black"/>
                </a:solidFill>
                <a:latin typeface="Arial MT"/>
                <a:cs typeface="Arial MT"/>
              </a:rPr>
              <a:t> </a:t>
            </a:r>
            <a:r>
              <a:rPr lang="en-US" sz="1606" dirty="0">
                <a:solidFill>
                  <a:prstClr val="black"/>
                </a:solidFill>
                <a:latin typeface="Arial MT"/>
                <a:cs typeface="Arial MT"/>
              </a:rPr>
              <a:t>bytes</a:t>
            </a:r>
            <a:r>
              <a:rPr lang="en-US" sz="1606" spc="-15" dirty="0">
                <a:solidFill>
                  <a:prstClr val="black"/>
                </a:solidFill>
                <a:latin typeface="Arial MT"/>
                <a:cs typeface="Arial MT"/>
              </a:rPr>
              <a:t> </a:t>
            </a:r>
            <a:r>
              <a:rPr lang="en-US" sz="1606" dirty="0">
                <a:solidFill>
                  <a:prstClr val="black"/>
                </a:solidFill>
                <a:latin typeface="Arial MT"/>
                <a:cs typeface="Arial MT"/>
              </a:rPr>
              <a:t>are</a:t>
            </a:r>
            <a:r>
              <a:rPr lang="en-US" sz="1606" spc="-20" dirty="0">
                <a:solidFill>
                  <a:prstClr val="black"/>
                </a:solidFill>
                <a:latin typeface="Arial MT"/>
                <a:cs typeface="Arial MT"/>
              </a:rPr>
              <a:t> </a:t>
            </a:r>
            <a:r>
              <a:rPr lang="en-US" sz="1606" dirty="0">
                <a:solidFill>
                  <a:prstClr val="black"/>
                </a:solidFill>
                <a:latin typeface="Arial MT"/>
                <a:cs typeface="Arial MT"/>
              </a:rPr>
              <a:t>on</a:t>
            </a:r>
            <a:r>
              <a:rPr lang="en-US" sz="1606" spc="-15" dirty="0">
                <a:solidFill>
                  <a:prstClr val="black"/>
                </a:solidFill>
                <a:latin typeface="Arial MT"/>
                <a:cs typeface="Arial MT"/>
              </a:rPr>
              <a:t> </a:t>
            </a:r>
            <a:r>
              <a:rPr lang="en-US" sz="1606" dirty="0">
                <a:solidFill>
                  <a:prstClr val="black"/>
                </a:solidFill>
                <a:latin typeface="Arial MT"/>
                <a:cs typeface="Arial MT"/>
              </a:rPr>
              <a:t>the</a:t>
            </a:r>
            <a:r>
              <a:rPr lang="en-US" sz="1606" spc="-15" dirty="0">
                <a:solidFill>
                  <a:prstClr val="black"/>
                </a:solidFill>
                <a:latin typeface="Arial MT"/>
                <a:cs typeface="Arial MT"/>
              </a:rPr>
              <a:t> </a:t>
            </a:r>
            <a:r>
              <a:rPr lang="en-US" sz="1606" dirty="0">
                <a:solidFill>
                  <a:prstClr val="black"/>
                </a:solidFill>
                <a:latin typeface="Arial MT"/>
                <a:cs typeface="Arial MT"/>
              </a:rPr>
              <a:t>first</a:t>
            </a:r>
            <a:r>
              <a:rPr lang="en-US" sz="1606" spc="-15" dirty="0">
                <a:solidFill>
                  <a:prstClr val="black"/>
                </a:solidFill>
                <a:latin typeface="Arial MT"/>
                <a:cs typeface="Arial MT"/>
              </a:rPr>
              <a:t> </a:t>
            </a:r>
            <a:r>
              <a:rPr lang="en-US" sz="1606" dirty="0">
                <a:solidFill>
                  <a:prstClr val="black"/>
                </a:solidFill>
                <a:latin typeface="Arial MT"/>
                <a:cs typeface="Arial MT"/>
              </a:rPr>
              <a:t>column,</a:t>
            </a:r>
            <a:r>
              <a:rPr lang="en-US" sz="1606" spc="-20" dirty="0">
                <a:solidFill>
                  <a:prstClr val="black"/>
                </a:solidFill>
                <a:latin typeface="Arial MT"/>
                <a:cs typeface="Arial MT"/>
              </a:rPr>
              <a:t> </a:t>
            </a:r>
            <a:r>
              <a:rPr lang="en-US" sz="1606" dirty="0">
                <a:solidFill>
                  <a:prstClr val="black"/>
                </a:solidFill>
                <a:latin typeface="Arial MT"/>
                <a:cs typeface="Arial MT"/>
              </a:rPr>
              <a:t>the</a:t>
            </a:r>
            <a:r>
              <a:rPr lang="en-US" sz="1606" spc="-15" dirty="0">
                <a:solidFill>
                  <a:prstClr val="black"/>
                </a:solidFill>
                <a:latin typeface="Arial MT"/>
                <a:cs typeface="Arial MT"/>
              </a:rPr>
              <a:t> </a:t>
            </a:r>
            <a:r>
              <a:rPr lang="en-US" sz="1606" dirty="0">
                <a:solidFill>
                  <a:prstClr val="black"/>
                </a:solidFill>
                <a:latin typeface="Arial MT"/>
                <a:cs typeface="Arial MT"/>
              </a:rPr>
              <a:t>following</a:t>
            </a:r>
            <a:r>
              <a:rPr lang="en-US" sz="1606" spc="-15" dirty="0">
                <a:solidFill>
                  <a:prstClr val="black"/>
                </a:solidFill>
                <a:latin typeface="Arial MT"/>
                <a:cs typeface="Arial MT"/>
              </a:rPr>
              <a:t> </a:t>
            </a:r>
            <a:r>
              <a:rPr lang="en-US" sz="1606" dirty="0">
                <a:solidFill>
                  <a:prstClr val="black"/>
                </a:solidFill>
                <a:latin typeface="Arial MT"/>
                <a:cs typeface="Arial MT"/>
              </a:rPr>
              <a:t>4</a:t>
            </a:r>
            <a:r>
              <a:rPr lang="en-US" sz="1606" spc="-15" dirty="0">
                <a:solidFill>
                  <a:prstClr val="black"/>
                </a:solidFill>
                <a:latin typeface="Arial MT"/>
                <a:cs typeface="Arial MT"/>
              </a:rPr>
              <a:t> </a:t>
            </a:r>
            <a:r>
              <a:rPr lang="en-US" sz="1606" dirty="0">
                <a:solidFill>
                  <a:prstClr val="black"/>
                </a:solidFill>
                <a:latin typeface="Arial MT"/>
                <a:cs typeface="Arial MT"/>
              </a:rPr>
              <a:t>on</a:t>
            </a:r>
            <a:r>
              <a:rPr lang="en-US" sz="1606" spc="-15" dirty="0">
                <a:solidFill>
                  <a:prstClr val="black"/>
                </a:solidFill>
                <a:latin typeface="Arial MT"/>
                <a:cs typeface="Arial MT"/>
              </a:rPr>
              <a:t> </a:t>
            </a:r>
            <a:r>
              <a:rPr lang="en-US" sz="1606" dirty="0">
                <a:solidFill>
                  <a:prstClr val="black"/>
                </a:solidFill>
                <a:latin typeface="Arial MT"/>
                <a:cs typeface="Arial MT"/>
              </a:rPr>
              <a:t>the</a:t>
            </a:r>
            <a:r>
              <a:rPr lang="en-US" sz="1606" spc="-15" dirty="0">
                <a:solidFill>
                  <a:prstClr val="black"/>
                </a:solidFill>
                <a:latin typeface="Arial MT"/>
                <a:cs typeface="Arial MT"/>
              </a:rPr>
              <a:t> </a:t>
            </a:r>
            <a:r>
              <a:rPr lang="en-US" sz="1606" spc="-10" dirty="0">
                <a:solidFill>
                  <a:prstClr val="black"/>
                </a:solidFill>
                <a:latin typeface="Arial MT"/>
                <a:cs typeface="Arial MT"/>
              </a:rPr>
              <a:t>second </a:t>
            </a:r>
            <a:r>
              <a:rPr lang="en-US" sz="1606" dirty="0">
                <a:solidFill>
                  <a:prstClr val="black"/>
                </a:solidFill>
                <a:latin typeface="Arial MT"/>
                <a:cs typeface="Arial MT"/>
              </a:rPr>
              <a:t>column,</a:t>
            </a:r>
            <a:r>
              <a:rPr lang="en-US" sz="1606" spc="-25" dirty="0">
                <a:solidFill>
                  <a:prstClr val="black"/>
                </a:solidFill>
                <a:latin typeface="Arial MT"/>
                <a:cs typeface="Arial MT"/>
              </a:rPr>
              <a:t> </a:t>
            </a:r>
            <a:r>
              <a:rPr lang="en-US" sz="1606" spc="-20" dirty="0">
                <a:solidFill>
                  <a:prstClr val="black"/>
                </a:solidFill>
                <a:latin typeface="Arial MT"/>
                <a:cs typeface="Arial MT"/>
              </a:rPr>
              <a:t>etc.</a:t>
            </a:r>
            <a:endParaRPr lang="en-US" sz="1606" dirty="0">
              <a:solidFill>
                <a:prstClr val="black"/>
              </a:solidFill>
              <a:latin typeface="Arial MT"/>
              <a:cs typeface="Arial MT"/>
            </a:endParaRPr>
          </a:p>
          <a:p>
            <a:pPr marL="381772" lvl="0" indent="-343531">
              <a:spcBef>
                <a:spcPts val="186"/>
              </a:spcBef>
              <a:buClr>
                <a:srgbClr val="CC9A00"/>
              </a:buClr>
              <a:buSzPct val="66666"/>
              <a:buFont typeface="Wingdings"/>
              <a:buChar char=""/>
              <a:tabLst>
                <a:tab pos="381772" algn="l"/>
              </a:tabLst>
            </a:pPr>
            <a:r>
              <a:rPr lang="en-US" sz="1807" dirty="0">
                <a:solidFill>
                  <a:srgbClr val="3B822F"/>
                </a:solidFill>
                <a:latin typeface="Arial MT"/>
                <a:cs typeface="Arial MT"/>
              </a:rPr>
              <a:t>In</a:t>
            </a:r>
            <a:r>
              <a:rPr lang="en-US" sz="1807" spc="-35" dirty="0">
                <a:solidFill>
                  <a:srgbClr val="3B822F"/>
                </a:solidFill>
                <a:latin typeface="Arial MT"/>
                <a:cs typeface="Arial MT"/>
              </a:rPr>
              <a:t> </a:t>
            </a:r>
            <a:r>
              <a:rPr lang="en-US" sz="1807" dirty="0">
                <a:solidFill>
                  <a:srgbClr val="3B822F"/>
                </a:solidFill>
                <a:latin typeface="Arial MT"/>
                <a:cs typeface="Arial MT"/>
              </a:rPr>
              <a:t>this</a:t>
            </a:r>
            <a:r>
              <a:rPr lang="en-US" sz="1807" spc="-20" dirty="0">
                <a:solidFill>
                  <a:srgbClr val="3B822F"/>
                </a:solidFill>
                <a:latin typeface="Arial MT"/>
                <a:cs typeface="Arial MT"/>
              </a:rPr>
              <a:t> </a:t>
            </a:r>
            <a:r>
              <a:rPr lang="en-US" sz="1807" dirty="0">
                <a:solidFill>
                  <a:srgbClr val="3B822F"/>
                </a:solidFill>
                <a:latin typeface="Arial MT"/>
                <a:cs typeface="Arial MT"/>
              </a:rPr>
              <a:t>description</a:t>
            </a:r>
            <a:r>
              <a:rPr lang="en-US" sz="1807" spc="-25" dirty="0">
                <a:solidFill>
                  <a:srgbClr val="3B822F"/>
                </a:solidFill>
                <a:latin typeface="Arial MT"/>
                <a:cs typeface="Arial MT"/>
              </a:rPr>
              <a:t> </a:t>
            </a:r>
            <a:r>
              <a:rPr lang="en-US" sz="1807" dirty="0">
                <a:solidFill>
                  <a:srgbClr val="3B822F"/>
                </a:solidFill>
                <a:latin typeface="Arial MT"/>
                <a:cs typeface="Arial MT"/>
              </a:rPr>
              <a:t>we</a:t>
            </a:r>
            <a:r>
              <a:rPr lang="en-US" sz="1807" spc="-20" dirty="0">
                <a:solidFill>
                  <a:srgbClr val="3B822F"/>
                </a:solidFill>
                <a:latin typeface="Arial MT"/>
                <a:cs typeface="Arial MT"/>
              </a:rPr>
              <a:t> </a:t>
            </a:r>
            <a:r>
              <a:rPr lang="en-US" sz="1807" dirty="0">
                <a:solidFill>
                  <a:srgbClr val="3B822F"/>
                </a:solidFill>
                <a:latin typeface="Arial MT"/>
                <a:cs typeface="Arial MT"/>
              </a:rPr>
              <a:t>assume</a:t>
            </a:r>
            <a:r>
              <a:rPr lang="en-US" sz="1807" spc="-20" dirty="0">
                <a:solidFill>
                  <a:srgbClr val="3B822F"/>
                </a:solidFill>
                <a:latin typeface="Arial MT"/>
                <a:cs typeface="Arial MT"/>
              </a:rPr>
              <a:t> </a:t>
            </a:r>
            <a:r>
              <a:rPr lang="en-US" sz="1807" dirty="0">
                <a:solidFill>
                  <a:srgbClr val="3B822F"/>
                </a:solidFill>
                <a:latin typeface="Arial MT"/>
                <a:cs typeface="Arial MT"/>
              </a:rPr>
              <a:t>key</a:t>
            </a:r>
            <a:r>
              <a:rPr lang="en-US" sz="1807" spc="-25" dirty="0">
                <a:solidFill>
                  <a:srgbClr val="3B822F"/>
                </a:solidFill>
                <a:latin typeface="Arial MT"/>
                <a:cs typeface="Arial MT"/>
              </a:rPr>
              <a:t> </a:t>
            </a:r>
            <a:r>
              <a:rPr lang="en-US" sz="1807" dirty="0">
                <a:solidFill>
                  <a:srgbClr val="3B822F"/>
                </a:solidFill>
                <a:latin typeface="Arial MT"/>
                <a:cs typeface="Arial MT"/>
              </a:rPr>
              <a:t>length</a:t>
            </a:r>
            <a:r>
              <a:rPr lang="en-US" sz="1807" spc="-20" dirty="0">
                <a:solidFill>
                  <a:srgbClr val="3B822F"/>
                </a:solidFill>
                <a:latin typeface="Arial MT"/>
                <a:cs typeface="Arial MT"/>
              </a:rPr>
              <a:t> </a:t>
            </a:r>
            <a:r>
              <a:rPr lang="en-US" sz="1807" dirty="0">
                <a:solidFill>
                  <a:srgbClr val="3B822F"/>
                </a:solidFill>
                <a:latin typeface="Arial MT"/>
                <a:cs typeface="Arial MT"/>
              </a:rPr>
              <a:t>of</a:t>
            </a:r>
            <a:r>
              <a:rPr lang="en-US" sz="1807" spc="-20" dirty="0">
                <a:solidFill>
                  <a:srgbClr val="3B822F"/>
                </a:solidFill>
                <a:latin typeface="Arial MT"/>
                <a:cs typeface="Arial MT"/>
              </a:rPr>
              <a:t> </a:t>
            </a:r>
            <a:r>
              <a:rPr lang="en-US" sz="1807" spc="-25" dirty="0">
                <a:solidFill>
                  <a:srgbClr val="3B822F"/>
                </a:solidFill>
                <a:latin typeface="Arial MT"/>
                <a:cs typeface="Arial MT"/>
              </a:rPr>
              <a:t>128</a:t>
            </a:r>
            <a:endParaRPr lang="en-US" sz="1807" dirty="0">
              <a:solidFill>
                <a:prstClr val="black"/>
              </a:solidFill>
              <a:latin typeface="Arial MT"/>
              <a:cs typeface="Arial MT"/>
            </a:endParaRPr>
          </a:p>
          <a:p>
            <a:pPr marL="783303" lvl="1" indent="-286170">
              <a:spcBef>
                <a:spcPts val="220"/>
              </a:spcBef>
              <a:buClr>
                <a:srgbClr val="3B822F"/>
              </a:buClr>
              <a:buSzPct val="62500"/>
              <a:buFont typeface="Wingdings"/>
              <a:buChar char=""/>
              <a:tabLst>
                <a:tab pos="783303" algn="l"/>
              </a:tabLst>
            </a:pPr>
            <a:r>
              <a:rPr lang="en-US" sz="1606" dirty="0">
                <a:solidFill>
                  <a:prstClr val="black"/>
                </a:solidFill>
                <a:latin typeface="Arial MT"/>
                <a:cs typeface="Arial MT"/>
              </a:rPr>
              <a:t>Details</a:t>
            </a:r>
            <a:r>
              <a:rPr lang="en-US" sz="1606" spc="-30" dirty="0">
                <a:solidFill>
                  <a:prstClr val="black"/>
                </a:solidFill>
                <a:latin typeface="Arial MT"/>
                <a:cs typeface="Arial MT"/>
              </a:rPr>
              <a:t> </a:t>
            </a:r>
            <a:r>
              <a:rPr lang="en-US" sz="1606" dirty="0">
                <a:solidFill>
                  <a:prstClr val="black"/>
                </a:solidFill>
                <a:latin typeface="Arial MT"/>
                <a:cs typeface="Arial MT"/>
              </a:rPr>
              <a:t>are</a:t>
            </a:r>
            <a:r>
              <a:rPr lang="en-US" sz="1606" spc="-25" dirty="0">
                <a:solidFill>
                  <a:prstClr val="black"/>
                </a:solidFill>
                <a:latin typeface="Arial MT"/>
                <a:cs typeface="Arial MT"/>
              </a:rPr>
              <a:t> </a:t>
            </a:r>
            <a:r>
              <a:rPr lang="en-US" sz="1606" dirty="0">
                <a:solidFill>
                  <a:prstClr val="black"/>
                </a:solidFill>
                <a:latin typeface="Arial MT"/>
                <a:cs typeface="Arial MT"/>
              </a:rPr>
              <a:t>only</a:t>
            </a:r>
            <a:r>
              <a:rPr lang="en-US" sz="1606" spc="-25" dirty="0">
                <a:solidFill>
                  <a:prstClr val="black"/>
                </a:solidFill>
                <a:latin typeface="Arial MT"/>
                <a:cs typeface="Arial MT"/>
              </a:rPr>
              <a:t> </a:t>
            </a:r>
            <a:r>
              <a:rPr lang="en-US" sz="1606" dirty="0">
                <a:solidFill>
                  <a:prstClr val="black"/>
                </a:solidFill>
                <a:latin typeface="Arial MT"/>
                <a:cs typeface="Arial MT"/>
              </a:rPr>
              <a:t>slightly</a:t>
            </a:r>
            <a:r>
              <a:rPr lang="en-US" sz="1606" spc="-25" dirty="0">
                <a:solidFill>
                  <a:prstClr val="black"/>
                </a:solidFill>
                <a:latin typeface="Arial MT"/>
                <a:cs typeface="Arial MT"/>
              </a:rPr>
              <a:t> </a:t>
            </a:r>
            <a:r>
              <a:rPr lang="en-US" sz="1606" dirty="0">
                <a:solidFill>
                  <a:prstClr val="black"/>
                </a:solidFill>
                <a:latin typeface="Arial MT"/>
                <a:cs typeface="Arial MT"/>
              </a:rPr>
              <a:t>different</a:t>
            </a:r>
            <a:r>
              <a:rPr lang="en-US" sz="1606" spc="-30" dirty="0">
                <a:solidFill>
                  <a:prstClr val="black"/>
                </a:solidFill>
                <a:latin typeface="Arial MT"/>
                <a:cs typeface="Arial MT"/>
              </a:rPr>
              <a:t> </a:t>
            </a:r>
            <a:r>
              <a:rPr lang="en-US" sz="1606" dirty="0">
                <a:solidFill>
                  <a:prstClr val="black"/>
                </a:solidFill>
                <a:latin typeface="Arial MT"/>
                <a:cs typeface="Arial MT"/>
              </a:rPr>
              <a:t>for</a:t>
            </a:r>
            <a:r>
              <a:rPr lang="en-US" sz="1606" spc="-20" dirty="0">
                <a:solidFill>
                  <a:prstClr val="black"/>
                </a:solidFill>
                <a:latin typeface="Arial MT"/>
                <a:cs typeface="Arial MT"/>
              </a:rPr>
              <a:t> </a:t>
            </a:r>
            <a:r>
              <a:rPr lang="en-US" sz="1606" dirty="0">
                <a:solidFill>
                  <a:prstClr val="black"/>
                </a:solidFill>
                <a:latin typeface="Arial MT"/>
                <a:cs typeface="Arial MT"/>
              </a:rPr>
              <a:t>longer</a:t>
            </a:r>
            <a:r>
              <a:rPr lang="en-US" sz="1606" spc="-20" dirty="0">
                <a:solidFill>
                  <a:prstClr val="black"/>
                </a:solidFill>
                <a:latin typeface="Arial MT"/>
                <a:cs typeface="Arial MT"/>
              </a:rPr>
              <a:t> keys</a:t>
            </a:r>
            <a:endParaRPr lang="en-US" sz="1606" dirty="0">
              <a:solidFill>
                <a:prstClr val="black"/>
              </a:solidFill>
              <a:latin typeface="Arial MT"/>
              <a:cs typeface="Arial MT"/>
            </a:endParaRPr>
          </a:p>
          <a:p>
            <a:pPr marL="783940" marR="226896" lvl="1" indent="-286807">
              <a:lnSpc>
                <a:spcPct val="90400"/>
              </a:lnSpc>
              <a:spcBef>
                <a:spcPts val="386"/>
              </a:spcBef>
              <a:buClr>
                <a:srgbClr val="3B822F"/>
              </a:buClr>
              <a:buSzPct val="62500"/>
              <a:buFont typeface="Wingdings"/>
              <a:buChar char=""/>
              <a:tabLst>
                <a:tab pos="783940" algn="l"/>
              </a:tabLst>
            </a:pPr>
            <a:r>
              <a:rPr lang="en-US" sz="1606" dirty="0">
                <a:solidFill>
                  <a:prstClr val="black"/>
                </a:solidFill>
                <a:latin typeface="Arial MT"/>
                <a:cs typeface="Arial MT"/>
              </a:rPr>
              <a:t>The</a:t>
            </a:r>
            <a:r>
              <a:rPr lang="en-US" sz="1606" spc="-15" dirty="0">
                <a:solidFill>
                  <a:prstClr val="black"/>
                </a:solidFill>
                <a:latin typeface="Arial MT"/>
                <a:cs typeface="Arial MT"/>
              </a:rPr>
              <a:t> </a:t>
            </a:r>
            <a:r>
              <a:rPr lang="en-US" sz="1606" spc="-10" dirty="0">
                <a:solidFill>
                  <a:prstClr val="black"/>
                </a:solidFill>
                <a:latin typeface="Arial MT"/>
                <a:cs typeface="Arial MT"/>
              </a:rPr>
              <a:t>128-</a:t>
            </a:r>
            <a:r>
              <a:rPr lang="en-US" sz="1606" dirty="0">
                <a:solidFill>
                  <a:prstClr val="black"/>
                </a:solidFill>
                <a:latin typeface="Arial MT"/>
                <a:cs typeface="Arial MT"/>
              </a:rPr>
              <a:t>bit</a:t>
            </a:r>
            <a:r>
              <a:rPr lang="en-US" sz="1606" spc="-10" dirty="0">
                <a:solidFill>
                  <a:prstClr val="black"/>
                </a:solidFill>
                <a:latin typeface="Arial MT"/>
                <a:cs typeface="Arial MT"/>
              </a:rPr>
              <a:t> </a:t>
            </a:r>
            <a:r>
              <a:rPr lang="en-US" sz="1606" dirty="0">
                <a:solidFill>
                  <a:prstClr val="black"/>
                </a:solidFill>
                <a:latin typeface="Arial MT"/>
                <a:cs typeface="Arial MT"/>
              </a:rPr>
              <a:t>key</a:t>
            </a:r>
            <a:r>
              <a:rPr lang="en-US" sz="1606" spc="-15" dirty="0">
                <a:solidFill>
                  <a:prstClr val="black"/>
                </a:solidFill>
                <a:latin typeface="Arial MT"/>
                <a:cs typeface="Arial MT"/>
              </a:rPr>
              <a:t> </a:t>
            </a:r>
            <a:r>
              <a:rPr lang="en-US" sz="1606" dirty="0">
                <a:solidFill>
                  <a:prstClr val="black"/>
                </a:solidFill>
                <a:latin typeface="Arial MT"/>
                <a:cs typeface="Arial MT"/>
              </a:rPr>
              <a:t>is</a:t>
            </a:r>
            <a:r>
              <a:rPr lang="en-US" sz="1606" spc="-15" dirty="0">
                <a:solidFill>
                  <a:prstClr val="black"/>
                </a:solidFill>
                <a:latin typeface="Arial MT"/>
                <a:cs typeface="Arial MT"/>
              </a:rPr>
              <a:t> </a:t>
            </a:r>
            <a:r>
              <a:rPr lang="en-US" sz="1606" dirty="0">
                <a:solidFill>
                  <a:prstClr val="black"/>
                </a:solidFill>
                <a:latin typeface="Arial MT"/>
                <a:cs typeface="Arial MT"/>
              </a:rPr>
              <a:t>also</a:t>
            </a:r>
            <a:r>
              <a:rPr lang="en-US" sz="1606" spc="-15" dirty="0">
                <a:solidFill>
                  <a:prstClr val="black"/>
                </a:solidFill>
                <a:latin typeface="Arial MT"/>
                <a:cs typeface="Arial MT"/>
              </a:rPr>
              <a:t> </a:t>
            </a:r>
            <a:r>
              <a:rPr lang="en-US" sz="1606" dirty="0">
                <a:solidFill>
                  <a:prstClr val="black"/>
                </a:solidFill>
                <a:latin typeface="Arial MT"/>
                <a:cs typeface="Arial MT"/>
              </a:rPr>
              <a:t>shown</a:t>
            </a:r>
            <a:r>
              <a:rPr lang="en-US" sz="1606" spc="-15" dirty="0">
                <a:solidFill>
                  <a:prstClr val="black"/>
                </a:solidFill>
                <a:latin typeface="Arial MT"/>
                <a:cs typeface="Arial MT"/>
              </a:rPr>
              <a:t> </a:t>
            </a:r>
            <a:r>
              <a:rPr lang="en-US" sz="1606" dirty="0">
                <a:solidFill>
                  <a:prstClr val="black"/>
                </a:solidFill>
                <a:latin typeface="Arial MT"/>
                <a:cs typeface="Arial MT"/>
              </a:rPr>
              <a:t>as</a:t>
            </a:r>
            <a:r>
              <a:rPr lang="en-US" sz="1606" spc="-10" dirty="0">
                <a:solidFill>
                  <a:prstClr val="black"/>
                </a:solidFill>
                <a:latin typeface="Arial MT"/>
                <a:cs typeface="Arial MT"/>
              </a:rPr>
              <a:t> </a:t>
            </a:r>
            <a:r>
              <a:rPr lang="en-US" sz="1606" dirty="0">
                <a:solidFill>
                  <a:prstClr val="black"/>
                </a:solidFill>
                <a:latin typeface="Arial MT"/>
                <a:cs typeface="Arial MT"/>
              </a:rPr>
              <a:t>a</a:t>
            </a:r>
            <a:r>
              <a:rPr lang="en-US" sz="1606" spc="-15" dirty="0">
                <a:solidFill>
                  <a:prstClr val="black"/>
                </a:solidFill>
                <a:latin typeface="Arial MT"/>
                <a:cs typeface="Arial MT"/>
              </a:rPr>
              <a:t> </a:t>
            </a:r>
            <a:r>
              <a:rPr lang="en-US" sz="1606" dirty="0">
                <a:solidFill>
                  <a:prstClr val="black"/>
                </a:solidFill>
                <a:latin typeface="Arial MT"/>
                <a:cs typeface="Arial MT"/>
              </a:rPr>
              <a:t>matrix</a:t>
            </a:r>
            <a:r>
              <a:rPr lang="en-US" sz="1606" spc="-10" dirty="0">
                <a:solidFill>
                  <a:prstClr val="black"/>
                </a:solidFill>
                <a:latin typeface="Arial MT"/>
                <a:cs typeface="Arial MT"/>
              </a:rPr>
              <a:t> </a:t>
            </a:r>
            <a:r>
              <a:rPr lang="en-US" sz="1606" dirty="0">
                <a:solidFill>
                  <a:prstClr val="black"/>
                </a:solidFill>
                <a:latin typeface="Arial MT"/>
                <a:cs typeface="Arial MT"/>
              </a:rPr>
              <a:t>of</a:t>
            </a:r>
            <a:r>
              <a:rPr lang="en-US" sz="1606" spc="-10" dirty="0">
                <a:solidFill>
                  <a:prstClr val="black"/>
                </a:solidFill>
                <a:latin typeface="Arial MT"/>
                <a:cs typeface="Arial MT"/>
              </a:rPr>
              <a:t> </a:t>
            </a:r>
            <a:r>
              <a:rPr lang="en-US" sz="1606" dirty="0">
                <a:solidFill>
                  <a:prstClr val="black"/>
                </a:solidFill>
                <a:latin typeface="Arial MT"/>
                <a:cs typeface="Arial MT"/>
              </a:rPr>
              <a:t>4x4</a:t>
            </a:r>
            <a:r>
              <a:rPr lang="en-US" sz="1606" spc="-10" dirty="0">
                <a:solidFill>
                  <a:prstClr val="black"/>
                </a:solidFill>
                <a:latin typeface="Arial MT"/>
                <a:cs typeface="Arial MT"/>
              </a:rPr>
              <a:t> </a:t>
            </a:r>
            <a:r>
              <a:rPr lang="en-US" sz="1606" dirty="0">
                <a:solidFill>
                  <a:prstClr val="black"/>
                </a:solidFill>
                <a:latin typeface="Arial MT"/>
                <a:cs typeface="Arial MT"/>
              </a:rPr>
              <a:t>bytes</a:t>
            </a:r>
            <a:r>
              <a:rPr lang="en-US" sz="1606" spc="-10" dirty="0">
                <a:solidFill>
                  <a:prstClr val="black"/>
                </a:solidFill>
                <a:latin typeface="Arial MT"/>
                <a:cs typeface="Arial MT"/>
              </a:rPr>
              <a:t> </a:t>
            </a:r>
            <a:r>
              <a:rPr lang="en-US" sz="1606" dirty="0">
                <a:solidFill>
                  <a:prstClr val="black"/>
                </a:solidFill>
                <a:latin typeface="Arial MT"/>
                <a:cs typeface="Arial MT"/>
              </a:rPr>
              <a:t>(each</a:t>
            </a:r>
            <a:r>
              <a:rPr lang="en-US" sz="1606" spc="-10" dirty="0">
                <a:solidFill>
                  <a:prstClr val="black"/>
                </a:solidFill>
                <a:latin typeface="Arial MT"/>
                <a:cs typeface="Arial MT"/>
              </a:rPr>
              <a:t> </a:t>
            </a:r>
            <a:r>
              <a:rPr lang="en-US" sz="1606" dirty="0">
                <a:solidFill>
                  <a:prstClr val="black"/>
                </a:solidFill>
                <a:latin typeface="Arial MT"/>
                <a:cs typeface="Arial MT"/>
              </a:rPr>
              <a:t>byte</a:t>
            </a:r>
            <a:r>
              <a:rPr lang="en-US" sz="1606" spc="-10" dirty="0">
                <a:solidFill>
                  <a:prstClr val="black"/>
                </a:solidFill>
                <a:latin typeface="Arial MT"/>
                <a:cs typeface="Arial MT"/>
              </a:rPr>
              <a:t> </a:t>
            </a:r>
            <a:r>
              <a:rPr lang="en-US" sz="1606" dirty="0">
                <a:solidFill>
                  <a:prstClr val="black"/>
                </a:solidFill>
                <a:latin typeface="Arial MT"/>
                <a:cs typeface="Arial MT"/>
              </a:rPr>
              <a:t>is</a:t>
            </a:r>
            <a:r>
              <a:rPr lang="en-US" sz="1606" spc="-5" dirty="0">
                <a:solidFill>
                  <a:prstClr val="black"/>
                </a:solidFill>
                <a:latin typeface="Arial MT"/>
                <a:cs typeface="Arial MT"/>
              </a:rPr>
              <a:t> </a:t>
            </a:r>
            <a:r>
              <a:rPr lang="en-US" sz="1606" spc="-50" dirty="0">
                <a:solidFill>
                  <a:prstClr val="black"/>
                </a:solidFill>
                <a:latin typeface="Arial MT"/>
                <a:cs typeface="Arial MT"/>
              </a:rPr>
              <a:t>a </a:t>
            </a:r>
            <a:r>
              <a:rPr lang="en-US" sz="1606" dirty="0">
                <a:solidFill>
                  <a:prstClr val="black"/>
                </a:solidFill>
                <a:latin typeface="Arial MT"/>
                <a:cs typeface="Arial MT"/>
              </a:rPr>
              <a:t>number</a:t>
            </a:r>
            <a:r>
              <a:rPr lang="en-US" sz="1606" spc="-10" dirty="0">
                <a:solidFill>
                  <a:prstClr val="black"/>
                </a:solidFill>
                <a:latin typeface="Arial MT"/>
                <a:cs typeface="Arial MT"/>
              </a:rPr>
              <a:t> </a:t>
            </a:r>
            <a:r>
              <a:rPr lang="en-US" sz="1606" dirty="0">
                <a:solidFill>
                  <a:prstClr val="black"/>
                </a:solidFill>
                <a:latin typeface="Arial MT"/>
                <a:cs typeface="Arial MT"/>
              </a:rPr>
              <a:t>from</a:t>
            </a:r>
            <a:r>
              <a:rPr lang="en-US" sz="1606" spc="-15" dirty="0">
                <a:solidFill>
                  <a:prstClr val="black"/>
                </a:solidFill>
                <a:latin typeface="Arial MT"/>
                <a:cs typeface="Arial MT"/>
              </a:rPr>
              <a:t> </a:t>
            </a:r>
            <a:r>
              <a:rPr lang="en-US" sz="1606" dirty="0">
                <a:solidFill>
                  <a:prstClr val="black"/>
                </a:solidFill>
                <a:latin typeface="Arial MT"/>
                <a:cs typeface="Arial MT"/>
              </a:rPr>
              <a:t>0</a:t>
            </a:r>
            <a:r>
              <a:rPr lang="en-US" sz="1606" spc="-15" dirty="0">
                <a:solidFill>
                  <a:prstClr val="black"/>
                </a:solidFill>
                <a:latin typeface="Arial MT"/>
                <a:cs typeface="Arial MT"/>
              </a:rPr>
              <a:t> </a:t>
            </a:r>
            <a:r>
              <a:rPr lang="en-US" sz="1606" dirty="0">
                <a:solidFill>
                  <a:prstClr val="black"/>
                </a:solidFill>
                <a:latin typeface="Arial MT"/>
                <a:cs typeface="Arial MT"/>
              </a:rPr>
              <a:t>to</a:t>
            </a:r>
            <a:r>
              <a:rPr lang="en-US" sz="1606" spc="-15" dirty="0">
                <a:solidFill>
                  <a:prstClr val="black"/>
                </a:solidFill>
                <a:latin typeface="Arial MT"/>
                <a:cs typeface="Arial MT"/>
              </a:rPr>
              <a:t> </a:t>
            </a:r>
            <a:r>
              <a:rPr lang="en-US" sz="1606" dirty="0">
                <a:solidFill>
                  <a:prstClr val="black"/>
                </a:solidFill>
                <a:latin typeface="Arial MT"/>
                <a:cs typeface="Arial MT"/>
              </a:rPr>
              <a:t>255):</a:t>
            </a:r>
            <a:r>
              <a:rPr lang="en-US" sz="1606" spc="-15" dirty="0">
                <a:solidFill>
                  <a:prstClr val="black"/>
                </a:solidFill>
                <a:latin typeface="Arial MT"/>
                <a:cs typeface="Arial MT"/>
              </a:rPr>
              <a:t> </a:t>
            </a:r>
            <a:r>
              <a:rPr lang="en-US" sz="1606" dirty="0">
                <a:solidFill>
                  <a:prstClr val="black"/>
                </a:solidFill>
                <a:latin typeface="Arial MT"/>
                <a:cs typeface="Arial MT"/>
              </a:rPr>
              <a:t>first</a:t>
            </a:r>
            <a:r>
              <a:rPr lang="en-US" sz="1606" spc="-15" dirty="0">
                <a:solidFill>
                  <a:prstClr val="black"/>
                </a:solidFill>
                <a:latin typeface="Arial MT"/>
                <a:cs typeface="Arial MT"/>
              </a:rPr>
              <a:t> </a:t>
            </a:r>
            <a:r>
              <a:rPr lang="en-US" sz="1606" dirty="0">
                <a:solidFill>
                  <a:prstClr val="black"/>
                </a:solidFill>
                <a:latin typeface="Arial MT"/>
                <a:cs typeface="Arial MT"/>
              </a:rPr>
              <a:t>4</a:t>
            </a:r>
            <a:r>
              <a:rPr lang="en-US" sz="1606" spc="-15" dirty="0">
                <a:solidFill>
                  <a:prstClr val="black"/>
                </a:solidFill>
                <a:latin typeface="Arial MT"/>
                <a:cs typeface="Arial MT"/>
              </a:rPr>
              <a:t> </a:t>
            </a:r>
            <a:r>
              <a:rPr lang="en-US" sz="1606" dirty="0">
                <a:solidFill>
                  <a:prstClr val="black"/>
                </a:solidFill>
                <a:latin typeface="Arial MT"/>
                <a:cs typeface="Arial MT"/>
              </a:rPr>
              <a:t>bytes</a:t>
            </a:r>
            <a:r>
              <a:rPr lang="en-US" sz="1606" spc="-15" dirty="0">
                <a:solidFill>
                  <a:prstClr val="black"/>
                </a:solidFill>
                <a:latin typeface="Arial MT"/>
                <a:cs typeface="Arial MT"/>
              </a:rPr>
              <a:t> </a:t>
            </a:r>
            <a:r>
              <a:rPr lang="en-US" sz="1606" dirty="0">
                <a:solidFill>
                  <a:prstClr val="black"/>
                </a:solidFill>
                <a:latin typeface="Arial MT"/>
                <a:cs typeface="Arial MT"/>
              </a:rPr>
              <a:t>on</a:t>
            </a:r>
            <a:r>
              <a:rPr lang="en-US" sz="1606" spc="-10" dirty="0">
                <a:solidFill>
                  <a:prstClr val="black"/>
                </a:solidFill>
                <a:latin typeface="Arial MT"/>
                <a:cs typeface="Arial MT"/>
              </a:rPr>
              <a:t> </a:t>
            </a:r>
            <a:r>
              <a:rPr lang="en-US" sz="1606" dirty="0">
                <a:solidFill>
                  <a:prstClr val="black"/>
                </a:solidFill>
                <a:latin typeface="Arial MT"/>
                <a:cs typeface="Arial MT"/>
              </a:rPr>
              <a:t>the</a:t>
            </a:r>
            <a:r>
              <a:rPr lang="en-US" sz="1606" spc="-15" dirty="0">
                <a:solidFill>
                  <a:prstClr val="black"/>
                </a:solidFill>
                <a:latin typeface="Arial MT"/>
                <a:cs typeface="Arial MT"/>
              </a:rPr>
              <a:t> </a:t>
            </a:r>
            <a:r>
              <a:rPr lang="en-US" sz="1606" dirty="0">
                <a:solidFill>
                  <a:prstClr val="black"/>
                </a:solidFill>
                <a:latin typeface="Arial MT"/>
                <a:cs typeface="Arial MT"/>
              </a:rPr>
              <a:t>first</a:t>
            </a:r>
            <a:r>
              <a:rPr lang="en-US" sz="1606" spc="-15" dirty="0">
                <a:solidFill>
                  <a:prstClr val="black"/>
                </a:solidFill>
                <a:latin typeface="Arial MT"/>
                <a:cs typeface="Arial MT"/>
              </a:rPr>
              <a:t> </a:t>
            </a:r>
            <a:r>
              <a:rPr lang="en-US" sz="1606" dirty="0">
                <a:solidFill>
                  <a:prstClr val="black"/>
                </a:solidFill>
                <a:latin typeface="Arial MT"/>
                <a:cs typeface="Arial MT"/>
              </a:rPr>
              <a:t>column,</a:t>
            </a:r>
            <a:r>
              <a:rPr lang="en-US" sz="1606" spc="-15" dirty="0">
                <a:solidFill>
                  <a:prstClr val="black"/>
                </a:solidFill>
                <a:latin typeface="Arial MT"/>
                <a:cs typeface="Arial MT"/>
              </a:rPr>
              <a:t> </a:t>
            </a:r>
            <a:r>
              <a:rPr lang="en-US" sz="1606" dirty="0">
                <a:solidFill>
                  <a:prstClr val="black"/>
                </a:solidFill>
                <a:latin typeface="Arial MT"/>
                <a:cs typeface="Arial MT"/>
              </a:rPr>
              <a:t>following</a:t>
            </a:r>
            <a:r>
              <a:rPr lang="en-US" sz="1606" spc="-15" dirty="0">
                <a:solidFill>
                  <a:prstClr val="black"/>
                </a:solidFill>
                <a:latin typeface="Arial MT"/>
                <a:cs typeface="Arial MT"/>
              </a:rPr>
              <a:t> </a:t>
            </a:r>
            <a:r>
              <a:rPr lang="en-US" sz="1606" dirty="0">
                <a:solidFill>
                  <a:prstClr val="black"/>
                </a:solidFill>
                <a:latin typeface="Arial MT"/>
                <a:cs typeface="Arial MT"/>
              </a:rPr>
              <a:t>4</a:t>
            </a:r>
            <a:r>
              <a:rPr lang="en-US" sz="1606" spc="-15" dirty="0">
                <a:solidFill>
                  <a:prstClr val="black"/>
                </a:solidFill>
                <a:latin typeface="Arial MT"/>
                <a:cs typeface="Arial MT"/>
              </a:rPr>
              <a:t> </a:t>
            </a:r>
            <a:r>
              <a:rPr lang="en-US" sz="1606" dirty="0">
                <a:solidFill>
                  <a:prstClr val="black"/>
                </a:solidFill>
                <a:latin typeface="Arial MT"/>
                <a:cs typeface="Arial MT"/>
              </a:rPr>
              <a:t>on</a:t>
            </a:r>
            <a:r>
              <a:rPr lang="en-US" sz="1606" spc="-15" dirty="0">
                <a:solidFill>
                  <a:prstClr val="black"/>
                </a:solidFill>
                <a:latin typeface="Arial MT"/>
                <a:cs typeface="Arial MT"/>
              </a:rPr>
              <a:t> </a:t>
            </a:r>
            <a:r>
              <a:rPr lang="en-US" sz="1606" spc="-25" dirty="0">
                <a:solidFill>
                  <a:prstClr val="black"/>
                </a:solidFill>
                <a:latin typeface="Arial MT"/>
                <a:cs typeface="Arial MT"/>
              </a:rPr>
              <a:t>the </a:t>
            </a:r>
            <a:r>
              <a:rPr lang="en-US" sz="1606" dirty="0">
                <a:solidFill>
                  <a:prstClr val="black"/>
                </a:solidFill>
                <a:latin typeface="Arial MT"/>
                <a:cs typeface="Arial MT"/>
              </a:rPr>
              <a:t>2</a:t>
            </a:r>
            <a:r>
              <a:rPr lang="en-US" sz="1656" baseline="25252" dirty="0">
                <a:solidFill>
                  <a:prstClr val="black"/>
                </a:solidFill>
                <a:latin typeface="Arial MT"/>
                <a:cs typeface="Arial MT"/>
              </a:rPr>
              <a:t>nd</a:t>
            </a:r>
            <a:r>
              <a:rPr lang="en-US" sz="1656" spc="188" baseline="25252" dirty="0">
                <a:solidFill>
                  <a:prstClr val="black"/>
                </a:solidFill>
                <a:latin typeface="Arial MT"/>
                <a:cs typeface="Arial MT"/>
              </a:rPr>
              <a:t> </a:t>
            </a:r>
            <a:r>
              <a:rPr lang="en-US" sz="1606" dirty="0">
                <a:solidFill>
                  <a:prstClr val="black"/>
                </a:solidFill>
                <a:latin typeface="Arial MT"/>
                <a:cs typeface="Arial MT"/>
              </a:rPr>
              <a:t>columns,</a:t>
            </a:r>
            <a:r>
              <a:rPr lang="en-US" sz="1606" spc="-10" dirty="0">
                <a:solidFill>
                  <a:prstClr val="black"/>
                </a:solidFill>
                <a:latin typeface="Arial MT"/>
                <a:cs typeface="Arial MT"/>
              </a:rPr>
              <a:t> </a:t>
            </a:r>
            <a:r>
              <a:rPr lang="en-US" sz="1606" spc="-20" dirty="0">
                <a:solidFill>
                  <a:prstClr val="black"/>
                </a:solidFill>
                <a:latin typeface="Arial MT"/>
                <a:cs typeface="Arial MT"/>
              </a:rPr>
              <a:t>etc.</a:t>
            </a:r>
            <a:endParaRPr lang="en-US" sz="1606" dirty="0">
              <a:solidFill>
                <a:prstClr val="black"/>
              </a:solidFill>
              <a:latin typeface="Arial MT"/>
              <a:cs typeface="Arial MT"/>
            </a:endParaRPr>
          </a:p>
          <a:p>
            <a:pPr marL="783303" marR="30593" lvl="1" indent="-286807">
              <a:lnSpc>
                <a:spcPts val="1745"/>
              </a:lnSpc>
              <a:spcBef>
                <a:spcPts val="417"/>
              </a:spcBef>
              <a:buClr>
                <a:srgbClr val="3B822F"/>
              </a:buClr>
              <a:buSzPct val="62500"/>
              <a:buFont typeface="Wingdings"/>
              <a:buChar char=""/>
              <a:tabLst>
                <a:tab pos="783303" algn="l"/>
              </a:tabLst>
            </a:pPr>
            <a:r>
              <a:rPr lang="en-US" sz="1606" dirty="0">
                <a:solidFill>
                  <a:prstClr val="black"/>
                </a:solidFill>
                <a:latin typeface="Arial MT"/>
                <a:cs typeface="Arial MT"/>
              </a:rPr>
              <a:t>The</a:t>
            </a:r>
            <a:r>
              <a:rPr lang="en-US" sz="1606" spc="-20" dirty="0">
                <a:solidFill>
                  <a:prstClr val="black"/>
                </a:solidFill>
                <a:latin typeface="Arial MT"/>
                <a:cs typeface="Arial MT"/>
              </a:rPr>
              <a:t> </a:t>
            </a:r>
            <a:r>
              <a:rPr lang="en-US" sz="1606" dirty="0">
                <a:solidFill>
                  <a:prstClr val="black"/>
                </a:solidFill>
                <a:latin typeface="Arial MT"/>
                <a:cs typeface="Arial MT"/>
              </a:rPr>
              <a:t>key</a:t>
            </a:r>
            <a:r>
              <a:rPr lang="en-US" sz="1606" spc="-15" dirty="0">
                <a:solidFill>
                  <a:prstClr val="black"/>
                </a:solidFill>
                <a:latin typeface="Arial MT"/>
                <a:cs typeface="Arial MT"/>
              </a:rPr>
              <a:t> </a:t>
            </a:r>
            <a:r>
              <a:rPr lang="en-US" sz="1606" dirty="0">
                <a:solidFill>
                  <a:prstClr val="black"/>
                </a:solidFill>
                <a:latin typeface="Arial MT"/>
                <a:cs typeface="Arial MT"/>
              </a:rPr>
              <a:t>is</a:t>
            </a:r>
            <a:r>
              <a:rPr lang="en-US" sz="1606" spc="-15" dirty="0">
                <a:solidFill>
                  <a:prstClr val="black"/>
                </a:solidFill>
                <a:latin typeface="Arial MT"/>
                <a:cs typeface="Arial MT"/>
              </a:rPr>
              <a:t> </a:t>
            </a:r>
            <a:r>
              <a:rPr lang="en-US" sz="1606" dirty="0">
                <a:solidFill>
                  <a:prstClr val="black"/>
                </a:solidFill>
                <a:latin typeface="Arial MT"/>
                <a:cs typeface="Arial MT"/>
              </a:rPr>
              <a:t>expanded</a:t>
            </a:r>
            <a:r>
              <a:rPr lang="en-US" sz="1606" spc="-20" dirty="0">
                <a:solidFill>
                  <a:prstClr val="black"/>
                </a:solidFill>
                <a:latin typeface="Arial MT"/>
                <a:cs typeface="Arial MT"/>
              </a:rPr>
              <a:t> </a:t>
            </a:r>
            <a:r>
              <a:rPr lang="en-US" sz="1606" dirty="0">
                <a:solidFill>
                  <a:prstClr val="black"/>
                </a:solidFill>
                <a:latin typeface="Arial MT"/>
                <a:cs typeface="Arial MT"/>
              </a:rPr>
              <a:t>in</a:t>
            </a:r>
            <a:r>
              <a:rPr lang="en-US" sz="1606" spc="-15" dirty="0">
                <a:solidFill>
                  <a:prstClr val="black"/>
                </a:solidFill>
                <a:latin typeface="Arial MT"/>
                <a:cs typeface="Arial MT"/>
              </a:rPr>
              <a:t> </a:t>
            </a:r>
            <a:r>
              <a:rPr lang="en-US" sz="1606" dirty="0">
                <a:solidFill>
                  <a:prstClr val="black"/>
                </a:solidFill>
                <a:latin typeface="Arial MT"/>
                <a:cs typeface="Arial MT"/>
              </a:rPr>
              <a:t>an</a:t>
            </a:r>
            <a:r>
              <a:rPr lang="en-US" sz="1606" spc="-15" dirty="0">
                <a:solidFill>
                  <a:prstClr val="black"/>
                </a:solidFill>
                <a:latin typeface="Arial MT"/>
                <a:cs typeface="Arial MT"/>
              </a:rPr>
              <a:t> </a:t>
            </a:r>
            <a:r>
              <a:rPr lang="en-US" sz="1606" dirty="0">
                <a:solidFill>
                  <a:prstClr val="black"/>
                </a:solidFill>
                <a:latin typeface="Arial MT"/>
                <a:cs typeface="Arial MT"/>
              </a:rPr>
              <a:t>array</a:t>
            </a:r>
            <a:r>
              <a:rPr lang="en-US" sz="1606" spc="-20" dirty="0">
                <a:solidFill>
                  <a:prstClr val="black"/>
                </a:solidFill>
                <a:latin typeface="Arial MT"/>
                <a:cs typeface="Arial MT"/>
              </a:rPr>
              <a:t> </a:t>
            </a:r>
            <a:r>
              <a:rPr lang="en-US" sz="1606" dirty="0">
                <a:solidFill>
                  <a:prstClr val="black"/>
                </a:solidFill>
                <a:latin typeface="Arial MT"/>
                <a:cs typeface="Arial MT"/>
              </a:rPr>
              <a:t>of</a:t>
            </a:r>
            <a:r>
              <a:rPr lang="en-US" sz="1606" spc="-15" dirty="0">
                <a:solidFill>
                  <a:prstClr val="black"/>
                </a:solidFill>
                <a:latin typeface="Arial MT"/>
                <a:cs typeface="Arial MT"/>
              </a:rPr>
              <a:t> </a:t>
            </a:r>
            <a:r>
              <a:rPr lang="en-US" sz="1606" dirty="0">
                <a:solidFill>
                  <a:prstClr val="black"/>
                </a:solidFill>
                <a:latin typeface="Arial MT"/>
                <a:cs typeface="Arial MT"/>
              </a:rPr>
              <a:t>44</a:t>
            </a:r>
            <a:r>
              <a:rPr lang="en-US" sz="1606" spc="-20" dirty="0">
                <a:solidFill>
                  <a:prstClr val="black"/>
                </a:solidFill>
                <a:latin typeface="Arial MT"/>
                <a:cs typeface="Arial MT"/>
              </a:rPr>
              <a:t> </a:t>
            </a:r>
            <a:r>
              <a:rPr lang="en-US" sz="1606" i="1" dirty="0">
                <a:solidFill>
                  <a:prstClr val="black"/>
                </a:solidFill>
                <a:latin typeface="Arial"/>
                <a:cs typeface="Arial"/>
              </a:rPr>
              <a:t>words</a:t>
            </a:r>
            <a:r>
              <a:rPr lang="en-US" sz="1606" i="1" spc="-10" dirty="0">
                <a:solidFill>
                  <a:prstClr val="black"/>
                </a:solidFill>
                <a:latin typeface="Arial"/>
                <a:cs typeface="Arial"/>
              </a:rPr>
              <a:t> </a:t>
            </a:r>
            <a:r>
              <a:rPr lang="en-US" sz="1606" dirty="0">
                <a:solidFill>
                  <a:prstClr val="black"/>
                </a:solidFill>
                <a:latin typeface="Arial MT"/>
                <a:cs typeface="Arial MT"/>
              </a:rPr>
              <a:t>–</a:t>
            </a:r>
            <a:r>
              <a:rPr lang="en-US" sz="1606" spc="-15" dirty="0">
                <a:solidFill>
                  <a:prstClr val="black"/>
                </a:solidFill>
                <a:latin typeface="Arial MT"/>
                <a:cs typeface="Arial MT"/>
              </a:rPr>
              <a:t> </a:t>
            </a:r>
            <a:r>
              <a:rPr lang="en-US" sz="1606" dirty="0">
                <a:solidFill>
                  <a:prstClr val="black"/>
                </a:solidFill>
                <a:latin typeface="Arial MT"/>
                <a:cs typeface="Arial MT"/>
              </a:rPr>
              <a:t>each</a:t>
            </a:r>
            <a:r>
              <a:rPr lang="en-US" sz="1606" spc="-15" dirty="0">
                <a:solidFill>
                  <a:prstClr val="black"/>
                </a:solidFill>
                <a:latin typeface="Arial MT"/>
                <a:cs typeface="Arial MT"/>
              </a:rPr>
              <a:t> </a:t>
            </a:r>
            <a:r>
              <a:rPr lang="en-US" sz="1606" dirty="0">
                <a:solidFill>
                  <a:prstClr val="black"/>
                </a:solidFill>
                <a:latin typeface="Arial MT"/>
                <a:cs typeface="Arial MT"/>
              </a:rPr>
              <a:t>word</a:t>
            </a:r>
            <a:r>
              <a:rPr lang="en-US" sz="1606" spc="-15" dirty="0">
                <a:solidFill>
                  <a:prstClr val="black"/>
                </a:solidFill>
                <a:latin typeface="Arial MT"/>
                <a:cs typeface="Arial MT"/>
              </a:rPr>
              <a:t> </a:t>
            </a:r>
            <a:r>
              <a:rPr lang="en-US" sz="1606" dirty="0">
                <a:solidFill>
                  <a:prstClr val="black"/>
                </a:solidFill>
                <a:latin typeface="Arial MT"/>
                <a:cs typeface="Arial MT"/>
              </a:rPr>
              <a:t>has</a:t>
            </a:r>
            <a:r>
              <a:rPr lang="en-US" sz="1606" spc="-20" dirty="0">
                <a:solidFill>
                  <a:prstClr val="black"/>
                </a:solidFill>
                <a:latin typeface="Arial MT"/>
                <a:cs typeface="Arial MT"/>
              </a:rPr>
              <a:t> </a:t>
            </a:r>
            <a:r>
              <a:rPr lang="en-US" sz="1606" dirty="0">
                <a:solidFill>
                  <a:prstClr val="black"/>
                </a:solidFill>
                <a:latin typeface="Arial MT"/>
                <a:cs typeface="Arial MT"/>
              </a:rPr>
              <a:t>4</a:t>
            </a:r>
            <a:r>
              <a:rPr lang="en-US" sz="1606" spc="-15" dirty="0">
                <a:solidFill>
                  <a:prstClr val="black"/>
                </a:solidFill>
                <a:latin typeface="Arial MT"/>
                <a:cs typeface="Arial MT"/>
              </a:rPr>
              <a:t> </a:t>
            </a:r>
            <a:r>
              <a:rPr lang="en-US" sz="1606" spc="-10" dirty="0">
                <a:solidFill>
                  <a:prstClr val="black"/>
                </a:solidFill>
                <a:latin typeface="Arial MT"/>
                <a:cs typeface="Arial MT"/>
              </a:rPr>
              <a:t>bytes; </a:t>
            </a:r>
            <a:r>
              <a:rPr lang="en-US" sz="1606" dirty="0">
                <a:solidFill>
                  <a:prstClr val="black"/>
                </a:solidFill>
                <a:latin typeface="Arial MT"/>
                <a:cs typeface="Arial MT"/>
              </a:rPr>
              <a:t>these</a:t>
            </a:r>
            <a:r>
              <a:rPr lang="en-US" sz="1606" spc="-20" dirty="0">
                <a:solidFill>
                  <a:prstClr val="black"/>
                </a:solidFill>
                <a:latin typeface="Arial MT"/>
                <a:cs typeface="Arial MT"/>
              </a:rPr>
              <a:t> </a:t>
            </a:r>
            <a:r>
              <a:rPr lang="en-US" sz="1606" dirty="0">
                <a:solidFill>
                  <a:prstClr val="black"/>
                </a:solidFill>
                <a:latin typeface="Arial MT"/>
                <a:cs typeface="Arial MT"/>
              </a:rPr>
              <a:t>key</a:t>
            </a:r>
            <a:r>
              <a:rPr lang="en-US" sz="1606" spc="-15" dirty="0">
                <a:solidFill>
                  <a:prstClr val="black"/>
                </a:solidFill>
                <a:latin typeface="Arial MT"/>
                <a:cs typeface="Arial MT"/>
              </a:rPr>
              <a:t> </a:t>
            </a:r>
            <a:r>
              <a:rPr lang="en-US" sz="1606" dirty="0">
                <a:solidFill>
                  <a:prstClr val="black"/>
                </a:solidFill>
                <a:latin typeface="Arial MT"/>
                <a:cs typeface="Arial MT"/>
              </a:rPr>
              <a:t>words</a:t>
            </a:r>
            <a:r>
              <a:rPr lang="en-US" sz="1606" spc="-20" dirty="0">
                <a:solidFill>
                  <a:prstClr val="black"/>
                </a:solidFill>
                <a:latin typeface="Arial MT"/>
                <a:cs typeface="Arial MT"/>
              </a:rPr>
              <a:t> </a:t>
            </a:r>
            <a:r>
              <a:rPr lang="en-US" sz="1606" dirty="0">
                <a:solidFill>
                  <a:prstClr val="black"/>
                </a:solidFill>
                <a:latin typeface="Arial MT"/>
                <a:cs typeface="Arial MT"/>
              </a:rPr>
              <a:t>are</a:t>
            </a:r>
            <a:r>
              <a:rPr lang="en-US" sz="1606" spc="-15" dirty="0">
                <a:solidFill>
                  <a:prstClr val="black"/>
                </a:solidFill>
                <a:latin typeface="Arial MT"/>
                <a:cs typeface="Arial MT"/>
              </a:rPr>
              <a:t> </a:t>
            </a:r>
            <a:r>
              <a:rPr lang="en-US" sz="1606" dirty="0">
                <a:solidFill>
                  <a:prstClr val="black"/>
                </a:solidFill>
                <a:latin typeface="Arial MT"/>
                <a:cs typeface="Arial MT"/>
              </a:rPr>
              <a:t>used</a:t>
            </a:r>
            <a:r>
              <a:rPr lang="en-US" sz="1606" spc="-20" dirty="0">
                <a:solidFill>
                  <a:prstClr val="black"/>
                </a:solidFill>
                <a:latin typeface="Arial MT"/>
                <a:cs typeface="Arial MT"/>
              </a:rPr>
              <a:t> </a:t>
            </a:r>
            <a:r>
              <a:rPr lang="en-US" sz="1606" dirty="0">
                <a:solidFill>
                  <a:prstClr val="black"/>
                </a:solidFill>
                <a:latin typeface="Arial MT"/>
                <a:cs typeface="Arial MT"/>
              </a:rPr>
              <a:t>throughout</a:t>
            </a:r>
            <a:r>
              <a:rPr lang="en-US" sz="1606" spc="-25" dirty="0">
                <a:solidFill>
                  <a:prstClr val="black"/>
                </a:solidFill>
                <a:latin typeface="Arial MT"/>
                <a:cs typeface="Arial MT"/>
              </a:rPr>
              <a:t> </a:t>
            </a:r>
            <a:r>
              <a:rPr lang="en-US" sz="1606" dirty="0">
                <a:solidFill>
                  <a:prstClr val="black"/>
                </a:solidFill>
                <a:latin typeface="Arial MT"/>
                <a:cs typeface="Arial MT"/>
              </a:rPr>
              <a:t>the</a:t>
            </a:r>
            <a:r>
              <a:rPr lang="en-US" sz="1606" spc="-15" dirty="0">
                <a:solidFill>
                  <a:prstClr val="black"/>
                </a:solidFill>
                <a:latin typeface="Arial MT"/>
                <a:cs typeface="Arial MT"/>
              </a:rPr>
              <a:t> </a:t>
            </a:r>
            <a:r>
              <a:rPr lang="en-US" sz="1606" dirty="0">
                <a:solidFill>
                  <a:prstClr val="black"/>
                </a:solidFill>
                <a:latin typeface="Arial MT"/>
                <a:cs typeface="Arial MT"/>
              </a:rPr>
              <a:t>rounds:</a:t>
            </a:r>
            <a:r>
              <a:rPr lang="en-US" sz="1606" spc="-20" dirty="0">
                <a:solidFill>
                  <a:prstClr val="black"/>
                </a:solidFill>
                <a:latin typeface="Arial MT"/>
                <a:cs typeface="Arial MT"/>
              </a:rPr>
              <a:t> </a:t>
            </a:r>
            <a:r>
              <a:rPr lang="en-US" sz="1606" dirty="0">
                <a:solidFill>
                  <a:prstClr val="black"/>
                </a:solidFill>
                <a:latin typeface="Arial MT"/>
                <a:cs typeface="Arial MT"/>
              </a:rPr>
              <a:t>in</a:t>
            </a:r>
            <a:r>
              <a:rPr lang="en-US" sz="1606" spc="-15" dirty="0">
                <a:solidFill>
                  <a:prstClr val="black"/>
                </a:solidFill>
                <a:latin typeface="Arial MT"/>
                <a:cs typeface="Arial MT"/>
              </a:rPr>
              <a:t> </a:t>
            </a:r>
            <a:r>
              <a:rPr lang="en-US" sz="1606" dirty="0">
                <a:solidFill>
                  <a:prstClr val="black"/>
                </a:solidFill>
                <a:latin typeface="Arial MT"/>
                <a:cs typeface="Arial MT"/>
              </a:rPr>
              <a:t>each</a:t>
            </a:r>
            <a:r>
              <a:rPr lang="en-US" sz="1606" spc="-20" dirty="0">
                <a:solidFill>
                  <a:prstClr val="black"/>
                </a:solidFill>
                <a:latin typeface="Arial MT"/>
                <a:cs typeface="Arial MT"/>
              </a:rPr>
              <a:t> </a:t>
            </a:r>
            <a:r>
              <a:rPr lang="en-US" sz="1606" dirty="0">
                <a:solidFill>
                  <a:prstClr val="black"/>
                </a:solidFill>
                <a:latin typeface="Arial MT"/>
                <a:cs typeface="Arial MT"/>
              </a:rPr>
              <a:t>XOR</a:t>
            </a:r>
            <a:r>
              <a:rPr lang="en-US" sz="1606" spc="-15" dirty="0">
                <a:solidFill>
                  <a:prstClr val="black"/>
                </a:solidFill>
                <a:latin typeface="Arial MT"/>
                <a:cs typeface="Arial MT"/>
              </a:rPr>
              <a:t> </a:t>
            </a:r>
            <a:r>
              <a:rPr lang="en-US" sz="1606" dirty="0">
                <a:solidFill>
                  <a:prstClr val="black"/>
                </a:solidFill>
                <a:latin typeface="Arial MT"/>
                <a:cs typeface="Arial MT"/>
              </a:rPr>
              <a:t>are</a:t>
            </a:r>
            <a:r>
              <a:rPr lang="en-US" sz="1606" spc="-15" dirty="0">
                <a:solidFill>
                  <a:prstClr val="black"/>
                </a:solidFill>
                <a:latin typeface="Arial MT"/>
                <a:cs typeface="Arial MT"/>
              </a:rPr>
              <a:t> </a:t>
            </a:r>
            <a:r>
              <a:rPr lang="en-US" sz="1606" spc="-10" dirty="0">
                <a:solidFill>
                  <a:prstClr val="black"/>
                </a:solidFill>
                <a:latin typeface="Arial MT"/>
                <a:cs typeface="Arial MT"/>
              </a:rPr>
              <a:t>involved </a:t>
            </a:r>
            <a:r>
              <a:rPr lang="en-US" sz="1606" dirty="0">
                <a:solidFill>
                  <a:prstClr val="black"/>
                </a:solidFill>
                <a:latin typeface="Arial MT"/>
                <a:cs typeface="Arial MT"/>
              </a:rPr>
              <a:t>4</a:t>
            </a:r>
            <a:r>
              <a:rPr lang="en-US" sz="1606" spc="-5" dirty="0">
                <a:solidFill>
                  <a:prstClr val="black"/>
                </a:solidFill>
                <a:latin typeface="Arial MT"/>
                <a:cs typeface="Arial MT"/>
              </a:rPr>
              <a:t> </a:t>
            </a:r>
            <a:r>
              <a:rPr lang="en-US" sz="1606" spc="-10" dirty="0">
                <a:solidFill>
                  <a:prstClr val="black"/>
                </a:solidFill>
                <a:latin typeface="Arial MT"/>
                <a:cs typeface="Arial MT"/>
              </a:rPr>
              <a:t>words</a:t>
            </a:r>
            <a:endParaRPr lang="en-US" sz="1606" dirty="0">
              <a:solidFill>
                <a:prstClr val="black"/>
              </a:solidFill>
              <a:latin typeface="Arial MT"/>
              <a:cs typeface="Arial MT"/>
            </a:endParaRPr>
          </a:p>
          <a:p>
            <a:pPr marL="356278" indent="-343531" algn="just">
              <a:spcBef>
                <a:spcPts val="276"/>
              </a:spcBef>
              <a:buClr>
                <a:srgbClr val="CC9A00"/>
              </a:buClr>
              <a:buSzPct val="62500"/>
              <a:buFont typeface="Wingdings"/>
              <a:buChar char=""/>
              <a:tabLst>
                <a:tab pos="356278" algn="l"/>
              </a:tabLst>
            </a:pPr>
            <a:endParaRPr lang="en-US" b="1" dirty="0">
              <a:solidFill>
                <a:srgbClr val="3B822F"/>
              </a:solidFill>
              <a:latin typeface="Alexandria" pitchFamily="2" charset="-78"/>
              <a:cs typeface="Alexandria" pitchFamily="2" charset="-78"/>
            </a:endParaRPr>
          </a:p>
        </p:txBody>
      </p:sp>
      <p:sp>
        <p:nvSpPr>
          <p:cNvPr id="11" name="Title 1"/>
          <p:cNvSpPr txBox="1">
            <a:spLocks/>
          </p:cNvSpPr>
          <p:nvPr/>
        </p:nvSpPr>
        <p:spPr>
          <a:xfrm>
            <a:off x="2557606" y="672711"/>
            <a:ext cx="822960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err="1" smtClean="0">
                <a:latin typeface="Alexandria Black" pitchFamily="2" charset="-78"/>
                <a:ea typeface="ヒラギノ角ゴ Pro W3" charset="-128"/>
                <a:cs typeface="Alexandria Black" pitchFamily="2" charset="-78"/>
              </a:rPr>
              <a:t>Rijndael</a:t>
            </a:r>
            <a:r>
              <a:rPr lang="en-US" altLang="en-US" sz="2200" dirty="0" smtClean="0">
                <a:latin typeface="Alexandria Black" pitchFamily="2" charset="-78"/>
                <a:ea typeface="ヒラギノ角ゴ Pro W3" charset="-128"/>
                <a:cs typeface="Alexandria Black" pitchFamily="2" charset="-78"/>
              </a:rPr>
              <a:t> </a:t>
            </a:r>
            <a:r>
              <a:rPr lang="en-US" altLang="en-US" sz="2200" dirty="0">
                <a:latin typeface="Alexandria Black" pitchFamily="2" charset="-78"/>
                <a:ea typeface="ヒラギノ角ゴ Pro W3" charset="-128"/>
                <a:cs typeface="Alexandria Black" pitchFamily="2" charset="-78"/>
              </a:rPr>
              <a:t>– the structure</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4009540795"/>
      </p:ext>
    </p:extLst>
  </p:cSld>
  <p:clrMapOvr>
    <a:masterClrMapping/>
  </p:clrMapOvr>
  <mc:AlternateContent xmlns:mc="http://schemas.openxmlformats.org/markup-compatibility/2006" xmlns:p14="http://schemas.microsoft.com/office/powerpoint/2010/main">
    <mc:Choice Requires="p14">
      <p:transition p14:dur="10" advTm="23425"/>
    </mc:Choice>
    <mc:Fallback xmlns="">
      <p:transition advTm="23425"/>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6302" y="1177308"/>
            <a:ext cx="10812720" cy="5580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350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907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6465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557606" y="672711"/>
            <a:ext cx="822960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Implementation</a:t>
            </a:r>
            <a:r>
              <a:rPr lang="en-US" altLang="en-US" sz="2200" dirty="0">
                <a:latin typeface="Alexandria Black" pitchFamily="2" charset="-78"/>
                <a:ea typeface="ヒラギノ角ゴ Pro W3" charset="-128"/>
                <a:cs typeface="Alexandria Black" pitchFamily="2" charset="-78"/>
              </a:rPr>
              <a:t>: one AES </a:t>
            </a:r>
            <a:r>
              <a:rPr lang="en-US" altLang="en-US" sz="2200" dirty="0" err="1" smtClean="0">
                <a:latin typeface="Alexandria Black" pitchFamily="2" charset="-78"/>
                <a:ea typeface="ヒラギノ角ゴ Pro W3" charset="-128"/>
                <a:cs typeface="Alexandria Black" pitchFamily="2" charset="-78"/>
              </a:rPr>
              <a:t>Ecryption</a:t>
            </a:r>
            <a:r>
              <a:rPr lang="en-US" altLang="en-US" sz="2200" dirty="0" smtClean="0">
                <a:latin typeface="Alexandria Black" pitchFamily="2" charset="-78"/>
                <a:ea typeface="ヒラギノ角ゴ Pro W3" charset="-128"/>
                <a:cs typeface="Alexandria Black" pitchFamily="2" charset="-78"/>
              </a:rPr>
              <a:t> Round</a:t>
            </a:r>
            <a:endParaRPr lang="en-US" sz="2200" dirty="0">
              <a:latin typeface="Alexandria Black" pitchFamily="2" charset="-78"/>
              <a:cs typeface="Alexandria Black" pitchFamily="2" charset="-78"/>
            </a:endParaRPr>
          </a:p>
        </p:txBody>
      </p:sp>
      <p:pic>
        <p:nvPicPr>
          <p:cNvPr id="12" name="object 6"/>
          <p:cNvPicPr/>
          <p:nvPr/>
        </p:nvPicPr>
        <p:blipFill>
          <a:blip r:embed="rId3" cstate="print"/>
          <a:stretch>
            <a:fillRect/>
          </a:stretch>
        </p:blipFill>
        <p:spPr>
          <a:xfrm>
            <a:off x="2407795" y="1328016"/>
            <a:ext cx="8260193" cy="5275816"/>
          </a:xfrm>
          <a:prstGeom prst="rect">
            <a:avLst/>
          </a:prstGeom>
        </p:spPr>
      </p:pic>
    </p:spTree>
    <p:extLst>
      <p:ext uri="{BB962C8B-B14F-4D97-AF65-F5344CB8AC3E}">
        <p14:creationId xmlns:p14="http://schemas.microsoft.com/office/powerpoint/2010/main" val="3389667346"/>
      </p:ext>
    </p:extLst>
  </p:cSld>
  <p:clrMapOvr>
    <a:masterClrMapping/>
  </p:clrMapOvr>
  <mc:AlternateContent xmlns:mc="http://schemas.openxmlformats.org/markup-compatibility/2006" xmlns:p14="http://schemas.microsoft.com/office/powerpoint/2010/main">
    <mc:Choice Requires="p14">
      <p:transition p14:dur="10" advTm="113285"/>
    </mc:Choice>
    <mc:Fallback xmlns="">
      <p:transition advTm="113285"/>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6302" y="1177308"/>
            <a:ext cx="10812720" cy="5580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350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907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6465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557606" y="672711"/>
            <a:ext cx="8229600" cy="701731"/>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Substitute </a:t>
            </a:r>
            <a:r>
              <a:rPr lang="en-US" altLang="en-US" sz="2200" dirty="0">
                <a:latin typeface="Alexandria Black" pitchFamily="2" charset="-78"/>
                <a:ea typeface="ヒラギノ角ゴ Pro W3" charset="-128"/>
                <a:cs typeface="Alexandria Black" pitchFamily="2" charset="-78"/>
              </a:rPr>
              <a:t>bytes </a:t>
            </a:r>
            <a:r>
              <a:rPr lang="en-US" altLang="en-US" sz="2200" dirty="0" smtClean="0">
                <a:latin typeface="Alexandria Black" pitchFamily="2" charset="-78"/>
                <a:ea typeface="ヒラギノ角ゴ Pro W3" charset="-128"/>
                <a:cs typeface="Alexandria Black" pitchFamily="2" charset="-78"/>
              </a:rPr>
              <a:t>transformation using </a:t>
            </a:r>
            <a:r>
              <a:rPr lang="en-US" altLang="en-US" sz="2200" dirty="0">
                <a:latin typeface="Alexandria Black" pitchFamily="2" charset="-78"/>
                <a:ea typeface="ヒラギノ角ゴ Pro W3" charset="-128"/>
                <a:cs typeface="Alexandria Black" pitchFamily="2" charset="-78"/>
              </a:rPr>
              <a:t>The S-box </a:t>
            </a:r>
          </a:p>
          <a:p>
            <a:endParaRPr lang="en-US" sz="2200" dirty="0">
              <a:latin typeface="Alexandria Black" pitchFamily="2" charset="-78"/>
              <a:cs typeface="Alexandria Black" pitchFamily="2" charset="-78"/>
            </a:endParaRPr>
          </a:p>
        </p:txBody>
      </p:sp>
      <p:pic>
        <p:nvPicPr>
          <p:cNvPr id="12" name="object 3"/>
          <p:cNvPicPr/>
          <p:nvPr/>
        </p:nvPicPr>
        <p:blipFill>
          <a:blip r:embed="rId3" cstate="print"/>
          <a:stretch>
            <a:fillRect/>
          </a:stretch>
        </p:blipFill>
        <p:spPr>
          <a:xfrm>
            <a:off x="2361067" y="1646546"/>
            <a:ext cx="6856167" cy="4636415"/>
          </a:xfrm>
          <a:prstGeom prst="rect">
            <a:avLst/>
          </a:prstGeom>
        </p:spPr>
      </p:pic>
    </p:spTree>
    <p:extLst>
      <p:ext uri="{BB962C8B-B14F-4D97-AF65-F5344CB8AC3E}">
        <p14:creationId xmlns:p14="http://schemas.microsoft.com/office/powerpoint/2010/main" val="96243985"/>
      </p:ext>
    </p:extLst>
  </p:cSld>
  <p:clrMapOvr>
    <a:masterClrMapping/>
  </p:clrMapOvr>
  <mc:AlternateContent xmlns:mc="http://schemas.openxmlformats.org/markup-compatibility/2006" xmlns:p14="http://schemas.microsoft.com/office/powerpoint/2010/main">
    <mc:Choice Requires="p14">
      <p:transition p14:dur="10" advTm="46270"/>
    </mc:Choice>
    <mc:Fallback xmlns="">
      <p:transition advTm="4627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6302" y="1177308"/>
            <a:ext cx="10812720" cy="5580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350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907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6465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557606" y="672711"/>
            <a:ext cx="822960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AES </a:t>
            </a:r>
            <a:r>
              <a:rPr lang="en-US" altLang="en-US" sz="2200" dirty="0">
                <a:latin typeface="Alexandria Black" pitchFamily="2" charset="-78"/>
                <a:ea typeface="ヒラギノ角ゴ Pro W3" charset="-128"/>
                <a:cs typeface="Alexandria Black" pitchFamily="2" charset="-78"/>
              </a:rPr>
              <a:t>S-boxes</a:t>
            </a:r>
            <a:endParaRPr lang="en-US" sz="2200" dirty="0">
              <a:latin typeface="Alexandria Black" pitchFamily="2" charset="-78"/>
              <a:cs typeface="Alexandria Black" pitchFamily="2" charset="-78"/>
            </a:endParaRPr>
          </a:p>
        </p:txBody>
      </p:sp>
      <p:pic>
        <p:nvPicPr>
          <p:cNvPr id="12" name="Picture 2" descr="The following information is given in the table:&#10;The values for y are given on the top row and the values for x are given in the bottom row.&#10;When y equals 0; the x values are as follows:&#10;• 0: 63&#10;• 1: CA&#10;• 2: B7&#10;• 3: 04&#10;• 4: 09&#10;• 5: 53&#10;• 6: D0&#10;• 7: 51&#10;• 8: CD&#10;• 9: 60&#10;• A: E0&#10;• B: E7&#10;• C: BA&#10;• D: 70&#10;• E: E1&#10;• F: 8C&#10;When y equals 1; the x values are as follows:&#10;• 0: 7C&#10;• 1: 82&#10;• 2: FD&#10;• 3: C7&#10;• 4: 83&#10;• 5: D1&#10;• 6: EF&#10;• 7: A3&#10;• 8: 0C&#10;• 9: 81&#10;• A: 32&#10;• B: C8&#10;• C: 78&#10;• D: 3E&#10;• E: F8&#10;• F: A1&#10;When y equals 2; the x values are as follows:&#10;• 0: 77&#10;• 1: C9&#10;• 2: 93&#10;• 3: 23&#10;• 4: 2C&#10;• 5: 00&#10;• 6: AA&#10;• 7: 40&#10;• 8: 13&#10;• 9: 4F&#10;• A: 3A&#10;• B: 37&#10;• C: 25&#10;• D: B5&#10;• E: 98&#10;• F: 89&#10;When y equals 3; the x values are as follows:&#10;• 0: 7B&#10;• 1: 7D&#10;• 2: 26&#10;• 3: C3&#10;• 4: 1A&#10;• 5: ED&#10;• 6: FB&#10;• 7: 8F&#10;• 8: EC&#10;• 9: DC&#10;• A: 0A&#10;• B: 6D&#10;• C: 2E&#10;• D: 66&#10;• E: 11&#10;• F: 0D&#10;When y equals 4; the x values are as follows:&#10;• 0: F2&#10;• 1: FA&#10;• 2: 36&#10;• 3: 18&#10;• 4: 1B&#10;• 5: 20&#10;• 6: 43&#10;• 7: 92&#10;• 8: 5F&#10;• 9: 22&#10;• A: 49&#10;• B: 8D&#10;• C: 1C&#10;• D: 48&#10;• E: 69&#10;• F: BF&#10;When y equals 5; the x values are as follows:&#10;• 0: 6B&#10;• 1: 59&#10;• 2: 3F&#10;• 3: 96&#10;• 4: 6E&#10;• 5: FC&#10;• 6: 4D&#10;• 7: 9D&#10;• 8: 97&#10;• 9: 2A&#10;• A: 06&#10;• B: D5&#10;• C: A6&#10;• D: 03&#10;• E: D9&#10;• F: E6&#10;When y equals 6; the x values are as follows:&#10;• 0: 6F&#10;• 1: 47&#10;• 2: F7&#10;• 3: 05&#10;• 4: 5A&#10;• 5: B1&#10;• 6: 33&#10;• 7: 38 &#10;• 8: 44&#10;• 9: 90&#10;• A: 24&#10;• B: 4E&#10;• C: B4&#10;• D: F6&#10;• E: 8E&#10;• F: 42&#10;When y equals 7; the x values are as follows:&#10;• 0: C5&#10;• 1: F0&#10;• 2: CC&#10;• 3: 9A&#10;• 4: A0&#10;• 5: 5B&#10;• 6: 85&#10;• 7: F5&#10;• 8: 17&#10;• 9: 88&#10;• A: 5C&#10;• B: A9&#10;• C: C6&#10;• D: 0E&#10;• E: 94&#10;• F: 68&#10;When y equals 8; the x values are as follows:&#10;• 0: 30&#10;• 1: AD&#10;• 2: 34&#10;• 3: 07&#10;• 4: 52&#10;• 5: 6A&#10;• 6: 45&#10;• 7: BC&#10;• 8: C4&#10;• 9: 46&#10;• A: C2&#10;• B: 6C&#10;• C: E8&#10;• D: 61&#10;• E: 9B&#10;• F: 41&#10;When y equals 9; the x values are as follows:&#10;• 0: 01&#10;• 1: D4&#10;• 2: A5&#10;• 3: 12&#10;• 4: 3B&#10;• 5: CB&#10;• 6: F9&#10;• 7: B6&#10;• 8: A7&#10;• 9: EE&#10;• A: D3&#10;• B: 56&#10;• C: DD&#10;• D: 35&#10;• E: 1E&#10;• F: 99&#10;When y equals A; the x values are as follows:&#10;• 0: 67&#10;• 1: A2&#10;• 2: E5&#10;• 3: 80&#10;• 4: D6&#10;• 5: BE&#10;• 6: 02&#10;• 7: DA&#10;• 8: 7E&#10;• 9: B8&#10;• A: AC&#10;• B: F4&#10;• C: 74&#10;• D: 57&#10;• E: 87&#10;• F: 2D&#10;When y equals B; the x values are as follows:&#10;• 0: 2B&#10;• 1: AF&#10;• 2: F1&#10;• 3: E2&#10;• 4: B3&#10;• 5: 39&#10;• 6: 7F&#10;• 7: 21&#10;• 8: 3D&#10;• 9: 14&#10;• A: 62&#10;• B: EA&#10;• C: 1F&#10;• D: B9&#10;• E: E9&#10;• F: 0F&#10;When y equals C; the x values are as follows:&#10;• 0: FE&#10;• 1: 9C&#10;• 2: 71&#10;• 3: EB&#10;• 4: 29&#10;• 5: 4A&#10;• 6: 50&#10;• 7: 10&#10;• 8: 64&#10;• 9: DE&#10;• A: 91&#10;• B: 65&#10;• C: 4B&#10;• D: 86&#10;• E: CE&#10;• F: B0&#10;&#10;When y equals D; the x values are as follows:&#10;• 0: D7&#10;• 1: A4&#10;• 2: D8&#10;• 3: 27&#10;• 4: E3&#10;• 5: 4C&#10;• 6: 3C&#10;• 7: FF&#10;• 8: 5D&#10;• 9: 5E&#10;• A: 95&#10;• B: 7A&#10;• C: BD&#10;• D: C1&#10;• E: 55&#10;• F: 54&#10;When y equals E; the x values are as follows:&#10;• 0: AB&#10;• 1: 72&#10;• 2: 31&#10;• 3: B2&#10;• 4: 2F&#10;• 5: 58&#10;• 6: 9F&#10;• 7: F3&#10;• 8: 19&#10;• 9: 0B&#10;• A: E4&#10;• B: AE&#10;• C: 8B&#10;• D: 1D&#10;• E: 28&#10;• F: BB&#10;When y equals F; the x values are as follows:&#10;• 0: 76&#10;• 1: C0&#10;• 2: 15&#10;• 3: 75&#10;• 4: 84&#10;• 5: CF&#10;• 6: A8&#10;• 7: D2&#10;• 8: 73&#10;• 9: DB&#10;• A: 79&#10;• B: 08&#10;• C: 8A&#10;• D: 9E&#10;• E: DF&#10;• F: 16&#10;"/>
          <p:cNvPicPr>
            <a:picLocks noGrp="1" noChangeAspect="1" noChangeArrowheads="1"/>
          </p:cNvPicPr>
          <p:nvPr>
            <p:ph type="pic" sz="quarter" idx="4294967295"/>
          </p:nvPr>
        </p:nvPicPr>
        <p:blipFill>
          <a:blip r:embed="rId3">
            <a:extLst>
              <a:ext uri="{28A0092B-C50C-407E-A947-70E740481C1C}">
                <a14:useLocalDpi xmlns:a14="http://schemas.microsoft.com/office/drawing/2010/main" val="0"/>
              </a:ext>
            </a:extLst>
          </a:blip>
          <a:stretch>
            <a:fillRect/>
          </a:stretch>
        </p:blipFill>
        <p:spPr bwMode="auto">
          <a:xfrm>
            <a:off x="2849551" y="1345306"/>
            <a:ext cx="8100750" cy="50673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73257728"/>
      </p:ext>
    </p:extLst>
  </p:cSld>
  <p:clrMapOvr>
    <a:masterClrMapping/>
  </p:clrMapOvr>
  <mc:AlternateContent xmlns:mc="http://schemas.openxmlformats.org/markup-compatibility/2006" xmlns:p14="http://schemas.microsoft.com/office/powerpoint/2010/main">
    <mc:Choice Requires="p14">
      <p:transition p14:dur="10" advTm="63078"/>
    </mc:Choice>
    <mc:Fallback xmlns="">
      <p:transition advTm="63078"/>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6302" y="1177308"/>
            <a:ext cx="10812720" cy="5580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350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907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6465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557606" y="672711"/>
            <a:ext cx="822960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AES </a:t>
            </a:r>
            <a:r>
              <a:rPr lang="en-US" altLang="en-US" sz="2200" dirty="0">
                <a:latin typeface="Alexandria Black" pitchFamily="2" charset="-78"/>
                <a:ea typeface="ヒラギノ角ゴ Pro W3" charset="-128"/>
                <a:cs typeface="Alexandria Black" pitchFamily="2" charset="-78"/>
              </a:rPr>
              <a:t>S-boxes</a:t>
            </a:r>
            <a:endParaRPr lang="en-US" sz="2200" dirty="0">
              <a:latin typeface="Alexandria Black" pitchFamily="2" charset="-78"/>
              <a:cs typeface="Alexandria Black" pitchFamily="2" charset="-78"/>
            </a:endParaRPr>
          </a:p>
        </p:txBody>
      </p:sp>
      <p:pic>
        <p:nvPicPr>
          <p:cNvPr id="12" name="Picture 2" descr="The following information is given in the table:&#10;The values for y are given on the top row and the values for x are given in the bottom row.&#10;When y equals 0; the x values are as follows:&#10;&#10;When y equals 0; the x values are as follows:&#10;• 0: 52&#10;• 1: 7C&#10;• 2: 54&#10;• 3: 08&#10;• 4: 72&#10;• 5: 6C&#10;• 6: 90&#10;• 7: D0&#10;• 8: 3A&#10;• 9: 96&#10;• A: 47&#10;• B: FC&#10;• C: 1F&#10;• D: 60&#10;• E: A0&#10;• F: 17&#10;When y equals 1; the x values are as follows:&#10;• 0: 09&#10;• 1: E3&#10;• 2: 7B&#10;• 3: 2E&#10;• 4: F8&#10;• 5: 70&#10;• 6: D8&#10;• 7: 2C&#10;• 8: 91&#10;• 9: AC&#10;• A: F1&#10;• B: 56&#10;• C: DD&#10;• D: 51&#10;• E: E0&#10;• F: 2B&#10;When y equals 2; the x values are as follows:&#10;• 0: 6A&#10;• 1: 39&#10;• 2: 94&#10;• 3: A1&#10;• 4: F6&#10;• 5: 48&#10;• 6: AB&#10;• 7: 1E&#10;• 8: 11&#10;• 9: 74&#10;• A: 1A&#10;• B: 3E&#10;• C: A8&#10;• D: 7F&#10;• E: 3B&#10;• F: 04&#10;When y equals 3; the x values are as follows:&#10;• 0: D5&#10;• 1: 82&#10;• 2: 32&#10;• 3: 66&#10;• 4: 64&#10;• 5: 50&#10;• 6: 00&#10;• 7: 8F&#10;• 8: 41&#10;• 9: 22&#10;• A: 71&#10;• B: 4B&#10;• C: 33&#10;• D: A9&#10;• E: 4D&#10;• F: 7E&#10;When y equals 4; the x values are as follows:&#10;• 0: 30&#10;• 1: 9B&#10;• 2: A6&#10;• 3: 28&#10;• 4: 86&#10;• 5: FD&#10;• 6: 8C&#10;• 7: CA&#10;• 8: 4F&#10;• 9: E7&#10;• A: 1D&#10;• B: C6&#10;• C: 88&#10;• D: 19&#10;• E: AE&#10;• F: BA&#10;When y equals 5; the x values are as follows:&#10;• 0: 36&#10;• 1: 2F&#10;• 2: C2&#10;• 3: D9&#10;• 4: 68&#10;• 5: ED&#10;• 6: BC&#10;• 7: 3F&#10;• 8: 67&#10;• 9: AD&#10;• A: 29&#10;• B: D2&#10;• C: 07&#10;• D: B5&#10;• E: 2A&#10;• F: 77&#10;When y equals 6; the x values are as follows:&#10;• 0: A5&#10;• 1: FF&#10;• 2: 23&#10;• 3: 24&#10;• 4: 98&#10;• 5: B9&#10;• 6: D3&#10;• 7: 0F&#10;• 8: DC&#10;• 9: 35&#10;• A: C5&#10;• B: 79&#10;• C: C7&#10;• D: 4A&#10;• E: F5&#10;• F: D6&#10;When y equals 7; the x values are as follows:&#10;• 0: 38&#10;• 1: 87&#10;• 2: 3D&#10;• 3: B2&#10;• 4: 16&#10;• 5: DA&#10;• 6: 0A&#10;• 7: 02&#10;• 8: EA&#10;• 9: 85&#10;• A: 89&#10;• B: 20&#10;• C: 31&#10;• D: 0D&#10;• E: B0&#10;• F: 26&#10;When y equals 8; the x values are as follows:&#10;• 0: BF&#10;• 1: 34&#10;• 2: EE&#10;• 3: 76&#10;• 4: D4&#10;• 5: 5E&#10;• 6: F7&#10;• 7: C1&#10;• 8: 97&#10;• 9: E2&#10;• A: 6F&#10;• B: 9A&#10;• C: B1&#10;• D: 2D&#10;• E: C8&#10;• F: E1&#10;When y equals 9; the x values are as follows:&#10;• 0: 40&#10;• 1: 8E&#10;• 2: 4C&#10;• 3: 5B&#10;• 4: A4&#10;• 5: 15&#10;• 6: E4&#10;• 7: AF&#10;• 8: F2&#10;• 9: F9&#10;• A: B7&#10;• B: DB&#10;• C: 12&#10;• D: E5&#10;• E: EB&#10;• F: 69&#10;When y equals A; the x values are as follows:&#10;• 0: A3&#10;• 1: 43&#10;• 2: 95&#10;• 3: A2&#10;• 4: 5C&#10;• 5: 46&#10;• 6: 58&#10;• 7: BD&#10;• 8: CF&#10;• 9: 37&#10;• A: 62&#10;• B: C0&#10;• C: 10&#10;• D: 7A&#10;• E: BB&#10;• F: 14&#10;&#10;When y equals B; the x values are as follows:&#10;• 0: 9E&#10;• 1: 44&#10;• 2: 0B&#10;• 3: 49&#10;• 4: CC&#10;• 5: 57&#10;• 6: 05&#10;• 7: 03&#10;• 8: CE&#10;• 9: E8&#10;• A: 0E&#10;• B: FE&#10;• C: 59&#10;• D: 9F&#10;• E: 3C&#10;• F: 63&#10;When y equals C the x values are as follows:&#10;• 0: 81&#10;• 1: C4&#10;• 2: 42&#10;• 3: 6D&#10;• 4: 5D&#10;• 5: A7&#10;• 6: B8&#10;• 7: 01&#10;• 8: F0&#10;• 9: 1C&#10;• A: AA&#10;• B: 78&#10;• C: 27&#10;• D: 93&#10;• E: 83&#10;• F: 55&#10;When y equals D the x values are as follows:&#10;• 0: F3&#10;• 1: DE&#10;• 2: FA&#10;• 3: 8B&#10;• 4: 65&#10;• 5: 8D&#10;• 6: B3&#10;• 7: 13&#10;• 8: B4&#10;• 9: 75&#10;• A: 18&#10;• B: CD&#10;• C: 80&#10;• D: C9&#10;• E: 53&#10;• F: 21&#10;When y equals E the x values are as follows:&#10;• 0: D7&#10;• 1: E9&#10;• 2: C3&#10;• 3: D1&#10;• 4: B6&#10;• 5: 9D&#10;• 6: 45&#10;• 7: 8A&#10;• 8: E6&#10;• 9: DF&#10;• A: BE&#10;• B: 5A&#10;• C: EC&#10;• D: 9C&#10;• E: 99&#10;• F: 0C&#10;When y equals F the x values are as follows:&#10;• 0: FB&#10;• 1: CB&#10;• 2: 4E&#10;• 3: 25&#10;• 4: 92&#10;• 5: 84&#10;• 6: 06&#10;• 7: 6B&#10;• 8: 73&#10;• 9: 6E&#10;• A: 1B&#10;• B: F4&#10;• C: 5F&#10;• D: EF&#10;• E: 61&#10;• F: 7D&#10;"/>
          <p:cNvPicPr>
            <a:picLocks noGrp="1" noChangeAspect="1" noChangeArrowheads="1"/>
          </p:cNvPicPr>
          <p:nvPr>
            <p:ph type="pic" sz="quarter" idx="4294967295"/>
          </p:nvPr>
        </p:nvPicPr>
        <p:blipFill>
          <a:blip r:embed="rId3">
            <a:extLst>
              <a:ext uri="{28A0092B-C50C-407E-A947-70E740481C1C}">
                <a14:useLocalDpi xmlns:a14="http://schemas.microsoft.com/office/drawing/2010/main" val="0"/>
              </a:ext>
            </a:extLst>
          </a:blip>
          <a:stretch>
            <a:fillRect/>
          </a:stretch>
        </p:blipFill>
        <p:spPr bwMode="auto">
          <a:xfrm>
            <a:off x="2718538" y="1408360"/>
            <a:ext cx="8228710" cy="51180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66305726"/>
      </p:ext>
    </p:extLst>
  </p:cSld>
  <p:clrMapOvr>
    <a:masterClrMapping/>
  </p:clrMapOvr>
  <mc:AlternateContent xmlns:mc="http://schemas.openxmlformats.org/markup-compatibility/2006" xmlns:p14="http://schemas.microsoft.com/office/powerpoint/2010/main">
    <mc:Choice Requires="p14">
      <p:transition p14:dur="10" advTm="43272"/>
    </mc:Choice>
    <mc:Fallback xmlns="">
      <p:transition advTm="43272"/>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6302" y="1177308"/>
            <a:ext cx="10812720" cy="5580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350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907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6465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942308" y="1549803"/>
            <a:ext cx="9801891" cy="3658694"/>
          </a:xfrm>
          <a:prstGeom prst="rect">
            <a:avLst/>
          </a:prstGeom>
        </p:spPr>
        <p:txBody>
          <a:bodyPr vert="horz" wrap="square" lIns="0" tIns="10795" rIns="0" bIns="0" rtlCol="0">
            <a:spAutoFit/>
          </a:bodyPr>
          <a:lstStyle/>
          <a:p>
            <a:pPr marL="356278" lvl="0" indent="-343531">
              <a:spcBef>
                <a:spcPts val="95"/>
              </a:spcBef>
              <a:buClr>
                <a:srgbClr val="CC9A00"/>
              </a:buClr>
              <a:buSzPct val="65000"/>
              <a:buFont typeface="Wingdings"/>
              <a:buChar char=""/>
              <a:tabLst>
                <a:tab pos="356278" algn="l"/>
              </a:tabLst>
            </a:pPr>
            <a:r>
              <a:rPr lang="en-US" sz="2007" b="1" i="1" dirty="0">
                <a:solidFill>
                  <a:srgbClr val="3B822F"/>
                </a:solidFill>
                <a:latin typeface="Arial"/>
                <a:cs typeface="Arial"/>
              </a:rPr>
              <a:t>Note</a:t>
            </a:r>
            <a:r>
              <a:rPr lang="en-US" sz="2007" i="1" dirty="0">
                <a:solidFill>
                  <a:srgbClr val="3B822F"/>
                </a:solidFill>
                <a:latin typeface="Arial"/>
                <a:cs typeface="Arial"/>
              </a:rPr>
              <a:t>:</a:t>
            </a:r>
            <a:r>
              <a:rPr lang="en-US" sz="2007" i="1" spc="-45" dirty="0">
                <a:solidFill>
                  <a:srgbClr val="3B822F"/>
                </a:solidFill>
                <a:latin typeface="Arial"/>
                <a:cs typeface="Arial"/>
              </a:rPr>
              <a:t> </a:t>
            </a:r>
            <a:r>
              <a:rPr lang="en-US" sz="2007" i="1" dirty="0">
                <a:solidFill>
                  <a:srgbClr val="3B822F"/>
                </a:solidFill>
                <a:latin typeface="Arial"/>
                <a:cs typeface="Arial"/>
              </a:rPr>
              <a:t>we</a:t>
            </a:r>
            <a:r>
              <a:rPr lang="en-US" sz="2007" i="1" spc="-40" dirty="0">
                <a:solidFill>
                  <a:srgbClr val="3B822F"/>
                </a:solidFill>
                <a:latin typeface="Arial"/>
                <a:cs typeface="Arial"/>
              </a:rPr>
              <a:t> </a:t>
            </a:r>
            <a:r>
              <a:rPr lang="en-US" sz="2007" i="1" dirty="0">
                <a:solidFill>
                  <a:srgbClr val="3B822F"/>
                </a:solidFill>
                <a:latin typeface="Arial"/>
                <a:cs typeface="Arial"/>
              </a:rPr>
              <a:t>will</a:t>
            </a:r>
            <a:r>
              <a:rPr lang="en-US" sz="2007" i="1" spc="-40" dirty="0">
                <a:solidFill>
                  <a:srgbClr val="3B822F"/>
                </a:solidFill>
                <a:latin typeface="Arial"/>
                <a:cs typeface="Arial"/>
              </a:rPr>
              <a:t> </a:t>
            </a:r>
            <a:r>
              <a:rPr lang="en-US" sz="2007" i="1" dirty="0">
                <a:solidFill>
                  <a:srgbClr val="3B822F"/>
                </a:solidFill>
                <a:latin typeface="Arial"/>
                <a:cs typeface="Arial"/>
              </a:rPr>
              <a:t>denote</a:t>
            </a:r>
            <a:r>
              <a:rPr lang="en-US" sz="2007" i="1" spc="-45" dirty="0">
                <a:solidFill>
                  <a:srgbClr val="3B822F"/>
                </a:solidFill>
                <a:latin typeface="Arial"/>
                <a:cs typeface="Arial"/>
              </a:rPr>
              <a:t> </a:t>
            </a:r>
            <a:r>
              <a:rPr lang="en-US" sz="2007" i="1" dirty="0">
                <a:solidFill>
                  <a:srgbClr val="3B822F"/>
                </a:solidFill>
                <a:latin typeface="Arial"/>
                <a:cs typeface="Arial"/>
              </a:rPr>
              <a:t>hexadecimal</a:t>
            </a:r>
            <a:r>
              <a:rPr lang="en-US" sz="2007" i="1" spc="-40" dirty="0">
                <a:solidFill>
                  <a:srgbClr val="3B822F"/>
                </a:solidFill>
                <a:latin typeface="Arial"/>
                <a:cs typeface="Arial"/>
              </a:rPr>
              <a:t> </a:t>
            </a:r>
            <a:r>
              <a:rPr lang="en-US" sz="2007" i="1" dirty="0">
                <a:solidFill>
                  <a:srgbClr val="3B822F"/>
                </a:solidFill>
                <a:latin typeface="Arial"/>
                <a:cs typeface="Arial"/>
              </a:rPr>
              <a:t>numbers</a:t>
            </a:r>
            <a:r>
              <a:rPr lang="en-US" sz="2007" i="1" spc="-45" dirty="0">
                <a:solidFill>
                  <a:srgbClr val="3B822F"/>
                </a:solidFill>
                <a:latin typeface="Arial"/>
                <a:cs typeface="Arial"/>
              </a:rPr>
              <a:t> </a:t>
            </a:r>
            <a:r>
              <a:rPr lang="en-US" sz="2007" i="1" dirty="0">
                <a:solidFill>
                  <a:srgbClr val="3B822F"/>
                </a:solidFill>
                <a:latin typeface="Arial"/>
                <a:cs typeface="Arial"/>
              </a:rPr>
              <a:t>in</a:t>
            </a:r>
            <a:r>
              <a:rPr lang="en-US" sz="2007" i="1" spc="-45" dirty="0">
                <a:solidFill>
                  <a:srgbClr val="3B822F"/>
                </a:solidFill>
                <a:latin typeface="Arial"/>
                <a:cs typeface="Arial"/>
              </a:rPr>
              <a:t> </a:t>
            </a:r>
            <a:r>
              <a:rPr lang="en-US" sz="2007" i="1" spc="-10" dirty="0">
                <a:solidFill>
                  <a:srgbClr val="3B822F"/>
                </a:solidFill>
                <a:latin typeface="Arial"/>
                <a:cs typeface="Arial"/>
              </a:rPr>
              <a:t>parenthesis:</a:t>
            </a:r>
            <a:r>
              <a:rPr lang="en-US" sz="2007" i="1" spc="-50" dirty="0">
                <a:solidFill>
                  <a:srgbClr val="3B822F"/>
                </a:solidFill>
                <a:latin typeface="Arial"/>
                <a:cs typeface="Arial"/>
              </a:rPr>
              <a:t> </a:t>
            </a:r>
            <a:r>
              <a:rPr lang="en-US" sz="2007" i="1" dirty="0">
                <a:solidFill>
                  <a:srgbClr val="3B822F"/>
                </a:solidFill>
                <a:latin typeface="Arial"/>
                <a:cs typeface="Arial"/>
              </a:rPr>
              <a:t>{45},</a:t>
            </a:r>
            <a:r>
              <a:rPr lang="en-US" sz="2007" i="1" spc="-45" dirty="0">
                <a:solidFill>
                  <a:srgbClr val="3B822F"/>
                </a:solidFill>
                <a:latin typeface="Arial"/>
                <a:cs typeface="Arial"/>
              </a:rPr>
              <a:t> </a:t>
            </a:r>
            <a:r>
              <a:rPr lang="en-US" sz="2007" i="1" spc="-10" dirty="0">
                <a:solidFill>
                  <a:srgbClr val="3B822F"/>
                </a:solidFill>
                <a:latin typeface="Arial"/>
                <a:cs typeface="Arial"/>
              </a:rPr>
              <a:t>{A6},</a:t>
            </a:r>
            <a:endParaRPr lang="en-US" sz="2007" dirty="0">
              <a:solidFill>
                <a:prstClr val="black"/>
              </a:solidFill>
              <a:latin typeface="Arial"/>
              <a:cs typeface="Arial"/>
            </a:endParaRPr>
          </a:p>
          <a:p>
            <a:pPr marL="356916" lvl="0"/>
            <a:r>
              <a:rPr lang="en-US" sz="2007" i="1" spc="-20" dirty="0">
                <a:solidFill>
                  <a:srgbClr val="3B822F"/>
                </a:solidFill>
                <a:latin typeface="Arial"/>
                <a:cs typeface="Arial"/>
              </a:rPr>
              <a:t>{CF}</a:t>
            </a:r>
            <a:endParaRPr lang="en-US" sz="2007" dirty="0">
              <a:solidFill>
                <a:prstClr val="black"/>
              </a:solidFill>
              <a:latin typeface="Arial"/>
              <a:cs typeface="Arial"/>
            </a:endParaRPr>
          </a:p>
          <a:p>
            <a:pPr marL="356278" lvl="0" indent="-343531">
              <a:spcBef>
                <a:spcPts val="482"/>
              </a:spcBef>
              <a:buClr>
                <a:srgbClr val="CC9A00"/>
              </a:buClr>
              <a:buSzPct val="65000"/>
              <a:buFont typeface="Wingdings"/>
              <a:buChar char=""/>
              <a:tabLst>
                <a:tab pos="356278" algn="l"/>
              </a:tabLst>
            </a:pPr>
            <a:r>
              <a:rPr lang="en-US" sz="2007" dirty="0" err="1">
                <a:solidFill>
                  <a:srgbClr val="3B822F"/>
                </a:solidFill>
                <a:latin typeface="Arial MT"/>
                <a:cs typeface="Arial MT"/>
              </a:rPr>
              <a:t>SubBytes</a:t>
            </a:r>
            <a:r>
              <a:rPr lang="en-US" sz="2007" spc="-55" dirty="0">
                <a:solidFill>
                  <a:srgbClr val="3B822F"/>
                </a:solidFill>
                <a:latin typeface="Arial MT"/>
                <a:cs typeface="Arial MT"/>
              </a:rPr>
              <a:t> </a:t>
            </a:r>
            <a:r>
              <a:rPr lang="en-US" sz="2007" dirty="0">
                <a:solidFill>
                  <a:srgbClr val="3B822F"/>
                </a:solidFill>
                <a:latin typeface="Arial MT"/>
                <a:cs typeface="Arial MT"/>
              </a:rPr>
              <a:t>is</a:t>
            </a:r>
            <a:r>
              <a:rPr lang="en-US" sz="2007" spc="-45" dirty="0">
                <a:solidFill>
                  <a:srgbClr val="3B822F"/>
                </a:solidFill>
                <a:latin typeface="Arial MT"/>
                <a:cs typeface="Arial MT"/>
              </a:rPr>
              <a:t> </a:t>
            </a:r>
            <a:r>
              <a:rPr lang="en-US" sz="2007" dirty="0">
                <a:solidFill>
                  <a:srgbClr val="3B822F"/>
                </a:solidFill>
                <a:latin typeface="Arial MT"/>
                <a:cs typeface="Arial MT"/>
              </a:rPr>
              <a:t>a</a:t>
            </a:r>
            <a:r>
              <a:rPr lang="en-US" sz="2007" spc="-45" dirty="0">
                <a:solidFill>
                  <a:srgbClr val="3B822F"/>
                </a:solidFill>
                <a:latin typeface="Arial MT"/>
                <a:cs typeface="Arial MT"/>
              </a:rPr>
              <a:t> </a:t>
            </a:r>
            <a:r>
              <a:rPr lang="en-US" sz="2007" dirty="0">
                <a:solidFill>
                  <a:srgbClr val="3B822F"/>
                </a:solidFill>
                <a:latin typeface="Arial MT"/>
                <a:cs typeface="Arial MT"/>
              </a:rPr>
              <a:t>simple</a:t>
            </a:r>
            <a:r>
              <a:rPr lang="en-US" sz="2007" spc="-45" dirty="0">
                <a:solidFill>
                  <a:srgbClr val="3B822F"/>
                </a:solidFill>
                <a:latin typeface="Arial MT"/>
                <a:cs typeface="Arial MT"/>
              </a:rPr>
              <a:t> </a:t>
            </a:r>
            <a:r>
              <a:rPr lang="en-US" sz="2007" dirty="0">
                <a:solidFill>
                  <a:srgbClr val="3B822F"/>
                </a:solidFill>
                <a:latin typeface="Arial MT"/>
                <a:cs typeface="Arial MT"/>
              </a:rPr>
              <a:t>table</a:t>
            </a:r>
            <a:r>
              <a:rPr lang="en-US" sz="2007" spc="-50" dirty="0">
                <a:solidFill>
                  <a:srgbClr val="3B822F"/>
                </a:solidFill>
                <a:latin typeface="Arial MT"/>
                <a:cs typeface="Arial MT"/>
              </a:rPr>
              <a:t> </a:t>
            </a:r>
            <a:r>
              <a:rPr lang="en-US" sz="2007" dirty="0">
                <a:solidFill>
                  <a:srgbClr val="3B822F"/>
                </a:solidFill>
                <a:latin typeface="Arial MT"/>
                <a:cs typeface="Arial MT"/>
              </a:rPr>
              <a:t>lookup</a:t>
            </a:r>
            <a:r>
              <a:rPr lang="en-US" sz="2007" spc="-45" dirty="0">
                <a:solidFill>
                  <a:srgbClr val="3B822F"/>
                </a:solidFill>
                <a:latin typeface="Arial MT"/>
                <a:cs typeface="Arial MT"/>
              </a:rPr>
              <a:t> </a:t>
            </a:r>
            <a:r>
              <a:rPr lang="en-US" sz="2007" dirty="0">
                <a:solidFill>
                  <a:srgbClr val="3B822F"/>
                </a:solidFill>
                <a:latin typeface="Arial MT"/>
                <a:cs typeface="Arial MT"/>
              </a:rPr>
              <a:t>(see</a:t>
            </a:r>
            <a:r>
              <a:rPr lang="en-US" sz="2007" spc="-45" dirty="0">
                <a:solidFill>
                  <a:srgbClr val="3B822F"/>
                </a:solidFill>
                <a:latin typeface="Arial MT"/>
                <a:cs typeface="Arial MT"/>
              </a:rPr>
              <a:t> </a:t>
            </a:r>
            <a:r>
              <a:rPr lang="en-US" sz="2007" dirty="0">
                <a:solidFill>
                  <a:srgbClr val="3B822F"/>
                </a:solidFill>
                <a:latin typeface="Arial MT"/>
                <a:cs typeface="Arial MT"/>
              </a:rPr>
              <a:t>next</a:t>
            </a:r>
            <a:r>
              <a:rPr lang="en-US" sz="2007" spc="-50" dirty="0">
                <a:solidFill>
                  <a:srgbClr val="3B822F"/>
                </a:solidFill>
                <a:latin typeface="Arial MT"/>
                <a:cs typeface="Arial MT"/>
              </a:rPr>
              <a:t> </a:t>
            </a:r>
            <a:r>
              <a:rPr lang="en-US" sz="2007" spc="-10" dirty="0">
                <a:solidFill>
                  <a:srgbClr val="3B822F"/>
                </a:solidFill>
                <a:latin typeface="Arial MT"/>
                <a:cs typeface="Arial MT"/>
              </a:rPr>
              <a:t>slide)</a:t>
            </a:r>
            <a:endParaRPr lang="en-US" sz="2007" dirty="0">
              <a:solidFill>
                <a:prstClr val="black"/>
              </a:solidFill>
              <a:latin typeface="Arial MT"/>
              <a:cs typeface="Arial MT"/>
            </a:endParaRPr>
          </a:p>
          <a:p>
            <a:pPr marL="757809" lvl="1" indent="-286170">
              <a:spcBef>
                <a:spcPts val="436"/>
              </a:spcBef>
              <a:buClr>
                <a:srgbClr val="3B822F"/>
              </a:buClr>
              <a:buSzPct val="61111"/>
              <a:buFont typeface="Wingdings"/>
              <a:buChar char=""/>
              <a:tabLst>
                <a:tab pos="757809" algn="l"/>
              </a:tabLst>
            </a:pPr>
            <a:r>
              <a:rPr lang="en-US" sz="1807" dirty="0">
                <a:solidFill>
                  <a:prstClr val="black"/>
                </a:solidFill>
                <a:latin typeface="Arial MT"/>
                <a:cs typeface="Arial MT"/>
              </a:rPr>
              <a:t>table</a:t>
            </a:r>
            <a:r>
              <a:rPr lang="en-US" sz="1807" spc="-35" dirty="0">
                <a:solidFill>
                  <a:prstClr val="black"/>
                </a:solidFill>
                <a:latin typeface="Arial MT"/>
                <a:cs typeface="Arial MT"/>
              </a:rPr>
              <a:t> </a:t>
            </a:r>
            <a:r>
              <a:rPr lang="en-US" sz="1807" dirty="0">
                <a:solidFill>
                  <a:prstClr val="black"/>
                </a:solidFill>
                <a:latin typeface="Arial MT"/>
                <a:cs typeface="Arial MT"/>
              </a:rPr>
              <a:t>of</a:t>
            </a:r>
            <a:r>
              <a:rPr lang="en-US" sz="1807" spc="-20" dirty="0">
                <a:solidFill>
                  <a:prstClr val="black"/>
                </a:solidFill>
                <a:latin typeface="Arial MT"/>
                <a:cs typeface="Arial MT"/>
              </a:rPr>
              <a:t> </a:t>
            </a:r>
            <a:r>
              <a:rPr lang="en-US" sz="1807" dirty="0">
                <a:solidFill>
                  <a:prstClr val="black"/>
                </a:solidFill>
                <a:latin typeface="Arial MT"/>
                <a:cs typeface="Arial MT"/>
              </a:rPr>
              <a:t>16x16</a:t>
            </a:r>
            <a:r>
              <a:rPr lang="en-US" sz="1807" spc="-20" dirty="0">
                <a:solidFill>
                  <a:prstClr val="black"/>
                </a:solidFill>
                <a:latin typeface="Arial MT"/>
                <a:cs typeface="Arial MT"/>
              </a:rPr>
              <a:t> </a:t>
            </a:r>
            <a:r>
              <a:rPr lang="en-US" sz="1807" dirty="0">
                <a:solidFill>
                  <a:prstClr val="black"/>
                </a:solidFill>
                <a:latin typeface="Arial MT"/>
                <a:cs typeface="Arial MT"/>
              </a:rPr>
              <a:t>bytes</a:t>
            </a:r>
            <a:r>
              <a:rPr lang="en-US" sz="1807" spc="-20" dirty="0">
                <a:solidFill>
                  <a:prstClr val="black"/>
                </a:solidFill>
                <a:latin typeface="Arial MT"/>
                <a:cs typeface="Arial MT"/>
              </a:rPr>
              <a:t> </a:t>
            </a:r>
            <a:r>
              <a:rPr lang="en-US" sz="1807" dirty="0">
                <a:solidFill>
                  <a:prstClr val="black"/>
                </a:solidFill>
                <a:latin typeface="Arial MT"/>
                <a:cs typeface="Arial MT"/>
              </a:rPr>
              <a:t>containing</a:t>
            </a:r>
            <a:r>
              <a:rPr lang="en-US" sz="1807" spc="-20" dirty="0">
                <a:solidFill>
                  <a:prstClr val="black"/>
                </a:solidFill>
                <a:latin typeface="Arial MT"/>
                <a:cs typeface="Arial MT"/>
              </a:rPr>
              <a:t> </a:t>
            </a:r>
            <a:r>
              <a:rPr lang="en-US" sz="1807" dirty="0">
                <a:solidFill>
                  <a:prstClr val="black"/>
                </a:solidFill>
                <a:latin typeface="Arial MT"/>
                <a:cs typeface="Arial MT"/>
              </a:rPr>
              <a:t>a</a:t>
            </a:r>
            <a:r>
              <a:rPr lang="en-US" sz="1807" spc="-20" dirty="0">
                <a:solidFill>
                  <a:prstClr val="black"/>
                </a:solidFill>
                <a:latin typeface="Arial MT"/>
                <a:cs typeface="Arial MT"/>
              </a:rPr>
              <a:t> </a:t>
            </a:r>
            <a:r>
              <a:rPr lang="en-US" sz="1807" dirty="0">
                <a:solidFill>
                  <a:prstClr val="black"/>
                </a:solidFill>
                <a:latin typeface="Arial MT"/>
                <a:cs typeface="Arial MT"/>
              </a:rPr>
              <a:t>permutation</a:t>
            </a:r>
            <a:r>
              <a:rPr lang="en-US" sz="1807" spc="-20" dirty="0">
                <a:solidFill>
                  <a:prstClr val="black"/>
                </a:solidFill>
                <a:latin typeface="Arial MT"/>
                <a:cs typeface="Arial MT"/>
              </a:rPr>
              <a:t> </a:t>
            </a:r>
            <a:r>
              <a:rPr lang="en-US" sz="1807" dirty="0">
                <a:solidFill>
                  <a:prstClr val="black"/>
                </a:solidFill>
                <a:latin typeface="Arial MT"/>
                <a:cs typeface="Arial MT"/>
              </a:rPr>
              <a:t>of</a:t>
            </a:r>
            <a:r>
              <a:rPr lang="en-US" sz="1807" spc="-20" dirty="0">
                <a:solidFill>
                  <a:prstClr val="black"/>
                </a:solidFill>
                <a:latin typeface="Arial MT"/>
                <a:cs typeface="Arial MT"/>
              </a:rPr>
              <a:t> </a:t>
            </a:r>
            <a:r>
              <a:rPr lang="en-US" sz="1807" dirty="0">
                <a:solidFill>
                  <a:prstClr val="black"/>
                </a:solidFill>
                <a:latin typeface="Arial MT"/>
                <a:cs typeface="Arial MT"/>
              </a:rPr>
              <a:t>all</a:t>
            </a:r>
            <a:r>
              <a:rPr lang="en-US" sz="1807" spc="-20" dirty="0">
                <a:solidFill>
                  <a:prstClr val="black"/>
                </a:solidFill>
                <a:latin typeface="Arial MT"/>
                <a:cs typeface="Arial MT"/>
              </a:rPr>
              <a:t> </a:t>
            </a:r>
            <a:r>
              <a:rPr lang="en-US" sz="1807" dirty="0">
                <a:solidFill>
                  <a:prstClr val="black"/>
                </a:solidFill>
                <a:latin typeface="Arial MT"/>
                <a:cs typeface="Arial MT"/>
              </a:rPr>
              <a:t>256</a:t>
            </a:r>
            <a:r>
              <a:rPr lang="en-US" sz="1807" spc="-20" dirty="0">
                <a:solidFill>
                  <a:prstClr val="black"/>
                </a:solidFill>
                <a:latin typeface="Arial MT"/>
                <a:cs typeface="Arial MT"/>
              </a:rPr>
              <a:t> </a:t>
            </a:r>
            <a:r>
              <a:rPr lang="en-US" sz="1807" dirty="0">
                <a:solidFill>
                  <a:prstClr val="black"/>
                </a:solidFill>
                <a:latin typeface="Arial MT"/>
                <a:cs typeface="Arial MT"/>
              </a:rPr>
              <a:t>8-bit</a:t>
            </a:r>
            <a:r>
              <a:rPr lang="en-US" sz="1807" spc="-20" dirty="0">
                <a:solidFill>
                  <a:prstClr val="black"/>
                </a:solidFill>
                <a:latin typeface="Arial MT"/>
                <a:cs typeface="Arial MT"/>
              </a:rPr>
              <a:t> </a:t>
            </a:r>
            <a:r>
              <a:rPr lang="en-US" sz="1807" spc="-10" dirty="0">
                <a:solidFill>
                  <a:prstClr val="black"/>
                </a:solidFill>
                <a:latin typeface="Arial MT"/>
                <a:cs typeface="Arial MT"/>
              </a:rPr>
              <a:t>values</a:t>
            </a:r>
            <a:endParaRPr lang="en-US" sz="1807" dirty="0">
              <a:solidFill>
                <a:prstClr val="black"/>
              </a:solidFill>
              <a:latin typeface="Arial MT"/>
              <a:cs typeface="Arial MT"/>
            </a:endParaRPr>
          </a:p>
          <a:p>
            <a:pPr marL="356278" lvl="0" indent="-343531">
              <a:spcBef>
                <a:spcPts val="482"/>
              </a:spcBef>
              <a:buClr>
                <a:srgbClr val="CC9A00"/>
              </a:buClr>
              <a:buSzPct val="65000"/>
              <a:buFont typeface="Wingdings"/>
              <a:buChar char=""/>
              <a:tabLst>
                <a:tab pos="356278" algn="l"/>
              </a:tabLst>
            </a:pPr>
            <a:r>
              <a:rPr lang="en-US" sz="2007" dirty="0">
                <a:solidFill>
                  <a:srgbClr val="3B822F"/>
                </a:solidFill>
                <a:latin typeface="Arial MT"/>
                <a:cs typeface="Arial MT"/>
              </a:rPr>
              <a:t>Each</a:t>
            </a:r>
            <a:r>
              <a:rPr lang="en-US" sz="2007" spc="-30" dirty="0">
                <a:solidFill>
                  <a:srgbClr val="3B822F"/>
                </a:solidFill>
                <a:latin typeface="Arial MT"/>
                <a:cs typeface="Arial MT"/>
              </a:rPr>
              <a:t> </a:t>
            </a:r>
            <a:r>
              <a:rPr lang="en-US" sz="2007" dirty="0">
                <a:solidFill>
                  <a:srgbClr val="3B822F"/>
                </a:solidFill>
                <a:latin typeface="Arial MT"/>
                <a:cs typeface="Arial MT"/>
              </a:rPr>
              <a:t>byte</a:t>
            </a:r>
            <a:r>
              <a:rPr lang="en-US" sz="2007" spc="-30" dirty="0">
                <a:solidFill>
                  <a:srgbClr val="3B822F"/>
                </a:solidFill>
                <a:latin typeface="Arial MT"/>
                <a:cs typeface="Arial MT"/>
              </a:rPr>
              <a:t> </a:t>
            </a:r>
            <a:r>
              <a:rPr lang="en-US" sz="2007" dirty="0">
                <a:solidFill>
                  <a:srgbClr val="3B822F"/>
                </a:solidFill>
                <a:latin typeface="Arial MT"/>
                <a:cs typeface="Arial MT"/>
              </a:rPr>
              <a:t>of</a:t>
            </a:r>
            <a:r>
              <a:rPr lang="en-US" sz="2007" spc="-35" dirty="0">
                <a:solidFill>
                  <a:srgbClr val="3B822F"/>
                </a:solidFill>
                <a:latin typeface="Arial MT"/>
                <a:cs typeface="Arial MT"/>
              </a:rPr>
              <a:t> </a:t>
            </a:r>
            <a:r>
              <a:rPr lang="en-US" sz="2007" b="1" dirty="0">
                <a:solidFill>
                  <a:srgbClr val="3B822F"/>
                </a:solidFill>
                <a:latin typeface="Arial"/>
                <a:cs typeface="Arial"/>
              </a:rPr>
              <a:t>state</a:t>
            </a:r>
            <a:r>
              <a:rPr lang="en-US" sz="2007" b="1" spc="-35" dirty="0">
                <a:solidFill>
                  <a:srgbClr val="3B822F"/>
                </a:solidFill>
                <a:latin typeface="Arial"/>
                <a:cs typeface="Arial"/>
              </a:rPr>
              <a:t> </a:t>
            </a:r>
            <a:r>
              <a:rPr lang="en-US" sz="2007" dirty="0">
                <a:solidFill>
                  <a:srgbClr val="3B822F"/>
                </a:solidFill>
                <a:latin typeface="Arial MT"/>
                <a:cs typeface="Arial MT"/>
              </a:rPr>
              <a:t>is</a:t>
            </a:r>
            <a:r>
              <a:rPr lang="en-US" sz="2007" spc="-30" dirty="0">
                <a:solidFill>
                  <a:srgbClr val="3B822F"/>
                </a:solidFill>
                <a:latin typeface="Arial MT"/>
                <a:cs typeface="Arial MT"/>
              </a:rPr>
              <a:t> </a:t>
            </a:r>
            <a:r>
              <a:rPr lang="en-US" sz="2007" dirty="0">
                <a:solidFill>
                  <a:srgbClr val="3B822F"/>
                </a:solidFill>
                <a:latin typeface="Arial MT"/>
                <a:cs typeface="Arial MT"/>
              </a:rPr>
              <a:t>replaced</a:t>
            </a:r>
            <a:r>
              <a:rPr lang="en-US" sz="2007" spc="-35" dirty="0">
                <a:solidFill>
                  <a:srgbClr val="3B822F"/>
                </a:solidFill>
                <a:latin typeface="Arial MT"/>
                <a:cs typeface="Arial MT"/>
              </a:rPr>
              <a:t> </a:t>
            </a:r>
            <a:r>
              <a:rPr lang="en-US" sz="2007" dirty="0">
                <a:solidFill>
                  <a:srgbClr val="3B822F"/>
                </a:solidFill>
                <a:latin typeface="Arial MT"/>
                <a:cs typeface="Arial MT"/>
              </a:rPr>
              <a:t>by</a:t>
            </a:r>
            <a:r>
              <a:rPr lang="en-US" sz="2007" spc="-30" dirty="0">
                <a:solidFill>
                  <a:srgbClr val="3B822F"/>
                </a:solidFill>
                <a:latin typeface="Arial MT"/>
                <a:cs typeface="Arial MT"/>
              </a:rPr>
              <a:t> </a:t>
            </a:r>
            <a:r>
              <a:rPr lang="en-US" sz="2007" dirty="0">
                <a:solidFill>
                  <a:srgbClr val="3B822F"/>
                </a:solidFill>
                <a:latin typeface="Arial MT"/>
                <a:cs typeface="Arial MT"/>
              </a:rPr>
              <a:t>a</a:t>
            </a:r>
            <a:r>
              <a:rPr lang="en-US" sz="2007" spc="-30" dirty="0">
                <a:solidFill>
                  <a:srgbClr val="3B822F"/>
                </a:solidFill>
                <a:latin typeface="Arial MT"/>
                <a:cs typeface="Arial MT"/>
              </a:rPr>
              <a:t> </a:t>
            </a:r>
            <a:r>
              <a:rPr lang="en-US" sz="2007" dirty="0">
                <a:solidFill>
                  <a:srgbClr val="3B822F"/>
                </a:solidFill>
                <a:latin typeface="Arial MT"/>
                <a:cs typeface="Arial MT"/>
              </a:rPr>
              <a:t>byte</a:t>
            </a:r>
            <a:r>
              <a:rPr lang="en-US" sz="2007" spc="-35" dirty="0">
                <a:solidFill>
                  <a:srgbClr val="3B822F"/>
                </a:solidFill>
                <a:latin typeface="Arial MT"/>
                <a:cs typeface="Arial MT"/>
              </a:rPr>
              <a:t> </a:t>
            </a:r>
            <a:r>
              <a:rPr lang="en-US" sz="2007" dirty="0">
                <a:solidFill>
                  <a:srgbClr val="3B822F"/>
                </a:solidFill>
                <a:latin typeface="Arial MT"/>
                <a:cs typeface="Arial MT"/>
              </a:rPr>
              <a:t>in</a:t>
            </a:r>
            <a:r>
              <a:rPr lang="en-US" sz="2007" spc="-35" dirty="0">
                <a:solidFill>
                  <a:srgbClr val="3B822F"/>
                </a:solidFill>
                <a:latin typeface="Arial MT"/>
                <a:cs typeface="Arial MT"/>
              </a:rPr>
              <a:t> </a:t>
            </a:r>
            <a:r>
              <a:rPr lang="en-US" sz="2007" dirty="0">
                <a:solidFill>
                  <a:srgbClr val="3B822F"/>
                </a:solidFill>
                <a:latin typeface="Arial MT"/>
                <a:cs typeface="Arial MT"/>
              </a:rPr>
              <a:t>the</a:t>
            </a:r>
            <a:r>
              <a:rPr lang="en-US" sz="2007" spc="-30" dirty="0">
                <a:solidFill>
                  <a:srgbClr val="3B822F"/>
                </a:solidFill>
                <a:latin typeface="Arial MT"/>
                <a:cs typeface="Arial MT"/>
              </a:rPr>
              <a:t> </a:t>
            </a:r>
            <a:r>
              <a:rPr lang="en-US" sz="2007" spc="-10" dirty="0">
                <a:solidFill>
                  <a:srgbClr val="3B822F"/>
                </a:solidFill>
                <a:latin typeface="Arial MT"/>
                <a:cs typeface="Arial MT"/>
              </a:rPr>
              <a:t>table</a:t>
            </a:r>
            <a:endParaRPr lang="en-US" sz="2007" dirty="0">
              <a:solidFill>
                <a:prstClr val="black"/>
              </a:solidFill>
              <a:latin typeface="Arial MT"/>
              <a:cs typeface="Arial MT"/>
            </a:endParaRPr>
          </a:p>
          <a:p>
            <a:pPr marL="757809" lvl="1" indent="-286170">
              <a:spcBef>
                <a:spcPts val="436"/>
              </a:spcBef>
              <a:buClr>
                <a:srgbClr val="3B822F"/>
              </a:buClr>
              <a:buSzPct val="61111"/>
              <a:buFont typeface="Wingdings"/>
              <a:buChar char=""/>
              <a:tabLst>
                <a:tab pos="757809" algn="l"/>
              </a:tabLst>
            </a:pPr>
            <a:r>
              <a:rPr lang="en-US" sz="1807" dirty="0">
                <a:solidFill>
                  <a:prstClr val="black"/>
                </a:solidFill>
                <a:latin typeface="Arial MT"/>
                <a:cs typeface="Arial MT"/>
              </a:rPr>
              <a:t>The</a:t>
            </a:r>
            <a:r>
              <a:rPr lang="en-US" sz="1807" spc="-15" dirty="0">
                <a:solidFill>
                  <a:prstClr val="black"/>
                </a:solidFill>
                <a:latin typeface="Arial MT"/>
                <a:cs typeface="Arial MT"/>
              </a:rPr>
              <a:t> </a:t>
            </a:r>
            <a:r>
              <a:rPr lang="en-US" sz="1807" dirty="0">
                <a:solidFill>
                  <a:prstClr val="black"/>
                </a:solidFill>
                <a:latin typeface="Arial MT"/>
                <a:cs typeface="Arial MT"/>
              </a:rPr>
              <a:t>row</a:t>
            </a:r>
            <a:r>
              <a:rPr lang="en-US" sz="1807" spc="-10" dirty="0">
                <a:solidFill>
                  <a:prstClr val="black"/>
                </a:solidFill>
                <a:latin typeface="Arial MT"/>
                <a:cs typeface="Arial MT"/>
              </a:rPr>
              <a:t> </a:t>
            </a:r>
            <a:r>
              <a:rPr lang="en-US" sz="1807" dirty="0">
                <a:solidFill>
                  <a:prstClr val="black"/>
                </a:solidFill>
                <a:latin typeface="Arial MT"/>
                <a:cs typeface="Arial MT"/>
              </a:rPr>
              <a:t>is</a:t>
            </a:r>
            <a:r>
              <a:rPr lang="en-US" sz="1807" spc="-10" dirty="0">
                <a:solidFill>
                  <a:prstClr val="black"/>
                </a:solidFill>
                <a:latin typeface="Arial MT"/>
                <a:cs typeface="Arial MT"/>
              </a:rPr>
              <a:t> </a:t>
            </a:r>
            <a:r>
              <a:rPr lang="en-US" sz="1807" dirty="0">
                <a:solidFill>
                  <a:prstClr val="black"/>
                </a:solidFill>
                <a:latin typeface="Arial MT"/>
                <a:cs typeface="Arial MT"/>
              </a:rPr>
              <a:t>given</a:t>
            </a:r>
            <a:r>
              <a:rPr lang="en-US" sz="1807" spc="-10" dirty="0">
                <a:solidFill>
                  <a:prstClr val="black"/>
                </a:solidFill>
                <a:latin typeface="Arial MT"/>
                <a:cs typeface="Arial MT"/>
              </a:rPr>
              <a:t> </a:t>
            </a:r>
            <a:r>
              <a:rPr lang="en-US" sz="1807" dirty="0">
                <a:solidFill>
                  <a:prstClr val="black"/>
                </a:solidFill>
                <a:latin typeface="Arial MT"/>
                <a:cs typeface="Arial MT"/>
              </a:rPr>
              <a:t>by</a:t>
            </a:r>
            <a:r>
              <a:rPr lang="en-US" sz="1807" spc="-10" dirty="0">
                <a:solidFill>
                  <a:prstClr val="black"/>
                </a:solidFill>
                <a:latin typeface="Arial MT"/>
                <a:cs typeface="Arial MT"/>
              </a:rPr>
              <a:t> </a:t>
            </a:r>
            <a:r>
              <a:rPr lang="en-US" sz="1807" dirty="0">
                <a:solidFill>
                  <a:prstClr val="black"/>
                </a:solidFill>
                <a:latin typeface="Arial MT"/>
                <a:cs typeface="Arial MT"/>
              </a:rPr>
              <a:t>the</a:t>
            </a:r>
            <a:r>
              <a:rPr lang="en-US" sz="1807" spc="-15" dirty="0">
                <a:solidFill>
                  <a:prstClr val="black"/>
                </a:solidFill>
                <a:latin typeface="Arial MT"/>
                <a:cs typeface="Arial MT"/>
              </a:rPr>
              <a:t> </a:t>
            </a:r>
            <a:r>
              <a:rPr lang="en-US" sz="1807" dirty="0">
                <a:solidFill>
                  <a:prstClr val="black"/>
                </a:solidFill>
                <a:latin typeface="Arial MT"/>
                <a:cs typeface="Arial MT"/>
              </a:rPr>
              <a:t>leftmost</a:t>
            </a:r>
            <a:r>
              <a:rPr lang="en-US" sz="1807" spc="-10" dirty="0">
                <a:solidFill>
                  <a:prstClr val="black"/>
                </a:solidFill>
                <a:latin typeface="Arial MT"/>
                <a:cs typeface="Arial MT"/>
              </a:rPr>
              <a:t> </a:t>
            </a:r>
            <a:r>
              <a:rPr lang="en-US" sz="1807" dirty="0">
                <a:solidFill>
                  <a:prstClr val="black"/>
                </a:solidFill>
                <a:latin typeface="Arial MT"/>
                <a:cs typeface="Arial MT"/>
              </a:rPr>
              <a:t>4-bits</a:t>
            </a:r>
            <a:r>
              <a:rPr lang="en-US" sz="1807" spc="-10" dirty="0">
                <a:solidFill>
                  <a:prstClr val="black"/>
                </a:solidFill>
                <a:latin typeface="Arial MT"/>
                <a:cs typeface="Arial MT"/>
              </a:rPr>
              <a:t> </a:t>
            </a:r>
            <a:r>
              <a:rPr lang="en-US" sz="1807" dirty="0">
                <a:solidFill>
                  <a:prstClr val="black"/>
                </a:solidFill>
                <a:latin typeface="Arial MT"/>
                <a:cs typeface="Arial MT"/>
              </a:rPr>
              <a:t>of</a:t>
            </a:r>
            <a:r>
              <a:rPr lang="en-US" sz="1807" spc="-10" dirty="0">
                <a:solidFill>
                  <a:prstClr val="black"/>
                </a:solidFill>
                <a:latin typeface="Arial MT"/>
                <a:cs typeface="Arial MT"/>
              </a:rPr>
              <a:t> </a:t>
            </a:r>
            <a:r>
              <a:rPr lang="en-US" sz="1807" dirty="0">
                <a:solidFill>
                  <a:prstClr val="black"/>
                </a:solidFill>
                <a:latin typeface="Arial MT"/>
                <a:cs typeface="Arial MT"/>
              </a:rPr>
              <a:t>the</a:t>
            </a:r>
            <a:r>
              <a:rPr lang="en-US" sz="1807" spc="-10" dirty="0">
                <a:solidFill>
                  <a:prstClr val="black"/>
                </a:solidFill>
                <a:latin typeface="Arial MT"/>
                <a:cs typeface="Arial MT"/>
              </a:rPr>
              <a:t> </a:t>
            </a:r>
            <a:r>
              <a:rPr lang="en-US" sz="1807" spc="-20" dirty="0">
                <a:solidFill>
                  <a:prstClr val="black"/>
                </a:solidFill>
                <a:latin typeface="Arial MT"/>
                <a:cs typeface="Arial MT"/>
              </a:rPr>
              <a:t>byte</a:t>
            </a:r>
            <a:endParaRPr lang="en-US" sz="1807" dirty="0">
              <a:solidFill>
                <a:prstClr val="black"/>
              </a:solidFill>
              <a:latin typeface="Arial MT"/>
              <a:cs typeface="Arial MT"/>
            </a:endParaRPr>
          </a:p>
          <a:p>
            <a:pPr marL="757809" lvl="1" indent="-286170">
              <a:spcBef>
                <a:spcPts val="442"/>
              </a:spcBef>
              <a:buClr>
                <a:srgbClr val="3B822F"/>
              </a:buClr>
              <a:buSzPct val="61111"/>
              <a:buFont typeface="Wingdings"/>
              <a:buChar char=""/>
              <a:tabLst>
                <a:tab pos="757809" algn="l"/>
              </a:tabLst>
            </a:pPr>
            <a:r>
              <a:rPr lang="en-US" sz="1807" dirty="0">
                <a:solidFill>
                  <a:prstClr val="black"/>
                </a:solidFill>
                <a:latin typeface="Arial MT"/>
                <a:cs typeface="Arial MT"/>
              </a:rPr>
              <a:t>The</a:t>
            </a:r>
            <a:r>
              <a:rPr lang="en-US" sz="1807" spc="-30" dirty="0">
                <a:solidFill>
                  <a:prstClr val="black"/>
                </a:solidFill>
                <a:latin typeface="Arial MT"/>
                <a:cs typeface="Arial MT"/>
              </a:rPr>
              <a:t> </a:t>
            </a:r>
            <a:r>
              <a:rPr lang="en-US" sz="1807" dirty="0">
                <a:solidFill>
                  <a:prstClr val="black"/>
                </a:solidFill>
                <a:latin typeface="Arial MT"/>
                <a:cs typeface="Arial MT"/>
              </a:rPr>
              <a:t>column</a:t>
            </a:r>
            <a:r>
              <a:rPr lang="en-US" sz="1807" spc="-20" dirty="0">
                <a:solidFill>
                  <a:prstClr val="black"/>
                </a:solidFill>
                <a:latin typeface="Arial MT"/>
                <a:cs typeface="Arial MT"/>
              </a:rPr>
              <a:t> </a:t>
            </a:r>
            <a:r>
              <a:rPr lang="en-US" sz="1807" dirty="0">
                <a:solidFill>
                  <a:prstClr val="black"/>
                </a:solidFill>
                <a:latin typeface="Arial MT"/>
                <a:cs typeface="Arial MT"/>
              </a:rPr>
              <a:t>is</a:t>
            </a:r>
            <a:r>
              <a:rPr lang="en-US" sz="1807" spc="-20" dirty="0">
                <a:solidFill>
                  <a:prstClr val="black"/>
                </a:solidFill>
                <a:latin typeface="Arial MT"/>
                <a:cs typeface="Arial MT"/>
              </a:rPr>
              <a:t> </a:t>
            </a:r>
            <a:r>
              <a:rPr lang="en-US" sz="1807" dirty="0">
                <a:solidFill>
                  <a:prstClr val="black"/>
                </a:solidFill>
                <a:latin typeface="Arial MT"/>
                <a:cs typeface="Arial MT"/>
              </a:rPr>
              <a:t>given</a:t>
            </a:r>
            <a:r>
              <a:rPr lang="en-US" sz="1807" spc="-15" dirty="0">
                <a:solidFill>
                  <a:prstClr val="black"/>
                </a:solidFill>
                <a:latin typeface="Arial MT"/>
                <a:cs typeface="Arial MT"/>
              </a:rPr>
              <a:t> </a:t>
            </a:r>
            <a:r>
              <a:rPr lang="en-US" sz="1807" dirty="0">
                <a:solidFill>
                  <a:prstClr val="black"/>
                </a:solidFill>
                <a:latin typeface="Arial MT"/>
                <a:cs typeface="Arial MT"/>
              </a:rPr>
              <a:t>by</a:t>
            </a:r>
            <a:r>
              <a:rPr lang="en-US" sz="1807" spc="-20" dirty="0">
                <a:solidFill>
                  <a:prstClr val="black"/>
                </a:solidFill>
                <a:latin typeface="Arial MT"/>
                <a:cs typeface="Arial MT"/>
              </a:rPr>
              <a:t> </a:t>
            </a:r>
            <a:r>
              <a:rPr lang="en-US" sz="1807" dirty="0">
                <a:solidFill>
                  <a:prstClr val="black"/>
                </a:solidFill>
                <a:latin typeface="Arial MT"/>
                <a:cs typeface="Arial MT"/>
              </a:rPr>
              <a:t>the</a:t>
            </a:r>
            <a:r>
              <a:rPr lang="en-US" sz="1807" spc="-20" dirty="0">
                <a:solidFill>
                  <a:prstClr val="black"/>
                </a:solidFill>
                <a:latin typeface="Arial MT"/>
                <a:cs typeface="Arial MT"/>
              </a:rPr>
              <a:t> </a:t>
            </a:r>
            <a:r>
              <a:rPr lang="en-US" sz="1807" dirty="0">
                <a:solidFill>
                  <a:prstClr val="black"/>
                </a:solidFill>
                <a:latin typeface="Arial MT"/>
                <a:cs typeface="Arial MT"/>
              </a:rPr>
              <a:t>rightmost</a:t>
            </a:r>
            <a:r>
              <a:rPr lang="en-US" sz="1807" spc="-15" dirty="0">
                <a:solidFill>
                  <a:prstClr val="black"/>
                </a:solidFill>
                <a:latin typeface="Arial MT"/>
                <a:cs typeface="Arial MT"/>
              </a:rPr>
              <a:t> </a:t>
            </a:r>
            <a:r>
              <a:rPr lang="en-US" sz="1807" spc="-10" dirty="0">
                <a:solidFill>
                  <a:prstClr val="black"/>
                </a:solidFill>
                <a:latin typeface="Arial MT"/>
                <a:cs typeface="Arial MT"/>
              </a:rPr>
              <a:t>4-</a:t>
            </a:r>
            <a:r>
              <a:rPr lang="en-US" sz="1807" dirty="0">
                <a:solidFill>
                  <a:prstClr val="black"/>
                </a:solidFill>
                <a:latin typeface="Arial MT"/>
                <a:cs typeface="Arial MT"/>
              </a:rPr>
              <a:t>bits</a:t>
            </a:r>
            <a:r>
              <a:rPr lang="en-US" sz="1807" spc="-20" dirty="0">
                <a:solidFill>
                  <a:prstClr val="black"/>
                </a:solidFill>
                <a:latin typeface="Arial MT"/>
                <a:cs typeface="Arial MT"/>
              </a:rPr>
              <a:t> </a:t>
            </a:r>
            <a:r>
              <a:rPr lang="en-US" sz="1807" dirty="0">
                <a:solidFill>
                  <a:prstClr val="black"/>
                </a:solidFill>
                <a:latin typeface="Arial MT"/>
                <a:cs typeface="Arial MT"/>
              </a:rPr>
              <a:t>of</a:t>
            </a:r>
            <a:r>
              <a:rPr lang="en-US" sz="1807" spc="-20" dirty="0">
                <a:solidFill>
                  <a:prstClr val="black"/>
                </a:solidFill>
                <a:latin typeface="Arial MT"/>
                <a:cs typeface="Arial MT"/>
              </a:rPr>
              <a:t> </a:t>
            </a:r>
            <a:r>
              <a:rPr lang="en-US" sz="1807" dirty="0">
                <a:solidFill>
                  <a:prstClr val="black"/>
                </a:solidFill>
                <a:latin typeface="Arial MT"/>
                <a:cs typeface="Arial MT"/>
              </a:rPr>
              <a:t>the</a:t>
            </a:r>
            <a:r>
              <a:rPr lang="en-US" sz="1807" spc="-15" dirty="0">
                <a:solidFill>
                  <a:prstClr val="black"/>
                </a:solidFill>
                <a:latin typeface="Arial MT"/>
                <a:cs typeface="Arial MT"/>
              </a:rPr>
              <a:t> </a:t>
            </a:r>
            <a:r>
              <a:rPr lang="en-US" sz="1807" spc="-20" dirty="0">
                <a:solidFill>
                  <a:prstClr val="black"/>
                </a:solidFill>
                <a:latin typeface="Arial MT"/>
                <a:cs typeface="Arial MT"/>
              </a:rPr>
              <a:t>byte</a:t>
            </a:r>
            <a:endParaRPr lang="en-US" sz="1807" dirty="0">
              <a:solidFill>
                <a:prstClr val="black"/>
              </a:solidFill>
              <a:latin typeface="Arial MT"/>
              <a:cs typeface="Arial MT"/>
            </a:endParaRPr>
          </a:p>
          <a:p>
            <a:pPr marL="757809" lvl="1" indent="-286170">
              <a:spcBef>
                <a:spcPts val="442"/>
              </a:spcBef>
              <a:buClr>
                <a:srgbClr val="3B822F"/>
              </a:buClr>
              <a:buSzPct val="61111"/>
              <a:buFont typeface="Wingdings"/>
              <a:buChar char=""/>
              <a:tabLst>
                <a:tab pos="757809" algn="l"/>
              </a:tabLst>
            </a:pPr>
            <a:r>
              <a:rPr lang="en-US" sz="1807" dirty="0">
                <a:solidFill>
                  <a:prstClr val="black"/>
                </a:solidFill>
                <a:latin typeface="Arial MT"/>
                <a:cs typeface="Arial MT"/>
              </a:rPr>
              <a:t>Example:</a:t>
            </a:r>
            <a:r>
              <a:rPr lang="en-US" sz="1807" spc="-30" dirty="0">
                <a:solidFill>
                  <a:prstClr val="black"/>
                </a:solidFill>
                <a:latin typeface="Arial MT"/>
                <a:cs typeface="Arial MT"/>
              </a:rPr>
              <a:t> </a:t>
            </a:r>
            <a:r>
              <a:rPr lang="en-US" sz="1807" dirty="0">
                <a:solidFill>
                  <a:prstClr val="black"/>
                </a:solidFill>
                <a:latin typeface="Arial MT"/>
                <a:cs typeface="Arial MT"/>
              </a:rPr>
              <a:t>byte</a:t>
            </a:r>
            <a:r>
              <a:rPr lang="en-US" sz="1807" spc="-20" dirty="0">
                <a:solidFill>
                  <a:prstClr val="black"/>
                </a:solidFill>
                <a:latin typeface="Arial MT"/>
                <a:cs typeface="Arial MT"/>
              </a:rPr>
              <a:t> </a:t>
            </a:r>
            <a:r>
              <a:rPr lang="en-US" sz="1807" dirty="0">
                <a:solidFill>
                  <a:prstClr val="black"/>
                </a:solidFill>
                <a:latin typeface="Arial MT"/>
                <a:cs typeface="Arial MT"/>
              </a:rPr>
              <a:t>{95}</a:t>
            </a:r>
            <a:r>
              <a:rPr lang="en-US" sz="1807" spc="-20" dirty="0">
                <a:solidFill>
                  <a:prstClr val="black"/>
                </a:solidFill>
                <a:latin typeface="Arial MT"/>
                <a:cs typeface="Arial MT"/>
              </a:rPr>
              <a:t> </a:t>
            </a:r>
            <a:r>
              <a:rPr lang="en-US" sz="1807" dirty="0">
                <a:solidFill>
                  <a:prstClr val="black"/>
                </a:solidFill>
                <a:latin typeface="Arial MT"/>
                <a:cs typeface="Arial MT"/>
              </a:rPr>
              <a:t>(in</a:t>
            </a:r>
            <a:r>
              <a:rPr lang="en-US" sz="1807" spc="-20" dirty="0">
                <a:solidFill>
                  <a:prstClr val="black"/>
                </a:solidFill>
                <a:latin typeface="Arial MT"/>
                <a:cs typeface="Arial MT"/>
              </a:rPr>
              <a:t> </a:t>
            </a:r>
            <a:r>
              <a:rPr lang="en-US" sz="1807" dirty="0" err="1">
                <a:solidFill>
                  <a:prstClr val="black"/>
                </a:solidFill>
                <a:latin typeface="Arial MT"/>
                <a:cs typeface="Arial MT"/>
              </a:rPr>
              <a:t>hexa</a:t>
            </a:r>
            <a:r>
              <a:rPr lang="en-US" sz="1807" dirty="0">
                <a:solidFill>
                  <a:prstClr val="black"/>
                </a:solidFill>
                <a:latin typeface="Arial MT"/>
                <a:cs typeface="Arial MT"/>
              </a:rPr>
              <a:t>)</a:t>
            </a:r>
            <a:r>
              <a:rPr lang="en-US" sz="1807" spc="-20" dirty="0">
                <a:solidFill>
                  <a:prstClr val="black"/>
                </a:solidFill>
                <a:latin typeface="Arial MT"/>
                <a:cs typeface="Arial MT"/>
              </a:rPr>
              <a:t> </a:t>
            </a:r>
            <a:r>
              <a:rPr lang="en-US" sz="1807" dirty="0">
                <a:solidFill>
                  <a:prstClr val="black"/>
                </a:solidFill>
                <a:latin typeface="Arial MT"/>
                <a:cs typeface="Arial MT"/>
              </a:rPr>
              <a:t>is</a:t>
            </a:r>
            <a:r>
              <a:rPr lang="en-US" sz="1807" spc="-20" dirty="0">
                <a:solidFill>
                  <a:prstClr val="black"/>
                </a:solidFill>
                <a:latin typeface="Arial MT"/>
                <a:cs typeface="Arial MT"/>
              </a:rPr>
              <a:t> </a:t>
            </a:r>
            <a:r>
              <a:rPr lang="en-US" sz="1807" dirty="0">
                <a:solidFill>
                  <a:prstClr val="black"/>
                </a:solidFill>
                <a:latin typeface="Arial MT"/>
                <a:cs typeface="Arial MT"/>
              </a:rPr>
              <a:t>replaced</a:t>
            </a:r>
            <a:r>
              <a:rPr lang="en-US" sz="1807" spc="-20" dirty="0">
                <a:solidFill>
                  <a:prstClr val="black"/>
                </a:solidFill>
                <a:latin typeface="Arial MT"/>
                <a:cs typeface="Arial MT"/>
              </a:rPr>
              <a:t> </a:t>
            </a:r>
            <a:r>
              <a:rPr lang="en-US" sz="1807" dirty="0">
                <a:solidFill>
                  <a:prstClr val="black"/>
                </a:solidFill>
                <a:latin typeface="Arial MT"/>
                <a:cs typeface="Arial MT"/>
              </a:rPr>
              <a:t>by</a:t>
            </a:r>
            <a:r>
              <a:rPr lang="en-US" sz="1807" spc="-20" dirty="0">
                <a:solidFill>
                  <a:prstClr val="black"/>
                </a:solidFill>
                <a:latin typeface="Arial MT"/>
                <a:cs typeface="Arial MT"/>
              </a:rPr>
              <a:t> </a:t>
            </a:r>
            <a:r>
              <a:rPr lang="en-US" sz="1807" dirty="0">
                <a:solidFill>
                  <a:prstClr val="black"/>
                </a:solidFill>
                <a:latin typeface="Arial MT"/>
                <a:cs typeface="Arial MT"/>
              </a:rPr>
              <a:t>the</a:t>
            </a:r>
            <a:r>
              <a:rPr lang="en-US" sz="1807" spc="-20" dirty="0">
                <a:solidFill>
                  <a:prstClr val="black"/>
                </a:solidFill>
                <a:latin typeface="Arial MT"/>
                <a:cs typeface="Arial MT"/>
              </a:rPr>
              <a:t> </a:t>
            </a:r>
            <a:r>
              <a:rPr lang="en-US" sz="1807" dirty="0">
                <a:solidFill>
                  <a:prstClr val="black"/>
                </a:solidFill>
                <a:latin typeface="Arial MT"/>
                <a:cs typeface="Arial MT"/>
              </a:rPr>
              <a:t>byte</a:t>
            </a:r>
            <a:r>
              <a:rPr lang="en-US" sz="1807" spc="-20" dirty="0">
                <a:solidFill>
                  <a:prstClr val="black"/>
                </a:solidFill>
                <a:latin typeface="Arial MT"/>
                <a:cs typeface="Arial MT"/>
              </a:rPr>
              <a:t> </a:t>
            </a:r>
            <a:r>
              <a:rPr lang="en-US" sz="1807" dirty="0">
                <a:solidFill>
                  <a:prstClr val="black"/>
                </a:solidFill>
                <a:latin typeface="Arial MT"/>
                <a:cs typeface="Arial MT"/>
              </a:rPr>
              <a:t>on</a:t>
            </a:r>
            <a:r>
              <a:rPr lang="en-US" sz="1807" spc="-20" dirty="0">
                <a:solidFill>
                  <a:prstClr val="black"/>
                </a:solidFill>
                <a:latin typeface="Arial MT"/>
                <a:cs typeface="Arial MT"/>
              </a:rPr>
              <a:t> </a:t>
            </a:r>
            <a:r>
              <a:rPr lang="en-US" sz="1807" dirty="0">
                <a:solidFill>
                  <a:prstClr val="black"/>
                </a:solidFill>
                <a:latin typeface="Arial MT"/>
                <a:cs typeface="Arial MT"/>
              </a:rPr>
              <a:t>row</a:t>
            </a:r>
            <a:r>
              <a:rPr lang="en-US" sz="1807" spc="-20" dirty="0">
                <a:solidFill>
                  <a:prstClr val="black"/>
                </a:solidFill>
                <a:latin typeface="Arial MT"/>
                <a:cs typeface="Arial MT"/>
              </a:rPr>
              <a:t> </a:t>
            </a:r>
            <a:r>
              <a:rPr lang="en-US" sz="1807" dirty="0">
                <a:solidFill>
                  <a:prstClr val="black"/>
                </a:solidFill>
                <a:latin typeface="Arial MT"/>
                <a:cs typeface="Arial MT"/>
              </a:rPr>
              <a:t>9,</a:t>
            </a:r>
            <a:r>
              <a:rPr lang="en-US" sz="1807" spc="-20" dirty="0">
                <a:solidFill>
                  <a:prstClr val="black"/>
                </a:solidFill>
                <a:latin typeface="Arial MT"/>
                <a:cs typeface="Arial MT"/>
              </a:rPr>
              <a:t> </a:t>
            </a:r>
            <a:r>
              <a:rPr lang="en-US" sz="1807" dirty="0">
                <a:solidFill>
                  <a:prstClr val="black"/>
                </a:solidFill>
                <a:latin typeface="Arial MT"/>
                <a:cs typeface="Arial MT"/>
              </a:rPr>
              <a:t>column</a:t>
            </a:r>
            <a:r>
              <a:rPr lang="en-US" sz="1807" spc="-20" dirty="0">
                <a:solidFill>
                  <a:prstClr val="black"/>
                </a:solidFill>
                <a:latin typeface="Arial MT"/>
                <a:cs typeface="Arial MT"/>
              </a:rPr>
              <a:t> </a:t>
            </a:r>
            <a:r>
              <a:rPr lang="en-US" sz="1807" spc="-25" dirty="0">
                <a:solidFill>
                  <a:prstClr val="black"/>
                </a:solidFill>
                <a:latin typeface="Arial MT"/>
                <a:cs typeface="Arial MT"/>
              </a:rPr>
              <a:t>5:</a:t>
            </a:r>
            <a:endParaRPr lang="en-US" sz="1807" dirty="0">
              <a:solidFill>
                <a:prstClr val="black"/>
              </a:solidFill>
              <a:latin typeface="Arial MT"/>
              <a:cs typeface="Arial MT"/>
            </a:endParaRPr>
          </a:p>
          <a:p>
            <a:pPr marL="758446" lvl="0">
              <a:spcBef>
                <a:spcPts val="5"/>
              </a:spcBef>
            </a:pPr>
            <a:r>
              <a:rPr lang="en-US" sz="1807" dirty="0">
                <a:solidFill>
                  <a:prstClr val="black"/>
                </a:solidFill>
                <a:latin typeface="Arial MT"/>
                <a:cs typeface="Arial MT"/>
              </a:rPr>
              <a:t>{2A}</a:t>
            </a:r>
            <a:r>
              <a:rPr lang="en-US" sz="1807" spc="-20" dirty="0">
                <a:solidFill>
                  <a:prstClr val="black"/>
                </a:solidFill>
                <a:latin typeface="Arial MT"/>
                <a:cs typeface="Arial MT"/>
              </a:rPr>
              <a:t> </a:t>
            </a:r>
            <a:r>
              <a:rPr lang="en-US" sz="1807" dirty="0">
                <a:solidFill>
                  <a:prstClr val="black"/>
                </a:solidFill>
                <a:latin typeface="Arial MT"/>
                <a:cs typeface="Arial MT"/>
              </a:rPr>
              <a:t>(see</a:t>
            </a:r>
            <a:r>
              <a:rPr lang="en-US" sz="1807" spc="-20" dirty="0">
                <a:solidFill>
                  <a:prstClr val="black"/>
                </a:solidFill>
                <a:latin typeface="Arial MT"/>
                <a:cs typeface="Arial MT"/>
              </a:rPr>
              <a:t> </a:t>
            </a:r>
            <a:r>
              <a:rPr lang="en-US" sz="1807" dirty="0">
                <a:solidFill>
                  <a:prstClr val="black"/>
                </a:solidFill>
                <a:latin typeface="Arial MT"/>
                <a:cs typeface="Arial MT"/>
              </a:rPr>
              <a:t>next</a:t>
            </a:r>
            <a:r>
              <a:rPr lang="en-US" sz="1807" spc="-20" dirty="0">
                <a:solidFill>
                  <a:prstClr val="black"/>
                </a:solidFill>
                <a:latin typeface="Arial MT"/>
                <a:cs typeface="Arial MT"/>
              </a:rPr>
              <a:t> </a:t>
            </a:r>
            <a:r>
              <a:rPr lang="en-US" sz="1807" spc="-10" dirty="0">
                <a:solidFill>
                  <a:prstClr val="black"/>
                </a:solidFill>
                <a:latin typeface="Arial MT"/>
                <a:cs typeface="Arial MT"/>
              </a:rPr>
              <a:t>slide)</a:t>
            </a:r>
            <a:endParaRPr lang="en-US" sz="1807" dirty="0">
              <a:solidFill>
                <a:prstClr val="black"/>
              </a:solidFill>
              <a:latin typeface="Arial MT"/>
              <a:cs typeface="Arial MT"/>
            </a:endParaRPr>
          </a:p>
          <a:p>
            <a:pPr marL="356278" lvl="0" indent="-343531">
              <a:spcBef>
                <a:spcPts val="482"/>
              </a:spcBef>
              <a:buClr>
                <a:srgbClr val="CC9A00"/>
              </a:buClr>
              <a:buSzPct val="65000"/>
              <a:buFont typeface="Wingdings"/>
              <a:buChar char=""/>
              <a:tabLst>
                <a:tab pos="356278" algn="l"/>
              </a:tabLst>
            </a:pPr>
            <a:r>
              <a:rPr lang="en-US" sz="2007" dirty="0">
                <a:solidFill>
                  <a:srgbClr val="3B822F"/>
                </a:solidFill>
                <a:latin typeface="Arial MT"/>
                <a:cs typeface="Arial MT"/>
              </a:rPr>
              <a:t>For</a:t>
            </a:r>
            <a:r>
              <a:rPr lang="en-US" sz="2007" spc="-60" dirty="0">
                <a:solidFill>
                  <a:srgbClr val="3B822F"/>
                </a:solidFill>
                <a:latin typeface="Arial MT"/>
                <a:cs typeface="Arial MT"/>
              </a:rPr>
              <a:t> </a:t>
            </a:r>
            <a:r>
              <a:rPr lang="en-US" sz="2007" b="1" dirty="0">
                <a:solidFill>
                  <a:srgbClr val="3B822F"/>
                </a:solidFill>
                <a:latin typeface="Arial"/>
                <a:cs typeface="Arial"/>
              </a:rPr>
              <a:t>decryption</a:t>
            </a:r>
            <a:r>
              <a:rPr lang="en-US" sz="2007" dirty="0">
                <a:solidFill>
                  <a:srgbClr val="3B822F"/>
                </a:solidFill>
                <a:latin typeface="Arial MT"/>
                <a:cs typeface="Arial MT"/>
              </a:rPr>
              <a:t>,</a:t>
            </a:r>
            <a:r>
              <a:rPr lang="en-US" sz="2007" spc="-60" dirty="0">
                <a:solidFill>
                  <a:srgbClr val="3B822F"/>
                </a:solidFill>
                <a:latin typeface="Arial MT"/>
                <a:cs typeface="Arial MT"/>
              </a:rPr>
              <a:t> </a:t>
            </a:r>
            <a:r>
              <a:rPr lang="en-US" sz="2007" dirty="0">
                <a:solidFill>
                  <a:srgbClr val="3B822F"/>
                </a:solidFill>
                <a:latin typeface="Arial MT"/>
                <a:cs typeface="Arial MT"/>
              </a:rPr>
              <a:t>use</a:t>
            </a:r>
            <a:r>
              <a:rPr lang="en-US" sz="2007" spc="-55" dirty="0">
                <a:solidFill>
                  <a:srgbClr val="3B822F"/>
                </a:solidFill>
                <a:latin typeface="Arial MT"/>
                <a:cs typeface="Arial MT"/>
              </a:rPr>
              <a:t> </a:t>
            </a:r>
            <a:r>
              <a:rPr lang="en-US" sz="2007" dirty="0">
                <a:solidFill>
                  <a:srgbClr val="3B822F"/>
                </a:solidFill>
                <a:latin typeface="Arial MT"/>
                <a:cs typeface="Arial MT"/>
              </a:rPr>
              <a:t>the</a:t>
            </a:r>
            <a:r>
              <a:rPr lang="en-US" sz="2007" spc="-60" dirty="0">
                <a:solidFill>
                  <a:srgbClr val="3B822F"/>
                </a:solidFill>
                <a:latin typeface="Arial MT"/>
                <a:cs typeface="Arial MT"/>
              </a:rPr>
              <a:t> </a:t>
            </a:r>
            <a:r>
              <a:rPr lang="en-US" sz="2007" dirty="0">
                <a:solidFill>
                  <a:srgbClr val="3B822F"/>
                </a:solidFill>
                <a:latin typeface="Arial MT"/>
                <a:cs typeface="Arial MT"/>
              </a:rPr>
              <a:t>inverse</a:t>
            </a:r>
            <a:r>
              <a:rPr lang="en-US" sz="2007" spc="-55" dirty="0">
                <a:solidFill>
                  <a:srgbClr val="3B822F"/>
                </a:solidFill>
                <a:latin typeface="Arial MT"/>
                <a:cs typeface="Arial MT"/>
              </a:rPr>
              <a:t> </a:t>
            </a:r>
            <a:r>
              <a:rPr lang="en-US" sz="2007" spc="-15" dirty="0">
                <a:solidFill>
                  <a:srgbClr val="3B822F"/>
                </a:solidFill>
                <a:latin typeface="Arial MT"/>
                <a:cs typeface="Arial MT"/>
              </a:rPr>
              <a:t>S-</a:t>
            </a:r>
            <a:r>
              <a:rPr lang="en-US" sz="2007" spc="-25" dirty="0">
                <a:solidFill>
                  <a:srgbClr val="3B822F"/>
                </a:solidFill>
                <a:latin typeface="Arial MT"/>
                <a:cs typeface="Arial MT"/>
              </a:rPr>
              <a:t>box</a:t>
            </a:r>
            <a:endParaRPr lang="en-US" sz="2007" dirty="0">
              <a:solidFill>
                <a:prstClr val="black"/>
              </a:solidFill>
              <a:latin typeface="Arial MT"/>
              <a:cs typeface="Arial MT"/>
            </a:endParaRPr>
          </a:p>
          <a:p>
            <a:pPr marL="356278" indent="-343531" algn="just">
              <a:spcBef>
                <a:spcPts val="276"/>
              </a:spcBef>
              <a:buClr>
                <a:srgbClr val="CC9A00"/>
              </a:buClr>
              <a:buSzPct val="62500"/>
              <a:buFont typeface="Wingdings"/>
              <a:buChar char=""/>
              <a:tabLst>
                <a:tab pos="356278" algn="l"/>
              </a:tabLst>
            </a:pPr>
            <a:endParaRPr lang="en-US" b="1" dirty="0">
              <a:solidFill>
                <a:srgbClr val="3B822F"/>
              </a:solidFill>
              <a:latin typeface="Alexandria" pitchFamily="2" charset="-78"/>
              <a:cs typeface="Alexandria" pitchFamily="2" charset="-78"/>
            </a:endParaRPr>
          </a:p>
        </p:txBody>
      </p:sp>
      <p:sp>
        <p:nvSpPr>
          <p:cNvPr id="11" name="Title 1"/>
          <p:cNvSpPr txBox="1">
            <a:spLocks/>
          </p:cNvSpPr>
          <p:nvPr/>
        </p:nvSpPr>
        <p:spPr>
          <a:xfrm>
            <a:off x="2557606" y="672711"/>
            <a:ext cx="822960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Substitute </a:t>
            </a:r>
            <a:r>
              <a:rPr lang="en-US" altLang="en-US" sz="2200" dirty="0">
                <a:latin typeface="Alexandria Black" pitchFamily="2" charset="-78"/>
                <a:ea typeface="ヒラギノ角ゴ Pro W3" charset="-128"/>
                <a:cs typeface="Alexandria Black" pitchFamily="2" charset="-78"/>
              </a:rPr>
              <a:t>bytes transformation</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3415262147"/>
      </p:ext>
    </p:extLst>
  </p:cSld>
  <p:clrMapOvr>
    <a:masterClrMapping/>
  </p:clrMapOvr>
  <mc:AlternateContent xmlns:mc="http://schemas.openxmlformats.org/markup-compatibility/2006" xmlns:p14="http://schemas.microsoft.com/office/powerpoint/2010/main">
    <mc:Choice Requires="p14">
      <p:transition p14:dur="10" advTm="25751"/>
    </mc:Choice>
    <mc:Fallback xmlns="">
      <p:transition advTm="25751"/>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97643" y="1163838"/>
            <a:ext cx="10812720" cy="5580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350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907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6465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942308" y="2301712"/>
            <a:ext cx="9801891" cy="3661195"/>
          </a:xfrm>
          <a:prstGeom prst="rect">
            <a:avLst/>
          </a:prstGeom>
        </p:spPr>
        <p:txBody>
          <a:bodyPr vert="horz" wrap="square" lIns="0" tIns="10795" rIns="0" bIns="0" rtlCol="0">
            <a:spAutoFit/>
          </a:bodyPr>
          <a:lstStyle/>
          <a:p>
            <a:pPr marL="381772" lvl="0" indent="-343531">
              <a:spcBef>
                <a:spcPts val="552"/>
              </a:spcBef>
              <a:buClr>
                <a:srgbClr val="CC9A00"/>
              </a:buClr>
              <a:buSzPct val="66666"/>
              <a:buFont typeface="Wingdings"/>
              <a:buChar char=""/>
              <a:tabLst>
                <a:tab pos="381772" algn="l"/>
              </a:tabLst>
            </a:pPr>
            <a:r>
              <a:rPr lang="en-US" sz="1807" dirty="0">
                <a:solidFill>
                  <a:srgbClr val="3B822F"/>
                </a:solidFill>
                <a:latin typeface="Arial MT"/>
                <a:cs typeface="Arial MT"/>
              </a:rPr>
              <a:t>For</a:t>
            </a:r>
            <a:r>
              <a:rPr lang="en-US" sz="1807" spc="-35" dirty="0">
                <a:solidFill>
                  <a:srgbClr val="3B822F"/>
                </a:solidFill>
                <a:latin typeface="Arial MT"/>
                <a:cs typeface="Arial MT"/>
              </a:rPr>
              <a:t> </a:t>
            </a:r>
            <a:r>
              <a:rPr lang="en-US" sz="1807" b="1" dirty="0">
                <a:solidFill>
                  <a:srgbClr val="3B822F"/>
                </a:solidFill>
                <a:latin typeface="Arial"/>
                <a:cs typeface="Arial"/>
              </a:rPr>
              <a:t>encryption</a:t>
            </a:r>
            <a:r>
              <a:rPr lang="en-US" sz="1807" dirty="0">
                <a:solidFill>
                  <a:srgbClr val="3B822F"/>
                </a:solidFill>
                <a:latin typeface="Arial MT"/>
                <a:cs typeface="Arial MT"/>
              </a:rPr>
              <a:t>,</a:t>
            </a:r>
            <a:r>
              <a:rPr lang="en-US" sz="1807" spc="-20" dirty="0">
                <a:solidFill>
                  <a:srgbClr val="3B822F"/>
                </a:solidFill>
                <a:latin typeface="Arial MT"/>
                <a:cs typeface="Arial MT"/>
              </a:rPr>
              <a:t> </a:t>
            </a:r>
            <a:r>
              <a:rPr lang="en-US" sz="1807" dirty="0">
                <a:solidFill>
                  <a:srgbClr val="3B822F"/>
                </a:solidFill>
                <a:latin typeface="Arial MT"/>
                <a:cs typeface="Arial MT"/>
              </a:rPr>
              <a:t>circular</a:t>
            </a:r>
            <a:r>
              <a:rPr lang="en-US" sz="1807" spc="-25" dirty="0">
                <a:solidFill>
                  <a:srgbClr val="3B822F"/>
                </a:solidFill>
                <a:latin typeface="Arial MT"/>
                <a:cs typeface="Arial MT"/>
              </a:rPr>
              <a:t> </a:t>
            </a:r>
            <a:r>
              <a:rPr lang="en-US" sz="1807" dirty="0">
                <a:solidFill>
                  <a:srgbClr val="3B822F"/>
                </a:solidFill>
                <a:latin typeface="Arial MT"/>
                <a:cs typeface="Arial MT"/>
              </a:rPr>
              <a:t>byte</a:t>
            </a:r>
            <a:r>
              <a:rPr lang="en-US" sz="1807" spc="-20" dirty="0">
                <a:solidFill>
                  <a:srgbClr val="3B822F"/>
                </a:solidFill>
                <a:latin typeface="Arial MT"/>
                <a:cs typeface="Arial MT"/>
              </a:rPr>
              <a:t> </a:t>
            </a:r>
            <a:r>
              <a:rPr lang="en-US" sz="1807" dirty="0">
                <a:solidFill>
                  <a:srgbClr val="3B822F"/>
                </a:solidFill>
                <a:latin typeface="Arial MT"/>
                <a:cs typeface="Arial MT"/>
              </a:rPr>
              <a:t>shift</a:t>
            </a:r>
            <a:r>
              <a:rPr lang="en-US" sz="1807" spc="-25" dirty="0">
                <a:solidFill>
                  <a:srgbClr val="3B822F"/>
                </a:solidFill>
                <a:latin typeface="Arial MT"/>
                <a:cs typeface="Arial MT"/>
              </a:rPr>
              <a:t> </a:t>
            </a:r>
            <a:r>
              <a:rPr lang="en-US" sz="1807" dirty="0">
                <a:solidFill>
                  <a:srgbClr val="3B822F"/>
                </a:solidFill>
                <a:latin typeface="Arial MT"/>
                <a:cs typeface="Arial MT"/>
              </a:rPr>
              <a:t>in</a:t>
            </a:r>
            <a:r>
              <a:rPr lang="en-US" sz="1807" spc="-20" dirty="0">
                <a:solidFill>
                  <a:srgbClr val="3B822F"/>
                </a:solidFill>
                <a:latin typeface="Arial MT"/>
                <a:cs typeface="Arial MT"/>
              </a:rPr>
              <a:t> </a:t>
            </a:r>
            <a:r>
              <a:rPr lang="en-US" sz="1807" dirty="0">
                <a:solidFill>
                  <a:srgbClr val="3B822F"/>
                </a:solidFill>
                <a:latin typeface="Arial MT"/>
                <a:cs typeface="Arial MT"/>
              </a:rPr>
              <a:t>each</a:t>
            </a:r>
            <a:r>
              <a:rPr lang="en-US" sz="1807" spc="-20" dirty="0">
                <a:solidFill>
                  <a:srgbClr val="3B822F"/>
                </a:solidFill>
                <a:latin typeface="Arial MT"/>
                <a:cs typeface="Arial MT"/>
              </a:rPr>
              <a:t> </a:t>
            </a:r>
            <a:r>
              <a:rPr lang="en-US" sz="1807" spc="-25" dirty="0">
                <a:solidFill>
                  <a:srgbClr val="3B822F"/>
                </a:solidFill>
                <a:latin typeface="Arial MT"/>
                <a:cs typeface="Arial MT"/>
              </a:rPr>
              <a:t>row</a:t>
            </a:r>
            <a:endParaRPr lang="en-US" sz="1807" dirty="0">
              <a:solidFill>
                <a:prstClr val="black"/>
              </a:solidFill>
              <a:latin typeface="Arial MT"/>
              <a:cs typeface="Arial MT"/>
            </a:endParaRPr>
          </a:p>
          <a:p>
            <a:pPr marL="783303" lvl="1" indent="-286170">
              <a:spcBef>
                <a:spcPts val="406"/>
              </a:spcBef>
              <a:buClr>
                <a:srgbClr val="3B822F"/>
              </a:buClr>
              <a:buSzPct val="62500"/>
              <a:buFont typeface="Wingdings"/>
              <a:buChar char=""/>
              <a:tabLst>
                <a:tab pos="783303" algn="l"/>
              </a:tabLst>
            </a:pPr>
            <a:r>
              <a:rPr lang="en-US" sz="1606" dirty="0">
                <a:solidFill>
                  <a:prstClr val="black"/>
                </a:solidFill>
                <a:latin typeface="Arial MT"/>
                <a:cs typeface="Arial MT"/>
              </a:rPr>
              <a:t>1</a:t>
            </a:r>
            <a:r>
              <a:rPr lang="en-US" sz="1656" baseline="25252" dirty="0">
                <a:solidFill>
                  <a:prstClr val="black"/>
                </a:solidFill>
                <a:latin typeface="Arial MT"/>
                <a:cs typeface="Arial MT"/>
              </a:rPr>
              <a:t>st</a:t>
            </a:r>
            <a:r>
              <a:rPr lang="en-US" sz="1656" spc="173" baseline="25252" dirty="0">
                <a:solidFill>
                  <a:prstClr val="black"/>
                </a:solidFill>
                <a:latin typeface="Arial MT"/>
                <a:cs typeface="Arial MT"/>
              </a:rPr>
              <a:t> </a:t>
            </a:r>
            <a:r>
              <a:rPr lang="en-US" sz="1606" dirty="0">
                <a:solidFill>
                  <a:prstClr val="black"/>
                </a:solidFill>
                <a:latin typeface="Arial MT"/>
                <a:cs typeface="Arial MT"/>
              </a:rPr>
              <a:t>row</a:t>
            </a:r>
            <a:r>
              <a:rPr lang="en-US" sz="1606" spc="-10" dirty="0">
                <a:solidFill>
                  <a:prstClr val="black"/>
                </a:solidFill>
                <a:latin typeface="Arial MT"/>
                <a:cs typeface="Arial MT"/>
              </a:rPr>
              <a:t> </a:t>
            </a:r>
            <a:r>
              <a:rPr lang="en-US" sz="1606" dirty="0">
                <a:solidFill>
                  <a:prstClr val="black"/>
                </a:solidFill>
                <a:latin typeface="Arial MT"/>
                <a:cs typeface="Arial MT"/>
              </a:rPr>
              <a:t>is</a:t>
            </a:r>
            <a:r>
              <a:rPr lang="en-US" sz="1606" spc="-10" dirty="0">
                <a:solidFill>
                  <a:prstClr val="black"/>
                </a:solidFill>
                <a:latin typeface="Arial MT"/>
                <a:cs typeface="Arial MT"/>
              </a:rPr>
              <a:t> unchanged</a:t>
            </a:r>
            <a:endParaRPr lang="en-US" sz="1606" dirty="0">
              <a:solidFill>
                <a:prstClr val="black"/>
              </a:solidFill>
              <a:latin typeface="Arial MT"/>
              <a:cs typeface="Arial MT"/>
            </a:endParaRPr>
          </a:p>
          <a:p>
            <a:pPr marL="783303" lvl="1" indent="-286170">
              <a:spcBef>
                <a:spcPts val="396"/>
              </a:spcBef>
              <a:buClr>
                <a:srgbClr val="3B822F"/>
              </a:buClr>
              <a:buSzPct val="62500"/>
              <a:buFont typeface="Wingdings"/>
              <a:buChar char=""/>
              <a:tabLst>
                <a:tab pos="783303" algn="l"/>
              </a:tabLst>
            </a:pPr>
            <a:r>
              <a:rPr lang="en-US" sz="1606" dirty="0">
                <a:solidFill>
                  <a:prstClr val="black"/>
                </a:solidFill>
                <a:latin typeface="Arial MT"/>
                <a:cs typeface="Arial MT"/>
              </a:rPr>
              <a:t>2</a:t>
            </a:r>
            <a:r>
              <a:rPr lang="en-US" sz="1656" baseline="25252" dirty="0">
                <a:solidFill>
                  <a:prstClr val="black"/>
                </a:solidFill>
                <a:latin typeface="Arial MT"/>
                <a:cs typeface="Arial MT"/>
              </a:rPr>
              <a:t>nd</a:t>
            </a:r>
            <a:r>
              <a:rPr lang="en-US" sz="1656" spc="196" baseline="25252" dirty="0">
                <a:solidFill>
                  <a:prstClr val="black"/>
                </a:solidFill>
                <a:latin typeface="Arial MT"/>
                <a:cs typeface="Arial MT"/>
              </a:rPr>
              <a:t> </a:t>
            </a:r>
            <a:r>
              <a:rPr lang="en-US" sz="1606" dirty="0">
                <a:solidFill>
                  <a:prstClr val="black"/>
                </a:solidFill>
                <a:latin typeface="Arial MT"/>
                <a:cs typeface="Arial MT"/>
              </a:rPr>
              <a:t>row</a:t>
            </a:r>
            <a:r>
              <a:rPr lang="en-US" sz="1606" spc="-15" dirty="0">
                <a:solidFill>
                  <a:prstClr val="black"/>
                </a:solidFill>
                <a:latin typeface="Arial MT"/>
                <a:cs typeface="Arial MT"/>
              </a:rPr>
              <a:t> </a:t>
            </a:r>
            <a:r>
              <a:rPr lang="en-US" sz="1606" dirty="0">
                <a:solidFill>
                  <a:prstClr val="black"/>
                </a:solidFill>
                <a:latin typeface="Arial MT"/>
                <a:cs typeface="Arial MT"/>
              </a:rPr>
              <a:t>does</a:t>
            </a:r>
            <a:r>
              <a:rPr lang="en-US" sz="1606" spc="-15" dirty="0">
                <a:solidFill>
                  <a:prstClr val="black"/>
                </a:solidFill>
                <a:latin typeface="Arial MT"/>
                <a:cs typeface="Arial MT"/>
              </a:rPr>
              <a:t> </a:t>
            </a:r>
            <a:r>
              <a:rPr lang="en-US" sz="1606" dirty="0">
                <a:solidFill>
                  <a:prstClr val="black"/>
                </a:solidFill>
                <a:latin typeface="Arial MT"/>
                <a:cs typeface="Arial MT"/>
              </a:rPr>
              <a:t>1</a:t>
            </a:r>
            <a:r>
              <a:rPr lang="en-US" sz="1606" spc="-15" dirty="0">
                <a:solidFill>
                  <a:prstClr val="black"/>
                </a:solidFill>
                <a:latin typeface="Arial MT"/>
                <a:cs typeface="Arial MT"/>
              </a:rPr>
              <a:t> </a:t>
            </a:r>
            <a:r>
              <a:rPr lang="en-US" sz="1606" dirty="0">
                <a:solidFill>
                  <a:prstClr val="black"/>
                </a:solidFill>
                <a:latin typeface="Arial MT"/>
                <a:cs typeface="Arial MT"/>
              </a:rPr>
              <a:t>byte</a:t>
            </a:r>
            <a:r>
              <a:rPr lang="en-US" sz="1606" spc="-10" dirty="0">
                <a:solidFill>
                  <a:prstClr val="black"/>
                </a:solidFill>
                <a:latin typeface="Arial MT"/>
                <a:cs typeface="Arial MT"/>
              </a:rPr>
              <a:t> </a:t>
            </a:r>
            <a:r>
              <a:rPr lang="en-US" sz="1606" dirty="0">
                <a:solidFill>
                  <a:prstClr val="black"/>
                </a:solidFill>
                <a:latin typeface="Arial MT"/>
                <a:cs typeface="Arial MT"/>
              </a:rPr>
              <a:t>circular</a:t>
            </a:r>
            <a:r>
              <a:rPr lang="en-US" sz="1606" spc="-15" dirty="0">
                <a:solidFill>
                  <a:prstClr val="black"/>
                </a:solidFill>
                <a:latin typeface="Arial MT"/>
                <a:cs typeface="Arial MT"/>
              </a:rPr>
              <a:t> </a:t>
            </a:r>
            <a:r>
              <a:rPr lang="en-US" sz="1606" dirty="0">
                <a:solidFill>
                  <a:prstClr val="black"/>
                </a:solidFill>
                <a:latin typeface="Arial MT"/>
                <a:cs typeface="Arial MT"/>
              </a:rPr>
              <a:t>shift</a:t>
            </a:r>
            <a:r>
              <a:rPr lang="en-US" sz="1606" spc="-15" dirty="0">
                <a:solidFill>
                  <a:prstClr val="black"/>
                </a:solidFill>
                <a:latin typeface="Arial MT"/>
                <a:cs typeface="Arial MT"/>
              </a:rPr>
              <a:t> </a:t>
            </a:r>
            <a:r>
              <a:rPr lang="en-US" sz="1606" dirty="0">
                <a:solidFill>
                  <a:prstClr val="black"/>
                </a:solidFill>
                <a:latin typeface="Arial MT"/>
                <a:cs typeface="Arial MT"/>
              </a:rPr>
              <a:t>to</a:t>
            </a:r>
            <a:r>
              <a:rPr lang="en-US" sz="1606" spc="-15" dirty="0">
                <a:solidFill>
                  <a:prstClr val="black"/>
                </a:solidFill>
                <a:latin typeface="Arial MT"/>
                <a:cs typeface="Arial MT"/>
              </a:rPr>
              <a:t> </a:t>
            </a:r>
            <a:r>
              <a:rPr lang="en-US" sz="1606" spc="-20" dirty="0">
                <a:solidFill>
                  <a:prstClr val="black"/>
                </a:solidFill>
                <a:latin typeface="Arial MT"/>
                <a:cs typeface="Arial MT"/>
              </a:rPr>
              <a:t>left</a:t>
            </a:r>
            <a:endParaRPr lang="en-US" sz="1606" dirty="0">
              <a:solidFill>
                <a:prstClr val="black"/>
              </a:solidFill>
              <a:latin typeface="Arial MT"/>
              <a:cs typeface="Arial MT"/>
            </a:endParaRPr>
          </a:p>
          <a:p>
            <a:pPr marL="783303" lvl="1" indent="-286170">
              <a:spcBef>
                <a:spcPts val="391"/>
              </a:spcBef>
              <a:buClr>
                <a:srgbClr val="3B822F"/>
              </a:buClr>
              <a:buSzPct val="62500"/>
              <a:buFont typeface="Wingdings"/>
              <a:buChar char=""/>
              <a:tabLst>
                <a:tab pos="783303" algn="l"/>
              </a:tabLst>
            </a:pPr>
            <a:r>
              <a:rPr lang="en-US" sz="1606" dirty="0">
                <a:solidFill>
                  <a:prstClr val="black"/>
                </a:solidFill>
                <a:latin typeface="Arial MT"/>
                <a:cs typeface="Arial MT"/>
              </a:rPr>
              <a:t>3rd</a:t>
            </a:r>
            <a:r>
              <a:rPr lang="en-US" sz="1606" spc="-20" dirty="0">
                <a:solidFill>
                  <a:prstClr val="black"/>
                </a:solidFill>
                <a:latin typeface="Arial MT"/>
                <a:cs typeface="Arial MT"/>
              </a:rPr>
              <a:t> </a:t>
            </a:r>
            <a:r>
              <a:rPr lang="en-US" sz="1606" dirty="0">
                <a:solidFill>
                  <a:prstClr val="black"/>
                </a:solidFill>
                <a:latin typeface="Arial MT"/>
                <a:cs typeface="Arial MT"/>
              </a:rPr>
              <a:t>row</a:t>
            </a:r>
            <a:r>
              <a:rPr lang="en-US" sz="1606" spc="-15" dirty="0">
                <a:solidFill>
                  <a:prstClr val="black"/>
                </a:solidFill>
                <a:latin typeface="Arial MT"/>
                <a:cs typeface="Arial MT"/>
              </a:rPr>
              <a:t> </a:t>
            </a:r>
            <a:r>
              <a:rPr lang="en-US" sz="1606" dirty="0">
                <a:solidFill>
                  <a:prstClr val="black"/>
                </a:solidFill>
                <a:latin typeface="Arial MT"/>
                <a:cs typeface="Arial MT"/>
              </a:rPr>
              <a:t>does</a:t>
            </a:r>
            <a:r>
              <a:rPr lang="en-US" sz="1606" spc="-15" dirty="0">
                <a:solidFill>
                  <a:prstClr val="black"/>
                </a:solidFill>
                <a:latin typeface="Arial MT"/>
                <a:cs typeface="Arial MT"/>
              </a:rPr>
              <a:t> </a:t>
            </a:r>
            <a:r>
              <a:rPr lang="en-US" sz="1606" dirty="0">
                <a:solidFill>
                  <a:prstClr val="black"/>
                </a:solidFill>
                <a:latin typeface="Arial MT"/>
                <a:cs typeface="Arial MT"/>
              </a:rPr>
              <a:t>2</a:t>
            </a:r>
            <a:r>
              <a:rPr lang="en-US" sz="1606" spc="-15" dirty="0">
                <a:solidFill>
                  <a:prstClr val="black"/>
                </a:solidFill>
                <a:latin typeface="Arial MT"/>
                <a:cs typeface="Arial MT"/>
              </a:rPr>
              <a:t> </a:t>
            </a:r>
            <a:r>
              <a:rPr lang="en-US" sz="1606" dirty="0">
                <a:solidFill>
                  <a:prstClr val="black"/>
                </a:solidFill>
                <a:latin typeface="Arial MT"/>
                <a:cs typeface="Arial MT"/>
              </a:rPr>
              <a:t>byte</a:t>
            </a:r>
            <a:r>
              <a:rPr lang="en-US" sz="1606" spc="-15" dirty="0">
                <a:solidFill>
                  <a:prstClr val="black"/>
                </a:solidFill>
                <a:latin typeface="Arial MT"/>
                <a:cs typeface="Arial MT"/>
              </a:rPr>
              <a:t> </a:t>
            </a:r>
            <a:r>
              <a:rPr lang="en-US" sz="1606" dirty="0">
                <a:solidFill>
                  <a:prstClr val="black"/>
                </a:solidFill>
                <a:latin typeface="Arial MT"/>
                <a:cs typeface="Arial MT"/>
              </a:rPr>
              <a:t>circular</a:t>
            </a:r>
            <a:r>
              <a:rPr lang="en-US" sz="1606" spc="-15" dirty="0">
                <a:solidFill>
                  <a:prstClr val="black"/>
                </a:solidFill>
                <a:latin typeface="Arial MT"/>
                <a:cs typeface="Arial MT"/>
              </a:rPr>
              <a:t> </a:t>
            </a:r>
            <a:r>
              <a:rPr lang="en-US" sz="1606" dirty="0">
                <a:solidFill>
                  <a:prstClr val="black"/>
                </a:solidFill>
                <a:latin typeface="Arial MT"/>
                <a:cs typeface="Arial MT"/>
              </a:rPr>
              <a:t>shift</a:t>
            </a:r>
            <a:r>
              <a:rPr lang="en-US" sz="1606" spc="-15" dirty="0">
                <a:solidFill>
                  <a:prstClr val="black"/>
                </a:solidFill>
                <a:latin typeface="Arial MT"/>
                <a:cs typeface="Arial MT"/>
              </a:rPr>
              <a:t> </a:t>
            </a:r>
            <a:r>
              <a:rPr lang="en-US" sz="1606" dirty="0">
                <a:solidFill>
                  <a:prstClr val="black"/>
                </a:solidFill>
                <a:latin typeface="Arial MT"/>
                <a:cs typeface="Arial MT"/>
              </a:rPr>
              <a:t>to</a:t>
            </a:r>
            <a:r>
              <a:rPr lang="en-US" sz="1606" spc="-15" dirty="0">
                <a:solidFill>
                  <a:prstClr val="black"/>
                </a:solidFill>
                <a:latin typeface="Arial MT"/>
                <a:cs typeface="Arial MT"/>
              </a:rPr>
              <a:t> </a:t>
            </a:r>
            <a:r>
              <a:rPr lang="en-US" sz="1606" spc="-20" dirty="0">
                <a:solidFill>
                  <a:prstClr val="black"/>
                </a:solidFill>
                <a:latin typeface="Arial MT"/>
                <a:cs typeface="Arial MT"/>
              </a:rPr>
              <a:t>left</a:t>
            </a:r>
            <a:endParaRPr lang="en-US" sz="1606" dirty="0">
              <a:solidFill>
                <a:prstClr val="black"/>
              </a:solidFill>
              <a:latin typeface="Arial MT"/>
              <a:cs typeface="Arial MT"/>
            </a:endParaRPr>
          </a:p>
          <a:p>
            <a:pPr marL="783303" lvl="1" indent="-286170">
              <a:spcBef>
                <a:spcPts val="396"/>
              </a:spcBef>
              <a:buClr>
                <a:srgbClr val="3B822F"/>
              </a:buClr>
              <a:buSzPct val="62500"/>
              <a:buFont typeface="Wingdings"/>
              <a:buChar char=""/>
              <a:tabLst>
                <a:tab pos="783303" algn="l"/>
              </a:tabLst>
            </a:pPr>
            <a:r>
              <a:rPr lang="en-US" sz="1606" dirty="0">
                <a:solidFill>
                  <a:prstClr val="black"/>
                </a:solidFill>
                <a:latin typeface="Arial MT"/>
                <a:cs typeface="Arial MT"/>
              </a:rPr>
              <a:t>4th</a:t>
            </a:r>
            <a:r>
              <a:rPr lang="en-US" sz="1606" spc="-10" dirty="0">
                <a:solidFill>
                  <a:prstClr val="black"/>
                </a:solidFill>
                <a:latin typeface="Arial MT"/>
                <a:cs typeface="Arial MT"/>
              </a:rPr>
              <a:t> </a:t>
            </a:r>
            <a:r>
              <a:rPr lang="en-US" sz="1606" dirty="0">
                <a:solidFill>
                  <a:prstClr val="black"/>
                </a:solidFill>
                <a:latin typeface="Arial MT"/>
                <a:cs typeface="Arial MT"/>
              </a:rPr>
              <a:t>row</a:t>
            </a:r>
            <a:r>
              <a:rPr lang="en-US" sz="1606" spc="-5" dirty="0">
                <a:solidFill>
                  <a:prstClr val="black"/>
                </a:solidFill>
                <a:latin typeface="Arial MT"/>
                <a:cs typeface="Arial MT"/>
              </a:rPr>
              <a:t> </a:t>
            </a:r>
            <a:r>
              <a:rPr lang="en-US" sz="1606" dirty="0">
                <a:solidFill>
                  <a:prstClr val="black"/>
                </a:solidFill>
                <a:latin typeface="Arial MT"/>
                <a:cs typeface="Arial MT"/>
              </a:rPr>
              <a:t>does</a:t>
            </a:r>
            <a:r>
              <a:rPr lang="en-US" sz="1606" spc="-5" dirty="0">
                <a:solidFill>
                  <a:prstClr val="black"/>
                </a:solidFill>
                <a:latin typeface="Arial MT"/>
                <a:cs typeface="Arial MT"/>
              </a:rPr>
              <a:t> </a:t>
            </a:r>
            <a:r>
              <a:rPr lang="en-US" sz="1606" dirty="0">
                <a:solidFill>
                  <a:prstClr val="black"/>
                </a:solidFill>
                <a:latin typeface="Arial MT"/>
                <a:cs typeface="Arial MT"/>
              </a:rPr>
              <a:t>3</a:t>
            </a:r>
            <a:r>
              <a:rPr lang="en-US" sz="1606" spc="-10" dirty="0">
                <a:solidFill>
                  <a:prstClr val="black"/>
                </a:solidFill>
                <a:latin typeface="Arial MT"/>
                <a:cs typeface="Arial MT"/>
              </a:rPr>
              <a:t> </a:t>
            </a:r>
            <a:r>
              <a:rPr lang="en-US" sz="1606" dirty="0">
                <a:solidFill>
                  <a:prstClr val="black"/>
                </a:solidFill>
                <a:latin typeface="Arial MT"/>
                <a:cs typeface="Arial MT"/>
              </a:rPr>
              <a:t>byte</a:t>
            </a:r>
            <a:r>
              <a:rPr lang="en-US" sz="1606" spc="-5" dirty="0">
                <a:solidFill>
                  <a:prstClr val="black"/>
                </a:solidFill>
                <a:latin typeface="Arial MT"/>
                <a:cs typeface="Arial MT"/>
              </a:rPr>
              <a:t> </a:t>
            </a:r>
            <a:r>
              <a:rPr lang="en-US" sz="1606" dirty="0">
                <a:solidFill>
                  <a:prstClr val="black"/>
                </a:solidFill>
                <a:latin typeface="Arial MT"/>
                <a:cs typeface="Arial MT"/>
              </a:rPr>
              <a:t>circular</a:t>
            </a:r>
            <a:r>
              <a:rPr lang="en-US" sz="1606" spc="-5" dirty="0">
                <a:solidFill>
                  <a:prstClr val="black"/>
                </a:solidFill>
                <a:latin typeface="Arial MT"/>
                <a:cs typeface="Arial MT"/>
              </a:rPr>
              <a:t> </a:t>
            </a:r>
            <a:r>
              <a:rPr lang="en-US" sz="1606" dirty="0">
                <a:solidFill>
                  <a:prstClr val="black"/>
                </a:solidFill>
                <a:latin typeface="Arial MT"/>
                <a:cs typeface="Arial MT"/>
              </a:rPr>
              <a:t>shift</a:t>
            </a:r>
            <a:r>
              <a:rPr lang="en-US" sz="1606" spc="-10" dirty="0">
                <a:solidFill>
                  <a:prstClr val="black"/>
                </a:solidFill>
                <a:latin typeface="Arial MT"/>
                <a:cs typeface="Arial MT"/>
              </a:rPr>
              <a:t> </a:t>
            </a:r>
            <a:r>
              <a:rPr lang="en-US" sz="1606" dirty="0">
                <a:solidFill>
                  <a:prstClr val="black"/>
                </a:solidFill>
                <a:latin typeface="Arial MT"/>
                <a:cs typeface="Arial MT"/>
              </a:rPr>
              <a:t>to</a:t>
            </a:r>
            <a:r>
              <a:rPr lang="en-US" sz="1606" spc="-5" dirty="0">
                <a:solidFill>
                  <a:prstClr val="black"/>
                </a:solidFill>
                <a:latin typeface="Arial MT"/>
                <a:cs typeface="Arial MT"/>
              </a:rPr>
              <a:t> </a:t>
            </a:r>
            <a:r>
              <a:rPr lang="en-US" sz="1606" spc="-20" dirty="0">
                <a:solidFill>
                  <a:prstClr val="black"/>
                </a:solidFill>
                <a:latin typeface="Arial MT"/>
                <a:cs typeface="Arial MT"/>
              </a:rPr>
              <a:t>left</a:t>
            </a:r>
            <a:endParaRPr lang="en-US" sz="1606" dirty="0">
              <a:solidFill>
                <a:prstClr val="black"/>
              </a:solidFill>
              <a:latin typeface="Arial MT"/>
              <a:cs typeface="Arial MT"/>
            </a:endParaRPr>
          </a:p>
          <a:p>
            <a:pPr marL="381772" lvl="0" indent="-343531">
              <a:spcBef>
                <a:spcPts val="427"/>
              </a:spcBef>
              <a:buClr>
                <a:srgbClr val="CC9A00"/>
              </a:buClr>
              <a:buSzPct val="66666"/>
              <a:buFont typeface="Wingdings"/>
              <a:buChar char=""/>
              <a:tabLst>
                <a:tab pos="381772" algn="l"/>
              </a:tabLst>
            </a:pPr>
            <a:r>
              <a:rPr lang="en-US" sz="1807" dirty="0">
                <a:solidFill>
                  <a:srgbClr val="3B822F"/>
                </a:solidFill>
                <a:latin typeface="Arial MT"/>
                <a:cs typeface="Arial MT"/>
              </a:rPr>
              <a:t>For</a:t>
            </a:r>
            <a:r>
              <a:rPr lang="en-US" sz="1807" spc="-15" dirty="0">
                <a:solidFill>
                  <a:srgbClr val="3B822F"/>
                </a:solidFill>
                <a:latin typeface="Arial MT"/>
                <a:cs typeface="Arial MT"/>
              </a:rPr>
              <a:t> </a:t>
            </a:r>
            <a:r>
              <a:rPr lang="en-US" sz="1807" b="1" dirty="0">
                <a:solidFill>
                  <a:srgbClr val="3B822F"/>
                </a:solidFill>
                <a:latin typeface="Arial"/>
                <a:cs typeface="Arial"/>
              </a:rPr>
              <a:t>decryption</a:t>
            </a:r>
            <a:r>
              <a:rPr lang="en-US" sz="1807" dirty="0">
                <a:solidFill>
                  <a:srgbClr val="3B822F"/>
                </a:solidFill>
                <a:latin typeface="Arial MT"/>
                <a:cs typeface="Arial MT"/>
              </a:rPr>
              <a:t>,</a:t>
            </a:r>
            <a:r>
              <a:rPr lang="en-US" sz="1807" spc="-10" dirty="0">
                <a:solidFill>
                  <a:srgbClr val="3B822F"/>
                </a:solidFill>
                <a:latin typeface="Arial MT"/>
                <a:cs typeface="Arial MT"/>
              </a:rPr>
              <a:t> </a:t>
            </a:r>
            <a:r>
              <a:rPr lang="en-US" sz="1807" dirty="0">
                <a:solidFill>
                  <a:srgbClr val="3B822F"/>
                </a:solidFill>
                <a:latin typeface="Arial MT"/>
                <a:cs typeface="Arial MT"/>
              </a:rPr>
              <a:t>all</a:t>
            </a:r>
            <a:r>
              <a:rPr lang="en-US" sz="1807" spc="-15" dirty="0">
                <a:solidFill>
                  <a:srgbClr val="3B822F"/>
                </a:solidFill>
                <a:latin typeface="Arial MT"/>
                <a:cs typeface="Arial MT"/>
              </a:rPr>
              <a:t> </a:t>
            </a:r>
            <a:r>
              <a:rPr lang="en-US" sz="1807" dirty="0">
                <a:solidFill>
                  <a:srgbClr val="3B822F"/>
                </a:solidFill>
                <a:latin typeface="Arial MT"/>
                <a:cs typeface="Arial MT"/>
              </a:rPr>
              <a:t>shifts</a:t>
            </a:r>
            <a:r>
              <a:rPr lang="en-US" sz="1807" spc="-10" dirty="0">
                <a:solidFill>
                  <a:srgbClr val="3B822F"/>
                </a:solidFill>
                <a:latin typeface="Arial MT"/>
                <a:cs typeface="Arial MT"/>
              </a:rPr>
              <a:t> </a:t>
            </a:r>
            <a:r>
              <a:rPr lang="en-US" sz="1807" dirty="0">
                <a:solidFill>
                  <a:srgbClr val="3B822F"/>
                </a:solidFill>
                <a:latin typeface="Arial MT"/>
                <a:cs typeface="Arial MT"/>
              </a:rPr>
              <a:t>are</a:t>
            </a:r>
            <a:r>
              <a:rPr lang="en-US" sz="1807" spc="-15" dirty="0">
                <a:solidFill>
                  <a:srgbClr val="3B822F"/>
                </a:solidFill>
                <a:latin typeface="Arial MT"/>
                <a:cs typeface="Arial MT"/>
              </a:rPr>
              <a:t> </a:t>
            </a:r>
            <a:r>
              <a:rPr lang="en-US" sz="1807" dirty="0">
                <a:solidFill>
                  <a:srgbClr val="3B822F"/>
                </a:solidFill>
                <a:latin typeface="Arial MT"/>
                <a:cs typeface="Arial MT"/>
              </a:rPr>
              <a:t>done</a:t>
            </a:r>
            <a:r>
              <a:rPr lang="en-US" sz="1807" spc="-10" dirty="0">
                <a:solidFill>
                  <a:srgbClr val="3B822F"/>
                </a:solidFill>
                <a:latin typeface="Arial MT"/>
                <a:cs typeface="Arial MT"/>
              </a:rPr>
              <a:t> </a:t>
            </a:r>
            <a:r>
              <a:rPr lang="en-US" sz="1807" dirty="0">
                <a:solidFill>
                  <a:srgbClr val="3B822F"/>
                </a:solidFill>
                <a:latin typeface="Arial MT"/>
                <a:cs typeface="Arial MT"/>
              </a:rPr>
              <a:t>to</a:t>
            </a:r>
            <a:r>
              <a:rPr lang="en-US" sz="1807" spc="-10" dirty="0">
                <a:solidFill>
                  <a:srgbClr val="3B822F"/>
                </a:solidFill>
                <a:latin typeface="Arial MT"/>
                <a:cs typeface="Arial MT"/>
              </a:rPr>
              <a:t> right</a:t>
            </a:r>
            <a:endParaRPr lang="en-US" sz="1807" dirty="0">
              <a:solidFill>
                <a:prstClr val="black"/>
              </a:solidFill>
              <a:latin typeface="Arial MT"/>
              <a:cs typeface="Arial MT"/>
            </a:endParaRPr>
          </a:p>
          <a:p>
            <a:pPr marL="381772" lvl="0" indent="-343531">
              <a:spcBef>
                <a:spcPts val="441"/>
              </a:spcBef>
              <a:buClr>
                <a:srgbClr val="CC9A00"/>
              </a:buClr>
              <a:buSzPct val="66666"/>
              <a:buFont typeface="Wingdings"/>
              <a:buChar char=""/>
              <a:tabLst>
                <a:tab pos="381772" algn="l"/>
              </a:tabLst>
            </a:pPr>
            <a:r>
              <a:rPr lang="en-US" sz="1807" dirty="0">
                <a:solidFill>
                  <a:srgbClr val="FF0000"/>
                </a:solidFill>
                <a:latin typeface="Arial MT"/>
                <a:cs typeface="Arial MT"/>
              </a:rPr>
              <a:t>Why</a:t>
            </a:r>
            <a:r>
              <a:rPr lang="en-US" sz="1807" spc="-30" dirty="0">
                <a:solidFill>
                  <a:srgbClr val="FF0000"/>
                </a:solidFill>
                <a:latin typeface="Arial MT"/>
                <a:cs typeface="Arial MT"/>
              </a:rPr>
              <a:t> </a:t>
            </a:r>
            <a:r>
              <a:rPr lang="en-US" sz="1807" dirty="0">
                <a:solidFill>
                  <a:srgbClr val="FF0000"/>
                </a:solidFill>
                <a:latin typeface="Arial MT"/>
                <a:cs typeface="Arial MT"/>
              </a:rPr>
              <a:t>this</a:t>
            </a:r>
            <a:r>
              <a:rPr lang="en-US" sz="1807" spc="-30" dirty="0">
                <a:solidFill>
                  <a:srgbClr val="FF0000"/>
                </a:solidFill>
                <a:latin typeface="Arial MT"/>
                <a:cs typeface="Arial MT"/>
              </a:rPr>
              <a:t> </a:t>
            </a:r>
            <a:r>
              <a:rPr lang="en-US" sz="1807" dirty="0">
                <a:solidFill>
                  <a:srgbClr val="FF0000"/>
                </a:solidFill>
                <a:latin typeface="Arial MT"/>
                <a:cs typeface="Arial MT"/>
              </a:rPr>
              <a:t>particular</a:t>
            </a:r>
            <a:r>
              <a:rPr lang="en-US" sz="1807" spc="-25" dirty="0">
                <a:solidFill>
                  <a:srgbClr val="FF0000"/>
                </a:solidFill>
                <a:latin typeface="Arial MT"/>
                <a:cs typeface="Arial MT"/>
              </a:rPr>
              <a:t> </a:t>
            </a:r>
            <a:r>
              <a:rPr lang="en-US" sz="1807" spc="-10" dirty="0">
                <a:solidFill>
                  <a:srgbClr val="FF0000"/>
                </a:solidFill>
                <a:latin typeface="Arial MT"/>
                <a:cs typeface="Arial MT"/>
              </a:rPr>
              <a:t>shift?</a:t>
            </a:r>
            <a:endParaRPr lang="en-US" sz="1807" dirty="0">
              <a:solidFill>
                <a:prstClr val="black"/>
              </a:solidFill>
              <a:latin typeface="Arial MT"/>
              <a:cs typeface="Arial MT"/>
            </a:endParaRPr>
          </a:p>
          <a:p>
            <a:pPr marL="783940" marR="30593" lvl="1" indent="-287445">
              <a:spcBef>
                <a:spcPts val="411"/>
              </a:spcBef>
              <a:buClr>
                <a:srgbClr val="3B822F"/>
              </a:buClr>
              <a:buSzPct val="62500"/>
              <a:buFont typeface="Wingdings"/>
              <a:buChar char=""/>
              <a:tabLst>
                <a:tab pos="783940" algn="l"/>
              </a:tabLst>
            </a:pPr>
            <a:r>
              <a:rPr lang="en-US" sz="1606" dirty="0">
                <a:solidFill>
                  <a:prstClr val="black"/>
                </a:solidFill>
                <a:latin typeface="Arial MT"/>
                <a:cs typeface="Arial MT"/>
              </a:rPr>
              <a:t>Since</a:t>
            </a:r>
            <a:r>
              <a:rPr lang="en-US" sz="1606" spc="-30" dirty="0">
                <a:solidFill>
                  <a:prstClr val="black"/>
                </a:solidFill>
                <a:latin typeface="Arial MT"/>
                <a:cs typeface="Arial MT"/>
              </a:rPr>
              <a:t> </a:t>
            </a:r>
            <a:r>
              <a:rPr lang="en-US" sz="1606" b="1" dirty="0">
                <a:solidFill>
                  <a:prstClr val="black"/>
                </a:solidFill>
                <a:latin typeface="Arial"/>
                <a:cs typeface="Arial"/>
              </a:rPr>
              <a:t>state</a:t>
            </a:r>
            <a:r>
              <a:rPr lang="en-US" sz="1606" b="1" spc="-25" dirty="0">
                <a:solidFill>
                  <a:prstClr val="black"/>
                </a:solidFill>
                <a:latin typeface="Arial"/>
                <a:cs typeface="Arial"/>
              </a:rPr>
              <a:t> </a:t>
            </a:r>
            <a:r>
              <a:rPr lang="en-US" sz="1606" dirty="0">
                <a:solidFill>
                  <a:prstClr val="black"/>
                </a:solidFill>
                <a:latin typeface="Arial MT"/>
                <a:cs typeface="Arial MT"/>
              </a:rPr>
              <a:t>is</a:t>
            </a:r>
            <a:r>
              <a:rPr lang="en-US" sz="1606" spc="-25" dirty="0">
                <a:solidFill>
                  <a:prstClr val="black"/>
                </a:solidFill>
                <a:latin typeface="Arial MT"/>
                <a:cs typeface="Arial MT"/>
              </a:rPr>
              <a:t> </a:t>
            </a:r>
            <a:r>
              <a:rPr lang="en-US" sz="1606" dirty="0">
                <a:solidFill>
                  <a:prstClr val="black"/>
                </a:solidFill>
                <a:latin typeface="Arial MT"/>
                <a:cs typeface="Arial MT"/>
              </a:rPr>
              <a:t>processed</a:t>
            </a:r>
            <a:r>
              <a:rPr lang="en-US" sz="1606" spc="-20" dirty="0">
                <a:solidFill>
                  <a:prstClr val="black"/>
                </a:solidFill>
                <a:latin typeface="Arial MT"/>
                <a:cs typeface="Arial MT"/>
              </a:rPr>
              <a:t> </a:t>
            </a:r>
            <a:r>
              <a:rPr lang="en-US" sz="1606" dirty="0">
                <a:solidFill>
                  <a:prstClr val="black"/>
                </a:solidFill>
                <a:latin typeface="Arial MT"/>
                <a:cs typeface="Arial MT"/>
              </a:rPr>
              <a:t>by</a:t>
            </a:r>
            <a:r>
              <a:rPr lang="en-US" sz="1606" spc="-25" dirty="0">
                <a:solidFill>
                  <a:prstClr val="black"/>
                </a:solidFill>
                <a:latin typeface="Arial MT"/>
                <a:cs typeface="Arial MT"/>
              </a:rPr>
              <a:t> </a:t>
            </a:r>
            <a:r>
              <a:rPr lang="en-US" sz="1606" dirty="0">
                <a:solidFill>
                  <a:prstClr val="black"/>
                </a:solidFill>
                <a:latin typeface="Arial MT"/>
                <a:cs typeface="Arial MT"/>
              </a:rPr>
              <a:t>columns,</a:t>
            </a:r>
            <a:r>
              <a:rPr lang="en-US" sz="1606" spc="-20" dirty="0">
                <a:solidFill>
                  <a:prstClr val="black"/>
                </a:solidFill>
                <a:latin typeface="Arial MT"/>
                <a:cs typeface="Arial MT"/>
              </a:rPr>
              <a:t> </a:t>
            </a:r>
            <a:r>
              <a:rPr lang="en-US" sz="1606" dirty="0">
                <a:solidFill>
                  <a:prstClr val="black"/>
                </a:solidFill>
                <a:latin typeface="Arial MT"/>
                <a:cs typeface="Arial MT"/>
              </a:rPr>
              <a:t>this</a:t>
            </a:r>
            <a:r>
              <a:rPr lang="en-US" sz="1606" spc="-25" dirty="0">
                <a:solidFill>
                  <a:prstClr val="black"/>
                </a:solidFill>
                <a:latin typeface="Arial MT"/>
                <a:cs typeface="Arial MT"/>
              </a:rPr>
              <a:t> </a:t>
            </a:r>
            <a:r>
              <a:rPr lang="en-US" sz="1606" dirty="0">
                <a:solidFill>
                  <a:prstClr val="black"/>
                </a:solidFill>
                <a:latin typeface="Arial MT"/>
                <a:cs typeface="Arial MT"/>
              </a:rPr>
              <a:t>step</a:t>
            </a:r>
            <a:r>
              <a:rPr lang="en-US" sz="1606" spc="-25" dirty="0">
                <a:solidFill>
                  <a:prstClr val="black"/>
                </a:solidFill>
                <a:latin typeface="Arial MT"/>
                <a:cs typeface="Arial MT"/>
              </a:rPr>
              <a:t> </a:t>
            </a:r>
            <a:r>
              <a:rPr lang="en-US" sz="1606" dirty="0">
                <a:solidFill>
                  <a:prstClr val="black"/>
                </a:solidFill>
                <a:latin typeface="Arial MT"/>
                <a:cs typeface="Arial MT"/>
              </a:rPr>
              <a:t>permutes</a:t>
            </a:r>
            <a:r>
              <a:rPr lang="en-US" sz="1606" spc="-15" dirty="0">
                <a:solidFill>
                  <a:prstClr val="black"/>
                </a:solidFill>
                <a:latin typeface="Arial MT"/>
                <a:cs typeface="Arial MT"/>
              </a:rPr>
              <a:t> </a:t>
            </a:r>
            <a:r>
              <a:rPr lang="en-US" sz="1606" dirty="0">
                <a:solidFill>
                  <a:prstClr val="black"/>
                </a:solidFill>
                <a:latin typeface="Arial MT"/>
                <a:cs typeface="Arial MT"/>
              </a:rPr>
              <a:t>bytes</a:t>
            </a:r>
            <a:r>
              <a:rPr lang="en-US" sz="1606" spc="-20" dirty="0">
                <a:solidFill>
                  <a:prstClr val="black"/>
                </a:solidFill>
                <a:latin typeface="Arial MT"/>
                <a:cs typeface="Arial MT"/>
              </a:rPr>
              <a:t> </a:t>
            </a:r>
            <a:r>
              <a:rPr lang="en-US" sz="1606" dirty="0">
                <a:solidFill>
                  <a:prstClr val="black"/>
                </a:solidFill>
                <a:latin typeface="Arial MT"/>
                <a:cs typeface="Arial MT"/>
              </a:rPr>
              <a:t>between</a:t>
            </a:r>
            <a:r>
              <a:rPr lang="en-US" sz="1606" spc="-25" dirty="0">
                <a:solidFill>
                  <a:prstClr val="black"/>
                </a:solidFill>
                <a:latin typeface="Arial MT"/>
                <a:cs typeface="Arial MT"/>
              </a:rPr>
              <a:t> the </a:t>
            </a:r>
            <a:r>
              <a:rPr lang="en-US" sz="1606" spc="-10" dirty="0">
                <a:solidFill>
                  <a:prstClr val="black"/>
                </a:solidFill>
                <a:latin typeface="Arial MT"/>
                <a:cs typeface="Arial MT"/>
              </a:rPr>
              <a:t>columns</a:t>
            </a:r>
            <a:endParaRPr lang="en-US" sz="1606" dirty="0">
              <a:solidFill>
                <a:prstClr val="black"/>
              </a:solidFill>
              <a:latin typeface="Arial MT"/>
              <a:cs typeface="Arial MT"/>
            </a:endParaRPr>
          </a:p>
          <a:p>
            <a:pPr marL="783303" lvl="1" indent="-286170">
              <a:spcBef>
                <a:spcPts val="396"/>
              </a:spcBef>
              <a:buClr>
                <a:srgbClr val="3B822F"/>
              </a:buClr>
              <a:buSzPct val="62500"/>
              <a:buFont typeface="Wingdings"/>
              <a:buChar char=""/>
              <a:tabLst>
                <a:tab pos="783303" algn="l"/>
              </a:tabLst>
            </a:pPr>
            <a:r>
              <a:rPr lang="en-US" sz="1606" dirty="0">
                <a:solidFill>
                  <a:prstClr val="black"/>
                </a:solidFill>
                <a:latin typeface="Arial MT"/>
                <a:cs typeface="Arial MT"/>
              </a:rPr>
              <a:t>The</a:t>
            </a:r>
            <a:r>
              <a:rPr lang="en-US" sz="1606" spc="-25" dirty="0">
                <a:solidFill>
                  <a:prstClr val="black"/>
                </a:solidFill>
                <a:latin typeface="Arial MT"/>
                <a:cs typeface="Arial MT"/>
              </a:rPr>
              <a:t> </a:t>
            </a:r>
            <a:r>
              <a:rPr lang="en-US" sz="1606" dirty="0">
                <a:solidFill>
                  <a:prstClr val="black"/>
                </a:solidFill>
                <a:latin typeface="Arial MT"/>
                <a:cs typeface="Arial MT"/>
              </a:rPr>
              <a:t>4</a:t>
            </a:r>
            <a:r>
              <a:rPr lang="en-US" sz="1606" spc="-15" dirty="0">
                <a:solidFill>
                  <a:prstClr val="black"/>
                </a:solidFill>
                <a:latin typeface="Arial MT"/>
                <a:cs typeface="Arial MT"/>
              </a:rPr>
              <a:t> </a:t>
            </a:r>
            <a:r>
              <a:rPr lang="en-US" sz="1606" dirty="0">
                <a:solidFill>
                  <a:prstClr val="black"/>
                </a:solidFill>
                <a:latin typeface="Arial MT"/>
                <a:cs typeface="Arial MT"/>
              </a:rPr>
              <a:t>bytes</a:t>
            </a:r>
            <a:r>
              <a:rPr lang="en-US" sz="1606" spc="-15" dirty="0">
                <a:solidFill>
                  <a:prstClr val="black"/>
                </a:solidFill>
                <a:latin typeface="Arial MT"/>
                <a:cs typeface="Arial MT"/>
              </a:rPr>
              <a:t> </a:t>
            </a:r>
            <a:r>
              <a:rPr lang="en-US" sz="1606" dirty="0">
                <a:solidFill>
                  <a:prstClr val="black"/>
                </a:solidFill>
                <a:latin typeface="Arial MT"/>
                <a:cs typeface="Arial MT"/>
              </a:rPr>
              <a:t>of</a:t>
            </a:r>
            <a:r>
              <a:rPr lang="en-US" sz="1606" spc="-15" dirty="0">
                <a:solidFill>
                  <a:prstClr val="black"/>
                </a:solidFill>
                <a:latin typeface="Arial MT"/>
                <a:cs typeface="Arial MT"/>
              </a:rPr>
              <a:t> </a:t>
            </a:r>
            <a:r>
              <a:rPr lang="en-US" sz="1606" dirty="0">
                <a:solidFill>
                  <a:prstClr val="black"/>
                </a:solidFill>
                <a:latin typeface="Arial MT"/>
                <a:cs typeface="Arial MT"/>
              </a:rPr>
              <a:t>one</a:t>
            </a:r>
            <a:r>
              <a:rPr lang="en-US" sz="1606" spc="-20" dirty="0">
                <a:solidFill>
                  <a:prstClr val="black"/>
                </a:solidFill>
                <a:latin typeface="Arial MT"/>
                <a:cs typeface="Arial MT"/>
              </a:rPr>
              <a:t> </a:t>
            </a:r>
            <a:r>
              <a:rPr lang="en-US" sz="1606" dirty="0">
                <a:solidFill>
                  <a:prstClr val="black"/>
                </a:solidFill>
                <a:latin typeface="Arial MT"/>
                <a:cs typeface="Arial MT"/>
              </a:rPr>
              <a:t>column</a:t>
            </a:r>
            <a:r>
              <a:rPr lang="en-US" sz="1606" spc="-20" dirty="0">
                <a:solidFill>
                  <a:prstClr val="black"/>
                </a:solidFill>
                <a:latin typeface="Arial MT"/>
                <a:cs typeface="Arial MT"/>
              </a:rPr>
              <a:t> </a:t>
            </a:r>
            <a:r>
              <a:rPr lang="en-US" sz="1606" dirty="0">
                <a:solidFill>
                  <a:prstClr val="black"/>
                </a:solidFill>
                <a:latin typeface="Arial MT"/>
                <a:cs typeface="Arial MT"/>
              </a:rPr>
              <a:t>are</a:t>
            </a:r>
            <a:r>
              <a:rPr lang="en-US" sz="1606" spc="-20" dirty="0">
                <a:solidFill>
                  <a:prstClr val="black"/>
                </a:solidFill>
                <a:latin typeface="Arial MT"/>
                <a:cs typeface="Arial MT"/>
              </a:rPr>
              <a:t> </a:t>
            </a:r>
            <a:r>
              <a:rPr lang="en-US" sz="1606" dirty="0">
                <a:solidFill>
                  <a:prstClr val="black"/>
                </a:solidFill>
                <a:latin typeface="Arial MT"/>
                <a:cs typeface="Arial MT"/>
              </a:rPr>
              <a:t>spread</a:t>
            </a:r>
            <a:r>
              <a:rPr lang="en-US" sz="1606" spc="-15" dirty="0">
                <a:solidFill>
                  <a:prstClr val="black"/>
                </a:solidFill>
                <a:latin typeface="Arial MT"/>
                <a:cs typeface="Arial MT"/>
              </a:rPr>
              <a:t> </a:t>
            </a:r>
            <a:r>
              <a:rPr lang="en-US" sz="1606" dirty="0">
                <a:solidFill>
                  <a:prstClr val="black"/>
                </a:solidFill>
                <a:latin typeface="Arial MT"/>
                <a:cs typeface="Arial MT"/>
              </a:rPr>
              <a:t>out</a:t>
            </a:r>
            <a:r>
              <a:rPr lang="en-US" sz="1606" spc="-15" dirty="0">
                <a:solidFill>
                  <a:prstClr val="black"/>
                </a:solidFill>
                <a:latin typeface="Arial MT"/>
                <a:cs typeface="Arial MT"/>
              </a:rPr>
              <a:t> </a:t>
            </a:r>
            <a:r>
              <a:rPr lang="en-US" sz="1606" dirty="0">
                <a:solidFill>
                  <a:prstClr val="black"/>
                </a:solidFill>
                <a:latin typeface="Arial MT"/>
                <a:cs typeface="Arial MT"/>
              </a:rPr>
              <a:t>to</a:t>
            </a:r>
            <a:r>
              <a:rPr lang="en-US" sz="1606" spc="-20" dirty="0">
                <a:solidFill>
                  <a:prstClr val="black"/>
                </a:solidFill>
                <a:latin typeface="Arial MT"/>
                <a:cs typeface="Arial MT"/>
              </a:rPr>
              <a:t> </a:t>
            </a:r>
            <a:r>
              <a:rPr lang="en-US" sz="1606" dirty="0">
                <a:solidFill>
                  <a:prstClr val="black"/>
                </a:solidFill>
                <a:latin typeface="Arial MT"/>
                <a:cs typeface="Arial MT"/>
              </a:rPr>
              <a:t>4</a:t>
            </a:r>
            <a:r>
              <a:rPr lang="en-US" sz="1606" spc="-15" dirty="0">
                <a:solidFill>
                  <a:prstClr val="black"/>
                </a:solidFill>
                <a:latin typeface="Arial MT"/>
                <a:cs typeface="Arial MT"/>
              </a:rPr>
              <a:t> </a:t>
            </a:r>
            <a:r>
              <a:rPr lang="en-US" sz="1606" dirty="0">
                <a:solidFill>
                  <a:prstClr val="black"/>
                </a:solidFill>
                <a:latin typeface="Arial MT"/>
                <a:cs typeface="Arial MT"/>
              </a:rPr>
              <a:t>different</a:t>
            </a:r>
            <a:r>
              <a:rPr lang="en-US" sz="1606" spc="-15" dirty="0">
                <a:solidFill>
                  <a:prstClr val="black"/>
                </a:solidFill>
                <a:latin typeface="Arial MT"/>
                <a:cs typeface="Arial MT"/>
              </a:rPr>
              <a:t> </a:t>
            </a:r>
            <a:r>
              <a:rPr lang="en-US" sz="1606" spc="-10" dirty="0">
                <a:solidFill>
                  <a:prstClr val="black"/>
                </a:solidFill>
                <a:latin typeface="Arial MT"/>
                <a:cs typeface="Arial MT"/>
              </a:rPr>
              <a:t>columns</a:t>
            </a:r>
            <a:endParaRPr lang="en-US" sz="1606" dirty="0">
              <a:solidFill>
                <a:prstClr val="black"/>
              </a:solidFill>
              <a:latin typeface="Arial MT"/>
              <a:cs typeface="Arial MT"/>
            </a:endParaRPr>
          </a:p>
          <a:p>
            <a:pPr marL="382410" marR="247929" lvl="0" indent="-344169">
              <a:spcBef>
                <a:spcPts val="427"/>
              </a:spcBef>
              <a:buClr>
                <a:srgbClr val="CC9A00"/>
              </a:buClr>
              <a:buSzPct val="66666"/>
              <a:buFont typeface="Wingdings"/>
              <a:buChar char=""/>
              <a:tabLst>
                <a:tab pos="382410" algn="l"/>
              </a:tabLst>
            </a:pPr>
            <a:r>
              <a:rPr lang="en-US" sz="1807" dirty="0">
                <a:solidFill>
                  <a:srgbClr val="3B822F"/>
                </a:solidFill>
                <a:latin typeface="Arial MT"/>
                <a:cs typeface="Arial MT"/>
              </a:rPr>
              <a:t>This</a:t>
            </a:r>
            <a:r>
              <a:rPr lang="en-US" sz="1807" spc="-30" dirty="0">
                <a:solidFill>
                  <a:srgbClr val="3B822F"/>
                </a:solidFill>
                <a:latin typeface="Arial MT"/>
                <a:cs typeface="Arial MT"/>
              </a:rPr>
              <a:t> </a:t>
            </a:r>
            <a:r>
              <a:rPr lang="en-US" sz="1807" dirty="0">
                <a:solidFill>
                  <a:srgbClr val="3B822F"/>
                </a:solidFill>
                <a:latin typeface="Arial MT"/>
                <a:cs typeface="Arial MT"/>
              </a:rPr>
              <a:t>step</a:t>
            </a:r>
            <a:r>
              <a:rPr lang="en-US" sz="1807" spc="-25" dirty="0">
                <a:solidFill>
                  <a:srgbClr val="3B822F"/>
                </a:solidFill>
                <a:latin typeface="Arial MT"/>
                <a:cs typeface="Arial MT"/>
              </a:rPr>
              <a:t> </a:t>
            </a:r>
            <a:r>
              <a:rPr lang="en-US" sz="1807" dirty="0">
                <a:solidFill>
                  <a:srgbClr val="3B822F"/>
                </a:solidFill>
                <a:latin typeface="Arial MT"/>
                <a:cs typeface="Arial MT"/>
              </a:rPr>
              <a:t>provides</a:t>
            </a:r>
            <a:r>
              <a:rPr lang="en-US" sz="1807" spc="-25" dirty="0">
                <a:solidFill>
                  <a:srgbClr val="3B822F"/>
                </a:solidFill>
                <a:latin typeface="Arial MT"/>
                <a:cs typeface="Arial MT"/>
              </a:rPr>
              <a:t> </a:t>
            </a:r>
            <a:r>
              <a:rPr lang="en-US" sz="1807" dirty="0">
                <a:solidFill>
                  <a:srgbClr val="3B822F"/>
                </a:solidFill>
                <a:latin typeface="Arial MT"/>
                <a:cs typeface="Arial MT"/>
              </a:rPr>
              <a:t>“permutation”</a:t>
            </a:r>
            <a:r>
              <a:rPr lang="en-US" sz="1807" spc="-30" dirty="0">
                <a:solidFill>
                  <a:srgbClr val="3B822F"/>
                </a:solidFill>
                <a:latin typeface="Arial MT"/>
                <a:cs typeface="Arial MT"/>
              </a:rPr>
              <a:t> </a:t>
            </a:r>
            <a:r>
              <a:rPr lang="en-US" sz="1807" dirty="0">
                <a:solidFill>
                  <a:srgbClr val="3B822F"/>
                </a:solidFill>
                <a:latin typeface="Arial MT"/>
                <a:cs typeface="Arial MT"/>
              </a:rPr>
              <a:t>of</a:t>
            </a:r>
            <a:r>
              <a:rPr lang="en-US" sz="1807" spc="-25" dirty="0">
                <a:solidFill>
                  <a:srgbClr val="3B822F"/>
                </a:solidFill>
                <a:latin typeface="Arial MT"/>
                <a:cs typeface="Arial MT"/>
              </a:rPr>
              <a:t> </a:t>
            </a:r>
            <a:r>
              <a:rPr lang="en-US" sz="1807" dirty="0">
                <a:solidFill>
                  <a:srgbClr val="3B822F"/>
                </a:solidFill>
                <a:latin typeface="Arial MT"/>
                <a:cs typeface="Arial MT"/>
              </a:rPr>
              <a:t>the</a:t>
            </a:r>
            <a:r>
              <a:rPr lang="en-US" sz="1807" spc="-25" dirty="0">
                <a:solidFill>
                  <a:srgbClr val="3B822F"/>
                </a:solidFill>
                <a:latin typeface="Arial MT"/>
                <a:cs typeface="Arial MT"/>
              </a:rPr>
              <a:t> </a:t>
            </a:r>
            <a:r>
              <a:rPr lang="en-US" sz="1807" dirty="0">
                <a:solidFill>
                  <a:srgbClr val="3B822F"/>
                </a:solidFill>
                <a:latin typeface="Arial MT"/>
                <a:cs typeface="Arial MT"/>
              </a:rPr>
              <a:t>data,</a:t>
            </a:r>
            <a:r>
              <a:rPr lang="en-US" sz="1807" spc="-30" dirty="0">
                <a:solidFill>
                  <a:srgbClr val="3B822F"/>
                </a:solidFill>
                <a:latin typeface="Arial MT"/>
                <a:cs typeface="Arial MT"/>
              </a:rPr>
              <a:t> </a:t>
            </a:r>
            <a:r>
              <a:rPr lang="en-US" sz="1807" dirty="0">
                <a:solidFill>
                  <a:srgbClr val="3B822F"/>
                </a:solidFill>
                <a:latin typeface="Arial MT"/>
                <a:cs typeface="Arial MT"/>
              </a:rPr>
              <a:t>whereas</a:t>
            </a:r>
            <a:r>
              <a:rPr lang="en-US" sz="1807" spc="-25" dirty="0">
                <a:solidFill>
                  <a:srgbClr val="3B822F"/>
                </a:solidFill>
                <a:latin typeface="Arial MT"/>
                <a:cs typeface="Arial MT"/>
              </a:rPr>
              <a:t> </a:t>
            </a:r>
            <a:r>
              <a:rPr lang="en-US" sz="1807" dirty="0">
                <a:solidFill>
                  <a:srgbClr val="3B822F"/>
                </a:solidFill>
                <a:latin typeface="Arial MT"/>
                <a:cs typeface="Arial MT"/>
              </a:rPr>
              <a:t>the</a:t>
            </a:r>
            <a:r>
              <a:rPr lang="en-US" sz="1807" spc="-25" dirty="0">
                <a:solidFill>
                  <a:srgbClr val="3B822F"/>
                </a:solidFill>
                <a:latin typeface="Arial MT"/>
                <a:cs typeface="Arial MT"/>
              </a:rPr>
              <a:t> </a:t>
            </a:r>
            <a:r>
              <a:rPr lang="en-US" sz="1807" dirty="0">
                <a:solidFill>
                  <a:srgbClr val="3B822F"/>
                </a:solidFill>
                <a:latin typeface="Arial MT"/>
                <a:cs typeface="Arial MT"/>
              </a:rPr>
              <a:t>other</a:t>
            </a:r>
            <a:r>
              <a:rPr lang="en-US" sz="1807" spc="-25" dirty="0">
                <a:solidFill>
                  <a:srgbClr val="3B822F"/>
                </a:solidFill>
                <a:latin typeface="Arial MT"/>
                <a:cs typeface="Arial MT"/>
              </a:rPr>
              <a:t> </a:t>
            </a:r>
            <a:r>
              <a:rPr lang="en-US" sz="1807" spc="-10" dirty="0">
                <a:solidFill>
                  <a:srgbClr val="3B822F"/>
                </a:solidFill>
                <a:latin typeface="Arial MT"/>
                <a:cs typeface="Arial MT"/>
              </a:rPr>
              <a:t>steps </a:t>
            </a:r>
            <a:r>
              <a:rPr lang="en-US" sz="1807" dirty="0">
                <a:solidFill>
                  <a:srgbClr val="3B822F"/>
                </a:solidFill>
                <a:latin typeface="Arial MT"/>
                <a:cs typeface="Arial MT"/>
              </a:rPr>
              <a:t>provide</a:t>
            </a:r>
            <a:r>
              <a:rPr lang="en-US" sz="1807" spc="-45" dirty="0">
                <a:solidFill>
                  <a:srgbClr val="3B822F"/>
                </a:solidFill>
                <a:latin typeface="Arial MT"/>
                <a:cs typeface="Arial MT"/>
              </a:rPr>
              <a:t> </a:t>
            </a:r>
            <a:r>
              <a:rPr lang="en-US" sz="1807" dirty="0">
                <a:solidFill>
                  <a:srgbClr val="3B822F"/>
                </a:solidFill>
                <a:latin typeface="Arial MT"/>
                <a:cs typeface="Arial MT"/>
              </a:rPr>
              <a:t>substitutions</a:t>
            </a:r>
            <a:r>
              <a:rPr lang="en-US" sz="1807" spc="-35" dirty="0">
                <a:solidFill>
                  <a:srgbClr val="3B822F"/>
                </a:solidFill>
                <a:latin typeface="Arial MT"/>
                <a:cs typeface="Arial MT"/>
              </a:rPr>
              <a:t> </a:t>
            </a:r>
            <a:r>
              <a:rPr lang="en-US" sz="1807" dirty="0">
                <a:solidFill>
                  <a:srgbClr val="3B822F"/>
                </a:solidFill>
                <a:latin typeface="Arial MT"/>
                <a:cs typeface="Arial MT"/>
              </a:rPr>
              <a:t>(recall</a:t>
            </a:r>
            <a:r>
              <a:rPr lang="en-US" sz="1807" spc="-35" dirty="0">
                <a:solidFill>
                  <a:srgbClr val="3B822F"/>
                </a:solidFill>
                <a:latin typeface="Arial MT"/>
                <a:cs typeface="Arial MT"/>
              </a:rPr>
              <a:t> </a:t>
            </a:r>
            <a:r>
              <a:rPr lang="en-US" sz="1807" dirty="0">
                <a:solidFill>
                  <a:srgbClr val="3B822F"/>
                </a:solidFill>
                <a:latin typeface="Arial MT"/>
                <a:cs typeface="Arial MT"/>
              </a:rPr>
              <a:t>Shannon’s</a:t>
            </a:r>
            <a:r>
              <a:rPr lang="en-US" sz="1807" spc="-35" dirty="0">
                <a:solidFill>
                  <a:srgbClr val="3B822F"/>
                </a:solidFill>
                <a:latin typeface="Arial MT"/>
                <a:cs typeface="Arial MT"/>
              </a:rPr>
              <a:t> </a:t>
            </a:r>
            <a:r>
              <a:rPr lang="en-US" sz="1807" spc="-10" dirty="0">
                <a:solidFill>
                  <a:srgbClr val="3B822F"/>
                </a:solidFill>
                <a:latin typeface="Arial MT"/>
                <a:cs typeface="Arial MT"/>
              </a:rPr>
              <a:t>S-</a:t>
            </a:r>
            <a:r>
              <a:rPr lang="en-US" sz="1807" dirty="0">
                <a:solidFill>
                  <a:srgbClr val="3B822F"/>
                </a:solidFill>
                <a:latin typeface="Arial MT"/>
                <a:cs typeface="Arial MT"/>
              </a:rPr>
              <a:t>P</a:t>
            </a:r>
            <a:r>
              <a:rPr lang="en-US" sz="1807" spc="-35" dirty="0">
                <a:solidFill>
                  <a:srgbClr val="3B822F"/>
                </a:solidFill>
                <a:latin typeface="Arial MT"/>
                <a:cs typeface="Arial MT"/>
              </a:rPr>
              <a:t> </a:t>
            </a:r>
            <a:r>
              <a:rPr lang="en-US" sz="1807" spc="-10" dirty="0">
                <a:solidFill>
                  <a:srgbClr val="3B822F"/>
                </a:solidFill>
                <a:latin typeface="Arial MT"/>
                <a:cs typeface="Arial MT"/>
              </a:rPr>
              <a:t>networks)</a:t>
            </a:r>
            <a:endParaRPr lang="en-US" sz="1807" dirty="0">
              <a:solidFill>
                <a:prstClr val="black"/>
              </a:solidFill>
              <a:latin typeface="Arial MT"/>
              <a:cs typeface="Arial MT"/>
            </a:endParaRPr>
          </a:p>
          <a:p>
            <a:pPr marL="356278" indent="-343531" algn="just">
              <a:spcBef>
                <a:spcPts val="276"/>
              </a:spcBef>
              <a:buClr>
                <a:srgbClr val="CC9A00"/>
              </a:buClr>
              <a:buSzPct val="62500"/>
              <a:buFont typeface="Wingdings"/>
              <a:buChar char=""/>
              <a:tabLst>
                <a:tab pos="356278" algn="l"/>
              </a:tabLst>
            </a:pPr>
            <a:endParaRPr lang="en-US" b="1" dirty="0">
              <a:solidFill>
                <a:srgbClr val="3B822F"/>
              </a:solidFill>
              <a:latin typeface="Alexandria" pitchFamily="2" charset="-78"/>
              <a:cs typeface="Alexandria" pitchFamily="2" charset="-78"/>
            </a:endParaRPr>
          </a:p>
        </p:txBody>
      </p:sp>
      <p:sp>
        <p:nvSpPr>
          <p:cNvPr id="11" name="Title 1"/>
          <p:cNvSpPr txBox="1">
            <a:spLocks/>
          </p:cNvSpPr>
          <p:nvPr/>
        </p:nvSpPr>
        <p:spPr>
          <a:xfrm>
            <a:off x="2557606" y="672711"/>
            <a:ext cx="822960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Shift </a:t>
            </a:r>
            <a:r>
              <a:rPr lang="en-US" altLang="en-US" sz="2200" dirty="0">
                <a:latin typeface="Alexandria Black" pitchFamily="2" charset="-78"/>
                <a:ea typeface="ヒラギノ角ゴ Pro W3" charset="-128"/>
                <a:cs typeface="Alexandria Black" pitchFamily="2" charset="-78"/>
              </a:rPr>
              <a:t>Row Transformations</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192601333"/>
      </p:ext>
    </p:extLst>
  </p:cSld>
  <p:clrMapOvr>
    <a:masterClrMapping/>
  </p:clrMapOvr>
  <mc:AlternateContent xmlns:mc="http://schemas.openxmlformats.org/markup-compatibility/2006" xmlns:p14="http://schemas.microsoft.com/office/powerpoint/2010/main">
    <mc:Choice Requires="p14">
      <p:transition p14:dur="10" advTm="183232"/>
    </mc:Choice>
    <mc:Fallback xmlns="">
      <p:transition advTm="183232"/>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97643" y="1163838"/>
            <a:ext cx="10812720" cy="5580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350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907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6465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557606" y="672711"/>
            <a:ext cx="822960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 </a:t>
            </a:r>
            <a:r>
              <a:rPr lang="en-US" altLang="en-US" sz="2200" dirty="0">
                <a:latin typeface="Alexandria Black" pitchFamily="2" charset="-78"/>
                <a:ea typeface="ヒラギノ角ゴ Pro W3" charset="-128"/>
                <a:cs typeface="Alexandria Black" pitchFamily="2" charset="-78"/>
              </a:rPr>
              <a:t>A E S Row and Column Operations</a:t>
            </a:r>
            <a:endParaRPr lang="en-US" sz="2200" dirty="0">
              <a:latin typeface="Alexandria Black" pitchFamily="2" charset="-78"/>
              <a:cs typeface="Alexandria Black" pitchFamily="2" charset="-78"/>
            </a:endParaRPr>
          </a:p>
        </p:txBody>
      </p:sp>
      <p:pic>
        <p:nvPicPr>
          <p:cNvPr id="12" name="Picture 2" descr="a. Shift row transformation: A 16-byte square has first column from s sub 0,0 to s sub 3,0 and first row from s sub 0,0 to s sub 0,3. The bottom three rows have cells shifted: second row with cells s sub 1,1, s sub 1,2, s sub 1,3, and s sub 1,0; third row with cells s sub 2,2, s sub 2,3, s sub 2,0, and s sub 2,1; fourth row with cells s sub 3,3, s sub 3,0, s sub 3,1, and s sub 1,2.&#10;b. Mix column transformation: The 16-byte square has arrows from each column leading to a matrix equation, with numbers 1 through 3 in a 4-by-4 matrix multiplied by a column to get another column, to get a 16-byte square with prime numbers.&#10;"/>
          <p:cNvPicPr>
            <a:picLocks noGrp="1" noChangeAspect="1" noChangeArrowheads="1"/>
          </p:cNvPicPr>
          <p:nvPr>
            <p:ph type="pic" sz="quarter" idx="4294967295"/>
          </p:nvPr>
        </p:nvPicPr>
        <p:blipFill>
          <a:blip r:embed="rId3">
            <a:extLst>
              <a:ext uri="{28A0092B-C50C-407E-A947-70E740481C1C}">
                <a14:useLocalDpi xmlns:a14="http://schemas.microsoft.com/office/drawing/2010/main" val="0"/>
              </a:ext>
            </a:extLst>
          </a:blip>
          <a:stretch>
            <a:fillRect/>
          </a:stretch>
        </p:blipFill>
        <p:spPr bwMode="auto">
          <a:xfrm>
            <a:off x="2676870" y="1308204"/>
            <a:ext cx="6128352" cy="52913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8469159"/>
      </p:ext>
    </p:extLst>
  </p:cSld>
  <p:clrMapOvr>
    <a:masterClrMapping/>
  </p:clrMapOvr>
  <mc:AlternateContent xmlns:mc="http://schemas.openxmlformats.org/markup-compatibility/2006" xmlns:p14="http://schemas.microsoft.com/office/powerpoint/2010/main">
    <mc:Choice Requires="p14">
      <p:transition p14:dur="10" advTm="35359"/>
    </mc:Choice>
    <mc:Fallback xmlns="">
      <p:transition advTm="35359"/>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97643" y="1163838"/>
            <a:ext cx="10812720" cy="5580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350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907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6465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557606" y="672711"/>
            <a:ext cx="822960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 Inputs </a:t>
            </a:r>
            <a:r>
              <a:rPr lang="en-US" altLang="en-US" sz="2200" dirty="0">
                <a:latin typeface="Alexandria Black" pitchFamily="2" charset="-78"/>
                <a:ea typeface="ヒラギノ角ゴ Pro W3" charset="-128"/>
                <a:cs typeface="Alexandria Black" pitchFamily="2" charset="-78"/>
              </a:rPr>
              <a:t>for Single A E S Round</a:t>
            </a:r>
            <a:endParaRPr lang="en-US" sz="2200" dirty="0">
              <a:latin typeface="Alexandria Black" pitchFamily="2" charset="-78"/>
              <a:cs typeface="Alexandria Black" pitchFamily="2" charset="-78"/>
            </a:endParaRPr>
          </a:p>
        </p:txBody>
      </p:sp>
      <p:pic>
        <p:nvPicPr>
          <p:cNvPr id="13" name="Picture 2" descr="A diagram has flow from 4-by-4 state matrix at beginning of round through Sub-bytes, Shift Rows, Mix Columns and Add Round Key, to state matrix at end of round. Constant inputs include S-box to sub-bytes and mix columns matrix to Mix Columns. A round key is the variable input at Add Round Key."/>
          <p:cNvPicPr>
            <a:picLocks noGrp="1" noChangeAspect="1" noChangeArrowheads="1"/>
          </p:cNvPicPr>
          <p:nvPr>
            <p:ph type="pic" sz="quarter" idx="4294967295"/>
          </p:nvPr>
        </p:nvPicPr>
        <p:blipFill>
          <a:blip r:embed="rId3">
            <a:extLst>
              <a:ext uri="{28A0092B-C50C-407E-A947-70E740481C1C}">
                <a14:useLocalDpi xmlns:a14="http://schemas.microsoft.com/office/drawing/2010/main" val="0"/>
              </a:ext>
            </a:extLst>
          </a:blip>
          <a:stretch>
            <a:fillRect/>
          </a:stretch>
        </p:blipFill>
        <p:spPr bwMode="auto">
          <a:xfrm>
            <a:off x="2618637" y="1228797"/>
            <a:ext cx="7060214" cy="54501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3794492"/>
      </p:ext>
    </p:extLst>
  </p:cSld>
  <p:clrMapOvr>
    <a:masterClrMapping/>
  </p:clrMapOvr>
  <mc:AlternateContent xmlns:mc="http://schemas.openxmlformats.org/markup-compatibility/2006" xmlns:p14="http://schemas.microsoft.com/office/powerpoint/2010/main">
    <mc:Choice Requires="p14">
      <p:transition p14:dur="10" advTm="55780"/>
    </mc:Choice>
    <mc:Fallback xmlns="">
      <p:transition advTm="5578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97643" y="1163838"/>
            <a:ext cx="10812720" cy="5580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350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907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6465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557606" y="672711"/>
            <a:ext cx="822960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 A </a:t>
            </a:r>
            <a:r>
              <a:rPr lang="en-US" altLang="en-US" sz="2200" dirty="0">
                <a:latin typeface="Alexandria Black" pitchFamily="2" charset="-78"/>
                <a:ea typeface="ヒラギノ角ゴ Pro W3" charset="-128"/>
                <a:cs typeface="Alexandria Black" pitchFamily="2" charset="-78"/>
              </a:rPr>
              <a:t>E S Key Expansion</a:t>
            </a:r>
            <a:endParaRPr lang="en-US" sz="2200" dirty="0">
              <a:latin typeface="Alexandria Black" pitchFamily="2" charset="-78"/>
              <a:cs typeface="Alexandria Black" pitchFamily="2" charset="-78"/>
            </a:endParaRPr>
          </a:p>
        </p:txBody>
      </p:sp>
      <p:pic>
        <p:nvPicPr>
          <p:cNvPr id="12" name="Picture 2" descr="a. Overall algorithm: 16 bytes in a 4-by-4 matrix have cells k sub 0 through k sub 15 down the columns. Flow from each column leads to cells in a row from w sub 0 to w sub 3. Flow from each of these cells leads through an X O R operation to row matrix cells w sub 4 through w sub 7, respectively. A flow from w sub 3 in the first row passes through g to the first X O R operation (w sub 0 to w sub 4). Flow from w sub 4, w sub 5, and w sub 6 rises to the next X O R operation. This sequence is repeated to a row from w sub 40 to w sub 43.&#10;b. Function g: a flow is illustrated from w into g, where flow leads through a row matrix from B sub 0 to B sub 3, which is then shifted to B sub 1 through B sub 0. Flow then leads through states S to B prime sub 1 to B prime sub 0, and then to an X O R operation with input from a row with cells R C sub j, 0, 0, and 0. Flow then leads out of function g to w prime.&#10;"/>
          <p:cNvPicPr>
            <a:picLocks noGrp="1" noChangeAspect="1" noChangeArrowheads="1"/>
          </p:cNvPicPr>
          <p:nvPr>
            <p:ph type="pic" sz="quarter" idx="4294967295"/>
          </p:nvPr>
        </p:nvPicPr>
        <p:blipFill>
          <a:blip r:embed="rId3">
            <a:extLst>
              <a:ext uri="{28A0092B-C50C-407E-A947-70E740481C1C}">
                <a14:useLocalDpi xmlns:a14="http://schemas.microsoft.com/office/drawing/2010/main" val="0"/>
              </a:ext>
            </a:extLst>
          </a:blip>
          <a:stretch>
            <a:fillRect/>
          </a:stretch>
        </p:blipFill>
        <p:spPr bwMode="auto">
          <a:xfrm>
            <a:off x="3270921" y="1171809"/>
            <a:ext cx="6030730" cy="53269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32223092"/>
      </p:ext>
    </p:extLst>
  </p:cSld>
  <p:clrMapOvr>
    <a:masterClrMapping/>
  </p:clrMapOvr>
  <mc:AlternateContent xmlns:mc="http://schemas.openxmlformats.org/markup-compatibility/2006" xmlns:p14="http://schemas.microsoft.com/office/powerpoint/2010/main">
    <mc:Choice Requires="p14">
      <p:transition p14:dur="10" advTm="112001"/>
    </mc:Choice>
    <mc:Fallback xmlns="">
      <p:transition advTm="112001"/>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97643" y="1163838"/>
            <a:ext cx="10812720" cy="5580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350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907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6465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557606" y="672711"/>
            <a:ext cx="822960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 Equivalent </a:t>
            </a:r>
            <a:r>
              <a:rPr lang="en-US" altLang="en-US" sz="2200" dirty="0">
                <a:latin typeface="Alexandria Black" pitchFamily="2" charset="-78"/>
                <a:ea typeface="ヒラギノ角ゴ Pro W3" charset="-128"/>
                <a:cs typeface="Alexandria Black" pitchFamily="2" charset="-78"/>
              </a:rPr>
              <a:t>Inverse Cipher</a:t>
            </a:r>
            <a:endParaRPr lang="en-US" sz="2200" dirty="0">
              <a:latin typeface="Alexandria Black" pitchFamily="2" charset="-78"/>
              <a:cs typeface="Alexandria Black" pitchFamily="2" charset="-78"/>
            </a:endParaRPr>
          </a:p>
        </p:txBody>
      </p:sp>
      <p:pic>
        <p:nvPicPr>
          <p:cNvPr id="13" name="Picture 2" descr="Flow leads from cipher text through add round key, rounds 1 through 10, and then output plaintext. In rounds 1 through 9, flow passes through inverse sub bytes, inverse shift rows, inverse mix columns, and add round key. Flow in round 10 passes through inverse sub bytes, inverse shift rows, and add round key. Flow from key leads to round key input w[0, 3] for round 10 and through expand key to round key inputs w[4, 7] and w[36, 39], which pass through inverse mix columns to round 9 and 1, respectively. Flow from expand key leads to add round key input w[40, 43] just below the cipher text."/>
          <p:cNvPicPr>
            <a:picLocks noGrp="1" noChangeAspect="1" noChangeArrowheads="1"/>
          </p:cNvPicPr>
          <p:nvPr>
            <p:ph type="pic" sz="quarter" idx="4294967295"/>
          </p:nvPr>
        </p:nvPicPr>
        <p:blipFill>
          <a:blip r:embed="rId3">
            <a:extLst>
              <a:ext uri="{28A0092B-C50C-407E-A947-70E740481C1C}">
                <a14:useLocalDpi xmlns:a14="http://schemas.microsoft.com/office/drawing/2010/main" val="0"/>
              </a:ext>
            </a:extLst>
          </a:blip>
          <a:stretch>
            <a:fillRect/>
          </a:stretch>
        </p:blipFill>
        <p:spPr bwMode="auto">
          <a:xfrm>
            <a:off x="3858720" y="1163838"/>
            <a:ext cx="5609289" cy="55011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42390341"/>
      </p:ext>
    </p:extLst>
  </p:cSld>
  <p:clrMapOvr>
    <a:masterClrMapping/>
  </p:clrMapOvr>
  <mc:AlternateContent xmlns:mc="http://schemas.openxmlformats.org/markup-compatibility/2006" xmlns:p14="http://schemas.microsoft.com/office/powerpoint/2010/main">
    <mc:Choice Requires="p14">
      <p:transition p14:dur="10" advTm="36641"/>
    </mc:Choice>
    <mc:Fallback xmlns="">
      <p:transition advTm="36641"/>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97643" y="1163838"/>
            <a:ext cx="10812720" cy="5580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82410" marR="30593" lvl="0" indent="-344806">
              <a:spcBef>
                <a:spcPts val="100"/>
              </a:spcBef>
              <a:buClr>
                <a:srgbClr val="CC9A00"/>
              </a:buClr>
              <a:buSzPct val="66666"/>
              <a:buFont typeface="Wingdings"/>
              <a:buChar char=""/>
              <a:tabLst>
                <a:tab pos="382410" algn="l"/>
              </a:tabLst>
            </a:pPr>
            <a:endParaRPr lang="en-US" sz="1807" dirty="0">
              <a:solidFill>
                <a:prstClr val="black"/>
              </a:solidFill>
              <a:latin typeface="Arial MT"/>
              <a:cs typeface="Arial MT"/>
            </a:endParaRPr>
          </a:p>
        </p:txBody>
      </p:sp>
      <p:sp>
        <p:nvSpPr>
          <p:cNvPr id="5" name="Rectangle 4"/>
          <p:cNvSpPr/>
          <p:nvPr/>
        </p:nvSpPr>
        <p:spPr>
          <a:xfrm>
            <a:off x="942308" y="350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907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6465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942309" y="1771995"/>
            <a:ext cx="9225819" cy="902876"/>
          </a:xfrm>
          <a:prstGeom prst="rect">
            <a:avLst/>
          </a:prstGeom>
        </p:spPr>
        <p:txBody>
          <a:bodyPr vert="horz" wrap="square" lIns="0" tIns="10795" rIns="0" bIns="0" rtlCol="0">
            <a:spAutoFit/>
          </a:bodyPr>
          <a:lstStyle/>
          <a:p>
            <a:pPr marL="356278" lvl="0" indent="-343531">
              <a:spcBef>
                <a:spcPts val="497"/>
              </a:spcBef>
              <a:buClr>
                <a:srgbClr val="CC9A00"/>
              </a:buClr>
              <a:buSzPct val="62500"/>
              <a:buFont typeface="Wingdings"/>
              <a:buChar char=""/>
              <a:tabLst>
                <a:tab pos="356278" algn="l"/>
              </a:tabLst>
            </a:pPr>
            <a:r>
              <a:rPr lang="en-US" sz="1606" dirty="0" smtClean="0">
                <a:solidFill>
                  <a:srgbClr val="3B822F"/>
                </a:solidFill>
                <a:latin typeface="Arial MT"/>
                <a:cs typeface="Arial MT"/>
              </a:rPr>
              <a:t>XOR</a:t>
            </a:r>
            <a:r>
              <a:rPr lang="en-US" sz="1606" spc="-20" dirty="0" smtClean="0">
                <a:solidFill>
                  <a:srgbClr val="3B822F"/>
                </a:solidFill>
                <a:latin typeface="Arial MT"/>
                <a:cs typeface="Arial MT"/>
              </a:rPr>
              <a:t> </a:t>
            </a:r>
            <a:r>
              <a:rPr lang="en-US" sz="1606" dirty="0">
                <a:solidFill>
                  <a:srgbClr val="3B822F"/>
                </a:solidFill>
                <a:latin typeface="Arial MT"/>
                <a:cs typeface="Arial MT"/>
              </a:rPr>
              <a:t>state</a:t>
            </a:r>
            <a:r>
              <a:rPr lang="en-US" sz="1606" spc="-15" dirty="0">
                <a:solidFill>
                  <a:srgbClr val="3B822F"/>
                </a:solidFill>
                <a:latin typeface="Arial MT"/>
                <a:cs typeface="Arial MT"/>
              </a:rPr>
              <a:t> </a:t>
            </a:r>
            <a:r>
              <a:rPr lang="en-US" sz="1606" dirty="0">
                <a:solidFill>
                  <a:srgbClr val="3B822F"/>
                </a:solidFill>
                <a:latin typeface="Arial MT"/>
                <a:cs typeface="Arial MT"/>
              </a:rPr>
              <a:t>with</a:t>
            </a:r>
            <a:r>
              <a:rPr lang="en-US" sz="1606" spc="-20" dirty="0">
                <a:solidFill>
                  <a:srgbClr val="3B822F"/>
                </a:solidFill>
                <a:latin typeface="Arial MT"/>
                <a:cs typeface="Arial MT"/>
              </a:rPr>
              <a:t> </a:t>
            </a:r>
            <a:r>
              <a:rPr lang="en-US" sz="1606" spc="-10" dirty="0">
                <a:solidFill>
                  <a:srgbClr val="3B822F"/>
                </a:solidFill>
                <a:latin typeface="Arial MT"/>
                <a:cs typeface="Arial MT"/>
              </a:rPr>
              <a:t>128-</a:t>
            </a:r>
            <a:r>
              <a:rPr lang="en-US" sz="1606" dirty="0">
                <a:solidFill>
                  <a:srgbClr val="3B822F"/>
                </a:solidFill>
                <a:latin typeface="Arial MT"/>
                <a:cs typeface="Arial MT"/>
              </a:rPr>
              <a:t>bits</a:t>
            </a:r>
            <a:r>
              <a:rPr lang="en-US" sz="1606" spc="-15" dirty="0">
                <a:solidFill>
                  <a:srgbClr val="3B822F"/>
                </a:solidFill>
                <a:latin typeface="Arial MT"/>
                <a:cs typeface="Arial MT"/>
              </a:rPr>
              <a:t> </a:t>
            </a:r>
            <a:r>
              <a:rPr lang="en-US" sz="1606" dirty="0">
                <a:solidFill>
                  <a:srgbClr val="3B822F"/>
                </a:solidFill>
                <a:latin typeface="Arial MT"/>
                <a:cs typeface="Arial MT"/>
              </a:rPr>
              <a:t>of</a:t>
            </a:r>
            <a:r>
              <a:rPr lang="en-US" sz="1606" spc="-15" dirty="0">
                <a:solidFill>
                  <a:srgbClr val="3B822F"/>
                </a:solidFill>
                <a:latin typeface="Arial MT"/>
                <a:cs typeface="Arial MT"/>
              </a:rPr>
              <a:t> </a:t>
            </a:r>
            <a:r>
              <a:rPr lang="en-US" sz="1606" dirty="0">
                <a:solidFill>
                  <a:srgbClr val="3B822F"/>
                </a:solidFill>
                <a:latin typeface="Arial MT"/>
                <a:cs typeface="Arial MT"/>
              </a:rPr>
              <a:t>the</a:t>
            </a:r>
            <a:r>
              <a:rPr lang="en-US" sz="1606" spc="-20" dirty="0">
                <a:solidFill>
                  <a:srgbClr val="3B822F"/>
                </a:solidFill>
                <a:latin typeface="Arial MT"/>
                <a:cs typeface="Arial MT"/>
              </a:rPr>
              <a:t> </a:t>
            </a:r>
            <a:r>
              <a:rPr lang="en-US" sz="1606" dirty="0">
                <a:solidFill>
                  <a:srgbClr val="3B822F"/>
                </a:solidFill>
                <a:latin typeface="Arial MT"/>
                <a:cs typeface="Arial MT"/>
              </a:rPr>
              <a:t>round</a:t>
            </a:r>
            <a:r>
              <a:rPr lang="en-US" sz="1606" spc="-15" dirty="0">
                <a:solidFill>
                  <a:srgbClr val="3B822F"/>
                </a:solidFill>
                <a:latin typeface="Arial MT"/>
                <a:cs typeface="Arial MT"/>
              </a:rPr>
              <a:t> </a:t>
            </a:r>
            <a:r>
              <a:rPr lang="en-US" sz="1606" spc="-25" dirty="0">
                <a:solidFill>
                  <a:srgbClr val="3B822F"/>
                </a:solidFill>
                <a:latin typeface="Arial MT"/>
                <a:cs typeface="Arial MT"/>
              </a:rPr>
              <a:t>key</a:t>
            </a:r>
            <a:endParaRPr lang="en-US" sz="1606" dirty="0">
              <a:solidFill>
                <a:prstClr val="black"/>
              </a:solidFill>
              <a:latin typeface="Arial MT"/>
              <a:cs typeface="Arial MT"/>
            </a:endParaRPr>
          </a:p>
          <a:p>
            <a:pPr marL="356278" lvl="0" indent="-343531">
              <a:spcBef>
                <a:spcPts val="396"/>
              </a:spcBef>
              <a:buClr>
                <a:srgbClr val="CC9A00"/>
              </a:buClr>
              <a:buSzPct val="62500"/>
              <a:buFont typeface="Wingdings"/>
              <a:buChar char=""/>
              <a:tabLst>
                <a:tab pos="356278" algn="l"/>
              </a:tabLst>
            </a:pPr>
            <a:r>
              <a:rPr lang="en-US" sz="1606" dirty="0">
                <a:solidFill>
                  <a:srgbClr val="3B822F"/>
                </a:solidFill>
                <a:latin typeface="Arial MT"/>
                <a:cs typeface="Arial MT"/>
              </a:rPr>
              <a:t>Same</a:t>
            </a:r>
            <a:r>
              <a:rPr lang="en-US" sz="1606" spc="-25" dirty="0">
                <a:solidFill>
                  <a:srgbClr val="3B822F"/>
                </a:solidFill>
                <a:latin typeface="Arial MT"/>
                <a:cs typeface="Arial MT"/>
              </a:rPr>
              <a:t> </a:t>
            </a:r>
            <a:r>
              <a:rPr lang="en-US" sz="1606" dirty="0">
                <a:solidFill>
                  <a:srgbClr val="3B822F"/>
                </a:solidFill>
                <a:latin typeface="Arial MT"/>
                <a:cs typeface="Arial MT"/>
              </a:rPr>
              <a:t>in</a:t>
            </a:r>
            <a:r>
              <a:rPr lang="en-US" sz="1606" spc="-15" dirty="0">
                <a:solidFill>
                  <a:srgbClr val="3B822F"/>
                </a:solidFill>
                <a:latin typeface="Arial MT"/>
                <a:cs typeface="Arial MT"/>
              </a:rPr>
              <a:t> </a:t>
            </a:r>
            <a:r>
              <a:rPr lang="en-US" sz="1606" dirty="0">
                <a:solidFill>
                  <a:srgbClr val="3B822F"/>
                </a:solidFill>
                <a:latin typeface="Arial MT"/>
                <a:cs typeface="Arial MT"/>
              </a:rPr>
              <a:t>the</a:t>
            </a:r>
            <a:r>
              <a:rPr lang="en-US" sz="1606" spc="-15" dirty="0">
                <a:solidFill>
                  <a:srgbClr val="3B822F"/>
                </a:solidFill>
                <a:latin typeface="Arial MT"/>
                <a:cs typeface="Arial MT"/>
              </a:rPr>
              <a:t> </a:t>
            </a:r>
            <a:r>
              <a:rPr lang="en-US" sz="1606" dirty="0">
                <a:solidFill>
                  <a:srgbClr val="3B822F"/>
                </a:solidFill>
                <a:latin typeface="Arial MT"/>
                <a:cs typeface="Arial MT"/>
              </a:rPr>
              <a:t>decryption</a:t>
            </a:r>
            <a:r>
              <a:rPr lang="en-US" sz="1606" spc="-15" dirty="0">
                <a:solidFill>
                  <a:srgbClr val="3B822F"/>
                </a:solidFill>
                <a:latin typeface="Arial MT"/>
                <a:cs typeface="Arial MT"/>
              </a:rPr>
              <a:t> </a:t>
            </a:r>
            <a:r>
              <a:rPr lang="en-US" sz="1606" dirty="0">
                <a:solidFill>
                  <a:srgbClr val="3B822F"/>
                </a:solidFill>
                <a:latin typeface="Arial MT"/>
                <a:cs typeface="Arial MT"/>
              </a:rPr>
              <a:t>–</a:t>
            </a:r>
            <a:r>
              <a:rPr lang="en-US" sz="1606" spc="-15" dirty="0">
                <a:solidFill>
                  <a:srgbClr val="3B822F"/>
                </a:solidFill>
                <a:latin typeface="Arial MT"/>
                <a:cs typeface="Arial MT"/>
              </a:rPr>
              <a:t> </a:t>
            </a:r>
            <a:r>
              <a:rPr lang="en-US" sz="1606" dirty="0">
                <a:solidFill>
                  <a:srgbClr val="3B822F"/>
                </a:solidFill>
                <a:latin typeface="Arial MT"/>
                <a:cs typeface="Arial MT"/>
              </a:rPr>
              <a:t>use</a:t>
            </a:r>
            <a:r>
              <a:rPr lang="en-US" sz="1606" spc="-15" dirty="0">
                <a:solidFill>
                  <a:srgbClr val="3B822F"/>
                </a:solidFill>
                <a:latin typeface="Arial MT"/>
                <a:cs typeface="Arial MT"/>
              </a:rPr>
              <a:t> </a:t>
            </a:r>
            <a:r>
              <a:rPr lang="en-US" sz="1606" dirty="0">
                <a:solidFill>
                  <a:srgbClr val="3B822F"/>
                </a:solidFill>
                <a:latin typeface="Arial MT"/>
                <a:cs typeface="Arial MT"/>
              </a:rPr>
              <a:t>the</a:t>
            </a:r>
            <a:r>
              <a:rPr lang="en-US" sz="1606" spc="-20" dirty="0">
                <a:solidFill>
                  <a:srgbClr val="3B822F"/>
                </a:solidFill>
                <a:latin typeface="Arial MT"/>
                <a:cs typeface="Arial MT"/>
              </a:rPr>
              <a:t> </a:t>
            </a:r>
            <a:r>
              <a:rPr lang="en-US" sz="1606" dirty="0">
                <a:solidFill>
                  <a:srgbClr val="3B822F"/>
                </a:solidFill>
                <a:latin typeface="Arial MT"/>
                <a:cs typeface="Arial MT"/>
              </a:rPr>
              <a:t>round</a:t>
            </a:r>
            <a:r>
              <a:rPr lang="en-US" sz="1606" spc="-20" dirty="0">
                <a:solidFill>
                  <a:srgbClr val="3B822F"/>
                </a:solidFill>
                <a:latin typeface="Arial MT"/>
                <a:cs typeface="Arial MT"/>
              </a:rPr>
              <a:t> </a:t>
            </a:r>
            <a:r>
              <a:rPr lang="en-US" sz="1606" dirty="0">
                <a:solidFill>
                  <a:srgbClr val="3B822F"/>
                </a:solidFill>
                <a:latin typeface="Arial MT"/>
                <a:cs typeface="Arial MT"/>
              </a:rPr>
              <a:t>keys</a:t>
            </a:r>
            <a:r>
              <a:rPr lang="en-US" sz="1606" spc="-20" dirty="0">
                <a:solidFill>
                  <a:srgbClr val="3B822F"/>
                </a:solidFill>
                <a:latin typeface="Arial MT"/>
                <a:cs typeface="Arial MT"/>
              </a:rPr>
              <a:t> </a:t>
            </a:r>
            <a:r>
              <a:rPr lang="en-US" sz="1606" dirty="0">
                <a:solidFill>
                  <a:srgbClr val="3B822F"/>
                </a:solidFill>
                <a:latin typeface="Arial MT"/>
                <a:cs typeface="Arial MT"/>
              </a:rPr>
              <a:t>in</a:t>
            </a:r>
            <a:r>
              <a:rPr lang="en-US" sz="1606" spc="-20" dirty="0">
                <a:solidFill>
                  <a:srgbClr val="3B822F"/>
                </a:solidFill>
                <a:latin typeface="Arial MT"/>
                <a:cs typeface="Arial MT"/>
              </a:rPr>
              <a:t> </a:t>
            </a:r>
            <a:r>
              <a:rPr lang="en-US" sz="1606" dirty="0">
                <a:solidFill>
                  <a:srgbClr val="3B822F"/>
                </a:solidFill>
                <a:latin typeface="Arial MT"/>
                <a:cs typeface="Arial MT"/>
              </a:rPr>
              <a:t>reverse</a:t>
            </a:r>
            <a:r>
              <a:rPr lang="en-US" sz="1606" spc="-15" dirty="0">
                <a:solidFill>
                  <a:srgbClr val="3B822F"/>
                </a:solidFill>
                <a:latin typeface="Arial MT"/>
                <a:cs typeface="Arial MT"/>
              </a:rPr>
              <a:t> </a:t>
            </a:r>
            <a:r>
              <a:rPr lang="en-US" sz="1606" spc="-10" dirty="0">
                <a:solidFill>
                  <a:srgbClr val="3B822F"/>
                </a:solidFill>
                <a:latin typeface="Arial MT"/>
                <a:cs typeface="Arial MT"/>
              </a:rPr>
              <a:t>order</a:t>
            </a:r>
            <a:endParaRPr lang="en-US" sz="1606" dirty="0">
              <a:solidFill>
                <a:prstClr val="black"/>
              </a:solidFill>
              <a:latin typeface="Arial MT"/>
              <a:cs typeface="Arial MT"/>
            </a:endParaRPr>
          </a:p>
          <a:p>
            <a:pPr marL="356278" indent="-343531" algn="just">
              <a:spcBef>
                <a:spcPts val="276"/>
              </a:spcBef>
              <a:buClr>
                <a:srgbClr val="CC9A00"/>
              </a:buClr>
              <a:buSzPct val="62500"/>
              <a:buFont typeface="Wingdings"/>
              <a:buChar char=""/>
              <a:tabLst>
                <a:tab pos="356278" algn="l"/>
              </a:tabLst>
            </a:pPr>
            <a:endParaRPr lang="en-US" b="1" dirty="0">
              <a:solidFill>
                <a:srgbClr val="3B822F"/>
              </a:solidFill>
              <a:latin typeface="Alexandria" pitchFamily="2" charset="-78"/>
              <a:cs typeface="Alexandria" pitchFamily="2" charset="-78"/>
            </a:endParaRPr>
          </a:p>
        </p:txBody>
      </p:sp>
      <p:sp>
        <p:nvSpPr>
          <p:cNvPr id="11" name="Title 1"/>
          <p:cNvSpPr txBox="1">
            <a:spLocks/>
          </p:cNvSpPr>
          <p:nvPr/>
        </p:nvSpPr>
        <p:spPr>
          <a:xfrm>
            <a:off x="2557606" y="672711"/>
            <a:ext cx="822960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Add </a:t>
            </a:r>
            <a:r>
              <a:rPr lang="en-US" altLang="en-US" sz="2200" dirty="0">
                <a:latin typeface="Alexandria Black" pitchFamily="2" charset="-78"/>
                <a:ea typeface="ヒラギノ角ゴ Pro W3" charset="-128"/>
                <a:cs typeface="Alexandria Black" pitchFamily="2" charset="-78"/>
              </a:rPr>
              <a:t>Round Key</a:t>
            </a:r>
            <a:endParaRPr lang="en-US" sz="2200" dirty="0">
              <a:latin typeface="Alexandria Black" pitchFamily="2" charset="-78"/>
              <a:cs typeface="Alexandria Black" pitchFamily="2" charset="-78"/>
            </a:endParaRPr>
          </a:p>
        </p:txBody>
      </p:sp>
      <p:pic>
        <p:nvPicPr>
          <p:cNvPr id="13" name="object 4"/>
          <p:cNvPicPr/>
          <p:nvPr/>
        </p:nvPicPr>
        <p:blipFill>
          <a:blip r:embed="rId3" cstate="print"/>
          <a:stretch>
            <a:fillRect/>
          </a:stretch>
        </p:blipFill>
        <p:spPr>
          <a:xfrm>
            <a:off x="2346765" y="4820836"/>
            <a:ext cx="6394525" cy="1631387"/>
          </a:xfrm>
          <a:prstGeom prst="rect">
            <a:avLst/>
          </a:prstGeom>
        </p:spPr>
      </p:pic>
      <p:pic>
        <p:nvPicPr>
          <p:cNvPr id="14" name="object 5"/>
          <p:cNvPicPr/>
          <p:nvPr/>
        </p:nvPicPr>
        <p:blipFill>
          <a:blip r:embed="rId4" cstate="print"/>
          <a:stretch>
            <a:fillRect/>
          </a:stretch>
        </p:blipFill>
        <p:spPr>
          <a:xfrm>
            <a:off x="3206323" y="2358107"/>
            <a:ext cx="4914050" cy="2260844"/>
          </a:xfrm>
          <a:prstGeom prst="rect">
            <a:avLst/>
          </a:prstGeom>
        </p:spPr>
      </p:pic>
      <p:sp>
        <p:nvSpPr>
          <p:cNvPr id="16" name="object 6"/>
          <p:cNvSpPr txBox="1"/>
          <p:nvPr/>
        </p:nvSpPr>
        <p:spPr>
          <a:xfrm>
            <a:off x="2465263" y="2977344"/>
            <a:ext cx="418746" cy="414598"/>
          </a:xfrm>
          <a:prstGeom prst="rect">
            <a:avLst/>
          </a:prstGeom>
          <a:solidFill>
            <a:srgbClr val="FFFFFF"/>
          </a:solidFill>
        </p:spPr>
        <p:txBody>
          <a:bodyPr vert="horz" wrap="square" lIns="0" tIns="42066" rIns="0" bIns="0" rtlCol="0">
            <a:spAutoFit/>
          </a:bodyPr>
          <a:lstStyle/>
          <a:p>
            <a:pPr marL="92416">
              <a:spcBef>
                <a:spcPts val="331"/>
              </a:spcBef>
            </a:pPr>
            <a:r>
              <a:rPr sz="2409" spc="-50" dirty="0">
                <a:latin typeface="Symbol"/>
                <a:cs typeface="Symbol"/>
              </a:rPr>
              <a:t></a:t>
            </a:r>
            <a:endParaRPr sz="2409" dirty="0">
              <a:latin typeface="Symbol"/>
              <a:cs typeface="Symbol"/>
            </a:endParaRPr>
          </a:p>
        </p:txBody>
      </p:sp>
    </p:spTree>
    <p:extLst>
      <p:ext uri="{BB962C8B-B14F-4D97-AF65-F5344CB8AC3E}">
        <p14:creationId xmlns:p14="http://schemas.microsoft.com/office/powerpoint/2010/main" val="422036291"/>
      </p:ext>
    </p:extLst>
  </p:cSld>
  <p:clrMapOvr>
    <a:masterClrMapping/>
  </p:clrMapOvr>
  <mc:AlternateContent xmlns:mc="http://schemas.openxmlformats.org/markup-compatibility/2006" xmlns:p14="http://schemas.microsoft.com/office/powerpoint/2010/main">
    <mc:Choice Requires="p14">
      <p:transition p14:dur="10" advTm="13885"/>
    </mc:Choice>
    <mc:Fallback xmlns="">
      <p:transition advTm="13885"/>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97643" y="1163838"/>
            <a:ext cx="10812720" cy="5580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82410" marR="30593" lvl="0" indent="-344806">
              <a:spcBef>
                <a:spcPts val="100"/>
              </a:spcBef>
              <a:buClr>
                <a:srgbClr val="CC9A00"/>
              </a:buClr>
              <a:buSzPct val="66666"/>
              <a:buFont typeface="Wingdings"/>
              <a:buChar char=""/>
              <a:tabLst>
                <a:tab pos="382410" algn="l"/>
              </a:tabLst>
            </a:pPr>
            <a:endParaRPr lang="en-US" sz="1807" dirty="0">
              <a:solidFill>
                <a:prstClr val="black"/>
              </a:solidFill>
              <a:latin typeface="Arial MT"/>
              <a:cs typeface="Arial MT"/>
            </a:endParaRPr>
          </a:p>
        </p:txBody>
      </p:sp>
      <p:sp>
        <p:nvSpPr>
          <p:cNvPr id="5" name="Rectangle 4"/>
          <p:cNvSpPr/>
          <p:nvPr/>
        </p:nvSpPr>
        <p:spPr>
          <a:xfrm>
            <a:off x="942308" y="350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907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6465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942309" y="1771995"/>
            <a:ext cx="9225819" cy="839332"/>
          </a:xfrm>
          <a:prstGeom prst="rect">
            <a:avLst/>
          </a:prstGeom>
        </p:spPr>
        <p:txBody>
          <a:bodyPr vert="horz" wrap="square" lIns="0" tIns="10795" rIns="0" bIns="0" rtlCol="0">
            <a:spAutoFit/>
          </a:bodyPr>
          <a:lstStyle/>
          <a:p>
            <a:pPr marL="12747" marR="5099" lvl="0">
              <a:lnSpc>
                <a:spcPts val="1957"/>
              </a:lnSpc>
              <a:spcBef>
                <a:spcPts val="341"/>
              </a:spcBef>
              <a:buClr>
                <a:srgbClr val="CC9A00"/>
              </a:buClr>
              <a:buSzPct val="66666"/>
              <a:tabLst>
                <a:tab pos="356916" algn="l"/>
              </a:tabLst>
            </a:pPr>
            <a:r>
              <a:rPr lang="en-US" sz="1807" dirty="0" smtClean="0">
                <a:solidFill>
                  <a:srgbClr val="3B822F"/>
                </a:solidFill>
                <a:latin typeface="Arial MT"/>
                <a:cs typeface="Arial MT"/>
              </a:rPr>
              <a:t>Takes</a:t>
            </a:r>
            <a:r>
              <a:rPr lang="en-US" sz="1807" spc="-25" dirty="0" smtClean="0">
                <a:solidFill>
                  <a:srgbClr val="3B822F"/>
                </a:solidFill>
                <a:latin typeface="Arial MT"/>
                <a:cs typeface="Arial MT"/>
              </a:rPr>
              <a:t> </a:t>
            </a:r>
            <a:r>
              <a:rPr lang="en-US" sz="1807" dirty="0">
                <a:solidFill>
                  <a:srgbClr val="3B822F"/>
                </a:solidFill>
                <a:latin typeface="Arial MT"/>
                <a:cs typeface="Arial MT"/>
              </a:rPr>
              <a:t>128-bit</a:t>
            </a:r>
            <a:r>
              <a:rPr lang="en-US" sz="1807" spc="-15" dirty="0">
                <a:solidFill>
                  <a:srgbClr val="3B822F"/>
                </a:solidFill>
                <a:latin typeface="Arial MT"/>
                <a:cs typeface="Arial MT"/>
              </a:rPr>
              <a:t> </a:t>
            </a:r>
            <a:r>
              <a:rPr lang="en-US" sz="1807" spc="-10" dirty="0">
                <a:solidFill>
                  <a:srgbClr val="3B822F"/>
                </a:solidFill>
                <a:latin typeface="Arial MT"/>
                <a:cs typeface="Arial MT"/>
              </a:rPr>
              <a:t>(16-</a:t>
            </a:r>
            <a:r>
              <a:rPr lang="en-US" sz="1807" dirty="0">
                <a:solidFill>
                  <a:srgbClr val="3B822F"/>
                </a:solidFill>
                <a:latin typeface="Arial MT"/>
                <a:cs typeface="Arial MT"/>
              </a:rPr>
              <a:t>byte)</a:t>
            </a:r>
            <a:r>
              <a:rPr lang="en-US" sz="1807" spc="-15" dirty="0">
                <a:solidFill>
                  <a:srgbClr val="3B822F"/>
                </a:solidFill>
                <a:latin typeface="Arial MT"/>
                <a:cs typeface="Arial MT"/>
              </a:rPr>
              <a:t> </a:t>
            </a:r>
            <a:r>
              <a:rPr lang="en-US" sz="1807" dirty="0">
                <a:solidFill>
                  <a:srgbClr val="3B822F"/>
                </a:solidFill>
                <a:latin typeface="Arial MT"/>
                <a:cs typeface="Arial MT"/>
              </a:rPr>
              <a:t>key</a:t>
            </a:r>
            <a:r>
              <a:rPr lang="en-US" sz="1807" spc="-15" dirty="0">
                <a:solidFill>
                  <a:srgbClr val="3B822F"/>
                </a:solidFill>
                <a:latin typeface="Arial MT"/>
                <a:cs typeface="Arial MT"/>
              </a:rPr>
              <a:t> </a:t>
            </a:r>
            <a:r>
              <a:rPr lang="en-US" sz="1807" dirty="0">
                <a:solidFill>
                  <a:srgbClr val="3B822F"/>
                </a:solidFill>
                <a:latin typeface="Arial MT"/>
                <a:cs typeface="Arial MT"/>
              </a:rPr>
              <a:t>and</a:t>
            </a:r>
            <a:r>
              <a:rPr lang="en-US" sz="1807" spc="-15" dirty="0">
                <a:solidFill>
                  <a:srgbClr val="3B822F"/>
                </a:solidFill>
                <a:latin typeface="Arial MT"/>
                <a:cs typeface="Arial MT"/>
              </a:rPr>
              <a:t> </a:t>
            </a:r>
            <a:r>
              <a:rPr lang="en-US" sz="1807" dirty="0">
                <a:solidFill>
                  <a:srgbClr val="3B822F"/>
                </a:solidFill>
                <a:latin typeface="Arial MT"/>
                <a:cs typeface="Arial MT"/>
              </a:rPr>
              <a:t>expands</a:t>
            </a:r>
            <a:r>
              <a:rPr lang="en-US" sz="1807" spc="-15" dirty="0">
                <a:solidFill>
                  <a:srgbClr val="3B822F"/>
                </a:solidFill>
                <a:latin typeface="Arial MT"/>
                <a:cs typeface="Arial MT"/>
              </a:rPr>
              <a:t> </a:t>
            </a:r>
            <a:r>
              <a:rPr lang="en-US" sz="1807" dirty="0">
                <a:solidFill>
                  <a:srgbClr val="3B822F"/>
                </a:solidFill>
                <a:latin typeface="Arial MT"/>
                <a:cs typeface="Arial MT"/>
              </a:rPr>
              <a:t>into</a:t>
            </a:r>
            <a:r>
              <a:rPr lang="en-US" sz="1807" spc="-15" dirty="0">
                <a:solidFill>
                  <a:srgbClr val="3B822F"/>
                </a:solidFill>
                <a:latin typeface="Arial MT"/>
                <a:cs typeface="Arial MT"/>
              </a:rPr>
              <a:t> </a:t>
            </a:r>
            <a:r>
              <a:rPr lang="en-US" sz="1807" dirty="0">
                <a:solidFill>
                  <a:srgbClr val="3B822F"/>
                </a:solidFill>
                <a:latin typeface="Arial MT"/>
                <a:cs typeface="Arial MT"/>
              </a:rPr>
              <a:t>an</a:t>
            </a:r>
            <a:r>
              <a:rPr lang="en-US" sz="1807" spc="-15" dirty="0">
                <a:solidFill>
                  <a:srgbClr val="3B822F"/>
                </a:solidFill>
                <a:latin typeface="Arial MT"/>
                <a:cs typeface="Arial MT"/>
              </a:rPr>
              <a:t> </a:t>
            </a:r>
            <a:r>
              <a:rPr lang="en-US" sz="1807" dirty="0">
                <a:solidFill>
                  <a:srgbClr val="3B822F"/>
                </a:solidFill>
                <a:latin typeface="Arial MT"/>
                <a:cs typeface="Arial MT"/>
              </a:rPr>
              <a:t>array</a:t>
            </a:r>
            <a:r>
              <a:rPr lang="en-US" sz="1807" spc="-15" dirty="0">
                <a:solidFill>
                  <a:srgbClr val="3B822F"/>
                </a:solidFill>
                <a:latin typeface="Arial MT"/>
                <a:cs typeface="Arial MT"/>
              </a:rPr>
              <a:t> </a:t>
            </a:r>
            <a:r>
              <a:rPr lang="en-US" sz="1807" dirty="0">
                <a:solidFill>
                  <a:srgbClr val="3B822F"/>
                </a:solidFill>
                <a:latin typeface="Arial MT"/>
                <a:cs typeface="Arial MT"/>
              </a:rPr>
              <a:t>of</a:t>
            </a:r>
            <a:r>
              <a:rPr lang="en-US" sz="1807" spc="-15" dirty="0">
                <a:solidFill>
                  <a:srgbClr val="3B822F"/>
                </a:solidFill>
                <a:latin typeface="Arial MT"/>
                <a:cs typeface="Arial MT"/>
              </a:rPr>
              <a:t> </a:t>
            </a:r>
            <a:r>
              <a:rPr lang="en-US" sz="1807" dirty="0">
                <a:solidFill>
                  <a:srgbClr val="3B822F"/>
                </a:solidFill>
                <a:latin typeface="Arial MT"/>
                <a:cs typeface="Arial MT"/>
              </a:rPr>
              <a:t>44</a:t>
            </a:r>
            <a:r>
              <a:rPr lang="en-US" sz="1807" spc="-15" dirty="0">
                <a:solidFill>
                  <a:srgbClr val="3B822F"/>
                </a:solidFill>
                <a:latin typeface="Arial MT"/>
                <a:cs typeface="Arial MT"/>
              </a:rPr>
              <a:t> </a:t>
            </a:r>
            <a:r>
              <a:rPr lang="en-US" sz="1807" dirty="0">
                <a:solidFill>
                  <a:srgbClr val="3B822F"/>
                </a:solidFill>
                <a:latin typeface="Arial MT"/>
                <a:cs typeface="Arial MT"/>
              </a:rPr>
              <a:t>32-bit</a:t>
            </a:r>
            <a:r>
              <a:rPr lang="en-US" sz="1807" spc="-10" dirty="0">
                <a:solidFill>
                  <a:srgbClr val="3B822F"/>
                </a:solidFill>
                <a:latin typeface="Arial MT"/>
                <a:cs typeface="Arial MT"/>
              </a:rPr>
              <a:t> words </a:t>
            </a:r>
            <a:r>
              <a:rPr lang="en-US" sz="1807" dirty="0">
                <a:solidFill>
                  <a:srgbClr val="3B822F"/>
                </a:solidFill>
                <a:latin typeface="Arial MT"/>
                <a:cs typeface="Arial MT"/>
              </a:rPr>
              <a:t>(each</a:t>
            </a:r>
            <a:r>
              <a:rPr lang="en-US" sz="1807" spc="-15" dirty="0">
                <a:solidFill>
                  <a:srgbClr val="3B822F"/>
                </a:solidFill>
                <a:latin typeface="Arial MT"/>
                <a:cs typeface="Arial MT"/>
              </a:rPr>
              <a:t> </a:t>
            </a:r>
            <a:r>
              <a:rPr lang="en-US" sz="1807" dirty="0">
                <a:solidFill>
                  <a:srgbClr val="3B822F"/>
                </a:solidFill>
                <a:latin typeface="Arial MT"/>
                <a:cs typeface="Arial MT"/>
              </a:rPr>
              <a:t>word</a:t>
            </a:r>
            <a:r>
              <a:rPr lang="en-US" sz="1807" spc="-15" dirty="0">
                <a:solidFill>
                  <a:srgbClr val="3B822F"/>
                </a:solidFill>
                <a:latin typeface="Arial MT"/>
                <a:cs typeface="Arial MT"/>
              </a:rPr>
              <a:t> </a:t>
            </a:r>
            <a:r>
              <a:rPr lang="en-US" sz="1807" dirty="0">
                <a:solidFill>
                  <a:srgbClr val="3B822F"/>
                </a:solidFill>
                <a:latin typeface="Arial MT"/>
                <a:cs typeface="Arial MT"/>
              </a:rPr>
              <a:t>has</a:t>
            </a:r>
            <a:r>
              <a:rPr lang="en-US" sz="1807" spc="-15" dirty="0">
                <a:solidFill>
                  <a:srgbClr val="3B822F"/>
                </a:solidFill>
                <a:latin typeface="Arial MT"/>
                <a:cs typeface="Arial MT"/>
              </a:rPr>
              <a:t> </a:t>
            </a:r>
            <a:r>
              <a:rPr lang="en-US" sz="1807" dirty="0">
                <a:solidFill>
                  <a:srgbClr val="3B822F"/>
                </a:solidFill>
                <a:latin typeface="Arial MT"/>
                <a:cs typeface="Arial MT"/>
              </a:rPr>
              <a:t>4</a:t>
            </a:r>
            <a:r>
              <a:rPr lang="en-US" sz="1807" spc="-10" dirty="0">
                <a:solidFill>
                  <a:srgbClr val="3B822F"/>
                </a:solidFill>
                <a:latin typeface="Arial MT"/>
                <a:cs typeface="Arial MT"/>
              </a:rPr>
              <a:t> bytes)</a:t>
            </a:r>
            <a:endParaRPr lang="en-US" sz="1807" dirty="0">
              <a:solidFill>
                <a:prstClr val="black"/>
              </a:solidFill>
              <a:latin typeface="Arial MT"/>
              <a:cs typeface="Arial MT"/>
            </a:endParaRPr>
          </a:p>
          <a:p>
            <a:pPr marL="356278" indent="-343531" algn="just">
              <a:spcBef>
                <a:spcPts val="276"/>
              </a:spcBef>
              <a:buClr>
                <a:srgbClr val="CC9A00"/>
              </a:buClr>
              <a:buSzPct val="62500"/>
              <a:buFont typeface="Wingdings"/>
              <a:buChar char=""/>
              <a:tabLst>
                <a:tab pos="356278" algn="l"/>
              </a:tabLst>
            </a:pPr>
            <a:endParaRPr lang="en-US" b="1" dirty="0">
              <a:solidFill>
                <a:srgbClr val="3B822F"/>
              </a:solidFill>
              <a:latin typeface="Alexandria" pitchFamily="2" charset="-78"/>
              <a:cs typeface="Alexandria" pitchFamily="2" charset="-78"/>
            </a:endParaRPr>
          </a:p>
        </p:txBody>
      </p:sp>
      <p:sp>
        <p:nvSpPr>
          <p:cNvPr id="11" name="Title 1"/>
          <p:cNvSpPr txBox="1">
            <a:spLocks/>
          </p:cNvSpPr>
          <p:nvPr/>
        </p:nvSpPr>
        <p:spPr>
          <a:xfrm>
            <a:off x="2557606" y="672711"/>
            <a:ext cx="822960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AES </a:t>
            </a:r>
            <a:r>
              <a:rPr lang="en-US" altLang="en-US" sz="2200" dirty="0">
                <a:latin typeface="Alexandria Black" pitchFamily="2" charset="-78"/>
                <a:ea typeface="ヒラギノ角ゴ Pro W3" charset="-128"/>
                <a:cs typeface="Alexandria Black" pitchFamily="2" charset="-78"/>
              </a:rPr>
              <a:t>Key Expansion</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4134914145"/>
      </p:ext>
    </p:extLst>
  </p:cSld>
  <p:clrMapOvr>
    <a:masterClrMapping/>
  </p:clrMapOvr>
  <mc:AlternateContent xmlns:mc="http://schemas.openxmlformats.org/markup-compatibility/2006" xmlns:p14="http://schemas.microsoft.com/office/powerpoint/2010/main">
    <mc:Choice Requires="p14">
      <p:transition p14:dur="10" advTm="16650"/>
    </mc:Choice>
    <mc:Fallback xmlns="">
      <p:transition advTm="1665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97643" y="1163838"/>
            <a:ext cx="10812720" cy="5580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82410" marR="30593" lvl="0" indent="-344806">
              <a:spcBef>
                <a:spcPts val="100"/>
              </a:spcBef>
              <a:buClr>
                <a:srgbClr val="CC9A00"/>
              </a:buClr>
              <a:buSzPct val="66666"/>
              <a:buFont typeface="Wingdings"/>
              <a:buChar char=""/>
              <a:tabLst>
                <a:tab pos="382410" algn="l"/>
              </a:tabLst>
            </a:pPr>
            <a:endParaRPr lang="en-US" sz="1807" dirty="0">
              <a:solidFill>
                <a:prstClr val="black"/>
              </a:solidFill>
              <a:latin typeface="Arial MT"/>
              <a:cs typeface="Arial MT"/>
            </a:endParaRPr>
          </a:p>
        </p:txBody>
      </p:sp>
      <p:sp>
        <p:nvSpPr>
          <p:cNvPr id="5" name="Rectangle 4"/>
          <p:cNvSpPr/>
          <p:nvPr/>
        </p:nvSpPr>
        <p:spPr>
          <a:xfrm>
            <a:off x="942308" y="350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907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6465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786861" y="2158964"/>
            <a:ext cx="9225819" cy="3208892"/>
          </a:xfrm>
          <a:prstGeom prst="rect">
            <a:avLst/>
          </a:prstGeom>
        </p:spPr>
        <p:txBody>
          <a:bodyPr vert="horz" wrap="square" lIns="0" tIns="10795" rIns="0" bIns="0" rtlCol="0">
            <a:spAutoFit/>
          </a:bodyPr>
          <a:lstStyle/>
          <a:p>
            <a:pPr marL="356916" marR="644998" lvl="0" indent="-344169">
              <a:spcBef>
                <a:spcPts val="100"/>
              </a:spcBef>
              <a:buClr>
                <a:srgbClr val="CC9A00"/>
              </a:buClr>
              <a:buSzPct val="66666"/>
              <a:buFont typeface="Wingdings"/>
              <a:buChar char=""/>
              <a:tabLst>
                <a:tab pos="356916" algn="l"/>
              </a:tabLst>
            </a:pPr>
            <a:r>
              <a:rPr lang="en-US" sz="1807" dirty="0">
                <a:solidFill>
                  <a:srgbClr val="3B822F"/>
                </a:solidFill>
                <a:latin typeface="Arial MT"/>
                <a:cs typeface="Arial MT"/>
              </a:rPr>
              <a:t>AES</a:t>
            </a:r>
            <a:r>
              <a:rPr lang="en-US" sz="1807" spc="-30" dirty="0">
                <a:solidFill>
                  <a:srgbClr val="3B822F"/>
                </a:solidFill>
                <a:latin typeface="Arial MT"/>
                <a:cs typeface="Arial MT"/>
              </a:rPr>
              <a:t> </a:t>
            </a:r>
            <a:r>
              <a:rPr lang="en-US" sz="1807" dirty="0">
                <a:solidFill>
                  <a:srgbClr val="3B822F"/>
                </a:solidFill>
                <a:latin typeface="Arial MT"/>
                <a:cs typeface="Arial MT"/>
              </a:rPr>
              <a:t>decryption</a:t>
            </a:r>
            <a:r>
              <a:rPr lang="en-US" sz="1807" spc="-25" dirty="0">
                <a:solidFill>
                  <a:srgbClr val="3B822F"/>
                </a:solidFill>
                <a:latin typeface="Arial MT"/>
                <a:cs typeface="Arial MT"/>
              </a:rPr>
              <a:t> </a:t>
            </a:r>
            <a:r>
              <a:rPr lang="en-US" sz="1807" dirty="0">
                <a:solidFill>
                  <a:srgbClr val="3B822F"/>
                </a:solidFill>
                <a:latin typeface="Arial MT"/>
                <a:cs typeface="Arial MT"/>
              </a:rPr>
              <a:t>is</a:t>
            </a:r>
            <a:r>
              <a:rPr lang="en-US" sz="1807" spc="-25" dirty="0">
                <a:solidFill>
                  <a:srgbClr val="3B822F"/>
                </a:solidFill>
                <a:latin typeface="Arial MT"/>
                <a:cs typeface="Arial MT"/>
              </a:rPr>
              <a:t> </a:t>
            </a:r>
            <a:r>
              <a:rPr lang="en-US" sz="1807" dirty="0">
                <a:solidFill>
                  <a:srgbClr val="3B822F"/>
                </a:solidFill>
                <a:latin typeface="Arial MT"/>
                <a:cs typeface="Arial MT"/>
              </a:rPr>
              <a:t>not</a:t>
            </a:r>
            <a:r>
              <a:rPr lang="en-US" sz="1807" spc="-30" dirty="0">
                <a:solidFill>
                  <a:srgbClr val="3B822F"/>
                </a:solidFill>
                <a:latin typeface="Arial MT"/>
                <a:cs typeface="Arial MT"/>
              </a:rPr>
              <a:t> </a:t>
            </a:r>
            <a:r>
              <a:rPr lang="en-US" sz="1807" dirty="0">
                <a:solidFill>
                  <a:srgbClr val="3B822F"/>
                </a:solidFill>
                <a:latin typeface="Arial MT"/>
                <a:cs typeface="Arial MT"/>
              </a:rPr>
              <a:t>identical</a:t>
            </a:r>
            <a:r>
              <a:rPr lang="en-US" sz="1807" spc="-25" dirty="0">
                <a:solidFill>
                  <a:srgbClr val="3B822F"/>
                </a:solidFill>
                <a:latin typeface="Arial MT"/>
                <a:cs typeface="Arial MT"/>
              </a:rPr>
              <a:t> </a:t>
            </a:r>
            <a:r>
              <a:rPr lang="en-US" sz="1807" dirty="0">
                <a:solidFill>
                  <a:srgbClr val="3B822F"/>
                </a:solidFill>
                <a:latin typeface="Arial MT"/>
                <a:cs typeface="Arial MT"/>
              </a:rPr>
              <a:t>to</a:t>
            </a:r>
            <a:r>
              <a:rPr lang="en-US" sz="1807" spc="-25" dirty="0">
                <a:solidFill>
                  <a:srgbClr val="3B822F"/>
                </a:solidFill>
                <a:latin typeface="Arial MT"/>
                <a:cs typeface="Arial MT"/>
              </a:rPr>
              <a:t> </a:t>
            </a:r>
            <a:r>
              <a:rPr lang="en-US" sz="1807" dirty="0">
                <a:solidFill>
                  <a:srgbClr val="3B822F"/>
                </a:solidFill>
                <a:latin typeface="Arial MT"/>
                <a:cs typeface="Arial MT"/>
              </a:rPr>
              <a:t>encryption</a:t>
            </a:r>
            <a:r>
              <a:rPr lang="en-US" sz="1807" spc="-30" dirty="0">
                <a:solidFill>
                  <a:srgbClr val="3B822F"/>
                </a:solidFill>
                <a:latin typeface="Arial MT"/>
                <a:cs typeface="Arial MT"/>
              </a:rPr>
              <a:t> </a:t>
            </a:r>
            <a:r>
              <a:rPr lang="en-US" sz="1807" dirty="0">
                <a:solidFill>
                  <a:srgbClr val="3B822F"/>
                </a:solidFill>
                <a:latin typeface="Arial MT"/>
                <a:cs typeface="Arial MT"/>
              </a:rPr>
              <a:t>since</a:t>
            </a:r>
            <a:r>
              <a:rPr lang="en-US" sz="1807" spc="-25" dirty="0">
                <a:solidFill>
                  <a:srgbClr val="3B822F"/>
                </a:solidFill>
                <a:latin typeface="Arial MT"/>
                <a:cs typeface="Arial MT"/>
              </a:rPr>
              <a:t> </a:t>
            </a:r>
            <a:r>
              <a:rPr lang="en-US" sz="1807" dirty="0">
                <a:solidFill>
                  <a:srgbClr val="3B822F"/>
                </a:solidFill>
                <a:latin typeface="Arial MT"/>
                <a:cs typeface="Arial MT"/>
              </a:rPr>
              <a:t>steps</a:t>
            </a:r>
            <a:r>
              <a:rPr lang="en-US" sz="1807" spc="-25" dirty="0">
                <a:solidFill>
                  <a:srgbClr val="3B822F"/>
                </a:solidFill>
                <a:latin typeface="Arial MT"/>
                <a:cs typeface="Arial MT"/>
              </a:rPr>
              <a:t> </a:t>
            </a:r>
            <a:r>
              <a:rPr lang="en-US" sz="1807" dirty="0">
                <a:solidFill>
                  <a:srgbClr val="3B822F"/>
                </a:solidFill>
                <a:latin typeface="Arial MT"/>
                <a:cs typeface="Arial MT"/>
              </a:rPr>
              <a:t>must</a:t>
            </a:r>
            <a:r>
              <a:rPr lang="en-US" sz="1807" spc="-25" dirty="0">
                <a:solidFill>
                  <a:srgbClr val="3B822F"/>
                </a:solidFill>
                <a:latin typeface="Arial MT"/>
                <a:cs typeface="Arial MT"/>
              </a:rPr>
              <a:t> </a:t>
            </a:r>
            <a:r>
              <a:rPr lang="en-US" sz="1807" spc="-35" dirty="0">
                <a:solidFill>
                  <a:srgbClr val="3B822F"/>
                </a:solidFill>
                <a:latin typeface="Arial MT"/>
                <a:cs typeface="Arial MT"/>
              </a:rPr>
              <a:t>be </a:t>
            </a:r>
            <a:r>
              <a:rPr lang="en-US" sz="1807" dirty="0">
                <a:solidFill>
                  <a:srgbClr val="3B822F"/>
                </a:solidFill>
                <a:latin typeface="Arial MT"/>
                <a:cs typeface="Arial MT"/>
              </a:rPr>
              <a:t>performed</a:t>
            </a:r>
            <a:r>
              <a:rPr lang="en-US" sz="1807" spc="-35" dirty="0">
                <a:solidFill>
                  <a:srgbClr val="3B822F"/>
                </a:solidFill>
                <a:latin typeface="Arial MT"/>
                <a:cs typeface="Arial MT"/>
              </a:rPr>
              <a:t> </a:t>
            </a:r>
            <a:r>
              <a:rPr lang="en-US" sz="1807" dirty="0">
                <a:solidFill>
                  <a:srgbClr val="3B822F"/>
                </a:solidFill>
                <a:latin typeface="Arial MT"/>
                <a:cs typeface="Arial MT"/>
              </a:rPr>
              <a:t>in</a:t>
            </a:r>
            <a:r>
              <a:rPr lang="en-US" sz="1807" spc="-30" dirty="0">
                <a:solidFill>
                  <a:srgbClr val="3B822F"/>
                </a:solidFill>
                <a:latin typeface="Arial MT"/>
                <a:cs typeface="Arial MT"/>
              </a:rPr>
              <a:t> </a:t>
            </a:r>
            <a:r>
              <a:rPr lang="en-US" sz="1807" spc="-10" dirty="0">
                <a:solidFill>
                  <a:srgbClr val="3B822F"/>
                </a:solidFill>
                <a:latin typeface="Arial MT"/>
                <a:cs typeface="Arial MT"/>
              </a:rPr>
              <a:t>reverse</a:t>
            </a:r>
            <a:endParaRPr lang="en-US" sz="1807" dirty="0">
              <a:solidFill>
                <a:prstClr val="black"/>
              </a:solidFill>
              <a:latin typeface="Arial MT"/>
              <a:cs typeface="Arial MT"/>
            </a:endParaRPr>
          </a:p>
          <a:p>
            <a:pPr marL="758446" marR="94965" lvl="1" indent="-286807">
              <a:spcBef>
                <a:spcPts val="411"/>
              </a:spcBef>
              <a:buClr>
                <a:srgbClr val="3B822F"/>
              </a:buClr>
              <a:buSzPct val="62500"/>
              <a:buFont typeface="Wingdings"/>
              <a:buChar char=""/>
              <a:tabLst>
                <a:tab pos="758446" algn="l"/>
              </a:tabLst>
            </a:pPr>
            <a:r>
              <a:rPr lang="en-US" sz="1606" dirty="0">
                <a:solidFill>
                  <a:prstClr val="black"/>
                </a:solidFill>
                <a:latin typeface="Arial MT"/>
                <a:cs typeface="Arial MT"/>
              </a:rPr>
              <a:t>This</a:t>
            </a:r>
            <a:r>
              <a:rPr lang="en-US" sz="1606" spc="-35" dirty="0">
                <a:solidFill>
                  <a:prstClr val="black"/>
                </a:solidFill>
                <a:latin typeface="Arial MT"/>
                <a:cs typeface="Arial MT"/>
              </a:rPr>
              <a:t> </a:t>
            </a:r>
            <a:r>
              <a:rPr lang="en-US" sz="1606" dirty="0">
                <a:solidFill>
                  <a:prstClr val="black"/>
                </a:solidFill>
                <a:latin typeface="Arial MT"/>
                <a:cs typeface="Arial MT"/>
              </a:rPr>
              <a:t>is</a:t>
            </a:r>
            <a:r>
              <a:rPr lang="en-US" sz="1606" spc="-30" dirty="0">
                <a:solidFill>
                  <a:prstClr val="black"/>
                </a:solidFill>
                <a:latin typeface="Arial MT"/>
                <a:cs typeface="Arial MT"/>
              </a:rPr>
              <a:t> </a:t>
            </a:r>
            <a:r>
              <a:rPr lang="en-US" sz="1606" dirty="0">
                <a:solidFill>
                  <a:prstClr val="black"/>
                </a:solidFill>
                <a:latin typeface="Arial MT"/>
                <a:cs typeface="Arial MT"/>
              </a:rPr>
              <a:t>a</a:t>
            </a:r>
            <a:r>
              <a:rPr lang="en-US" sz="1606" spc="-30" dirty="0">
                <a:solidFill>
                  <a:prstClr val="black"/>
                </a:solidFill>
                <a:latin typeface="Arial MT"/>
                <a:cs typeface="Arial MT"/>
              </a:rPr>
              <a:t> </a:t>
            </a:r>
            <a:r>
              <a:rPr lang="en-US" sz="1606" dirty="0">
                <a:solidFill>
                  <a:prstClr val="black"/>
                </a:solidFill>
                <a:latin typeface="Arial MT"/>
                <a:cs typeface="Arial MT"/>
              </a:rPr>
              <a:t>disadvantage</a:t>
            </a:r>
            <a:r>
              <a:rPr lang="en-US" sz="1606" spc="-30" dirty="0">
                <a:solidFill>
                  <a:prstClr val="black"/>
                </a:solidFill>
                <a:latin typeface="Arial MT"/>
                <a:cs typeface="Arial MT"/>
              </a:rPr>
              <a:t> </a:t>
            </a:r>
            <a:r>
              <a:rPr lang="en-US" sz="1606" dirty="0">
                <a:solidFill>
                  <a:prstClr val="black"/>
                </a:solidFill>
                <a:latin typeface="Arial MT"/>
                <a:cs typeface="Arial MT"/>
              </a:rPr>
              <a:t>because</a:t>
            </a:r>
            <a:r>
              <a:rPr lang="en-US" sz="1606" spc="-30" dirty="0">
                <a:solidFill>
                  <a:prstClr val="black"/>
                </a:solidFill>
                <a:latin typeface="Arial MT"/>
                <a:cs typeface="Arial MT"/>
              </a:rPr>
              <a:t> </a:t>
            </a:r>
            <a:r>
              <a:rPr lang="en-US" sz="1606" dirty="0">
                <a:solidFill>
                  <a:prstClr val="black"/>
                </a:solidFill>
                <a:latin typeface="Arial MT"/>
                <a:cs typeface="Arial MT"/>
              </a:rPr>
              <a:t>different</a:t>
            </a:r>
            <a:r>
              <a:rPr lang="en-US" sz="1606" spc="-25" dirty="0">
                <a:solidFill>
                  <a:prstClr val="black"/>
                </a:solidFill>
                <a:latin typeface="Arial MT"/>
                <a:cs typeface="Arial MT"/>
              </a:rPr>
              <a:t> </a:t>
            </a:r>
            <a:r>
              <a:rPr lang="en-US" sz="1606" dirty="0">
                <a:solidFill>
                  <a:prstClr val="black"/>
                </a:solidFill>
                <a:latin typeface="Arial MT"/>
                <a:cs typeface="Arial MT"/>
              </a:rPr>
              <a:t>software</a:t>
            </a:r>
            <a:r>
              <a:rPr lang="en-US" sz="1606" spc="-25" dirty="0">
                <a:solidFill>
                  <a:prstClr val="black"/>
                </a:solidFill>
                <a:latin typeface="Arial MT"/>
                <a:cs typeface="Arial MT"/>
              </a:rPr>
              <a:t> </a:t>
            </a:r>
            <a:r>
              <a:rPr lang="en-US" sz="1606" dirty="0">
                <a:solidFill>
                  <a:prstClr val="black"/>
                </a:solidFill>
                <a:latin typeface="Arial MT"/>
                <a:cs typeface="Arial MT"/>
              </a:rPr>
              <a:t>is</a:t>
            </a:r>
            <a:r>
              <a:rPr lang="en-US" sz="1606" spc="-25" dirty="0">
                <a:solidFill>
                  <a:prstClr val="black"/>
                </a:solidFill>
                <a:latin typeface="Arial MT"/>
                <a:cs typeface="Arial MT"/>
              </a:rPr>
              <a:t> </a:t>
            </a:r>
            <a:r>
              <a:rPr lang="en-US" sz="1606" dirty="0">
                <a:solidFill>
                  <a:prstClr val="black"/>
                </a:solidFill>
                <a:latin typeface="Arial MT"/>
                <a:cs typeface="Arial MT"/>
              </a:rPr>
              <a:t>needed</a:t>
            </a:r>
            <a:r>
              <a:rPr lang="en-US" sz="1606" spc="-30" dirty="0">
                <a:solidFill>
                  <a:prstClr val="black"/>
                </a:solidFill>
                <a:latin typeface="Arial MT"/>
                <a:cs typeface="Arial MT"/>
              </a:rPr>
              <a:t> </a:t>
            </a:r>
            <a:r>
              <a:rPr lang="en-US" sz="1606" dirty="0">
                <a:solidFill>
                  <a:prstClr val="black"/>
                </a:solidFill>
                <a:latin typeface="Arial MT"/>
                <a:cs typeface="Arial MT"/>
              </a:rPr>
              <a:t>for</a:t>
            </a:r>
            <a:r>
              <a:rPr lang="en-US" sz="1606" spc="-20" dirty="0">
                <a:solidFill>
                  <a:prstClr val="black"/>
                </a:solidFill>
                <a:latin typeface="Arial MT"/>
                <a:cs typeface="Arial MT"/>
              </a:rPr>
              <a:t> </a:t>
            </a:r>
            <a:r>
              <a:rPr lang="en-US" sz="1606" spc="-10" dirty="0">
                <a:solidFill>
                  <a:prstClr val="black"/>
                </a:solidFill>
                <a:latin typeface="Arial MT"/>
                <a:cs typeface="Arial MT"/>
              </a:rPr>
              <a:t>encryption </a:t>
            </a:r>
            <a:r>
              <a:rPr lang="en-US" sz="1606" dirty="0">
                <a:solidFill>
                  <a:prstClr val="black"/>
                </a:solidFill>
                <a:latin typeface="Arial MT"/>
                <a:cs typeface="Arial MT"/>
              </a:rPr>
              <a:t>and</a:t>
            </a:r>
            <a:r>
              <a:rPr lang="en-US" sz="1606" spc="-15" dirty="0">
                <a:solidFill>
                  <a:prstClr val="black"/>
                </a:solidFill>
                <a:latin typeface="Arial MT"/>
                <a:cs typeface="Arial MT"/>
              </a:rPr>
              <a:t> </a:t>
            </a:r>
            <a:r>
              <a:rPr lang="en-US" sz="1606" spc="-10" dirty="0">
                <a:solidFill>
                  <a:prstClr val="black"/>
                </a:solidFill>
                <a:latin typeface="Arial MT"/>
                <a:cs typeface="Arial MT"/>
              </a:rPr>
              <a:t>decryption</a:t>
            </a:r>
            <a:endParaRPr lang="en-US" sz="1606" dirty="0">
              <a:solidFill>
                <a:prstClr val="black"/>
              </a:solidFill>
              <a:latin typeface="Arial MT"/>
              <a:cs typeface="Arial MT"/>
            </a:endParaRPr>
          </a:p>
          <a:p>
            <a:pPr marL="758446" marR="977057" lvl="1" indent="-286807">
              <a:spcBef>
                <a:spcPts val="396"/>
              </a:spcBef>
              <a:buClr>
                <a:srgbClr val="3B822F"/>
              </a:buClr>
              <a:buSzPct val="62500"/>
              <a:buFont typeface="Wingdings"/>
              <a:buChar char=""/>
              <a:tabLst>
                <a:tab pos="758446" algn="l"/>
              </a:tabLst>
            </a:pPr>
            <a:r>
              <a:rPr lang="en-US" sz="1606" dirty="0">
                <a:solidFill>
                  <a:prstClr val="black"/>
                </a:solidFill>
                <a:latin typeface="Arial MT"/>
                <a:cs typeface="Arial MT"/>
              </a:rPr>
              <a:t>Encryption</a:t>
            </a:r>
            <a:r>
              <a:rPr lang="en-US" sz="1606" spc="-35" dirty="0">
                <a:solidFill>
                  <a:prstClr val="black"/>
                </a:solidFill>
                <a:latin typeface="Arial MT"/>
                <a:cs typeface="Arial MT"/>
              </a:rPr>
              <a:t> </a:t>
            </a:r>
            <a:r>
              <a:rPr lang="en-US" sz="1606" dirty="0">
                <a:solidFill>
                  <a:prstClr val="black"/>
                </a:solidFill>
                <a:latin typeface="Arial MT"/>
                <a:cs typeface="Arial MT"/>
              </a:rPr>
              <a:t>is</a:t>
            </a:r>
            <a:r>
              <a:rPr lang="en-US" sz="1606" spc="-30" dirty="0">
                <a:solidFill>
                  <a:prstClr val="black"/>
                </a:solidFill>
                <a:latin typeface="Arial MT"/>
                <a:cs typeface="Arial MT"/>
              </a:rPr>
              <a:t> </a:t>
            </a:r>
            <a:r>
              <a:rPr lang="en-US" sz="1606" dirty="0">
                <a:solidFill>
                  <a:prstClr val="black"/>
                </a:solidFill>
                <a:latin typeface="Arial MT"/>
                <a:cs typeface="Arial MT"/>
              </a:rPr>
              <a:t>an</a:t>
            </a:r>
            <a:r>
              <a:rPr lang="en-US" sz="1606" spc="-30" dirty="0">
                <a:solidFill>
                  <a:prstClr val="black"/>
                </a:solidFill>
                <a:latin typeface="Arial MT"/>
                <a:cs typeface="Arial MT"/>
              </a:rPr>
              <a:t> </a:t>
            </a:r>
            <a:r>
              <a:rPr lang="en-US" sz="1606" dirty="0" err="1">
                <a:solidFill>
                  <a:prstClr val="black"/>
                </a:solidFill>
                <a:latin typeface="Arial MT"/>
                <a:cs typeface="Arial MT"/>
              </a:rPr>
              <a:t>interation</a:t>
            </a:r>
            <a:r>
              <a:rPr lang="en-US" sz="1606" spc="-35" dirty="0">
                <a:solidFill>
                  <a:prstClr val="black"/>
                </a:solidFill>
                <a:latin typeface="Arial MT"/>
                <a:cs typeface="Arial MT"/>
              </a:rPr>
              <a:t> </a:t>
            </a:r>
            <a:r>
              <a:rPr lang="en-US" sz="1606" dirty="0">
                <a:solidFill>
                  <a:prstClr val="black"/>
                </a:solidFill>
                <a:latin typeface="Arial MT"/>
                <a:cs typeface="Arial MT"/>
              </a:rPr>
              <a:t>of</a:t>
            </a:r>
            <a:r>
              <a:rPr lang="en-US" sz="1606" spc="-25" dirty="0">
                <a:solidFill>
                  <a:prstClr val="black"/>
                </a:solidFill>
                <a:latin typeface="Arial MT"/>
                <a:cs typeface="Arial MT"/>
              </a:rPr>
              <a:t> </a:t>
            </a:r>
            <a:r>
              <a:rPr lang="en-US" sz="1606" dirty="0" err="1">
                <a:solidFill>
                  <a:prstClr val="black"/>
                </a:solidFill>
                <a:latin typeface="Arial MT"/>
                <a:cs typeface="Arial MT"/>
              </a:rPr>
              <a:t>SubBytes</a:t>
            </a:r>
            <a:r>
              <a:rPr lang="en-US" sz="1606" dirty="0">
                <a:solidFill>
                  <a:prstClr val="black"/>
                </a:solidFill>
                <a:latin typeface="Arial MT"/>
                <a:cs typeface="Arial MT"/>
              </a:rPr>
              <a:t>,</a:t>
            </a:r>
            <a:r>
              <a:rPr lang="en-US" sz="1606" spc="-30" dirty="0">
                <a:solidFill>
                  <a:prstClr val="black"/>
                </a:solidFill>
                <a:latin typeface="Arial MT"/>
                <a:cs typeface="Arial MT"/>
              </a:rPr>
              <a:t> </a:t>
            </a:r>
            <a:r>
              <a:rPr lang="en-US" sz="1606" dirty="0" err="1">
                <a:solidFill>
                  <a:prstClr val="black"/>
                </a:solidFill>
                <a:latin typeface="Arial MT"/>
                <a:cs typeface="Arial MT"/>
              </a:rPr>
              <a:t>ShiftRows</a:t>
            </a:r>
            <a:r>
              <a:rPr lang="en-US" sz="1606" dirty="0">
                <a:solidFill>
                  <a:prstClr val="black"/>
                </a:solidFill>
                <a:latin typeface="Arial MT"/>
                <a:cs typeface="Arial MT"/>
              </a:rPr>
              <a:t>,</a:t>
            </a:r>
            <a:r>
              <a:rPr lang="en-US" sz="1606" spc="-25" dirty="0">
                <a:solidFill>
                  <a:prstClr val="black"/>
                </a:solidFill>
                <a:latin typeface="Arial MT"/>
                <a:cs typeface="Arial MT"/>
              </a:rPr>
              <a:t> </a:t>
            </a:r>
            <a:r>
              <a:rPr lang="en-US" sz="1606" spc="-10" dirty="0" err="1">
                <a:solidFill>
                  <a:prstClr val="black"/>
                </a:solidFill>
                <a:latin typeface="Arial MT"/>
                <a:cs typeface="Arial MT"/>
              </a:rPr>
              <a:t>MixColumns</a:t>
            </a:r>
            <a:r>
              <a:rPr lang="en-US" sz="1606" spc="-10" dirty="0">
                <a:solidFill>
                  <a:prstClr val="black"/>
                </a:solidFill>
                <a:latin typeface="Arial MT"/>
                <a:cs typeface="Arial MT"/>
              </a:rPr>
              <a:t>, </a:t>
            </a:r>
            <a:r>
              <a:rPr lang="en-US" sz="1606" spc="-10" dirty="0" err="1">
                <a:solidFill>
                  <a:prstClr val="black"/>
                </a:solidFill>
                <a:latin typeface="Arial MT"/>
                <a:cs typeface="Arial MT"/>
              </a:rPr>
              <a:t>AddRoundKey</a:t>
            </a:r>
            <a:endParaRPr lang="en-US" sz="1606" dirty="0">
              <a:solidFill>
                <a:prstClr val="black"/>
              </a:solidFill>
              <a:latin typeface="Arial MT"/>
              <a:cs typeface="Arial MT"/>
            </a:endParaRPr>
          </a:p>
          <a:p>
            <a:pPr marL="758446" marR="230721" lvl="1" indent="-286807">
              <a:spcBef>
                <a:spcPts val="396"/>
              </a:spcBef>
              <a:buClr>
                <a:srgbClr val="3B822F"/>
              </a:buClr>
              <a:buSzPct val="62500"/>
              <a:buFont typeface="Wingdings"/>
              <a:buChar char=""/>
              <a:tabLst>
                <a:tab pos="758446" algn="l"/>
              </a:tabLst>
            </a:pPr>
            <a:r>
              <a:rPr lang="en-US" sz="1606" dirty="0">
                <a:solidFill>
                  <a:prstClr val="black"/>
                </a:solidFill>
                <a:latin typeface="Arial MT"/>
                <a:cs typeface="Arial MT"/>
              </a:rPr>
              <a:t>Decryption</a:t>
            </a:r>
            <a:r>
              <a:rPr lang="en-US" sz="1606" spc="-35" dirty="0">
                <a:solidFill>
                  <a:prstClr val="black"/>
                </a:solidFill>
                <a:latin typeface="Arial MT"/>
                <a:cs typeface="Arial MT"/>
              </a:rPr>
              <a:t> </a:t>
            </a:r>
            <a:r>
              <a:rPr lang="en-US" sz="1606" dirty="0">
                <a:solidFill>
                  <a:prstClr val="black"/>
                </a:solidFill>
                <a:latin typeface="Arial MT"/>
                <a:cs typeface="Arial MT"/>
              </a:rPr>
              <a:t>is</a:t>
            </a:r>
            <a:r>
              <a:rPr lang="en-US" sz="1606" spc="-35" dirty="0">
                <a:solidFill>
                  <a:prstClr val="black"/>
                </a:solidFill>
                <a:latin typeface="Arial MT"/>
                <a:cs typeface="Arial MT"/>
              </a:rPr>
              <a:t> </a:t>
            </a:r>
            <a:r>
              <a:rPr lang="en-US" sz="1606" dirty="0">
                <a:solidFill>
                  <a:prstClr val="black"/>
                </a:solidFill>
                <a:latin typeface="Arial MT"/>
                <a:cs typeface="Arial MT"/>
              </a:rPr>
              <a:t>an</a:t>
            </a:r>
            <a:r>
              <a:rPr lang="en-US" sz="1606" spc="-35" dirty="0">
                <a:solidFill>
                  <a:prstClr val="black"/>
                </a:solidFill>
                <a:latin typeface="Arial MT"/>
                <a:cs typeface="Arial MT"/>
              </a:rPr>
              <a:t> </a:t>
            </a:r>
            <a:r>
              <a:rPr lang="en-US" sz="1606" dirty="0" err="1">
                <a:solidFill>
                  <a:prstClr val="black"/>
                </a:solidFill>
                <a:latin typeface="Arial MT"/>
                <a:cs typeface="Arial MT"/>
              </a:rPr>
              <a:t>interation</a:t>
            </a:r>
            <a:r>
              <a:rPr lang="en-US" sz="1606" spc="-35" dirty="0">
                <a:solidFill>
                  <a:prstClr val="black"/>
                </a:solidFill>
                <a:latin typeface="Arial MT"/>
                <a:cs typeface="Arial MT"/>
              </a:rPr>
              <a:t> </a:t>
            </a:r>
            <a:r>
              <a:rPr lang="en-US" sz="1606" dirty="0">
                <a:solidFill>
                  <a:prstClr val="black"/>
                </a:solidFill>
                <a:latin typeface="Arial MT"/>
                <a:cs typeface="Arial MT"/>
              </a:rPr>
              <a:t>of</a:t>
            </a:r>
            <a:r>
              <a:rPr lang="en-US" sz="1606" spc="-35" dirty="0">
                <a:solidFill>
                  <a:prstClr val="black"/>
                </a:solidFill>
                <a:latin typeface="Arial MT"/>
                <a:cs typeface="Arial MT"/>
              </a:rPr>
              <a:t> </a:t>
            </a:r>
            <a:r>
              <a:rPr lang="en-US" sz="1606" dirty="0" err="1">
                <a:solidFill>
                  <a:prstClr val="black"/>
                </a:solidFill>
                <a:latin typeface="Arial MT"/>
                <a:cs typeface="Arial MT"/>
              </a:rPr>
              <a:t>InvShiftRows</a:t>
            </a:r>
            <a:r>
              <a:rPr lang="en-US" sz="1606" dirty="0">
                <a:solidFill>
                  <a:prstClr val="black"/>
                </a:solidFill>
                <a:latin typeface="Arial MT"/>
                <a:cs typeface="Arial MT"/>
              </a:rPr>
              <a:t>,</a:t>
            </a:r>
            <a:r>
              <a:rPr lang="en-US" sz="1606" spc="-30" dirty="0">
                <a:solidFill>
                  <a:prstClr val="black"/>
                </a:solidFill>
                <a:latin typeface="Arial MT"/>
                <a:cs typeface="Arial MT"/>
              </a:rPr>
              <a:t> </a:t>
            </a:r>
            <a:r>
              <a:rPr lang="en-US" sz="1606" dirty="0" err="1">
                <a:solidFill>
                  <a:prstClr val="black"/>
                </a:solidFill>
                <a:latin typeface="Arial MT"/>
                <a:cs typeface="Arial MT"/>
              </a:rPr>
              <a:t>InvSubBytes</a:t>
            </a:r>
            <a:r>
              <a:rPr lang="en-US" sz="1606" dirty="0">
                <a:solidFill>
                  <a:prstClr val="black"/>
                </a:solidFill>
                <a:latin typeface="Arial MT"/>
                <a:cs typeface="Arial MT"/>
              </a:rPr>
              <a:t>,</a:t>
            </a:r>
            <a:r>
              <a:rPr lang="en-US" sz="1606" spc="-35" dirty="0">
                <a:solidFill>
                  <a:prstClr val="black"/>
                </a:solidFill>
                <a:latin typeface="Arial MT"/>
                <a:cs typeface="Arial MT"/>
              </a:rPr>
              <a:t> </a:t>
            </a:r>
            <a:r>
              <a:rPr lang="en-US" sz="1606" spc="-10" dirty="0" err="1">
                <a:solidFill>
                  <a:prstClr val="black"/>
                </a:solidFill>
                <a:latin typeface="Arial MT"/>
                <a:cs typeface="Arial MT"/>
              </a:rPr>
              <a:t>AddRoundKey</a:t>
            </a:r>
            <a:r>
              <a:rPr lang="en-US" sz="1606" spc="-10" dirty="0">
                <a:solidFill>
                  <a:prstClr val="black"/>
                </a:solidFill>
                <a:latin typeface="Arial MT"/>
                <a:cs typeface="Arial MT"/>
              </a:rPr>
              <a:t>, </a:t>
            </a:r>
            <a:r>
              <a:rPr lang="en-US" sz="1606" spc="-10" dirty="0" err="1">
                <a:solidFill>
                  <a:prstClr val="black"/>
                </a:solidFill>
                <a:latin typeface="Arial MT"/>
                <a:cs typeface="Arial MT"/>
              </a:rPr>
              <a:t>InvMixColumns</a:t>
            </a:r>
            <a:endParaRPr lang="en-US" sz="1606" dirty="0">
              <a:solidFill>
                <a:prstClr val="black"/>
              </a:solidFill>
              <a:latin typeface="Arial MT"/>
              <a:cs typeface="Arial MT"/>
            </a:endParaRPr>
          </a:p>
          <a:p>
            <a:pPr marL="356916" marR="5099" lvl="0" indent="-344169">
              <a:spcBef>
                <a:spcPts val="432"/>
              </a:spcBef>
              <a:buClr>
                <a:srgbClr val="CC9A00"/>
              </a:buClr>
              <a:buSzPct val="66666"/>
              <a:buFont typeface="Wingdings"/>
              <a:buChar char=""/>
              <a:tabLst>
                <a:tab pos="356916" algn="l"/>
              </a:tabLst>
            </a:pPr>
            <a:r>
              <a:rPr lang="en-US" sz="1807" dirty="0">
                <a:solidFill>
                  <a:srgbClr val="3B822F"/>
                </a:solidFill>
                <a:latin typeface="Arial MT"/>
                <a:cs typeface="Arial MT"/>
              </a:rPr>
              <a:t>Decryption</a:t>
            </a:r>
            <a:r>
              <a:rPr lang="en-US" sz="1807" spc="-40" dirty="0">
                <a:solidFill>
                  <a:srgbClr val="3B822F"/>
                </a:solidFill>
                <a:latin typeface="Arial MT"/>
                <a:cs typeface="Arial MT"/>
              </a:rPr>
              <a:t> </a:t>
            </a:r>
            <a:r>
              <a:rPr lang="en-US" sz="1807" dirty="0">
                <a:solidFill>
                  <a:srgbClr val="3B822F"/>
                </a:solidFill>
                <a:latin typeface="Arial MT"/>
                <a:cs typeface="Arial MT"/>
              </a:rPr>
              <a:t>can</a:t>
            </a:r>
            <a:r>
              <a:rPr lang="en-US" sz="1807" spc="-30" dirty="0">
                <a:solidFill>
                  <a:srgbClr val="3B822F"/>
                </a:solidFill>
                <a:latin typeface="Arial MT"/>
                <a:cs typeface="Arial MT"/>
              </a:rPr>
              <a:t> </a:t>
            </a:r>
            <a:r>
              <a:rPr lang="en-US" sz="1807" dirty="0">
                <a:solidFill>
                  <a:srgbClr val="3B822F"/>
                </a:solidFill>
                <a:latin typeface="Arial MT"/>
                <a:cs typeface="Arial MT"/>
              </a:rPr>
              <a:t>be</a:t>
            </a:r>
            <a:r>
              <a:rPr lang="en-US" sz="1807" spc="-25" dirty="0">
                <a:solidFill>
                  <a:srgbClr val="3B822F"/>
                </a:solidFill>
                <a:latin typeface="Arial MT"/>
                <a:cs typeface="Arial MT"/>
              </a:rPr>
              <a:t> </a:t>
            </a:r>
            <a:r>
              <a:rPr lang="en-US" sz="1807" dirty="0">
                <a:solidFill>
                  <a:srgbClr val="3B822F"/>
                </a:solidFill>
                <a:latin typeface="Arial MT"/>
                <a:cs typeface="Arial MT"/>
              </a:rPr>
              <a:t>modified</a:t>
            </a:r>
            <a:r>
              <a:rPr lang="en-US" sz="1807" spc="-30" dirty="0">
                <a:solidFill>
                  <a:srgbClr val="3B822F"/>
                </a:solidFill>
                <a:latin typeface="Arial MT"/>
                <a:cs typeface="Arial MT"/>
              </a:rPr>
              <a:t> </a:t>
            </a:r>
            <a:r>
              <a:rPr lang="en-US" sz="1807" dirty="0">
                <a:solidFill>
                  <a:srgbClr val="3B822F"/>
                </a:solidFill>
                <a:latin typeface="Arial MT"/>
                <a:cs typeface="Arial MT"/>
              </a:rPr>
              <a:t>to</a:t>
            </a:r>
            <a:r>
              <a:rPr lang="en-US" sz="1807" spc="-25" dirty="0">
                <a:solidFill>
                  <a:srgbClr val="3B822F"/>
                </a:solidFill>
                <a:latin typeface="Arial MT"/>
                <a:cs typeface="Arial MT"/>
              </a:rPr>
              <a:t> </a:t>
            </a:r>
            <a:r>
              <a:rPr lang="en-US" sz="1807" dirty="0">
                <a:solidFill>
                  <a:srgbClr val="3B822F"/>
                </a:solidFill>
                <a:latin typeface="Arial MT"/>
                <a:cs typeface="Arial MT"/>
              </a:rPr>
              <a:t>use</a:t>
            </a:r>
            <a:r>
              <a:rPr lang="en-US" sz="1807" spc="-30" dirty="0">
                <a:solidFill>
                  <a:srgbClr val="3B822F"/>
                </a:solidFill>
                <a:latin typeface="Arial MT"/>
                <a:cs typeface="Arial MT"/>
              </a:rPr>
              <a:t> </a:t>
            </a:r>
            <a:r>
              <a:rPr lang="en-US" sz="1807" dirty="0">
                <a:solidFill>
                  <a:srgbClr val="3B822F"/>
                </a:solidFill>
                <a:latin typeface="Arial MT"/>
                <a:cs typeface="Arial MT"/>
              </a:rPr>
              <a:t>the</a:t>
            </a:r>
            <a:r>
              <a:rPr lang="en-US" sz="1807" spc="-30" dirty="0">
                <a:solidFill>
                  <a:srgbClr val="3B822F"/>
                </a:solidFill>
                <a:latin typeface="Arial MT"/>
                <a:cs typeface="Arial MT"/>
              </a:rPr>
              <a:t> </a:t>
            </a:r>
            <a:r>
              <a:rPr lang="en-US" sz="1807" dirty="0">
                <a:solidFill>
                  <a:srgbClr val="3B822F"/>
                </a:solidFill>
                <a:latin typeface="Arial MT"/>
                <a:cs typeface="Arial MT"/>
              </a:rPr>
              <a:t>encryption</a:t>
            </a:r>
            <a:r>
              <a:rPr lang="en-US" sz="1807" spc="-25" dirty="0">
                <a:solidFill>
                  <a:srgbClr val="3B822F"/>
                </a:solidFill>
                <a:latin typeface="Arial MT"/>
                <a:cs typeface="Arial MT"/>
              </a:rPr>
              <a:t> </a:t>
            </a:r>
            <a:r>
              <a:rPr lang="en-US" sz="1807" dirty="0">
                <a:solidFill>
                  <a:srgbClr val="3B822F"/>
                </a:solidFill>
                <a:latin typeface="Arial MT"/>
                <a:cs typeface="Arial MT"/>
              </a:rPr>
              <a:t>software</a:t>
            </a:r>
            <a:r>
              <a:rPr lang="en-US" sz="1807" spc="-30" dirty="0">
                <a:solidFill>
                  <a:srgbClr val="3B822F"/>
                </a:solidFill>
                <a:latin typeface="Arial MT"/>
                <a:cs typeface="Arial MT"/>
              </a:rPr>
              <a:t> </a:t>
            </a:r>
            <a:r>
              <a:rPr lang="en-US" sz="1807" dirty="0">
                <a:solidFill>
                  <a:srgbClr val="3B822F"/>
                </a:solidFill>
                <a:latin typeface="Arial MT"/>
                <a:cs typeface="Arial MT"/>
              </a:rPr>
              <a:t>(switch</a:t>
            </a:r>
            <a:r>
              <a:rPr lang="en-US" sz="1807" spc="-25" dirty="0">
                <a:solidFill>
                  <a:srgbClr val="3B822F"/>
                </a:solidFill>
                <a:latin typeface="Arial MT"/>
                <a:cs typeface="Arial MT"/>
              </a:rPr>
              <a:t> the </a:t>
            </a:r>
            <a:r>
              <a:rPr lang="en-US" sz="1807" dirty="0">
                <a:solidFill>
                  <a:srgbClr val="3B822F"/>
                </a:solidFill>
                <a:latin typeface="Arial MT"/>
                <a:cs typeface="Arial MT"/>
              </a:rPr>
              <a:t>order</a:t>
            </a:r>
            <a:r>
              <a:rPr lang="en-US" sz="1807" spc="-20" dirty="0">
                <a:solidFill>
                  <a:srgbClr val="3B822F"/>
                </a:solidFill>
                <a:latin typeface="Arial MT"/>
                <a:cs typeface="Arial MT"/>
              </a:rPr>
              <a:t> </a:t>
            </a:r>
            <a:r>
              <a:rPr lang="en-US" sz="1807" dirty="0">
                <a:solidFill>
                  <a:srgbClr val="3B822F"/>
                </a:solidFill>
                <a:latin typeface="Arial MT"/>
                <a:cs typeface="Arial MT"/>
              </a:rPr>
              <a:t>of</a:t>
            </a:r>
            <a:r>
              <a:rPr lang="en-US" sz="1807" spc="-20" dirty="0">
                <a:solidFill>
                  <a:srgbClr val="3B822F"/>
                </a:solidFill>
                <a:latin typeface="Arial MT"/>
                <a:cs typeface="Arial MT"/>
              </a:rPr>
              <a:t> </a:t>
            </a:r>
            <a:r>
              <a:rPr lang="en-US" sz="1807" dirty="0">
                <a:solidFill>
                  <a:srgbClr val="3B822F"/>
                </a:solidFill>
                <a:latin typeface="Arial MT"/>
                <a:cs typeface="Arial MT"/>
              </a:rPr>
              <a:t>the</a:t>
            </a:r>
            <a:r>
              <a:rPr lang="en-US" sz="1807" spc="-20" dirty="0">
                <a:solidFill>
                  <a:srgbClr val="3B822F"/>
                </a:solidFill>
                <a:latin typeface="Arial MT"/>
                <a:cs typeface="Arial MT"/>
              </a:rPr>
              <a:t> </a:t>
            </a:r>
            <a:r>
              <a:rPr lang="en-US" sz="1807" dirty="0">
                <a:solidFill>
                  <a:srgbClr val="3B822F"/>
                </a:solidFill>
                <a:latin typeface="Arial MT"/>
                <a:cs typeface="Arial MT"/>
              </a:rPr>
              <a:t>first</a:t>
            </a:r>
            <a:r>
              <a:rPr lang="en-US" sz="1807" spc="-15" dirty="0">
                <a:solidFill>
                  <a:srgbClr val="3B822F"/>
                </a:solidFill>
                <a:latin typeface="Arial MT"/>
                <a:cs typeface="Arial MT"/>
              </a:rPr>
              <a:t> </a:t>
            </a:r>
            <a:r>
              <a:rPr lang="en-US" sz="1807" dirty="0">
                <a:solidFill>
                  <a:srgbClr val="3B822F"/>
                </a:solidFill>
                <a:latin typeface="Arial MT"/>
                <a:cs typeface="Arial MT"/>
              </a:rPr>
              <a:t>two</a:t>
            </a:r>
            <a:r>
              <a:rPr lang="en-US" sz="1807" spc="-20" dirty="0">
                <a:solidFill>
                  <a:srgbClr val="3B822F"/>
                </a:solidFill>
                <a:latin typeface="Arial MT"/>
                <a:cs typeface="Arial MT"/>
              </a:rPr>
              <a:t> </a:t>
            </a:r>
            <a:r>
              <a:rPr lang="en-US" sz="1807" dirty="0">
                <a:solidFill>
                  <a:srgbClr val="3B822F"/>
                </a:solidFill>
                <a:latin typeface="Arial MT"/>
                <a:cs typeface="Arial MT"/>
              </a:rPr>
              <a:t>operations</a:t>
            </a:r>
            <a:r>
              <a:rPr lang="en-US" sz="1807" spc="-20" dirty="0">
                <a:solidFill>
                  <a:srgbClr val="3B822F"/>
                </a:solidFill>
                <a:latin typeface="Arial MT"/>
                <a:cs typeface="Arial MT"/>
              </a:rPr>
              <a:t> </a:t>
            </a:r>
            <a:r>
              <a:rPr lang="en-US" sz="1807" dirty="0">
                <a:solidFill>
                  <a:srgbClr val="3B822F"/>
                </a:solidFill>
                <a:latin typeface="Arial MT"/>
                <a:cs typeface="Arial MT"/>
              </a:rPr>
              <a:t>and</a:t>
            </a:r>
            <a:r>
              <a:rPr lang="en-US" sz="1807" spc="-15" dirty="0">
                <a:solidFill>
                  <a:srgbClr val="3B822F"/>
                </a:solidFill>
                <a:latin typeface="Arial MT"/>
                <a:cs typeface="Arial MT"/>
              </a:rPr>
              <a:t> </a:t>
            </a:r>
            <a:r>
              <a:rPr lang="en-US" sz="1807" dirty="0">
                <a:solidFill>
                  <a:srgbClr val="3B822F"/>
                </a:solidFill>
                <a:latin typeface="Arial MT"/>
                <a:cs typeface="Arial MT"/>
              </a:rPr>
              <a:t>the</a:t>
            </a:r>
            <a:r>
              <a:rPr lang="en-US" sz="1807" spc="-20" dirty="0">
                <a:solidFill>
                  <a:srgbClr val="3B822F"/>
                </a:solidFill>
                <a:latin typeface="Arial MT"/>
                <a:cs typeface="Arial MT"/>
              </a:rPr>
              <a:t> </a:t>
            </a:r>
            <a:r>
              <a:rPr lang="en-US" sz="1807" dirty="0">
                <a:solidFill>
                  <a:srgbClr val="3B822F"/>
                </a:solidFill>
                <a:latin typeface="Arial MT"/>
                <a:cs typeface="Arial MT"/>
              </a:rPr>
              <a:t>order</a:t>
            </a:r>
            <a:r>
              <a:rPr lang="en-US" sz="1807" spc="-20" dirty="0">
                <a:solidFill>
                  <a:srgbClr val="3B822F"/>
                </a:solidFill>
                <a:latin typeface="Arial MT"/>
                <a:cs typeface="Arial MT"/>
              </a:rPr>
              <a:t> </a:t>
            </a:r>
            <a:r>
              <a:rPr lang="en-US" sz="1807" dirty="0">
                <a:solidFill>
                  <a:srgbClr val="3B822F"/>
                </a:solidFill>
                <a:latin typeface="Arial MT"/>
                <a:cs typeface="Arial MT"/>
              </a:rPr>
              <a:t>of</a:t>
            </a:r>
            <a:r>
              <a:rPr lang="en-US" sz="1807" spc="-15" dirty="0">
                <a:solidFill>
                  <a:srgbClr val="3B822F"/>
                </a:solidFill>
                <a:latin typeface="Arial MT"/>
                <a:cs typeface="Arial MT"/>
              </a:rPr>
              <a:t> </a:t>
            </a:r>
            <a:r>
              <a:rPr lang="en-US" sz="1807" dirty="0">
                <a:solidFill>
                  <a:srgbClr val="3B822F"/>
                </a:solidFill>
                <a:latin typeface="Arial MT"/>
                <a:cs typeface="Arial MT"/>
              </a:rPr>
              <a:t>the</a:t>
            </a:r>
            <a:r>
              <a:rPr lang="en-US" sz="1807" spc="-20" dirty="0">
                <a:solidFill>
                  <a:srgbClr val="3B822F"/>
                </a:solidFill>
                <a:latin typeface="Arial MT"/>
                <a:cs typeface="Arial MT"/>
              </a:rPr>
              <a:t> </a:t>
            </a:r>
            <a:r>
              <a:rPr lang="en-US" sz="1807" dirty="0">
                <a:solidFill>
                  <a:srgbClr val="3B822F"/>
                </a:solidFill>
                <a:latin typeface="Arial MT"/>
                <a:cs typeface="Arial MT"/>
              </a:rPr>
              <a:t>last</a:t>
            </a:r>
            <a:r>
              <a:rPr lang="en-US" sz="1807" spc="-20" dirty="0">
                <a:solidFill>
                  <a:srgbClr val="3B822F"/>
                </a:solidFill>
                <a:latin typeface="Arial MT"/>
                <a:cs typeface="Arial MT"/>
              </a:rPr>
              <a:t> </a:t>
            </a:r>
            <a:r>
              <a:rPr lang="en-US" sz="1807" dirty="0">
                <a:solidFill>
                  <a:srgbClr val="3B822F"/>
                </a:solidFill>
                <a:latin typeface="Arial MT"/>
                <a:cs typeface="Arial MT"/>
              </a:rPr>
              <a:t>two</a:t>
            </a:r>
            <a:r>
              <a:rPr lang="en-US" sz="1807" spc="-15" dirty="0">
                <a:solidFill>
                  <a:srgbClr val="3B822F"/>
                </a:solidFill>
                <a:latin typeface="Arial MT"/>
                <a:cs typeface="Arial MT"/>
              </a:rPr>
              <a:t> </a:t>
            </a:r>
            <a:r>
              <a:rPr lang="en-US" sz="1807" spc="-10" dirty="0">
                <a:solidFill>
                  <a:srgbClr val="3B822F"/>
                </a:solidFill>
                <a:latin typeface="Arial MT"/>
                <a:cs typeface="Arial MT"/>
              </a:rPr>
              <a:t>operations </a:t>
            </a:r>
            <a:r>
              <a:rPr lang="en-US" sz="1807" dirty="0">
                <a:solidFill>
                  <a:srgbClr val="3B822F"/>
                </a:solidFill>
                <a:latin typeface="Arial MT"/>
                <a:cs typeface="Arial MT"/>
              </a:rPr>
              <a:t>in</a:t>
            </a:r>
            <a:r>
              <a:rPr lang="en-US" sz="1807" spc="-35" dirty="0">
                <a:solidFill>
                  <a:srgbClr val="3B822F"/>
                </a:solidFill>
                <a:latin typeface="Arial MT"/>
                <a:cs typeface="Arial MT"/>
              </a:rPr>
              <a:t> </a:t>
            </a:r>
            <a:r>
              <a:rPr lang="en-US" sz="1807" dirty="0">
                <a:solidFill>
                  <a:srgbClr val="3B822F"/>
                </a:solidFill>
                <a:latin typeface="Arial MT"/>
                <a:cs typeface="Arial MT"/>
              </a:rPr>
              <a:t>each</a:t>
            </a:r>
            <a:r>
              <a:rPr lang="en-US" sz="1807" spc="-20" dirty="0">
                <a:solidFill>
                  <a:srgbClr val="3B822F"/>
                </a:solidFill>
                <a:latin typeface="Arial MT"/>
                <a:cs typeface="Arial MT"/>
              </a:rPr>
              <a:t> </a:t>
            </a:r>
            <a:r>
              <a:rPr lang="en-US" sz="1807" dirty="0">
                <a:solidFill>
                  <a:srgbClr val="3B822F"/>
                </a:solidFill>
                <a:latin typeface="Arial MT"/>
                <a:cs typeface="Arial MT"/>
              </a:rPr>
              <a:t>round),</a:t>
            </a:r>
            <a:r>
              <a:rPr lang="en-US" sz="1807" spc="-20" dirty="0">
                <a:solidFill>
                  <a:srgbClr val="3B822F"/>
                </a:solidFill>
                <a:latin typeface="Arial MT"/>
                <a:cs typeface="Arial MT"/>
              </a:rPr>
              <a:t> </a:t>
            </a:r>
            <a:r>
              <a:rPr lang="en-US" sz="1807" dirty="0">
                <a:solidFill>
                  <a:srgbClr val="3B822F"/>
                </a:solidFill>
                <a:latin typeface="Arial MT"/>
                <a:cs typeface="Arial MT"/>
              </a:rPr>
              <a:t>provided</a:t>
            </a:r>
            <a:r>
              <a:rPr lang="en-US" sz="1807" spc="-25" dirty="0">
                <a:solidFill>
                  <a:srgbClr val="3B822F"/>
                </a:solidFill>
                <a:latin typeface="Arial MT"/>
                <a:cs typeface="Arial MT"/>
              </a:rPr>
              <a:t> </a:t>
            </a:r>
            <a:r>
              <a:rPr lang="en-US" sz="1807" dirty="0">
                <a:solidFill>
                  <a:srgbClr val="3B822F"/>
                </a:solidFill>
                <a:latin typeface="Arial MT"/>
                <a:cs typeface="Arial MT"/>
              </a:rPr>
              <a:t>we</a:t>
            </a:r>
            <a:r>
              <a:rPr lang="en-US" sz="1807" spc="-20" dirty="0">
                <a:solidFill>
                  <a:srgbClr val="3B822F"/>
                </a:solidFill>
                <a:latin typeface="Arial MT"/>
                <a:cs typeface="Arial MT"/>
              </a:rPr>
              <a:t> </a:t>
            </a:r>
            <a:r>
              <a:rPr lang="en-US" sz="1807" dirty="0">
                <a:solidFill>
                  <a:srgbClr val="3B822F"/>
                </a:solidFill>
                <a:latin typeface="Arial MT"/>
                <a:cs typeface="Arial MT"/>
              </a:rPr>
              <a:t>operate</a:t>
            </a:r>
            <a:r>
              <a:rPr lang="en-US" sz="1807" spc="-20" dirty="0">
                <a:solidFill>
                  <a:srgbClr val="3B822F"/>
                </a:solidFill>
                <a:latin typeface="Arial MT"/>
                <a:cs typeface="Arial MT"/>
              </a:rPr>
              <a:t> </a:t>
            </a:r>
            <a:r>
              <a:rPr lang="en-US" sz="1807" dirty="0">
                <a:solidFill>
                  <a:srgbClr val="3B822F"/>
                </a:solidFill>
                <a:latin typeface="Arial MT"/>
                <a:cs typeface="Arial MT"/>
              </a:rPr>
              <a:t>a</a:t>
            </a:r>
            <a:r>
              <a:rPr lang="en-US" sz="1807" spc="-20" dirty="0">
                <a:solidFill>
                  <a:srgbClr val="3B822F"/>
                </a:solidFill>
                <a:latin typeface="Arial MT"/>
                <a:cs typeface="Arial MT"/>
              </a:rPr>
              <a:t> </a:t>
            </a:r>
            <a:r>
              <a:rPr lang="en-US" sz="1807" dirty="0">
                <a:solidFill>
                  <a:srgbClr val="3B822F"/>
                </a:solidFill>
                <a:latin typeface="Arial MT"/>
                <a:cs typeface="Arial MT"/>
              </a:rPr>
              <a:t>small</a:t>
            </a:r>
            <a:r>
              <a:rPr lang="en-US" sz="1807" spc="-25" dirty="0">
                <a:solidFill>
                  <a:srgbClr val="3B822F"/>
                </a:solidFill>
                <a:latin typeface="Arial MT"/>
                <a:cs typeface="Arial MT"/>
              </a:rPr>
              <a:t> </a:t>
            </a:r>
            <a:r>
              <a:rPr lang="en-US" sz="1807" dirty="0">
                <a:solidFill>
                  <a:srgbClr val="3B822F"/>
                </a:solidFill>
                <a:latin typeface="Arial MT"/>
                <a:cs typeface="Arial MT"/>
              </a:rPr>
              <a:t>change</a:t>
            </a:r>
            <a:r>
              <a:rPr lang="en-US" sz="1807" spc="-20" dirty="0">
                <a:solidFill>
                  <a:srgbClr val="3B822F"/>
                </a:solidFill>
                <a:latin typeface="Arial MT"/>
                <a:cs typeface="Arial MT"/>
              </a:rPr>
              <a:t> </a:t>
            </a:r>
            <a:r>
              <a:rPr lang="en-US" sz="1807" dirty="0">
                <a:solidFill>
                  <a:srgbClr val="3B822F"/>
                </a:solidFill>
                <a:latin typeface="Arial MT"/>
                <a:cs typeface="Arial MT"/>
              </a:rPr>
              <a:t>in</a:t>
            </a:r>
            <a:r>
              <a:rPr lang="en-US" sz="1807" spc="-20" dirty="0">
                <a:solidFill>
                  <a:srgbClr val="3B822F"/>
                </a:solidFill>
                <a:latin typeface="Arial MT"/>
                <a:cs typeface="Arial MT"/>
              </a:rPr>
              <a:t> </a:t>
            </a:r>
            <a:r>
              <a:rPr lang="en-US" sz="1807" dirty="0">
                <a:solidFill>
                  <a:srgbClr val="3B822F"/>
                </a:solidFill>
                <a:latin typeface="Arial MT"/>
                <a:cs typeface="Arial MT"/>
              </a:rPr>
              <a:t>the</a:t>
            </a:r>
            <a:r>
              <a:rPr lang="en-US" sz="1807" spc="-20" dirty="0">
                <a:solidFill>
                  <a:srgbClr val="3B822F"/>
                </a:solidFill>
                <a:latin typeface="Arial MT"/>
                <a:cs typeface="Arial MT"/>
              </a:rPr>
              <a:t> </a:t>
            </a:r>
            <a:r>
              <a:rPr lang="en-US" sz="1807" spc="-25" dirty="0">
                <a:solidFill>
                  <a:srgbClr val="3B822F"/>
                </a:solidFill>
                <a:latin typeface="Arial MT"/>
                <a:cs typeface="Arial MT"/>
              </a:rPr>
              <a:t>key </a:t>
            </a:r>
            <a:r>
              <a:rPr lang="en-US" sz="1807" spc="-10" dirty="0">
                <a:solidFill>
                  <a:srgbClr val="3B822F"/>
                </a:solidFill>
                <a:latin typeface="Arial MT"/>
                <a:cs typeface="Arial MT"/>
              </a:rPr>
              <a:t>expansion</a:t>
            </a:r>
            <a:endParaRPr lang="en-US" sz="1807" dirty="0">
              <a:solidFill>
                <a:prstClr val="black"/>
              </a:solidFill>
              <a:latin typeface="Arial MT"/>
              <a:cs typeface="Arial MT"/>
            </a:endParaRPr>
          </a:p>
          <a:p>
            <a:pPr marL="758446" marR="86042" lvl="1" indent="-286807">
              <a:spcBef>
                <a:spcPts val="417"/>
              </a:spcBef>
              <a:buClr>
                <a:srgbClr val="3B822F"/>
              </a:buClr>
              <a:buSzPct val="62500"/>
              <a:buFont typeface="Wingdings"/>
              <a:buChar char=""/>
              <a:tabLst>
                <a:tab pos="758446" algn="l"/>
              </a:tabLst>
            </a:pPr>
            <a:r>
              <a:rPr lang="en-US" sz="1606" dirty="0">
                <a:solidFill>
                  <a:prstClr val="black"/>
                </a:solidFill>
                <a:latin typeface="Arial MT"/>
                <a:cs typeface="Arial MT"/>
              </a:rPr>
              <a:t>Before</a:t>
            </a:r>
            <a:r>
              <a:rPr lang="en-US" sz="1606" spc="-30" dirty="0">
                <a:solidFill>
                  <a:prstClr val="black"/>
                </a:solidFill>
                <a:latin typeface="Arial MT"/>
                <a:cs typeface="Arial MT"/>
              </a:rPr>
              <a:t> </a:t>
            </a:r>
            <a:r>
              <a:rPr lang="en-US" sz="1606" dirty="0">
                <a:solidFill>
                  <a:prstClr val="black"/>
                </a:solidFill>
                <a:latin typeface="Arial MT"/>
                <a:cs typeface="Arial MT"/>
              </a:rPr>
              <a:t>we</a:t>
            </a:r>
            <a:r>
              <a:rPr lang="en-US" sz="1606" spc="-25" dirty="0">
                <a:solidFill>
                  <a:prstClr val="black"/>
                </a:solidFill>
                <a:latin typeface="Arial MT"/>
                <a:cs typeface="Arial MT"/>
              </a:rPr>
              <a:t> </a:t>
            </a:r>
            <a:r>
              <a:rPr lang="en-US" sz="1606" dirty="0">
                <a:solidFill>
                  <a:prstClr val="black"/>
                </a:solidFill>
                <a:latin typeface="Arial MT"/>
                <a:cs typeface="Arial MT"/>
              </a:rPr>
              <a:t>apply</a:t>
            </a:r>
            <a:r>
              <a:rPr lang="en-US" sz="1606" spc="-30" dirty="0">
                <a:solidFill>
                  <a:prstClr val="black"/>
                </a:solidFill>
                <a:latin typeface="Arial MT"/>
                <a:cs typeface="Arial MT"/>
              </a:rPr>
              <a:t> </a:t>
            </a:r>
            <a:r>
              <a:rPr lang="en-US" sz="1606" dirty="0" err="1">
                <a:solidFill>
                  <a:prstClr val="black"/>
                </a:solidFill>
                <a:latin typeface="Arial MT"/>
                <a:cs typeface="Arial MT"/>
              </a:rPr>
              <a:t>AddRoundKey</a:t>
            </a:r>
            <a:r>
              <a:rPr lang="en-US" sz="1606" spc="-25" dirty="0">
                <a:solidFill>
                  <a:prstClr val="black"/>
                </a:solidFill>
                <a:latin typeface="Arial MT"/>
                <a:cs typeface="Arial MT"/>
              </a:rPr>
              <a:t> </a:t>
            </a:r>
            <a:r>
              <a:rPr lang="en-US" sz="1606" dirty="0">
                <a:solidFill>
                  <a:prstClr val="black"/>
                </a:solidFill>
                <a:latin typeface="Arial MT"/>
                <a:cs typeface="Arial MT"/>
              </a:rPr>
              <a:t>in</a:t>
            </a:r>
            <a:r>
              <a:rPr lang="en-US" sz="1606" spc="-25" dirty="0">
                <a:solidFill>
                  <a:prstClr val="black"/>
                </a:solidFill>
                <a:latin typeface="Arial MT"/>
                <a:cs typeface="Arial MT"/>
              </a:rPr>
              <a:t> </a:t>
            </a:r>
            <a:r>
              <a:rPr lang="en-US" sz="1606" dirty="0">
                <a:solidFill>
                  <a:prstClr val="black"/>
                </a:solidFill>
                <a:latin typeface="Arial MT"/>
                <a:cs typeface="Arial MT"/>
              </a:rPr>
              <a:t>each</a:t>
            </a:r>
            <a:r>
              <a:rPr lang="en-US" sz="1606" spc="-30" dirty="0">
                <a:solidFill>
                  <a:prstClr val="black"/>
                </a:solidFill>
                <a:latin typeface="Arial MT"/>
                <a:cs typeface="Arial MT"/>
              </a:rPr>
              <a:t> </a:t>
            </a:r>
            <a:r>
              <a:rPr lang="en-US" sz="1606" dirty="0">
                <a:solidFill>
                  <a:prstClr val="black"/>
                </a:solidFill>
                <a:latin typeface="Arial MT"/>
                <a:cs typeface="Arial MT"/>
              </a:rPr>
              <a:t>round,</a:t>
            </a:r>
            <a:r>
              <a:rPr lang="en-US" sz="1606" spc="-25" dirty="0">
                <a:solidFill>
                  <a:prstClr val="black"/>
                </a:solidFill>
                <a:latin typeface="Arial MT"/>
                <a:cs typeface="Arial MT"/>
              </a:rPr>
              <a:t> </a:t>
            </a:r>
            <a:r>
              <a:rPr lang="en-US" sz="1606" dirty="0">
                <a:solidFill>
                  <a:prstClr val="black"/>
                </a:solidFill>
                <a:latin typeface="Arial MT"/>
                <a:cs typeface="Arial MT"/>
              </a:rPr>
              <a:t>we</a:t>
            </a:r>
            <a:r>
              <a:rPr lang="en-US" sz="1606" spc="-30" dirty="0">
                <a:solidFill>
                  <a:prstClr val="black"/>
                </a:solidFill>
                <a:latin typeface="Arial MT"/>
                <a:cs typeface="Arial MT"/>
              </a:rPr>
              <a:t> </a:t>
            </a:r>
            <a:r>
              <a:rPr lang="en-US" sz="1606" dirty="0">
                <a:solidFill>
                  <a:prstClr val="black"/>
                </a:solidFill>
                <a:latin typeface="Arial MT"/>
                <a:cs typeface="Arial MT"/>
              </a:rPr>
              <a:t>apply</a:t>
            </a:r>
            <a:r>
              <a:rPr lang="en-US" sz="1606" spc="-25" dirty="0">
                <a:solidFill>
                  <a:prstClr val="black"/>
                </a:solidFill>
                <a:latin typeface="Arial MT"/>
                <a:cs typeface="Arial MT"/>
              </a:rPr>
              <a:t> </a:t>
            </a:r>
            <a:r>
              <a:rPr lang="en-US" sz="1606" dirty="0" err="1">
                <a:solidFill>
                  <a:prstClr val="black"/>
                </a:solidFill>
                <a:latin typeface="Arial MT"/>
                <a:cs typeface="Arial MT"/>
              </a:rPr>
              <a:t>InvMixColumns</a:t>
            </a:r>
            <a:r>
              <a:rPr lang="en-US" sz="1606" spc="-25" dirty="0">
                <a:solidFill>
                  <a:prstClr val="black"/>
                </a:solidFill>
                <a:latin typeface="Arial MT"/>
                <a:cs typeface="Arial MT"/>
              </a:rPr>
              <a:t> to </a:t>
            </a:r>
            <a:r>
              <a:rPr lang="en-US" sz="1606" dirty="0">
                <a:solidFill>
                  <a:prstClr val="black"/>
                </a:solidFill>
                <a:latin typeface="Arial MT"/>
                <a:cs typeface="Arial MT"/>
              </a:rPr>
              <a:t>the</a:t>
            </a:r>
            <a:r>
              <a:rPr lang="en-US" sz="1606" spc="-25" dirty="0">
                <a:solidFill>
                  <a:prstClr val="black"/>
                </a:solidFill>
                <a:latin typeface="Arial MT"/>
                <a:cs typeface="Arial MT"/>
              </a:rPr>
              <a:t> </a:t>
            </a:r>
            <a:r>
              <a:rPr lang="en-US" sz="1606" dirty="0">
                <a:solidFill>
                  <a:prstClr val="black"/>
                </a:solidFill>
                <a:latin typeface="Arial MT"/>
                <a:cs typeface="Arial MT"/>
              </a:rPr>
              <a:t>matrix</a:t>
            </a:r>
            <a:r>
              <a:rPr lang="en-US" sz="1606" spc="-25" dirty="0">
                <a:solidFill>
                  <a:prstClr val="black"/>
                </a:solidFill>
                <a:latin typeface="Arial MT"/>
                <a:cs typeface="Arial MT"/>
              </a:rPr>
              <a:t> </a:t>
            </a:r>
            <a:r>
              <a:rPr lang="en-US" sz="1606" dirty="0">
                <a:solidFill>
                  <a:prstClr val="black"/>
                </a:solidFill>
                <a:latin typeface="Arial MT"/>
                <a:cs typeface="Arial MT"/>
              </a:rPr>
              <a:t>formed</a:t>
            </a:r>
            <a:r>
              <a:rPr lang="en-US" sz="1606" spc="-20" dirty="0">
                <a:solidFill>
                  <a:prstClr val="black"/>
                </a:solidFill>
                <a:latin typeface="Arial MT"/>
                <a:cs typeface="Arial MT"/>
              </a:rPr>
              <a:t> </a:t>
            </a:r>
            <a:r>
              <a:rPr lang="en-US" sz="1606" dirty="0">
                <a:solidFill>
                  <a:prstClr val="black"/>
                </a:solidFill>
                <a:latin typeface="Arial MT"/>
                <a:cs typeface="Arial MT"/>
              </a:rPr>
              <a:t>by</a:t>
            </a:r>
            <a:r>
              <a:rPr lang="en-US" sz="1606" spc="-25" dirty="0">
                <a:solidFill>
                  <a:prstClr val="black"/>
                </a:solidFill>
                <a:latin typeface="Arial MT"/>
                <a:cs typeface="Arial MT"/>
              </a:rPr>
              <a:t> </a:t>
            </a:r>
            <a:r>
              <a:rPr lang="en-US" sz="1606" dirty="0">
                <a:solidFill>
                  <a:prstClr val="black"/>
                </a:solidFill>
                <a:latin typeface="Arial MT"/>
                <a:cs typeface="Arial MT"/>
              </a:rPr>
              <a:t>the</a:t>
            </a:r>
            <a:r>
              <a:rPr lang="en-US" sz="1606" spc="-20" dirty="0">
                <a:solidFill>
                  <a:prstClr val="black"/>
                </a:solidFill>
                <a:latin typeface="Arial MT"/>
                <a:cs typeface="Arial MT"/>
              </a:rPr>
              <a:t> </a:t>
            </a:r>
            <a:r>
              <a:rPr lang="en-US" sz="1606" dirty="0">
                <a:solidFill>
                  <a:prstClr val="black"/>
                </a:solidFill>
                <a:latin typeface="Arial MT"/>
                <a:cs typeface="Arial MT"/>
              </a:rPr>
              <a:t>4</a:t>
            </a:r>
            <a:r>
              <a:rPr lang="en-US" sz="1606" spc="-25" dirty="0">
                <a:solidFill>
                  <a:prstClr val="black"/>
                </a:solidFill>
                <a:latin typeface="Arial MT"/>
                <a:cs typeface="Arial MT"/>
              </a:rPr>
              <a:t> </a:t>
            </a:r>
            <a:r>
              <a:rPr lang="en-US" sz="1606" dirty="0">
                <a:solidFill>
                  <a:prstClr val="black"/>
                </a:solidFill>
                <a:latin typeface="Arial MT"/>
                <a:cs typeface="Arial MT"/>
              </a:rPr>
              <a:t>words</a:t>
            </a:r>
            <a:r>
              <a:rPr lang="en-US" sz="1606" spc="-20" dirty="0">
                <a:solidFill>
                  <a:prstClr val="black"/>
                </a:solidFill>
                <a:latin typeface="Arial MT"/>
                <a:cs typeface="Arial MT"/>
              </a:rPr>
              <a:t> </a:t>
            </a:r>
            <a:r>
              <a:rPr lang="en-US" sz="1606" dirty="0">
                <a:solidFill>
                  <a:prstClr val="black"/>
                </a:solidFill>
                <a:latin typeface="Arial MT"/>
                <a:cs typeface="Arial MT"/>
              </a:rPr>
              <a:t>participating</a:t>
            </a:r>
            <a:r>
              <a:rPr lang="en-US" sz="1606" spc="-25" dirty="0">
                <a:solidFill>
                  <a:prstClr val="black"/>
                </a:solidFill>
                <a:latin typeface="Arial MT"/>
                <a:cs typeface="Arial MT"/>
              </a:rPr>
              <a:t> </a:t>
            </a:r>
            <a:r>
              <a:rPr lang="en-US" sz="1606" dirty="0">
                <a:solidFill>
                  <a:prstClr val="black"/>
                </a:solidFill>
                <a:latin typeface="Arial MT"/>
                <a:cs typeface="Arial MT"/>
              </a:rPr>
              <a:t>in</a:t>
            </a:r>
            <a:r>
              <a:rPr lang="en-US" sz="1606" spc="-20" dirty="0">
                <a:solidFill>
                  <a:prstClr val="black"/>
                </a:solidFill>
                <a:latin typeface="Arial MT"/>
                <a:cs typeface="Arial MT"/>
              </a:rPr>
              <a:t> </a:t>
            </a:r>
            <a:r>
              <a:rPr lang="en-US" sz="1606" dirty="0">
                <a:solidFill>
                  <a:prstClr val="black"/>
                </a:solidFill>
                <a:latin typeface="Arial MT"/>
                <a:cs typeface="Arial MT"/>
              </a:rPr>
              <a:t>the</a:t>
            </a:r>
            <a:r>
              <a:rPr lang="en-US" sz="1606" spc="-25" dirty="0">
                <a:solidFill>
                  <a:prstClr val="black"/>
                </a:solidFill>
                <a:latin typeface="Arial MT"/>
                <a:cs typeface="Arial MT"/>
              </a:rPr>
              <a:t> </a:t>
            </a:r>
            <a:r>
              <a:rPr lang="en-US" sz="1606" dirty="0">
                <a:solidFill>
                  <a:prstClr val="black"/>
                </a:solidFill>
                <a:latin typeface="Arial MT"/>
                <a:cs typeface="Arial MT"/>
              </a:rPr>
              <a:t>current</a:t>
            </a:r>
            <a:r>
              <a:rPr lang="en-US" sz="1606" spc="-20" dirty="0">
                <a:solidFill>
                  <a:prstClr val="black"/>
                </a:solidFill>
                <a:latin typeface="Arial MT"/>
                <a:cs typeface="Arial MT"/>
              </a:rPr>
              <a:t> </a:t>
            </a:r>
            <a:r>
              <a:rPr lang="en-US" sz="1606" spc="-10" dirty="0">
                <a:solidFill>
                  <a:prstClr val="black"/>
                </a:solidFill>
                <a:latin typeface="Arial MT"/>
                <a:cs typeface="Arial MT"/>
              </a:rPr>
              <a:t>round</a:t>
            </a:r>
            <a:endParaRPr lang="en-US" sz="1606" dirty="0">
              <a:solidFill>
                <a:prstClr val="black"/>
              </a:solidFill>
              <a:latin typeface="Arial MT"/>
              <a:cs typeface="Arial MT"/>
            </a:endParaRPr>
          </a:p>
          <a:p>
            <a:pPr marL="356278" indent="-343531" algn="just">
              <a:spcBef>
                <a:spcPts val="276"/>
              </a:spcBef>
              <a:buClr>
                <a:srgbClr val="CC9A00"/>
              </a:buClr>
              <a:buSzPct val="62500"/>
              <a:buFont typeface="Wingdings"/>
              <a:buChar char=""/>
              <a:tabLst>
                <a:tab pos="356278" algn="l"/>
              </a:tabLst>
            </a:pPr>
            <a:endParaRPr lang="en-US" b="1" dirty="0">
              <a:solidFill>
                <a:srgbClr val="3B822F"/>
              </a:solidFill>
              <a:latin typeface="Alexandria" pitchFamily="2" charset="-78"/>
              <a:cs typeface="Alexandria" pitchFamily="2" charset="-78"/>
            </a:endParaRPr>
          </a:p>
        </p:txBody>
      </p:sp>
      <p:sp>
        <p:nvSpPr>
          <p:cNvPr id="11" name="Title 1"/>
          <p:cNvSpPr txBox="1">
            <a:spLocks/>
          </p:cNvSpPr>
          <p:nvPr/>
        </p:nvSpPr>
        <p:spPr>
          <a:xfrm>
            <a:off x="2557606" y="672711"/>
            <a:ext cx="822960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AES </a:t>
            </a:r>
            <a:r>
              <a:rPr lang="en-US" altLang="en-US" sz="2200" dirty="0">
                <a:latin typeface="Alexandria Black" pitchFamily="2" charset="-78"/>
                <a:ea typeface="ヒラギノ角ゴ Pro W3" charset="-128"/>
                <a:cs typeface="Alexandria Black" pitchFamily="2" charset="-78"/>
              </a:rPr>
              <a:t>Decryption</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1441703355"/>
      </p:ext>
    </p:extLst>
  </p:cSld>
  <p:clrMapOvr>
    <a:masterClrMapping/>
  </p:clrMapOvr>
  <mc:AlternateContent xmlns:mc="http://schemas.openxmlformats.org/markup-compatibility/2006" xmlns:p14="http://schemas.microsoft.com/office/powerpoint/2010/main">
    <mc:Choice Requires="p14">
      <p:transition p14:dur="10" advTm="22178"/>
    </mc:Choice>
    <mc:Fallback xmlns="">
      <p:transition advTm="22178"/>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97643" y="1163838"/>
            <a:ext cx="10812720" cy="5580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82410" marR="30593" lvl="0" indent="-344806">
              <a:spcBef>
                <a:spcPts val="100"/>
              </a:spcBef>
              <a:buClr>
                <a:srgbClr val="CC9A00"/>
              </a:buClr>
              <a:buSzPct val="66666"/>
              <a:buFont typeface="Wingdings"/>
              <a:buChar char=""/>
              <a:tabLst>
                <a:tab pos="382410" algn="l"/>
              </a:tabLst>
            </a:pPr>
            <a:endParaRPr lang="en-US" sz="1807" dirty="0">
              <a:solidFill>
                <a:prstClr val="black"/>
              </a:solidFill>
              <a:latin typeface="Arial MT"/>
              <a:cs typeface="Arial MT"/>
            </a:endParaRPr>
          </a:p>
        </p:txBody>
      </p:sp>
      <p:sp>
        <p:nvSpPr>
          <p:cNvPr id="5" name="Rectangle 4"/>
          <p:cNvSpPr/>
          <p:nvPr/>
        </p:nvSpPr>
        <p:spPr>
          <a:xfrm>
            <a:off x="942308" y="350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907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6465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823437" y="1674083"/>
            <a:ext cx="9225819" cy="567078"/>
          </a:xfrm>
          <a:prstGeom prst="rect">
            <a:avLst/>
          </a:prstGeom>
        </p:spPr>
        <p:txBody>
          <a:bodyPr vert="horz" wrap="square" lIns="0" tIns="10795" rIns="0" bIns="0" rtlCol="0">
            <a:spAutoFit/>
          </a:bodyPr>
          <a:lstStyle/>
          <a:p>
            <a:pPr marL="356916" marR="644998" lvl="0" indent="-344169">
              <a:spcBef>
                <a:spcPts val="100"/>
              </a:spcBef>
              <a:buClr>
                <a:srgbClr val="CC9A00"/>
              </a:buClr>
              <a:buSzPct val="66666"/>
              <a:buFont typeface="Wingdings"/>
              <a:buChar char=""/>
              <a:tabLst>
                <a:tab pos="356916" algn="l"/>
              </a:tabLst>
            </a:pPr>
            <a:r>
              <a:rPr lang="en-US" sz="1807" dirty="0" smtClean="0">
                <a:solidFill>
                  <a:srgbClr val="3B822F"/>
                </a:solidFill>
                <a:latin typeface="Arial MT"/>
                <a:cs typeface="Arial MT"/>
              </a:rPr>
              <a:t>Implementation </a:t>
            </a:r>
            <a:r>
              <a:rPr lang="en-US" sz="1807" dirty="0">
                <a:solidFill>
                  <a:srgbClr val="3B822F"/>
                </a:solidFill>
                <a:latin typeface="Arial MT"/>
                <a:cs typeface="Arial MT"/>
              </a:rPr>
              <a:t>aspects: AES Round with State seen as an array with 16 bytes rather than as a 4x4 matrix</a:t>
            </a:r>
            <a:endParaRPr lang="en-US" b="1" dirty="0">
              <a:solidFill>
                <a:srgbClr val="3B822F"/>
              </a:solidFill>
              <a:latin typeface="Alexandria" pitchFamily="2" charset="-78"/>
              <a:cs typeface="Alexandria" pitchFamily="2" charset="-78"/>
            </a:endParaRPr>
          </a:p>
        </p:txBody>
      </p:sp>
      <p:sp>
        <p:nvSpPr>
          <p:cNvPr id="11" name="Title 1"/>
          <p:cNvSpPr txBox="1">
            <a:spLocks/>
          </p:cNvSpPr>
          <p:nvPr/>
        </p:nvSpPr>
        <p:spPr>
          <a:xfrm>
            <a:off x="2557606" y="672711"/>
            <a:ext cx="822960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200" dirty="0" smtClean="0">
                <a:latin typeface="Alexandria Black" pitchFamily="2" charset="-78"/>
                <a:ea typeface="ヒラギノ角ゴ Pro W3" charset="-128"/>
                <a:cs typeface="Alexandria Black" pitchFamily="2" charset="-78"/>
              </a:rPr>
              <a:t>AES </a:t>
            </a:r>
            <a:r>
              <a:rPr lang="en-US" altLang="en-US" sz="2200" dirty="0">
                <a:latin typeface="Alexandria Black" pitchFamily="2" charset="-78"/>
                <a:ea typeface="ヒラギノ角ゴ Pro W3" charset="-128"/>
                <a:cs typeface="Alexandria Black" pitchFamily="2" charset="-78"/>
              </a:rPr>
              <a:t>Decryption</a:t>
            </a:r>
            <a:endParaRPr lang="en-US" sz="2200" dirty="0">
              <a:latin typeface="Alexandria Black" pitchFamily="2" charset="-78"/>
              <a:cs typeface="Alexandria Black" pitchFamily="2" charset="-78"/>
            </a:endParaRPr>
          </a:p>
        </p:txBody>
      </p:sp>
      <p:pic>
        <p:nvPicPr>
          <p:cNvPr id="12" name="object 3"/>
          <p:cNvPicPr/>
          <p:nvPr/>
        </p:nvPicPr>
        <p:blipFill>
          <a:blip r:embed="rId3" cstate="print"/>
          <a:stretch>
            <a:fillRect/>
          </a:stretch>
        </p:blipFill>
        <p:spPr>
          <a:xfrm>
            <a:off x="2557606" y="2176407"/>
            <a:ext cx="7279807" cy="4516334"/>
          </a:xfrm>
          <a:prstGeom prst="rect">
            <a:avLst/>
          </a:prstGeom>
        </p:spPr>
      </p:pic>
    </p:spTree>
    <p:extLst>
      <p:ext uri="{BB962C8B-B14F-4D97-AF65-F5344CB8AC3E}">
        <p14:creationId xmlns:p14="http://schemas.microsoft.com/office/powerpoint/2010/main" val="2556443598"/>
      </p:ext>
    </p:extLst>
  </p:cSld>
  <p:clrMapOvr>
    <a:masterClrMapping/>
  </p:clrMapOvr>
  <mc:AlternateContent xmlns:mc="http://schemas.openxmlformats.org/markup-compatibility/2006" xmlns:p14="http://schemas.microsoft.com/office/powerpoint/2010/main">
    <mc:Choice Requires="p14">
      <p:transition p14:dur="10" advTm="12744"/>
    </mc:Choice>
    <mc:Fallback xmlns="">
      <p:transition advTm="12744"/>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97643" y="1163838"/>
            <a:ext cx="10812720" cy="5580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82410" marR="30593" lvl="0" indent="-344806">
              <a:spcBef>
                <a:spcPts val="100"/>
              </a:spcBef>
              <a:buClr>
                <a:srgbClr val="CC9A00"/>
              </a:buClr>
              <a:buSzPct val="66666"/>
              <a:buFont typeface="Wingdings"/>
              <a:buChar char=""/>
              <a:tabLst>
                <a:tab pos="382410" algn="l"/>
              </a:tabLst>
            </a:pPr>
            <a:endParaRPr lang="en-US" sz="1807" dirty="0">
              <a:solidFill>
                <a:prstClr val="black"/>
              </a:solidFill>
              <a:latin typeface="Arial MT"/>
              <a:cs typeface="Arial MT"/>
            </a:endParaRPr>
          </a:p>
        </p:txBody>
      </p:sp>
      <p:sp>
        <p:nvSpPr>
          <p:cNvPr id="5" name="Rectangle 4"/>
          <p:cNvSpPr/>
          <p:nvPr/>
        </p:nvSpPr>
        <p:spPr>
          <a:xfrm>
            <a:off x="942308" y="350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907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6465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786861" y="2158964"/>
            <a:ext cx="9225819" cy="2230867"/>
          </a:xfrm>
          <a:prstGeom prst="rect">
            <a:avLst/>
          </a:prstGeom>
        </p:spPr>
        <p:txBody>
          <a:bodyPr vert="horz" wrap="square" lIns="0" tIns="10795" rIns="0" bIns="0" rtlCol="0">
            <a:spAutoFit/>
          </a:bodyPr>
          <a:lstStyle/>
          <a:p>
            <a:pPr marL="381772" lvl="0" indent="-343531">
              <a:spcBef>
                <a:spcPts val="587"/>
              </a:spcBef>
              <a:buClr>
                <a:srgbClr val="CC9A00"/>
              </a:buClr>
              <a:buSzPct val="65000"/>
              <a:buFont typeface="Wingdings"/>
              <a:buChar char=""/>
              <a:tabLst>
                <a:tab pos="381772" algn="l"/>
              </a:tabLst>
            </a:pPr>
            <a:r>
              <a:rPr lang="en-US" sz="2007" dirty="0">
                <a:solidFill>
                  <a:srgbClr val="3B822F"/>
                </a:solidFill>
                <a:latin typeface="Arial MT"/>
                <a:cs typeface="Arial MT"/>
              </a:rPr>
              <a:t>Can</a:t>
            </a:r>
            <a:r>
              <a:rPr lang="en-US" sz="2007" spc="-55" dirty="0">
                <a:solidFill>
                  <a:srgbClr val="3B822F"/>
                </a:solidFill>
                <a:latin typeface="Arial MT"/>
                <a:cs typeface="Arial MT"/>
              </a:rPr>
              <a:t> </a:t>
            </a:r>
            <a:r>
              <a:rPr lang="en-US" sz="2007" dirty="0">
                <a:solidFill>
                  <a:srgbClr val="3B822F"/>
                </a:solidFill>
                <a:latin typeface="Arial MT"/>
                <a:cs typeface="Arial MT"/>
              </a:rPr>
              <a:t>efficiently</a:t>
            </a:r>
            <a:r>
              <a:rPr lang="en-US" sz="2007" spc="-55" dirty="0">
                <a:solidFill>
                  <a:srgbClr val="3B822F"/>
                </a:solidFill>
                <a:latin typeface="Arial MT"/>
                <a:cs typeface="Arial MT"/>
              </a:rPr>
              <a:t> </a:t>
            </a:r>
            <a:r>
              <a:rPr lang="en-US" sz="2007" dirty="0">
                <a:solidFill>
                  <a:srgbClr val="3B822F"/>
                </a:solidFill>
                <a:latin typeface="Arial MT"/>
                <a:cs typeface="Arial MT"/>
              </a:rPr>
              <a:t>implement</a:t>
            </a:r>
            <a:r>
              <a:rPr lang="en-US" sz="2007" spc="-55" dirty="0">
                <a:solidFill>
                  <a:srgbClr val="3B822F"/>
                </a:solidFill>
                <a:latin typeface="Arial MT"/>
                <a:cs typeface="Arial MT"/>
              </a:rPr>
              <a:t> </a:t>
            </a:r>
            <a:r>
              <a:rPr lang="en-US" sz="2007" dirty="0">
                <a:solidFill>
                  <a:srgbClr val="3B822F"/>
                </a:solidFill>
                <a:latin typeface="Arial MT"/>
                <a:cs typeface="Arial MT"/>
              </a:rPr>
              <a:t>on</a:t>
            </a:r>
            <a:r>
              <a:rPr lang="en-US" sz="2007" spc="-50" dirty="0">
                <a:solidFill>
                  <a:srgbClr val="3B822F"/>
                </a:solidFill>
                <a:latin typeface="Arial MT"/>
                <a:cs typeface="Arial MT"/>
              </a:rPr>
              <a:t> </a:t>
            </a:r>
            <a:r>
              <a:rPr lang="en-US" sz="2007" spc="-10" dirty="0">
                <a:solidFill>
                  <a:srgbClr val="3B822F"/>
                </a:solidFill>
                <a:latin typeface="Arial MT"/>
                <a:cs typeface="Arial MT"/>
              </a:rPr>
              <a:t>8-</a:t>
            </a:r>
            <a:r>
              <a:rPr lang="en-US" sz="2007" dirty="0">
                <a:solidFill>
                  <a:srgbClr val="3B822F"/>
                </a:solidFill>
                <a:latin typeface="Arial MT"/>
                <a:cs typeface="Arial MT"/>
              </a:rPr>
              <a:t>bit</a:t>
            </a:r>
            <a:r>
              <a:rPr lang="en-US" sz="2007" spc="-55" dirty="0">
                <a:solidFill>
                  <a:srgbClr val="3B822F"/>
                </a:solidFill>
                <a:latin typeface="Arial MT"/>
                <a:cs typeface="Arial MT"/>
              </a:rPr>
              <a:t> </a:t>
            </a:r>
            <a:r>
              <a:rPr lang="en-US" sz="2007" spc="-25" dirty="0">
                <a:solidFill>
                  <a:srgbClr val="3B822F"/>
                </a:solidFill>
                <a:latin typeface="Arial MT"/>
                <a:cs typeface="Arial MT"/>
              </a:rPr>
              <a:t>CPU</a:t>
            </a:r>
            <a:endParaRPr lang="en-US" sz="2007" dirty="0">
              <a:solidFill>
                <a:prstClr val="black"/>
              </a:solidFill>
              <a:latin typeface="Arial MT"/>
              <a:cs typeface="Arial MT"/>
            </a:endParaRPr>
          </a:p>
          <a:p>
            <a:pPr marL="783303" lvl="1" indent="-286170">
              <a:spcBef>
                <a:spcPts val="442"/>
              </a:spcBef>
              <a:buClr>
                <a:srgbClr val="3B822F"/>
              </a:buClr>
              <a:buSzPct val="61111"/>
              <a:buFont typeface="Wingdings"/>
              <a:buChar char=""/>
              <a:tabLst>
                <a:tab pos="783303" algn="l"/>
              </a:tabLst>
            </a:pPr>
            <a:r>
              <a:rPr lang="en-US" sz="1807" dirty="0">
                <a:solidFill>
                  <a:prstClr val="black"/>
                </a:solidFill>
                <a:latin typeface="Arial MT"/>
                <a:cs typeface="Arial MT"/>
              </a:rPr>
              <a:t>byte</a:t>
            </a:r>
            <a:r>
              <a:rPr lang="en-US" sz="1807" spc="-30" dirty="0">
                <a:solidFill>
                  <a:prstClr val="black"/>
                </a:solidFill>
                <a:latin typeface="Arial MT"/>
                <a:cs typeface="Arial MT"/>
              </a:rPr>
              <a:t> </a:t>
            </a:r>
            <a:r>
              <a:rPr lang="en-US" sz="1807" dirty="0">
                <a:solidFill>
                  <a:prstClr val="black"/>
                </a:solidFill>
                <a:latin typeface="Arial MT"/>
                <a:cs typeface="Arial MT"/>
              </a:rPr>
              <a:t>substitution</a:t>
            </a:r>
            <a:r>
              <a:rPr lang="en-US" sz="1807" spc="-15" dirty="0">
                <a:solidFill>
                  <a:prstClr val="black"/>
                </a:solidFill>
                <a:latin typeface="Arial MT"/>
                <a:cs typeface="Arial MT"/>
              </a:rPr>
              <a:t> </a:t>
            </a:r>
            <a:r>
              <a:rPr lang="en-US" sz="1807" dirty="0">
                <a:solidFill>
                  <a:prstClr val="black"/>
                </a:solidFill>
                <a:latin typeface="Arial MT"/>
                <a:cs typeface="Arial MT"/>
              </a:rPr>
              <a:t>works</a:t>
            </a:r>
            <a:r>
              <a:rPr lang="en-US" sz="1807" spc="-15" dirty="0">
                <a:solidFill>
                  <a:prstClr val="black"/>
                </a:solidFill>
                <a:latin typeface="Arial MT"/>
                <a:cs typeface="Arial MT"/>
              </a:rPr>
              <a:t> </a:t>
            </a:r>
            <a:r>
              <a:rPr lang="en-US" sz="1807" dirty="0">
                <a:solidFill>
                  <a:prstClr val="black"/>
                </a:solidFill>
                <a:latin typeface="Arial MT"/>
                <a:cs typeface="Arial MT"/>
              </a:rPr>
              <a:t>on</a:t>
            </a:r>
            <a:r>
              <a:rPr lang="en-US" sz="1807" spc="-20" dirty="0">
                <a:solidFill>
                  <a:prstClr val="black"/>
                </a:solidFill>
                <a:latin typeface="Arial MT"/>
                <a:cs typeface="Arial MT"/>
              </a:rPr>
              <a:t> </a:t>
            </a:r>
            <a:r>
              <a:rPr lang="en-US" sz="1807" dirty="0">
                <a:solidFill>
                  <a:prstClr val="black"/>
                </a:solidFill>
                <a:latin typeface="Arial MT"/>
                <a:cs typeface="Arial MT"/>
              </a:rPr>
              <a:t>bytes</a:t>
            </a:r>
            <a:r>
              <a:rPr lang="en-US" sz="1807" spc="-15" dirty="0">
                <a:solidFill>
                  <a:prstClr val="black"/>
                </a:solidFill>
                <a:latin typeface="Arial MT"/>
                <a:cs typeface="Arial MT"/>
              </a:rPr>
              <a:t> </a:t>
            </a:r>
            <a:r>
              <a:rPr lang="en-US" sz="1807" dirty="0">
                <a:solidFill>
                  <a:prstClr val="black"/>
                </a:solidFill>
                <a:latin typeface="Arial MT"/>
                <a:cs typeface="Arial MT"/>
              </a:rPr>
              <a:t>using</a:t>
            </a:r>
            <a:r>
              <a:rPr lang="en-US" sz="1807" spc="-15" dirty="0">
                <a:solidFill>
                  <a:prstClr val="black"/>
                </a:solidFill>
                <a:latin typeface="Arial MT"/>
                <a:cs typeface="Arial MT"/>
              </a:rPr>
              <a:t> </a:t>
            </a:r>
            <a:r>
              <a:rPr lang="en-US" sz="1807" dirty="0">
                <a:solidFill>
                  <a:prstClr val="black"/>
                </a:solidFill>
                <a:latin typeface="Arial MT"/>
                <a:cs typeface="Arial MT"/>
              </a:rPr>
              <a:t>a</a:t>
            </a:r>
            <a:r>
              <a:rPr lang="en-US" sz="1807" spc="-20" dirty="0">
                <a:solidFill>
                  <a:prstClr val="black"/>
                </a:solidFill>
                <a:latin typeface="Arial MT"/>
                <a:cs typeface="Arial MT"/>
              </a:rPr>
              <a:t> </a:t>
            </a:r>
            <a:r>
              <a:rPr lang="en-US" sz="1807" dirty="0">
                <a:solidFill>
                  <a:prstClr val="black"/>
                </a:solidFill>
                <a:latin typeface="Arial MT"/>
                <a:cs typeface="Arial MT"/>
              </a:rPr>
              <a:t>table</a:t>
            </a:r>
            <a:r>
              <a:rPr lang="en-US" sz="1807" spc="-15" dirty="0">
                <a:solidFill>
                  <a:prstClr val="black"/>
                </a:solidFill>
                <a:latin typeface="Arial MT"/>
                <a:cs typeface="Arial MT"/>
              </a:rPr>
              <a:t> </a:t>
            </a:r>
            <a:r>
              <a:rPr lang="en-US" sz="1807" dirty="0">
                <a:solidFill>
                  <a:prstClr val="black"/>
                </a:solidFill>
                <a:latin typeface="Arial MT"/>
                <a:cs typeface="Arial MT"/>
              </a:rPr>
              <a:t>of</a:t>
            </a:r>
            <a:r>
              <a:rPr lang="en-US" sz="1807" spc="-15" dirty="0">
                <a:solidFill>
                  <a:prstClr val="black"/>
                </a:solidFill>
                <a:latin typeface="Arial MT"/>
                <a:cs typeface="Arial MT"/>
              </a:rPr>
              <a:t> </a:t>
            </a:r>
            <a:r>
              <a:rPr lang="en-US" sz="1807" dirty="0">
                <a:solidFill>
                  <a:prstClr val="black"/>
                </a:solidFill>
                <a:latin typeface="Arial MT"/>
                <a:cs typeface="Arial MT"/>
              </a:rPr>
              <a:t>256</a:t>
            </a:r>
            <a:r>
              <a:rPr lang="en-US" sz="1807" spc="-15" dirty="0">
                <a:solidFill>
                  <a:prstClr val="black"/>
                </a:solidFill>
                <a:latin typeface="Arial MT"/>
                <a:cs typeface="Arial MT"/>
              </a:rPr>
              <a:t> </a:t>
            </a:r>
            <a:r>
              <a:rPr lang="en-US" sz="1807" spc="-10" dirty="0">
                <a:solidFill>
                  <a:prstClr val="black"/>
                </a:solidFill>
                <a:latin typeface="Arial MT"/>
                <a:cs typeface="Arial MT"/>
              </a:rPr>
              <a:t>entries</a:t>
            </a:r>
            <a:endParaRPr lang="en-US" sz="1807" dirty="0">
              <a:solidFill>
                <a:prstClr val="black"/>
              </a:solidFill>
              <a:latin typeface="Arial MT"/>
              <a:cs typeface="Arial MT"/>
            </a:endParaRPr>
          </a:p>
          <a:p>
            <a:pPr marL="783303" lvl="1" indent="-286170">
              <a:spcBef>
                <a:spcPts val="441"/>
              </a:spcBef>
              <a:buClr>
                <a:srgbClr val="3B822F"/>
              </a:buClr>
              <a:buSzPct val="61111"/>
              <a:buFont typeface="Wingdings"/>
              <a:buChar char=""/>
              <a:tabLst>
                <a:tab pos="783303" algn="l"/>
              </a:tabLst>
            </a:pPr>
            <a:r>
              <a:rPr lang="en-US" sz="1807" dirty="0">
                <a:solidFill>
                  <a:prstClr val="black"/>
                </a:solidFill>
                <a:latin typeface="Arial MT"/>
                <a:cs typeface="Arial MT"/>
              </a:rPr>
              <a:t>shift</a:t>
            </a:r>
            <a:r>
              <a:rPr lang="en-US" sz="1807" spc="-20" dirty="0">
                <a:solidFill>
                  <a:prstClr val="black"/>
                </a:solidFill>
                <a:latin typeface="Arial MT"/>
                <a:cs typeface="Arial MT"/>
              </a:rPr>
              <a:t> </a:t>
            </a:r>
            <a:r>
              <a:rPr lang="en-US" sz="1807" dirty="0">
                <a:solidFill>
                  <a:prstClr val="black"/>
                </a:solidFill>
                <a:latin typeface="Arial MT"/>
                <a:cs typeface="Arial MT"/>
              </a:rPr>
              <a:t>rows</a:t>
            </a:r>
            <a:r>
              <a:rPr lang="en-US" sz="1807" spc="-15" dirty="0">
                <a:solidFill>
                  <a:prstClr val="black"/>
                </a:solidFill>
                <a:latin typeface="Arial MT"/>
                <a:cs typeface="Arial MT"/>
              </a:rPr>
              <a:t> </a:t>
            </a:r>
            <a:r>
              <a:rPr lang="en-US" sz="1807" dirty="0">
                <a:solidFill>
                  <a:prstClr val="black"/>
                </a:solidFill>
                <a:latin typeface="Arial MT"/>
                <a:cs typeface="Arial MT"/>
              </a:rPr>
              <a:t>is</a:t>
            </a:r>
            <a:r>
              <a:rPr lang="en-US" sz="1807" spc="-20" dirty="0">
                <a:solidFill>
                  <a:prstClr val="black"/>
                </a:solidFill>
                <a:latin typeface="Arial MT"/>
                <a:cs typeface="Arial MT"/>
              </a:rPr>
              <a:t> </a:t>
            </a:r>
            <a:r>
              <a:rPr lang="en-US" sz="1807" dirty="0">
                <a:solidFill>
                  <a:prstClr val="black"/>
                </a:solidFill>
                <a:latin typeface="Arial MT"/>
                <a:cs typeface="Arial MT"/>
              </a:rPr>
              <a:t>simple</a:t>
            </a:r>
            <a:r>
              <a:rPr lang="en-US" sz="1807" spc="-15" dirty="0">
                <a:solidFill>
                  <a:prstClr val="black"/>
                </a:solidFill>
                <a:latin typeface="Arial MT"/>
                <a:cs typeface="Arial MT"/>
              </a:rPr>
              <a:t> </a:t>
            </a:r>
            <a:r>
              <a:rPr lang="en-US" sz="1807" dirty="0">
                <a:solidFill>
                  <a:prstClr val="black"/>
                </a:solidFill>
                <a:latin typeface="Arial MT"/>
                <a:cs typeface="Arial MT"/>
              </a:rPr>
              <a:t>byte</a:t>
            </a:r>
            <a:r>
              <a:rPr lang="en-US" sz="1807" spc="-15" dirty="0">
                <a:solidFill>
                  <a:prstClr val="black"/>
                </a:solidFill>
                <a:latin typeface="Arial MT"/>
                <a:cs typeface="Arial MT"/>
              </a:rPr>
              <a:t> </a:t>
            </a:r>
            <a:r>
              <a:rPr lang="en-US" sz="1807" spc="-10" dirty="0">
                <a:solidFill>
                  <a:prstClr val="black"/>
                </a:solidFill>
                <a:latin typeface="Arial MT"/>
                <a:cs typeface="Arial MT"/>
              </a:rPr>
              <a:t>shifting</a:t>
            </a:r>
            <a:endParaRPr lang="en-US" sz="1807" dirty="0">
              <a:solidFill>
                <a:prstClr val="black"/>
              </a:solidFill>
              <a:latin typeface="Arial MT"/>
              <a:cs typeface="Arial MT"/>
            </a:endParaRPr>
          </a:p>
          <a:p>
            <a:pPr marL="783303" lvl="1" indent="-286170">
              <a:spcBef>
                <a:spcPts val="436"/>
              </a:spcBef>
              <a:buClr>
                <a:srgbClr val="3B822F"/>
              </a:buClr>
              <a:buSzPct val="61111"/>
              <a:buFont typeface="Wingdings"/>
              <a:buChar char=""/>
              <a:tabLst>
                <a:tab pos="783303" algn="l"/>
              </a:tabLst>
            </a:pPr>
            <a:r>
              <a:rPr lang="en-US" sz="1807" dirty="0">
                <a:solidFill>
                  <a:prstClr val="black"/>
                </a:solidFill>
                <a:latin typeface="Arial MT"/>
                <a:cs typeface="Arial MT"/>
              </a:rPr>
              <a:t>add</a:t>
            </a:r>
            <a:r>
              <a:rPr lang="en-US" sz="1807" spc="-15" dirty="0">
                <a:solidFill>
                  <a:prstClr val="black"/>
                </a:solidFill>
                <a:latin typeface="Arial MT"/>
                <a:cs typeface="Arial MT"/>
              </a:rPr>
              <a:t> </a:t>
            </a:r>
            <a:r>
              <a:rPr lang="en-US" sz="1807" dirty="0">
                <a:solidFill>
                  <a:prstClr val="black"/>
                </a:solidFill>
                <a:latin typeface="Arial MT"/>
                <a:cs typeface="Arial MT"/>
              </a:rPr>
              <a:t>round</a:t>
            </a:r>
            <a:r>
              <a:rPr lang="en-US" sz="1807" spc="-15" dirty="0">
                <a:solidFill>
                  <a:prstClr val="black"/>
                </a:solidFill>
                <a:latin typeface="Arial MT"/>
                <a:cs typeface="Arial MT"/>
              </a:rPr>
              <a:t> </a:t>
            </a:r>
            <a:r>
              <a:rPr lang="en-US" sz="1807" dirty="0">
                <a:solidFill>
                  <a:prstClr val="black"/>
                </a:solidFill>
                <a:latin typeface="Arial MT"/>
                <a:cs typeface="Arial MT"/>
              </a:rPr>
              <a:t>key</a:t>
            </a:r>
            <a:r>
              <a:rPr lang="en-US" sz="1807" spc="-10" dirty="0">
                <a:solidFill>
                  <a:prstClr val="black"/>
                </a:solidFill>
                <a:latin typeface="Arial MT"/>
                <a:cs typeface="Arial MT"/>
              </a:rPr>
              <a:t> </a:t>
            </a:r>
            <a:r>
              <a:rPr lang="en-US" sz="1807" dirty="0">
                <a:solidFill>
                  <a:prstClr val="black"/>
                </a:solidFill>
                <a:latin typeface="Arial MT"/>
                <a:cs typeface="Arial MT"/>
              </a:rPr>
              <a:t>works</a:t>
            </a:r>
            <a:r>
              <a:rPr lang="en-US" sz="1807" spc="-15" dirty="0">
                <a:solidFill>
                  <a:prstClr val="black"/>
                </a:solidFill>
                <a:latin typeface="Arial MT"/>
                <a:cs typeface="Arial MT"/>
              </a:rPr>
              <a:t> </a:t>
            </a:r>
            <a:r>
              <a:rPr lang="en-US" sz="1807" dirty="0">
                <a:solidFill>
                  <a:prstClr val="black"/>
                </a:solidFill>
                <a:latin typeface="Arial MT"/>
                <a:cs typeface="Arial MT"/>
              </a:rPr>
              <a:t>on</a:t>
            </a:r>
            <a:r>
              <a:rPr lang="en-US" sz="1807" spc="-15" dirty="0">
                <a:solidFill>
                  <a:prstClr val="black"/>
                </a:solidFill>
                <a:latin typeface="Arial MT"/>
                <a:cs typeface="Arial MT"/>
              </a:rPr>
              <a:t> </a:t>
            </a:r>
            <a:r>
              <a:rPr lang="en-US" sz="1807" dirty="0">
                <a:solidFill>
                  <a:prstClr val="black"/>
                </a:solidFill>
                <a:latin typeface="Arial MT"/>
                <a:cs typeface="Arial MT"/>
              </a:rPr>
              <a:t>byte</a:t>
            </a:r>
            <a:r>
              <a:rPr lang="en-US" sz="1807" spc="-10" dirty="0">
                <a:solidFill>
                  <a:prstClr val="black"/>
                </a:solidFill>
                <a:latin typeface="Arial MT"/>
                <a:cs typeface="Arial MT"/>
              </a:rPr>
              <a:t> </a:t>
            </a:r>
            <a:r>
              <a:rPr lang="en-US" sz="1807" spc="-20" dirty="0">
                <a:solidFill>
                  <a:prstClr val="black"/>
                </a:solidFill>
                <a:latin typeface="Arial MT"/>
                <a:cs typeface="Arial MT"/>
              </a:rPr>
              <a:t>XORs</a:t>
            </a:r>
            <a:endParaRPr lang="en-US" sz="1807" dirty="0">
              <a:solidFill>
                <a:prstClr val="black"/>
              </a:solidFill>
              <a:latin typeface="Arial MT"/>
              <a:cs typeface="Arial MT"/>
            </a:endParaRPr>
          </a:p>
          <a:p>
            <a:pPr marL="783940" marR="30593" lvl="1" indent="-287445">
              <a:spcBef>
                <a:spcPts val="447"/>
              </a:spcBef>
              <a:buClr>
                <a:srgbClr val="3B822F"/>
              </a:buClr>
              <a:buSzPct val="61111"/>
              <a:buFont typeface="Wingdings"/>
              <a:buChar char=""/>
              <a:tabLst>
                <a:tab pos="783940" algn="l"/>
              </a:tabLst>
            </a:pPr>
            <a:r>
              <a:rPr lang="en-US" sz="1807" dirty="0">
                <a:solidFill>
                  <a:prstClr val="black"/>
                </a:solidFill>
                <a:latin typeface="Arial MT"/>
                <a:cs typeface="Arial MT"/>
              </a:rPr>
              <a:t>mix</a:t>
            </a:r>
            <a:r>
              <a:rPr lang="en-US" sz="1807" spc="-15" dirty="0">
                <a:solidFill>
                  <a:prstClr val="black"/>
                </a:solidFill>
                <a:latin typeface="Arial MT"/>
                <a:cs typeface="Arial MT"/>
              </a:rPr>
              <a:t> </a:t>
            </a:r>
            <a:r>
              <a:rPr lang="en-US" sz="1807" dirty="0">
                <a:solidFill>
                  <a:prstClr val="black"/>
                </a:solidFill>
                <a:latin typeface="Arial MT"/>
                <a:cs typeface="Arial MT"/>
              </a:rPr>
              <a:t>columns</a:t>
            </a:r>
            <a:r>
              <a:rPr lang="en-US" sz="1807" spc="-15" dirty="0">
                <a:solidFill>
                  <a:prstClr val="black"/>
                </a:solidFill>
                <a:latin typeface="Arial MT"/>
                <a:cs typeface="Arial MT"/>
              </a:rPr>
              <a:t> </a:t>
            </a:r>
            <a:r>
              <a:rPr lang="en-US" sz="1807" dirty="0">
                <a:solidFill>
                  <a:prstClr val="black"/>
                </a:solidFill>
                <a:latin typeface="Arial MT"/>
                <a:cs typeface="Arial MT"/>
              </a:rPr>
              <a:t>requires</a:t>
            </a:r>
            <a:r>
              <a:rPr lang="en-US" sz="1807" spc="-15" dirty="0">
                <a:solidFill>
                  <a:prstClr val="black"/>
                </a:solidFill>
                <a:latin typeface="Arial MT"/>
                <a:cs typeface="Arial MT"/>
              </a:rPr>
              <a:t> </a:t>
            </a:r>
            <a:r>
              <a:rPr lang="en-US" sz="1807" dirty="0">
                <a:solidFill>
                  <a:prstClr val="black"/>
                </a:solidFill>
                <a:latin typeface="Arial MT"/>
                <a:cs typeface="Arial MT"/>
              </a:rPr>
              <a:t>matrix</a:t>
            </a:r>
            <a:r>
              <a:rPr lang="en-US" sz="1807" spc="-10" dirty="0">
                <a:solidFill>
                  <a:prstClr val="black"/>
                </a:solidFill>
                <a:latin typeface="Arial MT"/>
                <a:cs typeface="Arial MT"/>
              </a:rPr>
              <a:t> </a:t>
            </a:r>
            <a:r>
              <a:rPr lang="en-US" sz="1807" dirty="0">
                <a:solidFill>
                  <a:prstClr val="black"/>
                </a:solidFill>
                <a:latin typeface="Arial MT"/>
                <a:cs typeface="Arial MT"/>
              </a:rPr>
              <a:t>multiply</a:t>
            </a:r>
            <a:r>
              <a:rPr lang="en-US" sz="1807" spc="-15" dirty="0">
                <a:solidFill>
                  <a:prstClr val="black"/>
                </a:solidFill>
                <a:latin typeface="Arial MT"/>
                <a:cs typeface="Arial MT"/>
              </a:rPr>
              <a:t> </a:t>
            </a:r>
            <a:r>
              <a:rPr lang="en-US" sz="1807" dirty="0">
                <a:solidFill>
                  <a:prstClr val="black"/>
                </a:solidFill>
                <a:latin typeface="Arial MT"/>
                <a:cs typeface="Arial MT"/>
              </a:rPr>
              <a:t>in</a:t>
            </a:r>
            <a:r>
              <a:rPr lang="en-US" sz="1807" spc="-15" dirty="0">
                <a:solidFill>
                  <a:prstClr val="black"/>
                </a:solidFill>
                <a:latin typeface="Arial MT"/>
                <a:cs typeface="Arial MT"/>
              </a:rPr>
              <a:t> </a:t>
            </a:r>
            <a:r>
              <a:rPr lang="en-US" sz="1807" dirty="0">
                <a:solidFill>
                  <a:prstClr val="black"/>
                </a:solidFill>
                <a:latin typeface="Arial MT"/>
                <a:cs typeface="Arial MT"/>
              </a:rPr>
              <a:t>GF(2</a:t>
            </a:r>
            <a:r>
              <a:rPr lang="en-US" sz="1807" baseline="23148" dirty="0">
                <a:solidFill>
                  <a:prstClr val="black"/>
                </a:solidFill>
                <a:latin typeface="Arial MT"/>
                <a:cs typeface="Arial MT"/>
              </a:rPr>
              <a:t>8</a:t>
            </a:r>
            <a:r>
              <a:rPr lang="en-US" sz="1807" dirty="0">
                <a:solidFill>
                  <a:prstClr val="black"/>
                </a:solidFill>
                <a:latin typeface="Arial MT"/>
                <a:cs typeface="Arial MT"/>
              </a:rPr>
              <a:t>)</a:t>
            </a:r>
            <a:r>
              <a:rPr lang="en-US" sz="1807" spc="-10" dirty="0">
                <a:solidFill>
                  <a:prstClr val="black"/>
                </a:solidFill>
                <a:latin typeface="Arial MT"/>
                <a:cs typeface="Arial MT"/>
              </a:rPr>
              <a:t> </a:t>
            </a:r>
            <a:r>
              <a:rPr lang="en-US" sz="1807" dirty="0">
                <a:solidFill>
                  <a:prstClr val="black"/>
                </a:solidFill>
                <a:latin typeface="Arial MT"/>
                <a:cs typeface="Arial MT"/>
              </a:rPr>
              <a:t>which</a:t>
            </a:r>
            <a:r>
              <a:rPr lang="en-US" sz="1807" spc="-15" dirty="0">
                <a:solidFill>
                  <a:prstClr val="black"/>
                </a:solidFill>
                <a:latin typeface="Arial MT"/>
                <a:cs typeface="Arial MT"/>
              </a:rPr>
              <a:t> </a:t>
            </a:r>
            <a:r>
              <a:rPr lang="en-US" sz="1807" dirty="0">
                <a:solidFill>
                  <a:prstClr val="black"/>
                </a:solidFill>
                <a:latin typeface="Arial MT"/>
                <a:cs typeface="Arial MT"/>
              </a:rPr>
              <a:t>works</a:t>
            </a:r>
            <a:r>
              <a:rPr lang="en-US" sz="1807" spc="-15" dirty="0">
                <a:solidFill>
                  <a:prstClr val="black"/>
                </a:solidFill>
                <a:latin typeface="Arial MT"/>
                <a:cs typeface="Arial MT"/>
              </a:rPr>
              <a:t> </a:t>
            </a:r>
            <a:r>
              <a:rPr lang="en-US" sz="1807" dirty="0">
                <a:solidFill>
                  <a:prstClr val="black"/>
                </a:solidFill>
                <a:latin typeface="Arial MT"/>
                <a:cs typeface="Arial MT"/>
              </a:rPr>
              <a:t>on</a:t>
            </a:r>
            <a:r>
              <a:rPr lang="en-US" sz="1807" spc="-10" dirty="0">
                <a:solidFill>
                  <a:prstClr val="black"/>
                </a:solidFill>
                <a:latin typeface="Arial MT"/>
                <a:cs typeface="Arial MT"/>
              </a:rPr>
              <a:t> </a:t>
            </a:r>
            <a:r>
              <a:rPr lang="en-US" sz="1807" spc="-20" dirty="0">
                <a:solidFill>
                  <a:prstClr val="black"/>
                </a:solidFill>
                <a:latin typeface="Arial MT"/>
                <a:cs typeface="Arial MT"/>
              </a:rPr>
              <a:t>byte </a:t>
            </a:r>
            <a:r>
              <a:rPr lang="en-US" sz="1807" dirty="0">
                <a:solidFill>
                  <a:prstClr val="black"/>
                </a:solidFill>
                <a:latin typeface="Arial MT"/>
                <a:cs typeface="Arial MT"/>
              </a:rPr>
              <a:t>values,</a:t>
            </a:r>
            <a:r>
              <a:rPr lang="en-US" sz="1807" spc="-35" dirty="0">
                <a:solidFill>
                  <a:prstClr val="black"/>
                </a:solidFill>
                <a:latin typeface="Arial MT"/>
                <a:cs typeface="Arial MT"/>
              </a:rPr>
              <a:t> </a:t>
            </a:r>
            <a:r>
              <a:rPr lang="en-US" sz="1807" dirty="0">
                <a:solidFill>
                  <a:prstClr val="black"/>
                </a:solidFill>
                <a:latin typeface="Arial MT"/>
                <a:cs typeface="Arial MT"/>
              </a:rPr>
              <a:t>can</a:t>
            </a:r>
            <a:r>
              <a:rPr lang="en-US" sz="1807" spc="-20" dirty="0">
                <a:solidFill>
                  <a:prstClr val="black"/>
                </a:solidFill>
                <a:latin typeface="Arial MT"/>
                <a:cs typeface="Arial MT"/>
              </a:rPr>
              <a:t> </a:t>
            </a:r>
            <a:r>
              <a:rPr lang="en-US" sz="1807" dirty="0">
                <a:solidFill>
                  <a:prstClr val="black"/>
                </a:solidFill>
                <a:latin typeface="Arial MT"/>
                <a:cs typeface="Arial MT"/>
              </a:rPr>
              <a:t>be</a:t>
            </a:r>
            <a:r>
              <a:rPr lang="en-US" sz="1807" spc="-20" dirty="0">
                <a:solidFill>
                  <a:prstClr val="black"/>
                </a:solidFill>
                <a:latin typeface="Arial MT"/>
                <a:cs typeface="Arial MT"/>
              </a:rPr>
              <a:t> </a:t>
            </a:r>
            <a:r>
              <a:rPr lang="en-US" sz="1807" dirty="0">
                <a:solidFill>
                  <a:prstClr val="black"/>
                </a:solidFill>
                <a:latin typeface="Arial MT"/>
                <a:cs typeface="Arial MT"/>
              </a:rPr>
              <a:t>simplified</a:t>
            </a:r>
            <a:r>
              <a:rPr lang="en-US" sz="1807" spc="-20" dirty="0">
                <a:solidFill>
                  <a:prstClr val="black"/>
                </a:solidFill>
                <a:latin typeface="Arial MT"/>
                <a:cs typeface="Arial MT"/>
              </a:rPr>
              <a:t> </a:t>
            </a:r>
            <a:r>
              <a:rPr lang="en-US" sz="1807" dirty="0">
                <a:solidFill>
                  <a:prstClr val="black"/>
                </a:solidFill>
                <a:latin typeface="Arial MT"/>
                <a:cs typeface="Arial MT"/>
              </a:rPr>
              <a:t>to</a:t>
            </a:r>
            <a:r>
              <a:rPr lang="en-US" sz="1807" spc="-20" dirty="0">
                <a:solidFill>
                  <a:prstClr val="black"/>
                </a:solidFill>
                <a:latin typeface="Arial MT"/>
                <a:cs typeface="Arial MT"/>
              </a:rPr>
              <a:t> </a:t>
            </a:r>
            <a:r>
              <a:rPr lang="en-US" sz="1807" dirty="0">
                <a:solidFill>
                  <a:prstClr val="black"/>
                </a:solidFill>
                <a:latin typeface="Arial MT"/>
                <a:cs typeface="Arial MT"/>
              </a:rPr>
              <a:t>use</a:t>
            </a:r>
            <a:r>
              <a:rPr lang="en-US" sz="1807" spc="-20" dirty="0">
                <a:solidFill>
                  <a:prstClr val="black"/>
                </a:solidFill>
                <a:latin typeface="Arial MT"/>
                <a:cs typeface="Arial MT"/>
              </a:rPr>
              <a:t> </a:t>
            </a:r>
            <a:r>
              <a:rPr lang="en-US" sz="1807" dirty="0">
                <a:solidFill>
                  <a:prstClr val="black"/>
                </a:solidFill>
                <a:latin typeface="Arial MT"/>
                <a:cs typeface="Arial MT"/>
              </a:rPr>
              <a:t>a</a:t>
            </a:r>
            <a:r>
              <a:rPr lang="en-US" sz="1807" spc="-20" dirty="0">
                <a:solidFill>
                  <a:prstClr val="black"/>
                </a:solidFill>
                <a:latin typeface="Arial MT"/>
                <a:cs typeface="Arial MT"/>
              </a:rPr>
              <a:t> </a:t>
            </a:r>
            <a:r>
              <a:rPr lang="en-US" sz="1807" dirty="0">
                <a:solidFill>
                  <a:prstClr val="black"/>
                </a:solidFill>
                <a:latin typeface="Arial MT"/>
                <a:cs typeface="Arial MT"/>
              </a:rPr>
              <a:t>table</a:t>
            </a:r>
            <a:r>
              <a:rPr lang="en-US" sz="1807" spc="-20" dirty="0">
                <a:solidFill>
                  <a:prstClr val="black"/>
                </a:solidFill>
                <a:latin typeface="Arial MT"/>
                <a:cs typeface="Arial MT"/>
              </a:rPr>
              <a:t> </a:t>
            </a:r>
            <a:r>
              <a:rPr lang="en-US" sz="1807" spc="-10" dirty="0">
                <a:solidFill>
                  <a:prstClr val="black"/>
                </a:solidFill>
                <a:latin typeface="Arial MT"/>
                <a:cs typeface="Arial MT"/>
              </a:rPr>
              <a:t>lookup</a:t>
            </a:r>
            <a:endParaRPr lang="en-US" sz="1807" dirty="0">
              <a:solidFill>
                <a:prstClr val="black"/>
              </a:solidFill>
              <a:latin typeface="Arial MT"/>
              <a:cs typeface="Arial MT"/>
            </a:endParaRPr>
          </a:p>
          <a:p>
            <a:pPr marL="356278" indent="-343531" algn="just">
              <a:spcBef>
                <a:spcPts val="276"/>
              </a:spcBef>
              <a:buClr>
                <a:srgbClr val="CC9A00"/>
              </a:buClr>
              <a:buSzPct val="62500"/>
              <a:buFont typeface="Wingdings"/>
              <a:buChar char=""/>
              <a:tabLst>
                <a:tab pos="356278" algn="l"/>
              </a:tabLst>
            </a:pPr>
            <a:endParaRPr lang="en-US" b="1" dirty="0">
              <a:solidFill>
                <a:srgbClr val="3B822F"/>
              </a:solidFill>
              <a:latin typeface="Alexandria" pitchFamily="2" charset="-78"/>
              <a:cs typeface="Alexandria" pitchFamily="2" charset="-78"/>
            </a:endParaRPr>
          </a:p>
        </p:txBody>
      </p:sp>
      <p:sp>
        <p:nvSpPr>
          <p:cNvPr id="11" name="Title 1"/>
          <p:cNvSpPr txBox="1">
            <a:spLocks/>
          </p:cNvSpPr>
          <p:nvPr/>
        </p:nvSpPr>
        <p:spPr>
          <a:xfrm>
            <a:off x="2557606" y="672711"/>
            <a:ext cx="822960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200" spc="-40" dirty="0" smtClean="0">
                <a:latin typeface="Alexandria Black" pitchFamily="2" charset="-78"/>
                <a:cs typeface="Alexandria Black" pitchFamily="2" charset="-78"/>
              </a:rPr>
              <a:t>Implementation</a:t>
            </a:r>
            <a:r>
              <a:rPr lang="en-US" sz="2200" spc="-85" dirty="0" smtClean="0">
                <a:latin typeface="Alexandria Black" pitchFamily="2" charset="-78"/>
                <a:cs typeface="Alexandria Black" pitchFamily="2" charset="-78"/>
              </a:rPr>
              <a:t> </a:t>
            </a:r>
            <a:r>
              <a:rPr lang="en-US" sz="2200" spc="-20" dirty="0">
                <a:latin typeface="Alexandria Black" pitchFamily="2" charset="-78"/>
                <a:cs typeface="Alexandria Black" pitchFamily="2" charset="-78"/>
              </a:rPr>
              <a:t>Aspects</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4228561170"/>
      </p:ext>
    </p:extLst>
  </p:cSld>
  <p:clrMapOvr>
    <a:masterClrMapping/>
  </p:clrMapOvr>
  <mc:AlternateContent xmlns:mc="http://schemas.openxmlformats.org/markup-compatibility/2006" xmlns:p14="http://schemas.microsoft.com/office/powerpoint/2010/main">
    <mc:Choice Requires="p14">
      <p:transition p14:dur="10" advTm="46245"/>
    </mc:Choice>
    <mc:Fallback xmlns="">
      <p:transition advTm="46245"/>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97643" y="1163838"/>
            <a:ext cx="10812720" cy="5580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82410" marR="30593" lvl="0" indent="-344806">
              <a:spcBef>
                <a:spcPts val="100"/>
              </a:spcBef>
              <a:buClr>
                <a:srgbClr val="CC9A00"/>
              </a:buClr>
              <a:buSzPct val="66666"/>
              <a:buFont typeface="Wingdings"/>
              <a:buChar char=""/>
              <a:tabLst>
                <a:tab pos="382410" algn="l"/>
              </a:tabLst>
            </a:pPr>
            <a:endParaRPr lang="en-US" sz="1807" dirty="0">
              <a:solidFill>
                <a:prstClr val="black"/>
              </a:solidFill>
              <a:latin typeface="Arial MT"/>
              <a:cs typeface="Arial MT"/>
            </a:endParaRPr>
          </a:p>
        </p:txBody>
      </p:sp>
      <p:sp>
        <p:nvSpPr>
          <p:cNvPr id="5" name="Rectangle 4"/>
          <p:cNvSpPr/>
          <p:nvPr/>
        </p:nvSpPr>
        <p:spPr>
          <a:xfrm>
            <a:off x="942308" y="350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3907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6465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object 9"/>
          <p:cNvSpPr txBox="1"/>
          <p:nvPr/>
        </p:nvSpPr>
        <p:spPr>
          <a:xfrm>
            <a:off x="786861" y="2158964"/>
            <a:ext cx="9225819" cy="3088666"/>
          </a:xfrm>
          <a:prstGeom prst="rect">
            <a:avLst/>
          </a:prstGeom>
        </p:spPr>
        <p:txBody>
          <a:bodyPr vert="horz" wrap="square" lIns="0" tIns="10795" rIns="0" bIns="0" rtlCol="0">
            <a:spAutoFit/>
          </a:bodyPr>
          <a:lstStyle/>
          <a:p>
            <a:pPr marL="381772" lvl="0" indent="-343531">
              <a:spcBef>
                <a:spcPts val="587"/>
              </a:spcBef>
              <a:buClr>
                <a:srgbClr val="CC9A00"/>
              </a:buClr>
              <a:buSzPct val="65000"/>
              <a:buFont typeface="Wingdings"/>
              <a:buChar char=""/>
              <a:tabLst>
                <a:tab pos="381772" algn="l"/>
              </a:tabLst>
            </a:pPr>
            <a:r>
              <a:rPr lang="en-US" sz="2400" dirty="0">
                <a:solidFill>
                  <a:prstClr val="black"/>
                </a:solidFill>
              </a:rPr>
              <a:t>Can</a:t>
            </a:r>
            <a:r>
              <a:rPr lang="en-US" sz="2400" spc="-55" dirty="0">
                <a:solidFill>
                  <a:prstClr val="black"/>
                </a:solidFill>
              </a:rPr>
              <a:t> </a:t>
            </a:r>
            <a:r>
              <a:rPr lang="en-US" sz="2400" dirty="0">
                <a:solidFill>
                  <a:prstClr val="black"/>
                </a:solidFill>
              </a:rPr>
              <a:t>efficiently</a:t>
            </a:r>
            <a:r>
              <a:rPr lang="en-US" sz="2400" spc="-50" dirty="0">
                <a:solidFill>
                  <a:prstClr val="black"/>
                </a:solidFill>
              </a:rPr>
              <a:t> </a:t>
            </a:r>
            <a:r>
              <a:rPr lang="en-US" sz="2400" dirty="0">
                <a:solidFill>
                  <a:prstClr val="black"/>
                </a:solidFill>
              </a:rPr>
              <a:t>implement</a:t>
            </a:r>
            <a:r>
              <a:rPr lang="en-US" sz="2400" spc="-50" dirty="0">
                <a:solidFill>
                  <a:prstClr val="black"/>
                </a:solidFill>
              </a:rPr>
              <a:t> </a:t>
            </a:r>
            <a:r>
              <a:rPr lang="en-US" sz="2400" dirty="0">
                <a:solidFill>
                  <a:prstClr val="black"/>
                </a:solidFill>
              </a:rPr>
              <a:t>on</a:t>
            </a:r>
            <a:r>
              <a:rPr lang="en-US" sz="2400" spc="-50" dirty="0">
                <a:solidFill>
                  <a:prstClr val="black"/>
                </a:solidFill>
              </a:rPr>
              <a:t> </a:t>
            </a:r>
            <a:r>
              <a:rPr lang="en-US" sz="2400" spc="-10" dirty="0">
                <a:solidFill>
                  <a:prstClr val="black"/>
                </a:solidFill>
              </a:rPr>
              <a:t>32-</a:t>
            </a:r>
            <a:r>
              <a:rPr lang="en-US" sz="2400" dirty="0">
                <a:solidFill>
                  <a:prstClr val="black"/>
                </a:solidFill>
              </a:rPr>
              <a:t>bit</a:t>
            </a:r>
            <a:r>
              <a:rPr lang="en-US" sz="2400" spc="-50" dirty="0">
                <a:solidFill>
                  <a:prstClr val="black"/>
                </a:solidFill>
              </a:rPr>
              <a:t> </a:t>
            </a:r>
            <a:r>
              <a:rPr lang="en-US" sz="2400" spc="-25" dirty="0">
                <a:solidFill>
                  <a:prstClr val="black"/>
                </a:solidFill>
              </a:rPr>
              <a:t>CPU</a:t>
            </a:r>
          </a:p>
          <a:p>
            <a:pPr marL="783303" lvl="1" indent="-286170">
              <a:spcBef>
                <a:spcPts val="442"/>
              </a:spcBef>
              <a:buClr>
                <a:srgbClr val="3B822F"/>
              </a:buClr>
              <a:buSzPct val="61111"/>
              <a:buFont typeface="Wingdings"/>
              <a:buChar char=""/>
              <a:tabLst>
                <a:tab pos="783303" algn="l"/>
              </a:tabLst>
            </a:pPr>
            <a:r>
              <a:rPr lang="en-US" dirty="0">
                <a:solidFill>
                  <a:prstClr val="black"/>
                </a:solidFill>
                <a:latin typeface="Arial MT"/>
                <a:cs typeface="Arial MT"/>
              </a:rPr>
              <a:t>redefine</a:t>
            </a:r>
            <a:r>
              <a:rPr lang="en-US" spc="-25" dirty="0">
                <a:solidFill>
                  <a:prstClr val="black"/>
                </a:solidFill>
                <a:latin typeface="Arial MT"/>
                <a:cs typeface="Arial MT"/>
              </a:rPr>
              <a:t> </a:t>
            </a:r>
            <a:r>
              <a:rPr lang="en-US" dirty="0">
                <a:solidFill>
                  <a:prstClr val="black"/>
                </a:solidFill>
                <a:latin typeface="Arial MT"/>
                <a:cs typeface="Arial MT"/>
              </a:rPr>
              <a:t>steps</a:t>
            </a:r>
            <a:r>
              <a:rPr lang="en-US" spc="-15" dirty="0">
                <a:solidFill>
                  <a:prstClr val="black"/>
                </a:solidFill>
                <a:latin typeface="Arial MT"/>
                <a:cs typeface="Arial MT"/>
              </a:rPr>
              <a:t> </a:t>
            </a:r>
            <a:r>
              <a:rPr lang="en-US" dirty="0">
                <a:solidFill>
                  <a:prstClr val="black"/>
                </a:solidFill>
                <a:latin typeface="Arial MT"/>
                <a:cs typeface="Arial MT"/>
              </a:rPr>
              <a:t>to</a:t>
            </a:r>
            <a:r>
              <a:rPr lang="en-US" spc="-15" dirty="0">
                <a:solidFill>
                  <a:prstClr val="black"/>
                </a:solidFill>
                <a:latin typeface="Arial MT"/>
                <a:cs typeface="Arial MT"/>
              </a:rPr>
              <a:t> </a:t>
            </a:r>
            <a:r>
              <a:rPr lang="en-US" dirty="0">
                <a:solidFill>
                  <a:prstClr val="black"/>
                </a:solidFill>
                <a:latin typeface="Arial MT"/>
                <a:cs typeface="Arial MT"/>
              </a:rPr>
              <a:t>use</a:t>
            </a:r>
            <a:r>
              <a:rPr lang="en-US" spc="-15" dirty="0">
                <a:solidFill>
                  <a:prstClr val="black"/>
                </a:solidFill>
                <a:latin typeface="Arial MT"/>
                <a:cs typeface="Arial MT"/>
              </a:rPr>
              <a:t> </a:t>
            </a:r>
            <a:r>
              <a:rPr lang="en-US" dirty="0">
                <a:solidFill>
                  <a:prstClr val="black"/>
                </a:solidFill>
                <a:latin typeface="Arial MT"/>
                <a:cs typeface="Arial MT"/>
              </a:rPr>
              <a:t>32-bit</a:t>
            </a:r>
            <a:r>
              <a:rPr lang="en-US" spc="-15" dirty="0">
                <a:solidFill>
                  <a:prstClr val="black"/>
                </a:solidFill>
                <a:latin typeface="Arial MT"/>
                <a:cs typeface="Arial MT"/>
              </a:rPr>
              <a:t> </a:t>
            </a:r>
            <a:r>
              <a:rPr lang="en-US" spc="-10" dirty="0">
                <a:solidFill>
                  <a:prstClr val="black"/>
                </a:solidFill>
                <a:latin typeface="Arial MT"/>
                <a:cs typeface="Arial MT"/>
              </a:rPr>
              <a:t>words</a:t>
            </a:r>
            <a:endParaRPr lang="en-US" dirty="0">
              <a:solidFill>
                <a:prstClr val="black"/>
              </a:solidFill>
              <a:latin typeface="Arial MT"/>
              <a:cs typeface="Arial MT"/>
            </a:endParaRPr>
          </a:p>
          <a:p>
            <a:pPr marL="783303" lvl="1" indent="-286170">
              <a:spcBef>
                <a:spcPts val="441"/>
              </a:spcBef>
              <a:buClr>
                <a:srgbClr val="3B822F"/>
              </a:buClr>
              <a:buSzPct val="61111"/>
              <a:buFont typeface="Wingdings"/>
              <a:buChar char=""/>
              <a:tabLst>
                <a:tab pos="783303" algn="l"/>
              </a:tabLst>
            </a:pPr>
            <a:r>
              <a:rPr lang="en-US" dirty="0">
                <a:solidFill>
                  <a:prstClr val="black"/>
                </a:solidFill>
                <a:latin typeface="Arial MT"/>
                <a:cs typeface="Arial MT"/>
              </a:rPr>
              <a:t>can</a:t>
            </a:r>
            <a:r>
              <a:rPr lang="en-US" spc="-30" dirty="0">
                <a:solidFill>
                  <a:prstClr val="black"/>
                </a:solidFill>
                <a:latin typeface="Arial MT"/>
                <a:cs typeface="Arial MT"/>
              </a:rPr>
              <a:t> </a:t>
            </a:r>
            <a:r>
              <a:rPr lang="en-US" dirty="0">
                <a:solidFill>
                  <a:prstClr val="black"/>
                </a:solidFill>
                <a:latin typeface="Arial MT"/>
                <a:cs typeface="Arial MT"/>
              </a:rPr>
              <a:t>precompute</a:t>
            </a:r>
            <a:r>
              <a:rPr lang="en-US" spc="-20" dirty="0">
                <a:solidFill>
                  <a:prstClr val="black"/>
                </a:solidFill>
                <a:latin typeface="Arial MT"/>
                <a:cs typeface="Arial MT"/>
              </a:rPr>
              <a:t> </a:t>
            </a:r>
            <a:r>
              <a:rPr lang="en-US" dirty="0">
                <a:solidFill>
                  <a:prstClr val="black"/>
                </a:solidFill>
                <a:latin typeface="Arial MT"/>
                <a:cs typeface="Arial MT"/>
              </a:rPr>
              <a:t>4</a:t>
            </a:r>
            <a:r>
              <a:rPr lang="en-US" spc="-15" dirty="0">
                <a:solidFill>
                  <a:prstClr val="black"/>
                </a:solidFill>
                <a:latin typeface="Arial MT"/>
                <a:cs typeface="Arial MT"/>
              </a:rPr>
              <a:t> </a:t>
            </a:r>
            <a:r>
              <a:rPr lang="en-US" dirty="0">
                <a:solidFill>
                  <a:prstClr val="black"/>
                </a:solidFill>
                <a:latin typeface="Arial MT"/>
                <a:cs typeface="Arial MT"/>
              </a:rPr>
              <a:t>tables</a:t>
            </a:r>
            <a:r>
              <a:rPr lang="en-US" spc="-20" dirty="0">
                <a:solidFill>
                  <a:prstClr val="black"/>
                </a:solidFill>
                <a:latin typeface="Arial MT"/>
                <a:cs typeface="Arial MT"/>
              </a:rPr>
              <a:t> </a:t>
            </a:r>
            <a:r>
              <a:rPr lang="en-US" dirty="0">
                <a:solidFill>
                  <a:prstClr val="black"/>
                </a:solidFill>
                <a:latin typeface="Arial MT"/>
                <a:cs typeface="Arial MT"/>
              </a:rPr>
              <a:t>of</a:t>
            </a:r>
            <a:r>
              <a:rPr lang="en-US" spc="-15" dirty="0">
                <a:solidFill>
                  <a:prstClr val="black"/>
                </a:solidFill>
                <a:latin typeface="Arial MT"/>
                <a:cs typeface="Arial MT"/>
              </a:rPr>
              <a:t> </a:t>
            </a:r>
            <a:r>
              <a:rPr lang="en-US" spc="-10" dirty="0">
                <a:solidFill>
                  <a:prstClr val="black"/>
                </a:solidFill>
                <a:latin typeface="Arial MT"/>
                <a:cs typeface="Arial MT"/>
              </a:rPr>
              <a:t>256-words</a:t>
            </a:r>
            <a:endParaRPr lang="en-US" dirty="0">
              <a:solidFill>
                <a:prstClr val="black"/>
              </a:solidFill>
              <a:latin typeface="Arial MT"/>
              <a:cs typeface="Arial MT"/>
            </a:endParaRPr>
          </a:p>
          <a:p>
            <a:pPr marL="783303" lvl="1" indent="-286170">
              <a:spcBef>
                <a:spcPts val="436"/>
              </a:spcBef>
              <a:buClr>
                <a:srgbClr val="3B822F"/>
              </a:buClr>
              <a:buSzPct val="61111"/>
              <a:buFont typeface="Wingdings"/>
              <a:buChar char=""/>
              <a:tabLst>
                <a:tab pos="783303" algn="l"/>
              </a:tabLst>
            </a:pPr>
            <a:r>
              <a:rPr lang="en-US" dirty="0">
                <a:solidFill>
                  <a:prstClr val="black"/>
                </a:solidFill>
                <a:latin typeface="Arial MT"/>
                <a:cs typeface="Arial MT"/>
              </a:rPr>
              <a:t>then</a:t>
            </a:r>
            <a:r>
              <a:rPr lang="en-US" spc="-30" dirty="0">
                <a:solidFill>
                  <a:prstClr val="black"/>
                </a:solidFill>
                <a:latin typeface="Arial MT"/>
                <a:cs typeface="Arial MT"/>
              </a:rPr>
              <a:t> </a:t>
            </a:r>
            <a:r>
              <a:rPr lang="en-US" dirty="0">
                <a:solidFill>
                  <a:prstClr val="black"/>
                </a:solidFill>
                <a:latin typeface="Arial MT"/>
                <a:cs typeface="Arial MT"/>
              </a:rPr>
              <a:t>each</a:t>
            </a:r>
            <a:r>
              <a:rPr lang="en-US" spc="-20" dirty="0">
                <a:solidFill>
                  <a:prstClr val="black"/>
                </a:solidFill>
                <a:latin typeface="Arial MT"/>
                <a:cs typeface="Arial MT"/>
              </a:rPr>
              <a:t> </a:t>
            </a:r>
            <a:r>
              <a:rPr lang="en-US" dirty="0">
                <a:solidFill>
                  <a:prstClr val="black"/>
                </a:solidFill>
                <a:latin typeface="Arial MT"/>
                <a:cs typeface="Arial MT"/>
              </a:rPr>
              <a:t>column</a:t>
            </a:r>
            <a:r>
              <a:rPr lang="en-US" spc="-20" dirty="0">
                <a:solidFill>
                  <a:prstClr val="black"/>
                </a:solidFill>
                <a:latin typeface="Arial MT"/>
                <a:cs typeface="Arial MT"/>
              </a:rPr>
              <a:t> </a:t>
            </a:r>
            <a:r>
              <a:rPr lang="en-US" dirty="0">
                <a:solidFill>
                  <a:prstClr val="black"/>
                </a:solidFill>
                <a:latin typeface="Arial MT"/>
                <a:cs typeface="Arial MT"/>
              </a:rPr>
              <a:t>in</a:t>
            </a:r>
            <a:r>
              <a:rPr lang="en-US" spc="-20" dirty="0">
                <a:solidFill>
                  <a:prstClr val="black"/>
                </a:solidFill>
                <a:latin typeface="Arial MT"/>
                <a:cs typeface="Arial MT"/>
              </a:rPr>
              <a:t> </a:t>
            </a:r>
            <a:r>
              <a:rPr lang="en-US" dirty="0">
                <a:solidFill>
                  <a:prstClr val="black"/>
                </a:solidFill>
                <a:latin typeface="Arial MT"/>
                <a:cs typeface="Arial MT"/>
              </a:rPr>
              <a:t>each</a:t>
            </a:r>
            <a:r>
              <a:rPr lang="en-US" spc="-20" dirty="0">
                <a:solidFill>
                  <a:prstClr val="black"/>
                </a:solidFill>
                <a:latin typeface="Arial MT"/>
                <a:cs typeface="Arial MT"/>
              </a:rPr>
              <a:t> </a:t>
            </a:r>
            <a:r>
              <a:rPr lang="en-US" dirty="0">
                <a:solidFill>
                  <a:prstClr val="black"/>
                </a:solidFill>
                <a:latin typeface="Arial MT"/>
                <a:cs typeface="Arial MT"/>
              </a:rPr>
              <a:t>round</a:t>
            </a:r>
            <a:r>
              <a:rPr lang="en-US" spc="-20" dirty="0">
                <a:solidFill>
                  <a:prstClr val="black"/>
                </a:solidFill>
                <a:latin typeface="Arial MT"/>
                <a:cs typeface="Arial MT"/>
              </a:rPr>
              <a:t> </a:t>
            </a:r>
            <a:r>
              <a:rPr lang="en-US" dirty="0">
                <a:solidFill>
                  <a:prstClr val="black"/>
                </a:solidFill>
                <a:latin typeface="Arial MT"/>
                <a:cs typeface="Arial MT"/>
              </a:rPr>
              <a:t>can</a:t>
            </a:r>
            <a:r>
              <a:rPr lang="en-US" spc="-20" dirty="0">
                <a:solidFill>
                  <a:prstClr val="black"/>
                </a:solidFill>
                <a:latin typeface="Arial MT"/>
                <a:cs typeface="Arial MT"/>
              </a:rPr>
              <a:t> </a:t>
            </a:r>
            <a:r>
              <a:rPr lang="en-US" dirty="0">
                <a:solidFill>
                  <a:prstClr val="black"/>
                </a:solidFill>
                <a:latin typeface="Arial MT"/>
                <a:cs typeface="Arial MT"/>
              </a:rPr>
              <a:t>be</a:t>
            </a:r>
            <a:r>
              <a:rPr lang="en-US" spc="-20" dirty="0">
                <a:solidFill>
                  <a:prstClr val="black"/>
                </a:solidFill>
                <a:latin typeface="Arial MT"/>
                <a:cs typeface="Arial MT"/>
              </a:rPr>
              <a:t> </a:t>
            </a:r>
            <a:r>
              <a:rPr lang="en-US" dirty="0">
                <a:solidFill>
                  <a:prstClr val="black"/>
                </a:solidFill>
                <a:latin typeface="Arial MT"/>
                <a:cs typeface="Arial MT"/>
              </a:rPr>
              <a:t>computed</a:t>
            </a:r>
            <a:r>
              <a:rPr lang="en-US" spc="-20" dirty="0">
                <a:solidFill>
                  <a:prstClr val="black"/>
                </a:solidFill>
                <a:latin typeface="Arial MT"/>
                <a:cs typeface="Arial MT"/>
              </a:rPr>
              <a:t> </a:t>
            </a:r>
            <a:r>
              <a:rPr lang="en-US" dirty="0">
                <a:solidFill>
                  <a:prstClr val="black"/>
                </a:solidFill>
                <a:latin typeface="Arial MT"/>
                <a:cs typeface="Arial MT"/>
              </a:rPr>
              <a:t>using</a:t>
            </a:r>
            <a:r>
              <a:rPr lang="en-US" spc="-20" dirty="0">
                <a:solidFill>
                  <a:prstClr val="black"/>
                </a:solidFill>
                <a:latin typeface="Arial MT"/>
                <a:cs typeface="Arial MT"/>
              </a:rPr>
              <a:t> </a:t>
            </a:r>
            <a:r>
              <a:rPr lang="en-US" dirty="0">
                <a:solidFill>
                  <a:prstClr val="black"/>
                </a:solidFill>
                <a:latin typeface="Arial MT"/>
                <a:cs typeface="Arial MT"/>
              </a:rPr>
              <a:t>4</a:t>
            </a:r>
            <a:r>
              <a:rPr lang="en-US" spc="-20" dirty="0">
                <a:solidFill>
                  <a:prstClr val="black"/>
                </a:solidFill>
                <a:latin typeface="Arial MT"/>
                <a:cs typeface="Arial MT"/>
              </a:rPr>
              <a:t> </a:t>
            </a:r>
            <a:r>
              <a:rPr lang="en-US" dirty="0">
                <a:solidFill>
                  <a:prstClr val="black"/>
                </a:solidFill>
                <a:latin typeface="Arial MT"/>
                <a:cs typeface="Arial MT"/>
              </a:rPr>
              <a:t>table</a:t>
            </a:r>
            <a:r>
              <a:rPr lang="en-US" spc="-15" dirty="0">
                <a:solidFill>
                  <a:prstClr val="black"/>
                </a:solidFill>
                <a:latin typeface="Arial MT"/>
                <a:cs typeface="Arial MT"/>
              </a:rPr>
              <a:t> </a:t>
            </a:r>
            <a:r>
              <a:rPr lang="en-US" spc="-10" dirty="0">
                <a:solidFill>
                  <a:prstClr val="black"/>
                </a:solidFill>
                <a:latin typeface="Arial MT"/>
                <a:cs typeface="Arial MT"/>
              </a:rPr>
              <a:t>lookups</a:t>
            </a:r>
            <a:endParaRPr lang="en-US" dirty="0">
              <a:solidFill>
                <a:prstClr val="black"/>
              </a:solidFill>
              <a:latin typeface="Arial MT"/>
              <a:cs typeface="Arial MT"/>
            </a:endParaRPr>
          </a:p>
          <a:p>
            <a:pPr marL="783940" lvl="0" indent="-228600">
              <a:spcBef>
                <a:spcPts val="5"/>
              </a:spcBef>
              <a:buFont typeface="Arial" panose="020B0604020202020204" pitchFamily="34" charset="0"/>
              <a:buChar char="•"/>
            </a:pPr>
            <a:r>
              <a:rPr lang="en-US" dirty="0">
                <a:solidFill>
                  <a:srgbClr val="000000"/>
                </a:solidFill>
              </a:rPr>
              <a:t>+</a:t>
            </a:r>
            <a:r>
              <a:rPr lang="en-US" spc="-5" dirty="0">
                <a:solidFill>
                  <a:srgbClr val="000000"/>
                </a:solidFill>
              </a:rPr>
              <a:t> </a:t>
            </a:r>
            <a:r>
              <a:rPr lang="en-US" dirty="0">
                <a:solidFill>
                  <a:srgbClr val="000000"/>
                </a:solidFill>
              </a:rPr>
              <a:t>4</a:t>
            </a:r>
            <a:r>
              <a:rPr lang="en-US" spc="-5" dirty="0">
                <a:solidFill>
                  <a:srgbClr val="000000"/>
                </a:solidFill>
              </a:rPr>
              <a:t> </a:t>
            </a:r>
            <a:r>
              <a:rPr lang="en-US" spc="-20" dirty="0">
                <a:solidFill>
                  <a:srgbClr val="000000"/>
                </a:solidFill>
              </a:rPr>
              <a:t>XORs</a:t>
            </a:r>
            <a:endParaRPr lang="en-US" dirty="0">
              <a:solidFill>
                <a:prstClr val="black"/>
              </a:solidFill>
            </a:endParaRPr>
          </a:p>
          <a:p>
            <a:pPr marL="783303" lvl="1" indent="-286170">
              <a:spcBef>
                <a:spcPts val="442"/>
              </a:spcBef>
              <a:buClr>
                <a:srgbClr val="3B822F"/>
              </a:buClr>
              <a:buSzPct val="61111"/>
              <a:buFont typeface="Wingdings"/>
              <a:buChar char=""/>
              <a:tabLst>
                <a:tab pos="783303" algn="l"/>
              </a:tabLst>
            </a:pPr>
            <a:r>
              <a:rPr lang="en-US" dirty="0">
                <a:solidFill>
                  <a:prstClr val="black"/>
                </a:solidFill>
                <a:latin typeface="Arial MT"/>
                <a:cs typeface="Arial MT"/>
              </a:rPr>
              <a:t>at</a:t>
            </a:r>
            <a:r>
              <a:rPr lang="en-US" spc="-25" dirty="0">
                <a:solidFill>
                  <a:prstClr val="black"/>
                </a:solidFill>
                <a:latin typeface="Arial MT"/>
                <a:cs typeface="Arial MT"/>
              </a:rPr>
              <a:t> </a:t>
            </a:r>
            <a:r>
              <a:rPr lang="en-US" dirty="0">
                <a:solidFill>
                  <a:prstClr val="black"/>
                </a:solidFill>
                <a:latin typeface="Arial MT"/>
                <a:cs typeface="Arial MT"/>
              </a:rPr>
              <a:t>a</a:t>
            </a:r>
            <a:r>
              <a:rPr lang="en-US" spc="-10" dirty="0">
                <a:solidFill>
                  <a:prstClr val="black"/>
                </a:solidFill>
                <a:latin typeface="Arial MT"/>
                <a:cs typeface="Arial MT"/>
              </a:rPr>
              <a:t> </a:t>
            </a:r>
            <a:r>
              <a:rPr lang="en-US" dirty="0">
                <a:solidFill>
                  <a:prstClr val="black"/>
                </a:solidFill>
                <a:latin typeface="Arial MT"/>
                <a:cs typeface="Arial MT"/>
              </a:rPr>
              <a:t>cost</a:t>
            </a:r>
            <a:r>
              <a:rPr lang="en-US" spc="-10" dirty="0">
                <a:solidFill>
                  <a:prstClr val="black"/>
                </a:solidFill>
                <a:latin typeface="Arial MT"/>
                <a:cs typeface="Arial MT"/>
              </a:rPr>
              <a:t> </a:t>
            </a:r>
            <a:r>
              <a:rPr lang="en-US" dirty="0">
                <a:solidFill>
                  <a:prstClr val="black"/>
                </a:solidFill>
                <a:latin typeface="Arial MT"/>
                <a:cs typeface="Arial MT"/>
              </a:rPr>
              <a:t>of</a:t>
            </a:r>
            <a:r>
              <a:rPr lang="en-US" spc="-10" dirty="0">
                <a:solidFill>
                  <a:prstClr val="black"/>
                </a:solidFill>
                <a:latin typeface="Arial MT"/>
                <a:cs typeface="Arial MT"/>
              </a:rPr>
              <a:t> </a:t>
            </a:r>
            <a:r>
              <a:rPr lang="en-US" dirty="0">
                <a:solidFill>
                  <a:prstClr val="black"/>
                </a:solidFill>
                <a:latin typeface="Arial MT"/>
                <a:cs typeface="Arial MT"/>
              </a:rPr>
              <a:t>16Kb</a:t>
            </a:r>
            <a:r>
              <a:rPr lang="en-US" spc="-10" dirty="0">
                <a:solidFill>
                  <a:prstClr val="black"/>
                </a:solidFill>
                <a:latin typeface="Arial MT"/>
                <a:cs typeface="Arial MT"/>
              </a:rPr>
              <a:t> </a:t>
            </a:r>
            <a:r>
              <a:rPr lang="en-US" dirty="0">
                <a:solidFill>
                  <a:prstClr val="black"/>
                </a:solidFill>
                <a:latin typeface="Arial MT"/>
                <a:cs typeface="Arial MT"/>
              </a:rPr>
              <a:t>to</a:t>
            </a:r>
            <a:r>
              <a:rPr lang="en-US" spc="-10" dirty="0">
                <a:solidFill>
                  <a:prstClr val="black"/>
                </a:solidFill>
                <a:latin typeface="Arial MT"/>
                <a:cs typeface="Arial MT"/>
              </a:rPr>
              <a:t> </a:t>
            </a:r>
            <a:r>
              <a:rPr lang="en-US" dirty="0">
                <a:solidFill>
                  <a:prstClr val="black"/>
                </a:solidFill>
                <a:latin typeface="Arial MT"/>
                <a:cs typeface="Arial MT"/>
              </a:rPr>
              <a:t>store</a:t>
            </a:r>
            <a:r>
              <a:rPr lang="en-US" spc="-10" dirty="0">
                <a:solidFill>
                  <a:prstClr val="black"/>
                </a:solidFill>
                <a:latin typeface="Arial MT"/>
                <a:cs typeface="Arial MT"/>
              </a:rPr>
              <a:t> tables</a:t>
            </a:r>
            <a:endParaRPr lang="en-US" dirty="0">
              <a:solidFill>
                <a:prstClr val="black"/>
              </a:solidFill>
              <a:latin typeface="Arial MT"/>
              <a:cs typeface="Arial MT"/>
            </a:endParaRPr>
          </a:p>
          <a:p>
            <a:pPr marL="382410" marR="8286" lvl="0" indent="-344169">
              <a:spcBef>
                <a:spcPts val="482"/>
              </a:spcBef>
              <a:buClr>
                <a:srgbClr val="CC9A00"/>
              </a:buClr>
              <a:buSzPct val="65000"/>
              <a:buFont typeface="Wingdings"/>
              <a:buChar char=""/>
              <a:tabLst>
                <a:tab pos="382410" algn="l"/>
              </a:tabLst>
            </a:pPr>
            <a:r>
              <a:rPr lang="en-US" sz="2400" dirty="0">
                <a:solidFill>
                  <a:prstClr val="black"/>
                </a:solidFill>
              </a:rPr>
              <a:t>Designers</a:t>
            </a:r>
            <a:r>
              <a:rPr lang="en-US" sz="2400" spc="-55" dirty="0">
                <a:solidFill>
                  <a:prstClr val="black"/>
                </a:solidFill>
              </a:rPr>
              <a:t> </a:t>
            </a:r>
            <a:r>
              <a:rPr lang="en-US" sz="2400" dirty="0">
                <a:solidFill>
                  <a:prstClr val="black"/>
                </a:solidFill>
              </a:rPr>
              <a:t>believe</a:t>
            </a:r>
            <a:r>
              <a:rPr lang="en-US" sz="2400" spc="-50" dirty="0">
                <a:solidFill>
                  <a:prstClr val="black"/>
                </a:solidFill>
              </a:rPr>
              <a:t> </a:t>
            </a:r>
            <a:r>
              <a:rPr lang="en-US" sz="2400" dirty="0">
                <a:solidFill>
                  <a:prstClr val="black"/>
                </a:solidFill>
              </a:rPr>
              <a:t>this</a:t>
            </a:r>
            <a:r>
              <a:rPr lang="en-US" sz="2400" spc="-50" dirty="0">
                <a:solidFill>
                  <a:prstClr val="black"/>
                </a:solidFill>
              </a:rPr>
              <a:t> </a:t>
            </a:r>
            <a:r>
              <a:rPr lang="en-US" sz="2400" dirty="0">
                <a:solidFill>
                  <a:prstClr val="black"/>
                </a:solidFill>
              </a:rPr>
              <a:t>very</a:t>
            </a:r>
            <a:r>
              <a:rPr lang="en-US" sz="2400" spc="-50" dirty="0">
                <a:solidFill>
                  <a:prstClr val="black"/>
                </a:solidFill>
              </a:rPr>
              <a:t> </a:t>
            </a:r>
            <a:r>
              <a:rPr lang="en-US" sz="2400" dirty="0">
                <a:solidFill>
                  <a:prstClr val="black"/>
                </a:solidFill>
              </a:rPr>
              <a:t>efficient</a:t>
            </a:r>
            <a:r>
              <a:rPr lang="en-US" sz="2400" spc="-50" dirty="0">
                <a:solidFill>
                  <a:prstClr val="black"/>
                </a:solidFill>
              </a:rPr>
              <a:t> </a:t>
            </a:r>
            <a:r>
              <a:rPr lang="en-US" sz="2400" spc="-10" dirty="0">
                <a:solidFill>
                  <a:prstClr val="black"/>
                </a:solidFill>
              </a:rPr>
              <a:t>implementation</a:t>
            </a:r>
            <a:r>
              <a:rPr lang="en-US" sz="2400" spc="-55" dirty="0">
                <a:solidFill>
                  <a:prstClr val="black"/>
                </a:solidFill>
              </a:rPr>
              <a:t> </a:t>
            </a:r>
            <a:r>
              <a:rPr lang="en-US" sz="2400" dirty="0">
                <a:solidFill>
                  <a:prstClr val="black"/>
                </a:solidFill>
              </a:rPr>
              <a:t>was</a:t>
            </a:r>
            <a:r>
              <a:rPr lang="en-US" sz="2400" spc="-55" dirty="0">
                <a:solidFill>
                  <a:prstClr val="black"/>
                </a:solidFill>
              </a:rPr>
              <a:t> </a:t>
            </a:r>
            <a:r>
              <a:rPr lang="en-US" sz="2400" dirty="0">
                <a:solidFill>
                  <a:prstClr val="black"/>
                </a:solidFill>
              </a:rPr>
              <a:t>a</a:t>
            </a:r>
            <a:r>
              <a:rPr lang="en-US" sz="2400" spc="-55" dirty="0">
                <a:solidFill>
                  <a:prstClr val="black"/>
                </a:solidFill>
              </a:rPr>
              <a:t> </a:t>
            </a:r>
            <a:r>
              <a:rPr lang="en-US" sz="2400" dirty="0">
                <a:solidFill>
                  <a:prstClr val="black"/>
                </a:solidFill>
              </a:rPr>
              <a:t>key</a:t>
            </a:r>
            <a:r>
              <a:rPr lang="en-US" sz="2400" spc="-55" dirty="0">
                <a:solidFill>
                  <a:prstClr val="black"/>
                </a:solidFill>
              </a:rPr>
              <a:t> </a:t>
            </a:r>
            <a:r>
              <a:rPr lang="en-US" sz="2400" spc="-10" dirty="0">
                <a:solidFill>
                  <a:prstClr val="black"/>
                </a:solidFill>
              </a:rPr>
              <a:t>factor </a:t>
            </a:r>
            <a:r>
              <a:rPr lang="en-US" sz="2400" dirty="0">
                <a:solidFill>
                  <a:prstClr val="black"/>
                </a:solidFill>
              </a:rPr>
              <a:t>in</a:t>
            </a:r>
            <a:r>
              <a:rPr lang="en-US" sz="2400" spc="-30" dirty="0">
                <a:solidFill>
                  <a:prstClr val="black"/>
                </a:solidFill>
              </a:rPr>
              <a:t> </a:t>
            </a:r>
            <a:r>
              <a:rPr lang="en-US" sz="2400" dirty="0">
                <a:solidFill>
                  <a:prstClr val="black"/>
                </a:solidFill>
              </a:rPr>
              <a:t>its</a:t>
            </a:r>
            <a:r>
              <a:rPr lang="en-US" sz="2400" spc="-30" dirty="0">
                <a:solidFill>
                  <a:prstClr val="black"/>
                </a:solidFill>
              </a:rPr>
              <a:t> </a:t>
            </a:r>
            <a:r>
              <a:rPr lang="en-US" sz="2400" dirty="0">
                <a:solidFill>
                  <a:prstClr val="black"/>
                </a:solidFill>
              </a:rPr>
              <a:t>selection</a:t>
            </a:r>
            <a:r>
              <a:rPr lang="en-US" sz="2400" spc="-30" dirty="0">
                <a:solidFill>
                  <a:prstClr val="black"/>
                </a:solidFill>
              </a:rPr>
              <a:t> </a:t>
            </a:r>
            <a:r>
              <a:rPr lang="en-US" sz="2400" dirty="0">
                <a:solidFill>
                  <a:prstClr val="black"/>
                </a:solidFill>
              </a:rPr>
              <a:t>as</a:t>
            </a:r>
            <a:r>
              <a:rPr lang="en-US" sz="2400" spc="-30" dirty="0">
                <a:solidFill>
                  <a:prstClr val="black"/>
                </a:solidFill>
              </a:rPr>
              <a:t> </a:t>
            </a:r>
            <a:r>
              <a:rPr lang="en-US" sz="2400" dirty="0">
                <a:solidFill>
                  <a:prstClr val="black"/>
                </a:solidFill>
              </a:rPr>
              <a:t>the</a:t>
            </a:r>
            <a:r>
              <a:rPr lang="en-US" sz="2400" spc="-30" dirty="0">
                <a:solidFill>
                  <a:prstClr val="black"/>
                </a:solidFill>
              </a:rPr>
              <a:t> </a:t>
            </a:r>
            <a:r>
              <a:rPr lang="en-US" sz="2400" dirty="0">
                <a:solidFill>
                  <a:prstClr val="black"/>
                </a:solidFill>
              </a:rPr>
              <a:t>AES</a:t>
            </a:r>
            <a:r>
              <a:rPr lang="en-US" sz="2400" spc="-30" dirty="0">
                <a:solidFill>
                  <a:prstClr val="black"/>
                </a:solidFill>
              </a:rPr>
              <a:t> </a:t>
            </a:r>
            <a:r>
              <a:rPr lang="en-US" sz="2400" spc="-10" dirty="0">
                <a:solidFill>
                  <a:prstClr val="black"/>
                </a:solidFill>
              </a:rPr>
              <a:t>cipher</a:t>
            </a:r>
          </a:p>
          <a:p>
            <a:pPr marL="356278" indent="-343531" algn="just">
              <a:spcBef>
                <a:spcPts val="276"/>
              </a:spcBef>
              <a:buClr>
                <a:srgbClr val="CC9A00"/>
              </a:buClr>
              <a:buSzPct val="62500"/>
              <a:buFont typeface="Wingdings"/>
              <a:buChar char=""/>
              <a:tabLst>
                <a:tab pos="356278" algn="l"/>
              </a:tabLst>
            </a:pPr>
            <a:endParaRPr lang="en-US" b="1" dirty="0">
              <a:solidFill>
                <a:srgbClr val="3B822F"/>
              </a:solidFill>
              <a:latin typeface="Alexandria" pitchFamily="2" charset="-78"/>
              <a:cs typeface="Alexandria" pitchFamily="2" charset="-78"/>
            </a:endParaRPr>
          </a:p>
        </p:txBody>
      </p:sp>
      <p:sp>
        <p:nvSpPr>
          <p:cNvPr id="11" name="Title 1"/>
          <p:cNvSpPr txBox="1">
            <a:spLocks/>
          </p:cNvSpPr>
          <p:nvPr/>
        </p:nvSpPr>
        <p:spPr>
          <a:xfrm>
            <a:off x="2557606" y="672711"/>
            <a:ext cx="8229600" cy="397032"/>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200" spc="-40" dirty="0" smtClean="0">
                <a:latin typeface="Alexandria Black" pitchFamily="2" charset="-78"/>
                <a:cs typeface="Alexandria Black" pitchFamily="2" charset="-78"/>
              </a:rPr>
              <a:t>Implementation</a:t>
            </a:r>
            <a:r>
              <a:rPr lang="en-US" sz="2200" spc="-85" dirty="0" smtClean="0">
                <a:latin typeface="Alexandria Black" pitchFamily="2" charset="-78"/>
                <a:cs typeface="Alexandria Black" pitchFamily="2" charset="-78"/>
              </a:rPr>
              <a:t> </a:t>
            </a:r>
            <a:r>
              <a:rPr lang="en-US" sz="2200" spc="-20" dirty="0">
                <a:latin typeface="Alexandria Black" pitchFamily="2" charset="-78"/>
                <a:cs typeface="Alexandria Black" pitchFamily="2" charset="-78"/>
              </a:rPr>
              <a:t>Aspects</a:t>
            </a:r>
            <a:endParaRPr lang="en-US" sz="2200" dirty="0">
              <a:latin typeface="Alexandria Black" pitchFamily="2" charset="-78"/>
              <a:cs typeface="Alexandria Black" pitchFamily="2" charset="-78"/>
            </a:endParaRPr>
          </a:p>
        </p:txBody>
      </p:sp>
    </p:spTree>
    <p:extLst>
      <p:ext uri="{BB962C8B-B14F-4D97-AF65-F5344CB8AC3E}">
        <p14:creationId xmlns:p14="http://schemas.microsoft.com/office/powerpoint/2010/main" val="3862078396"/>
      </p:ext>
    </p:extLst>
  </p:cSld>
  <p:clrMapOvr>
    <a:masterClrMapping/>
  </p:clrMapOvr>
  <mc:AlternateContent xmlns:mc="http://schemas.openxmlformats.org/markup-compatibility/2006" xmlns:p14="http://schemas.microsoft.com/office/powerpoint/2010/main">
    <mc:Choice Requires="p14">
      <p:transition p14:dur="10" advTm="12073"/>
    </mc:Choice>
    <mc:Fallback xmlns="">
      <p:transition advTm="12073"/>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p:cNvGrpSpPr/>
          <p:nvPr/>
        </p:nvGrpSpPr>
        <p:grpSpPr>
          <a:xfrm>
            <a:off x="1292698" y="2228403"/>
            <a:ext cx="9593586" cy="1854711"/>
            <a:chOff x="1372648" y="911667"/>
            <a:chExt cx="9593586" cy="1854711"/>
          </a:xfrm>
        </p:grpSpPr>
        <p:grpSp>
          <p:nvGrpSpPr>
            <p:cNvPr id="3" name="object 3"/>
            <p:cNvGrpSpPr/>
            <p:nvPr/>
          </p:nvGrpSpPr>
          <p:grpSpPr>
            <a:xfrm>
              <a:off x="1372648" y="911667"/>
              <a:ext cx="9593586" cy="1854711"/>
              <a:chOff x="1254252" y="949448"/>
              <a:chExt cx="9593586" cy="1854711"/>
            </a:xfrm>
          </p:grpSpPr>
          <p:pic>
            <p:nvPicPr>
              <p:cNvPr id="4" name="object 4"/>
              <p:cNvPicPr/>
              <p:nvPr/>
            </p:nvPicPr>
            <p:blipFill>
              <a:blip r:embed="rId2" cstate="print"/>
              <a:stretch>
                <a:fillRect/>
              </a:stretch>
            </p:blipFill>
            <p:spPr>
              <a:xfrm>
                <a:off x="1336540" y="949448"/>
                <a:ext cx="9511298" cy="867174"/>
              </a:xfrm>
              <a:prstGeom prst="rect">
                <a:avLst/>
              </a:prstGeom>
            </p:spPr>
          </p:pic>
          <p:pic>
            <p:nvPicPr>
              <p:cNvPr id="5" name="object 5"/>
              <p:cNvPicPr/>
              <p:nvPr/>
            </p:nvPicPr>
            <p:blipFill>
              <a:blip r:embed="rId3" cstate="print"/>
              <a:stretch>
                <a:fillRect/>
              </a:stretch>
            </p:blipFill>
            <p:spPr>
              <a:xfrm>
                <a:off x="1254252" y="969251"/>
                <a:ext cx="4514088" cy="899172"/>
              </a:xfrm>
              <a:prstGeom prst="rect">
                <a:avLst/>
              </a:prstGeom>
            </p:spPr>
          </p:pic>
          <p:sp>
            <p:nvSpPr>
              <p:cNvPr id="6" name="object 6"/>
              <p:cNvSpPr/>
              <p:nvPr/>
            </p:nvSpPr>
            <p:spPr>
              <a:xfrm>
                <a:off x="1370076" y="96316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rgbClr val="0F243E"/>
              </a:solidFill>
            </p:spPr>
            <p:txBody>
              <a:bodyPr wrap="square" lIns="0" tIns="0" rIns="0" bIns="0" rtlCol="0"/>
              <a:lstStyle/>
              <a:p>
                <a:endParaRPr dirty="0"/>
              </a:p>
            </p:txBody>
          </p:sp>
          <p:pic>
            <p:nvPicPr>
              <p:cNvPr id="7" name="object 7"/>
              <p:cNvPicPr/>
              <p:nvPr/>
            </p:nvPicPr>
            <p:blipFill>
              <a:blip r:embed="rId2" cstate="print"/>
              <a:stretch>
                <a:fillRect/>
              </a:stretch>
            </p:blipFill>
            <p:spPr>
              <a:xfrm>
                <a:off x="1336540" y="1886708"/>
                <a:ext cx="9511298" cy="867174"/>
              </a:xfrm>
              <a:prstGeom prst="rect">
                <a:avLst/>
              </a:prstGeom>
            </p:spPr>
          </p:pic>
          <p:pic>
            <p:nvPicPr>
              <p:cNvPr id="8" name="object 8"/>
              <p:cNvPicPr/>
              <p:nvPr/>
            </p:nvPicPr>
            <p:blipFill>
              <a:blip r:embed="rId4" cstate="print"/>
              <a:stretch>
                <a:fillRect/>
              </a:stretch>
            </p:blipFill>
            <p:spPr>
              <a:xfrm>
                <a:off x="1254252" y="1904987"/>
                <a:ext cx="4718304" cy="899172"/>
              </a:xfrm>
              <a:prstGeom prst="rect">
                <a:avLst/>
              </a:prstGeom>
            </p:spPr>
          </p:pic>
          <p:sp>
            <p:nvSpPr>
              <p:cNvPr id="9" name="object 9"/>
              <p:cNvSpPr/>
              <p:nvPr/>
            </p:nvSpPr>
            <p:spPr>
              <a:xfrm>
                <a:off x="1370076" y="1900427"/>
                <a:ext cx="9448800" cy="805180"/>
              </a:xfrm>
              <a:custGeom>
                <a:avLst/>
                <a:gdLst/>
                <a:ahLst/>
                <a:cxnLst/>
                <a:rect l="l" t="t" r="r" b="b"/>
                <a:pathLst>
                  <a:path w="9448800" h="805180">
                    <a:moveTo>
                      <a:pt x="9314688" y="0"/>
                    </a:moveTo>
                    <a:lnTo>
                      <a:pt x="134112" y="0"/>
                    </a:lnTo>
                    <a:lnTo>
                      <a:pt x="91732" y="6839"/>
                    </a:lnTo>
                    <a:lnTo>
                      <a:pt x="54918" y="25883"/>
                    </a:lnTo>
                    <a:lnTo>
                      <a:pt x="25883" y="54918"/>
                    </a:lnTo>
                    <a:lnTo>
                      <a:pt x="6839" y="91732"/>
                    </a:lnTo>
                    <a:lnTo>
                      <a:pt x="0" y="134112"/>
                    </a:lnTo>
                    <a:lnTo>
                      <a:pt x="0" y="670560"/>
                    </a:lnTo>
                    <a:lnTo>
                      <a:pt x="6839" y="712939"/>
                    </a:lnTo>
                    <a:lnTo>
                      <a:pt x="25883" y="749753"/>
                    </a:lnTo>
                    <a:lnTo>
                      <a:pt x="54918" y="778788"/>
                    </a:lnTo>
                    <a:lnTo>
                      <a:pt x="91732" y="797832"/>
                    </a:lnTo>
                    <a:lnTo>
                      <a:pt x="134112" y="804672"/>
                    </a:lnTo>
                    <a:lnTo>
                      <a:pt x="9314688" y="804672"/>
                    </a:lnTo>
                    <a:lnTo>
                      <a:pt x="9357067" y="797832"/>
                    </a:lnTo>
                    <a:lnTo>
                      <a:pt x="9393881" y="778788"/>
                    </a:lnTo>
                    <a:lnTo>
                      <a:pt x="9422916" y="749753"/>
                    </a:lnTo>
                    <a:lnTo>
                      <a:pt x="9441960" y="712939"/>
                    </a:lnTo>
                    <a:lnTo>
                      <a:pt x="9448800" y="670560"/>
                    </a:lnTo>
                    <a:lnTo>
                      <a:pt x="9448800" y="134112"/>
                    </a:lnTo>
                    <a:lnTo>
                      <a:pt x="9441960" y="91732"/>
                    </a:lnTo>
                    <a:lnTo>
                      <a:pt x="9422916" y="54918"/>
                    </a:lnTo>
                    <a:lnTo>
                      <a:pt x="9393881" y="25883"/>
                    </a:lnTo>
                    <a:lnTo>
                      <a:pt x="9357067" y="6839"/>
                    </a:lnTo>
                    <a:lnTo>
                      <a:pt x="9314688" y="0"/>
                    </a:lnTo>
                    <a:close/>
                  </a:path>
                </a:pathLst>
              </a:custGeom>
              <a:solidFill>
                <a:schemeClr val="accent6"/>
              </a:solidFill>
            </p:spPr>
            <p:txBody>
              <a:bodyPr wrap="square" lIns="0" tIns="0" rIns="0" bIns="0" rtlCol="0"/>
              <a:lstStyle/>
              <a:p>
                <a:endParaRPr dirty="0"/>
              </a:p>
            </p:txBody>
          </p:sp>
        </p:grpSp>
        <p:sp>
          <p:nvSpPr>
            <p:cNvPr id="26" name="Rectangle 25"/>
            <p:cNvSpPr/>
            <p:nvPr/>
          </p:nvSpPr>
          <p:spPr>
            <a:xfrm>
              <a:off x="1782885" y="1078523"/>
              <a:ext cx="5089855" cy="523220"/>
            </a:xfrm>
            <a:prstGeom prst="rect">
              <a:avLst/>
            </a:prstGeom>
          </p:spPr>
          <p:txBody>
            <a:bodyPr wrap="none">
              <a:spAutoFit/>
            </a:bodyPr>
            <a:lstStyle/>
            <a:p>
              <a:pPr marL="12700">
                <a:lnSpc>
                  <a:spcPct val="100000"/>
                </a:lnSpc>
                <a:spcBef>
                  <a:spcPts val="105"/>
                </a:spcBef>
              </a:pPr>
              <a:r>
                <a:rPr lang="en-US" sz="2800" b="1" dirty="0" smtClean="0">
                  <a:solidFill>
                    <a:srgbClr val="FFFFFF"/>
                  </a:solidFill>
                  <a:latin typeface="Times New Roman" panose="02020603050405020304" pitchFamily="18" charset="0"/>
                  <a:cs typeface="Times New Roman" panose="02020603050405020304" pitchFamily="18" charset="0"/>
                </a:rPr>
                <a:t>Advanced </a:t>
              </a:r>
              <a:r>
                <a:rPr lang="en-US" sz="2800" b="1" dirty="0">
                  <a:solidFill>
                    <a:srgbClr val="FFFFFF"/>
                  </a:solidFill>
                  <a:latin typeface="Times New Roman" panose="02020603050405020304" pitchFamily="18" charset="0"/>
                  <a:cs typeface="Times New Roman" panose="02020603050405020304" pitchFamily="18" charset="0"/>
                </a:rPr>
                <a:t>Encryption </a:t>
              </a:r>
              <a:r>
                <a:rPr lang="en-US" sz="2800" b="1" dirty="0" smtClean="0">
                  <a:solidFill>
                    <a:srgbClr val="FFFFFF"/>
                  </a:solidFill>
                  <a:latin typeface="Times New Roman" panose="02020603050405020304" pitchFamily="18" charset="0"/>
                  <a:cs typeface="Times New Roman" panose="02020603050405020304" pitchFamily="18" charset="0"/>
                </a:rPr>
                <a:t>Standard</a:t>
              </a:r>
              <a:endParaRPr lang="en-US" sz="2800" b="1" dirty="0">
                <a:solidFill>
                  <a:srgbClr val="FFFFFF"/>
                </a:solidFill>
                <a:latin typeface="Times New Roman" panose="02020603050405020304" pitchFamily="18" charset="0"/>
                <a:cs typeface="Times New Roman" panose="02020603050405020304" pitchFamily="18" charset="0"/>
              </a:endParaRPr>
            </a:p>
          </p:txBody>
        </p:sp>
        <p:sp>
          <p:nvSpPr>
            <p:cNvPr id="27" name="Rectangle 26"/>
            <p:cNvSpPr/>
            <p:nvPr/>
          </p:nvSpPr>
          <p:spPr>
            <a:xfrm>
              <a:off x="1787629" y="1902023"/>
              <a:ext cx="7758599" cy="523220"/>
            </a:xfrm>
            <a:prstGeom prst="rect">
              <a:avLst/>
            </a:prstGeom>
          </p:spPr>
          <p:txBody>
            <a:bodyPr wrap="none">
              <a:spAutoFit/>
            </a:bodyPr>
            <a:lstStyle/>
            <a:p>
              <a:pPr marR="5080"/>
              <a:r>
                <a:rPr lang="en-US" sz="2800" b="1" dirty="0">
                  <a:solidFill>
                    <a:srgbClr val="FFFFFF"/>
                  </a:solidFill>
                  <a:latin typeface="Times New Roman" panose="02020603050405020304" pitchFamily="18" charset="0"/>
                  <a:cs typeface="Times New Roman" panose="02020603050405020304" pitchFamily="18" charset="0"/>
                </a:rPr>
                <a:t>Simplified Advanced Encryption Standard (AES)</a:t>
              </a:r>
            </a:p>
          </p:txBody>
        </p:sp>
      </p:grpSp>
      <p:sp>
        <p:nvSpPr>
          <p:cNvPr id="31" name="TextBox 30"/>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33714" y="18493"/>
            <a:ext cx="2305141" cy="1076343"/>
          </a:xfrm>
          <a:prstGeom prst="rect">
            <a:avLst/>
          </a:prstGeom>
        </p:spPr>
      </p:pic>
    </p:spTree>
    <p:extLst>
      <p:ext uri="{BB962C8B-B14F-4D97-AF65-F5344CB8AC3E}">
        <p14:creationId xmlns:p14="http://schemas.microsoft.com/office/powerpoint/2010/main" val="2800905086"/>
      </p:ext>
    </p:extLst>
  </p:cSld>
  <p:clrMapOvr>
    <a:masterClrMapping/>
  </p:clrMapOvr>
  <mc:AlternateContent xmlns:mc="http://schemas.openxmlformats.org/markup-compatibility/2006" xmlns:p14="http://schemas.microsoft.com/office/powerpoint/2010/main">
    <mc:Choice Requires="p14">
      <p:transition spd="slow" p14:dur="2000" advTm="47267"/>
    </mc:Choice>
    <mc:Fallback xmlns="">
      <p:transition spd="slow" advTm="47267"/>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object 6"/>
          <p:cNvGrpSpPr/>
          <p:nvPr/>
        </p:nvGrpSpPr>
        <p:grpSpPr>
          <a:xfrm>
            <a:off x="1263396" y="938718"/>
            <a:ext cx="9584690" cy="1036955"/>
            <a:chOff x="1263396" y="938718"/>
            <a:chExt cx="9584690" cy="1036955"/>
          </a:xfrm>
        </p:grpSpPr>
        <p:pic>
          <p:nvPicPr>
            <p:cNvPr id="7" name="object 7"/>
            <p:cNvPicPr/>
            <p:nvPr/>
          </p:nvPicPr>
          <p:blipFill>
            <a:blip r:embed="rId2" cstate="print"/>
            <a:stretch>
              <a:fillRect/>
            </a:stretch>
          </p:blipFill>
          <p:spPr>
            <a:xfrm>
              <a:off x="1336540" y="938718"/>
              <a:ext cx="9511298" cy="1036437"/>
            </a:xfrm>
            <a:prstGeom prst="rect">
              <a:avLst/>
            </a:prstGeom>
          </p:spPr>
        </p:pic>
        <p:pic>
          <p:nvPicPr>
            <p:cNvPr id="8" name="object 8"/>
            <p:cNvPicPr/>
            <p:nvPr/>
          </p:nvPicPr>
          <p:blipFill>
            <a:blip r:embed="rId3" cstate="print"/>
            <a:stretch>
              <a:fillRect/>
            </a:stretch>
          </p:blipFill>
          <p:spPr>
            <a:xfrm>
              <a:off x="1263396" y="1042403"/>
              <a:ext cx="7946135" cy="899172"/>
            </a:xfrm>
            <a:prstGeom prst="rect">
              <a:avLst/>
            </a:prstGeom>
          </p:spPr>
        </p:pic>
        <p:sp>
          <p:nvSpPr>
            <p:cNvPr id="9" name="object 9"/>
            <p:cNvSpPr/>
            <p:nvPr/>
          </p:nvSpPr>
          <p:spPr>
            <a:xfrm>
              <a:off x="1370076" y="952500"/>
              <a:ext cx="9448800" cy="974090"/>
            </a:xfrm>
            <a:custGeom>
              <a:avLst/>
              <a:gdLst/>
              <a:ahLst/>
              <a:cxnLst/>
              <a:rect l="l" t="t" r="r" b="b"/>
              <a:pathLst>
                <a:path w="9448800" h="974089">
                  <a:moveTo>
                    <a:pt x="9286494" y="0"/>
                  </a:moveTo>
                  <a:lnTo>
                    <a:pt x="162306" y="0"/>
                  </a:lnTo>
                  <a:lnTo>
                    <a:pt x="119150" y="5796"/>
                  </a:lnTo>
                  <a:lnTo>
                    <a:pt x="80376" y="22154"/>
                  </a:lnTo>
                  <a:lnTo>
                    <a:pt x="47529" y="47529"/>
                  </a:lnTo>
                  <a:lnTo>
                    <a:pt x="22154" y="80376"/>
                  </a:lnTo>
                  <a:lnTo>
                    <a:pt x="5796" y="119150"/>
                  </a:lnTo>
                  <a:lnTo>
                    <a:pt x="0" y="162305"/>
                  </a:lnTo>
                  <a:lnTo>
                    <a:pt x="0" y="811529"/>
                  </a:lnTo>
                  <a:lnTo>
                    <a:pt x="5796" y="854685"/>
                  </a:lnTo>
                  <a:lnTo>
                    <a:pt x="22154" y="893459"/>
                  </a:lnTo>
                  <a:lnTo>
                    <a:pt x="47529" y="926306"/>
                  </a:lnTo>
                  <a:lnTo>
                    <a:pt x="80376" y="951681"/>
                  </a:lnTo>
                  <a:lnTo>
                    <a:pt x="119150" y="968039"/>
                  </a:lnTo>
                  <a:lnTo>
                    <a:pt x="162306" y="973836"/>
                  </a:lnTo>
                  <a:lnTo>
                    <a:pt x="9286494" y="973836"/>
                  </a:lnTo>
                  <a:lnTo>
                    <a:pt x="9329649" y="968039"/>
                  </a:lnTo>
                  <a:lnTo>
                    <a:pt x="9368423" y="951681"/>
                  </a:lnTo>
                  <a:lnTo>
                    <a:pt x="9401270" y="926306"/>
                  </a:lnTo>
                  <a:lnTo>
                    <a:pt x="9426645" y="893459"/>
                  </a:lnTo>
                  <a:lnTo>
                    <a:pt x="9443003" y="854685"/>
                  </a:lnTo>
                  <a:lnTo>
                    <a:pt x="9448800" y="811529"/>
                  </a:lnTo>
                  <a:lnTo>
                    <a:pt x="9448800" y="162305"/>
                  </a:lnTo>
                  <a:lnTo>
                    <a:pt x="9443003" y="119150"/>
                  </a:lnTo>
                  <a:lnTo>
                    <a:pt x="9426645" y="80376"/>
                  </a:lnTo>
                  <a:lnTo>
                    <a:pt x="9401270" y="47529"/>
                  </a:lnTo>
                  <a:lnTo>
                    <a:pt x="9368423" y="22154"/>
                  </a:lnTo>
                  <a:lnTo>
                    <a:pt x="9329649" y="5796"/>
                  </a:lnTo>
                  <a:lnTo>
                    <a:pt x="9286494" y="0"/>
                  </a:lnTo>
                  <a:close/>
                </a:path>
              </a:pathLst>
            </a:custGeom>
            <a:solidFill>
              <a:srgbClr val="0F243E"/>
            </a:solidFill>
          </p:spPr>
          <p:txBody>
            <a:bodyPr wrap="square" lIns="0" tIns="0" rIns="0" bIns="0" rtlCol="0"/>
            <a:lstStyle/>
            <a:p>
              <a:endParaRPr/>
            </a:p>
          </p:txBody>
        </p:sp>
      </p:grpSp>
      <p:grpSp>
        <p:nvGrpSpPr>
          <p:cNvPr id="10" name="object 10"/>
          <p:cNvGrpSpPr/>
          <p:nvPr/>
        </p:nvGrpSpPr>
        <p:grpSpPr>
          <a:xfrm>
            <a:off x="1263396" y="2072561"/>
            <a:ext cx="9584690" cy="1035050"/>
            <a:chOff x="1263396" y="2072561"/>
            <a:chExt cx="9584690" cy="1035050"/>
          </a:xfrm>
        </p:grpSpPr>
        <p:pic>
          <p:nvPicPr>
            <p:cNvPr id="11" name="object 11"/>
            <p:cNvPicPr/>
            <p:nvPr/>
          </p:nvPicPr>
          <p:blipFill>
            <a:blip r:embed="rId4" cstate="print"/>
            <a:stretch>
              <a:fillRect/>
            </a:stretch>
          </p:blipFill>
          <p:spPr>
            <a:xfrm>
              <a:off x="1336540" y="2072561"/>
              <a:ext cx="9511298" cy="1034939"/>
            </a:xfrm>
            <a:prstGeom prst="rect">
              <a:avLst/>
            </a:prstGeom>
          </p:spPr>
        </p:pic>
        <p:pic>
          <p:nvPicPr>
            <p:cNvPr id="12" name="object 12"/>
            <p:cNvPicPr/>
            <p:nvPr/>
          </p:nvPicPr>
          <p:blipFill>
            <a:blip r:embed="rId5" cstate="print"/>
            <a:stretch>
              <a:fillRect/>
            </a:stretch>
          </p:blipFill>
          <p:spPr>
            <a:xfrm>
              <a:off x="1263396" y="2174747"/>
              <a:ext cx="6569964" cy="900684"/>
            </a:xfrm>
            <a:prstGeom prst="rect">
              <a:avLst/>
            </a:prstGeom>
          </p:spPr>
        </p:pic>
        <p:sp>
          <p:nvSpPr>
            <p:cNvPr id="13" name="object 13"/>
            <p:cNvSpPr/>
            <p:nvPr/>
          </p:nvSpPr>
          <p:spPr>
            <a:xfrm>
              <a:off x="1370076" y="2086355"/>
              <a:ext cx="9448800" cy="972819"/>
            </a:xfrm>
            <a:custGeom>
              <a:avLst/>
              <a:gdLst/>
              <a:ahLst/>
              <a:cxnLst/>
              <a:rect l="l" t="t" r="r" b="b"/>
              <a:pathLst>
                <a:path w="9448800" h="972819">
                  <a:moveTo>
                    <a:pt x="9286748" y="0"/>
                  </a:moveTo>
                  <a:lnTo>
                    <a:pt x="162052" y="0"/>
                  </a:lnTo>
                  <a:lnTo>
                    <a:pt x="118959" y="5786"/>
                  </a:lnTo>
                  <a:lnTo>
                    <a:pt x="80245" y="22116"/>
                  </a:lnTo>
                  <a:lnTo>
                    <a:pt x="47450" y="47450"/>
                  </a:lnTo>
                  <a:lnTo>
                    <a:pt x="22116" y="80245"/>
                  </a:lnTo>
                  <a:lnTo>
                    <a:pt x="5786" y="118959"/>
                  </a:lnTo>
                  <a:lnTo>
                    <a:pt x="0" y="162052"/>
                  </a:lnTo>
                  <a:lnTo>
                    <a:pt x="0" y="810260"/>
                  </a:lnTo>
                  <a:lnTo>
                    <a:pt x="5786" y="853352"/>
                  </a:lnTo>
                  <a:lnTo>
                    <a:pt x="22116" y="892066"/>
                  </a:lnTo>
                  <a:lnTo>
                    <a:pt x="47450" y="924861"/>
                  </a:lnTo>
                  <a:lnTo>
                    <a:pt x="80245" y="950195"/>
                  </a:lnTo>
                  <a:lnTo>
                    <a:pt x="118959" y="966525"/>
                  </a:lnTo>
                  <a:lnTo>
                    <a:pt x="162052" y="972312"/>
                  </a:lnTo>
                  <a:lnTo>
                    <a:pt x="9286748" y="972312"/>
                  </a:lnTo>
                  <a:lnTo>
                    <a:pt x="9329840" y="966525"/>
                  </a:lnTo>
                  <a:lnTo>
                    <a:pt x="9368554" y="950195"/>
                  </a:lnTo>
                  <a:lnTo>
                    <a:pt x="9401349" y="924861"/>
                  </a:lnTo>
                  <a:lnTo>
                    <a:pt x="9426683" y="892066"/>
                  </a:lnTo>
                  <a:lnTo>
                    <a:pt x="9443013" y="853352"/>
                  </a:lnTo>
                  <a:lnTo>
                    <a:pt x="9448800" y="810260"/>
                  </a:lnTo>
                  <a:lnTo>
                    <a:pt x="9448800" y="162052"/>
                  </a:lnTo>
                  <a:lnTo>
                    <a:pt x="9443013" y="118959"/>
                  </a:lnTo>
                  <a:lnTo>
                    <a:pt x="9426683" y="80245"/>
                  </a:lnTo>
                  <a:lnTo>
                    <a:pt x="9401349" y="47450"/>
                  </a:lnTo>
                  <a:lnTo>
                    <a:pt x="9368554" y="22116"/>
                  </a:lnTo>
                  <a:lnTo>
                    <a:pt x="9329840" y="5786"/>
                  </a:lnTo>
                  <a:lnTo>
                    <a:pt x="9286748" y="0"/>
                  </a:lnTo>
                  <a:close/>
                </a:path>
              </a:pathLst>
            </a:custGeom>
            <a:solidFill>
              <a:srgbClr val="0F243E"/>
            </a:solidFill>
          </p:spPr>
          <p:txBody>
            <a:bodyPr wrap="square" lIns="0" tIns="0" rIns="0" bIns="0" rtlCol="0"/>
            <a:lstStyle/>
            <a:p>
              <a:endParaRPr/>
            </a:p>
          </p:txBody>
        </p:sp>
      </p:grpSp>
      <p:grpSp>
        <p:nvGrpSpPr>
          <p:cNvPr id="14" name="object 14"/>
          <p:cNvGrpSpPr/>
          <p:nvPr/>
        </p:nvGrpSpPr>
        <p:grpSpPr>
          <a:xfrm>
            <a:off x="1263396" y="3194264"/>
            <a:ext cx="9585960" cy="1038225"/>
            <a:chOff x="1263396" y="3194264"/>
            <a:chExt cx="9585960" cy="1038225"/>
          </a:xfrm>
        </p:grpSpPr>
        <p:pic>
          <p:nvPicPr>
            <p:cNvPr id="15" name="object 15"/>
            <p:cNvPicPr/>
            <p:nvPr/>
          </p:nvPicPr>
          <p:blipFill>
            <a:blip r:embed="rId6" cstate="print"/>
            <a:stretch>
              <a:fillRect/>
            </a:stretch>
          </p:blipFill>
          <p:spPr>
            <a:xfrm>
              <a:off x="1335019" y="3194264"/>
              <a:ext cx="9514340" cy="1037922"/>
            </a:xfrm>
            <a:prstGeom prst="rect">
              <a:avLst/>
            </a:prstGeom>
          </p:spPr>
        </p:pic>
        <p:pic>
          <p:nvPicPr>
            <p:cNvPr id="16" name="object 16"/>
            <p:cNvPicPr/>
            <p:nvPr/>
          </p:nvPicPr>
          <p:blipFill>
            <a:blip r:embed="rId7" cstate="print"/>
            <a:stretch>
              <a:fillRect/>
            </a:stretch>
          </p:blipFill>
          <p:spPr>
            <a:xfrm>
              <a:off x="1263396" y="3297935"/>
              <a:ext cx="4672584" cy="900683"/>
            </a:xfrm>
            <a:prstGeom prst="rect">
              <a:avLst/>
            </a:prstGeom>
          </p:spPr>
        </p:pic>
        <p:sp>
          <p:nvSpPr>
            <p:cNvPr id="17" name="object 17"/>
            <p:cNvSpPr/>
            <p:nvPr/>
          </p:nvSpPr>
          <p:spPr>
            <a:xfrm>
              <a:off x="1370076" y="3209543"/>
              <a:ext cx="9448800" cy="972819"/>
            </a:xfrm>
            <a:custGeom>
              <a:avLst/>
              <a:gdLst/>
              <a:ahLst/>
              <a:cxnLst/>
              <a:rect l="l" t="t" r="r" b="b"/>
              <a:pathLst>
                <a:path w="9448800" h="972820">
                  <a:moveTo>
                    <a:pt x="9286748" y="0"/>
                  </a:moveTo>
                  <a:lnTo>
                    <a:pt x="162052" y="0"/>
                  </a:lnTo>
                  <a:lnTo>
                    <a:pt x="118959" y="5786"/>
                  </a:lnTo>
                  <a:lnTo>
                    <a:pt x="80245" y="22116"/>
                  </a:lnTo>
                  <a:lnTo>
                    <a:pt x="47450" y="47450"/>
                  </a:lnTo>
                  <a:lnTo>
                    <a:pt x="22116" y="80245"/>
                  </a:lnTo>
                  <a:lnTo>
                    <a:pt x="5786" y="118959"/>
                  </a:lnTo>
                  <a:lnTo>
                    <a:pt x="0" y="162051"/>
                  </a:lnTo>
                  <a:lnTo>
                    <a:pt x="0" y="810259"/>
                  </a:lnTo>
                  <a:lnTo>
                    <a:pt x="5786" y="853352"/>
                  </a:lnTo>
                  <a:lnTo>
                    <a:pt x="22116" y="892066"/>
                  </a:lnTo>
                  <a:lnTo>
                    <a:pt x="47450" y="924861"/>
                  </a:lnTo>
                  <a:lnTo>
                    <a:pt x="80245" y="950195"/>
                  </a:lnTo>
                  <a:lnTo>
                    <a:pt x="118959" y="966525"/>
                  </a:lnTo>
                  <a:lnTo>
                    <a:pt x="162052" y="972311"/>
                  </a:lnTo>
                  <a:lnTo>
                    <a:pt x="9286748" y="972311"/>
                  </a:lnTo>
                  <a:lnTo>
                    <a:pt x="9329840" y="966525"/>
                  </a:lnTo>
                  <a:lnTo>
                    <a:pt x="9368554" y="950195"/>
                  </a:lnTo>
                  <a:lnTo>
                    <a:pt x="9401349" y="924861"/>
                  </a:lnTo>
                  <a:lnTo>
                    <a:pt x="9426683" y="892066"/>
                  </a:lnTo>
                  <a:lnTo>
                    <a:pt x="9443013" y="853352"/>
                  </a:lnTo>
                  <a:lnTo>
                    <a:pt x="9448800" y="810259"/>
                  </a:lnTo>
                  <a:lnTo>
                    <a:pt x="9448800" y="162051"/>
                  </a:lnTo>
                  <a:lnTo>
                    <a:pt x="9443013" y="118959"/>
                  </a:lnTo>
                  <a:lnTo>
                    <a:pt x="9426683" y="80245"/>
                  </a:lnTo>
                  <a:lnTo>
                    <a:pt x="9401349" y="47450"/>
                  </a:lnTo>
                  <a:lnTo>
                    <a:pt x="9368554" y="22116"/>
                  </a:lnTo>
                  <a:lnTo>
                    <a:pt x="9329840" y="5786"/>
                  </a:lnTo>
                  <a:lnTo>
                    <a:pt x="9286748" y="0"/>
                  </a:lnTo>
                  <a:close/>
                </a:path>
              </a:pathLst>
            </a:custGeom>
            <a:solidFill>
              <a:srgbClr val="0F243E"/>
            </a:solidFill>
          </p:spPr>
          <p:txBody>
            <a:bodyPr wrap="square" lIns="0" tIns="0" rIns="0" bIns="0" rtlCol="0"/>
            <a:lstStyle/>
            <a:p>
              <a:endParaRPr/>
            </a:p>
          </p:txBody>
        </p:sp>
        <p:sp>
          <p:nvSpPr>
            <p:cNvPr id="18" name="object 18"/>
            <p:cNvSpPr/>
            <p:nvPr/>
          </p:nvSpPr>
          <p:spPr>
            <a:xfrm>
              <a:off x="1370076" y="3209543"/>
              <a:ext cx="9448800" cy="972819"/>
            </a:xfrm>
            <a:custGeom>
              <a:avLst/>
              <a:gdLst/>
              <a:ahLst/>
              <a:cxnLst/>
              <a:rect l="l" t="t" r="r" b="b"/>
              <a:pathLst>
                <a:path w="9448800" h="972820">
                  <a:moveTo>
                    <a:pt x="0" y="162051"/>
                  </a:moveTo>
                  <a:lnTo>
                    <a:pt x="5786" y="118959"/>
                  </a:lnTo>
                  <a:lnTo>
                    <a:pt x="22116" y="80245"/>
                  </a:lnTo>
                  <a:lnTo>
                    <a:pt x="47450" y="47450"/>
                  </a:lnTo>
                  <a:lnTo>
                    <a:pt x="80245" y="22116"/>
                  </a:lnTo>
                  <a:lnTo>
                    <a:pt x="118959" y="5786"/>
                  </a:lnTo>
                  <a:lnTo>
                    <a:pt x="162052" y="0"/>
                  </a:lnTo>
                  <a:lnTo>
                    <a:pt x="9286748" y="0"/>
                  </a:lnTo>
                  <a:lnTo>
                    <a:pt x="9329840" y="5786"/>
                  </a:lnTo>
                  <a:lnTo>
                    <a:pt x="9368554" y="22116"/>
                  </a:lnTo>
                  <a:lnTo>
                    <a:pt x="9401349" y="47450"/>
                  </a:lnTo>
                  <a:lnTo>
                    <a:pt x="9426683" y="80245"/>
                  </a:lnTo>
                  <a:lnTo>
                    <a:pt x="9443013" y="118959"/>
                  </a:lnTo>
                  <a:lnTo>
                    <a:pt x="9448800" y="162051"/>
                  </a:lnTo>
                  <a:lnTo>
                    <a:pt x="9448800" y="810259"/>
                  </a:lnTo>
                  <a:lnTo>
                    <a:pt x="9443013" y="853352"/>
                  </a:lnTo>
                  <a:lnTo>
                    <a:pt x="9426683" y="892066"/>
                  </a:lnTo>
                  <a:lnTo>
                    <a:pt x="9401349" y="924861"/>
                  </a:lnTo>
                  <a:lnTo>
                    <a:pt x="9368554" y="950195"/>
                  </a:lnTo>
                  <a:lnTo>
                    <a:pt x="9329840" y="966525"/>
                  </a:lnTo>
                  <a:lnTo>
                    <a:pt x="9286748" y="972311"/>
                  </a:lnTo>
                  <a:lnTo>
                    <a:pt x="162052" y="972311"/>
                  </a:lnTo>
                  <a:lnTo>
                    <a:pt x="118959" y="966525"/>
                  </a:lnTo>
                  <a:lnTo>
                    <a:pt x="80245" y="950195"/>
                  </a:lnTo>
                  <a:lnTo>
                    <a:pt x="47450" y="924861"/>
                  </a:lnTo>
                  <a:lnTo>
                    <a:pt x="22116" y="892066"/>
                  </a:lnTo>
                  <a:lnTo>
                    <a:pt x="5786" y="853352"/>
                  </a:lnTo>
                  <a:lnTo>
                    <a:pt x="0" y="810259"/>
                  </a:lnTo>
                  <a:lnTo>
                    <a:pt x="0" y="162051"/>
                  </a:lnTo>
                  <a:close/>
                </a:path>
              </a:pathLst>
            </a:custGeom>
            <a:ln w="3175">
              <a:solidFill>
                <a:srgbClr val="375F92"/>
              </a:solidFill>
            </a:ln>
          </p:spPr>
          <p:txBody>
            <a:bodyPr wrap="square" lIns="0" tIns="0" rIns="0" bIns="0" rtlCol="0"/>
            <a:lstStyle/>
            <a:p>
              <a:endParaRPr/>
            </a:p>
          </p:txBody>
        </p:sp>
      </p:grpSp>
      <p:grpSp>
        <p:nvGrpSpPr>
          <p:cNvPr id="19" name="object 19"/>
          <p:cNvGrpSpPr/>
          <p:nvPr/>
        </p:nvGrpSpPr>
        <p:grpSpPr>
          <a:xfrm>
            <a:off x="1263396" y="4318937"/>
            <a:ext cx="9584690" cy="1035050"/>
            <a:chOff x="1263396" y="4318937"/>
            <a:chExt cx="9584690" cy="1035050"/>
          </a:xfrm>
        </p:grpSpPr>
        <p:pic>
          <p:nvPicPr>
            <p:cNvPr id="20" name="object 20"/>
            <p:cNvPicPr/>
            <p:nvPr/>
          </p:nvPicPr>
          <p:blipFill>
            <a:blip r:embed="rId4" cstate="print"/>
            <a:stretch>
              <a:fillRect/>
            </a:stretch>
          </p:blipFill>
          <p:spPr>
            <a:xfrm>
              <a:off x="1336540" y="4318937"/>
              <a:ext cx="9511298" cy="1034939"/>
            </a:xfrm>
            <a:prstGeom prst="rect">
              <a:avLst/>
            </a:prstGeom>
          </p:spPr>
        </p:pic>
        <p:pic>
          <p:nvPicPr>
            <p:cNvPr id="21" name="object 21"/>
            <p:cNvPicPr/>
            <p:nvPr/>
          </p:nvPicPr>
          <p:blipFill>
            <a:blip r:embed="rId8" cstate="print"/>
            <a:stretch>
              <a:fillRect/>
            </a:stretch>
          </p:blipFill>
          <p:spPr>
            <a:xfrm>
              <a:off x="1263396" y="4421123"/>
              <a:ext cx="3768852" cy="900684"/>
            </a:xfrm>
            <a:prstGeom prst="rect">
              <a:avLst/>
            </a:prstGeom>
          </p:spPr>
        </p:pic>
        <p:sp>
          <p:nvSpPr>
            <p:cNvPr id="22" name="object 22"/>
            <p:cNvSpPr/>
            <p:nvPr/>
          </p:nvSpPr>
          <p:spPr>
            <a:xfrm>
              <a:off x="1370076" y="4332731"/>
              <a:ext cx="9448800" cy="972819"/>
            </a:xfrm>
            <a:custGeom>
              <a:avLst/>
              <a:gdLst/>
              <a:ahLst/>
              <a:cxnLst/>
              <a:rect l="l" t="t" r="r" b="b"/>
              <a:pathLst>
                <a:path w="9448800" h="972820">
                  <a:moveTo>
                    <a:pt x="9286748" y="0"/>
                  </a:moveTo>
                  <a:lnTo>
                    <a:pt x="162052" y="0"/>
                  </a:lnTo>
                  <a:lnTo>
                    <a:pt x="118959" y="5786"/>
                  </a:lnTo>
                  <a:lnTo>
                    <a:pt x="80245" y="22116"/>
                  </a:lnTo>
                  <a:lnTo>
                    <a:pt x="47450" y="47450"/>
                  </a:lnTo>
                  <a:lnTo>
                    <a:pt x="22116" y="80245"/>
                  </a:lnTo>
                  <a:lnTo>
                    <a:pt x="5786" y="118959"/>
                  </a:lnTo>
                  <a:lnTo>
                    <a:pt x="0" y="162052"/>
                  </a:lnTo>
                  <a:lnTo>
                    <a:pt x="0" y="810260"/>
                  </a:lnTo>
                  <a:lnTo>
                    <a:pt x="5786" y="853352"/>
                  </a:lnTo>
                  <a:lnTo>
                    <a:pt x="22116" y="892066"/>
                  </a:lnTo>
                  <a:lnTo>
                    <a:pt x="47450" y="924861"/>
                  </a:lnTo>
                  <a:lnTo>
                    <a:pt x="80245" y="950195"/>
                  </a:lnTo>
                  <a:lnTo>
                    <a:pt x="118959" y="966525"/>
                  </a:lnTo>
                  <a:lnTo>
                    <a:pt x="162052" y="972312"/>
                  </a:lnTo>
                  <a:lnTo>
                    <a:pt x="9286748" y="972312"/>
                  </a:lnTo>
                  <a:lnTo>
                    <a:pt x="9329840" y="966525"/>
                  </a:lnTo>
                  <a:lnTo>
                    <a:pt x="9368554" y="950195"/>
                  </a:lnTo>
                  <a:lnTo>
                    <a:pt x="9401349" y="924861"/>
                  </a:lnTo>
                  <a:lnTo>
                    <a:pt x="9426683" y="892066"/>
                  </a:lnTo>
                  <a:lnTo>
                    <a:pt x="9443013" y="853352"/>
                  </a:lnTo>
                  <a:lnTo>
                    <a:pt x="9448800" y="810260"/>
                  </a:lnTo>
                  <a:lnTo>
                    <a:pt x="9448800" y="162052"/>
                  </a:lnTo>
                  <a:lnTo>
                    <a:pt x="9443013" y="118959"/>
                  </a:lnTo>
                  <a:lnTo>
                    <a:pt x="9426683" y="80245"/>
                  </a:lnTo>
                  <a:lnTo>
                    <a:pt x="9401349" y="47450"/>
                  </a:lnTo>
                  <a:lnTo>
                    <a:pt x="9368554" y="22116"/>
                  </a:lnTo>
                  <a:lnTo>
                    <a:pt x="9329840" y="5786"/>
                  </a:lnTo>
                  <a:lnTo>
                    <a:pt x="9286748" y="0"/>
                  </a:lnTo>
                  <a:close/>
                </a:path>
              </a:pathLst>
            </a:custGeom>
            <a:solidFill>
              <a:srgbClr val="0F243E"/>
            </a:solidFill>
          </p:spPr>
          <p:txBody>
            <a:bodyPr wrap="square" lIns="0" tIns="0" rIns="0" bIns="0" rtlCol="0"/>
            <a:lstStyle/>
            <a:p>
              <a:endParaRPr/>
            </a:p>
          </p:txBody>
        </p:sp>
      </p:grpSp>
      <p:sp>
        <p:nvSpPr>
          <p:cNvPr id="23" name="object 23"/>
          <p:cNvSpPr txBox="1"/>
          <p:nvPr/>
        </p:nvSpPr>
        <p:spPr>
          <a:xfrm>
            <a:off x="1526794" y="1141933"/>
            <a:ext cx="7422515" cy="3894454"/>
          </a:xfrm>
          <a:prstGeom prst="rect">
            <a:avLst/>
          </a:prstGeom>
        </p:spPr>
        <p:txBody>
          <a:bodyPr vert="horz" wrap="square" lIns="0" tIns="13335" rIns="0" bIns="0" rtlCol="0">
            <a:spAutoFit/>
          </a:bodyPr>
          <a:lstStyle/>
          <a:p>
            <a:pPr marL="12700">
              <a:lnSpc>
                <a:spcPct val="100000"/>
              </a:lnSpc>
              <a:spcBef>
                <a:spcPts val="105"/>
              </a:spcBef>
            </a:pPr>
            <a:r>
              <a:rPr sz="3200" b="1" spc="-5" dirty="0">
                <a:solidFill>
                  <a:srgbClr val="FFFFFF"/>
                </a:solidFill>
                <a:latin typeface="Times New Roman"/>
                <a:cs typeface="Times New Roman"/>
              </a:rPr>
              <a:t>Simplified</a:t>
            </a:r>
            <a:r>
              <a:rPr sz="3200" b="1" spc="-185" dirty="0">
                <a:solidFill>
                  <a:srgbClr val="FFFFFF"/>
                </a:solidFill>
                <a:latin typeface="Times New Roman"/>
                <a:cs typeface="Times New Roman"/>
              </a:rPr>
              <a:t> </a:t>
            </a:r>
            <a:r>
              <a:rPr sz="3200" b="1" dirty="0">
                <a:solidFill>
                  <a:srgbClr val="FFFFFF"/>
                </a:solidFill>
                <a:latin typeface="Times New Roman"/>
                <a:cs typeface="Times New Roman"/>
              </a:rPr>
              <a:t>Advanced</a:t>
            </a:r>
            <a:r>
              <a:rPr sz="3200" b="1" spc="-25" dirty="0">
                <a:solidFill>
                  <a:srgbClr val="FFFFFF"/>
                </a:solidFill>
                <a:latin typeface="Times New Roman"/>
                <a:cs typeface="Times New Roman"/>
              </a:rPr>
              <a:t> </a:t>
            </a:r>
            <a:r>
              <a:rPr sz="3200" b="1" dirty="0">
                <a:solidFill>
                  <a:srgbClr val="FFFFFF"/>
                </a:solidFill>
                <a:latin typeface="Times New Roman"/>
                <a:cs typeface="Times New Roman"/>
              </a:rPr>
              <a:t>Encryption</a:t>
            </a:r>
            <a:r>
              <a:rPr sz="3200" b="1" spc="-30" dirty="0">
                <a:solidFill>
                  <a:srgbClr val="FFFFFF"/>
                </a:solidFill>
                <a:latin typeface="Times New Roman"/>
                <a:cs typeface="Times New Roman"/>
              </a:rPr>
              <a:t> </a:t>
            </a:r>
            <a:r>
              <a:rPr sz="3200" b="1" dirty="0">
                <a:solidFill>
                  <a:srgbClr val="FFFFFF"/>
                </a:solidFill>
                <a:latin typeface="Times New Roman"/>
                <a:cs typeface="Times New Roman"/>
              </a:rPr>
              <a:t>Standard</a:t>
            </a:r>
            <a:endParaRPr sz="3200">
              <a:latin typeface="Times New Roman"/>
              <a:cs typeface="Times New Roman"/>
            </a:endParaRPr>
          </a:p>
          <a:p>
            <a:pPr marL="12700" marR="1373505">
              <a:lnSpc>
                <a:spcPct val="230399"/>
              </a:lnSpc>
              <a:spcBef>
                <a:spcPts val="75"/>
              </a:spcBef>
              <a:tabLst>
                <a:tab pos="1368425" algn="l"/>
              </a:tabLst>
            </a:pPr>
            <a:r>
              <a:rPr sz="3200" b="1" dirty="0">
                <a:solidFill>
                  <a:srgbClr val="FFFFFF"/>
                </a:solidFill>
                <a:latin typeface="Times New Roman"/>
                <a:cs typeface="Times New Roman"/>
              </a:rPr>
              <a:t>S-AES</a:t>
            </a:r>
            <a:r>
              <a:rPr sz="3200" b="1" spc="-10" dirty="0">
                <a:solidFill>
                  <a:srgbClr val="FFFFFF"/>
                </a:solidFill>
                <a:latin typeface="Times New Roman"/>
                <a:cs typeface="Times New Roman"/>
              </a:rPr>
              <a:t> </a:t>
            </a:r>
            <a:r>
              <a:rPr sz="3200" b="1" dirty="0">
                <a:solidFill>
                  <a:srgbClr val="FFFFFF"/>
                </a:solidFill>
                <a:latin typeface="Times New Roman"/>
                <a:cs typeface="Times New Roman"/>
              </a:rPr>
              <a:t>Encryption</a:t>
            </a:r>
            <a:r>
              <a:rPr sz="3200" b="1" spc="-30" dirty="0">
                <a:solidFill>
                  <a:srgbClr val="FFFFFF"/>
                </a:solidFill>
                <a:latin typeface="Times New Roman"/>
                <a:cs typeface="Times New Roman"/>
              </a:rPr>
              <a:t> </a:t>
            </a:r>
            <a:r>
              <a:rPr sz="3200" b="1" dirty="0">
                <a:solidFill>
                  <a:srgbClr val="FFFFFF"/>
                </a:solidFill>
                <a:latin typeface="Times New Roman"/>
                <a:cs typeface="Times New Roman"/>
              </a:rPr>
              <a:t>and</a:t>
            </a:r>
            <a:r>
              <a:rPr sz="3200" b="1" spc="-5" dirty="0">
                <a:solidFill>
                  <a:srgbClr val="FFFFFF"/>
                </a:solidFill>
                <a:latin typeface="Times New Roman"/>
                <a:cs typeface="Times New Roman"/>
              </a:rPr>
              <a:t> </a:t>
            </a:r>
            <a:r>
              <a:rPr sz="3200" b="1" dirty="0">
                <a:solidFill>
                  <a:srgbClr val="FFFFFF"/>
                </a:solidFill>
                <a:latin typeface="Times New Roman"/>
                <a:cs typeface="Times New Roman"/>
              </a:rPr>
              <a:t>Decryption </a:t>
            </a:r>
            <a:r>
              <a:rPr sz="3200" b="1" spc="-785" dirty="0">
                <a:solidFill>
                  <a:srgbClr val="FFFFFF"/>
                </a:solidFill>
                <a:latin typeface="Times New Roman"/>
                <a:cs typeface="Times New Roman"/>
              </a:rPr>
              <a:t> </a:t>
            </a:r>
            <a:r>
              <a:rPr sz="3200" b="1" dirty="0">
                <a:solidFill>
                  <a:srgbClr val="FFFFFF"/>
                </a:solidFill>
                <a:latin typeface="Times New Roman"/>
                <a:cs typeface="Times New Roman"/>
              </a:rPr>
              <a:t>S-AES	</a:t>
            </a:r>
            <a:r>
              <a:rPr sz="3200" b="1" spc="5" dirty="0">
                <a:solidFill>
                  <a:srgbClr val="FFFFFF"/>
                </a:solidFill>
                <a:latin typeface="Times New Roman"/>
                <a:cs typeface="Times New Roman"/>
              </a:rPr>
              <a:t>Key</a:t>
            </a:r>
            <a:r>
              <a:rPr sz="3200" b="1" spc="-15" dirty="0">
                <a:solidFill>
                  <a:srgbClr val="FFFFFF"/>
                </a:solidFill>
                <a:latin typeface="Times New Roman"/>
                <a:cs typeface="Times New Roman"/>
              </a:rPr>
              <a:t> </a:t>
            </a:r>
            <a:r>
              <a:rPr sz="3200" b="1" dirty="0">
                <a:solidFill>
                  <a:srgbClr val="FFFFFF"/>
                </a:solidFill>
                <a:latin typeface="Times New Roman"/>
                <a:cs typeface="Times New Roman"/>
              </a:rPr>
              <a:t>Generation</a:t>
            </a:r>
            <a:endParaRPr sz="3200">
              <a:latin typeface="Times New Roman"/>
              <a:cs typeface="Times New Roman"/>
            </a:endParaRPr>
          </a:p>
          <a:p>
            <a:pPr>
              <a:lnSpc>
                <a:spcPct val="100000"/>
              </a:lnSpc>
            </a:pPr>
            <a:endParaRPr sz="4350">
              <a:latin typeface="Times New Roman"/>
              <a:cs typeface="Times New Roman"/>
            </a:endParaRPr>
          </a:p>
          <a:p>
            <a:pPr marL="12700">
              <a:lnSpc>
                <a:spcPct val="100000"/>
              </a:lnSpc>
            </a:pPr>
            <a:r>
              <a:rPr sz="3200" b="1" dirty="0">
                <a:solidFill>
                  <a:srgbClr val="FFFFFF"/>
                </a:solidFill>
                <a:latin typeface="Times New Roman"/>
                <a:cs typeface="Times New Roman"/>
              </a:rPr>
              <a:t>S-AES</a:t>
            </a:r>
            <a:r>
              <a:rPr sz="3200" b="1" spc="-30" dirty="0">
                <a:solidFill>
                  <a:srgbClr val="FFFFFF"/>
                </a:solidFill>
                <a:latin typeface="Times New Roman"/>
                <a:cs typeface="Times New Roman"/>
              </a:rPr>
              <a:t> </a:t>
            </a:r>
            <a:r>
              <a:rPr sz="3200" b="1" dirty="0">
                <a:solidFill>
                  <a:srgbClr val="FFFFFF"/>
                </a:solidFill>
                <a:latin typeface="Times New Roman"/>
                <a:cs typeface="Times New Roman"/>
              </a:rPr>
              <a:t>Encryption</a:t>
            </a:r>
            <a:endParaRPr sz="3200">
              <a:latin typeface="Times New Roman"/>
              <a:cs typeface="Times New Roman"/>
            </a:endParaRPr>
          </a:p>
        </p:txBody>
      </p:sp>
      <p:grpSp>
        <p:nvGrpSpPr>
          <p:cNvPr id="24" name="object 24"/>
          <p:cNvGrpSpPr/>
          <p:nvPr/>
        </p:nvGrpSpPr>
        <p:grpSpPr>
          <a:xfrm>
            <a:off x="1263396" y="5442138"/>
            <a:ext cx="9584690" cy="1035050"/>
            <a:chOff x="1263396" y="5442138"/>
            <a:chExt cx="9584690" cy="1035050"/>
          </a:xfrm>
        </p:grpSpPr>
        <p:pic>
          <p:nvPicPr>
            <p:cNvPr id="25" name="object 25"/>
            <p:cNvPicPr/>
            <p:nvPr/>
          </p:nvPicPr>
          <p:blipFill>
            <a:blip r:embed="rId4" cstate="print"/>
            <a:stretch>
              <a:fillRect/>
            </a:stretch>
          </p:blipFill>
          <p:spPr>
            <a:xfrm>
              <a:off x="1336540" y="5442138"/>
              <a:ext cx="9511298" cy="1034939"/>
            </a:xfrm>
            <a:prstGeom prst="rect">
              <a:avLst/>
            </a:prstGeom>
          </p:spPr>
        </p:pic>
        <p:pic>
          <p:nvPicPr>
            <p:cNvPr id="26" name="object 26"/>
            <p:cNvPicPr/>
            <p:nvPr/>
          </p:nvPicPr>
          <p:blipFill>
            <a:blip r:embed="rId9" cstate="print"/>
            <a:stretch>
              <a:fillRect/>
            </a:stretch>
          </p:blipFill>
          <p:spPr>
            <a:xfrm>
              <a:off x="1263396" y="5544311"/>
              <a:ext cx="3747516" cy="900683"/>
            </a:xfrm>
            <a:prstGeom prst="rect">
              <a:avLst/>
            </a:prstGeom>
          </p:spPr>
        </p:pic>
        <p:sp>
          <p:nvSpPr>
            <p:cNvPr id="27" name="object 27"/>
            <p:cNvSpPr/>
            <p:nvPr/>
          </p:nvSpPr>
          <p:spPr>
            <a:xfrm>
              <a:off x="1370076" y="5455919"/>
              <a:ext cx="9448800" cy="972819"/>
            </a:xfrm>
            <a:custGeom>
              <a:avLst/>
              <a:gdLst/>
              <a:ahLst/>
              <a:cxnLst/>
              <a:rect l="l" t="t" r="r" b="b"/>
              <a:pathLst>
                <a:path w="9448800" h="972820">
                  <a:moveTo>
                    <a:pt x="9286748" y="0"/>
                  </a:moveTo>
                  <a:lnTo>
                    <a:pt x="162052" y="0"/>
                  </a:lnTo>
                  <a:lnTo>
                    <a:pt x="118959" y="5786"/>
                  </a:lnTo>
                  <a:lnTo>
                    <a:pt x="80245" y="22117"/>
                  </a:lnTo>
                  <a:lnTo>
                    <a:pt x="47450" y="47451"/>
                  </a:lnTo>
                  <a:lnTo>
                    <a:pt x="22116" y="80248"/>
                  </a:lnTo>
                  <a:lnTo>
                    <a:pt x="5786" y="118966"/>
                  </a:lnTo>
                  <a:lnTo>
                    <a:pt x="0" y="162064"/>
                  </a:lnTo>
                  <a:lnTo>
                    <a:pt x="0" y="810247"/>
                  </a:lnTo>
                  <a:lnTo>
                    <a:pt x="5786" y="853331"/>
                  </a:lnTo>
                  <a:lnTo>
                    <a:pt x="22116" y="892046"/>
                  </a:lnTo>
                  <a:lnTo>
                    <a:pt x="47450" y="924845"/>
                  </a:lnTo>
                  <a:lnTo>
                    <a:pt x="80245" y="950186"/>
                  </a:lnTo>
                  <a:lnTo>
                    <a:pt x="118959" y="966523"/>
                  </a:lnTo>
                  <a:lnTo>
                    <a:pt x="162052" y="972311"/>
                  </a:lnTo>
                  <a:lnTo>
                    <a:pt x="9286748" y="972311"/>
                  </a:lnTo>
                  <a:lnTo>
                    <a:pt x="9329840" y="966523"/>
                  </a:lnTo>
                  <a:lnTo>
                    <a:pt x="9368554" y="950186"/>
                  </a:lnTo>
                  <a:lnTo>
                    <a:pt x="9401349" y="924845"/>
                  </a:lnTo>
                  <a:lnTo>
                    <a:pt x="9426683" y="892046"/>
                  </a:lnTo>
                  <a:lnTo>
                    <a:pt x="9443013" y="853331"/>
                  </a:lnTo>
                  <a:lnTo>
                    <a:pt x="9448800" y="810247"/>
                  </a:lnTo>
                  <a:lnTo>
                    <a:pt x="9448800" y="162064"/>
                  </a:lnTo>
                  <a:lnTo>
                    <a:pt x="9443013" y="118966"/>
                  </a:lnTo>
                  <a:lnTo>
                    <a:pt x="9426683" y="80248"/>
                  </a:lnTo>
                  <a:lnTo>
                    <a:pt x="9401349" y="47451"/>
                  </a:lnTo>
                  <a:lnTo>
                    <a:pt x="9368554" y="22117"/>
                  </a:lnTo>
                  <a:lnTo>
                    <a:pt x="9329840" y="5786"/>
                  </a:lnTo>
                  <a:lnTo>
                    <a:pt x="9286748" y="0"/>
                  </a:lnTo>
                  <a:close/>
                </a:path>
              </a:pathLst>
            </a:custGeom>
            <a:solidFill>
              <a:srgbClr val="0F243E"/>
            </a:solidFill>
          </p:spPr>
          <p:txBody>
            <a:bodyPr wrap="square" lIns="0" tIns="0" rIns="0" bIns="0" rtlCol="0"/>
            <a:lstStyle/>
            <a:p>
              <a:endParaRPr/>
            </a:p>
          </p:txBody>
        </p:sp>
      </p:grpSp>
      <p:sp>
        <p:nvSpPr>
          <p:cNvPr id="28" name="object 28"/>
          <p:cNvSpPr txBox="1"/>
          <p:nvPr/>
        </p:nvSpPr>
        <p:spPr>
          <a:xfrm>
            <a:off x="1526794" y="5689913"/>
            <a:ext cx="3227705" cy="476250"/>
          </a:xfrm>
          <a:prstGeom prst="rect">
            <a:avLst/>
          </a:prstGeom>
        </p:spPr>
        <p:txBody>
          <a:bodyPr vert="horz" wrap="square" lIns="0" tIns="0" rIns="0" bIns="0" rtlCol="0">
            <a:spAutoFit/>
          </a:bodyPr>
          <a:lstStyle/>
          <a:p>
            <a:pPr marL="12700">
              <a:lnSpc>
                <a:spcPts val="3595"/>
              </a:lnSpc>
            </a:pPr>
            <a:r>
              <a:rPr sz="3200" b="1" dirty="0">
                <a:solidFill>
                  <a:srgbClr val="FFFFFF"/>
                </a:solidFill>
                <a:latin typeface="Times New Roman"/>
                <a:cs typeface="Times New Roman"/>
              </a:rPr>
              <a:t>S-AES</a:t>
            </a:r>
            <a:r>
              <a:rPr sz="3200" b="1" spc="-50" dirty="0">
                <a:solidFill>
                  <a:srgbClr val="FFFFFF"/>
                </a:solidFill>
                <a:latin typeface="Times New Roman"/>
                <a:cs typeface="Times New Roman"/>
              </a:rPr>
              <a:t> </a:t>
            </a:r>
            <a:r>
              <a:rPr sz="3200" b="1" dirty="0">
                <a:solidFill>
                  <a:srgbClr val="FFFFFF"/>
                </a:solidFill>
                <a:latin typeface="Times New Roman"/>
                <a:cs typeface="Times New Roman"/>
              </a:rPr>
              <a:t>Decryption</a:t>
            </a:r>
            <a:endParaRPr sz="3200">
              <a:latin typeface="Times New Roman"/>
              <a:cs typeface="Times New Roman"/>
            </a:endParaRPr>
          </a:p>
        </p:txBody>
      </p:sp>
    </p:spTree>
    <p:extLst>
      <p:ext uri="{BB962C8B-B14F-4D97-AF65-F5344CB8AC3E}">
        <p14:creationId xmlns:p14="http://schemas.microsoft.com/office/powerpoint/2010/main" val="386243456"/>
      </p:ext>
    </p:extLst>
  </p:cSld>
  <p:clrMapOvr>
    <a:masterClrMapping/>
  </p:clrMapOvr>
  <mc:AlternateContent xmlns:mc="http://schemas.openxmlformats.org/markup-compatibility/2006" xmlns:p14="http://schemas.microsoft.com/office/powerpoint/2010/main">
    <mc:Choice Requires="p14">
      <p:transition spd="slow" p14:dur="2000" advTm="29343"/>
    </mc:Choice>
    <mc:Fallback xmlns="">
      <p:transition spd="slow" advTm="29343"/>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object 6"/>
          <p:cNvGrpSpPr/>
          <p:nvPr/>
        </p:nvGrpSpPr>
        <p:grpSpPr>
          <a:xfrm>
            <a:off x="1263396" y="938718"/>
            <a:ext cx="9584690" cy="1036955"/>
            <a:chOff x="1263396" y="938718"/>
            <a:chExt cx="9584690" cy="1036955"/>
          </a:xfrm>
        </p:grpSpPr>
        <p:pic>
          <p:nvPicPr>
            <p:cNvPr id="7" name="object 7"/>
            <p:cNvPicPr/>
            <p:nvPr/>
          </p:nvPicPr>
          <p:blipFill>
            <a:blip r:embed="rId2" cstate="print"/>
            <a:stretch>
              <a:fillRect/>
            </a:stretch>
          </p:blipFill>
          <p:spPr>
            <a:xfrm>
              <a:off x="1336540" y="938718"/>
              <a:ext cx="9511298" cy="1036437"/>
            </a:xfrm>
            <a:prstGeom prst="rect">
              <a:avLst/>
            </a:prstGeom>
          </p:spPr>
        </p:pic>
        <p:pic>
          <p:nvPicPr>
            <p:cNvPr id="8" name="object 8"/>
            <p:cNvPicPr/>
            <p:nvPr/>
          </p:nvPicPr>
          <p:blipFill>
            <a:blip r:embed="rId3" cstate="print"/>
            <a:stretch>
              <a:fillRect/>
            </a:stretch>
          </p:blipFill>
          <p:spPr>
            <a:xfrm>
              <a:off x="1263396" y="1042403"/>
              <a:ext cx="7946135" cy="899172"/>
            </a:xfrm>
            <a:prstGeom prst="rect">
              <a:avLst/>
            </a:prstGeom>
          </p:spPr>
        </p:pic>
        <p:sp>
          <p:nvSpPr>
            <p:cNvPr id="9" name="object 9"/>
            <p:cNvSpPr/>
            <p:nvPr/>
          </p:nvSpPr>
          <p:spPr>
            <a:xfrm>
              <a:off x="1370076" y="952500"/>
              <a:ext cx="9448800" cy="974090"/>
            </a:xfrm>
            <a:custGeom>
              <a:avLst/>
              <a:gdLst/>
              <a:ahLst/>
              <a:cxnLst/>
              <a:rect l="l" t="t" r="r" b="b"/>
              <a:pathLst>
                <a:path w="9448800" h="974089">
                  <a:moveTo>
                    <a:pt x="9286494" y="0"/>
                  </a:moveTo>
                  <a:lnTo>
                    <a:pt x="162306" y="0"/>
                  </a:lnTo>
                  <a:lnTo>
                    <a:pt x="119150" y="5796"/>
                  </a:lnTo>
                  <a:lnTo>
                    <a:pt x="80376" y="22154"/>
                  </a:lnTo>
                  <a:lnTo>
                    <a:pt x="47529" y="47529"/>
                  </a:lnTo>
                  <a:lnTo>
                    <a:pt x="22154" y="80376"/>
                  </a:lnTo>
                  <a:lnTo>
                    <a:pt x="5796" y="119150"/>
                  </a:lnTo>
                  <a:lnTo>
                    <a:pt x="0" y="162305"/>
                  </a:lnTo>
                  <a:lnTo>
                    <a:pt x="0" y="811529"/>
                  </a:lnTo>
                  <a:lnTo>
                    <a:pt x="5796" y="854685"/>
                  </a:lnTo>
                  <a:lnTo>
                    <a:pt x="22154" y="893459"/>
                  </a:lnTo>
                  <a:lnTo>
                    <a:pt x="47529" y="926306"/>
                  </a:lnTo>
                  <a:lnTo>
                    <a:pt x="80376" y="951681"/>
                  </a:lnTo>
                  <a:lnTo>
                    <a:pt x="119150" y="968039"/>
                  </a:lnTo>
                  <a:lnTo>
                    <a:pt x="162306" y="973836"/>
                  </a:lnTo>
                  <a:lnTo>
                    <a:pt x="9286494" y="973836"/>
                  </a:lnTo>
                  <a:lnTo>
                    <a:pt x="9329649" y="968039"/>
                  </a:lnTo>
                  <a:lnTo>
                    <a:pt x="9368423" y="951681"/>
                  </a:lnTo>
                  <a:lnTo>
                    <a:pt x="9401270" y="926306"/>
                  </a:lnTo>
                  <a:lnTo>
                    <a:pt x="9426645" y="893459"/>
                  </a:lnTo>
                  <a:lnTo>
                    <a:pt x="9443003" y="854685"/>
                  </a:lnTo>
                  <a:lnTo>
                    <a:pt x="9448800" y="811529"/>
                  </a:lnTo>
                  <a:lnTo>
                    <a:pt x="9448800" y="162305"/>
                  </a:lnTo>
                  <a:lnTo>
                    <a:pt x="9443003" y="119150"/>
                  </a:lnTo>
                  <a:lnTo>
                    <a:pt x="9426645" y="80376"/>
                  </a:lnTo>
                  <a:lnTo>
                    <a:pt x="9401270" y="47529"/>
                  </a:lnTo>
                  <a:lnTo>
                    <a:pt x="9368423" y="22154"/>
                  </a:lnTo>
                  <a:lnTo>
                    <a:pt x="9329649" y="5796"/>
                  </a:lnTo>
                  <a:lnTo>
                    <a:pt x="9286494" y="0"/>
                  </a:lnTo>
                  <a:close/>
                </a:path>
              </a:pathLst>
            </a:custGeom>
            <a:solidFill>
              <a:srgbClr val="548ED4"/>
            </a:solidFill>
          </p:spPr>
          <p:txBody>
            <a:bodyPr wrap="square" lIns="0" tIns="0" rIns="0" bIns="0" rtlCol="0"/>
            <a:lstStyle/>
            <a:p>
              <a:endParaRPr/>
            </a:p>
          </p:txBody>
        </p:sp>
      </p:grpSp>
      <p:sp>
        <p:nvSpPr>
          <p:cNvPr id="10" name="object 10"/>
          <p:cNvSpPr txBox="1"/>
          <p:nvPr/>
        </p:nvSpPr>
        <p:spPr>
          <a:xfrm>
            <a:off x="1526794" y="1141933"/>
            <a:ext cx="7422515" cy="514350"/>
          </a:xfrm>
          <a:prstGeom prst="rect">
            <a:avLst/>
          </a:prstGeom>
        </p:spPr>
        <p:txBody>
          <a:bodyPr vert="horz" wrap="square" lIns="0" tIns="13335" rIns="0" bIns="0" rtlCol="0">
            <a:spAutoFit/>
          </a:bodyPr>
          <a:lstStyle/>
          <a:p>
            <a:pPr marL="12700">
              <a:lnSpc>
                <a:spcPct val="100000"/>
              </a:lnSpc>
              <a:spcBef>
                <a:spcPts val="105"/>
              </a:spcBef>
            </a:pPr>
            <a:r>
              <a:rPr sz="3200" b="1" spc="-5" dirty="0">
                <a:solidFill>
                  <a:srgbClr val="0F243E"/>
                </a:solidFill>
                <a:latin typeface="Times New Roman"/>
                <a:cs typeface="Times New Roman"/>
              </a:rPr>
              <a:t>Simplified</a:t>
            </a:r>
            <a:r>
              <a:rPr sz="3200" b="1" spc="-185" dirty="0">
                <a:solidFill>
                  <a:srgbClr val="0F243E"/>
                </a:solidFill>
                <a:latin typeface="Times New Roman"/>
                <a:cs typeface="Times New Roman"/>
              </a:rPr>
              <a:t> </a:t>
            </a:r>
            <a:r>
              <a:rPr sz="3200" b="1" dirty="0">
                <a:solidFill>
                  <a:srgbClr val="0F243E"/>
                </a:solidFill>
                <a:latin typeface="Times New Roman"/>
                <a:cs typeface="Times New Roman"/>
              </a:rPr>
              <a:t>Advanced</a:t>
            </a:r>
            <a:r>
              <a:rPr sz="3200" b="1" spc="-25" dirty="0">
                <a:solidFill>
                  <a:srgbClr val="0F243E"/>
                </a:solidFill>
                <a:latin typeface="Times New Roman"/>
                <a:cs typeface="Times New Roman"/>
              </a:rPr>
              <a:t> </a:t>
            </a:r>
            <a:r>
              <a:rPr sz="3200" b="1" dirty="0">
                <a:solidFill>
                  <a:srgbClr val="0F243E"/>
                </a:solidFill>
                <a:latin typeface="Times New Roman"/>
                <a:cs typeface="Times New Roman"/>
              </a:rPr>
              <a:t>Encryption</a:t>
            </a:r>
            <a:r>
              <a:rPr sz="3200" b="1" spc="-30" dirty="0">
                <a:solidFill>
                  <a:srgbClr val="0F243E"/>
                </a:solidFill>
                <a:latin typeface="Times New Roman"/>
                <a:cs typeface="Times New Roman"/>
              </a:rPr>
              <a:t> </a:t>
            </a:r>
            <a:r>
              <a:rPr sz="3200" b="1" dirty="0">
                <a:solidFill>
                  <a:srgbClr val="0F243E"/>
                </a:solidFill>
                <a:latin typeface="Times New Roman"/>
                <a:cs typeface="Times New Roman"/>
              </a:rPr>
              <a:t>Standard</a:t>
            </a:r>
            <a:endParaRPr sz="3200">
              <a:latin typeface="Times New Roman"/>
              <a:cs typeface="Times New Roman"/>
            </a:endParaRPr>
          </a:p>
        </p:txBody>
      </p:sp>
      <p:grpSp>
        <p:nvGrpSpPr>
          <p:cNvPr id="11" name="object 11"/>
          <p:cNvGrpSpPr/>
          <p:nvPr/>
        </p:nvGrpSpPr>
        <p:grpSpPr>
          <a:xfrm>
            <a:off x="1263396" y="2072561"/>
            <a:ext cx="9584690" cy="1035050"/>
            <a:chOff x="1263396" y="2072561"/>
            <a:chExt cx="9584690" cy="1035050"/>
          </a:xfrm>
        </p:grpSpPr>
        <p:pic>
          <p:nvPicPr>
            <p:cNvPr id="12" name="object 12"/>
            <p:cNvPicPr/>
            <p:nvPr/>
          </p:nvPicPr>
          <p:blipFill>
            <a:blip r:embed="rId4" cstate="print"/>
            <a:stretch>
              <a:fillRect/>
            </a:stretch>
          </p:blipFill>
          <p:spPr>
            <a:xfrm>
              <a:off x="1336540" y="2072561"/>
              <a:ext cx="9511298" cy="1034939"/>
            </a:xfrm>
            <a:prstGeom prst="rect">
              <a:avLst/>
            </a:prstGeom>
          </p:spPr>
        </p:pic>
        <p:pic>
          <p:nvPicPr>
            <p:cNvPr id="13" name="object 13"/>
            <p:cNvPicPr/>
            <p:nvPr/>
          </p:nvPicPr>
          <p:blipFill>
            <a:blip r:embed="rId5" cstate="print"/>
            <a:stretch>
              <a:fillRect/>
            </a:stretch>
          </p:blipFill>
          <p:spPr>
            <a:xfrm>
              <a:off x="1263396" y="2174747"/>
              <a:ext cx="6569964" cy="900684"/>
            </a:xfrm>
            <a:prstGeom prst="rect">
              <a:avLst/>
            </a:prstGeom>
          </p:spPr>
        </p:pic>
        <p:sp>
          <p:nvSpPr>
            <p:cNvPr id="14" name="object 14"/>
            <p:cNvSpPr/>
            <p:nvPr/>
          </p:nvSpPr>
          <p:spPr>
            <a:xfrm>
              <a:off x="1370076" y="2086355"/>
              <a:ext cx="9448800" cy="972819"/>
            </a:xfrm>
            <a:custGeom>
              <a:avLst/>
              <a:gdLst/>
              <a:ahLst/>
              <a:cxnLst/>
              <a:rect l="l" t="t" r="r" b="b"/>
              <a:pathLst>
                <a:path w="9448800" h="972819">
                  <a:moveTo>
                    <a:pt x="9286748" y="0"/>
                  </a:moveTo>
                  <a:lnTo>
                    <a:pt x="162052" y="0"/>
                  </a:lnTo>
                  <a:lnTo>
                    <a:pt x="118959" y="5786"/>
                  </a:lnTo>
                  <a:lnTo>
                    <a:pt x="80245" y="22116"/>
                  </a:lnTo>
                  <a:lnTo>
                    <a:pt x="47450" y="47450"/>
                  </a:lnTo>
                  <a:lnTo>
                    <a:pt x="22116" y="80245"/>
                  </a:lnTo>
                  <a:lnTo>
                    <a:pt x="5786" y="118959"/>
                  </a:lnTo>
                  <a:lnTo>
                    <a:pt x="0" y="162052"/>
                  </a:lnTo>
                  <a:lnTo>
                    <a:pt x="0" y="810260"/>
                  </a:lnTo>
                  <a:lnTo>
                    <a:pt x="5786" y="853352"/>
                  </a:lnTo>
                  <a:lnTo>
                    <a:pt x="22116" y="892066"/>
                  </a:lnTo>
                  <a:lnTo>
                    <a:pt x="47450" y="924861"/>
                  </a:lnTo>
                  <a:lnTo>
                    <a:pt x="80245" y="950195"/>
                  </a:lnTo>
                  <a:lnTo>
                    <a:pt x="118959" y="966525"/>
                  </a:lnTo>
                  <a:lnTo>
                    <a:pt x="162052" y="972312"/>
                  </a:lnTo>
                  <a:lnTo>
                    <a:pt x="9286748" y="972312"/>
                  </a:lnTo>
                  <a:lnTo>
                    <a:pt x="9329840" y="966525"/>
                  </a:lnTo>
                  <a:lnTo>
                    <a:pt x="9368554" y="950195"/>
                  </a:lnTo>
                  <a:lnTo>
                    <a:pt x="9401349" y="924861"/>
                  </a:lnTo>
                  <a:lnTo>
                    <a:pt x="9426683" y="892066"/>
                  </a:lnTo>
                  <a:lnTo>
                    <a:pt x="9443013" y="853352"/>
                  </a:lnTo>
                  <a:lnTo>
                    <a:pt x="9448800" y="810260"/>
                  </a:lnTo>
                  <a:lnTo>
                    <a:pt x="9448800" y="162052"/>
                  </a:lnTo>
                  <a:lnTo>
                    <a:pt x="9443013" y="118959"/>
                  </a:lnTo>
                  <a:lnTo>
                    <a:pt x="9426683" y="80245"/>
                  </a:lnTo>
                  <a:lnTo>
                    <a:pt x="9401349" y="47450"/>
                  </a:lnTo>
                  <a:lnTo>
                    <a:pt x="9368554" y="22116"/>
                  </a:lnTo>
                  <a:lnTo>
                    <a:pt x="9329840" y="5786"/>
                  </a:lnTo>
                  <a:lnTo>
                    <a:pt x="9286748" y="0"/>
                  </a:lnTo>
                  <a:close/>
                </a:path>
              </a:pathLst>
            </a:custGeom>
            <a:solidFill>
              <a:srgbClr val="0F243E"/>
            </a:solidFill>
          </p:spPr>
          <p:txBody>
            <a:bodyPr wrap="square" lIns="0" tIns="0" rIns="0" bIns="0" rtlCol="0"/>
            <a:lstStyle/>
            <a:p>
              <a:endParaRPr/>
            </a:p>
          </p:txBody>
        </p:sp>
      </p:grpSp>
      <p:grpSp>
        <p:nvGrpSpPr>
          <p:cNvPr id="15" name="object 15"/>
          <p:cNvGrpSpPr/>
          <p:nvPr/>
        </p:nvGrpSpPr>
        <p:grpSpPr>
          <a:xfrm>
            <a:off x="1263396" y="3194264"/>
            <a:ext cx="9585960" cy="1038225"/>
            <a:chOff x="1263396" y="3194264"/>
            <a:chExt cx="9585960" cy="1038225"/>
          </a:xfrm>
        </p:grpSpPr>
        <p:pic>
          <p:nvPicPr>
            <p:cNvPr id="16" name="object 16"/>
            <p:cNvPicPr/>
            <p:nvPr/>
          </p:nvPicPr>
          <p:blipFill>
            <a:blip r:embed="rId6" cstate="print"/>
            <a:stretch>
              <a:fillRect/>
            </a:stretch>
          </p:blipFill>
          <p:spPr>
            <a:xfrm>
              <a:off x="1335019" y="3194264"/>
              <a:ext cx="9514340" cy="1037922"/>
            </a:xfrm>
            <a:prstGeom prst="rect">
              <a:avLst/>
            </a:prstGeom>
          </p:spPr>
        </p:pic>
        <p:pic>
          <p:nvPicPr>
            <p:cNvPr id="17" name="object 17"/>
            <p:cNvPicPr/>
            <p:nvPr/>
          </p:nvPicPr>
          <p:blipFill>
            <a:blip r:embed="rId7" cstate="print"/>
            <a:stretch>
              <a:fillRect/>
            </a:stretch>
          </p:blipFill>
          <p:spPr>
            <a:xfrm>
              <a:off x="1263396" y="3297935"/>
              <a:ext cx="4672584" cy="900683"/>
            </a:xfrm>
            <a:prstGeom prst="rect">
              <a:avLst/>
            </a:prstGeom>
          </p:spPr>
        </p:pic>
        <p:sp>
          <p:nvSpPr>
            <p:cNvPr id="18" name="object 18"/>
            <p:cNvSpPr/>
            <p:nvPr/>
          </p:nvSpPr>
          <p:spPr>
            <a:xfrm>
              <a:off x="1370076" y="3209543"/>
              <a:ext cx="9448800" cy="972819"/>
            </a:xfrm>
            <a:custGeom>
              <a:avLst/>
              <a:gdLst/>
              <a:ahLst/>
              <a:cxnLst/>
              <a:rect l="l" t="t" r="r" b="b"/>
              <a:pathLst>
                <a:path w="9448800" h="972820">
                  <a:moveTo>
                    <a:pt x="9286748" y="0"/>
                  </a:moveTo>
                  <a:lnTo>
                    <a:pt x="162052" y="0"/>
                  </a:lnTo>
                  <a:lnTo>
                    <a:pt x="118959" y="5786"/>
                  </a:lnTo>
                  <a:lnTo>
                    <a:pt x="80245" y="22116"/>
                  </a:lnTo>
                  <a:lnTo>
                    <a:pt x="47450" y="47450"/>
                  </a:lnTo>
                  <a:lnTo>
                    <a:pt x="22116" y="80245"/>
                  </a:lnTo>
                  <a:lnTo>
                    <a:pt x="5786" y="118959"/>
                  </a:lnTo>
                  <a:lnTo>
                    <a:pt x="0" y="162051"/>
                  </a:lnTo>
                  <a:lnTo>
                    <a:pt x="0" y="810259"/>
                  </a:lnTo>
                  <a:lnTo>
                    <a:pt x="5786" y="853352"/>
                  </a:lnTo>
                  <a:lnTo>
                    <a:pt x="22116" y="892066"/>
                  </a:lnTo>
                  <a:lnTo>
                    <a:pt x="47450" y="924861"/>
                  </a:lnTo>
                  <a:lnTo>
                    <a:pt x="80245" y="950195"/>
                  </a:lnTo>
                  <a:lnTo>
                    <a:pt x="118959" y="966525"/>
                  </a:lnTo>
                  <a:lnTo>
                    <a:pt x="162052" y="972311"/>
                  </a:lnTo>
                  <a:lnTo>
                    <a:pt x="9286748" y="972311"/>
                  </a:lnTo>
                  <a:lnTo>
                    <a:pt x="9329840" y="966525"/>
                  </a:lnTo>
                  <a:lnTo>
                    <a:pt x="9368554" y="950195"/>
                  </a:lnTo>
                  <a:lnTo>
                    <a:pt x="9401349" y="924861"/>
                  </a:lnTo>
                  <a:lnTo>
                    <a:pt x="9426683" y="892066"/>
                  </a:lnTo>
                  <a:lnTo>
                    <a:pt x="9443013" y="853352"/>
                  </a:lnTo>
                  <a:lnTo>
                    <a:pt x="9448800" y="810259"/>
                  </a:lnTo>
                  <a:lnTo>
                    <a:pt x="9448800" y="162051"/>
                  </a:lnTo>
                  <a:lnTo>
                    <a:pt x="9443013" y="118959"/>
                  </a:lnTo>
                  <a:lnTo>
                    <a:pt x="9426683" y="80245"/>
                  </a:lnTo>
                  <a:lnTo>
                    <a:pt x="9401349" y="47450"/>
                  </a:lnTo>
                  <a:lnTo>
                    <a:pt x="9368554" y="22116"/>
                  </a:lnTo>
                  <a:lnTo>
                    <a:pt x="9329840" y="5786"/>
                  </a:lnTo>
                  <a:lnTo>
                    <a:pt x="9286748" y="0"/>
                  </a:lnTo>
                  <a:close/>
                </a:path>
              </a:pathLst>
            </a:custGeom>
            <a:solidFill>
              <a:srgbClr val="0F243E"/>
            </a:solidFill>
          </p:spPr>
          <p:txBody>
            <a:bodyPr wrap="square" lIns="0" tIns="0" rIns="0" bIns="0" rtlCol="0"/>
            <a:lstStyle/>
            <a:p>
              <a:endParaRPr/>
            </a:p>
          </p:txBody>
        </p:sp>
        <p:sp>
          <p:nvSpPr>
            <p:cNvPr id="19" name="object 19"/>
            <p:cNvSpPr/>
            <p:nvPr/>
          </p:nvSpPr>
          <p:spPr>
            <a:xfrm>
              <a:off x="1370076" y="3209543"/>
              <a:ext cx="9448800" cy="972819"/>
            </a:xfrm>
            <a:custGeom>
              <a:avLst/>
              <a:gdLst/>
              <a:ahLst/>
              <a:cxnLst/>
              <a:rect l="l" t="t" r="r" b="b"/>
              <a:pathLst>
                <a:path w="9448800" h="972820">
                  <a:moveTo>
                    <a:pt x="0" y="162051"/>
                  </a:moveTo>
                  <a:lnTo>
                    <a:pt x="5786" y="118959"/>
                  </a:lnTo>
                  <a:lnTo>
                    <a:pt x="22116" y="80245"/>
                  </a:lnTo>
                  <a:lnTo>
                    <a:pt x="47450" y="47450"/>
                  </a:lnTo>
                  <a:lnTo>
                    <a:pt x="80245" y="22116"/>
                  </a:lnTo>
                  <a:lnTo>
                    <a:pt x="118959" y="5786"/>
                  </a:lnTo>
                  <a:lnTo>
                    <a:pt x="162052" y="0"/>
                  </a:lnTo>
                  <a:lnTo>
                    <a:pt x="9286748" y="0"/>
                  </a:lnTo>
                  <a:lnTo>
                    <a:pt x="9329840" y="5786"/>
                  </a:lnTo>
                  <a:lnTo>
                    <a:pt x="9368554" y="22116"/>
                  </a:lnTo>
                  <a:lnTo>
                    <a:pt x="9401349" y="47450"/>
                  </a:lnTo>
                  <a:lnTo>
                    <a:pt x="9426683" y="80245"/>
                  </a:lnTo>
                  <a:lnTo>
                    <a:pt x="9443013" y="118959"/>
                  </a:lnTo>
                  <a:lnTo>
                    <a:pt x="9448800" y="162051"/>
                  </a:lnTo>
                  <a:lnTo>
                    <a:pt x="9448800" y="810259"/>
                  </a:lnTo>
                  <a:lnTo>
                    <a:pt x="9443013" y="853352"/>
                  </a:lnTo>
                  <a:lnTo>
                    <a:pt x="9426683" y="892066"/>
                  </a:lnTo>
                  <a:lnTo>
                    <a:pt x="9401349" y="924861"/>
                  </a:lnTo>
                  <a:lnTo>
                    <a:pt x="9368554" y="950195"/>
                  </a:lnTo>
                  <a:lnTo>
                    <a:pt x="9329840" y="966525"/>
                  </a:lnTo>
                  <a:lnTo>
                    <a:pt x="9286748" y="972311"/>
                  </a:lnTo>
                  <a:lnTo>
                    <a:pt x="162052" y="972311"/>
                  </a:lnTo>
                  <a:lnTo>
                    <a:pt x="118959" y="966525"/>
                  </a:lnTo>
                  <a:lnTo>
                    <a:pt x="80245" y="950195"/>
                  </a:lnTo>
                  <a:lnTo>
                    <a:pt x="47450" y="924861"/>
                  </a:lnTo>
                  <a:lnTo>
                    <a:pt x="22116" y="892066"/>
                  </a:lnTo>
                  <a:lnTo>
                    <a:pt x="5786" y="853352"/>
                  </a:lnTo>
                  <a:lnTo>
                    <a:pt x="0" y="810259"/>
                  </a:lnTo>
                  <a:lnTo>
                    <a:pt x="0" y="162051"/>
                  </a:lnTo>
                  <a:close/>
                </a:path>
              </a:pathLst>
            </a:custGeom>
            <a:ln w="3175">
              <a:solidFill>
                <a:srgbClr val="375F92"/>
              </a:solidFill>
            </a:ln>
          </p:spPr>
          <p:txBody>
            <a:bodyPr wrap="square" lIns="0" tIns="0" rIns="0" bIns="0" rtlCol="0"/>
            <a:lstStyle/>
            <a:p>
              <a:endParaRPr/>
            </a:p>
          </p:txBody>
        </p:sp>
      </p:grpSp>
      <p:grpSp>
        <p:nvGrpSpPr>
          <p:cNvPr id="20" name="object 20"/>
          <p:cNvGrpSpPr/>
          <p:nvPr/>
        </p:nvGrpSpPr>
        <p:grpSpPr>
          <a:xfrm>
            <a:off x="1263396" y="4318937"/>
            <a:ext cx="9584690" cy="1035050"/>
            <a:chOff x="1263396" y="4318937"/>
            <a:chExt cx="9584690" cy="1035050"/>
          </a:xfrm>
        </p:grpSpPr>
        <p:pic>
          <p:nvPicPr>
            <p:cNvPr id="21" name="object 21"/>
            <p:cNvPicPr/>
            <p:nvPr/>
          </p:nvPicPr>
          <p:blipFill>
            <a:blip r:embed="rId4" cstate="print"/>
            <a:stretch>
              <a:fillRect/>
            </a:stretch>
          </p:blipFill>
          <p:spPr>
            <a:xfrm>
              <a:off x="1336540" y="4318937"/>
              <a:ext cx="9511298" cy="1034939"/>
            </a:xfrm>
            <a:prstGeom prst="rect">
              <a:avLst/>
            </a:prstGeom>
          </p:spPr>
        </p:pic>
        <p:pic>
          <p:nvPicPr>
            <p:cNvPr id="22" name="object 22"/>
            <p:cNvPicPr/>
            <p:nvPr/>
          </p:nvPicPr>
          <p:blipFill>
            <a:blip r:embed="rId8" cstate="print"/>
            <a:stretch>
              <a:fillRect/>
            </a:stretch>
          </p:blipFill>
          <p:spPr>
            <a:xfrm>
              <a:off x="1263396" y="4421123"/>
              <a:ext cx="3768852" cy="900684"/>
            </a:xfrm>
            <a:prstGeom prst="rect">
              <a:avLst/>
            </a:prstGeom>
          </p:spPr>
        </p:pic>
        <p:sp>
          <p:nvSpPr>
            <p:cNvPr id="23" name="object 23"/>
            <p:cNvSpPr/>
            <p:nvPr/>
          </p:nvSpPr>
          <p:spPr>
            <a:xfrm>
              <a:off x="1370076" y="4332731"/>
              <a:ext cx="9448800" cy="972819"/>
            </a:xfrm>
            <a:custGeom>
              <a:avLst/>
              <a:gdLst/>
              <a:ahLst/>
              <a:cxnLst/>
              <a:rect l="l" t="t" r="r" b="b"/>
              <a:pathLst>
                <a:path w="9448800" h="972820">
                  <a:moveTo>
                    <a:pt x="9286748" y="0"/>
                  </a:moveTo>
                  <a:lnTo>
                    <a:pt x="162052" y="0"/>
                  </a:lnTo>
                  <a:lnTo>
                    <a:pt x="118959" y="5786"/>
                  </a:lnTo>
                  <a:lnTo>
                    <a:pt x="80245" y="22116"/>
                  </a:lnTo>
                  <a:lnTo>
                    <a:pt x="47450" y="47450"/>
                  </a:lnTo>
                  <a:lnTo>
                    <a:pt x="22116" y="80245"/>
                  </a:lnTo>
                  <a:lnTo>
                    <a:pt x="5786" y="118959"/>
                  </a:lnTo>
                  <a:lnTo>
                    <a:pt x="0" y="162052"/>
                  </a:lnTo>
                  <a:lnTo>
                    <a:pt x="0" y="810260"/>
                  </a:lnTo>
                  <a:lnTo>
                    <a:pt x="5786" y="853352"/>
                  </a:lnTo>
                  <a:lnTo>
                    <a:pt x="22116" y="892066"/>
                  </a:lnTo>
                  <a:lnTo>
                    <a:pt x="47450" y="924861"/>
                  </a:lnTo>
                  <a:lnTo>
                    <a:pt x="80245" y="950195"/>
                  </a:lnTo>
                  <a:lnTo>
                    <a:pt x="118959" y="966525"/>
                  </a:lnTo>
                  <a:lnTo>
                    <a:pt x="162052" y="972312"/>
                  </a:lnTo>
                  <a:lnTo>
                    <a:pt x="9286748" y="972312"/>
                  </a:lnTo>
                  <a:lnTo>
                    <a:pt x="9329840" y="966525"/>
                  </a:lnTo>
                  <a:lnTo>
                    <a:pt x="9368554" y="950195"/>
                  </a:lnTo>
                  <a:lnTo>
                    <a:pt x="9401349" y="924861"/>
                  </a:lnTo>
                  <a:lnTo>
                    <a:pt x="9426683" y="892066"/>
                  </a:lnTo>
                  <a:lnTo>
                    <a:pt x="9443013" y="853352"/>
                  </a:lnTo>
                  <a:lnTo>
                    <a:pt x="9448800" y="810260"/>
                  </a:lnTo>
                  <a:lnTo>
                    <a:pt x="9448800" y="162052"/>
                  </a:lnTo>
                  <a:lnTo>
                    <a:pt x="9443013" y="118959"/>
                  </a:lnTo>
                  <a:lnTo>
                    <a:pt x="9426683" y="80245"/>
                  </a:lnTo>
                  <a:lnTo>
                    <a:pt x="9401349" y="47450"/>
                  </a:lnTo>
                  <a:lnTo>
                    <a:pt x="9368554" y="22116"/>
                  </a:lnTo>
                  <a:lnTo>
                    <a:pt x="9329840" y="5786"/>
                  </a:lnTo>
                  <a:lnTo>
                    <a:pt x="9286748" y="0"/>
                  </a:lnTo>
                  <a:close/>
                </a:path>
              </a:pathLst>
            </a:custGeom>
            <a:solidFill>
              <a:srgbClr val="0F243E"/>
            </a:solidFill>
          </p:spPr>
          <p:txBody>
            <a:bodyPr wrap="square" lIns="0" tIns="0" rIns="0" bIns="0" rtlCol="0"/>
            <a:lstStyle/>
            <a:p>
              <a:endParaRPr/>
            </a:p>
          </p:txBody>
        </p:sp>
      </p:grpSp>
      <p:sp>
        <p:nvSpPr>
          <p:cNvPr id="24" name="object 24"/>
          <p:cNvSpPr txBox="1"/>
          <p:nvPr/>
        </p:nvSpPr>
        <p:spPr>
          <a:xfrm>
            <a:off x="1526794" y="2275458"/>
            <a:ext cx="6054090" cy="2760980"/>
          </a:xfrm>
          <a:prstGeom prst="rect">
            <a:avLst/>
          </a:prstGeom>
        </p:spPr>
        <p:txBody>
          <a:bodyPr vert="horz" wrap="square" lIns="0" tIns="13335" rIns="0" bIns="0" rtlCol="0">
            <a:spAutoFit/>
          </a:bodyPr>
          <a:lstStyle/>
          <a:p>
            <a:pPr marL="12700">
              <a:lnSpc>
                <a:spcPct val="100000"/>
              </a:lnSpc>
              <a:spcBef>
                <a:spcPts val="105"/>
              </a:spcBef>
            </a:pPr>
            <a:r>
              <a:rPr sz="3200" b="1" dirty="0">
                <a:solidFill>
                  <a:srgbClr val="FFFFFF"/>
                </a:solidFill>
                <a:latin typeface="Times New Roman"/>
                <a:cs typeface="Times New Roman"/>
              </a:rPr>
              <a:t>S-AES</a:t>
            </a:r>
            <a:r>
              <a:rPr sz="3200" b="1" spc="-10" dirty="0">
                <a:solidFill>
                  <a:srgbClr val="FFFFFF"/>
                </a:solidFill>
                <a:latin typeface="Times New Roman"/>
                <a:cs typeface="Times New Roman"/>
              </a:rPr>
              <a:t> </a:t>
            </a:r>
            <a:r>
              <a:rPr sz="3200" b="1" dirty="0">
                <a:solidFill>
                  <a:srgbClr val="FFFFFF"/>
                </a:solidFill>
                <a:latin typeface="Times New Roman"/>
                <a:cs typeface="Times New Roman"/>
              </a:rPr>
              <a:t>Encryption</a:t>
            </a:r>
            <a:r>
              <a:rPr sz="3200" b="1" spc="-30" dirty="0">
                <a:solidFill>
                  <a:srgbClr val="FFFFFF"/>
                </a:solidFill>
                <a:latin typeface="Times New Roman"/>
                <a:cs typeface="Times New Roman"/>
              </a:rPr>
              <a:t> </a:t>
            </a:r>
            <a:r>
              <a:rPr sz="3200" b="1" dirty="0">
                <a:solidFill>
                  <a:srgbClr val="FFFFFF"/>
                </a:solidFill>
                <a:latin typeface="Times New Roman"/>
                <a:cs typeface="Times New Roman"/>
              </a:rPr>
              <a:t>and</a:t>
            </a:r>
            <a:r>
              <a:rPr sz="3200" b="1" spc="-5" dirty="0">
                <a:solidFill>
                  <a:srgbClr val="FFFFFF"/>
                </a:solidFill>
                <a:latin typeface="Times New Roman"/>
                <a:cs typeface="Times New Roman"/>
              </a:rPr>
              <a:t> </a:t>
            </a:r>
            <a:r>
              <a:rPr sz="3200" b="1" dirty="0">
                <a:solidFill>
                  <a:srgbClr val="FFFFFF"/>
                </a:solidFill>
                <a:latin typeface="Times New Roman"/>
                <a:cs typeface="Times New Roman"/>
              </a:rPr>
              <a:t>Decryption</a:t>
            </a:r>
            <a:endParaRPr sz="3200">
              <a:latin typeface="Times New Roman"/>
              <a:cs typeface="Times New Roman"/>
            </a:endParaRPr>
          </a:p>
          <a:p>
            <a:pPr marL="12700" marR="1904364">
              <a:lnSpc>
                <a:spcPct val="230300"/>
              </a:lnSpc>
              <a:tabLst>
                <a:tab pos="1368425" algn="l"/>
              </a:tabLst>
            </a:pPr>
            <a:r>
              <a:rPr sz="3200" b="1" dirty="0">
                <a:solidFill>
                  <a:srgbClr val="FFFFFF"/>
                </a:solidFill>
                <a:latin typeface="Times New Roman"/>
                <a:cs typeface="Times New Roman"/>
              </a:rPr>
              <a:t>S-AES	</a:t>
            </a:r>
            <a:r>
              <a:rPr sz="3200" b="1" spc="5" dirty="0">
                <a:solidFill>
                  <a:srgbClr val="FFFFFF"/>
                </a:solidFill>
                <a:latin typeface="Times New Roman"/>
                <a:cs typeface="Times New Roman"/>
              </a:rPr>
              <a:t>Key</a:t>
            </a:r>
            <a:r>
              <a:rPr sz="3200" b="1" spc="-75" dirty="0">
                <a:solidFill>
                  <a:srgbClr val="FFFFFF"/>
                </a:solidFill>
                <a:latin typeface="Times New Roman"/>
                <a:cs typeface="Times New Roman"/>
              </a:rPr>
              <a:t> </a:t>
            </a:r>
            <a:r>
              <a:rPr sz="3200" b="1" dirty="0">
                <a:solidFill>
                  <a:srgbClr val="FFFFFF"/>
                </a:solidFill>
                <a:latin typeface="Times New Roman"/>
                <a:cs typeface="Times New Roman"/>
              </a:rPr>
              <a:t>Generation </a:t>
            </a:r>
            <a:r>
              <a:rPr sz="3200" b="1" spc="-785" dirty="0">
                <a:solidFill>
                  <a:srgbClr val="FFFFFF"/>
                </a:solidFill>
                <a:latin typeface="Times New Roman"/>
                <a:cs typeface="Times New Roman"/>
              </a:rPr>
              <a:t> </a:t>
            </a:r>
            <a:r>
              <a:rPr sz="3200" b="1" dirty="0">
                <a:solidFill>
                  <a:srgbClr val="FFFFFF"/>
                </a:solidFill>
                <a:latin typeface="Times New Roman"/>
                <a:cs typeface="Times New Roman"/>
              </a:rPr>
              <a:t>S-AES</a:t>
            </a:r>
            <a:r>
              <a:rPr sz="3200" b="1" spc="-10" dirty="0">
                <a:solidFill>
                  <a:srgbClr val="FFFFFF"/>
                </a:solidFill>
                <a:latin typeface="Times New Roman"/>
                <a:cs typeface="Times New Roman"/>
              </a:rPr>
              <a:t> </a:t>
            </a:r>
            <a:r>
              <a:rPr sz="3200" b="1" dirty="0">
                <a:solidFill>
                  <a:srgbClr val="FFFFFF"/>
                </a:solidFill>
                <a:latin typeface="Times New Roman"/>
                <a:cs typeface="Times New Roman"/>
              </a:rPr>
              <a:t>Encryption</a:t>
            </a:r>
            <a:endParaRPr sz="3200">
              <a:latin typeface="Times New Roman"/>
              <a:cs typeface="Times New Roman"/>
            </a:endParaRPr>
          </a:p>
        </p:txBody>
      </p:sp>
      <p:grpSp>
        <p:nvGrpSpPr>
          <p:cNvPr id="25" name="object 25"/>
          <p:cNvGrpSpPr/>
          <p:nvPr/>
        </p:nvGrpSpPr>
        <p:grpSpPr>
          <a:xfrm>
            <a:off x="1263396" y="5442138"/>
            <a:ext cx="9584690" cy="1035050"/>
            <a:chOff x="1263396" y="5442138"/>
            <a:chExt cx="9584690" cy="1035050"/>
          </a:xfrm>
        </p:grpSpPr>
        <p:pic>
          <p:nvPicPr>
            <p:cNvPr id="26" name="object 26"/>
            <p:cNvPicPr/>
            <p:nvPr/>
          </p:nvPicPr>
          <p:blipFill>
            <a:blip r:embed="rId4" cstate="print"/>
            <a:stretch>
              <a:fillRect/>
            </a:stretch>
          </p:blipFill>
          <p:spPr>
            <a:xfrm>
              <a:off x="1336540" y="5442138"/>
              <a:ext cx="9511298" cy="1034939"/>
            </a:xfrm>
            <a:prstGeom prst="rect">
              <a:avLst/>
            </a:prstGeom>
          </p:spPr>
        </p:pic>
        <p:pic>
          <p:nvPicPr>
            <p:cNvPr id="27" name="object 27"/>
            <p:cNvPicPr/>
            <p:nvPr/>
          </p:nvPicPr>
          <p:blipFill>
            <a:blip r:embed="rId9" cstate="print"/>
            <a:stretch>
              <a:fillRect/>
            </a:stretch>
          </p:blipFill>
          <p:spPr>
            <a:xfrm>
              <a:off x="1263396" y="5544311"/>
              <a:ext cx="3747516" cy="900683"/>
            </a:xfrm>
            <a:prstGeom prst="rect">
              <a:avLst/>
            </a:prstGeom>
          </p:spPr>
        </p:pic>
        <p:sp>
          <p:nvSpPr>
            <p:cNvPr id="28" name="object 28"/>
            <p:cNvSpPr/>
            <p:nvPr/>
          </p:nvSpPr>
          <p:spPr>
            <a:xfrm>
              <a:off x="1370076" y="5455919"/>
              <a:ext cx="9448800" cy="972819"/>
            </a:xfrm>
            <a:custGeom>
              <a:avLst/>
              <a:gdLst/>
              <a:ahLst/>
              <a:cxnLst/>
              <a:rect l="l" t="t" r="r" b="b"/>
              <a:pathLst>
                <a:path w="9448800" h="972820">
                  <a:moveTo>
                    <a:pt x="9286748" y="0"/>
                  </a:moveTo>
                  <a:lnTo>
                    <a:pt x="162052" y="0"/>
                  </a:lnTo>
                  <a:lnTo>
                    <a:pt x="118959" y="5786"/>
                  </a:lnTo>
                  <a:lnTo>
                    <a:pt x="80245" y="22117"/>
                  </a:lnTo>
                  <a:lnTo>
                    <a:pt x="47450" y="47451"/>
                  </a:lnTo>
                  <a:lnTo>
                    <a:pt x="22116" y="80248"/>
                  </a:lnTo>
                  <a:lnTo>
                    <a:pt x="5786" y="118966"/>
                  </a:lnTo>
                  <a:lnTo>
                    <a:pt x="0" y="162064"/>
                  </a:lnTo>
                  <a:lnTo>
                    <a:pt x="0" y="810247"/>
                  </a:lnTo>
                  <a:lnTo>
                    <a:pt x="5786" y="853331"/>
                  </a:lnTo>
                  <a:lnTo>
                    <a:pt x="22116" y="892046"/>
                  </a:lnTo>
                  <a:lnTo>
                    <a:pt x="47450" y="924845"/>
                  </a:lnTo>
                  <a:lnTo>
                    <a:pt x="80245" y="950186"/>
                  </a:lnTo>
                  <a:lnTo>
                    <a:pt x="118959" y="966523"/>
                  </a:lnTo>
                  <a:lnTo>
                    <a:pt x="162052" y="972311"/>
                  </a:lnTo>
                  <a:lnTo>
                    <a:pt x="9286748" y="972311"/>
                  </a:lnTo>
                  <a:lnTo>
                    <a:pt x="9329840" y="966523"/>
                  </a:lnTo>
                  <a:lnTo>
                    <a:pt x="9368554" y="950186"/>
                  </a:lnTo>
                  <a:lnTo>
                    <a:pt x="9401349" y="924845"/>
                  </a:lnTo>
                  <a:lnTo>
                    <a:pt x="9426683" y="892046"/>
                  </a:lnTo>
                  <a:lnTo>
                    <a:pt x="9443013" y="853331"/>
                  </a:lnTo>
                  <a:lnTo>
                    <a:pt x="9448800" y="810247"/>
                  </a:lnTo>
                  <a:lnTo>
                    <a:pt x="9448800" y="162064"/>
                  </a:lnTo>
                  <a:lnTo>
                    <a:pt x="9443013" y="118966"/>
                  </a:lnTo>
                  <a:lnTo>
                    <a:pt x="9426683" y="80248"/>
                  </a:lnTo>
                  <a:lnTo>
                    <a:pt x="9401349" y="47451"/>
                  </a:lnTo>
                  <a:lnTo>
                    <a:pt x="9368554" y="22117"/>
                  </a:lnTo>
                  <a:lnTo>
                    <a:pt x="9329840" y="5786"/>
                  </a:lnTo>
                  <a:lnTo>
                    <a:pt x="9286748" y="0"/>
                  </a:lnTo>
                  <a:close/>
                </a:path>
              </a:pathLst>
            </a:custGeom>
            <a:solidFill>
              <a:srgbClr val="0F243E"/>
            </a:solidFill>
          </p:spPr>
          <p:txBody>
            <a:bodyPr wrap="square" lIns="0" tIns="0" rIns="0" bIns="0" rtlCol="0"/>
            <a:lstStyle/>
            <a:p>
              <a:endParaRPr/>
            </a:p>
          </p:txBody>
        </p:sp>
      </p:grpSp>
      <p:sp>
        <p:nvSpPr>
          <p:cNvPr id="29" name="object 29"/>
          <p:cNvSpPr txBox="1"/>
          <p:nvPr/>
        </p:nvSpPr>
        <p:spPr>
          <a:xfrm>
            <a:off x="1526794" y="5689913"/>
            <a:ext cx="3227705" cy="476250"/>
          </a:xfrm>
          <a:prstGeom prst="rect">
            <a:avLst/>
          </a:prstGeom>
        </p:spPr>
        <p:txBody>
          <a:bodyPr vert="horz" wrap="square" lIns="0" tIns="0" rIns="0" bIns="0" rtlCol="0">
            <a:spAutoFit/>
          </a:bodyPr>
          <a:lstStyle/>
          <a:p>
            <a:pPr marL="12700">
              <a:lnSpc>
                <a:spcPts val="3595"/>
              </a:lnSpc>
            </a:pPr>
            <a:r>
              <a:rPr sz="3200" b="1" dirty="0">
                <a:solidFill>
                  <a:srgbClr val="FFFFFF"/>
                </a:solidFill>
                <a:latin typeface="Times New Roman"/>
                <a:cs typeface="Times New Roman"/>
              </a:rPr>
              <a:t>S-AES</a:t>
            </a:r>
            <a:r>
              <a:rPr sz="3200" b="1" spc="-50" dirty="0">
                <a:solidFill>
                  <a:srgbClr val="FFFFFF"/>
                </a:solidFill>
                <a:latin typeface="Times New Roman"/>
                <a:cs typeface="Times New Roman"/>
              </a:rPr>
              <a:t> </a:t>
            </a:r>
            <a:r>
              <a:rPr sz="3200" b="1" dirty="0">
                <a:solidFill>
                  <a:srgbClr val="FFFFFF"/>
                </a:solidFill>
                <a:latin typeface="Times New Roman"/>
                <a:cs typeface="Times New Roman"/>
              </a:rPr>
              <a:t>Decryption</a:t>
            </a:r>
            <a:endParaRPr sz="3200">
              <a:latin typeface="Times New Roman"/>
              <a:cs typeface="Times New Roman"/>
            </a:endParaRPr>
          </a:p>
        </p:txBody>
      </p:sp>
    </p:spTree>
    <p:extLst>
      <p:ext uri="{BB962C8B-B14F-4D97-AF65-F5344CB8AC3E}">
        <p14:creationId xmlns:p14="http://schemas.microsoft.com/office/powerpoint/2010/main" val="2061917796"/>
      </p:ext>
    </p:extLst>
  </p:cSld>
  <p:clrMapOvr>
    <a:masterClrMapping/>
  </p:clrMapOvr>
  <mc:AlternateContent xmlns:mc="http://schemas.openxmlformats.org/markup-compatibility/2006" xmlns:p14="http://schemas.microsoft.com/office/powerpoint/2010/main">
    <mc:Choice Requires="p14">
      <p:transition spd="slow" p14:dur="2000" advTm="4215"/>
    </mc:Choice>
    <mc:Fallback xmlns="">
      <p:transition spd="slow" advTm="4215"/>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02870" y="788669"/>
            <a:ext cx="11984990" cy="5842000"/>
          </a:xfrm>
          <a:custGeom>
            <a:avLst/>
            <a:gdLst/>
            <a:ahLst/>
            <a:cxnLst/>
            <a:rect l="l" t="t" r="r" b="b"/>
            <a:pathLst>
              <a:path w="11984990" h="5842000">
                <a:moveTo>
                  <a:pt x="0" y="5841492"/>
                </a:moveTo>
                <a:lnTo>
                  <a:pt x="11984736" y="5841492"/>
                </a:lnTo>
                <a:lnTo>
                  <a:pt x="11984736" y="0"/>
                </a:lnTo>
                <a:lnTo>
                  <a:pt x="0" y="0"/>
                </a:lnTo>
                <a:lnTo>
                  <a:pt x="0" y="5841492"/>
                </a:lnTo>
                <a:close/>
              </a:path>
            </a:pathLst>
          </a:custGeom>
          <a:ln w="38100">
            <a:solidFill>
              <a:srgbClr val="FFFFFF"/>
            </a:solidFill>
          </a:ln>
        </p:spPr>
        <p:txBody>
          <a:bodyPr wrap="square" lIns="0" tIns="0" rIns="0" bIns="0" rtlCol="0"/>
          <a:lstStyle/>
          <a:p>
            <a:endParaRPr/>
          </a:p>
        </p:txBody>
      </p:sp>
      <p:sp>
        <p:nvSpPr>
          <p:cNvPr id="8" name="object 8"/>
          <p:cNvSpPr txBox="1"/>
          <p:nvPr/>
        </p:nvSpPr>
        <p:spPr>
          <a:xfrm>
            <a:off x="8145526" y="936701"/>
            <a:ext cx="3836670" cy="497840"/>
          </a:xfrm>
          <a:prstGeom prst="rect">
            <a:avLst/>
          </a:prstGeom>
        </p:spPr>
        <p:txBody>
          <a:bodyPr vert="horz" wrap="square" lIns="0" tIns="12065" rIns="0" bIns="0" rtlCol="0">
            <a:spAutoFit/>
          </a:bodyPr>
          <a:lstStyle/>
          <a:p>
            <a:pPr marL="12700">
              <a:lnSpc>
                <a:spcPct val="100000"/>
              </a:lnSpc>
              <a:spcBef>
                <a:spcPts val="95"/>
              </a:spcBef>
              <a:tabLst>
                <a:tab pos="730250" algn="l"/>
                <a:tab pos="2541270" algn="l"/>
              </a:tabLst>
            </a:pPr>
            <a:r>
              <a:rPr sz="3100" spc="-35" dirty="0">
                <a:solidFill>
                  <a:srgbClr val="0F243E"/>
                </a:solidFill>
                <a:latin typeface="Microsoft Sans Serif"/>
                <a:cs typeface="Microsoft Sans Serif"/>
              </a:rPr>
              <a:t>by	</a:t>
            </a:r>
            <a:r>
              <a:rPr sz="3100" spc="-165" dirty="0">
                <a:solidFill>
                  <a:srgbClr val="0F243E"/>
                </a:solidFill>
                <a:latin typeface="Microsoft Sans Serif"/>
                <a:cs typeface="Microsoft Sans Serif"/>
              </a:rPr>
              <a:t>Professor	</a:t>
            </a:r>
            <a:r>
              <a:rPr sz="3100" spc="-75" dirty="0">
                <a:solidFill>
                  <a:srgbClr val="0F243E"/>
                </a:solidFill>
                <a:latin typeface="Microsoft Sans Serif"/>
                <a:cs typeface="Microsoft Sans Serif"/>
              </a:rPr>
              <a:t>Edward</a:t>
            </a:r>
            <a:endParaRPr sz="3100" dirty="0">
              <a:latin typeface="Microsoft Sans Serif"/>
              <a:cs typeface="Microsoft Sans Serif"/>
            </a:endParaRPr>
          </a:p>
        </p:txBody>
      </p:sp>
      <p:sp>
        <p:nvSpPr>
          <p:cNvPr id="11" name="object 11"/>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
        <p:nvSpPr>
          <p:cNvPr id="9" name="object 9"/>
          <p:cNvSpPr txBox="1"/>
          <p:nvPr/>
        </p:nvSpPr>
        <p:spPr>
          <a:xfrm>
            <a:off x="206146" y="746648"/>
            <a:ext cx="7727315" cy="1350010"/>
          </a:xfrm>
          <a:prstGeom prst="rect">
            <a:avLst/>
          </a:prstGeom>
        </p:spPr>
        <p:txBody>
          <a:bodyPr vert="horz" wrap="square" lIns="0" tIns="12700" rIns="0" bIns="0" rtlCol="0">
            <a:spAutoFit/>
          </a:bodyPr>
          <a:lstStyle/>
          <a:p>
            <a:pPr marL="451484" marR="5080" indent="-439420">
              <a:lnSpc>
                <a:spcPct val="140100"/>
              </a:lnSpc>
              <a:spcBef>
                <a:spcPts val="100"/>
              </a:spcBef>
              <a:buFont typeface="Wingdings"/>
              <a:buChar char=""/>
              <a:tabLst>
                <a:tab pos="452120" algn="l"/>
                <a:tab pos="2397760" algn="l"/>
                <a:tab pos="3400425" algn="l"/>
                <a:tab pos="4972050" algn="l"/>
                <a:tab pos="5933440" algn="l"/>
                <a:tab pos="6384925" algn="l"/>
              </a:tabLst>
            </a:pPr>
            <a:r>
              <a:rPr sz="3100" spc="-65" dirty="0">
                <a:solidFill>
                  <a:srgbClr val="0F243E"/>
                </a:solidFill>
                <a:latin typeface="Microsoft Sans Serif"/>
                <a:cs typeface="Microsoft Sans Serif"/>
              </a:rPr>
              <a:t>Simplified	</a:t>
            </a:r>
            <a:r>
              <a:rPr sz="3100" spc="-250" dirty="0">
                <a:solidFill>
                  <a:srgbClr val="0F243E"/>
                </a:solidFill>
                <a:latin typeface="Microsoft Sans Serif"/>
                <a:cs typeface="Microsoft Sans Serif"/>
              </a:rPr>
              <a:t>AES	</a:t>
            </a:r>
            <a:r>
              <a:rPr sz="3100" spc="-204" dirty="0">
                <a:solidFill>
                  <a:srgbClr val="0F243E"/>
                </a:solidFill>
                <a:latin typeface="Microsoft Sans Serif"/>
                <a:cs typeface="Microsoft Sans Serif"/>
              </a:rPr>
              <a:t>(S-AES)	</a:t>
            </a:r>
            <a:r>
              <a:rPr sz="3100" spc="-135" dirty="0">
                <a:solidFill>
                  <a:srgbClr val="0F243E"/>
                </a:solidFill>
                <a:latin typeface="Microsoft Sans Serif"/>
                <a:cs typeface="Microsoft Sans Serif"/>
              </a:rPr>
              <a:t>was	</a:t>
            </a:r>
            <a:r>
              <a:rPr sz="3100" spc="-100" dirty="0">
                <a:solidFill>
                  <a:srgbClr val="0F243E"/>
                </a:solidFill>
                <a:latin typeface="Microsoft Sans Serif"/>
                <a:cs typeface="Microsoft Sans Serif"/>
              </a:rPr>
              <a:t>developed </a:t>
            </a:r>
            <a:r>
              <a:rPr sz="3100" spc="-810" dirty="0">
                <a:solidFill>
                  <a:srgbClr val="0F243E"/>
                </a:solidFill>
                <a:latin typeface="Microsoft Sans Serif"/>
                <a:cs typeface="Microsoft Sans Serif"/>
              </a:rPr>
              <a:t> </a:t>
            </a:r>
            <a:r>
              <a:rPr sz="3100" spc="-135" dirty="0">
                <a:solidFill>
                  <a:srgbClr val="0F243E"/>
                </a:solidFill>
                <a:latin typeface="Microsoft Sans Serif"/>
                <a:cs typeface="Microsoft Sans Serif"/>
              </a:rPr>
              <a:t>Schaefer</a:t>
            </a:r>
            <a:r>
              <a:rPr sz="3100" spc="100" dirty="0">
                <a:solidFill>
                  <a:srgbClr val="0F243E"/>
                </a:solidFill>
                <a:latin typeface="Microsoft Sans Serif"/>
                <a:cs typeface="Microsoft Sans Serif"/>
              </a:rPr>
              <a:t> </a:t>
            </a:r>
            <a:r>
              <a:rPr sz="3100" spc="-35" dirty="0">
                <a:solidFill>
                  <a:srgbClr val="0F243E"/>
                </a:solidFill>
                <a:latin typeface="Microsoft Sans Serif"/>
                <a:cs typeface="Microsoft Sans Serif"/>
              </a:rPr>
              <a:t>of</a:t>
            </a:r>
            <a:r>
              <a:rPr sz="3100" spc="90" dirty="0">
                <a:solidFill>
                  <a:srgbClr val="0F243E"/>
                </a:solidFill>
                <a:latin typeface="Microsoft Sans Serif"/>
                <a:cs typeface="Microsoft Sans Serif"/>
              </a:rPr>
              <a:t> </a:t>
            </a:r>
            <a:r>
              <a:rPr sz="3100" spc="-130" dirty="0">
                <a:solidFill>
                  <a:srgbClr val="0F243E"/>
                </a:solidFill>
                <a:latin typeface="Microsoft Sans Serif"/>
                <a:cs typeface="Microsoft Sans Serif"/>
              </a:rPr>
              <a:t>Santa</a:t>
            </a:r>
            <a:r>
              <a:rPr sz="3100" spc="110" dirty="0">
                <a:solidFill>
                  <a:srgbClr val="0F243E"/>
                </a:solidFill>
                <a:latin typeface="Microsoft Sans Serif"/>
                <a:cs typeface="Microsoft Sans Serif"/>
              </a:rPr>
              <a:t> </a:t>
            </a:r>
            <a:r>
              <a:rPr sz="3100" spc="-35" dirty="0">
                <a:solidFill>
                  <a:srgbClr val="0F243E"/>
                </a:solidFill>
                <a:latin typeface="Microsoft Sans Serif"/>
                <a:cs typeface="Microsoft Sans Serif"/>
              </a:rPr>
              <a:t>Clara</a:t>
            </a:r>
            <a:r>
              <a:rPr sz="3100" spc="95" dirty="0">
                <a:solidFill>
                  <a:srgbClr val="0F243E"/>
                </a:solidFill>
                <a:latin typeface="Microsoft Sans Serif"/>
                <a:cs typeface="Microsoft Sans Serif"/>
              </a:rPr>
              <a:t> </a:t>
            </a:r>
            <a:r>
              <a:rPr sz="3100" spc="-100" dirty="0">
                <a:solidFill>
                  <a:srgbClr val="0F243E"/>
                </a:solidFill>
                <a:latin typeface="Microsoft Sans Serif"/>
                <a:cs typeface="Microsoft Sans Serif"/>
              </a:rPr>
              <a:t>University	</a:t>
            </a:r>
            <a:r>
              <a:rPr sz="3100" spc="-15" dirty="0">
                <a:solidFill>
                  <a:srgbClr val="0F243E"/>
                </a:solidFill>
                <a:latin typeface="Microsoft Sans Serif"/>
                <a:cs typeface="Microsoft Sans Serif"/>
              </a:rPr>
              <a:t>in</a:t>
            </a:r>
            <a:r>
              <a:rPr sz="3100" spc="-10" dirty="0">
                <a:solidFill>
                  <a:srgbClr val="0F243E"/>
                </a:solidFill>
                <a:latin typeface="Microsoft Sans Serif"/>
                <a:cs typeface="Microsoft Sans Serif"/>
              </a:rPr>
              <a:t> </a:t>
            </a:r>
            <a:r>
              <a:rPr sz="3100" spc="60" dirty="0">
                <a:solidFill>
                  <a:srgbClr val="0F243E"/>
                </a:solidFill>
                <a:latin typeface="Microsoft Sans Serif"/>
                <a:cs typeface="Microsoft Sans Serif"/>
              </a:rPr>
              <a:t>2003</a:t>
            </a:r>
            <a:endParaRPr sz="3100" dirty="0">
              <a:latin typeface="Microsoft Sans Serif"/>
              <a:cs typeface="Microsoft Sans Serif"/>
            </a:endParaRPr>
          </a:p>
        </p:txBody>
      </p:sp>
      <p:sp>
        <p:nvSpPr>
          <p:cNvPr id="10" name="object 10"/>
          <p:cNvSpPr txBox="1"/>
          <p:nvPr/>
        </p:nvSpPr>
        <p:spPr>
          <a:xfrm>
            <a:off x="309880" y="2442626"/>
            <a:ext cx="11777980" cy="3521710"/>
          </a:xfrm>
          <a:prstGeom prst="rect">
            <a:avLst/>
          </a:prstGeom>
        </p:spPr>
        <p:txBody>
          <a:bodyPr vert="horz" wrap="square" lIns="0" tIns="12065" rIns="0" bIns="0" rtlCol="0">
            <a:spAutoFit/>
          </a:bodyPr>
          <a:lstStyle/>
          <a:p>
            <a:pPr marL="451484" marR="5080" indent="-439420">
              <a:lnSpc>
                <a:spcPct val="140000"/>
              </a:lnSpc>
              <a:spcBef>
                <a:spcPts val="95"/>
              </a:spcBef>
              <a:buFont typeface="Wingdings"/>
              <a:buChar char=""/>
              <a:tabLst>
                <a:tab pos="452120" algn="l"/>
                <a:tab pos="998219" algn="l"/>
                <a:tab pos="2533650" algn="l"/>
                <a:tab pos="2985770" algn="l"/>
                <a:tab pos="5226685" algn="l"/>
                <a:tab pos="6249035" algn="l"/>
                <a:tab pos="6796405" algn="l"/>
                <a:tab pos="7561580" algn="l"/>
                <a:tab pos="8406130" algn="l"/>
                <a:tab pos="9482455" algn="l"/>
                <a:tab pos="10321925" algn="l"/>
                <a:tab pos="11071860" algn="l"/>
              </a:tabLst>
            </a:pPr>
            <a:r>
              <a:rPr sz="3100" spc="-135" dirty="0">
                <a:solidFill>
                  <a:srgbClr val="0F243E"/>
                </a:solidFill>
                <a:latin typeface="Microsoft Sans Serif"/>
                <a:cs typeface="Microsoft Sans Serif"/>
              </a:rPr>
              <a:t>its</a:t>
            </a:r>
            <a:r>
              <a:rPr sz="3100" dirty="0">
                <a:solidFill>
                  <a:srgbClr val="0F243E"/>
                </a:solidFill>
                <a:latin typeface="Microsoft Sans Serif"/>
                <a:cs typeface="Microsoft Sans Serif"/>
              </a:rPr>
              <a:t>	</a:t>
            </a:r>
            <a:r>
              <a:rPr sz="3100" spc="-30" dirty="0">
                <a:solidFill>
                  <a:srgbClr val="0F243E"/>
                </a:solidFill>
                <a:latin typeface="Microsoft Sans Serif"/>
                <a:cs typeface="Microsoft Sans Serif"/>
              </a:rPr>
              <a:t>purpo</a:t>
            </a:r>
            <a:r>
              <a:rPr sz="3100" spc="-290" dirty="0">
                <a:solidFill>
                  <a:srgbClr val="0F243E"/>
                </a:solidFill>
                <a:latin typeface="Microsoft Sans Serif"/>
                <a:cs typeface="Microsoft Sans Serif"/>
              </a:rPr>
              <a:t>se</a:t>
            </a:r>
            <a:r>
              <a:rPr sz="3100" dirty="0">
                <a:solidFill>
                  <a:srgbClr val="0F243E"/>
                </a:solidFill>
                <a:latin typeface="Microsoft Sans Serif"/>
                <a:cs typeface="Microsoft Sans Serif"/>
              </a:rPr>
              <a:t>	</a:t>
            </a:r>
            <a:r>
              <a:rPr sz="3100" spc="-85" dirty="0">
                <a:solidFill>
                  <a:srgbClr val="0F243E"/>
                </a:solidFill>
                <a:latin typeface="Microsoft Sans Serif"/>
                <a:cs typeface="Microsoft Sans Serif"/>
              </a:rPr>
              <a:t>i</a:t>
            </a:r>
            <a:r>
              <a:rPr sz="3100" spc="-195" dirty="0">
                <a:solidFill>
                  <a:srgbClr val="0F243E"/>
                </a:solidFill>
                <a:latin typeface="Microsoft Sans Serif"/>
                <a:cs typeface="Microsoft Sans Serif"/>
              </a:rPr>
              <a:t>s</a:t>
            </a:r>
            <a:r>
              <a:rPr sz="3100" dirty="0">
                <a:solidFill>
                  <a:srgbClr val="0F243E"/>
                </a:solidFill>
                <a:latin typeface="Microsoft Sans Serif"/>
                <a:cs typeface="Microsoft Sans Serif"/>
              </a:rPr>
              <a:t>	</a:t>
            </a:r>
            <a:r>
              <a:rPr sz="3100" spc="-75" dirty="0">
                <a:solidFill>
                  <a:srgbClr val="0F243E"/>
                </a:solidFill>
                <a:latin typeface="Microsoft Sans Serif"/>
                <a:cs typeface="Microsoft Sans Serif"/>
              </a:rPr>
              <a:t>educationa</a:t>
            </a:r>
            <a:r>
              <a:rPr sz="3100" spc="-10" dirty="0">
                <a:solidFill>
                  <a:srgbClr val="0F243E"/>
                </a:solidFill>
                <a:latin typeface="Microsoft Sans Serif"/>
                <a:cs typeface="Microsoft Sans Serif"/>
              </a:rPr>
              <a:t>l</a:t>
            </a:r>
            <a:r>
              <a:rPr sz="3100" spc="30" dirty="0">
                <a:solidFill>
                  <a:srgbClr val="0F243E"/>
                </a:solidFill>
                <a:latin typeface="Microsoft Sans Serif"/>
                <a:cs typeface="Microsoft Sans Serif"/>
              </a:rPr>
              <a:t>,</a:t>
            </a:r>
            <a:r>
              <a:rPr sz="3100" dirty="0">
                <a:solidFill>
                  <a:srgbClr val="0F243E"/>
                </a:solidFill>
                <a:latin typeface="Microsoft Sans Serif"/>
                <a:cs typeface="Microsoft Sans Serif"/>
              </a:rPr>
              <a:t>	</a:t>
            </a:r>
            <a:r>
              <a:rPr sz="3100" spc="-160" dirty="0">
                <a:solidFill>
                  <a:srgbClr val="0F243E"/>
                </a:solidFill>
                <a:latin typeface="Microsoft Sans Serif"/>
                <a:cs typeface="Microsoft Sans Serif"/>
              </a:rPr>
              <a:t>since</a:t>
            </a:r>
            <a:r>
              <a:rPr sz="3100" dirty="0">
                <a:solidFill>
                  <a:srgbClr val="0F243E"/>
                </a:solidFill>
                <a:latin typeface="Microsoft Sans Serif"/>
                <a:cs typeface="Microsoft Sans Serif"/>
              </a:rPr>
              <a:t>	</a:t>
            </a:r>
            <a:r>
              <a:rPr sz="3100" spc="-135" dirty="0">
                <a:solidFill>
                  <a:srgbClr val="0F243E"/>
                </a:solidFill>
                <a:latin typeface="Microsoft Sans Serif"/>
                <a:cs typeface="Microsoft Sans Serif"/>
              </a:rPr>
              <a:t>its</a:t>
            </a:r>
            <a:r>
              <a:rPr sz="3100" dirty="0">
                <a:solidFill>
                  <a:srgbClr val="0F243E"/>
                </a:solidFill>
                <a:latin typeface="Microsoft Sans Serif"/>
                <a:cs typeface="Microsoft Sans Serif"/>
              </a:rPr>
              <a:t>	</a:t>
            </a:r>
            <a:r>
              <a:rPr sz="3100" spc="-130" dirty="0">
                <a:solidFill>
                  <a:srgbClr val="0F243E"/>
                </a:solidFill>
                <a:latin typeface="Microsoft Sans Serif"/>
                <a:cs typeface="Microsoft Sans Serif"/>
              </a:rPr>
              <a:t>key</a:t>
            </a:r>
            <a:r>
              <a:rPr sz="3100" dirty="0">
                <a:solidFill>
                  <a:srgbClr val="0F243E"/>
                </a:solidFill>
                <a:latin typeface="Microsoft Sans Serif"/>
                <a:cs typeface="Microsoft Sans Serif"/>
              </a:rPr>
              <a:t>	</a:t>
            </a:r>
            <a:r>
              <a:rPr sz="3100" spc="-40" dirty="0">
                <a:solidFill>
                  <a:srgbClr val="0F243E"/>
                </a:solidFill>
                <a:latin typeface="Microsoft Sans Serif"/>
                <a:cs typeface="Microsoft Sans Serif"/>
              </a:rPr>
              <a:t>and</a:t>
            </a:r>
            <a:r>
              <a:rPr sz="3100" dirty="0">
                <a:solidFill>
                  <a:srgbClr val="0F243E"/>
                </a:solidFill>
                <a:latin typeface="Microsoft Sans Serif"/>
                <a:cs typeface="Microsoft Sans Serif"/>
              </a:rPr>
              <a:t>	</a:t>
            </a:r>
            <a:r>
              <a:rPr sz="3100" spc="-80" dirty="0">
                <a:solidFill>
                  <a:srgbClr val="0F243E"/>
                </a:solidFill>
                <a:latin typeface="Microsoft Sans Serif"/>
                <a:cs typeface="Microsoft Sans Serif"/>
              </a:rPr>
              <a:t>block</a:t>
            </a:r>
            <a:r>
              <a:rPr sz="3100" dirty="0">
                <a:solidFill>
                  <a:srgbClr val="0F243E"/>
                </a:solidFill>
                <a:latin typeface="Microsoft Sans Serif"/>
                <a:cs typeface="Microsoft Sans Serif"/>
              </a:rPr>
              <a:t>	</a:t>
            </a:r>
            <a:r>
              <a:rPr sz="3100" spc="-130" dirty="0">
                <a:solidFill>
                  <a:srgbClr val="0F243E"/>
                </a:solidFill>
                <a:latin typeface="Microsoft Sans Serif"/>
                <a:cs typeface="Microsoft Sans Serif"/>
              </a:rPr>
              <a:t>size</a:t>
            </a:r>
            <a:r>
              <a:rPr sz="3100" dirty="0">
                <a:solidFill>
                  <a:srgbClr val="0F243E"/>
                </a:solidFill>
                <a:latin typeface="Microsoft Sans Serif"/>
                <a:cs typeface="Microsoft Sans Serif"/>
              </a:rPr>
              <a:t>	</a:t>
            </a:r>
            <a:r>
              <a:rPr sz="3100" spc="-55" dirty="0">
                <a:solidFill>
                  <a:srgbClr val="0F243E"/>
                </a:solidFill>
                <a:latin typeface="Microsoft Sans Serif"/>
                <a:cs typeface="Microsoft Sans Serif"/>
              </a:rPr>
              <a:t>are</a:t>
            </a:r>
            <a:r>
              <a:rPr sz="3100" dirty="0">
                <a:solidFill>
                  <a:srgbClr val="0F243E"/>
                </a:solidFill>
                <a:latin typeface="Microsoft Sans Serif"/>
                <a:cs typeface="Microsoft Sans Serif"/>
              </a:rPr>
              <a:t>	</a:t>
            </a:r>
            <a:r>
              <a:rPr sz="3100" spc="-130" dirty="0">
                <a:solidFill>
                  <a:srgbClr val="0F243E"/>
                </a:solidFill>
                <a:latin typeface="Microsoft Sans Serif"/>
                <a:cs typeface="Microsoft Sans Serif"/>
              </a:rPr>
              <a:t>ve</a:t>
            </a:r>
            <a:r>
              <a:rPr sz="3100" spc="-100" dirty="0">
                <a:solidFill>
                  <a:srgbClr val="0F243E"/>
                </a:solidFill>
                <a:latin typeface="Microsoft Sans Serif"/>
                <a:cs typeface="Microsoft Sans Serif"/>
              </a:rPr>
              <a:t>r</a:t>
            </a:r>
            <a:r>
              <a:rPr sz="3100" spc="-40" dirty="0">
                <a:solidFill>
                  <a:srgbClr val="0F243E"/>
                </a:solidFill>
                <a:latin typeface="Microsoft Sans Serif"/>
                <a:cs typeface="Microsoft Sans Serif"/>
              </a:rPr>
              <a:t>y  </a:t>
            </a:r>
            <a:r>
              <a:rPr sz="3100" spc="-125" dirty="0">
                <a:solidFill>
                  <a:srgbClr val="0F243E"/>
                </a:solidFill>
                <a:latin typeface="Microsoft Sans Serif"/>
                <a:cs typeface="Microsoft Sans Serif"/>
              </a:rPr>
              <a:t>small</a:t>
            </a:r>
            <a:r>
              <a:rPr sz="3100" spc="75" dirty="0">
                <a:solidFill>
                  <a:srgbClr val="0F243E"/>
                </a:solidFill>
                <a:latin typeface="Microsoft Sans Serif"/>
                <a:cs typeface="Microsoft Sans Serif"/>
              </a:rPr>
              <a:t> </a:t>
            </a:r>
            <a:r>
              <a:rPr sz="3100" spc="-50" dirty="0">
                <a:solidFill>
                  <a:srgbClr val="0F243E"/>
                </a:solidFill>
                <a:latin typeface="Microsoft Sans Serif"/>
                <a:cs typeface="Microsoft Sans Serif"/>
              </a:rPr>
              <a:t>16bits</a:t>
            </a:r>
            <a:endParaRPr sz="3100" dirty="0">
              <a:latin typeface="Microsoft Sans Serif"/>
              <a:cs typeface="Microsoft Sans Serif"/>
            </a:endParaRPr>
          </a:p>
          <a:p>
            <a:pPr marL="451484" marR="6350" indent="-439420">
              <a:lnSpc>
                <a:spcPct val="140000"/>
              </a:lnSpc>
              <a:spcBef>
                <a:spcPts val="750"/>
              </a:spcBef>
              <a:buFont typeface="Wingdings"/>
              <a:buChar char=""/>
              <a:tabLst>
                <a:tab pos="452120" algn="l"/>
                <a:tab pos="830580" algn="l"/>
                <a:tab pos="1266825" algn="l"/>
                <a:tab pos="2781935" algn="l"/>
                <a:tab pos="3426460" algn="l"/>
                <a:tab pos="4923155" algn="l"/>
                <a:tab pos="5414010" algn="l"/>
                <a:tab pos="6814820" algn="l"/>
                <a:tab pos="7351395" algn="l"/>
                <a:tab pos="8762365" algn="l"/>
                <a:tab pos="9168130" algn="l"/>
                <a:tab pos="10227310" algn="l"/>
                <a:tab pos="11370310" algn="l"/>
              </a:tabLst>
            </a:pPr>
            <a:r>
              <a:rPr sz="3100" spc="-15" dirty="0">
                <a:solidFill>
                  <a:srgbClr val="0F243E"/>
                </a:solidFill>
                <a:latin typeface="Microsoft Sans Serif"/>
                <a:cs typeface="Microsoft Sans Serif"/>
              </a:rPr>
              <a:t>i</a:t>
            </a:r>
            <a:r>
              <a:rPr sz="3100" spc="-25" dirty="0">
                <a:solidFill>
                  <a:srgbClr val="0F243E"/>
                </a:solidFill>
                <a:latin typeface="Microsoft Sans Serif"/>
                <a:cs typeface="Microsoft Sans Serif"/>
              </a:rPr>
              <a:t>t</a:t>
            </a:r>
            <a:r>
              <a:rPr sz="3100" dirty="0">
                <a:solidFill>
                  <a:srgbClr val="0F243E"/>
                </a:solidFill>
                <a:latin typeface="Microsoft Sans Serif"/>
                <a:cs typeface="Microsoft Sans Serif"/>
              </a:rPr>
              <a:t>	</a:t>
            </a:r>
            <a:r>
              <a:rPr sz="3100" spc="-85" dirty="0">
                <a:solidFill>
                  <a:srgbClr val="0F243E"/>
                </a:solidFill>
                <a:latin typeface="Microsoft Sans Serif"/>
                <a:cs typeface="Microsoft Sans Serif"/>
              </a:rPr>
              <a:t>i</a:t>
            </a:r>
            <a:r>
              <a:rPr sz="3100" spc="-195" dirty="0">
                <a:solidFill>
                  <a:srgbClr val="0F243E"/>
                </a:solidFill>
                <a:latin typeface="Microsoft Sans Serif"/>
                <a:cs typeface="Microsoft Sans Serif"/>
              </a:rPr>
              <a:t>s</a:t>
            </a:r>
            <a:r>
              <a:rPr sz="3100" dirty="0">
                <a:solidFill>
                  <a:srgbClr val="0F243E"/>
                </a:solidFill>
                <a:latin typeface="Microsoft Sans Serif"/>
                <a:cs typeface="Microsoft Sans Serif"/>
              </a:rPr>
              <a:t>	</a:t>
            </a:r>
            <a:r>
              <a:rPr sz="3100" spc="-120" dirty="0">
                <a:solidFill>
                  <a:srgbClr val="0F243E"/>
                </a:solidFill>
                <a:latin typeface="Microsoft Sans Serif"/>
                <a:cs typeface="Microsoft Sans Serif"/>
              </a:rPr>
              <a:t>possible</a:t>
            </a:r>
            <a:r>
              <a:rPr sz="3100" dirty="0">
                <a:solidFill>
                  <a:srgbClr val="0F243E"/>
                </a:solidFill>
                <a:latin typeface="Microsoft Sans Serif"/>
                <a:cs typeface="Microsoft Sans Serif"/>
              </a:rPr>
              <a:t>	</a:t>
            </a:r>
            <a:r>
              <a:rPr sz="3100" spc="-5" dirty="0">
                <a:solidFill>
                  <a:srgbClr val="0F243E"/>
                </a:solidFill>
                <a:latin typeface="Microsoft Sans Serif"/>
                <a:cs typeface="Microsoft Sans Serif"/>
              </a:rPr>
              <a:t>for</a:t>
            </a:r>
            <a:r>
              <a:rPr sz="3100" dirty="0">
                <a:solidFill>
                  <a:srgbClr val="0F243E"/>
                </a:solidFill>
                <a:latin typeface="Microsoft Sans Serif"/>
                <a:cs typeface="Microsoft Sans Serif"/>
              </a:rPr>
              <a:t>	</a:t>
            </a:r>
            <a:r>
              <a:rPr sz="3100" spc="-180" dirty="0">
                <a:solidFill>
                  <a:srgbClr val="0F243E"/>
                </a:solidFill>
                <a:latin typeface="Microsoft Sans Serif"/>
                <a:cs typeface="Microsoft Sans Serif"/>
              </a:rPr>
              <a:t>students</a:t>
            </a:r>
            <a:r>
              <a:rPr sz="3100" dirty="0">
                <a:solidFill>
                  <a:srgbClr val="0F243E"/>
                </a:solidFill>
                <a:latin typeface="Microsoft Sans Serif"/>
                <a:cs typeface="Microsoft Sans Serif"/>
              </a:rPr>
              <a:t>	</a:t>
            </a:r>
            <a:r>
              <a:rPr sz="3100" spc="-90" dirty="0">
                <a:solidFill>
                  <a:srgbClr val="0F243E"/>
                </a:solidFill>
                <a:latin typeface="Microsoft Sans Serif"/>
                <a:cs typeface="Microsoft Sans Serif"/>
              </a:rPr>
              <a:t>to</a:t>
            </a:r>
            <a:r>
              <a:rPr sz="3100" dirty="0">
                <a:solidFill>
                  <a:srgbClr val="0F243E"/>
                </a:solidFill>
                <a:latin typeface="Microsoft Sans Serif"/>
                <a:cs typeface="Microsoft Sans Serif"/>
              </a:rPr>
              <a:t>	</a:t>
            </a:r>
            <a:r>
              <a:rPr sz="3100" spc="-210" dirty="0">
                <a:solidFill>
                  <a:srgbClr val="0F243E"/>
                </a:solidFill>
                <a:latin typeface="Microsoft Sans Serif"/>
                <a:cs typeface="Microsoft Sans Serif"/>
              </a:rPr>
              <a:t>e</a:t>
            </a:r>
            <a:r>
              <a:rPr sz="3100" spc="-75" dirty="0">
                <a:solidFill>
                  <a:srgbClr val="0F243E"/>
                </a:solidFill>
                <a:latin typeface="Microsoft Sans Serif"/>
                <a:cs typeface="Microsoft Sans Serif"/>
              </a:rPr>
              <a:t>ncry</a:t>
            </a:r>
            <a:r>
              <a:rPr sz="3100" spc="-65" dirty="0">
                <a:solidFill>
                  <a:srgbClr val="0F243E"/>
                </a:solidFill>
                <a:latin typeface="Microsoft Sans Serif"/>
                <a:cs typeface="Microsoft Sans Serif"/>
              </a:rPr>
              <a:t>pt</a:t>
            </a:r>
            <a:r>
              <a:rPr sz="3100" dirty="0">
                <a:solidFill>
                  <a:srgbClr val="0F243E"/>
                </a:solidFill>
                <a:latin typeface="Microsoft Sans Serif"/>
                <a:cs typeface="Microsoft Sans Serif"/>
              </a:rPr>
              <a:t>	</a:t>
            </a:r>
            <a:r>
              <a:rPr sz="3100" spc="-5" dirty="0">
                <a:solidFill>
                  <a:srgbClr val="0F243E"/>
                </a:solidFill>
                <a:latin typeface="Microsoft Sans Serif"/>
                <a:cs typeface="Microsoft Sans Serif"/>
              </a:rPr>
              <a:t>o</a:t>
            </a:r>
            <a:r>
              <a:rPr sz="3100" dirty="0">
                <a:solidFill>
                  <a:srgbClr val="0F243E"/>
                </a:solidFill>
                <a:latin typeface="Microsoft Sans Serif"/>
                <a:cs typeface="Microsoft Sans Serif"/>
              </a:rPr>
              <a:t>r	</a:t>
            </a:r>
            <a:r>
              <a:rPr sz="3100" spc="-140" dirty="0">
                <a:solidFill>
                  <a:srgbClr val="0F243E"/>
                </a:solidFill>
                <a:latin typeface="Microsoft Sans Serif"/>
                <a:cs typeface="Microsoft Sans Serif"/>
              </a:rPr>
              <a:t>de</a:t>
            </a:r>
            <a:r>
              <a:rPr sz="3100" spc="-120" dirty="0">
                <a:solidFill>
                  <a:srgbClr val="0F243E"/>
                </a:solidFill>
                <a:latin typeface="Microsoft Sans Serif"/>
                <a:cs typeface="Microsoft Sans Serif"/>
              </a:rPr>
              <a:t>c</a:t>
            </a:r>
            <a:r>
              <a:rPr sz="3100" spc="-30" dirty="0">
                <a:solidFill>
                  <a:srgbClr val="0F243E"/>
                </a:solidFill>
                <a:latin typeface="Microsoft Sans Serif"/>
                <a:cs typeface="Microsoft Sans Serif"/>
              </a:rPr>
              <a:t>rypt</a:t>
            </a:r>
            <a:r>
              <a:rPr sz="3100" dirty="0">
                <a:solidFill>
                  <a:srgbClr val="0F243E"/>
                </a:solidFill>
                <a:latin typeface="Microsoft Sans Serif"/>
                <a:cs typeface="Microsoft Sans Serif"/>
              </a:rPr>
              <a:t>	</a:t>
            </a:r>
            <a:r>
              <a:rPr sz="3100" spc="-5" dirty="0">
                <a:solidFill>
                  <a:srgbClr val="0F243E"/>
                </a:solidFill>
                <a:latin typeface="Microsoft Sans Serif"/>
                <a:cs typeface="Microsoft Sans Serif"/>
              </a:rPr>
              <a:t>a</a:t>
            </a:r>
            <a:r>
              <a:rPr sz="3100" dirty="0">
                <a:solidFill>
                  <a:srgbClr val="0F243E"/>
                </a:solidFill>
                <a:latin typeface="Microsoft Sans Serif"/>
                <a:cs typeface="Microsoft Sans Serif"/>
              </a:rPr>
              <a:t>	</a:t>
            </a:r>
            <a:r>
              <a:rPr sz="3100" spc="-80" dirty="0">
                <a:solidFill>
                  <a:srgbClr val="0F243E"/>
                </a:solidFill>
                <a:latin typeface="Microsoft Sans Serif"/>
                <a:cs typeface="Microsoft Sans Serif"/>
              </a:rPr>
              <a:t>block</a:t>
            </a:r>
            <a:r>
              <a:rPr sz="3100" dirty="0">
                <a:solidFill>
                  <a:srgbClr val="0F243E"/>
                </a:solidFill>
                <a:latin typeface="Microsoft Sans Serif"/>
                <a:cs typeface="Microsoft Sans Serif"/>
              </a:rPr>
              <a:t>	</a:t>
            </a:r>
            <a:r>
              <a:rPr sz="3100" spc="-30" dirty="0">
                <a:solidFill>
                  <a:srgbClr val="0F243E"/>
                </a:solidFill>
                <a:latin typeface="Microsoft Sans Serif"/>
                <a:cs typeface="Microsoft Sans Serif"/>
              </a:rPr>
              <a:t>d</a:t>
            </a:r>
            <a:r>
              <a:rPr sz="3100" spc="-20" dirty="0">
                <a:solidFill>
                  <a:srgbClr val="0F243E"/>
                </a:solidFill>
                <a:latin typeface="Microsoft Sans Serif"/>
                <a:cs typeface="Microsoft Sans Serif"/>
              </a:rPr>
              <a:t>o</a:t>
            </a:r>
            <a:r>
              <a:rPr sz="3100" spc="-15" dirty="0">
                <a:solidFill>
                  <a:srgbClr val="0F243E"/>
                </a:solidFill>
                <a:latin typeface="Microsoft Sans Serif"/>
                <a:cs typeface="Microsoft Sans Serif"/>
              </a:rPr>
              <a:t>ing</a:t>
            </a:r>
            <a:r>
              <a:rPr sz="3100" dirty="0">
                <a:solidFill>
                  <a:srgbClr val="0F243E"/>
                </a:solidFill>
                <a:latin typeface="Microsoft Sans Serif"/>
                <a:cs typeface="Microsoft Sans Serif"/>
              </a:rPr>
              <a:t>	</a:t>
            </a:r>
            <a:r>
              <a:rPr sz="3100" spc="-15" dirty="0">
                <a:solidFill>
                  <a:srgbClr val="0F243E"/>
                </a:solidFill>
                <a:latin typeface="Microsoft Sans Serif"/>
                <a:cs typeface="Microsoft Sans Serif"/>
              </a:rPr>
              <a:t>all  </a:t>
            </a:r>
            <a:r>
              <a:rPr sz="3100" spc="-80" dirty="0">
                <a:solidFill>
                  <a:srgbClr val="0F243E"/>
                </a:solidFill>
                <a:latin typeface="Microsoft Sans Serif"/>
                <a:cs typeface="Microsoft Sans Serif"/>
              </a:rPr>
              <a:t>operations</a:t>
            </a:r>
            <a:r>
              <a:rPr sz="3100" spc="100" dirty="0">
                <a:solidFill>
                  <a:srgbClr val="0F243E"/>
                </a:solidFill>
                <a:latin typeface="Microsoft Sans Serif"/>
                <a:cs typeface="Microsoft Sans Serif"/>
              </a:rPr>
              <a:t> </a:t>
            </a:r>
            <a:r>
              <a:rPr sz="3100" spc="-35" dirty="0">
                <a:solidFill>
                  <a:srgbClr val="0F243E"/>
                </a:solidFill>
                <a:latin typeface="Microsoft Sans Serif"/>
                <a:cs typeface="Microsoft Sans Serif"/>
              </a:rPr>
              <a:t>by</a:t>
            </a:r>
            <a:r>
              <a:rPr sz="3100" spc="90" dirty="0">
                <a:solidFill>
                  <a:srgbClr val="0F243E"/>
                </a:solidFill>
                <a:latin typeface="Microsoft Sans Serif"/>
                <a:cs typeface="Microsoft Sans Serif"/>
              </a:rPr>
              <a:t> </a:t>
            </a:r>
            <a:r>
              <a:rPr sz="3100" spc="-55" dirty="0">
                <a:solidFill>
                  <a:srgbClr val="0F243E"/>
                </a:solidFill>
                <a:latin typeface="Microsoft Sans Serif"/>
                <a:cs typeface="Microsoft Sans Serif"/>
              </a:rPr>
              <a:t>hand</a:t>
            </a:r>
            <a:endParaRPr sz="3100" dirty="0">
              <a:latin typeface="Microsoft Sans Serif"/>
              <a:cs typeface="Microsoft Sans Serif"/>
            </a:endParaRPr>
          </a:p>
          <a:p>
            <a:pPr marL="565785" indent="-553720">
              <a:lnSpc>
                <a:spcPct val="100000"/>
              </a:lnSpc>
              <a:spcBef>
                <a:spcPts val="2230"/>
              </a:spcBef>
              <a:buFont typeface="Wingdings"/>
              <a:buChar char=""/>
              <a:tabLst>
                <a:tab pos="565785" algn="l"/>
                <a:tab pos="566420" algn="l"/>
              </a:tabLst>
            </a:pPr>
            <a:r>
              <a:rPr sz="3100" spc="-20" dirty="0">
                <a:solidFill>
                  <a:srgbClr val="0F243E"/>
                </a:solidFill>
                <a:latin typeface="Microsoft Sans Serif"/>
                <a:cs typeface="Microsoft Sans Serif"/>
              </a:rPr>
              <a:t>it</a:t>
            </a:r>
            <a:r>
              <a:rPr sz="3100" spc="70" dirty="0">
                <a:solidFill>
                  <a:srgbClr val="0F243E"/>
                </a:solidFill>
                <a:latin typeface="Microsoft Sans Serif"/>
                <a:cs typeface="Microsoft Sans Serif"/>
              </a:rPr>
              <a:t> </a:t>
            </a:r>
            <a:r>
              <a:rPr sz="3100" spc="-110" dirty="0">
                <a:solidFill>
                  <a:srgbClr val="0F243E"/>
                </a:solidFill>
                <a:latin typeface="Microsoft Sans Serif"/>
                <a:cs typeface="Microsoft Sans Serif"/>
              </a:rPr>
              <a:t>easier</a:t>
            </a:r>
            <a:r>
              <a:rPr sz="3100" spc="85" dirty="0">
                <a:solidFill>
                  <a:srgbClr val="0F243E"/>
                </a:solidFill>
                <a:latin typeface="Microsoft Sans Serif"/>
                <a:cs typeface="Microsoft Sans Serif"/>
              </a:rPr>
              <a:t> </a:t>
            </a:r>
            <a:r>
              <a:rPr sz="3100" spc="-5" dirty="0">
                <a:solidFill>
                  <a:srgbClr val="0F243E"/>
                </a:solidFill>
                <a:latin typeface="Microsoft Sans Serif"/>
                <a:cs typeface="Microsoft Sans Serif"/>
              </a:rPr>
              <a:t>for</a:t>
            </a:r>
            <a:r>
              <a:rPr sz="3100" spc="75" dirty="0">
                <a:solidFill>
                  <a:srgbClr val="0F243E"/>
                </a:solidFill>
                <a:latin typeface="Microsoft Sans Serif"/>
                <a:cs typeface="Microsoft Sans Serif"/>
              </a:rPr>
              <a:t> </a:t>
            </a:r>
            <a:r>
              <a:rPr sz="3100" spc="-180" dirty="0">
                <a:solidFill>
                  <a:srgbClr val="0F243E"/>
                </a:solidFill>
                <a:latin typeface="Microsoft Sans Serif"/>
                <a:cs typeface="Microsoft Sans Serif"/>
              </a:rPr>
              <a:t>students</a:t>
            </a:r>
            <a:r>
              <a:rPr sz="3100" spc="105" dirty="0">
                <a:solidFill>
                  <a:srgbClr val="0F243E"/>
                </a:solidFill>
                <a:latin typeface="Microsoft Sans Serif"/>
                <a:cs typeface="Microsoft Sans Serif"/>
              </a:rPr>
              <a:t> </a:t>
            </a:r>
            <a:r>
              <a:rPr sz="3100" spc="-90" dirty="0">
                <a:solidFill>
                  <a:srgbClr val="0F243E"/>
                </a:solidFill>
                <a:latin typeface="Microsoft Sans Serif"/>
                <a:cs typeface="Microsoft Sans Serif"/>
              </a:rPr>
              <a:t>to</a:t>
            </a:r>
            <a:r>
              <a:rPr sz="3100" spc="80" dirty="0">
                <a:solidFill>
                  <a:srgbClr val="0F243E"/>
                </a:solidFill>
                <a:latin typeface="Microsoft Sans Serif"/>
                <a:cs typeface="Microsoft Sans Serif"/>
              </a:rPr>
              <a:t> </a:t>
            </a:r>
            <a:r>
              <a:rPr sz="3100" spc="-100" dirty="0">
                <a:solidFill>
                  <a:srgbClr val="0F243E"/>
                </a:solidFill>
                <a:latin typeface="Microsoft Sans Serif"/>
                <a:cs typeface="Microsoft Sans Serif"/>
              </a:rPr>
              <a:t>understand</a:t>
            </a:r>
            <a:r>
              <a:rPr sz="3100" spc="95" dirty="0">
                <a:solidFill>
                  <a:srgbClr val="0F243E"/>
                </a:solidFill>
                <a:latin typeface="Microsoft Sans Serif"/>
                <a:cs typeface="Microsoft Sans Serif"/>
              </a:rPr>
              <a:t> </a:t>
            </a:r>
            <a:r>
              <a:rPr sz="3100" spc="-150" dirty="0">
                <a:solidFill>
                  <a:srgbClr val="0F243E"/>
                </a:solidFill>
                <a:latin typeface="Microsoft Sans Serif"/>
                <a:cs typeface="Microsoft Sans Serif"/>
              </a:rPr>
              <a:t>the</a:t>
            </a:r>
            <a:r>
              <a:rPr sz="3100" spc="90" dirty="0">
                <a:solidFill>
                  <a:srgbClr val="0F243E"/>
                </a:solidFill>
                <a:latin typeface="Microsoft Sans Serif"/>
                <a:cs typeface="Microsoft Sans Serif"/>
              </a:rPr>
              <a:t> </a:t>
            </a:r>
            <a:r>
              <a:rPr sz="3100" spc="-130" dirty="0">
                <a:solidFill>
                  <a:srgbClr val="0F243E"/>
                </a:solidFill>
                <a:latin typeface="Microsoft Sans Serif"/>
                <a:cs typeface="Microsoft Sans Serif"/>
              </a:rPr>
              <a:t>structure</a:t>
            </a:r>
            <a:r>
              <a:rPr sz="3100" spc="90" dirty="0">
                <a:solidFill>
                  <a:srgbClr val="0F243E"/>
                </a:solidFill>
                <a:latin typeface="Microsoft Sans Serif"/>
                <a:cs typeface="Microsoft Sans Serif"/>
              </a:rPr>
              <a:t> </a:t>
            </a:r>
            <a:r>
              <a:rPr sz="3100" spc="-260" dirty="0">
                <a:solidFill>
                  <a:srgbClr val="0F243E"/>
                </a:solidFill>
                <a:latin typeface="Microsoft Sans Serif"/>
                <a:cs typeface="Microsoft Sans Serif"/>
              </a:rPr>
              <a:t>AES</a:t>
            </a:r>
            <a:endParaRPr sz="3100" dirty="0">
              <a:latin typeface="Microsoft Sans Serif"/>
              <a:cs typeface="Microsoft Sans Serif"/>
            </a:endParaRPr>
          </a:p>
        </p:txBody>
      </p:sp>
    </p:spTree>
    <p:extLst>
      <p:ext uri="{BB962C8B-B14F-4D97-AF65-F5344CB8AC3E}">
        <p14:creationId xmlns:p14="http://schemas.microsoft.com/office/powerpoint/2010/main" val="251408135"/>
      </p:ext>
    </p:extLst>
  </p:cSld>
  <p:clrMapOvr>
    <a:masterClrMapping/>
  </p:clrMapOvr>
  <mc:AlternateContent xmlns:mc="http://schemas.openxmlformats.org/markup-compatibility/2006" xmlns:p14="http://schemas.microsoft.com/office/powerpoint/2010/main">
    <mc:Choice Requires="p14">
      <p:transition spd="slow" p14:dur="2000" advTm="47282"/>
    </mc:Choice>
    <mc:Fallback xmlns="">
      <p:transition spd="slow" advTm="47282"/>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object 6"/>
          <p:cNvGrpSpPr/>
          <p:nvPr/>
        </p:nvGrpSpPr>
        <p:grpSpPr>
          <a:xfrm>
            <a:off x="1263396" y="938718"/>
            <a:ext cx="9584690" cy="1036955"/>
            <a:chOff x="1263396" y="938718"/>
            <a:chExt cx="9584690" cy="1036955"/>
          </a:xfrm>
        </p:grpSpPr>
        <p:pic>
          <p:nvPicPr>
            <p:cNvPr id="7" name="object 7"/>
            <p:cNvPicPr/>
            <p:nvPr/>
          </p:nvPicPr>
          <p:blipFill>
            <a:blip r:embed="rId2" cstate="print"/>
            <a:stretch>
              <a:fillRect/>
            </a:stretch>
          </p:blipFill>
          <p:spPr>
            <a:xfrm>
              <a:off x="1336540" y="938718"/>
              <a:ext cx="9511298" cy="1036437"/>
            </a:xfrm>
            <a:prstGeom prst="rect">
              <a:avLst/>
            </a:prstGeom>
          </p:spPr>
        </p:pic>
        <p:pic>
          <p:nvPicPr>
            <p:cNvPr id="8" name="object 8"/>
            <p:cNvPicPr/>
            <p:nvPr/>
          </p:nvPicPr>
          <p:blipFill>
            <a:blip r:embed="rId3" cstate="print"/>
            <a:stretch>
              <a:fillRect/>
            </a:stretch>
          </p:blipFill>
          <p:spPr>
            <a:xfrm>
              <a:off x="1263396" y="1042403"/>
              <a:ext cx="7946135" cy="899172"/>
            </a:xfrm>
            <a:prstGeom prst="rect">
              <a:avLst/>
            </a:prstGeom>
          </p:spPr>
        </p:pic>
        <p:sp>
          <p:nvSpPr>
            <p:cNvPr id="9" name="object 9"/>
            <p:cNvSpPr/>
            <p:nvPr/>
          </p:nvSpPr>
          <p:spPr>
            <a:xfrm>
              <a:off x="1370076" y="952500"/>
              <a:ext cx="9448800" cy="974090"/>
            </a:xfrm>
            <a:custGeom>
              <a:avLst/>
              <a:gdLst/>
              <a:ahLst/>
              <a:cxnLst/>
              <a:rect l="l" t="t" r="r" b="b"/>
              <a:pathLst>
                <a:path w="9448800" h="974089">
                  <a:moveTo>
                    <a:pt x="9286494" y="0"/>
                  </a:moveTo>
                  <a:lnTo>
                    <a:pt x="162306" y="0"/>
                  </a:lnTo>
                  <a:lnTo>
                    <a:pt x="119150" y="5796"/>
                  </a:lnTo>
                  <a:lnTo>
                    <a:pt x="80376" y="22154"/>
                  </a:lnTo>
                  <a:lnTo>
                    <a:pt x="47529" y="47529"/>
                  </a:lnTo>
                  <a:lnTo>
                    <a:pt x="22154" y="80376"/>
                  </a:lnTo>
                  <a:lnTo>
                    <a:pt x="5796" y="119150"/>
                  </a:lnTo>
                  <a:lnTo>
                    <a:pt x="0" y="162305"/>
                  </a:lnTo>
                  <a:lnTo>
                    <a:pt x="0" y="811529"/>
                  </a:lnTo>
                  <a:lnTo>
                    <a:pt x="5796" y="854685"/>
                  </a:lnTo>
                  <a:lnTo>
                    <a:pt x="22154" y="893459"/>
                  </a:lnTo>
                  <a:lnTo>
                    <a:pt x="47529" y="926306"/>
                  </a:lnTo>
                  <a:lnTo>
                    <a:pt x="80376" y="951681"/>
                  </a:lnTo>
                  <a:lnTo>
                    <a:pt x="119150" y="968039"/>
                  </a:lnTo>
                  <a:lnTo>
                    <a:pt x="162306" y="973836"/>
                  </a:lnTo>
                  <a:lnTo>
                    <a:pt x="9286494" y="973836"/>
                  </a:lnTo>
                  <a:lnTo>
                    <a:pt x="9329649" y="968039"/>
                  </a:lnTo>
                  <a:lnTo>
                    <a:pt x="9368423" y="951681"/>
                  </a:lnTo>
                  <a:lnTo>
                    <a:pt x="9401270" y="926306"/>
                  </a:lnTo>
                  <a:lnTo>
                    <a:pt x="9426645" y="893459"/>
                  </a:lnTo>
                  <a:lnTo>
                    <a:pt x="9443003" y="854685"/>
                  </a:lnTo>
                  <a:lnTo>
                    <a:pt x="9448800" y="811529"/>
                  </a:lnTo>
                  <a:lnTo>
                    <a:pt x="9448800" y="162305"/>
                  </a:lnTo>
                  <a:lnTo>
                    <a:pt x="9443003" y="119150"/>
                  </a:lnTo>
                  <a:lnTo>
                    <a:pt x="9426645" y="80376"/>
                  </a:lnTo>
                  <a:lnTo>
                    <a:pt x="9401270" y="47529"/>
                  </a:lnTo>
                  <a:lnTo>
                    <a:pt x="9368423" y="22154"/>
                  </a:lnTo>
                  <a:lnTo>
                    <a:pt x="9329649" y="5796"/>
                  </a:lnTo>
                  <a:lnTo>
                    <a:pt x="9286494" y="0"/>
                  </a:lnTo>
                  <a:close/>
                </a:path>
              </a:pathLst>
            </a:custGeom>
            <a:solidFill>
              <a:srgbClr val="0F243E"/>
            </a:solidFill>
          </p:spPr>
          <p:txBody>
            <a:bodyPr wrap="square" lIns="0" tIns="0" rIns="0" bIns="0" rtlCol="0"/>
            <a:lstStyle/>
            <a:p>
              <a:endParaRPr/>
            </a:p>
          </p:txBody>
        </p:sp>
      </p:grpSp>
      <p:sp>
        <p:nvSpPr>
          <p:cNvPr id="10" name="object 10"/>
          <p:cNvSpPr txBox="1"/>
          <p:nvPr/>
        </p:nvSpPr>
        <p:spPr>
          <a:xfrm>
            <a:off x="1526794" y="1141933"/>
            <a:ext cx="7422515" cy="514350"/>
          </a:xfrm>
          <a:prstGeom prst="rect">
            <a:avLst/>
          </a:prstGeom>
        </p:spPr>
        <p:txBody>
          <a:bodyPr vert="horz" wrap="square" lIns="0" tIns="13335" rIns="0" bIns="0" rtlCol="0">
            <a:spAutoFit/>
          </a:bodyPr>
          <a:lstStyle/>
          <a:p>
            <a:pPr marL="12700">
              <a:lnSpc>
                <a:spcPct val="100000"/>
              </a:lnSpc>
              <a:spcBef>
                <a:spcPts val="105"/>
              </a:spcBef>
            </a:pPr>
            <a:r>
              <a:rPr sz="3200" b="1" spc="-5" dirty="0">
                <a:solidFill>
                  <a:srgbClr val="FFFFFF"/>
                </a:solidFill>
                <a:latin typeface="Times New Roman"/>
                <a:cs typeface="Times New Roman"/>
              </a:rPr>
              <a:t>Simplified</a:t>
            </a:r>
            <a:r>
              <a:rPr sz="3200" b="1" spc="-185" dirty="0">
                <a:solidFill>
                  <a:srgbClr val="FFFFFF"/>
                </a:solidFill>
                <a:latin typeface="Times New Roman"/>
                <a:cs typeface="Times New Roman"/>
              </a:rPr>
              <a:t> </a:t>
            </a:r>
            <a:r>
              <a:rPr sz="3200" b="1" dirty="0">
                <a:solidFill>
                  <a:srgbClr val="FFFFFF"/>
                </a:solidFill>
                <a:latin typeface="Times New Roman"/>
                <a:cs typeface="Times New Roman"/>
              </a:rPr>
              <a:t>Advanced</a:t>
            </a:r>
            <a:r>
              <a:rPr sz="3200" b="1" spc="-25" dirty="0">
                <a:solidFill>
                  <a:srgbClr val="FFFFFF"/>
                </a:solidFill>
                <a:latin typeface="Times New Roman"/>
                <a:cs typeface="Times New Roman"/>
              </a:rPr>
              <a:t> </a:t>
            </a:r>
            <a:r>
              <a:rPr sz="3200" b="1" dirty="0">
                <a:solidFill>
                  <a:srgbClr val="FFFFFF"/>
                </a:solidFill>
                <a:latin typeface="Times New Roman"/>
                <a:cs typeface="Times New Roman"/>
              </a:rPr>
              <a:t>Encryption</a:t>
            </a:r>
            <a:r>
              <a:rPr sz="3200" b="1" spc="-30" dirty="0">
                <a:solidFill>
                  <a:srgbClr val="FFFFFF"/>
                </a:solidFill>
                <a:latin typeface="Times New Roman"/>
                <a:cs typeface="Times New Roman"/>
              </a:rPr>
              <a:t> </a:t>
            </a:r>
            <a:r>
              <a:rPr sz="3200" b="1" dirty="0">
                <a:solidFill>
                  <a:srgbClr val="FFFFFF"/>
                </a:solidFill>
                <a:latin typeface="Times New Roman"/>
                <a:cs typeface="Times New Roman"/>
              </a:rPr>
              <a:t>Standard</a:t>
            </a:r>
            <a:endParaRPr sz="3200">
              <a:latin typeface="Times New Roman"/>
              <a:cs typeface="Times New Roman"/>
            </a:endParaRPr>
          </a:p>
        </p:txBody>
      </p:sp>
      <p:grpSp>
        <p:nvGrpSpPr>
          <p:cNvPr id="11" name="object 11"/>
          <p:cNvGrpSpPr/>
          <p:nvPr/>
        </p:nvGrpSpPr>
        <p:grpSpPr>
          <a:xfrm>
            <a:off x="1263396" y="2072561"/>
            <a:ext cx="9584690" cy="1035050"/>
            <a:chOff x="1263396" y="2072561"/>
            <a:chExt cx="9584690" cy="1035050"/>
          </a:xfrm>
        </p:grpSpPr>
        <p:pic>
          <p:nvPicPr>
            <p:cNvPr id="12" name="object 12"/>
            <p:cNvPicPr/>
            <p:nvPr/>
          </p:nvPicPr>
          <p:blipFill>
            <a:blip r:embed="rId4" cstate="print"/>
            <a:stretch>
              <a:fillRect/>
            </a:stretch>
          </p:blipFill>
          <p:spPr>
            <a:xfrm>
              <a:off x="1336540" y="2072561"/>
              <a:ext cx="9511298" cy="1034939"/>
            </a:xfrm>
            <a:prstGeom prst="rect">
              <a:avLst/>
            </a:prstGeom>
          </p:spPr>
        </p:pic>
        <p:pic>
          <p:nvPicPr>
            <p:cNvPr id="13" name="object 13"/>
            <p:cNvPicPr/>
            <p:nvPr/>
          </p:nvPicPr>
          <p:blipFill>
            <a:blip r:embed="rId5" cstate="print"/>
            <a:stretch>
              <a:fillRect/>
            </a:stretch>
          </p:blipFill>
          <p:spPr>
            <a:xfrm>
              <a:off x="1263396" y="2174747"/>
              <a:ext cx="6569964" cy="900684"/>
            </a:xfrm>
            <a:prstGeom prst="rect">
              <a:avLst/>
            </a:prstGeom>
          </p:spPr>
        </p:pic>
        <p:sp>
          <p:nvSpPr>
            <p:cNvPr id="14" name="object 14"/>
            <p:cNvSpPr/>
            <p:nvPr/>
          </p:nvSpPr>
          <p:spPr>
            <a:xfrm>
              <a:off x="1370076" y="2086355"/>
              <a:ext cx="9448800" cy="972819"/>
            </a:xfrm>
            <a:custGeom>
              <a:avLst/>
              <a:gdLst/>
              <a:ahLst/>
              <a:cxnLst/>
              <a:rect l="l" t="t" r="r" b="b"/>
              <a:pathLst>
                <a:path w="9448800" h="972819">
                  <a:moveTo>
                    <a:pt x="9286748" y="0"/>
                  </a:moveTo>
                  <a:lnTo>
                    <a:pt x="162052" y="0"/>
                  </a:lnTo>
                  <a:lnTo>
                    <a:pt x="118959" y="5786"/>
                  </a:lnTo>
                  <a:lnTo>
                    <a:pt x="80245" y="22116"/>
                  </a:lnTo>
                  <a:lnTo>
                    <a:pt x="47450" y="47450"/>
                  </a:lnTo>
                  <a:lnTo>
                    <a:pt x="22116" y="80245"/>
                  </a:lnTo>
                  <a:lnTo>
                    <a:pt x="5786" y="118959"/>
                  </a:lnTo>
                  <a:lnTo>
                    <a:pt x="0" y="162052"/>
                  </a:lnTo>
                  <a:lnTo>
                    <a:pt x="0" y="810260"/>
                  </a:lnTo>
                  <a:lnTo>
                    <a:pt x="5786" y="853352"/>
                  </a:lnTo>
                  <a:lnTo>
                    <a:pt x="22116" y="892066"/>
                  </a:lnTo>
                  <a:lnTo>
                    <a:pt x="47450" y="924861"/>
                  </a:lnTo>
                  <a:lnTo>
                    <a:pt x="80245" y="950195"/>
                  </a:lnTo>
                  <a:lnTo>
                    <a:pt x="118959" y="966525"/>
                  </a:lnTo>
                  <a:lnTo>
                    <a:pt x="162052" y="972312"/>
                  </a:lnTo>
                  <a:lnTo>
                    <a:pt x="9286748" y="972312"/>
                  </a:lnTo>
                  <a:lnTo>
                    <a:pt x="9329840" y="966525"/>
                  </a:lnTo>
                  <a:lnTo>
                    <a:pt x="9368554" y="950195"/>
                  </a:lnTo>
                  <a:lnTo>
                    <a:pt x="9401349" y="924861"/>
                  </a:lnTo>
                  <a:lnTo>
                    <a:pt x="9426683" y="892066"/>
                  </a:lnTo>
                  <a:lnTo>
                    <a:pt x="9443013" y="853352"/>
                  </a:lnTo>
                  <a:lnTo>
                    <a:pt x="9448800" y="810260"/>
                  </a:lnTo>
                  <a:lnTo>
                    <a:pt x="9448800" y="162052"/>
                  </a:lnTo>
                  <a:lnTo>
                    <a:pt x="9443013" y="118959"/>
                  </a:lnTo>
                  <a:lnTo>
                    <a:pt x="9426683" y="80245"/>
                  </a:lnTo>
                  <a:lnTo>
                    <a:pt x="9401349" y="47450"/>
                  </a:lnTo>
                  <a:lnTo>
                    <a:pt x="9368554" y="22116"/>
                  </a:lnTo>
                  <a:lnTo>
                    <a:pt x="9329840" y="5786"/>
                  </a:lnTo>
                  <a:lnTo>
                    <a:pt x="9286748" y="0"/>
                  </a:lnTo>
                  <a:close/>
                </a:path>
              </a:pathLst>
            </a:custGeom>
            <a:solidFill>
              <a:srgbClr val="548ED4"/>
            </a:solidFill>
          </p:spPr>
          <p:txBody>
            <a:bodyPr wrap="square" lIns="0" tIns="0" rIns="0" bIns="0" rtlCol="0"/>
            <a:lstStyle/>
            <a:p>
              <a:endParaRPr/>
            </a:p>
          </p:txBody>
        </p:sp>
      </p:grpSp>
      <p:sp>
        <p:nvSpPr>
          <p:cNvPr id="15" name="object 15"/>
          <p:cNvSpPr txBox="1"/>
          <p:nvPr/>
        </p:nvSpPr>
        <p:spPr>
          <a:xfrm>
            <a:off x="1526794" y="2275458"/>
            <a:ext cx="6054090" cy="513715"/>
          </a:xfrm>
          <a:prstGeom prst="rect">
            <a:avLst/>
          </a:prstGeom>
        </p:spPr>
        <p:txBody>
          <a:bodyPr vert="horz" wrap="square" lIns="0" tIns="13335" rIns="0" bIns="0" rtlCol="0">
            <a:spAutoFit/>
          </a:bodyPr>
          <a:lstStyle/>
          <a:p>
            <a:pPr marL="12700">
              <a:lnSpc>
                <a:spcPct val="100000"/>
              </a:lnSpc>
              <a:spcBef>
                <a:spcPts val="105"/>
              </a:spcBef>
            </a:pPr>
            <a:r>
              <a:rPr sz="3200" b="1" dirty="0">
                <a:solidFill>
                  <a:srgbClr val="0F243E"/>
                </a:solidFill>
                <a:latin typeface="Times New Roman"/>
                <a:cs typeface="Times New Roman"/>
              </a:rPr>
              <a:t>S-AES</a:t>
            </a:r>
            <a:r>
              <a:rPr sz="3200" b="1" spc="-10" dirty="0">
                <a:solidFill>
                  <a:srgbClr val="0F243E"/>
                </a:solidFill>
                <a:latin typeface="Times New Roman"/>
                <a:cs typeface="Times New Roman"/>
              </a:rPr>
              <a:t> </a:t>
            </a:r>
            <a:r>
              <a:rPr sz="3200" b="1" dirty="0">
                <a:solidFill>
                  <a:srgbClr val="0F243E"/>
                </a:solidFill>
                <a:latin typeface="Times New Roman"/>
                <a:cs typeface="Times New Roman"/>
              </a:rPr>
              <a:t>Encryption</a:t>
            </a:r>
            <a:r>
              <a:rPr sz="3200" b="1" spc="-30" dirty="0">
                <a:solidFill>
                  <a:srgbClr val="0F243E"/>
                </a:solidFill>
                <a:latin typeface="Times New Roman"/>
                <a:cs typeface="Times New Roman"/>
              </a:rPr>
              <a:t> </a:t>
            </a:r>
            <a:r>
              <a:rPr sz="3200" b="1" dirty="0">
                <a:solidFill>
                  <a:srgbClr val="0F243E"/>
                </a:solidFill>
                <a:latin typeface="Times New Roman"/>
                <a:cs typeface="Times New Roman"/>
              </a:rPr>
              <a:t>and</a:t>
            </a:r>
            <a:r>
              <a:rPr sz="3200" b="1" spc="-5" dirty="0">
                <a:solidFill>
                  <a:srgbClr val="0F243E"/>
                </a:solidFill>
                <a:latin typeface="Times New Roman"/>
                <a:cs typeface="Times New Roman"/>
              </a:rPr>
              <a:t> </a:t>
            </a:r>
            <a:r>
              <a:rPr sz="3200" b="1" dirty="0">
                <a:solidFill>
                  <a:srgbClr val="0F243E"/>
                </a:solidFill>
                <a:latin typeface="Times New Roman"/>
                <a:cs typeface="Times New Roman"/>
              </a:rPr>
              <a:t>Decryption</a:t>
            </a:r>
            <a:endParaRPr sz="3200">
              <a:latin typeface="Times New Roman"/>
              <a:cs typeface="Times New Roman"/>
            </a:endParaRPr>
          </a:p>
        </p:txBody>
      </p:sp>
      <p:grpSp>
        <p:nvGrpSpPr>
          <p:cNvPr id="16" name="object 16"/>
          <p:cNvGrpSpPr/>
          <p:nvPr/>
        </p:nvGrpSpPr>
        <p:grpSpPr>
          <a:xfrm>
            <a:off x="1263396" y="3194264"/>
            <a:ext cx="9585960" cy="1038225"/>
            <a:chOff x="1263396" y="3194264"/>
            <a:chExt cx="9585960" cy="1038225"/>
          </a:xfrm>
        </p:grpSpPr>
        <p:pic>
          <p:nvPicPr>
            <p:cNvPr id="17" name="object 17"/>
            <p:cNvPicPr/>
            <p:nvPr/>
          </p:nvPicPr>
          <p:blipFill>
            <a:blip r:embed="rId6" cstate="print"/>
            <a:stretch>
              <a:fillRect/>
            </a:stretch>
          </p:blipFill>
          <p:spPr>
            <a:xfrm>
              <a:off x="1335019" y="3194264"/>
              <a:ext cx="9514340" cy="1037922"/>
            </a:xfrm>
            <a:prstGeom prst="rect">
              <a:avLst/>
            </a:prstGeom>
          </p:spPr>
        </p:pic>
        <p:pic>
          <p:nvPicPr>
            <p:cNvPr id="18" name="object 18"/>
            <p:cNvPicPr/>
            <p:nvPr/>
          </p:nvPicPr>
          <p:blipFill>
            <a:blip r:embed="rId7" cstate="print"/>
            <a:stretch>
              <a:fillRect/>
            </a:stretch>
          </p:blipFill>
          <p:spPr>
            <a:xfrm>
              <a:off x="1263396" y="3297935"/>
              <a:ext cx="4672584" cy="900683"/>
            </a:xfrm>
            <a:prstGeom prst="rect">
              <a:avLst/>
            </a:prstGeom>
          </p:spPr>
        </p:pic>
        <p:sp>
          <p:nvSpPr>
            <p:cNvPr id="19" name="object 19"/>
            <p:cNvSpPr/>
            <p:nvPr/>
          </p:nvSpPr>
          <p:spPr>
            <a:xfrm>
              <a:off x="1370076" y="3209543"/>
              <a:ext cx="9448800" cy="972819"/>
            </a:xfrm>
            <a:custGeom>
              <a:avLst/>
              <a:gdLst/>
              <a:ahLst/>
              <a:cxnLst/>
              <a:rect l="l" t="t" r="r" b="b"/>
              <a:pathLst>
                <a:path w="9448800" h="972820">
                  <a:moveTo>
                    <a:pt x="9286748" y="0"/>
                  </a:moveTo>
                  <a:lnTo>
                    <a:pt x="162052" y="0"/>
                  </a:lnTo>
                  <a:lnTo>
                    <a:pt x="118959" y="5786"/>
                  </a:lnTo>
                  <a:lnTo>
                    <a:pt x="80245" y="22116"/>
                  </a:lnTo>
                  <a:lnTo>
                    <a:pt x="47450" y="47450"/>
                  </a:lnTo>
                  <a:lnTo>
                    <a:pt x="22116" y="80245"/>
                  </a:lnTo>
                  <a:lnTo>
                    <a:pt x="5786" y="118959"/>
                  </a:lnTo>
                  <a:lnTo>
                    <a:pt x="0" y="162051"/>
                  </a:lnTo>
                  <a:lnTo>
                    <a:pt x="0" y="810259"/>
                  </a:lnTo>
                  <a:lnTo>
                    <a:pt x="5786" y="853352"/>
                  </a:lnTo>
                  <a:lnTo>
                    <a:pt x="22116" y="892066"/>
                  </a:lnTo>
                  <a:lnTo>
                    <a:pt x="47450" y="924861"/>
                  </a:lnTo>
                  <a:lnTo>
                    <a:pt x="80245" y="950195"/>
                  </a:lnTo>
                  <a:lnTo>
                    <a:pt x="118959" y="966525"/>
                  </a:lnTo>
                  <a:lnTo>
                    <a:pt x="162052" y="972311"/>
                  </a:lnTo>
                  <a:lnTo>
                    <a:pt x="9286748" y="972311"/>
                  </a:lnTo>
                  <a:lnTo>
                    <a:pt x="9329840" y="966525"/>
                  </a:lnTo>
                  <a:lnTo>
                    <a:pt x="9368554" y="950195"/>
                  </a:lnTo>
                  <a:lnTo>
                    <a:pt x="9401349" y="924861"/>
                  </a:lnTo>
                  <a:lnTo>
                    <a:pt x="9426683" y="892066"/>
                  </a:lnTo>
                  <a:lnTo>
                    <a:pt x="9443013" y="853352"/>
                  </a:lnTo>
                  <a:lnTo>
                    <a:pt x="9448800" y="810259"/>
                  </a:lnTo>
                  <a:lnTo>
                    <a:pt x="9448800" y="162051"/>
                  </a:lnTo>
                  <a:lnTo>
                    <a:pt x="9443013" y="118959"/>
                  </a:lnTo>
                  <a:lnTo>
                    <a:pt x="9426683" y="80245"/>
                  </a:lnTo>
                  <a:lnTo>
                    <a:pt x="9401349" y="47450"/>
                  </a:lnTo>
                  <a:lnTo>
                    <a:pt x="9368554" y="22116"/>
                  </a:lnTo>
                  <a:lnTo>
                    <a:pt x="9329840" y="5786"/>
                  </a:lnTo>
                  <a:lnTo>
                    <a:pt x="9286748" y="0"/>
                  </a:lnTo>
                  <a:close/>
                </a:path>
              </a:pathLst>
            </a:custGeom>
            <a:solidFill>
              <a:srgbClr val="0F243E"/>
            </a:solidFill>
          </p:spPr>
          <p:txBody>
            <a:bodyPr wrap="square" lIns="0" tIns="0" rIns="0" bIns="0" rtlCol="0"/>
            <a:lstStyle/>
            <a:p>
              <a:endParaRPr/>
            </a:p>
          </p:txBody>
        </p:sp>
        <p:sp>
          <p:nvSpPr>
            <p:cNvPr id="20" name="object 20"/>
            <p:cNvSpPr/>
            <p:nvPr/>
          </p:nvSpPr>
          <p:spPr>
            <a:xfrm>
              <a:off x="1370076" y="3209543"/>
              <a:ext cx="9448800" cy="972819"/>
            </a:xfrm>
            <a:custGeom>
              <a:avLst/>
              <a:gdLst/>
              <a:ahLst/>
              <a:cxnLst/>
              <a:rect l="l" t="t" r="r" b="b"/>
              <a:pathLst>
                <a:path w="9448800" h="972820">
                  <a:moveTo>
                    <a:pt x="0" y="162051"/>
                  </a:moveTo>
                  <a:lnTo>
                    <a:pt x="5786" y="118959"/>
                  </a:lnTo>
                  <a:lnTo>
                    <a:pt x="22116" y="80245"/>
                  </a:lnTo>
                  <a:lnTo>
                    <a:pt x="47450" y="47450"/>
                  </a:lnTo>
                  <a:lnTo>
                    <a:pt x="80245" y="22116"/>
                  </a:lnTo>
                  <a:lnTo>
                    <a:pt x="118959" y="5786"/>
                  </a:lnTo>
                  <a:lnTo>
                    <a:pt x="162052" y="0"/>
                  </a:lnTo>
                  <a:lnTo>
                    <a:pt x="9286748" y="0"/>
                  </a:lnTo>
                  <a:lnTo>
                    <a:pt x="9329840" y="5786"/>
                  </a:lnTo>
                  <a:lnTo>
                    <a:pt x="9368554" y="22116"/>
                  </a:lnTo>
                  <a:lnTo>
                    <a:pt x="9401349" y="47450"/>
                  </a:lnTo>
                  <a:lnTo>
                    <a:pt x="9426683" y="80245"/>
                  </a:lnTo>
                  <a:lnTo>
                    <a:pt x="9443013" y="118959"/>
                  </a:lnTo>
                  <a:lnTo>
                    <a:pt x="9448800" y="162051"/>
                  </a:lnTo>
                  <a:lnTo>
                    <a:pt x="9448800" y="810259"/>
                  </a:lnTo>
                  <a:lnTo>
                    <a:pt x="9443013" y="853352"/>
                  </a:lnTo>
                  <a:lnTo>
                    <a:pt x="9426683" y="892066"/>
                  </a:lnTo>
                  <a:lnTo>
                    <a:pt x="9401349" y="924861"/>
                  </a:lnTo>
                  <a:lnTo>
                    <a:pt x="9368554" y="950195"/>
                  </a:lnTo>
                  <a:lnTo>
                    <a:pt x="9329840" y="966525"/>
                  </a:lnTo>
                  <a:lnTo>
                    <a:pt x="9286748" y="972311"/>
                  </a:lnTo>
                  <a:lnTo>
                    <a:pt x="162052" y="972311"/>
                  </a:lnTo>
                  <a:lnTo>
                    <a:pt x="118959" y="966525"/>
                  </a:lnTo>
                  <a:lnTo>
                    <a:pt x="80245" y="950195"/>
                  </a:lnTo>
                  <a:lnTo>
                    <a:pt x="47450" y="924861"/>
                  </a:lnTo>
                  <a:lnTo>
                    <a:pt x="22116" y="892066"/>
                  </a:lnTo>
                  <a:lnTo>
                    <a:pt x="5786" y="853352"/>
                  </a:lnTo>
                  <a:lnTo>
                    <a:pt x="0" y="810259"/>
                  </a:lnTo>
                  <a:lnTo>
                    <a:pt x="0" y="162051"/>
                  </a:lnTo>
                  <a:close/>
                </a:path>
              </a:pathLst>
            </a:custGeom>
            <a:ln w="3175">
              <a:solidFill>
                <a:srgbClr val="375F92"/>
              </a:solidFill>
            </a:ln>
          </p:spPr>
          <p:txBody>
            <a:bodyPr wrap="square" lIns="0" tIns="0" rIns="0" bIns="0" rtlCol="0"/>
            <a:lstStyle/>
            <a:p>
              <a:endParaRPr/>
            </a:p>
          </p:txBody>
        </p:sp>
      </p:grpSp>
      <p:grpSp>
        <p:nvGrpSpPr>
          <p:cNvPr id="21" name="object 21"/>
          <p:cNvGrpSpPr/>
          <p:nvPr/>
        </p:nvGrpSpPr>
        <p:grpSpPr>
          <a:xfrm>
            <a:off x="1263396" y="4318937"/>
            <a:ext cx="9584690" cy="1035050"/>
            <a:chOff x="1263396" y="4318937"/>
            <a:chExt cx="9584690" cy="1035050"/>
          </a:xfrm>
        </p:grpSpPr>
        <p:pic>
          <p:nvPicPr>
            <p:cNvPr id="22" name="object 22"/>
            <p:cNvPicPr/>
            <p:nvPr/>
          </p:nvPicPr>
          <p:blipFill>
            <a:blip r:embed="rId4" cstate="print"/>
            <a:stretch>
              <a:fillRect/>
            </a:stretch>
          </p:blipFill>
          <p:spPr>
            <a:xfrm>
              <a:off x="1336540" y="4318937"/>
              <a:ext cx="9511298" cy="1034939"/>
            </a:xfrm>
            <a:prstGeom prst="rect">
              <a:avLst/>
            </a:prstGeom>
          </p:spPr>
        </p:pic>
        <p:pic>
          <p:nvPicPr>
            <p:cNvPr id="23" name="object 23"/>
            <p:cNvPicPr/>
            <p:nvPr/>
          </p:nvPicPr>
          <p:blipFill>
            <a:blip r:embed="rId8" cstate="print"/>
            <a:stretch>
              <a:fillRect/>
            </a:stretch>
          </p:blipFill>
          <p:spPr>
            <a:xfrm>
              <a:off x="1263396" y="4421123"/>
              <a:ext cx="3768852" cy="900684"/>
            </a:xfrm>
            <a:prstGeom prst="rect">
              <a:avLst/>
            </a:prstGeom>
          </p:spPr>
        </p:pic>
        <p:sp>
          <p:nvSpPr>
            <p:cNvPr id="24" name="object 24"/>
            <p:cNvSpPr/>
            <p:nvPr/>
          </p:nvSpPr>
          <p:spPr>
            <a:xfrm>
              <a:off x="1370076" y="4332731"/>
              <a:ext cx="9448800" cy="972819"/>
            </a:xfrm>
            <a:custGeom>
              <a:avLst/>
              <a:gdLst/>
              <a:ahLst/>
              <a:cxnLst/>
              <a:rect l="l" t="t" r="r" b="b"/>
              <a:pathLst>
                <a:path w="9448800" h="972820">
                  <a:moveTo>
                    <a:pt x="9286748" y="0"/>
                  </a:moveTo>
                  <a:lnTo>
                    <a:pt x="162052" y="0"/>
                  </a:lnTo>
                  <a:lnTo>
                    <a:pt x="118959" y="5786"/>
                  </a:lnTo>
                  <a:lnTo>
                    <a:pt x="80245" y="22116"/>
                  </a:lnTo>
                  <a:lnTo>
                    <a:pt x="47450" y="47450"/>
                  </a:lnTo>
                  <a:lnTo>
                    <a:pt x="22116" y="80245"/>
                  </a:lnTo>
                  <a:lnTo>
                    <a:pt x="5786" y="118959"/>
                  </a:lnTo>
                  <a:lnTo>
                    <a:pt x="0" y="162052"/>
                  </a:lnTo>
                  <a:lnTo>
                    <a:pt x="0" y="810260"/>
                  </a:lnTo>
                  <a:lnTo>
                    <a:pt x="5786" y="853352"/>
                  </a:lnTo>
                  <a:lnTo>
                    <a:pt x="22116" y="892066"/>
                  </a:lnTo>
                  <a:lnTo>
                    <a:pt x="47450" y="924861"/>
                  </a:lnTo>
                  <a:lnTo>
                    <a:pt x="80245" y="950195"/>
                  </a:lnTo>
                  <a:lnTo>
                    <a:pt x="118959" y="966525"/>
                  </a:lnTo>
                  <a:lnTo>
                    <a:pt x="162052" y="972312"/>
                  </a:lnTo>
                  <a:lnTo>
                    <a:pt x="9286748" y="972312"/>
                  </a:lnTo>
                  <a:lnTo>
                    <a:pt x="9329840" y="966525"/>
                  </a:lnTo>
                  <a:lnTo>
                    <a:pt x="9368554" y="950195"/>
                  </a:lnTo>
                  <a:lnTo>
                    <a:pt x="9401349" y="924861"/>
                  </a:lnTo>
                  <a:lnTo>
                    <a:pt x="9426683" y="892066"/>
                  </a:lnTo>
                  <a:lnTo>
                    <a:pt x="9443013" y="853352"/>
                  </a:lnTo>
                  <a:lnTo>
                    <a:pt x="9448800" y="810260"/>
                  </a:lnTo>
                  <a:lnTo>
                    <a:pt x="9448800" y="162052"/>
                  </a:lnTo>
                  <a:lnTo>
                    <a:pt x="9443013" y="118959"/>
                  </a:lnTo>
                  <a:lnTo>
                    <a:pt x="9426683" y="80245"/>
                  </a:lnTo>
                  <a:lnTo>
                    <a:pt x="9401349" y="47450"/>
                  </a:lnTo>
                  <a:lnTo>
                    <a:pt x="9368554" y="22116"/>
                  </a:lnTo>
                  <a:lnTo>
                    <a:pt x="9329840" y="5786"/>
                  </a:lnTo>
                  <a:lnTo>
                    <a:pt x="9286748" y="0"/>
                  </a:lnTo>
                  <a:close/>
                </a:path>
              </a:pathLst>
            </a:custGeom>
            <a:solidFill>
              <a:srgbClr val="0F243E"/>
            </a:solidFill>
          </p:spPr>
          <p:txBody>
            <a:bodyPr wrap="square" lIns="0" tIns="0" rIns="0" bIns="0" rtlCol="0"/>
            <a:lstStyle/>
            <a:p>
              <a:endParaRPr/>
            </a:p>
          </p:txBody>
        </p:sp>
      </p:grpSp>
      <p:grpSp>
        <p:nvGrpSpPr>
          <p:cNvPr id="25" name="object 25"/>
          <p:cNvGrpSpPr/>
          <p:nvPr/>
        </p:nvGrpSpPr>
        <p:grpSpPr>
          <a:xfrm>
            <a:off x="1263396" y="5442138"/>
            <a:ext cx="9584690" cy="1035050"/>
            <a:chOff x="1263396" y="5442138"/>
            <a:chExt cx="9584690" cy="1035050"/>
          </a:xfrm>
        </p:grpSpPr>
        <p:pic>
          <p:nvPicPr>
            <p:cNvPr id="26" name="object 26"/>
            <p:cNvPicPr/>
            <p:nvPr/>
          </p:nvPicPr>
          <p:blipFill>
            <a:blip r:embed="rId4" cstate="print"/>
            <a:stretch>
              <a:fillRect/>
            </a:stretch>
          </p:blipFill>
          <p:spPr>
            <a:xfrm>
              <a:off x="1336540" y="5442138"/>
              <a:ext cx="9511298" cy="1034939"/>
            </a:xfrm>
            <a:prstGeom prst="rect">
              <a:avLst/>
            </a:prstGeom>
          </p:spPr>
        </p:pic>
        <p:pic>
          <p:nvPicPr>
            <p:cNvPr id="27" name="object 27"/>
            <p:cNvPicPr/>
            <p:nvPr/>
          </p:nvPicPr>
          <p:blipFill>
            <a:blip r:embed="rId9" cstate="print"/>
            <a:stretch>
              <a:fillRect/>
            </a:stretch>
          </p:blipFill>
          <p:spPr>
            <a:xfrm>
              <a:off x="1263396" y="5544311"/>
              <a:ext cx="3747516" cy="900683"/>
            </a:xfrm>
            <a:prstGeom prst="rect">
              <a:avLst/>
            </a:prstGeom>
          </p:spPr>
        </p:pic>
        <p:sp>
          <p:nvSpPr>
            <p:cNvPr id="28" name="object 28"/>
            <p:cNvSpPr/>
            <p:nvPr/>
          </p:nvSpPr>
          <p:spPr>
            <a:xfrm>
              <a:off x="1370076" y="5455919"/>
              <a:ext cx="9448800" cy="972819"/>
            </a:xfrm>
            <a:custGeom>
              <a:avLst/>
              <a:gdLst/>
              <a:ahLst/>
              <a:cxnLst/>
              <a:rect l="l" t="t" r="r" b="b"/>
              <a:pathLst>
                <a:path w="9448800" h="972820">
                  <a:moveTo>
                    <a:pt x="9286748" y="0"/>
                  </a:moveTo>
                  <a:lnTo>
                    <a:pt x="162052" y="0"/>
                  </a:lnTo>
                  <a:lnTo>
                    <a:pt x="118959" y="5786"/>
                  </a:lnTo>
                  <a:lnTo>
                    <a:pt x="80245" y="22117"/>
                  </a:lnTo>
                  <a:lnTo>
                    <a:pt x="47450" y="47451"/>
                  </a:lnTo>
                  <a:lnTo>
                    <a:pt x="22116" y="80248"/>
                  </a:lnTo>
                  <a:lnTo>
                    <a:pt x="5786" y="118966"/>
                  </a:lnTo>
                  <a:lnTo>
                    <a:pt x="0" y="162064"/>
                  </a:lnTo>
                  <a:lnTo>
                    <a:pt x="0" y="810247"/>
                  </a:lnTo>
                  <a:lnTo>
                    <a:pt x="5786" y="853331"/>
                  </a:lnTo>
                  <a:lnTo>
                    <a:pt x="22116" y="892046"/>
                  </a:lnTo>
                  <a:lnTo>
                    <a:pt x="47450" y="924845"/>
                  </a:lnTo>
                  <a:lnTo>
                    <a:pt x="80245" y="950186"/>
                  </a:lnTo>
                  <a:lnTo>
                    <a:pt x="118959" y="966523"/>
                  </a:lnTo>
                  <a:lnTo>
                    <a:pt x="162052" y="972311"/>
                  </a:lnTo>
                  <a:lnTo>
                    <a:pt x="9286748" y="972311"/>
                  </a:lnTo>
                  <a:lnTo>
                    <a:pt x="9329840" y="966523"/>
                  </a:lnTo>
                  <a:lnTo>
                    <a:pt x="9368554" y="950186"/>
                  </a:lnTo>
                  <a:lnTo>
                    <a:pt x="9401349" y="924845"/>
                  </a:lnTo>
                  <a:lnTo>
                    <a:pt x="9426683" y="892046"/>
                  </a:lnTo>
                  <a:lnTo>
                    <a:pt x="9443013" y="853331"/>
                  </a:lnTo>
                  <a:lnTo>
                    <a:pt x="9448800" y="810247"/>
                  </a:lnTo>
                  <a:lnTo>
                    <a:pt x="9448800" y="162064"/>
                  </a:lnTo>
                  <a:lnTo>
                    <a:pt x="9443013" y="118966"/>
                  </a:lnTo>
                  <a:lnTo>
                    <a:pt x="9426683" y="80248"/>
                  </a:lnTo>
                  <a:lnTo>
                    <a:pt x="9401349" y="47451"/>
                  </a:lnTo>
                  <a:lnTo>
                    <a:pt x="9368554" y="22117"/>
                  </a:lnTo>
                  <a:lnTo>
                    <a:pt x="9329840" y="5786"/>
                  </a:lnTo>
                  <a:lnTo>
                    <a:pt x="9286748" y="0"/>
                  </a:lnTo>
                  <a:close/>
                </a:path>
              </a:pathLst>
            </a:custGeom>
            <a:solidFill>
              <a:srgbClr val="0F243E"/>
            </a:solidFill>
          </p:spPr>
          <p:txBody>
            <a:bodyPr wrap="square" lIns="0" tIns="0" rIns="0" bIns="0" rtlCol="0"/>
            <a:lstStyle/>
            <a:p>
              <a:endParaRPr/>
            </a:p>
          </p:txBody>
        </p:sp>
      </p:grpSp>
      <p:sp>
        <p:nvSpPr>
          <p:cNvPr id="29" name="object 29"/>
          <p:cNvSpPr txBox="1"/>
          <p:nvPr/>
        </p:nvSpPr>
        <p:spPr>
          <a:xfrm>
            <a:off x="1526794" y="3398901"/>
            <a:ext cx="4154804" cy="2760980"/>
          </a:xfrm>
          <a:prstGeom prst="rect">
            <a:avLst/>
          </a:prstGeom>
        </p:spPr>
        <p:txBody>
          <a:bodyPr vert="horz" wrap="square" lIns="0" tIns="13335" rIns="0" bIns="0" rtlCol="0">
            <a:spAutoFit/>
          </a:bodyPr>
          <a:lstStyle/>
          <a:p>
            <a:pPr marL="12700">
              <a:lnSpc>
                <a:spcPct val="100000"/>
              </a:lnSpc>
              <a:spcBef>
                <a:spcPts val="105"/>
              </a:spcBef>
              <a:tabLst>
                <a:tab pos="1368425" algn="l"/>
              </a:tabLst>
            </a:pPr>
            <a:r>
              <a:rPr sz="3200" b="1" dirty="0">
                <a:solidFill>
                  <a:srgbClr val="FFFFFF"/>
                </a:solidFill>
                <a:latin typeface="Times New Roman"/>
                <a:cs typeface="Times New Roman"/>
              </a:rPr>
              <a:t>S-AES	</a:t>
            </a:r>
            <a:r>
              <a:rPr sz="3200" b="1" spc="5" dirty="0">
                <a:solidFill>
                  <a:srgbClr val="FFFFFF"/>
                </a:solidFill>
                <a:latin typeface="Times New Roman"/>
                <a:cs typeface="Times New Roman"/>
              </a:rPr>
              <a:t>Key</a:t>
            </a:r>
            <a:r>
              <a:rPr sz="3200" b="1" spc="-70" dirty="0">
                <a:solidFill>
                  <a:srgbClr val="FFFFFF"/>
                </a:solidFill>
                <a:latin typeface="Times New Roman"/>
                <a:cs typeface="Times New Roman"/>
              </a:rPr>
              <a:t> </a:t>
            </a:r>
            <a:r>
              <a:rPr sz="3200" b="1" dirty="0">
                <a:solidFill>
                  <a:srgbClr val="FFFFFF"/>
                </a:solidFill>
                <a:latin typeface="Times New Roman"/>
                <a:cs typeface="Times New Roman"/>
              </a:rPr>
              <a:t>Generation</a:t>
            </a:r>
            <a:endParaRPr sz="3200">
              <a:latin typeface="Times New Roman"/>
              <a:cs typeface="Times New Roman"/>
            </a:endParaRPr>
          </a:p>
          <a:p>
            <a:pPr marL="12700" marR="909319">
              <a:lnSpc>
                <a:spcPts val="8850"/>
              </a:lnSpc>
              <a:spcBef>
                <a:spcPts val="919"/>
              </a:spcBef>
            </a:pPr>
            <a:r>
              <a:rPr sz="3200" b="1" dirty="0">
                <a:solidFill>
                  <a:srgbClr val="FFFFFF"/>
                </a:solidFill>
                <a:latin typeface="Times New Roman"/>
                <a:cs typeface="Times New Roman"/>
              </a:rPr>
              <a:t>S-AES</a:t>
            </a:r>
            <a:r>
              <a:rPr sz="3200" b="1" spc="-70" dirty="0">
                <a:solidFill>
                  <a:srgbClr val="FFFFFF"/>
                </a:solidFill>
                <a:latin typeface="Times New Roman"/>
                <a:cs typeface="Times New Roman"/>
              </a:rPr>
              <a:t> </a:t>
            </a:r>
            <a:r>
              <a:rPr sz="3200" b="1" dirty="0">
                <a:solidFill>
                  <a:srgbClr val="FFFFFF"/>
                </a:solidFill>
                <a:latin typeface="Times New Roman"/>
                <a:cs typeface="Times New Roman"/>
              </a:rPr>
              <a:t>Encryption </a:t>
            </a:r>
            <a:r>
              <a:rPr sz="3200" b="1" spc="-785" dirty="0">
                <a:solidFill>
                  <a:srgbClr val="FFFFFF"/>
                </a:solidFill>
                <a:latin typeface="Times New Roman"/>
                <a:cs typeface="Times New Roman"/>
              </a:rPr>
              <a:t> </a:t>
            </a:r>
            <a:r>
              <a:rPr sz="3200" b="1" dirty="0">
                <a:solidFill>
                  <a:srgbClr val="FFFFFF"/>
                </a:solidFill>
                <a:latin typeface="Times New Roman"/>
                <a:cs typeface="Times New Roman"/>
              </a:rPr>
              <a:t>S-AES</a:t>
            </a:r>
            <a:r>
              <a:rPr sz="3200" b="1" spc="-50" dirty="0">
                <a:solidFill>
                  <a:srgbClr val="FFFFFF"/>
                </a:solidFill>
                <a:latin typeface="Times New Roman"/>
                <a:cs typeface="Times New Roman"/>
              </a:rPr>
              <a:t> </a:t>
            </a:r>
            <a:r>
              <a:rPr sz="3200" b="1" dirty="0">
                <a:solidFill>
                  <a:srgbClr val="FFFFFF"/>
                </a:solidFill>
                <a:latin typeface="Times New Roman"/>
                <a:cs typeface="Times New Roman"/>
              </a:rPr>
              <a:t>Decryption</a:t>
            </a:r>
            <a:endParaRPr sz="3200">
              <a:latin typeface="Times New Roman"/>
              <a:cs typeface="Times New Roman"/>
            </a:endParaRPr>
          </a:p>
        </p:txBody>
      </p:sp>
      <p:sp>
        <p:nvSpPr>
          <p:cNvPr id="30" name="object 30"/>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Tree>
    <p:extLst>
      <p:ext uri="{BB962C8B-B14F-4D97-AF65-F5344CB8AC3E}">
        <p14:creationId xmlns:p14="http://schemas.microsoft.com/office/powerpoint/2010/main" val="4040641321"/>
      </p:ext>
    </p:extLst>
  </p:cSld>
  <p:clrMapOvr>
    <a:masterClrMapping/>
  </p:clrMapOvr>
  <mc:AlternateContent xmlns:mc="http://schemas.openxmlformats.org/markup-compatibility/2006" xmlns:p14="http://schemas.microsoft.com/office/powerpoint/2010/main">
    <mc:Choice Requires="p14">
      <p:transition spd="slow" p14:dur="2000" advTm="7099"/>
    </mc:Choice>
    <mc:Fallback xmlns="">
      <p:transition spd="slow" advTm="7099"/>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31559" y="100329"/>
            <a:ext cx="11852415" cy="6011799"/>
            <a:chOff x="131559" y="100329"/>
            <a:chExt cx="11852415" cy="6011799"/>
          </a:xfrm>
        </p:grpSpPr>
        <p:sp>
          <p:nvSpPr>
            <p:cNvPr id="3" name="object 3"/>
            <p:cNvSpPr/>
            <p:nvPr/>
          </p:nvSpPr>
          <p:spPr>
            <a:xfrm>
              <a:off x="131826" y="4371593"/>
              <a:ext cx="3657600" cy="1740535"/>
            </a:xfrm>
            <a:custGeom>
              <a:avLst/>
              <a:gdLst/>
              <a:ahLst/>
              <a:cxnLst/>
              <a:rect l="l" t="t" r="r" b="b"/>
              <a:pathLst>
                <a:path w="3657600" h="1740535">
                  <a:moveTo>
                    <a:pt x="3657600" y="0"/>
                  </a:moveTo>
                  <a:lnTo>
                    <a:pt x="0" y="0"/>
                  </a:lnTo>
                  <a:lnTo>
                    <a:pt x="0" y="1740407"/>
                  </a:lnTo>
                  <a:lnTo>
                    <a:pt x="3657600" y="1740407"/>
                  </a:lnTo>
                  <a:lnTo>
                    <a:pt x="3657600" y="0"/>
                  </a:lnTo>
                  <a:close/>
                </a:path>
              </a:pathLst>
            </a:custGeom>
            <a:solidFill>
              <a:srgbClr val="4F81BC"/>
            </a:solidFill>
          </p:spPr>
          <p:txBody>
            <a:bodyPr wrap="square" lIns="0" tIns="0" rIns="0" bIns="0" rtlCol="0"/>
            <a:lstStyle/>
            <a:p>
              <a:endParaRPr/>
            </a:p>
          </p:txBody>
        </p:sp>
        <p:sp>
          <p:nvSpPr>
            <p:cNvPr id="4" name="object 4"/>
            <p:cNvSpPr/>
            <p:nvPr/>
          </p:nvSpPr>
          <p:spPr>
            <a:xfrm>
              <a:off x="131826" y="4371593"/>
              <a:ext cx="3657600" cy="1740535"/>
            </a:xfrm>
            <a:custGeom>
              <a:avLst/>
              <a:gdLst/>
              <a:ahLst/>
              <a:cxnLst/>
              <a:rect l="l" t="t" r="r" b="b"/>
              <a:pathLst>
                <a:path w="3657600" h="1740535">
                  <a:moveTo>
                    <a:pt x="0" y="1740407"/>
                  </a:moveTo>
                  <a:lnTo>
                    <a:pt x="3657600" y="1740407"/>
                  </a:lnTo>
                  <a:lnTo>
                    <a:pt x="3657600" y="0"/>
                  </a:lnTo>
                  <a:lnTo>
                    <a:pt x="0" y="0"/>
                  </a:lnTo>
                  <a:lnTo>
                    <a:pt x="0" y="1740407"/>
                  </a:lnTo>
                  <a:close/>
                </a:path>
              </a:pathLst>
            </a:custGeom>
            <a:ln w="25908">
              <a:solidFill>
                <a:srgbClr val="385D89"/>
              </a:solidFill>
            </a:ln>
          </p:spPr>
          <p:txBody>
            <a:bodyPr wrap="square" lIns="0" tIns="0" rIns="0" bIns="0" rtlCol="0"/>
            <a:lstStyle/>
            <a:p>
              <a:endParaRPr/>
            </a:p>
          </p:txBody>
        </p:sp>
        <p:sp>
          <p:nvSpPr>
            <p:cNvPr id="5" name="object 5"/>
            <p:cNvSpPr/>
            <p:nvPr/>
          </p:nvSpPr>
          <p:spPr>
            <a:xfrm>
              <a:off x="151637" y="1829561"/>
              <a:ext cx="3657600" cy="2464435"/>
            </a:xfrm>
            <a:custGeom>
              <a:avLst/>
              <a:gdLst/>
              <a:ahLst/>
              <a:cxnLst/>
              <a:rect l="l" t="t" r="r" b="b"/>
              <a:pathLst>
                <a:path w="3657600" h="2464435">
                  <a:moveTo>
                    <a:pt x="3657600" y="0"/>
                  </a:moveTo>
                  <a:lnTo>
                    <a:pt x="0" y="0"/>
                  </a:lnTo>
                  <a:lnTo>
                    <a:pt x="0" y="2464308"/>
                  </a:lnTo>
                  <a:lnTo>
                    <a:pt x="3657600" y="2464308"/>
                  </a:lnTo>
                  <a:lnTo>
                    <a:pt x="3657600" y="0"/>
                  </a:lnTo>
                  <a:close/>
                </a:path>
              </a:pathLst>
            </a:custGeom>
            <a:solidFill>
              <a:srgbClr val="4F81BC"/>
            </a:solidFill>
          </p:spPr>
          <p:txBody>
            <a:bodyPr wrap="square" lIns="0" tIns="0" rIns="0" bIns="0" rtlCol="0"/>
            <a:lstStyle/>
            <a:p>
              <a:endParaRPr/>
            </a:p>
          </p:txBody>
        </p:sp>
        <p:sp>
          <p:nvSpPr>
            <p:cNvPr id="6" name="object 6"/>
            <p:cNvSpPr/>
            <p:nvPr/>
          </p:nvSpPr>
          <p:spPr>
            <a:xfrm>
              <a:off x="151637" y="1829561"/>
              <a:ext cx="3657600" cy="2464435"/>
            </a:xfrm>
            <a:custGeom>
              <a:avLst/>
              <a:gdLst/>
              <a:ahLst/>
              <a:cxnLst/>
              <a:rect l="l" t="t" r="r" b="b"/>
              <a:pathLst>
                <a:path w="3657600" h="2464435">
                  <a:moveTo>
                    <a:pt x="0" y="2464308"/>
                  </a:moveTo>
                  <a:lnTo>
                    <a:pt x="3657600" y="2464308"/>
                  </a:lnTo>
                  <a:lnTo>
                    <a:pt x="3657600" y="0"/>
                  </a:lnTo>
                  <a:lnTo>
                    <a:pt x="0" y="0"/>
                  </a:lnTo>
                  <a:lnTo>
                    <a:pt x="0" y="2464308"/>
                  </a:lnTo>
                  <a:close/>
                </a:path>
              </a:pathLst>
            </a:custGeom>
            <a:ln w="25908">
              <a:solidFill>
                <a:srgbClr val="385D89"/>
              </a:solidFill>
            </a:ln>
          </p:spPr>
          <p:txBody>
            <a:bodyPr wrap="square" lIns="0" tIns="0" rIns="0" bIns="0" rtlCol="0"/>
            <a:lstStyle/>
            <a:p>
              <a:endParaRPr/>
            </a:p>
          </p:txBody>
        </p:sp>
        <p:sp>
          <p:nvSpPr>
            <p:cNvPr id="7" name="object 7"/>
            <p:cNvSpPr/>
            <p:nvPr/>
          </p:nvSpPr>
          <p:spPr>
            <a:xfrm>
              <a:off x="293370" y="2591561"/>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8" name="object 8"/>
            <p:cNvSpPr/>
            <p:nvPr/>
          </p:nvSpPr>
          <p:spPr>
            <a:xfrm>
              <a:off x="293370" y="2591561"/>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sp>
          <p:nvSpPr>
            <p:cNvPr id="9" name="object 9"/>
            <p:cNvSpPr/>
            <p:nvPr/>
          </p:nvSpPr>
          <p:spPr>
            <a:xfrm>
              <a:off x="8326374" y="1262634"/>
              <a:ext cx="3657600" cy="1762125"/>
            </a:xfrm>
            <a:custGeom>
              <a:avLst/>
              <a:gdLst/>
              <a:ahLst/>
              <a:cxnLst/>
              <a:rect l="l" t="t" r="r" b="b"/>
              <a:pathLst>
                <a:path w="3657600" h="1762125">
                  <a:moveTo>
                    <a:pt x="3657600" y="0"/>
                  </a:moveTo>
                  <a:lnTo>
                    <a:pt x="0" y="0"/>
                  </a:lnTo>
                  <a:lnTo>
                    <a:pt x="0" y="1761744"/>
                  </a:lnTo>
                  <a:lnTo>
                    <a:pt x="3657600" y="1761744"/>
                  </a:lnTo>
                  <a:lnTo>
                    <a:pt x="3657600" y="0"/>
                  </a:lnTo>
                  <a:close/>
                </a:path>
              </a:pathLst>
            </a:custGeom>
            <a:solidFill>
              <a:srgbClr val="4F81BC"/>
            </a:solidFill>
          </p:spPr>
          <p:txBody>
            <a:bodyPr wrap="square" lIns="0" tIns="0" rIns="0" bIns="0" rtlCol="0"/>
            <a:lstStyle/>
            <a:p>
              <a:endParaRPr/>
            </a:p>
          </p:txBody>
        </p:sp>
        <p:sp>
          <p:nvSpPr>
            <p:cNvPr id="10" name="object 10"/>
            <p:cNvSpPr/>
            <p:nvPr/>
          </p:nvSpPr>
          <p:spPr>
            <a:xfrm>
              <a:off x="8326374" y="1262634"/>
              <a:ext cx="3657600" cy="1762125"/>
            </a:xfrm>
            <a:custGeom>
              <a:avLst/>
              <a:gdLst/>
              <a:ahLst/>
              <a:cxnLst/>
              <a:rect l="l" t="t" r="r" b="b"/>
              <a:pathLst>
                <a:path w="3657600" h="1762125">
                  <a:moveTo>
                    <a:pt x="0" y="1761744"/>
                  </a:moveTo>
                  <a:lnTo>
                    <a:pt x="3657600" y="1761744"/>
                  </a:lnTo>
                  <a:lnTo>
                    <a:pt x="3657600" y="0"/>
                  </a:lnTo>
                  <a:lnTo>
                    <a:pt x="0" y="0"/>
                  </a:lnTo>
                  <a:lnTo>
                    <a:pt x="0" y="1761744"/>
                  </a:lnTo>
                  <a:close/>
                </a:path>
              </a:pathLst>
            </a:custGeom>
            <a:ln w="25908">
              <a:solidFill>
                <a:srgbClr val="385D89"/>
              </a:solidFill>
            </a:ln>
          </p:spPr>
          <p:txBody>
            <a:bodyPr wrap="square" lIns="0" tIns="0" rIns="0" bIns="0" rtlCol="0"/>
            <a:lstStyle/>
            <a:p>
              <a:endParaRPr/>
            </a:p>
          </p:txBody>
        </p:sp>
        <p:sp>
          <p:nvSpPr>
            <p:cNvPr id="11" name="object 11"/>
            <p:cNvSpPr/>
            <p:nvPr/>
          </p:nvSpPr>
          <p:spPr>
            <a:xfrm>
              <a:off x="8326374" y="3097530"/>
              <a:ext cx="3657600" cy="2390140"/>
            </a:xfrm>
            <a:custGeom>
              <a:avLst/>
              <a:gdLst/>
              <a:ahLst/>
              <a:cxnLst/>
              <a:rect l="l" t="t" r="r" b="b"/>
              <a:pathLst>
                <a:path w="3657600" h="2390140">
                  <a:moveTo>
                    <a:pt x="3657600" y="0"/>
                  </a:moveTo>
                  <a:lnTo>
                    <a:pt x="0" y="0"/>
                  </a:lnTo>
                  <a:lnTo>
                    <a:pt x="0" y="2389632"/>
                  </a:lnTo>
                  <a:lnTo>
                    <a:pt x="3657600" y="2389632"/>
                  </a:lnTo>
                  <a:lnTo>
                    <a:pt x="3657600" y="0"/>
                  </a:lnTo>
                  <a:close/>
                </a:path>
              </a:pathLst>
            </a:custGeom>
            <a:solidFill>
              <a:srgbClr val="4F81BC"/>
            </a:solidFill>
          </p:spPr>
          <p:txBody>
            <a:bodyPr wrap="square" lIns="0" tIns="0" rIns="0" bIns="0" rtlCol="0"/>
            <a:lstStyle/>
            <a:p>
              <a:endParaRPr/>
            </a:p>
          </p:txBody>
        </p:sp>
        <p:sp>
          <p:nvSpPr>
            <p:cNvPr id="12" name="object 12"/>
            <p:cNvSpPr/>
            <p:nvPr/>
          </p:nvSpPr>
          <p:spPr>
            <a:xfrm>
              <a:off x="8326374" y="3097530"/>
              <a:ext cx="3657600" cy="2390140"/>
            </a:xfrm>
            <a:custGeom>
              <a:avLst/>
              <a:gdLst/>
              <a:ahLst/>
              <a:cxnLst/>
              <a:rect l="l" t="t" r="r" b="b"/>
              <a:pathLst>
                <a:path w="3657600" h="2390140">
                  <a:moveTo>
                    <a:pt x="0" y="2389632"/>
                  </a:moveTo>
                  <a:lnTo>
                    <a:pt x="3657600" y="2389632"/>
                  </a:lnTo>
                  <a:lnTo>
                    <a:pt x="3657600" y="0"/>
                  </a:lnTo>
                  <a:lnTo>
                    <a:pt x="0" y="0"/>
                  </a:lnTo>
                  <a:lnTo>
                    <a:pt x="0" y="2389632"/>
                  </a:lnTo>
                  <a:close/>
                </a:path>
              </a:pathLst>
            </a:custGeom>
            <a:ln w="25908">
              <a:solidFill>
                <a:srgbClr val="385D89"/>
              </a:solidFill>
            </a:ln>
          </p:spPr>
          <p:txBody>
            <a:bodyPr wrap="square" lIns="0" tIns="0" rIns="0" bIns="0" rtlCol="0"/>
            <a:lstStyle/>
            <a:p>
              <a:endParaRPr/>
            </a:p>
          </p:txBody>
        </p:sp>
        <p:sp>
          <p:nvSpPr>
            <p:cNvPr id="15" name="object 15"/>
            <p:cNvSpPr/>
            <p:nvPr/>
          </p:nvSpPr>
          <p:spPr>
            <a:xfrm>
              <a:off x="131559" y="148844"/>
              <a:ext cx="222250" cy="361315"/>
            </a:xfrm>
            <a:custGeom>
              <a:avLst/>
              <a:gdLst/>
              <a:ahLst/>
              <a:cxnLst/>
              <a:rect l="l" t="t" r="r" b="b"/>
              <a:pathLst>
                <a:path w="222250" h="361315">
                  <a:moveTo>
                    <a:pt x="119392" y="0"/>
                  </a:moveTo>
                  <a:lnTo>
                    <a:pt x="80052" y="6286"/>
                  </a:lnTo>
                  <a:lnTo>
                    <a:pt x="46266" y="25146"/>
                  </a:lnTo>
                  <a:lnTo>
                    <a:pt x="17191" y="71973"/>
                  </a:lnTo>
                  <a:lnTo>
                    <a:pt x="15252" y="91566"/>
                  </a:lnTo>
                  <a:lnTo>
                    <a:pt x="16533" y="107832"/>
                  </a:lnTo>
                  <a:lnTo>
                    <a:pt x="35750" y="146176"/>
                  </a:lnTo>
                  <a:lnTo>
                    <a:pt x="73280" y="172394"/>
                  </a:lnTo>
                  <a:lnTo>
                    <a:pt x="120332" y="191770"/>
                  </a:lnTo>
                  <a:lnTo>
                    <a:pt x="130505" y="197195"/>
                  </a:lnTo>
                  <a:lnTo>
                    <a:pt x="162300" y="222686"/>
                  </a:lnTo>
                  <a:lnTo>
                    <a:pt x="170434" y="251332"/>
                  </a:lnTo>
                  <a:lnTo>
                    <a:pt x="169400" y="263550"/>
                  </a:lnTo>
                  <a:lnTo>
                    <a:pt x="145121" y="302875"/>
                  </a:lnTo>
                  <a:lnTo>
                    <a:pt x="112661" y="313054"/>
                  </a:lnTo>
                  <a:lnTo>
                    <a:pt x="100233" y="311983"/>
                  </a:lnTo>
                  <a:lnTo>
                    <a:pt x="61285" y="286525"/>
                  </a:lnTo>
                  <a:lnTo>
                    <a:pt x="51752" y="248538"/>
                  </a:lnTo>
                  <a:lnTo>
                    <a:pt x="0" y="258952"/>
                  </a:lnTo>
                  <a:lnTo>
                    <a:pt x="11793" y="300942"/>
                  </a:lnTo>
                  <a:lnTo>
                    <a:pt x="35979" y="333501"/>
                  </a:lnTo>
                  <a:lnTo>
                    <a:pt x="69442" y="354361"/>
                  </a:lnTo>
                  <a:lnTo>
                    <a:pt x="109067" y="361314"/>
                  </a:lnTo>
                  <a:lnTo>
                    <a:pt x="131936" y="359364"/>
                  </a:lnTo>
                  <a:lnTo>
                    <a:pt x="172012" y="343794"/>
                  </a:lnTo>
                  <a:lnTo>
                    <a:pt x="203445" y="313555"/>
                  </a:lnTo>
                  <a:lnTo>
                    <a:pt x="219708" y="274121"/>
                  </a:lnTo>
                  <a:lnTo>
                    <a:pt x="221742" y="251332"/>
                  </a:lnTo>
                  <a:lnTo>
                    <a:pt x="220322" y="231900"/>
                  </a:lnTo>
                  <a:lnTo>
                    <a:pt x="199047" y="186054"/>
                  </a:lnTo>
                  <a:lnTo>
                    <a:pt x="154482" y="154265"/>
                  </a:lnTo>
                  <a:lnTo>
                    <a:pt x="113639" y="137667"/>
                  </a:lnTo>
                  <a:lnTo>
                    <a:pt x="93037" y="127946"/>
                  </a:lnTo>
                  <a:lnTo>
                    <a:pt x="78320" y="117046"/>
                  </a:lnTo>
                  <a:lnTo>
                    <a:pt x="69491" y="104931"/>
                  </a:lnTo>
                  <a:lnTo>
                    <a:pt x="66548" y="91566"/>
                  </a:lnTo>
                  <a:lnTo>
                    <a:pt x="67548" y="82615"/>
                  </a:lnTo>
                  <a:lnTo>
                    <a:pt x="99529" y="51244"/>
                  </a:lnTo>
                  <a:lnTo>
                    <a:pt x="118491" y="48132"/>
                  </a:lnTo>
                  <a:lnTo>
                    <a:pt x="134052" y="50131"/>
                  </a:lnTo>
                  <a:lnTo>
                    <a:pt x="148007" y="56118"/>
                  </a:lnTo>
                  <a:lnTo>
                    <a:pt x="160355" y="66081"/>
                  </a:lnTo>
                  <a:lnTo>
                    <a:pt x="171094" y="80009"/>
                  </a:lnTo>
                  <a:lnTo>
                    <a:pt x="210972" y="57023"/>
                  </a:lnTo>
                  <a:lnTo>
                    <a:pt x="193796" y="32093"/>
                  </a:lnTo>
                  <a:lnTo>
                    <a:pt x="172807" y="14271"/>
                  </a:lnTo>
                  <a:lnTo>
                    <a:pt x="148005" y="3569"/>
                  </a:lnTo>
                  <a:lnTo>
                    <a:pt x="119392" y="0"/>
                  </a:lnTo>
                  <a:close/>
                </a:path>
              </a:pathLst>
            </a:custGeom>
            <a:solidFill>
              <a:srgbClr val="FFFFFF"/>
            </a:solidFill>
          </p:spPr>
          <p:txBody>
            <a:bodyPr wrap="square" lIns="0" tIns="0" rIns="0" bIns="0" rtlCol="0"/>
            <a:lstStyle/>
            <a:p>
              <a:endParaRPr/>
            </a:p>
          </p:txBody>
        </p:sp>
        <p:sp>
          <p:nvSpPr>
            <p:cNvPr id="16" name="object 16"/>
            <p:cNvSpPr/>
            <p:nvPr/>
          </p:nvSpPr>
          <p:spPr>
            <a:xfrm>
              <a:off x="131559" y="148844"/>
              <a:ext cx="222250" cy="361315"/>
            </a:xfrm>
            <a:custGeom>
              <a:avLst/>
              <a:gdLst/>
              <a:ahLst/>
              <a:cxnLst/>
              <a:rect l="l" t="t" r="r" b="b"/>
              <a:pathLst>
                <a:path w="222250" h="361315">
                  <a:moveTo>
                    <a:pt x="119392" y="0"/>
                  </a:moveTo>
                  <a:lnTo>
                    <a:pt x="148005" y="3569"/>
                  </a:lnTo>
                  <a:lnTo>
                    <a:pt x="172807" y="14271"/>
                  </a:lnTo>
                  <a:lnTo>
                    <a:pt x="193796" y="32093"/>
                  </a:lnTo>
                  <a:lnTo>
                    <a:pt x="210972" y="57023"/>
                  </a:lnTo>
                  <a:lnTo>
                    <a:pt x="171094" y="80009"/>
                  </a:lnTo>
                  <a:lnTo>
                    <a:pt x="160355" y="66081"/>
                  </a:lnTo>
                  <a:lnTo>
                    <a:pt x="148007" y="56118"/>
                  </a:lnTo>
                  <a:lnTo>
                    <a:pt x="134052" y="50131"/>
                  </a:lnTo>
                  <a:lnTo>
                    <a:pt x="118491" y="48132"/>
                  </a:lnTo>
                  <a:lnTo>
                    <a:pt x="108763" y="48914"/>
                  </a:lnTo>
                  <a:lnTo>
                    <a:pt x="70548" y="74437"/>
                  </a:lnTo>
                  <a:lnTo>
                    <a:pt x="66548" y="91566"/>
                  </a:lnTo>
                  <a:lnTo>
                    <a:pt x="69491" y="104931"/>
                  </a:lnTo>
                  <a:lnTo>
                    <a:pt x="78320" y="117046"/>
                  </a:lnTo>
                  <a:lnTo>
                    <a:pt x="93037" y="127946"/>
                  </a:lnTo>
                  <a:lnTo>
                    <a:pt x="113639" y="137667"/>
                  </a:lnTo>
                  <a:lnTo>
                    <a:pt x="134937" y="145669"/>
                  </a:lnTo>
                  <a:lnTo>
                    <a:pt x="154482" y="154265"/>
                  </a:lnTo>
                  <a:lnTo>
                    <a:pt x="199047" y="186054"/>
                  </a:lnTo>
                  <a:lnTo>
                    <a:pt x="220322" y="231900"/>
                  </a:lnTo>
                  <a:lnTo>
                    <a:pt x="221742" y="251332"/>
                  </a:lnTo>
                  <a:lnTo>
                    <a:pt x="219708" y="274121"/>
                  </a:lnTo>
                  <a:lnTo>
                    <a:pt x="203445" y="313555"/>
                  </a:lnTo>
                  <a:lnTo>
                    <a:pt x="172012" y="343794"/>
                  </a:lnTo>
                  <a:lnTo>
                    <a:pt x="131936" y="359364"/>
                  </a:lnTo>
                  <a:lnTo>
                    <a:pt x="109067" y="361314"/>
                  </a:lnTo>
                  <a:lnTo>
                    <a:pt x="88483" y="359576"/>
                  </a:lnTo>
                  <a:lnTo>
                    <a:pt x="51940" y="345670"/>
                  </a:lnTo>
                  <a:lnTo>
                    <a:pt x="22336" y="318406"/>
                  </a:lnTo>
                  <a:lnTo>
                    <a:pt x="4348" y="281120"/>
                  </a:lnTo>
                  <a:lnTo>
                    <a:pt x="0" y="258952"/>
                  </a:lnTo>
                  <a:lnTo>
                    <a:pt x="51752" y="248538"/>
                  </a:lnTo>
                  <a:lnTo>
                    <a:pt x="52647" y="262852"/>
                  </a:lnTo>
                  <a:lnTo>
                    <a:pt x="55826" y="275510"/>
                  </a:lnTo>
                  <a:lnTo>
                    <a:pt x="88819" y="308768"/>
                  </a:lnTo>
                  <a:lnTo>
                    <a:pt x="112661" y="313054"/>
                  </a:lnTo>
                  <a:lnTo>
                    <a:pt x="124503" y="311931"/>
                  </a:lnTo>
                  <a:lnTo>
                    <a:pt x="161132" y="285319"/>
                  </a:lnTo>
                  <a:lnTo>
                    <a:pt x="170434" y="251332"/>
                  </a:lnTo>
                  <a:lnTo>
                    <a:pt x="169529" y="240593"/>
                  </a:lnTo>
                  <a:lnTo>
                    <a:pt x="139838" y="202977"/>
                  </a:lnTo>
                  <a:lnTo>
                    <a:pt x="88798" y="179324"/>
                  </a:lnTo>
                  <a:lnTo>
                    <a:pt x="73280" y="172394"/>
                  </a:lnTo>
                  <a:lnTo>
                    <a:pt x="35750" y="146176"/>
                  </a:lnTo>
                  <a:lnTo>
                    <a:pt x="16533" y="107832"/>
                  </a:lnTo>
                  <a:lnTo>
                    <a:pt x="15252" y="91566"/>
                  </a:lnTo>
                  <a:lnTo>
                    <a:pt x="17191" y="71973"/>
                  </a:lnTo>
                  <a:lnTo>
                    <a:pt x="46266" y="25146"/>
                  </a:lnTo>
                  <a:lnTo>
                    <a:pt x="80052" y="6286"/>
                  </a:lnTo>
                  <a:lnTo>
                    <a:pt x="99028" y="1571"/>
                  </a:lnTo>
                  <a:lnTo>
                    <a:pt x="119392" y="0"/>
                  </a:lnTo>
                  <a:close/>
                </a:path>
              </a:pathLst>
            </a:custGeom>
            <a:ln w="9143">
              <a:solidFill>
                <a:srgbClr val="001F5F"/>
              </a:solidFill>
            </a:ln>
          </p:spPr>
          <p:txBody>
            <a:bodyPr wrap="square" lIns="0" tIns="0" rIns="0" bIns="0" rtlCol="0"/>
            <a:lstStyle/>
            <a:p>
              <a:endParaRPr/>
            </a:p>
          </p:txBody>
        </p:sp>
        <p:pic>
          <p:nvPicPr>
            <p:cNvPr id="17" name="object 17"/>
            <p:cNvPicPr/>
            <p:nvPr/>
          </p:nvPicPr>
          <p:blipFill>
            <a:blip r:embed="rId2" cstate="print"/>
            <a:stretch>
              <a:fillRect/>
            </a:stretch>
          </p:blipFill>
          <p:spPr>
            <a:xfrm>
              <a:off x="385089" y="100329"/>
              <a:ext cx="6178143" cy="527304"/>
            </a:xfrm>
            <a:prstGeom prst="rect">
              <a:avLst/>
            </a:prstGeom>
          </p:spPr>
        </p:pic>
      </p:grpSp>
      <p:sp>
        <p:nvSpPr>
          <p:cNvPr id="18" name="object 18"/>
          <p:cNvSpPr txBox="1"/>
          <p:nvPr/>
        </p:nvSpPr>
        <p:spPr>
          <a:xfrm>
            <a:off x="1451610" y="2600070"/>
            <a:ext cx="1035050"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Shift</a:t>
            </a:r>
            <a:r>
              <a:rPr sz="2000" b="1" spc="-80" dirty="0">
                <a:latin typeface="Calibri"/>
                <a:cs typeface="Calibri"/>
              </a:rPr>
              <a:t> </a:t>
            </a:r>
            <a:r>
              <a:rPr sz="2000" b="1" spc="-15" dirty="0">
                <a:latin typeface="Calibri"/>
                <a:cs typeface="Calibri"/>
              </a:rPr>
              <a:t>Row</a:t>
            </a:r>
            <a:endParaRPr sz="2000">
              <a:latin typeface="Calibri"/>
              <a:cs typeface="Calibri"/>
            </a:endParaRPr>
          </a:p>
        </p:txBody>
      </p:sp>
      <p:grpSp>
        <p:nvGrpSpPr>
          <p:cNvPr id="19" name="object 19"/>
          <p:cNvGrpSpPr/>
          <p:nvPr/>
        </p:nvGrpSpPr>
        <p:grpSpPr>
          <a:xfrm>
            <a:off x="280352" y="3188144"/>
            <a:ext cx="3378835" cy="407034"/>
            <a:chOff x="280352" y="3188144"/>
            <a:chExt cx="3378835" cy="407034"/>
          </a:xfrm>
        </p:grpSpPr>
        <p:sp>
          <p:nvSpPr>
            <p:cNvPr id="20" name="object 20"/>
            <p:cNvSpPr/>
            <p:nvPr/>
          </p:nvSpPr>
          <p:spPr>
            <a:xfrm>
              <a:off x="293370" y="320116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21" name="object 21"/>
            <p:cNvSpPr/>
            <p:nvPr/>
          </p:nvSpPr>
          <p:spPr>
            <a:xfrm>
              <a:off x="293370" y="320116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22" name="object 22"/>
          <p:cNvSpPr txBox="1"/>
          <p:nvPr/>
        </p:nvSpPr>
        <p:spPr>
          <a:xfrm>
            <a:off x="1268730" y="3209670"/>
            <a:ext cx="1400810" cy="330835"/>
          </a:xfrm>
          <a:prstGeom prst="rect">
            <a:avLst/>
          </a:prstGeom>
        </p:spPr>
        <p:txBody>
          <a:bodyPr vert="horz" wrap="square" lIns="0" tIns="13335" rIns="0" bIns="0" rtlCol="0">
            <a:spAutoFit/>
          </a:bodyPr>
          <a:lstStyle/>
          <a:p>
            <a:pPr marL="12700">
              <a:lnSpc>
                <a:spcPct val="100000"/>
              </a:lnSpc>
              <a:spcBef>
                <a:spcPts val="105"/>
              </a:spcBef>
            </a:pPr>
            <a:r>
              <a:rPr sz="2000" b="1" spc="-5" dirty="0">
                <a:latin typeface="Calibri"/>
                <a:cs typeface="Calibri"/>
              </a:rPr>
              <a:t>Mix</a:t>
            </a:r>
            <a:r>
              <a:rPr sz="2000" b="1" spc="-70" dirty="0">
                <a:latin typeface="Calibri"/>
                <a:cs typeface="Calibri"/>
              </a:rPr>
              <a:t> </a:t>
            </a:r>
            <a:r>
              <a:rPr sz="2000" b="1" dirty="0">
                <a:latin typeface="Calibri"/>
                <a:cs typeface="Calibri"/>
              </a:rPr>
              <a:t>Columns</a:t>
            </a:r>
            <a:endParaRPr sz="2000">
              <a:latin typeface="Calibri"/>
              <a:cs typeface="Calibri"/>
            </a:endParaRPr>
          </a:p>
        </p:txBody>
      </p:sp>
      <p:grpSp>
        <p:nvGrpSpPr>
          <p:cNvPr id="23" name="object 23"/>
          <p:cNvGrpSpPr/>
          <p:nvPr/>
        </p:nvGrpSpPr>
        <p:grpSpPr>
          <a:xfrm>
            <a:off x="286448" y="3797744"/>
            <a:ext cx="3378835" cy="407034"/>
            <a:chOff x="286448" y="3797744"/>
            <a:chExt cx="3378835" cy="407034"/>
          </a:xfrm>
        </p:grpSpPr>
        <p:sp>
          <p:nvSpPr>
            <p:cNvPr id="24" name="object 24"/>
            <p:cNvSpPr/>
            <p:nvPr/>
          </p:nvSpPr>
          <p:spPr>
            <a:xfrm>
              <a:off x="299466" y="381076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25" name="object 25"/>
            <p:cNvSpPr/>
            <p:nvPr/>
          </p:nvSpPr>
          <p:spPr>
            <a:xfrm>
              <a:off x="299466" y="381076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26" name="object 26"/>
          <p:cNvSpPr txBox="1"/>
          <p:nvPr/>
        </p:nvSpPr>
        <p:spPr>
          <a:xfrm>
            <a:off x="1159560" y="3819525"/>
            <a:ext cx="163068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grpSp>
        <p:nvGrpSpPr>
          <p:cNvPr id="27" name="object 27"/>
          <p:cNvGrpSpPr/>
          <p:nvPr/>
        </p:nvGrpSpPr>
        <p:grpSpPr>
          <a:xfrm>
            <a:off x="1812035" y="2953499"/>
            <a:ext cx="315595" cy="1033780"/>
            <a:chOff x="1812035" y="2953499"/>
            <a:chExt cx="315595" cy="1033780"/>
          </a:xfrm>
        </p:grpSpPr>
        <p:pic>
          <p:nvPicPr>
            <p:cNvPr id="28" name="object 28"/>
            <p:cNvPicPr/>
            <p:nvPr/>
          </p:nvPicPr>
          <p:blipFill>
            <a:blip r:embed="rId3" cstate="print"/>
            <a:stretch>
              <a:fillRect/>
            </a:stretch>
          </p:blipFill>
          <p:spPr>
            <a:xfrm>
              <a:off x="1812035" y="2953499"/>
              <a:ext cx="310959" cy="423684"/>
            </a:xfrm>
            <a:prstGeom prst="rect">
              <a:avLst/>
            </a:prstGeom>
          </p:spPr>
        </p:pic>
        <p:pic>
          <p:nvPicPr>
            <p:cNvPr id="29" name="object 29"/>
            <p:cNvPicPr/>
            <p:nvPr/>
          </p:nvPicPr>
          <p:blipFill>
            <a:blip r:embed="rId4" cstate="print"/>
            <a:stretch>
              <a:fillRect/>
            </a:stretch>
          </p:blipFill>
          <p:spPr>
            <a:xfrm>
              <a:off x="1912619" y="2972562"/>
              <a:ext cx="114300" cy="228600"/>
            </a:xfrm>
            <a:prstGeom prst="rect">
              <a:avLst/>
            </a:prstGeom>
          </p:spPr>
        </p:pic>
        <p:pic>
          <p:nvPicPr>
            <p:cNvPr id="30" name="object 30"/>
            <p:cNvPicPr/>
            <p:nvPr/>
          </p:nvPicPr>
          <p:blipFill>
            <a:blip r:embed="rId5" cstate="print"/>
            <a:stretch>
              <a:fillRect/>
            </a:stretch>
          </p:blipFill>
          <p:spPr>
            <a:xfrm>
              <a:off x="1816607" y="3561588"/>
              <a:ext cx="310959" cy="425195"/>
            </a:xfrm>
            <a:prstGeom prst="rect">
              <a:avLst/>
            </a:prstGeom>
          </p:spPr>
        </p:pic>
        <p:pic>
          <p:nvPicPr>
            <p:cNvPr id="31" name="object 31"/>
            <p:cNvPicPr/>
            <p:nvPr/>
          </p:nvPicPr>
          <p:blipFill>
            <a:blip r:embed="rId6" cstate="print"/>
            <a:stretch>
              <a:fillRect/>
            </a:stretch>
          </p:blipFill>
          <p:spPr>
            <a:xfrm>
              <a:off x="1915159" y="3581781"/>
              <a:ext cx="114300" cy="228981"/>
            </a:xfrm>
            <a:prstGeom prst="rect">
              <a:avLst/>
            </a:prstGeom>
          </p:spPr>
        </p:pic>
      </p:grpSp>
      <p:sp>
        <p:nvSpPr>
          <p:cNvPr id="32" name="object 32"/>
          <p:cNvSpPr txBox="1"/>
          <p:nvPr/>
        </p:nvSpPr>
        <p:spPr>
          <a:xfrm>
            <a:off x="293370" y="752094"/>
            <a:ext cx="3352800" cy="381000"/>
          </a:xfrm>
          <a:prstGeom prst="rect">
            <a:avLst/>
          </a:prstGeom>
          <a:ln w="25907">
            <a:solidFill>
              <a:srgbClr val="F79546"/>
            </a:solidFill>
          </a:ln>
        </p:spPr>
        <p:txBody>
          <a:bodyPr vert="horz" wrap="square" lIns="0" tIns="21590" rIns="0" bIns="0" rtlCol="0">
            <a:spAutoFit/>
          </a:bodyPr>
          <a:lstStyle/>
          <a:p>
            <a:pPr marL="840105">
              <a:lnSpc>
                <a:spcPct val="100000"/>
              </a:lnSpc>
              <a:spcBef>
                <a:spcPts val="170"/>
              </a:spcBef>
            </a:pPr>
            <a:r>
              <a:rPr sz="2000" b="1" dirty="0">
                <a:latin typeface="Calibri"/>
                <a:cs typeface="Calibri"/>
              </a:rPr>
              <a:t>16-bit</a:t>
            </a:r>
            <a:r>
              <a:rPr sz="2000" b="1" spc="-50" dirty="0">
                <a:latin typeface="Calibri"/>
                <a:cs typeface="Calibri"/>
              </a:rPr>
              <a:t> </a:t>
            </a:r>
            <a:r>
              <a:rPr sz="2000" b="1" spc="-5" dirty="0">
                <a:latin typeface="Calibri"/>
                <a:cs typeface="Calibri"/>
              </a:rPr>
              <a:t>Plain</a:t>
            </a:r>
            <a:r>
              <a:rPr sz="2000" b="1" spc="-35" dirty="0">
                <a:latin typeface="Calibri"/>
                <a:cs typeface="Calibri"/>
              </a:rPr>
              <a:t> </a:t>
            </a:r>
            <a:r>
              <a:rPr sz="2000" b="1" spc="-20" dirty="0">
                <a:latin typeface="Calibri"/>
                <a:cs typeface="Calibri"/>
              </a:rPr>
              <a:t>text</a:t>
            </a:r>
            <a:endParaRPr sz="2000">
              <a:latin typeface="Calibri"/>
              <a:cs typeface="Calibri"/>
            </a:endParaRPr>
          </a:p>
        </p:txBody>
      </p:sp>
      <p:sp>
        <p:nvSpPr>
          <p:cNvPr id="33" name="object 33"/>
          <p:cNvSpPr/>
          <p:nvPr/>
        </p:nvSpPr>
        <p:spPr>
          <a:xfrm>
            <a:off x="304038" y="6172961"/>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25908">
            <a:solidFill>
              <a:srgbClr val="C0504D"/>
            </a:solidFill>
          </a:ln>
        </p:spPr>
        <p:txBody>
          <a:bodyPr wrap="square" lIns="0" tIns="0" rIns="0" bIns="0" rtlCol="0"/>
          <a:lstStyle/>
          <a:p>
            <a:endParaRPr/>
          </a:p>
        </p:txBody>
      </p:sp>
      <p:sp>
        <p:nvSpPr>
          <p:cNvPr id="34" name="object 34"/>
          <p:cNvSpPr txBox="1"/>
          <p:nvPr/>
        </p:nvSpPr>
        <p:spPr>
          <a:xfrm>
            <a:off x="1047089" y="6182055"/>
            <a:ext cx="186563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16-bit</a:t>
            </a:r>
            <a:r>
              <a:rPr sz="2000" b="1" spc="-55" dirty="0">
                <a:latin typeface="Calibri"/>
                <a:cs typeface="Calibri"/>
              </a:rPr>
              <a:t> </a:t>
            </a:r>
            <a:r>
              <a:rPr sz="2000" b="1" spc="-5" dirty="0">
                <a:latin typeface="Calibri"/>
                <a:cs typeface="Calibri"/>
              </a:rPr>
              <a:t>Cipher</a:t>
            </a:r>
            <a:r>
              <a:rPr sz="2000" b="1" spc="-35" dirty="0">
                <a:latin typeface="Calibri"/>
                <a:cs typeface="Calibri"/>
              </a:rPr>
              <a:t> </a:t>
            </a:r>
            <a:r>
              <a:rPr sz="2000" b="1" spc="-15" dirty="0">
                <a:latin typeface="Calibri"/>
                <a:cs typeface="Calibri"/>
              </a:rPr>
              <a:t>text</a:t>
            </a:r>
            <a:endParaRPr sz="2000">
              <a:latin typeface="Calibri"/>
              <a:cs typeface="Calibri"/>
            </a:endParaRPr>
          </a:p>
        </p:txBody>
      </p:sp>
      <p:grpSp>
        <p:nvGrpSpPr>
          <p:cNvPr id="35" name="object 35"/>
          <p:cNvGrpSpPr/>
          <p:nvPr/>
        </p:nvGrpSpPr>
        <p:grpSpPr>
          <a:xfrm>
            <a:off x="286448" y="4419536"/>
            <a:ext cx="3378835" cy="407034"/>
            <a:chOff x="286448" y="4419536"/>
            <a:chExt cx="3378835" cy="407034"/>
          </a:xfrm>
        </p:grpSpPr>
        <p:sp>
          <p:nvSpPr>
            <p:cNvPr id="36" name="object 36"/>
            <p:cNvSpPr/>
            <p:nvPr/>
          </p:nvSpPr>
          <p:spPr>
            <a:xfrm>
              <a:off x="299466" y="443255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37" name="object 37"/>
            <p:cNvSpPr/>
            <p:nvPr/>
          </p:nvSpPr>
          <p:spPr>
            <a:xfrm>
              <a:off x="299466" y="44325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38" name="object 38"/>
          <p:cNvSpPr txBox="1"/>
          <p:nvPr/>
        </p:nvSpPr>
        <p:spPr>
          <a:xfrm>
            <a:off x="941628" y="4441952"/>
            <a:ext cx="2065655"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Nibble</a:t>
            </a:r>
            <a:r>
              <a:rPr sz="2000" b="1" spc="-70" dirty="0">
                <a:latin typeface="Calibri"/>
                <a:cs typeface="Calibri"/>
              </a:rPr>
              <a:t> </a:t>
            </a:r>
            <a:r>
              <a:rPr sz="2000" b="1" spc="-5" dirty="0">
                <a:latin typeface="Calibri"/>
                <a:cs typeface="Calibri"/>
              </a:rPr>
              <a:t>Substitution</a:t>
            </a:r>
            <a:endParaRPr sz="2000">
              <a:latin typeface="Calibri"/>
              <a:cs typeface="Calibri"/>
            </a:endParaRPr>
          </a:p>
        </p:txBody>
      </p:sp>
      <p:grpSp>
        <p:nvGrpSpPr>
          <p:cNvPr id="39" name="object 39"/>
          <p:cNvGrpSpPr/>
          <p:nvPr/>
        </p:nvGrpSpPr>
        <p:grpSpPr>
          <a:xfrm>
            <a:off x="286448" y="5029136"/>
            <a:ext cx="3378835" cy="407034"/>
            <a:chOff x="286448" y="5029136"/>
            <a:chExt cx="3378835" cy="407034"/>
          </a:xfrm>
        </p:grpSpPr>
        <p:sp>
          <p:nvSpPr>
            <p:cNvPr id="40" name="object 40"/>
            <p:cNvSpPr/>
            <p:nvPr/>
          </p:nvSpPr>
          <p:spPr>
            <a:xfrm>
              <a:off x="299466" y="504215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41" name="object 41"/>
            <p:cNvSpPr/>
            <p:nvPr/>
          </p:nvSpPr>
          <p:spPr>
            <a:xfrm>
              <a:off x="299466" y="50421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42" name="object 42"/>
          <p:cNvSpPr txBox="1"/>
          <p:nvPr/>
        </p:nvSpPr>
        <p:spPr>
          <a:xfrm>
            <a:off x="1456689" y="5051552"/>
            <a:ext cx="103505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Shift</a:t>
            </a:r>
            <a:r>
              <a:rPr sz="2000" b="1" spc="-80" dirty="0">
                <a:latin typeface="Calibri"/>
                <a:cs typeface="Calibri"/>
              </a:rPr>
              <a:t> </a:t>
            </a:r>
            <a:r>
              <a:rPr sz="2000" b="1" spc="-15" dirty="0">
                <a:latin typeface="Calibri"/>
                <a:cs typeface="Calibri"/>
              </a:rPr>
              <a:t>Row</a:t>
            </a:r>
            <a:endParaRPr sz="2000">
              <a:latin typeface="Calibri"/>
              <a:cs typeface="Calibri"/>
            </a:endParaRPr>
          </a:p>
        </p:txBody>
      </p:sp>
      <p:grpSp>
        <p:nvGrpSpPr>
          <p:cNvPr id="43" name="object 43"/>
          <p:cNvGrpSpPr/>
          <p:nvPr/>
        </p:nvGrpSpPr>
        <p:grpSpPr>
          <a:xfrm>
            <a:off x="291020" y="5638736"/>
            <a:ext cx="3378835" cy="407034"/>
            <a:chOff x="291020" y="5638736"/>
            <a:chExt cx="3378835" cy="407034"/>
          </a:xfrm>
        </p:grpSpPr>
        <p:sp>
          <p:nvSpPr>
            <p:cNvPr id="44" name="object 44"/>
            <p:cNvSpPr/>
            <p:nvPr/>
          </p:nvSpPr>
          <p:spPr>
            <a:xfrm>
              <a:off x="304038" y="565175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45" name="object 45"/>
            <p:cNvSpPr/>
            <p:nvPr/>
          </p:nvSpPr>
          <p:spPr>
            <a:xfrm>
              <a:off x="304038" y="56517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46" name="object 46"/>
          <p:cNvSpPr txBox="1"/>
          <p:nvPr/>
        </p:nvSpPr>
        <p:spPr>
          <a:xfrm>
            <a:off x="1164437" y="5661456"/>
            <a:ext cx="163195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Add</a:t>
            </a:r>
            <a:r>
              <a:rPr sz="2000" b="1" spc="-45" dirty="0">
                <a:latin typeface="Calibri"/>
                <a:cs typeface="Calibri"/>
              </a:rPr>
              <a:t> </a:t>
            </a:r>
            <a:r>
              <a:rPr sz="2000" b="1" spc="-5" dirty="0">
                <a:latin typeface="Calibri"/>
                <a:cs typeface="Calibri"/>
              </a:rPr>
              <a:t>Round</a:t>
            </a:r>
            <a:r>
              <a:rPr sz="2000" b="1" spc="-70" dirty="0">
                <a:latin typeface="Calibri"/>
                <a:cs typeface="Calibri"/>
              </a:rPr>
              <a:t> </a:t>
            </a:r>
            <a:r>
              <a:rPr sz="2000" b="1" spc="-20" dirty="0">
                <a:latin typeface="Calibri"/>
                <a:cs typeface="Calibri"/>
              </a:rPr>
              <a:t>Key</a:t>
            </a:r>
            <a:endParaRPr sz="2000">
              <a:latin typeface="Calibri"/>
              <a:cs typeface="Calibri"/>
            </a:endParaRPr>
          </a:p>
        </p:txBody>
      </p:sp>
      <p:grpSp>
        <p:nvGrpSpPr>
          <p:cNvPr id="47" name="object 47"/>
          <p:cNvGrpSpPr/>
          <p:nvPr/>
        </p:nvGrpSpPr>
        <p:grpSpPr>
          <a:xfrm>
            <a:off x="280352" y="1968944"/>
            <a:ext cx="3378835" cy="3858895"/>
            <a:chOff x="280352" y="1968944"/>
            <a:chExt cx="3378835" cy="3858895"/>
          </a:xfrm>
        </p:grpSpPr>
        <p:pic>
          <p:nvPicPr>
            <p:cNvPr id="48" name="object 48"/>
            <p:cNvPicPr/>
            <p:nvPr/>
          </p:nvPicPr>
          <p:blipFill>
            <a:blip r:embed="rId3" cstate="print"/>
            <a:stretch>
              <a:fillRect/>
            </a:stretch>
          </p:blipFill>
          <p:spPr>
            <a:xfrm>
              <a:off x="1818131" y="4794491"/>
              <a:ext cx="310959" cy="423684"/>
            </a:xfrm>
            <a:prstGeom prst="rect">
              <a:avLst/>
            </a:prstGeom>
          </p:spPr>
        </p:pic>
        <p:pic>
          <p:nvPicPr>
            <p:cNvPr id="49" name="object 49"/>
            <p:cNvPicPr/>
            <p:nvPr/>
          </p:nvPicPr>
          <p:blipFill>
            <a:blip r:embed="rId4" cstate="print"/>
            <a:stretch>
              <a:fillRect/>
            </a:stretch>
          </p:blipFill>
          <p:spPr>
            <a:xfrm>
              <a:off x="1918716" y="4813554"/>
              <a:ext cx="114300" cy="228600"/>
            </a:xfrm>
            <a:prstGeom prst="rect">
              <a:avLst/>
            </a:prstGeom>
          </p:spPr>
        </p:pic>
        <p:pic>
          <p:nvPicPr>
            <p:cNvPr id="50" name="object 50"/>
            <p:cNvPicPr/>
            <p:nvPr/>
          </p:nvPicPr>
          <p:blipFill>
            <a:blip r:embed="rId5" cstate="print"/>
            <a:stretch>
              <a:fillRect/>
            </a:stretch>
          </p:blipFill>
          <p:spPr>
            <a:xfrm>
              <a:off x="1822704" y="5402579"/>
              <a:ext cx="310959" cy="425195"/>
            </a:xfrm>
            <a:prstGeom prst="rect">
              <a:avLst/>
            </a:prstGeom>
          </p:spPr>
        </p:pic>
        <p:pic>
          <p:nvPicPr>
            <p:cNvPr id="51" name="object 51"/>
            <p:cNvPicPr/>
            <p:nvPr/>
          </p:nvPicPr>
          <p:blipFill>
            <a:blip r:embed="rId6" cstate="print"/>
            <a:stretch>
              <a:fillRect/>
            </a:stretch>
          </p:blipFill>
          <p:spPr>
            <a:xfrm>
              <a:off x="1921256" y="5422772"/>
              <a:ext cx="114300" cy="228981"/>
            </a:xfrm>
            <a:prstGeom prst="rect">
              <a:avLst/>
            </a:prstGeom>
          </p:spPr>
        </p:pic>
        <p:sp>
          <p:nvSpPr>
            <p:cNvPr id="52" name="object 52"/>
            <p:cNvSpPr/>
            <p:nvPr/>
          </p:nvSpPr>
          <p:spPr>
            <a:xfrm>
              <a:off x="293370" y="198196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53" name="object 53"/>
            <p:cNvSpPr/>
            <p:nvPr/>
          </p:nvSpPr>
          <p:spPr>
            <a:xfrm>
              <a:off x="293370" y="198196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54" name="object 54"/>
          <p:cNvSpPr txBox="1"/>
          <p:nvPr/>
        </p:nvSpPr>
        <p:spPr>
          <a:xfrm>
            <a:off x="936447" y="1989785"/>
            <a:ext cx="2066925" cy="331470"/>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Nibble</a:t>
            </a:r>
            <a:r>
              <a:rPr sz="2000" b="1" spc="-60" dirty="0">
                <a:latin typeface="Calibri"/>
                <a:cs typeface="Calibri"/>
              </a:rPr>
              <a:t> </a:t>
            </a:r>
            <a:r>
              <a:rPr sz="2000" b="1" spc="-5" dirty="0">
                <a:latin typeface="Calibri"/>
                <a:cs typeface="Calibri"/>
              </a:rPr>
              <a:t>Substitution</a:t>
            </a:r>
            <a:endParaRPr sz="2000">
              <a:latin typeface="Calibri"/>
              <a:cs typeface="Calibri"/>
            </a:endParaRPr>
          </a:p>
        </p:txBody>
      </p:sp>
      <p:grpSp>
        <p:nvGrpSpPr>
          <p:cNvPr id="55" name="object 55"/>
          <p:cNvGrpSpPr/>
          <p:nvPr/>
        </p:nvGrpSpPr>
        <p:grpSpPr>
          <a:xfrm>
            <a:off x="280352" y="1356296"/>
            <a:ext cx="3378835" cy="1411605"/>
            <a:chOff x="280352" y="1356296"/>
            <a:chExt cx="3378835" cy="1411605"/>
          </a:xfrm>
        </p:grpSpPr>
        <p:pic>
          <p:nvPicPr>
            <p:cNvPr id="56" name="object 56"/>
            <p:cNvPicPr/>
            <p:nvPr/>
          </p:nvPicPr>
          <p:blipFill>
            <a:blip r:embed="rId3" cstate="print"/>
            <a:stretch>
              <a:fillRect/>
            </a:stretch>
          </p:blipFill>
          <p:spPr>
            <a:xfrm>
              <a:off x="1812036" y="2343899"/>
              <a:ext cx="310959" cy="423684"/>
            </a:xfrm>
            <a:prstGeom prst="rect">
              <a:avLst/>
            </a:prstGeom>
          </p:spPr>
        </p:pic>
        <p:pic>
          <p:nvPicPr>
            <p:cNvPr id="57" name="object 57"/>
            <p:cNvPicPr/>
            <p:nvPr/>
          </p:nvPicPr>
          <p:blipFill>
            <a:blip r:embed="rId4" cstate="print"/>
            <a:stretch>
              <a:fillRect/>
            </a:stretch>
          </p:blipFill>
          <p:spPr>
            <a:xfrm>
              <a:off x="1912619" y="2362961"/>
              <a:ext cx="114300" cy="228600"/>
            </a:xfrm>
            <a:prstGeom prst="rect">
              <a:avLst/>
            </a:prstGeom>
          </p:spPr>
        </p:pic>
        <p:sp>
          <p:nvSpPr>
            <p:cNvPr id="58" name="object 58"/>
            <p:cNvSpPr/>
            <p:nvPr/>
          </p:nvSpPr>
          <p:spPr>
            <a:xfrm>
              <a:off x="293370" y="136931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59" name="object 59"/>
          <p:cNvSpPr txBox="1"/>
          <p:nvPr/>
        </p:nvSpPr>
        <p:spPr>
          <a:xfrm>
            <a:off x="1154379" y="1378076"/>
            <a:ext cx="1630680"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grpSp>
        <p:nvGrpSpPr>
          <p:cNvPr id="60" name="object 60"/>
          <p:cNvGrpSpPr/>
          <p:nvPr/>
        </p:nvGrpSpPr>
        <p:grpSpPr>
          <a:xfrm>
            <a:off x="1812035" y="1114018"/>
            <a:ext cx="10092690" cy="5354320"/>
            <a:chOff x="1812035" y="1114018"/>
            <a:chExt cx="10092690" cy="5354320"/>
          </a:xfrm>
        </p:grpSpPr>
        <p:pic>
          <p:nvPicPr>
            <p:cNvPr id="61" name="object 61"/>
            <p:cNvPicPr/>
            <p:nvPr/>
          </p:nvPicPr>
          <p:blipFill>
            <a:blip r:embed="rId3" cstate="print"/>
            <a:stretch>
              <a:fillRect/>
            </a:stretch>
          </p:blipFill>
          <p:spPr>
            <a:xfrm>
              <a:off x="1812035" y="1731251"/>
              <a:ext cx="310959" cy="423684"/>
            </a:xfrm>
            <a:prstGeom prst="rect">
              <a:avLst/>
            </a:prstGeom>
          </p:spPr>
        </p:pic>
        <p:pic>
          <p:nvPicPr>
            <p:cNvPr id="62" name="object 62"/>
            <p:cNvPicPr/>
            <p:nvPr/>
          </p:nvPicPr>
          <p:blipFill>
            <a:blip r:embed="rId4" cstate="print"/>
            <a:stretch>
              <a:fillRect/>
            </a:stretch>
          </p:blipFill>
          <p:spPr>
            <a:xfrm>
              <a:off x="1912619" y="1750314"/>
              <a:ext cx="114300" cy="228600"/>
            </a:xfrm>
            <a:prstGeom prst="rect">
              <a:avLst/>
            </a:prstGeom>
          </p:spPr>
        </p:pic>
        <p:pic>
          <p:nvPicPr>
            <p:cNvPr id="63" name="object 63"/>
            <p:cNvPicPr/>
            <p:nvPr/>
          </p:nvPicPr>
          <p:blipFill>
            <a:blip r:embed="rId3" cstate="print"/>
            <a:stretch>
              <a:fillRect/>
            </a:stretch>
          </p:blipFill>
          <p:spPr>
            <a:xfrm>
              <a:off x="1825751" y="4184891"/>
              <a:ext cx="310959" cy="423684"/>
            </a:xfrm>
            <a:prstGeom prst="rect">
              <a:avLst/>
            </a:prstGeom>
          </p:spPr>
        </p:pic>
        <p:pic>
          <p:nvPicPr>
            <p:cNvPr id="64" name="object 64"/>
            <p:cNvPicPr/>
            <p:nvPr/>
          </p:nvPicPr>
          <p:blipFill>
            <a:blip r:embed="rId4" cstate="print"/>
            <a:stretch>
              <a:fillRect/>
            </a:stretch>
          </p:blipFill>
          <p:spPr>
            <a:xfrm>
              <a:off x="1926335" y="4203954"/>
              <a:ext cx="114300" cy="228600"/>
            </a:xfrm>
            <a:prstGeom prst="rect">
              <a:avLst/>
            </a:prstGeom>
          </p:spPr>
        </p:pic>
        <p:pic>
          <p:nvPicPr>
            <p:cNvPr id="65" name="object 65"/>
            <p:cNvPicPr/>
            <p:nvPr/>
          </p:nvPicPr>
          <p:blipFill>
            <a:blip r:embed="rId7" cstate="print"/>
            <a:stretch>
              <a:fillRect/>
            </a:stretch>
          </p:blipFill>
          <p:spPr>
            <a:xfrm>
              <a:off x="1812035" y="1114018"/>
              <a:ext cx="310959" cy="431317"/>
            </a:xfrm>
            <a:prstGeom prst="rect">
              <a:avLst/>
            </a:prstGeom>
          </p:spPr>
        </p:pic>
        <p:pic>
          <p:nvPicPr>
            <p:cNvPr id="66" name="object 66"/>
            <p:cNvPicPr/>
            <p:nvPr/>
          </p:nvPicPr>
          <p:blipFill>
            <a:blip r:embed="rId8" cstate="print"/>
            <a:stretch>
              <a:fillRect/>
            </a:stretch>
          </p:blipFill>
          <p:spPr>
            <a:xfrm>
              <a:off x="1912619" y="1133094"/>
              <a:ext cx="114300" cy="236219"/>
            </a:xfrm>
            <a:prstGeom prst="rect">
              <a:avLst/>
            </a:prstGeom>
          </p:spPr>
        </p:pic>
        <p:pic>
          <p:nvPicPr>
            <p:cNvPr id="67" name="object 67"/>
            <p:cNvPicPr/>
            <p:nvPr/>
          </p:nvPicPr>
          <p:blipFill>
            <a:blip r:embed="rId9" cstate="print"/>
            <a:stretch>
              <a:fillRect/>
            </a:stretch>
          </p:blipFill>
          <p:spPr>
            <a:xfrm>
              <a:off x="1822703" y="6001512"/>
              <a:ext cx="310959" cy="466382"/>
            </a:xfrm>
            <a:prstGeom prst="rect">
              <a:avLst/>
            </a:prstGeom>
          </p:spPr>
        </p:pic>
        <p:sp>
          <p:nvSpPr>
            <p:cNvPr id="68" name="object 68"/>
            <p:cNvSpPr/>
            <p:nvPr/>
          </p:nvSpPr>
          <p:spPr>
            <a:xfrm>
              <a:off x="1923287" y="6020562"/>
              <a:ext cx="114300" cy="270510"/>
            </a:xfrm>
            <a:custGeom>
              <a:avLst/>
              <a:gdLst/>
              <a:ahLst/>
              <a:cxnLst/>
              <a:rect l="l" t="t" r="r" b="b"/>
              <a:pathLst>
                <a:path w="114300" h="270510">
                  <a:moveTo>
                    <a:pt x="38100" y="156209"/>
                  </a:moveTo>
                  <a:lnTo>
                    <a:pt x="0" y="156209"/>
                  </a:lnTo>
                  <a:lnTo>
                    <a:pt x="57150" y="270509"/>
                  </a:lnTo>
                  <a:lnTo>
                    <a:pt x="104775" y="175259"/>
                  </a:lnTo>
                  <a:lnTo>
                    <a:pt x="38100" y="175259"/>
                  </a:lnTo>
                  <a:lnTo>
                    <a:pt x="38100" y="156209"/>
                  </a:lnTo>
                  <a:close/>
                </a:path>
                <a:path w="114300" h="270510">
                  <a:moveTo>
                    <a:pt x="76200" y="0"/>
                  </a:moveTo>
                  <a:lnTo>
                    <a:pt x="38100" y="0"/>
                  </a:lnTo>
                  <a:lnTo>
                    <a:pt x="38100" y="175259"/>
                  </a:lnTo>
                  <a:lnTo>
                    <a:pt x="76200" y="175259"/>
                  </a:lnTo>
                  <a:lnTo>
                    <a:pt x="76200" y="0"/>
                  </a:lnTo>
                  <a:close/>
                </a:path>
                <a:path w="114300" h="270510">
                  <a:moveTo>
                    <a:pt x="114300" y="156209"/>
                  </a:moveTo>
                  <a:lnTo>
                    <a:pt x="76200" y="156209"/>
                  </a:lnTo>
                  <a:lnTo>
                    <a:pt x="76200" y="175259"/>
                  </a:lnTo>
                  <a:lnTo>
                    <a:pt x="104775" y="175259"/>
                  </a:lnTo>
                  <a:lnTo>
                    <a:pt x="114300" y="156209"/>
                  </a:lnTo>
                  <a:close/>
                </a:path>
              </a:pathLst>
            </a:custGeom>
            <a:solidFill>
              <a:srgbClr val="C0504D"/>
            </a:solidFill>
          </p:spPr>
          <p:txBody>
            <a:bodyPr wrap="square" lIns="0" tIns="0" rIns="0" bIns="0" rtlCol="0"/>
            <a:lstStyle/>
            <a:p>
              <a:endParaRPr/>
            </a:p>
          </p:txBody>
        </p:sp>
        <p:sp>
          <p:nvSpPr>
            <p:cNvPr id="69" name="object 69"/>
            <p:cNvSpPr/>
            <p:nvPr/>
          </p:nvSpPr>
          <p:spPr>
            <a:xfrm>
              <a:off x="8522207" y="2590800"/>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70" name="object 70"/>
            <p:cNvSpPr/>
            <p:nvPr/>
          </p:nvSpPr>
          <p:spPr>
            <a:xfrm>
              <a:off x="8522207" y="2590800"/>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71" name="object 71"/>
          <p:cNvSpPr txBox="1"/>
          <p:nvPr/>
        </p:nvSpPr>
        <p:spPr>
          <a:xfrm>
            <a:off x="9270618" y="2600070"/>
            <a:ext cx="1859280" cy="330835"/>
          </a:xfrm>
          <a:prstGeom prst="rect">
            <a:avLst/>
          </a:prstGeom>
        </p:spPr>
        <p:txBody>
          <a:bodyPr vert="horz" wrap="square" lIns="0" tIns="13335" rIns="0" bIns="0" rtlCol="0">
            <a:spAutoFit/>
          </a:bodyPr>
          <a:lstStyle/>
          <a:p>
            <a:pPr marL="12700">
              <a:lnSpc>
                <a:spcPct val="100000"/>
              </a:lnSpc>
              <a:spcBef>
                <a:spcPts val="105"/>
              </a:spcBef>
            </a:pPr>
            <a:r>
              <a:rPr sz="2000" b="1" spc="-10" dirty="0">
                <a:latin typeface="Calibri"/>
                <a:cs typeface="Calibri"/>
              </a:rPr>
              <a:t>Inverse</a:t>
            </a:r>
            <a:r>
              <a:rPr sz="2000" b="1" spc="-35" dirty="0">
                <a:latin typeface="Calibri"/>
                <a:cs typeface="Calibri"/>
              </a:rPr>
              <a:t> </a:t>
            </a:r>
            <a:r>
              <a:rPr sz="2000" b="1" dirty="0">
                <a:latin typeface="Calibri"/>
                <a:cs typeface="Calibri"/>
              </a:rPr>
              <a:t>Shift</a:t>
            </a:r>
            <a:r>
              <a:rPr sz="2000" b="1" spc="-50" dirty="0">
                <a:latin typeface="Calibri"/>
                <a:cs typeface="Calibri"/>
              </a:rPr>
              <a:t> </a:t>
            </a:r>
            <a:r>
              <a:rPr sz="2000" b="1" spc="-10" dirty="0">
                <a:latin typeface="Calibri"/>
                <a:cs typeface="Calibri"/>
              </a:rPr>
              <a:t>Row</a:t>
            </a:r>
            <a:endParaRPr sz="2000">
              <a:latin typeface="Calibri"/>
              <a:cs typeface="Calibri"/>
            </a:endParaRPr>
          </a:p>
        </p:txBody>
      </p:sp>
      <p:grpSp>
        <p:nvGrpSpPr>
          <p:cNvPr id="72" name="object 72"/>
          <p:cNvGrpSpPr/>
          <p:nvPr/>
        </p:nvGrpSpPr>
        <p:grpSpPr>
          <a:xfrm>
            <a:off x="8492997" y="3171189"/>
            <a:ext cx="3411220" cy="439420"/>
            <a:chOff x="8492997" y="3171189"/>
            <a:chExt cx="3411220" cy="439420"/>
          </a:xfrm>
        </p:grpSpPr>
        <p:sp>
          <p:nvSpPr>
            <p:cNvPr id="73" name="object 73"/>
            <p:cNvSpPr/>
            <p:nvPr/>
          </p:nvSpPr>
          <p:spPr>
            <a:xfrm>
              <a:off x="8522207" y="3200399"/>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74" name="object 74"/>
            <p:cNvSpPr/>
            <p:nvPr/>
          </p:nvSpPr>
          <p:spPr>
            <a:xfrm>
              <a:off x="8522207" y="3200399"/>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75" name="object 75"/>
          <p:cNvSpPr txBox="1"/>
          <p:nvPr/>
        </p:nvSpPr>
        <p:spPr>
          <a:xfrm>
            <a:off x="9058782" y="3209670"/>
            <a:ext cx="2280285" cy="330835"/>
          </a:xfrm>
          <a:prstGeom prst="rect">
            <a:avLst/>
          </a:prstGeom>
        </p:spPr>
        <p:txBody>
          <a:bodyPr vert="horz" wrap="square" lIns="0" tIns="13335" rIns="0" bIns="0" rtlCol="0">
            <a:spAutoFit/>
          </a:bodyPr>
          <a:lstStyle/>
          <a:p>
            <a:pPr marL="12700">
              <a:lnSpc>
                <a:spcPct val="100000"/>
              </a:lnSpc>
              <a:spcBef>
                <a:spcPts val="105"/>
              </a:spcBef>
            </a:pPr>
            <a:r>
              <a:rPr sz="2000" b="1" spc="-10" dirty="0">
                <a:latin typeface="Calibri"/>
                <a:cs typeface="Calibri"/>
              </a:rPr>
              <a:t>Inverse</a:t>
            </a:r>
            <a:r>
              <a:rPr sz="2000" b="1" spc="400" dirty="0">
                <a:latin typeface="Calibri"/>
                <a:cs typeface="Calibri"/>
              </a:rPr>
              <a:t> </a:t>
            </a:r>
            <a:r>
              <a:rPr sz="2000" b="1" spc="-5" dirty="0">
                <a:latin typeface="Calibri"/>
                <a:cs typeface="Calibri"/>
              </a:rPr>
              <a:t>Mix</a:t>
            </a:r>
            <a:r>
              <a:rPr sz="2000" b="1" spc="-25" dirty="0">
                <a:latin typeface="Calibri"/>
                <a:cs typeface="Calibri"/>
              </a:rPr>
              <a:t> </a:t>
            </a:r>
            <a:r>
              <a:rPr sz="2000" b="1" dirty="0">
                <a:latin typeface="Calibri"/>
                <a:cs typeface="Calibri"/>
              </a:rPr>
              <a:t>Columns</a:t>
            </a:r>
            <a:endParaRPr sz="2000">
              <a:latin typeface="Calibri"/>
              <a:cs typeface="Calibri"/>
            </a:endParaRPr>
          </a:p>
        </p:txBody>
      </p:sp>
      <p:grpSp>
        <p:nvGrpSpPr>
          <p:cNvPr id="76" name="object 76"/>
          <p:cNvGrpSpPr/>
          <p:nvPr/>
        </p:nvGrpSpPr>
        <p:grpSpPr>
          <a:xfrm>
            <a:off x="8499093" y="3780790"/>
            <a:ext cx="3411220" cy="439420"/>
            <a:chOff x="8499093" y="3780790"/>
            <a:chExt cx="3411220" cy="439420"/>
          </a:xfrm>
        </p:grpSpPr>
        <p:sp>
          <p:nvSpPr>
            <p:cNvPr id="77" name="object 77"/>
            <p:cNvSpPr/>
            <p:nvPr/>
          </p:nvSpPr>
          <p:spPr>
            <a:xfrm>
              <a:off x="8528303" y="3810000"/>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78" name="object 78"/>
            <p:cNvSpPr/>
            <p:nvPr/>
          </p:nvSpPr>
          <p:spPr>
            <a:xfrm>
              <a:off x="8528303" y="3810000"/>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79" name="object 79"/>
          <p:cNvSpPr txBox="1"/>
          <p:nvPr/>
        </p:nvSpPr>
        <p:spPr>
          <a:xfrm>
            <a:off x="9390126" y="3819525"/>
            <a:ext cx="163068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sp>
        <p:nvSpPr>
          <p:cNvPr id="80" name="object 80"/>
          <p:cNvSpPr/>
          <p:nvPr/>
        </p:nvSpPr>
        <p:spPr>
          <a:xfrm>
            <a:off x="8522969" y="752094"/>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F79546"/>
            </a:solidFill>
          </a:ln>
        </p:spPr>
        <p:txBody>
          <a:bodyPr wrap="square" lIns="0" tIns="0" rIns="0" bIns="0" rtlCol="0"/>
          <a:lstStyle/>
          <a:p>
            <a:endParaRPr/>
          </a:p>
        </p:txBody>
      </p:sp>
      <p:sp>
        <p:nvSpPr>
          <p:cNvPr id="81" name="object 81"/>
          <p:cNvSpPr txBox="1"/>
          <p:nvPr/>
        </p:nvSpPr>
        <p:spPr>
          <a:xfrm>
            <a:off x="9351391" y="760298"/>
            <a:ext cx="1695450" cy="331470"/>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16-bit</a:t>
            </a:r>
            <a:r>
              <a:rPr sz="2000" b="1" spc="-55" dirty="0">
                <a:latin typeface="Calibri"/>
                <a:cs typeface="Calibri"/>
              </a:rPr>
              <a:t> </a:t>
            </a:r>
            <a:r>
              <a:rPr sz="2000" b="1" spc="-5" dirty="0">
                <a:latin typeface="Calibri"/>
                <a:cs typeface="Calibri"/>
              </a:rPr>
              <a:t>Plain</a:t>
            </a:r>
            <a:r>
              <a:rPr sz="2000" b="1" spc="-45" dirty="0">
                <a:latin typeface="Calibri"/>
                <a:cs typeface="Calibri"/>
              </a:rPr>
              <a:t> </a:t>
            </a:r>
            <a:r>
              <a:rPr sz="2000" b="1" spc="-20" dirty="0">
                <a:latin typeface="Calibri"/>
                <a:cs typeface="Calibri"/>
              </a:rPr>
              <a:t>text</a:t>
            </a:r>
            <a:endParaRPr sz="2000">
              <a:latin typeface="Calibri"/>
              <a:cs typeface="Calibri"/>
            </a:endParaRPr>
          </a:p>
        </p:txBody>
      </p:sp>
      <p:sp>
        <p:nvSpPr>
          <p:cNvPr id="82" name="object 82"/>
          <p:cNvSpPr/>
          <p:nvPr/>
        </p:nvSpPr>
        <p:spPr>
          <a:xfrm>
            <a:off x="8533638" y="6172961"/>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25908">
            <a:solidFill>
              <a:srgbClr val="C0504D"/>
            </a:solidFill>
          </a:ln>
        </p:spPr>
        <p:txBody>
          <a:bodyPr wrap="square" lIns="0" tIns="0" rIns="0" bIns="0" rtlCol="0"/>
          <a:lstStyle/>
          <a:p>
            <a:endParaRPr/>
          </a:p>
        </p:txBody>
      </p:sp>
      <p:sp>
        <p:nvSpPr>
          <p:cNvPr id="83" name="object 83"/>
          <p:cNvSpPr txBox="1"/>
          <p:nvPr/>
        </p:nvSpPr>
        <p:spPr>
          <a:xfrm>
            <a:off x="9277857" y="6182055"/>
            <a:ext cx="186182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16-bit</a:t>
            </a:r>
            <a:r>
              <a:rPr sz="2000" b="1" spc="-60" dirty="0">
                <a:latin typeface="Calibri"/>
                <a:cs typeface="Calibri"/>
              </a:rPr>
              <a:t> </a:t>
            </a:r>
            <a:r>
              <a:rPr sz="2000" b="1" spc="-5" dirty="0">
                <a:latin typeface="Calibri"/>
                <a:cs typeface="Calibri"/>
              </a:rPr>
              <a:t>Cipher</a:t>
            </a:r>
            <a:r>
              <a:rPr sz="2000" b="1" spc="-45" dirty="0">
                <a:latin typeface="Calibri"/>
                <a:cs typeface="Calibri"/>
              </a:rPr>
              <a:t> </a:t>
            </a:r>
            <a:r>
              <a:rPr sz="2000" b="1" spc="-20" dirty="0">
                <a:latin typeface="Calibri"/>
                <a:cs typeface="Calibri"/>
              </a:rPr>
              <a:t>text</a:t>
            </a:r>
            <a:endParaRPr sz="2000">
              <a:latin typeface="Calibri"/>
              <a:cs typeface="Calibri"/>
            </a:endParaRPr>
          </a:p>
        </p:txBody>
      </p:sp>
      <p:grpSp>
        <p:nvGrpSpPr>
          <p:cNvPr id="84" name="object 84"/>
          <p:cNvGrpSpPr/>
          <p:nvPr/>
        </p:nvGrpSpPr>
        <p:grpSpPr>
          <a:xfrm>
            <a:off x="8499093" y="4402582"/>
            <a:ext cx="3411220" cy="439420"/>
            <a:chOff x="8499093" y="4402582"/>
            <a:chExt cx="3411220" cy="439420"/>
          </a:xfrm>
        </p:grpSpPr>
        <p:sp>
          <p:nvSpPr>
            <p:cNvPr id="85" name="object 85"/>
            <p:cNvSpPr/>
            <p:nvPr/>
          </p:nvSpPr>
          <p:spPr>
            <a:xfrm>
              <a:off x="8528303" y="4431792"/>
              <a:ext cx="3352800" cy="381000"/>
            </a:xfrm>
            <a:custGeom>
              <a:avLst/>
              <a:gdLst/>
              <a:ahLst/>
              <a:cxnLst/>
              <a:rect l="l" t="t" r="r" b="b"/>
              <a:pathLst>
                <a:path w="3352800" h="381000">
                  <a:moveTo>
                    <a:pt x="3352800" y="0"/>
                  </a:moveTo>
                  <a:lnTo>
                    <a:pt x="0" y="0"/>
                  </a:lnTo>
                  <a:lnTo>
                    <a:pt x="0" y="380999"/>
                  </a:lnTo>
                  <a:lnTo>
                    <a:pt x="3352800" y="380999"/>
                  </a:lnTo>
                  <a:lnTo>
                    <a:pt x="3352800" y="0"/>
                  </a:lnTo>
                  <a:close/>
                </a:path>
              </a:pathLst>
            </a:custGeom>
            <a:solidFill>
              <a:srgbClr val="FFFFFF"/>
            </a:solidFill>
          </p:spPr>
          <p:txBody>
            <a:bodyPr wrap="square" lIns="0" tIns="0" rIns="0" bIns="0" rtlCol="0"/>
            <a:lstStyle/>
            <a:p>
              <a:endParaRPr/>
            </a:p>
          </p:txBody>
        </p:sp>
        <p:sp>
          <p:nvSpPr>
            <p:cNvPr id="86" name="object 86"/>
            <p:cNvSpPr/>
            <p:nvPr/>
          </p:nvSpPr>
          <p:spPr>
            <a:xfrm>
              <a:off x="8528303" y="4431792"/>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57912">
              <a:solidFill>
                <a:srgbClr val="4F81BC"/>
              </a:solidFill>
            </a:ln>
          </p:spPr>
          <p:txBody>
            <a:bodyPr wrap="square" lIns="0" tIns="0" rIns="0" bIns="0" rtlCol="0"/>
            <a:lstStyle/>
            <a:p>
              <a:endParaRPr/>
            </a:p>
          </p:txBody>
        </p:sp>
      </p:grpSp>
      <p:sp>
        <p:nvSpPr>
          <p:cNvPr id="87" name="object 87"/>
          <p:cNvSpPr txBox="1"/>
          <p:nvPr/>
        </p:nvSpPr>
        <p:spPr>
          <a:xfrm>
            <a:off x="8760714" y="4441952"/>
            <a:ext cx="2888615" cy="330835"/>
          </a:xfrm>
          <a:prstGeom prst="rect">
            <a:avLst/>
          </a:prstGeom>
        </p:spPr>
        <p:txBody>
          <a:bodyPr vert="horz" wrap="square" lIns="0" tIns="12700" rIns="0" bIns="0" rtlCol="0">
            <a:spAutoFit/>
          </a:bodyPr>
          <a:lstStyle/>
          <a:p>
            <a:pPr marL="12700">
              <a:lnSpc>
                <a:spcPct val="100000"/>
              </a:lnSpc>
              <a:spcBef>
                <a:spcPts val="100"/>
              </a:spcBef>
            </a:pPr>
            <a:r>
              <a:rPr sz="2000" b="1" spc="-10" dirty="0">
                <a:latin typeface="Calibri"/>
                <a:cs typeface="Calibri"/>
              </a:rPr>
              <a:t>Inverse</a:t>
            </a:r>
            <a:r>
              <a:rPr sz="2000" b="1" spc="-25" dirty="0">
                <a:latin typeface="Calibri"/>
                <a:cs typeface="Calibri"/>
              </a:rPr>
              <a:t> </a:t>
            </a:r>
            <a:r>
              <a:rPr sz="2000" b="1" dirty="0">
                <a:latin typeface="Calibri"/>
                <a:cs typeface="Calibri"/>
              </a:rPr>
              <a:t>Nibble</a:t>
            </a:r>
            <a:r>
              <a:rPr sz="2000" b="1" spc="-45" dirty="0">
                <a:latin typeface="Calibri"/>
                <a:cs typeface="Calibri"/>
              </a:rPr>
              <a:t> </a:t>
            </a:r>
            <a:r>
              <a:rPr sz="2000" b="1" spc="-5" dirty="0">
                <a:latin typeface="Calibri"/>
                <a:cs typeface="Calibri"/>
              </a:rPr>
              <a:t>Substitution</a:t>
            </a:r>
            <a:endParaRPr sz="2000">
              <a:latin typeface="Calibri"/>
              <a:cs typeface="Calibri"/>
            </a:endParaRPr>
          </a:p>
        </p:txBody>
      </p:sp>
      <p:grpSp>
        <p:nvGrpSpPr>
          <p:cNvPr id="88" name="object 88"/>
          <p:cNvGrpSpPr/>
          <p:nvPr/>
        </p:nvGrpSpPr>
        <p:grpSpPr>
          <a:xfrm>
            <a:off x="8499093" y="5012182"/>
            <a:ext cx="3411220" cy="439420"/>
            <a:chOff x="8499093" y="5012182"/>
            <a:chExt cx="3411220" cy="439420"/>
          </a:xfrm>
        </p:grpSpPr>
        <p:sp>
          <p:nvSpPr>
            <p:cNvPr id="89" name="object 89"/>
            <p:cNvSpPr/>
            <p:nvPr/>
          </p:nvSpPr>
          <p:spPr>
            <a:xfrm>
              <a:off x="8528303" y="5041392"/>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90" name="object 90"/>
            <p:cNvSpPr/>
            <p:nvPr/>
          </p:nvSpPr>
          <p:spPr>
            <a:xfrm>
              <a:off x="8528303" y="5041392"/>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91" name="object 91"/>
          <p:cNvSpPr txBox="1"/>
          <p:nvPr/>
        </p:nvSpPr>
        <p:spPr>
          <a:xfrm>
            <a:off x="9275826" y="5051552"/>
            <a:ext cx="1858645" cy="330835"/>
          </a:xfrm>
          <a:prstGeom prst="rect">
            <a:avLst/>
          </a:prstGeom>
        </p:spPr>
        <p:txBody>
          <a:bodyPr vert="horz" wrap="square" lIns="0" tIns="12700" rIns="0" bIns="0" rtlCol="0">
            <a:spAutoFit/>
          </a:bodyPr>
          <a:lstStyle/>
          <a:p>
            <a:pPr marL="12700">
              <a:lnSpc>
                <a:spcPct val="100000"/>
              </a:lnSpc>
              <a:spcBef>
                <a:spcPts val="100"/>
              </a:spcBef>
            </a:pPr>
            <a:r>
              <a:rPr sz="2000" b="1" spc="-10" dirty="0">
                <a:latin typeface="Calibri"/>
                <a:cs typeface="Calibri"/>
              </a:rPr>
              <a:t>Inverse</a:t>
            </a:r>
            <a:r>
              <a:rPr sz="2000" b="1" spc="-35" dirty="0">
                <a:latin typeface="Calibri"/>
                <a:cs typeface="Calibri"/>
              </a:rPr>
              <a:t> </a:t>
            </a:r>
            <a:r>
              <a:rPr sz="2000" b="1" dirty="0">
                <a:latin typeface="Calibri"/>
                <a:cs typeface="Calibri"/>
              </a:rPr>
              <a:t>Shift</a:t>
            </a:r>
            <a:r>
              <a:rPr sz="2000" b="1" spc="-55" dirty="0">
                <a:latin typeface="Calibri"/>
                <a:cs typeface="Calibri"/>
              </a:rPr>
              <a:t> </a:t>
            </a:r>
            <a:r>
              <a:rPr sz="2000" b="1" spc="-10" dirty="0">
                <a:latin typeface="Calibri"/>
                <a:cs typeface="Calibri"/>
              </a:rPr>
              <a:t>Row</a:t>
            </a:r>
            <a:endParaRPr sz="2000">
              <a:latin typeface="Calibri"/>
              <a:cs typeface="Calibri"/>
            </a:endParaRPr>
          </a:p>
        </p:txBody>
      </p:sp>
      <p:sp>
        <p:nvSpPr>
          <p:cNvPr id="92" name="object 92"/>
          <p:cNvSpPr/>
          <p:nvPr/>
        </p:nvSpPr>
        <p:spPr>
          <a:xfrm>
            <a:off x="8532876" y="5650991"/>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sp>
        <p:nvSpPr>
          <p:cNvPr id="93" name="object 93"/>
          <p:cNvSpPr txBox="1"/>
          <p:nvPr/>
        </p:nvSpPr>
        <p:spPr>
          <a:xfrm>
            <a:off x="9395206" y="5661456"/>
            <a:ext cx="1630680" cy="330835"/>
          </a:xfrm>
          <a:prstGeom prst="rect">
            <a:avLst/>
          </a:prstGeom>
        </p:spPr>
        <p:txBody>
          <a:bodyPr vert="horz" wrap="square" lIns="0" tIns="12700" rIns="0" bIns="0" rtlCol="0">
            <a:spAutoFit/>
          </a:bodyPr>
          <a:lstStyle/>
          <a:p>
            <a:pPr marL="12700">
              <a:lnSpc>
                <a:spcPct val="100000"/>
              </a:lnSpc>
              <a:spcBef>
                <a:spcPts val="100"/>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grpSp>
        <p:nvGrpSpPr>
          <p:cNvPr id="94" name="object 94"/>
          <p:cNvGrpSpPr/>
          <p:nvPr/>
        </p:nvGrpSpPr>
        <p:grpSpPr>
          <a:xfrm>
            <a:off x="8492997" y="1951989"/>
            <a:ext cx="3411220" cy="439420"/>
            <a:chOff x="8492997" y="1951989"/>
            <a:chExt cx="3411220" cy="439420"/>
          </a:xfrm>
        </p:grpSpPr>
        <p:sp>
          <p:nvSpPr>
            <p:cNvPr id="95" name="object 95"/>
            <p:cNvSpPr/>
            <p:nvPr/>
          </p:nvSpPr>
          <p:spPr>
            <a:xfrm>
              <a:off x="8522207" y="1981199"/>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96" name="object 96"/>
            <p:cNvSpPr/>
            <p:nvPr/>
          </p:nvSpPr>
          <p:spPr>
            <a:xfrm>
              <a:off x="8522207" y="1981199"/>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57912">
              <a:solidFill>
                <a:srgbClr val="4F81BC"/>
              </a:solidFill>
            </a:ln>
          </p:spPr>
          <p:txBody>
            <a:bodyPr wrap="square" lIns="0" tIns="0" rIns="0" bIns="0" rtlCol="0"/>
            <a:lstStyle/>
            <a:p>
              <a:endParaRPr/>
            </a:p>
          </p:txBody>
        </p:sp>
      </p:grpSp>
      <p:sp>
        <p:nvSpPr>
          <p:cNvPr id="97" name="object 97"/>
          <p:cNvSpPr txBox="1"/>
          <p:nvPr/>
        </p:nvSpPr>
        <p:spPr>
          <a:xfrm>
            <a:off x="8755506" y="1989785"/>
            <a:ext cx="2889885" cy="331470"/>
          </a:xfrm>
          <a:prstGeom prst="rect">
            <a:avLst/>
          </a:prstGeom>
        </p:spPr>
        <p:txBody>
          <a:bodyPr vert="horz" wrap="square" lIns="0" tIns="13335" rIns="0" bIns="0" rtlCol="0">
            <a:spAutoFit/>
          </a:bodyPr>
          <a:lstStyle/>
          <a:p>
            <a:pPr marL="12700">
              <a:lnSpc>
                <a:spcPct val="100000"/>
              </a:lnSpc>
              <a:spcBef>
                <a:spcPts val="105"/>
              </a:spcBef>
            </a:pPr>
            <a:r>
              <a:rPr sz="2000" b="1" spc="-10" dirty="0">
                <a:latin typeface="Calibri"/>
                <a:cs typeface="Calibri"/>
              </a:rPr>
              <a:t>Inverse</a:t>
            </a:r>
            <a:r>
              <a:rPr sz="2000" b="1" spc="-20" dirty="0">
                <a:latin typeface="Calibri"/>
                <a:cs typeface="Calibri"/>
              </a:rPr>
              <a:t> </a:t>
            </a:r>
            <a:r>
              <a:rPr sz="2000" b="1" dirty="0">
                <a:latin typeface="Calibri"/>
                <a:cs typeface="Calibri"/>
              </a:rPr>
              <a:t>Nibble</a:t>
            </a:r>
            <a:r>
              <a:rPr sz="2000" b="1" spc="-35" dirty="0">
                <a:latin typeface="Calibri"/>
                <a:cs typeface="Calibri"/>
              </a:rPr>
              <a:t> </a:t>
            </a:r>
            <a:r>
              <a:rPr sz="2000" b="1" spc="-5" dirty="0">
                <a:latin typeface="Calibri"/>
                <a:cs typeface="Calibri"/>
              </a:rPr>
              <a:t>Substitution</a:t>
            </a:r>
            <a:endParaRPr sz="2000">
              <a:latin typeface="Calibri"/>
              <a:cs typeface="Calibri"/>
            </a:endParaRPr>
          </a:p>
        </p:txBody>
      </p:sp>
      <p:grpSp>
        <p:nvGrpSpPr>
          <p:cNvPr id="98" name="object 98"/>
          <p:cNvGrpSpPr/>
          <p:nvPr/>
        </p:nvGrpSpPr>
        <p:grpSpPr>
          <a:xfrm>
            <a:off x="8509952" y="1356296"/>
            <a:ext cx="3378835" cy="407034"/>
            <a:chOff x="8509952" y="1356296"/>
            <a:chExt cx="3378835" cy="407034"/>
          </a:xfrm>
        </p:grpSpPr>
        <p:sp>
          <p:nvSpPr>
            <p:cNvPr id="99" name="object 99"/>
            <p:cNvSpPr/>
            <p:nvPr/>
          </p:nvSpPr>
          <p:spPr>
            <a:xfrm>
              <a:off x="8522970" y="136931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FFFFFF"/>
            </a:solidFill>
          </p:spPr>
          <p:txBody>
            <a:bodyPr wrap="square" lIns="0" tIns="0" rIns="0" bIns="0" rtlCol="0"/>
            <a:lstStyle/>
            <a:p>
              <a:endParaRPr/>
            </a:p>
          </p:txBody>
        </p:sp>
        <p:sp>
          <p:nvSpPr>
            <p:cNvPr id="100" name="object 100"/>
            <p:cNvSpPr/>
            <p:nvPr/>
          </p:nvSpPr>
          <p:spPr>
            <a:xfrm>
              <a:off x="8522970" y="136931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4F81BC"/>
              </a:solidFill>
            </a:ln>
          </p:spPr>
          <p:txBody>
            <a:bodyPr wrap="square" lIns="0" tIns="0" rIns="0" bIns="0" rtlCol="0"/>
            <a:lstStyle/>
            <a:p>
              <a:endParaRPr/>
            </a:p>
          </p:txBody>
        </p:sp>
      </p:grpSp>
      <p:sp>
        <p:nvSpPr>
          <p:cNvPr id="101" name="object 101"/>
          <p:cNvSpPr txBox="1"/>
          <p:nvPr/>
        </p:nvSpPr>
        <p:spPr>
          <a:xfrm>
            <a:off x="9384918" y="1378076"/>
            <a:ext cx="1630680"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Add</a:t>
            </a:r>
            <a:r>
              <a:rPr sz="2000" b="1" spc="-35" dirty="0">
                <a:latin typeface="Calibri"/>
                <a:cs typeface="Calibri"/>
              </a:rPr>
              <a:t> </a:t>
            </a:r>
            <a:r>
              <a:rPr sz="2000" b="1" spc="-10" dirty="0">
                <a:latin typeface="Calibri"/>
                <a:cs typeface="Calibri"/>
              </a:rPr>
              <a:t>Round</a:t>
            </a:r>
            <a:r>
              <a:rPr sz="2000" b="1" spc="-60" dirty="0">
                <a:latin typeface="Calibri"/>
                <a:cs typeface="Calibri"/>
              </a:rPr>
              <a:t> </a:t>
            </a:r>
            <a:r>
              <a:rPr sz="2000" b="1" spc="-20" dirty="0">
                <a:latin typeface="Calibri"/>
                <a:cs typeface="Calibri"/>
              </a:rPr>
              <a:t>Key</a:t>
            </a:r>
            <a:endParaRPr sz="2000">
              <a:latin typeface="Calibri"/>
              <a:cs typeface="Calibri"/>
            </a:endParaRPr>
          </a:p>
        </p:txBody>
      </p:sp>
      <p:grpSp>
        <p:nvGrpSpPr>
          <p:cNvPr id="102" name="object 102"/>
          <p:cNvGrpSpPr/>
          <p:nvPr/>
        </p:nvGrpSpPr>
        <p:grpSpPr>
          <a:xfrm>
            <a:off x="4482020" y="960119"/>
            <a:ext cx="5881370" cy="5273040"/>
            <a:chOff x="4482020" y="960119"/>
            <a:chExt cx="5881370" cy="5273040"/>
          </a:xfrm>
        </p:grpSpPr>
        <p:pic>
          <p:nvPicPr>
            <p:cNvPr id="103" name="object 103"/>
            <p:cNvPicPr/>
            <p:nvPr/>
          </p:nvPicPr>
          <p:blipFill>
            <a:blip r:embed="rId10" cstate="print"/>
            <a:stretch>
              <a:fillRect/>
            </a:stretch>
          </p:blipFill>
          <p:spPr>
            <a:xfrm>
              <a:off x="10052304" y="5897879"/>
              <a:ext cx="310959" cy="335254"/>
            </a:xfrm>
            <a:prstGeom prst="rect">
              <a:avLst/>
            </a:prstGeom>
          </p:spPr>
        </p:pic>
        <p:pic>
          <p:nvPicPr>
            <p:cNvPr id="104" name="object 104"/>
            <p:cNvPicPr/>
            <p:nvPr/>
          </p:nvPicPr>
          <p:blipFill>
            <a:blip r:embed="rId11" cstate="print"/>
            <a:stretch>
              <a:fillRect/>
            </a:stretch>
          </p:blipFill>
          <p:spPr>
            <a:xfrm>
              <a:off x="10152888" y="6032754"/>
              <a:ext cx="114300" cy="139700"/>
            </a:xfrm>
            <a:prstGeom prst="rect">
              <a:avLst/>
            </a:prstGeom>
          </p:spPr>
        </p:pic>
        <p:pic>
          <p:nvPicPr>
            <p:cNvPr id="105" name="object 105"/>
            <p:cNvPicPr/>
            <p:nvPr/>
          </p:nvPicPr>
          <p:blipFill>
            <a:blip r:embed="rId12" cstate="print"/>
            <a:stretch>
              <a:fillRect/>
            </a:stretch>
          </p:blipFill>
          <p:spPr>
            <a:xfrm>
              <a:off x="10047732" y="5288279"/>
              <a:ext cx="310959" cy="425195"/>
            </a:xfrm>
            <a:prstGeom prst="rect">
              <a:avLst/>
            </a:prstGeom>
          </p:spPr>
        </p:pic>
        <p:pic>
          <p:nvPicPr>
            <p:cNvPr id="106" name="object 106"/>
            <p:cNvPicPr/>
            <p:nvPr/>
          </p:nvPicPr>
          <p:blipFill>
            <a:blip r:embed="rId13" cstate="print"/>
            <a:stretch>
              <a:fillRect/>
            </a:stretch>
          </p:blipFill>
          <p:spPr>
            <a:xfrm>
              <a:off x="10150855" y="5423154"/>
              <a:ext cx="114300" cy="229019"/>
            </a:xfrm>
            <a:prstGeom prst="rect">
              <a:avLst/>
            </a:prstGeom>
          </p:spPr>
        </p:pic>
        <p:pic>
          <p:nvPicPr>
            <p:cNvPr id="107" name="object 107"/>
            <p:cNvPicPr/>
            <p:nvPr/>
          </p:nvPicPr>
          <p:blipFill>
            <a:blip r:embed="rId12" cstate="print"/>
            <a:stretch>
              <a:fillRect/>
            </a:stretch>
          </p:blipFill>
          <p:spPr>
            <a:xfrm>
              <a:off x="10037064" y="4692396"/>
              <a:ext cx="310959" cy="425195"/>
            </a:xfrm>
            <a:prstGeom prst="rect">
              <a:avLst/>
            </a:prstGeom>
          </p:spPr>
        </p:pic>
        <p:pic>
          <p:nvPicPr>
            <p:cNvPr id="108" name="object 108"/>
            <p:cNvPicPr/>
            <p:nvPr/>
          </p:nvPicPr>
          <p:blipFill>
            <a:blip r:embed="rId14" cstate="print"/>
            <a:stretch>
              <a:fillRect/>
            </a:stretch>
          </p:blipFill>
          <p:spPr>
            <a:xfrm>
              <a:off x="10140188" y="4827269"/>
              <a:ext cx="114300" cy="228981"/>
            </a:xfrm>
            <a:prstGeom prst="rect">
              <a:avLst/>
            </a:prstGeom>
          </p:spPr>
        </p:pic>
        <p:pic>
          <p:nvPicPr>
            <p:cNvPr id="109" name="object 109"/>
            <p:cNvPicPr/>
            <p:nvPr/>
          </p:nvPicPr>
          <p:blipFill>
            <a:blip r:embed="rId12" cstate="print"/>
            <a:stretch>
              <a:fillRect/>
            </a:stretch>
          </p:blipFill>
          <p:spPr>
            <a:xfrm>
              <a:off x="10030967" y="4038599"/>
              <a:ext cx="310959" cy="425195"/>
            </a:xfrm>
            <a:prstGeom prst="rect">
              <a:avLst/>
            </a:prstGeom>
          </p:spPr>
        </p:pic>
        <p:pic>
          <p:nvPicPr>
            <p:cNvPr id="110" name="object 110"/>
            <p:cNvPicPr/>
            <p:nvPr/>
          </p:nvPicPr>
          <p:blipFill>
            <a:blip r:embed="rId14" cstate="print"/>
            <a:stretch>
              <a:fillRect/>
            </a:stretch>
          </p:blipFill>
          <p:spPr>
            <a:xfrm>
              <a:off x="10134092" y="4173474"/>
              <a:ext cx="114300" cy="228981"/>
            </a:xfrm>
            <a:prstGeom prst="rect">
              <a:avLst/>
            </a:prstGeom>
          </p:spPr>
        </p:pic>
        <p:pic>
          <p:nvPicPr>
            <p:cNvPr id="111" name="object 111"/>
            <p:cNvPicPr/>
            <p:nvPr/>
          </p:nvPicPr>
          <p:blipFill>
            <a:blip r:embed="rId12" cstate="print"/>
            <a:stretch>
              <a:fillRect/>
            </a:stretch>
          </p:blipFill>
          <p:spPr>
            <a:xfrm>
              <a:off x="10047732" y="3428999"/>
              <a:ext cx="310959" cy="425195"/>
            </a:xfrm>
            <a:prstGeom prst="rect">
              <a:avLst/>
            </a:prstGeom>
          </p:spPr>
        </p:pic>
        <p:pic>
          <p:nvPicPr>
            <p:cNvPr id="112" name="object 112"/>
            <p:cNvPicPr/>
            <p:nvPr/>
          </p:nvPicPr>
          <p:blipFill>
            <a:blip r:embed="rId14" cstate="print"/>
            <a:stretch>
              <a:fillRect/>
            </a:stretch>
          </p:blipFill>
          <p:spPr>
            <a:xfrm>
              <a:off x="10150855" y="3563874"/>
              <a:ext cx="114300" cy="228981"/>
            </a:xfrm>
            <a:prstGeom prst="rect">
              <a:avLst/>
            </a:prstGeom>
          </p:spPr>
        </p:pic>
        <p:pic>
          <p:nvPicPr>
            <p:cNvPr id="113" name="object 113"/>
            <p:cNvPicPr/>
            <p:nvPr/>
          </p:nvPicPr>
          <p:blipFill>
            <a:blip r:embed="rId12" cstate="print"/>
            <a:stretch>
              <a:fillRect/>
            </a:stretch>
          </p:blipFill>
          <p:spPr>
            <a:xfrm>
              <a:off x="10047732" y="2819399"/>
              <a:ext cx="310959" cy="425196"/>
            </a:xfrm>
            <a:prstGeom prst="rect">
              <a:avLst/>
            </a:prstGeom>
          </p:spPr>
        </p:pic>
        <p:pic>
          <p:nvPicPr>
            <p:cNvPr id="114" name="object 114"/>
            <p:cNvPicPr/>
            <p:nvPr/>
          </p:nvPicPr>
          <p:blipFill>
            <a:blip r:embed="rId14" cstate="print"/>
            <a:stretch>
              <a:fillRect/>
            </a:stretch>
          </p:blipFill>
          <p:spPr>
            <a:xfrm>
              <a:off x="10150855" y="2954274"/>
              <a:ext cx="114300" cy="228980"/>
            </a:xfrm>
            <a:prstGeom prst="rect">
              <a:avLst/>
            </a:prstGeom>
          </p:spPr>
        </p:pic>
        <p:pic>
          <p:nvPicPr>
            <p:cNvPr id="115" name="object 115"/>
            <p:cNvPicPr/>
            <p:nvPr/>
          </p:nvPicPr>
          <p:blipFill>
            <a:blip r:embed="rId12" cstate="print"/>
            <a:stretch>
              <a:fillRect/>
            </a:stretch>
          </p:blipFill>
          <p:spPr>
            <a:xfrm>
              <a:off x="10037064" y="2221991"/>
              <a:ext cx="310959" cy="425196"/>
            </a:xfrm>
            <a:prstGeom prst="rect">
              <a:avLst/>
            </a:prstGeom>
          </p:spPr>
        </p:pic>
        <p:pic>
          <p:nvPicPr>
            <p:cNvPr id="116" name="object 116"/>
            <p:cNvPicPr/>
            <p:nvPr/>
          </p:nvPicPr>
          <p:blipFill>
            <a:blip r:embed="rId14" cstate="print"/>
            <a:stretch>
              <a:fillRect/>
            </a:stretch>
          </p:blipFill>
          <p:spPr>
            <a:xfrm>
              <a:off x="10140188" y="2356866"/>
              <a:ext cx="114300" cy="228981"/>
            </a:xfrm>
            <a:prstGeom prst="rect">
              <a:avLst/>
            </a:prstGeom>
          </p:spPr>
        </p:pic>
        <p:pic>
          <p:nvPicPr>
            <p:cNvPr id="117" name="object 117"/>
            <p:cNvPicPr/>
            <p:nvPr/>
          </p:nvPicPr>
          <p:blipFill>
            <a:blip r:embed="rId12" cstate="print"/>
            <a:stretch>
              <a:fillRect/>
            </a:stretch>
          </p:blipFill>
          <p:spPr>
            <a:xfrm>
              <a:off x="10047732" y="1571243"/>
              <a:ext cx="310959" cy="425196"/>
            </a:xfrm>
            <a:prstGeom prst="rect">
              <a:avLst/>
            </a:prstGeom>
          </p:spPr>
        </p:pic>
        <p:pic>
          <p:nvPicPr>
            <p:cNvPr id="118" name="object 118"/>
            <p:cNvPicPr/>
            <p:nvPr/>
          </p:nvPicPr>
          <p:blipFill>
            <a:blip r:embed="rId14" cstate="print"/>
            <a:stretch>
              <a:fillRect/>
            </a:stretch>
          </p:blipFill>
          <p:spPr>
            <a:xfrm>
              <a:off x="10150855" y="1706118"/>
              <a:ext cx="114300" cy="228981"/>
            </a:xfrm>
            <a:prstGeom prst="rect">
              <a:avLst/>
            </a:prstGeom>
          </p:spPr>
        </p:pic>
        <p:pic>
          <p:nvPicPr>
            <p:cNvPr id="119" name="object 119"/>
            <p:cNvPicPr/>
            <p:nvPr/>
          </p:nvPicPr>
          <p:blipFill>
            <a:blip r:embed="rId12" cstate="print"/>
            <a:stretch>
              <a:fillRect/>
            </a:stretch>
          </p:blipFill>
          <p:spPr>
            <a:xfrm>
              <a:off x="10037064" y="960119"/>
              <a:ext cx="310959" cy="425196"/>
            </a:xfrm>
            <a:prstGeom prst="rect">
              <a:avLst/>
            </a:prstGeom>
          </p:spPr>
        </p:pic>
        <p:pic>
          <p:nvPicPr>
            <p:cNvPr id="120" name="object 120"/>
            <p:cNvPicPr/>
            <p:nvPr/>
          </p:nvPicPr>
          <p:blipFill>
            <a:blip r:embed="rId14" cstate="print"/>
            <a:stretch>
              <a:fillRect/>
            </a:stretch>
          </p:blipFill>
          <p:spPr>
            <a:xfrm>
              <a:off x="10140188" y="1094993"/>
              <a:ext cx="114300" cy="228980"/>
            </a:xfrm>
            <a:prstGeom prst="rect">
              <a:avLst/>
            </a:prstGeom>
          </p:spPr>
        </p:pic>
        <p:sp>
          <p:nvSpPr>
            <p:cNvPr id="121" name="object 121"/>
            <p:cNvSpPr/>
            <p:nvPr/>
          </p:nvSpPr>
          <p:spPr>
            <a:xfrm>
              <a:off x="4495038" y="38229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122" name="object 122"/>
          <p:cNvSpPr txBox="1"/>
          <p:nvPr/>
        </p:nvSpPr>
        <p:spPr>
          <a:xfrm>
            <a:off x="5868923" y="3880484"/>
            <a:ext cx="538480" cy="330835"/>
          </a:xfrm>
          <a:prstGeom prst="rect">
            <a:avLst/>
          </a:prstGeom>
        </p:spPr>
        <p:txBody>
          <a:bodyPr vert="horz" wrap="square" lIns="0" tIns="12700" rIns="0" bIns="0" rtlCol="0">
            <a:spAutoFit/>
          </a:bodyPr>
          <a:lstStyle/>
          <a:p>
            <a:pPr marL="38100">
              <a:lnSpc>
                <a:spcPct val="100000"/>
              </a:lnSpc>
              <a:spcBef>
                <a:spcPts val="100"/>
              </a:spcBef>
            </a:pPr>
            <a:r>
              <a:rPr sz="3000" spc="7" baseline="11111" dirty="0">
                <a:latin typeface="Cambria Math"/>
                <a:cs typeface="Cambria Math"/>
              </a:rPr>
              <a:t>𝒘</a:t>
            </a:r>
            <a:r>
              <a:rPr sz="1450" spc="5" dirty="0">
                <a:latin typeface="Cambria Math"/>
                <a:cs typeface="Cambria Math"/>
              </a:rPr>
              <a:t>𝟐,𝟑</a:t>
            </a:r>
            <a:endParaRPr sz="1450">
              <a:latin typeface="Cambria Math"/>
              <a:cs typeface="Cambria Math"/>
            </a:endParaRPr>
          </a:p>
        </p:txBody>
      </p:sp>
      <p:sp>
        <p:nvSpPr>
          <p:cNvPr id="123" name="object 123"/>
          <p:cNvSpPr txBox="1"/>
          <p:nvPr/>
        </p:nvSpPr>
        <p:spPr>
          <a:xfrm>
            <a:off x="4490465" y="765809"/>
            <a:ext cx="3352800" cy="381000"/>
          </a:xfrm>
          <a:prstGeom prst="rect">
            <a:avLst/>
          </a:prstGeom>
          <a:ln w="25907">
            <a:solidFill>
              <a:srgbClr val="8063A1"/>
            </a:solidFill>
          </a:ln>
        </p:spPr>
        <p:txBody>
          <a:bodyPr vert="horz" wrap="square" lIns="0" tIns="20955" rIns="0" bIns="0" rtlCol="0">
            <a:spAutoFit/>
          </a:bodyPr>
          <a:lstStyle/>
          <a:p>
            <a:pPr algn="ctr">
              <a:lnSpc>
                <a:spcPct val="100000"/>
              </a:lnSpc>
              <a:spcBef>
                <a:spcPts val="165"/>
              </a:spcBef>
            </a:pPr>
            <a:r>
              <a:rPr sz="2000" b="1" dirty="0">
                <a:latin typeface="Calibri"/>
                <a:cs typeface="Calibri"/>
              </a:rPr>
              <a:t>16-bit</a:t>
            </a:r>
            <a:r>
              <a:rPr sz="2000" b="1" spc="-65" dirty="0">
                <a:latin typeface="Calibri"/>
                <a:cs typeface="Calibri"/>
              </a:rPr>
              <a:t> </a:t>
            </a:r>
            <a:r>
              <a:rPr sz="2000" b="1" spc="-20" dirty="0">
                <a:latin typeface="Calibri"/>
                <a:cs typeface="Calibri"/>
              </a:rPr>
              <a:t>Key</a:t>
            </a:r>
            <a:endParaRPr sz="2000">
              <a:latin typeface="Calibri"/>
              <a:cs typeface="Calibri"/>
            </a:endParaRPr>
          </a:p>
        </p:txBody>
      </p:sp>
      <p:sp>
        <p:nvSpPr>
          <p:cNvPr id="124" name="object 124"/>
          <p:cNvSpPr/>
          <p:nvPr/>
        </p:nvSpPr>
        <p:spPr>
          <a:xfrm>
            <a:off x="4495038" y="4446270"/>
            <a:ext cx="3352800" cy="381000"/>
          </a:xfrm>
          <a:custGeom>
            <a:avLst/>
            <a:gdLst/>
            <a:ahLst/>
            <a:cxnLst/>
            <a:rect l="l" t="t" r="r" b="b"/>
            <a:pathLst>
              <a:path w="3352800" h="381000">
                <a:moveTo>
                  <a:pt x="0" y="380999"/>
                </a:moveTo>
                <a:lnTo>
                  <a:pt x="3352800" y="380999"/>
                </a:lnTo>
                <a:lnTo>
                  <a:pt x="3352800" y="0"/>
                </a:lnTo>
                <a:lnTo>
                  <a:pt x="0" y="0"/>
                </a:lnTo>
                <a:lnTo>
                  <a:pt x="0" y="380999"/>
                </a:lnTo>
                <a:close/>
              </a:path>
            </a:pathLst>
          </a:custGeom>
          <a:ln w="25908">
            <a:solidFill>
              <a:srgbClr val="8063A1"/>
            </a:solidFill>
          </a:ln>
        </p:spPr>
        <p:txBody>
          <a:bodyPr wrap="square" lIns="0" tIns="0" rIns="0" bIns="0" rtlCol="0"/>
          <a:lstStyle/>
          <a:p>
            <a:endParaRPr/>
          </a:p>
        </p:txBody>
      </p:sp>
      <p:sp>
        <p:nvSpPr>
          <p:cNvPr id="125" name="object 125"/>
          <p:cNvSpPr txBox="1"/>
          <p:nvPr/>
        </p:nvSpPr>
        <p:spPr>
          <a:xfrm>
            <a:off x="5551170" y="4454093"/>
            <a:ext cx="1237615" cy="331470"/>
          </a:xfrm>
          <a:prstGeom prst="rect">
            <a:avLst/>
          </a:prstGeom>
        </p:spPr>
        <p:txBody>
          <a:bodyPr vert="horz" wrap="square" lIns="0" tIns="13335" rIns="0" bIns="0" rtlCol="0">
            <a:spAutoFit/>
          </a:bodyPr>
          <a:lstStyle/>
          <a:p>
            <a:pPr marL="12700">
              <a:lnSpc>
                <a:spcPct val="100000"/>
              </a:lnSpc>
              <a:spcBef>
                <a:spcPts val="105"/>
              </a:spcBef>
            </a:pPr>
            <a:r>
              <a:rPr sz="2000" b="1" spc="-5" dirty="0">
                <a:latin typeface="Calibri"/>
                <a:cs typeface="Calibri"/>
              </a:rPr>
              <a:t>Expand</a:t>
            </a:r>
            <a:r>
              <a:rPr sz="2000" b="1" spc="-65" dirty="0">
                <a:latin typeface="Calibri"/>
                <a:cs typeface="Calibri"/>
              </a:rPr>
              <a:t> </a:t>
            </a:r>
            <a:r>
              <a:rPr sz="2000" b="1" spc="-25" dirty="0">
                <a:latin typeface="Calibri"/>
                <a:cs typeface="Calibri"/>
              </a:rPr>
              <a:t>Key</a:t>
            </a:r>
            <a:endParaRPr sz="2000">
              <a:latin typeface="Calibri"/>
              <a:cs typeface="Calibri"/>
            </a:endParaRPr>
          </a:p>
        </p:txBody>
      </p:sp>
      <p:sp>
        <p:nvSpPr>
          <p:cNvPr id="126" name="object 126"/>
          <p:cNvSpPr/>
          <p:nvPr/>
        </p:nvSpPr>
        <p:spPr>
          <a:xfrm>
            <a:off x="4499609" y="5665470"/>
            <a:ext cx="3352800" cy="381000"/>
          </a:xfrm>
          <a:custGeom>
            <a:avLst/>
            <a:gdLst/>
            <a:ahLst/>
            <a:cxnLst/>
            <a:rect l="l" t="t" r="r" b="b"/>
            <a:pathLst>
              <a:path w="3352800" h="381000">
                <a:moveTo>
                  <a:pt x="0" y="380999"/>
                </a:moveTo>
                <a:lnTo>
                  <a:pt x="3352799" y="380999"/>
                </a:lnTo>
                <a:lnTo>
                  <a:pt x="3352799" y="0"/>
                </a:lnTo>
                <a:lnTo>
                  <a:pt x="0" y="0"/>
                </a:lnTo>
                <a:lnTo>
                  <a:pt x="0" y="380999"/>
                </a:lnTo>
                <a:close/>
              </a:path>
            </a:pathLst>
          </a:custGeom>
          <a:ln w="25908">
            <a:solidFill>
              <a:srgbClr val="8063A1"/>
            </a:solidFill>
          </a:ln>
        </p:spPr>
        <p:txBody>
          <a:bodyPr wrap="square" lIns="0" tIns="0" rIns="0" bIns="0" rtlCol="0"/>
          <a:lstStyle/>
          <a:p>
            <a:endParaRPr/>
          </a:p>
        </p:txBody>
      </p:sp>
      <p:sp>
        <p:nvSpPr>
          <p:cNvPr id="127" name="object 127"/>
          <p:cNvSpPr txBox="1"/>
          <p:nvPr/>
        </p:nvSpPr>
        <p:spPr>
          <a:xfrm>
            <a:off x="5874130" y="5721807"/>
            <a:ext cx="538480" cy="331470"/>
          </a:xfrm>
          <a:prstGeom prst="rect">
            <a:avLst/>
          </a:prstGeom>
        </p:spPr>
        <p:txBody>
          <a:bodyPr vert="horz" wrap="square" lIns="0" tIns="13335" rIns="0" bIns="0" rtlCol="0">
            <a:spAutoFit/>
          </a:bodyPr>
          <a:lstStyle/>
          <a:p>
            <a:pPr marL="38100">
              <a:lnSpc>
                <a:spcPct val="100000"/>
              </a:lnSpc>
              <a:spcBef>
                <a:spcPts val="105"/>
              </a:spcBef>
            </a:pPr>
            <a:r>
              <a:rPr sz="3000" baseline="11111" dirty="0">
                <a:latin typeface="Cambria Math"/>
                <a:cs typeface="Cambria Math"/>
              </a:rPr>
              <a:t>𝒘</a:t>
            </a:r>
            <a:r>
              <a:rPr sz="1450" dirty="0">
                <a:latin typeface="Cambria Math"/>
                <a:cs typeface="Cambria Math"/>
              </a:rPr>
              <a:t>𝟒,𝟓</a:t>
            </a:r>
            <a:endParaRPr sz="1450">
              <a:latin typeface="Cambria Math"/>
              <a:cs typeface="Cambria Math"/>
            </a:endParaRPr>
          </a:p>
        </p:txBody>
      </p:sp>
      <p:grpSp>
        <p:nvGrpSpPr>
          <p:cNvPr id="128" name="object 128"/>
          <p:cNvGrpSpPr/>
          <p:nvPr/>
        </p:nvGrpSpPr>
        <p:grpSpPr>
          <a:xfrm>
            <a:off x="4477448" y="1981136"/>
            <a:ext cx="3378835" cy="3860800"/>
            <a:chOff x="4477448" y="1981136"/>
            <a:chExt cx="3378835" cy="3860800"/>
          </a:xfrm>
        </p:grpSpPr>
        <p:pic>
          <p:nvPicPr>
            <p:cNvPr id="129" name="object 129"/>
            <p:cNvPicPr/>
            <p:nvPr/>
          </p:nvPicPr>
          <p:blipFill>
            <a:blip r:embed="rId15" cstate="print"/>
            <a:stretch>
              <a:fillRect/>
            </a:stretch>
          </p:blipFill>
          <p:spPr>
            <a:xfrm>
              <a:off x="6018275" y="4808219"/>
              <a:ext cx="310959" cy="1033297"/>
            </a:xfrm>
            <a:prstGeom prst="rect">
              <a:avLst/>
            </a:prstGeom>
          </p:spPr>
        </p:pic>
        <p:sp>
          <p:nvSpPr>
            <p:cNvPr id="130" name="object 130"/>
            <p:cNvSpPr/>
            <p:nvPr/>
          </p:nvSpPr>
          <p:spPr>
            <a:xfrm>
              <a:off x="6118732" y="4827142"/>
              <a:ext cx="114300" cy="838835"/>
            </a:xfrm>
            <a:custGeom>
              <a:avLst/>
              <a:gdLst/>
              <a:ahLst/>
              <a:cxnLst/>
              <a:rect l="l" t="t" r="r" b="b"/>
              <a:pathLst>
                <a:path w="114300" h="838835">
                  <a:moveTo>
                    <a:pt x="38109" y="724153"/>
                  </a:moveTo>
                  <a:lnTo>
                    <a:pt x="0" y="724407"/>
                  </a:lnTo>
                  <a:lnTo>
                    <a:pt x="57784" y="838326"/>
                  </a:lnTo>
                  <a:lnTo>
                    <a:pt x="104661" y="743203"/>
                  </a:lnTo>
                  <a:lnTo>
                    <a:pt x="38226" y="743203"/>
                  </a:lnTo>
                  <a:lnTo>
                    <a:pt x="38109" y="724153"/>
                  </a:lnTo>
                  <a:close/>
                </a:path>
                <a:path w="114300" h="838835">
                  <a:moveTo>
                    <a:pt x="76209" y="723899"/>
                  </a:moveTo>
                  <a:lnTo>
                    <a:pt x="38109" y="724153"/>
                  </a:lnTo>
                  <a:lnTo>
                    <a:pt x="38226" y="743203"/>
                  </a:lnTo>
                  <a:lnTo>
                    <a:pt x="76326" y="742949"/>
                  </a:lnTo>
                  <a:lnTo>
                    <a:pt x="76209" y="723899"/>
                  </a:lnTo>
                  <a:close/>
                </a:path>
                <a:path w="114300" h="838835">
                  <a:moveTo>
                    <a:pt x="114300" y="723645"/>
                  </a:moveTo>
                  <a:lnTo>
                    <a:pt x="76209" y="723899"/>
                  </a:lnTo>
                  <a:lnTo>
                    <a:pt x="76326" y="742949"/>
                  </a:lnTo>
                  <a:lnTo>
                    <a:pt x="38226" y="743203"/>
                  </a:lnTo>
                  <a:lnTo>
                    <a:pt x="104661" y="743203"/>
                  </a:lnTo>
                  <a:lnTo>
                    <a:pt x="114300" y="723645"/>
                  </a:lnTo>
                  <a:close/>
                </a:path>
                <a:path w="114300" h="838835">
                  <a:moveTo>
                    <a:pt x="71754" y="0"/>
                  </a:moveTo>
                  <a:lnTo>
                    <a:pt x="33654" y="253"/>
                  </a:lnTo>
                  <a:lnTo>
                    <a:pt x="38109" y="724153"/>
                  </a:lnTo>
                  <a:lnTo>
                    <a:pt x="76209" y="723899"/>
                  </a:lnTo>
                  <a:lnTo>
                    <a:pt x="71754" y="0"/>
                  </a:lnTo>
                  <a:close/>
                </a:path>
              </a:pathLst>
            </a:custGeom>
            <a:solidFill>
              <a:srgbClr val="8063A1"/>
            </a:solidFill>
          </p:spPr>
          <p:txBody>
            <a:bodyPr wrap="square" lIns="0" tIns="0" rIns="0" bIns="0" rtlCol="0"/>
            <a:lstStyle/>
            <a:p>
              <a:endParaRPr/>
            </a:p>
          </p:txBody>
        </p:sp>
        <p:sp>
          <p:nvSpPr>
            <p:cNvPr id="131" name="object 131"/>
            <p:cNvSpPr/>
            <p:nvPr/>
          </p:nvSpPr>
          <p:spPr>
            <a:xfrm>
              <a:off x="4490465" y="1994153"/>
              <a:ext cx="3352800" cy="381000"/>
            </a:xfrm>
            <a:custGeom>
              <a:avLst/>
              <a:gdLst/>
              <a:ahLst/>
              <a:cxnLst/>
              <a:rect l="l" t="t" r="r" b="b"/>
              <a:pathLst>
                <a:path w="3352800" h="381000">
                  <a:moveTo>
                    <a:pt x="0" y="381000"/>
                  </a:moveTo>
                  <a:lnTo>
                    <a:pt x="3352799" y="381000"/>
                  </a:lnTo>
                  <a:lnTo>
                    <a:pt x="3352799"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132" name="object 132"/>
          <p:cNvSpPr txBox="1"/>
          <p:nvPr/>
        </p:nvSpPr>
        <p:spPr>
          <a:xfrm>
            <a:off x="5545963" y="2002917"/>
            <a:ext cx="1238885" cy="330835"/>
          </a:xfrm>
          <a:prstGeom prst="rect">
            <a:avLst/>
          </a:prstGeom>
        </p:spPr>
        <p:txBody>
          <a:bodyPr vert="horz" wrap="square" lIns="0" tIns="13335" rIns="0" bIns="0" rtlCol="0">
            <a:spAutoFit/>
          </a:bodyPr>
          <a:lstStyle/>
          <a:p>
            <a:pPr marL="12700">
              <a:lnSpc>
                <a:spcPct val="100000"/>
              </a:lnSpc>
              <a:spcBef>
                <a:spcPts val="105"/>
              </a:spcBef>
            </a:pPr>
            <a:r>
              <a:rPr sz="2000" b="1" dirty="0">
                <a:latin typeface="Calibri"/>
                <a:cs typeface="Calibri"/>
              </a:rPr>
              <a:t>Expand</a:t>
            </a:r>
            <a:r>
              <a:rPr sz="2000" b="1" spc="-70" dirty="0">
                <a:latin typeface="Calibri"/>
                <a:cs typeface="Calibri"/>
              </a:rPr>
              <a:t> </a:t>
            </a:r>
            <a:r>
              <a:rPr sz="2000" b="1" spc="-25" dirty="0">
                <a:latin typeface="Calibri"/>
                <a:cs typeface="Calibri"/>
              </a:rPr>
              <a:t>Key</a:t>
            </a:r>
            <a:endParaRPr sz="2000">
              <a:latin typeface="Calibri"/>
              <a:cs typeface="Calibri"/>
            </a:endParaRPr>
          </a:p>
        </p:txBody>
      </p:sp>
      <p:grpSp>
        <p:nvGrpSpPr>
          <p:cNvPr id="133" name="object 133"/>
          <p:cNvGrpSpPr/>
          <p:nvPr/>
        </p:nvGrpSpPr>
        <p:grpSpPr>
          <a:xfrm>
            <a:off x="4477448" y="1370012"/>
            <a:ext cx="3378835" cy="2629535"/>
            <a:chOff x="4477448" y="1370012"/>
            <a:chExt cx="3378835" cy="2629535"/>
          </a:xfrm>
        </p:grpSpPr>
        <p:pic>
          <p:nvPicPr>
            <p:cNvPr id="134" name="object 134"/>
            <p:cNvPicPr/>
            <p:nvPr/>
          </p:nvPicPr>
          <p:blipFill>
            <a:blip r:embed="rId16" cstate="print"/>
            <a:stretch>
              <a:fillRect/>
            </a:stretch>
          </p:blipFill>
          <p:spPr>
            <a:xfrm>
              <a:off x="6013703" y="2356103"/>
              <a:ext cx="310959" cy="1642872"/>
            </a:xfrm>
            <a:prstGeom prst="rect">
              <a:avLst/>
            </a:prstGeom>
          </p:spPr>
        </p:pic>
        <p:sp>
          <p:nvSpPr>
            <p:cNvPr id="135" name="object 135"/>
            <p:cNvSpPr/>
            <p:nvPr/>
          </p:nvSpPr>
          <p:spPr>
            <a:xfrm>
              <a:off x="6114414" y="2375027"/>
              <a:ext cx="114300" cy="1448435"/>
            </a:xfrm>
            <a:custGeom>
              <a:avLst/>
              <a:gdLst/>
              <a:ahLst/>
              <a:cxnLst/>
              <a:rect l="l" t="t" r="r" b="b"/>
              <a:pathLst>
                <a:path w="114300" h="1448435">
                  <a:moveTo>
                    <a:pt x="38158" y="1333711"/>
                  </a:moveTo>
                  <a:lnTo>
                    <a:pt x="0" y="1333881"/>
                  </a:lnTo>
                  <a:lnTo>
                    <a:pt x="57531" y="1447927"/>
                  </a:lnTo>
                  <a:lnTo>
                    <a:pt x="104670" y="1352804"/>
                  </a:lnTo>
                  <a:lnTo>
                    <a:pt x="38226" y="1352804"/>
                  </a:lnTo>
                  <a:lnTo>
                    <a:pt x="38158" y="1333711"/>
                  </a:lnTo>
                  <a:close/>
                </a:path>
                <a:path w="114300" h="1448435">
                  <a:moveTo>
                    <a:pt x="76259" y="1333542"/>
                  </a:moveTo>
                  <a:lnTo>
                    <a:pt x="38158" y="1333711"/>
                  </a:lnTo>
                  <a:lnTo>
                    <a:pt x="38226" y="1352804"/>
                  </a:lnTo>
                  <a:lnTo>
                    <a:pt x="76326" y="1352550"/>
                  </a:lnTo>
                  <a:lnTo>
                    <a:pt x="76259" y="1333542"/>
                  </a:lnTo>
                  <a:close/>
                </a:path>
                <a:path w="114300" h="1448435">
                  <a:moveTo>
                    <a:pt x="114300" y="1333373"/>
                  </a:moveTo>
                  <a:lnTo>
                    <a:pt x="76259" y="1333542"/>
                  </a:lnTo>
                  <a:lnTo>
                    <a:pt x="76326" y="1352550"/>
                  </a:lnTo>
                  <a:lnTo>
                    <a:pt x="38226" y="1352804"/>
                  </a:lnTo>
                  <a:lnTo>
                    <a:pt x="104670" y="1352804"/>
                  </a:lnTo>
                  <a:lnTo>
                    <a:pt x="114300" y="1333373"/>
                  </a:lnTo>
                  <a:close/>
                </a:path>
                <a:path w="114300" h="1448435">
                  <a:moveTo>
                    <a:pt x="71500" y="0"/>
                  </a:moveTo>
                  <a:lnTo>
                    <a:pt x="33400" y="253"/>
                  </a:lnTo>
                  <a:lnTo>
                    <a:pt x="38158" y="1333711"/>
                  </a:lnTo>
                  <a:lnTo>
                    <a:pt x="76259" y="1333542"/>
                  </a:lnTo>
                  <a:lnTo>
                    <a:pt x="71500" y="0"/>
                  </a:lnTo>
                  <a:close/>
                </a:path>
              </a:pathLst>
            </a:custGeom>
            <a:solidFill>
              <a:srgbClr val="8063A1"/>
            </a:solidFill>
          </p:spPr>
          <p:txBody>
            <a:bodyPr wrap="square" lIns="0" tIns="0" rIns="0" bIns="0" rtlCol="0"/>
            <a:lstStyle/>
            <a:p>
              <a:endParaRPr/>
            </a:p>
          </p:txBody>
        </p:sp>
        <p:sp>
          <p:nvSpPr>
            <p:cNvPr id="136" name="object 136"/>
            <p:cNvSpPr/>
            <p:nvPr/>
          </p:nvSpPr>
          <p:spPr>
            <a:xfrm>
              <a:off x="4490465" y="1383029"/>
              <a:ext cx="3352800" cy="381000"/>
            </a:xfrm>
            <a:custGeom>
              <a:avLst/>
              <a:gdLst/>
              <a:ahLst/>
              <a:cxnLst/>
              <a:rect l="l" t="t" r="r" b="b"/>
              <a:pathLst>
                <a:path w="3352800" h="381000">
                  <a:moveTo>
                    <a:pt x="0" y="381000"/>
                  </a:moveTo>
                  <a:lnTo>
                    <a:pt x="3352799" y="381000"/>
                  </a:lnTo>
                  <a:lnTo>
                    <a:pt x="3352799" y="0"/>
                  </a:lnTo>
                  <a:lnTo>
                    <a:pt x="0" y="0"/>
                  </a:lnTo>
                  <a:lnTo>
                    <a:pt x="0" y="381000"/>
                  </a:lnTo>
                  <a:close/>
                </a:path>
              </a:pathLst>
            </a:custGeom>
            <a:ln w="25908">
              <a:solidFill>
                <a:srgbClr val="8063A1"/>
              </a:solidFill>
            </a:ln>
          </p:spPr>
          <p:txBody>
            <a:bodyPr wrap="square" lIns="0" tIns="0" rIns="0" bIns="0" rtlCol="0"/>
            <a:lstStyle/>
            <a:p>
              <a:endParaRPr/>
            </a:p>
          </p:txBody>
        </p:sp>
      </p:grpSp>
      <p:sp>
        <p:nvSpPr>
          <p:cNvPr id="137" name="object 137"/>
          <p:cNvSpPr txBox="1"/>
          <p:nvPr/>
        </p:nvSpPr>
        <p:spPr>
          <a:xfrm>
            <a:off x="5864097" y="1439037"/>
            <a:ext cx="538480" cy="330835"/>
          </a:xfrm>
          <a:prstGeom prst="rect">
            <a:avLst/>
          </a:prstGeom>
        </p:spPr>
        <p:txBody>
          <a:bodyPr vert="horz" wrap="square" lIns="0" tIns="13335" rIns="0" bIns="0" rtlCol="0">
            <a:spAutoFit/>
          </a:bodyPr>
          <a:lstStyle/>
          <a:p>
            <a:pPr marL="38100">
              <a:lnSpc>
                <a:spcPct val="100000"/>
              </a:lnSpc>
              <a:spcBef>
                <a:spcPts val="105"/>
              </a:spcBef>
            </a:pPr>
            <a:r>
              <a:rPr sz="3000" baseline="11111" dirty="0">
                <a:latin typeface="Cambria Math"/>
                <a:cs typeface="Cambria Math"/>
              </a:rPr>
              <a:t>𝒘</a:t>
            </a:r>
            <a:r>
              <a:rPr sz="1450" dirty="0">
                <a:latin typeface="Cambria Math"/>
                <a:cs typeface="Cambria Math"/>
              </a:rPr>
              <a:t>𝟎,𝟏</a:t>
            </a:r>
            <a:endParaRPr sz="1450">
              <a:latin typeface="Cambria Math"/>
              <a:cs typeface="Cambria Math"/>
            </a:endParaRPr>
          </a:p>
        </p:txBody>
      </p:sp>
      <p:grpSp>
        <p:nvGrpSpPr>
          <p:cNvPr id="138" name="object 138"/>
          <p:cNvGrpSpPr/>
          <p:nvPr/>
        </p:nvGrpSpPr>
        <p:grpSpPr>
          <a:xfrm>
            <a:off x="3485388" y="1127734"/>
            <a:ext cx="5201920" cy="4892675"/>
            <a:chOff x="3485388" y="1127734"/>
            <a:chExt cx="5201920" cy="4892675"/>
          </a:xfrm>
        </p:grpSpPr>
        <p:pic>
          <p:nvPicPr>
            <p:cNvPr id="139" name="object 139"/>
            <p:cNvPicPr/>
            <p:nvPr/>
          </p:nvPicPr>
          <p:blipFill>
            <a:blip r:embed="rId3" cstate="print"/>
            <a:stretch>
              <a:fillRect/>
            </a:stretch>
          </p:blipFill>
          <p:spPr>
            <a:xfrm>
              <a:off x="6009132" y="1744967"/>
              <a:ext cx="310959" cy="423684"/>
            </a:xfrm>
            <a:prstGeom prst="rect">
              <a:avLst/>
            </a:prstGeom>
          </p:spPr>
        </p:pic>
        <p:pic>
          <p:nvPicPr>
            <p:cNvPr id="140" name="object 140"/>
            <p:cNvPicPr/>
            <p:nvPr/>
          </p:nvPicPr>
          <p:blipFill>
            <a:blip r:embed="rId17" cstate="print"/>
            <a:stretch>
              <a:fillRect/>
            </a:stretch>
          </p:blipFill>
          <p:spPr>
            <a:xfrm>
              <a:off x="6109716" y="1764029"/>
              <a:ext cx="114300" cy="228600"/>
            </a:xfrm>
            <a:prstGeom prst="rect">
              <a:avLst/>
            </a:prstGeom>
          </p:spPr>
        </p:pic>
        <p:pic>
          <p:nvPicPr>
            <p:cNvPr id="141" name="object 141"/>
            <p:cNvPicPr/>
            <p:nvPr/>
          </p:nvPicPr>
          <p:blipFill>
            <a:blip r:embed="rId3" cstate="print"/>
            <a:stretch>
              <a:fillRect/>
            </a:stretch>
          </p:blipFill>
          <p:spPr>
            <a:xfrm>
              <a:off x="6022848" y="4198607"/>
              <a:ext cx="310959" cy="423684"/>
            </a:xfrm>
            <a:prstGeom prst="rect">
              <a:avLst/>
            </a:prstGeom>
          </p:spPr>
        </p:pic>
        <p:pic>
          <p:nvPicPr>
            <p:cNvPr id="142" name="object 142"/>
            <p:cNvPicPr/>
            <p:nvPr/>
          </p:nvPicPr>
          <p:blipFill>
            <a:blip r:embed="rId17" cstate="print"/>
            <a:stretch>
              <a:fillRect/>
            </a:stretch>
          </p:blipFill>
          <p:spPr>
            <a:xfrm>
              <a:off x="6123432" y="4217669"/>
              <a:ext cx="114300" cy="228600"/>
            </a:xfrm>
            <a:prstGeom prst="rect">
              <a:avLst/>
            </a:prstGeom>
          </p:spPr>
        </p:pic>
        <p:pic>
          <p:nvPicPr>
            <p:cNvPr id="143" name="object 143"/>
            <p:cNvPicPr/>
            <p:nvPr/>
          </p:nvPicPr>
          <p:blipFill>
            <a:blip r:embed="rId7" cstate="print"/>
            <a:stretch>
              <a:fillRect/>
            </a:stretch>
          </p:blipFill>
          <p:spPr>
            <a:xfrm>
              <a:off x="6009132" y="1127734"/>
              <a:ext cx="310959" cy="431317"/>
            </a:xfrm>
            <a:prstGeom prst="rect">
              <a:avLst/>
            </a:prstGeom>
          </p:spPr>
        </p:pic>
        <p:pic>
          <p:nvPicPr>
            <p:cNvPr id="144" name="object 144"/>
            <p:cNvPicPr/>
            <p:nvPr/>
          </p:nvPicPr>
          <p:blipFill>
            <a:blip r:embed="rId18" cstate="print"/>
            <a:stretch>
              <a:fillRect/>
            </a:stretch>
          </p:blipFill>
          <p:spPr>
            <a:xfrm>
              <a:off x="6109716" y="1146809"/>
              <a:ext cx="114300" cy="236219"/>
            </a:xfrm>
            <a:prstGeom prst="rect">
              <a:avLst/>
            </a:prstGeom>
          </p:spPr>
        </p:pic>
        <p:pic>
          <p:nvPicPr>
            <p:cNvPr id="145" name="object 145"/>
            <p:cNvPicPr/>
            <p:nvPr/>
          </p:nvPicPr>
          <p:blipFill>
            <a:blip r:embed="rId19" cstate="print"/>
            <a:stretch>
              <a:fillRect/>
            </a:stretch>
          </p:blipFill>
          <p:spPr>
            <a:xfrm>
              <a:off x="3499104" y="5707379"/>
              <a:ext cx="1039355" cy="310959"/>
            </a:xfrm>
            <a:prstGeom prst="rect">
              <a:avLst/>
            </a:prstGeom>
          </p:spPr>
        </p:pic>
        <p:sp>
          <p:nvSpPr>
            <p:cNvPr id="146" name="object 146"/>
            <p:cNvSpPr/>
            <p:nvPr/>
          </p:nvSpPr>
          <p:spPr>
            <a:xfrm>
              <a:off x="3656838" y="5786831"/>
              <a:ext cx="843915" cy="114300"/>
            </a:xfrm>
            <a:custGeom>
              <a:avLst/>
              <a:gdLst/>
              <a:ahLst/>
              <a:cxnLst/>
              <a:rect l="l" t="t" r="r" b="b"/>
              <a:pathLst>
                <a:path w="843914" h="114300">
                  <a:moveTo>
                    <a:pt x="115188" y="0"/>
                  </a:moveTo>
                  <a:lnTo>
                    <a:pt x="0" y="55422"/>
                  </a:lnTo>
                  <a:lnTo>
                    <a:pt x="113411" y="114287"/>
                  </a:lnTo>
                  <a:lnTo>
                    <a:pt x="114003" y="76194"/>
                  </a:lnTo>
                  <a:lnTo>
                    <a:pt x="94996" y="75907"/>
                  </a:lnTo>
                  <a:lnTo>
                    <a:pt x="95503" y="37807"/>
                  </a:lnTo>
                  <a:lnTo>
                    <a:pt x="114600" y="37807"/>
                  </a:lnTo>
                  <a:lnTo>
                    <a:pt x="115188" y="0"/>
                  </a:lnTo>
                  <a:close/>
                </a:path>
                <a:path w="843914" h="114300">
                  <a:moveTo>
                    <a:pt x="114596" y="38095"/>
                  </a:moveTo>
                  <a:lnTo>
                    <a:pt x="114003" y="76194"/>
                  </a:lnTo>
                  <a:lnTo>
                    <a:pt x="843026" y="87172"/>
                  </a:lnTo>
                  <a:lnTo>
                    <a:pt x="843661" y="49072"/>
                  </a:lnTo>
                  <a:lnTo>
                    <a:pt x="114596" y="38095"/>
                  </a:lnTo>
                  <a:close/>
                </a:path>
                <a:path w="843914" h="114300">
                  <a:moveTo>
                    <a:pt x="95503" y="37807"/>
                  </a:moveTo>
                  <a:lnTo>
                    <a:pt x="94996" y="75907"/>
                  </a:lnTo>
                  <a:lnTo>
                    <a:pt x="114003" y="76194"/>
                  </a:lnTo>
                  <a:lnTo>
                    <a:pt x="114596" y="38095"/>
                  </a:lnTo>
                  <a:lnTo>
                    <a:pt x="95503" y="37807"/>
                  </a:lnTo>
                  <a:close/>
                </a:path>
                <a:path w="843914" h="114300">
                  <a:moveTo>
                    <a:pt x="114600" y="37807"/>
                  </a:moveTo>
                  <a:lnTo>
                    <a:pt x="95503" y="37807"/>
                  </a:lnTo>
                  <a:lnTo>
                    <a:pt x="114596" y="38095"/>
                  </a:lnTo>
                  <a:lnTo>
                    <a:pt x="114600" y="37807"/>
                  </a:lnTo>
                  <a:close/>
                </a:path>
              </a:pathLst>
            </a:custGeom>
            <a:solidFill>
              <a:srgbClr val="8063A1"/>
            </a:solidFill>
          </p:spPr>
          <p:txBody>
            <a:bodyPr wrap="square" lIns="0" tIns="0" rIns="0" bIns="0" rtlCol="0"/>
            <a:lstStyle/>
            <a:p>
              <a:endParaRPr/>
            </a:p>
          </p:txBody>
        </p:sp>
        <p:pic>
          <p:nvPicPr>
            <p:cNvPr id="147" name="object 147"/>
            <p:cNvPicPr/>
            <p:nvPr/>
          </p:nvPicPr>
          <p:blipFill>
            <a:blip r:embed="rId19" cstate="print"/>
            <a:stretch>
              <a:fillRect/>
            </a:stretch>
          </p:blipFill>
          <p:spPr>
            <a:xfrm>
              <a:off x="3485388" y="3866451"/>
              <a:ext cx="1039355" cy="310959"/>
            </a:xfrm>
            <a:prstGeom prst="rect">
              <a:avLst/>
            </a:prstGeom>
          </p:spPr>
        </p:pic>
        <p:sp>
          <p:nvSpPr>
            <p:cNvPr id="148" name="object 148"/>
            <p:cNvSpPr/>
            <p:nvPr/>
          </p:nvSpPr>
          <p:spPr>
            <a:xfrm>
              <a:off x="3643122" y="3945889"/>
              <a:ext cx="843915" cy="114300"/>
            </a:xfrm>
            <a:custGeom>
              <a:avLst/>
              <a:gdLst/>
              <a:ahLst/>
              <a:cxnLst/>
              <a:rect l="l" t="t" r="r" b="b"/>
              <a:pathLst>
                <a:path w="843914" h="114300">
                  <a:moveTo>
                    <a:pt x="115188" y="0"/>
                  </a:moveTo>
                  <a:lnTo>
                    <a:pt x="0" y="55372"/>
                  </a:lnTo>
                  <a:lnTo>
                    <a:pt x="113411" y="114173"/>
                  </a:lnTo>
                  <a:lnTo>
                    <a:pt x="114003" y="76106"/>
                  </a:lnTo>
                  <a:lnTo>
                    <a:pt x="94995" y="75818"/>
                  </a:lnTo>
                  <a:lnTo>
                    <a:pt x="95503" y="37718"/>
                  </a:lnTo>
                  <a:lnTo>
                    <a:pt x="114601" y="37718"/>
                  </a:lnTo>
                  <a:lnTo>
                    <a:pt x="115188" y="0"/>
                  </a:lnTo>
                  <a:close/>
                </a:path>
                <a:path w="843914" h="114300">
                  <a:moveTo>
                    <a:pt x="114597" y="38007"/>
                  </a:moveTo>
                  <a:lnTo>
                    <a:pt x="114003" y="76106"/>
                  </a:lnTo>
                  <a:lnTo>
                    <a:pt x="843026" y="87122"/>
                  </a:lnTo>
                  <a:lnTo>
                    <a:pt x="843533" y="49022"/>
                  </a:lnTo>
                  <a:lnTo>
                    <a:pt x="114597" y="38007"/>
                  </a:lnTo>
                  <a:close/>
                </a:path>
                <a:path w="843914" h="114300">
                  <a:moveTo>
                    <a:pt x="95503" y="37718"/>
                  </a:moveTo>
                  <a:lnTo>
                    <a:pt x="94995" y="75818"/>
                  </a:lnTo>
                  <a:lnTo>
                    <a:pt x="114003" y="76106"/>
                  </a:lnTo>
                  <a:lnTo>
                    <a:pt x="114597" y="38007"/>
                  </a:lnTo>
                  <a:lnTo>
                    <a:pt x="95503" y="37718"/>
                  </a:lnTo>
                  <a:close/>
                </a:path>
                <a:path w="843914" h="114300">
                  <a:moveTo>
                    <a:pt x="114601" y="37718"/>
                  </a:moveTo>
                  <a:lnTo>
                    <a:pt x="95503" y="37718"/>
                  </a:lnTo>
                  <a:lnTo>
                    <a:pt x="114597" y="38007"/>
                  </a:lnTo>
                  <a:lnTo>
                    <a:pt x="114601" y="37718"/>
                  </a:lnTo>
                  <a:close/>
                </a:path>
              </a:pathLst>
            </a:custGeom>
            <a:solidFill>
              <a:srgbClr val="8063A1"/>
            </a:solidFill>
          </p:spPr>
          <p:txBody>
            <a:bodyPr wrap="square" lIns="0" tIns="0" rIns="0" bIns="0" rtlCol="0"/>
            <a:lstStyle/>
            <a:p>
              <a:endParaRPr/>
            </a:p>
          </p:txBody>
        </p:sp>
        <p:pic>
          <p:nvPicPr>
            <p:cNvPr id="149" name="object 149"/>
            <p:cNvPicPr/>
            <p:nvPr/>
          </p:nvPicPr>
          <p:blipFill>
            <a:blip r:embed="rId19" cstate="print"/>
            <a:stretch>
              <a:fillRect/>
            </a:stretch>
          </p:blipFill>
          <p:spPr>
            <a:xfrm>
              <a:off x="3485388" y="1417383"/>
              <a:ext cx="1039355" cy="310959"/>
            </a:xfrm>
            <a:prstGeom prst="rect">
              <a:avLst/>
            </a:prstGeom>
          </p:spPr>
        </p:pic>
        <p:sp>
          <p:nvSpPr>
            <p:cNvPr id="150" name="object 150"/>
            <p:cNvSpPr/>
            <p:nvPr/>
          </p:nvSpPr>
          <p:spPr>
            <a:xfrm>
              <a:off x="3643122" y="1496821"/>
              <a:ext cx="843915" cy="114300"/>
            </a:xfrm>
            <a:custGeom>
              <a:avLst/>
              <a:gdLst/>
              <a:ahLst/>
              <a:cxnLst/>
              <a:rect l="l" t="t" r="r" b="b"/>
              <a:pathLst>
                <a:path w="843914" h="114300">
                  <a:moveTo>
                    <a:pt x="115188" y="0"/>
                  </a:moveTo>
                  <a:lnTo>
                    <a:pt x="0" y="55372"/>
                  </a:lnTo>
                  <a:lnTo>
                    <a:pt x="113411" y="114300"/>
                  </a:lnTo>
                  <a:lnTo>
                    <a:pt x="114005" y="76106"/>
                  </a:lnTo>
                  <a:lnTo>
                    <a:pt x="94995" y="75818"/>
                  </a:lnTo>
                  <a:lnTo>
                    <a:pt x="95503" y="37718"/>
                  </a:lnTo>
                  <a:lnTo>
                    <a:pt x="114602" y="37718"/>
                  </a:lnTo>
                  <a:lnTo>
                    <a:pt x="115188" y="0"/>
                  </a:lnTo>
                  <a:close/>
                </a:path>
                <a:path w="843914" h="114300">
                  <a:moveTo>
                    <a:pt x="114597" y="38007"/>
                  </a:moveTo>
                  <a:lnTo>
                    <a:pt x="114005" y="76106"/>
                  </a:lnTo>
                  <a:lnTo>
                    <a:pt x="843026" y="87122"/>
                  </a:lnTo>
                  <a:lnTo>
                    <a:pt x="843533" y="49022"/>
                  </a:lnTo>
                  <a:lnTo>
                    <a:pt x="114597" y="38007"/>
                  </a:lnTo>
                  <a:close/>
                </a:path>
                <a:path w="843914" h="114300">
                  <a:moveTo>
                    <a:pt x="95503" y="37718"/>
                  </a:moveTo>
                  <a:lnTo>
                    <a:pt x="94995" y="75818"/>
                  </a:lnTo>
                  <a:lnTo>
                    <a:pt x="114005" y="76106"/>
                  </a:lnTo>
                  <a:lnTo>
                    <a:pt x="114597" y="38007"/>
                  </a:lnTo>
                  <a:lnTo>
                    <a:pt x="95503" y="37718"/>
                  </a:lnTo>
                  <a:close/>
                </a:path>
                <a:path w="843914" h="114300">
                  <a:moveTo>
                    <a:pt x="114602" y="37718"/>
                  </a:moveTo>
                  <a:lnTo>
                    <a:pt x="95503" y="37718"/>
                  </a:lnTo>
                  <a:lnTo>
                    <a:pt x="114597" y="38007"/>
                  </a:lnTo>
                  <a:lnTo>
                    <a:pt x="114602" y="37718"/>
                  </a:lnTo>
                  <a:close/>
                </a:path>
              </a:pathLst>
            </a:custGeom>
            <a:solidFill>
              <a:srgbClr val="8063A1"/>
            </a:solidFill>
          </p:spPr>
          <p:txBody>
            <a:bodyPr wrap="square" lIns="0" tIns="0" rIns="0" bIns="0" rtlCol="0"/>
            <a:lstStyle/>
            <a:p>
              <a:endParaRPr/>
            </a:p>
          </p:txBody>
        </p:sp>
        <p:pic>
          <p:nvPicPr>
            <p:cNvPr id="151" name="object 151"/>
            <p:cNvPicPr/>
            <p:nvPr/>
          </p:nvPicPr>
          <p:blipFill>
            <a:blip r:embed="rId20" cstate="print"/>
            <a:stretch>
              <a:fillRect/>
            </a:stretch>
          </p:blipFill>
          <p:spPr>
            <a:xfrm>
              <a:off x="7799832" y="1425003"/>
              <a:ext cx="877849" cy="310959"/>
            </a:xfrm>
            <a:prstGeom prst="rect">
              <a:avLst/>
            </a:prstGeom>
          </p:spPr>
        </p:pic>
        <p:sp>
          <p:nvSpPr>
            <p:cNvPr id="152" name="object 152"/>
            <p:cNvSpPr/>
            <p:nvPr/>
          </p:nvSpPr>
          <p:spPr>
            <a:xfrm>
              <a:off x="7842884" y="1504822"/>
              <a:ext cx="681355" cy="114300"/>
            </a:xfrm>
            <a:custGeom>
              <a:avLst/>
              <a:gdLst/>
              <a:ahLst/>
              <a:cxnLst/>
              <a:rect l="l" t="t" r="r" b="b"/>
              <a:pathLst>
                <a:path w="681354" h="114300">
                  <a:moveTo>
                    <a:pt x="644841" y="37718"/>
                  </a:moveTo>
                  <a:lnTo>
                    <a:pt x="585470" y="37718"/>
                  </a:lnTo>
                  <a:lnTo>
                    <a:pt x="586232" y="75818"/>
                  </a:lnTo>
                  <a:lnTo>
                    <a:pt x="567096" y="76175"/>
                  </a:lnTo>
                  <a:lnTo>
                    <a:pt x="567817" y="114300"/>
                  </a:lnTo>
                  <a:lnTo>
                    <a:pt x="681101" y="54990"/>
                  </a:lnTo>
                  <a:lnTo>
                    <a:pt x="644841" y="37718"/>
                  </a:lnTo>
                  <a:close/>
                </a:path>
                <a:path w="681354" h="114300">
                  <a:moveTo>
                    <a:pt x="566377" y="38075"/>
                  </a:moveTo>
                  <a:lnTo>
                    <a:pt x="0" y="48640"/>
                  </a:lnTo>
                  <a:lnTo>
                    <a:pt x="762" y="86740"/>
                  </a:lnTo>
                  <a:lnTo>
                    <a:pt x="567096" y="76175"/>
                  </a:lnTo>
                  <a:lnTo>
                    <a:pt x="566377" y="38075"/>
                  </a:lnTo>
                  <a:close/>
                </a:path>
                <a:path w="681354" h="114300">
                  <a:moveTo>
                    <a:pt x="585470" y="37718"/>
                  </a:moveTo>
                  <a:lnTo>
                    <a:pt x="566377" y="38075"/>
                  </a:lnTo>
                  <a:lnTo>
                    <a:pt x="567096" y="76175"/>
                  </a:lnTo>
                  <a:lnTo>
                    <a:pt x="586232" y="75818"/>
                  </a:lnTo>
                  <a:lnTo>
                    <a:pt x="585470" y="37718"/>
                  </a:lnTo>
                  <a:close/>
                </a:path>
                <a:path w="681354" h="114300">
                  <a:moveTo>
                    <a:pt x="565658" y="0"/>
                  </a:moveTo>
                  <a:lnTo>
                    <a:pt x="566377" y="38075"/>
                  </a:lnTo>
                  <a:lnTo>
                    <a:pt x="585470" y="37718"/>
                  </a:lnTo>
                  <a:lnTo>
                    <a:pt x="644841" y="37718"/>
                  </a:lnTo>
                  <a:lnTo>
                    <a:pt x="565658" y="0"/>
                  </a:lnTo>
                  <a:close/>
                </a:path>
              </a:pathLst>
            </a:custGeom>
            <a:solidFill>
              <a:srgbClr val="8063A1"/>
            </a:solidFill>
          </p:spPr>
          <p:txBody>
            <a:bodyPr wrap="square" lIns="0" tIns="0" rIns="0" bIns="0" rtlCol="0"/>
            <a:lstStyle/>
            <a:p>
              <a:endParaRPr/>
            </a:p>
          </p:txBody>
        </p:sp>
        <p:pic>
          <p:nvPicPr>
            <p:cNvPr id="153" name="object 153"/>
            <p:cNvPicPr/>
            <p:nvPr/>
          </p:nvPicPr>
          <p:blipFill>
            <a:blip r:embed="rId21" cstate="print"/>
            <a:stretch>
              <a:fillRect/>
            </a:stretch>
          </p:blipFill>
          <p:spPr>
            <a:xfrm>
              <a:off x="7799832" y="3866451"/>
              <a:ext cx="882396" cy="310959"/>
            </a:xfrm>
            <a:prstGeom prst="rect">
              <a:avLst/>
            </a:prstGeom>
          </p:spPr>
        </p:pic>
        <p:sp>
          <p:nvSpPr>
            <p:cNvPr id="154" name="object 154"/>
            <p:cNvSpPr/>
            <p:nvPr/>
          </p:nvSpPr>
          <p:spPr>
            <a:xfrm>
              <a:off x="7843011" y="3941952"/>
              <a:ext cx="686435" cy="114300"/>
            </a:xfrm>
            <a:custGeom>
              <a:avLst/>
              <a:gdLst/>
              <a:ahLst/>
              <a:cxnLst/>
              <a:rect l="l" t="t" r="r" b="b"/>
              <a:pathLst>
                <a:path w="686434" h="114300">
                  <a:moveTo>
                    <a:pt x="572643" y="0"/>
                  </a:moveTo>
                  <a:lnTo>
                    <a:pt x="572050" y="38071"/>
                  </a:lnTo>
                  <a:lnTo>
                    <a:pt x="591058" y="38354"/>
                  </a:lnTo>
                  <a:lnTo>
                    <a:pt x="590550" y="76454"/>
                  </a:lnTo>
                  <a:lnTo>
                    <a:pt x="571453" y="76454"/>
                  </a:lnTo>
                  <a:lnTo>
                    <a:pt x="570865" y="114300"/>
                  </a:lnTo>
                  <a:lnTo>
                    <a:pt x="649414" y="76454"/>
                  </a:lnTo>
                  <a:lnTo>
                    <a:pt x="590550" y="76454"/>
                  </a:lnTo>
                  <a:lnTo>
                    <a:pt x="571458" y="76170"/>
                  </a:lnTo>
                  <a:lnTo>
                    <a:pt x="650002" y="76170"/>
                  </a:lnTo>
                  <a:lnTo>
                    <a:pt x="686054" y="58801"/>
                  </a:lnTo>
                  <a:lnTo>
                    <a:pt x="572643" y="0"/>
                  </a:lnTo>
                  <a:close/>
                </a:path>
                <a:path w="686434" h="114300">
                  <a:moveTo>
                    <a:pt x="572050" y="38071"/>
                  </a:moveTo>
                  <a:lnTo>
                    <a:pt x="571458" y="76170"/>
                  </a:lnTo>
                  <a:lnTo>
                    <a:pt x="590550" y="76454"/>
                  </a:lnTo>
                  <a:lnTo>
                    <a:pt x="591058" y="38354"/>
                  </a:lnTo>
                  <a:lnTo>
                    <a:pt x="572050" y="38071"/>
                  </a:lnTo>
                  <a:close/>
                </a:path>
                <a:path w="686434" h="114300">
                  <a:moveTo>
                    <a:pt x="508" y="29591"/>
                  </a:moveTo>
                  <a:lnTo>
                    <a:pt x="0" y="67691"/>
                  </a:lnTo>
                  <a:lnTo>
                    <a:pt x="571458" y="76170"/>
                  </a:lnTo>
                  <a:lnTo>
                    <a:pt x="572050" y="38071"/>
                  </a:lnTo>
                  <a:lnTo>
                    <a:pt x="508" y="29591"/>
                  </a:lnTo>
                  <a:close/>
                </a:path>
              </a:pathLst>
            </a:custGeom>
            <a:solidFill>
              <a:srgbClr val="8063A1"/>
            </a:solidFill>
          </p:spPr>
          <p:txBody>
            <a:bodyPr wrap="square" lIns="0" tIns="0" rIns="0" bIns="0" rtlCol="0"/>
            <a:lstStyle/>
            <a:p>
              <a:endParaRPr/>
            </a:p>
          </p:txBody>
        </p:sp>
        <p:pic>
          <p:nvPicPr>
            <p:cNvPr id="155" name="object 155"/>
            <p:cNvPicPr/>
            <p:nvPr/>
          </p:nvPicPr>
          <p:blipFill>
            <a:blip r:embed="rId22" cstate="print"/>
            <a:stretch>
              <a:fillRect/>
            </a:stretch>
          </p:blipFill>
          <p:spPr>
            <a:xfrm>
              <a:off x="7799832" y="5708903"/>
              <a:ext cx="886993" cy="310959"/>
            </a:xfrm>
            <a:prstGeom prst="rect">
              <a:avLst/>
            </a:prstGeom>
          </p:spPr>
        </p:pic>
        <p:sp>
          <p:nvSpPr>
            <p:cNvPr id="156" name="object 156"/>
            <p:cNvSpPr/>
            <p:nvPr/>
          </p:nvSpPr>
          <p:spPr>
            <a:xfrm>
              <a:off x="7843139" y="5785230"/>
              <a:ext cx="691515" cy="114300"/>
            </a:xfrm>
            <a:custGeom>
              <a:avLst/>
              <a:gdLst/>
              <a:ahLst/>
              <a:cxnLst/>
              <a:rect l="l" t="t" r="r" b="b"/>
              <a:pathLst>
                <a:path w="691515" h="114300">
                  <a:moveTo>
                    <a:pt x="577087" y="0"/>
                  </a:moveTo>
                  <a:lnTo>
                    <a:pt x="576876" y="38109"/>
                  </a:lnTo>
                  <a:lnTo>
                    <a:pt x="595883" y="38214"/>
                  </a:lnTo>
                  <a:lnTo>
                    <a:pt x="595629" y="76314"/>
                  </a:lnTo>
                  <a:lnTo>
                    <a:pt x="576664" y="76314"/>
                  </a:lnTo>
                  <a:lnTo>
                    <a:pt x="576452" y="114300"/>
                  </a:lnTo>
                  <a:lnTo>
                    <a:pt x="653448" y="76314"/>
                  </a:lnTo>
                  <a:lnTo>
                    <a:pt x="595629" y="76314"/>
                  </a:lnTo>
                  <a:lnTo>
                    <a:pt x="653661" y="76209"/>
                  </a:lnTo>
                  <a:lnTo>
                    <a:pt x="691006" y="57785"/>
                  </a:lnTo>
                  <a:lnTo>
                    <a:pt x="577087" y="0"/>
                  </a:lnTo>
                  <a:close/>
                </a:path>
                <a:path w="691515" h="114300">
                  <a:moveTo>
                    <a:pt x="576876" y="38109"/>
                  </a:moveTo>
                  <a:lnTo>
                    <a:pt x="576664" y="76209"/>
                  </a:lnTo>
                  <a:lnTo>
                    <a:pt x="595629" y="76314"/>
                  </a:lnTo>
                  <a:lnTo>
                    <a:pt x="595883" y="38214"/>
                  </a:lnTo>
                  <a:lnTo>
                    <a:pt x="576876" y="38109"/>
                  </a:lnTo>
                  <a:close/>
                </a:path>
                <a:path w="691515" h="114300">
                  <a:moveTo>
                    <a:pt x="253" y="34925"/>
                  </a:moveTo>
                  <a:lnTo>
                    <a:pt x="0" y="73025"/>
                  </a:lnTo>
                  <a:lnTo>
                    <a:pt x="576664" y="76209"/>
                  </a:lnTo>
                  <a:lnTo>
                    <a:pt x="576876" y="38109"/>
                  </a:lnTo>
                  <a:lnTo>
                    <a:pt x="253" y="34925"/>
                  </a:lnTo>
                  <a:close/>
                </a:path>
              </a:pathLst>
            </a:custGeom>
            <a:solidFill>
              <a:srgbClr val="8063A1"/>
            </a:solidFill>
          </p:spPr>
          <p:txBody>
            <a:bodyPr wrap="square" lIns="0" tIns="0" rIns="0" bIns="0" rtlCol="0"/>
            <a:lstStyle/>
            <a:p>
              <a:endParaRPr/>
            </a:p>
          </p:txBody>
        </p:sp>
      </p:grpSp>
      <p:sp>
        <p:nvSpPr>
          <p:cNvPr id="157" name="object 157"/>
          <p:cNvSpPr txBox="1"/>
          <p:nvPr/>
        </p:nvSpPr>
        <p:spPr>
          <a:xfrm>
            <a:off x="3871721" y="2590038"/>
            <a:ext cx="1198245" cy="447040"/>
          </a:xfrm>
          <a:prstGeom prst="rect">
            <a:avLst/>
          </a:prstGeom>
          <a:solidFill>
            <a:srgbClr val="4F81BC"/>
          </a:solidFill>
          <a:ln w="25907">
            <a:solidFill>
              <a:srgbClr val="385D89"/>
            </a:solidFill>
          </a:ln>
        </p:spPr>
        <p:txBody>
          <a:bodyPr vert="horz" wrap="square" lIns="0" tIns="26034" rIns="0" bIns="0" rtlCol="0">
            <a:spAutoFit/>
          </a:bodyPr>
          <a:lstStyle/>
          <a:p>
            <a:pPr marL="90805">
              <a:lnSpc>
                <a:spcPct val="100000"/>
              </a:lnSpc>
              <a:spcBef>
                <a:spcPts val="204"/>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1</a:t>
            </a:r>
            <a:endParaRPr sz="2300">
              <a:latin typeface="Calibri"/>
              <a:cs typeface="Calibri"/>
            </a:endParaRPr>
          </a:p>
        </p:txBody>
      </p:sp>
      <p:sp>
        <p:nvSpPr>
          <p:cNvPr id="161" name="object 161"/>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
        <p:nvSpPr>
          <p:cNvPr id="158" name="object 158"/>
          <p:cNvSpPr txBox="1"/>
          <p:nvPr/>
        </p:nvSpPr>
        <p:spPr>
          <a:xfrm>
            <a:off x="3879341" y="4972050"/>
            <a:ext cx="1198245" cy="445134"/>
          </a:xfrm>
          <a:prstGeom prst="rect">
            <a:avLst/>
          </a:prstGeom>
          <a:solidFill>
            <a:srgbClr val="4F81BC"/>
          </a:solidFill>
          <a:ln w="25907">
            <a:solidFill>
              <a:srgbClr val="385D89"/>
            </a:solidFill>
          </a:ln>
        </p:spPr>
        <p:txBody>
          <a:bodyPr vert="horz" wrap="square" lIns="0" tIns="26034" rIns="0" bIns="0" rtlCol="0">
            <a:spAutoFit/>
          </a:bodyPr>
          <a:lstStyle/>
          <a:p>
            <a:pPr marL="90805">
              <a:lnSpc>
                <a:spcPct val="100000"/>
              </a:lnSpc>
              <a:spcBef>
                <a:spcPts val="204"/>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2</a:t>
            </a:r>
            <a:endParaRPr sz="2300">
              <a:latin typeface="Calibri"/>
              <a:cs typeface="Calibri"/>
            </a:endParaRPr>
          </a:p>
        </p:txBody>
      </p:sp>
      <p:sp>
        <p:nvSpPr>
          <p:cNvPr id="159" name="object 159"/>
          <p:cNvSpPr txBox="1"/>
          <p:nvPr/>
        </p:nvSpPr>
        <p:spPr>
          <a:xfrm>
            <a:off x="6983730" y="4991861"/>
            <a:ext cx="1196340" cy="447040"/>
          </a:xfrm>
          <a:prstGeom prst="rect">
            <a:avLst/>
          </a:prstGeom>
          <a:solidFill>
            <a:srgbClr val="4F81BC"/>
          </a:solidFill>
          <a:ln w="25907">
            <a:solidFill>
              <a:srgbClr val="385D89"/>
            </a:solidFill>
          </a:ln>
        </p:spPr>
        <p:txBody>
          <a:bodyPr vert="horz" wrap="square" lIns="0" tIns="26669" rIns="0" bIns="0" rtlCol="0">
            <a:spAutoFit/>
          </a:bodyPr>
          <a:lstStyle/>
          <a:p>
            <a:pPr marL="90805">
              <a:lnSpc>
                <a:spcPct val="100000"/>
              </a:lnSpc>
              <a:spcBef>
                <a:spcPts val="209"/>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1</a:t>
            </a:r>
            <a:endParaRPr sz="2300">
              <a:latin typeface="Calibri"/>
              <a:cs typeface="Calibri"/>
            </a:endParaRPr>
          </a:p>
        </p:txBody>
      </p:sp>
      <p:sp>
        <p:nvSpPr>
          <p:cNvPr id="160" name="object 160"/>
          <p:cNvSpPr txBox="1"/>
          <p:nvPr/>
        </p:nvSpPr>
        <p:spPr>
          <a:xfrm>
            <a:off x="7009638" y="2602229"/>
            <a:ext cx="1198245" cy="447040"/>
          </a:xfrm>
          <a:prstGeom prst="rect">
            <a:avLst/>
          </a:prstGeom>
          <a:solidFill>
            <a:srgbClr val="4F81BC"/>
          </a:solidFill>
          <a:ln w="25907">
            <a:solidFill>
              <a:srgbClr val="385D89"/>
            </a:solidFill>
          </a:ln>
        </p:spPr>
        <p:txBody>
          <a:bodyPr vert="horz" wrap="square" lIns="0" tIns="26034" rIns="0" bIns="0" rtlCol="0">
            <a:spAutoFit/>
          </a:bodyPr>
          <a:lstStyle/>
          <a:p>
            <a:pPr marL="91440">
              <a:lnSpc>
                <a:spcPct val="100000"/>
              </a:lnSpc>
              <a:spcBef>
                <a:spcPts val="204"/>
              </a:spcBef>
            </a:pPr>
            <a:r>
              <a:rPr sz="2300" b="1" spc="-10" dirty="0">
                <a:solidFill>
                  <a:srgbClr val="FFFFFF"/>
                </a:solidFill>
                <a:latin typeface="Calibri"/>
                <a:cs typeface="Calibri"/>
              </a:rPr>
              <a:t>Round</a:t>
            </a:r>
            <a:r>
              <a:rPr sz="2300" b="1" spc="-35" dirty="0">
                <a:solidFill>
                  <a:srgbClr val="FFFFFF"/>
                </a:solidFill>
                <a:latin typeface="Calibri"/>
                <a:cs typeface="Calibri"/>
              </a:rPr>
              <a:t> </a:t>
            </a:r>
            <a:r>
              <a:rPr sz="2300" b="1" dirty="0">
                <a:solidFill>
                  <a:srgbClr val="FFFFFF"/>
                </a:solidFill>
                <a:latin typeface="Calibri"/>
                <a:cs typeface="Calibri"/>
              </a:rPr>
              <a:t>2</a:t>
            </a:r>
            <a:endParaRPr sz="2300">
              <a:latin typeface="Calibri"/>
              <a:cs typeface="Calibri"/>
            </a:endParaRPr>
          </a:p>
        </p:txBody>
      </p:sp>
    </p:spTree>
    <p:extLst>
      <p:ext uri="{BB962C8B-B14F-4D97-AF65-F5344CB8AC3E}">
        <p14:creationId xmlns:p14="http://schemas.microsoft.com/office/powerpoint/2010/main" val="3860635646"/>
      </p:ext>
    </p:extLst>
  </p:cSld>
  <p:clrMapOvr>
    <a:masterClrMapping/>
  </p:clrMapOvr>
  <mc:AlternateContent xmlns:mc="http://schemas.openxmlformats.org/markup-compatibility/2006" xmlns:p14="http://schemas.microsoft.com/office/powerpoint/2010/main">
    <mc:Choice Requires="p14">
      <p:transition spd="slow" p14:dur="2000" advTm="261644"/>
    </mc:Choice>
    <mc:Fallback xmlns="">
      <p:transition spd="slow" advTm="261644"/>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31559" y="100329"/>
            <a:ext cx="5138559" cy="527304"/>
            <a:chOff x="131559" y="100329"/>
            <a:chExt cx="5138559" cy="527304"/>
          </a:xfrm>
        </p:grpSpPr>
        <p:sp>
          <p:nvSpPr>
            <p:cNvPr id="5" name="object 5"/>
            <p:cNvSpPr/>
            <p:nvPr/>
          </p:nvSpPr>
          <p:spPr>
            <a:xfrm>
              <a:off x="131559" y="148844"/>
              <a:ext cx="222250" cy="361315"/>
            </a:xfrm>
            <a:custGeom>
              <a:avLst/>
              <a:gdLst/>
              <a:ahLst/>
              <a:cxnLst/>
              <a:rect l="l" t="t" r="r" b="b"/>
              <a:pathLst>
                <a:path w="222250" h="361315">
                  <a:moveTo>
                    <a:pt x="119392" y="0"/>
                  </a:moveTo>
                  <a:lnTo>
                    <a:pt x="80052" y="6286"/>
                  </a:lnTo>
                  <a:lnTo>
                    <a:pt x="46266" y="25146"/>
                  </a:lnTo>
                  <a:lnTo>
                    <a:pt x="17191" y="71973"/>
                  </a:lnTo>
                  <a:lnTo>
                    <a:pt x="15252" y="91566"/>
                  </a:lnTo>
                  <a:lnTo>
                    <a:pt x="16533" y="107832"/>
                  </a:lnTo>
                  <a:lnTo>
                    <a:pt x="35750" y="146176"/>
                  </a:lnTo>
                  <a:lnTo>
                    <a:pt x="73280" y="172394"/>
                  </a:lnTo>
                  <a:lnTo>
                    <a:pt x="120332" y="191770"/>
                  </a:lnTo>
                  <a:lnTo>
                    <a:pt x="130505" y="197195"/>
                  </a:lnTo>
                  <a:lnTo>
                    <a:pt x="162300" y="222686"/>
                  </a:lnTo>
                  <a:lnTo>
                    <a:pt x="170434" y="251332"/>
                  </a:lnTo>
                  <a:lnTo>
                    <a:pt x="169400" y="263550"/>
                  </a:lnTo>
                  <a:lnTo>
                    <a:pt x="145121" y="302875"/>
                  </a:lnTo>
                  <a:lnTo>
                    <a:pt x="112661" y="313054"/>
                  </a:lnTo>
                  <a:lnTo>
                    <a:pt x="100233" y="311983"/>
                  </a:lnTo>
                  <a:lnTo>
                    <a:pt x="61285" y="286525"/>
                  </a:lnTo>
                  <a:lnTo>
                    <a:pt x="51752" y="248538"/>
                  </a:lnTo>
                  <a:lnTo>
                    <a:pt x="0" y="258952"/>
                  </a:lnTo>
                  <a:lnTo>
                    <a:pt x="11793" y="300942"/>
                  </a:lnTo>
                  <a:lnTo>
                    <a:pt x="35979" y="333501"/>
                  </a:lnTo>
                  <a:lnTo>
                    <a:pt x="69442" y="354361"/>
                  </a:lnTo>
                  <a:lnTo>
                    <a:pt x="109067" y="361314"/>
                  </a:lnTo>
                  <a:lnTo>
                    <a:pt x="131936" y="359364"/>
                  </a:lnTo>
                  <a:lnTo>
                    <a:pt x="172012" y="343794"/>
                  </a:lnTo>
                  <a:lnTo>
                    <a:pt x="203445" y="313555"/>
                  </a:lnTo>
                  <a:lnTo>
                    <a:pt x="219708" y="274121"/>
                  </a:lnTo>
                  <a:lnTo>
                    <a:pt x="221742" y="251332"/>
                  </a:lnTo>
                  <a:lnTo>
                    <a:pt x="220322" y="231900"/>
                  </a:lnTo>
                  <a:lnTo>
                    <a:pt x="199047" y="186054"/>
                  </a:lnTo>
                  <a:lnTo>
                    <a:pt x="154482" y="154265"/>
                  </a:lnTo>
                  <a:lnTo>
                    <a:pt x="113639" y="137667"/>
                  </a:lnTo>
                  <a:lnTo>
                    <a:pt x="93037" y="127946"/>
                  </a:lnTo>
                  <a:lnTo>
                    <a:pt x="78320" y="117046"/>
                  </a:lnTo>
                  <a:lnTo>
                    <a:pt x="69491" y="104931"/>
                  </a:lnTo>
                  <a:lnTo>
                    <a:pt x="66548" y="91566"/>
                  </a:lnTo>
                  <a:lnTo>
                    <a:pt x="67548" y="82615"/>
                  </a:lnTo>
                  <a:lnTo>
                    <a:pt x="99529" y="51244"/>
                  </a:lnTo>
                  <a:lnTo>
                    <a:pt x="118491" y="48132"/>
                  </a:lnTo>
                  <a:lnTo>
                    <a:pt x="134052" y="50131"/>
                  </a:lnTo>
                  <a:lnTo>
                    <a:pt x="148007" y="56118"/>
                  </a:lnTo>
                  <a:lnTo>
                    <a:pt x="160355" y="66081"/>
                  </a:lnTo>
                  <a:lnTo>
                    <a:pt x="171094" y="80009"/>
                  </a:lnTo>
                  <a:lnTo>
                    <a:pt x="210972" y="57023"/>
                  </a:lnTo>
                  <a:lnTo>
                    <a:pt x="193796" y="32093"/>
                  </a:lnTo>
                  <a:lnTo>
                    <a:pt x="172807" y="14271"/>
                  </a:lnTo>
                  <a:lnTo>
                    <a:pt x="148005" y="3569"/>
                  </a:lnTo>
                  <a:lnTo>
                    <a:pt x="119392" y="0"/>
                  </a:lnTo>
                  <a:close/>
                </a:path>
              </a:pathLst>
            </a:custGeom>
            <a:solidFill>
              <a:srgbClr val="FFFFFF"/>
            </a:solidFill>
          </p:spPr>
          <p:txBody>
            <a:bodyPr wrap="square" lIns="0" tIns="0" rIns="0" bIns="0" rtlCol="0"/>
            <a:lstStyle/>
            <a:p>
              <a:endParaRPr/>
            </a:p>
          </p:txBody>
        </p:sp>
        <p:sp>
          <p:nvSpPr>
            <p:cNvPr id="6" name="object 6"/>
            <p:cNvSpPr/>
            <p:nvPr/>
          </p:nvSpPr>
          <p:spPr>
            <a:xfrm>
              <a:off x="131559" y="148844"/>
              <a:ext cx="222250" cy="361315"/>
            </a:xfrm>
            <a:custGeom>
              <a:avLst/>
              <a:gdLst/>
              <a:ahLst/>
              <a:cxnLst/>
              <a:rect l="l" t="t" r="r" b="b"/>
              <a:pathLst>
                <a:path w="222250" h="361315">
                  <a:moveTo>
                    <a:pt x="119392" y="0"/>
                  </a:moveTo>
                  <a:lnTo>
                    <a:pt x="148005" y="3569"/>
                  </a:lnTo>
                  <a:lnTo>
                    <a:pt x="172807" y="14271"/>
                  </a:lnTo>
                  <a:lnTo>
                    <a:pt x="193796" y="32093"/>
                  </a:lnTo>
                  <a:lnTo>
                    <a:pt x="210972" y="57023"/>
                  </a:lnTo>
                  <a:lnTo>
                    <a:pt x="171094" y="80009"/>
                  </a:lnTo>
                  <a:lnTo>
                    <a:pt x="160355" y="66081"/>
                  </a:lnTo>
                  <a:lnTo>
                    <a:pt x="148007" y="56118"/>
                  </a:lnTo>
                  <a:lnTo>
                    <a:pt x="134052" y="50131"/>
                  </a:lnTo>
                  <a:lnTo>
                    <a:pt x="118491" y="48132"/>
                  </a:lnTo>
                  <a:lnTo>
                    <a:pt x="108763" y="48914"/>
                  </a:lnTo>
                  <a:lnTo>
                    <a:pt x="70548" y="74437"/>
                  </a:lnTo>
                  <a:lnTo>
                    <a:pt x="66548" y="91566"/>
                  </a:lnTo>
                  <a:lnTo>
                    <a:pt x="69491" y="104931"/>
                  </a:lnTo>
                  <a:lnTo>
                    <a:pt x="78320" y="117046"/>
                  </a:lnTo>
                  <a:lnTo>
                    <a:pt x="93037" y="127946"/>
                  </a:lnTo>
                  <a:lnTo>
                    <a:pt x="113639" y="137667"/>
                  </a:lnTo>
                  <a:lnTo>
                    <a:pt x="134937" y="145669"/>
                  </a:lnTo>
                  <a:lnTo>
                    <a:pt x="154482" y="154265"/>
                  </a:lnTo>
                  <a:lnTo>
                    <a:pt x="199047" y="186054"/>
                  </a:lnTo>
                  <a:lnTo>
                    <a:pt x="220322" y="231900"/>
                  </a:lnTo>
                  <a:lnTo>
                    <a:pt x="221742" y="251332"/>
                  </a:lnTo>
                  <a:lnTo>
                    <a:pt x="219708" y="274121"/>
                  </a:lnTo>
                  <a:lnTo>
                    <a:pt x="203445" y="313555"/>
                  </a:lnTo>
                  <a:lnTo>
                    <a:pt x="172012" y="343794"/>
                  </a:lnTo>
                  <a:lnTo>
                    <a:pt x="131936" y="359364"/>
                  </a:lnTo>
                  <a:lnTo>
                    <a:pt x="109067" y="361314"/>
                  </a:lnTo>
                  <a:lnTo>
                    <a:pt x="88483" y="359576"/>
                  </a:lnTo>
                  <a:lnTo>
                    <a:pt x="51940" y="345670"/>
                  </a:lnTo>
                  <a:lnTo>
                    <a:pt x="22336" y="318406"/>
                  </a:lnTo>
                  <a:lnTo>
                    <a:pt x="4348" y="281120"/>
                  </a:lnTo>
                  <a:lnTo>
                    <a:pt x="0" y="258952"/>
                  </a:lnTo>
                  <a:lnTo>
                    <a:pt x="51752" y="248538"/>
                  </a:lnTo>
                  <a:lnTo>
                    <a:pt x="52647" y="262852"/>
                  </a:lnTo>
                  <a:lnTo>
                    <a:pt x="55826" y="275510"/>
                  </a:lnTo>
                  <a:lnTo>
                    <a:pt x="88819" y="308768"/>
                  </a:lnTo>
                  <a:lnTo>
                    <a:pt x="112661" y="313054"/>
                  </a:lnTo>
                  <a:lnTo>
                    <a:pt x="124503" y="311931"/>
                  </a:lnTo>
                  <a:lnTo>
                    <a:pt x="161132" y="285319"/>
                  </a:lnTo>
                  <a:lnTo>
                    <a:pt x="170434" y="251332"/>
                  </a:lnTo>
                  <a:lnTo>
                    <a:pt x="169529" y="240593"/>
                  </a:lnTo>
                  <a:lnTo>
                    <a:pt x="139838" y="202977"/>
                  </a:lnTo>
                  <a:lnTo>
                    <a:pt x="88798" y="179324"/>
                  </a:lnTo>
                  <a:lnTo>
                    <a:pt x="73280" y="172394"/>
                  </a:lnTo>
                  <a:lnTo>
                    <a:pt x="35750" y="146176"/>
                  </a:lnTo>
                  <a:lnTo>
                    <a:pt x="16533" y="107832"/>
                  </a:lnTo>
                  <a:lnTo>
                    <a:pt x="15252" y="91566"/>
                  </a:lnTo>
                  <a:lnTo>
                    <a:pt x="17191" y="71973"/>
                  </a:lnTo>
                  <a:lnTo>
                    <a:pt x="46266" y="25146"/>
                  </a:lnTo>
                  <a:lnTo>
                    <a:pt x="80052" y="6286"/>
                  </a:lnTo>
                  <a:lnTo>
                    <a:pt x="99028" y="1571"/>
                  </a:lnTo>
                  <a:lnTo>
                    <a:pt x="119392" y="0"/>
                  </a:lnTo>
                  <a:close/>
                </a:path>
              </a:pathLst>
            </a:custGeom>
            <a:ln w="9143">
              <a:solidFill>
                <a:srgbClr val="001F5F"/>
              </a:solidFill>
            </a:ln>
          </p:spPr>
          <p:txBody>
            <a:bodyPr wrap="square" lIns="0" tIns="0" rIns="0" bIns="0" rtlCol="0"/>
            <a:lstStyle/>
            <a:p>
              <a:endParaRPr/>
            </a:p>
          </p:txBody>
        </p:sp>
        <p:pic>
          <p:nvPicPr>
            <p:cNvPr id="7" name="object 7"/>
            <p:cNvPicPr/>
            <p:nvPr/>
          </p:nvPicPr>
          <p:blipFill>
            <a:blip r:embed="rId2" cstate="print"/>
            <a:stretch>
              <a:fillRect/>
            </a:stretch>
          </p:blipFill>
          <p:spPr>
            <a:xfrm>
              <a:off x="385089" y="100329"/>
              <a:ext cx="4885029" cy="527304"/>
            </a:xfrm>
            <a:prstGeom prst="rect">
              <a:avLst/>
            </a:prstGeom>
          </p:spPr>
        </p:pic>
      </p:grpSp>
      <p:sp>
        <p:nvSpPr>
          <p:cNvPr id="8" name="object 8"/>
          <p:cNvSpPr txBox="1"/>
          <p:nvPr/>
        </p:nvSpPr>
        <p:spPr>
          <a:xfrm>
            <a:off x="206146" y="1047115"/>
            <a:ext cx="11479530" cy="4488815"/>
          </a:xfrm>
          <a:prstGeom prst="rect">
            <a:avLst/>
          </a:prstGeom>
        </p:spPr>
        <p:txBody>
          <a:bodyPr vert="horz" wrap="square" lIns="0" tIns="12700" rIns="0" bIns="0" rtlCol="0">
            <a:spAutoFit/>
          </a:bodyPr>
          <a:lstStyle/>
          <a:p>
            <a:pPr marL="556260" indent="-544195">
              <a:lnSpc>
                <a:spcPct val="100000"/>
              </a:lnSpc>
              <a:spcBef>
                <a:spcPts val="100"/>
              </a:spcBef>
              <a:buSzPct val="97916"/>
              <a:buFont typeface="Wingdings"/>
              <a:buChar char=""/>
              <a:tabLst>
                <a:tab pos="556895" algn="l"/>
              </a:tabLst>
            </a:pPr>
            <a:r>
              <a:rPr sz="4800" spc="95" dirty="0">
                <a:solidFill>
                  <a:srgbClr val="0F243E"/>
                </a:solidFill>
                <a:latin typeface="Microsoft Sans Serif"/>
                <a:cs typeface="Microsoft Sans Serif"/>
              </a:rPr>
              <a:t>16</a:t>
            </a:r>
            <a:r>
              <a:rPr sz="4800" spc="-5" dirty="0">
                <a:solidFill>
                  <a:srgbClr val="0F243E"/>
                </a:solidFill>
                <a:latin typeface="Microsoft Sans Serif"/>
                <a:cs typeface="Microsoft Sans Serif"/>
              </a:rPr>
              <a:t>-</a:t>
            </a:r>
            <a:r>
              <a:rPr sz="4800" spc="-20" dirty="0">
                <a:solidFill>
                  <a:srgbClr val="0F243E"/>
                </a:solidFill>
                <a:latin typeface="Microsoft Sans Serif"/>
                <a:cs typeface="Microsoft Sans Serif"/>
              </a:rPr>
              <a:t>bit</a:t>
            </a:r>
            <a:r>
              <a:rPr sz="4800" spc="120" dirty="0">
                <a:solidFill>
                  <a:srgbClr val="0F243E"/>
                </a:solidFill>
                <a:latin typeface="Microsoft Sans Serif"/>
                <a:cs typeface="Microsoft Sans Serif"/>
              </a:rPr>
              <a:t> </a:t>
            </a:r>
            <a:r>
              <a:rPr sz="4800" spc="-160" dirty="0">
                <a:solidFill>
                  <a:srgbClr val="0F243E"/>
                </a:solidFill>
                <a:latin typeface="Microsoft Sans Serif"/>
                <a:cs typeface="Microsoft Sans Serif"/>
              </a:rPr>
              <a:t>Plaintext,</a:t>
            </a:r>
            <a:r>
              <a:rPr sz="4800" spc="125" dirty="0">
                <a:solidFill>
                  <a:srgbClr val="0F243E"/>
                </a:solidFill>
                <a:latin typeface="Microsoft Sans Serif"/>
                <a:cs typeface="Microsoft Sans Serif"/>
              </a:rPr>
              <a:t> </a:t>
            </a:r>
            <a:r>
              <a:rPr sz="4800" spc="-430" dirty="0">
                <a:solidFill>
                  <a:srgbClr val="0F243E"/>
                </a:solidFill>
                <a:latin typeface="Microsoft Sans Serif"/>
                <a:cs typeface="Microsoft Sans Serif"/>
              </a:rPr>
              <a:t>P=</a:t>
            </a:r>
            <a:r>
              <a:rPr sz="4800" spc="100" dirty="0">
                <a:solidFill>
                  <a:srgbClr val="0F243E"/>
                </a:solidFill>
                <a:latin typeface="Microsoft Sans Serif"/>
                <a:cs typeface="Microsoft Sans Serif"/>
              </a:rPr>
              <a:t> </a:t>
            </a:r>
            <a:r>
              <a:rPr sz="4800" spc="-275" dirty="0">
                <a:solidFill>
                  <a:srgbClr val="0F243E"/>
                </a:solidFill>
                <a:latin typeface="Microsoft Sans Serif"/>
                <a:cs typeface="Microsoft Sans Serif"/>
              </a:rPr>
              <a:t>D</a:t>
            </a:r>
            <a:r>
              <a:rPr sz="4800" spc="100" dirty="0">
                <a:solidFill>
                  <a:srgbClr val="0F243E"/>
                </a:solidFill>
                <a:latin typeface="Microsoft Sans Serif"/>
                <a:cs typeface="Microsoft Sans Serif"/>
              </a:rPr>
              <a:t>7</a:t>
            </a:r>
            <a:r>
              <a:rPr sz="4800" spc="110" dirty="0">
                <a:solidFill>
                  <a:srgbClr val="0F243E"/>
                </a:solidFill>
                <a:latin typeface="Microsoft Sans Serif"/>
                <a:cs typeface="Microsoft Sans Serif"/>
              </a:rPr>
              <a:t> </a:t>
            </a:r>
            <a:r>
              <a:rPr sz="4800" spc="100" dirty="0">
                <a:solidFill>
                  <a:srgbClr val="0F243E"/>
                </a:solidFill>
                <a:latin typeface="Microsoft Sans Serif"/>
                <a:cs typeface="Microsoft Sans Serif"/>
              </a:rPr>
              <a:t>28</a:t>
            </a:r>
            <a:endParaRPr sz="4800">
              <a:latin typeface="Microsoft Sans Serif"/>
              <a:cs typeface="Microsoft Sans Serif"/>
            </a:endParaRPr>
          </a:p>
          <a:p>
            <a:pPr marL="4947920">
              <a:lnSpc>
                <a:spcPct val="100000"/>
              </a:lnSpc>
              <a:spcBef>
                <a:spcPts val="4029"/>
              </a:spcBef>
            </a:pPr>
            <a:r>
              <a:rPr sz="4800" spc="75" dirty="0">
                <a:solidFill>
                  <a:srgbClr val="0F243E"/>
                </a:solidFill>
                <a:latin typeface="Microsoft Sans Serif"/>
                <a:cs typeface="Microsoft Sans Serif"/>
              </a:rPr>
              <a:t>=1101</a:t>
            </a:r>
            <a:r>
              <a:rPr sz="4800" spc="90" dirty="0">
                <a:solidFill>
                  <a:srgbClr val="0F243E"/>
                </a:solidFill>
                <a:latin typeface="Microsoft Sans Serif"/>
                <a:cs typeface="Microsoft Sans Serif"/>
              </a:rPr>
              <a:t> </a:t>
            </a:r>
            <a:r>
              <a:rPr sz="4800" spc="100" dirty="0">
                <a:solidFill>
                  <a:srgbClr val="0F243E"/>
                </a:solidFill>
                <a:latin typeface="Microsoft Sans Serif"/>
                <a:cs typeface="Microsoft Sans Serif"/>
              </a:rPr>
              <a:t>0111 0010 1000</a:t>
            </a:r>
            <a:endParaRPr sz="4800">
              <a:latin typeface="Microsoft Sans Serif"/>
              <a:cs typeface="Microsoft Sans Serif"/>
            </a:endParaRPr>
          </a:p>
          <a:p>
            <a:pPr marL="556260" indent="-544195">
              <a:lnSpc>
                <a:spcPct val="100000"/>
              </a:lnSpc>
              <a:spcBef>
                <a:spcPts val="4035"/>
              </a:spcBef>
              <a:buSzPct val="97916"/>
              <a:buFont typeface="Wingdings"/>
              <a:buChar char=""/>
              <a:tabLst>
                <a:tab pos="556895" algn="l"/>
              </a:tabLst>
            </a:pPr>
            <a:r>
              <a:rPr sz="4800" spc="20" dirty="0">
                <a:solidFill>
                  <a:srgbClr val="0F243E"/>
                </a:solidFill>
                <a:latin typeface="Microsoft Sans Serif"/>
                <a:cs typeface="Microsoft Sans Serif"/>
              </a:rPr>
              <a:t>16-bit</a:t>
            </a:r>
            <a:r>
              <a:rPr sz="4800" spc="105" dirty="0">
                <a:solidFill>
                  <a:srgbClr val="0F243E"/>
                </a:solidFill>
                <a:latin typeface="Microsoft Sans Serif"/>
                <a:cs typeface="Microsoft Sans Serif"/>
              </a:rPr>
              <a:t> </a:t>
            </a:r>
            <a:r>
              <a:rPr sz="4800" spc="-170" dirty="0">
                <a:solidFill>
                  <a:srgbClr val="0F243E"/>
                </a:solidFill>
                <a:latin typeface="Microsoft Sans Serif"/>
                <a:cs typeface="Microsoft Sans Serif"/>
              </a:rPr>
              <a:t>Key,</a:t>
            </a:r>
            <a:r>
              <a:rPr sz="4800" spc="95" dirty="0">
                <a:solidFill>
                  <a:srgbClr val="0F243E"/>
                </a:solidFill>
                <a:latin typeface="Microsoft Sans Serif"/>
                <a:cs typeface="Microsoft Sans Serif"/>
              </a:rPr>
              <a:t> </a:t>
            </a:r>
            <a:r>
              <a:rPr sz="4800" spc="-180" dirty="0">
                <a:solidFill>
                  <a:srgbClr val="0F243E"/>
                </a:solidFill>
                <a:latin typeface="Microsoft Sans Serif"/>
                <a:cs typeface="Microsoft Sans Serif"/>
              </a:rPr>
              <a:t>K=</a:t>
            </a:r>
            <a:r>
              <a:rPr sz="4800" spc="90" dirty="0">
                <a:solidFill>
                  <a:srgbClr val="0F243E"/>
                </a:solidFill>
                <a:latin typeface="Microsoft Sans Serif"/>
                <a:cs typeface="Microsoft Sans Serif"/>
              </a:rPr>
              <a:t> </a:t>
            </a:r>
            <a:r>
              <a:rPr sz="4800" spc="135" dirty="0">
                <a:solidFill>
                  <a:srgbClr val="0F243E"/>
                </a:solidFill>
                <a:latin typeface="Microsoft Sans Serif"/>
                <a:cs typeface="Microsoft Sans Serif"/>
              </a:rPr>
              <a:t>4A</a:t>
            </a:r>
            <a:r>
              <a:rPr sz="4800" spc="100" dirty="0">
                <a:solidFill>
                  <a:srgbClr val="0F243E"/>
                </a:solidFill>
                <a:latin typeface="Microsoft Sans Serif"/>
                <a:cs typeface="Microsoft Sans Serif"/>
              </a:rPr>
              <a:t> </a:t>
            </a:r>
            <a:r>
              <a:rPr sz="4800" spc="-275" dirty="0">
                <a:solidFill>
                  <a:srgbClr val="0F243E"/>
                </a:solidFill>
                <a:latin typeface="Microsoft Sans Serif"/>
                <a:cs typeface="Microsoft Sans Serif"/>
              </a:rPr>
              <a:t>F5</a:t>
            </a:r>
            <a:endParaRPr sz="4800">
              <a:latin typeface="Microsoft Sans Serif"/>
              <a:cs typeface="Microsoft Sans Serif"/>
            </a:endParaRPr>
          </a:p>
          <a:p>
            <a:pPr marL="3890010">
              <a:lnSpc>
                <a:spcPct val="100000"/>
              </a:lnSpc>
              <a:spcBef>
                <a:spcPts val="4035"/>
              </a:spcBef>
            </a:pPr>
            <a:r>
              <a:rPr sz="4800" spc="70" dirty="0">
                <a:solidFill>
                  <a:srgbClr val="0F243E"/>
                </a:solidFill>
                <a:latin typeface="Microsoft Sans Serif"/>
                <a:cs typeface="Microsoft Sans Serif"/>
              </a:rPr>
              <a:t>=0100</a:t>
            </a:r>
            <a:r>
              <a:rPr sz="4800" spc="110" dirty="0">
                <a:solidFill>
                  <a:srgbClr val="0F243E"/>
                </a:solidFill>
                <a:latin typeface="Microsoft Sans Serif"/>
                <a:cs typeface="Microsoft Sans Serif"/>
              </a:rPr>
              <a:t> </a:t>
            </a:r>
            <a:r>
              <a:rPr sz="4800" spc="100" dirty="0">
                <a:solidFill>
                  <a:srgbClr val="0F243E"/>
                </a:solidFill>
                <a:latin typeface="Microsoft Sans Serif"/>
                <a:cs typeface="Microsoft Sans Serif"/>
              </a:rPr>
              <a:t>1010</a:t>
            </a:r>
            <a:r>
              <a:rPr sz="4800" spc="105" dirty="0">
                <a:solidFill>
                  <a:srgbClr val="0F243E"/>
                </a:solidFill>
                <a:latin typeface="Microsoft Sans Serif"/>
                <a:cs typeface="Microsoft Sans Serif"/>
              </a:rPr>
              <a:t> </a:t>
            </a:r>
            <a:r>
              <a:rPr sz="4800" spc="100" dirty="0">
                <a:solidFill>
                  <a:srgbClr val="0F243E"/>
                </a:solidFill>
                <a:latin typeface="Microsoft Sans Serif"/>
                <a:cs typeface="Microsoft Sans Serif"/>
              </a:rPr>
              <a:t>1111</a:t>
            </a:r>
            <a:r>
              <a:rPr sz="4800" spc="110" dirty="0">
                <a:solidFill>
                  <a:srgbClr val="0F243E"/>
                </a:solidFill>
                <a:latin typeface="Microsoft Sans Serif"/>
                <a:cs typeface="Microsoft Sans Serif"/>
              </a:rPr>
              <a:t> </a:t>
            </a:r>
            <a:r>
              <a:rPr sz="4800" spc="100" dirty="0">
                <a:solidFill>
                  <a:srgbClr val="0F243E"/>
                </a:solidFill>
                <a:latin typeface="Microsoft Sans Serif"/>
                <a:cs typeface="Microsoft Sans Serif"/>
              </a:rPr>
              <a:t>0101</a:t>
            </a:r>
            <a:endParaRPr sz="4800">
              <a:latin typeface="Microsoft Sans Serif"/>
              <a:cs typeface="Microsoft Sans Serif"/>
            </a:endParaRPr>
          </a:p>
        </p:txBody>
      </p:sp>
      <p:sp>
        <p:nvSpPr>
          <p:cNvPr id="9" name="object 9"/>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Tree>
    <p:extLst>
      <p:ext uri="{BB962C8B-B14F-4D97-AF65-F5344CB8AC3E}">
        <p14:creationId xmlns:p14="http://schemas.microsoft.com/office/powerpoint/2010/main" val="2797918645"/>
      </p:ext>
    </p:extLst>
  </p:cSld>
  <p:clrMapOvr>
    <a:masterClrMapping/>
  </p:clrMapOvr>
  <mc:AlternateContent xmlns:mc="http://schemas.openxmlformats.org/markup-compatibility/2006" xmlns:p14="http://schemas.microsoft.com/office/powerpoint/2010/main">
    <mc:Choice Requires="p14">
      <p:transition spd="slow" p14:dur="2000" advTm="197445"/>
    </mc:Choice>
    <mc:Fallback xmlns="">
      <p:transition spd="slow" advTm="197445"/>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ject 5"/>
          <p:cNvPicPr/>
          <p:nvPr/>
        </p:nvPicPr>
        <p:blipFill>
          <a:blip r:embed="rId2" cstate="print"/>
          <a:stretch>
            <a:fillRect/>
          </a:stretch>
        </p:blipFill>
        <p:spPr>
          <a:xfrm>
            <a:off x="113531" y="94995"/>
            <a:ext cx="3338709" cy="419735"/>
          </a:xfrm>
          <a:prstGeom prst="rect">
            <a:avLst/>
          </a:prstGeom>
        </p:spPr>
      </p:pic>
      <p:grpSp>
        <p:nvGrpSpPr>
          <p:cNvPr id="6" name="object 6"/>
          <p:cNvGrpSpPr/>
          <p:nvPr/>
        </p:nvGrpSpPr>
        <p:grpSpPr>
          <a:xfrm>
            <a:off x="1263396" y="938718"/>
            <a:ext cx="9584690" cy="1036955"/>
            <a:chOff x="1263396" y="938718"/>
            <a:chExt cx="9584690" cy="1036955"/>
          </a:xfrm>
        </p:grpSpPr>
        <p:pic>
          <p:nvPicPr>
            <p:cNvPr id="7" name="object 7"/>
            <p:cNvPicPr/>
            <p:nvPr/>
          </p:nvPicPr>
          <p:blipFill>
            <a:blip r:embed="rId3" cstate="print"/>
            <a:stretch>
              <a:fillRect/>
            </a:stretch>
          </p:blipFill>
          <p:spPr>
            <a:xfrm>
              <a:off x="1336540" y="938718"/>
              <a:ext cx="9511298" cy="1036437"/>
            </a:xfrm>
            <a:prstGeom prst="rect">
              <a:avLst/>
            </a:prstGeom>
          </p:spPr>
        </p:pic>
        <p:pic>
          <p:nvPicPr>
            <p:cNvPr id="8" name="object 8"/>
            <p:cNvPicPr/>
            <p:nvPr/>
          </p:nvPicPr>
          <p:blipFill>
            <a:blip r:embed="rId4" cstate="print"/>
            <a:stretch>
              <a:fillRect/>
            </a:stretch>
          </p:blipFill>
          <p:spPr>
            <a:xfrm>
              <a:off x="1263396" y="1042403"/>
              <a:ext cx="7946135" cy="899172"/>
            </a:xfrm>
            <a:prstGeom prst="rect">
              <a:avLst/>
            </a:prstGeom>
          </p:spPr>
        </p:pic>
        <p:sp>
          <p:nvSpPr>
            <p:cNvPr id="9" name="object 9"/>
            <p:cNvSpPr/>
            <p:nvPr/>
          </p:nvSpPr>
          <p:spPr>
            <a:xfrm>
              <a:off x="1370076" y="952500"/>
              <a:ext cx="9448800" cy="974090"/>
            </a:xfrm>
            <a:custGeom>
              <a:avLst/>
              <a:gdLst/>
              <a:ahLst/>
              <a:cxnLst/>
              <a:rect l="l" t="t" r="r" b="b"/>
              <a:pathLst>
                <a:path w="9448800" h="974089">
                  <a:moveTo>
                    <a:pt x="9286494" y="0"/>
                  </a:moveTo>
                  <a:lnTo>
                    <a:pt x="162306" y="0"/>
                  </a:lnTo>
                  <a:lnTo>
                    <a:pt x="119150" y="5796"/>
                  </a:lnTo>
                  <a:lnTo>
                    <a:pt x="80376" y="22154"/>
                  </a:lnTo>
                  <a:lnTo>
                    <a:pt x="47529" y="47529"/>
                  </a:lnTo>
                  <a:lnTo>
                    <a:pt x="22154" y="80376"/>
                  </a:lnTo>
                  <a:lnTo>
                    <a:pt x="5796" y="119150"/>
                  </a:lnTo>
                  <a:lnTo>
                    <a:pt x="0" y="162305"/>
                  </a:lnTo>
                  <a:lnTo>
                    <a:pt x="0" y="811529"/>
                  </a:lnTo>
                  <a:lnTo>
                    <a:pt x="5796" y="854685"/>
                  </a:lnTo>
                  <a:lnTo>
                    <a:pt x="22154" y="893459"/>
                  </a:lnTo>
                  <a:lnTo>
                    <a:pt x="47529" y="926306"/>
                  </a:lnTo>
                  <a:lnTo>
                    <a:pt x="80376" y="951681"/>
                  </a:lnTo>
                  <a:lnTo>
                    <a:pt x="119150" y="968039"/>
                  </a:lnTo>
                  <a:lnTo>
                    <a:pt x="162306" y="973836"/>
                  </a:lnTo>
                  <a:lnTo>
                    <a:pt x="9286494" y="973836"/>
                  </a:lnTo>
                  <a:lnTo>
                    <a:pt x="9329649" y="968039"/>
                  </a:lnTo>
                  <a:lnTo>
                    <a:pt x="9368423" y="951681"/>
                  </a:lnTo>
                  <a:lnTo>
                    <a:pt x="9401270" y="926306"/>
                  </a:lnTo>
                  <a:lnTo>
                    <a:pt x="9426645" y="893459"/>
                  </a:lnTo>
                  <a:lnTo>
                    <a:pt x="9443003" y="854685"/>
                  </a:lnTo>
                  <a:lnTo>
                    <a:pt x="9448800" y="811529"/>
                  </a:lnTo>
                  <a:lnTo>
                    <a:pt x="9448800" y="162305"/>
                  </a:lnTo>
                  <a:lnTo>
                    <a:pt x="9443003" y="119150"/>
                  </a:lnTo>
                  <a:lnTo>
                    <a:pt x="9426645" y="80376"/>
                  </a:lnTo>
                  <a:lnTo>
                    <a:pt x="9401270" y="47529"/>
                  </a:lnTo>
                  <a:lnTo>
                    <a:pt x="9368423" y="22154"/>
                  </a:lnTo>
                  <a:lnTo>
                    <a:pt x="9329649" y="5796"/>
                  </a:lnTo>
                  <a:lnTo>
                    <a:pt x="9286494" y="0"/>
                  </a:lnTo>
                  <a:close/>
                </a:path>
              </a:pathLst>
            </a:custGeom>
            <a:solidFill>
              <a:srgbClr val="0F243E"/>
            </a:solidFill>
          </p:spPr>
          <p:txBody>
            <a:bodyPr wrap="square" lIns="0" tIns="0" rIns="0" bIns="0" rtlCol="0"/>
            <a:lstStyle/>
            <a:p>
              <a:endParaRPr/>
            </a:p>
          </p:txBody>
        </p:sp>
      </p:grpSp>
      <p:grpSp>
        <p:nvGrpSpPr>
          <p:cNvPr id="10" name="object 10"/>
          <p:cNvGrpSpPr/>
          <p:nvPr/>
        </p:nvGrpSpPr>
        <p:grpSpPr>
          <a:xfrm>
            <a:off x="1263396" y="2072561"/>
            <a:ext cx="9584690" cy="1035050"/>
            <a:chOff x="1263396" y="2072561"/>
            <a:chExt cx="9584690" cy="1035050"/>
          </a:xfrm>
        </p:grpSpPr>
        <p:pic>
          <p:nvPicPr>
            <p:cNvPr id="11" name="object 11"/>
            <p:cNvPicPr/>
            <p:nvPr/>
          </p:nvPicPr>
          <p:blipFill>
            <a:blip r:embed="rId5" cstate="print"/>
            <a:stretch>
              <a:fillRect/>
            </a:stretch>
          </p:blipFill>
          <p:spPr>
            <a:xfrm>
              <a:off x="1336540" y="2072561"/>
              <a:ext cx="9511298" cy="1034939"/>
            </a:xfrm>
            <a:prstGeom prst="rect">
              <a:avLst/>
            </a:prstGeom>
          </p:spPr>
        </p:pic>
        <p:pic>
          <p:nvPicPr>
            <p:cNvPr id="12" name="object 12"/>
            <p:cNvPicPr/>
            <p:nvPr/>
          </p:nvPicPr>
          <p:blipFill>
            <a:blip r:embed="rId6" cstate="print"/>
            <a:stretch>
              <a:fillRect/>
            </a:stretch>
          </p:blipFill>
          <p:spPr>
            <a:xfrm>
              <a:off x="1263396" y="2174747"/>
              <a:ext cx="6569964" cy="900684"/>
            </a:xfrm>
            <a:prstGeom prst="rect">
              <a:avLst/>
            </a:prstGeom>
          </p:spPr>
        </p:pic>
        <p:sp>
          <p:nvSpPr>
            <p:cNvPr id="13" name="object 13"/>
            <p:cNvSpPr/>
            <p:nvPr/>
          </p:nvSpPr>
          <p:spPr>
            <a:xfrm>
              <a:off x="1370076" y="2086355"/>
              <a:ext cx="9448800" cy="972819"/>
            </a:xfrm>
            <a:custGeom>
              <a:avLst/>
              <a:gdLst/>
              <a:ahLst/>
              <a:cxnLst/>
              <a:rect l="l" t="t" r="r" b="b"/>
              <a:pathLst>
                <a:path w="9448800" h="972819">
                  <a:moveTo>
                    <a:pt x="9286748" y="0"/>
                  </a:moveTo>
                  <a:lnTo>
                    <a:pt x="162052" y="0"/>
                  </a:lnTo>
                  <a:lnTo>
                    <a:pt x="118959" y="5786"/>
                  </a:lnTo>
                  <a:lnTo>
                    <a:pt x="80245" y="22116"/>
                  </a:lnTo>
                  <a:lnTo>
                    <a:pt x="47450" y="47450"/>
                  </a:lnTo>
                  <a:lnTo>
                    <a:pt x="22116" y="80245"/>
                  </a:lnTo>
                  <a:lnTo>
                    <a:pt x="5786" y="118959"/>
                  </a:lnTo>
                  <a:lnTo>
                    <a:pt x="0" y="162052"/>
                  </a:lnTo>
                  <a:lnTo>
                    <a:pt x="0" y="810260"/>
                  </a:lnTo>
                  <a:lnTo>
                    <a:pt x="5786" y="853352"/>
                  </a:lnTo>
                  <a:lnTo>
                    <a:pt x="22116" y="892066"/>
                  </a:lnTo>
                  <a:lnTo>
                    <a:pt x="47450" y="924861"/>
                  </a:lnTo>
                  <a:lnTo>
                    <a:pt x="80245" y="950195"/>
                  </a:lnTo>
                  <a:lnTo>
                    <a:pt x="118959" y="966525"/>
                  </a:lnTo>
                  <a:lnTo>
                    <a:pt x="162052" y="972312"/>
                  </a:lnTo>
                  <a:lnTo>
                    <a:pt x="9286748" y="972312"/>
                  </a:lnTo>
                  <a:lnTo>
                    <a:pt x="9329840" y="966525"/>
                  </a:lnTo>
                  <a:lnTo>
                    <a:pt x="9368554" y="950195"/>
                  </a:lnTo>
                  <a:lnTo>
                    <a:pt x="9401349" y="924861"/>
                  </a:lnTo>
                  <a:lnTo>
                    <a:pt x="9426683" y="892066"/>
                  </a:lnTo>
                  <a:lnTo>
                    <a:pt x="9443013" y="853352"/>
                  </a:lnTo>
                  <a:lnTo>
                    <a:pt x="9448800" y="810260"/>
                  </a:lnTo>
                  <a:lnTo>
                    <a:pt x="9448800" y="162052"/>
                  </a:lnTo>
                  <a:lnTo>
                    <a:pt x="9443013" y="118959"/>
                  </a:lnTo>
                  <a:lnTo>
                    <a:pt x="9426683" y="80245"/>
                  </a:lnTo>
                  <a:lnTo>
                    <a:pt x="9401349" y="47450"/>
                  </a:lnTo>
                  <a:lnTo>
                    <a:pt x="9368554" y="22116"/>
                  </a:lnTo>
                  <a:lnTo>
                    <a:pt x="9329840" y="5786"/>
                  </a:lnTo>
                  <a:lnTo>
                    <a:pt x="9286748" y="0"/>
                  </a:lnTo>
                  <a:close/>
                </a:path>
              </a:pathLst>
            </a:custGeom>
            <a:solidFill>
              <a:srgbClr val="0F243E"/>
            </a:solidFill>
          </p:spPr>
          <p:txBody>
            <a:bodyPr wrap="square" lIns="0" tIns="0" rIns="0" bIns="0" rtlCol="0"/>
            <a:lstStyle/>
            <a:p>
              <a:endParaRPr/>
            </a:p>
          </p:txBody>
        </p:sp>
      </p:grpSp>
      <p:sp>
        <p:nvSpPr>
          <p:cNvPr id="14" name="object 14"/>
          <p:cNvSpPr txBox="1"/>
          <p:nvPr/>
        </p:nvSpPr>
        <p:spPr>
          <a:xfrm>
            <a:off x="1526794" y="1141933"/>
            <a:ext cx="7422515" cy="1647825"/>
          </a:xfrm>
          <a:prstGeom prst="rect">
            <a:avLst/>
          </a:prstGeom>
        </p:spPr>
        <p:txBody>
          <a:bodyPr vert="horz" wrap="square" lIns="0" tIns="13335" rIns="0" bIns="0" rtlCol="0">
            <a:spAutoFit/>
          </a:bodyPr>
          <a:lstStyle/>
          <a:p>
            <a:pPr marL="12700">
              <a:lnSpc>
                <a:spcPct val="100000"/>
              </a:lnSpc>
              <a:spcBef>
                <a:spcPts val="105"/>
              </a:spcBef>
            </a:pPr>
            <a:r>
              <a:rPr sz="3200" b="1" spc="-5" dirty="0">
                <a:solidFill>
                  <a:srgbClr val="FFFFFF"/>
                </a:solidFill>
                <a:latin typeface="Times New Roman"/>
                <a:cs typeface="Times New Roman"/>
              </a:rPr>
              <a:t>Simplified</a:t>
            </a:r>
            <a:r>
              <a:rPr sz="3200" b="1" spc="-185" dirty="0">
                <a:solidFill>
                  <a:srgbClr val="FFFFFF"/>
                </a:solidFill>
                <a:latin typeface="Times New Roman"/>
                <a:cs typeface="Times New Roman"/>
              </a:rPr>
              <a:t> </a:t>
            </a:r>
            <a:r>
              <a:rPr sz="3200" b="1" dirty="0">
                <a:solidFill>
                  <a:srgbClr val="FFFFFF"/>
                </a:solidFill>
                <a:latin typeface="Times New Roman"/>
                <a:cs typeface="Times New Roman"/>
              </a:rPr>
              <a:t>Advanced</a:t>
            </a:r>
            <a:r>
              <a:rPr sz="3200" b="1" spc="-25" dirty="0">
                <a:solidFill>
                  <a:srgbClr val="FFFFFF"/>
                </a:solidFill>
                <a:latin typeface="Times New Roman"/>
                <a:cs typeface="Times New Roman"/>
              </a:rPr>
              <a:t> </a:t>
            </a:r>
            <a:r>
              <a:rPr sz="3200" b="1" dirty="0">
                <a:solidFill>
                  <a:srgbClr val="FFFFFF"/>
                </a:solidFill>
                <a:latin typeface="Times New Roman"/>
                <a:cs typeface="Times New Roman"/>
              </a:rPr>
              <a:t>Encryption</a:t>
            </a:r>
            <a:r>
              <a:rPr sz="3200" b="1" spc="-30" dirty="0">
                <a:solidFill>
                  <a:srgbClr val="FFFFFF"/>
                </a:solidFill>
                <a:latin typeface="Times New Roman"/>
                <a:cs typeface="Times New Roman"/>
              </a:rPr>
              <a:t> </a:t>
            </a:r>
            <a:r>
              <a:rPr sz="3200" b="1" dirty="0">
                <a:solidFill>
                  <a:srgbClr val="FFFFFF"/>
                </a:solidFill>
                <a:latin typeface="Times New Roman"/>
                <a:cs typeface="Times New Roman"/>
              </a:rPr>
              <a:t>Standard</a:t>
            </a:r>
            <a:endParaRPr sz="3200">
              <a:latin typeface="Times New Roman"/>
              <a:cs typeface="Times New Roman"/>
            </a:endParaRPr>
          </a:p>
          <a:p>
            <a:pPr>
              <a:lnSpc>
                <a:spcPct val="100000"/>
              </a:lnSpc>
              <a:spcBef>
                <a:spcPts val="20"/>
              </a:spcBef>
            </a:pPr>
            <a:endParaRPr sz="4400">
              <a:latin typeface="Times New Roman"/>
              <a:cs typeface="Times New Roman"/>
            </a:endParaRPr>
          </a:p>
          <a:p>
            <a:pPr marL="12700">
              <a:lnSpc>
                <a:spcPct val="100000"/>
              </a:lnSpc>
              <a:spcBef>
                <a:spcPts val="5"/>
              </a:spcBef>
            </a:pPr>
            <a:r>
              <a:rPr sz="3200" b="1" dirty="0">
                <a:solidFill>
                  <a:srgbClr val="FFFFFF"/>
                </a:solidFill>
                <a:latin typeface="Times New Roman"/>
                <a:cs typeface="Times New Roman"/>
              </a:rPr>
              <a:t>S-AES</a:t>
            </a:r>
            <a:r>
              <a:rPr sz="3200" b="1" spc="-5" dirty="0">
                <a:solidFill>
                  <a:srgbClr val="FFFFFF"/>
                </a:solidFill>
                <a:latin typeface="Times New Roman"/>
                <a:cs typeface="Times New Roman"/>
              </a:rPr>
              <a:t> </a:t>
            </a:r>
            <a:r>
              <a:rPr sz="3200" b="1" dirty="0">
                <a:solidFill>
                  <a:srgbClr val="FFFFFF"/>
                </a:solidFill>
                <a:latin typeface="Times New Roman"/>
                <a:cs typeface="Times New Roman"/>
              </a:rPr>
              <a:t>Encryption</a:t>
            </a:r>
            <a:r>
              <a:rPr sz="3200" b="1" spc="-30" dirty="0">
                <a:solidFill>
                  <a:srgbClr val="FFFFFF"/>
                </a:solidFill>
                <a:latin typeface="Times New Roman"/>
                <a:cs typeface="Times New Roman"/>
              </a:rPr>
              <a:t> </a:t>
            </a:r>
            <a:r>
              <a:rPr sz="3200" b="1" dirty="0">
                <a:solidFill>
                  <a:srgbClr val="FFFFFF"/>
                </a:solidFill>
                <a:latin typeface="Times New Roman"/>
                <a:cs typeface="Times New Roman"/>
              </a:rPr>
              <a:t>and</a:t>
            </a:r>
            <a:r>
              <a:rPr sz="3200" b="1" spc="-5" dirty="0">
                <a:solidFill>
                  <a:srgbClr val="FFFFFF"/>
                </a:solidFill>
                <a:latin typeface="Times New Roman"/>
                <a:cs typeface="Times New Roman"/>
              </a:rPr>
              <a:t> </a:t>
            </a:r>
            <a:r>
              <a:rPr sz="3200" b="1" dirty="0">
                <a:solidFill>
                  <a:srgbClr val="FFFFFF"/>
                </a:solidFill>
                <a:latin typeface="Times New Roman"/>
                <a:cs typeface="Times New Roman"/>
              </a:rPr>
              <a:t>Decryption</a:t>
            </a:r>
            <a:endParaRPr sz="3200">
              <a:latin typeface="Times New Roman"/>
              <a:cs typeface="Times New Roman"/>
            </a:endParaRPr>
          </a:p>
        </p:txBody>
      </p:sp>
      <p:grpSp>
        <p:nvGrpSpPr>
          <p:cNvPr id="15" name="object 15"/>
          <p:cNvGrpSpPr/>
          <p:nvPr/>
        </p:nvGrpSpPr>
        <p:grpSpPr>
          <a:xfrm>
            <a:off x="1263396" y="3194264"/>
            <a:ext cx="9585960" cy="1038225"/>
            <a:chOff x="1263396" y="3194264"/>
            <a:chExt cx="9585960" cy="1038225"/>
          </a:xfrm>
        </p:grpSpPr>
        <p:pic>
          <p:nvPicPr>
            <p:cNvPr id="16" name="object 16"/>
            <p:cNvPicPr/>
            <p:nvPr/>
          </p:nvPicPr>
          <p:blipFill>
            <a:blip r:embed="rId7" cstate="print"/>
            <a:stretch>
              <a:fillRect/>
            </a:stretch>
          </p:blipFill>
          <p:spPr>
            <a:xfrm>
              <a:off x="1335019" y="3194264"/>
              <a:ext cx="9514340" cy="1037922"/>
            </a:xfrm>
            <a:prstGeom prst="rect">
              <a:avLst/>
            </a:prstGeom>
          </p:spPr>
        </p:pic>
        <p:pic>
          <p:nvPicPr>
            <p:cNvPr id="17" name="object 17"/>
            <p:cNvPicPr/>
            <p:nvPr/>
          </p:nvPicPr>
          <p:blipFill>
            <a:blip r:embed="rId8" cstate="print"/>
            <a:stretch>
              <a:fillRect/>
            </a:stretch>
          </p:blipFill>
          <p:spPr>
            <a:xfrm>
              <a:off x="1263396" y="3297935"/>
              <a:ext cx="4672584" cy="900683"/>
            </a:xfrm>
            <a:prstGeom prst="rect">
              <a:avLst/>
            </a:prstGeom>
          </p:spPr>
        </p:pic>
        <p:sp>
          <p:nvSpPr>
            <p:cNvPr id="18" name="object 18"/>
            <p:cNvSpPr/>
            <p:nvPr/>
          </p:nvSpPr>
          <p:spPr>
            <a:xfrm>
              <a:off x="1370076" y="3209543"/>
              <a:ext cx="9448800" cy="972819"/>
            </a:xfrm>
            <a:custGeom>
              <a:avLst/>
              <a:gdLst/>
              <a:ahLst/>
              <a:cxnLst/>
              <a:rect l="l" t="t" r="r" b="b"/>
              <a:pathLst>
                <a:path w="9448800" h="972820">
                  <a:moveTo>
                    <a:pt x="9286748" y="0"/>
                  </a:moveTo>
                  <a:lnTo>
                    <a:pt x="162052" y="0"/>
                  </a:lnTo>
                  <a:lnTo>
                    <a:pt x="118959" y="5786"/>
                  </a:lnTo>
                  <a:lnTo>
                    <a:pt x="80245" y="22116"/>
                  </a:lnTo>
                  <a:lnTo>
                    <a:pt x="47450" y="47450"/>
                  </a:lnTo>
                  <a:lnTo>
                    <a:pt x="22116" y="80245"/>
                  </a:lnTo>
                  <a:lnTo>
                    <a:pt x="5786" y="118959"/>
                  </a:lnTo>
                  <a:lnTo>
                    <a:pt x="0" y="162051"/>
                  </a:lnTo>
                  <a:lnTo>
                    <a:pt x="0" y="810259"/>
                  </a:lnTo>
                  <a:lnTo>
                    <a:pt x="5786" y="853352"/>
                  </a:lnTo>
                  <a:lnTo>
                    <a:pt x="22116" y="892066"/>
                  </a:lnTo>
                  <a:lnTo>
                    <a:pt x="47450" y="924861"/>
                  </a:lnTo>
                  <a:lnTo>
                    <a:pt x="80245" y="950195"/>
                  </a:lnTo>
                  <a:lnTo>
                    <a:pt x="118959" y="966525"/>
                  </a:lnTo>
                  <a:lnTo>
                    <a:pt x="162052" y="972311"/>
                  </a:lnTo>
                  <a:lnTo>
                    <a:pt x="9286748" y="972311"/>
                  </a:lnTo>
                  <a:lnTo>
                    <a:pt x="9329840" y="966525"/>
                  </a:lnTo>
                  <a:lnTo>
                    <a:pt x="9368554" y="950195"/>
                  </a:lnTo>
                  <a:lnTo>
                    <a:pt x="9401349" y="924861"/>
                  </a:lnTo>
                  <a:lnTo>
                    <a:pt x="9426683" y="892066"/>
                  </a:lnTo>
                  <a:lnTo>
                    <a:pt x="9443013" y="853352"/>
                  </a:lnTo>
                  <a:lnTo>
                    <a:pt x="9448800" y="810259"/>
                  </a:lnTo>
                  <a:lnTo>
                    <a:pt x="9448800" y="162051"/>
                  </a:lnTo>
                  <a:lnTo>
                    <a:pt x="9443013" y="118959"/>
                  </a:lnTo>
                  <a:lnTo>
                    <a:pt x="9426683" y="80245"/>
                  </a:lnTo>
                  <a:lnTo>
                    <a:pt x="9401349" y="47450"/>
                  </a:lnTo>
                  <a:lnTo>
                    <a:pt x="9368554" y="22116"/>
                  </a:lnTo>
                  <a:lnTo>
                    <a:pt x="9329840" y="5786"/>
                  </a:lnTo>
                  <a:lnTo>
                    <a:pt x="9286748" y="0"/>
                  </a:lnTo>
                  <a:close/>
                </a:path>
              </a:pathLst>
            </a:custGeom>
            <a:solidFill>
              <a:srgbClr val="548ED4"/>
            </a:solidFill>
          </p:spPr>
          <p:txBody>
            <a:bodyPr wrap="square" lIns="0" tIns="0" rIns="0" bIns="0" rtlCol="0"/>
            <a:lstStyle/>
            <a:p>
              <a:endParaRPr/>
            </a:p>
          </p:txBody>
        </p:sp>
        <p:sp>
          <p:nvSpPr>
            <p:cNvPr id="19" name="object 19"/>
            <p:cNvSpPr/>
            <p:nvPr/>
          </p:nvSpPr>
          <p:spPr>
            <a:xfrm>
              <a:off x="1370076" y="3209543"/>
              <a:ext cx="9448800" cy="972819"/>
            </a:xfrm>
            <a:custGeom>
              <a:avLst/>
              <a:gdLst/>
              <a:ahLst/>
              <a:cxnLst/>
              <a:rect l="l" t="t" r="r" b="b"/>
              <a:pathLst>
                <a:path w="9448800" h="972820">
                  <a:moveTo>
                    <a:pt x="0" y="162051"/>
                  </a:moveTo>
                  <a:lnTo>
                    <a:pt x="5786" y="118959"/>
                  </a:lnTo>
                  <a:lnTo>
                    <a:pt x="22116" y="80245"/>
                  </a:lnTo>
                  <a:lnTo>
                    <a:pt x="47450" y="47450"/>
                  </a:lnTo>
                  <a:lnTo>
                    <a:pt x="80245" y="22116"/>
                  </a:lnTo>
                  <a:lnTo>
                    <a:pt x="118959" y="5786"/>
                  </a:lnTo>
                  <a:lnTo>
                    <a:pt x="162052" y="0"/>
                  </a:lnTo>
                  <a:lnTo>
                    <a:pt x="9286748" y="0"/>
                  </a:lnTo>
                  <a:lnTo>
                    <a:pt x="9329840" y="5786"/>
                  </a:lnTo>
                  <a:lnTo>
                    <a:pt x="9368554" y="22116"/>
                  </a:lnTo>
                  <a:lnTo>
                    <a:pt x="9401349" y="47450"/>
                  </a:lnTo>
                  <a:lnTo>
                    <a:pt x="9426683" y="80245"/>
                  </a:lnTo>
                  <a:lnTo>
                    <a:pt x="9443013" y="118959"/>
                  </a:lnTo>
                  <a:lnTo>
                    <a:pt x="9448800" y="162051"/>
                  </a:lnTo>
                  <a:lnTo>
                    <a:pt x="9448800" y="810259"/>
                  </a:lnTo>
                  <a:lnTo>
                    <a:pt x="9443013" y="853352"/>
                  </a:lnTo>
                  <a:lnTo>
                    <a:pt x="9426683" y="892066"/>
                  </a:lnTo>
                  <a:lnTo>
                    <a:pt x="9401349" y="924861"/>
                  </a:lnTo>
                  <a:lnTo>
                    <a:pt x="9368554" y="950195"/>
                  </a:lnTo>
                  <a:lnTo>
                    <a:pt x="9329840" y="966525"/>
                  </a:lnTo>
                  <a:lnTo>
                    <a:pt x="9286748" y="972311"/>
                  </a:lnTo>
                  <a:lnTo>
                    <a:pt x="162052" y="972311"/>
                  </a:lnTo>
                  <a:lnTo>
                    <a:pt x="118959" y="966525"/>
                  </a:lnTo>
                  <a:lnTo>
                    <a:pt x="80245" y="950195"/>
                  </a:lnTo>
                  <a:lnTo>
                    <a:pt x="47450" y="924861"/>
                  </a:lnTo>
                  <a:lnTo>
                    <a:pt x="22116" y="892066"/>
                  </a:lnTo>
                  <a:lnTo>
                    <a:pt x="5786" y="853352"/>
                  </a:lnTo>
                  <a:lnTo>
                    <a:pt x="0" y="810259"/>
                  </a:lnTo>
                  <a:lnTo>
                    <a:pt x="0" y="162051"/>
                  </a:lnTo>
                  <a:close/>
                </a:path>
              </a:pathLst>
            </a:custGeom>
            <a:ln w="3175">
              <a:solidFill>
                <a:srgbClr val="375F92"/>
              </a:solidFill>
            </a:ln>
          </p:spPr>
          <p:txBody>
            <a:bodyPr wrap="square" lIns="0" tIns="0" rIns="0" bIns="0" rtlCol="0"/>
            <a:lstStyle/>
            <a:p>
              <a:endParaRPr/>
            </a:p>
          </p:txBody>
        </p:sp>
      </p:grpSp>
      <p:sp>
        <p:nvSpPr>
          <p:cNvPr id="20" name="object 20"/>
          <p:cNvSpPr txBox="1"/>
          <p:nvPr/>
        </p:nvSpPr>
        <p:spPr>
          <a:xfrm>
            <a:off x="1526794" y="3398901"/>
            <a:ext cx="4154804" cy="513715"/>
          </a:xfrm>
          <a:prstGeom prst="rect">
            <a:avLst/>
          </a:prstGeom>
        </p:spPr>
        <p:txBody>
          <a:bodyPr vert="horz" wrap="square" lIns="0" tIns="13335" rIns="0" bIns="0" rtlCol="0">
            <a:spAutoFit/>
          </a:bodyPr>
          <a:lstStyle/>
          <a:p>
            <a:pPr marL="12700">
              <a:lnSpc>
                <a:spcPct val="100000"/>
              </a:lnSpc>
              <a:spcBef>
                <a:spcPts val="105"/>
              </a:spcBef>
              <a:tabLst>
                <a:tab pos="1368425" algn="l"/>
              </a:tabLst>
            </a:pPr>
            <a:r>
              <a:rPr sz="3200" b="1" dirty="0">
                <a:solidFill>
                  <a:srgbClr val="0F243E"/>
                </a:solidFill>
                <a:latin typeface="Times New Roman"/>
                <a:cs typeface="Times New Roman"/>
              </a:rPr>
              <a:t>S-AES	</a:t>
            </a:r>
            <a:r>
              <a:rPr sz="3200" b="1" spc="5" dirty="0">
                <a:solidFill>
                  <a:srgbClr val="0F243E"/>
                </a:solidFill>
                <a:latin typeface="Times New Roman"/>
                <a:cs typeface="Times New Roman"/>
              </a:rPr>
              <a:t>Key</a:t>
            </a:r>
            <a:r>
              <a:rPr sz="3200" b="1" spc="-70" dirty="0">
                <a:solidFill>
                  <a:srgbClr val="0F243E"/>
                </a:solidFill>
                <a:latin typeface="Times New Roman"/>
                <a:cs typeface="Times New Roman"/>
              </a:rPr>
              <a:t> </a:t>
            </a:r>
            <a:r>
              <a:rPr sz="3200" b="1" dirty="0">
                <a:solidFill>
                  <a:srgbClr val="0F243E"/>
                </a:solidFill>
                <a:latin typeface="Times New Roman"/>
                <a:cs typeface="Times New Roman"/>
              </a:rPr>
              <a:t>Generation</a:t>
            </a:r>
            <a:endParaRPr sz="3200">
              <a:latin typeface="Times New Roman"/>
              <a:cs typeface="Times New Roman"/>
            </a:endParaRPr>
          </a:p>
        </p:txBody>
      </p:sp>
      <p:grpSp>
        <p:nvGrpSpPr>
          <p:cNvPr id="21" name="object 21"/>
          <p:cNvGrpSpPr/>
          <p:nvPr/>
        </p:nvGrpSpPr>
        <p:grpSpPr>
          <a:xfrm>
            <a:off x="1263396" y="4318937"/>
            <a:ext cx="9584690" cy="1035050"/>
            <a:chOff x="1263396" y="4318937"/>
            <a:chExt cx="9584690" cy="1035050"/>
          </a:xfrm>
        </p:grpSpPr>
        <p:pic>
          <p:nvPicPr>
            <p:cNvPr id="22" name="object 22"/>
            <p:cNvPicPr/>
            <p:nvPr/>
          </p:nvPicPr>
          <p:blipFill>
            <a:blip r:embed="rId5" cstate="print"/>
            <a:stretch>
              <a:fillRect/>
            </a:stretch>
          </p:blipFill>
          <p:spPr>
            <a:xfrm>
              <a:off x="1336540" y="4318937"/>
              <a:ext cx="9511298" cy="1034939"/>
            </a:xfrm>
            <a:prstGeom prst="rect">
              <a:avLst/>
            </a:prstGeom>
          </p:spPr>
        </p:pic>
        <p:pic>
          <p:nvPicPr>
            <p:cNvPr id="23" name="object 23"/>
            <p:cNvPicPr/>
            <p:nvPr/>
          </p:nvPicPr>
          <p:blipFill>
            <a:blip r:embed="rId9" cstate="print"/>
            <a:stretch>
              <a:fillRect/>
            </a:stretch>
          </p:blipFill>
          <p:spPr>
            <a:xfrm>
              <a:off x="1263396" y="4421123"/>
              <a:ext cx="3768852" cy="900684"/>
            </a:xfrm>
            <a:prstGeom prst="rect">
              <a:avLst/>
            </a:prstGeom>
          </p:spPr>
        </p:pic>
        <p:sp>
          <p:nvSpPr>
            <p:cNvPr id="24" name="object 24"/>
            <p:cNvSpPr/>
            <p:nvPr/>
          </p:nvSpPr>
          <p:spPr>
            <a:xfrm>
              <a:off x="1370076" y="4332731"/>
              <a:ext cx="9448800" cy="972819"/>
            </a:xfrm>
            <a:custGeom>
              <a:avLst/>
              <a:gdLst/>
              <a:ahLst/>
              <a:cxnLst/>
              <a:rect l="l" t="t" r="r" b="b"/>
              <a:pathLst>
                <a:path w="9448800" h="972820">
                  <a:moveTo>
                    <a:pt x="9286748" y="0"/>
                  </a:moveTo>
                  <a:lnTo>
                    <a:pt x="162052" y="0"/>
                  </a:lnTo>
                  <a:lnTo>
                    <a:pt x="118959" y="5786"/>
                  </a:lnTo>
                  <a:lnTo>
                    <a:pt x="80245" y="22116"/>
                  </a:lnTo>
                  <a:lnTo>
                    <a:pt x="47450" y="47450"/>
                  </a:lnTo>
                  <a:lnTo>
                    <a:pt x="22116" y="80245"/>
                  </a:lnTo>
                  <a:lnTo>
                    <a:pt x="5786" y="118959"/>
                  </a:lnTo>
                  <a:lnTo>
                    <a:pt x="0" y="162052"/>
                  </a:lnTo>
                  <a:lnTo>
                    <a:pt x="0" y="810260"/>
                  </a:lnTo>
                  <a:lnTo>
                    <a:pt x="5786" y="853352"/>
                  </a:lnTo>
                  <a:lnTo>
                    <a:pt x="22116" y="892066"/>
                  </a:lnTo>
                  <a:lnTo>
                    <a:pt x="47450" y="924861"/>
                  </a:lnTo>
                  <a:lnTo>
                    <a:pt x="80245" y="950195"/>
                  </a:lnTo>
                  <a:lnTo>
                    <a:pt x="118959" y="966525"/>
                  </a:lnTo>
                  <a:lnTo>
                    <a:pt x="162052" y="972312"/>
                  </a:lnTo>
                  <a:lnTo>
                    <a:pt x="9286748" y="972312"/>
                  </a:lnTo>
                  <a:lnTo>
                    <a:pt x="9329840" y="966525"/>
                  </a:lnTo>
                  <a:lnTo>
                    <a:pt x="9368554" y="950195"/>
                  </a:lnTo>
                  <a:lnTo>
                    <a:pt x="9401349" y="924861"/>
                  </a:lnTo>
                  <a:lnTo>
                    <a:pt x="9426683" y="892066"/>
                  </a:lnTo>
                  <a:lnTo>
                    <a:pt x="9443013" y="853352"/>
                  </a:lnTo>
                  <a:lnTo>
                    <a:pt x="9448800" y="810260"/>
                  </a:lnTo>
                  <a:lnTo>
                    <a:pt x="9448800" y="162052"/>
                  </a:lnTo>
                  <a:lnTo>
                    <a:pt x="9443013" y="118959"/>
                  </a:lnTo>
                  <a:lnTo>
                    <a:pt x="9426683" y="80245"/>
                  </a:lnTo>
                  <a:lnTo>
                    <a:pt x="9401349" y="47450"/>
                  </a:lnTo>
                  <a:lnTo>
                    <a:pt x="9368554" y="22116"/>
                  </a:lnTo>
                  <a:lnTo>
                    <a:pt x="9329840" y="5786"/>
                  </a:lnTo>
                  <a:lnTo>
                    <a:pt x="9286748" y="0"/>
                  </a:lnTo>
                  <a:close/>
                </a:path>
              </a:pathLst>
            </a:custGeom>
            <a:solidFill>
              <a:srgbClr val="0F243E"/>
            </a:solidFill>
          </p:spPr>
          <p:txBody>
            <a:bodyPr wrap="square" lIns="0" tIns="0" rIns="0" bIns="0" rtlCol="0"/>
            <a:lstStyle/>
            <a:p>
              <a:endParaRPr/>
            </a:p>
          </p:txBody>
        </p:sp>
      </p:grpSp>
      <p:grpSp>
        <p:nvGrpSpPr>
          <p:cNvPr id="25" name="object 25"/>
          <p:cNvGrpSpPr/>
          <p:nvPr/>
        </p:nvGrpSpPr>
        <p:grpSpPr>
          <a:xfrm>
            <a:off x="1263396" y="5442138"/>
            <a:ext cx="9584690" cy="1035050"/>
            <a:chOff x="1263396" y="5442138"/>
            <a:chExt cx="9584690" cy="1035050"/>
          </a:xfrm>
        </p:grpSpPr>
        <p:pic>
          <p:nvPicPr>
            <p:cNvPr id="26" name="object 26"/>
            <p:cNvPicPr/>
            <p:nvPr/>
          </p:nvPicPr>
          <p:blipFill>
            <a:blip r:embed="rId5" cstate="print"/>
            <a:stretch>
              <a:fillRect/>
            </a:stretch>
          </p:blipFill>
          <p:spPr>
            <a:xfrm>
              <a:off x="1336540" y="5442138"/>
              <a:ext cx="9511298" cy="1034939"/>
            </a:xfrm>
            <a:prstGeom prst="rect">
              <a:avLst/>
            </a:prstGeom>
          </p:spPr>
        </p:pic>
        <p:pic>
          <p:nvPicPr>
            <p:cNvPr id="27" name="object 27"/>
            <p:cNvPicPr/>
            <p:nvPr/>
          </p:nvPicPr>
          <p:blipFill>
            <a:blip r:embed="rId10" cstate="print"/>
            <a:stretch>
              <a:fillRect/>
            </a:stretch>
          </p:blipFill>
          <p:spPr>
            <a:xfrm>
              <a:off x="1263396" y="5544311"/>
              <a:ext cx="3747516" cy="900683"/>
            </a:xfrm>
            <a:prstGeom prst="rect">
              <a:avLst/>
            </a:prstGeom>
          </p:spPr>
        </p:pic>
        <p:sp>
          <p:nvSpPr>
            <p:cNvPr id="28" name="object 28"/>
            <p:cNvSpPr/>
            <p:nvPr/>
          </p:nvSpPr>
          <p:spPr>
            <a:xfrm>
              <a:off x="1370076" y="5455919"/>
              <a:ext cx="9448800" cy="972819"/>
            </a:xfrm>
            <a:custGeom>
              <a:avLst/>
              <a:gdLst/>
              <a:ahLst/>
              <a:cxnLst/>
              <a:rect l="l" t="t" r="r" b="b"/>
              <a:pathLst>
                <a:path w="9448800" h="972820">
                  <a:moveTo>
                    <a:pt x="9286748" y="0"/>
                  </a:moveTo>
                  <a:lnTo>
                    <a:pt x="162052" y="0"/>
                  </a:lnTo>
                  <a:lnTo>
                    <a:pt x="118959" y="5786"/>
                  </a:lnTo>
                  <a:lnTo>
                    <a:pt x="80245" y="22117"/>
                  </a:lnTo>
                  <a:lnTo>
                    <a:pt x="47450" y="47451"/>
                  </a:lnTo>
                  <a:lnTo>
                    <a:pt x="22116" y="80248"/>
                  </a:lnTo>
                  <a:lnTo>
                    <a:pt x="5786" y="118966"/>
                  </a:lnTo>
                  <a:lnTo>
                    <a:pt x="0" y="162064"/>
                  </a:lnTo>
                  <a:lnTo>
                    <a:pt x="0" y="810247"/>
                  </a:lnTo>
                  <a:lnTo>
                    <a:pt x="5786" y="853331"/>
                  </a:lnTo>
                  <a:lnTo>
                    <a:pt x="22116" y="892046"/>
                  </a:lnTo>
                  <a:lnTo>
                    <a:pt x="47450" y="924845"/>
                  </a:lnTo>
                  <a:lnTo>
                    <a:pt x="80245" y="950186"/>
                  </a:lnTo>
                  <a:lnTo>
                    <a:pt x="118959" y="966523"/>
                  </a:lnTo>
                  <a:lnTo>
                    <a:pt x="162052" y="972311"/>
                  </a:lnTo>
                  <a:lnTo>
                    <a:pt x="9286748" y="972311"/>
                  </a:lnTo>
                  <a:lnTo>
                    <a:pt x="9329840" y="966523"/>
                  </a:lnTo>
                  <a:lnTo>
                    <a:pt x="9368554" y="950186"/>
                  </a:lnTo>
                  <a:lnTo>
                    <a:pt x="9401349" y="924845"/>
                  </a:lnTo>
                  <a:lnTo>
                    <a:pt x="9426683" y="892046"/>
                  </a:lnTo>
                  <a:lnTo>
                    <a:pt x="9443013" y="853331"/>
                  </a:lnTo>
                  <a:lnTo>
                    <a:pt x="9448800" y="810247"/>
                  </a:lnTo>
                  <a:lnTo>
                    <a:pt x="9448800" y="162064"/>
                  </a:lnTo>
                  <a:lnTo>
                    <a:pt x="9443013" y="118966"/>
                  </a:lnTo>
                  <a:lnTo>
                    <a:pt x="9426683" y="80248"/>
                  </a:lnTo>
                  <a:lnTo>
                    <a:pt x="9401349" y="47451"/>
                  </a:lnTo>
                  <a:lnTo>
                    <a:pt x="9368554" y="22117"/>
                  </a:lnTo>
                  <a:lnTo>
                    <a:pt x="9329840" y="5786"/>
                  </a:lnTo>
                  <a:lnTo>
                    <a:pt x="9286748" y="0"/>
                  </a:lnTo>
                  <a:close/>
                </a:path>
              </a:pathLst>
            </a:custGeom>
            <a:solidFill>
              <a:srgbClr val="0F243E"/>
            </a:solidFill>
          </p:spPr>
          <p:txBody>
            <a:bodyPr wrap="square" lIns="0" tIns="0" rIns="0" bIns="0" rtlCol="0"/>
            <a:lstStyle/>
            <a:p>
              <a:endParaRPr/>
            </a:p>
          </p:txBody>
        </p:sp>
      </p:grpSp>
      <p:sp>
        <p:nvSpPr>
          <p:cNvPr id="29" name="object 29"/>
          <p:cNvSpPr txBox="1"/>
          <p:nvPr/>
        </p:nvSpPr>
        <p:spPr>
          <a:xfrm>
            <a:off x="1526794" y="4521784"/>
            <a:ext cx="3249930" cy="1637664"/>
          </a:xfrm>
          <a:prstGeom prst="rect">
            <a:avLst/>
          </a:prstGeom>
        </p:spPr>
        <p:txBody>
          <a:bodyPr vert="horz" wrap="square" lIns="0" tIns="13335" rIns="0" bIns="0" rtlCol="0">
            <a:spAutoFit/>
          </a:bodyPr>
          <a:lstStyle/>
          <a:p>
            <a:pPr marL="12700">
              <a:lnSpc>
                <a:spcPct val="100000"/>
              </a:lnSpc>
              <a:spcBef>
                <a:spcPts val="105"/>
              </a:spcBef>
            </a:pPr>
            <a:r>
              <a:rPr sz="3200" b="1" dirty="0">
                <a:solidFill>
                  <a:srgbClr val="FFFFFF"/>
                </a:solidFill>
                <a:latin typeface="Times New Roman"/>
                <a:cs typeface="Times New Roman"/>
              </a:rPr>
              <a:t>S-AES</a:t>
            </a:r>
            <a:r>
              <a:rPr sz="3200" b="1" spc="-70" dirty="0">
                <a:solidFill>
                  <a:srgbClr val="FFFFFF"/>
                </a:solidFill>
                <a:latin typeface="Times New Roman"/>
                <a:cs typeface="Times New Roman"/>
              </a:rPr>
              <a:t> </a:t>
            </a:r>
            <a:r>
              <a:rPr sz="3200" b="1" dirty="0">
                <a:solidFill>
                  <a:srgbClr val="FFFFFF"/>
                </a:solidFill>
                <a:latin typeface="Times New Roman"/>
                <a:cs typeface="Times New Roman"/>
              </a:rPr>
              <a:t>Encryption</a:t>
            </a:r>
            <a:endParaRPr sz="3200">
              <a:latin typeface="Times New Roman"/>
              <a:cs typeface="Times New Roman"/>
            </a:endParaRPr>
          </a:p>
          <a:p>
            <a:pPr>
              <a:lnSpc>
                <a:spcPct val="100000"/>
              </a:lnSpc>
              <a:spcBef>
                <a:spcPts val="5"/>
              </a:spcBef>
            </a:pPr>
            <a:endParaRPr sz="4350">
              <a:latin typeface="Times New Roman"/>
              <a:cs typeface="Times New Roman"/>
            </a:endParaRPr>
          </a:p>
          <a:p>
            <a:pPr marL="12700">
              <a:lnSpc>
                <a:spcPct val="100000"/>
              </a:lnSpc>
            </a:pPr>
            <a:r>
              <a:rPr sz="3200" b="1" dirty="0">
                <a:solidFill>
                  <a:srgbClr val="FFFFFF"/>
                </a:solidFill>
                <a:latin typeface="Times New Roman"/>
                <a:cs typeface="Times New Roman"/>
              </a:rPr>
              <a:t>S-AES</a:t>
            </a:r>
            <a:r>
              <a:rPr sz="3200" b="1" spc="-60" dirty="0">
                <a:solidFill>
                  <a:srgbClr val="FFFFFF"/>
                </a:solidFill>
                <a:latin typeface="Times New Roman"/>
                <a:cs typeface="Times New Roman"/>
              </a:rPr>
              <a:t> </a:t>
            </a:r>
            <a:r>
              <a:rPr sz="3200" b="1" dirty="0">
                <a:solidFill>
                  <a:srgbClr val="FFFFFF"/>
                </a:solidFill>
                <a:latin typeface="Times New Roman"/>
                <a:cs typeface="Times New Roman"/>
              </a:rPr>
              <a:t>Decryption</a:t>
            </a:r>
            <a:endParaRPr sz="3200">
              <a:latin typeface="Times New Roman"/>
              <a:cs typeface="Times New Roman"/>
            </a:endParaRPr>
          </a:p>
        </p:txBody>
      </p:sp>
      <p:sp>
        <p:nvSpPr>
          <p:cNvPr id="30" name="object 30"/>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Tree>
    <p:extLst>
      <p:ext uri="{BB962C8B-B14F-4D97-AF65-F5344CB8AC3E}">
        <p14:creationId xmlns:p14="http://schemas.microsoft.com/office/powerpoint/2010/main" val="3942251429"/>
      </p:ext>
    </p:extLst>
  </p:cSld>
  <p:clrMapOvr>
    <a:masterClrMapping/>
  </p:clrMapOvr>
  <mc:AlternateContent xmlns:mc="http://schemas.openxmlformats.org/markup-compatibility/2006" xmlns:p14="http://schemas.microsoft.com/office/powerpoint/2010/main">
    <mc:Choice Requires="p14">
      <p:transition spd="slow" p14:dur="2000" advTm="13892"/>
    </mc:Choice>
    <mc:Fallback xmlns="">
      <p:transition spd="slow" advTm="13892"/>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385089" y="136652"/>
            <a:ext cx="4215231" cy="490982"/>
          </a:xfrm>
          <a:prstGeom prst="rect">
            <a:avLst/>
          </a:prstGeom>
        </p:spPr>
      </p:pic>
      <p:sp>
        <p:nvSpPr>
          <p:cNvPr id="3" name="object 3"/>
          <p:cNvSpPr/>
          <p:nvPr/>
        </p:nvSpPr>
        <p:spPr>
          <a:xfrm>
            <a:off x="4495038" y="38229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8063A1"/>
            </a:solidFill>
          </a:ln>
        </p:spPr>
        <p:txBody>
          <a:bodyPr wrap="square" lIns="0" tIns="0" rIns="0" bIns="0" rtlCol="0"/>
          <a:lstStyle/>
          <a:p>
            <a:endParaRPr/>
          </a:p>
        </p:txBody>
      </p:sp>
      <p:sp>
        <p:nvSpPr>
          <p:cNvPr id="4" name="object 4"/>
          <p:cNvSpPr txBox="1"/>
          <p:nvPr/>
        </p:nvSpPr>
        <p:spPr>
          <a:xfrm>
            <a:off x="5868923" y="3880484"/>
            <a:ext cx="538480" cy="330835"/>
          </a:xfrm>
          <a:prstGeom prst="rect">
            <a:avLst/>
          </a:prstGeom>
        </p:spPr>
        <p:txBody>
          <a:bodyPr vert="horz" wrap="square" lIns="0" tIns="12700" rIns="0" bIns="0" rtlCol="0">
            <a:spAutoFit/>
          </a:bodyPr>
          <a:lstStyle/>
          <a:p>
            <a:pPr marL="38100">
              <a:lnSpc>
                <a:spcPct val="100000"/>
              </a:lnSpc>
              <a:spcBef>
                <a:spcPts val="100"/>
              </a:spcBef>
            </a:pPr>
            <a:r>
              <a:rPr sz="3000" spc="7" baseline="11111" dirty="0">
                <a:latin typeface="Cambria Math"/>
                <a:cs typeface="Cambria Math"/>
              </a:rPr>
              <a:t>𝒘</a:t>
            </a:r>
            <a:r>
              <a:rPr sz="1450" spc="5" dirty="0">
                <a:latin typeface="Cambria Math"/>
                <a:cs typeface="Cambria Math"/>
              </a:rPr>
              <a:t>𝟐,𝟑</a:t>
            </a:r>
            <a:endParaRPr sz="1450">
              <a:latin typeface="Cambria Math"/>
              <a:cs typeface="Cambria Math"/>
            </a:endParaRPr>
          </a:p>
        </p:txBody>
      </p:sp>
      <p:sp>
        <p:nvSpPr>
          <p:cNvPr id="5" name="object 5"/>
          <p:cNvSpPr txBox="1">
            <a:spLocks noGrp="1"/>
          </p:cNvSpPr>
          <p:nvPr>
            <p:ph type="title"/>
          </p:nvPr>
        </p:nvSpPr>
        <p:spPr>
          <a:xfrm>
            <a:off x="4490465" y="765809"/>
            <a:ext cx="3352800" cy="381000"/>
          </a:xfrm>
          <a:prstGeom prst="rect">
            <a:avLst/>
          </a:prstGeom>
          <a:ln w="25907">
            <a:solidFill>
              <a:srgbClr val="8063A1"/>
            </a:solidFill>
          </a:ln>
        </p:spPr>
        <p:txBody>
          <a:bodyPr vert="horz" wrap="square" lIns="0" tIns="20955" rIns="0" bIns="0" rtlCol="0">
            <a:spAutoFit/>
          </a:bodyPr>
          <a:lstStyle/>
          <a:p>
            <a:pPr algn="ctr">
              <a:lnSpc>
                <a:spcPct val="100000"/>
              </a:lnSpc>
              <a:spcBef>
                <a:spcPts val="165"/>
              </a:spcBef>
            </a:pPr>
            <a:r>
              <a:rPr sz="2000" b="1" dirty="0">
                <a:solidFill>
                  <a:srgbClr val="000000"/>
                </a:solidFill>
                <a:latin typeface="Calibri"/>
                <a:cs typeface="Calibri"/>
              </a:rPr>
              <a:t>16-bit</a:t>
            </a:r>
            <a:r>
              <a:rPr sz="2000" b="1" spc="-65" dirty="0">
                <a:solidFill>
                  <a:srgbClr val="000000"/>
                </a:solidFill>
                <a:latin typeface="Calibri"/>
                <a:cs typeface="Calibri"/>
              </a:rPr>
              <a:t> </a:t>
            </a:r>
            <a:r>
              <a:rPr sz="2000" b="1" spc="-20" dirty="0">
                <a:solidFill>
                  <a:srgbClr val="000000"/>
                </a:solidFill>
                <a:latin typeface="Calibri"/>
                <a:cs typeface="Calibri"/>
              </a:rPr>
              <a:t>Key</a:t>
            </a:r>
            <a:endParaRPr sz="2000">
              <a:latin typeface="Calibri"/>
              <a:cs typeface="Calibri"/>
            </a:endParaRPr>
          </a:p>
        </p:txBody>
      </p:sp>
      <p:sp>
        <p:nvSpPr>
          <p:cNvPr id="6" name="object 6"/>
          <p:cNvSpPr txBox="1"/>
          <p:nvPr/>
        </p:nvSpPr>
        <p:spPr>
          <a:xfrm>
            <a:off x="4495038" y="4446270"/>
            <a:ext cx="3352800" cy="381000"/>
          </a:xfrm>
          <a:prstGeom prst="rect">
            <a:avLst/>
          </a:prstGeom>
          <a:ln w="25907">
            <a:solidFill>
              <a:srgbClr val="8063A1"/>
            </a:solidFill>
          </a:ln>
        </p:spPr>
        <p:txBody>
          <a:bodyPr vert="horz" wrap="square" lIns="0" tIns="20955" rIns="0" bIns="0" rtlCol="0">
            <a:spAutoFit/>
          </a:bodyPr>
          <a:lstStyle/>
          <a:p>
            <a:pPr marL="1068705">
              <a:lnSpc>
                <a:spcPct val="100000"/>
              </a:lnSpc>
              <a:spcBef>
                <a:spcPts val="165"/>
              </a:spcBef>
            </a:pPr>
            <a:r>
              <a:rPr sz="2000" b="1" spc="-5" dirty="0">
                <a:latin typeface="Calibri"/>
                <a:cs typeface="Calibri"/>
              </a:rPr>
              <a:t>Expand</a:t>
            </a:r>
            <a:r>
              <a:rPr sz="2000" b="1" spc="-40" dirty="0">
                <a:latin typeface="Calibri"/>
                <a:cs typeface="Calibri"/>
              </a:rPr>
              <a:t> </a:t>
            </a:r>
            <a:r>
              <a:rPr sz="2000" b="1" spc="-25" dirty="0">
                <a:latin typeface="Calibri"/>
                <a:cs typeface="Calibri"/>
              </a:rPr>
              <a:t>Key</a:t>
            </a:r>
            <a:endParaRPr sz="2000">
              <a:latin typeface="Calibri"/>
              <a:cs typeface="Calibri"/>
            </a:endParaRPr>
          </a:p>
        </p:txBody>
      </p:sp>
      <p:sp>
        <p:nvSpPr>
          <p:cNvPr id="7" name="object 7"/>
          <p:cNvSpPr/>
          <p:nvPr/>
        </p:nvSpPr>
        <p:spPr>
          <a:xfrm>
            <a:off x="4499609" y="5665470"/>
            <a:ext cx="3352800" cy="381000"/>
          </a:xfrm>
          <a:custGeom>
            <a:avLst/>
            <a:gdLst/>
            <a:ahLst/>
            <a:cxnLst/>
            <a:rect l="l" t="t" r="r" b="b"/>
            <a:pathLst>
              <a:path w="3352800" h="381000">
                <a:moveTo>
                  <a:pt x="0" y="380999"/>
                </a:moveTo>
                <a:lnTo>
                  <a:pt x="3352799" y="380999"/>
                </a:lnTo>
                <a:lnTo>
                  <a:pt x="3352799" y="0"/>
                </a:lnTo>
                <a:lnTo>
                  <a:pt x="0" y="0"/>
                </a:lnTo>
                <a:lnTo>
                  <a:pt x="0" y="380999"/>
                </a:lnTo>
                <a:close/>
              </a:path>
            </a:pathLst>
          </a:custGeom>
          <a:ln w="25908">
            <a:solidFill>
              <a:srgbClr val="8063A1"/>
            </a:solidFill>
          </a:ln>
        </p:spPr>
        <p:txBody>
          <a:bodyPr wrap="square" lIns="0" tIns="0" rIns="0" bIns="0" rtlCol="0"/>
          <a:lstStyle/>
          <a:p>
            <a:endParaRPr/>
          </a:p>
        </p:txBody>
      </p:sp>
      <p:sp>
        <p:nvSpPr>
          <p:cNvPr id="8" name="object 8"/>
          <p:cNvSpPr txBox="1"/>
          <p:nvPr/>
        </p:nvSpPr>
        <p:spPr>
          <a:xfrm>
            <a:off x="5874130" y="5721807"/>
            <a:ext cx="538480" cy="331470"/>
          </a:xfrm>
          <a:prstGeom prst="rect">
            <a:avLst/>
          </a:prstGeom>
        </p:spPr>
        <p:txBody>
          <a:bodyPr vert="horz" wrap="square" lIns="0" tIns="13335" rIns="0" bIns="0" rtlCol="0">
            <a:spAutoFit/>
          </a:bodyPr>
          <a:lstStyle/>
          <a:p>
            <a:pPr marL="38100">
              <a:lnSpc>
                <a:spcPct val="100000"/>
              </a:lnSpc>
              <a:spcBef>
                <a:spcPts val="105"/>
              </a:spcBef>
            </a:pPr>
            <a:r>
              <a:rPr sz="3000" baseline="11111" dirty="0">
                <a:latin typeface="Cambria Math"/>
                <a:cs typeface="Cambria Math"/>
              </a:rPr>
              <a:t>𝒘</a:t>
            </a:r>
            <a:r>
              <a:rPr sz="1450" dirty="0">
                <a:latin typeface="Cambria Math"/>
                <a:cs typeface="Cambria Math"/>
              </a:rPr>
              <a:t>𝟒,𝟓</a:t>
            </a:r>
            <a:endParaRPr sz="1450">
              <a:latin typeface="Cambria Math"/>
              <a:cs typeface="Cambria Math"/>
            </a:endParaRPr>
          </a:p>
        </p:txBody>
      </p:sp>
      <p:grpSp>
        <p:nvGrpSpPr>
          <p:cNvPr id="9" name="object 9"/>
          <p:cNvGrpSpPr/>
          <p:nvPr/>
        </p:nvGrpSpPr>
        <p:grpSpPr>
          <a:xfrm>
            <a:off x="6018276" y="4808220"/>
            <a:ext cx="311150" cy="1033780"/>
            <a:chOff x="6018276" y="4808220"/>
            <a:chExt cx="311150" cy="1033780"/>
          </a:xfrm>
        </p:grpSpPr>
        <p:pic>
          <p:nvPicPr>
            <p:cNvPr id="10" name="object 10"/>
            <p:cNvPicPr/>
            <p:nvPr/>
          </p:nvPicPr>
          <p:blipFill>
            <a:blip r:embed="rId3" cstate="print"/>
            <a:stretch>
              <a:fillRect/>
            </a:stretch>
          </p:blipFill>
          <p:spPr>
            <a:xfrm>
              <a:off x="6018276" y="4808220"/>
              <a:ext cx="310959" cy="1033297"/>
            </a:xfrm>
            <a:prstGeom prst="rect">
              <a:avLst/>
            </a:prstGeom>
          </p:spPr>
        </p:pic>
        <p:sp>
          <p:nvSpPr>
            <p:cNvPr id="11" name="object 11"/>
            <p:cNvSpPr/>
            <p:nvPr/>
          </p:nvSpPr>
          <p:spPr>
            <a:xfrm>
              <a:off x="6118733" y="4827143"/>
              <a:ext cx="114300" cy="838835"/>
            </a:xfrm>
            <a:custGeom>
              <a:avLst/>
              <a:gdLst/>
              <a:ahLst/>
              <a:cxnLst/>
              <a:rect l="l" t="t" r="r" b="b"/>
              <a:pathLst>
                <a:path w="114300" h="838835">
                  <a:moveTo>
                    <a:pt x="38109" y="724153"/>
                  </a:moveTo>
                  <a:lnTo>
                    <a:pt x="0" y="724407"/>
                  </a:lnTo>
                  <a:lnTo>
                    <a:pt x="57784" y="838326"/>
                  </a:lnTo>
                  <a:lnTo>
                    <a:pt x="104661" y="743203"/>
                  </a:lnTo>
                  <a:lnTo>
                    <a:pt x="38226" y="743203"/>
                  </a:lnTo>
                  <a:lnTo>
                    <a:pt x="38109" y="724153"/>
                  </a:lnTo>
                  <a:close/>
                </a:path>
                <a:path w="114300" h="838835">
                  <a:moveTo>
                    <a:pt x="76209" y="723899"/>
                  </a:moveTo>
                  <a:lnTo>
                    <a:pt x="38109" y="724153"/>
                  </a:lnTo>
                  <a:lnTo>
                    <a:pt x="38226" y="743203"/>
                  </a:lnTo>
                  <a:lnTo>
                    <a:pt x="76326" y="742949"/>
                  </a:lnTo>
                  <a:lnTo>
                    <a:pt x="76209" y="723899"/>
                  </a:lnTo>
                  <a:close/>
                </a:path>
                <a:path w="114300" h="838835">
                  <a:moveTo>
                    <a:pt x="114300" y="723645"/>
                  </a:moveTo>
                  <a:lnTo>
                    <a:pt x="76209" y="723899"/>
                  </a:lnTo>
                  <a:lnTo>
                    <a:pt x="76326" y="742949"/>
                  </a:lnTo>
                  <a:lnTo>
                    <a:pt x="38226" y="743203"/>
                  </a:lnTo>
                  <a:lnTo>
                    <a:pt x="104661" y="743203"/>
                  </a:lnTo>
                  <a:lnTo>
                    <a:pt x="114300" y="723645"/>
                  </a:lnTo>
                  <a:close/>
                </a:path>
                <a:path w="114300" h="838835">
                  <a:moveTo>
                    <a:pt x="71754" y="0"/>
                  </a:moveTo>
                  <a:lnTo>
                    <a:pt x="33654" y="253"/>
                  </a:lnTo>
                  <a:lnTo>
                    <a:pt x="38109" y="724153"/>
                  </a:lnTo>
                  <a:lnTo>
                    <a:pt x="76209" y="723899"/>
                  </a:lnTo>
                  <a:lnTo>
                    <a:pt x="71754" y="0"/>
                  </a:lnTo>
                  <a:close/>
                </a:path>
              </a:pathLst>
            </a:custGeom>
            <a:solidFill>
              <a:srgbClr val="8063A1"/>
            </a:solidFill>
          </p:spPr>
          <p:txBody>
            <a:bodyPr wrap="square" lIns="0" tIns="0" rIns="0" bIns="0" rtlCol="0"/>
            <a:lstStyle/>
            <a:p>
              <a:endParaRPr/>
            </a:p>
          </p:txBody>
        </p:sp>
      </p:grpSp>
      <p:sp>
        <p:nvSpPr>
          <p:cNvPr id="12" name="object 12"/>
          <p:cNvSpPr txBox="1"/>
          <p:nvPr/>
        </p:nvSpPr>
        <p:spPr>
          <a:xfrm>
            <a:off x="4490465" y="1994154"/>
            <a:ext cx="3352800" cy="381000"/>
          </a:xfrm>
          <a:prstGeom prst="rect">
            <a:avLst/>
          </a:prstGeom>
          <a:ln w="25907">
            <a:solidFill>
              <a:srgbClr val="8063A1"/>
            </a:solidFill>
          </a:ln>
        </p:spPr>
        <p:txBody>
          <a:bodyPr vert="horz" wrap="square" lIns="0" tIns="21590" rIns="0" bIns="0" rtlCol="0">
            <a:spAutoFit/>
          </a:bodyPr>
          <a:lstStyle/>
          <a:p>
            <a:pPr marL="1068070">
              <a:lnSpc>
                <a:spcPct val="100000"/>
              </a:lnSpc>
              <a:spcBef>
                <a:spcPts val="170"/>
              </a:spcBef>
            </a:pPr>
            <a:r>
              <a:rPr sz="2000" b="1" dirty="0">
                <a:latin typeface="Calibri"/>
                <a:cs typeface="Calibri"/>
              </a:rPr>
              <a:t>Expand</a:t>
            </a:r>
            <a:r>
              <a:rPr sz="2000" b="1" spc="-35" dirty="0">
                <a:latin typeface="Calibri"/>
                <a:cs typeface="Calibri"/>
              </a:rPr>
              <a:t> </a:t>
            </a:r>
            <a:r>
              <a:rPr sz="2000" b="1" spc="-25" dirty="0">
                <a:latin typeface="Calibri"/>
                <a:cs typeface="Calibri"/>
              </a:rPr>
              <a:t>Key</a:t>
            </a:r>
            <a:endParaRPr sz="2000">
              <a:latin typeface="Calibri"/>
              <a:cs typeface="Calibri"/>
            </a:endParaRPr>
          </a:p>
        </p:txBody>
      </p:sp>
      <p:grpSp>
        <p:nvGrpSpPr>
          <p:cNvPr id="13" name="object 13"/>
          <p:cNvGrpSpPr/>
          <p:nvPr/>
        </p:nvGrpSpPr>
        <p:grpSpPr>
          <a:xfrm>
            <a:off x="6013703" y="2356104"/>
            <a:ext cx="311150" cy="2090420"/>
            <a:chOff x="6013703" y="2356104"/>
            <a:chExt cx="311150" cy="2090420"/>
          </a:xfrm>
        </p:grpSpPr>
        <p:pic>
          <p:nvPicPr>
            <p:cNvPr id="14" name="object 14"/>
            <p:cNvPicPr/>
            <p:nvPr/>
          </p:nvPicPr>
          <p:blipFill>
            <a:blip r:embed="rId4" cstate="print"/>
            <a:stretch>
              <a:fillRect/>
            </a:stretch>
          </p:blipFill>
          <p:spPr>
            <a:xfrm>
              <a:off x="6013703" y="2356104"/>
              <a:ext cx="310959" cy="1642872"/>
            </a:xfrm>
            <a:prstGeom prst="rect">
              <a:avLst/>
            </a:prstGeom>
          </p:spPr>
        </p:pic>
        <p:sp>
          <p:nvSpPr>
            <p:cNvPr id="15" name="object 15"/>
            <p:cNvSpPr/>
            <p:nvPr/>
          </p:nvSpPr>
          <p:spPr>
            <a:xfrm>
              <a:off x="6114414" y="2375027"/>
              <a:ext cx="114300" cy="1448435"/>
            </a:xfrm>
            <a:custGeom>
              <a:avLst/>
              <a:gdLst/>
              <a:ahLst/>
              <a:cxnLst/>
              <a:rect l="l" t="t" r="r" b="b"/>
              <a:pathLst>
                <a:path w="114300" h="1448435">
                  <a:moveTo>
                    <a:pt x="38158" y="1333711"/>
                  </a:moveTo>
                  <a:lnTo>
                    <a:pt x="0" y="1333881"/>
                  </a:lnTo>
                  <a:lnTo>
                    <a:pt x="57531" y="1447927"/>
                  </a:lnTo>
                  <a:lnTo>
                    <a:pt x="104670" y="1352804"/>
                  </a:lnTo>
                  <a:lnTo>
                    <a:pt x="38226" y="1352804"/>
                  </a:lnTo>
                  <a:lnTo>
                    <a:pt x="38158" y="1333711"/>
                  </a:lnTo>
                  <a:close/>
                </a:path>
                <a:path w="114300" h="1448435">
                  <a:moveTo>
                    <a:pt x="76259" y="1333542"/>
                  </a:moveTo>
                  <a:lnTo>
                    <a:pt x="38158" y="1333711"/>
                  </a:lnTo>
                  <a:lnTo>
                    <a:pt x="38226" y="1352804"/>
                  </a:lnTo>
                  <a:lnTo>
                    <a:pt x="76326" y="1352550"/>
                  </a:lnTo>
                  <a:lnTo>
                    <a:pt x="76259" y="1333542"/>
                  </a:lnTo>
                  <a:close/>
                </a:path>
                <a:path w="114300" h="1448435">
                  <a:moveTo>
                    <a:pt x="114300" y="1333373"/>
                  </a:moveTo>
                  <a:lnTo>
                    <a:pt x="76259" y="1333542"/>
                  </a:lnTo>
                  <a:lnTo>
                    <a:pt x="76326" y="1352550"/>
                  </a:lnTo>
                  <a:lnTo>
                    <a:pt x="38226" y="1352804"/>
                  </a:lnTo>
                  <a:lnTo>
                    <a:pt x="104670" y="1352804"/>
                  </a:lnTo>
                  <a:lnTo>
                    <a:pt x="114300" y="1333373"/>
                  </a:lnTo>
                  <a:close/>
                </a:path>
                <a:path w="114300" h="1448435">
                  <a:moveTo>
                    <a:pt x="71500" y="0"/>
                  </a:moveTo>
                  <a:lnTo>
                    <a:pt x="33400" y="253"/>
                  </a:lnTo>
                  <a:lnTo>
                    <a:pt x="38158" y="1333711"/>
                  </a:lnTo>
                  <a:lnTo>
                    <a:pt x="76259" y="1333542"/>
                  </a:lnTo>
                  <a:lnTo>
                    <a:pt x="71500" y="0"/>
                  </a:lnTo>
                  <a:close/>
                </a:path>
              </a:pathLst>
            </a:custGeom>
            <a:solidFill>
              <a:srgbClr val="8063A1"/>
            </a:solidFill>
          </p:spPr>
          <p:txBody>
            <a:bodyPr wrap="square" lIns="0" tIns="0" rIns="0" bIns="0" rtlCol="0"/>
            <a:lstStyle/>
            <a:p>
              <a:endParaRPr/>
            </a:p>
          </p:txBody>
        </p:sp>
        <p:pic>
          <p:nvPicPr>
            <p:cNvPr id="16" name="object 16"/>
            <p:cNvPicPr/>
            <p:nvPr/>
          </p:nvPicPr>
          <p:blipFill>
            <a:blip r:embed="rId5" cstate="print"/>
            <a:stretch>
              <a:fillRect/>
            </a:stretch>
          </p:blipFill>
          <p:spPr>
            <a:xfrm>
              <a:off x="6123431" y="4217670"/>
              <a:ext cx="114300" cy="228600"/>
            </a:xfrm>
            <a:prstGeom prst="rect">
              <a:avLst/>
            </a:prstGeom>
          </p:spPr>
        </p:pic>
      </p:grpSp>
      <p:sp>
        <p:nvSpPr>
          <p:cNvPr id="17" name="object 17"/>
          <p:cNvSpPr txBox="1"/>
          <p:nvPr/>
        </p:nvSpPr>
        <p:spPr>
          <a:xfrm>
            <a:off x="4490465" y="1383030"/>
            <a:ext cx="3352800" cy="381000"/>
          </a:xfrm>
          <a:prstGeom prst="rect">
            <a:avLst/>
          </a:prstGeom>
          <a:ln w="25907">
            <a:solidFill>
              <a:srgbClr val="8063A1"/>
            </a:solidFill>
          </a:ln>
        </p:spPr>
        <p:txBody>
          <a:bodyPr vert="horz" wrap="square" lIns="0" tIns="69215" rIns="0" bIns="0" rtlCol="0">
            <a:spAutoFit/>
          </a:bodyPr>
          <a:lstStyle/>
          <a:p>
            <a:pPr marR="59690" algn="ctr">
              <a:lnSpc>
                <a:spcPct val="100000"/>
              </a:lnSpc>
              <a:spcBef>
                <a:spcPts val="545"/>
              </a:spcBef>
            </a:pPr>
            <a:r>
              <a:rPr sz="3000" baseline="11111" dirty="0">
                <a:latin typeface="Cambria Math"/>
                <a:cs typeface="Cambria Math"/>
              </a:rPr>
              <a:t>𝒘</a:t>
            </a:r>
            <a:r>
              <a:rPr sz="1450" dirty="0">
                <a:latin typeface="Cambria Math"/>
                <a:cs typeface="Cambria Math"/>
              </a:rPr>
              <a:t>𝟎,𝟏</a:t>
            </a:r>
            <a:endParaRPr sz="1450">
              <a:latin typeface="Cambria Math"/>
              <a:cs typeface="Cambria Math"/>
            </a:endParaRPr>
          </a:p>
        </p:txBody>
      </p:sp>
      <p:pic>
        <p:nvPicPr>
          <p:cNvPr id="18" name="object 18"/>
          <p:cNvPicPr/>
          <p:nvPr/>
        </p:nvPicPr>
        <p:blipFill>
          <a:blip r:embed="rId6" cstate="print"/>
          <a:stretch>
            <a:fillRect/>
          </a:stretch>
        </p:blipFill>
        <p:spPr>
          <a:xfrm>
            <a:off x="6009132" y="1744967"/>
            <a:ext cx="310959" cy="423684"/>
          </a:xfrm>
          <a:prstGeom prst="rect">
            <a:avLst/>
          </a:prstGeom>
        </p:spPr>
      </p:pic>
      <p:pic>
        <p:nvPicPr>
          <p:cNvPr id="19" name="object 19"/>
          <p:cNvPicPr/>
          <p:nvPr/>
        </p:nvPicPr>
        <p:blipFill>
          <a:blip r:embed="rId5" cstate="print"/>
          <a:stretch>
            <a:fillRect/>
          </a:stretch>
        </p:blipFill>
        <p:spPr>
          <a:xfrm>
            <a:off x="6109715" y="1764029"/>
            <a:ext cx="114300" cy="228600"/>
          </a:xfrm>
          <a:prstGeom prst="rect">
            <a:avLst/>
          </a:prstGeom>
        </p:spPr>
      </p:pic>
      <p:pic>
        <p:nvPicPr>
          <p:cNvPr id="20" name="object 20"/>
          <p:cNvPicPr/>
          <p:nvPr/>
        </p:nvPicPr>
        <p:blipFill>
          <a:blip r:embed="rId6" cstate="print"/>
          <a:stretch>
            <a:fillRect/>
          </a:stretch>
        </p:blipFill>
        <p:spPr>
          <a:xfrm>
            <a:off x="6022847" y="4198607"/>
            <a:ext cx="310959" cy="423684"/>
          </a:xfrm>
          <a:prstGeom prst="rect">
            <a:avLst/>
          </a:prstGeom>
        </p:spPr>
      </p:pic>
      <p:pic>
        <p:nvPicPr>
          <p:cNvPr id="21" name="object 21"/>
          <p:cNvPicPr/>
          <p:nvPr/>
        </p:nvPicPr>
        <p:blipFill>
          <a:blip r:embed="rId7" cstate="print"/>
          <a:stretch>
            <a:fillRect/>
          </a:stretch>
        </p:blipFill>
        <p:spPr>
          <a:xfrm>
            <a:off x="6009132" y="1127734"/>
            <a:ext cx="310959" cy="431317"/>
          </a:xfrm>
          <a:prstGeom prst="rect">
            <a:avLst/>
          </a:prstGeom>
        </p:spPr>
      </p:pic>
      <p:pic>
        <p:nvPicPr>
          <p:cNvPr id="22" name="object 22"/>
          <p:cNvPicPr/>
          <p:nvPr/>
        </p:nvPicPr>
        <p:blipFill>
          <a:blip r:embed="rId8" cstate="print"/>
          <a:stretch>
            <a:fillRect/>
          </a:stretch>
        </p:blipFill>
        <p:spPr>
          <a:xfrm>
            <a:off x="6109715" y="1146810"/>
            <a:ext cx="114300" cy="236219"/>
          </a:xfrm>
          <a:prstGeom prst="rect">
            <a:avLst/>
          </a:prstGeom>
        </p:spPr>
      </p:pic>
      <p:sp>
        <p:nvSpPr>
          <p:cNvPr id="23" name="object 23"/>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Tree>
    <p:extLst>
      <p:ext uri="{BB962C8B-B14F-4D97-AF65-F5344CB8AC3E}">
        <p14:creationId xmlns:p14="http://schemas.microsoft.com/office/powerpoint/2010/main" val="2683145095"/>
      </p:ext>
    </p:extLst>
  </p:cSld>
  <p:clrMapOvr>
    <a:masterClrMapping/>
  </p:clrMapOvr>
  <mc:AlternateContent xmlns:mc="http://schemas.openxmlformats.org/markup-compatibility/2006" xmlns:p14="http://schemas.microsoft.com/office/powerpoint/2010/main">
    <mc:Choice Requires="p14">
      <p:transition spd="slow" p14:dur="2000" advTm="136240"/>
    </mc:Choice>
    <mc:Fallback xmlns="">
      <p:transition spd="slow" advTm="136240"/>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385089" y="136652"/>
            <a:ext cx="4215231" cy="490982"/>
          </a:xfrm>
          <a:prstGeom prst="rect">
            <a:avLst/>
          </a:prstGeom>
        </p:spPr>
      </p:pic>
      <p:sp>
        <p:nvSpPr>
          <p:cNvPr id="3" name="object 3"/>
          <p:cNvSpPr/>
          <p:nvPr/>
        </p:nvSpPr>
        <p:spPr>
          <a:xfrm>
            <a:off x="4495038" y="38229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8063A1"/>
            </a:solidFill>
          </a:ln>
        </p:spPr>
        <p:txBody>
          <a:bodyPr wrap="square" lIns="0" tIns="0" rIns="0" bIns="0" rtlCol="0"/>
          <a:lstStyle/>
          <a:p>
            <a:endParaRPr/>
          </a:p>
        </p:txBody>
      </p:sp>
      <p:sp>
        <p:nvSpPr>
          <p:cNvPr id="4" name="object 4"/>
          <p:cNvSpPr txBox="1"/>
          <p:nvPr/>
        </p:nvSpPr>
        <p:spPr>
          <a:xfrm>
            <a:off x="5868923" y="3880484"/>
            <a:ext cx="538480" cy="330835"/>
          </a:xfrm>
          <a:prstGeom prst="rect">
            <a:avLst/>
          </a:prstGeom>
        </p:spPr>
        <p:txBody>
          <a:bodyPr vert="horz" wrap="square" lIns="0" tIns="12700" rIns="0" bIns="0" rtlCol="0">
            <a:spAutoFit/>
          </a:bodyPr>
          <a:lstStyle/>
          <a:p>
            <a:pPr marL="38100">
              <a:lnSpc>
                <a:spcPct val="100000"/>
              </a:lnSpc>
              <a:spcBef>
                <a:spcPts val="100"/>
              </a:spcBef>
            </a:pPr>
            <a:r>
              <a:rPr sz="3000" spc="7" baseline="11111" dirty="0">
                <a:latin typeface="Cambria Math"/>
                <a:cs typeface="Cambria Math"/>
              </a:rPr>
              <a:t>𝒘</a:t>
            </a:r>
            <a:r>
              <a:rPr sz="1450" spc="5" dirty="0">
                <a:latin typeface="Cambria Math"/>
                <a:cs typeface="Cambria Math"/>
              </a:rPr>
              <a:t>𝟐,𝟑</a:t>
            </a:r>
            <a:endParaRPr sz="1450">
              <a:latin typeface="Cambria Math"/>
              <a:cs typeface="Cambria Math"/>
            </a:endParaRPr>
          </a:p>
        </p:txBody>
      </p:sp>
      <p:sp>
        <p:nvSpPr>
          <p:cNvPr id="5" name="object 5"/>
          <p:cNvSpPr txBox="1">
            <a:spLocks noGrp="1"/>
          </p:cNvSpPr>
          <p:nvPr>
            <p:ph type="title"/>
          </p:nvPr>
        </p:nvSpPr>
        <p:spPr>
          <a:xfrm>
            <a:off x="4490465" y="765809"/>
            <a:ext cx="3352800" cy="381000"/>
          </a:xfrm>
          <a:prstGeom prst="rect">
            <a:avLst/>
          </a:prstGeom>
          <a:ln w="25907">
            <a:solidFill>
              <a:srgbClr val="8063A1"/>
            </a:solidFill>
          </a:ln>
        </p:spPr>
        <p:txBody>
          <a:bodyPr vert="horz" wrap="square" lIns="0" tIns="20955" rIns="0" bIns="0" rtlCol="0">
            <a:spAutoFit/>
          </a:bodyPr>
          <a:lstStyle/>
          <a:p>
            <a:pPr algn="ctr">
              <a:lnSpc>
                <a:spcPct val="100000"/>
              </a:lnSpc>
              <a:spcBef>
                <a:spcPts val="165"/>
              </a:spcBef>
            </a:pPr>
            <a:r>
              <a:rPr sz="2000" b="1" dirty="0">
                <a:solidFill>
                  <a:srgbClr val="000000"/>
                </a:solidFill>
                <a:latin typeface="Calibri"/>
                <a:cs typeface="Calibri"/>
              </a:rPr>
              <a:t>16-bit</a:t>
            </a:r>
            <a:r>
              <a:rPr sz="2000" b="1" spc="-65" dirty="0">
                <a:solidFill>
                  <a:srgbClr val="000000"/>
                </a:solidFill>
                <a:latin typeface="Calibri"/>
                <a:cs typeface="Calibri"/>
              </a:rPr>
              <a:t> </a:t>
            </a:r>
            <a:r>
              <a:rPr sz="2000" b="1" spc="-20" dirty="0">
                <a:solidFill>
                  <a:srgbClr val="000000"/>
                </a:solidFill>
                <a:latin typeface="Calibri"/>
                <a:cs typeface="Calibri"/>
              </a:rPr>
              <a:t>Key</a:t>
            </a:r>
            <a:endParaRPr sz="2000">
              <a:latin typeface="Calibri"/>
              <a:cs typeface="Calibri"/>
            </a:endParaRPr>
          </a:p>
        </p:txBody>
      </p:sp>
      <p:sp>
        <p:nvSpPr>
          <p:cNvPr id="6" name="object 6"/>
          <p:cNvSpPr txBox="1"/>
          <p:nvPr/>
        </p:nvSpPr>
        <p:spPr>
          <a:xfrm>
            <a:off x="4495038" y="4446270"/>
            <a:ext cx="3352800" cy="381000"/>
          </a:xfrm>
          <a:prstGeom prst="rect">
            <a:avLst/>
          </a:prstGeom>
          <a:ln w="25907">
            <a:solidFill>
              <a:srgbClr val="8063A1"/>
            </a:solidFill>
          </a:ln>
        </p:spPr>
        <p:txBody>
          <a:bodyPr vert="horz" wrap="square" lIns="0" tIns="20955" rIns="0" bIns="0" rtlCol="0">
            <a:spAutoFit/>
          </a:bodyPr>
          <a:lstStyle/>
          <a:p>
            <a:pPr marL="1068705">
              <a:lnSpc>
                <a:spcPct val="100000"/>
              </a:lnSpc>
              <a:spcBef>
                <a:spcPts val="165"/>
              </a:spcBef>
            </a:pPr>
            <a:r>
              <a:rPr sz="2000" b="1" spc="-5" dirty="0">
                <a:latin typeface="Calibri"/>
                <a:cs typeface="Calibri"/>
              </a:rPr>
              <a:t>Expand</a:t>
            </a:r>
            <a:r>
              <a:rPr sz="2000" b="1" spc="-40" dirty="0">
                <a:latin typeface="Calibri"/>
                <a:cs typeface="Calibri"/>
              </a:rPr>
              <a:t> </a:t>
            </a:r>
            <a:r>
              <a:rPr sz="2000" b="1" spc="-25" dirty="0">
                <a:latin typeface="Calibri"/>
                <a:cs typeface="Calibri"/>
              </a:rPr>
              <a:t>Key</a:t>
            </a:r>
            <a:endParaRPr sz="2000">
              <a:latin typeface="Calibri"/>
              <a:cs typeface="Calibri"/>
            </a:endParaRPr>
          </a:p>
        </p:txBody>
      </p:sp>
      <p:sp>
        <p:nvSpPr>
          <p:cNvPr id="7" name="object 7"/>
          <p:cNvSpPr/>
          <p:nvPr/>
        </p:nvSpPr>
        <p:spPr>
          <a:xfrm>
            <a:off x="4499609" y="5665470"/>
            <a:ext cx="3352800" cy="381000"/>
          </a:xfrm>
          <a:custGeom>
            <a:avLst/>
            <a:gdLst/>
            <a:ahLst/>
            <a:cxnLst/>
            <a:rect l="l" t="t" r="r" b="b"/>
            <a:pathLst>
              <a:path w="3352800" h="381000">
                <a:moveTo>
                  <a:pt x="0" y="380999"/>
                </a:moveTo>
                <a:lnTo>
                  <a:pt x="3352799" y="380999"/>
                </a:lnTo>
                <a:lnTo>
                  <a:pt x="3352799" y="0"/>
                </a:lnTo>
                <a:lnTo>
                  <a:pt x="0" y="0"/>
                </a:lnTo>
                <a:lnTo>
                  <a:pt x="0" y="380999"/>
                </a:lnTo>
                <a:close/>
              </a:path>
            </a:pathLst>
          </a:custGeom>
          <a:ln w="25908">
            <a:solidFill>
              <a:srgbClr val="8063A1"/>
            </a:solidFill>
          </a:ln>
        </p:spPr>
        <p:txBody>
          <a:bodyPr wrap="square" lIns="0" tIns="0" rIns="0" bIns="0" rtlCol="0"/>
          <a:lstStyle/>
          <a:p>
            <a:endParaRPr/>
          </a:p>
        </p:txBody>
      </p:sp>
      <p:sp>
        <p:nvSpPr>
          <p:cNvPr id="8" name="object 8"/>
          <p:cNvSpPr txBox="1"/>
          <p:nvPr/>
        </p:nvSpPr>
        <p:spPr>
          <a:xfrm>
            <a:off x="5874130" y="5721807"/>
            <a:ext cx="538480" cy="331470"/>
          </a:xfrm>
          <a:prstGeom prst="rect">
            <a:avLst/>
          </a:prstGeom>
        </p:spPr>
        <p:txBody>
          <a:bodyPr vert="horz" wrap="square" lIns="0" tIns="13335" rIns="0" bIns="0" rtlCol="0">
            <a:spAutoFit/>
          </a:bodyPr>
          <a:lstStyle/>
          <a:p>
            <a:pPr marL="38100">
              <a:lnSpc>
                <a:spcPct val="100000"/>
              </a:lnSpc>
              <a:spcBef>
                <a:spcPts val="105"/>
              </a:spcBef>
            </a:pPr>
            <a:r>
              <a:rPr sz="3000" baseline="11111" dirty="0">
                <a:latin typeface="Cambria Math"/>
                <a:cs typeface="Cambria Math"/>
              </a:rPr>
              <a:t>𝒘</a:t>
            </a:r>
            <a:r>
              <a:rPr sz="1450" dirty="0">
                <a:latin typeface="Cambria Math"/>
                <a:cs typeface="Cambria Math"/>
              </a:rPr>
              <a:t>𝟒,𝟓</a:t>
            </a:r>
            <a:endParaRPr sz="1450">
              <a:latin typeface="Cambria Math"/>
              <a:cs typeface="Cambria Math"/>
            </a:endParaRPr>
          </a:p>
        </p:txBody>
      </p:sp>
      <p:grpSp>
        <p:nvGrpSpPr>
          <p:cNvPr id="9" name="object 9"/>
          <p:cNvGrpSpPr/>
          <p:nvPr/>
        </p:nvGrpSpPr>
        <p:grpSpPr>
          <a:xfrm>
            <a:off x="6018276" y="4808220"/>
            <a:ext cx="311150" cy="1033780"/>
            <a:chOff x="6018276" y="4808220"/>
            <a:chExt cx="311150" cy="1033780"/>
          </a:xfrm>
        </p:grpSpPr>
        <p:pic>
          <p:nvPicPr>
            <p:cNvPr id="10" name="object 10"/>
            <p:cNvPicPr/>
            <p:nvPr/>
          </p:nvPicPr>
          <p:blipFill>
            <a:blip r:embed="rId3" cstate="print"/>
            <a:stretch>
              <a:fillRect/>
            </a:stretch>
          </p:blipFill>
          <p:spPr>
            <a:xfrm>
              <a:off x="6018276" y="4808220"/>
              <a:ext cx="310959" cy="1033297"/>
            </a:xfrm>
            <a:prstGeom prst="rect">
              <a:avLst/>
            </a:prstGeom>
          </p:spPr>
        </p:pic>
        <p:sp>
          <p:nvSpPr>
            <p:cNvPr id="11" name="object 11"/>
            <p:cNvSpPr/>
            <p:nvPr/>
          </p:nvSpPr>
          <p:spPr>
            <a:xfrm>
              <a:off x="6118733" y="4827143"/>
              <a:ext cx="114300" cy="838835"/>
            </a:xfrm>
            <a:custGeom>
              <a:avLst/>
              <a:gdLst/>
              <a:ahLst/>
              <a:cxnLst/>
              <a:rect l="l" t="t" r="r" b="b"/>
              <a:pathLst>
                <a:path w="114300" h="838835">
                  <a:moveTo>
                    <a:pt x="38109" y="724153"/>
                  </a:moveTo>
                  <a:lnTo>
                    <a:pt x="0" y="724407"/>
                  </a:lnTo>
                  <a:lnTo>
                    <a:pt x="57784" y="838326"/>
                  </a:lnTo>
                  <a:lnTo>
                    <a:pt x="104661" y="743203"/>
                  </a:lnTo>
                  <a:lnTo>
                    <a:pt x="38226" y="743203"/>
                  </a:lnTo>
                  <a:lnTo>
                    <a:pt x="38109" y="724153"/>
                  </a:lnTo>
                  <a:close/>
                </a:path>
                <a:path w="114300" h="838835">
                  <a:moveTo>
                    <a:pt x="76209" y="723899"/>
                  </a:moveTo>
                  <a:lnTo>
                    <a:pt x="38109" y="724153"/>
                  </a:lnTo>
                  <a:lnTo>
                    <a:pt x="38226" y="743203"/>
                  </a:lnTo>
                  <a:lnTo>
                    <a:pt x="76326" y="742949"/>
                  </a:lnTo>
                  <a:lnTo>
                    <a:pt x="76209" y="723899"/>
                  </a:lnTo>
                  <a:close/>
                </a:path>
                <a:path w="114300" h="838835">
                  <a:moveTo>
                    <a:pt x="114300" y="723645"/>
                  </a:moveTo>
                  <a:lnTo>
                    <a:pt x="76209" y="723899"/>
                  </a:lnTo>
                  <a:lnTo>
                    <a:pt x="76326" y="742949"/>
                  </a:lnTo>
                  <a:lnTo>
                    <a:pt x="38226" y="743203"/>
                  </a:lnTo>
                  <a:lnTo>
                    <a:pt x="104661" y="743203"/>
                  </a:lnTo>
                  <a:lnTo>
                    <a:pt x="114300" y="723645"/>
                  </a:lnTo>
                  <a:close/>
                </a:path>
                <a:path w="114300" h="838835">
                  <a:moveTo>
                    <a:pt x="71754" y="0"/>
                  </a:moveTo>
                  <a:lnTo>
                    <a:pt x="33654" y="253"/>
                  </a:lnTo>
                  <a:lnTo>
                    <a:pt x="38109" y="724153"/>
                  </a:lnTo>
                  <a:lnTo>
                    <a:pt x="76209" y="723899"/>
                  </a:lnTo>
                  <a:lnTo>
                    <a:pt x="71754" y="0"/>
                  </a:lnTo>
                  <a:close/>
                </a:path>
              </a:pathLst>
            </a:custGeom>
            <a:solidFill>
              <a:srgbClr val="8063A1"/>
            </a:solidFill>
          </p:spPr>
          <p:txBody>
            <a:bodyPr wrap="square" lIns="0" tIns="0" rIns="0" bIns="0" rtlCol="0"/>
            <a:lstStyle/>
            <a:p>
              <a:endParaRPr/>
            </a:p>
          </p:txBody>
        </p:sp>
      </p:grpSp>
      <p:sp>
        <p:nvSpPr>
          <p:cNvPr id="12" name="object 12"/>
          <p:cNvSpPr txBox="1"/>
          <p:nvPr/>
        </p:nvSpPr>
        <p:spPr>
          <a:xfrm>
            <a:off x="4490465" y="1994154"/>
            <a:ext cx="3352800" cy="381000"/>
          </a:xfrm>
          <a:prstGeom prst="rect">
            <a:avLst/>
          </a:prstGeom>
          <a:ln w="25907">
            <a:solidFill>
              <a:srgbClr val="8063A1"/>
            </a:solidFill>
          </a:ln>
        </p:spPr>
        <p:txBody>
          <a:bodyPr vert="horz" wrap="square" lIns="0" tIns="21590" rIns="0" bIns="0" rtlCol="0">
            <a:spAutoFit/>
          </a:bodyPr>
          <a:lstStyle/>
          <a:p>
            <a:pPr marL="1068070">
              <a:lnSpc>
                <a:spcPct val="100000"/>
              </a:lnSpc>
              <a:spcBef>
                <a:spcPts val="170"/>
              </a:spcBef>
            </a:pPr>
            <a:r>
              <a:rPr sz="2000" b="1" dirty="0">
                <a:latin typeface="Calibri"/>
                <a:cs typeface="Calibri"/>
              </a:rPr>
              <a:t>Expand</a:t>
            </a:r>
            <a:r>
              <a:rPr sz="2000" b="1" spc="-35" dirty="0">
                <a:latin typeface="Calibri"/>
                <a:cs typeface="Calibri"/>
              </a:rPr>
              <a:t> </a:t>
            </a:r>
            <a:r>
              <a:rPr sz="2000" b="1" spc="-25" dirty="0">
                <a:latin typeface="Calibri"/>
                <a:cs typeface="Calibri"/>
              </a:rPr>
              <a:t>Key</a:t>
            </a:r>
            <a:endParaRPr sz="2000">
              <a:latin typeface="Calibri"/>
              <a:cs typeface="Calibri"/>
            </a:endParaRPr>
          </a:p>
        </p:txBody>
      </p:sp>
      <p:grpSp>
        <p:nvGrpSpPr>
          <p:cNvPr id="13" name="object 13"/>
          <p:cNvGrpSpPr/>
          <p:nvPr/>
        </p:nvGrpSpPr>
        <p:grpSpPr>
          <a:xfrm>
            <a:off x="6013703" y="2356104"/>
            <a:ext cx="311150" cy="2090420"/>
            <a:chOff x="6013703" y="2356104"/>
            <a:chExt cx="311150" cy="2090420"/>
          </a:xfrm>
        </p:grpSpPr>
        <p:pic>
          <p:nvPicPr>
            <p:cNvPr id="14" name="object 14"/>
            <p:cNvPicPr/>
            <p:nvPr/>
          </p:nvPicPr>
          <p:blipFill>
            <a:blip r:embed="rId4" cstate="print"/>
            <a:stretch>
              <a:fillRect/>
            </a:stretch>
          </p:blipFill>
          <p:spPr>
            <a:xfrm>
              <a:off x="6013703" y="2356104"/>
              <a:ext cx="310959" cy="1642872"/>
            </a:xfrm>
            <a:prstGeom prst="rect">
              <a:avLst/>
            </a:prstGeom>
          </p:spPr>
        </p:pic>
        <p:sp>
          <p:nvSpPr>
            <p:cNvPr id="15" name="object 15"/>
            <p:cNvSpPr/>
            <p:nvPr/>
          </p:nvSpPr>
          <p:spPr>
            <a:xfrm>
              <a:off x="6114414" y="2375027"/>
              <a:ext cx="114300" cy="1448435"/>
            </a:xfrm>
            <a:custGeom>
              <a:avLst/>
              <a:gdLst/>
              <a:ahLst/>
              <a:cxnLst/>
              <a:rect l="l" t="t" r="r" b="b"/>
              <a:pathLst>
                <a:path w="114300" h="1448435">
                  <a:moveTo>
                    <a:pt x="38158" y="1333711"/>
                  </a:moveTo>
                  <a:lnTo>
                    <a:pt x="0" y="1333881"/>
                  </a:lnTo>
                  <a:lnTo>
                    <a:pt x="57531" y="1447927"/>
                  </a:lnTo>
                  <a:lnTo>
                    <a:pt x="104670" y="1352804"/>
                  </a:lnTo>
                  <a:lnTo>
                    <a:pt x="38226" y="1352804"/>
                  </a:lnTo>
                  <a:lnTo>
                    <a:pt x="38158" y="1333711"/>
                  </a:lnTo>
                  <a:close/>
                </a:path>
                <a:path w="114300" h="1448435">
                  <a:moveTo>
                    <a:pt x="76259" y="1333542"/>
                  </a:moveTo>
                  <a:lnTo>
                    <a:pt x="38158" y="1333711"/>
                  </a:lnTo>
                  <a:lnTo>
                    <a:pt x="38226" y="1352804"/>
                  </a:lnTo>
                  <a:lnTo>
                    <a:pt x="76326" y="1352550"/>
                  </a:lnTo>
                  <a:lnTo>
                    <a:pt x="76259" y="1333542"/>
                  </a:lnTo>
                  <a:close/>
                </a:path>
                <a:path w="114300" h="1448435">
                  <a:moveTo>
                    <a:pt x="114300" y="1333373"/>
                  </a:moveTo>
                  <a:lnTo>
                    <a:pt x="76259" y="1333542"/>
                  </a:lnTo>
                  <a:lnTo>
                    <a:pt x="76326" y="1352550"/>
                  </a:lnTo>
                  <a:lnTo>
                    <a:pt x="38226" y="1352804"/>
                  </a:lnTo>
                  <a:lnTo>
                    <a:pt x="104670" y="1352804"/>
                  </a:lnTo>
                  <a:lnTo>
                    <a:pt x="114300" y="1333373"/>
                  </a:lnTo>
                  <a:close/>
                </a:path>
                <a:path w="114300" h="1448435">
                  <a:moveTo>
                    <a:pt x="71500" y="0"/>
                  </a:moveTo>
                  <a:lnTo>
                    <a:pt x="33400" y="253"/>
                  </a:lnTo>
                  <a:lnTo>
                    <a:pt x="38158" y="1333711"/>
                  </a:lnTo>
                  <a:lnTo>
                    <a:pt x="76259" y="1333542"/>
                  </a:lnTo>
                  <a:lnTo>
                    <a:pt x="71500" y="0"/>
                  </a:lnTo>
                  <a:close/>
                </a:path>
              </a:pathLst>
            </a:custGeom>
            <a:solidFill>
              <a:srgbClr val="8063A1"/>
            </a:solidFill>
          </p:spPr>
          <p:txBody>
            <a:bodyPr wrap="square" lIns="0" tIns="0" rIns="0" bIns="0" rtlCol="0"/>
            <a:lstStyle/>
            <a:p>
              <a:endParaRPr/>
            </a:p>
          </p:txBody>
        </p:sp>
        <p:pic>
          <p:nvPicPr>
            <p:cNvPr id="16" name="object 16"/>
            <p:cNvPicPr/>
            <p:nvPr/>
          </p:nvPicPr>
          <p:blipFill>
            <a:blip r:embed="rId5" cstate="print"/>
            <a:stretch>
              <a:fillRect/>
            </a:stretch>
          </p:blipFill>
          <p:spPr>
            <a:xfrm>
              <a:off x="6123431" y="4217670"/>
              <a:ext cx="114300" cy="228600"/>
            </a:xfrm>
            <a:prstGeom prst="rect">
              <a:avLst/>
            </a:prstGeom>
          </p:spPr>
        </p:pic>
      </p:grpSp>
      <p:sp>
        <p:nvSpPr>
          <p:cNvPr id="17" name="object 17"/>
          <p:cNvSpPr txBox="1"/>
          <p:nvPr/>
        </p:nvSpPr>
        <p:spPr>
          <a:xfrm>
            <a:off x="4490465" y="1383030"/>
            <a:ext cx="3352800" cy="381000"/>
          </a:xfrm>
          <a:prstGeom prst="rect">
            <a:avLst/>
          </a:prstGeom>
          <a:solidFill>
            <a:srgbClr val="8063A1"/>
          </a:solidFill>
          <a:ln w="25907">
            <a:solidFill>
              <a:srgbClr val="5C4676"/>
            </a:solidFill>
          </a:ln>
        </p:spPr>
        <p:txBody>
          <a:bodyPr vert="horz" wrap="square" lIns="0" tIns="69215" rIns="0" bIns="0" rtlCol="0">
            <a:spAutoFit/>
          </a:bodyPr>
          <a:lstStyle/>
          <a:p>
            <a:pPr marR="59690" algn="ctr">
              <a:lnSpc>
                <a:spcPct val="100000"/>
              </a:lnSpc>
              <a:spcBef>
                <a:spcPts val="545"/>
              </a:spcBef>
            </a:pPr>
            <a:r>
              <a:rPr sz="3000" baseline="11111" dirty="0">
                <a:solidFill>
                  <a:srgbClr val="FFFFFF"/>
                </a:solidFill>
                <a:latin typeface="Cambria Math"/>
                <a:cs typeface="Cambria Math"/>
              </a:rPr>
              <a:t>𝒘</a:t>
            </a:r>
            <a:r>
              <a:rPr sz="1450" dirty="0">
                <a:solidFill>
                  <a:srgbClr val="FFFFFF"/>
                </a:solidFill>
                <a:latin typeface="Cambria Math"/>
                <a:cs typeface="Cambria Math"/>
              </a:rPr>
              <a:t>𝟎,𝟏</a:t>
            </a:r>
            <a:endParaRPr sz="1450">
              <a:latin typeface="Cambria Math"/>
              <a:cs typeface="Cambria Math"/>
            </a:endParaRPr>
          </a:p>
        </p:txBody>
      </p:sp>
      <p:pic>
        <p:nvPicPr>
          <p:cNvPr id="18" name="object 18"/>
          <p:cNvPicPr/>
          <p:nvPr/>
        </p:nvPicPr>
        <p:blipFill>
          <a:blip r:embed="rId6" cstate="print"/>
          <a:stretch>
            <a:fillRect/>
          </a:stretch>
        </p:blipFill>
        <p:spPr>
          <a:xfrm>
            <a:off x="6009132" y="1744967"/>
            <a:ext cx="310959" cy="423684"/>
          </a:xfrm>
          <a:prstGeom prst="rect">
            <a:avLst/>
          </a:prstGeom>
        </p:spPr>
      </p:pic>
      <p:pic>
        <p:nvPicPr>
          <p:cNvPr id="19" name="object 19"/>
          <p:cNvPicPr/>
          <p:nvPr/>
        </p:nvPicPr>
        <p:blipFill>
          <a:blip r:embed="rId5" cstate="print"/>
          <a:stretch>
            <a:fillRect/>
          </a:stretch>
        </p:blipFill>
        <p:spPr>
          <a:xfrm>
            <a:off x="6109715" y="1764029"/>
            <a:ext cx="114300" cy="228600"/>
          </a:xfrm>
          <a:prstGeom prst="rect">
            <a:avLst/>
          </a:prstGeom>
        </p:spPr>
      </p:pic>
      <p:pic>
        <p:nvPicPr>
          <p:cNvPr id="20" name="object 20"/>
          <p:cNvPicPr/>
          <p:nvPr/>
        </p:nvPicPr>
        <p:blipFill>
          <a:blip r:embed="rId6" cstate="print"/>
          <a:stretch>
            <a:fillRect/>
          </a:stretch>
        </p:blipFill>
        <p:spPr>
          <a:xfrm>
            <a:off x="6022847" y="4198607"/>
            <a:ext cx="310959" cy="423684"/>
          </a:xfrm>
          <a:prstGeom prst="rect">
            <a:avLst/>
          </a:prstGeom>
        </p:spPr>
      </p:pic>
      <p:pic>
        <p:nvPicPr>
          <p:cNvPr id="21" name="object 21"/>
          <p:cNvPicPr/>
          <p:nvPr/>
        </p:nvPicPr>
        <p:blipFill>
          <a:blip r:embed="rId7" cstate="print"/>
          <a:stretch>
            <a:fillRect/>
          </a:stretch>
        </p:blipFill>
        <p:spPr>
          <a:xfrm>
            <a:off x="6009132" y="1127734"/>
            <a:ext cx="310959" cy="431317"/>
          </a:xfrm>
          <a:prstGeom prst="rect">
            <a:avLst/>
          </a:prstGeom>
        </p:spPr>
      </p:pic>
      <p:pic>
        <p:nvPicPr>
          <p:cNvPr id="22" name="object 22"/>
          <p:cNvPicPr/>
          <p:nvPr/>
        </p:nvPicPr>
        <p:blipFill>
          <a:blip r:embed="rId8" cstate="print"/>
          <a:stretch>
            <a:fillRect/>
          </a:stretch>
        </p:blipFill>
        <p:spPr>
          <a:xfrm>
            <a:off x="6109715" y="1146810"/>
            <a:ext cx="114300" cy="236219"/>
          </a:xfrm>
          <a:prstGeom prst="rect">
            <a:avLst/>
          </a:prstGeom>
        </p:spPr>
      </p:pic>
      <p:sp>
        <p:nvSpPr>
          <p:cNvPr id="23" name="object 23"/>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Tree>
    <p:extLst>
      <p:ext uri="{BB962C8B-B14F-4D97-AF65-F5344CB8AC3E}">
        <p14:creationId xmlns:p14="http://schemas.microsoft.com/office/powerpoint/2010/main" val="646807010"/>
      </p:ext>
    </p:extLst>
  </p:cSld>
  <p:clrMapOvr>
    <a:masterClrMapping/>
  </p:clrMapOvr>
  <mc:AlternateContent xmlns:mc="http://schemas.openxmlformats.org/markup-compatibility/2006" xmlns:p14="http://schemas.microsoft.com/office/powerpoint/2010/main">
    <mc:Choice Requires="p14">
      <p:transition spd="slow" p14:dur="2000" advTm="9765"/>
    </mc:Choice>
    <mc:Fallback xmlns="">
      <p:transition spd="slow" advTm="9765"/>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31559" y="141223"/>
            <a:ext cx="4468762" cy="482220"/>
            <a:chOff x="131559" y="141223"/>
            <a:chExt cx="4468762" cy="482220"/>
          </a:xfrm>
        </p:grpSpPr>
        <p:sp>
          <p:nvSpPr>
            <p:cNvPr id="5" name="object 5"/>
            <p:cNvSpPr/>
            <p:nvPr/>
          </p:nvSpPr>
          <p:spPr>
            <a:xfrm>
              <a:off x="131559" y="148844"/>
              <a:ext cx="222250" cy="361315"/>
            </a:xfrm>
            <a:custGeom>
              <a:avLst/>
              <a:gdLst/>
              <a:ahLst/>
              <a:cxnLst/>
              <a:rect l="l" t="t" r="r" b="b"/>
              <a:pathLst>
                <a:path w="222250" h="361315">
                  <a:moveTo>
                    <a:pt x="119392" y="0"/>
                  </a:moveTo>
                  <a:lnTo>
                    <a:pt x="80052" y="6286"/>
                  </a:lnTo>
                  <a:lnTo>
                    <a:pt x="46266" y="25146"/>
                  </a:lnTo>
                  <a:lnTo>
                    <a:pt x="17191" y="71973"/>
                  </a:lnTo>
                  <a:lnTo>
                    <a:pt x="15252" y="91566"/>
                  </a:lnTo>
                  <a:lnTo>
                    <a:pt x="16533" y="107832"/>
                  </a:lnTo>
                  <a:lnTo>
                    <a:pt x="35750" y="146176"/>
                  </a:lnTo>
                  <a:lnTo>
                    <a:pt x="73280" y="172394"/>
                  </a:lnTo>
                  <a:lnTo>
                    <a:pt x="120332" y="191770"/>
                  </a:lnTo>
                  <a:lnTo>
                    <a:pt x="130505" y="197195"/>
                  </a:lnTo>
                  <a:lnTo>
                    <a:pt x="162300" y="222686"/>
                  </a:lnTo>
                  <a:lnTo>
                    <a:pt x="170434" y="251332"/>
                  </a:lnTo>
                  <a:lnTo>
                    <a:pt x="169400" y="263550"/>
                  </a:lnTo>
                  <a:lnTo>
                    <a:pt x="145121" y="302875"/>
                  </a:lnTo>
                  <a:lnTo>
                    <a:pt x="112661" y="313054"/>
                  </a:lnTo>
                  <a:lnTo>
                    <a:pt x="100233" y="311983"/>
                  </a:lnTo>
                  <a:lnTo>
                    <a:pt x="61285" y="286525"/>
                  </a:lnTo>
                  <a:lnTo>
                    <a:pt x="51752" y="248538"/>
                  </a:lnTo>
                  <a:lnTo>
                    <a:pt x="0" y="258952"/>
                  </a:lnTo>
                  <a:lnTo>
                    <a:pt x="11793" y="300942"/>
                  </a:lnTo>
                  <a:lnTo>
                    <a:pt x="35979" y="333501"/>
                  </a:lnTo>
                  <a:lnTo>
                    <a:pt x="69442" y="354361"/>
                  </a:lnTo>
                  <a:lnTo>
                    <a:pt x="109067" y="361314"/>
                  </a:lnTo>
                  <a:lnTo>
                    <a:pt x="131936" y="359364"/>
                  </a:lnTo>
                  <a:lnTo>
                    <a:pt x="172012" y="343794"/>
                  </a:lnTo>
                  <a:lnTo>
                    <a:pt x="203445" y="313555"/>
                  </a:lnTo>
                  <a:lnTo>
                    <a:pt x="219708" y="274121"/>
                  </a:lnTo>
                  <a:lnTo>
                    <a:pt x="221742" y="251332"/>
                  </a:lnTo>
                  <a:lnTo>
                    <a:pt x="220322" y="231900"/>
                  </a:lnTo>
                  <a:lnTo>
                    <a:pt x="199047" y="186054"/>
                  </a:lnTo>
                  <a:lnTo>
                    <a:pt x="154482" y="154265"/>
                  </a:lnTo>
                  <a:lnTo>
                    <a:pt x="113639" y="137667"/>
                  </a:lnTo>
                  <a:lnTo>
                    <a:pt x="93037" y="127946"/>
                  </a:lnTo>
                  <a:lnTo>
                    <a:pt x="78320" y="117046"/>
                  </a:lnTo>
                  <a:lnTo>
                    <a:pt x="69491" y="104931"/>
                  </a:lnTo>
                  <a:lnTo>
                    <a:pt x="66548" y="91566"/>
                  </a:lnTo>
                  <a:lnTo>
                    <a:pt x="67548" y="82615"/>
                  </a:lnTo>
                  <a:lnTo>
                    <a:pt x="99529" y="51244"/>
                  </a:lnTo>
                  <a:lnTo>
                    <a:pt x="118491" y="48132"/>
                  </a:lnTo>
                  <a:lnTo>
                    <a:pt x="134052" y="50131"/>
                  </a:lnTo>
                  <a:lnTo>
                    <a:pt x="148007" y="56118"/>
                  </a:lnTo>
                  <a:lnTo>
                    <a:pt x="160355" y="66081"/>
                  </a:lnTo>
                  <a:lnTo>
                    <a:pt x="171094" y="80009"/>
                  </a:lnTo>
                  <a:lnTo>
                    <a:pt x="210972" y="57023"/>
                  </a:lnTo>
                  <a:lnTo>
                    <a:pt x="193796" y="32093"/>
                  </a:lnTo>
                  <a:lnTo>
                    <a:pt x="172807" y="14271"/>
                  </a:lnTo>
                  <a:lnTo>
                    <a:pt x="148005" y="3569"/>
                  </a:lnTo>
                  <a:lnTo>
                    <a:pt x="119392" y="0"/>
                  </a:lnTo>
                  <a:close/>
                </a:path>
              </a:pathLst>
            </a:custGeom>
            <a:solidFill>
              <a:srgbClr val="FFFFFF"/>
            </a:solidFill>
          </p:spPr>
          <p:txBody>
            <a:bodyPr wrap="square" lIns="0" tIns="0" rIns="0" bIns="0" rtlCol="0"/>
            <a:lstStyle/>
            <a:p>
              <a:endParaRPr/>
            </a:p>
          </p:txBody>
        </p:sp>
        <p:sp>
          <p:nvSpPr>
            <p:cNvPr id="6" name="object 6"/>
            <p:cNvSpPr/>
            <p:nvPr/>
          </p:nvSpPr>
          <p:spPr>
            <a:xfrm>
              <a:off x="131559" y="148844"/>
              <a:ext cx="222250" cy="361315"/>
            </a:xfrm>
            <a:custGeom>
              <a:avLst/>
              <a:gdLst/>
              <a:ahLst/>
              <a:cxnLst/>
              <a:rect l="l" t="t" r="r" b="b"/>
              <a:pathLst>
                <a:path w="222250" h="361315">
                  <a:moveTo>
                    <a:pt x="119392" y="0"/>
                  </a:moveTo>
                  <a:lnTo>
                    <a:pt x="148005" y="3569"/>
                  </a:lnTo>
                  <a:lnTo>
                    <a:pt x="172807" y="14271"/>
                  </a:lnTo>
                  <a:lnTo>
                    <a:pt x="193796" y="32093"/>
                  </a:lnTo>
                  <a:lnTo>
                    <a:pt x="210972" y="57023"/>
                  </a:lnTo>
                  <a:lnTo>
                    <a:pt x="171094" y="80009"/>
                  </a:lnTo>
                  <a:lnTo>
                    <a:pt x="160355" y="66081"/>
                  </a:lnTo>
                  <a:lnTo>
                    <a:pt x="148007" y="56118"/>
                  </a:lnTo>
                  <a:lnTo>
                    <a:pt x="134052" y="50131"/>
                  </a:lnTo>
                  <a:lnTo>
                    <a:pt x="118491" y="48132"/>
                  </a:lnTo>
                  <a:lnTo>
                    <a:pt x="108763" y="48914"/>
                  </a:lnTo>
                  <a:lnTo>
                    <a:pt x="70548" y="74437"/>
                  </a:lnTo>
                  <a:lnTo>
                    <a:pt x="66548" y="91566"/>
                  </a:lnTo>
                  <a:lnTo>
                    <a:pt x="69491" y="104931"/>
                  </a:lnTo>
                  <a:lnTo>
                    <a:pt x="78320" y="117046"/>
                  </a:lnTo>
                  <a:lnTo>
                    <a:pt x="93037" y="127946"/>
                  </a:lnTo>
                  <a:lnTo>
                    <a:pt x="113639" y="137667"/>
                  </a:lnTo>
                  <a:lnTo>
                    <a:pt x="134937" y="145669"/>
                  </a:lnTo>
                  <a:lnTo>
                    <a:pt x="154482" y="154265"/>
                  </a:lnTo>
                  <a:lnTo>
                    <a:pt x="199047" y="186054"/>
                  </a:lnTo>
                  <a:lnTo>
                    <a:pt x="220322" y="231900"/>
                  </a:lnTo>
                  <a:lnTo>
                    <a:pt x="221742" y="251332"/>
                  </a:lnTo>
                  <a:lnTo>
                    <a:pt x="219708" y="274121"/>
                  </a:lnTo>
                  <a:lnTo>
                    <a:pt x="203445" y="313555"/>
                  </a:lnTo>
                  <a:lnTo>
                    <a:pt x="172012" y="343794"/>
                  </a:lnTo>
                  <a:lnTo>
                    <a:pt x="131936" y="359364"/>
                  </a:lnTo>
                  <a:lnTo>
                    <a:pt x="109067" y="361314"/>
                  </a:lnTo>
                  <a:lnTo>
                    <a:pt x="88483" y="359576"/>
                  </a:lnTo>
                  <a:lnTo>
                    <a:pt x="51940" y="345670"/>
                  </a:lnTo>
                  <a:lnTo>
                    <a:pt x="22336" y="318406"/>
                  </a:lnTo>
                  <a:lnTo>
                    <a:pt x="4348" y="281120"/>
                  </a:lnTo>
                  <a:lnTo>
                    <a:pt x="0" y="258952"/>
                  </a:lnTo>
                  <a:lnTo>
                    <a:pt x="51752" y="248538"/>
                  </a:lnTo>
                  <a:lnTo>
                    <a:pt x="52647" y="262852"/>
                  </a:lnTo>
                  <a:lnTo>
                    <a:pt x="55826" y="275510"/>
                  </a:lnTo>
                  <a:lnTo>
                    <a:pt x="88819" y="308768"/>
                  </a:lnTo>
                  <a:lnTo>
                    <a:pt x="112661" y="313054"/>
                  </a:lnTo>
                  <a:lnTo>
                    <a:pt x="124503" y="311931"/>
                  </a:lnTo>
                  <a:lnTo>
                    <a:pt x="161132" y="285319"/>
                  </a:lnTo>
                  <a:lnTo>
                    <a:pt x="170434" y="251332"/>
                  </a:lnTo>
                  <a:lnTo>
                    <a:pt x="169529" y="240593"/>
                  </a:lnTo>
                  <a:lnTo>
                    <a:pt x="139838" y="202977"/>
                  </a:lnTo>
                  <a:lnTo>
                    <a:pt x="88798" y="179324"/>
                  </a:lnTo>
                  <a:lnTo>
                    <a:pt x="73280" y="172394"/>
                  </a:lnTo>
                  <a:lnTo>
                    <a:pt x="35750" y="146176"/>
                  </a:lnTo>
                  <a:lnTo>
                    <a:pt x="16533" y="107832"/>
                  </a:lnTo>
                  <a:lnTo>
                    <a:pt x="15252" y="91566"/>
                  </a:lnTo>
                  <a:lnTo>
                    <a:pt x="17191" y="71973"/>
                  </a:lnTo>
                  <a:lnTo>
                    <a:pt x="46266" y="25146"/>
                  </a:lnTo>
                  <a:lnTo>
                    <a:pt x="80052" y="6286"/>
                  </a:lnTo>
                  <a:lnTo>
                    <a:pt x="99028" y="1571"/>
                  </a:lnTo>
                  <a:lnTo>
                    <a:pt x="119392" y="0"/>
                  </a:lnTo>
                  <a:close/>
                </a:path>
              </a:pathLst>
            </a:custGeom>
            <a:ln w="9143">
              <a:solidFill>
                <a:srgbClr val="001F5F"/>
              </a:solidFill>
            </a:ln>
          </p:spPr>
          <p:txBody>
            <a:bodyPr wrap="square" lIns="0" tIns="0" rIns="0" bIns="0" rtlCol="0"/>
            <a:lstStyle/>
            <a:p>
              <a:endParaRPr/>
            </a:p>
          </p:txBody>
        </p:sp>
        <p:sp>
          <p:nvSpPr>
            <p:cNvPr id="7" name="object 7"/>
            <p:cNvSpPr/>
            <p:nvPr/>
          </p:nvSpPr>
          <p:spPr>
            <a:xfrm>
              <a:off x="389661" y="333720"/>
              <a:ext cx="107950" cy="42545"/>
            </a:xfrm>
            <a:custGeom>
              <a:avLst/>
              <a:gdLst/>
              <a:ahLst/>
              <a:cxnLst/>
              <a:rect l="l" t="t" r="r" b="b"/>
              <a:pathLst>
                <a:path w="107950" h="42545">
                  <a:moveTo>
                    <a:pt x="107363" y="0"/>
                  </a:moveTo>
                  <a:lnTo>
                    <a:pt x="0" y="0"/>
                  </a:lnTo>
                  <a:lnTo>
                    <a:pt x="0" y="42326"/>
                  </a:lnTo>
                  <a:lnTo>
                    <a:pt x="107363" y="42326"/>
                  </a:lnTo>
                  <a:lnTo>
                    <a:pt x="107363" y="0"/>
                  </a:lnTo>
                  <a:close/>
                </a:path>
              </a:pathLst>
            </a:custGeom>
            <a:solidFill>
              <a:srgbClr val="FFFFFF"/>
            </a:solidFill>
          </p:spPr>
          <p:txBody>
            <a:bodyPr wrap="square" lIns="0" tIns="0" rIns="0" bIns="0" rtlCol="0"/>
            <a:lstStyle/>
            <a:p>
              <a:endParaRPr/>
            </a:p>
          </p:txBody>
        </p:sp>
        <p:sp>
          <p:nvSpPr>
            <p:cNvPr id="8" name="object 8"/>
            <p:cNvSpPr/>
            <p:nvPr/>
          </p:nvSpPr>
          <p:spPr>
            <a:xfrm>
              <a:off x="389661" y="333720"/>
              <a:ext cx="107950" cy="42545"/>
            </a:xfrm>
            <a:custGeom>
              <a:avLst/>
              <a:gdLst/>
              <a:ahLst/>
              <a:cxnLst/>
              <a:rect l="l" t="t" r="r" b="b"/>
              <a:pathLst>
                <a:path w="107950" h="42545">
                  <a:moveTo>
                    <a:pt x="0" y="42326"/>
                  </a:moveTo>
                  <a:lnTo>
                    <a:pt x="107363" y="42326"/>
                  </a:lnTo>
                  <a:lnTo>
                    <a:pt x="107363" y="0"/>
                  </a:lnTo>
                  <a:lnTo>
                    <a:pt x="0" y="0"/>
                  </a:lnTo>
                  <a:lnTo>
                    <a:pt x="0" y="42326"/>
                  </a:lnTo>
                  <a:close/>
                </a:path>
              </a:pathLst>
            </a:custGeom>
            <a:ln w="9144">
              <a:solidFill>
                <a:srgbClr val="001F5F"/>
              </a:solidFill>
            </a:ln>
          </p:spPr>
          <p:txBody>
            <a:bodyPr wrap="square" lIns="0" tIns="0" rIns="0" bIns="0" rtlCol="0"/>
            <a:lstStyle/>
            <a:p>
              <a:endParaRPr/>
            </a:p>
          </p:txBody>
        </p:sp>
        <p:sp>
          <p:nvSpPr>
            <p:cNvPr id="9" name="object 9"/>
            <p:cNvSpPr/>
            <p:nvPr/>
          </p:nvSpPr>
          <p:spPr>
            <a:xfrm>
              <a:off x="514426" y="141223"/>
              <a:ext cx="802640" cy="368935"/>
            </a:xfrm>
            <a:custGeom>
              <a:avLst/>
              <a:gdLst/>
              <a:ahLst/>
              <a:cxnLst/>
              <a:rect l="l" t="t" r="r" b="b"/>
              <a:pathLst>
                <a:path w="802640" h="368934">
                  <a:moveTo>
                    <a:pt x="166001" y="0"/>
                  </a:moveTo>
                  <a:lnTo>
                    <a:pt x="0" y="361696"/>
                  </a:lnTo>
                  <a:lnTo>
                    <a:pt x="52819" y="361696"/>
                  </a:lnTo>
                  <a:lnTo>
                    <a:pt x="91389" y="276987"/>
                  </a:lnTo>
                  <a:lnTo>
                    <a:pt x="293174" y="276987"/>
                  </a:lnTo>
                  <a:lnTo>
                    <a:pt x="271425" y="229615"/>
                  </a:lnTo>
                  <a:lnTo>
                    <a:pt x="110515" y="229615"/>
                  </a:lnTo>
                  <a:lnTo>
                    <a:pt x="166001" y="101600"/>
                  </a:lnTo>
                  <a:lnTo>
                    <a:pt x="212649" y="101600"/>
                  </a:lnTo>
                  <a:lnTo>
                    <a:pt x="166001" y="0"/>
                  </a:lnTo>
                  <a:close/>
                </a:path>
                <a:path w="802640" h="368934">
                  <a:moveTo>
                    <a:pt x="293174" y="276987"/>
                  </a:moveTo>
                  <a:lnTo>
                    <a:pt x="240614" y="276987"/>
                  </a:lnTo>
                  <a:lnTo>
                    <a:pt x="279184" y="361696"/>
                  </a:lnTo>
                  <a:lnTo>
                    <a:pt x="332066" y="361696"/>
                  </a:lnTo>
                  <a:lnTo>
                    <a:pt x="293174" y="276987"/>
                  </a:lnTo>
                  <a:close/>
                </a:path>
                <a:path w="802640" h="368934">
                  <a:moveTo>
                    <a:pt x="212649" y="101600"/>
                  </a:moveTo>
                  <a:lnTo>
                    <a:pt x="166001" y="101600"/>
                  </a:lnTo>
                  <a:lnTo>
                    <a:pt x="221564" y="229615"/>
                  </a:lnTo>
                  <a:lnTo>
                    <a:pt x="271425" y="229615"/>
                  </a:lnTo>
                  <a:lnTo>
                    <a:pt x="212649" y="101600"/>
                  </a:lnTo>
                  <a:close/>
                </a:path>
                <a:path w="802640" h="368934">
                  <a:moveTo>
                    <a:pt x="549757" y="14858"/>
                  </a:moveTo>
                  <a:lnTo>
                    <a:pt x="358965" y="14858"/>
                  </a:lnTo>
                  <a:lnTo>
                    <a:pt x="358965" y="361696"/>
                  </a:lnTo>
                  <a:lnTo>
                    <a:pt x="549757" y="361696"/>
                  </a:lnTo>
                  <a:lnTo>
                    <a:pt x="549757" y="314451"/>
                  </a:lnTo>
                  <a:lnTo>
                    <a:pt x="410273" y="314451"/>
                  </a:lnTo>
                  <a:lnTo>
                    <a:pt x="410273" y="195325"/>
                  </a:lnTo>
                  <a:lnTo>
                    <a:pt x="545731" y="195325"/>
                  </a:lnTo>
                  <a:lnTo>
                    <a:pt x="545731" y="148081"/>
                  </a:lnTo>
                  <a:lnTo>
                    <a:pt x="410273" y="148081"/>
                  </a:lnTo>
                  <a:lnTo>
                    <a:pt x="410273" y="62102"/>
                  </a:lnTo>
                  <a:lnTo>
                    <a:pt x="549757" y="62102"/>
                  </a:lnTo>
                  <a:lnTo>
                    <a:pt x="549757" y="14858"/>
                  </a:lnTo>
                  <a:close/>
                </a:path>
                <a:path w="802640" h="368934">
                  <a:moveTo>
                    <a:pt x="632053" y="256159"/>
                  </a:moveTo>
                  <a:lnTo>
                    <a:pt x="580301" y="266573"/>
                  </a:lnTo>
                  <a:lnTo>
                    <a:pt x="584649" y="288740"/>
                  </a:lnTo>
                  <a:lnTo>
                    <a:pt x="592094" y="308562"/>
                  </a:lnTo>
                  <a:lnTo>
                    <a:pt x="616280" y="341122"/>
                  </a:lnTo>
                  <a:lnTo>
                    <a:pt x="649743" y="361981"/>
                  </a:lnTo>
                  <a:lnTo>
                    <a:pt x="689368" y="368935"/>
                  </a:lnTo>
                  <a:lnTo>
                    <a:pt x="712238" y="366984"/>
                  </a:lnTo>
                  <a:lnTo>
                    <a:pt x="752324" y="351414"/>
                  </a:lnTo>
                  <a:lnTo>
                    <a:pt x="783785" y="321175"/>
                  </a:lnTo>
                  <a:lnTo>
                    <a:pt x="784057" y="320675"/>
                  </a:lnTo>
                  <a:lnTo>
                    <a:pt x="692962" y="320675"/>
                  </a:lnTo>
                  <a:lnTo>
                    <a:pt x="680534" y="319603"/>
                  </a:lnTo>
                  <a:lnTo>
                    <a:pt x="641586" y="294145"/>
                  </a:lnTo>
                  <a:lnTo>
                    <a:pt x="632948" y="270472"/>
                  </a:lnTo>
                  <a:lnTo>
                    <a:pt x="632053" y="256159"/>
                  </a:lnTo>
                  <a:close/>
                </a:path>
                <a:path w="802640" h="368934">
                  <a:moveTo>
                    <a:pt x="699693" y="7620"/>
                  </a:moveTo>
                  <a:lnTo>
                    <a:pt x="660353" y="13906"/>
                  </a:lnTo>
                  <a:lnTo>
                    <a:pt x="626567" y="32766"/>
                  </a:lnTo>
                  <a:lnTo>
                    <a:pt x="597492" y="79593"/>
                  </a:lnTo>
                  <a:lnTo>
                    <a:pt x="595553" y="99186"/>
                  </a:lnTo>
                  <a:lnTo>
                    <a:pt x="596834" y="115452"/>
                  </a:lnTo>
                  <a:lnTo>
                    <a:pt x="616051" y="153797"/>
                  </a:lnTo>
                  <a:lnTo>
                    <a:pt x="653581" y="180014"/>
                  </a:lnTo>
                  <a:lnTo>
                    <a:pt x="700633" y="199390"/>
                  </a:lnTo>
                  <a:lnTo>
                    <a:pt x="710806" y="204815"/>
                  </a:lnTo>
                  <a:lnTo>
                    <a:pt x="742601" y="230306"/>
                  </a:lnTo>
                  <a:lnTo>
                    <a:pt x="750735" y="258952"/>
                  </a:lnTo>
                  <a:lnTo>
                    <a:pt x="749701" y="271170"/>
                  </a:lnTo>
                  <a:lnTo>
                    <a:pt x="725422" y="310495"/>
                  </a:lnTo>
                  <a:lnTo>
                    <a:pt x="692962" y="320675"/>
                  </a:lnTo>
                  <a:lnTo>
                    <a:pt x="784057" y="320675"/>
                  </a:lnTo>
                  <a:lnTo>
                    <a:pt x="793943" y="302482"/>
                  </a:lnTo>
                  <a:lnTo>
                    <a:pt x="800029" y="281741"/>
                  </a:lnTo>
                  <a:lnTo>
                    <a:pt x="802055" y="258952"/>
                  </a:lnTo>
                  <a:lnTo>
                    <a:pt x="800629" y="239520"/>
                  </a:lnTo>
                  <a:lnTo>
                    <a:pt x="779322" y="193675"/>
                  </a:lnTo>
                  <a:lnTo>
                    <a:pt x="734779" y="161885"/>
                  </a:lnTo>
                  <a:lnTo>
                    <a:pt x="693940" y="145287"/>
                  </a:lnTo>
                  <a:lnTo>
                    <a:pt x="673338" y="135566"/>
                  </a:lnTo>
                  <a:lnTo>
                    <a:pt x="658622" y="124666"/>
                  </a:lnTo>
                  <a:lnTo>
                    <a:pt x="649792" y="112551"/>
                  </a:lnTo>
                  <a:lnTo>
                    <a:pt x="646849" y="99186"/>
                  </a:lnTo>
                  <a:lnTo>
                    <a:pt x="647849" y="90235"/>
                  </a:lnTo>
                  <a:lnTo>
                    <a:pt x="679831" y="58864"/>
                  </a:lnTo>
                  <a:lnTo>
                    <a:pt x="698792" y="55752"/>
                  </a:lnTo>
                  <a:lnTo>
                    <a:pt x="785142" y="55752"/>
                  </a:lnTo>
                  <a:lnTo>
                    <a:pt x="774103" y="39713"/>
                  </a:lnTo>
                  <a:lnTo>
                    <a:pt x="753116" y="21891"/>
                  </a:lnTo>
                  <a:lnTo>
                    <a:pt x="728310" y="11189"/>
                  </a:lnTo>
                  <a:lnTo>
                    <a:pt x="699693" y="7620"/>
                  </a:lnTo>
                  <a:close/>
                </a:path>
                <a:path w="802640" h="368934">
                  <a:moveTo>
                    <a:pt x="785142" y="55752"/>
                  </a:moveTo>
                  <a:lnTo>
                    <a:pt x="698792" y="55752"/>
                  </a:lnTo>
                  <a:lnTo>
                    <a:pt x="714353" y="57751"/>
                  </a:lnTo>
                  <a:lnTo>
                    <a:pt x="728308" y="63738"/>
                  </a:lnTo>
                  <a:lnTo>
                    <a:pt x="740656" y="73701"/>
                  </a:lnTo>
                  <a:lnTo>
                    <a:pt x="751395" y="87629"/>
                  </a:lnTo>
                  <a:lnTo>
                    <a:pt x="791260" y="64643"/>
                  </a:lnTo>
                  <a:lnTo>
                    <a:pt x="785142" y="55752"/>
                  </a:lnTo>
                  <a:close/>
                </a:path>
              </a:pathLst>
            </a:custGeom>
            <a:solidFill>
              <a:srgbClr val="FFFFFF"/>
            </a:solidFill>
          </p:spPr>
          <p:txBody>
            <a:bodyPr wrap="square" lIns="0" tIns="0" rIns="0" bIns="0" rtlCol="0"/>
            <a:lstStyle/>
            <a:p>
              <a:endParaRPr/>
            </a:p>
          </p:txBody>
        </p:sp>
        <p:sp>
          <p:nvSpPr>
            <p:cNvPr id="10" name="object 10"/>
            <p:cNvSpPr/>
            <p:nvPr/>
          </p:nvSpPr>
          <p:spPr>
            <a:xfrm>
              <a:off x="514426" y="141223"/>
              <a:ext cx="802640" cy="368935"/>
            </a:xfrm>
            <a:custGeom>
              <a:avLst/>
              <a:gdLst/>
              <a:ahLst/>
              <a:cxnLst/>
              <a:rect l="l" t="t" r="r" b="b"/>
              <a:pathLst>
                <a:path w="802640" h="368934">
                  <a:moveTo>
                    <a:pt x="166001" y="101600"/>
                  </a:moveTo>
                  <a:lnTo>
                    <a:pt x="110515" y="229615"/>
                  </a:lnTo>
                  <a:lnTo>
                    <a:pt x="221564" y="229615"/>
                  </a:lnTo>
                  <a:lnTo>
                    <a:pt x="166001" y="101600"/>
                  </a:lnTo>
                  <a:close/>
                </a:path>
                <a:path w="802640" h="368934">
                  <a:moveTo>
                    <a:pt x="358965" y="14858"/>
                  </a:moveTo>
                  <a:lnTo>
                    <a:pt x="549757" y="14858"/>
                  </a:lnTo>
                  <a:lnTo>
                    <a:pt x="549757" y="62102"/>
                  </a:lnTo>
                  <a:lnTo>
                    <a:pt x="410273" y="62102"/>
                  </a:lnTo>
                  <a:lnTo>
                    <a:pt x="410273" y="148081"/>
                  </a:lnTo>
                  <a:lnTo>
                    <a:pt x="545731" y="148081"/>
                  </a:lnTo>
                  <a:lnTo>
                    <a:pt x="545731" y="195325"/>
                  </a:lnTo>
                  <a:lnTo>
                    <a:pt x="410273" y="195325"/>
                  </a:lnTo>
                  <a:lnTo>
                    <a:pt x="410273" y="314451"/>
                  </a:lnTo>
                  <a:lnTo>
                    <a:pt x="549757" y="314451"/>
                  </a:lnTo>
                  <a:lnTo>
                    <a:pt x="549757" y="361696"/>
                  </a:lnTo>
                  <a:lnTo>
                    <a:pt x="358965" y="361696"/>
                  </a:lnTo>
                  <a:lnTo>
                    <a:pt x="358965" y="14858"/>
                  </a:lnTo>
                  <a:close/>
                </a:path>
                <a:path w="802640" h="368934">
                  <a:moveTo>
                    <a:pt x="699693" y="7620"/>
                  </a:moveTo>
                  <a:lnTo>
                    <a:pt x="728310" y="11189"/>
                  </a:lnTo>
                  <a:lnTo>
                    <a:pt x="753116" y="21891"/>
                  </a:lnTo>
                  <a:lnTo>
                    <a:pt x="774103" y="39713"/>
                  </a:lnTo>
                  <a:lnTo>
                    <a:pt x="791260" y="64643"/>
                  </a:lnTo>
                  <a:lnTo>
                    <a:pt x="751395" y="87629"/>
                  </a:lnTo>
                  <a:lnTo>
                    <a:pt x="740656" y="73701"/>
                  </a:lnTo>
                  <a:lnTo>
                    <a:pt x="728308" y="63738"/>
                  </a:lnTo>
                  <a:lnTo>
                    <a:pt x="714353" y="57751"/>
                  </a:lnTo>
                  <a:lnTo>
                    <a:pt x="698792" y="55752"/>
                  </a:lnTo>
                  <a:lnTo>
                    <a:pt x="689065" y="56534"/>
                  </a:lnTo>
                  <a:lnTo>
                    <a:pt x="650849" y="82057"/>
                  </a:lnTo>
                  <a:lnTo>
                    <a:pt x="646849" y="99186"/>
                  </a:lnTo>
                  <a:lnTo>
                    <a:pt x="649792" y="112551"/>
                  </a:lnTo>
                  <a:lnTo>
                    <a:pt x="658622" y="124666"/>
                  </a:lnTo>
                  <a:lnTo>
                    <a:pt x="673338" y="135566"/>
                  </a:lnTo>
                  <a:lnTo>
                    <a:pt x="693940" y="145287"/>
                  </a:lnTo>
                  <a:lnTo>
                    <a:pt x="715238" y="153289"/>
                  </a:lnTo>
                  <a:lnTo>
                    <a:pt x="734779" y="161885"/>
                  </a:lnTo>
                  <a:lnTo>
                    <a:pt x="779322" y="193675"/>
                  </a:lnTo>
                  <a:lnTo>
                    <a:pt x="800629" y="239520"/>
                  </a:lnTo>
                  <a:lnTo>
                    <a:pt x="802055" y="258952"/>
                  </a:lnTo>
                  <a:lnTo>
                    <a:pt x="800029" y="281741"/>
                  </a:lnTo>
                  <a:lnTo>
                    <a:pt x="783785" y="321175"/>
                  </a:lnTo>
                  <a:lnTo>
                    <a:pt x="752324" y="351414"/>
                  </a:lnTo>
                  <a:lnTo>
                    <a:pt x="712238" y="366984"/>
                  </a:lnTo>
                  <a:lnTo>
                    <a:pt x="689368" y="368935"/>
                  </a:lnTo>
                  <a:lnTo>
                    <a:pt x="668784" y="367196"/>
                  </a:lnTo>
                  <a:lnTo>
                    <a:pt x="632241" y="353290"/>
                  </a:lnTo>
                  <a:lnTo>
                    <a:pt x="602637" y="326026"/>
                  </a:lnTo>
                  <a:lnTo>
                    <a:pt x="584649" y="288740"/>
                  </a:lnTo>
                  <a:lnTo>
                    <a:pt x="580301" y="266573"/>
                  </a:lnTo>
                  <a:lnTo>
                    <a:pt x="632053" y="256159"/>
                  </a:lnTo>
                  <a:lnTo>
                    <a:pt x="632948" y="270472"/>
                  </a:lnTo>
                  <a:lnTo>
                    <a:pt x="636127" y="283130"/>
                  </a:lnTo>
                  <a:lnTo>
                    <a:pt x="669120" y="316388"/>
                  </a:lnTo>
                  <a:lnTo>
                    <a:pt x="692962" y="320675"/>
                  </a:lnTo>
                  <a:lnTo>
                    <a:pt x="704804" y="319551"/>
                  </a:lnTo>
                  <a:lnTo>
                    <a:pt x="741433" y="292939"/>
                  </a:lnTo>
                  <a:lnTo>
                    <a:pt x="750735" y="258952"/>
                  </a:lnTo>
                  <a:lnTo>
                    <a:pt x="749830" y="248213"/>
                  </a:lnTo>
                  <a:lnTo>
                    <a:pt x="720139" y="210597"/>
                  </a:lnTo>
                  <a:lnTo>
                    <a:pt x="669099" y="186944"/>
                  </a:lnTo>
                  <a:lnTo>
                    <a:pt x="653581" y="180014"/>
                  </a:lnTo>
                  <a:lnTo>
                    <a:pt x="616051" y="153797"/>
                  </a:lnTo>
                  <a:lnTo>
                    <a:pt x="596834" y="115452"/>
                  </a:lnTo>
                  <a:lnTo>
                    <a:pt x="595553" y="99186"/>
                  </a:lnTo>
                  <a:lnTo>
                    <a:pt x="597492" y="79593"/>
                  </a:lnTo>
                  <a:lnTo>
                    <a:pt x="626567" y="32766"/>
                  </a:lnTo>
                  <a:lnTo>
                    <a:pt x="660353" y="13906"/>
                  </a:lnTo>
                  <a:lnTo>
                    <a:pt x="679329" y="9191"/>
                  </a:lnTo>
                  <a:lnTo>
                    <a:pt x="699693" y="7620"/>
                  </a:lnTo>
                  <a:close/>
                </a:path>
                <a:path w="802640" h="368934">
                  <a:moveTo>
                    <a:pt x="166001" y="0"/>
                  </a:moveTo>
                  <a:lnTo>
                    <a:pt x="332066" y="361696"/>
                  </a:lnTo>
                  <a:lnTo>
                    <a:pt x="279184" y="361696"/>
                  </a:lnTo>
                  <a:lnTo>
                    <a:pt x="240614" y="276987"/>
                  </a:lnTo>
                  <a:lnTo>
                    <a:pt x="91389" y="276987"/>
                  </a:lnTo>
                  <a:lnTo>
                    <a:pt x="52819" y="361696"/>
                  </a:lnTo>
                  <a:lnTo>
                    <a:pt x="0" y="361696"/>
                  </a:lnTo>
                  <a:lnTo>
                    <a:pt x="166001" y="0"/>
                  </a:lnTo>
                  <a:close/>
                </a:path>
              </a:pathLst>
            </a:custGeom>
            <a:ln w="9144">
              <a:solidFill>
                <a:srgbClr val="001F5F"/>
              </a:solidFill>
            </a:ln>
          </p:spPr>
          <p:txBody>
            <a:bodyPr wrap="square" lIns="0" tIns="0" rIns="0" bIns="0" rtlCol="0"/>
            <a:lstStyle/>
            <a:p>
              <a:endParaRPr/>
            </a:p>
          </p:txBody>
        </p:sp>
        <p:sp>
          <p:nvSpPr>
            <p:cNvPr id="11" name="object 11"/>
            <p:cNvSpPr/>
            <p:nvPr/>
          </p:nvSpPr>
          <p:spPr>
            <a:xfrm>
              <a:off x="1621662" y="156083"/>
              <a:ext cx="700405" cy="467359"/>
            </a:xfrm>
            <a:custGeom>
              <a:avLst/>
              <a:gdLst/>
              <a:ahLst/>
              <a:cxnLst/>
              <a:rect l="l" t="t" r="r" b="b"/>
              <a:pathLst>
                <a:path w="700405" h="467359">
                  <a:moveTo>
                    <a:pt x="516255" y="128270"/>
                  </a:moveTo>
                  <a:lnTo>
                    <a:pt x="461772" y="128270"/>
                  </a:lnTo>
                  <a:lnTo>
                    <a:pt x="557784" y="306578"/>
                  </a:lnTo>
                  <a:lnTo>
                    <a:pt x="475234" y="466979"/>
                  </a:lnTo>
                  <a:lnTo>
                    <a:pt x="528319" y="466979"/>
                  </a:lnTo>
                  <a:lnTo>
                    <a:pt x="632823" y="260985"/>
                  </a:lnTo>
                  <a:lnTo>
                    <a:pt x="584073" y="260985"/>
                  </a:lnTo>
                  <a:lnTo>
                    <a:pt x="516255" y="128270"/>
                  </a:lnTo>
                  <a:close/>
                </a:path>
                <a:path w="700405" h="467359">
                  <a:moveTo>
                    <a:pt x="362076" y="121920"/>
                  </a:moveTo>
                  <a:lnTo>
                    <a:pt x="316452" y="130111"/>
                  </a:lnTo>
                  <a:lnTo>
                    <a:pt x="282829" y="154686"/>
                  </a:lnTo>
                  <a:lnTo>
                    <a:pt x="262143" y="192198"/>
                  </a:lnTo>
                  <a:lnTo>
                    <a:pt x="255269" y="239141"/>
                  </a:lnTo>
                  <a:lnTo>
                    <a:pt x="257083" y="262764"/>
                  </a:lnTo>
                  <a:lnTo>
                    <a:pt x="271664" y="303774"/>
                  </a:lnTo>
                  <a:lnTo>
                    <a:pt x="300386" y="335537"/>
                  </a:lnTo>
                  <a:lnTo>
                    <a:pt x="339629" y="352008"/>
                  </a:lnTo>
                  <a:lnTo>
                    <a:pt x="362966" y="354076"/>
                  </a:lnTo>
                  <a:lnTo>
                    <a:pt x="378729" y="353077"/>
                  </a:lnTo>
                  <a:lnTo>
                    <a:pt x="422020" y="338201"/>
                  </a:lnTo>
                  <a:lnTo>
                    <a:pt x="453012" y="309499"/>
                  </a:lnTo>
                  <a:lnTo>
                    <a:pt x="363347" y="309499"/>
                  </a:lnTo>
                  <a:lnTo>
                    <a:pt x="351155" y="308286"/>
                  </a:lnTo>
                  <a:lnTo>
                    <a:pt x="314247" y="280384"/>
                  </a:lnTo>
                  <a:lnTo>
                    <a:pt x="304800" y="248666"/>
                  </a:lnTo>
                  <a:lnTo>
                    <a:pt x="464819" y="248666"/>
                  </a:lnTo>
                  <a:lnTo>
                    <a:pt x="464819" y="237744"/>
                  </a:lnTo>
                  <a:lnTo>
                    <a:pt x="463176" y="213602"/>
                  </a:lnTo>
                  <a:lnTo>
                    <a:pt x="462237" y="209423"/>
                  </a:lnTo>
                  <a:lnTo>
                    <a:pt x="306959" y="209423"/>
                  </a:lnTo>
                  <a:lnTo>
                    <a:pt x="309336" y="201398"/>
                  </a:lnTo>
                  <a:lnTo>
                    <a:pt x="342106" y="169037"/>
                  </a:lnTo>
                  <a:lnTo>
                    <a:pt x="362076" y="165608"/>
                  </a:lnTo>
                  <a:lnTo>
                    <a:pt x="445823" y="165608"/>
                  </a:lnTo>
                  <a:lnTo>
                    <a:pt x="438531" y="154559"/>
                  </a:lnTo>
                  <a:lnTo>
                    <a:pt x="423959" y="140297"/>
                  </a:lnTo>
                  <a:lnTo>
                    <a:pt x="406352" y="130095"/>
                  </a:lnTo>
                  <a:lnTo>
                    <a:pt x="385720" y="123965"/>
                  </a:lnTo>
                  <a:lnTo>
                    <a:pt x="362076" y="121920"/>
                  </a:lnTo>
                  <a:close/>
                </a:path>
                <a:path w="700405" h="467359">
                  <a:moveTo>
                    <a:pt x="424434" y="268224"/>
                  </a:moveTo>
                  <a:lnTo>
                    <a:pt x="396875" y="300101"/>
                  </a:lnTo>
                  <a:lnTo>
                    <a:pt x="363347" y="309499"/>
                  </a:lnTo>
                  <a:lnTo>
                    <a:pt x="453012" y="309499"/>
                  </a:lnTo>
                  <a:lnTo>
                    <a:pt x="456150" y="305464"/>
                  </a:lnTo>
                  <a:lnTo>
                    <a:pt x="464819" y="290576"/>
                  </a:lnTo>
                  <a:lnTo>
                    <a:pt x="424434" y="268224"/>
                  </a:lnTo>
                  <a:close/>
                </a:path>
                <a:path w="700405" h="467359">
                  <a:moveTo>
                    <a:pt x="700151" y="128270"/>
                  </a:moveTo>
                  <a:lnTo>
                    <a:pt x="647192" y="128270"/>
                  </a:lnTo>
                  <a:lnTo>
                    <a:pt x="584073" y="260985"/>
                  </a:lnTo>
                  <a:lnTo>
                    <a:pt x="632823" y="260985"/>
                  </a:lnTo>
                  <a:lnTo>
                    <a:pt x="700151" y="128270"/>
                  </a:lnTo>
                  <a:close/>
                </a:path>
                <a:path w="700405" h="467359">
                  <a:moveTo>
                    <a:pt x="445823" y="165608"/>
                  </a:moveTo>
                  <a:lnTo>
                    <a:pt x="362076" y="165608"/>
                  </a:lnTo>
                  <a:lnTo>
                    <a:pt x="372532" y="166417"/>
                  </a:lnTo>
                  <a:lnTo>
                    <a:pt x="382000" y="168846"/>
                  </a:lnTo>
                  <a:lnTo>
                    <a:pt x="412984" y="200779"/>
                  </a:lnTo>
                  <a:lnTo>
                    <a:pt x="415289" y="209423"/>
                  </a:lnTo>
                  <a:lnTo>
                    <a:pt x="462237" y="209423"/>
                  </a:lnTo>
                  <a:lnTo>
                    <a:pt x="458247" y="191674"/>
                  </a:lnTo>
                  <a:lnTo>
                    <a:pt x="450032" y="171985"/>
                  </a:lnTo>
                  <a:lnTo>
                    <a:pt x="445823" y="165608"/>
                  </a:lnTo>
                  <a:close/>
                </a:path>
                <a:path w="700405" h="467359">
                  <a:moveTo>
                    <a:pt x="51307" y="0"/>
                  </a:moveTo>
                  <a:lnTo>
                    <a:pt x="0" y="0"/>
                  </a:lnTo>
                  <a:lnTo>
                    <a:pt x="0" y="346837"/>
                  </a:lnTo>
                  <a:lnTo>
                    <a:pt x="51307" y="346837"/>
                  </a:lnTo>
                  <a:lnTo>
                    <a:pt x="51307" y="202946"/>
                  </a:lnTo>
                  <a:lnTo>
                    <a:pt x="63373" y="189357"/>
                  </a:lnTo>
                  <a:lnTo>
                    <a:pt x="124580" y="189357"/>
                  </a:lnTo>
                  <a:lnTo>
                    <a:pt x="97917" y="156591"/>
                  </a:lnTo>
                  <a:lnTo>
                    <a:pt x="108035" y="146176"/>
                  </a:lnTo>
                  <a:lnTo>
                    <a:pt x="51307" y="146176"/>
                  </a:lnTo>
                  <a:lnTo>
                    <a:pt x="51307" y="0"/>
                  </a:lnTo>
                  <a:close/>
                </a:path>
                <a:path w="700405" h="467359">
                  <a:moveTo>
                    <a:pt x="124580" y="189357"/>
                  </a:moveTo>
                  <a:lnTo>
                    <a:pt x="63373" y="189357"/>
                  </a:lnTo>
                  <a:lnTo>
                    <a:pt x="188975" y="346837"/>
                  </a:lnTo>
                  <a:lnTo>
                    <a:pt x="252730" y="346837"/>
                  </a:lnTo>
                  <a:lnTo>
                    <a:pt x="124580" y="189357"/>
                  </a:lnTo>
                  <a:close/>
                </a:path>
                <a:path w="700405" h="467359">
                  <a:moveTo>
                    <a:pt x="250062" y="0"/>
                  </a:moveTo>
                  <a:lnTo>
                    <a:pt x="188213" y="0"/>
                  </a:lnTo>
                  <a:lnTo>
                    <a:pt x="51307" y="146176"/>
                  </a:lnTo>
                  <a:lnTo>
                    <a:pt x="108035" y="146176"/>
                  </a:lnTo>
                  <a:lnTo>
                    <a:pt x="250062" y="0"/>
                  </a:lnTo>
                  <a:close/>
                </a:path>
              </a:pathLst>
            </a:custGeom>
            <a:solidFill>
              <a:srgbClr val="FFFFFF"/>
            </a:solidFill>
          </p:spPr>
          <p:txBody>
            <a:bodyPr wrap="square" lIns="0" tIns="0" rIns="0" bIns="0" rtlCol="0"/>
            <a:lstStyle/>
            <a:p>
              <a:endParaRPr/>
            </a:p>
          </p:txBody>
        </p:sp>
        <p:sp>
          <p:nvSpPr>
            <p:cNvPr id="12" name="object 12"/>
            <p:cNvSpPr/>
            <p:nvPr/>
          </p:nvSpPr>
          <p:spPr>
            <a:xfrm>
              <a:off x="1928622" y="284353"/>
              <a:ext cx="393700" cy="339090"/>
            </a:xfrm>
            <a:custGeom>
              <a:avLst/>
              <a:gdLst/>
              <a:ahLst/>
              <a:cxnLst/>
              <a:rect l="l" t="t" r="r" b="b"/>
              <a:pathLst>
                <a:path w="393700" h="339090">
                  <a:moveTo>
                    <a:pt x="55117" y="37338"/>
                  </a:moveTo>
                  <a:lnTo>
                    <a:pt x="18414" y="51053"/>
                  </a:lnTo>
                  <a:lnTo>
                    <a:pt x="0" y="81152"/>
                  </a:lnTo>
                  <a:lnTo>
                    <a:pt x="108330" y="81152"/>
                  </a:lnTo>
                  <a:lnTo>
                    <a:pt x="83532" y="44624"/>
                  </a:lnTo>
                  <a:lnTo>
                    <a:pt x="55117" y="37338"/>
                  </a:lnTo>
                  <a:close/>
                </a:path>
                <a:path w="393700" h="339090">
                  <a:moveTo>
                    <a:pt x="154812" y="0"/>
                  </a:moveTo>
                  <a:lnTo>
                    <a:pt x="209295" y="0"/>
                  </a:lnTo>
                  <a:lnTo>
                    <a:pt x="277113" y="132714"/>
                  </a:lnTo>
                  <a:lnTo>
                    <a:pt x="340232" y="0"/>
                  </a:lnTo>
                  <a:lnTo>
                    <a:pt x="393191" y="0"/>
                  </a:lnTo>
                  <a:lnTo>
                    <a:pt x="221360" y="338709"/>
                  </a:lnTo>
                  <a:lnTo>
                    <a:pt x="168275" y="338709"/>
                  </a:lnTo>
                  <a:lnTo>
                    <a:pt x="250825" y="178308"/>
                  </a:lnTo>
                  <a:lnTo>
                    <a:pt x="154812" y="0"/>
                  </a:lnTo>
                  <a:close/>
                </a:path>
              </a:pathLst>
            </a:custGeom>
            <a:ln w="9144">
              <a:solidFill>
                <a:srgbClr val="001F5F"/>
              </a:solidFill>
            </a:ln>
          </p:spPr>
          <p:txBody>
            <a:bodyPr wrap="square" lIns="0" tIns="0" rIns="0" bIns="0" rtlCol="0"/>
            <a:lstStyle/>
            <a:p>
              <a:endParaRPr/>
            </a:p>
          </p:txBody>
        </p:sp>
        <p:pic>
          <p:nvPicPr>
            <p:cNvPr id="13" name="object 13"/>
            <p:cNvPicPr/>
            <p:nvPr/>
          </p:nvPicPr>
          <p:blipFill>
            <a:blip r:embed="rId2" cstate="print"/>
            <a:stretch>
              <a:fillRect/>
            </a:stretch>
          </p:blipFill>
          <p:spPr>
            <a:xfrm>
              <a:off x="1872360" y="273430"/>
              <a:ext cx="218694" cy="241300"/>
            </a:xfrm>
            <a:prstGeom prst="rect">
              <a:avLst/>
            </a:prstGeom>
          </p:spPr>
        </p:pic>
        <p:sp>
          <p:nvSpPr>
            <p:cNvPr id="14" name="object 14"/>
            <p:cNvSpPr/>
            <p:nvPr/>
          </p:nvSpPr>
          <p:spPr>
            <a:xfrm>
              <a:off x="1621662" y="156083"/>
              <a:ext cx="252729" cy="347345"/>
            </a:xfrm>
            <a:custGeom>
              <a:avLst/>
              <a:gdLst/>
              <a:ahLst/>
              <a:cxnLst/>
              <a:rect l="l" t="t" r="r" b="b"/>
              <a:pathLst>
                <a:path w="252730" h="347345">
                  <a:moveTo>
                    <a:pt x="0" y="0"/>
                  </a:moveTo>
                  <a:lnTo>
                    <a:pt x="51307" y="0"/>
                  </a:lnTo>
                  <a:lnTo>
                    <a:pt x="51307" y="146176"/>
                  </a:lnTo>
                  <a:lnTo>
                    <a:pt x="188213" y="0"/>
                  </a:lnTo>
                  <a:lnTo>
                    <a:pt x="250062" y="0"/>
                  </a:lnTo>
                  <a:lnTo>
                    <a:pt x="97917" y="156591"/>
                  </a:lnTo>
                  <a:lnTo>
                    <a:pt x="252730" y="346837"/>
                  </a:lnTo>
                  <a:lnTo>
                    <a:pt x="188975" y="346837"/>
                  </a:lnTo>
                  <a:lnTo>
                    <a:pt x="63373" y="189357"/>
                  </a:lnTo>
                  <a:lnTo>
                    <a:pt x="51307" y="202946"/>
                  </a:lnTo>
                  <a:lnTo>
                    <a:pt x="51307" y="346837"/>
                  </a:lnTo>
                  <a:lnTo>
                    <a:pt x="0" y="346837"/>
                  </a:lnTo>
                  <a:lnTo>
                    <a:pt x="0" y="0"/>
                  </a:lnTo>
                  <a:close/>
                </a:path>
              </a:pathLst>
            </a:custGeom>
            <a:ln w="9144">
              <a:solidFill>
                <a:srgbClr val="001F5F"/>
              </a:solidFill>
            </a:ln>
          </p:spPr>
          <p:txBody>
            <a:bodyPr wrap="square" lIns="0" tIns="0" rIns="0" bIns="0" rtlCol="0"/>
            <a:lstStyle/>
            <a:p>
              <a:endParaRPr/>
            </a:p>
          </p:txBody>
        </p:sp>
        <p:pic>
          <p:nvPicPr>
            <p:cNvPr id="15" name="object 15"/>
            <p:cNvPicPr/>
            <p:nvPr/>
          </p:nvPicPr>
          <p:blipFill>
            <a:blip r:embed="rId3" cstate="print"/>
            <a:stretch>
              <a:fillRect/>
            </a:stretch>
          </p:blipFill>
          <p:spPr>
            <a:xfrm>
              <a:off x="2447671" y="144271"/>
              <a:ext cx="2152650" cy="370459"/>
            </a:xfrm>
            <a:prstGeom prst="rect">
              <a:avLst/>
            </a:prstGeom>
          </p:spPr>
        </p:pic>
      </p:grpSp>
      <p:sp>
        <p:nvSpPr>
          <p:cNvPr id="16" name="object 16"/>
          <p:cNvSpPr txBox="1"/>
          <p:nvPr/>
        </p:nvSpPr>
        <p:spPr>
          <a:xfrm>
            <a:off x="206146" y="975487"/>
            <a:ext cx="8792210" cy="4585335"/>
          </a:xfrm>
          <a:prstGeom prst="rect">
            <a:avLst/>
          </a:prstGeom>
        </p:spPr>
        <p:txBody>
          <a:bodyPr vert="horz" wrap="square" lIns="0" tIns="13335" rIns="0" bIns="0" rtlCol="0">
            <a:spAutoFit/>
          </a:bodyPr>
          <a:lstStyle/>
          <a:p>
            <a:pPr marL="451484" indent="-439420">
              <a:lnSpc>
                <a:spcPct val="100000"/>
              </a:lnSpc>
              <a:spcBef>
                <a:spcPts val="105"/>
              </a:spcBef>
              <a:buFont typeface="Wingdings"/>
              <a:buChar char=""/>
              <a:tabLst>
                <a:tab pos="452120" algn="l"/>
              </a:tabLst>
            </a:pPr>
            <a:r>
              <a:rPr sz="3200" spc="-120" dirty="0">
                <a:solidFill>
                  <a:srgbClr val="0F243E"/>
                </a:solidFill>
                <a:latin typeface="Microsoft Sans Serif"/>
                <a:cs typeface="Microsoft Sans Serif"/>
              </a:rPr>
              <a:t>K=</a:t>
            </a:r>
            <a:r>
              <a:rPr sz="3200" spc="50" dirty="0">
                <a:solidFill>
                  <a:srgbClr val="0F243E"/>
                </a:solidFill>
                <a:latin typeface="Microsoft Sans Serif"/>
                <a:cs typeface="Microsoft Sans Serif"/>
              </a:rPr>
              <a:t> </a:t>
            </a:r>
            <a:r>
              <a:rPr sz="3200" spc="90" dirty="0">
                <a:solidFill>
                  <a:srgbClr val="0F243E"/>
                </a:solidFill>
                <a:latin typeface="Microsoft Sans Serif"/>
                <a:cs typeface="Microsoft Sans Serif"/>
              </a:rPr>
              <a:t>4A</a:t>
            </a:r>
            <a:r>
              <a:rPr sz="3200" spc="35" dirty="0">
                <a:solidFill>
                  <a:srgbClr val="0F243E"/>
                </a:solidFill>
                <a:latin typeface="Microsoft Sans Serif"/>
                <a:cs typeface="Microsoft Sans Serif"/>
              </a:rPr>
              <a:t> </a:t>
            </a:r>
            <a:r>
              <a:rPr sz="3200" spc="-180" dirty="0">
                <a:solidFill>
                  <a:srgbClr val="0F243E"/>
                </a:solidFill>
                <a:latin typeface="Microsoft Sans Serif"/>
                <a:cs typeface="Microsoft Sans Serif"/>
              </a:rPr>
              <a:t>F5</a:t>
            </a:r>
            <a:endParaRPr sz="3200">
              <a:latin typeface="Microsoft Sans Serif"/>
              <a:cs typeface="Microsoft Sans Serif"/>
            </a:endParaRPr>
          </a:p>
          <a:p>
            <a:pPr marL="716280">
              <a:lnSpc>
                <a:spcPct val="100000"/>
              </a:lnSpc>
              <a:spcBef>
                <a:spcPts val="2685"/>
              </a:spcBef>
            </a:pPr>
            <a:r>
              <a:rPr sz="3200" spc="-20" dirty="0">
                <a:solidFill>
                  <a:srgbClr val="0F243E"/>
                </a:solidFill>
                <a:latin typeface="Microsoft Sans Serif"/>
                <a:cs typeface="Microsoft Sans Serif"/>
              </a:rPr>
              <a:t>=</a:t>
            </a:r>
            <a:r>
              <a:rPr sz="3200" spc="70" dirty="0">
                <a:solidFill>
                  <a:srgbClr val="0F243E"/>
                </a:solidFill>
                <a:latin typeface="Microsoft Sans Serif"/>
                <a:cs typeface="Microsoft Sans Serif"/>
              </a:rPr>
              <a:t> </a:t>
            </a:r>
            <a:r>
              <a:rPr sz="3200" spc="65" dirty="0">
                <a:solidFill>
                  <a:srgbClr val="0F243E"/>
                </a:solidFill>
                <a:latin typeface="Microsoft Sans Serif"/>
                <a:cs typeface="Microsoft Sans Serif"/>
              </a:rPr>
              <a:t>0100</a:t>
            </a:r>
            <a:r>
              <a:rPr sz="3200" spc="75" dirty="0">
                <a:solidFill>
                  <a:srgbClr val="0F243E"/>
                </a:solidFill>
                <a:latin typeface="Microsoft Sans Serif"/>
                <a:cs typeface="Microsoft Sans Serif"/>
              </a:rPr>
              <a:t> </a:t>
            </a:r>
            <a:r>
              <a:rPr sz="3200" spc="65" dirty="0">
                <a:solidFill>
                  <a:srgbClr val="0F243E"/>
                </a:solidFill>
                <a:latin typeface="Microsoft Sans Serif"/>
                <a:cs typeface="Microsoft Sans Serif"/>
              </a:rPr>
              <a:t>1010</a:t>
            </a:r>
            <a:r>
              <a:rPr sz="3200" spc="60" dirty="0">
                <a:solidFill>
                  <a:srgbClr val="0F243E"/>
                </a:solidFill>
                <a:latin typeface="Microsoft Sans Serif"/>
                <a:cs typeface="Microsoft Sans Serif"/>
              </a:rPr>
              <a:t> </a:t>
            </a:r>
            <a:r>
              <a:rPr sz="3200" spc="65" dirty="0">
                <a:solidFill>
                  <a:srgbClr val="0F243E"/>
                </a:solidFill>
                <a:latin typeface="Microsoft Sans Serif"/>
                <a:cs typeface="Microsoft Sans Serif"/>
              </a:rPr>
              <a:t>1111</a:t>
            </a:r>
            <a:r>
              <a:rPr sz="3200" spc="70" dirty="0">
                <a:solidFill>
                  <a:srgbClr val="0F243E"/>
                </a:solidFill>
                <a:latin typeface="Microsoft Sans Serif"/>
                <a:cs typeface="Microsoft Sans Serif"/>
              </a:rPr>
              <a:t> </a:t>
            </a:r>
            <a:r>
              <a:rPr sz="3200" spc="65" dirty="0">
                <a:solidFill>
                  <a:srgbClr val="0F243E"/>
                </a:solidFill>
                <a:latin typeface="Microsoft Sans Serif"/>
                <a:cs typeface="Microsoft Sans Serif"/>
              </a:rPr>
              <a:t>0101</a:t>
            </a:r>
            <a:endParaRPr sz="3200">
              <a:latin typeface="Microsoft Sans Serif"/>
              <a:cs typeface="Microsoft Sans Serif"/>
            </a:endParaRPr>
          </a:p>
          <a:p>
            <a:pPr>
              <a:lnSpc>
                <a:spcPct val="100000"/>
              </a:lnSpc>
            </a:pPr>
            <a:endParaRPr sz="4100">
              <a:latin typeface="Microsoft Sans Serif"/>
              <a:cs typeface="Microsoft Sans Serif"/>
            </a:endParaRPr>
          </a:p>
          <a:p>
            <a:pPr>
              <a:lnSpc>
                <a:spcPct val="100000"/>
              </a:lnSpc>
              <a:spcBef>
                <a:spcPts val="50"/>
              </a:spcBef>
            </a:pPr>
            <a:endParaRPr sz="3950">
              <a:latin typeface="Microsoft Sans Serif"/>
              <a:cs typeface="Microsoft Sans Serif"/>
            </a:endParaRPr>
          </a:p>
          <a:p>
            <a:pPr marL="451484" indent="-439420">
              <a:lnSpc>
                <a:spcPct val="100000"/>
              </a:lnSpc>
              <a:buFont typeface="Wingdings"/>
              <a:buChar char=""/>
              <a:tabLst>
                <a:tab pos="452120" algn="l"/>
              </a:tabLst>
            </a:pPr>
            <a:r>
              <a:rPr sz="3100" spc="-270" dirty="0">
                <a:solidFill>
                  <a:srgbClr val="0F243E"/>
                </a:solidFill>
                <a:latin typeface="Microsoft Sans Serif"/>
                <a:cs typeface="Microsoft Sans Serif"/>
              </a:rPr>
              <a:t>The</a:t>
            </a:r>
            <a:r>
              <a:rPr sz="3100" spc="80" dirty="0">
                <a:solidFill>
                  <a:srgbClr val="0F243E"/>
                </a:solidFill>
                <a:latin typeface="Microsoft Sans Serif"/>
                <a:cs typeface="Microsoft Sans Serif"/>
              </a:rPr>
              <a:t> </a:t>
            </a:r>
            <a:r>
              <a:rPr sz="3100" spc="-60" dirty="0">
                <a:solidFill>
                  <a:srgbClr val="0F243E"/>
                </a:solidFill>
                <a:latin typeface="Microsoft Sans Serif"/>
                <a:cs typeface="Microsoft Sans Serif"/>
              </a:rPr>
              <a:t>input</a:t>
            </a:r>
            <a:r>
              <a:rPr sz="3100" spc="100" dirty="0">
                <a:solidFill>
                  <a:srgbClr val="0F243E"/>
                </a:solidFill>
                <a:latin typeface="Microsoft Sans Serif"/>
                <a:cs typeface="Microsoft Sans Serif"/>
              </a:rPr>
              <a:t> </a:t>
            </a:r>
            <a:r>
              <a:rPr sz="3100" spc="-90" dirty="0">
                <a:solidFill>
                  <a:srgbClr val="0F243E"/>
                </a:solidFill>
                <a:latin typeface="Microsoft Sans Serif"/>
                <a:cs typeface="Microsoft Sans Serif"/>
              </a:rPr>
              <a:t>key,</a:t>
            </a:r>
            <a:r>
              <a:rPr sz="3100" spc="90" dirty="0">
                <a:solidFill>
                  <a:srgbClr val="0F243E"/>
                </a:solidFill>
                <a:latin typeface="Microsoft Sans Serif"/>
                <a:cs typeface="Microsoft Sans Serif"/>
              </a:rPr>
              <a:t> </a:t>
            </a:r>
            <a:r>
              <a:rPr sz="3100" spc="-90" dirty="0">
                <a:solidFill>
                  <a:srgbClr val="0F243E"/>
                </a:solidFill>
                <a:latin typeface="Microsoft Sans Serif"/>
                <a:cs typeface="Microsoft Sans Serif"/>
              </a:rPr>
              <a:t>K,</a:t>
            </a:r>
            <a:r>
              <a:rPr sz="3100" spc="80" dirty="0">
                <a:solidFill>
                  <a:srgbClr val="0F243E"/>
                </a:solidFill>
                <a:latin typeface="Microsoft Sans Serif"/>
                <a:cs typeface="Microsoft Sans Serif"/>
              </a:rPr>
              <a:t> </a:t>
            </a:r>
            <a:r>
              <a:rPr sz="3100" spc="-140" dirty="0">
                <a:solidFill>
                  <a:srgbClr val="0F243E"/>
                </a:solidFill>
                <a:latin typeface="Microsoft Sans Serif"/>
                <a:cs typeface="Microsoft Sans Serif"/>
              </a:rPr>
              <a:t>is</a:t>
            </a:r>
            <a:r>
              <a:rPr sz="3100" spc="60" dirty="0">
                <a:solidFill>
                  <a:srgbClr val="0F243E"/>
                </a:solidFill>
                <a:latin typeface="Microsoft Sans Serif"/>
                <a:cs typeface="Microsoft Sans Serif"/>
              </a:rPr>
              <a:t> </a:t>
            </a:r>
            <a:r>
              <a:rPr sz="3100" spc="-90" dirty="0">
                <a:solidFill>
                  <a:srgbClr val="0F243E"/>
                </a:solidFill>
                <a:latin typeface="Microsoft Sans Serif"/>
                <a:cs typeface="Microsoft Sans Serif"/>
              </a:rPr>
              <a:t>split</a:t>
            </a:r>
            <a:r>
              <a:rPr sz="3100" spc="105" dirty="0">
                <a:solidFill>
                  <a:srgbClr val="0F243E"/>
                </a:solidFill>
                <a:latin typeface="Microsoft Sans Serif"/>
                <a:cs typeface="Microsoft Sans Serif"/>
              </a:rPr>
              <a:t> </a:t>
            </a:r>
            <a:r>
              <a:rPr sz="3100" spc="-50" dirty="0">
                <a:solidFill>
                  <a:srgbClr val="0F243E"/>
                </a:solidFill>
                <a:latin typeface="Microsoft Sans Serif"/>
                <a:cs typeface="Microsoft Sans Serif"/>
              </a:rPr>
              <a:t>into</a:t>
            </a:r>
            <a:r>
              <a:rPr sz="3100" spc="90" dirty="0">
                <a:solidFill>
                  <a:srgbClr val="0F243E"/>
                </a:solidFill>
                <a:latin typeface="Microsoft Sans Serif"/>
                <a:cs typeface="Microsoft Sans Serif"/>
              </a:rPr>
              <a:t> </a:t>
            </a:r>
            <a:r>
              <a:rPr sz="3100" spc="65" dirty="0">
                <a:solidFill>
                  <a:srgbClr val="0F243E"/>
                </a:solidFill>
                <a:latin typeface="Microsoft Sans Serif"/>
                <a:cs typeface="Microsoft Sans Serif"/>
              </a:rPr>
              <a:t>2</a:t>
            </a:r>
            <a:r>
              <a:rPr sz="3100" spc="75" dirty="0">
                <a:solidFill>
                  <a:srgbClr val="0F243E"/>
                </a:solidFill>
                <a:latin typeface="Microsoft Sans Serif"/>
                <a:cs typeface="Microsoft Sans Serif"/>
              </a:rPr>
              <a:t> </a:t>
            </a:r>
            <a:r>
              <a:rPr sz="3100" spc="-60" dirty="0">
                <a:solidFill>
                  <a:srgbClr val="0F243E"/>
                </a:solidFill>
                <a:latin typeface="Microsoft Sans Serif"/>
                <a:cs typeface="Microsoft Sans Serif"/>
              </a:rPr>
              <a:t>words,</a:t>
            </a:r>
            <a:r>
              <a:rPr sz="3100" spc="90" dirty="0">
                <a:solidFill>
                  <a:srgbClr val="0F243E"/>
                </a:solidFill>
                <a:latin typeface="Microsoft Sans Serif"/>
                <a:cs typeface="Microsoft Sans Serif"/>
              </a:rPr>
              <a:t> </a:t>
            </a:r>
            <a:r>
              <a:rPr sz="3100" spc="20" dirty="0">
                <a:solidFill>
                  <a:srgbClr val="0F243E"/>
                </a:solidFill>
                <a:latin typeface="Microsoft Sans Serif"/>
                <a:cs typeface="Microsoft Sans Serif"/>
              </a:rPr>
              <a:t>w0</a:t>
            </a:r>
            <a:r>
              <a:rPr sz="3100" spc="75" dirty="0">
                <a:solidFill>
                  <a:srgbClr val="0F243E"/>
                </a:solidFill>
                <a:latin typeface="Microsoft Sans Serif"/>
                <a:cs typeface="Microsoft Sans Serif"/>
              </a:rPr>
              <a:t> </a:t>
            </a:r>
            <a:r>
              <a:rPr sz="3100" spc="-40" dirty="0">
                <a:solidFill>
                  <a:srgbClr val="0F243E"/>
                </a:solidFill>
                <a:latin typeface="Microsoft Sans Serif"/>
                <a:cs typeface="Microsoft Sans Serif"/>
              </a:rPr>
              <a:t>and</a:t>
            </a:r>
            <a:r>
              <a:rPr sz="3100" spc="90" dirty="0">
                <a:solidFill>
                  <a:srgbClr val="0F243E"/>
                </a:solidFill>
                <a:latin typeface="Microsoft Sans Serif"/>
                <a:cs typeface="Microsoft Sans Serif"/>
              </a:rPr>
              <a:t> </a:t>
            </a:r>
            <a:r>
              <a:rPr sz="3100" spc="20" dirty="0">
                <a:solidFill>
                  <a:srgbClr val="0F243E"/>
                </a:solidFill>
                <a:latin typeface="Microsoft Sans Serif"/>
                <a:cs typeface="Microsoft Sans Serif"/>
              </a:rPr>
              <a:t>w1:</a:t>
            </a:r>
            <a:endParaRPr sz="3100">
              <a:latin typeface="Microsoft Sans Serif"/>
              <a:cs typeface="Microsoft Sans Serif"/>
            </a:endParaRPr>
          </a:p>
          <a:p>
            <a:pPr marL="451484" indent="-439420">
              <a:lnSpc>
                <a:spcPct val="100000"/>
              </a:lnSpc>
              <a:spcBef>
                <a:spcPts val="2610"/>
              </a:spcBef>
              <a:buFont typeface="Wingdings"/>
              <a:buChar char=""/>
              <a:tabLst>
                <a:tab pos="452120" algn="l"/>
              </a:tabLst>
            </a:pPr>
            <a:r>
              <a:rPr sz="3100" spc="20" dirty="0">
                <a:solidFill>
                  <a:srgbClr val="0F243E"/>
                </a:solidFill>
                <a:latin typeface="Microsoft Sans Serif"/>
                <a:cs typeface="Microsoft Sans Serif"/>
              </a:rPr>
              <a:t>w0</a:t>
            </a:r>
            <a:r>
              <a:rPr sz="3100" spc="40" dirty="0">
                <a:solidFill>
                  <a:srgbClr val="0F243E"/>
                </a:solidFill>
                <a:latin typeface="Microsoft Sans Serif"/>
                <a:cs typeface="Microsoft Sans Serif"/>
              </a:rPr>
              <a:t> </a:t>
            </a:r>
            <a:r>
              <a:rPr sz="3100" spc="-25" dirty="0">
                <a:solidFill>
                  <a:srgbClr val="0F243E"/>
                </a:solidFill>
                <a:latin typeface="Microsoft Sans Serif"/>
                <a:cs typeface="Microsoft Sans Serif"/>
              </a:rPr>
              <a:t>=</a:t>
            </a:r>
            <a:r>
              <a:rPr sz="3100" spc="45" dirty="0">
                <a:solidFill>
                  <a:srgbClr val="0F243E"/>
                </a:solidFill>
                <a:latin typeface="Microsoft Sans Serif"/>
                <a:cs typeface="Microsoft Sans Serif"/>
              </a:rPr>
              <a:t> </a:t>
            </a:r>
            <a:r>
              <a:rPr sz="3100" spc="65" dirty="0">
                <a:solidFill>
                  <a:srgbClr val="0F243E"/>
                </a:solidFill>
                <a:latin typeface="Microsoft Sans Serif"/>
                <a:cs typeface="Microsoft Sans Serif"/>
              </a:rPr>
              <a:t>0100</a:t>
            </a:r>
            <a:r>
              <a:rPr sz="3100" spc="40" dirty="0">
                <a:solidFill>
                  <a:srgbClr val="0F243E"/>
                </a:solidFill>
                <a:latin typeface="Microsoft Sans Serif"/>
                <a:cs typeface="Microsoft Sans Serif"/>
              </a:rPr>
              <a:t> </a:t>
            </a:r>
            <a:r>
              <a:rPr sz="3100" spc="60" dirty="0">
                <a:solidFill>
                  <a:srgbClr val="0F243E"/>
                </a:solidFill>
                <a:latin typeface="Microsoft Sans Serif"/>
                <a:cs typeface="Microsoft Sans Serif"/>
              </a:rPr>
              <a:t>1010</a:t>
            </a:r>
            <a:endParaRPr sz="3100">
              <a:latin typeface="Microsoft Sans Serif"/>
              <a:cs typeface="Microsoft Sans Serif"/>
            </a:endParaRPr>
          </a:p>
          <a:p>
            <a:pPr marL="451484" indent="-439420">
              <a:lnSpc>
                <a:spcPct val="100000"/>
              </a:lnSpc>
              <a:spcBef>
                <a:spcPts val="2600"/>
              </a:spcBef>
              <a:buFont typeface="Wingdings"/>
              <a:buChar char=""/>
              <a:tabLst>
                <a:tab pos="452120" algn="l"/>
              </a:tabLst>
            </a:pPr>
            <a:r>
              <a:rPr sz="3100" spc="20" dirty="0">
                <a:solidFill>
                  <a:srgbClr val="0F243E"/>
                </a:solidFill>
                <a:latin typeface="Microsoft Sans Serif"/>
                <a:cs typeface="Microsoft Sans Serif"/>
              </a:rPr>
              <a:t>w1</a:t>
            </a:r>
            <a:r>
              <a:rPr sz="3100" spc="40" dirty="0">
                <a:solidFill>
                  <a:srgbClr val="0F243E"/>
                </a:solidFill>
                <a:latin typeface="Microsoft Sans Serif"/>
                <a:cs typeface="Microsoft Sans Serif"/>
              </a:rPr>
              <a:t> </a:t>
            </a:r>
            <a:r>
              <a:rPr sz="3100" spc="-25" dirty="0">
                <a:solidFill>
                  <a:srgbClr val="0F243E"/>
                </a:solidFill>
                <a:latin typeface="Microsoft Sans Serif"/>
                <a:cs typeface="Microsoft Sans Serif"/>
              </a:rPr>
              <a:t>=</a:t>
            </a:r>
            <a:r>
              <a:rPr sz="3100" spc="45" dirty="0">
                <a:solidFill>
                  <a:srgbClr val="0F243E"/>
                </a:solidFill>
                <a:latin typeface="Microsoft Sans Serif"/>
                <a:cs typeface="Microsoft Sans Serif"/>
              </a:rPr>
              <a:t> </a:t>
            </a:r>
            <a:r>
              <a:rPr sz="3100" spc="65" dirty="0">
                <a:solidFill>
                  <a:srgbClr val="0F243E"/>
                </a:solidFill>
                <a:latin typeface="Microsoft Sans Serif"/>
                <a:cs typeface="Microsoft Sans Serif"/>
              </a:rPr>
              <a:t>1111</a:t>
            </a:r>
            <a:r>
              <a:rPr sz="3100" spc="40" dirty="0">
                <a:solidFill>
                  <a:srgbClr val="0F243E"/>
                </a:solidFill>
                <a:latin typeface="Microsoft Sans Serif"/>
                <a:cs typeface="Microsoft Sans Serif"/>
              </a:rPr>
              <a:t> </a:t>
            </a:r>
            <a:r>
              <a:rPr sz="3100" spc="60" dirty="0">
                <a:solidFill>
                  <a:srgbClr val="0F243E"/>
                </a:solidFill>
                <a:latin typeface="Microsoft Sans Serif"/>
                <a:cs typeface="Microsoft Sans Serif"/>
              </a:rPr>
              <a:t>0101</a:t>
            </a:r>
            <a:endParaRPr sz="3100">
              <a:latin typeface="Microsoft Sans Serif"/>
              <a:cs typeface="Microsoft Sans Serif"/>
            </a:endParaRPr>
          </a:p>
        </p:txBody>
      </p:sp>
      <p:sp>
        <p:nvSpPr>
          <p:cNvPr id="17" name="object 17"/>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Tree>
    <p:extLst>
      <p:ext uri="{BB962C8B-B14F-4D97-AF65-F5344CB8AC3E}">
        <p14:creationId xmlns:p14="http://schemas.microsoft.com/office/powerpoint/2010/main" val="1111857777"/>
      </p:ext>
    </p:extLst>
  </p:cSld>
  <p:clrMapOvr>
    <a:masterClrMapping/>
  </p:clrMapOvr>
  <mc:AlternateContent xmlns:mc="http://schemas.openxmlformats.org/markup-compatibility/2006" xmlns:p14="http://schemas.microsoft.com/office/powerpoint/2010/main">
    <mc:Choice Requires="p14">
      <p:transition spd="slow" p14:dur="2000" advTm="35840"/>
    </mc:Choice>
    <mc:Fallback xmlns="">
      <p:transition spd="slow" advTm="35840"/>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385089" y="136652"/>
            <a:ext cx="4215231" cy="490982"/>
          </a:xfrm>
          <a:prstGeom prst="rect">
            <a:avLst/>
          </a:prstGeom>
        </p:spPr>
      </p:pic>
      <p:sp>
        <p:nvSpPr>
          <p:cNvPr id="3" name="object 3"/>
          <p:cNvSpPr/>
          <p:nvPr/>
        </p:nvSpPr>
        <p:spPr>
          <a:xfrm>
            <a:off x="4495038" y="38229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8063A1"/>
            </a:solidFill>
          </a:ln>
        </p:spPr>
        <p:txBody>
          <a:bodyPr wrap="square" lIns="0" tIns="0" rIns="0" bIns="0" rtlCol="0"/>
          <a:lstStyle/>
          <a:p>
            <a:endParaRPr/>
          </a:p>
        </p:txBody>
      </p:sp>
      <p:sp>
        <p:nvSpPr>
          <p:cNvPr id="4" name="object 4"/>
          <p:cNvSpPr txBox="1"/>
          <p:nvPr/>
        </p:nvSpPr>
        <p:spPr>
          <a:xfrm>
            <a:off x="5868923" y="3880484"/>
            <a:ext cx="538480" cy="330835"/>
          </a:xfrm>
          <a:prstGeom prst="rect">
            <a:avLst/>
          </a:prstGeom>
        </p:spPr>
        <p:txBody>
          <a:bodyPr vert="horz" wrap="square" lIns="0" tIns="12700" rIns="0" bIns="0" rtlCol="0">
            <a:spAutoFit/>
          </a:bodyPr>
          <a:lstStyle/>
          <a:p>
            <a:pPr marL="38100">
              <a:lnSpc>
                <a:spcPct val="100000"/>
              </a:lnSpc>
              <a:spcBef>
                <a:spcPts val="100"/>
              </a:spcBef>
            </a:pPr>
            <a:r>
              <a:rPr sz="3000" spc="7" baseline="11111" dirty="0">
                <a:latin typeface="Cambria Math"/>
                <a:cs typeface="Cambria Math"/>
              </a:rPr>
              <a:t>𝒘</a:t>
            </a:r>
            <a:r>
              <a:rPr sz="1450" spc="5" dirty="0">
                <a:latin typeface="Cambria Math"/>
                <a:cs typeface="Cambria Math"/>
              </a:rPr>
              <a:t>𝟐,𝟑</a:t>
            </a:r>
            <a:endParaRPr sz="1450">
              <a:latin typeface="Cambria Math"/>
              <a:cs typeface="Cambria Math"/>
            </a:endParaRPr>
          </a:p>
        </p:txBody>
      </p:sp>
      <p:sp>
        <p:nvSpPr>
          <p:cNvPr id="5" name="object 5"/>
          <p:cNvSpPr txBox="1">
            <a:spLocks noGrp="1"/>
          </p:cNvSpPr>
          <p:nvPr>
            <p:ph type="title"/>
          </p:nvPr>
        </p:nvSpPr>
        <p:spPr>
          <a:xfrm>
            <a:off x="4490465" y="765809"/>
            <a:ext cx="3352800" cy="381000"/>
          </a:xfrm>
          <a:prstGeom prst="rect">
            <a:avLst/>
          </a:prstGeom>
          <a:ln w="25907">
            <a:solidFill>
              <a:srgbClr val="8063A1"/>
            </a:solidFill>
          </a:ln>
        </p:spPr>
        <p:txBody>
          <a:bodyPr vert="horz" wrap="square" lIns="0" tIns="20955" rIns="0" bIns="0" rtlCol="0">
            <a:spAutoFit/>
          </a:bodyPr>
          <a:lstStyle/>
          <a:p>
            <a:pPr algn="ctr">
              <a:lnSpc>
                <a:spcPct val="100000"/>
              </a:lnSpc>
              <a:spcBef>
                <a:spcPts val="165"/>
              </a:spcBef>
            </a:pPr>
            <a:r>
              <a:rPr sz="2000" b="1" dirty="0">
                <a:solidFill>
                  <a:srgbClr val="000000"/>
                </a:solidFill>
                <a:latin typeface="Calibri"/>
                <a:cs typeface="Calibri"/>
              </a:rPr>
              <a:t>16-bit</a:t>
            </a:r>
            <a:r>
              <a:rPr sz="2000" b="1" spc="-65" dirty="0">
                <a:solidFill>
                  <a:srgbClr val="000000"/>
                </a:solidFill>
                <a:latin typeface="Calibri"/>
                <a:cs typeface="Calibri"/>
              </a:rPr>
              <a:t> </a:t>
            </a:r>
            <a:r>
              <a:rPr sz="2000" b="1" spc="-20" dirty="0">
                <a:solidFill>
                  <a:srgbClr val="000000"/>
                </a:solidFill>
                <a:latin typeface="Calibri"/>
                <a:cs typeface="Calibri"/>
              </a:rPr>
              <a:t>Key</a:t>
            </a:r>
            <a:endParaRPr sz="2000">
              <a:latin typeface="Calibri"/>
              <a:cs typeface="Calibri"/>
            </a:endParaRPr>
          </a:p>
        </p:txBody>
      </p:sp>
      <p:sp>
        <p:nvSpPr>
          <p:cNvPr id="6" name="object 6"/>
          <p:cNvSpPr txBox="1"/>
          <p:nvPr/>
        </p:nvSpPr>
        <p:spPr>
          <a:xfrm>
            <a:off x="4495038" y="4446270"/>
            <a:ext cx="3352800" cy="381000"/>
          </a:xfrm>
          <a:prstGeom prst="rect">
            <a:avLst/>
          </a:prstGeom>
          <a:solidFill>
            <a:srgbClr val="8063A1"/>
          </a:solidFill>
          <a:ln w="25907">
            <a:solidFill>
              <a:srgbClr val="5C4676"/>
            </a:solidFill>
          </a:ln>
        </p:spPr>
        <p:txBody>
          <a:bodyPr vert="horz" wrap="square" lIns="0" tIns="20955" rIns="0" bIns="0" rtlCol="0">
            <a:spAutoFit/>
          </a:bodyPr>
          <a:lstStyle/>
          <a:p>
            <a:pPr marL="1068705">
              <a:lnSpc>
                <a:spcPct val="100000"/>
              </a:lnSpc>
              <a:spcBef>
                <a:spcPts val="165"/>
              </a:spcBef>
            </a:pPr>
            <a:r>
              <a:rPr sz="2000" b="1" spc="-5" dirty="0">
                <a:solidFill>
                  <a:srgbClr val="FFFFFF"/>
                </a:solidFill>
                <a:latin typeface="Calibri"/>
                <a:cs typeface="Calibri"/>
              </a:rPr>
              <a:t>Expand</a:t>
            </a:r>
            <a:r>
              <a:rPr sz="2000" b="1" spc="-40" dirty="0">
                <a:solidFill>
                  <a:srgbClr val="FFFFFF"/>
                </a:solidFill>
                <a:latin typeface="Calibri"/>
                <a:cs typeface="Calibri"/>
              </a:rPr>
              <a:t> </a:t>
            </a:r>
            <a:r>
              <a:rPr sz="2000" b="1" spc="-25" dirty="0">
                <a:solidFill>
                  <a:srgbClr val="FFFFFF"/>
                </a:solidFill>
                <a:latin typeface="Calibri"/>
                <a:cs typeface="Calibri"/>
              </a:rPr>
              <a:t>Key</a:t>
            </a:r>
            <a:endParaRPr sz="2000">
              <a:latin typeface="Calibri"/>
              <a:cs typeface="Calibri"/>
            </a:endParaRPr>
          </a:p>
        </p:txBody>
      </p:sp>
      <p:sp>
        <p:nvSpPr>
          <p:cNvPr id="7" name="object 7"/>
          <p:cNvSpPr/>
          <p:nvPr/>
        </p:nvSpPr>
        <p:spPr>
          <a:xfrm>
            <a:off x="4499609" y="5665470"/>
            <a:ext cx="3352800" cy="381000"/>
          </a:xfrm>
          <a:custGeom>
            <a:avLst/>
            <a:gdLst/>
            <a:ahLst/>
            <a:cxnLst/>
            <a:rect l="l" t="t" r="r" b="b"/>
            <a:pathLst>
              <a:path w="3352800" h="381000">
                <a:moveTo>
                  <a:pt x="0" y="380999"/>
                </a:moveTo>
                <a:lnTo>
                  <a:pt x="3352799" y="380999"/>
                </a:lnTo>
                <a:lnTo>
                  <a:pt x="3352799" y="0"/>
                </a:lnTo>
                <a:lnTo>
                  <a:pt x="0" y="0"/>
                </a:lnTo>
                <a:lnTo>
                  <a:pt x="0" y="380999"/>
                </a:lnTo>
                <a:close/>
              </a:path>
            </a:pathLst>
          </a:custGeom>
          <a:ln w="25908">
            <a:solidFill>
              <a:srgbClr val="8063A1"/>
            </a:solidFill>
          </a:ln>
        </p:spPr>
        <p:txBody>
          <a:bodyPr wrap="square" lIns="0" tIns="0" rIns="0" bIns="0" rtlCol="0"/>
          <a:lstStyle/>
          <a:p>
            <a:endParaRPr/>
          </a:p>
        </p:txBody>
      </p:sp>
      <p:sp>
        <p:nvSpPr>
          <p:cNvPr id="8" name="object 8"/>
          <p:cNvSpPr txBox="1"/>
          <p:nvPr/>
        </p:nvSpPr>
        <p:spPr>
          <a:xfrm>
            <a:off x="5874130" y="5721807"/>
            <a:ext cx="538480" cy="331470"/>
          </a:xfrm>
          <a:prstGeom prst="rect">
            <a:avLst/>
          </a:prstGeom>
        </p:spPr>
        <p:txBody>
          <a:bodyPr vert="horz" wrap="square" lIns="0" tIns="13335" rIns="0" bIns="0" rtlCol="0">
            <a:spAutoFit/>
          </a:bodyPr>
          <a:lstStyle/>
          <a:p>
            <a:pPr marL="38100">
              <a:lnSpc>
                <a:spcPct val="100000"/>
              </a:lnSpc>
              <a:spcBef>
                <a:spcPts val="105"/>
              </a:spcBef>
            </a:pPr>
            <a:r>
              <a:rPr sz="3000" baseline="11111" dirty="0">
                <a:latin typeface="Cambria Math"/>
                <a:cs typeface="Cambria Math"/>
              </a:rPr>
              <a:t>𝒘</a:t>
            </a:r>
            <a:r>
              <a:rPr sz="1450" dirty="0">
                <a:latin typeface="Cambria Math"/>
                <a:cs typeface="Cambria Math"/>
              </a:rPr>
              <a:t>𝟒,𝟓</a:t>
            </a:r>
            <a:endParaRPr sz="1450">
              <a:latin typeface="Cambria Math"/>
              <a:cs typeface="Cambria Math"/>
            </a:endParaRPr>
          </a:p>
        </p:txBody>
      </p:sp>
      <p:grpSp>
        <p:nvGrpSpPr>
          <p:cNvPr id="9" name="object 9"/>
          <p:cNvGrpSpPr/>
          <p:nvPr/>
        </p:nvGrpSpPr>
        <p:grpSpPr>
          <a:xfrm>
            <a:off x="6018276" y="4808220"/>
            <a:ext cx="311150" cy="1033780"/>
            <a:chOff x="6018276" y="4808220"/>
            <a:chExt cx="311150" cy="1033780"/>
          </a:xfrm>
        </p:grpSpPr>
        <p:pic>
          <p:nvPicPr>
            <p:cNvPr id="10" name="object 10"/>
            <p:cNvPicPr/>
            <p:nvPr/>
          </p:nvPicPr>
          <p:blipFill>
            <a:blip r:embed="rId3" cstate="print"/>
            <a:stretch>
              <a:fillRect/>
            </a:stretch>
          </p:blipFill>
          <p:spPr>
            <a:xfrm>
              <a:off x="6018276" y="4808220"/>
              <a:ext cx="310959" cy="1033297"/>
            </a:xfrm>
            <a:prstGeom prst="rect">
              <a:avLst/>
            </a:prstGeom>
          </p:spPr>
        </p:pic>
        <p:sp>
          <p:nvSpPr>
            <p:cNvPr id="11" name="object 11"/>
            <p:cNvSpPr/>
            <p:nvPr/>
          </p:nvSpPr>
          <p:spPr>
            <a:xfrm>
              <a:off x="6118733" y="4827143"/>
              <a:ext cx="114300" cy="838835"/>
            </a:xfrm>
            <a:custGeom>
              <a:avLst/>
              <a:gdLst/>
              <a:ahLst/>
              <a:cxnLst/>
              <a:rect l="l" t="t" r="r" b="b"/>
              <a:pathLst>
                <a:path w="114300" h="838835">
                  <a:moveTo>
                    <a:pt x="38109" y="724153"/>
                  </a:moveTo>
                  <a:lnTo>
                    <a:pt x="0" y="724407"/>
                  </a:lnTo>
                  <a:lnTo>
                    <a:pt x="57784" y="838326"/>
                  </a:lnTo>
                  <a:lnTo>
                    <a:pt x="104661" y="743203"/>
                  </a:lnTo>
                  <a:lnTo>
                    <a:pt x="38226" y="743203"/>
                  </a:lnTo>
                  <a:lnTo>
                    <a:pt x="38109" y="724153"/>
                  </a:lnTo>
                  <a:close/>
                </a:path>
                <a:path w="114300" h="838835">
                  <a:moveTo>
                    <a:pt x="76209" y="723899"/>
                  </a:moveTo>
                  <a:lnTo>
                    <a:pt x="38109" y="724153"/>
                  </a:lnTo>
                  <a:lnTo>
                    <a:pt x="38226" y="743203"/>
                  </a:lnTo>
                  <a:lnTo>
                    <a:pt x="76326" y="742949"/>
                  </a:lnTo>
                  <a:lnTo>
                    <a:pt x="76209" y="723899"/>
                  </a:lnTo>
                  <a:close/>
                </a:path>
                <a:path w="114300" h="838835">
                  <a:moveTo>
                    <a:pt x="114300" y="723645"/>
                  </a:moveTo>
                  <a:lnTo>
                    <a:pt x="76209" y="723899"/>
                  </a:lnTo>
                  <a:lnTo>
                    <a:pt x="76326" y="742949"/>
                  </a:lnTo>
                  <a:lnTo>
                    <a:pt x="38226" y="743203"/>
                  </a:lnTo>
                  <a:lnTo>
                    <a:pt x="104661" y="743203"/>
                  </a:lnTo>
                  <a:lnTo>
                    <a:pt x="114300" y="723645"/>
                  </a:lnTo>
                  <a:close/>
                </a:path>
                <a:path w="114300" h="838835">
                  <a:moveTo>
                    <a:pt x="71754" y="0"/>
                  </a:moveTo>
                  <a:lnTo>
                    <a:pt x="33654" y="253"/>
                  </a:lnTo>
                  <a:lnTo>
                    <a:pt x="38109" y="724153"/>
                  </a:lnTo>
                  <a:lnTo>
                    <a:pt x="76209" y="723899"/>
                  </a:lnTo>
                  <a:lnTo>
                    <a:pt x="71754" y="0"/>
                  </a:lnTo>
                  <a:close/>
                </a:path>
              </a:pathLst>
            </a:custGeom>
            <a:solidFill>
              <a:srgbClr val="8063A1"/>
            </a:solidFill>
          </p:spPr>
          <p:txBody>
            <a:bodyPr wrap="square" lIns="0" tIns="0" rIns="0" bIns="0" rtlCol="0"/>
            <a:lstStyle/>
            <a:p>
              <a:endParaRPr/>
            </a:p>
          </p:txBody>
        </p:sp>
      </p:grpSp>
      <p:sp>
        <p:nvSpPr>
          <p:cNvPr id="12" name="object 12"/>
          <p:cNvSpPr txBox="1"/>
          <p:nvPr/>
        </p:nvSpPr>
        <p:spPr>
          <a:xfrm>
            <a:off x="4490465" y="1994154"/>
            <a:ext cx="3352800" cy="381000"/>
          </a:xfrm>
          <a:prstGeom prst="rect">
            <a:avLst/>
          </a:prstGeom>
          <a:solidFill>
            <a:srgbClr val="8063A1"/>
          </a:solidFill>
          <a:ln w="25907">
            <a:solidFill>
              <a:srgbClr val="5C4676"/>
            </a:solidFill>
          </a:ln>
        </p:spPr>
        <p:txBody>
          <a:bodyPr vert="horz" wrap="square" lIns="0" tIns="21590" rIns="0" bIns="0" rtlCol="0">
            <a:spAutoFit/>
          </a:bodyPr>
          <a:lstStyle/>
          <a:p>
            <a:pPr marL="1068070">
              <a:lnSpc>
                <a:spcPct val="100000"/>
              </a:lnSpc>
              <a:spcBef>
                <a:spcPts val="170"/>
              </a:spcBef>
            </a:pPr>
            <a:r>
              <a:rPr sz="2000" b="1" dirty="0">
                <a:solidFill>
                  <a:srgbClr val="FFFFFF"/>
                </a:solidFill>
                <a:latin typeface="Calibri"/>
                <a:cs typeface="Calibri"/>
              </a:rPr>
              <a:t>Expand</a:t>
            </a:r>
            <a:r>
              <a:rPr sz="2000" b="1" spc="-35" dirty="0">
                <a:solidFill>
                  <a:srgbClr val="FFFFFF"/>
                </a:solidFill>
                <a:latin typeface="Calibri"/>
                <a:cs typeface="Calibri"/>
              </a:rPr>
              <a:t> </a:t>
            </a:r>
            <a:r>
              <a:rPr sz="2000" b="1" spc="-25" dirty="0">
                <a:solidFill>
                  <a:srgbClr val="FFFFFF"/>
                </a:solidFill>
                <a:latin typeface="Calibri"/>
                <a:cs typeface="Calibri"/>
              </a:rPr>
              <a:t>Key</a:t>
            </a:r>
            <a:endParaRPr sz="2000">
              <a:latin typeface="Calibri"/>
              <a:cs typeface="Calibri"/>
            </a:endParaRPr>
          </a:p>
        </p:txBody>
      </p:sp>
      <p:grpSp>
        <p:nvGrpSpPr>
          <p:cNvPr id="13" name="object 13"/>
          <p:cNvGrpSpPr/>
          <p:nvPr/>
        </p:nvGrpSpPr>
        <p:grpSpPr>
          <a:xfrm>
            <a:off x="6013703" y="2356104"/>
            <a:ext cx="311150" cy="2090420"/>
            <a:chOff x="6013703" y="2356104"/>
            <a:chExt cx="311150" cy="2090420"/>
          </a:xfrm>
        </p:grpSpPr>
        <p:pic>
          <p:nvPicPr>
            <p:cNvPr id="14" name="object 14"/>
            <p:cNvPicPr/>
            <p:nvPr/>
          </p:nvPicPr>
          <p:blipFill>
            <a:blip r:embed="rId4" cstate="print"/>
            <a:stretch>
              <a:fillRect/>
            </a:stretch>
          </p:blipFill>
          <p:spPr>
            <a:xfrm>
              <a:off x="6013703" y="2356104"/>
              <a:ext cx="310959" cy="1642872"/>
            </a:xfrm>
            <a:prstGeom prst="rect">
              <a:avLst/>
            </a:prstGeom>
          </p:spPr>
        </p:pic>
        <p:sp>
          <p:nvSpPr>
            <p:cNvPr id="15" name="object 15"/>
            <p:cNvSpPr/>
            <p:nvPr/>
          </p:nvSpPr>
          <p:spPr>
            <a:xfrm>
              <a:off x="6114414" y="2375027"/>
              <a:ext cx="114300" cy="1448435"/>
            </a:xfrm>
            <a:custGeom>
              <a:avLst/>
              <a:gdLst/>
              <a:ahLst/>
              <a:cxnLst/>
              <a:rect l="l" t="t" r="r" b="b"/>
              <a:pathLst>
                <a:path w="114300" h="1448435">
                  <a:moveTo>
                    <a:pt x="38158" y="1333711"/>
                  </a:moveTo>
                  <a:lnTo>
                    <a:pt x="0" y="1333881"/>
                  </a:lnTo>
                  <a:lnTo>
                    <a:pt x="57531" y="1447927"/>
                  </a:lnTo>
                  <a:lnTo>
                    <a:pt x="104670" y="1352804"/>
                  </a:lnTo>
                  <a:lnTo>
                    <a:pt x="38226" y="1352804"/>
                  </a:lnTo>
                  <a:lnTo>
                    <a:pt x="38158" y="1333711"/>
                  </a:lnTo>
                  <a:close/>
                </a:path>
                <a:path w="114300" h="1448435">
                  <a:moveTo>
                    <a:pt x="76259" y="1333542"/>
                  </a:moveTo>
                  <a:lnTo>
                    <a:pt x="38158" y="1333711"/>
                  </a:lnTo>
                  <a:lnTo>
                    <a:pt x="38226" y="1352804"/>
                  </a:lnTo>
                  <a:lnTo>
                    <a:pt x="76326" y="1352550"/>
                  </a:lnTo>
                  <a:lnTo>
                    <a:pt x="76259" y="1333542"/>
                  </a:lnTo>
                  <a:close/>
                </a:path>
                <a:path w="114300" h="1448435">
                  <a:moveTo>
                    <a:pt x="114300" y="1333373"/>
                  </a:moveTo>
                  <a:lnTo>
                    <a:pt x="76259" y="1333542"/>
                  </a:lnTo>
                  <a:lnTo>
                    <a:pt x="76326" y="1352550"/>
                  </a:lnTo>
                  <a:lnTo>
                    <a:pt x="38226" y="1352804"/>
                  </a:lnTo>
                  <a:lnTo>
                    <a:pt x="104670" y="1352804"/>
                  </a:lnTo>
                  <a:lnTo>
                    <a:pt x="114300" y="1333373"/>
                  </a:lnTo>
                  <a:close/>
                </a:path>
                <a:path w="114300" h="1448435">
                  <a:moveTo>
                    <a:pt x="71500" y="0"/>
                  </a:moveTo>
                  <a:lnTo>
                    <a:pt x="33400" y="253"/>
                  </a:lnTo>
                  <a:lnTo>
                    <a:pt x="38158" y="1333711"/>
                  </a:lnTo>
                  <a:lnTo>
                    <a:pt x="76259" y="1333542"/>
                  </a:lnTo>
                  <a:lnTo>
                    <a:pt x="71500" y="0"/>
                  </a:lnTo>
                  <a:close/>
                </a:path>
              </a:pathLst>
            </a:custGeom>
            <a:solidFill>
              <a:srgbClr val="8063A1"/>
            </a:solidFill>
          </p:spPr>
          <p:txBody>
            <a:bodyPr wrap="square" lIns="0" tIns="0" rIns="0" bIns="0" rtlCol="0"/>
            <a:lstStyle/>
            <a:p>
              <a:endParaRPr/>
            </a:p>
          </p:txBody>
        </p:sp>
        <p:pic>
          <p:nvPicPr>
            <p:cNvPr id="16" name="object 16"/>
            <p:cNvPicPr/>
            <p:nvPr/>
          </p:nvPicPr>
          <p:blipFill>
            <a:blip r:embed="rId5" cstate="print"/>
            <a:stretch>
              <a:fillRect/>
            </a:stretch>
          </p:blipFill>
          <p:spPr>
            <a:xfrm>
              <a:off x="6123431" y="4217670"/>
              <a:ext cx="114300" cy="228600"/>
            </a:xfrm>
            <a:prstGeom prst="rect">
              <a:avLst/>
            </a:prstGeom>
          </p:spPr>
        </p:pic>
      </p:grpSp>
      <p:sp>
        <p:nvSpPr>
          <p:cNvPr id="17" name="object 17"/>
          <p:cNvSpPr txBox="1"/>
          <p:nvPr/>
        </p:nvSpPr>
        <p:spPr>
          <a:xfrm>
            <a:off x="4490465" y="1383030"/>
            <a:ext cx="3352800" cy="381000"/>
          </a:xfrm>
          <a:prstGeom prst="rect">
            <a:avLst/>
          </a:prstGeom>
          <a:ln w="25907">
            <a:solidFill>
              <a:srgbClr val="8063A1"/>
            </a:solidFill>
          </a:ln>
        </p:spPr>
        <p:txBody>
          <a:bodyPr vert="horz" wrap="square" lIns="0" tIns="69215" rIns="0" bIns="0" rtlCol="0">
            <a:spAutoFit/>
          </a:bodyPr>
          <a:lstStyle/>
          <a:p>
            <a:pPr marR="59690" algn="ctr">
              <a:lnSpc>
                <a:spcPct val="100000"/>
              </a:lnSpc>
              <a:spcBef>
                <a:spcPts val="545"/>
              </a:spcBef>
            </a:pPr>
            <a:r>
              <a:rPr sz="3000" baseline="11111" dirty="0">
                <a:latin typeface="Cambria Math"/>
                <a:cs typeface="Cambria Math"/>
              </a:rPr>
              <a:t>𝒘</a:t>
            </a:r>
            <a:r>
              <a:rPr sz="1450" dirty="0">
                <a:latin typeface="Cambria Math"/>
                <a:cs typeface="Cambria Math"/>
              </a:rPr>
              <a:t>𝟎,𝟏</a:t>
            </a:r>
            <a:endParaRPr sz="1450">
              <a:latin typeface="Cambria Math"/>
              <a:cs typeface="Cambria Math"/>
            </a:endParaRPr>
          </a:p>
        </p:txBody>
      </p:sp>
      <p:pic>
        <p:nvPicPr>
          <p:cNvPr id="18" name="object 18"/>
          <p:cNvPicPr/>
          <p:nvPr/>
        </p:nvPicPr>
        <p:blipFill>
          <a:blip r:embed="rId6" cstate="print"/>
          <a:stretch>
            <a:fillRect/>
          </a:stretch>
        </p:blipFill>
        <p:spPr>
          <a:xfrm>
            <a:off x="6009132" y="1744967"/>
            <a:ext cx="310959" cy="423684"/>
          </a:xfrm>
          <a:prstGeom prst="rect">
            <a:avLst/>
          </a:prstGeom>
        </p:spPr>
      </p:pic>
      <p:pic>
        <p:nvPicPr>
          <p:cNvPr id="19" name="object 19"/>
          <p:cNvPicPr/>
          <p:nvPr/>
        </p:nvPicPr>
        <p:blipFill>
          <a:blip r:embed="rId5" cstate="print"/>
          <a:stretch>
            <a:fillRect/>
          </a:stretch>
        </p:blipFill>
        <p:spPr>
          <a:xfrm>
            <a:off x="6109715" y="1764029"/>
            <a:ext cx="114300" cy="228600"/>
          </a:xfrm>
          <a:prstGeom prst="rect">
            <a:avLst/>
          </a:prstGeom>
        </p:spPr>
      </p:pic>
      <p:pic>
        <p:nvPicPr>
          <p:cNvPr id="20" name="object 20"/>
          <p:cNvPicPr/>
          <p:nvPr/>
        </p:nvPicPr>
        <p:blipFill>
          <a:blip r:embed="rId6" cstate="print"/>
          <a:stretch>
            <a:fillRect/>
          </a:stretch>
        </p:blipFill>
        <p:spPr>
          <a:xfrm>
            <a:off x="6022847" y="4198607"/>
            <a:ext cx="310959" cy="423684"/>
          </a:xfrm>
          <a:prstGeom prst="rect">
            <a:avLst/>
          </a:prstGeom>
        </p:spPr>
      </p:pic>
      <p:pic>
        <p:nvPicPr>
          <p:cNvPr id="21" name="object 21"/>
          <p:cNvPicPr/>
          <p:nvPr/>
        </p:nvPicPr>
        <p:blipFill>
          <a:blip r:embed="rId7" cstate="print"/>
          <a:stretch>
            <a:fillRect/>
          </a:stretch>
        </p:blipFill>
        <p:spPr>
          <a:xfrm>
            <a:off x="6009132" y="1127734"/>
            <a:ext cx="310959" cy="431317"/>
          </a:xfrm>
          <a:prstGeom prst="rect">
            <a:avLst/>
          </a:prstGeom>
        </p:spPr>
      </p:pic>
      <p:pic>
        <p:nvPicPr>
          <p:cNvPr id="22" name="object 22"/>
          <p:cNvPicPr/>
          <p:nvPr/>
        </p:nvPicPr>
        <p:blipFill>
          <a:blip r:embed="rId8" cstate="print"/>
          <a:stretch>
            <a:fillRect/>
          </a:stretch>
        </p:blipFill>
        <p:spPr>
          <a:xfrm>
            <a:off x="6109715" y="1146810"/>
            <a:ext cx="114300" cy="236219"/>
          </a:xfrm>
          <a:prstGeom prst="rect">
            <a:avLst/>
          </a:prstGeom>
        </p:spPr>
      </p:pic>
      <p:sp>
        <p:nvSpPr>
          <p:cNvPr id="23" name="object 23"/>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Tree>
    <p:extLst>
      <p:ext uri="{BB962C8B-B14F-4D97-AF65-F5344CB8AC3E}">
        <p14:creationId xmlns:p14="http://schemas.microsoft.com/office/powerpoint/2010/main" val="3368113704"/>
      </p:ext>
    </p:extLst>
  </p:cSld>
  <p:clrMapOvr>
    <a:masterClrMapping/>
  </p:clrMapOvr>
  <mc:AlternateContent xmlns:mc="http://schemas.openxmlformats.org/markup-compatibility/2006" xmlns:p14="http://schemas.microsoft.com/office/powerpoint/2010/main">
    <mc:Choice Requires="p14">
      <p:transition spd="slow" p14:dur="2000" advTm="7453"/>
    </mc:Choice>
    <mc:Fallback xmlns="">
      <p:transition spd="slow" advTm="7453"/>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31559" y="136652"/>
            <a:ext cx="4468761" cy="490982"/>
            <a:chOff x="131559" y="136652"/>
            <a:chExt cx="4468761" cy="490982"/>
          </a:xfrm>
        </p:grpSpPr>
        <p:sp>
          <p:nvSpPr>
            <p:cNvPr id="5" name="object 5"/>
            <p:cNvSpPr/>
            <p:nvPr/>
          </p:nvSpPr>
          <p:spPr>
            <a:xfrm>
              <a:off x="131559" y="148844"/>
              <a:ext cx="222250" cy="361315"/>
            </a:xfrm>
            <a:custGeom>
              <a:avLst/>
              <a:gdLst/>
              <a:ahLst/>
              <a:cxnLst/>
              <a:rect l="l" t="t" r="r" b="b"/>
              <a:pathLst>
                <a:path w="222250" h="361315">
                  <a:moveTo>
                    <a:pt x="119392" y="0"/>
                  </a:moveTo>
                  <a:lnTo>
                    <a:pt x="80052" y="6286"/>
                  </a:lnTo>
                  <a:lnTo>
                    <a:pt x="46266" y="25146"/>
                  </a:lnTo>
                  <a:lnTo>
                    <a:pt x="17191" y="71973"/>
                  </a:lnTo>
                  <a:lnTo>
                    <a:pt x="15252" y="91566"/>
                  </a:lnTo>
                  <a:lnTo>
                    <a:pt x="16533" y="107832"/>
                  </a:lnTo>
                  <a:lnTo>
                    <a:pt x="35750" y="146176"/>
                  </a:lnTo>
                  <a:lnTo>
                    <a:pt x="73280" y="172394"/>
                  </a:lnTo>
                  <a:lnTo>
                    <a:pt x="120332" y="191770"/>
                  </a:lnTo>
                  <a:lnTo>
                    <a:pt x="130505" y="197195"/>
                  </a:lnTo>
                  <a:lnTo>
                    <a:pt x="162300" y="222686"/>
                  </a:lnTo>
                  <a:lnTo>
                    <a:pt x="170434" y="251332"/>
                  </a:lnTo>
                  <a:lnTo>
                    <a:pt x="169400" y="263550"/>
                  </a:lnTo>
                  <a:lnTo>
                    <a:pt x="145121" y="302875"/>
                  </a:lnTo>
                  <a:lnTo>
                    <a:pt x="112661" y="313054"/>
                  </a:lnTo>
                  <a:lnTo>
                    <a:pt x="100233" y="311983"/>
                  </a:lnTo>
                  <a:lnTo>
                    <a:pt x="61285" y="286525"/>
                  </a:lnTo>
                  <a:lnTo>
                    <a:pt x="51752" y="248538"/>
                  </a:lnTo>
                  <a:lnTo>
                    <a:pt x="0" y="258952"/>
                  </a:lnTo>
                  <a:lnTo>
                    <a:pt x="11793" y="300942"/>
                  </a:lnTo>
                  <a:lnTo>
                    <a:pt x="35979" y="333501"/>
                  </a:lnTo>
                  <a:lnTo>
                    <a:pt x="69442" y="354361"/>
                  </a:lnTo>
                  <a:lnTo>
                    <a:pt x="109067" y="361314"/>
                  </a:lnTo>
                  <a:lnTo>
                    <a:pt x="131936" y="359364"/>
                  </a:lnTo>
                  <a:lnTo>
                    <a:pt x="172012" y="343794"/>
                  </a:lnTo>
                  <a:lnTo>
                    <a:pt x="203445" y="313555"/>
                  </a:lnTo>
                  <a:lnTo>
                    <a:pt x="219708" y="274121"/>
                  </a:lnTo>
                  <a:lnTo>
                    <a:pt x="221742" y="251332"/>
                  </a:lnTo>
                  <a:lnTo>
                    <a:pt x="220322" y="231900"/>
                  </a:lnTo>
                  <a:lnTo>
                    <a:pt x="199047" y="186054"/>
                  </a:lnTo>
                  <a:lnTo>
                    <a:pt x="154482" y="154265"/>
                  </a:lnTo>
                  <a:lnTo>
                    <a:pt x="113639" y="137667"/>
                  </a:lnTo>
                  <a:lnTo>
                    <a:pt x="93037" y="127946"/>
                  </a:lnTo>
                  <a:lnTo>
                    <a:pt x="78320" y="117046"/>
                  </a:lnTo>
                  <a:lnTo>
                    <a:pt x="69491" y="104931"/>
                  </a:lnTo>
                  <a:lnTo>
                    <a:pt x="66548" y="91566"/>
                  </a:lnTo>
                  <a:lnTo>
                    <a:pt x="67548" y="82615"/>
                  </a:lnTo>
                  <a:lnTo>
                    <a:pt x="99529" y="51244"/>
                  </a:lnTo>
                  <a:lnTo>
                    <a:pt x="118491" y="48132"/>
                  </a:lnTo>
                  <a:lnTo>
                    <a:pt x="134052" y="50131"/>
                  </a:lnTo>
                  <a:lnTo>
                    <a:pt x="148007" y="56118"/>
                  </a:lnTo>
                  <a:lnTo>
                    <a:pt x="160355" y="66081"/>
                  </a:lnTo>
                  <a:lnTo>
                    <a:pt x="171094" y="80009"/>
                  </a:lnTo>
                  <a:lnTo>
                    <a:pt x="210972" y="57023"/>
                  </a:lnTo>
                  <a:lnTo>
                    <a:pt x="193796" y="32093"/>
                  </a:lnTo>
                  <a:lnTo>
                    <a:pt x="172807" y="14271"/>
                  </a:lnTo>
                  <a:lnTo>
                    <a:pt x="148005" y="3569"/>
                  </a:lnTo>
                  <a:lnTo>
                    <a:pt x="119392" y="0"/>
                  </a:lnTo>
                  <a:close/>
                </a:path>
              </a:pathLst>
            </a:custGeom>
            <a:solidFill>
              <a:srgbClr val="FFFFFF"/>
            </a:solidFill>
          </p:spPr>
          <p:txBody>
            <a:bodyPr wrap="square" lIns="0" tIns="0" rIns="0" bIns="0" rtlCol="0"/>
            <a:lstStyle/>
            <a:p>
              <a:endParaRPr/>
            </a:p>
          </p:txBody>
        </p:sp>
        <p:sp>
          <p:nvSpPr>
            <p:cNvPr id="6" name="object 6"/>
            <p:cNvSpPr/>
            <p:nvPr/>
          </p:nvSpPr>
          <p:spPr>
            <a:xfrm>
              <a:off x="131559" y="148844"/>
              <a:ext cx="222250" cy="361315"/>
            </a:xfrm>
            <a:custGeom>
              <a:avLst/>
              <a:gdLst/>
              <a:ahLst/>
              <a:cxnLst/>
              <a:rect l="l" t="t" r="r" b="b"/>
              <a:pathLst>
                <a:path w="222250" h="361315">
                  <a:moveTo>
                    <a:pt x="119392" y="0"/>
                  </a:moveTo>
                  <a:lnTo>
                    <a:pt x="148005" y="3569"/>
                  </a:lnTo>
                  <a:lnTo>
                    <a:pt x="172807" y="14271"/>
                  </a:lnTo>
                  <a:lnTo>
                    <a:pt x="193796" y="32093"/>
                  </a:lnTo>
                  <a:lnTo>
                    <a:pt x="210972" y="57023"/>
                  </a:lnTo>
                  <a:lnTo>
                    <a:pt x="171094" y="80009"/>
                  </a:lnTo>
                  <a:lnTo>
                    <a:pt x="160355" y="66081"/>
                  </a:lnTo>
                  <a:lnTo>
                    <a:pt x="148007" y="56118"/>
                  </a:lnTo>
                  <a:lnTo>
                    <a:pt x="134052" y="50131"/>
                  </a:lnTo>
                  <a:lnTo>
                    <a:pt x="118491" y="48132"/>
                  </a:lnTo>
                  <a:lnTo>
                    <a:pt x="108763" y="48914"/>
                  </a:lnTo>
                  <a:lnTo>
                    <a:pt x="70548" y="74437"/>
                  </a:lnTo>
                  <a:lnTo>
                    <a:pt x="66548" y="91566"/>
                  </a:lnTo>
                  <a:lnTo>
                    <a:pt x="69491" y="104931"/>
                  </a:lnTo>
                  <a:lnTo>
                    <a:pt x="78320" y="117046"/>
                  </a:lnTo>
                  <a:lnTo>
                    <a:pt x="93037" y="127946"/>
                  </a:lnTo>
                  <a:lnTo>
                    <a:pt x="113639" y="137667"/>
                  </a:lnTo>
                  <a:lnTo>
                    <a:pt x="134937" y="145669"/>
                  </a:lnTo>
                  <a:lnTo>
                    <a:pt x="154482" y="154265"/>
                  </a:lnTo>
                  <a:lnTo>
                    <a:pt x="199047" y="186054"/>
                  </a:lnTo>
                  <a:lnTo>
                    <a:pt x="220322" y="231900"/>
                  </a:lnTo>
                  <a:lnTo>
                    <a:pt x="221742" y="251332"/>
                  </a:lnTo>
                  <a:lnTo>
                    <a:pt x="219708" y="274121"/>
                  </a:lnTo>
                  <a:lnTo>
                    <a:pt x="203445" y="313555"/>
                  </a:lnTo>
                  <a:lnTo>
                    <a:pt x="172012" y="343794"/>
                  </a:lnTo>
                  <a:lnTo>
                    <a:pt x="131936" y="359364"/>
                  </a:lnTo>
                  <a:lnTo>
                    <a:pt x="109067" y="361314"/>
                  </a:lnTo>
                  <a:lnTo>
                    <a:pt x="88483" y="359576"/>
                  </a:lnTo>
                  <a:lnTo>
                    <a:pt x="51940" y="345670"/>
                  </a:lnTo>
                  <a:lnTo>
                    <a:pt x="22336" y="318406"/>
                  </a:lnTo>
                  <a:lnTo>
                    <a:pt x="4348" y="281120"/>
                  </a:lnTo>
                  <a:lnTo>
                    <a:pt x="0" y="258952"/>
                  </a:lnTo>
                  <a:lnTo>
                    <a:pt x="51752" y="248538"/>
                  </a:lnTo>
                  <a:lnTo>
                    <a:pt x="52647" y="262852"/>
                  </a:lnTo>
                  <a:lnTo>
                    <a:pt x="55826" y="275510"/>
                  </a:lnTo>
                  <a:lnTo>
                    <a:pt x="88819" y="308768"/>
                  </a:lnTo>
                  <a:lnTo>
                    <a:pt x="112661" y="313054"/>
                  </a:lnTo>
                  <a:lnTo>
                    <a:pt x="124503" y="311931"/>
                  </a:lnTo>
                  <a:lnTo>
                    <a:pt x="161132" y="285319"/>
                  </a:lnTo>
                  <a:lnTo>
                    <a:pt x="170434" y="251332"/>
                  </a:lnTo>
                  <a:lnTo>
                    <a:pt x="169529" y="240593"/>
                  </a:lnTo>
                  <a:lnTo>
                    <a:pt x="139838" y="202977"/>
                  </a:lnTo>
                  <a:lnTo>
                    <a:pt x="88798" y="179324"/>
                  </a:lnTo>
                  <a:lnTo>
                    <a:pt x="73280" y="172394"/>
                  </a:lnTo>
                  <a:lnTo>
                    <a:pt x="35750" y="146176"/>
                  </a:lnTo>
                  <a:lnTo>
                    <a:pt x="16533" y="107832"/>
                  </a:lnTo>
                  <a:lnTo>
                    <a:pt x="15252" y="91566"/>
                  </a:lnTo>
                  <a:lnTo>
                    <a:pt x="17191" y="71973"/>
                  </a:lnTo>
                  <a:lnTo>
                    <a:pt x="46266" y="25146"/>
                  </a:lnTo>
                  <a:lnTo>
                    <a:pt x="80052" y="6286"/>
                  </a:lnTo>
                  <a:lnTo>
                    <a:pt x="99028" y="1571"/>
                  </a:lnTo>
                  <a:lnTo>
                    <a:pt x="119392" y="0"/>
                  </a:lnTo>
                  <a:close/>
                </a:path>
              </a:pathLst>
            </a:custGeom>
            <a:ln w="9143">
              <a:solidFill>
                <a:srgbClr val="001F5F"/>
              </a:solidFill>
            </a:ln>
          </p:spPr>
          <p:txBody>
            <a:bodyPr wrap="square" lIns="0" tIns="0" rIns="0" bIns="0" rtlCol="0"/>
            <a:lstStyle/>
            <a:p>
              <a:endParaRPr/>
            </a:p>
          </p:txBody>
        </p:sp>
        <p:pic>
          <p:nvPicPr>
            <p:cNvPr id="7" name="object 7"/>
            <p:cNvPicPr/>
            <p:nvPr/>
          </p:nvPicPr>
          <p:blipFill>
            <a:blip r:embed="rId2" cstate="print"/>
            <a:stretch>
              <a:fillRect/>
            </a:stretch>
          </p:blipFill>
          <p:spPr>
            <a:xfrm>
              <a:off x="385089" y="136652"/>
              <a:ext cx="4215231" cy="490982"/>
            </a:xfrm>
            <a:prstGeom prst="rect">
              <a:avLst/>
            </a:prstGeom>
          </p:spPr>
        </p:pic>
      </p:grpSp>
      <p:sp>
        <p:nvSpPr>
          <p:cNvPr id="8" name="object 8"/>
          <p:cNvSpPr txBox="1"/>
          <p:nvPr/>
        </p:nvSpPr>
        <p:spPr>
          <a:xfrm>
            <a:off x="206146" y="972438"/>
            <a:ext cx="4052570" cy="497840"/>
          </a:xfrm>
          <a:prstGeom prst="rect">
            <a:avLst/>
          </a:prstGeom>
        </p:spPr>
        <p:txBody>
          <a:bodyPr vert="horz" wrap="square" lIns="0" tIns="12065" rIns="0" bIns="0" rtlCol="0">
            <a:spAutoFit/>
          </a:bodyPr>
          <a:lstStyle/>
          <a:p>
            <a:pPr marL="451484" indent="-439420">
              <a:lnSpc>
                <a:spcPct val="100000"/>
              </a:lnSpc>
              <a:spcBef>
                <a:spcPts val="95"/>
              </a:spcBef>
              <a:buFont typeface="Wingdings"/>
              <a:buChar char=""/>
              <a:tabLst>
                <a:tab pos="452120" algn="l"/>
              </a:tabLst>
            </a:pPr>
            <a:r>
              <a:rPr sz="3100" spc="-235" dirty="0">
                <a:solidFill>
                  <a:srgbClr val="0F243E"/>
                </a:solidFill>
                <a:latin typeface="Microsoft Sans Serif"/>
                <a:cs typeface="Microsoft Sans Serif"/>
              </a:rPr>
              <a:t>S-AES</a:t>
            </a:r>
            <a:r>
              <a:rPr sz="3100" spc="40" dirty="0">
                <a:solidFill>
                  <a:srgbClr val="0F243E"/>
                </a:solidFill>
                <a:latin typeface="Microsoft Sans Serif"/>
                <a:cs typeface="Microsoft Sans Serif"/>
              </a:rPr>
              <a:t> </a:t>
            </a:r>
            <a:r>
              <a:rPr sz="3100" spc="-160" dirty="0">
                <a:solidFill>
                  <a:srgbClr val="0F243E"/>
                </a:solidFill>
                <a:latin typeface="Microsoft Sans Serif"/>
                <a:cs typeface="Microsoft Sans Serif"/>
              </a:rPr>
              <a:t>Key</a:t>
            </a:r>
            <a:r>
              <a:rPr sz="3100" spc="50" dirty="0">
                <a:solidFill>
                  <a:srgbClr val="0F243E"/>
                </a:solidFill>
                <a:latin typeface="Microsoft Sans Serif"/>
                <a:cs typeface="Microsoft Sans Serif"/>
              </a:rPr>
              <a:t> </a:t>
            </a:r>
            <a:r>
              <a:rPr sz="3100" spc="-120" dirty="0">
                <a:solidFill>
                  <a:srgbClr val="0F243E"/>
                </a:solidFill>
                <a:latin typeface="Microsoft Sans Serif"/>
                <a:cs typeface="Microsoft Sans Serif"/>
              </a:rPr>
              <a:t>Expansion</a:t>
            </a:r>
            <a:endParaRPr sz="3100">
              <a:latin typeface="Microsoft Sans Serif"/>
              <a:cs typeface="Microsoft Sans Serif"/>
            </a:endParaRPr>
          </a:p>
        </p:txBody>
      </p:sp>
      <p:pic>
        <p:nvPicPr>
          <p:cNvPr id="9" name="object 9"/>
          <p:cNvPicPr/>
          <p:nvPr/>
        </p:nvPicPr>
        <p:blipFill>
          <a:blip r:embed="rId3" cstate="print"/>
          <a:stretch>
            <a:fillRect/>
          </a:stretch>
        </p:blipFill>
        <p:spPr>
          <a:xfrm>
            <a:off x="7510623" y="914990"/>
            <a:ext cx="3208606" cy="5424493"/>
          </a:xfrm>
          <a:prstGeom prst="rect">
            <a:avLst/>
          </a:prstGeom>
        </p:spPr>
      </p:pic>
      <p:sp>
        <p:nvSpPr>
          <p:cNvPr id="10" name="object 10"/>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Tree>
    <p:extLst>
      <p:ext uri="{BB962C8B-B14F-4D97-AF65-F5344CB8AC3E}">
        <p14:creationId xmlns:p14="http://schemas.microsoft.com/office/powerpoint/2010/main" val="1580993519"/>
      </p:ext>
    </p:extLst>
  </p:cSld>
  <p:clrMapOvr>
    <a:masterClrMapping/>
  </p:clrMapOvr>
  <mc:AlternateContent xmlns:mc="http://schemas.openxmlformats.org/markup-compatibility/2006" xmlns:p14="http://schemas.microsoft.com/office/powerpoint/2010/main">
    <mc:Choice Requires="p14">
      <p:transition spd="slow" p14:dur="2000" advTm="101150"/>
    </mc:Choice>
    <mc:Fallback xmlns="">
      <p:transition spd="slow" advTm="101150"/>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31559" y="136652"/>
            <a:ext cx="4468761" cy="490982"/>
            <a:chOff x="131559" y="136652"/>
            <a:chExt cx="4468761" cy="490982"/>
          </a:xfrm>
        </p:grpSpPr>
        <p:sp>
          <p:nvSpPr>
            <p:cNvPr id="5" name="object 5"/>
            <p:cNvSpPr/>
            <p:nvPr/>
          </p:nvSpPr>
          <p:spPr>
            <a:xfrm>
              <a:off x="131559" y="148844"/>
              <a:ext cx="222250" cy="361315"/>
            </a:xfrm>
            <a:custGeom>
              <a:avLst/>
              <a:gdLst/>
              <a:ahLst/>
              <a:cxnLst/>
              <a:rect l="l" t="t" r="r" b="b"/>
              <a:pathLst>
                <a:path w="222250" h="361315">
                  <a:moveTo>
                    <a:pt x="119392" y="0"/>
                  </a:moveTo>
                  <a:lnTo>
                    <a:pt x="80052" y="6286"/>
                  </a:lnTo>
                  <a:lnTo>
                    <a:pt x="46266" y="25146"/>
                  </a:lnTo>
                  <a:lnTo>
                    <a:pt x="17191" y="71973"/>
                  </a:lnTo>
                  <a:lnTo>
                    <a:pt x="15252" y="91566"/>
                  </a:lnTo>
                  <a:lnTo>
                    <a:pt x="16533" y="107832"/>
                  </a:lnTo>
                  <a:lnTo>
                    <a:pt x="35750" y="146176"/>
                  </a:lnTo>
                  <a:lnTo>
                    <a:pt x="73280" y="172394"/>
                  </a:lnTo>
                  <a:lnTo>
                    <a:pt x="120332" y="191770"/>
                  </a:lnTo>
                  <a:lnTo>
                    <a:pt x="130505" y="197195"/>
                  </a:lnTo>
                  <a:lnTo>
                    <a:pt x="162300" y="222686"/>
                  </a:lnTo>
                  <a:lnTo>
                    <a:pt x="170434" y="251332"/>
                  </a:lnTo>
                  <a:lnTo>
                    <a:pt x="169400" y="263550"/>
                  </a:lnTo>
                  <a:lnTo>
                    <a:pt x="145121" y="302875"/>
                  </a:lnTo>
                  <a:lnTo>
                    <a:pt x="112661" y="313054"/>
                  </a:lnTo>
                  <a:lnTo>
                    <a:pt x="100233" y="311983"/>
                  </a:lnTo>
                  <a:lnTo>
                    <a:pt x="61285" y="286525"/>
                  </a:lnTo>
                  <a:lnTo>
                    <a:pt x="51752" y="248538"/>
                  </a:lnTo>
                  <a:lnTo>
                    <a:pt x="0" y="258952"/>
                  </a:lnTo>
                  <a:lnTo>
                    <a:pt x="11793" y="300942"/>
                  </a:lnTo>
                  <a:lnTo>
                    <a:pt x="35979" y="333501"/>
                  </a:lnTo>
                  <a:lnTo>
                    <a:pt x="69442" y="354361"/>
                  </a:lnTo>
                  <a:lnTo>
                    <a:pt x="109067" y="361314"/>
                  </a:lnTo>
                  <a:lnTo>
                    <a:pt x="131936" y="359364"/>
                  </a:lnTo>
                  <a:lnTo>
                    <a:pt x="172012" y="343794"/>
                  </a:lnTo>
                  <a:lnTo>
                    <a:pt x="203445" y="313555"/>
                  </a:lnTo>
                  <a:lnTo>
                    <a:pt x="219708" y="274121"/>
                  </a:lnTo>
                  <a:lnTo>
                    <a:pt x="221742" y="251332"/>
                  </a:lnTo>
                  <a:lnTo>
                    <a:pt x="220322" y="231900"/>
                  </a:lnTo>
                  <a:lnTo>
                    <a:pt x="199047" y="186054"/>
                  </a:lnTo>
                  <a:lnTo>
                    <a:pt x="154482" y="154265"/>
                  </a:lnTo>
                  <a:lnTo>
                    <a:pt x="113639" y="137667"/>
                  </a:lnTo>
                  <a:lnTo>
                    <a:pt x="93037" y="127946"/>
                  </a:lnTo>
                  <a:lnTo>
                    <a:pt x="78320" y="117046"/>
                  </a:lnTo>
                  <a:lnTo>
                    <a:pt x="69491" y="104931"/>
                  </a:lnTo>
                  <a:lnTo>
                    <a:pt x="66548" y="91566"/>
                  </a:lnTo>
                  <a:lnTo>
                    <a:pt x="67548" y="82615"/>
                  </a:lnTo>
                  <a:lnTo>
                    <a:pt x="99529" y="51244"/>
                  </a:lnTo>
                  <a:lnTo>
                    <a:pt x="118491" y="48132"/>
                  </a:lnTo>
                  <a:lnTo>
                    <a:pt x="134052" y="50131"/>
                  </a:lnTo>
                  <a:lnTo>
                    <a:pt x="148007" y="56118"/>
                  </a:lnTo>
                  <a:lnTo>
                    <a:pt x="160355" y="66081"/>
                  </a:lnTo>
                  <a:lnTo>
                    <a:pt x="171094" y="80009"/>
                  </a:lnTo>
                  <a:lnTo>
                    <a:pt x="210972" y="57023"/>
                  </a:lnTo>
                  <a:lnTo>
                    <a:pt x="193796" y="32093"/>
                  </a:lnTo>
                  <a:lnTo>
                    <a:pt x="172807" y="14271"/>
                  </a:lnTo>
                  <a:lnTo>
                    <a:pt x="148005" y="3569"/>
                  </a:lnTo>
                  <a:lnTo>
                    <a:pt x="119392" y="0"/>
                  </a:lnTo>
                  <a:close/>
                </a:path>
              </a:pathLst>
            </a:custGeom>
            <a:solidFill>
              <a:srgbClr val="FFFFFF"/>
            </a:solidFill>
          </p:spPr>
          <p:txBody>
            <a:bodyPr wrap="square" lIns="0" tIns="0" rIns="0" bIns="0" rtlCol="0"/>
            <a:lstStyle/>
            <a:p>
              <a:endParaRPr/>
            </a:p>
          </p:txBody>
        </p:sp>
        <p:sp>
          <p:nvSpPr>
            <p:cNvPr id="6" name="object 6"/>
            <p:cNvSpPr/>
            <p:nvPr/>
          </p:nvSpPr>
          <p:spPr>
            <a:xfrm>
              <a:off x="131559" y="148844"/>
              <a:ext cx="222250" cy="361315"/>
            </a:xfrm>
            <a:custGeom>
              <a:avLst/>
              <a:gdLst/>
              <a:ahLst/>
              <a:cxnLst/>
              <a:rect l="l" t="t" r="r" b="b"/>
              <a:pathLst>
                <a:path w="222250" h="361315">
                  <a:moveTo>
                    <a:pt x="119392" y="0"/>
                  </a:moveTo>
                  <a:lnTo>
                    <a:pt x="148005" y="3569"/>
                  </a:lnTo>
                  <a:lnTo>
                    <a:pt x="172807" y="14271"/>
                  </a:lnTo>
                  <a:lnTo>
                    <a:pt x="193796" y="32093"/>
                  </a:lnTo>
                  <a:lnTo>
                    <a:pt x="210972" y="57023"/>
                  </a:lnTo>
                  <a:lnTo>
                    <a:pt x="171094" y="80009"/>
                  </a:lnTo>
                  <a:lnTo>
                    <a:pt x="160355" y="66081"/>
                  </a:lnTo>
                  <a:lnTo>
                    <a:pt x="148007" y="56118"/>
                  </a:lnTo>
                  <a:lnTo>
                    <a:pt x="134052" y="50131"/>
                  </a:lnTo>
                  <a:lnTo>
                    <a:pt x="118491" y="48132"/>
                  </a:lnTo>
                  <a:lnTo>
                    <a:pt x="108763" y="48914"/>
                  </a:lnTo>
                  <a:lnTo>
                    <a:pt x="70548" y="74437"/>
                  </a:lnTo>
                  <a:lnTo>
                    <a:pt x="66548" y="91566"/>
                  </a:lnTo>
                  <a:lnTo>
                    <a:pt x="69491" y="104931"/>
                  </a:lnTo>
                  <a:lnTo>
                    <a:pt x="78320" y="117046"/>
                  </a:lnTo>
                  <a:lnTo>
                    <a:pt x="93037" y="127946"/>
                  </a:lnTo>
                  <a:lnTo>
                    <a:pt x="113639" y="137667"/>
                  </a:lnTo>
                  <a:lnTo>
                    <a:pt x="134937" y="145669"/>
                  </a:lnTo>
                  <a:lnTo>
                    <a:pt x="154482" y="154265"/>
                  </a:lnTo>
                  <a:lnTo>
                    <a:pt x="199047" y="186054"/>
                  </a:lnTo>
                  <a:lnTo>
                    <a:pt x="220322" y="231900"/>
                  </a:lnTo>
                  <a:lnTo>
                    <a:pt x="221742" y="251332"/>
                  </a:lnTo>
                  <a:lnTo>
                    <a:pt x="219708" y="274121"/>
                  </a:lnTo>
                  <a:lnTo>
                    <a:pt x="203445" y="313555"/>
                  </a:lnTo>
                  <a:lnTo>
                    <a:pt x="172012" y="343794"/>
                  </a:lnTo>
                  <a:lnTo>
                    <a:pt x="131936" y="359364"/>
                  </a:lnTo>
                  <a:lnTo>
                    <a:pt x="109067" y="361314"/>
                  </a:lnTo>
                  <a:lnTo>
                    <a:pt x="88483" y="359576"/>
                  </a:lnTo>
                  <a:lnTo>
                    <a:pt x="51940" y="345670"/>
                  </a:lnTo>
                  <a:lnTo>
                    <a:pt x="22336" y="318406"/>
                  </a:lnTo>
                  <a:lnTo>
                    <a:pt x="4348" y="281120"/>
                  </a:lnTo>
                  <a:lnTo>
                    <a:pt x="0" y="258952"/>
                  </a:lnTo>
                  <a:lnTo>
                    <a:pt x="51752" y="248538"/>
                  </a:lnTo>
                  <a:lnTo>
                    <a:pt x="52647" y="262852"/>
                  </a:lnTo>
                  <a:lnTo>
                    <a:pt x="55826" y="275510"/>
                  </a:lnTo>
                  <a:lnTo>
                    <a:pt x="88819" y="308768"/>
                  </a:lnTo>
                  <a:lnTo>
                    <a:pt x="112661" y="313054"/>
                  </a:lnTo>
                  <a:lnTo>
                    <a:pt x="124503" y="311931"/>
                  </a:lnTo>
                  <a:lnTo>
                    <a:pt x="161132" y="285319"/>
                  </a:lnTo>
                  <a:lnTo>
                    <a:pt x="170434" y="251332"/>
                  </a:lnTo>
                  <a:lnTo>
                    <a:pt x="169529" y="240593"/>
                  </a:lnTo>
                  <a:lnTo>
                    <a:pt x="139838" y="202977"/>
                  </a:lnTo>
                  <a:lnTo>
                    <a:pt x="88798" y="179324"/>
                  </a:lnTo>
                  <a:lnTo>
                    <a:pt x="73280" y="172394"/>
                  </a:lnTo>
                  <a:lnTo>
                    <a:pt x="35750" y="146176"/>
                  </a:lnTo>
                  <a:lnTo>
                    <a:pt x="16533" y="107832"/>
                  </a:lnTo>
                  <a:lnTo>
                    <a:pt x="15252" y="91566"/>
                  </a:lnTo>
                  <a:lnTo>
                    <a:pt x="17191" y="71973"/>
                  </a:lnTo>
                  <a:lnTo>
                    <a:pt x="46266" y="25146"/>
                  </a:lnTo>
                  <a:lnTo>
                    <a:pt x="80052" y="6286"/>
                  </a:lnTo>
                  <a:lnTo>
                    <a:pt x="99028" y="1571"/>
                  </a:lnTo>
                  <a:lnTo>
                    <a:pt x="119392" y="0"/>
                  </a:lnTo>
                  <a:close/>
                </a:path>
              </a:pathLst>
            </a:custGeom>
            <a:ln w="9143">
              <a:solidFill>
                <a:srgbClr val="001F5F"/>
              </a:solidFill>
            </a:ln>
          </p:spPr>
          <p:txBody>
            <a:bodyPr wrap="square" lIns="0" tIns="0" rIns="0" bIns="0" rtlCol="0"/>
            <a:lstStyle/>
            <a:p>
              <a:endParaRPr/>
            </a:p>
          </p:txBody>
        </p:sp>
        <p:pic>
          <p:nvPicPr>
            <p:cNvPr id="7" name="object 7"/>
            <p:cNvPicPr/>
            <p:nvPr/>
          </p:nvPicPr>
          <p:blipFill>
            <a:blip r:embed="rId2" cstate="print"/>
            <a:stretch>
              <a:fillRect/>
            </a:stretch>
          </p:blipFill>
          <p:spPr>
            <a:xfrm>
              <a:off x="385089" y="136652"/>
              <a:ext cx="4215231" cy="490982"/>
            </a:xfrm>
            <a:prstGeom prst="rect">
              <a:avLst/>
            </a:prstGeom>
          </p:spPr>
        </p:pic>
      </p:grpSp>
      <p:sp>
        <p:nvSpPr>
          <p:cNvPr id="8" name="object 8"/>
          <p:cNvSpPr txBox="1"/>
          <p:nvPr/>
        </p:nvSpPr>
        <p:spPr>
          <a:xfrm>
            <a:off x="206146" y="972438"/>
            <a:ext cx="2179955" cy="497840"/>
          </a:xfrm>
          <a:prstGeom prst="rect">
            <a:avLst/>
          </a:prstGeom>
        </p:spPr>
        <p:txBody>
          <a:bodyPr vert="horz" wrap="square" lIns="0" tIns="12065" rIns="0" bIns="0" rtlCol="0">
            <a:spAutoFit/>
          </a:bodyPr>
          <a:lstStyle/>
          <a:p>
            <a:pPr marL="451484" indent="-439420">
              <a:lnSpc>
                <a:spcPct val="100000"/>
              </a:lnSpc>
              <a:spcBef>
                <a:spcPts val="95"/>
              </a:spcBef>
              <a:buFont typeface="Wingdings"/>
              <a:buChar char=""/>
              <a:tabLst>
                <a:tab pos="452120" algn="l"/>
              </a:tabLst>
            </a:pPr>
            <a:r>
              <a:rPr sz="3100" spc="-135" dirty="0">
                <a:solidFill>
                  <a:srgbClr val="0F243E"/>
                </a:solidFill>
                <a:latin typeface="Microsoft Sans Serif"/>
                <a:cs typeface="Microsoft Sans Serif"/>
              </a:rPr>
              <a:t>Function</a:t>
            </a:r>
            <a:r>
              <a:rPr sz="3100" spc="45" dirty="0">
                <a:solidFill>
                  <a:srgbClr val="0F243E"/>
                </a:solidFill>
                <a:latin typeface="Microsoft Sans Serif"/>
                <a:cs typeface="Microsoft Sans Serif"/>
              </a:rPr>
              <a:t> </a:t>
            </a:r>
            <a:r>
              <a:rPr sz="3100" spc="-10" dirty="0">
                <a:solidFill>
                  <a:srgbClr val="0F243E"/>
                </a:solidFill>
                <a:latin typeface="Microsoft Sans Serif"/>
                <a:cs typeface="Microsoft Sans Serif"/>
              </a:rPr>
              <a:t>g</a:t>
            </a:r>
            <a:endParaRPr sz="3100">
              <a:latin typeface="Microsoft Sans Serif"/>
              <a:cs typeface="Microsoft Sans Serif"/>
            </a:endParaRPr>
          </a:p>
        </p:txBody>
      </p:sp>
      <p:pic>
        <p:nvPicPr>
          <p:cNvPr id="9" name="object 9"/>
          <p:cNvPicPr/>
          <p:nvPr/>
        </p:nvPicPr>
        <p:blipFill>
          <a:blip r:embed="rId3" cstate="print"/>
          <a:stretch>
            <a:fillRect/>
          </a:stretch>
        </p:blipFill>
        <p:spPr>
          <a:xfrm>
            <a:off x="8421361" y="821832"/>
            <a:ext cx="2402262" cy="5699260"/>
          </a:xfrm>
          <a:prstGeom prst="rect">
            <a:avLst/>
          </a:prstGeom>
        </p:spPr>
      </p:pic>
      <p:sp>
        <p:nvSpPr>
          <p:cNvPr id="10" name="object 10"/>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Tree>
    <p:extLst>
      <p:ext uri="{BB962C8B-B14F-4D97-AF65-F5344CB8AC3E}">
        <p14:creationId xmlns:p14="http://schemas.microsoft.com/office/powerpoint/2010/main" val="2327962860"/>
      </p:ext>
    </p:extLst>
  </p:cSld>
  <p:clrMapOvr>
    <a:masterClrMapping/>
  </p:clrMapOvr>
  <mc:AlternateContent xmlns:mc="http://schemas.openxmlformats.org/markup-compatibility/2006" xmlns:p14="http://schemas.microsoft.com/office/powerpoint/2010/main">
    <mc:Choice Requires="p14">
      <p:transition spd="slow" p14:dur="2000" advTm="134516"/>
    </mc:Choice>
    <mc:Fallback xmlns="">
      <p:transition spd="slow" advTm="134516"/>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385089" y="136652"/>
            <a:ext cx="4215231" cy="490982"/>
          </a:xfrm>
          <a:prstGeom prst="rect">
            <a:avLst/>
          </a:prstGeom>
        </p:spPr>
      </p:pic>
      <p:sp>
        <p:nvSpPr>
          <p:cNvPr id="3" name="object 3"/>
          <p:cNvSpPr/>
          <p:nvPr/>
        </p:nvSpPr>
        <p:spPr>
          <a:xfrm>
            <a:off x="4495038" y="382295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8063A1"/>
          </a:solidFill>
        </p:spPr>
        <p:txBody>
          <a:bodyPr wrap="square" lIns="0" tIns="0" rIns="0" bIns="0" rtlCol="0"/>
          <a:lstStyle/>
          <a:p>
            <a:endParaRPr/>
          </a:p>
        </p:txBody>
      </p:sp>
      <p:sp>
        <p:nvSpPr>
          <p:cNvPr id="4" name="object 4"/>
          <p:cNvSpPr txBox="1"/>
          <p:nvPr/>
        </p:nvSpPr>
        <p:spPr>
          <a:xfrm>
            <a:off x="4495038" y="3822953"/>
            <a:ext cx="3352800" cy="381000"/>
          </a:xfrm>
          <a:prstGeom prst="rect">
            <a:avLst/>
          </a:prstGeom>
          <a:ln w="25907">
            <a:solidFill>
              <a:srgbClr val="5C4676"/>
            </a:solidFill>
          </a:ln>
        </p:spPr>
        <p:txBody>
          <a:bodyPr vert="horz" wrap="square" lIns="0" tIns="70485" rIns="0" bIns="0" rtlCol="0">
            <a:spAutoFit/>
          </a:bodyPr>
          <a:lstStyle/>
          <a:p>
            <a:pPr marR="59055" algn="ctr">
              <a:lnSpc>
                <a:spcPct val="100000"/>
              </a:lnSpc>
              <a:spcBef>
                <a:spcPts val="555"/>
              </a:spcBef>
            </a:pPr>
            <a:r>
              <a:rPr sz="3000" spc="7" baseline="11111" dirty="0">
                <a:solidFill>
                  <a:srgbClr val="FFFFFF"/>
                </a:solidFill>
                <a:latin typeface="Cambria Math"/>
                <a:cs typeface="Cambria Math"/>
              </a:rPr>
              <a:t>𝒘</a:t>
            </a:r>
            <a:r>
              <a:rPr sz="1450" spc="5" dirty="0">
                <a:solidFill>
                  <a:srgbClr val="FFFFFF"/>
                </a:solidFill>
                <a:latin typeface="Cambria Math"/>
                <a:cs typeface="Cambria Math"/>
              </a:rPr>
              <a:t>𝟐,𝟑</a:t>
            </a:r>
            <a:endParaRPr sz="1450">
              <a:latin typeface="Cambria Math"/>
              <a:cs typeface="Cambria Math"/>
            </a:endParaRPr>
          </a:p>
        </p:txBody>
      </p:sp>
      <p:sp>
        <p:nvSpPr>
          <p:cNvPr id="5" name="object 5"/>
          <p:cNvSpPr txBox="1">
            <a:spLocks noGrp="1"/>
          </p:cNvSpPr>
          <p:nvPr>
            <p:ph type="title"/>
          </p:nvPr>
        </p:nvSpPr>
        <p:spPr>
          <a:xfrm>
            <a:off x="4490465" y="765809"/>
            <a:ext cx="3352800" cy="381000"/>
          </a:xfrm>
          <a:prstGeom prst="rect">
            <a:avLst/>
          </a:prstGeom>
          <a:ln w="25907">
            <a:solidFill>
              <a:srgbClr val="8063A1"/>
            </a:solidFill>
          </a:ln>
        </p:spPr>
        <p:txBody>
          <a:bodyPr vert="horz" wrap="square" lIns="0" tIns="20955" rIns="0" bIns="0" rtlCol="0">
            <a:spAutoFit/>
          </a:bodyPr>
          <a:lstStyle/>
          <a:p>
            <a:pPr algn="ctr">
              <a:lnSpc>
                <a:spcPct val="100000"/>
              </a:lnSpc>
              <a:spcBef>
                <a:spcPts val="165"/>
              </a:spcBef>
            </a:pPr>
            <a:r>
              <a:rPr sz="2000" b="1" dirty="0">
                <a:solidFill>
                  <a:srgbClr val="000000"/>
                </a:solidFill>
                <a:latin typeface="Calibri"/>
                <a:cs typeface="Calibri"/>
              </a:rPr>
              <a:t>16-bit</a:t>
            </a:r>
            <a:r>
              <a:rPr sz="2000" b="1" spc="-65" dirty="0">
                <a:solidFill>
                  <a:srgbClr val="000000"/>
                </a:solidFill>
                <a:latin typeface="Calibri"/>
                <a:cs typeface="Calibri"/>
              </a:rPr>
              <a:t> </a:t>
            </a:r>
            <a:r>
              <a:rPr sz="2000" b="1" spc="-20" dirty="0">
                <a:solidFill>
                  <a:srgbClr val="000000"/>
                </a:solidFill>
                <a:latin typeface="Calibri"/>
                <a:cs typeface="Calibri"/>
              </a:rPr>
              <a:t>Key</a:t>
            </a:r>
            <a:endParaRPr sz="2000">
              <a:latin typeface="Calibri"/>
              <a:cs typeface="Calibri"/>
            </a:endParaRPr>
          </a:p>
        </p:txBody>
      </p:sp>
      <p:sp>
        <p:nvSpPr>
          <p:cNvPr id="6" name="object 6"/>
          <p:cNvSpPr txBox="1"/>
          <p:nvPr/>
        </p:nvSpPr>
        <p:spPr>
          <a:xfrm>
            <a:off x="4495038" y="4446270"/>
            <a:ext cx="3352800" cy="381000"/>
          </a:xfrm>
          <a:prstGeom prst="rect">
            <a:avLst/>
          </a:prstGeom>
          <a:ln w="25907">
            <a:solidFill>
              <a:srgbClr val="8063A1"/>
            </a:solidFill>
          </a:ln>
        </p:spPr>
        <p:txBody>
          <a:bodyPr vert="horz" wrap="square" lIns="0" tIns="20955" rIns="0" bIns="0" rtlCol="0">
            <a:spAutoFit/>
          </a:bodyPr>
          <a:lstStyle/>
          <a:p>
            <a:pPr marL="1068705">
              <a:lnSpc>
                <a:spcPct val="100000"/>
              </a:lnSpc>
              <a:spcBef>
                <a:spcPts val="165"/>
              </a:spcBef>
            </a:pPr>
            <a:r>
              <a:rPr sz="2000" b="1" spc="-5" dirty="0">
                <a:latin typeface="Calibri"/>
                <a:cs typeface="Calibri"/>
              </a:rPr>
              <a:t>Expand</a:t>
            </a:r>
            <a:r>
              <a:rPr sz="2000" b="1" spc="-40" dirty="0">
                <a:latin typeface="Calibri"/>
                <a:cs typeface="Calibri"/>
              </a:rPr>
              <a:t> </a:t>
            </a:r>
            <a:r>
              <a:rPr sz="2000" b="1" spc="-25" dirty="0">
                <a:latin typeface="Calibri"/>
                <a:cs typeface="Calibri"/>
              </a:rPr>
              <a:t>Key</a:t>
            </a:r>
            <a:endParaRPr sz="2000">
              <a:latin typeface="Calibri"/>
              <a:cs typeface="Calibri"/>
            </a:endParaRPr>
          </a:p>
        </p:txBody>
      </p:sp>
      <p:sp>
        <p:nvSpPr>
          <p:cNvPr id="7" name="object 7"/>
          <p:cNvSpPr/>
          <p:nvPr/>
        </p:nvSpPr>
        <p:spPr>
          <a:xfrm>
            <a:off x="4499609" y="5665470"/>
            <a:ext cx="3352800" cy="381000"/>
          </a:xfrm>
          <a:custGeom>
            <a:avLst/>
            <a:gdLst/>
            <a:ahLst/>
            <a:cxnLst/>
            <a:rect l="l" t="t" r="r" b="b"/>
            <a:pathLst>
              <a:path w="3352800" h="381000">
                <a:moveTo>
                  <a:pt x="0" y="380999"/>
                </a:moveTo>
                <a:lnTo>
                  <a:pt x="3352799" y="380999"/>
                </a:lnTo>
                <a:lnTo>
                  <a:pt x="3352799" y="0"/>
                </a:lnTo>
                <a:lnTo>
                  <a:pt x="0" y="0"/>
                </a:lnTo>
                <a:lnTo>
                  <a:pt x="0" y="380999"/>
                </a:lnTo>
                <a:close/>
              </a:path>
            </a:pathLst>
          </a:custGeom>
          <a:ln w="25908">
            <a:solidFill>
              <a:srgbClr val="8063A1"/>
            </a:solidFill>
          </a:ln>
        </p:spPr>
        <p:txBody>
          <a:bodyPr wrap="square" lIns="0" tIns="0" rIns="0" bIns="0" rtlCol="0"/>
          <a:lstStyle/>
          <a:p>
            <a:endParaRPr/>
          </a:p>
        </p:txBody>
      </p:sp>
      <p:sp>
        <p:nvSpPr>
          <p:cNvPr id="8" name="object 8"/>
          <p:cNvSpPr txBox="1"/>
          <p:nvPr/>
        </p:nvSpPr>
        <p:spPr>
          <a:xfrm>
            <a:off x="5874130" y="5721807"/>
            <a:ext cx="538480" cy="331470"/>
          </a:xfrm>
          <a:prstGeom prst="rect">
            <a:avLst/>
          </a:prstGeom>
        </p:spPr>
        <p:txBody>
          <a:bodyPr vert="horz" wrap="square" lIns="0" tIns="13335" rIns="0" bIns="0" rtlCol="0">
            <a:spAutoFit/>
          </a:bodyPr>
          <a:lstStyle/>
          <a:p>
            <a:pPr marL="38100">
              <a:lnSpc>
                <a:spcPct val="100000"/>
              </a:lnSpc>
              <a:spcBef>
                <a:spcPts val="105"/>
              </a:spcBef>
            </a:pPr>
            <a:r>
              <a:rPr sz="3000" baseline="11111" dirty="0">
                <a:latin typeface="Cambria Math"/>
                <a:cs typeface="Cambria Math"/>
              </a:rPr>
              <a:t>𝒘</a:t>
            </a:r>
            <a:r>
              <a:rPr sz="1450" dirty="0">
                <a:latin typeface="Cambria Math"/>
                <a:cs typeface="Cambria Math"/>
              </a:rPr>
              <a:t>𝟒,𝟓</a:t>
            </a:r>
            <a:endParaRPr sz="1450">
              <a:latin typeface="Cambria Math"/>
              <a:cs typeface="Cambria Math"/>
            </a:endParaRPr>
          </a:p>
        </p:txBody>
      </p:sp>
      <p:grpSp>
        <p:nvGrpSpPr>
          <p:cNvPr id="9" name="object 9"/>
          <p:cNvGrpSpPr/>
          <p:nvPr/>
        </p:nvGrpSpPr>
        <p:grpSpPr>
          <a:xfrm>
            <a:off x="6018276" y="4808220"/>
            <a:ext cx="311150" cy="1033780"/>
            <a:chOff x="6018276" y="4808220"/>
            <a:chExt cx="311150" cy="1033780"/>
          </a:xfrm>
        </p:grpSpPr>
        <p:pic>
          <p:nvPicPr>
            <p:cNvPr id="10" name="object 10"/>
            <p:cNvPicPr/>
            <p:nvPr/>
          </p:nvPicPr>
          <p:blipFill>
            <a:blip r:embed="rId3" cstate="print"/>
            <a:stretch>
              <a:fillRect/>
            </a:stretch>
          </p:blipFill>
          <p:spPr>
            <a:xfrm>
              <a:off x="6018276" y="4808220"/>
              <a:ext cx="310959" cy="1033297"/>
            </a:xfrm>
            <a:prstGeom prst="rect">
              <a:avLst/>
            </a:prstGeom>
          </p:spPr>
        </p:pic>
        <p:sp>
          <p:nvSpPr>
            <p:cNvPr id="11" name="object 11"/>
            <p:cNvSpPr/>
            <p:nvPr/>
          </p:nvSpPr>
          <p:spPr>
            <a:xfrm>
              <a:off x="6118733" y="4827143"/>
              <a:ext cx="114300" cy="838835"/>
            </a:xfrm>
            <a:custGeom>
              <a:avLst/>
              <a:gdLst/>
              <a:ahLst/>
              <a:cxnLst/>
              <a:rect l="l" t="t" r="r" b="b"/>
              <a:pathLst>
                <a:path w="114300" h="838835">
                  <a:moveTo>
                    <a:pt x="38109" y="724153"/>
                  </a:moveTo>
                  <a:lnTo>
                    <a:pt x="0" y="724407"/>
                  </a:lnTo>
                  <a:lnTo>
                    <a:pt x="57784" y="838326"/>
                  </a:lnTo>
                  <a:lnTo>
                    <a:pt x="104661" y="743203"/>
                  </a:lnTo>
                  <a:lnTo>
                    <a:pt x="38226" y="743203"/>
                  </a:lnTo>
                  <a:lnTo>
                    <a:pt x="38109" y="724153"/>
                  </a:lnTo>
                  <a:close/>
                </a:path>
                <a:path w="114300" h="838835">
                  <a:moveTo>
                    <a:pt x="76209" y="723899"/>
                  </a:moveTo>
                  <a:lnTo>
                    <a:pt x="38109" y="724153"/>
                  </a:lnTo>
                  <a:lnTo>
                    <a:pt x="38226" y="743203"/>
                  </a:lnTo>
                  <a:lnTo>
                    <a:pt x="76326" y="742949"/>
                  </a:lnTo>
                  <a:lnTo>
                    <a:pt x="76209" y="723899"/>
                  </a:lnTo>
                  <a:close/>
                </a:path>
                <a:path w="114300" h="838835">
                  <a:moveTo>
                    <a:pt x="114300" y="723645"/>
                  </a:moveTo>
                  <a:lnTo>
                    <a:pt x="76209" y="723899"/>
                  </a:lnTo>
                  <a:lnTo>
                    <a:pt x="76326" y="742949"/>
                  </a:lnTo>
                  <a:lnTo>
                    <a:pt x="38226" y="743203"/>
                  </a:lnTo>
                  <a:lnTo>
                    <a:pt x="104661" y="743203"/>
                  </a:lnTo>
                  <a:lnTo>
                    <a:pt x="114300" y="723645"/>
                  </a:lnTo>
                  <a:close/>
                </a:path>
                <a:path w="114300" h="838835">
                  <a:moveTo>
                    <a:pt x="71754" y="0"/>
                  </a:moveTo>
                  <a:lnTo>
                    <a:pt x="33654" y="253"/>
                  </a:lnTo>
                  <a:lnTo>
                    <a:pt x="38109" y="724153"/>
                  </a:lnTo>
                  <a:lnTo>
                    <a:pt x="76209" y="723899"/>
                  </a:lnTo>
                  <a:lnTo>
                    <a:pt x="71754" y="0"/>
                  </a:lnTo>
                  <a:close/>
                </a:path>
              </a:pathLst>
            </a:custGeom>
            <a:solidFill>
              <a:srgbClr val="8063A1"/>
            </a:solidFill>
          </p:spPr>
          <p:txBody>
            <a:bodyPr wrap="square" lIns="0" tIns="0" rIns="0" bIns="0" rtlCol="0"/>
            <a:lstStyle/>
            <a:p>
              <a:endParaRPr/>
            </a:p>
          </p:txBody>
        </p:sp>
      </p:grpSp>
      <p:sp>
        <p:nvSpPr>
          <p:cNvPr id="12" name="object 12"/>
          <p:cNvSpPr txBox="1"/>
          <p:nvPr/>
        </p:nvSpPr>
        <p:spPr>
          <a:xfrm>
            <a:off x="4490465" y="1994154"/>
            <a:ext cx="3352800" cy="381000"/>
          </a:xfrm>
          <a:prstGeom prst="rect">
            <a:avLst/>
          </a:prstGeom>
          <a:ln w="25907">
            <a:solidFill>
              <a:srgbClr val="8063A1"/>
            </a:solidFill>
          </a:ln>
        </p:spPr>
        <p:txBody>
          <a:bodyPr vert="horz" wrap="square" lIns="0" tIns="21590" rIns="0" bIns="0" rtlCol="0">
            <a:spAutoFit/>
          </a:bodyPr>
          <a:lstStyle/>
          <a:p>
            <a:pPr marL="1068070">
              <a:lnSpc>
                <a:spcPct val="100000"/>
              </a:lnSpc>
              <a:spcBef>
                <a:spcPts val="170"/>
              </a:spcBef>
            </a:pPr>
            <a:r>
              <a:rPr sz="2000" b="1" dirty="0">
                <a:latin typeface="Calibri"/>
                <a:cs typeface="Calibri"/>
              </a:rPr>
              <a:t>Expand</a:t>
            </a:r>
            <a:r>
              <a:rPr sz="2000" b="1" spc="-35" dirty="0">
                <a:latin typeface="Calibri"/>
                <a:cs typeface="Calibri"/>
              </a:rPr>
              <a:t> </a:t>
            </a:r>
            <a:r>
              <a:rPr sz="2000" b="1" spc="-25" dirty="0">
                <a:latin typeface="Calibri"/>
                <a:cs typeface="Calibri"/>
              </a:rPr>
              <a:t>Key</a:t>
            </a:r>
            <a:endParaRPr sz="2000">
              <a:latin typeface="Calibri"/>
              <a:cs typeface="Calibri"/>
            </a:endParaRPr>
          </a:p>
        </p:txBody>
      </p:sp>
      <p:grpSp>
        <p:nvGrpSpPr>
          <p:cNvPr id="13" name="object 13"/>
          <p:cNvGrpSpPr/>
          <p:nvPr/>
        </p:nvGrpSpPr>
        <p:grpSpPr>
          <a:xfrm>
            <a:off x="6013703" y="2356104"/>
            <a:ext cx="311150" cy="2090420"/>
            <a:chOff x="6013703" y="2356104"/>
            <a:chExt cx="311150" cy="2090420"/>
          </a:xfrm>
        </p:grpSpPr>
        <p:pic>
          <p:nvPicPr>
            <p:cNvPr id="14" name="object 14"/>
            <p:cNvPicPr/>
            <p:nvPr/>
          </p:nvPicPr>
          <p:blipFill>
            <a:blip r:embed="rId4" cstate="print"/>
            <a:stretch>
              <a:fillRect/>
            </a:stretch>
          </p:blipFill>
          <p:spPr>
            <a:xfrm>
              <a:off x="6013703" y="2356104"/>
              <a:ext cx="310959" cy="1642872"/>
            </a:xfrm>
            <a:prstGeom prst="rect">
              <a:avLst/>
            </a:prstGeom>
          </p:spPr>
        </p:pic>
        <p:sp>
          <p:nvSpPr>
            <p:cNvPr id="15" name="object 15"/>
            <p:cNvSpPr/>
            <p:nvPr/>
          </p:nvSpPr>
          <p:spPr>
            <a:xfrm>
              <a:off x="6114414" y="2375027"/>
              <a:ext cx="114300" cy="1448435"/>
            </a:xfrm>
            <a:custGeom>
              <a:avLst/>
              <a:gdLst/>
              <a:ahLst/>
              <a:cxnLst/>
              <a:rect l="l" t="t" r="r" b="b"/>
              <a:pathLst>
                <a:path w="114300" h="1448435">
                  <a:moveTo>
                    <a:pt x="38158" y="1333711"/>
                  </a:moveTo>
                  <a:lnTo>
                    <a:pt x="0" y="1333881"/>
                  </a:lnTo>
                  <a:lnTo>
                    <a:pt x="57531" y="1447927"/>
                  </a:lnTo>
                  <a:lnTo>
                    <a:pt x="104670" y="1352804"/>
                  </a:lnTo>
                  <a:lnTo>
                    <a:pt x="38226" y="1352804"/>
                  </a:lnTo>
                  <a:lnTo>
                    <a:pt x="38158" y="1333711"/>
                  </a:lnTo>
                  <a:close/>
                </a:path>
                <a:path w="114300" h="1448435">
                  <a:moveTo>
                    <a:pt x="76259" y="1333542"/>
                  </a:moveTo>
                  <a:lnTo>
                    <a:pt x="38158" y="1333711"/>
                  </a:lnTo>
                  <a:lnTo>
                    <a:pt x="38226" y="1352804"/>
                  </a:lnTo>
                  <a:lnTo>
                    <a:pt x="76326" y="1352550"/>
                  </a:lnTo>
                  <a:lnTo>
                    <a:pt x="76259" y="1333542"/>
                  </a:lnTo>
                  <a:close/>
                </a:path>
                <a:path w="114300" h="1448435">
                  <a:moveTo>
                    <a:pt x="114300" y="1333373"/>
                  </a:moveTo>
                  <a:lnTo>
                    <a:pt x="76259" y="1333542"/>
                  </a:lnTo>
                  <a:lnTo>
                    <a:pt x="76326" y="1352550"/>
                  </a:lnTo>
                  <a:lnTo>
                    <a:pt x="38226" y="1352804"/>
                  </a:lnTo>
                  <a:lnTo>
                    <a:pt x="104670" y="1352804"/>
                  </a:lnTo>
                  <a:lnTo>
                    <a:pt x="114300" y="1333373"/>
                  </a:lnTo>
                  <a:close/>
                </a:path>
                <a:path w="114300" h="1448435">
                  <a:moveTo>
                    <a:pt x="71500" y="0"/>
                  </a:moveTo>
                  <a:lnTo>
                    <a:pt x="33400" y="253"/>
                  </a:lnTo>
                  <a:lnTo>
                    <a:pt x="38158" y="1333711"/>
                  </a:lnTo>
                  <a:lnTo>
                    <a:pt x="76259" y="1333542"/>
                  </a:lnTo>
                  <a:lnTo>
                    <a:pt x="71500" y="0"/>
                  </a:lnTo>
                  <a:close/>
                </a:path>
              </a:pathLst>
            </a:custGeom>
            <a:solidFill>
              <a:srgbClr val="8063A1"/>
            </a:solidFill>
          </p:spPr>
          <p:txBody>
            <a:bodyPr wrap="square" lIns="0" tIns="0" rIns="0" bIns="0" rtlCol="0"/>
            <a:lstStyle/>
            <a:p>
              <a:endParaRPr/>
            </a:p>
          </p:txBody>
        </p:sp>
        <p:pic>
          <p:nvPicPr>
            <p:cNvPr id="16" name="object 16"/>
            <p:cNvPicPr/>
            <p:nvPr/>
          </p:nvPicPr>
          <p:blipFill>
            <a:blip r:embed="rId5" cstate="print"/>
            <a:stretch>
              <a:fillRect/>
            </a:stretch>
          </p:blipFill>
          <p:spPr>
            <a:xfrm>
              <a:off x="6123431" y="4217670"/>
              <a:ext cx="114300" cy="228600"/>
            </a:xfrm>
            <a:prstGeom prst="rect">
              <a:avLst/>
            </a:prstGeom>
          </p:spPr>
        </p:pic>
      </p:grpSp>
      <p:sp>
        <p:nvSpPr>
          <p:cNvPr id="17" name="object 17"/>
          <p:cNvSpPr txBox="1"/>
          <p:nvPr/>
        </p:nvSpPr>
        <p:spPr>
          <a:xfrm>
            <a:off x="4490465" y="1383030"/>
            <a:ext cx="3352800" cy="381000"/>
          </a:xfrm>
          <a:prstGeom prst="rect">
            <a:avLst/>
          </a:prstGeom>
          <a:ln w="25907">
            <a:solidFill>
              <a:srgbClr val="8063A1"/>
            </a:solidFill>
          </a:ln>
        </p:spPr>
        <p:txBody>
          <a:bodyPr vert="horz" wrap="square" lIns="0" tIns="69215" rIns="0" bIns="0" rtlCol="0">
            <a:spAutoFit/>
          </a:bodyPr>
          <a:lstStyle/>
          <a:p>
            <a:pPr marR="59690" algn="ctr">
              <a:lnSpc>
                <a:spcPct val="100000"/>
              </a:lnSpc>
              <a:spcBef>
                <a:spcPts val="545"/>
              </a:spcBef>
            </a:pPr>
            <a:r>
              <a:rPr sz="3000" baseline="11111" dirty="0">
                <a:latin typeface="Cambria Math"/>
                <a:cs typeface="Cambria Math"/>
              </a:rPr>
              <a:t>𝒘</a:t>
            </a:r>
            <a:r>
              <a:rPr sz="1450" dirty="0">
                <a:latin typeface="Cambria Math"/>
                <a:cs typeface="Cambria Math"/>
              </a:rPr>
              <a:t>𝟎,𝟏</a:t>
            </a:r>
            <a:endParaRPr sz="1450">
              <a:latin typeface="Cambria Math"/>
              <a:cs typeface="Cambria Math"/>
            </a:endParaRPr>
          </a:p>
        </p:txBody>
      </p:sp>
      <p:pic>
        <p:nvPicPr>
          <p:cNvPr id="18" name="object 18"/>
          <p:cNvPicPr/>
          <p:nvPr/>
        </p:nvPicPr>
        <p:blipFill>
          <a:blip r:embed="rId6" cstate="print"/>
          <a:stretch>
            <a:fillRect/>
          </a:stretch>
        </p:blipFill>
        <p:spPr>
          <a:xfrm>
            <a:off x="6009132" y="1744967"/>
            <a:ext cx="310959" cy="423684"/>
          </a:xfrm>
          <a:prstGeom prst="rect">
            <a:avLst/>
          </a:prstGeom>
        </p:spPr>
      </p:pic>
      <p:pic>
        <p:nvPicPr>
          <p:cNvPr id="19" name="object 19"/>
          <p:cNvPicPr/>
          <p:nvPr/>
        </p:nvPicPr>
        <p:blipFill>
          <a:blip r:embed="rId5" cstate="print"/>
          <a:stretch>
            <a:fillRect/>
          </a:stretch>
        </p:blipFill>
        <p:spPr>
          <a:xfrm>
            <a:off x="6109715" y="1764029"/>
            <a:ext cx="114300" cy="228600"/>
          </a:xfrm>
          <a:prstGeom prst="rect">
            <a:avLst/>
          </a:prstGeom>
        </p:spPr>
      </p:pic>
      <p:pic>
        <p:nvPicPr>
          <p:cNvPr id="20" name="object 20"/>
          <p:cNvPicPr/>
          <p:nvPr/>
        </p:nvPicPr>
        <p:blipFill>
          <a:blip r:embed="rId6" cstate="print"/>
          <a:stretch>
            <a:fillRect/>
          </a:stretch>
        </p:blipFill>
        <p:spPr>
          <a:xfrm>
            <a:off x="6022847" y="4198607"/>
            <a:ext cx="310959" cy="423684"/>
          </a:xfrm>
          <a:prstGeom prst="rect">
            <a:avLst/>
          </a:prstGeom>
        </p:spPr>
      </p:pic>
      <p:pic>
        <p:nvPicPr>
          <p:cNvPr id="21" name="object 21"/>
          <p:cNvPicPr/>
          <p:nvPr/>
        </p:nvPicPr>
        <p:blipFill>
          <a:blip r:embed="rId7" cstate="print"/>
          <a:stretch>
            <a:fillRect/>
          </a:stretch>
        </p:blipFill>
        <p:spPr>
          <a:xfrm>
            <a:off x="6009132" y="1127734"/>
            <a:ext cx="310959" cy="431317"/>
          </a:xfrm>
          <a:prstGeom prst="rect">
            <a:avLst/>
          </a:prstGeom>
        </p:spPr>
      </p:pic>
      <p:pic>
        <p:nvPicPr>
          <p:cNvPr id="22" name="object 22"/>
          <p:cNvPicPr/>
          <p:nvPr/>
        </p:nvPicPr>
        <p:blipFill>
          <a:blip r:embed="rId8" cstate="print"/>
          <a:stretch>
            <a:fillRect/>
          </a:stretch>
        </p:blipFill>
        <p:spPr>
          <a:xfrm>
            <a:off x="6109715" y="1146810"/>
            <a:ext cx="114300" cy="236219"/>
          </a:xfrm>
          <a:prstGeom prst="rect">
            <a:avLst/>
          </a:prstGeom>
        </p:spPr>
      </p:pic>
      <p:sp>
        <p:nvSpPr>
          <p:cNvPr id="23" name="object 23"/>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Tree>
    <p:extLst>
      <p:ext uri="{BB962C8B-B14F-4D97-AF65-F5344CB8AC3E}">
        <p14:creationId xmlns:p14="http://schemas.microsoft.com/office/powerpoint/2010/main" val="2678807263"/>
      </p:ext>
    </p:extLst>
  </p:cSld>
  <p:clrMapOvr>
    <a:masterClrMapping/>
  </p:clrMapOvr>
  <mc:AlternateContent xmlns:mc="http://schemas.openxmlformats.org/markup-compatibility/2006" xmlns:p14="http://schemas.microsoft.com/office/powerpoint/2010/main">
    <mc:Choice Requires="p14">
      <p:transition spd="slow" p14:dur="2000" advTm="11495"/>
    </mc:Choice>
    <mc:Fallback xmlns="">
      <p:transition spd="slow" advTm="11495"/>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385089" y="136652"/>
            <a:ext cx="4215231" cy="490982"/>
          </a:xfrm>
          <a:prstGeom prst="rect">
            <a:avLst/>
          </a:prstGeom>
        </p:spPr>
      </p:pic>
      <p:sp>
        <p:nvSpPr>
          <p:cNvPr id="3" name="object 3"/>
          <p:cNvSpPr txBox="1">
            <a:spLocks noGrp="1"/>
          </p:cNvSpPr>
          <p:nvPr>
            <p:ph type="title"/>
          </p:nvPr>
        </p:nvSpPr>
        <p:spPr>
          <a:xfrm>
            <a:off x="206146" y="852881"/>
            <a:ext cx="6104255" cy="468630"/>
          </a:xfrm>
          <a:prstGeom prst="rect">
            <a:avLst/>
          </a:prstGeom>
        </p:spPr>
        <p:txBody>
          <a:bodyPr vert="horz" wrap="square" lIns="0" tIns="13335" rIns="0" bIns="0" rtlCol="0">
            <a:spAutoFit/>
          </a:bodyPr>
          <a:lstStyle/>
          <a:p>
            <a:pPr marL="451484" indent="-439420">
              <a:lnSpc>
                <a:spcPct val="100000"/>
              </a:lnSpc>
              <a:spcBef>
                <a:spcPts val="105"/>
              </a:spcBef>
              <a:buFont typeface="Wingdings"/>
              <a:buChar char=""/>
              <a:tabLst>
                <a:tab pos="452120" algn="l"/>
              </a:tabLst>
            </a:pPr>
            <a:r>
              <a:rPr sz="2900" spc="25" dirty="0"/>
              <a:t>w0</a:t>
            </a:r>
            <a:r>
              <a:rPr sz="2900" spc="45" dirty="0"/>
              <a:t> </a:t>
            </a:r>
            <a:r>
              <a:rPr sz="2900" spc="-15" dirty="0"/>
              <a:t>=</a:t>
            </a:r>
            <a:r>
              <a:rPr sz="2900" spc="60" dirty="0"/>
              <a:t> </a:t>
            </a:r>
            <a:r>
              <a:rPr sz="2900" spc="65" dirty="0"/>
              <a:t>0100</a:t>
            </a:r>
            <a:r>
              <a:rPr sz="2900" spc="35" dirty="0"/>
              <a:t> </a:t>
            </a:r>
            <a:r>
              <a:rPr sz="2900" spc="60" dirty="0"/>
              <a:t>1010,</a:t>
            </a:r>
            <a:r>
              <a:rPr sz="2900" spc="40" dirty="0"/>
              <a:t> </a:t>
            </a:r>
            <a:r>
              <a:rPr sz="2900" spc="25" dirty="0"/>
              <a:t>w1</a:t>
            </a:r>
            <a:r>
              <a:rPr sz="2900" spc="45" dirty="0"/>
              <a:t> </a:t>
            </a:r>
            <a:r>
              <a:rPr sz="2900" spc="-15" dirty="0"/>
              <a:t>=</a:t>
            </a:r>
            <a:r>
              <a:rPr sz="2900" spc="50" dirty="0"/>
              <a:t> </a:t>
            </a:r>
            <a:r>
              <a:rPr sz="2900" spc="65" dirty="0"/>
              <a:t>1111</a:t>
            </a:r>
            <a:r>
              <a:rPr sz="2900" spc="50" dirty="0"/>
              <a:t> </a:t>
            </a:r>
            <a:r>
              <a:rPr sz="2900" spc="65" dirty="0"/>
              <a:t>0101</a:t>
            </a:r>
            <a:endParaRPr sz="2900"/>
          </a:p>
        </p:txBody>
      </p:sp>
      <p:sp>
        <p:nvSpPr>
          <p:cNvPr id="4" name="object 4"/>
          <p:cNvSpPr txBox="1"/>
          <p:nvPr/>
        </p:nvSpPr>
        <p:spPr>
          <a:xfrm>
            <a:off x="206146" y="1560702"/>
            <a:ext cx="11776710" cy="2501265"/>
          </a:xfrm>
          <a:prstGeom prst="rect">
            <a:avLst/>
          </a:prstGeom>
        </p:spPr>
        <p:txBody>
          <a:bodyPr vert="horz" wrap="square" lIns="0" tIns="13335" rIns="0" bIns="0" rtlCol="0">
            <a:spAutoFit/>
          </a:bodyPr>
          <a:lstStyle/>
          <a:p>
            <a:pPr marL="451484" indent="-439420">
              <a:lnSpc>
                <a:spcPct val="100000"/>
              </a:lnSpc>
              <a:spcBef>
                <a:spcPts val="105"/>
              </a:spcBef>
              <a:buFont typeface="Wingdings"/>
              <a:buChar char=""/>
              <a:tabLst>
                <a:tab pos="452120" algn="l"/>
              </a:tabLst>
            </a:pPr>
            <a:r>
              <a:rPr sz="2900" spc="25" dirty="0">
                <a:solidFill>
                  <a:srgbClr val="0F243E"/>
                </a:solidFill>
                <a:latin typeface="Microsoft Sans Serif"/>
                <a:cs typeface="Microsoft Sans Serif"/>
              </a:rPr>
              <a:t>w2</a:t>
            </a:r>
            <a:r>
              <a:rPr sz="2900" spc="50" dirty="0">
                <a:solidFill>
                  <a:srgbClr val="0F243E"/>
                </a:solidFill>
                <a:latin typeface="Microsoft Sans Serif"/>
                <a:cs typeface="Microsoft Sans Serif"/>
              </a:rPr>
              <a:t> </a:t>
            </a:r>
            <a:r>
              <a:rPr sz="2900" spc="-15" dirty="0">
                <a:solidFill>
                  <a:srgbClr val="0F243E"/>
                </a:solidFill>
                <a:latin typeface="Microsoft Sans Serif"/>
                <a:cs typeface="Microsoft Sans Serif"/>
              </a:rPr>
              <a:t>=</a:t>
            </a:r>
            <a:r>
              <a:rPr sz="2900" spc="65" dirty="0">
                <a:solidFill>
                  <a:srgbClr val="0F243E"/>
                </a:solidFill>
                <a:latin typeface="Microsoft Sans Serif"/>
                <a:cs typeface="Microsoft Sans Serif"/>
              </a:rPr>
              <a:t> </a:t>
            </a:r>
            <a:r>
              <a:rPr sz="2900" spc="30" dirty="0">
                <a:solidFill>
                  <a:srgbClr val="0F243E"/>
                </a:solidFill>
                <a:latin typeface="Microsoft Sans Serif"/>
                <a:cs typeface="Microsoft Sans Serif"/>
              </a:rPr>
              <a:t>w0</a:t>
            </a:r>
            <a:r>
              <a:rPr sz="2900" spc="50" dirty="0">
                <a:solidFill>
                  <a:srgbClr val="0F243E"/>
                </a:solidFill>
                <a:latin typeface="Microsoft Sans Serif"/>
                <a:cs typeface="Microsoft Sans Serif"/>
              </a:rPr>
              <a:t> </a:t>
            </a:r>
            <a:r>
              <a:rPr sz="2900" dirty="0">
                <a:solidFill>
                  <a:srgbClr val="0F243E"/>
                </a:solidFill>
                <a:latin typeface="Cambria Math"/>
                <a:cs typeface="Cambria Math"/>
              </a:rPr>
              <a:t>⊕</a:t>
            </a:r>
            <a:r>
              <a:rPr sz="2900" spc="195" dirty="0">
                <a:solidFill>
                  <a:srgbClr val="0F243E"/>
                </a:solidFill>
                <a:latin typeface="Cambria Math"/>
                <a:cs typeface="Cambria Math"/>
              </a:rPr>
              <a:t> </a:t>
            </a:r>
            <a:r>
              <a:rPr sz="2900" spc="-145" dirty="0">
                <a:solidFill>
                  <a:srgbClr val="0F243E"/>
                </a:solidFill>
                <a:latin typeface="Microsoft Sans Serif"/>
                <a:cs typeface="Microsoft Sans Serif"/>
              </a:rPr>
              <a:t>Rcon(1)</a:t>
            </a:r>
            <a:r>
              <a:rPr sz="2900" spc="30" dirty="0">
                <a:solidFill>
                  <a:srgbClr val="0F243E"/>
                </a:solidFill>
                <a:latin typeface="Microsoft Sans Serif"/>
                <a:cs typeface="Microsoft Sans Serif"/>
              </a:rPr>
              <a:t> </a:t>
            </a:r>
            <a:r>
              <a:rPr sz="2900" dirty="0">
                <a:solidFill>
                  <a:srgbClr val="0F243E"/>
                </a:solidFill>
                <a:latin typeface="Cambria Math"/>
                <a:cs typeface="Cambria Math"/>
              </a:rPr>
              <a:t>⊕</a:t>
            </a:r>
            <a:r>
              <a:rPr sz="2900" spc="200" dirty="0">
                <a:solidFill>
                  <a:srgbClr val="0F243E"/>
                </a:solidFill>
                <a:latin typeface="Cambria Math"/>
                <a:cs typeface="Cambria Math"/>
              </a:rPr>
              <a:t> </a:t>
            </a:r>
            <a:r>
              <a:rPr sz="2900" spc="-50" dirty="0">
                <a:solidFill>
                  <a:srgbClr val="0F243E"/>
                </a:solidFill>
                <a:latin typeface="Microsoft Sans Serif"/>
                <a:cs typeface="Microsoft Sans Serif"/>
              </a:rPr>
              <a:t>SubNib(</a:t>
            </a:r>
            <a:r>
              <a:rPr sz="2900" spc="40" dirty="0">
                <a:solidFill>
                  <a:srgbClr val="0F243E"/>
                </a:solidFill>
                <a:latin typeface="Microsoft Sans Serif"/>
                <a:cs typeface="Microsoft Sans Serif"/>
              </a:rPr>
              <a:t> </a:t>
            </a:r>
            <a:r>
              <a:rPr sz="2900" spc="-65" dirty="0">
                <a:solidFill>
                  <a:srgbClr val="0F243E"/>
                </a:solidFill>
                <a:latin typeface="Microsoft Sans Serif"/>
                <a:cs typeface="Microsoft Sans Serif"/>
              </a:rPr>
              <a:t>RotNib(w1))</a:t>
            </a:r>
            <a:endParaRPr sz="2900">
              <a:latin typeface="Microsoft Sans Serif"/>
              <a:cs typeface="Microsoft Sans Serif"/>
            </a:endParaRPr>
          </a:p>
          <a:p>
            <a:pPr marL="451484" marR="5080" indent="-439420">
              <a:lnSpc>
                <a:spcPct val="140100"/>
              </a:lnSpc>
              <a:spcBef>
                <a:spcPts val="690"/>
              </a:spcBef>
              <a:buFont typeface="Wingdings"/>
              <a:buChar char=""/>
              <a:tabLst>
                <a:tab pos="452120" algn="l"/>
                <a:tab pos="1936114" algn="l"/>
                <a:tab pos="2364105" algn="l"/>
                <a:tab pos="3608070" algn="l"/>
                <a:tab pos="4260215" algn="l"/>
                <a:tab pos="5821045" algn="l"/>
                <a:tab pos="6920230" algn="l"/>
                <a:tab pos="7346950" algn="l"/>
                <a:tab pos="9119235" algn="l"/>
                <a:tab pos="9598025" algn="l"/>
                <a:tab pos="11301730" algn="l"/>
              </a:tabLst>
            </a:pPr>
            <a:r>
              <a:rPr sz="2900" b="1" spc="-95" dirty="0">
                <a:solidFill>
                  <a:srgbClr val="0F243E"/>
                </a:solidFill>
                <a:latin typeface="Trebuchet MS"/>
                <a:cs typeface="Trebuchet MS"/>
              </a:rPr>
              <a:t>RotNib</a:t>
            </a:r>
            <a:r>
              <a:rPr sz="2900" spc="-114" dirty="0">
                <a:solidFill>
                  <a:srgbClr val="0F243E"/>
                </a:solidFill>
                <a:latin typeface="Microsoft Sans Serif"/>
                <a:cs typeface="Microsoft Sans Serif"/>
              </a:rPr>
              <a:t>(</a:t>
            </a:r>
            <a:r>
              <a:rPr sz="2900" spc="-120" dirty="0">
                <a:solidFill>
                  <a:srgbClr val="0F243E"/>
                </a:solidFill>
                <a:latin typeface="Microsoft Sans Serif"/>
                <a:cs typeface="Microsoft Sans Serif"/>
              </a:rPr>
              <a:t>)</a:t>
            </a:r>
            <a:r>
              <a:rPr sz="2900" dirty="0">
                <a:solidFill>
                  <a:srgbClr val="0F243E"/>
                </a:solidFill>
                <a:latin typeface="Microsoft Sans Serif"/>
                <a:cs typeface="Microsoft Sans Serif"/>
              </a:rPr>
              <a:t>	</a:t>
            </a:r>
            <a:r>
              <a:rPr sz="2900" spc="-95" dirty="0">
                <a:solidFill>
                  <a:srgbClr val="0F243E"/>
                </a:solidFill>
                <a:latin typeface="Microsoft Sans Serif"/>
                <a:cs typeface="Microsoft Sans Serif"/>
              </a:rPr>
              <a:t>i</a:t>
            </a:r>
            <a:r>
              <a:rPr sz="2900" spc="-180" dirty="0">
                <a:solidFill>
                  <a:srgbClr val="0F243E"/>
                </a:solidFill>
                <a:latin typeface="Microsoft Sans Serif"/>
                <a:cs typeface="Microsoft Sans Serif"/>
              </a:rPr>
              <a:t>s</a:t>
            </a:r>
            <a:r>
              <a:rPr sz="2900" dirty="0">
                <a:solidFill>
                  <a:srgbClr val="0F243E"/>
                </a:solidFill>
                <a:latin typeface="Microsoft Sans Serif"/>
                <a:cs typeface="Microsoft Sans Serif"/>
              </a:rPr>
              <a:t>	</a:t>
            </a:r>
            <a:r>
              <a:rPr sz="2900" spc="305" dirty="0">
                <a:solidFill>
                  <a:srgbClr val="0F243E"/>
                </a:solidFill>
                <a:latin typeface="Microsoft Sans Serif"/>
                <a:cs typeface="Microsoft Sans Serif"/>
              </a:rPr>
              <a:t>“</a:t>
            </a:r>
            <a:r>
              <a:rPr sz="2900" spc="-40" dirty="0">
                <a:solidFill>
                  <a:srgbClr val="0F243E"/>
                </a:solidFill>
                <a:latin typeface="Microsoft Sans Serif"/>
                <a:cs typeface="Microsoft Sans Serif"/>
              </a:rPr>
              <a:t>rot</a:t>
            </a:r>
            <a:r>
              <a:rPr sz="2900" spc="-100" dirty="0">
                <a:solidFill>
                  <a:srgbClr val="0F243E"/>
                </a:solidFill>
                <a:latin typeface="Microsoft Sans Serif"/>
                <a:cs typeface="Microsoft Sans Serif"/>
              </a:rPr>
              <a:t>ate</a:t>
            </a:r>
            <a:r>
              <a:rPr sz="2900" dirty="0">
                <a:solidFill>
                  <a:srgbClr val="0F243E"/>
                </a:solidFill>
                <a:latin typeface="Microsoft Sans Serif"/>
                <a:cs typeface="Microsoft Sans Serif"/>
              </a:rPr>
              <a:t>	</a:t>
            </a:r>
            <a:r>
              <a:rPr sz="2900" spc="-135" dirty="0">
                <a:solidFill>
                  <a:srgbClr val="0F243E"/>
                </a:solidFill>
                <a:latin typeface="Microsoft Sans Serif"/>
                <a:cs typeface="Microsoft Sans Serif"/>
              </a:rPr>
              <a:t>the</a:t>
            </a:r>
            <a:r>
              <a:rPr sz="2900" dirty="0">
                <a:solidFill>
                  <a:srgbClr val="0F243E"/>
                </a:solidFill>
                <a:latin typeface="Microsoft Sans Serif"/>
                <a:cs typeface="Microsoft Sans Serif"/>
              </a:rPr>
              <a:t>	</a:t>
            </a:r>
            <a:r>
              <a:rPr sz="2900" spc="-5" dirty="0">
                <a:solidFill>
                  <a:srgbClr val="0F243E"/>
                </a:solidFill>
                <a:latin typeface="Microsoft Sans Serif"/>
                <a:cs typeface="Microsoft Sans Serif"/>
              </a:rPr>
              <a:t>ni</a:t>
            </a:r>
            <a:r>
              <a:rPr sz="2900" spc="-25" dirty="0">
                <a:solidFill>
                  <a:srgbClr val="0F243E"/>
                </a:solidFill>
                <a:latin typeface="Microsoft Sans Serif"/>
                <a:cs typeface="Microsoft Sans Serif"/>
              </a:rPr>
              <a:t>b</a:t>
            </a:r>
            <a:r>
              <a:rPr sz="2900" spc="-135" dirty="0">
                <a:solidFill>
                  <a:srgbClr val="0F243E"/>
                </a:solidFill>
                <a:latin typeface="Microsoft Sans Serif"/>
                <a:cs typeface="Microsoft Sans Serif"/>
              </a:rPr>
              <a:t>ble</a:t>
            </a:r>
            <a:r>
              <a:rPr sz="2900" spc="-160" dirty="0">
                <a:solidFill>
                  <a:srgbClr val="0F243E"/>
                </a:solidFill>
                <a:latin typeface="Microsoft Sans Serif"/>
                <a:cs typeface="Microsoft Sans Serif"/>
              </a:rPr>
              <a:t>s</a:t>
            </a:r>
            <a:r>
              <a:rPr sz="2900" spc="305" dirty="0">
                <a:solidFill>
                  <a:srgbClr val="0F243E"/>
                </a:solidFill>
                <a:latin typeface="Microsoft Sans Serif"/>
                <a:cs typeface="Microsoft Sans Serif"/>
              </a:rPr>
              <a:t>”</a:t>
            </a:r>
            <a:r>
              <a:rPr sz="2900" spc="30" dirty="0">
                <a:solidFill>
                  <a:srgbClr val="0F243E"/>
                </a:solidFill>
                <a:latin typeface="Microsoft Sans Serif"/>
                <a:cs typeface="Microsoft Sans Serif"/>
              </a:rPr>
              <a:t>,</a:t>
            </a:r>
            <a:r>
              <a:rPr sz="2900" dirty="0">
                <a:solidFill>
                  <a:srgbClr val="0F243E"/>
                </a:solidFill>
                <a:latin typeface="Microsoft Sans Serif"/>
                <a:cs typeface="Microsoft Sans Serif"/>
              </a:rPr>
              <a:t>	</a:t>
            </a:r>
            <a:r>
              <a:rPr sz="2900" spc="-25" dirty="0">
                <a:solidFill>
                  <a:srgbClr val="0F243E"/>
                </a:solidFill>
                <a:latin typeface="Microsoft Sans Serif"/>
                <a:cs typeface="Microsoft Sans Serif"/>
              </a:rPr>
              <a:t>w</a:t>
            </a:r>
            <a:r>
              <a:rPr sz="2900" spc="-60" dirty="0">
                <a:solidFill>
                  <a:srgbClr val="0F243E"/>
                </a:solidFill>
                <a:latin typeface="Microsoft Sans Serif"/>
                <a:cs typeface="Microsoft Sans Serif"/>
              </a:rPr>
              <a:t>hi</a:t>
            </a:r>
            <a:r>
              <a:rPr sz="2900" spc="-90" dirty="0">
                <a:solidFill>
                  <a:srgbClr val="0F243E"/>
                </a:solidFill>
                <a:latin typeface="Microsoft Sans Serif"/>
                <a:cs typeface="Microsoft Sans Serif"/>
              </a:rPr>
              <a:t>c</a:t>
            </a:r>
            <a:r>
              <a:rPr sz="2900" spc="-95" dirty="0">
                <a:solidFill>
                  <a:srgbClr val="0F243E"/>
                </a:solidFill>
                <a:latin typeface="Microsoft Sans Serif"/>
                <a:cs typeface="Microsoft Sans Serif"/>
              </a:rPr>
              <a:t>h</a:t>
            </a:r>
            <a:r>
              <a:rPr sz="2900" dirty="0">
                <a:solidFill>
                  <a:srgbClr val="0F243E"/>
                </a:solidFill>
                <a:latin typeface="Microsoft Sans Serif"/>
                <a:cs typeface="Microsoft Sans Serif"/>
              </a:rPr>
              <a:t>	</a:t>
            </a:r>
            <a:r>
              <a:rPr sz="2900" spc="-95" dirty="0">
                <a:solidFill>
                  <a:srgbClr val="0F243E"/>
                </a:solidFill>
                <a:latin typeface="Microsoft Sans Serif"/>
                <a:cs typeface="Microsoft Sans Serif"/>
              </a:rPr>
              <a:t>i</a:t>
            </a:r>
            <a:r>
              <a:rPr sz="2900" spc="-180" dirty="0">
                <a:solidFill>
                  <a:srgbClr val="0F243E"/>
                </a:solidFill>
                <a:latin typeface="Microsoft Sans Serif"/>
                <a:cs typeface="Microsoft Sans Serif"/>
              </a:rPr>
              <a:t>s</a:t>
            </a:r>
            <a:r>
              <a:rPr sz="2900" dirty="0">
                <a:solidFill>
                  <a:srgbClr val="0F243E"/>
                </a:solidFill>
                <a:latin typeface="Microsoft Sans Serif"/>
                <a:cs typeface="Microsoft Sans Serif"/>
              </a:rPr>
              <a:t>	</a:t>
            </a:r>
            <a:r>
              <a:rPr sz="2900" spc="-110" dirty="0">
                <a:solidFill>
                  <a:srgbClr val="0F243E"/>
                </a:solidFill>
                <a:latin typeface="Microsoft Sans Serif"/>
                <a:cs typeface="Microsoft Sans Serif"/>
              </a:rPr>
              <a:t>eq</a:t>
            </a:r>
            <a:r>
              <a:rPr sz="2900" spc="-125" dirty="0">
                <a:solidFill>
                  <a:srgbClr val="0F243E"/>
                </a:solidFill>
                <a:latin typeface="Microsoft Sans Serif"/>
                <a:cs typeface="Microsoft Sans Serif"/>
              </a:rPr>
              <a:t>u</a:t>
            </a:r>
            <a:r>
              <a:rPr sz="2900" spc="-55" dirty="0">
                <a:solidFill>
                  <a:srgbClr val="0F243E"/>
                </a:solidFill>
                <a:latin typeface="Microsoft Sans Serif"/>
                <a:cs typeface="Microsoft Sans Serif"/>
              </a:rPr>
              <a:t>ival</a:t>
            </a:r>
            <a:r>
              <a:rPr sz="2900" spc="-95" dirty="0">
                <a:solidFill>
                  <a:srgbClr val="0F243E"/>
                </a:solidFill>
                <a:latin typeface="Microsoft Sans Serif"/>
                <a:cs typeface="Microsoft Sans Serif"/>
              </a:rPr>
              <a:t>e</a:t>
            </a:r>
            <a:r>
              <a:rPr sz="2900" spc="-105" dirty="0">
                <a:solidFill>
                  <a:srgbClr val="0F243E"/>
                </a:solidFill>
                <a:latin typeface="Microsoft Sans Serif"/>
                <a:cs typeface="Microsoft Sans Serif"/>
              </a:rPr>
              <a:t>nt</a:t>
            </a:r>
            <a:r>
              <a:rPr sz="2900" dirty="0">
                <a:solidFill>
                  <a:srgbClr val="0F243E"/>
                </a:solidFill>
                <a:latin typeface="Microsoft Sans Serif"/>
                <a:cs typeface="Microsoft Sans Serif"/>
              </a:rPr>
              <a:t>	</a:t>
            </a:r>
            <a:r>
              <a:rPr sz="2900" spc="-70" dirty="0">
                <a:solidFill>
                  <a:srgbClr val="0F243E"/>
                </a:solidFill>
                <a:latin typeface="Microsoft Sans Serif"/>
                <a:cs typeface="Microsoft Sans Serif"/>
              </a:rPr>
              <a:t>t</a:t>
            </a:r>
            <a:r>
              <a:rPr sz="2900" spc="-105" dirty="0">
                <a:solidFill>
                  <a:srgbClr val="0F243E"/>
                </a:solidFill>
                <a:latin typeface="Microsoft Sans Serif"/>
                <a:cs typeface="Microsoft Sans Serif"/>
              </a:rPr>
              <a:t>o</a:t>
            </a:r>
            <a:r>
              <a:rPr sz="2900" dirty="0">
                <a:solidFill>
                  <a:srgbClr val="0F243E"/>
                </a:solidFill>
                <a:latin typeface="Microsoft Sans Serif"/>
                <a:cs typeface="Microsoft Sans Serif"/>
              </a:rPr>
              <a:t>	</a:t>
            </a:r>
            <a:r>
              <a:rPr sz="2900" spc="-90" dirty="0">
                <a:solidFill>
                  <a:srgbClr val="0F243E"/>
                </a:solidFill>
                <a:latin typeface="Microsoft Sans Serif"/>
                <a:cs typeface="Microsoft Sans Serif"/>
              </a:rPr>
              <a:t>swa</a:t>
            </a:r>
            <a:r>
              <a:rPr sz="2900" spc="-95" dirty="0">
                <a:solidFill>
                  <a:srgbClr val="0F243E"/>
                </a:solidFill>
                <a:latin typeface="Microsoft Sans Serif"/>
                <a:cs typeface="Microsoft Sans Serif"/>
              </a:rPr>
              <a:t>p</a:t>
            </a:r>
            <a:r>
              <a:rPr sz="2900" spc="-5" dirty="0">
                <a:solidFill>
                  <a:srgbClr val="0F243E"/>
                </a:solidFill>
                <a:latin typeface="Microsoft Sans Serif"/>
                <a:cs typeface="Microsoft Sans Serif"/>
              </a:rPr>
              <a:t>pi</a:t>
            </a:r>
            <a:r>
              <a:rPr sz="2900" spc="-25" dirty="0">
                <a:solidFill>
                  <a:srgbClr val="0F243E"/>
                </a:solidFill>
                <a:latin typeface="Microsoft Sans Serif"/>
                <a:cs typeface="Microsoft Sans Serif"/>
              </a:rPr>
              <a:t>n</a:t>
            </a:r>
            <a:r>
              <a:rPr sz="2900" dirty="0">
                <a:solidFill>
                  <a:srgbClr val="0F243E"/>
                </a:solidFill>
                <a:latin typeface="Microsoft Sans Serif"/>
                <a:cs typeface="Microsoft Sans Serif"/>
              </a:rPr>
              <a:t>g	</a:t>
            </a:r>
            <a:r>
              <a:rPr sz="2900" spc="-110" dirty="0">
                <a:solidFill>
                  <a:srgbClr val="0F243E"/>
                </a:solidFill>
                <a:latin typeface="Microsoft Sans Serif"/>
                <a:cs typeface="Microsoft Sans Serif"/>
              </a:rPr>
              <a:t>the  </a:t>
            </a:r>
            <a:r>
              <a:rPr sz="2900" spc="-80" dirty="0">
                <a:solidFill>
                  <a:srgbClr val="0F243E"/>
                </a:solidFill>
                <a:latin typeface="Microsoft Sans Serif"/>
                <a:cs typeface="Microsoft Sans Serif"/>
              </a:rPr>
              <a:t>nibbles</a:t>
            </a:r>
            <a:r>
              <a:rPr sz="2900" spc="45" dirty="0">
                <a:solidFill>
                  <a:srgbClr val="0F243E"/>
                </a:solidFill>
                <a:latin typeface="Microsoft Sans Serif"/>
                <a:cs typeface="Microsoft Sans Serif"/>
              </a:rPr>
              <a:t> </a:t>
            </a:r>
            <a:r>
              <a:rPr sz="2900" spc="30" dirty="0">
                <a:solidFill>
                  <a:srgbClr val="0F243E"/>
                </a:solidFill>
                <a:latin typeface="Microsoft Sans Serif"/>
                <a:cs typeface="Microsoft Sans Serif"/>
              </a:rPr>
              <a:t>,</a:t>
            </a:r>
            <a:r>
              <a:rPr sz="2900" spc="55" dirty="0">
                <a:solidFill>
                  <a:srgbClr val="0F243E"/>
                </a:solidFill>
                <a:latin typeface="Microsoft Sans Serif"/>
                <a:cs typeface="Microsoft Sans Serif"/>
              </a:rPr>
              <a:t> </a:t>
            </a:r>
            <a:r>
              <a:rPr sz="2900" b="1" spc="-160" dirty="0">
                <a:solidFill>
                  <a:srgbClr val="0F243E"/>
                </a:solidFill>
                <a:latin typeface="Trebuchet MS"/>
                <a:cs typeface="Trebuchet MS"/>
              </a:rPr>
              <a:t>Rcon</a:t>
            </a:r>
            <a:r>
              <a:rPr sz="2900" b="1" spc="-50" dirty="0">
                <a:solidFill>
                  <a:srgbClr val="0F243E"/>
                </a:solidFill>
                <a:latin typeface="Trebuchet MS"/>
                <a:cs typeface="Trebuchet MS"/>
              </a:rPr>
              <a:t> </a:t>
            </a:r>
            <a:r>
              <a:rPr sz="2900" spc="-135" dirty="0">
                <a:solidFill>
                  <a:srgbClr val="0F243E"/>
                </a:solidFill>
                <a:latin typeface="Microsoft Sans Serif"/>
                <a:cs typeface="Microsoft Sans Serif"/>
              </a:rPr>
              <a:t>is</a:t>
            </a:r>
            <a:r>
              <a:rPr sz="2900" spc="70" dirty="0">
                <a:solidFill>
                  <a:srgbClr val="0F243E"/>
                </a:solidFill>
                <a:latin typeface="Microsoft Sans Serif"/>
                <a:cs typeface="Microsoft Sans Serif"/>
              </a:rPr>
              <a:t> </a:t>
            </a:r>
            <a:r>
              <a:rPr sz="2900" dirty="0">
                <a:solidFill>
                  <a:srgbClr val="0F243E"/>
                </a:solidFill>
                <a:latin typeface="Microsoft Sans Serif"/>
                <a:cs typeface="Microsoft Sans Serif"/>
              </a:rPr>
              <a:t>a</a:t>
            </a:r>
            <a:r>
              <a:rPr sz="2900" spc="60" dirty="0">
                <a:solidFill>
                  <a:srgbClr val="0F243E"/>
                </a:solidFill>
                <a:latin typeface="Microsoft Sans Serif"/>
                <a:cs typeface="Microsoft Sans Serif"/>
              </a:rPr>
              <a:t> </a:t>
            </a:r>
            <a:r>
              <a:rPr sz="2900" spc="-45" dirty="0">
                <a:solidFill>
                  <a:srgbClr val="0F243E"/>
                </a:solidFill>
                <a:latin typeface="Microsoft Sans Serif"/>
                <a:cs typeface="Microsoft Sans Serif"/>
              </a:rPr>
              <a:t>round</a:t>
            </a:r>
            <a:r>
              <a:rPr sz="2900" spc="40" dirty="0">
                <a:solidFill>
                  <a:srgbClr val="0F243E"/>
                </a:solidFill>
                <a:latin typeface="Microsoft Sans Serif"/>
                <a:cs typeface="Microsoft Sans Serif"/>
              </a:rPr>
              <a:t> </a:t>
            </a:r>
            <a:r>
              <a:rPr sz="2900" spc="-120" dirty="0">
                <a:solidFill>
                  <a:srgbClr val="0F243E"/>
                </a:solidFill>
                <a:latin typeface="Microsoft Sans Serif"/>
                <a:cs typeface="Microsoft Sans Serif"/>
              </a:rPr>
              <a:t>constant</a:t>
            </a:r>
            <a:endParaRPr sz="2900">
              <a:latin typeface="Microsoft Sans Serif"/>
              <a:cs typeface="Microsoft Sans Serif"/>
            </a:endParaRPr>
          </a:p>
          <a:p>
            <a:pPr marL="451484" indent="-439420">
              <a:lnSpc>
                <a:spcPct val="100000"/>
              </a:lnSpc>
              <a:spcBef>
                <a:spcPts val="2090"/>
              </a:spcBef>
              <a:buFont typeface="Wingdings"/>
              <a:buChar char=""/>
              <a:tabLst>
                <a:tab pos="452120" algn="l"/>
              </a:tabLst>
            </a:pPr>
            <a:r>
              <a:rPr sz="2900" b="1" spc="-40" dirty="0">
                <a:solidFill>
                  <a:srgbClr val="0F243E"/>
                </a:solidFill>
                <a:latin typeface="Trebuchet MS"/>
                <a:cs typeface="Trebuchet MS"/>
              </a:rPr>
              <a:t>SubNib</a:t>
            </a:r>
            <a:r>
              <a:rPr sz="2900" spc="-40" dirty="0">
                <a:solidFill>
                  <a:srgbClr val="0F243E"/>
                </a:solidFill>
                <a:latin typeface="Microsoft Sans Serif"/>
                <a:cs typeface="Microsoft Sans Serif"/>
              </a:rPr>
              <a:t>()</a:t>
            </a:r>
            <a:r>
              <a:rPr sz="2900" spc="30" dirty="0">
                <a:solidFill>
                  <a:srgbClr val="0F243E"/>
                </a:solidFill>
                <a:latin typeface="Microsoft Sans Serif"/>
                <a:cs typeface="Microsoft Sans Serif"/>
              </a:rPr>
              <a:t> </a:t>
            </a:r>
            <a:r>
              <a:rPr sz="2900" spc="-135" dirty="0">
                <a:solidFill>
                  <a:srgbClr val="0F243E"/>
                </a:solidFill>
                <a:latin typeface="Microsoft Sans Serif"/>
                <a:cs typeface="Microsoft Sans Serif"/>
              </a:rPr>
              <a:t>is</a:t>
            </a:r>
            <a:r>
              <a:rPr sz="2900" spc="75" dirty="0">
                <a:solidFill>
                  <a:srgbClr val="0F243E"/>
                </a:solidFill>
                <a:latin typeface="Microsoft Sans Serif"/>
                <a:cs typeface="Microsoft Sans Serif"/>
              </a:rPr>
              <a:t> </a:t>
            </a:r>
            <a:r>
              <a:rPr sz="2900" spc="40" dirty="0">
                <a:solidFill>
                  <a:srgbClr val="0F243E"/>
                </a:solidFill>
                <a:latin typeface="Microsoft Sans Serif"/>
                <a:cs typeface="Microsoft Sans Serif"/>
              </a:rPr>
              <a:t>“apply</a:t>
            </a:r>
            <a:r>
              <a:rPr sz="2900" spc="55" dirty="0">
                <a:solidFill>
                  <a:srgbClr val="0F243E"/>
                </a:solidFill>
                <a:latin typeface="Microsoft Sans Serif"/>
                <a:cs typeface="Microsoft Sans Serif"/>
              </a:rPr>
              <a:t> </a:t>
            </a:r>
            <a:r>
              <a:rPr sz="2900" spc="-170" dirty="0">
                <a:solidFill>
                  <a:srgbClr val="0F243E"/>
                </a:solidFill>
                <a:latin typeface="Microsoft Sans Serif"/>
                <a:cs typeface="Microsoft Sans Serif"/>
              </a:rPr>
              <a:t>S-Box</a:t>
            </a:r>
            <a:r>
              <a:rPr sz="2900" spc="70" dirty="0">
                <a:solidFill>
                  <a:srgbClr val="0F243E"/>
                </a:solidFill>
                <a:latin typeface="Microsoft Sans Serif"/>
                <a:cs typeface="Microsoft Sans Serif"/>
              </a:rPr>
              <a:t> </a:t>
            </a:r>
            <a:r>
              <a:rPr sz="2900" spc="-105" dirty="0">
                <a:solidFill>
                  <a:srgbClr val="0F243E"/>
                </a:solidFill>
                <a:latin typeface="Microsoft Sans Serif"/>
                <a:cs typeface="Microsoft Sans Serif"/>
              </a:rPr>
              <a:t>substitution</a:t>
            </a:r>
            <a:r>
              <a:rPr sz="2900" spc="55" dirty="0">
                <a:solidFill>
                  <a:srgbClr val="0F243E"/>
                </a:solidFill>
                <a:latin typeface="Microsoft Sans Serif"/>
                <a:cs typeface="Microsoft Sans Serif"/>
              </a:rPr>
              <a:t> </a:t>
            </a:r>
            <a:r>
              <a:rPr sz="2900" spc="-70" dirty="0">
                <a:solidFill>
                  <a:srgbClr val="0F243E"/>
                </a:solidFill>
                <a:latin typeface="Microsoft Sans Serif"/>
                <a:cs typeface="Microsoft Sans Serif"/>
              </a:rPr>
              <a:t>on</a:t>
            </a:r>
            <a:r>
              <a:rPr sz="2900" spc="55" dirty="0">
                <a:solidFill>
                  <a:srgbClr val="0F243E"/>
                </a:solidFill>
                <a:latin typeface="Microsoft Sans Serif"/>
                <a:cs typeface="Microsoft Sans Serif"/>
              </a:rPr>
              <a:t> </a:t>
            </a:r>
            <a:r>
              <a:rPr sz="2900" spc="-80" dirty="0">
                <a:solidFill>
                  <a:srgbClr val="0F243E"/>
                </a:solidFill>
                <a:latin typeface="Microsoft Sans Serif"/>
                <a:cs typeface="Microsoft Sans Serif"/>
              </a:rPr>
              <a:t>nibbles</a:t>
            </a:r>
            <a:r>
              <a:rPr sz="2900" spc="55" dirty="0">
                <a:solidFill>
                  <a:srgbClr val="0F243E"/>
                </a:solidFill>
                <a:latin typeface="Microsoft Sans Serif"/>
                <a:cs typeface="Microsoft Sans Serif"/>
              </a:rPr>
              <a:t> </a:t>
            </a:r>
            <a:r>
              <a:rPr sz="2900" spc="-100" dirty="0">
                <a:solidFill>
                  <a:srgbClr val="0F243E"/>
                </a:solidFill>
                <a:latin typeface="Microsoft Sans Serif"/>
                <a:cs typeface="Microsoft Sans Serif"/>
              </a:rPr>
              <a:t>using</a:t>
            </a:r>
            <a:r>
              <a:rPr sz="2900" spc="60" dirty="0">
                <a:solidFill>
                  <a:srgbClr val="0F243E"/>
                </a:solidFill>
                <a:latin typeface="Microsoft Sans Serif"/>
                <a:cs typeface="Microsoft Sans Serif"/>
              </a:rPr>
              <a:t> </a:t>
            </a:r>
            <a:r>
              <a:rPr sz="2900" spc="-65" dirty="0">
                <a:solidFill>
                  <a:srgbClr val="0F243E"/>
                </a:solidFill>
                <a:latin typeface="Microsoft Sans Serif"/>
                <a:cs typeface="Microsoft Sans Serif"/>
              </a:rPr>
              <a:t>encryption</a:t>
            </a:r>
            <a:r>
              <a:rPr sz="2900" spc="35" dirty="0">
                <a:solidFill>
                  <a:srgbClr val="0F243E"/>
                </a:solidFill>
                <a:latin typeface="Microsoft Sans Serif"/>
                <a:cs typeface="Microsoft Sans Serif"/>
              </a:rPr>
              <a:t> </a:t>
            </a:r>
            <a:r>
              <a:rPr sz="2900" spc="-90" dirty="0">
                <a:solidFill>
                  <a:srgbClr val="0F243E"/>
                </a:solidFill>
                <a:latin typeface="Microsoft Sans Serif"/>
                <a:cs typeface="Microsoft Sans Serif"/>
              </a:rPr>
              <a:t>S-Box”</a:t>
            </a:r>
            <a:endParaRPr sz="2900">
              <a:latin typeface="Microsoft Sans Serif"/>
              <a:cs typeface="Microsoft Sans Serif"/>
            </a:endParaRPr>
          </a:p>
        </p:txBody>
      </p:sp>
      <p:sp>
        <p:nvSpPr>
          <p:cNvPr id="5" name="object 5"/>
          <p:cNvSpPr txBox="1"/>
          <p:nvPr/>
        </p:nvSpPr>
        <p:spPr>
          <a:xfrm>
            <a:off x="206146" y="4301490"/>
            <a:ext cx="5904230" cy="1882775"/>
          </a:xfrm>
          <a:prstGeom prst="rect">
            <a:avLst/>
          </a:prstGeom>
        </p:spPr>
        <p:txBody>
          <a:bodyPr vert="horz" wrap="square" lIns="0" tIns="12700" rIns="0" bIns="0" rtlCol="0">
            <a:spAutoFit/>
          </a:bodyPr>
          <a:lstStyle/>
          <a:p>
            <a:pPr marL="451484" indent="-439420">
              <a:lnSpc>
                <a:spcPct val="100000"/>
              </a:lnSpc>
              <a:spcBef>
                <a:spcPts val="100"/>
              </a:spcBef>
              <a:buFont typeface="Wingdings"/>
              <a:buChar char=""/>
              <a:tabLst>
                <a:tab pos="452120" algn="l"/>
              </a:tabLst>
            </a:pPr>
            <a:r>
              <a:rPr sz="2900" spc="-60" dirty="0">
                <a:solidFill>
                  <a:srgbClr val="0F243E"/>
                </a:solidFill>
                <a:latin typeface="Microsoft Sans Serif"/>
                <a:cs typeface="Microsoft Sans Serif"/>
              </a:rPr>
              <a:t>RotNib(w1)</a:t>
            </a:r>
            <a:r>
              <a:rPr sz="2900" spc="25" dirty="0">
                <a:solidFill>
                  <a:srgbClr val="0F243E"/>
                </a:solidFill>
                <a:latin typeface="Microsoft Sans Serif"/>
                <a:cs typeface="Microsoft Sans Serif"/>
              </a:rPr>
              <a:t> </a:t>
            </a:r>
            <a:r>
              <a:rPr sz="2900" spc="-15" dirty="0">
                <a:solidFill>
                  <a:srgbClr val="0F243E"/>
                </a:solidFill>
                <a:latin typeface="Microsoft Sans Serif"/>
                <a:cs typeface="Microsoft Sans Serif"/>
              </a:rPr>
              <a:t>=</a:t>
            </a:r>
            <a:r>
              <a:rPr sz="2900" spc="50" dirty="0">
                <a:solidFill>
                  <a:srgbClr val="0F243E"/>
                </a:solidFill>
                <a:latin typeface="Microsoft Sans Serif"/>
                <a:cs typeface="Microsoft Sans Serif"/>
              </a:rPr>
              <a:t> </a:t>
            </a:r>
            <a:r>
              <a:rPr sz="2900" spc="65" dirty="0">
                <a:solidFill>
                  <a:srgbClr val="0F243E"/>
                </a:solidFill>
                <a:latin typeface="Microsoft Sans Serif"/>
                <a:cs typeface="Microsoft Sans Serif"/>
              </a:rPr>
              <a:t>0101</a:t>
            </a:r>
            <a:r>
              <a:rPr sz="2900" spc="30" dirty="0">
                <a:solidFill>
                  <a:srgbClr val="0F243E"/>
                </a:solidFill>
                <a:latin typeface="Microsoft Sans Serif"/>
                <a:cs typeface="Microsoft Sans Serif"/>
              </a:rPr>
              <a:t> </a:t>
            </a:r>
            <a:r>
              <a:rPr sz="2900" spc="65" dirty="0">
                <a:solidFill>
                  <a:srgbClr val="0F243E"/>
                </a:solidFill>
                <a:latin typeface="Microsoft Sans Serif"/>
                <a:cs typeface="Microsoft Sans Serif"/>
              </a:rPr>
              <a:t>1111</a:t>
            </a:r>
            <a:endParaRPr sz="2900">
              <a:latin typeface="Microsoft Sans Serif"/>
              <a:cs typeface="Microsoft Sans Serif"/>
            </a:endParaRPr>
          </a:p>
          <a:p>
            <a:pPr marL="451484" indent="-439420">
              <a:lnSpc>
                <a:spcPct val="100000"/>
              </a:lnSpc>
              <a:spcBef>
                <a:spcPts val="2090"/>
              </a:spcBef>
              <a:buFont typeface="Wingdings"/>
              <a:buChar char=""/>
              <a:tabLst>
                <a:tab pos="452120" algn="l"/>
              </a:tabLst>
            </a:pPr>
            <a:r>
              <a:rPr sz="2900" spc="-10" dirty="0">
                <a:solidFill>
                  <a:srgbClr val="0F243E"/>
                </a:solidFill>
                <a:latin typeface="Microsoft Sans Serif"/>
                <a:cs typeface="Microsoft Sans Serif"/>
              </a:rPr>
              <a:t>SubNib(0101</a:t>
            </a:r>
            <a:r>
              <a:rPr sz="2900" spc="20" dirty="0">
                <a:solidFill>
                  <a:srgbClr val="0F243E"/>
                </a:solidFill>
                <a:latin typeface="Microsoft Sans Serif"/>
                <a:cs typeface="Microsoft Sans Serif"/>
              </a:rPr>
              <a:t> </a:t>
            </a:r>
            <a:r>
              <a:rPr sz="2900" spc="25" dirty="0">
                <a:solidFill>
                  <a:srgbClr val="0F243E"/>
                </a:solidFill>
                <a:latin typeface="Microsoft Sans Serif"/>
                <a:cs typeface="Microsoft Sans Serif"/>
              </a:rPr>
              <a:t>1111)</a:t>
            </a:r>
            <a:r>
              <a:rPr sz="2900" spc="35" dirty="0">
                <a:solidFill>
                  <a:srgbClr val="0F243E"/>
                </a:solidFill>
                <a:latin typeface="Microsoft Sans Serif"/>
                <a:cs typeface="Microsoft Sans Serif"/>
              </a:rPr>
              <a:t> </a:t>
            </a:r>
            <a:r>
              <a:rPr sz="2900" spc="-15" dirty="0">
                <a:solidFill>
                  <a:srgbClr val="0F243E"/>
                </a:solidFill>
                <a:latin typeface="Microsoft Sans Serif"/>
                <a:cs typeface="Microsoft Sans Serif"/>
              </a:rPr>
              <a:t>=</a:t>
            </a:r>
            <a:r>
              <a:rPr sz="2900" spc="45" dirty="0">
                <a:solidFill>
                  <a:srgbClr val="0F243E"/>
                </a:solidFill>
                <a:latin typeface="Microsoft Sans Serif"/>
                <a:cs typeface="Microsoft Sans Serif"/>
              </a:rPr>
              <a:t> </a:t>
            </a:r>
            <a:r>
              <a:rPr sz="2900" spc="65" dirty="0">
                <a:solidFill>
                  <a:srgbClr val="0F243E"/>
                </a:solidFill>
                <a:latin typeface="Microsoft Sans Serif"/>
                <a:cs typeface="Microsoft Sans Serif"/>
              </a:rPr>
              <a:t>0001</a:t>
            </a:r>
            <a:r>
              <a:rPr sz="2900" spc="30" dirty="0">
                <a:solidFill>
                  <a:srgbClr val="0F243E"/>
                </a:solidFill>
                <a:latin typeface="Microsoft Sans Serif"/>
                <a:cs typeface="Microsoft Sans Serif"/>
              </a:rPr>
              <a:t> </a:t>
            </a:r>
            <a:r>
              <a:rPr sz="2900" spc="65" dirty="0">
                <a:solidFill>
                  <a:srgbClr val="0F243E"/>
                </a:solidFill>
                <a:latin typeface="Microsoft Sans Serif"/>
                <a:cs typeface="Microsoft Sans Serif"/>
              </a:rPr>
              <a:t>0111</a:t>
            </a:r>
            <a:endParaRPr sz="2900">
              <a:latin typeface="Microsoft Sans Serif"/>
              <a:cs typeface="Microsoft Sans Serif"/>
            </a:endParaRPr>
          </a:p>
          <a:p>
            <a:pPr marL="451484" indent="-439420">
              <a:lnSpc>
                <a:spcPct val="100000"/>
              </a:lnSpc>
              <a:spcBef>
                <a:spcPts val="2090"/>
              </a:spcBef>
              <a:buFont typeface="Wingdings"/>
              <a:buChar char=""/>
              <a:tabLst>
                <a:tab pos="452120" algn="l"/>
              </a:tabLst>
            </a:pPr>
            <a:r>
              <a:rPr sz="2900" spc="-145" dirty="0">
                <a:solidFill>
                  <a:srgbClr val="0F243E"/>
                </a:solidFill>
                <a:latin typeface="Microsoft Sans Serif"/>
                <a:cs typeface="Microsoft Sans Serif"/>
              </a:rPr>
              <a:t>Rcon(1)</a:t>
            </a:r>
            <a:r>
              <a:rPr sz="2900" spc="15" dirty="0">
                <a:solidFill>
                  <a:srgbClr val="0F243E"/>
                </a:solidFill>
                <a:latin typeface="Microsoft Sans Serif"/>
                <a:cs typeface="Microsoft Sans Serif"/>
              </a:rPr>
              <a:t> </a:t>
            </a:r>
            <a:r>
              <a:rPr sz="2900" spc="-15" dirty="0">
                <a:solidFill>
                  <a:srgbClr val="0F243E"/>
                </a:solidFill>
                <a:latin typeface="Microsoft Sans Serif"/>
                <a:cs typeface="Microsoft Sans Serif"/>
              </a:rPr>
              <a:t>=</a:t>
            </a:r>
            <a:r>
              <a:rPr sz="2900" spc="35" dirty="0">
                <a:solidFill>
                  <a:srgbClr val="0F243E"/>
                </a:solidFill>
                <a:latin typeface="Microsoft Sans Serif"/>
                <a:cs typeface="Microsoft Sans Serif"/>
              </a:rPr>
              <a:t> </a:t>
            </a:r>
            <a:r>
              <a:rPr sz="2900" spc="65" dirty="0">
                <a:solidFill>
                  <a:srgbClr val="0F243E"/>
                </a:solidFill>
                <a:latin typeface="Microsoft Sans Serif"/>
                <a:cs typeface="Microsoft Sans Serif"/>
              </a:rPr>
              <a:t>10000000</a:t>
            </a:r>
            <a:endParaRPr sz="2900">
              <a:latin typeface="Microsoft Sans Serif"/>
              <a:cs typeface="Microsoft Sans Serif"/>
            </a:endParaRPr>
          </a:p>
        </p:txBody>
      </p:sp>
      <p:pic>
        <p:nvPicPr>
          <p:cNvPr id="6" name="object 6"/>
          <p:cNvPicPr/>
          <p:nvPr/>
        </p:nvPicPr>
        <p:blipFill>
          <a:blip r:embed="rId3" cstate="print"/>
          <a:stretch>
            <a:fillRect/>
          </a:stretch>
        </p:blipFill>
        <p:spPr>
          <a:xfrm>
            <a:off x="7866106" y="4419585"/>
            <a:ext cx="3447342" cy="1895112"/>
          </a:xfrm>
          <a:prstGeom prst="rect">
            <a:avLst/>
          </a:prstGeom>
        </p:spPr>
      </p:pic>
      <p:sp>
        <p:nvSpPr>
          <p:cNvPr id="7" name="object 7"/>
          <p:cNvSpPr txBox="1"/>
          <p:nvPr/>
        </p:nvSpPr>
        <p:spPr>
          <a:xfrm>
            <a:off x="8079105" y="4509896"/>
            <a:ext cx="704215" cy="376555"/>
          </a:xfrm>
          <a:prstGeom prst="rect">
            <a:avLst/>
          </a:prstGeom>
        </p:spPr>
        <p:txBody>
          <a:bodyPr vert="horz" wrap="square" lIns="0" tIns="12700" rIns="0" bIns="0" rtlCol="0">
            <a:spAutoFit/>
          </a:bodyPr>
          <a:lstStyle/>
          <a:p>
            <a:pPr marL="12700">
              <a:lnSpc>
                <a:spcPct val="100000"/>
              </a:lnSpc>
              <a:spcBef>
                <a:spcPts val="100"/>
              </a:spcBef>
            </a:pPr>
            <a:r>
              <a:rPr sz="2300" b="1" dirty="0">
                <a:latin typeface="Calibri"/>
                <a:cs typeface="Calibri"/>
              </a:rPr>
              <a:t>S-B</a:t>
            </a:r>
            <a:r>
              <a:rPr sz="2300" b="1" spc="-50" dirty="0">
                <a:latin typeface="Calibri"/>
                <a:cs typeface="Calibri"/>
              </a:rPr>
              <a:t>o</a:t>
            </a:r>
            <a:r>
              <a:rPr sz="2300" b="1" dirty="0">
                <a:latin typeface="Calibri"/>
                <a:cs typeface="Calibri"/>
              </a:rPr>
              <a:t>x</a:t>
            </a:r>
            <a:endParaRPr sz="2300">
              <a:latin typeface="Calibri"/>
              <a:cs typeface="Calibri"/>
            </a:endParaRPr>
          </a:p>
        </p:txBody>
      </p:sp>
      <p:sp>
        <p:nvSpPr>
          <p:cNvPr id="8" name="object 8"/>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Tree>
    <p:extLst>
      <p:ext uri="{BB962C8B-B14F-4D97-AF65-F5344CB8AC3E}">
        <p14:creationId xmlns:p14="http://schemas.microsoft.com/office/powerpoint/2010/main" val="793809953"/>
      </p:ext>
    </p:extLst>
  </p:cSld>
  <p:clrMapOvr>
    <a:masterClrMapping/>
  </p:clrMapOvr>
  <mc:AlternateContent xmlns:mc="http://schemas.openxmlformats.org/markup-compatibility/2006" xmlns:p14="http://schemas.microsoft.com/office/powerpoint/2010/main">
    <mc:Choice Requires="p14">
      <p:transition spd="slow" p14:dur="2000" advTm="162289"/>
    </mc:Choice>
    <mc:Fallback xmlns="">
      <p:transition spd="slow" advTm="162289"/>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31559" y="141223"/>
            <a:ext cx="4468762" cy="482220"/>
            <a:chOff x="131559" y="141223"/>
            <a:chExt cx="4468762" cy="482220"/>
          </a:xfrm>
        </p:grpSpPr>
        <p:sp>
          <p:nvSpPr>
            <p:cNvPr id="5" name="object 5"/>
            <p:cNvSpPr/>
            <p:nvPr/>
          </p:nvSpPr>
          <p:spPr>
            <a:xfrm>
              <a:off x="131559" y="148844"/>
              <a:ext cx="222250" cy="361315"/>
            </a:xfrm>
            <a:custGeom>
              <a:avLst/>
              <a:gdLst/>
              <a:ahLst/>
              <a:cxnLst/>
              <a:rect l="l" t="t" r="r" b="b"/>
              <a:pathLst>
                <a:path w="222250" h="361315">
                  <a:moveTo>
                    <a:pt x="119392" y="0"/>
                  </a:moveTo>
                  <a:lnTo>
                    <a:pt x="80052" y="6286"/>
                  </a:lnTo>
                  <a:lnTo>
                    <a:pt x="46266" y="25146"/>
                  </a:lnTo>
                  <a:lnTo>
                    <a:pt x="17191" y="71973"/>
                  </a:lnTo>
                  <a:lnTo>
                    <a:pt x="15252" y="91566"/>
                  </a:lnTo>
                  <a:lnTo>
                    <a:pt x="16533" y="107832"/>
                  </a:lnTo>
                  <a:lnTo>
                    <a:pt x="35750" y="146176"/>
                  </a:lnTo>
                  <a:lnTo>
                    <a:pt x="73280" y="172394"/>
                  </a:lnTo>
                  <a:lnTo>
                    <a:pt x="120332" y="191770"/>
                  </a:lnTo>
                  <a:lnTo>
                    <a:pt x="130505" y="197195"/>
                  </a:lnTo>
                  <a:lnTo>
                    <a:pt x="162300" y="222686"/>
                  </a:lnTo>
                  <a:lnTo>
                    <a:pt x="170434" y="251332"/>
                  </a:lnTo>
                  <a:lnTo>
                    <a:pt x="169400" y="263550"/>
                  </a:lnTo>
                  <a:lnTo>
                    <a:pt x="145121" y="302875"/>
                  </a:lnTo>
                  <a:lnTo>
                    <a:pt x="112661" y="313054"/>
                  </a:lnTo>
                  <a:lnTo>
                    <a:pt x="100233" y="311983"/>
                  </a:lnTo>
                  <a:lnTo>
                    <a:pt x="61285" y="286525"/>
                  </a:lnTo>
                  <a:lnTo>
                    <a:pt x="51752" y="248538"/>
                  </a:lnTo>
                  <a:lnTo>
                    <a:pt x="0" y="258952"/>
                  </a:lnTo>
                  <a:lnTo>
                    <a:pt x="11793" y="300942"/>
                  </a:lnTo>
                  <a:lnTo>
                    <a:pt x="35979" y="333501"/>
                  </a:lnTo>
                  <a:lnTo>
                    <a:pt x="69442" y="354361"/>
                  </a:lnTo>
                  <a:lnTo>
                    <a:pt x="109067" y="361314"/>
                  </a:lnTo>
                  <a:lnTo>
                    <a:pt x="131936" y="359364"/>
                  </a:lnTo>
                  <a:lnTo>
                    <a:pt x="172012" y="343794"/>
                  </a:lnTo>
                  <a:lnTo>
                    <a:pt x="203445" y="313555"/>
                  </a:lnTo>
                  <a:lnTo>
                    <a:pt x="219708" y="274121"/>
                  </a:lnTo>
                  <a:lnTo>
                    <a:pt x="221742" y="251332"/>
                  </a:lnTo>
                  <a:lnTo>
                    <a:pt x="220322" y="231900"/>
                  </a:lnTo>
                  <a:lnTo>
                    <a:pt x="199047" y="186054"/>
                  </a:lnTo>
                  <a:lnTo>
                    <a:pt x="154482" y="154265"/>
                  </a:lnTo>
                  <a:lnTo>
                    <a:pt x="113639" y="137667"/>
                  </a:lnTo>
                  <a:lnTo>
                    <a:pt x="93037" y="127946"/>
                  </a:lnTo>
                  <a:lnTo>
                    <a:pt x="78320" y="117046"/>
                  </a:lnTo>
                  <a:lnTo>
                    <a:pt x="69491" y="104931"/>
                  </a:lnTo>
                  <a:lnTo>
                    <a:pt x="66548" y="91566"/>
                  </a:lnTo>
                  <a:lnTo>
                    <a:pt x="67548" y="82615"/>
                  </a:lnTo>
                  <a:lnTo>
                    <a:pt x="99529" y="51244"/>
                  </a:lnTo>
                  <a:lnTo>
                    <a:pt x="118491" y="48132"/>
                  </a:lnTo>
                  <a:lnTo>
                    <a:pt x="134052" y="50131"/>
                  </a:lnTo>
                  <a:lnTo>
                    <a:pt x="148007" y="56118"/>
                  </a:lnTo>
                  <a:lnTo>
                    <a:pt x="160355" y="66081"/>
                  </a:lnTo>
                  <a:lnTo>
                    <a:pt x="171094" y="80009"/>
                  </a:lnTo>
                  <a:lnTo>
                    <a:pt x="210972" y="57023"/>
                  </a:lnTo>
                  <a:lnTo>
                    <a:pt x="193796" y="32093"/>
                  </a:lnTo>
                  <a:lnTo>
                    <a:pt x="172807" y="14271"/>
                  </a:lnTo>
                  <a:lnTo>
                    <a:pt x="148005" y="3569"/>
                  </a:lnTo>
                  <a:lnTo>
                    <a:pt x="119392" y="0"/>
                  </a:lnTo>
                  <a:close/>
                </a:path>
              </a:pathLst>
            </a:custGeom>
            <a:solidFill>
              <a:srgbClr val="FFFFFF"/>
            </a:solidFill>
          </p:spPr>
          <p:txBody>
            <a:bodyPr wrap="square" lIns="0" tIns="0" rIns="0" bIns="0" rtlCol="0"/>
            <a:lstStyle/>
            <a:p>
              <a:endParaRPr/>
            </a:p>
          </p:txBody>
        </p:sp>
        <p:sp>
          <p:nvSpPr>
            <p:cNvPr id="6" name="object 6"/>
            <p:cNvSpPr/>
            <p:nvPr/>
          </p:nvSpPr>
          <p:spPr>
            <a:xfrm>
              <a:off x="131559" y="148844"/>
              <a:ext cx="222250" cy="361315"/>
            </a:xfrm>
            <a:custGeom>
              <a:avLst/>
              <a:gdLst/>
              <a:ahLst/>
              <a:cxnLst/>
              <a:rect l="l" t="t" r="r" b="b"/>
              <a:pathLst>
                <a:path w="222250" h="361315">
                  <a:moveTo>
                    <a:pt x="119392" y="0"/>
                  </a:moveTo>
                  <a:lnTo>
                    <a:pt x="148005" y="3569"/>
                  </a:lnTo>
                  <a:lnTo>
                    <a:pt x="172807" y="14271"/>
                  </a:lnTo>
                  <a:lnTo>
                    <a:pt x="193796" y="32093"/>
                  </a:lnTo>
                  <a:lnTo>
                    <a:pt x="210972" y="57023"/>
                  </a:lnTo>
                  <a:lnTo>
                    <a:pt x="171094" y="80009"/>
                  </a:lnTo>
                  <a:lnTo>
                    <a:pt x="160355" y="66081"/>
                  </a:lnTo>
                  <a:lnTo>
                    <a:pt x="148007" y="56118"/>
                  </a:lnTo>
                  <a:lnTo>
                    <a:pt x="134052" y="50131"/>
                  </a:lnTo>
                  <a:lnTo>
                    <a:pt x="118491" y="48132"/>
                  </a:lnTo>
                  <a:lnTo>
                    <a:pt x="108763" y="48914"/>
                  </a:lnTo>
                  <a:lnTo>
                    <a:pt x="70548" y="74437"/>
                  </a:lnTo>
                  <a:lnTo>
                    <a:pt x="66548" y="91566"/>
                  </a:lnTo>
                  <a:lnTo>
                    <a:pt x="69491" y="104931"/>
                  </a:lnTo>
                  <a:lnTo>
                    <a:pt x="78320" y="117046"/>
                  </a:lnTo>
                  <a:lnTo>
                    <a:pt x="93037" y="127946"/>
                  </a:lnTo>
                  <a:lnTo>
                    <a:pt x="113639" y="137667"/>
                  </a:lnTo>
                  <a:lnTo>
                    <a:pt x="134937" y="145669"/>
                  </a:lnTo>
                  <a:lnTo>
                    <a:pt x="154482" y="154265"/>
                  </a:lnTo>
                  <a:lnTo>
                    <a:pt x="199047" y="186054"/>
                  </a:lnTo>
                  <a:lnTo>
                    <a:pt x="220322" y="231900"/>
                  </a:lnTo>
                  <a:lnTo>
                    <a:pt x="221742" y="251332"/>
                  </a:lnTo>
                  <a:lnTo>
                    <a:pt x="219708" y="274121"/>
                  </a:lnTo>
                  <a:lnTo>
                    <a:pt x="203445" y="313555"/>
                  </a:lnTo>
                  <a:lnTo>
                    <a:pt x="172012" y="343794"/>
                  </a:lnTo>
                  <a:lnTo>
                    <a:pt x="131936" y="359364"/>
                  </a:lnTo>
                  <a:lnTo>
                    <a:pt x="109067" y="361314"/>
                  </a:lnTo>
                  <a:lnTo>
                    <a:pt x="88483" y="359576"/>
                  </a:lnTo>
                  <a:lnTo>
                    <a:pt x="51940" y="345670"/>
                  </a:lnTo>
                  <a:lnTo>
                    <a:pt x="22336" y="318406"/>
                  </a:lnTo>
                  <a:lnTo>
                    <a:pt x="4348" y="281120"/>
                  </a:lnTo>
                  <a:lnTo>
                    <a:pt x="0" y="258952"/>
                  </a:lnTo>
                  <a:lnTo>
                    <a:pt x="51752" y="248538"/>
                  </a:lnTo>
                  <a:lnTo>
                    <a:pt x="52647" y="262852"/>
                  </a:lnTo>
                  <a:lnTo>
                    <a:pt x="55826" y="275510"/>
                  </a:lnTo>
                  <a:lnTo>
                    <a:pt x="88819" y="308768"/>
                  </a:lnTo>
                  <a:lnTo>
                    <a:pt x="112661" y="313054"/>
                  </a:lnTo>
                  <a:lnTo>
                    <a:pt x="124503" y="311931"/>
                  </a:lnTo>
                  <a:lnTo>
                    <a:pt x="161132" y="285319"/>
                  </a:lnTo>
                  <a:lnTo>
                    <a:pt x="170434" y="251332"/>
                  </a:lnTo>
                  <a:lnTo>
                    <a:pt x="169529" y="240593"/>
                  </a:lnTo>
                  <a:lnTo>
                    <a:pt x="139838" y="202977"/>
                  </a:lnTo>
                  <a:lnTo>
                    <a:pt x="88798" y="179324"/>
                  </a:lnTo>
                  <a:lnTo>
                    <a:pt x="73280" y="172394"/>
                  </a:lnTo>
                  <a:lnTo>
                    <a:pt x="35750" y="146176"/>
                  </a:lnTo>
                  <a:lnTo>
                    <a:pt x="16533" y="107832"/>
                  </a:lnTo>
                  <a:lnTo>
                    <a:pt x="15252" y="91566"/>
                  </a:lnTo>
                  <a:lnTo>
                    <a:pt x="17191" y="71973"/>
                  </a:lnTo>
                  <a:lnTo>
                    <a:pt x="46266" y="25146"/>
                  </a:lnTo>
                  <a:lnTo>
                    <a:pt x="80052" y="6286"/>
                  </a:lnTo>
                  <a:lnTo>
                    <a:pt x="99028" y="1571"/>
                  </a:lnTo>
                  <a:lnTo>
                    <a:pt x="119392" y="0"/>
                  </a:lnTo>
                  <a:close/>
                </a:path>
              </a:pathLst>
            </a:custGeom>
            <a:ln w="9143">
              <a:solidFill>
                <a:srgbClr val="001F5F"/>
              </a:solidFill>
            </a:ln>
          </p:spPr>
          <p:txBody>
            <a:bodyPr wrap="square" lIns="0" tIns="0" rIns="0" bIns="0" rtlCol="0"/>
            <a:lstStyle/>
            <a:p>
              <a:endParaRPr/>
            </a:p>
          </p:txBody>
        </p:sp>
        <p:sp>
          <p:nvSpPr>
            <p:cNvPr id="7" name="object 7"/>
            <p:cNvSpPr/>
            <p:nvPr/>
          </p:nvSpPr>
          <p:spPr>
            <a:xfrm>
              <a:off x="389661" y="333720"/>
              <a:ext cx="107950" cy="42545"/>
            </a:xfrm>
            <a:custGeom>
              <a:avLst/>
              <a:gdLst/>
              <a:ahLst/>
              <a:cxnLst/>
              <a:rect l="l" t="t" r="r" b="b"/>
              <a:pathLst>
                <a:path w="107950" h="42545">
                  <a:moveTo>
                    <a:pt x="107363" y="0"/>
                  </a:moveTo>
                  <a:lnTo>
                    <a:pt x="0" y="0"/>
                  </a:lnTo>
                  <a:lnTo>
                    <a:pt x="0" y="42326"/>
                  </a:lnTo>
                  <a:lnTo>
                    <a:pt x="107363" y="42326"/>
                  </a:lnTo>
                  <a:lnTo>
                    <a:pt x="107363" y="0"/>
                  </a:lnTo>
                  <a:close/>
                </a:path>
              </a:pathLst>
            </a:custGeom>
            <a:solidFill>
              <a:srgbClr val="FFFFFF"/>
            </a:solidFill>
          </p:spPr>
          <p:txBody>
            <a:bodyPr wrap="square" lIns="0" tIns="0" rIns="0" bIns="0" rtlCol="0"/>
            <a:lstStyle/>
            <a:p>
              <a:endParaRPr/>
            </a:p>
          </p:txBody>
        </p:sp>
        <p:sp>
          <p:nvSpPr>
            <p:cNvPr id="8" name="object 8"/>
            <p:cNvSpPr/>
            <p:nvPr/>
          </p:nvSpPr>
          <p:spPr>
            <a:xfrm>
              <a:off x="389661" y="333720"/>
              <a:ext cx="107950" cy="42545"/>
            </a:xfrm>
            <a:custGeom>
              <a:avLst/>
              <a:gdLst/>
              <a:ahLst/>
              <a:cxnLst/>
              <a:rect l="l" t="t" r="r" b="b"/>
              <a:pathLst>
                <a:path w="107950" h="42545">
                  <a:moveTo>
                    <a:pt x="0" y="42326"/>
                  </a:moveTo>
                  <a:lnTo>
                    <a:pt x="107363" y="42326"/>
                  </a:lnTo>
                  <a:lnTo>
                    <a:pt x="107363" y="0"/>
                  </a:lnTo>
                  <a:lnTo>
                    <a:pt x="0" y="0"/>
                  </a:lnTo>
                  <a:lnTo>
                    <a:pt x="0" y="42326"/>
                  </a:lnTo>
                  <a:close/>
                </a:path>
              </a:pathLst>
            </a:custGeom>
            <a:ln w="9144">
              <a:solidFill>
                <a:srgbClr val="001F5F"/>
              </a:solidFill>
            </a:ln>
          </p:spPr>
          <p:txBody>
            <a:bodyPr wrap="square" lIns="0" tIns="0" rIns="0" bIns="0" rtlCol="0"/>
            <a:lstStyle/>
            <a:p>
              <a:endParaRPr/>
            </a:p>
          </p:txBody>
        </p:sp>
        <p:sp>
          <p:nvSpPr>
            <p:cNvPr id="9" name="object 9"/>
            <p:cNvSpPr/>
            <p:nvPr/>
          </p:nvSpPr>
          <p:spPr>
            <a:xfrm>
              <a:off x="514426" y="141223"/>
              <a:ext cx="1807845" cy="481965"/>
            </a:xfrm>
            <a:custGeom>
              <a:avLst/>
              <a:gdLst/>
              <a:ahLst/>
              <a:cxnLst/>
              <a:rect l="l" t="t" r="r" b="b"/>
              <a:pathLst>
                <a:path w="1807845" h="481965">
                  <a:moveTo>
                    <a:pt x="1623491" y="143128"/>
                  </a:moveTo>
                  <a:lnTo>
                    <a:pt x="1569008" y="143128"/>
                  </a:lnTo>
                  <a:lnTo>
                    <a:pt x="1665020" y="321437"/>
                  </a:lnTo>
                  <a:lnTo>
                    <a:pt x="1582470" y="481838"/>
                  </a:lnTo>
                  <a:lnTo>
                    <a:pt x="1635556" y="481838"/>
                  </a:lnTo>
                  <a:lnTo>
                    <a:pt x="1740059" y="275843"/>
                  </a:lnTo>
                  <a:lnTo>
                    <a:pt x="1691309" y="275843"/>
                  </a:lnTo>
                  <a:lnTo>
                    <a:pt x="1623491" y="143128"/>
                  </a:lnTo>
                  <a:close/>
                </a:path>
                <a:path w="1807845" h="481965">
                  <a:moveTo>
                    <a:pt x="1469313" y="136778"/>
                  </a:moveTo>
                  <a:lnTo>
                    <a:pt x="1423689" y="144970"/>
                  </a:lnTo>
                  <a:lnTo>
                    <a:pt x="1390065" y="169545"/>
                  </a:lnTo>
                  <a:lnTo>
                    <a:pt x="1369380" y="207057"/>
                  </a:lnTo>
                  <a:lnTo>
                    <a:pt x="1362506" y="254000"/>
                  </a:lnTo>
                  <a:lnTo>
                    <a:pt x="1364320" y="277623"/>
                  </a:lnTo>
                  <a:lnTo>
                    <a:pt x="1378901" y="318633"/>
                  </a:lnTo>
                  <a:lnTo>
                    <a:pt x="1407623" y="350396"/>
                  </a:lnTo>
                  <a:lnTo>
                    <a:pt x="1446866" y="366867"/>
                  </a:lnTo>
                  <a:lnTo>
                    <a:pt x="1470202" y="368935"/>
                  </a:lnTo>
                  <a:lnTo>
                    <a:pt x="1485966" y="367936"/>
                  </a:lnTo>
                  <a:lnTo>
                    <a:pt x="1529257" y="353060"/>
                  </a:lnTo>
                  <a:lnTo>
                    <a:pt x="1560249" y="324358"/>
                  </a:lnTo>
                  <a:lnTo>
                    <a:pt x="1470583" y="324358"/>
                  </a:lnTo>
                  <a:lnTo>
                    <a:pt x="1458391" y="323145"/>
                  </a:lnTo>
                  <a:lnTo>
                    <a:pt x="1421484" y="295243"/>
                  </a:lnTo>
                  <a:lnTo>
                    <a:pt x="1412036" y="263525"/>
                  </a:lnTo>
                  <a:lnTo>
                    <a:pt x="1572056" y="263525"/>
                  </a:lnTo>
                  <a:lnTo>
                    <a:pt x="1572056" y="252602"/>
                  </a:lnTo>
                  <a:lnTo>
                    <a:pt x="1570413" y="228461"/>
                  </a:lnTo>
                  <a:lnTo>
                    <a:pt x="1569474" y="224281"/>
                  </a:lnTo>
                  <a:lnTo>
                    <a:pt x="1414195" y="224281"/>
                  </a:lnTo>
                  <a:lnTo>
                    <a:pt x="1416573" y="216257"/>
                  </a:lnTo>
                  <a:lnTo>
                    <a:pt x="1449343" y="183896"/>
                  </a:lnTo>
                  <a:lnTo>
                    <a:pt x="1469313" y="180467"/>
                  </a:lnTo>
                  <a:lnTo>
                    <a:pt x="1553059" y="180467"/>
                  </a:lnTo>
                  <a:lnTo>
                    <a:pt x="1545767" y="169418"/>
                  </a:lnTo>
                  <a:lnTo>
                    <a:pt x="1531196" y="155156"/>
                  </a:lnTo>
                  <a:lnTo>
                    <a:pt x="1513589" y="144954"/>
                  </a:lnTo>
                  <a:lnTo>
                    <a:pt x="1492957" y="138824"/>
                  </a:lnTo>
                  <a:lnTo>
                    <a:pt x="1469313" y="136778"/>
                  </a:lnTo>
                  <a:close/>
                </a:path>
                <a:path w="1807845" h="481965">
                  <a:moveTo>
                    <a:pt x="1531670" y="283083"/>
                  </a:moveTo>
                  <a:lnTo>
                    <a:pt x="1504111" y="314960"/>
                  </a:lnTo>
                  <a:lnTo>
                    <a:pt x="1470583" y="324358"/>
                  </a:lnTo>
                  <a:lnTo>
                    <a:pt x="1560249" y="324358"/>
                  </a:lnTo>
                  <a:lnTo>
                    <a:pt x="1563387" y="320323"/>
                  </a:lnTo>
                  <a:lnTo>
                    <a:pt x="1572056" y="305435"/>
                  </a:lnTo>
                  <a:lnTo>
                    <a:pt x="1531670" y="283083"/>
                  </a:lnTo>
                  <a:close/>
                </a:path>
                <a:path w="1807845" h="481965">
                  <a:moveTo>
                    <a:pt x="1807387" y="143128"/>
                  </a:moveTo>
                  <a:lnTo>
                    <a:pt x="1754428" y="143128"/>
                  </a:lnTo>
                  <a:lnTo>
                    <a:pt x="1691309" y="275843"/>
                  </a:lnTo>
                  <a:lnTo>
                    <a:pt x="1740059" y="275843"/>
                  </a:lnTo>
                  <a:lnTo>
                    <a:pt x="1807387" y="143128"/>
                  </a:lnTo>
                  <a:close/>
                </a:path>
                <a:path w="1807845" h="481965">
                  <a:moveTo>
                    <a:pt x="1553059" y="180467"/>
                  </a:moveTo>
                  <a:lnTo>
                    <a:pt x="1469313" y="180467"/>
                  </a:lnTo>
                  <a:lnTo>
                    <a:pt x="1479769" y="181276"/>
                  </a:lnTo>
                  <a:lnTo>
                    <a:pt x="1489236" y="183705"/>
                  </a:lnTo>
                  <a:lnTo>
                    <a:pt x="1520220" y="215638"/>
                  </a:lnTo>
                  <a:lnTo>
                    <a:pt x="1522526" y="224281"/>
                  </a:lnTo>
                  <a:lnTo>
                    <a:pt x="1569474" y="224281"/>
                  </a:lnTo>
                  <a:lnTo>
                    <a:pt x="1565484" y="206533"/>
                  </a:lnTo>
                  <a:lnTo>
                    <a:pt x="1557269" y="186844"/>
                  </a:lnTo>
                  <a:lnTo>
                    <a:pt x="1553059" y="180467"/>
                  </a:lnTo>
                  <a:close/>
                </a:path>
                <a:path w="1807845" h="481965">
                  <a:moveTo>
                    <a:pt x="166001" y="0"/>
                  </a:moveTo>
                  <a:lnTo>
                    <a:pt x="0" y="361696"/>
                  </a:lnTo>
                  <a:lnTo>
                    <a:pt x="52819" y="361696"/>
                  </a:lnTo>
                  <a:lnTo>
                    <a:pt x="91389" y="276987"/>
                  </a:lnTo>
                  <a:lnTo>
                    <a:pt x="293174" y="276987"/>
                  </a:lnTo>
                  <a:lnTo>
                    <a:pt x="271425" y="229615"/>
                  </a:lnTo>
                  <a:lnTo>
                    <a:pt x="110515" y="229615"/>
                  </a:lnTo>
                  <a:lnTo>
                    <a:pt x="166001" y="101600"/>
                  </a:lnTo>
                  <a:lnTo>
                    <a:pt x="212649" y="101600"/>
                  </a:lnTo>
                  <a:lnTo>
                    <a:pt x="166001" y="0"/>
                  </a:lnTo>
                  <a:close/>
                </a:path>
                <a:path w="1807845" h="481965">
                  <a:moveTo>
                    <a:pt x="293174" y="276987"/>
                  </a:moveTo>
                  <a:lnTo>
                    <a:pt x="240614" y="276987"/>
                  </a:lnTo>
                  <a:lnTo>
                    <a:pt x="279184" y="361696"/>
                  </a:lnTo>
                  <a:lnTo>
                    <a:pt x="332066" y="361696"/>
                  </a:lnTo>
                  <a:lnTo>
                    <a:pt x="293174" y="276987"/>
                  </a:lnTo>
                  <a:close/>
                </a:path>
                <a:path w="1807845" h="481965">
                  <a:moveTo>
                    <a:pt x="212649" y="101600"/>
                  </a:moveTo>
                  <a:lnTo>
                    <a:pt x="166001" y="101600"/>
                  </a:lnTo>
                  <a:lnTo>
                    <a:pt x="221564" y="229615"/>
                  </a:lnTo>
                  <a:lnTo>
                    <a:pt x="271425" y="229615"/>
                  </a:lnTo>
                  <a:lnTo>
                    <a:pt x="212649" y="101600"/>
                  </a:lnTo>
                  <a:close/>
                </a:path>
                <a:path w="1807845" h="481965">
                  <a:moveTo>
                    <a:pt x="1158544" y="14858"/>
                  </a:moveTo>
                  <a:lnTo>
                    <a:pt x="1107236" y="14858"/>
                  </a:lnTo>
                  <a:lnTo>
                    <a:pt x="1107236" y="361696"/>
                  </a:lnTo>
                  <a:lnTo>
                    <a:pt x="1158544" y="361696"/>
                  </a:lnTo>
                  <a:lnTo>
                    <a:pt x="1158544" y="217804"/>
                  </a:lnTo>
                  <a:lnTo>
                    <a:pt x="1170609" y="204216"/>
                  </a:lnTo>
                  <a:lnTo>
                    <a:pt x="1231817" y="204216"/>
                  </a:lnTo>
                  <a:lnTo>
                    <a:pt x="1205153" y="171450"/>
                  </a:lnTo>
                  <a:lnTo>
                    <a:pt x="1215272" y="161035"/>
                  </a:lnTo>
                  <a:lnTo>
                    <a:pt x="1158544" y="161035"/>
                  </a:lnTo>
                  <a:lnTo>
                    <a:pt x="1158544" y="14858"/>
                  </a:lnTo>
                  <a:close/>
                </a:path>
                <a:path w="1807845" h="481965">
                  <a:moveTo>
                    <a:pt x="1231817" y="204216"/>
                  </a:moveTo>
                  <a:lnTo>
                    <a:pt x="1170609" y="204216"/>
                  </a:lnTo>
                  <a:lnTo>
                    <a:pt x="1296212" y="361696"/>
                  </a:lnTo>
                  <a:lnTo>
                    <a:pt x="1359966" y="361696"/>
                  </a:lnTo>
                  <a:lnTo>
                    <a:pt x="1231817" y="204216"/>
                  </a:lnTo>
                  <a:close/>
                </a:path>
                <a:path w="1807845" h="481965">
                  <a:moveTo>
                    <a:pt x="1357299" y="14858"/>
                  </a:moveTo>
                  <a:lnTo>
                    <a:pt x="1295450" y="14858"/>
                  </a:lnTo>
                  <a:lnTo>
                    <a:pt x="1158544" y="161035"/>
                  </a:lnTo>
                  <a:lnTo>
                    <a:pt x="1215272" y="161035"/>
                  </a:lnTo>
                  <a:lnTo>
                    <a:pt x="1357299" y="14858"/>
                  </a:lnTo>
                  <a:close/>
                </a:path>
                <a:path w="1807845" h="481965">
                  <a:moveTo>
                    <a:pt x="549757" y="14858"/>
                  </a:moveTo>
                  <a:lnTo>
                    <a:pt x="358965" y="14858"/>
                  </a:lnTo>
                  <a:lnTo>
                    <a:pt x="358965" y="361696"/>
                  </a:lnTo>
                  <a:lnTo>
                    <a:pt x="549757" y="361696"/>
                  </a:lnTo>
                  <a:lnTo>
                    <a:pt x="549757" y="314451"/>
                  </a:lnTo>
                  <a:lnTo>
                    <a:pt x="410273" y="314451"/>
                  </a:lnTo>
                  <a:lnTo>
                    <a:pt x="410273" y="195325"/>
                  </a:lnTo>
                  <a:lnTo>
                    <a:pt x="545731" y="195325"/>
                  </a:lnTo>
                  <a:lnTo>
                    <a:pt x="545731" y="148081"/>
                  </a:lnTo>
                  <a:lnTo>
                    <a:pt x="410273" y="148081"/>
                  </a:lnTo>
                  <a:lnTo>
                    <a:pt x="410273" y="62102"/>
                  </a:lnTo>
                  <a:lnTo>
                    <a:pt x="549757" y="62102"/>
                  </a:lnTo>
                  <a:lnTo>
                    <a:pt x="549757" y="14858"/>
                  </a:lnTo>
                  <a:close/>
                </a:path>
                <a:path w="1807845" h="481965">
                  <a:moveTo>
                    <a:pt x="632053" y="256159"/>
                  </a:moveTo>
                  <a:lnTo>
                    <a:pt x="580301" y="266573"/>
                  </a:lnTo>
                  <a:lnTo>
                    <a:pt x="584649" y="288740"/>
                  </a:lnTo>
                  <a:lnTo>
                    <a:pt x="592094" y="308562"/>
                  </a:lnTo>
                  <a:lnTo>
                    <a:pt x="616280" y="341122"/>
                  </a:lnTo>
                  <a:lnTo>
                    <a:pt x="649743" y="361981"/>
                  </a:lnTo>
                  <a:lnTo>
                    <a:pt x="689368" y="368935"/>
                  </a:lnTo>
                  <a:lnTo>
                    <a:pt x="712238" y="366984"/>
                  </a:lnTo>
                  <a:lnTo>
                    <a:pt x="752324" y="351414"/>
                  </a:lnTo>
                  <a:lnTo>
                    <a:pt x="783785" y="321175"/>
                  </a:lnTo>
                  <a:lnTo>
                    <a:pt x="784057" y="320675"/>
                  </a:lnTo>
                  <a:lnTo>
                    <a:pt x="692962" y="320675"/>
                  </a:lnTo>
                  <a:lnTo>
                    <a:pt x="680534" y="319603"/>
                  </a:lnTo>
                  <a:lnTo>
                    <a:pt x="641586" y="294145"/>
                  </a:lnTo>
                  <a:lnTo>
                    <a:pt x="632948" y="270472"/>
                  </a:lnTo>
                  <a:lnTo>
                    <a:pt x="632053" y="256159"/>
                  </a:lnTo>
                  <a:close/>
                </a:path>
                <a:path w="1807845" h="481965">
                  <a:moveTo>
                    <a:pt x="699693" y="7620"/>
                  </a:moveTo>
                  <a:lnTo>
                    <a:pt x="660353" y="13906"/>
                  </a:lnTo>
                  <a:lnTo>
                    <a:pt x="626567" y="32766"/>
                  </a:lnTo>
                  <a:lnTo>
                    <a:pt x="597492" y="79593"/>
                  </a:lnTo>
                  <a:lnTo>
                    <a:pt x="595553" y="99186"/>
                  </a:lnTo>
                  <a:lnTo>
                    <a:pt x="596834" y="115452"/>
                  </a:lnTo>
                  <a:lnTo>
                    <a:pt x="616051" y="153797"/>
                  </a:lnTo>
                  <a:lnTo>
                    <a:pt x="653581" y="180014"/>
                  </a:lnTo>
                  <a:lnTo>
                    <a:pt x="700633" y="199390"/>
                  </a:lnTo>
                  <a:lnTo>
                    <a:pt x="710806" y="204815"/>
                  </a:lnTo>
                  <a:lnTo>
                    <a:pt x="742601" y="230306"/>
                  </a:lnTo>
                  <a:lnTo>
                    <a:pt x="750735" y="258952"/>
                  </a:lnTo>
                  <a:lnTo>
                    <a:pt x="749701" y="271170"/>
                  </a:lnTo>
                  <a:lnTo>
                    <a:pt x="725422" y="310495"/>
                  </a:lnTo>
                  <a:lnTo>
                    <a:pt x="692962" y="320675"/>
                  </a:lnTo>
                  <a:lnTo>
                    <a:pt x="784057" y="320675"/>
                  </a:lnTo>
                  <a:lnTo>
                    <a:pt x="793943" y="302482"/>
                  </a:lnTo>
                  <a:lnTo>
                    <a:pt x="800029" y="281741"/>
                  </a:lnTo>
                  <a:lnTo>
                    <a:pt x="802055" y="258952"/>
                  </a:lnTo>
                  <a:lnTo>
                    <a:pt x="800629" y="239520"/>
                  </a:lnTo>
                  <a:lnTo>
                    <a:pt x="779322" y="193675"/>
                  </a:lnTo>
                  <a:lnTo>
                    <a:pt x="734779" y="161885"/>
                  </a:lnTo>
                  <a:lnTo>
                    <a:pt x="693940" y="145287"/>
                  </a:lnTo>
                  <a:lnTo>
                    <a:pt x="673338" y="135566"/>
                  </a:lnTo>
                  <a:lnTo>
                    <a:pt x="658622" y="124666"/>
                  </a:lnTo>
                  <a:lnTo>
                    <a:pt x="649792" y="112551"/>
                  </a:lnTo>
                  <a:lnTo>
                    <a:pt x="646849" y="99186"/>
                  </a:lnTo>
                  <a:lnTo>
                    <a:pt x="647849" y="90235"/>
                  </a:lnTo>
                  <a:lnTo>
                    <a:pt x="679831" y="58864"/>
                  </a:lnTo>
                  <a:lnTo>
                    <a:pt x="698792" y="55752"/>
                  </a:lnTo>
                  <a:lnTo>
                    <a:pt x="785142" y="55752"/>
                  </a:lnTo>
                  <a:lnTo>
                    <a:pt x="774103" y="39713"/>
                  </a:lnTo>
                  <a:lnTo>
                    <a:pt x="753116" y="21891"/>
                  </a:lnTo>
                  <a:lnTo>
                    <a:pt x="728310" y="11189"/>
                  </a:lnTo>
                  <a:lnTo>
                    <a:pt x="699693" y="7620"/>
                  </a:lnTo>
                  <a:close/>
                </a:path>
                <a:path w="1807845" h="481965">
                  <a:moveTo>
                    <a:pt x="785142" y="55752"/>
                  </a:moveTo>
                  <a:lnTo>
                    <a:pt x="698792" y="55752"/>
                  </a:lnTo>
                  <a:lnTo>
                    <a:pt x="714353" y="57751"/>
                  </a:lnTo>
                  <a:lnTo>
                    <a:pt x="728308" y="63738"/>
                  </a:lnTo>
                  <a:lnTo>
                    <a:pt x="740656" y="73701"/>
                  </a:lnTo>
                  <a:lnTo>
                    <a:pt x="751395" y="87629"/>
                  </a:lnTo>
                  <a:lnTo>
                    <a:pt x="791260" y="64643"/>
                  </a:lnTo>
                  <a:lnTo>
                    <a:pt x="785142" y="55752"/>
                  </a:lnTo>
                  <a:close/>
                </a:path>
              </a:pathLst>
            </a:custGeom>
            <a:solidFill>
              <a:srgbClr val="FFFFFF"/>
            </a:solidFill>
          </p:spPr>
          <p:txBody>
            <a:bodyPr wrap="square" lIns="0" tIns="0" rIns="0" bIns="0" rtlCol="0"/>
            <a:lstStyle/>
            <a:p>
              <a:endParaRPr/>
            </a:p>
          </p:txBody>
        </p:sp>
        <p:sp>
          <p:nvSpPr>
            <p:cNvPr id="10" name="object 10"/>
            <p:cNvSpPr/>
            <p:nvPr/>
          </p:nvSpPr>
          <p:spPr>
            <a:xfrm>
              <a:off x="1928622" y="284353"/>
              <a:ext cx="393700" cy="339090"/>
            </a:xfrm>
            <a:custGeom>
              <a:avLst/>
              <a:gdLst/>
              <a:ahLst/>
              <a:cxnLst/>
              <a:rect l="l" t="t" r="r" b="b"/>
              <a:pathLst>
                <a:path w="393700" h="339090">
                  <a:moveTo>
                    <a:pt x="55117" y="37338"/>
                  </a:moveTo>
                  <a:lnTo>
                    <a:pt x="18414" y="51053"/>
                  </a:lnTo>
                  <a:lnTo>
                    <a:pt x="0" y="81152"/>
                  </a:lnTo>
                  <a:lnTo>
                    <a:pt x="108330" y="81152"/>
                  </a:lnTo>
                  <a:lnTo>
                    <a:pt x="83532" y="44624"/>
                  </a:lnTo>
                  <a:lnTo>
                    <a:pt x="55117" y="37338"/>
                  </a:lnTo>
                  <a:close/>
                </a:path>
                <a:path w="393700" h="339090">
                  <a:moveTo>
                    <a:pt x="154812" y="0"/>
                  </a:moveTo>
                  <a:lnTo>
                    <a:pt x="209295" y="0"/>
                  </a:lnTo>
                  <a:lnTo>
                    <a:pt x="277113" y="132714"/>
                  </a:lnTo>
                  <a:lnTo>
                    <a:pt x="340232" y="0"/>
                  </a:lnTo>
                  <a:lnTo>
                    <a:pt x="393191" y="0"/>
                  </a:lnTo>
                  <a:lnTo>
                    <a:pt x="221360" y="338709"/>
                  </a:lnTo>
                  <a:lnTo>
                    <a:pt x="168275" y="338709"/>
                  </a:lnTo>
                  <a:lnTo>
                    <a:pt x="250825" y="178308"/>
                  </a:lnTo>
                  <a:lnTo>
                    <a:pt x="154812" y="0"/>
                  </a:lnTo>
                  <a:close/>
                </a:path>
              </a:pathLst>
            </a:custGeom>
            <a:ln w="9144">
              <a:solidFill>
                <a:srgbClr val="001F5F"/>
              </a:solidFill>
            </a:ln>
          </p:spPr>
          <p:txBody>
            <a:bodyPr wrap="square" lIns="0" tIns="0" rIns="0" bIns="0" rtlCol="0"/>
            <a:lstStyle/>
            <a:p>
              <a:endParaRPr/>
            </a:p>
          </p:txBody>
        </p:sp>
        <p:pic>
          <p:nvPicPr>
            <p:cNvPr id="11" name="object 11"/>
            <p:cNvPicPr/>
            <p:nvPr/>
          </p:nvPicPr>
          <p:blipFill>
            <a:blip r:embed="rId2" cstate="print"/>
            <a:stretch>
              <a:fillRect/>
            </a:stretch>
          </p:blipFill>
          <p:spPr>
            <a:xfrm>
              <a:off x="1872360" y="273430"/>
              <a:ext cx="218694" cy="241300"/>
            </a:xfrm>
            <a:prstGeom prst="rect">
              <a:avLst/>
            </a:prstGeom>
          </p:spPr>
        </p:pic>
        <p:sp>
          <p:nvSpPr>
            <p:cNvPr id="12" name="object 12"/>
            <p:cNvSpPr/>
            <p:nvPr/>
          </p:nvSpPr>
          <p:spPr>
            <a:xfrm>
              <a:off x="514426" y="141223"/>
              <a:ext cx="1360170" cy="368935"/>
            </a:xfrm>
            <a:custGeom>
              <a:avLst/>
              <a:gdLst/>
              <a:ahLst/>
              <a:cxnLst/>
              <a:rect l="l" t="t" r="r" b="b"/>
              <a:pathLst>
                <a:path w="1360170" h="368934">
                  <a:moveTo>
                    <a:pt x="166001" y="101600"/>
                  </a:moveTo>
                  <a:lnTo>
                    <a:pt x="110515" y="229615"/>
                  </a:lnTo>
                  <a:lnTo>
                    <a:pt x="221564" y="229615"/>
                  </a:lnTo>
                  <a:lnTo>
                    <a:pt x="166001" y="101600"/>
                  </a:lnTo>
                  <a:close/>
                </a:path>
                <a:path w="1360170" h="368934">
                  <a:moveTo>
                    <a:pt x="1107236" y="14858"/>
                  </a:moveTo>
                  <a:lnTo>
                    <a:pt x="1158544" y="14858"/>
                  </a:lnTo>
                  <a:lnTo>
                    <a:pt x="1158544" y="161035"/>
                  </a:lnTo>
                  <a:lnTo>
                    <a:pt x="1295450" y="14858"/>
                  </a:lnTo>
                  <a:lnTo>
                    <a:pt x="1357299" y="14858"/>
                  </a:lnTo>
                  <a:lnTo>
                    <a:pt x="1205153" y="171450"/>
                  </a:lnTo>
                  <a:lnTo>
                    <a:pt x="1359966" y="361696"/>
                  </a:lnTo>
                  <a:lnTo>
                    <a:pt x="1296212" y="361696"/>
                  </a:lnTo>
                  <a:lnTo>
                    <a:pt x="1170609" y="204216"/>
                  </a:lnTo>
                  <a:lnTo>
                    <a:pt x="1158544" y="217804"/>
                  </a:lnTo>
                  <a:lnTo>
                    <a:pt x="1158544" y="361696"/>
                  </a:lnTo>
                  <a:lnTo>
                    <a:pt x="1107236" y="361696"/>
                  </a:lnTo>
                  <a:lnTo>
                    <a:pt x="1107236" y="14858"/>
                  </a:lnTo>
                  <a:close/>
                </a:path>
                <a:path w="1360170" h="368934">
                  <a:moveTo>
                    <a:pt x="358965" y="14858"/>
                  </a:moveTo>
                  <a:lnTo>
                    <a:pt x="549757" y="14858"/>
                  </a:lnTo>
                  <a:lnTo>
                    <a:pt x="549757" y="62102"/>
                  </a:lnTo>
                  <a:lnTo>
                    <a:pt x="410273" y="62102"/>
                  </a:lnTo>
                  <a:lnTo>
                    <a:pt x="410273" y="148081"/>
                  </a:lnTo>
                  <a:lnTo>
                    <a:pt x="545731" y="148081"/>
                  </a:lnTo>
                  <a:lnTo>
                    <a:pt x="545731" y="195325"/>
                  </a:lnTo>
                  <a:lnTo>
                    <a:pt x="410273" y="195325"/>
                  </a:lnTo>
                  <a:lnTo>
                    <a:pt x="410273" y="314451"/>
                  </a:lnTo>
                  <a:lnTo>
                    <a:pt x="549757" y="314451"/>
                  </a:lnTo>
                  <a:lnTo>
                    <a:pt x="549757" y="361696"/>
                  </a:lnTo>
                  <a:lnTo>
                    <a:pt x="358965" y="361696"/>
                  </a:lnTo>
                  <a:lnTo>
                    <a:pt x="358965" y="14858"/>
                  </a:lnTo>
                  <a:close/>
                </a:path>
                <a:path w="1360170" h="368934">
                  <a:moveTo>
                    <a:pt x="699693" y="7620"/>
                  </a:moveTo>
                  <a:lnTo>
                    <a:pt x="728310" y="11189"/>
                  </a:lnTo>
                  <a:lnTo>
                    <a:pt x="753116" y="21891"/>
                  </a:lnTo>
                  <a:lnTo>
                    <a:pt x="774103" y="39713"/>
                  </a:lnTo>
                  <a:lnTo>
                    <a:pt x="791260" y="64643"/>
                  </a:lnTo>
                  <a:lnTo>
                    <a:pt x="751395" y="87629"/>
                  </a:lnTo>
                  <a:lnTo>
                    <a:pt x="740656" y="73701"/>
                  </a:lnTo>
                  <a:lnTo>
                    <a:pt x="728308" y="63738"/>
                  </a:lnTo>
                  <a:lnTo>
                    <a:pt x="714353" y="57751"/>
                  </a:lnTo>
                  <a:lnTo>
                    <a:pt x="698792" y="55752"/>
                  </a:lnTo>
                  <a:lnTo>
                    <a:pt x="689065" y="56534"/>
                  </a:lnTo>
                  <a:lnTo>
                    <a:pt x="650849" y="82057"/>
                  </a:lnTo>
                  <a:lnTo>
                    <a:pt x="646849" y="99186"/>
                  </a:lnTo>
                  <a:lnTo>
                    <a:pt x="649792" y="112551"/>
                  </a:lnTo>
                  <a:lnTo>
                    <a:pt x="658622" y="124666"/>
                  </a:lnTo>
                  <a:lnTo>
                    <a:pt x="673338" y="135566"/>
                  </a:lnTo>
                  <a:lnTo>
                    <a:pt x="693940" y="145287"/>
                  </a:lnTo>
                  <a:lnTo>
                    <a:pt x="715238" y="153289"/>
                  </a:lnTo>
                  <a:lnTo>
                    <a:pt x="734779" y="161885"/>
                  </a:lnTo>
                  <a:lnTo>
                    <a:pt x="779322" y="193675"/>
                  </a:lnTo>
                  <a:lnTo>
                    <a:pt x="800629" y="239520"/>
                  </a:lnTo>
                  <a:lnTo>
                    <a:pt x="802055" y="258952"/>
                  </a:lnTo>
                  <a:lnTo>
                    <a:pt x="800029" y="281741"/>
                  </a:lnTo>
                  <a:lnTo>
                    <a:pt x="783785" y="321175"/>
                  </a:lnTo>
                  <a:lnTo>
                    <a:pt x="752324" y="351414"/>
                  </a:lnTo>
                  <a:lnTo>
                    <a:pt x="712238" y="366984"/>
                  </a:lnTo>
                  <a:lnTo>
                    <a:pt x="689368" y="368935"/>
                  </a:lnTo>
                  <a:lnTo>
                    <a:pt x="668784" y="367196"/>
                  </a:lnTo>
                  <a:lnTo>
                    <a:pt x="632241" y="353290"/>
                  </a:lnTo>
                  <a:lnTo>
                    <a:pt x="602637" y="326026"/>
                  </a:lnTo>
                  <a:lnTo>
                    <a:pt x="584649" y="288740"/>
                  </a:lnTo>
                  <a:lnTo>
                    <a:pt x="580301" y="266573"/>
                  </a:lnTo>
                  <a:lnTo>
                    <a:pt x="632053" y="256159"/>
                  </a:lnTo>
                  <a:lnTo>
                    <a:pt x="632948" y="270472"/>
                  </a:lnTo>
                  <a:lnTo>
                    <a:pt x="636127" y="283130"/>
                  </a:lnTo>
                  <a:lnTo>
                    <a:pt x="669120" y="316388"/>
                  </a:lnTo>
                  <a:lnTo>
                    <a:pt x="692962" y="320675"/>
                  </a:lnTo>
                  <a:lnTo>
                    <a:pt x="704804" y="319551"/>
                  </a:lnTo>
                  <a:lnTo>
                    <a:pt x="741433" y="292939"/>
                  </a:lnTo>
                  <a:lnTo>
                    <a:pt x="750735" y="258952"/>
                  </a:lnTo>
                  <a:lnTo>
                    <a:pt x="749830" y="248213"/>
                  </a:lnTo>
                  <a:lnTo>
                    <a:pt x="720139" y="210597"/>
                  </a:lnTo>
                  <a:lnTo>
                    <a:pt x="669099" y="186944"/>
                  </a:lnTo>
                  <a:lnTo>
                    <a:pt x="653581" y="180014"/>
                  </a:lnTo>
                  <a:lnTo>
                    <a:pt x="616051" y="153797"/>
                  </a:lnTo>
                  <a:lnTo>
                    <a:pt x="596834" y="115452"/>
                  </a:lnTo>
                  <a:lnTo>
                    <a:pt x="595553" y="99186"/>
                  </a:lnTo>
                  <a:lnTo>
                    <a:pt x="597492" y="79593"/>
                  </a:lnTo>
                  <a:lnTo>
                    <a:pt x="626567" y="32766"/>
                  </a:lnTo>
                  <a:lnTo>
                    <a:pt x="660353" y="13906"/>
                  </a:lnTo>
                  <a:lnTo>
                    <a:pt x="679329" y="9191"/>
                  </a:lnTo>
                  <a:lnTo>
                    <a:pt x="699693" y="7620"/>
                  </a:lnTo>
                  <a:close/>
                </a:path>
                <a:path w="1360170" h="368934">
                  <a:moveTo>
                    <a:pt x="166001" y="0"/>
                  </a:moveTo>
                  <a:lnTo>
                    <a:pt x="332066" y="361696"/>
                  </a:lnTo>
                  <a:lnTo>
                    <a:pt x="279184" y="361696"/>
                  </a:lnTo>
                  <a:lnTo>
                    <a:pt x="240614" y="276987"/>
                  </a:lnTo>
                  <a:lnTo>
                    <a:pt x="91389" y="276987"/>
                  </a:lnTo>
                  <a:lnTo>
                    <a:pt x="52819" y="361696"/>
                  </a:lnTo>
                  <a:lnTo>
                    <a:pt x="0" y="361696"/>
                  </a:lnTo>
                  <a:lnTo>
                    <a:pt x="166001" y="0"/>
                  </a:lnTo>
                  <a:close/>
                </a:path>
              </a:pathLst>
            </a:custGeom>
            <a:ln w="9144">
              <a:solidFill>
                <a:srgbClr val="001F5F"/>
              </a:solidFill>
            </a:ln>
          </p:spPr>
          <p:txBody>
            <a:bodyPr wrap="square" lIns="0" tIns="0" rIns="0" bIns="0" rtlCol="0"/>
            <a:lstStyle/>
            <a:p>
              <a:endParaRPr/>
            </a:p>
          </p:txBody>
        </p:sp>
        <p:pic>
          <p:nvPicPr>
            <p:cNvPr id="13" name="object 13"/>
            <p:cNvPicPr/>
            <p:nvPr/>
          </p:nvPicPr>
          <p:blipFill>
            <a:blip r:embed="rId3" cstate="print"/>
            <a:stretch>
              <a:fillRect/>
            </a:stretch>
          </p:blipFill>
          <p:spPr>
            <a:xfrm>
              <a:off x="2447671" y="144271"/>
              <a:ext cx="2152650" cy="370459"/>
            </a:xfrm>
            <a:prstGeom prst="rect">
              <a:avLst/>
            </a:prstGeom>
          </p:spPr>
        </p:pic>
      </p:grpSp>
      <p:sp>
        <p:nvSpPr>
          <p:cNvPr id="14" name="object 14"/>
          <p:cNvSpPr txBox="1"/>
          <p:nvPr/>
        </p:nvSpPr>
        <p:spPr>
          <a:xfrm>
            <a:off x="206146" y="972438"/>
            <a:ext cx="10393045" cy="5317490"/>
          </a:xfrm>
          <a:prstGeom prst="rect">
            <a:avLst/>
          </a:prstGeom>
        </p:spPr>
        <p:txBody>
          <a:bodyPr vert="horz" wrap="square" lIns="0" tIns="12065" rIns="0" bIns="0" rtlCol="0">
            <a:spAutoFit/>
          </a:bodyPr>
          <a:lstStyle/>
          <a:p>
            <a:pPr marL="451484" indent="-439420">
              <a:lnSpc>
                <a:spcPct val="100000"/>
              </a:lnSpc>
              <a:spcBef>
                <a:spcPts val="95"/>
              </a:spcBef>
              <a:buFont typeface="Wingdings"/>
              <a:buChar char=""/>
              <a:tabLst>
                <a:tab pos="452120" algn="l"/>
              </a:tabLst>
            </a:pPr>
            <a:r>
              <a:rPr sz="3100" spc="20" dirty="0">
                <a:solidFill>
                  <a:srgbClr val="0F243E"/>
                </a:solidFill>
                <a:latin typeface="Microsoft Sans Serif"/>
                <a:cs typeface="Microsoft Sans Serif"/>
              </a:rPr>
              <a:t>w0</a:t>
            </a:r>
            <a:r>
              <a:rPr sz="3100" spc="60" dirty="0">
                <a:solidFill>
                  <a:srgbClr val="0F243E"/>
                </a:solidFill>
                <a:latin typeface="Microsoft Sans Serif"/>
                <a:cs typeface="Microsoft Sans Serif"/>
              </a:rPr>
              <a:t> </a:t>
            </a:r>
            <a:r>
              <a:rPr sz="3100" spc="-25" dirty="0">
                <a:solidFill>
                  <a:srgbClr val="0F243E"/>
                </a:solidFill>
                <a:latin typeface="Microsoft Sans Serif"/>
                <a:cs typeface="Microsoft Sans Serif"/>
              </a:rPr>
              <a:t>=</a:t>
            </a:r>
            <a:r>
              <a:rPr sz="3100" spc="65" dirty="0">
                <a:solidFill>
                  <a:srgbClr val="0F243E"/>
                </a:solidFill>
                <a:latin typeface="Microsoft Sans Serif"/>
                <a:cs typeface="Microsoft Sans Serif"/>
              </a:rPr>
              <a:t> 0100</a:t>
            </a:r>
            <a:r>
              <a:rPr sz="3100" spc="60" dirty="0">
                <a:solidFill>
                  <a:srgbClr val="0F243E"/>
                </a:solidFill>
                <a:latin typeface="Microsoft Sans Serif"/>
                <a:cs typeface="Microsoft Sans Serif"/>
              </a:rPr>
              <a:t> </a:t>
            </a:r>
            <a:r>
              <a:rPr sz="3100" spc="55" dirty="0">
                <a:solidFill>
                  <a:srgbClr val="0F243E"/>
                </a:solidFill>
                <a:latin typeface="Microsoft Sans Serif"/>
                <a:cs typeface="Microsoft Sans Serif"/>
              </a:rPr>
              <a:t>1010,</a:t>
            </a:r>
            <a:r>
              <a:rPr sz="3100" spc="70" dirty="0">
                <a:solidFill>
                  <a:srgbClr val="0F243E"/>
                </a:solidFill>
                <a:latin typeface="Microsoft Sans Serif"/>
                <a:cs typeface="Microsoft Sans Serif"/>
              </a:rPr>
              <a:t> </a:t>
            </a:r>
            <a:r>
              <a:rPr sz="3100" spc="20" dirty="0">
                <a:solidFill>
                  <a:srgbClr val="0F243E"/>
                </a:solidFill>
                <a:latin typeface="Microsoft Sans Serif"/>
                <a:cs typeface="Microsoft Sans Serif"/>
              </a:rPr>
              <a:t>w1</a:t>
            </a:r>
            <a:r>
              <a:rPr sz="3100" spc="70" dirty="0">
                <a:solidFill>
                  <a:srgbClr val="0F243E"/>
                </a:solidFill>
                <a:latin typeface="Microsoft Sans Serif"/>
                <a:cs typeface="Microsoft Sans Serif"/>
              </a:rPr>
              <a:t> </a:t>
            </a:r>
            <a:r>
              <a:rPr sz="3100" spc="-25" dirty="0">
                <a:solidFill>
                  <a:srgbClr val="0F243E"/>
                </a:solidFill>
                <a:latin typeface="Microsoft Sans Serif"/>
                <a:cs typeface="Microsoft Sans Serif"/>
              </a:rPr>
              <a:t>=</a:t>
            </a:r>
            <a:r>
              <a:rPr sz="3100" spc="65" dirty="0">
                <a:solidFill>
                  <a:srgbClr val="0F243E"/>
                </a:solidFill>
                <a:latin typeface="Microsoft Sans Serif"/>
                <a:cs typeface="Microsoft Sans Serif"/>
              </a:rPr>
              <a:t> </a:t>
            </a:r>
            <a:r>
              <a:rPr sz="3100" spc="60" dirty="0">
                <a:solidFill>
                  <a:srgbClr val="0F243E"/>
                </a:solidFill>
                <a:latin typeface="Microsoft Sans Serif"/>
                <a:cs typeface="Microsoft Sans Serif"/>
              </a:rPr>
              <a:t>1111</a:t>
            </a:r>
            <a:r>
              <a:rPr sz="3100" spc="65" dirty="0">
                <a:solidFill>
                  <a:srgbClr val="0F243E"/>
                </a:solidFill>
                <a:latin typeface="Microsoft Sans Serif"/>
                <a:cs typeface="Microsoft Sans Serif"/>
              </a:rPr>
              <a:t> </a:t>
            </a:r>
            <a:r>
              <a:rPr sz="3100" spc="60" dirty="0">
                <a:solidFill>
                  <a:srgbClr val="0F243E"/>
                </a:solidFill>
                <a:latin typeface="Microsoft Sans Serif"/>
                <a:cs typeface="Microsoft Sans Serif"/>
              </a:rPr>
              <a:t>0101</a:t>
            </a:r>
            <a:endParaRPr sz="3100">
              <a:latin typeface="Microsoft Sans Serif"/>
              <a:cs typeface="Microsoft Sans Serif"/>
            </a:endParaRPr>
          </a:p>
          <a:p>
            <a:pPr marL="451484" indent="-439420">
              <a:lnSpc>
                <a:spcPct val="100000"/>
              </a:lnSpc>
              <a:spcBef>
                <a:spcPts val="2605"/>
              </a:spcBef>
              <a:buFont typeface="Wingdings"/>
              <a:buChar char=""/>
              <a:tabLst>
                <a:tab pos="452120" algn="l"/>
              </a:tabLst>
            </a:pPr>
            <a:r>
              <a:rPr sz="3100" spc="20" dirty="0">
                <a:solidFill>
                  <a:srgbClr val="0F243E"/>
                </a:solidFill>
                <a:latin typeface="Microsoft Sans Serif"/>
                <a:cs typeface="Microsoft Sans Serif"/>
              </a:rPr>
              <a:t>w2</a:t>
            </a:r>
            <a:r>
              <a:rPr sz="3100" spc="65" dirty="0">
                <a:solidFill>
                  <a:srgbClr val="0F243E"/>
                </a:solidFill>
                <a:latin typeface="Microsoft Sans Serif"/>
                <a:cs typeface="Microsoft Sans Serif"/>
              </a:rPr>
              <a:t> </a:t>
            </a:r>
            <a:r>
              <a:rPr sz="3100" spc="-25" dirty="0">
                <a:solidFill>
                  <a:srgbClr val="0F243E"/>
                </a:solidFill>
                <a:latin typeface="Microsoft Sans Serif"/>
                <a:cs typeface="Microsoft Sans Serif"/>
              </a:rPr>
              <a:t>=</a:t>
            </a:r>
            <a:r>
              <a:rPr sz="3100" spc="70" dirty="0">
                <a:solidFill>
                  <a:srgbClr val="0F243E"/>
                </a:solidFill>
                <a:latin typeface="Microsoft Sans Serif"/>
                <a:cs typeface="Microsoft Sans Serif"/>
              </a:rPr>
              <a:t> </a:t>
            </a:r>
            <a:r>
              <a:rPr sz="3100" spc="20" dirty="0">
                <a:solidFill>
                  <a:srgbClr val="17375E"/>
                </a:solidFill>
                <a:latin typeface="Microsoft Sans Serif"/>
                <a:cs typeface="Microsoft Sans Serif"/>
              </a:rPr>
              <a:t>w0</a:t>
            </a:r>
            <a:r>
              <a:rPr sz="3100" spc="80" dirty="0">
                <a:solidFill>
                  <a:srgbClr val="17375E"/>
                </a:solidFill>
                <a:latin typeface="Microsoft Sans Serif"/>
                <a:cs typeface="Microsoft Sans Serif"/>
              </a:rPr>
              <a:t> </a:t>
            </a:r>
            <a:r>
              <a:rPr sz="3100" spc="-5" dirty="0">
                <a:solidFill>
                  <a:srgbClr val="0F243E"/>
                </a:solidFill>
                <a:latin typeface="Cambria Math"/>
                <a:cs typeface="Cambria Math"/>
              </a:rPr>
              <a:t>⊕</a:t>
            </a:r>
            <a:r>
              <a:rPr sz="3100" spc="215" dirty="0">
                <a:solidFill>
                  <a:srgbClr val="0F243E"/>
                </a:solidFill>
                <a:latin typeface="Cambria Math"/>
                <a:cs typeface="Cambria Math"/>
              </a:rPr>
              <a:t> </a:t>
            </a:r>
            <a:r>
              <a:rPr sz="3100" spc="-160" dirty="0">
                <a:solidFill>
                  <a:srgbClr val="E36C09"/>
                </a:solidFill>
                <a:latin typeface="Microsoft Sans Serif"/>
                <a:cs typeface="Microsoft Sans Serif"/>
              </a:rPr>
              <a:t>Rcon</a:t>
            </a:r>
            <a:r>
              <a:rPr sz="3100" spc="-160" dirty="0">
                <a:solidFill>
                  <a:srgbClr val="0F243E"/>
                </a:solidFill>
                <a:latin typeface="Microsoft Sans Serif"/>
                <a:cs typeface="Microsoft Sans Serif"/>
              </a:rPr>
              <a:t>(1)</a:t>
            </a:r>
            <a:r>
              <a:rPr sz="3100" spc="75" dirty="0">
                <a:solidFill>
                  <a:srgbClr val="0F243E"/>
                </a:solidFill>
                <a:latin typeface="Microsoft Sans Serif"/>
                <a:cs typeface="Microsoft Sans Serif"/>
              </a:rPr>
              <a:t> </a:t>
            </a:r>
            <a:r>
              <a:rPr sz="3100" spc="-5" dirty="0">
                <a:solidFill>
                  <a:srgbClr val="0F243E"/>
                </a:solidFill>
                <a:latin typeface="Cambria Math"/>
                <a:cs typeface="Cambria Math"/>
              </a:rPr>
              <a:t>⊕</a:t>
            </a:r>
            <a:r>
              <a:rPr sz="3100" spc="215" dirty="0">
                <a:solidFill>
                  <a:srgbClr val="0F243E"/>
                </a:solidFill>
                <a:latin typeface="Cambria Math"/>
                <a:cs typeface="Cambria Math"/>
              </a:rPr>
              <a:t> </a:t>
            </a:r>
            <a:r>
              <a:rPr sz="3100" spc="-60" dirty="0">
                <a:solidFill>
                  <a:srgbClr val="FF0000"/>
                </a:solidFill>
                <a:latin typeface="Microsoft Sans Serif"/>
                <a:cs typeface="Microsoft Sans Serif"/>
              </a:rPr>
              <a:t>SubNib(</a:t>
            </a:r>
            <a:r>
              <a:rPr sz="3100" spc="75" dirty="0">
                <a:solidFill>
                  <a:srgbClr val="FF0000"/>
                </a:solidFill>
                <a:latin typeface="Microsoft Sans Serif"/>
                <a:cs typeface="Microsoft Sans Serif"/>
              </a:rPr>
              <a:t> </a:t>
            </a:r>
            <a:r>
              <a:rPr sz="3100" spc="-75" dirty="0">
                <a:solidFill>
                  <a:srgbClr val="FF0000"/>
                </a:solidFill>
                <a:latin typeface="Microsoft Sans Serif"/>
                <a:cs typeface="Microsoft Sans Serif"/>
              </a:rPr>
              <a:t>RotNib(w1))</a:t>
            </a:r>
            <a:endParaRPr sz="3100">
              <a:latin typeface="Microsoft Sans Serif"/>
              <a:cs typeface="Microsoft Sans Serif"/>
            </a:endParaRPr>
          </a:p>
          <a:p>
            <a:pPr marL="1041400">
              <a:lnSpc>
                <a:spcPct val="100000"/>
              </a:lnSpc>
              <a:spcBef>
                <a:spcPts val="2605"/>
              </a:spcBef>
            </a:pPr>
            <a:r>
              <a:rPr sz="3100" spc="-25" dirty="0">
                <a:solidFill>
                  <a:srgbClr val="0F243E"/>
                </a:solidFill>
                <a:latin typeface="Microsoft Sans Serif"/>
                <a:cs typeface="Microsoft Sans Serif"/>
              </a:rPr>
              <a:t>=</a:t>
            </a:r>
            <a:r>
              <a:rPr sz="3100" spc="60" dirty="0">
                <a:solidFill>
                  <a:srgbClr val="0F243E"/>
                </a:solidFill>
                <a:latin typeface="Microsoft Sans Serif"/>
                <a:cs typeface="Microsoft Sans Serif"/>
              </a:rPr>
              <a:t> </a:t>
            </a:r>
            <a:r>
              <a:rPr sz="3100" spc="60" dirty="0">
                <a:solidFill>
                  <a:srgbClr val="30859C"/>
                </a:solidFill>
                <a:latin typeface="Microsoft Sans Serif"/>
                <a:cs typeface="Microsoft Sans Serif"/>
              </a:rPr>
              <a:t>0100</a:t>
            </a:r>
            <a:r>
              <a:rPr sz="3100" spc="70" dirty="0">
                <a:solidFill>
                  <a:srgbClr val="30859C"/>
                </a:solidFill>
                <a:latin typeface="Microsoft Sans Serif"/>
                <a:cs typeface="Microsoft Sans Serif"/>
              </a:rPr>
              <a:t> </a:t>
            </a:r>
            <a:r>
              <a:rPr sz="3100" spc="60" dirty="0">
                <a:solidFill>
                  <a:srgbClr val="30859C"/>
                </a:solidFill>
                <a:latin typeface="Microsoft Sans Serif"/>
                <a:cs typeface="Microsoft Sans Serif"/>
              </a:rPr>
              <a:t>1010</a:t>
            </a:r>
            <a:r>
              <a:rPr sz="3100" spc="70" dirty="0">
                <a:solidFill>
                  <a:srgbClr val="30859C"/>
                </a:solidFill>
                <a:latin typeface="Microsoft Sans Serif"/>
                <a:cs typeface="Microsoft Sans Serif"/>
              </a:rPr>
              <a:t> </a:t>
            </a:r>
            <a:r>
              <a:rPr sz="3100" spc="-5" dirty="0">
                <a:solidFill>
                  <a:srgbClr val="0F243E"/>
                </a:solidFill>
                <a:latin typeface="Cambria Math"/>
                <a:cs typeface="Cambria Math"/>
              </a:rPr>
              <a:t>⊕</a:t>
            </a:r>
            <a:r>
              <a:rPr sz="3100" spc="210" dirty="0">
                <a:solidFill>
                  <a:srgbClr val="0F243E"/>
                </a:solidFill>
                <a:latin typeface="Cambria Math"/>
                <a:cs typeface="Cambria Math"/>
              </a:rPr>
              <a:t> </a:t>
            </a:r>
            <a:r>
              <a:rPr sz="3100" b="1" spc="-20" dirty="0">
                <a:solidFill>
                  <a:srgbClr val="E36C09"/>
                </a:solidFill>
                <a:latin typeface="Trebuchet MS"/>
                <a:cs typeface="Trebuchet MS"/>
              </a:rPr>
              <a:t>1000</a:t>
            </a:r>
            <a:r>
              <a:rPr sz="3100" b="1" spc="-35" dirty="0">
                <a:solidFill>
                  <a:srgbClr val="E36C09"/>
                </a:solidFill>
                <a:latin typeface="Trebuchet MS"/>
                <a:cs typeface="Trebuchet MS"/>
              </a:rPr>
              <a:t> </a:t>
            </a:r>
            <a:r>
              <a:rPr sz="3100" b="1" spc="-20" dirty="0">
                <a:solidFill>
                  <a:srgbClr val="E36C09"/>
                </a:solidFill>
                <a:latin typeface="Trebuchet MS"/>
                <a:cs typeface="Trebuchet MS"/>
              </a:rPr>
              <a:t>0000</a:t>
            </a:r>
            <a:r>
              <a:rPr sz="3100" b="1" spc="-35" dirty="0">
                <a:solidFill>
                  <a:srgbClr val="E36C09"/>
                </a:solidFill>
                <a:latin typeface="Trebuchet MS"/>
                <a:cs typeface="Trebuchet MS"/>
              </a:rPr>
              <a:t> </a:t>
            </a:r>
            <a:r>
              <a:rPr sz="3100" spc="-5" dirty="0">
                <a:solidFill>
                  <a:srgbClr val="0F243E"/>
                </a:solidFill>
                <a:latin typeface="Cambria Math"/>
                <a:cs typeface="Cambria Math"/>
              </a:rPr>
              <a:t>⊕</a:t>
            </a:r>
            <a:r>
              <a:rPr sz="3100" spc="225" dirty="0">
                <a:solidFill>
                  <a:srgbClr val="0F243E"/>
                </a:solidFill>
                <a:latin typeface="Cambria Math"/>
                <a:cs typeface="Cambria Math"/>
              </a:rPr>
              <a:t> </a:t>
            </a:r>
            <a:r>
              <a:rPr sz="3100" b="1" spc="-20" dirty="0">
                <a:solidFill>
                  <a:srgbClr val="FF0000"/>
                </a:solidFill>
                <a:latin typeface="Trebuchet MS"/>
                <a:cs typeface="Trebuchet MS"/>
              </a:rPr>
              <a:t>0001</a:t>
            </a:r>
            <a:r>
              <a:rPr sz="3100" b="1" spc="-50" dirty="0">
                <a:solidFill>
                  <a:srgbClr val="FF0000"/>
                </a:solidFill>
                <a:latin typeface="Trebuchet MS"/>
                <a:cs typeface="Trebuchet MS"/>
              </a:rPr>
              <a:t> </a:t>
            </a:r>
            <a:r>
              <a:rPr sz="3100" b="1" spc="-20" dirty="0">
                <a:solidFill>
                  <a:srgbClr val="FF0000"/>
                </a:solidFill>
                <a:latin typeface="Trebuchet MS"/>
                <a:cs typeface="Trebuchet MS"/>
              </a:rPr>
              <a:t>0111</a:t>
            </a:r>
            <a:endParaRPr sz="3100">
              <a:latin typeface="Trebuchet MS"/>
              <a:cs typeface="Trebuchet MS"/>
            </a:endParaRPr>
          </a:p>
          <a:p>
            <a:pPr marL="1041400">
              <a:lnSpc>
                <a:spcPct val="100000"/>
              </a:lnSpc>
              <a:spcBef>
                <a:spcPts val="2605"/>
              </a:spcBef>
            </a:pPr>
            <a:r>
              <a:rPr sz="3100" spc="-25" dirty="0">
                <a:solidFill>
                  <a:srgbClr val="0F243E"/>
                </a:solidFill>
                <a:latin typeface="Microsoft Sans Serif"/>
                <a:cs typeface="Microsoft Sans Serif"/>
              </a:rPr>
              <a:t>=</a:t>
            </a:r>
            <a:r>
              <a:rPr sz="3100" spc="60" dirty="0">
                <a:solidFill>
                  <a:srgbClr val="0F243E"/>
                </a:solidFill>
                <a:latin typeface="Microsoft Sans Serif"/>
                <a:cs typeface="Microsoft Sans Serif"/>
              </a:rPr>
              <a:t> 0100</a:t>
            </a:r>
            <a:r>
              <a:rPr sz="3100" spc="65" dirty="0">
                <a:solidFill>
                  <a:srgbClr val="0F243E"/>
                </a:solidFill>
                <a:latin typeface="Microsoft Sans Serif"/>
                <a:cs typeface="Microsoft Sans Serif"/>
              </a:rPr>
              <a:t> </a:t>
            </a:r>
            <a:r>
              <a:rPr sz="3100" spc="60" dirty="0">
                <a:solidFill>
                  <a:srgbClr val="0F243E"/>
                </a:solidFill>
                <a:latin typeface="Microsoft Sans Serif"/>
                <a:cs typeface="Microsoft Sans Serif"/>
              </a:rPr>
              <a:t>1010</a:t>
            </a:r>
            <a:r>
              <a:rPr sz="3100" spc="70" dirty="0">
                <a:solidFill>
                  <a:srgbClr val="0F243E"/>
                </a:solidFill>
                <a:latin typeface="Microsoft Sans Serif"/>
                <a:cs typeface="Microsoft Sans Serif"/>
              </a:rPr>
              <a:t> </a:t>
            </a:r>
            <a:r>
              <a:rPr sz="3100" spc="-5" dirty="0">
                <a:solidFill>
                  <a:srgbClr val="0F243E"/>
                </a:solidFill>
                <a:latin typeface="Cambria Math"/>
                <a:cs typeface="Cambria Math"/>
              </a:rPr>
              <a:t>⊕</a:t>
            </a:r>
            <a:r>
              <a:rPr sz="3100" spc="210" dirty="0">
                <a:solidFill>
                  <a:srgbClr val="0F243E"/>
                </a:solidFill>
                <a:latin typeface="Cambria Math"/>
                <a:cs typeface="Cambria Math"/>
              </a:rPr>
              <a:t> </a:t>
            </a:r>
            <a:r>
              <a:rPr sz="3100" b="1" spc="-20" dirty="0">
                <a:solidFill>
                  <a:srgbClr val="0F243E"/>
                </a:solidFill>
                <a:latin typeface="Trebuchet MS"/>
                <a:cs typeface="Trebuchet MS"/>
              </a:rPr>
              <a:t>1001</a:t>
            </a:r>
            <a:r>
              <a:rPr sz="3100" b="1" spc="-40" dirty="0">
                <a:solidFill>
                  <a:srgbClr val="0F243E"/>
                </a:solidFill>
                <a:latin typeface="Trebuchet MS"/>
                <a:cs typeface="Trebuchet MS"/>
              </a:rPr>
              <a:t> </a:t>
            </a:r>
            <a:r>
              <a:rPr sz="3100" b="1" spc="15" dirty="0">
                <a:solidFill>
                  <a:srgbClr val="0F243E"/>
                </a:solidFill>
                <a:latin typeface="Trebuchet MS"/>
                <a:cs typeface="Trebuchet MS"/>
              </a:rPr>
              <a:t>0111</a:t>
            </a:r>
            <a:r>
              <a:rPr sz="3100" spc="15" dirty="0">
                <a:solidFill>
                  <a:srgbClr val="0F243E"/>
                </a:solidFill>
                <a:latin typeface="Microsoft Sans Serif"/>
                <a:cs typeface="Microsoft Sans Serif"/>
              </a:rPr>
              <a:t>=1101</a:t>
            </a:r>
            <a:r>
              <a:rPr sz="3100" spc="60" dirty="0">
                <a:solidFill>
                  <a:srgbClr val="0F243E"/>
                </a:solidFill>
                <a:latin typeface="Microsoft Sans Serif"/>
                <a:cs typeface="Microsoft Sans Serif"/>
              </a:rPr>
              <a:t> 1101</a:t>
            </a:r>
            <a:endParaRPr sz="3100">
              <a:latin typeface="Microsoft Sans Serif"/>
              <a:cs typeface="Microsoft Sans Serif"/>
            </a:endParaRPr>
          </a:p>
          <a:p>
            <a:pPr marL="451484" indent="-439420">
              <a:lnSpc>
                <a:spcPct val="100000"/>
              </a:lnSpc>
              <a:spcBef>
                <a:spcPts val="2605"/>
              </a:spcBef>
              <a:buFont typeface="Wingdings"/>
              <a:buChar char=""/>
              <a:tabLst>
                <a:tab pos="452120" algn="l"/>
              </a:tabLst>
            </a:pPr>
            <a:r>
              <a:rPr sz="3100" spc="20" dirty="0">
                <a:solidFill>
                  <a:srgbClr val="0F243E"/>
                </a:solidFill>
                <a:latin typeface="Microsoft Sans Serif"/>
                <a:cs typeface="Microsoft Sans Serif"/>
              </a:rPr>
              <a:t>w2</a:t>
            </a:r>
            <a:r>
              <a:rPr sz="3100" spc="45" dirty="0">
                <a:solidFill>
                  <a:srgbClr val="0F243E"/>
                </a:solidFill>
                <a:latin typeface="Microsoft Sans Serif"/>
                <a:cs typeface="Microsoft Sans Serif"/>
              </a:rPr>
              <a:t> </a:t>
            </a:r>
            <a:r>
              <a:rPr sz="3100" spc="40" dirty="0">
                <a:solidFill>
                  <a:srgbClr val="0F243E"/>
                </a:solidFill>
                <a:latin typeface="Microsoft Sans Serif"/>
                <a:cs typeface="Microsoft Sans Serif"/>
              </a:rPr>
              <a:t>=1101</a:t>
            </a:r>
            <a:r>
              <a:rPr sz="3100" spc="50" dirty="0">
                <a:solidFill>
                  <a:srgbClr val="0F243E"/>
                </a:solidFill>
                <a:latin typeface="Microsoft Sans Serif"/>
                <a:cs typeface="Microsoft Sans Serif"/>
              </a:rPr>
              <a:t> </a:t>
            </a:r>
            <a:r>
              <a:rPr sz="3100" spc="60" dirty="0">
                <a:solidFill>
                  <a:srgbClr val="0F243E"/>
                </a:solidFill>
                <a:latin typeface="Microsoft Sans Serif"/>
                <a:cs typeface="Microsoft Sans Serif"/>
              </a:rPr>
              <a:t>1101</a:t>
            </a:r>
            <a:endParaRPr sz="3100">
              <a:latin typeface="Microsoft Sans Serif"/>
              <a:cs typeface="Microsoft Sans Serif"/>
            </a:endParaRPr>
          </a:p>
          <a:p>
            <a:pPr marL="451484" indent="-439420">
              <a:lnSpc>
                <a:spcPct val="100000"/>
              </a:lnSpc>
              <a:spcBef>
                <a:spcPts val="2605"/>
              </a:spcBef>
              <a:buFont typeface="Wingdings"/>
              <a:buChar char=""/>
              <a:tabLst>
                <a:tab pos="452120" algn="l"/>
                <a:tab pos="3625850" algn="l"/>
              </a:tabLst>
            </a:pPr>
            <a:r>
              <a:rPr sz="3100" spc="20" dirty="0">
                <a:solidFill>
                  <a:srgbClr val="0F243E"/>
                </a:solidFill>
                <a:latin typeface="Microsoft Sans Serif"/>
                <a:cs typeface="Microsoft Sans Serif"/>
              </a:rPr>
              <a:t>w3</a:t>
            </a:r>
            <a:r>
              <a:rPr sz="3100" spc="75" dirty="0">
                <a:solidFill>
                  <a:srgbClr val="0F243E"/>
                </a:solidFill>
                <a:latin typeface="Microsoft Sans Serif"/>
                <a:cs typeface="Microsoft Sans Serif"/>
              </a:rPr>
              <a:t> </a:t>
            </a:r>
            <a:r>
              <a:rPr sz="3100" spc="-25" dirty="0">
                <a:solidFill>
                  <a:srgbClr val="0F243E"/>
                </a:solidFill>
                <a:latin typeface="Microsoft Sans Serif"/>
                <a:cs typeface="Microsoft Sans Serif"/>
              </a:rPr>
              <a:t>=</a:t>
            </a:r>
            <a:r>
              <a:rPr sz="3100" spc="80" dirty="0">
                <a:solidFill>
                  <a:srgbClr val="0F243E"/>
                </a:solidFill>
                <a:latin typeface="Microsoft Sans Serif"/>
                <a:cs typeface="Microsoft Sans Serif"/>
              </a:rPr>
              <a:t> </a:t>
            </a:r>
            <a:r>
              <a:rPr sz="3100" spc="20" dirty="0">
                <a:solidFill>
                  <a:srgbClr val="0F243E"/>
                </a:solidFill>
                <a:latin typeface="Microsoft Sans Serif"/>
                <a:cs typeface="Microsoft Sans Serif"/>
              </a:rPr>
              <a:t>w2</a:t>
            </a:r>
            <a:r>
              <a:rPr sz="3100" spc="95" dirty="0">
                <a:solidFill>
                  <a:srgbClr val="0F243E"/>
                </a:solidFill>
                <a:latin typeface="Microsoft Sans Serif"/>
                <a:cs typeface="Microsoft Sans Serif"/>
              </a:rPr>
              <a:t> </a:t>
            </a:r>
            <a:r>
              <a:rPr sz="3100" spc="-5" dirty="0">
                <a:solidFill>
                  <a:srgbClr val="0F243E"/>
                </a:solidFill>
                <a:latin typeface="Cambria Math"/>
                <a:cs typeface="Cambria Math"/>
              </a:rPr>
              <a:t>⊕</a:t>
            </a:r>
            <a:r>
              <a:rPr sz="3100" spc="225" dirty="0">
                <a:solidFill>
                  <a:srgbClr val="0F243E"/>
                </a:solidFill>
                <a:latin typeface="Cambria Math"/>
                <a:cs typeface="Cambria Math"/>
              </a:rPr>
              <a:t> </a:t>
            </a:r>
            <a:r>
              <a:rPr sz="3100" spc="20" dirty="0">
                <a:solidFill>
                  <a:srgbClr val="0F243E"/>
                </a:solidFill>
                <a:latin typeface="Microsoft Sans Serif"/>
                <a:cs typeface="Microsoft Sans Serif"/>
              </a:rPr>
              <a:t>w1</a:t>
            </a:r>
            <a:r>
              <a:rPr sz="3100" spc="85" dirty="0">
                <a:solidFill>
                  <a:srgbClr val="0F243E"/>
                </a:solidFill>
                <a:latin typeface="Microsoft Sans Serif"/>
                <a:cs typeface="Microsoft Sans Serif"/>
              </a:rPr>
              <a:t> </a:t>
            </a:r>
            <a:r>
              <a:rPr sz="3100" spc="-25" dirty="0">
                <a:solidFill>
                  <a:srgbClr val="0F243E"/>
                </a:solidFill>
                <a:latin typeface="Microsoft Sans Serif"/>
                <a:cs typeface="Microsoft Sans Serif"/>
              </a:rPr>
              <a:t>=	</a:t>
            </a:r>
            <a:r>
              <a:rPr sz="3100" spc="60" dirty="0">
                <a:solidFill>
                  <a:srgbClr val="0F243E"/>
                </a:solidFill>
                <a:latin typeface="Microsoft Sans Serif"/>
                <a:cs typeface="Microsoft Sans Serif"/>
              </a:rPr>
              <a:t>1101</a:t>
            </a:r>
            <a:r>
              <a:rPr sz="3100" spc="65" dirty="0">
                <a:solidFill>
                  <a:srgbClr val="0F243E"/>
                </a:solidFill>
                <a:latin typeface="Microsoft Sans Serif"/>
                <a:cs typeface="Microsoft Sans Serif"/>
              </a:rPr>
              <a:t> </a:t>
            </a:r>
            <a:r>
              <a:rPr sz="3100" spc="60" dirty="0">
                <a:solidFill>
                  <a:srgbClr val="0F243E"/>
                </a:solidFill>
                <a:latin typeface="Microsoft Sans Serif"/>
                <a:cs typeface="Microsoft Sans Serif"/>
              </a:rPr>
              <a:t>1101</a:t>
            </a:r>
            <a:r>
              <a:rPr sz="3100" spc="65" dirty="0">
                <a:solidFill>
                  <a:srgbClr val="0F243E"/>
                </a:solidFill>
                <a:latin typeface="Microsoft Sans Serif"/>
                <a:cs typeface="Microsoft Sans Serif"/>
              </a:rPr>
              <a:t> </a:t>
            </a:r>
            <a:r>
              <a:rPr sz="3100" spc="-5" dirty="0">
                <a:solidFill>
                  <a:srgbClr val="0F243E"/>
                </a:solidFill>
                <a:latin typeface="Cambria Math"/>
                <a:cs typeface="Cambria Math"/>
              </a:rPr>
              <a:t>⊕</a:t>
            </a:r>
            <a:r>
              <a:rPr sz="3100" spc="215" dirty="0">
                <a:solidFill>
                  <a:srgbClr val="0F243E"/>
                </a:solidFill>
                <a:latin typeface="Cambria Math"/>
                <a:cs typeface="Cambria Math"/>
              </a:rPr>
              <a:t> </a:t>
            </a:r>
            <a:r>
              <a:rPr sz="3100" spc="60" dirty="0">
                <a:solidFill>
                  <a:srgbClr val="0F243E"/>
                </a:solidFill>
                <a:latin typeface="Microsoft Sans Serif"/>
                <a:cs typeface="Microsoft Sans Serif"/>
              </a:rPr>
              <a:t>1111</a:t>
            </a:r>
            <a:r>
              <a:rPr sz="3100" spc="65" dirty="0">
                <a:solidFill>
                  <a:srgbClr val="0F243E"/>
                </a:solidFill>
                <a:latin typeface="Microsoft Sans Serif"/>
                <a:cs typeface="Microsoft Sans Serif"/>
              </a:rPr>
              <a:t> </a:t>
            </a:r>
            <a:r>
              <a:rPr sz="3100" spc="40" dirty="0">
                <a:solidFill>
                  <a:srgbClr val="0F243E"/>
                </a:solidFill>
                <a:latin typeface="Microsoft Sans Serif"/>
                <a:cs typeface="Microsoft Sans Serif"/>
              </a:rPr>
              <a:t>0101=</a:t>
            </a:r>
            <a:r>
              <a:rPr sz="3100" spc="55" dirty="0">
                <a:solidFill>
                  <a:srgbClr val="0F243E"/>
                </a:solidFill>
                <a:latin typeface="Microsoft Sans Serif"/>
                <a:cs typeface="Microsoft Sans Serif"/>
              </a:rPr>
              <a:t> </a:t>
            </a:r>
            <a:r>
              <a:rPr sz="3100" spc="60" dirty="0">
                <a:solidFill>
                  <a:srgbClr val="0F243E"/>
                </a:solidFill>
                <a:latin typeface="Microsoft Sans Serif"/>
                <a:cs typeface="Microsoft Sans Serif"/>
              </a:rPr>
              <a:t>0010</a:t>
            </a:r>
            <a:r>
              <a:rPr sz="3100" spc="65" dirty="0">
                <a:solidFill>
                  <a:srgbClr val="0F243E"/>
                </a:solidFill>
                <a:latin typeface="Microsoft Sans Serif"/>
                <a:cs typeface="Microsoft Sans Serif"/>
              </a:rPr>
              <a:t> </a:t>
            </a:r>
            <a:r>
              <a:rPr sz="3100" spc="60" dirty="0">
                <a:solidFill>
                  <a:srgbClr val="0F243E"/>
                </a:solidFill>
                <a:latin typeface="Microsoft Sans Serif"/>
                <a:cs typeface="Microsoft Sans Serif"/>
              </a:rPr>
              <a:t>1000</a:t>
            </a:r>
            <a:endParaRPr sz="3100">
              <a:latin typeface="Microsoft Sans Serif"/>
              <a:cs typeface="Microsoft Sans Serif"/>
            </a:endParaRPr>
          </a:p>
          <a:p>
            <a:pPr marL="451484" indent="-439420">
              <a:lnSpc>
                <a:spcPct val="100000"/>
              </a:lnSpc>
              <a:spcBef>
                <a:spcPts val="2605"/>
              </a:spcBef>
              <a:buFont typeface="Wingdings"/>
              <a:buChar char=""/>
              <a:tabLst>
                <a:tab pos="452120" algn="l"/>
              </a:tabLst>
            </a:pPr>
            <a:r>
              <a:rPr sz="3100" spc="20" dirty="0">
                <a:solidFill>
                  <a:srgbClr val="0F243E"/>
                </a:solidFill>
                <a:latin typeface="Microsoft Sans Serif"/>
                <a:cs typeface="Microsoft Sans Serif"/>
              </a:rPr>
              <a:t>w3</a:t>
            </a:r>
            <a:r>
              <a:rPr sz="3100" spc="45" dirty="0">
                <a:solidFill>
                  <a:srgbClr val="0F243E"/>
                </a:solidFill>
                <a:latin typeface="Microsoft Sans Serif"/>
                <a:cs typeface="Microsoft Sans Serif"/>
              </a:rPr>
              <a:t> </a:t>
            </a:r>
            <a:r>
              <a:rPr sz="3100" spc="-25" dirty="0">
                <a:solidFill>
                  <a:srgbClr val="0F243E"/>
                </a:solidFill>
                <a:latin typeface="Microsoft Sans Serif"/>
                <a:cs typeface="Microsoft Sans Serif"/>
              </a:rPr>
              <a:t>=</a:t>
            </a:r>
            <a:r>
              <a:rPr sz="3100" spc="55" dirty="0">
                <a:solidFill>
                  <a:srgbClr val="0F243E"/>
                </a:solidFill>
                <a:latin typeface="Microsoft Sans Serif"/>
                <a:cs typeface="Microsoft Sans Serif"/>
              </a:rPr>
              <a:t> </a:t>
            </a:r>
            <a:r>
              <a:rPr sz="3100" spc="65" dirty="0">
                <a:solidFill>
                  <a:srgbClr val="0F243E"/>
                </a:solidFill>
                <a:latin typeface="Microsoft Sans Serif"/>
                <a:cs typeface="Microsoft Sans Serif"/>
              </a:rPr>
              <a:t>0010</a:t>
            </a:r>
            <a:r>
              <a:rPr sz="3100" spc="50" dirty="0">
                <a:solidFill>
                  <a:srgbClr val="0F243E"/>
                </a:solidFill>
                <a:latin typeface="Microsoft Sans Serif"/>
                <a:cs typeface="Microsoft Sans Serif"/>
              </a:rPr>
              <a:t> </a:t>
            </a:r>
            <a:r>
              <a:rPr sz="3100" spc="60" dirty="0">
                <a:solidFill>
                  <a:srgbClr val="0F243E"/>
                </a:solidFill>
                <a:latin typeface="Microsoft Sans Serif"/>
                <a:cs typeface="Microsoft Sans Serif"/>
              </a:rPr>
              <a:t>1000</a:t>
            </a:r>
            <a:endParaRPr sz="3100">
              <a:latin typeface="Microsoft Sans Serif"/>
              <a:cs typeface="Microsoft Sans Serif"/>
            </a:endParaRPr>
          </a:p>
        </p:txBody>
      </p:sp>
      <p:sp>
        <p:nvSpPr>
          <p:cNvPr id="15" name="object 15"/>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Tree>
    <p:extLst>
      <p:ext uri="{BB962C8B-B14F-4D97-AF65-F5344CB8AC3E}">
        <p14:creationId xmlns:p14="http://schemas.microsoft.com/office/powerpoint/2010/main" val="3163851249"/>
      </p:ext>
    </p:extLst>
  </p:cSld>
  <p:clrMapOvr>
    <a:masterClrMapping/>
  </p:clrMapOvr>
  <mc:AlternateContent xmlns:mc="http://schemas.openxmlformats.org/markup-compatibility/2006" xmlns:p14="http://schemas.microsoft.com/office/powerpoint/2010/main">
    <mc:Choice Requires="p14">
      <p:transition spd="slow" p14:dur="2000" advTm="65181"/>
    </mc:Choice>
    <mc:Fallback xmlns="">
      <p:transition spd="slow" advTm="65181"/>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385089" y="136652"/>
            <a:ext cx="4215231" cy="490982"/>
          </a:xfrm>
          <a:prstGeom prst="rect">
            <a:avLst/>
          </a:prstGeom>
        </p:spPr>
      </p:pic>
      <p:sp>
        <p:nvSpPr>
          <p:cNvPr id="3" name="object 3"/>
          <p:cNvSpPr/>
          <p:nvPr/>
        </p:nvSpPr>
        <p:spPr>
          <a:xfrm>
            <a:off x="4495038" y="3822953"/>
            <a:ext cx="3352800" cy="381000"/>
          </a:xfrm>
          <a:custGeom>
            <a:avLst/>
            <a:gdLst/>
            <a:ahLst/>
            <a:cxnLst/>
            <a:rect l="l" t="t" r="r" b="b"/>
            <a:pathLst>
              <a:path w="3352800" h="381000">
                <a:moveTo>
                  <a:pt x="0" y="381000"/>
                </a:moveTo>
                <a:lnTo>
                  <a:pt x="3352800" y="381000"/>
                </a:lnTo>
                <a:lnTo>
                  <a:pt x="3352800" y="0"/>
                </a:lnTo>
                <a:lnTo>
                  <a:pt x="0" y="0"/>
                </a:lnTo>
                <a:lnTo>
                  <a:pt x="0" y="381000"/>
                </a:lnTo>
                <a:close/>
              </a:path>
            </a:pathLst>
          </a:custGeom>
          <a:ln w="25908">
            <a:solidFill>
              <a:srgbClr val="8063A1"/>
            </a:solidFill>
          </a:ln>
        </p:spPr>
        <p:txBody>
          <a:bodyPr wrap="square" lIns="0" tIns="0" rIns="0" bIns="0" rtlCol="0"/>
          <a:lstStyle/>
          <a:p>
            <a:endParaRPr/>
          </a:p>
        </p:txBody>
      </p:sp>
      <p:sp>
        <p:nvSpPr>
          <p:cNvPr id="4" name="object 4"/>
          <p:cNvSpPr txBox="1"/>
          <p:nvPr/>
        </p:nvSpPr>
        <p:spPr>
          <a:xfrm>
            <a:off x="5868923" y="3880484"/>
            <a:ext cx="538480" cy="330835"/>
          </a:xfrm>
          <a:prstGeom prst="rect">
            <a:avLst/>
          </a:prstGeom>
        </p:spPr>
        <p:txBody>
          <a:bodyPr vert="horz" wrap="square" lIns="0" tIns="12700" rIns="0" bIns="0" rtlCol="0">
            <a:spAutoFit/>
          </a:bodyPr>
          <a:lstStyle/>
          <a:p>
            <a:pPr marL="38100">
              <a:lnSpc>
                <a:spcPct val="100000"/>
              </a:lnSpc>
              <a:spcBef>
                <a:spcPts val="100"/>
              </a:spcBef>
            </a:pPr>
            <a:r>
              <a:rPr sz="3000" spc="7" baseline="11111" dirty="0">
                <a:latin typeface="Cambria Math"/>
                <a:cs typeface="Cambria Math"/>
              </a:rPr>
              <a:t>𝒘</a:t>
            </a:r>
            <a:r>
              <a:rPr sz="1450" spc="5" dirty="0">
                <a:latin typeface="Cambria Math"/>
                <a:cs typeface="Cambria Math"/>
              </a:rPr>
              <a:t>𝟐,𝟑</a:t>
            </a:r>
            <a:endParaRPr sz="1450">
              <a:latin typeface="Cambria Math"/>
              <a:cs typeface="Cambria Math"/>
            </a:endParaRPr>
          </a:p>
        </p:txBody>
      </p:sp>
      <p:sp>
        <p:nvSpPr>
          <p:cNvPr id="5" name="object 5"/>
          <p:cNvSpPr txBox="1">
            <a:spLocks noGrp="1"/>
          </p:cNvSpPr>
          <p:nvPr>
            <p:ph type="title"/>
          </p:nvPr>
        </p:nvSpPr>
        <p:spPr>
          <a:xfrm>
            <a:off x="4490465" y="765809"/>
            <a:ext cx="3352800" cy="381000"/>
          </a:xfrm>
          <a:prstGeom prst="rect">
            <a:avLst/>
          </a:prstGeom>
          <a:ln w="25907">
            <a:solidFill>
              <a:srgbClr val="8063A1"/>
            </a:solidFill>
          </a:ln>
        </p:spPr>
        <p:txBody>
          <a:bodyPr vert="horz" wrap="square" lIns="0" tIns="20955" rIns="0" bIns="0" rtlCol="0">
            <a:spAutoFit/>
          </a:bodyPr>
          <a:lstStyle/>
          <a:p>
            <a:pPr algn="ctr">
              <a:lnSpc>
                <a:spcPct val="100000"/>
              </a:lnSpc>
              <a:spcBef>
                <a:spcPts val="165"/>
              </a:spcBef>
            </a:pPr>
            <a:r>
              <a:rPr sz="2000" b="1" dirty="0">
                <a:solidFill>
                  <a:srgbClr val="000000"/>
                </a:solidFill>
                <a:latin typeface="Calibri"/>
                <a:cs typeface="Calibri"/>
              </a:rPr>
              <a:t>16-bit</a:t>
            </a:r>
            <a:r>
              <a:rPr sz="2000" b="1" spc="-65" dirty="0">
                <a:solidFill>
                  <a:srgbClr val="000000"/>
                </a:solidFill>
                <a:latin typeface="Calibri"/>
                <a:cs typeface="Calibri"/>
              </a:rPr>
              <a:t> </a:t>
            </a:r>
            <a:r>
              <a:rPr sz="2000" b="1" spc="-20" dirty="0">
                <a:solidFill>
                  <a:srgbClr val="000000"/>
                </a:solidFill>
                <a:latin typeface="Calibri"/>
                <a:cs typeface="Calibri"/>
              </a:rPr>
              <a:t>Key</a:t>
            </a:r>
            <a:endParaRPr sz="2000">
              <a:latin typeface="Calibri"/>
              <a:cs typeface="Calibri"/>
            </a:endParaRPr>
          </a:p>
        </p:txBody>
      </p:sp>
      <p:sp>
        <p:nvSpPr>
          <p:cNvPr id="6" name="object 6"/>
          <p:cNvSpPr txBox="1"/>
          <p:nvPr/>
        </p:nvSpPr>
        <p:spPr>
          <a:xfrm>
            <a:off x="4495038" y="4446270"/>
            <a:ext cx="3352800" cy="381000"/>
          </a:xfrm>
          <a:prstGeom prst="rect">
            <a:avLst/>
          </a:prstGeom>
          <a:ln w="25907">
            <a:solidFill>
              <a:srgbClr val="8063A1"/>
            </a:solidFill>
          </a:ln>
        </p:spPr>
        <p:txBody>
          <a:bodyPr vert="horz" wrap="square" lIns="0" tIns="20955" rIns="0" bIns="0" rtlCol="0">
            <a:spAutoFit/>
          </a:bodyPr>
          <a:lstStyle/>
          <a:p>
            <a:pPr marL="1068705">
              <a:lnSpc>
                <a:spcPct val="100000"/>
              </a:lnSpc>
              <a:spcBef>
                <a:spcPts val="165"/>
              </a:spcBef>
            </a:pPr>
            <a:r>
              <a:rPr sz="2000" b="1" spc="-5" dirty="0">
                <a:latin typeface="Calibri"/>
                <a:cs typeface="Calibri"/>
              </a:rPr>
              <a:t>Expand</a:t>
            </a:r>
            <a:r>
              <a:rPr sz="2000" b="1" spc="-40" dirty="0">
                <a:latin typeface="Calibri"/>
                <a:cs typeface="Calibri"/>
              </a:rPr>
              <a:t> </a:t>
            </a:r>
            <a:r>
              <a:rPr sz="2000" b="1" spc="-25" dirty="0">
                <a:latin typeface="Calibri"/>
                <a:cs typeface="Calibri"/>
              </a:rPr>
              <a:t>Key</a:t>
            </a:r>
            <a:endParaRPr sz="2000">
              <a:latin typeface="Calibri"/>
              <a:cs typeface="Calibri"/>
            </a:endParaRPr>
          </a:p>
        </p:txBody>
      </p:sp>
      <p:sp>
        <p:nvSpPr>
          <p:cNvPr id="7" name="object 7"/>
          <p:cNvSpPr/>
          <p:nvPr/>
        </p:nvSpPr>
        <p:spPr>
          <a:xfrm>
            <a:off x="4499609" y="5665470"/>
            <a:ext cx="3352800" cy="381000"/>
          </a:xfrm>
          <a:custGeom>
            <a:avLst/>
            <a:gdLst/>
            <a:ahLst/>
            <a:cxnLst/>
            <a:rect l="l" t="t" r="r" b="b"/>
            <a:pathLst>
              <a:path w="3352800" h="381000">
                <a:moveTo>
                  <a:pt x="3352799" y="0"/>
                </a:moveTo>
                <a:lnTo>
                  <a:pt x="0" y="0"/>
                </a:lnTo>
                <a:lnTo>
                  <a:pt x="0" y="380999"/>
                </a:lnTo>
                <a:lnTo>
                  <a:pt x="3352799" y="380999"/>
                </a:lnTo>
                <a:lnTo>
                  <a:pt x="3352799" y="0"/>
                </a:lnTo>
                <a:close/>
              </a:path>
            </a:pathLst>
          </a:custGeom>
          <a:solidFill>
            <a:srgbClr val="8063A1"/>
          </a:solidFill>
        </p:spPr>
        <p:txBody>
          <a:bodyPr wrap="square" lIns="0" tIns="0" rIns="0" bIns="0" rtlCol="0"/>
          <a:lstStyle/>
          <a:p>
            <a:endParaRPr/>
          </a:p>
        </p:txBody>
      </p:sp>
      <p:sp>
        <p:nvSpPr>
          <p:cNvPr id="8" name="object 8"/>
          <p:cNvSpPr txBox="1"/>
          <p:nvPr/>
        </p:nvSpPr>
        <p:spPr>
          <a:xfrm>
            <a:off x="4499609" y="5665470"/>
            <a:ext cx="3352800" cy="381000"/>
          </a:xfrm>
          <a:prstGeom prst="rect">
            <a:avLst/>
          </a:prstGeom>
          <a:ln w="25907">
            <a:solidFill>
              <a:srgbClr val="5C4676"/>
            </a:solidFill>
          </a:ln>
        </p:spPr>
        <p:txBody>
          <a:bodyPr vert="horz" wrap="square" lIns="0" tIns="69850" rIns="0" bIns="0" rtlCol="0">
            <a:spAutoFit/>
          </a:bodyPr>
          <a:lstStyle/>
          <a:p>
            <a:pPr marR="57785" algn="ctr">
              <a:lnSpc>
                <a:spcPct val="100000"/>
              </a:lnSpc>
              <a:spcBef>
                <a:spcPts val="550"/>
              </a:spcBef>
            </a:pPr>
            <a:r>
              <a:rPr sz="3000" baseline="11111" dirty="0">
                <a:solidFill>
                  <a:srgbClr val="FFFFFF"/>
                </a:solidFill>
                <a:latin typeface="Cambria Math"/>
                <a:cs typeface="Cambria Math"/>
              </a:rPr>
              <a:t>𝒘</a:t>
            </a:r>
            <a:r>
              <a:rPr sz="1450" dirty="0">
                <a:solidFill>
                  <a:srgbClr val="FFFFFF"/>
                </a:solidFill>
                <a:latin typeface="Cambria Math"/>
                <a:cs typeface="Cambria Math"/>
              </a:rPr>
              <a:t>𝟒,𝟓</a:t>
            </a:r>
            <a:endParaRPr sz="1450">
              <a:latin typeface="Cambria Math"/>
              <a:cs typeface="Cambria Math"/>
            </a:endParaRPr>
          </a:p>
        </p:txBody>
      </p:sp>
      <p:grpSp>
        <p:nvGrpSpPr>
          <p:cNvPr id="9" name="object 9"/>
          <p:cNvGrpSpPr/>
          <p:nvPr/>
        </p:nvGrpSpPr>
        <p:grpSpPr>
          <a:xfrm>
            <a:off x="6018276" y="4808220"/>
            <a:ext cx="311150" cy="1033780"/>
            <a:chOff x="6018276" y="4808220"/>
            <a:chExt cx="311150" cy="1033780"/>
          </a:xfrm>
        </p:grpSpPr>
        <p:pic>
          <p:nvPicPr>
            <p:cNvPr id="10" name="object 10"/>
            <p:cNvPicPr/>
            <p:nvPr/>
          </p:nvPicPr>
          <p:blipFill>
            <a:blip r:embed="rId3" cstate="print"/>
            <a:stretch>
              <a:fillRect/>
            </a:stretch>
          </p:blipFill>
          <p:spPr>
            <a:xfrm>
              <a:off x="6018276" y="4808220"/>
              <a:ext cx="310959" cy="1033297"/>
            </a:xfrm>
            <a:prstGeom prst="rect">
              <a:avLst/>
            </a:prstGeom>
          </p:spPr>
        </p:pic>
        <p:sp>
          <p:nvSpPr>
            <p:cNvPr id="11" name="object 11"/>
            <p:cNvSpPr/>
            <p:nvPr/>
          </p:nvSpPr>
          <p:spPr>
            <a:xfrm>
              <a:off x="6118733" y="4827143"/>
              <a:ext cx="114300" cy="838835"/>
            </a:xfrm>
            <a:custGeom>
              <a:avLst/>
              <a:gdLst/>
              <a:ahLst/>
              <a:cxnLst/>
              <a:rect l="l" t="t" r="r" b="b"/>
              <a:pathLst>
                <a:path w="114300" h="838835">
                  <a:moveTo>
                    <a:pt x="38109" y="724153"/>
                  </a:moveTo>
                  <a:lnTo>
                    <a:pt x="0" y="724407"/>
                  </a:lnTo>
                  <a:lnTo>
                    <a:pt x="57784" y="838326"/>
                  </a:lnTo>
                  <a:lnTo>
                    <a:pt x="104661" y="743203"/>
                  </a:lnTo>
                  <a:lnTo>
                    <a:pt x="38226" y="743203"/>
                  </a:lnTo>
                  <a:lnTo>
                    <a:pt x="38109" y="724153"/>
                  </a:lnTo>
                  <a:close/>
                </a:path>
                <a:path w="114300" h="838835">
                  <a:moveTo>
                    <a:pt x="76209" y="723899"/>
                  </a:moveTo>
                  <a:lnTo>
                    <a:pt x="38109" y="724153"/>
                  </a:lnTo>
                  <a:lnTo>
                    <a:pt x="38226" y="743203"/>
                  </a:lnTo>
                  <a:lnTo>
                    <a:pt x="76326" y="742949"/>
                  </a:lnTo>
                  <a:lnTo>
                    <a:pt x="76209" y="723899"/>
                  </a:lnTo>
                  <a:close/>
                </a:path>
                <a:path w="114300" h="838835">
                  <a:moveTo>
                    <a:pt x="114300" y="723645"/>
                  </a:moveTo>
                  <a:lnTo>
                    <a:pt x="76209" y="723899"/>
                  </a:lnTo>
                  <a:lnTo>
                    <a:pt x="76326" y="742949"/>
                  </a:lnTo>
                  <a:lnTo>
                    <a:pt x="38226" y="743203"/>
                  </a:lnTo>
                  <a:lnTo>
                    <a:pt x="104661" y="743203"/>
                  </a:lnTo>
                  <a:lnTo>
                    <a:pt x="114300" y="723645"/>
                  </a:lnTo>
                  <a:close/>
                </a:path>
                <a:path w="114300" h="838835">
                  <a:moveTo>
                    <a:pt x="71754" y="0"/>
                  </a:moveTo>
                  <a:lnTo>
                    <a:pt x="33654" y="253"/>
                  </a:lnTo>
                  <a:lnTo>
                    <a:pt x="38109" y="724153"/>
                  </a:lnTo>
                  <a:lnTo>
                    <a:pt x="76209" y="723899"/>
                  </a:lnTo>
                  <a:lnTo>
                    <a:pt x="71754" y="0"/>
                  </a:lnTo>
                  <a:close/>
                </a:path>
              </a:pathLst>
            </a:custGeom>
            <a:solidFill>
              <a:srgbClr val="8063A1"/>
            </a:solidFill>
          </p:spPr>
          <p:txBody>
            <a:bodyPr wrap="square" lIns="0" tIns="0" rIns="0" bIns="0" rtlCol="0"/>
            <a:lstStyle/>
            <a:p>
              <a:endParaRPr/>
            </a:p>
          </p:txBody>
        </p:sp>
      </p:grpSp>
      <p:sp>
        <p:nvSpPr>
          <p:cNvPr id="12" name="object 12"/>
          <p:cNvSpPr txBox="1"/>
          <p:nvPr/>
        </p:nvSpPr>
        <p:spPr>
          <a:xfrm>
            <a:off x="4490465" y="1994154"/>
            <a:ext cx="3352800" cy="381000"/>
          </a:xfrm>
          <a:prstGeom prst="rect">
            <a:avLst/>
          </a:prstGeom>
          <a:ln w="25907">
            <a:solidFill>
              <a:srgbClr val="8063A1"/>
            </a:solidFill>
          </a:ln>
        </p:spPr>
        <p:txBody>
          <a:bodyPr vert="horz" wrap="square" lIns="0" tIns="21590" rIns="0" bIns="0" rtlCol="0">
            <a:spAutoFit/>
          </a:bodyPr>
          <a:lstStyle/>
          <a:p>
            <a:pPr marL="1068070">
              <a:lnSpc>
                <a:spcPct val="100000"/>
              </a:lnSpc>
              <a:spcBef>
                <a:spcPts val="170"/>
              </a:spcBef>
            </a:pPr>
            <a:r>
              <a:rPr sz="2000" b="1" dirty="0">
                <a:latin typeface="Calibri"/>
                <a:cs typeface="Calibri"/>
              </a:rPr>
              <a:t>Expand</a:t>
            </a:r>
            <a:r>
              <a:rPr sz="2000" b="1" spc="-35" dirty="0">
                <a:latin typeface="Calibri"/>
                <a:cs typeface="Calibri"/>
              </a:rPr>
              <a:t> </a:t>
            </a:r>
            <a:r>
              <a:rPr sz="2000" b="1" spc="-25" dirty="0">
                <a:latin typeface="Calibri"/>
                <a:cs typeface="Calibri"/>
              </a:rPr>
              <a:t>Key</a:t>
            </a:r>
            <a:endParaRPr sz="2000">
              <a:latin typeface="Calibri"/>
              <a:cs typeface="Calibri"/>
            </a:endParaRPr>
          </a:p>
        </p:txBody>
      </p:sp>
      <p:grpSp>
        <p:nvGrpSpPr>
          <p:cNvPr id="13" name="object 13"/>
          <p:cNvGrpSpPr/>
          <p:nvPr/>
        </p:nvGrpSpPr>
        <p:grpSpPr>
          <a:xfrm>
            <a:off x="6013703" y="2356104"/>
            <a:ext cx="311150" cy="2090420"/>
            <a:chOff x="6013703" y="2356104"/>
            <a:chExt cx="311150" cy="2090420"/>
          </a:xfrm>
        </p:grpSpPr>
        <p:pic>
          <p:nvPicPr>
            <p:cNvPr id="14" name="object 14"/>
            <p:cNvPicPr/>
            <p:nvPr/>
          </p:nvPicPr>
          <p:blipFill>
            <a:blip r:embed="rId4" cstate="print"/>
            <a:stretch>
              <a:fillRect/>
            </a:stretch>
          </p:blipFill>
          <p:spPr>
            <a:xfrm>
              <a:off x="6013703" y="2356104"/>
              <a:ext cx="310959" cy="1642872"/>
            </a:xfrm>
            <a:prstGeom prst="rect">
              <a:avLst/>
            </a:prstGeom>
          </p:spPr>
        </p:pic>
        <p:sp>
          <p:nvSpPr>
            <p:cNvPr id="15" name="object 15"/>
            <p:cNvSpPr/>
            <p:nvPr/>
          </p:nvSpPr>
          <p:spPr>
            <a:xfrm>
              <a:off x="6114414" y="2375027"/>
              <a:ext cx="114300" cy="1448435"/>
            </a:xfrm>
            <a:custGeom>
              <a:avLst/>
              <a:gdLst/>
              <a:ahLst/>
              <a:cxnLst/>
              <a:rect l="l" t="t" r="r" b="b"/>
              <a:pathLst>
                <a:path w="114300" h="1448435">
                  <a:moveTo>
                    <a:pt x="38158" y="1333711"/>
                  </a:moveTo>
                  <a:lnTo>
                    <a:pt x="0" y="1333881"/>
                  </a:lnTo>
                  <a:lnTo>
                    <a:pt x="57531" y="1447927"/>
                  </a:lnTo>
                  <a:lnTo>
                    <a:pt x="104670" y="1352804"/>
                  </a:lnTo>
                  <a:lnTo>
                    <a:pt x="38226" y="1352804"/>
                  </a:lnTo>
                  <a:lnTo>
                    <a:pt x="38158" y="1333711"/>
                  </a:lnTo>
                  <a:close/>
                </a:path>
                <a:path w="114300" h="1448435">
                  <a:moveTo>
                    <a:pt x="76259" y="1333542"/>
                  </a:moveTo>
                  <a:lnTo>
                    <a:pt x="38158" y="1333711"/>
                  </a:lnTo>
                  <a:lnTo>
                    <a:pt x="38226" y="1352804"/>
                  </a:lnTo>
                  <a:lnTo>
                    <a:pt x="76326" y="1352550"/>
                  </a:lnTo>
                  <a:lnTo>
                    <a:pt x="76259" y="1333542"/>
                  </a:lnTo>
                  <a:close/>
                </a:path>
                <a:path w="114300" h="1448435">
                  <a:moveTo>
                    <a:pt x="114300" y="1333373"/>
                  </a:moveTo>
                  <a:lnTo>
                    <a:pt x="76259" y="1333542"/>
                  </a:lnTo>
                  <a:lnTo>
                    <a:pt x="76326" y="1352550"/>
                  </a:lnTo>
                  <a:lnTo>
                    <a:pt x="38226" y="1352804"/>
                  </a:lnTo>
                  <a:lnTo>
                    <a:pt x="104670" y="1352804"/>
                  </a:lnTo>
                  <a:lnTo>
                    <a:pt x="114300" y="1333373"/>
                  </a:lnTo>
                  <a:close/>
                </a:path>
                <a:path w="114300" h="1448435">
                  <a:moveTo>
                    <a:pt x="71500" y="0"/>
                  </a:moveTo>
                  <a:lnTo>
                    <a:pt x="33400" y="253"/>
                  </a:lnTo>
                  <a:lnTo>
                    <a:pt x="38158" y="1333711"/>
                  </a:lnTo>
                  <a:lnTo>
                    <a:pt x="76259" y="1333542"/>
                  </a:lnTo>
                  <a:lnTo>
                    <a:pt x="71500" y="0"/>
                  </a:lnTo>
                  <a:close/>
                </a:path>
              </a:pathLst>
            </a:custGeom>
            <a:solidFill>
              <a:srgbClr val="8063A1"/>
            </a:solidFill>
          </p:spPr>
          <p:txBody>
            <a:bodyPr wrap="square" lIns="0" tIns="0" rIns="0" bIns="0" rtlCol="0"/>
            <a:lstStyle/>
            <a:p>
              <a:endParaRPr/>
            </a:p>
          </p:txBody>
        </p:sp>
        <p:pic>
          <p:nvPicPr>
            <p:cNvPr id="16" name="object 16"/>
            <p:cNvPicPr/>
            <p:nvPr/>
          </p:nvPicPr>
          <p:blipFill>
            <a:blip r:embed="rId5" cstate="print"/>
            <a:stretch>
              <a:fillRect/>
            </a:stretch>
          </p:blipFill>
          <p:spPr>
            <a:xfrm>
              <a:off x="6123431" y="4217670"/>
              <a:ext cx="114300" cy="228600"/>
            </a:xfrm>
            <a:prstGeom prst="rect">
              <a:avLst/>
            </a:prstGeom>
          </p:spPr>
        </p:pic>
      </p:grpSp>
      <p:sp>
        <p:nvSpPr>
          <p:cNvPr id="17" name="object 17"/>
          <p:cNvSpPr txBox="1"/>
          <p:nvPr/>
        </p:nvSpPr>
        <p:spPr>
          <a:xfrm>
            <a:off x="4490465" y="1383030"/>
            <a:ext cx="3352800" cy="381000"/>
          </a:xfrm>
          <a:prstGeom prst="rect">
            <a:avLst/>
          </a:prstGeom>
          <a:ln w="25907">
            <a:solidFill>
              <a:srgbClr val="8063A1"/>
            </a:solidFill>
          </a:ln>
        </p:spPr>
        <p:txBody>
          <a:bodyPr vert="horz" wrap="square" lIns="0" tIns="69215" rIns="0" bIns="0" rtlCol="0">
            <a:spAutoFit/>
          </a:bodyPr>
          <a:lstStyle/>
          <a:p>
            <a:pPr marR="59690" algn="ctr">
              <a:lnSpc>
                <a:spcPct val="100000"/>
              </a:lnSpc>
              <a:spcBef>
                <a:spcPts val="545"/>
              </a:spcBef>
            </a:pPr>
            <a:r>
              <a:rPr sz="3000" baseline="11111" dirty="0">
                <a:latin typeface="Cambria Math"/>
                <a:cs typeface="Cambria Math"/>
              </a:rPr>
              <a:t>𝒘</a:t>
            </a:r>
            <a:r>
              <a:rPr sz="1450" dirty="0">
                <a:latin typeface="Cambria Math"/>
                <a:cs typeface="Cambria Math"/>
              </a:rPr>
              <a:t>𝟎,𝟏</a:t>
            </a:r>
            <a:endParaRPr sz="1450">
              <a:latin typeface="Cambria Math"/>
              <a:cs typeface="Cambria Math"/>
            </a:endParaRPr>
          </a:p>
        </p:txBody>
      </p:sp>
      <p:pic>
        <p:nvPicPr>
          <p:cNvPr id="18" name="object 18"/>
          <p:cNvPicPr/>
          <p:nvPr/>
        </p:nvPicPr>
        <p:blipFill>
          <a:blip r:embed="rId6" cstate="print"/>
          <a:stretch>
            <a:fillRect/>
          </a:stretch>
        </p:blipFill>
        <p:spPr>
          <a:xfrm>
            <a:off x="6009132" y="1744967"/>
            <a:ext cx="310959" cy="423684"/>
          </a:xfrm>
          <a:prstGeom prst="rect">
            <a:avLst/>
          </a:prstGeom>
        </p:spPr>
      </p:pic>
      <p:pic>
        <p:nvPicPr>
          <p:cNvPr id="19" name="object 19"/>
          <p:cNvPicPr/>
          <p:nvPr/>
        </p:nvPicPr>
        <p:blipFill>
          <a:blip r:embed="rId5" cstate="print"/>
          <a:stretch>
            <a:fillRect/>
          </a:stretch>
        </p:blipFill>
        <p:spPr>
          <a:xfrm>
            <a:off x="6109715" y="1764029"/>
            <a:ext cx="114300" cy="228600"/>
          </a:xfrm>
          <a:prstGeom prst="rect">
            <a:avLst/>
          </a:prstGeom>
        </p:spPr>
      </p:pic>
      <p:pic>
        <p:nvPicPr>
          <p:cNvPr id="20" name="object 20"/>
          <p:cNvPicPr/>
          <p:nvPr/>
        </p:nvPicPr>
        <p:blipFill>
          <a:blip r:embed="rId6" cstate="print"/>
          <a:stretch>
            <a:fillRect/>
          </a:stretch>
        </p:blipFill>
        <p:spPr>
          <a:xfrm>
            <a:off x="6022847" y="4198607"/>
            <a:ext cx="310959" cy="423684"/>
          </a:xfrm>
          <a:prstGeom prst="rect">
            <a:avLst/>
          </a:prstGeom>
        </p:spPr>
      </p:pic>
      <p:pic>
        <p:nvPicPr>
          <p:cNvPr id="21" name="object 21"/>
          <p:cNvPicPr/>
          <p:nvPr/>
        </p:nvPicPr>
        <p:blipFill>
          <a:blip r:embed="rId7" cstate="print"/>
          <a:stretch>
            <a:fillRect/>
          </a:stretch>
        </p:blipFill>
        <p:spPr>
          <a:xfrm>
            <a:off x="6009132" y="1127734"/>
            <a:ext cx="310959" cy="431317"/>
          </a:xfrm>
          <a:prstGeom prst="rect">
            <a:avLst/>
          </a:prstGeom>
        </p:spPr>
      </p:pic>
      <p:pic>
        <p:nvPicPr>
          <p:cNvPr id="22" name="object 22"/>
          <p:cNvPicPr/>
          <p:nvPr/>
        </p:nvPicPr>
        <p:blipFill>
          <a:blip r:embed="rId8" cstate="print"/>
          <a:stretch>
            <a:fillRect/>
          </a:stretch>
        </p:blipFill>
        <p:spPr>
          <a:xfrm>
            <a:off x="6109715" y="1146810"/>
            <a:ext cx="114300" cy="236219"/>
          </a:xfrm>
          <a:prstGeom prst="rect">
            <a:avLst/>
          </a:prstGeom>
        </p:spPr>
      </p:pic>
      <p:sp>
        <p:nvSpPr>
          <p:cNvPr id="23" name="object 23"/>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mc:AlternateContent xmlns:mc="http://schemas.openxmlformats.org/markup-compatibility/2006" xmlns:p14="http://schemas.microsoft.com/office/powerpoint/2010/main" xmlns:iact="http://schemas.microsoft.com/office/powerpoint/2014/inkAction">
        <mc:Choice Requires="p14 iact">
          <p:contentPart p14:bwMode="auto" r:id="rId9">
            <p14:nvContentPartPr>
              <p14:cNvPr id="24" name="Ink 23"/>
              <p14:cNvContentPartPr/>
              <p14:nvPr>
                <p:extLst>
                  <p:ext uri="{42D2F446-02D8-4167-A562-619A0277C38B}">
                    <p15:isNarration xmlns:p15="http://schemas.microsoft.com/office/powerpoint/2012/main" val="1"/>
                  </p:ext>
                </p:extLst>
              </p14:nvPr>
            </p14:nvContentPartPr>
            <p14:xfrm>
              <a:off x="5994360" y="6026040"/>
              <a:ext cx="609840" cy="360"/>
            </p14:xfrm>
          </p:contentPart>
        </mc:Choice>
        <mc:Fallback xmlns="">
          <p:pic>
            <p:nvPicPr>
              <p:cNvPr id="24" name="Ink 23"/>
              <p:cNvPicPr>
                <a:picLocks noGrp="1" noRot="1" noChangeAspect="1" noMove="1" noResize="1" noEditPoints="1" noAdjustHandles="1" noChangeArrowheads="1" noChangeShapeType="1"/>
              </p:cNvPicPr>
              <p:nvPr/>
            </p:nvPicPr>
            <p:blipFill>
              <a:blip r:embed="rId12"/>
              <a:stretch>
                <a:fillRect/>
              </a:stretch>
            </p:blipFill>
            <p:spPr>
              <a:xfrm>
                <a:off x="5985000" y="6016680"/>
                <a:ext cx="628560" cy="19080"/>
              </a:xfrm>
              <a:prstGeom prst="rect">
                <a:avLst/>
              </a:prstGeom>
            </p:spPr>
          </p:pic>
        </mc:Fallback>
      </mc:AlternateContent>
    </p:spTree>
    <p:extLst>
      <p:ext uri="{BB962C8B-B14F-4D97-AF65-F5344CB8AC3E}">
        <p14:creationId xmlns:p14="http://schemas.microsoft.com/office/powerpoint/2010/main" val="676144832"/>
      </p:ext>
    </p:extLst>
  </p:cSld>
  <p:clrMapOvr>
    <a:masterClrMapping/>
  </p:clrMapOvr>
  <mc:AlternateContent xmlns:mc="http://schemas.openxmlformats.org/markup-compatibility/2006" xmlns:p14="http://schemas.microsoft.com/office/powerpoint/2010/main">
    <mc:Choice Requires="p14">
      <p:transition spd="slow" p14:dur="2000" advTm="4809"/>
    </mc:Choice>
    <mc:Fallback xmlns="">
      <p:transition spd="slow" advTm="48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4"/>
                                        </p:tgtEl>
                                        <p:attrNameLst>
                                          <p:attrName>style.visibility</p:attrName>
                                        </p:attrNameLst>
                                      </p:cBhvr>
                                      <p:to>
                                        <p:strVal val="visible"/>
                                      </p:to>
                                    </p:set>
                                    <p:cmd type="call" cmd="playFrom(0.0)">
                                      <p:cBhvr>
                                        <p:cTn id="7" dur="1" fill="hold"/>
                                        <p:tgtEl>
                                          <p:spTgt spid="24"/>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2191" y="0"/>
            <a:ext cx="12214860" cy="711835"/>
            <a:chOff x="-12191" y="0"/>
            <a:chExt cx="12214860" cy="711835"/>
          </a:xfrm>
        </p:grpSpPr>
        <p:sp>
          <p:nvSpPr>
            <p:cNvPr id="3" name="object 3"/>
            <p:cNvSpPr/>
            <p:nvPr/>
          </p:nvSpPr>
          <p:spPr>
            <a:xfrm>
              <a:off x="389661" y="333720"/>
              <a:ext cx="107950" cy="42545"/>
            </a:xfrm>
            <a:custGeom>
              <a:avLst/>
              <a:gdLst/>
              <a:ahLst/>
              <a:cxnLst/>
              <a:rect l="l" t="t" r="r" b="b"/>
              <a:pathLst>
                <a:path w="107950" h="42545">
                  <a:moveTo>
                    <a:pt x="107363" y="0"/>
                  </a:moveTo>
                  <a:lnTo>
                    <a:pt x="0" y="0"/>
                  </a:lnTo>
                  <a:lnTo>
                    <a:pt x="0" y="42326"/>
                  </a:lnTo>
                  <a:lnTo>
                    <a:pt x="107363" y="42326"/>
                  </a:lnTo>
                  <a:lnTo>
                    <a:pt x="107363" y="0"/>
                  </a:lnTo>
                  <a:close/>
                </a:path>
              </a:pathLst>
            </a:custGeom>
            <a:solidFill>
              <a:srgbClr val="FFFFFF"/>
            </a:solidFill>
          </p:spPr>
          <p:txBody>
            <a:bodyPr wrap="square" lIns="0" tIns="0" rIns="0" bIns="0" rtlCol="0"/>
            <a:lstStyle/>
            <a:p>
              <a:endParaRPr/>
            </a:p>
          </p:txBody>
        </p:sp>
        <p:sp>
          <p:nvSpPr>
            <p:cNvPr id="4" name="object 4"/>
            <p:cNvSpPr/>
            <p:nvPr/>
          </p:nvSpPr>
          <p:spPr>
            <a:xfrm>
              <a:off x="389661" y="333720"/>
              <a:ext cx="107950" cy="42545"/>
            </a:xfrm>
            <a:custGeom>
              <a:avLst/>
              <a:gdLst/>
              <a:ahLst/>
              <a:cxnLst/>
              <a:rect l="l" t="t" r="r" b="b"/>
              <a:pathLst>
                <a:path w="107950" h="42545">
                  <a:moveTo>
                    <a:pt x="0" y="42326"/>
                  </a:moveTo>
                  <a:lnTo>
                    <a:pt x="107363" y="42326"/>
                  </a:lnTo>
                  <a:lnTo>
                    <a:pt x="107363" y="0"/>
                  </a:lnTo>
                  <a:lnTo>
                    <a:pt x="0" y="0"/>
                  </a:lnTo>
                  <a:lnTo>
                    <a:pt x="0" y="42326"/>
                  </a:lnTo>
                  <a:close/>
                </a:path>
              </a:pathLst>
            </a:custGeom>
            <a:ln w="9144">
              <a:solidFill>
                <a:srgbClr val="001F5F"/>
              </a:solidFill>
            </a:ln>
          </p:spPr>
          <p:txBody>
            <a:bodyPr wrap="square" lIns="0" tIns="0" rIns="0" bIns="0" rtlCol="0"/>
            <a:lstStyle/>
            <a:p>
              <a:endParaRPr/>
            </a:p>
          </p:txBody>
        </p:sp>
        <p:sp>
          <p:nvSpPr>
            <p:cNvPr id="5" name="object 5"/>
            <p:cNvSpPr/>
            <p:nvPr/>
          </p:nvSpPr>
          <p:spPr>
            <a:xfrm>
              <a:off x="514426" y="141223"/>
              <a:ext cx="1807845" cy="481965"/>
            </a:xfrm>
            <a:custGeom>
              <a:avLst/>
              <a:gdLst/>
              <a:ahLst/>
              <a:cxnLst/>
              <a:rect l="l" t="t" r="r" b="b"/>
              <a:pathLst>
                <a:path w="1807845" h="481965">
                  <a:moveTo>
                    <a:pt x="1623491" y="143128"/>
                  </a:moveTo>
                  <a:lnTo>
                    <a:pt x="1569008" y="143128"/>
                  </a:lnTo>
                  <a:lnTo>
                    <a:pt x="1665020" y="321437"/>
                  </a:lnTo>
                  <a:lnTo>
                    <a:pt x="1582470" y="481838"/>
                  </a:lnTo>
                  <a:lnTo>
                    <a:pt x="1635556" y="481838"/>
                  </a:lnTo>
                  <a:lnTo>
                    <a:pt x="1740059" y="275843"/>
                  </a:lnTo>
                  <a:lnTo>
                    <a:pt x="1691309" y="275843"/>
                  </a:lnTo>
                  <a:lnTo>
                    <a:pt x="1623491" y="143128"/>
                  </a:lnTo>
                  <a:close/>
                </a:path>
                <a:path w="1807845" h="481965">
                  <a:moveTo>
                    <a:pt x="1469313" y="136778"/>
                  </a:moveTo>
                  <a:lnTo>
                    <a:pt x="1423689" y="144970"/>
                  </a:lnTo>
                  <a:lnTo>
                    <a:pt x="1390065" y="169545"/>
                  </a:lnTo>
                  <a:lnTo>
                    <a:pt x="1369380" y="207057"/>
                  </a:lnTo>
                  <a:lnTo>
                    <a:pt x="1362506" y="254000"/>
                  </a:lnTo>
                  <a:lnTo>
                    <a:pt x="1364320" y="277623"/>
                  </a:lnTo>
                  <a:lnTo>
                    <a:pt x="1378901" y="318633"/>
                  </a:lnTo>
                  <a:lnTo>
                    <a:pt x="1407623" y="350396"/>
                  </a:lnTo>
                  <a:lnTo>
                    <a:pt x="1446866" y="366867"/>
                  </a:lnTo>
                  <a:lnTo>
                    <a:pt x="1470202" y="368935"/>
                  </a:lnTo>
                  <a:lnTo>
                    <a:pt x="1485966" y="367936"/>
                  </a:lnTo>
                  <a:lnTo>
                    <a:pt x="1529257" y="353060"/>
                  </a:lnTo>
                  <a:lnTo>
                    <a:pt x="1560249" y="324358"/>
                  </a:lnTo>
                  <a:lnTo>
                    <a:pt x="1470583" y="324358"/>
                  </a:lnTo>
                  <a:lnTo>
                    <a:pt x="1458391" y="323145"/>
                  </a:lnTo>
                  <a:lnTo>
                    <a:pt x="1421484" y="295243"/>
                  </a:lnTo>
                  <a:lnTo>
                    <a:pt x="1412036" y="263525"/>
                  </a:lnTo>
                  <a:lnTo>
                    <a:pt x="1572056" y="263525"/>
                  </a:lnTo>
                  <a:lnTo>
                    <a:pt x="1572056" y="252602"/>
                  </a:lnTo>
                  <a:lnTo>
                    <a:pt x="1570413" y="228461"/>
                  </a:lnTo>
                  <a:lnTo>
                    <a:pt x="1569474" y="224281"/>
                  </a:lnTo>
                  <a:lnTo>
                    <a:pt x="1414195" y="224281"/>
                  </a:lnTo>
                  <a:lnTo>
                    <a:pt x="1416573" y="216257"/>
                  </a:lnTo>
                  <a:lnTo>
                    <a:pt x="1449343" y="183896"/>
                  </a:lnTo>
                  <a:lnTo>
                    <a:pt x="1469313" y="180467"/>
                  </a:lnTo>
                  <a:lnTo>
                    <a:pt x="1553059" y="180467"/>
                  </a:lnTo>
                  <a:lnTo>
                    <a:pt x="1545767" y="169418"/>
                  </a:lnTo>
                  <a:lnTo>
                    <a:pt x="1531196" y="155156"/>
                  </a:lnTo>
                  <a:lnTo>
                    <a:pt x="1513589" y="144954"/>
                  </a:lnTo>
                  <a:lnTo>
                    <a:pt x="1492957" y="138824"/>
                  </a:lnTo>
                  <a:lnTo>
                    <a:pt x="1469313" y="136778"/>
                  </a:lnTo>
                  <a:close/>
                </a:path>
                <a:path w="1807845" h="481965">
                  <a:moveTo>
                    <a:pt x="1531670" y="283083"/>
                  </a:moveTo>
                  <a:lnTo>
                    <a:pt x="1504111" y="314960"/>
                  </a:lnTo>
                  <a:lnTo>
                    <a:pt x="1470583" y="324358"/>
                  </a:lnTo>
                  <a:lnTo>
                    <a:pt x="1560249" y="324358"/>
                  </a:lnTo>
                  <a:lnTo>
                    <a:pt x="1563387" y="320323"/>
                  </a:lnTo>
                  <a:lnTo>
                    <a:pt x="1572056" y="305435"/>
                  </a:lnTo>
                  <a:lnTo>
                    <a:pt x="1531670" y="283083"/>
                  </a:lnTo>
                  <a:close/>
                </a:path>
                <a:path w="1807845" h="481965">
                  <a:moveTo>
                    <a:pt x="1807387" y="143128"/>
                  </a:moveTo>
                  <a:lnTo>
                    <a:pt x="1754428" y="143128"/>
                  </a:lnTo>
                  <a:lnTo>
                    <a:pt x="1691309" y="275843"/>
                  </a:lnTo>
                  <a:lnTo>
                    <a:pt x="1740059" y="275843"/>
                  </a:lnTo>
                  <a:lnTo>
                    <a:pt x="1807387" y="143128"/>
                  </a:lnTo>
                  <a:close/>
                </a:path>
                <a:path w="1807845" h="481965">
                  <a:moveTo>
                    <a:pt x="1553059" y="180467"/>
                  </a:moveTo>
                  <a:lnTo>
                    <a:pt x="1469313" y="180467"/>
                  </a:lnTo>
                  <a:lnTo>
                    <a:pt x="1479769" y="181276"/>
                  </a:lnTo>
                  <a:lnTo>
                    <a:pt x="1489236" y="183705"/>
                  </a:lnTo>
                  <a:lnTo>
                    <a:pt x="1520220" y="215638"/>
                  </a:lnTo>
                  <a:lnTo>
                    <a:pt x="1522526" y="224281"/>
                  </a:lnTo>
                  <a:lnTo>
                    <a:pt x="1569474" y="224281"/>
                  </a:lnTo>
                  <a:lnTo>
                    <a:pt x="1565484" y="206533"/>
                  </a:lnTo>
                  <a:lnTo>
                    <a:pt x="1557269" y="186844"/>
                  </a:lnTo>
                  <a:lnTo>
                    <a:pt x="1553059" y="180467"/>
                  </a:lnTo>
                  <a:close/>
                </a:path>
                <a:path w="1807845" h="481965">
                  <a:moveTo>
                    <a:pt x="166001" y="0"/>
                  </a:moveTo>
                  <a:lnTo>
                    <a:pt x="0" y="361696"/>
                  </a:lnTo>
                  <a:lnTo>
                    <a:pt x="52819" y="361696"/>
                  </a:lnTo>
                  <a:lnTo>
                    <a:pt x="91389" y="276987"/>
                  </a:lnTo>
                  <a:lnTo>
                    <a:pt x="293174" y="276987"/>
                  </a:lnTo>
                  <a:lnTo>
                    <a:pt x="271425" y="229615"/>
                  </a:lnTo>
                  <a:lnTo>
                    <a:pt x="110515" y="229615"/>
                  </a:lnTo>
                  <a:lnTo>
                    <a:pt x="166001" y="101600"/>
                  </a:lnTo>
                  <a:lnTo>
                    <a:pt x="212649" y="101600"/>
                  </a:lnTo>
                  <a:lnTo>
                    <a:pt x="166001" y="0"/>
                  </a:lnTo>
                  <a:close/>
                </a:path>
                <a:path w="1807845" h="481965">
                  <a:moveTo>
                    <a:pt x="293174" y="276987"/>
                  </a:moveTo>
                  <a:lnTo>
                    <a:pt x="240614" y="276987"/>
                  </a:lnTo>
                  <a:lnTo>
                    <a:pt x="279184" y="361696"/>
                  </a:lnTo>
                  <a:lnTo>
                    <a:pt x="332066" y="361696"/>
                  </a:lnTo>
                  <a:lnTo>
                    <a:pt x="293174" y="276987"/>
                  </a:lnTo>
                  <a:close/>
                </a:path>
                <a:path w="1807845" h="481965">
                  <a:moveTo>
                    <a:pt x="212649" y="101600"/>
                  </a:moveTo>
                  <a:lnTo>
                    <a:pt x="166001" y="101600"/>
                  </a:lnTo>
                  <a:lnTo>
                    <a:pt x="221564" y="229615"/>
                  </a:lnTo>
                  <a:lnTo>
                    <a:pt x="271425" y="229615"/>
                  </a:lnTo>
                  <a:lnTo>
                    <a:pt x="212649" y="101600"/>
                  </a:lnTo>
                  <a:close/>
                </a:path>
                <a:path w="1807845" h="481965">
                  <a:moveTo>
                    <a:pt x="1158544" y="14858"/>
                  </a:moveTo>
                  <a:lnTo>
                    <a:pt x="1107236" y="14858"/>
                  </a:lnTo>
                  <a:lnTo>
                    <a:pt x="1107236" y="361696"/>
                  </a:lnTo>
                  <a:lnTo>
                    <a:pt x="1158544" y="361696"/>
                  </a:lnTo>
                  <a:lnTo>
                    <a:pt x="1158544" y="217804"/>
                  </a:lnTo>
                  <a:lnTo>
                    <a:pt x="1170609" y="204216"/>
                  </a:lnTo>
                  <a:lnTo>
                    <a:pt x="1231817" y="204216"/>
                  </a:lnTo>
                  <a:lnTo>
                    <a:pt x="1205153" y="171450"/>
                  </a:lnTo>
                  <a:lnTo>
                    <a:pt x="1215272" y="161035"/>
                  </a:lnTo>
                  <a:lnTo>
                    <a:pt x="1158544" y="161035"/>
                  </a:lnTo>
                  <a:lnTo>
                    <a:pt x="1158544" y="14858"/>
                  </a:lnTo>
                  <a:close/>
                </a:path>
                <a:path w="1807845" h="481965">
                  <a:moveTo>
                    <a:pt x="1231817" y="204216"/>
                  </a:moveTo>
                  <a:lnTo>
                    <a:pt x="1170609" y="204216"/>
                  </a:lnTo>
                  <a:lnTo>
                    <a:pt x="1296212" y="361696"/>
                  </a:lnTo>
                  <a:lnTo>
                    <a:pt x="1359966" y="361696"/>
                  </a:lnTo>
                  <a:lnTo>
                    <a:pt x="1231817" y="204216"/>
                  </a:lnTo>
                  <a:close/>
                </a:path>
                <a:path w="1807845" h="481965">
                  <a:moveTo>
                    <a:pt x="1357299" y="14858"/>
                  </a:moveTo>
                  <a:lnTo>
                    <a:pt x="1295450" y="14858"/>
                  </a:lnTo>
                  <a:lnTo>
                    <a:pt x="1158544" y="161035"/>
                  </a:lnTo>
                  <a:lnTo>
                    <a:pt x="1215272" y="161035"/>
                  </a:lnTo>
                  <a:lnTo>
                    <a:pt x="1357299" y="14858"/>
                  </a:lnTo>
                  <a:close/>
                </a:path>
                <a:path w="1807845" h="481965">
                  <a:moveTo>
                    <a:pt x="549757" y="14858"/>
                  </a:moveTo>
                  <a:lnTo>
                    <a:pt x="358965" y="14858"/>
                  </a:lnTo>
                  <a:lnTo>
                    <a:pt x="358965" y="361696"/>
                  </a:lnTo>
                  <a:lnTo>
                    <a:pt x="549757" y="361696"/>
                  </a:lnTo>
                  <a:lnTo>
                    <a:pt x="549757" y="314451"/>
                  </a:lnTo>
                  <a:lnTo>
                    <a:pt x="410273" y="314451"/>
                  </a:lnTo>
                  <a:lnTo>
                    <a:pt x="410273" y="195325"/>
                  </a:lnTo>
                  <a:lnTo>
                    <a:pt x="545731" y="195325"/>
                  </a:lnTo>
                  <a:lnTo>
                    <a:pt x="545731" y="148081"/>
                  </a:lnTo>
                  <a:lnTo>
                    <a:pt x="410273" y="148081"/>
                  </a:lnTo>
                  <a:lnTo>
                    <a:pt x="410273" y="62102"/>
                  </a:lnTo>
                  <a:lnTo>
                    <a:pt x="549757" y="62102"/>
                  </a:lnTo>
                  <a:lnTo>
                    <a:pt x="549757" y="14858"/>
                  </a:lnTo>
                  <a:close/>
                </a:path>
                <a:path w="1807845" h="481965">
                  <a:moveTo>
                    <a:pt x="632053" y="256159"/>
                  </a:moveTo>
                  <a:lnTo>
                    <a:pt x="580301" y="266573"/>
                  </a:lnTo>
                  <a:lnTo>
                    <a:pt x="584649" y="288740"/>
                  </a:lnTo>
                  <a:lnTo>
                    <a:pt x="592094" y="308562"/>
                  </a:lnTo>
                  <a:lnTo>
                    <a:pt x="616280" y="341122"/>
                  </a:lnTo>
                  <a:lnTo>
                    <a:pt x="649743" y="361981"/>
                  </a:lnTo>
                  <a:lnTo>
                    <a:pt x="689368" y="368935"/>
                  </a:lnTo>
                  <a:lnTo>
                    <a:pt x="712238" y="366984"/>
                  </a:lnTo>
                  <a:lnTo>
                    <a:pt x="752324" y="351414"/>
                  </a:lnTo>
                  <a:lnTo>
                    <a:pt x="783785" y="321175"/>
                  </a:lnTo>
                  <a:lnTo>
                    <a:pt x="784057" y="320675"/>
                  </a:lnTo>
                  <a:lnTo>
                    <a:pt x="692962" y="320675"/>
                  </a:lnTo>
                  <a:lnTo>
                    <a:pt x="680534" y="319603"/>
                  </a:lnTo>
                  <a:lnTo>
                    <a:pt x="641586" y="294145"/>
                  </a:lnTo>
                  <a:lnTo>
                    <a:pt x="632948" y="270472"/>
                  </a:lnTo>
                  <a:lnTo>
                    <a:pt x="632053" y="256159"/>
                  </a:lnTo>
                  <a:close/>
                </a:path>
                <a:path w="1807845" h="481965">
                  <a:moveTo>
                    <a:pt x="699693" y="7620"/>
                  </a:moveTo>
                  <a:lnTo>
                    <a:pt x="660353" y="13906"/>
                  </a:lnTo>
                  <a:lnTo>
                    <a:pt x="626567" y="32766"/>
                  </a:lnTo>
                  <a:lnTo>
                    <a:pt x="597492" y="79593"/>
                  </a:lnTo>
                  <a:lnTo>
                    <a:pt x="595553" y="99186"/>
                  </a:lnTo>
                  <a:lnTo>
                    <a:pt x="596834" y="115452"/>
                  </a:lnTo>
                  <a:lnTo>
                    <a:pt x="616051" y="153797"/>
                  </a:lnTo>
                  <a:lnTo>
                    <a:pt x="653581" y="180014"/>
                  </a:lnTo>
                  <a:lnTo>
                    <a:pt x="700633" y="199390"/>
                  </a:lnTo>
                  <a:lnTo>
                    <a:pt x="710806" y="204815"/>
                  </a:lnTo>
                  <a:lnTo>
                    <a:pt x="742601" y="230306"/>
                  </a:lnTo>
                  <a:lnTo>
                    <a:pt x="750735" y="258952"/>
                  </a:lnTo>
                  <a:lnTo>
                    <a:pt x="749701" y="271170"/>
                  </a:lnTo>
                  <a:lnTo>
                    <a:pt x="725422" y="310495"/>
                  </a:lnTo>
                  <a:lnTo>
                    <a:pt x="692962" y="320675"/>
                  </a:lnTo>
                  <a:lnTo>
                    <a:pt x="784057" y="320675"/>
                  </a:lnTo>
                  <a:lnTo>
                    <a:pt x="793943" y="302482"/>
                  </a:lnTo>
                  <a:lnTo>
                    <a:pt x="800029" y="281741"/>
                  </a:lnTo>
                  <a:lnTo>
                    <a:pt x="802055" y="258952"/>
                  </a:lnTo>
                  <a:lnTo>
                    <a:pt x="800629" y="239520"/>
                  </a:lnTo>
                  <a:lnTo>
                    <a:pt x="779322" y="193675"/>
                  </a:lnTo>
                  <a:lnTo>
                    <a:pt x="734779" y="161885"/>
                  </a:lnTo>
                  <a:lnTo>
                    <a:pt x="693940" y="145287"/>
                  </a:lnTo>
                  <a:lnTo>
                    <a:pt x="673338" y="135566"/>
                  </a:lnTo>
                  <a:lnTo>
                    <a:pt x="658622" y="124666"/>
                  </a:lnTo>
                  <a:lnTo>
                    <a:pt x="649792" y="112551"/>
                  </a:lnTo>
                  <a:lnTo>
                    <a:pt x="646849" y="99186"/>
                  </a:lnTo>
                  <a:lnTo>
                    <a:pt x="647849" y="90235"/>
                  </a:lnTo>
                  <a:lnTo>
                    <a:pt x="679831" y="58864"/>
                  </a:lnTo>
                  <a:lnTo>
                    <a:pt x="698792" y="55752"/>
                  </a:lnTo>
                  <a:lnTo>
                    <a:pt x="785142" y="55752"/>
                  </a:lnTo>
                  <a:lnTo>
                    <a:pt x="774103" y="39713"/>
                  </a:lnTo>
                  <a:lnTo>
                    <a:pt x="753116" y="21891"/>
                  </a:lnTo>
                  <a:lnTo>
                    <a:pt x="728310" y="11189"/>
                  </a:lnTo>
                  <a:lnTo>
                    <a:pt x="699693" y="7620"/>
                  </a:lnTo>
                  <a:close/>
                </a:path>
                <a:path w="1807845" h="481965">
                  <a:moveTo>
                    <a:pt x="785142" y="55752"/>
                  </a:moveTo>
                  <a:lnTo>
                    <a:pt x="698792" y="55752"/>
                  </a:lnTo>
                  <a:lnTo>
                    <a:pt x="714353" y="57751"/>
                  </a:lnTo>
                  <a:lnTo>
                    <a:pt x="728308" y="63738"/>
                  </a:lnTo>
                  <a:lnTo>
                    <a:pt x="740656" y="73701"/>
                  </a:lnTo>
                  <a:lnTo>
                    <a:pt x="751395" y="87629"/>
                  </a:lnTo>
                  <a:lnTo>
                    <a:pt x="791260" y="64643"/>
                  </a:lnTo>
                  <a:lnTo>
                    <a:pt x="785142" y="55752"/>
                  </a:lnTo>
                  <a:close/>
                </a:path>
              </a:pathLst>
            </a:custGeom>
            <a:solidFill>
              <a:srgbClr val="FFFFFF"/>
            </a:solidFill>
          </p:spPr>
          <p:txBody>
            <a:bodyPr wrap="square" lIns="0" tIns="0" rIns="0" bIns="0" rtlCol="0"/>
            <a:lstStyle/>
            <a:p>
              <a:endParaRPr/>
            </a:p>
          </p:txBody>
        </p:sp>
        <p:sp>
          <p:nvSpPr>
            <p:cNvPr id="6" name="object 6"/>
            <p:cNvSpPr/>
            <p:nvPr/>
          </p:nvSpPr>
          <p:spPr>
            <a:xfrm>
              <a:off x="1928622" y="284353"/>
              <a:ext cx="393700" cy="339090"/>
            </a:xfrm>
            <a:custGeom>
              <a:avLst/>
              <a:gdLst/>
              <a:ahLst/>
              <a:cxnLst/>
              <a:rect l="l" t="t" r="r" b="b"/>
              <a:pathLst>
                <a:path w="393700" h="339090">
                  <a:moveTo>
                    <a:pt x="55117" y="37338"/>
                  </a:moveTo>
                  <a:lnTo>
                    <a:pt x="18414" y="51053"/>
                  </a:lnTo>
                  <a:lnTo>
                    <a:pt x="0" y="81152"/>
                  </a:lnTo>
                  <a:lnTo>
                    <a:pt x="108330" y="81152"/>
                  </a:lnTo>
                  <a:lnTo>
                    <a:pt x="83532" y="44624"/>
                  </a:lnTo>
                  <a:lnTo>
                    <a:pt x="55117" y="37338"/>
                  </a:lnTo>
                  <a:close/>
                </a:path>
                <a:path w="393700" h="339090">
                  <a:moveTo>
                    <a:pt x="154812" y="0"/>
                  </a:moveTo>
                  <a:lnTo>
                    <a:pt x="209295" y="0"/>
                  </a:lnTo>
                  <a:lnTo>
                    <a:pt x="277113" y="132714"/>
                  </a:lnTo>
                  <a:lnTo>
                    <a:pt x="340232" y="0"/>
                  </a:lnTo>
                  <a:lnTo>
                    <a:pt x="393191" y="0"/>
                  </a:lnTo>
                  <a:lnTo>
                    <a:pt x="221360" y="338709"/>
                  </a:lnTo>
                  <a:lnTo>
                    <a:pt x="168275" y="338709"/>
                  </a:lnTo>
                  <a:lnTo>
                    <a:pt x="250825" y="178308"/>
                  </a:lnTo>
                  <a:lnTo>
                    <a:pt x="154812" y="0"/>
                  </a:lnTo>
                  <a:close/>
                </a:path>
              </a:pathLst>
            </a:custGeom>
            <a:ln w="9144">
              <a:solidFill>
                <a:srgbClr val="001F5F"/>
              </a:solidFill>
            </a:ln>
          </p:spPr>
          <p:txBody>
            <a:bodyPr wrap="square" lIns="0" tIns="0" rIns="0" bIns="0" rtlCol="0"/>
            <a:lstStyle/>
            <a:p>
              <a:endParaRPr/>
            </a:p>
          </p:txBody>
        </p:sp>
        <p:pic>
          <p:nvPicPr>
            <p:cNvPr id="7" name="object 7"/>
            <p:cNvPicPr/>
            <p:nvPr/>
          </p:nvPicPr>
          <p:blipFill>
            <a:blip r:embed="rId2" cstate="print"/>
            <a:stretch>
              <a:fillRect/>
            </a:stretch>
          </p:blipFill>
          <p:spPr>
            <a:xfrm>
              <a:off x="1872360" y="273430"/>
              <a:ext cx="218694" cy="241300"/>
            </a:xfrm>
            <a:prstGeom prst="rect">
              <a:avLst/>
            </a:prstGeom>
          </p:spPr>
        </p:pic>
        <p:sp>
          <p:nvSpPr>
            <p:cNvPr id="8" name="object 8"/>
            <p:cNvSpPr/>
            <p:nvPr/>
          </p:nvSpPr>
          <p:spPr>
            <a:xfrm>
              <a:off x="514426" y="141223"/>
              <a:ext cx="1360170" cy="368935"/>
            </a:xfrm>
            <a:custGeom>
              <a:avLst/>
              <a:gdLst/>
              <a:ahLst/>
              <a:cxnLst/>
              <a:rect l="l" t="t" r="r" b="b"/>
              <a:pathLst>
                <a:path w="1360170" h="368934">
                  <a:moveTo>
                    <a:pt x="166001" y="101600"/>
                  </a:moveTo>
                  <a:lnTo>
                    <a:pt x="110515" y="229615"/>
                  </a:lnTo>
                  <a:lnTo>
                    <a:pt x="221564" y="229615"/>
                  </a:lnTo>
                  <a:lnTo>
                    <a:pt x="166001" y="101600"/>
                  </a:lnTo>
                  <a:close/>
                </a:path>
                <a:path w="1360170" h="368934">
                  <a:moveTo>
                    <a:pt x="1107236" y="14858"/>
                  </a:moveTo>
                  <a:lnTo>
                    <a:pt x="1158544" y="14858"/>
                  </a:lnTo>
                  <a:lnTo>
                    <a:pt x="1158544" y="161035"/>
                  </a:lnTo>
                  <a:lnTo>
                    <a:pt x="1295450" y="14858"/>
                  </a:lnTo>
                  <a:lnTo>
                    <a:pt x="1357299" y="14858"/>
                  </a:lnTo>
                  <a:lnTo>
                    <a:pt x="1205153" y="171450"/>
                  </a:lnTo>
                  <a:lnTo>
                    <a:pt x="1359966" y="361696"/>
                  </a:lnTo>
                  <a:lnTo>
                    <a:pt x="1296212" y="361696"/>
                  </a:lnTo>
                  <a:lnTo>
                    <a:pt x="1170609" y="204216"/>
                  </a:lnTo>
                  <a:lnTo>
                    <a:pt x="1158544" y="217804"/>
                  </a:lnTo>
                  <a:lnTo>
                    <a:pt x="1158544" y="361696"/>
                  </a:lnTo>
                  <a:lnTo>
                    <a:pt x="1107236" y="361696"/>
                  </a:lnTo>
                  <a:lnTo>
                    <a:pt x="1107236" y="14858"/>
                  </a:lnTo>
                  <a:close/>
                </a:path>
                <a:path w="1360170" h="368934">
                  <a:moveTo>
                    <a:pt x="358965" y="14858"/>
                  </a:moveTo>
                  <a:lnTo>
                    <a:pt x="549757" y="14858"/>
                  </a:lnTo>
                  <a:lnTo>
                    <a:pt x="549757" y="62102"/>
                  </a:lnTo>
                  <a:lnTo>
                    <a:pt x="410273" y="62102"/>
                  </a:lnTo>
                  <a:lnTo>
                    <a:pt x="410273" y="148081"/>
                  </a:lnTo>
                  <a:lnTo>
                    <a:pt x="545731" y="148081"/>
                  </a:lnTo>
                  <a:lnTo>
                    <a:pt x="545731" y="195325"/>
                  </a:lnTo>
                  <a:lnTo>
                    <a:pt x="410273" y="195325"/>
                  </a:lnTo>
                  <a:lnTo>
                    <a:pt x="410273" y="314451"/>
                  </a:lnTo>
                  <a:lnTo>
                    <a:pt x="549757" y="314451"/>
                  </a:lnTo>
                  <a:lnTo>
                    <a:pt x="549757" y="361696"/>
                  </a:lnTo>
                  <a:lnTo>
                    <a:pt x="358965" y="361696"/>
                  </a:lnTo>
                  <a:lnTo>
                    <a:pt x="358965" y="14858"/>
                  </a:lnTo>
                  <a:close/>
                </a:path>
                <a:path w="1360170" h="368934">
                  <a:moveTo>
                    <a:pt x="699693" y="7620"/>
                  </a:moveTo>
                  <a:lnTo>
                    <a:pt x="728310" y="11189"/>
                  </a:lnTo>
                  <a:lnTo>
                    <a:pt x="753116" y="21891"/>
                  </a:lnTo>
                  <a:lnTo>
                    <a:pt x="774103" y="39713"/>
                  </a:lnTo>
                  <a:lnTo>
                    <a:pt x="791260" y="64643"/>
                  </a:lnTo>
                  <a:lnTo>
                    <a:pt x="751395" y="87629"/>
                  </a:lnTo>
                  <a:lnTo>
                    <a:pt x="740656" y="73701"/>
                  </a:lnTo>
                  <a:lnTo>
                    <a:pt x="728308" y="63738"/>
                  </a:lnTo>
                  <a:lnTo>
                    <a:pt x="714353" y="57751"/>
                  </a:lnTo>
                  <a:lnTo>
                    <a:pt x="698792" y="55752"/>
                  </a:lnTo>
                  <a:lnTo>
                    <a:pt x="689065" y="56534"/>
                  </a:lnTo>
                  <a:lnTo>
                    <a:pt x="650849" y="82057"/>
                  </a:lnTo>
                  <a:lnTo>
                    <a:pt x="646849" y="99186"/>
                  </a:lnTo>
                  <a:lnTo>
                    <a:pt x="649792" y="112551"/>
                  </a:lnTo>
                  <a:lnTo>
                    <a:pt x="658622" y="124666"/>
                  </a:lnTo>
                  <a:lnTo>
                    <a:pt x="673338" y="135566"/>
                  </a:lnTo>
                  <a:lnTo>
                    <a:pt x="693940" y="145287"/>
                  </a:lnTo>
                  <a:lnTo>
                    <a:pt x="715238" y="153289"/>
                  </a:lnTo>
                  <a:lnTo>
                    <a:pt x="734779" y="161885"/>
                  </a:lnTo>
                  <a:lnTo>
                    <a:pt x="779322" y="193675"/>
                  </a:lnTo>
                  <a:lnTo>
                    <a:pt x="800629" y="239520"/>
                  </a:lnTo>
                  <a:lnTo>
                    <a:pt x="802055" y="258952"/>
                  </a:lnTo>
                  <a:lnTo>
                    <a:pt x="800029" y="281741"/>
                  </a:lnTo>
                  <a:lnTo>
                    <a:pt x="783785" y="321175"/>
                  </a:lnTo>
                  <a:lnTo>
                    <a:pt x="752324" y="351414"/>
                  </a:lnTo>
                  <a:lnTo>
                    <a:pt x="712238" y="366984"/>
                  </a:lnTo>
                  <a:lnTo>
                    <a:pt x="689368" y="368935"/>
                  </a:lnTo>
                  <a:lnTo>
                    <a:pt x="668784" y="367196"/>
                  </a:lnTo>
                  <a:lnTo>
                    <a:pt x="632241" y="353290"/>
                  </a:lnTo>
                  <a:lnTo>
                    <a:pt x="602637" y="326026"/>
                  </a:lnTo>
                  <a:lnTo>
                    <a:pt x="584649" y="288740"/>
                  </a:lnTo>
                  <a:lnTo>
                    <a:pt x="580301" y="266573"/>
                  </a:lnTo>
                  <a:lnTo>
                    <a:pt x="632053" y="256159"/>
                  </a:lnTo>
                  <a:lnTo>
                    <a:pt x="632948" y="270472"/>
                  </a:lnTo>
                  <a:lnTo>
                    <a:pt x="636127" y="283130"/>
                  </a:lnTo>
                  <a:lnTo>
                    <a:pt x="669120" y="316388"/>
                  </a:lnTo>
                  <a:lnTo>
                    <a:pt x="692962" y="320675"/>
                  </a:lnTo>
                  <a:lnTo>
                    <a:pt x="704804" y="319551"/>
                  </a:lnTo>
                  <a:lnTo>
                    <a:pt x="741433" y="292939"/>
                  </a:lnTo>
                  <a:lnTo>
                    <a:pt x="750735" y="258952"/>
                  </a:lnTo>
                  <a:lnTo>
                    <a:pt x="749830" y="248213"/>
                  </a:lnTo>
                  <a:lnTo>
                    <a:pt x="720139" y="210597"/>
                  </a:lnTo>
                  <a:lnTo>
                    <a:pt x="669099" y="186944"/>
                  </a:lnTo>
                  <a:lnTo>
                    <a:pt x="653581" y="180014"/>
                  </a:lnTo>
                  <a:lnTo>
                    <a:pt x="616051" y="153797"/>
                  </a:lnTo>
                  <a:lnTo>
                    <a:pt x="596834" y="115452"/>
                  </a:lnTo>
                  <a:lnTo>
                    <a:pt x="595553" y="99186"/>
                  </a:lnTo>
                  <a:lnTo>
                    <a:pt x="597492" y="79593"/>
                  </a:lnTo>
                  <a:lnTo>
                    <a:pt x="626567" y="32766"/>
                  </a:lnTo>
                  <a:lnTo>
                    <a:pt x="660353" y="13906"/>
                  </a:lnTo>
                  <a:lnTo>
                    <a:pt x="679329" y="9191"/>
                  </a:lnTo>
                  <a:lnTo>
                    <a:pt x="699693" y="7620"/>
                  </a:lnTo>
                  <a:close/>
                </a:path>
                <a:path w="1360170" h="368934">
                  <a:moveTo>
                    <a:pt x="166001" y="0"/>
                  </a:moveTo>
                  <a:lnTo>
                    <a:pt x="332066" y="361696"/>
                  </a:lnTo>
                  <a:lnTo>
                    <a:pt x="279184" y="361696"/>
                  </a:lnTo>
                  <a:lnTo>
                    <a:pt x="240614" y="276987"/>
                  </a:lnTo>
                  <a:lnTo>
                    <a:pt x="91389" y="276987"/>
                  </a:lnTo>
                  <a:lnTo>
                    <a:pt x="52819" y="361696"/>
                  </a:lnTo>
                  <a:lnTo>
                    <a:pt x="0" y="361696"/>
                  </a:lnTo>
                  <a:lnTo>
                    <a:pt x="166001" y="0"/>
                  </a:lnTo>
                  <a:close/>
                </a:path>
              </a:pathLst>
            </a:custGeom>
            <a:ln w="9144">
              <a:solidFill>
                <a:srgbClr val="001F5F"/>
              </a:solidFill>
            </a:ln>
          </p:spPr>
          <p:txBody>
            <a:bodyPr wrap="square" lIns="0" tIns="0" rIns="0" bIns="0" rtlCol="0"/>
            <a:lstStyle/>
            <a:p>
              <a:endParaRPr/>
            </a:p>
          </p:txBody>
        </p:sp>
        <p:pic>
          <p:nvPicPr>
            <p:cNvPr id="9" name="object 9"/>
            <p:cNvPicPr/>
            <p:nvPr/>
          </p:nvPicPr>
          <p:blipFill>
            <a:blip r:embed="rId3" cstate="print"/>
            <a:stretch>
              <a:fillRect/>
            </a:stretch>
          </p:blipFill>
          <p:spPr>
            <a:xfrm>
              <a:off x="2447671" y="144271"/>
              <a:ext cx="2152650" cy="370459"/>
            </a:xfrm>
            <a:prstGeom prst="rect">
              <a:avLst/>
            </a:prstGeom>
          </p:spPr>
        </p:pic>
      </p:grpSp>
      <p:sp>
        <p:nvSpPr>
          <p:cNvPr id="10" name="object 10"/>
          <p:cNvSpPr txBox="1">
            <a:spLocks noGrp="1"/>
          </p:cNvSpPr>
          <p:nvPr>
            <p:ph type="title"/>
          </p:nvPr>
        </p:nvSpPr>
        <p:spPr>
          <a:prstGeom prst="rect">
            <a:avLst/>
          </a:prstGeom>
        </p:spPr>
        <p:txBody>
          <a:bodyPr vert="horz" wrap="square" lIns="0" tIns="13335" rIns="0" bIns="0" rtlCol="0">
            <a:spAutoFit/>
          </a:bodyPr>
          <a:lstStyle/>
          <a:p>
            <a:pPr marL="451484" indent="-439420">
              <a:lnSpc>
                <a:spcPct val="100000"/>
              </a:lnSpc>
              <a:spcBef>
                <a:spcPts val="105"/>
              </a:spcBef>
              <a:buFont typeface="Wingdings"/>
              <a:buChar char=""/>
              <a:tabLst>
                <a:tab pos="451484" algn="l"/>
                <a:tab pos="452120" algn="l"/>
              </a:tabLst>
            </a:pPr>
            <a:r>
              <a:rPr spc="25" dirty="0"/>
              <a:t>w2</a:t>
            </a:r>
            <a:r>
              <a:rPr spc="35" dirty="0"/>
              <a:t> </a:t>
            </a:r>
            <a:r>
              <a:rPr spc="-15" dirty="0"/>
              <a:t>=</a:t>
            </a:r>
            <a:r>
              <a:rPr spc="40" dirty="0"/>
              <a:t> </a:t>
            </a:r>
            <a:r>
              <a:rPr spc="50" dirty="0"/>
              <a:t>1101 </a:t>
            </a:r>
            <a:r>
              <a:rPr spc="45" dirty="0"/>
              <a:t>1101,</a:t>
            </a:r>
            <a:r>
              <a:rPr spc="50" dirty="0"/>
              <a:t> </a:t>
            </a:r>
            <a:r>
              <a:rPr spc="25" dirty="0"/>
              <a:t>w3</a:t>
            </a:r>
            <a:r>
              <a:rPr spc="20" dirty="0"/>
              <a:t> </a:t>
            </a:r>
            <a:r>
              <a:rPr spc="-15" dirty="0"/>
              <a:t>=</a:t>
            </a:r>
            <a:r>
              <a:rPr spc="50" dirty="0"/>
              <a:t> 0010</a:t>
            </a:r>
            <a:r>
              <a:rPr spc="40" dirty="0"/>
              <a:t> </a:t>
            </a:r>
            <a:r>
              <a:rPr spc="50" dirty="0"/>
              <a:t>1000</a:t>
            </a:r>
          </a:p>
        </p:txBody>
      </p:sp>
      <p:sp>
        <p:nvSpPr>
          <p:cNvPr id="11" name="object 11"/>
          <p:cNvSpPr txBox="1">
            <a:spLocks noGrp="1"/>
          </p:cNvSpPr>
          <p:nvPr>
            <p:ph type="body" idx="1"/>
          </p:nvPr>
        </p:nvSpPr>
        <p:spPr>
          <a:prstGeom prst="rect">
            <a:avLst/>
          </a:prstGeom>
        </p:spPr>
        <p:txBody>
          <a:bodyPr vert="horz" wrap="square" lIns="0" tIns="210820" rIns="0" bIns="0" rtlCol="0">
            <a:spAutoFit/>
          </a:bodyPr>
          <a:lstStyle/>
          <a:p>
            <a:pPr marL="451484" indent="-439420">
              <a:lnSpc>
                <a:spcPct val="100000"/>
              </a:lnSpc>
              <a:spcBef>
                <a:spcPts val="1660"/>
              </a:spcBef>
              <a:buFont typeface="Wingdings"/>
              <a:buChar char=""/>
              <a:tabLst>
                <a:tab pos="451484" algn="l"/>
                <a:tab pos="452120" algn="l"/>
              </a:tabLst>
            </a:pPr>
            <a:r>
              <a:rPr spc="25" dirty="0"/>
              <a:t>w4</a:t>
            </a:r>
            <a:r>
              <a:rPr spc="40" dirty="0"/>
              <a:t> </a:t>
            </a:r>
            <a:r>
              <a:rPr spc="-15" dirty="0"/>
              <a:t>=</a:t>
            </a:r>
            <a:r>
              <a:rPr spc="40" dirty="0"/>
              <a:t> </a:t>
            </a:r>
            <a:r>
              <a:rPr spc="25" dirty="0">
                <a:solidFill>
                  <a:srgbClr val="00AF50"/>
                </a:solidFill>
              </a:rPr>
              <a:t>w2</a:t>
            </a:r>
            <a:r>
              <a:rPr spc="45" dirty="0">
                <a:solidFill>
                  <a:srgbClr val="00AF50"/>
                </a:solidFill>
              </a:rPr>
              <a:t> </a:t>
            </a:r>
            <a:r>
              <a:rPr dirty="0">
                <a:latin typeface="Cambria Math"/>
                <a:cs typeface="Cambria Math"/>
              </a:rPr>
              <a:t>⊕</a:t>
            </a:r>
            <a:r>
              <a:rPr spc="180" dirty="0">
                <a:latin typeface="Cambria Math"/>
                <a:cs typeface="Cambria Math"/>
              </a:rPr>
              <a:t> </a:t>
            </a:r>
            <a:r>
              <a:rPr spc="-135" dirty="0">
                <a:solidFill>
                  <a:srgbClr val="30859C"/>
                </a:solidFill>
              </a:rPr>
              <a:t>Rcon(2)</a:t>
            </a:r>
            <a:r>
              <a:rPr spc="55" dirty="0">
                <a:solidFill>
                  <a:srgbClr val="30859C"/>
                </a:solidFill>
              </a:rPr>
              <a:t> </a:t>
            </a:r>
            <a:r>
              <a:rPr dirty="0">
                <a:latin typeface="Cambria Math"/>
                <a:cs typeface="Cambria Math"/>
              </a:rPr>
              <a:t>⊕</a:t>
            </a:r>
            <a:r>
              <a:rPr spc="165" dirty="0">
                <a:latin typeface="Cambria Math"/>
                <a:cs typeface="Cambria Math"/>
              </a:rPr>
              <a:t> </a:t>
            </a:r>
            <a:r>
              <a:rPr spc="-45" dirty="0">
                <a:solidFill>
                  <a:srgbClr val="E36C09"/>
                </a:solidFill>
              </a:rPr>
              <a:t>SubNib</a:t>
            </a:r>
            <a:r>
              <a:rPr spc="-45" dirty="0"/>
              <a:t>(</a:t>
            </a:r>
            <a:r>
              <a:rPr spc="40" dirty="0"/>
              <a:t> </a:t>
            </a:r>
            <a:r>
              <a:rPr spc="-55" dirty="0">
                <a:solidFill>
                  <a:srgbClr val="FF0000"/>
                </a:solidFill>
              </a:rPr>
              <a:t>RotNib(w3)</a:t>
            </a:r>
            <a:r>
              <a:rPr spc="50" dirty="0">
                <a:solidFill>
                  <a:srgbClr val="FF0000"/>
                </a:solidFill>
              </a:rPr>
              <a:t> </a:t>
            </a:r>
            <a:r>
              <a:rPr spc="-110" dirty="0"/>
              <a:t>)</a:t>
            </a:r>
          </a:p>
          <a:p>
            <a:pPr marL="965200">
              <a:lnSpc>
                <a:spcPct val="100000"/>
              </a:lnSpc>
              <a:spcBef>
                <a:spcPts val="1560"/>
              </a:spcBef>
            </a:pPr>
            <a:r>
              <a:rPr spc="-15" dirty="0"/>
              <a:t>=</a:t>
            </a:r>
            <a:r>
              <a:rPr spc="40" dirty="0"/>
              <a:t> </a:t>
            </a:r>
            <a:r>
              <a:rPr spc="50" dirty="0">
                <a:solidFill>
                  <a:srgbClr val="00AF50"/>
                </a:solidFill>
              </a:rPr>
              <a:t>1101</a:t>
            </a:r>
            <a:r>
              <a:rPr spc="55" dirty="0">
                <a:solidFill>
                  <a:srgbClr val="00AF50"/>
                </a:solidFill>
              </a:rPr>
              <a:t> </a:t>
            </a:r>
            <a:r>
              <a:rPr spc="50" dirty="0">
                <a:solidFill>
                  <a:srgbClr val="00AF50"/>
                </a:solidFill>
              </a:rPr>
              <a:t>1101</a:t>
            </a:r>
            <a:r>
              <a:rPr spc="55" dirty="0">
                <a:solidFill>
                  <a:srgbClr val="00AF50"/>
                </a:solidFill>
              </a:rPr>
              <a:t> </a:t>
            </a:r>
            <a:r>
              <a:rPr dirty="0">
                <a:latin typeface="Cambria Math"/>
                <a:cs typeface="Cambria Math"/>
              </a:rPr>
              <a:t>⊕</a:t>
            </a:r>
            <a:r>
              <a:rPr spc="165" dirty="0">
                <a:latin typeface="Cambria Math"/>
                <a:cs typeface="Cambria Math"/>
              </a:rPr>
              <a:t> </a:t>
            </a:r>
            <a:r>
              <a:rPr spc="50" dirty="0">
                <a:solidFill>
                  <a:srgbClr val="30859C"/>
                </a:solidFill>
              </a:rPr>
              <a:t>0011</a:t>
            </a:r>
            <a:r>
              <a:rPr spc="55" dirty="0">
                <a:solidFill>
                  <a:srgbClr val="30859C"/>
                </a:solidFill>
              </a:rPr>
              <a:t> </a:t>
            </a:r>
            <a:r>
              <a:rPr spc="50" dirty="0">
                <a:solidFill>
                  <a:srgbClr val="30859C"/>
                </a:solidFill>
              </a:rPr>
              <a:t>0000</a:t>
            </a:r>
            <a:r>
              <a:rPr spc="45" dirty="0">
                <a:solidFill>
                  <a:srgbClr val="30859C"/>
                </a:solidFill>
              </a:rPr>
              <a:t> </a:t>
            </a:r>
            <a:r>
              <a:rPr dirty="0">
                <a:latin typeface="Cambria Math"/>
                <a:cs typeface="Cambria Math"/>
              </a:rPr>
              <a:t>⊕</a:t>
            </a:r>
            <a:r>
              <a:rPr spc="175" dirty="0">
                <a:latin typeface="Cambria Math"/>
                <a:cs typeface="Cambria Math"/>
              </a:rPr>
              <a:t> </a:t>
            </a:r>
            <a:r>
              <a:rPr spc="-45" dirty="0">
                <a:solidFill>
                  <a:srgbClr val="E36C09"/>
                </a:solidFill>
              </a:rPr>
              <a:t>SubNib</a:t>
            </a:r>
            <a:r>
              <a:rPr spc="-45" dirty="0"/>
              <a:t>(</a:t>
            </a:r>
            <a:r>
              <a:rPr spc="30" dirty="0"/>
              <a:t> </a:t>
            </a:r>
            <a:r>
              <a:rPr spc="50" dirty="0">
                <a:solidFill>
                  <a:srgbClr val="FF0000"/>
                </a:solidFill>
              </a:rPr>
              <a:t>1000</a:t>
            </a:r>
            <a:r>
              <a:rPr spc="55" dirty="0">
                <a:solidFill>
                  <a:srgbClr val="FF0000"/>
                </a:solidFill>
              </a:rPr>
              <a:t> </a:t>
            </a:r>
            <a:r>
              <a:rPr spc="50" dirty="0">
                <a:solidFill>
                  <a:srgbClr val="FF0000"/>
                </a:solidFill>
              </a:rPr>
              <a:t>0010</a:t>
            </a:r>
            <a:r>
              <a:rPr spc="40" dirty="0">
                <a:solidFill>
                  <a:srgbClr val="FF0000"/>
                </a:solidFill>
              </a:rPr>
              <a:t> </a:t>
            </a:r>
            <a:r>
              <a:rPr spc="-110" dirty="0"/>
              <a:t>)</a:t>
            </a:r>
          </a:p>
          <a:p>
            <a:pPr marL="965200">
              <a:lnSpc>
                <a:spcPct val="100000"/>
              </a:lnSpc>
              <a:spcBef>
                <a:spcPts val="1560"/>
              </a:spcBef>
            </a:pPr>
            <a:r>
              <a:rPr spc="-15" dirty="0"/>
              <a:t>=</a:t>
            </a:r>
            <a:r>
              <a:rPr spc="40" dirty="0"/>
              <a:t> </a:t>
            </a:r>
            <a:r>
              <a:rPr spc="50" dirty="0">
                <a:solidFill>
                  <a:srgbClr val="00AF50"/>
                </a:solidFill>
              </a:rPr>
              <a:t>1101</a:t>
            </a:r>
            <a:r>
              <a:rPr spc="55" dirty="0">
                <a:solidFill>
                  <a:srgbClr val="00AF50"/>
                </a:solidFill>
              </a:rPr>
              <a:t> </a:t>
            </a:r>
            <a:r>
              <a:rPr spc="50" dirty="0">
                <a:solidFill>
                  <a:srgbClr val="00AF50"/>
                </a:solidFill>
              </a:rPr>
              <a:t>1101</a:t>
            </a:r>
            <a:r>
              <a:rPr spc="55" dirty="0">
                <a:solidFill>
                  <a:srgbClr val="00AF50"/>
                </a:solidFill>
              </a:rPr>
              <a:t> </a:t>
            </a:r>
            <a:r>
              <a:rPr dirty="0">
                <a:latin typeface="Cambria Math"/>
                <a:cs typeface="Cambria Math"/>
              </a:rPr>
              <a:t>⊕</a:t>
            </a:r>
            <a:r>
              <a:rPr spc="165" dirty="0">
                <a:latin typeface="Cambria Math"/>
                <a:cs typeface="Cambria Math"/>
              </a:rPr>
              <a:t> </a:t>
            </a:r>
            <a:r>
              <a:rPr spc="50" dirty="0">
                <a:solidFill>
                  <a:srgbClr val="30859C"/>
                </a:solidFill>
              </a:rPr>
              <a:t>0011</a:t>
            </a:r>
            <a:r>
              <a:rPr spc="55" dirty="0">
                <a:solidFill>
                  <a:srgbClr val="30859C"/>
                </a:solidFill>
              </a:rPr>
              <a:t> </a:t>
            </a:r>
            <a:r>
              <a:rPr spc="50" dirty="0">
                <a:solidFill>
                  <a:srgbClr val="30859C"/>
                </a:solidFill>
              </a:rPr>
              <a:t>0000</a:t>
            </a:r>
            <a:r>
              <a:rPr spc="40" dirty="0">
                <a:solidFill>
                  <a:srgbClr val="30859C"/>
                </a:solidFill>
              </a:rPr>
              <a:t> </a:t>
            </a:r>
            <a:r>
              <a:rPr dirty="0">
                <a:latin typeface="Cambria Math"/>
                <a:cs typeface="Cambria Math"/>
              </a:rPr>
              <a:t>⊕</a:t>
            </a:r>
            <a:r>
              <a:rPr spc="175" dirty="0">
                <a:latin typeface="Cambria Math"/>
                <a:cs typeface="Cambria Math"/>
              </a:rPr>
              <a:t> </a:t>
            </a:r>
            <a:r>
              <a:rPr spc="50" dirty="0">
                <a:solidFill>
                  <a:srgbClr val="E36C09"/>
                </a:solidFill>
              </a:rPr>
              <a:t>0110</a:t>
            </a:r>
            <a:r>
              <a:rPr spc="40" dirty="0">
                <a:solidFill>
                  <a:srgbClr val="E36C09"/>
                </a:solidFill>
              </a:rPr>
              <a:t> </a:t>
            </a:r>
            <a:r>
              <a:rPr spc="45" dirty="0">
                <a:solidFill>
                  <a:srgbClr val="E36C09"/>
                </a:solidFill>
              </a:rPr>
              <a:t>1010</a:t>
            </a:r>
          </a:p>
          <a:p>
            <a:pPr marL="965200">
              <a:lnSpc>
                <a:spcPct val="100000"/>
              </a:lnSpc>
              <a:spcBef>
                <a:spcPts val="1560"/>
              </a:spcBef>
            </a:pPr>
            <a:r>
              <a:rPr spc="-15" dirty="0"/>
              <a:t>=</a:t>
            </a:r>
            <a:r>
              <a:rPr spc="35" dirty="0"/>
              <a:t> </a:t>
            </a:r>
            <a:r>
              <a:rPr spc="50" dirty="0">
                <a:solidFill>
                  <a:srgbClr val="00AF50"/>
                </a:solidFill>
              </a:rPr>
              <a:t>1101 1101 </a:t>
            </a:r>
            <a:r>
              <a:rPr dirty="0">
                <a:latin typeface="Cambria Math"/>
                <a:cs typeface="Cambria Math"/>
              </a:rPr>
              <a:t>⊕</a:t>
            </a:r>
            <a:r>
              <a:rPr spc="160" dirty="0">
                <a:latin typeface="Cambria Math"/>
                <a:cs typeface="Cambria Math"/>
              </a:rPr>
              <a:t> </a:t>
            </a:r>
            <a:r>
              <a:rPr spc="50" dirty="0"/>
              <a:t>0101 </a:t>
            </a:r>
            <a:r>
              <a:rPr spc="45" dirty="0"/>
              <a:t>1010</a:t>
            </a:r>
          </a:p>
          <a:p>
            <a:pPr marL="965200">
              <a:lnSpc>
                <a:spcPct val="100000"/>
              </a:lnSpc>
              <a:spcBef>
                <a:spcPts val="1560"/>
              </a:spcBef>
            </a:pPr>
            <a:r>
              <a:rPr spc="-15" dirty="0"/>
              <a:t>=</a:t>
            </a:r>
            <a:r>
              <a:rPr spc="15" dirty="0"/>
              <a:t> </a:t>
            </a:r>
            <a:r>
              <a:rPr spc="50" dirty="0"/>
              <a:t>1000</a:t>
            </a:r>
            <a:r>
              <a:rPr spc="35" dirty="0"/>
              <a:t> </a:t>
            </a:r>
            <a:r>
              <a:rPr spc="50" dirty="0"/>
              <a:t>0111</a:t>
            </a:r>
          </a:p>
        </p:txBody>
      </p:sp>
      <p:sp>
        <p:nvSpPr>
          <p:cNvPr id="12" name="object 12"/>
          <p:cNvSpPr txBox="1"/>
          <p:nvPr/>
        </p:nvSpPr>
        <p:spPr>
          <a:xfrm>
            <a:off x="206146" y="4259427"/>
            <a:ext cx="5023485" cy="1809114"/>
          </a:xfrm>
          <a:prstGeom prst="rect">
            <a:avLst/>
          </a:prstGeom>
        </p:spPr>
        <p:txBody>
          <a:bodyPr vert="horz" wrap="square" lIns="0" tIns="210820" rIns="0" bIns="0" rtlCol="0">
            <a:spAutoFit/>
          </a:bodyPr>
          <a:lstStyle/>
          <a:p>
            <a:pPr marL="451484" indent="-439420">
              <a:lnSpc>
                <a:spcPct val="100000"/>
              </a:lnSpc>
              <a:spcBef>
                <a:spcPts val="1660"/>
              </a:spcBef>
              <a:buFont typeface="Wingdings"/>
              <a:buChar char=""/>
              <a:tabLst>
                <a:tab pos="451484" algn="l"/>
                <a:tab pos="452120" algn="l"/>
              </a:tabLst>
            </a:pPr>
            <a:r>
              <a:rPr sz="2600" spc="25" dirty="0">
                <a:solidFill>
                  <a:srgbClr val="0F243E"/>
                </a:solidFill>
                <a:latin typeface="Microsoft Sans Serif"/>
                <a:cs typeface="Microsoft Sans Serif"/>
              </a:rPr>
              <a:t>w5 </a:t>
            </a:r>
            <a:r>
              <a:rPr sz="2600" spc="-15" dirty="0">
                <a:solidFill>
                  <a:srgbClr val="0F243E"/>
                </a:solidFill>
                <a:latin typeface="Microsoft Sans Serif"/>
                <a:cs typeface="Microsoft Sans Serif"/>
              </a:rPr>
              <a:t>=</a:t>
            </a:r>
            <a:r>
              <a:rPr sz="2600" spc="30" dirty="0">
                <a:solidFill>
                  <a:srgbClr val="0F243E"/>
                </a:solidFill>
                <a:latin typeface="Microsoft Sans Serif"/>
                <a:cs typeface="Microsoft Sans Serif"/>
              </a:rPr>
              <a:t> </a:t>
            </a:r>
            <a:r>
              <a:rPr sz="2600" spc="25" dirty="0">
                <a:solidFill>
                  <a:srgbClr val="0F243E"/>
                </a:solidFill>
                <a:latin typeface="Microsoft Sans Serif"/>
                <a:cs typeface="Microsoft Sans Serif"/>
              </a:rPr>
              <a:t>w4</a:t>
            </a:r>
            <a:r>
              <a:rPr sz="2600" spc="30" dirty="0">
                <a:solidFill>
                  <a:srgbClr val="0F243E"/>
                </a:solidFill>
                <a:latin typeface="Microsoft Sans Serif"/>
                <a:cs typeface="Microsoft Sans Serif"/>
              </a:rPr>
              <a:t> </a:t>
            </a:r>
            <a:r>
              <a:rPr sz="2600" dirty="0">
                <a:solidFill>
                  <a:srgbClr val="0F243E"/>
                </a:solidFill>
                <a:latin typeface="Cambria Math"/>
                <a:cs typeface="Cambria Math"/>
              </a:rPr>
              <a:t>⊕</a:t>
            </a:r>
            <a:r>
              <a:rPr sz="2600" spc="160" dirty="0">
                <a:solidFill>
                  <a:srgbClr val="0F243E"/>
                </a:solidFill>
                <a:latin typeface="Cambria Math"/>
                <a:cs typeface="Cambria Math"/>
              </a:rPr>
              <a:t> </a:t>
            </a:r>
            <a:r>
              <a:rPr sz="2600" spc="25" dirty="0">
                <a:solidFill>
                  <a:srgbClr val="0F243E"/>
                </a:solidFill>
                <a:latin typeface="Microsoft Sans Serif"/>
                <a:cs typeface="Microsoft Sans Serif"/>
              </a:rPr>
              <a:t>w3</a:t>
            </a:r>
            <a:endParaRPr sz="2600">
              <a:latin typeface="Microsoft Sans Serif"/>
              <a:cs typeface="Microsoft Sans Serif"/>
            </a:endParaRPr>
          </a:p>
          <a:p>
            <a:pPr marL="965200">
              <a:lnSpc>
                <a:spcPct val="100000"/>
              </a:lnSpc>
              <a:spcBef>
                <a:spcPts val="1560"/>
              </a:spcBef>
            </a:pPr>
            <a:r>
              <a:rPr sz="2600" spc="-15" dirty="0">
                <a:solidFill>
                  <a:srgbClr val="0F243E"/>
                </a:solidFill>
                <a:latin typeface="Microsoft Sans Serif"/>
                <a:cs typeface="Microsoft Sans Serif"/>
              </a:rPr>
              <a:t>=</a:t>
            </a:r>
            <a:r>
              <a:rPr sz="2600" spc="30" dirty="0">
                <a:solidFill>
                  <a:srgbClr val="0F243E"/>
                </a:solidFill>
                <a:latin typeface="Microsoft Sans Serif"/>
                <a:cs typeface="Microsoft Sans Serif"/>
              </a:rPr>
              <a:t> </a:t>
            </a:r>
            <a:r>
              <a:rPr sz="2600" spc="50" dirty="0">
                <a:solidFill>
                  <a:srgbClr val="0F243E"/>
                </a:solidFill>
                <a:latin typeface="Microsoft Sans Serif"/>
                <a:cs typeface="Microsoft Sans Serif"/>
              </a:rPr>
              <a:t>1000 0111 </a:t>
            </a:r>
            <a:r>
              <a:rPr sz="2600" dirty="0">
                <a:solidFill>
                  <a:srgbClr val="0F243E"/>
                </a:solidFill>
                <a:latin typeface="Cambria Math"/>
                <a:cs typeface="Cambria Math"/>
              </a:rPr>
              <a:t>⊕</a:t>
            </a:r>
            <a:r>
              <a:rPr sz="2600" spc="160" dirty="0">
                <a:solidFill>
                  <a:srgbClr val="0F243E"/>
                </a:solidFill>
                <a:latin typeface="Cambria Math"/>
                <a:cs typeface="Cambria Math"/>
              </a:rPr>
              <a:t> </a:t>
            </a:r>
            <a:r>
              <a:rPr sz="2600" spc="50" dirty="0">
                <a:solidFill>
                  <a:srgbClr val="0F243E"/>
                </a:solidFill>
                <a:latin typeface="Microsoft Sans Serif"/>
                <a:cs typeface="Microsoft Sans Serif"/>
              </a:rPr>
              <a:t>0010</a:t>
            </a:r>
            <a:r>
              <a:rPr sz="2600" spc="45" dirty="0">
                <a:solidFill>
                  <a:srgbClr val="0F243E"/>
                </a:solidFill>
                <a:latin typeface="Microsoft Sans Serif"/>
                <a:cs typeface="Microsoft Sans Serif"/>
              </a:rPr>
              <a:t> 1000</a:t>
            </a:r>
            <a:endParaRPr sz="2600">
              <a:latin typeface="Microsoft Sans Serif"/>
              <a:cs typeface="Microsoft Sans Serif"/>
            </a:endParaRPr>
          </a:p>
          <a:p>
            <a:pPr marL="965200">
              <a:lnSpc>
                <a:spcPct val="100000"/>
              </a:lnSpc>
              <a:spcBef>
                <a:spcPts val="1555"/>
              </a:spcBef>
            </a:pPr>
            <a:r>
              <a:rPr sz="2600" spc="-15" dirty="0">
                <a:solidFill>
                  <a:srgbClr val="0F243E"/>
                </a:solidFill>
                <a:latin typeface="Microsoft Sans Serif"/>
                <a:cs typeface="Microsoft Sans Serif"/>
              </a:rPr>
              <a:t>=</a:t>
            </a:r>
            <a:r>
              <a:rPr sz="2600" spc="15" dirty="0">
                <a:solidFill>
                  <a:srgbClr val="0F243E"/>
                </a:solidFill>
                <a:latin typeface="Microsoft Sans Serif"/>
                <a:cs typeface="Microsoft Sans Serif"/>
              </a:rPr>
              <a:t> </a:t>
            </a:r>
            <a:r>
              <a:rPr sz="2600" spc="50" dirty="0">
                <a:solidFill>
                  <a:srgbClr val="0F243E"/>
                </a:solidFill>
                <a:latin typeface="Microsoft Sans Serif"/>
                <a:cs typeface="Microsoft Sans Serif"/>
              </a:rPr>
              <a:t>1010</a:t>
            </a:r>
            <a:r>
              <a:rPr sz="2600" spc="35" dirty="0">
                <a:solidFill>
                  <a:srgbClr val="0F243E"/>
                </a:solidFill>
                <a:latin typeface="Microsoft Sans Serif"/>
                <a:cs typeface="Microsoft Sans Serif"/>
              </a:rPr>
              <a:t> </a:t>
            </a:r>
            <a:r>
              <a:rPr sz="2600" spc="50" dirty="0">
                <a:solidFill>
                  <a:srgbClr val="0F243E"/>
                </a:solidFill>
                <a:latin typeface="Microsoft Sans Serif"/>
                <a:cs typeface="Microsoft Sans Serif"/>
              </a:rPr>
              <a:t>1111</a:t>
            </a:r>
            <a:endParaRPr sz="2600">
              <a:latin typeface="Microsoft Sans Serif"/>
              <a:cs typeface="Microsoft Sans Serif"/>
            </a:endParaRPr>
          </a:p>
        </p:txBody>
      </p:sp>
      <p:pic>
        <p:nvPicPr>
          <p:cNvPr id="13" name="object 13"/>
          <p:cNvPicPr/>
          <p:nvPr/>
        </p:nvPicPr>
        <p:blipFill>
          <a:blip r:embed="rId4" cstate="print"/>
          <a:stretch>
            <a:fillRect/>
          </a:stretch>
        </p:blipFill>
        <p:spPr>
          <a:xfrm>
            <a:off x="8247106" y="4190985"/>
            <a:ext cx="3447342" cy="1895112"/>
          </a:xfrm>
          <a:prstGeom prst="rect">
            <a:avLst/>
          </a:prstGeom>
        </p:spPr>
      </p:pic>
      <p:sp>
        <p:nvSpPr>
          <p:cNvPr id="14" name="object 14"/>
          <p:cNvSpPr txBox="1"/>
          <p:nvPr/>
        </p:nvSpPr>
        <p:spPr>
          <a:xfrm>
            <a:off x="8460105" y="4205096"/>
            <a:ext cx="704215" cy="376555"/>
          </a:xfrm>
          <a:prstGeom prst="rect">
            <a:avLst/>
          </a:prstGeom>
        </p:spPr>
        <p:txBody>
          <a:bodyPr vert="horz" wrap="square" lIns="0" tIns="12700" rIns="0" bIns="0" rtlCol="0">
            <a:spAutoFit/>
          </a:bodyPr>
          <a:lstStyle/>
          <a:p>
            <a:pPr marL="12700">
              <a:lnSpc>
                <a:spcPct val="100000"/>
              </a:lnSpc>
              <a:spcBef>
                <a:spcPts val="100"/>
              </a:spcBef>
            </a:pPr>
            <a:r>
              <a:rPr sz="2300" b="1" dirty="0">
                <a:latin typeface="Calibri"/>
                <a:cs typeface="Calibri"/>
              </a:rPr>
              <a:t>S-B</a:t>
            </a:r>
            <a:r>
              <a:rPr sz="2300" b="1" spc="-50" dirty="0">
                <a:latin typeface="Calibri"/>
                <a:cs typeface="Calibri"/>
              </a:rPr>
              <a:t>o</a:t>
            </a:r>
            <a:r>
              <a:rPr sz="2300" b="1" dirty="0">
                <a:latin typeface="Calibri"/>
                <a:cs typeface="Calibri"/>
              </a:rPr>
              <a:t>x</a:t>
            </a:r>
            <a:endParaRPr sz="2300">
              <a:latin typeface="Calibri"/>
              <a:cs typeface="Calibri"/>
            </a:endParaRPr>
          </a:p>
        </p:txBody>
      </p:sp>
      <p:sp>
        <p:nvSpPr>
          <p:cNvPr id="15" name="object 15"/>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Tree>
    <p:extLst>
      <p:ext uri="{BB962C8B-B14F-4D97-AF65-F5344CB8AC3E}">
        <p14:creationId xmlns:p14="http://schemas.microsoft.com/office/powerpoint/2010/main" val="2270556629"/>
      </p:ext>
    </p:extLst>
  </p:cSld>
  <p:clrMapOvr>
    <a:masterClrMapping/>
  </p:clrMapOvr>
  <mc:AlternateContent xmlns:mc="http://schemas.openxmlformats.org/markup-compatibility/2006" xmlns:p14="http://schemas.microsoft.com/office/powerpoint/2010/main">
    <mc:Choice Requires="p14">
      <p:transition spd="slow" p14:dur="2000" advTm="75711"/>
    </mc:Choice>
    <mc:Fallback xmlns="">
      <p:transition spd="slow" advTm="75711"/>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385089" y="136652"/>
            <a:ext cx="4215231" cy="490982"/>
          </a:xfrm>
          <a:prstGeom prst="rect">
            <a:avLst/>
          </a:prstGeom>
        </p:spPr>
      </p:pic>
      <p:sp>
        <p:nvSpPr>
          <p:cNvPr id="3" name="object 3"/>
          <p:cNvSpPr/>
          <p:nvPr/>
        </p:nvSpPr>
        <p:spPr>
          <a:xfrm>
            <a:off x="4495038" y="3822953"/>
            <a:ext cx="3352800" cy="381000"/>
          </a:xfrm>
          <a:custGeom>
            <a:avLst/>
            <a:gdLst/>
            <a:ahLst/>
            <a:cxnLst/>
            <a:rect l="l" t="t" r="r" b="b"/>
            <a:pathLst>
              <a:path w="3352800" h="381000">
                <a:moveTo>
                  <a:pt x="3352800" y="0"/>
                </a:moveTo>
                <a:lnTo>
                  <a:pt x="0" y="0"/>
                </a:lnTo>
                <a:lnTo>
                  <a:pt x="0" y="381000"/>
                </a:lnTo>
                <a:lnTo>
                  <a:pt x="3352800" y="381000"/>
                </a:lnTo>
                <a:lnTo>
                  <a:pt x="3352800" y="0"/>
                </a:lnTo>
                <a:close/>
              </a:path>
            </a:pathLst>
          </a:custGeom>
          <a:solidFill>
            <a:srgbClr val="8063A1"/>
          </a:solidFill>
        </p:spPr>
        <p:txBody>
          <a:bodyPr wrap="square" lIns="0" tIns="0" rIns="0" bIns="0" rtlCol="0"/>
          <a:lstStyle/>
          <a:p>
            <a:endParaRPr/>
          </a:p>
        </p:txBody>
      </p:sp>
      <p:sp>
        <p:nvSpPr>
          <p:cNvPr id="4" name="object 4"/>
          <p:cNvSpPr txBox="1"/>
          <p:nvPr/>
        </p:nvSpPr>
        <p:spPr>
          <a:xfrm>
            <a:off x="4495038" y="3822953"/>
            <a:ext cx="3352800" cy="381000"/>
          </a:xfrm>
          <a:prstGeom prst="rect">
            <a:avLst/>
          </a:prstGeom>
          <a:ln w="25907">
            <a:solidFill>
              <a:srgbClr val="5C4676"/>
            </a:solidFill>
          </a:ln>
        </p:spPr>
        <p:txBody>
          <a:bodyPr vert="horz" wrap="square" lIns="0" tIns="70485" rIns="0" bIns="0" rtlCol="0">
            <a:spAutoFit/>
          </a:bodyPr>
          <a:lstStyle/>
          <a:p>
            <a:pPr marR="59055" algn="ctr">
              <a:lnSpc>
                <a:spcPct val="100000"/>
              </a:lnSpc>
              <a:spcBef>
                <a:spcPts val="555"/>
              </a:spcBef>
            </a:pPr>
            <a:r>
              <a:rPr sz="3000" spc="7" baseline="11111" dirty="0">
                <a:solidFill>
                  <a:srgbClr val="FFFFFF"/>
                </a:solidFill>
                <a:latin typeface="Cambria Math"/>
                <a:cs typeface="Cambria Math"/>
              </a:rPr>
              <a:t>𝒘</a:t>
            </a:r>
            <a:r>
              <a:rPr sz="1450" spc="5" dirty="0">
                <a:solidFill>
                  <a:srgbClr val="FFFFFF"/>
                </a:solidFill>
                <a:latin typeface="Cambria Math"/>
                <a:cs typeface="Cambria Math"/>
              </a:rPr>
              <a:t>𝟐,𝟑</a:t>
            </a:r>
            <a:endParaRPr sz="1450">
              <a:latin typeface="Cambria Math"/>
              <a:cs typeface="Cambria Math"/>
            </a:endParaRPr>
          </a:p>
        </p:txBody>
      </p:sp>
      <p:sp>
        <p:nvSpPr>
          <p:cNvPr id="5" name="object 5"/>
          <p:cNvSpPr txBox="1">
            <a:spLocks noGrp="1"/>
          </p:cNvSpPr>
          <p:nvPr>
            <p:ph type="title"/>
          </p:nvPr>
        </p:nvSpPr>
        <p:spPr>
          <a:xfrm>
            <a:off x="4490465" y="765809"/>
            <a:ext cx="3352800" cy="381000"/>
          </a:xfrm>
          <a:prstGeom prst="rect">
            <a:avLst/>
          </a:prstGeom>
          <a:ln w="25907">
            <a:solidFill>
              <a:srgbClr val="8063A1"/>
            </a:solidFill>
          </a:ln>
        </p:spPr>
        <p:txBody>
          <a:bodyPr vert="horz" wrap="square" lIns="0" tIns="20955" rIns="0" bIns="0" rtlCol="0">
            <a:spAutoFit/>
          </a:bodyPr>
          <a:lstStyle/>
          <a:p>
            <a:pPr algn="ctr">
              <a:lnSpc>
                <a:spcPct val="100000"/>
              </a:lnSpc>
              <a:spcBef>
                <a:spcPts val="165"/>
              </a:spcBef>
            </a:pPr>
            <a:r>
              <a:rPr sz="2000" b="1" dirty="0">
                <a:solidFill>
                  <a:srgbClr val="000000"/>
                </a:solidFill>
                <a:latin typeface="Calibri"/>
                <a:cs typeface="Calibri"/>
              </a:rPr>
              <a:t>16-bit</a:t>
            </a:r>
            <a:r>
              <a:rPr sz="2000" b="1" spc="-65" dirty="0">
                <a:solidFill>
                  <a:srgbClr val="000000"/>
                </a:solidFill>
                <a:latin typeface="Calibri"/>
                <a:cs typeface="Calibri"/>
              </a:rPr>
              <a:t> </a:t>
            </a:r>
            <a:r>
              <a:rPr sz="2000" b="1" spc="-20" dirty="0">
                <a:solidFill>
                  <a:srgbClr val="000000"/>
                </a:solidFill>
                <a:latin typeface="Calibri"/>
                <a:cs typeface="Calibri"/>
              </a:rPr>
              <a:t>Key</a:t>
            </a:r>
            <a:endParaRPr sz="2000">
              <a:latin typeface="Calibri"/>
              <a:cs typeface="Calibri"/>
            </a:endParaRPr>
          </a:p>
        </p:txBody>
      </p:sp>
      <p:sp>
        <p:nvSpPr>
          <p:cNvPr id="6" name="object 6"/>
          <p:cNvSpPr txBox="1"/>
          <p:nvPr/>
        </p:nvSpPr>
        <p:spPr>
          <a:xfrm>
            <a:off x="4495038" y="4446270"/>
            <a:ext cx="3352800" cy="381000"/>
          </a:xfrm>
          <a:prstGeom prst="rect">
            <a:avLst/>
          </a:prstGeom>
          <a:ln w="25907">
            <a:solidFill>
              <a:srgbClr val="8063A1"/>
            </a:solidFill>
          </a:ln>
        </p:spPr>
        <p:txBody>
          <a:bodyPr vert="horz" wrap="square" lIns="0" tIns="20955" rIns="0" bIns="0" rtlCol="0">
            <a:spAutoFit/>
          </a:bodyPr>
          <a:lstStyle/>
          <a:p>
            <a:pPr marL="1068705">
              <a:lnSpc>
                <a:spcPct val="100000"/>
              </a:lnSpc>
              <a:spcBef>
                <a:spcPts val="165"/>
              </a:spcBef>
            </a:pPr>
            <a:r>
              <a:rPr sz="2000" b="1" spc="-5" dirty="0">
                <a:latin typeface="Calibri"/>
                <a:cs typeface="Calibri"/>
              </a:rPr>
              <a:t>Expand</a:t>
            </a:r>
            <a:r>
              <a:rPr sz="2000" b="1" spc="-40" dirty="0">
                <a:latin typeface="Calibri"/>
                <a:cs typeface="Calibri"/>
              </a:rPr>
              <a:t> </a:t>
            </a:r>
            <a:r>
              <a:rPr sz="2000" b="1" spc="-25" dirty="0">
                <a:latin typeface="Calibri"/>
                <a:cs typeface="Calibri"/>
              </a:rPr>
              <a:t>Key</a:t>
            </a:r>
            <a:endParaRPr sz="2000">
              <a:latin typeface="Calibri"/>
              <a:cs typeface="Calibri"/>
            </a:endParaRPr>
          </a:p>
        </p:txBody>
      </p:sp>
      <p:sp>
        <p:nvSpPr>
          <p:cNvPr id="7" name="object 7"/>
          <p:cNvSpPr/>
          <p:nvPr/>
        </p:nvSpPr>
        <p:spPr>
          <a:xfrm>
            <a:off x="4499609" y="5665470"/>
            <a:ext cx="3352800" cy="381000"/>
          </a:xfrm>
          <a:custGeom>
            <a:avLst/>
            <a:gdLst/>
            <a:ahLst/>
            <a:cxnLst/>
            <a:rect l="l" t="t" r="r" b="b"/>
            <a:pathLst>
              <a:path w="3352800" h="381000">
                <a:moveTo>
                  <a:pt x="3352799" y="0"/>
                </a:moveTo>
                <a:lnTo>
                  <a:pt x="0" y="0"/>
                </a:lnTo>
                <a:lnTo>
                  <a:pt x="0" y="380999"/>
                </a:lnTo>
                <a:lnTo>
                  <a:pt x="3352799" y="380999"/>
                </a:lnTo>
                <a:lnTo>
                  <a:pt x="3352799" y="0"/>
                </a:lnTo>
                <a:close/>
              </a:path>
            </a:pathLst>
          </a:custGeom>
          <a:solidFill>
            <a:srgbClr val="8063A1"/>
          </a:solidFill>
        </p:spPr>
        <p:txBody>
          <a:bodyPr wrap="square" lIns="0" tIns="0" rIns="0" bIns="0" rtlCol="0"/>
          <a:lstStyle/>
          <a:p>
            <a:endParaRPr/>
          </a:p>
        </p:txBody>
      </p:sp>
      <p:sp>
        <p:nvSpPr>
          <p:cNvPr id="8" name="object 8"/>
          <p:cNvSpPr txBox="1"/>
          <p:nvPr/>
        </p:nvSpPr>
        <p:spPr>
          <a:xfrm>
            <a:off x="4499609" y="5665470"/>
            <a:ext cx="3352800" cy="381000"/>
          </a:xfrm>
          <a:prstGeom prst="rect">
            <a:avLst/>
          </a:prstGeom>
          <a:ln w="25907">
            <a:solidFill>
              <a:srgbClr val="5C4676"/>
            </a:solidFill>
          </a:ln>
        </p:spPr>
        <p:txBody>
          <a:bodyPr vert="horz" wrap="square" lIns="0" tIns="69850" rIns="0" bIns="0" rtlCol="0">
            <a:spAutoFit/>
          </a:bodyPr>
          <a:lstStyle/>
          <a:p>
            <a:pPr marR="57785" algn="ctr">
              <a:lnSpc>
                <a:spcPct val="100000"/>
              </a:lnSpc>
              <a:spcBef>
                <a:spcPts val="550"/>
              </a:spcBef>
            </a:pPr>
            <a:r>
              <a:rPr sz="3000" baseline="11111" dirty="0">
                <a:solidFill>
                  <a:srgbClr val="FFFFFF"/>
                </a:solidFill>
                <a:latin typeface="Cambria Math"/>
                <a:cs typeface="Cambria Math"/>
              </a:rPr>
              <a:t>𝒘</a:t>
            </a:r>
            <a:r>
              <a:rPr sz="1450" dirty="0">
                <a:solidFill>
                  <a:srgbClr val="FFFFFF"/>
                </a:solidFill>
                <a:latin typeface="Cambria Math"/>
                <a:cs typeface="Cambria Math"/>
              </a:rPr>
              <a:t>𝟒,𝟓</a:t>
            </a:r>
            <a:endParaRPr sz="1450">
              <a:latin typeface="Cambria Math"/>
              <a:cs typeface="Cambria Math"/>
            </a:endParaRPr>
          </a:p>
        </p:txBody>
      </p:sp>
      <p:grpSp>
        <p:nvGrpSpPr>
          <p:cNvPr id="9" name="object 9"/>
          <p:cNvGrpSpPr/>
          <p:nvPr/>
        </p:nvGrpSpPr>
        <p:grpSpPr>
          <a:xfrm>
            <a:off x="6018276" y="4808220"/>
            <a:ext cx="311150" cy="1033780"/>
            <a:chOff x="6018276" y="4808220"/>
            <a:chExt cx="311150" cy="1033780"/>
          </a:xfrm>
        </p:grpSpPr>
        <p:pic>
          <p:nvPicPr>
            <p:cNvPr id="10" name="object 10"/>
            <p:cNvPicPr/>
            <p:nvPr/>
          </p:nvPicPr>
          <p:blipFill>
            <a:blip r:embed="rId3" cstate="print"/>
            <a:stretch>
              <a:fillRect/>
            </a:stretch>
          </p:blipFill>
          <p:spPr>
            <a:xfrm>
              <a:off x="6018276" y="4808220"/>
              <a:ext cx="310959" cy="1033297"/>
            </a:xfrm>
            <a:prstGeom prst="rect">
              <a:avLst/>
            </a:prstGeom>
          </p:spPr>
        </p:pic>
        <p:sp>
          <p:nvSpPr>
            <p:cNvPr id="11" name="object 11"/>
            <p:cNvSpPr/>
            <p:nvPr/>
          </p:nvSpPr>
          <p:spPr>
            <a:xfrm>
              <a:off x="6118733" y="4827143"/>
              <a:ext cx="114300" cy="838835"/>
            </a:xfrm>
            <a:custGeom>
              <a:avLst/>
              <a:gdLst/>
              <a:ahLst/>
              <a:cxnLst/>
              <a:rect l="l" t="t" r="r" b="b"/>
              <a:pathLst>
                <a:path w="114300" h="838835">
                  <a:moveTo>
                    <a:pt x="38109" y="724153"/>
                  </a:moveTo>
                  <a:lnTo>
                    <a:pt x="0" y="724407"/>
                  </a:lnTo>
                  <a:lnTo>
                    <a:pt x="57784" y="838326"/>
                  </a:lnTo>
                  <a:lnTo>
                    <a:pt x="104661" y="743203"/>
                  </a:lnTo>
                  <a:lnTo>
                    <a:pt x="38226" y="743203"/>
                  </a:lnTo>
                  <a:lnTo>
                    <a:pt x="38109" y="724153"/>
                  </a:lnTo>
                  <a:close/>
                </a:path>
                <a:path w="114300" h="838835">
                  <a:moveTo>
                    <a:pt x="76209" y="723899"/>
                  </a:moveTo>
                  <a:lnTo>
                    <a:pt x="38109" y="724153"/>
                  </a:lnTo>
                  <a:lnTo>
                    <a:pt x="38226" y="743203"/>
                  </a:lnTo>
                  <a:lnTo>
                    <a:pt x="76326" y="742949"/>
                  </a:lnTo>
                  <a:lnTo>
                    <a:pt x="76209" y="723899"/>
                  </a:lnTo>
                  <a:close/>
                </a:path>
                <a:path w="114300" h="838835">
                  <a:moveTo>
                    <a:pt x="114300" y="723645"/>
                  </a:moveTo>
                  <a:lnTo>
                    <a:pt x="76209" y="723899"/>
                  </a:lnTo>
                  <a:lnTo>
                    <a:pt x="76326" y="742949"/>
                  </a:lnTo>
                  <a:lnTo>
                    <a:pt x="38226" y="743203"/>
                  </a:lnTo>
                  <a:lnTo>
                    <a:pt x="104661" y="743203"/>
                  </a:lnTo>
                  <a:lnTo>
                    <a:pt x="114300" y="723645"/>
                  </a:lnTo>
                  <a:close/>
                </a:path>
                <a:path w="114300" h="838835">
                  <a:moveTo>
                    <a:pt x="71754" y="0"/>
                  </a:moveTo>
                  <a:lnTo>
                    <a:pt x="33654" y="253"/>
                  </a:lnTo>
                  <a:lnTo>
                    <a:pt x="38109" y="724153"/>
                  </a:lnTo>
                  <a:lnTo>
                    <a:pt x="76209" y="723899"/>
                  </a:lnTo>
                  <a:lnTo>
                    <a:pt x="71754" y="0"/>
                  </a:lnTo>
                  <a:close/>
                </a:path>
              </a:pathLst>
            </a:custGeom>
            <a:solidFill>
              <a:srgbClr val="8063A1"/>
            </a:solidFill>
          </p:spPr>
          <p:txBody>
            <a:bodyPr wrap="square" lIns="0" tIns="0" rIns="0" bIns="0" rtlCol="0"/>
            <a:lstStyle/>
            <a:p>
              <a:endParaRPr/>
            </a:p>
          </p:txBody>
        </p:sp>
      </p:grpSp>
      <p:sp>
        <p:nvSpPr>
          <p:cNvPr id="12" name="object 12"/>
          <p:cNvSpPr txBox="1"/>
          <p:nvPr/>
        </p:nvSpPr>
        <p:spPr>
          <a:xfrm>
            <a:off x="4490465" y="1994154"/>
            <a:ext cx="3352800" cy="381000"/>
          </a:xfrm>
          <a:prstGeom prst="rect">
            <a:avLst/>
          </a:prstGeom>
          <a:ln w="25907">
            <a:solidFill>
              <a:srgbClr val="8063A1"/>
            </a:solidFill>
          </a:ln>
        </p:spPr>
        <p:txBody>
          <a:bodyPr vert="horz" wrap="square" lIns="0" tIns="21590" rIns="0" bIns="0" rtlCol="0">
            <a:spAutoFit/>
          </a:bodyPr>
          <a:lstStyle/>
          <a:p>
            <a:pPr marL="1068070">
              <a:lnSpc>
                <a:spcPct val="100000"/>
              </a:lnSpc>
              <a:spcBef>
                <a:spcPts val="170"/>
              </a:spcBef>
            </a:pPr>
            <a:r>
              <a:rPr sz="2000" b="1" dirty="0">
                <a:latin typeface="Calibri"/>
                <a:cs typeface="Calibri"/>
              </a:rPr>
              <a:t>Expand</a:t>
            </a:r>
            <a:r>
              <a:rPr sz="2000" b="1" spc="-35" dirty="0">
                <a:latin typeface="Calibri"/>
                <a:cs typeface="Calibri"/>
              </a:rPr>
              <a:t> </a:t>
            </a:r>
            <a:r>
              <a:rPr sz="2000" b="1" spc="-25" dirty="0">
                <a:latin typeface="Calibri"/>
                <a:cs typeface="Calibri"/>
              </a:rPr>
              <a:t>Key</a:t>
            </a:r>
            <a:endParaRPr sz="2000">
              <a:latin typeface="Calibri"/>
              <a:cs typeface="Calibri"/>
            </a:endParaRPr>
          </a:p>
        </p:txBody>
      </p:sp>
      <p:grpSp>
        <p:nvGrpSpPr>
          <p:cNvPr id="13" name="object 13"/>
          <p:cNvGrpSpPr/>
          <p:nvPr/>
        </p:nvGrpSpPr>
        <p:grpSpPr>
          <a:xfrm>
            <a:off x="6013703" y="2356104"/>
            <a:ext cx="311150" cy="2090420"/>
            <a:chOff x="6013703" y="2356104"/>
            <a:chExt cx="311150" cy="2090420"/>
          </a:xfrm>
        </p:grpSpPr>
        <p:pic>
          <p:nvPicPr>
            <p:cNvPr id="14" name="object 14"/>
            <p:cNvPicPr/>
            <p:nvPr/>
          </p:nvPicPr>
          <p:blipFill>
            <a:blip r:embed="rId4" cstate="print"/>
            <a:stretch>
              <a:fillRect/>
            </a:stretch>
          </p:blipFill>
          <p:spPr>
            <a:xfrm>
              <a:off x="6013703" y="2356104"/>
              <a:ext cx="310959" cy="1642872"/>
            </a:xfrm>
            <a:prstGeom prst="rect">
              <a:avLst/>
            </a:prstGeom>
          </p:spPr>
        </p:pic>
        <p:sp>
          <p:nvSpPr>
            <p:cNvPr id="15" name="object 15"/>
            <p:cNvSpPr/>
            <p:nvPr/>
          </p:nvSpPr>
          <p:spPr>
            <a:xfrm>
              <a:off x="6114414" y="2375027"/>
              <a:ext cx="114300" cy="1448435"/>
            </a:xfrm>
            <a:custGeom>
              <a:avLst/>
              <a:gdLst/>
              <a:ahLst/>
              <a:cxnLst/>
              <a:rect l="l" t="t" r="r" b="b"/>
              <a:pathLst>
                <a:path w="114300" h="1448435">
                  <a:moveTo>
                    <a:pt x="38158" y="1333711"/>
                  </a:moveTo>
                  <a:lnTo>
                    <a:pt x="0" y="1333881"/>
                  </a:lnTo>
                  <a:lnTo>
                    <a:pt x="57531" y="1447927"/>
                  </a:lnTo>
                  <a:lnTo>
                    <a:pt x="104670" y="1352804"/>
                  </a:lnTo>
                  <a:lnTo>
                    <a:pt x="38226" y="1352804"/>
                  </a:lnTo>
                  <a:lnTo>
                    <a:pt x="38158" y="1333711"/>
                  </a:lnTo>
                  <a:close/>
                </a:path>
                <a:path w="114300" h="1448435">
                  <a:moveTo>
                    <a:pt x="76259" y="1333542"/>
                  </a:moveTo>
                  <a:lnTo>
                    <a:pt x="38158" y="1333711"/>
                  </a:lnTo>
                  <a:lnTo>
                    <a:pt x="38226" y="1352804"/>
                  </a:lnTo>
                  <a:lnTo>
                    <a:pt x="76326" y="1352550"/>
                  </a:lnTo>
                  <a:lnTo>
                    <a:pt x="76259" y="1333542"/>
                  </a:lnTo>
                  <a:close/>
                </a:path>
                <a:path w="114300" h="1448435">
                  <a:moveTo>
                    <a:pt x="114300" y="1333373"/>
                  </a:moveTo>
                  <a:lnTo>
                    <a:pt x="76259" y="1333542"/>
                  </a:lnTo>
                  <a:lnTo>
                    <a:pt x="76326" y="1352550"/>
                  </a:lnTo>
                  <a:lnTo>
                    <a:pt x="38226" y="1352804"/>
                  </a:lnTo>
                  <a:lnTo>
                    <a:pt x="104670" y="1352804"/>
                  </a:lnTo>
                  <a:lnTo>
                    <a:pt x="114300" y="1333373"/>
                  </a:lnTo>
                  <a:close/>
                </a:path>
                <a:path w="114300" h="1448435">
                  <a:moveTo>
                    <a:pt x="71500" y="0"/>
                  </a:moveTo>
                  <a:lnTo>
                    <a:pt x="33400" y="253"/>
                  </a:lnTo>
                  <a:lnTo>
                    <a:pt x="38158" y="1333711"/>
                  </a:lnTo>
                  <a:lnTo>
                    <a:pt x="76259" y="1333542"/>
                  </a:lnTo>
                  <a:lnTo>
                    <a:pt x="71500" y="0"/>
                  </a:lnTo>
                  <a:close/>
                </a:path>
              </a:pathLst>
            </a:custGeom>
            <a:solidFill>
              <a:srgbClr val="8063A1"/>
            </a:solidFill>
          </p:spPr>
          <p:txBody>
            <a:bodyPr wrap="square" lIns="0" tIns="0" rIns="0" bIns="0" rtlCol="0"/>
            <a:lstStyle/>
            <a:p>
              <a:endParaRPr/>
            </a:p>
          </p:txBody>
        </p:sp>
        <p:pic>
          <p:nvPicPr>
            <p:cNvPr id="16" name="object 16"/>
            <p:cNvPicPr/>
            <p:nvPr/>
          </p:nvPicPr>
          <p:blipFill>
            <a:blip r:embed="rId5" cstate="print"/>
            <a:stretch>
              <a:fillRect/>
            </a:stretch>
          </p:blipFill>
          <p:spPr>
            <a:xfrm>
              <a:off x="6123431" y="4217670"/>
              <a:ext cx="114300" cy="228600"/>
            </a:xfrm>
            <a:prstGeom prst="rect">
              <a:avLst/>
            </a:prstGeom>
          </p:spPr>
        </p:pic>
      </p:grpSp>
      <p:sp>
        <p:nvSpPr>
          <p:cNvPr id="17" name="object 17"/>
          <p:cNvSpPr txBox="1"/>
          <p:nvPr/>
        </p:nvSpPr>
        <p:spPr>
          <a:xfrm>
            <a:off x="4490465" y="1383030"/>
            <a:ext cx="3352800" cy="381000"/>
          </a:xfrm>
          <a:prstGeom prst="rect">
            <a:avLst/>
          </a:prstGeom>
          <a:solidFill>
            <a:srgbClr val="8063A1"/>
          </a:solidFill>
          <a:ln w="25907">
            <a:solidFill>
              <a:srgbClr val="5C4676"/>
            </a:solidFill>
          </a:ln>
        </p:spPr>
        <p:txBody>
          <a:bodyPr vert="horz" wrap="square" lIns="0" tIns="69215" rIns="0" bIns="0" rtlCol="0">
            <a:spAutoFit/>
          </a:bodyPr>
          <a:lstStyle/>
          <a:p>
            <a:pPr marR="59690" algn="ctr">
              <a:lnSpc>
                <a:spcPct val="100000"/>
              </a:lnSpc>
              <a:spcBef>
                <a:spcPts val="545"/>
              </a:spcBef>
            </a:pPr>
            <a:r>
              <a:rPr sz="3000" baseline="11111" dirty="0">
                <a:solidFill>
                  <a:srgbClr val="FFFFFF"/>
                </a:solidFill>
                <a:latin typeface="Cambria Math"/>
                <a:cs typeface="Cambria Math"/>
              </a:rPr>
              <a:t>𝒘</a:t>
            </a:r>
            <a:r>
              <a:rPr sz="1450" dirty="0">
                <a:solidFill>
                  <a:srgbClr val="FFFFFF"/>
                </a:solidFill>
                <a:latin typeface="Cambria Math"/>
                <a:cs typeface="Cambria Math"/>
              </a:rPr>
              <a:t>𝟎,𝟏</a:t>
            </a:r>
            <a:endParaRPr sz="1450">
              <a:latin typeface="Cambria Math"/>
              <a:cs typeface="Cambria Math"/>
            </a:endParaRPr>
          </a:p>
        </p:txBody>
      </p:sp>
      <p:pic>
        <p:nvPicPr>
          <p:cNvPr id="18" name="object 18"/>
          <p:cNvPicPr/>
          <p:nvPr/>
        </p:nvPicPr>
        <p:blipFill>
          <a:blip r:embed="rId6" cstate="print"/>
          <a:stretch>
            <a:fillRect/>
          </a:stretch>
        </p:blipFill>
        <p:spPr>
          <a:xfrm>
            <a:off x="6009132" y="1744967"/>
            <a:ext cx="310959" cy="423684"/>
          </a:xfrm>
          <a:prstGeom prst="rect">
            <a:avLst/>
          </a:prstGeom>
        </p:spPr>
      </p:pic>
      <p:pic>
        <p:nvPicPr>
          <p:cNvPr id="19" name="object 19"/>
          <p:cNvPicPr/>
          <p:nvPr/>
        </p:nvPicPr>
        <p:blipFill>
          <a:blip r:embed="rId5" cstate="print"/>
          <a:stretch>
            <a:fillRect/>
          </a:stretch>
        </p:blipFill>
        <p:spPr>
          <a:xfrm>
            <a:off x="6109715" y="1764029"/>
            <a:ext cx="114300" cy="228600"/>
          </a:xfrm>
          <a:prstGeom prst="rect">
            <a:avLst/>
          </a:prstGeom>
        </p:spPr>
      </p:pic>
      <p:pic>
        <p:nvPicPr>
          <p:cNvPr id="20" name="object 20"/>
          <p:cNvPicPr/>
          <p:nvPr/>
        </p:nvPicPr>
        <p:blipFill>
          <a:blip r:embed="rId6" cstate="print"/>
          <a:stretch>
            <a:fillRect/>
          </a:stretch>
        </p:blipFill>
        <p:spPr>
          <a:xfrm>
            <a:off x="6022847" y="4198607"/>
            <a:ext cx="310959" cy="423684"/>
          </a:xfrm>
          <a:prstGeom prst="rect">
            <a:avLst/>
          </a:prstGeom>
        </p:spPr>
      </p:pic>
      <p:pic>
        <p:nvPicPr>
          <p:cNvPr id="21" name="object 21"/>
          <p:cNvPicPr/>
          <p:nvPr/>
        </p:nvPicPr>
        <p:blipFill>
          <a:blip r:embed="rId7" cstate="print"/>
          <a:stretch>
            <a:fillRect/>
          </a:stretch>
        </p:blipFill>
        <p:spPr>
          <a:xfrm>
            <a:off x="6009132" y="1127734"/>
            <a:ext cx="310959" cy="431317"/>
          </a:xfrm>
          <a:prstGeom prst="rect">
            <a:avLst/>
          </a:prstGeom>
        </p:spPr>
      </p:pic>
      <p:pic>
        <p:nvPicPr>
          <p:cNvPr id="22" name="object 22"/>
          <p:cNvPicPr/>
          <p:nvPr/>
        </p:nvPicPr>
        <p:blipFill>
          <a:blip r:embed="rId8" cstate="print"/>
          <a:stretch>
            <a:fillRect/>
          </a:stretch>
        </p:blipFill>
        <p:spPr>
          <a:xfrm>
            <a:off x="6109715" y="1146810"/>
            <a:ext cx="114300" cy="236219"/>
          </a:xfrm>
          <a:prstGeom prst="rect">
            <a:avLst/>
          </a:prstGeom>
        </p:spPr>
      </p:pic>
      <p:sp>
        <p:nvSpPr>
          <p:cNvPr id="23" name="object 23"/>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Tree>
    <p:extLst>
      <p:ext uri="{BB962C8B-B14F-4D97-AF65-F5344CB8AC3E}">
        <p14:creationId xmlns:p14="http://schemas.microsoft.com/office/powerpoint/2010/main" val="3586754671"/>
      </p:ext>
    </p:extLst>
  </p:cSld>
  <p:clrMapOvr>
    <a:masterClrMapping/>
  </p:clrMapOvr>
  <mc:AlternateContent xmlns:mc="http://schemas.openxmlformats.org/markup-compatibility/2006" xmlns:p14="http://schemas.microsoft.com/office/powerpoint/2010/main">
    <mc:Choice Requires="p14">
      <p:transition spd="slow" p14:dur="2000" advTm="23018"/>
    </mc:Choice>
    <mc:Fallback xmlns="">
      <p:transition spd="slow" advTm="23018"/>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31559" y="136652"/>
            <a:ext cx="4468761" cy="490982"/>
            <a:chOff x="131559" y="136652"/>
            <a:chExt cx="4468761" cy="490982"/>
          </a:xfrm>
        </p:grpSpPr>
        <p:sp>
          <p:nvSpPr>
            <p:cNvPr id="5" name="object 5"/>
            <p:cNvSpPr/>
            <p:nvPr/>
          </p:nvSpPr>
          <p:spPr>
            <a:xfrm>
              <a:off x="131559" y="148844"/>
              <a:ext cx="222250" cy="361315"/>
            </a:xfrm>
            <a:custGeom>
              <a:avLst/>
              <a:gdLst/>
              <a:ahLst/>
              <a:cxnLst/>
              <a:rect l="l" t="t" r="r" b="b"/>
              <a:pathLst>
                <a:path w="222250" h="361315">
                  <a:moveTo>
                    <a:pt x="119392" y="0"/>
                  </a:moveTo>
                  <a:lnTo>
                    <a:pt x="80052" y="6286"/>
                  </a:lnTo>
                  <a:lnTo>
                    <a:pt x="46266" y="25146"/>
                  </a:lnTo>
                  <a:lnTo>
                    <a:pt x="17191" y="71973"/>
                  </a:lnTo>
                  <a:lnTo>
                    <a:pt x="15252" y="91566"/>
                  </a:lnTo>
                  <a:lnTo>
                    <a:pt x="16533" y="107832"/>
                  </a:lnTo>
                  <a:lnTo>
                    <a:pt x="35750" y="146176"/>
                  </a:lnTo>
                  <a:lnTo>
                    <a:pt x="73280" y="172394"/>
                  </a:lnTo>
                  <a:lnTo>
                    <a:pt x="120332" y="191770"/>
                  </a:lnTo>
                  <a:lnTo>
                    <a:pt x="130505" y="197195"/>
                  </a:lnTo>
                  <a:lnTo>
                    <a:pt x="162300" y="222686"/>
                  </a:lnTo>
                  <a:lnTo>
                    <a:pt x="170434" y="251332"/>
                  </a:lnTo>
                  <a:lnTo>
                    <a:pt x="169400" y="263550"/>
                  </a:lnTo>
                  <a:lnTo>
                    <a:pt x="145121" y="302875"/>
                  </a:lnTo>
                  <a:lnTo>
                    <a:pt x="112661" y="313054"/>
                  </a:lnTo>
                  <a:lnTo>
                    <a:pt x="100233" y="311983"/>
                  </a:lnTo>
                  <a:lnTo>
                    <a:pt x="61285" y="286525"/>
                  </a:lnTo>
                  <a:lnTo>
                    <a:pt x="51752" y="248538"/>
                  </a:lnTo>
                  <a:lnTo>
                    <a:pt x="0" y="258952"/>
                  </a:lnTo>
                  <a:lnTo>
                    <a:pt x="11793" y="300942"/>
                  </a:lnTo>
                  <a:lnTo>
                    <a:pt x="35979" y="333501"/>
                  </a:lnTo>
                  <a:lnTo>
                    <a:pt x="69442" y="354361"/>
                  </a:lnTo>
                  <a:lnTo>
                    <a:pt x="109067" y="361314"/>
                  </a:lnTo>
                  <a:lnTo>
                    <a:pt x="131936" y="359364"/>
                  </a:lnTo>
                  <a:lnTo>
                    <a:pt x="172012" y="343794"/>
                  </a:lnTo>
                  <a:lnTo>
                    <a:pt x="203445" y="313555"/>
                  </a:lnTo>
                  <a:lnTo>
                    <a:pt x="219708" y="274121"/>
                  </a:lnTo>
                  <a:lnTo>
                    <a:pt x="221742" y="251332"/>
                  </a:lnTo>
                  <a:lnTo>
                    <a:pt x="220322" y="231900"/>
                  </a:lnTo>
                  <a:lnTo>
                    <a:pt x="199047" y="186054"/>
                  </a:lnTo>
                  <a:lnTo>
                    <a:pt x="154482" y="154265"/>
                  </a:lnTo>
                  <a:lnTo>
                    <a:pt x="113639" y="137667"/>
                  </a:lnTo>
                  <a:lnTo>
                    <a:pt x="93037" y="127946"/>
                  </a:lnTo>
                  <a:lnTo>
                    <a:pt x="78320" y="117046"/>
                  </a:lnTo>
                  <a:lnTo>
                    <a:pt x="69491" y="104931"/>
                  </a:lnTo>
                  <a:lnTo>
                    <a:pt x="66548" y="91566"/>
                  </a:lnTo>
                  <a:lnTo>
                    <a:pt x="67548" y="82615"/>
                  </a:lnTo>
                  <a:lnTo>
                    <a:pt x="99529" y="51244"/>
                  </a:lnTo>
                  <a:lnTo>
                    <a:pt x="118491" y="48132"/>
                  </a:lnTo>
                  <a:lnTo>
                    <a:pt x="134052" y="50131"/>
                  </a:lnTo>
                  <a:lnTo>
                    <a:pt x="148007" y="56118"/>
                  </a:lnTo>
                  <a:lnTo>
                    <a:pt x="160355" y="66081"/>
                  </a:lnTo>
                  <a:lnTo>
                    <a:pt x="171094" y="80009"/>
                  </a:lnTo>
                  <a:lnTo>
                    <a:pt x="210972" y="57023"/>
                  </a:lnTo>
                  <a:lnTo>
                    <a:pt x="193796" y="32093"/>
                  </a:lnTo>
                  <a:lnTo>
                    <a:pt x="172807" y="14271"/>
                  </a:lnTo>
                  <a:lnTo>
                    <a:pt x="148005" y="3569"/>
                  </a:lnTo>
                  <a:lnTo>
                    <a:pt x="119392" y="0"/>
                  </a:lnTo>
                  <a:close/>
                </a:path>
              </a:pathLst>
            </a:custGeom>
            <a:solidFill>
              <a:srgbClr val="FFFFFF"/>
            </a:solidFill>
          </p:spPr>
          <p:txBody>
            <a:bodyPr wrap="square" lIns="0" tIns="0" rIns="0" bIns="0" rtlCol="0"/>
            <a:lstStyle/>
            <a:p>
              <a:endParaRPr/>
            </a:p>
          </p:txBody>
        </p:sp>
        <p:sp>
          <p:nvSpPr>
            <p:cNvPr id="6" name="object 6"/>
            <p:cNvSpPr/>
            <p:nvPr/>
          </p:nvSpPr>
          <p:spPr>
            <a:xfrm>
              <a:off x="131559" y="148844"/>
              <a:ext cx="222250" cy="361315"/>
            </a:xfrm>
            <a:custGeom>
              <a:avLst/>
              <a:gdLst/>
              <a:ahLst/>
              <a:cxnLst/>
              <a:rect l="l" t="t" r="r" b="b"/>
              <a:pathLst>
                <a:path w="222250" h="361315">
                  <a:moveTo>
                    <a:pt x="119392" y="0"/>
                  </a:moveTo>
                  <a:lnTo>
                    <a:pt x="148005" y="3569"/>
                  </a:lnTo>
                  <a:lnTo>
                    <a:pt x="172807" y="14271"/>
                  </a:lnTo>
                  <a:lnTo>
                    <a:pt x="193796" y="32093"/>
                  </a:lnTo>
                  <a:lnTo>
                    <a:pt x="210972" y="57023"/>
                  </a:lnTo>
                  <a:lnTo>
                    <a:pt x="171094" y="80009"/>
                  </a:lnTo>
                  <a:lnTo>
                    <a:pt x="160355" y="66081"/>
                  </a:lnTo>
                  <a:lnTo>
                    <a:pt x="148007" y="56118"/>
                  </a:lnTo>
                  <a:lnTo>
                    <a:pt x="134052" y="50131"/>
                  </a:lnTo>
                  <a:lnTo>
                    <a:pt x="118491" y="48132"/>
                  </a:lnTo>
                  <a:lnTo>
                    <a:pt x="108763" y="48914"/>
                  </a:lnTo>
                  <a:lnTo>
                    <a:pt x="70548" y="74437"/>
                  </a:lnTo>
                  <a:lnTo>
                    <a:pt x="66548" y="91566"/>
                  </a:lnTo>
                  <a:lnTo>
                    <a:pt x="69491" y="104931"/>
                  </a:lnTo>
                  <a:lnTo>
                    <a:pt x="78320" y="117046"/>
                  </a:lnTo>
                  <a:lnTo>
                    <a:pt x="93037" y="127946"/>
                  </a:lnTo>
                  <a:lnTo>
                    <a:pt x="113639" y="137667"/>
                  </a:lnTo>
                  <a:lnTo>
                    <a:pt x="134937" y="145669"/>
                  </a:lnTo>
                  <a:lnTo>
                    <a:pt x="154482" y="154265"/>
                  </a:lnTo>
                  <a:lnTo>
                    <a:pt x="199047" y="186054"/>
                  </a:lnTo>
                  <a:lnTo>
                    <a:pt x="220322" y="231900"/>
                  </a:lnTo>
                  <a:lnTo>
                    <a:pt x="221742" y="251332"/>
                  </a:lnTo>
                  <a:lnTo>
                    <a:pt x="219708" y="274121"/>
                  </a:lnTo>
                  <a:lnTo>
                    <a:pt x="203445" y="313555"/>
                  </a:lnTo>
                  <a:lnTo>
                    <a:pt x="172012" y="343794"/>
                  </a:lnTo>
                  <a:lnTo>
                    <a:pt x="131936" y="359364"/>
                  </a:lnTo>
                  <a:lnTo>
                    <a:pt x="109067" y="361314"/>
                  </a:lnTo>
                  <a:lnTo>
                    <a:pt x="88483" y="359576"/>
                  </a:lnTo>
                  <a:lnTo>
                    <a:pt x="51940" y="345670"/>
                  </a:lnTo>
                  <a:lnTo>
                    <a:pt x="22336" y="318406"/>
                  </a:lnTo>
                  <a:lnTo>
                    <a:pt x="4348" y="281120"/>
                  </a:lnTo>
                  <a:lnTo>
                    <a:pt x="0" y="258952"/>
                  </a:lnTo>
                  <a:lnTo>
                    <a:pt x="51752" y="248538"/>
                  </a:lnTo>
                  <a:lnTo>
                    <a:pt x="52647" y="262852"/>
                  </a:lnTo>
                  <a:lnTo>
                    <a:pt x="55826" y="275510"/>
                  </a:lnTo>
                  <a:lnTo>
                    <a:pt x="88819" y="308768"/>
                  </a:lnTo>
                  <a:lnTo>
                    <a:pt x="112661" y="313054"/>
                  </a:lnTo>
                  <a:lnTo>
                    <a:pt x="124503" y="311931"/>
                  </a:lnTo>
                  <a:lnTo>
                    <a:pt x="161132" y="285319"/>
                  </a:lnTo>
                  <a:lnTo>
                    <a:pt x="170434" y="251332"/>
                  </a:lnTo>
                  <a:lnTo>
                    <a:pt x="169529" y="240593"/>
                  </a:lnTo>
                  <a:lnTo>
                    <a:pt x="139838" y="202977"/>
                  </a:lnTo>
                  <a:lnTo>
                    <a:pt x="88798" y="179324"/>
                  </a:lnTo>
                  <a:lnTo>
                    <a:pt x="73280" y="172394"/>
                  </a:lnTo>
                  <a:lnTo>
                    <a:pt x="35750" y="146176"/>
                  </a:lnTo>
                  <a:lnTo>
                    <a:pt x="16533" y="107832"/>
                  </a:lnTo>
                  <a:lnTo>
                    <a:pt x="15252" y="91566"/>
                  </a:lnTo>
                  <a:lnTo>
                    <a:pt x="17191" y="71973"/>
                  </a:lnTo>
                  <a:lnTo>
                    <a:pt x="46266" y="25146"/>
                  </a:lnTo>
                  <a:lnTo>
                    <a:pt x="80052" y="6286"/>
                  </a:lnTo>
                  <a:lnTo>
                    <a:pt x="99028" y="1571"/>
                  </a:lnTo>
                  <a:lnTo>
                    <a:pt x="119392" y="0"/>
                  </a:lnTo>
                  <a:close/>
                </a:path>
              </a:pathLst>
            </a:custGeom>
            <a:ln w="9143">
              <a:solidFill>
                <a:srgbClr val="001F5F"/>
              </a:solidFill>
            </a:ln>
          </p:spPr>
          <p:txBody>
            <a:bodyPr wrap="square" lIns="0" tIns="0" rIns="0" bIns="0" rtlCol="0"/>
            <a:lstStyle/>
            <a:p>
              <a:endParaRPr/>
            </a:p>
          </p:txBody>
        </p:sp>
        <p:pic>
          <p:nvPicPr>
            <p:cNvPr id="7" name="object 7"/>
            <p:cNvPicPr/>
            <p:nvPr/>
          </p:nvPicPr>
          <p:blipFill>
            <a:blip r:embed="rId2" cstate="print"/>
            <a:stretch>
              <a:fillRect/>
            </a:stretch>
          </p:blipFill>
          <p:spPr>
            <a:xfrm>
              <a:off x="385089" y="136652"/>
              <a:ext cx="4215231" cy="490982"/>
            </a:xfrm>
            <a:prstGeom prst="rect">
              <a:avLst/>
            </a:prstGeom>
          </p:spPr>
        </p:pic>
      </p:grpSp>
      <p:sp>
        <p:nvSpPr>
          <p:cNvPr id="8" name="object 8"/>
          <p:cNvSpPr txBox="1"/>
          <p:nvPr/>
        </p:nvSpPr>
        <p:spPr>
          <a:xfrm>
            <a:off x="206146" y="936701"/>
            <a:ext cx="5713730" cy="5034280"/>
          </a:xfrm>
          <a:prstGeom prst="rect">
            <a:avLst/>
          </a:prstGeom>
        </p:spPr>
        <p:txBody>
          <a:bodyPr vert="horz" wrap="square" lIns="0" tIns="12065" rIns="0" bIns="0" rtlCol="0">
            <a:spAutoFit/>
          </a:bodyPr>
          <a:lstStyle/>
          <a:p>
            <a:pPr marL="451484" indent="-439420">
              <a:lnSpc>
                <a:spcPct val="100000"/>
              </a:lnSpc>
              <a:spcBef>
                <a:spcPts val="95"/>
              </a:spcBef>
              <a:buFont typeface="Wingdings"/>
              <a:buChar char=""/>
              <a:tabLst>
                <a:tab pos="452120" algn="l"/>
              </a:tabLst>
            </a:pPr>
            <a:r>
              <a:rPr sz="3100" spc="-160" dirty="0">
                <a:solidFill>
                  <a:srgbClr val="0F243E"/>
                </a:solidFill>
                <a:latin typeface="Microsoft Sans Serif"/>
                <a:cs typeface="Microsoft Sans Serif"/>
              </a:rPr>
              <a:t>Key</a:t>
            </a:r>
            <a:endParaRPr sz="3100">
              <a:latin typeface="Microsoft Sans Serif"/>
              <a:cs typeface="Microsoft Sans Serif"/>
            </a:endParaRPr>
          </a:p>
          <a:p>
            <a:pPr marL="451484" indent="-439420">
              <a:lnSpc>
                <a:spcPct val="100000"/>
              </a:lnSpc>
              <a:spcBef>
                <a:spcPts val="2235"/>
              </a:spcBef>
              <a:buFont typeface="Wingdings"/>
              <a:buChar char=""/>
              <a:tabLst>
                <a:tab pos="452120" algn="l"/>
              </a:tabLst>
            </a:pPr>
            <a:r>
              <a:rPr sz="3100" spc="-105" dirty="0">
                <a:solidFill>
                  <a:srgbClr val="0F243E"/>
                </a:solidFill>
                <a:latin typeface="Microsoft Sans Serif"/>
                <a:cs typeface="Microsoft Sans Serif"/>
              </a:rPr>
              <a:t>Key0</a:t>
            </a:r>
            <a:r>
              <a:rPr sz="3100" spc="45" dirty="0">
                <a:solidFill>
                  <a:srgbClr val="0F243E"/>
                </a:solidFill>
                <a:latin typeface="Microsoft Sans Serif"/>
                <a:cs typeface="Microsoft Sans Serif"/>
              </a:rPr>
              <a:t> </a:t>
            </a:r>
            <a:r>
              <a:rPr sz="3100" spc="-25" dirty="0">
                <a:solidFill>
                  <a:srgbClr val="0F243E"/>
                </a:solidFill>
                <a:latin typeface="Microsoft Sans Serif"/>
                <a:cs typeface="Microsoft Sans Serif"/>
              </a:rPr>
              <a:t>=</a:t>
            </a:r>
            <a:r>
              <a:rPr sz="3100" spc="50" dirty="0">
                <a:solidFill>
                  <a:srgbClr val="0F243E"/>
                </a:solidFill>
                <a:latin typeface="Microsoft Sans Serif"/>
                <a:cs typeface="Microsoft Sans Serif"/>
              </a:rPr>
              <a:t> </a:t>
            </a:r>
            <a:r>
              <a:rPr sz="3100" spc="20" dirty="0">
                <a:solidFill>
                  <a:srgbClr val="0F243E"/>
                </a:solidFill>
                <a:latin typeface="Microsoft Sans Serif"/>
                <a:cs typeface="Microsoft Sans Serif"/>
              </a:rPr>
              <a:t>w0w1</a:t>
            </a:r>
            <a:endParaRPr sz="3100">
              <a:latin typeface="Microsoft Sans Serif"/>
              <a:cs typeface="Microsoft Sans Serif"/>
            </a:endParaRPr>
          </a:p>
          <a:p>
            <a:pPr marL="1383665">
              <a:lnSpc>
                <a:spcPct val="100000"/>
              </a:lnSpc>
              <a:spcBef>
                <a:spcPts val="2235"/>
              </a:spcBef>
            </a:pPr>
            <a:r>
              <a:rPr sz="3100" spc="-20" dirty="0">
                <a:solidFill>
                  <a:srgbClr val="0F243E"/>
                </a:solidFill>
                <a:latin typeface="Microsoft Sans Serif"/>
                <a:cs typeface="Microsoft Sans Serif"/>
              </a:rPr>
              <a:t>=</a:t>
            </a:r>
            <a:r>
              <a:rPr sz="3100" spc="60" dirty="0">
                <a:solidFill>
                  <a:srgbClr val="0F243E"/>
                </a:solidFill>
                <a:latin typeface="Microsoft Sans Serif"/>
                <a:cs typeface="Microsoft Sans Serif"/>
              </a:rPr>
              <a:t> 0100</a:t>
            </a:r>
            <a:r>
              <a:rPr sz="3100" spc="55" dirty="0">
                <a:solidFill>
                  <a:srgbClr val="0F243E"/>
                </a:solidFill>
                <a:latin typeface="Microsoft Sans Serif"/>
                <a:cs typeface="Microsoft Sans Serif"/>
              </a:rPr>
              <a:t> </a:t>
            </a:r>
            <a:r>
              <a:rPr sz="3100" spc="60" dirty="0">
                <a:solidFill>
                  <a:srgbClr val="0F243E"/>
                </a:solidFill>
                <a:latin typeface="Microsoft Sans Serif"/>
                <a:cs typeface="Microsoft Sans Serif"/>
              </a:rPr>
              <a:t>1010</a:t>
            </a:r>
            <a:r>
              <a:rPr sz="3100" spc="55" dirty="0">
                <a:solidFill>
                  <a:srgbClr val="0F243E"/>
                </a:solidFill>
                <a:latin typeface="Microsoft Sans Serif"/>
                <a:cs typeface="Microsoft Sans Serif"/>
              </a:rPr>
              <a:t> </a:t>
            </a:r>
            <a:r>
              <a:rPr sz="3100" spc="60" dirty="0">
                <a:solidFill>
                  <a:srgbClr val="0F243E"/>
                </a:solidFill>
                <a:latin typeface="Microsoft Sans Serif"/>
                <a:cs typeface="Microsoft Sans Serif"/>
              </a:rPr>
              <a:t>1111</a:t>
            </a:r>
            <a:r>
              <a:rPr sz="3100" spc="50" dirty="0">
                <a:solidFill>
                  <a:srgbClr val="0F243E"/>
                </a:solidFill>
                <a:latin typeface="Microsoft Sans Serif"/>
                <a:cs typeface="Microsoft Sans Serif"/>
              </a:rPr>
              <a:t> </a:t>
            </a:r>
            <a:r>
              <a:rPr sz="3100" spc="60" dirty="0">
                <a:solidFill>
                  <a:srgbClr val="0F243E"/>
                </a:solidFill>
                <a:latin typeface="Microsoft Sans Serif"/>
                <a:cs typeface="Microsoft Sans Serif"/>
              </a:rPr>
              <a:t>0101</a:t>
            </a:r>
            <a:endParaRPr sz="3100">
              <a:latin typeface="Microsoft Sans Serif"/>
              <a:cs typeface="Microsoft Sans Serif"/>
            </a:endParaRPr>
          </a:p>
          <a:p>
            <a:pPr marL="451484" indent="-439420">
              <a:lnSpc>
                <a:spcPct val="100000"/>
              </a:lnSpc>
              <a:spcBef>
                <a:spcPts val="2235"/>
              </a:spcBef>
              <a:buFont typeface="Wingdings"/>
              <a:buChar char=""/>
              <a:tabLst>
                <a:tab pos="452120" algn="l"/>
              </a:tabLst>
            </a:pPr>
            <a:r>
              <a:rPr sz="3100" spc="-105" dirty="0">
                <a:solidFill>
                  <a:srgbClr val="0F243E"/>
                </a:solidFill>
                <a:latin typeface="Microsoft Sans Serif"/>
                <a:cs typeface="Microsoft Sans Serif"/>
              </a:rPr>
              <a:t>Key1</a:t>
            </a:r>
            <a:r>
              <a:rPr sz="3100" spc="45" dirty="0">
                <a:solidFill>
                  <a:srgbClr val="0F243E"/>
                </a:solidFill>
                <a:latin typeface="Microsoft Sans Serif"/>
                <a:cs typeface="Microsoft Sans Serif"/>
              </a:rPr>
              <a:t> </a:t>
            </a:r>
            <a:r>
              <a:rPr sz="3100" spc="-25" dirty="0">
                <a:solidFill>
                  <a:srgbClr val="0F243E"/>
                </a:solidFill>
                <a:latin typeface="Microsoft Sans Serif"/>
                <a:cs typeface="Microsoft Sans Serif"/>
              </a:rPr>
              <a:t>=</a:t>
            </a:r>
            <a:r>
              <a:rPr sz="3100" spc="50" dirty="0">
                <a:solidFill>
                  <a:srgbClr val="0F243E"/>
                </a:solidFill>
                <a:latin typeface="Microsoft Sans Serif"/>
                <a:cs typeface="Microsoft Sans Serif"/>
              </a:rPr>
              <a:t> </a:t>
            </a:r>
            <a:r>
              <a:rPr sz="3100" spc="20" dirty="0">
                <a:solidFill>
                  <a:srgbClr val="0F243E"/>
                </a:solidFill>
                <a:latin typeface="Microsoft Sans Serif"/>
                <a:cs typeface="Microsoft Sans Serif"/>
              </a:rPr>
              <a:t>w2w3</a:t>
            </a:r>
            <a:endParaRPr sz="3100">
              <a:latin typeface="Microsoft Sans Serif"/>
              <a:cs typeface="Microsoft Sans Serif"/>
            </a:endParaRPr>
          </a:p>
          <a:p>
            <a:pPr marL="1383665">
              <a:lnSpc>
                <a:spcPct val="100000"/>
              </a:lnSpc>
              <a:spcBef>
                <a:spcPts val="2230"/>
              </a:spcBef>
            </a:pPr>
            <a:r>
              <a:rPr sz="3100" spc="-20" dirty="0">
                <a:solidFill>
                  <a:srgbClr val="0F243E"/>
                </a:solidFill>
                <a:latin typeface="Microsoft Sans Serif"/>
                <a:cs typeface="Microsoft Sans Serif"/>
              </a:rPr>
              <a:t>=</a:t>
            </a:r>
            <a:r>
              <a:rPr sz="3100" spc="60" dirty="0">
                <a:solidFill>
                  <a:srgbClr val="0F243E"/>
                </a:solidFill>
                <a:latin typeface="Microsoft Sans Serif"/>
                <a:cs typeface="Microsoft Sans Serif"/>
              </a:rPr>
              <a:t> 1101</a:t>
            </a:r>
            <a:r>
              <a:rPr sz="3100" spc="55" dirty="0">
                <a:solidFill>
                  <a:srgbClr val="0F243E"/>
                </a:solidFill>
                <a:latin typeface="Microsoft Sans Serif"/>
                <a:cs typeface="Microsoft Sans Serif"/>
              </a:rPr>
              <a:t> </a:t>
            </a:r>
            <a:r>
              <a:rPr sz="3100" spc="60" dirty="0">
                <a:solidFill>
                  <a:srgbClr val="0F243E"/>
                </a:solidFill>
                <a:latin typeface="Microsoft Sans Serif"/>
                <a:cs typeface="Microsoft Sans Serif"/>
              </a:rPr>
              <a:t>1101</a:t>
            </a:r>
            <a:r>
              <a:rPr sz="3100" spc="55" dirty="0">
                <a:solidFill>
                  <a:srgbClr val="0F243E"/>
                </a:solidFill>
                <a:latin typeface="Microsoft Sans Serif"/>
                <a:cs typeface="Microsoft Sans Serif"/>
              </a:rPr>
              <a:t> </a:t>
            </a:r>
            <a:r>
              <a:rPr sz="3100" spc="60" dirty="0">
                <a:solidFill>
                  <a:srgbClr val="0F243E"/>
                </a:solidFill>
                <a:latin typeface="Microsoft Sans Serif"/>
                <a:cs typeface="Microsoft Sans Serif"/>
              </a:rPr>
              <a:t>0010</a:t>
            </a:r>
            <a:r>
              <a:rPr sz="3100" spc="50" dirty="0">
                <a:solidFill>
                  <a:srgbClr val="0F243E"/>
                </a:solidFill>
                <a:latin typeface="Microsoft Sans Serif"/>
                <a:cs typeface="Microsoft Sans Serif"/>
              </a:rPr>
              <a:t> </a:t>
            </a:r>
            <a:r>
              <a:rPr sz="3100" spc="60" dirty="0">
                <a:solidFill>
                  <a:srgbClr val="0F243E"/>
                </a:solidFill>
                <a:latin typeface="Microsoft Sans Serif"/>
                <a:cs typeface="Microsoft Sans Serif"/>
              </a:rPr>
              <a:t>1000</a:t>
            </a:r>
            <a:endParaRPr sz="3100">
              <a:latin typeface="Microsoft Sans Serif"/>
              <a:cs typeface="Microsoft Sans Serif"/>
            </a:endParaRPr>
          </a:p>
          <a:p>
            <a:pPr marL="451484" indent="-439420">
              <a:lnSpc>
                <a:spcPct val="100000"/>
              </a:lnSpc>
              <a:spcBef>
                <a:spcPts val="2235"/>
              </a:spcBef>
              <a:buFont typeface="Wingdings"/>
              <a:buChar char=""/>
              <a:tabLst>
                <a:tab pos="452120" algn="l"/>
              </a:tabLst>
            </a:pPr>
            <a:r>
              <a:rPr sz="3100" spc="-105" dirty="0">
                <a:solidFill>
                  <a:srgbClr val="0F243E"/>
                </a:solidFill>
                <a:latin typeface="Microsoft Sans Serif"/>
                <a:cs typeface="Microsoft Sans Serif"/>
              </a:rPr>
              <a:t>Key2</a:t>
            </a:r>
            <a:r>
              <a:rPr sz="3100" spc="45" dirty="0">
                <a:solidFill>
                  <a:srgbClr val="0F243E"/>
                </a:solidFill>
                <a:latin typeface="Microsoft Sans Serif"/>
                <a:cs typeface="Microsoft Sans Serif"/>
              </a:rPr>
              <a:t> </a:t>
            </a:r>
            <a:r>
              <a:rPr sz="3100" spc="-25" dirty="0">
                <a:solidFill>
                  <a:srgbClr val="0F243E"/>
                </a:solidFill>
                <a:latin typeface="Microsoft Sans Serif"/>
                <a:cs typeface="Microsoft Sans Serif"/>
              </a:rPr>
              <a:t>=</a:t>
            </a:r>
            <a:r>
              <a:rPr sz="3100" spc="50" dirty="0">
                <a:solidFill>
                  <a:srgbClr val="0F243E"/>
                </a:solidFill>
                <a:latin typeface="Microsoft Sans Serif"/>
                <a:cs typeface="Microsoft Sans Serif"/>
              </a:rPr>
              <a:t> </a:t>
            </a:r>
            <a:r>
              <a:rPr sz="3100" spc="20" dirty="0">
                <a:solidFill>
                  <a:srgbClr val="0F243E"/>
                </a:solidFill>
                <a:latin typeface="Microsoft Sans Serif"/>
                <a:cs typeface="Microsoft Sans Serif"/>
              </a:rPr>
              <a:t>w4w5</a:t>
            </a:r>
            <a:endParaRPr sz="3100">
              <a:latin typeface="Microsoft Sans Serif"/>
              <a:cs typeface="Microsoft Sans Serif"/>
            </a:endParaRPr>
          </a:p>
          <a:p>
            <a:pPr marL="1383665">
              <a:lnSpc>
                <a:spcPct val="100000"/>
              </a:lnSpc>
              <a:spcBef>
                <a:spcPts val="2230"/>
              </a:spcBef>
            </a:pPr>
            <a:r>
              <a:rPr sz="3100" spc="-20" dirty="0">
                <a:solidFill>
                  <a:srgbClr val="0F243E"/>
                </a:solidFill>
                <a:latin typeface="Microsoft Sans Serif"/>
                <a:cs typeface="Microsoft Sans Serif"/>
              </a:rPr>
              <a:t>=</a:t>
            </a:r>
            <a:r>
              <a:rPr sz="3100" spc="60" dirty="0">
                <a:solidFill>
                  <a:srgbClr val="0F243E"/>
                </a:solidFill>
                <a:latin typeface="Microsoft Sans Serif"/>
                <a:cs typeface="Microsoft Sans Serif"/>
              </a:rPr>
              <a:t> 1000</a:t>
            </a:r>
            <a:r>
              <a:rPr sz="3100" spc="55" dirty="0">
                <a:solidFill>
                  <a:srgbClr val="0F243E"/>
                </a:solidFill>
                <a:latin typeface="Microsoft Sans Serif"/>
                <a:cs typeface="Microsoft Sans Serif"/>
              </a:rPr>
              <a:t> </a:t>
            </a:r>
            <a:r>
              <a:rPr sz="3100" spc="60" dirty="0">
                <a:solidFill>
                  <a:srgbClr val="0F243E"/>
                </a:solidFill>
                <a:latin typeface="Microsoft Sans Serif"/>
                <a:cs typeface="Microsoft Sans Serif"/>
              </a:rPr>
              <a:t>0111</a:t>
            </a:r>
            <a:r>
              <a:rPr sz="3100" spc="55" dirty="0">
                <a:solidFill>
                  <a:srgbClr val="0F243E"/>
                </a:solidFill>
                <a:latin typeface="Microsoft Sans Serif"/>
                <a:cs typeface="Microsoft Sans Serif"/>
              </a:rPr>
              <a:t> </a:t>
            </a:r>
            <a:r>
              <a:rPr sz="3100" spc="60" dirty="0">
                <a:solidFill>
                  <a:srgbClr val="0F243E"/>
                </a:solidFill>
                <a:latin typeface="Microsoft Sans Serif"/>
                <a:cs typeface="Microsoft Sans Serif"/>
              </a:rPr>
              <a:t>1010</a:t>
            </a:r>
            <a:r>
              <a:rPr sz="3100" spc="50" dirty="0">
                <a:solidFill>
                  <a:srgbClr val="0F243E"/>
                </a:solidFill>
                <a:latin typeface="Microsoft Sans Serif"/>
                <a:cs typeface="Microsoft Sans Serif"/>
              </a:rPr>
              <a:t> </a:t>
            </a:r>
            <a:r>
              <a:rPr sz="3100" spc="60" dirty="0">
                <a:solidFill>
                  <a:srgbClr val="0F243E"/>
                </a:solidFill>
                <a:latin typeface="Microsoft Sans Serif"/>
                <a:cs typeface="Microsoft Sans Serif"/>
              </a:rPr>
              <a:t>1111</a:t>
            </a:r>
            <a:endParaRPr sz="3100">
              <a:latin typeface="Microsoft Sans Serif"/>
              <a:cs typeface="Microsoft Sans Serif"/>
            </a:endParaRPr>
          </a:p>
        </p:txBody>
      </p:sp>
      <p:pic>
        <p:nvPicPr>
          <p:cNvPr id="9" name="object 9"/>
          <p:cNvPicPr/>
          <p:nvPr/>
        </p:nvPicPr>
        <p:blipFill>
          <a:blip r:embed="rId3" cstate="print"/>
          <a:stretch>
            <a:fillRect/>
          </a:stretch>
        </p:blipFill>
        <p:spPr>
          <a:xfrm>
            <a:off x="8304246" y="2581251"/>
            <a:ext cx="3476288" cy="2180868"/>
          </a:xfrm>
          <a:prstGeom prst="rect">
            <a:avLst/>
          </a:prstGeom>
        </p:spPr>
      </p:pic>
      <p:sp>
        <p:nvSpPr>
          <p:cNvPr id="10" name="object 10"/>
          <p:cNvSpPr txBox="1">
            <a:spLocks noGrp="1"/>
          </p:cNvSpPr>
          <p:nvPr>
            <p:ph type="ftr" sz="quarter" idx="4294967295"/>
          </p:nvPr>
        </p:nvSpPr>
        <p:spPr>
          <a:xfrm>
            <a:off x="104647" y="6626453"/>
            <a:ext cx="4281805" cy="256480"/>
          </a:xfrm>
          <a:prstGeom prst="rect">
            <a:avLst/>
          </a:prstGeom>
        </p:spPr>
        <p:txBody>
          <a:bodyPr vert="horz" wrap="square" lIns="0" tIns="0" rIns="0" bIns="0" rtlCol="0">
            <a:spAutoFit/>
          </a:bodyPr>
          <a:lstStyle/>
          <a:p>
            <a:pPr marL="12700">
              <a:lnSpc>
                <a:spcPts val="2005"/>
              </a:lnSpc>
            </a:pPr>
            <a:r>
              <a:rPr spc="-5" dirty="0"/>
              <a:t>Simplified</a:t>
            </a:r>
            <a:r>
              <a:rPr spc="5" dirty="0"/>
              <a:t> </a:t>
            </a:r>
            <a:r>
              <a:rPr spc="-5" dirty="0"/>
              <a:t>Advanced</a:t>
            </a:r>
            <a:r>
              <a:rPr spc="-30" dirty="0"/>
              <a:t> </a:t>
            </a:r>
            <a:r>
              <a:rPr dirty="0"/>
              <a:t>Encryption</a:t>
            </a:r>
            <a:r>
              <a:rPr spc="-45" dirty="0"/>
              <a:t> </a:t>
            </a:r>
            <a:r>
              <a:rPr spc="-5" dirty="0"/>
              <a:t>Standard</a:t>
            </a:r>
          </a:p>
        </p:txBody>
      </p:sp>
    </p:spTree>
    <p:extLst>
      <p:ext uri="{BB962C8B-B14F-4D97-AF65-F5344CB8AC3E}">
        <p14:creationId xmlns:p14="http://schemas.microsoft.com/office/powerpoint/2010/main" val="841959846"/>
      </p:ext>
    </p:extLst>
  </p:cSld>
  <p:clrMapOvr>
    <a:masterClrMapping/>
  </p:clrMapOvr>
  <mc:AlternateContent xmlns:mc="http://schemas.openxmlformats.org/markup-compatibility/2006" xmlns:p14="http://schemas.microsoft.com/office/powerpoint/2010/main">
    <mc:Choice Requires="p14">
      <p:transition spd="slow" p14:dur="2000" advTm="42354"/>
    </mc:Choice>
    <mc:Fallback xmlns="">
      <p:transition spd="slow" advTm="42354"/>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1638194594"/>
      </p:ext>
    </p:extLst>
  </p:cSld>
  <p:clrMapOvr>
    <a:masterClrMapping/>
  </p:clrMapOvr>
  <mc:AlternateContent xmlns:mc="http://schemas.openxmlformats.org/markup-compatibility/2006" xmlns:p14="http://schemas.microsoft.com/office/powerpoint/2010/main">
    <mc:Choice Requires="p14">
      <p:transition spd="slow" p14:dur="2000" advTm="18272"/>
    </mc:Choice>
    <mc:Fallback xmlns="">
      <p:transition spd="slow" advTm="18272"/>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LC.BRev.FY97">
  <a:themeElements>
    <a:clrScheme name="">
      <a:dk1>
        <a:srgbClr val="000000"/>
      </a:dk1>
      <a:lt1>
        <a:srgbClr val="FFFFFF"/>
      </a:lt1>
      <a:dk2>
        <a:srgbClr val="006B61"/>
      </a:dk2>
      <a:lt2>
        <a:srgbClr val="C0C0C0"/>
      </a:lt2>
      <a:accent1>
        <a:srgbClr val="FF00FF"/>
      </a:accent1>
      <a:accent2>
        <a:srgbClr val="00C0C0"/>
      </a:accent2>
      <a:accent3>
        <a:srgbClr val="FFFFFF"/>
      </a:accent3>
      <a:accent4>
        <a:srgbClr val="000000"/>
      </a:accent4>
      <a:accent5>
        <a:srgbClr val="FFAAFF"/>
      </a:accent5>
      <a:accent6>
        <a:srgbClr val="00AEAE"/>
      </a:accent6>
      <a:hlink>
        <a:srgbClr val="00C000"/>
      </a:hlink>
      <a:folHlink>
        <a:srgbClr val="800080"/>
      </a:folHlink>
    </a:clrScheme>
    <a:fontScheme name="LC.BRev.FY97">
      <a:majorFont>
        <a:latin typeface="Tahom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4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400" b="1" i="0" u="none" strike="noStrike" cap="none" normalizeH="0" baseline="0" smtClean="0">
            <a:ln>
              <a:noFill/>
            </a:ln>
            <a:solidFill>
              <a:schemeClr val="tx1"/>
            </a:solidFill>
            <a:effectLst/>
            <a:latin typeface="Arial" charset="0"/>
          </a:defRPr>
        </a:defPPr>
      </a:lstStyle>
    </a:lnDef>
  </a:objectDefaults>
  <a:extraClrSchemeLst>
    <a:extraClrScheme>
      <a:clrScheme name="LC.BRev.FY97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LC.BRev.FY97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LC.BRev.FY97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LC.BRev.FY97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LC.BRev.FY97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LC.BRev.FY97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LC.BRev.FY97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Default Theme">
  <a:themeElements>
    <a:clrScheme name="Custom 6">
      <a:dk1>
        <a:srgbClr val="58585B"/>
      </a:dk1>
      <a:lt1>
        <a:srgbClr val="FFFFFF"/>
      </a:lt1>
      <a:dk2>
        <a:srgbClr val="58585B"/>
      </a:dk2>
      <a:lt2>
        <a:srgbClr val="81C569"/>
      </a:lt2>
      <a:accent1>
        <a:srgbClr val="004C69"/>
      </a:accent1>
      <a:accent2>
        <a:srgbClr val="9E0B0F"/>
      </a:accent2>
      <a:accent3>
        <a:srgbClr val="FFFFFF"/>
      </a:accent3>
      <a:accent4>
        <a:srgbClr val="367187"/>
      </a:accent4>
      <a:accent5>
        <a:srgbClr val="38C6F4"/>
      </a:accent5>
      <a:accent6>
        <a:srgbClr val="FBAB18"/>
      </a:accent6>
      <a:hlink>
        <a:srgbClr val="38C6F4"/>
      </a:hlink>
      <a:folHlink>
        <a:srgbClr val="81C569"/>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36A4D7"/>
        </a:solidFill>
        <a:ln>
          <a:noFill/>
        </a:ln>
        <a:effectLst/>
      </a:spPr>
      <a:bodyPr rtlCol="0" anchor="ctr"/>
      <a:lstStyle>
        <a:defPPr algn="ctr">
          <a:defRPr dirty="0" smtClean="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Default Theme" id="{A3178FD6-045E-43BB-9FF9-79BDC55288A1}" vid="{B3635A64-254C-4D4D-B1C2-6197525273FD}"/>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1622552-80C6-400D-846E-0E123F5D05A2}"/>
</file>

<file path=customXml/itemProps2.xml><?xml version="1.0" encoding="utf-8"?>
<ds:datastoreItem xmlns:ds="http://schemas.openxmlformats.org/officeDocument/2006/customXml" ds:itemID="{C6C81FA9-B1BB-485C-9F45-BD2759F12EA2}"/>
</file>

<file path=customXml/itemProps3.xml><?xml version="1.0" encoding="utf-8"?>
<ds:datastoreItem xmlns:ds="http://schemas.openxmlformats.org/officeDocument/2006/customXml" ds:itemID="{74BB4A41-04AE-42D9-AA66-620748EC3176}"/>
</file>

<file path=docProps/app.xml><?xml version="1.0" encoding="utf-8"?>
<Properties xmlns="http://schemas.openxmlformats.org/officeDocument/2006/extended-properties" xmlns:vt="http://schemas.openxmlformats.org/officeDocument/2006/docPropsVTypes">
  <TotalTime>5178</TotalTime>
  <Words>3091</Words>
  <Application>Microsoft Office PowerPoint</Application>
  <PresentationFormat>Widescreen</PresentationFormat>
  <Paragraphs>487</Paragraphs>
  <Slides>59</Slides>
  <Notes>5</Notes>
  <HiddenSlides>0</HiddenSlides>
  <MMClips>0</MMClips>
  <ScaleCrop>false</ScaleCrop>
  <HeadingPairs>
    <vt:vector size="6" baseType="variant">
      <vt:variant>
        <vt:lpstr>Fonts Used</vt:lpstr>
      </vt:variant>
      <vt:variant>
        <vt:i4>20</vt:i4>
      </vt:variant>
      <vt:variant>
        <vt:lpstr>Theme</vt:lpstr>
      </vt:variant>
      <vt:variant>
        <vt:i4>3</vt:i4>
      </vt:variant>
      <vt:variant>
        <vt:lpstr>Slide Titles</vt:lpstr>
      </vt:variant>
      <vt:variant>
        <vt:i4>59</vt:i4>
      </vt:variant>
    </vt:vector>
  </HeadingPairs>
  <TitlesOfParts>
    <vt:vector size="82" baseType="lpstr">
      <vt:lpstr>ＭＳ Ｐゴシック</vt:lpstr>
      <vt:lpstr>Alexandria</vt:lpstr>
      <vt:lpstr>Alexandria Black</vt:lpstr>
      <vt:lpstr>Arial</vt:lpstr>
      <vt:lpstr>Arial MT</vt:lpstr>
      <vt:lpstr>Calibri</vt:lpstr>
      <vt:lpstr>Calibri Light</vt:lpstr>
      <vt:lpstr>Cambria Math</vt:lpstr>
      <vt:lpstr>CiscoSans</vt:lpstr>
      <vt:lpstr>CiscoSans ExtraLight</vt:lpstr>
      <vt:lpstr>CiscoSans Thin</vt:lpstr>
      <vt:lpstr>Microsoft Sans Serif</vt:lpstr>
      <vt:lpstr>Monotype Sorts</vt:lpstr>
      <vt:lpstr>Roboto Light</vt:lpstr>
      <vt:lpstr>Symbol</vt:lpstr>
      <vt:lpstr>Tahoma</vt:lpstr>
      <vt:lpstr>Times New Roman</vt:lpstr>
      <vt:lpstr>Trebuchet MS</vt:lpstr>
      <vt:lpstr>Wingdings</vt:lpstr>
      <vt:lpstr>ヒラギノ角ゴ Pro W3</vt:lpstr>
      <vt:lpstr>Office Theme</vt:lpstr>
      <vt:lpstr>LC.BRev.FY97</vt:lpstr>
      <vt:lpstr>Default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Figure 6.1 A E S Encryption Process</vt:lpstr>
      <vt:lpstr>PowerPoint Presentation</vt:lpstr>
      <vt:lpstr>Table 6.1 A E S Parameters</vt:lpstr>
      <vt:lpstr>PowerPoint Presentation</vt:lpstr>
      <vt:lpstr>Detailed Structure (1 of 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16-bit Key</vt:lpstr>
      <vt:lpstr>16-bit Key</vt:lpstr>
      <vt:lpstr>PowerPoint Presentation</vt:lpstr>
      <vt:lpstr>16-bit Key</vt:lpstr>
      <vt:lpstr>PowerPoint Presentation</vt:lpstr>
      <vt:lpstr>PowerPoint Presentation</vt:lpstr>
      <vt:lpstr>16-bit Key</vt:lpstr>
      <vt:lpstr>w0 = 0100 1010, w1 = 1111 0101</vt:lpstr>
      <vt:lpstr>PowerPoint Presentation</vt:lpstr>
      <vt:lpstr>16-bit Key</vt:lpstr>
      <vt:lpstr>w2 = 1101 1101, w3 = 0010 1000</vt:lpstr>
      <vt:lpstr>16-bit Key</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Diaa Salama</cp:lastModifiedBy>
  <cp:revision>254</cp:revision>
  <dcterms:created xsi:type="dcterms:W3CDTF">2023-04-29T09:08:00Z</dcterms:created>
  <dcterms:modified xsi:type="dcterms:W3CDTF">2024-03-19T23:55:40Z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