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ink/ink1.xml" ContentType="application/inkml+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ink/ink2.xml" ContentType="application/inkml+xml"/>
  <Override PartName="/ppt/tags/tag14.xml" ContentType="application/vnd.openxmlformats-officedocument.presentationml.tags+xml"/>
  <Override PartName="/ppt/notesSlides/notesSlide5.xml" ContentType="application/vnd.openxmlformats-officedocument.presentationml.notesSlide+xml"/>
  <Override PartName="/ppt/tags/tag15.xml" ContentType="application/vnd.openxmlformats-officedocument.presentationml.tags+xml"/>
  <Override PartName="/ppt/ink/ink3.xml" ContentType="application/inkml+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ink/ink4.xml" ContentType="application/inkml+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5"/>
  </p:notesMasterIdLst>
  <p:sldIdLst>
    <p:sldId id="256" r:id="rId2"/>
    <p:sldId id="257" r:id="rId3"/>
    <p:sldId id="388" r:id="rId4"/>
    <p:sldId id="386" r:id="rId5"/>
    <p:sldId id="258" r:id="rId6"/>
    <p:sldId id="339" r:id="rId7"/>
    <p:sldId id="340" r:id="rId8"/>
    <p:sldId id="281" r:id="rId9"/>
    <p:sldId id="358" r:id="rId10"/>
    <p:sldId id="319" r:id="rId11"/>
    <p:sldId id="298" r:id="rId12"/>
    <p:sldId id="342" r:id="rId13"/>
    <p:sldId id="357" r:id="rId14"/>
    <p:sldId id="259" r:id="rId15"/>
    <p:sldId id="351" r:id="rId16"/>
    <p:sldId id="347" r:id="rId17"/>
    <p:sldId id="320" r:id="rId18"/>
    <p:sldId id="359" r:id="rId19"/>
    <p:sldId id="392" r:id="rId20"/>
    <p:sldId id="393" r:id="rId21"/>
    <p:sldId id="394" r:id="rId22"/>
    <p:sldId id="290" r:id="rId23"/>
    <p:sldId id="349" r:id="rId24"/>
    <p:sldId id="352" r:id="rId25"/>
    <p:sldId id="292" r:id="rId26"/>
    <p:sldId id="293" r:id="rId27"/>
    <p:sldId id="355" r:id="rId28"/>
    <p:sldId id="295" r:id="rId29"/>
    <p:sldId id="356" r:id="rId30"/>
    <p:sldId id="310" r:id="rId31"/>
    <p:sldId id="288" r:id="rId32"/>
    <p:sldId id="312" r:id="rId33"/>
    <p:sldId id="313" r:id="rId34"/>
    <p:sldId id="374" r:id="rId35"/>
    <p:sldId id="314" r:id="rId36"/>
    <p:sldId id="267" r:id="rId37"/>
    <p:sldId id="317" r:id="rId38"/>
    <p:sldId id="395" r:id="rId39"/>
    <p:sldId id="397" r:id="rId40"/>
    <p:sldId id="269" r:id="rId41"/>
    <p:sldId id="322" r:id="rId42"/>
    <p:sldId id="323" r:id="rId43"/>
    <p:sldId id="398" r:id="rId44"/>
    <p:sldId id="324" r:id="rId45"/>
    <p:sldId id="271" r:id="rId46"/>
    <p:sldId id="399" r:id="rId47"/>
    <p:sldId id="328" r:id="rId48"/>
    <p:sldId id="305" r:id="rId49"/>
    <p:sldId id="307" r:id="rId50"/>
    <p:sldId id="365" r:id="rId51"/>
    <p:sldId id="366" r:id="rId52"/>
    <p:sldId id="401" r:id="rId53"/>
    <p:sldId id="402" r:id="rId54"/>
    <p:sldId id="406" r:id="rId55"/>
    <p:sldId id="407" r:id="rId56"/>
    <p:sldId id="404" r:id="rId57"/>
    <p:sldId id="345" r:id="rId58"/>
    <p:sldId id="405" r:id="rId59"/>
    <p:sldId id="371" r:id="rId60"/>
    <p:sldId id="377" r:id="rId61"/>
    <p:sldId id="390" r:id="rId62"/>
    <p:sldId id="389" r:id="rId63"/>
    <p:sldId id="494" r:id="rId6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Untitled Section" id="{5481463E-8FE4-431D-8E65-202CC8B72C47}">
          <p14:sldIdLst>
            <p14:sldId id="256"/>
            <p14:sldId id="257"/>
            <p14:sldId id="388"/>
            <p14:sldId id="386"/>
            <p14:sldId id="258"/>
            <p14:sldId id="339"/>
            <p14:sldId id="340"/>
            <p14:sldId id="281"/>
            <p14:sldId id="358"/>
            <p14:sldId id="319"/>
            <p14:sldId id="298"/>
            <p14:sldId id="342"/>
            <p14:sldId id="357"/>
            <p14:sldId id="259"/>
            <p14:sldId id="351"/>
            <p14:sldId id="347"/>
            <p14:sldId id="320"/>
            <p14:sldId id="359"/>
            <p14:sldId id="392"/>
            <p14:sldId id="393"/>
            <p14:sldId id="394"/>
            <p14:sldId id="290"/>
            <p14:sldId id="349"/>
            <p14:sldId id="352"/>
            <p14:sldId id="292"/>
            <p14:sldId id="293"/>
            <p14:sldId id="355"/>
            <p14:sldId id="295"/>
            <p14:sldId id="356"/>
            <p14:sldId id="310"/>
            <p14:sldId id="288"/>
            <p14:sldId id="312"/>
            <p14:sldId id="313"/>
            <p14:sldId id="374"/>
            <p14:sldId id="314"/>
            <p14:sldId id="267"/>
            <p14:sldId id="317"/>
            <p14:sldId id="395"/>
            <p14:sldId id="397"/>
            <p14:sldId id="269"/>
            <p14:sldId id="322"/>
            <p14:sldId id="323"/>
            <p14:sldId id="398"/>
            <p14:sldId id="324"/>
            <p14:sldId id="271"/>
            <p14:sldId id="399"/>
            <p14:sldId id="328"/>
            <p14:sldId id="305"/>
            <p14:sldId id="307"/>
            <p14:sldId id="365"/>
            <p14:sldId id="366"/>
          </p14:sldIdLst>
        </p14:section>
        <p14:section name="old" id="{A64B90E8-6B03-4482-B39D-D191FC17B592}">
          <p14:sldIdLst>
            <p14:sldId id="401"/>
            <p14:sldId id="402"/>
            <p14:sldId id="406"/>
            <p14:sldId id="407"/>
            <p14:sldId id="404"/>
            <p14:sldId id="345"/>
            <p14:sldId id="405"/>
            <p14:sldId id="371"/>
            <p14:sldId id="377"/>
            <p14:sldId id="390"/>
            <p14:sldId id="389"/>
            <p14:sldId id="494"/>
          </p14:sldIdLst>
        </p14:section>
      </p14:sectionLst>
    </p:ex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05"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60"/>
      </p:cViewPr>
      <p:guideLst/>
    </p:cSldViewPr>
  </p:slideViewPr>
  <p:notesTextViewPr>
    <p:cViewPr>
      <p:scale>
        <a:sx n="200" d="100"/>
        <a:sy n="200" d="100"/>
      </p:scale>
      <p:origin x="0" y="0"/>
    </p:cViewPr>
  </p:notesTextViewPr>
  <p:sorterViewPr>
    <p:cViewPr>
      <p:scale>
        <a:sx n="100" d="100"/>
        <a:sy n="100" d="100"/>
      </p:scale>
      <p:origin x="0" y="-290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viewProps" Target="viewProp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105" Type="http://customschemas.google.com/relationships/presentationmetadata" Target="metadata"/><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108"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ableStyles" Target="tableStyle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05T14:55:07.087"/>
    </inkml:context>
    <inkml:brush xml:id="br0">
      <inkml:brushProperty name="width" value="0.05292" units="cm"/>
      <inkml:brushProperty name="height" value="0.05292" units="cm"/>
      <inkml:brushProperty name="color" value="#FF0000"/>
    </inkml:brush>
  </inkml:definitions>
  <inkml:trace contextRef="#ctx0" brushRef="#br0">22412 10774 0</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06T03:34:23.969"/>
    </inkml:context>
    <inkml:brush xml:id="br0">
      <inkml:brushProperty name="width" value="0.05292" units="cm"/>
      <inkml:brushProperty name="height" value="0.05292" units="cm"/>
      <inkml:brushProperty name="color" value="#00B050"/>
    </inkml:brush>
  </inkml:definitions>
  <inkml:trace contextRef="#ctx0" brushRef="#br0">30609 15398 0</inkml:trace>
</inkml:ink>
</file>

<file path=ppt/ink/ink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05T18:04:10.900"/>
    </inkml:context>
    <inkml:brush xml:id="br0">
      <inkml:brushProperty name="width" value="0.05292" units="cm"/>
      <inkml:brushProperty name="height" value="0.05292" units="cm"/>
      <inkml:brushProperty name="color" value="#FF0000"/>
    </inkml:brush>
  </inkml:definitions>
  <inkml:trace contextRef="#ctx0" brushRef="#br0">5675 16502 0</inkml:trace>
</inkml:ink>
</file>

<file path=ppt/ink/ink4.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08T02:38:11.371"/>
    </inkml:context>
    <inkml:brush xml:id="br0">
      <inkml:brushProperty name="width" value="0.05292" units="cm"/>
      <inkml:brushProperty name="height" value="0.05292" units="cm"/>
      <inkml:brushProperty name="color" value="#C00000"/>
    </inkml:brush>
  </inkml:definitions>
  <inkml:trace contextRef="#ctx0" brushRef="#br0">14424 15346 0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4" name="Google Shape;11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46233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642365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6307898" y="2785710"/>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4" name="Google Shape;119;p2">
            <a:extLst>
              <a:ext uri="{FF2B5EF4-FFF2-40B4-BE49-F238E27FC236}">
                <a16:creationId xmlns:a16="http://schemas.microsoft.com/office/drawing/2014/main" id="{9000D9A4-26CA-A8F0-5815-420037D4A6E8}"/>
              </a:ext>
            </a:extLst>
          </p:cNvPr>
          <p:cNvSpPr/>
          <p:nvPr userDrawn="1"/>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Lecture 1</a:t>
            </a:r>
            <a:endParaRPr dirty="0"/>
          </a:p>
        </p:txBody>
      </p:sp>
      <p:sp>
        <p:nvSpPr>
          <p:cNvPr id="5" name="Google Shape;120;p2">
            <a:extLst>
              <a:ext uri="{FF2B5EF4-FFF2-40B4-BE49-F238E27FC236}">
                <a16:creationId xmlns:a16="http://schemas.microsoft.com/office/drawing/2014/main" id="{1A58D19B-AD4F-D0D3-B31B-0C282A8913DE}"/>
              </a:ext>
            </a:extLst>
          </p:cNvPr>
          <p:cNvSpPr txBox="1"/>
          <p:nvPr userDrawn="1"/>
        </p:nvSpPr>
        <p:spPr>
          <a:xfrm>
            <a:off x="6370224" y="4802552"/>
            <a:ext cx="2820003"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chemeClr val="dk1"/>
                </a:solidFill>
                <a:latin typeface="Times New Roman"/>
                <a:cs typeface="Times New Roman"/>
                <a:sym typeface="Times New Roman"/>
              </a:rPr>
              <a:t>Sets</a:t>
            </a:r>
            <a:endParaRPr b="1"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userDrawn="1">
  <p:cSld name="Contents">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362661" y="6481442"/>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6881A-DE36-E7C5-7563-781CBD01ADF0}"/>
              </a:ext>
            </a:extLst>
          </p:cNvPr>
          <p:cNvSpPr>
            <a:spLocks noGrp="1"/>
          </p:cNvSpPr>
          <p:nvPr>
            <p:ph type="title"/>
          </p:nvPr>
        </p:nvSpPr>
        <p:spPr>
          <a:xfrm>
            <a:off x="1534585" y="214314"/>
            <a:ext cx="10390716" cy="1462087"/>
          </a:xfrm>
        </p:spPr>
        <p:txBody>
          <a:bodyPr/>
          <a:lstStyle/>
          <a:p>
            <a:r>
              <a:rPr lang="en-US"/>
              <a:t>Click to edit Master title style</a:t>
            </a:r>
          </a:p>
        </p:txBody>
      </p:sp>
      <p:sp>
        <p:nvSpPr>
          <p:cNvPr id="3" name="Text Placeholder 2">
            <a:extLst>
              <a:ext uri="{FF2B5EF4-FFF2-40B4-BE49-F238E27FC236}">
                <a16:creationId xmlns:a16="http://schemas.microsoft.com/office/drawing/2014/main" id="{34626AE6-F11D-5689-7F78-709CFA610B85}"/>
              </a:ext>
            </a:extLst>
          </p:cNvPr>
          <p:cNvSpPr>
            <a:spLocks noGrp="1"/>
          </p:cNvSpPr>
          <p:nvPr>
            <p:ph type="body" sz="half" idx="1"/>
          </p:nvPr>
        </p:nvSpPr>
        <p:spPr>
          <a:xfrm>
            <a:off x="1576917" y="2017713"/>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94485EA-A6E3-028B-EF8C-27503EC4BB11}"/>
              </a:ext>
            </a:extLst>
          </p:cNvPr>
          <p:cNvSpPr>
            <a:spLocks noGrp="1"/>
          </p:cNvSpPr>
          <p:nvPr>
            <p:ph sz="half" idx="2"/>
          </p:nvPr>
        </p:nvSpPr>
        <p:spPr>
          <a:xfrm>
            <a:off x="6860117" y="2017713"/>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CC52E31-8EFB-282F-D9D6-2F8DE0B18692}"/>
              </a:ext>
            </a:extLst>
          </p:cNvPr>
          <p:cNvSpPr>
            <a:spLocks noGrp="1"/>
          </p:cNvSpPr>
          <p:nvPr>
            <p:ph type="dt" sz="half" idx="10"/>
          </p:nvPr>
        </p:nvSpPr>
        <p:spPr>
          <a:xfrm>
            <a:off x="1549400" y="6243638"/>
            <a:ext cx="2540000" cy="45720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B6FC172B-FA77-F9F2-7D6B-8739BA771685}"/>
              </a:ext>
            </a:extLst>
          </p:cNvPr>
          <p:cNvSpPr>
            <a:spLocks noGrp="1"/>
          </p:cNvSpPr>
          <p:nvPr>
            <p:ph type="ftr" sz="quarter" idx="11"/>
          </p:nvPr>
        </p:nvSpPr>
        <p:spPr>
          <a:xfrm>
            <a:off x="4876800" y="6243638"/>
            <a:ext cx="3860800" cy="45720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C994FF8C-AB03-F82C-F83F-DB9C95367D6D}"/>
              </a:ext>
            </a:extLst>
          </p:cNvPr>
          <p:cNvSpPr>
            <a:spLocks noGrp="1"/>
          </p:cNvSpPr>
          <p:nvPr>
            <p:ph type="sldNum" sz="quarter" idx="12"/>
          </p:nvPr>
        </p:nvSpPr>
        <p:spPr>
          <a:xfrm>
            <a:off x="9389533" y="6243638"/>
            <a:ext cx="2540000" cy="457200"/>
          </a:xfrm>
        </p:spPr>
        <p:txBody>
          <a:bodyPr/>
          <a:lstStyle>
            <a:lvl1pPr>
              <a:defRPr/>
            </a:lvl1pPr>
          </a:lstStyle>
          <a:p>
            <a:fld id="{6B3935C2-57E4-4457-A7A4-D6F9BDEE20F6}" type="slidenum">
              <a:rPr lang="en-US" altLang="en-US"/>
              <a:pPr/>
              <a:t>‹#›</a:t>
            </a:fld>
            <a:endParaRPr lang="en-US" altLang="en-US"/>
          </a:p>
        </p:txBody>
      </p:sp>
    </p:spTree>
    <p:extLst>
      <p:ext uri="{BB962C8B-B14F-4D97-AF65-F5344CB8AC3E}">
        <p14:creationId xmlns:p14="http://schemas.microsoft.com/office/powerpoint/2010/main" val="35919565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585" y="214314"/>
            <a:ext cx="10390716" cy="1462087"/>
          </a:xfrm>
        </p:spPr>
        <p:txBody>
          <a:bodyPr/>
          <a:lstStyle/>
          <a:p>
            <a:r>
              <a:rPr lang="en-US"/>
              <a:t>Click to edit Master title style</a:t>
            </a:r>
          </a:p>
        </p:txBody>
      </p:sp>
      <p:sp>
        <p:nvSpPr>
          <p:cNvPr id="3" name="Text Placeholder 2"/>
          <p:cNvSpPr>
            <a:spLocks noGrp="1"/>
          </p:cNvSpPr>
          <p:nvPr>
            <p:ph type="body" sz="half" idx="1"/>
          </p:nvPr>
        </p:nvSpPr>
        <p:spPr>
          <a:xfrm>
            <a:off x="1576917" y="2017713"/>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860117" y="2017713"/>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860117" y="4151313"/>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a:extLst>
              <a:ext uri="{FF2B5EF4-FFF2-40B4-BE49-F238E27FC236}">
                <a16:creationId xmlns:a16="http://schemas.microsoft.com/office/drawing/2014/main" id="{FFAD11CE-9792-A9F5-1AE9-FB7A96BDE316}"/>
              </a:ext>
            </a:extLst>
          </p:cNvPr>
          <p:cNvSpPr>
            <a:spLocks noGrp="1"/>
          </p:cNvSpPr>
          <p:nvPr>
            <p:ph type="dt" sz="half" idx="10"/>
          </p:nvPr>
        </p:nvSpPr>
        <p:spPr/>
        <p:txBody>
          <a:bodyPr/>
          <a:lstStyle>
            <a:lvl1pPr>
              <a:defRPr/>
            </a:lvl1pPr>
          </a:lstStyle>
          <a:p>
            <a:pPr>
              <a:defRPr/>
            </a:pPr>
            <a:endParaRPr lang="en-US" altLang="en-US"/>
          </a:p>
        </p:txBody>
      </p:sp>
      <p:sp>
        <p:nvSpPr>
          <p:cNvPr id="7" name="Footer Placeholder 6">
            <a:extLst>
              <a:ext uri="{FF2B5EF4-FFF2-40B4-BE49-F238E27FC236}">
                <a16:creationId xmlns:a16="http://schemas.microsoft.com/office/drawing/2014/main" id="{B7EDD026-16F2-E73E-D3D4-97B7B7501517}"/>
              </a:ext>
            </a:extLst>
          </p:cNvPr>
          <p:cNvSpPr>
            <a:spLocks noGrp="1"/>
          </p:cNvSpPr>
          <p:nvPr>
            <p:ph type="ftr" sz="quarter" idx="11"/>
          </p:nvPr>
        </p:nvSpPr>
        <p:spPr/>
        <p:txBody>
          <a:bodyPr/>
          <a:lstStyle>
            <a:lvl1pPr>
              <a:defRPr/>
            </a:lvl1pPr>
          </a:lstStyle>
          <a:p>
            <a:pPr>
              <a:defRPr/>
            </a:pPr>
            <a:endParaRPr lang="en-US" altLang="en-US"/>
          </a:p>
        </p:txBody>
      </p:sp>
      <p:sp>
        <p:nvSpPr>
          <p:cNvPr id="8" name="Slide Number Placeholder 7">
            <a:extLst>
              <a:ext uri="{FF2B5EF4-FFF2-40B4-BE49-F238E27FC236}">
                <a16:creationId xmlns:a16="http://schemas.microsoft.com/office/drawing/2014/main" id="{618DAC76-BFD6-F75B-D523-2A294033018D}"/>
              </a:ext>
            </a:extLst>
          </p:cNvPr>
          <p:cNvSpPr>
            <a:spLocks noGrp="1"/>
          </p:cNvSpPr>
          <p:nvPr>
            <p:ph type="sldNum" sz="quarter" idx="12"/>
          </p:nvPr>
        </p:nvSpPr>
        <p:spPr/>
        <p:txBody>
          <a:bodyPr/>
          <a:lstStyle>
            <a:lvl1pPr>
              <a:defRPr smtClean="0"/>
            </a:lvl1pPr>
          </a:lstStyle>
          <a:p>
            <a:pPr>
              <a:defRPr/>
            </a:pPr>
            <a:fld id="{5D59E863-3012-4AB9-BB8B-8E3CD56CBCC0}" type="slidenum">
              <a:rPr lang="en-US" altLang="en-US"/>
              <a:pPr>
                <a:defRPr/>
              </a:pPr>
              <a:t>‹#›</a:t>
            </a:fld>
            <a:endParaRPr lang="en-US" altLang="en-US"/>
          </a:p>
        </p:txBody>
      </p:sp>
    </p:spTree>
    <p:extLst>
      <p:ext uri="{BB962C8B-B14F-4D97-AF65-F5344CB8AC3E}">
        <p14:creationId xmlns:p14="http://schemas.microsoft.com/office/powerpoint/2010/main" val="16515436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61075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6008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6">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50" r:id="rId1"/>
    <p:sldLayoutId id="2147483668" r:id="rId2"/>
    <p:sldLayoutId id="2147483651" r:id="rId3"/>
    <p:sldLayoutId id="2147483658" r:id="rId4"/>
    <p:sldLayoutId id="2147483659" r:id="rId5"/>
    <p:sldLayoutId id="2147483660" r:id="rId6"/>
    <p:sldLayoutId id="2147483663" r:id="rId7"/>
    <p:sldLayoutId id="2147483664" r:id="rId8"/>
    <p:sldLayoutId id="2147483665" r:id="rId9"/>
    <p:sldLayoutId id="2147483666" r:id="rId10"/>
    <p:sldLayoutId id="2147483671" r:id="rId11"/>
    <p:sldLayoutId id="2147483672" r:id="rId12"/>
    <p:sldLayoutId id="2147483673" r:id="rId13"/>
    <p:sldLayoutId id="2147483674"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1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slideLayout" Target="../slideLayouts/slideLayout3.xml"/><Relationship Id="rId1" Type="http://schemas.openxmlformats.org/officeDocument/2006/relationships/tags" Target="../tags/tag4.xml"/><Relationship Id="rId9"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5.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7.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8.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9.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3.xml"/><Relationship Id="rId1" Type="http://schemas.openxmlformats.org/officeDocument/2006/relationships/tags" Target="../tags/tag10.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3.xml"/><Relationship Id="rId1" Type="http://schemas.openxmlformats.org/officeDocument/2006/relationships/tags" Target="../tags/tag11.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3.xml"/><Relationship Id="rId1" Type="http://schemas.openxmlformats.org/officeDocument/2006/relationships/tags" Target="../tags/tag1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3.xml"/><Relationship Id="rId1" Type="http://schemas.openxmlformats.org/officeDocument/2006/relationships/tags" Target="../tags/tag13.xml"/><Relationship Id="rId10" Type="http://schemas.openxmlformats.org/officeDocument/2006/relationships/image" Target="../media/image26.png"/><Relationship Id="rId4" Type="http://schemas.openxmlformats.org/officeDocument/2006/relationships/customXml" Target="../ink/ink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14.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8" Type="http://schemas.openxmlformats.org/officeDocument/2006/relationships/image" Target="../media/image250.png"/><Relationship Id="rId3" Type="http://schemas.openxmlformats.org/officeDocument/2006/relationships/image" Target="../media/image13.png"/><Relationship Id="rId2" Type="http://schemas.openxmlformats.org/officeDocument/2006/relationships/slideLayout" Target="../slideLayouts/slideLayout3.xml"/><Relationship Id="rId1" Type="http://schemas.openxmlformats.org/officeDocument/2006/relationships/tags" Target="../tags/tag15.xml"/><Relationship Id="rId4" Type="http://schemas.openxmlformats.org/officeDocument/2006/relationships/customXml" Target="../ink/ink3.xml"/><Relationship Id="rId9"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3.xml"/><Relationship Id="rId1" Type="http://schemas.openxmlformats.org/officeDocument/2006/relationships/tags" Target="../tags/tag16.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3.xml"/><Relationship Id="rId1" Type="http://schemas.openxmlformats.org/officeDocument/2006/relationships/tags" Target="../tags/tag17.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3.xml"/><Relationship Id="rId1" Type="http://schemas.openxmlformats.org/officeDocument/2006/relationships/tags" Target="../tags/tag18.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9.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0.xml"/></Relationships>
</file>

<file path=ppt/slides/_rels/slide3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1.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2.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5.xml"/><Relationship Id="rId1" Type="http://schemas.openxmlformats.org/officeDocument/2006/relationships/tags" Target="../tags/tag24.xml"/><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45.png"/><Relationship Id="rId2" Type="http://schemas.openxmlformats.org/officeDocument/2006/relationships/tags" Target="../tags/tag27.xml"/><Relationship Id="rId1" Type="http://schemas.openxmlformats.org/officeDocument/2006/relationships/tags" Target="../tags/tag26.xml"/><Relationship Id="rId4" Type="http://schemas.openxmlformats.org/officeDocument/2006/relationships/image" Target="../media/image19.pn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8.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9.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0.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32.xml"/><Relationship Id="rId1" Type="http://schemas.openxmlformats.org/officeDocument/2006/relationships/tags" Target="../tags/tag31.xml"/><Relationship Id="rId5" Type="http://schemas.openxmlformats.org/officeDocument/2006/relationships/image" Target="../media/image21.png"/><Relationship Id="rId4" Type="http://schemas.openxmlformats.org/officeDocument/2006/relationships/image" Target="../media/image2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34.xml"/><Relationship Id="rId1" Type="http://schemas.openxmlformats.org/officeDocument/2006/relationships/tags" Target="../tags/tag33.xml"/><Relationship Id="rId5" Type="http://schemas.openxmlformats.org/officeDocument/2006/relationships/image" Target="../media/image23.png"/><Relationship Id="rId4" Type="http://schemas.openxmlformats.org/officeDocument/2006/relationships/image" Target="../media/image22.png"/></Relationships>
</file>

<file path=ppt/slides/_rels/slide4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tags" Target="../tags/tag37.xml"/><Relationship Id="rId7" Type="http://schemas.openxmlformats.org/officeDocument/2006/relationships/image" Target="../media/image23.png"/><Relationship Id="rId2" Type="http://schemas.openxmlformats.org/officeDocument/2006/relationships/tags" Target="../tags/tag36.xml"/><Relationship Id="rId1" Type="http://schemas.openxmlformats.org/officeDocument/2006/relationships/tags" Target="../tags/tag35.xml"/><Relationship Id="rId6" Type="http://schemas.openxmlformats.org/officeDocument/2006/relationships/image" Target="../media/image22.png"/><Relationship Id="rId5" Type="http://schemas.openxmlformats.org/officeDocument/2006/relationships/slideLayout" Target="../slideLayouts/slideLayout3.xml"/><Relationship Id="rId4" Type="http://schemas.openxmlformats.org/officeDocument/2006/relationships/tags" Target="../tags/tag38.xml"/></Relationships>
</file>

<file path=ppt/slides/_rels/slide47.xml.rels><?xml version="1.0" encoding="UTF-8" standalone="yes"?>
<Relationships xmlns="http://schemas.openxmlformats.org/package/2006/relationships"><Relationship Id="rId3" Type="http://schemas.openxmlformats.org/officeDocument/2006/relationships/tags" Target="../tags/tag41.xml"/><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image" Target="../media/image27.png"/><Relationship Id="rId5" Type="http://schemas.openxmlformats.org/officeDocument/2006/relationships/image" Target="../media/image25.png"/><Relationship Id="rId4"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4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44.xml"/><Relationship Id="rId1" Type="http://schemas.openxmlformats.org/officeDocument/2006/relationships/tags" Target="../tags/tag43.xml"/><Relationship Id="rId4" Type="http://schemas.openxmlformats.org/officeDocument/2006/relationships/image" Target="../media/image28.png"/></Relationships>
</file>

<file path=ppt/slides/_rels/slide5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4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46.xml"/></Relationships>
</file>

<file path=ppt/slides/_rels/slide5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68.png"/><Relationship Id="rId2" Type="http://schemas.openxmlformats.org/officeDocument/2006/relationships/slideLayout" Target="../slideLayouts/slideLayout3.xml"/><Relationship Id="rId1" Type="http://schemas.openxmlformats.org/officeDocument/2006/relationships/tags" Target="../tags/tag47.xml"/><Relationship Id="rId4" Type="http://schemas.openxmlformats.org/officeDocument/2006/relationships/customXml" Target="../ink/ink4.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48.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49.xm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50.xm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51.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5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7150" y="-44450"/>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a:solidFill>
                <a:schemeClr val="lt1"/>
              </a:solidFill>
              <a:latin typeface="Calibri"/>
              <a:ea typeface="Calibri"/>
              <a:cs typeface="Calibri"/>
              <a:sym typeface="Calibri"/>
            </a:endParaRPr>
          </a:p>
        </p:txBody>
      </p:sp>
      <p:sp>
        <p:nvSpPr>
          <p:cNvPr id="105" name="Google Shape;105;p1"/>
          <p:cNvSpPr txBox="1"/>
          <p:nvPr/>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107" name="Google Shape;107;p1"/>
          <p:cNvSpPr/>
          <p:nvPr/>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b="1" dirty="0"/>
              <a:t>Lecture 6</a:t>
            </a:r>
            <a:endParaRPr b="1" dirty="0"/>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1648081" y="4468353"/>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IT241</a:t>
            </a:r>
            <a:endParaRPr dirty="0"/>
          </a:p>
        </p:txBody>
      </p:sp>
      <p:pic>
        <p:nvPicPr>
          <p:cNvPr id="1048" name="Picture 24" descr="Brain-Computer Interfaces to Enable People to Communicate with Their  Thoughts - Science news - Tasnim News Agency">
            <a:extLst>
              <a:ext uri="{FF2B5EF4-FFF2-40B4-BE49-F238E27FC236}">
                <a16:creationId xmlns:a16="http://schemas.microsoft.com/office/drawing/2014/main" id="{3B070EE0-A03D-CF8B-874A-91610FF746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673" y="-663303"/>
            <a:ext cx="7748143" cy="7466693"/>
          </a:xfrm>
          <a:prstGeom prst="flowChartConnector">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rot="10800000" flipH="1">
            <a:off x="-1" y="-97973"/>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118" name="Google Shape;118;p2"/>
          <p:cNvSpPr txBox="1"/>
          <p:nvPr/>
        </p:nvSpPr>
        <p:spPr>
          <a:xfrm>
            <a:off x="6246476" y="2087216"/>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119" name="Google Shape;119;p2"/>
          <p:cNvSpPr/>
          <p:nvPr/>
        </p:nvSpPr>
        <p:spPr>
          <a:xfrm>
            <a:off x="6240610" y="3721727"/>
            <a:ext cx="4895476"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Lecture 6</a:t>
            </a:r>
            <a:endParaRPr dirty="0"/>
          </a:p>
        </p:txBody>
      </p:sp>
      <p:sp>
        <p:nvSpPr>
          <p:cNvPr id="120" name="Google Shape;120;p2"/>
          <p:cNvSpPr txBox="1"/>
          <p:nvPr/>
        </p:nvSpPr>
        <p:spPr>
          <a:xfrm>
            <a:off x="6095998" y="4438896"/>
            <a:ext cx="534488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chemeClr val="dk1"/>
                </a:solidFill>
                <a:latin typeface="Times New Roman"/>
                <a:cs typeface="Times New Roman"/>
                <a:sym typeface="Times New Roman"/>
              </a:rPr>
              <a:t>Counting</a:t>
            </a:r>
            <a:endParaRPr b="1" dirty="0"/>
          </a:p>
        </p:txBody>
      </p:sp>
      <p:pic>
        <p:nvPicPr>
          <p:cNvPr id="123" name="Google Shape;123;p2"/>
          <p:cNvPicPr preferRelativeResize="0"/>
          <p:nvPr/>
        </p:nvPicPr>
        <p:blipFill rotWithShape="1">
          <a:blip r:embed="rId3">
            <a:alphaModFix/>
          </a:blip>
          <a:srcRect/>
          <a:stretch/>
        </p:blipFill>
        <p:spPr>
          <a:xfrm>
            <a:off x="313679" y="372325"/>
            <a:ext cx="2457656" cy="670874"/>
          </a:xfrm>
          <a:prstGeom prst="rect">
            <a:avLst/>
          </a:prstGeom>
          <a:noFill/>
          <a:ln>
            <a:noFill/>
          </a:ln>
        </p:spPr>
      </p:pic>
      <p:pic>
        <p:nvPicPr>
          <p:cNvPr id="124" name="Google Shape;124;p2"/>
          <p:cNvPicPr preferRelativeResize="0"/>
          <p:nvPr/>
        </p:nvPicPr>
        <p:blipFill rotWithShape="1">
          <a:blip r:embed="rId4">
            <a:alphaModFix/>
          </a:blip>
          <a:srcRect/>
          <a:stretch/>
        </p:blipFill>
        <p:spPr>
          <a:xfrm>
            <a:off x="9264625" y="248508"/>
            <a:ext cx="2470340" cy="1166001"/>
          </a:xfrm>
          <a:prstGeom prst="rect">
            <a:avLst/>
          </a:prstGeom>
          <a:noFill/>
          <a:ln>
            <a:noFill/>
          </a:ln>
        </p:spPr>
      </p:pic>
      <p:sp>
        <p:nvSpPr>
          <p:cNvPr id="125" name="Google Shape;125;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pic>
        <p:nvPicPr>
          <p:cNvPr id="4" name="Google Shape;117;p2">
            <a:extLst>
              <a:ext uri="{FF2B5EF4-FFF2-40B4-BE49-F238E27FC236}">
                <a16:creationId xmlns:a16="http://schemas.microsoft.com/office/drawing/2014/main" id="{765D1437-2724-0F72-0E59-9BA4640BD8A8}"/>
              </a:ext>
            </a:extLst>
          </p:cNvPr>
          <p:cNvPicPr preferRelativeResize="0">
            <a:picLocks/>
          </p:cNvPicPr>
          <p:nvPr/>
        </p:nvPicPr>
        <p:blipFill rotWithShape="1">
          <a:blip r:embed="rId5">
            <a:alphaModFix/>
          </a:blip>
          <a:srcRect l="4175" r="4175"/>
          <a:stretch/>
        </p:blipFill>
        <p:spPr>
          <a:xfrm>
            <a:off x="165211" y="1414509"/>
            <a:ext cx="5780314" cy="3820885"/>
          </a:xfrm>
          <a:prstGeom prst="rect">
            <a:avLst/>
          </a:prstGeom>
          <a:solidFill>
            <a:srgbClr val="D8D8D8">
              <a:alpha val="49803"/>
            </a:srgbClr>
          </a:solidFill>
          <a:ln>
            <a:noFill/>
          </a:ln>
        </p:spPr>
      </p:pic>
    </p:spTree>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just" defTabSz="914400" rtl="0" eaLnBrk="1" fontAlgn="auto" latinLnBrk="0" hangingPunct="1">
              <a:lnSpc>
                <a:spcPct val="100000"/>
              </a:lnSpc>
              <a:spcBef>
                <a:spcPts val="600"/>
              </a:spcBef>
              <a:spcAft>
                <a:spcPts val="0"/>
              </a:spcAft>
              <a:buClr>
                <a:srgbClr val="B13F9A"/>
              </a:buClr>
              <a:buSzPct val="73000"/>
              <a:buFont typeface="Wingdings 2"/>
              <a:buChar char=""/>
              <a:tabLst/>
              <a:defRPr/>
            </a:pPr>
            <a:r>
              <a:rPr lang="en-US" sz="2800" dirty="0">
                <a:latin typeface="Times New Roman" panose="02020603050405020304" pitchFamily="18" charset="0"/>
                <a:cs typeface="Times New Roman" panose="02020603050405020304" pitchFamily="18" charset="0"/>
              </a:rPr>
              <a:t>Solve counting problems by applying elementary counting techniques using the sum and product rules, permutations, combinations and pigeonhole principle.</a:t>
            </a:r>
          </a:p>
          <a:p>
            <a:pPr marL="274320" marR="0" lvl="0" indent="-274320" algn="just" defTabSz="914400" rtl="0" eaLnBrk="1" fontAlgn="auto" latinLnBrk="0" hangingPunct="1">
              <a:lnSpc>
                <a:spcPct val="100000"/>
              </a:lnSpc>
              <a:spcBef>
                <a:spcPts val="600"/>
              </a:spcBef>
              <a:spcAft>
                <a:spcPts val="0"/>
              </a:spcAft>
              <a:buClr>
                <a:srgbClr val="B13F9A"/>
              </a:buClr>
              <a:buSzPct val="73000"/>
              <a:buFont typeface="Wingdings 2"/>
              <a:buChar char=""/>
              <a:tabLst/>
              <a:defRPr/>
            </a:pPr>
            <a:r>
              <a:rPr lang="en-US" sz="2800" dirty="0">
                <a:latin typeface="Times New Roman" panose="02020603050405020304" pitchFamily="18" charset="0"/>
                <a:cs typeface="Times New Roman" panose="02020603050405020304" pitchFamily="18" charset="0"/>
              </a:rPr>
              <a:t>Apply the ideas of Permutations and Combinations, Combinatorial number theory in various real-life situations.</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endParaRPr kumimoji="0" lang="en-US" sz="2600" b="0" i="0" u="none" strike="noStrike" kern="1200" cap="none" spc="0" normalizeH="0" baseline="0" noProof="0" dirty="0">
              <a:ln>
                <a:noFill/>
              </a:ln>
              <a:solidFill>
                <a:prstClr val="black"/>
              </a:solidFill>
              <a:effectLst/>
              <a:uLnTx/>
              <a:uFillTx/>
              <a:latin typeface="Trebuchet MS"/>
              <a:ea typeface="+mn-ea"/>
              <a:cs typeface="+mn-cs"/>
            </a:endParaRPr>
          </a:p>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Learning outcomes</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48589415"/>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The Basics of Counting</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The Pigeonhole Principle</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Permutations and Combinations</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kumimoji="0" lang="en-US" sz="2600" b="0" i="0" u="none" strike="noStrike" kern="1200" cap="none" spc="0" normalizeH="0" baseline="0" noProof="0" dirty="0">
              <a:ln>
                <a:noFill/>
              </a:ln>
              <a:solidFill>
                <a:prstClr val="black"/>
              </a:solidFill>
              <a:effectLst/>
              <a:uLnTx/>
              <a:uFillTx/>
              <a:latin typeface="Trebuchet MS"/>
              <a:ea typeface="+mn-ea"/>
              <a:cs typeface="+mn-cs"/>
            </a:endParaRP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kumimoji="0" lang="en-US" sz="2600" b="0" i="0" u="none" strike="noStrike" kern="1200" cap="none" spc="0" normalizeH="0" baseline="0" noProof="0" dirty="0">
              <a:ln>
                <a:noFill/>
              </a:ln>
              <a:solidFill>
                <a:prstClr val="black"/>
              </a:solidFill>
              <a:effectLst/>
              <a:uLnTx/>
              <a:uFillTx/>
              <a:latin typeface="Trebuchet MS"/>
              <a:ea typeface="+mn-ea"/>
              <a:cs typeface="+mn-cs"/>
            </a:endParaRP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Outline</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Basics of Counting</a:t>
            </a:r>
          </a:p>
        </p:txBody>
      </p:sp>
    </p:spTree>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2A91B-B508-D474-F3EC-B668E28BD984}"/>
              </a:ext>
            </a:extLst>
          </p:cNvPr>
          <p:cNvSpPr>
            <a:spLocks noGrp="1"/>
          </p:cNvSpPr>
          <p:nvPr>
            <p:ph type="title"/>
          </p:nvPr>
        </p:nvSpPr>
        <p:spPr/>
        <p:txBody>
          <a:bodyPr/>
          <a:lstStyle/>
          <a:p>
            <a:r>
              <a:rPr lang="en-US" dirty="0"/>
              <a:t>Motivation</a:t>
            </a:r>
          </a:p>
        </p:txBody>
      </p:sp>
      <p:sp>
        <p:nvSpPr>
          <p:cNvPr id="3" name="Content Placeholder 2">
            <a:extLst>
              <a:ext uri="{FF2B5EF4-FFF2-40B4-BE49-F238E27FC236}">
                <a16:creationId xmlns:a16="http://schemas.microsoft.com/office/drawing/2014/main" id="{161BAA61-28CA-47DE-8527-E70E4FC1BC06}"/>
              </a:ext>
            </a:extLst>
          </p:cNvPr>
          <p:cNvSpPr>
            <a:spLocks noGrp="1"/>
          </p:cNvSpPr>
          <p:nvPr>
            <p:ph idx="1"/>
          </p:nvPr>
        </p:nvSpPr>
        <p:spPr/>
        <p:txBody>
          <a:bodyPr>
            <a:normAutofit fontScale="85000" lnSpcReduction="10000"/>
          </a:bodyPr>
          <a:lstStyle/>
          <a:p>
            <a:pPr>
              <a:lnSpc>
                <a:spcPct val="150000"/>
              </a:lnSpc>
            </a:pPr>
            <a:r>
              <a:rPr lang="en-US" dirty="0">
                <a:latin typeface="Times New Roman" panose="02020603050405020304" pitchFamily="18" charset="0"/>
                <a:cs typeface="Times New Roman" panose="02020603050405020304" pitchFamily="18" charset="0"/>
              </a:rPr>
              <a:t>Suppose that a password on a computer system consists of six, seven, or eight characters. Each of these characters must be a digit or a letter of the alphabet. Each password must contain at least one digit. How many such passwords are there? </a:t>
            </a:r>
          </a:p>
          <a:p>
            <a:pPr>
              <a:lnSpc>
                <a:spcPct val="150000"/>
              </a:lnSpc>
            </a:pPr>
            <a:r>
              <a:rPr lang="en-US" dirty="0">
                <a:latin typeface="Times New Roman" panose="02020603050405020304" pitchFamily="18" charset="0"/>
                <a:cs typeface="Times New Roman" panose="02020603050405020304" pitchFamily="18" charset="0"/>
              </a:rPr>
              <a:t>Counting problems arise throughout mathematics and computer science. For example, we must count the successful </a:t>
            </a:r>
            <a:r>
              <a:rPr lang="en-US" b="1" dirty="0">
                <a:solidFill>
                  <a:schemeClr val="accent1">
                    <a:lumMod val="75000"/>
                  </a:schemeClr>
                </a:solidFill>
                <a:latin typeface="Times New Roman" panose="02020603050405020304" pitchFamily="18" charset="0"/>
                <a:cs typeface="Times New Roman" panose="02020603050405020304" pitchFamily="18" charset="0"/>
              </a:rPr>
              <a:t>outcomes</a:t>
            </a:r>
            <a:r>
              <a:rPr lang="en-US" dirty="0">
                <a:latin typeface="Times New Roman" panose="02020603050405020304" pitchFamily="18" charset="0"/>
                <a:cs typeface="Times New Roman" panose="02020603050405020304" pitchFamily="18" charset="0"/>
              </a:rPr>
              <a:t> of experiments and </a:t>
            </a:r>
            <a:r>
              <a:rPr lang="en-US" b="1" dirty="0">
                <a:latin typeface="Times New Roman" panose="02020603050405020304" pitchFamily="18" charset="0"/>
                <a:cs typeface="Times New Roman" panose="02020603050405020304" pitchFamily="18" charset="0"/>
              </a:rPr>
              <a:t>all the possible outcomes </a:t>
            </a:r>
            <a:r>
              <a:rPr lang="en-US" dirty="0">
                <a:latin typeface="Times New Roman" panose="02020603050405020304" pitchFamily="18" charset="0"/>
                <a:cs typeface="Times New Roman" panose="02020603050405020304" pitchFamily="18" charset="0"/>
              </a:rPr>
              <a:t>of these experiments to determine probabilities of discrete events. </a:t>
            </a:r>
          </a:p>
          <a:p>
            <a:pPr>
              <a:lnSpc>
                <a:spcPct val="150000"/>
              </a:lnSpc>
            </a:pPr>
            <a:r>
              <a:rPr lang="en-US" dirty="0">
                <a:latin typeface="Times New Roman" panose="02020603050405020304" pitchFamily="18" charset="0"/>
                <a:cs typeface="Times New Roman" panose="02020603050405020304" pitchFamily="18" charset="0"/>
              </a:rPr>
              <a:t>We need to </a:t>
            </a:r>
            <a:r>
              <a:rPr lang="en-US" b="1" dirty="0">
                <a:solidFill>
                  <a:schemeClr val="accent1">
                    <a:lumMod val="75000"/>
                  </a:schemeClr>
                </a:solidFill>
                <a:latin typeface="Times New Roman" panose="02020603050405020304" pitchFamily="18" charset="0"/>
                <a:cs typeface="Times New Roman" panose="02020603050405020304" pitchFamily="18" charset="0"/>
              </a:rPr>
              <a:t>count the number of operations </a:t>
            </a:r>
            <a:r>
              <a:rPr lang="en-US" dirty="0">
                <a:latin typeface="Times New Roman" panose="02020603050405020304" pitchFamily="18" charset="0"/>
                <a:cs typeface="Times New Roman" panose="02020603050405020304" pitchFamily="18" charset="0"/>
              </a:rPr>
              <a:t>used by an algorithm to study its time complexity.</a:t>
            </a:r>
          </a:p>
        </p:txBody>
      </p:sp>
    </p:spTree>
    <p:extLst>
      <p:ext uri="{BB962C8B-B14F-4D97-AF65-F5344CB8AC3E}">
        <p14:creationId xmlns:p14="http://schemas.microsoft.com/office/powerpoint/2010/main" val="531023360"/>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dirty="0"/>
              <a:t>Basic Counting Principles: The Product Rule</a:t>
            </a:r>
          </a:p>
        </p:txBody>
      </p:sp>
      <p:sp>
        <p:nvSpPr>
          <p:cNvPr id="3" name="Content Placeholder 2"/>
          <p:cNvSpPr>
            <a:spLocks noGrp="1"/>
          </p:cNvSpPr>
          <p:nvPr>
            <p:ph idx="1"/>
          </p:nvPr>
        </p:nvSpPr>
        <p:spPr/>
        <p:txBody>
          <a:bodyPr/>
          <a:lstStyle/>
          <a:p>
            <a:pPr>
              <a:lnSpc>
                <a:spcPct val="150000"/>
              </a:lnSpc>
              <a:buNone/>
            </a:pPr>
            <a:r>
              <a:rPr lang="en-US" sz="3200" b="1" dirty="0">
                <a:solidFill>
                  <a:srgbClr val="0070C0"/>
                </a:solidFill>
                <a:latin typeface="Times New Roman" panose="02020603050405020304" pitchFamily="18" charset="0"/>
                <a:cs typeface="Times New Roman" panose="02020603050405020304" pitchFamily="18" charset="0"/>
              </a:rPr>
              <a:t>   The Product Rule</a:t>
            </a:r>
            <a:r>
              <a:rPr lang="en-US" sz="3200" dirty="0">
                <a:solidFill>
                  <a:srgbClr val="0070C0"/>
                </a:solidFill>
                <a:latin typeface="Times New Roman" panose="02020603050405020304" pitchFamily="18" charset="0"/>
                <a:cs typeface="Times New Roman" panose="02020603050405020304" pitchFamily="18" charset="0"/>
              </a:rPr>
              <a:t>: </a:t>
            </a:r>
          </a:p>
          <a:p>
            <a:pPr>
              <a:lnSpc>
                <a:spcPct val="150000"/>
              </a:lnSpc>
              <a:buNone/>
            </a:pPr>
            <a:r>
              <a:rPr lang="en-US" dirty="0">
                <a:latin typeface="Times New Roman" panose="02020603050405020304" pitchFamily="18" charset="0"/>
                <a:cs typeface="Times New Roman" panose="02020603050405020304" pitchFamily="18" charset="0"/>
              </a:rPr>
              <a:t>	A procedure can be broken down into a sequence of two tasks. There are </a:t>
            </a:r>
            <a:r>
              <a:rPr lang="en-US" i="1" dirty="0">
                <a:solidFill>
                  <a:srgbClr val="0070C0"/>
                </a:solidFill>
                <a:latin typeface="Times New Roman" panose="02020603050405020304" pitchFamily="18" charset="0"/>
                <a:cs typeface="Times New Roman" panose="02020603050405020304" pitchFamily="18" charset="0"/>
              </a:rPr>
              <a:t>n</a:t>
            </a:r>
            <a:r>
              <a:rPr lang="en-US" baseline="-25000" dirty="0">
                <a:solidFill>
                  <a:srgbClr val="0070C0"/>
                </a:solidFill>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ea typeface="Cambria Math"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ways to do the </a:t>
            </a:r>
            <a:r>
              <a:rPr lang="en-US" b="1" dirty="0">
                <a:solidFill>
                  <a:srgbClr val="0070C0"/>
                </a:solidFill>
                <a:latin typeface="Times New Roman" panose="02020603050405020304" pitchFamily="18" charset="0"/>
                <a:cs typeface="Times New Roman" panose="02020603050405020304" pitchFamily="18" charset="0"/>
              </a:rPr>
              <a:t>first task </a:t>
            </a:r>
            <a:r>
              <a:rPr lang="en-US" dirty="0">
                <a:latin typeface="Times New Roman" panose="02020603050405020304" pitchFamily="18" charset="0"/>
                <a:cs typeface="Times New Roman" panose="02020603050405020304" pitchFamily="18" charset="0"/>
              </a:rPr>
              <a:t>and </a:t>
            </a:r>
            <a:r>
              <a:rPr lang="en-US" i="1" dirty="0">
                <a:solidFill>
                  <a:srgbClr val="0070C0"/>
                </a:solidFill>
                <a:latin typeface="Times New Roman" panose="02020603050405020304" pitchFamily="18" charset="0"/>
                <a:cs typeface="Times New Roman" panose="02020603050405020304" pitchFamily="18" charset="0"/>
              </a:rPr>
              <a:t>n</a:t>
            </a:r>
            <a:r>
              <a:rPr lang="en-US" baseline="-25000" dirty="0">
                <a:solidFill>
                  <a:srgbClr val="0070C0"/>
                </a:solidFill>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ea typeface="Cambria Math"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ways to do the </a:t>
            </a:r>
            <a:r>
              <a:rPr lang="en-US" dirty="0">
                <a:solidFill>
                  <a:srgbClr val="0070C0"/>
                </a:solidFill>
                <a:latin typeface="Times New Roman" panose="02020603050405020304" pitchFamily="18" charset="0"/>
                <a:cs typeface="Times New Roman" panose="02020603050405020304" pitchFamily="18" charset="0"/>
              </a:rPr>
              <a:t>second task</a:t>
            </a:r>
            <a:r>
              <a:rPr lang="en-US" dirty="0">
                <a:latin typeface="Times New Roman" panose="02020603050405020304" pitchFamily="18" charset="0"/>
                <a:cs typeface="Times New Roman" panose="02020603050405020304" pitchFamily="18" charset="0"/>
              </a:rPr>
              <a:t>. Then there are </a:t>
            </a:r>
            <a:r>
              <a:rPr lang="en-US" i="1" dirty="0">
                <a:solidFill>
                  <a:srgbClr val="0070C0"/>
                </a:solidFill>
                <a:latin typeface="Times New Roman" panose="02020603050405020304" pitchFamily="18" charset="0"/>
                <a:cs typeface="Times New Roman" panose="02020603050405020304" pitchFamily="18" charset="0"/>
              </a:rPr>
              <a:t>n</a:t>
            </a:r>
            <a:r>
              <a:rPr lang="en-US" baseline="-25000" dirty="0">
                <a:solidFill>
                  <a:srgbClr val="0070C0"/>
                </a:solidFill>
                <a:latin typeface="Times New Roman" panose="02020603050405020304" pitchFamily="18" charset="0"/>
                <a:ea typeface="Cambria Math" pitchFamily="18" charset="0"/>
                <a:cs typeface="Times New Roman" panose="02020603050405020304" pitchFamily="18" charset="0"/>
              </a:rPr>
              <a:t>1</a:t>
            </a:r>
            <a:r>
              <a:rPr lang="en-US" i="1" baseline="-25000" dirty="0">
                <a:solidFill>
                  <a:srgbClr val="0070C0"/>
                </a:solidFill>
                <a:latin typeface="Times New Roman" panose="02020603050405020304" pitchFamily="18" charset="0"/>
                <a:ea typeface="Cambria Math" pitchFamily="18" charset="0"/>
                <a:cs typeface="Times New Roman" panose="02020603050405020304" pitchFamily="18" charset="0"/>
              </a:rPr>
              <a:t>*</a:t>
            </a:r>
            <a:r>
              <a:rPr lang="en-US" i="1" dirty="0">
                <a:solidFill>
                  <a:srgbClr val="0070C0"/>
                </a:solidFill>
                <a:latin typeface="Times New Roman" panose="02020603050405020304" pitchFamily="18" charset="0"/>
                <a:cs typeface="Times New Roman" panose="02020603050405020304" pitchFamily="18" charset="0"/>
              </a:rPr>
              <a:t>n</a:t>
            </a:r>
            <a:r>
              <a:rPr lang="en-US" baseline="-25000" dirty="0">
                <a:solidFill>
                  <a:srgbClr val="0070C0"/>
                </a:solidFill>
                <a:latin typeface="Times New Roman" panose="02020603050405020304" pitchFamily="18" charset="0"/>
                <a:ea typeface="Cambria Math" pitchFamily="18" charset="0"/>
                <a:cs typeface="Times New Roman" panose="02020603050405020304" pitchFamily="18" charset="0"/>
              </a:rPr>
              <a:t>2</a:t>
            </a:r>
            <a:r>
              <a:rPr lang="en-US" dirty="0">
                <a:solidFill>
                  <a:srgbClr val="0070C0"/>
                </a:solidFill>
                <a:latin typeface="Times New Roman" panose="02020603050405020304" pitchFamily="18" charset="0"/>
                <a:cs typeface="Times New Roman" panose="02020603050405020304" pitchFamily="18" charset="0"/>
              </a:rPr>
              <a:t> </a:t>
            </a:r>
            <a:r>
              <a:rPr lang="en-US" b="1" dirty="0">
                <a:solidFill>
                  <a:schemeClr val="accent6">
                    <a:lumMod val="50000"/>
                  </a:schemeClr>
                </a:solidFill>
                <a:latin typeface="Times New Roman" panose="02020603050405020304" pitchFamily="18" charset="0"/>
                <a:cs typeface="Times New Roman" panose="02020603050405020304" pitchFamily="18" charset="0"/>
              </a:rPr>
              <a:t>ways</a:t>
            </a:r>
            <a:r>
              <a:rPr lang="en-US" dirty="0">
                <a:latin typeface="Times New Roman" panose="02020603050405020304" pitchFamily="18" charset="0"/>
                <a:cs typeface="Times New Roman" panose="02020603050405020304" pitchFamily="18" charset="0"/>
              </a:rPr>
              <a:t> to do the procedure.</a:t>
            </a:r>
          </a:p>
          <a:p>
            <a:pPr>
              <a:buNone/>
            </a:pPr>
            <a:endParaRPr lang="en-US" dirty="0">
              <a:latin typeface="Times New Roman" panose="02020603050405020304" pitchFamily="18" charset="0"/>
              <a:cs typeface="Times New Roman" panose="02020603050405020304" pitchFamily="18" charset="0"/>
            </a:endParaRPr>
          </a:p>
          <a:p>
            <a:pPr>
              <a:buNone/>
            </a:pPr>
            <a:endParaRPr lang="en-US" dirty="0"/>
          </a:p>
        </p:txBody>
      </p:sp>
    </p:spTree>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a:t>Basic Counting Principles: The Product Rule</a:t>
            </a:r>
            <a:endParaRPr lang="en-US" sz="4000" dirty="0"/>
          </a:p>
        </p:txBody>
      </p:sp>
      <p:sp>
        <p:nvSpPr>
          <p:cNvPr id="3" name="Content Placeholder 2"/>
          <p:cNvSpPr>
            <a:spLocks noGrp="1"/>
          </p:cNvSpPr>
          <p:nvPr>
            <p:ph idx="1"/>
          </p:nvPr>
        </p:nvSpPr>
        <p:spPr/>
        <p:txBody>
          <a:bodyPr>
            <a:normAutofit/>
          </a:bodyPr>
          <a:lstStyle/>
          <a:p>
            <a:pPr>
              <a:lnSpc>
                <a:spcPct val="150000"/>
              </a:lnSpc>
              <a:buNone/>
            </a:pPr>
            <a:r>
              <a:rPr lang="en-US" dirty="0">
                <a:latin typeface="Times New Roman" panose="02020603050405020304" pitchFamily="18" charset="0"/>
                <a:cs typeface="Times New Roman" panose="02020603050405020304" pitchFamily="18" charset="0"/>
              </a:rPr>
              <a:t>   How many Student code for 2 </a:t>
            </a:r>
            <a:r>
              <a:rPr lang="en-US" b="1" dirty="0">
                <a:solidFill>
                  <a:schemeClr val="accent1"/>
                </a:solidFill>
                <a:latin typeface="Times New Roman" panose="02020603050405020304" pitchFamily="18" charset="0"/>
                <a:cs typeface="Times New Roman" panose="02020603050405020304" pitchFamily="18" charset="0"/>
              </a:rPr>
              <a:t>digit</a:t>
            </a:r>
            <a:r>
              <a:rPr lang="en-US" dirty="0">
                <a:latin typeface="Times New Roman" panose="02020603050405020304" pitchFamily="18" charset="0"/>
                <a:cs typeface="Times New Roman" panose="02020603050405020304" pitchFamily="18" charset="0"/>
              </a:rPr>
              <a:t> number?</a:t>
            </a:r>
          </a:p>
          <a:p>
            <a:pPr>
              <a:lnSpc>
                <a:spcPct val="150000"/>
              </a:lnSpc>
              <a:buNone/>
            </a:pPr>
            <a:r>
              <a:rPr lang="en-US" dirty="0">
                <a:latin typeface="Times New Roman" panose="02020603050405020304" pitchFamily="18" charset="0"/>
                <a:cs typeface="Times New Roman" panose="02020603050405020304" pitchFamily="18" charset="0"/>
              </a:rPr>
              <a:t>   How many Student code for 2 </a:t>
            </a:r>
            <a:r>
              <a:rPr lang="en-US" b="1" dirty="0">
                <a:solidFill>
                  <a:schemeClr val="accent1"/>
                </a:solidFill>
                <a:latin typeface="Times New Roman" panose="02020603050405020304" pitchFamily="18" charset="0"/>
                <a:cs typeface="Times New Roman" panose="02020603050405020304" pitchFamily="18" charset="0"/>
              </a:rPr>
              <a:t>bit</a:t>
            </a:r>
            <a:r>
              <a:rPr lang="en-US" dirty="0">
                <a:latin typeface="Times New Roman" panose="02020603050405020304" pitchFamily="18" charset="0"/>
                <a:cs typeface="Times New Roman" panose="02020603050405020304" pitchFamily="18" charset="0"/>
              </a:rPr>
              <a:t> number?</a:t>
            </a:r>
          </a:p>
          <a:p>
            <a:pPr>
              <a:lnSpc>
                <a:spcPct val="150000"/>
              </a:lnSpc>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 </a:t>
            </a:r>
          </a:p>
          <a:p>
            <a:pPr>
              <a:lnSpc>
                <a:spcPct val="150000"/>
              </a:lnSpc>
              <a:buNone/>
            </a:pPr>
            <a:r>
              <a:rPr lang="en-US" dirty="0">
                <a:latin typeface="Times New Roman" panose="02020603050405020304" pitchFamily="18" charset="0"/>
                <a:cs typeface="Times New Roman" panose="02020603050405020304" pitchFamily="18" charset="0"/>
              </a:rPr>
              <a:t>    10*10=100</a:t>
            </a:r>
          </a:p>
          <a:p>
            <a:pPr>
              <a:lnSpc>
                <a:spcPct val="150000"/>
              </a:lnSpc>
              <a:buNone/>
            </a:pPr>
            <a:r>
              <a:rPr lang="en-US" dirty="0">
                <a:latin typeface="Times New Roman" panose="02020603050405020304" pitchFamily="18" charset="0"/>
                <a:cs typeface="Times New Roman" panose="02020603050405020304" pitchFamily="18" charset="0"/>
              </a:rPr>
              <a:t>    2*2=4</a:t>
            </a:r>
          </a:p>
          <a:p>
            <a:pPr>
              <a:lnSpc>
                <a:spcPct val="150000"/>
              </a:lnSpc>
              <a:buNone/>
            </a:pPr>
            <a:r>
              <a:rPr lang="en-US" dirty="0">
                <a:latin typeface="Times New Roman" panose="02020603050405020304" pitchFamily="18" charset="0"/>
                <a:cs typeface="Times New Roman" panose="02020603050405020304" pitchFamily="18" charset="0"/>
              </a:rPr>
              <a:t>  </a:t>
            </a:r>
            <a:endParaRPr lang="en-US" dirty="0"/>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a:t>Basic Counting Principles: The Product Rule</a:t>
            </a:r>
            <a:endParaRPr lang="en-US" sz="4000" dirty="0"/>
          </a:p>
        </p:txBody>
      </p:sp>
      <p:sp>
        <p:nvSpPr>
          <p:cNvPr id="3" name="Content Placeholder 2"/>
          <p:cNvSpPr>
            <a:spLocks noGrp="1"/>
          </p:cNvSpPr>
          <p:nvPr>
            <p:ph idx="1"/>
          </p:nvPr>
        </p:nvSpPr>
        <p:spPr/>
        <p:txBody>
          <a:bodyPr/>
          <a:lstStyle/>
          <a:p>
            <a:pPr>
              <a:lnSpc>
                <a:spcPct val="150000"/>
              </a:lnSpc>
              <a:buNone/>
            </a:pPr>
            <a:r>
              <a:rPr lang="en-US" dirty="0">
                <a:latin typeface="Times New Roman" panose="02020603050405020304" pitchFamily="18" charset="0"/>
                <a:cs typeface="Times New Roman" panose="02020603050405020304" pitchFamily="18" charset="0"/>
              </a:rPr>
              <a:t>   How many </a:t>
            </a:r>
            <a:r>
              <a:rPr lang="en-US" b="1" dirty="0">
                <a:solidFill>
                  <a:schemeClr val="accent1"/>
                </a:solidFill>
                <a:latin typeface="Times New Roman" panose="02020603050405020304" pitchFamily="18" charset="0"/>
                <a:cs typeface="Times New Roman" panose="02020603050405020304" pitchFamily="18" charset="0"/>
              </a:rPr>
              <a:t>bit</a:t>
            </a:r>
            <a:r>
              <a:rPr lang="en-US" dirty="0">
                <a:latin typeface="Times New Roman" panose="02020603050405020304" pitchFamily="18" charset="0"/>
                <a:cs typeface="Times New Roman" panose="02020603050405020304" pitchFamily="18" charset="0"/>
              </a:rPr>
              <a:t> strings of length </a:t>
            </a:r>
            <a:r>
              <a:rPr lang="en-US" b="1" dirty="0">
                <a:solidFill>
                  <a:schemeClr val="accent1"/>
                </a:solidFill>
                <a:latin typeface="Times New Roman" panose="02020603050405020304" pitchFamily="18" charset="0"/>
                <a:cs typeface="Times New Roman" panose="02020603050405020304" pitchFamily="18" charset="0"/>
              </a:rPr>
              <a:t>seven</a:t>
            </a:r>
            <a:r>
              <a:rPr lang="en-US" dirty="0">
                <a:latin typeface="Times New Roman" panose="02020603050405020304" pitchFamily="18" charset="0"/>
                <a:cs typeface="Times New Roman" panose="02020603050405020304" pitchFamily="18" charset="0"/>
              </a:rPr>
              <a:t> are there?</a:t>
            </a:r>
          </a:p>
          <a:p>
            <a:pPr>
              <a:lnSpc>
                <a:spcPct val="150000"/>
              </a:lnSpc>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 </a:t>
            </a:r>
          </a:p>
          <a:p>
            <a:pPr>
              <a:lnSpc>
                <a:spcPct val="150000"/>
              </a:lnSpc>
              <a:buNone/>
            </a:pPr>
            <a:r>
              <a:rPr lang="en-US" dirty="0">
                <a:latin typeface="Times New Roman" panose="02020603050405020304" pitchFamily="18" charset="0"/>
                <a:cs typeface="Times New Roman" panose="02020603050405020304" pitchFamily="18" charset="0"/>
              </a:rPr>
              <a:t>  Since each of the seven bits is either a </a:t>
            </a:r>
            <a:r>
              <a:rPr lang="en-US" dirty="0">
                <a:latin typeface="Times New Roman" panose="02020603050405020304" pitchFamily="18" charset="0"/>
                <a:ea typeface="Cambria Math" pitchFamily="18" charset="0"/>
                <a:cs typeface="Times New Roman" panose="02020603050405020304" pitchFamily="18" charset="0"/>
              </a:rPr>
              <a:t>0</a:t>
            </a:r>
            <a:r>
              <a:rPr lang="en-US" dirty="0">
                <a:latin typeface="Times New Roman" panose="02020603050405020304" pitchFamily="18" charset="0"/>
                <a:cs typeface="Times New Roman" panose="02020603050405020304" pitchFamily="18" charset="0"/>
              </a:rPr>
              <a:t> or a </a:t>
            </a:r>
            <a:r>
              <a:rPr lang="en-US"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a:t>
            </a:r>
          </a:p>
          <a:p>
            <a:pPr>
              <a:lnSpc>
                <a:spcPct val="150000"/>
              </a:lnSpc>
              <a:buNone/>
            </a:pPr>
            <a:r>
              <a:rPr lang="en-US" dirty="0">
                <a:latin typeface="Times New Roman" panose="02020603050405020304" pitchFamily="18" charset="0"/>
                <a:cs typeface="Times New Roman" panose="02020603050405020304" pitchFamily="18" charset="0"/>
              </a:rPr>
              <a:t>  = 2*2*2*2*2*2*2</a:t>
            </a:r>
          </a:p>
          <a:p>
            <a:pPr>
              <a:lnSpc>
                <a:spcPct val="150000"/>
              </a:lnSpc>
              <a:buNone/>
            </a:pP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2</a:t>
            </a:r>
            <a:r>
              <a:rPr lang="en-US" baseline="30000" dirty="0">
                <a:latin typeface="Times New Roman" panose="02020603050405020304" pitchFamily="18" charset="0"/>
                <a:ea typeface="Cambria Math" pitchFamily="18" charset="0"/>
                <a:cs typeface="Times New Roman" panose="02020603050405020304" pitchFamily="18" charset="0"/>
              </a:rPr>
              <a:t>7</a:t>
            </a:r>
            <a:r>
              <a:rPr lang="en-US" dirty="0">
                <a:latin typeface="Times New Roman" panose="02020603050405020304" pitchFamily="18" charset="0"/>
                <a:cs typeface="Times New Roman" panose="02020603050405020304" pitchFamily="18" charset="0"/>
              </a:rPr>
              <a:t> </a:t>
            </a:r>
          </a:p>
          <a:p>
            <a:pPr>
              <a:lnSpc>
                <a:spcPct val="150000"/>
              </a:lnSpc>
              <a:buNone/>
            </a:pP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128</a:t>
            </a:r>
            <a:r>
              <a:rPr lang="en-US" dirty="0">
                <a:latin typeface="Times New Roman" panose="02020603050405020304" pitchFamily="18" charset="0"/>
                <a:cs typeface="Times New Roman" panose="02020603050405020304" pitchFamily="18" charset="0"/>
              </a:rPr>
              <a:t>.</a:t>
            </a:r>
          </a:p>
          <a:p>
            <a:pPr>
              <a:buNone/>
            </a:pPr>
            <a:endParaRPr lang="en-US" dirty="0"/>
          </a:p>
        </p:txBody>
      </p:sp>
    </p:spTree>
    <p:custDataLst>
      <p:tags r:id="rId1"/>
    </p:custDataLst>
    <p:extLst>
      <p:ext uri="{BB962C8B-B14F-4D97-AF65-F5344CB8AC3E}">
        <p14:creationId xmlns:p14="http://schemas.microsoft.com/office/powerpoint/2010/main" val="12820819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Product Rule</a:t>
            </a:r>
          </a:p>
        </p:txBody>
      </p:sp>
      <p:sp>
        <p:nvSpPr>
          <p:cNvPr id="3" name="Content Placeholder 2"/>
          <p:cNvSpPr>
            <a:spLocks noGrp="1"/>
          </p:cNvSpPr>
          <p:nvPr>
            <p:ph idx="1"/>
          </p:nvPr>
        </p:nvSpPr>
        <p:spPr/>
        <p:txBody>
          <a:bodyPr/>
          <a:lstStyle/>
          <a:p>
            <a:pPr>
              <a:lnSpc>
                <a:spcPct val="150000"/>
              </a:lnSpc>
              <a:buNone/>
            </a:pPr>
            <a:r>
              <a:rPr lang="en-US" dirty="0">
                <a:latin typeface="Times New Roman" panose="02020603050405020304" pitchFamily="18" charset="0"/>
                <a:cs typeface="Times New Roman" panose="02020603050405020304" pitchFamily="18" charset="0"/>
              </a:rPr>
              <a:t>    How many different license plates can be made if each plate contains a sequence of </a:t>
            </a:r>
            <a:r>
              <a:rPr lang="en-US" dirty="0">
                <a:solidFill>
                  <a:srgbClr val="0070C0"/>
                </a:solidFill>
                <a:latin typeface="Times New Roman" panose="02020603050405020304" pitchFamily="18" charset="0"/>
                <a:cs typeface="Times New Roman" panose="02020603050405020304" pitchFamily="18" charset="0"/>
              </a:rPr>
              <a:t>three</a:t>
            </a:r>
            <a:r>
              <a:rPr lang="en-US" dirty="0">
                <a:latin typeface="Times New Roman" panose="02020603050405020304" pitchFamily="18" charset="0"/>
                <a:cs typeface="Times New Roman" panose="02020603050405020304" pitchFamily="18" charset="0"/>
              </a:rPr>
              <a:t> </a:t>
            </a:r>
            <a:r>
              <a:rPr lang="en-US" b="1" dirty="0">
                <a:solidFill>
                  <a:schemeClr val="accent6">
                    <a:lumMod val="50000"/>
                  </a:schemeClr>
                </a:solidFill>
                <a:latin typeface="Times New Roman" panose="02020603050405020304" pitchFamily="18" charset="0"/>
                <a:cs typeface="Times New Roman" panose="02020603050405020304" pitchFamily="18" charset="0"/>
              </a:rPr>
              <a:t>uppercase English </a:t>
            </a:r>
            <a:r>
              <a:rPr lang="en-US" dirty="0">
                <a:latin typeface="Times New Roman" panose="02020603050405020304" pitchFamily="18" charset="0"/>
                <a:cs typeface="Times New Roman" panose="02020603050405020304" pitchFamily="18" charset="0"/>
              </a:rPr>
              <a:t>letters followed by </a:t>
            </a:r>
            <a:r>
              <a:rPr lang="en-US" dirty="0">
                <a:solidFill>
                  <a:srgbClr val="0070C0"/>
                </a:solidFill>
                <a:latin typeface="Times New Roman" panose="02020603050405020304" pitchFamily="18" charset="0"/>
                <a:cs typeface="Times New Roman" panose="02020603050405020304" pitchFamily="18" charset="0"/>
              </a:rPr>
              <a:t>three</a:t>
            </a:r>
            <a:r>
              <a:rPr lang="en-US" dirty="0">
                <a:latin typeface="Times New Roman" panose="02020603050405020304" pitchFamily="18" charset="0"/>
                <a:cs typeface="Times New Roman" panose="02020603050405020304" pitchFamily="18" charset="0"/>
              </a:rPr>
              <a:t> </a:t>
            </a:r>
            <a:r>
              <a:rPr lang="en-US" dirty="0">
                <a:solidFill>
                  <a:schemeClr val="accent6">
                    <a:lumMod val="50000"/>
                  </a:schemeClr>
                </a:solidFill>
                <a:latin typeface="Times New Roman" panose="02020603050405020304" pitchFamily="18" charset="0"/>
                <a:cs typeface="Times New Roman" panose="02020603050405020304" pitchFamily="18" charset="0"/>
              </a:rPr>
              <a:t>digits</a:t>
            </a:r>
            <a:r>
              <a:rPr lang="en-US" dirty="0">
                <a:latin typeface="Times New Roman" panose="02020603050405020304" pitchFamily="18" charset="0"/>
                <a:cs typeface="Times New Roman" panose="02020603050405020304" pitchFamily="18" charset="0"/>
              </a:rPr>
              <a:t>?</a:t>
            </a:r>
          </a:p>
          <a:p>
            <a:pPr>
              <a:lnSpc>
                <a:spcPct val="150000"/>
              </a:lnSpc>
              <a:buNone/>
            </a:pP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Solution</a:t>
            </a:r>
            <a:r>
              <a:rPr lang="en-US" dirty="0">
                <a:latin typeface="Times New Roman" panose="02020603050405020304" pitchFamily="18" charset="0"/>
                <a:cs typeface="Times New Roman" panose="02020603050405020304" pitchFamily="18" charset="0"/>
              </a:rPr>
              <a:t>:  By the product rule,</a:t>
            </a:r>
          </a:p>
          <a:p>
            <a:pPr>
              <a:lnSpc>
                <a:spcPct val="150000"/>
              </a:lnSpc>
              <a:buNone/>
            </a:pPr>
            <a:r>
              <a:rPr lang="en-US" dirty="0">
                <a:latin typeface="Times New Roman" panose="02020603050405020304" pitchFamily="18" charset="0"/>
                <a:ea typeface="Cambria Math" pitchFamily="18" charset="0"/>
                <a:cs typeface="Times New Roman" panose="02020603050405020304" pitchFamily="18" charset="0"/>
              </a:rPr>
              <a:t>    there are 26 </a:t>
            </a:r>
            <a:r>
              <a:rPr lang="en-US"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26 </a:t>
            </a:r>
            <a:r>
              <a:rPr lang="en-US"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26 </a:t>
            </a:r>
            <a:r>
              <a:rPr lang="en-US" dirty="0">
                <a:latin typeface="Times New Roman" panose="02020603050405020304" pitchFamily="18" charset="0"/>
                <a:ea typeface="Cambria Math"/>
                <a:cs typeface="Times New Roman" panose="02020603050405020304" pitchFamily="18" charset="0"/>
              </a:rPr>
              <a:t>∙ 10 ∙ 10 ∙ 10 = 17,576,000 different possible license plates.</a:t>
            </a:r>
            <a:endParaRPr lang="en-US" dirty="0">
              <a:latin typeface="Times New Roman" panose="02020603050405020304" pitchFamily="18" charset="0"/>
              <a:ea typeface="Cambria Math" pitchFamily="18" charset="0"/>
              <a:cs typeface="Times New Roman" panose="02020603050405020304" pitchFamily="18" charset="0"/>
            </a:endParaRPr>
          </a:p>
        </p:txBody>
      </p:sp>
      <p:pic>
        <p:nvPicPr>
          <p:cNvPr id="4" name="Picture 3" descr="0501.jpg"/>
          <p:cNvPicPr>
            <a:picLocks noChangeAspect="1"/>
          </p:cNvPicPr>
          <p:nvPr/>
        </p:nvPicPr>
        <p:blipFill>
          <a:blip r:embed="rId3" cstate="print"/>
          <a:stretch>
            <a:fillRect/>
          </a:stretch>
        </p:blipFill>
        <p:spPr>
          <a:xfrm>
            <a:off x="2394856" y="4147457"/>
            <a:ext cx="3320144" cy="914400"/>
          </a:xfrm>
          <a:prstGeom prst="rect">
            <a:avLst/>
          </a:prstGeom>
        </p:spPr>
      </p:pic>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Telephone Numbering Plan</a:t>
            </a:r>
          </a:p>
        </p:txBody>
      </p:sp>
      <p:sp>
        <p:nvSpPr>
          <p:cNvPr id="3" name="Content Placeholder 2"/>
          <p:cNvSpPr>
            <a:spLocks noGrp="1"/>
          </p:cNvSpPr>
          <p:nvPr>
            <p:ph idx="1"/>
          </p:nvPr>
        </p:nvSpPr>
        <p:spPr/>
        <p:txBody>
          <a:bodyPr>
            <a:normAutofit/>
          </a:bodyPr>
          <a:lstStyle/>
          <a:p>
            <a:pPr>
              <a:lnSpc>
                <a:spcPct val="150000"/>
              </a:lnSpc>
              <a:buNone/>
            </a:pPr>
            <a:r>
              <a:rPr lang="en-US" dirty="0">
                <a:latin typeface="Times New Roman" panose="02020603050405020304" pitchFamily="18" charset="0"/>
                <a:cs typeface="Times New Roman" panose="02020603050405020304" pitchFamily="18" charset="0"/>
              </a:rPr>
              <a:t>    A telephone number consists of </a:t>
            </a:r>
            <a:r>
              <a:rPr lang="en-US" dirty="0">
                <a:latin typeface="Times New Roman" panose="02020603050405020304" pitchFamily="18" charset="0"/>
                <a:ea typeface="Cambria Math" pitchFamily="18" charset="0"/>
                <a:cs typeface="Times New Roman" panose="02020603050405020304" pitchFamily="18" charset="0"/>
              </a:rPr>
              <a:t>10</a:t>
            </a:r>
            <a:r>
              <a:rPr lang="en-US" dirty="0">
                <a:latin typeface="Times New Roman" panose="02020603050405020304" pitchFamily="18" charset="0"/>
                <a:cs typeface="Times New Roman" panose="02020603050405020304" pitchFamily="18" charset="0"/>
              </a:rPr>
              <a:t> digits</a:t>
            </a:r>
          </a:p>
          <a:p>
            <a:pPr lvl="1">
              <a:lnSpc>
                <a:spcPct val="150000"/>
              </a:lnSpc>
            </a:pPr>
            <a:r>
              <a:rPr lang="en-US" dirty="0">
                <a:latin typeface="Times New Roman" panose="02020603050405020304" pitchFamily="18" charset="0"/>
                <a:cs typeface="Times New Roman" panose="02020603050405020304" pitchFamily="18" charset="0"/>
              </a:rPr>
              <a:t> three-digit area code</a:t>
            </a:r>
          </a:p>
          <a:p>
            <a:pPr lvl="1">
              <a:lnSpc>
                <a:spcPct val="150000"/>
              </a:lnSpc>
            </a:pPr>
            <a:r>
              <a:rPr lang="en-US" dirty="0">
                <a:latin typeface="Times New Roman" panose="02020603050405020304" pitchFamily="18" charset="0"/>
                <a:cs typeface="Times New Roman" panose="02020603050405020304" pitchFamily="18" charset="0"/>
              </a:rPr>
              <a:t>a three-digit office code</a:t>
            </a:r>
          </a:p>
          <a:p>
            <a:pPr lvl="1">
              <a:lnSpc>
                <a:spcPct val="150000"/>
              </a:lnSpc>
            </a:pPr>
            <a:r>
              <a:rPr lang="en-US" dirty="0">
                <a:latin typeface="Times New Roman" panose="02020603050405020304" pitchFamily="18" charset="0"/>
                <a:cs typeface="Times New Roman" panose="02020603050405020304" pitchFamily="18" charset="0"/>
              </a:rPr>
              <a:t> and a four-digit station code. </a:t>
            </a:r>
          </a:p>
          <a:p>
            <a:pPr lvl="1">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Let </a:t>
            </a:r>
            <a:r>
              <a:rPr lang="en-US" b="1" i="1" dirty="0">
                <a:solidFill>
                  <a:schemeClr val="accent1">
                    <a:lumMod val="75000"/>
                  </a:schemeClr>
                </a:solidFill>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denote a digit from </a:t>
            </a:r>
            <a:r>
              <a:rPr lang="en-US"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0</a:t>
            </a:r>
            <a:r>
              <a:rPr lang="en-US" dirty="0">
                <a:solidFill>
                  <a:schemeClr val="accent1">
                    <a:lumMod val="75000"/>
                  </a:schemeClr>
                </a:solidFill>
                <a:latin typeface="Times New Roman" panose="02020603050405020304" pitchFamily="18" charset="0"/>
                <a:cs typeface="Times New Roman" panose="02020603050405020304" pitchFamily="18" charset="0"/>
              </a:rPr>
              <a:t> through </a:t>
            </a:r>
            <a:r>
              <a:rPr lang="en-US"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9</a:t>
            </a:r>
            <a:r>
              <a:rPr lang="en-US" dirty="0">
                <a:latin typeface="Times New Roman" panose="02020603050405020304" pitchFamily="18" charset="0"/>
                <a:cs typeface="Times New Roman" panose="02020603050405020304" pitchFamily="18" charset="0"/>
              </a:rPr>
              <a:t>.</a:t>
            </a:r>
          </a:p>
          <a:p>
            <a:pPr lvl="1">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Let </a:t>
            </a:r>
            <a:r>
              <a:rPr lang="en-US" b="1" i="1" dirty="0">
                <a:solidFill>
                  <a:schemeClr val="accent1">
                    <a:lumMod val="75000"/>
                  </a:schemeClr>
                </a:solidFill>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denote a digit from </a:t>
            </a:r>
            <a:r>
              <a:rPr lang="en-US"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2</a:t>
            </a:r>
            <a:r>
              <a:rPr lang="en-US" dirty="0">
                <a:solidFill>
                  <a:schemeClr val="accent1">
                    <a:lumMod val="75000"/>
                  </a:schemeClr>
                </a:solidFill>
                <a:latin typeface="Times New Roman" panose="02020603050405020304" pitchFamily="18" charset="0"/>
                <a:cs typeface="Times New Roman" panose="02020603050405020304" pitchFamily="18" charset="0"/>
              </a:rPr>
              <a:t> through </a:t>
            </a:r>
            <a:r>
              <a:rPr lang="en-US"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9</a:t>
            </a:r>
            <a:r>
              <a:rPr lang="en-US" dirty="0">
                <a:latin typeface="Times New Roman" panose="02020603050405020304" pitchFamily="18" charset="0"/>
                <a:cs typeface="Times New Roman" panose="02020603050405020304" pitchFamily="18" charset="0"/>
              </a:rPr>
              <a:t>.</a:t>
            </a:r>
          </a:p>
          <a:p>
            <a:pPr lvl="1">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Let </a:t>
            </a:r>
            <a:r>
              <a:rPr lang="en-US" b="1" i="1" dirty="0">
                <a:solidFill>
                  <a:schemeClr val="accent1">
                    <a:lumMod val="75000"/>
                  </a:schemeClr>
                </a:solidFill>
                <a:latin typeface="Times New Roman" panose="02020603050405020304" pitchFamily="18" charset="0"/>
                <a:cs typeface="Times New Roman" panose="02020603050405020304" pitchFamily="18" charset="0"/>
              </a:rPr>
              <a:t>Y</a:t>
            </a:r>
            <a:r>
              <a:rPr lang="en-US" dirty="0">
                <a:latin typeface="Times New Roman" panose="02020603050405020304" pitchFamily="18" charset="0"/>
                <a:cs typeface="Times New Roman" panose="02020603050405020304" pitchFamily="18" charset="0"/>
              </a:rPr>
              <a:t> denote a digit that is  </a:t>
            </a:r>
            <a:r>
              <a:rPr lang="en-US"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0</a:t>
            </a:r>
            <a:r>
              <a:rPr lang="en-US" dirty="0">
                <a:solidFill>
                  <a:schemeClr val="accent1">
                    <a:lumMod val="75000"/>
                  </a:schemeClr>
                </a:solidFill>
                <a:latin typeface="Times New Roman" panose="02020603050405020304" pitchFamily="18" charset="0"/>
                <a:cs typeface="Times New Roman" panose="02020603050405020304" pitchFamily="18" charset="0"/>
              </a:rPr>
              <a:t> or </a:t>
            </a:r>
            <a:r>
              <a:rPr lang="en-US"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a:t>
            </a:r>
          </a:p>
          <a:p>
            <a:pPr>
              <a:lnSpc>
                <a:spcPct val="150000"/>
              </a:lnSpc>
              <a:buNone/>
            </a:pPr>
            <a:endParaRPr lang="en-US" dirty="0">
              <a:latin typeface="Times New Roman" panose="02020603050405020304" pitchFamily="18" charset="0"/>
              <a:cs typeface="Times New Roman" panose="02020603050405020304" pitchFamily="18" charset="0"/>
            </a:endParaRPr>
          </a:p>
          <a:p>
            <a:endParaRPr lang="en-US" dirty="0"/>
          </a:p>
        </p:txBody>
      </p:sp>
      <p:sp>
        <p:nvSpPr>
          <p:cNvPr id="6" name="TextBox 5">
            <a:extLst>
              <a:ext uri="{FF2B5EF4-FFF2-40B4-BE49-F238E27FC236}">
                <a16:creationId xmlns:a16="http://schemas.microsoft.com/office/drawing/2014/main" id="{6F5113A7-9226-3F1B-A515-CFB2CFBAAAAB}"/>
              </a:ext>
            </a:extLst>
          </p:cNvPr>
          <p:cNvSpPr txBox="1"/>
          <p:nvPr/>
        </p:nvSpPr>
        <p:spPr>
          <a:xfrm>
            <a:off x="6520542" y="1970314"/>
            <a:ext cx="4985657" cy="3077766"/>
          </a:xfrm>
          <a:prstGeom prst="rect">
            <a:avLst/>
          </a:prstGeom>
          <a:noFill/>
        </p:spPr>
        <p:txBody>
          <a:bodyPr wrap="square" rtlCol="0">
            <a:spAutoFit/>
          </a:bodyPr>
          <a:lstStyle/>
          <a:p>
            <a:pPr marL="533400">
              <a:lnSpc>
                <a:spcPct val="150000"/>
              </a:lnSpc>
            </a:pPr>
            <a:r>
              <a:rPr lang="en-US" sz="2400" dirty="0">
                <a:latin typeface="Times New Roman" panose="02020603050405020304" pitchFamily="18" charset="0"/>
                <a:cs typeface="Times New Roman" panose="02020603050405020304" pitchFamily="18" charset="0"/>
              </a:rPr>
              <a:t>How many different telephone numbers are possible under the old plan and under the new plan?</a:t>
            </a:r>
          </a:p>
          <a:p>
            <a:pPr marL="342900" lvl="8" indent="-342900" algn="ctr">
              <a:lnSpc>
                <a:spcPct val="150000"/>
              </a:lnSpc>
              <a:buFont typeface="Arial" panose="020B0604020202020204" pitchFamily="34" charset="0"/>
              <a:buChar char="•"/>
            </a:pPr>
            <a:r>
              <a:rPr lang="en-US" sz="2400" b="1" i="1" dirty="0">
                <a:solidFill>
                  <a:schemeClr val="accent1">
                    <a:lumMod val="75000"/>
                  </a:schemeClr>
                </a:solidFill>
                <a:latin typeface="Times New Roman" panose="02020603050405020304" pitchFamily="18" charset="0"/>
                <a:cs typeface="Times New Roman" panose="02020603050405020304" pitchFamily="18" charset="0"/>
              </a:rPr>
              <a:t>NYX</a:t>
            </a:r>
            <a:r>
              <a:rPr lang="en-US" sz="2400" b="1" dirty="0">
                <a:solidFill>
                  <a:schemeClr val="accent1">
                    <a:lumMod val="75000"/>
                  </a:schemeClr>
                </a:solidFill>
                <a:latin typeface="Times New Roman" panose="02020603050405020304" pitchFamily="18" charset="0"/>
                <a:cs typeface="Times New Roman" panose="02020603050405020304" pitchFamily="18" charset="0"/>
              </a:rPr>
              <a:t>-</a:t>
            </a:r>
            <a:r>
              <a:rPr lang="en-US" sz="2400" b="1" i="1" dirty="0">
                <a:solidFill>
                  <a:schemeClr val="accent1">
                    <a:lumMod val="75000"/>
                  </a:schemeClr>
                </a:solidFill>
                <a:latin typeface="Times New Roman" panose="02020603050405020304" pitchFamily="18" charset="0"/>
                <a:cs typeface="Times New Roman" panose="02020603050405020304" pitchFamily="18" charset="0"/>
              </a:rPr>
              <a:t>NNX-XXXX</a:t>
            </a:r>
            <a:r>
              <a:rPr lang="en-US" sz="2400" dirty="0">
                <a:latin typeface="Times New Roman" panose="02020603050405020304" pitchFamily="18" charset="0"/>
                <a:cs typeface="Times New Roman" panose="02020603050405020304" pitchFamily="18" charset="0"/>
              </a:rPr>
              <a:t>.</a:t>
            </a:r>
          </a:p>
          <a:p>
            <a:pPr marL="342900" lvl="2" indent="-342900" algn="ctr">
              <a:lnSpc>
                <a:spcPct val="150000"/>
              </a:lnSpc>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NXX-NXX-XXXX.</a:t>
            </a:r>
          </a:p>
          <a:p>
            <a:endParaRPr lang="en-US" dirty="0"/>
          </a:p>
        </p:txBody>
      </p:sp>
      <mc:AlternateContent xmlns:mc="http://schemas.openxmlformats.org/markup-compatibility/2006" xmlns:p14="http://schemas.microsoft.com/office/powerpoint/2010/main">
        <mc:Choice Requires="p14">
          <p:contentPart p14:bwMode="auto" r:id="rId3">
            <p14:nvContentPartPr>
              <p14:cNvPr id="52" name="Ink 51">
                <a:extLst>
                  <a:ext uri="{FF2B5EF4-FFF2-40B4-BE49-F238E27FC236}">
                    <a16:creationId xmlns:a16="http://schemas.microsoft.com/office/drawing/2014/main" id="{3C5DB0F1-134B-EBB7-8A37-152B7E2E7FDA}"/>
                  </a:ext>
                </a:extLst>
              </p14:cNvPr>
              <p14:cNvContentPartPr/>
              <p14:nvPr/>
            </p14:nvContentPartPr>
            <p14:xfrm>
              <a:off x="8068320" y="3878640"/>
              <a:ext cx="360" cy="360"/>
            </p14:xfrm>
          </p:contentPart>
        </mc:Choice>
        <mc:Fallback xmlns="">
          <p:pic>
            <p:nvPicPr>
              <p:cNvPr id="52" name="Ink 51">
                <a:extLst>
                  <a:ext uri="{FF2B5EF4-FFF2-40B4-BE49-F238E27FC236}">
                    <a16:creationId xmlns:a16="http://schemas.microsoft.com/office/drawing/2014/main" id="{3C5DB0F1-134B-EBB7-8A37-152B7E2E7FDA}"/>
                  </a:ext>
                </a:extLst>
              </p:cNvPr>
              <p:cNvPicPr/>
              <p:nvPr/>
            </p:nvPicPr>
            <p:blipFill>
              <a:blip r:embed="rId9"/>
              <a:stretch>
                <a:fillRect/>
              </a:stretch>
            </p:blipFill>
            <p:spPr>
              <a:xfrm>
                <a:off x="8058960" y="3869280"/>
                <a:ext cx="19080" cy="19080"/>
              </a:xfrm>
              <a:prstGeom prst="rect">
                <a:avLst/>
              </a:prstGeom>
            </p:spPr>
          </p:pic>
        </mc:Fallback>
      </mc:AlternateContent>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Telephone Numbering Plan</a:t>
            </a:r>
          </a:p>
        </p:txBody>
      </p:sp>
      <p:sp>
        <p:nvSpPr>
          <p:cNvPr id="3" name="Content Placeholder 2"/>
          <p:cNvSpPr>
            <a:spLocks noGrp="1"/>
          </p:cNvSpPr>
          <p:nvPr>
            <p:ph idx="1"/>
          </p:nvPr>
        </p:nvSpPr>
        <p:spPr/>
        <p:txBody>
          <a:bodyPr>
            <a:normAutofit/>
          </a:bodyPr>
          <a:lstStyle/>
          <a:p>
            <a:pPr>
              <a:lnSpc>
                <a:spcPct val="150000"/>
              </a:lnSpc>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  Use the Product Rule.</a:t>
            </a:r>
          </a:p>
          <a:p>
            <a:pPr lvl="1">
              <a:lnSpc>
                <a:spcPct val="150000"/>
              </a:lnSpc>
            </a:pPr>
            <a:r>
              <a:rPr lang="en-US" dirty="0">
                <a:latin typeface="Times New Roman" panose="02020603050405020304" pitchFamily="18" charset="0"/>
                <a:cs typeface="Times New Roman" panose="02020603050405020304" pitchFamily="18" charset="0"/>
              </a:rPr>
              <a:t>There are </a:t>
            </a:r>
            <a:r>
              <a:rPr lang="en-US" dirty="0">
                <a:latin typeface="Times New Roman" panose="02020603050405020304" pitchFamily="18" charset="0"/>
                <a:ea typeface="Cambria Math" pitchFamily="18" charset="0"/>
                <a:cs typeface="Times New Roman" panose="02020603050405020304" pitchFamily="18" charset="0"/>
              </a:rPr>
              <a:t>8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2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10 </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160</a:t>
            </a:r>
            <a:r>
              <a:rPr lang="en-US" dirty="0">
                <a:latin typeface="Times New Roman" panose="02020603050405020304" pitchFamily="18" charset="0"/>
                <a:cs typeface="Times New Roman" panose="02020603050405020304" pitchFamily="18" charset="0"/>
              </a:rPr>
              <a:t> area codes with the format </a:t>
            </a:r>
            <a:r>
              <a:rPr lang="en-US" i="1" dirty="0">
                <a:latin typeface="Times New Roman" panose="02020603050405020304" pitchFamily="18" charset="0"/>
                <a:cs typeface="Times New Roman" panose="02020603050405020304" pitchFamily="18" charset="0"/>
              </a:rPr>
              <a:t>NYX.</a:t>
            </a:r>
          </a:p>
          <a:p>
            <a:pPr lvl="1">
              <a:lnSpc>
                <a:spcPct val="150000"/>
              </a:lnSpc>
            </a:pPr>
            <a:r>
              <a:rPr lang="en-US" dirty="0">
                <a:latin typeface="Times New Roman" panose="02020603050405020304" pitchFamily="18" charset="0"/>
                <a:cs typeface="Times New Roman" panose="02020603050405020304" pitchFamily="18" charset="0"/>
              </a:rPr>
              <a:t>There are </a:t>
            </a:r>
            <a:r>
              <a:rPr lang="en-US" dirty="0">
                <a:latin typeface="Times New Roman" panose="02020603050405020304" pitchFamily="18" charset="0"/>
                <a:ea typeface="Cambria Math" pitchFamily="18" charset="0"/>
                <a:cs typeface="Times New Roman" panose="02020603050405020304" pitchFamily="18" charset="0"/>
              </a:rPr>
              <a:t>8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8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10 </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640</a:t>
            </a:r>
            <a:r>
              <a:rPr lang="en-US" dirty="0">
                <a:latin typeface="Times New Roman" panose="02020603050405020304" pitchFamily="18" charset="0"/>
                <a:cs typeface="Times New Roman" panose="02020603050405020304" pitchFamily="18" charset="0"/>
              </a:rPr>
              <a:t> office codes with the format </a:t>
            </a:r>
            <a:r>
              <a:rPr lang="en-US" i="1" dirty="0">
                <a:latin typeface="Times New Roman" panose="02020603050405020304" pitchFamily="18" charset="0"/>
                <a:cs typeface="Times New Roman" panose="02020603050405020304" pitchFamily="18" charset="0"/>
              </a:rPr>
              <a:t>NNX.  </a:t>
            </a:r>
          </a:p>
          <a:p>
            <a:pPr lvl="1">
              <a:lnSpc>
                <a:spcPct val="150000"/>
              </a:lnSpc>
            </a:pPr>
            <a:r>
              <a:rPr lang="en-US" dirty="0">
                <a:latin typeface="Times New Roman" panose="02020603050405020304" pitchFamily="18" charset="0"/>
                <a:cs typeface="Times New Roman" panose="02020603050405020304" pitchFamily="18" charset="0"/>
              </a:rPr>
              <a:t>There are  </a:t>
            </a:r>
            <a:r>
              <a:rPr lang="en-US" dirty="0">
                <a:latin typeface="Times New Roman" panose="02020603050405020304" pitchFamily="18" charset="0"/>
                <a:ea typeface="Cambria Math" pitchFamily="18" charset="0"/>
                <a:cs typeface="Times New Roman" panose="02020603050405020304" pitchFamily="18" charset="0"/>
              </a:rPr>
              <a:t>10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10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10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10 </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10,000</a:t>
            </a:r>
            <a:r>
              <a:rPr lang="en-US" dirty="0">
                <a:latin typeface="Times New Roman" panose="02020603050405020304" pitchFamily="18" charset="0"/>
                <a:cs typeface="Times New Roman" panose="02020603050405020304" pitchFamily="18" charset="0"/>
              </a:rPr>
              <a:t> station codes with the format </a:t>
            </a:r>
            <a:r>
              <a:rPr lang="en-US" i="1" dirty="0">
                <a:latin typeface="Times New Roman" panose="02020603050405020304" pitchFamily="18" charset="0"/>
                <a:cs typeface="Times New Roman" panose="02020603050405020304" pitchFamily="18" charset="0"/>
              </a:rPr>
              <a:t>XXXX. </a:t>
            </a:r>
          </a:p>
          <a:p>
            <a:pPr lvl="1">
              <a:lnSpc>
                <a:spcPct val="150000"/>
              </a:lnSpc>
            </a:pPr>
            <a:r>
              <a:rPr lang="en-US" dirty="0">
                <a:latin typeface="Times New Roman" panose="02020603050405020304" pitchFamily="18" charset="0"/>
                <a:cs typeface="Times New Roman" panose="02020603050405020304" pitchFamily="18" charset="0"/>
              </a:rPr>
              <a:t>Number of  old plan telephone numbers: </a:t>
            </a:r>
            <a:r>
              <a:rPr lang="en-US" dirty="0">
                <a:latin typeface="Times New Roman" panose="02020603050405020304" pitchFamily="18" charset="0"/>
                <a:ea typeface="Cambria Math" pitchFamily="18" charset="0"/>
                <a:cs typeface="Times New Roman" panose="02020603050405020304" pitchFamily="18" charset="0"/>
              </a:rPr>
              <a:t>160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640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10,000 </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1,024,000,000</a:t>
            </a:r>
            <a:r>
              <a:rPr lang="en-US" dirty="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endParaRPr lang="en-US" dirty="0"/>
          </a:p>
        </p:txBody>
      </p:sp>
      <p:sp>
        <p:nvSpPr>
          <p:cNvPr id="38" name="TextBox 37">
            <a:extLst>
              <a:ext uri="{FF2B5EF4-FFF2-40B4-BE49-F238E27FC236}">
                <a16:creationId xmlns:a16="http://schemas.microsoft.com/office/drawing/2014/main" id="{D55AF2A2-CF53-62B2-7567-E4C003DFCE69}"/>
              </a:ext>
            </a:extLst>
          </p:cNvPr>
          <p:cNvSpPr txBox="1"/>
          <p:nvPr/>
        </p:nvSpPr>
        <p:spPr>
          <a:xfrm>
            <a:off x="6261651" y="4317562"/>
            <a:ext cx="6096000" cy="2657459"/>
          </a:xfrm>
          <a:prstGeom prst="rect">
            <a:avLst/>
          </a:prstGeom>
          <a:noFill/>
        </p:spPr>
        <p:txBody>
          <a:bodyPr wrap="square">
            <a:spAutoFit/>
          </a:bodyPr>
          <a:lstStyle/>
          <a:p>
            <a:pPr marL="342900" lvl="8" indent="-342900" algn="ctr">
              <a:lnSpc>
                <a:spcPct val="150000"/>
              </a:lnSpc>
              <a:buFont typeface="Arial" panose="020B0604020202020204" pitchFamily="34" charset="0"/>
              <a:buChar char="•"/>
            </a:pPr>
            <a:r>
              <a:rPr lang="en-US" sz="2400" b="1" dirty="0">
                <a:solidFill>
                  <a:schemeClr val="accent1">
                    <a:lumMod val="75000"/>
                  </a:schemeClr>
                </a:solidFill>
                <a:latin typeface="Times New Roman" panose="02020603050405020304" pitchFamily="18" charset="0"/>
                <a:cs typeface="Times New Roman" panose="02020603050405020304" pitchFamily="18" charset="0"/>
              </a:rPr>
              <a:t>NXX-NXX-XXXX.</a:t>
            </a:r>
          </a:p>
          <a:p>
            <a:pPr lvl="1">
              <a:lnSpc>
                <a:spcPct val="150000"/>
              </a:lnSpc>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Let </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X</a:t>
            </a:r>
            <a:r>
              <a:rPr lang="en-US" sz="2200" dirty="0">
                <a:latin typeface="Times New Roman" panose="02020603050405020304" pitchFamily="18" charset="0"/>
                <a:cs typeface="Times New Roman" panose="02020603050405020304" pitchFamily="18" charset="0"/>
              </a:rPr>
              <a:t> denote a digit from </a:t>
            </a:r>
            <a:r>
              <a:rPr lang="en-US" sz="2200"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0</a:t>
            </a:r>
            <a:r>
              <a:rPr lang="en-US" sz="2200" dirty="0">
                <a:solidFill>
                  <a:schemeClr val="accent1">
                    <a:lumMod val="75000"/>
                  </a:schemeClr>
                </a:solidFill>
                <a:latin typeface="Times New Roman" panose="02020603050405020304" pitchFamily="18" charset="0"/>
                <a:cs typeface="Times New Roman" panose="02020603050405020304" pitchFamily="18" charset="0"/>
              </a:rPr>
              <a:t> through </a:t>
            </a:r>
            <a:r>
              <a:rPr lang="en-US" sz="2200"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9</a:t>
            </a:r>
            <a:r>
              <a:rPr lang="en-US" sz="2200" dirty="0">
                <a:latin typeface="Times New Roman" panose="02020603050405020304" pitchFamily="18" charset="0"/>
                <a:cs typeface="Times New Roman" panose="02020603050405020304" pitchFamily="18" charset="0"/>
              </a:rPr>
              <a:t>.</a:t>
            </a:r>
          </a:p>
          <a:p>
            <a:pPr lvl="1">
              <a:lnSpc>
                <a:spcPct val="150000"/>
              </a:lnSpc>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Let </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N</a:t>
            </a:r>
            <a:r>
              <a:rPr lang="en-US" sz="2200" dirty="0">
                <a:latin typeface="Times New Roman" panose="02020603050405020304" pitchFamily="18" charset="0"/>
                <a:cs typeface="Times New Roman" panose="02020603050405020304" pitchFamily="18" charset="0"/>
              </a:rPr>
              <a:t> denote a digit from </a:t>
            </a:r>
            <a:r>
              <a:rPr lang="en-US" sz="2200"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2</a:t>
            </a:r>
            <a:r>
              <a:rPr lang="en-US" sz="2200" dirty="0">
                <a:solidFill>
                  <a:schemeClr val="accent1">
                    <a:lumMod val="75000"/>
                  </a:schemeClr>
                </a:solidFill>
                <a:latin typeface="Times New Roman" panose="02020603050405020304" pitchFamily="18" charset="0"/>
                <a:cs typeface="Times New Roman" panose="02020603050405020304" pitchFamily="18" charset="0"/>
              </a:rPr>
              <a:t> through </a:t>
            </a:r>
            <a:r>
              <a:rPr lang="en-US" sz="2200"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9</a:t>
            </a:r>
            <a:r>
              <a:rPr lang="en-US" sz="2200" dirty="0">
                <a:latin typeface="Times New Roman" panose="02020603050405020304" pitchFamily="18" charset="0"/>
                <a:cs typeface="Times New Roman" panose="02020603050405020304" pitchFamily="18" charset="0"/>
              </a:rPr>
              <a:t>.</a:t>
            </a:r>
          </a:p>
          <a:p>
            <a:pPr lvl="1">
              <a:lnSpc>
                <a:spcPct val="150000"/>
              </a:lnSpc>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Let </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Y</a:t>
            </a:r>
            <a:r>
              <a:rPr lang="en-US" sz="2200" dirty="0">
                <a:latin typeface="Times New Roman" panose="02020603050405020304" pitchFamily="18" charset="0"/>
                <a:cs typeface="Times New Roman" panose="02020603050405020304" pitchFamily="18" charset="0"/>
              </a:rPr>
              <a:t> denote a digit that is  </a:t>
            </a:r>
            <a:r>
              <a:rPr lang="en-US" sz="2200"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0</a:t>
            </a:r>
            <a:r>
              <a:rPr lang="en-US" sz="2200" dirty="0">
                <a:solidFill>
                  <a:schemeClr val="accent1">
                    <a:lumMod val="75000"/>
                  </a:schemeClr>
                </a:solidFill>
                <a:latin typeface="Times New Roman" panose="02020603050405020304" pitchFamily="18" charset="0"/>
                <a:cs typeface="Times New Roman" panose="02020603050405020304" pitchFamily="18" charset="0"/>
              </a:rPr>
              <a:t> or </a:t>
            </a:r>
            <a:r>
              <a:rPr lang="en-US" sz="2200"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1</a:t>
            </a:r>
            <a:r>
              <a:rPr lang="en-US" sz="2200" dirty="0">
                <a:latin typeface="Times New Roman" panose="02020603050405020304" pitchFamily="18" charset="0"/>
                <a:cs typeface="Times New Roman" panose="02020603050405020304" pitchFamily="18" charset="0"/>
              </a:rPr>
              <a:t>.</a:t>
            </a:r>
          </a:p>
          <a:p>
            <a:pPr marL="342900" lvl="8" indent="-342900" algn="ctr">
              <a:lnSpc>
                <a:spcPct val="150000"/>
              </a:lnSpc>
              <a:buFont typeface="Arial" panose="020B0604020202020204" pitchFamily="34" charset="0"/>
              <a:buChar char="•"/>
            </a:pPr>
            <a:endParaRPr lang="en-US" sz="2400" b="1" dirty="0">
              <a:solidFill>
                <a:schemeClr val="accent1">
                  <a:lumMod val="75000"/>
                </a:schemeClr>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428895670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5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Telephone Numbering Plan</a:t>
            </a:r>
          </a:p>
        </p:txBody>
      </p:sp>
      <p:sp>
        <p:nvSpPr>
          <p:cNvPr id="3" name="Content Placeholder 2"/>
          <p:cNvSpPr>
            <a:spLocks noGrp="1"/>
          </p:cNvSpPr>
          <p:nvPr>
            <p:ph idx="1"/>
          </p:nvPr>
        </p:nvSpPr>
        <p:spPr/>
        <p:txBody>
          <a:bodyPr>
            <a:normAutofit/>
          </a:bodyPr>
          <a:lstStyle/>
          <a:p>
            <a:pPr>
              <a:lnSpc>
                <a:spcPct val="150000"/>
              </a:lnSpc>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  Use the Product Rule.</a:t>
            </a:r>
          </a:p>
          <a:p>
            <a:pPr lvl="1">
              <a:lnSpc>
                <a:spcPct val="150000"/>
              </a:lnSpc>
            </a:pPr>
            <a:r>
              <a:rPr lang="en-US" dirty="0">
                <a:latin typeface="Times New Roman" panose="02020603050405020304" pitchFamily="18" charset="0"/>
                <a:cs typeface="Times New Roman" panose="02020603050405020304" pitchFamily="18" charset="0"/>
              </a:rPr>
              <a:t>There are  </a:t>
            </a:r>
            <a:r>
              <a:rPr lang="en-US" dirty="0">
                <a:latin typeface="Times New Roman" panose="02020603050405020304" pitchFamily="18" charset="0"/>
                <a:ea typeface="Cambria Math" pitchFamily="18" charset="0"/>
                <a:cs typeface="Times New Roman" panose="02020603050405020304" pitchFamily="18" charset="0"/>
              </a:rPr>
              <a:t>8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10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10 </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800</a:t>
            </a:r>
            <a:r>
              <a:rPr lang="en-US" dirty="0">
                <a:latin typeface="Times New Roman" panose="02020603050405020304" pitchFamily="18" charset="0"/>
                <a:cs typeface="Times New Roman" panose="02020603050405020304" pitchFamily="18" charset="0"/>
              </a:rPr>
              <a:t> area codes with the format </a:t>
            </a:r>
            <a:r>
              <a:rPr lang="en-US" i="1" dirty="0">
                <a:latin typeface="Times New Roman" panose="02020603050405020304" pitchFamily="18" charset="0"/>
                <a:cs typeface="Times New Roman" panose="02020603050405020304" pitchFamily="18" charset="0"/>
              </a:rPr>
              <a:t>NXX. </a:t>
            </a:r>
          </a:p>
          <a:p>
            <a:pPr lvl="1">
              <a:lnSpc>
                <a:spcPct val="150000"/>
              </a:lnSpc>
            </a:pPr>
            <a:r>
              <a:rPr lang="en-US" dirty="0">
                <a:latin typeface="Times New Roman" panose="02020603050405020304" pitchFamily="18" charset="0"/>
                <a:cs typeface="Times New Roman" panose="02020603050405020304" pitchFamily="18" charset="0"/>
              </a:rPr>
              <a:t>There are  </a:t>
            </a:r>
            <a:r>
              <a:rPr lang="en-US" dirty="0">
                <a:latin typeface="Times New Roman" panose="02020603050405020304" pitchFamily="18" charset="0"/>
                <a:ea typeface="Cambria Math" pitchFamily="18" charset="0"/>
                <a:cs typeface="Times New Roman" panose="02020603050405020304" pitchFamily="18" charset="0"/>
              </a:rPr>
              <a:t>10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10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10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10 </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10,000</a:t>
            </a:r>
            <a:r>
              <a:rPr lang="en-US" dirty="0">
                <a:latin typeface="Times New Roman" panose="02020603050405020304" pitchFamily="18" charset="0"/>
                <a:cs typeface="Times New Roman" panose="02020603050405020304" pitchFamily="18" charset="0"/>
              </a:rPr>
              <a:t> station codes with the format </a:t>
            </a:r>
            <a:r>
              <a:rPr lang="en-US" i="1" dirty="0">
                <a:latin typeface="Times New Roman" panose="02020603050405020304" pitchFamily="18" charset="0"/>
                <a:cs typeface="Times New Roman" panose="02020603050405020304" pitchFamily="18" charset="0"/>
              </a:rPr>
              <a:t>XXXX. </a:t>
            </a:r>
          </a:p>
          <a:p>
            <a:pPr lvl="1">
              <a:lnSpc>
                <a:spcPct val="150000"/>
              </a:lnSpc>
            </a:pPr>
            <a:r>
              <a:rPr lang="en-US" b="1" dirty="0">
                <a:solidFill>
                  <a:schemeClr val="accent6">
                    <a:lumMod val="50000"/>
                  </a:schemeClr>
                </a:solidFill>
                <a:latin typeface="Times New Roman" panose="02020603050405020304" pitchFamily="18" charset="0"/>
                <a:cs typeface="Times New Roman" panose="02020603050405020304" pitchFamily="18" charset="0"/>
              </a:rPr>
              <a:t>Number of new plan telephone numbers: </a:t>
            </a:r>
            <a:r>
              <a:rPr lang="en-US" b="1" dirty="0">
                <a:solidFill>
                  <a:schemeClr val="accent6">
                    <a:lumMod val="50000"/>
                  </a:schemeClr>
                </a:solidFill>
                <a:latin typeface="Times New Roman" panose="02020603050405020304" pitchFamily="18" charset="0"/>
                <a:ea typeface="Cambria Math" pitchFamily="18" charset="0"/>
                <a:cs typeface="Times New Roman" panose="02020603050405020304" pitchFamily="18" charset="0"/>
              </a:rPr>
              <a:t>800 </a:t>
            </a:r>
            <a:r>
              <a:rPr lang="en-US" b="1" dirty="0">
                <a:solidFill>
                  <a:schemeClr val="accent6">
                    <a:lumMod val="50000"/>
                  </a:schemeClr>
                </a:solidFill>
                <a:latin typeface="Times New Roman" panose="02020603050405020304" pitchFamily="18" charset="0"/>
                <a:ea typeface="Cambria Math"/>
                <a:cs typeface="Times New Roman" panose="02020603050405020304" pitchFamily="18" charset="0"/>
              </a:rPr>
              <a:t>∙</a:t>
            </a:r>
            <a:r>
              <a:rPr lang="en-US" b="1" dirty="0">
                <a:solidFill>
                  <a:schemeClr val="accent6">
                    <a:lumMod val="50000"/>
                  </a:schemeClr>
                </a:solidFill>
                <a:latin typeface="Times New Roman" panose="02020603050405020304" pitchFamily="18" charset="0"/>
                <a:ea typeface="Cambria Math" pitchFamily="18" charset="0"/>
                <a:cs typeface="Times New Roman" panose="02020603050405020304" pitchFamily="18" charset="0"/>
              </a:rPr>
              <a:t>800 </a:t>
            </a:r>
            <a:r>
              <a:rPr lang="en-US" b="1" dirty="0">
                <a:solidFill>
                  <a:schemeClr val="accent6">
                    <a:lumMod val="50000"/>
                  </a:schemeClr>
                </a:solidFill>
                <a:latin typeface="Times New Roman" panose="02020603050405020304" pitchFamily="18" charset="0"/>
                <a:ea typeface="Cambria Math"/>
                <a:cs typeface="Times New Roman" panose="02020603050405020304" pitchFamily="18" charset="0"/>
              </a:rPr>
              <a:t>∙</a:t>
            </a:r>
            <a:r>
              <a:rPr lang="en-US" b="1" dirty="0">
                <a:solidFill>
                  <a:schemeClr val="accent6">
                    <a:lumMod val="50000"/>
                  </a:schemeClr>
                </a:solidFill>
                <a:latin typeface="Times New Roman" panose="02020603050405020304" pitchFamily="18" charset="0"/>
                <a:ea typeface="Cambria Math" pitchFamily="18" charset="0"/>
                <a:cs typeface="Times New Roman" panose="02020603050405020304" pitchFamily="18" charset="0"/>
              </a:rPr>
              <a:t>10,000 </a:t>
            </a:r>
            <a:r>
              <a:rPr lang="en-US" b="1" dirty="0">
                <a:solidFill>
                  <a:schemeClr val="accent6">
                    <a:lumMod val="50000"/>
                  </a:schemeClr>
                </a:solidFill>
                <a:latin typeface="Times New Roman" panose="02020603050405020304" pitchFamily="18" charset="0"/>
                <a:cs typeface="Times New Roman" panose="02020603050405020304" pitchFamily="18" charset="0"/>
              </a:rPr>
              <a:t>= </a:t>
            </a:r>
            <a:r>
              <a:rPr lang="en-US" b="1" dirty="0">
                <a:solidFill>
                  <a:schemeClr val="accent6">
                    <a:lumMod val="50000"/>
                  </a:schemeClr>
                </a:solidFill>
                <a:latin typeface="Times New Roman" panose="02020603050405020304" pitchFamily="18" charset="0"/>
                <a:ea typeface="Cambria Math" pitchFamily="18" charset="0"/>
                <a:cs typeface="Times New Roman" panose="02020603050405020304" pitchFamily="18" charset="0"/>
              </a:rPr>
              <a:t>6,400,000,000</a:t>
            </a:r>
            <a:r>
              <a:rPr lang="en-US" b="1" dirty="0">
                <a:solidFill>
                  <a:schemeClr val="accent6">
                    <a:lumMod val="50000"/>
                  </a:schemeClr>
                </a:solidFill>
                <a:latin typeface="Times New Roman" panose="02020603050405020304" pitchFamily="18" charset="0"/>
                <a:cs typeface="Times New Roman" panose="02020603050405020304" pitchFamily="18" charset="0"/>
              </a:rPr>
              <a:t>.</a:t>
            </a:r>
          </a:p>
          <a:p>
            <a:pPr lvl="1">
              <a:lnSpc>
                <a:spcPct val="150000"/>
              </a:lnSpc>
            </a:pPr>
            <a:r>
              <a:rPr lang="en-US" b="1" dirty="0">
                <a:solidFill>
                  <a:schemeClr val="accent5">
                    <a:lumMod val="50000"/>
                  </a:schemeClr>
                </a:solidFill>
                <a:latin typeface="Times New Roman" panose="02020603050405020304" pitchFamily="18" charset="0"/>
                <a:cs typeface="Times New Roman" panose="02020603050405020304" pitchFamily="18" charset="0"/>
              </a:rPr>
              <a:t> Number of  old plan telephone numbers: </a:t>
            </a:r>
            <a:r>
              <a:rPr lang="en-US" b="1" dirty="0">
                <a:solidFill>
                  <a:schemeClr val="accent5">
                    <a:lumMod val="50000"/>
                  </a:schemeClr>
                </a:solidFill>
                <a:latin typeface="Times New Roman" panose="02020603050405020304" pitchFamily="18" charset="0"/>
                <a:ea typeface="Cambria Math" pitchFamily="18" charset="0"/>
                <a:cs typeface="Times New Roman" panose="02020603050405020304" pitchFamily="18" charset="0"/>
              </a:rPr>
              <a:t>160 </a:t>
            </a:r>
            <a:r>
              <a:rPr lang="en-US" b="1" dirty="0">
                <a:solidFill>
                  <a:schemeClr val="accent5">
                    <a:lumMod val="50000"/>
                  </a:schemeClr>
                </a:solidFill>
                <a:latin typeface="Times New Roman" panose="02020603050405020304" pitchFamily="18" charset="0"/>
                <a:ea typeface="Cambria Math"/>
                <a:cs typeface="Times New Roman" panose="02020603050405020304" pitchFamily="18" charset="0"/>
              </a:rPr>
              <a:t>∙</a:t>
            </a:r>
            <a:r>
              <a:rPr lang="en-US" b="1" dirty="0">
                <a:solidFill>
                  <a:schemeClr val="accent5">
                    <a:lumMod val="50000"/>
                  </a:schemeClr>
                </a:solidFill>
                <a:latin typeface="Times New Roman" panose="02020603050405020304" pitchFamily="18" charset="0"/>
                <a:ea typeface="Cambria Math" pitchFamily="18" charset="0"/>
                <a:cs typeface="Times New Roman" panose="02020603050405020304" pitchFamily="18" charset="0"/>
              </a:rPr>
              <a:t>640 </a:t>
            </a:r>
            <a:r>
              <a:rPr lang="en-US" b="1" dirty="0">
                <a:solidFill>
                  <a:schemeClr val="accent5">
                    <a:lumMod val="50000"/>
                  </a:schemeClr>
                </a:solidFill>
                <a:latin typeface="Times New Roman" panose="02020603050405020304" pitchFamily="18" charset="0"/>
                <a:ea typeface="Cambria Math"/>
                <a:cs typeface="Times New Roman" panose="02020603050405020304" pitchFamily="18" charset="0"/>
              </a:rPr>
              <a:t>∙</a:t>
            </a:r>
            <a:r>
              <a:rPr lang="en-US" b="1" dirty="0">
                <a:solidFill>
                  <a:schemeClr val="accent5">
                    <a:lumMod val="50000"/>
                  </a:schemeClr>
                </a:solidFill>
                <a:latin typeface="Times New Roman" panose="02020603050405020304" pitchFamily="18" charset="0"/>
                <a:ea typeface="Cambria Math" pitchFamily="18" charset="0"/>
                <a:cs typeface="Times New Roman" panose="02020603050405020304" pitchFamily="18" charset="0"/>
              </a:rPr>
              <a:t>10,000 </a:t>
            </a:r>
            <a:r>
              <a:rPr lang="en-US" b="1" dirty="0">
                <a:solidFill>
                  <a:schemeClr val="accent5">
                    <a:lumMod val="50000"/>
                  </a:schemeClr>
                </a:solidFill>
                <a:latin typeface="Times New Roman" panose="02020603050405020304" pitchFamily="18" charset="0"/>
                <a:cs typeface="Times New Roman" panose="02020603050405020304" pitchFamily="18" charset="0"/>
              </a:rPr>
              <a:t>= </a:t>
            </a:r>
            <a:r>
              <a:rPr lang="en-US" b="1" dirty="0">
                <a:solidFill>
                  <a:schemeClr val="accent5">
                    <a:lumMod val="50000"/>
                  </a:schemeClr>
                </a:solidFill>
                <a:latin typeface="Times New Roman" panose="02020603050405020304" pitchFamily="18" charset="0"/>
                <a:ea typeface="Cambria Math" pitchFamily="18" charset="0"/>
                <a:cs typeface="Times New Roman" panose="02020603050405020304" pitchFamily="18" charset="0"/>
              </a:rPr>
              <a:t>1,024,000,000</a:t>
            </a:r>
            <a:r>
              <a:rPr lang="en-US" b="1" dirty="0">
                <a:solidFill>
                  <a:schemeClr val="accent5">
                    <a:lumMod val="50000"/>
                  </a:schemeClr>
                </a:solidFill>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endParaRPr lang="en-US" dirty="0"/>
          </a:p>
        </p:txBody>
      </p:sp>
      <p:sp>
        <p:nvSpPr>
          <p:cNvPr id="20" name="TextBox 19">
            <a:extLst>
              <a:ext uri="{FF2B5EF4-FFF2-40B4-BE49-F238E27FC236}">
                <a16:creationId xmlns:a16="http://schemas.microsoft.com/office/drawing/2014/main" id="{10F6B85D-844C-28BA-8E14-A53650F7DA49}"/>
              </a:ext>
            </a:extLst>
          </p:cNvPr>
          <p:cNvSpPr txBox="1"/>
          <p:nvPr/>
        </p:nvSpPr>
        <p:spPr>
          <a:xfrm>
            <a:off x="6414051" y="4200541"/>
            <a:ext cx="6096000" cy="2657459"/>
          </a:xfrm>
          <a:prstGeom prst="rect">
            <a:avLst/>
          </a:prstGeom>
          <a:noFill/>
        </p:spPr>
        <p:txBody>
          <a:bodyPr wrap="square">
            <a:spAutoFit/>
          </a:bodyPr>
          <a:lstStyle/>
          <a:p>
            <a:pPr lvl="8" algn="ctr">
              <a:lnSpc>
                <a:spcPct val="150000"/>
              </a:lnSpc>
            </a:pPr>
            <a:r>
              <a:rPr lang="en-US" sz="2400" b="1" dirty="0">
                <a:solidFill>
                  <a:schemeClr val="accent1">
                    <a:lumMod val="75000"/>
                  </a:schemeClr>
                </a:solidFill>
                <a:latin typeface="Times New Roman" panose="02020603050405020304" pitchFamily="18" charset="0"/>
                <a:cs typeface="Times New Roman" panose="02020603050405020304" pitchFamily="18" charset="0"/>
              </a:rPr>
              <a:t>NXX-NXX-XXXX</a:t>
            </a:r>
          </a:p>
          <a:p>
            <a:pPr lvl="1">
              <a:lnSpc>
                <a:spcPct val="150000"/>
              </a:lnSpc>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Let </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X</a:t>
            </a:r>
            <a:r>
              <a:rPr lang="en-US" sz="2200" dirty="0">
                <a:latin typeface="Times New Roman" panose="02020603050405020304" pitchFamily="18" charset="0"/>
                <a:cs typeface="Times New Roman" panose="02020603050405020304" pitchFamily="18" charset="0"/>
              </a:rPr>
              <a:t> denote a digit from </a:t>
            </a:r>
            <a:r>
              <a:rPr lang="en-US" sz="2200"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0</a:t>
            </a:r>
            <a:r>
              <a:rPr lang="en-US" sz="2200" dirty="0">
                <a:solidFill>
                  <a:schemeClr val="accent1">
                    <a:lumMod val="75000"/>
                  </a:schemeClr>
                </a:solidFill>
                <a:latin typeface="Times New Roman" panose="02020603050405020304" pitchFamily="18" charset="0"/>
                <a:cs typeface="Times New Roman" panose="02020603050405020304" pitchFamily="18" charset="0"/>
              </a:rPr>
              <a:t> through </a:t>
            </a:r>
            <a:r>
              <a:rPr lang="en-US" sz="2200"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9</a:t>
            </a:r>
            <a:r>
              <a:rPr lang="en-US" sz="2200" dirty="0">
                <a:latin typeface="Times New Roman" panose="02020603050405020304" pitchFamily="18" charset="0"/>
                <a:cs typeface="Times New Roman" panose="02020603050405020304" pitchFamily="18" charset="0"/>
              </a:rPr>
              <a:t>.</a:t>
            </a:r>
          </a:p>
          <a:p>
            <a:pPr lvl="1">
              <a:lnSpc>
                <a:spcPct val="150000"/>
              </a:lnSpc>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Let </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N</a:t>
            </a:r>
            <a:r>
              <a:rPr lang="en-US" sz="2200" dirty="0">
                <a:latin typeface="Times New Roman" panose="02020603050405020304" pitchFamily="18" charset="0"/>
                <a:cs typeface="Times New Roman" panose="02020603050405020304" pitchFamily="18" charset="0"/>
              </a:rPr>
              <a:t> denote a digit from </a:t>
            </a:r>
            <a:r>
              <a:rPr lang="en-US" sz="2200"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2</a:t>
            </a:r>
            <a:r>
              <a:rPr lang="en-US" sz="2200" dirty="0">
                <a:solidFill>
                  <a:schemeClr val="accent1">
                    <a:lumMod val="75000"/>
                  </a:schemeClr>
                </a:solidFill>
                <a:latin typeface="Times New Roman" panose="02020603050405020304" pitchFamily="18" charset="0"/>
                <a:cs typeface="Times New Roman" panose="02020603050405020304" pitchFamily="18" charset="0"/>
              </a:rPr>
              <a:t> through </a:t>
            </a:r>
            <a:r>
              <a:rPr lang="en-US" sz="2200"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9</a:t>
            </a:r>
            <a:r>
              <a:rPr lang="en-US" sz="2200" dirty="0">
                <a:latin typeface="Times New Roman" panose="02020603050405020304" pitchFamily="18" charset="0"/>
                <a:cs typeface="Times New Roman" panose="02020603050405020304" pitchFamily="18" charset="0"/>
              </a:rPr>
              <a:t>.</a:t>
            </a:r>
          </a:p>
          <a:p>
            <a:pPr lvl="1">
              <a:lnSpc>
                <a:spcPct val="150000"/>
              </a:lnSpc>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Let </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Y</a:t>
            </a:r>
            <a:r>
              <a:rPr lang="en-US" sz="2200" dirty="0">
                <a:latin typeface="Times New Roman" panose="02020603050405020304" pitchFamily="18" charset="0"/>
                <a:cs typeface="Times New Roman" panose="02020603050405020304" pitchFamily="18" charset="0"/>
              </a:rPr>
              <a:t> denote a digit that is  </a:t>
            </a:r>
            <a:r>
              <a:rPr lang="en-US" sz="2200"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0</a:t>
            </a:r>
            <a:r>
              <a:rPr lang="en-US" sz="2200" dirty="0">
                <a:solidFill>
                  <a:schemeClr val="accent1">
                    <a:lumMod val="75000"/>
                  </a:schemeClr>
                </a:solidFill>
                <a:latin typeface="Times New Roman" panose="02020603050405020304" pitchFamily="18" charset="0"/>
                <a:cs typeface="Times New Roman" panose="02020603050405020304" pitchFamily="18" charset="0"/>
              </a:rPr>
              <a:t> or </a:t>
            </a:r>
            <a:r>
              <a:rPr lang="en-US" sz="2200" dirty="0">
                <a:solidFill>
                  <a:schemeClr val="accent1">
                    <a:lumMod val="75000"/>
                  </a:schemeClr>
                </a:solidFill>
                <a:latin typeface="Times New Roman" panose="02020603050405020304" pitchFamily="18" charset="0"/>
                <a:ea typeface="Cambria Math" pitchFamily="18" charset="0"/>
                <a:cs typeface="Times New Roman" panose="02020603050405020304" pitchFamily="18" charset="0"/>
              </a:rPr>
              <a:t>1</a:t>
            </a:r>
            <a:r>
              <a:rPr lang="en-US" sz="2200" dirty="0">
                <a:latin typeface="Times New Roman" panose="02020603050405020304" pitchFamily="18" charset="0"/>
                <a:cs typeface="Times New Roman" panose="02020603050405020304" pitchFamily="18" charset="0"/>
              </a:rPr>
              <a:t>.</a:t>
            </a:r>
          </a:p>
          <a:p>
            <a:pPr marL="342900" lvl="8" indent="-342900" algn="ctr">
              <a:lnSpc>
                <a:spcPct val="150000"/>
              </a:lnSpc>
              <a:buFont typeface="Arial" panose="020B0604020202020204" pitchFamily="34" charset="0"/>
              <a:buChar char="•"/>
            </a:pPr>
            <a:endParaRPr lang="en-US" sz="2400" b="1" dirty="0">
              <a:solidFill>
                <a:schemeClr val="accent1">
                  <a:lumMod val="75000"/>
                </a:schemeClr>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423927055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ipe(down)">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wipe(down)">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ipe(down)">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wipe(down)">
                                      <p:cBhvr>
                                        <p:cTn id="3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Basic Counting Principles:  The Sum Rule</a:t>
            </a:r>
          </a:p>
        </p:txBody>
      </p:sp>
      <p:sp>
        <p:nvSpPr>
          <p:cNvPr id="3" name="Content Placeholder 2"/>
          <p:cNvSpPr>
            <a:spLocks noGrp="1"/>
          </p:cNvSpPr>
          <p:nvPr>
            <p:ph idx="1"/>
          </p:nvPr>
        </p:nvSpPr>
        <p:spPr/>
        <p:txBody>
          <a:bodyPr>
            <a:normAutofit/>
          </a:bodyPr>
          <a:lstStyle/>
          <a:p>
            <a:pPr algn="just">
              <a:lnSpc>
                <a:spcPct val="150000"/>
              </a:lnSpc>
              <a:buNone/>
            </a:pPr>
            <a:r>
              <a:rPr lang="en-US" b="1" dirty="0"/>
              <a:t>   </a:t>
            </a:r>
            <a:r>
              <a:rPr lang="en-US" b="1" dirty="0">
                <a:latin typeface="Times New Roman" panose="02020603050405020304" pitchFamily="18" charset="0"/>
                <a:cs typeface="Times New Roman" panose="02020603050405020304" pitchFamily="18" charset="0"/>
              </a:rPr>
              <a:t>The Sum Rule</a:t>
            </a:r>
            <a:r>
              <a:rPr lang="en-US" dirty="0">
                <a:latin typeface="Times New Roman" panose="02020603050405020304" pitchFamily="18" charset="0"/>
                <a:cs typeface="Times New Roman" panose="02020603050405020304" pitchFamily="18" charset="0"/>
              </a:rPr>
              <a:t>: If a task can be done either in one of </a:t>
            </a:r>
            <a:r>
              <a:rPr lang="en-US" b="1" i="1" dirty="0">
                <a:solidFill>
                  <a:srgbClr val="0070C0"/>
                </a:solidFill>
                <a:latin typeface="Times New Roman" panose="02020603050405020304" pitchFamily="18" charset="0"/>
                <a:cs typeface="Times New Roman" panose="02020603050405020304" pitchFamily="18" charset="0"/>
              </a:rPr>
              <a:t>n</a:t>
            </a:r>
            <a:r>
              <a:rPr lang="en-US" b="1" baseline="-25000" dirty="0">
                <a:solidFill>
                  <a:srgbClr val="0070C0"/>
                </a:solidFill>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ways or in one of  </a:t>
            </a:r>
            <a:r>
              <a:rPr lang="en-US" b="1" i="1" dirty="0">
                <a:solidFill>
                  <a:srgbClr val="0070C0"/>
                </a:solidFill>
                <a:latin typeface="Times New Roman" panose="02020603050405020304" pitchFamily="18" charset="0"/>
                <a:cs typeface="Times New Roman" panose="02020603050405020304" pitchFamily="18" charset="0"/>
              </a:rPr>
              <a:t>n</a:t>
            </a:r>
            <a:r>
              <a:rPr lang="en-US" b="1" baseline="-25000" dirty="0">
                <a:solidFill>
                  <a:srgbClr val="0070C0"/>
                </a:solidFill>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where none of the set of</a:t>
            </a:r>
            <a:r>
              <a:rPr lang="en-US" i="1" dirty="0">
                <a:latin typeface="Times New Roman" panose="02020603050405020304" pitchFamily="18" charset="0"/>
                <a:cs typeface="Times New Roman" panose="02020603050405020304" pitchFamily="18" charset="0"/>
              </a:rPr>
              <a:t> n</a:t>
            </a:r>
            <a:r>
              <a:rPr lang="en-US" baseline="-25000"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ways is the same as any of the  </a:t>
            </a:r>
            <a:r>
              <a:rPr lang="en-US" i="1" dirty="0">
                <a:latin typeface="Times New Roman" panose="02020603050405020304" pitchFamily="18" charset="0"/>
                <a:cs typeface="Times New Roman" panose="02020603050405020304" pitchFamily="18" charset="0"/>
              </a:rPr>
              <a:t>n</a:t>
            </a:r>
            <a:r>
              <a:rPr lang="en-US" baseline="-25000"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ways,  then there are </a:t>
            </a:r>
            <a:r>
              <a:rPr lang="en-US" b="1" i="1" dirty="0">
                <a:solidFill>
                  <a:srgbClr val="0070C0"/>
                </a:solidFill>
                <a:latin typeface="Times New Roman" panose="02020603050405020304" pitchFamily="18" charset="0"/>
                <a:cs typeface="Times New Roman" panose="02020603050405020304" pitchFamily="18" charset="0"/>
              </a:rPr>
              <a:t>n</a:t>
            </a:r>
            <a:r>
              <a:rPr lang="en-US" b="1" baseline="-25000" dirty="0">
                <a:solidFill>
                  <a:srgbClr val="0070C0"/>
                </a:solidFill>
                <a:latin typeface="Times New Roman" panose="02020603050405020304" pitchFamily="18" charset="0"/>
                <a:ea typeface="Cambria Math" pitchFamily="18" charset="0"/>
                <a:cs typeface="Times New Roman" panose="02020603050405020304" pitchFamily="18" charset="0"/>
              </a:rPr>
              <a:t>1 </a:t>
            </a:r>
            <a:r>
              <a:rPr lang="en-US" b="1" dirty="0">
                <a:solidFill>
                  <a:srgbClr val="0070C0"/>
                </a:solidFill>
                <a:latin typeface="Times New Roman" panose="02020603050405020304" pitchFamily="18" charset="0"/>
                <a:ea typeface="Cambria Math"/>
                <a:cs typeface="Times New Roman" panose="02020603050405020304" pitchFamily="18" charset="0"/>
              </a:rPr>
              <a:t>+</a:t>
            </a:r>
            <a:r>
              <a:rPr lang="en-US" b="1" i="1" dirty="0">
                <a:solidFill>
                  <a:srgbClr val="0070C0"/>
                </a:solidFill>
                <a:latin typeface="Times New Roman" panose="02020603050405020304" pitchFamily="18" charset="0"/>
                <a:cs typeface="Times New Roman" panose="02020603050405020304" pitchFamily="18" charset="0"/>
              </a:rPr>
              <a:t> n</a:t>
            </a:r>
            <a:r>
              <a:rPr lang="en-US" b="1" baseline="-25000" dirty="0">
                <a:solidFill>
                  <a:srgbClr val="0070C0"/>
                </a:solidFill>
                <a:latin typeface="Times New Roman" panose="02020603050405020304" pitchFamily="18" charset="0"/>
                <a:ea typeface="Cambria Math" pitchFamily="18" charset="0"/>
                <a:cs typeface="Times New Roman" panose="02020603050405020304" pitchFamily="18" charset="0"/>
              </a:rPr>
              <a:t>2</a:t>
            </a:r>
            <a:r>
              <a:rPr lang="en-US" b="1" dirty="0">
                <a:solidFill>
                  <a:srgbClr val="0070C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ways  to do the task.</a:t>
            </a:r>
          </a:p>
          <a:p>
            <a:pPr marL="50800" indent="0">
              <a:buNone/>
            </a:pPr>
            <a:endParaRPr lang="en-US" dirty="0">
              <a:latin typeface="Times New Roman" panose="02020603050405020304" pitchFamily="18" charset="0"/>
              <a:cs typeface="Times New Roman" panose="02020603050405020304" pitchFamily="18" charset="0"/>
            </a:endParaRPr>
          </a:p>
          <a:p>
            <a:endParaRPr lang="en-US" dirty="0"/>
          </a:p>
        </p:txBody>
      </p:sp>
    </p:spTree>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DD1EB-D0DD-E755-E085-682D0EEF635C}"/>
              </a:ext>
            </a:extLst>
          </p:cNvPr>
          <p:cNvSpPr>
            <a:spLocks noGrp="1"/>
          </p:cNvSpPr>
          <p:nvPr>
            <p:ph type="title"/>
          </p:nvPr>
        </p:nvSpPr>
        <p:spPr/>
        <p:txBody>
          <a:bodyPr/>
          <a:lstStyle/>
          <a:p>
            <a:r>
              <a:rPr lang="en-US" dirty="0"/>
              <a:t>Combining the Sum and Product Rule</a:t>
            </a:r>
          </a:p>
        </p:txBody>
      </p:sp>
      <p:sp>
        <p:nvSpPr>
          <p:cNvPr id="3" name="Content Placeholder 2">
            <a:extLst>
              <a:ext uri="{FF2B5EF4-FFF2-40B4-BE49-F238E27FC236}">
                <a16:creationId xmlns:a16="http://schemas.microsoft.com/office/drawing/2014/main" id="{93F9693F-C725-BEB9-73C9-A2120B4284C0}"/>
              </a:ext>
            </a:extLst>
          </p:cNvPr>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A student can choose a computer project from one of three lists. The three lists contain 23, 15, and 19 possible projects, respectively. No project is on more than one list. How many possible projects are there to choose from?</a:t>
            </a:r>
          </a:p>
          <a:p>
            <a:pPr>
              <a:lnSpc>
                <a:spcPct val="150000"/>
              </a:lnSpc>
            </a:pPr>
            <a:r>
              <a:rPr lang="en-US" dirty="0">
                <a:latin typeface="Times New Roman" panose="02020603050405020304" pitchFamily="18" charset="0"/>
                <a:cs typeface="Times New Roman" panose="02020603050405020304" pitchFamily="18" charset="0"/>
              </a:rPr>
              <a:t>Solution</a:t>
            </a:r>
          </a:p>
          <a:p>
            <a:pPr marL="50800" indent="0">
              <a:lnSpc>
                <a:spcPct val="150000"/>
              </a:lnSpc>
              <a:buNone/>
            </a:pPr>
            <a:r>
              <a:rPr lang="en-US" dirty="0">
                <a:latin typeface="Times New Roman" panose="02020603050405020304" pitchFamily="18" charset="0"/>
                <a:cs typeface="Times New Roman" panose="02020603050405020304" pitchFamily="18" charset="0"/>
              </a:rPr>
              <a:t>      23 + 15 + 19 = 57 ways to choose a project.</a:t>
            </a:r>
          </a:p>
        </p:txBody>
      </p:sp>
    </p:spTree>
    <p:custDataLst>
      <p:tags r:id="rId1"/>
    </p:custDataLst>
    <p:extLst>
      <p:ext uri="{BB962C8B-B14F-4D97-AF65-F5344CB8AC3E}">
        <p14:creationId xmlns:p14="http://schemas.microsoft.com/office/powerpoint/2010/main" val="7561195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The Sum Rule</a:t>
            </a:r>
            <a:r>
              <a:rPr lang="ar-EG" sz="4000" dirty="0"/>
              <a:t> </a:t>
            </a:r>
            <a:r>
              <a:rPr lang="en-US" sz="4000" dirty="0"/>
              <a:t> vs The Product Rule</a:t>
            </a:r>
          </a:p>
        </p:txBody>
      </p:sp>
      <p:sp>
        <p:nvSpPr>
          <p:cNvPr id="3" name="Content Placeholder 2"/>
          <p:cNvSpPr>
            <a:spLocks noGrp="1"/>
          </p:cNvSpPr>
          <p:nvPr>
            <p:ph idx="1"/>
          </p:nvPr>
        </p:nvSpPr>
        <p:spPr/>
        <p:txBody>
          <a:bodyPr>
            <a:normAutofit lnSpcReduction="10000"/>
          </a:bodyPr>
          <a:lstStyle/>
          <a:p>
            <a:pPr marL="50800" indent="0">
              <a:lnSpc>
                <a:spcPct val="100000"/>
              </a:lnSpc>
              <a:buNone/>
            </a:pPr>
            <a:r>
              <a:rPr lang="en-US" dirty="0">
                <a:latin typeface="Times New Roman" panose="02020603050405020304" pitchFamily="18" charset="0"/>
                <a:cs typeface="Times New Roman" panose="02020603050405020304" pitchFamily="18" charset="0"/>
              </a:rPr>
              <a:t>There are </a:t>
            </a:r>
            <a:r>
              <a:rPr lang="en-US" b="1" dirty="0">
                <a:solidFill>
                  <a:srgbClr val="0070C0"/>
                </a:solidFill>
                <a:latin typeface="Times New Roman" panose="02020603050405020304" pitchFamily="18" charset="0"/>
                <a:ea typeface="Cambria Math" pitchFamily="18" charset="0"/>
                <a:cs typeface="Times New Roman" panose="02020603050405020304" pitchFamily="18" charset="0"/>
              </a:rPr>
              <a:t>37</a:t>
            </a:r>
            <a:r>
              <a:rPr lang="en-US" dirty="0">
                <a:latin typeface="Times New Roman" panose="02020603050405020304" pitchFamily="18" charset="0"/>
                <a:cs typeface="Times New Roman" panose="02020603050405020304" pitchFamily="18" charset="0"/>
              </a:rPr>
              <a:t> faculty member and </a:t>
            </a:r>
            <a:r>
              <a:rPr lang="en-US" b="1" dirty="0">
                <a:solidFill>
                  <a:srgbClr val="0070C0"/>
                </a:solidFill>
                <a:latin typeface="Times New Roman" panose="02020603050405020304" pitchFamily="18" charset="0"/>
                <a:ea typeface="Cambria Math" pitchFamily="18" charset="0"/>
                <a:cs typeface="Times New Roman" panose="02020603050405020304" pitchFamily="18" charset="0"/>
              </a:rPr>
              <a:t>83</a:t>
            </a:r>
            <a:r>
              <a:rPr lang="en-US" dirty="0">
                <a:latin typeface="Times New Roman" panose="02020603050405020304" pitchFamily="18" charset="0"/>
                <a:cs typeface="Times New Roman" panose="02020603050405020304" pitchFamily="18" charset="0"/>
              </a:rPr>
              <a:t> Student.</a:t>
            </a:r>
          </a:p>
          <a:p>
            <a:pPr marL="565150" indent="-514350">
              <a:lnSpc>
                <a:spcPct val="100000"/>
              </a:lnSpc>
              <a:buFont typeface="+mj-lt"/>
              <a:buAutoNum type="arabicPeriod"/>
            </a:pPr>
            <a:r>
              <a:rPr lang="en-US" dirty="0">
                <a:latin typeface="Times New Roman" panose="02020603050405020304" pitchFamily="18" charset="0"/>
                <a:cs typeface="Times New Roman" panose="02020603050405020304" pitchFamily="18" charset="0"/>
              </a:rPr>
              <a:t>In how many ways can </a:t>
            </a:r>
            <a:r>
              <a:rPr lang="en-US" b="1" dirty="0">
                <a:solidFill>
                  <a:schemeClr val="accent1"/>
                </a:solidFill>
                <a:latin typeface="Times New Roman" panose="02020603050405020304" pitchFamily="18" charset="0"/>
                <a:cs typeface="Times New Roman" panose="02020603050405020304" pitchFamily="18" charset="0"/>
              </a:rPr>
              <a:t>one</a:t>
            </a:r>
            <a:r>
              <a:rPr lang="en-US" dirty="0">
                <a:latin typeface="Times New Roman" panose="02020603050405020304" pitchFamily="18" charset="0"/>
                <a:cs typeface="Times New Roman" panose="02020603050405020304" pitchFamily="18" charset="0"/>
              </a:rPr>
              <a:t> representatives be picked who is a </a:t>
            </a:r>
            <a:r>
              <a:rPr lang="en-US" dirty="0">
                <a:solidFill>
                  <a:schemeClr val="accent1"/>
                </a:solidFill>
                <a:latin typeface="Times New Roman" panose="02020603050405020304" pitchFamily="18" charset="0"/>
                <a:cs typeface="Times New Roman" panose="02020603050405020304" pitchFamily="18" charset="0"/>
              </a:rPr>
              <a:t>either</a:t>
            </a:r>
            <a:r>
              <a:rPr lang="en-US" dirty="0">
                <a:latin typeface="Times New Roman" panose="02020603050405020304" pitchFamily="18" charset="0"/>
                <a:cs typeface="Times New Roman" panose="02020603050405020304" pitchFamily="18" charset="0"/>
              </a:rPr>
              <a:t> faculty member or  a student?</a:t>
            </a:r>
          </a:p>
          <a:p>
            <a:pPr marL="565150" indent="-514350">
              <a:lnSpc>
                <a:spcPct val="100000"/>
              </a:lnSpc>
              <a:buFont typeface="+mj-lt"/>
              <a:buAutoNum type="arabicPeriod"/>
            </a:pPr>
            <a:r>
              <a:rPr lang="en-US" dirty="0">
                <a:latin typeface="Times New Roman" panose="02020603050405020304" pitchFamily="18" charset="0"/>
                <a:cs typeface="Times New Roman" panose="02020603050405020304" pitchFamily="18" charset="0"/>
              </a:rPr>
              <a:t>In how many ways can </a:t>
            </a:r>
            <a:r>
              <a:rPr lang="en-US" b="1" dirty="0">
                <a:solidFill>
                  <a:schemeClr val="accent1"/>
                </a:solidFill>
                <a:latin typeface="Times New Roman" panose="02020603050405020304" pitchFamily="18" charset="0"/>
                <a:cs typeface="Times New Roman" panose="02020603050405020304" pitchFamily="18" charset="0"/>
              </a:rPr>
              <a:t>two</a:t>
            </a:r>
            <a:r>
              <a:rPr lang="en-US" dirty="0">
                <a:latin typeface="Times New Roman" panose="02020603050405020304" pitchFamily="18" charset="0"/>
                <a:cs typeface="Times New Roman" panose="02020603050405020304" pitchFamily="18" charset="0"/>
              </a:rPr>
              <a:t> representatives be picked so that one is a faculty member, and the other is a student?</a:t>
            </a:r>
          </a:p>
          <a:p>
            <a:pPr>
              <a:lnSpc>
                <a:spcPct val="100000"/>
              </a:lnSpc>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a:t>
            </a:r>
          </a:p>
          <a:p>
            <a:pPr marL="565150" indent="-514350">
              <a:lnSpc>
                <a:spcPct val="100000"/>
              </a:lnSpc>
              <a:buFont typeface="+mj-lt"/>
              <a:buAutoNum type="arabicPeriod"/>
            </a:pPr>
            <a:r>
              <a:rPr lang="en-US" dirty="0">
                <a:latin typeface="Times New Roman" panose="02020603050405020304" pitchFamily="18" charset="0"/>
                <a:cs typeface="Times New Roman" panose="02020603050405020304" pitchFamily="18" charset="0"/>
              </a:rPr>
              <a:t> By the </a:t>
            </a:r>
            <a:r>
              <a:rPr lang="en-US" b="1" dirty="0">
                <a:solidFill>
                  <a:schemeClr val="accent6">
                    <a:lumMod val="75000"/>
                  </a:schemeClr>
                </a:solidFill>
                <a:latin typeface="Times New Roman" panose="02020603050405020304" pitchFamily="18" charset="0"/>
                <a:cs typeface="Times New Roman" panose="02020603050405020304" pitchFamily="18" charset="0"/>
              </a:rPr>
              <a:t>sum</a:t>
            </a:r>
            <a:r>
              <a:rPr lang="en-US" dirty="0">
                <a:latin typeface="Times New Roman" panose="02020603050405020304" pitchFamily="18" charset="0"/>
                <a:cs typeface="Times New Roman" panose="02020603050405020304" pitchFamily="18" charset="0"/>
              </a:rPr>
              <a:t> rule it follows that there   </a:t>
            </a:r>
            <a:r>
              <a:rPr lang="en-US" dirty="0">
                <a:latin typeface="Times New Roman" panose="02020603050405020304" pitchFamily="18" charset="0"/>
                <a:ea typeface="Cambria Math" pitchFamily="18" charset="0"/>
                <a:cs typeface="Times New Roman" panose="02020603050405020304" pitchFamily="18" charset="0"/>
              </a:rPr>
              <a:t>37</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83</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120</a:t>
            </a:r>
            <a:r>
              <a:rPr lang="en-US" dirty="0">
                <a:latin typeface="Times New Roman" panose="02020603050405020304" pitchFamily="18" charset="0"/>
                <a:cs typeface="Times New Roman" panose="02020603050405020304" pitchFamily="18" charset="0"/>
              </a:rPr>
              <a:t> possible ways to pick a representative.</a:t>
            </a:r>
          </a:p>
          <a:p>
            <a:pPr marL="565150" indent="-514350">
              <a:lnSpc>
                <a:spcPct val="100000"/>
              </a:lnSpc>
              <a:buFont typeface="+mj-lt"/>
              <a:buAutoNum type="arabicPeriod"/>
            </a:pPr>
            <a:r>
              <a:rPr lang="en-US" dirty="0">
                <a:latin typeface="Times New Roman" panose="02020603050405020304" pitchFamily="18" charset="0"/>
                <a:cs typeface="Times New Roman" panose="02020603050405020304" pitchFamily="18" charset="0"/>
              </a:rPr>
              <a:t>By the </a:t>
            </a:r>
            <a:r>
              <a:rPr lang="en-US" b="1" dirty="0">
                <a:solidFill>
                  <a:schemeClr val="accent6">
                    <a:lumMod val="75000"/>
                  </a:schemeClr>
                </a:solidFill>
                <a:latin typeface="Times New Roman" panose="02020603050405020304" pitchFamily="18" charset="0"/>
                <a:cs typeface="Times New Roman" panose="02020603050405020304" pitchFamily="18" charset="0"/>
              </a:rPr>
              <a:t>product</a:t>
            </a:r>
            <a:r>
              <a:rPr lang="en-US" dirty="0">
                <a:latin typeface="Times New Roman" panose="02020603050405020304" pitchFamily="18" charset="0"/>
                <a:cs typeface="Times New Roman" panose="02020603050405020304" pitchFamily="18" charset="0"/>
              </a:rPr>
              <a:t> rule it follows that there   </a:t>
            </a:r>
            <a:r>
              <a:rPr lang="en-US" dirty="0">
                <a:latin typeface="Times New Roman" panose="02020603050405020304" pitchFamily="18" charset="0"/>
                <a:ea typeface="Cambria Math" pitchFamily="18" charset="0"/>
                <a:cs typeface="Times New Roman" panose="02020603050405020304" pitchFamily="18" charset="0"/>
              </a:rPr>
              <a:t>37</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83</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3071</a:t>
            </a:r>
            <a:r>
              <a:rPr lang="en-US" dirty="0">
                <a:latin typeface="Times New Roman" panose="02020603050405020304" pitchFamily="18" charset="0"/>
                <a:cs typeface="Times New Roman" panose="02020603050405020304" pitchFamily="18" charset="0"/>
              </a:rPr>
              <a:t> possible ways to pick a representative.</a:t>
            </a:r>
          </a:p>
          <a:p>
            <a:pPr marL="565150" indent="-514350">
              <a:lnSpc>
                <a:spcPct val="100000"/>
              </a:lnSpc>
              <a:buFont typeface="+mj-lt"/>
              <a:buAutoNum type="arabicPeriod"/>
            </a:pPr>
            <a:endParaRPr lang="en-US" dirty="0">
              <a:latin typeface="Times New Roman" panose="02020603050405020304" pitchFamily="18" charset="0"/>
              <a:cs typeface="Times New Roman" panose="02020603050405020304" pitchFamily="18" charset="0"/>
            </a:endParaRPr>
          </a:p>
          <a:p>
            <a:pPr marL="565150" indent="-514350">
              <a:lnSpc>
                <a:spcPct val="100000"/>
              </a:lnSpc>
              <a:buFont typeface="+mj-lt"/>
              <a:buAutoNum type="arabicPeriod"/>
            </a:pPr>
            <a:endParaRPr lang="en-US" dirty="0">
              <a:latin typeface="Times New Roman" panose="02020603050405020304" pitchFamily="18" charset="0"/>
              <a:cs typeface="Times New Roman" panose="02020603050405020304" pitchFamily="18" charset="0"/>
            </a:endParaRPr>
          </a:p>
          <a:p>
            <a:pPr>
              <a:lnSpc>
                <a:spcPct val="150000"/>
              </a:lnSpc>
            </a:pPr>
            <a:endParaRPr lang="en-US" dirty="0">
              <a:latin typeface="Times New Roman" panose="02020603050405020304" pitchFamily="18" charset="0"/>
              <a:cs typeface="Times New Roman" panose="02020603050405020304" pitchFamily="18" charset="0"/>
            </a:endParaRPr>
          </a:p>
          <a:p>
            <a:endParaRPr lang="en-US" dirty="0"/>
          </a:p>
        </p:txBody>
      </p:sp>
    </p:spTree>
    <p:custDataLst>
      <p:tags r:id="rId1"/>
    </p:custDataLst>
    <p:extLst>
      <p:ext uri="{BB962C8B-B14F-4D97-AF65-F5344CB8AC3E}">
        <p14:creationId xmlns:p14="http://schemas.microsoft.com/office/powerpoint/2010/main" val="228646002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 calcmode="lin" valueType="num">
                                      <p:cBhvr>
                                        <p:cTn id="3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7" dur="500"/>
                                        <p:tgtEl>
                                          <p:spTgt spid="3">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Combining the Sum and Product Rule</a:t>
            </a:r>
          </a:p>
        </p:txBody>
      </p:sp>
      <p:sp>
        <p:nvSpPr>
          <p:cNvPr id="3" name="Content Placeholder 2"/>
          <p:cNvSpPr>
            <a:spLocks noGrp="1"/>
          </p:cNvSpPr>
          <p:nvPr>
            <p:ph idx="1"/>
          </p:nvPr>
        </p:nvSpPr>
        <p:spPr/>
        <p:txBody>
          <a:bodyPr/>
          <a:lstStyle/>
          <a:p>
            <a:pPr>
              <a:lnSpc>
                <a:spcPct val="150000"/>
              </a:lnSpc>
              <a:buNone/>
            </a:pPr>
            <a:r>
              <a:rPr lang="en-US" b="1" dirty="0"/>
              <a:t>   </a:t>
            </a:r>
            <a:r>
              <a:rPr lang="en-US" dirty="0">
                <a:latin typeface="Times New Roman" panose="02020603050405020304" pitchFamily="18" charset="0"/>
                <a:cs typeface="Times New Roman" panose="02020603050405020304" pitchFamily="18" charset="0"/>
              </a:rPr>
              <a:t>Suppose statement Variable name in a programming language can be either a single letter or a letter followed by a digit. Find the number of possible labels.  </a:t>
            </a:r>
            <a:r>
              <a:rPr lang="en-US" dirty="0">
                <a:latin typeface="Times New Roman" panose="02020603050405020304" pitchFamily="18" charset="0"/>
                <a:cs typeface="Times New Roman" panose="02020603050405020304" pitchFamily="18" charset="0"/>
                <a:sym typeface="Wingdings" panose="05000000000000000000" pitchFamily="2" charset="2"/>
              </a:rPr>
              <a:t>Letters is upper case</a:t>
            </a:r>
            <a:endParaRPr lang="en-US" dirty="0">
              <a:latin typeface="Times New Roman" panose="02020603050405020304" pitchFamily="18" charset="0"/>
              <a:cs typeface="Times New Roman" panose="02020603050405020304" pitchFamily="18" charset="0"/>
            </a:endParaRPr>
          </a:p>
          <a:p>
            <a:pPr>
              <a:lnSpc>
                <a:spcPct val="150000"/>
              </a:lnSpc>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  Use the product rule.</a:t>
            </a:r>
          </a:p>
          <a:p>
            <a:pPr>
              <a:lnSpc>
                <a:spcPct val="150000"/>
              </a:lnSpc>
              <a:buNone/>
            </a:pP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26</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26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10</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286</a:t>
            </a:r>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Internet Addresses</a:t>
            </a:r>
          </a:p>
        </p:txBody>
      </p:sp>
      <p:sp>
        <p:nvSpPr>
          <p:cNvPr id="3" name="Content Placeholder 2"/>
          <p:cNvSpPr>
            <a:spLocks noGrp="1"/>
          </p:cNvSpPr>
          <p:nvPr>
            <p:ph idx="1"/>
          </p:nvPr>
        </p:nvSpPr>
        <p:spPr/>
        <p:txBody>
          <a:bodyPr>
            <a:normAutofit/>
          </a:bodyPr>
          <a:lstStyle/>
          <a:p>
            <a:r>
              <a:rPr lang="en-US" dirty="0"/>
              <a:t>Version </a:t>
            </a:r>
            <a:r>
              <a:rPr lang="en-US" dirty="0">
                <a:latin typeface="Cambria Math" pitchFamily="18" charset="0"/>
                <a:ea typeface="Cambria Math" pitchFamily="18" charset="0"/>
              </a:rPr>
              <a:t>4</a:t>
            </a:r>
            <a:r>
              <a:rPr lang="en-US" dirty="0"/>
              <a:t> of the Internet Protocol (IPv</a:t>
            </a:r>
            <a:r>
              <a:rPr lang="en-US" dirty="0">
                <a:latin typeface="Cambria Math" pitchFamily="18" charset="0"/>
                <a:ea typeface="Cambria Math" pitchFamily="18" charset="0"/>
              </a:rPr>
              <a:t>4</a:t>
            </a:r>
            <a:r>
              <a:rPr lang="en-US" dirty="0"/>
              <a:t>) uses </a:t>
            </a:r>
            <a:r>
              <a:rPr lang="en-US" dirty="0">
                <a:latin typeface="Cambria Math" pitchFamily="18" charset="0"/>
                <a:ea typeface="Cambria Math" pitchFamily="18" charset="0"/>
              </a:rPr>
              <a:t>32</a:t>
            </a:r>
            <a:r>
              <a:rPr lang="en-US" dirty="0"/>
              <a:t> bits.</a:t>
            </a:r>
          </a:p>
          <a:p>
            <a:r>
              <a:rPr lang="en-US" dirty="0">
                <a:latin typeface="Times New Roman" panose="02020603050405020304" pitchFamily="18" charset="0"/>
                <a:cs typeface="Times New Roman" panose="02020603050405020304" pitchFamily="18" charset="0"/>
              </a:rPr>
              <a:t>How many different IPv</a:t>
            </a:r>
            <a:r>
              <a:rPr lang="en-US" dirty="0">
                <a:latin typeface="Times New Roman" panose="02020603050405020304" pitchFamily="18" charset="0"/>
                <a:ea typeface="Cambria Math" pitchFamily="18" charset="0"/>
                <a:cs typeface="Times New Roman" panose="02020603050405020304" pitchFamily="18" charset="0"/>
              </a:rPr>
              <a:t>4</a:t>
            </a:r>
            <a:r>
              <a:rPr lang="en-US" dirty="0">
                <a:latin typeface="Times New Roman" panose="02020603050405020304" pitchFamily="18" charset="0"/>
                <a:cs typeface="Times New Roman" panose="02020603050405020304" pitchFamily="18" charset="0"/>
              </a:rPr>
              <a:t> addresses are available for computers on the internet?</a:t>
            </a:r>
            <a:endParaRPr lang="en-US" dirty="0"/>
          </a:p>
          <a:p>
            <a:endParaRPr lang="en-US" dirty="0"/>
          </a:p>
          <a:p>
            <a:pPr>
              <a:buNone/>
            </a:pPr>
            <a:endParaRPr lang="en-US" dirty="0"/>
          </a:p>
          <a:p>
            <a:pPr>
              <a:buNone/>
            </a:pPr>
            <a:endParaRPr lang="en-US" dirty="0"/>
          </a:p>
          <a:p>
            <a:pPr>
              <a:buNone/>
            </a:pPr>
            <a:endParaRPr lang="en-US" dirty="0"/>
          </a:p>
          <a:p>
            <a:pPr>
              <a:buNone/>
            </a:pPr>
            <a:endParaRPr lang="en-US" dirty="0"/>
          </a:p>
        </p:txBody>
      </p:sp>
      <p:pic>
        <p:nvPicPr>
          <p:cNvPr id="4" name="Picture 3" descr="0502.jpg"/>
          <p:cNvPicPr>
            <a:picLocks noChangeAspect="1"/>
          </p:cNvPicPr>
          <p:nvPr/>
        </p:nvPicPr>
        <p:blipFill>
          <a:blip r:embed="rId2" cstate="print"/>
          <a:stretch>
            <a:fillRect/>
          </a:stretch>
        </p:blipFill>
        <p:spPr>
          <a:xfrm>
            <a:off x="804096" y="2639180"/>
            <a:ext cx="10810784" cy="2974455"/>
          </a:xfrm>
          <a:prstGeom prst="rect">
            <a:avLst/>
          </a:prstGeom>
        </p:spPr>
      </p:pic>
    </p:spTree>
    <p:extLst>
      <p:ext uri="{BB962C8B-B14F-4D97-AF65-F5344CB8AC3E}">
        <p14:creationId xmlns:p14="http://schemas.microsoft.com/office/powerpoint/2010/main" val="3919006174"/>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Internet Addresses</a:t>
            </a:r>
          </a:p>
        </p:txBody>
      </p:sp>
      <p:sp>
        <p:nvSpPr>
          <p:cNvPr id="3" name="Content Placeholder 2"/>
          <p:cNvSpPr>
            <a:spLocks noGrp="1"/>
          </p:cNvSpPr>
          <p:nvPr>
            <p:ph idx="1"/>
          </p:nvPr>
        </p:nvSpPr>
        <p:spPr/>
        <p:txBody>
          <a:bodyPr>
            <a:normAutofit lnSpcReduction="10000"/>
          </a:bodyPr>
          <a:lstStyle/>
          <a:p>
            <a:r>
              <a:rPr lang="en-US" dirty="0">
                <a:latin typeface="Times New Roman" panose="02020603050405020304" pitchFamily="18" charset="0"/>
                <a:cs typeface="Times New Roman" panose="02020603050405020304" pitchFamily="18" charset="0"/>
              </a:rPr>
              <a:t>Class </a:t>
            </a:r>
            <a:r>
              <a:rPr lang="en-US" b="1" dirty="0">
                <a:solidFill>
                  <a:srgbClr val="FF0000"/>
                </a:solidFill>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addresses, used for the </a:t>
            </a:r>
            <a:r>
              <a:rPr lang="en-US" b="1" dirty="0">
                <a:solidFill>
                  <a:schemeClr val="accent6">
                    <a:lumMod val="75000"/>
                  </a:schemeClr>
                </a:solidFill>
                <a:latin typeface="Times New Roman" panose="02020603050405020304" pitchFamily="18" charset="0"/>
                <a:cs typeface="Times New Roman" panose="02020603050405020304" pitchFamily="18" charset="0"/>
              </a:rPr>
              <a:t>largest</a:t>
            </a:r>
            <a:r>
              <a:rPr lang="en-US" dirty="0">
                <a:latin typeface="Times New Roman" panose="02020603050405020304" pitchFamily="18" charset="0"/>
                <a:cs typeface="Times New Roman" panose="02020603050405020304" pitchFamily="18" charset="0"/>
              </a:rPr>
              <a:t> networks, consist of </a:t>
            </a:r>
            <a:r>
              <a:rPr lang="en-US" b="1" dirty="0">
                <a:solidFill>
                  <a:srgbClr val="00B0F0"/>
                </a:solidFill>
                <a:latin typeface="Times New Roman" panose="02020603050405020304" pitchFamily="18" charset="0"/>
                <a:cs typeface="Times New Roman" panose="02020603050405020304" pitchFamily="18" charset="0"/>
              </a:rPr>
              <a:t>0</a:t>
            </a:r>
            <a:r>
              <a:rPr lang="en-US" dirty="0">
                <a:latin typeface="Times New Roman" panose="02020603050405020304" pitchFamily="18" charset="0"/>
                <a:cs typeface="Times New Roman" panose="02020603050405020304" pitchFamily="18" charset="0"/>
              </a:rPr>
              <a:t>, followed by a</a:t>
            </a:r>
            <a:r>
              <a:rPr lang="en-US" b="1" dirty="0">
                <a:solidFill>
                  <a:srgbClr val="00B0F0"/>
                </a:solidFill>
                <a:latin typeface="Times New Roman" panose="02020603050405020304" pitchFamily="18" charset="0"/>
                <a:cs typeface="Times New Roman" panose="02020603050405020304" pitchFamily="18" charset="0"/>
              </a:rPr>
              <a:t> 7-bit </a:t>
            </a:r>
            <a:r>
              <a:rPr lang="en-US" dirty="0" err="1">
                <a:latin typeface="Times New Roman" panose="02020603050405020304" pitchFamily="18" charset="0"/>
                <a:cs typeface="Times New Roman" panose="02020603050405020304" pitchFamily="18" charset="0"/>
              </a:rPr>
              <a:t>netid</a:t>
            </a:r>
            <a:r>
              <a:rPr lang="en-US" dirty="0">
                <a:latin typeface="Times New Roman" panose="02020603050405020304" pitchFamily="18" charset="0"/>
                <a:cs typeface="Times New Roman" panose="02020603050405020304" pitchFamily="18" charset="0"/>
              </a:rPr>
              <a:t> and a </a:t>
            </a:r>
            <a:r>
              <a:rPr lang="en-US" b="1" dirty="0">
                <a:solidFill>
                  <a:srgbClr val="00B0F0"/>
                </a:solidFill>
                <a:latin typeface="Times New Roman" panose="02020603050405020304" pitchFamily="18" charset="0"/>
                <a:cs typeface="Times New Roman" panose="02020603050405020304" pitchFamily="18" charset="0"/>
              </a:rPr>
              <a:t>24-bit</a:t>
            </a:r>
            <a:r>
              <a:rPr lang="en-US" dirty="0">
                <a:latin typeface="Times New Roman" panose="02020603050405020304" pitchFamily="18" charset="0"/>
                <a:cs typeface="Times New Roman" panose="02020603050405020304" pitchFamily="18" charset="0"/>
              </a:rPr>
              <a:t> hosted</a:t>
            </a:r>
          </a:p>
          <a:p>
            <a:r>
              <a:rPr lang="en-US" dirty="0">
                <a:latin typeface="Times New Roman" panose="02020603050405020304" pitchFamily="18" charset="0"/>
                <a:cs typeface="Times New Roman" panose="02020603050405020304" pitchFamily="18" charset="0"/>
              </a:rPr>
              <a:t>Note :</a:t>
            </a:r>
            <a:r>
              <a:rPr lang="en-US" dirty="0" err="1">
                <a:latin typeface="Times New Roman" panose="02020603050405020304" pitchFamily="18" charset="0"/>
                <a:cs typeface="Times New Roman" panose="02020603050405020304" pitchFamily="18" charset="0"/>
              </a:rPr>
              <a:t>netid</a:t>
            </a:r>
            <a:r>
              <a:rPr lang="en-US" dirty="0">
                <a:latin typeface="Times New Roman" panose="02020603050405020304" pitchFamily="18" charset="0"/>
                <a:cs typeface="Times New Roman" panose="02020603050405020304" pitchFamily="18" charset="0"/>
              </a:rPr>
              <a:t> </a:t>
            </a:r>
            <a:r>
              <a:rPr lang="en-US" dirty="0">
                <a:solidFill>
                  <a:srgbClr val="002060"/>
                </a:solidFill>
                <a:latin typeface="Times New Roman" panose="02020603050405020304" pitchFamily="18" charset="0"/>
                <a:cs typeface="Times New Roman" panose="02020603050405020304" pitchFamily="18" charset="0"/>
              </a:rPr>
              <a:t>1111111</a:t>
            </a:r>
            <a:r>
              <a:rPr lang="en-US" dirty="0">
                <a:latin typeface="Times New Roman" panose="02020603050405020304" pitchFamily="18" charset="0"/>
                <a:cs typeface="Times New Roman" panose="02020603050405020304" pitchFamily="18" charset="0"/>
              </a:rPr>
              <a:t> is unavailable, </a:t>
            </a:r>
            <a:r>
              <a:rPr lang="en-US" dirty="0" err="1">
                <a:latin typeface="Times New Roman" panose="02020603050405020304" pitchFamily="18" charset="0"/>
                <a:cs typeface="Times New Roman" panose="02020603050405020304" pitchFamily="18" charset="0"/>
              </a:rPr>
              <a:t>hostids</a:t>
            </a:r>
            <a:r>
              <a:rPr lang="en-US" dirty="0">
                <a:latin typeface="Times New Roman" panose="02020603050405020304" pitchFamily="18" charset="0"/>
                <a:cs typeface="Times New Roman" panose="02020603050405020304" pitchFamily="18" charset="0"/>
              </a:rPr>
              <a:t> consisting of all 0s and all 1s are unavailable</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lvl="1">
              <a:lnSpc>
                <a:spcPct val="150000"/>
              </a:lnSpc>
            </a:pPr>
            <a:r>
              <a:rPr lang="en-US" dirty="0">
                <a:latin typeface="Times New Roman" panose="02020603050405020304" pitchFamily="18" charset="0"/>
                <a:ea typeface="Cambria Math" pitchFamily="18" charset="0"/>
                <a:cs typeface="Times New Roman" panose="02020603050405020304" pitchFamily="18" charset="0"/>
              </a:rPr>
              <a:t>2</a:t>
            </a:r>
            <a:r>
              <a:rPr lang="en-US" baseline="30000" dirty="0">
                <a:latin typeface="Times New Roman" panose="02020603050405020304" pitchFamily="18" charset="0"/>
                <a:ea typeface="Cambria Math" pitchFamily="18" charset="0"/>
                <a:cs typeface="Times New Roman" panose="02020603050405020304" pitchFamily="18" charset="0"/>
              </a:rPr>
              <a:t>7</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− 1 = 127 </a:t>
            </a:r>
            <a:r>
              <a:rPr lang="en-US" dirty="0" err="1">
                <a:latin typeface="Times New Roman" panose="02020603050405020304" pitchFamily="18" charset="0"/>
                <a:ea typeface="Cambria Math"/>
                <a:cs typeface="Times New Roman" panose="02020603050405020304" pitchFamily="18" charset="0"/>
              </a:rPr>
              <a:t>netids</a:t>
            </a:r>
            <a:r>
              <a:rPr lang="en-US" dirty="0">
                <a:latin typeface="Times New Roman" panose="02020603050405020304" pitchFamily="18" charset="0"/>
                <a:ea typeface="Cambria Math"/>
                <a:cs typeface="Times New Roman" panose="02020603050405020304" pitchFamily="18" charset="0"/>
              </a:rPr>
              <a:t>. </a:t>
            </a:r>
          </a:p>
          <a:p>
            <a:pPr lvl="1">
              <a:lnSpc>
                <a:spcPct val="150000"/>
              </a:lnSpc>
            </a:pPr>
            <a:r>
              <a:rPr lang="en-US" dirty="0">
                <a:latin typeface="Times New Roman" panose="02020603050405020304" pitchFamily="18" charset="0"/>
                <a:ea typeface="Cambria Math" pitchFamily="18" charset="0"/>
                <a:cs typeface="Times New Roman" panose="02020603050405020304" pitchFamily="18" charset="0"/>
              </a:rPr>
              <a:t>2</a:t>
            </a:r>
            <a:r>
              <a:rPr lang="en-US" baseline="30000" dirty="0">
                <a:latin typeface="Times New Roman" panose="02020603050405020304" pitchFamily="18" charset="0"/>
                <a:ea typeface="Cambria Math" pitchFamily="18" charset="0"/>
                <a:cs typeface="Times New Roman" panose="02020603050405020304" pitchFamily="18" charset="0"/>
              </a:rPr>
              <a:t>24</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− 2 = 16,777,214 </a:t>
            </a:r>
            <a:r>
              <a:rPr lang="en-US" dirty="0" err="1">
                <a:latin typeface="Times New Roman" panose="02020603050405020304" pitchFamily="18" charset="0"/>
                <a:ea typeface="Cambria Math"/>
                <a:cs typeface="Times New Roman" panose="02020603050405020304" pitchFamily="18" charset="0"/>
              </a:rPr>
              <a:t>hostids</a:t>
            </a:r>
            <a:r>
              <a:rPr lang="en-US" dirty="0">
                <a:latin typeface="Times New Roman" panose="02020603050405020304" pitchFamily="18" charset="0"/>
                <a:ea typeface="Cambria Math"/>
                <a:cs typeface="Times New Roman" panose="02020603050405020304" pitchFamily="18" charset="0"/>
              </a:rPr>
              <a:t>. </a:t>
            </a:r>
          </a:p>
          <a:p>
            <a:pPr lvl="1">
              <a:lnSpc>
                <a:spcPct val="150000"/>
              </a:lnSpc>
              <a:buNone/>
            </a:pPr>
            <a:r>
              <a:rPr lang="en-US" i="1" dirty="0">
                <a:latin typeface="Times New Roman" panose="02020603050405020304" pitchFamily="18" charset="0"/>
                <a:cs typeface="Times New Roman" panose="02020603050405020304" pitchFamily="18" charset="0"/>
              </a:rPr>
              <a:t>                  IP= </a:t>
            </a:r>
            <a:r>
              <a:rPr lang="en-US" dirty="0">
                <a:latin typeface="Times New Roman" panose="02020603050405020304" pitchFamily="18" charset="0"/>
                <a:ea typeface="Cambria Math" pitchFamily="18" charset="0"/>
                <a:cs typeface="Times New Roman" panose="02020603050405020304" pitchFamily="18" charset="0"/>
              </a:rPr>
              <a:t>127</a:t>
            </a:r>
            <a:r>
              <a:rPr lang="en-US" dirty="0">
                <a:latin typeface="Times New Roman" panose="02020603050405020304" pitchFamily="18" charset="0"/>
                <a:ea typeface="Cambria Math"/>
                <a:cs typeface="Times New Roman" panose="02020603050405020304" pitchFamily="18" charset="0"/>
              </a:rPr>
              <a:t>∙ 16,777,214 = 2,130,706,178.</a:t>
            </a:r>
            <a:endParaRPr lang="en-US" dirty="0">
              <a:latin typeface="Times New Roman" panose="02020603050405020304" pitchFamily="18" charset="0"/>
              <a:ea typeface="Cambria Math"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endParaRPr lang="en-US" dirty="0"/>
          </a:p>
        </p:txBody>
      </p:sp>
      <p:pic>
        <p:nvPicPr>
          <p:cNvPr id="4" name="Picture 3" descr="0502.jpg"/>
          <p:cNvPicPr>
            <a:picLocks noChangeAspect="1"/>
          </p:cNvPicPr>
          <p:nvPr/>
        </p:nvPicPr>
        <p:blipFill rotWithShape="1">
          <a:blip r:embed="rId3" cstate="print"/>
          <a:srcRect b="69055"/>
          <a:stretch/>
        </p:blipFill>
        <p:spPr>
          <a:xfrm>
            <a:off x="902068" y="3063722"/>
            <a:ext cx="10810784" cy="920449"/>
          </a:xfrm>
          <a:prstGeom prst="rect">
            <a:avLst/>
          </a:prstGeom>
        </p:spPr>
      </p:pic>
    </p:spTree>
    <p:custDataLst>
      <p:tags r:id="rId1"/>
    </p:custDataLst>
    <p:extLst>
      <p:ext uri="{BB962C8B-B14F-4D97-AF65-F5344CB8AC3E}">
        <p14:creationId xmlns:p14="http://schemas.microsoft.com/office/powerpoint/2010/main" val="384621810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3" dur="500"/>
                                        <p:tgtEl>
                                          <p:spTgt spid="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8" dur="500"/>
                                        <p:tgtEl>
                                          <p:spTgt spid="3">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Internet Addresses</a:t>
            </a:r>
          </a:p>
        </p:txBody>
      </p:sp>
      <p:sp>
        <p:nvSpPr>
          <p:cNvPr id="3" name="Content Placeholder 2"/>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Class </a:t>
            </a:r>
            <a:r>
              <a:rPr lang="en-US" b="1" dirty="0">
                <a:solidFill>
                  <a:srgbClr val="FF0000"/>
                </a:solidFill>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addresses, used for medium-sized networks, consist of </a:t>
            </a:r>
            <a:r>
              <a:rPr lang="en-US" b="1" dirty="0">
                <a:solidFill>
                  <a:schemeClr val="accent1"/>
                </a:solidFill>
                <a:latin typeface="Times New Roman" panose="02020603050405020304" pitchFamily="18" charset="0"/>
                <a:cs typeface="Times New Roman" panose="02020603050405020304" pitchFamily="18" charset="0"/>
              </a:rPr>
              <a:t>10</a:t>
            </a:r>
            <a:r>
              <a:rPr lang="en-US" dirty="0">
                <a:latin typeface="Times New Roman" panose="02020603050405020304" pitchFamily="18" charset="0"/>
                <a:cs typeface="Times New Roman" panose="02020603050405020304" pitchFamily="18" charset="0"/>
              </a:rPr>
              <a:t>, followed by a </a:t>
            </a:r>
            <a:r>
              <a:rPr lang="en-US" b="1" dirty="0">
                <a:solidFill>
                  <a:schemeClr val="accent1"/>
                </a:solidFill>
                <a:latin typeface="Times New Roman" panose="02020603050405020304" pitchFamily="18" charset="0"/>
                <a:cs typeface="Times New Roman" panose="02020603050405020304" pitchFamily="18" charset="0"/>
              </a:rPr>
              <a:t>14-bit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netid</a:t>
            </a:r>
            <a:r>
              <a:rPr lang="en-US" dirty="0">
                <a:latin typeface="Times New Roman" panose="02020603050405020304" pitchFamily="18" charset="0"/>
                <a:cs typeface="Times New Roman" panose="02020603050405020304" pitchFamily="18" charset="0"/>
              </a:rPr>
              <a:t> and a </a:t>
            </a:r>
            <a:r>
              <a:rPr lang="en-US" b="1" dirty="0">
                <a:solidFill>
                  <a:schemeClr val="accent1"/>
                </a:solidFill>
                <a:latin typeface="Times New Roman" panose="02020603050405020304" pitchFamily="18" charset="0"/>
                <a:cs typeface="Times New Roman" panose="02020603050405020304" pitchFamily="18" charset="0"/>
              </a:rPr>
              <a:t>16-bit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hostid</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Note :</a:t>
            </a:r>
            <a:r>
              <a:rPr lang="en-US" dirty="0" err="1">
                <a:latin typeface="Times New Roman" panose="02020603050405020304" pitchFamily="18" charset="0"/>
                <a:cs typeface="Times New Roman" panose="02020603050405020304" pitchFamily="18" charset="0"/>
              </a:rPr>
              <a:t>hostids</a:t>
            </a:r>
            <a:r>
              <a:rPr lang="en-US" dirty="0">
                <a:latin typeface="Times New Roman" panose="02020603050405020304" pitchFamily="18" charset="0"/>
                <a:cs typeface="Times New Roman" panose="02020603050405020304" pitchFamily="18" charset="0"/>
              </a:rPr>
              <a:t> consisting of all 0s and all 1s are unavailable</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lvl="1">
              <a:lnSpc>
                <a:spcPct val="100000"/>
              </a:lnSpc>
            </a:pPr>
            <a:r>
              <a:rPr lang="en-US" dirty="0">
                <a:latin typeface="Times New Roman" panose="02020603050405020304" pitchFamily="18" charset="0"/>
                <a:ea typeface="Cambria Math" pitchFamily="18" charset="0"/>
                <a:cs typeface="Times New Roman" panose="02020603050405020304" pitchFamily="18" charset="0"/>
              </a:rPr>
              <a:t>2</a:t>
            </a:r>
            <a:r>
              <a:rPr lang="en-US" baseline="30000" dirty="0">
                <a:latin typeface="Times New Roman" panose="02020603050405020304" pitchFamily="18" charset="0"/>
                <a:ea typeface="Cambria Math" pitchFamily="18" charset="0"/>
                <a:cs typeface="Times New Roman" panose="02020603050405020304" pitchFamily="18" charset="0"/>
              </a:rPr>
              <a:t>14</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16,384 </a:t>
            </a:r>
            <a:r>
              <a:rPr lang="en-US" dirty="0" err="1">
                <a:latin typeface="Times New Roman" panose="02020603050405020304" pitchFamily="18" charset="0"/>
                <a:ea typeface="Cambria Math"/>
                <a:cs typeface="Times New Roman" panose="02020603050405020304" pitchFamily="18" charset="0"/>
              </a:rPr>
              <a:t>netids</a:t>
            </a:r>
            <a:endParaRPr lang="en-US" dirty="0">
              <a:latin typeface="Times New Roman" panose="02020603050405020304" pitchFamily="18" charset="0"/>
              <a:ea typeface="Cambria Math"/>
              <a:cs typeface="Times New Roman" panose="02020603050405020304" pitchFamily="18" charset="0"/>
            </a:endParaRPr>
          </a:p>
          <a:p>
            <a:pPr lvl="1">
              <a:lnSpc>
                <a:spcPct val="100000"/>
              </a:lnSpc>
            </a:pPr>
            <a:r>
              <a:rPr lang="en-US" dirty="0">
                <a:latin typeface="Times New Roman" panose="02020603050405020304" pitchFamily="18" charset="0"/>
                <a:ea typeface="Cambria Math" pitchFamily="18" charset="0"/>
                <a:cs typeface="Times New Roman" panose="02020603050405020304" pitchFamily="18" charset="0"/>
              </a:rPr>
              <a:t>2</a:t>
            </a:r>
            <a:r>
              <a:rPr lang="en-US" baseline="30000" dirty="0">
                <a:latin typeface="Times New Roman" panose="02020603050405020304" pitchFamily="18" charset="0"/>
                <a:ea typeface="Cambria Math" pitchFamily="18" charset="0"/>
                <a:cs typeface="Times New Roman" panose="02020603050405020304" pitchFamily="18" charset="0"/>
              </a:rPr>
              <a:t>16</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− 2 = 16,534 </a:t>
            </a:r>
            <a:r>
              <a:rPr lang="en-US" dirty="0" err="1">
                <a:latin typeface="Times New Roman" panose="02020603050405020304" pitchFamily="18" charset="0"/>
                <a:ea typeface="Cambria Math"/>
                <a:cs typeface="Times New Roman" panose="02020603050405020304" pitchFamily="18" charset="0"/>
              </a:rPr>
              <a:t>hostids</a:t>
            </a:r>
            <a:r>
              <a:rPr lang="en-US" dirty="0">
                <a:latin typeface="Times New Roman" panose="02020603050405020304" pitchFamily="18" charset="0"/>
                <a:ea typeface="Cambria Math"/>
                <a:cs typeface="Times New Roman" panose="02020603050405020304" pitchFamily="18" charset="0"/>
              </a:rPr>
              <a:t>. </a:t>
            </a:r>
          </a:p>
          <a:p>
            <a:pPr lvl="1">
              <a:lnSpc>
                <a:spcPct val="100000"/>
              </a:lnSpc>
              <a:buNone/>
            </a:pPr>
            <a:r>
              <a:rPr lang="en-US" i="1" dirty="0">
                <a:latin typeface="Times New Roman" panose="02020603050405020304" pitchFamily="18" charset="0"/>
                <a:cs typeface="Times New Roman" panose="02020603050405020304" pitchFamily="18" charset="0"/>
              </a:rPr>
              <a:t>		 IP = </a:t>
            </a:r>
            <a:r>
              <a:rPr lang="en-US" dirty="0">
                <a:latin typeface="Times New Roman" panose="02020603050405020304" pitchFamily="18" charset="0"/>
                <a:ea typeface="Cambria Math"/>
                <a:cs typeface="Times New Roman" panose="02020603050405020304" pitchFamily="18" charset="0"/>
              </a:rPr>
              <a:t>16,384 ∙ 16, 534 = 1,073,709,056.</a:t>
            </a:r>
            <a:endParaRPr lang="en-US" dirty="0">
              <a:latin typeface="Times New Roman" panose="02020603050405020304" pitchFamily="18" charset="0"/>
              <a:ea typeface="Cambria Math"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endParaRPr lang="en-US" dirty="0"/>
          </a:p>
        </p:txBody>
      </p:sp>
      <p:pic>
        <p:nvPicPr>
          <p:cNvPr id="5" name="Picture 4" descr="0502.jpg">
            <a:extLst>
              <a:ext uri="{FF2B5EF4-FFF2-40B4-BE49-F238E27FC236}">
                <a16:creationId xmlns:a16="http://schemas.microsoft.com/office/drawing/2014/main" id="{BC2D2918-334E-C692-E65F-0B10187421F4}"/>
              </a:ext>
            </a:extLst>
          </p:cNvPr>
          <p:cNvPicPr>
            <a:picLocks noChangeAspect="1"/>
          </p:cNvPicPr>
          <p:nvPr/>
        </p:nvPicPr>
        <p:blipFill rotWithShape="1">
          <a:blip r:embed="rId3" cstate="print"/>
          <a:srcRect t="30213" b="51854"/>
          <a:stretch/>
        </p:blipFill>
        <p:spPr>
          <a:xfrm>
            <a:off x="804096" y="3139858"/>
            <a:ext cx="10810784" cy="533400"/>
          </a:xfrm>
          <a:prstGeom prst="rect">
            <a:avLst/>
          </a:prstGeom>
        </p:spPr>
      </p:pic>
    </p:spTree>
    <p:custDataLst>
      <p:tags r:id="rId1"/>
    </p:custDataLst>
    <p:extLst>
      <p:ext uri="{BB962C8B-B14F-4D97-AF65-F5344CB8AC3E}">
        <p14:creationId xmlns:p14="http://schemas.microsoft.com/office/powerpoint/2010/main" val="205354361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Internet Addresses</a:t>
            </a:r>
          </a:p>
        </p:txBody>
      </p:sp>
      <p:sp>
        <p:nvSpPr>
          <p:cNvPr id="3" name="Content Placeholder 2"/>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Class </a:t>
            </a:r>
            <a:r>
              <a:rPr lang="en-US" b="1" dirty="0">
                <a:solidFill>
                  <a:srgbClr val="FF0000"/>
                </a:solidFill>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addresses, used for the smallest networks, a </a:t>
            </a:r>
            <a:r>
              <a:rPr lang="en-US" b="1" dirty="0">
                <a:solidFill>
                  <a:schemeClr val="accent1"/>
                </a:solidFill>
                <a:latin typeface="Times New Roman" panose="02020603050405020304" pitchFamily="18" charset="0"/>
                <a:cs typeface="Times New Roman" panose="02020603050405020304" pitchFamily="18" charset="0"/>
              </a:rPr>
              <a:t>110</a:t>
            </a:r>
            <a:r>
              <a:rPr lang="en-US" dirty="0">
                <a:latin typeface="Times New Roman" panose="02020603050405020304" pitchFamily="18" charset="0"/>
                <a:cs typeface="Times New Roman" panose="02020603050405020304" pitchFamily="18" charset="0"/>
              </a:rPr>
              <a:t>,followed by a </a:t>
            </a:r>
            <a:r>
              <a:rPr lang="en-US" b="1" dirty="0">
                <a:solidFill>
                  <a:schemeClr val="accent1"/>
                </a:solidFill>
                <a:latin typeface="Times New Roman" panose="02020603050405020304" pitchFamily="18" charset="0"/>
                <a:cs typeface="Times New Roman" panose="02020603050405020304" pitchFamily="18" charset="0"/>
              </a:rPr>
              <a:t>21-bit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netid</a:t>
            </a:r>
            <a:r>
              <a:rPr lang="en-US" dirty="0">
                <a:latin typeface="Times New Roman" panose="02020603050405020304" pitchFamily="18" charset="0"/>
                <a:cs typeface="Times New Roman" panose="02020603050405020304" pitchFamily="18" charset="0"/>
              </a:rPr>
              <a:t> and a </a:t>
            </a:r>
            <a:r>
              <a:rPr lang="en-US" b="1" dirty="0">
                <a:solidFill>
                  <a:schemeClr val="accent1"/>
                </a:solidFill>
                <a:latin typeface="Times New Roman" panose="02020603050405020304" pitchFamily="18" charset="0"/>
                <a:cs typeface="Times New Roman" panose="02020603050405020304" pitchFamily="18" charset="0"/>
              </a:rPr>
              <a:t>8-bit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hostid</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Note :</a:t>
            </a:r>
            <a:r>
              <a:rPr lang="en-US" dirty="0" err="1">
                <a:latin typeface="Times New Roman" panose="02020603050405020304" pitchFamily="18" charset="0"/>
                <a:cs typeface="Times New Roman" panose="02020603050405020304" pitchFamily="18" charset="0"/>
              </a:rPr>
              <a:t>hostids</a:t>
            </a:r>
            <a:r>
              <a:rPr lang="en-US" dirty="0">
                <a:latin typeface="Times New Roman" panose="02020603050405020304" pitchFamily="18" charset="0"/>
                <a:cs typeface="Times New Roman" panose="02020603050405020304" pitchFamily="18" charset="0"/>
              </a:rPr>
              <a:t> consisting of all 0s and all 1s are unavailable</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a:t>
            </a:r>
            <a:r>
              <a:rPr lang="en-US" baseline="30000" dirty="0">
                <a:latin typeface="Times New Roman" panose="02020603050405020304" pitchFamily="18" charset="0"/>
                <a:ea typeface="Cambria Math" pitchFamily="18" charset="0"/>
                <a:cs typeface="Times New Roman" panose="02020603050405020304" pitchFamily="18" charset="0"/>
              </a:rPr>
              <a:t>21</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2,097,152 </a:t>
            </a:r>
            <a:r>
              <a:rPr lang="en-US" dirty="0" err="1">
                <a:latin typeface="Times New Roman" panose="02020603050405020304" pitchFamily="18" charset="0"/>
                <a:ea typeface="Cambria Math"/>
                <a:cs typeface="Times New Roman" panose="02020603050405020304" pitchFamily="18" charset="0"/>
              </a:rPr>
              <a:t>netids</a:t>
            </a:r>
            <a:r>
              <a:rPr lang="en-US" dirty="0">
                <a:latin typeface="Times New Roman" panose="02020603050405020304" pitchFamily="18" charset="0"/>
                <a:ea typeface="Cambria Math"/>
                <a:cs typeface="Times New Roman" panose="02020603050405020304" pitchFamily="18" charset="0"/>
              </a:rPr>
              <a:t>. </a:t>
            </a:r>
          </a:p>
          <a:p>
            <a:pPr lvl="1"/>
            <a:r>
              <a:rPr lang="en-US" dirty="0">
                <a:latin typeface="Times New Roman" panose="02020603050405020304" pitchFamily="18" charset="0"/>
                <a:ea typeface="Cambria Math" pitchFamily="18" charset="0"/>
                <a:cs typeface="Times New Roman" panose="02020603050405020304" pitchFamily="18" charset="0"/>
              </a:rPr>
              <a:t>2</a:t>
            </a:r>
            <a:r>
              <a:rPr lang="en-US" baseline="30000" dirty="0">
                <a:latin typeface="Times New Roman" panose="02020603050405020304" pitchFamily="18" charset="0"/>
                <a:ea typeface="Cambria Math" pitchFamily="18" charset="0"/>
                <a:cs typeface="Times New Roman" panose="02020603050405020304" pitchFamily="18" charset="0"/>
              </a:rPr>
              <a:t>8</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− 2 = 254 </a:t>
            </a:r>
            <a:r>
              <a:rPr lang="en-US" dirty="0" err="1">
                <a:latin typeface="Times New Roman" panose="02020603050405020304" pitchFamily="18" charset="0"/>
                <a:ea typeface="Cambria Math"/>
                <a:cs typeface="Times New Roman" panose="02020603050405020304" pitchFamily="18" charset="0"/>
              </a:rPr>
              <a:t>hostids</a:t>
            </a:r>
            <a:r>
              <a:rPr lang="en-US" dirty="0">
                <a:latin typeface="Times New Roman" panose="02020603050405020304" pitchFamily="18" charset="0"/>
                <a:ea typeface="Cambria Math"/>
                <a:cs typeface="Times New Roman" panose="02020603050405020304" pitchFamily="18" charset="0"/>
              </a:rPr>
              <a:t>. </a:t>
            </a:r>
          </a:p>
          <a:p>
            <a:pPr lvl="1">
              <a:buNone/>
            </a:pPr>
            <a:r>
              <a:rPr lang="en-US" i="1" dirty="0">
                <a:latin typeface="Times New Roman" panose="02020603050405020304" pitchFamily="18" charset="0"/>
                <a:cs typeface="Times New Roman" panose="02020603050405020304" pitchFamily="18" charset="0"/>
              </a:rPr>
              <a:t>                  IP= </a:t>
            </a:r>
            <a:r>
              <a:rPr lang="en-US" dirty="0">
                <a:latin typeface="Times New Roman" panose="02020603050405020304" pitchFamily="18" charset="0"/>
                <a:ea typeface="Cambria Math"/>
                <a:cs typeface="Times New Roman" panose="02020603050405020304" pitchFamily="18" charset="0"/>
              </a:rPr>
              <a:t>2,097,152 ∙ 254 = 532,676,608.</a:t>
            </a:r>
            <a:endParaRPr lang="en-US" dirty="0">
              <a:latin typeface="Times New Roman" panose="02020603050405020304" pitchFamily="18" charset="0"/>
              <a:ea typeface="Cambria Math"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endParaRPr lang="en-US" dirty="0"/>
          </a:p>
        </p:txBody>
      </p:sp>
      <p:pic>
        <p:nvPicPr>
          <p:cNvPr id="4" name="Picture 3" descr="0502.jpg">
            <a:extLst>
              <a:ext uri="{FF2B5EF4-FFF2-40B4-BE49-F238E27FC236}">
                <a16:creationId xmlns:a16="http://schemas.microsoft.com/office/drawing/2014/main" id="{FC782F29-FD39-C799-64E6-06007FC29C58}"/>
              </a:ext>
            </a:extLst>
          </p:cNvPr>
          <p:cNvPicPr>
            <a:picLocks noChangeAspect="1"/>
          </p:cNvPicPr>
          <p:nvPr/>
        </p:nvPicPr>
        <p:blipFill rotWithShape="1">
          <a:blip r:embed="rId3" cstate="print"/>
          <a:srcRect t="47049" b="34652"/>
          <a:stretch/>
        </p:blipFill>
        <p:spPr>
          <a:xfrm>
            <a:off x="782325" y="2993572"/>
            <a:ext cx="10810784" cy="544285"/>
          </a:xfrm>
          <a:prstGeom prst="rect">
            <a:avLst/>
          </a:prstGeom>
        </p:spPr>
      </p:pic>
    </p:spTree>
    <p:custDataLst>
      <p:tags r:id="rId1"/>
    </p:custDataLst>
    <p:extLst>
      <p:ext uri="{BB962C8B-B14F-4D97-AF65-F5344CB8AC3E}">
        <p14:creationId xmlns:p14="http://schemas.microsoft.com/office/powerpoint/2010/main" val="360965917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Internet Addresses</a:t>
            </a:r>
          </a:p>
        </p:txBody>
      </p:sp>
      <p:sp>
        <p:nvSpPr>
          <p:cNvPr id="3" name="Content Placeholder 2"/>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Version </a:t>
            </a:r>
            <a:r>
              <a:rPr lang="en-US" dirty="0">
                <a:latin typeface="Times New Roman" panose="02020603050405020304" pitchFamily="18" charset="0"/>
                <a:ea typeface="Cambria Math" pitchFamily="18" charset="0"/>
                <a:cs typeface="Times New Roman" panose="02020603050405020304" pitchFamily="18" charset="0"/>
              </a:rPr>
              <a:t>4</a:t>
            </a:r>
            <a:r>
              <a:rPr lang="en-US" dirty="0">
                <a:latin typeface="Times New Roman" panose="02020603050405020304" pitchFamily="18" charset="0"/>
                <a:cs typeface="Times New Roman" panose="02020603050405020304" pitchFamily="18" charset="0"/>
              </a:rPr>
              <a:t> of the Internet Protocol (IPv</a:t>
            </a:r>
            <a:r>
              <a:rPr lang="en-US" dirty="0">
                <a:latin typeface="Times New Roman" panose="02020603050405020304" pitchFamily="18" charset="0"/>
                <a:ea typeface="Cambria Math" pitchFamily="18" charset="0"/>
                <a:cs typeface="Times New Roman" panose="02020603050405020304" pitchFamily="18" charset="0"/>
              </a:rPr>
              <a:t>4</a:t>
            </a:r>
            <a:r>
              <a:rPr lang="en-US" dirty="0">
                <a:latin typeface="Times New Roman" panose="02020603050405020304" pitchFamily="18" charset="0"/>
                <a:cs typeface="Times New Roman" panose="02020603050405020304" pitchFamily="18" charset="0"/>
              </a:rPr>
              <a:t>) uses </a:t>
            </a:r>
            <a:r>
              <a:rPr lang="en-US" dirty="0">
                <a:latin typeface="Times New Roman" panose="02020603050405020304" pitchFamily="18" charset="0"/>
                <a:ea typeface="Cambria Math" pitchFamily="18" charset="0"/>
                <a:cs typeface="Times New Roman" panose="02020603050405020304" pitchFamily="18" charset="0"/>
              </a:rPr>
              <a:t>32</a:t>
            </a:r>
            <a:r>
              <a:rPr lang="en-US" dirty="0">
                <a:latin typeface="Times New Roman" panose="02020603050405020304" pitchFamily="18" charset="0"/>
                <a:cs typeface="Times New Roman" panose="02020603050405020304" pitchFamily="18" charset="0"/>
              </a:rPr>
              <a:t> bits.</a:t>
            </a:r>
          </a:p>
          <a:p>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Neither Class D nor Class E addresses are assigned as the address of a computer on the internet. Only Classes A, B, and C are available. </a:t>
            </a:r>
          </a:p>
          <a:p>
            <a:pPr lvl="1"/>
            <a:r>
              <a:rPr lang="en-US" dirty="0">
                <a:latin typeface="Times New Roman" panose="02020603050405020304" pitchFamily="18" charset="0"/>
                <a:cs typeface="Times New Roman" panose="02020603050405020304" pitchFamily="18" charset="0"/>
              </a:rPr>
              <a:t>How many different IPv4 addresses are available for computers on the internet?</a:t>
            </a:r>
          </a:p>
          <a:p>
            <a:pPr lvl="1">
              <a:buNone/>
            </a:pP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x = </a:t>
            </a:r>
            <a:r>
              <a:rPr lang="en-US" i="1" dirty="0" err="1">
                <a:latin typeface="Times New Roman" panose="02020603050405020304" pitchFamily="18" charset="0"/>
                <a:cs typeface="Times New Roman" panose="02020603050405020304" pitchFamily="18" charset="0"/>
              </a:rPr>
              <a:t>x</a:t>
            </a:r>
            <a:r>
              <a:rPr lang="en-US" baseline="-25000" dirty="0" err="1">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  </a:t>
            </a:r>
            <a:r>
              <a:rPr lang="en-US" i="1" dirty="0" err="1">
                <a:latin typeface="Times New Roman" panose="02020603050405020304" pitchFamily="18" charset="0"/>
                <a:cs typeface="Times New Roman" panose="02020603050405020304" pitchFamily="18" charset="0"/>
              </a:rPr>
              <a:t>x</a:t>
            </a:r>
            <a:r>
              <a:rPr lang="en-US" baseline="-25000" dirty="0" err="1">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 </a:t>
            </a:r>
            <a:r>
              <a:rPr lang="en-US" i="1" dirty="0" err="1">
                <a:latin typeface="Times New Roman" panose="02020603050405020304" pitchFamily="18" charset="0"/>
                <a:cs typeface="Times New Roman" panose="02020603050405020304" pitchFamily="18" charset="0"/>
              </a:rPr>
              <a:t>x</a:t>
            </a:r>
            <a:r>
              <a:rPr lang="en-US" baseline="-25000" dirty="0" err="1">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t>
            </a:r>
          </a:p>
          <a:p>
            <a:pPr lvl="1">
              <a:buNone/>
            </a:pP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2,130,706,178 + 1,073,709,056 + 532,676,608</a:t>
            </a:r>
          </a:p>
          <a:p>
            <a:pPr lvl="1">
              <a:buNone/>
            </a:pPr>
            <a:r>
              <a:rPr lang="en-US" dirty="0">
                <a:latin typeface="Times New Roman" panose="02020603050405020304" pitchFamily="18" charset="0"/>
                <a:ea typeface="Cambria Math" pitchFamily="18" charset="0"/>
                <a:cs typeface="Times New Roman" panose="02020603050405020304" pitchFamily="18" charset="0"/>
              </a:rPr>
              <a:t>               = 3, 737,091,842</a:t>
            </a:r>
            <a:endParaRPr lang="en-US" dirty="0">
              <a:latin typeface="Times New Roman" panose="02020603050405020304" pitchFamily="18" charset="0"/>
              <a:cs typeface="Times New Roman" panose="02020603050405020304" pitchFamily="18" charset="0"/>
            </a:endParaRPr>
          </a:p>
        </p:txBody>
      </p:sp>
      <p:pic>
        <p:nvPicPr>
          <p:cNvPr id="4" name="Picture 3" descr="0502.jpg"/>
          <p:cNvPicPr>
            <a:picLocks noChangeAspect="1"/>
          </p:cNvPicPr>
          <p:nvPr/>
        </p:nvPicPr>
        <p:blipFill>
          <a:blip r:embed="rId3" cstate="print"/>
          <a:stretch>
            <a:fillRect/>
          </a:stretch>
        </p:blipFill>
        <p:spPr>
          <a:xfrm>
            <a:off x="2170890" y="1709057"/>
            <a:ext cx="6923804" cy="1905000"/>
          </a:xfrm>
          <a:prstGeom prst="rect">
            <a:avLst/>
          </a:prstGeom>
        </p:spPr>
      </p:pic>
      <mc:AlternateContent xmlns:mc="http://schemas.openxmlformats.org/markup-compatibility/2006" xmlns:p14="http://schemas.microsoft.com/office/powerpoint/2010/main">
        <mc:Choice Requires="p14">
          <p:contentPart p14:bwMode="auto" r:id="rId4">
            <p14:nvContentPartPr>
              <p14:cNvPr id="56" name="Ink 55">
                <a:extLst>
                  <a:ext uri="{FF2B5EF4-FFF2-40B4-BE49-F238E27FC236}">
                    <a16:creationId xmlns:a16="http://schemas.microsoft.com/office/drawing/2014/main" id="{49D5297E-0667-F927-7DE1-EF0FA6776CD5}"/>
                  </a:ext>
                </a:extLst>
              </p14:cNvPr>
              <p14:cNvContentPartPr/>
              <p14:nvPr/>
            </p14:nvContentPartPr>
            <p14:xfrm>
              <a:off x="11019240" y="5543280"/>
              <a:ext cx="360" cy="360"/>
            </p14:xfrm>
          </p:contentPart>
        </mc:Choice>
        <mc:Fallback xmlns="">
          <p:pic>
            <p:nvPicPr>
              <p:cNvPr id="56" name="Ink 55">
                <a:extLst>
                  <a:ext uri="{FF2B5EF4-FFF2-40B4-BE49-F238E27FC236}">
                    <a16:creationId xmlns:a16="http://schemas.microsoft.com/office/drawing/2014/main" id="{49D5297E-0667-F927-7DE1-EF0FA6776CD5}"/>
                  </a:ext>
                </a:extLst>
              </p:cNvPr>
              <p:cNvPicPr/>
              <p:nvPr/>
            </p:nvPicPr>
            <p:blipFill>
              <a:blip r:embed="rId10"/>
              <a:stretch>
                <a:fillRect/>
              </a:stretch>
            </p:blipFill>
            <p:spPr>
              <a:xfrm>
                <a:off x="11009880" y="5533920"/>
                <a:ext cx="19080" cy="19080"/>
              </a:xfrm>
              <a:prstGeom prst="rect">
                <a:avLst/>
              </a:prstGeom>
            </p:spPr>
          </p:pic>
        </mc:Fallback>
      </mc:AlternateContent>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wipe(down)">
                                      <p:cBhvr>
                                        <p:cTn id="12" dur="500"/>
                                        <p:tgtEl>
                                          <p:spTgt spid="3">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wipe(down)">
                                      <p:cBhvr>
                                        <p:cTn id="17" dur="5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wipe(down)">
                                      <p:cBhvr>
                                        <p:cTn id="22" dur="500"/>
                                        <p:tgtEl>
                                          <p:spTgt spid="3">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wipe(down)">
                                      <p:cBhvr>
                                        <p:cTn id="27" dur="500"/>
                                        <p:tgtEl>
                                          <p:spTgt spid="3">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animEffect transition="in" filter="wipe(down)">
                                      <p:cBhvr>
                                        <p:cTn id="3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787AF-767E-2F32-AA50-4ECBD9A20EEC}"/>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2B2274CA-D971-F067-B66E-F4B0F82A7CBF}"/>
              </a:ext>
            </a:extLst>
          </p:cNvPr>
          <p:cNvSpPr>
            <a:spLocks noGrp="1"/>
          </p:cNvSpPr>
          <p:nvPr>
            <p:ph idx="1"/>
          </p:nvPr>
        </p:nvSpPr>
        <p:spPr/>
        <p:txBody>
          <a:bodyPr/>
          <a:lstStyle/>
          <a:p>
            <a:r>
              <a:rPr lang="en-US" dirty="0"/>
              <a:t>What is the value of k after the following code, where n</a:t>
            </a:r>
            <a:r>
              <a:rPr lang="en-US" baseline="-25000" dirty="0"/>
              <a:t>1</a:t>
            </a:r>
            <a:r>
              <a:rPr lang="en-US" dirty="0"/>
              <a:t>, n</a:t>
            </a:r>
            <a:r>
              <a:rPr lang="en-US" baseline="-25000" dirty="0"/>
              <a:t>2</a:t>
            </a:r>
            <a:r>
              <a:rPr lang="en-US" dirty="0"/>
              <a:t>, … , n</a:t>
            </a:r>
            <a:r>
              <a:rPr lang="en-US" baseline="-25000" dirty="0"/>
              <a:t>m</a:t>
            </a:r>
            <a:r>
              <a:rPr lang="en-US" dirty="0"/>
              <a:t> are positive integers, has been executed?</a:t>
            </a:r>
          </a:p>
          <a:p>
            <a:endParaRPr lang="en-US" dirty="0"/>
          </a:p>
          <a:p>
            <a:endParaRPr lang="en-US" dirty="0"/>
          </a:p>
          <a:p>
            <a:endParaRPr lang="en-US" dirty="0"/>
          </a:p>
          <a:p>
            <a:endParaRPr lang="en-US" dirty="0"/>
          </a:p>
          <a:p>
            <a:endParaRPr lang="en-US" dirty="0"/>
          </a:p>
          <a:p>
            <a:endParaRPr lang="en-US" dirty="0"/>
          </a:p>
          <a:p>
            <a:r>
              <a:rPr lang="en-US" dirty="0"/>
              <a:t>n</a:t>
            </a:r>
            <a:r>
              <a:rPr lang="en-US" baseline="-25000" dirty="0"/>
              <a:t>1</a:t>
            </a:r>
            <a:r>
              <a:rPr lang="en-US" dirty="0"/>
              <a:t>*n</a:t>
            </a:r>
            <a:r>
              <a:rPr lang="en-US" baseline="-25000" dirty="0"/>
              <a:t>2</a:t>
            </a:r>
            <a:r>
              <a:rPr lang="en-US" dirty="0"/>
              <a:t>*⋯ *n</a:t>
            </a:r>
            <a:r>
              <a:rPr lang="en-US" baseline="-25000" dirty="0"/>
              <a:t>m</a:t>
            </a:r>
          </a:p>
          <a:p>
            <a:endParaRPr lang="en-US" dirty="0"/>
          </a:p>
        </p:txBody>
      </p:sp>
      <p:pic>
        <p:nvPicPr>
          <p:cNvPr id="5" name="Picture 4">
            <a:extLst>
              <a:ext uri="{FF2B5EF4-FFF2-40B4-BE49-F238E27FC236}">
                <a16:creationId xmlns:a16="http://schemas.microsoft.com/office/drawing/2014/main" id="{A99AED41-364F-5C1A-B277-4F68DAA4FF75}"/>
              </a:ext>
            </a:extLst>
          </p:cNvPr>
          <p:cNvPicPr>
            <a:picLocks noChangeAspect="1"/>
          </p:cNvPicPr>
          <p:nvPr/>
        </p:nvPicPr>
        <p:blipFill>
          <a:blip r:embed="rId4"/>
          <a:stretch>
            <a:fillRect/>
          </a:stretch>
        </p:blipFill>
        <p:spPr>
          <a:xfrm>
            <a:off x="1728892" y="2334489"/>
            <a:ext cx="7625214" cy="2640282"/>
          </a:xfrm>
          <a:prstGeom prst="rect">
            <a:avLst/>
          </a:prstGeom>
        </p:spPr>
      </p:pic>
    </p:spTree>
    <p:custDataLst>
      <p:tags r:id="rId1"/>
    </p:custDataLst>
    <p:extLst>
      <p:ext uri="{BB962C8B-B14F-4D97-AF65-F5344CB8AC3E}">
        <p14:creationId xmlns:p14="http://schemas.microsoft.com/office/powerpoint/2010/main" val="26066293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7" end="7"/>
                                            </p:txEl>
                                          </p:spTgt>
                                        </p:tgtEl>
                                        <p:attrNameLst>
                                          <p:attrName>style.visibility</p:attrName>
                                        </p:attrNameLst>
                                      </p:cBhvr>
                                      <p:to>
                                        <p:strVal val="visible"/>
                                      </p:to>
                                    </p:set>
                                    <p:animEffect transition="in" filter="fade">
                                      <p:cBhvr>
                                        <p:cTn id="14" dur="1000"/>
                                        <p:tgtEl>
                                          <p:spTgt spid="3">
                                            <p:txEl>
                                              <p:pRg st="7" end="7"/>
                                            </p:txEl>
                                          </p:spTgt>
                                        </p:tgtEl>
                                      </p:cBhvr>
                                    </p:animEffect>
                                    <p:anim calcmode="lin" valueType="num">
                                      <p:cBhvr>
                                        <p:cTn id="1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205D1-EAC4-98E8-5C5A-B5CB3C822D93}"/>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8D570A83-67D5-FCE6-C9CB-25739A81F1FF}"/>
              </a:ext>
            </a:extLst>
          </p:cNvPr>
          <p:cNvSpPr>
            <a:spLocks noGrp="1"/>
          </p:cNvSpPr>
          <p:nvPr>
            <p:ph idx="1"/>
          </p:nvPr>
        </p:nvSpPr>
        <p:spPr/>
        <p:txBody>
          <a:bodyPr/>
          <a:lstStyle/>
          <a:p>
            <a:r>
              <a:rPr lang="en-US" dirty="0">
                <a:cs typeface="+mj-cs"/>
              </a:rPr>
              <a:t>What is the value of k after the following code, where n</a:t>
            </a:r>
            <a:r>
              <a:rPr lang="ar-EG" baseline="-25000" dirty="0">
                <a:cs typeface="+mj-cs"/>
              </a:rPr>
              <a:t>1</a:t>
            </a:r>
            <a:r>
              <a:rPr lang="en-US" dirty="0">
                <a:cs typeface="+mj-cs"/>
              </a:rPr>
              <a:t> ,n</a:t>
            </a:r>
            <a:r>
              <a:rPr lang="ar-EG" baseline="-25000" dirty="0">
                <a:cs typeface="+mj-cs"/>
              </a:rPr>
              <a:t>2</a:t>
            </a:r>
            <a:r>
              <a:rPr lang="en-US" dirty="0">
                <a:cs typeface="+mj-cs"/>
              </a:rPr>
              <a:t> ,n</a:t>
            </a:r>
            <a:r>
              <a:rPr lang="en-US" baseline="-25000" dirty="0">
                <a:cs typeface="+mj-cs"/>
              </a:rPr>
              <a:t>m</a:t>
            </a:r>
            <a:r>
              <a:rPr lang="en-US" dirty="0">
                <a:cs typeface="+mj-cs"/>
              </a:rPr>
              <a:t> are positive integers, has been executed?</a:t>
            </a:r>
          </a:p>
          <a:p>
            <a:endParaRPr lang="en-US" dirty="0">
              <a:cs typeface="+mj-cs"/>
            </a:endParaRPr>
          </a:p>
          <a:p>
            <a:endParaRPr lang="en-US" dirty="0">
              <a:cs typeface="+mj-cs"/>
            </a:endParaRPr>
          </a:p>
          <a:p>
            <a:endParaRPr lang="en-US" dirty="0">
              <a:cs typeface="+mj-cs"/>
            </a:endParaRPr>
          </a:p>
          <a:p>
            <a:endParaRPr lang="en-US" dirty="0">
              <a:cs typeface="+mj-cs"/>
            </a:endParaRPr>
          </a:p>
          <a:p>
            <a:endParaRPr lang="en-US" dirty="0">
              <a:cs typeface="+mj-cs"/>
            </a:endParaRPr>
          </a:p>
          <a:p>
            <a:endParaRPr lang="en-US" dirty="0">
              <a:cs typeface="+mj-cs"/>
            </a:endParaRPr>
          </a:p>
          <a:p>
            <a:endParaRPr lang="en-US" dirty="0">
              <a:cs typeface="+mj-cs"/>
            </a:endParaRPr>
          </a:p>
          <a:p>
            <a:endParaRPr lang="en-US" dirty="0">
              <a:cs typeface="+mj-cs"/>
            </a:endParaRPr>
          </a:p>
          <a:p>
            <a:endParaRPr lang="en-US" dirty="0"/>
          </a:p>
        </p:txBody>
      </p:sp>
      <p:pic>
        <p:nvPicPr>
          <p:cNvPr id="5" name="Picture 4">
            <a:extLst>
              <a:ext uri="{FF2B5EF4-FFF2-40B4-BE49-F238E27FC236}">
                <a16:creationId xmlns:a16="http://schemas.microsoft.com/office/drawing/2014/main" id="{FBE6C477-CCD1-84DB-7952-9DE08694062C}"/>
              </a:ext>
            </a:extLst>
          </p:cNvPr>
          <p:cNvPicPr>
            <a:picLocks noChangeAspect="1"/>
          </p:cNvPicPr>
          <p:nvPr/>
        </p:nvPicPr>
        <p:blipFill>
          <a:blip r:embed="rId3"/>
          <a:stretch>
            <a:fillRect/>
          </a:stretch>
        </p:blipFill>
        <p:spPr>
          <a:xfrm>
            <a:off x="1104230" y="2097143"/>
            <a:ext cx="8283191" cy="3443827"/>
          </a:xfrm>
          <a:prstGeom prst="rect">
            <a:avLst/>
          </a:prstGeom>
        </p:spPr>
      </p:pic>
      <p:sp>
        <p:nvSpPr>
          <p:cNvPr id="9" name="TextBox 8">
            <a:extLst>
              <a:ext uri="{FF2B5EF4-FFF2-40B4-BE49-F238E27FC236}">
                <a16:creationId xmlns:a16="http://schemas.microsoft.com/office/drawing/2014/main" id="{30588790-0186-6181-8CB0-8BC10ABEA0D7}"/>
              </a:ext>
            </a:extLst>
          </p:cNvPr>
          <p:cNvSpPr txBox="1"/>
          <p:nvPr/>
        </p:nvSpPr>
        <p:spPr>
          <a:xfrm>
            <a:off x="1632857" y="5783544"/>
            <a:ext cx="6096000" cy="400110"/>
          </a:xfrm>
          <a:prstGeom prst="rect">
            <a:avLst/>
          </a:prstGeom>
          <a:noFill/>
        </p:spPr>
        <p:txBody>
          <a:bodyPr wrap="square">
            <a:spAutoFit/>
          </a:bodyPr>
          <a:lstStyle/>
          <a:p>
            <a:r>
              <a:rPr lang="en-US" sz="2000" dirty="0"/>
              <a:t>n</a:t>
            </a:r>
            <a:r>
              <a:rPr lang="en-US" sz="2000" baseline="-25000" dirty="0"/>
              <a:t>1+</a:t>
            </a:r>
            <a:r>
              <a:rPr lang="en-US" sz="2000" dirty="0"/>
              <a:t>n</a:t>
            </a:r>
            <a:r>
              <a:rPr lang="en-US" sz="2000" baseline="-25000" dirty="0"/>
              <a:t>2+</a:t>
            </a:r>
            <a:r>
              <a:rPr lang="en-US" sz="2000" dirty="0"/>
              <a:t>⋯ +n</a:t>
            </a:r>
            <a:r>
              <a:rPr lang="en-US" sz="2000" baseline="-25000" dirty="0"/>
              <a:t>m</a:t>
            </a:r>
          </a:p>
        </p:txBody>
      </p:sp>
      <mc:AlternateContent xmlns:mc="http://schemas.openxmlformats.org/markup-compatibility/2006" xmlns:p14="http://schemas.microsoft.com/office/powerpoint/2010/main">
        <mc:Choice Requires="p14">
          <p:contentPart p14:bwMode="auto" r:id="rId4">
            <p14:nvContentPartPr>
              <p14:cNvPr id="13" name="Ink 12">
                <a:extLst>
                  <a:ext uri="{FF2B5EF4-FFF2-40B4-BE49-F238E27FC236}">
                    <a16:creationId xmlns:a16="http://schemas.microsoft.com/office/drawing/2014/main" id="{BE06B656-B3C3-1AF3-5B0C-EC4AD47C09E2}"/>
                  </a:ext>
                </a:extLst>
              </p14:cNvPr>
              <p14:cNvContentPartPr/>
              <p14:nvPr/>
            </p14:nvContentPartPr>
            <p14:xfrm>
              <a:off x="2043000" y="5940720"/>
              <a:ext cx="360" cy="360"/>
            </p14:xfrm>
          </p:contentPart>
        </mc:Choice>
        <mc:Fallback xmlns="">
          <p:pic>
            <p:nvPicPr>
              <p:cNvPr id="13" name="Ink 12">
                <a:extLst>
                  <a:ext uri="{FF2B5EF4-FFF2-40B4-BE49-F238E27FC236}">
                    <a16:creationId xmlns:a16="http://schemas.microsoft.com/office/drawing/2014/main" id="{BE06B656-B3C3-1AF3-5B0C-EC4AD47C09E2}"/>
                  </a:ext>
                </a:extLst>
              </p:cNvPr>
              <p:cNvPicPr/>
              <p:nvPr/>
            </p:nvPicPr>
            <p:blipFill>
              <a:blip r:embed="rId8"/>
              <a:stretch>
                <a:fillRect/>
              </a:stretch>
            </p:blipFill>
            <p:spPr>
              <a:xfrm>
                <a:off x="2033640" y="5931360"/>
                <a:ext cx="19080" cy="19080"/>
              </a:xfrm>
              <a:prstGeom prst="rect">
                <a:avLst/>
              </a:prstGeom>
            </p:spPr>
          </p:pic>
        </mc:Fallback>
      </mc:AlternateContent>
      <p:pic>
        <p:nvPicPr>
          <p:cNvPr id="14" name="Picture 13">
            <a:extLst>
              <a:ext uri="{FF2B5EF4-FFF2-40B4-BE49-F238E27FC236}">
                <a16:creationId xmlns:a16="http://schemas.microsoft.com/office/drawing/2014/main" id="{C8FBDABB-4191-7A25-6621-43CC894863D3}"/>
              </a:ext>
            </a:extLst>
          </p:cNvPr>
          <p:cNvPicPr>
            <a:picLocks noChangeAspect="1"/>
          </p:cNvPicPr>
          <p:nvPr/>
        </p:nvPicPr>
        <p:blipFill>
          <a:blip r:embed="rId9"/>
          <a:stretch>
            <a:fillRect/>
          </a:stretch>
        </p:blipFill>
        <p:spPr>
          <a:xfrm>
            <a:off x="4962348" y="2210886"/>
            <a:ext cx="7625214" cy="2640282"/>
          </a:xfrm>
          <a:prstGeom prst="rect">
            <a:avLst/>
          </a:prstGeom>
        </p:spPr>
      </p:pic>
    </p:spTree>
    <p:custDataLst>
      <p:tags r:id="rId1"/>
    </p:custDataLst>
    <p:extLst>
      <p:ext uri="{BB962C8B-B14F-4D97-AF65-F5344CB8AC3E}">
        <p14:creationId xmlns:p14="http://schemas.microsoft.com/office/powerpoint/2010/main" val="111913951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500" fill="hold"/>
                                        <p:tgtEl>
                                          <p:spTgt spid="14"/>
                                        </p:tgtEl>
                                        <p:attrNameLst>
                                          <p:attrName>ppt_w</p:attrName>
                                        </p:attrNameLst>
                                      </p:cBhvr>
                                      <p:tavLst>
                                        <p:tav tm="0">
                                          <p:val>
                                            <p:fltVal val="0"/>
                                          </p:val>
                                        </p:tav>
                                        <p:tav tm="100000">
                                          <p:val>
                                            <p:strVal val="#ppt_w"/>
                                          </p:val>
                                        </p:tav>
                                      </p:tavLst>
                                    </p:anim>
                                    <p:anim calcmode="lin" valueType="num">
                                      <p:cBhvr>
                                        <p:cTn id="19" dur="500" fill="hold"/>
                                        <p:tgtEl>
                                          <p:spTgt spid="14"/>
                                        </p:tgtEl>
                                        <p:attrNameLst>
                                          <p:attrName>ppt_h</p:attrName>
                                        </p:attrNameLst>
                                      </p:cBhvr>
                                      <p:tavLst>
                                        <p:tav tm="0">
                                          <p:val>
                                            <p:fltVal val="0"/>
                                          </p:val>
                                        </p:tav>
                                        <p:tav tm="100000">
                                          <p:val>
                                            <p:strVal val="#ppt_h"/>
                                          </p:val>
                                        </p:tav>
                                      </p:tavLst>
                                    </p:anim>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xit" presetSubtype="0" fill="hold" nodeType="clickEffect">
                                  <p:stCondLst>
                                    <p:cond delay="0"/>
                                  </p:stCondLst>
                                  <p:childTnLst>
                                    <p:anim calcmode="lin" valueType="num">
                                      <p:cBhvr>
                                        <p:cTn id="24" dur="1000"/>
                                        <p:tgtEl>
                                          <p:spTgt spid="14"/>
                                        </p:tgtEl>
                                        <p:attrNameLst>
                                          <p:attrName>ppt_w</p:attrName>
                                        </p:attrNameLst>
                                      </p:cBhvr>
                                      <p:tavLst>
                                        <p:tav tm="0">
                                          <p:val>
                                            <p:strVal val="ppt_w"/>
                                          </p:val>
                                        </p:tav>
                                        <p:tav tm="100000">
                                          <p:val>
                                            <p:fltVal val="0"/>
                                          </p:val>
                                        </p:tav>
                                      </p:tavLst>
                                    </p:anim>
                                    <p:anim calcmode="lin" valueType="num">
                                      <p:cBhvr>
                                        <p:cTn id="25" dur="1000"/>
                                        <p:tgtEl>
                                          <p:spTgt spid="14"/>
                                        </p:tgtEl>
                                        <p:attrNameLst>
                                          <p:attrName>ppt_h</p:attrName>
                                        </p:attrNameLst>
                                      </p:cBhvr>
                                      <p:tavLst>
                                        <p:tav tm="0">
                                          <p:val>
                                            <p:strVal val="ppt_h"/>
                                          </p:val>
                                        </p:tav>
                                        <p:tav tm="100000">
                                          <p:val>
                                            <p:fltVal val="0"/>
                                          </p:val>
                                        </p:tav>
                                      </p:tavLst>
                                    </p:anim>
                                    <p:anim calcmode="lin" valueType="num">
                                      <p:cBhvr>
                                        <p:cTn id="26" dur="1000"/>
                                        <p:tgtEl>
                                          <p:spTgt spid="14"/>
                                        </p:tgtEl>
                                        <p:attrNameLst>
                                          <p:attrName>style.rotation</p:attrName>
                                        </p:attrNameLst>
                                      </p:cBhvr>
                                      <p:tavLst>
                                        <p:tav tm="0">
                                          <p:val>
                                            <p:fltVal val="0"/>
                                          </p:val>
                                        </p:tav>
                                        <p:tav tm="100000">
                                          <p:val>
                                            <p:fltVal val="90"/>
                                          </p:val>
                                        </p:tav>
                                      </p:tavLst>
                                    </p:anim>
                                    <p:animEffect transition="out" filter="fade">
                                      <p:cBhvr>
                                        <p:cTn id="27" dur="1000"/>
                                        <p:tgtEl>
                                          <p:spTgt spid="14"/>
                                        </p:tgtEl>
                                      </p:cBhvr>
                                    </p:animEffect>
                                    <p:set>
                                      <p:cBhvr>
                                        <p:cTn id="28" dur="1" fill="hold">
                                          <p:stCondLst>
                                            <p:cond delay="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Basic Counting Principles: Subtraction Rule</a:t>
            </a:r>
          </a:p>
        </p:txBody>
      </p:sp>
      <p:sp>
        <p:nvSpPr>
          <p:cNvPr id="3" name="Content Placeholder 2"/>
          <p:cNvSpPr>
            <a:spLocks noGrp="1"/>
          </p:cNvSpPr>
          <p:nvPr>
            <p:ph idx="1"/>
          </p:nvPr>
        </p:nvSpPr>
        <p:spPr/>
        <p:txBody>
          <a:bodyPr/>
          <a:lstStyle/>
          <a:p>
            <a:pPr>
              <a:buNone/>
            </a:pPr>
            <a:r>
              <a:rPr lang="en-US" b="1" dirty="0">
                <a:latin typeface="Times New Roman" panose="02020603050405020304" pitchFamily="18" charset="0"/>
                <a:cs typeface="Times New Roman" panose="02020603050405020304" pitchFamily="18" charset="0"/>
              </a:rPr>
              <a:t>   Subtraction Rule</a:t>
            </a:r>
            <a:r>
              <a:rPr lang="en-US" dirty="0">
                <a:latin typeface="Times New Roman" panose="02020603050405020304" pitchFamily="18" charset="0"/>
                <a:cs typeface="Times New Roman" panose="02020603050405020304" pitchFamily="18" charset="0"/>
              </a:rPr>
              <a:t>: If a task can be done either in one of </a:t>
            </a:r>
            <a:r>
              <a:rPr lang="en-US" i="1" dirty="0">
                <a:latin typeface="Times New Roman" panose="02020603050405020304" pitchFamily="18" charset="0"/>
                <a:cs typeface="Times New Roman" panose="02020603050405020304" pitchFamily="18" charset="0"/>
              </a:rPr>
              <a:t>n</a:t>
            </a:r>
            <a:r>
              <a:rPr lang="en-US" baseline="-25000"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ways or in one of  </a:t>
            </a:r>
            <a:r>
              <a:rPr lang="en-US" i="1" dirty="0">
                <a:latin typeface="Times New Roman" panose="02020603050405020304" pitchFamily="18" charset="0"/>
                <a:cs typeface="Times New Roman" panose="02020603050405020304" pitchFamily="18" charset="0"/>
              </a:rPr>
              <a:t>n</a:t>
            </a:r>
            <a:r>
              <a:rPr lang="en-US" baseline="-25000"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ways, then the total number of ways to do the task is  </a:t>
            </a:r>
            <a:r>
              <a:rPr lang="en-US" i="1" dirty="0">
                <a:latin typeface="Times New Roman" panose="02020603050405020304" pitchFamily="18" charset="0"/>
                <a:cs typeface="Times New Roman" panose="02020603050405020304" pitchFamily="18" charset="0"/>
              </a:rPr>
              <a:t>n</a:t>
            </a:r>
            <a:r>
              <a:rPr lang="en-US" baseline="-25000" dirty="0">
                <a:latin typeface="Times New Roman" panose="02020603050405020304" pitchFamily="18" charset="0"/>
                <a:ea typeface="Cambria Math" pitchFamily="18" charset="0"/>
                <a:cs typeface="Times New Roman" panose="02020603050405020304" pitchFamily="18" charset="0"/>
              </a:rPr>
              <a:t>1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n</a:t>
            </a:r>
            <a:r>
              <a:rPr lang="en-US" baseline="-25000"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minus the number of ways  to do the task that are common to the two different ways.</a:t>
            </a:r>
          </a:p>
          <a:p>
            <a:r>
              <a:rPr lang="en-US" dirty="0">
                <a:latin typeface="Times New Roman" panose="02020603050405020304" pitchFamily="18" charset="0"/>
                <a:cs typeface="Times New Roman" panose="02020603050405020304" pitchFamily="18" charset="0"/>
              </a:rPr>
              <a:t>Also known as, the </a:t>
            </a:r>
            <a:r>
              <a:rPr lang="en-US" b="1" i="1" dirty="0">
                <a:solidFill>
                  <a:schemeClr val="accent1">
                    <a:lumMod val="50000"/>
                  </a:schemeClr>
                </a:solidFill>
                <a:latin typeface="Times New Roman" panose="02020603050405020304" pitchFamily="18" charset="0"/>
                <a:cs typeface="Times New Roman" panose="02020603050405020304" pitchFamily="18" charset="0"/>
              </a:rPr>
              <a:t>principle of inclusion-exclusion</a:t>
            </a:r>
            <a:r>
              <a:rPr lang="en-US" dirty="0">
                <a:latin typeface="Times New Roman" panose="02020603050405020304" pitchFamily="18" charset="0"/>
                <a:cs typeface="Times New Roman" panose="02020603050405020304" pitchFamily="18" charset="0"/>
              </a:rPr>
              <a:t>:</a:t>
            </a:r>
          </a:p>
        </p:txBody>
      </p:sp>
      <p:pic>
        <p:nvPicPr>
          <p:cNvPr id="4" name="Picture 3" descr="addin_tmp.png"/>
          <p:cNvPicPr>
            <a:picLocks noChangeAspect="1"/>
          </p:cNvPicPr>
          <p:nvPr>
            <p:custDataLst>
              <p:tags r:id="rId1"/>
            </p:custDataLst>
          </p:nvPr>
        </p:nvPicPr>
        <p:blipFill>
          <a:blip r:embed="rId3" cstate="print"/>
          <a:stretch>
            <a:fillRect/>
          </a:stretch>
        </p:blipFill>
        <p:spPr>
          <a:xfrm>
            <a:off x="3733800" y="4876800"/>
            <a:ext cx="4812030" cy="380048"/>
          </a:xfrm>
          <a:prstGeom prst="rect">
            <a:avLst/>
          </a:prstGeom>
        </p:spPr>
      </p:pic>
    </p:spTree>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a:xfrm>
            <a:off x="479148" y="1124622"/>
            <a:ext cx="8947881" cy="5097273"/>
          </a:xfrm>
        </p:spPr>
        <p:txBody>
          <a:bodyPr>
            <a:normAutofit fontScale="85000" lnSpcReduction="20000"/>
          </a:bodyPr>
          <a:lstStyle/>
          <a:p>
            <a:pPr>
              <a:lnSpc>
                <a:spcPct val="140000"/>
              </a:lnSpc>
              <a:spcBef>
                <a:spcPts val="0"/>
              </a:spcBef>
              <a:buNone/>
            </a:pPr>
            <a:r>
              <a:rPr lang="en-US" dirty="0">
                <a:latin typeface="Times New Roman" panose="02020603050405020304" pitchFamily="18" charset="0"/>
                <a:cs typeface="Times New Roman" panose="02020603050405020304" pitchFamily="18" charset="0"/>
              </a:rPr>
              <a:t>    How many bit strings of length </a:t>
            </a:r>
            <a:r>
              <a:rPr lang="en-US" b="1" dirty="0">
                <a:solidFill>
                  <a:srgbClr val="00B0F0"/>
                </a:solidFill>
                <a:latin typeface="Times New Roman" panose="02020603050405020304" pitchFamily="18" charset="0"/>
                <a:cs typeface="Times New Roman" panose="02020603050405020304" pitchFamily="18" charset="0"/>
              </a:rPr>
              <a:t>eight</a:t>
            </a:r>
            <a:r>
              <a:rPr lang="en-US" dirty="0">
                <a:latin typeface="Times New Roman" panose="02020603050405020304" pitchFamily="18" charset="0"/>
                <a:cs typeface="Times New Roman" panose="02020603050405020304" pitchFamily="18" charset="0"/>
              </a:rPr>
              <a:t> either </a:t>
            </a:r>
            <a:r>
              <a:rPr lang="en-US" b="1" dirty="0">
                <a:solidFill>
                  <a:srgbClr val="002060"/>
                </a:solidFill>
                <a:latin typeface="Times New Roman" panose="02020603050405020304" pitchFamily="18" charset="0"/>
                <a:cs typeface="Times New Roman" panose="02020603050405020304" pitchFamily="18" charset="0"/>
              </a:rPr>
              <a:t>start with a </a:t>
            </a:r>
            <a:r>
              <a:rPr lang="en-US" b="1" dirty="0">
                <a:solidFill>
                  <a:srgbClr val="002060"/>
                </a:solidFill>
                <a:latin typeface="Times New Roman" panose="02020603050405020304" pitchFamily="18" charset="0"/>
                <a:ea typeface="Cambria Math" pitchFamily="18" charset="0"/>
                <a:cs typeface="Times New Roman" panose="02020603050405020304" pitchFamily="18" charset="0"/>
              </a:rPr>
              <a:t>1</a:t>
            </a:r>
            <a:r>
              <a:rPr lang="en-US" b="1" dirty="0">
                <a:solidFill>
                  <a:srgbClr val="00206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bit or </a:t>
            </a:r>
            <a:r>
              <a:rPr lang="en-US" b="1" dirty="0">
                <a:solidFill>
                  <a:srgbClr val="002060"/>
                </a:solidFill>
                <a:latin typeface="Times New Roman" panose="02020603050405020304" pitchFamily="18" charset="0"/>
                <a:cs typeface="Times New Roman" panose="02020603050405020304" pitchFamily="18" charset="0"/>
              </a:rPr>
              <a:t>end with the two bits </a:t>
            </a:r>
            <a:r>
              <a:rPr lang="en-US" b="1" dirty="0">
                <a:solidFill>
                  <a:srgbClr val="002060"/>
                </a:solidFill>
                <a:latin typeface="Times New Roman" panose="02020603050405020304" pitchFamily="18" charset="0"/>
                <a:ea typeface="Cambria Math" pitchFamily="18" charset="0"/>
                <a:cs typeface="Times New Roman" panose="02020603050405020304" pitchFamily="18" charset="0"/>
              </a:rPr>
              <a:t>00</a:t>
            </a:r>
            <a:r>
              <a:rPr lang="en-US" dirty="0">
                <a:latin typeface="Times New Roman" panose="02020603050405020304" pitchFamily="18" charset="0"/>
                <a:cs typeface="Times New Roman" panose="02020603050405020304" pitchFamily="18" charset="0"/>
              </a:rPr>
              <a:t>?</a:t>
            </a:r>
          </a:p>
          <a:p>
            <a:pPr>
              <a:lnSpc>
                <a:spcPct val="140000"/>
              </a:lnSpc>
              <a:spcBef>
                <a:spcPts val="0"/>
              </a:spcBef>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  Use the subtraction rule.</a:t>
            </a:r>
          </a:p>
          <a:p>
            <a:pPr>
              <a:lnSpc>
                <a:spcPct val="140000"/>
              </a:lnSpc>
              <a:spcBef>
                <a:spcPts val="0"/>
              </a:spcBef>
            </a:pPr>
            <a:r>
              <a:rPr lang="en-US" sz="3200" dirty="0">
                <a:latin typeface="Times New Roman" panose="02020603050405020304" pitchFamily="18" charset="0"/>
                <a:cs typeface="Times New Roman" panose="02020603050405020304" pitchFamily="18" charset="0"/>
              </a:rPr>
              <a:t>Number of bit strings of length eight  that start </a:t>
            </a:r>
            <a:r>
              <a:rPr lang="en-US" sz="3200" b="1" dirty="0">
                <a:solidFill>
                  <a:schemeClr val="accent5">
                    <a:lumMod val="50000"/>
                  </a:schemeClr>
                </a:solidFill>
                <a:latin typeface="Times New Roman" panose="02020603050405020304" pitchFamily="18" charset="0"/>
                <a:cs typeface="Times New Roman" panose="02020603050405020304" pitchFamily="18" charset="0"/>
              </a:rPr>
              <a:t>with a </a:t>
            </a:r>
            <a:r>
              <a:rPr lang="en-US" sz="3200" b="1" dirty="0">
                <a:solidFill>
                  <a:schemeClr val="accent5">
                    <a:lumMod val="50000"/>
                  </a:schemeClr>
                </a:solidFill>
                <a:latin typeface="Times New Roman" panose="02020603050405020304" pitchFamily="18" charset="0"/>
                <a:ea typeface="Cambria Math" pitchFamily="18" charset="0"/>
                <a:cs typeface="Times New Roman" panose="02020603050405020304" pitchFamily="18" charset="0"/>
              </a:rPr>
              <a:t>1</a:t>
            </a:r>
            <a:r>
              <a:rPr lang="en-US" sz="3200" b="1" dirty="0">
                <a:solidFill>
                  <a:schemeClr val="accent5">
                    <a:lumMod val="50000"/>
                  </a:schemeClr>
                </a:solidFill>
                <a:latin typeface="Times New Roman" panose="02020603050405020304" pitchFamily="18" charset="0"/>
                <a:cs typeface="Times New Roman" panose="02020603050405020304" pitchFamily="18" charset="0"/>
              </a:rPr>
              <a:t> bit:  </a:t>
            </a:r>
            <a:r>
              <a:rPr lang="en-US" sz="3200" dirty="0">
                <a:latin typeface="Times New Roman" panose="02020603050405020304" pitchFamily="18" charset="0"/>
                <a:ea typeface="Cambria Math" pitchFamily="18" charset="0"/>
                <a:cs typeface="Times New Roman" panose="02020603050405020304" pitchFamily="18" charset="0"/>
              </a:rPr>
              <a:t>2</a:t>
            </a:r>
            <a:r>
              <a:rPr lang="en-US" sz="3200" baseline="30000" dirty="0">
                <a:latin typeface="Times New Roman" panose="02020603050405020304" pitchFamily="18" charset="0"/>
                <a:ea typeface="Cambria Math" pitchFamily="18" charset="0"/>
                <a:cs typeface="Times New Roman" panose="02020603050405020304" pitchFamily="18" charset="0"/>
              </a:rPr>
              <a:t>7</a:t>
            </a:r>
            <a:r>
              <a:rPr lang="en-US" sz="3200" dirty="0">
                <a:latin typeface="Times New Roman" panose="02020603050405020304" pitchFamily="18" charset="0"/>
                <a:cs typeface="Times New Roman" panose="02020603050405020304" pitchFamily="18" charset="0"/>
              </a:rPr>
              <a:t> = </a:t>
            </a:r>
            <a:r>
              <a:rPr lang="en-US" sz="3200" dirty="0">
                <a:latin typeface="Times New Roman" panose="02020603050405020304" pitchFamily="18" charset="0"/>
                <a:ea typeface="Cambria Math" pitchFamily="18" charset="0"/>
                <a:cs typeface="Times New Roman" panose="02020603050405020304" pitchFamily="18" charset="0"/>
              </a:rPr>
              <a:t>128</a:t>
            </a:r>
          </a:p>
          <a:p>
            <a:pPr>
              <a:lnSpc>
                <a:spcPct val="140000"/>
              </a:lnSpc>
              <a:spcBef>
                <a:spcPts val="0"/>
              </a:spcBef>
            </a:pPr>
            <a:r>
              <a:rPr lang="en-US" sz="3200" dirty="0">
                <a:latin typeface="Times New Roman" panose="02020603050405020304" pitchFamily="18" charset="0"/>
                <a:cs typeface="Times New Roman" panose="02020603050405020304" pitchFamily="18" charset="0"/>
              </a:rPr>
              <a:t>Number of bit strings of length eight that end </a:t>
            </a:r>
            <a:r>
              <a:rPr lang="en-US" sz="3200" b="1" dirty="0">
                <a:solidFill>
                  <a:schemeClr val="accent5">
                    <a:lumMod val="50000"/>
                  </a:schemeClr>
                </a:solidFill>
                <a:latin typeface="Times New Roman" panose="02020603050405020304" pitchFamily="18" charset="0"/>
                <a:cs typeface="Times New Roman" panose="02020603050405020304" pitchFamily="18" charset="0"/>
              </a:rPr>
              <a:t>with bits </a:t>
            </a:r>
            <a:r>
              <a:rPr lang="en-US" sz="3200" b="1" dirty="0">
                <a:solidFill>
                  <a:schemeClr val="accent5">
                    <a:lumMod val="50000"/>
                  </a:schemeClr>
                </a:solidFill>
                <a:latin typeface="Times New Roman" panose="02020603050405020304" pitchFamily="18" charset="0"/>
                <a:ea typeface="Cambria Math" pitchFamily="18" charset="0"/>
                <a:cs typeface="Times New Roman" panose="02020603050405020304" pitchFamily="18" charset="0"/>
              </a:rPr>
              <a:t>00</a:t>
            </a:r>
            <a:r>
              <a:rPr lang="en-US" sz="3200"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ea typeface="Cambria Math" pitchFamily="18" charset="0"/>
                <a:cs typeface="Times New Roman" panose="02020603050405020304" pitchFamily="18" charset="0"/>
              </a:rPr>
              <a:t>2</a:t>
            </a:r>
            <a:r>
              <a:rPr lang="en-US" sz="3200" baseline="30000" dirty="0">
                <a:latin typeface="Times New Roman" panose="02020603050405020304" pitchFamily="18" charset="0"/>
                <a:ea typeface="Cambria Math" pitchFamily="18" charset="0"/>
                <a:cs typeface="Times New Roman" panose="02020603050405020304" pitchFamily="18" charset="0"/>
              </a:rPr>
              <a:t>6</a:t>
            </a:r>
            <a:r>
              <a:rPr lang="en-US" sz="3200" dirty="0">
                <a:latin typeface="Times New Roman" panose="02020603050405020304" pitchFamily="18" charset="0"/>
                <a:cs typeface="Times New Roman" panose="02020603050405020304" pitchFamily="18" charset="0"/>
              </a:rPr>
              <a:t> = </a:t>
            </a:r>
            <a:r>
              <a:rPr lang="en-US" sz="3200" dirty="0">
                <a:latin typeface="Times New Roman" panose="02020603050405020304" pitchFamily="18" charset="0"/>
                <a:ea typeface="Cambria Math" pitchFamily="18" charset="0"/>
                <a:cs typeface="Times New Roman" panose="02020603050405020304" pitchFamily="18" charset="0"/>
              </a:rPr>
              <a:t>64</a:t>
            </a:r>
          </a:p>
          <a:p>
            <a:pPr>
              <a:lnSpc>
                <a:spcPct val="140000"/>
              </a:lnSpc>
              <a:spcBef>
                <a:spcPts val="0"/>
              </a:spcBef>
            </a:pPr>
            <a:r>
              <a:rPr lang="en-US" sz="3200" dirty="0">
                <a:latin typeface="Times New Roman" panose="02020603050405020304" pitchFamily="18" charset="0"/>
                <a:cs typeface="Times New Roman" panose="02020603050405020304" pitchFamily="18" charset="0"/>
              </a:rPr>
              <a:t>Number of bit strings of </a:t>
            </a:r>
            <a:r>
              <a:rPr lang="en-US" sz="3200" b="1" dirty="0">
                <a:solidFill>
                  <a:schemeClr val="accent6">
                    <a:lumMod val="50000"/>
                  </a:schemeClr>
                </a:solidFill>
                <a:latin typeface="Times New Roman" panose="02020603050405020304" pitchFamily="18" charset="0"/>
                <a:cs typeface="Times New Roman" panose="02020603050405020304" pitchFamily="18" charset="0"/>
              </a:rPr>
              <a:t>length eight  that start with a </a:t>
            </a:r>
            <a:r>
              <a:rPr lang="en-US" sz="3200" b="1" dirty="0">
                <a:solidFill>
                  <a:schemeClr val="accent6">
                    <a:lumMod val="50000"/>
                  </a:schemeClr>
                </a:solidFill>
                <a:latin typeface="Times New Roman" panose="02020603050405020304" pitchFamily="18" charset="0"/>
                <a:ea typeface="Cambria Math" pitchFamily="18" charset="0"/>
                <a:cs typeface="Times New Roman" panose="02020603050405020304" pitchFamily="18" charset="0"/>
              </a:rPr>
              <a:t>1</a:t>
            </a:r>
            <a:r>
              <a:rPr lang="en-US" sz="3200" b="1" dirty="0">
                <a:solidFill>
                  <a:schemeClr val="accent6">
                    <a:lumMod val="50000"/>
                  </a:schemeClr>
                </a:solidFill>
                <a:latin typeface="Times New Roman" panose="02020603050405020304" pitchFamily="18" charset="0"/>
                <a:cs typeface="Times New Roman" panose="02020603050405020304" pitchFamily="18" charset="0"/>
              </a:rPr>
              <a:t> bit </a:t>
            </a:r>
            <a:r>
              <a:rPr lang="en-US" sz="3200" dirty="0">
                <a:latin typeface="Times New Roman" panose="02020603050405020304" pitchFamily="18" charset="0"/>
                <a:cs typeface="Times New Roman" panose="02020603050405020304" pitchFamily="18" charset="0"/>
              </a:rPr>
              <a:t>and end with bits </a:t>
            </a:r>
            <a:r>
              <a:rPr lang="en-US" sz="3200" dirty="0">
                <a:latin typeface="Times New Roman" panose="02020603050405020304" pitchFamily="18" charset="0"/>
                <a:ea typeface="Cambria Math" pitchFamily="18" charset="0"/>
                <a:cs typeface="Times New Roman" panose="02020603050405020304" pitchFamily="18" charset="0"/>
              </a:rPr>
              <a:t>00 </a:t>
            </a:r>
            <a:r>
              <a:rPr lang="en-US" sz="3200"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ea typeface="Cambria Math" pitchFamily="18" charset="0"/>
                <a:cs typeface="Times New Roman" panose="02020603050405020304" pitchFamily="18" charset="0"/>
              </a:rPr>
              <a:t>2</a:t>
            </a:r>
            <a:r>
              <a:rPr lang="en-US" sz="3200" baseline="30000" dirty="0">
                <a:latin typeface="Times New Roman" panose="02020603050405020304" pitchFamily="18" charset="0"/>
                <a:ea typeface="Cambria Math" pitchFamily="18" charset="0"/>
                <a:cs typeface="Times New Roman" panose="02020603050405020304" pitchFamily="18" charset="0"/>
              </a:rPr>
              <a:t>5</a:t>
            </a:r>
            <a:r>
              <a:rPr lang="en-US" sz="3200" dirty="0">
                <a:latin typeface="Times New Roman" panose="02020603050405020304" pitchFamily="18" charset="0"/>
                <a:cs typeface="Times New Roman" panose="02020603050405020304" pitchFamily="18" charset="0"/>
              </a:rPr>
              <a:t> = </a:t>
            </a:r>
            <a:r>
              <a:rPr lang="en-US" sz="3200" dirty="0">
                <a:latin typeface="Times New Roman" panose="02020603050405020304" pitchFamily="18" charset="0"/>
                <a:ea typeface="Cambria Math" pitchFamily="18" charset="0"/>
                <a:cs typeface="Times New Roman" panose="02020603050405020304" pitchFamily="18" charset="0"/>
              </a:rPr>
              <a:t>32 </a:t>
            </a:r>
          </a:p>
          <a:p>
            <a:pPr>
              <a:lnSpc>
                <a:spcPct val="140000"/>
              </a:lnSpc>
              <a:spcBef>
                <a:spcPts val="0"/>
              </a:spcBef>
            </a:pPr>
            <a:r>
              <a:rPr lang="en-US" sz="3200" dirty="0">
                <a:latin typeface="Times New Roman" panose="02020603050405020304" pitchFamily="18" charset="0"/>
                <a:ea typeface="Cambria Math" pitchFamily="18" charset="0"/>
                <a:cs typeface="Times New Roman" panose="02020603050405020304" pitchFamily="18" charset="0"/>
              </a:rPr>
              <a:t>the number is 128 + 64 </a:t>
            </a:r>
            <a:r>
              <a:rPr lang="en-US" sz="3200" dirty="0">
                <a:latin typeface="Times New Roman" panose="02020603050405020304" pitchFamily="18" charset="0"/>
                <a:ea typeface="Cambria Math"/>
                <a:cs typeface="Times New Roman" panose="02020603050405020304" pitchFamily="18" charset="0"/>
              </a:rPr>
              <a:t>− </a:t>
            </a:r>
            <a:r>
              <a:rPr lang="en-US" sz="3200" dirty="0">
                <a:latin typeface="Times New Roman" panose="02020603050405020304" pitchFamily="18" charset="0"/>
                <a:ea typeface="Cambria Math" pitchFamily="18" charset="0"/>
                <a:cs typeface="Times New Roman" panose="02020603050405020304" pitchFamily="18" charset="0"/>
              </a:rPr>
              <a:t>32 = 160</a:t>
            </a:r>
          </a:p>
          <a:p>
            <a:endParaRPr lang="en-US" dirty="0">
              <a:latin typeface="Cambria Math" pitchFamily="18" charset="0"/>
              <a:ea typeface="Cambria Math" pitchFamily="18" charset="0"/>
            </a:endParaRPr>
          </a:p>
        </p:txBody>
      </p:sp>
      <p:pic>
        <p:nvPicPr>
          <p:cNvPr id="4" name="Picture 3" descr="0503.jpg"/>
          <p:cNvPicPr>
            <a:picLocks noChangeAspect="1"/>
          </p:cNvPicPr>
          <p:nvPr/>
        </p:nvPicPr>
        <p:blipFill>
          <a:blip r:embed="rId3" cstate="print"/>
          <a:stretch>
            <a:fillRect/>
          </a:stretch>
        </p:blipFill>
        <p:spPr>
          <a:xfrm>
            <a:off x="9073157" y="2570373"/>
            <a:ext cx="2128243" cy="2730970"/>
          </a:xfrm>
          <a:prstGeom prst="rect">
            <a:avLst/>
          </a:prstGeom>
        </p:spPr>
      </p:pic>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wipe(down)">
                                      <p:cBhvr>
                                        <p:cTn id="20" dur="5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wipe(down)">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wipe(down)">
                                      <p:cBhvr>
                                        <p:cTn id="35" dur="500"/>
                                        <p:tgtEl>
                                          <p:spTgt spid="3">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wipe(down)">
                                      <p:cBhvr>
                                        <p:cTn id="4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8C982-3CE2-1496-6467-E6824AA09D08}"/>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2CE27B44-3D1F-A000-FF18-6C28127F4945}"/>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Job applications.</a:t>
            </a:r>
          </a:p>
          <a:p>
            <a:pPr lvl="1"/>
            <a:r>
              <a:rPr lang="en-US" dirty="0">
                <a:latin typeface="Times New Roman" panose="02020603050405020304" pitchFamily="18" charset="0"/>
                <a:cs typeface="Times New Roman" panose="02020603050405020304" pitchFamily="18" charset="0"/>
              </a:rPr>
              <a:t>220 computer science</a:t>
            </a:r>
          </a:p>
          <a:p>
            <a:pPr lvl="1"/>
            <a:r>
              <a:rPr lang="en-US" dirty="0">
                <a:latin typeface="Times New Roman" panose="02020603050405020304" pitchFamily="18" charset="0"/>
                <a:cs typeface="Times New Roman" panose="02020603050405020304" pitchFamily="18" charset="0"/>
              </a:rPr>
              <a:t>147 business</a:t>
            </a:r>
          </a:p>
          <a:p>
            <a:pPr lvl="1"/>
            <a:r>
              <a:rPr lang="en-US" dirty="0">
                <a:latin typeface="Times New Roman" panose="02020603050405020304" pitchFamily="18" charset="0"/>
                <a:cs typeface="Times New Roman" panose="02020603050405020304" pitchFamily="18" charset="0"/>
              </a:rPr>
              <a:t>51 computer science and in business, </a:t>
            </a:r>
          </a:p>
          <a:p>
            <a:r>
              <a:rPr lang="en-US" dirty="0">
                <a:latin typeface="Times New Roman" panose="02020603050405020304" pitchFamily="18" charset="0"/>
                <a:cs typeface="Times New Roman" panose="02020603050405020304" pitchFamily="18" charset="0"/>
              </a:rPr>
              <a:t>How many applicants?</a:t>
            </a:r>
            <a:endParaRPr lang="ar-EG" dirty="0">
              <a:latin typeface="Times New Roman" panose="02020603050405020304" pitchFamily="18" charset="0"/>
              <a:cs typeface="Times New Roman" panose="02020603050405020304" pitchFamily="18" charset="0"/>
            </a:endParaRPr>
          </a:p>
          <a:p>
            <a:pPr marL="533400" lvl="1" indent="0">
              <a:buNone/>
            </a:pPr>
            <a:endParaRPr lang="en-US" dirty="0">
              <a:latin typeface="Times New Roman" panose="02020603050405020304" pitchFamily="18" charset="0"/>
              <a:cs typeface="Times New Roman" panose="02020603050405020304" pitchFamily="18" charset="0"/>
            </a:endParaRPr>
          </a:p>
          <a:p>
            <a:pPr marL="533400" lvl="1" indent="0">
              <a:buNone/>
            </a:pPr>
            <a:r>
              <a:rPr lang="en-US" dirty="0">
                <a:latin typeface="Times New Roman" panose="02020603050405020304" pitchFamily="18" charset="0"/>
                <a:cs typeface="Times New Roman" panose="02020603050405020304" pitchFamily="18" charset="0"/>
              </a:rPr>
              <a:t>Solution</a:t>
            </a:r>
          </a:p>
          <a:p>
            <a:pPr marL="533400" lvl="1" indent="0">
              <a:buNone/>
            </a:pPr>
            <a:endParaRPr lang="ar-EG" dirty="0">
              <a:latin typeface="Times New Roman" panose="02020603050405020304" pitchFamily="18" charset="0"/>
              <a:cs typeface="Times New Roman" panose="02020603050405020304" pitchFamily="18" charset="0"/>
            </a:endParaRPr>
          </a:p>
          <a:p>
            <a:pPr marL="533400" lvl="1" indent="0">
              <a:buNone/>
            </a:pPr>
            <a:r>
              <a:rPr lang="en-US" dirty="0">
                <a:latin typeface="Times New Roman" panose="02020603050405020304" pitchFamily="18" charset="0"/>
                <a:cs typeface="Times New Roman" panose="02020603050405020304" pitchFamily="18" charset="0"/>
              </a:rPr>
              <a:t>220+147-51=316</a:t>
            </a:r>
          </a:p>
          <a:p>
            <a:endParaRPr lang="en-US" dirty="0">
              <a:latin typeface="Times New Roman" panose="02020603050405020304" pitchFamily="18" charset="0"/>
              <a:cs typeface="Times New Roman" panose="02020603050405020304" pitchFamily="18" charset="0"/>
            </a:endParaRPr>
          </a:p>
        </p:txBody>
      </p:sp>
      <p:grpSp>
        <p:nvGrpSpPr>
          <p:cNvPr id="12" name="Group 11">
            <a:extLst>
              <a:ext uri="{FF2B5EF4-FFF2-40B4-BE49-F238E27FC236}">
                <a16:creationId xmlns:a16="http://schemas.microsoft.com/office/drawing/2014/main" id="{3F713242-1585-7AF0-0558-1247BA5515C3}"/>
              </a:ext>
            </a:extLst>
          </p:cNvPr>
          <p:cNvGrpSpPr/>
          <p:nvPr/>
        </p:nvGrpSpPr>
        <p:grpSpPr>
          <a:xfrm>
            <a:off x="6305517" y="1124622"/>
            <a:ext cx="5407335" cy="4379744"/>
            <a:chOff x="6305517" y="1124622"/>
            <a:chExt cx="5407335" cy="4379744"/>
          </a:xfrm>
        </p:grpSpPr>
        <p:pic>
          <p:nvPicPr>
            <p:cNvPr id="5" name="Picture 4">
              <a:extLst>
                <a:ext uri="{FF2B5EF4-FFF2-40B4-BE49-F238E27FC236}">
                  <a16:creationId xmlns:a16="http://schemas.microsoft.com/office/drawing/2014/main" id="{41FDF0AC-68AC-724E-C34D-7ED815333DEA}"/>
                </a:ext>
              </a:extLst>
            </p:cNvPr>
            <p:cNvPicPr>
              <a:picLocks noChangeAspect="1"/>
            </p:cNvPicPr>
            <p:nvPr/>
          </p:nvPicPr>
          <p:blipFill rotWithShape="1">
            <a:blip r:embed="rId3"/>
            <a:srcRect r="50971"/>
            <a:stretch/>
          </p:blipFill>
          <p:spPr>
            <a:xfrm>
              <a:off x="6305517" y="1124622"/>
              <a:ext cx="5189797" cy="4379744"/>
            </a:xfrm>
            <a:prstGeom prst="rect">
              <a:avLst/>
            </a:prstGeom>
          </p:spPr>
        </p:pic>
        <p:sp>
          <p:nvSpPr>
            <p:cNvPr id="11" name="TextBox 10">
              <a:extLst>
                <a:ext uri="{FF2B5EF4-FFF2-40B4-BE49-F238E27FC236}">
                  <a16:creationId xmlns:a16="http://schemas.microsoft.com/office/drawing/2014/main" id="{1EF12899-34EF-710E-4868-84C870023B71}"/>
                </a:ext>
              </a:extLst>
            </p:cNvPr>
            <p:cNvSpPr txBox="1"/>
            <p:nvPr/>
          </p:nvSpPr>
          <p:spPr>
            <a:xfrm>
              <a:off x="11255829" y="1992086"/>
              <a:ext cx="457023" cy="1632857"/>
            </a:xfrm>
            <a:prstGeom prst="rect">
              <a:avLst/>
            </a:prstGeom>
            <a:solidFill>
              <a:schemeClr val="bg1"/>
            </a:solidFill>
          </p:spPr>
          <p:txBody>
            <a:bodyPr wrap="square" rtlCol="0">
              <a:spAutoFit/>
            </a:bodyPr>
            <a:lstStyle/>
            <a:p>
              <a:endParaRPr lang="en-US" dirty="0"/>
            </a:p>
          </p:txBody>
        </p:sp>
      </p:grpSp>
    </p:spTree>
    <p:custDataLst>
      <p:tags r:id="rId1"/>
    </p:custDataLst>
    <p:extLst>
      <p:ext uri="{BB962C8B-B14F-4D97-AF65-F5344CB8AC3E}">
        <p14:creationId xmlns:p14="http://schemas.microsoft.com/office/powerpoint/2010/main" val="31600625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6" end="6"/>
                                            </p:txEl>
                                          </p:spTgt>
                                        </p:tgtEl>
                                        <p:attrNameLst>
                                          <p:attrName>style.visibility</p:attrName>
                                        </p:attrNameLst>
                                      </p:cBhvr>
                                      <p:to>
                                        <p:strVal val="visible"/>
                                      </p:to>
                                    </p:set>
                                    <p:anim calcmode="lin" valueType="num">
                                      <p:cBhvr additive="base">
                                        <p:cTn id="14"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6" end="6"/>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
                                            <p:txEl>
                                              <p:pRg st="8" end="8"/>
                                            </p:txEl>
                                          </p:spTgt>
                                        </p:tgtEl>
                                        <p:attrNameLst>
                                          <p:attrName>style.visibility</p:attrName>
                                        </p:attrNameLst>
                                      </p:cBhvr>
                                      <p:to>
                                        <p:strVal val="visible"/>
                                      </p:to>
                                    </p:set>
                                    <p:anim calcmode="lin" valueType="num">
                                      <p:cBhvr additive="base">
                                        <p:cTn id="18"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Basic Counting Principles: Division Rule</a:t>
            </a:r>
          </a:p>
        </p:txBody>
      </p:sp>
      <p:sp>
        <p:nvSpPr>
          <p:cNvPr id="3" name="Content Placeholder 2"/>
          <p:cNvSpPr>
            <a:spLocks noGrp="1"/>
          </p:cNvSpPr>
          <p:nvPr>
            <p:ph idx="1"/>
          </p:nvPr>
        </p:nvSpPr>
        <p:spPr/>
        <p:txBody>
          <a:bodyPr>
            <a:normAutofit/>
          </a:bodyPr>
          <a:lstStyle/>
          <a:p>
            <a:pPr>
              <a:lnSpc>
                <a:spcPct val="130000"/>
              </a:lnSpc>
              <a:spcBef>
                <a:spcPts val="0"/>
              </a:spcBef>
              <a:buNone/>
            </a:pPr>
            <a:r>
              <a:rPr lang="en-US" b="1" dirty="0"/>
              <a:t>    </a:t>
            </a:r>
            <a:r>
              <a:rPr lang="en-US" b="1" dirty="0">
                <a:latin typeface="Times New Roman" panose="02020603050405020304" pitchFamily="18" charset="0"/>
                <a:cs typeface="Times New Roman" panose="02020603050405020304" pitchFamily="18" charset="0"/>
              </a:rPr>
              <a:t>Division Rule</a:t>
            </a:r>
            <a:r>
              <a:rPr lang="en-US" dirty="0">
                <a:latin typeface="Times New Roman" panose="02020603050405020304" pitchFamily="18" charset="0"/>
                <a:cs typeface="Times New Roman" panose="02020603050405020304" pitchFamily="18" charset="0"/>
              </a:rPr>
              <a:t>: There are </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ways to do a task if it can be done using a procedure that can be carried out in </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ways, and for every way </a:t>
            </a:r>
            <a:r>
              <a:rPr lang="en-US" i="1" dirty="0">
                <a:latin typeface="Times New Roman" panose="02020603050405020304" pitchFamily="18" charset="0"/>
                <a:cs typeface="Times New Roman" panose="02020603050405020304" pitchFamily="18" charset="0"/>
              </a:rPr>
              <a:t>w</a:t>
            </a:r>
            <a:r>
              <a:rPr lang="en-US" dirty="0">
                <a:latin typeface="Times New Roman" panose="02020603050405020304" pitchFamily="18" charset="0"/>
                <a:cs typeface="Times New Roman" panose="02020603050405020304" pitchFamily="18" charset="0"/>
              </a:rPr>
              <a:t>, exactly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of the </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ways correspond to way </a:t>
            </a:r>
            <a:r>
              <a:rPr lang="en-US" i="1" dirty="0">
                <a:latin typeface="Times New Roman" panose="02020603050405020304" pitchFamily="18" charset="0"/>
                <a:cs typeface="Times New Roman" panose="02020603050405020304" pitchFamily="18" charset="0"/>
              </a:rPr>
              <a:t>w</a:t>
            </a:r>
            <a:r>
              <a:rPr lang="en-US" dirty="0">
                <a:latin typeface="Times New Roman" panose="02020603050405020304" pitchFamily="18" charset="0"/>
                <a:cs typeface="Times New Roman" panose="02020603050405020304" pitchFamily="18" charset="0"/>
              </a:rPr>
              <a:t>. </a:t>
            </a:r>
          </a:p>
          <a:p>
            <a:pPr>
              <a:lnSpc>
                <a:spcPct val="150000"/>
              </a:lnSpc>
              <a:buNone/>
            </a:pPr>
            <a:endParaRPr lang="en-US" dirty="0">
              <a:latin typeface="Times New Roman" panose="02020603050405020304" pitchFamily="18" charset="0"/>
              <a:cs typeface="Times New Roman" panose="02020603050405020304" pitchFamily="18" charset="0"/>
            </a:endParaRPr>
          </a:p>
          <a:p>
            <a:pPr indent="0">
              <a:lnSpc>
                <a:spcPct val="100000"/>
              </a:lnSpc>
              <a:spcBef>
                <a:spcPts val="0"/>
              </a:spcBef>
              <a:buNone/>
            </a:pPr>
            <a:r>
              <a:rPr lang="en-US" dirty="0">
                <a:solidFill>
                  <a:schemeClr val="tx1"/>
                </a:solidFill>
                <a:latin typeface="Times New Roman" panose="02020603050405020304" pitchFamily="18" charset="0"/>
                <a:cs typeface="Times New Roman" panose="02020603050405020304" pitchFamily="18" charset="0"/>
              </a:rPr>
              <a:t>Suppose </a:t>
            </a:r>
            <a:r>
              <a:rPr lang="en-US" dirty="0">
                <a:solidFill>
                  <a:schemeClr val="accent6">
                    <a:lumMod val="75000"/>
                  </a:schemeClr>
                </a:solidFill>
                <a:latin typeface="Times New Roman" panose="02020603050405020304" pitchFamily="18" charset="0"/>
                <a:cs typeface="Times New Roman" panose="02020603050405020304" pitchFamily="18" charset="0"/>
              </a:rPr>
              <a:t>100 cookies</a:t>
            </a:r>
            <a:r>
              <a:rPr lang="en-US" dirty="0">
                <a:solidFill>
                  <a:schemeClr val="tx1"/>
                </a:solidFill>
                <a:latin typeface="Times New Roman" panose="02020603050405020304" pitchFamily="18" charset="0"/>
                <a:cs typeface="Times New Roman" panose="02020603050405020304" pitchFamily="18" charset="0"/>
              </a:rPr>
              <a:t> are distributed equally to a group of kids. Each kid receives 4 cookies. How many kids are there?</a:t>
            </a:r>
          </a:p>
          <a:p>
            <a:pPr>
              <a:lnSpc>
                <a:spcPct val="100000"/>
              </a:lnSpc>
              <a:spcBef>
                <a:spcPts val="0"/>
              </a:spcBef>
              <a:buNone/>
            </a:pPr>
            <a:r>
              <a:rPr lang="en-US" dirty="0">
                <a:solidFill>
                  <a:schemeClr val="tx1"/>
                </a:solidFill>
                <a:latin typeface="Times New Roman" panose="02020603050405020304" pitchFamily="18" charset="0"/>
                <a:cs typeface="Times New Roman" panose="02020603050405020304" pitchFamily="18" charset="0"/>
              </a:rPr>
              <a:t>      </a:t>
            </a:r>
            <a:r>
              <a:rPr lang="en-US" b="1" dirty="0">
                <a:solidFill>
                  <a:schemeClr val="tx1"/>
                </a:solidFill>
                <a:latin typeface="Times New Roman" panose="02020603050405020304" pitchFamily="18" charset="0"/>
                <a:cs typeface="Times New Roman" panose="02020603050405020304" pitchFamily="18" charset="0"/>
              </a:rPr>
              <a:t>Solution</a:t>
            </a:r>
            <a:r>
              <a:rPr lang="en-US" dirty="0">
                <a:solidFill>
                  <a:schemeClr val="tx1"/>
                </a:solidFill>
                <a:latin typeface="Times New Roman" panose="02020603050405020304" pitchFamily="18" charset="0"/>
                <a:cs typeface="Times New Roman" panose="02020603050405020304" pitchFamily="18" charset="0"/>
              </a:rPr>
              <a:t> 100/4=25</a:t>
            </a:r>
          </a:p>
          <a:p>
            <a:pPr>
              <a:lnSpc>
                <a:spcPct val="100000"/>
              </a:lnSpc>
              <a:spcBef>
                <a:spcPts val="0"/>
              </a:spcBef>
              <a:buNone/>
            </a:pPr>
            <a:r>
              <a:rPr lang="en-US" sz="2800" dirty="0">
                <a:solidFill>
                  <a:schemeClr val="tx1"/>
                </a:solidFill>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total degree of </a:t>
            </a:r>
            <a:r>
              <a:rPr lang="en-US" sz="2800" dirty="0">
                <a:solidFill>
                  <a:schemeClr val="accent6">
                    <a:lumMod val="75000"/>
                  </a:schemeClr>
                </a:solidFill>
                <a:latin typeface="Times New Roman" panose="02020603050405020304" pitchFamily="18" charset="0"/>
                <a:cs typeface="Times New Roman" panose="02020603050405020304" pitchFamily="18" charset="0"/>
              </a:rPr>
              <a:t>undirected</a:t>
            </a:r>
            <a:r>
              <a:rPr lang="en-US" sz="2800" dirty="0">
                <a:latin typeface="Times New Roman" panose="02020603050405020304" pitchFamily="18" charset="0"/>
                <a:cs typeface="Times New Roman" panose="02020603050405020304" pitchFamily="18" charset="0"/>
              </a:rPr>
              <a:t> graph is </a:t>
            </a:r>
            <a:r>
              <a:rPr lang="en-US" sz="2800" dirty="0">
                <a:solidFill>
                  <a:schemeClr val="accent6">
                    <a:lumMod val="75000"/>
                  </a:schemeClr>
                </a:solidFill>
                <a:latin typeface="Times New Roman" panose="02020603050405020304" pitchFamily="18" charset="0"/>
                <a:cs typeface="Times New Roman" panose="02020603050405020304" pitchFamily="18" charset="0"/>
              </a:rPr>
              <a:t>58</a:t>
            </a:r>
            <a:r>
              <a:rPr lang="en-US" sz="2800" dirty="0">
                <a:latin typeface="Times New Roman" panose="02020603050405020304" pitchFamily="18" charset="0"/>
                <a:cs typeface="Times New Roman" panose="02020603050405020304" pitchFamily="18" charset="0"/>
              </a:rPr>
              <a:t>, how many edges does it have?</a:t>
            </a:r>
          </a:p>
          <a:p>
            <a:pPr marL="965200" lvl="2" indent="-365760">
              <a:lnSpc>
                <a:spcPct val="100000"/>
              </a:lnSpc>
              <a:spcBef>
                <a:spcPts val="0"/>
              </a:spcBef>
              <a:buNone/>
            </a:pPr>
            <a:r>
              <a:rPr lang="en-US" sz="2800" b="1" dirty="0">
                <a:latin typeface="Times New Roman" panose="02020603050405020304" pitchFamily="18" charset="0"/>
                <a:cs typeface="Times New Roman" panose="02020603050405020304" pitchFamily="18" charset="0"/>
              </a:rPr>
              <a:t>Solution</a:t>
            </a:r>
            <a:r>
              <a:rPr lang="en-US" sz="2800" dirty="0">
                <a:latin typeface="Times New Roman" panose="02020603050405020304" pitchFamily="18" charset="0"/>
                <a:cs typeface="Times New Roman" panose="02020603050405020304" pitchFamily="18" charset="0"/>
              </a:rPr>
              <a:t>: we count each edge </a:t>
            </a:r>
            <a:r>
              <a:rPr lang="en-US" sz="2800" dirty="0">
                <a:solidFill>
                  <a:schemeClr val="accent5">
                    <a:lumMod val="50000"/>
                  </a:schemeClr>
                </a:solidFill>
                <a:latin typeface="Times New Roman" panose="02020603050405020304" pitchFamily="18" charset="0"/>
                <a:cs typeface="Times New Roman" panose="02020603050405020304" pitchFamily="18" charset="0"/>
              </a:rPr>
              <a:t>twice</a:t>
            </a:r>
            <a:r>
              <a:rPr lang="en-US" sz="2800" dirty="0">
                <a:latin typeface="Times New Roman" panose="02020603050405020304" pitchFamily="18" charset="0"/>
                <a:cs typeface="Times New Roman" panose="02020603050405020304" pitchFamily="18" charset="0"/>
              </a:rPr>
              <a:t>, so there are 58/2=29 edges in the graph</a:t>
            </a:r>
          </a:p>
          <a:p>
            <a:pPr>
              <a:lnSpc>
                <a:spcPct val="150000"/>
              </a:lnSpc>
              <a:buNone/>
            </a:pPr>
            <a:endParaRPr lang="en-US" dirty="0">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1000"/>
                                        <p:tgtEl>
                                          <p:spTgt spid="3">
                                            <p:txEl>
                                              <p:pRg st="5" end="5"/>
                                            </p:txEl>
                                          </p:spTgt>
                                        </p:tgtEl>
                                      </p:cBhvr>
                                    </p:animEffect>
                                    <p:anim calcmode="lin" valueType="num">
                                      <p:cBhvr>
                                        <p:cTn id="2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animEffect transition="in" filter="fade">
                                      <p:cBhvr>
                                        <p:cTn id="35" dur="1000"/>
                                        <p:tgtEl>
                                          <p:spTgt spid="3">
                                            <p:txEl>
                                              <p:pRg st="0" end="0"/>
                                            </p:txEl>
                                          </p:spTgt>
                                        </p:tgtEl>
                                      </p:cBhvr>
                                    </p:animEffect>
                                    <p:anim calcmode="lin" valueType="num">
                                      <p:cBhvr>
                                        <p:cTn id="3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CE66E-7028-229A-4DA9-3D1D0022F7CE}"/>
              </a:ext>
            </a:extLst>
          </p:cNvPr>
          <p:cNvSpPr>
            <a:spLocks noGrp="1"/>
          </p:cNvSpPr>
          <p:nvPr>
            <p:ph type="title"/>
          </p:nvPr>
        </p:nvSpPr>
        <p:spPr/>
        <p:txBody>
          <a:bodyPr/>
          <a:lstStyle/>
          <a:p>
            <a:r>
              <a:rPr lang="en-US" dirty="0"/>
              <a:t>Basic Counting Principles: Division Rule</a:t>
            </a:r>
          </a:p>
        </p:txBody>
      </p:sp>
      <p:sp>
        <p:nvSpPr>
          <p:cNvPr id="3" name="Content Placeholder 2">
            <a:extLst>
              <a:ext uri="{FF2B5EF4-FFF2-40B4-BE49-F238E27FC236}">
                <a16:creationId xmlns:a16="http://schemas.microsoft.com/office/drawing/2014/main" id="{D9ABF025-9AD4-63FD-BEFA-69652C25FFF8}"/>
              </a:ext>
            </a:extLst>
          </p:cNvPr>
          <p:cNvSpPr>
            <a:spLocks noGrp="1"/>
          </p:cNvSpPr>
          <p:nvPr>
            <p:ph idx="1"/>
          </p:nvPr>
        </p:nvSpPr>
        <p:spPr/>
        <p:txBody>
          <a:bodyPr/>
          <a:lstStyle/>
          <a:p>
            <a:pPr>
              <a:lnSpc>
                <a:spcPct val="120000"/>
              </a:lnSpc>
            </a:pPr>
            <a:r>
              <a:rPr lang="en-US" dirty="0">
                <a:latin typeface="Times New Roman" panose="02020603050405020304" pitchFamily="18" charset="0"/>
                <a:cs typeface="Times New Roman" panose="02020603050405020304" pitchFamily="18" charset="0"/>
              </a:rPr>
              <a:t>Suppose that an automated system has been developed that counts the legs of cows in a pasture. Suppose that this system has determined that</a:t>
            </a:r>
          </a:p>
          <a:p>
            <a:pPr lvl="1">
              <a:lnSpc>
                <a:spcPct val="120000"/>
              </a:lnSpc>
            </a:pPr>
            <a:r>
              <a:rPr lang="en-US" dirty="0">
                <a:latin typeface="Times New Roman" panose="02020603050405020304" pitchFamily="18" charset="0"/>
                <a:cs typeface="Times New Roman" panose="02020603050405020304" pitchFamily="18" charset="0"/>
              </a:rPr>
              <a:t>in a farmer’s pasture there are exactly 572 legs. </a:t>
            </a:r>
          </a:p>
          <a:p>
            <a:pPr lvl="1">
              <a:lnSpc>
                <a:spcPct val="120000"/>
              </a:lnSpc>
            </a:pPr>
            <a:r>
              <a:rPr lang="en-US" dirty="0">
                <a:latin typeface="Times New Roman" panose="02020603050405020304" pitchFamily="18" charset="0"/>
                <a:cs typeface="Times New Roman" panose="02020603050405020304" pitchFamily="18" charset="0"/>
              </a:rPr>
              <a:t>How many cows are there is this pasture, assuming that each cow has four legs and that there are no other animals present? </a:t>
            </a:r>
          </a:p>
          <a:p>
            <a:pPr>
              <a:lnSpc>
                <a:spcPct val="120000"/>
              </a:lnSpc>
            </a:pPr>
            <a:r>
              <a:rPr lang="en-US" dirty="0">
                <a:latin typeface="Times New Roman" panose="02020603050405020304" pitchFamily="18" charset="0"/>
                <a:cs typeface="Times New Roman" panose="02020603050405020304" pitchFamily="18" charset="0"/>
              </a:rPr>
              <a:t>Solution: </a:t>
            </a:r>
          </a:p>
          <a:p>
            <a:pPr lvl="1">
              <a:lnSpc>
                <a:spcPct val="120000"/>
              </a:lnSpc>
            </a:pPr>
            <a:r>
              <a:rPr lang="en-US" dirty="0">
                <a:latin typeface="Times New Roman" panose="02020603050405020304" pitchFamily="18" charset="0"/>
                <a:cs typeface="Times New Roman" panose="02020603050405020304" pitchFamily="18" charset="0"/>
              </a:rPr>
              <a:t>Let n be the number of cow legs counted in a pasture. Because each cow has four legs, by the division rule we know that the pasture contains n∕4 cows. </a:t>
            </a:r>
          </a:p>
          <a:p>
            <a:pPr lvl="1">
              <a:lnSpc>
                <a:spcPct val="120000"/>
              </a:lnSpc>
            </a:pPr>
            <a:r>
              <a:rPr lang="en-US" dirty="0">
                <a:latin typeface="Times New Roman" panose="02020603050405020304" pitchFamily="18" charset="0"/>
                <a:cs typeface="Times New Roman" panose="02020603050405020304" pitchFamily="18" charset="0"/>
              </a:rPr>
              <a:t>the pasture with 572 cow legs has 572∕4 = 143 cows in it.</a:t>
            </a:r>
          </a:p>
        </p:txBody>
      </p:sp>
    </p:spTree>
    <p:custDataLst>
      <p:tags r:id="rId1"/>
    </p:custDataLst>
    <p:extLst>
      <p:ext uri="{BB962C8B-B14F-4D97-AF65-F5344CB8AC3E}">
        <p14:creationId xmlns:p14="http://schemas.microsoft.com/office/powerpoint/2010/main" val="17533249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Tree Diagrams</a:t>
            </a:r>
          </a:p>
        </p:txBody>
      </p:sp>
      <p:sp>
        <p:nvSpPr>
          <p:cNvPr id="3" name="Content Placeholder 2"/>
          <p:cNvSpPr>
            <a:spLocks noGrp="1"/>
          </p:cNvSpPr>
          <p:nvPr>
            <p:ph idx="1"/>
          </p:nvPr>
        </p:nvSpPr>
        <p:spPr/>
        <p:txBody>
          <a:bodyPr>
            <a:normAutofit fontScale="77500" lnSpcReduction="20000"/>
          </a:bodyPr>
          <a:lstStyle/>
          <a:p>
            <a:pPr algn="just">
              <a:lnSpc>
                <a:spcPct val="120000"/>
              </a:lnSpc>
              <a:spcBef>
                <a:spcPts val="600"/>
              </a:spcBef>
            </a:pPr>
            <a:r>
              <a:rPr lang="en-US" b="1" dirty="0">
                <a:latin typeface="Times New Roman" panose="02020603050405020304" pitchFamily="18" charset="0"/>
                <a:cs typeface="Times New Roman" panose="02020603050405020304" pitchFamily="18" charset="0"/>
              </a:rPr>
              <a:t>Tree Diagrams</a:t>
            </a:r>
            <a:r>
              <a:rPr lang="en-US" dirty="0">
                <a:latin typeface="Times New Roman" panose="02020603050405020304" pitchFamily="18" charset="0"/>
                <a:cs typeface="Times New Roman" panose="02020603050405020304" pitchFamily="18" charset="0"/>
              </a:rPr>
              <a:t>:  We can solve many counting problems through the use of </a:t>
            </a:r>
            <a:r>
              <a:rPr lang="en-US" i="1" dirty="0">
                <a:latin typeface="Times New Roman" panose="02020603050405020304" pitchFamily="18" charset="0"/>
                <a:cs typeface="Times New Roman" panose="02020603050405020304" pitchFamily="18" charset="0"/>
              </a:rPr>
              <a:t>tree diagrams</a:t>
            </a:r>
            <a:r>
              <a:rPr lang="en-US" dirty="0">
                <a:latin typeface="Times New Roman" panose="02020603050405020304" pitchFamily="18" charset="0"/>
                <a:cs typeface="Times New Roman" panose="02020603050405020304" pitchFamily="18" charset="0"/>
              </a:rPr>
              <a:t>, where   a branch represents a possible choice and the leaves represent possible outcomes. </a:t>
            </a:r>
          </a:p>
          <a:p>
            <a:pPr algn="just">
              <a:lnSpc>
                <a:spcPct val="120000"/>
              </a:lnSpc>
              <a:spcBef>
                <a:spcPts val="600"/>
              </a:spcBef>
            </a:pPr>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Suppose that “I Love Discrete Math” T-shirts come in five different sizes: S,M,L,XL, and XXL. Each size comes in four colors (white, red, green, and black), except XL, which comes only in red, green, and black, and XXL, which comes only in green and black. What is the minimum number of shirts that the campus book store needs to stock to have one of each size and color available?</a:t>
            </a:r>
          </a:p>
          <a:p>
            <a:pPr algn="just">
              <a:lnSpc>
                <a:spcPct val="120000"/>
              </a:lnSpc>
              <a:spcBef>
                <a:spcPts val="600"/>
              </a:spcBef>
            </a:pPr>
            <a:r>
              <a:rPr lang="en-US" b="1" dirty="0">
                <a:latin typeface="Times New Roman" panose="02020603050405020304" pitchFamily="18" charset="0"/>
                <a:cs typeface="Times New Roman" panose="02020603050405020304" pitchFamily="18" charset="0"/>
              </a:rPr>
              <a:t>Solution</a:t>
            </a:r>
            <a:r>
              <a:rPr lang="en-US" dirty="0">
                <a:latin typeface="Times New Roman" panose="02020603050405020304" pitchFamily="18" charset="0"/>
                <a:cs typeface="Times New Roman" panose="02020603050405020304" pitchFamily="18" charset="0"/>
              </a:rPr>
              <a:t>: Draw the tree diagram.</a:t>
            </a:r>
          </a:p>
          <a:p>
            <a:pPr algn="just">
              <a:lnSpc>
                <a:spcPct val="120000"/>
              </a:lnSpc>
              <a:spcBef>
                <a:spcPts val="600"/>
              </a:spcBef>
              <a:buNone/>
            </a:pPr>
            <a:endParaRPr lang="en-US" dirty="0">
              <a:latin typeface="Times New Roman" panose="02020603050405020304" pitchFamily="18" charset="0"/>
              <a:cs typeface="Times New Roman" panose="02020603050405020304" pitchFamily="18" charset="0"/>
            </a:endParaRPr>
          </a:p>
          <a:p>
            <a:pPr algn="just">
              <a:lnSpc>
                <a:spcPct val="120000"/>
              </a:lnSpc>
              <a:spcBef>
                <a:spcPts val="600"/>
              </a:spcBef>
              <a:buNone/>
            </a:pPr>
            <a:endParaRPr lang="en-US" dirty="0">
              <a:latin typeface="Times New Roman" panose="02020603050405020304" pitchFamily="18" charset="0"/>
              <a:cs typeface="Times New Roman" panose="02020603050405020304" pitchFamily="18" charset="0"/>
            </a:endParaRPr>
          </a:p>
          <a:p>
            <a:pPr algn="just">
              <a:lnSpc>
                <a:spcPct val="120000"/>
              </a:lnSpc>
              <a:spcBef>
                <a:spcPts val="600"/>
              </a:spcBef>
              <a:buNone/>
            </a:pPr>
            <a:endParaRPr lang="en-US" dirty="0">
              <a:latin typeface="Times New Roman" panose="02020603050405020304" pitchFamily="18" charset="0"/>
              <a:cs typeface="Times New Roman" panose="02020603050405020304" pitchFamily="18" charset="0"/>
            </a:endParaRPr>
          </a:p>
          <a:p>
            <a:pPr algn="just">
              <a:lnSpc>
                <a:spcPct val="120000"/>
              </a:lnSpc>
              <a:spcBef>
                <a:spcPts val="600"/>
              </a:spcBef>
              <a:buNone/>
            </a:pPr>
            <a:endParaRPr lang="en-US" dirty="0">
              <a:latin typeface="Times New Roman" panose="02020603050405020304" pitchFamily="18" charset="0"/>
              <a:cs typeface="Times New Roman" panose="02020603050405020304" pitchFamily="18" charset="0"/>
            </a:endParaRPr>
          </a:p>
          <a:p>
            <a:pPr algn="just">
              <a:lnSpc>
                <a:spcPct val="120000"/>
              </a:lnSpc>
              <a:spcBef>
                <a:spcPts val="600"/>
              </a:spcBef>
            </a:pPr>
            <a:r>
              <a:rPr lang="en-US" dirty="0">
                <a:latin typeface="Times New Roman" panose="02020603050405020304" pitchFamily="18" charset="0"/>
                <a:cs typeface="Times New Roman" panose="02020603050405020304" pitchFamily="18" charset="0"/>
              </a:rPr>
              <a:t>The store must stock </a:t>
            </a:r>
            <a:r>
              <a:rPr lang="en-US" dirty="0">
                <a:latin typeface="Times New Roman" panose="02020603050405020304" pitchFamily="18" charset="0"/>
                <a:ea typeface="Cambria Math" pitchFamily="18" charset="0"/>
                <a:cs typeface="Times New Roman" panose="02020603050405020304" pitchFamily="18" charset="0"/>
              </a:rPr>
              <a:t>17 </a:t>
            </a:r>
            <a:r>
              <a:rPr lang="en-US" dirty="0">
                <a:latin typeface="Times New Roman" panose="02020603050405020304" pitchFamily="18" charset="0"/>
                <a:cs typeface="Times New Roman" panose="02020603050405020304" pitchFamily="18" charset="0"/>
              </a:rPr>
              <a:t>T-shirts</a:t>
            </a:r>
            <a:r>
              <a:rPr lang="en-US" dirty="0"/>
              <a:t>.</a:t>
            </a:r>
          </a:p>
        </p:txBody>
      </p:sp>
      <p:pic>
        <p:nvPicPr>
          <p:cNvPr id="4" name="Picture 3" descr="0506.jpg"/>
          <p:cNvPicPr>
            <a:picLocks noChangeAspect="1"/>
          </p:cNvPicPr>
          <p:nvPr/>
        </p:nvPicPr>
        <p:blipFill>
          <a:blip r:embed="rId2" cstate="print"/>
          <a:stretch>
            <a:fillRect/>
          </a:stretch>
        </p:blipFill>
        <p:spPr>
          <a:xfrm>
            <a:off x="5614424" y="3673258"/>
            <a:ext cx="6098428" cy="2339123"/>
          </a:xfrm>
          <a:prstGeom prst="rect">
            <a:avLst/>
          </a:prstGeom>
        </p:spPr>
      </p:pic>
    </p:spTree>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Pigeonhole Principle</a:t>
            </a:r>
          </a:p>
        </p:txBody>
      </p:sp>
    </p:spTree>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Pigeonhole Principle</a:t>
            </a:r>
          </a:p>
        </p:txBody>
      </p:sp>
      <p:sp>
        <p:nvSpPr>
          <p:cNvPr id="3" name="Content Placeholder 2"/>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If a flock of </a:t>
            </a:r>
            <a:r>
              <a:rPr lang="en-US" dirty="0">
                <a:latin typeface="Times New Roman" panose="02020603050405020304" pitchFamily="18" charset="0"/>
                <a:ea typeface="Cambria Math" pitchFamily="18" charset="0"/>
                <a:cs typeface="Times New Roman" panose="02020603050405020304" pitchFamily="18" charset="0"/>
              </a:rPr>
              <a:t>20</a:t>
            </a:r>
            <a:r>
              <a:rPr lang="en-US" dirty="0">
                <a:latin typeface="Times New Roman" panose="02020603050405020304" pitchFamily="18" charset="0"/>
                <a:cs typeface="Times New Roman" panose="02020603050405020304" pitchFamily="18" charset="0"/>
              </a:rPr>
              <a:t> pigeons roosts in a set of  </a:t>
            </a:r>
            <a:r>
              <a:rPr lang="en-US" dirty="0">
                <a:latin typeface="Times New Roman" panose="02020603050405020304" pitchFamily="18" charset="0"/>
                <a:ea typeface="Cambria Math" pitchFamily="18" charset="0"/>
                <a:cs typeface="Times New Roman" panose="02020603050405020304" pitchFamily="18" charset="0"/>
              </a:rPr>
              <a:t>19 </a:t>
            </a:r>
            <a:r>
              <a:rPr lang="en-US" dirty="0">
                <a:latin typeface="Times New Roman" panose="02020603050405020304" pitchFamily="18" charset="0"/>
                <a:cs typeface="Times New Roman" panose="02020603050405020304" pitchFamily="18" charset="0"/>
              </a:rPr>
              <a:t>pigeonholes, one of the pigeonholes must have more than </a:t>
            </a:r>
            <a:r>
              <a:rPr lang="en-US"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pigeon.</a:t>
            </a:r>
          </a:p>
          <a:p>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a:buNone/>
            </a:pPr>
            <a:r>
              <a:rPr lang="en-US" b="1" dirty="0">
                <a:latin typeface="Times New Roman" panose="02020603050405020304" pitchFamily="18" charset="0"/>
                <a:cs typeface="Times New Roman" panose="02020603050405020304" pitchFamily="18" charset="0"/>
              </a:rPr>
              <a:t>   </a:t>
            </a:r>
          </a:p>
          <a:p>
            <a:pPr>
              <a:buNone/>
            </a:pPr>
            <a:r>
              <a:rPr lang="en-US" b="1" dirty="0">
                <a:latin typeface="Times New Roman" panose="02020603050405020304" pitchFamily="18" charset="0"/>
                <a:cs typeface="Times New Roman" panose="02020603050405020304" pitchFamily="18" charset="0"/>
              </a:rPr>
              <a:t> Pigeonhole Principle</a:t>
            </a:r>
            <a:r>
              <a:rPr lang="en-US" dirty="0">
                <a:latin typeface="Times New Roman" panose="02020603050405020304" pitchFamily="18" charset="0"/>
                <a:cs typeface="Times New Roman" panose="02020603050405020304" pitchFamily="18" charset="0"/>
              </a:rPr>
              <a:t>: If </a:t>
            </a:r>
            <a:r>
              <a:rPr lang="en-US" i="1" dirty="0">
                <a:latin typeface="Times New Roman" panose="02020603050405020304" pitchFamily="18" charset="0"/>
                <a:cs typeface="Times New Roman" panose="02020603050405020304" pitchFamily="18" charset="0"/>
              </a:rPr>
              <a:t>k</a:t>
            </a:r>
            <a:r>
              <a:rPr lang="en-US" dirty="0">
                <a:latin typeface="Times New Roman" panose="02020603050405020304" pitchFamily="18" charset="0"/>
                <a:cs typeface="Times New Roman" panose="02020603050405020304" pitchFamily="18" charset="0"/>
              </a:rPr>
              <a:t> is a positive integer and </a:t>
            </a:r>
            <a:r>
              <a:rPr lang="en-US" i="1" dirty="0">
                <a:latin typeface="Times New Roman" panose="02020603050405020304" pitchFamily="18" charset="0"/>
                <a:cs typeface="Times New Roman" panose="02020603050405020304" pitchFamily="18" charset="0"/>
              </a:rPr>
              <a:t>k</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objects are placed into </a:t>
            </a:r>
            <a:r>
              <a:rPr lang="en-US" i="1" dirty="0">
                <a:latin typeface="Times New Roman" panose="02020603050405020304" pitchFamily="18" charset="0"/>
                <a:cs typeface="Times New Roman" panose="02020603050405020304" pitchFamily="18" charset="0"/>
              </a:rPr>
              <a:t>k </a:t>
            </a:r>
            <a:r>
              <a:rPr lang="en-US" dirty="0">
                <a:latin typeface="Times New Roman" panose="02020603050405020304" pitchFamily="18" charset="0"/>
                <a:cs typeface="Times New Roman" panose="02020603050405020304" pitchFamily="18" charset="0"/>
              </a:rPr>
              <a:t>boxes, then at least one box contains two or more objects. </a:t>
            </a:r>
          </a:p>
        </p:txBody>
      </p:sp>
      <p:pic>
        <p:nvPicPr>
          <p:cNvPr id="8" name="Picture 7">
            <a:extLst>
              <a:ext uri="{FF2B5EF4-FFF2-40B4-BE49-F238E27FC236}">
                <a16:creationId xmlns:a16="http://schemas.microsoft.com/office/drawing/2014/main" id="{E57CF7AD-7B98-6749-9820-CCA0A2E63133}"/>
              </a:ext>
            </a:extLst>
          </p:cNvPr>
          <p:cNvPicPr>
            <a:picLocks noChangeAspect="1"/>
          </p:cNvPicPr>
          <p:nvPr/>
        </p:nvPicPr>
        <p:blipFill>
          <a:blip r:embed="rId2"/>
          <a:stretch>
            <a:fillRect/>
          </a:stretch>
        </p:blipFill>
        <p:spPr>
          <a:xfrm>
            <a:off x="2810631" y="2068286"/>
            <a:ext cx="7382098" cy="3180351"/>
          </a:xfrm>
          <a:prstGeom prst="rect">
            <a:avLst/>
          </a:prstGeom>
        </p:spPr>
      </p:pic>
    </p:spTree>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Pigeonhole Principle</a:t>
            </a:r>
          </a:p>
        </p:txBody>
      </p:sp>
      <p:sp>
        <p:nvSpPr>
          <p:cNvPr id="3" name="Content Placeholder 2"/>
          <p:cNvSpPr>
            <a:spLocks noGrp="1"/>
          </p:cNvSpPr>
          <p:nvPr>
            <p:ph idx="1"/>
          </p:nvPr>
        </p:nvSpPr>
        <p:spPr/>
        <p:txBody>
          <a:bodyPr>
            <a:normAutofit/>
          </a:bodyPr>
          <a:lstStyle/>
          <a:p>
            <a:pPr>
              <a:lnSpc>
                <a:spcPct val="150000"/>
              </a:lnSpc>
            </a:pPr>
            <a:r>
              <a:rPr lang="en-US" sz="2400" dirty="0">
                <a:latin typeface="Times New Roman" panose="02020603050405020304" pitchFamily="18" charset="0"/>
                <a:cs typeface="Times New Roman" panose="02020603050405020304" pitchFamily="18" charset="0"/>
              </a:rPr>
              <a:t>Among any group of </a:t>
            </a:r>
            <a:r>
              <a:rPr lang="en-US" sz="2400" dirty="0">
                <a:solidFill>
                  <a:schemeClr val="accent5">
                    <a:lumMod val="50000"/>
                  </a:schemeClr>
                </a:solidFill>
                <a:latin typeface="Times New Roman" panose="02020603050405020304" pitchFamily="18" charset="0"/>
                <a:ea typeface="Cambria Math" pitchFamily="18" charset="0"/>
                <a:cs typeface="Times New Roman" panose="02020603050405020304" pitchFamily="18" charset="0"/>
              </a:rPr>
              <a:t>367</a:t>
            </a:r>
            <a:r>
              <a:rPr lang="en-US" sz="2400" dirty="0">
                <a:latin typeface="Times New Roman" panose="02020603050405020304" pitchFamily="18" charset="0"/>
                <a:cs typeface="Times New Roman" panose="02020603050405020304" pitchFamily="18" charset="0"/>
              </a:rPr>
              <a:t> people, there must be </a:t>
            </a:r>
            <a:r>
              <a:rPr lang="en-US" sz="2400" dirty="0">
                <a:solidFill>
                  <a:schemeClr val="accent6">
                    <a:lumMod val="50000"/>
                  </a:schemeClr>
                </a:solidFill>
                <a:latin typeface="Times New Roman" panose="02020603050405020304" pitchFamily="18" charset="0"/>
                <a:cs typeface="Times New Roman" panose="02020603050405020304" pitchFamily="18" charset="0"/>
              </a:rPr>
              <a:t>at least two with the same birthday</a:t>
            </a:r>
            <a:r>
              <a:rPr lang="en-US" sz="2400" dirty="0">
                <a:latin typeface="Times New Roman" panose="02020603050405020304" pitchFamily="18" charset="0"/>
                <a:cs typeface="Times New Roman" panose="02020603050405020304" pitchFamily="18" charset="0"/>
              </a:rPr>
              <a:t>, because there are only </a:t>
            </a:r>
            <a:r>
              <a:rPr lang="en-US" sz="2400" dirty="0">
                <a:solidFill>
                  <a:schemeClr val="accent5">
                    <a:lumMod val="50000"/>
                  </a:schemeClr>
                </a:solidFill>
                <a:latin typeface="Times New Roman" panose="02020603050405020304" pitchFamily="18" charset="0"/>
                <a:ea typeface="Cambria Math" pitchFamily="18" charset="0"/>
                <a:cs typeface="Times New Roman" panose="02020603050405020304" pitchFamily="18" charset="0"/>
              </a:rPr>
              <a:t>366</a:t>
            </a:r>
            <a:r>
              <a:rPr lang="en-US" sz="2400" dirty="0">
                <a:latin typeface="Times New Roman" panose="02020603050405020304" pitchFamily="18" charset="0"/>
                <a:cs typeface="Times New Roman" panose="02020603050405020304" pitchFamily="18" charset="0"/>
              </a:rPr>
              <a:t> possible birthdays.</a:t>
            </a:r>
          </a:p>
          <a:p>
            <a:pPr>
              <a:lnSpc>
                <a:spcPct val="150000"/>
              </a:lnSpc>
            </a:pPr>
            <a:r>
              <a:rPr lang="en-US" sz="2400" dirty="0">
                <a:latin typeface="Times New Roman" panose="02020603050405020304" pitchFamily="18" charset="0"/>
                <a:cs typeface="Times New Roman" panose="02020603050405020304" pitchFamily="18" charset="0"/>
              </a:rPr>
              <a:t>In any group of </a:t>
            </a:r>
            <a:r>
              <a:rPr lang="en-US" sz="2400" dirty="0">
                <a:solidFill>
                  <a:schemeClr val="accent6">
                    <a:lumMod val="50000"/>
                  </a:schemeClr>
                </a:solidFill>
                <a:latin typeface="Times New Roman" panose="02020603050405020304" pitchFamily="18" charset="0"/>
                <a:cs typeface="Times New Roman" panose="02020603050405020304" pitchFamily="18" charset="0"/>
              </a:rPr>
              <a:t>27</a:t>
            </a:r>
            <a:r>
              <a:rPr lang="en-US" sz="2400" dirty="0">
                <a:latin typeface="Times New Roman" panose="02020603050405020304" pitchFamily="18" charset="0"/>
                <a:cs typeface="Times New Roman" panose="02020603050405020304" pitchFamily="18" charset="0"/>
              </a:rPr>
              <a:t> English words, there must be at least two that begin with </a:t>
            </a:r>
            <a:r>
              <a:rPr lang="en-US" sz="2400" dirty="0">
                <a:solidFill>
                  <a:schemeClr val="accent6">
                    <a:lumMod val="50000"/>
                  </a:schemeClr>
                </a:solidFill>
                <a:latin typeface="Times New Roman" panose="02020603050405020304" pitchFamily="18" charset="0"/>
                <a:cs typeface="Times New Roman" panose="02020603050405020304" pitchFamily="18" charset="0"/>
              </a:rPr>
              <a:t>the same letter.</a:t>
            </a:r>
          </a:p>
          <a:p>
            <a:pPr>
              <a:lnSpc>
                <a:spcPct val="150000"/>
              </a:lnSpc>
            </a:pPr>
            <a:r>
              <a:rPr lang="en-US" sz="2400" dirty="0">
                <a:latin typeface="Times New Roman" panose="02020603050405020304" pitchFamily="18" charset="0"/>
                <a:cs typeface="Times New Roman" panose="02020603050405020304" pitchFamily="18" charset="0"/>
              </a:rPr>
              <a:t>How many students must be in a class to guarantee that at least two students receive </a:t>
            </a:r>
            <a:r>
              <a:rPr lang="en-US" sz="2400" dirty="0">
                <a:solidFill>
                  <a:schemeClr val="accent6">
                    <a:lumMod val="50000"/>
                  </a:schemeClr>
                </a:solidFill>
                <a:latin typeface="Times New Roman" panose="02020603050405020304" pitchFamily="18" charset="0"/>
                <a:cs typeface="Times New Roman" panose="02020603050405020304" pitchFamily="18" charset="0"/>
              </a:rPr>
              <a:t>the same score</a:t>
            </a:r>
            <a:r>
              <a:rPr lang="en-US" sz="2400" dirty="0">
                <a:latin typeface="Times New Roman" panose="02020603050405020304" pitchFamily="18" charset="0"/>
                <a:cs typeface="Times New Roman" panose="02020603050405020304" pitchFamily="18" charset="0"/>
              </a:rPr>
              <a:t> on the final exam, if the exam is graded on a scale from 0 to 100 points?</a:t>
            </a:r>
          </a:p>
          <a:p>
            <a:pPr marL="50800" indent="0">
              <a:lnSpc>
                <a:spcPct val="150000"/>
              </a:lnSpc>
              <a:buNone/>
            </a:pPr>
            <a:r>
              <a:rPr lang="en-US" sz="2400" dirty="0">
                <a:latin typeface="Times New Roman" panose="02020603050405020304" pitchFamily="18" charset="0"/>
                <a:cs typeface="Times New Roman" panose="02020603050405020304" pitchFamily="18" charset="0"/>
              </a:rPr>
              <a:t>     Solution: There are 101 possible scores on the final. </a:t>
            </a:r>
          </a:p>
          <a:p>
            <a:pPr>
              <a:buNone/>
            </a:pPr>
            <a:endParaRPr lang="en-US" sz="2400" dirty="0"/>
          </a:p>
          <a:p>
            <a:pPr>
              <a:buNone/>
            </a:pPr>
            <a:endParaRPr lang="en-US" sz="2400" dirty="0"/>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02F6A-302E-AB5E-3D05-54ABEA8D1B7D}"/>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579BDBD3-9B95-F21E-6963-C25CA5427CA6}"/>
              </a:ext>
            </a:extLst>
          </p:cNvPr>
          <p:cNvSpPr>
            <a:spLocks noGrp="1"/>
          </p:cNvSpPr>
          <p:nvPr>
            <p:ph idx="1"/>
          </p:nvPr>
        </p:nvSpPr>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What is the minimum number of students required in a discrete mathematics class to be sure that at least one will receive the same grade, if there are five possible grades, A, B, C, D, and F?</a:t>
            </a:r>
          </a:p>
          <a:p>
            <a:pPr algn="just">
              <a:lnSpc>
                <a:spcPct val="150000"/>
              </a:lnSpc>
            </a:pPr>
            <a:r>
              <a:rPr lang="en-US" dirty="0">
                <a:latin typeface="Times New Roman" panose="02020603050405020304" pitchFamily="18" charset="0"/>
                <a:cs typeface="Times New Roman" panose="02020603050405020304" pitchFamily="18" charset="0"/>
              </a:rPr>
              <a:t>Solution:6. </a:t>
            </a:r>
          </a:p>
        </p:txBody>
      </p:sp>
    </p:spTree>
    <p:custDataLst>
      <p:tags r:id="rId1"/>
    </p:custDataLst>
    <p:extLst>
      <p:ext uri="{BB962C8B-B14F-4D97-AF65-F5344CB8AC3E}">
        <p14:creationId xmlns:p14="http://schemas.microsoft.com/office/powerpoint/2010/main" val="415932512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The Generalized Pigeonhole Principle</a:t>
            </a:r>
          </a:p>
        </p:txBody>
      </p:sp>
      <p:sp>
        <p:nvSpPr>
          <p:cNvPr id="3" name="Content Placeholder 2"/>
          <p:cNvSpPr>
            <a:spLocks noGrp="1"/>
          </p:cNvSpPr>
          <p:nvPr>
            <p:ph idx="1"/>
          </p:nvPr>
        </p:nvSpPr>
        <p:spPr/>
        <p:txBody>
          <a:bodyPr>
            <a:normAutofit/>
          </a:bodyPr>
          <a:lstStyle/>
          <a:p>
            <a:pPr>
              <a:buNone/>
            </a:pPr>
            <a:r>
              <a:rPr lang="en-US" b="1" dirty="0"/>
              <a:t>    </a:t>
            </a:r>
            <a:r>
              <a:rPr lang="en-US" b="1" dirty="0">
                <a:latin typeface="Times New Roman" panose="02020603050405020304" pitchFamily="18" charset="0"/>
                <a:cs typeface="Times New Roman" panose="02020603050405020304" pitchFamily="18" charset="0"/>
              </a:rPr>
              <a:t>The Generalized Pigeonhole Principle</a:t>
            </a:r>
            <a:r>
              <a:rPr lang="en-US" dirty="0">
                <a:latin typeface="Times New Roman" panose="02020603050405020304" pitchFamily="18" charset="0"/>
                <a:cs typeface="Times New Roman" panose="02020603050405020304" pitchFamily="18" charset="0"/>
              </a:rPr>
              <a:t>: If </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objects are placed into </a:t>
            </a:r>
            <a:r>
              <a:rPr lang="en-US" i="1" dirty="0">
                <a:latin typeface="Times New Roman" panose="02020603050405020304" pitchFamily="18" charset="0"/>
                <a:cs typeface="Times New Roman" panose="02020603050405020304" pitchFamily="18" charset="0"/>
              </a:rPr>
              <a:t>k</a:t>
            </a:r>
            <a:r>
              <a:rPr lang="en-US" dirty="0">
                <a:latin typeface="Times New Roman" panose="02020603050405020304" pitchFamily="18" charset="0"/>
                <a:cs typeface="Times New Roman" panose="02020603050405020304" pitchFamily="18" charset="0"/>
              </a:rPr>
              <a:t> boxes, then there is at least one box containing at least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k</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objects.</a:t>
            </a:r>
          </a:p>
          <a:p>
            <a:pPr>
              <a:buNone/>
            </a:pPr>
            <a:endParaRPr lang="en-US" dirty="0">
              <a:latin typeface="Times New Roman" panose="02020603050405020304" pitchFamily="18" charset="0"/>
              <a:cs typeface="Times New Roman" panose="02020603050405020304" pitchFamily="18" charset="0"/>
            </a:endParaRPr>
          </a:p>
          <a:p>
            <a:pPr marL="1047750" lvl="1" indent="-514350">
              <a:buFont typeface="+mj-lt"/>
              <a:buAutoNum type="arabicPeriod"/>
            </a:pPr>
            <a:r>
              <a:rPr lang="en-US" sz="3200" dirty="0">
                <a:latin typeface="Times New Roman" panose="02020603050405020304" pitchFamily="18" charset="0"/>
                <a:cs typeface="Times New Roman" panose="02020603050405020304" pitchFamily="18" charset="0"/>
              </a:rPr>
              <a:t>Ten children are in an elevator.at least ----------- of them were born on the same day of the week.</a:t>
            </a:r>
          </a:p>
          <a:p>
            <a:pPr marL="1047750" lvl="1" indent="-514350">
              <a:buFont typeface="+mj-lt"/>
              <a:buAutoNum type="arabicPeriod"/>
            </a:pPr>
            <a:r>
              <a:rPr lang="en-US" sz="3200" dirty="0">
                <a:latin typeface="Times New Roman" panose="02020603050405020304" pitchFamily="18" charset="0"/>
                <a:cs typeface="Times New Roman" panose="02020603050405020304" pitchFamily="18" charset="0"/>
              </a:rPr>
              <a:t> Seventeen children are in an elevator. at least -----------of them were same day of the week</a:t>
            </a:r>
          </a:p>
          <a:p>
            <a:pPr>
              <a:buNone/>
            </a:pPr>
            <a:endParaRPr lang="en-US" dirty="0">
              <a:latin typeface="Times New Roman" panose="02020603050405020304" pitchFamily="18" charset="0"/>
              <a:cs typeface="Times New Roman" panose="02020603050405020304" pitchFamily="18" charset="0"/>
            </a:endParaRPr>
          </a:p>
          <a:p>
            <a:pPr>
              <a:buNone/>
            </a:pPr>
            <a:r>
              <a:rPr lang="en-US" dirty="0">
                <a:latin typeface="Times New Roman" panose="02020603050405020304" pitchFamily="18" charset="0"/>
                <a:cs typeface="Times New Roman" panose="02020603050405020304" pitchFamily="18" charset="0"/>
              </a:rPr>
              <a:t>Solution </a:t>
            </a:r>
          </a:p>
          <a:p>
            <a:pPr marL="1479550" lvl="2" indent="-514350">
              <a:buFont typeface="+mj-lt"/>
              <a:buAutoNum type="arabicPeriod"/>
            </a:pPr>
            <a:r>
              <a:rPr lang="en-US" dirty="0">
                <a:latin typeface="Times New Roman" panose="02020603050405020304" pitchFamily="18" charset="0"/>
                <a:cs typeface="Times New Roman" panose="02020603050405020304" pitchFamily="18" charset="0"/>
              </a:rPr>
              <a:t>2</a:t>
            </a:r>
          </a:p>
          <a:p>
            <a:pPr marL="1479550" lvl="2" indent="-514350">
              <a:buFont typeface="+mj-lt"/>
              <a:buAutoNum type="arabicPeriod"/>
            </a:pPr>
            <a:r>
              <a:rPr lang="en-US" dirty="0">
                <a:latin typeface="Times New Roman" panose="02020603050405020304" pitchFamily="18" charset="0"/>
                <a:cs typeface="Times New Roman" panose="02020603050405020304" pitchFamily="18" charset="0"/>
              </a:rPr>
              <a:t>3</a:t>
            </a:r>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Permutations and Combinations</a:t>
            </a:r>
          </a:p>
        </p:txBody>
      </p:sp>
    </p:spTree>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Permutations</a:t>
            </a:r>
          </a:p>
        </p:txBody>
      </p:sp>
      <p:sp>
        <p:nvSpPr>
          <p:cNvPr id="3" name="Content Placeholder 2"/>
          <p:cNvSpPr>
            <a:spLocks noGrp="1"/>
          </p:cNvSpPr>
          <p:nvPr>
            <p:ph idx="1"/>
          </p:nvPr>
        </p:nvSpPr>
        <p:spPr/>
        <p:txBody>
          <a:bodyPr>
            <a:normAutofit/>
          </a:bodyPr>
          <a:lstStyle/>
          <a:p>
            <a:pPr algn="just">
              <a:lnSpc>
                <a:spcPct val="150000"/>
              </a:lnSpc>
              <a:buNone/>
            </a:pPr>
            <a:r>
              <a:rPr lang="en-US" b="1" dirty="0">
                <a:latin typeface="Times New Roman" panose="02020603050405020304" pitchFamily="18" charset="0"/>
                <a:cs typeface="Times New Roman" panose="02020603050405020304" pitchFamily="18" charset="0"/>
              </a:rPr>
              <a:t>   Definition</a:t>
            </a:r>
            <a:r>
              <a:rPr lang="en-US" dirty="0">
                <a:latin typeface="Times New Roman" panose="02020603050405020304" pitchFamily="18" charset="0"/>
                <a:cs typeface="Times New Roman" panose="02020603050405020304" pitchFamily="18" charset="0"/>
              </a:rPr>
              <a:t>: A </a:t>
            </a:r>
            <a:r>
              <a:rPr lang="en-US" i="1" dirty="0">
                <a:latin typeface="Times New Roman" panose="02020603050405020304" pitchFamily="18" charset="0"/>
                <a:cs typeface="Times New Roman" panose="02020603050405020304" pitchFamily="18" charset="0"/>
              </a:rPr>
              <a:t>permutation</a:t>
            </a:r>
            <a:r>
              <a:rPr lang="en-US" dirty="0">
                <a:latin typeface="Times New Roman" panose="02020603050405020304" pitchFamily="18" charset="0"/>
                <a:cs typeface="Times New Roman" panose="02020603050405020304" pitchFamily="18" charset="0"/>
              </a:rPr>
              <a:t> of a set of </a:t>
            </a:r>
            <a:r>
              <a:rPr lang="en-US" b="1" dirty="0">
                <a:solidFill>
                  <a:srgbClr val="00B0F0"/>
                </a:solidFill>
                <a:latin typeface="Times New Roman" panose="02020603050405020304" pitchFamily="18" charset="0"/>
                <a:cs typeface="Times New Roman" panose="02020603050405020304" pitchFamily="18" charset="0"/>
              </a:rPr>
              <a:t>distinct</a:t>
            </a:r>
            <a:r>
              <a:rPr lang="en-US" dirty="0">
                <a:latin typeface="Times New Roman" panose="02020603050405020304" pitchFamily="18" charset="0"/>
                <a:cs typeface="Times New Roman" panose="02020603050405020304" pitchFamily="18" charset="0"/>
              </a:rPr>
              <a:t> objects is an </a:t>
            </a:r>
            <a:r>
              <a:rPr lang="en-US" b="1" dirty="0">
                <a:solidFill>
                  <a:srgbClr val="00B0F0"/>
                </a:solidFill>
                <a:latin typeface="Times New Roman" panose="02020603050405020304" pitchFamily="18" charset="0"/>
                <a:cs typeface="Times New Roman" panose="02020603050405020304" pitchFamily="18" charset="0"/>
              </a:rPr>
              <a:t>ordered</a:t>
            </a:r>
            <a:r>
              <a:rPr lang="en-US" dirty="0">
                <a:latin typeface="Times New Roman" panose="02020603050405020304" pitchFamily="18" charset="0"/>
                <a:cs typeface="Times New Roman" panose="02020603050405020304" pitchFamily="18" charset="0"/>
              </a:rPr>
              <a:t> arrangement of these objects. An ordered arrangement of r elements of a set is called an  </a:t>
            </a:r>
            <a:r>
              <a:rPr lang="en-US" i="1" dirty="0">
                <a:latin typeface="Times New Roman" panose="02020603050405020304" pitchFamily="18" charset="0"/>
                <a:cs typeface="Times New Roman" panose="02020603050405020304" pitchFamily="18" charset="0"/>
              </a:rPr>
              <a:t>r-</a:t>
            </a:r>
            <a:r>
              <a:rPr lang="en-US" i="1" dirty="0" err="1">
                <a:latin typeface="Times New Roman" panose="02020603050405020304" pitchFamily="18" charset="0"/>
                <a:cs typeface="Times New Roman" panose="02020603050405020304" pitchFamily="18" charset="0"/>
              </a:rPr>
              <a:t>permuation</a:t>
            </a:r>
            <a:r>
              <a:rPr lang="en-US" dirty="0">
                <a:latin typeface="Times New Roman" panose="02020603050405020304" pitchFamily="18" charset="0"/>
                <a:cs typeface="Times New Roman" panose="02020603050405020304" pitchFamily="18" charset="0"/>
              </a:rPr>
              <a:t>.</a:t>
            </a:r>
          </a:p>
          <a:p>
            <a:pPr algn="just">
              <a:lnSpc>
                <a:spcPct val="150000"/>
              </a:lnSpc>
              <a:buNone/>
            </a:pPr>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Tree>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Permutations</a:t>
            </a:r>
          </a:p>
        </p:txBody>
      </p:sp>
      <p:sp>
        <p:nvSpPr>
          <p:cNvPr id="3" name="Content Placeholder 2"/>
          <p:cNvSpPr>
            <a:spLocks noGrp="1"/>
          </p:cNvSpPr>
          <p:nvPr>
            <p:ph idx="1"/>
          </p:nvPr>
        </p:nvSpPr>
        <p:spPr/>
        <p:txBody>
          <a:bodyPr>
            <a:normAutofit/>
          </a:bodyPr>
          <a:lstStyle/>
          <a:p>
            <a:pPr>
              <a:lnSpc>
                <a:spcPct val="150000"/>
              </a:lnSpc>
              <a:buNone/>
            </a:pPr>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Let </a:t>
            </a:r>
            <a:r>
              <a:rPr lang="en-US" i="1" dirty="0">
                <a:latin typeface="Times New Roman" panose="02020603050405020304" pitchFamily="18" charset="0"/>
                <a:cs typeface="Times New Roman" panose="02020603050405020304" pitchFamily="18" charset="0"/>
              </a:rPr>
              <a:t>S</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a:t>
            </a:r>
          </a:p>
          <a:p>
            <a:pPr lvl="1">
              <a:lnSpc>
                <a:spcPct val="150000"/>
              </a:lnSpc>
            </a:pPr>
            <a:r>
              <a:rPr lang="en-US" dirty="0">
                <a:latin typeface="Times New Roman" panose="02020603050405020304" pitchFamily="18" charset="0"/>
                <a:cs typeface="Times New Roman" panose="02020603050405020304" pitchFamily="18" charset="0"/>
              </a:rPr>
              <a:t>The ordered arrangement </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is a </a:t>
            </a:r>
            <a:r>
              <a:rPr lang="en-US"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-permutation of </a:t>
            </a:r>
            <a:r>
              <a:rPr lang="en-US" i="1" dirty="0">
                <a:latin typeface="Times New Roman" panose="02020603050405020304" pitchFamily="18" charset="0"/>
                <a:cs typeface="Times New Roman" panose="02020603050405020304" pitchFamily="18" charset="0"/>
              </a:rPr>
              <a:t>S</a:t>
            </a:r>
            <a:r>
              <a:rPr lang="en-US" dirty="0">
                <a:latin typeface="Times New Roman" panose="02020603050405020304" pitchFamily="18" charset="0"/>
                <a:cs typeface="Times New Roman" panose="02020603050405020304" pitchFamily="18" charset="0"/>
              </a:rPr>
              <a:t>.</a:t>
            </a:r>
          </a:p>
          <a:p>
            <a:pPr>
              <a:lnSpc>
                <a:spcPct val="150000"/>
              </a:lnSpc>
            </a:pPr>
            <a:r>
              <a:rPr lang="en-US" dirty="0">
                <a:latin typeface="Times New Roman" panose="02020603050405020304" pitchFamily="18" charset="0"/>
                <a:cs typeface="Times New Roman" panose="02020603050405020304" pitchFamily="18" charset="0"/>
              </a:rPr>
              <a:t>The number of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permuatations</a:t>
            </a:r>
            <a:r>
              <a:rPr lang="en-US" dirty="0">
                <a:latin typeface="Times New Roman" panose="02020603050405020304" pitchFamily="18" charset="0"/>
                <a:cs typeface="Times New Roman" panose="02020603050405020304" pitchFamily="18" charset="0"/>
              </a:rPr>
              <a:t> of a set with </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elements is denoted by </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n</a:t>
            </a:r>
            <a:r>
              <a:rPr lang="en-US" dirty="0" err="1">
                <a:latin typeface="Times New Roman" panose="02020603050405020304" pitchFamily="18" charset="0"/>
                <a:cs typeface="Times New Roman" panose="02020603050405020304" pitchFamily="18" charset="0"/>
              </a:rPr>
              <a:t>,</a:t>
            </a:r>
            <a:r>
              <a:rPr lang="en-US" i="1" dirty="0" err="1">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a:t>
            </a:r>
          </a:p>
          <a:p>
            <a:pPr lvl="1">
              <a:lnSpc>
                <a:spcPct val="150000"/>
              </a:lnSpc>
            </a:pPr>
            <a:r>
              <a:rPr lang="en-US" dirty="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-permutations of </a:t>
            </a:r>
            <a:r>
              <a:rPr lang="en-US" i="1" dirty="0">
                <a:latin typeface="Times New Roman" panose="02020603050405020304" pitchFamily="18" charset="0"/>
                <a:cs typeface="Times New Roman" panose="02020603050405020304" pitchFamily="18" charset="0"/>
              </a:rPr>
              <a:t>S</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are</a:t>
            </a:r>
            <a:r>
              <a:rPr lang="en-US" dirty="0">
                <a:latin typeface="Times New Roman" panose="02020603050405020304" pitchFamily="18" charset="0"/>
                <a:ea typeface="Cambria Math" pitchFamily="18" charset="0"/>
                <a:cs typeface="Times New Roman" panose="02020603050405020304" pitchFamily="18" charset="0"/>
              </a:rPr>
              <a:t> 1</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2; 1</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3; 2</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 2</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3; 3</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 and 3</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2.</a:t>
            </a:r>
          </a:p>
          <a:p>
            <a:pPr lvl="1">
              <a:lnSpc>
                <a:spcPct val="150000"/>
              </a:lnSpc>
            </a:pPr>
            <a:r>
              <a:rPr lang="en-US" dirty="0">
                <a:latin typeface="Times New Roman" panose="02020603050405020304" pitchFamily="18" charset="0"/>
                <a:ea typeface="Cambria Math" pitchFamily="18" charset="0"/>
                <a:cs typeface="Times New Roman" panose="02020603050405020304" pitchFamily="18" charset="0"/>
              </a:rPr>
              <a:t> </a:t>
            </a:r>
            <a:r>
              <a:rPr lang="en-US" i="1" dirty="0">
                <a:latin typeface="Times New Roman" panose="02020603050405020304" pitchFamily="18" charset="0"/>
                <a:ea typeface="Cambria Math" pitchFamily="18" charset="0"/>
                <a:cs typeface="Times New Roman" panose="02020603050405020304" pitchFamily="18" charset="0"/>
              </a:rPr>
              <a:t>P</a:t>
            </a:r>
            <a:r>
              <a:rPr lang="en-US" dirty="0">
                <a:latin typeface="Times New Roman" panose="02020603050405020304" pitchFamily="18" charset="0"/>
                <a:ea typeface="Cambria Math" pitchFamily="18" charset="0"/>
                <a:cs typeface="Times New Roman" panose="02020603050405020304" pitchFamily="18" charset="0"/>
              </a:rPr>
              <a:t>(3,2) = 6.</a:t>
            </a:r>
            <a:endParaRPr lang="en-US" dirty="0">
              <a:latin typeface="Times New Roman" panose="02020603050405020304" pitchFamily="18" charset="0"/>
              <a:cs typeface="Times New Roman" panose="02020603050405020304" pitchFamily="18" charset="0"/>
            </a:endParaRPr>
          </a:p>
        </p:txBody>
      </p:sp>
      <p:pic>
        <p:nvPicPr>
          <p:cNvPr id="24" name="Content Placeholder 3" descr="addin_tmp.png">
            <a:extLst>
              <a:ext uri="{FF2B5EF4-FFF2-40B4-BE49-F238E27FC236}">
                <a16:creationId xmlns:a16="http://schemas.microsoft.com/office/drawing/2014/main" id="{7A3F0A72-78A1-9C54-9BD6-21D307AE3C85}"/>
              </a:ext>
            </a:extLst>
          </p:cNvPr>
          <p:cNvPicPr>
            <a:picLocks noChangeAspect="1"/>
          </p:cNvPicPr>
          <p:nvPr>
            <p:custDataLst>
              <p:tags r:id="rId2"/>
            </p:custDataLst>
          </p:nvPr>
        </p:nvPicPr>
        <p:blipFill>
          <a:blip r:embed="rId4" cstate="print"/>
          <a:stretch>
            <a:fillRect/>
          </a:stretch>
        </p:blipFill>
        <p:spPr>
          <a:xfrm>
            <a:off x="4572000" y="5638800"/>
            <a:ext cx="2608898" cy="537210"/>
          </a:xfrm>
          <a:prstGeom prst="rect">
            <a:avLst/>
          </a:prstGeom>
        </p:spPr>
      </p:pic>
    </p:spTree>
    <p:custDataLst>
      <p:tags r:id="rId1"/>
    </p:custDataLst>
    <p:extLst>
      <p:ext uri="{BB962C8B-B14F-4D97-AF65-F5344CB8AC3E}">
        <p14:creationId xmlns:p14="http://schemas.microsoft.com/office/powerpoint/2010/main" val="389228840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Permutations</a:t>
            </a:r>
          </a:p>
        </p:txBody>
      </p:sp>
      <p:sp>
        <p:nvSpPr>
          <p:cNvPr id="3" name="Content Placeholder 2"/>
          <p:cNvSpPr>
            <a:spLocks noGrp="1"/>
          </p:cNvSpPr>
          <p:nvPr>
            <p:ph idx="1"/>
          </p:nvPr>
        </p:nvSpPr>
        <p:spPr/>
        <p:txBody>
          <a:bodyPr>
            <a:normAutofit/>
          </a:bodyPr>
          <a:lstStyle/>
          <a:p>
            <a:pPr>
              <a:lnSpc>
                <a:spcPct val="150000"/>
              </a:lnSpc>
              <a:buNone/>
            </a:pPr>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Let </a:t>
            </a:r>
            <a:r>
              <a:rPr lang="en-US" i="1" dirty="0">
                <a:latin typeface="Times New Roman" panose="02020603050405020304" pitchFamily="18" charset="0"/>
                <a:cs typeface="Times New Roman" panose="02020603050405020304" pitchFamily="18" charset="0"/>
              </a:rPr>
              <a:t>S</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a:t>
            </a:r>
          </a:p>
          <a:p>
            <a:pPr lvl="1">
              <a:lnSpc>
                <a:spcPct val="150000"/>
              </a:lnSpc>
            </a:pPr>
            <a:r>
              <a:rPr lang="en-US" dirty="0">
                <a:latin typeface="Times New Roman" panose="02020603050405020304" pitchFamily="18" charset="0"/>
                <a:cs typeface="Times New Roman" panose="02020603050405020304" pitchFamily="18" charset="0"/>
              </a:rPr>
              <a:t>The ordered arrangement </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is a </a:t>
            </a:r>
            <a:r>
              <a:rPr lang="en-US"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-permutation of </a:t>
            </a:r>
            <a:r>
              <a:rPr lang="en-US" i="1" dirty="0">
                <a:latin typeface="Times New Roman" panose="02020603050405020304" pitchFamily="18" charset="0"/>
                <a:cs typeface="Times New Roman" panose="02020603050405020304" pitchFamily="18" charset="0"/>
              </a:rPr>
              <a:t>S</a:t>
            </a:r>
            <a:r>
              <a:rPr lang="en-US" dirty="0">
                <a:latin typeface="Times New Roman" panose="02020603050405020304" pitchFamily="18" charset="0"/>
                <a:cs typeface="Times New Roman" panose="02020603050405020304" pitchFamily="18" charset="0"/>
              </a:rPr>
              <a:t>.</a:t>
            </a:r>
          </a:p>
        </p:txBody>
      </p:sp>
      <p:pic>
        <p:nvPicPr>
          <p:cNvPr id="24" name="Content Placeholder 3" descr="addin_tmp.png">
            <a:extLst>
              <a:ext uri="{FF2B5EF4-FFF2-40B4-BE49-F238E27FC236}">
                <a16:creationId xmlns:a16="http://schemas.microsoft.com/office/drawing/2014/main" id="{7A3F0A72-78A1-9C54-9BD6-21D307AE3C85}"/>
              </a:ext>
            </a:extLst>
          </p:cNvPr>
          <p:cNvPicPr>
            <a:picLocks noChangeAspect="1"/>
          </p:cNvPicPr>
          <p:nvPr>
            <p:custDataLst>
              <p:tags r:id="rId2"/>
            </p:custDataLst>
          </p:nvPr>
        </p:nvPicPr>
        <p:blipFill>
          <a:blip r:embed="rId4" cstate="print"/>
          <a:stretch>
            <a:fillRect/>
          </a:stretch>
        </p:blipFill>
        <p:spPr>
          <a:xfrm>
            <a:off x="2166257" y="2951833"/>
            <a:ext cx="2608898" cy="537210"/>
          </a:xfrm>
          <a:prstGeom prst="rect">
            <a:avLst/>
          </a:prstGeom>
        </p:spPr>
      </p:pic>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CB034188-F789-5E13-FB8B-6F36BCF0E120}"/>
                  </a:ext>
                </a:extLst>
              </p:cNvPr>
              <p:cNvSpPr txBox="1"/>
              <p:nvPr/>
            </p:nvSpPr>
            <p:spPr>
              <a:xfrm>
                <a:off x="2166257" y="4022270"/>
                <a:ext cx="3526971" cy="718338"/>
              </a:xfrm>
              <a:prstGeom prst="rect">
                <a:avLst/>
              </a:prstGeom>
              <a:noFill/>
            </p:spPr>
            <p:txBody>
              <a:bodyPr wrap="square" lIns="0" tIns="0" rIns="0" bIns="0" rtlCol="0">
                <a:spAutoFit/>
              </a:bodyPr>
              <a:lstStyle/>
              <a:p>
                <a14:m>
                  <m:oMath xmlns:m="http://schemas.openxmlformats.org/officeDocument/2006/math">
                    <m:f>
                      <m:fPr>
                        <m:ctrlPr>
                          <a:rPr lang="en-US" sz="3200" i="1" smtClean="0">
                            <a:latin typeface="Cambria Math" panose="02040503050406030204" pitchFamily="18" charset="0"/>
                          </a:rPr>
                        </m:ctrlPr>
                      </m:fPr>
                      <m:num>
                        <m:r>
                          <a:rPr lang="en-US" sz="3200" b="0" i="1" smtClean="0">
                            <a:latin typeface="Cambria Math" panose="02040503050406030204" pitchFamily="18" charset="0"/>
                          </a:rPr>
                          <m:t>3</m:t>
                        </m:r>
                        <m:r>
                          <a:rPr lang="en-US" sz="3200" b="0" i="1" smtClean="0">
                            <a:latin typeface="Cambria Math" panose="02040503050406030204" pitchFamily="18" charset="0"/>
                          </a:rPr>
                          <m:t>!</m:t>
                        </m:r>
                      </m:num>
                      <m:den>
                        <m:r>
                          <a:rPr lang="en-US" sz="3200" b="0" i="1" smtClean="0">
                            <a:latin typeface="Cambria Math" panose="02040503050406030204" pitchFamily="18" charset="0"/>
                          </a:rPr>
                          <m:t>1</m:t>
                        </m:r>
                        <m:r>
                          <a:rPr lang="en-US" sz="3200" b="0" i="1" smtClean="0">
                            <a:latin typeface="Cambria Math" panose="02040503050406030204" pitchFamily="18" charset="0"/>
                          </a:rPr>
                          <m:t>!</m:t>
                        </m:r>
                      </m:den>
                    </m:f>
                  </m:oMath>
                </a14:m>
                <a:r>
                  <a:rPr lang="en-US" sz="3200" dirty="0"/>
                  <a:t>=</a:t>
                </a:r>
                <a14:m>
                  <m:oMath xmlns:m="http://schemas.openxmlformats.org/officeDocument/2006/math">
                    <m:f>
                      <m:fPr>
                        <m:ctrlPr>
                          <a:rPr lang="en-US" sz="3200" i="1" dirty="0" smtClean="0">
                            <a:latin typeface="Cambria Math" panose="02040503050406030204" pitchFamily="18" charset="0"/>
                          </a:rPr>
                        </m:ctrlPr>
                      </m:fPr>
                      <m:num>
                        <m:r>
                          <a:rPr lang="en-US" sz="3200" b="0" i="1" dirty="0" smtClean="0">
                            <a:latin typeface="Cambria Math" panose="02040503050406030204" pitchFamily="18" charset="0"/>
                          </a:rPr>
                          <m:t>3</m:t>
                        </m:r>
                        <m:r>
                          <a:rPr lang="en-US" sz="3200" b="0" i="1" dirty="0" smtClean="0">
                            <a:latin typeface="Cambria Math" panose="02040503050406030204" pitchFamily="18" charset="0"/>
                          </a:rPr>
                          <m:t>∗</m:t>
                        </m:r>
                        <m:r>
                          <a:rPr lang="en-US" sz="3200" b="0" i="1" dirty="0" smtClean="0">
                            <a:latin typeface="Cambria Math" panose="02040503050406030204" pitchFamily="18" charset="0"/>
                          </a:rPr>
                          <m:t>2</m:t>
                        </m:r>
                        <m:r>
                          <a:rPr lang="en-US" sz="3200" b="0" i="1" dirty="0" smtClean="0">
                            <a:latin typeface="Cambria Math" panose="02040503050406030204" pitchFamily="18" charset="0"/>
                          </a:rPr>
                          <m:t>∗</m:t>
                        </m:r>
                        <m:r>
                          <a:rPr lang="en-US" sz="3200" b="0" i="1" dirty="0" smtClean="0">
                            <a:latin typeface="Cambria Math" panose="02040503050406030204" pitchFamily="18" charset="0"/>
                          </a:rPr>
                          <m:t>1</m:t>
                        </m:r>
                      </m:num>
                      <m:den>
                        <m:r>
                          <a:rPr lang="en-US" sz="3200" b="0" i="1" dirty="0" smtClean="0">
                            <a:latin typeface="Cambria Math" panose="02040503050406030204" pitchFamily="18" charset="0"/>
                          </a:rPr>
                          <m:t>1</m:t>
                        </m:r>
                      </m:den>
                    </m:f>
                  </m:oMath>
                </a14:m>
                <a:r>
                  <a:rPr lang="en-US" sz="3200" dirty="0"/>
                  <a:t>=6</a:t>
                </a:r>
              </a:p>
            </p:txBody>
          </p:sp>
        </mc:Choice>
        <mc:Fallback xmlns="">
          <p:sp>
            <p:nvSpPr>
              <p:cNvPr id="6" name="TextBox 5">
                <a:extLst>
                  <a:ext uri="{FF2B5EF4-FFF2-40B4-BE49-F238E27FC236}">
                    <a16:creationId xmlns:a16="http://schemas.microsoft.com/office/drawing/2014/main" id="{CB034188-F789-5E13-FB8B-6F36BCF0E120}"/>
                  </a:ext>
                </a:extLst>
              </p:cNvPr>
              <p:cNvSpPr txBox="1">
                <a:spLocks noRot="1" noChangeAspect="1" noMove="1" noResize="1" noEditPoints="1" noAdjustHandles="1" noChangeArrowheads="1" noChangeShapeType="1" noTextEdit="1"/>
              </p:cNvSpPr>
              <p:nvPr/>
            </p:nvSpPr>
            <p:spPr>
              <a:xfrm>
                <a:off x="2166257" y="4022270"/>
                <a:ext cx="3526971" cy="718338"/>
              </a:xfrm>
              <a:prstGeom prst="rect">
                <a:avLst/>
              </a:prstGeom>
              <a:blipFill>
                <a:blip r:embed="rId7"/>
                <a:stretch>
                  <a:fillRect t="-4237" b="-15254"/>
                </a:stretch>
              </a:blipFill>
            </p:spPr>
            <p:txBody>
              <a:bodyPr/>
              <a:lstStyle/>
              <a:p>
                <a:r>
                  <a:rPr lang="en-US">
                    <a:noFill/>
                  </a:rPr>
                  <a:t> </a:t>
                </a:r>
              </a:p>
            </p:txBody>
          </p:sp>
        </mc:Fallback>
      </mc:AlternateContent>
    </p:spTree>
    <p:custDataLst>
      <p:tags r:id="rId1"/>
    </p:custDataLst>
    <p:extLst>
      <p:ext uri="{BB962C8B-B14F-4D97-AF65-F5344CB8AC3E}">
        <p14:creationId xmlns:p14="http://schemas.microsoft.com/office/powerpoint/2010/main" val="16670075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wipe(down)">
                                      <p:cBhvr>
                                        <p:cTn id="21" dur="580">
                                          <p:stCondLst>
                                            <p:cond delay="0"/>
                                          </p:stCondLst>
                                        </p:cTn>
                                        <p:tgtEl>
                                          <p:spTgt spid="24"/>
                                        </p:tgtEl>
                                      </p:cBhvr>
                                    </p:animEffect>
                                    <p:anim calcmode="lin" valueType="num">
                                      <p:cBhvr>
                                        <p:cTn id="22"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27" dur="26">
                                          <p:stCondLst>
                                            <p:cond delay="650"/>
                                          </p:stCondLst>
                                        </p:cTn>
                                        <p:tgtEl>
                                          <p:spTgt spid="24"/>
                                        </p:tgtEl>
                                      </p:cBhvr>
                                      <p:to x="100000" y="60000"/>
                                    </p:animScale>
                                    <p:animScale>
                                      <p:cBhvr>
                                        <p:cTn id="28" dur="166" decel="50000">
                                          <p:stCondLst>
                                            <p:cond delay="676"/>
                                          </p:stCondLst>
                                        </p:cTn>
                                        <p:tgtEl>
                                          <p:spTgt spid="24"/>
                                        </p:tgtEl>
                                      </p:cBhvr>
                                      <p:to x="100000" y="100000"/>
                                    </p:animScale>
                                    <p:animScale>
                                      <p:cBhvr>
                                        <p:cTn id="29" dur="26">
                                          <p:stCondLst>
                                            <p:cond delay="1312"/>
                                          </p:stCondLst>
                                        </p:cTn>
                                        <p:tgtEl>
                                          <p:spTgt spid="24"/>
                                        </p:tgtEl>
                                      </p:cBhvr>
                                      <p:to x="100000" y="80000"/>
                                    </p:animScale>
                                    <p:animScale>
                                      <p:cBhvr>
                                        <p:cTn id="30" dur="166" decel="50000">
                                          <p:stCondLst>
                                            <p:cond delay="1338"/>
                                          </p:stCondLst>
                                        </p:cTn>
                                        <p:tgtEl>
                                          <p:spTgt spid="24"/>
                                        </p:tgtEl>
                                      </p:cBhvr>
                                      <p:to x="100000" y="100000"/>
                                    </p:animScale>
                                    <p:animScale>
                                      <p:cBhvr>
                                        <p:cTn id="31" dur="26">
                                          <p:stCondLst>
                                            <p:cond delay="1642"/>
                                          </p:stCondLst>
                                        </p:cTn>
                                        <p:tgtEl>
                                          <p:spTgt spid="24"/>
                                        </p:tgtEl>
                                      </p:cBhvr>
                                      <p:to x="100000" y="90000"/>
                                    </p:animScale>
                                    <p:animScale>
                                      <p:cBhvr>
                                        <p:cTn id="32" dur="166" decel="50000">
                                          <p:stCondLst>
                                            <p:cond delay="1668"/>
                                          </p:stCondLst>
                                        </p:cTn>
                                        <p:tgtEl>
                                          <p:spTgt spid="24"/>
                                        </p:tgtEl>
                                      </p:cBhvr>
                                      <p:to x="100000" y="100000"/>
                                    </p:animScale>
                                    <p:animScale>
                                      <p:cBhvr>
                                        <p:cTn id="33" dur="26">
                                          <p:stCondLst>
                                            <p:cond delay="1808"/>
                                          </p:stCondLst>
                                        </p:cTn>
                                        <p:tgtEl>
                                          <p:spTgt spid="24"/>
                                        </p:tgtEl>
                                      </p:cBhvr>
                                      <p:to x="100000" y="95000"/>
                                    </p:animScale>
                                    <p:animScale>
                                      <p:cBhvr>
                                        <p:cTn id="34" dur="166" decel="50000">
                                          <p:stCondLst>
                                            <p:cond delay="1834"/>
                                          </p:stCondLst>
                                        </p:cTn>
                                        <p:tgtEl>
                                          <p:spTgt spid="24"/>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heel(1)">
                                      <p:cBhvr>
                                        <p:cTn id="3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Solving Counting Problems by Counting Permutations</a:t>
            </a:r>
          </a:p>
        </p:txBody>
      </p:sp>
      <p:sp>
        <p:nvSpPr>
          <p:cNvPr id="3" name="Content Placeholder 2"/>
          <p:cNvSpPr>
            <a:spLocks noGrp="1"/>
          </p:cNvSpPr>
          <p:nvPr>
            <p:ph idx="1"/>
          </p:nvPr>
        </p:nvSpPr>
        <p:spPr/>
        <p:txBody>
          <a:bodyPr/>
          <a:lstStyle/>
          <a:p>
            <a:pPr>
              <a:lnSpc>
                <a:spcPct val="150000"/>
              </a:lnSpc>
              <a:buNone/>
            </a:pPr>
            <a:r>
              <a:rPr lang="en-US" b="1" dirty="0"/>
              <a:t>   </a:t>
            </a:r>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How many ways are there to select a first-prize winner, a second prize winner, and a third-prize winner from </a:t>
            </a:r>
            <a:r>
              <a:rPr lang="en-US" dirty="0">
                <a:latin typeface="Times New Roman" panose="02020603050405020304" pitchFamily="18" charset="0"/>
                <a:ea typeface="Cambria Math" pitchFamily="18" charset="0"/>
                <a:cs typeface="Times New Roman" panose="02020603050405020304" pitchFamily="18" charset="0"/>
              </a:rPr>
              <a:t>100</a:t>
            </a:r>
            <a:r>
              <a:rPr lang="en-US" dirty="0">
                <a:latin typeface="Times New Roman" panose="02020603050405020304" pitchFamily="18" charset="0"/>
                <a:cs typeface="Times New Roman" panose="02020603050405020304" pitchFamily="18" charset="0"/>
              </a:rPr>
              <a:t> different people who have entered a contest?</a:t>
            </a:r>
          </a:p>
          <a:p>
            <a:pPr>
              <a:lnSpc>
                <a:spcPct val="150000"/>
              </a:lnSpc>
              <a:buNone/>
            </a:pPr>
            <a:endParaRPr lang="en-US" dirty="0">
              <a:latin typeface="Times New Roman" panose="02020603050405020304" pitchFamily="18" charset="0"/>
              <a:cs typeface="Times New Roman" panose="02020603050405020304" pitchFamily="18" charset="0"/>
            </a:endParaRPr>
          </a:p>
          <a:p>
            <a:pPr>
              <a:lnSpc>
                <a:spcPct val="150000"/>
              </a:lnSpc>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 </a:t>
            </a:r>
          </a:p>
          <a:p>
            <a:pPr>
              <a:lnSpc>
                <a:spcPct val="150000"/>
              </a:lnSpc>
              <a:buNone/>
            </a:pPr>
            <a:r>
              <a:rPr lang="en-US" dirty="0">
                <a:latin typeface="Times New Roman" panose="02020603050405020304" pitchFamily="18" charset="0"/>
                <a:cs typeface="Times New Roman" panose="02020603050405020304" pitchFamily="18" charset="0"/>
              </a:rPr>
              <a:t>            P(</a:t>
            </a:r>
            <a:r>
              <a:rPr lang="en-US" dirty="0">
                <a:latin typeface="Times New Roman" panose="02020603050405020304" pitchFamily="18" charset="0"/>
                <a:ea typeface="Cambria Math" pitchFamily="18" charset="0"/>
                <a:cs typeface="Times New Roman" panose="02020603050405020304" pitchFamily="18" charset="0"/>
              </a:rPr>
              <a:t>100</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100</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99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98</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970,200</a:t>
            </a:r>
            <a:endParaRPr lang="en-US" dirty="0">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Solving Counting Problems by Counting Permutations (</a:t>
            </a:r>
            <a:r>
              <a:rPr lang="en-US" i="1" dirty="0"/>
              <a:t>continued</a:t>
            </a:r>
            <a:r>
              <a:rPr lang="en-US" dirty="0"/>
              <a:t>)</a:t>
            </a:r>
          </a:p>
        </p:txBody>
      </p:sp>
      <p:sp>
        <p:nvSpPr>
          <p:cNvPr id="3" name="Content Placeholder 2"/>
          <p:cNvSpPr>
            <a:spLocks noGrp="1"/>
          </p:cNvSpPr>
          <p:nvPr>
            <p:ph idx="1"/>
          </p:nvPr>
        </p:nvSpPr>
        <p:spPr/>
        <p:txBody>
          <a:bodyPr>
            <a:normAutofit/>
          </a:bodyPr>
          <a:lstStyle/>
          <a:p>
            <a:pPr>
              <a:lnSpc>
                <a:spcPct val="150000"/>
              </a:lnSpc>
              <a:buNone/>
            </a:pPr>
            <a:r>
              <a:rPr lang="en-US" b="1" dirty="0"/>
              <a:t>   Example</a:t>
            </a:r>
            <a:r>
              <a:rPr lang="en-US" dirty="0"/>
              <a:t>: Suppose that a saleswoman has to visit eight different cities. She must begin her trip in a specified city, but she can visit the other seven cities in any order she wishes. How many possible orders can the saleswoman use when visiting these cities?</a:t>
            </a:r>
          </a:p>
          <a:p>
            <a:pPr>
              <a:lnSpc>
                <a:spcPct val="150000"/>
              </a:lnSpc>
              <a:buNone/>
            </a:pPr>
            <a:r>
              <a:rPr lang="en-US" b="1" dirty="0"/>
              <a:t>    Solution</a:t>
            </a:r>
            <a:r>
              <a:rPr lang="en-US" dirty="0"/>
              <a:t>: The first city is chosen, and the rest are ordered arbitrarily. Hence the orders are:</a:t>
            </a:r>
          </a:p>
          <a:p>
            <a:pPr>
              <a:lnSpc>
                <a:spcPct val="150000"/>
              </a:lnSpc>
              <a:buNone/>
            </a:pPr>
            <a:r>
              <a:rPr lang="en-US" dirty="0"/>
              <a:t>            </a:t>
            </a:r>
            <a:r>
              <a:rPr lang="en-US" dirty="0">
                <a:latin typeface="Cambria Math" pitchFamily="18" charset="0"/>
                <a:ea typeface="Cambria Math" pitchFamily="18" charset="0"/>
              </a:rPr>
              <a:t>7!</a:t>
            </a:r>
            <a:r>
              <a:rPr lang="en-US" dirty="0"/>
              <a:t> = </a:t>
            </a:r>
            <a:r>
              <a:rPr lang="en-US" dirty="0">
                <a:latin typeface="Cambria Math" pitchFamily="18" charset="0"/>
                <a:ea typeface="Cambria Math" pitchFamily="18" charset="0"/>
              </a:rPr>
              <a:t>7</a:t>
            </a:r>
            <a:r>
              <a:rPr lang="en-US" dirty="0"/>
              <a:t> </a:t>
            </a:r>
            <a:r>
              <a:rPr lang="en-US" dirty="0">
                <a:latin typeface="Cambria Math"/>
                <a:ea typeface="Cambria Math"/>
              </a:rPr>
              <a:t>∙</a:t>
            </a:r>
            <a:r>
              <a:rPr lang="en-US" dirty="0"/>
              <a:t> </a:t>
            </a:r>
            <a:r>
              <a:rPr lang="en-US" dirty="0">
                <a:latin typeface="Cambria Math" pitchFamily="18" charset="0"/>
                <a:ea typeface="Cambria Math" pitchFamily="18" charset="0"/>
              </a:rPr>
              <a:t>6</a:t>
            </a:r>
            <a:r>
              <a:rPr lang="en-US" dirty="0"/>
              <a:t> </a:t>
            </a:r>
            <a:r>
              <a:rPr lang="en-US" dirty="0">
                <a:latin typeface="Cambria Math"/>
                <a:ea typeface="Cambria Math"/>
              </a:rPr>
              <a:t>∙</a:t>
            </a:r>
            <a:r>
              <a:rPr lang="en-US" dirty="0"/>
              <a:t> </a:t>
            </a:r>
            <a:r>
              <a:rPr lang="en-US" dirty="0">
                <a:latin typeface="Cambria Math" pitchFamily="18" charset="0"/>
                <a:ea typeface="Cambria Math" pitchFamily="18" charset="0"/>
              </a:rPr>
              <a:t>5 </a:t>
            </a:r>
            <a:r>
              <a:rPr lang="en-US" dirty="0">
                <a:latin typeface="Cambria Math"/>
                <a:ea typeface="Cambria Math"/>
              </a:rPr>
              <a:t>∙</a:t>
            </a:r>
            <a:r>
              <a:rPr lang="en-US" dirty="0"/>
              <a:t> </a:t>
            </a:r>
            <a:r>
              <a:rPr lang="en-US" dirty="0">
                <a:latin typeface="Cambria Math" pitchFamily="18" charset="0"/>
                <a:ea typeface="Cambria Math" pitchFamily="18" charset="0"/>
              </a:rPr>
              <a:t>4 </a:t>
            </a:r>
            <a:r>
              <a:rPr lang="en-US" dirty="0">
                <a:latin typeface="Cambria Math"/>
                <a:ea typeface="Cambria Math"/>
              </a:rPr>
              <a:t>∙</a:t>
            </a:r>
            <a:r>
              <a:rPr lang="en-US" dirty="0"/>
              <a:t> </a:t>
            </a:r>
            <a:r>
              <a:rPr lang="en-US" dirty="0">
                <a:latin typeface="Cambria Math" pitchFamily="18" charset="0"/>
                <a:ea typeface="Cambria Math" pitchFamily="18" charset="0"/>
              </a:rPr>
              <a:t>3</a:t>
            </a:r>
            <a:r>
              <a:rPr lang="en-US" dirty="0">
                <a:latin typeface="Cambria Math"/>
                <a:ea typeface="Cambria Math"/>
              </a:rPr>
              <a:t> ∙</a:t>
            </a:r>
            <a:r>
              <a:rPr lang="en-US" dirty="0"/>
              <a:t> </a:t>
            </a:r>
            <a:r>
              <a:rPr lang="en-US" dirty="0">
                <a:latin typeface="Cambria Math" pitchFamily="18" charset="0"/>
                <a:ea typeface="Cambria Math" pitchFamily="18" charset="0"/>
              </a:rPr>
              <a:t>2</a:t>
            </a:r>
            <a:r>
              <a:rPr lang="en-US" dirty="0">
                <a:latin typeface="Cambria Math"/>
                <a:ea typeface="Cambria Math"/>
              </a:rPr>
              <a:t> ∙</a:t>
            </a:r>
            <a:r>
              <a:rPr lang="en-US" dirty="0"/>
              <a:t> </a:t>
            </a:r>
            <a:r>
              <a:rPr lang="en-US" dirty="0">
                <a:latin typeface="Cambria Math" pitchFamily="18" charset="0"/>
                <a:ea typeface="Cambria Math" pitchFamily="18" charset="0"/>
              </a:rPr>
              <a:t>1 </a:t>
            </a:r>
            <a:r>
              <a:rPr lang="en-US" dirty="0"/>
              <a:t>= </a:t>
            </a:r>
            <a:r>
              <a:rPr lang="en-US" dirty="0">
                <a:latin typeface="Cambria Math" pitchFamily="18" charset="0"/>
                <a:ea typeface="Cambria Math" pitchFamily="18" charset="0"/>
              </a:rPr>
              <a:t>5040</a:t>
            </a:r>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Solving Counting Problems by Counting Permutations (</a:t>
            </a:r>
            <a:r>
              <a:rPr lang="en-US" i="1" dirty="0"/>
              <a:t>continued</a:t>
            </a:r>
            <a:r>
              <a:rPr lang="en-US" dirty="0"/>
              <a:t>)</a:t>
            </a:r>
          </a:p>
        </p:txBody>
      </p:sp>
      <p:sp>
        <p:nvSpPr>
          <p:cNvPr id="3" name="Content Placeholder 2"/>
          <p:cNvSpPr>
            <a:spLocks noGrp="1"/>
          </p:cNvSpPr>
          <p:nvPr>
            <p:ph idx="1"/>
          </p:nvPr>
        </p:nvSpPr>
        <p:spPr/>
        <p:txBody>
          <a:bodyPr/>
          <a:lstStyle/>
          <a:p>
            <a:pPr>
              <a:buNone/>
            </a:pPr>
            <a:r>
              <a:rPr lang="en-US" b="1" dirty="0"/>
              <a:t>   </a:t>
            </a:r>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How many permutations of the letters </a:t>
            </a:r>
            <a:r>
              <a:rPr lang="en-US" i="1" dirty="0">
                <a:latin typeface="Times New Roman" panose="02020603050405020304" pitchFamily="18" charset="0"/>
                <a:cs typeface="Times New Roman" panose="02020603050405020304" pitchFamily="18" charset="0"/>
              </a:rPr>
              <a:t>ABCDEFGH</a:t>
            </a:r>
            <a:r>
              <a:rPr lang="en-US" dirty="0">
                <a:latin typeface="Times New Roman" panose="02020603050405020304" pitchFamily="18" charset="0"/>
                <a:cs typeface="Times New Roman" panose="02020603050405020304" pitchFamily="18" charset="0"/>
              </a:rPr>
              <a:t> contain the string </a:t>
            </a:r>
            <a:r>
              <a:rPr lang="en-US" i="1" dirty="0">
                <a:latin typeface="Times New Roman" panose="02020603050405020304" pitchFamily="18" charset="0"/>
                <a:cs typeface="Times New Roman" panose="02020603050405020304" pitchFamily="18" charset="0"/>
              </a:rPr>
              <a:t>ABC</a:t>
            </a:r>
            <a:r>
              <a:rPr lang="en-US" dirty="0">
                <a:latin typeface="Times New Roman" panose="02020603050405020304" pitchFamily="18" charset="0"/>
                <a:cs typeface="Times New Roman" panose="02020603050405020304" pitchFamily="18" charset="0"/>
              </a:rPr>
              <a:t> ?</a:t>
            </a:r>
          </a:p>
          <a:p>
            <a:pPr>
              <a:buNone/>
            </a:pPr>
            <a:endParaRPr lang="en-US" dirty="0">
              <a:latin typeface="Times New Roman" panose="02020603050405020304" pitchFamily="18" charset="0"/>
              <a:cs typeface="Times New Roman" panose="02020603050405020304" pitchFamily="18" charset="0"/>
            </a:endParaRPr>
          </a:p>
          <a:p>
            <a:pPr>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 We solve this problem by counting the permutations of six objects, </a:t>
            </a:r>
            <a:r>
              <a:rPr lang="en-US" i="1" dirty="0">
                <a:latin typeface="Times New Roman" panose="02020603050405020304" pitchFamily="18" charset="0"/>
                <a:cs typeface="Times New Roman" panose="02020603050405020304" pitchFamily="18" charset="0"/>
              </a:rPr>
              <a:t>ABC</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E</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F</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G</a:t>
            </a:r>
            <a:r>
              <a:rPr lang="en-US" dirty="0">
                <a:latin typeface="Times New Roman" panose="02020603050405020304" pitchFamily="18" charset="0"/>
                <a:cs typeface="Times New Roman" panose="02020603050405020304" pitchFamily="18" charset="0"/>
              </a:rPr>
              <a:t>, and </a:t>
            </a:r>
            <a:r>
              <a:rPr lang="en-US" i="1" dirty="0">
                <a:latin typeface="Times New Roman" panose="02020603050405020304" pitchFamily="18" charset="0"/>
                <a:cs typeface="Times New Roman" panose="02020603050405020304" pitchFamily="18" charset="0"/>
              </a:rPr>
              <a:t>H</a:t>
            </a:r>
            <a:r>
              <a:rPr lang="en-US" dirty="0">
                <a:latin typeface="Times New Roman" panose="02020603050405020304" pitchFamily="18" charset="0"/>
                <a:cs typeface="Times New Roman" panose="02020603050405020304" pitchFamily="18" charset="0"/>
              </a:rPr>
              <a:t>.</a:t>
            </a:r>
          </a:p>
          <a:p>
            <a:pPr>
              <a:buNone/>
            </a:pPr>
            <a:endParaRPr lang="en-US" dirty="0">
              <a:latin typeface="Times New Roman" panose="02020603050405020304" pitchFamily="18" charset="0"/>
              <a:cs typeface="Times New Roman" panose="02020603050405020304" pitchFamily="18" charset="0"/>
            </a:endParaRPr>
          </a:p>
          <a:p>
            <a:pPr>
              <a:buNone/>
            </a:pP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6!</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6</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5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4 </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720</a:t>
            </a:r>
            <a:endParaRPr lang="en-US" dirty="0">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Combinations</a:t>
            </a:r>
          </a:p>
        </p:txBody>
      </p:sp>
      <p:sp>
        <p:nvSpPr>
          <p:cNvPr id="3" name="Content Placeholder 2"/>
          <p:cNvSpPr>
            <a:spLocks noGrp="1"/>
          </p:cNvSpPr>
          <p:nvPr>
            <p:ph idx="1"/>
          </p:nvPr>
        </p:nvSpPr>
        <p:spPr/>
        <p:txBody>
          <a:bodyPr>
            <a:normAutofit/>
          </a:bodyPr>
          <a:lstStyle/>
          <a:p>
            <a:pPr algn="just">
              <a:lnSpc>
                <a:spcPct val="150000"/>
              </a:lnSpc>
              <a:buNone/>
            </a:pPr>
            <a:r>
              <a:rPr lang="en-US" b="1" dirty="0">
                <a:latin typeface="Times New Roman" panose="02020603050405020304" pitchFamily="18" charset="0"/>
                <a:cs typeface="Times New Roman" panose="02020603050405020304" pitchFamily="18" charset="0"/>
              </a:rPr>
              <a:t>   Definition</a:t>
            </a:r>
            <a:r>
              <a:rPr lang="en-US" dirty="0">
                <a:latin typeface="Times New Roman" panose="02020603050405020304" pitchFamily="18" charset="0"/>
                <a:cs typeface="Times New Roman" panose="02020603050405020304" pitchFamily="18" charset="0"/>
              </a:rPr>
              <a:t>: An </a:t>
            </a:r>
            <a:r>
              <a:rPr lang="en-US" i="1" dirty="0">
                <a:latin typeface="Times New Roman" panose="02020603050405020304" pitchFamily="18" charset="0"/>
                <a:cs typeface="Times New Roman" panose="02020603050405020304" pitchFamily="18" charset="0"/>
              </a:rPr>
              <a:t>r-combination</a:t>
            </a:r>
            <a:r>
              <a:rPr lang="en-US" dirty="0">
                <a:latin typeface="Times New Roman" panose="02020603050405020304" pitchFamily="18" charset="0"/>
                <a:cs typeface="Times New Roman" panose="02020603050405020304" pitchFamily="18" charset="0"/>
              </a:rPr>
              <a:t> of elements of a set is an </a:t>
            </a:r>
            <a:r>
              <a:rPr lang="en-US" b="1" dirty="0">
                <a:solidFill>
                  <a:srgbClr val="00B0F0"/>
                </a:solidFill>
                <a:latin typeface="Times New Roman" panose="02020603050405020304" pitchFamily="18" charset="0"/>
                <a:cs typeface="Times New Roman" panose="02020603050405020304" pitchFamily="18" charset="0"/>
              </a:rPr>
              <a:t>unordered</a:t>
            </a:r>
            <a:r>
              <a:rPr lang="en-US" dirty="0">
                <a:latin typeface="Times New Roman" panose="02020603050405020304" pitchFamily="18" charset="0"/>
                <a:cs typeface="Times New Roman" panose="02020603050405020304" pitchFamily="18" charset="0"/>
              </a:rPr>
              <a:t> selection of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elements from the set. </a:t>
            </a:r>
          </a:p>
          <a:p>
            <a:pPr algn="just">
              <a:lnSpc>
                <a:spcPct val="150000"/>
              </a:lnSpc>
            </a:pPr>
            <a:r>
              <a:rPr lang="en-US" dirty="0">
                <a:latin typeface="Times New Roman" panose="02020603050405020304" pitchFamily="18" charset="0"/>
                <a:cs typeface="Times New Roman" panose="02020603050405020304" pitchFamily="18" charset="0"/>
              </a:rPr>
              <a:t>The number of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-combinations of a set with n distinct elements is denoted by </a:t>
            </a:r>
            <a:r>
              <a:rPr lang="en-US" i="1" dirty="0">
                <a:solidFill>
                  <a:srgbClr val="00B0F0"/>
                </a:solidFill>
                <a:latin typeface="Times New Roman" panose="02020603050405020304" pitchFamily="18" charset="0"/>
                <a:cs typeface="Times New Roman" panose="02020603050405020304" pitchFamily="18" charset="0"/>
              </a:rPr>
              <a:t>C</a:t>
            </a:r>
            <a:r>
              <a:rPr lang="en-US" dirty="0">
                <a:solidFill>
                  <a:srgbClr val="00B0F0"/>
                </a:solidFill>
                <a:latin typeface="Times New Roman" panose="02020603050405020304" pitchFamily="18" charset="0"/>
                <a:cs typeface="Times New Roman" panose="02020603050405020304" pitchFamily="18" charset="0"/>
              </a:rPr>
              <a:t>(</a:t>
            </a:r>
            <a:r>
              <a:rPr lang="en-US" i="1" dirty="0">
                <a:solidFill>
                  <a:srgbClr val="00B0F0"/>
                </a:solidFill>
                <a:latin typeface="Times New Roman" panose="02020603050405020304" pitchFamily="18" charset="0"/>
                <a:cs typeface="Times New Roman" panose="02020603050405020304" pitchFamily="18" charset="0"/>
              </a:rPr>
              <a:t>n</a:t>
            </a:r>
            <a:r>
              <a:rPr lang="en-US" dirty="0">
                <a:solidFill>
                  <a:srgbClr val="00B0F0"/>
                </a:solidFill>
                <a:latin typeface="Times New Roman" panose="02020603050405020304" pitchFamily="18" charset="0"/>
                <a:cs typeface="Times New Roman" panose="02020603050405020304" pitchFamily="18" charset="0"/>
              </a:rPr>
              <a:t>, </a:t>
            </a:r>
            <a:r>
              <a:rPr lang="en-US" i="1" dirty="0">
                <a:solidFill>
                  <a:srgbClr val="00B0F0"/>
                </a:solidFill>
                <a:latin typeface="Times New Roman" panose="02020603050405020304" pitchFamily="18" charset="0"/>
                <a:cs typeface="Times New Roman" panose="02020603050405020304" pitchFamily="18" charset="0"/>
              </a:rPr>
              <a:t>r</a:t>
            </a:r>
            <a:r>
              <a:rPr lang="en-US" dirty="0">
                <a:solidFill>
                  <a:srgbClr val="00B0F0"/>
                </a:solidFill>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The notation   is also used and is called a </a:t>
            </a:r>
            <a:r>
              <a:rPr lang="en-US" i="1" dirty="0">
                <a:latin typeface="Times New Roman" panose="02020603050405020304" pitchFamily="18" charset="0"/>
                <a:cs typeface="Times New Roman" panose="02020603050405020304" pitchFamily="18" charset="0"/>
              </a:rPr>
              <a:t>binomial coefficient</a:t>
            </a:r>
            <a:r>
              <a:rPr lang="en-US" dirty="0">
                <a:latin typeface="Times New Roman" panose="02020603050405020304" pitchFamily="18" charset="0"/>
                <a:cs typeface="Times New Roman" panose="02020603050405020304" pitchFamily="18" charset="0"/>
              </a:rPr>
              <a:t>. </a:t>
            </a:r>
          </a:p>
          <a:p>
            <a:pPr algn="just">
              <a:lnSpc>
                <a:spcPct val="150000"/>
              </a:lnSpc>
            </a:pPr>
            <a:r>
              <a:rPr lang="en-US" dirty="0">
                <a:latin typeface="Times New Roman" panose="02020603050405020304" pitchFamily="18" charset="0"/>
                <a:cs typeface="Times New Roman" panose="02020603050405020304" pitchFamily="18" charset="0"/>
              </a:rPr>
              <a:t>The number of r-combinations of a set with n elements, where n ≥ r ≥ 0, equals</a:t>
            </a:r>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ea typeface="Cambria Math" pitchFamily="18" charset="0"/>
              <a:cs typeface="Times New Roman" panose="02020603050405020304" pitchFamily="18" charset="0"/>
            </a:endParaRPr>
          </a:p>
        </p:txBody>
      </p:sp>
      <p:pic>
        <p:nvPicPr>
          <p:cNvPr id="5" name="Picture 4"/>
          <p:cNvPicPr>
            <a:picLocks noChangeAspect="1"/>
          </p:cNvPicPr>
          <p:nvPr>
            <p:custDataLst>
              <p:tags r:id="rId1"/>
            </p:custDataLst>
          </p:nvPr>
        </p:nvPicPr>
        <p:blipFill>
          <a:blip r:embed="rId4" cstate="print">
            <a:extLst>
              <a:ext uri="{28A0092B-C50C-407E-A947-70E740481C1C}">
                <a14:useLocalDpi xmlns:a14="http://schemas.microsoft.com/office/drawing/2010/main" val="0"/>
              </a:ext>
            </a:extLst>
          </a:blip>
          <a:stretch>
            <a:fillRect/>
          </a:stretch>
        </p:blipFill>
        <p:spPr>
          <a:xfrm>
            <a:off x="2699656" y="3429000"/>
            <a:ext cx="828573" cy="751115"/>
          </a:xfrm>
          <a:prstGeom prst="rect">
            <a:avLst/>
          </a:prstGeom>
        </p:spPr>
      </p:pic>
      <p:pic>
        <p:nvPicPr>
          <p:cNvPr id="4" name="Picture 3" descr="addin_tmp.png">
            <a:extLst>
              <a:ext uri="{FF2B5EF4-FFF2-40B4-BE49-F238E27FC236}">
                <a16:creationId xmlns:a16="http://schemas.microsoft.com/office/drawing/2014/main" id="{B9407FF2-9BA8-EF03-7783-BD2C4268FF97}"/>
              </a:ext>
            </a:extLst>
          </p:cNvPr>
          <p:cNvPicPr>
            <a:picLocks noChangeAspect="1"/>
          </p:cNvPicPr>
          <p:nvPr>
            <p:custDataLst>
              <p:tags r:id="rId2"/>
            </p:custDataLst>
          </p:nvPr>
        </p:nvPicPr>
        <p:blipFill>
          <a:blip r:embed="rId5" cstate="print"/>
          <a:stretch>
            <a:fillRect/>
          </a:stretch>
        </p:blipFill>
        <p:spPr>
          <a:xfrm>
            <a:off x="4256317" y="5509540"/>
            <a:ext cx="3925531" cy="712355"/>
          </a:xfrm>
          <a:prstGeom prst="rect">
            <a:avLst/>
          </a:prstGeom>
        </p:spPr>
      </p:pic>
    </p:spTree>
    <p:extLst>
      <p:ext uri="{BB962C8B-B14F-4D97-AF65-F5344CB8AC3E}">
        <p14:creationId xmlns:p14="http://schemas.microsoft.com/office/powerpoint/2010/main" val="2192691178"/>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Combinations</a:t>
            </a:r>
          </a:p>
        </p:txBody>
      </p:sp>
      <p:sp>
        <p:nvSpPr>
          <p:cNvPr id="3" name="Content Placeholder 2"/>
          <p:cNvSpPr>
            <a:spLocks noGrp="1"/>
          </p:cNvSpPr>
          <p:nvPr>
            <p:ph idx="1"/>
          </p:nvPr>
        </p:nvSpPr>
        <p:spPr/>
        <p:txBody>
          <a:bodyPr>
            <a:normAutofit/>
          </a:bodyPr>
          <a:lstStyle/>
          <a:p>
            <a:pPr>
              <a:lnSpc>
                <a:spcPct val="150000"/>
              </a:lnSpc>
              <a:buNone/>
            </a:pPr>
            <a:r>
              <a:rPr lang="en-US" b="1" dirty="0">
                <a:latin typeface="Times New Roman" panose="02020603050405020304" pitchFamily="18" charset="0"/>
                <a:cs typeface="Times New Roman" panose="02020603050405020304" pitchFamily="18" charset="0"/>
              </a:rPr>
              <a:t>  Example</a:t>
            </a:r>
            <a:r>
              <a:rPr lang="en-US" dirty="0">
                <a:latin typeface="Times New Roman" panose="02020603050405020304" pitchFamily="18" charset="0"/>
                <a:cs typeface="Times New Roman" panose="02020603050405020304" pitchFamily="18" charset="0"/>
              </a:rPr>
              <a:t>: Let </a:t>
            </a:r>
            <a:r>
              <a:rPr lang="en-US" i="1" dirty="0">
                <a:latin typeface="Times New Roman" panose="02020603050405020304" pitchFamily="18" charset="0"/>
                <a:cs typeface="Times New Roman" panose="02020603050405020304" pitchFamily="18" charset="0"/>
              </a:rPr>
              <a:t>S</a:t>
            </a:r>
            <a:r>
              <a:rPr lang="en-US" dirty="0">
                <a:latin typeface="Times New Roman" panose="02020603050405020304" pitchFamily="18" charset="0"/>
                <a:cs typeface="Times New Roman" panose="02020603050405020304" pitchFamily="18" charset="0"/>
              </a:rPr>
              <a:t> be the set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Then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is a </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-combination from S. It is the same as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since the order listed does not matter.</a:t>
            </a:r>
          </a:p>
          <a:p>
            <a:pPr>
              <a:lnSpc>
                <a:spcPct val="150000"/>
              </a:lnSpc>
            </a:pPr>
            <a:r>
              <a:rPr lang="en-US" i="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4</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6 because the 2-combinations of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are the six subsets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and {</a:t>
            </a:r>
            <a:r>
              <a:rPr lang="en-US" i="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ea typeface="Cambria Math" pitchFamily="18" charset="0"/>
              <a:cs typeface="Times New Roman" panose="02020603050405020304" pitchFamily="18" charset="0"/>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Combinations</a:t>
            </a:r>
          </a:p>
        </p:txBody>
      </p:sp>
      <p:sp>
        <p:nvSpPr>
          <p:cNvPr id="3" name="Content Placeholder 2"/>
          <p:cNvSpPr>
            <a:spLocks noGrp="1"/>
          </p:cNvSpPr>
          <p:nvPr>
            <p:ph idx="1"/>
          </p:nvPr>
        </p:nvSpPr>
        <p:spPr/>
        <p:txBody>
          <a:bodyPr>
            <a:normAutofit/>
          </a:bodyPr>
          <a:lstStyle/>
          <a:p>
            <a:pPr marL="50800" indent="0">
              <a:buNone/>
            </a:pPr>
            <a:r>
              <a:rPr lang="en-US" dirty="0">
                <a:latin typeface="Times New Roman" panose="02020603050405020304" pitchFamily="18" charset="0"/>
                <a:cs typeface="Times New Roman" panose="02020603050405020304" pitchFamily="18" charset="0"/>
              </a:rPr>
              <a:t>How many poker hands of five cards from a standard deck of </a:t>
            </a:r>
            <a:r>
              <a:rPr lang="en-US" dirty="0">
                <a:latin typeface="Times New Roman" panose="02020603050405020304" pitchFamily="18" charset="0"/>
                <a:ea typeface="Cambria Math" pitchFamily="18" charset="0"/>
                <a:cs typeface="Times New Roman" panose="02020603050405020304" pitchFamily="18" charset="0"/>
              </a:rPr>
              <a:t>52</a:t>
            </a:r>
            <a:r>
              <a:rPr lang="en-US" dirty="0">
                <a:latin typeface="Times New Roman" panose="02020603050405020304" pitchFamily="18" charset="0"/>
                <a:cs typeface="Times New Roman" panose="02020603050405020304" pitchFamily="18" charset="0"/>
              </a:rPr>
              <a:t> cards? </a:t>
            </a:r>
          </a:p>
          <a:p>
            <a:pPr>
              <a:buNone/>
            </a:pPr>
            <a:endParaRPr lang="en-US" dirty="0">
              <a:latin typeface="Times New Roman" panose="02020603050405020304" pitchFamily="18" charset="0"/>
              <a:cs typeface="Times New Roman" panose="02020603050405020304" pitchFamily="18" charset="0"/>
            </a:endParaRPr>
          </a:p>
          <a:p>
            <a:pPr>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a:t>
            </a:r>
          </a:p>
          <a:p>
            <a:pPr marL="50800" indent="0">
              <a:buNone/>
            </a:pPr>
            <a:r>
              <a:rPr lang="en-US" dirty="0">
                <a:latin typeface="Times New Roman" panose="02020603050405020304" pitchFamily="18" charset="0"/>
                <a:cs typeface="Times New Roman" panose="02020603050405020304" pitchFamily="18" charset="0"/>
              </a:rPr>
              <a:t>   Since the order in which the cards are dealt does not matter, the number of </a:t>
            </a:r>
          </a:p>
          <a:p>
            <a:pPr marL="50800" indent="0">
              <a:buNone/>
            </a:pPr>
            <a:r>
              <a:rPr lang="en-US" dirty="0">
                <a:latin typeface="Times New Roman" panose="02020603050405020304" pitchFamily="18" charset="0"/>
                <a:cs typeface="Times New Roman" panose="02020603050405020304" pitchFamily="18" charset="0"/>
              </a:rPr>
              <a:t>   five card hands is: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marL="50800" indent="0">
              <a:buNone/>
            </a:pPr>
            <a:endParaRPr lang="en-US" dirty="0">
              <a:latin typeface="Times New Roman" panose="02020603050405020304" pitchFamily="18" charset="0"/>
              <a:cs typeface="Times New Roman" panose="02020603050405020304" pitchFamily="18" charset="0"/>
            </a:endParaRPr>
          </a:p>
        </p:txBody>
      </p:sp>
      <p:pic>
        <p:nvPicPr>
          <p:cNvPr id="13" name="Picture 12" descr="addin_tmp.png"/>
          <p:cNvPicPr>
            <a:picLocks noChangeAspect="1"/>
          </p:cNvPicPr>
          <p:nvPr>
            <p:custDataLst>
              <p:tags r:id="rId1"/>
            </p:custDataLst>
          </p:nvPr>
        </p:nvPicPr>
        <p:blipFill>
          <a:blip r:embed="rId4" cstate="print"/>
          <a:stretch>
            <a:fillRect/>
          </a:stretch>
        </p:blipFill>
        <p:spPr>
          <a:xfrm>
            <a:off x="2329544" y="4515486"/>
            <a:ext cx="2078831" cy="397669"/>
          </a:xfrm>
          <a:prstGeom prst="rect">
            <a:avLst/>
          </a:prstGeom>
        </p:spPr>
      </p:pic>
      <p:pic>
        <p:nvPicPr>
          <p:cNvPr id="10" name="Picture 9" descr="addin_tmp.png"/>
          <p:cNvPicPr>
            <a:picLocks noChangeAspect="1"/>
          </p:cNvPicPr>
          <p:nvPr>
            <p:custDataLst>
              <p:tags r:id="rId2"/>
            </p:custDataLst>
          </p:nvPr>
        </p:nvPicPr>
        <p:blipFill>
          <a:blip r:embed="rId5" cstate="print"/>
          <a:stretch>
            <a:fillRect/>
          </a:stretch>
        </p:blipFill>
        <p:spPr>
          <a:xfrm>
            <a:off x="3018389" y="5342853"/>
            <a:ext cx="6672263" cy="390525"/>
          </a:xfrm>
          <a:prstGeom prst="rect">
            <a:avLst/>
          </a:prstGeom>
        </p:spPr>
      </p:pic>
      <p:sp>
        <p:nvSpPr>
          <p:cNvPr id="14" name="TextBox 13"/>
          <p:cNvSpPr txBox="1"/>
          <p:nvPr/>
        </p:nvSpPr>
        <p:spPr>
          <a:xfrm>
            <a:off x="4648200" y="6324601"/>
            <a:ext cx="5257800" cy="307777"/>
          </a:xfrm>
          <a:prstGeom prst="rect">
            <a:avLst/>
          </a:prstGeom>
          <a:noFill/>
        </p:spPr>
        <p:txBody>
          <a:bodyPr wrap="square" rtlCol="0">
            <a:spAutoFit/>
          </a:bodyPr>
          <a:lstStyle/>
          <a:p>
            <a:r>
              <a:rPr lang="en-US" i="1" dirty="0"/>
              <a:t>This is a special case of a general result. </a:t>
            </a:r>
            <a:r>
              <a:rPr lang="en-US" dirty="0">
                <a:latin typeface="Cambria Math"/>
                <a:ea typeface="Cambria Math"/>
              </a:rPr>
              <a:t>→</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Combinations</a:t>
            </a:r>
          </a:p>
        </p:txBody>
      </p:sp>
      <p:sp>
        <p:nvSpPr>
          <p:cNvPr id="3" name="Content Placeholder 2"/>
          <p:cNvSpPr>
            <a:spLocks noGrp="1"/>
          </p:cNvSpPr>
          <p:nvPr>
            <p:ph idx="1"/>
          </p:nvPr>
        </p:nvSpPr>
        <p:spPr/>
        <p:txBody>
          <a:bodyPr>
            <a:normAutofit fontScale="92500" lnSpcReduction="10000"/>
          </a:bodyPr>
          <a:lstStyle/>
          <a:p>
            <a:pPr marL="565150" indent="-514350">
              <a:buFont typeface="+mj-lt"/>
              <a:buAutoNum type="arabicPeriod"/>
            </a:pPr>
            <a:r>
              <a:rPr lang="en-US" dirty="0">
                <a:latin typeface="Times New Roman" panose="02020603050405020304" pitchFamily="18" charset="0"/>
                <a:cs typeface="Times New Roman" panose="02020603050405020304" pitchFamily="18" charset="0"/>
              </a:rPr>
              <a:t>How many poker hands of five cards from a standard deck of </a:t>
            </a:r>
            <a:r>
              <a:rPr lang="en-US" dirty="0">
                <a:latin typeface="Times New Roman" panose="02020603050405020304" pitchFamily="18" charset="0"/>
                <a:ea typeface="Cambria Math" pitchFamily="18" charset="0"/>
                <a:cs typeface="Times New Roman" panose="02020603050405020304" pitchFamily="18" charset="0"/>
              </a:rPr>
              <a:t>52</a:t>
            </a:r>
            <a:r>
              <a:rPr lang="en-US" dirty="0">
                <a:latin typeface="Times New Roman" panose="02020603050405020304" pitchFamily="18" charset="0"/>
                <a:cs typeface="Times New Roman" panose="02020603050405020304" pitchFamily="18" charset="0"/>
              </a:rPr>
              <a:t> cards? </a:t>
            </a:r>
          </a:p>
          <a:p>
            <a:pPr marL="565150" indent="-514350">
              <a:buFont typeface="+mj-lt"/>
              <a:buAutoNum type="arabicPeriod"/>
            </a:pPr>
            <a:r>
              <a:rPr lang="en-US" dirty="0">
                <a:latin typeface="Times New Roman" panose="02020603050405020304" pitchFamily="18" charset="0"/>
                <a:cs typeface="Times New Roman" panose="02020603050405020304" pitchFamily="18" charset="0"/>
              </a:rPr>
              <a:t>How many ways are there to select </a:t>
            </a:r>
            <a:r>
              <a:rPr lang="en-US" dirty="0">
                <a:latin typeface="Times New Roman" panose="02020603050405020304" pitchFamily="18" charset="0"/>
                <a:ea typeface="Cambria Math" pitchFamily="18" charset="0"/>
                <a:cs typeface="Times New Roman" panose="02020603050405020304" pitchFamily="18" charset="0"/>
              </a:rPr>
              <a:t>47</a:t>
            </a:r>
            <a:r>
              <a:rPr lang="en-US" dirty="0">
                <a:latin typeface="Times New Roman" panose="02020603050405020304" pitchFamily="18" charset="0"/>
                <a:cs typeface="Times New Roman" panose="02020603050405020304" pitchFamily="18" charset="0"/>
              </a:rPr>
              <a:t> cards from a deck of </a:t>
            </a:r>
            <a:r>
              <a:rPr lang="en-US" dirty="0">
                <a:latin typeface="Times New Roman" panose="02020603050405020304" pitchFamily="18" charset="0"/>
                <a:ea typeface="Cambria Math" pitchFamily="18" charset="0"/>
                <a:cs typeface="Times New Roman" panose="02020603050405020304" pitchFamily="18" charset="0"/>
              </a:rPr>
              <a:t>52</a:t>
            </a:r>
            <a:r>
              <a:rPr lang="en-US" dirty="0">
                <a:latin typeface="Times New Roman" panose="02020603050405020304" pitchFamily="18" charset="0"/>
                <a:cs typeface="Times New Roman" panose="02020603050405020304" pitchFamily="18" charset="0"/>
              </a:rPr>
              <a:t> cards?</a:t>
            </a:r>
          </a:p>
          <a:p>
            <a:pPr>
              <a:buNone/>
            </a:pPr>
            <a:endParaRPr lang="en-US" dirty="0">
              <a:latin typeface="Times New Roman" panose="02020603050405020304" pitchFamily="18" charset="0"/>
              <a:cs typeface="Times New Roman" panose="02020603050405020304" pitchFamily="18" charset="0"/>
            </a:endParaRPr>
          </a:p>
          <a:p>
            <a:pPr>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a:t>
            </a:r>
          </a:p>
          <a:p>
            <a:pPr marL="565150" indent="-514350">
              <a:buFont typeface="+mj-lt"/>
              <a:buAutoNum type="arabicPeriod"/>
            </a:pPr>
            <a:r>
              <a:rPr lang="en-US" dirty="0">
                <a:latin typeface="Times New Roman" panose="02020603050405020304" pitchFamily="18" charset="0"/>
                <a:cs typeface="Times New Roman" panose="02020603050405020304" pitchFamily="18" charset="0"/>
              </a:rPr>
              <a:t> Since the order in which the cards are dealt does not matter, the number of five card hands is: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marL="50800" indent="0">
              <a:buNone/>
            </a:pPr>
            <a:r>
              <a:rPr lang="en-US" dirty="0">
                <a:latin typeface="Times New Roman" panose="02020603050405020304" pitchFamily="18" charset="0"/>
                <a:cs typeface="Times New Roman" panose="02020603050405020304" pitchFamily="18" charset="0"/>
              </a:rPr>
              <a:t>2.  The different ways to select </a:t>
            </a:r>
            <a:r>
              <a:rPr lang="en-US" dirty="0">
                <a:latin typeface="Times New Roman" panose="02020603050405020304" pitchFamily="18" charset="0"/>
                <a:ea typeface="Cambria Math" pitchFamily="18" charset="0"/>
                <a:cs typeface="Times New Roman" panose="02020603050405020304" pitchFamily="18" charset="0"/>
              </a:rPr>
              <a:t>47</a:t>
            </a:r>
            <a:r>
              <a:rPr lang="en-US" dirty="0">
                <a:latin typeface="Times New Roman" panose="02020603050405020304" pitchFamily="18" charset="0"/>
                <a:cs typeface="Times New Roman" panose="02020603050405020304" pitchFamily="18" charset="0"/>
              </a:rPr>
              <a:t> cards from </a:t>
            </a:r>
            <a:r>
              <a:rPr lang="en-US" dirty="0">
                <a:latin typeface="Times New Roman" panose="02020603050405020304" pitchFamily="18" charset="0"/>
                <a:ea typeface="Cambria Math" pitchFamily="18" charset="0"/>
                <a:cs typeface="Times New Roman" panose="02020603050405020304" pitchFamily="18" charset="0"/>
              </a:rPr>
              <a:t>52</a:t>
            </a:r>
            <a:r>
              <a:rPr lang="en-US" dirty="0">
                <a:latin typeface="Times New Roman" panose="02020603050405020304" pitchFamily="18" charset="0"/>
                <a:cs typeface="Times New Roman" panose="02020603050405020304" pitchFamily="18" charset="0"/>
              </a:rPr>
              <a:t> is</a:t>
            </a:r>
          </a:p>
          <a:p>
            <a:endParaRPr lang="en-US" dirty="0">
              <a:latin typeface="Times New Roman" panose="02020603050405020304" pitchFamily="18" charset="0"/>
              <a:cs typeface="Times New Roman" panose="02020603050405020304" pitchFamily="18" charset="0"/>
            </a:endParaRPr>
          </a:p>
          <a:p>
            <a:pPr>
              <a:buNone/>
            </a:pPr>
            <a:r>
              <a:rPr lang="en-US" dirty="0">
                <a:latin typeface="Times New Roman" panose="02020603050405020304" pitchFamily="18" charset="0"/>
                <a:cs typeface="Times New Roman" panose="02020603050405020304" pitchFamily="18" charset="0"/>
              </a:rPr>
              <a:t>    </a:t>
            </a:r>
          </a:p>
        </p:txBody>
      </p:sp>
      <p:pic>
        <p:nvPicPr>
          <p:cNvPr id="13" name="Picture 12" descr="addin_tmp.png"/>
          <p:cNvPicPr>
            <a:picLocks noChangeAspect="1"/>
          </p:cNvPicPr>
          <p:nvPr>
            <p:custDataLst>
              <p:tags r:id="rId2"/>
            </p:custDataLst>
          </p:nvPr>
        </p:nvPicPr>
        <p:blipFill>
          <a:blip r:embed="rId6" cstate="print"/>
          <a:stretch>
            <a:fillRect/>
          </a:stretch>
        </p:blipFill>
        <p:spPr>
          <a:xfrm>
            <a:off x="2362201" y="3634899"/>
            <a:ext cx="2078831" cy="397669"/>
          </a:xfrm>
          <a:prstGeom prst="rect">
            <a:avLst/>
          </a:prstGeom>
        </p:spPr>
      </p:pic>
      <p:pic>
        <p:nvPicPr>
          <p:cNvPr id="10" name="Picture 9" descr="addin_tmp.png"/>
          <p:cNvPicPr>
            <a:picLocks noChangeAspect="1"/>
          </p:cNvPicPr>
          <p:nvPr>
            <p:custDataLst>
              <p:tags r:id="rId3"/>
            </p:custDataLst>
          </p:nvPr>
        </p:nvPicPr>
        <p:blipFill>
          <a:blip r:embed="rId7" cstate="print"/>
          <a:stretch>
            <a:fillRect/>
          </a:stretch>
        </p:blipFill>
        <p:spPr>
          <a:xfrm>
            <a:off x="3570515" y="4211797"/>
            <a:ext cx="6672263" cy="390525"/>
          </a:xfrm>
          <a:prstGeom prst="rect">
            <a:avLst/>
          </a:prstGeom>
        </p:spPr>
      </p:pic>
      <p:pic>
        <p:nvPicPr>
          <p:cNvPr id="12" name="Picture 11" descr="addin_tmp.png"/>
          <p:cNvPicPr>
            <a:picLocks noChangeAspect="1"/>
          </p:cNvPicPr>
          <p:nvPr>
            <p:custDataLst>
              <p:tags r:id="rId4"/>
            </p:custDataLst>
          </p:nvPr>
        </p:nvPicPr>
        <p:blipFill>
          <a:blip r:embed="rId8" cstate="print"/>
          <a:stretch>
            <a:fillRect/>
          </a:stretch>
        </p:blipFill>
        <p:spPr>
          <a:xfrm>
            <a:off x="2971800" y="5562601"/>
            <a:ext cx="5676900" cy="397669"/>
          </a:xfrm>
          <a:prstGeom prst="rect">
            <a:avLst/>
          </a:prstGeom>
        </p:spPr>
      </p:pic>
      <p:sp>
        <p:nvSpPr>
          <p:cNvPr id="14" name="TextBox 13"/>
          <p:cNvSpPr txBox="1"/>
          <p:nvPr/>
        </p:nvSpPr>
        <p:spPr>
          <a:xfrm>
            <a:off x="4648200" y="6324601"/>
            <a:ext cx="5257800" cy="307777"/>
          </a:xfrm>
          <a:prstGeom prst="rect">
            <a:avLst/>
          </a:prstGeom>
          <a:noFill/>
        </p:spPr>
        <p:txBody>
          <a:bodyPr wrap="square" rtlCol="0">
            <a:spAutoFit/>
          </a:bodyPr>
          <a:lstStyle/>
          <a:p>
            <a:r>
              <a:rPr lang="en-US" i="1" dirty="0"/>
              <a:t>This is a special case of a general result. </a:t>
            </a:r>
            <a:r>
              <a:rPr lang="en-US" dirty="0">
                <a:latin typeface="Cambria Math"/>
                <a:ea typeface="Cambria Math"/>
              </a:rPr>
              <a:t>→</a:t>
            </a:r>
            <a:endParaRPr lang="en-US" dirty="0"/>
          </a:p>
        </p:txBody>
      </p:sp>
    </p:spTree>
    <p:custDataLst>
      <p:tags r:id="rId1"/>
    </p:custDataLst>
    <p:extLst>
      <p:ext uri="{BB962C8B-B14F-4D97-AF65-F5344CB8AC3E}">
        <p14:creationId xmlns:p14="http://schemas.microsoft.com/office/powerpoint/2010/main" val="143530883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barn(inVertical)">
                                      <p:cBhvr>
                                        <p:cTn id="41" dur="5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1000"/>
                                        <p:tgtEl>
                                          <p:spTgt spid="3">
                                            <p:txEl>
                                              <p:pRg st="7" end="7"/>
                                            </p:txEl>
                                          </p:spTgt>
                                        </p:tgtEl>
                                      </p:cBhvr>
                                    </p:animEffect>
                                    <p:anim calcmode="lin" valueType="num">
                                      <p:cBhvr>
                                        <p:cTn id="4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Effect transition="in" filter="fade">
                                      <p:cBhvr>
                                        <p:cTn id="53" dur="1000"/>
                                        <p:tgtEl>
                                          <p:spTgt spid="3">
                                            <p:txEl>
                                              <p:pRg st="9" end="9"/>
                                            </p:txEl>
                                          </p:spTgt>
                                        </p:tgtEl>
                                      </p:cBhvr>
                                    </p:animEffect>
                                    <p:anim calcmode="lin" valueType="num">
                                      <p:cBhvr>
                                        <p:cTn id="5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6" presetClass="entr" presetSubtype="21" fill="hold" nodeType="click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inVertical)">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p:txBody>
          <a:bodyPr>
            <a:normAutofit/>
          </a:bodyPr>
          <a:lstStyle/>
          <a:p>
            <a:pPr>
              <a:buNone/>
            </a:pPr>
            <a:r>
              <a:rPr lang="en-US" dirty="0">
                <a:latin typeface="Times New Roman" panose="02020603050405020304" pitchFamily="18" charset="0"/>
                <a:cs typeface="Times New Roman" panose="02020603050405020304" pitchFamily="18" charset="0"/>
              </a:rPr>
              <a:t>    How many ways are there to select five players from a </a:t>
            </a:r>
            <a:r>
              <a:rPr lang="en-US" dirty="0">
                <a:latin typeface="Times New Roman" panose="02020603050405020304" pitchFamily="18" charset="0"/>
                <a:ea typeface="Cambria Math" pitchFamily="18" charset="0"/>
                <a:cs typeface="Times New Roman" panose="02020603050405020304" pitchFamily="18" charset="0"/>
              </a:rPr>
              <a:t>10</a:t>
            </a:r>
            <a:r>
              <a:rPr lang="en-US" dirty="0">
                <a:latin typeface="Times New Roman" panose="02020603050405020304" pitchFamily="18" charset="0"/>
                <a:cs typeface="Times New Roman" panose="02020603050405020304" pitchFamily="18" charset="0"/>
              </a:rPr>
              <a:t>-member tennis team to make a trip to a match at another school.</a:t>
            </a:r>
          </a:p>
          <a:p>
            <a:pPr>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a:t>
            </a:r>
          </a:p>
          <a:p>
            <a:pPr>
              <a:buNone/>
            </a:pPr>
            <a:endParaRPr lang="en-US" dirty="0">
              <a:latin typeface="Times New Roman" panose="02020603050405020304" pitchFamily="18" charset="0"/>
              <a:cs typeface="Times New Roman" panose="02020603050405020304" pitchFamily="18" charset="0"/>
            </a:endParaRPr>
          </a:p>
          <a:p>
            <a:pPr>
              <a:buNone/>
            </a:pPr>
            <a:endParaRPr lang="en-US" dirty="0">
              <a:latin typeface="Times New Roman" panose="02020603050405020304" pitchFamily="18" charset="0"/>
              <a:cs typeface="Times New Roman" panose="02020603050405020304" pitchFamily="18" charset="0"/>
            </a:endParaRPr>
          </a:p>
          <a:p>
            <a:pPr>
              <a:buNone/>
            </a:pPr>
            <a:r>
              <a:rPr lang="en-US" dirty="0">
                <a:latin typeface="Times New Roman" panose="02020603050405020304" pitchFamily="18" charset="0"/>
                <a:cs typeface="Times New Roman" panose="02020603050405020304" pitchFamily="18" charset="0"/>
              </a:rPr>
              <a:t>   A group of </a:t>
            </a:r>
            <a:r>
              <a:rPr lang="en-US" dirty="0">
                <a:latin typeface="Times New Roman" panose="02020603050405020304" pitchFamily="18" charset="0"/>
                <a:ea typeface="Cambria Math" pitchFamily="18" charset="0"/>
                <a:cs typeface="Times New Roman" panose="02020603050405020304" pitchFamily="18" charset="0"/>
              </a:rPr>
              <a:t>30 </a:t>
            </a:r>
            <a:r>
              <a:rPr lang="en-US" dirty="0">
                <a:latin typeface="Times New Roman" panose="02020603050405020304" pitchFamily="18" charset="0"/>
                <a:cs typeface="Times New Roman" panose="02020603050405020304" pitchFamily="18" charset="0"/>
              </a:rPr>
              <a:t>people. How many ways are there to select six people?</a:t>
            </a:r>
          </a:p>
          <a:p>
            <a:pPr>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a:t>
            </a:r>
          </a:p>
          <a:p>
            <a:pPr>
              <a:buNone/>
            </a:pPr>
            <a:r>
              <a:rPr lang="en-US" dirty="0">
                <a:latin typeface="Times New Roman" panose="02020603050405020304" pitchFamily="18" charset="0"/>
                <a:cs typeface="Times New Roman" panose="02020603050405020304" pitchFamily="18" charset="0"/>
              </a:rPr>
              <a:t> </a:t>
            </a:r>
          </a:p>
          <a:p>
            <a:endParaRPr lang="en-US" dirty="0"/>
          </a:p>
          <a:p>
            <a:endParaRPr lang="en-US" dirty="0"/>
          </a:p>
        </p:txBody>
      </p:sp>
      <p:pic>
        <p:nvPicPr>
          <p:cNvPr id="4" name="Picture 3" descr="addin_tmp.png"/>
          <p:cNvPicPr>
            <a:picLocks noChangeAspect="1"/>
          </p:cNvPicPr>
          <p:nvPr>
            <p:custDataLst>
              <p:tags r:id="rId2"/>
            </p:custDataLst>
          </p:nvPr>
        </p:nvPicPr>
        <p:blipFill>
          <a:blip r:embed="rId5" cstate="print"/>
          <a:stretch>
            <a:fillRect/>
          </a:stretch>
        </p:blipFill>
        <p:spPr>
          <a:xfrm>
            <a:off x="4191001" y="3352800"/>
            <a:ext cx="2592133" cy="349948"/>
          </a:xfrm>
          <a:prstGeom prst="rect">
            <a:avLst/>
          </a:prstGeom>
        </p:spPr>
      </p:pic>
      <p:pic>
        <p:nvPicPr>
          <p:cNvPr id="7" name="Picture 6" descr="addin_tmp.png"/>
          <p:cNvPicPr>
            <a:picLocks noChangeAspect="1"/>
          </p:cNvPicPr>
          <p:nvPr>
            <p:custDataLst>
              <p:tags r:id="rId3"/>
            </p:custDataLst>
          </p:nvPr>
        </p:nvPicPr>
        <p:blipFill>
          <a:blip r:embed="rId6" cstate="print"/>
          <a:stretch>
            <a:fillRect/>
          </a:stretch>
        </p:blipFill>
        <p:spPr>
          <a:xfrm>
            <a:off x="3383375" y="5236029"/>
            <a:ext cx="5425249" cy="349948"/>
          </a:xfrm>
          <a:prstGeom prst="rect">
            <a:avLst/>
          </a:prstGeom>
        </p:spPr>
      </p:pic>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Permutations with Repetition</a:t>
            </a:r>
          </a:p>
        </p:txBody>
      </p:sp>
      <p:sp>
        <p:nvSpPr>
          <p:cNvPr id="3" name="Content Placeholder 2"/>
          <p:cNvSpPr>
            <a:spLocks noGrp="1"/>
          </p:cNvSpPr>
          <p:nvPr>
            <p:ph idx="1"/>
          </p:nvPr>
        </p:nvSpPr>
        <p:spPr/>
        <p:txBody>
          <a:bodyPr>
            <a:normAutofit/>
          </a:bodyPr>
          <a:lstStyle/>
          <a:p>
            <a:pPr>
              <a:lnSpc>
                <a:spcPct val="150000"/>
              </a:lnSpc>
              <a:buNone/>
            </a:pPr>
            <a:r>
              <a:rPr lang="en-US" dirty="0">
                <a:latin typeface="Times New Roman" panose="02020603050405020304" pitchFamily="18" charset="0"/>
                <a:cs typeface="Times New Roman" panose="02020603050405020304" pitchFamily="18" charset="0"/>
              </a:rPr>
              <a:t>   The number of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-permutations of a set of </a:t>
            </a:r>
            <a:r>
              <a:rPr lang="en-US" i="1" dirty="0">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objects with </a:t>
            </a:r>
            <a:r>
              <a:rPr lang="en-US" b="1" dirty="0">
                <a:solidFill>
                  <a:srgbClr val="0070C0"/>
                </a:solidFill>
                <a:latin typeface="Times New Roman" panose="02020603050405020304" pitchFamily="18" charset="0"/>
                <a:cs typeface="Times New Roman" panose="02020603050405020304" pitchFamily="18" charset="0"/>
              </a:rPr>
              <a:t>repetition</a:t>
            </a:r>
            <a:r>
              <a:rPr lang="en-US" dirty="0">
                <a:latin typeface="Times New Roman" panose="02020603050405020304" pitchFamily="18" charset="0"/>
                <a:cs typeface="Times New Roman" panose="02020603050405020304" pitchFamily="18" charset="0"/>
              </a:rPr>
              <a:t> allowed is </a:t>
            </a:r>
            <a:r>
              <a:rPr lang="en-US" i="1" dirty="0">
                <a:solidFill>
                  <a:srgbClr val="0070C0"/>
                </a:solidFill>
                <a:latin typeface="Times New Roman" panose="02020603050405020304" pitchFamily="18" charset="0"/>
                <a:cs typeface="Times New Roman" panose="02020603050405020304" pitchFamily="18" charset="0"/>
              </a:rPr>
              <a:t>n</a:t>
            </a:r>
            <a:r>
              <a:rPr lang="en-US" i="1" baseline="30000" dirty="0">
                <a:solidFill>
                  <a:srgbClr val="0070C0"/>
                </a:solidFill>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a:t>
            </a:r>
          </a:p>
          <a:p>
            <a:pPr>
              <a:lnSpc>
                <a:spcPct val="150000"/>
              </a:lnSpc>
              <a:buNone/>
            </a:pPr>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a:lnSpc>
                <a:spcPct val="150000"/>
              </a:lnSpc>
              <a:buNone/>
            </a:pPr>
            <a:r>
              <a:rPr lang="en-US" b="1" dirty="0">
                <a:latin typeface="Times New Roman" panose="02020603050405020304" pitchFamily="18" charset="0"/>
                <a:cs typeface="Times New Roman" panose="02020603050405020304" pitchFamily="18" charset="0"/>
              </a:rPr>
              <a:t>    Example</a:t>
            </a:r>
            <a:r>
              <a:rPr lang="en-US" dirty="0">
                <a:latin typeface="Times New Roman" panose="02020603050405020304" pitchFamily="18" charset="0"/>
                <a:cs typeface="Times New Roman" panose="02020603050405020304" pitchFamily="18" charset="0"/>
              </a:rPr>
              <a:t>: How many strings of length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can be formed from the uppercase letters of the English alphabet?</a:t>
            </a:r>
          </a:p>
          <a:p>
            <a:pPr>
              <a:lnSpc>
                <a:spcPct val="150000"/>
              </a:lnSpc>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 The number of such strings is 26</a:t>
            </a:r>
            <a:r>
              <a:rPr lang="en-US" i="1" baseline="40000"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which is the number of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-permutations of a set with </a:t>
            </a:r>
            <a:r>
              <a:rPr lang="en-US" dirty="0">
                <a:latin typeface="Times New Roman" panose="02020603050405020304" pitchFamily="18" charset="0"/>
                <a:ea typeface="Cambria Math" pitchFamily="18" charset="0"/>
                <a:cs typeface="Times New Roman" panose="02020603050405020304" pitchFamily="18" charset="0"/>
              </a:rPr>
              <a:t>26</a:t>
            </a:r>
            <a:r>
              <a:rPr lang="en-US" dirty="0">
                <a:latin typeface="Times New Roman" panose="02020603050405020304" pitchFamily="18" charset="0"/>
                <a:cs typeface="Times New Roman" panose="02020603050405020304" pitchFamily="18" charset="0"/>
              </a:rPr>
              <a:t> elements. </a:t>
            </a:r>
            <a:endParaRPr lang="en-US" i="1" baseline="40000" dirty="0">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Combinations with Repetition</a:t>
            </a:r>
          </a:p>
        </p:txBody>
      </p:sp>
      <p:sp>
        <p:nvSpPr>
          <p:cNvPr id="3" name="Content Placeholder 2"/>
          <p:cNvSpPr>
            <a:spLocks noGrp="1"/>
          </p:cNvSpPr>
          <p:nvPr>
            <p:ph idx="1"/>
          </p:nvPr>
        </p:nvSpPr>
        <p:spPr/>
        <p:txBody>
          <a:bodyPr>
            <a:normAutofit/>
          </a:bodyPr>
          <a:lstStyle/>
          <a:p>
            <a:pPr>
              <a:lnSpc>
                <a:spcPct val="150000"/>
              </a:lnSpc>
              <a:buNone/>
            </a:pPr>
            <a:r>
              <a:rPr lang="ar-EG" dirty="0">
                <a:cs typeface="+mj-cs"/>
              </a:rPr>
              <a:t>     </a:t>
            </a:r>
            <a:r>
              <a:rPr lang="en-US" dirty="0">
                <a:cs typeface="+mj-cs"/>
              </a:rPr>
              <a:t>The number 0f </a:t>
            </a:r>
            <a:r>
              <a:rPr lang="en-US" i="1" dirty="0">
                <a:cs typeface="+mj-cs"/>
              </a:rPr>
              <a:t>r</a:t>
            </a:r>
            <a:r>
              <a:rPr lang="en-US" dirty="0">
                <a:cs typeface="+mj-cs"/>
              </a:rPr>
              <a:t>-combinations from a set with </a:t>
            </a:r>
            <a:r>
              <a:rPr lang="en-US" i="1" dirty="0">
                <a:cs typeface="+mj-cs"/>
              </a:rPr>
              <a:t>n</a:t>
            </a:r>
            <a:r>
              <a:rPr lang="en-US" dirty="0">
                <a:cs typeface="+mj-cs"/>
              </a:rPr>
              <a:t> elements when repetition of elements is allowed is</a:t>
            </a:r>
          </a:p>
          <a:p>
            <a:pPr>
              <a:lnSpc>
                <a:spcPct val="150000"/>
              </a:lnSpc>
              <a:buNone/>
            </a:pPr>
            <a:r>
              <a:rPr lang="en-US" dirty="0">
                <a:cs typeface="+mj-cs"/>
              </a:rPr>
              <a:t>                       </a:t>
            </a:r>
            <a:r>
              <a:rPr lang="en-US" i="1" dirty="0">
                <a:cs typeface="+mj-cs"/>
              </a:rPr>
              <a:t>C</a:t>
            </a:r>
            <a:r>
              <a:rPr lang="en-US" dirty="0">
                <a:cs typeface="+mj-cs"/>
              </a:rPr>
              <a:t>(</a:t>
            </a:r>
            <a:r>
              <a:rPr lang="en-US" i="1" dirty="0">
                <a:cs typeface="+mj-cs"/>
              </a:rPr>
              <a:t>n + r – </a:t>
            </a:r>
            <a:r>
              <a:rPr lang="en-US" dirty="0">
                <a:latin typeface="Cambria" pitchFamily="18" charset="0"/>
                <a:cs typeface="+mj-cs"/>
              </a:rPr>
              <a:t>1</a:t>
            </a:r>
            <a:r>
              <a:rPr lang="en-US" i="1" dirty="0">
                <a:cs typeface="+mj-cs"/>
              </a:rPr>
              <a:t>,r</a:t>
            </a:r>
            <a:r>
              <a:rPr lang="en-US" dirty="0">
                <a:cs typeface="+mj-cs"/>
              </a:rPr>
              <a:t>)</a:t>
            </a:r>
            <a:r>
              <a:rPr lang="en-US" i="1" dirty="0">
                <a:cs typeface="+mj-cs"/>
              </a:rPr>
              <a:t> = C</a:t>
            </a:r>
            <a:r>
              <a:rPr lang="en-US" dirty="0">
                <a:cs typeface="+mj-cs"/>
              </a:rPr>
              <a:t>(</a:t>
            </a:r>
            <a:r>
              <a:rPr lang="en-US" i="1" dirty="0">
                <a:cs typeface="+mj-cs"/>
              </a:rPr>
              <a:t>n + r – </a:t>
            </a:r>
            <a:r>
              <a:rPr lang="en-US" dirty="0">
                <a:latin typeface="Cambria" pitchFamily="18" charset="0"/>
                <a:cs typeface="+mj-cs"/>
              </a:rPr>
              <a:t>1</a:t>
            </a:r>
            <a:r>
              <a:rPr lang="en-US" i="1" dirty="0">
                <a:cs typeface="+mj-cs"/>
              </a:rPr>
              <a:t>, n –</a:t>
            </a:r>
            <a:r>
              <a:rPr lang="en-US" dirty="0">
                <a:latin typeface="Cambria" pitchFamily="18" charset="0"/>
                <a:cs typeface="+mj-cs"/>
              </a:rPr>
              <a:t>1</a:t>
            </a:r>
            <a:r>
              <a:rPr lang="en-US" dirty="0">
                <a:cs typeface="+mj-cs"/>
              </a:rPr>
              <a:t>).</a:t>
            </a:r>
          </a:p>
          <a:p>
            <a:pPr>
              <a:lnSpc>
                <a:spcPct val="150000"/>
              </a:lnSpc>
              <a:buNone/>
            </a:pPr>
            <a:r>
              <a:rPr lang="en-US" b="1" dirty="0"/>
              <a:t>    </a:t>
            </a:r>
            <a:endParaRPr lang="en-US" dirty="0"/>
          </a:p>
        </p:txBody>
      </p:sp>
    </p:spTree>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Combinations with Repetition</a:t>
            </a:r>
          </a:p>
        </p:txBody>
      </p:sp>
      <p:sp>
        <p:nvSpPr>
          <p:cNvPr id="3" name="Content Placeholder 2"/>
          <p:cNvSpPr>
            <a:spLocks noGrp="1"/>
          </p:cNvSpPr>
          <p:nvPr>
            <p:ph idx="1"/>
          </p:nvPr>
        </p:nvSpPr>
        <p:spPr/>
        <p:txBody>
          <a:bodyPr>
            <a:normAutofit/>
          </a:bodyPr>
          <a:lstStyle/>
          <a:p>
            <a:pPr algn="just">
              <a:lnSpc>
                <a:spcPct val="150000"/>
              </a:lnSpc>
              <a:buNone/>
            </a:pPr>
            <a:r>
              <a:rPr lang="ar-EG" dirty="0"/>
              <a:t>    </a:t>
            </a:r>
            <a:r>
              <a:rPr lang="en-US" dirty="0">
                <a:latin typeface="Times New Roman" panose="02020603050405020304" pitchFamily="18" charset="0"/>
                <a:cs typeface="Times New Roman" panose="02020603050405020304" pitchFamily="18" charset="0"/>
              </a:rPr>
              <a:t>Suppose that a cookie shop has four different kinds of cookies. How many different ways can six cookies be chosen? </a:t>
            </a:r>
          </a:p>
          <a:p>
            <a:pPr algn="just">
              <a:lnSpc>
                <a:spcPct val="150000"/>
              </a:lnSpc>
              <a:buNone/>
            </a:pPr>
            <a:r>
              <a:rPr lang="en-US" b="1" dirty="0">
                <a:latin typeface="Times New Roman" panose="02020603050405020304" pitchFamily="18" charset="0"/>
                <a:cs typeface="Times New Roman" panose="02020603050405020304" pitchFamily="18" charset="0"/>
              </a:rPr>
              <a:t>   Solution</a:t>
            </a:r>
            <a:r>
              <a:rPr lang="en-US" dirty="0">
                <a:latin typeface="Times New Roman" panose="02020603050405020304" pitchFamily="18" charset="0"/>
                <a:cs typeface="Times New Roman" panose="02020603050405020304" pitchFamily="18" charset="0"/>
              </a:rPr>
              <a:t>: The number of ways to choose six cookies is the number of  </a:t>
            </a:r>
            <a:r>
              <a:rPr lang="en-US" dirty="0">
                <a:latin typeface="Times New Roman" panose="02020603050405020304" pitchFamily="18" charset="0"/>
                <a:ea typeface="Cambria Math" pitchFamily="18" charset="0"/>
                <a:cs typeface="Times New Roman" panose="02020603050405020304" pitchFamily="18" charset="0"/>
              </a:rPr>
              <a:t>6</a:t>
            </a:r>
            <a:r>
              <a:rPr lang="en-US" dirty="0">
                <a:latin typeface="Times New Roman" panose="02020603050405020304" pitchFamily="18" charset="0"/>
                <a:cs typeface="Times New Roman" panose="02020603050405020304" pitchFamily="18" charset="0"/>
              </a:rPr>
              <a:t>-combinations of a set with four elements. By Theorem </a:t>
            </a:r>
            <a:r>
              <a:rPr lang="en-US" dirty="0">
                <a:latin typeface="Times New Roman" panose="02020603050405020304" pitchFamily="18" charset="0"/>
                <a:ea typeface="Cambria Math" pitchFamily="18" charset="0"/>
                <a:cs typeface="Times New Roman" panose="02020603050405020304" pitchFamily="18" charset="0"/>
              </a:rPr>
              <a:t>2 </a:t>
            </a:r>
          </a:p>
          <a:p>
            <a:pPr algn="just">
              <a:lnSpc>
                <a:spcPct val="150000"/>
              </a:lnSpc>
              <a:buNone/>
            </a:pPr>
            <a:r>
              <a:rPr lang="en-US" dirty="0">
                <a:latin typeface="Times New Roman" panose="02020603050405020304" pitchFamily="18" charset="0"/>
                <a:ea typeface="Cambria Math" pitchFamily="18" charset="0"/>
                <a:cs typeface="Times New Roman" panose="02020603050405020304" pitchFamily="18" charset="0"/>
              </a:rPr>
              <a:t>is the number of ways to choose six cookies from the four kinds. </a:t>
            </a:r>
          </a:p>
          <a:p>
            <a:pPr algn="just">
              <a:lnSpc>
                <a:spcPct val="150000"/>
              </a:lnSpc>
              <a:buNone/>
            </a:pPr>
            <a:r>
              <a:rPr lang="en-US" dirty="0">
                <a:latin typeface="Times New Roman" panose="02020603050405020304" pitchFamily="18" charset="0"/>
                <a:ea typeface="Cambria Math" pitchFamily="18" charset="0"/>
                <a:cs typeface="Times New Roman" panose="02020603050405020304" pitchFamily="18" charset="0"/>
              </a:rPr>
              <a:t>             </a:t>
            </a:r>
          </a:p>
          <a:p>
            <a:pPr>
              <a:lnSpc>
                <a:spcPct val="150000"/>
              </a:lnSpc>
              <a:buNone/>
            </a:pPr>
            <a:endParaRPr lang="en-US" dirty="0"/>
          </a:p>
        </p:txBody>
      </p:sp>
      <p:pic>
        <p:nvPicPr>
          <p:cNvPr id="4" name="Picture 3" descr="addin_tmp.png"/>
          <p:cNvPicPr>
            <a:picLocks noChangeAspect="1"/>
          </p:cNvPicPr>
          <p:nvPr>
            <p:custDataLst>
              <p:tags r:id="rId2"/>
            </p:custDataLst>
          </p:nvPr>
        </p:nvPicPr>
        <p:blipFill>
          <a:blip r:embed="rId4" cstate="print"/>
          <a:stretch>
            <a:fillRect/>
          </a:stretch>
        </p:blipFill>
        <p:spPr>
          <a:xfrm>
            <a:off x="4103914" y="5442857"/>
            <a:ext cx="4652540" cy="446731"/>
          </a:xfrm>
          <a:prstGeom prst="rect">
            <a:avLst/>
          </a:prstGeom>
        </p:spPr>
      </p:pic>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Summarizing the Formulas for Counting Permutations and Combinations with and without Repetition</a:t>
            </a:r>
          </a:p>
        </p:txBody>
      </p:sp>
      <p:pic>
        <p:nvPicPr>
          <p:cNvPr id="4" name="Content Placeholder 3" descr="table34.jpg"/>
          <p:cNvPicPr>
            <a:picLocks noGrp="1" noChangeAspect="1"/>
          </p:cNvPicPr>
          <p:nvPr>
            <p:ph idx="1"/>
          </p:nvPr>
        </p:nvPicPr>
        <p:blipFill>
          <a:blip r:embed="rId2" cstate="print"/>
          <a:stretch>
            <a:fillRect/>
          </a:stretch>
        </p:blipFill>
        <p:spPr>
          <a:xfrm>
            <a:off x="1905000" y="1058212"/>
            <a:ext cx="8175171" cy="5099916"/>
          </a:xfrm>
        </p:spPr>
      </p:pic>
    </p:spTree>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3E1C9FD-D360-953B-5007-0A7E644DEFB1}"/>
              </a:ext>
            </a:extLst>
          </p:cNvPr>
          <p:cNvSpPr>
            <a:spLocks noGrp="1"/>
          </p:cNvSpPr>
          <p:nvPr>
            <p:ph type="title"/>
          </p:nvPr>
        </p:nvSpPr>
        <p:spPr/>
        <p:txBody>
          <a:bodyPr/>
          <a:lstStyle/>
          <a:p>
            <a:r>
              <a:rPr lang="en-US" dirty="0"/>
              <a:t>Recap</a:t>
            </a:r>
          </a:p>
        </p:txBody>
      </p:sp>
    </p:spTree>
    <p:extLst>
      <p:ext uri="{BB962C8B-B14F-4D97-AF65-F5344CB8AC3E}">
        <p14:creationId xmlns:p14="http://schemas.microsoft.com/office/powerpoint/2010/main" val="3085872460"/>
      </p:ext>
    </p:extLst>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B54C4DD-9BA8-ECF6-A32F-636F36944345}"/>
              </a:ext>
            </a:extLst>
          </p:cNvPr>
          <p:cNvSpPr>
            <a:spLocks noGrp="1"/>
          </p:cNvSpPr>
          <p:nvPr>
            <p:ph type="title"/>
          </p:nvPr>
        </p:nvSpPr>
        <p:spPr/>
        <p:txBody>
          <a:bodyPr/>
          <a:lstStyle/>
          <a:p>
            <a:r>
              <a:rPr lang="en-US" dirty="0"/>
              <a:t>Quiz</a:t>
            </a:r>
          </a:p>
        </p:txBody>
      </p:sp>
      <p:sp>
        <p:nvSpPr>
          <p:cNvPr id="4" name="Content Placeholder 3">
            <a:extLst>
              <a:ext uri="{FF2B5EF4-FFF2-40B4-BE49-F238E27FC236}">
                <a16:creationId xmlns:a16="http://schemas.microsoft.com/office/drawing/2014/main" id="{1FF1408B-6BB9-6DBC-FE11-3799206115DE}"/>
              </a:ext>
            </a:extLst>
          </p:cNvPr>
          <p:cNvSpPr>
            <a:spLocks noGrp="1"/>
          </p:cNvSpPr>
          <p:nvPr>
            <p:ph idx="1"/>
          </p:nvPr>
        </p:nvSpPr>
        <p:spPr/>
        <p:txBody>
          <a:bodyPr/>
          <a:lstStyle/>
          <a:p>
            <a:pPr marL="50800" indent="0" algn="just">
              <a:buNone/>
            </a:pPr>
            <a:r>
              <a:rPr lang="en-US" dirty="0">
                <a:latin typeface="Times New Roman" panose="02020603050405020304" pitchFamily="18" charset="0"/>
                <a:cs typeface="Times New Roman" panose="02020603050405020304" pitchFamily="18" charset="0"/>
              </a:rPr>
              <a:t>There are 18 mathematics majors and 325 computer science majors at a college.</a:t>
            </a:r>
          </a:p>
          <a:p>
            <a:pPr algn="just"/>
            <a:r>
              <a:rPr lang="en-US" dirty="0">
                <a:latin typeface="Times New Roman" panose="02020603050405020304" pitchFamily="18" charset="0"/>
                <a:cs typeface="Times New Roman" panose="02020603050405020304" pitchFamily="18" charset="0"/>
              </a:rPr>
              <a:t>a) In how many ways can </a:t>
            </a:r>
            <a:r>
              <a:rPr lang="en-US" b="1" dirty="0">
                <a:latin typeface="Times New Roman" panose="02020603050405020304" pitchFamily="18" charset="0"/>
                <a:cs typeface="Times New Roman" panose="02020603050405020304" pitchFamily="18" charset="0"/>
              </a:rPr>
              <a:t>two</a:t>
            </a:r>
            <a:r>
              <a:rPr lang="en-US" dirty="0">
                <a:latin typeface="Times New Roman" panose="02020603050405020304" pitchFamily="18" charset="0"/>
                <a:cs typeface="Times New Roman" panose="02020603050405020304" pitchFamily="18" charset="0"/>
              </a:rPr>
              <a:t> representatives be picked so that one is a mathematics major and the other is a computer science major?</a:t>
            </a:r>
          </a:p>
          <a:p>
            <a:pPr algn="just"/>
            <a:r>
              <a:rPr lang="en-US" dirty="0">
                <a:latin typeface="Times New Roman" panose="02020603050405020304" pitchFamily="18" charset="0"/>
                <a:cs typeface="Times New Roman" panose="02020603050405020304" pitchFamily="18" charset="0"/>
              </a:rPr>
              <a:t>b) In how many ways can </a:t>
            </a:r>
            <a:r>
              <a:rPr lang="en-US" b="1" dirty="0">
                <a:latin typeface="Times New Roman" panose="02020603050405020304" pitchFamily="18" charset="0"/>
                <a:cs typeface="Times New Roman" panose="02020603050405020304" pitchFamily="18" charset="0"/>
              </a:rPr>
              <a:t>one</a:t>
            </a:r>
            <a:r>
              <a:rPr lang="en-US" dirty="0">
                <a:latin typeface="Times New Roman" panose="02020603050405020304" pitchFamily="18" charset="0"/>
                <a:cs typeface="Times New Roman" panose="02020603050405020304" pitchFamily="18" charset="0"/>
              </a:rPr>
              <a:t> representative be picked who is either a mathematics major or a computer science major?</a:t>
            </a:r>
          </a:p>
          <a:p>
            <a:pPr marL="50800" indent="0" algn="just">
              <a:buNone/>
            </a:pPr>
            <a:r>
              <a:rPr lang="en-US" dirty="0">
                <a:latin typeface="Times New Roman" panose="02020603050405020304" pitchFamily="18" charset="0"/>
                <a:cs typeface="Times New Roman" panose="02020603050405020304" pitchFamily="18" charset="0"/>
              </a:rPr>
              <a:t>Solution</a:t>
            </a:r>
          </a:p>
          <a:p>
            <a:pPr algn="just"/>
            <a:r>
              <a:rPr lang="en-US" dirty="0">
                <a:latin typeface="Times New Roman" panose="02020603050405020304" pitchFamily="18" charset="0"/>
                <a:cs typeface="Times New Roman" panose="02020603050405020304" pitchFamily="18" charset="0"/>
              </a:rPr>
              <a:t>a) 325*18= 5850</a:t>
            </a:r>
          </a:p>
          <a:p>
            <a:pPr algn="just"/>
            <a:r>
              <a:rPr lang="en-US" dirty="0">
                <a:latin typeface="Times New Roman" panose="02020603050405020304" pitchFamily="18" charset="0"/>
                <a:cs typeface="Times New Roman" panose="02020603050405020304" pitchFamily="18" charset="0"/>
              </a:rPr>
              <a:t>b) 325+18=343</a:t>
            </a:r>
          </a:p>
          <a:p>
            <a:pPr marL="50800" indent="0">
              <a:buNone/>
            </a:pPr>
            <a:endParaRPr lang="en-US"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4564051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0CC32-CFC9-9BD6-B63C-A97E30FBD5E8}"/>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57E743F4-C172-D979-E6D1-8EFB6F70A79C}"/>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If a student has an infinite number of red, blue, yellow, and black socks in a drawer, what is the minimum number of socks that the student must pull out of the drawer to guarantee they have a pair?</a:t>
            </a:r>
            <a:endParaRPr lang="ar-EG"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Solution 5</a:t>
            </a:r>
          </a:p>
          <a:p>
            <a:endParaRPr lang="en-US" dirty="0"/>
          </a:p>
        </p:txBody>
      </p:sp>
    </p:spTree>
    <p:extLst>
      <p:ext uri="{BB962C8B-B14F-4D97-AF65-F5344CB8AC3E}">
        <p14:creationId xmlns:p14="http://schemas.microsoft.com/office/powerpoint/2010/main" val="4046579345"/>
      </p:ext>
    </p:extLst>
  </p:cSld>
  <p:clrMapOvr>
    <a:masterClrMapping/>
  </p:clrMapOvr>
  <p:transition spd="slow">
    <p:wip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673B7-DB7C-09D0-166B-CD9BE4BDC2E2}"/>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38711D7C-0C19-8714-059C-7FC6E005AA72}"/>
              </a:ext>
            </a:extLst>
          </p:cNvPr>
          <p:cNvSpPr>
            <a:spLocks noGrp="1"/>
          </p:cNvSpPr>
          <p:nvPr>
            <p:ph idx="1"/>
          </p:nvPr>
        </p:nvSpPr>
        <p:spPr/>
        <p:txBody>
          <a:bodyPr>
            <a:normAutofit/>
          </a:bodyPr>
          <a:lstStyle/>
          <a:p>
            <a:pPr marL="50800" indent="0">
              <a:lnSpc>
                <a:spcPct val="150000"/>
              </a:lnSpc>
              <a:buNone/>
            </a:pPr>
            <a:r>
              <a:rPr lang="en-US" dirty="0">
                <a:latin typeface="Times New Roman" panose="02020603050405020304" pitchFamily="18" charset="0"/>
                <a:cs typeface="Times New Roman" panose="02020603050405020304" pitchFamily="18" charset="0"/>
              </a:rPr>
              <a:t>A drawer contains </a:t>
            </a:r>
            <a:r>
              <a:rPr lang="en-US" b="1" dirty="0">
                <a:solidFill>
                  <a:srgbClr val="00B0F0"/>
                </a:solidFill>
                <a:latin typeface="Times New Roman" panose="02020603050405020304" pitchFamily="18" charset="0"/>
                <a:cs typeface="Times New Roman" panose="02020603050405020304" pitchFamily="18" charset="0"/>
              </a:rPr>
              <a:t>a dozen brown socks </a:t>
            </a:r>
            <a:r>
              <a:rPr lang="en-US" dirty="0">
                <a:latin typeface="Times New Roman" panose="02020603050405020304" pitchFamily="18" charset="0"/>
                <a:cs typeface="Times New Roman" panose="02020603050405020304" pitchFamily="18" charset="0"/>
              </a:rPr>
              <a:t>and </a:t>
            </a:r>
            <a:r>
              <a:rPr lang="en-US" b="1" dirty="0">
                <a:solidFill>
                  <a:srgbClr val="00B0F0"/>
                </a:solidFill>
                <a:latin typeface="Times New Roman" panose="02020603050405020304" pitchFamily="18" charset="0"/>
                <a:cs typeface="Times New Roman" panose="02020603050405020304" pitchFamily="18" charset="0"/>
              </a:rPr>
              <a:t>a dozen black socks</a:t>
            </a:r>
            <a:r>
              <a:rPr lang="en-US" dirty="0">
                <a:latin typeface="Times New Roman" panose="02020603050405020304" pitchFamily="18" charset="0"/>
                <a:cs typeface="Times New Roman" panose="02020603050405020304" pitchFamily="18" charset="0"/>
              </a:rPr>
              <a:t>, all unmatched. A man takes socks out at random in the dark.</a:t>
            </a:r>
          </a:p>
          <a:p>
            <a:pPr>
              <a:lnSpc>
                <a:spcPct val="150000"/>
              </a:lnSpc>
            </a:pPr>
            <a:r>
              <a:rPr lang="en-US" dirty="0">
                <a:latin typeface="Times New Roman" panose="02020603050405020304" pitchFamily="18" charset="0"/>
                <a:cs typeface="Times New Roman" panose="02020603050405020304" pitchFamily="18" charset="0"/>
              </a:rPr>
              <a:t> a) How many socks must he take out to be sure that he has at least two socks of the same color?</a:t>
            </a:r>
          </a:p>
          <a:p>
            <a:pPr>
              <a:lnSpc>
                <a:spcPct val="150000"/>
              </a:lnSpc>
            </a:pPr>
            <a:r>
              <a:rPr lang="en-US" dirty="0">
                <a:latin typeface="Times New Roman" panose="02020603050405020304" pitchFamily="18" charset="0"/>
                <a:cs typeface="Times New Roman" panose="02020603050405020304" pitchFamily="18" charset="0"/>
              </a:rPr>
              <a:t>Solution</a:t>
            </a:r>
          </a:p>
          <a:p>
            <a:pPr>
              <a:lnSpc>
                <a:spcPct val="150000"/>
              </a:lnSpc>
            </a:pPr>
            <a:r>
              <a:rPr lang="en-US" dirty="0">
                <a:latin typeface="Times New Roman" panose="02020603050405020304" pitchFamily="18" charset="0"/>
                <a:cs typeface="Times New Roman" panose="02020603050405020304" pitchFamily="18" charset="0"/>
              </a:rPr>
              <a:t>a) 3</a:t>
            </a:r>
          </a:p>
          <a:p>
            <a:endParaRPr lang="en-US" dirty="0"/>
          </a:p>
        </p:txBody>
      </p:sp>
    </p:spTree>
    <p:custDataLst>
      <p:tags r:id="rId1"/>
    </p:custDataLst>
    <p:extLst>
      <p:ext uri="{BB962C8B-B14F-4D97-AF65-F5344CB8AC3E}">
        <p14:creationId xmlns:p14="http://schemas.microsoft.com/office/powerpoint/2010/main" val="9208061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BBD4E-D496-8451-C51F-969100118C96}"/>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0BAD8E9A-1713-A229-9931-FE1905E71434}"/>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How many ways are there to select five players from a 10-member tennis team</a:t>
            </a:r>
          </a:p>
          <a:p>
            <a:r>
              <a:rPr lang="en-US" dirty="0">
                <a:latin typeface="Times New Roman" panose="02020603050405020304" pitchFamily="18" charset="0"/>
                <a:cs typeface="Times New Roman" panose="02020603050405020304" pitchFamily="18" charset="0"/>
              </a:rPr>
              <a:t>Solution</a:t>
            </a:r>
          </a:p>
          <a:p>
            <a:endParaRPr lang="en-US" dirty="0"/>
          </a:p>
        </p:txBody>
      </p:sp>
      <p:sp>
        <p:nvSpPr>
          <p:cNvPr id="4" name="AutoShape 2" descr="$4$">
            <a:extLst>
              <a:ext uri="{FF2B5EF4-FFF2-40B4-BE49-F238E27FC236}">
                <a16:creationId xmlns:a16="http://schemas.microsoft.com/office/drawing/2014/main" id="{A09E4EF6-1F42-A418-2444-D366A124A177}"/>
              </a:ext>
            </a:extLst>
          </p:cNvPr>
          <p:cNvSpPr>
            <a:spLocks noChangeAspect="1" noChangeArrowheads="1"/>
          </p:cNvSpPr>
          <p:nvPr/>
        </p:nvSpPr>
        <p:spPr bwMode="auto">
          <a:xfrm>
            <a:off x="6053138" y="3371850"/>
            <a:ext cx="85725" cy="1143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a:extLst>
              <a:ext uri="{FF2B5EF4-FFF2-40B4-BE49-F238E27FC236}">
                <a16:creationId xmlns:a16="http://schemas.microsoft.com/office/drawing/2014/main" id="{4CFFF11F-2B7B-4FB3-7EAF-C8DDA931581A}"/>
              </a:ext>
            </a:extLst>
          </p:cNvPr>
          <p:cNvPicPr>
            <a:picLocks noChangeAspect="1"/>
          </p:cNvPicPr>
          <p:nvPr/>
        </p:nvPicPr>
        <p:blipFill>
          <a:blip r:embed="rId3"/>
          <a:stretch>
            <a:fillRect/>
          </a:stretch>
        </p:blipFill>
        <p:spPr>
          <a:xfrm>
            <a:off x="4217894" y="2393122"/>
            <a:ext cx="5176736" cy="1092668"/>
          </a:xfrm>
          <a:prstGeom prst="rect">
            <a:avLst/>
          </a:prstGeom>
        </p:spPr>
      </p:pic>
      <mc:AlternateContent xmlns:mc="http://schemas.openxmlformats.org/markup-compatibility/2006" xmlns:p14="http://schemas.microsoft.com/office/powerpoint/2010/main">
        <mc:Choice Requires="p14">
          <p:contentPart p14:bwMode="auto" r:id="rId4">
            <p14:nvContentPartPr>
              <p14:cNvPr id="26" name="Ink 25">
                <a:extLst>
                  <a:ext uri="{FF2B5EF4-FFF2-40B4-BE49-F238E27FC236}">
                    <a16:creationId xmlns:a16="http://schemas.microsoft.com/office/drawing/2014/main" id="{A3F990CE-D0F7-E5BE-FB24-79CBF6D434C1}"/>
                  </a:ext>
                </a:extLst>
              </p14:cNvPr>
              <p14:cNvContentPartPr/>
              <p14:nvPr/>
            </p14:nvContentPartPr>
            <p14:xfrm>
              <a:off x="5192640" y="5524560"/>
              <a:ext cx="360" cy="360"/>
            </p14:xfrm>
          </p:contentPart>
        </mc:Choice>
        <mc:Fallback xmlns="">
          <p:pic>
            <p:nvPicPr>
              <p:cNvPr id="26" name="Ink 25">
                <a:extLst>
                  <a:ext uri="{FF2B5EF4-FFF2-40B4-BE49-F238E27FC236}">
                    <a16:creationId xmlns:a16="http://schemas.microsoft.com/office/drawing/2014/main" id="{A3F990CE-D0F7-E5BE-FB24-79CBF6D434C1}"/>
                  </a:ext>
                </a:extLst>
              </p:cNvPr>
              <p:cNvPicPr/>
              <p:nvPr/>
            </p:nvPicPr>
            <p:blipFill>
              <a:blip r:embed="rId7"/>
              <a:stretch>
                <a:fillRect/>
              </a:stretch>
            </p:blipFill>
            <p:spPr>
              <a:xfrm>
                <a:off x="5183280" y="5515200"/>
                <a:ext cx="19080" cy="19080"/>
              </a:xfrm>
              <a:prstGeom prst="rect">
                <a:avLst/>
              </a:prstGeom>
            </p:spPr>
          </p:pic>
        </mc:Fallback>
      </mc:AlternateContent>
    </p:spTree>
    <p:custDataLst>
      <p:tags r:id="rId1"/>
    </p:custDataLst>
    <p:extLst>
      <p:ext uri="{BB962C8B-B14F-4D97-AF65-F5344CB8AC3E}">
        <p14:creationId xmlns:p14="http://schemas.microsoft.com/office/powerpoint/2010/main" val="37183201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09D50-185E-FE1C-9E2A-F1644994863E}"/>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F0DA17E8-C83F-FD49-4046-60D27E61B24A}"/>
              </a:ext>
            </a:extLst>
          </p:cNvPr>
          <p:cNvSpPr>
            <a:spLocks noGrp="1"/>
          </p:cNvSpPr>
          <p:nvPr>
            <p:ph idx="1"/>
          </p:nvPr>
        </p:nvSpPr>
        <p:spPr/>
        <p:txBody>
          <a:bodyPr>
            <a:normAutofit lnSpcReduction="10000"/>
          </a:bodyPr>
          <a:lstStyle/>
          <a:p>
            <a:pPr>
              <a:lnSpc>
                <a:spcPct val="150000"/>
              </a:lnSpc>
            </a:pPr>
            <a:r>
              <a:rPr lang="en-US" dirty="0">
                <a:latin typeface="Times New Roman" panose="02020603050405020304" pitchFamily="18" charset="0"/>
                <a:cs typeface="Times New Roman" panose="02020603050405020304" pitchFamily="18" charset="0"/>
              </a:rPr>
              <a:t>The chairs of an auditorium are to be labeled with an uppercase English letter followed by a positive integer not exceeding 100. What is the largest number of chairs that can be labeled differently?</a:t>
            </a:r>
          </a:p>
          <a:p>
            <a:pPr>
              <a:lnSpc>
                <a:spcPct val="150000"/>
              </a:lnSpc>
            </a:pPr>
            <a:r>
              <a:rPr lang="en-US" dirty="0">
                <a:latin typeface="Times New Roman" panose="02020603050405020304" pitchFamily="18" charset="0"/>
                <a:cs typeface="Times New Roman" panose="02020603050405020304" pitchFamily="18" charset="0"/>
              </a:rPr>
              <a:t>Solution: </a:t>
            </a:r>
          </a:p>
          <a:p>
            <a:pPr lvl="1">
              <a:lnSpc>
                <a:spcPct val="150000"/>
              </a:lnSpc>
            </a:pPr>
            <a:r>
              <a:rPr lang="en-US" dirty="0">
                <a:latin typeface="Times New Roman" panose="02020603050405020304" pitchFamily="18" charset="0"/>
                <a:cs typeface="Times New Roman" panose="02020603050405020304" pitchFamily="18" charset="0"/>
              </a:rPr>
              <a:t>The procedure of labeling a chair consists of two tasks, namely, assigning to the seat one of the 26 uppercase English letters, and then assigning to it one of the 100 possible integers.</a:t>
            </a:r>
          </a:p>
          <a:p>
            <a:pPr lvl="1">
              <a:lnSpc>
                <a:spcPct val="150000"/>
              </a:lnSpc>
            </a:pPr>
            <a:r>
              <a:rPr lang="en-US" dirty="0">
                <a:latin typeface="Times New Roman" panose="02020603050405020304" pitchFamily="18" charset="0"/>
                <a:cs typeface="Times New Roman" panose="02020603050405020304" pitchFamily="18" charset="0"/>
              </a:rPr>
              <a:t>26 ⋅ 100 = 2600</a:t>
            </a:r>
          </a:p>
        </p:txBody>
      </p:sp>
    </p:spTree>
    <p:custDataLst>
      <p:tags r:id="rId1"/>
    </p:custDataLst>
    <p:extLst>
      <p:ext uri="{BB962C8B-B14F-4D97-AF65-F5344CB8AC3E}">
        <p14:creationId xmlns:p14="http://schemas.microsoft.com/office/powerpoint/2010/main" val="359573986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C34E0-9172-2746-F4DE-0A7FDC4A78EA}"/>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7B938B88-5897-02B2-1F35-DE07239F33BD}"/>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Your wardrobe consists of 5 shirts, 3 pairs of pants, and 17 bow ties. How many different outfits can you make?</a:t>
            </a:r>
          </a:p>
          <a:p>
            <a:pPr>
              <a:lnSpc>
                <a:spcPct val="150000"/>
              </a:lnSpc>
            </a:pP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Solution </a:t>
            </a:r>
          </a:p>
          <a:p>
            <a:pPr lvl="1">
              <a:lnSpc>
                <a:spcPct val="150000"/>
              </a:lnSpc>
            </a:pPr>
            <a:r>
              <a:rPr lang="en-US" dirty="0">
                <a:latin typeface="Times New Roman" panose="02020603050405020304" pitchFamily="18" charset="0"/>
                <a:cs typeface="Times New Roman" panose="02020603050405020304" pitchFamily="18" charset="0"/>
              </a:rPr>
              <a:t>There are 255 outfits. Use the multiplicative principle.</a:t>
            </a:r>
          </a:p>
          <a:p>
            <a:pPr marL="50800" indent="0">
              <a:buNone/>
            </a:pPr>
            <a:endParaRPr lang="en-US" dirty="0"/>
          </a:p>
        </p:txBody>
      </p:sp>
    </p:spTree>
    <p:custDataLst>
      <p:tags r:id="rId1"/>
    </p:custDataLst>
    <p:extLst>
      <p:ext uri="{BB962C8B-B14F-4D97-AF65-F5344CB8AC3E}">
        <p14:creationId xmlns:p14="http://schemas.microsoft.com/office/powerpoint/2010/main" val="13252706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3EF0A-7882-366F-3AE4-453000DE2409}"/>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102859C2-F586-AAB0-4C44-855B95774981}"/>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How many strings of </a:t>
            </a:r>
            <a:r>
              <a:rPr lang="en-US" b="1" dirty="0">
                <a:solidFill>
                  <a:srgbClr val="00B0F0"/>
                </a:solidFill>
                <a:latin typeface="Times New Roman" panose="02020603050405020304" pitchFamily="18" charset="0"/>
                <a:cs typeface="Times New Roman" panose="02020603050405020304" pitchFamily="18" charset="0"/>
              </a:rPr>
              <a:t>six letters (English-uppercase)</a:t>
            </a:r>
            <a:r>
              <a:rPr lang="en-US" dirty="0">
                <a:latin typeface="Times New Roman" panose="02020603050405020304" pitchFamily="18" charset="0"/>
                <a:cs typeface="Times New Roman" panose="02020603050405020304" pitchFamily="18" charset="0"/>
              </a:rPr>
              <a:t>are there?</a:t>
            </a:r>
          </a:p>
          <a:p>
            <a:pPr algn="just">
              <a:lnSpc>
                <a:spcPct val="150000"/>
              </a:lnSpc>
            </a:pPr>
            <a:r>
              <a:rPr lang="en-US" dirty="0">
                <a:latin typeface="Times New Roman" panose="02020603050405020304" pitchFamily="18" charset="0"/>
                <a:cs typeface="Times New Roman" panose="02020603050405020304" pitchFamily="18" charset="0"/>
              </a:rPr>
              <a:t>Solution: 26^6</a:t>
            </a:r>
            <a:endParaRPr lang="ar-EG"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How many ways are there to assign </a:t>
            </a:r>
            <a:r>
              <a:rPr lang="en-US" b="1" dirty="0">
                <a:solidFill>
                  <a:srgbClr val="00B0F0"/>
                </a:solidFill>
                <a:latin typeface="Times New Roman" panose="02020603050405020304" pitchFamily="18" charset="0"/>
                <a:cs typeface="Times New Roman" panose="02020603050405020304" pitchFamily="18" charset="0"/>
              </a:rPr>
              <a:t>three</a:t>
            </a:r>
            <a:r>
              <a:rPr lang="en-US" dirty="0">
                <a:latin typeface="Times New Roman" panose="02020603050405020304" pitchFamily="18" charset="0"/>
                <a:cs typeface="Times New Roman" panose="02020603050405020304" pitchFamily="18" charset="0"/>
              </a:rPr>
              <a:t> jobs to </a:t>
            </a:r>
            <a:r>
              <a:rPr lang="en-US" b="1" dirty="0">
                <a:solidFill>
                  <a:srgbClr val="00B0F0"/>
                </a:solidFill>
                <a:latin typeface="Times New Roman" panose="02020603050405020304" pitchFamily="18" charset="0"/>
                <a:cs typeface="Times New Roman" panose="02020603050405020304" pitchFamily="18" charset="0"/>
              </a:rPr>
              <a:t>five</a:t>
            </a:r>
            <a:r>
              <a:rPr lang="en-US" dirty="0">
                <a:latin typeface="Times New Roman" panose="02020603050405020304" pitchFamily="18" charset="0"/>
                <a:cs typeface="Times New Roman" panose="02020603050405020304" pitchFamily="18" charset="0"/>
              </a:rPr>
              <a:t> employees if each employee can be given more than one job?</a:t>
            </a:r>
          </a:p>
          <a:p>
            <a:pPr algn="just">
              <a:lnSpc>
                <a:spcPct val="150000"/>
              </a:lnSpc>
            </a:pPr>
            <a:r>
              <a:rPr lang="en-US" dirty="0">
                <a:latin typeface="Times New Roman" panose="02020603050405020304" pitchFamily="18" charset="0"/>
                <a:cs typeface="Times New Roman" panose="02020603050405020304" pitchFamily="18" charset="0"/>
              </a:rPr>
              <a:t>Solution: 5^3</a:t>
            </a:r>
          </a:p>
        </p:txBody>
      </p:sp>
    </p:spTree>
    <p:custDataLst>
      <p:tags r:id="rId1"/>
    </p:custDataLst>
    <p:extLst>
      <p:ext uri="{BB962C8B-B14F-4D97-AF65-F5344CB8AC3E}">
        <p14:creationId xmlns:p14="http://schemas.microsoft.com/office/powerpoint/2010/main" val="29065578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F0159-1F0C-DCE4-18E7-D72676655D02}"/>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2E14B548-348F-66F5-FD33-3C607F85F643}"/>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How that in any set of _________ classes, each meeting regularly once a week on a particular day of the week, there must be two that meet on the same day</a:t>
            </a:r>
          </a:p>
          <a:p>
            <a:pPr>
              <a:lnSpc>
                <a:spcPct val="150000"/>
              </a:lnSpc>
            </a:pPr>
            <a:r>
              <a:rPr lang="en-US" dirty="0">
                <a:latin typeface="Times New Roman" panose="02020603050405020304" pitchFamily="18" charset="0"/>
                <a:cs typeface="Times New Roman" panose="02020603050405020304" pitchFamily="18" charset="0"/>
              </a:rPr>
              <a:t>Show that if there are ______ students in a class, then at least two have last names that begin with the same letter.</a:t>
            </a:r>
          </a:p>
          <a:p>
            <a:pPr>
              <a:lnSpc>
                <a:spcPct val="150000"/>
              </a:lnSpc>
            </a:pPr>
            <a:r>
              <a:rPr lang="en-US" dirty="0">
                <a:latin typeface="Times New Roman" panose="02020603050405020304" pitchFamily="18" charset="0"/>
                <a:cs typeface="Times New Roman" panose="02020603050405020304" pitchFamily="18" charset="0"/>
              </a:rPr>
              <a:t>Solution 8,27</a:t>
            </a:r>
          </a:p>
        </p:txBody>
      </p:sp>
    </p:spTree>
    <p:custDataLst>
      <p:tags r:id="rId1"/>
    </p:custDataLst>
    <p:extLst>
      <p:ext uri="{BB962C8B-B14F-4D97-AF65-F5344CB8AC3E}">
        <p14:creationId xmlns:p14="http://schemas.microsoft.com/office/powerpoint/2010/main" val="69230464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ECA1C-66FE-D787-CEAD-866AE2646DCE}"/>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2601BE5E-91EC-2D49-62B8-87FD7609F54A}"/>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How many possible Student code for 3 digit number?</a:t>
            </a:r>
          </a:p>
          <a:p>
            <a:pPr>
              <a:lnSpc>
                <a:spcPct val="150000"/>
              </a:lnSpc>
            </a:pPr>
            <a:r>
              <a:rPr lang="en-US" dirty="0">
                <a:latin typeface="Times New Roman" panose="02020603050405020304" pitchFamily="18" charset="0"/>
                <a:cs typeface="Times New Roman" panose="02020603050405020304" pitchFamily="18" charset="0"/>
              </a:rPr>
              <a:t>How many possible  Student code for 3 bit number?</a:t>
            </a:r>
          </a:p>
          <a:p>
            <a:pPr>
              <a:lnSpc>
                <a:spcPct val="150000"/>
              </a:lnSpc>
            </a:pPr>
            <a:r>
              <a:rPr lang="en-US" dirty="0">
                <a:latin typeface="Times New Roman" panose="02020603050405020304" pitchFamily="18" charset="0"/>
                <a:cs typeface="Times New Roman" panose="02020603050405020304" pitchFamily="18" charset="0"/>
              </a:rPr>
              <a:t>Solution: 10^3,2^3</a:t>
            </a:r>
          </a:p>
        </p:txBody>
      </p:sp>
    </p:spTree>
    <p:custDataLst>
      <p:tags r:id="rId1"/>
    </p:custDataLst>
    <p:extLst>
      <p:ext uri="{BB962C8B-B14F-4D97-AF65-F5344CB8AC3E}">
        <p14:creationId xmlns:p14="http://schemas.microsoft.com/office/powerpoint/2010/main" val="414212432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12E57-B41F-ECAF-F4D6-28F83D6FC821}"/>
              </a:ext>
            </a:extLst>
          </p:cNvPr>
          <p:cNvSpPr>
            <a:spLocks noGrp="1"/>
          </p:cNvSpPr>
          <p:nvPr>
            <p:ph type="title"/>
          </p:nvPr>
        </p:nvSpPr>
        <p:spPr/>
        <p:txBody>
          <a:bodyPr/>
          <a:lstStyle/>
          <a:p>
            <a:r>
              <a:rPr lang="en-US" dirty="0"/>
              <a:t>Lecture Summary</a:t>
            </a:r>
          </a:p>
        </p:txBody>
      </p:sp>
      <p:sp>
        <p:nvSpPr>
          <p:cNvPr id="3" name="Content Placeholder 2">
            <a:extLst>
              <a:ext uri="{FF2B5EF4-FFF2-40B4-BE49-F238E27FC236}">
                <a16:creationId xmlns:a16="http://schemas.microsoft.com/office/drawing/2014/main" id="{B0D96DE0-8069-769D-2B65-10E4B1A4C7E1}"/>
              </a:ext>
            </a:extLst>
          </p:cNvPr>
          <p:cNvSpPr>
            <a:spLocks noGrp="1"/>
          </p:cNvSpPr>
          <p:nvPr>
            <p:ph idx="1"/>
          </p:nvPr>
        </p:nvSpPr>
        <p:spPr/>
        <p:txBody>
          <a:bodyPr>
            <a:normAutofit lnSpcReduction="10000"/>
          </a:bodyPr>
          <a:lstStyle/>
          <a:p>
            <a:r>
              <a:rPr lang="en-US" dirty="0">
                <a:latin typeface="Times New Roman" panose="02020603050405020304" pitchFamily="18" charset="0"/>
                <a:cs typeface="Times New Roman" panose="02020603050405020304" pitchFamily="18" charset="0"/>
              </a:rPr>
              <a:t>The Product Rule</a:t>
            </a:r>
          </a:p>
          <a:p>
            <a:r>
              <a:rPr lang="en-US" dirty="0">
                <a:latin typeface="Times New Roman" panose="02020603050405020304" pitchFamily="18" charset="0"/>
                <a:cs typeface="Times New Roman" panose="02020603050405020304" pitchFamily="18" charset="0"/>
              </a:rPr>
              <a:t>The Sum Rule</a:t>
            </a:r>
          </a:p>
          <a:p>
            <a:r>
              <a:rPr lang="en-US" dirty="0">
                <a:latin typeface="Times New Roman" panose="02020603050405020304" pitchFamily="18" charset="0"/>
                <a:cs typeface="Times New Roman" panose="02020603050405020304" pitchFamily="18" charset="0"/>
              </a:rPr>
              <a:t>The Subtraction Rule</a:t>
            </a:r>
          </a:p>
          <a:p>
            <a:r>
              <a:rPr lang="en-US" dirty="0">
                <a:latin typeface="Times New Roman" panose="02020603050405020304" pitchFamily="18" charset="0"/>
                <a:cs typeface="Times New Roman" panose="02020603050405020304" pitchFamily="18" charset="0"/>
              </a:rPr>
              <a:t>The Division Rule</a:t>
            </a:r>
          </a:p>
          <a:p>
            <a:r>
              <a:rPr lang="en-US" dirty="0">
                <a:latin typeface="Times New Roman" panose="02020603050405020304" pitchFamily="18" charset="0"/>
                <a:cs typeface="Times New Roman" panose="02020603050405020304" pitchFamily="18" charset="0"/>
              </a:rPr>
              <a:t>Tree Diagrams</a:t>
            </a:r>
          </a:p>
          <a:p>
            <a:r>
              <a:rPr lang="en-US" dirty="0">
                <a:latin typeface="Times New Roman" panose="02020603050405020304" pitchFamily="18" charset="0"/>
                <a:cs typeface="Times New Roman" panose="02020603050405020304" pitchFamily="18" charset="0"/>
              </a:rPr>
              <a:t>Permutations with Repetition</a:t>
            </a:r>
          </a:p>
          <a:p>
            <a:r>
              <a:rPr lang="en-US" dirty="0">
                <a:latin typeface="Times New Roman" panose="02020603050405020304" pitchFamily="18" charset="0"/>
                <a:cs typeface="Times New Roman" panose="02020603050405020304" pitchFamily="18" charset="0"/>
              </a:rPr>
              <a:t>Combinations with Repetition</a:t>
            </a:r>
          </a:p>
          <a:p>
            <a:r>
              <a:rPr lang="en-US" dirty="0">
                <a:latin typeface="Times New Roman" panose="02020603050405020304" pitchFamily="18" charset="0"/>
                <a:cs typeface="Times New Roman" panose="02020603050405020304" pitchFamily="18" charset="0"/>
              </a:rPr>
              <a:t>Permutations without Repetition</a:t>
            </a:r>
          </a:p>
          <a:p>
            <a:r>
              <a:rPr lang="en-US" dirty="0">
                <a:latin typeface="Times New Roman" panose="02020603050405020304" pitchFamily="18" charset="0"/>
                <a:cs typeface="Times New Roman" panose="02020603050405020304" pitchFamily="18" charset="0"/>
              </a:rPr>
              <a:t>Combinations without Repetition</a:t>
            </a:r>
          </a:p>
          <a:p>
            <a:r>
              <a:rPr lang="en-US" dirty="0">
                <a:latin typeface="Times New Roman" panose="02020603050405020304" pitchFamily="18" charset="0"/>
                <a:cs typeface="Times New Roman" panose="02020603050405020304" pitchFamily="18" charset="0"/>
              </a:rPr>
              <a:t>Pigeonhole principle</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58793012"/>
      </p:ext>
    </p:extLst>
  </p:cSld>
  <p:clrMapOvr>
    <a:masterClrMapping/>
  </p:clrMapOvr>
  <p:transition spd="slow">
    <p:wip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TIMING" val="|157.1|22.7|62.5|0.5|0.7"/>
</p:tagLst>
</file>

<file path=ppt/tags/tag2.xml><?xml version="1.0" encoding="utf-8"?>
<p:tagLst xmlns:a="http://schemas.openxmlformats.org/drawingml/2006/main" xmlns:r="http://schemas.openxmlformats.org/officeDocument/2006/relationships" xmlns:p="http://schemas.openxmlformats.org/presentationml/2006/main">
  <p:tag name="TIMING" val="|1.3|78|0.7|3.7|6.6|2.3"/>
</p:tagLst>
</file>

<file path=ppt/tags/tag3.xml><?xml version="1.0" encoding="utf-8"?>
<p:tagLst xmlns:a="http://schemas.openxmlformats.org/drawingml/2006/main" xmlns:r="http://schemas.openxmlformats.org/officeDocument/2006/relationships" xmlns:p="http://schemas.openxmlformats.org/presentationml/2006/main">
  <p:tag name="TIMING" val="|1.7|103.7|1.2|3.1"/>
</p:tagLst>
</file>

<file path=ppt/tags/tag4.xml><?xml version="1.0" encoding="utf-8"?>
<p:tagLst xmlns:a="http://schemas.openxmlformats.org/drawingml/2006/main" xmlns:r="http://schemas.openxmlformats.org/officeDocument/2006/relationships" xmlns:p="http://schemas.openxmlformats.org/presentationml/2006/main">
  <p:tag name="TIMING" val="|32.6"/>
</p:tagLst>
</file>

<file path=ppt/tags/tag5.xml><?xml version="1.0" encoding="utf-8"?>
<p:tagLst xmlns:a="http://schemas.openxmlformats.org/drawingml/2006/main" xmlns:r="http://schemas.openxmlformats.org/officeDocument/2006/relationships" xmlns:p="http://schemas.openxmlformats.org/presentationml/2006/main">
  <p:tag name="TIMING" val="|2.6|21|53.2|14.2|5.2"/>
</p:tagLst>
</file>

<file path=ppt/tags/tag6.xml><?xml version="1.0" encoding="utf-8"?>
<p:tagLst xmlns:a="http://schemas.openxmlformats.org/drawingml/2006/main" xmlns:r="http://schemas.openxmlformats.org/officeDocument/2006/relationships" xmlns:p="http://schemas.openxmlformats.org/presentationml/2006/main">
  <p:tag name="TIMING" val="|15.7|7.8|22.6|9.7|4.6|13.8"/>
</p:tagLst>
</file>

<file path=ppt/tags/tag7.xml><?xml version="1.0" encoding="utf-8"?>
<p:tagLst xmlns:a="http://schemas.openxmlformats.org/drawingml/2006/main" xmlns:r="http://schemas.openxmlformats.org/officeDocument/2006/relationships" xmlns:p="http://schemas.openxmlformats.org/presentationml/2006/main">
  <p:tag name="TIMING" val="|1.4|51.8|1.3"/>
</p:tagLst>
</file>

<file path=ppt/tags/tag8.xml><?xml version="1.0" encoding="utf-8"?>
<p:tagLst xmlns:a="http://schemas.openxmlformats.org/drawingml/2006/main" xmlns:r="http://schemas.openxmlformats.org/officeDocument/2006/relationships" xmlns:p="http://schemas.openxmlformats.org/presentationml/2006/main">
  <p:tag name="TIMING" val="|7.7|12.2|32.6|6.8|6.1|87.1"/>
</p:tagLst>
</file>

<file path=ppt/tags/tag9.xml><?xml version="1.0" encoding="utf-8"?>
<p:tagLst xmlns:a="http://schemas.openxmlformats.org/drawingml/2006/main" xmlns:r="http://schemas.openxmlformats.org/officeDocument/2006/relationships" xmlns:p="http://schemas.openxmlformats.org/presentationml/2006/main">
  <p:tag name="TIMING" val="|140.1"/>
</p:tagLst>
</file>

<file path=ppt/tags/tag10.xml><?xml version="1.0" encoding="utf-8"?>
<p:tagLst xmlns:a="http://schemas.openxmlformats.org/drawingml/2006/main" xmlns:r="http://schemas.openxmlformats.org/officeDocument/2006/relationships" xmlns:p="http://schemas.openxmlformats.org/presentationml/2006/main">
  <p:tag name="TIMING" val="|20.1|14.7|12.1|102.7|1.5|2.7"/>
</p:tagLst>
</file>

<file path=ppt/tags/tag11.xml><?xml version="1.0" encoding="utf-8"?>
<p:tagLst xmlns:a="http://schemas.openxmlformats.org/drawingml/2006/main" xmlns:r="http://schemas.openxmlformats.org/officeDocument/2006/relationships" xmlns:p="http://schemas.openxmlformats.org/presentationml/2006/main">
  <p:tag name="TIMING" val="|2.8|46|16.4|1.8|8.4"/>
</p:tagLst>
</file>

<file path=ppt/tags/tag12.xml><?xml version="1.0" encoding="utf-8"?>
<p:tagLst xmlns:a="http://schemas.openxmlformats.org/drawingml/2006/main" xmlns:r="http://schemas.openxmlformats.org/officeDocument/2006/relationships" xmlns:p="http://schemas.openxmlformats.org/presentationml/2006/main">
  <p:tag name="TIMING" val="|1.7|55.1|1.6|3.6|3.8"/>
</p:tagLst>
</file>

<file path=ppt/tags/tag13.xml><?xml version="1.0" encoding="utf-8"?>
<p:tagLst xmlns:a="http://schemas.openxmlformats.org/drawingml/2006/main" xmlns:r="http://schemas.openxmlformats.org/officeDocument/2006/relationships" xmlns:p="http://schemas.openxmlformats.org/presentationml/2006/main">
  <p:tag name="TIMING" val="|1.6|6.1|37.9|1.4|2.3|3.4"/>
</p:tagLst>
</file>

<file path=ppt/tags/tag14.xml><?xml version="1.0" encoding="utf-8"?>
<p:tagLst xmlns:a="http://schemas.openxmlformats.org/drawingml/2006/main" xmlns:r="http://schemas.openxmlformats.org/officeDocument/2006/relationships" xmlns:p="http://schemas.openxmlformats.org/presentationml/2006/main">
  <p:tag name="TIMING" val="|2.6|69.7"/>
</p:tagLst>
</file>

<file path=ppt/tags/tag15.xml><?xml version="1.0" encoding="utf-8"?>
<p:tagLst xmlns:a="http://schemas.openxmlformats.org/drawingml/2006/main" xmlns:r="http://schemas.openxmlformats.org/officeDocument/2006/relationships" xmlns:p="http://schemas.openxmlformats.org/presentationml/2006/main">
  <p:tag name="TIMING" val="|3.5|92.3|1.1"/>
</p:tagLst>
</file>

<file path=ppt/tags/tag16.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10;$|A \cup B| = |A| + |B| - |A \cap B|$&#10;&#10;\end{document}"/>
  <p:tag name="IGUANATEXSIZE" val="30"/>
</p:tagLst>
</file>

<file path=ppt/tags/tag17.xml><?xml version="1.0" encoding="utf-8"?>
<p:tagLst xmlns:a="http://schemas.openxmlformats.org/drawingml/2006/main" xmlns:r="http://schemas.openxmlformats.org/officeDocument/2006/relationships" xmlns:p="http://schemas.openxmlformats.org/presentationml/2006/main">
  <p:tag name="TIMING" val="|1.6|142|20.7|0.7|1.5|2|13.9"/>
</p:tagLst>
</file>

<file path=ppt/tags/tag18.xml><?xml version="1.0" encoding="utf-8"?>
<p:tagLst xmlns:a="http://schemas.openxmlformats.org/drawingml/2006/main" xmlns:r="http://schemas.openxmlformats.org/officeDocument/2006/relationships" xmlns:p="http://schemas.openxmlformats.org/presentationml/2006/main">
  <p:tag name="TIMING" val="|58.1|63.1"/>
</p:tagLst>
</file>

<file path=ppt/tags/tag19.xml><?xml version="1.0" encoding="utf-8"?>
<p:tagLst xmlns:a="http://schemas.openxmlformats.org/drawingml/2006/main" xmlns:r="http://schemas.openxmlformats.org/officeDocument/2006/relationships" xmlns:p="http://schemas.openxmlformats.org/presentationml/2006/main">
  <p:tag name="TIMING" val="|8.8|10.7|2.5|29.9|2.4|7.8"/>
</p:tagLst>
</file>

<file path=ppt/tags/tag20.xml><?xml version="1.0" encoding="utf-8"?>
<p:tagLst xmlns:a="http://schemas.openxmlformats.org/drawingml/2006/main" xmlns:r="http://schemas.openxmlformats.org/officeDocument/2006/relationships" xmlns:p="http://schemas.openxmlformats.org/presentationml/2006/main">
  <p:tag name="TIMING" val="|2.1|1.8|22.9|11.6|1.3|2.6"/>
</p:tagLst>
</file>

<file path=ppt/tags/tag21.xml><?xml version="1.0" encoding="utf-8"?>
<p:tagLst xmlns:a="http://schemas.openxmlformats.org/drawingml/2006/main" xmlns:r="http://schemas.openxmlformats.org/officeDocument/2006/relationships" xmlns:p="http://schemas.openxmlformats.org/presentationml/2006/main">
  <p:tag name="TIMING" val="|1.7|28.8|20.6|63.6"/>
</p:tagLst>
</file>

<file path=ppt/tags/tag22.xml><?xml version="1.0" encoding="utf-8"?>
<p:tagLst xmlns:a="http://schemas.openxmlformats.org/drawingml/2006/main" xmlns:r="http://schemas.openxmlformats.org/officeDocument/2006/relationships" xmlns:p="http://schemas.openxmlformats.org/presentationml/2006/main">
  <p:tag name="TIMING" val="|67.2"/>
</p:tagLst>
</file>

<file path=ppt/tags/tag23.xml><?xml version="1.0" encoding="utf-8"?>
<p:tagLst xmlns:a="http://schemas.openxmlformats.org/drawingml/2006/main" xmlns:r="http://schemas.openxmlformats.org/officeDocument/2006/relationships" xmlns:p="http://schemas.openxmlformats.org/presentationml/2006/main">
  <p:tag name="TIMING" val="|8.9|127.2|87.4|23|0.8|0.9"/>
</p:tagLst>
</file>

<file path=ppt/tags/tag24.xml><?xml version="1.0" encoding="utf-8"?>
<p:tagLst xmlns:a="http://schemas.openxmlformats.org/drawingml/2006/main" xmlns:r="http://schemas.openxmlformats.org/officeDocument/2006/relationships" xmlns:p="http://schemas.openxmlformats.org/presentationml/2006/main">
  <p:tag name="TIMING" val="|1.4|81.8|2.2|15.4|3"/>
</p:tagLst>
</file>

<file path=ppt/tags/tag25.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P(n,r) = \frac{n!}{(n - r)!}$&#10;&#10;\end{document}"/>
  <p:tag name="IGUANATEXSIZE" val="30"/>
</p:tagLst>
</file>

<file path=ppt/tags/tag26.xml><?xml version="1.0" encoding="utf-8"?>
<p:tagLst xmlns:a="http://schemas.openxmlformats.org/drawingml/2006/main" xmlns:r="http://schemas.openxmlformats.org/officeDocument/2006/relationships" xmlns:p="http://schemas.openxmlformats.org/presentationml/2006/main">
  <p:tag name="TIMING" val="|2.1|10|2.1|42.5"/>
</p:tagLst>
</file>

<file path=ppt/tags/tag27.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P(n,r) = \frac{n!}{(n - r)!}$&#10;&#10;\end{document}"/>
  <p:tag name="IGUANATEXSIZE" val="30"/>
</p:tagLst>
</file>

<file path=ppt/tags/tag28.xml><?xml version="1.0" encoding="utf-8"?>
<p:tagLst xmlns:a="http://schemas.openxmlformats.org/drawingml/2006/main" xmlns:r="http://schemas.openxmlformats.org/officeDocument/2006/relationships" xmlns:p="http://schemas.openxmlformats.org/presentationml/2006/main">
  <p:tag name="TIMING" val="|95.6"/>
</p:tagLst>
</file>

<file path=ppt/tags/tag29.xml><?xml version="1.0" encoding="utf-8"?>
<p:tagLst xmlns:a="http://schemas.openxmlformats.org/drawingml/2006/main" xmlns:r="http://schemas.openxmlformats.org/officeDocument/2006/relationships" xmlns:p="http://schemas.openxmlformats.org/presentationml/2006/main">
  <p:tag name="TIMING" val="|46.8"/>
</p:tagLst>
</file>

<file path=ppt/tags/tag30.xml><?xml version="1.0" encoding="utf-8"?>
<p:tagLst xmlns:a="http://schemas.openxmlformats.org/drawingml/2006/main" xmlns:r="http://schemas.openxmlformats.org/officeDocument/2006/relationships" xmlns:p="http://schemas.openxmlformats.org/presentationml/2006/main">
  <p:tag name="TIMING" val="|77.7"/>
</p:tagLst>
</file>

<file path=ppt/tags/tag31.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bf\left( \begin{array}{l}n\\ r\end{array}\right)}$$&#10;&#10;&#10;\end{document}"/>
  <p:tag name="IGUANATEXSIZE" val="12"/>
</p:tagLst>
</file>

<file path=ppt/tags/tag32.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C(n,r) = \frac{n!}{(n -r)! r!}.$&#10;&#10;\end{document}"/>
  <p:tag name="IGUANATEXSIZE" val="25"/>
</p:tagLst>
</file>

<file path=ppt/tags/tag33.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C(52,5) = \frac{52!}{5!47!}$&#10;&#10;\end{document}"/>
  <p:tag name="IGUANATEXSIZE" val="25"/>
</p:tagLst>
</file>

<file path=ppt/tags/tag34.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 \frac{52\cdot 51 \cdot 50 \cdot 49 \cdot 48}{5\cdot 4 \cdot 3 \cdot 2 \cdot 1} = 26 \cdot 17 \cdot 10 \cdot 49 \cdot 12 = 2,598,960$&#10;&#10;\end{document}"/>
  <p:tag name="IGUANATEXSIZE" val="25"/>
</p:tagLst>
</file>

<file path=ppt/tags/tag35.xml><?xml version="1.0" encoding="utf-8"?>
<p:tagLst xmlns:a="http://schemas.openxmlformats.org/drawingml/2006/main" xmlns:r="http://schemas.openxmlformats.org/officeDocument/2006/relationships" xmlns:p="http://schemas.openxmlformats.org/presentationml/2006/main">
  <p:tag name="TIMING" val="|1.3|125.3|0.8|0.9|3|8|12.4|1.3|1.6"/>
</p:tagLst>
</file>

<file path=ppt/tags/tag36.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C(52,5) = \frac{52!}{5!47!}$&#10;&#10;\end{document}"/>
  <p:tag name="IGUANATEXSIZE" val="25"/>
</p:tagLst>
</file>

<file path=ppt/tags/tag37.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 \frac{52\cdot 51 \cdot 50 \cdot 49 \cdot 48}{5\cdot 4 \cdot 3 \cdot 2 \cdot 1} = 26 \cdot 17 \cdot 10 \cdot 49 \cdot 12 = 2,598,960$&#10;&#10;\end{document}"/>
  <p:tag name="IGUANATEXSIZE" val="25"/>
</p:tagLst>
</file>

<file path=ppt/tags/tag38.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C(52,47) = \frac{52!}{47!5!} = C(52,5) = 2, 598,960 .$&#10;&#10;\end{document}"/>
  <p:tag name="IGUANATEXSIZE" val="25"/>
</p:tagLst>
</file>

<file path=ppt/tags/tag39.xml><?xml version="1.0" encoding="utf-8"?>
<p:tagLst xmlns:a="http://schemas.openxmlformats.org/drawingml/2006/main" xmlns:r="http://schemas.openxmlformats.org/officeDocument/2006/relationships" xmlns:p="http://schemas.openxmlformats.org/presentationml/2006/main">
  <p:tag name="TIMING" val="|52.3|0.6|7.6|0.6|1"/>
</p:tagLst>
</file>

<file path=ppt/tags/tag40.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C(10,5) = \frac{10!}{5!5!} = 252.$&#10;&#10;\end{document}"/>
  <p:tag name="IGUANATEXSIZE" val="22"/>
</p:tagLst>
</file>

<file path=ppt/tags/tag41.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C(30,6) = \frac{30!}{6!24!} =\frac{30\cdot 29 \cdot 28\cdot 27\cdot 26\cdot 25}{6\cdot 5 \cdot 4\cdot 3\cdot 2 \cdot 1}= 593,775\;.$&#10;&#10;\end{document}"/>
  <p:tag name="IGUANATEXSIZE" val="22"/>
</p:tagLst>
</file>

<file path=ppt/tags/tag42.xml><?xml version="1.0" encoding="utf-8"?>
<p:tagLst xmlns:a="http://schemas.openxmlformats.org/drawingml/2006/main" xmlns:r="http://schemas.openxmlformats.org/officeDocument/2006/relationships" xmlns:p="http://schemas.openxmlformats.org/presentationml/2006/main">
  <p:tag name="TIMING" val="|30.9|96.8|3.6|25.5"/>
</p:tagLst>
</file>

<file path=ppt/tags/tag43.xml><?xml version="1.0" encoding="utf-8"?>
<p:tagLst xmlns:a="http://schemas.openxmlformats.org/drawingml/2006/main" xmlns:r="http://schemas.openxmlformats.org/officeDocument/2006/relationships" xmlns:p="http://schemas.openxmlformats.org/presentationml/2006/main">
  <p:tag name="TIMING" val="|100.7"/>
</p:tagLst>
</file>

<file path=ppt/tags/tag44.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C(9,6) = C(9,3) = \frac{9 \cdot 8 \cdot 7}{1 \cdot 2 \cdot 3} = 84$&#10;&#10;&#10;\end{document}"/>
  <p:tag name="IGUANATEXSIZE" val="20"/>
</p:tagLst>
</file>

<file path=ppt/tags/tag45.xml><?xml version="1.0" encoding="utf-8"?>
<p:tagLst xmlns:a="http://schemas.openxmlformats.org/drawingml/2006/main" xmlns:r="http://schemas.openxmlformats.org/officeDocument/2006/relationships" xmlns:p="http://schemas.openxmlformats.org/presentationml/2006/main">
  <p:tag name="TIMING" val="|2|6.9|33.1|19|0.9|2.1"/>
</p:tagLst>
</file>

<file path=ppt/tags/tag46.xml><?xml version="1.0" encoding="utf-8"?>
<p:tagLst xmlns:a="http://schemas.openxmlformats.org/drawingml/2006/main" xmlns:r="http://schemas.openxmlformats.org/officeDocument/2006/relationships" xmlns:p="http://schemas.openxmlformats.org/presentationml/2006/main">
  <p:tag name="TIMING" val="|2|14.3|55.1|0.9"/>
</p:tagLst>
</file>

<file path=ppt/tags/tag47.xml><?xml version="1.0" encoding="utf-8"?>
<p:tagLst xmlns:a="http://schemas.openxmlformats.org/drawingml/2006/main" xmlns:r="http://schemas.openxmlformats.org/officeDocument/2006/relationships" xmlns:p="http://schemas.openxmlformats.org/presentationml/2006/main">
  <p:tag name="TIMING" val="|102.4"/>
</p:tagLst>
</file>

<file path=ppt/tags/tag48.xml><?xml version="1.0" encoding="utf-8"?>
<p:tagLst xmlns:a="http://schemas.openxmlformats.org/drawingml/2006/main" xmlns:r="http://schemas.openxmlformats.org/officeDocument/2006/relationships" xmlns:p="http://schemas.openxmlformats.org/presentationml/2006/main">
  <p:tag name="TIMING" val="|2.7|42.9|0.7|1"/>
</p:tagLst>
</file>

<file path=ppt/tags/tag49.xml><?xml version="1.0" encoding="utf-8"?>
<p:tagLst xmlns:a="http://schemas.openxmlformats.org/drawingml/2006/main" xmlns:r="http://schemas.openxmlformats.org/officeDocument/2006/relationships" xmlns:p="http://schemas.openxmlformats.org/presentationml/2006/main">
  <p:tag name="TIMING" val="|38.1"/>
</p:tagLst>
</file>

<file path=ppt/tags/tag50.xml><?xml version="1.0" encoding="utf-8"?>
<p:tagLst xmlns:a="http://schemas.openxmlformats.org/drawingml/2006/main" xmlns:r="http://schemas.openxmlformats.org/officeDocument/2006/relationships" xmlns:p="http://schemas.openxmlformats.org/presentationml/2006/main">
  <p:tag name="TIMING" val="|1.8|41.3|1.5|27.9"/>
</p:tagLst>
</file>

<file path=ppt/tags/tag51.xml><?xml version="1.0" encoding="utf-8"?>
<p:tagLst xmlns:a="http://schemas.openxmlformats.org/drawingml/2006/main" xmlns:r="http://schemas.openxmlformats.org/officeDocument/2006/relationships" xmlns:p="http://schemas.openxmlformats.org/presentationml/2006/main">
  <p:tag name="TIMING" val="|2.3|33.5|52.4"/>
</p:tagLst>
</file>

<file path=ppt/tags/tag52.xml><?xml version="1.0" encoding="utf-8"?>
<p:tagLst xmlns:a="http://schemas.openxmlformats.org/drawingml/2006/main" xmlns:r="http://schemas.openxmlformats.org/officeDocument/2006/relationships" xmlns:p="http://schemas.openxmlformats.org/presentationml/2006/main">
  <p:tag name="TIMING" val="|1.5|60.6|10.4"/>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3068</TotalTime>
  <Words>3566</Words>
  <Application>Microsoft Office PowerPoint</Application>
  <PresentationFormat>Widescreen</PresentationFormat>
  <Paragraphs>382</Paragraphs>
  <Slides>63</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63</vt:i4>
      </vt:variant>
    </vt:vector>
  </HeadingPairs>
  <TitlesOfParts>
    <vt:vector size="73" baseType="lpstr">
      <vt:lpstr>Arial</vt:lpstr>
      <vt:lpstr>Brush Script MT</vt:lpstr>
      <vt:lpstr>Calibri</vt:lpstr>
      <vt:lpstr>Cambria</vt:lpstr>
      <vt:lpstr>Cambria Math</vt:lpstr>
      <vt:lpstr>Times New Roman</vt:lpstr>
      <vt:lpstr>Trebuchet MS</vt:lpstr>
      <vt:lpstr>Wingdings</vt:lpstr>
      <vt:lpstr>Wingdings 2</vt:lpstr>
      <vt:lpstr>Office Theme</vt:lpstr>
      <vt:lpstr>PowerPoint Presentation</vt:lpstr>
      <vt:lpstr>PowerPoint Presentation</vt:lpstr>
      <vt:lpstr>PowerPoint Presentation</vt:lpstr>
      <vt:lpstr>PowerPoint Presentation</vt:lpstr>
      <vt:lpstr>The Basics of Counting</vt:lpstr>
      <vt:lpstr>Motivation</vt:lpstr>
      <vt:lpstr>Basic Counting Principles: The Product Rule</vt:lpstr>
      <vt:lpstr>Basic Counting Principles: The Product Rule</vt:lpstr>
      <vt:lpstr>Basic Counting Principles: The Product Rule</vt:lpstr>
      <vt:lpstr>The Product Rule</vt:lpstr>
      <vt:lpstr>Telephone Numbering Plan</vt:lpstr>
      <vt:lpstr>Telephone Numbering Plan</vt:lpstr>
      <vt:lpstr>Telephone Numbering Plan</vt:lpstr>
      <vt:lpstr>Basic Counting Principles:  The Sum Rule</vt:lpstr>
      <vt:lpstr>Combining the Sum and Product Rule</vt:lpstr>
      <vt:lpstr>The Sum Rule  vs The Product Rule</vt:lpstr>
      <vt:lpstr>Combining the Sum and Product Rule</vt:lpstr>
      <vt:lpstr>Internet Addresses</vt:lpstr>
      <vt:lpstr>Internet Addresses</vt:lpstr>
      <vt:lpstr>Internet Addresses</vt:lpstr>
      <vt:lpstr>Internet Addresses</vt:lpstr>
      <vt:lpstr>Internet Addresses</vt:lpstr>
      <vt:lpstr>Quiz</vt:lpstr>
      <vt:lpstr>Quiz</vt:lpstr>
      <vt:lpstr>Basic Counting Principles: Subtraction Rule</vt:lpstr>
      <vt:lpstr>Quiz</vt:lpstr>
      <vt:lpstr>Quiz</vt:lpstr>
      <vt:lpstr>Basic Counting Principles: Division Rule</vt:lpstr>
      <vt:lpstr>Basic Counting Principles: Division Rule</vt:lpstr>
      <vt:lpstr>Tree Diagrams</vt:lpstr>
      <vt:lpstr>The Pigeonhole Principle</vt:lpstr>
      <vt:lpstr>The Pigeonhole Principle</vt:lpstr>
      <vt:lpstr>Pigeonhole Principle</vt:lpstr>
      <vt:lpstr>Quiz</vt:lpstr>
      <vt:lpstr>The Generalized Pigeonhole Principle</vt:lpstr>
      <vt:lpstr>Permutations and Combinations</vt:lpstr>
      <vt:lpstr>Permutations</vt:lpstr>
      <vt:lpstr>Permutations</vt:lpstr>
      <vt:lpstr>Permutations</vt:lpstr>
      <vt:lpstr>Solving Counting Problems by Counting Permutations</vt:lpstr>
      <vt:lpstr>Solving Counting Problems by Counting Permutations (continued)</vt:lpstr>
      <vt:lpstr>Solving Counting Problems by Counting Permutations (continued)</vt:lpstr>
      <vt:lpstr>Combinations</vt:lpstr>
      <vt:lpstr>Combinations</vt:lpstr>
      <vt:lpstr>Combinations</vt:lpstr>
      <vt:lpstr>Combinations</vt:lpstr>
      <vt:lpstr>Quiz</vt:lpstr>
      <vt:lpstr>Permutations with Repetition</vt:lpstr>
      <vt:lpstr>Combinations with Repetition</vt:lpstr>
      <vt:lpstr>Combinations with Repetition</vt:lpstr>
      <vt:lpstr>Summarizing the Formulas for Counting Permutations and Combinations with and without Repetition</vt:lpstr>
      <vt:lpstr>Recap</vt:lpstr>
      <vt:lpstr>Quiz</vt:lpstr>
      <vt:lpstr>Quiz</vt:lpstr>
      <vt:lpstr>Quiz</vt:lpstr>
      <vt:lpstr>Quiz</vt:lpstr>
      <vt:lpstr>Quiz</vt:lpstr>
      <vt:lpstr>Quiz</vt:lpstr>
      <vt:lpstr>Quiz</vt:lpstr>
      <vt:lpstr>Quiz</vt:lpstr>
      <vt:lpstr>Quiz</vt:lpstr>
      <vt:lpstr>Lecture 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132</cp:revision>
  <dcterms:created xsi:type="dcterms:W3CDTF">2023-04-29T09:08:23Z</dcterms:created>
  <dcterms:modified xsi:type="dcterms:W3CDTF">2023-11-09T06:07:32Z</dcterms:modified>
</cp:coreProperties>
</file>