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659" r:id="rId5"/>
    <p:sldId id="566" r:id="rId6"/>
    <p:sldId id="541" r:id="rId7"/>
    <p:sldId id="853" r:id="rId8"/>
    <p:sldId id="842" r:id="rId9"/>
    <p:sldId id="913" r:id="rId10"/>
    <p:sldId id="914" r:id="rId11"/>
    <p:sldId id="917" r:id="rId12"/>
    <p:sldId id="915" r:id="rId13"/>
    <p:sldId id="886" r:id="rId14"/>
    <p:sldId id="919" r:id="rId15"/>
    <p:sldId id="920" r:id="rId16"/>
    <p:sldId id="934" r:id="rId17"/>
    <p:sldId id="918" r:id="rId18"/>
    <p:sldId id="921" r:id="rId19"/>
    <p:sldId id="922" r:id="rId20"/>
    <p:sldId id="923" r:id="rId21"/>
    <p:sldId id="924" r:id="rId22"/>
    <p:sldId id="948" r:id="rId23"/>
    <p:sldId id="925" r:id="rId24"/>
    <p:sldId id="926" r:id="rId25"/>
    <p:sldId id="927" r:id="rId26"/>
    <p:sldId id="928" r:id="rId27"/>
    <p:sldId id="929" r:id="rId28"/>
    <p:sldId id="930" r:id="rId29"/>
    <p:sldId id="931" r:id="rId30"/>
    <p:sldId id="932" r:id="rId31"/>
    <p:sldId id="933" r:id="rId32"/>
    <p:sldId id="935" r:id="rId33"/>
    <p:sldId id="936" r:id="rId34"/>
    <p:sldId id="938" r:id="rId35"/>
    <p:sldId id="940" r:id="rId36"/>
    <p:sldId id="939" r:id="rId37"/>
    <p:sldId id="941" r:id="rId38"/>
    <p:sldId id="942" r:id="rId39"/>
    <p:sldId id="943" r:id="rId40"/>
    <p:sldId id="944" r:id="rId41"/>
    <p:sldId id="949" r:id="rId42"/>
    <p:sldId id="945" r:id="rId43"/>
    <p:sldId id="946" r:id="rId44"/>
    <p:sldId id="802" r:id="rId45"/>
    <p:sldId id="904" r:id="rId46"/>
    <p:sldId id="937" r:id="rId47"/>
    <p:sldId id="947" r:id="rId48"/>
    <p:sldId id="51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853"/>
            <p14:sldId id="842"/>
            <p14:sldId id="913"/>
            <p14:sldId id="914"/>
            <p14:sldId id="917"/>
            <p14:sldId id="915"/>
            <p14:sldId id="886"/>
            <p14:sldId id="919"/>
            <p14:sldId id="920"/>
            <p14:sldId id="934"/>
            <p14:sldId id="918"/>
            <p14:sldId id="921"/>
            <p14:sldId id="922"/>
            <p14:sldId id="923"/>
            <p14:sldId id="924"/>
            <p14:sldId id="948"/>
            <p14:sldId id="925"/>
            <p14:sldId id="926"/>
            <p14:sldId id="927"/>
            <p14:sldId id="928"/>
            <p14:sldId id="929"/>
            <p14:sldId id="930"/>
            <p14:sldId id="931"/>
            <p14:sldId id="932"/>
            <p14:sldId id="933"/>
            <p14:sldId id="935"/>
            <p14:sldId id="936"/>
            <p14:sldId id="938"/>
            <p14:sldId id="940"/>
            <p14:sldId id="939"/>
            <p14:sldId id="941"/>
            <p14:sldId id="942"/>
            <p14:sldId id="943"/>
            <p14:sldId id="944"/>
            <p14:sldId id="949"/>
            <p14:sldId id="945"/>
            <p14:sldId id="946"/>
            <p14:sldId id="802"/>
            <p14:sldId id="904"/>
            <p14:sldId id="937"/>
            <p14:sldId id="947"/>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D33C5A-DBD5-5000-9DA0-485F721AF028}" v="19" dt="2026-03-21T06:39:38.092"/>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600" autoAdjust="0"/>
    <p:restoredTop sz="95097" autoAdjust="0"/>
  </p:normalViewPr>
  <p:slideViewPr>
    <p:cSldViewPr snapToGrid="0">
      <p:cViewPr varScale="1">
        <p:scale>
          <a:sx n="83" d="100"/>
          <a:sy n="83" d="100"/>
        </p:scale>
        <p:origin x="523"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lgharib" userId="S::mohamedalgharib@midocean.edu.km::48cbc037-c210-4d36-bb89-891ee3f2f9d2" providerId="AD" clId="Web-{8CD33C5A-DBD5-5000-9DA0-485F721AF028}"/>
    <pc:docChg chg="modSld">
      <pc:chgData name="Mohamed Algharib" userId="S::mohamedalgharib@midocean.edu.km::48cbc037-c210-4d36-bb89-891ee3f2f9d2" providerId="AD" clId="Web-{8CD33C5A-DBD5-5000-9DA0-485F721AF028}" dt="2026-03-21T06:39:25.309" v="8" actId="20577"/>
      <pc:docMkLst>
        <pc:docMk/>
      </pc:docMkLst>
      <pc:sldChg chg="modSp">
        <pc:chgData name="Mohamed Algharib" userId="S::mohamedalgharib@midocean.edu.km::48cbc037-c210-4d36-bb89-891ee3f2f9d2" providerId="AD" clId="Web-{8CD33C5A-DBD5-5000-9DA0-485F721AF028}" dt="2026-03-21T06:39:25.309" v="8" actId="20577"/>
        <pc:sldMkLst>
          <pc:docMk/>
          <pc:sldMk cId="653175561" sldId="948"/>
        </pc:sldMkLst>
        <pc:spChg chg="mod">
          <ac:chgData name="Mohamed Algharib" userId="S::mohamedalgharib@midocean.edu.km::48cbc037-c210-4d36-bb89-891ee3f2f9d2" providerId="AD" clId="Web-{8CD33C5A-DBD5-5000-9DA0-485F721AF028}" dt="2026-03-21T06:39:25.309" v="8" actId="20577"/>
          <ac:spMkLst>
            <pc:docMk/>
            <pc:sldMk cId="653175561" sldId="948"/>
            <ac:spMk id="2" creationId="{07E26F2D-3B06-4832-5329-3F08BB9D3E4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4FB6B-8F2B-3752-C2C8-85174FE71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3745C-4C14-8E86-454B-92EBB52E7A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36393-7D36-0A57-8CE4-3543D9D42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811FF4-42AE-9555-0FFB-E20FD3C1463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85201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5DB04-870E-C6DE-5FF2-5D23680903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0BCA96-8DD6-7249-EC0F-14BB2A01F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CE9C9-68B1-355C-E157-DC164696C5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51B961-E668-59BF-F817-CC682BED8D6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25648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D7E6C-89C0-4745-43A3-346434A6BE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BC022E-7BF8-71A7-363C-1C448C0CC5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169AF3-8C78-E1ED-1F8A-A3B278FC7A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D0C48B-4FE9-24B8-5124-F93F586BD66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493813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1A096-4ACA-24CF-1303-6D2DAD57C1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781263-2D40-B2E2-0225-F735BC1A15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9BE2D2-AEDD-91E3-027E-F6B035816AFF}"/>
              </a:ext>
            </a:extLst>
          </p:cNvPr>
          <p:cNvSpPr>
            <a:spLocks noGrp="1"/>
          </p:cNvSpPr>
          <p:nvPr>
            <p:ph type="body" idx="1"/>
          </p:nvPr>
        </p:nvSpPr>
        <p:spPr/>
        <p:txBody>
          <a:bodyPr/>
          <a:lstStyle/>
          <a:p>
            <a:r>
              <a:rPr lang="ar-SY" dirty="0"/>
              <a:t> </a:t>
            </a:r>
            <a:endParaRPr lang="en-US" dirty="0"/>
          </a:p>
        </p:txBody>
      </p:sp>
      <p:sp>
        <p:nvSpPr>
          <p:cNvPr id="4" name="Slide Number Placeholder 3">
            <a:extLst>
              <a:ext uri="{FF2B5EF4-FFF2-40B4-BE49-F238E27FC236}">
                <a16:creationId xmlns:a16="http://schemas.microsoft.com/office/drawing/2014/main" id="{CAA0DD82-C1BD-27AD-C10D-F74447144B8E}"/>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67217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C2EE4-98CD-8657-92D4-4226FBF161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4C840B-D227-D48F-C2CB-8BB22E9D36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EA7603-C024-208A-B337-7BE2CDD7CC87}"/>
              </a:ext>
            </a:extLst>
          </p:cNvPr>
          <p:cNvSpPr>
            <a:spLocks noGrp="1"/>
          </p:cNvSpPr>
          <p:nvPr>
            <p:ph type="body" idx="1"/>
          </p:nvPr>
        </p:nvSpPr>
        <p:spPr/>
        <p:txBody>
          <a:bodyPr/>
          <a:lstStyle/>
          <a:p>
            <a:r>
              <a:rPr lang="ar-SY" dirty="0"/>
              <a:t> </a:t>
            </a:r>
            <a:endParaRPr lang="en-US" dirty="0"/>
          </a:p>
        </p:txBody>
      </p:sp>
      <p:sp>
        <p:nvSpPr>
          <p:cNvPr id="4" name="Slide Number Placeholder 3">
            <a:extLst>
              <a:ext uri="{FF2B5EF4-FFF2-40B4-BE49-F238E27FC236}">
                <a16:creationId xmlns:a16="http://schemas.microsoft.com/office/drawing/2014/main" id="{15501DB0-CBB1-B67A-AD0B-BEA05692A2F9}"/>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149287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1BAE4-9AB1-D31D-69F0-3AB605A1B2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E915E6-DC07-8924-2EDB-4DCF1F106A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77CA52-9569-4CD5-4474-8B83BF61C6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15CD9A-F3EE-AE1C-85AC-05A35C477B22}"/>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636593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32DBE-68DE-EE45-7867-C98B41D1FA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0F2EFE-2D3D-12F9-A2F5-5C40A4CE6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A0BF83-0918-BF5C-BD24-5AAF3A4821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479A02-9858-32D8-F660-5DBF358371A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27651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A8AE4-766B-E769-8704-1A559F617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6C5C57-92D6-ABA6-B39A-4B52046605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1F51AD-5C15-7229-DE60-3A57116EC4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510628-24E3-9537-DFA5-31305F84597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44436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ACA6F-06E7-E75A-2246-A52ED753A0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B306F0-E4DE-A201-02F5-7714C149BC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361600-A528-BB49-AE90-94FAFBF203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497FE4-283E-6E95-7B98-E41F5B190E11}"/>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661936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D063BF-C3CD-E1CA-0F87-DCA38D439A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7DE98A-6784-7B1B-6C2D-602749645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34E267-3813-870A-0102-9089412BD6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955C8-28B6-E338-A0F8-B3CA5194F7D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610867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98DCA-7ACA-1C8E-F874-F814C975F7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7D00D2-79B6-E71C-9738-C8BF849279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12D250-D713-CD5B-2A4A-9375D7BF28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D5100C-5691-94ED-59F7-F02986C35C4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06982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6E1BA-25F2-399C-A9A5-17C3E5F6D1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AFD07F-EEB6-FDA0-AF93-82088E7D3E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E2BD92-D575-9433-823A-B848DD06B9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7F118C-1935-17B1-CCEE-1D35C78DB4F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862207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014D9-E69D-95FF-1A83-BF581D9DA0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1D7F5C-C413-D994-6505-BBDBA21E05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09738D-1AE4-6DE0-B55B-542834A32A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719DF4-FC8D-A937-5278-868C7F40BF1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0564065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165EC-927D-BDC5-8682-2F0BCA9529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4986E1-FA1C-515B-306A-7C1800C957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FCB64B-80D6-F913-1918-3A4B712650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14F383-E558-6738-A959-B64D84B6BF0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526717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A33B7-68A4-FA76-7189-9C6A7A3EA4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9C4302-553E-05DD-FAF0-698C7F57B5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C85A58-0B60-13AE-53A5-E667475C0D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2043A9-69A7-6E85-AF64-DC809D24E9FC}"/>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3421294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AC2AD-9A97-664C-625C-60724299C5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C8CB5E-D8AB-AFCB-119B-7451A5A386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DF4C34-9431-2392-A507-AD29FC070C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94F323-B43D-FB4D-0D97-AC9814ECF758}"/>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018473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8FC96-1450-9786-A111-0DFA4978A2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710379-75FE-39ED-5559-4BF5886AA8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B63C63-AE62-1E45-5F5C-0E51781B13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F4966F-E2F3-B827-C46E-B989AB14377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175104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16844-449D-65C6-52C1-A07343DD7B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5394DF-6486-CBA2-E33A-B45CDEF699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2D057F-4CB1-F476-9DCB-E9B7A51221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D77B6D-EF22-71EE-0253-4AED10D5B14D}"/>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389952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258D1-9101-6B65-1349-A2046F5BC8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C69B67-F3A3-0735-A3F3-29E2FC8032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994F58-91F1-3FCD-71AC-0A6C46A891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C1A687-E098-90AB-9B0F-41121CA6F6E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49627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EDF48-EDED-4CBC-DD5B-2CE3050328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0FE4C8-2EA9-568F-5439-620A1F794F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80193A-2596-763C-763D-CF02A83B56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06C69C-CB52-3C5B-F9D3-7419D5B89AF6}"/>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5770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186A3-63B8-F9ED-EF4E-E982906486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59C00E-6D68-523F-C3DD-8B1C9E2421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4198FA-14BD-5F74-1C95-F1ADE7DCEB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F28F5D-E610-AE49-AC2F-0FD40B608EA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945463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25FFD-109B-6DFB-A281-A848FBE53E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FC5A41-B72F-14A1-CEFC-FD8A56B603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594F96-0C16-6AA8-FDA3-548CF89440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0BC9E8-AB01-B372-2305-F5F8CD8FB77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389988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860BC-45A8-6369-735F-8B5341CED6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A72F0C-C493-1EF8-2242-35C52A9B54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232196-956D-E87F-67E2-C931A7ECCF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C12A45-F345-6D0F-5012-B38AB65E496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474704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B684D-C778-645B-DE68-D04BCE50C1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56921B-956B-42EA-A82A-152D64AC4C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29CB4D-4450-FFB4-B1EC-9925387AAF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341516-6D55-B80B-4271-B0A312E4B56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57842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3EE6E-F092-09C0-1302-891D03E3D0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E63637-44FA-C0E3-D725-7F63F0CB38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2764DC-6D8B-75D6-1A9B-4B1F7B82EE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4C27C6-0768-3A09-6895-43F0DCCC935B}"/>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4107241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0B92A-AC34-0726-84E3-6E1B539EC5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006159-DD46-923C-ADB6-5D0AF25EB8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DE863A-A251-B522-24CA-050FA9E010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C3A08C-A90F-B77F-3F0F-E50D5ACF28F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049383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2036E-2EB5-49BF-2C0B-634AA655D8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2331B1-8BA1-8DA6-DC73-1D6EBA09C2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FAC983-CF36-3DA6-D6FF-FB42201131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23C65F-FFE9-DD57-2236-88A1CED94F6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576589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D85A3-C724-A465-CE5D-6C4881F34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9872D7-05BC-2F60-C4AA-C9A1E5E156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CB20CE-F8FF-0A7C-B75B-8B24DD67F6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3EA8D6-1EB6-980E-A551-31943D8AEDDF}"/>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194127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62B5E-3158-4B6B-AFDE-21BB87C53B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C93B2D-C399-E519-3F52-2830494A00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F5D75D-5BB6-7BDA-3D41-E750FED4FB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CCF7E5-7CF0-C811-D4BA-D69F45A5F9D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557019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F8D2A-43C9-7F58-FE28-8FE40277C8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BA76F1-98A7-72F9-2F04-2A61794164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FF4164-49DB-6C39-70C0-1E892C4521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794F12-3B26-BF12-5127-B073AA369C96}"/>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868963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4B8DF-51B3-E39C-630C-0C25B759EF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4E2DD0-C8D1-883C-F342-E700EF8DF3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FD72EE-6055-83AD-2BD1-0562ABDAE1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BFBBB1-B65C-9024-64F2-5B72BF3D29EB}"/>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538412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21586-A350-D550-F231-7DE1F1209F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4F49EB-F779-C411-8A6D-F481F6C952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DFE396-1806-04D7-AA43-288B975D6A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97BAD1-80EB-629B-845A-BA4CDFFBB8F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683021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E511C-CC1D-6810-FE11-C38DE13B43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ED8A4A-0833-F161-1832-C780C97CC9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41453B-0C3D-6A13-9A17-0E5167B54A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B7BAEA-CAEC-6172-0506-C170FF3D7C0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0669099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6BE0B-F860-DEA9-852A-6FFA5B7000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616762-4C23-E5CC-A080-D2D1463314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9D9405-ED48-DA55-A7AD-1EF165598C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E38618-631D-A9E2-E8DD-00978FB9C94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192795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1DB8E-7F72-21B0-D489-A6807BA443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F9D023-7C9A-D6FA-5ADA-A398CAEC9D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0C96FE-4F8F-C66F-72C2-6C92EA081A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E75507-E4E9-E61C-8F64-2308EF5FCC3B}"/>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045057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4054E-C876-C413-F545-921CCB2140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38D4E-428D-9FDD-B3D9-215C0FCC14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569CE8-7B16-B0ED-F624-5CB8302618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5CC355-436B-C255-71EB-2EEC66D9D79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017027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45A45-2280-7B0D-9D01-9A9B483969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45FABA-D972-ED47-36F0-769B3FC8A8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FD0E0C-F664-CB22-04EE-6ACE2E8BB3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0B8774-927E-F6A1-83BC-40CF177AFF7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366305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35528-9C19-84C4-F411-EE22B10691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BBA9F8-D72E-6961-9A41-6FE5A41BDF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246608-3100-23A5-08BF-F4B34FAC96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421F3B-85DE-3B79-7A44-8CA7CB5BF706}"/>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204675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DE90C-C23D-08B2-1F3C-5AD6D08F67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EDC224-3232-10B1-6C50-A0DF694ED3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278573-AEDF-68C3-6BF6-1F403C3C1D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719976-B62B-B30A-DB58-EE6A1892EF72}"/>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939970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4DFC1-48F2-925C-B243-AEC4D1BB09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87FBA7-F62D-4485-816E-305377E93D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063483-0E6A-09CD-5CB2-6323A2921B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0B7BB2-2AC4-F7A7-EDA5-EB644B3172D1}"/>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4381830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22E0F-F84D-03DD-553E-CA88455B8D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AE7174-9902-472E-8C56-EA60CBB6A7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7AFC53-5C9D-B27B-B100-26D14BBCC5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4B72E6-239D-83D5-ED2A-6D831F0A17E2}"/>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10347440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96798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4.jp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5.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hyperlink" Target="https://www.brandwatch.co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17.png"/><Relationship Id="rId4" Type="http://schemas.openxmlformats.org/officeDocument/2006/relationships/hyperlink" Target="https://www.talkwalker.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8.jp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9.jp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hyperlink" Target="https://www.facebook.com/business/insights/tools/audience-insight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hyperlink" Target="https://help.instagram.com/1533933820244654/"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3.jpe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hyperlink" Target="https://mention.com/en/"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25.png"/><Relationship Id="rId4" Type="http://schemas.openxmlformats.org/officeDocument/2006/relationships/hyperlink" Target="https://www.agorapulse.co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6.sv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 Id="rId5" Type="http://schemas.openxmlformats.org/officeDocument/2006/relationships/image" Target="../media/image29.png"/><Relationship Id="rId4" Type="http://schemas.openxmlformats.org/officeDocument/2006/relationships/hyperlink" Target="https://brand24.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 Id="rId5" Type="http://schemas.openxmlformats.org/officeDocument/2006/relationships/image" Target="../media/image30.png"/><Relationship Id="rId4" Type="http://schemas.openxmlformats.org/officeDocument/2006/relationships/hyperlink" Target="https://www.sprinklr.com/"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hyperlink" Target="https://www.sprinklr.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foresight.is/docs/virality/#:~:text=The%20time%20it%20takes%20for,and%20growth%20teams%20at%20companies" TargetMode="External"/><Relationship Id="rId2" Type="http://schemas.openxmlformats.org/officeDocument/2006/relationships/notesSlide" Target="../notesSlides/notesSlide41.xml"/><Relationship Id="rId1" Type="http://schemas.openxmlformats.org/officeDocument/2006/relationships/slideLayout" Target="../slideLayouts/slideLayout12.xml"/><Relationship Id="rId6" Type="http://schemas.openxmlformats.org/officeDocument/2006/relationships/hyperlink" Target="https://lifesight.io/glossary/amplification-rate/#:~:text=Amplification%20Rate%20is%20a%20vital,your%20content%20to%20its%20followers" TargetMode="External"/><Relationship Id="rId5" Type="http://schemas.openxmlformats.org/officeDocument/2006/relationships/hyperlink" Target="https://growsurf.com/glossary/viral-coefficient/" TargetMode="External"/><Relationship Id="rId4" Type="http://schemas.openxmlformats.org/officeDocument/2006/relationships/hyperlink" Target="https://www.geckoboard.com/best-practice/kpi-examples/viral-coefficient/#:~:text=Viral%20Coefficient%20is%20the%20number,or%20colleagues%20to%20your%20company" TargetMode="External"/></Relationships>
</file>

<file path=ppt/slides/_rels/slide42.xml.rels><?xml version="1.0" encoding="UTF-8" standalone="yes"?>
<Relationships xmlns="http://schemas.openxmlformats.org/package/2006/relationships"><Relationship Id="rId8" Type="http://schemas.openxmlformats.org/officeDocument/2006/relationships/hyperlink" Target="https://www.instagram.com/reels/DKjv1afxMPG/" TargetMode="External"/><Relationship Id="rId3" Type="http://schemas.openxmlformats.org/officeDocument/2006/relationships/image" Target="../media/image2.png"/><Relationship Id="rId7" Type="http://schemas.openxmlformats.org/officeDocument/2006/relationships/hyperlink" Target="https://adaddictglobal.com/knowledge/Impressions-vs-Views-vs-Reach" TargetMode="External"/><Relationship Id="rId2" Type="http://schemas.openxmlformats.org/officeDocument/2006/relationships/notesSlide" Target="../notesSlides/notesSlide42.xml"/><Relationship Id="rId1" Type="http://schemas.openxmlformats.org/officeDocument/2006/relationships/slideLayout" Target="../slideLayouts/slideLayout12.xml"/><Relationship Id="rId6" Type="http://schemas.openxmlformats.org/officeDocument/2006/relationships/hyperlink" Target="https://www.brandwatch.com/" TargetMode="External"/><Relationship Id="rId11" Type="http://schemas.openxmlformats.org/officeDocument/2006/relationships/hyperlink" Target="https://www.facebook.com/business/insights/tools/audience-insights" TargetMode="External"/><Relationship Id="rId5" Type="http://schemas.openxmlformats.org/officeDocument/2006/relationships/hyperlink" Target="https://www.talkwalker.com/" TargetMode="External"/><Relationship Id="rId10" Type="http://schemas.openxmlformats.org/officeDocument/2006/relationships/hyperlink" Target="https://help.instagram.com/1533933820244654/" TargetMode="External"/><Relationship Id="rId4" Type="http://schemas.openxmlformats.org/officeDocument/2006/relationships/hyperlink" Target="https://medium.com/@adjblog/the-viral-cycle-time-b63998690961" TargetMode="External"/><Relationship Id="rId9" Type="http://schemas.openxmlformats.org/officeDocument/2006/relationships/hyperlink" Target="https://www.facebook.com/groups/1989775581765433/posts/2063563827719941/#:~:text=In%20pui%20tawn%20leh%20ang%20u"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sprinklr.com/blog/share-of-voice/#:~:text=Share%20of%20voice%20(SOV)%20measures,to%20others%20in%20your%20industry" TargetMode="External"/><Relationship Id="rId2" Type="http://schemas.openxmlformats.org/officeDocument/2006/relationships/notesSlide" Target="../notesSlides/notesSlide43.xml"/><Relationship Id="rId1" Type="http://schemas.openxmlformats.org/officeDocument/2006/relationships/slideLayout" Target="../slideLayouts/slideLayout12.xml"/><Relationship Id="rId6" Type="http://schemas.openxmlformats.org/officeDocument/2006/relationships/hyperlink" Target="https://www.agorapulse.com/blog/content-marketing/finding-user-generated-content/#:~:text=And%20the%20answer%20to%20all,will%20show%20you%20how" TargetMode="External"/><Relationship Id="rId5" Type="http://schemas.openxmlformats.org/officeDocument/2006/relationships/hyperlink" Target="https://www.agorapulse.com/" TargetMode="External"/><Relationship Id="rId4" Type="http://schemas.openxmlformats.org/officeDocument/2006/relationships/hyperlink" Target="https://mention.com/en"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2.xml"/><Relationship Id="rId6" Type="http://schemas.openxmlformats.org/officeDocument/2006/relationships/hyperlink" Target="https://brand24.com/" TargetMode="External"/><Relationship Id="rId5" Type="http://schemas.openxmlformats.org/officeDocument/2006/relationships/hyperlink" Target="https://brand24.com/blog/app/uploads/2024/06/share-of-voice-topic-sov.png" TargetMode="External"/><Relationship Id="rId4" Type="http://schemas.openxmlformats.org/officeDocument/2006/relationships/hyperlink" Target="https://viral-loops.com/blog/wp-content/uploads/2019/08/how-to-measure-your-viral-success.jpg"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32.jfif"/><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569477"/>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الثامنة</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258414" y="4430535"/>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6764" y="1569887"/>
            <a:ext cx="4835236" cy="2056845"/>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الثامنة</a:t>
            </a:r>
            <a:endParaRPr lang="ar-AE" sz="3200" b="1" dirty="0">
              <a:solidFill>
                <a:srgbClr val="00AEEF"/>
              </a:solidFill>
            </a:endParaRPr>
          </a:p>
          <a:p>
            <a:pPr algn="ctr">
              <a:lnSpc>
                <a:spcPct val="150000"/>
              </a:lnSpc>
            </a:pPr>
            <a:r>
              <a:rPr lang="ar-SY" sz="2800" b="1" dirty="0">
                <a:solidFill>
                  <a:srgbClr val="FF0000"/>
                </a:solidFill>
              </a:rPr>
              <a:t>مقاييس الأداء للتسويق الفيروسي</a:t>
            </a:r>
            <a:endParaRPr lang="en-US" sz="2800" b="1" dirty="0">
              <a:solidFill>
                <a:srgbClr val="FF0000"/>
              </a:solidFill>
            </a:endParaRPr>
          </a:p>
          <a:p>
            <a:pPr algn="ctr">
              <a:lnSpc>
                <a:spcPct val="150000"/>
              </a:lnSpc>
            </a:pPr>
            <a:r>
              <a:rPr lang="en-US" sz="2800" b="1" dirty="0">
                <a:solidFill>
                  <a:srgbClr val="FF0000"/>
                </a:solidFill>
              </a:rPr>
              <a:t>KPIs for Viral Marketing</a:t>
            </a: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7622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الثامنة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5502" y="-154703"/>
            <a:ext cx="2954655" cy="1379622"/>
          </a:xfrm>
          <a:prstGeom prst="rect">
            <a:avLst/>
          </a:prstGeom>
        </p:spPr>
      </p:pic>
      <p:sp>
        <p:nvSpPr>
          <p:cNvPr id="5" name="مستطيل مستدير الزوايا 4"/>
          <p:cNvSpPr/>
          <p:nvPr/>
        </p:nvSpPr>
        <p:spPr>
          <a:xfrm>
            <a:off x="252099" y="1932870"/>
            <a:ext cx="11482251" cy="492513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a:p>
            <a:pPr algn="just" rtl="1">
              <a:lnSpc>
                <a:spcPct val="150000"/>
              </a:lnSpc>
            </a:pPr>
            <a:r>
              <a:rPr lang="ar-SY" sz="2200" dirty="0">
                <a:solidFill>
                  <a:schemeClr val="tx1"/>
                </a:solidFill>
              </a:rPr>
              <a:t>إن تقييم نجاح الحملات الفيروسية أمر غاية في الأهمية ويساعد مدراء التسويق في العلامات التجارية بمعرفة مدى نجاح الإعلانات الفيروسية أو برامج التسويق بالإحالة أو المسابقات وغيرها من أدوات التسويق الفيروسي، حيث يعتمد تقييم أداء التسويق الفيروسي على مؤشرات أداء رئيسية </a:t>
            </a:r>
            <a:r>
              <a:rPr lang="en-US" sz="2200" dirty="0">
                <a:solidFill>
                  <a:schemeClr val="tx1"/>
                </a:solidFill>
              </a:rPr>
              <a:t>KPIs</a:t>
            </a:r>
            <a:r>
              <a:rPr lang="ar-SY" sz="2200" dirty="0">
                <a:solidFill>
                  <a:schemeClr val="tx1"/>
                </a:solidFill>
              </a:rPr>
              <a:t> وهي مؤشرات كمية تقيس الأداء الفيروسي بدقة ومن خلال حساب هذه المؤشرات يتضح فيما إذا كانت استراتيجية التسويق الفيروسي تحتاج التعديل أو تحتاج المزيد من الأفكار الإبداعية أو تحسين البرامج الفيروسية مثل سهولة الحصول على المكافأة في التسويق بالإحالة، أيضا قد توضح لنا هذه المؤشرات عدم جدوى الأنشطة الفيروسية في قطاع معين أو لدى جمهور مستهدف معين وفي هذه الحالة ربما يجب الاعتماد على الحملات الإعلانية المدفوعة لتحسين الأداء التسويقي، وفي حالات أخرى تكون مؤشرات الأداء للتسويق الفيروسي جيدة جداً وفي هذه الحالة يجب العمل على زيادة الإنفاق على التسويق الفيروسي وتعزيز هذه الاستراتيجية بفريق إبداعي احترافي.</a:t>
            </a:r>
            <a:endParaRPr lang="en-US" sz="2200" dirty="0">
              <a:solidFill>
                <a:schemeClr val="tx1"/>
              </a:solidFill>
            </a:endParaRPr>
          </a:p>
        </p:txBody>
      </p:sp>
      <p:sp>
        <p:nvSpPr>
          <p:cNvPr id="6" name="مستطيل 5"/>
          <p:cNvSpPr/>
          <p:nvPr/>
        </p:nvSpPr>
        <p:spPr>
          <a:xfrm>
            <a:off x="7244857" y="93324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A926A-25B7-C8A2-FA5D-D59B00E2852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517A4BF-118C-41D7-E53B-44D5706CD5B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61DD8EC-9637-B5D5-EC14-4BB887B0C2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10351" y="24716"/>
            <a:ext cx="2954655" cy="1379622"/>
          </a:xfrm>
          <a:prstGeom prst="rect">
            <a:avLst/>
          </a:prstGeom>
        </p:spPr>
      </p:pic>
      <p:sp>
        <p:nvSpPr>
          <p:cNvPr id="6" name="مستطيل 5">
            <a:extLst>
              <a:ext uri="{FF2B5EF4-FFF2-40B4-BE49-F238E27FC236}">
                <a16:creationId xmlns:a16="http://schemas.microsoft.com/office/drawing/2014/main" id="{EF68E13C-EEBA-47B4-391B-AB9AAFA8C706}"/>
              </a:ext>
            </a:extLst>
          </p:cNvPr>
          <p:cNvSpPr/>
          <p:nvPr/>
        </p:nvSpPr>
        <p:spPr>
          <a:xfrm>
            <a:off x="8382784" y="181197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1-معامل الفيروسية</a:t>
            </a:r>
            <a:endParaRPr lang="en-US" sz="2200" b="1" dirty="0"/>
          </a:p>
        </p:txBody>
      </p:sp>
      <p:sp>
        <p:nvSpPr>
          <p:cNvPr id="2" name="مربع نص 1">
            <a:extLst>
              <a:ext uri="{FF2B5EF4-FFF2-40B4-BE49-F238E27FC236}">
                <a16:creationId xmlns:a16="http://schemas.microsoft.com/office/drawing/2014/main" id="{4C9A597B-02D6-5071-1D6F-4A05B4D04E5F}"/>
              </a:ext>
            </a:extLst>
          </p:cNvPr>
          <p:cNvSpPr txBox="1"/>
          <p:nvPr/>
        </p:nvSpPr>
        <p:spPr>
          <a:xfrm>
            <a:off x="1397523" y="358760"/>
            <a:ext cx="7467600" cy="861774"/>
          </a:xfrm>
          <a:prstGeom prst="rect">
            <a:avLst/>
          </a:prstGeom>
          <a:noFill/>
        </p:spPr>
        <p:txBody>
          <a:bodyPr wrap="square" rtlCol="0">
            <a:spAutoFit/>
          </a:bodyPr>
          <a:lstStyle/>
          <a:p>
            <a:pPr algn="ctr"/>
            <a:r>
              <a:rPr lang="ar-SY" sz="3200" b="1" dirty="0">
                <a:solidFill>
                  <a:srgbClr val="00AEEF"/>
                </a:solidFill>
              </a:rPr>
              <a:t>مقاييس الأداء للتسويق الفيروسي</a:t>
            </a:r>
            <a:endParaRPr lang="en-US" sz="3200" b="1" dirty="0">
              <a:solidFill>
                <a:srgbClr val="00AEEF"/>
              </a:solidFill>
            </a:endParaRPr>
          </a:p>
          <a:p>
            <a:pPr algn="ctr" rtl="1"/>
            <a:endParaRPr lang="en-US" dirty="0">
              <a:solidFill>
                <a:schemeClr val="bg1"/>
              </a:solidFill>
            </a:endParaRPr>
          </a:p>
        </p:txBody>
      </p:sp>
      <p:sp>
        <p:nvSpPr>
          <p:cNvPr id="3" name="مستطيل 2">
            <a:extLst>
              <a:ext uri="{FF2B5EF4-FFF2-40B4-BE49-F238E27FC236}">
                <a16:creationId xmlns:a16="http://schemas.microsoft.com/office/drawing/2014/main" id="{1139E83F-5EB0-B8EE-017D-FE5AAD7AD927}"/>
              </a:ext>
            </a:extLst>
          </p:cNvPr>
          <p:cNvSpPr/>
          <p:nvPr/>
        </p:nvSpPr>
        <p:spPr>
          <a:xfrm>
            <a:off x="4221665" y="181197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2-معدل التضخيم </a:t>
            </a:r>
            <a:endParaRPr lang="en-US" sz="2200" b="1" dirty="0"/>
          </a:p>
        </p:txBody>
      </p:sp>
      <p:sp>
        <p:nvSpPr>
          <p:cNvPr id="12" name="مستطيل 11">
            <a:extLst>
              <a:ext uri="{FF2B5EF4-FFF2-40B4-BE49-F238E27FC236}">
                <a16:creationId xmlns:a16="http://schemas.microsoft.com/office/drawing/2014/main" id="{2FF862A0-F1A3-C38A-3B04-31E3C88C39CD}"/>
              </a:ext>
            </a:extLst>
          </p:cNvPr>
          <p:cNvSpPr/>
          <p:nvPr/>
        </p:nvSpPr>
        <p:spPr>
          <a:xfrm>
            <a:off x="226994" y="181197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3-زمن الدورة الفيروسية</a:t>
            </a:r>
            <a:endParaRPr lang="en-US" sz="2200" b="1" dirty="0"/>
          </a:p>
        </p:txBody>
      </p:sp>
      <p:sp>
        <p:nvSpPr>
          <p:cNvPr id="13" name="مستطيل 12">
            <a:extLst>
              <a:ext uri="{FF2B5EF4-FFF2-40B4-BE49-F238E27FC236}">
                <a16:creationId xmlns:a16="http://schemas.microsoft.com/office/drawing/2014/main" id="{1BE6E074-61CA-7326-CFD7-163DF87B5730}"/>
              </a:ext>
            </a:extLst>
          </p:cNvPr>
          <p:cNvSpPr/>
          <p:nvPr/>
        </p:nvSpPr>
        <p:spPr>
          <a:xfrm>
            <a:off x="8382784" y="3609743"/>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4-المشاركات الثانوية </a:t>
            </a:r>
            <a:endParaRPr lang="en-US" sz="2200" b="1" dirty="0"/>
          </a:p>
        </p:txBody>
      </p:sp>
      <p:sp>
        <p:nvSpPr>
          <p:cNvPr id="14" name="مستطيل 13">
            <a:extLst>
              <a:ext uri="{FF2B5EF4-FFF2-40B4-BE49-F238E27FC236}">
                <a16:creationId xmlns:a16="http://schemas.microsoft.com/office/drawing/2014/main" id="{DA2289E0-C664-4164-61DC-E74076BC0EDA}"/>
              </a:ext>
            </a:extLst>
          </p:cNvPr>
          <p:cNvSpPr/>
          <p:nvPr/>
        </p:nvSpPr>
        <p:spPr>
          <a:xfrm>
            <a:off x="4221665" y="3597625"/>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5- مشاهدات غير المتابعين</a:t>
            </a:r>
            <a:endParaRPr lang="en-US" sz="2200" b="1" dirty="0"/>
          </a:p>
        </p:txBody>
      </p:sp>
      <p:sp>
        <p:nvSpPr>
          <p:cNvPr id="15" name="مستطيل 14">
            <a:extLst>
              <a:ext uri="{FF2B5EF4-FFF2-40B4-BE49-F238E27FC236}">
                <a16:creationId xmlns:a16="http://schemas.microsoft.com/office/drawing/2014/main" id="{871B922C-8051-0AE8-EE33-D126E99D49E9}"/>
              </a:ext>
            </a:extLst>
          </p:cNvPr>
          <p:cNvSpPr/>
          <p:nvPr/>
        </p:nvSpPr>
        <p:spPr>
          <a:xfrm>
            <a:off x="226994" y="3557308"/>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6-حجم المحتوى الذي ينشئه المستخدم</a:t>
            </a:r>
            <a:endParaRPr lang="en-US" sz="2200" b="1" dirty="0"/>
          </a:p>
        </p:txBody>
      </p:sp>
      <p:sp>
        <p:nvSpPr>
          <p:cNvPr id="19" name="مستطيل 18">
            <a:extLst>
              <a:ext uri="{FF2B5EF4-FFF2-40B4-BE49-F238E27FC236}">
                <a16:creationId xmlns:a16="http://schemas.microsoft.com/office/drawing/2014/main" id="{9AC87C6B-896E-5A5B-E6B0-285FDD163639}"/>
              </a:ext>
            </a:extLst>
          </p:cNvPr>
          <p:cNvSpPr/>
          <p:nvPr/>
        </p:nvSpPr>
        <p:spPr>
          <a:xfrm>
            <a:off x="8382784" y="5421818"/>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7- حصة الظهور </a:t>
            </a:r>
            <a:endParaRPr lang="en-US" sz="2200" b="1" dirty="0"/>
          </a:p>
        </p:txBody>
      </p:sp>
    </p:spTree>
    <p:extLst>
      <p:ext uri="{BB962C8B-B14F-4D97-AF65-F5344CB8AC3E}">
        <p14:creationId xmlns:p14="http://schemas.microsoft.com/office/powerpoint/2010/main" val="1096402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443D7-6763-BE01-E8DB-11220038E8C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0888A23-FA9C-5A06-B1EA-02B89C8D528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28C6318-8FA6-A55B-9796-46A9AD5778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A89515B-982F-7E3C-D142-C6B6E4577D1D}"/>
              </a:ext>
            </a:extLst>
          </p:cNvPr>
          <p:cNvSpPr/>
          <p:nvPr/>
        </p:nvSpPr>
        <p:spPr>
          <a:xfrm>
            <a:off x="4025462" y="1566670"/>
            <a:ext cx="7885834"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9BD77532-2709-F06C-A948-7C5A68EE92A8}"/>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-معامل الفيروسية </a:t>
            </a:r>
          </a:p>
          <a:p>
            <a:pPr algn="ctr" rtl="1"/>
            <a:r>
              <a:rPr lang="en-US" sz="3200" b="1" dirty="0">
                <a:solidFill>
                  <a:srgbClr val="00AEEF"/>
                </a:solidFill>
              </a:rPr>
              <a:t>Viral Coefficient</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73D92861-6FC4-DD02-50B2-E28764B26582}"/>
              </a:ext>
            </a:extLst>
          </p:cNvPr>
          <p:cNvSpPr txBox="1"/>
          <p:nvPr/>
        </p:nvSpPr>
        <p:spPr>
          <a:xfrm>
            <a:off x="4180114" y="1911096"/>
            <a:ext cx="7533350" cy="4092211"/>
          </a:xfrm>
          <a:prstGeom prst="rect">
            <a:avLst/>
          </a:prstGeom>
          <a:noFill/>
        </p:spPr>
        <p:txBody>
          <a:bodyPr wrap="square" rtlCol="1">
            <a:spAutoFit/>
          </a:bodyPr>
          <a:lstStyle/>
          <a:p>
            <a:pPr algn="just" rtl="1">
              <a:lnSpc>
                <a:spcPct val="150000"/>
              </a:lnSpc>
            </a:pPr>
            <a:r>
              <a:rPr lang="ar-SY" sz="2200" dirty="0"/>
              <a:t>يعد معامل الفيروسية </a:t>
            </a:r>
            <a:r>
              <a:rPr lang="en-US" sz="2200" dirty="0"/>
              <a:t>Viral Coefficient</a:t>
            </a:r>
            <a:r>
              <a:rPr lang="ar-SY" sz="2200" dirty="0"/>
              <a:t> من أشهر مقاييس الأداء الخاصة بالتسويق الفيروسي، ويرمز له بالرمز </a:t>
            </a:r>
            <a:r>
              <a:rPr lang="en-US" sz="2200" dirty="0"/>
              <a:t>K</a:t>
            </a:r>
            <a:r>
              <a:rPr lang="ar-SY" sz="2200" dirty="0"/>
              <a:t> ويقصد به عدد المستخدمين الجدد أو عدد العملاء الجدد الذين يأتون عن طريق مستخدم حالي. </a:t>
            </a:r>
          </a:p>
          <a:p>
            <a:pPr algn="just" rtl="1">
              <a:lnSpc>
                <a:spcPct val="150000"/>
              </a:lnSpc>
            </a:pPr>
            <a:r>
              <a:rPr lang="ar-SY" sz="2200" dirty="0"/>
              <a:t>هذا المقياس يركز على التسويق بالإحالة ويقيس معدل إحالة العملاء وهو يقيس مدى قوة العملاء الحاليين في جلب عملاء جدد، ولكن يمكن أيضاً أن يقيس عدد العملاء الذين اشتروا المنتج من خلال مشاركة المنتج أو مشاركة المنشورات الخاصة بالعلامة التجارية.</a:t>
            </a:r>
          </a:p>
          <a:p>
            <a:pPr algn="just" rtl="1">
              <a:lnSpc>
                <a:spcPct val="150000"/>
              </a:lnSpc>
            </a:pPr>
            <a:endParaRPr lang="ar-SY" sz="2200" dirty="0"/>
          </a:p>
        </p:txBody>
      </p:sp>
      <p:pic>
        <p:nvPicPr>
          <p:cNvPr id="4" name="صورة 3" descr="صورة تحتوي على دبوس رسم, ظفر&#10;&#10;قد يكون المحتوى الذي تم إنشاؤه بواسطة الذكاء الاصطناعي غير صحيح.">
            <a:extLst>
              <a:ext uri="{FF2B5EF4-FFF2-40B4-BE49-F238E27FC236}">
                <a16:creationId xmlns:a16="http://schemas.microsoft.com/office/drawing/2014/main" id="{9C0D2AA8-77D7-3B02-03D9-92FDBAC2EA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2552699"/>
            <a:ext cx="3856264" cy="2385065"/>
          </a:xfrm>
          <a:prstGeom prst="rect">
            <a:avLst/>
          </a:prstGeom>
        </p:spPr>
      </p:pic>
    </p:spTree>
    <p:extLst>
      <p:ext uri="{BB962C8B-B14F-4D97-AF65-F5344CB8AC3E}">
        <p14:creationId xmlns:p14="http://schemas.microsoft.com/office/powerpoint/2010/main" val="415731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F117D-CCEE-70FA-CBA4-7BC93B6F6E9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558B402-7C0D-9415-9DE0-D2E71F44B96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42AFEC2-9BF0-E3D4-122C-C8F79C051C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EBB54DB-5AF9-B433-7EC6-74FB7190034D}"/>
              </a:ext>
            </a:extLst>
          </p:cNvPr>
          <p:cNvSpPr/>
          <p:nvPr/>
        </p:nvSpPr>
        <p:spPr>
          <a:xfrm>
            <a:off x="0" y="1566146"/>
            <a:ext cx="11939213" cy="472925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B3AD8B91-F7D3-9314-B5FB-B168FA1A2812}"/>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-معامل الفيروسية </a:t>
            </a:r>
          </a:p>
          <a:p>
            <a:pPr algn="ctr" rtl="1"/>
            <a:r>
              <a:rPr lang="en-US" sz="3200" b="1" dirty="0">
                <a:solidFill>
                  <a:srgbClr val="00AEEF"/>
                </a:solidFill>
              </a:rPr>
              <a:t>Viral Coefficient</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3008C83A-483B-E691-0660-1C1865A62AB2}"/>
              </a:ext>
            </a:extLst>
          </p:cNvPr>
          <p:cNvSpPr txBox="1"/>
          <p:nvPr/>
        </p:nvSpPr>
        <p:spPr>
          <a:xfrm>
            <a:off x="419100" y="1695361"/>
            <a:ext cx="11223003" cy="4600042"/>
          </a:xfrm>
          <a:prstGeom prst="rect">
            <a:avLst/>
          </a:prstGeom>
          <a:noFill/>
        </p:spPr>
        <p:txBody>
          <a:bodyPr wrap="square" rtlCol="1">
            <a:spAutoFit/>
          </a:bodyPr>
          <a:lstStyle/>
          <a:p>
            <a:pPr algn="just" rtl="1">
              <a:lnSpc>
                <a:spcPct val="150000"/>
              </a:lnSpc>
            </a:pPr>
            <a:r>
              <a:rPr lang="ar-SY" sz="2200" dirty="0"/>
              <a:t>يحسب معامل الفيروسية من خلال المعادلة التالية: </a:t>
            </a:r>
          </a:p>
          <a:p>
            <a:pPr rtl="1">
              <a:lnSpc>
                <a:spcPct val="150000"/>
              </a:lnSpc>
            </a:pPr>
            <a:r>
              <a:rPr lang="en-US" sz="2200" dirty="0"/>
              <a:t>K= </a:t>
            </a:r>
            <a:r>
              <a:rPr lang="en-US" sz="2200" dirty="0" err="1"/>
              <a:t>i</a:t>
            </a:r>
            <a:r>
              <a:rPr lang="en-US" sz="2200" dirty="0"/>
              <a:t> * c                        </a:t>
            </a:r>
            <a:r>
              <a:rPr lang="ar-SY" sz="2200" dirty="0"/>
              <a:t>               </a:t>
            </a:r>
          </a:p>
          <a:p>
            <a:pPr algn="r" rtl="1">
              <a:lnSpc>
                <a:spcPct val="150000"/>
              </a:lnSpc>
            </a:pPr>
            <a:r>
              <a:rPr lang="ar-SY" sz="2200" dirty="0"/>
              <a:t>حيث أن </a:t>
            </a:r>
            <a:r>
              <a:rPr lang="en-US" sz="2200" dirty="0"/>
              <a:t>i:</a:t>
            </a:r>
            <a:r>
              <a:rPr lang="ar-SY" sz="2200" dirty="0"/>
              <a:t>عدد الدعوات، </a:t>
            </a:r>
            <a:r>
              <a:rPr lang="en-US" sz="2200" dirty="0"/>
              <a:t>c</a:t>
            </a:r>
            <a:r>
              <a:rPr lang="ar-SY" sz="2200" dirty="0"/>
              <a:t>: معدل التحويل </a:t>
            </a:r>
          </a:p>
          <a:p>
            <a:pPr algn="just" rtl="1">
              <a:lnSpc>
                <a:spcPct val="150000"/>
              </a:lnSpc>
            </a:pPr>
            <a:r>
              <a:rPr lang="ar-SY" sz="2200" dirty="0"/>
              <a:t>أي معامل الفيروسية = عدد الدعوات </a:t>
            </a:r>
            <a:r>
              <a:rPr lang="en-US" sz="2200" dirty="0"/>
              <a:t>Invitations</a:t>
            </a:r>
            <a:r>
              <a:rPr lang="ar-SY" sz="2200" dirty="0"/>
              <a:t> لكل مستخدم * معدل التحويل </a:t>
            </a:r>
            <a:r>
              <a:rPr lang="en-US" sz="2200" dirty="0"/>
              <a:t>CR</a:t>
            </a:r>
          </a:p>
          <a:p>
            <a:pPr algn="just" rtl="1">
              <a:lnSpc>
                <a:spcPct val="150000"/>
              </a:lnSpc>
            </a:pPr>
            <a:r>
              <a:rPr lang="ar-SY" sz="2200" dirty="0"/>
              <a:t>أي لكي نحسب هذا المعامل يجب أن يكون لدينا عدد الدعوات </a:t>
            </a:r>
            <a:r>
              <a:rPr lang="en-US" sz="2200" dirty="0"/>
              <a:t>Invitations</a:t>
            </a:r>
            <a:r>
              <a:rPr lang="ar-SY" sz="2200" dirty="0"/>
              <a:t> ويشير إلى عدد الدعوات لاستخدام المنتج أو المشاركات أو إرسال الروابط أو أي شكل من أشكال دعوة المستخدم لمستخدمين جدد ليستخدموا التطبيق أو ليشتروا المنتج.</a:t>
            </a:r>
          </a:p>
          <a:p>
            <a:pPr algn="just" rtl="1">
              <a:lnSpc>
                <a:spcPct val="150000"/>
              </a:lnSpc>
            </a:pPr>
            <a:r>
              <a:rPr lang="ar-SY" sz="2200" dirty="0"/>
              <a:t>أما معدل التحويل </a:t>
            </a:r>
            <a:r>
              <a:rPr lang="en-US" sz="2200" dirty="0"/>
              <a:t>Conversion Rate</a:t>
            </a:r>
            <a:r>
              <a:rPr lang="ar-SY" sz="2200" dirty="0"/>
              <a:t> المعروف بالمختصر </a:t>
            </a:r>
            <a:r>
              <a:rPr lang="en-US" sz="2200" dirty="0"/>
              <a:t>CR</a:t>
            </a:r>
            <a:r>
              <a:rPr lang="ar-SY" sz="2200" dirty="0"/>
              <a:t> فهو يمثل نسبة العملاء الذين اشتروا أو استخدموا المنتج بشكل مدفوع من إجمالي الدعوات أو الإحالات التي أرسلها المستخدم ثم يتم ضرب عدد الدعوات بمعدل التحويل للحصول على معامل الفيروسية.  </a:t>
            </a:r>
          </a:p>
        </p:txBody>
      </p:sp>
    </p:spTree>
    <p:extLst>
      <p:ext uri="{BB962C8B-B14F-4D97-AF65-F5344CB8AC3E}">
        <p14:creationId xmlns:p14="http://schemas.microsoft.com/office/powerpoint/2010/main" val="478845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C47E6-94F7-B1EB-AD89-C2F6A7B1F87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98DB4FD-1572-74DB-6444-6CBB4F0073A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CD2907C-6E80-E20E-79AA-1EA97F7D1F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93FF7BF-9731-AC1D-52D6-FB252F39BBD7}"/>
              </a:ext>
            </a:extLst>
          </p:cNvPr>
          <p:cNvSpPr/>
          <p:nvPr/>
        </p:nvSpPr>
        <p:spPr>
          <a:xfrm>
            <a:off x="6772275" y="2236455"/>
            <a:ext cx="5157413" cy="38831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dirty="0">
                <a:solidFill>
                  <a:schemeClr val="tx1"/>
                </a:solidFill>
              </a:rPr>
              <a:t>ويحسب معامل الفيروسية إما لكل مستخدم على حدا أو متوسط الدعوات من قبل المستخدمين إلى متوسط التحويل من قبل المستخدمين لأنه يعتبر مقياس لقياس قوة الإحالة المتوسطة من قبل المستخدمين</a:t>
            </a:r>
          </a:p>
          <a:p>
            <a:pPr algn="r" rtl="1">
              <a:lnSpc>
                <a:spcPct val="150000"/>
              </a:lnSpc>
            </a:pPr>
            <a:r>
              <a:rPr lang="ar-SY" sz="2200" dirty="0">
                <a:solidFill>
                  <a:schemeClr val="tx1"/>
                </a:solidFill>
              </a:rPr>
              <a:t>بعد حساب معامل الفيروسية </a:t>
            </a:r>
            <a:r>
              <a:rPr lang="en-US" sz="2200" dirty="0">
                <a:solidFill>
                  <a:schemeClr val="tx1"/>
                </a:solidFill>
              </a:rPr>
              <a:t>K</a:t>
            </a:r>
            <a:r>
              <a:rPr lang="ar-SY" sz="2200" dirty="0">
                <a:solidFill>
                  <a:schemeClr val="tx1"/>
                </a:solidFill>
              </a:rPr>
              <a:t> فإننا نكون أمام عدة حالات تفسر قيمة معامل الفيروسية </a:t>
            </a:r>
            <a:r>
              <a:rPr lang="en-US" sz="2200" dirty="0">
                <a:solidFill>
                  <a:schemeClr val="tx1"/>
                </a:solidFill>
              </a:rPr>
              <a:t>K</a:t>
            </a:r>
            <a:r>
              <a:rPr lang="ar-SY" sz="2200" dirty="0">
                <a:solidFill>
                  <a:schemeClr val="tx1"/>
                </a:solidFill>
              </a:rPr>
              <a:t> كما يوضح الجدول التالي:</a:t>
            </a:r>
          </a:p>
        </p:txBody>
      </p:sp>
      <p:sp>
        <p:nvSpPr>
          <p:cNvPr id="8" name="مربع نص 7">
            <a:extLst>
              <a:ext uri="{FF2B5EF4-FFF2-40B4-BE49-F238E27FC236}">
                <a16:creationId xmlns:a16="http://schemas.microsoft.com/office/drawing/2014/main" id="{A2A96531-EAA9-E377-EAA3-70F66548FF3D}"/>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-معامل الفيروسية </a:t>
            </a:r>
          </a:p>
          <a:p>
            <a:pPr algn="ctr" rtl="1"/>
            <a:r>
              <a:rPr lang="en-US" sz="3200" b="1" dirty="0">
                <a:solidFill>
                  <a:srgbClr val="00AEEF"/>
                </a:solidFill>
              </a:rPr>
              <a:t>Viral Coefficient</a:t>
            </a:r>
            <a:endParaRPr lang="ar-SY" sz="3200" b="1" dirty="0">
              <a:solidFill>
                <a:srgbClr val="00AEEF"/>
              </a:solidFill>
            </a:endParaRPr>
          </a:p>
          <a:p>
            <a:pPr algn="ctr" rtl="1"/>
            <a:endParaRPr lang="en-US" dirty="0">
              <a:solidFill>
                <a:schemeClr val="bg1"/>
              </a:solidFill>
            </a:endParaRPr>
          </a:p>
        </p:txBody>
      </p:sp>
      <p:pic>
        <p:nvPicPr>
          <p:cNvPr id="3" name="صورة 2">
            <a:extLst>
              <a:ext uri="{FF2B5EF4-FFF2-40B4-BE49-F238E27FC236}">
                <a16:creationId xmlns:a16="http://schemas.microsoft.com/office/drawing/2014/main" id="{997CB136-665F-449B-8563-1E5E41879E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31503"/>
            <a:ext cx="6598447" cy="3093022"/>
          </a:xfrm>
          <a:prstGeom prst="rect">
            <a:avLst/>
          </a:prstGeom>
        </p:spPr>
      </p:pic>
    </p:spTree>
    <p:extLst>
      <p:ext uri="{BB962C8B-B14F-4D97-AF65-F5344CB8AC3E}">
        <p14:creationId xmlns:p14="http://schemas.microsoft.com/office/powerpoint/2010/main" val="2927442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A5C9D-E8C8-A67A-7CFB-5037CC2B080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61235E3-931A-2908-B844-A9C6D360501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27C73AF-CAA6-7319-275B-14F60228F0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446C1AB8-D266-3175-D89E-CE0C87879508}"/>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-معامل الفيروسية </a:t>
            </a:r>
          </a:p>
          <a:p>
            <a:pPr algn="ctr" rtl="1"/>
            <a:r>
              <a:rPr lang="en-US" sz="3200" b="1" dirty="0">
                <a:solidFill>
                  <a:srgbClr val="00AEEF"/>
                </a:solidFill>
              </a:rPr>
              <a:t>Viral Coefficient</a:t>
            </a:r>
            <a:endParaRPr lang="ar-SY" sz="3200" b="1" dirty="0">
              <a:solidFill>
                <a:srgbClr val="00AEEF"/>
              </a:solidFill>
            </a:endParaRPr>
          </a:p>
          <a:p>
            <a:pPr algn="ctr" rtl="1"/>
            <a:endParaRPr lang="en-US" dirty="0">
              <a:solidFill>
                <a:schemeClr val="bg1"/>
              </a:solidFill>
            </a:endParaRPr>
          </a:p>
        </p:txBody>
      </p:sp>
      <p:graphicFrame>
        <p:nvGraphicFramePr>
          <p:cNvPr id="3" name="جدول 2">
            <a:extLst>
              <a:ext uri="{FF2B5EF4-FFF2-40B4-BE49-F238E27FC236}">
                <a16:creationId xmlns:a16="http://schemas.microsoft.com/office/drawing/2014/main" id="{579AC201-D9BB-FD1A-53B2-60D2176E4096}"/>
              </a:ext>
            </a:extLst>
          </p:cNvPr>
          <p:cNvGraphicFramePr>
            <a:graphicFrameLocks noGrp="1"/>
          </p:cNvGraphicFramePr>
          <p:nvPr>
            <p:extLst>
              <p:ext uri="{D42A27DB-BD31-4B8C-83A1-F6EECF244321}">
                <p14:modId xmlns:p14="http://schemas.microsoft.com/office/powerpoint/2010/main" val="3883602035"/>
              </p:ext>
            </p:extLst>
          </p:nvPr>
        </p:nvGraphicFramePr>
        <p:xfrm>
          <a:off x="858400" y="1479458"/>
          <a:ext cx="9964118" cy="4145280"/>
        </p:xfrm>
        <a:graphic>
          <a:graphicData uri="http://schemas.openxmlformats.org/drawingml/2006/table">
            <a:tbl>
              <a:tblPr rtl="1" firstRow="1" bandRow="1">
                <a:tableStyleId>{5C22544A-7EE6-4342-B048-85BDC9FD1C3A}</a:tableStyleId>
              </a:tblPr>
              <a:tblGrid>
                <a:gridCol w="4982059">
                  <a:extLst>
                    <a:ext uri="{9D8B030D-6E8A-4147-A177-3AD203B41FA5}">
                      <a16:colId xmlns:a16="http://schemas.microsoft.com/office/drawing/2014/main" val="2001552656"/>
                    </a:ext>
                  </a:extLst>
                </a:gridCol>
                <a:gridCol w="4982059">
                  <a:extLst>
                    <a:ext uri="{9D8B030D-6E8A-4147-A177-3AD203B41FA5}">
                      <a16:colId xmlns:a16="http://schemas.microsoft.com/office/drawing/2014/main" val="1695826372"/>
                    </a:ext>
                  </a:extLst>
                </a:gridCol>
              </a:tblGrid>
              <a:tr h="265007">
                <a:tc>
                  <a:txBody>
                    <a:bodyPr/>
                    <a:lstStyle/>
                    <a:p>
                      <a:pPr algn="ctr" rtl="1"/>
                      <a:r>
                        <a:rPr lang="ar-SY" sz="2200" dirty="0"/>
                        <a:t>قيمة </a:t>
                      </a:r>
                      <a:r>
                        <a:rPr lang="en-US" sz="2200" dirty="0"/>
                        <a:t>K</a:t>
                      </a:r>
                      <a:endParaRPr lang="ar-SY" sz="2200" dirty="0"/>
                    </a:p>
                  </a:txBody>
                  <a:tcPr/>
                </a:tc>
                <a:tc>
                  <a:txBody>
                    <a:bodyPr/>
                    <a:lstStyle/>
                    <a:p>
                      <a:pPr algn="ctr" rtl="1"/>
                      <a:r>
                        <a:rPr lang="ar-SY" sz="2200" dirty="0"/>
                        <a:t>التفسير </a:t>
                      </a:r>
                    </a:p>
                  </a:txBody>
                  <a:tcPr/>
                </a:tc>
                <a:extLst>
                  <a:ext uri="{0D108BD9-81ED-4DB2-BD59-A6C34878D82A}">
                    <a16:rowId xmlns:a16="http://schemas.microsoft.com/office/drawing/2014/main" val="4281913081"/>
                  </a:ext>
                </a:extLst>
              </a:tr>
              <a:tr h="370840">
                <a:tc>
                  <a:txBody>
                    <a:bodyPr/>
                    <a:lstStyle/>
                    <a:p>
                      <a:pPr algn="ctr" rtl="1"/>
                      <a:r>
                        <a:rPr lang="en-US" sz="2200" dirty="0"/>
                        <a:t>K </a:t>
                      </a:r>
                      <a:r>
                        <a:rPr lang="ar-SY" sz="2200" dirty="0"/>
                        <a:t> &gt; </a:t>
                      </a:r>
                      <a:r>
                        <a:rPr lang="en-US" sz="2200" dirty="0"/>
                        <a:t>1</a:t>
                      </a:r>
                      <a:endParaRPr lang="ar-SY" sz="2200" dirty="0"/>
                    </a:p>
                  </a:txBody>
                  <a:tcPr/>
                </a:tc>
                <a:tc>
                  <a:txBody>
                    <a:bodyPr/>
                    <a:lstStyle/>
                    <a:p>
                      <a:pPr algn="ctr" rtl="1"/>
                      <a:r>
                        <a:rPr lang="ar-SY" sz="2200" dirty="0"/>
                        <a:t>نمو فيروسي أسي. حيث يُولّد كل مستخدم حالي أكثر من مستخدم جديد، وهو نمو متسارع أسي. هذا نادر للغاية ويصعب الحفاظ عليه على المدى الطويل.</a:t>
                      </a:r>
                    </a:p>
                  </a:txBody>
                  <a:tcPr/>
                </a:tc>
                <a:extLst>
                  <a:ext uri="{0D108BD9-81ED-4DB2-BD59-A6C34878D82A}">
                    <a16:rowId xmlns:a16="http://schemas.microsoft.com/office/drawing/2014/main" val="3798816548"/>
                  </a:ext>
                </a:extLst>
              </a:tr>
              <a:tr h="404424">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200" dirty="0"/>
                        <a:t>K </a:t>
                      </a:r>
                      <a:r>
                        <a:rPr lang="ar-SY" sz="2200" dirty="0"/>
                        <a:t> = </a:t>
                      </a:r>
                      <a:r>
                        <a:rPr lang="en-US" sz="2200" dirty="0"/>
                        <a:t>1</a:t>
                      </a:r>
                      <a:endParaRPr lang="ar-SY" sz="2200" dirty="0"/>
                    </a:p>
                  </a:txBody>
                  <a:tcPr/>
                </a:tc>
                <a:tc>
                  <a:txBody>
                    <a:bodyPr/>
                    <a:lstStyle/>
                    <a:p>
                      <a:pPr algn="ctr" rtl="1"/>
                      <a:r>
                        <a:rPr lang="ar-SY" sz="2200" dirty="0"/>
                        <a:t>يولّد كل مستخدم مستخدمًا جديدًا واحدًا فقط. النمو خطي ومستدام ذاتيًا ولكنه ليس نمواً أُسّيًا.</a:t>
                      </a:r>
                    </a:p>
                  </a:txBody>
                  <a:tcPr/>
                </a:tc>
                <a:extLst>
                  <a:ext uri="{0D108BD9-81ED-4DB2-BD59-A6C34878D82A}">
                    <a16:rowId xmlns:a16="http://schemas.microsoft.com/office/drawing/2014/main" val="958528063"/>
                  </a:ext>
                </a:extLst>
              </a:tr>
              <a:tr h="475827">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200" dirty="0"/>
                        <a:t>K </a:t>
                      </a:r>
                      <a:r>
                        <a:rPr lang="ar-SY" sz="2200" dirty="0"/>
                        <a:t> = </a:t>
                      </a:r>
                      <a:r>
                        <a:rPr lang="en-US" sz="2200" dirty="0"/>
                        <a:t>0.5 to 1</a:t>
                      </a:r>
                      <a:r>
                        <a:rPr lang="ar-SY" sz="2200" dirty="0"/>
                        <a:t> </a:t>
                      </a:r>
                    </a:p>
                  </a:txBody>
                  <a:tcPr/>
                </a:tc>
                <a:tc>
                  <a:txBody>
                    <a:bodyPr/>
                    <a:lstStyle/>
                    <a:p>
                      <a:pPr algn="ctr" rtl="1"/>
                      <a:r>
                        <a:rPr lang="ar-SY" sz="2200" dirty="0"/>
                        <a:t>ليس انتشارًا فيروسيًا حقيقيًا، ولكن الإحالات تُضخّم النمو بشكل ملحو، هذه نتيجة قوية لمعظم الشركات.</a:t>
                      </a:r>
                    </a:p>
                  </a:txBody>
                  <a:tcPr/>
                </a:tc>
                <a:extLst>
                  <a:ext uri="{0D108BD9-81ED-4DB2-BD59-A6C34878D82A}">
                    <a16:rowId xmlns:a16="http://schemas.microsoft.com/office/drawing/2014/main" val="4079573215"/>
                  </a:ext>
                </a:extLst>
              </a:tr>
              <a:tr h="232552">
                <a:tc>
                  <a:txBody>
                    <a:bodyPr/>
                    <a:lstStyle/>
                    <a:p>
                      <a:pPr algn="ctr" rtl="1"/>
                      <a:r>
                        <a:rPr lang="en-US" sz="2200" dirty="0"/>
                        <a:t>K</a:t>
                      </a:r>
                      <a:r>
                        <a:rPr lang="ar-SY" sz="2200" dirty="0"/>
                        <a:t>&lt; </a:t>
                      </a:r>
                      <a:r>
                        <a:rPr lang="en-US" sz="2200" dirty="0"/>
                        <a:t>0.5</a:t>
                      </a:r>
                      <a:endParaRPr lang="ar-SY" sz="2200" dirty="0"/>
                    </a:p>
                  </a:txBody>
                  <a:tcPr/>
                </a:tc>
                <a:tc>
                  <a:txBody>
                    <a:bodyPr/>
                    <a:lstStyle/>
                    <a:p>
                      <a:pPr algn="ctr" rtl="1"/>
                      <a:r>
                        <a:rPr lang="ar-SY" sz="2200" dirty="0"/>
                        <a:t>تُساهم الإحالات في النمو ولكنها ليست المحرك الرئيسي يجب العمل على تحسين معامل الفيروسية بشكل أفضل.</a:t>
                      </a:r>
                    </a:p>
                  </a:txBody>
                  <a:tcPr/>
                </a:tc>
                <a:extLst>
                  <a:ext uri="{0D108BD9-81ED-4DB2-BD59-A6C34878D82A}">
                    <a16:rowId xmlns:a16="http://schemas.microsoft.com/office/drawing/2014/main" val="3817547917"/>
                  </a:ext>
                </a:extLst>
              </a:tr>
            </a:tbl>
          </a:graphicData>
        </a:graphic>
      </p:graphicFrame>
    </p:spTree>
    <p:extLst>
      <p:ext uri="{BB962C8B-B14F-4D97-AF65-F5344CB8AC3E}">
        <p14:creationId xmlns:p14="http://schemas.microsoft.com/office/powerpoint/2010/main" val="3829473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0A857-25E7-AF3D-D9D5-350F8E1F748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807E259-7436-6B78-D708-12E5BEA8417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4BFA7AB-7DFA-CFF2-220E-CF75F5F753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93F0F8F-F6B7-99FE-4F56-149DDDF9E4C1}"/>
              </a:ext>
            </a:extLst>
          </p:cNvPr>
          <p:cNvSpPr/>
          <p:nvPr/>
        </p:nvSpPr>
        <p:spPr>
          <a:xfrm>
            <a:off x="4327045" y="1331644"/>
            <a:ext cx="7710114" cy="579305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4461D19D-B8C3-C69D-6566-046BFED2DE35}"/>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-معامل الفيروسية </a:t>
            </a:r>
          </a:p>
          <a:p>
            <a:pPr algn="ctr" rtl="1"/>
            <a:r>
              <a:rPr lang="en-US" sz="3200" b="1" dirty="0">
                <a:solidFill>
                  <a:srgbClr val="00AEEF"/>
                </a:solidFill>
              </a:rPr>
              <a:t>Viral Coefficient</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DCFB6993-84BF-D4BC-FDA7-0FFEBBD00FB7}"/>
              </a:ext>
            </a:extLst>
          </p:cNvPr>
          <p:cNvSpPr txBox="1"/>
          <p:nvPr/>
        </p:nvSpPr>
        <p:spPr>
          <a:xfrm>
            <a:off x="4629149" y="1756368"/>
            <a:ext cx="7376739" cy="5116016"/>
          </a:xfrm>
          <a:prstGeom prst="rect">
            <a:avLst/>
          </a:prstGeom>
          <a:noFill/>
        </p:spPr>
        <p:txBody>
          <a:bodyPr wrap="square" rtlCol="1">
            <a:spAutoFit/>
          </a:bodyPr>
          <a:lstStyle/>
          <a:p>
            <a:pPr algn="just" rtl="1">
              <a:lnSpc>
                <a:spcPct val="150000"/>
              </a:lnSpc>
            </a:pPr>
            <a:r>
              <a:rPr lang="ar-SY" sz="2200" dirty="0"/>
              <a:t>مثال توضيحي: حساب معامل الفيروسية</a:t>
            </a:r>
          </a:p>
          <a:p>
            <a:pPr algn="just" rtl="1">
              <a:lnSpc>
                <a:spcPct val="150000"/>
              </a:lnSpc>
            </a:pPr>
            <a:r>
              <a:rPr lang="ar-SY" sz="2200" dirty="0"/>
              <a:t>إذا كان متوسط عدد الدعوات التي قام بها كل مستخدم هو </a:t>
            </a:r>
            <a:r>
              <a:rPr lang="en-US" sz="2200" dirty="0"/>
              <a:t>10</a:t>
            </a:r>
            <a:r>
              <a:rPr lang="ar-SY" sz="2200" dirty="0"/>
              <a:t> دعوات تم إرسالها لمستخدمين جدد لاستخدام التطبيق وقام بالمتوسط </a:t>
            </a:r>
            <a:r>
              <a:rPr lang="en-US" sz="2200" dirty="0"/>
              <a:t>2</a:t>
            </a:r>
            <a:r>
              <a:rPr lang="ar-SY" sz="2200" dirty="0"/>
              <a:t> مستخدم جديد من الذين تم إرسال دعوات لهم باستخدام التطبيق فعليا، هذا يعني أن معدل التحويل </a:t>
            </a:r>
          </a:p>
          <a:p>
            <a:pPr algn="just" rtl="1">
              <a:lnSpc>
                <a:spcPct val="150000"/>
              </a:lnSpc>
            </a:pPr>
            <a:r>
              <a:rPr lang="ar-SY" sz="2200" dirty="0"/>
              <a:t>هو </a:t>
            </a:r>
            <a:r>
              <a:rPr lang="en-US" sz="2200" dirty="0"/>
              <a:t>2/10</a:t>
            </a:r>
            <a:r>
              <a:rPr lang="ar-SY" sz="2200" dirty="0"/>
              <a:t>= </a:t>
            </a:r>
            <a:r>
              <a:rPr lang="en-US" sz="2200" dirty="0"/>
              <a:t>0.2</a:t>
            </a:r>
            <a:r>
              <a:rPr lang="ar-SY" sz="2200" dirty="0"/>
              <a:t>  </a:t>
            </a:r>
          </a:p>
          <a:p>
            <a:pPr algn="just" rtl="1">
              <a:lnSpc>
                <a:spcPct val="150000"/>
              </a:lnSpc>
            </a:pPr>
            <a:r>
              <a:rPr lang="ar-SY" sz="2200" dirty="0"/>
              <a:t>ولحساب معامل الفيروسية </a:t>
            </a:r>
            <a:r>
              <a:rPr lang="en-US" sz="2200" dirty="0"/>
              <a:t>K</a:t>
            </a:r>
            <a:r>
              <a:rPr lang="ar-SY" sz="2200" dirty="0"/>
              <a:t> نطبق المعادلة: </a:t>
            </a:r>
          </a:p>
          <a:p>
            <a:pPr algn="just" rtl="1">
              <a:lnSpc>
                <a:spcPct val="150000"/>
              </a:lnSpc>
            </a:pPr>
            <a:r>
              <a:rPr lang="ar-SY" sz="2200" dirty="0"/>
              <a:t>معامل الفيروسية = عدد الدعوات </a:t>
            </a:r>
            <a:r>
              <a:rPr lang="en-US" sz="2200" dirty="0"/>
              <a:t>Invitations</a:t>
            </a:r>
            <a:r>
              <a:rPr lang="ar-SY" sz="2200" dirty="0"/>
              <a:t> لكل مستخدم * معدل التحويل </a:t>
            </a:r>
            <a:r>
              <a:rPr lang="en-US" sz="2200" dirty="0"/>
              <a:t>CR</a:t>
            </a:r>
          </a:p>
          <a:p>
            <a:pPr algn="just" rtl="1">
              <a:lnSpc>
                <a:spcPct val="150000"/>
              </a:lnSpc>
            </a:pPr>
            <a:r>
              <a:rPr lang="ar-SY" sz="2200" dirty="0"/>
              <a:t>معامل الفيروسية = </a:t>
            </a:r>
            <a:r>
              <a:rPr lang="en-US" sz="2200" dirty="0"/>
              <a:t>10</a:t>
            </a:r>
            <a:r>
              <a:rPr lang="ar-SY" sz="2200" dirty="0"/>
              <a:t> *</a:t>
            </a:r>
            <a:r>
              <a:rPr lang="en-US" sz="2200" dirty="0"/>
              <a:t>  0.2 </a:t>
            </a:r>
            <a:r>
              <a:rPr lang="ar-SY" sz="2200" dirty="0"/>
              <a:t> = </a:t>
            </a:r>
            <a:r>
              <a:rPr lang="en-US" sz="2200" dirty="0"/>
              <a:t>2</a:t>
            </a:r>
            <a:endParaRPr lang="ar-SY" sz="2200" dirty="0"/>
          </a:p>
          <a:p>
            <a:pPr algn="just" rtl="1">
              <a:lnSpc>
                <a:spcPct val="150000"/>
              </a:lnSpc>
            </a:pPr>
            <a:r>
              <a:rPr lang="ar-SY" sz="2200" dirty="0"/>
              <a:t>وهذا يعني أن معامل الفيروسية </a:t>
            </a:r>
            <a:r>
              <a:rPr lang="en-US" sz="2200" dirty="0"/>
              <a:t>K</a:t>
            </a:r>
            <a:r>
              <a:rPr lang="ar-SY" sz="2200" dirty="0"/>
              <a:t> أكبر من </a:t>
            </a:r>
            <a:r>
              <a:rPr lang="en-US" sz="2200" dirty="0"/>
              <a:t>1</a:t>
            </a:r>
            <a:r>
              <a:rPr lang="ar-SY" sz="2200" dirty="0"/>
              <a:t> وهذا يعني أن هناك نمو أسي للتسويق الفيروسي وهو مؤشر على قوة التسويق الفيروسي في هذا المثال. </a:t>
            </a:r>
            <a:endParaRPr lang="en-US" sz="2200" dirty="0"/>
          </a:p>
        </p:txBody>
      </p:sp>
      <p:pic>
        <p:nvPicPr>
          <p:cNvPr id="9" name="صورة 8" descr="صورة تحتوي على لقطة شاشة, دائرة, الرسومات, نص&#10;&#10;قد يكون المحتوى الذي تم إنشاؤه بواسطة الذكاء الاصطناعي غير صحيح.">
            <a:extLst>
              <a:ext uri="{FF2B5EF4-FFF2-40B4-BE49-F238E27FC236}">
                <a16:creationId xmlns:a16="http://schemas.microsoft.com/office/drawing/2014/main" id="{FF54E7F0-E78A-456A-08C4-9399C99BB7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824" y="3106902"/>
            <a:ext cx="4120055" cy="2414947"/>
          </a:xfrm>
          <a:prstGeom prst="rect">
            <a:avLst/>
          </a:prstGeom>
        </p:spPr>
      </p:pic>
    </p:spTree>
    <p:extLst>
      <p:ext uri="{BB962C8B-B14F-4D97-AF65-F5344CB8AC3E}">
        <p14:creationId xmlns:p14="http://schemas.microsoft.com/office/powerpoint/2010/main" val="535503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F7FFA-F12E-21A6-97FC-6C3578AFBC2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8BD4EAC-CBB5-BF27-578F-DB8E6022E23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D2C9D40-712D-16DF-E68E-636ABBDECA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4002E0E-DE7B-FFBB-B085-C59099935006}"/>
              </a:ext>
            </a:extLst>
          </p:cNvPr>
          <p:cNvSpPr/>
          <p:nvPr/>
        </p:nvSpPr>
        <p:spPr>
          <a:xfrm>
            <a:off x="4025462" y="1566670"/>
            <a:ext cx="7885834" cy="491315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1C75AE43-1879-0821-5054-8DA8385DCC50}"/>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2</a:t>
            </a:r>
            <a:r>
              <a:rPr lang="ar-SY" sz="3200" b="1" dirty="0">
                <a:solidFill>
                  <a:srgbClr val="00AEEF"/>
                </a:solidFill>
              </a:rPr>
              <a:t>-معدل التضخيم </a:t>
            </a:r>
          </a:p>
          <a:p>
            <a:pPr algn="ctr" rtl="1"/>
            <a:r>
              <a:rPr lang="ar-SY" sz="3200" b="1" dirty="0">
                <a:solidFill>
                  <a:srgbClr val="00AEEF"/>
                </a:solidFill>
              </a:rPr>
              <a:t> </a:t>
            </a:r>
            <a:r>
              <a:rPr lang="en-US" sz="3200" b="1" dirty="0">
                <a:solidFill>
                  <a:srgbClr val="00AEEF"/>
                </a:solidFill>
              </a:rPr>
              <a:t>Amplification Rate</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FAEEA6D2-6F63-0B4E-F62B-056524DCB86F}"/>
              </a:ext>
            </a:extLst>
          </p:cNvPr>
          <p:cNvSpPr txBox="1"/>
          <p:nvPr/>
        </p:nvSpPr>
        <p:spPr>
          <a:xfrm>
            <a:off x="4247301" y="1946069"/>
            <a:ext cx="7379208" cy="4092211"/>
          </a:xfrm>
          <a:prstGeom prst="rect">
            <a:avLst/>
          </a:prstGeom>
          <a:noFill/>
        </p:spPr>
        <p:txBody>
          <a:bodyPr wrap="square" rtlCol="1">
            <a:spAutoFit/>
          </a:bodyPr>
          <a:lstStyle/>
          <a:p>
            <a:pPr algn="just" rtl="1">
              <a:lnSpc>
                <a:spcPct val="150000"/>
              </a:lnSpc>
            </a:pPr>
            <a:r>
              <a:rPr lang="ar-SY" sz="2200" dirty="0"/>
              <a:t>معدل التضخيم </a:t>
            </a:r>
            <a:r>
              <a:rPr lang="en-US" sz="2200" dirty="0"/>
              <a:t>Amplification Rate</a:t>
            </a:r>
            <a:r>
              <a:rPr lang="ar-SY" sz="2200" dirty="0"/>
              <a:t> أو ما يعرف بالمختصر </a:t>
            </a:r>
            <a:r>
              <a:rPr lang="en-US" sz="2200" dirty="0"/>
              <a:t>AR</a:t>
            </a:r>
            <a:r>
              <a:rPr lang="ar-SY" sz="2200" dirty="0"/>
              <a:t> هو مؤشر أداء رئيسي للتسويق الفيروسي وهو مهم للغاية/ ويقيس هذا المعدل مدى مشاركة المحتوى، وكما نعلم فإن جوهر التسويق الفيروسي هو مشاركة المحتوى.</a:t>
            </a:r>
          </a:p>
          <a:p>
            <a:pPr algn="just" rtl="1">
              <a:lnSpc>
                <a:spcPct val="150000"/>
              </a:lnSpc>
            </a:pPr>
            <a:r>
              <a:rPr lang="ar-SY" sz="2200" dirty="0"/>
              <a:t>يحسب معدل التضخيم من خلال المعادلة التالية: </a:t>
            </a:r>
          </a:p>
          <a:p>
            <a:pPr algn="just" rtl="1">
              <a:lnSpc>
                <a:spcPct val="150000"/>
              </a:lnSpc>
            </a:pPr>
            <a:r>
              <a:rPr lang="ar-SY" sz="2200" dirty="0"/>
              <a:t>معدل التضخيم = عدد المشاركات للمنشور / إجمالي عدد المتابعين *</a:t>
            </a:r>
            <a:r>
              <a:rPr lang="en-US" sz="2200" dirty="0"/>
              <a:t>100 </a:t>
            </a:r>
            <a:r>
              <a:rPr lang="ar-SY" sz="2200" dirty="0"/>
              <a:t> %</a:t>
            </a:r>
          </a:p>
          <a:p>
            <a:pPr algn="just" rtl="1">
              <a:lnSpc>
                <a:spcPct val="150000"/>
              </a:lnSpc>
            </a:pPr>
            <a:r>
              <a:rPr lang="ar-SY" sz="2200" dirty="0"/>
              <a:t>يعد هذا المقياس مؤشرًا قويًا على مستوى التفاعل ومدى وصول المحتوى إلى متابعي الصفحة أو الحساب، كما يُساعد على فهم مدى تكرار وانتشار مشاركة المستخدمين أو المتابعين للمحتوى الذي تنشره العلامة التجارية.</a:t>
            </a:r>
          </a:p>
        </p:txBody>
      </p:sp>
      <p:pic>
        <p:nvPicPr>
          <p:cNvPr id="4" name="صورة 3" descr="صورة تحتوي على لقطة شاشة, قصاصة فنية, رسوم متحركة, التصميم&#10;&#10;قد يكون المحتوى الذي تم إنشاؤه بواسطة الذكاء الاصطناعي غير صحيح.">
            <a:extLst>
              <a:ext uri="{FF2B5EF4-FFF2-40B4-BE49-F238E27FC236}">
                <a16:creationId xmlns:a16="http://schemas.microsoft.com/office/drawing/2014/main" id="{6ED343E2-6841-BE96-EC5E-45882672FA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704" y="1836924"/>
            <a:ext cx="3536495" cy="4201356"/>
          </a:xfrm>
          <a:prstGeom prst="rect">
            <a:avLst/>
          </a:prstGeom>
        </p:spPr>
      </p:pic>
    </p:spTree>
    <p:extLst>
      <p:ext uri="{BB962C8B-B14F-4D97-AF65-F5344CB8AC3E}">
        <p14:creationId xmlns:p14="http://schemas.microsoft.com/office/powerpoint/2010/main" val="1784318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A3BC4-1271-060C-D11A-85AB729AD6F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AC7F634-4969-C8AD-95AC-09951A8068B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F653459-41E2-3A44-DBD2-DEC08DD8F8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3A6CA1A-A4C4-B1C8-0098-02F16E7C4EE8}"/>
              </a:ext>
            </a:extLst>
          </p:cNvPr>
          <p:cNvSpPr/>
          <p:nvPr/>
        </p:nvSpPr>
        <p:spPr>
          <a:xfrm>
            <a:off x="4025462" y="1566670"/>
            <a:ext cx="7885834" cy="491315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BB69ED6B-1870-25D6-4579-1F9A75246504}"/>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2</a:t>
            </a:r>
            <a:r>
              <a:rPr lang="ar-SY" sz="3200" b="1" dirty="0">
                <a:solidFill>
                  <a:srgbClr val="00AEEF"/>
                </a:solidFill>
              </a:rPr>
              <a:t>-معدل التضخيم </a:t>
            </a:r>
          </a:p>
          <a:p>
            <a:pPr algn="ctr" rtl="1"/>
            <a:r>
              <a:rPr lang="ar-SY" sz="3200" b="1" dirty="0">
                <a:solidFill>
                  <a:srgbClr val="00AEEF"/>
                </a:solidFill>
              </a:rPr>
              <a:t> </a:t>
            </a:r>
            <a:r>
              <a:rPr lang="en-US" sz="3200" b="1" dirty="0">
                <a:solidFill>
                  <a:srgbClr val="00AEEF"/>
                </a:solidFill>
              </a:rPr>
              <a:t>Amplification Rate</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63651998-B5CC-2EBC-168D-5A922A7F6F40}"/>
              </a:ext>
            </a:extLst>
          </p:cNvPr>
          <p:cNvSpPr txBox="1"/>
          <p:nvPr/>
        </p:nvSpPr>
        <p:spPr>
          <a:xfrm>
            <a:off x="4247301" y="1723225"/>
            <a:ext cx="7379208" cy="5107873"/>
          </a:xfrm>
          <a:prstGeom prst="rect">
            <a:avLst/>
          </a:prstGeom>
          <a:noFill/>
        </p:spPr>
        <p:txBody>
          <a:bodyPr wrap="square" rtlCol="1">
            <a:spAutoFit/>
          </a:bodyPr>
          <a:lstStyle/>
          <a:p>
            <a:pPr algn="just" rtl="1">
              <a:lnSpc>
                <a:spcPct val="150000"/>
              </a:lnSpc>
            </a:pPr>
            <a:r>
              <a:rPr lang="ar-SY" sz="2200" dirty="0"/>
              <a:t>يُعتبر معدل الانتشار بالغ الأهمية لأنه مؤشر واضح على مدى تفاعل جمهورك مع محتوى حسابك. فكلما ارتفع معدل الانتشار، دلّ ذلك على أن المحتوى جذاب ومحفز للمتابعين على مشاركته ضمن شبكاتهم وحتى أن هناك مستخدمين غير متابعين لحسابك الاجتماعي قد يقومون بمشاركة المنشور لأنه جذاب للغاية. كلما ارتفع هذا المعدل كان دليل على قدرة الانتشار الفيروسي دون الحاجة لانفاق الأموال على الحملات الإعلانية.</a:t>
            </a:r>
          </a:p>
          <a:p>
            <a:pPr algn="just" rtl="1">
              <a:lnSpc>
                <a:spcPct val="150000"/>
              </a:lnSpc>
            </a:pPr>
            <a:r>
              <a:rPr lang="ar-SY" sz="2200" dirty="0"/>
              <a:t>وحتى يكون المنشور فيروسياً يجب أن يتضمن محفزات </a:t>
            </a:r>
            <a:r>
              <a:rPr lang="en-US" sz="2200" dirty="0"/>
              <a:t>Triggers</a:t>
            </a:r>
            <a:r>
              <a:rPr lang="ar-SY" sz="2200" dirty="0"/>
              <a:t> ويثير العواطف أو يحقق مكونات استراتيجية </a:t>
            </a:r>
            <a:r>
              <a:rPr lang="en-US" sz="2200" dirty="0"/>
              <a:t>STEPPS</a:t>
            </a:r>
            <a:r>
              <a:rPr lang="ar-SY" sz="2200" dirty="0"/>
              <a:t> كما مر معنا في المحاضرات السابقة. </a:t>
            </a:r>
          </a:p>
          <a:p>
            <a:pPr algn="just" rtl="1">
              <a:lnSpc>
                <a:spcPct val="150000"/>
              </a:lnSpc>
            </a:pPr>
            <a:endParaRPr lang="ar-SY" sz="2200" dirty="0"/>
          </a:p>
        </p:txBody>
      </p:sp>
      <p:pic>
        <p:nvPicPr>
          <p:cNvPr id="4" name="صورة 3" descr="صورة تحتوي على رسم بياني, دائرة, الرسومات, التصميم&#10;&#10;قد يكون المحتوى الذي تم إنشاؤه بواسطة الذكاء الاصطناعي غير صحيح.">
            <a:extLst>
              <a:ext uri="{FF2B5EF4-FFF2-40B4-BE49-F238E27FC236}">
                <a16:creationId xmlns:a16="http://schemas.microsoft.com/office/drawing/2014/main" id="{A3726BE9-14B4-E09C-19E9-CF32A9DDD5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57017"/>
            <a:ext cx="3962514" cy="2993899"/>
          </a:xfrm>
          <a:prstGeom prst="rect">
            <a:avLst/>
          </a:prstGeom>
        </p:spPr>
      </p:pic>
    </p:spTree>
    <p:extLst>
      <p:ext uri="{BB962C8B-B14F-4D97-AF65-F5344CB8AC3E}">
        <p14:creationId xmlns:p14="http://schemas.microsoft.com/office/powerpoint/2010/main" val="847917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8F637-D3ED-4940-ED25-55AAC593E07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C68F74D-C107-ACB6-9E5D-6894E102D65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03540FD-7A51-D81F-8FD9-7BC88406E1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72312C7-1CAF-4CCD-E3E3-801A6BCE528D}"/>
              </a:ext>
            </a:extLst>
          </p:cNvPr>
          <p:cNvSpPr/>
          <p:nvPr/>
        </p:nvSpPr>
        <p:spPr>
          <a:xfrm>
            <a:off x="4675314" y="1566670"/>
            <a:ext cx="7235981" cy="491315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1DBE5E82-EC51-E412-E08C-4AA9C0E042F5}"/>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2</a:t>
            </a:r>
            <a:r>
              <a:rPr lang="ar-SY" sz="3200" b="1" dirty="0">
                <a:solidFill>
                  <a:srgbClr val="00AEEF"/>
                </a:solidFill>
              </a:rPr>
              <a:t>-معدل التضخيم </a:t>
            </a:r>
          </a:p>
          <a:p>
            <a:pPr algn="ctr" rtl="1"/>
            <a:r>
              <a:rPr lang="ar-SY" sz="3200" b="1" dirty="0">
                <a:solidFill>
                  <a:srgbClr val="00AEEF"/>
                </a:solidFill>
              </a:rPr>
              <a:t> </a:t>
            </a:r>
            <a:r>
              <a:rPr lang="en-US" sz="3200" b="1" dirty="0">
                <a:solidFill>
                  <a:srgbClr val="00AEEF"/>
                </a:solidFill>
              </a:rPr>
              <a:t>Amplification Rate</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E1E71655-523C-389C-A14A-3E4BD3478108}"/>
              </a:ext>
            </a:extLst>
          </p:cNvPr>
          <p:cNvSpPr txBox="1"/>
          <p:nvPr/>
        </p:nvSpPr>
        <p:spPr>
          <a:xfrm>
            <a:off x="4817706" y="1650291"/>
            <a:ext cx="6951195" cy="5107873"/>
          </a:xfrm>
          <a:prstGeom prst="rect">
            <a:avLst/>
          </a:prstGeom>
          <a:noFill/>
        </p:spPr>
        <p:txBody>
          <a:bodyPr wrap="square" rtlCol="1">
            <a:spAutoFit/>
          </a:bodyPr>
          <a:lstStyle/>
          <a:p>
            <a:pPr algn="just" rtl="1">
              <a:lnSpc>
                <a:spcPct val="150000"/>
              </a:lnSpc>
            </a:pPr>
            <a:r>
              <a:rPr lang="ar-SY" sz="2200" dirty="0"/>
              <a:t>مثال توضيحي: حساب معدل التضخيم</a:t>
            </a:r>
          </a:p>
          <a:p>
            <a:pPr algn="just" rtl="1">
              <a:lnSpc>
                <a:spcPct val="150000"/>
              </a:lnSpc>
            </a:pPr>
            <a:r>
              <a:rPr lang="ar-SY" sz="2200" dirty="0"/>
              <a:t>إذا كان لدينا حساب </a:t>
            </a:r>
            <a:r>
              <a:rPr lang="en-US" sz="2200" dirty="0"/>
              <a:t>Instagram </a:t>
            </a:r>
            <a:r>
              <a:rPr lang="ar-SY" sz="2200" dirty="0"/>
              <a:t> ولدينا </a:t>
            </a:r>
            <a:r>
              <a:rPr lang="en-US" sz="2200" dirty="0"/>
              <a:t>100</a:t>
            </a:r>
            <a:r>
              <a:rPr lang="ar-SY" sz="2200" dirty="0"/>
              <a:t> ألف متابع وقمنا بنشر منشور على هذا الحساب وقد تمت مشاركة هذا المنشور </a:t>
            </a:r>
            <a:r>
              <a:rPr lang="en-US" sz="2200" dirty="0"/>
              <a:t>1000</a:t>
            </a:r>
            <a:r>
              <a:rPr lang="ar-SY" sz="2200" dirty="0"/>
              <a:t> مرة وبتطبيق المعادلة:</a:t>
            </a:r>
          </a:p>
          <a:p>
            <a:pPr algn="just" rtl="1">
              <a:lnSpc>
                <a:spcPct val="150000"/>
              </a:lnSpc>
            </a:pPr>
            <a:r>
              <a:rPr lang="ar-SY" sz="2200" dirty="0"/>
              <a:t>معدل التضخيم = عدد المشاركات للمنشور / إجمالي عدد المتابعين *</a:t>
            </a:r>
            <a:r>
              <a:rPr lang="en-US" sz="2200" dirty="0"/>
              <a:t>100 </a:t>
            </a:r>
            <a:r>
              <a:rPr lang="ar-SY" sz="2200" dirty="0"/>
              <a:t> %</a:t>
            </a:r>
          </a:p>
          <a:p>
            <a:pPr algn="just" rtl="1">
              <a:lnSpc>
                <a:spcPct val="150000"/>
              </a:lnSpc>
            </a:pPr>
            <a:r>
              <a:rPr lang="ar-SY" sz="2200" dirty="0"/>
              <a:t>معدل التضخيم = </a:t>
            </a:r>
            <a:r>
              <a:rPr lang="en-US" sz="2200" dirty="0"/>
              <a:t>1000 </a:t>
            </a:r>
            <a:r>
              <a:rPr lang="ar-SY" sz="2200" dirty="0"/>
              <a:t> / </a:t>
            </a:r>
            <a:r>
              <a:rPr lang="en-US" sz="2200" dirty="0"/>
              <a:t>100,000</a:t>
            </a:r>
            <a:r>
              <a:rPr lang="ar-SY" sz="2200" dirty="0"/>
              <a:t> * </a:t>
            </a:r>
            <a:r>
              <a:rPr lang="en-US" sz="2200" dirty="0"/>
              <a:t>100 </a:t>
            </a:r>
            <a:r>
              <a:rPr lang="ar-SY" sz="2200" dirty="0"/>
              <a:t>% =</a:t>
            </a:r>
            <a:r>
              <a:rPr lang="en-US" sz="2200" dirty="0"/>
              <a:t> </a:t>
            </a:r>
            <a:r>
              <a:rPr lang="ar-SY" sz="2200" dirty="0"/>
              <a:t> </a:t>
            </a:r>
            <a:r>
              <a:rPr lang="en-US" sz="2200" dirty="0"/>
              <a:t>1</a:t>
            </a:r>
            <a:r>
              <a:rPr lang="ar-SY" sz="2200" dirty="0"/>
              <a:t> % </a:t>
            </a:r>
          </a:p>
          <a:p>
            <a:pPr algn="just" rtl="1">
              <a:lnSpc>
                <a:spcPct val="150000"/>
              </a:lnSpc>
            </a:pPr>
            <a:r>
              <a:rPr lang="ar-SY" sz="2200" dirty="0"/>
              <a:t>وهذا يعني انه من كل </a:t>
            </a:r>
            <a:r>
              <a:rPr lang="en-US" sz="2200" dirty="0"/>
              <a:t>100</a:t>
            </a:r>
            <a:r>
              <a:rPr lang="ar-SY" sz="2200" dirty="0"/>
              <a:t> متابع للحساب قام متابع واحد بمشاركة المنشور في حسابه الاجتماعي. </a:t>
            </a:r>
          </a:p>
          <a:p>
            <a:pPr algn="just" rtl="1">
              <a:lnSpc>
                <a:spcPct val="150000"/>
              </a:lnSpc>
            </a:pPr>
            <a:endParaRPr lang="ar-SY" sz="2200" dirty="0"/>
          </a:p>
        </p:txBody>
      </p:sp>
      <p:pic>
        <p:nvPicPr>
          <p:cNvPr id="4" name="صورة 3" descr="صورة تحتوي على رسوم متحركة, توضيح&#10;&#10;قد يكون المحتوى الذي تم إنشاؤه بواسطة الذكاء الاصطناعي غير صحيح.">
            <a:extLst>
              <a:ext uri="{FF2B5EF4-FFF2-40B4-BE49-F238E27FC236}">
                <a16:creationId xmlns:a16="http://schemas.microsoft.com/office/drawing/2014/main" id="{C242B83A-586E-00E4-AD53-4F9588BBF7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716988"/>
            <a:ext cx="4572052" cy="2404014"/>
          </a:xfrm>
          <a:prstGeom prst="rect">
            <a:avLst/>
          </a:prstGeom>
        </p:spPr>
      </p:pic>
    </p:spTree>
    <p:extLst>
      <p:ext uri="{BB962C8B-B14F-4D97-AF65-F5344CB8AC3E}">
        <p14:creationId xmlns:p14="http://schemas.microsoft.com/office/powerpoint/2010/main" val="4005433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6AD74-FE06-9078-8DB0-1BD3376EF3D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5C098BA-AC1C-499A-AED7-6D8F9732BAF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1B05D0F-B70B-4D1B-B9A1-88B6D2FBD0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DCB8F289-8C95-A6FF-6C4D-ABB3CBAD3EE3}"/>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2</a:t>
            </a:r>
            <a:r>
              <a:rPr lang="ar-SY" sz="3200" b="1" dirty="0">
                <a:solidFill>
                  <a:srgbClr val="00AEEF"/>
                </a:solidFill>
              </a:rPr>
              <a:t>-معدل التضخيم </a:t>
            </a:r>
          </a:p>
          <a:p>
            <a:pPr algn="ctr" rtl="1"/>
            <a:r>
              <a:rPr lang="ar-SY" sz="3200" b="1" dirty="0">
                <a:solidFill>
                  <a:srgbClr val="00AEEF"/>
                </a:solidFill>
              </a:rPr>
              <a:t> </a:t>
            </a:r>
            <a:r>
              <a:rPr lang="en-US" sz="3200" b="1" dirty="0">
                <a:solidFill>
                  <a:srgbClr val="00AEEF"/>
                </a:solidFill>
              </a:rPr>
              <a:t>Amplification Rate</a:t>
            </a:r>
            <a:endParaRPr lang="ar-SY" sz="3200" b="1" dirty="0">
              <a:solidFill>
                <a:srgbClr val="00AEEF"/>
              </a:solidFill>
            </a:endParaRPr>
          </a:p>
          <a:p>
            <a:pPr algn="ctr" rtl="1"/>
            <a:endParaRPr lang="en-US" dirty="0">
              <a:solidFill>
                <a:schemeClr val="bg1"/>
              </a:solidFill>
            </a:endParaRPr>
          </a:p>
        </p:txBody>
      </p:sp>
      <p:pic>
        <p:nvPicPr>
          <p:cNvPr id="4" name="صورة 3">
            <a:extLst>
              <a:ext uri="{FF2B5EF4-FFF2-40B4-BE49-F238E27FC236}">
                <a16:creationId xmlns:a16="http://schemas.microsoft.com/office/drawing/2014/main" id="{7EEF64FA-4FBA-B69C-0E03-7D063150F6B3}"/>
              </a:ext>
            </a:extLst>
          </p:cNvPr>
          <p:cNvPicPr>
            <a:picLocks noChangeAspect="1"/>
          </p:cNvPicPr>
          <p:nvPr/>
        </p:nvPicPr>
        <p:blipFill>
          <a:blip r:embed="rId4"/>
          <a:stretch>
            <a:fillRect/>
          </a:stretch>
        </p:blipFill>
        <p:spPr>
          <a:xfrm>
            <a:off x="0" y="1106518"/>
            <a:ext cx="3895725" cy="5751482"/>
          </a:xfrm>
          <a:prstGeom prst="rect">
            <a:avLst/>
          </a:prstGeom>
        </p:spPr>
      </p:pic>
      <p:pic>
        <p:nvPicPr>
          <p:cNvPr id="7" name="صورة 6">
            <a:extLst>
              <a:ext uri="{FF2B5EF4-FFF2-40B4-BE49-F238E27FC236}">
                <a16:creationId xmlns:a16="http://schemas.microsoft.com/office/drawing/2014/main" id="{8943D77C-4ACA-6C2D-B5DD-E1C971E93705}"/>
              </a:ext>
            </a:extLst>
          </p:cNvPr>
          <p:cNvPicPr>
            <a:picLocks noChangeAspect="1"/>
          </p:cNvPicPr>
          <p:nvPr/>
        </p:nvPicPr>
        <p:blipFill>
          <a:blip r:embed="rId5"/>
          <a:stretch>
            <a:fillRect/>
          </a:stretch>
        </p:blipFill>
        <p:spPr>
          <a:xfrm>
            <a:off x="4522484" y="3433687"/>
            <a:ext cx="7669516" cy="3389104"/>
          </a:xfrm>
          <a:prstGeom prst="rect">
            <a:avLst/>
          </a:prstGeom>
        </p:spPr>
      </p:pic>
      <p:sp>
        <p:nvSpPr>
          <p:cNvPr id="9" name="مستطيل مستدير الزوايا 4">
            <a:extLst>
              <a:ext uri="{FF2B5EF4-FFF2-40B4-BE49-F238E27FC236}">
                <a16:creationId xmlns:a16="http://schemas.microsoft.com/office/drawing/2014/main" id="{D7191BEE-7E1B-89C9-663D-86A5CAEF7592}"/>
              </a:ext>
            </a:extLst>
          </p:cNvPr>
          <p:cNvSpPr/>
          <p:nvPr/>
        </p:nvSpPr>
        <p:spPr>
          <a:xfrm>
            <a:off x="4443696" y="1566670"/>
            <a:ext cx="7467600" cy="137962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dirty="0">
                <a:solidFill>
                  <a:schemeClr val="tx1"/>
                </a:solidFill>
              </a:rPr>
              <a:t>مثال عملي من صفحة </a:t>
            </a:r>
            <a:r>
              <a:rPr lang="en-US" sz="2200" dirty="0">
                <a:solidFill>
                  <a:schemeClr val="tx1"/>
                </a:solidFill>
              </a:rPr>
              <a:t>Red Bull</a:t>
            </a:r>
            <a:r>
              <a:rPr lang="ar-SY" sz="2200" dirty="0">
                <a:solidFill>
                  <a:schemeClr val="tx1"/>
                </a:solidFill>
              </a:rPr>
              <a:t> على </a:t>
            </a:r>
            <a:r>
              <a:rPr lang="en-US" sz="2200" dirty="0">
                <a:solidFill>
                  <a:schemeClr val="tx1"/>
                </a:solidFill>
              </a:rPr>
              <a:t>Facebook</a:t>
            </a:r>
            <a:r>
              <a:rPr lang="ar-SY" sz="2200" dirty="0">
                <a:solidFill>
                  <a:schemeClr val="tx1"/>
                </a:solidFill>
              </a:rPr>
              <a:t> والتي يتابعها </a:t>
            </a:r>
            <a:r>
              <a:rPr lang="en-US" sz="2200" dirty="0">
                <a:solidFill>
                  <a:schemeClr val="tx1"/>
                </a:solidFill>
              </a:rPr>
              <a:t>62</a:t>
            </a:r>
            <a:r>
              <a:rPr lang="ar-SY" sz="2200" dirty="0">
                <a:solidFill>
                  <a:schemeClr val="tx1"/>
                </a:solidFill>
              </a:rPr>
              <a:t> مليون متابع والمنشور المرفق في صفحتها يتضمن </a:t>
            </a:r>
            <a:r>
              <a:rPr lang="en-US" sz="2200" dirty="0">
                <a:solidFill>
                  <a:schemeClr val="tx1"/>
                </a:solidFill>
              </a:rPr>
              <a:t>267</a:t>
            </a:r>
            <a:r>
              <a:rPr lang="ar-SY" sz="2200" dirty="0">
                <a:solidFill>
                  <a:schemeClr val="tx1"/>
                </a:solidFill>
              </a:rPr>
              <a:t> مشاركة وبالتالي فإن:</a:t>
            </a:r>
          </a:p>
          <a:p>
            <a:pPr algn="r" rtl="1">
              <a:lnSpc>
                <a:spcPct val="150000"/>
              </a:lnSpc>
            </a:pPr>
            <a:r>
              <a:rPr lang="ar-SY" sz="2200" dirty="0">
                <a:solidFill>
                  <a:schemeClr val="tx1"/>
                </a:solidFill>
              </a:rPr>
              <a:t>معدل التضخيم = (</a:t>
            </a:r>
            <a:r>
              <a:rPr lang="en-US" sz="2200" dirty="0">
                <a:solidFill>
                  <a:schemeClr val="tx1"/>
                </a:solidFill>
              </a:rPr>
              <a:t>267</a:t>
            </a:r>
            <a:r>
              <a:rPr lang="ar-SY" sz="2200" dirty="0">
                <a:solidFill>
                  <a:schemeClr val="tx1"/>
                </a:solidFill>
              </a:rPr>
              <a:t> /</a:t>
            </a:r>
            <a:r>
              <a:rPr lang="en-US" sz="2200" dirty="0">
                <a:solidFill>
                  <a:schemeClr val="tx1"/>
                </a:solidFill>
              </a:rPr>
              <a:t>62,000,000</a:t>
            </a:r>
            <a:r>
              <a:rPr lang="ar-SY" sz="2200" dirty="0">
                <a:solidFill>
                  <a:schemeClr val="tx1"/>
                </a:solidFill>
              </a:rPr>
              <a:t> ) *</a:t>
            </a:r>
            <a:r>
              <a:rPr lang="en-US" sz="2200" dirty="0">
                <a:solidFill>
                  <a:schemeClr val="tx1"/>
                </a:solidFill>
              </a:rPr>
              <a:t>100 %</a:t>
            </a:r>
            <a:r>
              <a:rPr lang="ar-SY" sz="2200" dirty="0">
                <a:solidFill>
                  <a:schemeClr val="tx1"/>
                </a:solidFill>
              </a:rPr>
              <a:t>= </a:t>
            </a:r>
            <a:r>
              <a:rPr lang="en-US" sz="2200" dirty="0">
                <a:solidFill>
                  <a:schemeClr val="tx1"/>
                </a:solidFill>
              </a:rPr>
              <a:t>0.000043</a:t>
            </a:r>
            <a:r>
              <a:rPr lang="ar-SY" sz="2200" dirty="0">
                <a:solidFill>
                  <a:schemeClr val="tx1"/>
                </a:solidFill>
              </a:rPr>
              <a:t> %</a:t>
            </a:r>
            <a:endParaRPr lang="en-US" sz="2200" dirty="0">
              <a:solidFill>
                <a:schemeClr val="tx1"/>
              </a:solidFill>
            </a:endParaRPr>
          </a:p>
        </p:txBody>
      </p:sp>
    </p:spTree>
    <p:extLst>
      <p:ext uri="{BB962C8B-B14F-4D97-AF65-F5344CB8AC3E}">
        <p14:creationId xmlns:p14="http://schemas.microsoft.com/office/powerpoint/2010/main" val="3427613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F7450-BB42-21E7-84A0-DC5A590E1CA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BD69490-7F12-054B-415F-1687CE01D5C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C59D526-32B3-3280-045B-A3DB9FA443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58ABEF3-B069-D2EA-A828-5DF6E8EA9CFE}"/>
              </a:ext>
            </a:extLst>
          </p:cNvPr>
          <p:cNvSpPr/>
          <p:nvPr/>
        </p:nvSpPr>
        <p:spPr>
          <a:xfrm>
            <a:off x="5934030" y="1596473"/>
            <a:ext cx="5958524" cy="481293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8B24F58F-2C9E-2261-6417-AE129BE32672}"/>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-زمن الدورة الفيروسية</a:t>
            </a:r>
          </a:p>
          <a:p>
            <a:pPr algn="ctr" rtl="1"/>
            <a:r>
              <a:rPr lang="en-US" sz="3200" b="1" dirty="0">
                <a:solidFill>
                  <a:srgbClr val="00AEEF"/>
                </a:solidFill>
              </a:rPr>
              <a:t>Viral Cycle Time</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E1F97099-6934-82C9-3295-2BF22ACADFB5}"/>
              </a:ext>
            </a:extLst>
          </p:cNvPr>
          <p:cNvSpPr txBox="1"/>
          <p:nvPr/>
        </p:nvSpPr>
        <p:spPr>
          <a:xfrm>
            <a:off x="6200076" y="2158122"/>
            <a:ext cx="5426431" cy="4600042"/>
          </a:xfrm>
          <a:prstGeom prst="rect">
            <a:avLst/>
          </a:prstGeom>
          <a:noFill/>
        </p:spPr>
        <p:txBody>
          <a:bodyPr wrap="square" rtlCol="1">
            <a:spAutoFit/>
          </a:bodyPr>
          <a:lstStyle/>
          <a:p>
            <a:pPr algn="just" rtl="1">
              <a:lnSpc>
                <a:spcPct val="150000"/>
              </a:lnSpc>
            </a:pPr>
            <a:r>
              <a:rPr lang="ar-SY" sz="2200" dirty="0"/>
              <a:t>كما مر معنا سابقاً أن التسويق الفيروسي يؤدي إلى تشكيل الحلقة الفيروسية </a:t>
            </a:r>
            <a:r>
              <a:rPr lang="en-US" sz="2200" dirty="0"/>
              <a:t>Viral Loop</a:t>
            </a:r>
          </a:p>
          <a:p>
            <a:pPr algn="just" rtl="1">
              <a:lnSpc>
                <a:spcPct val="150000"/>
              </a:lnSpc>
            </a:pPr>
            <a:r>
              <a:rPr lang="ar-SY" sz="2200" dirty="0"/>
              <a:t>وتمثل الحلقة الفيروسية، والتي تبدأ بدعوة مستخدم لمستخدم جديد باستخدام التطبيق ثم يقوم المستخدم الجديد باستخدام التطبيق وإعجابه به، وبعد ذلك يقوم المستخدم الجديد بدعوة مستخدم جديد لاستخدام التطبيق وهكذا تستمر الحلقة الفيروسية لتكون حلقة مستدامة من العملاء.</a:t>
            </a:r>
          </a:p>
          <a:p>
            <a:pPr algn="just" rtl="1">
              <a:lnSpc>
                <a:spcPct val="150000"/>
              </a:lnSpc>
            </a:pPr>
            <a:endParaRPr lang="ar-SY" sz="2200" dirty="0"/>
          </a:p>
          <a:p>
            <a:pPr algn="just" rtl="1">
              <a:lnSpc>
                <a:spcPct val="150000"/>
              </a:lnSpc>
            </a:pPr>
            <a:endParaRPr lang="ar-SY" sz="2200" dirty="0"/>
          </a:p>
        </p:txBody>
      </p:sp>
      <p:pic>
        <p:nvPicPr>
          <p:cNvPr id="7" name="صورة 6">
            <a:extLst>
              <a:ext uri="{FF2B5EF4-FFF2-40B4-BE49-F238E27FC236}">
                <a16:creationId xmlns:a16="http://schemas.microsoft.com/office/drawing/2014/main" id="{4A372E9E-D52E-818A-902F-5ABDE9F84A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43" y="1053441"/>
            <a:ext cx="5702526" cy="5804559"/>
          </a:xfrm>
          <a:prstGeom prst="rect">
            <a:avLst/>
          </a:prstGeom>
        </p:spPr>
      </p:pic>
    </p:spTree>
    <p:extLst>
      <p:ext uri="{BB962C8B-B14F-4D97-AF65-F5344CB8AC3E}">
        <p14:creationId xmlns:p14="http://schemas.microsoft.com/office/powerpoint/2010/main" val="3842232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9AC46-96FA-DBA4-AEA5-40B2A54C577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BBD743E-FD41-B04E-680E-3D97E1BE8B5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DA981DB-80AF-6BBF-0B69-AE1C383B69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1CE5C665-4FD1-5317-DDCC-CF5A51DA9ECD}"/>
              </a:ext>
            </a:extLst>
          </p:cNvPr>
          <p:cNvSpPr/>
          <p:nvPr/>
        </p:nvSpPr>
        <p:spPr>
          <a:xfrm>
            <a:off x="5207620" y="1226634"/>
            <a:ext cx="6684934" cy="56157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50B54067-9944-D69B-B5F9-86410F6EF7EB}"/>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-زمن الدورة الفيروسية</a:t>
            </a:r>
          </a:p>
          <a:p>
            <a:pPr algn="ctr" rtl="1"/>
            <a:r>
              <a:rPr lang="en-US" sz="3200" b="1" dirty="0">
                <a:solidFill>
                  <a:srgbClr val="00AEEF"/>
                </a:solidFill>
              </a:rPr>
              <a:t>Viral Cycle Time</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51BD2F35-8CCD-9935-8155-658B3A6EA4B8}"/>
              </a:ext>
            </a:extLst>
          </p:cNvPr>
          <p:cNvSpPr txBox="1"/>
          <p:nvPr/>
        </p:nvSpPr>
        <p:spPr>
          <a:xfrm>
            <a:off x="5564460" y="1868190"/>
            <a:ext cx="6062048" cy="5107873"/>
          </a:xfrm>
          <a:prstGeom prst="rect">
            <a:avLst/>
          </a:prstGeom>
          <a:noFill/>
        </p:spPr>
        <p:txBody>
          <a:bodyPr wrap="square" rtlCol="1">
            <a:spAutoFit/>
          </a:bodyPr>
          <a:lstStyle/>
          <a:p>
            <a:pPr algn="just" rtl="1">
              <a:lnSpc>
                <a:spcPct val="150000"/>
              </a:lnSpc>
            </a:pPr>
            <a:r>
              <a:rPr lang="ar-SY" sz="2200" dirty="0"/>
              <a:t>أما زمن الدورة الفيروسية </a:t>
            </a:r>
            <a:r>
              <a:rPr lang="en-US" sz="2200" dirty="0"/>
              <a:t>Viral Cycle Time</a:t>
            </a:r>
            <a:r>
              <a:rPr lang="ar-SY" sz="2200" dirty="0"/>
              <a:t> فهو المدة الزمنية التي تستغرقها حلقة فيروسية واحدة أي الفترة الزمنية لقيام مستخدم بدعوة مستخدم جديد ثم قيام المستخدم الجديد باستخدام التطبيق ثم قيام المستخدم الجديد بدعوة مستخدم جديد آخر.</a:t>
            </a:r>
          </a:p>
          <a:p>
            <a:pPr algn="just" rtl="1">
              <a:lnSpc>
                <a:spcPct val="150000"/>
              </a:lnSpc>
            </a:pPr>
            <a:r>
              <a:rPr lang="ar-SY" sz="2200" dirty="0"/>
              <a:t>أما زمن الدورة الفيروسية لمشاركة المحتوى فهو الفترة الزمنية لقيام مستخدم بمشاركة منشور العلامة التجارية ومشاهدة مستخدم جديد للمنشور الذي قام بمشاركته المستخدم الأول ثم قيام المستخدم الجديد بمشاركته في حسابه الاجتماعي وتكون هذه الدورة قصيرة جداً بالمقارنة مع الدورة الفيروسية في التسويق بالإحالة.</a:t>
            </a:r>
          </a:p>
          <a:p>
            <a:pPr algn="just" rtl="1">
              <a:lnSpc>
                <a:spcPct val="150000"/>
              </a:lnSpc>
            </a:pPr>
            <a:endParaRPr lang="ar-SY" sz="2200" dirty="0"/>
          </a:p>
        </p:txBody>
      </p:sp>
      <p:pic>
        <p:nvPicPr>
          <p:cNvPr id="4" name="صورة 3" descr="صورة تحتوي على دائرة, الرسومات, أزرق كهربائي, شعار&#10;&#10;قد يكون المحتوى الذي تم إنشاؤه بواسطة الذكاء الاصطناعي غير صحيح.">
            <a:extLst>
              <a:ext uri="{FF2B5EF4-FFF2-40B4-BE49-F238E27FC236}">
                <a16:creationId xmlns:a16="http://schemas.microsoft.com/office/drawing/2014/main" id="{AD05724D-8271-C749-1EB6-3CCCA78580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22" y="2645588"/>
            <a:ext cx="4994378" cy="3005213"/>
          </a:xfrm>
          <a:prstGeom prst="rect">
            <a:avLst/>
          </a:prstGeom>
        </p:spPr>
      </p:pic>
    </p:spTree>
    <p:extLst>
      <p:ext uri="{BB962C8B-B14F-4D97-AF65-F5344CB8AC3E}">
        <p14:creationId xmlns:p14="http://schemas.microsoft.com/office/powerpoint/2010/main" val="1110324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69E3D-E14C-CD45-5282-32AE08FC3DF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09751D3-99D3-8ACD-3221-BD8596C13F1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9C6FE4D-1514-3177-DC46-70C7BADBEE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9FD76F4-39CA-1032-FD4B-EC570AC592A8}"/>
              </a:ext>
            </a:extLst>
          </p:cNvPr>
          <p:cNvSpPr/>
          <p:nvPr/>
        </p:nvSpPr>
        <p:spPr>
          <a:xfrm>
            <a:off x="6313716" y="1990724"/>
            <a:ext cx="5569723" cy="383387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61918266-5852-ABBD-26B0-B0044C0659D1}"/>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-زمن الدورة الفيروسية</a:t>
            </a:r>
          </a:p>
          <a:p>
            <a:pPr algn="ctr" rtl="1"/>
            <a:r>
              <a:rPr lang="en-US" sz="3200" b="1" dirty="0">
                <a:solidFill>
                  <a:srgbClr val="00AEEF"/>
                </a:solidFill>
              </a:rPr>
              <a:t>Viral Cycle Time</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D0308DA8-3B15-E323-B942-56A807AC114E}"/>
              </a:ext>
            </a:extLst>
          </p:cNvPr>
          <p:cNvSpPr txBox="1"/>
          <p:nvPr/>
        </p:nvSpPr>
        <p:spPr>
          <a:xfrm>
            <a:off x="6551955" y="2296815"/>
            <a:ext cx="5074553" cy="3076548"/>
          </a:xfrm>
          <a:prstGeom prst="rect">
            <a:avLst/>
          </a:prstGeom>
          <a:noFill/>
        </p:spPr>
        <p:txBody>
          <a:bodyPr wrap="square" rtlCol="1">
            <a:spAutoFit/>
          </a:bodyPr>
          <a:lstStyle/>
          <a:p>
            <a:pPr algn="just" rtl="1">
              <a:lnSpc>
                <a:spcPct val="150000"/>
              </a:lnSpc>
            </a:pPr>
            <a:r>
              <a:rPr lang="ar-SY" sz="2200" dirty="0"/>
              <a:t>كلما انخفضت مدة الدورة الفيروسية كلما كان أداء التسويق الفيروسي أقوى.</a:t>
            </a:r>
          </a:p>
          <a:p>
            <a:pPr algn="just" rtl="1">
              <a:lnSpc>
                <a:spcPct val="150000"/>
              </a:lnSpc>
            </a:pPr>
            <a:r>
              <a:rPr lang="ar-SY" sz="2200" dirty="0"/>
              <a:t>بل أكثر من ذلك عندما تكون الدورة الفيروسية للمستخدم قصيرة ومعامل الفيروسية لهذا المستخدم منخفض فهي قد تكون أفضل من الدورة الفيروسية للمستخدم طويلة المدة ومعامل الفيروسية لهذا المستخدم مرتفع </a:t>
            </a:r>
          </a:p>
        </p:txBody>
      </p:sp>
      <p:pic>
        <p:nvPicPr>
          <p:cNvPr id="4" name="صورة 3" descr="صورة تحتوي على نص, لقطة شاشة, الخط, رسم بياني&#10;&#10;قد يكون المحتوى الذي تم إنشاؤه بواسطة الذكاء الاصطناعي غير صحيح.">
            <a:extLst>
              <a:ext uri="{FF2B5EF4-FFF2-40B4-BE49-F238E27FC236}">
                <a16:creationId xmlns:a16="http://schemas.microsoft.com/office/drawing/2014/main" id="{BD842FFF-325F-6B7F-86AD-DABF690C7B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120589"/>
            <a:ext cx="5878286" cy="3429000"/>
          </a:xfrm>
          <a:prstGeom prst="rect">
            <a:avLst/>
          </a:prstGeom>
        </p:spPr>
      </p:pic>
    </p:spTree>
    <p:extLst>
      <p:ext uri="{BB962C8B-B14F-4D97-AF65-F5344CB8AC3E}">
        <p14:creationId xmlns:p14="http://schemas.microsoft.com/office/powerpoint/2010/main" val="3046009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5C455-DDF1-5467-1998-2FE6C9D4262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42F2457-48E5-518D-A091-839C574674B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D6ABCEC-D32C-1E46-6357-462E56453E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41EDF05-ADE7-914E-F3BA-A596363A78F9}"/>
              </a:ext>
            </a:extLst>
          </p:cNvPr>
          <p:cNvSpPr/>
          <p:nvPr/>
        </p:nvSpPr>
        <p:spPr>
          <a:xfrm>
            <a:off x="5424650" y="1794747"/>
            <a:ext cx="6581239" cy="43584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91C0DA93-042B-D3AB-724F-5DEFDDB100C0}"/>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-زمن الدورة الفيروسية</a:t>
            </a:r>
          </a:p>
          <a:p>
            <a:pPr algn="ctr" rtl="1"/>
            <a:r>
              <a:rPr lang="en-US" sz="3200" b="1" dirty="0">
                <a:solidFill>
                  <a:srgbClr val="00AEEF"/>
                </a:solidFill>
              </a:rPr>
              <a:t>Viral Cycle Time</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03479C86-C078-2E94-432D-BC878438A165}"/>
              </a:ext>
            </a:extLst>
          </p:cNvPr>
          <p:cNvSpPr txBox="1"/>
          <p:nvPr/>
        </p:nvSpPr>
        <p:spPr>
          <a:xfrm>
            <a:off x="5969420" y="2171816"/>
            <a:ext cx="5491697" cy="3604263"/>
          </a:xfrm>
          <a:prstGeom prst="rect">
            <a:avLst/>
          </a:prstGeom>
          <a:noFill/>
        </p:spPr>
        <p:txBody>
          <a:bodyPr wrap="square" rtlCol="1">
            <a:spAutoFit/>
          </a:bodyPr>
          <a:lstStyle/>
          <a:p>
            <a:pPr algn="just" rtl="1">
              <a:lnSpc>
                <a:spcPct val="150000"/>
              </a:lnSpc>
            </a:pPr>
            <a:r>
              <a:rPr lang="ar-SY" sz="2200" dirty="0"/>
              <a:t>مثال توضيحي: حساب زمن الدورة الفيروسية </a:t>
            </a:r>
          </a:p>
          <a:p>
            <a:pPr algn="just" rtl="1">
              <a:lnSpc>
                <a:spcPct val="150000"/>
              </a:lnSpc>
            </a:pPr>
            <a:r>
              <a:rPr lang="ar-SY" sz="2200" dirty="0"/>
              <a:t>لدينا حلقة فيروسية أولى مدة الدورة الفيروسية فيها هي شهرين ويتم في هذه الحلقة  دعوة 4 مستخدمين جدد بمعدل تحويل يبلغ  </a:t>
            </a:r>
            <a:r>
              <a:rPr lang="en-US" sz="2200" dirty="0"/>
              <a:t>100</a:t>
            </a:r>
            <a:r>
              <a:rPr lang="ar-SY" sz="2200" dirty="0"/>
              <a:t>% </a:t>
            </a:r>
          </a:p>
          <a:p>
            <a:pPr algn="just" rtl="1">
              <a:lnSpc>
                <a:spcPct val="150000"/>
              </a:lnSpc>
            </a:pPr>
            <a:r>
              <a:rPr lang="ar-SY" sz="2200" dirty="0"/>
              <a:t>ولدينا حلقة فيروسية ثانية مدة الدورة الفيروسية فيها أسبوعين، ويتم في هذه الحلقة  دعوة 2 مستخدمين جدد بمعدل تحويل يبلغ </a:t>
            </a:r>
            <a:r>
              <a:rPr lang="en-US" sz="2200" dirty="0"/>
              <a:t>50</a:t>
            </a:r>
            <a:r>
              <a:rPr lang="ar-SY" sz="2200" dirty="0"/>
              <a:t> % </a:t>
            </a:r>
          </a:p>
        </p:txBody>
      </p:sp>
      <p:pic>
        <p:nvPicPr>
          <p:cNvPr id="4" name="صورة 3" descr="صورة تحتوي على نص, دائرة, الخط, رسم بياني&#10;&#10;قد يكون المحتوى الذي تم إنشاؤه بواسطة الذكاء الاصطناعي غير صحيح.">
            <a:extLst>
              <a:ext uri="{FF2B5EF4-FFF2-40B4-BE49-F238E27FC236}">
                <a16:creationId xmlns:a16="http://schemas.microsoft.com/office/drawing/2014/main" id="{722374E1-A3A7-AD28-F4DF-1D061A6D69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019300"/>
            <a:ext cx="5069284" cy="4591049"/>
          </a:xfrm>
          <a:prstGeom prst="rect">
            <a:avLst/>
          </a:prstGeom>
        </p:spPr>
      </p:pic>
    </p:spTree>
    <p:extLst>
      <p:ext uri="{BB962C8B-B14F-4D97-AF65-F5344CB8AC3E}">
        <p14:creationId xmlns:p14="http://schemas.microsoft.com/office/powerpoint/2010/main" val="8623529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D5D6D-7FBE-6CFE-6B86-A943C6E7890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C45BEFD-E905-7212-19FA-739B7FC49F1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BE18269-282B-16AF-EEC6-3BBC22547C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0FD7D79-4697-A84D-A377-C63BD9EDBABC}"/>
              </a:ext>
            </a:extLst>
          </p:cNvPr>
          <p:cNvSpPr/>
          <p:nvPr/>
        </p:nvSpPr>
        <p:spPr>
          <a:xfrm>
            <a:off x="178419" y="1551513"/>
            <a:ext cx="11835162" cy="505426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FB5494A2-7E65-46B1-3D66-E6C7E355DA01}"/>
              </a:ext>
            </a:extLst>
          </p:cNvPr>
          <p:cNvSpPr txBox="1"/>
          <p:nvPr/>
        </p:nvSpPr>
        <p:spPr>
          <a:xfrm>
            <a:off x="1973926" y="9394"/>
            <a:ext cx="7467600" cy="1354217"/>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-زمن الدورة الفيروسية</a:t>
            </a:r>
          </a:p>
          <a:p>
            <a:pPr algn="ctr" rtl="1"/>
            <a:r>
              <a:rPr lang="en-US" sz="3200" b="1" dirty="0">
                <a:solidFill>
                  <a:srgbClr val="00AEEF"/>
                </a:solidFill>
              </a:rPr>
              <a:t>Viral Cycle Time</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B064BA52-2D0C-E19F-D560-1EFD97CE56D8}"/>
              </a:ext>
            </a:extLst>
          </p:cNvPr>
          <p:cNvSpPr txBox="1"/>
          <p:nvPr/>
        </p:nvSpPr>
        <p:spPr>
          <a:xfrm>
            <a:off x="481361" y="2325668"/>
            <a:ext cx="11229278" cy="4092211"/>
          </a:xfrm>
          <a:prstGeom prst="rect">
            <a:avLst/>
          </a:prstGeom>
          <a:noFill/>
        </p:spPr>
        <p:txBody>
          <a:bodyPr wrap="square" rtlCol="1">
            <a:spAutoFit/>
          </a:bodyPr>
          <a:lstStyle/>
          <a:p>
            <a:pPr algn="just" rtl="1">
              <a:lnSpc>
                <a:spcPct val="150000"/>
              </a:lnSpc>
            </a:pPr>
            <a:r>
              <a:rPr lang="ar-SY" sz="2200" dirty="0"/>
              <a:t>لنحسب عدد العملاء في الحلقتين الفيروسيتين:</a:t>
            </a:r>
          </a:p>
          <a:p>
            <a:pPr algn="just" rtl="1">
              <a:lnSpc>
                <a:spcPct val="150000"/>
              </a:lnSpc>
            </a:pPr>
            <a:r>
              <a:rPr lang="ar-SY" sz="2200" dirty="0"/>
              <a:t>(الحلقة الفيروسية الأولى): مستخدم واحد * </a:t>
            </a:r>
            <a:r>
              <a:rPr lang="en-US" sz="2200" dirty="0"/>
              <a:t>4</a:t>
            </a:r>
            <a:r>
              <a:rPr lang="ar-SY" sz="2200" dirty="0"/>
              <a:t> دعوات * معدل تحويل </a:t>
            </a:r>
            <a:r>
              <a:rPr lang="en-US" sz="2200" dirty="0"/>
              <a:t>100</a:t>
            </a:r>
            <a:r>
              <a:rPr lang="ar-SY" sz="2200" dirty="0"/>
              <a:t>% = </a:t>
            </a:r>
            <a:r>
              <a:rPr lang="en-US" sz="2200" dirty="0"/>
              <a:t>4</a:t>
            </a:r>
            <a:r>
              <a:rPr lang="ar-SY" sz="2200" dirty="0"/>
              <a:t> مستخدمين جدد (المجموع: </a:t>
            </a:r>
            <a:r>
              <a:rPr lang="en-US" sz="2200" dirty="0"/>
              <a:t>5</a:t>
            </a:r>
            <a:r>
              <a:rPr lang="ar-SY" sz="2200" dirty="0"/>
              <a:t>) بعد شهرين.</a:t>
            </a:r>
          </a:p>
          <a:p>
            <a:pPr algn="just" rtl="1">
              <a:lnSpc>
                <a:spcPct val="150000"/>
              </a:lnSpc>
            </a:pPr>
            <a:r>
              <a:rPr lang="ar-SY" sz="2200" dirty="0"/>
              <a:t>(الحلقة الفيروسية الثانية): مستخدم واحد * دعوتان * معدل تحويل </a:t>
            </a:r>
            <a:r>
              <a:rPr lang="en-US" sz="2200" dirty="0"/>
              <a:t>50</a:t>
            </a:r>
            <a:r>
              <a:rPr lang="ar-SY" sz="2200" dirty="0"/>
              <a:t>% = مستخدم جديد واحد (المجموع: </a:t>
            </a:r>
            <a:r>
              <a:rPr lang="en-US" sz="2200" dirty="0"/>
              <a:t>2</a:t>
            </a:r>
            <a:r>
              <a:rPr lang="ar-SY" sz="2200" dirty="0"/>
              <a:t>) بعد أسبوعين؛ ثم </a:t>
            </a:r>
            <a:r>
              <a:rPr lang="en-US" sz="2200" dirty="0"/>
              <a:t>2</a:t>
            </a:r>
            <a:r>
              <a:rPr lang="ar-SY" sz="2200" dirty="0"/>
              <a:t> * </a:t>
            </a:r>
            <a:r>
              <a:rPr lang="en-US" sz="2200" dirty="0"/>
              <a:t>2</a:t>
            </a:r>
            <a:r>
              <a:rPr lang="ar-SY" sz="2200" dirty="0"/>
              <a:t> * </a:t>
            </a:r>
            <a:r>
              <a:rPr lang="en-US" sz="2200" dirty="0"/>
              <a:t>50</a:t>
            </a:r>
            <a:r>
              <a:rPr lang="ar-SY" sz="2200" dirty="0"/>
              <a:t>% = مستخدمان جديدان (المجموع: </a:t>
            </a:r>
            <a:r>
              <a:rPr lang="en-US" sz="2200" dirty="0"/>
              <a:t>4</a:t>
            </a:r>
            <a:r>
              <a:rPr lang="ar-SY" sz="2200" dirty="0"/>
              <a:t>) بعد الأسابيع الأربعة التالية؛ </a:t>
            </a:r>
          </a:p>
          <a:p>
            <a:pPr algn="just" rtl="1">
              <a:lnSpc>
                <a:spcPct val="150000"/>
              </a:lnSpc>
            </a:pPr>
            <a:r>
              <a:rPr lang="ar-SY" sz="2200" dirty="0"/>
              <a:t>ثم </a:t>
            </a:r>
            <a:r>
              <a:rPr lang="en-US" sz="2200" dirty="0"/>
              <a:t>4</a:t>
            </a:r>
            <a:r>
              <a:rPr lang="ar-SY" sz="2200" dirty="0"/>
              <a:t> * </a:t>
            </a:r>
            <a:r>
              <a:rPr lang="en-US" sz="2200" dirty="0"/>
              <a:t>2</a:t>
            </a:r>
            <a:r>
              <a:rPr lang="ar-SY" sz="2200" dirty="0"/>
              <a:t> * </a:t>
            </a:r>
            <a:r>
              <a:rPr lang="en-US" sz="2200" dirty="0"/>
              <a:t>50</a:t>
            </a:r>
            <a:r>
              <a:rPr lang="ar-SY" sz="2200" dirty="0"/>
              <a:t>% = </a:t>
            </a:r>
            <a:r>
              <a:rPr lang="en-US" sz="2200" dirty="0"/>
              <a:t>4</a:t>
            </a:r>
            <a:r>
              <a:rPr lang="ar-SY" sz="2200" dirty="0"/>
              <a:t> مستخدمين جدد (المجموع: </a:t>
            </a:r>
            <a:r>
              <a:rPr lang="en-US" sz="2200" dirty="0"/>
              <a:t>8</a:t>
            </a:r>
            <a:r>
              <a:rPr lang="ar-SY" sz="2200" dirty="0"/>
              <a:t>) بعد </a:t>
            </a:r>
            <a:r>
              <a:rPr lang="en-US" sz="2200" dirty="0"/>
              <a:t>6</a:t>
            </a:r>
            <a:r>
              <a:rPr lang="ar-SY" sz="2200" dirty="0"/>
              <a:t> أسابيع؛ </a:t>
            </a:r>
          </a:p>
          <a:p>
            <a:pPr algn="just" rtl="1">
              <a:lnSpc>
                <a:spcPct val="150000"/>
              </a:lnSpc>
            </a:pPr>
            <a:r>
              <a:rPr lang="ar-SY" sz="2200" dirty="0"/>
              <a:t>ثم </a:t>
            </a:r>
            <a:r>
              <a:rPr lang="en-US" sz="2200" dirty="0"/>
              <a:t>8</a:t>
            </a:r>
            <a:r>
              <a:rPr lang="ar-SY" sz="2200" dirty="0"/>
              <a:t> * </a:t>
            </a:r>
            <a:r>
              <a:rPr lang="en-US" sz="2200" dirty="0"/>
              <a:t>2</a:t>
            </a:r>
            <a:r>
              <a:rPr lang="ar-SY" sz="2200" dirty="0"/>
              <a:t> * </a:t>
            </a:r>
            <a:r>
              <a:rPr lang="en-US" sz="2200" dirty="0"/>
              <a:t>50</a:t>
            </a:r>
            <a:r>
              <a:rPr lang="ar-SY" sz="2200" dirty="0"/>
              <a:t>% = </a:t>
            </a:r>
            <a:r>
              <a:rPr lang="en-US" sz="2200" dirty="0"/>
              <a:t>8</a:t>
            </a:r>
            <a:r>
              <a:rPr lang="ar-SY" sz="2200" dirty="0"/>
              <a:t> مستخدمين جدد (المجموع: </a:t>
            </a:r>
            <a:r>
              <a:rPr lang="en-US" sz="2200" dirty="0"/>
              <a:t>16</a:t>
            </a:r>
            <a:r>
              <a:rPr lang="ar-SY" sz="2200" dirty="0"/>
              <a:t>) بعد شهرين.</a:t>
            </a:r>
          </a:p>
          <a:p>
            <a:pPr algn="just" rtl="1">
              <a:lnSpc>
                <a:spcPct val="150000"/>
              </a:lnSpc>
            </a:pPr>
            <a:r>
              <a:rPr lang="ar-SY" sz="2200" dirty="0"/>
              <a:t>وبالتالي فإن الحلقة الفيروسية الثانية ولدت عملاء جدد أكثر من الحلقة الفيروسية الأولى لأنها أقصر زمنياً على الرغم من أن الحلقة الفيروسية الأولى لها معامل فيروسية ومعدل تحويل ضعف معامل الفيروسية ومعدل التحويل في الحلقة الثانية </a:t>
            </a:r>
          </a:p>
        </p:txBody>
      </p:sp>
      <p:sp>
        <p:nvSpPr>
          <p:cNvPr id="4" name="مربع نص 3">
            <a:extLst>
              <a:ext uri="{FF2B5EF4-FFF2-40B4-BE49-F238E27FC236}">
                <a16:creationId xmlns:a16="http://schemas.microsoft.com/office/drawing/2014/main" id="{9ADD22CF-6525-652E-99FE-43B6F4A52924}"/>
              </a:ext>
            </a:extLst>
          </p:cNvPr>
          <p:cNvSpPr txBox="1"/>
          <p:nvPr/>
        </p:nvSpPr>
        <p:spPr>
          <a:xfrm>
            <a:off x="5477022" y="1716222"/>
            <a:ext cx="6094140" cy="537391"/>
          </a:xfrm>
          <a:prstGeom prst="rect">
            <a:avLst/>
          </a:prstGeom>
          <a:noFill/>
        </p:spPr>
        <p:txBody>
          <a:bodyPr wrap="square">
            <a:spAutoFit/>
          </a:bodyPr>
          <a:lstStyle/>
          <a:p>
            <a:pPr algn="just" rtl="1">
              <a:lnSpc>
                <a:spcPct val="150000"/>
              </a:lnSpc>
            </a:pPr>
            <a:r>
              <a:rPr lang="ar-SY" sz="2200" dirty="0"/>
              <a:t>مثال توضيحي: المقارنة بين الدورتين الفيروسيتين</a:t>
            </a:r>
          </a:p>
        </p:txBody>
      </p:sp>
    </p:spTree>
    <p:extLst>
      <p:ext uri="{BB962C8B-B14F-4D97-AF65-F5344CB8AC3E}">
        <p14:creationId xmlns:p14="http://schemas.microsoft.com/office/powerpoint/2010/main" val="40955771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25ED5-1DC0-90AE-057F-FF46D6A23E3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C0EF8EE-44CC-632B-7958-4D606A4F797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141EB46-6C9F-18ED-8C6A-A9708A7A41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569F9B9-9C7C-56C3-5105-F91B574EEE8B}"/>
              </a:ext>
            </a:extLst>
          </p:cNvPr>
          <p:cNvSpPr/>
          <p:nvPr/>
        </p:nvSpPr>
        <p:spPr>
          <a:xfrm>
            <a:off x="89129" y="1783491"/>
            <a:ext cx="12013741" cy="489180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3F76B5E9-C5EC-8238-99EA-41FE49C0C182}"/>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-المشاركات الثانوية </a:t>
            </a:r>
          </a:p>
          <a:p>
            <a:pPr algn="ctr" rtl="1"/>
            <a:r>
              <a:rPr lang="en-US" sz="3200" b="1" dirty="0">
                <a:solidFill>
                  <a:srgbClr val="00AEEF"/>
                </a:solidFill>
              </a:rPr>
              <a:t>Secondary Shares</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07E26F2D-3B06-4832-5329-3F08BB9D3E49}"/>
              </a:ext>
            </a:extLst>
          </p:cNvPr>
          <p:cNvSpPr txBox="1"/>
          <p:nvPr/>
        </p:nvSpPr>
        <p:spPr>
          <a:xfrm>
            <a:off x="686597" y="1965233"/>
            <a:ext cx="11068565" cy="4092211"/>
          </a:xfrm>
          <a:prstGeom prst="rect">
            <a:avLst/>
          </a:prstGeom>
          <a:noFill/>
        </p:spPr>
        <p:txBody>
          <a:bodyPr wrap="square" lIns="91440" tIns="45720" rIns="91440" bIns="45720" rtlCol="1" anchor="t">
            <a:spAutoFit/>
          </a:bodyPr>
          <a:lstStyle/>
          <a:p>
            <a:pPr algn="just" rtl="1">
              <a:lnSpc>
                <a:spcPct val="150000"/>
              </a:lnSpc>
            </a:pPr>
            <a:r>
              <a:rPr lang="ar-SY" sz="2200">
                <a:cs typeface="Arial"/>
              </a:rPr>
              <a:t>المشاركات الثانوية </a:t>
            </a:r>
            <a:r>
              <a:rPr lang="en-US" sz="2200"/>
              <a:t>Secondary Shares</a:t>
            </a:r>
            <a:r>
              <a:rPr lang="ar-SY" sz="2200" dirty="0">
                <a:cs typeface="Arial"/>
              </a:rPr>
              <a:t> وهي المشاركات للمنشور والتي تتم من المستخدمين غير المتابعين للحساب الاجتماعي للعلامة التجارية، حيث يقوم هؤلاء المستخدمون بمشاركة المنشور نتيجة وصوله لهم عبر مشاركات أصدقائهم أو الأشخاص الذين يتابعونهم ضمن حسابهم الاجتماعي.</a:t>
            </a:r>
          </a:p>
          <a:p>
            <a:pPr algn="just" rtl="1">
              <a:lnSpc>
                <a:spcPct val="150000"/>
              </a:lnSpc>
            </a:pPr>
            <a:r>
              <a:rPr lang="ar-SY" sz="2200">
                <a:cs typeface="Arial"/>
              </a:rPr>
              <a:t>تعتبر المشاركات الثانوية مقياس مهم للغاية للتسويق الفيروسي لأن التسويق الفيروسي قائم على المشاركة وكلما كان هناك </a:t>
            </a:r>
            <a:r>
              <a:rPr lang="ar-SY" sz="2200" dirty="0">
                <a:cs typeface="Arial"/>
              </a:rPr>
              <a:t>مشاركات من خارج حدود المتابعين هذا يعني انتشاراً فيروسياً قوياً، وتمثل المشاركات الثانوية المستوى الثاني من المشاركات حيث قام المستخدمون غير المتابعين بمشاركة المنشور نتيجة إعجابهم به وتفاعلهم معه رغم أنهم غير متابعين لصفحة العلامة التجارية، وبنفس الوقت المشاركات الثانوية تأتي من خلال المشاركات في المستوى الأول أي مشاركات المتابعين فلو لم يقم المتابعين بمشاركة المنشور لما وصل المنشور لغير المتابعين ولا قاموا بمشاركته.</a:t>
            </a:r>
            <a:endParaRPr lang="ar-SY" sz="2200" dirty="0">
              <a:ea typeface="Calibri"/>
              <a:cs typeface="Arial"/>
            </a:endParaRPr>
          </a:p>
        </p:txBody>
      </p:sp>
    </p:spTree>
    <p:extLst>
      <p:ext uri="{BB962C8B-B14F-4D97-AF65-F5344CB8AC3E}">
        <p14:creationId xmlns:p14="http://schemas.microsoft.com/office/powerpoint/2010/main" val="6531755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4EDA5-CEAD-1D64-5FC4-278DF73BBB7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343431E-6AFD-2384-CAEE-B5DC1B36EEF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6B3A3CC-FD89-4A92-C8BC-F0D6BDB57B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BFB0516C-168D-C8C5-C023-3FCC3B40BA39}"/>
              </a:ext>
            </a:extLst>
          </p:cNvPr>
          <p:cNvSpPr/>
          <p:nvPr/>
        </p:nvSpPr>
        <p:spPr>
          <a:xfrm>
            <a:off x="89129" y="1728073"/>
            <a:ext cx="12013741" cy="489180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FBAC25C0-2FD7-5F5C-EE52-1B0CB4695EB6}"/>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-المشاركات الثانوية </a:t>
            </a:r>
          </a:p>
          <a:p>
            <a:pPr algn="ctr" rtl="1"/>
            <a:r>
              <a:rPr lang="en-US" sz="3200" b="1" dirty="0">
                <a:solidFill>
                  <a:srgbClr val="00AEEF"/>
                </a:solidFill>
              </a:rPr>
              <a:t>Secondary Shares</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E1291742-5A75-264F-443E-613B6DB7B5BC}"/>
              </a:ext>
            </a:extLst>
          </p:cNvPr>
          <p:cNvSpPr txBox="1"/>
          <p:nvPr/>
        </p:nvSpPr>
        <p:spPr>
          <a:xfrm>
            <a:off x="686597" y="1965233"/>
            <a:ext cx="11068565" cy="5107873"/>
          </a:xfrm>
          <a:prstGeom prst="rect">
            <a:avLst/>
          </a:prstGeom>
          <a:noFill/>
        </p:spPr>
        <p:txBody>
          <a:bodyPr wrap="square" rtlCol="1">
            <a:spAutoFit/>
          </a:bodyPr>
          <a:lstStyle/>
          <a:p>
            <a:pPr algn="just" rtl="1">
              <a:lnSpc>
                <a:spcPct val="150000"/>
              </a:lnSpc>
            </a:pPr>
            <a:r>
              <a:rPr lang="ar-SY" sz="2200" b="1" dirty="0"/>
              <a:t>كيف يتم حساب المشاركات الثانوية </a:t>
            </a:r>
            <a:r>
              <a:rPr lang="en-US" sz="2200" b="1" dirty="0"/>
              <a:t>Secondary Shares</a:t>
            </a:r>
            <a:r>
              <a:rPr lang="ar-SY" sz="2200" b="1" dirty="0"/>
              <a:t>: </a:t>
            </a:r>
          </a:p>
          <a:p>
            <a:pPr algn="just" rtl="1">
              <a:lnSpc>
                <a:spcPct val="150000"/>
              </a:lnSpc>
            </a:pPr>
            <a:r>
              <a:rPr lang="ar-SY" sz="2200" dirty="0"/>
              <a:t>لا يمكن حسابها يدوياً من خلال الصفحة الاجتماعية للعلامة التجارية وإنما يتم حسابها من خلال تطبيقات الاستماع الاجتماعي </a:t>
            </a:r>
            <a:r>
              <a:rPr lang="en-US" sz="2200" dirty="0"/>
              <a:t>Social Listening</a:t>
            </a:r>
            <a:r>
              <a:rPr lang="ar-SY" sz="2200" dirty="0"/>
              <a:t> حيث أن هذه التطبيقات توفر إحصائيات متقدمة للتفاعل مع المنشورات والمشاركة لها ومن ضمن تطبيقات الاستماع الاجتماعي التي توفر أدوات خرائط مرئية توضح مصدر المشاركة كل من تطبيق </a:t>
            </a:r>
            <a:r>
              <a:rPr lang="en-US" sz="2200" dirty="0"/>
              <a:t>Brand Watch </a:t>
            </a:r>
            <a:r>
              <a:rPr lang="ar-SY" sz="2200" dirty="0"/>
              <a:t> وتطبيق </a:t>
            </a:r>
            <a:r>
              <a:rPr lang="en-US" sz="2200" dirty="0" err="1"/>
              <a:t>Talkwalker</a:t>
            </a:r>
            <a:r>
              <a:rPr lang="ar-SY" sz="2200" dirty="0"/>
              <a:t> حيث تظهر هذه التطبيقات المشاركات على شكل خطوط كما يلي:</a:t>
            </a:r>
          </a:p>
          <a:p>
            <a:pPr algn="just" rtl="1">
              <a:lnSpc>
                <a:spcPct val="150000"/>
              </a:lnSpc>
            </a:pPr>
            <a:r>
              <a:rPr lang="ar-SY" sz="2200" dirty="0"/>
              <a:t>المشاركات الأولية </a:t>
            </a:r>
            <a:r>
              <a:rPr lang="en-US" sz="2200" dirty="0"/>
              <a:t>Tier 1) </a:t>
            </a:r>
            <a:r>
              <a:rPr lang="ar-SY" sz="2200" dirty="0"/>
              <a:t>): تظهر كخطوط مباشرة من حساب العلامة التجارية  إلى المتابعين.</a:t>
            </a:r>
          </a:p>
          <a:p>
            <a:pPr algn="just" rtl="1">
              <a:lnSpc>
                <a:spcPct val="150000"/>
              </a:lnSpc>
            </a:pPr>
            <a:r>
              <a:rPr lang="ar-SY" sz="2200" dirty="0"/>
              <a:t>المشاركات الثانوية (</a:t>
            </a:r>
            <a:r>
              <a:rPr lang="en-US" sz="2200" dirty="0"/>
              <a:t> :(Secondary Shares</a:t>
            </a:r>
            <a:r>
              <a:rPr lang="ar-SY" sz="2200" dirty="0"/>
              <a:t>تظهر كـ "عناقيد"</a:t>
            </a:r>
            <a:r>
              <a:rPr lang="en-US" sz="2200" dirty="0"/>
              <a:t>(Clusters) </a:t>
            </a:r>
            <a:r>
              <a:rPr lang="ar-SY" sz="2200" dirty="0"/>
              <a:t>تنطلق من حسابات أخرى لا تتابع حساب العلامة التجارية</a:t>
            </a:r>
          </a:p>
          <a:p>
            <a:pPr algn="just" rtl="1">
              <a:lnSpc>
                <a:spcPct val="150000"/>
              </a:lnSpc>
            </a:pPr>
            <a:endParaRPr lang="ar-SY" sz="2200" dirty="0"/>
          </a:p>
          <a:p>
            <a:pPr algn="just" rtl="1">
              <a:lnSpc>
                <a:spcPct val="150000"/>
              </a:lnSpc>
            </a:pPr>
            <a:endParaRPr lang="ar-SY" sz="2200" dirty="0"/>
          </a:p>
        </p:txBody>
      </p:sp>
    </p:spTree>
    <p:extLst>
      <p:ext uri="{BB962C8B-B14F-4D97-AF65-F5344CB8AC3E}">
        <p14:creationId xmlns:p14="http://schemas.microsoft.com/office/powerpoint/2010/main" val="4715398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49753-37EB-7D87-929B-8E6A6BB66EB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F382F93-C7FB-E7BC-E3E8-9802323126F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AFE22BD-451E-56ED-616A-504E34B660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C9B448CC-9366-B161-5B27-7709B52D1F23}"/>
              </a:ext>
            </a:extLst>
          </p:cNvPr>
          <p:cNvSpPr txBox="1"/>
          <p:nvPr/>
        </p:nvSpPr>
        <p:spPr>
          <a:xfrm>
            <a:off x="1583634" y="99836"/>
            <a:ext cx="7467600" cy="1446550"/>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-المشاركات الثانوية </a:t>
            </a:r>
          </a:p>
          <a:p>
            <a:pPr algn="ctr" rtl="1"/>
            <a:r>
              <a:rPr lang="en-US" sz="3200" b="1" dirty="0">
                <a:solidFill>
                  <a:srgbClr val="00AEEF"/>
                </a:solidFill>
              </a:rPr>
              <a:t> </a:t>
            </a:r>
            <a:r>
              <a:rPr lang="ar-SY" sz="3200" b="1" dirty="0">
                <a:solidFill>
                  <a:srgbClr val="00AEEF"/>
                </a:solidFill>
              </a:rPr>
              <a:t>تطبيق </a:t>
            </a:r>
            <a:r>
              <a:rPr lang="en-US" sz="3200" b="1" dirty="0">
                <a:solidFill>
                  <a:srgbClr val="00AEEF"/>
                </a:solidFill>
              </a:rPr>
              <a:t>Brand Watch</a:t>
            </a:r>
            <a:endParaRPr lang="ar-SY" sz="3200" b="1" dirty="0">
              <a:solidFill>
                <a:srgbClr val="00AEEF"/>
              </a:solidFill>
            </a:endParaRPr>
          </a:p>
          <a:p>
            <a:pPr algn="ctr" rtl="1"/>
            <a:r>
              <a:rPr lang="en-US" sz="2400" b="1" dirty="0">
                <a:solidFill>
                  <a:srgbClr val="00AEEF"/>
                </a:solidFill>
                <a:hlinkClick r:id="rId4"/>
              </a:rPr>
              <a:t>https://www.brandwatch.com</a:t>
            </a:r>
            <a:r>
              <a:rPr lang="en-US" sz="2400" b="1" dirty="0">
                <a:solidFill>
                  <a:srgbClr val="00AEEF"/>
                </a:solidFill>
              </a:rPr>
              <a:t> </a:t>
            </a:r>
            <a:endParaRPr lang="en-US" sz="1400" dirty="0">
              <a:solidFill>
                <a:schemeClr val="bg1"/>
              </a:solidFill>
            </a:endParaRPr>
          </a:p>
        </p:txBody>
      </p:sp>
      <p:pic>
        <p:nvPicPr>
          <p:cNvPr id="4" name="صورة 3">
            <a:extLst>
              <a:ext uri="{FF2B5EF4-FFF2-40B4-BE49-F238E27FC236}">
                <a16:creationId xmlns:a16="http://schemas.microsoft.com/office/drawing/2014/main" id="{2656C4BE-5618-0D10-0617-B70524E8E1BA}"/>
              </a:ext>
            </a:extLst>
          </p:cNvPr>
          <p:cNvPicPr>
            <a:picLocks noChangeAspect="1"/>
          </p:cNvPicPr>
          <p:nvPr/>
        </p:nvPicPr>
        <p:blipFill>
          <a:blip r:embed="rId5"/>
          <a:stretch>
            <a:fillRect/>
          </a:stretch>
        </p:blipFill>
        <p:spPr>
          <a:xfrm>
            <a:off x="858400" y="1953842"/>
            <a:ext cx="10239022" cy="4848200"/>
          </a:xfrm>
          <a:prstGeom prst="rect">
            <a:avLst/>
          </a:prstGeom>
        </p:spPr>
      </p:pic>
    </p:spTree>
    <p:extLst>
      <p:ext uri="{BB962C8B-B14F-4D97-AF65-F5344CB8AC3E}">
        <p14:creationId xmlns:p14="http://schemas.microsoft.com/office/powerpoint/2010/main" val="38512677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819ED7-B826-AF83-50EB-B5D942B4F50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9FB4E4D-48BC-8498-6420-62E59034D5E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73F02AC-D5F6-A77D-8E00-E916224C1A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38A9FB90-943B-BDD6-0B13-9A13B5F7FDEE}"/>
              </a:ext>
            </a:extLst>
          </p:cNvPr>
          <p:cNvSpPr txBox="1"/>
          <p:nvPr/>
        </p:nvSpPr>
        <p:spPr>
          <a:xfrm>
            <a:off x="1583634" y="99836"/>
            <a:ext cx="7467600" cy="1384995"/>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-المشاركات الثانوية </a:t>
            </a:r>
          </a:p>
          <a:p>
            <a:pPr algn="ctr" rtl="1"/>
            <a:r>
              <a:rPr lang="en-US" sz="3200" b="1" dirty="0">
                <a:solidFill>
                  <a:srgbClr val="00AEEF"/>
                </a:solidFill>
              </a:rPr>
              <a:t> </a:t>
            </a:r>
            <a:r>
              <a:rPr lang="ar-SY" sz="3200" b="1" dirty="0">
                <a:solidFill>
                  <a:srgbClr val="00AEEF"/>
                </a:solidFill>
              </a:rPr>
              <a:t>تطبيق </a:t>
            </a:r>
            <a:r>
              <a:rPr lang="en-US" sz="3200" b="1" dirty="0">
                <a:solidFill>
                  <a:srgbClr val="00AEEF"/>
                </a:solidFill>
              </a:rPr>
              <a:t>Talk walker</a:t>
            </a:r>
            <a:endParaRPr lang="ar-SY" sz="3200" b="1" dirty="0">
              <a:solidFill>
                <a:srgbClr val="00AEEF"/>
              </a:solidFill>
            </a:endParaRPr>
          </a:p>
          <a:p>
            <a:pPr algn="ctr" rtl="1"/>
            <a:r>
              <a:rPr lang="en-US" sz="2000" b="1" dirty="0">
                <a:solidFill>
                  <a:srgbClr val="00AEEF"/>
                </a:solidFill>
                <a:hlinkClick r:id="rId4"/>
              </a:rPr>
              <a:t>https://www.talkwalker.com</a:t>
            </a:r>
            <a:r>
              <a:rPr lang="en-US" sz="2000" b="1" dirty="0">
                <a:solidFill>
                  <a:srgbClr val="00AEEF"/>
                </a:solidFill>
              </a:rPr>
              <a:t> </a:t>
            </a:r>
            <a:endParaRPr lang="en-US" sz="1200" dirty="0">
              <a:solidFill>
                <a:schemeClr val="bg1"/>
              </a:solidFill>
            </a:endParaRPr>
          </a:p>
        </p:txBody>
      </p:sp>
      <p:pic>
        <p:nvPicPr>
          <p:cNvPr id="3" name="صورة 2">
            <a:extLst>
              <a:ext uri="{FF2B5EF4-FFF2-40B4-BE49-F238E27FC236}">
                <a16:creationId xmlns:a16="http://schemas.microsoft.com/office/drawing/2014/main" id="{3B80D8D3-0AA1-5AFA-2C90-060E4EE2717A}"/>
              </a:ext>
            </a:extLst>
          </p:cNvPr>
          <p:cNvPicPr>
            <a:picLocks noChangeAspect="1"/>
          </p:cNvPicPr>
          <p:nvPr/>
        </p:nvPicPr>
        <p:blipFill>
          <a:blip r:embed="rId5"/>
          <a:stretch>
            <a:fillRect/>
          </a:stretch>
        </p:blipFill>
        <p:spPr>
          <a:xfrm>
            <a:off x="0" y="1546386"/>
            <a:ext cx="12192000" cy="5417230"/>
          </a:xfrm>
          <a:prstGeom prst="rect">
            <a:avLst/>
          </a:prstGeom>
        </p:spPr>
      </p:pic>
    </p:spTree>
    <p:extLst>
      <p:ext uri="{BB962C8B-B14F-4D97-AF65-F5344CB8AC3E}">
        <p14:creationId xmlns:p14="http://schemas.microsoft.com/office/powerpoint/2010/main" val="2027141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BCD02-497D-D80D-B812-1D2A15D1BEB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10987E3-2347-45F0-0F5A-02A3A2F58D0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1A98856-26D1-5E67-3F5A-FF7F0C150E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7EE58E56-E418-9F06-A6F5-49C99C7D1DC6}"/>
              </a:ext>
            </a:extLst>
          </p:cNvPr>
          <p:cNvSpPr/>
          <p:nvPr/>
        </p:nvSpPr>
        <p:spPr>
          <a:xfrm>
            <a:off x="51029" y="2080498"/>
            <a:ext cx="12089942" cy="416165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616AD2A7-0365-E33F-67BB-5FCEEAA70581}"/>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-مشاهدات غير المتابعين </a:t>
            </a:r>
          </a:p>
          <a:p>
            <a:pPr algn="ctr" rtl="1"/>
            <a:r>
              <a:rPr lang="en-US" sz="3200" b="1" dirty="0">
                <a:solidFill>
                  <a:srgbClr val="00AEEF"/>
                </a:solidFill>
              </a:rPr>
              <a:t>Non-Follower Views</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E5A06409-40B1-2C53-05D7-B0995FCD2FF8}"/>
              </a:ext>
            </a:extLst>
          </p:cNvPr>
          <p:cNvSpPr txBox="1"/>
          <p:nvPr/>
        </p:nvSpPr>
        <p:spPr>
          <a:xfrm>
            <a:off x="393929" y="2292253"/>
            <a:ext cx="11430000" cy="3592522"/>
          </a:xfrm>
          <a:prstGeom prst="rect">
            <a:avLst/>
          </a:prstGeom>
          <a:noFill/>
        </p:spPr>
        <p:txBody>
          <a:bodyPr wrap="square" rtlCol="1">
            <a:spAutoFit/>
          </a:bodyPr>
          <a:lstStyle/>
          <a:p>
            <a:pPr algn="just" rtl="1">
              <a:lnSpc>
                <a:spcPct val="150000"/>
              </a:lnSpc>
            </a:pPr>
            <a:r>
              <a:rPr lang="ar-SY" sz="2200" dirty="0"/>
              <a:t>بدايةً علينا أن نوضح الفرق بين المشاهدات </a:t>
            </a:r>
            <a:r>
              <a:rPr lang="en-US" sz="2200" dirty="0"/>
              <a:t>Views</a:t>
            </a:r>
            <a:r>
              <a:rPr lang="ar-SY" sz="2200" dirty="0"/>
              <a:t> وبين الظهور </a:t>
            </a:r>
            <a:r>
              <a:rPr lang="en-US" sz="2200" dirty="0"/>
              <a:t>Impression</a:t>
            </a:r>
            <a:r>
              <a:rPr lang="ar-SY" sz="2200" dirty="0"/>
              <a:t>: </a:t>
            </a:r>
          </a:p>
          <a:p>
            <a:pPr algn="just" rtl="1">
              <a:lnSpc>
                <a:spcPct val="150000"/>
              </a:lnSpc>
            </a:pPr>
            <a:r>
              <a:rPr lang="ar-SY" sz="2200" dirty="0"/>
              <a:t>المشاهدات </a:t>
            </a:r>
            <a:r>
              <a:rPr lang="en-US" sz="2200" dirty="0"/>
              <a:t>Views</a:t>
            </a:r>
            <a:r>
              <a:rPr lang="ar-SY" sz="2200" dirty="0"/>
              <a:t> ويقصد بها مشاهدة الصور أو مقاطع الفيديو لمدة معينة ويختلف قياس هذا المؤشر من منصة إلى منصة أخرى كما يلي: </a:t>
            </a:r>
          </a:p>
          <a:p>
            <a:pPr algn="just" rtl="1">
              <a:lnSpc>
                <a:spcPct val="150000"/>
              </a:lnSpc>
            </a:pPr>
            <a:r>
              <a:rPr lang="en-US" sz="2200" dirty="0"/>
              <a:t>Facebook, Instagram</a:t>
            </a:r>
            <a:r>
              <a:rPr lang="ar-SY" sz="2200" dirty="0"/>
              <a:t>: لا تحتسب المشاهدة إلا إذا تم مشاهدة الصورة أو مقطع الفيديو لمدة </a:t>
            </a:r>
            <a:r>
              <a:rPr lang="en-US" sz="2200" dirty="0"/>
              <a:t>3</a:t>
            </a:r>
            <a:r>
              <a:rPr lang="ar-SY" sz="2200" dirty="0"/>
              <a:t> ثواني على الأقل في حين أن الظهور </a:t>
            </a:r>
            <a:r>
              <a:rPr lang="en-US" sz="2200" dirty="0"/>
              <a:t>Impression</a:t>
            </a:r>
            <a:r>
              <a:rPr lang="ar-SY" sz="2200" dirty="0"/>
              <a:t> هو مجرد ظهور المنشور في الصفحة الرئيسية للمستخدمين فمثلاً منشورات العروض الدوارة </a:t>
            </a:r>
            <a:r>
              <a:rPr lang="en-US" sz="2200" dirty="0"/>
              <a:t>Carousel</a:t>
            </a:r>
            <a:r>
              <a:rPr lang="ar-SY" sz="2200" dirty="0"/>
              <a:t> تتضمن عدة صور يمكن أن يظهر المنشور الخاص بها ولكن قد لا يشاهد المستخدم جميع الصور الموجودة في المنشور فهنا يتم احتسابه كظهور </a:t>
            </a:r>
            <a:r>
              <a:rPr lang="en-US" sz="2200" dirty="0"/>
              <a:t>Impression</a:t>
            </a:r>
            <a:r>
              <a:rPr lang="ar-SY" sz="2200" dirty="0"/>
              <a:t> وليس مشاهدة </a:t>
            </a:r>
            <a:r>
              <a:rPr lang="en-US" sz="2200" dirty="0"/>
              <a:t>View</a:t>
            </a:r>
            <a:r>
              <a:rPr lang="ar-SY" sz="2200" dirty="0"/>
              <a:t> للصور.</a:t>
            </a:r>
          </a:p>
        </p:txBody>
      </p:sp>
    </p:spTree>
    <p:extLst>
      <p:ext uri="{BB962C8B-B14F-4D97-AF65-F5344CB8AC3E}">
        <p14:creationId xmlns:p14="http://schemas.microsoft.com/office/powerpoint/2010/main" val="11560418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1136A-9202-3529-C486-17C8A22D4DC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0FF95ED-AC93-550B-EB3A-FD838DE118B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F735554-FCFF-02D9-3B28-331828C648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2776D83-634A-3078-1753-FBC0779096DC}"/>
              </a:ext>
            </a:extLst>
          </p:cNvPr>
          <p:cNvSpPr/>
          <p:nvPr/>
        </p:nvSpPr>
        <p:spPr>
          <a:xfrm>
            <a:off x="5857874" y="1717836"/>
            <a:ext cx="6148015" cy="472861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E74A19A5-418C-1CB6-132A-3D233C43E2C9}"/>
              </a:ext>
            </a:extLst>
          </p:cNvPr>
          <p:cNvSpPr txBox="1"/>
          <p:nvPr/>
        </p:nvSpPr>
        <p:spPr>
          <a:xfrm>
            <a:off x="6391275" y="2238375"/>
            <a:ext cx="5491697" cy="3584379"/>
          </a:xfrm>
          <a:prstGeom prst="rect">
            <a:avLst/>
          </a:prstGeom>
          <a:noFill/>
        </p:spPr>
        <p:txBody>
          <a:bodyPr wrap="square" rtlCol="1">
            <a:spAutoFit/>
          </a:bodyPr>
          <a:lstStyle/>
          <a:p>
            <a:pPr algn="just" rtl="1">
              <a:lnSpc>
                <a:spcPct val="150000"/>
              </a:lnSpc>
            </a:pPr>
            <a:r>
              <a:rPr lang="en-US" sz="2200" dirty="0"/>
              <a:t>YouTube</a:t>
            </a:r>
            <a:r>
              <a:rPr lang="ar-SY" sz="2200" dirty="0"/>
              <a:t>: لا تحتسب المشاهدة </a:t>
            </a:r>
            <a:r>
              <a:rPr lang="en-US" sz="2200" dirty="0"/>
              <a:t>View</a:t>
            </a:r>
            <a:r>
              <a:rPr lang="ar-SY" sz="2200" dirty="0"/>
              <a:t> إلا إذا تم مشاهدة الفيديو على الأقل لمدة </a:t>
            </a:r>
            <a:r>
              <a:rPr lang="en-US" sz="2200" dirty="0"/>
              <a:t>30</a:t>
            </a:r>
            <a:r>
              <a:rPr lang="ar-SY" sz="2200" dirty="0"/>
              <a:t> ثانية وإذا كان الفيديو أٌقصر من </a:t>
            </a:r>
            <a:r>
              <a:rPr lang="en-US" sz="2200" dirty="0"/>
              <a:t>30</a:t>
            </a:r>
            <a:r>
              <a:rPr lang="ar-SY" sz="2200" dirty="0"/>
              <a:t> ثانية فيجب مشاهدته كاملاً حتى يتم احتسابه كمشاهدة. </a:t>
            </a:r>
          </a:p>
          <a:p>
            <a:pPr algn="just" rtl="1">
              <a:lnSpc>
                <a:spcPct val="150000"/>
              </a:lnSpc>
            </a:pPr>
            <a:r>
              <a:rPr lang="en-US" sz="2200" dirty="0"/>
              <a:t>TikTok</a:t>
            </a:r>
            <a:r>
              <a:rPr lang="ar-SY" sz="2200" dirty="0"/>
              <a:t>: بمجرد تشغيل الفيديو في هذه المنصة يتم احتسابه مشاهدة </a:t>
            </a:r>
            <a:r>
              <a:rPr lang="en-US" sz="2200" dirty="0"/>
              <a:t>View</a:t>
            </a:r>
            <a:r>
              <a:rPr lang="ar-SY" sz="2200" dirty="0"/>
              <a:t> أما إذا لم يتم تشغيل الفيديو وظهر فقط في الصفحة الرئيسة لحساب المستخدم دون تشغيله لا يتم احتسابه كمشاهدة بل يتم احتسابه كظهور </a:t>
            </a:r>
            <a:r>
              <a:rPr lang="en-US" sz="2200" dirty="0"/>
              <a:t>Impression</a:t>
            </a:r>
            <a:endParaRPr lang="ar-SY" sz="2200" dirty="0"/>
          </a:p>
        </p:txBody>
      </p:sp>
      <p:sp>
        <p:nvSpPr>
          <p:cNvPr id="3" name="مربع نص 2">
            <a:extLst>
              <a:ext uri="{FF2B5EF4-FFF2-40B4-BE49-F238E27FC236}">
                <a16:creationId xmlns:a16="http://schemas.microsoft.com/office/drawing/2014/main" id="{CE585B26-1454-5664-41FF-0496C0BE2D7E}"/>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-مشاهدات غير المتابعين </a:t>
            </a:r>
          </a:p>
          <a:p>
            <a:pPr algn="ctr" rtl="1"/>
            <a:r>
              <a:rPr lang="en-US" sz="3200" b="1" dirty="0">
                <a:solidFill>
                  <a:srgbClr val="00AEEF"/>
                </a:solidFill>
              </a:rPr>
              <a:t>Non-Follower Views</a:t>
            </a:r>
            <a:endParaRPr lang="ar-SY" sz="3200" b="1" dirty="0">
              <a:solidFill>
                <a:srgbClr val="00AEEF"/>
              </a:solidFill>
            </a:endParaRPr>
          </a:p>
          <a:p>
            <a:pPr algn="ctr" rtl="1"/>
            <a:endParaRPr lang="en-US" dirty="0">
              <a:solidFill>
                <a:schemeClr val="bg1"/>
              </a:solidFill>
            </a:endParaRPr>
          </a:p>
        </p:txBody>
      </p:sp>
      <p:pic>
        <p:nvPicPr>
          <p:cNvPr id="6" name="صورة 5" descr="صورة تحتوي على التلون, لقطة شاشة, الرسومات, التصميم&#10;&#10;قد يكون المحتوى الذي تم إنشاؤه بواسطة الذكاء الاصطناعي غير صحيح.">
            <a:extLst>
              <a:ext uri="{FF2B5EF4-FFF2-40B4-BE49-F238E27FC236}">
                <a16:creationId xmlns:a16="http://schemas.microsoft.com/office/drawing/2014/main" id="{B4F5365F-348D-4CF8-5C66-3C060FB3FD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38375"/>
            <a:ext cx="5343525" cy="3333750"/>
          </a:xfrm>
          <a:prstGeom prst="rect">
            <a:avLst/>
          </a:prstGeom>
        </p:spPr>
      </p:pic>
    </p:spTree>
    <p:extLst>
      <p:ext uri="{BB962C8B-B14F-4D97-AF65-F5344CB8AC3E}">
        <p14:creationId xmlns:p14="http://schemas.microsoft.com/office/powerpoint/2010/main" val="11063245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2D45A-FE13-4B27-B01E-B1EF86CD27A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91D8417-E414-09C4-F4C7-CAD07C7E2E5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D3FFE4B-C61C-0B1E-5600-881E25BEF7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6A3D466-753F-6168-0EF7-60280856EFAA}"/>
              </a:ext>
            </a:extLst>
          </p:cNvPr>
          <p:cNvSpPr/>
          <p:nvPr/>
        </p:nvSpPr>
        <p:spPr>
          <a:xfrm>
            <a:off x="5400675" y="1346360"/>
            <a:ext cx="6731791" cy="54118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44BEE766-1818-82DC-3A34-AA7E5C16055A}"/>
              </a:ext>
            </a:extLst>
          </p:cNvPr>
          <p:cNvSpPr txBox="1"/>
          <p:nvPr/>
        </p:nvSpPr>
        <p:spPr>
          <a:xfrm>
            <a:off x="5896304" y="1375088"/>
            <a:ext cx="5722924" cy="5107873"/>
          </a:xfrm>
          <a:prstGeom prst="rect">
            <a:avLst/>
          </a:prstGeom>
          <a:noFill/>
        </p:spPr>
        <p:txBody>
          <a:bodyPr wrap="square" rtlCol="1">
            <a:spAutoFit/>
          </a:bodyPr>
          <a:lstStyle/>
          <a:p>
            <a:pPr algn="just" rtl="1">
              <a:lnSpc>
                <a:spcPct val="150000"/>
              </a:lnSpc>
            </a:pPr>
            <a:r>
              <a:rPr lang="ar-SY" sz="2200" dirty="0"/>
              <a:t>وكما نعلم فإن التسويق الفيروسي يعتمد على المشاركة أي مشاهدة المنشورات من قبل مستخدمين جدد غير متابعين لحساب العلامة التجارية وعلى هذا الأساس يجب أن نميز بين نوعين من المشاهدات وهما: </a:t>
            </a:r>
          </a:p>
          <a:p>
            <a:pPr algn="just" rtl="1">
              <a:lnSpc>
                <a:spcPct val="150000"/>
              </a:lnSpc>
            </a:pPr>
            <a:r>
              <a:rPr lang="ar-SY" sz="2200" dirty="0"/>
              <a:t>مشاهدات المتابعين </a:t>
            </a:r>
            <a:r>
              <a:rPr lang="en-US" sz="2200" dirty="0"/>
              <a:t>Followers Views</a:t>
            </a:r>
            <a:endParaRPr lang="ar-SY" sz="2200" dirty="0"/>
          </a:p>
          <a:p>
            <a:pPr algn="just" rtl="1">
              <a:lnSpc>
                <a:spcPct val="150000"/>
              </a:lnSpc>
            </a:pPr>
            <a:r>
              <a:rPr lang="ar-SY" sz="2200" dirty="0"/>
              <a:t>مشاهدات غير المتابعين </a:t>
            </a:r>
            <a:r>
              <a:rPr lang="en-US" sz="2200" dirty="0"/>
              <a:t>Non-Followers Views</a:t>
            </a:r>
            <a:endParaRPr lang="ar-SY" sz="2200" dirty="0"/>
          </a:p>
          <a:p>
            <a:pPr algn="just" rtl="1">
              <a:lnSpc>
                <a:spcPct val="150000"/>
              </a:lnSpc>
            </a:pPr>
            <a:r>
              <a:rPr lang="ar-SY" sz="2200" dirty="0"/>
              <a:t>وبالتأكيد فإن مشاهدات غير المتابعين هي مؤشر أداء مهم للتسويق الفيروسي لأن هذه المشاهدات تأتي نتيجة المشاركات أو التفاعلات من المتابعين وبالتالي يصل المنشور لمتابعين جدد يقومون بالمشاركة </a:t>
            </a:r>
          </a:p>
        </p:txBody>
      </p:sp>
      <p:sp>
        <p:nvSpPr>
          <p:cNvPr id="3" name="مربع نص 2">
            <a:extLst>
              <a:ext uri="{FF2B5EF4-FFF2-40B4-BE49-F238E27FC236}">
                <a16:creationId xmlns:a16="http://schemas.microsoft.com/office/drawing/2014/main" id="{C769370C-3349-A732-8D3E-4DABADCF56B9}"/>
              </a:ext>
            </a:extLst>
          </p:cNvPr>
          <p:cNvSpPr txBox="1"/>
          <p:nvPr/>
        </p:nvSpPr>
        <p:spPr>
          <a:xfrm>
            <a:off x="1583634" y="-7857"/>
            <a:ext cx="7467600" cy="1354217"/>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-مشاهدات غير المتابعين </a:t>
            </a:r>
          </a:p>
          <a:p>
            <a:pPr algn="ctr" rtl="1"/>
            <a:r>
              <a:rPr lang="en-US" sz="3200" b="1" dirty="0">
                <a:solidFill>
                  <a:srgbClr val="00AEEF"/>
                </a:solidFill>
              </a:rPr>
              <a:t>Non-Followers Views</a:t>
            </a:r>
            <a:endParaRPr lang="ar-SY" sz="3200" b="1" dirty="0">
              <a:solidFill>
                <a:srgbClr val="00AEEF"/>
              </a:solidFill>
            </a:endParaRPr>
          </a:p>
          <a:p>
            <a:pPr algn="ctr" rtl="1"/>
            <a:endParaRPr lang="en-US" dirty="0">
              <a:solidFill>
                <a:schemeClr val="bg1"/>
              </a:solidFill>
            </a:endParaRPr>
          </a:p>
        </p:txBody>
      </p:sp>
      <p:pic>
        <p:nvPicPr>
          <p:cNvPr id="6" name="صورة 5" descr="صورة تحتوي على نص, تصميم الجرافيك, الرسومات, رسوم متحركة&#10;&#10;قد يكون المحتوى الذي تم إنشاؤه بواسطة الذكاء الاصطناعي غير صحيح.">
            <a:extLst>
              <a:ext uri="{FF2B5EF4-FFF2-40B4-BE49-F238E27FC236}">
                <a16:creationId xmlns:a16="http://schemas.microsoft.com/office/drawing/2014/main" id="{E6726965-A12C-91A1-060C-0754DA3D86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267" y="2424037"/>
            <a:ext cx="5340701" cy="3560467"/>
          </a:xfrm>
          <a:prstGeom prst="rect">
            <a:avLst/>
          </a:prstGeom>
        </p:spPr>
      </p:pic>
    </p:spTree>
    <p:extLst>
      <p:ext uri="{BB962C8B-B14F-4D97-AF65-F5344CB8AC3E}">
        <p14:creationId xmlns:p14="http://schemas.microsoft.com/office/powerpoint/2010/main" val="23732816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A3676-AED3-6425-FF84-2BF7E484C9F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A702E87-40AD-451D-1DDE-72D0E6A5508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67A8AFD-B0AD-FE2C-DE38-E6323692EE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767B33D-ECA2-B7BB-051A-05BE01161F8A}"/>
              </a:ext>
            </a:extLst>
          </p:cNvPr>
          <p:cNvSpPr/>
          <p:nvPr/>
        </p:nvSpPr>
        <p:spPr>
          <a:xfrm>
            <a:off x="5460209" y="1425612"/>
            <a:ext cx="6731791" cy="54118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FB336E94-08D2-1C9C-E9B0-595E666D26F4}"/>
              </a:ext>
            </a:extLst>
          </p:cNvPr>
          <p:cNvSpPr txBox="1"/>
          <p:nvPr/>
        </p:nvSpPr>
        <p:spPr>
          <a:xfrm>
            <a:off x="5643419" y="1717988"/>
            <a:ext cx="6063198" cy="5107873"/>
          </a:xfrm>
          <a:prstGeom prst="rect">
            <a:avLst/>
          </a:prstGeom>
          <a:noFill/>
        </p:spPr>
        <p:txBody>
          <a:bodyPr wrap="square" rtlCol="1">
            <a:spAutoFit/>
          </a:bodyPr>
          <a:lstStyle/>
          <a:p>
            <a:pPr algn="just" rtl="1">
              <a:lnSpc>
                <a:spcPct val="150000"/>
              </a:lnSpc>
            </a:pPr>
            <a:r>
              <a:rPr lang="ar-SY" sz="2200" b="1" dirty="0"/>
              <a:t>لماذا مشاهدات غير المتابعين مهمة جداً؟</a:t>
            </a:r>
          </a:p>
          <a:p>
            <a:pPr algn="just" rtl="1">
              <a:lnSpc>
                <a:spcPct val="150000"/>
              </a:lnSpc>
            </a:pPr>
            <a:r>
              <a:rPr lang="ar-SY" sz="2200" dirty="0"/>
              <a:t>السبب في أهمية مشاهدات غير المتابعين هو أن هذه المشاهدات تخرجك خارج نطاق متابعيك أي أن المحتوى الخاص بعلامتك التجارية تخطى حدود المتابعين وبدء بالانتشار الفعلي بشكل علني ولدى مستخدمين هم غير متابعين لك.</a:t>
            </a:r>
          </a:p>
          <a:p>
            <a:pPr algn="just" rtl="1">
              <a:lnSpc>
                <a:spcPct val="150000"/>
              </a:lnSpc>
            </a:pPr>
            <a:r>
              <a:rPr lang="ar-SY" sz="2200" dirty="0"/>
              <a:t>بالإضافة إلى أن المنشورات وصلت لمستخدمين جدد وهم غير متابعين وفي حال أعجبتهم منشوراتك سيقومون بمتابعة حسابك ومشاركة المنشور أيضاً وهذا يعني أن المزيد من المتابعين سيصلون لحسابك.</a:t>
            </a:r>
          </a:p>
          <a:p>
            <a:pPr algn="just" rtl="1">
              <a:lnSpc>
                <a:spcPct val="150000"/>
              </a:lnSpc>
            </a:pPr>
            <a:r>
              <a:rPr lang="ar-SY" sz="2200" dirty="0"/>
              <a:t>ببساطة مشاهدات غير المتابعين هي جوهر التسويق الفيروسي.</a:t>
            </a:r>
          </a:p>
        </p:txBody>
      </p:sp>
      <p:sp>
        <p:nvSpPr>
          <p:cNvPr id="3" name="مربع نص 2">
            <a:extLst>
              <a:ext uri="{FF2B5EF4-FFF2-40B4-BE49-F238E27FC236}">
                <a16:creationId xmlns:a16="http://schemas.microsoft.com/office/drawing/2014/main" id="{0DF6C1D8-15A6-8E91-3C5F-C3FD4285C7B7}"/>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-مشاهدات غير المتابعين </a:t>
            </a:r>
          </a:p>
          <a:p>
            <a:pPr algn="ctr" rtl="1"/>
            <a:r>
              <a:rPr lang="en-US" sz="3200" b="1" dirty="0">
                <a:solidFill>
                  <a:srgbClr val="00AEEF"/>
                </a:solidFill>
              </a:rPr>
              <a:t>Non-Follower Views</a:t>
            </a:r>
            <a:endParaRPr lang="ar-SY" sz="3200" b="1" dirty="0">
              <a:solidFill>
                <a:srgbClr val="00AEEF"/>
              </a:solidFill>
            </a:endParaRPr>
          </a:p>
          <a:p>
            <a:pPr algn="ctr" rtl="1"/>
            <a:endParaRPr lang="en-US" dirty="0">
              <a:solidFill>
                <a:schemeClr val="bg1"/>
              </a:solidFill>
            </a:endParaRPr>
          </a:p>
        </p:txBody>
      </p:sp>
      <p:pic>
        <p:nvPicPr>
          <p:cNvPr id="9" name="صورة 8" descr="صورة تحتوي على نص, لقطة شاشة, نظام التشغيل, برمجيات&#10;&#10;قد يكون المحتوى الذي تم إنشاؤه بواسطة الذكاء الاصطناعي غير صحيح.">
            <a:extLst>
              <a:ext uri="{FF2B5EF4-FFF2-40B4-BE49-F238E27FC236}">
                <a16:creationId xmlns:a16="http://schemas.microsoft.com/office/drawing/2014/main" id="{2830309B-6857-B440-385A-AD4CB59F2F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838450"/>
            <a:ext cx="5337968" cy="2802433"/>
          </a:xfrm>
          <a:prstGeom prst="rect">
            <a:avLst/>
          </a:prstGeom>
        </p:spPr>
      </p:pic>
    </p:spTree>
    <p:extLst>
      <p:ext uri="{BB962C8B-B14F-4D97-AF65-F5344CB8AC3E}">
        <p14:creationId xmlns:p14="http://schemas.microsoft.com/office/powerpoint/2010/main" val="4227453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DD88A-07D6-EB42-6103-14C1D5D7699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943E87A-831C-A09A-3FF1-08E5CCCFBCC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B24EA79-AD12-3731-DD1D-809A360F37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4B5D231-72D8-7E4B-91E1-065FECE3B4C0}"/>
              </a:ext>
            </a:extLst>
          </p:cNvPr>
          <p:cNvSpPr/>
          <p:nvPr/>
        </p:nvSpPr>
        <p:spPr>
          <a:xfrm>
            <a:off x="5460209" y="1425612"/>
            <a:ext cx="6731791" cy="54118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09D25B56-CA6E-6B69-3EC0-3AEEAE70FCE0}"/>
              </a:ext>
            </a:extLst>
          </p:cNvPr>
          <p:cNvSpPr txBox="1"/>
          <p:nvPr/>
        </p:nvSpPr>
        <p:spPr>
          <a:xfrm>
            <a:off x="5572125" y="1622333"/>
            <a:ext cx="6315075" cy="5615704"/>
          </a:xfrm>
          <a:prstGeom prst="rect">
            <a:avLst/>
          </a:prstGeom>
          <a:noFill/>
        </p:spPr>
        <p:txBody>
          <a:bodyPr wrap="square" rtlCol="1">
            <a:spAutoFit/>
          </a:bodyPr>
          <a:lstStyle/>
          <a:p>
            <a:pPr algn="just" rtl="1">
              <a:lnSpc>
                <a:spcPct val="150000"/>
              </a:lnSpc>
            </a:pPr>
            <a:r>
              <a:rPr lang="ar-SY" sz="2200" b="1" dirty="0"/>
              <a:t>كيف يتم قياس مشاهدات غير المتابعين؟</a:t>
            </a:r>
          </a:p>
          <a:p>
            <a:pPr algn="just" rtl="1">
              <a:lnSpc>
                <a:spcPct val="150000"/>
              </a:lnSpc>
            </a:pPr>
            <a:r>
              <a:rPr lang="ar-SY" sz="2200" dirty="0"/>
              <a:t>أغلب منصات التواصل الاجتماعي توفر مشاهدات غير المتابعين ضمن الرؤى </a:t>
            </a:r>
            <a:r>
              <a:rPr lang="en-US" sz="2200" dirty="0"/>
              <a:t>Insights</a:t>
            </a:r>
            <a:r>
              <a:rPr lang="ar-SY" sz="2200" dirty="0"/>
              <a:t> وبشكل مجاني</a:t>
            </a:r>
          </a:p>
          <a:p>
            <a:pPr algn="just" rtl="1">
              <a:lnSpc>
                <a:spcPct val="150000"/>
              </a:lnSpc>
            </a:pPr>
            <a:r>
              <a:rPr lang="ar-SY" sz="2200" dirty="0"/>
              <a:t>مثل </a:t>
            </a:r>
            <a:r>
              <a:rPr lang="en-US" sz="2200" dirty="0"/>
              <a:t>Facebook</a:t>
            </a:r>
            <a:r>
              <a:rPr lang="ar-SY" sz="2200" dirty="0"/>
              <a:t> و </a:t>
            </a:r>
            <a:r>
              <a:rPr lang="en-US" sz="2200" dirty="0"/>
              <a:t>Instagram</a:t>
            </a:r>
            <a:r>
              <a:rPr lang="ar-SY" sz="2200" dirty="0"/>
              <a:t> حيث يمكنك معرفة عدد المشاهدات </a:t>
            </a:r>
            <a:r>
              <a:rPr lang="en-US" sz="2200" dirty="0"/>
              <a:t>Views</a:t>
            </a:r>
            <a:r>
              <a:rPr lang="ar-SY" sz="2200" dirty="0"/>
              <a:t> للمتابعين </a:t>
            </a:r>
            <a:r>
              <a:rPr lang="en-US" sz="2200" dirty="0"/>
              <a:t>Followers</a:t>
            </a:r>
            <a:r>
              <a:rPr lang="ar-SY" sz="2200" dirty="0"/>
              <a:t> وعدد المشاهدات لغير المتابعين </a:t>
            </a:r>
            <a:r>
              <a:rPr lang="en-US" sz="2200" dirty="0"/>
              <a:t>Non-Followers</a:t>
            </a:r>
            <a:r>
              <a:rPr lang="ar-SY" sz="2200" dirty="0"/>
              <a:t>. </a:t>
            </a:r>
          </a:p>
          <a:p>
            <a:pPr algn="just" rtl="1">
              <a:lnSpc>
                <a:spcPct val="150000"/>
              </a:lnSpc>
            </a:pPr>
            <a:r>
              <a:rPr lang="ar-SY" sz="2200" dirty="0"/>
              <a:t>توضح لقطة الشاشة المرفقة عدد المشاهدات </a:t>
            </a:r>
            <a:r>
              <a:rPr lang="en-US" sz="2200" dirty="0"/>
              <a:t>Views</a:t>
            </a:r>
            <a:r>
              <a:rPr lang="ar-SY" sz="2200" dirty="0"/>
              <a:t> للمتابعين وغير المتابعين لحساب </a:t>
            </a:r>
            <a:r>
              <a:rPr lang="en-US" sz="2200" dirty="0"/>
              <a:t>Facebook</a:t>
            </a:r>
            <a:r>
              <a:rPr lang="ar-SY" sz="2200" dirty="0"/>
              <a:t>، ونلاحظ أن نسبة مشاهدات المتابعين تمثل </a:t>
            </a:r>
            <a:r>
              <a:rPr lang="en-US" sz="2200" dirty="0"/>
              <a:t>66.5</a:t>
            </a:r>
            <a:r>
              <a:rPr lang="ar-SY" sz="2200" dirty="0"/>
              <a:t> % بينما مشاهدات غير المتابعين تمثل </a:t>
            </a:r>
            <a:r>
              <a:rPr lang="en-US" sz="2200" dirty="0"/>
              <a:t>33.5</a:t>
            </a:r>
            <a:r>
              <a:rPr lang="ar-SY" sz="2200" dirty="0"/>
              <a:t>% وهذا يعني انتشار المنشور بشكل جيد خارج حدود المتابعين في هذا المثال.</a:t>
            </a:r>
          </a:p>
          <a:p>
            <a:pPr algn="just" rtl="1">
              <a:lnSpc>
                <a:spcPct val="150000"/>
              </a:lnSpc>
            </a:pPr>
            <a:endParaRPr lang="ar-SY" sz="2200" dirty="0"/>
          </a:p>
        </p:txBody>
      </p:sp>
      <p:sp>
        <p:nvSpPr>
          <p:cNvPr id="3" name="مربع نص 2">
            <a:extLst>
              <a:ext uri="{FF2B5EF4-FFF2-40B4-BE49-F238E27FC236}">
                <a16:creationId xmlns:a16="http://schemas.microsoft.com/office/drawing/2014/main" id="{2263336D-F93B-92EC-C62D-898D1E13C945}"/>
              </a:ext>
            </a:extLst>
          </p:cNvPr>
          <p:cNvSpPr txBox="1"/>
          <p:nvPr/>
        </p:nvSpPr>
        <p:spPr>
          <a:xfrm>
            <a:off x="1583634" y="99836"/>
            <a:ext cx="7467600" cy="1908215"/>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-مشاهدات غير المتابعين </a:t>
            </a:r>
          </a:p>
          <a:p>
            <a:pPr algn="ctr" rtl="1"/>
            <a:r>
              <a:rPr lang="en-US" sz="3200" b="1" dirty="0">
                <a:solidFill>
                  <a:srgbClr val="00AEEF"/>
                </a:solidFill>
              </a:rPr>
              <a:t>Non-Follower Views</a:t>
            </a:r>
          </a:p>
          <a:p>
            <a:pPr algn="ctr" rtl="1"/>
            <a:r>
              <a:rPr lang="en-US" dirty="0">
                <a:solidFill>
                  <a:srgbClr val="00AEEF"/>
                </a:solidFill>
                <a:hlinkClick r:id="rId4"/>
              </a:rPr>
              <a:t>https://www.facebook.com/business/insights/tools/audience-insights</a:t>
            </a:r>
            <a:endParaRPr lang="en-US" dirty="0">
              <a:solidFill>
                <a:srgbClr val="00AEEF"/>
              </a:solidFill>
            </a:endParaRPr>
          </a:p>
          <a:p>
            <a:pPr algn="ctr" rtl="1"/>
            <a:endParaRPr lang="ar-SY" dirty="0">
              <a:solidFill>
                <a:srgbClr val="00AEEF"/>
              </a:solidFill>
            </a:endParaRPr>
          </a:p>
          <a:p>
            <a:pPr algn="ctr" rtl="1"/>
            <a:endParaRPr lang="en-US" dirty="0">
              <a:solidFill>
                <a:schemeClr val="bg1"/>
              </a:solidFill>
            </a:endParaRPr>
          </a:p>
        </p:txBody>
      </p:sp>
      <p:pic>
        <p:nvPicPr>
          <p:cNvPr id="6" name="صورة 5">
            <a:extLst>
              <a:ext uri="{FF2B5EF4-FFF2-40B4-BE49-F238E27FC236}">
                <a16:creationId xmlns:a16="http://schemas.microsoft.com/office/drawing/2014/main" id="{6E24796B-5179-6A67-7F06-36FA8962C33A}"/>
              </a:ext>
            </a:extLst>
          </p:cNvPr>
          <p:cNvPicPr>
            <a:picLocks noChangeAspect="1"/>
          </p:cNvPicPr>
          <p:nvPr/>
        </p:nvPicPr>
        <p:blipFill>
          <a:blip r:embed="rId5"/>
          <a:stretch>
            <a:fillRect/>
          </a:stretch>
        </p:blipFill>
        <p:spPr>
          <a:xfrm>
            <a:off x="186111" y="1444708"/>
            <a:ext cx="4447508" cy="5313456"/>
          </a:xfrm>
          <a:prstGeom prst="rect">
            <a:avLst/>
          </a:prstGeom>
        </p:spPr>
      </p:pic>
    </p:spTree>
    <p:extLst>
      <p:ext uri="{BB962C8B-B14F-4D97-AF65-F5344CB8AC3E}">
        <p14:creationId xmlns:p14="http://schemas.microsoft.com/office/powerpoint/2010/main" val="21223764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B351C-8E8E-B301-9ABB-4E4A49EFF6E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1FD8203-1CDA-CC10-ECDE-07399904403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C9E3737-6125-6E9E-FA34-D537968AA8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ECA40B6E-FC9E-9163-4921-69B94847F884}"/>
              </a:ext>
            </a:extLst>
          </p:cNvPr>
          <p:cNvSpPr/>
          <p:nvPr/>
        </p:nvSpPr>
        <p:spPr>
          <a:xfrm>
            <a:off x="5460209" y="1622333"/>
            <a:ext cx="6731791" cy="54118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FE48F163-7DBB-3B03-D694-9EDFC2BCAF4C}"/>
              </a:ext>
            </a:extLst>
          </p:cNvPr>
          <p:cNvSpPr txBox="1"/>
          <p:nvPr/>
        </p:nvSpPr>
        <p:spPr>
          <a:xfrm>
            <a:off x="5572125" y="1622333"/>
            <a:ext cx="6315075" cy="4092211"/>
          </a:xfrm>
          <a:prstGeom prst="rect">
            <a:avLst/>
          </a:prstGeom>
          <a:noFill/>
        </p:spPr>
        <p:txBody>
          <a:bodyPr wrap="square" rtlCol="1">
            <a:spAutoFit/>
          </a:bodyPr>
          <a:lstStyle/>
          <a:p>
            <a:pPr algn="just" rtl="1">
              <a:lnSpc>
                <a:spcPct val="150000"/>
              </a:lnSpc>
            </a:pPr>
            <a:r>
              <a:rPr lang="ar-SY" sz="2200" b="1" dirty="0"/>
              <a:t>كيف يتم قياس مشاهدات غير المتابعين؟</a:t>
            </a:r>
          </a:p>
          <a:p>
            <a:pPr algn="just" rtl="1">
              <a:lnSpc>
                <a:spcPct val="150000"/>
              </a:lnSpc>
            </a:pPr>
            <a:r>
              <a:rPr lang="ar-SY" sz="2200" dirty="0"/>
              <a:t>لقطة الشاشة المرفقة هي لحساب </a:t>
            </a:r>
            <a:r>
              <a:rPr lang="en-US" sz="2200" dirty="0"/>
              <a:t>Instagram</a:t>
            </a:r>
            <a:r>
              <a:rPr lang="ar-SY" sz="2200" dirty="0"/>
              <a:t> وتوضح عدد المشاهدات للمنشورات من قبل المتابعين وغير المتابعين.</a:t>
            </a:r>
          </a:p>
          <a:p>
            <a:pPr algn="just" rtl="1">
              <a:lnSpc>
                <a:spcPct val="150000"/>
              </a:lnSpc>
            </a:pPr>
            <a:r>
              <a:rPr lang="ar-SY" sz="2200" dirty="0"/>
              <a:t>ونلاحظ في لقطة الشاشة أن عدد المشاهدات للمتابعين تمثل </a:t>
            </a:r>
            <a:r>
              <a:rPr lang="en-US" sz="2200" dirty="0"/>
              <a:t>50</a:t>
            </a:r>
            <a:r>
              <a:rPr lang="ar-SY" sz="2200" dirty="0"/>
              <a:t> % وعدد المشاهدات لغير المتابعين تمثل </a:t>
            </a:r>
            <a:r>
              <a:rPr lang="en-US" sz="2200" dirty="0"/>
              <a:t>50 %</a:t>
            </a:r>
            <a:r>
              <a:rPr lang="ar-SY" sz="2200" dirty="0"/>
              <a:t> أيضاً وهذا يعني أن الانتشار خارج حدود المتابعين مرتفع.</a:t>
            </a:r>
          </a:p>
          <a:p>
            <a:pPr algn="just" rtl="1">
              <a:lnSpc>
                <a:spcPct val="150000"/>
              </a:lnSpc>
            </a:pPr>
            <a:r>
              <a:rPr lang="ar-SY" sz="2200" dirty="0"/>
              <a:t>كذلك نلاحظ في لقطة الشاشة أن هناك مقاييس أداء متعددة توفرها منصة </a:t>
            </a:r>
            <a:r>
              <a:rPr lang="en-US" sz="2200" dirty="0"/>
              <a:t>Instagram</a:t>
            </a:r>
            <a:r>
              <a:rPr lang="ar-SY" sz="2200" dirty="0"/>
              <a:t>. </a:t>
            </a:r>
          </a:p>
        </p:txBody>
      </p:sp>
      <p:sp>
        <p:nvSpPr>
          <p:cNvPr id="3" name="مربع نص 2">
            <a:extLst>
              <a:ext uri="{FF2B5EF4-FFF2-40B4-BE49-F238E27FC236}">
                <a16:creationId xmlns:a16="http://schemas.microsoft.com/office/drawing/2014/main" id="{DCBAE0A0-2786-EF19-2347-A8D94BBD6F4C}"/>
              </a:ext>
            </a:extLst>
          </p:cNvPr>
          <p:cNvSpPr txBox="1"/>
          <p:nvPr/>
        </p:nvSpPr>
        <p:spPr>
          <a:xfrm>
            <a:off x="1583634" y="99836"/>
            <a:ext cx="7467600" cy="1631216"/>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-مشاهدات غير المتابعين </a:t>
            </a:r>
          </a:p>
          <a:p>
            <a:pPr algn="ctr" rtl="1"/>
            <a:r>
              <a:rPr lang="en-US" sz="3200" b="1" dirty="0">
                <a:solidFill>
                  <a:srgbClr val="00AEEF"/>
                </a:solidFill>
              </a:rPr>
              <a:t>Non-Follower Views</a:t>
            </a:r>
          </a:p>
          <a:p>
            <a:pPr algn="ctr" rtl="1"/>
            <a:r>
              <a:rPr lang="en-US" dirty="0">
                <a:solidFill>
                  <a:srgbClr val="00AEEF"/>
                </a:solidFill>
                <a:hlinkClick r:id="rId4"/>
              </a:rPr>
              <a:t>https://help.instagram.com/1533933820244654/</a:t>
            </a:r>
            <a:r>
              <a:rPr lang="en-US" dirty="0">
                <a:solidFill>
                  <a:srgbClr val="00AEEF"/>
                </a:solidFill>
              </a:rPr>
              <a:t> </a:t>
            </a:r>
            <a:endParaRPr lang="ar-SY" dirty="0">
              <a:solidFill>
                <a:srgbClr val="00AEEF"/>
              </a:solidFill>
            </a:endParaRPr>
          </a:p>
          <a:p>
            <a:pPr algn="ctr" rtl="1"/>
            <a:endParaRPr lang="en-US" dirty="0">
              <a:solidFill>
                <a:schemeClr val="bg1"/>
              </a:solidFill>
            </a:endParaRPr>
          </a:p>
        </p:txBody>
      </p:sp>
      <p:pic>
        <p:nvPicPr>
          <p:cNvPr id="7" name="صورة 6">
            <a:extLst>
              <a:ext uri="{FF2B5EF4-FFF2-40B4-BE49-F238E27FC236}">
                <a16:creationId xmlns:a16="http://schemas.microsoft.com/office/drawing/2014/main" id="{01AB75F4-72ED-D88D-1537-EA72F217037C}"/>
              </a:ext>
            </a:extLst>
          </p:cNvPr>
          <p:cNvPicPr>
            <a:picLocks noChangeAspect="1"/>
          </p:cNvPicPr>
          <p:nvPr/>
        </p:nvPicPr>
        <p:blipFill>
          <a:blip r:embed="rId5"/>
          <a:stretch>
            <a:fillRect/>
          </a:stretch>
        </p:blipFill>
        <p:spPr>
          <a:xfrm>
            <a:off x="0" y="1479458"/>
            <a:ext cx="3409949" cy="5378542"/>
          </a:xfrm>
          <a:prstGeom prst="rect">
            <a:avLst/>
          </a:prstGeom>
        </p:spPr>
      </p:pic>
    </p:spTree>
    <p:extLst>
      <p:ext uri="{BB962C8B-B14F-4D97-AF65-F5344CB8AC3E}">
        <p14:creationId xmlns:p14="http://schemas.microsoft.com/office/powerpoint/2010/main" val="5068568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F6938-6569-0A5F-E0D7-D09088C9453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AE4CC81-C2E0-0B39-CE78-9FA452216B4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6C95A3A-00FD-F3D8-DCD6-0EEDE82AB2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80BA92D-802B-FE45-85AB-6E1908CDBFE9}"/>
              </a:ext>
            </a:extLst>
          </p:cNvPr>
          <p:cNvSpPr/>
          <p:nvPr/>
        </p:nvSpPr>
        <p:spPr>
          <a:xfrm>
            <a:off x="5460209" y="1622333"/>
            <a:ext cx="6731791" cy="54118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760B2BCC-C958-42FC-125D-E3A9365E006E}"/>
              </a:ext>
            </a:extLst>
          </p:cNvPr>
          <p:cNvSpPr txBox="1"/>
          <p:nvPr/>
        </p:nvSpPr>
        <p:spPr>
          <a:xfrm>
            <a:off x="5668566" y="1750127"/>
            <a:ext cx="6315075" cy="5107873"/>
          </a:xfrm>
          <a:prstGeom prst="rect">
            <a:avLst/>
          </a:prstGeom>
          <a:noFill/>
        </p:spPr>
        <p:txBody>
          <a:bodyPr wrap="square" rtlCol="1">
            <a:spAutoFit/>
          </a:bodyPr>
          <a:lstStyle/>
          <a:p>
            <a:pPr algn="just" rtl="1">
              <a:lnSpc>
                <a:spcPct val="150000"/>
              </a:lnSpc>
            </a:pPr>
            <a:r>
              <a:rPr lang="ar-SY" sz="2200" dirty="0"/>
              <a:t>حجم المحتوى الذي ينشئه المستخدم </a:t>
            </a:r>
            <a:r>
              <a:rPr lang="en-US" sz="2200" dirty="0"/>
              <a:t> User Generated Content Volume</a:t>
            </a:r>
            <a:r>
              <a:rPr lang="ar-SY" sz="2200" dirty="0"/>
              <a:t> أو </a:t>
            </a:r>
            <a:r>
              <a:rPr lang="en-US" sz="2200" dirty="0"/>
              <a:t>UGC Volume</a:t>
            </a:r>
            <a:r>
              <a:rPr lang="ar-SY" sz="2200" dirty="0"/>
              <a:t> هو مؤشر قوي على الانتشار الفيروسي لمنتجات العلامة التجارية أو المحتوى الذي يتحدث عن العلامة التجارية. </a:t>
            </a:r>
          </a:p>
          <a:p>
            <a:pPr algn="just" rtl="1">
              <a:lnSpc>
                <a:spcPct val="150000"/>
              </a:lnSpc>
            </a:pPr>
            <a:r>
              <a:rPr lang="ar-SY" sz="2200" dirty="0"/>
              <a:t>يؤدي المحتوى الذي ينشئه المستخدمون حول العلامة التجارية إلى انتشار العلامة التجارية بشكل كبير وبنفس الوقت يؤدي إلى انخفاض التكلفة التسويقية.</a:t>
            </a:r>
          </a:p>
          <a:p>
            <a:pPr algn="just" rtl="1">
              <a:lnSpc>
                <a:spcPct val="150000"/>
              </a:lnSpc>
            </a:pPr>
            <a:r>
              <a:rPr lang="ar-SY" sz="2200" dirty="0"/>
              <a:t>ويمكن أن يكون المحتوى المنشئ بواسطة المستخدم من خلال المشاركة في مسابقة أو تحدي يخص العلامة التجارية أو استخدام وسم </a:t>
            </a:r>
            <a:r>
              <a:rPr lang="ar-SY" sz="2200" dirty="0" err="1"/>
              <a:t>هاشتاغ</a:t>
            </a:r>
            <a:r>
              <a:rPr lang="ar-SY" sz="2200" dirty="0"/>
              <a:t> # خاص بالعلامة التجارية.</a:t>
            </a:r>
          </a:p>
        </p:txBody>
      </p:sp>
      <p:sp>
        <p:nvSpPr>
          <p:cNvPr id="3" name="مربع نص 2">
            <a:extLst>
              <a:ext uri="{FF2B5EF4-FFF2-40B4-BE49-F238E27FC236}">
                <a16:creationId xmlns:a16="http://schemas.microsoft.com/office/drawing/2014/main" id="{1363F432-5C8C-4891-0DE1-F03C292CFFD9}"/>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-حجم المحتوى الذي ينشئه المستخدم</a:t>
            </a:r>
          </a:p>
          <a:p>
            <a:pPr algn="ctr" rtl="1"/>
            <a:r>
              <a:rPr lang="en-US" sz="3200" b="1" dirty="0">
                <a:solidFill>
                  <a:srgbClr val="00AEEF"/>
                </a:solidFill>
              </a:rPr>
              <a:t>UGC Volume</a:t>
            </a:r>
            <a:endParaRPr lang="ar-SY" sz="3200" b="1" dirty="0">
              <a:solidFill>
                <a:srgbClr val="00AEEF"/>
              </a:solidFill>
            </a:endParaRPr>
          </a:p>
        </p:txBody>
      </p:sp>
      <p:pic>
        <p:nvPicPr>
          <p:cNvPr id="6" name="صورة 5" descr="صورة تحتوي على نص, لقطة شاشة, ماء, تصميم الجرافيك">
            <a:extLst>
              <a:ext uri="{FF2B5EF4-FFF2-40B4-BE49-F238E27FC236}">
                <a16:creationId xmlns:a16="http://schemas.microsoft.com/office/drawing/2014/main" id="{6A6C09FF-2C06-8C4F-D0F7-37F38F654AD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942175"/>
            <a:ext cx="5251850" cy="2954166"/>
          </a:xfrm>
          <a:prstGeom prst="rect">
            <a:avLst/>
          </a:prstGeom>
        </p:spPr>
      </p:pic>
    </p:spTree>
    <p:extLst>
      <p:ext uri="{BB962C8B-B14F-4D97-AF65-F5344CB8AC3E}">
        <p14:creationId xmlns:p14="http://schemas.microsoft.com/office/powerpoint/2010/main" val="29722580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5B625-1EFA-8D0D-0E9B-722ED5D26B2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465E8BA-2EA2-235F-47E9-002116A205E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E277004-AD90-9EBB-9CCB-1BFB21FB62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E62F04C-5C2B-603F-F0C0-D2A0591179AA}"/>
              </a:ext>
            </a:extLst>
          </p:cNvPr>
          <p:cNvSpPr/>
          <p:nvPr/>
        </p:nvSpPr>
        <p:spPr>
          <a:xfrm>
            <a:off x="174645" y="1750127"/>
            <a:ext cx="11831243" cy="45689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BB2C88E3-11E5-CB4D-C2EE-344A380CB9C5}"/>
              </a:ext>
            </a:extLst>
          </p:cNvPr>
          <p:cNvSpPr txBox="1"/>
          <p:nvPr/>
        </p:nvSpPr>
        <p:spPr>
          <a:xfrm>
            <a:off x="152400" y="1750127"/>
            <a:ext cx="11831242" cy="4092211"/>
          </a:xfrm>
          <a:prstGeom prst="rect">
            <a:avLst/>
          </a:prstGeom>
          <a:noFill/>
        </p:spPr>
        <p:txBody>
          <a:bodyPr wrap="square" rtlCol="1">
            <a:spAutoFit/>
          </a:bodyPr>
          <a:lstStyle/>
          <a:p>
            <a:pPr algn="just" rtl="1">
              <a:lnSpc>
                <a:spcPct val="150000"/>
              </a:lnSpc>
            </a:pPr>
            <a:endParaRPr lang="ar-SY" sz="2200" dirty="0"/>
          </a:p>
          <a:p>
            <a:pPr algn="just" rtl="1">
              <a:lnSpc>
                <a:spcPct val="150000"/>
              </a:lnSpc>
            </a:pPr>
            <a:r>
              <a:rPr lang="ar-SY" sz="2200" dirty="0"/>
              <a:t>يمكن قياس حجم المحتوى الذي ينشئه المستخدم من خلال عدة طرق: </a:t>
            </a:r>
          </a:p>
          <a:p>
            <a:pPr algn="just" rtl="1">
              <a:lnSpc>
                <a:spcPct val="150000"/>
              </a:lnSpc>
            </a:pPr>
            <a:r>
              <a:rPr lang="ar-SY" sz="2200" dirty="0"/>
              <a:t>1-عدد المنشورات الموسومة بوسم </a:t>
            </a:r>
            <a:r>
              <a:rPr lang="ar-SY" sz="2200" dirty="0" err="1"/>
              <a:t>هاشتاغ</a:t>
            </a:r>
            <a:r>
              <a:rPr lang="ar-SY" sz="2200" dirty="0"/>
              <a:t> #</a:t>
            </a:r>
            <a:r>
              <a:rPr lang="en-US" sz="2200" dirty="0"/>
              <a:t> </a:t>
            </a:r>
            <a:r>
              <a:rPr lang="ar-SY" sz="2200" dirty="0"/>
              <a:t> الخاص بالتحدي أو المسابقة التي أطلقتها العلامة التجارية وطلبت فيها إنتاج محتوى بصري يخص العلامة التجارية مثل تصوير استخدام المنتج.</a:t>
            </a:r>
          </a:p>
          <a:p>
            <a:pPr algn="just" rtl="1">
              <a:lnSpc>
                <a:spcPct val="150000"/>
              </a:lnSpc>
            </a:pPr>
            <a:r>
              <a:rPr lang="ar-SY" sz="2200" dirty="0"/>
              <a:t>2-عدد الفيديوهات أو الصور التي تصل للعلامة التجارية من خلال المراسلة أو من خلال الموقع الالكتروني أو البريد الالكتروني والتي يتم من خلالها تصوير مشاركة في تحدي أو مسابقة أو طلب مشاركة في إنتاج المحتوى من قبل العلامة التجارية. </a:t>
            </a:r>
          </a:p>
          <a:p>
            <a:pPr algn="just" rtl="1">
              <a:lnSpc>
                <a:spcPct val="150000"/>
              </a:lnSpc>
            </a:pPr>
            <a:r>
              <a:rPr lang="ar-SY" sz="2200" dirty="0"/>
              <a:t>3-تطبيقات إدارة السمعة أو تطبيقات الاستماع الاجتماعي مثل تطبيق </a:t>
            </a:r>
            <a:r>
              <a:rPr lang="en-US" sz="2200" dirty="0"/>
              <a:t>Mention</a:t>
            </a:r>
            <a:r>
              <a:rPr lang="ar-SY" sz="2200" dirty="0"/>
              <a:t> أو تطبيق </a:t>
            </a:r>
            <a:r>
              <a:rPr lang="en-US" sz="2200" dirty="0" err="1"/>
              <a:t>Agorapuls</a:t>
            </a:r>
            <a:r>
              <a:rPr lang="ar-SY" sz="2200" dirty="0"/>
              <a:t> والتي تستخدم تحليل المشاعر وتقيس عدد المنشورات التي تتحدث عن العلامة التجارية والمنشورات المنشئة بواسطة المستخدمين. </a:t>
            </a:r>
          </a:p>
        </p:txBody>
      </p:sp>
      <p:sp>
        <p:nvSpPr>
          <p:cNvPr id="3" name="مربع نص 2">
            <a:extLst>
              <a:ext uri="{FF2B5EF4-FFF2-40B4-BE49-F238E27FC236}">
                <a16:creationId xmlns:a16="http://schemas.microsoft.com/office/drawing/2014/main" id="{0F7B97B2-B145-7E34-E12E-9C28BDF16179}"/>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-حجم المحتوى الذي ينشئه المستخدم</a:t>
            </a:r>
          </a:p>
          <a:p>
            <a:pPr algn="ctr" rtl="1"/>
            <a:r>
              <a:rPr lang="en-US" sz="3200" b="1" dirty="0">
                <a:solidFill>
                  <a:srgbClr val="00AEEF"/>
                </a:solidFill>
              </a:rPr>
              <a:t>UGC Volume</a:t>
            </a:r>
            <a:endParaRPr lang="ar-SY" sz="3200" b="1" dirty="0">
              <a:solidFill>
                <a:srgbClr val="00AEEF"/>
              </a:solidFill>
            </a:endParaRPr>
          </a:p>
        </p:txBody>
      </p:sp>
    </p:spTree>
    <p:extLst>
      <p:ext uri="{BB962C8B-B14F-4D97-AF65-F5344CB8AC3E}">
        <p14:creationId xmlns:p14="http://schemas.microsoft.com/office/powerpoint/2010/main" val="14771371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305623-7AF9-ED21-5889-0574DE49A0E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91EC417-84C4-12AD-3D1B-277099DCC16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8EF6952-6B89-230B-5AF3-91412B4937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ربع نص 2">
            <a:extLst>
              <a:ext uri="{FF2B5EF4-FFF2-40B4-BE49-F238E27FC236}">
                <a16:creationId xmlns:a16="http://schemas.microsoft.com/office/drawing/2014/main" id="{F3893E7F-6A26-A4C3-7E2D-934E677083D3}"/>
              </a:ext>
            </a:extLst>
          </p:cNvPr>
          <p:cNvSpPr txBox="1"/>
          <p:nvPr/>
        </p:nvSpPr>
        <p:spPr>
          <a:xfrm>
            <a:off x="1583634" y="-90202"/>
            <a:ext cx="7467600" cy="1877437"/>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-حجم المحتوى الذي ينشئه المستخدم</a:t>
            </a:r>
          </a:p>
          <a:p>
            <a:pPr algn="ctr" rtl="1"/>
            <a:r>
              <a:rPr lang="ar-SY" sz="3200" b="1" dirty="0">
                <a:solidFill>
                  <a:srgbClr val="00AEEF"/>
                </a:solidFill>
              </a:rPr>
              <a:t>تطبيق </a:t>
            </a:r>
            <a:r>
              <a:rPr lang="en-US" sz="3200" b="1" dirty="0">
                <a:solidFill>
                  <a:srgbClr val="00AEEF"/>
                </a:solidFill>
              </a:rPr>
              <a:t>Mention</a:t>
            </a:r>
            <a:endParaRPr lang="ar-SY" sz="3200" b="1" dirty="0">
              <a:solidFill>
                <a:srgbClr val="00AEEF"/>
              </a:solidFill>
            </a:endParaRPr>
          </a:p>
          <a:p>
            <a:pPr algn="ctr" rtl="1"/>
            <a:r>
              <a:rPr lang="en-US" sz="2000" b="1" dirty="0">
                <a:solidFill>
                  <a:srgbClr val="00AEEF"/>
                </a:solidFill>
                <a:hlinkClick r:id="rId4"/>
              </a:rPr>
              <a:t>https://mention.com/en/</a:t>
            </a:r>
            <a:r>
              <a:rPr lang="en-US" sz="2000" b="1" dirty="0">
                <a:solidFill>
                  <a:srgbClr val="00AEEF"/>
                </a:solidFill>
              </a:rPr>
              <a:t> </a:t>
            </a:r>
          </a:p>
          <a:p>
            <a:pPr algn="ctr" rtl="1"/>
            <a:endParaRPr lang="ar-SY" sz="3200" b="1" dirty="0">
              <a:solidFill>
                <a:srgbClr val="00AEEF"/>
              </a:solidFill>
            </a:endParaRPr>
          </a:p>
        </p:txBody>
      </p:sp>
      <p:pic>
        <p:nvPicPr>
          <p:cNvPr id="6" name="صورة 5">
            <a:extLst>
              <a:ext uri="{FF2B5EF4-FFF2-40B4-BE49-F238E27FC236}">
                <a16:creationId xmlns:a16="http://schemas.microsoft.com/office/drawing/2014/main" id="{601DE2AB-BEE9-3D12-8F00-5293E2438A69}"/>
              </a:ext>
            </a:extLst>
          </p:cNvPr>
          <p:cNvPicPr>
            <a:picLocks noChangeAspect="1"/>
          </p:cNvPicPr>
          <p:nvPr/>
        </p:nvPicPr>
        <p:blipFill>
          <a:blip r:embed="rId5"/>
          <a:stretch>
            <a:fillRect/>
          </a:stretch>
        </p:blipFill>
        <p:spPr>
          <a:xfrm>
            <a:off x="0" y="1367503"/>
            <a:ext cx="12192000" cy="5642897"/>
          </a:xfrm>
          <a:prstGeom prst="rect">
            <a:avLst/>
          </a:prstGeom>
        </p:spPr>
      </p:pic>
    </p:spTree>
    <p:extLst>
      <p:ext uri="{BB962C8B-B14F-4D97-AF65-F5344CB8AC3E}">
        <p14:creationId xmlns:p14="http://schemas.microsoft.com/office/powerpoint/2010/main" val="18059594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D5810-9110-0223-09E5-2CED34F510A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B29DEEA-1C53-9A5C-41EF-42C1043A5FA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E447F46-EBC2-C8AD-1D55-0214FAFEC4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ربع نص 2">
            <a:extLst>
              <a:ext uri="{FF2B5EF4-FFF2-40B4-BE49-F238E27FC236}">
                <a16:creationId xmlns:a16="http://schemas.microsoft.com/office/drawing/2014/main" id="{A53E53D9-D8E6-1BE4-99BF-52645A91BEC1}"/>
              </a:ext>
            </a:extLst>
          </p:cNvPr>
          <p:cNvSpPr txBox="1"/>
          <p:nvPr/>
        </p:nvSpPr>
        <p:spPr>
          <a:xfrm>
            <a:off x="1583634" y="-90202"/>
            <a:ext cx="7467600" cy="1384995"/>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-حجم المحتوى الذي ينشئه المستخدم</a:t>
            </a:r>
          </a:p>
          <a:p>
            <a:pPr algn="ctr" rtl="1"/>
            <a:r>
              <a:rPr lang="ar-SY" sz="3200" b="1" dirty="0">
                <a:solidFill>
                  <a:srgbClr val="00AEEF"/>
                </a:solidFill>
              </a:rPr>
              <a:t>تطبيق </a:t>
            </a:r>
            <a:r>
              <a:rPr lang="en-US" sz="3200" b="1" dirty="0" err="1">
                <a:solidFill>
                  <a:srgbClr val="00AEEF"/>
                </a:solidFill>
              </a:rPr>
              <a:t>Agorapuls</a:t>
            </a:r>
            <a:endParaRPr lang="ar-SY" sz="3200" b="1" dirty="0">
              <a:solidFill>
                <a:srgbClr val="00AEEF"/>
              </a:solidFill>
            </a:endParaRPr>
          </a:p>
          <a:p>
            <a:pPr algn="ctr" rtl="1"/>
            <a:r>
              <a:rPr lang="en-US" sz="2000" b="1" dirty="0">
                <a:solidFill>
                  <a:srgbClr val="00AEEF"/>
                </a:solidFill>
                <a:hlinkClick r:id="rId4"/>
              </a:rPr>
              <a:t>https://www.agorapulse.com/</a:t>
            </a:r>
            <a:r>
              <a:rPr lang="en-US" sz="2000" b="1" dirty="0">
                <a:solidFill>
                  <a:srgbClr val="00AEEF"/>
                </a:solidFill>
              </a:rPr>
              <a:t> </a:t>
            </a:r>
            <a:endParaRPr lang="ar-SY" sz="3200" b="1" dirty="0">
              <a:solidFill>
                <a:srgbClr val="00AEEF"/>
              </a:solidFill>
            </a:endParaRPr>
          </a:p>
        </p:txBody>
      </p:sp>
      <p:pic>
        <p:nvPicPr>
          <p:cNvPr id="4" name="صورة 3">
            <a:extLst>
              <a:ext uri="{FF2B5EF4-FFF2-40B4-BE49-F238E27FC236}">
                <a16:creationId xmlns:a16="http://schemas.microsoft.com/office/drawing/2014/main" id="{FF6E23A6-CE35-B59C-3A90-7260FC6731E9}"/>
              </a:ext>
            </a:extLst>
          </p:cNvPr>
          <p:cNvPicPr>
            <a:picLocks noChangeAspect="1"/>
          </p:cNvPicPr>
          <p:nvPr/>
        </p:nvPicPr>
        <p:blipFill>
          <a:blip r:embed="rId5"/>
          <a:stretch>
            <a:fillRect/>
          </a:stretch>
        </p:blipFill>
        <p:spPr>
          <a:xfrm>
            <a:off x="0" y="1315013"/>
            <a:ext cx="12192000" cy="5542987"/>
          </a:xfrm>
          <a:prstGeom prst="rect">
            <a:avLst/>
          </a:prstGeom>
        </p:spPr>
      </p:pic>
    </p:spTree>
    <p:extLst>
      <p:ext uri="{BB962C8B-B14F-4D97-AF65-F5344CB8AC3E}">
        <p14:creationId xmlns:p14="http://schemas.microsoft.com/office/powerpoint/2010/main" val="40258476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951E2-57F3-1568-03B0-6D34A9EE853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DEB3CA5-CB27-FB97-A1B3-5BCA4B3AC0F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1B00754-B3FA-BB6E-5007-2BFF24A84D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1E16F62D-85B1-C125-2461-40E666DBDC07}"/>
              </a:ext>
            </a:extLst>
          </p:cNvPr>
          <p:cNvSpPr/>
          <p:nvPr/>
        </p:nvSpPr>
        <p:spPr>
          <a:xfrm>
            <a:off x="4600575" y="1622333"/>
            <a:ext cx="7591425" cy="54118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3E4CE041-D5DE-A5D5-C423-B1216D00EDC6}"/>
              </a:ext>
            </a:extLst>
          </p:cNvPr>
          <p:cNvSpPr txBox="1"/>
          <p:nvPr/>
        </p:nvSpPr>
        <p:spPr>
          <a:xfrm>
            <a:off x="4714876" y="1750127"/>
            <a:ext cx="7268766" cy="5107873"/>
          </a:xfrm>
          <a:prstGeom prst="rect">
            <a:avLst/>
          </a:prstGeom>
          <a:noFill/>
        </p:spPr>
        <p:txBody>
          <a:bodyPr wrap="square" rtlCol="1">
            <a:spAutoFit/>
          </a:bodyPr>
          <a:lstStyle/>
          <a:p>
            <a:pPr algn="just" rtl="1">
              <a:lnSpc>
                <a:spcPct val="150000"/>
              </a:lnSpc>
            </a:pPr>
            <a:r>
              <a:rPr lang="ar-SY" sz="2200" dirty="0"/>
              <a:t>يجب عليك القيام بعدة خطوات حتى تتبع المحتوى الذي ينشئه المستخدم عبر تطبيقات الاستماع الاجتماعي مثل </a:t>
            </a:r>
            <a:r>
              <a:rPr lang="en-US" sz="2200" dirty="0" err="1"/>
              <a:t>Agorapulse</a:t>
            </a:r>
            <a:r>
              <a:rPr lang="ar-SY" sz="2200" dirty="0"/>
              <a:t>:</a:t>
            </a:r>
          </a:p>
          <a:p>
            <a:pPr algn="just" rtl="1">
              <a:lnSpc>
                <a:spcPct val="150000"/>
              </a:lnSpc>
            </a:pPr>
            <a:r>
              <a:rPr lang="ar-SY" sz="2200" dirty="0"/>
              <a:t>1-عليك أولاً إنشاء قائمة بالكلمات المفتاحية </a:t>
            </a:r>
            <a:r>
              <a:rPr lang="en-US" sz="2200" dirty="0"/>
              <a:t>Keywords</a:t>
            </a:r>
            <a:r>
              <a:rPr lang="ar-SY" sz="2200" dirty="0"/>
              <a:t> والتي تريد البحث عنها مثل اسم علامتك التجارية وربما اسم العلامة بأحرف إنكليزية كبيرة أو بأحرف صغيرة أو كتابة شائعة للعلامة التجارية حتى لو كانت بعض الأحرف خاطئة أو أسماء منتجات تتبع للعلامة التجارية مثلاً سيارات </a:t>
            </a:r>
            <a:r>
              <a:rPr lang="en-US" sz="2200" dirty="0"/>
              <a:t>Kia</a:t>
            </a:r>
            <a:r>
              <a:rPr lang="ar-SY" sz="2200" dirty="0"/>
              <a:t> لديها طرازات كثيرة من السيارات مثل </a:t>
            </a:r>
            <a:r>
              <a:rPr lang="en-US" sz="2200" dirty="0"/>
              <a:t>K3, K5, K7, K9</a:t>
            </a:r>
            <a:r>
              <a:rPr lang="ar-SY" sz="2200" dirty="0"/>
              <a:t> وغيرها يمكنها أن تبحث عن اسم العلامة التجارية والطرازات المختلفة لسياراتها.</a:t>
            </a:r>
          </a:p>
          <a:p>
            <a:pPr algn="just" rtl="1">
              <a:lnSpc>
                <a:spcPct val="150000"/>
              </a:lnSpc>
            </a:pPr>
            <a:r>
              <a:rPr lang="ar-SY" sz="2200" dirty="0"/>
              <a:t>2-قم بإجراء عمليات البحث أو الاستماع الاجتماعي بالكلمات المفتاحية التي أعددتها ضمن التطبيق.</a:t>
            </a:r>
          </a:p>
        </p:txBody>
      </p:sp>
      <p:sp>
        <p:nvSpPr>
          <p:cNvPr id="3" name="مربع نص 2">
            <a:extLst>
              <a:ext uri="{FF2B5EF4-FFF2-40B4-BE49-F238E27FC236}">
                <a16:creationId xmlns:a16="http://schemas.microsoft.com/office/drawing/2014/main" id="{ACEA5BBF-A5BA-67B9-FB27-2EE94760C66A}"/>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-حجم المحتوى الذي ينشئه المستخدم</a:t>
            </a:r>
          </a:p>
          <a:p>
            <a:pPr algn="ctr" rtl="1"/>
            <a:r>
              <a:rPr lang="ar-SY" sz="3200" b="1" dirty="0">
                <a:solidFill>
                  <a:srgbClr val="00AEEF"/>
                </a:solidFill>
              </a:rPr>
              <a:t>كيف تعمل تطبيقات الاستماع الاجتماعي</a:t>
            </a:r>
          </a:p>
        </p:txBody>
      </p:sp>
      <p:pic>
        <p:nvPicPr>
          <p:cNvPr id="6" name="رسم 5">
            <a:extLst>
              <a:ext uri="{FF2B5EF4-FFF2-40B4-BE49-F238E27FC236}">
                <a16:creationId xmlns:a16="http://schemas.microsoft.com/office/drawing/2014/main" id="{D38DD0F4-9C63-F006-B080-814558E4E48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0" y="3226265"/>
            <a:ext cx="4204480" cy="876516"/>
          </a:xfrm>
          <a:prstGeom prst="rect">
            <a:avLst/>
          </a:prstGeom>
        </p:spPr>
      </p:pic>
    </p:spTree>
    <p:extLst>
      <p:ext uri="{BB962C8B-B14F-4D97-AF65-F5344CB8AC3E}">
        <p14:creationId xmlns:p14="http://schemas.microsoft.com/office/powerpoint/2010/main" val="31544346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F2967-A3AC-50B5-70BC-D7ACE4562A2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1FA0397-7604-9523-A514-5B393382D45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086D6D2-A8F2-1702-A0FF-ED35C91D4B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4E75CC3-51D6-295D-DEEF-EEB3C8A56B12}"/>
              </a:ext>
            </a:extLst>
          </p:cNvPr>
          <p:cNvSpPr/>
          <p:nvPr/>
        </p:nvSpPr>
        <p:spPr>
          <a:xfrm>
            <a:off x="4829175" y="1622333"/>
            <a:ext cx="7362825" cy="54118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D83C2CF2-CE88-2A5B-5ABC-0984B3AD20A7}"/>
              </a:ext>
            </a:extLst>
          </p:cNvPr>
          <p:cNvSpPr txBox="1"/>
          <p:nvPr/>
        </p:nvSpPr>
        <p:spPr>
          <a:xfrm>
            <a:off x="5010150" y="1750127"/>
            <a:ext cx="6973492" cy="5107873"/>
          </a:xfrm>
          <a:prstGeom prst="rect">
            <a:avLst/>
          </a:prstGeom>
          <a:noFill/>
        </p:spPr>
        <p:txBody>
          <a:bodyPr wrap="square" rtlCol="1">
            <a:spAutoFit/>
          </a:bodyPr>
          <a:lstStyle/>
          <a:p>
            <a:pPr algn="just" rtl="1">
              <a:lnSpc>
                <a:spcPct val="150000"/>
              </a:lnSpc>
            </a:pPr>
            <a:r>
              <a:rPr lang="ar-SY" sz="2200" dirty="0"/>
              <a:t>3-حدد المنصات الاجتماعية التي تريد البحث فيها عن الكلمات المفتاحية التي تتعلق بالعلامة التجارية ومنتجاتها مثلاً </a:t>
            </a:r>
            <a:r>
              <a:rPr lang="en-US" sz="2200" dirty="0"/>
              <a:t>Facebook, X, LinkedIn, Instagram</a:t>
            </a:r>
            <a:r>
              <a:rPr lang="ar-SY" sz="2200" dirty="0"/>
              <a:t> حتى يمكن البحث في المدونات والمواقع الالكترونية فيما إذا كانوا يتحدثون عن علامتك التجارية. </a:t>
            </a:r>
          </a:p>
          <a:p>
            <a:pPr algn="just" rtl="1">
              <a:lnSpc>
                <a:spcPct val="150000"/>
              </a:lnSpc>
            </a:pPr>
            <a:r>
              <a:rPr lang="ar-SY" sz="2200" dirty="0"/>
              <a:t>بعد ذلك يظهر لك الكثير من المحتوى الذي ينشئه المستخدم وهنا يمكنك قياس فعالية التسويق الفيروسي من خلال حساب حجم المنشورات التي تم إنشائها بواسطة المستخدم </a:t>
            </a:r>
            <a:r>
              <a:rPr lang="en-US" sz="2200" dirty="0"/>
              <a:t>UGC</a:t>
            </a:r>
            <a:r>
              <a:rPr lang="ar-SY" sz="2200" dirty="0"/>
              <a:t>.</a:t>
            </a:r>
          </a:p>
          <a:p>
            <a:pPr algn="just" rtl="1">
              <a:lnSpc>
                <a:spcPct val="150000"/>
              </a:lnSpc>
            </a:pPr>
            <a:r>
              <a:rPr lang="ar-SY" sz="2200" dirty="0"/>
              <a:t>4-من الضروري التفاعل بحساب العلامة التجارية على كل منصة مع المستخدمين الذين ينشئون المحتوى وشكرهم على ولائهم للعلامة التجارية لأن هذا يحفزهم على إنشاء المحتوى حول العلامة التجارية بشكل دائم</a:t>
            </a:r>
          </a:p>
        </p:txBody>
      </p:sp>
      <p:sp>
        <p:nvSpPr>
          <p:cNvPr id="3" name="مربع نص 2">
            <a:extLst>
              <a:ext uri="{FF2B5EF4-FFF2-40B4-BE49-F238E27FC236}">
                <a16:creationId xmlns:a16="http://schemas.microsoft.com/office/drawing/2014/main" id="{F8911E1B-1B07-CC04-01E5-55B71F7555EB}"/>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-حجم المحتوى الذي ينشئه المستخدم</a:t>
            </a:r>
          </a:p>
          <a:p>
            <a:pPr algn="ctr" rtl="1"/>
            <a:r>
              <a:rPr lang="ar-SY" sz="3200" b="1" dirty="0">
                <a:solidFill>
                  <a:srgbClr val="00AEEF"/>
                </a:solidFill>
              </a:rPr>
              <a:t>كيف تعمل تطبيقات الاستماع الاجتماعي</a:t>
            </a:r>
          </a:p>
        </p:txBody>
      </p:sp>
      <p:pic>
        <p:nvPicPr>
          <p:cNvPr id="6" name="صورة 5" descr="صورة تحتوي على نص, الخط, التصميم, الطباعة&#10;&#10;قد يكون المحتوى الذي تم إنشاؤه بواسطة الذكاء الاصطناعي غير صحيح.">
            <a:extLst>
              <a:ext uri="{FF2B5EF4-FFF2-40B4-BE49-F238E27FC236}">
                <a16:creationId xmlns:a16="http://schemas.microsoft.com/office/drawing/2014/main" id="{820697A0-E69C-B6FE-66AE-A9026913E2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24037"/>
            <a:ext cx="4496992" cy="3086496"/>
          </a:xfrm>
          <a:prstGeom prst="rect">
            <a:avLst/>
          </a:prstGeom>
        </p:spPr>
      </p:pic>
    </p:spTree>
    <p:extLst>
      <p:ext uri="{BB962C8B-B14F-4D97-AF65-F5344CB8AC3E}">
        <p14:creationId xmlns:p14="http://schemas.microsoft.com/office/powerpoint/2010/main" val="3402080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5D780-4B23-1D83-94C3-0C12C1EB073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30C03FC-178D-30CF-4E94-556DC370DEA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F817CEA-0811-F384-B15F-791B14E2CF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6BD1CF0A-5AFF-C004-2A50-F5BA4633DDFD}"/>
              </a:ext>
            </a:extLst>
          </p:cNvPr>
          <p:cNvSpPr/>
          <p:nvPr/>
        </p:nvSpPr>
        <p:spPr>
          <a:xfrm>
            <a:off x="4829175" y="1622333"/>
            <a:ext cx="7362825" cy="54118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F5D5B8E4-77F3-FF73-7792-F86C700097F0}"/>
              </a:ext>
            </a:extLst>
          </p:cNvPr>
          <p:cNvSpPr txBox="1"/>
          <p:nvPr/>
        </p:nvSpPr>
        <p:spPr>
          <a:xfrm>
            <a:off x="5010150" y="1750127"/>
            <a:ext cx="6973492" cy="5107873"/>
          </a:xfrm>
          <a:prstGeom prst="rect">
            <a:avLst/>
          </a:prstGeom>
          <a:noFill/>
        </p:spPr>
        <p:txBody>
          <a:bodyPr wrap="square" rtlCol="1">
            <a:spAutoFit/>
          </a:bodyPr>
          <a:lstStyle/>
          <a:p>
            <a:pPr algn="just" rtl="1">
              <a:lnSpc>
                <a:spcPct val="150000"/>
              </a:lnSpc>
            </a:pPr>
            <a:r>
              <a:rPr lang="ar-SY" sz="2200" dirty="0"/>
              <a:t>يقيس مؤشر حصة الظهور أو حصة الصوت </a:t>
            </a:r>
            <a:r>
              <a:rPr lang="en-US" sz="2200" dirty="0"/>
              <a:t>Share of voice (SOV)</a:t>
            </a:r>
            <a:r>
              <a:rPr lang="ar-SY" sz="2200" dirty="0"/>
              <a:t> مدى حضور علامتك التجارية مقارنة بالمنافسين في مجال عملك، ويتم حسابها من خلال المعادلة التالية:</a:t>
            </a:r>
          </a:p>
          <a:p>
            <a:pPr algn="just" rtl="1">
              <a:lnSpc>
                <a:spcPct val="150000"/>
              </a:lnSpc>
            </a:pPr>
            <a:r>
              <a:rPr lang="ar-SY" sz="2200" dirty="0"/>
              <a:t>حصة الظهور(الصوت) = عدد مرات الذكر </a:t>
            </a:r>
            <a:r>
              <a:rPr lang="en-US" sz="2200" dirty="0"/>
              <a:t>Mentions</a:t>
            </a:r>
            <a:r>
              <a:rPr lang="ar-SY" sz="2200" dirty="0"/>
              <a:t> لعلامتك التجارية / إجمالي مرات الذكر </a:t>
            </a:r>
            <a:r>
              <a:rPr lang="en-US" sz="2200" dirty="0"/>
              <a:t>Mention</a:t>
            </a:r>
            <a:r>
              <a:rPr lang="ar-SY" sz="2200" dirty="0"/>
              <a:t> لجميع العلامات التجارية في السوق. </a:t>
            </a:r>
          </a:p>
          <a:p>
            <a:pPr algn="just" rtl="1">
              <a:lnSpc>
                <a:spcPct val="150000"/>
              </a:lnSpc>
            </a:pPr>
            <a:r>
              <a:rPr lang="ar-SY" sz="2200" dirty="0"/>
              <a:t>وهي مشابهة للحصة السوقية التي تمثل حجم مبيعات العلامة التجارية لإجمالي مبيعات السوق ولكن هذه الحصة تقيس مدى الحديث عن علامتك التجارية من إجمالي الأحاديث في السوق الإجمالي أي حديث المستخدمين عن علامتك التجارية إلى إجمالي الأحاديث عن علامتك وعلامات المنافسين جميعاً في منصات التواصل الاجتماعي أو الويب بشكل عام. </a:t>
            </a:r>
          </a:p>
        </p:txBody>
      </p:sp>
      <p:sp>
        <p:nvSpPr>
          <p:cNvPr id="3" name="مربع نص 2">
            <a:extLst>
              <a:ext uri="{FF2B5EF4-FFF2-40B4-BE49-F238E27FC236}">
                <a16:creationId xmlns:a16="http://schemas.microsoft.com/office/drawing/2014/main" id="{1714C26E-2C34-6657-CF8B-60FE090DBDB6}"/>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7</a:t>
            </a:r>
            <a:r>
              <a:rPr lang="ar-SY" sz="3200" b="1" dirty="0">
                <a:solidFill>
                  <a:srgbClr val="00AEEF"/>
                </a:solidFill>
              </a:rPr>
              <a:t>-حصة الظهور</a:t>
            </a:r>
          </a:p>
          <a:p>
            <a:pPr algn="ctr" rtl="1"/>
            <a:r>
              <a:rPr lang="en-US" sz="3200" b="1" dirty="0">
                <a:solidFill>
                  <a:srgbClr val="00AEEF"/>
                </a:solidFill>
              </a:rPr>
              <a:t>Share of Voice (SOV)</a:t>
            </a:r>
            <a:endParaRPr lang="ar-SY" sz="3200" b="1" dirty="0">
              <a:solidFill>
                <a:srgbClr val="00AEEF"/>
              </a:solidFill>
            </a:endParaRPr>
          </a:p>
        </p:txBody>
      </p:sp>
      <p:pic>
        <p:nvPicPr>
          <p:cNvPr id="6" name="صورة 5">
            <a:extLst>
              <a:ext uri="{FF2B5EF4-FFF2-40B4-BE49-F238E27FC236}">
                <a16:creationId xmlns:a16="http://schemas.microsoft.com/office/drawing/2014/main" id="{2C52027D-A257-32FD-0125-1BE96281C9D3}"/>
              </a:ext>
            </a:extLst>
          </p:cNvPr>
          <p:cNvPicPr>
            <a:picLocks noChangeAspect="1"/>
          </p:cNvPicPr>
          <p:nvPr/>
        </p:nvPicPr>
        <p:blipFill>
          <a:blip r:embed="rId4"/>
          <a:stretch>
            <a:fillRect/>
          </a:stretch>
        </p:blipFill>
        <p:spPr>
          <a:xfrm>
            <a:off x="89854" y="3391528"/>
            <a:ext cx="4608789" cy="1006962"/>
          </a:xfrm>
          <a:prstGeom prst="rect">
            <a:avLst/>
          </a:prstGeom>
        </p:spPr>
      </p:pic>
    </p:spTree>
    <p:extLst>
      <p:ext uri="{BB962C8B-B14F-4D97-AF65-F5344CB8AC3E}">
        <p14:creationId xmlns:p14="http://schemas.microsoft.com/office/powerpoint/2010/main" val="30621051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702DE-FEFD-53C1-C0C4-6C92FEBB223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427BAEA-7FEC-A378-C16C-D9DA3364678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5826EC0-758C-7EF0-4484-33A31BEB70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5509" y="-315025"/>
            <a:ext cx="2954655" cy="1379622"/>
          </a:xfrm>
          <a:prstGeom prst="rect">
            <a:avLst/>
          </a:prstGeom>
        </p:spPr>
      </p:pic>
      <p:sp>
        <p:nvSpPr>
          <p:cNvPr id="5" name="مستطيل مستدير الزوايا 4">
            <a:extLst>
              <a:ext uri="{FF2B5EF4-FFF2-40B4-BE49-F238E27FC236}">
                <a16:creationId xmlns:a16="http://schemas.microsoft.com/office/drawing/2014/main" id="{6D36A944-E133-45F0-21D6-EC3DE8C99757}"/>
              </a:ext>
            </a:extLst>
          </p:cNvPr>
          <p:cNvSpPr/>
          <p:nvPr/>
        </p:nvSpPr>
        <p:spPr>
          <a:xfrm>
            <a:off x="70123" y="1591915"/>
            <a:ext cx="12121877" cy="483322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66E01FBD-B021-A590-B2AA-98FC7EAD9AE1}"/>
              </a:ext>
            </a:extLst>
          </p:cNvPr>
          <p:cNvSpPr txBox="1"/>
          <p:nvPr/>
        </p:nvSpPr>
        <p:spPr>
          <a:xfrm>
            <a:off x="226912" y="1704372"/>
            <a:ext cx="11693252" cy="4600042"/>
          </a:xfrm>
          <a:prstGeom prst="rect">
            <a:avLst/>
          </a:prstGeom>
          <a:noFill/>
        </p:spPr>
        <p:txBody>
          <a:bodyPr wrap="square" rtlCol="1">
            <a:spAutoFit/>
          </a:bodyPr>
          <a:lstStyle/>
          <a:p>
            <a:pPr algn="just" rtl="1">
              <a:lnSpc>
                <a:spcPct val="150000"/>
              </a:lnSpc>
            </a:pPr>
            <a:r>
              <a:rPr lang="ar-SY" sz="2200" dirty="0"/>
              <a:t>يعتبر مؤشر حصة الظهور مؤشر مهم للتسويق الفيروسي لأنه يوضح مدى انتشار العلامة التجارية بالمقارنة مع المنافسين ومدى قوة الكلام عن العلامة التجارية بالمقارنة مع المنافسين ويكتسب هذا المؤشر أهمية كبيرة لأنه:</a:t>
            </a:r>
          </a:p>
          <a:p>
            <a:pPr algn="just" rtl="1">
              <a:lnSpc>
                <a:spcPct val="150000"/>
              </a:lnSpc>
            </a:pPr>
            <a:r>
              <a:rPr lang="ar-SY" sz="2200" dirty="0"/>
              <a:t>مقارنة معيارية تنافسية: يوضح موقعك في السوق بالمقارنة مع المنافسين</a:t>
            </a:r>
          </a:p>
          <a:p>
            <a:pPr algn="just" rtl="1">
              <a:lnSpc>
                <a:spcPct val="150000"/>
              </a:lnSpc>
            </a:pPr>
            <a:r>
              <a:rPr lang="ar-SY" sz="2200" dirty="0"/>
              <a:t>الوعي بالعلامة التجارية: يشير الكلام الكثير عن علامتك التجارية إلى انتشار العلامة التجارية وزيادة الوعي بها والحديث حولها من قبل المستخدمين.</a:t>
            </a:r>
          </a:p>
          <a:p>
            <a:pPr algn="just" rtl="1">
              <a:lnSpc>
                <a:spcPct val="150000"/>
              </a:lnSpc>
            </a:pPr>
            <a:r>
              <a:rPr lang="ar-SY" sz="2200" dirty="0"/>
              <a:t>قياس فعالية التسويق الفيروسي: من خلال هذا المؤشر يمكن أن تعرف إذا كانت أنشطة التسويق الفيروسي تسير بشكل صحيح أو تحتاج تعديل أو زيادة استثمار في الميزانية المخصصة للتسويق الفيروسي، حيث يجب أن تراقب جودة الحديث عن علامتك التجارية فيما إذا كان إيجابياً أو سلبياً أو محايداً، ومن المهم أن يكون الحديث إيجابي لأن حصة الظهور الكبيرة والتي تتضمن كلام سلبي هي مؤشر سلبي وخطير </a:t>
            </a:r>
          </a:p>
        </p:txBody>
      </p:sp>
      <p:sp>
        <p:nvSpPr>
          <p:cNvPr id="3" name="مربع نص 2">
            <a:extLst>
              <a:ext uri="{FF2B5EF4-FFF2-40B4-BE49-F238E27FC236}">
                <a16:creationId xmlns:a16="http://schemas.microsoft.com/office/drawing/2014/main" id="{ACC56F55-C56E-8838-0E2A-4B5498FD70EF}"/>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7</a:t>
            </a:r>
            <a:r>
              <a:rPr lang="ar-SY" sz="3200" b="1" dirty="0">
                <a:solidFill>
                  <a:srgbClr val="00AEEF"/>
                </a:solidFill>
              </a:rPr>
              <a:t>-حصة الظهور</a:t>
            </a:r>
          </a:p>
          <a:p>
            <a:pPr algn="ctr" rtl="1"/>
            <a:r>
              <a:rPr lang="en-US" sz="3200" b="1" dirty="0">
                <a:solidFill>
                  <a:srgbClr val="00AEEF"/>
                </a:solidFill>
              </a:rPr>
              <a:t>Share of Voice (SOV)</a:t>
            </a:r>
            <a:endParaRPr lang="ar-SY" sz="3200" b="1" dirty="0">
              <a:solidFill>
                <a:srgbClr val="00AEEF"/>
              </a:solidFill>
            </a:endParaRPr>
          </a:p>
        </p:txBody>
      </p:sp>
    </p:spTree>
    <p:extLst>
      <p:ext uri="{BB962C8B-B14F-4D97-AF65-F5344CB8AC3E}">
        <p14:creationId xmlns:p14="http://schemas.microsoft.com/office/powerpoint/2010/main" val="24865686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913DF-A04F-4458-5183-05038C67E5D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61EEF40-789C-791E-8E05-359CB4F6AB4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2F763BD-3ABE-7E36-0EBD-0DCCF97A55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8A81CC2-C854-623C-8D42-337FF2970371}"/>
              </a:ext>
            </a:extLst>
          </p:cNvPr>
          <p:cNvSpPr/>
          <p:nvPr/>
        </p:nvSpPr>
        <p:spPr>
          <a:xfrm>
            <a:off x="85725" y="2076701"/>
            <a:ext cx="12106275" cy="450224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524545AC-B568-A63F-9F6C-83940B4A5A9D}"/>
              </a:ext>
            </a:extLst>
          </p:cNvPr>
          <p:cNvSpPr txBox="1"/>
          <p:nvPr/>
        </p:nvSpPr>
        <p:spPr>
          <a:xfrm>
            <a:off x="208581" y="2288647"/>
            <a:ext cx="11797308" cy="3084691"/>
          </a:xfrm>
          <a:prstGeom prst="rect">
            <a:avLst/>
          </a:prstGeom>
          <a:noFill/>
        </p:spPr>
        <p:txBody>
          <a:bodyPr wrap="square" rtlCol="1">
            <a:spAutoFit/>
          </a:bodyPr>
          <a:lstStyle/>
          <a:p>
            <a:pPr algn="just" rtl="1">
              <a:lnSpc>
                <a:spcPct val="150000"/>
              </a:lnSpc>
            </a:pPr>
            <a:r>
              <a:rPr lang="ar-SY" sz="2200" dirty="0"/>
              <a:t>كيف يتم حساب حصة الظهور (الصوت)؟</a:t>
            </a:r>
          </a:p>
          <a:p>
            <a:pPr algn="just" rtl="1">
              <a:lnSpc>
                <a:spcPct val="150000"/>
              </a:lnSpc>
            </a:pPr>
            <a:r>
              <a:rPr lang="ar-SY" sz="2200" dirty="0"/>
              <a:t>يتم ذلك من خلال تطبيقات الاستماع الاجتماعي والتي تتضمن خدمات مقارنة المنافسين بحيث يتم إضافة المنافسين لعلامتك التجارية والبحث عن حجم المحتوى أو المنشورات التي تذكر علامتك التجارية وحجم المنشورات أو المحتوى الذي يتحدث عن العلامات التجارية المنافسة ويمكن من خلالها معرفة حصة الظهور </a:t>
            </a:r>
            <a:r>
              <a:rPr lang="en-US" sz="2200" dirty="0"/>
              <a:t>SOV</a:t>
            </a:r>
            <a:r>
              <a:rPr lang="ar-SY" sz="2200" dirty="0"/>
              <a:t> للعلامة التجارية الخاصة بك وحصة الظهور لكل منافس من المنافسين الذين أضفتهم. </a:t>
            </a:r>
          </a:p>
          <a:p>
            <a:pPr algn="just" rtl="1">
              <a:lnSpc>
                <a:spcPct val="150000"/>
              </a:lnSpc>
            </a:pPr>
            <a:r>
              <a:rPr lang="ar-SY" sz="2200" dirty="0"/>
              <a:t>ومن تطبيقات الاستماع الاجتماعي والتي توفر تحليل المنافسين وحساب حصة الظهور تطبيق </a:t>
            </a:r>
            <a:r>
              <a:rPr lang="en-US" sz="2200" dirty="0"/>
              <a:t>Sprinklr</a:t>
            </a:r>
            <a:r>
              <a:rPr lang="ar-SY" sz="2200" dirty="0"/>
              <a:t>، تطبيق </a:t>
            </a:r>
            <a:r>
              <a:rPr lang="en-US" sz="2200" dirty="0"/>
              <a:t>Brand24</a:t>
            </a:r>
            <a:r>
              <a:rPr lang="ar-SY" sz="2200" dirty="0"/>
              <a:t> </a:t>
            </a:r>
          </a:p>
        </p:txBody>
      </p:sp>
      <p:sp>
        <p:nvSpPr>
          <p:cNvPr id="3" name="مربع نص 2">
            <a:extLst>
              <a:ext uri="{FF2B5EF4-FFF2-40B4-BE49-F238E27FC236}">
                <a16:creationId xmlns:a16="http://schemas.microsoft.com/office/drawing/2014/main" id="{3F73C592-F507-17B1-DBBF-90173CE5A04F}"/>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7</a:t>
            </a:r>
            <a:r>
              <a:rPr lang="ar-SY" sz="3200" b="1" dirty="0">
                <a:solidFill>
                  <a:srgbClr val="00AEEF"/>
                </a:solidFill>
              </a:rPr>
              <a:t>-حصة الظهور</a:t>
            </a:r>
          </a:p>
          <a:p>
            <a:pPr algn="ctr" rtl="1"/>
            <a:r>
              <a:rPr lang="en-US" sz="3200" b="1" dirty="0">
                <a:solidFill>
                  <a:srgbClr val="00AEEF"/>
                </a:solidFill>
              </a:rPr>
              <a:t>Share of Voice (SOV)</a:t>
            </a:r>
            <a:endParaRPr lang="ar-SY" sz="3200" b="1" dirty="0">
              <a:solidFill>
                <a:srgbClr val="00AEEF"/>
              </a:solidFill>
            </a:endParaRPr>
          </a:p>
        </p:txBody>
      </p:sp>
    </p:spTree>
    <p:extLst>
      <p:ext uri="{BB962C8B-B14F-4D97-AF65-F5344CB8AC3E}">
        <p14:creationId xmlns:p14="http://schemas.microsoft.com/office/powerpoint/2010/main" val="20392985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B3AB4C-DBF6-A26B-777B-07F5417AA01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FD51164-7B64-D91E-E150-E87648BA0CA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0B53105-8931-B01E-EB03-2406D9FC40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5509" y="-315025"/>
            <a:ext cx="2954655" cy="1379622"/>
          </a:xfrm>
          <a:prstGeom prst="rect">
            <a:avLst/>
          </a:prstGeom>
        </p:spPr>
      </p:pic>
      <p:sp>
        <p:nvSpPr>
          <p:cNvPr id="3" name="مربع نص 2">
            <a:extLst>
              <a:ext uri="{FF2B5EF4-FFF2-40B4-BE49-F238E27FC236}">
                <a16:creationId xmlns:a16="http://schemas.microsoft.com/office/drawing/2014/main" id="{87AA3722-2EE4-37A3-B0C1-B5685091AD53}"/>
              </a:ext>
            </a:extLst>
          </p:cNvPr>
          <p:cNvSpPr txBox="1"/>
          <p:nvPr/>
        </p:nvSpPr>
        <p:spPr>
          <a:xfrm>
            <a:off x="1583634" y="99836"/>
            <a:ext cx="7467600" cy="1384995"/>
          </a:xfrm>
          <a:prstGeom prst="rect">
            <a:avLst/>
          </a:prstGeom>
          <a:noFill/>
        </p:spPr>
        <p:txBody>
          <a:bodyPr wrap="square" rtlCol="0">
            <a:spAutoFit/>
          </a:bodyPr>
          <a:lstStyle/>
          <a:p>
            <a:pPr algn="ctr" rtl="1"/>
            <a:r>
              <a:rPr lang="en-US" sz="3200" b="1" dirty="0">
                <a:solidFill>
                  <a:srgbClr val="00AEEF"/>
                </a:solidFill>
              </a:rPr>
              <a:t>7</a:t>
            </a:r>
            <a:r>
              <a:rPr lang="ar-SY" sz="3200" b="1" dirty="0">
                <a:solidFill>
                  <a:srgbClr val="00AEEF"/>
                </a:solidFill>
              </a:rPr>
              <a:t>-حصة الظهور</a:t>
            </a:r>
          </a:p>
          <a:p>
            <a:pPr algn="ctr" rtl="1"/>
            <a:r>
              <a:rPr lang="ar-SY" sz="3200" b="1" dirty="0">
                <a:solidFill>
                  <a:srgbClr val="00AEEF"/>
                </a:solidFill>
              </a:rPr>
              <a:t>تطبيق </a:t>
            </a:r>
            <a:r>
              <a:rPr lang="en-US" sz="3200" b="1" dirty="0">
                <a:solidFill>
                  <a:srgbClr val="00AEEF"/>
                </a:solidFill>
              </a:rPr>
              <a:t>Brand 24</a:t>
            </a:r>
          </a:p>
          <a:p>
            <a:pPr algn="ctr" rtl="1"/>
            <a:r>
              <a:rPr lang="en-US" sz="2000" b="1" dirty="0">
                <a:solidFill>
                  <a:srgbClr val="00AEEF"/>
                </a:solidFill>
                <a:hlinkClick r:id="rId4"/>
              </a:rPr>
              <a:t>https://brand24.com</a:t>
            </a:r>
            <a:r>
              <a:rPr lang="en-US" sz="2000" b="1" dirty="0">
                <a:solidFill>
                  <a:srgbClr val="00AEEF"/>
                </a:solidFill>
              </a:rPr>
              <a:t> </a:t>
            </a:r>
            <a:endParaRPr lang="ar-SY" sz="2000" b="1" dirty="0">
              <a:solidFill>
                <a:srgbClr val="00AEEF"/>
              </a:solidFill>
            </a:endParaRPr>
          </a:p>
        </p:txBody>
      </p:sp>
      <p:pic>
        <p:nvPicPr>
          <p:cNvPr id="7" name="صورة 6" descr="صورة تحتوي على نص, لقطة شاشة, دائرة, الخط&#10;&#10;قد يكون المحتوى الذي تم إنشاؤه بواسطة الذكاء الاصطناعي غير صحيح.">
            <a:extLst>
              <a:ext uri="{FF2B5EF4-FFF2-40B4-BE49-F238E27FC236}">
                <a16:creationId xmlns:a16="http://schemas.microsoft.com/office/drawing/2014/main" id="{6FE8D402-DC45-988B-D74E-88D2782B08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401" y="1591915"/>
            <a:ext cx="7708049" cy="5138699"/>
          </a:xfrm>
          <a:prstGeom prst="rect">
            <a:avLst/>
          </a:prstGeom>
        </p:spPr>
      </p:pic>
      <p:sp>
        <p:nvSpPr>
          <p:cNvPr id="8" name="مستطيل مستدير الزوايا 4">
            <a:extLst>
              <a:ext uri="{FF2B5EF4-FFF2-40B4-BE49-F238E27FC236}">
                <a16:creationId xmlns:a16="http://schemas.microsoft.com/office/drawing/2014/main" id="{39EE30C3-E195-7102-564E-89F530164392}"/>
              </a:ext>
            </a:extLst>
          </p:cNvPr>
          <p:cNvSpPr/>
          <p:nvPr/>
        </p:nvSpPr>
        <p:spPr>
          <a:xfrm>
            <a:off x="8290784" y="2707119"/>
            <a:ext cx="3436815" cy="246495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dirty="0">
                <a:solidFill>
                  <a:schemeClr val="tx1"/>
                </a:solidFill>
              </a:rPr>
              <a:t>لقطة شاشة توضح حساب حصة الظهور في تطبيق </a:t>
            </a:r>
            <a:r>
              <a:rPr lang="en-US" sz="2200" dirty="0">
                <a:solidFill>
                  <a:schemeClr val="tx1"/>
                </a:solidFill>
              </a:rPr>
              <a:t>Brand 24</a:t>
            </a:r>
            <a:r>
              <a:rPr lang="ar-SY" sz="2200" dirty="0">
                <a:solidFill>
                  <a:schemeClr val="tx1"/>
                </a:solidFill>
              </a:rPr>
              <a:t> لعلامات تجارية متعددة في مجال الأحذية الرياضية </a:t>
            </a:r>
            <a:endParaRPr lang="en-US" sz="2200" dirty="0">
              <a:solidFill>
                <a:schemeClr val="tx1"/>
              </a:solidFill>
            </a:endParaRPr>
          </a:p>
        </p:txBody>
      </p:sp>
    </p:spTree>
    <p:extLst>
      <p:ext uri="{BB962C8B-B14F-4D97-AF65-F5344CB8AC3E}">
        <p14:creationId xmlns:p14="http://schemas.microsoft.com/office/powerpoint/2010/main" val="29389614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FE305-A5C8-1E40-C2D4-A6D771D067F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E5BC3B9-145B-1488-4AED-5E4F875E7A6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72FBC99-3D51-68E8-AF5B-179B54287C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ربع نص 2">
            <a:extLst>
              <a:ext uri="{FF2B5EF4-FFF2-40B4-BE49-F238E27FC236}">
                <a16:creationId xmlns:a16="http://schemas.microsoft.com/office/drawing/2014/main" id="{0DF0C8A6-2B1D-098D-C896-3325DBF2545D}"/>
              </a:ext>
            </a:extLst>
          </p:cNvPr>
          <p:cNvSpPr txBox="1"/>
          <p:nvPr/>
        </p:nvSpPr>
        <p:spPr>
          <a:xfrm>
            <a:off x="1583634" y="99836"/>
            <a:ext cx="7467600" cy="1384995"/>
          </a:xfrm>
          <a:prstGeom prst="rect">
            <a:avLst/>
          </a:prstGeom>
          <a:noFill/>
        </p:spPr>
        <p:txBody>
          <a:bodyPr wrap="square" rtlCol="0">
            <a:spAutoFit/>
          </a:bodyPr>
          <a:lstStyle/>
          <a:p>
            <a:pPr algn="ctr" rtl="1"/>
            <a:r>
              <a:rPr lang="en-US" sz="3200" b="1" dirty="0">
                <a:solidFill>
                  <a:srgbClr val="00AEEF"/>
                </a:solidFill>
              </a:rPr>
              <a:t>7</a:t>
            </a:r>
            <a:r>
              <a:rPr lang="ar-SY" sz="3200" b="1" dirty="0">
                <a:solidFill>
                  <a:srgbClr val="00AEEF"/>
                </a:solidFill>
              </a:rPr>
              <a:t>-حصة الظهور</a:t>
            </a:r>
          </a:p>
          <a:p>
            <a:pPr algn="ctr" rtl="1"/>
            <a:r>
              <a:rPr lang="ar-SY" sz="3200" b="1" dirty="0">
                <a:solidFill>
                  <a:srgbClr val="00AEEF"/>
                </a:solidFill>
              </a:rPr>
              <a:t>تطبيق </a:t>
            </a:r>
            <a:r>
              <a:rPr lang="en-US" sz="3200" b="1" dirty="0">
                <a:solidFill>
                  <a:srgbClr val="00AEEF"/>
                </a:solidFill>
              </a:rPr>
              <a:t>Sprinklr </a:t>
            </a:r>
          </a:p>
          <a:p>
            <a:pPr algn="ctr" rtl="1"/>
            <a:r>
              <a:rPr lang="en-US" sz="2000" dirty="0">
                <a:solidFill>
                  <a:srgbClr val="00AEEF"/>
                </a:solidFill>
                <a:hlinkClick r:id="rId4"/>
              </a:rPr>
              <a:t>https://www.sprinklr.com/</a:t>
            </a:r>
            <a:r>
              <a:rPr lang="en-US" sz="2000" dirty="0">
                <a:solidFill>
                  <a:srgbClr val="00AEEF"/>
                </a:solidFill>
              </a:rPr>
              <a:t> </a:t>
            </a:r>
            <a:endParaRPr lang="ar-SY" sz="2000" dirty="0">
              <a:solidFill>
                <a:srgbClr val="00AEEF"/>
              </a:solidFill>
            </a:endParaRPr>
          </a:p>
        </p:txBody>
      </p:sp>
      <p:pic>
        <p:nvPicPr>
          <p:cNvPr id="6" name="صورة 5">
            <a:extLst>
              <a:ext uri="{FF2B5EF4-FFF2-40B4-BE49-F238E27FC236}">
                <a16:creationId xmlns:a16="http://schemas.microsoft.com/office/drawing/2014/main" id="{0F7B465F-8707-DC29-3CF1-0F684A1BD430}"/>
              </a:ext>
            </a:extLst>
          </p:cNvPr>
          <p:cNvPicPr>
            <a:picLocks noChangeAspect="1"/>
          </p:cNvPicPr>
          <p:nvPr/>
        </p:nvPicPr>
        <p:blipFill>
          <a:blip r:embed="rId5"/>
          <a:stretch>
            <a:fillRect/>
          </a:stretch>
        </p:blipFill>
        <p:spPr>
          <a:xfrm>
            <a:off x="0" y="1860400"/>
            <a:ext cx="12192000" cy="5670850"/>
          </a:xfrm>
          <a:prstGeom prst="rect">
            <a:avLst/>
          </a:prstGeom>
        </p:spPr>
      </p:pic>
    </p:spTree>
    <p:extLst>
      <p:ext uri="{BB962C8B-B14F-4D97-AF65-F5344CB8AC3E}">
        <p14:creationId xmlns:p14="http://schemas.microsoft.com/office/powerpoint/2010/main" val="457365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0DD3E-25CC-FC9A-7B0A-3AE827FD56F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1D5C9A3-6113-9878-3569-2425841774D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D4E8D76-6475-B154-AB3F-7D21E8B9CE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ربع نص 2">
            <a:extLst>
              <a:ext uri="{FF2B5EF4-FFF2-40B4-BE49-F238E27FC236}">
                <a16:creationId xmlns:a16="http://schemas.microsoft.com/office/drawing/2014/main" id="{38F2D853-4BCE-AE20-8101-1497367F2CDF}"/>
              </a:ext>
            </a:extLst>
          </p:cNvPr>
          <p:cNvSpPr txBox="1"/>
          <p:nvPr/>
        </p:nvSpPr>
        <p:spPr>
          <a:xfrm>
            <a:off x="1583634" y="99836"/>
            <a:ext cx="7467600" cy="1384995"/>
          </a:xfrm>
          <a:prstGeom prst="rect">
            <a:avLst/>
          </a:prstGeom>
          <a:noFill/>
        </p:spPr>
        <p:txBody>
          <a:bodyPr wrap="square" rtlCol="0">
            <a:spAutoFit/>
          </a:bodyPr>
          <a:lstStyle/>
          <a:p>
            <a:pPr algn="ctr" rtl="1"/>
            <a:r>
              <a:rPr lang="en-US" sz="3200" b="1" dirty="0">
                <a:solidFill>
                  <a:srgbClr val="00AEEF"/>
                </a:solidFill>
              </a:rPr>
              <a:t>7</a:t>
            </a:r>
            <a:r>
              <a:rPr lang="ar-SY" sz="3200" b="1" dirty="0">
                <a:solidFill>
                  <a:srgbClr val="00AEEF"/>
                </a:solidFill>
              </a:rPr>
              <a:t>-حصة الظهور</a:t>
            </a:r>
          </a:p>
          <a:p>
            <a:pPr algn="ctr" rtl="1"/>
            <a:r>
              <a:rPr lang="ar-SY" sz="3200" b="1" dirty="0">
                <a:solidFill>
                  <a:srgbClr val="00AEEF"/>
                </a:solidFill>
              </a:rPr>
              <a:t>تطبيق </a:t>
            </a:r>
            <a:r>
              <a:rPr lang="en-US" sz="3200" b="1" dirty="0">
                <a:solidFill>
                  <a:srgbClr val="00AEEF"/>
                </a:solidFill>
              </a:rPr>
              <a:t>Sprinklr </a:t>
            </a:r>
          </a:p>
          <a:p>
            <a:pPr algn="ctr" rtl="1"/>
            <a:r>
              <a:rPr lang="en-US" sz="2000" dirty="0">
                <a:solidFill>
                  <a:srgbClr val="00AEEF"/>
                </a:solidFill>
                <a:hlinkClick r:id="rId4"/>
              </a:rPr>
              <a:t>https://www.sprinklr.com/</a:t>
            </a:r>
            <a:r>
              <a:rPr lang="en-US" sz="2000" dirty="0">
                <a:solidFill>
                  <a:srgbClr val="00AEEF"/>
                </a:solidFill>
              </a:rPr>
              <a:t> </a:t>
            </a:r>
            <a:endParaRPr lang="ar-SY" sz="2000" dirty="0">
              <a:solidFill>
                <a:srgbClr val="00AEEF"/>
              </a:solidFill>
            </a:endParaRPr>
          </a:p>
        </p:txBody>
      </p:sp>
      <p:pic>
        <p:nvPicPr>
          <p:cNvPr id="4" name="صورة 3" descr="صورة تحتوي على نص, لقطة شاشة, الوجه الإنساني, موقع إلكتروني&#10;&#10;قد يكون المحتوى الذي تم إنشاؤه بواسطة الذكاء الاصطناعي غير صحيح.">
            <a:extLst>
              <a:ext uri="{FF2B5EF4-FFF2-40B4-BE49-F238E27FC236}">
                <a16:creationId xmlns:a16="http://schemas.microsoft.com/office/drawing/2014/main" id="{3A28E602-4509-3BE1-AF09-C46A53BE99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1996" y="1805140"/>
            <a:ext cx="6776604" cy="5233834"/>
          </a:xfrm>
          <a:prstGeom prst="rect">
            <a:avLst/>
          </a:prstGeom>
        </p:spPr>
      </p:pic>
      <p:sp>
        <p:nvSpPr>
          <p:cNvPr id="5" name="مستطيل مستدير الزوايا 4">
            <a:extLst>
              <a:ext uri="{FF2B5EF4-FFF2-40B4-BE49-F238E27FC236}">
                <a16:creationId xmlns:a16="http://schemas.microsoft.com/office/drawing/2014/main" id="{D6C7973B-519D-75FF-BAA9-BF712F91E01F}"/>
              </a:ext>
            </a:extLst>
          </p:cNvPr>
          <p:cNvSpPr/>
          <p:nvPr/>
        </p:nvSpPr>
        <p:spPr>
          <a:xfrm>
            <a:off x="7648575" y="1622333"/>
            <a:ext cx="4543425" cy="32735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لقطة شاشة توضح حصة الظهور لعلامة تجارية بين العلامات التجارية المنافسة ويمكن من خلالها حساب حصة الظهور </a:t>
            </a:r>
            <a:r>
              <a:rPr lang="en-US" sz="2200" dirty="0">
                <a:solidFill>
                  <a:schemeClr val="tx1"/>
                </a:solidFill>
              </a:rPr>
              <a:t>SOV</a:t>
            </a:r>
            <a:r>
              <a:rPr lang="ar-SY" sz="2200" dirty="0">
                <a:solidFill>
                  <a:schemeClr val="tx1"/>
                </a:solidFill>
              </a:rPr>
              <a:t> الخاصة بكل علامة تجارية وذلك باستخدام تطبيق </a:t>
            </a:r>
            <a:r>
              <a:rPr lang="en-US" sz="2200" dirty="0">
                <a:solidFill>
                  <a:schemeClr val="tx1"/>
                </a:solidFill>
              </a:rPr>
              <a:t>Sprinklr</a:t>
            </a:r>
            <a:r>
              <a:rPr lang="ar-SY" sz="2200" dirty="0">
                <a:solidFill>
                  <a:schemeClr val="tx1"/>
                </a:solidFill>
              </a:rPr>
              <a:t>.</a:t>
            </a:r>
            <a:endParaRPr lang="en-US" sz="2200" dirty="0">
              <a:solidFill>
                <a:schemeClr val="tx1"/>
              </a:solidFill>
            </a:endParaRPr>
          </a:p>
        </p:txBody>
      </p:sp>
    </p:spTree>
    <p:extLst>
      <p:ext uri="{BB962C8B-B14F-4D97-AF65-F5344CB8AC3E}">
        <p14:creationId xmlns:p14="http://schemas.microsoft.com/office/powerpoint/2010/main" val="1763293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27325-9FE2-67FE-1D55-C158E501D02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224DB9F-9094-D400-6CCF-7D411C021EE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1F321D2-AEEF-8829-D004-AD7D4FBD64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DA63163B-4DC1-8DB1-D392-115DB1D98A80}"/>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C55B9076-CD8D-1785-0F77-A0495B93AEC5}"/>
              </a:ext>
            </a:extLst>
          </p:cNvPr>
          <p:cNvSpPr/>
          <p:nvPr/>
        </p:nvSpPr>
        <p:spPr>
          <a:xfrm>
            <a:off x="766034" y="1296527"/>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a:lnSpc>
                <a:spcPct val="150000"/>
              </a:lnSpc>
            </a:pPr>
            <a:r>
              <a:rPr lang="en-US" sz="2000" dirty="0"/>
              <a:t>1-Berger, J. (2013). Contagious: Why Things Catch On. </a:t>
            </a:r>
          </a:p>
          <a:p>
            <a:pPr>
              <a:lnSpc>
                <a:spcPct val="150000"/>
              </a:lnSpc>
            </a:pPr>
            <a:r>
              <a:rPr lang="en-US" sz="2000" dirty="0"/>
              <a:t>2- </a:t>
            </a:r>
            <a:r>
              <a:rPr lang="en-US" sz="2000" dirty="0">
                <a:hlinkClick r:id="rId4"/>
              </a:rPr>
              <a:t>https://www.geckoboard.com/best-practice/kpi-examples/viral-coefficient/#:~:text=Viral%20Coefficient%20is%20the%20number,or%20colleagues%20to%20your%20company</a:t>
            </a:r>
            <a:r>
              <a:rPr lang="en-US" sz="2000" dirty="0"/>
              <a:t>. </a:t>
            </a:r>
          </a:p>
          <a:p>
            <a:pPr>
              <a:lnSpc>
                <a:spcPct val="150000"/>
              </a:lnSpc>
            </a:pPr>
            <a:r>
              <a:rPr lang="en-US" sz="2000" dirty="0"/>
              <a:t>3- </a:t>
            </a:r>
            <a:r>
              <a:rPr lang="en-US" sz="2000" dirty="0">
                <a:hlinkClick r:id="rId5"/>
              </a:rPr>
              <a:t>https://growsurf.com/glossary/viral-coefficient/</a:t>
            </a:r>
            <a:r>
              <a:rPr lang="en-US" sz="2000" dirty="0"/>
              <a:t> </a:t>
            </a:r>
          </a:p>
          <a:p>
            <a:pPr>
              <a:lnSpc>
                <a:spcPct val="150000"/>
              </a:lnSpc>
            </a:pPr>
            <a:r>
              <a:rPr lang="en-US" sz="2000" dirty="0"/>
              <a:t>4- </a:t>
            </a:r>
            <a:r>
              <a:rPr lang="en-US" sz="2000" dirty="0">
                <a:hlinkClick r:id="rId6"/>
              </a:rPr>
              <a:t>https://lifesight.io/glossary/amplification-rate/#:~:text=Amplification%20Rate%20is%20a%20vital,your%20content%20to%20its%20followers</a:t>
            </a:r>
            <a:r>
              <a:rPr lang="en-US" sz="2000" dirty="0"/>
              <a:t>. </a:t>
            </a:r>
          </a:p>
          <a:p>
            <a:pPr>
              <a:lnSpc>
                <a:spcPct val="150000"/>
              </a:lnSpc>
            </a:pPr>
            <a:r>
              <a:rPr lang="en-US" sz="2000" dirty="0"/>
              <a:t>5</a:t>
            </a:r>
            <a:r>
              <a:rPr lang="en-US" sz="2000" dirty="0">
                <a:hlinkClick r:id="rId7"/>
              </a:rPr>
              <a:t>https://foresight.is/docs/virality/#:~:text=The%20time%20it%20takes%20for,and%20growth%20teams%20at%20companies</a:t>
            </a:r>
            <a:r>
              <a:rPr lang="en-US" sz="2000" dirty="0"/>
              <a:t>. </a:t>
            </a:r>
          </a:p>
          <a:p>
            <a:pPr>
              <a:lnSpc>
                <a:spcPct val="150000"/>
              </a:lnSpc>
            </a:pPr>
            <a:endParaRPr lang="en-US" sz="2000" dirty="0"/>
          </a:p>
          <a:p>
            <a:pPr>
              <a:lnSpc>
                <a:spcPct val="150000"/>
              </a:lnSpc>
            </a:pPr>
            <a:endParaRPr lang="en-US" sz="2000" dirty="0"/>
          </a:p>
        </p:txBody>
      </p:sp>
    </p:spTree>
    <p:extLst>
      <p:ext uri="{BB962C8B-B14F-4D97-AF65-F5344CB8AC3E}">
        <p14:creationId xmlns:p14="http://schemas.microsoft.com/office/powerpoint/2010/main" val="427877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BB498-17DD-21B1-1921-40B2BC0BF46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BD7D7EB-D15D-4DDF-DD1D-9BD8295C1F2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5336C75-6976-DB7F-0961-06018C2E7A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9359DDB3-9EAA-0591-8514-78782FDFBE56}"/>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6DC971B1-C1C6-1CA6-4B2A-BE9FF6845AA0}"/>
              </a:ext>
            </a:extLst>
          </p:cNvPr>
          <p:cNvSpPr/>
          <p:nvPr/>
        </p:nvSpPr>
        <p:spPr>
          <a:xfrm>
            <a:off x="673669" y="1296526"/>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6- </a:t>
            </a:r>
            <a:r>
              <a:rPr lang="en-US" sz="2000" dirty="0">
                <a:hlinkClick r:id="rId4"/>
              </a:rPr>
              <a:t>https://medium.com/@adjblog/the-viral-cycle-time-b63998690961</a:t>
            </a:r>
            <a:r>
              <a:rPr lang="en-US" sz="2000" dirty="0"/>
              <a:t> </a:t>
            </a:r>
          </a:p>
          <a:p>
            <a:pPr>
              <a:lnSpc>
                <a:spcPct val="150000"/>
              </a:lnSpc>
            </a:pPr>
            <a:r>
              <a:rPr lang="en-US" sz="2000" dirty="0"/>
              <a:t>7- </a:t>
            </a:r>
            <a:r>
              <a:rPr lang="en-US" sz="2000" dirty="0">
                <a:solidFill>
                  <a:srgbClr val="00AEEF"/>
                </a:solidFill>
                <a:hlinkClick r:id="rId5"/>
              </a:rPr>
              <a:t>https://www.talkwalker.com</a:t>
            </a:r>
            <a:r>
              <a:rPr lang="en-US" sz="2000" dirty="0">
                <a:solidFill>
                  <a:srgbClr val="00AEEF"/>
                </a:solidFill>
              </a:rPr>
              <a:t> </a:t>
            </a:r>
            <a:endParaRPr lang="en-US" sz="1200" dirty="0">
              <a:solidFill>
                <a:schemeClr val="bg1"/>
              </a:solidFill>
            </a:endParaRPr>
          </a:p>
          <a:p>
            <a:pPr>
              <a:lnSpc>
                <a:spcPct val="150000"/>
              </a:lnSpc>
            </a:pPr>
            <a:r>
              <a:rPr lang="en-US" sz="2000" dirty="0"/>
              <a:t>8- </a:t>
            </a:r>
            <a:r>
              <a:rPr lang="en-US" sz="2000" dirty="0">
                <a:hlinkClick r:id="rId6"/>
              </a:rPr>
              <a:t>https://www.brandwatch.com/</a:t>
            </a:r>
            <a:r>
              <a:rPr lang="en-US" sz="2000" dirty="0"/>
              <a:t> </a:t>
            </a:r>
          </a:p>
          <a:p>
            <a:pPr>
              <a:lnSpc>
                <a:spcPct val="150000"/>
              </a:lnSpc>
            </a:pPr>
            <a:r>
              <a:rPr lang="en-US" sz="2000" dirty="0"/>
              <a:t>9- </a:t>
            </a:r>
            <a:r>
              <a:rPr lang="en-US" sz="2000" dirty="0">
                <a:hlinkClick r:id="rId7"/>
              </a:rPr>
              <a:t>https://adaddictglobal.com/knowledge/Impressions-vs-Views-vs-Reach</a:t>
            </a:r>
            <a:r>
              <a:rPr lang="en-US" sz="2000" dirty="0"/>
              <a:t> </a:t>
            </a:r>
          </a:p>
          <a:p>
            <a:pPr>
              <a:lnSpc>
                <a:spcPct val="150000"/>
              </a:lnSpc>
            </a:pPr>
            <a:r>
              <a:rPr lang="en-US" sz="2000" dirty="0"/>
              <a:t>10- </a:t>
            </a:r>
            <a:r>
              <a:rPr lang="en-US" sz="2000" dirty="0">
                <a:hlinkClick r:id="rId8"/>
              </a:rPr>
              <a:t>https://www.instagram.com/reels/DKjv1afxMPG/</a:t>
            </a:r>
            <a:r>
              <a:rPr lang="en-US" sz="2000" dirty="0"/>
              <a:t> </a:t>
            </a:r>
          </a:p>
          <a:p>
            <a:pPr>
              <a:lnSpc>
                <a:spcPct val="150000"/>
              </a:lnSpc>
            </a:pPr>
            <a:r>
              <a:rPr lang="en-US" sz="2000" dirty="0"/>
              <a:t>11</a:t>
            </a:r>
            <a:r>
              <a:rPr lang="en-US" sz="2000" dirty="0">
                <a:hlinkClick r:id="rId9"/>
              </a:rPr>
              <a:t>https://www.facebook.com/groups/1989775581765433/posts/2063563827719941/#:~:text=In%20pui%20tawn%20leh%20ang%20u</a:t>
            </a:r>
            <a:endParaRPr lang="en-US" sz="2000" dirty="0"/>
          </a:p>
          <a:p>
            <a:pPr>
              <a:lnSpc>
                <a:spcPct val="150000"/>
              </a:lnSpc>
            </a:pPr>
            <a:r>
              <a:rPr lang="en-US" sz="2000" dirty="0"/>
              <a:t>12- </a:t>
            </a:r>
            <a:r>
              <a:rPr lang="en-US" sz="2000" dirty="0">
                <a:solidFill>
                  <a:srgbClr val="00AEEF"/>
                </a:solidFill>
                <a:hlinkClick r:id="rId10"/>
              </a:rPr>
              <a:t>https://help.instagram.com/1533933820244654/</a:t>
            </a:r>
            <a:r>
              <a:rPr lang="en-US" sz="2000" dirty="0">
                <a:solidFill>
                  <a:srgbClr val="00AEEF"/>
                </a:solidFill>
              </a:rPr>
              <a:t> </a:t>
            </a:r>
            <a:endParaRPr lang="ar-SY" sz="2000" dirty="0">
              <a:solidFill>
                <a:srgbClr val="00AEEF"/>
              </a:solidFill>
            </a:endParaRPr>
          </a:p>
          <a:p>
            <a:pPr>
              <a:lnSpc>
                <a:spcPct val="150000"/>
              </a:lnSpc>
            </a:pPr>
            <a:r>
              <a:rPr lang="en-US" sz="2000" dirty="0"/>
              <a:t>13- </a:t>
            </a:r>
            <a:r>
              <a:rPr lang="en-US" sz="2000" dirty="0">
                <a:solidFill>
                  <a:srgbClr val="00AEEF"/>
                </a:solidFill>
                <a:hlinkClick r:id="rId11"/>
              </a:rPr>
              <a:t>https://www.facebook.com/business/insights/tools/audience-insights</a:t>
            </a:r>
            <a:endParaRPr lang="en-US" sz="2000" dirty="0">
              <a:solidFill>
                <a:srgbClr val="00AEEF"/>
              </a:solidFill>
            </a:endParaRPr>
          </a:p>
          <a:p>
            <a:pPr>
              <a:lnSpc>
                <a:spcPct val="150000"/>
              </a:lnSpc>
            </a:pPr>
            <a:endParaRPr lang="en-US" sz="2000" dirty="0"/>
          </a:p>
          <a:p>
            <a:pPr>
              <a:lnSpc>
                <a:spcPct val="150000"/>
              </a:lnSpc>
            </a:pPr>
            <a:r>
              <a:rPr lang="en-US" sz="2000" dirty="0"/>
              <a:t>   </a:t>
            </a:r>
          </a:p>
        </p:txBody>
      </p:sp>
    </p:spTree>
    <p:extLst>
      <p:ext uri="{BB962C8B-B14F-4D97-AF65-F5344CB8AC3E}">
        <p14:creationId xmlns:p14="http://schemas.microsoft.com/office/powerpoint/2010/main" val="42557768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1DB2F-7F50-8A5D-AF3E-23FF5A5E46F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8086890-C4DB-F951-8D4E-9BA382C1D1D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308CCB2-5A24-3F92-24F1-A0E5129D1C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6E0F76D1-3836-D4D6-00D8-1BB5066A0724}"/>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189278E0-710C-86CE-D8FE-A166F2CC9CE5}"/>
              </a:ext>
            </a:extLst>
          </p:cNvPr>
          <p:cNvSpPr/>
          <p:nvPr/>
        </p:nvSpPr>
        <p:spPr>
          <a:xfrm>
            <a:off x="751181" y="1296527"/>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solidFill>
                  <a:schemeClr val="tx1"/>
                </a:solidFill>
              </a:rPr>
              <a:t>14- </a:t>
            </a:r>
            <a:r>
              <a:rPr lang="en-US" sz="2000" dirty="0">
                <a:solidFill>
                  <a:schemeClr val="tx1"/>
                </a:solidFill>
                <a:hlinkClick r:id="rId4"/>
              </a:rPr>
              <a:t>https://mention.com/en</a:t>
            </a:r>
            <a:r>
              <a:rPr lang="en-US" sz="2000" dirty="0">
                <a:solidFill>
                  <a:schemeClr val="tx1"/>
                </a:solidFill>
              </a:rPr>
              <a:t>  </a:t>
            </a:r>
          </a:p>
          <a:p>
            <a:pPr>
              <a:lnSpc>
                <a:spcPct val="150000"/>
              </a:lnSpc>
            </a:pPr>
            <a:r>
              <a:rPr lang="en-US" sz="2000" dirty="0">
                <a:solidFill>
                  <a:schemeClr val="tx1"/>
                </a:solidFill>
              </a:rPr>
              <a:t>15-</a:t>
            </a:r>
            <a:r>
              <a:rPr lang="en-US" sz="2000" dirty="0">
                <a:solidFill>
                  <a:srgbClr val="00AEEF"/>
                </a:solidFill>
              </a:rPr>
              <a:t> </a:t>
            </a:r>
            <a:r>
              <a:rPr lang="en-US" sz="2000" b="1" dirty="0">
                <a:solidFill>
                  <a:srgbClr val="00AEEF"/>
                </a:solidFill>
                <a:hlinkClick r:id="rId5"/>
              </a:rPr>
              <a:t>https://www.agorapulse.com/</a:t>
            </a:r>
            <a:r>
              <a:rPr lang="en-US" sz="2000" b="1" dirty="0">
                <a:solidFill>
                  <a:srgbClr val="00AEEF"/>
                </a:solidFill>
              </a:rPr>
              <a:t> </a:t>
            </a:r>
          </a:p>
          <a:p>
            <a:pPr>
              <a:lnSpc>
                <a:spcPct val="150000"/>
              </a:lnSpc>
            </a:pPr>
            <a:r>
              <a:rPr lang="en-US" sz="2000" dirty="0">
                <a:solidFill>
                  <a:schemeClr val="tx1"/>
                </a:solidFill>
              </a:rPr>
              <a:t>16-</a:t>
            </a:r>
            <a:r>
              <a:rPr lang="en-US" sz="2000" dirty="0">
                <a:solidFill>
                  <a:srgbClr val="00AEEF"/>
                </a:solidFill>
              </a:rPr>
              <a:t> </a:t>
            </a:r>
            <a:r>
              <a:rPr lang="en-US" sz="2000" dirty="0">
                <a:solidFill>
                  <a:srgbClr val="00AEEF"/>
                </a:solidFill>
                <a:hlinkClick r:id="rId6"/>
              </a:rPr>
              <a:t>https://www.agorapulse.com/blog/content-marketing/finding-user-generated-content/#:~:text=And%20the%20answer%20to%20all,will%20show%20you%20how</a:t>
            </a:r>
            <a:endParaRPr lang="en-US" sz="2000" dirty="0">
              <a:solidFill>
                <a:srgbClr val="00AEEF"/>
              </a:solidFill>
            </a:endParaRPr>
          </a:p>
          <a:p>
            <a:pPr>
              <a:lnSpc>
                <a:spcPct val="150000"/>
              </a:lnSpc>
            </a:pPr>
            <a:r>
              <a:rPr lang="en-US" sz="2000" dirty="0">
                <a:solidFill>
                  <a:schemeClr val="tx1"/>
                </a:solidFill>
              </a:rPr>
              <a:t>17-</a:t>
            </a:r>
            <a:r>
              <a:rPr lang="en-US" sz="2000" dirty="0">
                <a:solidFill>
                  <a:srgbClr val="00AEEF"/>
                </a:solidFill>
              </a:rPr>
              <a:t> </a:t>
            </a:r>
            <a:r>
              <a:rPr lang="en-US" sz="2000" dirty="0">
                <a:solidFill>
                  <a:srgbClr val="00AEEF"/>
                </a:solidFill>
                <a:hlinkClick r:id="rId7"/>
              </a:rPr>
              <a:t>https://www.sprinklr.com/blog/share-of-voice/#:~:text=Share%20of%20voice%20(SOV)%20measures,to%20others%20in%20your%20industry</a:t>
            </a:r>
            <a:r>
              <a:rPr lang="en-US" sz="2000" dirty="0">
                <a:solidFill>
                  <a:srgbClr val="00AEEF"/>
                </a:solidFill>
              </a:rPr>
              <a:t>. </a:t>
            </a:r>
          </a:p>
        </p:txBody>
      </p:sp>
    </p:spTree>
    <p:extLst>
      <p:ext uri="{BB962C8B-B14F-4D97-AF65-F5344CB8AC3E}">
        <p14:creationId xmlns:p14="http://schemas.microsoft.com/office/powerpoint/2010/main" val="11325025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8F28F-7B71-10ED-CCCA-4F81B7FB008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FB31233-6269-1072-45A8-FA54030B964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AA52F1D-BB7C-EB3C-BDF4-488AA2E2D4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CE24F122-8240-3AAC-30E2-E4509028BEE5}"/>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529792F2-E0F7-3702-5128-5DA2F1332D92}"/>
              </a:ext>
            </a:extLst>
          </p:cNvPr>
          <p:cNvSpPr/>
          <p:nvPr/>
        </p:nvSpPr>
        <p:spPr>
          <a:xfrm>
            <a:off x="673669" y="1296527"/>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solidFill>
                  <a:schemeClr val="tx1"/>
                </a:solidFill>
              </a:rPr>
              <a:t>18- </a:t>
            </a:r>
            <a:r>
              <a:rPr lang="en-US" sz="2000" dirty="0">
                <a:solidFill>
                  <a:srgbClr val="00AEEF"/>
                </a:solidFill>
                <a:hlinkClick r:id="rId4"/>
              </a:rPr>
              <a:t>https://viral-loops.com/blog/wp-content/uploads/2019/08/how-to-measure-your-viral-success.jpg</a:t>
            </a:r>
            <a:r>
              <a:rPr lang="en-US" sz="2000" dirty="0">
                <a:solidFill>
                  <a:srgbClr val="00AEEF"/>
                </a:solidFill>
              </a:rPr>
              <a:t> </a:t>
            </a:r>
            <a:endParaRPr lang="en-US" sz="2000" dirty="0">
              <a:solidFill>
                <a:schemeClr val="tx1"/>
              </a:solidFill>
            </a:endParaRPr>
          </a:p>
          <a:p>
            <a:pPr>
              <a:lnSpc>
                <a:spcPct val="150000"/>
              </a:lnSpc>
            </a:pPr>
            <a:r>
              <a:rPr lang="en-US" sz="2000" dirty="0">
                <a:solidFill>
                  <a:schemeClr val="tx1"/>
                </a:solidFill>
              </a:rPr>
              <a:t>19-</a:t>
            </a:r>
            <a:r>
              <a:rPr lang="en-US" sz="2000" dirty="0">
                <a:solidFill>
                  <a:srgbClr val="00AEEF"/>
                </a:solidFill>
              </a:rPr>
              <a:t> </a:t>
            </a:r>
            <a:r>
              <a:rPr lang="en-US" sz="2000" dirty="0">
                <a:solidFill>
                  <a:srgbClr val="00AEEF"/>
                </a:solidFill>
                <a:hlinkClick r:id="rId5"/>
              </a:rPr>
              <a:t>https://brand24.com/blog/app/uploads/2024/06/share-of-voice-topic-sov.png</a:t>
            </a:r>
            <a:r>
              <a:rPr lang="en-US" sz="2000" dirty="0">
                <a:solidFill>
                  <a:srgbClr val="00AEEF"/>
                </a:solidFill>
              </a:rPr>
              <a:t> </a:t>
            </a:r>
          </a:p>
          <a:p>
            <a:pPr>
              <a:lnSpc>
                <a:spcPct val="150000"/>
              </a:lnSpc>
            </a:pPr>
            <a:r>
              <a:rPr lang="en-US" sz="2000" dirty="0">
                <a:solidFill>
                  <a:schemeClr val="tx1"/>
                </a:solidFill>
              </a:rPr>
              <a:t>20-</a:t>
            </a:r>
            <a:r>
              <a:rPr lang="en-US" sz="2000" dirty="0">
                <a:solidFill>
                  <a:srgbClr val="00AEEF"/>
                </a:solidFill>
              </a:rPr>
              <a:t> </a:t>
            </a:r>
            <a:r>
              <a:rPr lang="en-US" sz="2000" dirty="0">
                <a:solidFill>
                  <a:srgbClr val="00AEEF"/>
                </a:solidFill>
                <a:hlinkClick r:id="rId6"/>
              </a:rPr>
              <a:t>https://brand24.com/</a:t>
            </a:r>
            <a:r>
              <a:rPr lang="en-US" sz="2000" dirty="0">
                <a:solidFill>
                  <a:srgbClr val="00AEEF"/>
                </a:solidFill>
              </a:rPr>
              <a:t> </a:t>
            </a:r>
          </a:p>
          <a:p>
            <a:pPr>
              <a:lnSpc>
                <a:spcPct val="150000"/>
              </a:lnSpc>
            </a:pPr>
            <a:endParaRPr lang="en-US" sz="2000" dirty="0">
              <a:solidFill>
                <a:srgbClr val="00AEEF"/>
              </a:solidFill>
            </a:endParaRPr>
          </a:p>
        </p:txBody>
      </p:sp>
    </p:spTree>
    <p:extLst>
      <p:ext uri="{BB962C8B-B14F-4D97-AF65-F5344CB8AC3E}">
        <p14:creationId xmlns:p14="http://schemas.microsoft.com/office/powerpoint/2010/main" val="38231175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576512C-5760-4B5C-B853-1924B0497F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12812</TotalTime>
  <Words>3509</Words>
  <Application>Microsoft Office PowerPoint</Application>
  <PresentationFormat>Widescreen</PresentationFormat>
  <Paragraphs>287</Paragraphs>
  <Slides>45</Slides>
  <Notes>45</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862</cp:revision>
  <dcterms:created xsi:type="dcterms:W3CDTF">2023-04-29T09:08:00Z</dcterms:created>
  <dcterms:modified xsi:type="dcterms:W3CDTF">2026-03-21T06:39:45Z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